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81" r:id="rId3"/>
    <p:sldId id="293" r:id="rId4"/>
    <p:sldId id="258" r:id="rId5"/>
    <p:sldId id="261" r:id="rId6"/>
    <p:sldId id="259" r:id="rId7"/>
    <p:sldId id="329" r:id="rId8"/>
    <p:sldId id="327" r:id="rId9"/>
    <p:sldId id="328" r:id="rId10"/>
    <p:sldId id="257" r:id="rId11"/>
    <p:sldId id="269" r:id="rId12"/>
    <p:sldId id="325" r:id="rId13"/>
    <p:sldId id="267" r:id="rId14"/>
    <p:sldId id="326" r:id="rId15"/>
    <p:sldId id="324" r:id="rId16"/>
  </p:sldIdLst>
  <p:sldSz cx="12190413" cy="68595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087549-325B-4CFC-B648-6D47C133181A}">
  <a:tblStyle styleId="{5A087549-325B-4CFC-B648-6D47C133181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125A0D-C19A-4BFD-8923-1A7F65B4016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oyos\Documents\ATENCI&#211;N%20AL%20USUARIO\RENDICI&#211;N%20DE%20CUENTA\MICROSITIO%20WEB\2021\TRIMESTRE%20IV\RENDICION%20DE%20CUENTAS_ASEGURAMIENTO_Trimestre%20IV_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oyos\Documents\ATENCI&#211;N%20AL%20USUARIO\RENDICI&#211;N%20DE%20CUENTA\MICROSITIO%20WEB\2021\TRIMESTRE%20IV\RENDICION%20DE%20CUENTAS_ASEGURAMIENTO_Trimestre%20IV_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080"/>
            </a:solidFill>
          </c:spPr>
          <c:dPt>
            <c:idx val="0"/>
            <c:bubble3D val="0"/>
            <c:spPr>
              <a:solidFill>
                <a:srgbClr val="0066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B6-4E4B-B6B0-BF27A4BCD699}"/>
              </c:ext>
            </c:extLst>
          </c:dPt>
          <c:dPt>
            <c:idx val="1"/>
            <c:bubble3D val="0"/>
            <c:spPr>
              <a:solidFill>
                <a:srgbClr val="00A5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B6-4E4B-B6B0-BF27A4BCD6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'3er TRIMESTRE'!$B$5:$B$6</c:f>
              <c:strCache>
                <c:ptCount val="2"/>
                <c:pt idx="0">
                  <c:v>Subsidiado</c:v>
                </c:pt>
                <c:pt idx="1">
                  <c:v>Contributivo</c:v>
                </c:pt>
              </c:strCache>
            </c:strRef>
          </c:cat>
          <c:val>
            <c:numRef>
              <c:f>'3er TRIMESTRE'!$C$5:$C$6</c:f>
              <c:numCache>
                <c:formatCode>#,##0</c:formatCode>
                <c:ptCount val="2"/>
                <c:pt idx="0">
                  <c:v>1516518</c:v>
                </c:pt>
                <c:pt idx="1">
                  <c:v>128263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B6-4E4B-B6B0-BF27A4BCD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6666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'3er TRIMESTRE'!$B$19:$B$27</c:f>
              <c:strCache>
                <c:ptCount val="9"/>
                <c:pt idx="0">
                  <c:v>VALLE DE ABURRA</c:v>
                </c:pt>
                <c:pt idx="1">
                  <c:v>URABA</c:v>
                </c:pt>
                <c:pt idx="2">
                  <c:v>ORIENTE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'3er TRIMESTRE'!$C$19:$C$27</c:f>
              <c:numCache>
                <c:formatCode>#,##0</c:formatCode>
                <c:ptCount val="9"/>
                <c:pt idx="0">
                  <c:v>701311</c:v>
                </c:pt>
                <c:pt idx="1">
                  <c:v>232390</c:v>
                </c:pt>
                <c:pt idx="2">
                  <c:v>209001</c:v>
                </c:pt>
                <c:pt idx="3">
                  <c:v>154272</c:v>
                </c:pt>
                <c:pt idx="4">
                  <c:v>99712</c:v>
                </c:pt>
                <c:pt idx="5">
                  <c:v>82001</c:v>
                </c:pt>
                <c:pt idx="6">
                  <c:v>71197</c:v>
                </c:pt>
                <c:pt idx="7">
                  <c:v>52209</c:v>
                </c:pt>
                <c:pt idx="8">
                  <c:v>42688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A8-4CA7-8AE7-ADDF54E183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5845008"/>
        <c:axId val="2085832112"/>
      </c:barChart>
      <c:catAx>
        <c:axId val="20858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6666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85832112"/>
        <c:crosses val="autoZero"/>
        <c:auto val="1"/>
        <c:lblAlgn val="ctr"/>
        <c:lblOffset val="100"/>
        <c:noMultiLvlLbl val="0"/>
      </c:catAx>
      <c:valAx>
        <c:axId val="208583211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6666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858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600" b="1" i="0" baseline="0" dirty="0">
                <a:effectLst/>
              </a:rPr>
              <a:t>SOLICITUDES DE AUTORIZACIONES REALIZADAS A TRAVÉS DE LA PÁGINA WEB </a:t>
            </a:r>
            <a:endParaRPr lang="es-CO" sz="1600" dirty="0">
              <a:effectLst/>
            </a:endParaRPr>
          </a:p>
        </c:rich>
      </c:tx>
      <c:layout>
        <c:manualLayout>
          <c:xMode val="edge"/>
          <c:yMode val="edge"/>
          <c:x val="6.8083333333333343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Hoja1!$G$21:$G$23</c:f>
              <c:strCache>
                <c:ptCount val="3"/>
                <c:pt idx="0">
                  <c:v>OCTUBRE</c:v>
                </c:pt>
                <c:pt idx="1">
                  <c:v>NOVIEMBRE</c:v>
                </c:pt>
                <c:pt idx="2">
                  <c:v>DICIEMBRE </c:v>
                </c:pt>
              </c:strCache>
            </c:strRef>
          </c:cat>
          <c:val>
            <c:numRef>
              <c:f>Hoja1!$H$21:$H$23</c:f>
              <c:numCache>
                <c:formatCode>General</c:formatCode>
                <c:ptCount val="3"/>
                <c:pt idx="0">
                  <c:v>4758</c:v>
                </c:pt>
                <c:pt idx="1">
                  <c:v>5028</c:v>
                </c:pt>
                <c:pt idx="2">
                  <c:v>3860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C3-4C65-86A2-47DC64160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419040"/>
        <c:axId val="76419456"/>
      </c:barChart>
      <c:catAx>
        <c:axId val="7641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419456"/>
        <c:crosses val="autoZero"/>
        <c:auto val="1"/>
        <c:lblAlgn val="ctr"/>
        <c:lblOffset val="100"/>
        <c:noMultiLvlLbl val="0"/>
      </c:catAx>
      <c:valAx>
        <c:axId val="7641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41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 i="0" baseline="0">
                <a:effectLst/>
              </a:rPr>
              <a:t>SOLICITUDES DE ASEGURAMIENTO REALIZADAS  A TRAVÉS DE LA PÁGINA WEB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080314960629921E-2"/>
          <c:y val="0.27398148148148149"/>
          <c:w val="0.87753018372703417"/>
          <c:h val="0.641767279090113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Hoja1!$I$21:$I$23</c:f>
              <c:strCache>
                <c:ptCount val="3"/>
                <c:pt idx="0">
                  <c:v>OCTUBRE</c:v>
                </c:pt>
                <c:pt idx="1">
                  <c:v>NOVIEMBRE</c:v>
                </c:pt>
                <c:pt idx="2">
                  <c:v>DICIEMBRE </c:v>
                </c:pt>
              </c:strCache>
            </c:strRef>
          </c:cat>
          <c:val>
            <c:numRef>
              <c:f>Hoja1!$J$21:$J$23</c:f>
              <c:numCache>
                <c:formatCode>General</c:formatCode>
                <c:ptCount val="3"/>
                <c:pt idx="0">
                  <c:v>1991</c:v>
                </c:pt>
                <c:pt idx="1">
                  <c:v>2022</c:v>
                </c:pt>
                <c:pt idx="2">
                  <c:v>1501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00-4E96-BAD8-0DFD49ADF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8220352"/>
        <c:axId val="308220768"/>
      </c:barChart>
      <c:catAx>
        <c:axId val="30822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08220768"/>
        <c:crosses val="autoZero"/>
        <c:auto val="1"/>
        <c:lblAlgn val="ctr"/>
        <c:lblOffset val="100"/>
        <c:noMultiLvlLbl val="0"/>
      </c:catAx>
      <c:valAx>
        <c:axId val="30822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08220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0606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6568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098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14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>
  <p:cSld name="Sólo el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index.php/afiliados/puntos-de-atencion/savia-salud-ep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/>
          <p:nvPr/>
        </p:nvSpPr>
        <p:spPr>
          <a:xfrm>
            <a:off x="4150989" y="2715490"/>
            <a:ext cx="744526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RENDICION DE CUENTAS </a:t>
            </a:r>
            <a:endParaRPr dirty="0"/>
          </a:p>
        </p:txBody>
      </p:sp>
      <p:sp>
        <p:nvSpPr>
          <p:cNvPr id="26" name="Google Shape;26;p13"/>
          <p:cNvSpPr txBox="1"/>
          <p:nvPr/>
        </p:nvSpPr>
        <p:spPr>
          <a:xfrm>
            <a:off x="4150989" y="3645818"/>
            <a:ext cx="59905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IV TRIMESTRE 2021</a:t>
            </a:r>
            <a:endParaRPr dirty="0"/>
          </a:p>
        </p:txBody>
      </p:sp>
      <p:cxnSp>
        <p:nvCxnSpPr>
          <p:cNvPr id="27" name="Google Shape;27;p13"/>
          <p:cNvCxnSpPr/>
          <p:nvPr/>
        </p:nvCxnSpPr>
        <p:spPr>
          <a:xfrm>
            <a:off x="4078982" y="2874455"/>
            <a:ext cx="0" cy="1592495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/>
        </p:nvSpPr>
        <p:spPr>
          <a:xfrm>
            <a:off x="1143427" y="300274"/>
            <a:ext cx="64156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Satisfacción a los usuarios</a:t>
            </a:r>
            <a:endParaRPr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C329A5-6C5E-4A7F-AFF8-CAE36D82E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77" y="1038432"/>
            <a:ext cx="4934342" cy="15219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F7EB662-3E67-42EE-8097-948BF6857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22" y="2633961"/>
            <a:ext cx="4966563" cy="16561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0F1C21A-7A90-4FC4-87B6-4FA001F3E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722" y="4383212"/>
            <a:ext cx="4934342" cy="1790461"/>
          </a:xfrm>
          <a:prstGeom prst="rect">
            <a:avLst/>
          </a:prstGeom>
        </p:spPr>
      </p:pic>
      <p:sp>
        <p:nvSpPr>
          <p:cNvPr id="7" name="Google Shape;989;p57">
            <a:extLst>
              <a:ext uri="{FF2B5EF4-FFF2-40B4-BE49-F238E27FC236}">
                <a16:creationId xmlns:a16="http://schemas.microsoft.com/office/drawing/2014/main" id="{D8895991-8CD0-451D-833F-B2706D490F63}"/>
              </a:ext>
            </a:extLst>
          </p:cNvPr>
          <p:cNvSpPr/>
          <p:nvPr/>
        </p:nvSpPr>
        <p:spPr>
          <a:xfrm>
            <a:off x="6027129" y="1136081"/>
            <a:ext cx="5333598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91;p57">
            <a:extLst>
              <a:ext uri="{FF2B5EF4-FFF2-40B4-BE49-F238E27FC236}">
                <a16:creationId xmlns:a16="http://schemas.microsoft.com/office/drawing/2014/main" id="{3141C5FC-BBB8-461A-A477-3ACB287D2D78}"/>
              </a:ext>
            </a:extLst>
          </p:cNvPr>
          <p:cNvSpPr/>
          <p:nvPr/>
        </p:nvSpPr>
        <p:spPr>
          <a:xfrm>
            <a:off x="6019302" y="2904599"/>
            <a:ext cx="5601823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92;p57">
            <a:extLst>
              <a:ext uri="{FF2B5EF4-FFF2-40B4-BE49-F238E27FC236}">
                <a16:creationId xmlns:a16="http://schemas.microsoft.com/office/drawing/2014/main" id="{446E92F4-4169-4BBD-AFAC-9FDE14BDA775}"/>
              </a:ext>
            </a:extLst>
          </p:cNvPr>
          <p:cNvSpPr/>
          <p:nvPr/>
        </p:nvSpPr>
        <p:spPr>
          <a:xfrm>
            <a:off x="5985167" y="4530708"/>
            <a:ext cx="5788364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/>
        </p:nvSpPr>
        <p:spPr>
          <a:xfrm>
            <a:off x="315058" y="903499"/>
            <a:ext cx="564238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6. Cantidad de oficinas y atención</a:t>
            </a:r>
            <a:endParaRPr sz="3600" dirty="0"/>
          </a:p>
        </p:txBody>
      </p:sp>
      <p:cxnSp>
        <p:nvCxnSpPr>
          <p:cNvPr id="120" name="Google Shape;120;p26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4D9B31B-7381-40FB-9808-687F20BBA6AB}"/>
              </a:ext>
            </a:extLst>
          </p:cNvPr>
          <p:cNvSpPr txBox="1"/>
          <p:nvPr/>
        </p:nvSpPr>
        <p:spPr>
          <a:xfrm>
            <a:off x="460887" y="2253941"/>
            <a:ext cx="509478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Savia Salud EPS en el trimestre IV de 2021, en total </a:t>
            </a:r>
            <a:r>
              <a:rPr lang="es-ES" sz="1400" b="1" dirty="0">
                <a:solidFill>
                  <a:srgbClr val="23505E"/>
                </a:solidFill>
              </a:rPr>
              <a:t>cuenta con 136 puntos de atención</a:t>
            </a:r>
            <a:r>
              <a:rPr lang="es-ES" sz="1400" dirty="0">
                <a:solidFill>
                  <a:srgbClr val="23505E"/>
                </a:solidFill>
              </a:rPr>
              <a:t>, de los cuales </a:t>
            </a:r>
            <a:r>
              <a:rPr lang="es-ES" sz="1400" b="1" dirty="0">
                <a:solidFill>
                  <a:srgbClr val="23505E"/>
                </a:solidFill>
              </a:rPr>
              <a:t>131 se encuentran ubicados en las subregiones, 18 en el área metropolitana</a:t>
            </a:r>
            <a:r>
              <a:rPr lang="es-ES" sz="1400" dirty="0">
                <a:solidFill>
                  <a:srgbClr val="23505E"/>
                </a:solidFill>
              </a:rPr>
              <a:t> </a:t>
            </a:r>
            <a:r>
              <a:rPr lang="es-ES" dirty="0">
                <a:solidFill>
                  <a:srgbClr val="23505E"/>
                </a:solidFill>
              </a:rPr>
              <a:t> de las cuales 3 son</a:t>
            </a:r>
            <a:r>
              <a:rPr lang="es-ES" sz="1400" dirty="0">
                <a:solidFill>
                  <a:srgbClr val="23505E"/>
                </a:solidFill>
              </a:rPr>
              <a:t> descentralizadas en el Hospital Mental de Antioquia, Hospital General de Medellín y  en el Instituto Neurológico de Antioquia.</a:t>
            </a:r>
          </a:p>
          <a:p>
            <a:pPr algn="just"/>
            <a:endParaRPr lang="es-CO" sz="1400" dirty="0">
              <a:solidFill>
                <a:srgbClr val="23505E"/>
              </a:solidFill>
            </a:endParaRPr>
          </a:p>
          <a:p>
            <a:pPr algn="just"/>
            <a:r>
              <a:rPr lang="es-CO" sz="14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;p14">
            <a:extLst>
              <a:ext uri="{FF2B5EF4-FFF2-40B4-BE49-F238E27FC236}">
                <a16:creationId xmlns:a16="http://schemas.microsoft.com/office/drawing/2014/main" id="{C09A8C4D-178F-43E5-8792-EA313AAF2893}"/>
              </a:ext>
            </a:extLst>
          </p:cNvPr>
          <p:cNvSpPr txBox="1"/>
          <p:nvPr/>
        </p:nvSpPr>
        <p:spPr>
          <a:xfrm>
            <a:off x="1122218" y="249382"/>
            <a:ext cx="8825346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3600" b="1" dirty="0">
                <a:solidFill>
                  <a:srgbClr val="002060"/>
                </a:solidFill>
              </a:rPr>
              <a:t>Promedio de visitas en los puntos de atención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6B037D5F-1462-43E8-B163-0A19A168A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207355"/>
              </p:ext>
            </p:extLst>
          </p:nvPr>
        </p:nvGraphicFramePr>
        <p:xfrm>
          <a:off x="484909" y="1565565"/>
          <a:ext cx="4611690" cy="4807510"/>
        </p:xfrm>
        <a:graphic>
          <a:graphicData uri="http://schemas.openxmlformats.org/drawingml/2006/table">
            <a:tbl>
              <a:tblPr/>
              <a:tblGrid>
                <a:gridCol w="1612217">
                  <a:extLst>
                    <a:ext uri="{9D8B030D-6E8A-4147-A177-3AD203B41FA5}">
                      <a16:colId xmlns:a16="http://schemas.microsoft.com/office/drawing/2014/main" val="1332037951"/>
                    </a:ext>
                  </a:extLst>
                </a:gridCol>
                <a:gridCol w="824856">
                  <a:extLst>
                    <a:ext uri="{9D8B030D-6E8A-4147-A177-3AD203B41FA5}">
                      <a16:colId xmlns:a16="http://schemas.microsoft.com/office/drawing/2014/main" val="2256535642"/>
                    </a:ext>
                  </a:extLst>
                </a:gridCol>
                <a:gridCol w="1099806">
                  <a:extLst>
                    <a:ext uri="{9D8B030D-6E8A-4147-A177-3AD203B41FA5}">
                      <a16:colId xmlns:a16="http://schemas.microsoft.com/office/drawing/2014/main" val="365506850"/>
                    </a:ext>
                  </a:extLst>
                </a:gridCol>
                <a:gridCol w="1074811">
                  <a:extLst>
                    <a:ext uri="{9D8B030D-6E8A-4147-A177-3AD203B41FA5}">
                      <a16:colId xmlns:a16="http://schemas.microsoft.com/office/drawing/2014/main" val="877115515"/>
                    </a:ext>
                  </a:extLst>
                </a:gridCol>
              </a:tblGrid>
              <a:tr h="3917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OFICINAS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EN EL DÍA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128016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12.833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485678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BAJOCAUCA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13.712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221069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2.645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52.909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753399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NORDESTE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1.520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30.400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216302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2.644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52.879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526462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2.867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57.348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246070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3.335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66.704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833875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2.231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44.614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04676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50.160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50424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JUAN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23.880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662616"/>
                  </a:ext>
                </a:extLst>
              </a:tr>
              <a:tr h="171407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BELLO MANCHESTER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19.320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883337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14.580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571873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3.840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513898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6.960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537800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3.600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625798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5.880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93239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ITAGUI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16.080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1167178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5.520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00650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CRISTOBAL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13.140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2011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11.580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65252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ANTONIO DE PRADO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10.020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24798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10.740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442986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2.100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68383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NEUROLOGICO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11.340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060055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CISAMF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212732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HOSPITAL GENERAL DE MEDELLIN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00A5A4"/>
                          </a:solidFill>
                          <a:effectLst/>
                          <a:latin typeface="Calibri" panose="020F0502020204030204" pitchFamily="34" charset="0"/>
                        </a:rPr>
                        <a:t>1.860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279620"/>
                  </a:ext>
                </a:extLst>
              </a:tr>
              <a:tr h="163243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20.086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542.359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03078"/>
                  </a:ext>
                </a:extLst>
              </a:tr>
            </a:tbl>
          </a:graphicData>
        </a:graphic>
      </p:graphicFrame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10" name="Google Shape;708;p48">
            <a:extLst>
              <a:ext uri="{FF2B5EF4-FFF2-40B4-BE49-F238E27FC236}">
                <a16:creationId xmlns:a16="http://schemas.microsoft.com/office/drawing/2014/main" id="{00F6ABBB-2D79-47B4-B253-2EFC60636B0E}"/>
              </a:ext>
            </a:extLst>
          </p:cNvPr>
          <p:cNvSpPr/>
          <p:nvPr/>
        </p:nvSpPr>
        <p:spPr>
          <a:xfrm>
            <a:off x="5486401" y="2202878"/>
            <a:ext cx="6523898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10 minutos y  20 </a:t>
            </a:r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7DB5F5-7E1B-4531-B1DD-E56453C7712F}"/>
              </a:ext>
            </a:extLst>
          </p:cNvPr>
          <p:cNvSpPr txBox="1"/>
          <p:nvPr/>
        </p:nvSpPr>
        <p:spPr>
          <a:xfrm>
            <a:off x="5609504" y="423350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/>
        </p:nvSpPr>
        <p:spPr>
          <a:xfrm>
            <a:off x="633700" y="44513"/>
            <a:ext cx="600260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Atenciones de línea telefónica</a:t>
            </a:r>
            <a:endParaRPr sz="4000" dirty="0"/>
          </a:p>
        </p:txBody>
      </p:sp>
      <p:cxnSp>
        <p:nvCxnSpPr>
          <p:cNvPr id="104" name="Google Shape;104;p24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73810825-1892-4BA4-AAC1-05493AF90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904" y="1545982"/>
            <a:ext cx="2853532" cy="14405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22CB99-B996-40FD-A407-3F9EAC3C9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70" y="3138922"/>
            <a:ext cx="6296398" cy="223224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662378" y="5445757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IV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2021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44.443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69%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6FBE8E8-FCFD-4D7E-ACF9-0A75AFA774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8303779"/>
              </p:ext>
            </p:extLst>
          </p:nvPr>
        </p:nvGraphicFramePr>
        <p:xfrm>
          <a:off x="540326" y="2078182"/>
          <a:ext cx="5093557" cy="3372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AEEFDC9-E6A9-4706-B3CE-45D3A1C0D1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2567339"/>
              </p:ext>
            </p:extLst>
          </p:nvPr>
        </p:nvGraphicFramePr>
        <p:xfrm>
          <a:off x="6218505" y="2128534"/>
          <a:ext cx="5466339" cy="3280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7F11BC2C-4DA6-45E8-9181-0E07AAF23942}"/>
              </a:ext>
            </a:extLst>
          </p:cNvPr>
          <p:cNvSpPr txBox="1"/>
          <p:nvPr/>
        </p:nvSpPr>
        <p:spPr>
          <a:xfrm>
            <a:off x="1074152" y="480385"/>
            <a:ext cx="843006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3200" b="1" dirty="0">
                <a:solidFill>
                  <a:srgbClr val="23505E"/>
                </a:solidFill>
              </a:rPr>
              <a:t>7. Atenciones a través de las Plataformas de Página Web  </a:t>
            </a:r>
            <a:endParaRPr lang="es-MX" sz="3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B44D33A-9F37-48C5-8CCB-15A7559874C5}"/>
              </a:ext>
            </a:extLst>
          </p:cNvPr>
          <p:cNvSpPr txBox="1"/>
          <p:nvPr/>
        </p:nvSpPr>
        <p:spPr>
          <a:xfrm>
            <a:off x="1246914" y="5500254"/>
            <a:ext cx="8787805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IV trimestre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de 2021 en total se generaron 19.160 </a:t>
            </a:r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solicitudes por la pagina Web,  en temas de autorizaciones 13.646 y afiliaciones 5.514</a:t>
            </a:r>
          </a:p>
          <a:p>
            <a:pPr algn="ctr"/>
            <a:endParaRPr lang="es-MX" sz="1600" b="0" i="0" u="none" strike="noStrike" dirty="0">
              <a:solidFill>
                <a:srgbClr val="23505E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66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478833" y="127637"/>
            <a:ext cx="380143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6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dirty="0"/>
          </a:p>
        </p:txBody>
      </p:sp>
      <p:cxnSp>
        <p:nvCxnSpPr>
          <p:cNvPr id="216" name="Google Shape;216;p38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467011" y="1075398"/>
            <a:ext cx="4950119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los afiliados.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aseguramiento.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oficinas y gestión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 Atenciones no presenciales</a:t>
            </a:r>
          </a:p>
          <a:p>
            <a:pPr algn="just">
              <a:lnSpc>
                <a:spcPct val="150000"/>
              </a:lnSpc>
              <a:buClr>
                <a:srgbClr val="00A5A4"/>
              </a:buClr>
            </a:pPr>
            <a:endParaRPr lang="es-CO" sz="2000" dirty="0">
              <a:solidFill>
                <a:srgbClr val="23505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937053" y="788739"/>
            <a:ext cx="733164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36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50"/>
          <p:cNvSpPr txBox="1"/>
          <p:nvPr/>
        </p:nvSpPr>
        <p:spPr>
          <a:xfrm>
            <a:off x="2302220" y="2253402"/>
            <a:ext cx="177262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NÍMERO DE AFILIADOS</a:t>
            </a:r>
            <a:endParaRPr dirty="0"/>
          </a:p>
        </p:txBody>
      </p:sp>
      <p:sp>
        <p:nvSpPr>
          <p:cNvPr id="742" name="Google Shape;742;p50"/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747" name="Google Shape;747;p50"/>
          <p:cNvSpPr txBox="1"/>
          <p:nvPr/>
        </p:nvSpPr>
        <p:spPr>
          <a:xfrm>
            <a:off x="6043863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753" name="Google Shape;753;p50"/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F1B342-D5D0-4CD2-8B43-3EBCEAA24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912" y="3338938"/>
            <a:ext cx="5548730" cy="154336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345D91F-7979-49D8-870E-A99188E063A4}"/>
              </a:ext>
            </a:extLst>
          </p:cNvPr>
          <p:cNvSpPr txBox="1"/>
          <p:nvPr/>
        </p:nvSpPr>
        <p:spPr>
          <a:xfrm>
            <a:off x="904782" y="2078189"/>
            <a:ext cx="10026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corte del 31 de diciembre de 2021, Savia Salud EPS cuenta con un total de 1.644.781 afiliados:</a:t>
            </a:r>
            <a:endParaRPr lang="es-CO" dirty="0"/>
          </a:p>
        </p:txBody>
      </p:sp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96E6A334-DF89-4122-94E2-7A7FA114A2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204959"/>
              </p:ext>
            </p:extLst>
          </p:nvPr>
        </p:nvGraphicFramePr>
        <p:xfrm>
          <a:off x="6500462" y="3148374"/>
          <a:ext cx="4694017" cy="188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/>
        </p:nvSpPr>
        <p:spPr>
          <a:xfrm>
            <a:off x="838620" y="189434"/>
            <a:ext cx="784817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Cantidad de afiliados por subregión</a:t>
            </a:r>
            <a:endParaRPr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99B3ED-E930-4A67-BAAD-E5291CE6A469}"/>
              </a:ext>
            </a:extLst>
          </p:cNvPr>
          <p:cNvSpPr txBox="1"/>
          <p:nvPr/>
        </p:nvSpPr>
        <p:spPr>
          <a:xfrm>
            <a:off x="838619" y="1288477"/>
            <a:ext cx="9538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Distribución de la población afiliada según los 122 municipios del departamento de Antioquia, en los cuales Savia Salud hace presencia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E0C16F-75A9-46D7-9499-D23EBCDA8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05" y="2326002"/>
            <a:ext cx="4591578" cy="2523095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277259A-E69D-4CD1-806B-3F78F5BD01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185983"/>
              </p:ext>
            </p:extLst>
          </p:nvPr>
        </p:nvGraphicFramePr>
        <p:xfrm>
          <a:off x="5541808" y="2325999"/>
          <a:ext cx="6012883" cy="252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DBB6625F-ABA8-4F3D-8038-9F600B80464E}"/>
              </a:ext>
            </a:extLst>
          </p:cNvPr>
          <p:cNvSpPr txBox="1"/>
          <p:nvPr/>
        </p:nvSpPr>
        <p:spPr>
          <a:xfrm>
            <a:off x="872830" y="490993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Asignación en 9 subregiones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/>
        </p:nvSpPr>
        <p:spPr>
          <a:xfrm>
            <a:off x="618391" y="580924"/>
            <a:ext cx="1108869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ES" sz="32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3200" b="1" dirty="0">
              <a:solidFill>
                <a:srgbClr val="00A5A4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2641A7-707F-4D86-8E55-0B5060F4E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43" y="1699980"/>
            <a:ext cx="2583319" cy="13078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DE0F4D5-92E7-4589-90D7-80CA30B66123}"/>
              </a:ext>
            </a:extLst>
          </p:cNvPr>
          <p:cNvSpPr txBox="1"/>
          <p:nvPr/>
        </p:nvSpPr>
        <p:spPr>
          <a:xfrm>
            <a:off x="538090" y="3158989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nuevos usuarios en el IV trimestre: 17.451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7F0AA9-B3D8-44AF-9A41-432B0B9C6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488" y="1702311"/>
            <a:ext cx="3063000" cy="130554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8357C4F-FF12-4812-A87A-A47B07441766}"/>
              </a:ext>
            </a:extLst>
          </p:cNvPr>
          <p:cNvSpPr txBox="1"/>
          <p:nvPr/>
        </p:nvSpPr>
        <p:spPr>
          <a:xfrm>
            <a:off x="6040590" y="313656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usuarios con solicitud de portabilidad en el IV trimestre: 8.653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627C760-96DD-4E81-B20C-BEFC3E685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959" y="3756234"/>
            <a:ext cx="3505200" cy="131445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B36A805-D82F-4E1D-9EDC-77F8D99C3978}"/>
              </a:ext>
            </a:extLst>
          </p:cNvPr>
          <p:cNvSpPr txBox="1"/>
          <p:nvPr/>
        </p:nvSpPr>
        <p:spPr>
          <a:xfrm>
            <a:off x="526481" y="5256294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usuarios trasladados hacia Savia Salud 3.343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F0EB491-B0C1-4214-BAFB-55E381F2764E}"/>
              </a:ext>
            </a:extLst>
          </p:cNvPr>
          <p:cNvSpPr txBox="1"/>
          <p:nvPr/>
        </p:nvSpPr>
        <p:spPr>
          <a:xfrm>
            <a:off x="526474" y="5547252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usuarios trasladados hacia otra EAPB-S 3.482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7E6CF81-CCD1-45CC-AC05-74EED93D41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0554" y="3669205"/>
            <a:ext cx="4042181" cy="13144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516E1C9-E620-46BE-B9CA-547B47538B43}"/>
              </a:ext>
            </a:extLst>
          </p:cNvPr>
          <p:cNvSpPr txBox="1"/>
          <p:nvPr/>
        </p:nvSpPr>
        <p:spPr>
          <a:xfrm>
            <a:off x="6941116" y="5173174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usuarios con movilidad descendente 21.075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631D1DF-3AE9-46EF-81E0-254774A25063}"/>
              </a:ext>
            </a:extLst>
          </p:cNvPr>
          <p:cNvSpPr txBox="1"/>
          <p:nvPr/>
        </p:nvSpPr>
        <p:spPr>
          <a:xfrm>
            <a:off x="6951522" y="5533391"/>
            <a:ext cx="6560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Total usuarios con movilidad ascendente 33.307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/>
        </p:nvSpPr>
        <p:spPr>
          <a:xfrm>
            <a:off x="694605" y="471998"/>
            <a:ext cx="69531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3.Indicadores de Gestión</a:t>
            </a:r>
            <a:r>
              <a:rPr lang="es-CO" sz="4800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CO" sz="4800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5384514-3A37-42DF-8629-EB119978B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41003"/>
              </p:ext>
            </p:extLst>
          </p:nvPr>
        </p:nvGraphicFramePr>
        <p:xfrm>
          <a:off x="782670" y="1394389"/>
          <a:ext cx="10514231" cy="4545685"/>
        </p:xfrm>
        <a:graphic>
          <a:graphicData uri="http://schemas.openxmlformats.org/drawingml/2006/table">
            <a:tbl>
              <a:tblPr/>
              <a:tblGrid>
                <a:gridCol w="2365462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562850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1874658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936084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41480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997968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35729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60637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INDICADORES DE CALIDAD SOGC 2021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60637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FORMULA DEL INDICADOR 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TERCER TRIMESTRE 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552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NUMERADOR 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DENOMINADOR 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resonancia magnética nuclear autorizadas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6,6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,9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4,8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E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CATARATA autorizadas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E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  <a:endParaRPr lang="es-E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CIRUGÍA DE REEMPLAZO DE CADERA autorizadas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17,2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13,9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03928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E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REVASCULARIZACION MIOCARDICA autorizadas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7,0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7,0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86726A-454B-45B5-9AA8-5CB49CA7D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286861"/>
              </p:ext>
            </p:extLst>
          </p:nvPr>
        </p:nvGraphicFramePr>
        <p:xfrm>
          <a:off x="863029" y="1787703"/>
          <a:ext cx="10264519" cy="395495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712168">
                  <a:extLst>
                    <a:ext uri="{9D8B030D-6E8A-4147-A177-3AD203B41FA5}">
                      <a16:colId xmlns:a16="http://schemas.microsoft.com/office/drawing/2014/main" val="4104566470"/>
                    </a:ext>
                  </a:extLst>
                </a:gridCol>
                <a:gridCol w="1070958">
                  <a:extLst>
                    <a:ext uri="{9D8B030D-6E8A-4147-A177-3AD203B41FA5}">
                      <a16:colId xmlns:a16="http://schemas.microsoft.com/office/drawing/2014/main" val="689189054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1407532736"/>
                    </a:ext>
                  </a:extLst>
                </a:gridCol>
                <a:gridCol w="1154411">
                  <a:extLst>
                    <a:ext uri="{9D8B030D-6E8A-4147-A177-3AD203B41FA5}">
                      <a16:colId xmlns:a16="http://schemas.microsoft.com/office/drawing/2014/main" val="2762555720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2843017179"/>
                    </a:ext>
                  </a:extLst>
                </a:gridCol>
                <a:gridCol w="1988924">
                  <a:extLst>
                    <a:ext uri="{9D8B030D-6E8A-4147-A177-3AD203B41FA5}">
                      <a16:colId xmlns:a16="http://schemas.microsoft.com/office/drawing/2014/main" val="3604587305"/>
                    </a:ext>
                  </a:extLst>
                </a:gridCol>
                <a:gridCol w="1112686">
                  <a:extLst>
                    <a:ext uri="{9D8B030D-6E8A-4147-A177-3AD203B41FA5}">
                      <a16:colId xmlns:a16="http://schemas.microsoft.com/office/drawing/2014/main" val="703966690"/>
                    </a:ext>
                  </a:extLst>
                </a:gridCol>
              </a:tblGrid>
              <a:tr h="369004">
                <a:tc gridSpan="7"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CONTRATACIÓN PRESTADORES DE SERVICIOS DE SALUD Y PROVEEDORES III TRIMESTRE 2021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899066"/>
                  </a:ext>
                </a:extLst>
              </a:tr>
              <a:tr h="4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PRESTADORES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CONTRATOS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CONTRATADO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359037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PÚBLICOS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58%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288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74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$ 969.860.404.649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52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645797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PRIVADOS (</a:t>
                      </a:r>
                      <a:r>
                        <a:rPr lang="es-CO" sz="1200" b="1" i="0" u="none" strike="noStrike" dirty="0" err="1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Adm</a:t>
                      </a:r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. Red pública)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$ 17.801.646.472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545809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PRIVADOS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$ 881.074.490.685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45783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DE PRESTADORES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$ 1.850.934.895.334,00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846641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</a:rPr>
                        <a:t>PROVEEDORES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s-CO" sz="1100" b="1" i="0" u="none" strike="noStrike" dirty="0">
                        <a:solidFill>
                          <a:srgbClr val="23505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$ 196.503.523.796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23505E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30080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DE PROVEEDORES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$ 196.503.523.796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253042"/>
                  </a:ext>
                </a:extLst>
              </a:tr>
              <a:tr h="44983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415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$ 2.047.438.419.130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09897"/>
                  </a:ext>
                </a:extLst>
              </a:tr>
            </a:tbl>
          </a:graphicData>
        </a:graphic>
      </p:graphicFrame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1364F4B8-4CDB-4178-A47F-BCD4F2A33B93}"/>
              </a:ext>
            </a:extLst>
          </p:cNvPr>
          <p:cNvSpPr txBox="1"/>
          <p:nvPr/>
        </p:nvSpPr>
        <p:spPr>
          <a:xfrm>
            <a:off x="935606" y="452678"/>
            <a:ext cx="89565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solidFill>
                  <a:srgbClr val="01A592"/>
                </a:solidFill>
              </a:rPr>
              <a:t>4. Estado de la Contratación de la Red de Servicios</a:t>
            </a:r>
          </a:p>
        </p:txBody>
      </p:sp>
    </p:spTree>
    <p:extLst>
      <p:ext uri="{BB962C8B-B14F-4D97-AF65-F5344CB8AC3E}">
        <p14:creationId xmlns:p14="http://schemas.microsoft.com/office/powerpoint/2010/main" val="145620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2E2D804E-C08A-4072-AD70-F2CB894236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5" b="-3976"/>
          <a:stretch/>
        </p:blipFill>
        <p:spPr>
          <a:xfrm>
            <a:off x="1096408" y="1765497"/>
            <a:ext cx="10528998" cy="436245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D564781-AFE2-4F2C-895B-416B220FF3D0}"/>
              </a:ext>
            </a:extLst>
          </p:cNvPr>
          <p:cNvSpPr txBox="1"/>
          <p:nvPr/>
        </p:nvSpPr>
        <p:spPr>
          <a:xfrm>
            <a:off x="1894658" y="3798344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31C3FB3-5B9D-492D-83ED-93DB86CA09D9}"/>
              </a:ext>
            </a:extLst>
          </p:cNvPr>
          <p:cNvSpPr txBox="1"/>
          <p:nvPr/>
        </p:nvSpPr>
        <p:spPr>
          <a:xfrm>
            <a:off x="3943854" y="3676991"/>
            <a:ext cx="132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DBC2260-5825-4539-B734-B5C9B02155DD}"/>
              </a:ext>
            </a:extLst>
          </p:cNvPr>
          <p:cNvSpPr txBox="1"/>
          <p:nvPr/>
        </p:nvSpPr>
        <p:spPr>
          <a:xfrm>
            <a:off x="5830963" y="3816252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40051E-7660-4490-BEEF-496C0B725B48}"/>
              </a:ext>
            </a:extLst>
          </p:cNvPr>
          <p:cNvSpPr txBox="1"/>
          <p:nvPr/>
        </p:nvSpPr>
        <p:spPr>
          <a:xfrm>
            <a:off x="7752105" y="3728010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1D20BF1-F4A2-4B2C-ABE2-A49002E03F0E}"/>
              </a:ext>
            </a:extLst>
          </p:cNvPr>
          <p:cNvSpPr txBox="1"/>
          <p:nvPr/>
        </p:nvSpPr>
        <p:spPr>
          <a:xfrm>
            <a:off x="9680067" y="3803394"/>
            <a:ext cx="1307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8D4C3641-D99F-4D26-A339-5C14A635BFF4}"/>
              </a:ext>
            </a:extLst>
          </p:cNvPr>
          <p:cNvSpPr txBox="1"/>
          <p:nvPr/>
        </p:nvSpPr>
        <p:spPr>
          <a:xfrm>
            <a:off x="1270670" y="549474"/>
            <a:ext cx="8087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5. 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IV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2021</a:t>
            </a:r>
            <a:endParaRPr lang="es-CO" sz="3200" b="1" dirty="0">
              <a:solidFill>
                <a:srgbClr val="01A5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9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3">
            <a:extLst>
              <a:ext uri="{FF2B5EF4-FFF2-40B4-BE49-F238E27FC236}">
                <a16:creationId xmlns:a16="http://schemas.microsoft.com/office/drawing/2014/main" id="{DBAF5964-0826-416D-9B91-C0D94DC8C9ED}"/>
              </a:ext>
            </a:extLst>
          </p:cNvPr>
          <p:cNvSpPr txBox="1"/>
          <p:nvPr/>
        </p:nvSpPr>
        <p:spPr>
          <a:xfrm>
            <a:off x="1248467" y="477466"/>
            <a:ext cx="8303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IV trimestre 2021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BD856CA-BD1C-4615-911E-8B9370DDB3F8}"/>
              </a:ext>
            </a:extLst>
          </p:cNvPr>
          <p:cNvSpPr/>
          <p:nvPr/>
        </p:nvSpPr>
        <p:spPr>
          <a:xfrm>
            <a:off x="803563" y="1911927"/>
            <a:ext cx="4108329" cy="1229835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32E7372-E0C2-41A0-9419-A361F4A055B1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IV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lang="es-ES" sz="2400" dirty="0">
              <a:latin typeface="Arial"/>
              <a:cs typeface="Arial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4E96AC92-D0C7-4312-8978-8855388F8617}"/>
              </a:ext>
            </a:extLst>
          </p:cNvPr>
          <p:cNvSpPr>
            <a:spLocks noEditPoints="1"/>
          </p:cNvSpPr>
          <p:nvPr/>
        </p:nvSpPr>
        <p:spPr bwMode="auto">
          <a:xfrm>
            <a:off x="1292172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CA0DE5F1-C85E-4C3B-A36C-50637B3C6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9050"/>
              </p:ext>
            </p:extLst>
          </p:nvPr>
        </p:nvGraphicFramePr>
        <p:xfrm>
          <a:off x="889128" y="3573810"/>
          <a:ext cx="4145279" cy="1868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01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Periodo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PQRSF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Porcentaje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Octubre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27.968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31%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spc="-10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Noviembre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30.262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34%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Diciembre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30.973</a:t>
                      </a: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35%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b="1" spc="-35" dirty="0">
                          <a:solidFill>
                            <a:srgbClr val="22505E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89.203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100%</a:t>
                      </a:r>
                      <a:endParaRPr lang="es-CO" sz="1800" b="1" kern="1200" spc="-5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Imagen 16">
            <a:extLst>
              <a:ext uri="{FF2B5EF4-FFF2-40B4-BE49-F238E27FC236}">
                <a16:creationId xmlns:a16="http://schemas.microsoft.com/office/drawing/2014/main" id="{D5DE6B88-9F99-45A9-89EA-07CD07C3D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950856"/>
            <a:ext cx="6052661" cy="363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351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14880</TotalTime>
  <Words>998</Words>
  <Application>Microsoft Office PowerPoint</Application>
  <PresentationFormat>Personalizado</PresentationFormat>
  <Paragraphs>286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Edelmira Hoyos Almanza</dc:creator>
  <cp:lastModifiedBy>ahoyos</cp:lastModifiedBy>
  <cp:revision>12</cp:revision>
  <dcterms:modified xsi:type="dcterms:W3CDTF">2022-01-13T22:36:26Z</dcterms:modified>
</cp:coreProperties>
</file>