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notesSlides/notesSlide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9.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1.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2.xml" ContentType="application/vnd.openxmlformats-officedocument.presentationml.notesSlide+xml"/>
  <Override PartName="/ppt/media/image66.jpg" ContentType="image/jpg"/>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8.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147477555" r:id="rId2"/>
    <p:sldId id="2147477307" r:id="rId3"/>
    <p:sldId id="2147477551" r:id="rId4"/>
    <p:sldId id="2147477519" r:id="rId5"/>
    <p:sldId id="2147477511" r:id="rId6"/>
    <p:sldId id="2147477520" r:id="rId7"/>
    <p:sldId id="2147477517" r:id="rId8"/>
    <p:sldId id="2147477518" r:id="rId9"/>
    <p:sldId id="2147477516" r:id="rId10"/>
    <p:sldId id="2147477521" r:id="rId11"/>
    <p:sldId id="2147477524" r:id="rId12"/>
    <p:sldId id="2147477525" r:id="rId13"/>
    <p:sldId id="2147477526" r:id="rId14"/>
    <p:sldId id="2147477523" r:id="rId15"/>
    <p:sldId id="2147477509" r:id="rId16"/>
    <p:sldId id="2147477510" r:id="rId17"/>
    <p:sldId id="2147477527" r:id="rId18"/>
    <p:sldId id="2147477512" r:id="rId19"/>
    <p:sldId id="2147477515" r:id="rId20"/>
    <p:sldId id="2147477290" r:id="rId21"/>
    <p:sldId id="2147477529" r:id="rId22"/>
    <p:sldId id="2147477554" r:id="rId23"/>
    <p:sldId id="2147477508" r:id="rId24"/>
    <p:sldId id="2147477552" r:id="rId25"/>
    <p:sldId id="2147477553" r:id="rId26"/>
    <p:sldId id="4361" r:id="rId27"/>
    <p:sldId id="2147477513" r:id="rId28"/>
    <p:sldId id="2147477299" r:id="rId29"/>
    <p:sldId id="2147477282" r:id="rId30"/>
    <p:sldId id="2147477302" r:id="rId31"/>
    <p:sldId id="2147477303" r:id="rId32"/>
    <p:sldId id="2147477532" r:id="rId33"/>
    <p:sldId id="257" r:id="rId34"/>
    <p:sldId id="2147477531" r:id="rId35"/>
    <p:sldId id="2147477549" r:id="rId36"/>
    <p:sldId id="2147477550" r:id="rId37"/>
    <p:sldId id="2147477274" r:id="rId38"/>
    <p:sldId id="2147477528" r:id="rId39"/>
    <p:sldId id="2147477295" r:id="rId40"/>
    <p:sldId id="2147477304" r:id="rId41"/>
    <p:sldId id="281" r:id="rId42"/>
    <p:sldId id="279" r:id="rId43"/>
    <p:sldId id="280" r:id="rId44"/>
    <p:sldId id="256" r:id="rId45"/>
    <p:sldId id="260" r:id="rId46"/>
    <p:sldId id="2147477272" r:id="rId47"/>
    <p:sldId id="4197" r:id="rId48"/>
    <p:sldId id="303" r:id="rId49"/>
    <p:sldId id="2147477276" r:id="rId50"/>
    <p:sldId id="2147477298" r:id="rId51"/>
    <p:sldId id="2147477306" r:id="rId52"/>
    <p:sldId id="2147477533" r:id="rId53"/>
    <p:sldId id="2147477534" r:id="rId54"/>
    <p:sldId id="2147477535" r:id="rId55"/>
    <p:sldId id="2147477536" r:id="rId56"/>
    <p:sldId id="2147477537" r:id="rId57"/>
    <p:sldId id="2147477538" r:id="rId58"/>
    <p:sldId id="2147477539" r:id="rId59"/>
    <p:sldId id="2147477277" r:id="rId60"/>
    <p:sldId id="2147477540" r:id="rId61"/>
    <p:sldId id="2147477541" r:id="rId62"/>
    <p:sldId id="2147477542" r:id="rId63"/>
    <p:sldId id="2147477543" r:id="rId64"/>
    <p:sldId id="2147477544" r:id="rId65"/>
    <p:sldId id="2147477545" r:id="rId66"/>
    <p:sldId id="2147477546" r:id="rId67"/>
    <p:sldId id="2147477547" r:id="rId68"/>
    <p:sldId id="2147477522" r:id="rId69"/>
    <p:sldId id="2147477548" r:id="rId70"/>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48D405-7F7F-6CA2-497D-CC2809B772B4}" name="DSernaCor" initials="DS" userId="S::DSernaCor@saviaeps4.onmicrosoft.com::4bbc872c-ae78-4395-b1a2-cec3b8bcdbc1" providerId="AD"/>
  <p188:author id="{88478F92-A363-DF4B-13B6-52F07C945FA0}" name="EAmadoVal" initials="EA" userId="S::EAmadoVal@saviaeps4.onmicrosoft.com::b11f7dac-6419-46eb-9779-117e9f00308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505E"/>
    <a:srgbClr val="00A48D"/>
    <a:srgbClr val="E27B14"/>
    <a:srgbClr val="E5C438"/>
    <a:srgbClr val="99D9D1"/>
    <a:srgbClr val="AAB9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7" d="100"/>
          <a:sy n="87" d="100"/>
        </p:scale>
        <p:origin x="45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8/10/relationships/authors" Target="authors.xml"/><Relationship Id="rId7" Type="http://schemas.openxmlformats.org/officeDocument/2006/relationships/slide" Target="slides/slide6.xml"/><Relationship Id="rId7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embeddings/oleObject1.bin"/></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D:\Users\ktapias\Downloads\Graficas.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D:\Users\ktapias\Downloads\Graficas.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D:\Documentos\1.%20Presentaciones\7.%20Presentaciones%202026\Informe%20de%20Gesti&#243;n%202025\Aseguramiento%20-%20Gr&#225;ficas.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oleObject" Target="file:///D:\Users\juarango\Desktop\ADQUISICIONES\REQUERIMIENTOS\RQUERIMIENTO%20INFORMACI&#211;N%20TERMINACI&#211;N%20INTERVENCI&#211;N%2004052026\RED%20CONTRATACION%202025%20OK%20Diapo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200" dirty="0"/>
              <a:t> </a:t>
            </a:r>
            <a:r>
              <a:rPr lang="en-US" sz="1200" dirty="0" err="1"/>
              <a:t>Hemofilia</a:t>
            </a:r>
            <a:endParaRPr lang="en-US" sz="1200" dirty="0"/>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'Graficos hallazgos'!$A$3</c:f>
              <c:strCache>
                <c:ptCount val="1"/>
                <c:pt idx="0">
                  <c:v>2023</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dPt>
            <c:idx val="0"/>
            <c:marker>
              <c:symbol val="circle"/>
              <c:size val="5"/>
              <c:spPr>
                <a:solidFill>
                  <a:schemeClr val="accent6"/>
                </a:solidFill>
                <a:ln w="9525">
                  <a:solidFill>
                    <a:schemeClr val="accent6"/>
                  </a:solidFill>
                </a:ln>
                <a:effectLst/>
              </c:spPr>
            </c:marker>
            <c:bubble3D val="0"/>
            <c:extLst>
              <c:ext xmlns:c16="http://schemas.microsoft.com/office/drawing/2014/chart" uri="{C3380CC4-5D6E-409C-BE32-E72D297353CC}">
                <c16:uniqueId val="{00000000-FE0A-4F91-BCD4-0F06211AC2A3}"/>
              </c:ext>
            </c:extLst>
          </c:dPt>
          <c:dPt>
            <c:idx val="1"/>
            <c:marker>
              <c:symbol val="circle"/>
              <c:size val="5"/>
              <c:spPr>
                <a:solidFill>
                  <a:schemeClr val="accent6"/>
                </a:solidFill>
                <a:ln w="9525">
                  <a:solidFill>
                    <a:schemeClr val="accent6"/>
                  </a:solidFill>
                </a:ln>
                <a:effectLst/>
              </c:spPr>
            </c:marker>
            <c:bubble3D val="0"/>
            <c:extLst>
              <c:ext xmlns:c16="http://schemas.microsoft.com/office/drawing/2014/chart" uri="{C3380CC4-5D6E-409C-BE32-E72D297353CC}">
                <c16:uniqueId val="{00000001-FE0A-4F91-BCD4-0F06211AC2A3}"/>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'Graficos hallazgos'!$A$3:$A$5</c:f>
              <c:numCache>
                <c:formatCode>General</c:formatCode>
                <c:ptCount val="3"/>
                <c:pt idx="0">
                  <c:v>2023</c:v>
                </c:pt>
                <c:pt idx="1">
                  <c:v>2024</c:v>
                </c:pt>
                <c:pt idx="2">
                  <c:v>2025</c:v>
                </c:pt>
              </c:numCache>
            </c:numRef>
          </c:cat>
          <c:val>
            <c:numRef>
              <c:f>'Graficos hallazgos'!$B$3:$B$5</c:f>
              <c:numCache>
                <c:formatCode>General</c:formatCode>
                <c:ptCount val="3"/>
                <c:pt idx="0">
                  <c:v>1057</c:v>
                </c:pt>
                <c:pt idx="1">
                  <c:v>4302</c:v>
                </c:pt>
                <c:pt idx="2">
                  <c:v>2264</c:v>
                </c:pt>
              </c:numCache>
            </c:numRef>
          </c:val>
          <c:smooth val="0"/>
          <c:extLst>
            <c:ext xmlns:c16="http://schemas.microsoft.com/office/drawing/2014/chart" uri="{C3380CC4-5D6E-409C-BE32-E72D297353CC}">
              <c16:uniqueId val="{00000002-FE0A-4F91-BCD4-0F06211AC2A3}"/>
            </c:ext>
          </c:extLst>
        </c:ser>
        <c:dLbls>
          <c:dLblPos val="t"/>
          <c:showLegendKey val="0"/>
          <c:showVal val="1"/>
          <c:showCatName val="0"/>
          <c:showSerName val="0"/>
          <c:showPercent val="0"/>
          <c:showBubbleSize val="0"/>
        </c:dLbls>
        <c:marker val="1"/>
        <c:smooth val="0"/>
        <c:axId val="1187641727"/>
        <c:axId val="1187636927"/>
      </c:lineChart>
      <c:catAx>
        <c:axId val="1187641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187636927"/>
        <c:crosses val="autoZero"/>
        <c:auto val="1"/>
        <c:lblAlgn val="ctr"/>
        <c:lblOffset val="100"/>
        <c:noMultiLvlLbl val="0"/>
      </c:catAx>
      <c:valAx>
        <c:axId val="1187636927"/>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1876417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00B7AD"/>
      </a:solidFill>
    </a:ln>
    <a:effectLst/>
  </c:spPr>
  <c:txPr>
    <a:bodyPr/>
    <a:lstStyle/>
    <a:p>
      <a:pPr>
        <a:defRPr sz="1000"/>
      </a:pPr>
      <a:endParaRPr lang="es-CO"/>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320" b="1" i="0" u="none" strike="noStrike" kern="1200" spc="0" baseline="0">
                <a:solidFill>
                  <a:schemeClr val="tx1">
                    <a:lumMod val="65000"/>
                    <a:lumOff val="35000"/>
                  </a:schemeClr>
                </a:solidFill>
                <a:latin typeface="Aptos (Cuerpo)"/>
                <a:ea typeface="+mn-ea"/>
                <a:cs typeface="+mn-cs"/>
              </a:defRPr>
            </a:pPr>
            <a:r>
              <a:rPr lang="en-US" sz="1100" b="1" dirty="0">
                <a:solidFill>
                  <a:srgbClr val="595959"/>
                </a:solidFill>
              </a:rPr>
              <a:t>NÚMERO AUTORIZACIONES</a:t>
            </a:r>
            <a:r>
              <a:rPr lang="en-US" sz="1100" b="1" baseline="0" dirty="0">
                <a:solidFill>
                  <a:srgbClr val="595959"/>
                </a:solidFill>
              </a:rPr>
              <a:t> </a:t>
            </a:r>
            <a:r>
              <a:rPr lang="en-US" sz="1100" b="1" dirty="0">
                <a:solidFill>
                  <a:srgbClr val="595959"/>
                </a:solidFill>
              </a:rPr>
              <a:t>SEGÚN TIPO SOLICITUD AÑO 2025</a:t>
            </a:r>
          </a:p>
        </c:rich>
      </c:tx>
      <c:layout>
        <c:manualLayout>
          <c:xMode val="edge"/>
          <c:yMode val="edge"/>
          <c:x val="0.1146354988452128"/>
          <c:y val="3.1755477819923938E-2"/>
        </c:manualLayout>
      </c:layout>
      <c:overlay val="0"/>
      <c:spPr>
        <a:noFill/>
        <a:ln>
          <a:noFill/>
        </a:ln>
        <a:effectLst/>
      </c:spPr>
      <c:txPr>
        <a:bodyPr rot="0" spcFirstLastPara="1" vertOverflow="ellipsis" vert="horz" wrap="square" anchor="ctr" anchorCtr="1"/>
        <a:lstStyle/>
        <a:p>
          <a:pPr>
            <a:defRPr sz="1320" b="1" i="0" u="none" strike="noStrike" kern="1200" spc="0" baseline="0">
              <a:solidFill>
                <a:schemeClr val="tx1">
                  <a:lumMod val="65000"/>
                  <a:lumOff val="35000"/>
                </a:schemeClr>
              </a:solidFill>
              <a:latin typeface="Aptos (Cuerpo)"/>
              <a:ea typeface="+mn-ea"/>
              <a:cs typeface="+mn-cs"/>
            </a:defRPr>
          </a:pPr>
          <a:endParaRPr lang="es-CO"/>
        </a:p>
      </c:txPr>
    </c:title>
    <c:autoTitleDeleted val="0"/>
    <c:plotArea>
      <c:layout>
        <c:manualLayout>
          <c:layoutTarget val="inner"/>
          <c:xMode val="edge"/>
          <c:yMode val="edge"/>
          <c:x val="0.34429228043586646"/>
          <c:y val="0.22390591373129082"/>
          <c:w val="0.37161755628229565"/>
          <c:h val="0.65000241877874521"/>
        </c:manualLayout>
      </c:layout>
      <c:pieChart>
        <c:varyColors val="1"/>
        <c:ser>
          <c:idx val="0"/>
          <c:order val="0"/>
          <c:spPr>
            <a:solidFill>
              <a:srgbClr val="35B3A3"/>
            </a:solidFill>
          </c:spPr>
          <c:dPt>
            <c:idx val="0"/>
            <c:bubble3D val="0"/>
            <c:spPr>
              <a:solidFill>
                <a:srgbClr val="35B3A3"/>
              </a:solidFill>
              <a:ln w="19050">
                <a:solidFill>
                  <a:schemeClr val="lt1"/>
                </a:solidFill>
              </a:ln>
              <a:effectLst/>
            </c:spPr>
            <c:extLst>
              <c:ext xmlns:c16="http://schemas.microsoft.com/office/drawing/2014/chart" uri="{C3380CC4-5D6E-409C-BE32-E72D297353CC}">
                <c16:uniqueId val="{00000001-4841-4533-A795-7E95368129D9}"/>
              </c:ext>
            </c:extLst>
          </c:dPt>
          <c:dPt>
            <c:idx val="1"/>
            <c:bubble3D val="0"/>
            <c:spPr>
              <a:solidFill>
                <a:srgbClr val="23505E"/>
              </a:solidFill>
              <a:ln w="19050">
                <a:solidFill>
                  <a:schemeClr val="lt1"/>
                </a:solidFill>
              </a:ln>
              <a:effectLst/>
            </c:spPr>
            <c:extLst>
              <c:ext xmlns:c16="http://schemas.microsoft.com/office/drawing/2014/chart" uri="{C3380CC4-5D6E-409C-BE32-E72D297353CC}">
                <c16:uniqueId val="{00000003-4841-4533-A795-7E95368129D9}"/>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5-4841-4533-A795-7E95368129D9}"/>
              </c:ext>
            </c:extLst>
          </c:dPt>
          <c:dLbls>
            <c:dLbl>
              <c:idx val="0"/>
              <c:layout>
                <c:manualLayout>
                  <c:x val="0.12118405100854698"/>
                  <c:y val="-0.37149585666500179"/>
                </c:manualLayout>
              </c:layout>
              <c:showLegendKey val="0"/>
              <c:showVal val="1"/>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4841-4533-A795-7E95368129D9}"/>
                </c:ext>
              </c:extLst>
            </c:dLbl>
            <c:dLbl>
              <c:idx val="1"/>
              <c:layout>
                <c:manualLayout>
                  <c:x val="-8.8533150296864913E-2"/>
                  <c:y val="0.10204894132234837"/>
                </c:manualLayout>
              </c:layout>
              <c:showLegendKey val="0"/>
              <c:showVal val="1"/>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4841-4533-A795-7E95368129D9}"/>
                </c:ext>
              </c:extLst>
            </c:dLbl>
            <c:dLbl>
              <c:idx val="2"/>
              <c:layout>
                <c:manualLayout>
                  <c:x val="1.4985296076972614E-2"/>
                  <c:y val="3.7679805006188581E-2"/>
                </c:manualLayout>
              </c:layout>
              <c:showLegendKey val="0"/>
              <c:showVal val="1"/>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4841-4533-A795-7E95368129D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ptos (Cuerpo)"/>
                    <a:ea typeface="+mn-ea"/>
                    <a:cs typeface="+mn-cs"/>
                  </a:defRPr>
                </a:pPr>
                <a:endParaRPr lang="es-CO"/>
              </a:p>
            </c:txPr>
            <c:showLegendKey val="0"/>
            <c:showVal val="1"/>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Hoja1!$A$58:$A$60</c:f>
              <c:strCache>
                <c:ptCount val="3"/>
                <c:pt idx="0">
                  <c:v>AMBULATORIO</c:v>
                </c:pt>
                <c:pt idx="1">
                  <c:v>HOSPITALARIO</c:v>
                </c:pt>
                <c:pt idx="2">
                  <c:v>URGENCIAS</c:v>
                </c:pt>
              </c:strCache>
            </c:strRef>
          </c:cat>
          <c:val>
            <c:numRef>
              <c:f>Hoja1!$B$58:$B$60</c:f>
              <c:numCache>
                <c:formatCode>#,##0</c:formatCode>
                <c:ptCount val="3"/>
                <c:pt idx="0">
                  <c:v>4111791</c:v>
                </c:pt>
                <c:pt idx="1">
                  <c:v>229792</c:v>
                </c:pt>
                <c:pt idx="2">
                  <c:v>301705</c:v>
                </c:pt>
              </c:numCache>
            </c:numRef>
          </c:val>
          <c:extLst>
            <c:ext xmlns:c16="http://schemas.microsoft.com/office/drawing/2014/chart" uri="{C3380CC4-5D6E-409C-BE32-E72D297353CC}">
              <c16:uniqueId val="{00000006-4841-4533-A795-7E95368129D9}"/>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Aptos (Cuerpo)"/>
              <a:ea typeface="+mn-ea"/>
              <a:cs typeface="+mn-cs"/>
            </a:defRPr>
          </a:pPr>
          <a:endParaRPr lang="es-CO"/>
        </a:p>
      </c:txPr>
    </c:legend>
    <c:plotVisOnly val="1"/>
    <c:dispBlanksAs val="gap"/>
    <c:showDLblsOverMax val="0"/>
  </c:chart>
  <c:spPr>
    <a:noFill/>
    <a:ln>
      <a:noFill/>
    </a:ln>
    <a:effectLst/>
  </c:spPr>
  <c:txPr>
    <a:bodyPr/>
    <a:lstStyle/>
    <a:p>
      <a:pPr>
        <a:defRPr sz="1100">
          <a:latin typeface="Aptos (Cuerpo)"/>
        </a:defRPr>
      </a:pPr>
      <a:endParaRPr lang="es-CO"/>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r>
              <a:rPr lang="es-CO" sz="1400" cap="none" noProof="0" dirty="0">
                <a:solidFill>
                  <a:srgbClr val="23505E"/>
                </a:solidFill>
              </a:rPr>
              <a:t>Histórico de tutelas presentadas por vigencia</a:t>
            </a:r>
          </a:p>
          <a:p>
            <a:pPr>
              <a:defRPr/>
            </a:pPr>
            <a:endParaRPr lang="es-CO" noProof="0" dirty="0"/>
          </a:p>
        </c:rich>
      </c:tx>
      <c:layout>
        <c:manualLayout>
          <c:xMode val="edge"/>
          <c:yMode val="edge"/>
          <c:x val="0.14017117125735015"/>
          <c:y val="0.11056082882068345"/>
        </c:manualLayout>
      </c:layout>
      <c:overlay val="0"/>
      <c:spPr>
        <a:noFill/>
        <a:ln>
          <a:noFill/>
        </a:ln>
        <a:effectLst/>
      </c:spPr>
      <c:txPr>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endParaRPr lang="en-US"/>
        </a:p>
      </c:txPr>
    </c:title>
    <c:autoTitleDeleted val="0"/>
    <c:plotArea>
      <c:layout/>
      <c:barChart>
        <c:barDir val="col"/>
        <c:grouping val="clustered"/>
        <c:varyColors val="0"/>
        <c:ser>
          <c:idx val="0"/>
          <c:order val="0"/>
          <c:tx>
            <c:strRef>
              <c:f>Hoja1!$B$1</c:f>
              <c:strCache>
                <c:ptCount val="1"/>
                <c:pt idx="0">
                  <c:v>Serie 1</c:v>
                </c:pt>
              </c:strCache>
            </c:strRef>
          </c:tx>
          <c:spPr>
            <a:solidFill>
              <a:srgbClr val="00A48D"/>
            </a:solidFill>
            <a:ln>
              <a:solidFill>
                <a:schemeClr val="tx2"/>
              </a:solidFill>
            </a:ln>
            <a:effectLst>
              <a:innerShdw blurRad="114300">
                <a:schemeClr val="accent6"/>
              </a:innerShdw>
            </a:effectLst>
          </c:spPr>
          <c:invertIfNegative val="0"/>
          <c:dLbls>
            <c:dLbl>
              <c:idx val="0"/>
              <c:layout>
                <c:manualLayout>
                  <c:x val="-6.0569351907934586E-3"/>
                  <c:y val="1.168537377014851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CA1-4D68-9B0A-674B9E849DC4}"/>
                </c:ext>
              </c:extLst>
            </c:dLbl>
            <c:dLbl>
              <c:idx val="1"/>
              <c:layout>
                <c:manualLayout>
                  <c:x val="3.0284675953967015E-3"/>
                  <c:y val="1.168537377014851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CA1-4D68-9B0A-674B9E849DC4}"/>
                </c:ext>
              </c:extLst>
            </c:dLbl>
            <c:dLbl>
              <c:idx val="2"/>
              <c:layout>
                <c:manualLayout>
                  <c:x val="-5.5521264529221044E-17"/>
                  <c:y val="7.208219068942189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CA1-4D68-9B0A-674B9E849DC4}"/>
                </c:ext>
              </c:extLst>
            </c:dLbl>
            <c:dLbl>
              <c:idx val="3"/>
              <c:layout>
                <c:manualLayout>
                  <c:x val="3.0284675953967293E-3"/>
                  <c:y val="-1.746090333470386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CA1-4D68-9B0A-674B9E849DC4}"/>
                </c:ext>
              </c:extLst>
            </c:dLbl>
            <c:dLbl>
              <c:idx val="4"/>
              <c:layout>
                <c:manualLayout>
                  <c:x val="0"/>
                  <c:y val="1.1685373770148435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CA1-4D68-9B0A-674B9E849DC4}"/>
                </c:ext>
              </c:extLst>
            </c:dLbl>
            <c:dLbl>
              <c:idx val="5"/>
              <c:layout>
                <c:manualLayout>
                  <c:x val="0"/>
                  <c:y val="-1.746090333470468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CA1-4D68-9B0A-674B9E849DC4}"/>
                </c:ext>
              </c:extLst>
            </c:dLbl>
            <c:dLbl>
              <c:idx val="6"/>
              <c:layout>
                <c:manualLayout>
                  <c:x val="3.0284675953967293E-3"/>
                  <c:y val="-1.0700399735883126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CA1-4D68-9B0A-674B9E849DC4}"/>
                </c:ext>
              </c:extLst>
            </c:dLbl>
            <c:dLbl>
              <c:idx val="7"/>
              <c:layout>
                <c:manualLayout>
                  <c:x val="-6.0569351907935696E-3"/>
                  <c:y val="2.0639683172561176E-2"/>
                </c:manualLayout>
              </c:layout>
              <c:tx>
                <c:rich>
                  <a:bodyPr/>
                  <a:lstStyle/>
                  <a:p>
                    <a:r>
                      <a:rPr lang="en-US" sz="1197" b="0" i="0" u="none" strike="noStrike" baseline="0" dirty="0"/>
                      <a:t>22.246</a:t>
                    </a:r>
                    <a:endParaRPr lang="en-US" b="0"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2CA1-4D68-9B0A-674B9E849DC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23505E"/>
                    </a:solidFill>
                    <a:latin typeface="+mn-lt"/>
                    <a:ea typeface="+mn-ea"/>
                    <a:cs typeface="+mn-cs"/>
                  </a:defRPr>
                </a:pPr>
                <a:endParaRPr lang="es-CO"/>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Hoja1!$A$2:$A$9</c:f>
              <c:numCache>
                <c:formatCode>General</c:formatCode>
                <c:ptCount val="8"/>
                <c:pt idx="0">
                  <c:v>2018</c:v>
                </c:pt>
                <c:pt idx="1">
                  <c:v>2019</c:v>
                </c:pt>
                <c:pt idx="2">
                  <c:v>2020</c:v>
                </c:pt>
                <c:pt idx="3">
                  <c:v>2021</c:v>
                </c:pt>
                <c:pt idx="4">
                  <c:v>2022</c:v>
                </c:pt>
                <c:pt idx="5">
                  <c:v>2023</c:v>
                </c:pt>
                <c:pt idx="6">
                  <c:v>2024</c:v>
                </c:pt>
                <c:pt idx="7">
                  <c:v>2025</c:v>
                </c:pt>
              </c:numCache>
            </c:numRef>
          </c:cat>
          <c:val>
            <c:numRef>
              <c:f>Hoja1!$B$2:$B$9</c:f>
              <c:numCache>
                <c:formatCode>General</c:formatCode>
                <c:ptCount val="8"/>
                <c:pt idx="0">
                  <c:v>21692</c:v>
                </c:pt>
                <c:pt idx="1">
                  <c:v>14082</c:v>
                </c:pt>
                <c:pt idx="2">
                  <c:v>5420</c:v>
                </c:pt>
                <c:pt idx="3">
                  <c:v>7045</c:v>
                </c:pt>
                <c:pt idx="4">
                  <c:v>10706</c:v>
                </c:pt>
                <c:pt idx="5">
                  <c:v>18861</c:v>
                </c:pt>
                <c:pt idx="6">
                  <c:v>23797</c:v>
                </c:pt>
                <c:pt idx="7">
                  <c:v>22246</c:v>
                </c:pt>
              </c:numCache>
            </c:numRef>
          </c:val>
          <c:extLst>
            <c:ext xmlns:c16="http://schemas.microsoft.com/office/drawing/2014/chart" uri="{C3380CC4-5D6E-409C-BE32-E72D297353CC}">
              <c16:uniqueId val="{00000001-2CA1-4D68-9B0A-674B9E849DC4}"/>
            </c:ext>
          </c:extLst>
        </c:ser>
        <c:dLbls>
          <c:dLblPos val="inEnd"/>
          <c:showLegendKey val="0"/>
          <c:showVal val="1"/>
          <c:showCatName val="0"/>
          <c:showSerName val="0"/>
          <c:showPercent val="0"/>
          <c:showBubbleSize val="0"/>
        </c:dLbls>
        <c:gapWidth val="164"/>
        <c:overlap val="-22"/>
        <c:axId val="1504228400"/>
        <c:axId val="1504237520"/>
      </c:barChart>
      <c:catAx>
        <c:axId val="1504228400"/>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O"/>
          </a:p>
        </c:txPr>
        <c:crossAx val="1504237520"/>
        <c:crosses val="autoZero"/>
        <c:auto val="1"/>
        <c:lblAlgn val="ctr"/>
        <c:lblOffset val="100"/>
        <c:noMultiLvlLbl val="0"/>
      </c:catAx>
      <c:valAx>
        <c:axId val="150423752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O"/>
          </a:p>
        </c:txPr>
        <c:crossAx val="15042284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605015405682986"/>
          <c:y val="0.32600375529998277"/>
          <c:w val="0.47919098335435723"/>
          <c:h val="0.54640565114267836"/>
        </c:manualLayout>
      </c:layout>
      <c:barChart>
        <c:barDir val="col"/>
        <c:grouping val="clustered"/>
        <c:varyColors val="0"/>
        <c:ser>
          <c:idx val="0"/>
          <c:order val="0"/>
          <c:tx>
            <c:strRef>
              <c:f>Hoja1!$B$1</c:f>
              <c:strCache>
                <c:ptCount val="1"/>
                <c:pt idx="0">
                  <c:v>Fallos a Favor de los usuarios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numRef>
              <c:f>Hoja1!$A$2:$A$3</c:f>
              <c:numCache>
                <c:formatCode>General</c:formatCode>
                <c:ptCount val="2"/>
                <c:pt idx="0">
                  <c:v>2024</c:v>
                </c:pt>
                <c:pt idx="1">
                  <c:v>2025</c:v>
                </c:pt>
              </c:numCache>
            </c:numRef>
          </c:cat>
          <c:val>
            <c:numRef>
              <c:f>Hoja1!$B$2:$B$3</c:f>
              <c:numCache>
                <c:formatCode>General</c:formatCode>
                <c:ptCount val="2"/>
                <c:pt idx="0">
                  <c:v>18251</c:v>
                </c:pt>
                <c:pt idx="1">
                  <c:v>16247</c:v>
                </c:pt>
              </c:numCache>
            </c:numRef>
          </c:val>
          <c:extLst>
            <c:ext xmlns:c16="http://schemas.microsoft.com/office/drawing/2014/chart" uri="{C3380CC4-5D6E-409C-BE32-E72D297353CC}">
              <c16:uniqueId val="{00000000-DDAA-4713-9195-708F276A781F}"/>
            </c:ext>
          </c:extLst>
        </c:ser>
        <c:dLbls>
          <c:dLblPos val="outEnd"/>
          <c:showLegendKey val="0"/>
          <c:showVal val="1"/>
          <c:showCatName val="0"/>
          <c:showSerName val="0"/>
          <c:showPercent val="0"/>
          <c:showBubbleSize val="0"/>
        </c:dLbls>
        <c:gapWidth val="219"/>
        <c:overlap val="-27"/>
        <c:axId val="402868864"/>
        <c:axId val="402869344"/>
      </c:barChart>
      <c:catAx>
        <c:axId val="402868864"/>
        <c:scaling>
          <c:orientation val="minMax"/>
        </c:scaling>
        <c:delete val="1"/>
        <c:axPos val="b"/>
        <c:numFmt formatCode="General" sourceLinked="1"/>
        <c:majorTickMark val="none"/>
        <c:minorTickMark val="none"/>
        <c:tickLblPos val="nextTo"/>
        <c:crossAx val="402869344"/>
        <c:crosses val="autoZero"/>
        <c:auto val="1"/>
        <c:lblAlgn val="ctr"/>
        <c:lblOffset val="100"/>
        <c:noMultiLvlLbl val="0"/>
      </c:catAx>
      <c:valAx>
        <c:axId val="40286934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40286886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s-CO"/>
          </a:p>
        </c:txPr>
      </c:dTable>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pivotSource>
    <c:name>[Libro1]Hoja4!TablaDinámica23</c:name>
    <c:fmtId val="-1"/>
  </c:pivotSource>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s-CO" sz="1500" dirty="0"/>
              <a:t>Migración de cargos críticos</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s-CO"/>
        </a:p>
      </c:txPr>
    </c:title>
    <c:autoTitleDeleted val="0"/>
    <c:pivotFmts>
      <c:pivotFmt>
        <c:idx val="0"/>
        <c:spPr>
          <a:solidFill>
            <a:schemeClr val="accent1"/>
          </a:solidFill>
          <a:ln>
            <a:noFill/>
          </a:ln>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4830226181669019"/>
          <c:y val="0.18489086074348857"/>
          <c:w val="0.48874149657973387"/>
          <c:h val="0.72113146418247309"/>
        </c:manualLayout>
      </c:layout>
      <c:barChart>
        <c:barDir val="bar"/>
        <c:grouping val="clustered"/>
        <c:varyColors val="0"/>
        <c:ser>
          <c:idx val="0"/>
          <c:order val="0"/>
          <c:tx>
            <c:strRef>
              <c:f>Hoja4!$B$3</c:f>
              <c:strCache>
                <c:ptCount val="1"/>
                <c:pt idx="0">
                  <c:v>Total</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solidFill>
                <a:srgbClr val="005046"/>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D2D4-4B5A-8F09-78D381776353}"/>
              </c:ext>
            </c:extLst>
          </c:dPt>
          <c:dPt>
            <c:idx val="1"/>
            <c:invertIfNegative val="0"/>
            <c:bubble3D val="0"/>
            <c:spPr>
              <a:solidFill>
                <a:srgbClr val="E89543"/>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D2D4-4B5A-8F09-78D381776353}"/>
              </c:ext>
            </c:extLst>
          </c:dPt>
          <c:dPt>
            <c:idx val="2"/>
            <c:invertIfNegative val="0"/>
            <c:bubble3D val="0"/>
            <c:spPr>
              <a:solidFill>
                <a:srgbClr val="25406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5-D2D4-4B5A-8F09-78D381776353}"/>
              </c:ext>
            </c:extLst>
          </c:dPt>
          <c:dPt>
            <c:idx val="3"/>
            <c:invertIfNegative val="0"/>
            <c:bubble3D val="0"/>
            <c:spPr>
              <a:solidFill>
                <a:srgbClr val="00B7AD"/>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7-D2D4-4B5A-8F09-78D381776353}"/>
              </c:ext>
            </c:extLst>
          </c:dPt>
          <c:dPt>
            <c:idx val="4"/>
            <c:invertIfNegative val="0"/>
            <c:bubble3D val="0"/>
            <c:spPr>
              <a:solidFill>
                <a:srgbClr val="1B8E7D"/>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9-D2D4-4B5A-8F09-78D381776353}"/>
              </c:ext>
            </c:extLst>
          </c:dPt>
          <c:dPt>
            <c:idx val="5"/>
            <c:invertIfNegative val="0"/>
            <c:bubble3D val="0"/>
            <c:spPr>
              <a:solidFill>
                <a:srgbClr val="F3CAA1"/>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B-D2D4-4B5A-8F09-78D381776353}"/>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Hoja4!$A$4:$A$9</c:f>
              <c:strCache>
                <c:ptCount val="6"/>
                <c:pt idx="0">
                  <c:v>COORDINACIÓN DE ATENCION AL USUARIO</c:v>
                </c:pt>
                <c:pt idx="1">
                  <c:v>DIRECCIÓN DE RIESGO EN SALUD</c:v>
                </c:pt>
                <c:pt idx="2">
                  <c:v>JEFATURA DE AUDITORIA CONCURRENTE</c:v>
                </c:pt>
                <c:pt idx="3">
                  <c:v>JEFATURA DE AUTORIZACIONES</c:v>
                </c:pt>
                <c:pt idx="4">
                  <c:v>JEFATURA DE CUENTAS MEDICAS</c:v>
                </c:pt>
                <c:pt idx="5">
                  <c:v>SECRETARIA GENERAL/CONTRATACIÓN JURÍDICA</c:v>
                </c:pt>
              </c:strCache>
            </c:strRef>
          </c:cat>
          <c:val>
            <c:numRef>
              <c:f>Hoja4!$B$4:$B$9</c:f>
              <c:numCache>
                <c:formatCode>General</c:formatCode>
                <c:ptCount val="6"/>
                <c:pt idx="0">
                  <c:v>2</c:v>
                </c:pt>
                <c:pt idx="1">
                  <c:v>14</c:v>
                </c:pt>
                <c:pt idx="2">
                  <c:v>2</c:v>
                </c:pt>
                <c:pt idx="3">
                  <c:v>2</c:v>
                </c:pt>
                <c:pt idx="4">
                  <c:v>1</c:v>
                </c:pt>
                <c:pt idx="5">
                  <c:v>3</c:v>
                </c:pt>
              </c:numCache>
            </c:numRef>
          </c:val>
          <c:extLst>
            <c:ext xmlns:c16="http://schemas.microsoft.com/office/drawing/2014/chart" uri="{C3380CC4-5D6E-409C-BE32-E72D297353CC}">
              <c16:uniqueId val="{0000000C-D2D4-4B5A-8F09-78D381776353}"/>
            </c:ext>
          </c:extLst>
        </c:ser>
        <c:dLbls>
          <c:showLegendKey val="0"/>
          <c:showVal val="0"/>
          <c:showCatName val="0"/>
          <c:showSerName val="0"/>
          <c:showPercent val="0"/>
          <c:showBubbleSize val="0"/>
        </c:dLbls>
        <c:gapWidth val="115"/>
        <c:overlap val="-20"/>
        <c:axId val="686557503"/>
        <c:axId val="686560383"/>
      </c:barChart>
      <c:catAx>
        <c:axId val="686557503"/>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686560383"/>
        <c:crosses val="autoZero"/>
        <c:auto val="1"/>
        <c:lblAlgn val="ctr"/>
        <c:lblOffset val="100"/>
        <c:noMultiLvlLbl val="0"/>
      </c:catAx>
      <c:valAx>
        <c:axId val="686560383"/>
        <c:scaling>
          <c:orientation val="minMax"/>
        </c:scaling>
        <c:delete val="1"/>
        <c:axPos val="b"/>
        <c:numFmt formatCode="General" sourceLinked="1"/>
        <c:majorTickMark val="none"/>
        <c:minorTickMark val="none"/>
        <c:tickLblPos val="nextTo"/>
        <c:crossAx val="68655750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CO" sz="1400" b="1" i="0" u="none" strike="noStrike" kern="1200" spc="0" baseline="0" dirty="0">
                <a:solidFill>
                  <a:schemeClr val="tx1"/>
                </a:solidFill>
              </a:rPr>
              <a:t>Retorno a la presencialidad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Hoja5!$B$1</c:f>
              <c:strCache>
                <c:ptCount val="1"/>
                <c:pt idx="0">
                  <c:v>Porcentaje</c:v>
                </c:pt>
              </c:strCache>
            </c:strRef>
          </c:tx>
          <c:spPr>
            <a:solidFill>
              <a:schemeClr val="accent1"/>
            </a:solidFill>
            <a:ln>
              <a:noFill/>
            </a:ln>
            <a:effectLst/>
            <a:sp3d/>
          </c:spPr>
          <c:invertIfNegative val="0"/>
          <c:cat>
            <c:strRef>
              <c:f>Hoja5!$A$2:$A$4</c:f>
              <c:strCache>
                <c:ptCount val="3"/>
                <c:pt idx="0">
                  <c:v>Total colaboradores</c:v>
                </c:pt>
                <c:pt idx="1">
                  <c:v>Retomaron presencialidad</c:v>
                </c:pt>
                <c:pt idx="2">
                  <c:v>Trabajo en casa</c:v>
                </c:pt>
              </c:strCache>
            </c:strRef>
          </c:cat>
          <c:val>
            <c:numRef>
              <c:f>Hoja5!$B$2:$B$4</c:f>
              <c:numCache>
                <c:formatCode>0%</c:formatCode>
                <c:ptCount val="3"/>
                <c:pt idx="1">
                  <c:v>0.36238136324417602</c:v>
                </c:pt>
                <c:pt idx="2">
                  <c:v>3.5375323554788611E-2</c:v>
                </c:pt>
              </c:numCache>
            </c:numRef>
          </c:val>
          <c:extLst>
            <c:ext xmlns:c16="http://schemas.microsoft.com/office/drawing/2014/chart" uri="{C3380CC4-5D6E-409C-BE32-E72D297353CC}">
              <c16:uniqueId val="{00000000-993F-4A52-A11D-D812C4E4DD5C}"/>
            </c:ext>
          </c:extLst>
        </c:ser>
        <c:ser>
          <c:idx val="1"/>
          <c:order val="1"/>
          <c:tx>
            <c:strRef>
              <c:f>Hoja5!$C$1</c:f>
              <c:strCache>
                <c:ptCount val="1"/>
                <c:pt idx="0">
                  <c:v>Total</c:v>
                </c:pt>
              </c:strCache>
            </c:strRef>
          </c:tx>
          <c:spPr>
            <a:solidFill>
              <a:schemeClr val="accent2"/>
            </a:solidFill>
            <a:ln>
              <a:noFill/>
            </a:ln>
            <a:effectLst/>
            <a:sp3d/>
          </c:spPr>
          <c:invertIfNegative val="0"/>
          <c:dPt>
            <c:idx val="0"/>
            <c:invertIfNegative val="0"/>
            <c:bubble3D val="0"/>
            <c:spPr>
              <a:solidFill>
                <a:schemeClr val="accent6">
                  <a:lumMod val="60000"/>
                  <a:lumOff val="40000"/>
                </a:schemeClr>
              </a:solidFill>
              <a:ln>
                <a:noFill/>
              </a:ln>
              <a:effectLst/>
              <a:sp3d/>
            </c:spPr>
            <c:extLst>
              <c:ext xmlns:c16="http://schemas.microsoft.com/office/drawing/2014/chart" uri="{C3380CC4-5D6E-409C-BE32-E72D297353CC}">
                <c16:uniqueId val="{00000006-993F-4A52-A11D-D812C4E4DD5C}"/>
              </c:ext>
            </c:extLst>
          </c:dPt>
          <c:dPt>
            <c:idx val="1"/>
            <c:invertIfNegative val="0"/>
            <c:bubble3D val="0"/>
            <c:spPr>
              <a:solidFill>
                <a:srgbClr val="00A28D"/>
              </a:solidFill>
              <a:ln>
                <a:noFill/>
              </a:ln>
              <a:effectLst/>
              <a:sp3d/>
            </c:spPr>
            <c:extLst>
              <c:ext xmlns:c16="http://schemas.microsoft.com/office/drawing/2014/chart" uri="{C3380CC4-5D6E-409C-BE32-E72D297353CC}">
                <c16:uniqueId val="{00000002-993F-4A52-A11D-D812C4E4DD5C}"/>
              </c:ext>
            </c:extLst>
          </c:dPt>
          <c:dPt>
            <c:idx val="2"/>
            <c:invertIfNegative val="0"/>
            <c:bubble3D val="0"/>
            <c:spPr>
              <a:solidFill>
                <a:srgbClr val="2A4B5A"/>
              </a:solidFill>
              <a:ln>
                <a:noFill/>
              </a:ln>
              <a:effectLst/>
              <a:sp3d/>
            </c:spPr>
            <c:extLst>
              <c:ext xmlns:c16="http://schemas.microsoft.com/office/drawing/2014/chart" uri="{C3380CC4-5D6E-409C-BE32-E72D297353CC}">
                <c16:uniqueId val="{00000004-993F-4A52-A11D-D812C4E4DD5C}"/>
              </c:ext>
            </c:extLst>
          </c:dPt>
          <c:dLbls>
            <c:dLbl>
              <c:idx val="1"/>
              <c:tx>
                <c:rich>
                  <a:bodyPr/>
                  <a:lstStyle/>
                  <a:p>
                    <a:fld id="{05A28074-71DA-408A-ADDD-988BEE874200}" type="VALUE">
                      <a:rPr lang="en-US"/>
                      <a:pPr/>
                      <a:t>[VALOR]</a:t>
                    </a:fld>
                    <a:endParaRPr lang="en-US"/>
                  </a:p>
                  <a:p>
                    <a:endParaRPr lang="en-US"/>
                  </a:p>
                  <a:p>
                    <a:r>
                      <a:rPr lang="en-US"/>
                      <a:t>  </a:t>
                    </a:r>
                  </a:p>
                  <a:p>
                    <a:r>
                      <a:rPr lang="en-US"/>
                      <a:t>36%</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993F-4A52-A11D-D812C4E4DD5C}"/>
                </c:ext>
              </c:extLst>
            </c:dLbl>
            <c:dLbl>
              <c:idx val="2"/>
              <c:layout>
                <c:manualLayout>
                  <c:x val="2.8624317401436901E-2"/>
                  <c:y val="-0.12731474646398366"/>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solidFill>
                        <a:latin typeface="+mn-lt"/>
                        <a:ea typeface="+mn-ea"/>
                        <a:cs typeface="+mn-cs"/>
                      </a:defRPr>
                    </a:pPr>
                    <a:fld id="{B65E9CD4-8C03-4E86-834F-E33E8B9ACCFF}" type="VALUE">
                      <a:rPr lang="en-US" sz="800">
                        <a:solidFill>
                          <a:schemeClr val="tx1"/>
                        </a:solidFill>
                      </a:rPr>
                      <a:pPr>
                        <a:defRPr>
                          <a:solidFill>
                            <a:schemeClr val="tx1"/>
                          </a:solidFill>
                        </a:defRPr>
                      </a:pPr>
                      <a:t>[VALOR]</a:t>
                    </a:fld>
                    <a:endParaRPr lang="en-US" sz="800" dirty="0">
                      <a:solidFill>
                        <a:schemeClr val="tx1"/>
                      </a:solidFill>
                    </a:endParaRPr>
                  </a:p>
                  <a:p>
                    <a:pPr>
                      <a:defRPr>
                        <a:solidFill>
                          <a:schemeClr val="tx1"/>
                        </a:solidFill>
                      </a:defRPr>
                    </a:pPr>
                    <a:r>
                      <a:rPr lang="en-US" sz="800" dirty="0">
                        <a:solidFill>
                          <a:schemeClr val="tx1"/>
                        </a:solidFill>
                      </a:rPr>
                      <a:t>4%</a:t>
                    </a: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8.5012479832315177E-2"/>
                      <c:h val="0.12949064960629922"/>
                    </c:manualLayout>
                  </c15:layout>
                  <c15:dlblFieldTable/>
                  <c15:showDataLabelsRange val="0"/>
                </c:ext>
                <c:ext xmlns:c16="http://schemas.microsoft.com/office/drawing/2014/chart" uri="{C3380CC4-5D6E-409C-BE32-E72D297353CC}">
                  <c16:uniqueId val="{00000004-993F-4A52-A11D-D812C4E4DD5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Hoja5!$A$2:$A$4</c:f>
              <c:strCache>
                <c:ptCount val="3"/>
                <c:pt idx="0">
                  <c:v>Total colaboradores</c:v>
                </c:pt>
                <c:pt idx="1">
                  <c:v>Retomaron presencialidad</c:v>
                </c:pt>
                <c:pt idx="2">
                  <c:v>Trabajo en casa</c:v>
                </c:pt>
              </c:strCache>
            </c:strRef>
          </c:cat>
          <c:val>
            <c:numRef>
              <c:f>Hoja5!$C$2:$C$4</c:f>
              <c:numCache>
                <c:formatCode>General</c:formatCode>
                <c:ptCount val="3"/>
                <c:pt idx="0">
                  <c:v>1159</c:v>
                </c:pt>
                <c:pt idx="1">
                  <c:v>420</c:v>
                </c:pt>
                <c:pt idx="2">
                  <c:v>41</c:v>
                </c:pt>
              </c:numCache>
            </c:numRef>
          </c:val>
          <c:extLst>
            <c:ext xmlns:c16="http://schemas.microsoft.com/office/drawing/2014/chart" uri="{C3380CC4-5D6E-409C-BE32-E72D297353CC}">
              <c16:uniqueId val="{00000005-993F-4A52-A11D-D812C4E4DD5C}"/>
            </c:ext>
          </c:extLst>
        </c:ser>
        <c:dLbls>
          <c:showLegendKey val="0"/>
          <c:showVal val="0"/>
          <c:showCatName val="0"/>
          <c:showSerName val="0"/>
          <c:showPercent val="0"/>
          <c:showBubbleSize val="0"/>
        </c:dLbls>
        <c:gapWidth val="150"/>
        <c:shape val="box"/>
        <c:axId val="51731104"/>
        <c:axId val="51731584"/>
        <c:axId val="0"/>
      </c:bar3DChart>
      <c:catAx>
        <c:axId val="517311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s-CO"/>
          </a:p>
        </c:txPr>
        <c:crossAx val="51731584"/>
        <c:crosses val="autoZero"/>
        <c:auto val="1"/>
        <c:lblAlgn val="ctr"/>
        <c:lblOffset val="100"/>
        <c:noMultiLvlLbl val="0"/>
      </c:catAx>
      <c:valAx>
        <c:axId val="51731584"/>
        <c:scaling>
          <c:orientation val="minMax"/>
          <c:max val="500"/>
        </c:scaling>
        <c:delete val="0"/>
        <c:axPos val="l"/>
        <c:majorGridlines>
          <c:spPr>
            <a:ln w="9525" cap="flat" cmpd="sng" algn="ctr">
              <a:no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517311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174759405074366"/>
          <c:y val="0.17171279783948862"/>
          <c:w val="0.69325240594925619"/>
          <c:h val="0.72088764946048411"/>
        </c:manualLayout>
      </c:layout>
      <c:barChart>
        <c:barDir val="col"/>
        <c:grouping val="stacked"/>
        <c:varyColors val="0"/>
        <c:ser>
          <c:idx val="0"/>
          <c:order val="0"/>
          <c:tx>
            <c:strRef>
              <c:f>Hoja5!$B$44</c:f>
              <c:strCache>
                <c:ptCount val="1"/>
                <c:pt idx="0">
                  <c:v>TOTAL</c:v>
                </c:pt>
              </c:strCache>
            </c:strRef>
          </c:tx>
          <c:spPr>
            <a:solidFill>
              <a:srgbClr val="006666"/>
            </a:solidFill>
            <a:ln>
              <a:solidFill>
                <a:srgbClr val="006666"/>
              </a:solidFill>
            </a:ln>
            <a:effectLst/>
          </c:spPr>
          <c:invertIfNegative val="0"/>
          <c:dPt>
            <c:idx val="0"/>
            <c:invertIfNegative val="0"/>
            <c:bubble3D val="0"/>
            <c:spPr>
              <a:solidFill>
                <a:srgbClr val="009999"/>
              </a:solidFill>
              <a:ln>
                <a:solidFill>
                  <a:srgbClr val="006666"/>
                </a:solidFill>
              </a:ln>
              <a:effectLst/>
            </c:spPr>
            <c:extLst>
              <c:ext xmlns:c16="http://schemas.microsoft.com/office/drawing/2014/chart" uri="{C3380CC4-5D6E-409C-BE32-E72D297353CC}">
                <c16:uniqueId val="{00000001-FA1E-4883-9652-B00EB5F84D48}"/>
              </c:ext>
            </c:extLst>
          </c:dPt>
          <c:dPt>
            <c:idx val="1"/>
            <c:invertIfNegative val="0"/>
            <c:bubble3D val="0"/>
            <c:spPr>
              <a:solidFill>
                <a:schemeClr val="accent6">
                  <a:lumMod val="60000"/>
                  <a:lumOff val="40000"/>
                </a:schemeClr>
              </a:solidFill>
              <a:ln>
                <a:solidFill>
                  <a:srgbClr val="006666"/>
                </a:solidFill>
              </a:ln>
              <a:effectLst/>
            </c:spPr>
            <c:extLst>
              <c:ext xmlns:c16="http://schemas.microsoft.com/office/drawing/2014/chart" uri="{C3380CC4-5D6E-409C-BE32-E72D297353CC}">
                <c16:uniqueId val="{00000003-FA1E-4883-9652-B00EB5F84D48}"/>
              </c:ext>
            </c:extLst>
          </c:dPt>
          <c:dPt>
            <c:idx val="2"/>
            <c:invertIfNegative val="0"/>
            <c:bubble3D val="0"/>
            <c:spPr>
              <a:solidFill>
                <a:srgbClr val="008080"/>
              </a:solidFill>
              <a:ln>
                <a:solidFill>
                  <a:srgbClr val="006666"/>
                </a:solidFill>
              </a:ln>
              <a:effectLst/>
            </c:spPr>
            <c:extLst>
              <c:ext xmlns:c16="http://schemas.microsoft.com/office/drawing/2014/chart" uri="{C3380CC4-5D6E-409C-BE32-E72D297353CC}">
                <c16:uniqueId val="{00000005-FA1E-4883-9652-B00EB5F84D48}"/>
              </c:ext>
            </c:extLst>
          </c:dPt>
          <c:dLbls>
            <c:dLbl>
              <c:idx val="0"/>
              <c:layout>
                <c:manualLayout>
                  <c:x val="-2.7777777777778286E-3"/>
                  <c:y val="-8.79629629629631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A1E-4883-9652-B00EB5F84D48}"/>
                </c:ext>
              </c:extLst>
            </c:dLbl>
            <c:dLbl>
              <c:idx val="1"/>
              <c:layout>
                <c:manualLayout>
                  <c:x val="2.7777777777777779E-3"/>
                  <c:y val="-8.33333333333334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A1E-4883-9652-B00EB5F84D48}"/>
                </c:ext>
              </c:extLst>
            </c:dLbl>
            <c:dLbl>
              <c:idx val="2"/>
              <c:layout>
                <c:manualLayout>
                  <c:x val="0"/>
                  <c:y val="-0.3425925925925926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A1E-4883-9652-B00EB5F84D4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Hoja5!$A$45:$A$47</c:f>
              <c:strCache>
                <c:ptCount val="3"/>
                <c:pt idx="0">
                  <c:v>ADMINISTRATIVA </c:v>
                </c:pt>
                <c:pt idx="1">
                  <c:v>FINANCIERA</c:v>
                </c:pt>
                <c:pt idx="2">
                  <c:v>SALUD</c:v>
                </c:pt>
              </c:strCache>
            </c:strRef>
          </c:cat>
          <c:val>
            <c:numRef>
              <c:f>Hoja5!$B$45:$B$47</c:f>
              <c:numCache>
                <c:formatCode>#,##0</c:formatCode>
                <c:ptCount val="3"/>
                <c:pt idx="0">
                  <c:v>11978543</c:v>
                </c:pt>
                <c:pt idx="1">
                  <c:v>19621101</c:v>
                </c:pt>
                <c:pt idx="2">
                  <c:v>204605333</c:v>
                </c:pt>
              </c:numCache>
            </c:numRef>
          </c:val>
          <c:extLst>
            <c:ext xmlns:c16="http://schemas.microsoft.com/office/drawing/2014/chart" uri="{C3380CC4-5D6E-409C-BE32-E72D297353CC}">
              <c16:uniqueId val="{00000006-FA1E-4883-9652-B00EB5F84D48}"/>
            </c:ext>
          </c:extLst>
        </c:ser>
        <c:dLbls>
          <c:showLegendKey val="0"/>
          <c:showVal val="0"/>
          <c:showCatName val="0"/>
          <c:showSerName val="0"/>
          <c:showPercent val="0"/>
          <c:showBubbleSize val="0"/>
        </c:dLbls>
        <c:gapWidth val="150"/>
        <c:overlap val="100"/>
        <c:axId val="548850559"/>
        <c:axId val="548860159"/>
      </c:barChart>
      <c:catAx>
        <c:axId val="548850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CO"/>
          </a:p>
        </c:txPr>
        <c:crossAx val="548860159"/>
        <c:crosses val="autoZero"/>
        <c:auto val="1"/>
        <c:lblAlgn val="ctr"/>
        <c:lblOffset val="100"/>
        <c:noMultiLvlLbl val="0"/>
      </c:catAx>
      <c:valAx>
        <c:axId val="548860159"/>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CO"/>
          </a:p>
        </c:txPr>
        <c:crossAx val="54885055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3175">
      <a:noFill/>
    </a:ln>
    <a:effectLst/>
  </c:spPr>
  <c:txPr>
    <a:bodyPr/>
    <a:lstStyle/>
    <a:p>
      <a:pPr>
        <a:defRPr/>
      </a:pPr>
      <a:endParaRPr lang="es-CO"/>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'Gráfica 1'!$D$1</c:f>
              <c:strCache>
                <c:ptCount val="1"/>
                <c:pt idx="0">
                  <c:v>TOTAL 2025</c:v>
                </c:pt>
              </c:strCache>
            </c:strRef>
          </c:tx>
          <c:spPr>
            <a:ln w="28575" cap="rnd">
              <a:solidFill>
                <a:srgbClr val="23505E"/>
              </a:solidFill>
              <a:round/>
            </a:ln>
            <a:effectLst/>
          </c:spPr>
          <c:marker>
            <c:symbol val="circle"/>
            <c:size val="5"/>
            <c:spPr>
              <a:solidFill>
                <a:srgbClr val="23505E"/>
              </a:solidFill>
              <a:ln w="9525">
                <a:solidFill>
                  <a:srgbClr val="23505E"/>
                </a:solidFill>
              </a:ln>
              <a:effectLst/>
            </c:spPr>
          </c:marker>
          <c:cat>
            <c:strRef>
              <c:f>'Gráfica 1'!$A$2:$A$13</c:f>
              <c:strCache>
                <c:ptCount val="12"/>
                <c:pt idx="0">
                  <c:v>ENERO</c:v>
                </c:pt>
                <c:pt idx="1">
                  <c:v>FEBRERO</c:v>
                </c:pt>
                <c:pt idx="2">
                  <c:v>MARZO</c:v>
                </c:pt>
                <c:pt idx="3">
                  <c:v>ABRIL</c:v>
                </c:pt>
                <c:pt idx="4">
                  <c:v>MAYO</c:v>
                </c:pt>
                <c:pt idx="5">
                  <c:v>JUNIO</c:v>
                </c:pt>
                <c:pt idx="6">
                  <c:v>JULIO</c:v>
                </c:pt>
                <c:pt idx="7">
                  <c:v>AGOSTO</c:v>
                </c:pt>
                <c:pt idx="8">
                  <c:v>SEPTIEMBRE</c:v>
                </c:pt>
                <c:pt idx="9">
                  <c:v>OCTUBRE</c:v>
                </c:pt>
                <c:pt idx="10">
                  <c:v>NOVIEMBRE</c:v>
                </c:pt>
                <c:pt idx="11">
                  <c:v>DICIEMBRE</c:v>
                </c:pt>
              </c:strCache>
            </c:strRef>
          </c:cat>
          <c:val>
            <c:numRef>
              <c:f>'Gráfica 1'!$D$2:$D$13</c:f>
              <c:numCache>
                <c:formatCode>#,##0</c:formatCode>
                <c:ptCount val="12"/>
                <c:pt idx="0">
                  <c:v>1688226</c:v>
                </c:pt>
                <c:pt idx="1">
                  <c:v>1666061</c:v>
                </c:pt>
                <c:pt idx="2">
                  <c:v>1689780</c:v>
                </c:pt>
                <c:pt idx="3">
                  <c:v>1673418</c:v>
                </c:pt>
                <c:pt idx="4">
                  <c:v>1687442</c:v>
                </c:pt>
                <c:pt idx="5">
                  <c:v>1687626</c:v>
                </c:pt>
                <c:pt idx="6">
                  <c:v>1690622</c:v>
                </c:pt>
                <c:pt idx="7">
                  <c:v>1688766</c:v>
                </c:pt>
                <c:pt idx="8">
                  <c:v>1688293</c:v>
                </c:pt>
                <c:pt idx="9">
                  <c:v>1679305</c:v>
                </c:pt>
                <c:pt idx="10">
                  <c:v>1667749</c:v>
                </c:pt>
                <c:pt idx="11">
                  <c:v>1682451</c:v>
                </c:pt>
              </c:numCache>
            </c:numRef>
          </c:val>
          <c:smooth val="0"/>
          <c:extLst>
            <c:ext xmlns:c16="http://schemas.microsoft.com/office/drawing/2014/chart" uri="{C3380CC4-5D6E-409C-BE32-E72D297353CC}">
              <c16:uniqueId val="{00000000-8984-4D71-BE53-B69B1FBDA731}"/>
            </c:ext>
          </c:extLst>
        </c:ser>
        <c:ser>
          <c:idx val="1"/>
          <c:order val="1"/>
          <c:tx>
            <c:strRef>
              <c:f>'Gráfica 1'!$E$1</c:f>
              <c:strCache>
                <c:ptCount val="1"/>
                <c:pt idx="0">
                  <c:v>TOTAL 2024</c:v>
                </c:pt>
              </c:strCache>
            </c:strRef>
          </c:tx>
          <c:spPr>
            <a:ln w="28575" cap="rnd">
              <a:solidFill>
                <a:schemeClr val="accent6">
                  <a:lumMod val="75000"/>
                </a:schemeClr>
              </a:solidFill>
              <a:round/>
            </a:ln>
            <a:effectLst/>
          </c:spPr>
          <c:marker>
            <c:symbol val="circle"/>
            <c:size val="5"/>
            <c:spPr>
              <a:solidFill>
                <a:schemeClr val="accent6">
                  <a:lumMod val="75000"/>
                </a:schemeClr>
              </a:solidFill>
              <a:ln w="9525">
                <a:solidFill>
                  <a:schemeClr val="accent6">
                    <a:lumMod val="75000"/>
                  </a:schemeClr>
                </a:solidFill>
              </a:ln>
              <a:effectLst/>
            </c:spPr>
          </c:marker>
          <c:cat>
            <c:strRef>
              <c:f>'Gráfica 1'!$A$2:$A$13</c:f>
              <c:strCache>
                <c:ptCount val="12"/>
                <c:pt idx="0">
                  <c:v>ENERO</c:v>
                </c:pt>
                <c:pt idx="1">
                  <c:v>FEBRERO</c:v>
                </c:pt>
                <c:pt idx="2">
                  <c:v>MARZO</c:v>
                </c:pt>
                <c:pt idx="3">
                  <c:v>ABRIL</c:v>
                </c:pt>
                <c:pt idx="4">
                  <c:v>MAYO</c:v>
                </c:pt>
                <c:pt idx="5">
                  <c:v>JUNIO</c:v>
                </c:pt>
                <c:pt idx="6">
                  <c:v>JULIO</c:v>
                </c:pt>
                <c:pt idx="7">
                  <c:v>AGOSTO</c:v>
                </c:pt>
                <c:pt idx="8">
                  <c:v>SEPTIEMBRE</c:v>
                </c:pt>
                <c:pt idx="9">
                  <c:v>OCTUBRE</c:v>
                </c:pt>
                <c:pt idx="10">
                  <c:v>NOVIEMBRE</c:v>
                </c:pt>
                <c:pt idx="11">
                  <c:v>DICIEMBRE</c:v>
                </c:pt>
              </c:strCache>
            </c:strRef>
          </c:cat>
          <c:val>
            <c:numRef>
              <c:f>'Gráfica 1'!$E$2:$E$13</c:f>
              <c:numCache>
                <c:formatCode>#,##0</c:formatCode>
                <c:ptCount val="12"/>
                <c:pt idx="0">
                  <c:v>1672470</c:v>
                </c:pt>
                <c:pt idx="1">
                  <c:v>1671474</c:v>
                </c:pt>
                <c:pt idx="2">
                  <c:v>1672319</c:v>
                </c:pt>
                <c:pt idx="3">
                  <c:v>1670040</c:v>
                </c:pt>
                <c:pt idx="4">
                  <c:v>1672014</c:v>
                </c:pt>
                <c:pt idx="5">
                  <c:v>1672013</c:v>
                </c:pt>
                <c:pt idx="6">
                  <c:v>1670915</c:v>
                </c:pt>
                <c:pt idx="7">
                  <c:v>1675111</c:v>
                </c:pt>
                <c:pt idx="8">
                  <c:v>1675148</c:v>
                </c:pt>
                <c:pt idx="9">
                  <c:v>1682344</c:v>
                </c:pt>
                <c:pt idx="10">
                  <c:v>1679130</c:v>
                </c:pt>
                <c:pt idx="11">
                  <c:v>1680744</c:v>
                </c:pt>
              </c:numCache>
            </c:numRef>
          </c:val>
          <c:smooth val="0"/>
          <c:extLst>
            <c:ext xmlns:c16="http://schemas.microsoft.com/office/drawing/2014/chart" uri="{C3380CC4-5D6E-409C-BE32-E72D297353CC}">
              <c16:uniqueId val="{00000001-8984-4D71-BE53-B69B1FBDA731}"/>
            </c:ext>
          </c:extLst>
        </c:ser>
        <c:dLbls>
          <c:showLegendKey val="0"/>
          <c:showVal val="0"/>
          <c:showCatName val="0"/>
          <c:showSerName val="0"/>
          <c:showPercent val="0"/>
          <c:showBubbleSize val="0"/>
        </c:dLbls>
        <c:marker val="1"/>
        <c:smooth val="0"/>
        <c:axId val="1987811199"/>
        <c:axId val="1987806879"/>
      </c:lineChart>
      <c:catAx>
        <c:axId val="19878111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987806879"/>
        <c:crosses val="autoZero"/>
        <c:auto val="1"/>
        <c:lblAlgn val="ctr"/>
        <c:lblOffset val="100"/>
        <c:noMultiLvlLbl val="0"/>
      </c:catAx>
      <c:valAx>
        <c:axId val="198780687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987811199"/>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800" b="0" i="0" u="none" strike="noStrike" kern="1200" baseline="0">
                <a:solidFill>
                  <a:schemeClr val="tx1">
                    <a:lumMod val="65000"/>
                    <a:lumOff val="35000"/>
                  </a:schemeClr>
                </a:solidFill>
                <a:latin typeface="+mn-lt"/>
                <a:ea typeface="+mn-ea"/>
                <a:cs typeface="+mn-cs"/>
              </a:defRPr>
            </a:pPr>
            <a:endParaRPr lang="es-CO"/>
          </a:p>
        </c:txPr>
      </c:dTable>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dirty="0"/>
              <a:t>Pagos</a:t>
            </a:r>
            <a:r>
              <a:rPr lang="en-US" sz="1600" baseline="0" dirty="0"/>
              <a:t> </a:t>
            </a:r>
            <a:r>
              <a:rPr lang="en-US" sz="1600" baseline="0" dirty="0" err="1"/>
              <a:t>por</a:t>
            </a:r>
            <a:r>
              <a:rPr lang="en-US" sz="1600" baseline="0" dirty="0"/>
              <a:t> </a:t>
            </a:r>
            <a:r>
              <a:rPr lang="en-US" sz="1600" baseline="0" dirty="0" err="1"/>
              <a:t>Naturaleza</a:t>
            </a:r>
            <a:endParaRPr lang="en-US" sz="1600" baseline="0"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Hoja1!$B$1</c:f>
              <c:strCache>
                <c:ptCount val="1"/>
                <c:pt idx="0">
                  <c:v>Pagos</c:v>
                </c:pt>
              </c:strCache>
            </c:strRef>
          </c:tx>
          <c:dPt>
            <c:idx val="0"/>
            <c:bubble3D val="0"/>
            <c:spPr>
              <a:solidFill>
                <a:srgbClr val="35B3A3"/>
              </a:solidFill>
              <a:ln w="19050">
                <a:solidFill>
                  <a:schemeClr val="lt1"/>
                </a:solidFill>
              </a:ln>
              <a:effectLst/>
            </c:spPr>
            <c:extLst>
              <c:ext xmlns:c16="http://schemas.microsoft.com/office/drawing/2014/chart" uri="{C3380CC4-5D6E-409C-BE32-E72D297353CC}">
                <c16:uniqueId val="{00000001-14C4-49DE-8B15-5B20A49BD443}"/>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14C4-49DE-8B15-5B20A49BD443}"/>
              </c:ext>
            </c:extLst>
          </c:dPt>
          <c:dPt>
            <c:idx val="2"/>
            <c:bubble3D val="0"/>
            <c:spPr>
              <a:solidFill>
                <a:srgbClr val="142831"/>
              </a:solidFill>
              <a:ln w="19050">
                <a:solidFill>
                  <a:schemeClr val="lt1"/>
                </a:solidFill>
              </a:ln>
              <a:effectLst/>
            </c:spPr>
            <c:extLst>
              <c:ext xmlns:c16="http://schemas.microsoft.com/office/drawing/2014/chart" uri="{C3380CC4-5D6E-409C-BE32-E72D297353CC}">
                <c16:uniqueId val="{00000005-14C4-49DE-8B15-5B20A49BD443}"/>
              </c:ext>
            </c:extLst>
          </c:dPt>
          <c:dPt>
            <c:idx val="3"/>
            <c:bubble3D val="0"/>
            <c:spPr>
              <a:solidFill>
                <a:srgbClr val="E89442"/>
              </a:solidFill>
              <a:ln w="19050">
                <a:solidFill>
                  <a:schemeClr val="lt1"/>
                </a:solidFill>
              </a:ln>
              <a:effectLst/>
            </c:spPr>
            <c:extLst>
              <c:ext xmlns:c16="http://schemas.microsoft.com/office/drawing/2014/chart" uri="{C3380CC4-5D6E-409C-BE32-E72D297353CC}">
                <c16:uniqueId val="{00000007-14C4-49DE-8B15-5B20A49BD443}"/>
              </c:ext>
            </c:extLst>
          </c:dPt>
          <c:cat>
            <c:strRef>
              <c:f>Hoja1!$A$2:$A$5</c:f>
              <c:strCache>
                <c:ptCount val="3"/>
                <c:pt idx="0">
                  <c:v>PÚBLICA</c:v>
                </c:pt>
                <c:pt idx="1">
                  <c:v>MIXTA</c:v>
                </c:pt>
                <c:pt idx="2">
                  <c:v>PRIVADA</c:v>
                </c:pt>
              </c:strCache>
            </c:strRef>
          </c:cat>
          <c:val>
            <c:numRef>
              <c:f>Hoja1!$B$2:$B$5</c:f>
              <c:numCache>
                <c:formatCode>"$"#,##0_);[Red]\("$"#,##0\)</c:formatCode>
                <c:ptCount val="4"/>
                <c:pt idx="0">
                  <c:v>1111598</c:v>
                </c:pt>
                <c:pt idx="1">
                  <c:v>199473</c:v>
                </c:pt>
                <c:pt idx="2">
                  <c:v>1520069</c:v>
                </c:pt>
              </c:numCache>
            </c:numRef>
          </c:val>
          <c:extLst>
            <c:ext xmlns:c16="http://schemas.microsoft.com/office/drawing/2014/chart" uri="{C3380CC4-5D6E-409C-BE32-E72D297353CC}">
              <c16:uniqueId val="{00000008-14C4-49DE-8B15-5B20A49BD443}"/>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200" dirty="0">
                <a:latin typeface="Aptos" panose="020B0004020202020204" pitchFamily="34" charset="0"/>
              </a:rPr>
              <a:t>Con VIH</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lineChart>
        <c:grouping val="standard"/>
        <c:varyColors val="0"/>
        <c:ser>
          <c:idx val="0"/>
          <c:order val="0"/>
          <c:tx>
            <c:strRef>
              <c:f>'Graficos hallazgos'!$A$7:$A$9</c:f>
              <c:strCache>
                <c:ptCount val="3"/>
                <c:pt idx="0">
                  <c:v>2023</c:v>
                </c:pt>
                <c:pt idx="1">
                  <c:v>2024</c:v>
                </c:pt>
                <c:pt idx="2">
                  <c:v>2025</c:v>
                </c:pt>
              </c:strCache>
            </c:strRef>
          </c:tx>
          <c:spPr>
            <a:ln w="28575" cap="rnd">
              <a:solidFill>
                <a:schemeClr val="accent6">
                  <a:shade val="76000"/>
                </a:schemeClr>
              </a:solidFill>
              <a:round/>
            </a:ln>
            <a:effectLst/>
          </c:spPr>
          <c:marker>
            <c:symbol val="circle"/>
            <c:size val="5"/>
            <c:spPr>
              <a:solidFill>
                <a:schemeClr val="accent6">
                  <a:shade val="76000"/>
                </a:schemeClr>
              </a:solidFill>
              <a:ln w="9525">
                <a:solidFill>
                  <a:schemeClr val="accent6">
                    <a:shade val="76000"/>
                  </a:schemeClr>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'Graficos hallazgos'!$A$7:$A$9</c:f>
              <c:numCache>
                <c:formatCode>General</c:formatCode>
                <c:ptCount val="3"/>
                <c:pt idx="0">
                  <c:v>2023</c:v>
                </c:pt>
                <c:pt idx="1">
                  <c:v>2024</c:v>
                </c:pt>
                <c:pt idx="2">
                  <c:v>2025</c:v>
                </c:pt>
              </c:numCache>
            </c:numRef>
          </c:cat>
          <c:val>
            <c:numRef>
              <c:f>'Graficos hallazgos'!$B$7:$B$9</c:f>
              <c:numCache>
                <c:formatCode>General</c:formatCode>
                <c:ptCount val="3"/>
                <c:pt idx="0">
                  <c:v>53227</c:v>
                </c:pt>
                <c:pt idx="1">
                  <c:v>47903</c:v>
                </c:pt>
                <c:pt idx="2">
                  <c:v>42878</c:v>
                </c:pt>
              </c:numCache>
            </c:numRef>
          </c:val>
          <c:smooth val="0"/>
          <c:extLst>
            <c:ext xmlns:c16="http://schemas.microsoft.com/office/drawing/2014/chart" uri="{C3380CC4-5D6E-409C-BE32-E72D297353CC}">
              <c16:uniqueId val="{00000000-DEB7-4A29-8F16-C3AF8D718687}"/>
            </c:ext>
          </c:extLst>
        </c:ser>
        <c:dLbls>
          <c:showLegendKey val="0"/>
          <c:showVal val="0"/>
          <c:showCatName val="0"/>
          <c:showSerName val="0"/>
          <c:showPercent val="0"/>
          <c:showBubbleSize val="0"/>
        </c:dLbls>
        <c:marker val="1"/>
        <c:smooth val="0"/>
        <c:axId val="1485863951"/>
        <c:axId val="1485860591"/>
        <c:extLst>
          <c:ext xmlns:c15="http://schemas.microsoft.com/office/drawing/2012/chart" uri="{02D57815-91ED-43cb-92C2-25804820EDAC}">
            <c15:filteredLineSeries>
              <c15:ser>
                <c:idx val="1"/>
                <c:order val="1"/>
                <c:spPr>
                  <a:ln w="28575" cap="rnd">
                    <a:solidFill>
                      <a:schemeClr val="accent6">
                        <a:tint val="77000"/>
                      </a:schemeClr>
                    </a:solidFill>
                    <a:round/>
                  </a:ln>
                  <a:effectLst/>
                </c:spPr>
                <c:marker>
                  <c:symbol val="circle"/>
                  <c:size val="5"/>
                  <c:spPr>
                    <a:solidFill>
                      <a:schemeClr val="accent6">
                        <a:tint val="77000"/>
                      </a:schemeClr>
                    </a:solidFill>
                    <a:ln w="9525">
                      <a:solidFill>
                        <a:schemeClr val="accent6">
                          <a:tint val="77000"/>
                        </a:schemeClr>
                      </a:solidFill>
                    </a:ln>
                    <a:effectLst/>
                  </c:spPr>
                </c:marker>
                <c:cat>
                  <c:numRef>
                    <c:extLst>
                      <c:ext uri="{02D57815-91ED-43cb-92C2-25804820EDAC}">
                        <c15:formulaRef>
                          <c15:sqref>'Graficos hallazgos'!$A$7:$A$9</c15:sqref>
                        </c15:formulaRef>
                      </c:ext>
                    </c:extLst>
                    <c:numCache>
                      <c:formatCode>General</c:formatCode>
                      <c:ptCount val="3"/>
                      <c:pt idx="0">
                        <c:v>2023</c:v>
                      </c:pt>
                      <c:pt idx="1">
                        <c:v>2024</c:v>
                      </c:pt>
                      <c:pt idx="2">
                        <c:v>2025</c:v>
                      </c:pt>
                    </c:numCache>
                  </c:numRef>
                </c:cat>
                <c:val>
                  <c:numRef>
                    <c:extLst>
                      <c:ext uri="{02D57815-91ED-43cb-92C2-25804820EDAC}">
                        <c15:formulaRef>
                          <c15:sqref>'Graficos hallazgos'!$A$8:$B$8</c15:sqref>
                        </c15:formulaRef>
                      </c:ext>
                    </c:extLst>
                    <c:numCache>
                      <c:formatCode>General</c:formatCode>
                      <c:ptCount val="2"/>
                      <c:pt idx="0">
                        <c:v>2024</c:v>
                      </c:pt>
                      <c:pt idx="1">
                        <c:v>47903</c:v>
                      </c:pt>
                    </c:numCache>
                  </c:numRef>
                </c:val>
                <c:smooth val="0"/>
                <c:extLst>
                  <c:ext xmlns:c16="http://schemas.microsoft.com/office/drawing/2014/chart" uri="{C3380CC4-5D6E-409C-BE32-E72D297353CC}">
                    <c16:uniqueId val="{00000001-DEB7-4A29-8F16-C3AF8D718687}"/>
                  </c:ext>
                </c:extLst>
              </c15:ser>
            </c15:filteredLineSeries>
          </c:ext>
        </c:extLst>
      </c:lineChart>
      <c:catAx>
        <c:axId val="14858639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485860591"/>
        <c:crosses val="autoZero"/>
        <c:auto val="1"/>
        <c:lblAlgn val="ctr"/>
        <c:lblOffset val="100"/>
        <c:noMultiLvlLbl val="0"/>
      </c:catAx>
      <c:valAx>
        <c:axId val="14858605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48586395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00B7AD"/>
      </a:solidFill>
    </a:ln>
    <a:effectLst/>
  </c:spPr>
  <c:txPr>
    <a:bodyPr/>
    <a:lstStyle/>
    <a:p>
      <a:pPr>
        <a:defRPr sz="1000"/>
      </a:pPr>
      <a:endParaRPr lang="es-CO"/>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200" dirty="0">
                <a:latin typeface="Aptos" panose="020B0004020202020204" pitchFamily="34" charset="0"/>
              </a:rPr>
              <a:t>Sin VIH</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lineChart>
        <c:grouping val="standard"/>
        <c:varyColors val="0"/>
        <c:ser>
          <c:idx val="1"/>
          <c:order val="1"/>
          <c:tx>
            <c:v>Año</c:v>
          </c:tx>
          <c:spPr>
            <a:ln w="28575" cap="rnd">
              <a:solidFill>
                <a:schemeClr val="accent6">
                  <a:tint val="77000"/>
                </a:schemeClr>
              </a:solidFill>
              <a:round/>
            </a:ln>
            <a:effectLst/>
          </c:spPr>
          <c:marker>
            <c:symbol val="circle"/>
            <c:size val="5"/>
            <c:spPr>
              <a:solidFill>
                <a:schemeClr val="accent6">
                  <a:tint val="77000"/>
                </a:schemeClr>
              </a:solidFill>
              <a:ln w="9525">
                <a:solidFill>
                  <a:schemeClr val="accent6">
                    <a:tint val="77000"/>
                  </a:schemeClr>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'Graficos hallazgos'!$A$23:$A$25</c:f>
              <c:numCache>
                <c:formatCode>General</c:formatCode>
                <c:ptCount val="3"/>
                <c:pt idx="0">
                  <c:v>2023</c:v>
                </c:pt>
                <c:pt idx="1">
                  <c:v>2024</c:v>
                </c:pt>
                <c:pt idx="2">
                  <c:v>2025</c:v>
                </c:pt>
              </c:numCache>
            </c:numRef>
          </c:cat>
          <c:val>
            <c:numRef>
              <c:f>'Graficos hallazgos'!$B$23:$B$25</c:f>
              <c:numCache>
                <c:formatCode>General</c:formatCode>
                <c:ptCount val="3"/>
                <c:pt idx="0">
                  <c:v>3715</c:v>
                </c:pt>
                <c:pt idx="1">
                  <c:v>2940</c:v>
                </c:pt>
                <c:pt idx="2">
                  <c:v>1217</c:v>
                </c:pt>
              </c:numCache>
            </c:numRef>
          </c:val>
          <c:smooth val="0"/>
          <c:extLst>
            <c:ext xmlns:c16="http://schemas.microsoft.com/office/drawing/2014/chart" uri="{C3380CC4-5D6E-409C-BE32-E72D297353CC}">
              <c16:uniqueId val="{00000000-FB91-4F5D-AAC6-0B7156C619FA}"/>
            </c:ext>
          </c:extLst>
        </c:ser>
        <c:dLbls>
          <c:showLegendKey val="0"/>
          <c:showVal val="0"/>
          <c:showCatName val="0"/>
          <c:showSerName val="0"/>
          <c:showPercent val="0"/>
          <c:showBubbleSize val="0"/>
        </c:dLbls>
        <c:marker val="1"/>
        <c:smooth val="0"/>
        <c:axId val="267799967"/>
        <c:axId val="267797087"/>
        <c:extLst>
          <c:ext xmlns:c15="http://schemas.microsoft.com/office/drawing/2012/chart" uri="{02D57815-91ED-43cb-92C2-25804820EDAC}">
            <c15:filteredLineSeries>
              <c15:ser>
                <c:idx val="0"/>
                <c:order val="0"/>
                <c:spPr>
                  <a:ln w="28575" cap="rnd">
                    <a:solidFill>
                      <a:schemeClr val="accent6">
                        <a:shade val="76000"/>
                      </a:schemeClr>
                    </a:solidFill>
                    <a:round/>
                  </a:ln>
                  <a:effectLst/>
                </c:spPr>
                <c:marker>
                  <c:symbol val="none"/>
                </c:marker>
                <c:cat>
                  <c:numRef>
                    <c:extLst>
                      <c:ext uri="{02D57815-91ED-43cb-92C2-25804820EDAC}">
                        <c15:formulaRef>
                          <c15:sqref>'Graficos hallazgos'!$A$23:$A$25</c15:sqref>
                        </c15:formulaRef>
                      </c:ext>
                    </c:extLst>
                    <c:numCache>
                      <c:formatCode>General</c:formatCode>
                      <c:ptCount val="3"/>
                      <c:pt idx="0">
                        <c:v>2023</c:v>
                      </c:pt>
                      <c:pt idx="1">
                        <c:v>2024</c:v>
                      </c:pt>
                      <c:pt idx="2">
                        <c:v>2025</c:v>
                      </c:pt>
                    </c:numCache>
                  </c:numRef>
                </c:cat>
                <c:val>
                  <c:numRef>
                    <c:extLst>
                      <c:ext uri="{02D57815-91ED-43cb-92C2-25804820EDAC}">
                        <c15:formulaRef>
                          <c15:sqref>'Graficos hallazgos'!$A$23:$A$25</c15:sqref>
                        </c15:formulaRef>
                      </c:ext>
                    </c:extLst>
                    <c:numCache>
                      <c:formatCode>General</c:formatCode>
                      <c:ptCount val="3"/>
                      <c:pt idx="0">
                        <c:v>2023</c:v>
                      </c:pt>
                      <c:pt idx="1">
                        <c:v>2024</c:v>
                      </c:pt>
                      <c:pt idx="2">
                        <c:v>2025</c:v>
                      </c:pt>
                    </c:numCache>
                  </c:numRef>
                </c:val>
                <c:smooth val="0"/>
                <c:extLst>
                  <c:ext xmlns:c16="http://schemas.microsoft.com/office/drawing/2014/chart" uri="{C3380CC4-5D6E-409C-BE32-E72D297353CC}">
                    <c16:uniqueId val="{00000001-FB91-4F5D-AAC6-0B7156C619FA}"/>
                  </c:ext>
                </c:extLst>
              </c15:ser>
            </c15:filteredLineSeries>
          </c:ext>
        </c:extLst>
      </c:lineChart>
      <c:catAx>
        <c:axId val="2677999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67797087"/>
        <c:crosses val="autoZero"/>
        <c:auto val="1"/>
        <c:lblAlgn val="ctr"/>
        <c:lblOffset val="100"/>
        <c:noMultiLvlLbl val="0"/>
      </c:catAx>
      <c:valAx>
        <c:axId val="267797087"/>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677999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00B7AD"/>
      </a:solidFill>
    </a:ln>
    <a:effectLst/>
  </c:spPr>
  <c:txPr>
    <a:bodyPr/>
    <a:lstStyle/>
    <a:p>
      <a:pPr>
        <a:defRPr sz="1000"/>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200" dirty="0" err="1">
                <a:latin typeface="Aptos" panose="020B0004020202020204" pitchFamily="34" charset="0"/>
              </a:rPr>
              <a:t>Cáncer</a:t>
            </a:r>
            <a:endParaRPr lang="en-US" sz="1200" dirty="0">
              <a:latin typeface="Aptos" panose="020B0004020202020204" pitchFamily="34" charset="0"/>
            </a:endParaRP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'Graficos hallazgos'!$A$11:$A$12</c:f>
              <c:strCache>
                <c:ptCount val="2"/>
                <c:pt idx="0">
                  <c:v>2023</c:v>
                </c:pt>
                <c:pt idx="1">
                  <c:v>2024</c:v>
                </c:pt>
              </c:strCache>
            </c:strRef>
          </c:tx>
          <c:spPr>
            <a:ln w="28575" cap="rnd">
              <a:solidFill>
                <a:schemeClr val="accent6">
                  <a:shade val="76000"/>
                </a:schemeClr>
              </a:solidFill>
              <a:round/>
            </a:ln>
            <a:effectLst/>
          </c:spPr>
          <c:marker>
            <c:symbol val="circle"/>
            <c:size val="5"/>
            <c:spPr>
              <a:solidFill>
                <a:schemeClr val="accent6">
                  <a:shade val="76000"/>
                </a:schemeClr>
              </a:solidFill>
              <a:ln w="9525">
                <a:solidFill>
                  <a:schemeClr val="accent6">
                    <a:shade val="76000"/>
                  </a:schemeClr>
                </a:solidFill>
              </a:ln>
              <a:effectLst/>
            </c:spPr>
          </c:marker>
          <c:dLbls>
            <c:dLbl>
              <c:idx val="1"/>
              <c:layout>
                <c:manualLayout>
                  <c:x val="-0.13051917502984639"/>
                  <c:y val="-0.14178804222479779"/>
                </c:manualLayout>
              </c:layout>
              <c:dLblPos val="r"/>
              <c:showLegendKey val="0"/>
              <c:showVal val="1"/>
              <c:showCatName val="0"/>
              <c:showSerName val="0"/>
              <c:showPercent val="0"/>
              <c:showBubbleSize val="0"/>
              <c:extLst>
                <c:ext xmlns:c15="http://schemas.microsoft.com/office/drawing/2012/chart" uri="{CE6537A1-D6FC-4f65-9D91-7224C49458BB}">
                  <c15:layout>
                    <c:manualLayout>
                      <c:w val="0.24569180104949917"/>
                      <c:h val="0.2188965355672402"/>
                    </c:manualLayout>
                  </c15:layout>
                </c:ext>
                <c:ext xmlns:c16="http://schemas.microsoft.com/office/drawing/2014/chart" uri="{C3380CC4-5D6E-409C-BE32-E72D297353CC}">
                  <c16:uniqueId val="{00000000-3E99-4C34-90F2-F96185082120}"/>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'Graficos hallazgos'!$A$11:$A$13</c:f>
              <c:numCache>
                <c:formatCode>General</c:formatCode>
                <c:ptCount val="3"/>
                <c:pt idx="0">
                  <c:v>2023</c:v>
                </c:pt>
                <c:pt idx="1">
                  <c:v>2024</c:v>
                </c:pt>
                <c:pt idx="2">
                  <c:v>2025</c:v>
                </c:pt>
              </c:numCache>
            </c:numRef>
          </c:cat>
          <c:val>
            <c:numRef>
              <c:f>'Graficos hallazgos'!$B$11:$B$13</c:f>
              <c:numCache>
                <c:formatCode>General</c:formatCode>
                <c:ptCount val="3"/>
                <c:pt idx="0">
                  <c:v>308804</c:v>
                </c:pt>
                <c:pt idx="1">
                  <c:v>1149606</c:v>
                </c:pt>
                <c:pt idx="2">
                  <c:v>130145</c:v>
                </c:pt>
              </c:numCache>
            </c:numRef>
          </c:val>
          <c:smooth val="0"/>
          <c:extLst>
            <c:ext xmlns:c16="http://schemas.microsoft.com/office/drawing/2014/chart" uri="{C3380CC4-5D6E-409C-BE32-E72D297353CC}">
              <c16:uniqueId val="{00000001-3E99-4C34-90F2-F96185082120}"/>
            </c:ext>
          </c:extLst>
        </c:ser>
        <c:dLbls>
          <c:showLegendKey val="0"/>
          <c:showVal val="0"/>
          <c:showCatName val="0"/>
          <c:showSerName val="0"/>
          <c:showPercent val="0"/>
          <c:showBubbleSize val="0"/>
        </c:dLbls>
        <c:marker val="1"/>
        <c:smooth val="0"/>
        <c:axId val="1485887615"/>
        <c:axId val="1485885215"/>
        <c:extLst>
          <c:ext xmlns:c15="http://schemas.microsoft.com/office/drawing/2012/chart" uri="{02D57815-91ED-43cb-92C2-25804820EDAC}">
            <c15:filteredLineSeries>
              <c15:ser>
                <c:idx val="1"/>
                <c:order val="1"/>
                <c:spPr>
                  <a:ln w="28575" cap="rnd">
                    <a:solidFill>
                      <a:schemeClr val="accent6">
                        <a:tint val="77000"/>
                      </a:schemeClr>
                    </a:solidFill>
                    <a:round/>
                  </a:ln>
                  <a:effectLst/>
                </c:spPr>
                <c:marker>
                  <c:symbol val="circle"/>
                  <c:size val="5"/>
                  <c:spPr>
                    <a:solidFill>
                      <a:schemeClr val="accent6">
                        <a:tint val="77000"/>
                      </a:schemeClr>
                    </a:solidFill>
                    <a:ln w="9525">
                      <a:solidFill>
                        <a:schemeClr val="accent6">
                          <a:tint val="77000"/>
                        </a:schemeClr>
                      </a:solidFill>
                    </a:ln>
                    <a:effectLst/>
                  </c:spPr>
                </c:marker>
                <c:cat>
                  <c:numRef>
                    <c:extLst>
                      <c:ext uri="{02D57815-91ED-43cb-92C2-25804820EDAC}">
                        <c15:formulaRef>
                          <c15:sqref>'Graficos hallazgos'!$A$11:$A$13</c15:sqref>
                        </c15:formulaRef>
                      </c:ext>
                    </c:extLst>
                    <c:numCache>
                      <c:formatCode>General</c:formatCode>
                      <c:ptCount val="3"/>
                      <c:pt idx="0">
                        <c:v>2023</c:v>
                      </c:pt>
                      <c:pt idx="1">
                        <c:v>2024</c:v>
                      </c:pt>
                      <c:pt idx="2">
                        <c:v>2025</c:v>
                      </c:pt>
                    </c:numCache>
                  </c:numRef>
                </c:cat>
                <c:val>
                  <c:numRef>
                    <c:extLst>
                      <c:ext uri="{02D57815-91ED-43cb-92C2-25804820EDAC}">
                        <c15:formulaRef>
                          <c15:sqref>'Graficos hallazgos'!$A$12:$B$12</c15:sqref>
                        </c15:formulaRef>
                      </c:ext>
                    </c:extLst>
                    <c:numCache>
                      <c:formatCode>General</c:formatCode>
                      <c:ptCount val="2"/>
                      <c:pt idx="0">
                        <c:v>2024</c:v>
                      </c:pt>
                      <c:pt idx="1">
                        <c:v>1149606</c:v>
                      </c:pt>
                    </c:numCache>
                  </c:numRef>
                </c:val>
                <c:smooth val="0"/>
                <c:extLst>
                  <c:ext xmlns:c16="http://schemas.microsoft.com/office/drawing/2014/chart" uri="{C3380CC4-5D6E-409C-BE32-E72D297353CC}">
                    <c16:uniqueId val="{00000002-3E99-4C34-90F2-F96185082120}"/>
                  </c:ext>
                </c:extLst>
              </c15:ser>
            </c15:filteredLineSeries>
          </c:ext>
        </c:extLst>
      </c:lineChart>
      <c:catAx>
        <c:axId val="14858876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485885215"/>
        <c:crosses val="autoZero"/>
        <c:auto val="1"/>
        <c:lblAlgn val="ctr"/>
        <c:lblOffset val="100"/>
        <c:noMultiLvlLbl val="0"/>
      </c:catAx>
      <c:valAx>
        <c:axId val="1485885215"/>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4858876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00B7AD"/>
      </a:solidFill>
    </a:ln>
    <a:effectLst/>
  </c:spPr>
  <c:txPr>
    <a:bodyPr/>
    <a:lstStyle/>
    <a:p>
      <a:pPr>
        <a:defRPr sz="900"/>
      </a:pPr>
      <a:endParaRPr lang="es-C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200" dirty="0">
                <a:latin typeface="Aptos" panose="020B0004020202020204" pitchFamily="34" charset="0"/>
              </a:rPr>
              <a:t>ERC y </a:t>
            </a:r>
            <a:r>
              <a:rPr lang="en-US" sz="1200" dirty="0" err="1">
                <a:latin typeface="Aptos" panose="020B0004020202020204" pitchFamily="34" charset="0"/>
              </a:rPr>
              <a:t>Precursoras</a:t>
            </a:r>
            <a:endParaRPr lang="en-US" sz="1200" dirty="0">
              <a:latin typeface="Aptos" panose="020B0004020202020204" pitchFamily="34" charset="0"/>
            </a:endParaRP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'Graficos hallazgos'!$B$15:$B$17</c:f>
              <c:strCache>
                <c:ptCount val="3"/>
                <c:pt idx="0">
                  <c:v>1114165</c:v>
                </c:pt>
                <c:pt idx="1">
                  <c:v>1207119</c:v>
                </c:pt>
                <c:pt idx="2">
                  <c:v>1447619</c:v>
                </c:pt>
              </c:strCache>
            </c:strRef>
          </c:tx>
          <c:spPr>
            <a:ln w="28575" cap="rnd">
              <a:solidFill>
                <a:schemeClr val="accent6">
                  <a:tint val="77000"/>
                </a:schemeClr>
              </a:solidFill>
              <a:round/>
            </a:ln>
            <a:effectLst/>
          </c:spPr>
          <c:marker>
            <c:symbol val="circle"/>
            <c:size val="5"/>
            <c:spPr>
              <a:solidFill>
                <a:schemeClr val="accent6">
                  <a:tint val="77000"/>
                </a:schemeClr>
              </a:solidFill>
              <a:ln w="9525">
                <a:solidFill>
                  <a:schemeClr val="accent6">
                    <a:tint val="77000"/>
                  </a:schemeClr>
                </a:solidFill>
              </a:ln>
              <a:effectLst/>
            </c:spPr>
          </c:marker>
          <c:dLbls>
            <c:dLbl>
              <c:idx val="0"/>
              <c:layout>
                <c:manualLayout>
                  <c:x val="-0.1511375943309724"/>
                  <c:y val="-0.16026823781405244"/>
                </c:manualLayout>
              </c:layout>
              <c:dLblPos val="r"/>
              <c:showLegendKey val="0"/>
              <c:showVal val="1"/>
              <c:showCatName val="0"/>
              <c:showSerName val="0"/>
              <c:showPercent val="0"/>
              <c:showBubbleSize val="0"/>
              <c:extLst>
                <c:ext xmlns:c15="http://schemas.microsoft.com/office/drawing/2012/chart" uri="{CE6537A1-D6FC-4f65-9D91-7224C49458BB}">
                  <c15:layout>
                    <c:manualLayout>
                      <c:w val="0.23086694532004193"/>
                      <c:h val="0.21889669482819335"/>
                    </c:manualLayout>
                  </c15:layout>
                </c:ext>
                <c:ext xmlns:c16="http://schemas.microsoft.com/office/drawing/2014/chart" uri="{C3380CC4-5D6E-409C-BE32-E72D297353CC}">
                  <c16:uniqueId val="{00000000-2E92-4B16-A8AD-736653DED53E}"/>
                </c:ext>
              </c:extLst>
            </c:dLbl>
            <c:dLbl>
              <c:idx val="1"/>
              <c:dLblPos val="t"/>
              <c:showLegendKey val="0"/>
              <c:showVal val="1"/>
              <c:showCatName val="0"/>
              <c:showSerName val="0"/>
              <c:showPercent val="0"/>
              <c:showBubbleSize val="0"/>
              <c:extLst>
                <c:ext xmlns:c15="http://schemas.microsoft.com/office/drawing/2012/chart" uri="{CE6537A1-D6FC-4f65-9D91-7224C49458BB}">
                  <c15:layout>
                    <c:manualLayout>
                      <c:w val="0.23635985384538197"/>
                      <c:h val="0.21889669482819335"/>
                    </c:manualLayout>
                  </c15:layout>
                </c:ext>
                <c:ext xmlns:c16="http://schemas.microsoft.com/office/drawing/2014/chart" uri="{C3380CC4-5D6E-409C-BE32-E72D297353CC}">
                  <c16:uniqueId val="{00000001-2E92-4B16-A8AD-736653DED53E}"/>
                </c:ext>
              </c:extLst>
            </c:dLbl>
            <c:dLbl>
              <c:idx val="2"/>
              <c:layout>
                <c:manualLayout>
                  <c:x val="-4.2078706891480896E-2"/>
                  <c:y val="-0.15102819159927014"/>
                </c:manualLayout>
              </c:layout>
              <c:dLblPos val="r"/>
              <c:showLegendKey val="0"/>
              <c:showVal val="1"/>
              <c:showCatName val="0"/>
              <c:showSerName val="0"/>
              <c:showPercent val="0"/>
              <c:showBubbleSize val="0"/>
              <c:extLst>
                <c:ext xmlns:c15="http://schemas.microsoft.com/office/drawing/2012/chart" uri="{CE6537A1-D6FC-4f65-9D91-7224C49458BB}">
                  <c15:layout>
                    <c:manualLayout>
                      <c:w val="0.25283857942140209"/>
                      <c:h val="0.21889669482819335"/>
                    </c:manualLayout>
                  </c15:layout>
                </c:ext>
                <c:ext xmlns:c16="http://schemas.microsoft.com/office/drawing/2014/chart" uri="{C3380CC4-5D6E-409C-BE32-E72D297353CC}">
                  <c16:uniqueId val="{00000002-2E92-4B16-A8AD-736653DED53E}"/>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'Graficos hallazgos'!$A$15:$A$17</c:f>
              <c:numCache>
                <c:formatCode>General</c:formatCode>
                <c:ptCount val="3"/>
                <c:pt idx="0">
                  <c:v>2023</c:v>
                </c:pt>
                <c:pt idx="1">
                  <c:v>2024</c:v>
                </c:pt>
                <c:pt idx="2">
                  <c:v>2025</c:v>
                </c:pt>
              </c:numCache>
            </c:numRef>
          </c:cat>
          <c:val>
            <c:numRef>
              <c:f>'Graficos hallazgos'!$B$15:$B$17</c:f>
              <c:numCache>
                <c:formatCode>General</c:formatCode>
                <c:ptCount val="3"/>
                <c:pt idx="0">
                  <c:v>1114165</c:v>
                </c:pt>
                <c:pt idx="1">
                  <c:v>1207119</c:v>
                </c:pt>
                <c:pt idx="2">
                  <c:v>1447619</c:v>
                </c:pt>
              </c:numCache>
            </c:numRef>
          </c:val>
          <c:smooth val="0"/>
          <c:extLst>
            <c:ext xmlns:c16="http://schemas.microsoft.com/office/drawing/2014/chart" uri="{C3380CC4-5D6E-409C-BE32-E72D297353CC}">
              <c16:uniqueId val="{00000003-2E92-4B16-A8AD-736653DED53E}"/>
            </c:ext>
          </c:extLst>
        </c:ser>
        <c:dLbls>
          <c:dLblPos val="t"/>
          <c:showLegendKey val="0"/>
          <c:showVal val="1"/>
          <c:showCatName val="0"/>
          <c:showSerName val="0"/>
          <c:showPercent val="0"/>
          <c:showBubbleSize val="0"/>
        </c:dLbls>
        <c:marker val="1"/>
        <c:smooth val="0"/>
        <c:axId val="1261192367"/>
        <c:axId val="1261191407"/>
        <c:extLst>
          <c:ext xmlns:c15="http://schemas.microsoft.com/office/drawing/2012/chart" uri="{02D57815-91ED-43cb-92C2-25804820EDAC}">
            <c15:filteredLineSeries>
              <c15:ser>
                <c:idx val="1"/>
                <c:order val="1"/>
                <c:spPr>
                  <a:ln w="28575" cap="rnd">
                    <a:solidFill>
                      <a:schemeClr val="accent6">
                        <a:shade val="76000"/>
                      </a:schemeClr>
                    </a:solidFill>
                    <a:round/>
                  </a:ln>
                  <a:effectLst/>
                </c:spPr>
                <c:marker>
                  <c:symbol val="circle"/>
                  <c:size val="5"/>
                  <c:spPr>
                    <a:solidFill>
                      <a:schemeClr val="accent6">
                        <a:shade val="76000"/>
                      </a:schemeClr>
                    </a:solidFill>
                    <a:ln w="9525">
                      <a:solidFill>
                        <a:schemeClr val="accent6">
                          <a:shade val="76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'Graficos hallazgos'!$A$15:$A$17</c15:sqref>
                        </c15:formulaRef>
                      </c:ext>
                    </c:extLst>
                    <c:numCache>
                      <c:formatCode>General</c:formatCode>
                      <c:ptCount val="3"/>
                      <c:pt idx="0">
                        <c:v>2023</c:v>
                      </c:pt>
                      <c:pt idx="1">
                        <c:v>2024</c:v>
                      </c:pt>
                      <c:pt idx="2">
                        <c:v>2025</c:v>
                      </c:pt>
                    </c:numCache>
                  </c:numRef>
                </c:cat>
                <c:val>
                  <c:numRef>
                    <c:extLst>
                      <c:ext uri="{02D57815-91ED-43cb-92C2-25804820EDAC}">
                        <c15:formulaRef>
                          <c15:sqref>'Graficos hallazgos'!$A$16:$B$16</c15:sqref>
                        </c15:formulaRef>
                      </c:ext>
                    </c:extLst>
                    <c:numCache>
                      <c:formatCode>General</c:formatCode>
                      <c:ptCount val="2"/>
                      <c:pt idx="0">
                        <c:v>2024</c:v>
                      </c:pt>
                      <c:pt idx="1">
                        <c:v>1207119</c:v>
                      </c:pt>
                    </c:numCache>
                  </c:numRef>
                </c:val>
                <c:smooth val="0"/>
                <c:extLst>
                  <c:ext xmlns:c16="http://schemas.microsoft.com/office/drawing/2014/chart" uri="{C3380CC4-5D6E-409C-BE32-E72D297353CC}">
                    <c16:uniqueId val="{00000004-2E92-4B16-A8AD-736653DED53E}"/>
                  </c:ext>
                </c:extLst>
              </c15:ser>
            </c15:filteredLineSeries>
          </c:ext>
        </c:extLst>
      </c:lineChart>
      <c:catAx>
        <c:axId val="12611923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61191407"/>
        <c:crosses val="autoZero"/>
        <c:auto val="1"/>
        <c:lblAlgn val="ctr"/>
        <c:lblOffset val="100"/>
        <c:noMultiLvlLbl val="0"/>
      </c:catAx>
      <c:valAx>
        <c:axId val="1261191407"/>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2611923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00B7AD"/>
      </a:solidFill>
    </a:ln>
    <a:effectLst/>
  </c:spPr>
  <c:txPr>
    <a:bodyPr/>
    <a:lstStyle/>
    <a:p>
      <a:pPr>
        <a:defRPr sz="1000"/>
      </a:pPr>
      <a:endParaRPr lang="es-CO"/>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200"/>
              <a:t>Artritis Reumatoide</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lineChart>
        <c:grouping val="standard"/>
        <c:varyColors val="0"/>
        <c:ser>
          <c:idx val="0"/>
          <c:order val="0"/>
          <c:tx>
            <c:strRef>
              <c:f>'Graficos hallazgos'!$A$19:$A$21</c:f>
              <c:strCache>
                <c:ptCount val="3"/>
                <c:pt idx="0">
                  <c:v>2023</c:v>
                </c:pt>
                <c:pt idx="1">
                  <c:v>2024</c:v>
                </c:pt>
                <c:pt idx="2">
                  <c:v>2025</c:v>
                </c:pt>
              </c:strCache>
            </c:strRef>
          </c:tx>
          <c:spPr>
            <a:ln w="28575" cap="rnd">
              <a:solidFill>
                <a:schemeClr val="accent6">
                  <a:tint val="77000"/>
                </a:schemeClr>
              </a:solidFill>
              <a:round/>
            </a:ln>
            <a:effectLst/>
          </c:spPr>
          <c:marker>
            <c:symbol val="circle"/>
            <c:size val="5"/>
            <c:spPr>
              <a:solidFill>
                <a:schemeClr val="accent6">
                  <a:tint val="77000"/>
                </a:schemeClr>
              </a:solidFill>
              <a:ln w="9525">
                <a:solidFill>
                  <a:schemeClr val="accent6">
                    <a:tint val="77000"/>
                  </a:schemeClr>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'Graficos hallazgos'!$A$19:$A$21</c:f>
              <c:numCache>
                <c:formatCode>General</c:formatCode>
                <c:ptCount val="3"/>
                <c:pt idx="0">
                  <c:v>2023</c:v>
                </c:pt>
                <c:pt idx="1">
                  <c:v>2024</c:v>
                </c:pt>
                <c:pt idx="2">
                  <c:v>2025</c:v>
                </c:pt>
              </c:numCache>
            </c:numRef>
          </c:cat>
          <c:val>
            <c:numRef>
              <c:f>'Graficos hallazgos'!$B$19:$B$21</c:f>
              <c:numCache>
                <c:formatCode>General</c:formatCode>
                <c:ptCount val="3"/>
                <c:pt idx="0">
                  <c:v>24185</c:v>
                </c:pt>
                <c:pt idx="1">
                  <c:v>19748</c:v>
                </c:pt>
                <c:pt idx="2">
                  <c:v>10017</c:v>
                </c:pt>
              </c:numCache>
            </c:numRef>
          </c:val>
          <c:smooth val="0"/>
          <c:extLst>
            <c:ext xmlns:c16="http://schemas.microsoft.com/office/drawing/2014/chart" uri="{C3380CC4-5D6E-409C-BE32-E72D297353CC}">
              <c16:uniqueId val="{00000000-2A3F-4A4C-8102-7A3FCB3F4A2B}"/>
            </c:ext>
          </c:extLst>
        </c:ser>
        <c:dLbls>
          <c:dLblPos val="t"/>
          <c:showLegendKey val="0"/>
          <c:showVal val="1"/>
          <c:showCatName val="0"/>
          <c:showSerName val="0"/>
          <c:showPercent val="0"/>
          <c:showBubbleSize val="0"/>
        </c:dLbls>
        <c:marker val="1"/>
        <c:smooth val="0"/>
        <c:axId val="1183939775"/>
        <c:axId val="1183938335"/>
        <c:extLst>
          <c:ext xmlns:c15="http://schemas.microsoft.com/office/drawing/2012/chart" uri="{02D57815-91ED-43cb-92C2-25804820EDAC}">
            <c15:filteredLineSeries>
              <c15:ser>
                <c:idx val="1"/>
                <c:order val="1"/>
                <c:tx>
                  <c:strRef>
                    <c:extLst>
                      <c:ext uri="{02D57815-91ED-43cb-92C2-25804820EDAC}">
                        <c15:formulaRef>
                          <c15:sqref>'Graficos hallazgos'!$A$19:$A$21</c15:sqref>
                        </c15:formulaRef>
                      </c:ext>
                    </c:extLst>
                    <c:strCache>
                      <c:ptCount val="3"/>
                      <c:pt idx="0">
                        <c:v>2023</c:v>
                      </c:pt>
                      <c:pt idx="1">
                        <c:v>2024</c:v>
                      </c:pt>
                      <c:pt idx="2">
                        <c:v>2025</c:v>
                      </c:pt>
                    </c:strCache>
                  </c:strRef>
                </c:tx>
                <c:spPr>
                  <a:ln w="28575" cap="rnd">
                    <a:solidFill>
                      <a:schemeClr val="accent6">
                        <a:shade val="76000"/>
                      </a:schemeClr>
                    </a:solidFill>
                    <a:round/>
                  </a:ln>
                  <a:effectLst/>
                </c:spPr>
                <c:marker>
                  <c:symbol val="circle"/>
                  <c:size val="5"/>
                  <c:spPr>
                    <a:solidFill>
                      <a:schemeClr val="accent6">
                        <a:shade val="76000"/>
                      </a:schemeClr>
                    </a:solidFill>
                    <a:ln w="9525">
                      <a:solidFill>
                        <a:schemeClr val="accent6">
                          <a:shade val="76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'Graficos hallazgos'!$A$19:$A$21</c15:sqref>
                        </c15:formulaRef>
                      </c:ext>
                    </c:extLst>
                    <c:numCache>
                      <c:formatCode>General</c:formatCode>
                      <c:ptCount val="3"/>
                      <c:pt idx="0">
                        <c:v>2023</c:v>
                      </c:pt>
                      <c:pt idx="1">
                        <c:v>2024</c:v>
                      </c:pt>
                      <c:pt idx="2">
                        <c:v>2025</c:v>
                      </c:pt>
                    </c:numCache>
                  </c:numRef>
                </c:cat>
                <c:val>
                  <c:numRef>
                    <c:extLst>
                      <c:ext uri="{02D57815-91ED-43cb-92C2-25804820EDAC}">
                        <c15:formulaRef>
                          <c15:sqref>'Graficos hallazgos'!$A$20:$B$20</c15:sqref>
                        </c15:formulaRef>
                      </c:ext>
                    </c:extLst>
                    <c:numCache>
                      <c:formatCode>General</c:formatCode>
                      <c:ptCount val="2"/>
                      <c:pt idx="0">
                        <c:v>2024</c:v>
                      </c:pt>
                      <c:pt idx="1">
                        <c:v>19748</c:v>
                      </c:pt>
                    </c:numCache>
                  </c:numRef>
                </c:val>
                <c:smooth val="0"/>
                <c:extLst>
                  <c:ext xmlns:c16="http://schemas.microsoft.com/office/drawing/2014/chart" uri="{C3380CC4-5D6E-409C-BE32-E72D297353CC}">
                    <c16:uniqueId val="{00000001-2A3F-4A4C-8102-7A3FCB3F4A2B}"/>
                  </c:ext>
                </c:extLst>
              </c15:ser>
            </c15:filteredLineSeries>
          </c:ext>
        </c:extLst>
      </c:lineChart>
      <c:catAx>
        <c:axId val="11839397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183938335"/>
        <c:crosses val="autoZero"/>
        <c:auto val="1"/>
        <c:lblAlgn val="ctr"/>
        <c:lblOffset val="100"/>
        <c:noMultiLvlLbl val="0"/>
      </c:catAx>
      <c:valAx>
        <c:axId val="1183938335"/>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18393977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00B7AD"/>
      </a:solidFill>
    </a:ln>
    <a:effectLst/>
  </c:spPr>
  <c:txPr>
    <a:bodyPr/>
    <a:lstStyle/>
    <a:p>
      <a:pPr>
        <a:defRPr sz="1000"/>
      </a:pPr>
      <a:endParaRPr lang="es-CO"/>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sz="1200" dirty="0">
                <a:latin typeface="Aptos" panose="020B0004020202020204" pitchFamily="34" charset="0"/>
              </a:rPr>
              <a:t>Inconsistencias por patología reportada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Hoja1!$B$2</c:f>
              <c:strCache>
                <c:ptCount val="1"/>
                <c:pt idx="0">
                  <c:v>2024</c:v>
                </c:pt>
              </c:strCache>
            </c:strRef>
          </c:tx>
          <c:spPr>
            <a:solidFill>
              <a:srgbClr val="23505E"/>
            </a:solidFill>
            <a:ln>
              <a:noFill/>
            </a:ln>
            <a:effectLst/>
          </c:spPr>
          <c:invertIfNegative val="0"/>
          <c:cat>
            <c:strRef>
              <c:f>Hoja1!$A$3:$A$8</c:f>
              <c:strCache>
                <c:ptCount val="6"/>
                <c:pt idx="0">
                  <c:v>Hemofilia</c:v>
                </c:pt>
                <c:pt idx="1">
                  <c:v>Con VIH</c:v>
                </c:pt>
                <c:pt idx="2">
                  <c:v>Sin VIH</c:v>
                </c:pt>
                <c:pt idx="3">
                  <c:v>Cancer</c:v>
                </c:pt>
                <c:pt idx="4">
                  <c:v>ERC Y precursoras</c:v>
                </c:pt>
                <c:pt idx="5">
                  <c:v>AR</c:v>
                </c:pt>
              </c:strCache>
            </c:strRef>
          </c:cat>
          <c:val>
            <c:numRef>
              <c:f>Hoja1!$B$3:$B$8</c:f>
              <c:numCache>
                <c:formatCode>General</c:formatCode>
                <c:ptCount val="6"/>
                <c:pt idx="0">
                  <c:v>20</c:v>
                </c:pt>
                <c:pt idx="1">
                  <c:v>369</c:v>
                </c:pt>
                <c:pt idx="2">
                  <c:v>70</c:v>
                </c:pt>
                <c:pt idx="3">
                  <c:v>7752</c:v>
                </c:pt>
                <c:pt idx="4">
                  <c:v>18262</c:v>
                </c:pt>
                <c:pt idx="5">
                  <c:v>447</c:v>
                </c:pt>
              </c:numCache>
            </c:numRef>
          </c:val>
          <c:extLst>
            <c:ext xmlns:c16="http://schemas.microsoft.com/office/drawing/2014/chart" uri="{C3380CC4-5D6E-409C-BE32-E72D297353CC}">
              <c16:uniqueId val="{00000000-3984-4C22-9AEB-98237AD00EA0}"/>
            </c:ext>
          </c:extLst>
        </c:ser>
        <c:ser>
          <c:idx val="1"/>
          <c:order val="1"/>
          <c:tx>
            <c:strRef>
              <c:f>Hoja1!$C$2</c:f>
              <c:strCache>
                <c:ptCount val="1"/>
                <c:pt idx="0">
                  <c:v>2025</c:v>
                </c:pt>
              </c:strCache>
            </c:strRef>
          </c:tx>
          <c:spPr>
            <a:solidFill>
              <a:schemeClr val="accent6">
                <a:shade val="76000"/>
              </a:schemeClr>
            </a:solidFill>
            <a:ln>
              <a:noFill/>
            </a:ln>
            <a:effectLst/>
          </c:spPr>
          <c:invertIfNegative val="0"/>
          <c:cat>
            <c:strRef>
              <c:f>Hoja1!$A$3:$A$8</c:f>
              <c:strCache>
                <c:ptCount val="6"/>
                <c:pt idx="0">
                  <c:v>Hemofilia</c:v>
                </c:pt>
                <c:pt idx="1">
                  <c:v>Con VIH</c:v>
                </c:pt>
                <c:pt idx="2">
                  <c:v>Sin VIH</c:v>
                </c:pt>
                <c:pt idx="3">
                  <c:v>Cancer</c:v>
                </c:pt>
                <c:pt idx="4">
                  <c:v>ERC Y precursoras</c:v>
                </c:pt>
                <c:pt idx="5">
                  <c:v>AR</c:v>
                </c:pt>
              </c:strCache>
            </c:strRef>
          </c:cat>
          <c:val>
            <c:numRef>
              <c:f>Hoja1!$C$3:$C$8</c:f>
              <c:numCache>
                <c:formatCode>General</c:formatCode>
                <c:ptCount val="6"/>
                <c:pt idx="0">
                  <c:v>15</c:v>
                </c:pt>
                <c:pt idx="1">
                  <c:v>4</c:v>
                </c:pt>
                <c:pt idx="2">
                  <c:v>5</c:v>
                </c:pt>
                <c:pt idx="3">
                  <c:v>966</c:v>
                </c:pt>
                <c:pt idx="4">
                  <c:v>25764</c:v>
                </c:pt>
                <c:pt idx="5">
                  <c:v>2</c:v>
                </c:pt>
              </c:numCache>
            </c:numRef>
          </c:val>
          <c:extLst>
            <c:ext xmlns:c16="http://schemas.microsoft.com/office/drawing/2014/chart" uri="{C3380CC4-5D6E-409C-BE32-E72D297353CC}">
              <c16:uniqueId val="{00000001-3984-4C22-9AEB-98237AD00EA0}"/>
            </c:ext>
          </c:extLst>
        </c:ser>
        <c:dLbls>
          <c:showLegendKey val="0"/>
          <c:showVal val="0"/>
          <c:showCatName val="0"/>
          <c:showSerName val="0"/>
          <c:showPercent val="0"/>
          <c:showBubbleSize val="0"/>
        </c:dLbls>
        <c:gapWidth val="219"/>
        <c:axId val="1329728879"/>
        <c:axId val="1329729359"/>
      </c:barChart>
      <c:catAx>
        <c:axId val="132972887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329729359"/>
        <c:crosses val="autoZero"/>
        <c:auto val="1"/>
        <c:lblAlgn val="ctr"/>
        <c:lblOffset val="100"/>
        <c:noMultiLvlLbl val="0"/>
      </c:catAx>
      <c:valAx>
        <c:axId val="1329729359"/>
        <c:scaling>
          <c:logBase val="10"/>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329728879"/>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s-CO"/>
          </a:p>
        </c:txPr>
      </c:dTable>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solidFill>
        <a:srgbClr val="00B7AD"/>
      </a:solidFill>
    </a:ln>
    <a:effectLst/>
  </c:spPr>
  <c:txPr>
    <a:bodyPr/>
    <a:lstStyle/>
    <a:p>
      <a:pPr>
        <a:defRPr/>
      </a:pPr>
      <a:endParaRPr lang="es-CO"/>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960" b="0" i="0" u="none" strike="noStrike" kern="1200" spc="0" baseline="0">
                <a:solidFill>
                  <a:schemeClr val="tx1">
                    <a:lumMod val="65000"/>
                    <a:lumOff val="35000"/>
                  </a:schemeClr>
                </a:solidFill>
                <a:latin typeface="+mn-lt"/>
                <a:ea typeface="+mn-ea"/>
                <a:cs typeface="+mn-cs"/>
              </a:defRPr>
            </a:pPr>
            <a:r>
              <a:rPr lang="es-CO"/>
              <a:t>Porcentaje de Datos Conformes(DC) auditoría CAC </a:t>
            </a:r>
          </a:p>
        </c:rich>
      </c:tx>
      <c:overlay val="0"/>
      <c:spPr>
        <a:noFill/>
        <a:ln>
          <a:noFill/>
        </a:ln>
        <a:effectLst/>
      </c:spPr>
      <c:txPr>
        <a:bodyPr rot="0" spcFirstLastPara="1" vertOverflow="ellipsis" vert="horz" wrap="square" anchor="ctr" anchorCtr="1"/>
        <a:lstStyle/>
        <a:p>
          <a:pPr>
            <a:defRPr sz="96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bar"/>
        <c:grouping val="clustered"/>
        <c:varyColors val="0"/>
        <c:ser>
          <c:idx val="0"/>
          <c:order val="0"/>
          <c:tx>
            <c:strRef>
              <c:f>Hoja1!$B$15</c:f>
              <c:strCache>
                <c:ptCount val="1"/>
                <c:pt idx="0">
                  <c:v>2024</c:v>
                </c:pt>
              </c:strCache>
            </c:strRef>
          </c:tx>
          <c:spPr>
            <a:solidFill>
              <a:srgbClr val="156082"/>
            </a:solidFill>
            <a:ln>
              <a:noFill/>
            </a:ln>
            <a:effectLst/>
          </c:spPr>
          <c:invertIfNegative val="0"/>
          <c:cat>
            <c:strRef>
              <c:f>Hoja1!$A$16:$A$21</c:f>
              <c:strCache>
                <c:ptCount val="6"/>
                <c:pt idx="0">
                  <c:v>Hemofilia</c:v>
                </c:pt>
                <c:pt idx="1">
                  <c:v>Con VIH</c:v>
                </c:pt>
                <c:pt idx="2">
                  <c:v>Sin VIH</c:v>
                </c:pt>
                <c:pt idx="3">
                  <c:v>Cancer</c:v>
                </c:pt>
                <c:pt idx="4">
                  <c:v>ERC Y precursoras</c:v>
                </c:pt>
                <c:pt idx="5">
                  <c:v>AR</c:v>
                </c:pt>
              </c:strCache>
            </c:strRef>
          </c:cat>
          <c:val>
            <c:numRef>
              <c:f>Hoja1!$B$16:$B$21</c:f>
              <c:numCache>
                <c:formatCode>0.00%</c:formatCode>
                <c:ptCount val="6"/>
                <c:pt idx="0">
                  <c:v>0.81799999999999995</c:v>
                </c:pt>
                <c:pt idx="1">
                  <c:v>0.92</c:v>
                </c:pt>
                <c:pt idx="2">
                  <c:v>0.78100000000000003</c:v>
                </c:pt>
                <c:pt idx="3">
                  <c:v>0.53400000000000003</c:v>
                </c:pt>
                <c:pt idx="4">
                  <c:v>0.75900000000000001</c:v>
                </c:pt>
                <c:pt idx="5">
                  <c:v>0.91600000000000004</c:v>
                </c:pt>
              </c:numCache>
            </c:numRef>
          </c:val>
          <c:extLst>
            <c:ext xmlns:c16="http://schemas.microsoft.com/office/drawing/2014/chart" uri="{C3380CC4-5D6E-409C-BE32-E72D297353CC}">
              <c16:uniqueId val="{00000000-AB35-4298-998E-81E2DAD416FB}"/>
            </c:ext>
          </c:extLst>
        </c:ser>
        <c:ser>
          <c:idx val="1"/>
          <c:order val="1"/>
          <c:tx>
            <c:strRef>
              <c:f>Hoja1!$C$15</c:f>
              <c:strCache>
                <c:ptCount val="1"/>
                <c:pt idx="0">
                  <c:v>2025</c:v>
                </c:pt>
              </c:strCache>
            </c:strRef>
          </c:tx>
          <c:spPr>
            <a:solidFill>
              <a:schemeClr val="accent6">
                <a:shade val="76000"/>
              </a:schemeClr>
            </a:solidFill>
            <a:ln>
              <a:noFill/>
            </a:ln>
            <a:effectLst/>
          </c:spPr>
          <c:invertIfNegative val="0"/>
          <c:cat>
            <c:strRef>
              <c:f>Hoja1!$A$16:$A$21</c:f>
              <c:strCache>
                <c:ptCount val="6"/>
                <c:pt idx="0">
                  <c:v>Hemofilia</c:v>
                </c:pt>
                <c:pt idx="1">
                  <c:v>Con VIH</c:v>
                </c:pt>
                <c:pt idx="2">
                  <c:v>Sin VIH</c:v>
                </c:pt>
                <c:pt idx="3">
                  <c:v>Cancer</c:v>
                </c:pt>
                <c:pt idx="4">
                  <c:v>ERC Y precursoras</c:v>
                </c:pt>
                <c:pt idx="5">
                  <c:v>AR</c:v>
                </c:pt>
              </c:strCache>
            </c:strRef>
          </c:cat>
          <c:val>
            <c:numRef>
              <c:f>Hoja1!$C$16:$C$21</c:f>
              <c:numCache>
                <c:formatCode>0.00%</c:formatCode>
                <c:ptCount val="6"/>
                <c:pt idx="0">
                  <c:v>0.92110000000000003</c:v>
                </c:pt>
                <c:pt idx="1">
                  <c:v>0.94899999999999995</c:v>
                </c:pt>
                <c:pt idx="2">
                  <c:v>0.82199999999999995</c:v>
                </c:pt>
                <c:pt idx="3">
                  <c:v>0.90400000000000003</c:v>
                </c:pt>
                <c:pt idx="4">
                  <c:v>0.745</c:v>
                </c:pt>
                <c:pt idx="5">
                  <c:v>0.90100000000000002</c:v>
                </c:pt>
              </c:numCache>
            </c:numRef>
          </c:val>
          <c:extLst>
            <c:ext xmlns:c16="http://schemas.microsoft.com/office/drawing/2014/chart" uri="{C3380CC4-5D6E-409C-BE32-E72D297353CC}">
              <c16:uniqueId val="{00000001-AB35-4298-998E-81E2DAD416FB}"/>
            </c:ext>
          </c:extLst>
        </c:ser>
        <c:dLbls>
          <c:showLegendKey val="0"/>
          <c:showVal val="0"/>
          <c:showCatName val="0"/>
          <c:showSerName val="0"/>
          <c:showPercent val="0"/>
          <c:showBubbleSize val="0"/>
        </c:dLbls>
        <c:gapWidth val="182"/>
        <c:axId val="1505957615"/>
        <c:axId val="1505959055"/>
      </c:barChart>
      <c:catAx>
        <c:axId val="150595761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1505959055"/>
        <c:crosses val="autoZero"/>
        <c:auto val="1"/>
        <c:lblAlgn val="ctr"/>
        <c:lblOffset val="100"/>
        <c:noMultiLvlLbl val="0"/>
      </c:catAx>
      <c:valAx>
        <c:axId val="1505959055"/>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1505957615"/>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00" b="0" i="0" u="none" strike="noStrike" kern="1200" baseline="0">
                <a:solidFill>
                  <a:schemeClr val="tx1">
                    <a:lumMod val="65000"/>
                    <a:lumOff val="35000"/>
                  </a:schemeClr>
                </a:solidFill>
                <a:latin typeface="+mn-lt"/>
                <a:ea typeface="+mn-ea"/>
                <a:cs typeface="+mn-cs"/>
              </a:defRPr>
            </a:pPr>
            <a:endParaRPr lang="es-CO"/>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00B7AD"/>
      </a:solidFill>
    </a:ln>
    <a:effectLst/>
  </c:spPr>
  <c:txPr>
    <a:bodyPr/>
    <a:lstStyle/>
    <a:p>
      <a:pPr>
        <a:defRPr sz="800"/>
      </a:pPr>
      <a:endParaRPr lang="es-CO"/>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pivotSource>
    <c:name>[RED CONTRATACION 2025 OK Diapos.xlsx]Hoja1!TablaDinámica4</c:name>
    <c:fmtId val="4"/>
  </c:pivotSource>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s-CO" b="1"/>
              <a:t>NIVELES</a:t>
            </a:r>
            <a:r>
              <a:rPr lang="es-CO" b="1" baseline="0"/>
              <a:t> DE COMPLEJIDAD RED 2025</a:t>
            </a:r>
            <a:endParaRPr lang="es-CO"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s-CO"/>
        </a:p>
      </c:txPr>
    </c:title>
    <c:autoTitleDeleted val="0"/>
    <c:pivotFmts>
      <c:pivotFmt>
        <c:idx val="0"/>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00A28E"/>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a:sp3d/>
        </c:spPr>
        <c:dLbl>
          <c:idx val="0"/>
          <c:layout>
            <c:manualLayout>
              <c:x val="6.8351287296930406E-3"/>
              <c:y val="-2.5126904055455857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a:sp3d/>
        </c:spPr>
        <c:dLbl>
          <c:idx val="0"/>
          <c:layout>
            <c:manualLayout>
              <c:x val="1.9138360443140233E-2"/>
              <c:y val="-3.3502538740607948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a:sp3d/>
        </c:spPr>
        <c:dLbl>
          <c:idx val="0"/>
          <c:layout>
            <c:manualLayout>
              <c:x val="5.4681029837543521E-3"/>
              <c:y val="-4.397208209704781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a:sp3d/>
        </c:spPr>
        <c:dLbl>
          <c:idx val="0"/>
          <c:layout>
            <c:manualLayout>
              <c:x val="1.2303231713447292E-2"/>
              <c:y val="-3.350253874060799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00A28E"/>
          </a:solidFill>
          <a:ln>
            <a:noFill/>
          </a:ln>
          <a:effectLst/>
          <a:sp3d/>
        </c:spPr>
        <c:dLbl>
          <c:idx val="0"/>
          <c:layout>
            <c:manualLayout>
              <c:x val="1.2303231713447292E-2"/>
              <c:y val="-2.7220812726743929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00A28E"/>
          </a:solidFill>
          <a:ln>
            <a:noFill/>
          </a:ln>
          <a:effectLst/>
          <a:sp3d/>
        </c:spPr>
        <c:dLbl>
          <c:idx val="0"/>
          <c:layout>
            <c:manualLayout>
              <c:x val="1.367025745938588E-2"/>
              <c:y val="-2.7220730289394666E-2"/>
            </c:manualLayout>
          </c:layout>
          <c:spPr>
            <a:noFill/>
            <a:ln>
              <a:noFill/>
            </a:ln>
            <a:effectLst/>
          </c:spPr>
          <c:txPr>
            <a:bodyPr rot="0" spcFirstLastPara="1" vertOverflow="ellipsis" vert="horz" wrap="square" lIns="38100" tIns="19050" rIns="38100" bIns="19050" anchor="ctr" anchorCtr="1">
              <a:no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4.3307375631334466E-2"/>
                  <c:h val="3.3471212547887853E-2"/>
                </c:manualLayout>
              </c15:layout>
            </c:ext>
          </c:extLst>
        </c:dLbl>
      </c:pivotFmt>
      <c:pivotFmt>
        <c:idx val="10"/>
        <c:spPr>
          <a:solidFill>
            <a:srgbClr val="00A28E"/>
          </a:solidFill>
          <a:ln>
            <a:noFill/>
          </a:ln>
          <a:effectLst/>
          <a:sp3d/>
        </c:spPr>
        <c:dLbl>
          <c:idx val="0"/>
          <c:layout>
            <c:manualLayout>
              <c:x val="2.0505440008990079E-2"/>
              <c:y val="-3.3502456303258724E-2"/>
            </c:manualLayout>
          </c:layout>
          <c:spPr>
            <a:noFill/>
            <a:ln>
              <a:noFill/>
            </a:ln>
            <a:effectLst/>
          </c:spPr>
          <c:txPr>
            <a:bodyPr rot="0" spcFirstLastPara="1" vertOverflow="ellipsis" vert="horz" wrap="square" lIns="38100" tIns="19050" rIns="38100" bIns="19050" anchor="ctr" anchorCtr="1">
              <a:no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2.8871583754222972E-2"/>
                  <c:h val="3.7659029890463838E-2"/>
                </c:manualLayout>
              </c15:layout>
            </c:ext>
          </c:extLst>
        </c:dLbl>
      </c:pivotFmt>
      <c:pivotFmt>
        <c:idx val="11"/>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a:sp3d/>
        </c:spPr>
        <c:dLbl>
          <c:idx val="0"/>
          <c:layout>
            <c:manualLayout>
              <c:x val="1.2303231713447292E-2"/>
              <c:y val="-3.350253874060799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a:sp3d/>
        </c:spPr>
        <c:dLbl>
          <c:idx val="0"/>
          <c:layout>
            <c:manualLayout>
              <c:x val="5.4681029837543521E-3"/>
              <c:y val="-4.397208209704781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a:sp3d/>
        </c:spPr>
        <c:dLbl>
          <c:idx val="0"/>
          <c:layout>
            <c:manualLayout>
              <c:x val="1.9138360443140233E-2"/>
              <c:y val="-3.3502538740607948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a:sp3d/>
        </c:spPr>
        <c:dLbl>
          <c:idx val="0"/>
          <c:layout>
            <c:manualLayout>
              <c:x val="6.8351287296930406E-3"/>
              <c:y val="-2.5126904055455857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rgbClr val="00A28E"/>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rgbClr val="00A28E"/>
          </a:solidFill>
          <a:ln>
            <a:noFill/>
          </a:ln>
          <a:effectLst/>
          <a:sp3d/>
        </c:spPr>
        <c:dLbl>
          <c:idx val="0"/>
          <c:layout>
            <c:manualLayout>
              <c:x val="1.2303231713447292E-2"/>
              <c:y val="-2.7220812726743929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rgbClr val="00A28E"/>
          </a:solidFill>
          <a:ln>
            <a:noFill/>
          </a:ln>
          <a:effectLst/>
          <a:sp3d/>
        </c:spPr>
        <c:dLbl>
          <c:idx val="0"/>
          <c:layout>
            <c:manualLayout>
              <c:x val="1.367025745938588E-2"/>
              <c:y val="-2.7220730289394666E-2"/>
            </c:manualLayout>
          </c:layout>
          <c:spPr>
            <a:noFill/>
            <a:ln>
              <a:noFill/>
            </a:ln>
            <a:effectLst/>
          </c:spPr>
          <c:txPr>
            <a:bodyPr rot="0" spcFirstLastPara="1" vertOverflow="ellipsis" vert="horz" wrap="square" lIns="38100" tIns="19050" rIns="38100" bIns="19050" anchor="ctr" anchorCtr="1">
              <a:no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4.3307375631334466E-2"/>
                  <c:h val="3.3471212547887853E-2"/>
                </c:manualLayout>
              </c15:layout>
            </c:ext>
          </c:extLst>
        </c:dLbl>
      </c:pivotFmt>
      <c:pivotFmt>
        <c:idx val="19"/>
        <c:spPr>
          <a:solidFill>
            <a:srgbClr val="00A28E"/>
          </a:solidFill>
          <a:ln>
            <a:noFill/>
          </a:ln>
          <a:effectLst/>
          <a:sp3d/>
        </c:spPr>
        <c:dLbl>
          <c:idx val="0"/>
          <c:layout>
            <c:manualLayout>
              <c:x val="2.0505440008990079E-2"/>
              <c:y val="-3.3502456303258724E-2"/>
            </c:manualLayout>
          </c:layout>
          <c:spPr>
            <a:noFill/>
            <a:ln>
              <a:noFill/>
            </a:ln>
            <a:effectLst/>
          </c:spPr>
          <c:txPr>
            <a:bodyPr rot="0" spcFirstLastPara="1" vertOverflow="ellipsis" vert="horz" wrap="square" lIns="38100" tIns="19050" rIns="38100" bIns="19050" anchor="ctr" anchorCtr="1">
              <a:no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2.8871583754222972E-2"/>
                  <c:h val="3.7659029890463838E-2"/>
                </c:manualLayout>
              </c15:layout>
            </c:ext>
          </c:extLst>
        </c:dLbl>
      </c:pivotFmt>
      <c:pivotFmt>
        <c:idx val="20"/>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chemeClr val="accent1"/>
          </a:solidFill>
          <a:ln>
            <a:noFill/>
          </a:ln>
          <a:effectLst/>
          <a:sp3d/>
        </c:spPr>
        <c:dLbl>
          <c:idx val="0"/>
          <c:layout>
            <c:manualLayout>
              <c:x val="1.2303231713447292E-2"/>
              <c:y val="-3.350253874060799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chemeClr val="accent1"/>
          </a:solidFill>
          <a:ln>
            <a:noFill/>
          </a:ln>
          <a:effectLst/>
          <a:sp3d/>
        </c:spPr>
        <c:dLbl>
          <c:idx val="0"/>
          <c:layout>
            <c:manualLayout>
              <c:x val="5.4681029837543521E-3"/>
              <c:y val="-4.397208209704781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23"/>
        <c:spPr>
          <a:solidFill>
            <a:schemeClr val="accent1"/>
          </a:solidFill>
          <a:ln>
            <a:noFill/>
          </a:ln>
          <a:effectLst/>
          <a:sp3d/>
        </c:spPr>
        <c:dLbl>
          <c:idx val="0"/>
          <c:layout>
            <c:manualLayout>
              <c:x val="1.9138360443140233E-2"/>
              <c:y val="-3.3502538740607948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24"/>
        <c:spPr>
          <a:solidFill>
            <a:schemeClr val="accent1"/>
          </a:solidFill>
          <a:ln>
            <a:noFill/>
          </a:ln>
          <a:effectLst/>
          <a:sp3d/>
        </c:spPr>
        <c:dLbl>
          <c:idx val="0"/>
          <c:layout>
            <c:manualLayout>
              <c:x val="6.8351287296930406E-3"/>
              <c:y val="-2.5126904055455857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25"/>
        <c:spPr>
          <a:solidFill>
            <a:srgbClr val="00A28E"/>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26"/>
        <c:spPr>
          <a:solidFill>
            <a:srgbClr val="00A28E"/>
          </a:solidFill>
          <a:ln>
            <a:noFill/>
          </a:ln>
          <a:effectLst/>
          <a:sp3d/>
        </c:spPr>
        <c:dLbl>
          <c:idx val="0"/>
          <c:layout>
            <c:manualLayout>
              <c:x val="1.2303231713447292E-2"/>
              <c:y val="-2.7220812726743929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27"/>
        <c:spPr>
          <a:solidFill>
            <a:srgbClr val="00A28E"/>
          </a:solidFill>
          <a:ln>
            <a:noFill/>
          </a:ln>
          <a:effectLst/>
          <a:sp3d/>
        </c:spPr>
        <c:dLbl>
          <c:idx val="0"/>
          <c:layout>
            <c:manualLayout>
              <c:x val="1.367025745938588E-2"/>
              <c:y val="-2.7220730289394666E-2"/>
            </c:manualLayout>
          </c:layout>
          <c:spPr>
            <a:noFill/>
            <a:ln>
              <a:noFill/>
            </a:ln>
            <a:effectLst/>
          </c:spPr>
          <c:txPr>
            <a:bodyPr rot="0" spcFirstLastPara="1" vertOverflow="ellipsis" vert="horz" wrap="square" lIns="38100" tIns="19050" rIns="38100" bIns="19050" anchor="ctr" anchorCtr="1">
              <a:no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4.3307375631334466E-2"/>
                  <c:h val="3.3471212547887853E-2"/>
                </c:manualLayout>
              </c15:layout>
            </c:ext>
          </c:extLst>
        </c:dLbl>
      </c:pivotFmt>
      <c:pivotFmt>
        <c:idx val="28"/>
        <c:spPr>
          <a:solidFill>
            <a:srgbClr val="00A28E"/>
          </a:solidFill>
          <a:ln>
            <a:noFill/>
          </a:ln>
          <a:effectLst/>
          <a:sp3d/>
        </c:spPr>
        <c:dLbl>
          <c:idx val="0"/>
          <c:layout>
            <c:manualLayout>
              <c:x val="2.0505440008990079E-2"/>
              <c:y val="-3.3502456303258724E-2"/>
            </c:manualLayout>
          </c:layout>
          <c:spPr>
            <a:noFill/>
            <a:ln>
              <a:noFill/>
            </a:ln>
            <a:effectLst/>
          </c:spPr>
          <c:txPr>
            <a:bodyPr rot="0" spcFirstLastPara="1" vertOverflow="ellipsis" vert="horz" wrap="square" lIns="38100" tIns="19050" rIns="38100" bIns="19050" anchor="ctr" anchorCtr="1">
              <a:no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2.8871583754222972E-2"/>
                  <c:h val="3.7659029890463838E-2"/>
                </c:manualLayout>
              </c15:layout>
            </c:ext>
          </c:extLst>
        </c:dLbl>
      </c:pivotFmt>
    </c:pivotFmts>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Hoja1!$B$15:$B$16</c:f>
              <c:strCache>
                <c:ptCount val="1"/>
                <c:pt idx="0">
                  <c:v>PRIVADA</c:v>
                </c:pt>
              </c:strCache>
            </c:strRef>
          </c:tx>
          <c:spPr>
            <a:solidFill>
              <a:schemeClr val="accent1"/>
            </a:solidFill>
            <a:ln>
              <a:noFill/>
            </a:ln>
            <a:effectLst/>
            <a:sp3d/>
          </c:spPr>
          <c:invertIfNegative val="0"/>
          <c:dLbls>
            <c:dLbl>
              <c:idx val="0"/>
              <c:layout>
                <c:manualLayout>
                  <c:x val="1.2303231713447292E-2"/>
                  <c:y val="-3.350253874060799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4AD-48AF-BCB8-F77EE2EAF169}"/>
                </c:ext>
              </c:extLst>
            </c:dLbl>
            <c:dLbl>
              <c:idx val="1"/>
              <c:layout>
                <c:manualLayout>
                  <c:x val="5.4681029837543521E-3"/>
                  <c:y val="-4.397208209704781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4AD-48AF-BCB8-F77EE2EAF169}"/>
                </c:ext>
              </c:extLst>
            </c:dLbl>
            <c:dLbl>
              <c:idx val="2"/>
              <c:layout>
                <c:manualLayout>
                  <c:x val="1.9138360443140233E-2"/>
                  <c:y val="-3.3502538740607948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4AD-48AF-BCB8-F77EE2EAF169}"/>
                </c:ext>
              </c:extLst>
            </c:dLbl>
            <c:dLbl>
              <c:idx val="3"/>
              <c:layout>
                <c:manualLayout>
                  <c:x val="6.8351287296930406E-3"/>
                  <c:y val="-2.5126904055455857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4AD-48AF-BCB8-F77EE2EAF169}"/>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Hoja1!$A$17:$A$21</c:f>
              <c:strCache>
                <c:ptCount val="4"/>
                <c:pt idx="0">
                  <c:v>ALTA</c:v>
                </c:pt>
                <c:pt idx="1">
                  <c:v>BAJA</c:v>
                </c:pt>
                <c:pt idx="2">
                  <c:v>MEDIANA</c:v>
                </c:pt>
                <c:pt idx="3">
                  <c:v>PROVEEDORES Y OTROS</c:v>
                </c:pt>
              </c:strCache>
            </c:strRef>
          </c:cat>
          <c:val>
            <c:numRef>
              <c:f>Hoja1!$B$17:$B$21</c:f>
              <c:numCache>
                <c:formatCode>General</c:formatCode>
                <c:ptCount val="4"/>
                <c:pt idx="0">
                  <c:v>63</c:v>
                </c:pt>
                <c:pt idx="1">
                  <c:v>9</c:v>
                </c:pt>
                <c:pt idx="2">
                  <c:v>76</c:v>
                </c:pt>
                <c:pt idx="3">
                  <c:v>36</c:v>
                </c:pt>
              </c:numCache>
            </c:numRef>
          </c:val>
          <c:extLst>
            <c:ext xmlns:c16="http://schemas.microsoft.com/office/drawing/2014/chart" uri="{C3380CC4-5D6E-409C-BE32-E72D297353CC}">
              <c16:uniqueId val="{00000004-24AD-48AF-BCB8-F77EE2EAF169}"/>
            </c:ext>
          </c:extLst>
        </c:ser>
        <c:ser>
          <c:idx val="1"/>
          <c:order val="1"/>
          <c:tx>
            <c:strRef>
              <c:f>Hoja1!$C$15:$C$16</c:f>
              <c:strCache>
                <c:ptCount val="1"/>
                <c:pt idx="0">
                  <c:v>PUBLICA</c:v>
                </c:pt>
              </c:strCache>
            </c:strRef>
          </c:tx>
          <c:spPr>
            <a:solidFill>
              <a:srgbClr val="00A28E"/>
            </a:solidFill>
            <a:ln>
              <a:noFill/>
            </a:ln>
            <a:effectLst/>
            <a:sp3d/>
          </c:spPr>
          <c:invertIfNegative val="0"/>
          <c:dLbls>
            <c:dLbl>
              <c:idx val="0"/>
              <c:layout>
                <c:manualLayout>
                  <c:x val="1.2303231713447292E-2"/>
                  <c:y val="-2.72208127267439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4AD-48AF-BCB8-F77EE2EAF169}"/>
                </c:ext>
              </c:extLst>
            </c:dLbl>
            <c:dLbl>
              <c:idx val="1"/>
              <c:layout>
                <c:manualLayout>
                  <c:x val="3.3699935007591962E-2"/>
                  <c:y val="-2.5405611677087575E-2"/>
                </c:manualLayout>
              </c:layout>
              <c:spPr>
                <a:noFill/>
                <a:ln>
                  <a:noFill/>
                </a:ln>
                <a:effectLst/>
              </c:spPr>
              <c:txPr>
                <a:bodyPr rot="0" spcFirstLastPara="1" vertOverflow="ellipsis" vert="horz" wrap="square" lIns="38100" tIns="19050" rIns="38100" bIns="19050" anchor="ctr" anchorCtr="1">
                  <a:no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8.3366730727746627E-2"/>
                      <c:h val="3.7101449772502036E-2"/>
                    </c:manualLayout>
                  </c15:layout>
                </c:ext>
                <c:ext xmlns:c16="http://schemas.microsoft.com/office/drawing/2014/chart" uri="{C3380CC4-5D6E-409C-BE32-E72D297353CC}">
                  <c16:uniqueId val="{00000006-24AD-48AF-BCB8-F77EE2EAF169}"/>
                </c:ext>
              </c:extLst>
            </c:dLbl>
            <c:dLbl>
              <c:idx val="2"/>
              <c:layout>
                <c:manualLayout>
                  <c:x val="2.0505440008990079E-2"/>
                  <c:y val="-3.3502456303258724E-2"/>
                </c:manualLayout>
              </c:layout>
              <c:spPr>
                <a:noFill/>
                <a:ln>
                  <a:noFill/>
                </a:ln>
                <a:effectLst/>
              </c:spPr>
              <c:txPr>
                <a:bodyPr rot="0" spcFirstLastPara="1" vertOverflow="ellipsis" vert="horz" wrap="square" lIns="38100" tIns="19050" rIns="38100" bIns="19050" anchor="ctr" anchorCtr="1">
                  <a:no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2.8871583754222972E-2"/>
                      <c:h val="3.7659029890463838E-2"/>
                    </c:manualLayout>
                  </c15:layout>
                </c:ext>
                <c:ext xmlns:c16="http://schemas.microsoft.com/office/drawing/2014/chart" uri="{C3380CC4-5D6E-409C-BE32-E72D297353CC}">
                  <c16:uniqueId val="{00000007-24AD-48AF-BCB8-F77EE2EAF169}"/>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Hoja1!$A$17:$A$21</c:f>
              <c:strCache>
                <c:ptCount val="4"/>
                <c:pt idx="0">
                  <c:v>ALTA</c:v>
                </c:pt>
                <c:pt idx="1">
                  <c:v>BAJA</c:v>
                </c:pt>
                <c:pt idx="2">
                  <c:v>MEDIANA</c:v>
                </c:pt>
                <c:pt idx="3">
                  <c:v>PROVEEDORES Y OTROS</c:v>
                </c:pt>
              </c:strCache>
            </c:strRef>
          </c:cat>
          <c:val>
            <c:numRef>
              <c:f>Hoja1!$C$17:$C$21</c:f>
              <c:numCache>
                <c:formatCode>General</c:formatCode>
                <c:ptCount val="4"/>
                <c:pt idx="0">
                  <c:v>7</c:v>
                </c:pt>
                <c:pt idx="1">
                  <c:v>119</c:v>
                </c:pt>
                <c:pt idx="2">
                  <c:v>14</c:v>
                </c:pt>
              </c:numCache>
            </c:numRef>
          </c:val>
          <c:extLst>
            <c:ext xmlns:c16="http://schemas.microsoft.com/office/drawing/2014/chart" uri="{C3380CC4-5D6E-409C-BE32-E72D297353CC}">
              <c16:uniqueId val="{00000008-24AD-48AF-BCB8-F77EE2EAF169}"/>
            </c:ext>
          </c:extLst>
        </c:ser>
        <c:dLbls>
          <c:showLegendKey val="0"/>
          <c:showVal val="1"/>
          <c:showCatName val="0"/>
          <c:showSerName val="0"/>
          <c:showPercent val="0"/>
          <c:showBubbleSize val="0"/>
        </c:dLbls>
        <c:gapWidth val="150"/>
        <c:shape val="box"/>
        <c:axId val="2093903376"/>
        <c:axId val="2093900976"/>
        <c:axId val="0"/>
      </c:bar3DChart>
      <c:catAx>
        <c:axId val="209390337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093900976"/>
        <c:crosses val="autoZero"/>
        <c:auto val="1"/>
        <c:lblAlgn val="ctr"/>
        <c:lblOffset val="100"/>
        <c:noMultiLvlLbl val="0"/>
      </c:catAx>
      <c:valAx>
        <c:axId val="2093900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09390337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s-CO"/>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es-CO"/>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withinLinearReversed" id="26">
  <a:schemeClr val="accent6"/>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9">
  <a:schemeClr val="accent6"/>
</cs:colorStyle>
</file>

<file path=ppt/charts/colors3.xml><?xml version="1.0" encoding="utf-8"?>
<cs:colorStyle xmlns:cs="http://schemas.microsoft.com/office/drawing/2012/chartStyle" xmlns:a="http://schemas.openxmlformats.org/drawingml/2006/main" meth="withinLinear" id="19">
  <a:schemeClr val="accent6"/>
</cs:colorStyle>
</file>

<file path=ppt/charts/colors4.xml><?xml version="1.0" encoding="utf-8"?>
<cs:colorStyle xmlns:cs="http://schemas.microsoft.com/office/drawing/2012/chartStyle" xmlns:a="http://schemas.openxmlformats.org/drawingml/2006/main" meth="withinLinear" id="19">
  <a:schemeClr val="accent6"/>
</cs:colorStyle>
</file>

<file path=ppt/charts/colors5.xml><?xml version="1.0" encoding="utf-8"?>
<cs:colorStyle xmlns:cs="http://schemas.microsoft.com/office/drawing/2012/chartStyle" xmlns:a="http://schemas.openxmlformats.org/drawingml/2006/main" meth="withinLinearReversed" id="26">
  <a:schemeClr val="accent6"/>
</cs:colorStyle>
</file>

<file path=ppt/charts/colors6.xml><?xml version="1.0" encoding="utf-8"?>
<cs:colorStyle xmlns:cs="http://schemas.microsoft.com/office/drawing/2012/chartStyle" xmlns:a="http://schemas.openxmlformats.org/drawingml/2006/main" meth="withinLinearReversed" id="26">
  <a:schemeClr val="accent6"/>
</cs:colorStyle>
</file>

<file path=ppt/charts/colors7.xml><?xml version="1.0" encoding="utf-8"?>
<cs:colorStyle xmlns:cs="http://schemas.microsoft.com/office/drawing/2012/chartStyle" xmlns:a="http://schemas.openxmlformats.org/drawingml/2006/main" meth="withinLinearReversed" id="26">
  <a:schemeClr val="accent6"/>
</cs:colorStyle>
</file>

<file path=ppt/charts/colors8.xml><?xml version="1.0" encoding="utf-8"?>
<cs:colorStyle xmlns:cs="http://schemas.microsoft.com/office/drawing/2012/chartStyle" xmlns:a="http://schemas.openxmlformats.org/drawingml/2006/main" meth="withinLinearReversed" id="26">
  <a:schemeClr val="accent6"/>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jpg"/><Relationship Id="rId2" Type="http://schemas.openxmlformats.org/officeDocument/2006/relationships/image" Target="../media/image29.jpg"/><Relationship Id="rId1" Type="http://schemas.openxmlformats.org/officeDocument/2006/relationships/image" Target="../media/image28.png"/><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diagrams/_rels/data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 Id="rId5" Type="http://schemas.openxmlformats.org/officeDocument/2006/relationships/image" Target="../media/image50.png"/><Relationship Id="rId4" Type="http://schemas.openxmlformats.org/officeDocument/2006/relationships/image" Target="../media/image49.png"/></Relationships>
</file>

<file path=ppt/diagrams/_rels/data1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jpg"/><Relationship Id="rId7" Type="http://schemas.openxmlformats.org/officeDocument/2006/relationships/image" Target="../media/image63.jpg"/><Relationship Id="rId2" Type="http://schemas.openxmlformats.org/officeDocument/2006/relationships/image" Target="../media/image58.JPG"/><Relationship Id="rId1" Type="http://schemas.openxmlformats.org/officeDocument/2006/relationships/image" Target="../media/image57.jpg"/><Relationship Id="rId6" Type="http://schemas.openxmlformats.org/officeDocument/2006/relationships/image" Target="../media/image62.jpg"/><Relationship Id="rId5" Type="http://schemas.openxmlformats.org/officeDocument/2006/relationships/image" Target="../media/image61.jpg"/><Relationship Id="rId4" Type="http://schemas.openxmlformats.org/officeDocument/2006/relationships/image" Target="../media/image60.png"/></Relationships>
</file>

<file path=ppt/diagrams/_rels/drawing1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jpg"/><Relationship Id="rId2" Type="http://schemas.openxmlformats.org/officeDocument/2006/relationships/image" Target="../media/image29.jpg"/><Relationship Id="rId1" Type="http://schemas.openxmlformats.org/officeDocument/2006/relationships/image" Target="../media/image28.png"/><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diagrams/_rels/drawing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 Id="rId5" Type="http://schemas.openxmlformats.org/officeDocument/2006/relationships/image" Target="../media/image50.png"/><Relationship Id="rId4" Type="http://schemas.openxmlformats.org/officeDocument/2006/relationships/image" Target="../media/image49.png"/></Relationships>
</file>

<file path=ppt/diagrams/_rels/drawing14.xml.rels><?xml version="1.0" encoding="UTF-8" standalone="yes"?>
<Relationships xmlns="http://schemas.openxmlformats.org/package/2006/relationships"><Relationship Id="rId8" Type="http://schemas.openxmlformats.org/officeDocument/2006/relationships/image" Target="../media/image59.jpg"/><Relationship Id="rId3" Type="http://schemas.openxmlformats.org/officeDocument/2006/relationships/image" Target="../media/image57.jpg"/><Relationship Id="rId7" Type="http://schemas.openxmlformats.org/officeDocument/2006/relationships/image" Target="../media/image60.png"/><Relationship Id="rId2" Type="http://schemas.openxmlformats.org/officeDocument/2006/relationships/image" Target="../media/image62.jpg"/><Relationship Id="rId1" Type="http://schemas.openxmlformats.org/officeDocument/2006/relationships/image" Target="../media/image58.JPG"/><Relationship Id="rId6" Type="http://schemas.openxmlformats.org/officeDocument/2006/relationships/image" Target="../media/image63.jpg"/><Relationship Id="rId5" Type="http://schemas.openxmlformats.org/officeDocument/2006/relationships/image" Target="../media/image64.png"/><Relationship Id="rId4" Type="http://schemas.openxmlformats.org/officeDocument/2006/relationships/image" Target="../media/image61.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545424-9BCA-41F5-9BB8-78425398311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s-CO"/>
        </a:p>
      </dgm:t>
    </dgm:pt>
    <dgm:pt modelId="{B357DFB8-14D2-4044-85CA-981A590B91BD}">
      <dgm:prSet phldrT="[Texto]"/>
      <dgm:spPr/>
      <dgm:t>
        <a:bodyPr/>
        <a:lstStyle/>
        <a:p>
          <a:r>
            <a:rPr lang="es-CO" b="1" dirty="0">
              <a:latin typeface="Calibri" panose="020F0502020204030204" pitchFamily="34" charset="0"/>
              <a:ea typeface="Calibri" panose="020F0502020204030204" pitchFamily="34" charset="0"/>
              <a:cs typeface="Calibri" panose="020F0502020204030204" pitchFamily="34" charset="0"/>
            </a:rPr>
            <a:t>87</a:t>
          </a:r>
          <a:r>
            <a:rPr lang="es-CO" b="0" dirty="0">
              <a:latin typeface="Calibri" panose="020F0502020204030204" pitchFamily="34" charset="0"/>
              <a:ea typeface="Calibri" panose="020F0502020204030204" pitchFamily="34" charset="0"/>
              <a:cs typeface="Calibri" panose="020F0502020204030204" pitchFamily="34" charset="0"/>
            </a:rPr>
            <a:t> Jornadas de atención con obstetricia en los territorios, con cobertura a </a:t>
          </a:r>
          <a:r>
            <a:rPr lang="es-CO" b="1" dirty="0">
              <a:latin typeface="Calibri" panose="020F0502020204030204" pitchFamily="34" charset="0"/>
              <a:ea typeface="Calibri" panose="020F0502020204030204" pitchFamily="34" charset="0"/>
              <a:cs typeface="Calibri" panose="020F0502020204030204" pitchFamily="34" charset="0"/>
            </a:rPr>
            <a:t>58,4% </a:t>
          </a:r>
          <a:r>
            <a:rPr lang="es-CO" b="0" dirty="0">
              <a:latin typeface="Calibri" panose="020F0502020204030204" pitchFamily="34" charset="0"/>
              <a:ea typeface="Calibri" panose="020F0502020204030204" pitchFamily="34" charset="0"/>
              <a:cs typeface="Calibri" panose="020F0502020204030204" pitchFamily="34" charset="0"/>
            </a:rPr>
            <a:t>de los municipios.</a:t>
          </a:r>
        </a:p>
      </dgm:t>
    </dgm:pt>
    <dgm:pt modelId="{4E6935E8-8592-4DE0-911E-2C5843F93F75}" type="parTrans" cxnId="{368163AF-EA54-45E3-AB4E-A93CC50AF438}">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C21EABB3-4AF7-4CEC-8CD2-BC182F420056}" type="sibTrans" cxnId="{368163AF-EA54-45E3-AB4E-A93CC50AF438}">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354BCF9C-724D-40F0-B3B5-F50C4BE4B682}">
      <dgm:prSet phldrT="[Texto]" phldr="0"/>
      <dgm:spPr/>
      <dgm:t>
        <a:bodyPr/>
        <a:lstStyle/>
        <a:p>
          <a:r>
            <a:rPr lang="es-MX" dirty="0">
              <a:latin typeface="Calibri" panose="020F0502020204030204" pitchFamily="34" charset="0"/>
              <a:ea typeface="Calibri" panose="020F0502020204030204" pitchFamily="34" charset="0"/>
              <a:cs typeface="Calibri" panose="020F0502020204030204" pitchFamily="34" charset="0"/>
            </a:rPr>
            <a:t>100% de las gestantes con valoración, orientación y asesoría en IVE.</a:t>
          </a:r>
          <a:endParaRPr lang="es-CO" dirty="0">
            <a:latin typeface="Calibri" panose="020F0502020204030204" pitchFamily="34" charset="0"/>
            <a:ea typeface="Calibri" panose="020F0502020204030204" pitchFamily="34" charset="0"/>
            <a:cs typeface="Calibri" panose="020F0502020204030204" pitchFamily="34" charset="0"/>
          </a:endParaRPr>
        </a:p>
      </dgm:t>
    </dgm:pt>
    <dgm:pt modelId="{A99A7494-CD5D-49D8-B01C-A183756F78F6}" type="parTrans" cxnId="{6B07EF1E-E4C7-4897-B5FD-E5C1B95852C4}">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CD9BE8DA-EF5E-491E-8684-91B92E1A9B82}" type="sibTrans" cxnId="{6B07EF1E-E4C7-4897-B5FD-E5C1B95852C4}">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CF4F7FF5-05A5-42A3-AD90-A9B0F7AE1716}">
      <dgm:prSet phldrT="[Texto]" phldr="0"/>
      <dgm:spPr/>
      <dgm:t>
        <a:bodyPr/>
        <a:lstStyle/>
        <a:p>
          <a:r>
            <a:rPr lang="es-MX" dirty="0">
              <a:latin typeface="Calibri" panose="020F0502020204030204" pitchFamily="34" charset="0"/>
              <a:ea typeface="Calibri" panose="020F0502020204030204" pitchFamily="34" charset="0"/>
              <a:cs typeface="Calibri" panose="020F0502020204030204" pitchFamily="34" charset="0"/>
            </a:rPr>
            <a:t>Implementación de un tablero de seguimiento a indicadores.</a:t>
          </a:r>
          <a:endParaRPr lang="es-CO" dirty="0">
            <a:latin typeface="Calibri" panose="020F0502020204030204" pitchFamily="34" charset="0"/>
            <a:ea typeface="Calibri" panose="020F0502020204030204" pitchFamily="34" charset="0"/>
            <a:cs typeface="Calibri" panose="020F0502020204030204" pitchFamily="34" charset="0"/>
          </a:endParaRPr>
        </a:p>
      </dgm:t>
    </dgm:pt>
    <dgm:pt modelId="{C172B44D-E7DC-4CCA-98D7-E611234C4368}" type="parTrans" cxnId="{8E018C67-37ED-43A8-9135-5C5C13EA757E}">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B95B814E-3D3F-479E-B33F-10D646229874}" type="sibTrans" cxnId="{8E018C67-37ED-43A8-9135-5C5C13EA757E}">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3EB3B0D9-31AE-4C37-A595-614999C69B48}">
      <dgm:prSet/>
      <dgm:spPr/>
      <dgm:t>
        <a:bodyPr/>
        <a:lstStyle/>
        <a:p>
          <a:r>
            <a:rPr lang="es-CO" b="0" dirty="0">
              <a:latin typeface="Calibri" panose="020F0502020204030204" pitchFamily="34" charset="0"/>
              <a:ea typeface="Calibri" panose="020F0502020204030204" pitchFamily="34" charset="0"/>
              <a:cs typeface="Calibri" panose="020F0502020204030204" pitchFamily="34" charset="0"/>
            </a:rPr>
            <a:t>Plan de capacitaciones ejecutado en el 100%.</a:t>
          </a:r>
        </a:p>
      </dgm:t>
    </dgm:pt>
    <dgm:pt modelId="{11D664AA-8885-49BA-8B11-2660802F8ADA}" type="parTrans" cxnId="{FB0902C4-569F-4B26-93A7-14A4D78986DA}">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02589055-1ABD-4F13-A0E4-AFA172710F86}" type="sibTrans" cxnId="{FB0902C4-569F-4B26-93A7-14A4D78986DA}">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4A67F3BB-9857-4A8A-B9F9-80ACD6330AC7}">
      <dgm:prSet/>
      <dgm:spPr/>
      <dgm:t>
        <a:bodyPr/>
        <a:lstStyle/>
        <a:p>
          <a:r>
            <a:rPr lang="es-MX" dirty="0">
              <a:latin typeface="Calibri" panose="020F0502020204030204" pitchFamily="34" charset="0"/>
              <a:ea typeface="Calibri" panose="020F0502020204030204" pitchFamily="34" charset="0"/>
              <a:cs typeface="Calibri" panose="020F0502020204030204" pitchFamily="34" charset="0"/>
            </a:rPr>
            <a:t>Consolidación del sistema de información mediante el seguimiento a cohortes.</a:t>
          </a:r>
          <a:endParaRPr lang="es-CO" dirty="0">
            <a:latin typeface="Calibri" panose="020F0502020204030204" pitchFamily="34" charset="0"/>
            <a:ea typeface="Calibri" panose="020F0502020204030204" pitchFamily="34" charset="0"/>
            <a:cs typeface="Calibri" panose="020F0502020204030204" pitchFamily="34" charset="0"/>
          </a:endParaRPr>
        </a:p>
      </dgm:t>
    </dgm:pt>
    <dgm:pt modelId="{59797540-9630-4869-B491-ABFFA144F40C}" type="parTrans" cxnId="{3266F412-C5E6-4309-B6E8-6CC86711A82B}">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81C95CE5-3590-4F99-9570-A64C36564FDF}" type="sibTrans" cxnId="{3266F412-C5E6-4309-B6E8-6CC86711A82B}">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22DAA7F4-35BF-41EA-8EE2-3E1B5BB53FD1}">
      <dgm:prSet/>
      <dgm:spPr/>
      <dgm:t>
        <a:bodyPr/>
        <a:lstStyle/>
        <a:p>
          <a:r>
            <a:rPr lang="es-MX" dirty="0">
              <a:solidFill>
                <a:schemeClr val="bg1"/>
              </a:solidFill>
              <a:latin typeface="Calibri" panose="020F0502020204030204" pitchFamily="34" charset="0"/>
              <a:ea typeface="Calibri" panose="020F0502020204030204" pitchFamily="34" charset="0"/>
              <a:cs typeface="Calibri" panose="020F0502020204030204" pitchFamily="34" charset="0"/>
            </a:rPr>
            <a:t>Disminución de </a:t>
          </a:r>
          <a:r>
            <a:rPr lang="es-MX" b="1" dirty="0">
              <a:solidFill>
                <a:schemeClr val="bg1"/>
              </a:solidFill>
              <a:latin typeface="Calibri" panose="020F0502020204030204" pitchFamily="34" charset="0"/>
              <a:ea typeface="Calibri" panose="020F0502020204030204" pitchFamily="34" charset="0"/>
              <a:cs typeface="Calibri" panose="020F0502020204030204" pitchFamily="34" charset="0"/>
            </a:rPr>
            <a:t>3,94% </a:t>
          </a:r>
          <a:r>
            <a:rPr lang="es-MX" dirty="0">
              <a:solidFill>
                <a:schemeClr val="bg1"/>
              </a:solidFill>
              <a:latin typeface="Calibri" panose="020F0502020204030204" pitchFamily="34" charset="0"/>
              <a:ea typeface="Calibri" panose="020F0502020204030204" pitchFamily="34" charset="0"/>
              <a:cs typeface="Calibri" panose="020F0502020204030204" pitchFamily="34" charset="0"/>
            </a:rPr>
            <a:t>en la tasa de sífilis congénita con relación a 2024.</a:t>
          </a:r>
          <a:endParaRPr lang="es-CO"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F18D394E-E831-4662-B0D1-195FA55C4A98}" type="parTrans" cxnId="{A3B22C60-F68A-4264-B400-E5DEE4683FEB}">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26CF4B5D-B79F-432E-B89A-3115A89B32A2}" type="sibTrans" cxnId="{A3B22C60-F68A-4264-B400-E5DEE4683FEB}">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BD681D3C-E507-448F-922B-52FCBAA7FAE0}">
      <dgm:prSet/>
      <dgm:spPr/>
      <dgm:t>
        <a:bodyPr/>
        <a:lstStyle/>
        <a:p>
          <a:r>
            <a:rPr lang="es-MX" dirty="0">
              <a:latin typeface="Calibri" panose="020F0502020204030204" pitchFamily="34" charset="0"/>
              <a:ea typeface="Calibri" panose="020F0502020204030204" pitchFamily="34" charset="0"/>
              <a:cs typeface="Calibri" panose="020F0502020204030204" pitchFamily="34" charset="0"/>
            </a:rPr>
            <a:t>Seguimiento a la red de prestadores con visitas de AT al </a:t>
          </a:r>
          <a:r>
            <a:rPr lang="es-MX" b="1" dirty="0">
              <a:latin typeface="Calibri" panose="020F0502020204030204" pitchFamily="34" charset="0"/>
              <a:ea typeface="Calibri" panose="020F0502020204030204" pitchFamily="34" charset="0"/>
              <a:cs typeface="Calibri" panose="020F0502020204030204" pitchFamily="34" charset="0"/>
            </a:rPr>
            <a:t>82,2</a:t>
          </a:r>
          <a:r>
            <a:rPr lang="es-MX" dirty="0">
              <a:latin typeface="Calibri" panose="020F0502020204030204" pitchFamily="34" charset="0"/>
              <a:ea typeface="Calibri" panose="020F0502020204030204" pitchFamily="34" charset="0"/>
              <a:cs typeface="Calibri" panose="020F0502020204030204" pitchFamily="34" charset="0"/>
            </a:rPr>
            <a:t>% de la red de prestadores.</a:t>
          </a:r>
          <a:endParaRPr lang="es-CO" dirty="0">
            <a:latin typeface="Calibri" panose="020F0502020204030204" pitchFamily="34" charset="0"/>
            <a:ea typeface="Calibri" panose="020F0502020204030204" pitchFamily="34" charset="0"/>
            <a:cs typeface="Calibri" panose="020F0502020204030204" pitchFamily="34" charset="0"/>
          </a:endParaRPr>
        </a:p>
      </dgm:t>
    </dgm:pt>
    <dgm:pt modelId="{6226421B-A6B6-4F2F-94F5-D23ECA236C7A}" type="parTrans" cxnId="{9CA6EFD2-AAE0-473B-8A28-549F008E60DF}">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C7A4DAFB-1CDF-42FB-868B-CDAC93705DC1}" type="sibTrans" cxnId="{9CA6EFD2-AAE0-473B-8A28-549F008E60DF}">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69EE9B23-024D-4441-9839-5FADE621D1EA}">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DF4284F7-FE65-43AE-A0A1-7B3461166EE9}" type="parTrans" cxnId="{C8223280-93A4-469B-AEF7-442708DC51E0}">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4822A328-CDFF-492F-861B-23A455D2C177}" type="sibTrans" cxnId="{C8223280-93A4-469B-AEF7-442708DC51E0}">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5873C562-D051-4F26-B367-D2C5417FF6FF}" type="pres">
      <dgm:prSet presAssocID="{B7545424-9BCA-41F5-9BB8-784253983111}" presName="Name0" presStyleCnt="0">
        <dgm:presLayoutVars>
          <dgm:chMax val="7"/>
          <dgm:chPref val="7"/>
          <dgm:dir/>
        </dgm:presLayoutVars>
      </dgm:prSet>
      <dgm:spPr/>
    </dgm:pt>
    <dgm:pt modelId="{BDE0DB67-B92E-48BE-BEF4-7894B8CD6BD8}" type="pres">
      <dgm:prSet presAssocID="{B7545424-9BCA-41F5-9BB8-784253983111}" presName="Name1" presStyleCnt="0"/>
      <dgm:spPr/>
    </dgm:pt>
    <dgm:pt modelId="{521089F4-2A31-413F-9991-F59F9987829D}" type="pres">
      <dgm:prSet presAssocID="{B7545424-9BCA-41F5-9BB8-784253983111}" presName="cycle" presStyleCnt="0"/>
      <dgm:spPr/>
    </dgm:pt>
    <dgm:pt modelId="{F4FFA106-5E4F-4EC0-B86C-A6185052626A}" type="pres">
      <dgm:prSet presAssocID="{B7545424-9BCA-41F5-9BB8-784253983111}" presName="srcNode" presStyleLbl="node1" presStyleIdx="0" presStyleCnt="7"/>
      <dgm:spPr/>
    </dgm:pt>
    <dgm:pt modelId="{36C5DA66-CA6B-4F0C-AFE8-FA9BC3B66206}" type="pres">
      <dgm:prSet presAssocID="{B7545424-9BCA-41F5-9BB8-784253983111}" presName="conn" presStyleLbl="parChTrans1D2" presStyleIdx="0" presStyleCnt="1"/>
      <dgm:spPr/>
    </dgm:pt>
    <dgm:pt modelId="{0D308BFB-7696-4BD2-8353-89226DD787F3}" type="pres">
      <dgm:prSet presAssocID="{B7545424-9BCA-41F5-9BB8-784253983111}" presName="extraNode" presStyleLbl="node1" presStyleIdx="0" presStyleCnt="7"/>
      <dgm:spPr/>
    </dgm:pt>
    <dgm:pt modelId="{13A346D4-D54A-4A41-B6C6-941453140302}" type="pres">
      <dgm:prSet presAssocID="{B7545424-9BCA-41F5-9BB8-784253983111}" presName="dstNode" presStyleLbl="node1" presStyleIdx="0" presStyleCnt="7"/>
      <dgm:spPr/>
    </dgm:pt>
    <dgm:pt modelId="{2059A769-7729-4AD1-93C4-5D6C2D065074}" type="pres">
      <dgm:prSet presAssocID="{B357DFB8-14D2-4044-85CA-981A590B91BD}" presName="text_1" presStyleLbl="node1" presStyleIdx="0" presStyleCnt="7">
        <dgm:presLayoutVars>
          <dgm:bulletEnabled val="1"/>
        </dgm:presLayoutVars>
      </dgm:prSet>
      <dgm:spPr/>
    </dgm:pt>
    <dgm:pt modelId="{B00FD0CE-BB0D-40A7-9176-9FD91458F5F5}" type="pres">
      <dgm:prSet presAssocID="{B357DFB8-14D2-4044-85CA-981A590B91BD}" presName="accent_1" presStyleCnt="0"/>
      <dgm:spPr/>
    </dgm:pt>
    <dgm:pt modelId="{899D68EB-2A9B-436D-A33D-34E4C39C9627}" type="pres">
      <dgm:prSet presAssocID="{B357DFB8-14D2-4044-85CA-981A590B91BD}" presName="accentRepeatNode" presStyleLbl="solidFgAcc1" presStyleIdx="0" presStyleCnt="7"/>
      <dgm:spPr/>
    </dgm:pt>
    <dgm:pt modelId="{FF18A4D0-108B-4314-BA80-CD494F2931B1}" type="pres">
      <dgm:prSet presAssocID="{3EB3B0D9-31AE-4C37-A595-614999C69B48}" presName="text_2" presStyleLbl="node1" presStyleIdx="1" presStyleCnt="7">
        <dgm:presLayoutVars>
          <dgm:bulletEnabled val="1"/>
        </dgm:presLayoutVars>
      </dgm:prSet>
      <dgm:spPr/>
    </dgm:pt>
    <dgm:pt modelId="{A822B9E5-BF5D-4B98-A5FF-4ED85283C927}" type="pres">
      <dgm:prSet presAssocID="{3EB3B0D9-31AE-4C37-A595-614999C69B48}" presName="accent_2" presStyleCnt="0"/>
      <dgm:spPr/>
    </dgm:pt>
    <dgm:pt modelId="{BB3EB8AC-E749-471F-8D88-DD6DD8553E8E}" type="pres">
      <dgm:prSet presAssocID="{3EB3B0D9-31AE-4C37-A595-614999C69B48}" presName="accentRepeatNode" presStyleLbl="solidFgAcc1" presStyleIdx="1" presStyleCnt="7"/>
      <dgm:spPr/>
    </dgm:pt>
    <dgm:pt modelId="{9FBF8069-3D01-4FE4-B714-D734130F9C16}" type="pres">
      <dgm:prSet presAssocID="{4A67F3BB-9857-4A8A-B9F9-80ACD6330AC7}" presName="text_3" presStyleLbl="node1" presStyleIdx="2" presStyleCnt="7">
        <dgm:presLayoutVars>
          <dgm:bulletEnabled val="1"/>
        </dgm:presLayoutVars>
      </dgm:prSet>
      <dgm:spPr/>
    </dgm:pt>
    <dgm:pt modelId="{06EFAD59-870B-46BD-8133-CC0E4004CF6C}" type="pres">
      <dgm:prSet presAssocID="{4A67F3BB-9857-4A8A-B9F9-80ACD6330AC7}" presName="accent_3" presStyleCnt="0"/>
      <dgm:spPr/>
    </dgm:pt>
    <dgm:pt modelId="{FC140A11-F582-4D1B-8462-9EF3BD0FA110}" type="pres">
      <dgm:prSet presAssocID="{4A67F3BB-9857-4A8A-B9F9-80ACD6330AC7}" presName="accentRepeatNode" presStyleLbl="solidFgAcc1" presStyleIdx="2" presStyleCnt="7"/>
      <dgm:spPr/>
    </dgm:pt>
    <dgm:pt modelId="{199AE4C5-0348-4BB6-B6A4-234729E0B000}" type="pres">
      <dgm:prSet presAssocID="{354BCF9C-724D-40F0-B3B5-F50C4BE4B682}" presName="text_4" presStyleLbl="node1" presStyleIdx="3" presStyleCnt="7">
        <dgm:presLayoutVars>
          <dgm:bulletEnabled val="1"/>
        </dgm:presLayoutVars>
      </dgm:prSet>
      <dgm:spPr/>
    </dgm:pt>
    <dgm:pt modelId="{1F2D461C-B287-4C86-8C40-7E897EAD59ED}" type="pres">
      <dgm:prSet presAssocID="{354BCF9C-724D-40F0-B3B5-F50C4BE4B682}" presName="accent_4" presStyleCnt="0"/>
      <dgm:spPr/>
    </dgm:pt>
    <dgm:pt modelId="{F3139133-6F6E-488D-B000-341FD646DF62}" type="pres">
      <dgm:prSet presAssocID="{354BCF9C-724D-40F0-B3B5-F50C4BE4B682}" presName="accentRepeatNode" presStyleLbl="solidFgAcc1" presStyleIdx="3" presStyleCnt="7"/>
      <dgm:spPr/>
    </dgm:pt>
    <dgm:pt modelId="{4C5C5771-0F85-4F9A-A779-7F9AFD8AAF7C}" type="pres">
      <dgm:prSet presAssocID="{CF4F7FF5-05A5-42A3-AD90-A9B0F7AE1716}" presName="text_5" presStyleLbl="node1" presStyleIdx="4" presStyleCnt="7">
        <dgm:presLayoutVars>
          <dgm:bulletEnabled val="1"/>
        </dgm:presLayoutVars>
      </dgm:prSet>
      <dgm:spPr/>
    </dgm:pt>
    <dgm:pt modelId="{AF7BC9FC-8054-4F66-BE5E-C2354A10A63C}" type="pres">
      <dgm:prSet presAssocID="{CF4F7FF5-05A5-42A3-AD90-A9B0F7AE1716}" presName="accent_5" presStyleCnt="0"/>
      <dgm:spPr/>
    </dgm:pt>
    <dgm:pt modelId="{38A7ADA0-5781-477C-BBC0-C02C36B31501}" type="pres">
      <dgm:prSet presAssocID="{CF4F7FF5-05A5-42A3-AD90-A9B0F7AE1716}" presName="accentRepeatNode" presStyleLbl="solidFgAcc1" presStyleIdx="4" presStyleCnt="7"/>
      <dgm:spPr/>
    </dgm:pt>
    <dgm:pt modelId="{86D06777-AEB8-4B9E-9CB8-7030F01AA1E3}" type="pres">
      <dgm:prSet presAssocID="{22DAA7F4-35BF-41EA-8EE2-3E1B5BB53FD1}" presName="text_6" presStyleLbl="node1" presStyleIdx="5" presStyleCnt="7">
        <dgm:presLayoutVars>
          <dgm:bulletEnabled val="1"/>
        </dgm:presLayoutVars>
      </dgm:prSet>
      <dgm:spPr/>
    </dgm:pt>
    <dgm:pt modelId="{B730DFD1-7A37-4488-9C7A-5AA8B02C8AE3}" type="pres">
      <dgm:prSet presAssocID="{22DAA7F4-35BF-41EA-8EE2-3E1B5BB53FD1}" presName="accent_6" presStyleCnt="0"/>
      <dgm:spPr/>
    </dgm:pt>
    <dgm:pt modelId="{78611031-93D8-4F8B-8443-14122903F06F}" type="pres">
      <dgm:prSet presAssocID="{22DAA7F4-35BF-41EA-8EE2-3E1B5BB53FD1}" presName="accentRepeatNode" presStyleLbl="solidFgAcc1" presStyleIdx="5" presStyleCnt="7"/>
      <dgm:spPr/>
    </dgm:pt>
    <dgm:pt modelId="{FCBF7A24-6F15-4B5B-BADB-403CD0F26C4C}" type="pres">
      <dgm:prSet presAssocID="{BD681D3C-E507-448F-922B-52FCBAA7FAE0}" presName="text_7" presStyleLbl="node1" presStyleIdx="6" presStyleCnt="7">
        <dgm:presLayoutVars>
          <dgm:bulletEnabled val="1"/>
        </dgm:presLayoutVars>
      </dgm:prSet>
      <dgm:spPr/>
    </dgm:pt>
    <dgm:pt modelId="{8428A679-D1A8-4F9B-A5D0-C3C92CCEF9A2}" type="pres">
      <dgm:prSet presAssocID="{BD681D3C-E507-448F-922B-52FCBAA7FAE0}" presName="accent_7" presStyleCnt="0"/>
      <dgm:spPr/>
    </dgm:pt>
    <dgm:pt modelId="{4A8783C2-5EAE-4321-B1D2-EE1ED42E0A5C}" type="pres">
      <dgm:prSet presAssocID="{BD681D3C-E507-448F-922B-52FCBAA7FAE0}" presName="accentRepeatNode" presStyleLbl="solidFgAcc1" presStyleIdx="6" presStyleCnt="7"/>
      <dgm:spPr/>
    </dgm:pt>
  </dgm:ptLst>
  <dgm:cxnLst>
    <dgm:cxn modelId="{3266F412-C5E6-4309-B6E8-6CC86711A82B}" srcId="{B7545424-9BCA-41F5-9BB8-784253983111}" destId="{4A67F3BB-9857-4A8A-B9F9-80ACD6330AC7}" srcOrd="2" destOrd="0" parTransId="{59797540-9630-4869-B491-ABFFA144F40C}" sibTransId="{81C95CE5-3590-4F99-9570-A64C36564FDF}"/>
    <dgm:cxn modelId="{6B07EF1E-E4C7-4897-B5FD-E5C1B95852C4}" srcId="{B7545424-9BCA-41F5-9BB8-784253983111}" destId="{354BCF9C-724D-40F0-B3B5-F50C4BE4B682}" srcOrd="3" destOrd="0" parTransId="{A99A7494-CD5D-49D8-B01C-A183756F78F6}" sibTransId="{CD9BE8DA-EF5E-491E-8684-91B92E1A9B82}"/>
    <dgm:cxn modelId="{F5A74537-2317-4FD6-BEB0-2FE178C3D8DF}" type="presOf" srcId="{B7545424-9BCA-41F5-9BB8-784253983111}" destId="{5873C562-D051-4F26-B367-D2C5417FF6FF}" srcOrd="0" destOrd="0" presId="urn:microsoft.com/office/officeart/2008/layout/VerticalCurvedList"/>
    <dgm:cxn modelId="{A3B22C60-F68A-4264-B400-E5DEE4683FEB}" srcId="{B7545424-9BCA-41F5-9BB8-784253983111}" destId="{22DAA7F4-35BF-41EA-8EE2-3E1B5BB53FD1}" srcOrd="5" destOrd="0" parTransId="{F18D394E-E831-4662-B0D1-195FA55C4A98}" sibTransId="{26CF4B5D-B79F-432E-B89A-3115A89B32A2}"/>
    <dgm:cxn modelId="{8E018C67-37ED-43A8-9135-5C5C13EA757E}" srcId="{B7545424-9BCA-41F5-9BB8-784253983111}" destId="{CF4F7FF5-05A5-42A3-AD90-A9B0F7AE1716}" srcOrd="4" destOrd="0" parTransId="{C172B44D-E7DC-4CCA-98D7-E611234C4368}" sibTransId="{B95B814E-3D3F-479E-B33F-10D646229874}"/>
    <dgm:cxn modelId="{E094D947-5430-4FB4-A19C-BB156BF9C90C}" type="presOf" srcId="{CF4F7FF5-05A5-42A3-AD90-A9B0F7AE1716}" destId="{4C5C5771-0F85-4F9A-A779-7F9AFD8AAF7C}" srcOrd="0" destOrd="0" presId="urn:microsoft.com/office/officeart/2008/layout/VerticalCurvedList"/>
    <dgm:cxn modelId="{D2F2354A-DE81-4EDA-ABE9-CA1C71C97A5F}" type="presOf" srcId="{C21EABB3-4AF7-4CEC-8CD2-BC182F420056}" destId="{36C5DA66-CA6B-4F0C-AFE8-FA9BC3B66206}" srcOrd="0" destOrd="0" presId="urn:microsoft.com/office/officeart/2008/layout/VerticalCurvedList"/>
    <dgm:cxn modelId="{90911254-BA92-44FA-BDBB-2765FD9B0525}" type="presOf" srcId="{354BCF9C-724D-40F0-B3B5-F50C4BE4B682}" destId="{199AE4C5-0348-4BB6-B6A4-234729E0B000}" srcOrd="0" destOrd="0" presId="urn:microsoft.com/office/officeart/2008/layout/VerticalCurvedList"/>
    <dgm:cxn modelId="{D0E2DC76-1278-4139-984C-ECF592F399FB}" type="presOf" srcId="{22DAA7F4-35BF-41EA-8EE2-3E1B5BB53FD1}" destId="{86D06777-AEB8-4B9E-9CB8-7030F01AA1E3}" srcOrd="0" destOrd="0" presId="urn:microsoft.com/office/officeart/2008/layout/VerticalCurvedList"/>
    <dgm:cxn modelId="{C8223280-93A4-469B-AEF7-442708DC51E0}" srcId="{B7545424-9BCA-41F5-9BB8-784253983111}" destId="{69EE9B23-024D-4441-9839-5FADE621D1EA}" srcOrd="7" destOrd="0" parTransId="{DF4284F7-FE65-43AE-A0A1-7B3461166EE9}" sibTransId="{4822A328-CDFF-492F-861B-23A455D2C177}"/>
    <dgm:cxn modelId="{4A5DD692-B248-4511-96C2-84C12440F27B}" type="presOf" srcId="{BD681D3C-E507-448F-922B-52FCBAA7FAE0}" destId="{FCBF7A24-6F15-4B5B-BADB-403CD0F26C4C}" srcOrd="0" destOrd="0" presId="urn:microsoft.com/office/officeart/2008/layout/VerticalCurvedList"/>
    <dgm:cxn modelId="{A045E99A-8513-414D-BA17-7F0B23275AA2}" type="presOf" srcId="{B357DFB8-14D2-4044-85CA-981A590B91BD}" destId="{2059A769-7729-4AD1-93C4-5D6C2D065074}" srcOrd="0" destOrd="0" presId="urn:microsoft.com/office/officeart/2008/layout/VerticalCurvedList"/>
    <dgm:cxn modelId="{368163AF-EA54-45E3-AB4E-A93CC50AF438}" srcId="{B7545424-9BCA-41F5-9BB8-784253983111}" destId="{B357DFB8-14D2-4044-85CA-981A590B91BD}" srcOrd="0" destOrd="0" parTransId="{4E6935E8-8592-4DE0-911E-2C5843F93F75}" sibTransId="{C21EABB3-4AF7-4CEC-8CD2-BC182F420056}"/>
    <dgm:cxn modelId="{FB0902C4-569F-4B26-93A7-14A4D78986DA}" srcId="{B7545424-9BCA-41F5-9BB8-784253983111}" destId="{3EB3B0D9-31AE-4C37-A595-614999C69B48}" srcOrd="1" destOrd="0" parTransId="{11D664AA-8885-49BA-8B11-2660802F8ADA}" sibTransId="{02589055-1ABD-4F13-A0E4-AFA172710F86}"/>
    <dgm:cxn modelId="{9CA6EFD2-AAE0-473B-8A28-549F008E60DF}" srcId="{B7545424-9BCA-41F5-9BB8-784253983111}" destId="{BD681D3C-E507-448F-922B-52FCBAA7FAE0}" srcOrd="6" destOrd="0" parTransId="{6226421B-A6B6-4F2F-94F5-D23ECA236C7A}" sibTransId="{C7A4DAFB-1CDF-42FB-868B-CDAC93705DC1}"/>
    <dgm:cxn modelId="{38DC90DA-ED63-4216-9583-1014CE1D24EE}" type="presOf" srcId="{3EB3B0D9-31AE-4C37-A595-614999C69B48}" destId="{FF18A4D0-108B-4314-BA80-CD494F2931B1}" srcOrd="0" destOrd="0" presId="urn:microsoft.com/office/officeart/2008/layout/VerticalCurvedList"/>
    <dgm:cxn modelId="{9E89A3FA-0416-44BA-A040-A15A7A2279BB}" type="presOf" srcId="{4A67F3BB-9857-4A8A-B9F9-80ACD6330AC7}" destId="{9FBF8069-3D01-4FE4-B714-D734130F9C16}" srcOrd="0" destOrd="0" presId="urn:microsoft.com/office/officeart/2008/layout/VerticalCurvedList"/>
    <dgm:cxn modelId="{11A164E8-E661-4D12-B1D3-1ED1E37CFA7D}" type="presParOf" srcId="{5873C562-D051-4F26-B367-D2C5417FF6FF}" destId="{BDE0DB67-B92E-48BE-BEF4-7894B8CD6BD8}" srcOrd="0" destOrd="0" presId="urn:microsoft.com/office/officeart/2008/layout/VerticalCurvedList"/>
    <dgm:cxn modelId="{58B4DBAC-7F34-46C2-B419-345114AD6C84}" type="presParOf" srcId="{BDE0DB67-B92E-48BE-BEF4-7894B8CD6BD8}" destId="{521089F4-2A31-413F-9991-F59F9987829D}" srcOrd="0" destOrd="0" presId="urn:microsoft.com/office/officeart/2008/layout/VerticalCurvedList"/>
    <dgm:cxn modelId="{E8D7FB81-B9D1-4652-9B37-81A91D264A94}" type="presParOf" srcId="{521089F4-2A31-413F-9991-F59F9987829D}" destId="{F4FFA106-5E4F-4EC0-B86C-A6185052626A}" srcOrd="0" destOrd="0" presId="urn:microsoft.com/office/officeart/2008/layout/VerticalCurvedList"/>
    <dgm:cxn modelId="{E5EF0790-F2D3-4721-8108-33E7DD561916}" type="presParOf" srcId="{521089F4-2A31-413F-9991-F59F9987829D}" destId="{36C5DA66-CA6B-4F0C-AFE8-FA9BC3B66206}" srcOrd="1" destOrd="0" presId="urn:microsoft.com/office/officeart/2008/layout/VerticalCurvedList"/>
    <dgm:cxn modelId="{60EDC8DE-1624-4284-85E2-53ADB9EBF656}" type="presParOf" srcId="{521089F4-2A31-413F-9991-F59F9987829D}" destId="{0D308BFB-7696-4BD2-8353-89226DD787F3}" srcOrd="2" destOrd="0" presId="urn:microsoft.com/office/officeart/2008/layout/VerticalCurvedList"/>
    <dgm:cxn modelId="{81587F30-FD37-4348-B8E6-C18B7FCF2658}" type="presParOf" srcId="{521089F4-2A31-413F-9991-F59F9987829D}" destId="{13A346D4-D54A-4A41-B6C6-941453140302}" srcOrd="3" destOrd="0" presId="urn:microsoft.com/office/officeart/2008/layout/VerticalCurvedList"/>
    <dgm:cxn modelId="{0EA378FA-B1EF-41D9-84E0-19C31471C4C6}" type="presParOf" srcId="{BDE0DB67-B92E-48BE-BEF4-7894B8CD6BD8}" destId="{2059A769-7729-4AD1-93C4-5D6C2D065074}" srcOrd="1" destOrd="0" presId="urn:microsoft.com/office/officeart/2008/layout/VerticalCurvedList"/>
    <dgm:cxn modelId="{9D968FD8-74B7-44C3-85D4-DA8590A3E706}" type="presParOf" srcId="{BDE0DB67-B92E-48BE-BEF4-7894B8CD6BD8}" destId="{B00FD0CE-BB0D-40A7-9176-9FD91458F5F5}" srcOrd="2" destOrd="0" presId="urn:microsoft.com/office/officeart/2008/layout/VerticalCurvedList"/>
    <dgm:cxn modelId="{CB83A268-95BB-4B89-8E51-D8A7A4A373FF}" type="presParOf" srcId="{B00FD0CE-BB0D-40A7-9176-9FD91458F5F5}" destId="{899D68EB-2A9B-436D-A33D-34E4C39C9627}" srcOrd="0" destOrd="0" presId="urn:microsoft.com/office/officeart/2008/layout/VerticalCurvedList"/>
    <dgm:cxn modelId="{B8276608-7268-43F4-A77A-71B463099739}" type="presParOf" srcId="{BDE0DB67-B92E-48BE-BEF4-7894B8CD6BD8}" destId="{FF18A4D0-108B-4314-BA80-CD494F2931B1}" srcOrd="3" destOrd="0" presId="urn:microsoft.com/office/officeart/2008/layout/VerticalCurvedList"/>
    <dgm:cxn modelId="{6E4E1936-1592-4896-AA55-D9EF9DF33F40}" type="presParOf" srcId="{BDE0DB67-B92E-48BE-BEF4-7894B8CD6BD8}" destId="{A822B9E5-BF5D-4B98-A5FF-4ED85283C927}" srcOrd="4" destOrd="0" presId="urn:microsoft.com/office/officeart/2008/layout/VerticalCurvedList"/>
    <dgm:cxn modelId="{A1B5F9D9-9396-4B53-864F-B20BD6605ED7}" type="presParOf" srcId="{A822B9E5-BF5D-4B98-A5FF-4ED85283C927}" destId="{BB3EB8AC-E749-471F-8D88-DD6DD8553E8E}" srcOrd="0" destOrd="0" presId="urn:microsoft.com/office/officeart/2008/layout/VerticalCurvedList"/>
    <dgm:cxn modelId="{109589A6-FCEA-475F-A82A-EA625D8085C4}" type="presParOf" srcId="{BDE0DB67-B92E-48BE-BEF4-7894B8CD6BD8}" destId="{9FBF8069-3D01-4FE4-B714-D734130F9C16}" srcOrd="5" destOrd="0" presId="urn:microsoft.com/office/officeart/2008/layout/VerticalCurvedList"/>
    <dgm:cxn modelId="{0CB56B90-EF4E-47EC-8FF5-1D3F04191E8E}" type="presParOf" srcId="{BDE0DB67-B92E-48BE-BEF4-7894B8CD6BD8}" destId="{06EFAD59-870B-46BD-8133-CC0E4004CF6C}" srcOrd="6" destOrd="0" presId="urn:microsoft.com/office/officeart/2008/layout/VerticalCurvedList"/>
    <dgm:cxn modelId="{E3D2E4E0-B98D-4771-85B1-97EA7486CFB5}" type="presParOf" srcId="{06EFAD59-870B-46BD-8133-CC0E4004CF6C}" destId="{FC140A11-F582-4D1B-8462-9EF3BD0FA110}" srcOrd="0" destOrd="0" presId="urn:microsoft.com/office/officeart/2008/layout/VerticalCurvedList"/>
    <dgm:cxn modelId="{B5662692-A146-46D8-84E4-D4E6982135C5}" type="presParOf" srcId="{BDE0DB67-B92E-48BE-BEF4-7894B8CD6BD8}" destId="{199AE4C5-0348-4BB6-B6A4-234729E0B000}" srcOrd="7" destOrd="0" presId="urn:microsoft.com/office/officeart/2008/layout/VerticalCurvedList"/>
    <dgm:cxn modelId="{D972CB12-F234-4CA3-BCFE-FEBFD5F6D104}" type="presParOf" srcId="{BDE0DB67-B92E-48BE-BEF4-7894B8CD6BD8}" destId="{1F2D461C-B287-4C86-8C40-7E897EAD59ED}" srcOrd="8" destOrd="0" presId="urn:microsoft.com/office/officeart/2008/layout/VerticalCurvedList"/>
    <dgm:cxn modelId="{CDA14510-20F3-4B44-9225-7FD639B85D02}" type="presParOf" srcId="{1F2D461C-B287-4C86-8C40-7E897EAD59ED}" destId="{F3139133-6F6E-488D-B000-341FD646DF62}" srcOrd="0" destOrd="0" presId="urn:microsoft.com/office/officeart/2008/layout/VerticalCurvedList"/>
    <dgm:cxn modelId="{E0181132-06E1-4908-A7B7-6A96B1125143}" type="presParOf" srcId="{BDE0DB67-B92E-48BE-BEF4-7894B8CD6BD8}" destId="{4C5C5771-0F85-4F9A-A779-7F9AFD8AAF7C}" srcOrd="9" destOrd="0" presId="urn:microsoft.com/office/officeart/2008/layout/VerticalCurvedList"/>
    <dgm:cxn modelId="{0F9A06E3-1202-4120-AA73-54E217CA8062}" type="presParOf" srcId="{BDE0DB67-B92E-48BE-BEF4-7894B8CD6BD8}" destId="{AF7BC9FC-8054-4F66-BE5E-C2354A10A63C}" srcOrd="10" destOrd="0" presId="urn:microsoft.com/office/officeart/2008/layout/VerticalCurvedList"/>
    <dgm:cxn modelId="{0F8A7315-0DD9-4483-90D0-1F19AEC1021B}" type="presParOf" srcId="{AF7BC9FC-8054-4F66-BE5E-C2354A10A63C}" destId="{38A7ADA0-5781-477C-BBC0-C02C36B31501}" srcOrd="0" destOrd="0" presId="urn:microsoft.com/office/officeart/2008/layout/VerticalCurvedList"/>
    <dgm:cxn modelId="{545807EF-5D2A-40CE-9856-08F37D18BE5A}" type="presParOf" srcId="{BDE0DB67-B92E-48BE-BEF4-7894B8CD6BD8}" destId="{86D06777-AEB8-4B9E-9CB8-7030F01AA1E3}" srcOrd="11" destOrd="0" presId="urn:microsoft.com/office/officeart/2008/layout/VerticalCurvedList"/>
    <dgm:cxn modelId="{DD104D0D-3219-4122-93FA-128D042062AB}" type="presParOf" srcId="{BDE0DB67-B92E-48BE-BEF4-7894B8CD6BD8}" destId="{B730DFD1-7A37-4488-9C7A-5AA8B02C8AE3}" srcOrd="12" destOrd="0" presId="urn:microsoft.com/office/officeart/2008/layout/VerticalCurvedList"/>
    <dgm:cxn modelId="{063D1D34-9BB3-42BA-8714-A0BECFC4C0C5}" type="presParOf" srcId="{B730DFD1-7A37-4488-9C7A-5AA8B02C8AE3}" destId="{78611031-93D8-4F8B-8443-14122903F06F}" srcOrd="0" destOrd="0" presId="urn:microsoft.com/office/officeart/2008/layout/VerticalCurvedList"/>
    <dgm:cxn modelId="{942FDF13-DC10-4663-AF09-0A4FF3F7F722}" type="presParOf" srcId="{BDE0DB67-B92E-48BE-BEF4-7894B8CD6BD8}" destId="{FCBF7A24-6F15-4B5B-BADB-403CD0F26C4C}" srcOrd="13" destOrd="0" presId="urn:microsoft.com/office/officeart/2008/layout/VerticalCurvedList"/>
    <dgm:cxn modelId="{0C6B6FE4-580F-44EE-8541-FF3CBBDBB14E}" type="presParOf" srcId="{BDE0DB67-B92E-48BE-BEF4-7894B8CD6BD8}" destId="{8428A679-D1A8-4F9B-A5D0-C3C92CCEF9A2}" srcOrd="14" destOrd="0" presId="urn:microsoft.com/office/officeart/2008/layout/VerticalCurvedList"/>
    <dgm:cxn modelId="{8DC717F4-5D6B-473D-8B79-64661835B0D0}" type="presParOf" srcId="{8428A679-D1A8-4F9B-A5D0-C3C92CCEF9A2}" destId="{4A8783C2-5EAE-4321-B1D2-EE1ED42E0A5C}"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80EA957-EBA2-4768-99CF-6A6321A5C9E4}" type="doc">
      <dgm:prSet loTypeId="urn:microsoft.com/office/officeart/2005/8/layout/vList3" loCatId="picture" qsTypeId="urn:microsoft.com/office/officeart/2005/8/quickstyle/simple1" qsCatId="simple" csTypeId="urn:microsoft.com/office/officeart/2005/8/colors/accent1_2" csCatId="accent1" phldr="1"/>
      <dgm:spPr/>
      <dgm:t>
        <a:bodyPr/>
        <a:lstStyle/>
        <a:p>
          <a:endParaRPr lang="es-CO"/>
        </a:p>
      </dgm:t>
    </dgm:pt>
    <dgm:pt modelId="{C3F1A201-90F5-4728-AB56-FC3308542525}">
      <dgm:prSet phldrT="[Texto]" phldr="0" custT="1"/>
      <dgm:spPr>
        <a:solidFill>
          <a:srgbClr val="00A48D"/>
        </a:solidFill>
      </dgm:spPr>
      <dgm:t>
        <a:bodyPr/>
        <a:lstStyle/>
        <a:p>
          <a:r>
            <a:rPr lang="es-MX" sz="1300" dirty="0">
              <a:latin typeface="Calibri" panose="020F0502020204030204" pitchFamily="34" charset="0"/>
              <a:ea typeface="Calibri" panose="020F0502020204030204" pitchFamily="34" charset="0"/>
              <a:cs typeface="Calibri" panose="020F0502020204030204" pitchFamily="34" charset="0"/>
            </a:rPr>
            <a:t>Programa Enfermedades Huérfanas: 850  </a:t>
          </a:r>
          <a:endParaRPr lang="es-CO" sz="1300" dirty="0">
            <a:latin typeface="Calibri" panose="020F0502020204030204" pitchFamily="34" charset="0"/>
            <a:ea typeface="Calibri" panose="020F0502020204030204" pitchFamily="34" charset="0"/>
            <a:cs typeface="Calibri" panose="020F0502020204030204" pitchFamily="34" charset="0"/>
          </a:endParaRPr>
        </a:p>
      </dgm:t>
    </dgm:pt>
    <dgm:pt modelId="{CF8C4BBB-1706-4732-B898-C300331BB398}" type="parTrans" cxnId="{EBBB0D5A-8A77-4755-A542-5F8094CF5C3F}">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E80E9D51-3FCD-47A6-B9A8-E1F4949BE9BF}" type="sibTrans" cxnId="{EBBB0D5A-8A77-4755-A542-5F8094CF5C3F}">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BDB3CBDC-24B2-4E71-854D-DC77EE130473}">
      <dgm:prSet phldrT="[Texto]" phldr="0" custT="1"/>
      <dgm:spPr>
        <a:solidFill>
          <a:srgbClr val="00A48D"/>
        </a:solidFill>
      </dgm:spPr>
      <dgm:t>
        <a:bodyPr/>
        <a:lstStyle/>
        <a:p>
          <a:r>
            <a:rPr lang="es-MX" sz="1300" dirty="0">
              <a:latin typeface="Calibri" panose="020F0502020204030204" pitchFamily="34" charset="0"/>
              <a:ea typeface="Calibri" panose="020F0502020204030204" pitchFamily="34" charset="0"/>
              <a:cs typeface="Calibri" panose="020F0502020204030204" pitchFamily="34" charset="0"/>
            </a:rPr>
            <a:t>Programa cáncer de Colon y Recto: 1.924</a:t>
          </a:r>
          <a:endParaRPr lang="es-CO" sz="1300" dirty="0">
            <a:latin typeface="Calibri" panose="020F0502020204030204" pitchFamily="34" charset="0"/>
            <a:ea typeface="Calibri" panose="020F0502020204030204" pitchFamily="34" charset="0"/>
            <a:cs typeface="Calibri" panose="020F0502020204030204" pitchFamily="34" charset="0"/>
          </a:endParaRPr>
        </a:p>
      </dgm:t>
    </dgm:pt>
    <dgm:pt modelId="{34805A9E-C79C-41A3-B205-55DA2088AD98}" type="parTrans" cxnId="{6703AB94-FDB7-4414-BD68-FD0428D2A3C7}">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AAC3CF76-4DD5-423E-A11D-3957DA75E35F}" type="sibTrans" cxnId="{6703AB94-FDB7-4414-BD68-FD0428D2A3C7}">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84560198-D5FA-45DA-B907-595A9D2FC0E8}">
      <dgm:prSet phldrT="[Texto]" phldr="0" custT="1"/>
      <dgm:spPr>
        <a:solidFill>
          <a:srgbClr val="00A48D"/>
        </a:solidFill>
      </dgm:spPr>
      <dgm:t>
        <a:bodyPr/>
        <a:lstStyle/>
        <a:p>
          <a:r>
            <a:rPr lang="es-MX" sz="1300" dirty="0">
              <a:latin typeface="Calibri" panose="020F0502020204030204" pitchFamily="34" charset="0"/>
              <a:ea typeface="Calibri" panose="020F0502020204030204" pitchFamily="34" charset="0"/>
              <a:cs typeface="Calibri" panose="020F0502020204030204" pitchFamily="34" charset="0"/>
            </a:rPr>
            <a:t>Programa Cáncer de Estómago: 513</a:t>
          </a:r>
        </a:p>
      </dgm:t>
    </dgm:pt>
    <dgm:pt modelId="{38A612E3-D1CB-434F-8255-A3DA2F9502E8}" type="parTrans" cxnId="{B5DADB84-8BB0-42C0-A546-78934A119B80}">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631F93A3-573B-42DA-ACD0-2258B8DAED52}" type="sibTrans" cxnId="{B5DADB84-8BB0-42C0-A546-78934A119B80}">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DCBE565A-91A1-4340-A3E5-E6ED6091C3BC}">
      <dgm:prSet phldrT="[Texto]" phldr="0" custT="1"/>
      <dgm:spPr>
        <a:solidFill>
          <a:srgbClr val="00A48D"/>
        </a:solidFill>
      </dgm:spPr>
      <dgm:t>
        <a:bodyPr/>
        <a:lstStyle/>
        <a:p>
          <a:r>
            <a:rPr lang="es-MX" sz="1300" dirty="0">
              <a:latin typeface="Calibri" panose="020F0502020204030204" pitchFamily="34" charset="0"/>
              <a:ea typeface="Calibri" panose="020F0502020204030204" pitchFamily="34" charset="0"/>
              <a:cs typeface="Calibri" panose="020F0502020204030204" pitchFamily="34" charset="0"/>
            </a:rPr>
            <a:t>Programa Cáncer de Pulmón: 287</a:t>
          </a:r>
        </a:p>
      </dgm:t>
    </dgm:pt>
    <dgm:pt modelId="{2F269928-042E-4BE2-81FB-11160E0F7570}" type="parTrans" cxnId="{3C937AA6-AA7B-4287-A226-58FF63B54727}">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6C0EEFE0-51A6-4609-9A6E-34A0C1ABC5BC}" type="sibTrans" cxnId="{3C937AA6-AA7B-4287-A226-58FF63B54727}">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D5FB0192-7266-4868-9866-3FEDAD5390A8}">
      <dgm:prSet phldrT="[Texto]" phldr="0" custT="1"/>
      <dgm:spPr>
        <a:solidFill>
          <a:srgbClr val="00A48D"/>
        </a:solidFill>
      </dgm:spPr>
      <dgm:t>
        <a:bodyPr/>
        <a:lstStyle/>
        <a:p>
          <a:r>
            <a:rPr lang="es-MX" sz="1300" dirty="0">
              <a:latin typeface="Calibri" panose="020F0502020204030204" pitchFamily="34" charset="0"/>
              <a:ea typeface="Calibri" panose="020F0502020204030204" pitchFamily="34" charset="0"/>
              <a:cs typeface="Calibri" panose="020F0502020204030204" pitchFamily="34" charset="0"/>
            </a:rPr>
            <a:t>Programa Cáncer </a:t>
          </a:r>
          <a:r>
            <a:rPr lang="es-MX" sz="1300" dirty="0" err="1">
              <a:latin typeface="Calibri" panose="020F0502020204030204" pitchFamily="34" charset="0"/>
              <a:ea typeface="Calibri" panose="020F0502020204030204" pitchFamily="34" charset="0"/>
              <a:cs typeface="Calibri" panose="020F0502020204030204" pitchFamily="34" charset="0"/>
            </a:rPr>
            <a:t>Hematolinfáticos</a:t>
          </a:r>
          <a:r>
            <a:rPr lang="es-MX" sz="1300" dirty="0">
              <a:latin typeface="Calibri" panose="020F0502020204030204" pitchFamily="34" charset="0"/>
              <a:ea typeface="Calibri" panose="020F0502020204030204" pitchFamily="34" charset="0"/>
              <a:cs typeface="Calibri" panose="020F0502020204030204" pitchFamily="34" charset="0"/>
            </a:rPr>
            <a:t>: 1.729</a:t>
          </a:r>
        </a:p>
      </dgm:t>
    </dgm:pt>
    <dgm:pt modelId="{A04D8B82-49D4-4D49-991F-19093892A4E3}" type="parTrans" cxnId="{29E9B2B0-7940-4EC2-BE67-F9B724C0E7F2}">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87212664-CA6A-49E1-B491-BE0289FE36D7}" type="sibTrans" cxnId="{29E9B2B0-7940-4EC2-BE67-F9B724C0E7F2}">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77D7963C-7ABE-480E-8585-D56204742A37}">
      <dgm:prSet phldrT="[Texto]" phldr="0" custT="1"/>
      <dgm:spPr>
        <a:solidFill>
          <a:srgbClr val="00A48D"/>
        </a:solidFill>
      </dgm:spPr>
      <dgm:t>
        <a:bodyPr/>
        <a:lstStyle/>
        <a:p>
          <a:r>
            <a:rPr lang="es-MX" sz="1300" dirty="0">
              <a:latin typeface="Calibri" panose="020F0502020204030204" pitchFamily="34" charset="0"/>
              <a:ea typeface="Calibri" panose="020F0502020204030204" pitchFamily="34" charset="0"/>
              <a:cs typeface="Calibri" panose="020F0502020204030204" pitchFamily="34" charset="0"/>
            </a:rPr>
            <a:t>Programa Cáncer de Piel : 5.950</a:t>
          </a:r>
        </a:p>
      </dgm:t>
    </dgm:pt>
    <dgm:pt modelId="{91E2C276-DA19-4692-8F84-0D74DB3B84FE}" type="parTrans" cxnId="{6148FE5D-333A-435D-9DF5-799114DDD7CA}">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806623DB-6B13-40D8-A0F6-6C32738F3CE0}" type="sibTrans" cxnId="{6148FE5D-333A-435D-9DF5-799114DDD7CA}">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C9E570F6-35F3-459C-A36B-86ECD3183570}">
      <dgm:prSet phldrT="[Texto]" phldr="0" custT="1"/>
      <dgm:spPr>
        <a:solidFill>
          <a:srgbClr val="00A48D"/>
        </a:solidFill>
      </dgm:spPr>
      <dgm:t>
        <a:bodyPr/>
        <a:lstStyle/>
        <a:p>
          <a:pPr algn="ctr"/>
          <a:r>
            <a:rPr lang="es-MX" sz="1300" dirty="0">
              <a:latin typeface="Calibri" panose="020F0502020204030204" pitchFamily="34" charset="0"/>
              <a:ea typeface="Calibri" panose="020F0502020204030204" pitchFamily="34" charset="0"/>
              <a:cs typeface="Calibri" panose="020F0502020204030204" pitchFamily="34" charset="0"/>
            </a:rPr>
            <a:t>Programa de Hepatitis C: 112 </a:t>
          </a:r>
          <a:endParaRPr lang="es-CO" sz="1300" dirty="0">
            <a:latin typeface="Calibri" panose="020F0502020204030204" pitchFamily="34" charset="0"/>
            <a:ea typeface="Calibri" panose="020F0502020204030204" pitchFamily="34" charset="0"/>
            <a:cs typeface="Calibri" panose="020F0502020204030204" pitchFamily="34" charset="0"/>
          </a:endParaRPr>
        </a:p>
      </dgm:t>
    </dgm:pt>
    <dgm:pt modelId="{5E9F0B90-9DE7-42DC-8D6C-F516BED7F747}" type="parTrans" cxnId="{F8B6AF24-1360-4701-8A8E-56E6E3364176}">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B294D28E-ED24-4BA5-8E53-3F6A340B5340}" type="sibTrans" cxnId="{F8B6AF24-1360-4701-8A8E-56E6E3364176}">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CFF494EA-0574-40E1-9405-7F8283109B1B}">
      <dgm:prSet custT="1"/>
      <dgm:spPr>
        <a:solidFill>
          <a:srgbClr val="00A48D"/>
        </a:solidFill>
      </dgm:spPr>
      <dgm:t>
        <a:bodyPr/>
        <a:lstStyle/>
        <a:p>
          <a:r>
            <a:rPr lang="es-MX" sz="1300" kern="1200" dirty="0">
              <a:solidFill>
                <a:prstClr val="white"/>
              </a:solidFill>
              <a:latin typeface="Calibri" panose="020F0502020204030204" pitchFamily="34" charset="0"/>
              <a:ea typeface="Calibri" panose="020F0502020204030204" pitchFamily="34" charset="0"/>
              <a:cs typeface="Calibri" panose="020F0502020204030204" pitchFamily="34" charset="0"/>
            </a:rPr>
            <a:t>Programa Cáncer Infantil: 328</a:t>
          </a:r>
          <a:endParaRPr lang="es-CO" sz="1300" kern="1200" dirty="0">
            <a:solidFill>
              <a:prstClr val="white"/>
            </a:solidFill>
            <a:latin typeface="Calibri" panose="020F0502020204030204" pitchFamily="34" charset="0"/>
            <a:ea typeface="Calibri" panose="020F0502020204030204" pitchFamily="34" charset="0"/>
            <a:cs typeface="Calibri" panose="020F0502020204030204" pitchFamily="34" charset="0"/>
          </a:endParaRPr>
        </a:p>
      </dgm:t>
    </dgm:pt>
    <dgm:pt modelId="{51131E2F-8157-47A1-ACFF-00234FF85BA6}" type="parTrans" cxnId="{01AF77B7-2DBE-4765-8F00-FAE83563C015}">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AEC9574E-C356-4043-84A7-EA81DC71F07E}" type="sibTrans" cxnId="{01AF77B7-2DBE-4765-8F00-FAE83563C015}">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75C0C26A-F9AC-44AE-B48A-0B338734CE53}">
      <dgm:prSet custT="1"/>
      <dgm:spPr>
        <a:solidFill>
          <a:srgbClr val="00A48D"/>
        </a:solidFill>
      </dgm:spPr>
      <dgm:t>
        <a:bodyPr/>
        <a:lstStyle/>
        <a:p>
          <a:r>
            <a:rPr lang="es-MX" sz="1300" kern="1200" dirty="0">
              <a:solidFill>
                <a:prstClr val="white"/>
              </a:solidFill>
              <a:latin typeface="Calibri" panose="020F0502020204030204" pitchFamily="34" charset="0"/>
              <a:ea typeface="Calibri" panose="020F0502020204030204" pitchFamily="34" charset="0"/>
              <a:cs typeface="Calibri" panose="020F0502020204030204" pitchFamily="34" charset="0"/>
            </a:rPr>
            <a:t>Programa Melanoma: 380</a:t>
          </a:r>
          <a:endParaRPr lang="es-CO" sz="1300" kern="1200" dirty="0">
            <a:solidFill>
              <a:prstClr val="white"/>
            </a:solidFill>
            <a:latin typeface="Calibri" panose="020F0502020204030204" pitchFamily="34" charset="0"/>
            <a:ea typeface="Calibri" panose="020F0502020204030204" pitchFamily="34" charset="0"/>
            <a:cs typeface="Calibri" panose="020F0502020204030204" pitchFamily="34" charset="0"/>
          </a:endParaRPr>
        </a:p>
      </dgm:t>
    </dgm:pt>
    <dgm:pt modelId="{B16720F7-B84C-4863-94C6-38B11AC4A5EB}" type="parTrans" cxnId="{A945A851-6E72-4DA2-9F5D-0222E6FCEDEE}">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B51E9BAC-2453-4904-92E4-475C7CE7C27E}" type="sibTrans" cxnId="{A945A851-6E72-4DA2-9F5D-0222E6FCEDEE}">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9642334E-9A2D-4109-BB0E-FE2268F81E0F}" type="pres">
      <dgm:prSet presAssocID="{580EA957-EBA2-4768-99CF-6A6321A5C9E4}" presName="linearFlow" presStyleCnt="0">
        <dgm:presLayoutVars>
          <dgm:dir/>
          <dgm:resizeHandles val="exact"/>
        </dgm:presLayoutVars>
      </dgm:prSet>
      <dgm:spPr/>
    </dgm:pt>
    <dgm:pt modelId="{BC8CE142-E7A6-4BBA-A996-E816D6C23149}" type="pres">
      <dgm:prSet presAssocID="{C3F1A201-90F5-4728-AB56-FC3308542525}" presName="composite" presStyleCnt="0"/>
      <dgm:spPr/>
    </dgm:pt>
    <dgm:pt modelId="{A1E0DFFD-5349-463A-AD6C-413A2BB46C65}" type="pres">
      <dgm:prSet presAssocID="{C3F1A201-90F5-4728-AB56-FC3308542525}" presName="imgShp" presStyleLbl="fgImgPlace1" presStyleIdx="0" presStyleCnt="9"/>
      <dgm:spPr>
        <a:blipFill rotWithShape="1">
          <a:blip xmlns:r="http://schemas.openxmlformats.org/officeDocument/2006/relationships" r:embed="rId1"/>
          <a:srcRect/>
          <a:stretch>
            <a:fillRect l="-51000" r="-51000"/>
          </a:stretch>
        </a:blipFill>
      </dgm:spPr>
    </dgm:pt>
    <dgm:pt modelId="{7EDFCAE8-4E2C-4BB0-AD52-4D3D77F8A20E}" type="pres">
      <dgm:prSet presAssocID="{C3F1A201-90F5-4728-AB56-FC3308542525}" presName="txShp" presStyleLbl="node1" presStyleIdx="0" presStyleCnt="9">
        <dgm:presLayoutVars>
          <dgm:bulletEnabled val="1"/>
        </dgm:presLayoutVars>
      </dgm:prSet>
      <dgm:spPr/>
    </dgm:pt>
    <dgm:pt modelId="{A9C2386E-2825-4830-AA5F-4D55199E45B2}" type="pres">
      <dgm:prSet presAssocID="{E80E9D51-3FCD-47A6-B9A8-E1F4949BE9BF}" presName="spacing" presStyleCnt="0"/>
      <dgm:spPr/>
    </dgm:pt>
    <dgm:pt modelId="{D033F73A-8940-4AFC-A125-120B2714868B}" type="pres">
      <dgm:prSet presAssocID="{C9E570F6-35F3-459C-A36B-86ECD3183570}" presName="composite" presStyleCnt="0"/>
      <dgm:spPr/>
    </dgm:pt>
    <dgm:pt modelId="{C853D73C-C7D7-45D1-9B98-5D7023C72766}" type="pres">
      <dgm:prSet presAssocID="{C9E570F6-35F3-459C-A36B-86ECD3183570}" presName="imgShp" presStyleLbl="fgImgPlace1" presStyleIdx="1" presStyleCnt="9"/>
      <dgm:spPr>
        <a:blipFill>
          <a:blip xmlns:r="http://schemas.openxmlformats.org/officeDocument/2006/relationships" r:embed="rId2"/>
          <a:srcRect/>
          <a:stretch>
            <a:fillRect l="-27000" r="-27000"/>
          </a:stretch>
        </a:blipFill>
      </dgm:spPr>
    </dgm:pt>
    <dgm:pt modelId="{DD6B915E-2273-4607-AB84-644A02E60654}" type="pres">
      <dgm:prSet presAssocID="{C9E570F6-35F3-459C-A36B-86ECD3183570}" presName="txShp" presStyleLbl="node1" presStyleIdx="1" presStyleCnt="9" custLinFactNeighborX="-276" custLinFactNeighborY="-2331">
        <dgm:presLayoutVars>
          <dgm:bulletEnabled val="1"/>
        </dgm:presLayoutVars>
      </dgm:prSet>
      <dgm:spPr/>
    </dgm:pt>
    <dgm:pt modelId="{5EB17A22-3B43-4C6A-8B14-DD1EBB776160}" type="pres">
      <dgm:prSet presAssocID="{B294D28E-ED24-4BA5-8E53-3F6A340B5340}" presName="spacing" presStyleCnt="0"/>
      <dgm:spPr/>
    </dgm:pt>
    <dgm:pt modelId="{7C3F35B6-D377-4648-A5AC-2C5032333A07}" type="pres">
      <dgm:prSet presAssocID="{BDB3CBDC-24B2-4E71-854D-DC77EE130473}" presName="composite" presStyleCnt="0"/>
      <dgm:spPr/>
    </dgm:pt>
    <dgm:pt modelId="{18AA0A9D-5A23-4897-BA99-A0221BC7208D}" type="pres">
      <dgm:prSet presAssocID="{BDB3CBDC-24B2-4E71-854D-DC77EE130473}" presName="imgShp" presStyleLbl="fgImgPlace1" presStyleIdx="2" presStyleCnt="9"/>
      <dgm:spPr>
        <a:blipFill rotWithShape="1">
          <a:blip xmlns:r="http://schemas.openxmlformats.org/officeDocument/2006/relationships" r:embed="rId3"/>
          <a:srcRect/>
          <a:stretch>
            <a:fillRect l="-63000" r="-63000"/>
          </a:stretch>
        </a:blipFill>
      </dgm:spPr>
    </dgm:pt>
    <dgm:pt modelId="{8A2F958E-D521-47A8-920D-EB19C594113D}" type="pres">
      <dgm:prSet presAssocID="{BDB3CBDC-24B2-4E71-854D-DC77EE130473}" presName="txShp" presStyleLbl="node1" presStyleIdx="2" presStyleCnt="9">
        <dgm:presLayoutVars>
          <dgm:bulletEnabled val="1"/>
        </dgm:presLayoutVars>
      </dgm:prSet>
      <dgm:spPr/>
    </dgm:pt>
    <dgm:pt modelId="{BA2D269A-E2B3-4830-9BC8-9AFFB86B262D}" type="pres">
      <dgm:prSet presAssocID="{AAC3CF76-4DD5-423E-A11D-3957DA75E35F}" presName="spacing" presStyleCnt="0"/>
      <dgm:spPr/>
    </dgm:pt>
    <dgm:pt modelId="{7EDF4CB1-E27B-4F56-BEC9-3E82C9564419}" type="pres">
      <dgm:prSet presAssocID="{84560198-D5FA-45DA-B907-595A9D2FC0E8}" presName="composite" presStyleCnt="0"/>
      <dgm:spPr/>
    </dgm:pt>
    <dgm:pt modelId="{571BF031-C67A-4AB7-B9E4-C4D0A25FEB29}" type="pres">
      <dgm:prSet presAssocID="{84560198-D5FA-45DA-B907-595A9D2FC0E8}" presName="imgShp" presStyleLbl="fgImgPlace1" presStyleIdx="3" presStyleCnt="9"/>
      <dgm:spPr>
        <a:blipFill rotWithShape="1">
          <a:blip xmlns:r="http://schemas.openxmlformats.org/officeDocument/2006/relationships" r:embed="rId4"/>
          <a:srcRect/>
          <a:stretch>
            <a:fillRect l="-25000" r="-25000"/>
          </a:stretch>
        </a:blipFill>
      </dgm:spPr>
    </dgm:pt>
    <dgm:pt modelId="{288A941D-D843-4978-95A6-8DEA2D0E13AF}" type="pres">
      <dgm:prSet presAssocID="{84560198-D5FA-45DA-B907-595A9D2FC0E8}" presName="txShp" presStyleLbl="node1" presStyleIdx="3" presStyleCnt="9" custLinFactNeighborX="308" custLinFactNeighborY="18358">
        <dgm:presLayoutVars>
          <dgm:bulletEnabled val="1"/>
        </dgm:presLayoutVars>
      </dgm:prSet>
      <dgm:spPr/>
    </dgm:pt>
    <dgm:pt modelId="{51404A6F-2488-4E6B-B222-C7907F481652}" type="pres">
      <dgm:prSet presAssocID="{631F93A3-573B-42DA-ACD0-2258B8DAED52}" presName="spacing" presStyleCnt="0"/>
      <dgm:spPr/>
    </dgm:pt>
    <dgm:pt modelId="{5C5974F1-DF21-4D29-93C5-FEA689AFBE8A}" type="pres">
      <dgm:prSet presAssocID="{DCBE565A-91A1-4340-A3E5-E6ED6091C3BC}" presName="composite" presStyleCnt="0"/>
      <dgm:spPr/>
    </dgm:pt>
    <dgm:pt modelId="{C29BC02C-4A23-4379-B7FB-3B066423E15A}" type="pres">
      <dgm:prSet presAssocID="{DCBE565A-91A1-4340-A3E5-E6ED6091C3BC}" presName="imgShp" presStyleLbl="fgImgPlace1" presStyleIdx="4" presStyleCnt="9"/>
      <dgm:spPr>
        <a:blipFill rotWithShape="1">
          <a:blip xmlns:r="http://schemas.openxmlformats.org/officeDocument/2006/relationships" r:embed="rId5"/>
          <a:srcRect/>
          <a:stretch>
            <a:fillRect l="-33000" r="-33000"/>
          </a:stretch>
        </a:blipFill>
      </dgm:spPr>
    </dgm:pt>
    <dgm:pt modelId="{997AA2D7-6482-41D8-A80B-A0F7985C4C15}" type="pres">
      <dgm:prSet presAssocID="{DCBE565A-91A1-4340-A3E5-E6ED6091C3BC}" presName="txShp" presStyleLbl="node1" presStyleIdx="4" presStyleCnt="9" custLinFactNeighborX="-766" custLinFactNeighborY="6818">
        <dgm:presLayoutVars>
          <dgm:bulletEnabled val="1"/>
        </dgm:presLayoutVars>
      </dgm:prSet>
      <dgm:spPr/>
    </dgm:pt>
    <dgm:pt modelId="{9E011E4C-150F-4915-978E-1FE0119E4FE0}" type="pres">
      <dgm:prSet presAssocID="{6C0EEFE0-51A6-4609-9A6E-34A0C1ABC5BC}" presName="spacing" presStyleCnt="0"/>
      <dgm:spPr/>
    </dgm:pt>
    <dgm:pt modelId="{FEECFBC2-5E90-49CD-86EA-296124F3DED2}" type="pres">
      <dgm:prSet presAssocID="{D5FB0192-7266-4868-9866-3FEDAD5390A8}" presName="composite" presStyleCnt="0"/>
      <dgm:spPr/>
    </dgm:pt>
    <dgm:pt modelId="{6B97A799-FAD0-42AD-9341-B02759264647}" type="pres">
      <dgm:prSet presAssocID="{D5FB0192-7266-4868-9866-3FEDAD5390A8}" presName="imgShp" presStyleLbl="fgImgPlace1" presStyleIdx="5" presStyleCnt="9"/>
      <dgm:spPr>
        <a:blipFill rotWithShape="1">
          <a:blip xmlns:r="http://schemas.openxmlformats.org/officeDocument/2006/relationships" r:embed="rId6"/>
          <a:srcRect/>
          <a:stretch>
            <a:fillRect l="-25000" r="-25000"/>
          </a:stretch>
        </a:blipFill>
      </dgm:spPr>
    </dgm:pt>
    <dgm:pt modelId="{6EF588C0-DC0D-4391-A72D-83F1E74AF53F}" type="pres">
      <dgm:prSet presAssocID="{D5FB0192-7266-4868-9866-3FEDAD5390A8}" presName="txShp" presStyleLbl="node1" presStyleIdx="5" presStyleCnt="9">
        <dgm:presLayoutVars>
          <dgm:bulletEnabled val="1"/>
        </dgm:presLayoutVars>
      </dgm:prSet>
      <dgm:spPr/>
    </dgm:pt>
    <dgm:pt modelId="{D298ACB6-3B89-4B30-AE16-BDEB1FA7C3AF}" type="pres">
      <dgm:prSet presAssocID="{87212664-CA6A-49E1-B491-BE0289FE36D7}" presName="spacing" presStyleCnt="0"/>
      <dgm:spPr/>
    </dgm:pt>
    <dgm:pt modelId="{59666F49-F501-4D98-81D0-802D01137C3C}" type="pres">
      <dgm:prSet presAssocID="{CFF494EA-0574-40E1-9405-7F8283109B1B}" presName="composite" presStyleCnt="0"/>
      <dgm:spPr/>
    </dgm:pt>
    <dgm:pt modelId="{394A13DF-9BA9-4BE7-9241-4DF2D1768C4B}" type="pres">
      <dgm:prSet presAssocID="{CFF494EA-0574-40E1-9405-7F8283109B1B}" presName="imgShp" presStyleLbl="fgImgPlace1" presStyleIdx="6" presStyleCnt="9"/>
      <dgm:spPr>
        <a:blipFill>
          <a:blip xmlns:r="http://schemas.openxmlformats.org/officeDocument/2006/relationships" r:embed="rId7"/>
          <a:srcRect/>
          <a:stretch>
            <a:fillRect l="-39000" r="-39000"/>
          </a:stretch>
        </a:blipFill>
      </dgm:spPr>
    </dgm:pt>
    <dgm:pt modelId="{CD748A5B-7571-414D-A702-048378FADC2C}" type="pres">
      <dgm:prSet presAssocID="{CFF494EA-0574-40E1-9405-7F8283109B1B}" presName="txShp" presStyleLbl="node1" presStyleIdx="6" presStyleCnt="9">
        <dgm:presLayoutVars>
          <dgm:bulletEnabled val="1"/>
        </dgm:presLayoutVars>
      </dgm:prSet>
      <dgm:spPr/>
    </dgm:pt>
    <dgm:pt modelId="{79D25EAD-D37A-4C67-81F5-1864170436D8}" type="pres">
      <dgm:prSet presAssocID="{AEC9574E-C356-4043-84A7-EA81DC71F07E}" presName="spacing" presStyleCnt="0"/>
      <dgm:spPr/>
    </dgm:pt>
    <dgm:pt modelId="{2A23B9C5-9693-4B9A-8F41-27381FFC1F3E}" type="pres">
      <dgm:prSet presAssocID="{75C0C26A-F9AC-44AE-B48A-0B338734CE53}" presName="composite" presStyleCnt="0"/>
      <dgm:spPr/>
    </dgm:pt>
    <dgm:pt modelId="{AAF18157-BC1F-4404-BA62-DCEB4B2763C1}" type="pres">
      <dgm:prSet presAssocID="{75C0C26A-F9AC-44AE-B48A-0B338734CE53}" presName="imgShp" presStyleLbl="fgImgPlace1" presStyleIdx="7" presStyleCnt="9"/>
      <dgm:spPr>
        <a:blipFill>
          <a:blip xmlns:r="http://schemas.openxmlformats.org/officeDocument/2006/relationships" r:embed="rId8"/>
          <a:srcRect/>
          <a:stretch>
            <a:fillRect t="-25000" b="-25000"/>
          </a:stretch>
        </a:blipFill>
      </dgm:spPr>
    </dgm:pt>
    <dgm:pt modelId="{27D37A2C-F069-4862-A168-F3633ADA4861}" type="pres">
      <dgm:prSet presAssocID="{75C0C26A-F9AC-44AE-B48A-0B338734CE53}" presName="txShp" presStyleLbl="node1" presStyleIdx="7" presStyleCnt="9">
        <dgm:presLayoutVars>
          <dgm:bulletEnabled val="1"/>
        </dgm:presLayoutVars>
      </dgm:prSet>
      <dgm:spPr/>
    </dgm:pt>
    <dgm:pt modelId="{449B834F-B66D-4357-824F-312DDABBF1BB}" type="pres">
      <dgm:prSet presAssocID="{B51E9BAC-2453-4904-92E4-475C7CE7C27E}" presName="spacing" presStyleCnt="0"/>
      <dgm:spPr/>
    </dgm:pt>
    <dgm:pt modelId="{5239F4C2-24D9-4681-9A97-88763F4DE74D}" type="pres">
      <dgm:prSet presAssocID="{77D7963C-7ABE-480E-8585-D56204742A37}" presName="composite" presStyleCnt="0"/>
      <dgm:spPr/>
    </dgm:pt>
    <dgm:pt modelId="{D80872F7-A16E-4C16-963C-BD90EF33F3DC}" type="pres">
      <dgm:prSet presAssocID="{77D7963C-7ABE-480E-8585-D56204742A37}" presName="imgShp" presStyleLbl="fgImgPlace1" presStyleIdx="8" presStyleCnt="9"/>
      <dgm:spPr>
        <a:blipFill rotWithShape="1">
          <a:blip xmlns:r="http://schemas.openxmlformats.org/officeDocument/2006/relationships" r:embed="rId9"/>
          <a:srcRect/>
          <a:stretch>
            <a:fillRect l="-25000" r="-25000"/>
          </a:stretch>
        </a:blipFill>
      </dgm:spPr>
    </dgm:pt>
    <dgm:pt modelId="{9BFE79D8-79BF-4BCD-B4F9-2F63560198F0}" type="pres">
      <dgm:prSet presAssocID="{77D7963C-7ABE-480E-8585-D56204742A37}" presName="txShp" presStyleLbl="node1" presStyleIdx="8" presStyleCnt="9">
        <dgm:presLayoutVars>
          <dgm:bulletEnabled val="1"/>
        </dgm:presLayoutVars>
      </dgm:prSet>
      <dgm:spPr/>
    </dgm:pt>
  </dgm:ptLst>
  <dgm:cxnLst>
    <dgm:cxn modelId="{F8B6AF24-1360-4701-8A8E-56E6E3364176}" srcId="{580EA957-EBA2-4768-99CF-6A6321A5C9E4}" destId="{C9E570F6-35F3-459C-A36B-86ECD3183570}" srcOrd="1" destOrd="0" parTransId="{5E9F0B90-9DE7-42DC-8D6C-F516BED7F747}" sibTransId="{B294D28E-ED24-4BA5-8E53-3F6A340B5340}"/>
    <dgm:cxn modelId="{1969F52B-3188-4854-B3AC-DD7F52B21815}" type="presOf" srcId="{75C0C26A-F9AC-44AE-B48A-0B338734CE53}" destId="{27D37A2C-F069-4862-A168-F3633ADA4861}" srcOrd="0" destOrd="0" presId="urn:microsoft.com/office/officeart/2005/8/layout/vList3"/>
    <dgm:cxn modelId="{03AE693A-7D74-4C8D-A11D-2A2FE1619B28}" type="presOf" srcId="{BDB3CBDC-24B2-4E71-854D-DC77EE130473}" destId="{8A2F958E-D521-47A8-920D-EB19C594113D}" srcOrd="0" destOrd="0" presId="urn:microsoft.com/office/officeart/2005/8/layout/vList3"/>
    <dgm:cxn modelId="{6148FE5D-333A-435D-9DF5-799114DDD7CA}" srcId="{580EA957-EBA2-4768-99CF-6A6321A5C9E4}" destId="{77D7963C-7ABE-480E-8585-D56204742A37}" srcOrd="8" destOrd="0" parTransId="{91E2C276-DA19-4692-8F84-0D74DB3B84FE}" sibTransId="{806623DB-6B13-40D8-A0F6-6C32738F3CE0}"/>
    <dgm:cxn modelId="{14159761-D8AD-460A-834F-1223B1C54343}" type="presOf" srcId="{C9E570F6-35F3-459C-A36B-86ECD3183570}" destId="{DD6B915E-2273-4607-AB84-644A02E60654}" srcOrd="0" destOrd="0" presId="urn:microsoft.com/office/officeart/2005/8/layout/vList3"/>
    <dgm:cxn modelId="{78041867-D8C8-48EC-97D3-D6E4C6AE96CE}" type="presOf" srcId="{C3F1A201-90F5-4728-AB56-FC3308542525}" destId="{7EDFCAE8-4E2C-4BB0-AD52-4D3D77F8A20E}" srcOrd="0" destOrd="0" presId="urn:microsoft.com/office/officeart/2005/8/layout/vList3"/>
    <dgm:cxn modelId="{438C5969-037E-4013-8890-92D74C59E6FB}" type="presOf" srcId="{580EA957-EBA2-4768-99CF-6A6321A5C9E4}" destId="{9642334E-9A2D-4109-BB0E-FE2268F81E0F}" srcOrd="0" destOrd="0" presId="urn:microsoft.com/office/officeart/2005/8/layout/vList3"/>
    <dgm:cxn modelId="{A945A851-6E72-4DA2-9F5D-0222E6FCEDEE}" srcId="{580EA957-EBA2-4768-99CF-6A6321A5C9E4}" destId="{75C0C26A-F9AC-44AE-B48A-0B338734CE53}" srcOrd="7" destOrd="0" parTransId="{B16720F7-B84C-4863-94C6-38B11AC4A5EB}" sibTransId="{B51E9BAC-2453-4904-92E4-475C7CE7C27E}"/>
    <dgm:cxn modelId="{EBBB0D5A-8A77-4755-A542-5F8094CF5C3F}" srcId="{580EA957-EBA2-4768-99CF-6A6321A5C9E4}" destId="{C3F1A201-90F5-4728-AB56-FC3308542525}" srcOrd="0" destOrd="0" parTransId="{CF8C4BBB-1706-4732-B898-C300331BB398}" sibTransId="{E80E9D51-3FCD-47A6-B9A8-E1F4949BE9BF}"/>
    <dgm:cxn modelId="{B5DADB84-8BB0-42C0-A546-78934A119B80}" srcId="{580EA957-EBA2-4768-99CF-6A6321A5C9E4}" destId="{84560198-D5FA-45DA-B907-595A9D2FC0E8}" srcOrd="3" destOrd="0" parTransId="{38A612E3-D1CB-434F-8255-A3DA2F9502E8}" sibTransId="{631F93A3-573B-42DA-ACD0-2258B8DAED52}"/>
    <dgm:cxn modelId="{6703AB94-FDB7-4414-BD68-FD0428D2A3C7}" srcId="{580EA957-EBA2-4768-99CF-6A6321A5C9E4}" destId="{BDB3CBDC-24B2-4E71-854D-DC77EE130473}" srcOrd="2" destOrd="0" parTransId="{34805A9E-C79C-41A3-B205-55DA2088AD98}" sibTransId="{AAC3CF76-4DD5-423E-A11D-3957DA75E35F}"/>
    <dgm:cxn modelId="{3C937AA6-AA7B-4287-A226-58FF63B54727}" srcId="{580EA957-EBA2-4768-99CF-6A6321A5C9E4}" destId="{DCBE565A-91A1-4340-A3E5-E6ED6091C3BC}" srcOrd="4" destOrd="0" parTransId="{2F269928-042E-4BE2-81FB-11160E0F7570}" sibTransId="{6C0EEFE0-51A6-4609-9A6E-34A0C1ABC5BC}"/>
    <dgm:cxn modelId="{29E9B2B0-7940-4EC2-BE67-F9B724C0E7F2}" srcId="{580EA957-EBA2-4768-99CF-6A6321A5C9E4}" destId="{D5FB0192-7266-4868-9866-3FEDAD5390A8}" srcOrd="5" destOrd="0" parTransId="{A04D8B82-49D4-4D49-991F-19093892A4E3}" sibTransId="{87212664-CA6A-49E1-B491-BE0289FE36D7}"/>
    <dgm:cxn modelId="{01AF77B7-2DBE-4765-8F00-FAE83563C015}" srcId="{580EA957-EBA2-4768-99CF-6A6321A5C9E4}" destId="{CFF494EA-0574-40E1-9405-7F8283109B1B}" srcOrd="6" destOrd="0" parTransId="{51131E2F-8157-47A1-ACFF-00234FF85BA6}" sibTransId="{AEC9574E-C356-4043-84A7-EA81DC71F07E}"/>
    <dgm:cxn modelId="{ED630CC5-77A2-4533-AD81-324745FFBC58}" type="presOf" srcId="{77D7963C-7ABE-480E-8585-D56204742A37}" destId="{9BFE79D8-79BF-4BCD-B4F9-2F63560198F0}" srcOrd="0" destOrd="0" presId="urn:microsoft.com/office/officeart/2005/8/layout/vList3"/>
    <dgm:cxn modelId="{E8F6A5E3-C195-457D-B8FE-B2130A1B94A5}" type="presOf" srcId="{DCBE565A-91A1-4340-A3E5-E6ED6091C3BC}" destId="{997AA2D7-6482-41D8-A80B-A0F7985C4C15}" srcOrd="0" destOrd="0" presId="urn:microsoft.com/office/officeart/2005/8/layout/vList3"/>
    <dgm:cxn modelId="{B4478BE8-9B44-47BF-BB19-A2E793C13573}" type="presOf" srcId="{84560198-D5FA-45DA-B907-595A9D2FC0E8}" destId="{288A941D-D843-4978-95A6-8DEA2D0E13AF}" srcOrd="0" destOrd="0" presId="urn:microsoft.com/office/officeart/2005/8/layout/vList3"/>
    <dgm:cxn modelId="{9722A2F2-9842-4C99-B193-A15B716DE518}" type="presOf" srcId="{CFF494EA-0574-40E1-9405-7F8283109B1B}" destId="{CD748A5B-7571-414D-A702-048378FADC2C}" srcOrd="0" destOrd="0" presId="urn:microsoft.com/office/officeart/2005/8/layout/vList3"/>
    <dgm:cxn modelId="{149B45FA-FDE2-41F1-9DE3-11A8FB177879}" type="presOf" srcId="{D5FB0192-7266-4868-9866-3FEDAD5390A8}" destId="{6EF588C0-DC0D-4391-A72D-83F1E74AF53F}" srcOrd="0" destOrd="0" presId="urn:microsoft.com/office/officeart/2005/8/layout/vList3"/>
    <dgm:cxn modelId="{92611C83-925E-4D9C-9EEE-330AEC72C566}" type="presParOf" srcId="{9642334E-9A2D-4109-BB0E-FE2268F81E0F}" destId="{BC8CE142-E7A6-4BBA-A996-E816D6C23149}" srcOrd="0" destOrd="0" presId="urn:microsoft.com/office/officeart/2005/8/layout/vList3"/>
    <dgm:cxn modelId="{0E83AB40-EF55-452B-B7EF-CBD66E5BC80B}" type="presParOf" srcId="{BC8CE142-E7A6-4BBA-A996-E816D6C23149}" destId="{A1E0DFFD-5349-463A-AD6C-413A2BB46C65}" srcOrd="0" destOrd="0" presId="urn:microsoft.com/office/officeart/2005/8/layout/vList3"/>
    <dgm:cxn modelId="{D10BB3D1-2640-4378-BDEB-AC3D36BDAA79}" type="presParOf" srcId="{BC8CE142-E7A6-4BBA-A996-E816D6C23149}" destId="{7EDFCAE8-4E2C-4BB0-AD52-4D3D77F8A20E}" srcOrd="1" destOrd="0" presId="urn:microsoft.com/office/officeart/2005/8/layout/vList3"/>
    <dgm:cxn modelId="{8686DC90-FAF6-4CB1-8DDA-52D971AEE204}" type="presParOf" srcId="{9642334E-9A2D-4109-BB0E-FE2268F81E0F}" destId="{A9C2386E-2825-4830-AA5F-4D55199E45B2}" srcOrd="1" destOrd="0" presId="urn:microsoft.com/office/officeart/2005/8/layout/vList3"/>
    <dgm:cxn modelId="{5B5F3F66-6C49-4AAC-90EA-089FFB96A07C}" type="presParOf" srcId="{9642334E-9A2D-4109-BB0E-FE2268F81E0F}" destId="{D033F73A-8940-4AFC-A125-120B2714868B}" srcOrd="2" destOrd="0" presId="urn:microsoft.com/office/officeart/2005/8/layout/vList3"/>
    <dgm:cxn modelId="{60CABAA5-0DD0-4CC3-94AC-172DDFCBE6ED}" type="presParOf" srcId="{D033F73A-8940-4AFC-A125-120B2714868B}" destId="{C853D73C-C7D7-45D1-9B98-5D7023C72766}" srcOrd="0" destOrd="0" presId="urn:microsoft.com/office/officeart/2005/8/layout/vList3"/>
    <dgm:cxn modelId="{21B72E54-924B-4F8C-8834-45B241B6B7A4}" type="presParOf" srcId="{D033F73A-8940-4AFC-A125-120B2714868B}" destId="{DD6B915E-2273-4607-AB84-644A02E60654}" srcOrd="1" destOrd="0" presId="urn:microsoft.com/office/officeart/2005/8/layout/vList3"/>
    <dgm:cxn modelId="{DAC32882-F85A-4DF7-94FC-F8F0EDD073E7}" type="presParOf" srcId="{9642334E-9A2D-4109-BB0E-FE2268F81E0F}" destId="{5EB17A22-3B43-4C6A-8B14-DD1EBB776160}" srcOrd="3" destOrd="0" presId="urn:microsoft.com/office/officeart/2005/8/layout/vList3"/>
    <dgm:cxn modelId="{CEA2C92C-7284-448C-AAC2-01ADE9E65B75}" type="presParOf" srcId="{9642334E-9A2D-4109-BB0E-FE2268F81E0F}" destId="{7C3F35B6-D377-4648-A5AC-2C5032333A07}" srcOrd="4" destOrd="0" presId="urn:microsoft.com/office/officeart/2005/8/layout/vList3"/>
    <dgm:cxn modelId="{CB4F1D6F-398A-46D1-957F-0CD89A329681}" type="presParOf" srcId="{7C3F35B6-D377-4648-A5AC-2C5032333A07}" destId="{18AA0A9D-5A23-4897-BA99-A0221BC7208D}" srcOrd="0" destOrd="0" presId="urn:microsoft.com/office/officeart/2005/8/layout/vList3"/>
    <dgm:cxn modelId="{CC8F0AAE-A462-4546-A1E7-362118BF777E}" type="presParOf" srcId="{7C3F35B6-D377-4648-A5AC-2C5032333A07}" destId="{8A2F958E-D521-47A8-920D-EB19C594113D}" srcOrd="1" destOrd="0" presId="urn:microsoft.com/office/officeart/2005/8/layout/vList3"/>
    <dgm:cxn modelId="{2E871A70-924E-4853-BE85-8FF42600CF76}" type="presParOf" srcId="{9642334E-9A2D-4109-BB0E-FE2268F81E0F}" destId="{BA2D269A-E2B3-4830-9BC8-9AFFB86B262D}" srcOrd="5" destOrd="0" presId="urn:microsoft.com/office/officeart/2005/8/layout/vList3"/>
    <dgm:cxn modelId="{2400EAB6-D521-45F9-BCA7-4930F9D0E18E}" type="presParOf" srcId="{9642334E-9A2D-4109-BB0E-FE2268F81E0F}" destId="{7EDF4CB1-E27B-4F56-BEC9-3E82C9564419}" srcOrd="6" destOrd="0" presId="urn:microsoft.com/office/officeart/2005/8/layout/vList3"/>
    <dgm:cxn modelId="{7106A0DA-C4B0-4685-BA8F-B5E4D33EB89C}" type="presParOf" srcId="{7EDF4CB1-E27B-4F56-BEC9-3E82C9564419}" destId="{571BF031-C67A-4AB7-B9E4-C4D0A25FEB29}" srcOrd="0" destOrd="0" presId="urn:microsoft.com/office/officeart/2005/8/layout/vList3"/>
    <dgm:cxn modelId="{E4BB969D-3BB0-4822-9BBD-3C4950AADDFE}" type="presParOf" srcId="{7EDF4CB1-E27B-4F56-BEC9-3E82C9564419}" destId="{288A941D-D843-4978-95A6-8DEA2D0E13AF}" srcOrd="1" destOrd="0" presId="urn:microsoft.com/office/officeart/2005/8/layout/vList3"/>
    <dgm:cxn modelId="{11133049-E893-475B-A404-9D76D52BEB70}" type="presParOf" srcId="{9642334E-9A2D-4109-BB0E-FE2268F81E0F}" destId="{51404A6F-2488-4E6B-B222-C7907F481652}" srcOrd="7" destOrd="0" presId="urn:microsoft.com/office/officeart/2005/8/layout/vList3"/>
    <dgm:cxn modelId="{FE7EC133-FFA7-43F3-919B-37EF0459440F}" type="presParOf" srcId="{9642334E-9A2D-4109-BB0E-FE2268F81E0F}" destId="{5C5974F1-DF21-4D29-93C5-FEA689AFBE8A}" srcOrd="8" destOrd="0" presId="urn:microsoft.com/office/officeart/2005/8/layout/vList3"/>
    <dgm:cxn modelId="{19EEE2D3-236C-4E7D-A34D-1C55C2C43714}" type="presParOf" srcId="{5C5974F1-DF21-4D29-93C5-FEA689AFBE8A}" destId="{C29BC02C-4A23-4379-B7FB-3B066423E15A}" srcOrd="0" destOrd="0" presId="urn:microsoft.com/office/officeart/2005/8/layout/vList3"/>
    <dgm:cxn modelId="{505B062B-C096-4B11-B53A-14ACEE845BE3}" type="presParOf" srcId="{5C5974F1-DF21-4D29-93C5-FEA689AFBE8A}" destId="{997AA2D7-6482-41D8-A80B-A0F7985C4C15}" srcOrd="1" destOrd="0" presId="urn:microsoft.com/office/officeart/2005/8/layout/vList3"/>
    <dgm:cxn modelId="{35106135-6899-4CE9-9883-88A6D3C3F8A8}" type="presParOf" srcId="{9642334E-9A2D-4109-BB0E-FE2268F81E0F}" destId="{9E011E4C-150F-4915-978E-1FE0119E4FE0}" srcOrd="9" destOrd="0" presId="urn:microsoft.com/office/officeart/2005/8/layout/vList3"/>
    <dgm:cxn modelId="{FF2A42C0-F5A3-4AD0-891F-4E0801FDEC28}" type="presParOf" srcId="{9642334E-9A2D-4109-BB0E-FE2268F81E0F}" destId="{FEECFBC2-5E90-49CD-86EA-296124F3DED2}" srcOrd="10" destOrd="0" presId="urn:microsoft.com/office/officeart/2005/8/layout/vList3"/>
    <dgm:cxn modelId="{15A4FF51-4E40-4453-9473-72519C371FAD}" type="presParOf" srcId="{FEECFBC2-5E90-49CD-86EA-296124F3DED2}" destId="{6B97A799-FAD0-42AD-9341-B02759264647}" srcOrd="0" destOrd="0" presId="urn:microsoft.com/office/officeart/2005/8/layout/vList3"/>
    <dgm:cxn modelId="{2D3D859D-61B6-4A78-B32F-7B1E6B726AE1}" type="presParOf" srcId="{FEECFBC2-5E90-49CD-86EA-296124F3DED2}" destId="{6EF588C0-DC0D-4391-A72D-83F1E74AF53F}" srcOrd="1" destOrd="0" presId="urn:microsoft.com/office/officeart/2005/8/layout/vList3"/>
    <dgm:cxn modelId="{1F7C27E7-E335-49CD-98B8-854B7F1012B0}" type="presParOf" srcId="{9642334E-9A2D-4109-BB0E-FE2268F81E0F}" destId="{D298ACB6-3B89-4B30-AE16-BDEB1FA7C3AF}" srcOrd="11" destOrd="0" presId="urn:microsoft.com/office/officeart/2005/8/layout/vList3"/>
    <dgm:cxn modelId="{AA49B3F9-8D09-4F59-B556-FD8253BFA3C8}" type="presParOf" srcId="{9642334E-9A2D-4109-BB0E-FE2268F81E0F}" destId="{59666F49-F501-4D98-81D0-802D01137C3C}" srcOrd="12" destOrd="0" presId="urn:microsoft.com/office/officeart/2005/8/layout/vList3"/>
    <dgm:cxn modelId="{5B0FC231-E59D-48EA-935B-AB6D4C3C2CD6}" type="presParOf" srcId="{59666F49-F501-4D98-81D0-802D01137C3C}" destId="{394A13DF-9BA9-4BE7-9241-4DF2D1768C4B}" srcOrd="0" destOrd="0" presId="urn:microsoft.com/office/officeart/2005/8/layout/vList3"/>
    <dgm:cxn modelId="{82FB9DB8-4EEA-46C8-9D8E-7542894409A2}" type="presParOf" srcId="{59666F49-F501-4D98-81D0-802D01137C3C}" destId="{CD748A5B-7571-414D-A702-048378FADC2C}" srcOrd="1" destOrd="0" presId="urn:microsoft.com/office/officeart/2005/8/layout/vList3"/>
    <dgm:cxn modelId="{F8E4C75F-E12A-4101-B49E-CF5C49590244}" type="presParOf" srcId="{9642334E-9A2D-4109-BB0E-FE2268F81E0F}" destId="{79D25EAD-D37A-4C67-81F5-1864170436D8}" srcOrd="13" destOrd="0" presId="urn:microsoft.com/office/officeart/2005/8/layout/vList3"/>
    <dgm:cxn modelId="{616B4448-B914-44E1-A31C-639040963AD4}" type="presParOf" srcId="{9642334E-9A2D-4109-BB0E-FE2268F81E0F}" destId="{2A23B9C5-9693-4B9A-8F41-27381FFC1F3E}" srcOrd="14" destOrd="0" presId="urn:microsoft.com/office/officeart/2005/8/layout/vList3"/>
    <dgm:cxn modelId="{C2E8259C-2DC9-47E6-B3B2-EB249A4F95C6}" type="presParOf" srcId="{2A23B9C5-9693-4B9A-8F41-27381FFC1F3E}" destId="{AAF18157-BC1F-4404-BA62-DCEB4B2763C1}" srcOrd="0" destOrd="0" presId="urn:microsoft.com/office/officeart/2005/8/layout/vList3"/>
    <dgm:cxn modelId="{3A3618E9-EE06-4A12-833D-DA6196110306}" type="presParOf" srcId="{2A23B9C5-9693-4B9A-8F41-27381FFC1F3E}" destId="{27D37A2C-F069-4862-A168-F3633ADA4861}" srcOrd="1" destOrd="0" presId="urn:microsoft.com/office/officeart/2005/8/layout/vList3"/>
    <dgm:cxn modelId="{1CF3DAFC-0CA9-4998-B946-D967B7ED91A0}" type="presParOf" srcId="{9642334E-9A2D-4109-BB0E-FE2268F81E0F}" destId="{449B834F-B66D-4357-824F-312DDABBF1BB}" srcOrd="15" destOrd="0" presId="urn:microsoft.com/office/officeart/2005/8/layout/vList3"/>
    <dgm:cxn modelId="{E5A91093-1145-44B3-8762-9ABC3F8CD751}" type="presParOf" srcId="{9642334E-9A2D-4109-BB0E-FE2268F81E0F}" destId="{5239F4C2-24D9-4681-9A97-88763F4DE74D}" srcOrd="16" destOrd="0" presId="urn:microsoft.com/office/officeart/2005/8/layout/vList3"/>
    <dgm:cxn modelId="{9DD7C7C7-B534-4BB6-AEF9-F431E39221F3}" type="presParOf" srcId="{5239F4C2-24D9-4681-9A97-88763F4DE74D}" destId="{D80872F7-A16E-4C16-963C-BD90EF33F3DC}" srcOrd="0" destOrd="0" presId="urn:microsoft.com/office/officeart/2005/8/layout/vList3"/>
    <dgm:cxn modelId="{197EB596-BC4D-4CB6-B202-4FA345DA14CC}" type="presParOf" srcId="{5239F4C2-24D9-4681-9A97-88763F4DE74D}" destId="{9BFE79D8-79BF-4BCD-B4F9-2F63560198F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72A2CA5-DDB7-41E2-B27F-03ECBCD5DAE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s-CO"/>
        </a:p>
      </dgm:t>
    </dgm:pt>
    <dgm:pt modelId="{B739C264-BADB-4F7E-AD15-3880ECD2FD38}">
      <dgm:prSet phldrT="[Texto]" phldr="0" custT="1"/>
      <dgm:spPr/>
      <dgm:t>
        <a:bodyPr/>
        <a:lstStyle/>
        <a:p>
          <a:r>
            <a:rPr lang="es-MX" sz="1300" dirty="0">
              <a:latin typeface="Calibri" panose="020F0502020204030204" pitchFamily="34" charset="0"/>
              <a:ea typeface="Calibri" panose="020F0502020204030204" pitchFamily="34" charset="0"/>
              <a:cs typeface="Calibri" panose="020F0502020204030204" pitchFamily="34" charset="0"/>
            </a:rPr>
            <a:t>Entrega oportuna de  medicamentos al 100% de los pacientes de la cohorte de hepatitis C.</a:t>
          </a:r>
          <a:endParaRPr lang="es-CO" sz="1300" dirty="0">
            <a:latin typeface="Calibri" panose="020F0502020204030204" pitchFamily="34" charset="0"/>
            <a:ea typeface="Calibri" panose="020F0502020204030204" pitchFamily="34" charset="0"/>
            <a:cs typeface="Calibri" panose="020F0502020204030204" pitchFamily="34" charset="0"/>
          </a:endParaRPr>
        </a:p>
      </dgm:t>
    </dgm:pt>
    <dgm:pt modelId="{C3C1A5E1-5DA1-457E-B6F5-80B72F778DA4}" type="parTrans" cxnId="{EEC32DEF-22FC-4E08-9CA6-1008F769C7CB}">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DDA921A5-3DD6-46EA-9F9D-BBEBEFB5B890}" type="sibTrans" cxnId="{EEC32DEF-22FC-4E08-9CA6-1008F769C7CB}">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A48996F9-442C-40B6-B2EE-D611A1E7E5C9}">
      <dgm:prSet phldrT="[Texto]" phldr="0" custT="1"/>
      <dgm:spPr/>
      <dgm:t>
        <a:bodyPr/>
        <a:lstStyle/>
        <a:p>
          <a:r>
            <a:rPr lang="es-MX" sz="1300" dirty="0">
              <a:latin typeface="Calibri" panose="020F0502020204030204" pitchFamily="34" charset="0"/>
              <a:ea typeface="Calibri" panose="020F0502020204030204" pitchFamily="34" charset="0"/>
              <a:cs typeface="Calibri" panose="020F0502020204030204" pitchFamily="34" charset="0"/>
            </a:rPr>
            <a:t>Acercamiento a la red de prestadores de pacientes con cáncer de estómago, colon y recto para  dar a conocer la ruta de atención, mejorando la captación de usuarios pasando de  4 casos en enero, a 19 en diciembre.</a:t>
          </a:r>
          <a:endParaRPr lang="es-CO" sz="1300" dirty="0">
            <a:latin typeface="Calibri" panose="020F0502020204030204" pitchFamily="34" charset="0"/>
            <a:ea typeface="Calibri" panose="020F0502020204030204" pitchFamily="34" charset="0"/>
            <a:cs typeface="Calibri" panose="020F0502020204030204" pitchFamily="34" charset="0"/>
          </a:endParaRPr>
        </a:p>
      </dgm:t>
    </dgm:pt>
    <dgm:pt modelId="{66ECB4C5-6975-49F4-829C-254F7F99BADE}" type="parTrans" cxnId="{DCFA86B5-647A-4328-82A0-F8FF4817E97B}">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956B1F68-D635-497B-B8A4-9D742754C0C6}" type="sibTrans" cxnId="{DCFA86B5-647A-4328-82A0-F8FF4817E97B}">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86326ADD-9371-49A3-9FE1-660741EE4D17}">
      <dgm:prSet phldrT="[Texto]" phldr="0" custT="1"/>
      <dgm:spPr/>
      <dgm:t>
        <a:bodyPr/>
        <a:lstStyle/>
        <a:p>
          <a:r>
            <a:rPr lang="es-MX" sz="1300" dirty="0">
              <a:latin typeface="Calibri" panose="020F0502020204030204" pitchFamily="34" charset="0"/>
              <a:ea typeface="Calibri" panose="020F0502020204030204" pitchFamily="34" charset="0"/>
              <a:cs typeface="Calibri" panose="020F0502020204030204" pitchFamily="34" charset="0"/>
            </a:rPr>
            <a:t>Fortalecimiento de la captación de casos de pacientes menores de 18 años con diagnóstico oncológico, lo cual asegura el ingreso del 100% de estos a la cohorte </a:t>
          </a:r>
          <a:endParaRPr lang="es-CO" sz="1300" dirty="0">
            <a:latin typeface="Calibri" panose="020F0502020204030204" pitchFamily="34" charset="0"/>
            <a:ea typeface="Calibri" panose="020F0502020204030204" pitchFamily="34" charset="0"/>
            <a:cs typeface="Calibri" panose="020F0502020204030204" pitchFamily="34" charset="0"/>
          </a:endParaRPr>
        </a:p>
      </dgm:t>
    </dgm:pt>
    <dgm:pt modelId="{E14D7299-C6FE-48FC-8289-F502E0940C30}" type="parTrans" cxnId="{487F99A5-49C0-4462-B08C-3C8B399A407D}">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2E68A3B7-CEB3-45C8-BC78-92CED465C429}" type="sibTrans" cxnId="{487F99A5-49C0-4462-B08C-3C8B399A407D}">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61E8C22E-2170-49B0-9D14-A6E71E8738E3}">
      <dgm:prSet phldrT="[Texto]" phldr="0" custT="1"/>
      <dgm:spPr/>
      <dgm:t>
        <a:bodyPr/>
        <a:lstStyle/>
        <a:p>
          <a:r>
            <a:rPr lang="es-MX" sz="1300" dirty="0">
              <a:latin typeface="Calibri" panose="020F0502020204030204" pitchFamily="34" charset="0"/>
              <a:ea typeface="Calibri" panose="020F0502020204030204" pitchFamily="34" charset="0"/>
              <a:cs typeface="Calibri" panose="020F0502020204030204" pitchFamily="34" charset="0"/>
            </a:rPr>
            <a:t>Oportunidad de inicio de tratamiento menor a 30 días en las cohortes de pacientes con melanoma  (12 días) y cáncer de piel (10,1 días).</a:t>
          </a:r>
          <a:endParaRPr lang="es-CO" sz="1300" dirty="0">
            <a:latin typeface="Calibri" panose="020F0502020204030204" pitchFamily="34" charset="0"/>
            <a:ea typeface="Calibri" panose="020F0502020204030204" pitchFamily="34" charset="0"/>
            <a:cs typeface="Calibri" panose="020F0502020204030204" pitchFamily="34" charset="0"/>
          </a:endParaRPr>
        </a:p>
      </dgm:t>
    </dgm:pt>
    <dgm:pt modelId="{0C1F4259-5B53-444B-81AE-45006FC2D5F1}" type="parTrans" cxnId="{5FF169CF-DC5F-41A4-AAB5-C6893B119CF0}">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F2E484FD-17A1-4D9C-93D1-828AFACC683D}" type="sibTrans" cxnId="{5FF169CF-DC5F-41A4-AAB5-C6893B119CF0}">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B45A9805-C7F3-4AAC-AD99-E2A831297DA9}" type="pres">
      <dgm:prSet presAssocID="{772A2CA5-DDB7-41E2-B27F-03ECBCD5DAE7}" presName="Name0" presStyleCnt="0">
        <dgm:presLayoutVars>
          <dgm:chMax val="7"/>
          <dgm:chPref val="7"/>
          <dgm:dir/>
        </dgm:presLayoutVars>
      </dgm:prSet>
      <dgm:spPr/>
    </dgm:pt>
    <dgm:pt modelId="{34198EBC-B975-4B6C-9CAD-89FBDF5223DC}" type="pres">
      <dgm:prSet presAssocID="{772A2CA5-DDB7-41E2-B27F-03ECBCD5DAE7}" presName="Name1" presStyleCnt="0"/>
      <dgm:spPr/>
    </dgm:pt>
    <dgm:pt modelId="{09EFE358-8B4A-4F78-93E1-AD3D26457547}" type="pres">
      <dgm:prSet presAssocID="{772A2CA5-DDB7-41E2-B27F-03ECBCD5DAE7}" presName="cycle" presStyleCnt="0"/>
      <dgm:spPr/>
    </dgm:pt>
    <dgm:pt modelId="{F4D28A39-B0F3-418B-9A8C-918498C6492C}" type="pres">
      <dgm:prSet presAssocID="{772A2CA5-DDB7-41E2-B27F-03ECBCD5DAE7}" presName="srcNode" presStyleLbl="node1" presStyleIdx="0" presStyleCnt="4"/>
      <dgm:spPr/>
    </dgm:pt>
    <dgm:pt modelId="{9C01CEA0-7C04-490B-80EF-8915F170AAD8}" type="pres">
      <dgm:prSet presAssocID="{772A2CA5-DDB7-41E2-B27F-03ECBCD5DAE7}" presName="conn" presStyleLbl="parChTrans1D2" presStyleIdx="0" presStyleCnt="1"/>
      <dgm:spPr/>
    </dgm:pt>
    <dgm:pt modelId="{8361FD98-A6E1-49DE-B41E-840D2B111D18}" type="pres">
      <dgm:prSet presAssocID="{772A2CA5-DDB7-41E2-B27F-03ECBCD5DAE7}" presName="extraNode" presStyleLbl="node1" presStyleIdx="0" presStyleCnt="4"/>
      <dgm:spPr/>
    </dgm:pt>
    <dgm:pt modelId="{F3C55411-B25C-4641-A450-849860F97B49}" type="pres">
      <dgm:prSet presAssocID="{772A2CA5-DDB7-41E2-B27F-03ECBCD5DAE7}" presName="dstNode" presStyleLbl="node1" presStyleIdx="0" presStyleCnt="4"/>
      <dgm:spPr/>
    </dgm:pt>
    <dgm:pt modelId="{148000F0-F360-44FE-90B1-7CF8FEEB0257}" type="pres">
      <dgm:prSet presAssocID="{B739C264-BADB-4F7E-AD15-3880ECD2FD38}" presName="text_1" presStyleLbl="node1" presStyleIdx="0" presStyleCnt="4">
        <dgm:presLayoutVars>
          <dgm:bulletEnabled val="1"/>
        </dgm:presLayoutVars>
      </dgm:prSet>
      <dgm:spPr/>
    </dgm:pt>
    <dgm:pt modelId="{ED93A444-DEF6-451B-87F7-E320CFDD1CDD}" type="pres">
      <dgm:prSet presAssocID="{B739C264-BADB-4F7E-AD15-3880ECD2FD38}" presName="accent_1" presStyleCnt="0"/>
      <dgm:spPr/>
    </dgm:pt>
    <dgm:pt modelId="{F7311C1A-8760-4B27-BEDE-843B6DD1390F}" type="pres">
      <dgm:prSet presAssocID="{B739C264-BADB-4F7E-AD15-3880ECD2FD38}" presName="accentRepeatNode" presStyleLbl="solidFgAcc1" presStyleIdx="0" presStyleCnt="4"/>
      <dgm:spPr/>
    </dgm:pt>
    <dgm:pt modelId="{4BD321C4-3450-44CE-A05A-AAF7E4F1EE6D}" type="pres">
      <dgm:prSet presAssocID="{A48996F9-442C-40B6-B2EE-D611A1E7E5C9}" presName="text_2" presStyleLbl="node1" presStyleIdx="1" presStyleCnt="4">
        <dgm:presLayoutVars>
          <dgm:bulletEnabled val="1"/>
        </dgm:presLayoutVars>
      </dgm:prSet>
      <dgm:spPr/>
    </dgm:pt>
    <dgm:pt modelId="{75D914BF-8001-4811-B53C-466F1749CD96}" type="pres">
      <dgm:prSet presAssocID="{A48996F9-442C-40B6-B2EE-D611A1E7E5C9}" presName="accent_2" presStyleCnt="0"/>
      <dgm:spPr/>
    </dgm:pt>
    <dgm:pt modelId="{466B9479-D316-455C-8E30-03C8EB4F3E97}" type="pres">
      <dgm:prSet presAssocID="{A48996F9-442C-40B6-B2EE-D611A1E7E5C9}" presName="accentRepeatNode" presStyleLbl="solidFgAcc1" presStyleIdx="1" presStyleCnt="4"/>
      <dgm:spPr/>
    </dgm:pt>
    <dgm:pt modelId="{D551E7A3-7B9F-43C0-8D46-CD9671192400}" type="pres">
      <dgm:prSet presAssocID="{86326ADD-9371-49A3-9FE1-660741EE4D17}" presName="text_3" presStyleLbl="node1" presStyleIdx="2" presStyleCnt="4">
        <dgm:presLayoutVars>
          <dgm:bulletEnabled val="1"/>
        </dgm:presLayoutVars>
      </dgm:prSet>
      <dgm:spPr/>
    </dgm:pt>
    <dgm:pt modelId="{AC1EB9D5-A725-46BD-A40E-AF65854FB6CC}" type="pres">
      <dgm:prSet presAssocID="{86326ADD-9371-49A3-9FE1-660741EE4D17}" presName="accent_3" presStyleCnt="0"/>
      <dgm:spPr/>
    </dgm:pt>
    <dgm:pt modelId="{4EA5CD43-76FB-44CF-8113-DCC333468950}" type="pres">
      <dgm:prSet presAssocID="{86326ADD-9371-49A3-9FE1-660741EE4D17}" presName="accentRepeatNode" presStyleLbl="solidFgAcc1" presStyleIdx="2" presStyleCnt="4"/>
      <dgm:spPr/>
    </dgm:pt>
    <dgm:pt modelId="{EC84219C-5E61-4316-933B-711797D046F3}" type="pres">
      <dgm:prSet presAssocID="{61E8C22E-2170-49B0-9D14-A6E71E8738E3}" presName="text_4" presStyleLbl="node1" presStyleIdx="3" presStyleCnt="4">
        <dgm:presLayoutVars>
          <dgm:bulletEnabled val="1"/>
        </dgm:presLayoutVars>
      </dgm:prSet>
      <dgm:spPr/>
    </dgm:pt>
    <dgm:pt modelId="{A3DCCEC3-92B4-4A7F-B570-E0A2B478FD51}" type="pres">
      <dgm:prSet presAssocID="{61E8C22E-2170-49B0-9D14-A6E71E8738E3}" presName="accent_4" presStyleCnt="0"/>
      <dgm:spPr/>
    </dgm:pt>
    <dgm:pt modelId="{95617806-76F9-4193-8E25-80E17FC87365}" type="pres">
      <dgm:prSet presAssocID="{61E8C22E-2170-49B0-9D14-A6E71E8738E3}" presName="accentRepeatNode" presStyleLbl="solidFgAcc1" presStyleIdx="3" presStyleCnt="4"/>
      <dgm:spPr/>
    </dgm:pt>
  </dgm:ptLst>
  <dgm:cxnLst>
    <dgm:cxn modelId="{97FB7841-5001-4485-A11E-A53221AB59E2}" type="presOf" srcId="{772A2CA5-DDB7-41E2-B27F-03ECBCD5DAE7}" destId="{B45A9805-C7F3-4AAC-AD99-E2A831297DA9}" srcOrd="0" destOrd="0" presId="urn:microsoft.com/office/officeart/2008/layout/VerticalCurvedList"/>
    <dgm:cxn modelId="{526AF557-0061-4635-85D8-DB0C2DB15909}" type="presOf" srcId="{A48996F9-442C-40B6-B2EE-D611A1E7E5C9}" destId="{4BD321C4-3450-44CE-A05A-AAF7E4F1EE6D}" srcOrd="0" destOrd="0" presId="urn:microsoft.com/office/officeart/2008/layout/VerticalCurvedList"/>
    <dgm:cxn modelId="{DABB8182-5A15-4DC3-BE91-8B59C616BD88}" type="presOf" srcId="{DDA921A5-3DD6-46EA-9F9D-BBEBEFB5B890}" destId="{9C01CEA0-7C04-490B-80EF-8915F170AAD8}" srcOrd="0" destOrd="0" presId="urn:microsoft.com/office/officeart/2008/layout/VerticalCurvedList"/>
    <dgm:cxn modelId="{18400B91-6E1E-4E95-9D6B-DE89486CFE7A}" type="presOf" srcId="{61E8C22E-2170-49B0-9D14-A6E71E8738E3}" destId="{EC84219C-5E61-4316-933B-711797D046F3}" srcOrd="0" destOrd="0" presId="urn:microsoft.com/office/officeart/2008/layout/VerticalCurvedList"/>
    <dgm:cxn modelId="{487F99A5-49C0-4462-B08C-3C8B399A407D}" srcId="{772A2CA5-DDB7-41E2-B27F-03ECBCD5DAE7}" destId="{86326ADD-9371-49A3-9FE1-660741EE4D17}" srcOrd="2" destOrd="0" parTransId="{E14D7299-C6FE-48FC-8289-F502E0940C30}" sibTransId="{2E68A3B7-CEB3-45C8-BC78-92CED465C429}"/>
    <dgm:cxn modelId="{DCFA86B5-647A-4328-82A0-F8FF4817E97B}" srcId="{772A2CA5-DDB7-41E2-B27F-03ECBCD5DAE7}" destId="{A48996F9-442C-40B6-B2EE-D611A1E7E5C9}" srcOrd="1" destOrd="0" parTransId="{66ECB4C5-6975-49F4-829C-254F7F99BADE}" sibTransId="{956B1F68-D635-497B-B8A4-9D742754C0C6}"/>
    <dgm:cxn modelId="{9B43FFCD-59ED-4884-B0AD-C0ABDFD1C5EA}" type="presOf" srcId="{B739C264-BADB-4F7E-AD15-3880ECD2FD38}" destId="{148000F0-F360-44FE-90B1-7CF8FEEB0257}" srcOrd="0" destOrd="0" presId="urn:microsoft.com/office/officeart/2008/layout/VerticalCurvedList"/>
    <dgm:cxn modelId="{5FF169CF-DC5F-41A4-AAB5-C6893B119CF0}" srcId="{772A2CA5-DDB7-41E2-B27F-03ECBCD5DAE7}" destId="{61E8C22E-2170-49B0-9D14-A6E71E8738E3}" srcOrd="3" destOrd="0" parTransId="{0C1F4259-5B53-444B-81AE-45006FC2D5F1}" sibTransId="{F2E484FD-17A1-4D9C-93D1-828AFACC683D}"/>
    <dgm:cxn modelId="{585695E2-6108-4B3E-A87E-14B05939DBEA}" type="presOf" srcId="{86326ADD-9371-49A3-9FE1-660741EE4D17}" destId="{D551E7A3-7B9F-43C0-8D46-CD9671192400}" srcOrd="0" destOrd="0" presId="urn:microsoft.com/office/officeart/2008/layout/VerticalCurvedList"/>
    <dgm:cxn modelId="{EEC32DEF-22FC-4E08-9CA6-1008F769C7CB}" srcId="{772A2CA5-DDB7-41E2-B27F-03ECBCD5DAE7}" destId="{B739C264-BADB-4F7E-AD15-3880ECD2FD38}" srcOrd="0" destOrd="0" parTransId="{C3C1A5E1-5DA1-457E-B6F5-80B72F778DA4}" sibTransId="{DDA921A5-3DD6-46EA-9F9D-BBEBEFB5B890}"/>
    <dgm:cxn modelId="{DCE1E3E8-12D0-44A7-8167-0EE7C9E37B99}" type="presParOf" srcId="{B45A9805-C7F3-4AAC-AD99-E2A831297DA9}" destId="{34198EBC-B975-4B6C-9CAD-89FBDF5223DC}" srcOrd="0" destOrd="0" presId="urn:microsoft.com/office/officeart/2008/layout/VerticalCurvedList"/>
    <dgm:cxn modelId="{1F634F8C-7527-486F-A8F9-C74EE6CE1F6C}" type="presParOf" srcId="{34198EBC-B975-4B6C-9CAD-89FBDF5223DC}" destId="{09EFE358-8B4A-4F78-93E1-AD3D26457547}" srcOrd="0" destOrd="0" presId="urn:microsoft.com/office/officeart/2008/layout/VerticalCurvedList"/>
    <dgm:cxn modelId="{25F40A22-1878-4850-A3F3-F10EC0C485EF}" type="presParOf" srcId="{09EFE358-8B4A-4F78-93E1-AD3D26457547}" destId="{F4D28A39-B0F3-418B-9A8C-918498C6492C}" srcOrd="0" destOrd="0" presId="urn:microsoft.com/office/officeart/2008/layout/VerticalCurvedList"/>
    <dgm:cxn modelId="{0235E263-02B0-4C1B-A3B7-7339C59404DC}" type="presParOf" srcId="{09EFE358-8B4A-4F78-93E1-AD3D26457547}" destId="{9C01CEA0-7C04-490B-80EF-8915F170AAD8}" srcOrd="1" destOrd="0" presId="urn:microsoft.com/office/officeart/2008/layout/VerticalCurvedList"/>
    <dgm:cxn modelId="{C0F1AB58-A12B-4AEF-BC70-42DD848EE53C}" type="presParOf" srcId="{09EFE358-8B4A-4F78-93E1-AD3D26457547}" destId="{8361FD98-A6E1-49DE-B41E-840D2B111D18}" srcOrd="2" destOrd="0" presId="urn:microsoft.com/office/officeart/2008/layout/VerticalCurvedList"/>
    <dgm:cxn modelId="{85FAF74D-F25F-4D5C-A24E-618BE4F670F1}" type="presParOf" srcId="{09EFE358-8B4A-4F78-93E1-AD3D26457547}" destId="{F3C55411-B25C-4641-A450-849860F97B49}" srcOrd="3" destOrd="0" presId="urn:microsoft.com/office/officeart/2008/layout/VerticalCurvedList"/>
    <dgm:cxn modelId="{8ABC8DEF-24D8-4405-8166-843AEA44111B}" type="presParOf" srcId="{34198EBC-B975-4B6C-9CAD-89FBDF5223DC}" destId="{148000F0-F360-44FE-90B1-7CF8FEEB0257}" srcOrd="1" destOrd="0" presId="urn:microsoft.com/office/officeart/2008/layout/VerticalCurvedList"/>
    <dgm:cxn modelId="{9B736AE2-D2B6-4498-A419-F8241FAD4E87}" type="presParOf" srcId="{34198EBC-B975-4B6C-9CAD-89FBDF5223DC}" destId="{ED93A444-DEF6-451B-87F7-E320CFDD1CDD}" srcOrd="2" destOrd="0" presId="urn:microsoft.com/office/officeart/2008/layout/VerticalCurvedList"/>
    <dgm:cxn modelId="{8074405C-56B9-4D8B-AD59-A9B10A0B20A5}" type="presParOf" srcId="{ED93A444-DEF6-451B-87F7-E320CFDD1CDD}" destId="{F7311C1A-8760-4B27-BEDE-843B6DD1390F}" srcOrd="0" destOrd="0" presId="urn:microsoft.com/office/officeart/2008/layout/VerticalCurvedList"/>
    <dgm:cxn modelId="{8FAADAF3-31FB-47FC-8177-19D0760ADFE4}" type="presParOf" srcId="{34198EBC-B975-4B6C-9CAD-89FBDF5223DC}" destId="{4BD321C4-3450-44CE-A05A-AAF7E4F1EE6D}" srcOrd="3" destOrd="0" presId="urn:microsoft.com/office/officeart/2008/layout/VerticalCurvedList"/>
    <dgm:cxn modelId="{A4AFFB58-2D85-4B15-8342-1272200FC26F}" type="presParOf" srcId="{34198EBC-B975-4B6C-9CAD-89FBDF5223DC}" destId="{75D914BF-8001-4811-B53C-466F1749CD96}" srcOrd="4" destOrd="0" presId="urn:microsoft.com/office/officeart/2008/layout/VerticalCurvedList"/>
    <dgm:cxn modelId="{5529BFB3-3DDF-46E7-AC65-76E70A323260}" type="presParOf" srcId="{75D914BF-8001-4811-B53C-466F1749CD96}" destId="{466B9479-D316-455C-8E30-03C8EB4F3E97}" srcOrd="0" destOrd="0" presId="urn:microsoft.com/office/officeart/2008/layout/VerticalCurvedList"/>
    <dgm:cxn modelId="{DED461B7-E75F-4AE9-A240-A6E198CBBFA2}" type="presParOf" srcId="{34198EBC-B975-4B6C-9CAD-89FBDF5223DC}" destId="{D551E7A3-7B9F-43C0-8D46-CD9671192400}" srcOrd="5" destOrd="0" presId="urn:microsoft.com/office/officeart/2008/layout/VerticalCurvedList"/>
    <dgm:cxn modelId="{509EF1EA-8AD5-457F-A5DA-115BDBBE0AC8}" type="presParOf" srcId="{34198EBC-B975-4B6C-9CAD-89FBDF5223DC}" destId="{AC1EB9D5-A725-46BD-A40E-AF65854FB6CC}" srcOrd="6" destOrd="0" presId="urn:microsoft.com/office/officeart/2008/layout/VerticalCurvedList"/>
    <dgm:cxn modelId="{3041E3EF-6F25-462D-98ED-497DF79DF78D}" type="presParOf" srcId="{AC1EB9D5-A725-46BD-A40E-AF65854FB6CC}" destId="{4EA5CD43-76FB-44CF-8113-DCC333468950}" srcOrd="0" destOrd="0" presId="urn:microsoft.com/office/officeart/2008/layout/VerticalCurvedList"/>
    <dgm:cxn modelId="{42794DCA-99FB-4D4C-A2E3-20C016C71E24}" type="presParOf" srcId="{34198EBC-B975-4B6C-9CAD-89FBDF5223DC}" destId="{EC84219C-5E61-4316-933B-711797D046F3}" srcOrd="7" destOrd="0" presId="urn:microsoft.com/office/officeart/2008/layout/VerticalCurvedList"/>
    <dgm:cxn modelId="{97F17EAB-D609-46FC-936E-8F02962DA7A8}" type="presParOf" srcId="{34198EBC-B975-4B6C-9CAD-89FBDF5223DC}" destId="{A3DCCEC3-92B4-4A7F-B570-E0A2B478FD51}" srcOrd="8" destOrd="0" presId="urn:microsoft.com/office/officeart/2008/layout/VerticalCurvedList"/>
    <dgm:cxn modelId="{C8976B28-FCC7-4626-A94F-BD2BAA4A0486}" type="presParOf" srcId="{A3DCCEC3-92B4-4A7F-B570-E0A2B478FD51}" destId="{95617806-76F9-4193-8E25-80E17FC87365}" srcOrd="0" destOrd="0" presId="urn:microsoft.com/office/officeart/2008/layout/VerticalCurved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CFB9FC0-4B04-4933-B18D-2B90EFE7A93D}" type="doc">
      <dgm:prSet loTypeId="urn:microsoft.com/office/officeart/2005/8/layout/bList2" loCatId="list" qsTypeId="urn:microsoft.com/office/officeart/2005/8/quickstyle/simple1" qsCatId="simple" csTypeId="urn:microsoft.com/office/officeart/2005/8/colors/colorful5" csCatId="colorful" phldr="1"/>
      <dgm:spPr/>
      <dgm:t>
        <a:bodyPr/>
        <a:lstStyle/>
        <a:p>
          <a:endParaRPr lang="es-CO"/>
        </a:p>
      </dgm:t>
    </dgm:pt>
    <dgm:pt modelId="{CF385DF3-12B1-4042-B9B3-F61D9358526C}">
      <dgm:prSet phldrT="[Texto]" custT="1"/>
      <dgm:spPr>
        <a:solidFill>
          <a:srgbClr val="23505E"/>
        </a:solidFill>
        <a:ln>
          <a:solidFill>
            <a:schemeClr val="accent1"/>
          </a:solidFill>
        </a:ln>
      </dgm:spPr>
      <dgm:t>
        <a:bodyPr/>
        <a:lstStyle/>
        <a:p>
          <a:r>
            <a:rPr lang="es-ES" sz="900" b="0" dirty="0">
              <a:latin typeface="Calibri" panose="020F0502020204030204" pitchFamily="34" charset="0"/>
              <a:ea typeface="Calibri" panose="020F0502020204030204" pitchFamily="34" charset="0"/>
              <a:cs typeface="Calibri" panose="020F0502020204030204" pitchFamily="34" charset="0"/>
            </a:rPr>
            <a:t>Hemofilia y otros déficits de factores de la coagulación</a:t>
          </a:r>
          <a:endParaRPr lang="es-CO" sz="900" b="0" dirty="0">
            <a:latin typeface="Calibri" panose="020F0502020204030204" pitchFamily="34" charset="0"/>
            <a:ea typeface="Calibri" panose="020F0502020204030204" pitchFamily="34" charset="0"/>
            <a:cs typeface="Calibri" panose="020F0502020204030204" pitchFamily="34" charset="0"/>
          </a:endParaRPr>
        </a:p>
      </dgm:t>
    </dgm:pt>
    <dgm:pt modelId="{47506FE4-7A43-4302-A822-9D11DF788571}" type="parTrans" cxnId="{816A5712-F077-4C4D-B21B-3E1D8D5C0829}">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CCC7C5EC-0700-4681-B624-BDB3CEE8CC76}" type="sibTrans" cxnId="{816A5712-F077-4C4D-B21B-3E1D8D5C0829}">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6B9EF1EC-6B9A-49B5-B0E6-57CF2C429436}">
      <dgm:prSet phldrT="[Texto]" custT="1"/>
      <dgm:spPr>
        <a:solidFill>
          <a:srgbClr val="E27B14"/>
        </a:solidFill>
        <a:ln>
          <a:solidFill>
            <a:srgbClr val="E27B14"/>
          </a:solidFill>
        </a:ln>
      </dgm:spPr>
      <dgm:t>
        <a:bodyPr/>
        <a:lstStyle/>
        <a:p>
          <a:pPr algn="l"/>
          <a:r>
            <a:rPr lang="es-ES" sz="900" b="0" dirty="0">
              <a:latin typeface="Calibri" panose="020F0502020204030204" pitchFamily="34" charset="0"/>
              <a:ea typeface="Calibri" panose="020F0502020204030204" pitchFamily="34" charset="0"/>
              <a:cs typeface="Calibri" panose="020F0502020204030204" pitchFamily="34" charset="0"/>
            </a:rPr>
            <a:t>VIH, incluye gestantes, menores expuestos y TB</a:t>
          </a:r>
          <a:endParaRPr lang="es-CO" sz="900" b="0" dirty="0">
            <a:latin typeface="Calibri" panose="020F0502020204030204" pitchFamily="34" charset="0"/>
            <a:ea typeface="Calibri" panose="020F0502020204030204" pitchFamily="34" charset="0"/>
            <a:cs typeface="Calibri" panose="020F0502020204030204" pitchFamily="34" charset="0"/>
          </a:endParaRPr>
        </a:p>
      </dgm:t>
    </dgm:pt>
    <dgm:pt modelId="{D4FE1365-74EA-4204-ACB1-8ED6A32D5D20}" type="parTrans" cxnId="{6BE3A243-C2E2-4736-B41C-CE64F9D179DE}">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60D465F6-E63A-47E6-AE4C-9377BAA01544}" type="sibTrans" cxnId="{6BE3A243-C2E2-4736-B41C-CE64F9D179DE}">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23E06D30-6071-41F1-8B49-2C5B6D25118C}">
      <dgm:prSet custT="1"/>
      <dgm:spPr>
        <a:ln>
          <a:solidFill>
            <a:schemeClr val="accent1"/>
          </a:solidFill>
        </a:ln>
      </dgm:spPr>
      <dgm:t>
        <a:bodyPr/>
        <a:lstStyle/>
        <a:p>
          <a:r>
            <a:rPr lang="es-ES" sz="1100" b="0" dirty="0">
              <a:solidFill>
                <a:srgbClr val="23505E"/>
              </a:solidFill>
              <a:latin typeface="Calibri" panose="020F0502020204030204" pitchFamily="34" charset="0"/>
              <a:ea typeface="Calibri" panose="020F0502020204030204" pitchFamily="34" charset="0"/>
              <a:cs typeface="Calibri" panose="020F0502020204030204" pitchFamily="34" charset="0"/>
            </a:rPr>
            <a:t>Resolución 123/2015</a:t>
          </a:r>
          <a:endParaRPr lang="es-CO" sz="1100" b="0" dirty="0">
            <a:solidFill>
              <a:srgbClr val="23505E"/>
            </a:solidFill>
            <a:latin typeface="Calibri" panose="020F0502020204030204" pitchFamily="34" charset="0"/>
            <a:ea typeface="Calibri" panose="020F0502020204030204" pitchFamily="34" charset="0"/>
            <a:cs typeface="Calibri" panose="020F0502020204030204" pitchFamily="34" charset="0"/>
          </a:endParaRPr>
        </a:p>
      </dgm:t>
    </dgm:pt>
    <dgm:pt modelId="{D5DEFF1C-FDC7-49A4-9618-95EDE2E1DD13}" type="parTrans" cxnId="{92B38897-E228-4C08-9EB5-4555BE117C0F}">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6BB053AD-59ED-47F0-9EDE-0C90980B3100}" type="sibTrans" cxnId="{92B38897-E228-4C08-9EB5-4555BE117C0F}">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B939310B-C72E-46CC-86BA-490965127AA9}">
      <dgm:prSet custT="1"/>
      <dgm:spPr>
        <a:ln>
          <a:solidFill>
            <a:schemeClr val="accent1"/>
          </a:solidFill>
        </a:ln>
      </dgm:spPr>
      <dgm:t>
        <a:bodyPr/>
        <a:lstStyle/>
        <a:p>
          <a:r>
            <a:rPr lang="es-ES" sz="1100" b="0" dirty="0">
              <a:solidFill>
                <a:srgbClr val="23505E"/>
              </a:solidFill>
              <a:latin typeface="Calibri" panose="020F0502020204030204" pitchFamily="34" charset="0"/>
              <a:ea typeface="Calibri" panose="020F0502020204030204" pitchFamily="34" charset="0"/>
              <a:cs typeface="Calibri" panose="020F0502020204030204" pitchFamily="34" charset="0"/>
            </a:rPr>
            <a:t>1 de febrero a 31 de enero</a:t>
          </a:r>
          <a:endParaRPr lang="es-CO" sz="1100" b="0" dirty="0">
            <a:solidFill>
              <a:srgbClr val="23505E"/>
            </a:solidFill>
            <a:latin typeface="Calibri" panose="020F0502020204030204" pitchFamily="34" charset="0"/>
            <a:ea typeface="Calibri" panose="020F0502020204030204" pitchFamily="34" charset="0"/>
            <a:cs typeface="Calibri" panose="020F0502020204030204" pitchFamily="34" charset="0"/>
          </a:endParaRPr>
        </a:p>
      </dgm:t>
    </dgm:pt>
    <dgm:pt modelId="{4DA1C5AB-2A44-48C9-A0A5-6096DF7D3450}" type="parTrans" cxnId="{B7832DB2-E40E-4D04-A450-4DBB22BD7739}">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9D7E04E1-6901-4A32-B0FF-3D2A336BB14B}" type="sibTrans" cxnId="{B7832DB2-E40E-4D04-A450-4DBB22BD7739}">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62FD96D0-744E-4CE9-89FA-D258DC1778D1}">
      <dgm:prSet custT="1"/>
      <dgm:spPr>
        <a:ln>
          <a:solidFill>
            <a:schemeClr val="accent1"/>
          </a:solidFill>
        </a:ln>
      </dgm:spPr>
      <dgm:t>
        <a:bodyPr/>
        <a:lstStyle/>
        <a:p>
          <a:r>
            <a:rPr lang="es-ES" sz="1100" b="0" dirty="0">
              <a:solidFill>
                <a:srgbClr val="23505E"/>
              </a:solidFill>
              <a:latin typeface="Calibri" panose="020F0502020204030204" pitchFamily="34" charset="0"/>
              <a:ea typeface="Calibri" panose="020F0502020204030204" pitchFamily="34" charset="0"/>
              <a:cs typeface="Calibri" panose="020F0502020204030204" pitchFamily="34" charset="0"/>
            </a:rPr>
            <a:t>Reporte 30 de marzo</a:t>
          </a:r>
          <a:endParaRPr lang="es-CO" sz="1100" b="0" dirty="0">
            <a:solidFill>
              <a:srgbClr val="23505E"/>
            </a:solidFill>
            <a:latin typeface="Calibri" panose="020F0502020204030204" pitchFamily="34" charset="0"/>
            <a:ea typeface="Calibri" panose="020F0502020204030204" pitchFamily="34" charset="0"/>
            <a:cs typeface="Calibri" panose="020F0502020204030204" pitchFamily="34" charset="0"/>
          </a:endParaRPr>
        </a:p>
      </dgm:t>
    </dgm:pt>
    <dgm:pt modelId="{86438955-ECE5-4CED-B5B9-74773D11FE88}" type="parTrans" cxnId="{73185D5E-1B7B-451A-AAC6-F1319ABCEE4C}">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E60BFC62-CFF8-413D-915D-DDEEECDAD094}" type="sibTrans" cxnId="{73185D5E-1B7B-451A-AAC6-F1319ABCEE4C}">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A92781E1-A663-4680-9467-FD55EEDA0B48}">
      <dgm:prSet custT="1"/>
      <dgm:spPr>
        <a:ln>
          <a:solidFill>
            <a:srgbClr val="E27B14"/>
          </a:solidFill>
        </a:ln>
      </dgm:spPr>
      <dgm:t>
        <a:bodyPr/>
        <a:lstStyle/>
        <a:p>
          <a:r>
            <a:rPr lang="es-ES" sz="1100" b="0" dirty="0">
              <a:solidFill>
                <a:srgbClr val="E27B14"/>
              </a:solidFill>
              <a:latin typeface="Calibri" panose="020F0502020204030204" pitchFamily="34" charset="0"/>
              <a:ea typeface="Calibri" panose="020F0502020204030204" pitchFamily="34" charset="0"/>
              <a:cs typeface="Calibri" panose="020F0502020204030204" pitchFamily="34" charset="0"/>
            </a:rPr>
            <a:t>Resolución 273/2019</a:t>
          </a:r>
          <a:endParaRPr lang="es-CO" sz="1100" b="0" dirty="0">
            <a:solidFill>
              <a:srgbClr val="E27B14"/>
            </a:solidFill>
            <a:latin typeface="Calibri" panose="020F0502020204030204" pitchFamily="34" charset="0"/>
            <a:ea typeface="Calibri" panose="020F0502020204030204" pitchFamily="34" charset="0"/>
            <a:cs typeface="Calibri" panose="020F0502020204030204" pitchFamily="34" charset="0"/>
          </a:endParaRPr>
        </a:p>
      </dgm:t>
    </dgm:pt>
    <dgm:pt modelId="{EF630A68-A8F1-4C5F-B167-131E8109ABAF}" type="parTrans" cxnId="{364D6E54-ACC2-4172-9D43-361E39114B68}">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7FCB7FCC-CEE2-4DC7-B095-D8BCABD54434}" type="sibTrans" cxnId="{364D6E54-ACC2-4172-9D43-361E39114B68}">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9BF2ADC5-C63D-4309-928D-A7B12B0069A9}">
      <dgm:prSet custT="1"/>
      <dgm:spPr>
        <a:ln>
          <a:solidFill>
            <a:srgbClr val="E27B14"/>
          </a:solidFill>
        </a:ln>
      </dgm:spPr>
      <dgm:t>
        <a:bodyPr/>
        <a:lstStyle/>
        <a:p>
          <a:r>
            <a:rPr lang="es-ES" sz="1100" b="0" dirty="0">
              <a:solidFill>
                <a:srgbClr val="E27B14"/>
              </a:solidFill>
              <a:latin typeface="Calibri" panose="020F0502020204030204" pitchFamily="34" charset="0"/>
              <a:ea typeface="Calibri" panose="020F0502020204030204" pitchFamily="34" charset="0"/>
              <a:cs typeface="Calibri" panose="020F0502020204030204" pitchFamily="34" charset="0"/>
            </a:rPr>
            <a:t>1 de febrero a 31 de enero</a:t>
          </a:r>
          <a:endParaRPr lang="es-CO" sz="1100" b="0" dirty="0">
            <a:solidFill>
              <a:srgbClr val="E27B14"/>
            </a:solidFill>
            <a:latin typeface="Calibri" panose="020F0502020204030204" pitchFamily="34" charset="0"/>
            <a:ea typeface="Calibri" panose="020F0502020204030204" pitchFamily="34" charset="0"/>
            <a:cs typeface="Calibri" panose="020F0502020204030204" pitchFamily="34" charset="0"/>
          </a:endParaRPr>
        </a:p>
      </dgm:t>
    </dgm:pt>
    <dgm:pt modelId="{322990C1-5740-4178-8B5A-DECCF2460266}" type="parTrans" cxnId="{3427D73A-B841-482F-89D5-EF6BFDD92FC9}">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B8C2B773-3BF3-48F3-B97F-04D54CF675D3}" type="sibTrans" cxnId="{3427D73A-B841-482F-89D5-EF6BFDD92FC9}">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52CBE839-DD6F-44E0-B6E6-DE8BA0957F27}">
      <dgm:prSet custT="1"/>
      <dgm:spPr>
        <a:ln>
          <a:solidFill>
            <a:srgbClr val="E27B14"/>
          </a:solidFill>
        </a:ln>
      </dgm:spPr>
      <dgm:t>
        <a:bodyPr/>
        <a:lstStyle/>
        <a:p>
          <a:r>
            <a:rPr lang="es-ES" sz="1100" b="0" dirty="0">
              <a:solidFill>
                <a:srgbClr val="E27B14"/>
              </a:solidFill>
              <a:latin typeface="Calibri" panose="020F0502020204030204" pitchFamily="34" charset="0"/>
              <a:ea typeface="Calibri" panose="020F0502020204030204" pitchFamily="34" charset="0"/>
              <a:cs typeface="Calibri" panose="020F0502020204030204" pitchFamily="34" charset="0"/>
            </a:rPr>
            <a:t>Reporte 15 de abril</a:t>
          </a:r>
          <a:endParaRPr lang="es-CO" sz="1100" b="0" dirty="0">
            <a:solidFill>
              <a:srgbClr val="E27B14"/>
            </a:solidFill>
            <a:latin typeface="Calibri" panose="020F0502020204030204" pitchFamily="34" charset="0"/>
            <a:ea typeface="Calibri" panose="020F0502020204030204" pitchFamily="34" charset="0"/>
            <a:cs typeface="Calibri" panose="020F0502020204030204" pitchFamily="34" charset="0"/>
          </a:endParaRPr>
        </a:p>
      </dgm:t>
    </dgm:pt>
    <dgm:pt modelId="{A62A8242-326E-4647-B890-BA7775E6EDCB}" type="parTrans" cxnId="{A1FAC37C-E0B1-4D78-9D8C-A85D1D4BA98E}">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C360589A-09B8-4D05-B82A-42A7F30FE194}" type="sibTrans" cxnId="{A1FAC37C-E0B1-4D78-9D8C-A85D1D4BA98E}">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4F5A1EA8-3D46-4489-9976-47D3E2000422}">
      <dgm:prSet custT="1"/>
      <dgm:spPr>
        <a:solidFill>
          <a:srgbClr val="00A48D"/>
        </a:solidFill>
        <a:ln>
          <a:solidFill>
            <a:srgbClr val="00A48D"/>
          </a:solidFill>
        </a:ln>
      </dgm:spPr>
      <dgm:t>
        <a:bodyPr/>
        <a:lstStyle/>
        <a:p>
          <a:r>
            <a:rPr lang="es-ES" sz="1100" b="1" dirty="0">
              <a:solidFill>
                <a:schemeClr val="bg1"/>
              </a:solidFill>
              <a:latin typeface="Calibri" panose="020F0502020204030204" pitchFamily="34" charset="0"/>
              <a:ea typeface="Calibri" panose="020F0502020204030204" pitchFamily="34" charset="0"/>
              <a:cs typeface="Calibri" panose="020F0502020204030204" pitchFamily="34" charset="0"/>
            </a:rPr>
            <a:t>Cáncer</a:t>
          </a:r>
          <a:endParaRPr lang="es-CO" sz="11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21AE3F1B-7165-4C2D-9C1B-FC2182295819}" type="parTrans" cxnId="{D81BA2CF-B97B-4D8A-B6BB-ECB18C0B9DC7}">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763F5D07-1BE8-460C-9780-86F3EFB1ECDD}" type="sibTrans" cxnId="{D81BA2CF-B97B-4D8A-B6BB-ECB18C0B9DC7}">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2AFF3FDD-5ED8-4603-87CD-D5746B63B128}">
      <dgm:prSet custT="1"/>
      <dgm:spPr>
        <a:solidFill>
          <a:srgbClr val="006D74"/>
        </a:solidFill>
        <a:ln>
          <a:solidFill>
            <a:srgbClr val="006D74"/>
          </a:solidFill>
        </a:ln>
      </dgm:spPr>
      <dgm:t>
        <a:bodyPr/>
        <a:lstStyle/>
        <a:p>
          <a:r>
            <a:rPr lang="es-ES" sz="1100" b="0" dirty="0">
              <a:latin typeface="Calibri" panose="020F0502020204030204" pitchFamily="34" charset="0"/>
              <a:ea typeface="Calibri" panose="020F0502020204030204" pitchFamily="34" charset="0"/>
              <a:cs typeface="Calibri" panose="020F0502020204030204" pitchFamily="34" charset="0"/>
            </a:rPr>
            <a:t>Artritis Reumatoide</a:t>
          </a:r>
          <a:endParaRPr lang="es-CO" sz="1100" b="0" dirty="0">
            <a:latin typeface="Calibri" panose="020F0502020204030204" pitchFamily="34" charset="0"/>
            <a:ea typeface="Calibri" panose="020F0502020204030204" pitchFamily="34" charset="0"/>
            <a:cs typeface="Calibri" panose="020F0502020204030204" pitchFamily="34" charset="0"/>
          </a:endParaRPr>
        </a:p>
      </dgm:t>
    </dgm:pt>
    <dgm:pt modelId="{3E426DE0-B7E4-4091-A30A-E090A00C2898}" type="parTrans" cxnId="{C4EB4834-88D8-44EE-A46A-4A290CF1B9DC}">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AB2ADDED-AE2F-42F9-B1ED-2AB92C089C3B}" type="sibTrans" cxnId="{C4EB4834-88D8-44EE-A46A-4A290CF1B9DC}">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4DD16396-0DF5-433B-B602-E7D92926C52E}">
      <dgm:prSet custT="1"/>
      <dgm:spPr>
        <a:ln>
          <a:solidFill>
            <a:srgbClr val="006D74"/>
          </a:solidFill>
        </a:ln>
      </dgm:spPr>
      <dgm:t>
        <a:bodyPr/>
        <a:lstStyle/>
        <a:p>
          <a:r>
            <a:rPr lang="es-ES" sz="1100" b="0" dirty="0">
              <a:solidFill>
                <a:srgbClr val="006D74"/>
              </a:solidFill>
              <a:latin typeface="Calibri" panose="020F0502020204030204" pitchFamily="34" charset="0"/>
              <a:ea typeface="Calibri" panose="020F0502020204030204" pitchFamily="34" charset="0"/>
              <a:cs typeface="Calibri" panose="020F0502020204030204" pitchFamily="34" charset="0"/>
            </a:rPr>
            <a:t>Resolución 1393/2015</a:t>
          </a:r>
          <a:endParaRPr lang="es-CO" sz="1100" b="0" dirty="0">
            <a:solidFill>
              <a:srgbClr val="006D74"/>
            </a:solidFill>
            <a:latin typeface="Calibri" panose="020F0502020204030204" pitchFamily="34" charset="0"/>
            <a:ea typeface="Calibri" panose="020F0502020204030204" pitchFamily="34" charset="0"/>
            <a:cs typeface="Calibri" panose="020F0502020204030204" pitchFamily="34" charset="0"/>
          </a:endParaRPr>
        </a:p>
      </dgm:t>
    </dgm:pt>
    <dgm:pt modelId="{869E5FB4-D6A0-47D3-B640-730617C3AB27}" type="parTrans" cxnId="{097A50F1-E7BE-4BFB-99BF-2B9B2510DA83}">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C9D4CBE9-CF90-4728-93DF-B0AF1E49DB65}" type="sibTrans" cxnId="{097A50F1-E7BE-4BFB-99BF-2B9B2510DA83}">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1C388DC3-F80B-44A7-85D8-6F6B0480796C}">
      <dgm:prSet custT="1"/>
      <dgm:spPr>
        <a:solidFill>
          <a:srgbClr val="3AC4B7"/>
        </a:solidFill>
        <a:ln>
          <a:solidFill>
            <a:srgbClr val="3AC4B7"/>
          </a:solidFill>
        </a:ln>
      </dgm:spPr>
      <dgm:t>
        <a:bodyPr/>
        <a:lstStyle/>
        <a:p>
          <a:r>
            <a:rPr lang="es-ES" sz="1100" b="0" dirty="0">
              <a:solidFill>
                <a:schemeClr val="bg1"/>
              </a:solidFill>
              <a:latin typeface="Calibri" panose="020F0502020204030204" pitchFamily="34" charset="0"/>
              <a:ea typeface="Calibri" panose="020F0502020204030204" pitchFamily="34" charset="0"/>
              <a:cs typeface="Calibri" panose="020F0502020204030204" pitchFamily="34" charset="0"/>
            </a:rPr>
            <a:t>ERC y precursoras (HTA – DM)</a:t>
          </a:r>
          <a:endParaRPr lang="es-CO" sz="11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AA500C41-A227-493B-8C17-BCB24662A602}" type="parTrans" cxnId="{9C442904-11E4-4533-BF92-3F4750730D58}">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0FADBD7E-D24B-463E-A0B3-DAD65594FAA0}" type="sibTrans" cxnId="{9C442904-11E4-4533-BF92-3F4750730D58}">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80F10BD2-46F7-4009-915D-9EA8A5659A42}">
      <dgm:prSet custT="1"/>
      <dgm:spPr>
        <a:ln>
          <a:solidFill>
            <a:srgbClr val="00A48D"/>
          </a:solidFill>
        </a:ln>
      </dgm:spPr>
      <dgm:t>
        <a:bodyPr/>
        <a:lstStyle/>
        <a:p>
          <a:r>
            <a:rPr lang="es-ES" sz="1100" b="0" dirty="0">
              <a:solidFill>
                <a:srgbClr val="00A48D"/>
              </a:solidFill>
              <a:latin typeface="Calibri" panose="020F0502020204030204" pitchFamily="34" charset="0"/>
              <a:ea typeface="Calibri" panose="020F0502020204030204" pitchFamily="34" charset="0"/>
              <a:cs typeface="Calibri" panose="020F0502020204030204" pitchFamily="34" charset="0"/>
            </a:rPr>
            <a:t>Resolución 247/2014</a:t>
          </a:r>
          <a:endParaRPr lang="es-CO" sz="1100" b="0" dirty="0">
            <a:solidFill>
              <a:srgbClr val="00A48D"/>
            </a:solidFill>
            <a:latin typeface="Calibri" panose="020F0502020204030204" pitchFamily="34" charset="0"/>
            <a:ea typeface="Calibri" panose="020F0502020204030204" pitchFamily="34" charset="0"/>
            <a:cs typeface="Calibri" panose="020F0502020204030204" pitchFamily="34" charset="0"/>
          </a:endParaRPr>
        </a:p>
      </dgm:t>
    </dgm:pt>
    <dgm:pt modelId="{D031AF7A-2DAF-4903-BB34-E57A6ED4E6B0}" type="parTrans" cxnId="{DA0360D3-19B0-46F5-ABD6-44F7B7C3DCDA}">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5964AFB9-9101-43F5-A2CB-DFDFA7FF6780}" type="sibTrans" cxnId="{DA0360D3-19B0-46F5-ABD6-44F7B7C3DCDA}">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C6C0B4B8-6F2D-4040-A3B9-07C3EB2CCDD1}">
      <dgm:prSet custT="1"/>
      <dgm:spPr>
        <a:ln>
          <a:solidFill>
            <a:srgbClr val="00A48D"/>
          </a:solidFill>
        </a:ln>
      </dgm:spPr>
      <dgm:t>
        <a:bodyPr/>
        <a:lstStyle/>
        <a:p>
          <a:r>
            <a:rPr lang="es-ES" sz="1100" b="0" dirty="0">
              <a:solidFill>
                <a:srgbClr val="00A48D"/>
              </a:solidFill>
              <a:latin typeface="Calibri" panose="020F0502020204030204" pitchFamily="34" charset="0"/>
              <a:ea typeface="Calibri" panose="020F0502020204030204" pitchFamily="34" charset="0"/>
              <a:cs typeface="Calibri" panose="020F0502020204030204" pitchFamily="34" charset="0"/>
            </a:rPr>
            <a:t>2 de enero a 1 de enero</a:t>
          </a:r>
          <a:endParaRPr lang="es-CO" sz="1100" b="0" dirty="0">
            <a:solidFill>
              <a:srgbClr val="00A48D"/>
            </a:solidFill>
            <a:latin typeface="Calibri" panose="020F0502020204030204" pitchFamily="34" charset="0"/>
            <a:ea typeface="Calibri" panose="020F0502020204030204" pitchFamily="34" charset="0"/>
            <a:cs typeface="Calibri" panose="020F0502020204030204" pitchFamily="34" charset="0"/>
          </a:endParaRPr>
        </a:p>
      </dgm:t>
    </dgm:pt>
    <dgm:pt modelId="{E60DBFD5-1CE1-4A1A-99C6-694A3A0DF675}" type="parTrans" cxnId="{67E5DF48-D86A-4D69-B0A0-84D17EB924D9}">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9228AEF8-5EA0-4AE8-8669-32A1DD8EC516}" type="sibTrans" cxnId="{67E5DF48-D86A-4D69-B0A0-84D17EB924D9}">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A149137F-D2B7-4150-8111-1718AA996F43}">
      <dgm:prSet custT="1"/>
      <dgm:spPr>
        <a:ln>
          <a:solidFill>
            <a:srgbClr val="00A48D"/>
          </a:solidFill>
        </a:ln>
      </dgm:spPr>
      <dgm:t>
        <a:bodyPr/>
        <a:lstStyle/>
        <a:p>
          <a:r>
            <a:rPr lang="es-ES" sz="1100" b="0" dirty="0">
              <a:solidFill>
                <a:srgbClr val="00A48D"/>
              </a:solidFill>
              <a:latin typeface="Calibri" panose="020F0502020204030204" pitchFamily="34" charset="0"/>
              <a:ea typeface="Calibri" panose="020F0502020204030204" pitchFamily="34" charset="0"/>
              <a:cs typeface="Calibri" panose="020F0502020204030204" pitchFamily="34" charset="0"/>
            </a:rPr>
            <a:t>Reporte 5 de mayo</a:t>
          </a:r>
          <a:endParaRPr lang="es-CO" sz="1100" b="0" dirty="0">
            <a:solidFill>
              <a:srgbClr val="00A48D"/>
            </a:solidFill>
            <a:latin typeface="Calibri" panose="020F0502020204030204" pitchFamily="34" charset="0"/>
            <a:ea typeface="Calibri" panose="020F0502020204030204" pitchFamily="34" charset="0"/>
            <a:cs typeface="Calibri" panose="020F0502020204030204" pitchFamily="34" charset="0"/>
          </a:endParaRPr>
        </a:p>
      </dgm:t>
    </dgm:pt>
    <dgm:pt modelId="{D4C9B79F-C04F-4A0E-BA4D-7E8ACBA846A7}" type="parTrans" cxnId="{D289F1A8-31B9-4250-AD49-FCB8E7A00BDA}">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3BE39873-BD04-446C-8546-18C94C2FE990}" type="sibTrans" cxnId="{D289F1A8-31B9-4250-AD49-FCB8E7A00BDA}">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3D003E57-BFF3-4D34-AFB3-242FC4DAE94B}">
      <dgm:prSet custT="1"/>
      <dgm:spPr>
        <a:ln>
          <a:solidFill>
            <a:srgbClr val="006D74"/>
          </a:solidFill>
        </a:ln>
      </dgm:spPr>
      <dgm:t>
        <a:bodyPr/>
        <a:lstStyle/>
        <a:p>
          <a:r>
            <a:rPr lang="es-ES" sz="1100" b="0" dirty="0">
              <a:solidFill>
                <a:srgbClr val="006D74"/>
              </a:solidFill>
              <a:latin typeface="Calibri" panose="020F0502020204030204" pitchFamily="34" charset="0"/>
              <a:ea typeface="Calibri" panose="020F0502020204030204" pitchFamily="34" charset="0"/>
              <a:cs typeface="Calibri" panose="020F0502020204030204" pitchFamily="34" charset="0"/>
            </a:rPr>
            <a:t>1 de julio a 30 de junio</a:t>
          </a:r>
          <a:endParaRPr lang="es-CO" sz="1100" b="0" dirty="0">
            <a:solidFill>
              <a:srgbClr val="006D74"/>
            </a:solidFill>
            <a:latin typeface="Calibri" panose="020F0502020204030204" pitchFamily="34" charset="0"/>
            <a:ea typeface="Calibri" panose="020F0502020204030204" pitchFamily="34" charset="0"/>
            <a:cs typeface="Calibri" panose="020F0502020204030204" pitchFamily="34" charset="0"/>
          </a:endParaRPr>
        </a:p>
      </dgm:t>
    </dgm:pt>
    <dgm:pt modelId="{196E0942-B49B-46A9-803C-02569A41C936}" type="parTrans" cxnId="{0A2DE6AF-E861-4F4B-87A4-8378D355C5FF}">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666E8ADA-74FA-43D6-BC71-7C16E9E75AC8}" type="sibTrans" cxnId="{0A2DE6AF-E861-4F4B-87A4-8378D355C5FF}">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D69A77F0-FE6E-4A67-AD99-519A74A40C9F}">
      <dgm:prSet custT="1"/>
      <dgm:spPr>
        <a:ln>
          <a:solidFill>
            <a:srgbClr val="006D74"/>
          </a:solidFill>
        </a:ln>
      </dgm:spPr>
      <dgm:t>
        <a:bodyPr/>
        <a:lstStyle/>
        <a:p>
          <a:r>
            <a:rPr lang="es-ES" sz="1100" b="0" dirty="0">
              <a:solidFill>
                <a:srgbClr val="006D74"/>
              </a:solidFill>
              <a:latin typeface="Calibri" panose="020F0502020204030204" pitchFamily="34" charset="0"/>
              <a:ea typeface="Calibri" panose="020F0502020204030204" pitchFamily="34" charset="0"/>
              <a:cs typeface="Calibri" panose="020F0502020204030204" pitchFamily="34" charset="0"/>
            </a:rPr>
            <a:t>Reporte 30 de septiembre</a:t>
          </a:r>
          <a:endParaRPr lang="es-CO" sz="1100" b="0" dirty="0">
            <a:solidFill>
              <a:srgbClr val="006D74"/>
            </a:solidFill>
            <a:latin typeface="Calibri" panose="020F0502020204030204" pitchFamily="34" charset="0"/>
            <a:ea typeface="Calibri" panose="020F0502020204030204" pitchFamily="34" charset="0"/>
            <a:cs typeface="Calibri" panose="020F0502020204030204" pitchFamily="34" charset="0"/>
          </a:endParaRPr>
        </a:p>
      </dgm:t>
    </dgm:pt>
    <dgm:pt modelId="{AE78C67B-ED13-4AF9-8123-4C2BC8D8E16C}" type="parTrans" cxnId="{ABCEED5A-D4C4-4C24-B803-636EDF93EA96}">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56BE9979-24D0-4509-88A5-06F39B15405F}" type="sibTrans" cxnId="{ABCEED5A-D4C4-4C24-B803-636EDF93EA96}">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04CE5221-B172-4EFB-8733-38B05F713822}">
      <dgm:prSet custT="1"/>
      <dgm:spPr>
        <a:ln>
          <a:solidFill>
            <a:srgbClr val="3AC4B7"/>
          </a:solidFill>
        </a:ln>
      </dgm:spPr>
      <dgm:t>
        <a:bodyPr/>
        <a:lstStyle/>
        <a:p>
          <a:r>
            <a:rPr lang="es-ES" sz="1100" b="0" dirty="0">
              <a:solidFill>
                <a:srgbClr val="3AC4B7"/>
              </a:solidFill>
              <a:latin typeface="Calibri" panose="020F0502020204030204" pitchFamily="34" charset="0"/>
              <a:ea typeface="Calibri" panose="020F0502020204030204" pitchFamily="34" charset="0"/>
              <a:cs typeface="Calibri" panose="020F0502020204030204" pitchFamily="34" charset="0"/>
            </a:rPr>
            <a:t>Resolución 2463/2014</a:t>
          </a:r>
          <a:endParaRPr lang="es-CO" sz="1100" b="0" dirty="0">
            <a:solidFill>
              <a:srgbClr val="3AC4B7"/>
            </a:solidFill>
            <a:latin typeface="Calibri" panose="020F0502020204030204" pitchFamily="34" charset="0"/>
            <a:ea typeface="Calibri" panose="020F0502020204030204" pitchFamily="34" charset="0"/>
            <a:cs typeface="Calibri" panose="020F0502020204030204" pitchFamily="34" charset="0"/>
          </a:endParaRPr>
        </a:p>
      </dgm:t>
    </dgm:pt>
    <dgm:pt modelId="{5782E52C-9BD2-4C54-AB48-3FC9EC0BF70C}" type="parTrans" cxnId="{93DAA693-28A2-4265-B96B-0AEA9FAFA8A2}">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A64477A5-E990-40A4-888A-CCBB90F6A028}" type="sibTrans" cxnId="{93DAA693-28A2-4265-B96B-0AEA9FAFA8A2}">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116478F7-9680-4450-B38C-512F7653736A}">
      <dgm:prSet custT="1"/>
      <dgm:spPr>
        <a:ln>
          <a:solidFill>
            <a:srgbClr val="3AC4B7"/>
          </a:solidFill>
        </a:ln>
      </dgm:spPr>
      <dgm:t>
        <a:bodyPr/>
        <a:lstStyle/>
        <a:p>
          <a:r>
            <a:rPr lang="es-ES" sz="1100" b="0" dirty="0">
              <a:solidFill>
                <a:srgbClr val="3AC4B7"/>
              </a:solidFill>
              <a:latin typeface="Calibri" panose="020F0502020204030204" pitchFamily="34" charset="0"/>
              <a:ea typeface="Calibri" panose="020F0502020204030204" pitchFamily="34" charset="0"/>
              <a:cs typeface="Calibri" panose="020F0502020204030204" pitchFamily="34" charset="0"/>
            </a:rPr>
            <a:t>1 de julio a 30 de junio</a:t>
          </a:r>
          <a:endParaRPr lang="es-CO" sz="1100" b="0" dirty="0">
            <a:solidFill>
              <a:srgbClr val="3AC4B7"/>
            </a:solidFill>
            <a:latin typeface="Calibri" panose="020F0502020204030204" pitchFamily="34" charset="0"/>
            <a:ea typeface="Calibri" panose="020F0502020204030204" pitchFamily="34" charset="0"/>
            <a:cs typeface="Calibri" panose="020F0502020204030204" pitchFamily="34" charset="0"/>
          </a:endParaRPr>
        </a:p>
      </dgm:t>
    </dgm:pt>
    <dgm:pt modelId="{616F690F-A86F-40F5-B5FA-F94253A7ADE2}" type="parTrans" cxnId="{EFC5A0B1-1E17-4E0D-885E-C7516F0651D9}">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96CE904D-659D-4BC2-A0B3-269233CBF7D1}" type="sibTrans" cxnId="{EFC5A0B1-1E17-4E0D-885E-C7516F0651D9}">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D4EFF6AB-BA66-4CC8-B6DE-1D53BAB20510}">
      <dgm:prSet custT="1"/>
      <dgm:spPr>
        <a:ln>
          <a:solidFill>
            <a:srgbClr val="3AC4B7"/>
          </a:solidFill>
        </a:ln>
      </dgm:spPr>
      <dgm:t>
        <a:bodyPr/>
        <a:lstStyle/>
        <a:p>
          <a:r>
            <a:rPr lang="es-ES" sz="1100" b="0" dirty="0">
              <a:solidFill>
                <a:srgbClr val="3AC4B7"/>
              </a:solidFill>
              <a:latin typeface="Calibri" panose="020F0502020204030204" pitchFamily="34" charset="0"/>
              <a:ea typeface="Calibri" panose="020F0502020204030204" pitchFamily="34" charset="0"/>
              <a:cs typeface="Calibri" panose="020F0502020204030204" pitchFamily="34" charset="0"/>
            </a:rPr>
            <a:t>Reporte 30 de agosto</a:t>
          </a:r>
          <a:endParaRPr lang="es-CO" sz="1100" b="0" dirty="0">
            <a:solidFill>
              <a:srgbClr val="3AC4B7"/>
            </a:solidFill>
            <a:latin typeface="Calibri" panose="020F0502020204030204" pitchFamily="34" charset="0"/>
            <a:ea typeface="Calibri" panose="020F0502020204030204" pitchFamily="34" charset="0"/>
            <a:cs typeface="Calibri" panose="020F0502020204030204" pitchFamily="34" charset="0"/>
          </a:endParaRPr>
        </a:p>
      </dgm:t>
    </dgm:pt>
    <dgm:pt modelId="{29080F14-1ADC-4C8C-92F3-DBD023770347}" type="parTrans" cxnId="{F037E528-7C9F-4EE7-9003-FC68DDFD3976}">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0B3C4CF9-DCAA-475F-B5BD-B9769CA90551}" type="sibTrans" cxnId="{F037E528-7C9F-4EE7-9003-FC68DDFD3976}">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135BD1B0-F465-4F53-A963-AEBE50E41E3E}" type="pres">
      <dgm:prSet presAssocID="{ACFB9FC0-4B04-4933-B18D-2B90EFE7A93D}" presName="diagram" presStyleCnt="0">
        <dgm:presLayoutVars>
          <dgm:dir/>
          <dgm:animLvl val="lvl"/>
          <dgm:resizeHandles val="exact"/>
        </dgm:presLayoutVars>
      </dgm:prSet>
      <dgm:spPr/>
    </dgm:pt>
    <dgm:pt modelId="{C3B3D12D-9032-44B9-8797-E665C2974E02}" type="pres">
      <dgm:prSet presAssocID="{6B9EF1EC-6B9A-49B5-B0E6-57CF2C429436}" presName="compNode" presStyleCnt="0"/>
      <dgm:spPr/>
    </dgm:pt>
    <dgm:pt modelId="{6A198E1C-A514-41AA-B565-C8F20C129980}" type="pres">
      <dgm:prSet presAssocID="{6B9EF1EC-6B9A-49B5-B0E6-57CF2C429436}" presName="childRect" presStyleLbl="bgAcc1" presStyleIdx="0" presStyleCnt="5">
        <dgm:presLayoutVars>
          <dgm:bulletEnabled val="1"/>
        </dgm:presLayoutVars>
      </dgm:prSet>
      <dgm:spPr/>
    </dgm:pt>
    <dgm:pt modelId="{26783153-7F6C-479C-B852-34383C9A5368}" type="pres">
      <dgm:prSet presAssocID="{6B9EF1EC-6B9A-49B5-B0E6-57CF2C429436}" presName="parentText" presStyleLbl="node1" presStyleIdx="0" presStyleCnt="0">
        <dgm:presLayoutVars>
          <dgm:chMax val="0"/>
          <dgm:bulletEnabled val="1"/>
        </dgm:presLayoutVars>
      </dgm:prSet>
      <dgm:spPr/>
    </dgm:pt>
    <dgm:pt modelId="{57C0A03E-2EEE-4153-81D3-EB3FB72B32A2}" type="pres">
      <dgm:prSet presAssocID="{6B9EF1EC-6B9A-49B5-B0E6-57CF2C429436}" presName="parentRect" presStyleLbl="alignNode1" presStyleIdx="0" presStyleCnt="5"/>
      <dgm:spPr/>
    </dgm:pt>
    <dgm:pt modelId="{DF26FF7D-2B85-4807-887A-1317F120392F}" type="pres">
      <dgm:prSet presAssocID="{6B9EF1EC-6B9A-49B5-B0E6-57CF2C429436}" presName="adorn" presStyleLbl="fgAccFollowNode1" presStyleIdx="0" presStyleCnt="5"/>
      <dgm:spPr>
        <a:blipFill rotWithShape="1">
          <a:blip xmlns:r="http://schemas.openxmlformats.org/officeDocument/2006/relationships" r:embed="rId1"/>
          <a:srcRect/>
          <a:stretch>
            <a:fillRect l="-25000" r="-25000"/>
          </a:stretch>
        </a:blipFill>
      </dgm:spPr>
    </dgm:pt>
    <dgm:pt modelId="{F97E237C-0B31-4995-B218-9AB3AF952187}" type="pres">
      <dgm:prSet presAssocID="{60D465F6-E63A-47E6-AE4C-9377BAA01544}" presName="sibTrans" presStyleLbl="sibTrans2D1" presStyleIdx="0" presStyleCnt="0"/>
      <dgm:spPr/>
    </dgm:pt>
    <dgm:pt modelId="{6763A076-75AB-4508-8171-3FF410F2807C}" type="pres">
      <dgm:prSet presAssocID="{4F5A1EA8-3D46-4489-9976-47D3E2000422}" presName="compNode" presStyleCnt="0"/>
      <dgm:spPr/>
    </dgm:pt>
    <dgm:pt modelId="{CD83F6CE-04D8-4C69-A2B3-048210B688E7}" type="pres">
      <dgm:prSet presAssocID="{4F5A1EA8-3D46-4489-9976-47D3E2000422}" presName="childRect" presStyleLbl="bgAcc1" presStyleIdx="1" presStyleCnt="5">
        <dgm:presLayoutVars>
          <dgm:bulletEnabled val="1"/>
        </dgm:presLayoutVars>
      </dgm:prSet>
      <dgm:spPr/>
    </dgm:pt>
    <dgm:pt modelId="{244ACA6A-8E58-4159-AEA9-B67EEEEB9AE1}" type="pres">
      <dgm:prSet presAssocID="{4F5A1EA8-3D46-4489-9976-47D3E2000422}" presName="parentText" presStyleLbl="node1" presStyleIdx="0" presStyleCnt="0">
        <dgm:presLayoutVars>
          <dgm:chMax val="0"/>
          <dgm:bulletEnabled val="1"/>
        </dgm:presLayoutVars>
      </dgm:prSet>
      <dgm:spPr/>
    </dgm:pt>
    <dgm:pt modelId="{DFC7409D-6A28-4886-AC40-B37F8284CBDD}" type="pres">
      <dgm:prSet presAssocID="{4F5A1EA8-3D46-4489-9976-47D3E2000422}" presName="parentRect" presStyleLbl="alignNode1" presStyleIdx="1" presStyleCnt="5"/>
      <dgm:spPr/>
    </dgm:pt>
    <dgm:pt modelId="{64066469-A0CE-4AC4-BA26-13CA776D03B7}" type="pres">
      <dgm:prSet presAssocID="{4F5A1EA8-3D46-4489-9976-47D3E2000422}" presName="adorn" presStyleLbl="fgAccFollowNode1" presStyleIdx="1" presStyleCnt="5"/>
      <dgm:spPr>
        <a:blipFill rotWithShape="1">
          <a:blip xmlns:r="http://schemas.openxmlformats.org/officeDocument/2006/relationships" r:embed="rId2"/>
          <a:srcRect/>
          <a:stretch>
            <a:fillRect l="-10000" r="-10000"/>
          </a:stretch>
        </a:blipFill>
      </dgm:spPr>
    </dgm:pt>
    <dgm:pt modelId="{0967123D-A363-42AE-8D50-256745018FDF}" type="pres">
      <dgm:prSet presAssocID="{763F5D07-1BE8-460C-9780-86F3EFB1ECDD}" presName="sibTrans" presStyleLbl="sibTrans2D1" presStyleIdx="0" presStyleCnt="0"/>
      <dgm:spPr/>
    </dgm:pt>
    <dgm:pt modelId="{55D0F663-9717-4072-A5C2-96301187C11F}" type="pres">
      <dgm:prSet presAssocID="{CF385DF3-12B1-4042-B9B3-F61D9358526C}" presName="compNode" presStyleCnt="0"/>
      <dgm:spPr/>
    </dgm:pt>
    <dgm:pt modelId="{2A377BB9-47FF-47FE-AAD6-E6D3D39A8FAE}" type="pres">
      <dgm:prSet presAssocID="{CF385DF3-12B1-4042-B9B3-F61D9358526C}" presName="childRect" presStyleLbl="bgAcc1" presStyleIdx="2" presStyleCnt="5">
        <dgm:presLayoutVars>
          <dgm:bulletEnabled val="1"/>
        </dgm:presLayoutVars>
      </dgm:prSet>
      <dgm:spPr/>
    </dgm:pt>
    <dgm:pt modelId="{F5C31158-73FC-4E86-8D90-6B1DF2681440}" type="pres">
      <dgm:prSet presAssocID="{CF385DF3-12B1-4042-B9B3-F61D9358526C}" presName="parentText" presStyleLbl="node1" presStyleIdx="0" presStyleCnt="0">
        <dgm:presLayoutVars>
          <dgm:chMax val="0"/>
          <dgm:bulletEnabled val="1"/>
        </dgm:presLayoutVars>
      </dgm:prSet>
      <dgm:spPr/>
    </dgm:pt>
    <dgm:pt modelId="{1D6B4C5E-36D9-4239-83EB-9CC4A4FF020C}" type="pres">
      <dgm:prSet presAssocID="{CF385DF3-12B1-4042-B9B3-F61D9358526C}" presName="parentRect" presStyleLbl="alignNode1" presStyleIdx="2" presStyleCnt="5"/>
      <dgm:spPr/>
    </dgm:pt>
    <dgm:pt modelId="{F5FC7B3A-854E-4960-A567-CF2DAD7DF9C3}" type="pres">
      <dgm:prSet presAssocID="{CF385DF3-12B1-4042-B9B3-F61D9358526C}" presName="adorn" presStyleLbl="fgAccFollowNode1" presStyleIdx="2" presStyleCnt="5"/>
      <dgm:spPr>
        <a:blipFill rotWithShape="1">
          <a:blip xmlns:r="http://schemas.openxmlformats.org/officeDocument/2006/relationships" r:embed="rId3"/>
          <a:srcRect/>
          <a:stretch>
            <a:fillRect l="-25000" r="-25000"/>
          </a:stretch>
        </a:blipFill>
      </dgm:spPr>
    </dgm:pt>
    <dgm:pt modelId="{E096311E-39A9-493D-861B-D22BFCDE7994}" type="pres">
      <dgm:prSet presAssocID="{CCC7C5EC-0700-4681-B624-BDB3CEE8CC76}" presName="sibTrans" presStyleLbl="sibTrans2D1" presStyleIdx="0" presStyleCnt="0"/>
      <dgm:spPr/>
    </dgm:pt>
    <dgm:pt modelId="{108EF82A-72FF-472D-939C-9E4F2AA5D4B0}" type="pres">
      <dgm:prSet presAssocID="{1C388DC3-F80B-44A7-85D8-6F6B0480796C}" presName="compNode" presStyleCnt="0"/>
      <dgm:spPr/>
    </dgm:pt>
    <dgm:pt modelId="{8FA9A2D8-DD85-4F65-86F2-443153453ACB}" type="pres">
      <dgm:prSet presAssocID="{1C388DC3-F80B-44A7-85D8-6F6B0480796C}" presName="childRect" presStyleLbl="bgAcc1" presStyleIdx="3" presStyleCnt="5">
        <dgm:presLayoutVars>
          <dgm:bulletEnabled val="1"/>
        </dgm:presLayoutVars>
      </dgm:prSet>
      <dgm:spPr/>
    </dgm:pt>
    <dgm:pt modelId="{A86C59E4-178E-4BA1-81AE-0C033FD521BC}" type="pres">
      <dgm:prSet presAssocID="{1C388DC3-F80B-44A7-85D8-6F6B0480796C}" presName="parentText" presStyleLbl="node1" presStyleIdx="0" presStyleCnt="0">
        <dgm:presLayoutVars>
          <dgm:chMax val="0"/>
          <dgm:bulletEnabled val="1"/>
        </dgm:presLayoutVars>
      </dgm:prSet>
      <dgm:spPr/>
    </dgm:pt>
    <dgm:pt modelId="{C6270959-7CAA-414E-8CCD-E61556818969}" type="pres">
      <dgm:prSet presAssocID="{1C388DC3-F80B-44A7-85D8-6F6B0480796C}" presName="parentRect" presStyleLbl="alignNode1" presStyleIdx="3" presStyleCnt="5"/>
      <dgm:spPr/>
    </dgm:pt>
    <dgm:pt modelId="{BC872634-17B9-479B-850E-D4CA662234E2}" type="pres">
      <dgm:prSet presAssocID="{1C388DC3-F80B-44A7-85D8-6F6B0480796C}" presName="adorn" presStyleLbl="fgAccFollowNode1" presStyleIdx="3" presStyleCnt="5"/>
      <dgm:spPr>
        <a:blipFill rotWithShape="1">
          <a:blip xmlns:r="http://schemas.openxmlformats.org/officeDocument/2006/relationships" r:embed="rId4"/>
          <a:srcRect/>
          <a:stretch>
            <a:fillRect l="-33000" r="-33000"/>
          </a:stretch>
        </a:blipFill>
      </dgm:spPr>
    </dgm:pt>
    <dgm:pt modelId="{2C376A28-4D1D-4436-AD78-94A14AC0EC4E}" type="pres">
      <dgm:prSet presAssocID="{0FADBD7E-D24B-463E-A0B3-DAD65594FAA0}" presName="sibTrans" presStyleLbl="sibTrans2D1" presStyleIdx="0" presStyleCnt="0"/>
      <dgm:spPr/>
    </dgm:pt>
    <dgm:pt modelId="{F9ACDEEF-FA4E-4DD3-BE5D-C0B0BFD5C3F1}" type="pres">
      <dgm:prSet presAssocID="{2AFF3FDD-5ED8-4603-87CD-D5746B63B128}" presName="compNode" presStyleCnt="0"/>
      <dgm:spPr/>
    </dgm:pt>
    <dgm:pt modelId="{3735178F-F903-4FF2-984D-0C86CE2C96DD}" type="pres">
      <dgm:prSet presAssocID="{2AFF3FDD-5ED8-4603-87CD-D5746B63B128}" presName="childRect" presStyleLbl="bgAcc1" presStyleIdx="4" presStyleCnt="5">
        <dgm:presLayoutVars>
          <dgm:bulletEnabled val="1"/>
        </dgm:presLayoutVars>
      </dgm:prSet>
      <dgm:spPr/>
    </dgm:pt>
    <dgm:pt modelId="{D2FC6774-51D1-42D9-9D8D-354C3A9EC68A}" type="pres">
      <dgm:prSet presAssocID="{2AFF3FDD-5ED8-4603-87CD-D5746B63B128}" presName="parentText" presStyleLbl="node1" presStyleIdx="0" presStyleCnt="0">
        <dgm:presLayoutVars>
          <dgm:chMax val="0"/>
          <dgm:bulletEnabled val="1"/>
        </dgm:presLayoutVars>
      </dgm:prSet>
      <dgm:spPr/>
    </dgm:pt>
    <dgm:pt modelId="{9275DCE2-7348-48F5-9949-88CECBC2CA2C}" type="pres">
      <dgm:prSet presAssocID="{2AFF3FDD-5ED8-4603-87CD-D5746B63B128}" presName="parentRect" presStyleLbl="alignNode1" presStyleIdx="4" presStyleCnt="5"/>
      <dgm:spPr/>
    </dgm:pt>
    <dgm:pt modelId="{AE27FB1D-5004-4549-A61D-7E760C78C284}" type="pres">
      <dgm:prSet presAssocID="{2AFF3FDD-5ED8-4603-87CD-D5746B63B128}" presName="adorn" presStyleLbl="fgAccFollowNode1" presStyleIdx="4" presStyleCnt="5"/>
      <dgm:spPr>
        <a:blipFill rotWithShape="1">
          <a:blip xmlns:r="http://schemas.openxmlformats.org/officeDocument/2006/relationships" r:embed="rId5"/>
          <a:srcRect/>
          <a:stretch>
            <a:fillRect l="-25000" r="-25000"/>
          </a:stretch>
        </a:blipFill>
      </dgm:spPr>
    </dgm:pt>
  </dgm:ptLst>
  <dgm:cxnLst>
    <dgm:cxn modelId="{F1FA4302-ACF1-441A-B14E-384B64E6DC2C}" type="presOf" srcId="{D4EFF6AB-BA66-4CC8-B6DE-1D53BAB20510}" destId="{8FA9A2D8-DD85-4F65-86F2-443153453ACB}" srcOrd="0" destOrd="2" presId="urn:microsoft.com/office/officeart/2005/8/layout/bList2"/>
    <dgm:cxn modelId="{9C442904-11E4-4533-BF92-3F4750730D58}" srcId="{ACFB9FC0-4B04-4933-B18D-2B90EFE7A93D}" destId="{1C388DC3-F80B-44A7-85D8-6F6B0480796C}" srcOrd="3" destOrd="0" parTransId="{AA500C41-A227-493B-8C17-BCB24662A602}" sibTransId="{0FADBD7E-D24B-463E-A0B3-DAD65594FAA0}"/>
    <dgm:cxn modelId="{2237DB0C-8F22-42ED-8305-E8C62E946A78}" type="presOf" srcId="{B939310B-C72E-46CC-86BA-490965127AA9}" destId="{2A377BB9-47FF-47FE-AAD6-E6D3D39A8FAE}" srcOrd="0" destOrd="1" presId="urn:microsoft.com/office/officeart/2005/8/layout/bList2"/>
    <dgm:cxn modelId="{816A5712-F077-4C4D-B21B-3E1D8D5C0829}" srcId="{ACFB9FC0-4B04-4933-B18D-2B90EFE7A93D}" destId="{CF385DF3-12B1-4042-B9B3-F61D9358526C}" srcOrd="2" destOrd="0" parTransId="{47506FE4-7A43-4302-A822-9D11DF788571}" sibTransId="{CCC7C5EC-0700-4681-B624-BDB3CEE8CC76}"/>
    <dgm:cxn modelId="{6D968A1E-7C39-4DB8-85CF-1C6C779B3B00}" type="presOf" srcId="{ACFB9FC0-4B04-4933-B18D-2B90EFE7A93D}" destId="{135BD1B0-F465-4F53-A963-AEBE50E41E3E}" srcOrd="0" destOrd="0" presId="urn:microsoft.com/office/officeart/2005/8/layout/bList2"/>
    <dgm:cxn modelId="{2E9E1725-EAC3-413F-B1B4-00CDE684133D}" type="presOf" srcId="{6B9EF1EC-6B9A-49B5-B0E6-57CF2C429436}" destId="{57C0A03E-2EEE-4153-81D3-EB3FB72B32A2}" srcOrd="1" destOrd="0" presId="urn:microsoft.com/office/officeart/2005/8/layout/bList2"/>
    <dgm:cxn modelId="{F037E528-7C9F-4EE7-9003-FC68DDFD3976}" srcId="{1C388DC3-F80B-44A7-85D8-6F6B0480796C}" destId="{D4EFF6AB-BA66-4CC8-B6DE-1D53BAB20510}" srcOrd="2" destOrd="0" parTransId="{29080F14-1ADC-4C8C-92F3-DBD023770347}" sibTransId="{0B3C4CF9-DCAA-475F-B5BD-B9769CA90551}"/>
    <dgm:cxn modelId="{C4EB4834-88D8-44EE-A46A-4A290CF1B9DC}" srcId="{ACFB9FC0-4B04-4933-B18D-2B90EFE7A93D}" destId="{2AFF3FDD-5ED8-4603-87CD-D5746B63B128}" srcOrd="4" destOrd="0" parTransId="{3E426DE0-B7E4-4091-A30A-E090A00C2898}" sibTransId="{AB2ADDED-AE2F-42F9-B1ED-2AB92C089C3B}"/>
    <dgm:cxn modelId="{3427D73A-B841-482F-89D5-EF6BFDD92FC9}" srcId="{6B9EF1EC-6B9A-49B5-B0E6-57CF2C429436}" destId="{9BF2ADC5-C63D-4309-928D-A7B12B0069A9}" srcOrd="1" destOrd="0" parTransId="{322990C1-5740-4178-8B5A-DECCF2460266}" sibTransId="{B8C2B773-3BF3-48F3-B97F-04D54CF675D3}"/>
    <dgm:cxn modelId="{FD77483C-8179-4C6E-AD89-01637C6EA01C}" type="presOf" srcId="{116478F7-9680-4450-B38C-512F7653736A}" destId="{8FA9A2D8-DD85-4F65-86F2-443153453ACB}" srcOrd="0" destOrd="1" presId="urn:microsoft.com/office/officeart/2005/8/layout/bList2"/>
    <dgm:cxn modelId="{73185D5E-1B7B-451A-AAC6-F1319ABCEE4C}" srcId="{CF385DF3-12B1-4042-B9B3-F61D9358526C}" destId="{62FD96D0-744E-4CE9-89FA-D258DC1778D1}" srcOrd="2" destOrd="0" parTransId="{86438955-ECE5-4CED-B5B9-74773D11FE88}" sibTransId="{E60BFC62-CFF8-413D-915D-DDEEECDAD094}"/>
    <dgm:cxn modelId="{E7315542-BF09-4020-BE4E-33D4B75637FB}" type="presOf" srcId="{CF385DF3-12B1-4042-B9B3-F61D9358526C}" destId="{1D6B4C5E-36D9-4239-83EB-9CC4A4FF020C}" srcOrd="1" destOrd="0" presId="urn:microsoft.com/office/officeart/2005/8/layout/bList2"/>
    <dgm:cxn modelId="{6BE3A243-C2E2-4736-B41C-CE64F9D179DE}" srcId="{ACFB9FC0-4B04-4933-B18D-2B90EFE7A93D}" destId="{6B9EF1EC-6B9A-49B5-B0E6-57CF2C429436}" srcOrd="0" destOrd="0" parTransId="{D4FE1365-74EA-4204-ACB1-8ED6A32D5D20}" sibTransId="{60D465F6-E63A-47E6-AE4C-9377BAA01544}"/>
    <dgm:cxn modelId="{88572D45-D821-47DE-9874-BB63BB3A983A}" type="presOf" srcId="{A92781E1-A663-4680-9467-FD55EEDA0B48}" destId="{6A198E1C-A514-41AA-B565-C8F20C129980}" srcOrd="0" destOrd="0" presId="urn:microsoft.com/office/officeart/2005/8/layout/bList2"/>
    <dgm:cxn modelId="{67E5DF48-D86A-4D69-B0A0-84D17EB924D9}" srcId="{4F5A1EA8-3D46-4489-9976-47D3E2000422}" destId="{C6C0B4B8-6F2D-4040-A3B9-07C3EB2CCDD1}" srcOrd="1" destOrd="0" parTransId="{E60DBFD5-1CE1-4A1A-99C6-694A3A0DF675}" sibTransId="{9228AEF8-5EA0-4AE8-8669-32A1DD8EC516}"/>
    <dgm:cxn modelId="{84BDD06E-0556-4658-B464-261B5FE5C1FE}" type="presOf" srcId="{0FADBD7E-D24B-463E-A0B3-DAD65594FAA0}" destId="{2C376A28-4D1D-4436-AD78-94A14AC0EC4E}" srcOrd="0" destOrd="0" presId="urn:microsoft.com/office/officeart/2005/8/layout/bList2"/>
    <dgm:cxn modelId="{364D6E54-ACC2-4172-9D43-361E39114B68}" srcId="{6B9EF1EC-6B9A-49B5-B0E6-57CF2C429436}" destId="{A92781E1-A663-4680-9467-FD55EEDA0B48}" srcOrd="0" destOrd="0" parTransId="{EF630A68-A8F1-4C5F-B167-131E8109ABAF}" sibTransId="{7FCB7FCC-CEE2-4DC7-B095-D8BCABD54434}"/>
    <dgm:cxn modelId="{C4274155-FC97-4281-BA03-41BAB016C905}" type="presOf" srcId="{C6C0B4B8-6F2D-4040-A3B9-07C3EB2CCDD1}" destId="{CD83F6CE-04D8-4C69-A2B3-048210B688E7}" srcOrd="0" destOrd="1" presId="urn:microsoft.com/office/officeart/2005/8/layout/bList2"/>
    <dgm:cxn modelId="{ABCEED5A-D4C4-4C24-B803-636EDF93EA96}" srcId="{2AFF3FDD-5ED8-4603-87CD-D5746B63B128}" destId="{D69A77F0-FE6E-4A67-AD99-519A74A40C9F}" srcOrd="2" destOrd="0" parTransId="{AE78C67B-ED13-4AF9-8123-4C2BC8D8E16C}" sibTransId="{56BE9979-24D0-4509-88A5-06F39B15405F}"/>
    <dgm:cxn modelId="{B8E69E7B-CD2F-4297-A1E0-0B438427EE89}" type="presOf" srcId="{52CBE839-DD6F-44E0-B6E6-DE8BA0957F27}" destId="{6A198E1C-A514-41AA-B565-C8F20C129980}" srcOrd="0" destOrd="2" presId="urn:microsoft.com/office/officeart/2005/8/layout/bList2"/>
    <dgm:cxn modelId="{AAB21A7C-B8DF-437B-A9C3-61B75E743C9C}" type="presOf" srcId="{80F10BD2-46F7-4009-915D-9EA8A5659A42}" destId="{CD83F6CE-04D8-4C69-A2B3-048210B688E7}" srcOrd="0" destOrd="0" presId="urn:microsoft.com/office/officeart/2005/8/layout/bList2"/>
    <dgm:cxn modelId="{A1FAC37C-E0B1-4D78-9D8C-A85D1D4BA98E}" srcId="{6B9EF1EC-6B9A-49B5-B0E6-57CF2C429436}" destId="{52CBE839-DD6F-44E0-B6E6-DE8BA0957F27}" srcOrd="2" destOrd="0" parTransId="{A62A8242-326E-4647-B890-BA7775E6EDCB}" sibTransId="{C360589A-09B8-4D05-B82A-42A7F30FE194}"/>
    <dgm:cxn modelId="{36A0A07E-8EE1-45D1-AE64-A2B6A1ACBF16}" type="presOf" srcId="{04CE5221-B172-4EFB-8733-38B05F713822}" destId="{8FA9A2D8-DD85-4F65-86F2-443153453ACB}" srcOrd="0" destOrd="0" presId="urn:microsoft.com/office/officeart/2005/8/layout/bList2"/>
    <dgm:cxn modelId="{7F6C3B87-5118-4FAE-85D7-FC36C93AEC7B}" type="presOf" srcId="{763F5D07-1BE8-460C-9780-86F3EFB1ECDD}" destId="{0967123D-A363-42AE-8D50-256745018FDF}" srcOrd="0" destOrd="0" presId="urn:microsoft.com/office/officeart/2005/8/layout/bList2"/>
    <dgm:cxn modelId="{B71ADF87-9D7B-4F60-8FE8-3AEED5326866}" type="presOf" srcId="{3D003E57-BFF3-4D34-AFB3-242FC4DAE94B}" destId="{3735178F-F903-4FF2-984D-0C86CE2C96DD}" srcOrd="0" destOrd="1" presId="urn:microsoft.com/office/officeart/2005/8/layout/bList2"/>
    <dgm:cxn modelId="{93DAA693-28A2-4265-B96B-0AEA9FAFA8A2}" srcId="{1C388DC3-F80B-44A7-85D8-6F6B0480796C}" destId="{04CE5221-B172-4EFB-8733-38B05F713822}" srcOrd="0" destOrd="0" parTransId="{5782E52C-9BD2-4C54-AB48-3FC9EC0BF70C}" sibTransId="{A64477A5-E990-40A4-888A-CCBB90F6A028}"/>
    <dgm:cxn modelId="{92B38897-E228-4C08-9EB5-4555BE117C0F}" srcId="{CF385DF3-12B1-4042-B9B3-F61D9358526C}" destId="{23E06D30-6071-41F1-8B49-2C5B6D25118C}" srcOrd="0" destOrd="0" parTransId="{D5DEFF1C-FDC7-49A4-9618-95EDE2E1DD13}" sibTransId="{6BB053AD-59ED-47F0-9EDE-0C90980B3100}"/>
    <dgm:cxn modelId="{14F1E09C-B05E-4E79-8685-E356400B71D4}" type="presOf" srcId="{CCC7C5EC-0700-4681-B624-BDB3CEE8CC76}" destId="{E096311E-39A9-493D-861B-D22BFCDE7994}" srcOrd="0" destOrd="0" presId="urn:microsoft.com/office/officeart/2005/8/layout/bList2"/>
    <dgm:cxn modelId="{4D57A09F-D374-4801-BB6D-AC5E71604F15}" type="presOf" srcId="{2AFF3FDD-5ED8-4603-87CD-D5746B63B128}" destId="{D2FC6774-51D1-42D9-9D8D-354C3A9EC68A}" srcOrd="0" destOrd="0" presId="urn:microsoft.com/office/officeart/2005/8/layout/bList2"/>
    <dgm:cxn modelId="{D289F1A8-31B9-4250-AD49-FCB8E7A00BDA}" srcId="{4F5A1EA8-3D46-4489-9976-47D3E2000422}" destId="{A149137F-D2B7-4150-8111-1718AA996F43}" srcOrd="2" destOrd="0" parTransId="{D4C9B79F-C04F-4A0E-BA4D-7E8ACBA846A7}" sibTransId="{3BE39873-BD04-446C-8546-18C94C2FE990}"/>
    <dgm:cxn modelId="{970511AE-2585-4677-BA31-CC613861AB15}" type="presOf" srcId="{2AFF3FDD-5ED8-4603-87CD-D5746B63B128}" destId="{9275DCE2-7348-48F5-9949-88CECBC2CA2C}" srcOrd="1" destOrd="0" presId="urn:microsoft.com/office/officeart/2005/8/layout/bList2"/>
    <dgm:cxn modelId="{0A2DE6AF-E861-4F4B-87A4-8378D355C5FF}" srcId="{2AFF3FDD-5ED8-4603-87CD-D5746B63B128}" destId="{3D003E57-BFF3-4D34-AFB3-242FC4DAE94B}" srcOrd="1" destOrd="0" parTransId="{196E0942-B49B-46A9-803C-02569A41C936}" sibTransId="{666E8ADA-74FA-43D6-BC71-7C16E9E75AC8}"/>
    <dgm:cxn modelId="{EFC5A0B1-1E17-4E0D-885E-C7516F0651D9}" srcId="{1C388DC3-F80B-44A7-85D8-6F6B0480796C}" destId="{116478F7-9680-4450-B38C-512F7653736A}" srcOrd="1" destOrd="0" parTransId="{616F690F-A86F-40F5-B5FA-F94253A7ADE2}" sibTransId="{96CE904D-659D-4BC2-A0B3-269233CBF7D1}"/>
    <dgm:cxn modelId="{B7832DB2-E40E-4D04-A450-4DBB22BD7739}" srcId="{CF385DF3-12B1-4042-B9B3-F61D9358526C}" destId="{B939310B-C72E-46CC-86BA-490965127AA9}" srcOrd="1" destOrd="0" parTransId="{4DA1C5AB-2A44-48C9-A0A5-6096DF7D3450}" sibTransId="{9D7E04E1-6901-4A32-B0FF-3D2A336BB14B}"/>
    <dgm:cxn modelId="{6FABACB8-2E6B-4230-9D37-014DFADAFF12}" type="presOf" srcId="{1C388DC3-F80B-44A7-85D8-6F6B0480796C}" destId="{A86C59E4-178E-4BA1-81AE-0C033FD521BC}" srcOrd="0" destOrd="0" presId="urn:microsoft.com/office/officeart/2005/8/layout/bList2"/>
    <dgm:cxn modelId="{0DBA7CBB-9A82-43B7-AAD7-FB5E4909018D}" type="presOf" srcId="{A149137F-D2B7-4150-8111-1718AA996F43}" destId="{CD83F6CE-04D8-4C69-A2B3-048210B688E7}" srcOrd="0" destOrd="2" presId="urn:microsoft.com/office/officeart/2005/8/layout/bList2"/>
    <dgm:cxn modelId="{665211BE-89CB-41BB-A9B1-8203C69ED842}" type="presOf" srcId="{6B9EF1EC-6B9A-49B5-B0E6-57CF2C429436}" destId="{26783153-7F6C-479C-B852-34383C9A5368}" srcOrd="0" destOrd="0" presId="urn:microsoft.com/office/officeart/2005/8/layout/bList2"/>
    <dgm:cxn modelId="{8A0038CD-1960-44A7-BDE2-498916AB1CAF}" type="presOf" srcId="{4DD16396-0DF5-433B-B602-E7D92926C52E}" destId="{3735178F-F903-4FF2-984D-0C86CE2C96DD}" srcOrd="0" destOrd="0" presId="urn:microsoft.com/office/officeart/2005/8/layout/bList2"/>
    <dgm:cxn modelId="{65B0ABCD-1DDA-4D74-A001-1AA16A718723}" type="presOf" srcId="{4F5A1EA8-3D46-4489-9976-47D3E2000422}" destId="{DFC7409D-6A28-4886-AC40-B37F8284CBDD}" srcOrd="1" destOrd="0" presId="urn:microsoft.com/office/officeart/2005/8/layout/bList2"/>
    <dgm:cxn modelId="{A6A57ECE-0A0A-42B0-9D6E-97564AD8A35B}" type="presOf" srcId="{D69A77F0-FE6E-4A67-AD99-519A74A40C9F}" destId="{3735178F-F903-4FF2-984D-0C86CE2C96DD}" srcOrd="0" destOrd="2" presId="urn:microsoft.com/office/officeart/2005/8/layout/bList2"/>
    <dgm:cxn modelId="{96BE8CCF-0B9C-46CC-86C0-FD0BCCD796B8}" type="presOf" srcId="{60D465F6-E63A-47E6-AE4C-9377BAA01544}" destId="{F97E237C-0B31-4995-B218-9AB3AF952187}" srcOrd="0" destOrd="0" presId="urn:microsoft.com/office/officeart/2005/8/layout/bList2"/>
    <dgm:cxn modelId="{D81BA2CF-B97B-4D8A-B6BB-ECB18C0B9DC7}" srcId="{ACFB9FC0-4B04-4933-B18D-2B90EFE7A93D}" destId="{4F5A1EA8-3D46-4489-9976-47D3E2000422}" srcOrd="1" destOrd="0" parTransId="{21AE3F1B-7165-4C2D-9C1B-FC2182295819}" sibTransId="{763F5D07-1BE8-460C-9780-86F3EFB1ECDD}"/>
    <dgm:cxn modelId="{DA0360D3-19B0-46F5-ABD6-44F7B7C3DCDA}" srcId="{4F5A1EA8-3D46-4489-9976-47D3E2000422}" destId="{80F10BD2-46F7-4009-915D-9EA8A5659A42}" srcOrd="0" destOrd="0" parTransId="{D031AF7A-2DAF-4903-BB34-E57A6ED4E6B0}" sibTransId="{5964AFB9-9101-43F5-A2CB-DFDFA7FF6780}"/>
    <dgm:cxn modelId="{17E0D2D9-0C81-4D9E-9451-BB14AC0D7797}" type="presOf" srcId="{4F5A1EA8-3D46-4489-9976-47D3E2000422}" destId="{244ACA6A-8E58-4159-AEA9-B67EEEEB9AE1}" srcOrd="0" destOrd="0" presId="urn:microsoft.com/office/officeart/2005/8/layout/bList2"/>
    <dgm:cxn modelId="{5F328CED-3FD3-4878-9BE4-07C090BC8C8A}" type="presOf" srcId="{23E06D30-6071-41F1-8B49-2C5B6D25118C}" destId="{2A377BB9-47FF-47FE-AAD6-E6D3D39A8FAE}" srcOrd="0" destOrd="0" presId="urn:microsoft.com/office/officeart/2005/8/layout/bList2"/>
    <dgm:cxn modelId="{21BB8EED-EEE9-45F0-BB7F-3A7CC3674B03}" type="presOf" srcId="{1C388DC3-F80B-44A7-85D8-6F6B0480796C}" destId="{C6270959-7CAA-414E-8CCD-E61556818969}" srcOrd="1" destOrd="0" presId="urn:microsoft.com/office/officeart/2005/8/layout/bList2"/>
    <dgm:cxn modelId="{23A6EDEE-14C8-440E-A416-C97DEAEDB15B}" type="presOf" srcId="{CF385DF3-12B1-4042-B9B3-F61D9358526C}" destId="{F5C31158-73FC-4E86-8D90-6B1DF2681440}" srcOrd="0" destOrd="0" presId="urn:microsoft.com/office/officeart/2005/8/layout/bList2"/>
    <dgm:cxn modelId="{097A50F1-E7BE-4BFB-99BF-2B9B2510DA83}" srcId="{2AFF3FDD-5ED8-4603-87CD-D5746B63B128}" destId="{4DD16396-0DF5-433B-B602-E7D92926C52E}" srcOrd="0" destOrd="0" parTransId="{869E5FB4-D6A0-47D3-B640-730617C3AB27}" sibTransId="{C9D4CBE9-CF90-4728-93DF-B0AF1E49DB65}"/>
    <dgm:cxn modelId="{D4D493F6-FA2D-44F3-84AA-79B2704B0659}" type="presOf" srcId="{9BF2ADC5-C63D-4309-928D-A7B12B0069A9}" destId="{6A198E1C-A514-41AA-B565-C8F20C129980}" srcOrd="0" destOrd="1" presId="urn:microsoft.com/office/officeart/2005/8/layout/bList2"/>
    <dgm:cxn modelId="{9F1A8BFE-0FF9-4BE0-9DC5-78BAC9B1C91B}" type="presOf" srcId="{62FD96D0-744E-4CE9-89FA-D258DC1778D1}" destId="{2A377BB9-47FF-47FE-AAD6-E6D3D39A8FAE}" srcOrd="0" destOrd="2" presId="urn:microsoft.com/office/officeart/2005/8/layout/bList2"/>
    <dgm:cxn modelId="{A55C0E7D-456D-43BD-8522-C97B9B0CA535}" type="presParOf" srcId="{135BD1B0-F465-4F53-A963-AEBE50E41E3E}" destId="{C3B3D12D-9032-44B9-8797-E665C2974E02}" srcOrd="0" destOrd="0" presId="urn:microsoft.com/office/officeart/2005/8/layout/bList2"/>
    <dgm:cxn modelId="{4D53D8EA-910D-410D-9EB2-BE45FD34975B}" type="presParOf" srcId="{C3B3D12D-9032-44B9-8797-E665C2974E02}" destId="{6A198E1C-A514-41AA-B565-C8F20C129980}" srcOrd="0" destOrd="0" presId="urn:microsoft.com/office/officeart/2005/8/layout/bList2"/>
    <dgm:cxn modelId="{0FEDFFD9-180B-4762-A7B9-18EC73C19662}" type="presParOf" srcId="{C3B3D12D-9032-44B9-8797-E665C2974E02}" destId="{26783153-7F6C-479C-B852-34383C9A5368}" srcOrd="1" destOrd="0" presId="urn:microsoft.com/office/officeart/2005/8/layout/bList2"/>
    <dgm:cxn modelId="{6224E16E-CBF1-4C87-856A-10C04E5D919F}" type="presParOf" srcId="{C3B3D12D-9032-44B9-8797-E665C2974E02}" destId="{57C0A03E-2EEE-4153-81D3-EB3FB72B32A2}" srcOrd="2" destOrd="0" presId="urn:microsoft.com/office/officeart/2005/8/layout/bList2"/>
    <dgm:cxn modelId="{B579A090-971C-49D6-8CC9-59D8F39DDB01}" type="presParOf" srcId="{C3B3D12D-9032-44B9-8797-E665C2974E02}" destId="{DF26FF7D-2B85-4807-887A-1317F120392F}" srcOrd="3" destOrd="0" presId="urn:microsoft.com/office/officeart/2005/8/layout/bList2"/>
    <dgm:cxn modelId="{1611CB71-654B-4F68-AB63-91DC11DDB2D8}" type="presParOf" srcId="{135BD1B0-F465-4F53-A963-AEBE50E41E3E}" destId="{F97E237C-0B31-4995-B218-9AB3AF952187}" srcOrd="1" destOrd="0" presId="urn:microsoft.com/office/officeart/2005/8/layout/bList2"/>
    <dgm:cxn modelId="{40B8B2F1-68FE-422A-9055-4DE82C2772B3}" type="presParOf" srcId="{135BD1B0-F465-4F53-A963-AEBE50E41E3E}" destId="{6763A076-75AB-4508-8171-3FF410F2807C}" srcOrd="2" destOrd="0" presId="urn:microsoft.com/office/officeart/2005/8/layout/bList2"/>
    <dgm:cxn modelId="{B40F62A8-AF8A-4C2D-891D-5A7FE5C95AEB}" type="presParOf" srcId="{6763A076-75AB-4508-8171-3FF410F2807C}" destId="{CD83F6CE-04D8-4C69-A2B3-048210B688E7}" srcOrd="0" destOrd="0" presId="urn:microsoft.com/office/officeart/2005/8/layout/bList2"/>
    <dgm:cxn modelId="{F47C92C3-A37C-4D8F-B113-782191288C5E}" type="presParOf" srcId="{6763A076-75AB-4508-8171-3FF410F2807C}" destId="{244ACA6A-8E58-4159-AEA9-B67EEEEB9AE1}" srcOrd="1" destOrd="0" presId="urn:microsoft.com/office/officeart/2005/8/layout/bList2"/>
    <dgm:cxn modelId="{D5147C99-AB19-47AA-ADC3-72392B4B0749}" type="presParOf" srcId="{6763A076-75AB-4508-8171-3FF410F2807C}" destId="{DFC7409D-6A28-4886-AC40-B37F8284CBDD}" srcOrd="2" destOrd="0" presId="urn:microsoft.com/office/officeart/2005/8/layout/bList2"/>
    <dgm:cxn modelId="{7EA47034-B744-4DED-8646-6ED63416C832}" type="presParOf" srcId="{6763A076-75AB-4508-8171-3FF410F2807C}" destId="{64066469-A0CE-4AC4-BA26-13CA776D03B7}" srcOrd="3" destOrd="0" presId="urn:microsoft.com/office/officeart/2005/8/layout/bList2"/>
    <dgm:cxn modelId="{D630DA1F-AD7D-47C0-8DF2-D0113368B4F5}" type="presParOf" srcId="{135BD1B0-F465-4F53-A963-AEBE50E41E3E}" destId="{0967123D-A363-42AE-8D50-256745018FDF}" srcOrd="3" destOrd="0" presId="urn:microsoft.com/office/officeart/2005/8/layout/bList2"/>
    <dgm:cxn modelId="{A6C236FC-245F-4A20-9FDC-DB8DE9DF277B}" type="presParOf" srcId="{135BD1B0-F465-4F53-A963-AEBE50E41E3E}" destId="{55D0F663-9717-4072-A5C2-96301187C11F}" srcOrd="4" destOrd="0" presId="urn:microsoft.com/office/officeart/2005/8/layout/bList2"/>
    <dgm:cxn modelId="{872CD311-4845-4AB3-AFF1-532C41F1283D}" type="presParOf" srcId="{55D0F663-9717-4072-A5C2-96301187C11F}" destId="{2A377BB9-47FF-47FE-AAD6-E6D3D39A8FAE}" srcOrd="0" destOrd="0" presId="urn:microsoft.com/office/officeart/2005/8/layout/bList2"/>
    <dgm:cxn modelId="{617B9983-1FB8-400F-B768-39269266AD85}" type="presParOf" srcId="{55D0F663-9717-4072-A5C2-96301187C11F}" destId="{F5C31158-73FC-4E86-8D90-6B1DF2681440}" srcOrd="1" destOrd="0" presId="urn:microsoft.com/office/officeart/2005/8/layout/bList2"/>
    <dgm:cxn modelId="{B918D259-7AAB-495F-A349-8D984C843147}" type="presParOf" srcId="{55D0F663-9717-4072-A5C2-96301187C11F}" destId="{1D6B4C5E-36D9-4239-83EB-9CC4A4FF020C}" srcOrd="2" destOrd="0" presId="urn:microsoft.com/office/officeart/2005/8/layout/bList2"/>
    <dgm:cxn modelId="{2E81954A-537C-47DC-93C3-F9B2C04E374F}" type="presParOf" srcId="{55D0F663-9717-4072-A5C2-96301187C11F}" destId="{F5FC7B3A-854E-4960-A567-CF2DAD7DF9C3}" srcOrd="3" destOrd="0" presId="urn:microsoft.com/office/officeart/2005/8/layout/bList2"/>
    <dgm:cxn modelId="{68F48CAC-85A2-49C1-9056-DD34471FEE76}" type="presParOf" srcId="{135BD1B0-F465-4F53-A963-AEBE50E41E3E}" destId="{E096311E-39A9-493D-861B-D22BFCDE7994}" srcOrd="5" destOrd="0" presId="urn:microsoft.com/office/officeart/2005/8/layout/bList2"/>
    <dgm:cxn modelId="{3A0D89DB-6292-4D9B-82DA-5475B1815B78}" type="presParOf" srcId="{135BD1B0-F465-4F53-A963-AEBE50E41E3E}" destId="{108EF82A-72FF-472D-939C-9E4F2AA5D4B0}" srcOrd="6" destOrd="0" presId="urn:microsoft.com/office/officeart/2005/8/layout/bList2"/>
    <dgm:cxn modelId="{B0D3147D-3747-4F4D-B11E-E1B744BD06F3}" type="presParOf" srcId="{108EF82A-72FF-472D-939C-9E4F2AA5D4B0}" destId="{8FA9A2D8-DD85-4F65-86F2-443153453ACB}" srcOrd="0" destOrd="0" presId="urn:microsoft.com/office/officeart/2005/8/layout/bList2"/>
    <dgm:cxn modelId="{080743C0-E5E6-4F30-A712-2ABDECE657B1}" type="presParOf" srcId="{108EF82A-72FF-472D-939C-9E4F2AA5D4B0}" destId="{A86C59E4-178E-4BA1-81AE-0C033FD521BC}" srcOrd="1" destOrd="0" presId="urn:microsoft.com/office/officeart/2005/8/layout/bList2"/>
    <dgm:cxn modelId="{EBA05021-8CD2-4F1D-950F-31DEDC05DE38}" type="presParOf" srcId="{108EF82A-72FF-472D-939C-9E4F2AA5D4B0}" destId="{C6270959-7CAA-414E-8CCD-E61556818969}" srcOrd="2" destOrd="0" presId="urn:microsoft.com/office/officeart/2005/8/layout/bList2"/>
    <dgm:cxn modelId="{D93A87FE-282B-410D-BF4D-841A3A27A48F}" type="presParOf" srcId="{108EF82A-72FF-472D-939C-9E4F2AA5D4B0}" destId="{BC872634-17B9-479B-850E-D4CA662234E2}" srcOrd="3" destOrd="0" presId="urn:microsoft.com/office/officeart/2005/8/layout/bList2"/>
    <dgm:cxn modelId="{293A87C2-BD37-43E1-9E49-3976BF9A47BD}" type="presParOf" srcId="{135BD1B0-F465-4F53-A963-AEBE50E41E3E}" destId="{2C376A28-4D1D-4436-AD78-94A14AC0EC4E}" srcOrd="7" destOrd="0" presId="urn:microsoft.com/office/officeart/2005/8/layout/bList2"/>
    <dgm:cxn modelId="{BD8E9CFA-79E2-4BED-A610-5285544EE9A6}" type="presParOf" srcId="{135BD1B0-F465-4F53-A963-AEBE50E41E3E}" destId="{F9ACDEEF-FA4E-4DD3-BE5D-C0B0BFD5C3F1}" srcOrd="8" destOrd="0" presId="urn:microsoft.com/office/officeart/2005/8/layout/bList2"/>
    <dgm:cxn modelId="{D50D8F54-FA47-4743-B09D-F29747CDA881}" type="presParOf" srcId="{F9ACDEEF-FA4E-4DD3-BE5D-C0B0BFD5C3F1}" destId="{3735178F-F903-4FF2-984D-0C86CE2C96DD}" srcOrd="0" destOrd="0" presId="urn:microsoft.com/office/officeart/2005/8/layout/bList2"/>
    <dgm:cxn modelId="{D4EDF08B-6CFC-4832-A867-2A7689C3D7AB}" type="presParOf" srcId="{F9ACDEEF-FA4E-4DD3-BE5D-C0B0BFD5C3F1}" destId="{D2FC6774-51D1-42D9-9D8D-354C3A9EC68A}" srcOrd="1" destOrd="0" presId="urn:microsoft.com/office/officeart/2005/8/layout/bList2"/>
    <dgm:cxn modelId="{6FAEA2EB-255D-42AB-8340-27600105A88B}" type="presParOf" srcId="{F9ACDEEF-FA4E-4DD3-BE5D-C0B0BFD5C3F1}" destId="{9275DCE2-7348-48F5-9949-88CECBC2CA2C}" srcOrd="2" destOrd="0" presId="urn:microsoft.com/office/officeart/2005/8/layout/bList2"/>
    <dgm:cxn modelId="{55B7B134-A4C1-4860-94BF-B9620BEDB752}" type="presParOf" srcId="{F9ACDEEF-FA4E-4DD3-BE5D-C0B0BFD5C3F1}" destId="{AE27FB1D-5004-4549-A61D-7E760C78C284}" srcOrd="3" destOrd="0" presId="urn:microsoft.com/office/officeart/2005/8/layout/bList2"/>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7545424-9BCA-41F5-9BB8-78425398311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s-CO"/>
        </a:p>
      </dgm:t>
    </dgm:pt>
    <dgm:pt modelId="{B357DFB8-14D2-4044-85CA-981A590B91BD}">
      <dgm:prSet phldrT="[Texto]" custT="1"/>
      <dgm:spPr/>
      <dgm:t>
        <a:bodyPr/>
        <a:lstStyle/>
        <a:p>
          <a:r>
            <a:rPr lang="es-MX" sz="1300" b="0" dirty="0">
              <a:latin typeface="Calibri" panose="020F0502020204030204" pitchFamily="34" charset="0"/>
              <a:ea typeface="Calibri" panose="020F0502020204030204" pitchFamily="34" charset="0"/>
              <a:cs typeface="Calibri" panose="020F0502020204030204" pitchFamily="34" charset="0"/>
            </a:rPr>
            <a:t>Mesas técnicas con los prestadores Red Básica y complementaria. En total se realizaron 92, con los hospitales y prestadores de las rutas.</a:t>
          </a:r>
          <a:endParaRPr lang="es-CO" sz="1300" b="0" dirty="0">
            <a:latin typeface="Calibri" panose="020F0502020204030204" pitchFamily="34" charset="0"/>
            <a:ea typeface="Calibri" panose="020F0502020204030204" pitchFamily="34" charset="0"/>
            <a:cs typeface="Calibri" panose="020F0502020204030204" pitchFamily="34" charset="0"/>
          </a:endParaRPr>
        </a:p>
      </dgm:t>
    </dgm:pt>
    <dgm:pt modelId="{4E6935E8-8592-4DE0-911E-2C5843F93F75}" type="parTrans" cxnId="{368163AF-EA54-45E3-AB4E-A93CC50AF438}">
      <dgm:prSet/>
      <dgm:spPr/>
      <dgm:t>
        <a:bodyPr/>
        <a:lstStyle/>
        <a:p>
          <a:endParaRPr lang="es-CO" sz="1300" b="0">
            <a:latin typeface="Calibri" panose="020F0502020204030204" pitchFamily="34" charset="0"/>
            <a:ea typeface="Calibri" panose="020F0502020204030204" pitchFamily="34" charset="0"/>
            <a:cs typeface="Calibri" panose="020F0502020204030204" pitchFamily="34" charset="0"/>
          </a:endParaRPr>
        </a:p>
      </dgm:t>
    </dgm:pt>
    <dgm:pt modelId="{C21EABB3-4AF7-4CEC-8CD2-BC182F420056}" type="sibTrans" cxnId="{368163AF-EA54-45E3-AB4E-A93CC50AF438}">
      <dgm:prSet/>
      <dgm:spPr/>
      <dgm:t>
        <a:bodyPr/>
        <a:lstStyle/>
        <a:p>
          <a:endParaRPr lang="es-CO" sz="1300" b="0">
            <a:latin typeface="Calibri" panose="020F0502020204030204" pitchFamily="34" charset="0"/>
            <a:ea typeface="Calibri" panose="020F0502020204030204" pitchFamily="34" charset="0"/>
            <a:cs typeface="Calibri" panose="020F0502020204030204" pitchFamily="34" charset="0"/>
          </a:endParaRPr>
        </a:p>
      </dgm:t>
    </dgm:pt>
    <dgm:pt modelId="{354BCF9C-724D-40F0-B3B5-F50C4BE4B682}">
      <dgm:prSet phldrT="[Texto]" phldr="0" custT="1"/>
      <dgm:spPr/>
      <dgm:t>
        <a:bodyPr/>
        <a:lstStyle/>
        <a:p>
          <a:r>
            <a:rPr lang="es-MX" sz="1300" b="0" dirty="0">
              <a:latin typeface="Calibri" panose="020F0502020204030204" pitchFamily="34" charset="0"/>
              <a:ea typeface="Calibri" panose="020F0502020204030204" pitchFamily="34" charset="0"/>
              <a:cs typeface="Calibri" panose="020F0502020204030204" pitchFamily="34" charset="0"/>
            </a:rPr>
            <a:t>Más de 100 capacitaciones, entre virtuales y presenciales, con la red de prestadores de los programas y rutas de salud pública y alto costo y lineamientos de vigilancia, con el apoyo de los especialistas en ginecobstetricia, medicina interna y pediatría.</a:t>
          </a:r>
          <a:endParaRPr lang="es-CO" sz="1300" b="0" dirty="0">
            <a:latin typeface="Calibri" panose="020F0502020204030204" pitchFamily="34" charset="0"/>
            <a:ea typeface="Calibri" panose="020F0502020204030204" pitchFamily="34" charset="0"/>
            <a:cs typeface="Calibri" panose="020F0502020204030204" pitchFamily="34" charset="0"/>
          </a:endParaRPr>
        </a:p>
      </dgm:t>
    </dgm:pt>
    <dgm:pt modelId="{A99A7494-CD5D-49D8-B01C-A183756F78F6}" type="parTrans" cxnId="{6B07EF1E-E4C7-4897-B5FD-E5C1B95852C4}">
      <dgm:prSet/>
      <dgm:spPr/>
      <dgm:t>
        <a:bodyPr/>
        <a:lstStyle/>
        <a:p>
          <a:endParaRPr lang="es-CO" sz="1300" b="0">
            <a:latin typeface="Calibri" panose="020F0502020204030204" pitchFamily="34" charset="0"/>
            <a:ea typeface="Calibri" panose="020F0502020204030204" pitchFamily="34" charset="0"/>
            <a:cs typeface="Calibri" panose="020F0502020204030204" pitchFamily="34" charset="0"/>
          </a:endParaRPr>
        </a:p>
      </dgm:t>
    </dgm:pt>
    <dgm:pt modelId="{CD9BE8DA-EF5E-491E-8684-91B92E1A9B82}" type="sibTrans" cxnId="{6B07EF1E-E4C7-4897-B5FD-E5C1B95852C4}">
      <dgm:prSet/>
      <dgm:spPr/>
      <dgm:t>
        <a:bodyPr/>
        <a:lstStyle/>
        <a:p>
          <a:endParaRPr lang="es-CO" sz="1300" b="0">
            <a:latin typeface="Calibri" panose="020F0502020204030204" pitchFamily="34" charset="0"/>
            <a:ea typeface="Calibri" panose="020F0502020204030204" pitchFamily="34" charset="0"/>
            <a:cs typeface="Calibri" panose="020F0502020204030204" pitchFamily="34" charset="0"/>
          </a:endParaRPr>
        </a:p>
      </dgm:t>
    </dgm:pt>
    <dgm:pt modelId="{3EB3B0D9-31AE-4C37-A595-614999C69B48}">
      <dgm:prSet custT="1"/>
      <dgm:spPr/>
      <dgm:t>
        <a:bodyPr/>
        <a:lstStyle/>
        <a:p>
          <a:r>
            <a:rPr lang="es-MX" sz="1300" b="0" dirty="0">
              <a:latin typeface="Calibri" panose="020F0502020204030204" pitchFamily="34" charset="0"/>
              <a:ea typeface="Calibri" panose="020F0502020204030204" pitchFamily="34" charset="0"/>
              <a:cs typeface="Calibri" panose="020F0502020204030204" pitchFamily="34" charset="0"/>
            </a:rPr>
            <a:t>En 2025, se realizaron 6 brigadas de salud en donde se integraron servicios de la ruta de PYMS, </a:t>
          </a:r>
          <a:r>
            <a:rPr lang="es-MX" sz="1300" b="0" dirty="0" err="1">
              <a:latin typeface="Calibri" panose="020F0502020204030204" pitchFamily="34" charset="0"/>
              <a:ea typeface="Calibri" panose="020F0502020204030204" pitchFamily="34" charset="0"/>
              <a:cs typeface="Calibri" panose="020F0502020204030204" pitchFamily="34" charset="0"/>
            </a:rPr>
            <a:t>Maternoperinatal</a:t>
          </a:r>
          <a:r>
            <a:rPr lang="es-MX" sz="1300" b="0" dirty="0">
              <a:latin typeface="Calibri" panose="020F0502020204030204" pitchFamily="34" charset="0"/>
              <a:ea typeface="Calibri" panose="020F0502020204030204" pitchFamily="34" charset="0"/>
              <a:cs typeface="Calibri" panose="020F0502020204030204" pitchFamily="34" charset="0"/>
            </a:rPr>
            <a:t> y se llevaron consultas de especialistas y ayudas diagnósticas como Holter, MAPA y espirometría. </a:t>
          </a:r>
          <a:endParaRPr lang="es-CO" sz="1300" b="0" dirty="0">
            <a:latin typeface="Calibri" panose="020F0502020204030204" pitchFamily="34" charset="0"/>
            <a:ea typeface="Calibri" panose="020F0502020204030204" pitchFamily="34" charset="0"/>
            <a:cs typeface="Calibri" panose="020F0502020204030204" pitchFamily="34" charset="0"/>
          </a:endParaRPr>
        </a:p>
      </dgm:t>
    </dgm:pt>
    <dgm:pt modelId="{11D664AA-8885-49BA-8B11-2660802F8ADA}" type="parTrans" cxnId="{FB0902C4-569F-4B26-93A7-14A4D78986DA}">
      <dgm:prSet/>
      <dgm:spPr/>
      <dgm:t>
        <a:bodyPr/>
        <a:lstStyle/>
        <a:p>
          <a:endParaRPr lang="es-CO" sz="1300" b="0">
            <a:latin typeface="Calibri" panose="020F0502020204030204" pitchFamily="34" charset="0"/>
            <a:ea typeface="Calibri" panose="020F0502020204030204" pitchFamily="34" charset="0"/>
            <a:cs typeface="Calibri" panose="020F0502020204030204" pitchFamily="34" charset="0"/>
          </a:endParaRPr>
        </a:p>
      </dgm:t>
    </dgm:pt>
    <dgm:pt modelId="{02589055-1ABD-4F13-A0E4-AFA172710F86}" type="sibTrans" cxnId="{FB0902C4-569F-4B26-93A7-14A4D78986DA}">
      <dgm:prSet/>
      <dgm:spPr/>
      <dgm:t>
        <a:bodyPr/>
        <a:lstStyle/>
        <a:p>
          <a:endParaRPr lang="es-CO" sz="1300" b="0">
            <a:latin typeface="Calibri" panose="020F0502020204030204" pitchFamily="34" charset="0"/>
            <a:ea typeface="Calibri" panose="020F0502020204030204" pitchFamily="34" charset="0"/>
            <a:cs typeface="Calibri" panose="020F0502020204030204" pitchFamily="34" charset="0"/>
          </a:endParaRPr>
        </a:p>
      </dgm:t>
    </dgm:pt>
    <dgm:pt modelId="{4A67F3BB-9857-4A8A-B9F9-80ACD6330AC7}">
      <dgm:prSet custT="1"/>
      <dgm:spPr/>
      <dgm:t>
        <a:bodyPr/>
        <a:lstStyle/>
        <a:p>
          <a:r>
            <a:rPr lang="es-MX" sz="1300" b="0" dirty="0">
              <a:latin typeface="Calibri" panose="020F0502020204030204" pitchFamily="34" charset="0"/>
              <a:ea typeface="Calibri" panose="020F0502020204030204" pitchFamily="34" charset="0"/>
              <a:cs typeface="Calibri" panose="020F0502020204030204" pitchFamily="34" charset="0"/>
            </a:rPr>
            <a:t>Se realizó atención a 165 usuarios a toma de laboratorios y consulta con toxicología a población de la cohorte de intoxicación por metales pesados - Sentencia Río Atrato y Río Cauca.</a:t>
          </a:r>
          <a:endParaRPr lang="es-CO" sz="1300" b="0" dirty="0">
            <a:latin typeface="Calibri" panose="020F0502020204030204" pitchFamily="34" charset="0"/>
            <a:ea typeface="Calibri" panose="020F0502020204030204" pitchFamily="34" charset="0"/>
            <a:cs typeface="Calibri" panose="020F0502020204030204" pitchFamily="34" charset="0"/>
          </a:endParaRPr>
        </a:p>
      </dgm:t>
    </dgm:pt>
    <dgm:pt modelId="{59797540-9630-4869-B491-ABFFA144F40C}" type="parTrans" cxnId="{3266F412-C5E6-4309-B6E8-6CC86711A82B}">
      <dgm:prSet/>
      <dgm:spPr/>
      <dgm:t>
        <a:bodyPr/>
        <a:lstStyle/>
        <a:p>
          <a:endParaRPr lang="es-CO" sz="1300" b="0">
            <a:latin typeface="Calibri" panose="020F0502020204030204" pitchFamily="34" charset="0"/>
            <a:ea typeface="Calibri" panose="020F0502020204030204" pitchFamily="34" charset="0"/>
            <a:cs typeface="Calibri" panose="020F0502020204030204" pitchFamily="34" charset="0"/>
          </a:endParaRPr>
        </a:p>
      </dgm:t>
    </dgm:pt>
    <dgm:pt modelId="{81C95CE5-3590-4F99-9570-A64C36564FDF}" type="sibTrans" cxnId="{3266F412-C5E6-4309-B6E8-6CC86711A82B}">
      <dgm:prSet/>
      <dgm:spPr/>
      <dgm:t>
        <a:bodyPr/>
        <a:lstStyle/>
        <a:p>
          <a:endParaRPr lang="es-CO" sz="1300" b="0">
            <a:latin typeface="Calibri" panose="020F0502020204030204" pitchFamily="34" charset="0"/>
            <a:ea typeface="Calibri" panose="020F0502020204030204" pitchFamily="34" charset="0"/>
            <a:cs typeface="Calibri" panose="020F0502020204030204" pitchFamily="34" charset="0"/>
          </a:endParaRPr>
        </a:p>
      </dgm:t>
    </dgm:pt>
    <dgm:pt modelId="{5873C562-D051-4F26-B367-D2C5417FF6FF}" type="pres">
      <dgm:prSet presAssocID="{B7545424-9BCA-41F5-9BB8-784253983111}" presName="Name0" presStyleCnt="0">
        <dgm:presLayoutVars>
          <dgm:chMax val="7"/>
          <dgm:chPref val="7"/>
          <dgm:dir/>
        </dgm:presLayoutVars>
      </dgm:prSet>
      <dgm:spPr/>
    </dgm:pt>
    <dgm:pt modelId="{BDE0DB67-B92E-48BE-BEF4-7894B8CD6BD8}" type="pres">
      <dgm:prSet presAssocID="{B7545424-9BCA-41F5-9BB8-784253983111}" presName="Name1" presStyleCnt="0"/>
      <dgm:spPr/>
    </dgm:pt>
    <dgm:pt modelId="{521089F4-2A31-413F-9991-F59F9987829D}" type="pres">
      <dgm:prSet presAssocID="{B7545424-9BCA-41F5-9BB8-784253983111}" presName="cycle" presStyleCnt="0"/>
      <dgm:spPr/>
    </dgm:pt>
    <dgm:pt modelId="{F4FFA106-5E4F-4EC0-B86C-A6185052626A}" type="pres">
      <dgm:prSet presAssocID="{B7545424-9BCA-41F5-9BB8-784253983111}" presName="srcNode" presStyleLbl="node1" presStyleIdx="0" presStyleCnt="4"/>
      <dgm:spPr/>
    </dgm:pt>
    <dgm:pt modelId="{36C5DA66-CA6B-4F0C-AFE8-FA9BC3B66206}" type="pres">
      <dgm:prSet presAssocID="{B7545424-9BCA-41F5-9BB8-784253983111}" presName="conn" presStyleLbl="parChTrans1D2" presStyleIdx="0" presStyleCnt="1"/>
      <dgm:spPr/>
    </dgm:pt>
    <dgm:pt modelId="{0D308BFB-7696-4BD2-8353-89226DD787F3}" type="pres">
      <dgm:prSet presAssocID="{B7545424-9BCA-41F5-9BB8-784253983111}" presName="extraNode" presStyleLbl="node1" presStyleIdx="0" presStyleCnt="4"/>
      <dgm:spPr/>
    </dgm:pt>
    <dgm:pt modelId="{13A346D4-D54A-4A41-B6C6-941453140302}" type="pres">
      <dgm:prSet presAssocID="{B7545424-9BCA-41F5-9BB8-784253983111}" presName="dstNode" presStyleLbl="node1" presStyleIdx="0" presStyleCnt="4"/>
      <dgm:spPr/>
    </dgm:pt>
    <dgm:pt modelId="{2059A769-7729-4AD1-93C4-5D6C2D065074}" type="pres">
      <dgm:prSet presAssocID="{B357DFB8-14D2-4044-85CA-981A590B91BD}" presName="text_1" presStyleLbl="node1" presStyleIdx="0" presStyleCnt="4">
        <dgm:presLayoutVars>
          <dgm:bulletEnabled val="1"/>
        </dgm:presLayoutVars>
      </dgm:prSet>
      <dgm:spPr/>
    </dgm:pt>
    <dgm:pt modelId="{B00FD0CE-BB0D-40A7-9176-9FD91458F5F5}" type="pres">
      <dgm:prSet presAssocID="{B357DFB8-14D2-4044-85CA-981A590B91BD}" presName="accent_1" presStyleCnt="0"/>
      <dgm:spPr/>
    </dgm:pt>
    <dgm:pt modelId="{899D68EB-2A9B-436D-A33D-34E4C39C9627}" type="pres">
      <dgm:prSet presAssocID="{B357DFB8-14D2-4044-85CA-981A590B91BD}" presName="accentRepeatNode" presStyleLbl="solidFgAcc1" presStyleIdx="0" presStyleCnt="4"/>
      <dgm:spPr/>
    </dgm:pt>
    <dgm:pt modelId="{FF18A4D0-108B-4314-BA80-CD494F2931B1}" type="pres">
      <dgm:prSet presAssocID="{3EB3B0D9-31AE-4C37-A595-614999C69B48}" presName="text_2" presStyleLbl="node1" presStyleIdx="1" presStyleCnt="4">
        <dgm:presLayoutVars>
          <dgm:bulletEnabled val="1"/>
        </dgm:presLayoutVars>
      </dgm:prSet>
      <dgm:spPr/>
    </dgm:pt>
    <dgm:pt modelId="{A822B9E5-BF5D-4B98-A5FF-4ED85283C927}" type="pres">
      <dgm:prSet presAssocID="{3EB3B0D9-31AE-4C37-A595-614999C69B48}" presName="accent_2" presStyleCnt="0"/>
      <dgm:spPr/>
    </dgm:pt>
    <dgm:pt modelId="{BB3EB8AC-E749-471F-8D88-DD6DD8553E8E}" type="pres">
      <dgm:prSet presAssocID="{3EB3B0D9-31AE-4C37-A595-614999C69B48}" presName="accentRepeatNode" presStyleLbl="solidFgAcc1" presStyleIdx="1" presStyleCnt="4"/>
      <dgm:spPr/>
    </dgm:pt>
    <dgm:pt modelId="{9FBF8069-3D01-4FE4-B714-D734130F9C16}" type="pres">
      <dgm:prSet presAssocID="{4A67F3BB-9857-4A8A-B9F9-80ACD6330AC7}" presName="text_3" presStyleLbl="node1" presStyleIdx="2" presStyleCnt="4">
        <dgm:presLayoutVars>
          <dgm:bulletEnabled val="1"/>
        </dgm:presLayoutVars>
      </dgm:prSet>
      <dgm:spPr/>
    </dgm:pt>
    <dgm:pt modelId="{06EFAD59-870B-46BD-8133-CC0E4004CF6C}" type="pres">
      <dgm:prSet presAssocID="{4A67F3BB-9857-4A8A-B9F9-80ACD6330AC7}" presName="accent_3" presStyleCnt="0"/>
      <dgm:spPr/>
    </dgm:pt>
    <dgm:pt modelId="{FC140A11-F582-4D1B-8462-9EF3BD0FA110}" type="pres">
      <dgm:prSet presAssocID="{4A67F3BB-9857-4A8A-B9F9-80ACD6330AC7}" presName="accentRepeatNode" presStyleLbl="solidFgAcc1" presStyleIdx="2" presStyleCnt="4"/>
      <dgm:spPr/>
    </dgm:pt>
    <dgm:pt modelId="{199AE4C5-0348-4BB6-B6A4-234729E0B000}" type="pres">
      <dgm:prSet presAssocID="{354BCF9C-724D-40F0-B3B5-F50C4BE4B682}" presName="text_4" presStyleLbl="node1" presStyleIdx="3" presStyleCnt="4">
        <dgm:presLayoutVars>
          <dgm:bulletEnabled val="1"/>
        </dgm:presLayoutVars>
      </dgm:prSet>
      <dgm:spPr/>
    </dgm:pt>
    <dgm:pt modelId="{1F2D461C-B287-4C86-8C40-7E897EAD59ED}" type="pres">
      <dgm:prSet presAssocID="{354BCF9C-724D-40F0-B3B5-F50C4BE4B682}" presName="accent_4" presStyleCnt="0"/>
      <dgm:spPr/>
    </dgm:pt>
    <dgm:pt modelId="{F3139133-6F6E-488D-B000-341FD646DF62}" type="pres">
      <dgm:prSet presAssocID="{354BCF9C-724D-40F0-B3B5-F50C4BE4B682}" presName="accentRepeatNode" presStyleLbl="solidFgAcc1" presStyleIdx="3" presStyleCnt="4"/>
      <dgm:spPr/>
    </dgm:pt>
  </dgm:ptLst>
  <dgm:cxnLst>
    <dgm:cxn modelId="{3266F412-C5E6-4309-B6E8-6CC86711A82B}" srcId="{B7545424-9BCA-41F5-9BB8-784253983111}" destId="{4A67F3BB-9857-4A8A-B9F9-80ACD6330AC7}" srcOrd="2" destOrd="0" parTransId="{59797540-9630-4869-B491-ABFFA144F40C}" sibTransId="{81C95CE5-3590-4F99-9570-A64C36564FDF}"/>
    <dgm:cxn modelId="{6B07EF1E-E4C7-4897-B5FD-E5C1B95852C4}" srcId="{B7545424-9BCA-41F5-9BB8-784253983111}" destId="{354BCF9C-724D-40F0-B3B5-F50C4BE4B682}" srcOrd="3" destOrd="0" parTransId="{A99A7494-CD5D-49D8-B01C-A183756F78F6}" sibTransId="{CD9BE8DA-EF5E-491E-8684-91B92E1A9B82}"/>
    <dgm:cxn modelId="{F5A74537-2317-4FD6-BEB0-2FE178C3D8DF}" type="presOf" srcId="{B7545424-9BCA-41F5-9BB8-784253983111}" destId="{5873C562-D051-4F26-B367-D2C5417FF6FF}" srcOrd="0" destOrd="0" presId="urn:microsoft.com/office/officeart/2008/layout/VerticalCurvedList"/>
    <dgm:cxn modelId="{D2F2354A-DE81-4EDA-ABE9-CA1C71C97A5F}" type="presOf" srcId="{C21EABB3-4AF7-4CEC-8CD2-BC182F420056}" destId="{36C5DA66-CA6B-4F0C-AFE8-FA9BC3B66206}" srcOrd="0" destOrd="0" presId="urn:microsoft.com/office/officeart/2008/layout/VerticalCurvedList"/>
    <dgm:cxn modelId="{90911254-BA92-44FA-BDBB-2765FD9B0525}" type="presOf" srcId="{354BCF9C-724D-40F0-B3B5-F50C4BE4B682}" destId="{199AE4C5-0348-4BB6-B6A4-234729E0B000}" srcOrd="0" destOrd="0" presId="urn:microsoft.com/office/officeart/2008/layout/VerticalCurvedList"/>
    <dgm:cxn modelId="{A045E99A-8513-414D-BA17-7F0B23275AA2}" type="presOf" srcId="{B357DFB8-14D2-4044-85CA-981A590B91BD}" destId="{2059A769-7729-4AD1-93C4-5D6C2D065074}" srcOrd="0" destOrd="0" presId="urn:microsoft.com/office/officeart/2008/layout/VerticalCurvedList"/>
    <dgm:cxn modelId="{368163AF-EA54-45E3-AB4E-A93CC50AF438}" srcId="{B7545424-9BCA-41F5-9BB8-784253983111}" destId="{B357DFB8-14D2-4044-85CA-981A590B91BD}" srcOrd="0" destOrd="0" parTransId="{4E6935E8-8592-4DE0-911E-2C5843F93F75}" sibTransId="{C21EABB3-4AF7-4CEC-8CD2-BC182F420056}"/>
    <dgm:cxn modelId="{FB0902C4-569F-4B26-93A7-14A4D78986DA}" srcId="{B7545424-9BCA-41F5-9BB8-784253983111}" destId="{3EB3B0D9-31AE-4C37-A595-614999C69B48}" srcOrd="1" destOrd="0" parTransId="{11D664AA-8885-49BA-8B11-2660802F8ADA}" sibTransId="{02589055-1ABD-4F13-A0E4-AFA172710F86}"/>
    <dgm:cxn modelId="{38DC90DA-ED63-4216-9583-1014CE1D24EE}" type="presOf" srcId="{3EB3B0D9-31AE-4C37-A595-614999C69B48}" destId="{FF18A4D0-108B-4314-BA80-CD494F2931B1}" srcOrd="0" destOrd="0" presId="urn:microsoft.com/office/officeart/2008/layout/VerticalCurvedList"/>
    <dgm:cxn modelId="{9E89A3FA-0416-44BA-A040-A15A7A2279BB}" type="presOf" srcId="{4A67F3BB-9857-4A8A-B9F9-80ACD6330AC7}" destId="{9FBF8069-3D01-4FE4-B714-D734130F9C16}" srcOrd="0" destOrd="0" presId="urn:microsoft.com/office/officeart/2008/layout/VerticalCurvedList"/>
    <dgm:cxn modelId="{11A164E8-E661-4D12-B1D3-1ED1E37CFA7D}" type="presParOf" srcId="{5873C562-D051-4F26-B367-D2C5417FF6FF}" destId="{BDE0DB67-B92E-48BE-BEF4-7894B8CD6BD8}" srcOrd="0" destOrd="0" presId="urn:microsoft.com/office/officeart/2008/layout/VerticalCurvedList"/>
    <dgm:cxn modelId="{58B4DBAC-7F34-46C2-B419-345114AD6C84}" type="presParOf" srcId="{BDE0DB67-B92E-48BE-BEF4-7894B8CD6BD8}" destId="{521089F4-2A31-413F-9991-F59F9987829D}" srcOrd="0" destOrd="0" presId="urn:microsoft.com/office/officeart/2008/layout/VerticalCurvedList"/>
    <dgm:cxn modelId="{E8D7FB81-B9D1-4652-9B37-81A91D264A94}" type="presParOf" srcId="{521089F4-2A31-413F-9991-F59F9987829D}" destId="{F4FFA106-5E4F-4EC0-B86C-A6185052626A}" srcOrd="0" destOrd="0" presId="urn:microsoft.com/office/officeart/2008/layout/VerticalCurvedList"/>
    <dgm:cxn modelId="{E5EF0790-F2D3-4721-8108-33E7DD561916}" type="presParOf" srcId="{521089F4-2A31-413F-9991-F59F9987829D}" destId="{36C5DA66-CA6B-4F0C-AFE8-FA9BC3B66206}" srcOrd="1" destOrd="0" presId="urn:microsoft.com/office/officeart/2008/layout/VerticalCurvedList"/>
    <dgm:cxn modelId="{60EDC8DE-1624-4284-85E2-53ADB9EBF656}" type="presParOf" srcId="{521089F4-2A31-413F-9991-F59F9987829D}" destId="{0D308BFB-7696-4BD2-8353-89226DD787F3}" srcOrd="2" destOrd="0" presId="urn:microsoft.com/office/officeart/2008/layout/VerticalCurvedList"/>
    <dgm:cxn modelId="{81587F30-FD37-4348-B8E6-C18B7FCF2658}" type="presParOf" srcId="{521089F4-2A31-413F-9991-F59F9987829D}" destId="{13A346D4-D54A-4A41-B6C6-941453140302}" srcOrd="3" destOrd="0" presId="urn:microsoft.com/office/officeart/2008/layout/VerticalCurvedList"/>
    <dgm:cxn modelId="{0EA378FA-B1EF-41D9-84E0-19C31471C4C6}" type="presParOf" srcId="{BDE0DB67-B92E-48BE-BEF4-7894B8CD6BD8}" destId="{2059A769-7729-4AD1-93C4-5D6C2D065074}" srcOrd="1" destOrd="0" presId="urn:microsoft.com/office/officeart/2008/layout/VerticalCurvedList"/>
    <dgm:cxn modelId="{9D968FD8-74B7-44C3-85D4-DA8590A3E706}" type="presParOf" srcId="{BDE0DB67-B92E-48BE-BEF4-7894B8CD6BD8}" destId="{B00FD0CE-BB0D-40A7-9176-9FD91458F5F5}" srcOrd="2" destOrd="0" presId="urn:microsoft.com/office/officeart/2008/layout/VerticalCurvedList"/>
    <dgm:cxn modelId="{CB83A268-95BB-4B89-8E51-D8A7A4A373FF}" type="presParOf" srcId="{B00FD0CE-BB0D-40A7-9176-9FD91458F5F5}" destId="{899D68EB-2A9B-436D-A33D-34E4C39C9627}" srcOrd="0" destOrd="0" presId="urn:microsoft.com/office/officeart/2008/layout/VerticalCurvedList"/>
    <dgm:cxn modelId="{B8276608-7268-43F4-A77A-71B463099739}" type="presParOf" srcId="{BDE0DB67-B92E-48BE-BEF4-7894B8CD6BD8}" destId="{FF18A4D0-108B-4314-BA80-CD494F2931B1}" srcOrd="3" destOrd="0" presId="urn:microsoft.com/office/officeart/2008/layout/VerticalCurvedList"/>
    <dgm:cxn modelId="{6E4E1936-1592-4896-AA55-D9EF9DF33F40}" type="presParOf" srcId="{BDE0DB67-B92E-48BE-BEF4-7894B8CD6BD8}" destId="{A822B9E5-BF5D-4B98-A5FF-4ED85283C927}" srcOrd="4" destOrd="0" presId="urn:microsoft.com/office/officeart/2008/layout/VerticalCurvedList"/>
    <dgm:cxn modelId="{A1B5F9D9-9396-4B53-864F-B20BD6605ED7}" type="presParOf" srcId="{A822B9E5-BF5D-4B98-A5FF-4ED85283C927}" destId="{BB3EB8AC-E749-471F-8D88-DD6DD8553E8E}" srcOrd="0" destOrd="0" presId="urn:microsoft.com/office/officeart/2008/layout/VerticalCurvedList"/>
    <dgm:cxn modelId="{109589A6-FCEA-475F-A82A-EA625D8085C4}" type="presParOf" srcId="{BDE0DB67-B92E-48BE-BEF4-7894B8CD6BD8}" destId="{9FBF8069-3D01-4FE4-B714-D734130F9C16}" srcOrd="5" destOrd="0" presId="urn:microsoft.com/office/officeart/2008/layout/VerticalCurvedList"/>
    <dgm:cxn modelId="{0CB56B90-EF4E-47EC-8FF5-1D3F04191E8E}" type="presParOf" srcId="{BDE0DB67-B92E-48BE-BEF4-7894B8CD6BD8}" destId="{06EFAD59-870B-46BD-8133-CC0E4004CF6C}" srcOrd="6" destOrd="0" presId="urn:microsoft.com/office/officeart/2008/layout/VerticalCurvedList"/>
    <dgm:cxn modelId="{E3D2E4E0-B98D-4771-85B1-97EA7486CFB5}" type="presParOf" srcId="{06EFAD59-870B-46BD-8133-CC0E4004CF6C}" destId="{FC140A11-F582-4D1B-8462-9EF3BD0FA110}" srcOrd="0" destOrd="0" presId="urn:microsoft.com/office/officeart/2008/layout/VerticalCurvedList"/>
    <dgm:cxn modelId="{B5662692-A146-46D8-84E4-D4E6982135C5}" type="presParOf" srcId="{BDE0DB67-B92E-48BE-BEF4-7894B8CD6BD8}" destId="{199AE4C5-0348-4BB6-B6A4-234729E0B000}" srcOrd="7" destOrd="0" presId="urn:microsoft.com/office/officeart/2008/layout/VerticalCurvedList"/>
    <dgm:cxn modelId="{D972CB12-F234-4CA3-BCFE-FEBFD5F6D104}" type="presParOf" srcId="{BDE0DB67-B92E-48BE-BEF4-7894B8CD6BD8}" destId="{1F2D461C-B287-4C86-8C40-7E897EAD59ED}" srcOrd="8" destOrd="0" presId="urn:microsoft.com/office/officeart/2008/layout/VerticalCurvedList"/>
    <dgm:cxn modelId="{CDA14510-20F3-4B44-9225-7FD639B85D02}" type="presParOf" srcId="{1F2D461C-B287-4C86-8C40-7E897EAD59ED}" destId="{F3139133-6F6E-488D-B000-341FD646DF62}"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D3607B-8B31-457C-907C-2E9B75410EEC}" type="doc">
      <dgm:prSet loTypeId="urn:microsoft.com/office/officeart/2008/layout/HexagonCluster" loCatId="relationship" qsTypeId="urn:microsoft.com/office/officeart/2005/8/quickstyle/simple1" qsCatId="simple" csTypeId="urn:microsoft.com/office/officeart/2005/8/colors/accent1_2" csCatId="accent1" phldr="1"/>
      <dgm:spPr/>
      <dgm:t>
        <a:bodyPr/>
        <a:lstStyle/>
        <a:p>
          <a:endParaRPr lang="es-CO"/>
        </a:p>
      </dgm:t>
    </dgm:pt>
    <dgm:pt modelId="{53E18624-2C28-4A34-BA59-CD334A02807C}">
      <dgm:prSet/>
      <dgm:spPr/>
      <dgm:t>
        <a:bodyPr/>
        <a:lstStyle/>
        <a:p>
          <a:r>
            <a:rPr lang="es-MX" dirty="0"/>
            <a:t>IPS Primarias capita</a:t>
          </a:r>
        </a:p>
        <a:p>
          <a:r>
            <a:rPr lang="es-MX" dirty="0"/>
            <a:t>(111)</a:t>
          </a:r>
        </a:p>
      </dgm:t>
    </dgm:pt>
    <dgm:pt modelId="{F49C86B9-C5D5-4DAF-BB4B-C380FD05F2CC}" type="parTrans" cxnId="{DCCC7175-C45E-4CEF-B0C9-3840CCA4092B}">
      <dgm:prSet/>
      <dgm:spPr/>
      <dgm:t>
        <a:bodyPr/>
        <a:lstStyle/>
        <a:p>
          <a:endParaRPr lang="es-CO"/>
        </a:p>
      </dgm:t>
    </dgm:pt>
    <dgm:pt modelId="{2F108C25-FFF1-47C5-8238-0FDF84537D64}" type="sibTrans" cxnId="{DCCC7175-C45E-4CEF-B0C9-3840CCA4092B}">
      <dgm:prSet/>
      <dgm:spPr>
        <a:blipFill>
          <a:blip xmlns:r="http://schemas.openxmlformats.org/officeDocument/2006/relationships" r:embed="rId1"/>
          <a:srcRect/>
          <a:stretch>
            <a:fillRect t="-5000" b="-5000"/>
          </a:stretch>
        </a:blipFill>
      </dgm:spPr>
      <dgm:t>
        <a:bodyPr/>
        <a:lstStyle/>
        <a:p>
          <a:endParaRPr lang="es-CO"/>
        </a:p>
      </dgm:t>
    </dgm:pt>
    <dgm:pt modelId="{A603BD00-CF67-4228-87EA-A54A051E0C58}">
      <dgm:prSet/>
      <dgm:spPr/>
      <dgm:t>
        <a:bodyPr/>
        <a:lstStyle/>
        <a:p>
          <a:r>
            <a:rPr lang="es-MX" dirty="0"/>
            <a:t>Rutas: hemofilia, VIH, Ca mama, Renal, Ca cérvix, Ca Próstata, Liana, Diabetes especializada</a:t>
          </a:r>
          <a:endParaRPr lang="es-CO" dirty="0"/>
        </a:p>
      </dgm:t>
    </dgm:pt>
    <dgm:pt modelId="{E1C623EC-65B8-4CFF-967F-905E66D0EF83}" type="parTrans" cxnId="{D2D65D0A-EA6D-4A17-9076-D99CA0342ECB}">
      <dgm:prSet/>
      <dgm:spPr/>
      <dgm:t>
        <a:bodyPr/>
        <a:lstStyle/>
        <a:p>
          <a:endParaRPr lang="es-CO"/>
        </a:p>
      </dgm:t>
    </dgm:pt>
    <dgm:pt modelId="{4CD8850F-12CA-4628-921F-8F5BF5C6405E}" type="sibTrans" cxnId="{D2D65D0A-EA6D-4A17-9076-D99CA0342ECB}">
      <dgm:prSet/>
      <dgm:spPr>
        <a:blipFill>
          <a:blip xmlns:r="http://schemas.openxmlformats.org/officeDocument/2006/relationships" r:embed="rId2"/>
          <a:srcRect/>
          <a:stretch>
            <a:fillRect l="-2000" r="-2000"/>
          </a:stretch>
        </a:blipFill>
      </dgm:spPr>
      <dgm:t>
        <a:bodyPr/>
        <a:lstStyle/>
        <a:p>
          <a:endParaRPr lang="es-CO"/>
        </a:p>
      </dgm:t>
    </dgm:pt>
    <dgm:pt modelId="{18636164-5F5B-4FEC-B67C-F0824C4C05EF}">
      <dgm:prSet/>
      <dgm:spPr/>
      <dgm:t>
        <a:bodyPr/>
        <a:lstStyle/>
        <a:p>
          <a:r>
            <a:rPr lang="es-MX" dirty="0" err="1"/>
            <a:t>The</a:t>
          </a:r>
          <a:r>
            <a:rPr lang="es-MX" dirty="0"/>
            <a:t> LABS</a:t>
          </a:r>
        </a:p>
        <a:p>
          <a:r>
            <a:rPr lang="es-CO" dirty="0" err="1"/>
            <a:t>Takeda</a:t>
          </a:r>
          <a:endParaRPr lang="es-CO" dirty="0"/>
        </a:p>
        <a:p>
          <a:r>
            <a:rPr lang="es-CO" dirty="0"/>
            <a:t>Valentech</a:t>
          </a:r>
        </a:p>
        <a:p>
          <a:endParaRPr lang="es-CO" dirty="0"/>
        </a:p>
      </dgm:t>
    </dgm:pt>
    <dgm:pt modelId="{BFC60712-B0A5-45C9-98A5-9AFDEA7250E4}" type="sibTrans" cxnId="{9A8E7F5F-1C1D-43D2-88AE-FF109CCE0A9A}">
      <dgm:prSet/>
      <dgm:spPr>
        <a:blipFill>
          <a:blip xmlns:r="http://schemas.openxmlformats.org/officeDocument/2006/relationships" r:embed="rId3"/>
          <a:srcRect/>
          <a:stretch>
            <a:fillRect l="-14000" r="-14000"/>
          </a:stretch>
        </a:blipFill>
      </dgm:spPr>
      <dgm:t>
        <a:bodyPr/>
        <a:lstStyle/>
        <a:p>
          <a:endParaRPr lang="es-CO"/>
        </a:p>
      </dgm:t>
    </dgm:pt>
    <dgm:pt modelId="{FA8E403F-5723-438B-9EDA-E7E758122D9B}" type="parTrans" cxnId="{9A8E7F5F-1C1D-43D2-88AE-FF109CCE0A9A}">
      <dgm:prSet/>
      <dgm:spPr/>
      <dgm:t>
        <a:bodyPr/>
        <a:lstStyle/>
        <a:p>
          <a:endParaRPr lang="es-CO"/>
        </a:p>
      </dgm:t>
    </dgm:pt>
    <dgm:pt modelId="{EF87A9D0-9970-427D-9935-C297B7359C1E}">
      <dgm:prSet phldrT="[Texto]" phldr="0"/>
      <dgm:spPr/>
      <dgm:t>
        <a:bodyPr/>
        <a:lstStyle/>
        <a:p>
          <a:r>
            <a:rPr lang="es-MX" dirty="0"/>
            <a:t>Medic</a:t>
          </a:r>
        </a:p>
        <a:p>
          <a:r>
            <a:rPr lang="es-CO" dirty="0"/>
            <a:t>(10 Municipios)</a:t>
          </a:r>
        </a:p>
      </dgm:t>
    </dgm:pt>
    <dgm:pt modelId="{D990FDBD-0C94-46A4-9F31-3EF62E699B2F}" type="sibTrans" cxnId="{39113762-259A-492C-B973-E9C3EDB08660}">
      <dgm:prSet/>
      <dgm:spPr>
        <a:blipFill>
          <a:blip xmlns:r="http://schemas.openxmlformats.org/officeDocument/2006/relationships" r:embed="rId4"/>
          <a:srcRect/>
          <a:stretch>
            <a:fillRect l="-14000" r="-14000"/>
          </a:stretch>
        </a:blipFill>
      </dgm:spPr>
      <dgm:t>
        <a:bodyPr/>
        <a:lstStyle/>
        <a:p>
          <a:endParaRPr lang="es-CO"/>
        </a:p>
      </dgm:t>
    </dgm:pt>
    <dgm:pt modelId="{FA2E9C19-D77C-44D4-B867-8A07FB40CF78}" type="parTrans" cxnId="{39113762-259A-492C-B973-E9C3EDB08660}">
      <dgm:prSet/>
      <dgm:spPr/>
      <dgm:t>
        <a:bodyPr/>
        <a:lstStyle/>
        <a:p>
          <a:endParaRPr lang="es-CO"/>
        </a:p>
      </dgm:t>
    </dgm:pt>
    <dgm:pt modelId="{F308BBD7-CF15-44F7-92D1-5ED0FF3589F7}">
      <dgm:prSet/>
      <dgm:spPr/>
      <dgm:t>
        <a:bodyPr/>
        <a:lstStyle/>
        <a:p>
          <a:r>
            <a:rPr lang="es-MX" dirty="0"/>
            <a:t>Todo Drogas</a:t>
          </a:r>
        </a:p>
        <a:p>
          <a:r>
            <a:rPr lang="es-CO" dirty="0"/>
            <a:t>(47 Municipios)</a:t>
          </a:r>
        </a:p>
      </dgm:t>
    </dgm:pt>
    <dgm:pt modelId="{53CD61A2-F5C0-4EC3-952F-9A96F5E8C06F}" type="parTrans" cxnId="{D90677F8-B203-43ED-8904-15F8D366902C}">
      <dgm:prSet/>
      <dgm:spPr/>
      <dgm:t>
        <a:bodyPr/>
        <a:lstStyle/>
        <a:p>
          <a:endParaRPr lang="es-CO"/>
        </a:p>
      </dgm:t>
    </dgm:pt>
    <dgm:pt modelId="{A47B7B7B-200F-4F8A-94F8-E0A61D84E5B2}" type="sibTrans" cxnId="{D90677F8-B203-43ED-8904-15F8D366902C}">
      <dgm:prSet/>
      <dgm:spPr>
        <a:blipFill>
          <a:blip xmlns:r="http://schemas.openxmlformats.org/officeDocument/2006/relationships" r:embed="rId5"/>
          <a:srcRect/>
          <a:stretch>
            <a:fillRect l="-7000" r="-7000"/>
          </a:stretch>
        </a:blipFill>
      </dgm:spPr>
      <dgm:t>
        <a:bodyPr/>
        <a:lstStyle/>
        <a:p>
          <a:endParaRPr lang="es-CO"/>
        </a:p>
      </dgm:t>
    </dgm:pt>
    <dgm:pt modelId="{62C14DC5-E602-46AF-A72C-1A7899F87714}">
      <dgm:prSet phldrT="[Texto]" phldr="0"/>
      <dgm:spPr/>
      <dgm:t>
        <a:bodyPr/>
        <a:lstStyle/>
        <a:p>
          <a:r>
            <a:rPr lang="es-MX" dirty="0"/>
            <a:t>COHAN</a:t>
          </a:r>
        </a:p>
        <a:p>
          <a:r>
            <a:rPr lang="es-CO" dirty="0"/>
            <a:t>(68 Municipios)</a:t>
          </a:r>
        </a:p>
      </dgm:t>
    </dgm:pt>
    <dgm:pt modelId="{B1E4DC4F-A358-4643-BCDF-B6577ED88C42}" type="sibTrans" cxnId="{845AF323-FB70-43F3-83F6-EE18D8189F87}">
      <dgm:prSet/>
      <dgm:spPr>
        <a:blipFill>
          <a:blip xmlns:r="http://schemas.openxmlformats.org/officeDocument/2006/relationships" r:embed="rId6"/>
          <a:srcRect/>
          <a:stretch>
            <a:fillRect l="-15000" r="-15000"/>
          </a:stretch>
        </a:blipFill>
      </dgm:spPr>
      <dgm:t>
        <a:bodyPr/>
        <a:lstStyle/>
        <a:p>
          <a:endParaRPr lang="es-CO"/>
        </a:p>
      </dgm:t>
    </dgm:pt>
    <dgm:pt modelId="{6A1FE680-BA56-4CEC-98C7-6ADDDF152FAB}" type="parTrans" cxnId="{845AF323-FB70-43F3-83F6-EE18D8189F87}">
      <dgm:prSet/>
      <dgm:spPr/>
      <dgm:t>
        <a:bodyPr/>
        <a:lstStyle/>
        <a:p>
          <a:endParaRPr lang="es-CO"/>
        </a:p>
      </dgm:t>
    </dgm:pt>
    <dgm:pt modelId="{2F70AEBC-A2B7-4812-84AD-F910D4293271}">
      <dgm:prSet/>
      <dgm:spPr/>
      <dgm:t>
        <a:bodyPr/>
        <a:lstStyle/>
        <a:p>
          <a:r>
            <a:rPr lang="es-MX" dirty="0"/>
            <a:t>Todo Drogas</a:t>
          </a:r>
        </a:p>
        <a:p>
          <a:r>
            <a:rPr lang="es-CO" dirty="0"/>
            <a:t>(47 Municipios)</a:t>
          </a:r>
        </a:p>
      </dgm:t>
    </dgm:pt>
    <dgm:pt modelId="{CEC08250-51FF-4BFC-99D5-308FD495FCA0}" type="sibTrans" cxnId="{4157C5DA-0179-4564-B457-D1985492A429}">
      <dgm:prSet/>
      <dgm:spPr>
        <a:blipFill>
          <a:blip xmlns:r="http://schemas.openxmlformats.org/officeDocument/2006/relationships" r:embed="rId5"/>
          <a:srcRect/>
          <a:stretch>
            <a:fillRect l="-7000" r="-7000"/>
          </a:stretch>
        </a:blipFill>
      </dgm:spPr>
      <dgm:t>
        <a:bodyPr/>
        <a:lstStyle/>
        <a:p>
          <a:endParaRPr lang="es-CO"/>
        </a:p>
      </dgm:t>
    </dgm:pt>
    <dgm:pt modelId="{E2A7D8E2-905F-457A-822E-C0FD37A5B055}" type="parTrans" cxnId="{4157C5DA-0179-4564-B457-D1985492A429}">
      <dgm:prSet/>
      <dgm:spPr/>
      <dgm:t>
        <a:bodyPr/>
        <a:lstStyle/>
        <a:p>
          <a:endParaRPr lang="es-CO"/>
        </a:p>
      </dgm:t>
    </dgm:pt>
    <dgm:pt modelId="{9CCFA08C-D61A-4878-99F6-D70BC84E1919}">
      <dgm:prSet/>
      <dgm:spPr/>
      <dgm:t>
        <a:bodyPr/>
        <a:lstStyle/>
        <a:p>
          <a:r>
            <a:rPr lang="es-MX" dirty="0"/>
            <a:t>Medic Huérfanas</a:t>
          </a:r>
        </a:p>
        <a:p>
          <a:r>
            <a:rPr lang="es-CO" dirty="0"/>
            <a:t>(todo el departamento)</a:t>
          </a:r>
        </a:p>
      </dgm:t>
    </dgm:pt>
    <dgm:pt modelId="{3CB0BDE2-768B-438E-AB64-685BA9E86A4E}" type="sibTrans" cxnId="{312726FA-B1CD-4950-B57F-80A1DFCE2360}">
      <dgm:prSet/>
      <dgm:spPr>
        <a:blipFill>
          <a:blip xmlns:r="http://schemas.openxmlformats.org/officeDocument/2006/relationships" r:embed="rId7"/>
          <a:srcRect/>
          <a:stretch>
            <a:fillRect l="-13000" r="-13000"/>
          </a:stretch>
        </a:blipFill>
      </dgm:spPr>
      <dgm:t>
        <a:bodyPr/>
        <a:lstStyle/>
        <a:p>
          <a:endParaRPr lang="es-CO"/>
        </a:p>
      </dgm:t>
    </dgm:pt>
    <dgm:pt modelId="{7307C517-15F0-40CB-9DEB-3A1305682EDC}" type="parTrans" cxnId="{312726FA-B1CD-4950-B57F-80A1DFCE2360}">
      <dgm:prSet/>
      <dgm:spPr/>
      <dgm:t>
        <a:bodyPr/>
        <a:lstStyle/>
        <a:p>
          <a:endParaRPr lang="es-CO"/>
        </a:p>
      </dgm:t>
    </dgm:pt>
    <dgm:pt modelId="{6B5A5579-9DAB-444E-B02B-55A719FBB320}">
      <dgm:prSet/>
      <dgm:spPr/>
      <dgm:t>
        <a:bodyPr/>
        <a:lstStyle/>
        <a:p>
          <a:r>
            <a:rPr lang="es-MX" dirty="0"/>
            <a:t>Complementario</a:t>
          </a:r>
        </a:p>
        <a:p>
          <a:endParaRPr lang="es-CO" dirty="0"/>
        </a:p>
        <a:p>
          <a:r>
            <a:rPr lang="es-CO" dirty="0"/>
            <a:t>Red farmacéutica</a:t>
          </a:r>
        </a:p>
        <a:p>
          <a:r>
            <a:rPr lang="es-CO" dirty="0"/>
            <a:t>(pacientes tutelas) </a:t>
          </a:r>
        </a:p>
      </dgm:t>
    </dgm:pt>
    <dgm:pt modelId="{FB8CA408-294D-44D6-B725-5E20ABA7188F}" type="parTrans" cxnId="{D1AF2EC0-A1B9-4DD2-B2EB-625E90C3F0B0}">
      <dgm:prSet/>
      <dgm:spPr/>
      <dgm:t>
        <a:bodyPr/>
        <a:lstStyle/>
        <a:p>
          <a:endParaRPr lang="es-CO"/>
        </a:p>
      </dgm:t>
    </dgm:pt>
    <dgm:pt modelId="{EA7D490B-6469-4DB8-8E2B-FFC25CCE31F6}" type="sibTrans" cxnId="{D1AF2EC0-A1B9-4DD2-B2EB-625E90C3F0B0}">
      <dgm:prSet/>
      <dgm:spPr>
        <a:blipFill>
          <a:blip xmlns:r="http://schemas.openxmlformats.org/officeDocument/2006/relationships" r:embed="rId8"/>
          <a:srcRect/>
          <a:stretch>
            <a:fillRect t="-7000" b="-7000"/>
          </a:stretch>
        </a:blipFill>
      </dgm:spPr>
      <dgm:t>
        <a:bodyPr/>
        <a:lstStyle/>
        <a:p>
          <a:endParaRPr lang="es-CO"/>
        </a:p>
      </dgm:t>
    </dgm:pt>
    <dgm:pt modelId="{48FA6069-80C4-40C8-A28C-54036A189A1C}" type="pres">
      <dgm:prSet presAssocID="{70D3607B-8B31-457C-907C-2E9B75410EEC}" presName="Name0" presStyleCnt="0">
        <dgm:presLayoutVars>
          <dgm:chMax val="21"/>
          <dgm:chPref val="21"/>
        </dgm:presLayoutVars>
      </dgm:prSet>
      <dgm:spPr/>
    </dgm:pt>
    <dgm:pt modelId="{D5386677-BEF0-4867-AC44-12ADA28645D2}" type="pres">
      <dgm:prSet presAssocID="{A603BD00-CF67-4228-87EA-A54A051E0C58}" presName="text1" presStyleCnt="0"/>
      <dgm:spPr/>
    </dgm:pt>
    <dgm:pt modelId="{5C45D2FB-F68F-405C-B716-915178225F8C}" type="pres">
      <dgm:prSet presAssocID="{A603BD00-CF67-4228-87EA-A54A051E0C58}" presName="textRepeatNode" presStyleLbl="alignNode1" presStyleIdx="0" presStyleCnt="9">
        <dgm:presLayoutVars>
          <dgm:chMax val="0"/>
          <dgm:chPref val="0"/>
          <dgm:bulletEnabled val="1"/>
        </dgm:presLayoutVars>
      </dgm:prSet>
      <dgm:spPr/>
    </dgm:pt>
    <dgm:pt modelId="{3A31717A-6F53-4B2B-B882-ED0F4B49FFBE}" type="pres">
      <dgm:prSet presAssocID="{A603BD00-CF67-4228-87EA-A54A051E0C58}" presName="textaccent1" presStyleCnt="0"/>
      <dgm:spPr/>
    </dgm:pt>
    <dgm:pt modelId="{C21C745A-3B73-4F86-BBFC-CD4D332388B4}" type="pres">
      <dgm:prSet presAssocID="{A603BD00-CF67-4228-87EA-A54A051E0C58}" presName="accentRepeatNode" presStyleLbl="solidAlignAcc1" presStyleIdx="0" presStyleCnt="18"/>
      <dgm:spPr/>
    </dgm:pt>
    <dgm:pt modelId="{E17FC0A9-4310-4B2D-B03A-5E640B4379C3}" type="pres">
      <dgm:prSet presAssocID="{4CD8850F-12CA-4628-921F-8F5BF5C6405E}" presName="image1" presStyleCnt="0"/>
      <dgm:spPr/>
    </dgm:pt>
    <dgm:pt modelId="{A9B96066-A056-40CC-B08C-2EA0FC28F18E}" type="pres">
      <dgm:prSet presAssocID="{4CD8850F-12CA-4628-921F-8F5BF5C6405E}" presName="imageRepeatNode" presStyleLbl="alignAcc1" presStyleIdx="0" presStyleCnt="9"/>
      <dgm:spPr/>
    </dgm:pt>
    <dgm:pt modelId="{D4BCE5A7-05BD-40A8-8140-77FD111AC302}" type="pres">
      <dgm:prSet presAssocID="{4CD8850F-12CA-4628-921F-8F5BF5C6405E}" presName="imageaccent1" presStyleCnt="0"/>
      <dgm:spPr/>
    </dgm:pt>
    <dgm:pt modelId="{A80516E3-F172-4450-91FB-9720F4957712}" type="pres">
      <dgm:prSet presAssocID="{4CD8850F-12CA-4628-921F-8F5BF5C6405E}" presName="accentRepeatNode" presStyleLbl="solidAlignAcc1" presStyleIdx="1" presStyleCnt="18"/>
      <dgm:spPr/>
    </dgm:pt>
    <dgm:pt modelId="{FAF67FA8-BE1F-48B2-9805-B454433C5B0D}" type="pres">
      <dgm:prSet presAssocID="{62C14DC5-E602-46AF-A72C-1A7899F87714}" presName="text2" presStyleCnt="0"/>
      <dgm:spPr/>
    </dgm:pt>
    <dgm:pt modelId="{9B5A75BC-F05C-4BD5-8962-D33372A1D8DF}" type="pres">
      <dgm:prSet presAssocID="{62C14DC5-E602-46AF-A72C-1A7899F87714}" presName="textRepeatNode" presStyleLbl="alignNode1" presStyleIdx="1" presStyleCnt="9">
        <dgm:presLayoutVars>
          <dgm:chMax val="0"/>
          <dgm:chPref val="0"/>
          <dgm:bulletEnabled val="1"/>
        </dgm:presLayoutVars>
      </dgm:prSet>
      <dgm:spPr/>
    </dgm:pt>
    <dgm:pt modelId="{E3F3650E-4506-4F89-8251-6F07419F654F}" type="pres">
      <dgm:prSet presAssocID="{62C14DC5-E602-46AF-A72C-1A7899F87714}" presName="textaccent2" presStyleCnt="0"/>
      <dgm:spPr/>
    </dgm:pt>
    <dgm:pt modelId="{DEC11DE0-E2C0-452F-AA6D-C3AADC5BE4AF}" type="pres">
      <dgm:prSet presAssocID="{62C14DC5-E602-46AF-A72C-1A7899F87714}" presName="accentRepeatNode" presStyleLbl="solidAlignAcc1" presStyleIdx="2" presStyleCnt="18"/>
      <dgm:spPr/>
    </dgm:pt>
    <dgm:pt modelId="{2DD07547-26F5-4E25-8571-C4D0E018A2E3}" type="pres">
      <dgm:prSet presAssocID="{B1E4DC4F-A358-4643-BCDF-B6577ED88C42}" presName="image2" presStyleCnt="0"/>
      <dgm:spPr/>
    </dgm:pt>
    <dgm:pt modelId="{D4B99919-4581-41D2-BC73-22E47C1C0560}" type="pres">
      <dgm:prSet presAssocID="{B1E4DC4F-A358-4643-BCDF-B6577ED88C42}" presName="imageRepeatNode" presStyleLbl="alignAcc1" presStyleIdx="1" presStyleCnt="9"/>
      <dgm:spPr/>
    </dgm:pt>
    <dgm:pt modelId="{3EC6B914-9F78-4DA5-AD95-AF53D6033CE8}" type="pres">
      <dgm:prSet presAssocID="{B1E4DC4F-A358-4643-BCDF-B6577ED88C42}" presName="imageaccent2" presStyleCnt="0"/>
      <dgm:spPr/>
    </dgm:pt>
    <dgm:pt modelId="{18CF4F61-249F-470B-9FC6-3206DF842175}" type="pres">
      <dgm:prSet presAssocID="{B1E4DC4F-A358-4643-BCDF-B6577ED88C42}" presName="accentRepeatNode" presStyleLbl="solidAlignAcc1" presStyleIdx="3" presStyleCnt="18"/>
      <dgm:spPr/>
    </dgm:pt>
    <dgm:pt modelId="{D28F6861-7217-4064-9B76-FC082EB135FA}" type="pres">
      <dgm:prSet presAssocID="{53E18624-2C28-4A34-BA59-CD334A02807C}" presName="text3" presStyleCnt="0"/>
      <dgm:spPr/>
    </dgm:pt>
    <dgm:pt modelId="{3E69E267-5012-49C2-B098-CDE169AD7A2F}" type="pres">
      <dgm:prSet presAssocID="{53E18624-2C28-4A34-BA59-CD334A02807C}" presName="textRepeatNode" presStyleLbl="alignNode1" presStyleIdx="2" presStyleCnt="9" custLinFactNeighborX="-417" custLinFactNeighborY="1930">
        <dgm:presLayoutVars>
          <dgm:chMax val="0"/>
          <dgm:chPref val="0"/>
          <dgm:bulletEnabled val="1"/>
        </dgm:presLayoutVars>
      </dgm:prSet>
      <dgm:spPr/>
    </dgm:pt>
    <dgm:pt modelId="{0C5B4642-0BBF-4C43-AF32-578B5BFB88C7}" type="pres">
      <dgm:prSet presAssocID="{53E18624-2C28-4A34-BA59-CD334A02807C}" presName="textaccent3" presStyleCnt="0"/>
      <dgm:spPr/>
    </dgm:pt>
    <dgm:pt modelId="{CA57A453-32F7-4137-8A18-4E7423A44414}" type="pres">
      <dgm:prSet presAssocID="{53E18624-2C28-4A34-BA59-CD334A02807C}" presName="accentRepeatNode" presStyleLbl="solidAlignAcc1" presStyleIdx="4" presStyleCnt="18"/>
      <dgm:spPr/>
    </dgm:pt>
    <dgm:pt modelId="{942CCE73-0AAD-467E-9E98-FD83F90F1104}" type="pres">
      <dgm:prSet presAssocID="{2F108C25-FFF1-47C5-8238-0FDF84537D64}" presName="image3" presStyleCnt="0"/>
      <dgm:spPr/>
    </dgm:pt>
    <dgm:pt modelId="{48108DFB-21E7-4C71-AB6C-A51FCA726169}" type="pres">
      <dgm:prSet presAssocID="{2F108C25-FFF1-47C5-8238-0FDF84537D64}" presName="imageRepeatNode" presStyleLbl="alignAcc1" presStyleIdx="2" presStyleCnt="9"/>
      <dgm:spPr/>
    </dgm:pt>
    <dgm:pt modelId="{FBE274E4-2AEF-4D1A-97A6-4AF457B6746C}" type="pres">
      <dgm:prSet presAssocID="{2F108C25-FFF1-47C5-8238-0FDF84537D64}" presName="imageaccent3" presStyleCnt="0"/>
      <dgm:spPr/>
    </dgm:pt>
    <dgm:pt modelId="{429F3066-8E42-4EDA-9679-DA3F4C2544A7}" type="pres">
      <dgm:prSet presAssocID="{2F108C25-FFF1-47C5-8238-0FDF84537D64}" presName="accentRepeatNode" presStyleLbl="solidAlignAcc1" presStyleIdx="5" presStyleCnt="18"/>
      <dgm:spPr/>
    </dgm:pt>
    <dgm:pt modelId="{0AD68F64-3748-48D5-ABD6-C37DC47D18BF}" type="pres">
      <dgm:prSet presAssocID="{2F70AEBC-A2B7-4812-84AD-F910D4293271}" presName="text4" presStyleCnt="0"/>
      <dgm:spPr/>
    </dgm:pt>
    <dgm:pt modelId="{2761144A-2E26-4497-8C9D-6C8C727C07A7}" type="pres">
      <dgm:prSet presAssocID="{2F70AEBC-A2B7-4812-84AD-F910D4293271}" presName="textRepeatNode" presStyleLbl="alignNode1" presStyleIdx="3" presStyleCnt="9">
        <dgm:presLayoutVars>
          <dgm:chMax val="0"/>
          <dgm:chPref val="0"/>
          <dgm:bulletEnabled val="1"/>
        </dgm:presLayoutVars>
      </dgm:prSet>
      <dgm:spPr/>
    </dgm:pt>
    <dgm:pt modelId="{7BF8B665-3F3E-49F8-87D7-128CFC577BC6}" type="pres">
      <dgm:prSet presAssocID="{2F70AEBC-A2B7-4812-84AD-F910D4293271}" presName="textaccent4" presStyleCnt="0"/>
      <dgm:spPr/>
    </dgm:pt>
    <dgm:pt modelId="{A8C867E7-8A36-43ED-94CB-364C4A96FD35}" type="pres">
      <dgm:prSet presAssocID="{2F70AEBC-A2B7-4812-84AD-F910D4293271}" presName="accentRepeatNode" presStyleLbl="solidAlignAcc1" presStyleIdx="6" presStyleCnt="18"/>
      <dgm:spPr/>
    </dgm:pt>
    <dgm:pt modelId="{2FB5C867-E7EC-46E0-9FAF-4D10BFC99FBE}" type="pres">
      <dgm:prSet presAssocID="{CEC08250-51FF-4BFC-99D5-308FD495FCA0}" presName="image4" presStyleCnt="0"/>
      <dgm:spPr/>
    </dgm:pt>
    <dgm:pt modelId="{8A112D24-2CE0-4BBF-8D32-382CA8DF3ECF}" type="pres">
      <dgm:prSet presAssocID="{CEC08250-51FF-4BFC-99D5-308FD495FCA0}" presName="imageRepeatNode" presStyleLbl="alignAcc1" presStyleIdx="3" presStyleCnt="9"/>
      <dgm:spPr/>
    </dgm:pt>
    <dgm:pt modelId="{0F665AA3-A397-48A1-A53F-E88CF386DDBF}" type="pres">
      <dgm:prSet presAssocID="{CEC08250-51FF-4BFC-99D5-308FD495FCA0}" presName="imageaccent4" presStyleCnt="0"/>
      <dgm:spPr/>
    </dgm:pt>
    <dgm:pt modelId="{BA2DFECF-5CC5-4762-BA27-A98C40B994D7}" type="pres">
      <dgm:prSet presAssocID="{CEC08250-51FF-4BFC-99D5-308FD495FCA0}" presName="accentRepeatNode" presStyleLbl="solidAlignAcc1" presStyleIdx="7" presStyleCnt="18"/>
      <dgm:spPr/>
    </dgm:pt>
    <dgm:pt modelId="{E44D12F5-FCE0-4923-939E-D5E4F9F23887}" type="pres">
      <dgm:prSet presAssocID="{6B5A5579-9DAB-444E-B02B-55A719FBB320}" presName="text5" presStyleCnt="0"/>
      <dgm:spPr/>
    </dgm:pt>
    <dgm:pt modelId="{48E22A53-4B81-4C98-A6B2-979EB91F2AFD}" type="pres">
      <dgm:prSet presAssocID="{6B5A5579-9DAB-444E-B02B-55A719FBB320}" presName="textRepeatNode" presStyleLbl="alignNode1" presStyleIdx="4" presStyleCnt="9">
        <dgm:presLayoutVars>
          <dgm:chMax val="0"/>
          <dgm:chPref val="0"/>
          <dgm:bulletEnabled val="1"/>
        </dgm:presLayoutVars>
      </dgm:prSet>
      <dgm:spPr/>
    </dgm:pt>
    <dgm:pt modelId="{8AE78C9E-6D63-4587-8AA1-C56FB583F556}" type="pres">
      <dgm:prSet presAssocID="{6B5A5579-9DAB-444E-B02B-55A719FBB320}" presName="textaccent5" presStyleCnt="0"/>
      <dgm:spPr/>
    </dgm:pt>
    <dgm:pt modelId="{5E2D771E-6BE2-488F-A315-D5391AA41C05}" type="pres">
      <dgm:prSet presAssocID="{6B5A5579-9DAB-444E-B02B-55A719FBB320}" presName="accentRepeatNode" presStyleLbl="solidAlignAcc1" presStyleIdx="8" presStyleCnt="18"/>
      <dgm:spPr/>
    </dgm:pt>
    <dgm:pt modelId="{885BD207-9295-43E9-AEC1-1E431075B1FA}" type="pres">
      <dgm:prSet presAssocID="{EA7D490B-6469-4DB8-8E2B-FFC25CCE31F6}" presName="image5" presStyleCnt="0"/>
      <dgm:spPr/>
    </dgm:pt>
    <dgm:pt modelId="{F3EDC1CE-9C0A-425C-9C12-86DF943AC450}" type="pres">
      <dgm:prSet presAssocID="{EA7D490B-6469-4DB8-8E2B-FFC25CCE31F6}" presName="imageRepeatNode" presStyleLbl="alignAcc1" presStyleIdx="4" presStyleCnt="9"/>
      <dgm:spPr/>
    </dgm:pt>
    <dgm:pt modelId="{84133EDD-AC62-4D4C-86EF-8F4BD9761630}" type="pres">
      <dgm:prSet presAssocID="{EA7D490B-6469-4DB8-8E2B-FFC25CCE31F6}" presName="imageaccent5" presStyleCnt="0"/>
      <dgm:spPr/>
    </dgm:pt>
    <dgm:pt modelId="{F1A5D2E5-6EC8-457A-9B7B-F0E0320CAA5F}" type="pres">
      <dgm:prSet presAssocID="{EA7D490B-6469-4DB8-8E2B-FFC25CCE31F6}" presName="accentRepeatNode" presStyleLbl="solidAlignAcc1" presStyleIdx="9" presStyleCnt="18"/>
      <dgm:spPr/>
    </dgm:pt>
    <dgm:pt modelId="{D340D2AC-438B-4948-9710-94C90EE6A263}" type="pres">
      <dgm:prSet presAssocID="{9CCFA08C-D61A-4878-99F6-D70BC84E1919}" presName="text6" presStyleCnt="0"/>
      <dgm:spPr/>
    </dgm:pt>
    <dgm:pt modelId="{E1F96020-DBE6-4F71-B98C-028291D005A6}" type="pres">
      <dgm:prSet presAssocID="{9CCFA08C-D61A-4878-99F6-D70BC84E1919}" presName="textRepeatNode" presStyleLbl="alignNode1" presStyleIdx="5" presStyleCnt="9" custLinFactNeighborX="2368" custLinFactNeighborY="-7314">
        <dgm:presLayoutVars>
          <dgm:chMax val="0"/>
          <dgm:chPref val="0"/>
          <dgm:bulletEnabled val="1"/>
        </dgm:presLayoutVars>
      </dgm:prSet>
      <dgm:spPr/>
    </dgm:pt>
    <dgm:pt modelId="{389E31D0-B664-45B1-8D22-00066802A162}" type="pres">
      <dgm:prSet presAssocID="{9CCFA08C-D61A-4878-99F6-D70BC84E1919}" presName="textaccent6" presStyleCnt="0"/>
      <dgm:spPr/>
    </dgm:pt>
    <dgm:pt modelId="{E3EBF814-407C-4605-979D-33F5B4648549}" type="pres">
      <dgm:prSet presAssocID="{9CCFA08C-D61A-4878-99F6-D70BC84E1919}" presName="accentRepeatNode" presStyleLbl="solidAlignAcc1" presStyleIdx="10" presStyleCnt="18"/>
      <dgm:spPr/>
    </dgm:pt>
    <dgm:pt modelId="{18948602-6593-424B-8EC5-782297072392}" type="pres">
      <dgm:prSet presAssocID="{3CB0BDE2-768B-438E-AB64-685BA9E86A4E}" presName="image6" presStyleCnt="0"/>
      <dgm:spPr/>
    </dgm:pt>
    <dgm:pt modelId="{12A00A38-46B3-4B86-9274-C183A64414DA}" type="pres">
      <dgm:prSet presAssocID="{3CB0BDE2-768B-438E-AB64-685BA9E86A4E}" presName="imageRepeatNode" presStyleLbl="alignAcc1" presStyleIdx="5" presStyleCnt="9" custLinFactNeighborX="2677" custLinFactNeighborY="-7685"/>
      <dgm:spPr/>
    </dgm:pt>
    <dgm:pt modelId="{4EC558D3-901B-402A-A37E-21B5D65B1368}" type="pres">
      <dgm:prSet presAssocID="{3CB0BDE2-768B-438E-AB64-685BA9E86A4E}" presName="imageaccent6" presStyleCnt="0"/>
      <dgm:spPr/>
    </dgm:pt>
    <dgm:pt modelId="{79C3A86E-2A07-4B38-B24B-8C37D2F45A18}" type="pres">
      <dgm:prSet presAssocID="{3CB0BDE2-768B-438E-AB64-685BA9E86A4E}" presName="accentRepeatNode" presStyleLbl="solidAlignAcc1" presStyleIdx="11" presStyleCnt="18"/>
      <dgm:spPr/>
    </dgm:pt>
    <dgm:pt modelId="{5FAC93A8-2FDE-450F-BE76-D63967C478C8}" type="pres">
      <dgm:prSet presAssocID="{F308BBD7-CF15-44F7-92D1-5ED0FF3589F7}" presName="text7" presStyleCnt="0"/>
      <dgm:spPr/>
    </dgm:pt>
    <dgm:pt modelId="{CBAA38AE-FA54-41BC-8B6C-D7AECB847270}" type="pres">
      <dgm:prSet presAssocID="{F308BBD7-CF15-44F7-92D1-5ED0FF3589F7}" presName="textRepeatNode" presStyleLbl="alignNode1" presStyleIdx="6" presStyleCnt="9">
        <dgm:presLayoutVars>
          <dgm:chMax val="0"/>
          <dgm:chPref val="0"/>
          <dgm:bulletEnabled val="1"/>
        </dgm:presLayoutVars>
      </dgm:prSet>
      <dgm:spPr/>
    </dgm:pt>
    <dgm:pt modelId="{EF0FC15C-3184-4BDD-8717-644B581C808E}" type="pres">
      <dgm:prSet presAssocID="{F308BBD7-CF15-44F7-92D1-5ED0FF3589F7}" presName="textaccent7" presStyleCnt="0"/>
      <dgm:spPr/>
    </dgm:pt>
    <dgm:pt modelId="{84BA601C-A05E-4081-BE53-ED3FD5002475}" type="pres">
      <dgm:prSet presAssocID="{F308BBD7-CF15-44F7-92D1-5ED0FF3589F7}" presName="accentRepeatNode" presStyleLbl="solidAlignAcc1" presStyleIdx="12" presStyleCnt="18"/>
      <dgm:spPr/>
    </dgm:pt>
    <dgm:pt modelId="{4D53FF45-33AF-49AB-9F7C-656F3D318FEA}" type="pres">
      <dgm:prSet presAssocID="{A47B7B7B-200F-4F8A-94F8-E0A61D84E5B2}" presName="image7" presStyleCnt="0"/>
      <dgm:spPr/>
    </dgm:pt>
    <dgm:pt modelId="{4EA8BD8F-F9F7-4534-88A2-A2239DB352F3}" type="pres">
      <dgm:prSet presAssocID="{A47B7B7B-200F-4F8A-94F8-E0A61D84E5B2}" presName="imageRepeatNode" presStyleLbl="alignAcc1" presStyleIdx="6" presStyleCnt="9"/>
      <dgm:spPr/>
    </dgm:pt>
    <dgm:pt modelId="{F0999FCF-345A-4676-99E3-2E4DE1903035}" type="pres">
      <dgm:prSet presAssocID="{A47B7B7B-200F-4F8A-94F8-E0A61D84E5B2}" presName="imageaccent7" presStyleCnt="0"/>
      <dgm:spPr/>
    </dgm:pt>
    <dgm:pt modelId="{7013E452-DE26-407C-893B-8DB302F2CD69}" type="pres">
      <dgm:prSet presAssocID="{A47B7B7B-200F-4F8A-94F8-E0A61D84E5B2}" presName="accentRepeatNode" presStyleLbl="solidAlignAcc1" presStyleIdx="13" presStyleCnt="18"/>
      <dgm:spPr/>
    </dgm:pt>
    <dgm:pt modelId="{4032EDF2-B8F0-4852-B9E4-B06F5566CCC6}" type="pres">
      <dgm:prSet presAssocID="{EF87A9D0-9970-427D-9935-C297B7359C1E}" presName="text8" presStyleCnt="0"/>
      <dgm:spPr/>
    </dgm:pt>
    <dgm:pt modelId="{844707FC-DD14-4710-969F-E32B1C2D595A}" type="pres">
      <dgm:prSet presAssocID="{EF87A9D0-9970-427D-9935-C297B7359C1E}" presName="textRepeatNode" presStyleLbl="alignNode1" presStyleIdx="7" presStyleCnt="9" custLinFactNeighborX="552" custLinFactNeighborY="4520">
        <dgm:presLayoutVars>
          <dgm:chMax val="0"/>
          <dgm:chPref val="0"/>
          <dgm:bulletEnabled val="1"/>
        </dgm:presLayoutVars>
      </dgm:prSet>
      <dgm:spPr/>
    </dgm:pt>
    <dgm:pt modelId="{7CBB91FE-7D3B-4438-A7B6-725A29E34CE1}" type="pres">
      <dgm:prSet presAssocID="{EF87A9D0-9970-427D-9935-C297B7359C1E}" presName="textaccent8" presStyleCnt="0"/>
      <dgm:spPr/>
    </dgm:pt>
    <dgm:pt modelId="{5E5A0C6B-95B6-4CC7-ADDE-D4956EFF14E7}" type="pres">
      <dgm:prSet presAssocID="{EF87A9D0-9970-427D-9935-C297B7359C1E}" presName="accentRepeatNode" presStyleLbl="solidAlignAcc1" presStyleIdx="14" presStyleCnt="18"/>
      <dgm:spPr/>
    </dgm:pt>
    <dgm:pt modelId="{BEA9519E-190E-44CD-A5D9-0D185E65E92A}" type="pres">
      <dgm:prSet presAssocID="{D990FDBD-0C94-46A4-9F31-3EF62E699B2F}" presName="image8" presStyleCnt="0"/>
      <dgm:spPr/>
    </dgm:pt>
    <dgm:pt modelId="{0A803AE6-0F55-4573-9638-DACF0327FA45}" type="pres">
      <dgm:prSet presAssocID="{D990FDBD-0C94-46A4-9F31-3EF62E699B2F}" presName="imageRepeatNode" presStyleLbl="alignAcc1" presStyleIdx="7" presStyleCnt="9"/>
      <dgm:spPr/>
    </dgm:pt>
    <dgm:pt modelId="{044AF87B-708A-45B6-A8AF-88A8EE2081F3}" type="pres">
      <dgm:prSet presAssocID="{D990FDBD-0C94-46A4-9F31-3EF62E699B2F}" presName="imageaccent8" presStyleCnt="0"/>
      <dgm:spPr/>
    </dgm:pt>
    <dgm:pt modelId="{A99237F7-1570-4CE0-9018-CB87AC410D60}" type="pres">
      <dgm:prSet presAssocID="{D990FDBD-0C94-46A4-9F31-3EF62E699B2F}" presName="accentRepeatNode" presStyleLbl="solidAlignAcc1" presStyleIdx="15" presStyleCnt="18"/>
      <dgm:spPr/>
    </dgm:pt>
    <dgm:pt modelId="{0CED5628-A4BB-49DF-806A-8F5F3AD55D31}" type="pres">
      <dgm:prSet presAssocID="{18636164-5F5B-4FEC-B67C-F0824C4C05EF}" presName="text9" presStyleCnt="0"/>
      <dgm:spPr/>
    </dgm:pt>
    <dgm:pt modelId="{816C6EBE-2634-441B-AE7A-83BCEC4A245A}" type="pres">
      <dgm:prSet presAssocID="{18636164-5F5B-4FEC-B67C-F0824C4C05EF}" presName="textRepeatNode" presStyleLbl="alignNode1" presStyleIdx="8" presStyleCnt="9">
        <dgm:presLayoutVars>
          <dgm:chMax val="0"/>
          <dgm:chPref val="0"/>
          <dgm:bulletEnabled val="1"/>
        </dgm:presLayoutVars>
      </dgm:prSet>
      <dgm:spPr/>
    </dgm:pt>
    <dgm:pt modelId="{1181E132-0281-4A98-803D-399CD3EE0DF4}" type="pres">
      <dgm:prSet presAssocID="{18636164-5F5B-4FEC-B67C-F0824C4C05EF}" presName="textaccent9" presStyleCnt="0"/>
      <dgm:spPr/>
    </dgm:pt>
    <dgm:pt modelId="{3E12EE51-2306-4F72-BF3C-57B173037EFB}" type="pres">
      <dgm:prSet presAssocID="{18636164-5F5B-4FEC-B67C-F0824C4C05EF}" presName="accentRepeatNode" presStyleLbl="solidAlignAcc1" presStyleIdx="16" presStyleCnt="18"/>
      <dgm:spPr/>
    </dgm:pt>
    <dgm:pt modelId="{0FE79637-CEA8-4C08-9A4D-DDD6EDE8D6FC}" type="pres">
      <dgm:prSet presAssocID="{BFC60712-B0A5-45C9-98A5-9AFDEA7250E4}" presName="image9" presStyleCnt="0"/>
      <dgm:spPr/>
    </dgm:pt>
    <dgm:pt modelId="{928868D0-A7E2-451C-AE93-77D16514FB34}" type="pres">
      <dgm:prSet presAssocID="{BFC60712-B0A5-45C9-98A5-9AFDEA7250E4}" presName="imageRepeatNode" presStyleLbl="alignAcc1" presStyleIdx="8" presStyleCnt="9"/>
      <dgm:spPr/>
    </dgm:pt>
    <dgm:pt modelId="{CF233666-4112-45F8-9A16-09C936C67428}" type="pres">
      <dgm:prSet presAssocID="{BFC60712-B0A5-45C9-98A5-9AFDEA7250E4}" presName="imageaccent9" presStyleCnt="0"/>
      <dgm:spPr/>
    </dgm:pt>
    <dgm:pt modelId="{3CA0580C-6A09-4B0E-8332-1941FD2951D5}" type="pres">
      <dgm:prSet presAssocID="{BFC60712-B0A5-45C9-98A5-9AFDEA7250E4}" presName="accentRepeatNode" presStyleLbl="solidAlignAcc1" presStyleIdx="17" presStyleCnt="18"/>
      <dgm:spPr/>
    </dgm:pt>
  </dgm:ptLst>
  <dgm:cxnLst>
    <dgm:cxn modelId="{D2D65D0A-EA6D-4A17-9076-D99CA0342ECB}" srcId="{70D3607B-8B31-457C-907C-2E9B75410EEC}" destId="{A603BD00-CF67-4228-87EA-A54A051E0C58}" srcOrd="0" destOrd="0" parTransId="{E1C623EC-65B8-4CFF-967F-905E66D0EF83}" sibTransId="{4CD8850F-12CA-4628-921F-8F5BF5C6405E}"/>
    <dgm:cxn modelId="{26A96E1B-D394-4E5D-9827-3293DFCA05CF}" type="presOf" srcId="{70D3607B-8B31-457C-907C-2E9B75410EEC}" destId="{48FA6069-80C4-40C8-A28C-54036A189A1C}" srcOrd="0" destOrd="0" presId="urn:microsoft.com/office/officeart/2008/layout/HexagonCluster"/>
    <dgm:cxn modelId="{845AF323-FB70-43F3-83F6-EE18D8189F87}" srcId="{70D3607B-8B31-457C-907C-2E9B75410EEC}" destId="{62C14DC5-E602-46AF-A72C-1A7899F87714}" srcOrd="1" destOrd="0" parTransId="{6A1FE680-BA56-4CEC-98C7-6ADDDF152FAB}" sibTransId="{B1E4DC4F-A358-4643-BCDF-B6577ED88C42}"/>
    <dgm:cxn modelId="{9A8E7F5F-1C1D-43D2-88AE-FF109CCE0A9A}" srcId="{70D3607B-8B31-457C-907C-2E9B75410EEC}" destId="{18636164-5F5B-4FEC-B67C-F0824C4C05EF}" srcOrd="8" destOrd="0" parTransId="{FA8E403F-5723-438B-9EDA-E7E758122D9B}" sibTransId="{BFC60712-B0A5-45C9-98A5-9AFDEA7250E4}"/>
    <dgm:cxn modelId="{39113762-259A-492C-B973-E9C3EDB08660}" srcId="{70D3607B-8B31-457C-907C-2E9B75410EEC}" destId="{EF87A9D0-9970-427D-9935-C297B7359C1E}" srcOrd="7" destOrd="0" parTransId="{FA2E9C19-D77C-44D4-B867-8A07FB40CF78}" sibTransId="{D990FDBD-0C94-46A4-9F31-3EF62E699B2F}"/>
    <dgm:cxn modelId="{4BA7E265-50BB-42D5-AB96-D6EE54A5C24F}" type="presOf" srcId="{EF87A9D0-9970-427D-9935-C297B7359C1E}" destId="{844707FC-DD14-4710-969F-E32B1C2D595A}" srcOrd="0" destOrd="0" presId="urn:microsoft.com/office/officeart/2008/layout/HexagonCluster"/>
    <dgm:cxn modelId="{B501626A-86B2-4BD2-A3B1-E1BC92E0C514}" type="presOf" srcId="{A47B7B7B-200F-4F8A-94F8-E0A61D84E5B2}" destId="{4EA8BD8F-F9F7-4534-88A2-A2239DB352F3}" srcOrd="0" destOrd="0" presId="urn:microsoft.com/office/officeart/2008/layout/HexagonCluster"/>
    <dgm:cxn modelId="{32A41770-6B90-4D56-8BA4-47A8DAB3F4FE}" type="presOf" srcId="{A603BD00-CF67-4228-87EA-A54A051E0C58}" destId="{5C45D2FB-F68F-405C-B716-915178225F8C}" srcOrd="0" destOrd="0" presId="urn:microsoft.com/office/officeart/2008/layout/HexagonCluster"/>
    <dgm:cxn modelId="{DCCC7175-C45E-4CEF-B0C9-3840CCA4092B}" srcId="{70D3607B-8B31-457C-907C-2E9B75410EEC}" destId="{53E18624-2C28-4A34-BA59-CD334A02807C}" srcOrd="2" destOrd="0" parTransId="{F49C86B9-C5D5-4DAF-BB4B-C380FD05F2CC}" sibTransId="{2F108C25-FFF1-47C5-8238-0FDF84537D64}"/>
    <dgm:cxn modelId="{91FE8056-984A-4538-8747-008AC41B6CBC}" type="presOf" srcId="{B1E4DC4F-A358-4643-BCDF-B6577ED88C42}" destId="{D4B99919-4581-41D2-BC73-22E47C1C0560}" srcOrd="0" destOrd="0" presId="urn:microsoft.com/office/officeart/2008/layout/HexagonCluster"/>
    <dgm:cxn modelId="{3782667C-DE0E-4952-A48E-2BFB7ECA31F9}" type="presOf" srcId="{4CD8850F-12CA-4628-921F-8F5BF5C6405E}" destId="{A9B96066-A056-40CC-B08C-2EA0FC28F18E}" srcOrd="0" destOrd="0" presId="urn:microsoft.com/office/officeart/2008/layout/HexagonCluster"/>
    <dgm:cxn modelId="{DC435485-8D93-4D83-8053-5F5F20EFC191}" type="presOf" srcId="{CEC08250-51FF-4BFC-99D5-308FD495FCA0}" destId="{8A112D24-2CE0-4BBF-8D32-382CA8DF3ECF}" srcOrd="0" destOrd="0" presId="urn:microsoft.com/office/officeart/2008/layout/HexagonCluster"/>
    <dgm:cxn modelId="{61C72191-6A9B-4687-B4C5-0567BCA759B8}" type="presOf" srcId="{6B5A5579-9DAB-444E-B02B-55A719FBB320}" destId="{48E22A53-4B81-4C98-A6B2-979EB91F2AFD}" srcOrd="0" destOrd="0" presId="urn:microsoft.com/office/officeart/2008/layout/HexagonCluster"/>
    <dgm:cxn modelId="{C37FCD99-90A9-4353-A354-3ACD140363D8}" type="presOf" srcId="{18636164-5F5B-4FEC-B67C-F0824C4C05EF}" destId="{816C6EBE-2634-441B-AE7A-83BCEC4A245A}" srcOrd="0" destOrd="0" presId="urn:microsoft.com/office/officeart/2008/layout/HexagonCluster"/>
    <dgm:cxn modelId="{97ED749B-4E0D-4FD7-8C94-10D1ADA9CE22}" type="presOf" srcId="{9CCFA08C-D61A-4878-99F6-D70BC84E1919}" destId="{E1F96020-DBE6-4F71-B98C-028291D005A6}" srcOrd="0" destOrd="0" presId="urn:microsoft.com/office/officeart/2008/layout/HexagonCluster"/>
    <dgm:cxn modelId="{9C092A9E-FB79-4F51-8C14-205950F8EE8F}" type="presOf" srcId="{D990FDBD-0C94-46A4-9F31-3EF62E699B2F}" destId="{0A803AE6-0F55-4573-9638-DACF0327FA45}" srcOrd="0" destOrd="0" presId="urn:microsoft.com/office/officeart/2008/layout/HexagonCluster"/>
    <dgm:cxn modelId="{AA5D7BA0-35E3-4E7E-BF6C-4EA4BDDBAEAD}" type="presOf" srcId="{2F70AEBC-A2B7-4812-84AD-F910D4293271}" destId="{2761144A-2E26-4497-8C9D-6C8C727C07A7}" srcOrd="0" destOrd="0" presId="urn:microsoft.com/office/officeart/2008/layout/HexagonCluster"/>
    <dgm:cxn modelId="{8FB70DA6-4F2A-4E88-970B-78984600AB84}" type="presOf" srcId="{3CB0BDE2-768B-438E-AB64-685BA9E86A4E}" destId="{12A00A38-46B3-4B86-9274-C183A64414DA}" srcOrd="0" destOrd="0" presId="urn:microsoft.com/office/officeart/2008/layout/HexagonCluster"/>
    <dgm:cxn modelId="{D1AF2EC0-A1B9-4DD2-B2EB-625E90C3F0B0}" srcId="{70D3607B-8B31-457C-907C-2E9B75410EEC}" destId="{6B5A5579-9DAB-444E-B02B-55A719FBB320}" srcOrd="4" destOrd="0" parTransId="{FB8CA408-294D-44D6-B725-5E20ABA7188F}" sibTransId="{EA7D490B-6469-4DB8-8E2B-FFC25CCE31F6}"/>
    <dgm:cxn modelId="{142173D2-4BB7-4215-92AC-8B58B0D18065}" type="presOf" srcId="{53E18624-2C28-4A34-BA59-CD334A02807C}" destId="{3E69E267-5012-49C2-B098-CDE169AD7A2F}" srcOrd="0" destOrd="0" presId="urn:microsoft.com/office/officeart/2008/layout/HexagonCluster"/>
    <dgm:cxn modelId="{95CC98D3-BE34-4BAE-AA0E-33D9FAB18539}" type="presOf" srcId="{F308BBD7-CF15-44F7-92D1-5ED0FF3589F7}" destId="{CBAA38AE-FA54-41BC-8B6C-D7AECB847270}" srcOrd="0" destOrd="0" presId="urn:microsoft.com/office/officeart/2008/layout/HexagonCluster"/>
    <dgm:cxn modelId="{4157C5DA-0179-4564-B457-D1985492A429}" srcId="{70D3607B-8B31-457C-907C-2E9B75410EEC}" destId="{2F70AEBC-A2B7-4812-84AD-F910D4293271}" srcOrd="3" destOrd="0" parTransId="{E2A7D8E2-905F-457A-822E-C0FD37A5B055}" sibTransId="{CEC08250-51FF-4BFC-99D5-308FD495FCA0}"/>
    <dgm:cxn modelId="{208F6FE0-65B5-48E6-BE15-4CA13A6A8D5C}" type="presOf" srcId="{EA7D490B-6469-4DB8-8E2B-FFC25CCE31F6}" destId="{F3EDC1CE-9C0A-425C-9C12-86DF943AC450}" srcOrd="0" destOrd="0" presId="urn:microsoft.com/office/officeart/2008/layout/HexagonCluster"/>
    <dgm:cxn modelId="{67D8DEE4-18F5-4419-81F7-476EDA4BD7DC}" type="presOf" srcId="{2F108C25-FFF1-47C5-8238-0FDF84537D64}" destId="{48108DFB-21E7-4C71-AB6C-A51FCA726169}" srcOrd="0" destOrd="0" presId="urn:microsoft.com/office/officeart/2008/layout/HexagonCluster"/>
    <dgm:cxn modelId="{A4B4FEEE-3938-4EC2-B095-1AE8890C8C91}" type="presOf" srcId="{BFC60712-B0A5-45C9-98A5-9AFDEA7250E4}" destId="{928868D0-A7E2-451C-AE93-77D16514FB34}" srcOrd="0" destOrd="0" presId="urn:microsoft.com/office/officeart/2008/layout/HexagonCluster"/>
    <dgm:cxn modelId="{7AAEE5F1-F47A-4948-8AB6-FC54E05721EE}" type="presOf" srcId="{62C14DC5-E602-46AF-A72C-1A7899F87714}" destId="{9B5A75BC-F05C-4BD5-8962-D33372A1D8DF}" srcOrd="0" destOrd="0" presId="urn:microsoft.com/office/officeart/2008/layout/HexagonCluster"/>
    <dgm:cxn modelId="{D90677F8-B203-43ED-8904-15F8D366902C}" srcId="{70D3607B-8B31-457C-907C-2E9B75410EEC}" destId="{F308BBD7-CF15-44F7-92D1-5ED0FF3589F7}" srcOrd="6" destOrd="0" parTransId="{53CD61A2-F5C0-4EC3-952F-9A96F5E8C06F}" sibTransId="{A47B7B7B-200F-4F8A-94F8-E0A61D84E5B2}"/>
    <dgm:cxn modelId="{312726FA-B1CD-4950-B57F-80A1DFCE2360}" srcId="{70D3607B-8B31-457C-907C-2E9B75410EEC}" destId="{9CCFA08C-D61A-4878-99F6-D70BC84E1919}" srcOrd="5" destOrd="0" parTransId="{7307C517-15F0-40CB-9DEB-3A1305682EDC}" sibTransId="{3CB0BDE2-768B-438E-AB64-685BA9E86A4E}"/>
    <dgm:cxn modelId="{AA382111-C476-402D-9E70-254996B85A94}" type="presParOf" srcId="{48FA6069-80C4-40C8-A28C-54036A189A1C}" destId="{D5386677-BEF0-4867-AC44-12ADA28645D2}" srcOrd="0" destOrd="0" presId="urn:microsoft.com/office/officeart/2008/layout/HexagonCluster"/>
    <dgm:cxn modelId="{C8805467-187F-4F3D-AA13-D877E44187C6}" type="presParOf" srcId="{D5386677-BEF0-4867-AC44-12ADA28645D2}" destId="{5C45D2FB-F68F-405C-B716-915178225F8C}" srcOrd="0" destOrd="0" presId="urn:microsoft.com/office/officeart/2008/layout/HexagonCluster"/>
    <dgm:cxn modelId="{ABEE0E58-203A-40E4-BB58-189FC0B730EA}" type="presParOf" srcId="{48FA6069-80C4-40C8-A28C-54036A189A1C}" destId="{3A31717A-6F53-4B2B-B882-ED0F4B49FFBE}" srcOrd="1" destOrd="0" presId="urn:microsoft.com/office/officeart/2008/layout/HexagonCluster"/>
    <dgm:cxn modelId="{ED9AC24B-594A-486A-8F19-DBA7D4FA5BE7}" type="presParOf" srcId="{3A31717A-6F53-4B2B-B882-ED0F4B49FFBE}" destId="{C21C745A-3B73-4F86-BBFC-CD4D332388B4}" srcOrd="0" destOrd="0" presId="urn:microsoft.com/office/officeart/2008/layout/HexagonCluster"/>
    <dgm:cxn modelId="{17C71045-47C8-4F03-872D-4E6E992BA0F6}" type="presParOf" srcId="{48FA6069-80C4-40C8-A28C-54036A189A1C}" destId="{E17FC0A9-4310-4B2D-B03A-5E640B4379C3}" srcOrd="2" destOrd="0" presId="urn:microsoft.com/office/officeart/2008/layout/HexagonCluster"/>
    <dgm:cxn modelId="{DC2DFE64-6860-4BD8-A53A-AD27FE8B09AB}" type="presParOf" srcId="{E17FC0A9-4310-4B2D-B03A-5E640B4379C3}" destId="{A9B96066-A056-40CC-B08C-2EA0FC28F18E}" srcOrd="0" destOrd="0" presId="urn:microsoft.com/office/officeart/2008/layout/HexagonCluster"/>
    <dgm:cxn modelId="{861CC028-CE4C-4B39-9047-978238F44A34}" type="presParOf" srcId="{48FA6069-80C4-40C8-A28C-54036A189A1C}" destId="{D4BCE5A7-05BD-40A8-8140-77FD111AC302}" srcOrd="3" destOrd="0" presId="urn:microsoft.com/office/officeart/2008/layout/HexagonCluster"/>
    <dgm:cxn modelId="{49597BC5-1352-4747-AA19-5FE257521650}" type="presParOf" srcId="{D4BCE5A7-05BD-40A8-8140-77FD111AC302}" destId="{A80516E3-F172-4450-91FB-9720F4957712}" srcOrd="0" destOrd="0" presId="urn:microsoft.com/office/officeart/2008/layout/HexagonCluster"/>
    <dgm:cxn modelId="{CB0693DC-8E30-4856-9013-7E0766A2915A}" type="presParOf" srcId="{48FA6069-80C4-40C8-A28C-54036A189A1C}" destId="{FAF67FA8-BE1F-48B2-9805-B454433C5B0D}" srcOrd="4" destOrd="0" presId="urn:microsoft.com/office/officeart/2008/layout/HexagonCluster"/>
    <dgm:cxn modelId="{10BC6559-6A75-4834-A147-C7B9308F59D9}" type="presParOf" srcId="{FAF67FA8-BE1F-48B2-9805-B454433C5B0D}" destId="{9B5A75BC-F05C-4BD5-8962-D33372A1D8DF}" srcOrd="0" destOrd="0" presId="urn:microsoft.com/office/officeart/2008/layout/HexagonCluster"/>
    <dgm:cxn modelId="{73547147-B834-4F04-9C71-6422EB949860}" type="presParOf" srcId="{48FA6069-80C4-40C8-A28C-54036A189A1C}" destId="{E3F3650E-4506-4F89-8251-6F07419F654F}" srcOrd="5" destOrd="0" presId="urn:microsoft.com/office/officeart/2008/layout/HexagonCluster"/>
    <dgm:cxn modelId="{1C7EDAF1-734C-4845-BD6A-5816F52A4283}" type="presParOf" srcId="{E3F3650E-4506-4F89-8251-6F07419F654F}" destId="{DEC11DE0-E2C0-452F-AA6D-C3AADC5BE4AF}" srcOrd="0" destOrd="0" presId="urn:microsoft.com/office/officeart/2008/layout/HexagonCluster"/>
    <dgm:cxn modelId="{66DC0EAB-F8EB-4FCA-A2BF-2E8CEE4BE110}" type="presParOf" srcId="{48FA6069-80C4-40C8-A28C-54036A189A1C}" destId="{2DD07547-26F5-4E25-8571-C4D0E018A2E3}" srcOrd="6" destOrd="0" presId="urn:microsoft.com/office/officeart/2008/layout/HexagonCluster"/>
    <dgm:cxn modelId="{38EB6F65-328C-4F90-9EB5-45F2CA2626F7}" type="presParOf" srcId="{2DD07547-26F5-4E25-8571-C4D0E018A2E3}" destId="{D4B99919-4581-41D2-BC73-22E47C1C0560}" srcOrd="0" destOrd="0" presId="urn:microsoft.com/office/officeart/2008/layout/HexagonCluster"/>
    <dgm:cxn modelId="{BEF103EC-6489-49AB-B8FF-588304D42B16}" type="presParOf" srcId="{48FA6069-80C4-40C8-A28C-54036A189A1C}" destId="{3EC6B914-9F78-4DA5-AD95-AF53D6033CE8}" srcOrd="7" destOrd="0" presId="urn:microsoft.com/office/officeart/2008/layout/HexagonCluster"/>
    <dgm:cxn modelId="{61944E27-D38A-4CD8-AAB9-495972097DAA}" type="presParOf" srcId="{3EC6B914-9F78-4DA5-AD95-AF53D6033CE8}" destId="{18CF4F61-249F-470B-9FC6-3206DF842175}" srcOrd="0" destOrd="0" presId="urn:microsoft.com/office/officeart/2008/layout/HexagonCluster"/>
    <dgm:cxn modelId="{B32367D8-14AB-47E6-99C7-9A6526136667}" type="presParOf" srcId="{48FA6069-80C4-40C8-A28C-54036A189A1C}" destId="{D28F6861-7217-4064-9B76-FC082EB135FA}" srcOrd="8" destOrd="0" presId="urn:microsoft.com/office/officeart/2008/layout/HexagonCluster"/>
    <dgm:cxn modelId="{34A21673-03C7-46FF-963F-80B7372E3B2D}" type="presParOf" srcId="{D28F6861-7217-4064-9B76-FC082EB135FA}" destId="{3E69E267-5012-49C2-B098-CDE169AD7A2F}" srcOrd="0" destOrd="0" presId="urn:microsoft.com/office/officeart/2008/layout/HexagonCluster"/>
    <dgm:cxn modelId="{9BCB5E2C-7796-43A1-AE40-3D109F746BDE}" type="presParOf" srcId="{48FA6069-80C4-40C8-A28C-54036A189A1C}" destId="{0C5B4642-0BBF-4C43-AF32-578B5BFB88C7}" srcOrd="9" destOrd="0" presId="urn:microsoft.com/office/officeart/2008/layout/HexagonCluster"/>
    <dgm:cxn modelId="{39360144-4FAE-4ABB-A6FC-1DECAA542E05}" type="presParOf" srcId="{0C5B4642-0BBF-4C43-AF32-578B5BFB88C7}" destId="{CA57A453-32F7-4137-8A18-4E7423A44414}" srcOrd="0" destOrd="0" presId="urn:microsoft.com/office/officeart/2008/layout/HexagonCluster"/>
    <dgm:cxn modelId="{6DAC6701-B4AE-4CA5-8370-BE59B5E2A013}" type="presParOf" srcId="{48FA6069-80C4-40C8-A28C-54036A189A1C}" destId="{942CCE73-0AAD-467E-9E98-FD83F90F1104}" srcOrd="10" destOrd="0" presId="urn:microsoft.com/office/officeart/2008/layout/HexagonCluster"/>
    <dgm:cxn modelId="{5C090CB9-E842-4A60-93BF-14A6D0AA868E}" type="presParOf" srcId="{942CCE73-0AAD-467E-9E98-FD83F90F1104}" destId="{48108DFB-21E7-4C71-AB6C-A51FCA726169}" srcOrd="0" destOrd="0" presId="urn:microsoft.com/office/officeart/2008/layout/HexagonCluster"/>
    <dgm:cxn modelId="{A41758AC-3ACD-4C21-B6E0-275E87CE08EA}" type="presParOf" srcId="{48FA6069-80C4-40C8-A28C-54036A189A1C}" destId="{FBE274E4-2AEF-4D1A-97A6-4AF457B6746C}" srcOrd="11" destOrd="0" presId="urn:microsoft.com/office/officeart/2008/layout/HexagonCluster"/>
    <dgm:cxn modelId="{B4092604-7FCE-4AB0-B0D6-8A0160F93AC8}" type="presParOf" srcId="{FBE274E4-2AEF-4D1A-97A6-4AF457B6746C}" destId="{429F3066-8E42-4EDA-9679-DA3F4C2544A7}" srcOrd="0" destOrd="0" presId="urn:microsoft.com/office/officeart/2008/layout/HexagonCluster"/>
    <dgm:cxn modelId="{1ABD8FA0-FA03-4E5B-8AEC-A3BAFC3899CE}" type="presParOf" srcId="{48FA6069-80C4-40C8-A28C-54036A189A1C}" destId="{0AD68F64-3748-48D5-ABD6-C37DC47D18BF}" srcOrd="12" destOrd="0" presId="urn:microsoft.com/office/officeart/2008/layout/HexagonCluster"/>
    <dgm:cxn modelId="{9D73C681-6AF9-4778-9ECC-D4F27FFD94C9}" type="presParOf" srcId="{0AD68F64-3748-48D5-ABD6-C37DC47D18BF}" destId="{2761144A-2E26-4497-8C9D-6C8C727C07A7}" srcOrd="0" destOrd="0" presId="urn:microsoft.com/office/officeart/2008/layout/HexagonCluster"/>
    <dgm:cxn modelId="{D3A35615-9754-4512-A0EE-BA7365178F28}" type="presParOf" srcId="{48FA6069-80C4-40C8-A28C-54036A189A1C}" destId="{7BF8B665-3F3E-49F8-87D7-128CFC577BC6}" srcOrd="13" destOrd="0" presId="urn:microsoft.com/office/officeart/2008/layout/HexagonCluster"/>
    <dgm:cxn modelId="{94354227-34E6-4ABA-9DE9-25CCBF92E793}" type="presParOf" srcId="{7BF8B665-3F3E-49F8-87D7-128CFC577BC6}" destId="{A8C867E7-8A36-43ED-94CB-364C4A96FD35}" srcOrd="0" destOrd="0" presId="urn:microsoft.com/office/officeart/2008/layout/HexagonCluster"/>
    <dgm:cxn modelId="{C4EE8819-1031-429F-815E-C82904E8D1D5}" type="presParOf" srcId="{48FA6069-80C4-40C8-A28C-54036A189A1C}" destId="{2FB5C867-E7EC-46E0-9FAF-4D10BFC99FBE}" srcOrd="14" destOrd="0" presId="urn:microsoft.com/office/officeart/2008/layout/HexagonCluster"/>
    <dgm:cxn modelId="{F00CC4DF-36D9-4A90-BA70-83CF6DA724F2}" type="presParOf" srcId="{2FB5C867-E7EC-46E0-9FAF-4D10BFC99FBE}" destId="{8A112D24-2CE0-4BBF-8D32-382CA8DF3ECF}" srcOrd="0" destOrd="0" presId="urn:microsoft.com/office/officeart/2008/layout/HexagonCluster"/>
    <dgm:cxn modelId="{B88A380E-5295-4772-BC15-829BCED74D60}" type="presParOf" srcId="{48FA6069-80C4-40C8-A28C-54036A189A1C}" destId="{0F665AA3-A397-48A1-A53F-E88CF386DDBF}" srcOrd="15" destOrd="0" presId="urn:microsoft.com/office/officeart/2008/layout/HexagonCluster"/>
    <dgm:cxn modelId="{C23E937A-2992-422D-B771-1E4D928DEEE0}" type="presParOf" srcId="{0F665AA3-A397-48A1-A53F-E88CF386DDBF}" destId="{BA2DFECF-5CC5-4762-BA27-A98C40B994D7}" srcOrd="0" destOrd="0" presId="urn:microsoft.com/office/officeart/2008/layout/HexagonCluster"/>
    <dgm:cxn modelId="{8E7633F9-8E4A-463C-9CDC-CF991101D432}" type="presParOf" srcId="{48FA6069-80C4-40C8-A28C-54036A189A1C}" destId="{E44D12F5-FCE0-4923-939E-D5E4F9F23887}" srcOrd="16" destOrd="0" presId="urn:microsoft.com/office/officeart/2008/layout/HexagonCluster"/>
    <dgm:cxn modelId="{8E2130B9-F6D4-46A3-8D02-E1DAC6113BFF}" type="presParOf" srcId="{E44D12F5-FCE0-4923-939E-D5E4F9F23887}" destId="{48E22A53-4B81-4C98-A6B2-979EB91F2AFD}" srcOrd="0" destOrd="0" presId="urn:microsoft.com/office/officeart/2008/layout/HexagonCluster"/>
    <dgm:cxn modelId="{02C9956E-34D8-4A05-B974-46E706E34957}" type="presParOf" srcId="{48FA6069-80C4-40C8-A28C-54036A189A1C}" destId="{8AE78C9E-6D63-4587-8AA1-C56FB583F556}" srcOrd="17" destOrd="0" presId="urn:microsoft.com/office/officeart/2008/layout/HexagonCluster"/>
    <dgm:cxn modelId="{16B1E758-9174-410D-A222-0B25BFB8EE3A}" type="presParOf" srcId="{8AE78C9E-6D63-4587-8AA1-C56FB583F556}" destId="{5E2D771E-6BE2-488F-A315-D5391AA41C05}" srcOrd="0" destOrd="0" presId="urn:microsoft.com/office/officeart/2008/layout/HexagonCluster"/>
    <dgm:cxn modelId="{41F28723-AAF1-4426-A37F-F10FCE50A8CE}" type="presParOf" srcId="{48FA6069-80C4-40C8-A28C-54036A189A1C}" destId="{885BD207-9295-43E9-AEC1-1E431075B1FA}" srcOrd="18" destOrd="0" presId="urn:microsoft.com/office/officeart/2008/layout/HexagonCluster"/>
    <dgm:cxn modelId="{78DB6734-6C3A-47BA-BFCF-9A869BE333A8}" type="presParOf" srcId="{885BD207-9295-43E9-AEC1-1E431075B1FA}" destId="{F3EDC1CE-9C0A-425C-9C12-86DF943AC450}" srcOrd="0" destOrd="0" presId="urn:microsoft.com/office/officeart/2008/layout/HexagonCluster"/>
    <dgm:cxn modelId="{F61C67C2-830E-4D0A-83AD-2DD9951248A1}" type="presParOf" srcId="{48FA6069-80C4-40C8-A28C-54036A189A1C}" destId="{84133EDD-AC62-4D4C-86EF-8F4BD9761630}" srcOrd="19" destOrd="0" presId="urn:microsoft.com/office/officeart/2008/layout/HexagonCluster"/>
    <dgm:cxn modelId="{190768D2-8C24-4271-BDEE-9BEEDE3B60A0}" type="presParOf" srcId="{84133EDD-AC62-4D4C-86EF-8F4BD9761630}" destId="{F1A5D2E5-6EC8-457A-9B7B-F0E0320CAA5F}" srcOrd="0" destOrd="0" presId="urn:microsoft.com/office/officeart/2008/layout/HexagonCluster"/>
    <dgm:cxn modelId="{49FB2258-8E04-4564-BF8F-1D21AB23C3C3}" type="presParOf" srcId="{48FA6069-80C4-40C8-A28C-54036A189A1C}" destId="{D340D2AC-438B-4948-9710-94C90EE6A263}" srcOrd="20" destOrd="0" presId="urn:microsoft.com/office/officeart/2008/layout/HexagonCluster"/>
    <dgm:cxn modelId="{BB6E486A-65B9-4422-B797-C3FEC4E52A65}" type="presParOf" srcId="{D340D2AC-438B-4948-9710-94C90EE6A263}" destId="{E1F96020-DBE6-4F71-B98C-028291D005A6}" srcOrd="0" destOrd="0" presId="urn:microsoft.com/office/officeart/2008/layout/HexagonCluster"/>
    <dgm:cxn modelId="{7D076933-15E9-4231-B8D0-0794ED2341CB}" type="presParOf" srcId="{48FA6069-80C4-40C8-A28C-54036A189A1C}" destId="{389E31D0-B664-45B1-8D22-00066802A162}" srcOrd="21" destOrd="0" presId="urn:microsoft.com/office/officeart/2008/layout/HexagonCluster"/>
    <dgm:cxn modelId="{2A14DA0A-C5DC-4A4F-B8A3-23F01655BB1D}" type="presParOf" srcId="{389E31D0-B664-45B1-8D22-00066802A162}" destId="{E3EBF814-407C-4605-979D-33F5B4648549}" srcOrd="0" destOrd="0" presId="urn:microsoft.com/office/officeart/2008/layout/HexagonCluster"/>
    <dgm:cxn modelId="{C3F5A8F3-64E3-48C5-81A1-683A6F09417F}" type="presParOf" srcId="{48FA6069-80C4-40C8-A28C-54036A189A1C}" destId="{18948602-6593-424B-8EC5-782297072392}" srcOrd="22" destOrd="0" presId="urn:microsoft.com/office/officeart/2008/layout/HexagonCluster"/>
    <dgm:cxn modelId="{93B6C1AD-854B-4F3A-87EB-2FBEB32F916E}" type="presParOf" srcId="{18948602-6593-424B-8EC5-782297072392}" destId="{12A00A38-46B3-4B86-9274-C183A64414DA}" srcOrd="0" destOrd="0" presId="urn:microsoft.com/office/officeart/2008/layout/HexagonCluster"/>
    <dgm:cxn modelId="{060DD443-FB51-4355-A453-7839194BFE69}" type="presParOf" srcId="{48FA6069-80C4-40C8-A28C-54036A189A1C}" destId="{4EC558D3-901B-402A-A37E-21B5D65B1368}" srcOrd="23" destOrd="0" presId="urn:microsoft.com/office/officeart/2008/layout/HexagonCluster"/>
    <dgm:cxn modelId="{05E1E3E6-E12E-4BAE-BF09-52AC1B584985}" type="presParOf" srcId="{4EC558D3-901B-402A-A37E-21B5D65B1368}" destId="{79C3A86E-2A07-4B38-B24B-8C37D2F45A18}" srcOrd="0" destOrd="0" presId="urn:microsoft.com/office/officeart/2008/layout/HexagonCluster"/>
    <dgm:cxn modelId="{F0D287F5-BE30-40FC-8A4D-1CC2C304682D}" type="presParOf" srcId="{48FA6069-80C4-40C8-A28C-54036A189A1C}" destId="{5FAC93A8-2FDE-450F-BE76-D63967C478C8}" srcOrd="24" destOrd="0" presId="urn:microsoft.com/office/officeart/2008/layout/HexagonCluster"/>
    <dgm:cxn modelId="{4F0E3B13-1D5A-4EE7-BED1-4D82CA3CD260}" type="presParOf" srcId="{5FAC93A8-2FDE-450F-BE76-D63967C478C8}" destId="{CBAA38AE-FA54-41BC-8B6C-D7AECB847270}" srcOrd="0" destOrd="0" presId="urn:microsoft.com/office/officeart/2008/layout/HexagonCluster"/>
    <dgm:cxn modelId="{B9933252-70C5-43CA-B249-CF9A3029D02A}" type="presParOf" srcId="{48FA6069-80C4-40C8-A28C-54036A189A1C}" destId="{EF0FC15C-3184-4BDD-8717-644B581C808E}" srcOrd="25" destOrd="0" presId="urn:microsoft.com/office/officeart/2008/layout/HexagonCluster"/>
    <dgm:cxn modelId="{9F468BBA-B968-4517-A035-59C90657D043}" type="presParOf" srcId="{EF0FC15C-3184-4BDD-8717-644B581C808E}" destId="{84BA601C-A05E-4081-BE53-ED3FD5002475}" srcOrd="0" destOrd="0" presId="urn:microsoft.com/office/officeart/2008/layout/HexagonCluster"/>
    <dgm:cxn modelId="{0170292B-7C42-464D-AFF2-08AF514A4514}" type="presParOf" srcId="{48FA6069-80C4-40C8-A28C-54036A189A1C}" destId="{4D53FF45-33AF-49AB-9F7C-656F3D318FEA}" srcOrd="26" destOrd="0" presId="urn:microsoft.com/office/officeart/2008/layout/HexagonCluster"/>
    <dgm:cxn modelId="{ADF1825D-BD4D-438E-87C4-9AD40FE52CD9}" type="presParOf" srcId="{4D53FF45-33AF-49AB-9F7C-656F3D318FEA}" destId="{4EA8BD8F-F9F7-4534-88A2-A2239DB352F3}" srcOrd="0" destOrd="0" presId="urn:microsoft.com/office/officeart/2008/layout/HexagonCluster"/>
    <dgm:cxn modelId="{BB21B351-AA16-40F5-816F-927C62B47DDE}" type="presParOf" srcId="{48FA6069-80C4-40C8-A28C-54036A189A1C}" destId="{F0999FCF-345A-4676-99E3-2E4DE1903035}" srcOrd="27" destOrd="0" presId="urn:microsoft.com/office/officeart/2008/layout/HexagonCluster"/>
    <dgm:cxn modelId="{A36B3638-03FD-451F-976D-6505A6CAAF5C}" type="presParOf" srcId="{F0999FCF-345A-4676-99E3-2E4DE1903035}" destId="{7013E452-DE26-407C-893B-8DB302F2CD69}" srcOrd="0" destOrd="0" presId="urn:microsoft.com/office/officeart/2008/layout/HexagonCluster"/>
    <dgm:cxn modelId="{FC6388EA-4E37-4099-AB2F-83C3AA33B98B}" type="presParOf" srcId="{48FA6069-80C4-40C8-A28C-54036A189A1C}" destId="{4032EDF2-B8F0-4852-B9E4-B06F5566CCC6}" srcOrd="28" destOrd="0" presId="urn:microsoft.com/office/officeart/2008/layout/HexagonCluster"/>
    <dgm:cxn modelId="{F8FB253A-32EF-43C5-B22E-A939D84D6CE5}" type="presParOf" srcId="{4032EDF2-B8F0-4852-B9E4-B06F5566CCC6}" destId="{844707FC-DD14-4710-969F-E32B1C2D595A}" srcOrd="0" destOrd="0" presId="urn:microsoft.com/office/officeart/2008/layout/HexagonCluster"/>
    <dgm:cxn modelId="{146C9A8B-4993-4988-9F6A-5C3DBD4DB544}" type="presParOf" srcId="{48FA6069-80C4-40C8-A28C-54036A189A1C}" destId="{7CBB91FE-7D3B-4438-A7B6-725A29E34CE1}" srcOrd="29" destOrd="0" presId="urn:microsoft.com/office/officeart/2008/layout/HexagonCluster"/>
    <dgm:cxn modelId="{799827E7-5479-4609-872D-52A348A6E8D9}" type="presParOf" srcId="{7CBB91FE-7D3B-4438-A7B6-725A29E34CE1}" destId="{5E5A0C6B-95B6-4CC7-ADDE-D4956EFF14E7}" srcOrd="0" destOrd="0" presId="urn:microsoft.com/office/officeart/2008/layout/HexagonCluster"/>
    <dgm:cxn modelId="{4F66B6AA-197F-4C5D-8A22-3341F59E71B1}" type="presParOf" srcId="{48FA6069-80C4-40C8-A28C-54036A189A1C}" destId="{BEA9519E-190E-44CD-A5D9-0D185E65E92A}" srcOrd="30" destOrd="0" presId="urn:microsoft.com/office/officeart/2008/layout/HexagonCluster"/>
    <dgm:cxn modelId="{FE5E181C-7C65-4AC6-8D63-F4963786050F}" type="presParOf" srcId="{BEA9519E-190E-44CD-A5D9-0D185E65E92A}" destId="{0A803AE6-0F55-4573-9638-DACF0327FA45}" srcOrd="0" destOrd="0" presId="urn:microsoft.com/office/officeart/2008/layout/HexagonCluster"/>
    <dgm:cxn modelId="{C66178D2-CD37-4EF6-A83F-F937BC8BC2C5}" type="presParOf" srcId="{48FA6069-80C4-40C8-A28C-54036A189A1C}" destId="{044AF87B-708A-45B6-A8AF-88A8EE2081F3}" srcOrd="31" destOrd="0" presId="urn:microsoft.com/office/officeart/2008/layout/HexagonCluster"/>
    <dgm:cxn modelId="{3835FDD3-701D-4C3F-A940-2E3818D9BF6A}" type="presParOf" srcId="{044AF87B-708A-45B6-A8AF-88A8EE2081F3}" destId="{A99237F7-1570-4CE0-9018-CB87AC410D60}" srcOrd="0" destOrd="0" presId="urn:microsoft.com/office/officeart/2008/layout/HexagonCluster"/>
    <dgm:cxn modelId="{577FE8ED-5AE8-44C9-B493-B22BFE827505}" type="presParOf" srcId="{48FA6069-80C4-40C8-A28C-54036A189A1C}" destId="{0CED5628-A4BB-49DF-806A-8F5F3AD55D31}" srcOrd="32" destOrd="0" presId="urn:microsoft.com/office/officeart/2008/layout/HexagonCluster"/>
    <dgm:cxn modelId="{40324142-1EDF-4C58-A62F-D5BE22E1ACB2}" type="presParOf" srcId="{0CED5628-A4BB-49DF-806A-8F5F3AD55D31}" destId="{816C6EBE-2634-441B-AE7A-83BCEC4A245A}" srcOrd="0" destOrd="0" presId="urn:microsoft.com/office/officeart/2008/layout/HexagonCluster"/>
    <dgm:cxn modelId="{0A48B3EE-7757-4336-83E0-B28854DECF75}" type="presParOf" srcId="{48FA6069-80C4-40C8-A28C-54036A189A1C}" destId="{1181E132-0281-4A98-803D-399CD3EE0DF4}" srcOrd="33" destOrd="0" presId="urn:microsoft.com/office/officeart/2008/layout/HexagonCluster"/>
    <dgm:cxn modelId="{9797AD6F-48D2-4FD3-A28B-26891D2BE13D}" type="presParOf" srcId="{1181E132-0281-4A98-803D-399CD3EE0DF4}" destId="{3E12EE51-2306-4F72-BF3C-57B173037EFB}" srcOrd="0" destOrd="0" presId="urn:microsoft.com/office/officeart/2008/layout/HexagonCluster"/>
    <dgm:cxn modelId="{C0B82BB1-65A0-4BA1-AF5C-0A8638F590C0}" type="presParOf" srcId="{48FA6069-80C4-40C8-A28C-54036A189A1C}" destId="{0FE79637-CEA8-4C08-9A4D-DDD6EDE8D6FC}" srcOrd="34" destOrd="0" presId="urn:microsoft.com/office/officeart/2008/layout/HexagonCluster"/>
    <dgm:cxn modelId="{FB7A0B83-8416-471B-AB9F-99D504F313AE}" type="presParOf" srcId="{0FE79637-CEA8-4C08-9A4D-DDD6EDE8D6FC}" destId="{928868D0-A7E2-451C-AE93-77D16514FB34}" srcOrd="0" destOrd="0" presId="urn:microsoft.com/office/officeart/2008/layout/HexagonCluster"/>
    <dgm:cxn modelId="{5ACDD3B1-FE1A-414B-B187-5CBC0528882E}" type="presParOf" srcId="{48FA6069-80C4-40C8-A28C-54036A189A1C}" destId="{CF233666-4112-45F8-9A16-09C936C67428}" srcOrd="35" destOrd="0" presId="urn:microsoft.com/office/officeart/2008/layout/HexagonCluster"/>
    <dgm:cxn modelId="{71F8ADA7-98F6-4B4C-89FF-5CEDAAD562CD}" type="presParOf" srcId="{CF233666-4112-45F8-9A16-09C936C67428}" destId="{3CA0580C-6A09-4B0E-8332-1941FD2951D5}" srcOrd="0" destOrd="0" presId="urn:microsoft.com/office/officeart/2008/layout/Hexagon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5217D37-0F8B-48C8-B114-D5ACCCB544BF}" type="doc">
      <dgm:prSet loTypeId="urn:microsoft.com/office/officeart/2005/8/layout/gear1" loCatId="cycle" qsTypeId="urn:microsoft.com/office/officeart/2005/8/quickstyle/simple1" qsCatId="simple" csTypeId="urn:microsoft.com/office/officeart/2005/8/colors/accent1_2" csCatId="accent1" phldr="1"/>
      <dgm:spPr/>
      <dgm:t>
        <a:bodyPr/>
        <a:lstStyle/>
        <a:p>
          <a:endParaRPr lang="es-CO"/>
        </a:p>
      </dgm:t>
    </dgm:pt>
    <dgm:pt modelId="{E7C4CC65-F111-44A2-9602-527C3ACB5D5F}">
      <dgm:prSet phldrT="[Texto]" phldr="0"/>
      <dgm:spPr/>
      <dgm:t>
        <a:bodyPr/>
        <a:lstStyle/>
        <a:p>
          <a:r>
            <a:rPr lang="es-MX" dirty="0"/>
            <a:t>Indicadores de calidad y habilitación</a:t>
          </a:r>
          <a:endParaRPr lang="es-CO" dirty="0"/>
        </a:p>
      </dgm:t>
    </dgm:pt>
    <dgm:pt modelId="{5D61AD57-F5A4-4862-BB36-B6F302CBD0AF}" type="parTrans" cxnId="{71833EAE-A160-44B1-8B4D-F89E18A28DDE}">
      <dgm:prSet/>
      <dgm:spPr/>
      <dgm:t>
        <a:bodyPr/>
        <a:lstStyle/>
        <a:p>
          <a:endParaRPr lang="es-CO"/>
        </a:p>
      </dgm:t>
    </dgm:pt>
    <dgm:pt modelId="{CB30508B-7736-4C7E-BF74-B5AC82B34C41}" type="sibTrans" cxnId="{71833EAE-A160-44B1-8B4D-F89E18A28DDE}">
      <dgm:prSet/>
      <dgm:spPr/>
      <dgm:t>
        <a:bodyPr/>
        <a:lstStyle/>
        <a:p>
          <a:endParaRPr lang="es-CO"/>
        </a:p>
      </dgm:t>
    </dgm:pt>
    <dgm:pt modelId="{EB9AE35E-4A9C-442E-91A4-98C946C09B55}">
      <dgm:prSet phldrT="[Texto]" phldr="0"/>
      <dgm:spPr/>
      <dgm:t>
        <a:bodyPr/>
        <a:lstStyle/>
        <a:p>
          <a:r>
            <a:rPr lang="es-MX" dirty="0"/>
            <a:t>Indicadores de gestión y oportunidad</a:t>
          </a:r>
          <a:endParaRPr lang="es-CO" dirty="0"/>
        </a:p>
      </dgm:t>
    </dgm:pt>
    <dgm:pt modelId="{E4DAE58C-BFD3-4AB5-8069-FAEF3D296C2C}" type="parTrans" cxnId="{25D6A526-4472-4588-B3E7-196DF2CD06B5}">
      <dgm:prSet/>
      <dgm:spPr/>
      <dgm:t>
        <a:bodyPr/>
        <a:lstStyle/>
        <a:p>
          <a:endParaRPr lang="es-CO"/>
        </a:p>
      </dgm:t>
    </dgm:pt>
    <dgm:pt modelId="{EAF256AB-52E0-44C3-9DA2-8E50C2889159}" type="sibTrans" cxnId="{25D6A526-4472-4588-B3E7-196DF2CD06B5}">
      <dgm:prSet/>
      <dgm:spPr/>
      <dgm:t>
        <a:bodyPr/>
        <a:lstStyle/>
        <a:p>
          <a:endParaRPr lang="es-CO"/>
        </a:p>
      </dgm:t>
    </dgm:pt>
    <dgm:pt modelId="{B17528C4-6789-49BF-8530-9DE284A719E3}">
      <dgm:prSet phldrT="[Texto]" phldr="0" custT="1"/>
      <dgm:spPr/>
      <dgm:t>
        <a:bodyPr/>
        <a:lstStyle/>
        <a:p>
          <a:r>
            <a:rPr lang="es-MX" sz="1400" dirty="0"/>
            <a:t>Indicadores de PQRS y Tutelas</a:t>
          </a:r>
          <a:endParaRPr lang="es-CO" sz="1400" dirty="0"/>
        </a:p>
      </dgm:t>
    </dgm:pt>
    <dgm:pt modelId="{5B9CFAF2-C637-4BC2-8AD2-DDEE31EA85E2}" type="parTrans" cxnId="{9DDB4B8F-55BD-4BF2-BD0A-011E0CA94967}">
      <dgm:prSet/>
      <dgm:spPr/>
      <dgm:t>
        <a:bodyPr/>
        <a:lstStyle/>
        <a:p>
          <a:endParaRPr lang="es-CO"/>
        </a:p>
      </dgm:t>
    </dgm:pt>
    <dgm:pt modelId="{D9EBB758-EC7F-4747-AA79-EB8DC01F1C0A}" type="sibTrans" cxnId="{9DDB4B8F-55BD-4BF2-BD0A-011E0CA94967}">
      <dgm:prSet/>
      <dgm:spPr/>
      <dgm:t>
        <a:bodyPr/>
        <a:lstStyle/>
        <a:p>
          <a:endParaRPr lang="es-CO"/>
        </a:p>
      </dgm:t>
    </dgm:pt>
    <dgm:pt modelId="{29900643-46BE-4636-BD48-AF705D19C26A}" type="pres">
      <dgm:prSet presAssocID="{D5217D37-0F8B-48C8-B114-D5ACCCB544BF}" presName="composite" presStyleCnt="0">
        <dgm:presLayoutVars>
          <dgm:chMax val="3"/>
          <dgm:animLvl val="lvl"/>
          <dgm:resizeHandles val="exact"/>
        </dgm:presLayoutVars>
      </dgm:prSet>
      <dgm:spPr/>
    </dgm:pt>
    <dgm:pt modelId="{5ECB7A22-A218-4E18-B0A4-DDBD553D9E4D}" type="pres">
      <dgm:prSet presAssocID="{E7C4CC65-F111-44A2-9602-527C3ACB5D5F}" presName="gear1" presStyleLbl="node1" presStyleIdx="0" presStyleCnt="3">
        <dgm:presLayoutVars>
          <dgm:chMax val="1"/>
          <dgm:bulletEnabled val="1"/>
        </dgm:presLayoutVars>
      </dgm:prSet>
      <dgm:spPr/>
    </dgm:pt>
    <dgm:pt modelId="{231B77F3-27B8-48DB-B9F2-5B8BF8A0A58E}" type="pres">
      <dgm:prSet presAssocID="{E7C4CC65-F111-44A2-9602-527C3ACB5D5F}" presName="gear1srcNode" presStyleLbl="node1" presStyleIdx="0" presStyleCnt="3"/>
      <dgm:spPr/>
    </dgm:pt>
    <dgm:pt modelId="{B701409A-4B81-4DA1-8E9C-B3821535B569}" type="pres">
      <dgm:prSet presAssocID="{E7C4CC65-F111-44A2-9602-527C3ACB5D5F}" presName="gear1dstNode" presStyleLbl="node1" presStyleIdx="0" presStyleCnt="3"/>
      <dgm:spPr/>
    </dgm:pt>
    <dgm:pt modelId="{FDEA0A09-498F-43CD-8419-98B9B3CB382A}" type="pres">
      <dgm:prSet presAssocID="{EB9AE35E-4A9C-442E-91A4-98C946C09B55}" presName="gear2" presStyleLbl="node1" presStyleIdx="1" presStyleCnt="3">
        <dgm:presLayoutVars>
          <dgm:chMax val="1"/>
          <dgm:bulletEnabled val="1"/>
        </dgm:presLayoutVars>
      </dgm:prSet>
      <dgm:spPr/>
    </dgm:pt>
    <dgm:pt modelId="{77B95969-6222-4301-8C53-84FA7F70F19B}" type="pres">
      <dgm:prSet presAssocID="{EB9AE35E-4A9C-442E-91A4-98C946C09B55}" presName="gear2srcNode" presStyleLbl="node1" presStyleIdx="1" presStyleCnt="3"/>
      <dgm:spPr/>
    </dgm:pt>
    <dgm:pt modelId="{1F7754B7-D890-464A-A589-A0854428D8FB}" type="pres">
      <dgm:prSet presAssocID="{EB9AE35E-4A9C-442E-91A4-98C946C09B55}" presName="gear2dstNode" presStyleLbl="node1" presStyleIdx="1" presStyleCnt="3"/>
      <dgm:spPr/>
    </dgm:pt>
    <dgm:pt modelId="{2B7741E1-618E-40E6-994D-E3F9AC0AECDB}" type="pres">
      <dgm:prSet presAssocID="{B17528C4-6789-49BF-8530-9DE284A719E3}" presName="gear3" presStyleLbl="node1" presStyleIdx="2" presStyleCnt="3"/>
      <dgm:spPr/>
    </dgm:pt>
    <dgm:pt modelId="{835B702D-B254-412B-8471-A619A0DD1D68}" type="pres">
      <dgm:prSet presAssocID="{B17528C4-6789-49BF-8530-9DE284A719E3}" presName="gear3tx" presStyleLbl="node1" presStyleIdx="2" presStyleCnt="3">
        <dgm:presLayoutVars>
          <dgm:chMax val="1"/>
          <dgm:bulletEnabled val="1"/>
        </dgm:presLayoutVars>
      </dgm:prSet>
      <dgm:spPr/>
    </dgm:pt>
    <dgm:pt modelId="{6FE61DD2-8C26-428B-B331-8D622315D164}" type="pres">
      <dgm:prSet presAssocID="{B17528C4-6789-49BF-8530-9DE284A719E3}" presName="gear3srcNode" presStyleLbl="node1" presStyleIdx="2" presStyleCnt="3"/>
      <dgm:spPr/>
    </dgm:pt>
    <dgm:pt modelId="{62CB8BC3-F7D9-4E12-B7AA-D29F8525378B}" type="pres">
      <dgm:prSet presAssocID="{B17528C4-6789-49BF-8530-9DE284A719E3}" presName="gear3dstNode" presStyleLbl="node1" presStyleIdx="2" presStyleCnt="3"/>
      <dgm:spPr/>
    </dgm:pt>
    <dgm:pt modelId="{71D0CFF7-E6C2-4364-B252-393C011951FF}" type="pres">
      <dgm:prSet presAssocID="{CB30508B-7736-4C7E-BF74-B5AC82B34C41}" presName="connector1" presStyleLbl="sibTrans2D1" presStyleIdx="0" presStyleCnt="3"/>
      <dgm:spPr/>
    </dgm:pt>
    <dgm:pt modelId="{56E094EB-4CC6-4977-A774-AEE0A03B1B92}" type="pres">
      <dgm:prSet presAssocID="{EAF256AB-52E0-44C3-9DA2-8E50C2889159}" presName="connector2" presStyleLbl="sibTrans2D1" presStyleIdx="1" presStyleCnt="3"/>
      <dgm:spPr/>
    </dgm:pt>
    <dgm:pt modelId="{2A2555F5-B16E-4D9F-8530-C1FF71E4BFD6}" type="pres">
      <dgm:prSet presAssocID="{D9EBB758-EC7F-4747-AA79-EB8DC01F1C0A}" presName="connector3" presStyleLbl="sibTrans2D1" presStyleIdx="2" presStyleCnt="3"/>
      <dgm:spPr/>
    </dgm:pt>
  </dgm:ptLst>
  <dgm:cxnLst>
    <dgm:cxn modelId="{CDED3501-B0CE-4848-A3A5-F4BBC9A7FF73}" type="presOf" srcId="{EB9AE35E-4A9C-442E-91A4-98C946C09B55}" destId="{FDEA0A09-498F-43CD-8419-98B9B3CB382A}" srcOrd="0" destOrd="0" presId="urn:microsoft.com/office/officeart/2005/8/layout/gear1"/>
    <dgm:cxn modelId="{73527612-AC53-4ED9-BD1D-1CE59E80E721}" type="presOf" srcId="{CB30508B-7736-4C7E-BF74-B5AC82B34C41}" destId="{71D0CFF7-E6C2-4364-B252-393C011951FF}" srcOrd="0" destOrd="0" presId="urn:microsoft.com/office/officeart/2005/8/layout/gear1"/>
    <dgm:cxn modelId="{27283722-6C7A-4041-975B-8D76157FA9C7}" type="presOf" srcId="{B17528C4-6789-49BF-8530-9DE284A719E3}" destId="{6FE61DD2-8C26-428B-B331-8D622315D164}" srcOrd="2" destOrd="0" presId="urn:microsoft.com/office/officeart/2005/8/layout/gear1"/>
    <dgm:cxn modelId="{25D6A526-4472-4588-B3E7-196DF2CD06B5}" srcId="{D5217D37-0F8B-48C8-B114-D5ACCCB544BF}" destId="{EB9AE35E-4A9C-442E-91A4-98C946C09B55}" srcOrd="1" destOrd="0" parTransId="{E4DAE58C-BFD3-4AB5-8069-FAEF3D296C2C}" sibTransId="{EAF256AB-52E0-44C3-9DA2-8E50C2889159}"/>
    <dgm:cxn modelId="{29293371-7ECF-4858-A939-4B9AA0F2737E}" type="presOf" srcId="{B17528C4-6789-49BF-8530-9DE284A719E3}" destId="{62CB8BC3-F7D9-4E12-B7AA-D29F8525378B}" srcOrd="3" destOrd="0" presId="urn:microsoft.com/office/officeart/2005/8/layout/gear1"/>
    <dgm:cxn modelId="{16E75A72-49BA-48C1-9CB2-EC18AF1D5D4E}" type="presOf" srcId="{E7C4CC65-F111-44A2-9602-527C3ACB5D5F}" destId="{5ECB7A22-A218-4E18-B0A4-DDBD553D9E4D}" srcOrd="0" destOrd="0" presId="urn:microsoft.com/office/officeart/2005/8/layout/gear1"/>
    <dgm:cxn modelId="{9A8ACC79-BD60-40F7-839F-DD2D085946F6}" type="presOf" srcId="{EB9AE35E-4A9C-442E-91A4-98C946C09B55}" destId="{77B95969-6222-4301-8C53-84FA7F70F19B}" srcOrd="1" destOrd="0" presId="urn:microsoft.com/office/officeart/2005/8/layout/gear1"/>
    <dgm:cxn modelId="{13797181-2685-48B3-ACDD-C582D6E99665}" type="presOf" srcId="{E7C4CC65-F111-44A2-9602-527C3ACB5D5F}" destId="{231B77F3-27B8-48DB-B9F2-5B8BF8A0A58E}" srcOrd="1" destOrd="0" presId="urn:microsoft.com/office/officeart/2005/8/layout/gear1"/>
    <dgm:cxn modelId="{DC6FAE84-35C2-4AF8-BD85-0F199AC0DDAF}" type="presOf" srcId="{D9EBB758-EC7F-4747-AA79-EB8DC01F1C0A}" destId="{2A2555F5-B16E-4D9F-8530-C1FF71E4BFD6}" srcOrd="0" destOrd="0" presId="urn:microsoft.com/office/officeart/2005/8/layout/gear1"/>
    <dgm:cxn modelId="{9DDB4B8F-55BD-4BF2-BD0A-011E0CA94967}" srcId="{D5217D37-0F8B-48C8-B114-D5ACCCB544BF}" destId="{B17528C4-6789-49BF-8530-9DE284A719E3}" srcOrd="2" destOrd="0" parTransId="{5B9CFAF2-C637-4BC2-8AD2-DDEE31EA85E2}" sibTransId="{D9EBB758-EC7F-4747-AA79-EB8DC01F1C0A}"/>
    <dgm:cxn modelId="{19B0D29D-2A5B-473F-8ABD-DC5365CBDF0C}" type="presOf" srcId="{E7C4CC65-F111-44A2-9602-527C3ACB5D5F}" destId="{B701409A-4B81-4DA1-8E9C-B3821535B569}" srcOrd="2" destOrd="0" presId="urn:microsoft.com/office/officeart/2005/8/layout/gear1"/>
    <dgm:cxn modelId="{975E04A3-D2BA-4F64-8A65-EBD74E1AC6B2}" type="presOf" srcId="{EB9AE35E-4A9C-442E-91A4-98C946C09B55}" destId="{1F7754B7-D890-464A-A589-A0854428D8FB}" srcOrd="2" destOrd="0" presId="urn:microsoft.com/office/officeart/2005/8/layout/gear1"/>
    <dgm:cxn modelId="{71833EAE-A160-44B1-8B4D-F89E18A28DDE}" srcId="{D5217D37-0F8B-48C8-B114-D5ACCCB544BF}" destId="{E7C4CC65-F111-44A2-9602-527C3ACB5D5F}" srcOrd="0" destOrd="0" parTransId="{5D61AD57-F5A4-4862-BB36-B6F302CBD0AF}" sibTransId="{CB30508B-7736-4C7E-BF74-B5AC82B34C41}"/>
    <dgm:cxn modelId="{E52BF0C3-1ECA-4A94-A7D9-AFD56A53D315}" type="presOf" srcId="{D5217D37-0F8B-48C8-B114-D5ACCCB544BF}" destId="{29900643-46BE-4636-BD48-AF705D19C26A}" srcOrd="0" destOrd="0" presId="urn:microsoft.com/office/officeart/2005/8/layout/gear1"/>
    <dgm:cxn modelId="{6F6992DA-3558-4E9E-ACAC-9BBEADAC13F4}" type="presOf" srcId="{EAF256AB-52E0-44C3-9DA2-8E50C2889159}" destId="{56E094EB-4CC6-4977-A774-AEE0A03B1B92}" srcOrd="0" destOrd="0" presId="urn:microsoft.com/office/officeart/2005/8/layout/gear1"/>
    <dgm:cxn modelId="{593335DC-55A1-4E00-A505-4110C8D49014}" type="presOf" srcId="{B17528C4-6789-49BF-8530-9DE284A719E3}" destId="{2B7741E1-618E-40E6-994D-E3F9AC0AECDB}" srcOrd="0" destOrd="0" presId="urn:microsoft.com/office/officeart/2005/8/layout/gear1"/>
    <dgm:cxn modelId="{7E9F85F9-93CC-42B6-BFC5-FA84E33E104A}" type="presOf" srcId="{B17528C4-6789-49BF-8530-9DE284A719E3}" destId="{835B702D-B254-412B-8471-A619A0DD1D68}" srcOrd="1" destOrd="0" presId="urn:microsoft.com/office/officeart/2005/8/layout/gear1"/>
    <dgm:cxn modelId="{DF7F628E-BCAD-4CFA-8B55-71AB6EA2DC37}" type="presParOf" srcId="{29900643-46BE-4636-BD48-AF705D19C26A}" destId="{5ECB7A22-A218-4E18-B0A4-DDBD553D9E4D}" srcOrd="0" destOrd="0" presId="urn:microsoft.com/office/officeart/2005/8/layout/gear1"/>
    <dgm:cxn modelId="{794CBD77-A642-4AED-8155-F4CF5D95F7E1}" type="presParOf" srcId="{29900643-46BE-4636-BD48-AF705D19C26A}" destId="{231B77F3-27B8-48DB-B9F2-5B8BF8A0A58E}" srcOrd="1" destOrd="0" presId="urn:microsoft.com/office/officeart/2005/8/layout/gear1"/>
    <dgm:cxn modelId="{36FCC07D-04B6-450C-A1BD-FDDAB12E6FA4}" type="presParOf" srcId="{29900643-46BE-4636-BD48-AF705D19C26A}" destId="{B701409A-4B81-4DA1-8E9C-B3821535B569}" srcOrd="2" destOrd="0" presId="urn:microsoft.com/office/officeart/2005/8/layout/gear1"/>
    <dgm:cxn modelId="{2D295F1C-1ECB-4E27-9F4B-0E2CA9A3AB38}" type="presParOf" srcId="{29900643-46BE-4636-BD48-AF705D19C26A}" destId="{FDEA0A09-498F-43CD-8419-98B9B3CB382A}" srcOrd="3" destOrd="0" presId="urn:microsoft.com/office/officeart/2005/8/layout/gear1"/>
    <dgm:cxn modelId="{87268648-F744-4AA5-AB57-AFD157902C0E}" type="presParOf" srcId="{29900643-46BE-4636-BD48-AF705D19C26A}" destId="{77B95969-6222-4301-8C53-84FA7F70F19B}" srcOrd="4" destOrd="0" presId="urn:microsoft.com/office/officeart/2005/8/layout/gear1"/>
    <dgm:cxn modelId="{DAB37372-C4D0-4934-A94F-49EB2D24545A}" type="presParOf" srcId="{29900643-46BE-4636-BD48-AF705D19C26A}" destId="{1F7754B7-D890-464A-A589-A0854428D8FB}" srcOrd="5" destOrd="0" presId="urn:microsoft.com/office/officeart/2005/8/layout/gear1"/>
    <dgm:cxn modelId="{9838D3C6-BC65-4D5D-BC65-F19DF8FC19D6}" type="presParOf" srcId="{29900643-46BE-4636-BD48-AF705D19C26A}" destId="{2B7741E1-618E-40E6-994D-E3F9AC0AECDB}" srcOrd="6" destOrd="0" presId="urn:microsoft.com/office/officeart/2005/8/layout/gear1"/>
    <dgm:cxn modelId="{31A8B5FD-D28A-4B87-B890-ADD6CD1078E1}" type="presParOf" srcId="{29900643-46BE-4636-BD48-AF705D19C26A}" destId="{835B702D-B254-412B-8471-A619A0DD1D68}" srcOrd="7" destOrd="0" presId="urn:microsoft.com/office/officeart/2005/8/layout/gear1"/>
    <dgm:cxn modelId="{C1DDBC9F-6D66-41E9-948F-4F6D9574AD81}" type="presParOf" srcId="{29900643-46BE-4636-BD48-AF705D19C26A}" destId="{6FE61DD2-8C26-428B-B331-8D622315D164}" srcOrd="8" destOrd="0" presId="urn:microsoft.com/office/officeart/2005/8/layout/gear1"/>
    <dgm:cxn modelId="{1724A7D5-7BB1-4BD9-8ED2-559554972BA5}" type="presParOf" srcId="{29900643-46BE-4636-BD48-AF705D19C26A}" destId="{62CB8BC3-F7D9-4E12-B7AA-D29F8525378B}" srcOrd="9" destOrd="0" presId="urn:microsoft.com/office/officeart/2005/8/layout/gear1"/>
    <dgm:cxn modelId="{16A12F9B-165D-4EC7-98BF-763439304EB0}" type="presParOf" srcId="{29900643-46BE-4636-BD48-AF705D19C26A}" destId="{71D0CFF7-E6C2-4364-B252-393C011951FF}" srcOrd="10" destOrd="0" presId="urn:microsoft.com/office/officeart/2005/8/layout/gear1"/>
    <dgm:cxn modelId="{F64B5187-C6E8-43E7-BEED-184E9BA02DE0}" type="presParOf" srcId="{29900643-46BE-4636-BD48-AF705D19C26A}" destId="{56E094EB-4CC6-4977-A774-AEE0A03B1B92}" srcOrd="11" destOrd="0" presId="urn:microsoft.com/office/officeart/2005/8/layout/gear1"/>
    <dgm:cxn modelId="{36D7650F-63C9-4DC3-B82C-6090C72004BB}" type="presParOf" srcId="{29900643-46BE-4636-BD48-AF705D19C26A}" destId="{2A2555F5-B16E-4D9F-8530-C1FF71E4BFD6}"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788A226-E157-46A6-9635-ED6DD53D64E3}" type="doc">
      <dgm:prSet loTypeId="urn:microsoft.com/office/officeart/2024/layout/HorizontalActionList" loCatId="list" qsTypeId="urn:microsoft.com/office/officeart/2005/8/quickstyle/simple1" qsCatId="simple" csTypeId="urn:microsoft.com/office/officeart/2005/8/colors/accent1_2" csCatId="accent1" phldr="1"/>
      <dgm:spPr/>
      <dgm:t>
        <a:bodyPr/>
        <a:lstStyle/>
        <a:p>
          <a:endParaRPr lang="es-CO"/>
        </a:p>
      </dgm:t>
    </dgm:pt>
    <dgm:pt modelId="{32C75734-721C-4B95-9C77-DC24C3C50E07}">
      <dgm:prSet phldrT="[Texto]" phldr="0" custT="1"/>
      <dgm:spPr/>
      <dgm:t>
        <a:bodyPr/>
        <a:lstStyle/>
        <a:p>
          <a:pPr algn="ctr"/>
          <a:r>
            <a:rPr lang="es-MX" sz="2000" b="1" dirty="0"/>
            <a:t>Participación social en salud</a:t>
          </a:r>
          <a:endParaRPr lang="es-CO" sz="2000" b="1" dirty="0"/>
        </a:p>
      </dgm:t>
    </dgm:pt>
    <dgm:pt modelId="{AA123B94-6719-4AF3-BB45-5EC26B273B50}" type="parTrans" cxnId="{136BAB0A-C0AD-472D-A0D9-04A3F6AB24DA}">
      <dgm:prSet/>
      <dgm:spPr/>
      <dgm:t>
        <a:bodyPr/>
        <a:lstStyle/>
        <a:p>
          <a:endParaRPr lang="es-CO"/>
        </a:p>
      </dgm:t>
    </dgm:pt>
    <dgm:pt modelId="{D80AE223-AC7C-4633-A804-D2BB27EABAC7}" type="sibTrans" cxnId="{136BAB0A-C0AD-472D-A0D9-04A3F6AB24DA}">
      <dgm:prSet/>
      <dgm:spPr/>
      <dgm:t>
        <a:bodyPr/>
        <a:lstStyle/>
        <a:p>
          <a:endParaRPr lang="es-CO"/>
        </a:p>
      </dgm:t>
    </dgm:pt>
    <dgm:pt modelId="{17695CAF-4858-4FD7-B674-5935C2FAC2C9}">
      <dgm:prSet phldrT="[Texto]"/>
      <dgm:spPr/>
      <dgm:t>
        <a:bodyPr/>
        <a:lstStyle/>
        <a:p>
          <a:pPr>
            <a:buFont typeface="Wingdings" panose="05000000000000000000" pitchFamily="2" charset="2"/>
            <a:buNone/>
          </a:pPr>
          <a:endParaRPr lang="es-CO" dirty="0">
            <a:solidFill>
              <a:srgbClr val="23505E"/>
            </a:solidFill>
            <a:latin typeface="Arial" panose="020B0604020202020204" pitchFamily="34" charset="0"/>
            <a:cs typeface="Arial" panose="020B0604020202020204" pitchFamily="34" charset="0"/>
          </a:endParaRPr>
        </a:p>
        <a:p>
          <a:pPr>
            <a:buFont typeface="Wingdings" panose="05000000000000000000" pitchFamily="2" charset="2"/>
            <a:buNone/>
          </a:pPr>
          <a:endParaRPr lang="es-CO" dirty="0">
            <a:solidFill>
              <a:srgbClr val="23505E"/>
            </a:solidFill>
            <a:latin typeface="Arial" panose="020B0604020202020204" pitchFamily="34" charset="0"/>
            <a:cs typeface="Arial" panose="020B0604020202020204" pitchFamily="34" charset="0"/>
          </a:endParaRPr>
        </a:p>
        <a:p>
          <a:pPr>
            <a:buFont typeface="Wingdings" panose="05000000000000000000" pitchFamily="2" charset="2"/>
            <a:buNone/>
          </a:pPr>
          <a:r>
            <a:rPr lang="es-CO" dirty="0">
              <a:solidFill>
                <a:srgbClr val="23505E"/>
              </a:solidFill>
              <a:latin typeface="Arial" panose="020B0604020202020204" pitchFamily="34" charset="0"/>
              <a:cs typeface="Arial" panose="020B0604020202020204" pitchFamily="34" charset="0"/>
            </a:rPr>
            <a:t>Socialización a 628 colaboradores la Política de Participación Social en Salud y el plan de acción diseñado para su implementación.</a:t>
          </a:r>
        </a:p>
        <a:p>
          <a:pPr>
            <a:buFont typeface="Wingdings" panose="05000000000000000000" pitchFamily="2" charset="2"/>
            <a:buChar char="ü"/>
          </a:pPr>
          <a:endParaRPr lang="es-CO" dirty="0"/>
        </a:p>
      </dgm:t>
    </dgm:pt>
    <dgm:pt modelId="{917741C7-3EE7-4948-B3D6-FAAFC36C9561}" type="parTrans" cxnId="{9C442E91-C587-4712-8856-5D32BBA46754}">
      <dgm:prSet/>
      <dgm:spPr/>
      <dgm:t>
        <a:bodyPr/>
        <a:lstStyle/>
        <a:p>
          <a:endParaRPr lang="es-CO"/>
        </a:p>
      </dgm:t>
    </dgm:pt>
    <dgm:pt modelId="{066CD2CB-F5CE-4B73-B999-87312A78294E}" type="sibTrans" cxnId="{9C442E91-C587-4712-8856-5D32BBA46754}">
      <dgm:prSet/>
      <dgm:spPr/>
      <dgm:t>
        <a:bodyPr/>
        <a:lstStyle/>
        <a:p>
          <a:endParaRPr lang="es-CO"/>
        </a:p>
      </dgm:t>
    </dgm:pt>
    <dgm:pt modelId="{8B3B2ABE-27EA-405B-9EDE-CB63E1E18718}">
      <dgm:prSet phldrT="[Texto]" phldr="0"/>
      <dgm:spPr/>
      <dgm:t>
        <a:bodyPr/>
        <a:lstStyle/>
        <a:p>
          <a:pPr algn="ctr"/>
          <a:r>
            <a:rPr lang="es-MX" b="1" dirty="0"/>
            <a:t>Canales internos </a:t>
          </a:r>
          <a:endParaRPr lang="es-CO" b="1" dirty="0"/>
        </a:p>
      </dgm:t>
    </dgm:pt>
    <dgm:pt modelId="{6FFB8B30-DED3-4C36-9DD3-9A7F02F6420D}" type="parTrans" cxnId="{33B49BE3-B672-4C89-A2DA-F5C405C9F6BA}">
      <dgm:prSet/>
      <dgm:spPr/>
      <dgm:t>
        <a:bodyPr/>
        <a:lstStyle/>
        <a:p>
          <a:endParaRPr lang="es-CO"/>
        </a:p>
      </dgm:t>
    </dgm:pt>
    <dgm:pt modelId="{3FE7573A-FDB4-43E7-A379-10404C1781BB}" type="sibTrans" cxnId="{33B49BE3-B672-4C89-A2DA-F5C405C9F6BA}">
      <dgm:prSet/>
      <dgm:spPr/>
      <dgm:t>
        <a:bodyPr/>
        <a:lstStyle/>
        <a:p>
          <a:endParaRPr lang="es-CO"/>
        </a:p>
      </dgm:t>
    </dgm:pt>
    <dgm:pt modelId="{A9108A9A-9BF5-42C5-A21E-7D9C1DD80AAE}">
      <dgm:prSet phldrT="[Texto]" custT="1"/>
      <dgm:spPr/>
      <dgm:t>
        <a:bodyPr/>
        <a:lstStyle/>
        <a:p>
          <a:pPr>
            <a:buFont typeface="Arial" panose="020B0604020202020204" pitchFamily="34" charset="0"/>
            <a:buChar char="•"/>
          </a:pPr>
          <a:endParaRPr lang="es-CO" sz="1100" kern="1200" dirty="0">
            <a:solidFill>
              <a:srgbClr val="23505E"/>
            </a:solidFill>
            <a:latin typeface="Arial" panose="020B0604020202020204" pitchFamily="34" charset="0"/>
            <a:cs typeface="Arial" panose="020B0604020202020204" pitchFamily="34" charset="0"/>
          </a:endParaRPr>
        </a:p>
        <a:p>
          <a:pPr>
            <a:buFont typeface="Arial" panose="020B0604020202020204" pitchFamily="34" charset="0"/>
            <a:buChar char="•"/>
          </a:pPr>
          <a:r>
            <a:rPr lang="es-CO" sz="1100" kern="1200" dirty="0">
              <a:solidFill>
                <a:srgbClr val="23505E"/>
              </a:solidFill>
              <a:latin typeface="Arial" panose="020B0604020202020204" pitchFamily="34" charset="0"/>
              <a:cs typeface="Arial" panose="020B0604020202020204" pitchFamily="34" charset="0"/>
            </a:rPr>
            <a:t>Optimización de la Página Web: mejoramiento de la navegabilidad y facilidad de radicación directa de PQRD.</a:t>
          </a:r>
        </a:p>
        <a:p>
          <a:pPr>
            <a:buFont typeface="Arial" panose="020B0604020202020204" pitchFamily="34" charset="0"/>
            <a:buChar char="•"/>
          </a:pPr>
          <a:endParaRPr lang="es-CO" sz="1100" kern="1200" dirty="0">
            <a:solidFill>
              <a:srgbClr val="23505E"/>
            </a:solidFill>
            <a:latin typeface="Arial" panose="020B0604020202020204" pitchFamily="34" charset="0"/>
            <a:cs typeface="Arial" panose="020B0604020202020204" pitchFamily="34" charset="0"/>
          </a:endParaRPr>
        </a:p>
        <a:p>
          <a:pPr>
            <a:buFont typeface="Arial" panose="020B0604020202020204" pitchFamily="34" charset="0"/>
            <a:buChar char="•"/>
          </a:pPr>
          <a:r>
            <a:rPr lang="es-CO" sz="1100" kern="1200" dirty="0">
              <a:solidFill>
                <a:srgbClr val="23505E"/>
              </a:solidFill>
              <a:latin typeface="Arial" panose="020B0604020202020204" pitchFamily="34" charset="0"/>
              <a:ea typeface="+mn-ea"/>
              <a:cs typeface="Arial" panose="020B0604020202020204" pitchFamily="34" charset="0"/>
            </a:rPr>
            <a:t>Dotación de Puntos Físicos con Códigos QR: Se han habilitado puntos estratégicos con códigos QR que permiten a los usuarios radicar sus solicitudes de manera directa en la EPS.</a:t>
          </a:r>
        </a:p>
        <a:p>
          <a:pPr>
            <a:buFont typeface="Arial" panose="020B0604020202020204" pitchFamily="34" charset="0"/>
            <a:buChar char="•"/>
          </a:pPr>
          <a:endParaRPr lang="es-CO" sz="1100" kern="1200" dirty="0">
            <a:solidFill>
              <a:srgbClr val="23505E"/>
            </a:solidFill>
            <a:latin typeface="Arial" panose="020B0604020202020204" pitchFamily="34" charset="0"/>
            <a:ea typeface="+mn-ea"/>
            <a:cs typeface="Arial" panose="020B0604020202020204" pitchFamily="34" charset="0"/>
          </a:endParaRPr>
        </a:p>
        <a:p>
          <a:pPr>
            <a:buFont typeface="Arial" panose="020B0604020202020204" pitchFamily="34" charset="0"/>
            <a:buChar char="•"/>
          </a:pPr>
          <a:r>
            <a:rPr lang="es-CO" sz="1100" kern="1200" dirty="0">
              <a:solidFill>
                <a:srgbClr val="23505E"/>
              </a:solidFill>
              <a:latin typeface="Arial" panose="020B0604020202020204" pitchFamily="34" charset="0"/>
              <a:cs typeface="Arial" panose="020B0604020202020204" pitchFamily="34" charset="0"/>
            </a:rPr>
            <a:t>Articulación con las secretarías de Inclusión y Salud de Medellín y presencia en el Centro de Atención a la Ciudadanía para captación y solución inmediata a solicitudes (BASSI) y participación en ferias de servicios “Medellín Saludable”.</a:t>
          </a:r>
          <a:endParaRPr lang="es-CO" sz="1100" kern="1200" dirty="0"/>
        </a:p>
      </dgm:t>
    </dgm:pt>
    <dgm:pt modelId="{81E60318-71F7-415D-BA29-68266C38D227}" type="parTrans" cxnId="{D471FD5B-CA1F-4D02-AE40-8053F86423BB}">
      <dgm:prSet/>
      <dgm:spPr/>
      <dgm:t>
        <a:bodyPr/>
        <a:lstStyle/>
        <a:p>
          <a:endParaRPr lang="es-CO"/>
        </a:p>
      </dgm:t>
    </dgm:pt>
    <dgm:pt modelId="{18BB4FF8-E9E5-4D6D-BE67-3BEAD397F6D4}" type="sibTrans" cxnId="{D471FD5B-CA1F-4D02-AE40-8053F86423BB}">
      <dgm:prSet/>
      <dgm:spPr/>
      <dgm:t>
        <a:bodyPr/>
        <a:lstStyle/>
        <a:p>
          <a:endParaRPr lang="es-CO"/>
        </a:p>
      </dgm:t>
    </dgm:pt>
    <dgm:pt modelId="{1530957B-9D21-41CC-ACC5-9C1E14661951}">
      <dgm:prSet phldrT="[Texto]" phldr="0"/>
      <dgm:spPr/>
      <dgm:t>
        <a:bodyPr/>
        <a:lstStyle/>
        <a:p>
          <a:pPr algn="ctr"/>
          <a:r>
            <a:rPr lang="es-MX" b="1" dirty="0"/>
            <a:t>Gestión de PQRD</a:t>
          </a:r>
          <a:endParaRPr lang="es-CO" b="1" dirty="0"/>
        </a:p>
      </dgm:t>
    </dgm:pt>
    <dgm:pt modelId="{891A76F1-9D2C-4ADF-9130-E85A81F133FF}" type="parTrans" cxnId="{5CC7F44C-CF61-4EF4-AEE1-FC046D37F2D1}">
      <dgm:prSet/>
      <dgm:spPr/>
      <dgm:t>
        <a:bodyPr/>
        <a:lstStyle/>
        <a:p>
          <a:endParaRPr lang="es-CO"/>
        </a:p>
      </dgm:t>
    </dgm:pt>
    <dgm:pt modelId="{1D08A8D9-30BD-44CE-A834-C1FF29126084}" type="sibTrans" cxnId="{5CC7F44C-CF61-4EF4-AEE1-FC046D37F2D1}">
      <dgm:prSet/>
      <dgm:spPr/>
      <dgm:t>
        <a:bodyPr/>
        <a:lstStyle/>
        <a:p>
          <a:endParaRPr lang="es-CO"/>
        </a:p>
      </dgm:t>
    </dgm:pt>
    <dgm:pt modelId="{1D330B45-41B1-4795-A323-C19EF26D918E}">
      <dgm:prSet phldrT="[Texto]"/>
      <dgm:spPr/>
      <dgm:t>
        <a:bodyPr/>
        <a:lstStyle/>
        <a:p>
          <a:pPr>
            <a:buFont typeface="Arial" panose="020B0604020202020204" pitchFamily="34" charset="0"/>
            <a:buChar char="•"/>
          </a:pPr>
          <a:endParaRPr lang="es-MX" dirty="0">
            <a:solidFill>
              <a:srgbClr val="23505E"/>
            </a:solidFill>
            <a:latin typeface="Arial" panose="020B0604020202020204" pitchFamily="34" charset="0"/>
            <a:cs typeface="Arial" panose="020B0604020202020204" pitchFamily="34" charset="0"/>
          </a:endParaRPr>
        </a:p>
        <a:p>
          <a:pPr>
            <a:buFont typeface="Arial" panose="020B0604020202020204" pitchFamily="34" charset="0"/>
            <a:buChar char="•"/>
          </a:pPr>
          <a:r>
            <a:rPr lang="es-MX" dirty="0">
              <a:solidFill>
                <a:srgbClr val="23505E"/>
              </a:solidFill>
              <a:latin typeface="Arial" panose="020B0604020202020204" pitchFamily="34" charset="0"/>
              <a:cs typeface="Arial" panose="020B0604020202020204" pitchFamily="34" charset="0"/>
            </a:rPr>
            <a:t>Aumento capacidad de gestión de PQRD en un 37,9%.</a:t>
          </a:r>
        </a:p>
        <a:p>
          <a:pPr>
            <a:buFont typeface="Arial" panose="020B0604020202020204" pitchFamily="34" charset="0"/>
            <a:buChar char="•"/>
          </a:pPr>
          <a:endParaRPr lang="es-CO" dirty="0"/>
        </a:p>
      </dgm:t>
    </dgm:pt>
    <dgm:pt modelId="{25C8B26D-0C1B-4D35-922D-78F4A82365B0}" type="parTrans" cxnId="{82ACD299-F5D6-4B8A-9AE6-6860E89086CE}">
      <dgm:prSet/>
      <dgm:spPr/>
      <dgm:t>
        <a:bodyPr/>
        <a:lstStyle/>
        <a:p>
          <a:endParaRPr lang="es-CO"/>
        </a:p>
      </dgm:t>
    </dgm:pt>
    <dgm:pt modelId="{C1BE11AB-357A-4758-8657-02FA57CA93E9}" type="sibTrans" cxnId="{82ACD299-F5D6-4B8A-9AE6-6860E89086CE}">
      <dgm:prSet/>
      <dgm:spPr/>
      <dgm:t>
        <a:bodyPr/>
        <a:lstStyle/>
        <a:p>
          <a:endParaRPr lang="es-CO"/>
        </a:p>
      </dgm:t>
    </dgm:pt>
    <dgm:pt modelId="{A5B3DA5E-1FC8-4DB3-AE7C-E365F301E033}">
      <dgm:prSet/>
      <dgm:spPr/>
      <dgm:t>
        <a:bodyPr/>
        <a:lstStyle/>
        <a:p>
          <a:pPr>
            <a:buFont typeface="Arial" panose="020B0604020202020204" pitchFamily="34" charset="0"/>
            <a:buChar char="•"/>
          </a:pPr>
          <a:r>
            <a:rPr lang="es-CO">
              <a:solidFill>
                <a:srgbClr val="23505E"/>
              </a:solidFill>
              <a:latin typeface="Arial" panose="020B0604020202020204" pitchFamily="34" charset="0"/>
              <a:cs typeface="Arial" panose="020B0604020202020204" pitchFamily="34" charset="0"/>
            </a:rPr>
            <a:t>Realización de reinducción sobre derechos y deberes  en salud a 419 colaboradores de la EAPB</a:t>
          </a:r>
          <a:endParaRPr lang="es-CO" dirty="0">
            <a:solidFill>
              <a:srgbClr val="23505E"/>
            </a:solidFill>
            <a:latin typeface="Arial" panose="020B0604020202020204" pitchFamily="34" charset="0"/>
            <a:cs typeface="Arial" panose="020B0604020202020204" pitchFamily="34" charset="0"/>
          </a:endParaRPr>
        </a:p>
      </dgm:t>
    </dgm:pt>
    <dgm:pt modelId="{19856907-DB54-49CC-8198-53F1FF8D235D}" type="parTrans" cxnId="{691926F3-CA43-42C2-9A05-B031376477CB}">
      <dgm:prSet/>
      <dgm:spPr/>
      <dgm:t>
        <a:bodyPr/>
        <a:lstStyle/>
        <a:p>
          <a:endParaRPr lang="es-CO"/>
        </a:p>
      </dgm:t>
    </dgm:pt>
    <dgm:pt modelId="{F3483E52-769F-4C3D-BD64-937D47B73F98}" type="sibTrans" cxnId="{691926F3-CA43-42C2-9A05-B031376477CB}">
      <dgm:prSet/>
      <dgm:spPr/>
      <dgm:t>
        <a:bodyPr/>
        <a:lstStyle/>
        <a:p>
          <a:endParaRPr lang="es-CO"/>
        </a:p>
      </dgm:t>
    </dgm:pt>
    <dgm:pt modelId="{3D03D0A0-89F0-4AE0-A294-FA9EEB3AABE1}">
      <dgm:prSet/>
      <dgm:spPr/>
      <dgm:t>
        <a:bodyPr/>
        <a:lstStyle/>
        <a:p>
          <a:r>
            <a:rPr lang="es-MX" dirty="0">
              <a:solidFill>
                <a:srgbClr val="23505E"/>
              </a:solidFill>
              <a:latin typeface="Arial" panose="020B0604020202020204" pitchFamily="34" charset="0"/>
              <a:cs typeface="Arial" panose="020B0604020202020204" pitchFamily="34" charset="0"/>
            </a:rPr>
            <a:t>Disminución en el tiempo de respuesta de PQRD en un 45,8%.</a:t>
          </a:r>
        </a:p>
        <a:p>
          <a:endParaRPr lang="es-MX" dirty="0">
            <a:solidFill>
              <a:srgbClr val="23505E"/>
            </a:solidFill>
            <a:latin typeface="Arial" panose="020B0604020202020204" pitchFamily="34" charset="0"/>
            <a:cs typeface="Arial" panose="020B0604020202020204" pitchFamily="34" charset="0"/>
          </a:endParaRPr>
        </a:p>
        <a:p>
          <a:r>
            <a:rPr lang="es-CO" dirty="0">
              <a:solidFill>
                <a:srgbClr val="23505E"/>
              </a:solidFill>
              <a:latin typeface="Arial" panose="020B0604020202020204" pitchFamily="34" charset="0"/>
              <a:cs typeface="Arial" panose="020B0604020202020204" pitchFamily="34" charset="0"/>
            </a:rPr>
            <a:t>Presencia en la secretaría de salud de Bello para captación y solución inmediata a solicitudes (BASSI).</a:t>
          </a:r>
        </a:p>
        <a:p>
          <a:endParaRPr lang="es-MX" dirty="0">
            <a:solidFill>
              <a:srgbClr val="23505E"/>
            </a:solidFill>
            <a:latin typeface="Arial" panose="020B0604020202020204" pitchFamily="34" charset="0"/>
            <a:cs typeface="Arial" panose="020B0604020202020204" pitchFamily="34" charset="0"/>
          </a:endParaRPr>
        </a:p>
      </dgm:t>
    </dgm:pt>
    <dgm:pt modelId="{483653D1-7F9F-4D18-AF9E-F4C90518AFAC}" type="parTrans" cxnId="{5AA745D7-4F95-44B7-81D8-52B83EF31383}">
      <dgm:prSet/>
      <dgm:spPr/>
      <dgm:t>
        <a:bodyPr/>
        <a:lstStyle/>
        <a:p>
          <a:endParaRPr lang="es-CO"/>
        </a:p>
      </dgm:t>
    </dgm:pt>
    <dgm:pt modelId="{5DBD5B6E-98D6-4F28-88E7-40D85412ABAE}" type="sibTrans" cxnId="{5AA745D7-4F95-44B7-81D8-52B83EF31383}">
      <dgm:prSet/>
      <dgm:spPr/>
      <dgm:t>
        <a:bodyPr/>
        <a:lstStyle/>
        <a:p>
          <a:endParaRPr lang="es-CO"/>
        </a:p>
      </dgm:t>
    </dgm:pt>
    <dgm:pt modelId="{67BE8D30-C6DA-44C0-A4D5-92740F41FD88}">
      <dgm:prSet/>
      <dgm:spPr/>
      <dgm:t>
        <a:bodyPr/>
        <a:lstStyle/>
        <a:p>
          <a:r>
            <a:rPr lang="es-CO" dirty="0">
              <a:solidFill>
                <a:srgbClr val="23505E"/>
              </a:solidFill>
              <a:latin typeface="Arial" panose="020B0604020202020204" pitchFamily="34" charset="0"/>
              <a:cs typeface="Arial" panose="020B0604020202020204" pitchFamily="34" charset="0"/>
            </a:rPr>
            <a:t>Articulación con la Secretaría de Salud de Rionegro y gestión directa en plataforma de dicha entidad para solución inmediata a solicitudes.</a:t>
          </a:r>
          <a:endParaRPr lang="es-MX" dirty="0">
            <a:solidFill>
              <a:srgbClr val="23505E"/>
            </a:solidFill>
            <a:latin typeface="Arial" panose="020B0604020202020204" pitchFamily="34" charset="0"/>
            <a:cs typeface="Arial" panose="020B0604020202020204" pitchFamily="34" charset="0"/>
          </a:endParaRPr>
        </a:p>
      </dgm:t>
    </dgm:pt>
    <dgm:pt modelId="{DDA483A2-46A8-4391-B3F2-9CB06CA982C2}" type="parTrans" cxnId="{3C3DE3E8-3F7F-4F60-A947-2D187073EC00}">
      <dgm:prSet/>
      <dgm:spPr/>
      <dgm:t>
        <a:bodyPr/>
        <a:lstStyle/>
        <a:p>
          <a:endParaRPr lang="es-CO"/>
        </a:p>
      </dgm:t>
    </dgm:pt>
    <dgm:pt modelId="{BED8182D-5D82-4D75-A73D-1DC50E9C151F}" type="sibTrans" cxnId="{3C3DE3E8-3F7F-4F60-A947-2D187073EC00}">
      <dgm:prSet/>
      <dgm:spPr/>
      <dgm:t>
        <a:bodyPr/>
        <a:lstStyle/>
        <a:p>
          <a:endParaRPr lang="es-CO"/>
        </a:p>
      </dgm:t>
    </dgm:pt>
    <dgm:pt modelId="{D5B4157E-AA6C-4D51-A059-19328DC2D0EF}">
      <dgm:prSet/>
      <dgm:spPr/>
      <dgm:t>
        <a:bodyPr/>
        <a:lstStyle/>
        <a:p>
          <a:endParaRPr lang="es-MX" dirty="0">
            <a:solidFill>
              <a:srgbClr val="23505E"/>
            </a:solidFill>
            <a:latin typeface="Arial" panose="020B0604020202020204" pitchFamily="34" charset="0"/>
            <a:cs typeface="Arial" panose="020B0604020202020204" pitchFamily="34" charset="0"/>
          </a:endParaRPr>
        </a:p>
        <a:p>
          <a:endParaRPr lang="es-MX" dirty="0">
            <a:solidFill>
              <a:srgbClr val="23505E"/>
            </a:solidFill>
            <a:latin typeface="Arial" panose="020B0604020202020204" pitchFamily="34" charset="0"/>
            <a:cs typeface="Arial" panose="020B0604020202020204" pitchFamily="34" charset="0"/>
          </a:endParaRPr>
        </a:p>
      </dgm:t>
    </dgm:pt>
    <dgm:pt modelId="{A00888F2-84DF-4FAB-AA66-966E19B4B5A8}" type="parTrans" cxnId="{B50885C8-56F2-4610-A387-30AA6D9B4AFE}">
      <dgm:prSet/>
      <dgm:spPr/>
      <dgm:t>
        <a:bodyPr/>
        <a:lstStyle/>
        <a:p>
          <a:endParaRPr lang="es-CO"/>
        </a:p>
      </dgm:t>
    </dgm:pt>
    <dgm:pt modelId="{1245FE04-4A94-4374-8B06-C97CA3DE7B0A}" type="sibTrans" cxnId="{B50885C8-56F2-4610-A387-30AA6D9B4AFE}">
      <dgm:prSet/>
      <dgm:spPr/>
      <dgm:t>
        <a:bodyPr/>
        <a:lstStyle/>
        <a:p>
          <a:endParaRPr lang="es-CO"/>
        </a:p>
      </dgm:t>
    </dgm:pt>
    <dgm:pt modelId="{2E20ACCF-6F93-4AD6-B1B1-92065ED02131}" type="pres">
      <dgm:prSet presAssocID="{F788A226-E157-46A6-9635-ED6DD53D64E3}" presName="Name0" presStyleCnt="0">
        <dgm:presLayoutVars>
          <dgm:dir/>
          <dgm:animLvl val="lvl"/>
          <dgm:resizeHandles val="exact"/>
        </dgm:presLayoutVars>
      </dgm:prSet>
      <dgm:spPr/>
    </dgm:pt>
    <dgm:pt modelId="{9ACC6D2D-AFF3-4D95-8B09-35623C79332A}" type="pres">
      <dgm:prSet presAssocID="{32C75734-721C-4B95-9C77-DC24C3C50E07}" presName="composite" presStyleCnt="0"/>
      <dgm:spPr/>
    </dgm:pt>
    <dgm:pt modelId="{8539164B-7EC0-4267-8D1A-111A952BDD8A}" type="pres">
      <dgm:prSet presAssocID="{32C75734-721C-4B95-9C77-DC24C3C50E07}" presName="parTx" presStyleLbl="alignNode1" presStyleIdx="0" presStyleCnt="3">
        <dgm:presLayoutVars>
          <dgm:chMax val="0"/>
          <dgm:chPref val="0"/>
        </dgm:presLayoutVars>
      </dgm:prSet>
      <dgm:spPr/>
    </dgm:pt>
    <dgm:pt modelId="{FB5C4E10-B1C1-4166-98FD-BD73238ED1DD}" type="pres">
      <dgm:prSet presAssocID="{32C75734-721C-4B95-9C77-DC24C3C50E07}" presName="bgOutline" presStyleLbl="fgAcc1" presStyleIdx="0" presStyleCnt="3">
        <dgm:presLayoutVars>
          <dgm:bulletEnabled/>
        </dgm:presLayoutVars>
      </dgm:prSet>
      <dgm:spPr/>
    </dgm:pt>
    <dgm:pt modelId="{A672E711-8370-4190-AF99-89A02D137E9E}" type="pres">
      <dgm:prSet presAssocID="{D80AE223-AC7C-4633-A804-D2BB27EABAC7}" presName="space" presStyleCnt="0"/>
      <dgm:spPr/>
    </dgm:pt>
    <dgm:pt modelId="{0A913B70-78E0-4673-BFA6-4C83F47FB264}" type="pres">
      <dgm:prSet presAssocID="{8B3B2ABE-27EA-405B-9EDE-CB63E1E18718}" presName="composite" presStyleCnt="0"/>
      <dgm:spPr/>
    </dgm:pt>
    <dgm:pt modelId="{C56FBC75-BE79-4F07-BC95-FB41640604FD}" type="pres">
      <dgm:prSet presAssocID="{8B3B2ABE-27EA-405B-9EDE-CB63E1E18718}" presName="parTx" presStyleLbl="alignNode1" presStyleIdx="1" presStyleCnt="3">
        <dgm:presLayoutVars>
          <dgm:chMax val="0"/>
          <dgm:chPref val="0"/>
        </dgm:presLayoutVars>
      </dgm:prSet>
      <dgm:spPr/>
    </dgm:pt>
    <dgm:pt modelId="{37EF1CF3-3522-40F1-9E57-80F5B9E86AA7}" type="pres">
      <dgm:prSet presAssocID="{8B3B2ABE-27EA-405B-9EDE-CB63E1E18718}" presName="bgOutline" presStyleLbl="fgAcc1" presStyleIdx="1" presStyleCnt="3">
        <dgm:presLayoutVars>
          <dgm:bulletEnabled/>
        </dgm:presLayoutVars>
      </dgm:prSet>
      <dgm:spPr/>
    </dgm:pt>
    <dgm:pt modelId="{4058C01D-7EB1-4919-A926-A7A198667C52}" type="pres">
      <dgm:prSet presAssocID="{3FE7573A-FDB4-43E7-A379-10404C1781BB}" presName="space" presStyleCnt="0"/>
      <dgm:spPr/>
    </dgm:pt>
    <dgm:pt modelId="{D15D2EEF-1362-4D5F-8B96-A9F512A6CD9E}" type="pres">
      <dgm:prSet presAssocID="{1530957B-9D21-41CC-ACC5-9C1E14661951}" presName="composite" presStyleCnt="0"/>
      <dgm:spPr/>
    </dgm:pt>
    <dgm:pt modelId="{E1E214BB-774B-4B27-81BA-A573FFC7CF66}" type="pres">
      <dgm:prSet presAssocID="{1530957B-9D21-41CC-ACC5-9C1E14661951}" presName="parTx" presStyleLbl="alignNode1" presStyleIdx="2" presStyleCnt="3">
        <dgm:presLayoutVars>
          <dgm:chMax val="0"/>
          <dgm:chPref val="0"/>
        </dgm:presLayoutVars>
      </dgm:prSet>
      <dgm:spPr/>
    </dgm:pt>
    <dgm:pt modelId="{C9E20A1D-E1CF-464E-9C96-CA0C1EA2FE74}" type="pres">
      <dgm:prSet presAssocID="{1530957B-9D21-41CC-ACC5-9C1E14661951}" presName="bgOutline" presStyleLbl="fgAcc1" presStyleIdx="2" presStyleCnt="3">
        <dgm:presLayoutVars>
          <dgm:bulletEnabled/>
        </dgm:presLayoutVars>
      </dgm:prSet>
      <dgm:spPr/>
    </dgm:pt>
  </dgm:ptLst>
  <dgm:cxnLst>
    <dgm:cxn modelId="{A498B806-45E7-4606-872D-161599BC829D}" type="presOf" srcId="{A9108A9A-9BF5-42C5-A21E-7D9C1DD80AAE}" destId="{37EF1CF3-3522-40F1-9E57-80F5B9E86AA7}" srcOrd="0" destOrd="0" presId="urn:microsoft.com/office/officeart/2024/layout/HorizontalActionList"/>
    <dgm:cxn modelId="{136BAB0A-C0AD-472D-A0D9-04A3F6AB24DA}" srcId="{F788A226-E157-46A6-9635-ED6DD53D64E3}" destId="{32C75734-721C-4B95-9C77-DC24C3C50E07}" srcOrd="0" destOrd="0" parTransId="{AA123B94-6719-4AF3-BB45-5EC26B273B50}" sibTransId="{D80AE223-AC7C-4633-A804-D2BB27EABAC7}"/>
    <dgm:cxn modelId="{2C9D5619-657A-4277-96A5-56AB149FC1FD}" type="presOf" srcId="{A5B3DA5E-1FC8-4DB3-AE7C-E365F301E033}" destId="{FB5C4E10-B1C1-4166-98FD-BD73238ED1DD}" srcOrd="0" destOrd="1" presId="urn:microsoft.com/office/officeart/2024/layout/HorizontalActionList"/>
    <dgm:cxn modelId="{C9B9383D-51CC-4AC2-A9AD-473DA1FCE1E3}" type="presOf" srcId="{3D03D0A0-89F0-4AE0-A294-FA9EEB3AABE1}" destId="{C9E20A1D-E1CF-464E-9C96-CA0C1EA2FE74}" srcOrd="0" destOrd="1" presId="urn:microsoft.com/office/officeart/2024/layout/HorizontalActionList"/>
    <dgm:cxn modelId="{4B3C7340-36A4-4356-9B8A-D726742EA991}" type="presOf" srcId="{67BE8D30-C6DA-44C0-A4D5-92740F41FD88}" destId="{C9E20A1D-E1CF-464E-9C96-CA0C1EA2FE74}" srcOrd="0" destOrd="2" presId="urn:microsoft.com/office/officeart/2024/layout/HorizontalActionList"/>
    <dgm:cxn modelId="{D471FD5B-CA1F-4D02-AE40-8053F86423BB}" srcId="{8B3B2ABE-27EA-405B-9EDE-CB63E1E18718}" destId="{A9108A9A-9BF5-42C5-A21E-7D9C1DD80AAE}" srcOrd="0" destOrd="0" parTransId="{81E60318-71F7-415D-BA29-68266C38D227}" sibTransId="{18BB4FF8-E9E5-4D6D-BE67-3BEAD397F6D4}"/>
    <dgm:cxn modelId="{340FFF44-CA7A-42F0-BC7A-01F4107740E4}" type="presOf" srcId="{1530957B-9D21-41CC-ACC5-9C1E14661951}" destId="{E1E214BB-774B-4B27-81BA-A573FFC7CF66}" srcOrd="0" destOrd="0" presId="urn:microsoft.com/office/officeart/2024/layout/HorizontalActionList"/>
    <dgm:cxn modelId="{5CC7F44C-CF61-4EF4-AEE1-FC046D37F2D1}" srcId="{F788A226-E157-46A6-9635-ED6DD53D64E3}" destId="{1530957B-9D21-41CC-ACC5-9C1E14661951}" srcOrd="2" destOrd="0" parTransId="{891A76F1-9D2C-4ADF-9130-E85A81F133FF}" sibTransId="{1D08A8D9-30BD-44CE-A834-C1FF29126084}"/>
    <dgm:cxn modelId="{3B7A9072-F7A5-468F-8412-EAA9BF98150D}" type="presOf" srcId="{D5B4157E-AA6C-4D51-A059-19328DC2D0EF}" destId="{C9E20A1D-E1CF-464E-9C96-CA0C1EA2FE74}" srcOrd="0" destOrd="3" presId="urn:microsoft.com/office/officeart/2024/layout/HorizontalActionList"/>
    <dgm:cxn modelId="{E7A6CB7F-D80E-49EB-8DE5-1D2F3999A3ED}" type="presOf" srcId="{1D330B45-41B1-4795-A323-C19EF26D918E}" destId="{C9E20A1D-E1CF-464E-9C96-CA0C1EA2FE74}" srcOrd="0" destOrd="0" presId="urn:microsoft.com/office/officeart/2024/layout/HorizontalActionList"/>
    <dgm:cxn modelId="{9C442E91-C587-4712-8856-5D32BBA46754}" srcId="{32C75734-721C-4B95-9C77-DC24C3C50E07}" destId="{17695CAF-4858-4FD7-B674-5935C2FAC2C9}" srcOrd="0" destOrd="0" parTransId="{917741C7-3EE7-4948-B3D6-FAAFC36C9561}" sibTransId="{066CD2CB-F5CE-4B73-B999-87312A78294E}"/>
    <dgm:cxn modelId="{82ACD299-F5D6-4B8A-9AE6-6860E89086CE}" srcId="{1530957B-9D21-41CC-ACC5-9C1E14661951}" destId="{1D330B45-41B1-4795-A323-C19EF26D918E}" srcOrd="0" destOrd="0" parTransId="{25C8B26D-0C1B-4D35-922D-78F4A82365B0}" sibTransId="{C1BE11AB-357A-4758-8657-02FA57CA93E9}"/>
    <dgm:cxn modelId="{AB5481A2-A695-44E5-A967-22A9168F5E87}" type="presOf" srcId="{32C75734-721C-4B95-9C77-DC24C3C50E07}" destId="{8539164B-7EC0-4267-8D1A-111A952BDD8A}" srcOrd="0" destOrd="0" presId="urn:microsoft.com/office/officeart/2024/layout/HorizontalActionList"/>
    <dgm:cxn modelId="{163624AC-FC32-4EFE-832E-9A1268458FC8}" type="presOf" srcId="{F788A226-E157-46A6-9635-ED6DD53D64E3}" destId="{2E20ACCF-6F93-4AD6-B1B1-92065ED02131}" srcOrd="0" destOrd="0" presId="urn:microsoft.com/office/officeart/2024/layout/HorizontalActionList"/>
    <dgm:cxn modelId="{B50885C8-56F2-4610-A387-30AA6D9B4AFE}" srcId="{1530957B-9D21-41CC-ACC5-9C1E14661951}" destId="{D5B4157E-AA6C-4D51-A059-19328DC2D0EF}" srcOrd="3" destOrd="0" parTransId="{A00888F2-84DF-4FAB-AA66-966E19B4B5A8}" sibTransId="{1245FE04-4A94-4374-8B06-C97CA3DE7B0A}"/>
    <dgm:cxn modelId="{519DF0C8-946E-476B-A876-D8637D897FF4}" type="presOf" srcId="{8B3B2ABE-27EA-405B-9EDE-CB63E1E18718}" destId="{C56FBC75-BE79-4F07-BC95-FB41640604FD}" srcOrd="0" destOrd="0" presId="urn:microsoft.com/office/officeart/2024/layout/HorizontalActionList"/>
    <dgm:cxn modelId="{5AA745D7-4F95-44B7-81D8-52B83EF31383}" srcId="{1530957B-9D21-41CC-ACC5-9C1E14661951}" destId="{3D03D0A0-89F0-4AE0-A294-FA9EEB3AABE1}" srcOrd="1" destOrd="0" parTransId="{483653D1-7F9F-4D18-AF9E-F4C90518AFAC}" sibTransId="{5DBD5B6E-98D6-4F28-88E7-40D85412ABAE}"/>
    <dgm:cxn modelId="{33B49BE3-B672-4C89-A2DA-F5C405C9F6BA}" srcId="{F788A226-E157-46A6-9635-ED6DD53D64E3}" destId="{8B3B2ABE-27EA-405B-9EDE-CB63E1E18718}" srcOrd="1" destOrd="0" parTransId="{6FFB8B30-DED3-4C36-9DD3-9A7F02F6420D}" sibTransId="{3FE7573A-FDB4-43E7-A379-10404C1781BB}"/>
    <dgm:cxn modelId="{3C3DE3E8-3F7F-4F60-A947-2D187073EC00}" srcId="{1530957B-9D21-41CC-ACC5-9C1E14661951}" destId="{67BE8D30-C6DA-44C0-A4D5-92740F41FD88}" srcOrd="2" destOrd="0" parTransId="{DDA483A2-46A8-4391-B3F2-9CB06CA982C2}" sibTransId="{BED8182D-5D82-4D75-A73D-1DC50E9C151F}"/>
    <dgm:cxn modelId="{14A21DF0-F7BF-4636-B8A9-9B416D37553E}" type="presOf" srcId="{17695CAF-4858-4FD7-B674-5935C2FAC2C9}" destId="{FB5C4E10-B1C1-4166-98FD-BD73238ED1DD}" srcOrd="0" destOrd="0" presId="urn:microsoft.com/office/officeart/2024/layout/HorizontalActionList"/>
    <dgm:cxn modelId="{691926F3-CA43-42C2-9A05-B031376477CB}" srcId="{32C75734-721C-4B95-9C77-DC24C3C50E07}" destId="{A5B3DA5E-1FC8-4DB3-AE7C-E365F301E033}" srcOrd="1" destOrd="0" parTransId="{19856907-DB54-49CC-8198-53F1FF8D235D}" sibTransId="{F3483E52-769F-4C3D-BD64-937D47B73F98}"/>
    <dgm:cxn modelId="{29ED7784-930E-4966-A497-180AA2BDD8F3}" type="presParOf" srcId="{2E20ACCF-6F93-4AD6-B1B1-92065ED02131}" destId="{9ACC6D2D-AFF3-4D95-8B09-35623C79332A}" srcOrd="0" destOrd="0" presId="urn:microsoft.com/office/officeart/2024/layout/HorizontalActionList"/>
    <dgm:cxn modelId="{E9E7E3E9-CEDD-439E-856E-BAA96032F24E}" type="presParOf" srcId="{9ACC6D2D-AFF3-4D95-8B09-35623C79332A}" destId="{8539164B-7EC0-4267-8D1A-111A952BDD8A}" srcOrd="0" destOrd="0" presId="urn:microsoft.com/office/officeart/2024/layout/HorizontalActionList"/>
    <dgm:cxn modelId="{BC92EABE-D188-4A40-B66B-F50B4BF6717C}" type="presParOf" srcId="{9ACC6D2D-AFF3-4D95-8B09-35623C79332A}" destId="{FB5C4E10-B1C1-4166-98FD-BD73238ED1DD}" srcOrd="1" destOrd="0" presId="urn:microsoft.com/office/officeart/2024/layout/HorizontalActionList"/>
    <dgm:cxn modelId="{FB54F97D-029F-447E-BC41-BC11DBDD8C39}" type="presParOf" srcId="{2E20ACCF-6F93-4AD6-B1B1-92065ED02131}" destId="{A672E711-8370-4190-AF99-89A02D137E9E}" srcOrd="1" destOrd="0" presId="urn:microsoft.com/office/officeart/2024/layout/HorizontalActionList"/>
    <dgm:cxn modelId="{4F2E2090-CD72-4D93-8B23-EF4B79EA8397}" type="presParOf" srcId="{2E20ACCF-6F93-4AD6-B1B1-92065ED02131}" destId="{0A913B70-78E0-4673-BFA6-4C83F47FB264}" srcOrd="2" destOrd="0" presId="urn:microsoft.com/office/officeart/2024/layout/HorizontalActionList"/>
    <dgm:cxn modelId="{F98F1393-1B6F-4A9B-A232-7DDE5ED1964C}" type="presParOf" srcId="{0A913B70-78E0-4673-BFA6-4C83F47FB264}" destId="{C56FBC75-BE79-4F07-BC95-FB41640604FD}" srcOrd="0" destOrd="0" presId="urn:microsoft.com/office/officeart/2024/layout/HorizontalActionList"/>
    <dgm:cxn modelId="{66E958BE-2FD5-4846-B35C-C00F07A47878}" type="presParOf" srcId="{0A913B70-78E0-4673-BFA6-4C83F47FB264}" destId="{37EF1CF3-3522-40F1-9E57-80F5B9E86AA7}" srcOrd="1" destOrd="0" presId="urn:microsoft.com/office/officeart/2024/layout/HorizontalActionList"/>
    <dgm:cxn modelId="{FE253A85-151E-4B2E-A31A-3272280D50BB}" type="presParOf" srcId="{2E20ACCF-6F93-4AD6-B1B1-92065ED02131}" destId="{4058C01D-7EB1-4919-A926-A7A198667C52}" srcOrd="3" destOrd="0" presId="urn:microsoft.com/office/officeart/2024/layout/HorizontalActionList"/>
    <dgm:cxn modelId="{1AC21AE6-D9E0-4187-8396-F62528219E47}" type="presParOf" srcId="{2E20ACCF-6F93-4AD6-B1B1-92065ED02131}" destId="{D15D2EEF-1362-4D5F-8B96-A9F512A6CD9E}" srcOrd="4" destOrd="0" presId="urn:microsoft.com/office/officeart/2024/layout/HorizontalActionList"/>
    <dgm:cxn modelId="{A16F57E4-9252-41E5-9BA4-D64CE25914DD}" type="presParOf" srcId="{D15D2EEF-1362-4D5F-8B96-A9F512A6CD9E}" destId="{E1E214BB-774B-4B27-81BA-A573FFC7CF66}" srcOrd="0" destOrd="0" presId="urn:microsoft.com/office/officeart/2024/layout/HorizontalActionList"/>
    <dgm:cxn modelId="{07520F87-926D-47D7-B1EE-684F6E9A2E14}" type="presParOf" srcId="{D15D2EEF-1362-4D5F-8B96-A9F512A6CD9E}" destId="{C9E20A1D-E1CF-464E-9C96-CA0C1EA2FE74}" srcOrd="1" destOrd="0" presId="urn:microsoft.com/office/officeart/2024/layout/Horizontal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0894EB-06FB-4319-B71D-A04A3EDC14F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s-CO"/>
        </a:p>
      </dgm:t>
    </dgm:pt>
    <dgm:pt modelId="{4E8CE3EA-BF8E-49D6-A985-E9E2D61D285B}">
      <dgm:prSet phldrT="[Texto]" custT="1"/>
      <dgm:spPr>
        <a:solidFill>
          <a:srgbClr val="156082">
            <a:hueOff val="0"/>
            <a:satOff val="0"/>
            <a:lumOff val="0"/>
            <a:alphaOff val="0"/>
          </a:srgbClr>
        </a:solidFill>
        <a:ln w="19050" cap="flat" cmpd="sng" algn="ctr">
          <a:solidFill>
            <a:prstClr val="white">
              <a:hueOff val="0"/>
              <a:satOff val="0"/>
              <a:lumOff val="0"/>
              <a:alphaOff val="0"/>
            </a:prstClr>
          </a:solidFill>
          <a:prstDash val="solid"/>
          <a:miter lim="800000"/>
        </a:ln>
        <a:effectLst/>
      </dgm:spPr>
      <dgm:t>
        <a:bodyPr spcFirstLastPara="0" vert="horz" wrap="square" lIns="413284" tIns="38100" rIns="38100" bIns="38100" numCol="1" spcCol="1270" anchor="ctr" anchorCtr="0"/>
        <a:lstStyle/>
        <a:p>
          <a:r>
            <a:rPr lang="es-CO" sz="1400" b="0" dirty="0">
              <a:latin typeface="Calibri" panose="020F0502020204030204" pitchFamily="34" charset="0"/>
              <a:ea typeface="Calibri" panose="020F0502020204030204" pitchFamily="34" charset="0"/>
              <a:cs typeface="Calibri" panose="020F0502020204030204" pitchFamily="34" charset="0"/>
            </a:rPr>
            <a:t>Recuperación en el estado nutricional de los menores con DNT  - </a:t>
          </a:r>
          <a:r>
            <a:rPr lang="es-MX" sz="1400" b="1" dirty="0">
              <a:latin typeface="Calibri" panose="020F0502020204030204" pitchFamily="34" charset="0"/>
              <a:ea typeface="Calibri" panose="020F0502020204030204" pitchFamily="34" charset="0"/>
              <a:cs typeface="Calibri" panose="020F0502020204030204" pitchFamily="34" charset="0"/>
            </a:rPr>
            <a:t>73% </a:t>
          </a:r>
          <a:r>
            <a:rPr lang="es-MX" sz="1400" b="0" dirty="0">
              <a:latin typeface="Calibri" panose="020F0502020204030204" pitchFamily="34" charset="0"/>
              <a:ea typeface="Calibri" panose="020F0502020204030204" pitchFamily="34" charset="0"/>
              <a:cs typeface="Calibri" panose="020F0502020204030204" pitchFamily="34" charset="0"/>
            </a:rPr>
            <a:t>(583 de 879 casos notificados)</a:t>
          </a:r>
          <a:endParaRPr lang="es-CO" sz="1400" b="0" dirty="0">
            <a:latin typeface="Calibri" panose="020F0502020204030204" pitchFamily="34" charset="0"/>
            <a:ea typeface="Calibri" panose="020F0502020204030204" pitchFamily="34" charset="0"/>
            <a:cs typeface="Calibri" panose="020F0502020204030204" pitchFamily="34" charset="0"/>
          </a:endParaRPr>
        </a:p>
      </dgm:t>
    </dgm:pt>
    <dgm:pt modelId="{42177CA1-311B-47E0-9ABE-ADB3BA5588AB}" type="parTrans" cxnId="{3B990C86-C08F-4114-A5AC-92F05DA216F1}">
      <dgm:prSet/>
      <dgm:spPr/>
      <dgm:t>
        <a:bodyPr/>
        <a:lstStyle/>
        <a:p>
          <a:endParaRPr lang="es-CO" sz="1400">
            <a:latin typeface="Calibri" panose="020F0502020204030204" pitchFamily="34" charset="0"/>
            <a:ea typeface="Calibri" panose="020F0502020204030204" pitchFamily="34" charset="0"/>
            <a:cs typeface="Calibri" panose="020F0502020204030204" pitchFamily="34" charset="0"/>
          </a:endParaRPr>
        </a:p>
      </dgm:t>
    </dgm:pt>
    <dgm:pt modelId="{1A4CBDC8-3A4B-4112-AF50-90516D0D5645}" type="sibTrans" cxnId="{3B990C86-C08F-4114-A5AC-92F05DA216F1}">
      <dgm:prSet/>
      <dgm:spPr/>
      <dgm:t>
        <a:bodyPr/>
        <a:lstStyle/>
        <a:p>
          <a:endParaRPr lang="es-CO" sz="1400">
            <a:latin typeface="Calibri" panose="020F0502020204030204" pitchFamily="34" charset="0"/>
            <a:ea typeface="Calibri" panose="020F0502020204030204" pitchFamily="34" charset="0"/>
            <a:cs typeface="Calibri" panose="020F0502020204030204" pitchFamily="34" charset="0"/>
          </a:endParaRPr>
        </a:p>
      </dgm:t>
    </dgm:pt>
    <dgm:pt modelId="{0B9DD2B1-6AB8-44DB-B8DF-0CEF7E585AB2}">
      <dgm:prSet phldrT="[Texto]" custT="1"/>
      <dgm:spPr>
        <a:solidFill>
          <a:srgbClr val="156082">
            <a:hueOff val="0"/>
            <a:satOff val="0"/>
            <a:lumOff val="0"/>
            <a:alphaOff val="0"/>
          </a:srgbClr>
        </a:solidFill>
        <a:ln w="19050" cap="flat" cmpd="sng" algn="ctr">
          <a:solidFill>
            <a:prstClr val="white">
              <a:hueOff val="0"/>
              <a:satOff val="0"/>
              <a:lumOff val="0"/>
              <a:alphaOff val="0"/>
            </a:prstClr>
          </a:solidFill>
          <a:prstDash val="solid"/>
          <a:miter lim="800000"/>
        </a:ln>
        <a:effectLst/>
      </dgm:spPr>
      <dgm:t>
        <a:bodyPr spcFirstLastPara="0" vert="horz" wrap="square" lIns="413284" tIns="38100" rIns="38100" bIns="38100" numCol="1" spcCol="1270" anchor="ctr" anchorCtr="0"/>
        <a:lstStyle/>
        <a:p>
          <a:pPr marL="0" lvl="0" indent="0" algn="l" defTabSz="666750">
            <a:lnSpc>
              <a:spcPct val="90000"/>
            </a:lnSpc>
            <a:spcBef>
              <a:spcPct val="0"/>
            </a:spcBef>
            <a:spcAft>
              <a:spcPct val="35000"/>
            </a:spcAft>
            <a:buNone/>
          </a:pPr>
          <a:r>
            <a:rPr lang="es-MX" sz="1400" b="0" kern="1200" dirty="0">
              <a:solidFill>
                <a:prstClr val="white"/>
              </a:solidFill>
              <a:latin typeface="Calibri" panose="020F0502020204030204" pitchFamily="34" charset="0"/>
              <a:ea typeface="Calibri" panose="020F0502020204030204" pitchFamily="34" charset="0"/>
              <a:cs typeface="Calibri" panose="020F0502020204030204" pitchFamily="34" charset="0"/>
            </a:rPr>
            <a:t>Articulación con la red de prestadores y participación territorial en el 100% de las jornadas programadas.</a:t>
          </a:r>
          <a:endParaRPr lang="es-CO" sz="1400" b="0" kern="1200" dirty="0">
            <a:solidFill>
              <a:prstClr val="white"/>
            </a:solidFill>
            <a:latin typeface="Calibri" panose="020F0502020204030204" pitchFamily="34" charset="0"/>
            <a:ea typeface="Calibri" panose="020F0502020204030204" pitchFamily="34" charset="0"/>
            <a:cs typeface="Calibri" panose="020F0502020204030204" pitchFamily="34" charset="0"/>
          </a:endParaRPr>
        </a:p>
      </dgm:t>
    </dgm:pt>
    <dgm:pt modelId="{755AC9F1-0F32-4390-AF2A-4931F6903E9C}" type="parTrans" cxnId="{5577B70B-B475-465F-9AF0-CA30FA960733}">
      <dgm:prSet/>
      <dgm:spPr/>
      <dgm:t>
        <a:bodyPr/>
        <a:lstStyle/>
        <a:p>
          <a:endParaRPr lang="es-CO" sz="1400">
            <a:latin typeface="Calibri" panose="020F0502020204030204" pitchFamily="34" charset="0"/>
            <a:ea typeface="Calibri" panose="020F0502020204030204" pitchFamily="34" charset="0"/>
            <a:cs typeface="Calibri" panose="020F0502020204030204" pitchFamily="34" charset="0"/>
          </a:endParaRPr>
        </a:p>
      </dgm:t>
    </dgm:pt>
    <dgm:pt modelId="{E19F1EEB-A0D8-43DE-8870-6381116F7C86}" type="sibTrans" cxnId="{5577B70B-B475-465F-9AF0-CA30FA960733}">
      <dgm:prSet/>
      <dgm:spPr/>
      <dgm:t>
        <a:bodyPr/>
        <a:lstStyle/>
        <a:p>
          <a:endParaRPr lang="es-CO" sz="1400">
            <a:latin typeface="Calibri" panose="020F0502020204030204" pitchFamily="34" charset="0"/>
            <a:ea typeface="Calibri" panose="020F0502020204030204" pitchFamily="34" charset="0"/>
            <a:cs typeface="Calibri" panose="020F0502020204030204" pitchFamily="34" charset="0"/>
          </a:endParaRPr>
        </a:p>
      </dgm:t>
    </dgm:pt>
    <dgm:pt modelId="{9B9E7939-860D-4D34-9AB8-F490182C3709}">
      <dgm:prSet phldrT="[Texto]" custT="1"/>
      <dgm:spPr/>
      <dgm:t>
        <a:bodyPr/>
        <a:lstStyle/>
        <a:p>
          <a:r>
            <a:rPr lang="es-CO" sz="1400" b="0" dirty="0">
              <a:latin typeface="Calibri" panose="020F0502020204030204" pitchFamily="34" charset="0"/>
              <a:ea typeface="Calibri" panose="020F0502020204030204" pitchFamily="34" charset="0"/>
              <a:cs typeface="Calibri" panose="020F0502020204030204" pitchFamily="34" charset="0"/>
            </a:rPr>
            <a:t>Oportunidad en envío de cohortes </a:t>
          </a:r>
          <a:r>
            <a:rPr lang="es-MX" sz="1400" b="0" dirty="0">
              <a:latin typeface="Calibri" panose="020F0502020204030204" pitchFamily="34" charset="0"/>
              <a:ea typeface="Calibri" panose="020F0502020204030204" pitchFamily="34" charset="0"/>
              <a:cs typeface="Calibri" panose="020F0502020204030204" pitchFamily="34" charset="0"/>
            </a:rPr>
            <a:t>con un </a:t>
          </a:r>
          <a:r>
            <a:rPr lang="es-MX" sz="1400" b="1" dirty="0">
              <a:latin typeface="Calibri" panose="020F0502020204030204" pitchFamily="34" charset="0"/>
              <a:ea typeface="Calibri" panose="020F0502020204030204" pitchFamily="34" charset="0"/>
              <a:cs typeface="Calibri" panose="020F0502020204030204" pitchFamily="34" charset="0"/>
            </a:rPr>
            <a:t>70%</a:t>
          </a:r>
          <a:r>
            <a:rPr lang="es-MX" sz="1400" dirty="0">
              <a:latin typeface="Calibri" panose="020F0502020204030204" pitchFamily="34" charset="0"/>
              <a:ea typeface="Calibri" panose="020F0502020204030204" pitchFamily="34" charset="0"/>
              <a:cs typeface="Calibri" panose="020F0502020204030204" pitchFamily="34" charset="0"/>
            </a:rPr>
            <a:t> por parte de los prestadores.</a:t>
          </a:r>
          <a:endParaRPr lang="es-CO" sz="1400" dirty="0">
            <a:latin typeface="Calibri" panose="020F0502020204030204" pitchFamily="34" charset="0"/>
            <a:ea typeface="Calibri" panose="020F0502020204030204" pitchFamily="34" charset="0"/>
            <a:cs typeface="Calibri" panose="020F0502020204030204" pitchFamily="34" charset="0"/>
          </a:endParaRPr>
        </a:p>
      </dgm:t>
    </dgm:pt>
    <dgm:pt modelId="{9CB2D758-285F-4FA2-8044-4A5023B039CB}" type="parTrans" cxnId="{80B64F4E-C75B-4C3A-B123-4CA0335EBE1F}">
      <dgm:prSet/>
      <dgm:spPr/>
      <dgm:t>
        <a:bodyPr/>
        <a:lstStyle/>
        <a:p>
          <a:endParaRPr lang="es-CO" sz="1400">
            <a:latin typeface="Calibri" panose="020F0502020204030204" pitchFamily="34" charset="0"/>
            <a:ea typeface="Calibri" panose="020F0502020204030204" pitchFamily="34" charset="0"/>
            <a:cs typeface="Calibri" panose="020F0502020204030204" pitchFamily="34" charset="0"/>
          </a:endParaRPr>
        </a:p>
      </dgm:t>
    </dgm:pt>
    <dgm:pt modelId="{3A0A834A-0DC9-4C81-BFAE-4450DA55A24F}" type="sibTrans" cxnId="{80B64F4E-C75B-4C3A-B123-4CA0335EBE1F}">
      <dgm:prSet/>
      <dgm:spPr/>
      <dgm:t>
        <a:bodyPr/>
        <a:lstStyle/>
        <a:p>
          <a:endParaRPr lang="es-CO" sz="1400">
            <a:latin typeface="Calibri" panose="020F0502020204030204" pitchFamily="34" charset="0"/>
            <a:ea typeface="Calibri" panose="020F0502020204030204" pitchFamily="34" charset="0"/>
            <a:cs typeface="Calibri" panose="020F0502020204030204" pitchFamily="34" charset="0"/>
          </a:endParaRPr>
        </a:p>
      </dgm:t>
    </dgm:pt>
    <dgm:pt modelId="{CAAB9B20-6300-4A82-A637-119B5C4EBE8C}">
      <dgm:prSet phldrT="[Texto]" custT="1"/>
      <dgm:spPr>
        <a:solidFill>
          <a:srgbClr val="156082">
            <a:hueOff val="0"/>
            <a:satOff val="0"/>
            <a:lumOff val="0"/>
            <a:alphaOff val="0"/>
          </a:srgbClr>
        </a:solidFill>
        <a:ln w="19050" cap="flat" cmpd="sng" algn="ctr">
          <a:solidFill>
            <a:prstClr val="white">
              <a:hueOff val="0"/>
              <a:satOff val="0"/>
              <a:lumOff val="0"/>
              <a:alphaOff val="0"/>
            </a:prstClr>
          </a:solidFill>
          <a:prstDash val="solid"/>
          <a:miter lim="800000"/>
        </a:ln>
        <a:effectLst/>
      </dgm:spPr>
      <dgm:t>
        <a:bodyPr spcFirstLastPara="0" vert="horz" wrap="square" lIns="413284" tIns="38100" rIns="38100" bIns="38100" numCol="1" spcCol="1270" anchor="ctr" anchorCtr="0"/>
        <a:lstStyle/>
        <a:p>
          <a:pPr marL="0" lvl="0" indent="0" algn="l" defTabSz="666750">
            <a:lnSpc>
              <a:spcPct val="90000"/>
            </a:lnSpc>
            <a:spcBef>
              <a:spcPct val="0"/>
            </a:spcBef>
            <a:spcAft>
              <a:spcPct val="35000"/>
            </a:spcAft>
            <a:buNone/>
          </a:pPr>
          <a:r>
            <a:rPr lang="es-MX" sz="1400" b="0" kern="1200" dirty="0">
              <a:solidFill>
                <a:srgbClr val="FFFFFF"/>
              </a:solidFill>
              <a:latin typeface="Calibri" panose="020F0502020204030204" pitchFamily="34" charset="0"/>
              <a:ea typeface="Calibri" panose="020F0502020204030204" pitchFamily="34" charset="0"/>
              <a:cs typeface="Calibri" panose="020F0502020204030204" pitchFamily="34" charset="0"/>
            </a:rPr>
            <a:t>Seguimiento individualizado con la gestión de usuarios de  PAIWEB al 100% del equipo regional.</a:t>
          </a:r>
          <a:endParaRPr lang="es-CO" sz="1400" b="0" kern="1200" dirty="0">
            <a:solidFill>
              <a:srgbClr val="FFFFFF"/>
            </a:solidFill>
            <a:latin typeface="Calibri" panose="020F0502020204030204" pitchFamily="34" charset="0"/>
            <a:ea typeface="Calibri" panose="020F0502020204030204" pitchFamily="34" charset="0"/>
            <a:cs typeface="Calibri" panose="020F0502020204030204" pitchFamily="34" charset="0"/>
          </a:endParaRPr>
        </a:p>
      </dgm:t>
    </dgm:pt>
    <dgm:pt modelId="{2FAEF18F-0C1B-4986-B364-2918F3DE2CA2}" type="parTrans" cxnId="{AE045B0B-D3B1-47D4-9572-75D0D7565D33}">
      <dgm:prSet/>
      <dgm:spPr/>
      <dgm:t>
        <a:bodyPr/>
        <a:lstStyle/>
        <a:p>
          <a:endParaRPr lang="es-CO" sz="1400">
            <a:latin typeface="Calibri" panose="020F0502020204030204" pitchFamily="34" charset="0"/>
            <a:ea typeface="Calibri" panose="020F0502020204030204" pitchFamily="34" charset="0"/>
            <a:cs typeface="Calibri" panose="020F0502020204030204" pitchFamily="34" charset="0"/>
          </a:endParaRPr>
        </a:p>
      </dgm:t>
    </dgm:pt>
    <dgm:pt modelId="{A5E6B03C-168C-4744-9457-7D712AFD8C86}" type="sibTrans" cxnId="{AE045B0B-D3B1-47D4-9572-75D0D7565D33}">
      <dgm:prSet/>
      <dgm:spPr/>
      <dgm:t>
        <a:bodyPr/>
        <a:lstStyle/>
        <a:p>
          <a:endParaRPr lang="es-CO" sz="1400">
            <a:latin typeface="Calibri" panose="020F0502020204030204" pitchFamily="34" charset="0"/>
            <a:ea typeface="Calibri" panose="020F0502020204030204" pitchFamily="34" charset="0"/>
            <a:cs typeface="Calibri" panose="020F0502020204030204" pitchFamily="34" charset="0"/>
          </a:endParaRPr>
        </a:p>
      </dgm:t>
    </dgm:pt>
    <dgm:pt modelId="{95D967EC-2F77-4819-96F9-8F6DC178D463}">
      <dgm:prSet phldrT="[Texto]" custT="1"/>
      <dgm:spPr>
        <a:solidFill>
          <a:srgbClr val="156082">
            <a:hueOff val="0"/>
            <a:satOff val="0"/>
            <a:lumOff val="0"/>
            <a:alphaOff val="0"/>
          </a:srgbClr>
        </a:solidFill>
        <a:ln w="19050" cap="flat" cmpd="sng" algn="ctr">
          <a:solidFill>
            <a:prstClr val="white">
              <a:hueOff val="0"/>
              <a:satOff val="0"/>
              <a:lumOff val="0"/>
              <a:alphaOff val="0"/>
            </a:prstClr>
          </a:solidFill>
          <a:prstDash val="solid"/>
          <a:miter lim="800000"/>
        </a:ln>
        <a:effectLst/>
      </dgm:spPr>
      <dgm:t>
        <a:bodyPr spcFirstLastPara="0" vert="horz" wrap="square" lIns="413284" tIns="38100" rIns="38100" bIns="38100" numCol="1" spcCol="1270" anchor="ctr" anchorCtr="0"/>
        <a:lstStyle/>
        <a:p>
          <a:r>
            <a:rPr lang="es-MX" sz="1400" b="0" dirty="0">
              <a:solidFill>
                <a:srgbClr val="FFFFFF"/>
              </a:solidFill>
              <a:latin typeface="Calibri" panose="020F0502020204030204" pitchFamily="34" charset="0"/>
              <a:ea typeface="Calibri" panose="020F0502020204030204" pitchFamily="34" charset="0"/>
              <a:cs typeface="Calibri" panose="020F0502020204030204" pitchFamily="34" charset="0"/>
            </a:rPr>
            <a:t>Mejora en el fortalecimiento de capacidades al talento humano </a:t>
          </a:r>
          <a:r>
            <a:rPr lang="es-MX" sz="14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lang="es-MX" sz="1400" b="1" dirty="0">
              <a:latin typeface="Calibri" panose="020F0502020204030204" pitchFamily="34" charset="0"/>
              <a:ea typeface="Calibri" panose="020F0502020204030204" pitchFamily="34" charset="0"/>
              <a:cs typeface="Calibri" panose="020F0502020204030204" pitchFamily="34" charset="0"/>
            </a:rPr>
            <a:t>100% </a:t>
          </a:r>
          <a:r>
            <a:rPr lang="es-MX" sz="1400" dirty="0">
              <a:latin typeface="Calibri" panose="020F0502020204030204" pitchFamily="34" charset="0"/>
              <a:ea typeface="Calibri" panose="020F0502020204030204" pitchFamily="34" charset="0"/>
              <a:cs typeface="Calibri" panose="020F0502020204030204" pitchFamily="34" charset="0"/>
            </a:rPr>
            <a:t>del cronograma de capacitaciones.</a:t>
          </a:r>
          <a:endParaRPr lang="es-CO" sz="1400" dirty="0">
            <a:latin typeface="Calibri" panose="020F0502020204030204" pitchFamily="34" charset="0"/>
            <a:ea typeface="Calibri" panose="020F0502020204030204" pitchFamily="34" charset="0"/>
            <a:cs typeface="Calibri" panose="020F0502020204030204" pitchFamily="34" charset="0"/>
          </a:endParaRPr>
        </a:p>
      </dgm:t>
    </dgm:pt>
    <dgm:pt modelId="{7E4E078A-A12E-435F-94DB-253EA9143FB4}" type="parTrans" cxnId="{F065E9DF-8948-495F-8C2F-3B406873050D}">
      <dgm:prSet/>
      <dgm:spPr/>
      <dgm:t>
        <a:bodyPr/>
        <a:lstStyle/>
        <a:p>
          <a:endParaRPr lang="es-CO" sz="1400">
            <a:latin typeface="Calibri" panose="020F0502020204030204" pitchFamily="34" charset="0"/>
            <a:ea typeface="Calibri" panose="020F0502020204030204" pitchFamily="34" charset="0"/>
            <a:cs typeface="Calibri" panose="020F0502020204030204" pitchFamily="34" charset="0"/>
          </a:endParaRPr>
        </a:p>
      </dgm:t>
    </dgm:pt>
    <dgm:pt modelId="{8FFCAE5F-6BE3-40A1-8233-45FC6B8F0DB0}" type="sibTrans" cxnId="{F065E9DF-8948-495F-8C2F-3B406873050D}">
      <dgm:prSet/>
      <dgm:spPr/>
      <dgm:t>
        <a:bodyPr/>
        <a:lstStyle/>
        <a:p>
          <a:endParaRPr lang="es-CO" sz="1400">
            <a:latin typeface="Calibri" panose="020F0502020204030204" pitchFamily="34" charset="0"/>
            <a:ea typeface="Calibri" panose="020F0502020204030204" pitchFamily="34" charset="0"/>
            <a:cs typeface="Calibri" panose="020F0502020204030204" pitchFamily="34" charset="0"/>
          </a:endParaRPr>
        </a:p>
      </dgm:t>
    </dgm:pt>
    <dgm:pt modelId="{3E921DC4-A82C-4828-BB0B-26D7986036EE}">
      <dgm:prSet custT="1"/>
      <dgm:spPr/>
      <dgm:t>
        <a:bodyPr/>
        <a:lstStyle/>
        <a:p>
          <a:r>
            <a:rPr lang="es-MX" sz="1400" dirty="0">
              <a:latin typeface="Calibri" panose="020F0502020204030204" pitchFamily="34" charset="0"/>
              <a:ea typeface="Calibri" panose="020F0502020204030204" pitchFamily="34" charset="0"/>
              <a:cs typeface="Calibri" panose="020F0502020204030204" pitchFamily="34" charset="0"/>
            </a:rPr>
            <a:t>Seguimiento a la red de prestadores con visitas de AT al </a:t>
          </a:r>
          <a:r>
            <a:rPr lang="es-MX" sz="1400" b="1" dirty="0">
              <a:latin typeface="Calibri" panose="020F0502020204030204" pitchFamily="34" charset="0"/>
              <a:ea typeface="Calibri" panose="020F0502020204030204" pitchFamily="34" charset="0"/>
              <a:cs typeface="Calibri" panose="020F0502020204030204" pitchFamily="34" charset="0"/>
            </a:rPr>
            <a:t>85,4</a:t>
          </a:r>
          <a:r>
            <a:rPr lang="es-MX" sz="1400" dirty="0">
              <a:latin typeface="Calibri" panose="020F0502020204030204" pitchFamily="34" charset="0"/>
              <a:ea typeface="Calibri" panose="020F0502020204030204" pitchFamily="34" charset="0"/>
              <a:cs typeface="Calibri" panose="020F0502020204030204" pitchFamily="34" charset="0"/>
            </a:rPr>
            <a:t>% de la red de prestadores.</a:t>
          </a:r>
          <a:endParaRPr lang="es-CO" sz="1400" dirty="0">
            <a:latin typeface="Calibri" panose="020F0502020204030204" pitchFamily="34" charset="0"/>
            <a:ea typeface="Calibri" panose="020F0502020204030204" pitchFamily="34" charset="0"/>
            <a:cs typeface="Calibri" panose="020F0502020204030204" pitchFamily="34" charset="0"/>
          </a:endParaRPr>
        </a:p>
      </dgm:t>
    </dgm:pt>
    <dgm:pt modelId="{D7AA6E0C-D803-418C-8DB5-BD773E884C63}" type="parTrans" cxnId="{10EDF90E-7C4B-495D-9516-C2F3BCF5F212}">
      <dgm:prSet/>
      <dgm:spPr/>
      <dgm:t>
        <a:bodyPr/>
        <a:lstStyle/>
        <a:p>
          <a:endParaRPr lang="es-CO" sz="1400">
            <a:latin typeface="Calibri" panose="020F0502020204030204" pitchFamily="34" charset="0"/>
            <a:ea typeface="Calibri" panose="020F0502020204030204" pitchFamily="34" charset="0"/>
            <a:cs typeface="Calibri" panose="020F0502020204030204" pitchFamily="34" charset="0"/>
          </a:endParaRPr>
        </a:p>
      </dgm:t>
    </dgm:pt>
    <dgm:pt modelId="{B2CFA1B6-AC96-4FD8-8D03-EC1FA4CEEFB4}" type="sibTrans" cxnId="{10EDF90E-7C4B-495D-9516-C2F3BCF5F212}">
      <dgm:prSet/>
      <dgm:spPr/>
      <dgm:t>
        <a:bodyPr/>
        <a:lstStyle/>
        <a:p>
          <a:endParaRPr lang="es-CO" sz="1400">
            <a:latin typeface="Calibri" panose="020F0502020204030204" pitchFamily="34" charset="0"/>
            <a:ea typeface="Calibri" panose="020F0502020204030204" pitchFamily="34" charset="0"/>
            <a:cs typeface="Calibri" panose="020F0502020204030204" pitchFamily="34" charset="0"/>
          </a:endParaRPr>
        </a:p>
      </dgm:t>
    </dgm:pt>
    <dgm:pt modelId="{25242FDE-0A70-4D79-9E8D-3048003B3519}" type="pres">
      <dgm:prSet presAssocID="{270894EB-06FB-4319-B71D-A04A3EDC14F0}" presName="Name0" presStyleCnt="0">
        <dgm:presLayoutVars>
          <dgm:chMax val="7"/>
          <dgm:chPref val="7"/>
          <dgm:dir/>
        </dgm:presLayoutVars>
      </dgm:prSet>
      <dgm:spPr/>
    </dgm:pt>
    <dgm:pt modelId="{E1E0F189-E237-4EBA-AFE2-ED33BBA4DE23}" type="pres">
      <dgm:prSet presAssocID="{270894EB-06FB-4319-B71D-A04A3EDC14F0}" presName="Name1" presStyleCnt="0"/>
      <dgm:spPr/>
    </dgm:pt>
    <dgm:pt modelId="{CC906FF2-18BF-4480-9670-C09E3623A9FA}" type="pres">
      <dgm:prSet presAssocID="{270894EB-06FB-4319-B71D-A04A3EDC14F0}" presName="cycle" presStyleCnt="0"/>
      <dgm:spPr/>
    </dgm:pt>
    <dgm:pt modelId="{AB0305C7-086B-416E-934F-29825933E905}" type="pres">
      <dgm:prSet presAssocID="{270894EB-06FB-4319-B71D-A04A3EDC14F0}" presName="srcNode" presStyleLbl="node1" presStyleIdx="0" presStyleCnt="6"/>
      <dgm:spPr/>
    </dgm:pt>
    <dgm:pt modelId="{44113A00-25D9-4A74-AA31-D16382E061BF}" type="pres">
      <dgm:prSet presAssocID="{270894EB-06FB-4319-B71D-A04A3EDC14F0}" presName="conn" presStyleLbl="parChTrans1D2" presStyleIdx="0" presStyleCnt="1"/>
      <dgm:spPr/>
    </dgm:pt>
    <dgm:pt modelId="{C21831A9-FD6A-4C6E-9507-1D8753650845}" type="pres">
      <dgm:prSet presAssocID="{270894EB-06FB-4319-B71D-A04A3EDC14F0}" presName="extraNode" presStyleLbl="node1" presStyleIdx="0" presStyleCnt="6"/>
      <dgm:spPr/>
    </dgm:pt>
    <dgm:pt modelId="{6CA5585B-7D04-4E3A-9B17-B57A8AAC4A43}" type="pres">
      <dgm:prSet presAssocID="{270894EB-06FB-4319-B71D-A04A3EDC14F0}" presName="dstNode" presStyleLbl="node1" presStyleIdx="0" presStyleCnt="6"/>
      <dgm:spPr/>
    </dgm:pt>
    <dgm:pt modelId="{1301A334-4CCD-45D1-97E6-F68A4B45646D}" type="pres">
      <dgm:prSet presAssocID="{4E8CE3EA-BF8E-49D6-A985-E9E2D61D285B}" presName="text_1" presStyleLbl="node1" presStyleIdx="0" presStyleCnt="6">
        <dgm:presLayoutVars>
          <dgm:bulletEnabled val="1"/>
        </dgm:presLayoutVars>
      </dgm:prSet>
      <dgm:spPr>
        <a:xfrm>
          <a:off x="393783" y="260169"/>
          <a:ext cx="5636306" cy="520672"/>
        </a:xfrm>
        <a:prstGeom prst="rect">
          <a:avLst/>
        </a:prstGeom>
      </dgm:spPr>
    </dgm:pt>
    <dgm:pt modelId="{968CC737-CF0A-4461-AEB7-719421444679}" type="pres">
      <dgm:prSet presAssocID="{4E8CE3EA-BF8E-49D6-A985-E9E2D61D285B}" presName="accent_1" presStyleCnt="0"/>
      <dgm:spPr/>
    </dgm:pt>
    <dgm:pt modelId="{3AD2AE9C-83BD-4630-9C2C-D852D9093301}" type="pres">
      <dgm:prSet presAssocID="{4E8CE3EA-BF8E-49D6-A985-E9E2D61D285B}" presName="accentRepeatNode" presStyleLbl="solidFgAcc1" presStyleIdx="0" presStyleCnt="6"/>
      <dgm:spPr/>
    </dgm:pt>
    <dgm:pt modelId="{E8549731-EB26-402E-A6B7-E796B673804B}" type="pres">
      <dgm:prSet presAssocID="{0B9DD2B1-6AB8-44DB-B8DF-0CEF7E585AB2}" presName="text_2" presStyleLbl="node1" presStyleIdx="1" presStyleCnt="6" custLinFactNeighborY="2344">
        <dgm:presLayoutVars>
          <dgm:bulletEnabled val="1"/>
        </dgm:presLayoutVars>
      </dgm:prSet>
      <dgm:spPr>
        <a:xfrm>
          <a:off x="766882" y="1053133"/>
          <a:ext cx="5263207" cy="520672"/>
        </a:xfrm>
        <a:prstGeom prst="rect">
          <a:avLst/>
        </a:prstGeom>
      </dgm:spPr>
    </dgm:pt>
    <dgm:pt modelId="{35AF5C37-FD2F-401F-A4AB-4160203542E6}" type="pres">
      <dgm:prSet presAssocID="{0B9DD2B1-6AB8-44DB-B8DF-0CEF7E585AB2}" presName="accent_2" presStyleCnt="0"/>
      <dgm:spPr/>
    </dgm:pt>
    <dgm:pt modelId="{7C8AEBAB-63B0-44E6-99B4-98EC97FC5418}" type="pres">
      <dgm:prSet presAssocID="{0B9DD2B1-6AB8-44DB-B8DF-0CEF7E585AB2}" presName="accentRepeatNode" presStyleLbl="solidFgAcc1" presStyleIdx="1" presStyleCnt="6"/>
      <dgm:spPr/>
    </dgm:pt>
    <dgm:pt modelId="{5FDAA98E-6D48-4B6B-B8FB-B538F7AD7BF2}" type="pres">
      <dgm:prSet presAssocID="{9B9E7939-860D-4D34-9AB8-F490182C3709}" presName="text_3" presStyleLbl="node1" presStyleIdx="2" presStyleCnt="6">
        <dgm:presLayoutVars>
          <dgm:bulletEnabled val="1"/>
        </dgm:presLayoutVars>
      </dgm:prSet>
      <dgm:spPr/>
    </dgm:pt>
    <dgm:pt modelId="{2980390F-6ACA-42C4-9EFC-4B08D8F96F7A}" type="pres">
      <dgm:prSet presAssocID="{9B9E7939-860D-4D34-9AB8-F490182C3709}" presName="accent_3" presStyleCnt="0"/>
      <dgm:spPr/>
    </dgm:pt>
    <dgm:pt modelId="{EC7FA6EE-FB20-4EC6-9C37-252F23626A5B}" type="pres">
      <dgm:prSet presAssocID="{9B9E7939-860D-4D34-9AB8-F490182C3709}" presName="accentRepeatNode" presStyleLbl="solidFgAcc1" presStyleIdx="2" presStyleCnt="6"/>
      <dgm:spPr/>
    </dgm:pt>
    <dgm:pt modelId="{18348B98-AAF9-482F-8AD8-CFA31C976D2F}" type="pres">
      <dgm:prSet presAssocID="{CAAB9B20-6300-4A82-A637-119B5C4EBE8C}" presName="text_4" presStyleLbl="node1" presStyleIdx="3" presStyleCnt="6">
        <dgm:presLayoutVars>
          <dgm:bulletEnabled val="1"/>
        </dgm:presLayoutVars>
      </dgm:prSet>
      <dgm:spPr>
        <a:xfrm>
          <a:off x="766882" y="2602447"/>
          <a:ext cx="5263207" cy="520672"/>
        </a:xfrm>
        <a:prstGeom prst="rect">
          <a:avLst/>
        </a:prstGeom>
      </dgm:spPr>
    </dgm:pt>
    <dgm:pt modelId="{06406D88-4460-45ED-A8B2-AFE8F1C00E88}" type="pres">
      <dgm:prSet presAssocID="{CAAB9B20-6300-4A82-A637-119B5C4EBE8C}" presName="accent_4" presStyleCnt="0"/>
      <dgm:spPr/>
    </dgm:pt>
    <dgm:pt modelId="{EB9338B9-6AC1-4AD0-A530-F32459AD14AF}" type="pres">
      <dgm:prSet presAssocID="{CAAB9B20-6300-4A82-A637-119B5C4EBE8C}" presName="accentRepeatNode" presStyleLbl="solidFgAcc1" presStyleIdx="3" presStyleCnt="6"/>
      <dgm:spPr/>
    </dgm:pt>
    <dgm:pt modelId="{600CDFA9-4FDA-4BAF-AC5E-D1729A08C1BF}" type="pres">
      <dgm:prSet presAssocID="{95D967EC-2F77-4819-96F9-8F6DC178D463}" presName="text_5" presStyleLbl="node1" presStyleIdx="4" presStyleCnt="6">
        <dgm:presLayoutVars>
          <dgm:bulletEnabled val="1"/>
        </dgm:presLayoutVars>
      </dgm:prSet>
      <dgm:spPr>
        <a:xfrm>
          <a:off x="393783" y="3383207"/>
          <a:ext cx="5636306" cy="520672"/>
        </a:xfrm>
        <a:prstGeom prst="rect">
          <a:avLst/>
        </a:prstGeom>
      </dgm:spPr>
    </dgm:pt>
    <dgm:pt modelId="{B74EB43E-7FF8-4A94-BB12-037F4E14256F}" type="pres">
      <dgm:prSet presAssocID="{95D967EC-2F77-4819-96F9-8F6DC178D463}" presName="accent_5" presStyleCnt="0"/>
      <dgm:spPr/>
    </dgm:pt>
    <dgm:pt modelId="{9690FD65-DF64-4F1D-B141-836D5BBDCA74}" type="pres">
      <dgm:prSet presAssocID="{95D967EC-2F77-4819-96F9-8F6DC178D463}" presName="accentRepeatNode" presStyleLbl="solidFgAcc1" presStyleIdx="4" presStyleCnt="6"/>
      <dgm:spPr/>
    </dgm:pt>
    <dgm:pt modelId="{8EEFBC86-36D0-4703-BC11-6D59A522C396}" type="pres">
      <dgm:prSet presAssocID="{3E921DC4-A82C-4828-BB0B-26D7986036EE}" presName="text_6" presStyleLbl="node1" presStyleIdx="5" presStyleCnt="6">
        <dgm:presLayoutVars>
          <dgm:bulletEnabled val="1"/>
        </dgm:presLayoutVars>
      </dgm:prSet>
      <dgm:spPr/>
    </dgm:pt>
    <dgm:pt modelId="{7195E2AB-730B-43CA-8B55-4A72CF67E54E}" type="pres">
      <dgm:prSet presAssocID="{3E921DC4-A82C-4828-BB0B-26D7986036EE}" presName="accent_6" presStyleCnt="0"/>
      <dgm:spPr/>
    </dgm:pt>
    <dgm:pt modelId="{6CBA41E8-8DDD-4AC2-AA3F-973F4D8746C0}" type="pres">
      <dgm:prSet presAssocID="{3E921DC4-A82C-4828-BB0B-26D7986036EE}" presName="accentRepeatNode" presStyleLbl="solidFgAcc1" presStyleIdx="5" presStyleCnt="6"/>
      <dgm:spPr/>
    </dgm:pt>
  </dgm:ptLst>
  <dgm:cxnLst>
    <dgm:cxn modelId="{85365808-4C93-4C39-B8AB-C892FCF3FA42}" type="presOf" srcId="{95D967EC-2F77-4819-96F9-8F6DC178D463}" destId="{600CDFA9-4FDA-4BAF-AC5E-D1729A08C1BF}" srcOrd="0" destOrd="0" presId="urn:microsoft.com/office/officeart/2008/layout/VerticalCurvedList"/>
    <dgm:cxn modelId="{AE045B0B-D3B1-47D4-9572-75D0D7565D33}" srcId="{270894EB-06FB-4319-B71D-A04A3EDC14F0}" destId="{CAAB9B20-6300-4A82-A637-119B5C4EBE8C}" srcOrd="3" destOrd="0" parTransId="{2FAEF18F-0C1B-4986-B364-2918F3DE2CA2}" sibTransId="{A5E6B03C-168C-4744-9457-7D712AFD8C86}"/>
    <dgm:cxn modelId="{5577B70B-B475-465F-9AF0-CA30FA960733}" srcId="{270894EB-06FB-4319-B71D-A04A3EDC14F0}" destId="{0B9DD2B1-6AB8-44DB-B8DF-0CEF7E585AB2}" srcOrd="1" destOrd="0" parTransId="{755AC9F1-0F32-4390-AF2A-4931F6903E9C}" sibTransId="{E19F1EEB-A0D8-43DE-8870-6381116F7C86}"/>
    <dgm:cxn modelId="{10EDF90E-7C4B-495D-9516-C2F3BCF5F212}" srcId="{270894EB-06FB-4319-B71D-A04A3EDC14F0}" destId="{3E921DC4-A82C-4828-BB0B-26D7986036EE}" srcOrd="5" destOrd="0" parTransId="{D7AA6E0C-D803-418C-8DB5-BD773E884C63}" sibTransId="{B2CFA1B6-AC96-4FD8-8D03-EC1FA4CEEFB4}"/>
    <dgm:cxn modelId="{3CE4241B-8EF2-4F9B-8000-4959248ADE75}" type="presOf" srcId="{4E8CE3EA-BF8E-49D6-A985-E9E2D61D285B}" destId="{1301A334-4CCD-45D1-97E6-F68A4B45646D}" srcOrd="0" destOrd="0" presId="urn:microsoft.com/office/officeart/2008/layout/VerticalCurvedList"/>
    <dgm:cxn modelId="{67CA4A36-9E6C-4A5A-842F-10DFE75D654A}" type="presOf" srcId="{3E921DC4-A82C-4828-BB0B-26D7986036EE}" destId="{8EEFBC86-36D0-4703-BC11-6D59A522C396}" srcOrd="0" destOrd="0" presId="urn:microsoft.com/office/officeart/2008/layout/VerticalCurvedList"/>
    <dgm:cxn modelId="{64F3A367-3BA5-4006-BADF-339053BD2F34}" type="presOf" srcId="{270894EB-06FB-4319-B71D-A04A3EDC14F0}" destId="{25242FDE-0A70-4D79-9E8D-3048003B3519}" srcOrd="0" destOrd="0" presId="urn:microsoft.com/office/officeart/2008/layout/VerticalCurvedList"/>
    <dgm:cxn modelId="{80B64F4E-C75B-4C3A-B123-4CA0335EBE1F}" srcId="{270894EB-06FB-4319-B71D-A04A3EDC14F0}" destId="{9B9E7939-860D-4D34-9AB8-F490182C3709}" srcOrd="2" destOrd="0" parTransId="{9CB2D758-285F-4FA2-8044-4A5023B039CB}" sibTransId="{3A0A834A-0DC9-4C81-BFAE-4450DA55A24F}"/>
    <dgm:cxn modelId="{3B990C86-C08F-4114-A5AC-92F05DA216F1}" srcId="{270894EB-06FB-4319-B71D-A04A3EDC14F0}" destId="{4E8CE3EA-BF8E-49D6-A985-E9E2D61D285B}" srcOrd="0" destOrd="0" parTransId="{42177CA1-311B-47E0-9ABE-ADB3BA5588AB}" sibTransId="{1A4CBDC8-3A4B-4112-AF50-90516D0D5645}"/>
    <dgm:cxn modelId="{A4D28F8F-7FD4-414D-83DF-FA8E684C25D1}" type="presOf" srcId="{CAAB9B20-6300-4A82-A637-119B5C4EBE8C}" destId="{18348B98-AAF9-482F-8AD8-CFA31C976D2F}" srcOrd="0" destOrd="0" presId="urn:microsoft.com/office/officeart/2008/layout/VerticalCurvedList"/>
    <dgm:cxn modelId="{09C974AD-1167-41BB-AA39-751680320C7A}" type="presOf" srcId="{0B9DD2B1-6AB8-44DB-B8DF-0CEF7E585AB2}" destId="{E8549731-EB26-402E-A6B7-E796B673804B}" srcOrd="0" destOrd="0" presId="urn:microsoft.com/office/officeart/2008/layout/VerticalCurvedList"/>
    <dgm:cxn modelId="{A9D044BD-C767-4901-A63E-ABAD8309EADD}" type="presOf" srcId="{1A4CBDC8-3A4B-4112-AF50-90516D0D5645}" destId="{44113A00-25D9-4A74-AA31-D16382E061BF}" srcOrd="0" destOrd="0" presId="urn:microsoft.com/office/officeart/2008/layout/VerticalCurvedList"/>
    <dgm:cxn modelId="{8BAE84C3-B984-4605-96AD-1663B81848B6}" type="presOf" srcId="{9B9E7939-860D-4D34-9AB8-F490182C3709}" destId="{5FDAA98E-6D48-4B6B-B8FB-B538F7AD7BF2}" srcOrd="0" destOrd="0" presId="urn:microsoft.com/office/officeart/2008/layout/VerticalCurvedList"/>
    <dgm:cxn modelId="{F065E9DF-8948-495F-8C2F-3B406873050D}" srcId="{270894EB-06FB-4319-B71D-A04A3EDC14F0}" destId="{95D967EC-2F77-4819-96F9-8F6DC178D463}" srcOrd="4" destOrd="0" parTransId="{7E4E078A-A12E-435F-94DB-253EA9143FB4}" sibTransId="{8FFCAE5F-6BE3-40A1-8233-45FC6B8F0DB0}"/>
    <dgm:cxn modelId="{20A1E2DE-A23D-4B68-B0C3-F1242CF4803F}" type="presParOf" srcId="{25242FDE-0A70-4D79-9E8D-3048003B3519}" destId="{E1E0F189-E237-4EBA-AFE2-ED33BBA4DE23}" srcOrd="0" destOrd="0" presId="urn:microsoft.com/office/officeart/2008/layout/VerticalCurvedList"/>
    <dgm:cxn modelId="{9971740B-4606-4EDA-B869-B5D4B021AFA9}" type="presParOf" srcId="{E1E0F189-E237-4EBA-AFE2-ED33BBA4DE23}" destId="{CC906FF2-18BF-4480-9670-C09E3623A9FA}" srcOrd="0" destOrd="0" presId="urn:microsoft.com/office/officeart/2008/layout/VerticalCurvedList"/>
    <dgm:cxn modelId="{4737508D-ADD9-4B3B-B05D-1CCBC910D8E0}" type="presParOf" srcId="{CC906FF2-18BF-4480-9670-C09E3623A9FA}" destId="{AB0305C7-086B-416E-934F-29825933E905}" srcOrd="0" destOrd="0" presId="urn:microsoft.com/office/officeart/2008/layout/VerticalCurvedList"/>
    <dgm:cxn modelId="{2A0CF323-1495-430F-826B-764D159B5EFC}" type="presParOf" srcId="{CC906FF2-18BF-4480-9670-C09E3623A9FA}" destId="{44113A00-25D9-4A74-AA31-D16382E061BF}" srcOrd="1" destOrd="0" presId="urn:microsoft.com/office/officeart/2008/layout/VerticalCurvedList"/>
    <dgm:cxn modelId="{58B55CB8-D163-4990-9EE1-859380E80988}" type="presParOf" srcId="{CC906FF2-18BF-4480-9670-C09E3623A9FA}" destId="{C21831A9-FD6A-4C6E-9507-1D8753650845}" srcOrd="2" destOrd="0" presId="urn:microsoft.com/office/officeart/2008/layout/VerticalCurvedList"/>
    <dgm:cxn modelId="{BF79CE93-F3B8-4FD1-B3A5-B32B4A9B48B8}" type="presParOf" srcId="{CC906FF2-18BF-4480-9670-C09E3623A9FA}" destId="{6CA5585B-7D04-4E3A-9B17-B57A8AAC4A43}" srcOrd="3" destOrd="0" presId="urn:microsoft.com/office/officeart/2008/layout/VerticalCurvedList"/>
    <dgm:cxn modelId="{D503DF4A-CF33-46BF-9EFC-0FC7E3AA80AF}" type="presParOf" srcId="{E1E0F189-E237-4EBA-AFE2-ED33BBA4DE23}" destId="{1301A334-4CCD-45D1-97E6-F68A4B45646D}" srcOrd="1" destOrd="0" presId="urn:microsoft.com/office/officeart/2008/layout/VerticalCurvedList"/>
    <dgm:cxn modelId="{4F3B5418-D815-4BBB-938E-F2EAF02BF6C3}" type="presParOf" srcId="{E1E0F189-E237-4EBA-AFE2-ED33BBA4DE23}" destId="{968CC737-CF0A-4461-AEB7-719421444679}" srcOrd="2" destOrd="0" presId="urn:microsoft.com/office/officeart/2008/layout/VerticalCurvedList"/>
    <dgm:cxn modelId="{209C1E87-0414-4391-AAC2-5E7ABB06B4C4}" type="presParOf" srcId="{968CC737-CF0A-4461-AEB7-719421444679}" destId="{3AD2AE9C-83BD-4630-9C2C-D852D9093301}" srcOrd="0" destOrd="0" presId="urn:microsoft.com/office/officeart/2008/layout/VerticalCurvedList"/>
    <dgm:cxn modelId="{ED2ECA60-8E22-4591-BCAC-48C345816C36}" type="presParOf" srcId="{E1E0F189-E237-4EBA-AFE2-ED33BBA4DE23}" destId="{E8549731-EB26-402E-A6B7-E796B673804B}" srcOrd="3" destOrd="0" presId="urn:microsoft.com/office/officeart/2008/layout/VerticalCurvedList"/>
    <dgm:cxn modelId="{750ED9B1-888F-4130-889E-E89DE22DC136}" type="presParOf" srcId="{E1E0F189-E237-4EBA-AFE2-ED33BBA4DE23}" destId="{35AF5C37-FD2F-401F-A4AB-4160203542E6}" srcOrd="4" destOrd="0" presId="urn:microsoft.com/office/officeart/2008/layout/VerticalCurvedList"/>
    <dgm:cxn modelId="{1DA32B29-8EF6-4C77-920F-6CA45522873F}" type="presParOf" srcId="{35AF5C37-FD2F-401F-A4AB-4160203542E6}" destId="{7C8AEBAB-63B0-44E6-99B4-98EC97FC5418}" srcOrd="0" destOrd="0" presId="urn:microsoft.com/office/officeart/2008/layout/VerticalCurvedList"/>
    <dgm:cxn modelId="{B2319F43-D289-4B0C-B008-322D932F22D2}" type="presParOf" srcId="{E1E0F189-E237-4EBA-AFE2-ED33BBA4DE23}" destId="{5FDAA98E-6D48-4B6B-B8FB-B538F7AD7BF2}" srcOrd="5" destOrd="0" presId="urn:microsoft.com/office/officeart/2008/layout/VerticalCurvedList"/>
    <dgm:cxn modelId="{6CC0E209-CE2E-49D0-B940-045041807877}" type="presParOf" srcId="{E1E0F189-E237-4EBA-AFE2-ED33BBA4DE23}" destId="{2980390F-6ACA-42C4-9EFC-4B08D8F96F7A}" srcOrd="6" destOrd="0" presId="urn:microsoft.com/office/officeart/2008/layout/VerticalCurvedList"/>
    <dgm:cxn modelId="{F4B982F1-8F7C-4A94-A38B-5882153235E2}" type="presParOf" srcId="{2980390F-6ACA-42C4-9EFC-4B08D8F96F7A}" destId="{EC7FA6EE-FB20-4EC6-9C37-252F23626A5B}" srcOrd="0" destOrd="0" presId="urn:microsoft.com/office/officeart/2008/layout/VerticalCurvedList"/>
    <dgm:cxn modelId="{F752F31E-744A-4F41-9398-F3445381FDAD}" type="presParOf" srcId="{E1E0F189-E237-4EBA-AFE2-ED33BBA4DE23}" destId="{18348B98-AAF9-482F-8AD8-CFA31C976D2F}" srcOrd="7" destOrd="0" presId="urn:microsoft.com/office/officeart/2008/layout/VerticalCurvedList"/>
    <dgm:cxn modelId="{D1C903A0-79BE-4E6C-BCEF-7611364D0537}" type="presParOf" srcId="{E1E0F189-E237-4EBA-AFE2-ED33BBA4DE23}" destId="{06406D88-4460-45ED-A8B2-AFE8F1C00E88}" srcOrd="8" destOrd="0" presId="urn:microsoft.com/office/officeart/2008/layout/VerticalCurvedList"/>
    <dgm:cxn modelId="{05E3EE61-A736-4B13-A34D-51DD7662DD85}" type="presParOf" srcId="{06406D88-4460-45ED-A8B2-AFE8F1C00E88}" destId="{EB9338B9-6AC1-4AD0-A530-F32459AD14AF}" srcOrd="0" destOrd="0" presId="urn:microsoft.com/office/officeart/2008/layout/VerticalCurvedList"/>
    <dgm:cxn modelId="{2FC11185-5E47-4BB3-A157-C39506B23600}" type="presParOf" srcId="{E1E0F189-E237-4EBA-AFE2-ED33BBA4DE23}" destId="{600CDFA9-4FDA-4BAF-AC5E-D1729A08C1BF}" srcOrd="9" destOrd="0" presId="urn:microsoft.com/office/officeart/2008/layout/VerticalCurvedList"/>
    <dgm:cxn modelId="{034D9F77-3E65-4C8D-861D-4FE30E8406FC}" type="presParOf" srcId="{E1E0F189-E237-4EBA-AFE2-ED33BBA4DE23}" destId="{B74EB43E-7FF8-4A94-BB12-037F4E14256F}" srcOrd="10" destOrd="0" presId="urn:microsoft.com/office/officeart/2008/layout/VerticalCurvedList"/>
    <dgm:cxn modelId="{DFCA09EC-E5EC-492E-ABF5-4CD6914BD06C}" type="presParOf" srcId="{B74EB43E-7FF8-4A94-BB12-037F4E14256F}" destId="{9690FD65-DF64-4F1D-B141-836D5BBDCA74}" srcOrd="0" destOrd="0" presId="urn:microsoft.com/office/officeart/2008/layout/VerticalCurvedList"/>
    <dgm:cxn modelId="{63DB4C3F-CA79-43F6-9418-0F30AA08E531}" type="presParOf" srcId="{E1E0F189-E237-4EBA-AFE2-ED33BBA4DE23}" destId="{8EEFBC86-36D0-4703-BC11-6D59A522C396}" srcOrd="11" destOrd="0" presId="urn:microsoft.com/office/officeart/2008/layout/VerticalCurvedList"/>
    <dgm:cxn modelId="{ADBA89F0-5683-4C29-81D1-282D5F5B332F}" type="presParOf" srcId="{E1E0F189-E237-4EBA-AFE2-ED33BBA4DE23}" destId="{7195E2AB-730B-43CA-8B55-4A72CF67E54E}" srcOrd="12" destOrd="0" presId="urn:microsoft.com/office/officeart/2008/layout/VerticalCurvedList"/>
    <dgm:cxn modelId="{3C2DCE7D-38C1-4BA7-BEF6-E3CB39E0E25F}" type="presParOf" srcId="{7195E2AB-730B-43CA-8B55-4A72CF67E54E}" destId="{6CBA41E8-8DDD-4AC2-AA3F-973F4D8746C0}" srcOrd="0" destOrd="0" presId="urn:microsoft.com/office/officeart/2008/layout/VerticalCurvedLis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545424-9BCA-41F5-9BB8-78425398311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s-CO"/>
        </a:p>
      </dgm:t>
    </dgm:pt>
    <dgm:pt modelId="{B357DFB8-14D2-4044-85CA-981A590B91BD}">
      <dgm:prSet phldrT="[Texto]" custT="1"/>
      <dgm:spPr/>
      <dgm:t>
        <a:bodyPr/>
        <a:lstStyle/>
        <a:p>
          <a:r>
            <a:rPr lang="es-CO" sz="1600" b="1" dirty="0">
              <a:latin typeface="Calibri" panose="020F0502020204030204" pitchFamily="34" charset="0"/>
              <a:ea typeface="Calibri" panose="020F0502020204030204" pitchFamily="34" charset="0"/>
              <a:cs typeface="Calibri" panose="020F0502020204030204" pitchFamily="34" charset="0"/>
            </a:rPr>
            <a:t>87</a:t>
          </a:r>
          <a:r>
            <a:rPr lang="es-CO" sz="1400" b="0" dirty="0">
              <a:latin typeface="Calibri" panose="020F0502020204030204" pitchFamily="34" charset="0"/>
              <a:ea typeface="Calibri" panose="020F0502020204030204" pitchFamily="34" charset="0"/>
              <a:cs typeface="Calibri" panose="020F0502020204030204" pitchFamily="34" charset="0"/>
            </a:rPr>
            <a:t> Jornadas de atención con medicina interna en los territorios, con cobertura a </a:t>
          </a:r>
          <a:r>
            <a:rPr lang="es-CO" sz="1400" b="1" dirty="0">
              <a:latin typeface="Calibri" panose="020F0502020204030204" pitchFamily="34" charset="0"/>
              <a:ea typeface="Calibri" panose="020F0502020204030204" pitchFamily="34" charset="0"/>
              <a:cs typeface="Calibri" panose="020F0502020204030204" pitchFamily="34" charset="0"/>
            </a:rPr>
            <a:t>58,4% </a:t>
          </a:r>
          <a:r>
            <a:rPr lang="es-CO" sz="1400" b="0" dirty="0">
              <a:latin typeface="Calibri" panose="020F0502020204030204" pitchFamily="34" charset="0"/>
              <a:ea typeface="Calibri" panose="020F0502020204030204" pitchFamily="34" charset="0"/>
              <a:cs typeface="Calibri" panose="020F0502020204030204" pitchFamily="34" charset="0"/>
            </a:rPr>
            <a:t>de los municipios.</a:t>
          </a:r>
        </a:p>
      </dgm:t>
    </dgm:pt>
    <dgm:pt modelId="{4E6935E8-8592-4DE0-911E-2C5843F93F75}" type="parTrans" cxnId="{368163AF-EA54-45E3-AB4E-A93CC50AF438}">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C21EABB3-4AF7-4CEC-8CD2-BC182F420056}" type="sibTrans" cxnId="{368163AF-EA54-45E3-AB4E-A93CC50AF438}">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354BCF9C-724D-40F0-B3B5-F50C4BE4B682}">
      <dgm:prSet phldrT="[Texto]" phldr="0" custT="1"/>
      <dgm:spPr/>
      <dgm:t>
        <a:bodyPr/>
        <a:lstStyle/>
        <a:p>
          <a:r>
            <a:rPr lang="es-MX" sz="1400" dirty="0">
              <a:latin typeface="Calibri" panose="020F0502020204030204" pitchFamily="34" charset="0"/>
              <a:ea typeface="Calibri" panose="020F0502020204030204" pitchFamily="34" charset="0"/>
              <a:cs typeface="Calibri" panose="020F0502020204030204" pitchFamily="34" charset="0"/>
            </a:rPr>
            <a:t>Reporte del </a:t>
          </a:r>
          <a:r>
            <a:rPr lang="es-MX" sz="1600" b="1" dirty="0">
              <a:latin typeface="Calibri" panose="020F0502020204030204" pitchFamily="34" charset="0"/>
              <a:ea typeface="Calibri" panose="020F0502020204030204" pitchFamily="34" charset="0"/>
              <a:cs typeface="Calibri" panose="020F0502020204030204" pitchFamily="34" charset="0"/>
            </a:rPr>
            <a:t>96% </a:t>
          </a:r>
          <a:r>
            <a:rPr lang="es-MX" sz="1400" dirty="0">
              <a:latin typeface="Calibri" panose="020F0502020204030204" pitchFamily="34" charset="0"/>
              <a:ea typeface="Calibri" panose="020F0502020204030204" pitchFamily="34" charset="0"/>
              <a:cs typeface="Calibri" panose="020F0502020204030204" pitchFamily="34" charset="0"/>
            </a:rPr>
            <a:t>de la cohorte del total de la red de prestadores (125 municipios).</a:t>
          </a:r>
          <a:endParaRPr lang="es-CO" sz="1400" dirty="0">
            <a:latin typeface="Calibri" panose="020F0502020204030204" pitchFamily="34" charset="0"/>
            <a:ea typeface="Calibri" panose="020F0502020204030204" pitchFamily="34" charset="0"/>
            <a:cs typeface="Calibri" panose="020F0502020204030204" pitchFamily="34" charset="0"/>
          </a:endParaRPr>
        </a:p>
      </dgm:t>
    </dgm:pt>
    <dgm:pt modelId="{A99A7494-CD5D-49D8-B01C-A183756F78F6}" type="parTrans" cxnId="{6B07EF1E-E4C7-4897-B5FD-E5C1B95852C4}">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CD9BE8DA-EF5E-491E-8684-91B92E1A9B82}" type="sibTrans" cxnId="{6B07EF1E-E4C7-4897-B5FD-E5C1B95852C4}">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CF4F7FF5-05A5-42A3-AD90-A9B0F7AE1716}">
      <dgm:prSet phldrT="[Texto]" phldr="0"/>
      <dgm:spPr/>
      <dgm:t>
        <a:bodyPr/>
        <a:lstStyle/>
        <a:p>
          <a:r>
            <a:rPr lang="es-MX" dirty="0">
              <a:latin typeface="Calibri" panose="020F0502020204030204" pitchFamily="34" charset="0"/>
              <a:ea typeface="Calibri" panose="020F0502020204030204" pitchFamily="34" charset="0"/>
              <a:cs typeface="Calibri" panose="020F0502020204030204" pitchFamily="34" charset="0"/>
            </a:rPr>
            <a:t>Programación y ejecución de jornadas en territorio para toma de muestras de pacientes crónicos.</a:t>
          </a:r>
          <a:endParaRPr lang="es-CO" dirty="0">
            <a:latin typeface="Calibri" panose="020F0502020204030204" pitchFamily="34" charset="0"/>
            <a:ea typeface="Calibri" panose="020F0502020204030204" pitchFamily="34" charset="0"/>
            <a:cs typeface="Calibri" panose="020F0502020204030204" pitchFamily="34" charset="0"/>
          </a:endParaRPr>
        </a:p>
      </dgm:t>
    </dgm:pt>
    <dgm:pt modelId="{C172B44D-E7DC-4CCA-98D7-E611234C4368}" type="parTrans" cxnId="{8E018C67-37ED-43A8-9135-5C5C13EA757E}">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B95B814E-3D3F-479E-B33F-10D646229874}" type="sibTrans" cxnId="{8E018C67-37ED-43A8-9135-5C5C13EA757E}">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3EB3B0D9-31AE-4C37-A595-614999C69B48}">
      <dgm:prSet/>
      <dgm:spPr/>
      <dgm:t>
        <a:bodyPr/>
        <a:lstStyle/>
        <a:p>
          <a:r>
            <a:rPr lang="es-CO" b="0" dirty="0">
              <a:latin typeface="Calibri" panose="020F0502020204030204" pitchFamily="34" charset="0"/>
              <a:ea typeface="Calibri" panose="020F0502020204030204" pitchFamily="34" charset="0"/>
              <a:cs typeface="Calibri" panose="020F0502020204030204" pitchFamily="34" charset="0"/>
            </a:rPr>
            <a:t>Aumento en la captación de usuarios para direccionamiento a programas especiales.</a:t>
          </a:r>
        </a:p>
      </dgm:t>
    </dgm:pt>
    <dgm:pt modelId="{11D664AA-8885-49BA-8B11-2660802F8ADA}" type="parTrans" cxnId="{FB0902C4-569F-4B26-93A7-14A4D78986DA}">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02589055-1ABD-4F13-A0E4-AFA172710F86}" type="sibTrans" cxnId="{FB0902C4-569F-4B26-93A7-14A4D78986DA}">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4A67F3BB-9857-4A8A-B9F9-80ACD6330AC7}">
      <dgm:prSet/>
      <dgm:spPr/>
      <dgm:t>
        <a:bodyPr/>
        <a:lstStyle/>
        <a:p>
          <a:r>
            <a:rPr lang="es-MX" dirty="0">
              <a:latin typeface="Calibri" panose="020F0502020204030204" pitchFamily="34" charset="0"/>
              <a:ea typeface="Calibri" panose="020F0502020204030204" pitchFamily="34" charset="0"/>
              <a:cs typeface="Calibri" panose="020F0502020204030204" pitchFamily="34" charset="0"/>
            </a:rPr>
            <a:t>Consolidación del sistema de información mediante el seguimiento a cohortes en el aplicativo misional.</a:t>
          </a:r>
          <a:endParaRPr lang="es-CO" dirty="0">
            <a:latin typeface="Calibri" panose="020F0502020204030204" pitchFamily="34" charset="0"/>
            <a:ea typeface="Calibri" panose="020F0502020204030204" pitchFamily="34" charset="0"/>
            <a:cs typeface="Calibri" panose="020F0502020204030204" pitchFamily="34" charset="0"/>
          </a:endParaRPr>
        </a:p>
      </dgm:t>
    </dgm:pt>
    <dgm:pt modelId="{59797540-9630-4869-B491-ABFFA144F40C}" type="parTrans" cxnId="{3266F412-C5E6-4309-B6E8-6CC86711A82B}">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81C95CE5-3590-4F99-9570-A64C36564FDF}" type="sibTrans" cxnId="{3266F412-C5E6-4309-B6E8-6CC86711A82B}">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22DAA7F4-35BF-41EA-8EE2-3E1B5BB53FD1}">
      <dgm:prSet custT="1"/>
      <dgm:spPr/>
      <dgm:t>
        <a:bodyPr/>
        <a:lstStyle/>
        <a:p>
          <a:r>
            <a:rPr lang="es-MX" sz="1400" dirty="0">
              <a:solidFill>
                <a:schemeClr val="bg1"/>
              </a:solidFill>
              <a:latin typeface="Calibri" panose="020F0502020204030204" pitchFamily="34" charset="0"/>
              <a:ea typeface="Calibri" panose="020F0502020204030204" pitchFamily="34" charset="0"/>
              <a:cs typeface="Calibri" panose="020F0502020204030204" pitchFamily="34" charset="0"/>
            </a:rPr>
            <a:t>Seguimiento a la red de prestadores con visitas de AT al </a:t>
          </a:r>
          <a:r>
            <a:rPr lang="es-MX" sz="1600" b="1" dirty="0">
              <a:solidFill>
                <a:schemeClr val="bg1"/>
              </a:solidFill>
              <a:latin typeface="Calibri" panose="020F0502020204030204" pitchFamily="34" charset="0"/>
              <a:ea typeface="Calibri" panose="020F0502020204030204" pitchFamily="34" charset="0"/>
              <a:cs typeface="Calibri" panose="020F0502020204030204" pitchFamily="34" charset="0"/>
            </a:rPr>
            <a:t>87%</a:t>
          </a:r>
          <a:r>
            <a:rPr lang="es-MX" sz="1400" dirty="0">
              <a:solidFill>
                <a:schemeClr val="bg1"/>
              </a:solidFill>
              <a:latin typeface="Calibri" panose="020F0502020204030204" pitchFamily="34" charset="0"/>
              <a:ea typeface="Calibri" panose="020F0502020204030204" pitchFamily="34" charset="0"/>
              <a:cs typeface="Calibri" panose="020F0502020204030204" pitchFamily="34" charset="0"/>
            </a:rPr>
            <a:t> de la red de prestadores.</a:t>
          </a:r>
          <a:endParaRPr lang="es-CO"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F18D394E-E831-4662-B0D1-195FA55C4A98}" type="parTrans" cxnId="{A3B22C60-F68A-4264-B400-E5DEE4683FEB}">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26CF4B5D-B79F-432E-B89A-3115A89B32A2}" type="sibTrans" cxnId="{A3B22C60-F68A-4264-B400-E5DEE4683FEB}">
      <dgm:prSet/>
      <dgm:spPr/>
      <dgm:t>
        <a:bodyPr/>
        <a:lstStyle/>
        <a:p>
          <a:endParaRPr lang="es-CO">
            <a:latin typeface="Calibri" panose="020F0502020204030204" pitchFamily="34" charset="0"/>
            <a:ea typeface="Calibri" panose="020F0502020204030204" pitchFamily="34" charset="0"/>
            <a:cs typeface="Calibri" panose="020F0502020204030204" pitchFamily="34" charset="0"/>
          </a:endParaRPr>
        </a:p>
      </dgm:t>
    </dgm:pt>
    <dgm:pt modelId="{5873C562-D051-4F26-B367-D2C5417FF6FF}" type="pres">
      <dgm:prSet presAssocID="{B7545424-9BCA-41F5-9BB8-784253983111}" presName="Name0" presStyleCnt="0">
        <dgm:presLayoutVars>
          <dgm:chMax val="7"/>
          <dgm:chPref val="7"/>
          <dgm:dir/>
        </dgm:presLayoutVars>
      </dgm:prSet>
      <dgm:spPr/>
    </dgm:pt>
    <dgm:pt modelId="{BDE0DB67-B92E-48BE-BEF4-7894B8CD6BD8}" type="pres">
      <dgm:prSet presAssocID="{B7545424-9BCA-41F5-9BB8-784253983111}" presName="Name1" presStyleCnt="0"/>
      <dgm:spPr/>
    </dgm:pt>
    <dgm:pt modelId="{521089F4-2A31-413F-9991-F59F9987829D}" type="pres">
      <dgm:prSet presAssocID="{B7545424-9BCA-41F5-9BB8-784253983111}" presName="cycle" presStyleCnt="0"/>
      <dgm:spPr/>
    </dgm:pt>
    <dgm:pt modelId="{F4FFA106-5E4F-4EC0-B86C-A6185052626A}" type="pres">
      <dgm:prSet presAssocID="{B7545424-9BCA-41F5-9BB8-784253983111}" presName="srcNode" presStyleLbl="node1" presStyleIdx="0" presStyleCnt="6"/>
      <dgm:spPr/>
    </dgm:pt>
    <dgm:pt modelId="{36C5DA66-CA6B-4F0C-AFE8-FA9BC3B66206}" type="pres">
      <dgm:prSet presAssocID="{B7545424-9BCA-41F5-9BB8-784253983111}" presName="conn" presStyleLbl="parChTrans1D2" presStyleIdx="0" presStyleCnt="1"/>
      <dgm:spPr/>
    </dgm:pt>
    <dgm:pt modelId="{0D308BFB-7696-4BD2-8353-89226DD787F3}" type="pres">
      <dgm:prSet presAssocID="{B7545424-9BCA-41F5-9BB8-784253983111}" presName="extraNode" presStyleLbl="node1" presStyleIdx="0" presStyleCnt="6"/>
      <dgm:spPr/>
    </dgm:pt>
    <dgm:pt modelId="{13A346D4-D54A-4A41-B6C6-941453140302}" type="pres">
      <dgm:prSet presAssocID="{B7545424-9BCA-41F5-9BB8-784253983111}" presName="dstNode" presStyleLbl="node1" presStyleIdx="0" presStyleCnt="6"/>
      <dgm:spPr/>
    </dgm:pt>
    <dgm:pt modelId="{2059A769-7729-4AD1-93C4-5D6C2D065074}" type="pres">
      <dgm:prSet presAssocID="{B357DFB8-14D2-4044-85CA-981A590B91BD}" presName="text_1" presStyleLbl="node1" presStyleIdx="0" presStyleCnt="6">
        <dgm:presLayoutVars>
          <dgm:bulletEnabled val="1"/>
        </dgm:presLayoutVars>
      </dgm:prSet>
      <dgm:spPr/>
    </dgm:pt>
    <dgm:pt modelId="{B00FD0CE-BB0D-40A7-9176-9FD91458F5F5}" type="pres">
      <dgm:prSet presAssocID="{B357DFB8-14D2-4044-85CA-981A590B91BD}" presName="accent_1" presStyleCnt="0"/>
      <dgm:spPr/>
    </dgm:pt>
    <dgm:pt modelId="{899D68EB-2A9B-436D-A33D-34E4C39C9627}" type="pres">
      <dgm:prSet presAssocID="{B357DFB8-14D2-4044-85CA-981A590B91BD}" presName="accentRepeatNode" presStyleLbl="solidFgAcc1" presStyleIdx="0" presStyleCnt="6"/>
      <dgm:spPr/>
    </dgm:pt>
    <dgm:pt modelId="{FF18A4D0-108B-4314-BA80-CD494F2931B1}" type="pres">
      <dgm:prSet presAssocID="{3EB3B0D9-31AE-4C37-A595-614999C69B48}" presName="text_2" presStyleLbl="node1" presStyleIdx="1" presStyleCnt="6">
        <dgm:presLayoutVars>
          <dgm:bulletEnabled val="1"/>
        </dgm:presLayoutVars>
      </dgm:prSet>
      <dgm:spPr/>
    </dgm:pt>
    <dgm:pt modelId="{A822B9E5-BF5D-4B98-A5FF-4ED85283C927}" type="pres">
      <dgm:prSet presAssocID="{3EB3B0D9-31AE-4C37-A595-614999C69B48}" presName="accent_2" presStyleCnt="0"/>
      <dgm:spPr/>
    </dgm:pt>
    <dgm:pt modelId="{BB3EB8AC-E749-471F-8D88-DD6DD8553E8E}" type="pres">
      <dgm:prSet presAssocID="{3EB3B0D9-31AE-4C37-A595-614999C69B48}" presName="accentRepeatNode" presStyleLbl="solidFgAcc1" presStyleIdx="1" presStyleCnt="6"/>
      <dgm:spPr/>
    </dgm:pt>
    <dgm:pt modelId="{9FBF8069-3D01-4FE4-B714-D734130F9C16}" type="pres">
      <dgm:prSet presAssocID="{4A67F3BB-9857-4A8A-B9F9-80ACD6330AC7}" presName="text_3" presStyleLbl="node1" presStyleIdx="2" presStyleCnt="6">
        <dgm:presLayoutVars>
          <dgm:bulletEnabled val="1"/>
        </dgm:presLayoutVars>
      </dgm:prSet>
      <dgm:spPr/>
    </dgm:pt>
    <dgm:pt modelId="{06EFAD59-870B-46BD-8133-CC0E4004CF6C}" type="pres">
      <dgm:prSet presAssocID="{4A67F3BB-9857-4A8A-B9F9-80ACD6330AC7}" presName="accent_3" presStyleCnt="0"/>
      <dgm:spPr/>
    </dgm:pt>
    <dgm:pt modelId="{FC140A11-F582-4D1B-8462-9EF3BD0FA110}" type="pres">
      <dgm:prSet presAssocID="{4A67F3BB-9857-4A8A-B9F9-80ACD6330AC7}" presName="accentRepeatNode" presStyleLbl="solidFgAcc1" presStyleIdx="2" presStyleCnt="6"/>
      <dgm:spPr/>
    </dgm:pt>
    <dgm:pt modelId="{199AE4C5-0348-4BB6-B6A4-234729E0B000}" type="pres">
      <dgm:prSet presAssocID="{354BCF9C-724D-40F0-B3B5-F50C4BE4B682}" presName="text_4" presStyleLbl="node1" presStyleIdx="3" presStyleCnt="6">
        <dgm:presLayoutVars>
          <dgm:bulletEnabled val="1"/>
        </dgm:presLayoutVars>
      </dgm:prSet>
      <dgm:spPr/>
    </dgm:pt>
    <dgm:pt modelId="{1F2D461C-B287-4C86-8C40-7E897EAD59ED}" type="pres">
      <dgm:prSet presAssocID="{354BCF9C-724D-40F0-B3B5-F50C4BE4B682}" presName="accent_4" presStyleCnt="0"/>
      <dgm:spPr/>
    </dgm:pt>
    <dgm:pt modelId="{F3139133-6F6E-488D-B000-341FD646DF62}" type="pres">
      <dgm:prSet presAssocID="{354BCF9C-724D-40F0-B3B5-F50C4BE4B682}" presName="accentRepeatNode" presStyleLbl="solidFgAcc1" presStyleIdx="3" presStyleCnt="6"/>
      <dgm:spPr/>
    </dgm:pt>
    <dgm:pt modelId="{4C5C5771-0F85-4F9A-A779-7F9AFD8AAF7C}" type="pres">
      <dgm:prSet presAssocID="{CF4F7FF5-05A5-42A3-AD90-A9B0F7AE1716}" presName="text_5" presStyleLbl="node1" presStyleIdx="4" presStyleCnt="6">
        <dgm:presLayoutVars>
          <dgm:bulletEnabled val="1"/>
        </dgm:presLayoutVars>
      </dgm:prSet>
      <dgm:spPr/>
    </dgm:pt>
    <dgm:pt modelId="{AF7BC9FC-8054-4F66-BE5E-C2354A10A63C}" type="pres">
      <dgm:prSet presAssocID="{CF4F7FF5-05A5-42A3-AD90-A9B0F7AE1716}" presName="accent_5" presStyleCnt="0"/>
      <dgm:spPr/>
    </dgm:pt>
    <dgm:pt modelId="{38A7ADA0-5781-477C-BBC0-C02C36B31501}" type="pres">
      <dgm:prSet presAssocID="{CF4F7FF5-05A5-42A3-AD90-A9B0F7AE1716}" presName="accentRepeatNode" presStyleLbl="solidFgAcc1" presStyleIdx="4" presStyleCnt="6"/>
      <dgm:spPr/>
    </dgm:pt>
    <dgm:pt modelId="{86D06777-AEB8-4B9E-9CB8-7030F01AA1E3}" type="pres">
      <dgm:prSet presAssocID="{22DAA7F4-35BF-41EA-8EE2-3E1B5BB53FD1}" presName="text_6" presStyleLbl="node1" presStyleIdx="5" presStyleCnt="6">
        <dgm:presLayoutVars>
          <dgm:bulletEnabled val="1"/>
        </dgm:presLayoutVars>
      </dgm:prSet>
      <dgm:spPr/>
    </dgm:pt>
    <dgm:pt modelId="{B730DFD1-7A37-4488-9C7A-5AA8B02C8AE3}" type="pres">
      <dgm:prSet presAssocID="{22DAA7F4-35BF-41EA-8EE2-3E1B5BB53FD1}" presName="accent_6" presStyleCnt="0"/>
      <dgm:spPr/>
    </dgm:pt>
    <dgm:pt modelId="{78611031-93D8-4F8B-8443-14122903F06F}" type="pres">
      <dgm:prSet presAssocID="{22DAA7F4-35BF-41EA-8EE2-3E1B5BB53FD1}" presName="accentRepeatNode" presStyleLbl="solidFgAcc1" presStyleIdx="5" presStyleCnt="6"/>
      <dgm:spPr/>
    </dgm:pt>
  </dgm:ptLst>
  <dgm:cxnLst>
    <dgm:cxn modelId="{3266F412-C5E6-4309-B6E8-6CC86711A82B}" srcId="{B7545424-9BCA-41F5-9BB8-784253983111}" destId="{4A67F3BB-9857-4A8A-B9F9-80ACD6330AC7}" srcOrd="2" destOrd="0" parTransId="{59797540-9630-4869-B491-ABFFA144F40C}" sibTransId="{81C95CE5-3590-4F99-9570-A64C36564FDF}"/>
    <dgm:cxn modelId="{6B07EF1E-E4C7-4897-B5FD-E5C1B95852C4}" srcId="{B7545424-9BCA-41F5-9BB8-784253983111}" destId="{354BCF9C-724D-40F0-B3B5-F50C4BE4B682}" srcOrd="3" destOrd="0" parTransId="{A99A7494-CD5D-49D8-B01C-A183756F78F6}" sibTransId="{CD9BE8DA-EF5E-491E-8684-91B92E1A9B82}"/>
    <dgm:cxn modelId="{F5A74537-2317-4FD6-BEB0-2FE178C3D8DF}" type="presOf" srcId="{B7545424-9BCA-41F5-9BB8-784253983111}" destId="{5873C562-D051-4F26-B367-D2C5417FF6FF}" srcOrd="0" destOrd="0" presId="urn:microsoft.com/office/officeart/2008/layout/VerticalCurvedList"/>
    <dgm:cxn modelId="{A3B22C60-F68A-4264-B400-E5DEE4683FEB}" srcId="{B7545424-9BCA-41F5-9BB8-784253983111}" destId="{22DAA7F4-35BF-41EA-8EE2-3E1B5BB53FD1}" srcOrd="5" destOrd="0" parTransId="{F18D394E-E831-4662-B0D1-195FA55C4A98}" sibTransId="{26CF4B5D-B79F-432E-B89A-3115A89B32A2}"/>
    <dgm:cxn modelId="{8E018C67-37ED-43A8-9135-5C5C13EA757E}" srcId="{B7545424-9BCA-41F5-9BB8-784253983111}" destId="{CF4F7FF5-05A5-42A3-AD90-A9B0F7AE1716}" srcOrd="4" destOrd="0" parTransId="{C172B44D-E7DC-4CCA-98D7-E611234C4368}" sibTransId="{B95B814E-3D3F-479E-B33F-10D646229874}"/>
    <dgm:cxn modelId="{E094D947-5430-4FB4-A19C-BB156BF9C90C}" type="presOf" srcId="{CF4F7FF5-05A5-42A3-AD90-A9B0F7AE1716}" destId="{4C5C5771-0F85-4F9A-A779-7F9AFD8AAF7C}" srcOrd="0" destOrd="0" presId="urn:microsoft.com/office/officeart/2008/layout/VerticalCurvedList"/>
    <dgm:cxn modelId="{D2F2354A-DE81-4EDA-ABE9-CA1C71C97A5F}" type="presOf" srcId="{C21EABB3-4AF7-4CEC-8CD2-BC182F420056}" destId="{36C5DA66-CA6B-4F0C-AFE8-FA9BC3B66206}" srcOrd="0" destOrd="0" presId="urn:microsoft.com/office/officeart/2008/layout/VerticalCurvedList"/>
    <dgm:cxn modelId="{90911254-BA92-44FA-BDBB-2765FD9B0525}" type="presOf" srcId="{354BCF9C-724D-40F0-B3B5-F50C4BE4B682}" destId="{199AE4C5-0348-4BB6-B6A4-234729E0B000}" srcOrd="0" destOrd="0" presId="urn:microsoft.com/office/officeart/2008/layout/VerticalCurvedList"/>
    <dgm:cxn modelId="{D0E2DC76-1278-4139-984C-ECF592F399FB}" type="presOf" srcId="{22DAA7F4-35BF-41EA-8EE2-3E1B5BB53FD1}" destId="{86D06777-AEB8-4B9E-9CB8-7030F01AA1E3}" srcOrd="0" destOrd="0" presId="urn:microsoft.com/office/officeart/2008/layout/VerticalCurvedList"/>
    <dgm:cxn modelId="{A045E99A-8513-414D-BA17-7F0B23275AA2}" type="presOf" srcId="{B357DFB8-14D2-4044-85CA-981A590B91BD}" destId="{2059A769-7729-4AD1-93C4-5D6C2D065074}" srcOrd="0" destOrd="0" presId="urn:microsoft.com/office/officeart/2008/layout/VerticalCurvedList"/>
    <dgm:cxn modelId="{368163AF-EA54-45E3-AB4E-A93CC50AF438}" srcId="{B7545424-9BCA-41F5-9BB8-784253983111}" destId="{B357DFB8-14D2-4044-85CA-981A590B91BD}" srcOrd="0" destOrd="0" parTransId="{4E6935E8-8592-4DE0-911E-2C5843F93F75}" sibTransId="{C21EABB3-4AF7-4CEC-8CD2-BC182F420056}"/>
    <dgm:cxn modelId="{FB0902C4-569F-4B26-93A7-14A4D78986DA}" srcId="{B7545424-9BCA-41F5-9BB8-784253983111}" destId="{3EB3B0D9-31AE-4C37-A595-614999C69B48}" srcOrd="1" destOrd="0" parTransId="{11D664AA-8885-49BA-8B11-2660802F8ADA}" sibTransId="{02589055-1ABD-4F13-A0E4-AFA172710F86}"/>
    <dgm:cxn modelId="{38DC90DA-ED63-4216-9583-1014CE1D24EE}" type="presOf" srcId="{3EB3B0D9-31AE-4C37-A595-614999C69B48}" destId="{FF18A4D0-108B-4314-BA80-CD494F2931B1}" srcOrd="0" destOrd="0" presId="urn:microsoft.com/office/officeart/2008/layout/VerticalCurvedList"/>
    <dgm:cxn modelId="{9E89A3FA-0416-44BA-A040-A15A7A2279BB}" type="presOf" srcId="{4A67F3BB-9857-4A8A-B9F9-80ACD6330AC7}" destId="{9FBF8069-3D01-4FE4-B714-D734130F9C16}" srcOrd="0" destOrd="0" presId="urn:microsoft.com/office/officeart/2008/layout/VerticalCurvedList"/>
    <dgm:cxn modelId="{11A164E8-E661-4D12-B1D3-1ED1E37CFA7D}" type="presParOf" srcId="{5873C562-D051-4F26-B367-D2C5417FF6FF}" destId="{BDE0DB67-B92E-48BE-BEF4-7894B8CD6BD8}" srcOrd="0" destOrd="0" presId="urn:microsoft.com/office/officeart/2008/layout/VerticalCurvedList"/>
    <dgm:cxn modelId="{58B4DBAC-7F34-46C2-B419-345114AD6C84}" type="presParOf" srcId="{BDE0DB67-B92E-48BE-BEF4-7894B8CD6BD8}" destId="{521089F4-2A31-413F-9991-F59F9987829D}" srcOrd="0" destOrd="0" presId="urn:microsoft.com/office/officeart/2008/layout/VerticalCurvedList"/>
    <dgm:cxn modelId="{E8D7FB81-B9D1-4652-9B37-81A91D264A94}" type="presParOf" srcId="{521089F4-2A31-413F-9991-F59F9987829D}" destId="{F4FFA106-5E4F-4EC0-B86C-A6185052626A}" srcOrd="0" destOrd="0" presId="urn:microsoft.com/office/officeart/2008/layout/VerticalCurvedList"/>
    <dgm:cxn modelId="{E5EF0790-F2D3-4721-8108-33E7DD561916}" type="presParOf" srcId="{521089F4-2A31-413F-9991-F59F9987829D}" destId="{36C5DA66-CA6B-4F0C-AFE8-FA9BC3B66206}" srcOrd="1" destOrd="0" presId="urn:microsoft.com/office/officeart/2008/layout/VerticalCurvedList"/>
    <dgm:cxn modelId="{60EDC8DE-1624-4284-85E2-53ADB9EBF656}" type="presParOf" srcId="{521089F4-2A31-413F-9991-F59F9987829D}" destId="{0D308BFB-7696-4BD2-8353-89226DD787F3}" srcOrd="2" destOrd="0" presId="urn:microsoft.com/office/officeart/2008/layout/VerticalCurvedList"/>
    <dgm:cxn modelId="{81587F30-FD37-4348-B8E6-C18B7FCF2658}" type="presParOf" srcId="{521089F4-2A31-413F-9991-F59F9987829D}" destId="{13A346D4-D54A-4A41-B6C6-941453140302}" srcOrd="3" destOrd="0" presId="urn:microsoft.com/office/officeart/2008/layout/VerticalCurvedList"/>
    <dgm:cxn modelId="{0EA378FA-B1EF-41D9-84E0-19C31471C4C6}" type="presParOf" srcId="{BDE0DB67-B92E-48BE-BEF4-7894B8CD6BD8}" destId="{2059A769-7729-4AD1-93C4-5D6C2D065074}" srcOrd="1" destOrd="0" presId="urn:microsoft.com/office/officeart/2008/layout/VerticalCurvedList"/>
    <dgm:cxn modelId="{9D968FD8-74B7-44C3-85D4-DA8590A3E706}" type="presParOf" srcId="{BDE0DB67-B92E-48BE-BEF4-7894B8CD6BD8}" destId="{B00FD0CE-BB0D-40A7-9176-9FD91458F5F5}" srcOrd="2" destOrd="0" presId="urn:microsoft.com/office/officeart/2008/layout/VerticalCurvedList"/>
    <dgm:cxn modelId="{CB83A268-95BB-4B89-8E51-D8A7A4A373FF}" type="presParOf" srcId="{B00FD0CE-BB0D-40A7-9176-9FD91458F5F5}" destId="{899D68EB-2A9B-436D-A33D-34E4C39C9627}" srcOrd="0" destOrd="0" presId="urn:microsoft.com/office/officeart/2008/layout/VerticalCurvedList"/>
    <dgm:cxn modelId="{B8276608-7268-43F4-A77A-71B463099739}" type="presParOf" srcId="{BDE0DB67-B92E-48BE-BEF4-7894B8CD6BD8}" destId="{FF18A4D0-108B-4314-BA80-CD494F2931B1}" srcOrd="3" destOrd="0" presId="urn:microsoft.com/office/officeart/2008/layout/VerticalCurvedList"/>
    <dgm:cxn modelId="{6E4E1936-1592-4896-AA55-D9EF9DF33F40}" type="presParOf" srcId="{BDE0DB67-B92E-48BE-BEF4-7894B8CD6BD8}" destId="{A822B9E5-BF5D-4B98-A5FF-4ED85283C927}" srcOrd="4" destOrd="0" presId="urn:microsoft.com/office/officeart/2008/layout/VerticalCurvedList"/>
    <dgm:cxn modelId="{A1B5F9D9-9396-4B53-864F-B20BD6605ED7}" type="presParOf" srcId="{A822B9E5-BF5D-4B98-A5FF-4ED85283C927}" destId="{BB3EB8AC-E749-471F-8D88-DD6DD8553E8E}" srcOrd="0" destOrd="0" presId="urn:microsoft.com/office/officeart/2008/layout/VerticalCurvedList"/>
    <dgm:cxn modelId="{109589A6-FCEA-475F-A82A-EA625D8085C4}" type="presParOf" srcId="{BDE0DB67-B92E-48BE-BEF4-7894B8CD6BD8}" destId="{9FBF8069-3D01-4FE4-B714-D734130F9C16}" srcOrd="5" destOrd="0" presId="urn:microsoft.com/office/officeart/2008/layout/VerticalCurvedList"/>
    <dgm:cxn modelId="{0CB56B90-EF4E-47EC-8FF5-1D3F04191E8E}" type="presParOf" srcId="{BDE0DB67-B92E-48BE-BEF4-7894B8CD6BD8}" destId="{06EFAD59-870B-46BD-8133-CC0E4004CF6C}" srcOrd="6" destOrd="0" presId="urn:microsoft.com/office/officeart/2008/layout/VerticalCurvedList"/>
    <dgm:cxn modelId="{E3D2E4E0-B98D-4771-85B1-97EA7486CFB5}" type="presParOf" srcId="{06EFAD59-870B-46BD-8133-CC0E4004CF6C}" destId="{FC140A11-F582-4D1B-8462-9EF3BD0FA110}" srcOrd="0" destOrd="0" presId="urn:microsoft.com/office/officeart/2008/layout/VerticalCurvedList"/>
    <dgm:cxn modelId="{B5662692-A146-46D8-84E4-D4E6982135C5}" type="presParOf" srcId="{BDE0DB67-B92E-48BE-BEF4-7894B8CD6BD8}" destId="{199AE4C5-0348-4BB6-B6A4-234729E0B000}" srcOrd="7" destOrd="0" presId="urn:microsoft.com/office/officeart/2008/layout/VerticalCurvedList"/>
    <dgm:cxn modelId="{D972CB12-F234-4CA3-BCFE-FEBFD5F6D104}" type="presParOf" srcId="{BDE0DB67-B92E-48BE-BEF4-7894B8CD6BD8}" destId="{1F2D461C-B287-4C86-8C40-7E897EAD59ED}" srcOrd="8" destOrd="0" presId="urn:microsoft.com/office/officeart/2008/layout/VerticalCurvedList"/>
    <dgm:cxn modelId="{CDA14510-20F3-4B44-9225-7FD639B85D02}" type="presParOf" srcId="{1F2D461C-B287-4C86-8C40-7E897EAD59ED}" destId="{F3139133-6F6E-488D-B000-341FD646DF62}" srcOrd="0" destOrd="0" presId="urn:microsoft.com/office/officeart/2008/layout/VerticalCurvedList"/>
    <dgm:cxn modelId="{E0181132-06E1-4908-A7B7-6A96B1125143}" type="presParOf" srcId="{BDE0DB67-B92E-48BE-BEF4-7894B8CD6BD8}" destId="{4C5C5771-0F85-4F9A-A779-7F9AFD8AAF7C}" srcOrd="9" destOrd="0" presId="urn:microsoft.com/office/officeart/2008/layout/VerticalCurvedList"/>
    <dgm:cxn modelId="{0F9A06E3-1202-4120-AA73-54E217CA8062}" type="presParOf" srcId="{BDE0DB67-B92E-48BE-BEF4-7894B8CD6BD8}" destId="{AF7BC9FC-8054-4F66-BE5E-C2354A10A63C}" srcOrd="10" destOrd="0" presId="urn:microsoft.com/office/officeart/2008/layout/VerticalCurvedList"/>
    <dgm:cxn modelId="{0F8A7315-0DD9-4483-90D0-1F19AEC1021B}" type="presParOf" srcId="{AF7BC9FC-8054-4F66-BE5E-C2354A10A63C}" destId="{38A7ADA0-5781-477C-BBC0-C02C36B31501}" srcOrd="0" destOrd="0" presId="urn:microsoft.com/office/officeart/2008/layout/VerticalCurvedList"/>
    <dgm:cxn modelId="{545807EF-5D2A-40CE-9856-08F37D18BE5A}" type="presParOf" srcId="{BDE0DB67-B92E-48BE-BEF4-7894B8CD6BD8}" destId="{86D06777-AEB8-4B9E-9CB8-7030F01AA1E3}" srcOrd="11" destOrd="0" presId="urn:microsoft.com/office/officeart/2008/layout/VerticalCurvedList"/>
    <dgm:cxn modelId="{DD104D0D-3219-4122-93FA-128D042062AB}" type="presParOf" srcId="{BDE0DB67-B92E-48BE-BEF4-7894B8CD6BD8}" destId="{B730DFD1-7A37-4488-9C7A-5AA8B02C8AE3}" srcOrd="12" destOrd="0" presId="urn:microsoft.com/office/officeart/2008/layout/VerticalCurvedList"/>
    <dgm:cxn modelId="{063D1D34-9BB3-42BA-8714-A0BECFC4C0C5}" type="presParOf" srcId="{B730DFD1-7A37-4488-9C7A-5AA8B02C8AE3}" destId="{78611031-93D8-4F8B-8443-14122903F06F}"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6512D9F-C492-4AA2-821A-382A4CD11F2F}"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s-CO"/>
        </a:p>
      </dgm:t>
    </dgm:pt>
    <dgm:pt modelId="{A8BC6EA2-9C6B-4C9A-BE6C-EF2640E1404E}">
      <dgm:prSet phldrT="[Texto]" phldr="0" custT="1"/>
      <dgm:spPr/>
      <dgm:t>
        <a:bodyPr/>
        <a:lstStyle/>
        <a:p>
          <a:r>
            <a:rPr lang="es-MX" sz="1300" b="0" dirty="0">
              <a:solidFill>
                <a:srgbClr val="FFFFFF"/>
              </a:solidFill>
              <a:latin typeface="Calibri" panose="020F0502020204030204" pitchFamily="34" charset="0"/>
              <a:ea typeface="Calibri" panose="020F0502020204030204" pitchFamily="34" charset="0"/>
              <a:cs typeface="Calibri" panose="020F0502020204030204" pitchFamily="34" charset="0"/>
            </a:rPr>
            <a:t>D</a:t>
          </a:r>
          <a:r>
            <a:rPr lang="es-CO" sz="1300" b="0" dirty="0" err="1">
              <a:solidFill>
                <a:srgbClr val="FFFFFF"/>
              </a:solidFill>
              <a:latin typeface="Calibri" panose="020F0502020204030204" pitchFamily="34" charset="0"/>
              <a:ea typeface="Calibri" panose="020F0502020204030204" pitchFamily="34" charset="0"/>
              <a:cs typeface="Calibri" panose="020F0502020204030204" pitchFamily="34" charset="0"/>
            </a:rPr>
            <a:t>emanda</a:t>
          </a:r>
          <a:r>
            <a:rPr lang="es-CO" sz="1300" b="0" dirty="0">
              <a:solidFill>
                <a:srgbClr val="FFFFFF"/>
              </a:solidFill>
              <a:latin typeface="Calibri" panose="020F0502020204030204" pitchFamily="34" charset="0"/>
              <a:ea typeface="Calibri" panose="020F0502020204030204" pitchFamily="34" charset="0"/>
              <a:cs typeface="Calibri" panose="020F0502020204030204" pitchFamily="34" charset="0"/>
            </a:rPr>
            <a:t> inducida permanente con el </a:t>
          </a:r>
          <a:r>
            <a:rPr lang="es-CO" sz="1300" b="0" dirty="0" err="1">
              <a:solidFill>
                <a:srgbClr val="FFFFFF"/>
              </a:solidFill>
              <a:latin typeface="Calibri" panose="020F0502020204030204" pitchFamily="34" charset="0"/>
              <a:ea typeface="Calibri" panose="020F0502020204030204" pitchFamily="34" charset="0"/>
              <a:cs typeface="Calibri" panose="020F0502020204030204" pitchFamily="34" charset="0"/>
            </a:rPr>
            <a:t>call</a:t>
          </a:r>
          <a:r>
            <a:rPr lang="es-CO" sz="1300" b="0" dirty="0">
              <a:solidFill>
                <a:srgbClr val="FFFFFF"/>
              </a:solidFill>
              <a:latin typeface="Calibri" panose="020F0502020204030204" pitchFamily="34" charset="0"/>
              <a:ea typeface="Calibri" panose="020F0502020204030204" pitchFamily="34" charset="0"/>
              <a:cs typeface="Calibri" panose="020F0502020204030204" pitchFamily="34" charset="0"/>
            </a:rPr>
            <a:t> center.</a:t>
          </a:r>
          <a:endParaRPr lang="es-CO" sz="1300" b="0" dirty="0">
            <a:latin typeface="Calibri" panose="020F0502020204030204" pitchFamily="34" charset="0"/>
            <a:ea typeface="Calibri" panose="020F0502020204030204" pitchFamily="34" charset="0"/>
            <a:cs typeface="Calibri" panose="020F0502020204030204" pitchFamily="34" charset="0"/>
          </a:endParaRPr>
        </a:p>
      </dgm:t>
    </dgm:pt>
    <dgm:pt modelId="{A14B45FF-48DD-48E4-8916-FD20890001E3}" type="parTrans" cxnId="{90043774-6A83-4DFA-8132-D66B698BC37A}">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B48CFE96-023D-4ACE-91AB-08100B1DF933}" type="sibTrans" cxnId="{90043774-6A83-4DFA-8132-D66B698BC37A}">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929F6ACE-55E2-4FC4-8D91-D7C8C18A6DD6}">
      <dgm:prSet phldrT="[Texto]" custT="1"/>
      <dgm:spPr/>
      <dgm:t>
        <a:bodyPr/>
        <a:lstStyle/>
        <a:p>
          <a:r>
            <a:rPr lang="es-CO" sz="1300" b="0" dirty="0">
              <a:latin typeface="Calibri" panose="020F0502020204030204" pitchFamily="34" charset="0"/>
              <a:ea typeface="Calibri" panose="020F0502020204030204" pitchFamily="34" charset="0"/>
              <a:cs typeface="Calibri" panose="020F0502020204030204" pitchFamily="34" charset="0"/>
            </a:rPr>
            <a:t>Fortalecimiento de la atenciones en territorio pasando de </a:t>
          </a:r>
          <a:r>
            <a:rPr lang="es-MX" sz="1300" dirty="0">
              <a:latin typeface="Calibri" panose="020F0502020204030204" pitchFamily="34" charset="0"/>
              <a:ea typeface="Calibri" panose="020F0502020204030204" pitchFamily="34" charset="0"/>
              <a:cs typeface="Calibri" panose="020F0502020204030204" pitchFamily="34" charset="0"/>
            </a:rPr>
            <a:t>701 jornadas en 2024 a 1.435 jornadas en 2025.</a:t>
          </a:r>
          <a:endParaRPr lang="es-CO" sz="1300" dirty="0">
            <a:latin typeface="Calibri" panose="020F0502020204030204" pitchFamily="34" charset="0"/>
            <a:ea typeface="Calibri" panose="020F0502020204030204" pitchFamily="34" charset="0"/>
            <a:cs typeface="Calibri" panose="020F0502020204030204" pitchFamily="34" charset="0"/>
          </a:endParaRPr>
        </a:p>
      </dgm:t>
    </dgm:pt>
    <dgm:pt modelId="{1CAF614F-FDB9-4B30-AB88-80817EA89270}" type="parTrans" cxnId="{8ABD8B3D-CE5C-4FDE-BF41-E14D0097A2AF}">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5F7B5B38-943F-4D01-89CD-CA32C5ECDFF6}" type="sibTrans" cxnId="{8ABD8B3D-CE5C-4FDE-BF41-E14D0097A2AF}">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B19AF775-2563-42D0-A65B-12452EBD1129}">
      <dgm:prSet phldrT="[Texto]" custT="1"/>
      <dgm:spPr/>
      <dgm:t>
        <a:bodyPr/>
        <a:lstStyle/>
        <a:p>
          <a:r>
            <a:rPr lang="es-CO" sz="1300" b="0" dirty="0">
              <a:solidFill>
                <a:srgbClr val="FFFFFF"/>
              </a:solidFill>
              <a:latin typeface="Calibri" panose="020F0502020204030204" pitchFamily="34" charset="0"/>
              <a:ea typeface="Calibri" panose="020F0502020204030204" pitchFamily="34" charset="0"/>
              <a:cs typeface="Calibri" panose="020F0502020204030204" pitchFamily="34" charset="0"/>
            </a:rPr>
            <a:t>Articulación con equipo regional para la programación de jornadas y consecución de permisos.</a:t>
          </a:r>
          <a:endParaRPr lang="es-CO" sz="1300" b="0" dirty="0">
            <a:latin typeface="Calibri" panose="020F0502020204030204" pitchFamily="34" charset="0"/>
            <a:ea typeface="Calibri" panose="020F0502020204030204" pitchFamily="34" charset="0"/>
            <a:cs typeface="Calibri" panose="020F0502020204030204" pitchFamily="34" charset="0"/>
          </a:endParaRPr>
        </a:p>
      </dgm:t>
    </dgm:pt>
    <dgm:pt modelId="{131E9D43-FFA6-44EC-8F68-04DA6D0B7833}" type="parTrans" cxnId="{3292632D-A22B-4DD9-BDA1-0F3F73F6F33E}">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C9149945-C010-4A3D-9AE2-63B226180230}" type="sibTrans" cxnId="{3292632D-A22B-4DD9-BDA1-0F3F73F6F33E}">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AB6131C2-3B66-4FB5-B623-A6305850AB37}">
      <dgm:prSet phldrT="[Texto]" custT="1"/>
      <dgm:spPr/>
      <dgm:t>
        <a:bodyPr/>
        <a:lstStyle/>
        <a:p>
          <a:r>
            <a:rPr lang="es-MX" sz="1300" b="0" dirty="0">
              <a:solidFill>
                <a:srgbClr val="FFFFFF"/>
              </a:solidFill>
              <a:latin typeface="Calibri" panose="020F0502020204030204" pitchFamily="34" charset="0"/>
              <a:ea typeface="Calibri" panose="020F0502020204030204" pitchFamily="34" charset="0"/>
              <a:cs typeface="Calibri" panose="020F0502020204030204" pitchFamily="34" charset="0"/>
            </a:rPr>
            <a:t>Fortalecimiento de capacidades en el Talento Humano y </a:t>
          </a:r>
          <a:r>
            <a:rPr lang="es-MX" sz="1300" b="0" dirty="0">
              <a:latin typeface="Calibri" panose="020F0502020204030204" pitchFamily="34" charset="0"/>
              <a:ea typeface="Calibri" panose="020F0502020204030204" pitchFamily="34" charset="0"/>
              <a:cs typeface="Calibri" panose="020F0502020204030204" pitchFamily="34" charset="0"/>
            </a:rPr>
            <a:t>capacitaciones a la red primaria en toma de ADN/VPH  (12 capacitaciones).</a:t>
          </a:r>
          <a:endParaRPr lang="es-CO" sz="1300" b="0" dirty="0">
            <a:latin typeface="Calibri" panose="020F0502020204030204" pitchFamily="34" charset="0"/>
            <a:ea typeface="Calibri" panose="020F0502020204030204" pitchFamily="34" charset="0"/>
            <a:cs typeface="Calibri" panose="020F0502020204030204" pitchFamily="34" charset="0"/>
          </a:endParaRPr>
        </a:p>
      </dgm:t>
    </dgm:pt>
    <dgm:pt modelId="{87EC9CF2-763D-4076-ACBF-962D08513DB0}" type="parTrans" cxnId="{60FC2CAE-9392-4540-B71E-F5C9853B13C4}">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4603258C-3E1F-430B-9644-7082CCC026D1}" type="sibTrans" cxnId="{60FC2CAE-9392-4540-B71E-F5C9853B13C4}">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59D9C27E-AA7D-475C-846A-4889CE651DBF}">
      <dgm:prSet phldrT="[Texto]" custT="1"/>
      <dgm:spPr/>
      <dgm:t>
        <a:bodyPr/>
        <a:lstStyle/>
        <a:p>
          <a:r>
            <a:rPr lang="es-MX" sz="1300" b="0" dirty="0">
              <a:solidFill>
                <a:schemeClr val="bg1"/>
              </a:solidFill>
              <a:latin typeface="Calibri" panose="020F0502020204030204" pitchFamily="34" charset="0"/>
              <a:ea typeface="Calibri" panose="020F0502020204030204" pitchFamily="34" charset="0"/>
              <a:cs typeface="Calibri" panose="020F0502020204030204" pitchFamily="34" charset="0"/>
            </a:rPr>
            <a:t>Implementación de estrategia de </a:t>
          </a:r>
          <a:r>
            <a:rPr lang="es-MX" sz="1300" b="0" dirty="0" err="1">
              <a:solidFill>
                <a:schemeClr val="bg1"/>
              </a:solidFill>
              <a:latin typeface="Calibri" panose="020F0502020204030204" pitchFamily="34" charset="0"/>
              <a:ea typeface="Calibri" panose="020F0502020204030204" pitchFamily="34" charset="0"/>
              <a:cs typeface="Calibri" panose="020F0502020204030204" pitchFamily="34" charset="0"/>
            </a:rPr>
            <a:t>autotoma</a:t>
          </a:r>
          <a:r>
            <a:rPr lang="es-MX" sz="1300" b="0" dirty="0">
              <a:solidFill>
                <a:schemeClr val="bg1"/>
              </a:solidFill>
              <a:latin typeface="Calibri" panose="020F0502020204030204" pitchFamily="34" charset="0"/>
              <a:ea typeface="Calibri" panose="020F0502020204030204" pitchFamily="34" charset="0"/>
              <a:cs typeface="Calibri" panose="020F0502020204030204" pitchFamily="34" charset="0"/>
            </a:rPr>
            <a:t> para ADN – VPH.</a:t>
          </a:r>
          <a:endParaRPr lang="es-CO" sz="1300" b="0" dirty="0">
            <a:latin typeface="Calibri" panose="020F0502020204030204" pitchFamily="34" charset="0"/>
            <a:ea typeface="Calibri" panose="020F0502020204030204" pitchFamily="34" charset="0"/>
            <a:cs typeface="Calibri" panose="020F0502020204030204" pitchFamily="34" charset="0"/>
          </a:endParaRPr>
        </a:p>
      </dgm:t>
    </dgm:pt>
    <dgm:pt modelId="{5E2009A1-18AA-46E3-9647-8F6590336DFA}" type="parTrans" cxnId="{BCBFDEE6-F990-4448-B989-A20452AF314D}">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1D6007BA-8CAE-45DB-8AD3-F8E8AF35F4D9}" type="sibTrans" cxnId="{BCBFDEE6-F990-4448-B989-A20452AF314D}">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2C381958-E1E5-4D6A-A843-17DB7C70C5EB}">
      <dgm:prSet custT="1"/>
      <dgm:spPr/>
      <dgm:t>
        <a:bodyPr/>
        <a:lstStyle/>
        <a:p>
          <a:r>
            <a:rPr lang="es-MX" sz="1300" dirty="0">
              <a:latin typeface="Calibri" panose="020F0502020204030204" pitchFamily="34" charset="0"/>
              <a:ea typeface="Calibri" panose="020F0502020204030204" pitchFamily="34" charset="0"/>
              <a:cs typeface="Calibri" panose="020F0502020204030204" pitchFamily="34" charset="0"/>
            </a:rPr>
            <a:t>Se ejecutó el </a:t>
          </a:r>
          <a:r>
            <a:rPr lang="es-MX" sz="1300" b="1" dirty="0">
              <a:latin typeface="Calibri" panose="020F0502020204030204" pitchFamily="34" charset="0"/>
              <a:ea typeface="Calibri" panose="020F0502020204030204" pitchFamily="34" charset="0"/>
              <a:cs typeface="Calibri" panose="020F0502020204030204" pitchFamily="34" charset="0"/>
            </a:rPr>
            <a:t>95% (1.435) </a:t>
          </a:r>
          <a:r>
            <a:rPr lang="es-MX" sz="1300" dirty="0">
              <a:latin typeface="Calibri" panose="020F0502020204030204" pitchFamily="34" charset="0"/>
              <a:ea typeface="Calibri" panose="020F0502020204030204" pitchFamily="34" charset="0"/>
              <a:cs typeface="Calibri" panose="020F0502020204030204" pitchFamily="34" charset="0"/>
            </a:rPr>
            <a:t>de las jornadas de mamografías programadas, el </a:t>
          </a:r>
          <a:r>
            <a:rPr lang="es-MX" sz="1300" b="1" dirty="0">
              <a:latin typeface="Calibri" panose="020F0502020204030204" pitchFamily="34" charset="0"/>
              <a:ea typeface="Calibri" panose="020F0502020204030204" pitchFamily="34" charset="0"/>
              <a:cs typeface="Calibri" panose="020F0502020204030204" pitchFamily="34" charset="0"/>
            </a:rPr>
            <a:t>97% (1.286)</a:t>
          </a:r>
          <a:r>
            <a:rPr lang="es-MX" sz="1300" b="0" dirty="0">
              <a:latin typeface="Calibri" panose="020F0502020204030204" pitchFamily="34" charset="0"/>
              <a:ea typeface="Calibri" panose="020F0502020204030204" pitchFamily="34" charset="0"/>
              <a:cs typeface="Calibri" panose="020F0502020204030204" pitchFamily="34" charset="0"/>
            </a:rPr>
            <a:t> jornadas de ADN/VPH y el </a:t>
          </a:r>
          <a:r>
            <a:rPr lang="es-MX" sz="1300" b="1" dirty="0">
              <a:latin typeface="Calibri" panose="020F0502020204030204" pitchFamily="34" charset="0"/>
              <a:ea typeface="Calibri" panose="020F0502020204030204" pitchFamily="34" charset="0"/>
              <a:cs typeface="Calibri" panose="020F0502020204030204" pitchFamily="34" charset="0"/>
            </a:rPr>
            <a:t>97% (1274)</a:t>
          </a:r>
          <a:r>
            <a:rPr lang="es-MX" sz="1300" b="0" dirty="0">
              <a:latin typeface="Calibri" panose="020F0502020204030204" pitchFamily="34" charset="0"/>
              <a:ea typeface="Calibri" panose="020F0502020204030204" pitchFamily="34" charset="0"/>
              <a:cs typeface="Calibri" panose="020F0502020204030204" pitchFamily="34" charset="0"/>
            </a:rPr>
            <a:t> jornadas de PSA.</a:t>
          </a:r>
          <a:endParaRPr lang="es-CO" sz="1300" b="1" dirty="0">
            <a:latin typeface="Calibri" panose="020F0502020204030204" pitchFamily="34" charset="0"/>
            <a:ea typeface="Calibri" panose="020F0502020204030204" pitchFamily="34" charset="0"/>
            <a:cs typeface="Calibri" panose="020F0502020204030204" pitchFamily="34" charset="0"/>
          </a:endParaRPr>
        </a:p>
      </dgm:t>
    </dgm:pt>
    <dgm:pt modelId="{63896D77-D57C-4C04-BB30-B4178D4D0F99}" type="parTrans" cxnId="{1924D314-1D28-4234-B70F-CA051B86F2EE}">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6B1EDD74-AFA6-4C3A-BEE2-67D285785ECD}" type="sibTrans" cxnId="{1924D314-1D28-4234-B70F-CA051B86F2EE}">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FF6CE712-6583-49FE-AD3E-06A6F1FB6659}">
      <dgm:prSet custT="1"/>
      <dgm:spPr/>
      <dgm:t>
        <a:bodyPr/>
        <a:lstStyle/>
        <a:p>
          <a:r>
            <a:rPr lang="es-MX" sz="1300" dirty="0">
              <a:latin typeface="Calibri" panose="020F0502020204030204" pitchFamily="34" charset="0"/>
              <a:ea typeface="Calibri" panose="020F0502020204030204" pitchFamily="34" charset="0"/>
              <a:cs typeface="Calibri" panose="020F0502020204030204" pitchFamily="34" charset="0"/>
            </a:rPr>
            <a:t>Se realizaron </a:t>
          </a:r>
          <a:r>
            <a:rPr lang="es-MX" sz="1300" b="1" dirty="0">
              <a:latin typeface="Calibri" panose="020F0502020204030204" pitchFamily="34" charset="0"/>
              <a:ea typeface="Calibri" panose="020F0502020204030204" pitchFamily="34" charset="0"/>
              <a:cs typeface="Calibri" panose="020F0502020204030204" pitchFamily="34" charset="0"/>
            </a:rPr>
            <a:t>43.305</a:t>
          </a:r>
          <a:r>
            <a:rPr lang="es-MX" sz="1300" dirty="0">
              <a:latin typeface="Calibri" panose="020F0502020204030204" pitchFamily="34" charset="0"/>
              <a:ea typeface="Calibri" panose="020F0502020204030204" pitchFamily="34" charset="0"/>
              <a:cs typeface="Calibri" panose="020F0502020204030204" pitchFamily="34" charset="0"/>
            </a:rPr>
            <a:t> mamografías, </a:t>
          </a:r>
          <a:r>
            <a:rPr lang="es-MX" sz="1300" b="1" dirty="0">
              <a:latin typeface="Calibri" panose="020F0502020204030204" pitchFamily="34" charset="0"/>
              <a:ea typeface="Calibri" panose="020F0502020204030204" pitchFamily="34" charset="0"/>
              <a:cs typeface="Calibri" panose="020F0502020204030204" pitchFamily="34" charset="0"/>
            </a:rPr>
            <a:t>71.302</a:t>
          </a:r>
          <a:r>
            <a:rPr lang="es-MX" sz="1300" dirty="0">
              <a:latin typeface="Calibri" panose="020F0502020204030204" pitchFamily="34" charset="0"/>
              <a:ea typeface="Calibri" panose="020F0502020204030204" pitchFamily="34" charset="0"/>
              <a:cs typeface="Calibri" panose="020F0502020204030204" pitchFamily="34" charset="0"/>
            </a:rPr>
            <a:t> citologías,  </a:t>
          </a:r>
          <a:r>
            <a:rPr lang="es-MX" sz="1300" b="1" dirty="0">
              <a:latin typeface="Calibri" panose="020F0502020204030204" pitchFamily="34" charset="0"/>
              <a:ea typeface="Calibri" panose="020F0502020204030204" pitchFamily="34" charset="0"/>
              <a:cs typeface="Calibri" panose="020F0502020204030204" pitchFamily="34" charset="0"/>
            </a:rPr>
            <a:t>19.706</a:t>
          </a:r>
          <a:r>
            <a:rPr lang="es-MX" sz="1300" dirty="0">
              <a:latin typeface="Calibri" panose="020F0502020204030204" pitchFamily="34" charset="0"/>
              <a:ea typeface="Calibri" panose="020F0502020204030204" pitchFamily="34" charset="0"/>
              <a:cs typeface="Calibri" panose="020F0502020204030204" pitchFamily="34" charset="0"/>
            </a:rPr>
            <a:t> ADN/VPH, </a:t>
          </a:r>
          <a:r>
            <a:rPr lang="es-MX" sz="1300" b="1" dirty="0">
              <a:latin typeface="Calibri" panose="020F0502020204030204" pitchFamily="34" charset="0"/>
              <a:ea typeface="Calibri" panose="020F0502020204030204" pitchFamily="34" charset="0"/>
              <a:cs typeface="Calibri" panose="020F0502020204030204" pitchFamily="34" charset="0"/>
            </a:rPr>
            <a:t>42.462</a:t>
          </a:r>
          <a:r>
            <a:rPr lang="es-MX" sz="1300" dirty="0">
              <a:latin typeface="Calibri" panose="020F0502020204030204" pitchFamily="34" charset="0"/>
              <a:ea typeface="Calibri" panose="020F0502020204030204" pitchFamily="34" charset="0"/>
              <a:cs typeface="Calibri" panose="020F0502020204030204" pitchFamily="34" charset="0"/>
            </a:rPr>
            <a:t> PSA y </a:t>
          </a:r>
          <a:r>
            <a:rPr lang="es-MX" sz="1300" b="1" dirty="0">
              <a:latin typeface="Calibri" panose="020F0502020204030204" pitchFamily="34" charset="0"/>
              <a:ea typeface="Calibri" panose="020F0502020204030204" pitchFamily="34" charset="0"/>
              <a:cs typeface="Calibri" panose="020F0502020204030204" pitchFamily="34" charset="0"/>
            </a:rPr>
            <a:t>23.493</a:t>
          </a:r>
          <a:r>
            <a:rPr lang="es-MX" sz="1300" dirty="0">
              <a:latin typeface="Calibri" panose="020F0502020204030204" pitchFamily="34" charset="0"/>
              <a:ea typeface="Calibri" panose="020F0502020204030204" pitchFamily="34" charset="0"/>
              <a:cs typeface="Calibri" panose="020F0502020204030204" pitchFamily="34" charset="0"/>
            </a:rPr>
            <a:t> Sangre oculta en Heces.  </a:t>
          </a:r>
          <a:endParaRPr lang="es-CO" sz="1300" dirty="0">
            <a:latin typeface="Calibri" panose="020F0502020204030204" pitchFamily="34" charset="0"/>
            <a:ea typeface="Calibri" panose="020F0502020204030204" pitchFamily="34" charset="0"/>
            <a:cs typeface="Calibri" panose="020F0502020204030204" pitchFamily="34" charset="0"/>
          </a:endParaRPr>
        </a:p>
      </dgm:t>
    </dgm:pt>
    <dgm:pt modelId="{0C93C020-AB38-4ECC-AEB7-90ADCFE6C4C8}" type="parTrans" cxnId="{E5803C65-2076-4234-A2F1-1CA4A258E087}">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9A944C76-B6EE-4841-8CE4-15EBF90A6280}" type="sibTrans" cxnId="{E5803C65-2076-4234-A2F1-1CA4A258E087}">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5A9A06A5-5098-4699-839D-1423E4D0433C}" type="pres">
      <dgm:prSet presAssocID="{46512D9F-C492-4AA2-821A-382A4CD11F2F}" presName="Name0" presStyleCnt="0">
        <dgm:presLayoutVars>
          <dgm:chMax val="7"/>
          <dgm:chPref val="7"/>
          <dgm:dir/>
        </dgm:presLayoutVars>
      </dgm:prSet>
      <dgm:spPr/>
    </dgm:pt>
    <dgm:pt modelId="{CC0C53A0-F63A-4BBC-81AD-1A4FB0935991}" type="pres">
      <dgm:prSet presAssocID="{46512D9F-C492-4AA2-821A-382A4CD11F2F}" presName="Name1" presStyleCnt="0"/>
      <dgm:spPr/>
    </dgm:pt>
    <dgm:pt modelId="{1E98E82A-FF48-4FBF-9D52-282C72FFC35F}" type="pres">
      <dgm:prSet presAssocID="{46512D9F-C492-4AA2-821A-382A4CD11F2F}" presName="cycle" presStyleCnt="0"/>
      <dgm:spPr/>
    </dgm:pt>
    <dgm:pt modelId="{147D14B2-2F2A-46D7-877F-6C30460A702C}" type="pres">
      <dgm:prSet presAssocID="{46512D9F-C492-4AA2-821A-382A4CD11F2F}" presName="srcNode" presStyleLbl="node1" presStyleIdx="0" presStyleCnt="7"/>
      <dgm:spPr/>
    </dgm:pt>
    <dgm:pt modelId="{8207215B-B7B6-426B-AD45-E809AE4B44FC}" type="pres">
      <dgm:prSet presAssocID="{46512D9F-C492-4AA2-821A-382A4CD11F2F}" presName="conn" presStyleLbl="parChTrans1D2" presStyleIdx="0" presStyleCnt="1"/>
      <dgm:spPr/>
    </dgm:pt>
    <dgm:pt modelId="{AAFF4B43-B7BB-4F67-A89A-0E9BC4930A03}" type="pres">
      <dgm:prSet presAssocID="{46512D9F-C492-4AA2-821A-382A4CD11F2F}" presName="extraNode" presStyleLbl="node1" presStyleIdx="0" presStyleCnt="7"/>
      <dgm:spPr/>
    </dgm:pt>
    <dgm:pt modelId="{11DCAD4C-9791-437E-A923-248C711E5EF2}" type="pres">
      <dgm:prSet presAssocID="{46512D9F-C492-4AA2-821A-382A4CD11F2F}" presName="dstNode" presStyleLbl="node1" presStyleIdx="0" presStyleCnt="7"/>
      <dgm:spPr/>
    </dgm:pt>
    <dgm:pt modelId="{61F05E94-1594-4FD0-802B-FDE229CF566B}" type="pres">
      <dgm:prSet presAssocID="{A8BC6EA2-9C6B-4C9A-BE6C-EF2640E1404E}" presName="text_1" presStyleLbl="node1" presStyleIdx="0" presStyleCnt="7">
        <dgm:presLayoutVars>
          <dgm:bulletEnabled val="1"/>
        </dgm:presLayoutVars>
      </dgm:prSet>
      <dgm:spPr/>
    </dgm:pt>
    <dgm:pt modelId="{A8862258-3BEA-4182-B7C0-0F76958D6967}" type="pres">
      <dgm:prSet presAssocID="{A8BC6EA2-9C6B-4C9A-BE6C-EF2640E1404E}" presName="accent_1" presStyleCnt="0"/>
      <dgm:spPr/>
    </dgm:pt>
    <dgm:pt modelId="{C7454EAC-4C73-4803-9538-233D4D7B7EBA}" type="pres">
      <dgm:prSet presAssocID="{A8BC6EA2-9C6B-4C9A-BE6C-EF2640E1404E}" presName="accentRepeatNode" presStyleLbl="solidFgAcc1" presStyleIdx="0" presStyleCnt="7"/>
      <dgm:spPr/>
    </dgm:pt>
    <dgm:pt modelId="{CC265A79-BDA8-4D65-A70F-DCD94ED2049E}" type="pres">
      <dgm:prSet presAssocID="{929F6ACE-55E2-4FC4-8D91-D7C8C18A6DD6}" presName="text_2" presStyleLbl="node1" presStyleIdx="1" presStyleCnt="7">
        <dgm:presLayoutVars>
          <dgm:bulletEnabled val="1"/>
        </dgm:presLayoutVars>
      </dgm:prSet>
      <dgm:spPr/>
    </dgm:pt>
    <dgm:pt modelId="{32258C63-4974-442C-80F6-243446918598}" type="pres">
      <dgm:prSet presAssocID="{929F6ACE-55E2-4FC4-8D91-D7C8C18A6DD6}" presName="accent_2" presStyleCnt="0"/>
      <dgm:spPr/>
    </dgm:pt>
    <dgm:pt modelId="{9D5DCCD4-AED5-42E5-96DE-73DE1C369490}" type="pres">
      <dgm:prSet presAssocID="{929F6ACE-55E2-4FC4-8D91-D7C8C18A6DD6}" presName="accentRepeatNode" presStyleLbl="solidFgAcc1" presStyleIdx="1" presStyleCnt="7"/>
      <dgm:spPr/>
    </dgm:pt>
    <dgm:pt modelId="{91744736-1B9E-42CA-841C-1A1FE00832BB}" type="pres">
      <dgm:prSet presAssocID="{B19AF775-2563-42D0-A65B-12452EBD1129}" presName="text_3" presStyleLbl="node1" presStyleIdx="2" presStyleCnt="7">
        <dgm:presLayoutVars>
          <dgm:bulletEnabled val="1"/>
        </dgm:presLayoutVars>
      </dgm:prSet>
      <dgm:spPr/>
    </dgm:pt>
    <dgm:pt modelId="{BE150405-5F66-42BD-9BB3-0BC9CA51DA1D}" type="pres">
      <dgm:prSet presAssocID="{B19AF775-2563-42D0-A65B-12452EBD1129}" presName="accent_3" presStyleCnt="0"/>
      <dgm:spPr/>
    </dgm:pt>
    <dgm:pt modelId="{C0530DF0-E619-47CD-98FC-A6304790F729}" type="pres">
      <dgm:prSet presAssocID="{B19AF775-2563-42D0-A65B-12452EBD1129}" presName="accentRepeatNode" presStyleLbl="solidFgAcc1" presStyleIdx="2" presStyleCnt="7"/>
      <dgm:spPr/>
    </dgm:pt>
    <dgm:pt modelId="{CA4C5B82-1DCD-4B6B-BB23-F7E81C7DEF8E}" type="pres">
      <dgm:prSet presAssocID="{AB6131C2-3B66-4FB5-B623-A6305850AB37}" presName="text_4" presStyleLbl="node1" presStyleIdx="3" presStyleCnt="7">
        <dgm:presLayoutVars>
          <dgm:bulletEnabled val="1"/>
        </dgm:presLayoutVars>
      </dgm:prSet>
      <dgm:spPr/>
    </dgm:pt>
    <dgm:pt modelId="{2F3D73B0-1113-4728-BE51-BB3EDDD50141}" type="pres">
      <dgm:prSet presAssocID="{AB6131C2-3B66-4FB5-B623-A6305850AB37}" presName="accent_4" presStyleCnt="0"/>
      <dgm:spPr/>
    </dgm:pt>
    <dgm:pt modelId="{68913B56-75A0-4489-B9C2-357F4EF5EE72}" type="pres">
      <dgm:prSet presAssocID="{AB6131C2-3B66-4FB5-B623-A6305850AB37}" presName="accentRepeatNode" presStyleLbl="solidFgAcc1" presStyleIdx="3" presStyleCnt="7"/>
      <dgm:spPr/>
    </dgm:pt>
    <dgm:pt modelId="{D2B500F0-5E0F-4D97-8C2E-654F291FCBED}" type="pres">
      <dgm:prSet presAssocID="{59D9C27E-AA7D-475C-846A-4889CE651DBF}" presName="text_5" presStyleLbl="node1" presStyleIdx="4" presStyleCnt="7">
        <dgm:presLayoutVars>
          <dgm:bulletEnabled val="1"/>
        </dgm:presLayoutVars>
      </dgm:prSet>
      <dgm:spPr/>
    </dgm:pt>
    <dgm:pt modelId="{1C079467-9937-46CA-AE7C-259E0FF9D7A6}" type="pres">
      <dgm:prSet presAssocID="{59D9C27E-AA7D-475C-846A-4889CE651DBF}" presName="accent_5" presStyleCnt="0"/>
      <dgm:spPr/>
    </dgm:pt>
    <dgm:pt modelId="{E7FEF365-6E67-45F5-BFE5-273256754C8F}" type="pres">
      <dgm:prSet presAssocID="{59D9C27E-AA7D-475C-846A-4889CE651DBF}" presName="accentRepeatNode" presStyleLbl="solidFgAcc1" presStyleIdx="4" presStyleCnt="7"/>
      <dgm:spPr/>
    </dgm:pt>
    <dgm:pt modelId="{1380D63A-6163-40F4-B7AD-5EC12FAE5A85}" type="pres">
      <dgm:prSet presAssocID="{2C381958-E1E5-4D6A-A843-17DB7C70C5EB}" presName="text_6" presStyleLbl="node1" presStyleIdx="5" presStyleCnt="7">
        <dgm:presLayoutVars>
          <dgm:bulletEnabled val="1"/>
        </dgm:presLayoutVars>
      </dgm:prSet>
      <dgm:spPr/>
    </dgm:pt>
    <dgm:pt modelId="{2F8CDC26-339F-4C66-ADBB-455B59138822}" type="pres">
      <dgm:prSet presAssocID="{2C381958-E1E5-4D6A-A843-17DB7C70C5EB}" presName="accent_6" presStyleCnt="0"/>
      <dgm:spPr/>
    </dgm:pt>
    <dgm:pt modelId="{8FC757C9-673E-49E4-B950-2ACC6710F253}" type="pres">
      <dgm:prSet presAssocID="{2C381958-E1E5-4D6A-A843-17DB7C70C5EB}" presName="accentRepeatNode" presStyleLbl="solidFgAcc1" presStyleIdx="5" presStyleCnt="7"/>
      <dgm:spPr/>
    </dgm:pt>
    <dgm:pt modelId="{22B6B6CD-3263-4B7F-B474-C3CB64A256EC}" type="pres">
      <dgm:prSet presAssocID="{FF6CE712-6583-49FE-AD3E-06A6F1FB6659}" presName="text_7" presStyleLbl="node1" presStyleIdx="6" presStyleCnt="7">
        <dgm:presLayoutVars>
          <dgm:bulletEnabled val="1"/>
        </dgm:presLayoutVars>
      </dgm:prSet>
      <dgm:spPr/>
    </dgm:pt>
    <dgm:pt modelId="{B0F5214C-E4C7-4190-B905-50EBAA31C7C4}" type="pres">
      <dgm:prSet presAssocID="{FF6CE712-6583-49FE-AD3E-06A6F1FB6659}" presName="accent_7" presStyleCnt="0"/>
      <dgm:spPr/>
    </dgm:pt>
    <dgm:pt modelId="{8853CCBA-CE20-439C-9538-C49E4CB4A8D0}" type="pres">
      <dgm:prSet presAssocID="{FF6CE712-6583-49FE-AD3E-06A6F1FB6659}" presName="accentRepeatNode" presStyleLbl="solidFgAcc1" presStyleIdx="6" presStyleCnt="7"/>
      <dgm:spPr/>
    </dgm:pt>
  </dgm:ptLst>
  <dgm:cxnLst>
    <dgm:cxn modelId="{9BB0B80D-517B-4267-B9A4-79A3ED4D4B9C}" type="presOf" srcId="{46512D9F-C492-4AA2-821A-382A4CD11F2F}" destId="{5A9A06A5-5098-4699-839D-1423E4D0433C}" srcOrd="0" destOrd="0" presId="urn:microsoft.com/office/officeart/2008/layout/VerticalCurvedList"/>
    <dgm:cxn modelId="{1924D314-1D28-4234-B70F-CA051B86F2EE}" srcId="{46512D9F-C492-4AA2-821A-382A4CD11F2F}" destId="{2C381958-E1E5-4D6A-A843-17DB7C70C5EB}" srcOrd="5" destOrd="0" parTransId="{63896D77-D57C-4C04-BB30-B4178D4D0F99}" sibTransId="{6B1EDD74-AFA6-4C3A-BEE2-67D285785ECD}"/>
    <dgm:cxn modelId="{B2FCE917-CF98-42EC-994E-FE9DBC5A69CB}" type="presOf" srcId="{929F6ACE-55E2-4FC4-8D91-D7C8C18A6DD6}" destId="{CC265A79-BDA8-4D65-A70F-DCD94ED2049E}" srcOrd="0" destOrd="0" presId="urn:microsoft.com/office/officeart/2008/layout/VerticalCurvedList"/>
    <dgm:cxn modelId="{D5427126-F513-4B46-82D7-F1362DA794C2}" type="presOf" srcId="{B19AF775-2563-42D0-A65B-12452EBD1129}" destId="{91744736-1B9E-42CA-841C-1A1FE00832BB}" srcOrd="0" destOrd="0" presId="urn:microsoft.com/office/officeart/2008/layout/VerticalCurvedList"/>
    <dgm:cxn modelId="{BC38212B-19FC-47E1-BFAD-D1533EC4AE40}" type="presOf" srcId="{A8BC6EA2-9C6B-4C9A-BE6C-EF2640E1404E}" destId="{61F05E94-1594-4FD0-802B-FDE229CF566B}" srcOrd="0" destOrd="0" presId="urn:microsoft.com/office/officeart/2008/layout/VerticalCurvedList"/>
    <dgm:cxn modelId="{3292632D-A22B-4DD9-BDA1-0F3F73F6F33E}" srcId="{46512D9F-C492-4AA2-821A-382A4CD11F2F}" destId="{B19AF775-2563-42D0-A65B-12452EBD1129}" srcOrd="2" destOrd="0" parTransId="{131E9D43-FFA6-44EC-8F68-04DA6D0B7833}" sibTransId="{C9149945-C010-4A3D-9AE2-63B226180230}"/>
    <dgm:cxn modelId="{FC8F593C-3742-4B93-A258-3F58AD7A7297}" type="presOf" srcId="{2C381958-E1E5-4D6A-A843-17DB7C70C5EB}" destId="{1380D63A-6163-40F4-B7AD-5EC12FAE5A85}" srcOrd="0" destOrd="0" presId="urn:microsoft.com/office/officeart/2008/layout/VerticalCurvedList"/>
    <dgm:cxn modelId="{8ABD8B3D-CE5C-4FDE-BF41-E14D0097A2AF}" srcId="{46512D9F-C492-4AA2-821A-382A4CD11F2F}" destId="{929F6ACE-55E2-4FC4-8D91-D7C8C18A6DD6}" srcOrd="1" destOrd="0" parTransId="{1CAF614F-FDB9-4B30-AB88-80817EA89270}" sibTransId="{5F7B5B38-943F-4D01-89CD-CA32C5ECDFF6}"/>
    <dgm:cxn modelId="{E5803C65-2076-4234-A2F1-1CA4A258E087}" srcId="{46512D9F-C492-4AA2-821A-382A4CD11F2F}" destId="{FF6CE712-6583-49FE-AD3E-06A6F1FB6659}" srcOrd="6" destOrd="0" parTransId="{0C93C020-AB38-4ECC-AEB7-90ADCFE6C4C8}" sibTransId="{9A944C76-B6EE-4841-8CE4-15EBF90A6280}"/>
    <dgm:cxn modelId="{90043774-6A83-4DFA-8132-D66B698BC37A}" srcId="{46512D9F-C492-4AA2-821A-382A4CD11F2F}" destId="{A8BC6EA2-9C6B-4C9A-BE6C-EF2640E1404E}" srcOrd="0" destOrd="0" parTransId="{A14B45FF-48DD-48E4-8916-FD20890001E3}" sibTransId="{B48CFE96-023D-4ACE-91AB-08100B1DF933}"/>
    <dgm:cxn modelId="{3415257A-6D9F-494D-880B-A471CF841C2C}" type="presOf" srcId="{AB6131C2-3B66-4FB5-B623-A6305850AB37}" destId="{CA4C5B82-1DCD-4B6B-BB23-F7E81C7DEF8E}" srcOrd="0" destOrd="0" presId="urn:microsoft.com/office/officeart/2008/layout/VerticalCurvedList"/>
    <dgm:cxn modelId="{60FC2CAE-9392-4540-B71E-F5C9853B13C4}" srcId="{46512D9F-C492-4AA2-821A-382A4CD11F2F}" destId="{AB6131C2-3B66-4FB5-B623-A6305850AB37}" srcOrd="3" destOrd="0" parTransId="{87EC9CF2-763D-4076-ACBF-962D08513DB0}" sibTransId="{4603258C-3E1F-430B-9644-7082CCC026D1}"/>
    <dgm:cxn modelId="{483265AF-2A46-4E4E-BBC5-555396201E4F}" type="presOf" srcId="{59D9C27E-AA7D-475C-846A-4889CE651DBF}" destId="{D2B500F0-5E0F-4D97-8C2E-654F291FCBED}" srcOrd="0" destOrd="0" presId="urn:microsoft.com/office/officeart/2008/layout/VerticalCurvedList"/>
    <dgm:cxn modelId="{89480FE2-3AFF-421A-9528-A447030995B8}" type="presOf" srcId="{B48CFE96-023D-4ACE-91AB-08100B1DF933}" destId="{8207215B-B7B6-426B-AD45-E809AE4B44FC}" srcOrd="0" destOrd="0" presId="urn:microsoft.com/office/officeart/2008/layout/VerticalCurvedList"/>
    <dgm:cxn modelId="{BCBFDEE6-F990-4448-B989-A20452AF314D}" srcId="{46512D9F-C492-4AA2-821A-382A4CD11F2F}" destId="{59D9C27E-AA7D-475C-846A-4889CE651DBF}" srcOrd="4" destOrd="0" parTransId="{5E2009A1-18AA-46E3-9647-8F6590336DFA}" sibTransId="{1D6007BA-8CAE-45DB-8AD3-F8E8AF35F4D9}"/>
    <dgm:cxn modelId="{9C98B0E8-E958-4277-BFD7-55C9280C3830}" type="presOf" srcId="{FF6CE712-6583-49FE-AD3E-06A6F1FB6659}" destId="{22B6B6CD-3263-4B7F-B474-C3CB64A256EC}" srcOrd="0" destOrd="0" presId="urn:microsoft.com/office/officeart/2008/layout/VerticalCurvedList"/>
    <dgm:cxn modelId="{3C449D93-C451-4085-AD50-E1063DFAE279}" type="presParOf" srcId="{5A9A06A5-5098-4699-839D-1423E4D0433C}" destId="{CC0C53A0-F63A-4BBC-81AD-1A4FB0935991}" srcOrd="0" destOrd="0" presId="urn:microsoft.com/office/officeart/2008/layout/VerticalCurvedList"/>
    <dgm:cxn modelId="{0C17F7E5-13BD-445B-8439-85F482B80785}" type="presParOf" srcId="{CC0C53A0-F63A-4BBC-81AD-1A4FB0935991}" destId="{1E98E82A-FF48-4FBF-9D52-282C72FFC35F}" srcOrd="0" destOrd="0" presId="urn:microsoft.com/office/officeart/2008/layout/VerticalCurvedList"/>
    <dgm:cxn modelId="{9A606667-FE15-41B8-9724-6E4A8CDD9E77}" type="presParOf" srcId="{1E98E82A-FF48-4FBF-9D52-282C72FFC35F}" destId="{147D14B2-2F2A-46D7-877F-6C30460A702C}" srcOrd="0" destOrd="0" presId="urn:microsoft.com/office/officeart/2008/layout/VerticalCurvedList"/>
    <dgm:cxn modelId="{B14A8731-7C6D-4C07-BE77-B8906E5A69D9}" type="presParOf" srcId="{1E98E82A-FF48-4FBF-9D52-282C72FFC35F}" destId="{8207215B-B7B6-426B-AD45-E809AE4B44FC}" srcOrd="1" destOrd="0" presId="urn:microsoft.com/office/officeart/2008/layout/VerticalCurvedList"/>
    <dgm:cxn modelId="{879325F5-D476-43ED-AD70-275B73AB1ADD}" type="presParOf" srcId="{1E98E82A-FF48-4FBF-9D52-282C72FFC35F}" destId="{AAFF4B43-B7BB-4F67-A89A-0E9BC4930A03}" srcOrd="2" destOrd="0" presId="urn:microsoft.com/office/officeart/2008/layout/VerticalCurvedList"/>
    <dgm:cxn modelId="{F74DC35B-C212-48AC-B6C1-525DEB603215}" type="presParOf" srcId="{1E98E82A-FF48-4FBF-9D52-282C72FFC35F}" destId="{11DCAD4C-9791-437E-A923-248C711E5EF2}" srcOrd="3" destOrd="0" presId="urn:microsoft.com/office/officeart/2008/layout/VerticalCurvedList"/>
    <dgm:cxn modelId="{2929EA20-3A58-45E4-B7C5-7FCC2F3DA2C0}" type="presParOf" srcId="{CC0C53A0-F63A-4BBC-81AD-1A4FB0935991}" destId="{61F05E94-1594-4FD0-802B-FDE229CF566B}" srcOrd="1" destOrd="0" presId="urn:microsoft.com/office/officeart/2008/layout/VerticalCurvedList"/>
    <dgm:cxn modelId="{10AB6FAF-4369-4216-8D91-6F6F87119EE9}" type="presParOf" srcId="{CC0C53A0-F63A-4BBC-81AD-1A4FB0935991}" destId="{A8862258-3BEA-4182-B7C0-0F76958D6967}" srcOrd="2" destOrd="0" presId="urn:microsoft.com/office/officeart/2008/layout/VerticalCurvedList"/>
    <dgm:cxn modelId="{6258387E-8189-4449-AE40-C1B69AE0CB91}" type="presParOf" srcId="{A8862258-3BEA-4182-B7C0-0F76958D6967}" destId="{C7454EAC-4C73-4803-9538-233D4D7B7EBA}" srcOrd="0" destOrd="0" presId="urn:microsoft.com/office/officeart/2008/layout/VerticalCurvedList"/>
    <dgm:cxn modelId="{02A5FF14-CB6F-47AD-870C-ACA6A9DA7A38}" type="presParOf" srcId="{CC0C53A0-F63A-4BBC-81AD-1A4FB0935991}" destId="{CC265A79-BDA8-4D65-A70F-DCD94ED2049E}" srcOrd="3" destOrd="0" presId="urn:microsoft.com/office/officeart/2008/layout/VerticalCurvedList"/>
    <dgm:cxn modelId="{D85A8402-0211-4D71-B1CE-DC673B050810}" type="presParOf" srcId="{CC0C53A0-F63A-4BBC-81AD-1A4FB0935991}" destId="{32258C63-4974-442C-80F6-243446918598}" srcOrd="4" destOrd="0" presId="urn:microsoft.com/office/officeart/2008/layout/VerticalCurvedList"/>
    <dgm:cxn modelId="{C5EC9441-42E9-48E9-A7EA-5543E987993E}" type="presParOf" srcId="{32258C63-4974-442C-80F6-243446918598}" destId="{9D5DCCD4-AED5-42E5-96DE-73DE1C369490}" srcOrd="0" destOrd="0" presId="urn:microsoft.com/office/officeart/2008/layout/VerticalCurvedList"/>
    <dgm:cxn modelId="{474E3BFC-C349-4D76-AE8F-70991EAFB178}" type="presParOf" srcId="{CC0C53A0-F63A-4BBC-81AD-1A4FB0935991}" destId="{91744736-1B9E-42CA-841C-1A1FE00832BB}" srcOrd="5" destOrd="0" presId="urn:microsoft.com/office/officeart/2008/layout/VerticalCurvedList"/>
    <dgm:cxn modelId="{640ADC59-DC12-49EA-8E78-1D425BF77665}" type="presParOf" srcId="{CC0C53A0-F63A-4BBC-81AD-1A4FB0935991}" destId="{BE150405-5F66-42BD-9BB3-0BC9CA51DA1D}" srcOrd="6" destOrd="0" presId="urn:microsoft.com/office/officeart/2008/layout/VerticalCurvedList"/>
    <dgm:cxn modelId="{420A2119-8564-4383-AA9E-F11E08B40414}" type="presParOf" srcId="{BE150405-5F66-42BD-9BB3-0BC9CA51DA1D}" destId="{C0530DF0-E619-47CD-98FC-A6304790F729}" srcOrd="0" destOrd="0" presId="urn:microsoft.com/office/officeart/2008/layout/VerticalCurvedList"/>
    <dgm:cxn modelId="{A17671D3-78C4-46E6-AB2B-FB9BDDC4859F}" type="presParOf" srcId="{CC0C53A0-F63A-4BBC-81AD-1A4FB0935991}" destId="{CA4C5B82-1DCD-4B6B-BB23-F7E81C7DEF8E}" srcOrd="7" destOrd="0" presId="urn:microsoft.com/office/officeart/2008/layout/VerticalCurvedList"/>
    <dgm:cxn modelId="{5AC55FE8-0202-4B56-A6CB-32F1C9B19BAB}" type="presParOf" srcId="{CC0C53A0-F63A-4BBC-81AD-1A4FB0935991}" destId="{2F3D73B0-1113-4728-BE51-BB3EDDD50141}" srcOrd="8" destOrd="0" presId="urn:microsoft.com/office/officeart/2008/layout/VerticalCurvedList"/>
    <dgm:cxn modelId="{81290FD5-C418-4488-9F58-046660A3011E}" type="presParOf" srcId="{2F3D73B0-1113-4728-BE51-BB3EDDD50141}" destId="{68913B56-75A0-4489-B9C2-357F4EF5EE72}" srcOrd="0" destOrd="0" presId="urn:microsoft.com/office/officeart/2008/layout/VerticalCurvedList"/>
    <dgm:cxn modelId="{4E55ECB2-752E-4232-AA59-BAB0A58300D5}" type="presParOf" srcId="{CC0C53A0-F63A-4BBC-81AD-1A4FB0935991}" destId="{D2B500F0-5E0F-4D97-8C2E-654F291FCBED}" srcOrd="9" destOrd="0" presId="urn:microsoft.com/office/officeart/2008/layout/VerticalCurvedList"/>
    <dgm:cxn modelId="{E521C005-72A1-4541-A1AC-78681804BA47}" type="presParOf" srcId="{CC0C53A0-F63A-4BBC-81AD-1A4FB0935991}" destId="{1C079467-9937-46CA-AE7C-259E0FF9D7A6}" srcOrd="10" destOrd="0" presId="urn:microsoft.com/office/officeart/2008/layout/VerticalCurvedList"/>
    <dgm:cxn modelId="{398E4ED2-C983-4C34-BABB-FE22F8B09074}" type="presParOf" srcId="{1C079467-9937-46CA-AE7C-259E0FF9D7A6}" destId="{E7FEF365-6E67-45F5-BFE5-273256754C8F}" srcOrd="0" destOrd="0" presId="urn:microsoft.com/office/officeart/2008/layout/VerticalCurvedList"/>
    <dgm:cxn modelId="{02DDF06B-2414-4E48-9E15-68CB9BFACFC5}" type="presParOf" srcId="{CC0C53A0-F63A-4BBC-81AD-1A4FB0935991}" destId="{1380D63A-6163-40F4-B7AD-5EC12FAE5A85}" srcOrd="11" destOrd="0" presId="urn:microsoft.com/office/officeart/2008/layout/VerticalCurvedList"/>
    <dgm:cxn modelId="{6ADBD2C5-44DB-4C2B-BEB0-99F33453CF8E}" type="presParOf" srcId="{CC0C53A0-F63A-4BBC-81AD-1A4FB0935991}" destId="{2F8CDC26-339F-4C66-ADBB-455B59138822}" srcOrd="12" destOrd="0" presId="urn:microsoft.com/office/officeart/2008/layout/VerticalCurvedList"/>
    <dgm:cxn modelId="{6D42DA55-E981-4843-8780-CF218483D87A}" type="presParOf" srcId="{2F8CDC26-339F-4C66-ADBB-455B59138822}" destId="{8FC757C9-673E-49E4-B950-2ACC6710F253}" srcOrd="0" destOrd="0" presId="urn:microsoft.com/office/officeart/2008/layout/VerticalCurvedList"/>
    <dgm:cxn modelId="{4483920E-0FD1-4E1B-BCFB-B87390215264}" type="presParOf" srcId="{CC0C53A0-F63A-4BBC-81AD-1A4FB0935991}" destId="{22B6B6CD-3263-4B7F-B474-C3CB64A256EC}" srcOrd="13" destOrd="0" presId="urn:microsoft.com/office/officeart/2008/layout/VerticalCurvedList"/>
    <dgm:cxn modelId="{3AC5C18F-827A-406E-862C-605F88821EA6}" type="presParOf" srcId="{CC0C53A0-F63A-4BBC-81AD-1A4FB0935991}" destId="{B0F5214C-E4C7-4190-B905-50EBAA31C7C4}" srcOrd="14" destOrd="0" presId="urn:microsoft.com/office/officeart/2008/layout/VerticalCurvedList"/>
    <dgm:cxn modelId="{5072CBA3-953F-4D08-A2C1-9B8FEF30F9DD}" type="presParOf" srcId="{B0F5214C-E4C7-4190-B905-50EBAA31C7C4}" destId="{8853CCBA-CE20-439C-9538-C49E4CB4A8D0}"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21DACC9-1DA9-45A2-9A30-4F82371CF3CF}" type="doc">
      <dgm:prSet loTypeId="urn:microsoft.com/office/officeart/2008/layout/VerticalCurvedList" loCatId="list" qsTypeId="urn:microsoft.com/office/officeart/2005/8/quickstyle/simple5" qsCatId="simple" csTypeId="urn:microsoft.com/office/officeart/2005/8/colors/accent1_2" csCatId="accent1" phldr="1"/>
      <dgm:spPr/>
      <dgm:t>
        <a:bodyPr/>
        <a:lstStyle/>
        <a:p>
          <a:endParaRPr lang="es-CO"/>
        </a:p>
      </dgm:t>
    </dgm:pt>
    <dgm:pt modelId="{6825807E-FCBB-46D0-98DC-57EC08875EB4}">
      <dgm:prSet phldrT="[Texto]" custT="1"/>
      <dgm:spPr/>
      <dgm:t>
        <a:bodyPr/>
        <a:lstStyle/>
        <a:p>
          <a:pPr>
            <a:buClrTx/>
            <a:buSzTx/>
            <a:buFontTx/>
            <a:buNone/>
          </a:pPr>
          <a:r>
            <a:rPr kumimoji="0" lang="es-ES" sz="1200" b="1" i="0" u="none" strike="noStrike"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Ca Mama: </a:t>
          </a:r>
          <a:r>
            <a:rPr kumimoji="0" lang="es-MX" sz="1200" b="0" i="0" u="none" strike="noStrike"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Oportunidad en el diagnóstico en cáncer de mama de 25,6 a 22 días (Meta 30 días) en diciembre 2025</a:t>
          </a:r>
          <a:endParaRPr lang="es-CO" sz="1200" b="0" dirty="0">
            <a:latin typeface="Calibri" panose="020F0502020204030204" pitchFamily="34" charset="0"/>
            <a:ea typeface="Calibri" panose="020F0502020204030204" pitchFamily="34" charset="0"/>
            <a:cs typeface="Calibri" panose="020F0502020204030204" pitchFamily="34" charset="0"/>
          </a:endParaRPr>
        </a:p>
      </dgm:t>
    </dgm:pt>
    <dgm:pt modelId="{DCF77980-64C4-4666-82E1-98674BB6105B}" type="parTrans" cxnId="{FCA2C4C9-F98F-4F8F-A00A-2B67CAFAECB4}">
      <dgm:prSet/>
      <dgm:spPr/>
      <dgm:t>
        <a:bodyPr/>
        <a:lstStyle/>
        <a:p>
          <a:endParaRPr lang="es-CO" sz="1200">
            <a:latin typeface="Calibri" panose="020F0502020204030204" pitchFamily="34" charset="0"/>
            <a:ea typeface="Calibri" panose="020F0502020204030204" pitchFamily="34" charset="0"/>
            <a:cs typeface="Calibri" panose="020F0502020204030204" pitchFamily="34" charset="0"/>
          </a:endParaRPr>
        </a:p>
      </dgm:t>
    </dgm:pt>
    <dgm:pt modelId="{310204DB-690B-4F6C-A79A-4CCA92438A6A}" type="sibTrans" cxnId="{FCA2C4C9-F98F-4F8F-A00A-2B67CAFAECB4}">
      <dgm:prSet/>
      <dgm:spPr/>
      <dgm:t>
        <a:bodyPr/>
        <a:lstStyle/>
        <a:p>
          <a:endParaRPr lang="es-CO" sz="1200">
            <a:latin typeface="Calibri" panose="020F0502020204030204" pitchFamily="34" charset="0"/>
            <a:ea typeface="Calibri" panose="020F0502020204030204" pitchFamily="34" charset="0"/>
            <a:cs typeface="Calibri" panose="020F0502020204030204" pitchFamily="34" charset="0"/>
          </a:endParaRPr>
        </a:p>
      </dgm:t>
    </dgm:pt>
    <dgm:pt modelId="{78EAFA8B-B662-4B96-B30E-97CCB022057A}">
      <dgm:prSet phldrT="[Texto]" custT="1"/>
      <dgm:spPr/>
      <dgm:t>
        <a:bodyPr/>
        <a:lstStyle/>
        <a:p>
          <a:pPr>
            <a:buClrTx/>
            <a:buSzTx/>
            <a:buFontTx/>
            <a:buNone/>
          </a:pPr>
          <a:r>
            <a:rPr kumimoji="0" lang="es-ES" sz="1200" b="1" i="0" u="none" strike="noStrike"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Ca Mama: </a:t>
          </a:r>
          <a:r>
            <a:rPr kumimoji="0" lang="es-MX" sz="1200" b="0" i="0" u="none" strike="noStrike"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Oportunidad en el inicio de tratamiento en cáncer de mama de 21 días (Meta 30 días)</a:t>
          </a:r>
          <a:endParaRPr lang="es-CO" sz="1200" b="0" dirty="0">
            <a:latin typeface="Calibri" panose="020F0502020204030204" pitchFamily="34" charset="0"/>
            <a:ea typeface="Calibri" panose="020F0502020204030204" pitchFamily="34" charset="0"/>
            <a:cs typeface="Calibri" panose="020F0502020204030204" pitchFamily="34" charset="0"/>
          </a:endParaRPr>
        </a:p>
      </dgm:t>
    </dgm:pt>
    <dgm:pt modelId="{4E4B5AEF-1A1F-44DA-99B3-B9FC792DE16E}" type="parTrans" cxnId="{DFA24AC5-A468-4111-AA74-4EAD5362FF90}">
      <dgm:prSet/>
      <dgm:spPr/>
      <dgm:t>
        <a:bodyPr/>
        <a:lstStyle/>
        <a:p>
          <a:endParaRPr lang="es-CO" sz="1200">
            <a:latin typeface="Calibri" panose="020F0502020204030204" pitchFamily="34" charset="0"/>
            <a:ea typeface="Calibri" panose="020F0502020204030204" pitchFamily="34" charset="0"/>
            <a:cs typeface="Calibri" panose="020F0502020204030204" pitchFamily="34" charset="0"/>
          </a:endParaRPr>
        </a:p>
      </dgm:t>
    </dgm:pt>
    <dgm:pt modelId="{5DC55AF6-7BEA-4DF5-B6C8-2C146670FA72}" type="sibTrans" cxnId="{DFA24AC5-A468-4111-AA74-4EAD5362FF90}">
      <dgm:prSet/>
      <dgm:spPr/>
      <dgm:t>
        <a:bodyPr/>
        <a:lstStyle/>
        <a:p>
          <a:endParaRPr lang="es-CO" sz="1200">
            <a:latin typeface="Calibri" panose="020F0502020204030204" pitchFamily="34" charset="0"/>
            <a:ea typeface="Calibri" panose="020F0502020204030204" pitchFamily="34" charset="0"/>
            <a:cs typeface="Calibri" panose="020F0502020204030204" pitchFamily="34" charset="0"/>
          </a:endParaRPr>
        </a:p>
      </dgm:t>
    </dgm:pt>
    <dgm:pt modelId="{E91594CE-B86A-443B-8A7D-5042D147D123}">
      <dgm:prSet phldrT="[Texto]" custT="1"/>
      <dgm:spPr/>
      <dgm:t>
        <a:bodyPr/>
        <a:lstStyle/>
        <a:p>
          <a:pPr>
            <a:buClrTx/>
            <a:buSzTx/>
            <a:buFontTx/>
            <a:buNone/>
          </a:pPr>
          <a:r>
            <a:rPr kumimoji="0" lang="es-ES" sz="1200" b="1"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Ca Mama: </a:t>
          </a:r>
          <a:r>
            <a:rPr kumimoji="0" lang="es-MX" sz="1200" b="0" i="0" u="none" strike="noStrike" kern="1200" cap="none" spc="0" normalizeH="0" baseline="0" dirty="0">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Cero casos de tutela y respuesta oportuna en el 100% de los casos PQRD.</a:t>
          </a:r>
          <a:endParaRPr kumimoji="0" lang="es-CO" sz="1200" b="0" i="0" u="none" strike="noStrike" kern="1200" cap="none" spc="0" normalizeH="0" baseline="0" dirty="0">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dgm:t>
    </dgm:pt>
    <dgm:pt modelId="{3B62E29C-C6F1-4380-8411-DCE7F1EC76EA}" type="parTrans" cxnId="{9C0BE356-E633-410F-9231-C31A8658DEEC}">
      <dgm:prSet/>
      <dgm:spPr/>
      <dgm:t>
        <a:bodyPr/>
        <a:lstStyle/>
        <a:p>
          <a:endParaRPr lang="es-CO" sz="1200">
            <a:latin typeface="Calibri" panose="020F0502020204030204" pitchFamily="34" charset="0"/>
            <a:ea typeface="Calibri" panose="020F0502020204030204" pitchFamily="34" charset="0"/>
            <a:cs typeface="Calibri" panose="020F0502020204030204" pitchFamily="34" charset="0"/>
          </a:endParaRPr>
        </a:p>
      </dgm:t>
    </dgm:pt>
    <dgm:pt modelId="{E579D0A1-BFC5-4C97-9D2C-872BBEBC71A5}" type="sibTrans" cxnId="{9C0BE356-E633-410F-9231-C31A8658DEEC}">
      <dgm:prSet/>
      <dgm:spPr/>
      <dgm:t>
        <a:bodyPr/>
        <a:lstStyle/>
        <a:p>
          <a:endParaRPr lang="es-CO" sz="1200">
            <a:latin typeface="Calibri" panose="020F0502020204030204" pitchFamily="34" charset="0"/>
            <a:ea typeface="Calibri" panose="020F0502020204030204" pitchFamily="34" charset="0"/>
            <a:cs typeface="Calibri" panose="020F0502020204030204" pitchFamily="34" charset="0"/>
          </a:endParaRPr>
        </a:p>
      </dgm:t>
    </dgm:pt>
    <dgm:pt modelId="{B0B4EC5E-F45D-41D3-B9FF-DE5541354A86}">
      <dgm:prSet phldrT="[Texto]" custT="1"/>
      <dgm:spPr/>
      <dgm:t>
        <a:bodyPr/>
        <a:lstStyle/>
        <a:p>
          <a:pPr>
            <a:buClrTx/>
            <a:buSzTx/>
            <a:buFontTx/>
            <a:buNone/>
          </a:pPr>
          <a:r>
            <a:rPr kumimoji="0" lang="es-ES" sz="1200" b="1"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Ca Mama: </a:t>
          </a:r>
          <a:r>
            <a:rPr kumimoji="0" lang="es-ES" sz="1200" b="0" i="0" u="none" strike="noStrike" kern="1200" cap="none" spc="0" normalizeH="0" baseline="0" noProof="0" dirty="0">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Entrega oportuna y completa del 100% de las fórmulas de medicamentos.</a:t>
          </a:r>
          <a:endParaRPr kumimoji="0" lang="es-CO" sz="1200" b="0" i="0" u="none" strike="noStrike" kern="1200" cap="none" spc="0" normalizeH="0" baseline="0" dirty="0">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dgm:t>
    </dgm:pt>
    <dgm:pt modelId="{DD5A1F21-D041-4696-A0B2-81178751E15A}" type="parTrans" cxnId="{261B3208-2F8D-44C7-8153-B7B2E7B6421D}">
      <dgm:prSet/>
      <dgm:spPr/>
      <dgm:t>
        <a:bodyPr/>
        <a:lstStyle/>
        <a:p>
          <a:endParaRPr lang="es-CO" sz="1200">
            <a:latin typeface="Calibri" panose="020F0502020204030204" pitchFamily="34" charset="0"/>
            <a:ea typeface="Calibri" panose="020F0502020204030204" pitchFamily="34" charset="0"/>
            <a:cs typeface="Calibri" panose="020F0502020204030204" pitchFamily="34" charset="0"/>
          </a:endParaRPr>
        </a:p>
      </dgm:t>
    </dgm:pt>
    <dgm:pt modelId="{87CD358A-98DE-497B-AFDD-56004DA69006}" type="sibTrans" cxnId="{261B3208-2F8D-44C7-8153-B7B2E7B6421D}">
      <dgm:prSet/>
      <dgm:spPr/>
      <dgm:t>
        <a:bodyPr/>
        <a:lstStyle/>
        <a:p>
          <a:endParaRPr lang="es-CO" sz="1200">
            <a:latin typeface="Calibri" panose="020F0502020204030204" pitchFamily="34" charset="0"/>
            <a:ea typeface="Calibri" panose="020F0502020204030204" pitchFamily="34" charset="0"/>
            <a:cs typeface="Calibri" panose="020F0502020204030204" pitchFamily="34" charset="0"/>
          </a:endParaRPr>
        </a:p>
      </dgm:t>
    </dgm:pt>
    <dgm:pt modelId="{EEF4575C-8E9C-4932-B7BF-4D3805B0D777}">
      <dgm:prSet phldrT="[Texto]" custT="1"/>
      <dgm:spPr/>
      <dgm:t>
        <a:bodyPr/>
        <a:lstStyle/>
        <a:p>
          <a:pPr>
            <a:buClrTx/>
            <a:buSzTx/>
            <a:buFontTx/>
            <a:buNone/>
          </a:pPr>
          <a:r>
            <a:rPr kumimoji="0" lang="es-ES" sz="1200" b="1"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Ca Mama: </a:t>
          </a:r>
          <a:r>
            <a:rPr kumimoji="0" lang="es-MX" sz="1200" b="0" i="0" u="none" strike="noStrike" kern="1200" cap="none" spc="0" normalizeH="0" baseline="0" noProof="0" dirty="0">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Proporción de mujeres con diagnóstico histopatológico antes de la cirugía: 100% (Meta 90%)</a:t>
          </a:r>
          <a:endParaRPr kumimoji="0" lang="es-CO" sz="1200" b="0" i="0" u="none" strike="noStrike" kern="1200" cap="none" spc="0" normalizeH="0" baseline="0" dirty="0">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dgm:t>
    </dgm:pt>
    <dgm:pt modelId="{E3ABB08E-87E6-4CAF-BE1A-C8FEF85427F8}" type="parTrans" cxnId="{1B33B681-295C-464E-92AE-070C1AB09D2E}">
      <dgm:prSet/>
      <dgm:spPr/>
      <dgm:t>
        <a:bodyPr/>
        <a:lstStyle/>
        <a:p>
          <a:endParaRPr lang="es-CO" sz="1200">
            <a:latin typeface="Calibri" panose="020F0502020204030204" pitchFamily="34" charset="0"/>
            <a:ea typeface="Calibri" panose="020F0502020204030204" pitchFamily="34" charset="0"/>
            <a:cs typeface="Calibri" panose="020F0502020204030204" pitchFamily="34" charset="0"/>
          </a:endParaRPr>
        </a:p>
      </dgm:t>
    </dgm:pt>
    <dgm:pt modelId="{08DE2B11-C04B-4E7B-9B18-7BDA32578401}" type="sibTrans" cxnId="{1B33B681-295C-464E-92AE-070C1AB09D2E}">
      <dgm:prSet/>
      <dgm:spPr/>
      <dgm:t>
        <a:bodyPr/>
        <a:lstStyle/>
        <a:p>
          <a:endParaRPr lang="es-CO" sz="1200">
            <a:latin typeface="Calibri" panose="020F0502020204030204" pitchFamily="34" charset="0"/>
            <a:ea typeface="Calibri" panose="020F0502020204030204" pitchFamily="34" charset="0"/>
            <a:cs typeface="Calibri" panose="020F0502020204030204" pitchFamily="34" charset="0"/>
          </a:endParaRPr>
        </a:p>
      </dgm:t>
    </dgm:pt>
    <dgm:pt modelId="{93BAA509-8BC5-4674-AD1F-86CB38149D93}" type="pres">
      <dgm:prSet presAssocID="{E21DACC9-1DA9-45A2-9A30-4F82371CF3CF}" presName="Name0" presStyleCnt="0">
        <dgm:presLayoutVars>
          <dgm:chMax val="7"/>
          <dgm:chPref val="7"/>
          <dgm:dir/>
        </dgm:presLayoutVars>
      </dgm:prSet>
      <dgm:spPr/>
    </dgm:pt>
    <dgm:pt modelId="{FAD17B89-AC7B-4AD8-A313-F97B07CC1654}" type="pres">
      <dgm:prSet presAssocID="{E21DACC9-1DA9-45A2-9A30-4F82371CF3CF}" presName="Name1" presStyleCnt="0"/>
      <dgm:spPr/>
    </dgm:pt>
    <dgm:pt modelId="{F98D9162-A12F-4B58-A965-13F46DA49BBC}" type="pres">
      <dgm:prSet presAssocID="{E21DACC9-1DA9-45A2-9A30-4F82371CF3CF}" presName="cycle" presStyleCnt="0"/>
      <dgm:spPr/>
    </dgm:pt>
    <dgm:pt modelId="{98476B27-B39A-48A4-976A-3E5F953770AD}" type="pres">
      <dgm:prSet presAssocID="{E21DACC9-1DA9-45A2-9A30-4F82371CF3CF}" presName="srcNode" presStyleLbl="node1" presStyleIdx="0" presStyleCnt="5"/>
      <dgm:spPr/>
    </dgm:pt>
    <dgm:pt modelId="{810D72ED-5A9C-4D4F-A9AB-AA4E4987ADAD}" type="pres">
      <dgm:prSet presAssocID="{E21DACC9-1DA9-45A2-9A30-4F82371CF3CF}" presName="conn" presStyleLbl="parChTrans1D2" presStyleIdx="0" presStyleCnt="1"/>
      <dgm:spPr/>
    </dgm:pt>
    <dgm:pt modelId="{1A6B8541-6A2D-4920-962E-0E7408E5E8D3}" type="pres">
      <dgm:prSet presAssocID="{E21DACC9-1DA9-45A2-9A30-4F82371CF3CF}" presName="extraNode" presStyleLbl="node1" presStyleIdx="0" presStyleCnt="5"/>
      <dgm:spPr/>
    </dgm:pt>
    <dgm:pt modelId="{239FE718-94DB-4204-9AFF-E4299A33700C}" type="pres">
      <dgm:prSet presAssocID="{E21DACC9-1DA9-45A2-9A30-4F82371CF3CF}" presName="dstNode" presStyleLbl="node1" presStyleIdx="0" presStyleCnt="5"/>
      <dgm:spPr/>
    </dgm:pt>
    <dgm:pt modelId="{97803F9A-8DBD-4978-8E74-98555F8B37C6}" type="pres">
      <dgm:prSet presAssocID="{6825807E-FCBB-46D0-98DC-57EC08875EB4}" presName="text_1" presStyleLbl="node1" presStyleIdx="0" presStyleCnt="5">
        <dgm:presLayoutVars>
          <dgm:bulletEnabled val="1"/>
        </dgm:presLayoutVars>
      </dgm:prSet>
      <dgm:spPr/>
    </dgm:pt>
    <dgm:pt modelId="{C5E44325-6B53-493F-B630-54BA4BC72150}" type="pres">
      <dgm:prSet presAssocID="{6825807E-FCBB-46D0-98DC-57EC08875EB4}" presName="accent_1" presStyleCnt="0"/>
      <dgm:spPr/>
    </dgm:pt>
    <dgm:pt modelId="{24A19556-3E52-46CC-9B66-ABF7851CAD06}" type="pres">
      <dgm:prSet presAssocID="{6825807E-FCBB-46D0-98DC-57EC08875EB4}" presName="accentRepeatNode" presStyleLbl="solidFgAcc1" presStyleIdx="0" presStyleCnt="5"/>
      <dgm:spPr/>
    </dgm:pt>
    <dgm:pt modelId="{BD700308-94A2-40F1-A653-E1B09CA94EA3}" type="pres">
      <dgm:prSet presAssocID="{78EAFA8B-B662-4B96-B30E-97CCB022057A}" presName="text_2" presStyleLbl="node1" presStyleIdx="1" presStyleCnt="5">
        <dgm:presLayoutVars>
          <dgm:bulletEnabled val="1"/>
        </dgm:presLayoutVars>
      </dgm:prSet>
      <dgm:spPr/>
    </dgm:pt>
    <dgm:pt modelId="{986F3988-BB48-41DC-9FAE-819E8CA0522F}" type="pres">
      <dgm:prSet presAssocID="{78EAFA8B-B662-4B96-B30E-97CCB022057A}" presName="accent_2" presStyleCnt="0"/>
      <dgm:spPr/>
    </dgm:pt>
    <dgm:pt modelId="{9DCBC497-636D-47CA-86BB-AEAD3B3BEC97}" type="pres">
      <dgm:prSet presAssocID="{78EAFA8B-B662-4B96-B30E-97CCB022057A}" presName="accentRepeatNode" presStyleLbl="solidFgAcc1" presStyleIdx="1" presStyleCnt="5"/>
      <dgm:spPr/>
    </dgm:pt>
    <dgm:pt modelId="{77063646-00CB-4B22-97DF-7328FF46F8B1}" type="pres">
      <dgm:prSet presAssocID="{E91594CE-B86A-443B-8A7D-5042D147D123}" presName="text_3" presStyleLbl="node1" presStyleIdx="2" presStyleCnt="5">
        <dgm:presLayoutVars>
          <dgm:bulletEnabled val="1"/>
        </dgm:presLayoutVars>
      </dgm:prSet>
      <dgm:spPr/>
    </dgm:pt>
    <dgm:pt modelId="{AF8C0A58-09A1-411B-B5D4-AD79A8A77E35}" type="pres">
      <dgm:prSet presAssocID="{E91594CE-B86A-443B-8A7D-5042D147D123}" presName="accent_3" presStyleCnt="0"/>
      <dgm:spPr/>
    </dgm:pt>
    <dgm:pt modelId="{B329DDA5-DE2E-4C1C-9D4C-DB7997088B05}" type="pres">
      <dgm:prSet presAssocID="{E91594CE-B86A-443B-8A7D-5042D147D123}" presName="accentRepeatNode" presStyleLbl="solidFgAcc1" presStyleIdx="2" presStyleCnt="5"/>
      <dgm:spPr/>
    </dgm:pt>
    <dgm:pt modelId="{C54C6832-242C-4518-993B-BD8E57C3D635}" type="pres">
      <dgm:prSet presAssocID="{B0B4EC5E-F45D-41D3-B9FF-DE5541354A86}" presName="text_4" presStyleLbl="node1" presStyleIdx="3" presStyleCnt="5">
        <dgm:presLayoutVars>
          <dgm:bulletEnabled val="1"/>
        </dgm:presLayoutVars>
      </dgm:prSet>
      <dgm:spPr/>
    </dgm:pt>
    <dgm:pt modelId="{DAA5AD6D-20F9-4C1F-8F19-E5A368F82916}" type="pres">
      <dgm:prSet presAssocID="{B0B4EC5E-F45D-41D3-B9FF-DE5541354A86}" presName="accent_4" presStyleCnt="0"/>
      <dgm:spPr/>
    </dgm:pt>
    <dgm:pt modelId="{7FDDFEB3-DAC9-48AC-B197-3DDF071EFF1B}" type="pres">
      <dgm:prSet presAssocID="{B0B4EC5E-F45D-41D3-B9FF-DE5541354A86}" presName="accentRepeatNode" presStyleLbl="solidFgAcc1" presStyleIdx="3" presStyleCnt="5"/>
      <dgm:spPr/>
    </dgm:pt>
    <dgm:pt modelId="{62A3949D-1B8D-4EA6-8F67-C13ACD2D2BC0}" type="pres">
      <dgm:prSet presAssocID="{EEF4575C-8E9C-4932-B7BF-4D3805B0D777}" presName="text_5" presStyleLbl="node1" presStyleIdx="4" presStyleCnt="5">
        <dgm:presLayoutVars>
          <dgm:bulletEnabled val="1"/>
        </dgm:presLayoutVars>
      </dgm:prSet>
      <dgm:spPr/>
    </dgm:pt>
    <dgm:pt modelId="{B81025C8-533A-4F24-A848-9CAB45373959}" type="pres">
      <dgm:prSet presAssocID="{EEF4575C-8E9C-4932-B7BF-4D3805B0D777}" presName="accent_5" presStyleCnt="0"/>
      <dgm:spPr/>
    </dgm:pt>
    <dgm:pt modelId="{06CF00B1-DA32-463D-A6C6-438FBDB47457}" type="pres">
      <dgm:prSet presAssocID="{EEF4575C-8E9C-4932-B7BF-4D3805B0D777}" presName="accentRepeatNode" presStyleLbl="solidFgAcc1" presStyleIdx="4" presStyleCnt="5"/>
      <dgm:spPr/>
    </dgm:pt>
  </dgm:ptLst>
  <dgm:cxnLst>
    <dgm:cxn modelId="{261B3208-2F8D-44C7-8153-B7B2E7B6421D}" srcId="{E21DACC9-1DA9-45A2-9A30-4F82371CF3CF}" destId="{B0B4EC5E-F45D-41D3-B9FF-DE5541354A86}" srcOrd="3" destOrd="0" parTransId="{DD5A1F21-D041-4696-A0B2-81178751E15A}" sibTransId="{87CD358A-98DE-497B-AFDD-56004DA69006}"/>
    <dgm:cxn modelId="{CF3FEC1D-419D-48D9-9F16-92D9E0BB46D9}" type="presOf" srcId="{E21DACC9-1DA9-45A2-9A30-4F82371CF3CF}" destId="{93BAA509-8BC5-4674-AD1F-86CB38149D93}" srcOrd="0" destOrd="0" presId="urn:microsoft.com/office/officeart/2008/layout/VerticalCurvedList"/>
    <dgm:cxn modelId="{C7410540-A1B6-4C04-8281-6A51D8E347A3}" type="presOf" srcId="{EEF4575C-8E9C-4932-B7BF-4D3805B0D777}" destId="{62A3949D-1B8D-4EA6-8F67-C13ACD2D2BC0}" srcOrd="0" destOrd="0" presId="urn:microsoft.com/office/officeart/2008/layout/VerticalCurvedList"/>
    <dgm:cxn modelId="{07699F43-3A8B-451C-B50C-1A10C3544087}" type="presOf" srcId="{310204DB-690B-4F6C-A79A-4CCA92438A6A}" destId="{810D72ED-5A9C-4D4F-A9AB-AA4E4987ADAD}" srcOrd="0" destOrd="0" presId="urn:microsoft.com/office/officeart/2008/layout/VerticalCurvedList"/>
    <dgm:cxn modelId="{9C0BE356-E633-410F-9231-C31A8658DEEC}" srcId="{E21DACC9-1DA9-45A2-9A30-4F82371CF3CF}" destId="{E91594CE-B86A-443B-8A7D-5042D147D123}" srcOrd="2" destOrd="0" parTransId="{3B62E29C-C6F1-4380-8411-DCE7F1EC76EA}" sibTransId="{E579D0A1-BFC5-4C97-9D2C-872BBEBC71A5}"/>
    <dgm:cxn modelId="{1B33B681-295C-464E-92AE-070C1AB09D2E}" srcId="{E21DACC9-1DA9-45A2-9A30-4F82371CF3CF}" destId="{EEF4575C-8E9C-4932-B7BF-4D3805B0D777}" srcOrd="4" destOrd="0" parTransId="{E3ABB08E-87E6-4CAF-BE1A-C8FEF85427F8}" sibTransId="{08DE2B11-C04B-4E7B-9B18-7BDA32578401}"/>
    <dgm:cxn modelId="{926FC688-ABE3-4230-9E5A-DBEC8A51C650}" type="presOf" srcId="{B0B4EC5E-F45D-41D3-B9FF-DE5541354A86}" destId="{C54C6832-242C-4518-993B-BD8E57C3D635}" srcOrd="0" destOrd="0" presId="urn:microsoft.com/office/officeart/2008/layout/VerticalCurvedList"/>
    <dgm:cxn modelId="{CB90E9B5-9804-4BC2-9F3D-A0EF744540DE}" type="presOf" srcId="{6825807E-FCBB-46D0-98DC-57EC08875EB4}" destId="{97803F9A-8DBD-4978-8E74-98555F8B37C6}" srcOrd="0" destOrd="0" presId="urn:microsoft.com/office/officeart/2008/layout/VerticalCurvedList"/>
    <dgm:cxn modelId="{1C9625C4-E66F-4C60-8E52-030A53E344A3}" type="presOf" srcId="{E91594CE-B86A-443B-8A7D-5042D147D123}" destId="{77063646-00CB-4B22-97DF-7328FF46F8B1}" srcOrd="0" destOrd="0" presId="urn:microsoft.com/office/officeart/2008/layout/VerticalCurvedList"/>
    <dgm:cxn modelId="{DFA24AC5-A468-4111-AA74-4EAD5362FF90}" srcId="{E21DACC9-1DA9-45A2-9A30-4F82371CF3CF}" destId="{78EAFA8B-B662-4B96-B30E-97CCB022057A}" srcOrd="1" destOrd="0" parTransId="{4E4B5AEF-1A1F-44DA-99B3-B9FC792DE16E}" sibTransId="{5DC55AF6-7BEA-4DF5-B6C8-2C146670FA72}"/>
    <dgm:cxn modelId="{0A6970C9-1C62-4759-B80A-908E691623F8}" type="presOf" srcId="{78EAFA8B-B662-4B96-B30E-97CCB022057A}" destId="{BD700308-94A2-40F1-A653-E1B09CA94EA3}" srcOrd="0" destOrd="0" presId="urn:microsoft.com/office/officeart/2008/layout/VerticalCurvedList"/>
    <dgm:cxn modelId="{FCA2C4C9-F98F-4F8F-A00A-2B67CAFAECB4}" srcId="{E21DACC9-1DA9-45A2-9A30-4F82371CF3CF}" destId="{6825807E-FCBB-46D0-98DC-57EC08875EB4}" srcOrd="0" destOrd="0" parTransId="{DCF77980-64C4-4666-82E1-98674BB6105B}" sibTransId="{310204DB-690B-4F6C-A79A-4CCA92438A6A}"/>
    <dgm:cxn modelId="{8C6FB2FC-4D85-4C16-9419-588DDA79D813}" type="presParOf" srcId="{93BAA509-8BC5-4674-AD1F-86CB38149D93}" destId="{FAD17B89-AC7B-4AD8-A313-F97B07CC1654}" srcOrd="0" destOrd="0" presId="urn:microsoft.com/office/officeart/2008/layout/VerticalCurvedList"/>
    <dgm:cxn modelId="{C1308ACB-C4C8-4DCA-9EDD-B4F459FD27C3}" type="presParOf" srcId="{FAD17B89-AC7B-4AD8-A313-F97B07CC1654}" destId="{F98D9162-A12F-4B58-A965-13F46DA49BBC}" srcOrd="0" destOrd="0" presId="urn:microsoft.com/office/officeart/2008/layout/VerticalCurvedList"/>
    <dgm:cxn modelId="{E0D05D1D-FB54-4AEA-BFDD-AB76C48AD1F4}" type="presParOf" srcId="{F98D9162-A12F-4B58-A965-13F46DA49BBC}" destId="{98476B27-B39A-48A4-976A-3E5F953770AD}" srcOrd="0" destOrd="0" presId="urn:microsoft.com/office/officeart/2008/layout/VerticalCurvedList"/>
    <dgm:cxn modelId="{4CC9932F-9AE3-4DC3-9B97-55482BE86E28}" type="presParOf" srcId="{F98D9162-A12F-4B58-A965-13F46DA49BBC}" destId="{810D72ED-5A9C-4D4F-A9AB-AA4E4987ADAD}" srcOrd="1" destOrd="0" presId="urn:microsoft.com/office/officeart/2008/layout/VerticalCurvedList"/>
    <dgm:cxn modelId="{ABDAF6E6-AF99-4B09-93D3-690F9ADB3360}" type="presParOf" srcId="{F98D9162-A12F-4B58-A965-13F46DA49BBC}" destId="{1A6B8541-6A2D-4920-962E-0E7408E5E8D3}" srcOrd="2" destOrd="0" presId="urn:microsoft.com/office/officeart/2008/layout/VerticalCurvedList"/>
    <dgm:cxn modelId="{FB1853DD-1438-4700-B1B1-DC95EDA8647C}" type="presParOf" srcId="{F98D9162-A12F-4B58-A965-13F46DA49BBC}" destId="{239FE718-94DB-4204-9AFF-E4299A33700C}" srcOrd="3" destOrd="0" presId="urn:microsoft.com/office/officeart/2008/layout/VerticalCurvedList"/>
    <dgm:cxn modelId="{9E19CC27-956D-4C5D-AF01-4A71C0695355}" type="presParOf" srcId="{FAD17B89-AC7B-4AD8-A313-F97B07CC1654}" destId="{97803F9A-8DBD-4978-8E74-98555F8B37C6}" srcOrd="1" destOrd="0" presId="urn:microsoft.com/office/officeart/2008/layout/VerticalCurvedList"/>
    <dgm:cxn modelId="{E1542D34-A5CF-453F-8EBD-CC37F9A3E2AE}" type="presParOf" srcId="{FAD17B89-AC7B-4AD8-A313-F97B07CC1654}" destId="{C5E44325-6B53-493F-B630-54BA4BC72150}" srcOrd="2" destOrd="0" presId="urn:microsoft.com/office/officeart/2008/layout/VerticalCurvedList"/>
    <dgm:cxn modelId="{1C9E6524-F41D-4025-B019-CD01A44C4E40}" type="presParOf" srcId="{C5E44325-6B53-493F-B630-54BA4BC72150}" destId="{24A19556-3E52-46CC-9B66-ABF7851CAD06}" srcOrd="0" destOrd="0" presId="urn:microsoft.com/office/officeart/2008/layout/VerticalCurvedList"/>
    <dgm:cxn modelId="{9E80EECB-4F18-4204-B734-A32350734081}" type="presParOf" srcId="{FAD17B89-AC7B-4AD8-A313-F97B07CC1654}" destId="{BD700308-94A2-40F1-A653-E1B09CA94EA3}" srcOrd="3" destOrd="0" presId="urn:microsoft.com/office/officeart/2008/layout/VerticalCurvedList"/>
    <dgm:cxn modelId="{D4BA3D32-671D-423C-A290-7A38050050A2}" type="presParOf" srcId="{FAD17B89-AC7B-4AD8-A313-F97B07CC1654}" destId="{986F3988-BB48-41DC-9FAE-819E8CA0522F}" srcOrd="4" destOrd="0" presId="urn:microsoft.com/office/officeart/2008/layout/VerticalCurvedList"/>
    <dgm:cxn modelId="{194D59D8-B8EE-4097-9796-FCD7A066730E}" type="presParOf" srcId="{986F3988-BB48-41DC-9FAE-819E8CA0522F}" destId="{9DCBC497-636D-47CA-86BB-AEAD3B3BEC97}" srcOrd="0" destOrd="0" presId="urn:microsoft.com/office/officeart/2008/layout/VerticalCurvedList"/>
    <dgm:cxn modelId="{D2A889DE-4CD3-40DB-8BF8-2A1E4EDDDE33}" type="presParOf" srcId="{FAD17B89-AC7B-4AD8-A313-F97B07CC1654}" destId="{77063646-00CB-4B22-97DF-7328FF46F8B1}" srcOrd="5" destOrd="0" presId="urn:microsoft.com/office/officeart/2008/layout/VerticalCurvedList"/>
    <dgm:cxn modelId="{53C38C22-33B4-4969-BC97-3874B7156277}" type="presParOf" srcId="{FAD17B89-AC7B-4AD8-A313-F97B07CC1654}" destId="{AF8C0A58-09A1-411B-B5D4-AD79A8A77E35}" srcOrd="6" destOrd="0" presId="urn:microsoft.com/office/officeart/2008/layout/VerticalCurvedList"/>
    <dgm:cxn modelId="{BFB733DC-9356-4072-B6FC-042A19344D4F}" type="presParOf" srcId="{AF8C0A58-09A1-411B-B5D4-AD79A8A77E35}" destId="{B329DDA5-DE2E-4C1C-9D4C-DB7997088B05}" srcOrd="0" destOrd="0" presId="urn:microsoft.com/office/officeart/2008/layout/VerticalCurvedList"/>
    <dgm:cxn modelId="{7D662B33-57CE-433A-B429-BC4DA21DABB0}" type="presParOf" srcId="{FAD17B89-AC7B-4AD8-A313-F97B07CC1654}" destId="{C54C6832-242C-4518-993B-BD8E57C3D635}" srcOrd="7" destOrd="0" presId="urn:microsoft.com/office/officeart/2008/layout/VerticalCurvedList"/>
    <dgm:cxn modelId="{9F75B8B8-A0F6-40D7-BFB4-A5CA346F5619}" type="presParOf" srcId="{FAD17B89-AC7B-4AD8-A313-F97B07CC1654}" destId="{DAA5AD6D-20F9-4C1F-8F19-E5A368F82916}" srcOrd="8" destOrd="0" presId="urn:microsoft.com/office/officeart/2008/layout/VerticalCurvedList"/>
    <dgm:cxn modelId="{EF3B837B-1EC9-45FF-8C8C-97F92653C657}" type="presParOf" srcId="{DAA5AD6D-20F9-4C1F-8F19-E5A368F82916}" destId="{7FDDFEB3-DAC9-48AC-B197-3DDF071EFF1B}" srcOrd="0" destOrd="0" presId="urn:microsoft.com/office/officeart/2008/layout/VerticalCurvedList"/>
    <dgm:cxn modelId="{298E6118-208E-4375-9297-6B23F889D2D0}" type="presParOf" srcId="{FAD17B89-AC7B-4AD8-A313-F97B07CC1654}" destId="{62A3949D-1B8D-4EA6-8F67-C13ACD2D2BC0}" srcOrd="9" destOrd="0" presId="urn:microsoft.com/office/officeart/2008/layout/VerticalCurvedList"/>
    <dgm:cxn modelId="{28525146-ED18-41F1-8BCE-D2842D5B1B3C}" type="presParOf" srcId="{FAD17B89-AC7B-4AD8-A313-F97B07CC1654}" destId="{B81025C8-533A-4F24-A848-9CAB45373959}" srcOrd="10" destOrd="0" presId="urn:microsoft.com/office/officeart/2008/layout/VerticalCurvedList"/>
    <dgm:cxn modelId="{4ABF2F96-F56D-4175-ADAB-596C0EF1E383}" type="presParOf" srcId="{B81025C8-533A-4F24-A848-9CAB45373959}" destId="{06CF00B1-DA32-463D-A6C6-438FBDB47457}"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21DACC9-1DA9-45A2-9A30-4F82371CF3CF}" type="doc">
      <dgm:prSet loTypeId="urn:microsoft.com/office/officeart/2008/layout/VerticalCurvedList" loCatId="list" qsTypeId="urn:microsoft.com/office/officeart/2005/8/quickstyle/simple5" qsCatId="simple" csTypeId="urn:microsoft.com/office/officeart/2005/8/colors/accent0_1" csCatId="mainScheme" phldr="1"/>
      <dgm:spPr/>
      <dgm:t>
        <a:bodyPr/>
        <a:lstStyle/>
        <a:p>
          <a:endParaRPr lang="es-CO"/>
        </a:p>
      </dgm:t>
    </dgm:pt>
    <dgm:pt modelId="{6825807E-FCBB-46D0-98DC-57EC08875EB4}">
      <dgm:prSet phldrT="[Texto]" custT="1"/>
      <dgm:spPr>
        <a:solidFill>
          <a:srgbClr val="23505E"/>
        </a:solidFill>
      </dgm:spPr>
      <dgm:t>
        <a:bodyPr/>
        <a:lstStyle/>
        <a:p>
          <a:pPr>
            <a:buClrTx/>
            <a:buSzTx/>
            <a:buFontTx/>
            <a:buNone/>
          </a:pPr>
          <a:r>
            <a:rPr kumimoji="0" lang="es-ES" sz="1000" b="1" i="0" u="none" strike="noStrike" cap="none" spc="0" normalizeH="0" baseline="0" noProof="0" dirty="0">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Ca Próstata: </a:t>
          </a:r>
          <a:r>
            <a:rPr kumimoji="0" lang="es-CO" sz="1000" b="0" i="0" u="none" strike="noStrike" cap="none" spc="0" normalizeH="0" baseline="0" noProof="0" dirty="0">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Captación oportuna (tamización 50 a 75 años) 29,56 a diciembre de 2025.</a:t>
          </a:r>
          <a:endParaRPr lang="es-CO" sz="10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DCF77980-64C4-4666-82E1-98674BB6105B}" type="parTrans" cxnId="{FCA2C4C9-F98F-4F8F-A00A-2B67CAFAECB4}">
      <dgm:prSet/>
      <dgm:spPr/>
      <dgm:t>
        <a:bodyPr/>
        <a:lstStyle/>
        <a:p>
          <a:endParaRPr lang="es-CO" sz="1000">
            <a:latin typeface="Calibri" panose="020F0502020204030204" pitchFamily="34" charset="0"/>
            <a:ea typeface="Calibri" panose="020F0502020204030204" pitchFamily="34" charset="0"/>
            <a:cs typeface="Calibri" panose="020F0502020204030204" pitchFamily="34" charset="0"/>
          </a:endParaRPr>
        </a:p>
      </dgm:t>
    </dgm:pt>
    <dgm:pt modelId="{310204DB-690B-4F6C-A79A-4CCA92438A6A}" type="sibTrans" cxnId="{FCA2C4C9-F98F-4F8F-A00A-2B67CAFAECB4}">
      <dgm:prSet/>
      <dgm:spPr/>
      <dgm:t>
        <a:bodyPr/>
        <a:lstStyle/>
        <a:p>
          <a:endParaRPr lang="es-CO" sz="1000">
            <a:latin typeface="Calibri" panose="020F0502020204030204" pitchFamily="34" charset="0"/>
            <a:ea typeface="Calibri" panose="020F0502020204030204" pitchFamily="34" charset="0"/>
            <a:cs typeface="Calibri" panose="020F0502020204030204" pitchFamily="34" charset="0"/>
          </a:endParaRPr>
        </a:p>
      </dgm:t>
    </dgm:pt>
    <dgm:pt modelId="{78EAFA8B-B662-4B96-B30E-97CCB022057A}">
      <dgm:prSet phldrT="[Texto]" custT="1"/>
      <dgm:spPr>
        <a:solidFill>
          <a:srgbClr val="23505E"/>
        </a:solidFill>
      </dgm:spPr>
      <dgm:t>
        <a:bodyPr/>
        <a:lstStyle/>
        <a:p>
          <a:pPr>
            <a:buClrTx/>
            <a:buSzTx/>
            <a:buFontTx/>
            <a:buNone/>
          </a:pPr>
          <a:r>
            <a:rPr kumimoji="0" lang="es-ES" sz="1000" b="1" i="0" u="none" strike="noStrike" cap="none" spc="0" normalizeH="0" baseline="0" noProof="0" dirty="0">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Ca Próstata: </a:t>
          </a:r>
          <a:r>
            <a:rPr kumimoji="0" lang="es-CO" sz="1000" b="0" i="0" u="none" strike="noStrike" cap="none" spc="0" normalizeH="0" baseline="0" noProof="0" dirty="0">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Oportunidad Diagnóstica 140 días en Enero 2025 a 61,6 días en Diciembre de 2025.</a:t>
          </a:r>
          <a:endParaRPr lang="es-CO" sz="10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4E4B5AEF-1A1F-44DA-99B3-B9FC792DE16E}" type="parTrans" cxnId="{DFA24AC5-A468-4111-AA74-4EAD5362FF90}">
      <dgm:prSet/>
      <dgm:spPr/>
      <dgm:t>
        <a:bodyPr/>
        <a:lstStyle/>
        <a:p>
          <a:endParaRPr lang="es-CO" sz="1000">
            <a:latin typeface="Calibri" panose="020F0502020204030204" pitchFamily="34" charset="0"/>
            <a:ea typeface="Calibri" panose="020F0502020204030204" pitchFamily="34" charset="0"/>
            <a:cs typeface="Calibri" panose="020F0502020204030204" pitchFamily="34" charset="0"/>
          </a:endParaRPr>
        </a:p>
      </dgm:t>
    </dgm:pt>
    <dgm:pt modelId="{5DC55AF6-7BEA-4DF5-B6C8-2C146670FA72}" type="sibTrans" cxnId="{DFA24AC5-A468-4111-AA74-4EAD5362FF90}">
      <dgm:prSet/>
      <dgm:spPr/>
      <dgm:t>
        <a:bodyPr/>
        <a:lstStyle/>
        <a:p>
          <a:endParaRPr lang="es-CO" sz="1000">
            <a:latin typeface="Calibri" panose="020F0502020204030204" pitchFamily="34" charset="0"/>
            <a:ea typeface="Calibri" panose="020F0502020204030204" pitchFamily="34" charset="0"/>
            <a:cs typeface="Calibri" panose="020F0502020204030204" pitchFamily="34" charset="0"/>
          </a:endParaRPr>
        </a:p>
      </dgm:t>
    </dgm:pt>
    <dgm:pt modelId="{E91594CE-B86A-443B-8A7D-5042D147D123}">
      <dgm:prSet phldrT="[Texto]" custT="1"/>
      <dgm:spPr>
        <a:solidFill>
          <a:srgbClr val="23505E"/>
        </a:solidFill>
      </dgm:spPr>
      <dgm:t>
        <a:bodyPr/>
        <a:lstStyle/>
        <a:p>
          <a:pPr>
            <a:buClrTx/>
            <a:buSzTx/>
            <a:buFontTx/>
            <a:buNone/>
          </a:pPr>
          <a:r>
            <a:rPr kumimoji="0" lang="es-ES" sz="1000" b="1" i="0" u="none" strike="noStrike" cap="none" spc="0" normalizeH="0" baseline="0" noProof="0" dirty="0">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Ca Próstata: </a:t>
          </a:r>
          <a:r>
            <a:rPr kumimoji="0" lang="es-MX" sz="1000" b="0" i="0" u="none" strike="noStrike" cap="none" spc="0" normalizeH="0" baseline="0" noProof="0" dirty="0">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Articulación con el área de salud pública.</a:t>
          </a:r>
          <a:endParaRPr lang="es-CO" sz="10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3B62E29C-C6F1-4380-8411-DCE7F1EC76EA}" type="parTrans" cxnId="{9C0BE356-E633-410F-9231-C31A8658DEEC}">
      <dgm:prSet/>
      <dgm:spPr/>
      <dgm:t>
        <a:bodyPr/>
        <a:lstStyle/>
        <a:p>
          <a:endParaRPr lang="es-CO" sz="1000">
            <a:latin typeface="Calibri" panose="020F0502020204030204" pitchFamily="34" charset="0"/>
            <a:ea typeface="Calibri" panose="020F0502020204030204" pitchFamily="34" charset="0"/>
            <a:cs typeface="Calibri" panose="020F0502020204030204" pitchFamily="34" charset="0"/>
          </a:endParaRPr>
        </a:p>
      </dgm:t>
    </dgm:pt>
    <dgm:pt modelId="{E579D0A1-BFC5-4C97-9D2C-872BBEBC71A5}" type="sibTrans" cxnId="{9C0BE356-E633-410F-9231-C31A8658DEEC}">
      <dgm:prSet/>
      <dgm:spPr/>
      <dgm:t>
        <a:bodyPr/>
        <a:lstStyle/>
        <a:p>
          <a:endParaRPr lang="es-CO" sz="1000">
            <a:latin typeface="Calibri" panose="020F0502020204030204" pitchFamily="34" charset="0"/>
            <a:ea typeface="Calibri" panose="020F0502020204030204" pitchFamily="34" charset="0"/>
            <a:cs typeface="Calibri" panose="020F0502020204030204" pitchFamily="34" charset="0"/>
          </a:endParaRPr>
        </a:p>
      </dgm:t>
    </dgm:pt>
    <dgm:pt modelId="{B0B4EC5E-F45D-41D3-B9FF-DE5541354A86}">
      <dgm:prSet phldrT="[Texto]" custT="1"/>
      <dgm:spPr>
        <a:solidFill>
          <a:srgbClr val="23505E"/>
        </a:solidFill>
      </dgm:spPr>
      <dgm:t>
        <a:bodyPr/>
        <a:lstStyle/>
        <a:p>
          <a:pPr>
            <a:buClrTx/>
            <a:buSzTx/>
            <a:buFontTx/>
            <a:buNone/>
          </a:pPr>
          <a:r>
            <a:rPr kumimoji="0" lang="es-ES" sz="1000" b="1" i="0" u="none" strike="noStrike" cap="none" spc="0" normalizeH="0" baseline="0" noProof="0" dirty="0">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Ca Próstata: </a:t>
          </a:r>
          <a:r>
            <a:rPr kumimoji="0" lang="es-MX" sz="1000" b="0" i="0" u="none" strike="noStrike" cap="none" spc="0" normalizeH="0" baseline="0" noProof="0" dirty="0">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Calidad del dato , se  pasa de un registro de estadificación  del  58% al 93% en diciembre 2025.</a:t>
          </a:r>
          <a:endParaRPr lang="es-CO" sz="10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DD5A1F21-D041-4696-A0B2-81178751E15A}" type="parTrans" cxnId="{261B3208-2F8D-44C7-8153-B7B2E7B6421D}">
      <dgm:prSet/>
      <dgm:spPr/>
      <dgm:t>
        <a:bodyPr/>
        <a:lstStyle/>
        <a:p>
          <a:endParaRPr lang="es-CO" sz="1000">
            <a:latin typeface="Calibri" panose="020F0502020204030204" pitchFamily="34" charset="0"/>
            <a:ea typeface="Calibri" panose="020F0502020204030204" pitchFamily="34" charset="0"/>
            <a:cs typeface="Calibri" panose="020F0502020204030204" pitchFamily="34" charset="0"/>
          </a:endParaRPr>
        </a:p>
      </dgm:t>
    </dgm:pt>
    <dgm:pt modelId="{87CD358A-98DE-497B-AFDD-56004DA69006}" type="sibTrans" cxnId="{261B3208-2F8D-44C7-8153-B7B2E7B6421D}">
      <dgm:prSet/>
      <dgm:spPr/>
      <dgm:t>
        <a:bodyPr/>
        <a:lstStyle/>
        <a:p>
          <a:endParaRPr lang="es-CO" sz="1000">
            <a:latin typeface="Calibri" panose="020F0502020204030204" pitchFamily="34" charset="0"/>
            <a:ea typeface="Calibri" panose="020F0502020204030204" pitchFamily="34" charset="0"/>
            <a:cs typeface="Calibri" panose="020F0502020204030204" pitchFamily="34" charset="0"/>
          </a:endParaRPr>
        </a:p>
      </dgm:t>
    </dgm:pt>
    <dgm:pt modelId="{93BAA509-8BC5-4674-AD1F-86CB38149D93}" type="pres">
      <dgm:prSet presAssocID="{E21DACC9-1DA9-45A2-9A30-4F82371CF3CF}" presName="Name0" presStyleCnt="0">
        <dgm:presLayoutVars>
          <dgm:chMax val="7"/>
          <dgm:chPref val="7"/>
          <dgm:dir/>
        </dgm:presLayoutVars>
      </dgm:prSet>
      <dgm:spPr/>
    </dgm:pt>
    <dgm:pt modelId="{FAD17B89-AC7B-4AD8-A313-F97B07CC1654}" type="pres">
      <dgm:prSet presAssocID="{E21DACC9-1DA9-45A2-9A30-4F82371CF3CF}" presName="Name1" presStyleCnt="0"/>
      <dgm:spPr/>
    </dgm:pt>
    <dgm:pt modelId="{F98D9162-A12F-4B58-A965-13F46DA49BBC}" type="pres">
      <dgm:prSet presAssocID="{E21DACC9-1DA9-45A2-9A30-4F82371CF3CF}" presName="cycle" presStyleCnt="0"/>
      <dgm:spPr/>
    </dgm:pt>
    <dgm:pt modelId="{98476B27-B39A-48A4-976A-3E5F953770AD}" type="pres">
      <dgm:prSet presAssocID="{E21DACC9-1DA9-45A2-9A30-4F82371CF3CF}" presName="srcNode" presStyleLbl="node1" presStyleIdx="0" presStyleCnt="4"/>
      <dgm:spPr/>
    </dgm:pt>
    <dgm:pt modelId="{810D72ED-5A9C-4D4F-A9AB-AA4E4987ADAD}" type="pres">
      <dgm:prSet presAssocID="{E21DACC9-1DA9-45A2-9A30-4F82371CF3CF}" presName="conn" presStyleLbl="parChTrans1D2" presStyleIdx="0" presStyleCnt="1"/>
      <dgm:spPr/>
    </dgm:pt>
    <dgm:pt modelId="{1A6B8541-6A2D-4920-962E-0E7408E5E8D3}" type="pres">
      <dgm:prSet presAssocID="{E21DACC9-1DA9-45A2-9A30-4F82371CF3CF}" presName="extraNode" presStyleLbl="node1" presStyleIdx="0" presStyleCnt="4"/>
      <dgm:spPr/>
    </dgm:pt>
    <dgm:pt modelId="{239FE718-94DB-4204-9AFF-E4299A33700C}" type="pres">
      <dgm:prSet presAssocID="{E21DACC9-1DA9-45A2-9A30-4F82371CF3CF}" presName="dstNode" presStyleLbl="node1" presStyleIdx="0" presStyleCnt="4"/>
      <dgm:spPr/>
    </dgm:pt>
    <dgm:pt modelId="{97803F9A-8DBD-4978-8E74-98555F8B37C6}" type="pres">
      <dgm:prSet presAssocID="{6825807E-FCBB-46D0-98DC-57EC08875EB4}" presName="text_1" presStyleLbl="node1" presStyleIdx="0" presStyleCnt="4">
        <dgm:presLayoutVars>
          <dgm:bulletEnabled val="1"/>
        </dgm:presLayoutVars>
      </dgm:prSet>
      <dgm:spPr/>
    </dgm:pt>
    <dgm:pt modelId="{C5E44325-6B53-493F-B630-54BA4BC72150}" type="pres">
      <dgm:prSet presAssocID="{6825807E-FCBB-46D0-98DC-57EC08875EB4}" presName="accent_1" presStyleCnt="0"/>
      <dgm:spPr/>
    </dgm:pt>
    <dgm:pt modelId="{24A19556-3E52-46CC-9B66-ABF7851CAD06}" type="pres">
      <dgm:prSet presAssocID="{6825807E-FCBB-46D0-98DC-57EC08875EB4}" presName="accentRepeatNode" presStyleLbl="solidFgAcc1" presStyleIdx="0" presStyleCnt="4"/>
      <dgm:spPr/>
    </dgm:pt>
    <dgm:pt modelId="{BD700308-94A2-40F1-A653-E1B09CA94EA3}" type="pres">
      <dgm:prSet presAssocID="{78EAFA8B-B662-4B96-B30E-97CCB022057A}" presName="text_2" presStyleLbl="node1" presStyleIdx="1" presStyleCnt="4">
        <dgm:presLayoutVars>
          <dgm:bulletEnabled val="1"/>
        </dgm:presLayoutVars>
      </dgm:prSet>
      <dgm:spPr/>
    </dgm:pt>
    <dgm:pt modelId="{986F3988-BB48-41DC-9FAE-819E8CA0522F}" type="pres">
      <dgm:prSet presAssocID="{78EAFA8B-B662-4B96-B30E-97CCB022057A}" presName="accent_2" presStyleCnt="0"/>
      <dgm:spPr/>
    </dgm:pt>
    <dgm:pt modelId="{9DCBC497-636D-47CA-86BB-AEAD3B3BEC97}" type="pres">
      <dgm:prSet presAssocID="{78EAFA8B-B662-4B96-B30E-97CCB022057A}" presName="accentRepeatNode" presStyleLbl="solidFgAcc1" presStyleIdx="1" presStyleCnt="4"/>
      <dgm:spPr/>
    </dgm:pt>
    <dgm:pt modelId="{77063646-00CB-4B22-97DF-7328FF46F8B1}" type="pres">
      <dgm:prSet presAssocID="{E91594CE-B86A-443B-8A7D-5042D147D123}" presName="text_3" presStyleLbl="node1" presStyleIdx="2" presStyleCnt="4">
        <dgm:presLayoutVars>
          <dgm:bulletEnabled val="1"/>
        </dgm:presLayoutVars>
      </dgm:prSet>
      <dgm:spPr/>
    </dgm:pt>
    <dgm:pt modelId="{AF8C0A58-09A1-411B-B5D4-AD79A8A77E35}" type="pres">
      <dgm:prSet presAssocID="{E91594CE-B86A-443B-8A7D-5042D147D123}" presName="accent_3" presStyleCnt="0"/>
      <dgm:spPr/>
    </dgm:pt>
    <dgm:pt modelId="{B329DDA5-DE2E-4C1C-9D4C-DB7997088B05}" type="pres">
      <dgm:prSet presAssocID="{E91594CE-B86A-443B-8A7D-5042D147D123}" presName="accentRepeatNode" presStyleLbl="solidFgAcc1" presStyleIdx="2" presStyleCnt="4"/>
      <dgm:spPr/>
    </dgm:pt>
    <dgm:pt modelId="{C54C6832-242C-4518-993B-BD8E57C3D635}" type="pres">
      <dgm:prSet presAssocID="{B0B4EC5E-F45D-41D3-B9FF-DE5541354A86}" presName="text_4" presStyleLbl="node1" presStyleIdx="3" presStyleCnt="4">
        <dgm:presLayoutVars>
          <dgm:bulletEnabled val="1"/>
        </dgm:presLayoutVars>
      </dgm:prSet>
      <dgm:spPr/>
    </dgm:pt>
    <dgm:pt modelId="{DAA5AD6D-20F9-4C1F-8F19-E5A368F82916}" type="pres">
      <dgm:prSet presAssocID="{B0B4EC5E-F45D-41D3-B9FF-DE5541354A86}" presName="accent_4" presStyleCnt="0"/>
      <dgm:spPr/>
    </dgm:pt>
    <dgm:pt modelId="{7FDDFEB3-DAC9-48AC-B197-3DDF071EFF1B}" type="pres">
      <dgm:prSet presAssocID="{B0B4EC5E-F45D-41D3-B9FF-DE5541354A86}" presName="accentRepeatNode" presStyleLbl="solidFgAcc1" presStyleIdx="3" presStyleCnt="4"/>
      <dgm:spPr/>
    </dgm:pt>
  </dgm:ptLst>
  <dgm:cxnLst>
    <dgm:cxn modelId="{261B3208-2F8D-44C7-8153-B7B2E7B6421D}" srcId="{E21DACC9-1DA9-45A2-9A30-4F82371CF3CF}" destId="{B0B4EC5E-F45D-41D3-B9FF-DE5541354A86}" srcOrd="3" destOrd="0" parTransId="{DD5A1F21-D041-4696-A0B2-81178751E15A}" sibTransId="{87CD358A-98DE-497B-AFDD-56004DA69006}"/>
    <dgm:cxn modelId="{CF3FEC1D-419D-48D9-9F16-92D9E0BB46D9}" type="presOf" srcId="{E21DACC9-1DA9-45A2-9A30-4F82371CF3CF}" destId="{93BAA509-8BC5-4674-AD1F-86CB38149D93}" srcOrd="0" destOrd="0" presId="urn:microsoft.com/office/officeart/2008/layout/VerticalCurvedList"/>
    <dgm:cxn modelId="{07699F43-3A8B-451C-B50C-1A10C3544087}" type="presOf" srcId="{310204DB-690B-4F6C-A79A-4CCA92438A6A}" destId="{810D72ED-5A9C-4D4F-A9AB-AA4E4987ADAD}" srcOrd="0" destOrd="0" presId="urn:microsoft.com/office/officeart/2008/layout/VerticalCurvedList"/>
    <dgm:cxn modelId="{9C0BE356-E633-410F-9231-C31A8658DEEC}" srcId="{E21DACC9-1DA9-45A2-9A30-4F82371CF3CF}" destId="{E91594CE-B86A-443B-8A7D-5042D147D123}" srcOrd="2" destOrd="0" parTransId="{3B62E29C-C6F1-4380-8411-DCE7F1EC76EA}" sibTransId="{E579D0A1-BFC5-4C97-9D2C-872BBEBC71A5}"/>
    <dgm:cxn modelId="{926FC688-ABE3-4230-9E5A-DBEC8A51C650}" type="presOf" srcId="{B0B4EC5E-F45D-41D3-B9FF-DE5541354A86}" destId="{C54C6832-242C-4518-993B-BD8E57C3D635}" srcOrd="0" destOrd="0" presId="urn:microsoft.com/office/officeart/2008/layout/VerticalCurvedList"/>
    <dgm:cxn modelId="{CB90E9B5-9804-4BC2-9F3D-A0EF744540DE}" type="presOf" srcId="{6825807E-FCBB-46D0-98DC-57EC08875EB4}" destId="{97803F9A-8DBD-4978-8E74-98555F8B37C6}" srcOrd="0" destOrd="0" presId="urn:microsoft.com/office/officeart/2008/layout/VerticalCurvedList"/>
    <dgm:cxn modelId="{1C9625C4-E66F-4C60-8E52-030A53E344A3}" type="presOf" srcId="{E91594CE-B86A-443B-8A7D-5042D147D123}" destId="{77063646-00CB-4B22-97DF-7328FF46F8B1}" srcOrd="0" destOrd="0" presId="urn:microsoft.com/office/officeart/2008/layout/VerticalCurvedList"/>
    <dgm:cxn modelId="{DFA24AC5-A468-4111-AA74-4EAD5362FF90}" srcId="{E21DACC9-1DA9-45A2-9A30-4F82371CF3CF}" destId="{78EAFA8B-B662-4B96-B30E-97CCB022057A}" srcOrd="1" destOrd="0" parTransId="{4E4B5AEF-1A1F-44DA-99B3-B9FC792DE16E}" sibTransId="{5DC55AF6-7BEA-4DF5-B6C8-2C146670FA72}"/>
    <dgm:cxn modelId="{0A6970C9-1C62-4759-B80A-908E691623F8}" type="presOf" srcId="{78EAFA8B-B662-4B96-B30E-97CCB022057A}" destId="{BD700308-94A2-40F1-A653-E1B09CA94EA3}" srcOrd="0" destOrd="0" presId="urn:microsoft.com/office/officeart/2008/layout/VerticalCurvedList"/>
    <dgm:cxn modelId="{FCA2C4C9-F98F-4F8F-A00A-2B67CAFAECB4}" srcId="{E21DACC9-1DA9-45A2-9A30-4F82371CF3CF}" destId="{6825807E-FCBB-46D0-98DC-57EC08875EB4}" srcOrd="0" destOrd="0" parTransId="{DCF77980-64C4-4666-82E1-98674BB6105B}" sibTransId="{310204DB-690B-4F6C-A79A-4CCA92438A6A}"/>
    <dgm:cxn modelId="{8C6FB2FC-4D85-4C16-9419-588DDA79D813}" type="presParOf" srcId="{93BAA509-8BC5-4674-AD1F-86CB38149D93}" destId="{FAD17B89-AC7B-4AD8-A313-F97B07CC1654}" srcOrd="0" destOrd="0" presId="urn:microsoft.com/office/officeart/2008/layout/VerticalCurvedList"/>
    <dgm:cxn modelId="{C1308ACB-C4C8-4DCA-9EDD-B4F459FD27C3}" type="presParOf" srcId="{FAD17B89-AC7B-4AD8-A313-F97B07CC1654}" destId="{F98D9162-A12F-4B58-A965-13F46DA49BBC}" srcOrd="0" destOrd="0" presId="urn:microsoft.com/office/officeart/2008/layout/VerticalCurvedList"/>
    <dgm:cxn modelId="{E0D05D1D-FB54-4AEA-BFDD-AB76C48AD1F4}" type="presParOf" srcId="{F98D9162-A12F-4B58-A965-13F46DA49BBC}" destId="{98476B27-B39A-48A4-976A-3E5F953770AD}" srcOrd="0" destOrd="0" presId="urn:microsoft.com/office/officeart/2008/layout/VerticalCurvedList"/>
    <dgm:cxn modelId="{4CC9932F-9AE3-4DC3-9B97-55482BE86E28}" type="presParOf" srcId="{F98D9162-A12F-4B58-A965-13F46DA49BBC}" destId="{810D72ED-5A9C-4D4F-A9AB-AA4E4987ADAD}" srcOrd="1" destOrd="0" presId="urn:microsoft.com/office/officeart/2008/layout/VerticalCurvedList"/>
    <dgm:cxn modelId="{ABDAF6E6-AF99-4B09-93D3-690F9ADB3360}" type="presParOf" srcId="{F98D9162-A12F-4B58-A965-13F46DA49BBC}" destId="{1A6B8541-6A2D-4920-962E-0E7408E5E8D3}" srcOrd="2" destOrd="0" presId="urn:microsoft.com/office/officeart/2008/layout/VerticalCurvedList"/>
    <dgm:cxn modelId="{FB1853DD-1438-4700-B1B1-DC95EDA8647C}" type="presParOf" srcId="{F98D9162-A12F-4B58-A965-13F46DA49BBC}" destId="{239FE718-94DB-4204-9AFF-E4299A33700C}" srcOrd="3" destOrd="0" presId="urn:microsoft.com/office/officeart/2008/layout/VerticalCurvedList"/>
    <dgm:cxn modelId="{9E19CC27-956D-4C5D-AF01-4A71C0695355}" type="presParOf" srcId="{FAD17B89-AC7B-4AD8-A313-F97B07CC1654}" destId="{97803F9A-8DBD-4978-8E74-98555F8B37C6}" srcOrd="1" destOrd="0" presId="urn:microsoft.com/office/officeart/2008/layout/VerticalCurvedList"/>
    <dgm:cxn modelId="{E1542D34-A5CF-453F-8EBD-CC37F9A3E2AE}" type="presParOf" srcId="{FAD17B89-AC7B-4AD8-A313-F97B07CC1654}" destId="{C5E44325-6B53-493F-B630-54BA4BC72150}" srcOrd="2" destOrd="0" presId="urn:microsoft.com/office/officeart/2008/layout/VerticalCurvedList"/>
    <dgm:cxn modelId="{1C9E6524-F41D-4025-B019-CD01A44C4E40}" type="presParOf" srcId="{C5E44325-6B53-493F-B630-54BA4BC72150}" destId="{24A19556-3E52-46CC-9B66-ABF7851CAD06}" srcOrd="0" destOrd="0" presId="urn:microsoft.com/office/officeart/2008/layout/VerticalCurvedList"/>
    <dgm:cxn modelId="{9E80EECB-4F18-4204-B734-A32350734081}" type="presParOf" srcId="{FAD17B89-AC7B-4AD8-A313-F97B07CC1654}" destId="{BD700308-94A2-40F1-A653-E1B09CA94EA3}" srcOrd="3" destOrd="0" presId="urn:microsoft.com/office/officeart/2008/layout/VerticalCurvedList"/>
    <dgm:cxn modelId="{D4BA3D32-671D-423C-A290-7A38050050A2}" type="presParOf" srcId="{FAD17B89-AC7B-4AD8-A313-F97B07CC1654}" destId="{986F3988-BB48-41DC-9FAE-819E8CA0522F}" srcOrd="4" destOrd="0" presId="urn:microsoft.com/office/officeart/2008/layout/VerticalCurvedList"/>
    <dgm:cxn modelId="{194D59D8-B8EE-4097-9796-FCD7A066730E}" type="presParOf" srcId="{986F3988-BB48-41DC-9FAE-819E8CA0522F}" destId="{9DCBC497-636D-47CA-86BB-AEAD3B3BEC97}" srcOrd="0" destOrd="0" presId="urn:microsoft.com/office/officeart/2008/layout/VerticalCurvedList"/>
    <dgm:cxn modelId="{D2A889DE-4CD3-40DB-8BF8-2A1E4EDDDE33}" type="presParOf" srcId="{FAD17B89-AC7B-4AD8-A313-F97B07CC1654}" destId="{77063646-00CB-4B22-97DF-7328FF46F8B1}" srcOrd="5" destOrd="0" presId="urn:microsoft.com/office/officeart/2008/layout/VerticalCurvedList"/>
    <dgm:cxn modelId="{53C38C22-33B4-4969-BC97-3874B7156277}" type="presParOf" srcId="{FAD17B89-AC7B-4AD8-A313-F97B07CC1654}" destId="{AF8C0A58-09A1-411B-B5D4-AD79A8A77E35}" srcOrd="6" destOrd="0" presId="urn:microsoft.com/office/officeart/2008/layout/VerticalCurvedList"/>
    <dgm:cxn modelId="{BFB733DC-9356-4072-B6FC-042A19344D4F}" type="presParOf" srcId="{AF8C0A58-09A1-411B-B5D4-AD79A8A77E35}" destId="{B329DDA5-DE2E-4C1C-9D4C-DB7997088B05}" srcOrd="0" destOrd="0" presId="urn:microsoft.com/office/officeart/2008/layout/VerticalCurvedList"/>
    <dgm:cxn modelId="{7D662B33-57CE-433A-B429-BC4DA21DABB0}" type="presParOf" srcId="{FAD17B89-AC7B-4AD8-A313-F97B07CC1654}" destId="{C54C6832-242C-4518-993B-BD8E57C3D635}" srcOrd="7" destOrd="0" presId="urn:microsoft.com/office/officeart/2008/layout/VerticalCurvedList"/>
    <dgm:cxn modelId="{9F75B8B8-A0F6-40D7-BFB4-A5CA346F5619}" type="presParOf" srcId="{FAD17B89-AC7B-4AD8-A313-F97B07CC1654}" destId="{DAA5AD6D-20F9-4C1F-8F19-E5A368F82916}" srcOrd="8" destOrd="0" presId="urn:microsoft.com/office/officeart/2008/layout/VerticalCurvedList"/>
    <dgm:cxn modelId="{EF3B837B-1EC9-45FF-8C8C-97F92653C657}" type="presParOf" srcId="{DAA5AD6D-20F9-4C1F-8F19-E5A368F82916}" destId="{7FDDFEB3-DAC9-48AC-B197-3DDF071EFF1B}" srcOrd="0" destOrd="0" presId="urn:microsoft.com/office/officeart/2008/layout/VerticalCurv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21DACC9-1DA9-45A2-9A30-4F82371CF3CF}"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s-CO"/>
        </a:p>
      </dgm:t>
    </dgm:pt>
    <dgm:pt modelId="{6825807E-FCBB-46D0-98DC-57EC08875EB4}">
      <dgm:prSet phldrT="[Texto]" custT="1"/>
      <dgm:spPr/>
      <dgm:t>
        <a:bodyPr/>
        <a:lstStyle/>
        <a:p>
          <a:pPr>
            <a:buClrTx/>
            <a:buSzTx/>
            <a:buFontTx/>
            <a:buNone/>
          </a:pPr>
          <a:r>
            <a:rPr kumimoji="0" lang="es-ES" sz="1300" b="1" i="0" u="none" strike="noStrike"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Ca Cuello Uterino: </a:t>
          </a:r>
          <a:r>
            <a:rPr kumimoji="0" lang="es-ES" sz="1300" b="0" i="0" u="none" strike="noStrike"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Captación oportuna – </a:t>
          </a:r>
          <a:r>
            <a:rPr lang="es-CO" sz="1300" b="0" dirty="0">
              <a:solidFill>
                <a:schemeClr val="bg1"/>
              </a:solidFill>
              <a:latin typeface="Calibri" panose="020F0502020204030204" pitchFamily="34" charset="0"/>
              <a:ea typeface="Calibri" panose="020F0502020204030204" pitchFamily="34" charset="0"/>
              <a:cs typeface="Calibri" panose="020F0502020204030204" pitchFamily="34" charset="0"/>
            </a:rPr>
            <a:t>1.491 a 1.511 en 3 meses.</a:t>
          </a:r>
        </a:p>
      </dgm:t>
    </dgm:pt>
    <dgm:pt modelId="{DCF77980-64C4-4666-82E1-98674BB6105B}" type="parTrans" cxnId="{FCA2C4C9-F98F-4F8F-A00A-2B67CAFAECB4}">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310204DB-690B-4F6C-A79A-4CCA92438A6A}" type="sibTrans" cxnId="{FCA2C4C9-F98F-4F8F-A00A-2B67CAFAECB4}">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78EAFA8B-B662-4B96-B30E-97CCB022057A}">
      <dgm:prSet phldrT="[Texto]" custT="1"/>
      <dgm:spPr/>
      <dgm:t>
        <a:bodyPr/>
        <a:lstStyle/>
        <a:p>
          <a:pPr>
            <a:buClrTx/>
            <a:buSzTx/>
            <a:buFontTx/>
            <a:buNone/>
          </a:pPr>
          <a:r>
            <a:rPr kumimoji="0" lang="es-ES" sz="1300" b="1" i="0" u="none" strike="noStrike"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Ca Cuello Uterino</a:t>
          </a:r>
          <a:r>
            <a:rPr kumimoji="0" lang="es-ES" sz="1300" b="0" i="0" u="none" strike="noStrike"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s-MX" sz="1300" b="0" i="0" u="none" strike="noStrike"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Calidad del registro clínico de la estadificación (TNM) - </a:t>
          </a:r>
          <a:r>
            <a:rPr kumimoji="0" lang="es-MX" sz="1300" b="0" i="0" u="none" strike="noStrike"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93%.</a:t>
          </a:r>
          <a:endParaRPr lang="es-CO" sz="1300" b="0" dirty="0">
            <a:latin typeface="Calibri" panose="020F0502020204030204" pitchFamily="34" charset="0"/>
            <a:ea typeface="Calibri" panose="020F0502020204030204" pitchFamily="34" charset="0"/>
            <a:cs typeface="Calibri" panose="020F0502020204030204" pitchFamily="34" charset="0"/>
          </a:endParaRPr>
        </a:p>
      </dgm:t>
    </dgm:pt>
    <dgm:pt modelId="{4E4B5AEF-1A1F-44DA-99B3-B9FC792DE16E}" type="parTrans" cxnId="{DFA24AC5-A468-4111-AA74-4EAD5362FF90}">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5DC55AF6-7BEA-4DF5-B6C8-2C146670FA72}" type="sibTrans" cxnId="{DFA24AC5-A468-4111-AA74-4EAD5362FF90}">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E91594CE-B86A-443B-8A7D-5042D147D123}">
      <dgm:prSet phldrT="[Texto]" custT="1"/>
      <dgm:spPr/>
      <dgm:t>
        <a:bodyPr/>
        <a:lstStyle/>
        <a:p>
          <a:pPr>
            <a:buClrTx/>
            <a:buSzTx/>
            <a:buFontTx/>
            <a:buNone/>
          </a:pPr>
          <a:r>
            <a:rPr kumimoji="0" lang="es-ES" sz="1300" b="1" i="0" u="none" strike="noStrike"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Ca Cuello </a:t>
          </a:r>
          <a:r>
            <a:rPr kumimoji="0" lang="es-ES" sz="1300" b="1" i="0" u="none" strike="noStrike"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Uterino</a:t>
          </a:r>
          <a:r>
            <a:rPr kumimoji="0" lang="es-ES" sz="1300" b="0" i="0" u="none" strike="noStrike"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Oportunidad en la atención - </a:t>
          </a:r>
          <a:r>
            <a:rPr kumimoji="0" lang="es-MX" sz="1300" b="0" i="0" u="none" strike="noStrike"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95% de acceso a tratamiento oportuno.</a:t>
          </a:r>
          <a:endParaRPr lang="es-CO" sz="1300"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3B62E29C-C6F1-4380-8411-DCE7F1EC76EA}" type="parTrans" cxnId="{9C0BE356-E633-410F-9231-C31A8658DEEC}">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E579D0A1-BFC5-4C97-9D2C-872BBEBC71A5}" type="sibTrans" cxnId="{9C0BE356-E633-410F-9231-C31A8658DEEC}">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93BAA509-8BC5-4674-AD1F-86CB38149D93}" type="pres">
      <dgm:prSet presAssocID="{E21DACC9-1DA9-45A2-9A30-4F82371CF3CF}" presName="Name0" presStyleCnt="0">
        <dgm:presLayoutVars>
          <dgm:chMax val="7"/>
          <dgm:chPref val="7"/>
          <dgm:dir/>
        </dgm:presLayoutVars>
      </dgm:prSet>
      <dgm:spPr/>
    </dgm:pt>
    <dgm:pt modelId="{FAD17B89-AC7B-4AD8-A313-F97B07CC1654}" type="pres">
      <dgm:prSet presAssocID="{E21DACC9-1DA9-45A2-9A30-4F82371CF3CF}" presName="Name1" presStyleCnt="0"/>
      <dgm:spPr/>
    </dgm:pt>
    <dgm:pt modelId="{F98D9162-A12F-4B58-A965-13F46DA49BBC}" type="pres">
      <dgm:prSet presAssocID="{E21DACC9-1DA9-45A2-9A30-4F82371CF3CF}" presName="cycle" presStyleCnt="0"/>
      <dgm:spPr/>
    </dgm:pt>
    <dgm:pt modelId="{98476B27-B39A-48A4-976A-3E5F953770AD}" type="pres">
      <dgm:prSet presAssocID="{E21DACC9-1DA9-45A2-9A30-4F82371CF3CF}" presName="srcNode" presStyleLbl="node1" presStyleIdx="0" presStyleCnt="3"/>
      <dgm:spPr/>
    </dgm:pt>
    <dgm:pt modelId="{810D72ED-5A9C-4D4F-A9AB-AA4E4987ADAD}" type="pres">
      <dgm:prSet presAssocID="{E21DACC9-1DA9-45A2-9A30-4F82371CF3CF}" presName="conn" presStyleLbl="parChTrans1D2" presStyleIdx="0" presStyleCnt="1"/>
      <dgm:spPr/>
    </dgm:pt>
    <dgm:pt modelId="{1A6B8541-6A2D-4920-962E-0E7408E5E8D3}" type="pres">
      <dgm:prSet presAssocID="{E21DACC9-1DA9-45A2-9A30-4F82371CF3CF}" presName="extraNode" presStyleLbl="node1" presStyleIdx="0" presStyleCnt="3"/>
      <dgm:spPr/>
    </dgm:pt>
    <dgm:pt modelId="{239FE718-94DB-4204-9AFF-E4299A33700C}" type="pres">
      <dgm:prSet presAssocID="{E21DACC9-1DA9-45A2-9A30-4F82371CF3CF}" presName="dstNode" presStyleLbl="node1" presStyleIdx="0" presStyleCnt="3"/>
      <dgm:spPr/>
    </dgm:pt>
    <dgm:pt modelId="{97803F9A-8DBD-4978-8E74-98555F8B37C6}" type="pres">
      <dgm:prSet presAssocID="{6825807E-FCBB-46D0-98DC-57EC08875EB4}" presName="text_1" presStyleLbl="node1" presStyleIdx="0" presStyleCnt="3">
        <dgm:presLayoutVars>
          <dgm:bulletEnabled val="1"/>
        </dgm:presLayoutVars>
      </dgm:prSet>
      <dgm:spPr/>
    </dgm:pt>
    <dgm:pt modelId="{C5E44325-6B53-493F-B630-54BA4BC72150}" type="pres">
      <dgm:prSet presAssocID="{6825807E-FCBB-46D0-98DC-57EC08875EB4}" presName="accent_1" presStyleCnt="0"/>
      <dgm:spPr/>
    </dgm:pt>
    <dgm:pt modelId="{24A19556-3E52-46CC-9B66-ABF7851CAD06}" type="pres">
      <dgm:prSet presAssocID="{6825807E-FCBB-46D0-98DC-57EC08875EB4}" presName="accentRepeatNode" presStyleLbl="solidFgAcc1" presStyleIdx="0" presStyleCnt="3"/>
      <dgm:spPr/>
    </dgm:pt>
    <dgm:pt modelId="{BD700308-94A2-40F1-A653-E1B09CA94EA3}" type="pres">
      <dgm:prSet presAssocID="{78EAFA8B-B662-4B96-B30E-97CCB022057A}" presName="text_2" presStyleLbl="node1" presStyleIdx="1" presStyleCnt="3" custLinFactNeighborX="624">
        <dgm:presLayoutVars>
          <dgm:bulletEnabled val="1"/>
        </dgm:presLayoutVars>
      </dgm:prSet>
      <dgm:spPr/>
    </dgm:pt>
    <dgm:pt modelId="{986F3988-BB48-41DC-9FAE-819E8CA0522F}" type="pres">
      <dgm:prSet presAssocID="{78EAFA8B-B662-4B96-B30E-97CCB022057A}" presName="accent_2" presStyleCnt="0"/>
      <dgm:spPr/>
    </dgm:pt>
    <dgm:pt modelId="{9DCBC497-636D-47CA-86BB-AEAD3B3BEC97}" type="pres">
      <dgm:prSet presAssocID="{78EAFA8B-B662-4B96-B30E-97CCB022057A}" presName="accentRepeatNode" presStyleLbl="solidFgAcc1" presStyleIdx="1" presStyleCnt="3"/>
      <dgm:spPr/>
    </dgm:pt>
    <dgm:pt modelId="{77063646-00CB-4B22-97DF-7328FF46F8B1}" type="pres">
      <dgm:prSet presAssocID="{E91594CE-B86A-443B-8A7D-5042D147D123}" presName="text_3" presStyleLbl="node1" presStyleIdx="2" presStyleCnt="3">
        <dgm:presLayoutVars>
          <dgm:bulletEnabled val="1"/>
        </dgm:presLayoutVars>
      </dgm:prSet>
      <dgm:spPr/>
    </dgm:pt>
    <dgm:pt modelId="{AF8C0A58-09A1-411B-B5D4-AD79A8A77E35}" type="pres">
      <dgm:prSet presAssocID="{E91594CE-B86A-443B-8A7D-5042D147D123}" presName="accent_3" presStyleCnt="0"/>
      <dgm:spPr/>
    </dgm:pt>
    <dgm:pt modelId="{B329DDA5-DE2E-4C1C-9D4C-DB7997088B05}" type="pres">
      <dgm:prSet presAssocID="{E91594CE-B86A-443B-8A7D-5042D147D123}" presName="accentRepeatNode" presStyleLbl="solidFgAcc1" presStyleIdx="2" presStyleCnt="3"/>
      <dgm:spPr/>
    </dgm:pt>
  </dgm:ptLst>
  <dgm:cxnLst>
    <dgm:cxn modelId="{CF3FEC1D-419D-48D9-9F16-92D9E0BB46D9}" type="presOf" srcId="{E21DACC9-1DA9-45A2-9A30-4F82371CF3CF}" destId="{93BAA509-8BC5-4674-AD1F-86CB38149D93}" srcOrd="0" destOrd="0" presId="urn:microsoft.com/office/officeart/2008/layout/VerticalCurvedList"/>
    <dgm:cxn modelId="{07699F43-3A8B-451C-B50C-1A10C3544087}" type="presOf" srcId="{310204DB-690B-4F6C-A79A-4CCA92438A6A}" destId="{810D72ED-5A9C-4D4F-A9AB-AA4E4987ADAD}" srcOrd="0" destOrd="0" presId="urn:microsoft.com/office/officeart/2008/layout/VerticalCurvedList"/>
    <dgm:cxn modelId="{9C0BE356-E633-410F-9231-C31A8658DEEC}" srcId="{E21DACC9-1DA9-45A2-9A30-4F82371CF3CF}" destId="{E91594CE-B86A-443B-8A7D-5042D147D123}" srcOrd="2" destOrd="0" parTransId="{3B62E29C-C6F1-4380-8411-DCE7F1EC76EA}" sibTransId="{E579D0A1-BFC5-4C97-9D2C-872BBEBC71A5}"/>
    <dgm:cxn modelId="{CB90E9B5-9804-4BC2-9F3D-A0EF744540DE}" type="presOf" srcId="{6825807E-FCBB-46D0-98DC-57EC08875EB4}" destId="{97803F9A-8DBD-4978-8E74-98555F8B37C6}" srcOrd="0" destOrd="0" presId="urn:microsoft.com/office/officeart/2008/layout/VerticalCurvedList"/>
    <dgm:cxn modelId="{1C9625C4-E66F-4C60-8E52-030A53E344A3}" type="presOf" srcId="{E91594CE-B86A-443B-8A7D-5042D147D123}" destId="{77063646-00CB-4B22-97DF-7328FF46F8B1}" srcOrd="0" destOrd="0" presId="urn:microsoft.com/office/officeart/2008/layout/VerticalCurvedList"/>
    <dgm:cxn modelId="{DFA24AC5-A468-4111-AA74-4EAD5362FF90}" srcId="{E21DACC9-1DA9-45A2-9A30-4F82371CF3CF}" destId="{78EAFA8B-B662-4B96-B30E-97CCB022057A}" srcOrd="1" destOrd="0" parTransId="{4E4B5AEF-1A1F-44DA-99B3-B9FC792DE16E}" sibTransId="{5DC55AF6-7BEA-4DF5-B6C8-2C146670FA72}"/>
    <dgm:cxn modelId="{0A6970C9-1C62-4759-B80A-908E691623F8}" type="presOf" srcId="{78EAFA8B-B662-4B96-B30E-97CCB022057A}" destId="{BD700308-94A2-40F1-A653-E1B09CA94EA3}" srcOrd="0" destOrd="0" presId="urn:microsoft.com/office/officeart/2008/layout/VerticalCurvedList"/>
    <dgm:cxn modelId="{FCA2C4C9-F98F-4F8F-A00A-2B67CAFAECB4}" srcId="{E21DACC9-1DA9-45A2-9A30-4F82371CF3CF}" destId="{6825807E-FCBB-46D0-98DC-57EC08875EB4}" srcOrd="0" destOrd="0" parTransId="{DCF77980-64C4-4666-82E1-98674BB6105B}" sibTransId="{310204DB-690B-4F6C-A79A-4CCA92438A6A}"/>
    <dgm:cxn modelId="{8C6FB2FC-4D85-4C16-9419-588DDA79D813}" type="presParOf" srcId="{93BAA509-8BC5-4674-AD1F-86CB38149D93}" destId="{FAD17B89-AC7B-4AD8-A313-F97B07CC1654}" srcOrd="0" destOrd="0" presId="urn:microsoft.com/office/officeart/2008/layout/VerticalCurvedList"/>
    <dgm:cxn modelId="{C1308ACB-C4C8-4DCA-9EDD-B4F459FD27C3}" type="presParOf" srcId="{FAD17B89-AC7B-4AD8-A313-F97B07CC1654}" destId="{F98D9162-A12F-4B58-A965-13F46DA49BBC}" srcOrd="0" destOrd="0" presId="urn:microsoft.com/office/officeart/2008/layout/VerticalCurvedList"/>
    <dgm:cxn modelId="{E0D05D1D-FB54-4AEA-BFDD-AB76C48AD1F4}" type="presParOf" srcId="{F98D9162-A12F-4B58-A965-13F46DA49BBC}" destId="{98476B27-B39A-48A4-976A-3E5F953770AD}" srcOrd="0" destOrd="0" presId="urn:microsoft.com/office/officeart/2008/layout/VerticalCurvedList"/>
    <dgm:cxn modelId="{4CC9932F-9AE3-4DC3-9B97-55482BE86E28}" type="presParOf" srcId="{F98D9162-A12F-4B58-A965-13F46DA49BBC}" destId="{810D72ED-5A9C-4D4F-A9AB-AA4E4987ADAD}" srcOrd="1" destOrd="0" presId="urn:microsoft.com/office/officeart/2008/layout/VerticalCurvedList"/>
    <dgm:cxn modelId="{ABDAF6E6-AF99-4B09-93D3-690F9ADB3360}" type="presParOf" srcId="{F98D9162-A12F-4B58-A965-13F46DA49BBC}" destId="{1A6B8541-6A2D-4920-962E-0E7408E5E8D3}" srcOrd="2" destOrd="0" presId="urn:microsoft.com/office/officeart/2008/layout/VerticalCurvedList"/>
    <dgm:cxn modelId="{FB1853DD-1438-4700-B1B1-DC95EDA8647C}" type="presParOf" srcId="{F98D9162-A12F-4B58-A965-13F46DA49BBC}" destId="{239FE718-94DB-4204-9AFF-E4299A33700C}" srcOrd="3" destOrd="0" presId="urn:microsoft.com/office/officeart/2008/layout/VerticalCurvedList"/>
    <dgm:cxn modelId="{9E19CC27-956D-4C5D-AF01-4A71C0695355}" type="presParOf" srcId="{FAD17B89-AC7B-4AD8-A313-F97B07CC1654}" destId="{97803F9A-8DBD-4978-8E74-98555F8B37C6}" srcOrd="1" destOrd="0" presId="urn:microsoft.com/office/officeart/2008/layout/VerticalCurvedList"/>
    <dgm:cxn modelId="{E1542D34-A5CF-453F-8EBD-CC37F9A3E2AE}" type="presParOf" srcId="{FAD17B89-AC7B-4AD8-A313-F97B07CC1654}" destId="{C5E44325-6B53-493F-B630-54BA4BC72150}" srcOrd="2" destOrd="0" presId="urn:microsoft.com/office/officeart/2008/layout/VerticalCurvedList"/>
    <dgm:cxn modelId="{1C9E6524-F41D-4025-B019-CD01A44C4E40}" type="presParOf" srcId="{C5E44325-6B53-493F-B630-54BA4BC72150}" destId="{24A19556-3E52-46CC-9B66-ABF7851CAD06}" srcOrd="0" destOrd="0" presId="urn:microsoft.com/office/officeart/2008/layout/VerticalCurvedList"/>
    <dgm:cxn modelId="{9E80EECB-4F18-4204-B734-A32350734081}" type="presParOf" srcId="{FAD17B89-AC7B-4AD8-A313-F97B07CC1654}" destId="{BD700308-94A2-40F1-A653-E1B09CA94EA3}" srcOrd="3" destOrd="0" presId="urn:microsoft.com/office/officeart/2008/layout/VerticalCurvedList"/>
    <dgm:cxn modelId="{D4BA3D32-671D-423C-A290-7A38050050A2}" type="presParOf" srcId="{FAD17B89-AC7B-4AD8-A313-F97B07CC1654}" destId="{986F3988-BB48-41DC-9FAE-819E8CA0522F}" srcOrd="4" destOrd="0" presId="urn:microsoft.com/office/officeart/2008/layout/VerticalCurvedList"/>
    <dgm:cxn modelId="{194D59D8-B8EE-4097-9796-FCD7A066730E}" type="presParOf" srcId="{986F3988-BB48-41DC-9FAE-819E8CA0522F}" destId="{9DCBC497-636D-47CA-86BB-AEAD3B3BEC97}" srcOrd="0" destOrd="0" presId="urn:microsoft.com/office/officeart/2008/layout/VerticalCurvedList"/>
    <dgm:cxn modelId="{D2A889DE-4CD3-40DB-8BF8-2A1E4EDDDE33}" type="presParOf" srcId="{FAD17B89-AC7B-4AD8-A313-F97B07CC1654}" destId="{77063646-00CB-4B22-97DF-7328FF46F8B1}" srcOrd="5" destOrd="0" presId="urn:microsoft.com/office/officeart/2008/layout/VerticalCurvedList"/>
    <dgm:cxn modelId="{53C38C22-33B4-4969-BC97-3874B7156277}" type="presParOf" srcId="{FAD17B89-AC7B-4AD8-A313-F97B07CC1654}" destId="{AF8C0A58-09A1-411B-B5D4-AD79A8A77E35}" srcOrd="6" destOrd="0" presId="urn:microsoft.com/office/officeart/2008/layout/VerticalCurvedList"/>
    <dgm:cxn modelId="{BFB733DC-9356-4072-B6FC-042A19344D4F}" type="presParOf" srcId="{AF8C0A58-09A1-411B-B5D4-AD79A8A77E35}" destId="{B329DDA5-DE2E-4C1C-9D4C-DB7997088B05}"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21DACC9-1DA9-45A2-9A30-4F82371CF3CF}"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s-CO"/>
        </a:p>
      </dgm:t>
    </dgm:pt>
    <dgm:pt modelId="{6825807E-FCBB-46D0-98DC-57EC08875EB4}">
      <dgm:prSet phldrT="[Texto]" custT="1"/>
      <dgm:spPr/>
      <dgm:t>
        <a:bodyPr/>
        <a:lstStyle/>
        <a:p>
          <a:pPr>
            <a:buClrTx/>
            <a:buSzTx/>
            <a:buFontTx/>
            <a:buNone/>
          </a:pPr>
          <a:r>
            <a:rPr kumimoji="0" lang="es-ES" sz="1300" b="1" i="0" u="none" strike="noStrike"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Detección temprana de CA de Colon: </a:t>
          </a:r>
          <a:r>
            <a:rPr lang="es-MX" sz="1300" dirty="0">
              <a:solidFill>
                <a:schemeClr val="bg1"/>
              </a:solidFill>
              <a:latin typeface="Calibri" panose="020F0502020204030204" pitchFamily="34" charset="0"/>
              <a:ea typeface="Calibri" panose="020F0502020204030204" pitchFamily="34" charset="0"/>
              <a:cs typeface="Calibri" panose="020F0502020204030204" pitchFamily="34" charset="0"/>
            </a:rPr>
            <a:t>5.567 usuarios tamizados</a:t>
          </a:r>
          <a:endParaRPr lang="es-CO" sz="1300"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DCF77980-64C4-4666-82E1-98674BB6105B}" type="parTrans" cxnId="{FCA2C4C9-F98F-4F8F-A00A-2B67CAFAECB4}">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310204DB-690B-4F6C-A79A-4CCA92438A6A}" type="sibTrans" cxnId="{FCA2C4C9-F98F-4F8F-A00A-2B67CAFAECB4}">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E91594CE-B86A-443B-8A7D-5042D147D123}">
      <dgm:prSet phldrT="[Texto]" custT="1"/>
      <dgm:spPr/>
      <dgm:t>
        <a:bodyPr/>
        <a:lstStyle/>
        <a:p>
          <a:pPr>
            <a:buClrTx/>
            <a:buSzTx/>
            <a:buFontTx/>
            <a:buNone/>
          </a:pPr>
          <a:r>
            <a:rPr kumimoji="0" lang="es-ES" sz="1300" b="1" i="0" u="none" strike="noStrike"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Ca Colon: </a:t>
          </a:r>
          <a:r>
            <a:rPr kumimoji="0" lang="es-ES" sz="1300" b="0" i="0" u="none" strike="noStrike"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Notificación y direccionamiento por parte de la red de prestadores.</a:t>
          </a:r>
          <a:endParaRPr lang="es-CO" sz="13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3B62E29C-C6F1-4380-8411-DCE7F1EC76EA}" type="parTrans" cxnId="{9C0BE356-E633-410F-9231-C31A8658DEEC}">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E579D0A1-BFC5-4C97-9D2C-872BBEBC71A5}" type="sibTrans" cxnId="{9C0BE356-E633-410F-9231-C31A8658DEEC}">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FA1069EA-0AA5-4C9B-9885-3DFD9916ABD1}">
      <dgm:prSet phldrT="[Texto]" custT="1"/>
      <dgm:spPr/>
      <dgm:t>
        <a:bodyPr/>
        <a:lstStyle/>
        <a:p>
          <a:pPr>
            <a:buClrTx/>
            <a:buSzTx/>
            <a:buFontTx/>
            <a:buNone/>
          </a:pPr>
          <a:r>
            <a:rPr lang="es-MX" sz="1300" dirty="0">
              <a:solidFill>
                <a:schemeClr val="bg1"/>
              </a:solidFill>
              <a:latin typeface="Calibri" panose="020F0502020204030204" pitchFamily="34" charset="0"/>
              <a:ea typeface="Calibri" panose="020F0502020204030204" pitchFamily="34" charset="0"/>
              <a:cs typeface="Calibri" panose="020F0502020204030204" pitchFamily="34" charset="0"/>
            </a:rPr>
            <a:t>Ca Colon: </a:t>
          </a:r>
          <a:r>
            <a:rPr kumimoji="0" lang="es-MX" sz="1300" b="0" i="0" u="none" strike="noStrike"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Calidad del registro clínico de la estadificación (TNM).</a:t>
          </a:r>
          <a:endParaRPr lang="es-CO" sz="13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1467EB72-BEC8-4F05-9113-4739AC189FD7}" type="parTrans" cxnId="{79AD0C2C-5C62-4A19-A8B9-1E8FE1C0CCC1}">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1E00CE2E-0AFA-4907-8D74-BCC58281D347}" type="sibTrans" cxnId="{79AD0C2C-5C62-4A19-A8B9-1E8FE1C0CCC1}">
      <dgm:prSet/>
      <dgm:spPr/>
      <dgm:t>
        <a:bodyPr/>
        <a:lstStyle/>
        <a:p>
          <a:endParaRPr lang="es-CO" sz="1300">
            <a:latin typeface="Calibri" panose="020F0502020204030204" pitchFamily="34" charset="0"/>
            <a:ea typeface="Calibri" panose="020F0502020204030204" pitchFamily="34" charset="0"/>
            <a:cs typeface="Calibri" panose="020F0502020204030204" pitchFamily="34" charset="0"/>
          </a:endParaRPr>
        </a:p>
      </dgm:t>
    </dgm:pt>
    <dgm:pt modelId="{93BAA509-8BC5-4674-AD1F-86CB38149D93}" type="pres">
      <dgm:prSet presAssocID="{E21DACC9-1DA9-45A2-9A30-4F82371CF3CF}" presName="Name0" presStyleCnt="0">
        <dgm:presLayoutVars>
          <dgm:chMax val="7"/>
          <dgm:chPref val="7"/>
          <dgm:dir/>
        </dgm:presLayoutVars>
      </dgm:prSet>
      <dgm:spPr/>
    </dgm:pt>
    <dgm:pt modelId="{FAD17B89-AC7B-4AD8-A313-F97B07CC1654}" type="pres">
      <dgm:prSet presAssocID="{E21DACC9-1DA9-45A2-9A30-4F82371CF3CF}" presName="Name1" presStyleCnt="0"/>
      <dgm:spPr/>
    </dgm:pt>
    <dgm:pt modelId="{F98D9162-A12F-4B58-A965-13F46DA49BBC}" type="pres">
      <dgm:prSet presAssocID="{E21DACC9-1DA9-45A2-9A30-4F82371CF3CF}" presName="cycle" presStyleCnt="0"/>
      <dgm:spPr/>
    </dgm:pt>
    <dgm:pt modelId="{98476B27-B39A-48A4-976A-3E5F953770AD}" type="pres">
      <dgm:prSet presAssocID="{E21DACC9-1DA9-45A2-9A30-4F82371CF3CF}" presName="srcNode" presStyleLbl="node1" presStyleIdx="0" presStyleCnt="3"/>
      <dgm:spPr/>
    </dgm:pt>
    <dgm:pt modelId="{810D72ED-5A9C-4D4F-A9AB-AA4E4987ADAD}" type="pres">
      <dgm:prSet presAssocID="{E21DACC9-1DA9-45A2-9A30-4F82371CF3CF}" presName="conn" presStyleLbl="parChTrans1D2" presStyleIdx="0" presStyleCnt="1"/>
      <dgm:spPr/>
    </dgm:pt>
    <dgm:pt modelId="{1A6B8541-6A2D-4920-962E-0E7408E5E8D3}" type="pres">
      <dgm:prSet presAssocID="{E21DACC9-1DA9-45A2-9A30-4F82371CF3CF}" presName="extraNode" presStyleLbl="node1" presStyleIdx="0" presStyleCnt="3"/>
      <dgm:spPr/>
    </dgm:pt>
    <dgm:pt modelId="{239FE718-94DB-4204-9AFF-E4299A33700C}" type="pres">
      <dgm:prSet presAssocID="{E21DACC9-1DA9-45A2-9A30-4F82371CF3CF}" presName="dstNode" presStyleLbl="node1" presStyleIdx="0" presStyleCnt="3"/>
      <dgm:spPr/>
    </dgm:pt>
    <dgm:pt modelId="{97803F9A-8DBD-4978-8E74-98555F8B37C6}" type="pres">
      <dgm:prSet presAssocID="{6825807E-FCBB-46D0-98DC-57EC08875EB4}" presName="text_1" presStyleLbl="node1" presStyleIdx="0" presStyleCnt="3">
        <dgm:presLayoutVars>
          <dgm:bulletEnabled val="1"/>
        </dgm:presLayoutVars>
      </dgm:prSet>
      <dgm:spPr/>
    </dgm:pt>
    <dgm:pt modelId="{C5E44325-6B53-493F-B630-54BA4BC72150}" type="pres">
      <dgm:prSet presAssocID="{6825807E-FCBB-46D0-98DC-57EC08875EB4}" presName="accent_1" presStyleCnt="0"/>
      <dgm:spPr/>
    </dgm:pt>
    <dgm:pt modelId="{24A19556-3E52-46CC-9B66-ABF7851CAD06}" type="pres">
      <dgm:prSet presAssocID="{6825807E-FCBB-46D0-98DC-57EC08875EB4}" presName="accentRepeatNode" presStyleLbl="solidFgAcc1" presStyleIdx="0" presStyleCnt="3"/>
      <dgm:spPr/>
    </dgm:pt>
    <dgm:pt modelId="{9754C1A7-3060-41CD-8343-C5A5CE22991C}" type="pres">
      <dgm:prSet presAssocID="{E91594CE-B86A-443B-8A7D-5042D147D123}" presName="text_2" presStyleLbl="node1" presStyleIdx="1" presStyleCnt="3">
        <dgm:presLayoutVars>
          <dgm:bulletEnabled val="1"/>
        </dgm:presLayoutVars>
      </dgm:prSet>
      <dgm:spPr/>
    </dgm:pt>
    <dgm:pt modelId="{537CD7E3-BF51-45F0-B9A0-EA5B455A669F}" type="pres">
      <dgm:prSet presAssocID="{E91594CE-B86A-443B-8A7D-5042D147D123}" presName="accent_2" presStyleCnt="0"/>
      <dgm:spPr/>
    </dgm:pt>
    <dgm:pt modelId="{B329DDA5-DE2E-4C1C-9D4C-DB7997088B05}" type="pres">
      <dgm:prSet presAssocID="{E91594CE-B86A-443B-8A7D-5042D147D123}" presName="accentRepeatNode" presStyleLbl="solidFgAcc1" presStyleIdx="1" presStyleCnt="3"/>
      <dgm:spPr/>
    </dgm:pt>
    <dgm:pt modelId="{E8C3FE81-3B03-4FFF-9394-7A401B8F16B0}" type="pres">
      <dgm:prSet presAssocID="{FA1069EA-0AA5-4C9B-9885-3DFD9916ABD1}" presName="text_3" presStyleLbl="node1" presStyleIdx="2" presStyleCnt="3">
        <dgm:presLayoutVars>
          <dgm:bulletEnabled val="1"/>
        </dgm:presLayoutVars>
      </dgm:prSet>
      <dgm:spPr/>
    </dgm:pt>
    <dgm:pt modelId="{76F9E88B-5BD2-4F1E-8E02-840F39B3EBAF}" type="pres">
      <dgm:prSet presAssocID="{FA1069EA-0AA5-4C9B-9885-3DFD9916ABD1}" presName="accent_3" presStyleCnt="0"/>
      <dgm:spPr/>
    </dgm:pt>
    <dgm:pt modelId="{75770D3C-DE4A-4BA4-AD59-B3D123FF874A}" type="pres">
      <dgm:prSet presAssocID="{FA1069EA-0AA5-4C9B-9885-3DFD9916ABD1}" presName="accentRepeatNode" presStyleLbl="solidFgAcc1" presStyleIdx="2" presStyleCnt="3"/>
      <dgm:spPr/>
    </dgm:pt>
  </dgm:ptLst>
  <dgm:cxnLst>
    <dgm:cxn modelId="{CF3FEC1D-419D-48D9-9F16-92D9E0BB46D9}" type="presOf" srcId="{E21DACC9-1DA9-45A2-9A30-4F82371CF3CF}" destId="{93BAA509-8BC5-4674-AD1F-86CB38149D93}" srcOrd="0" destOrd="0" presId="urn:microsoft.com/office/officeart/2008/layout/VerticalCurvedList"/>
    <dgm:cxn modelId="{79AD0C2C-5C62-4A19-A8B9-1E8FE1C0CCC1}" srcId="{E21DACC9-1DA9-45A2-9A30-4F82371CF3CF}" destId="{FA1069EA-0AA5-4C9B-9885-3DFD9916ABD1}" srcOrd="2" destOrd="0" parTransId="{1467EB72-BEC8-4F05-9113-4739AC189FD7}" sibTransId="{1E00CE2E-0AFA-4907-8D74-BCC58281D347}"/>
    <dgm:cxn modelId="{07699F43-3A8B-451C-B50C-1A10C3544087}" type="presOf" srcId="{310204DB-690B-4F6C-A79A-4CCA92438A6A}" destId="{810D72ED-5A9C-4D4F-A9AB-AA4E4987ADAD}" srcOrd="0" destOrd="0" presId="urn:microsoft.com/office/officeart/2008/layout/VerticalCurvedList"/>
    <dgm:cxn modelId="{30E5DD72-9AF8-4710-AE9F-303EFF93B600}" type="presOf" srcId="{FA1069EA-0AA5-4C9B-9885-3DFD9916ABD1}" destId="{E8C3FE81-3B03-4FFF-9394-7A401B8F16B0}" srcOrd="0" destOrd="0" presId="urn:microsoft.com/office/officeart/2008/layout/VerticalCurvedList"/>
    <dgm:cxn modelId="{9C0BE356-E633-410F-9231-C31A8658DEEC}" srcId="{E21DACC9-1DA9-45A2-9A30-4F82371CF3CF}" destId="{E91594CE-B86A-443B-8A7D-5042D147D123}" srcOrd="1" destOrd="0" parTransId="{3B62E29C-C6F1-4380-8411-DCE7F1EC76EA}" sibTransId="{E579D0A1-BFC5-4C97-9D2C-872BBEBC71A5}"/>
    <dgm:cxn modelId="{4046DD94-AC6F-4529-B84C-30648F077A5D}" type="presOf" srcId="{E91594CE-B86A-443B-8A7D-5042D147D123}" destId="{9754C1A7-3060-41CD-8343-C5A5CE22991C}" srcOrd="0" destOrd="0" presId="urn:microsoft.com/office/officeart/2008/layout/VerticalCurvedList"/>
    <dgm:cxn modelId="{CB90E9B5-9804-4BC2-9F3D-A0EF744540DE}" type="presOf" srcId="{6825807E-FCBB-46D0-98DC-57EC08875EB4}" destId="{97803F9A-8DBD-4978-8E74-98555F8B37C6}" srcOrd="0" destOrd="0" presId="urn:microsoft.com/office/officeart/2008/layout/VerticalCurvedList"/>
    <dgm:cxn modelId="{FCA2C4C9-F98F-4F8F-A00A-2B67CAFAECB4}" srcId="{E21DACC9-1DA9-45A2-9A30-4F82371CF3CF}" destId="{6825807E-FCBB-46D0-98DC-57EC08875EB4}" srcOrd="0" destOrd="0" parTransId="{DCF77980-64C4-4666-82E1-98674BB6105B}" sibTransId="{310204DB-690B-4F6C-A79A-4CCA92438A6A}"/>
    <dgm:cxn modelId="{8C6FB2FC-4D85-4C16-9419-588DDA79D813}" type="presParOf" srcId="{93BAA509-8BC5-4674-AD1F-86CB38149D93}" destId="{FAD17B89-AC7B-4AD8-A313-F97B07CC1654}" srcOrd="0" destOrd="0" presId="urn:microsoft.com/office/officeart/2008/layout/VerticalCurvedList"/>
    <dgm:cxn modelId="{C1308ACB-C4C8-4DCA-9EDD-B4F459FD27C3}" type="presParOf" srcId="{FAD17B89-AC7B-4AD8-A313-F97B07CC1654}" destId="{F98D9162-A12F-4B58-A965-13F46DA49BBC}" srcOrd="0" destOrd="0" presId="urn:microsoft.com/office/officeart/2008/layout/VerticalCurvedList"/>
    <dgm:cxn modelId="{E0D05D1D-FB54-4AEA-BFDD-AB76C48AD1F4}" type="presParOf" srcId="{F98D9162-A12F-4B58-A965-13F46DA49BBC}" destId="{98476B27-B39A-48A4-976A-3E5F953770AD}" srcOrd="0" destOrd="0" presId="urn:microsoft.com/office/officeart/2008/layout/VerticalCurvedList"/>
    <dgm:cxn modelId="{4CC9932F-9AE3-4DC3-9B97-55482BE86E28}" type="presParOf" srcId="{F98D9162-A12F-4B58-A965-13F46DA49BBC}" destId="{810D72ED-5A9C-4D4F-A9AB-AA4E4987ADAD}" srcOrd="1" destOrd="0" presId="urn:microsoft.com/office/officeart/2008/layout/VerticalCurvedList"/>
    <dgm:cxn modelId="{ABDAF6E6-AF99-4B09-93D3-690F9ADB3360}" type="presParOf" srcId="{F98D9162-A12F-4B58-A965-13F46DA49BBC}" destId="{1A6B8541-6A2D-4920-962E-0E7408E5E8D3}" srcOrd="2" destOrd="0" presId="urn:microsoft.com/office/officeart/2008/layout/VerticalCurvedList"/>
    <dgm:cxn modelId="{FB1853DD-1438-4700-B1B1-DC95EDA8647C}" type="presParOf" srcId="{F98D9162-A12F-4B58-A965-13F46DA49BBC}" destId="{239FE718-94DB-4204-9AFF-E4299A33700C}" srcOrd="3" destOrd="0" presId="urn:microsoft.com/office/officeart/2008/layout/VerticalCurvedList"/>
    <dgm:cxn modelId="{9E19CC27-956D-4C5D-AF01-4A71C0695355}" type="presParOf" srcId="{FAD17B89-AC7B-4AD8-A313-F97B07CC1654}" destId="{97803F9A-8DBD-4978-8E74-98555F8B37C6}" srcOrd="1" destOrd="0" presId="urn:microsoft.com/office/officeart/2008/layout/VerticalCurvedList"/>
    <dgm:cxn modelId="{E1542D34-A5CF-453F-8EBD-CC37F9A3E2AE}" type="presParOf" srcId="{FAD17B89-AC7B-4AD8-A313-F97B07CC1654}" destId="{C5E44325-6B53-493F-B630-54BA4BC72150}" srcOrd="2" destOrd="0" presId="urn:microsoft.com/office/officeart/2008/layout/VerticalCurvedList"/>
    <dgm:cxn modelId="{1C9E6524-F41D-4025-B019-CD01A44C4E40}" type="presParOf" srcId="{C5E44325-6B53-493F-B630-54BA4BC72150}" destId="{24A19556-3E52-46CC-9B66-ABF7851CAD06}" srcOrd="0" destOrd="0" presId="urn:microsoft.com/office/officeart/2008/layout/VerticalCurvedList"/>
    <dgm:cxn modelId="{F3ED8737-5C88-45CA-A6F7-F5614364B78B}" type="presParOf" srcId="{FAD17B89-AC7B-4AD8-A313-F97B07CC1654}" destId="{9754C1A7-3060-41CD-8343-C5A5CE22991C}" srcOrd="3" destOrd="0" presId="urn:microsoft.com/office/officeart/2008/layout/VerticalCurvedList"/>
    <dgm:cxn modelId="{E46F72E4-E224-415F-AFEC-F23E325F8C45}" type="presParOf" srcId="{FAD17B89-AC7B-4AD8-A313-F97B07CC1654}" destId="{537CD7E3-BF51-45F0-B9A0-EA5B455A669F}" srcOrd="4" destOrd="0" presId="urn:microsoft.com/office/officeart/2008/layout/VerticalCurvedList"/>
    <dgm:cxn modelId="{C86A113E-CBCC-404C-92A7-CDB5B74C17E5}" type="presParOf" srcId="{537CD7E3-BF51-45F0-B9A0-EA5B455A669F}" destId="{B329DDA5-DE2E-4C1C-9D4C-DB7997088B05}" srcOrd="0" destOrd="0" presId="urn:microsoft.com/office/officeart/2008/layout/VerticalCurvedList"/>
    <dgm:cxn modelId="{AD36A23D-B187-4434-BF6D-9A02F63CEF55}" type="presParOf" srcId="{FAD17B89-AC7B-4AD8-A313-F97B07CC1654}" destId="{E8C3FE81-3B03-4FFF-9394-7A401B8F16B0}" srcOrd="5" destOrd="0" presId="urn:microsoft.com/office/officeart/2008/layout/VerticalCurvedList"/>
    <dgm:cxn modelId="{1529598A-5796-4B37-B7DD-351D28C61737}" type="presParOf" srcId="{FAD17B89-AC7B-4AD8-A313-F97B07CC1654}" destId="{76F9E88B-5BD2-4F1E-8E02-840F39B3EBAF}" srcOrd="6" destOrd="0" presId="urn:microsoft.com/office/officeart/2008/layout/VerticalCurvedList"/>
    <dgm:cxn modelId="{0CCA2AE8-823B-4739-A203-D42F5DE46E77}" type="presParOf" srcId="{76F9E88B-5BD2-4F1E-8E02-840F39B3EBAF}" destId="{75770D3C-DE4A-4BA4-AD59-B3D123FF874A}" srcOrd="0" destOrd="0" presId="urn:microsoft.com/office/officeart/2008/layout/VerticalCurve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7545424-9BCA-41F5-9BB8-78425398311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s-CO"/>
        </a:p>
      </dgm:t>
    </dgm:pt>
    <dgm:pt modelId="{B357DFB8-14D2-4044-85CA-981A590B91BD}">
      <dgm:prSet phldrT="[Texto]" custT="1"/>
      <dgm:spPr/>
      <dgm:t>
        <a:bodyPr/>
        <a:lstStyle/>
        <a:p>
          <a:r>
            <a:rPr lang="es-CO" sz="1100" b="0" dirty="0">
              <a:latin typeface="Calibri" panose="020F0502020204030204" pitchFamily="34" charset="0"/>
              <a:ea typeface="Calibri" panose="020F0502020204030204" pitchFamily="34" charset="0"/>
              <a:cs typeface="Calibri" panose="020F0502020204030204" pitchFamily="34" charset="0"/>
            </a:rPr>
            <a:t>Implementación de 3 nuevas RIAS: Cáncer de cérvix, cáncer de próstata y EPOC.</a:t>
          </a:r>
        </a:p>
      </dgm:t>
    </dgm:pt>
    <dgm:pt modelId="{4E6935E8-8592-4DE0-911E-2C5843F93F75}" type="parTrans" cxnId="{368163AF-EA54-45E3-AB4E-A93CC50AF438}">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C21EABB3-4AF7-4CEC-8CD2-BC182F420056}" type="sibTrans" cxnId="{368163AF-EA54-45E3-AB4E-A93CC50AF438}">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CF4F7FF5-05A5-42A3-AD90-A9B0F7AE1716}">
      <dgm:prSet phldrT="[Texto]" phldr="0" custT="1"/>
      <dgm:spPr/>
      <dgm:t>
        <a:bodyPr/>
        <a:lstStyle/>
        <a:p>
          <a:r>
            <a:rPr lang="es-MX" sz="1100" dirty="0">
              <a:latin typeface="Calibri" panose="020F0502020204030204" pitchFamily="34" charset="0"/>
              <a:ea typeface="Calibri" panose="020F0502020204030204" pitchFamily="34" charset="0"/>
              <a:cs typeface="Calibri" panose="020F0502020204030204" pitchFamily="34" charset="0"/>
            </a:rPr>
            <a:t>Mantenimiento de la función renal en los pacientes con enfermedad renal crónica estadios 3 y 4, por encima del 90%.</a:t>
          </a:r>
          <a:endParaRPr lang="es-CO" sz="1100" dirty="0">
            <a:latin typeface="Calibri" panose="020F0502020204030204" pitchFamily="34" charset="0"/>
            <a:ea typeface="Calibri" panose="020F0502020204030204" pitchFamily="34" charset="0"/>
            <a:cs typeface="Calibri" panose="020F0502020204030204" pitchFamily="34" charset="0"/>
          </a:endParaRPr>
        </a:p>
      </dgm:t>
    </dgm:pt>
    <dgm:pt modelId="{C172B44D-E7DC-4CCA-98D7-E611234C4368}" type="parTrans" cxnId="{8E018C67-37ED-43A8-9135-5C5C13EA757E}">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B95B814E-3D3F-479E-B33F-10D646229874}" type="sibTrans" cxnId="{8E018C67-37ED-43A8-9135-5C5C13EA757E}">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3EB3B0D9-31AE-4C37-A595-614999C69B48}">
      <dgm:prSet custT="1"/>
      <dgm:spPr/>
      <dgm:t>
        <a:bodyPr/>
        <a:lstStyle/>
        <a:p>
          <a:pPr marL="0" lvl="0" indent="0" algn="l" defTabSz="622300">
            <a:lnSpc>
              <a:spcPct val="90000"/>
            </a:lnSpc>
            <a:spcBef>
              <a:spcPct val="0"/>
            </a:spcBef>
            <a:spcAft>
              <a:spcPct val="35000"/>
            </a:spcAft>
            <a:buNone/>
          </a:pPr>
          <a:r>
            <a:rPr lang="es-MX" sz="1100" b="0" kern="1200" dirty="0">
              <a:solidFill>
                <a:prstClr val="white"/>
              </a:solidFill>
              <a:latin typeface="Calibri" panose="020F0502020204030204" pitchFamily="34" charset="0"/>
              <a:ea typeface="Calibri" panose="020F0502020204030204" pitchFamily="34" charset="0"/>
              <a:cs typeface="Calibri" panose="020F0502020204030204" pitchFamily="34" charset="0"/>
            </a:rPr>
            <a:t>Disminución en 8,9 semanas en la oportunidad diagnóstica de autoinmunes.</a:t>
          </a:r>
          <a:endParaRPr lang="es-CO" sz="1100" b="0" kern="1200" dirty="0">
            <a:solidFill>
              <a:prstClr val="white"/>
            </a:solidFill>
            <a:latin typeface="Calibri" panose="020F0502020204030204" pitchFamily="34" charset="0"/>
            <a:ea typeface="Calibri" panose="020F0502020204030204" pitchFamily="34" charset="0"/>
            <a:cs typeface="Calibri" panose="020F0502020204030204" pitchFamily="34" charset="0"/>
          </a:endParaRPr>
        </a:p>
      </dgm:t>
    </dgm:pt>
    <dgm:pt modelId="{11D664AA-8885-49BA-8B11-2660802F8ADA}" type="parTrans" cxnId="{FB0902C4-569F-4B26-93A7-14A4D78986DA}">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02589055-1ABD-4F13-A0E4-AFA172710F86}" type="sibTrans" cxnId="{FB0902C4-569F-4B26-93A7-14A4D78986DA}">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4A67F3BB-9857-4A8A-B9F9-80ACD6330AC7}">
      <dgm:prSet custT="1"/>
      <dgm:spPr/>
      <dgm:t>
        <a:bodyPr/>
        <a:lstStyle/>
        <a:p>
          <a:r>
            <a:rPr lang="es-MX" sz="1100" dirty="0">
              <a:latin typeface="Calibri" panose="020F0502020204030204" pitchFamily="34" charset="0"/>
              <a:ea typeface="Calibri" panose="020F0502020204030204" pitchFamily="34" charset="0"/>
              <a:cs typeface="Calibri" panose="020F0502020204030204" pitchFamily="34" charset="0"/>
            </a:rPr>
            <a:t>En los pacientes con hemofilia con profilaxis no se presentaron eventos de sangrado espontáneo.</a:t>
          </a:r>
          <a:endParaRPr lang="es-CO" sz="1100" dirty="0">
            <a:latin typeface="Calibri" panose="020F0502020204030204" pitchFamily="34" charset="0"/>
            <a:ea typeface="Calibri" panose="020F0502020204030204" pitchFamily="34" charset="0"/>
            <a:cs typeface="Calibri" panose="020F0502020204030204" pitchFamily="34" charset="0"/>
          </a:endParaRPr>
        </a:p>
      </dgm:t>
    </dgm:pt>
    <dgm:pt modelId="{59797540-9630-4869-B491-ABFFA144F40C}" type="parTrans" cxnId="{3266F412-C5E6-4309-B6E8-6CC86711A82B}">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81C95CE5-3590-4F99-9570-A64C36564FDF}" type="sibTrans" cxnId="{3266F412-C5E6-4309-B6E8-6CC86711A82B}">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22DAA7F4-35BF-41EA-8EE2-3E1B5BB53FD1}">
      <dgm:prSet custT="1"/>
      <dgm:spPr/>
      <dgm:t>
        <a:bodyPr/>
        <a:lstStyle/>
        <a:p>
          <a:r>
            <a:rPr lang="es-MX" sz="1100" dirty="0">
              <a:solidFill>
                <a:schemeClr val="bg1"/>
              </a:solidFill>
              <a:latin typeface="Calibri" panose="020F0502020204030204" pitchFamily="34" charset="0"/>
              <a:ea typeface="Calibri" panose="020F0502020204030204" pitchFamily="34" charset="0"/>
              <a:cs typeface="Calibri" panose="020F0502020204030204" pitchFamily="34" charset="0"/>
            </a:rPr>
            <a:t>En los pacientes con VIH, mejoría en el indicador de </a:t>
          </a:r>
          <a:r>
            <a:rPr lang="es-MX" sz="1100" dirty="0" err="1">
              <a:solidFill>
                <a:schemeClr val="bg1"/>
              </a:solidFill>
              <a:latin typeface="Calibri" panose="020F0502020204030204" pitchFamily="34" charset="0"/>
              <a:ea typeface="Calibri" panose="020F0502020204030204" pitchFamily="34" charset="0"/>
              <a:cs typeface="Calibri" panose="020F0502020204030204" pitchFamily="34" charset="0"/>
            </a:rPr>
            <a:t>indetectabilidad</a:t>
          </a:r>
          <a:r>
            <a:rPr lang="es-MX" sz="1100" dirty="0">
              <a:solidFill>
                <a:schemeClr val="bg1"/>
              </a:solidFill>
              <a:latin typeface="Calibri" panose="020F0502020204030204" pitchFamily="34" charset="0"/>
              <a:ea typeface="Calibri" panose="020F0502020204030204" pitchFamily="34" charset="0"/>
              <a:cs typeface="Calibri" panose="020F0502020204030204" pitchFamily="34" charset="0"/>
            </a:rPr>
            <a:t> pasando del 78% en 2024 a 80% en 2025.</a:t>
          </a:r>
          <a:endParaRPr lang="es-CO" sz="1100" dirty="0">
            <a:solidFill>
              <a:schemeClr val="bg1"/>
            </a:solidFill>
            <a:latin typeface="Calibri" panose="020F0502020204030204" pitchFamily="34" charset="0"/>
            <a:ea typeface="Calibri" panose="020F0502020204030204" pitchFamily="34" charset="0"/>
            <a:cs typeface="Calibri" panose="020F0502020204030204" pitchFamily="34" charset="0"/>
          </a:endParaRPr>
        </a:p>
      </dgm:t>
    </dgm:pt>
    <dgm:pt modelId="{F18D394E-E831-4662-B0D1-195FA55C4A98}" type="parTrans" cxnId="{A3B22C60-F68A-4264-B400-E5DEE4683FEB}">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26CF4B5D-B79F-432E-B89A-3115A89B32A2}" type="sibTrans" cxnId="{A3B22C60-F68A-4264-B400-E5DEE4683FEB}">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93843CAF-A5D4-47AB-A5F9-DBBCF48A92AC}">
      <dgm:prSet custT="1"/>
      <dgm:spPr/>
      <dgm:t>
        <a:bodyPr/>
        <a:lstStyle/>
        <a:p>
          <a:r>
            <a:rPr lang="es-MX" sz="1100" dirty="0">
              <a:latin typeface="Calibri" panose="020F0502020204030204" pitchFamily="34" charset="0"/>
              <a:ea typeface="Calibri" panose="020F0502020204030204" pitchFamily="34" charset="0"/>
              <a:cs typeface="Calibri" panose="020F0502020204030204" pitchFamily="34" charset="0"/>
            </a:rPr>
            <a:t>Reducción de más del 50% en el tiempo de oportunidad para el diagnóstico para cáncer de mama.</a:t>
          </a:r>
          <a:endParaRPr lang="es-CO" sz="1100" dirty="0">
            <a:latin typeface="Calibri" panose="020F0502020204030204" pitchFamily="34" charset="0"/>
            <a:ea typeface="Calibri" panose="020F0502020204030204" pitchFamily="34" charset="0"/>
            <a:cs typeface="Calibri" panose="020F0502020204030204" pitchFamily="34" charset="0"/>
          </a:endParaRPr>
        </a:p>
      </dgm:t>
    </dgm:pt>
    <dgm:pt modelId="{AB0E6D3E-36D7-4432-A3D6-CE673C42205C}" type="parTrans" cxnId="{8E40F162-362B-4865-8B84-E6CEAB1581FF}">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605AFE6B-AFEF-472D-8C9E-E5C687CC592A}" type="sibTrans" cxnId="{8E40F162-362B-4865-8B84-E6CEAB1581FF}">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381D8C03-72E7-4F6C-948A-0B6CD392476B}">
      <dgm:prSet custT="1"/>
      <dgm:spPr/>
      <dgm:t>
        <a:bodyPr/>
        <a:lstStyle/>
        <a:p>
          <a:r>
            <a:rPr lang="es-MX" sz="1100" dirty="0">
              <a:latin typeface="Calibri" panose="020F0502020204030204" pitchFamily="34" charset="0"/>
              <a:ea typeface="Calibri" panose="020F0502020204030204" pitchFamily="34" charset="0"/>
              <a:cs typeface="Calibri" panose="020F0502020204030204" pitchFamily="34" charset="0"/>
            </a:rPr>
            <a:t>Mejoría en la dispensación de medicamentos de usuarios de la ruta mental.</a:t>
          </a:r>
          <a:endParaRPr lang="es-CO" sz="1100" dirty="0">
            <a:latin typeface="Calibri" panose="020F0502020204030204" pitchFamily="34" charset="0"/>
            <a:ea typeface="Calibri" panose="020F0502020204030204" pitchFamily="34" charset="0"/>
            <a:cs typeface="Calibri" panose="020F0502020204030204" pitchFamily="34" charset="0"/>
          </a:endParaRPr>
        </a:p>
      </dgm:t>
    </dgm:pt>
    <dgm:pt modelId="{0B0F4668-D50D-4699-A501-0E1F70229526}" type="parTrans" cxnId="{0914D785-643C-46DC-B007-4AC02A0F16CE}">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D556604A-5890-4AC6-9897-96C94654034F}" type="sibTrans" cxnId="{0914D785-643C-46DC-B007-4AC02A0F16CE}">
      <dgm:prSet/>
      <dgm:spPr/>
      <dgm:t>
        <a:bodyPr/>
        <a:lstStyle/>
        <a:p>
          <a:endParaRPr lang="es-CO" sz="1100">
            <a:latin typeface="Calibri" panose="020F0502020204030204" pitchFamily="34" charset="0"/>
            <a:ea typeface="Calibri" panose="020F0502020204030204" pitchFamily="34" charset="0"/>
            <a:cs typeface="Calibri" panose="020F0502020204030204" pitchFamily="34" charset="0"/>
          </a:endParaRPr>
        </a:p>
      </dgm:t>
    </dgm:pt>
    <dgm:pt modelId="{5873C562-D051-4F26-B367-D2C5417FF6FF}" type="pres">
      <dgm:prSet presAssocID="{B7545424-9BCA-41F5-9BB8-784253983111}" presName="Name0" presStyleCnt="0">
        <dgm:presLayoutVars>
          <dgm:chMax val="7"/>
          <dgm:chPref val="7"/>
          <dgm:dir/>
        </dgm:presLayoutVars>
      </dgm:prSet>
      <dgm:spPr/>
    </dgm:pt>
    <dgm:pt modelId="{BDE0DB67-B92E-48BE-BEF4-7894B8CD6BD8}" type="pres">
      <dgm:prSet presAssocID="{B7545424-9BCA-41F5-9BB8-784253983111}" presName="Name1" presStyleCnt="0"/>
      <dgm:spPr/>
    </dgm:pt>
    <dgm:pt modelId="{521089F4-2A31-413F-9991-F59F9987829D}" type="pres">
      <dgm:prSet presAssocID="{B7545424-9BCA-41F5-9BB8-784253983111}" presName="cycle" presStyleCnt="0"/>
      <dgm:spPr/>
    </dgm:pt>
    <dgm:pt modelId="{F4FFA106-5E4F-4EC0-B86C-A6185052626A}" type="pres">
      <dgm:prSet presAssocID="{B7545424-9BCA-41F5-9BB8-784253983111}" presName="srcNode" presStyleLbl="node1" presStyleIdx="0" presStyleCnt="7"/>
      <dgm:spPr/>
    </dgm:pt>
    <dgm:pt modelId="{36C5DA66-CA6B-4F0C-AFE8-FA9BC3B66206}" type="pres">
      <dgm:prSet presAssocID="{B7545424-9BCA-41F5-9BB8-784253983111}" presName="conn" presStyleLbl="parChTrans1D2" presStyleIdx="0" presStyleCnt="1"/>
      <dgm:spPr/>
    </dgm:pt>
    <dgm:pt modelId="{0D308BFB-7696-4BD2-8353-89226DD787F3}" type="pres">
      <dgm:prSet presAssocID="{B7545424-9BCA-41F5-9BB8-784253983111}" presName="extraNode" presStyleLbl="node1" presStyleIdx="0" presStyleCnt="7"/>
      <dgm:spPr/>
    </dgm:pt>
    <dgm:pt modelId="{13A346D4-D54A-4A41-B6C6-941453140302}" type="pres">
      <dgm:prSet presAssocID="{B7545424-9BCA-41F5-9BB8-784253983111}" presName="dstNode" presStyleLbl="node1" presStyleIdx="0" presStyleCnt="7"/>
      <dgm:spPr/>
    </dgm:pt>
    <dgm:pt modelId="{2059A769-7729-4AD1-93C4-5D6C2D065074}" type="pres">
      <dgm:prSet presAssocID="{B357DFB8-14D2-4044-85CA-981A590B91BD}" presName="text_1" presStyleLbl="node1" presStyleIdx="0" presStyleCnt="7">
        <dgm:presLayoutVars>
          <dgm:bulletEnabled val="1"/>
        </dgm:presLayoutVars>
      </dgm:prSet>
      <dgm:spPr/>
    </dgm:pt>
    <dgm:pt modelId="{B00FD0CE-BB0D-40A7-9176-9FD91458F5F5}" type="pres">
      <dgm:prSet presAssocID="{B357DFB8-14D2-4044-85CA-981A590B91BD}" presName="accent_1" presStyleCnt="0"/>
      <dgm:spPr/>
    </dgm:pt>
    <dgm:pt modelId="{899D68EB-2A9B-436D-A33D-34E4C39C9627}" type="pres">
      <dgm:prSet presAssocID="{B357DFB8-14D2-4044-85CA-981A590B91BD}" presName="accentRepeatNode" presStyleLbl="solidFgAcc1" presStyleIdx="0" presStyleCnt="7"/>
      <dgm:spPr/>
    </dgm:pt>
    <dgm:pt modelId="{FF18A4D0-108B-4314-BA80-CD494F2931B1}" type="pres">
      <dgm:prSet presAssocID="{3EB3B0D9-31AE-4C37-A595-614999C69B48}" presName="text_2" presStyleLbl="node1" presStyleIdx="1" presStyleCnt="7">
        <dgm:presLayoutVars>
          <dgm:bulletEnabled val="1"/>
        </dgm:presLayoutVars>
      </dgm:prSet>
      <dgm:spPr/>
    </dgm:pt>
    <dgm:pt modelId="{A822B9E5-BF5D-4B98-A5FF-4ED85283C927}" type="pres">
      <dgm:prSet presAssocID="{3EB3B0D9-31AE-4C37-A595-614999C69B48}" presName="accent_2" presStyleCnt="0"/>
      <dgm:spPr/>
    </dgm:pt>
    <dgm:pt modelId="{BB3EB8AC-E749-471F-8D88-DD6DD8553E8E}" type="pres">
      <dgm:prSet presAssocID="{3EB3B0D9-31AE-4C37-A595-614999C69B48}" presName="accentRepeatNode" presStyleLbl="solidFgAcc1" presStyleIdx="1" presStyleCnt="7"/>
      <dgm:spPr/>
    </dgm:pt>
    <dgm:pt modelId="{9FBF8069-3D01-4FE4-B714-D734130F9C16}" type="pres">
      <dgm:prSet presAssocID="{4A67F3BB-9857-4A8A-B9F9-80ACD6330AC7}" presName="text_3" presStyleLbl="node1" presStyleIdx="2" presStyleCnt="7">
        <dgm:presLayoutVars>
          <dgm:bulletEnabled val="1"/>
        </dgm:presLayoutVars>
      </dgm:prSet>
      <dgm:spPr/>
    </dgm:pt>
    <dgm:pt modelId="{06EFAD59-870B-46BD-8133-CC0E4004CF6C}" type="pres">
      <dgm:prSet presAssocID="{4A67F3BB-9857-4A8A-B9F9-80ACD6330AC7}" presName="accent_3" presStyleCnt="0"/>
      <dgm:spPr/>
    </dgm:pt>
    <dgm:pt modelId="{FC140A11-F582-4D1B-8462-9EF3BD0FA110}" type="pres">
      <dgm:prSet presAssocID="{4A67F3BB-9857-4A8A-B9F9-80ACD6330AC7}" presName="accentRepeatNode" presStyleLbl="solidFgAcc1" presStyleIdx="2" presStyleCnt="7"/>
      <dgm:spPr/>
    </dgm:pt>
    <dgm:pt modelId="{4898B6BC-378E-4250-8006-FB78D95F9891}" type="pres">
      <dgm:prSet presAssocID="{CF4F7FF5-05A5-42A3-AD90-A9B0F7AE1716}" presName="text_4" presStyleLbl="node1" presStyleIdx="3" presStyleCnt="7">
        <dgm:presLayoutVars>
          <dgm:bulletEnabled val="1"/>
        </dgm:presLayoutVars>
      </dgm:prSet>
      <dgm:spPr/>
    </dgm:pt>
    <dgm:pt modelId="{AA79A0A0-EE88-4FB5-9509-2C1BA1D81A8D}" type="pres">
      <dgm:prSet presAssocID="{CF4F7FF5-05A5-42A3-AD90-A9B0F7AE1716}" presName="accent_4" presStyleCnt="0"/>
      <dgm:spPr/>
    </dgm:pt>
    <dgm:pt modelId="{38A7ADA0-5781-477C-BBC0-C02C36B31501}" type="pres">
      <dgm:prSet presAssocID="{CF4F7FF5-05A5-42A3-AD90-A9B0F7AE1716}" presName="accentRepeatNode" presStyleLbl="solidFgAcc1" presStyleIdx="3" presStyleCnt="7"/>
      <dgm:spPr/>
    </dgm:pt>
    <dgm:pt modelId="{EDA982EC-FE15-4302-B9CD-A1FE60446337}" type="pres">
      <dgm:prSet presAssocID="{22DAA7F4-35BF-41EA-8EE2-3E1B5BB53FD1}" presName="text_5" presStyleLbl="node1" presStyleIdx="4" presStyleCnt="7">
        <dgm:presLayoutVars>
          <dgm:bulletEnabled val="1"/>
        </dgm:presLayoutVars>
      </dgm:prSet>
      <dgm:spPr/>
    </dgm:pt>
    <dgm:pt modelId="{F533D3B8-32BF-4F1D-90B0-CE278556225F}" type="pres">
      <dgm:prSet presAssocID="{22DAA7F4-35BF-41EA-8EE2-3E1B5BB53FD1}" presName="accent_5" presStyleCnt="0"/>
      <dgm:spPr/>
    </dgm:pt>
    <dgm:pt modelId="{78611031-93D8-4F8B-8443-14122903F06F}" type="pres">
      <dgm:prSet presAssocID="{22DAA7F4-35BF-41EA-8EE2-3E1B5BB53FD1}" presName="accentRepeatNode" presStyleLbl="solidFgAcc1" presStyleIdx="4" presStyleCnt="7"/>
      <dgm:spPr/>
    </dgm:pt>
    <dgm:pt modelId="{9AF688F3-8A02-43B5-B0F1-89714FFADB5C}" type="pres">
      <dgm:prSet presAssocID="{93843CAF-A5D4-47AB-A5F9-DBBCF48A92AC}" presName="text_6" presStyleLbl="node1" presStyleIdx="5" presStyleCnt="7">
        <dgm:presLayoutVars>
          <dgm:bulletEnabled val="1"/>
        </dgm:presLayoutVars>
      </dgm:prSet>
      <dgm:spPr/>
    </dgm:pt>
    <dgm:pt modelId="{F9BD8177-6533-46DF-8D81-0882CABCE59E}" type="pres">
      <dgm:prSet presAssocID="{93843CAF-A5D4-47AB-A5F9-DBBCF48A92AC}" presName="accent_6" presStyleCnt="0"/>
      <dgm:spPr/>
    </dgm:pt>
    <dgm:pt modelId="{CF2C1326-0230-49FB-AB52-A6B3BA2AD359}" type="pres">
      <dgm:prSet presAssocID="{93843CAF-A5D4-47AB-A5F9-DBBCF48A92AC}" presName="accentRepeatNode" presStyleLbl="solidFgAcc1" presStyleIdx="5" presStyleCnt="7"/>
      <dgm:spPr/>
    </dgm:pt>
    <dgm:pt modelId="{8F5D3533-7327-4741-8080-55955401EC81}" type="pres">
      <dgm:prSet presAssocID="{381D8C03-72E7-4F6C-948A-0B6CD392476B}" presName="text_7" presStyleLbl="node1" presStyleIdx="6" presStyleCnt="7">
        <dgm:presLayoutVars>
          <dgm:bulletEnabled val="1"/>
        </dgm:presLayoutVars>
      </dgm:prSet>
      <dgm:spPr/>
    </dgm:pt>
    <dgm:pt modelId="{60D58E00-AAF1-4D28-BE1C-F88F338EFA8A}" type="pres">
      <dgm:prSet presAssocID="{381D8C03-72E7-4F6C-948A-0B6CD392476B}" presName="accent_7" presStyleCnt="0"/>
      <dgm:spPr/>
    </dgm:pt>
    <dgm:pt modelId="{794440CF-8BCE-4817-8BDE-CB2BBF3F91EE}" type="pres">
      <dgm:prSet presAssocID="{381D8C03-72E7-4F6C-948A-0B6CD392476B}" presName="accentRepeatNode" presStyleLbl="solidFgAcc1" presStyleIdx="6" presStyleCnt="7"/>
      <dgm:spPr/>
    </dgm:pt>
  </dgm:ptLst>
  <dgm:cxnLst>
    <dgm:cxn modelId="{3266F412-C5E6-4309-B6E8-6CC86711A82B}" srcId="{B7545424-9BCA-41F5-9BB8-784253983111}" destId="{4A67F3BB-9857-4A8A-B9F9-80ACD6330AC7}" srcOrd="2" destOrd="0" parTransId="{59797540-9630-4869-B491-ABFFA144F40C}" sibTransId="{81C95CE5-3590-4F99-9570-A64C36564FDF}"/>
    <dgm:cxn modelId="{8E1FCB17-D375-47EB-8AC0-63D16374A985}" type="presOf" srcId="{4A67F3BB-9857-4A8A-B9F9-80ACD6330AC7}" destId="{9FBF8069-3D01-4FE4-B714-D734130F9C16}" srcOrd="0" destOrd="0" presId="urn:microsoft.com/office/officeart/2008/layout/VerticalCurvedList"/>
    <dgm:cxn modelId="{F5A74537-2317-4FD6-BEB0-2FE178C3D8DF}" type="presOf" srcId="{B7545424-9BCA-41F5-9BB8-784253983111}" destId="{5873C562-D051-4F26-B367-D2C5417FF6FF}" srcOrd="0" destOrd="0" presId="urn:microsoft.com/office/officeart/2008/layout/VerticalCurvedList"/>
    <dgm:cxn modelId="{A3B22C60-F68A-4264-B400-E5DEE4683FEB}" srcId="{B7545424-9BCA-41F5-9BB8-784253983111}" destId="{22DAA7F4-35BF-41EA-8EE2-3E1B5BB53FD1}" srcOrd="4" destOrd="0" parTransId="{F18D394E-E831-4662-B0D1-195FA55C4A98}" sibTransId="{26CF4B5D-B79F-432E-B89A-3115A89B32A2}"/>
    <dgm:cxn modelId="{8E40F162-362B-4865-8B84-E6CEAB1581FF}" srcId="{B7545424-9BCA-41F5-9BB8-784253983111}" destId="{93843CAF-A5D4-47AB-A5F9-DBBCF48A92AC}" srcOrd="5" destOrd="0" parTransId="{AB0E6D3E-36D7-4432-A3D6-CE673C42205C}" sibTransId="{605AFE6B-AFEF-472D-8C9E-E5C687CC592A}"/>
    <dgm:cxn modelId="{D560E844-0F68-4DB4-A076-62BB21EA44B3}" type="presOf" srcId="{381D8C03-72E7-4F6C-948A-0B6CD392476B}" destId="{8F5D3533-7327-4741-8080-55955401EC81}" srcOrd="0" destOrd="0" presId="urn:microsoft.com/office/officeart/2008/layout/VerticalCurvedList"/>
    <dgm:cxn modelId="{8E018C67-37ED-43A8-9135-5C5C13EA757E}" srcId="{B7545424-9BCA-41F5-9BB8-784253983111}" destId="{CF4F7FF5-05A5-42A3-AD90-A9B0F7AE1716}" srcOrd="3" destOrd="0" parTransId="{C172B44D-E7DC-4CCA-98D7-E611234C4368}" sibTransId="{B95B814E-3D3F-479E-B33F-10D646229874}"/>
    <dgm:cxn modelId="{EF267648-0964-471D-896B-01F2BA417056}" type="presOf" srcId="{C21EABB3-4AF7-4CEC-8CD2-BC182F420056}" destId="{36C5DA66-CA6B-4F0C-AFE8-FA9BC3B66206}" srcOrd="0" destOrd="0" presId="urn:microsoft.com/office/officeart/2008/layout/VerticalCurvedList"/>
    <dgm:cxn modelId="{CDAD1751-EB32-426E-91D6-BDE07729CAD1}" type="presOf" srcId="{3EB3B0D9-31AE-4C37-A595-614999C69B48}" destId="{FF18A4D0-108B-4314-BA80-CD494F2931B1}" srcOrd="0" destOrd="0" presId="urn:microsoft.com/office/officeart/2008/layout/VerticalCurvedList"/>
    <dgm:cxn modelId="{0914D785-643C-46DC-B007-4AC02A0F16CE}" srcId="{B7545424-9BCA-41F5-9BB8-784253983111}" destId="{381D8C03-72E7-4F6C-948A-0B6CD392476B}" srcOrd="6" destOrd="0" parTransId="{0B0F4668-D50D-4699-A501-0E1F70229526}" sibTransId="{D556604A-5890-4AC6-9897-96C94654034F}"/>
    <dgm:cxn modelId="{368163AF-EA54-45E3-AB4E-A93CC50AF438}" srcId="{B7545424-9BCA-41F5-9BB8-784253983111}" destId="{B357DFB8-14D2-4044-85CA-981A590B91BD}" srcOrd="0" destOrd="0" parTransId="{4E6935E8-8592-4DE0-911E-2C5843F93F75}" sibTransId="{C21EABB3-4AF7-4CEC-8CD2-BC182F420056}"/>
    <dgm:cxn modelId="{EC4272AF-D245-4639-B224-EE66573EFCF9}" type="presOf" srcId="{CF4F7FF5-05A5-42A3-AD90-A9B0F7AE1716}" destId="{4898B6BC-378E-4250-8006-FB78D95F9891}" srcOrd="0" destOrd="0" presId="urn:microsoft.com/office/officeart/2008/layout/VerticalCurvedList"/>
    <dgm:cxn modelId="{FB0902C4-569F-4B26-93A7-14A4D78986DA}" srcId="{B7545424-9BCA-41F5-9BB8-784253983111}" destId="{3EB3B0D9-31AE-4C37-A595-614999C69B48}" srcOrd="1" destOrd="0" parTransId="{11D664AA-8885-49BA-8B11-2660802F8ADA}" sibTransId="{02589055-1ABD-4F13-A0E4-AFA172710F86}"/>
    <dgm:cxn modelId="{0951E7E8-DBD8-4CB8-ABE4-F0E137761C8E}" type="presOf" srcId="{93843CAF-A5D4-47AB-A5F9-DBBCF48A92AC}" destId="{9AF688F3-8A02-43B5-B0F1-89714FFADB5C}" srcOrd="0" destOrd="0" presId="urn:microsoft.com/office/officeart/2008/layout/VerticalCurvedList"/>
    <dgm:cxn modelId="{3DC222F7-AB91-47B8-9241-6FE08B3851AD}" type="presOf" srcId="{B357DFB8-14D2-4044-85CA-981A590B91BD}" destId="{2059A769-7729-4AD1-93C4-5D6C2D065074}" srcOrd="0" destOrd="0" presId="urn:microsoft.com/office/officeart/2008/layout/VerticalCurvedList"/>
    <dgm:cxn modelId="{564954FC-C333-43A6-A553-56B841B8938C}" type="presOf" srcId="{22DAA7F4-35BF-41EA-8EE2-3E1B5BB53FD1}" destId="{EDA982EC-FE15-4302-B9CD-A1FE60446337}" srcOrd="0" destOrd="0" presId="urn:microsoft.com/office/officeart/2008/layout/VerticalCurvedList"/>
    <dgm:cxn modelId="{0CD0238D-5A01-45DF-9B12-546235EBB8F0}" type="presParOf" srcId="{5873C562-D051-4F26-B367-D2C5417FF6FF}" destId="{BDE0DB67-B92E-48BE-BEF4-7894B8CD6BD8}" srcOrd="0" destOrd="0" presId="urn:microsoft.com/office/officeart/2008/layout/VerticalCurvedList"/>
    <dgm:cxn modelId="{223B668D-AD68-4CDF-B6A3-FEBA678481CA}" type="presParOf" srcId="{BDE0DB67-B92E-48BE-BEF4-7894B8CD6BD8}" destId="{521089F4-2A31-413F-9991-F59F9987829D}" srcOrd="0" destOrd="0" presId="urn:microsoft.com/office/officeart/2008/layout/VerticalCurvedList"/>
    <dgm:cxn modelId="{44CD7B7C-212D-46BD-998F-73517B00ECB1}" type="presParOf" srcId="{521089F4-2A31-413F-9991-F59F9987829D}" destId="{F4FFA106-5E4F-4EC0-B86C-A6185052626A}" srcOrd="0" destOrd="0" presId="urn:microsoft.com/office/officeart/2008/layout/VerticalCurvedList"/>
    <dgm:cxn modelId="{453BEC6E-CC3E-4D5E-B59C-939F2DFEC857}" type="presParOf" srcId="{521089F4-2A31-413F-9991-F59F9987829D}" destId="{36C5DA66-CA6B-4F0C-AFE8-FA9BC3B66206}" srcOrd="1" destOrd="0" presId="urn:microsoft.com/office/officeart/2008/layout/VerticalCurvedList"/>
    <dgm:cxn modelId="{EF1507C5-42FC-44A6-9758-A02162FA83F9}" type="presParOf" srcId="{521089F4-2A31-413F-9991-F59F9987829D}" destId="{0D308BFB-7696-4BD2-8353-89226DD787F3}" srcOrd="2" destOrd="0" presId="urn:microsoft.com/office/officeart/2008/layout/VerticalCurvedList"/>
    <dgm:cxn modelId="{EA09A8D8-3185-4090-8B79-4CAC194CF7D3}" type="presParOf" srcId="{521089F4-2A31-413F-9991-F59F9987829D}" destId="{13A346D4-D54A-4A41-B6C6-941453140302}" srcOrd="3" destOrd="0" presId="urn:microsoft.com/office/officeart/2008/layout/VerticalCurvedList"/>
    <dgm:cxn modelId="{D8704174-3B3C-4FAA-BA0B-55D259CB30C7}" type="presParOf" srcId="{BDE0DB67-B92E-48BE-BEF4-7894B8CD6BD8}" destId="{2059A769-7729-4AD1-93C4-5D6C2D065074}" srcOrd="1" destOrd="0" presId="urn:microsoft.com/office/officeart/2008/layout/VerticalCurvedList"/>
    <dgm:cxn modelId="{9EFCCF95-1CD8-4C1B-AD0B-9C39C6CC7AF3}" type="presParOf" srcId="{BDE0DB67-B92E-48BE-BEF4-7894B8CD6BD8}" destId="{B00FD0CE-BB0D-40A7-9176-9FD91458F5F5}" srcOrd="2" destOrd="0" presId="urn:microsoft.com/office/officeart/2008/layout/VerticalCurvedList"/>
    <dgm:cxn modelId="{30F1436A-5D72-4B5D-B709-F2A76F803DB5}" type="presParOf" srcId="{B00FD0CE-BB0D-40A7-9176-9FD91458F5F5}" destId="{899D68EB-2A9B-436D-A33D-34E4C39C9627}" srcOrd="0" destOrd="0" presId="urn:microsoft.com/office/officeart/2008/layout/VerticalCurvedList"/>
    <dgm:cxn modelId="{0CD9947B-442E-4196-AAFE-16240D88B0E9}" type="presParOf" srcId="{BDE0DB67-B92E-48BE-BEF4-7894B8CD6BD8}" destId="{FF18A4D0-108B-4314-BA80-CD494F2931B1}" srcOrd="3" destOrd="0" presId="urn:microsoft.com/office/officeart/2008/layout/VerticalCurvedList"/>
    <dgm:cxn modelId="{1EDD5CC7-4118-4EB7-A987-E4227A633BEB}" type="presParOf" srcId="{BDE0DB67-B92E-48BE-BEF4-7894B8CD6BD8}" destId="{A822B9E5-BF5D-4B98-A5FF-4ED85283C927}" srcOrd="4" destOrd="0" presId="urn:microsoft.com/office/officeart/2008/layout/VerticalCurvedList"/>
    <dgm:cxn modelId="{B2B90749-DF3B-4654-A1FF-F49DEF4D9085}" type="presParOf" srcId="{A822B9E5-BF5D-4B98-A5FF-4ED85283C927}" destId="{BB3EB8AC-E749-471F-8D88-DD6DD8553E8E}" srcOrd="0" destOrd="0" presId="urn:microsoft.com/office/officeart/2008/layout/VerticalCurvedList"/>
    <dgm:cxn modelId="{433F97F5-1776-49D2-9A5F-E130D0902F4D}" type="presParOf" srcId="{BDE0DB67-B92E-48BE-BEF4-7894B8CD6BD8}" destId="{9FBF8069-3D01-4FE4-B714-D734130F9C16}" srcOrd="5" destOrd="0" presId="urn:microsoft.com/office/officeart/2008/layout/VerticalCurvedList"/>
    <dgm:cxn modelId="{E0AA0142-D326-467B-8D74-A26F78CA40F9}" type="presParOf" srcId="{BDE0DB67-B92E-48BE-BEF4-7894B8CD6BD8}" destId="{06EFAD59-870B-46BD-8133-CC0E4004CF6C}" srcOrd="6" destOrd="0" presId="urn:microsoft.com/office/officeart/2008/layout/VerticalCurvedList"/>
    <dgm:cxn modelId="{7D76C989-27B1-4C5C-9835-30C11BA3AD89}" type="presParOf" srcId="{06EFAD59-870B-46BD-8133-CC0E4004CF6C}" destId="{FC140A11-F582-4D1B-8462-9EF3BD0FA110}" srcOrd="0" destOrd="0" presId="urn:microsoft.com/office/officeart/2008/layout/VerticalCurvedList"/>
    <dgm:cxn modelId="{7F966D07-0751-4A3F-9200-3DC1319A1741}" type="presParOf" srcId="{BDE0DB67-B92E-48BE-BEF4-7894B8CD6BD8}" destId="{4898B6BC-378E-4250-8006-FB78D95F9891}" srcOrd="7" destOrd="0" presId="urn:microsoft.com/office/officeart/2008/layout/VerticalCurvedList"/>
    <dgm:cxn modelId="{29F8545E-8FF7-4561-A900-72253C794AAD}" type="presParOf" srcId="{BDE0DB67-B92E-48BE-BEF4-7894B8CD6BD8}" destId="{AA79A0A0-EE88-4FB5-9509-2C1BA1D81A8D}" srcOrd="8" destOrd="0" presId="urn:microsoft.com/office/officeart/2008/layout/VerticalCurvedList"/>
    <dgm:cxn modelId="{932206E1-622F-4B3D-83C2-11008CB97F44}" type="presParOf" srcId="{AA79A0A0-EE88-4FB5-9509-2C1BA1D81A8D}" destId="{38A7ADA0-5781-477C-BBC0-C02C36B31501}" srcOrd="0" destOrd="0" presId="urn:microsoft.com/office/officeart/2008/layout/VerticalCurvedList"/>
    <dgm:cxn modelId="{5A72F565-4FF8-49E5-BEF7-7415EBD15420}" type="presParOf" srcId="{BDE0DB67-B92E-48BE-BEF4-7894B8CD6BD8}" destId="{EDA982EC-FE15-4302-B9CD-A1FE60446337}" srcOrd="9" destOrd="0" presId="urn:microsoft.com/office/officeart/2008/layout/VerticalCurvedList"/>
    <dgm:cxn modelId="{FBCF5F5A-EC28-4339-8F3E-6C896844B553}" type="presParOf" srcId="{BDE0DB67-B92E-48BE-BEF4-7894B8CD6BD8}" destId="{F533D3B8-32BF-4F1D-90B0-CE278556225F}" srcOrd="10" destOrd="0" presId="urn:microsoft.com/office/officeart/2008/layout/VerticalCurvedList"/>
    <dgm:cxn modelId="{8FDDF5C1-4CF2-4535-BB9F-DBA10842079E}" type="presParOf" srcId="{F533D3B8-32BF-4F1D-90B0-CE278556225F}" destId="{78611031-93D8-4F8B-8443-14122903F06F}" srcOrd="0" destOrd="0" presId="urn:microsoft.com/office/officeart/2008/layout/VerticalCurvedList"/>
    <dgm:cxn modelId="{041D5389-5C20-44E3-9568-DC110E4B005F}" type="presParOf" srcId="{BDE0DB67-B92E-48BE-BEF4-7894B8CD6BD8}" destId="{9AF688F3-8A02-43B5-B0F1-89714FFADB5C}" srcOrd="11" destOrd="0" presId="urn:microsoft.com/office/officeart/2008/layout/VerticalCurvedList"/>
    <dgm:cxn modelId="{26D581C3-76C3-4B18-8F92-3C0ABC5006AA}" type="presParOf" srcId="{BDE0DB67-B92E-48BE-BEF4-7894B8CD6BD8}" destId="{F9BD8177-6533-46DF-8D81-0882CABCE59E}" srcOrd="12" destOrd="0" presId="urn:microsoft.com/office/officeart/2008/layout/VerticalCurvedList"/>
    <dgm:cxn modelId="{31D2E506-CAB5-4B95-8844-F8EFB37DA607}" type="presParOf" srcId="{F9BD8177-6533-46DF-8D81-0882CABCE59E}" destId="{CF2C1326-0230-49FB-AB52-A6B3BA2AD359}" srcOrd="0" destOrd="0" presId="urn:microsoft.com/office/officeart/2008/layout/VerticalCurvedList"/>
    <dgm:cxn modelId="{EE1E53B4-F570-4176-B033-587E04FFD5C8}" type="presParOf" srcId="{BDE0DB67-B92E-48BE-BEF4-7894B8CD6BD8}" destId="{8F5D3533-7327-4741-8080-55955401EC81}" srcOrd="13" destOrd="0" presId="urn:microsoft.com/office/officeart/2008/layout/VerticalCurvedList"/>
    <dgm:cxn modelId="{40F04E5B-127C-41AE-B51A-5799F17CDC98}" type="presParOf" srcId="{BDE0DB67-B92E-48BE-BEF4-7894B8CD6BD8}" destId="{60D58E00-AAF1-4D28-BE1C-F88F338EFA8A}" srcOrd="14" destOrd="0" presId="urn:microsoft.com/office/officeart/2008/layout/VerticalCurvedList"/>
    <dgm:cxn modelId="{8DE10563-650F-4E5A-88E2-8BA73B2A8E35}" type="presParOf" srcId="{60D58E00-AAF1-4D28-BE1C-F88F338EFA8A}" destId="{794440CF-8BCE-4817-8BDE-CB2BBF3F91EE}" srcOrd="0" destOrd="0" presId="urn:microsoft.com/office/officeart/2008/layout/VerticalCurved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5DA66-CA6B-4F0C-AFE8-FA9BC3B66206}">
      <dsp:nvSpPr>
        <dsp:cNvPr id="0" name=""/>
        <dsp:cNvSpPr/>
      </dsp:nvSpPr>
      <dsp:spPr>
        <a:xfrm>
          <a:off x="-5584112" y="-855347"/>
          <a:ext cx="6652253" cy="6652253"/>
        </a:xfrm>
        <a:prstGeom prst="blockArc">
          <a:avLst>
            <a:gd name="adj1" fmla="val 18900000"/>
            <a:gd name="adj2" fmla="val 2700000"/>
            <a:gd name="adj3" fmla="val 325"/>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59A769-7729-4AD1-93C4-5D6C2D065074}">
      <dsp:nvSpPr>
        <dsp:cNvPr id="0" name=""/>
        <dsp:cNvSpPr/>
      </dsp:nvSpPr>
      <dsp:spPr>
        <a:xfrm>
          <a:off x="346650" y="224643"/>
          <a:ext cx="5361646" cy="44908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6464" tIns="33020" rIns="33020" bIns="33020" numCol="1" spcCol="1270" anchor="ctr" anchorCtr="0">
          <a:noAutofit/>
        </a:bodyPr>
        <a:lstStyle/>
        <a:p>
          <a:pPr marL="0" lvl="0" indent="0" algn="l" defTabSz="577850">
            <a:lnSpc>
              <a:spcPct val="90000"/>
            </a:lnSpc>
            <a:spcBef>
              <a:spcPct val="0"/>
            </a:spcBef>
            <a:spcAft>
              <a:spcPct val="35000"/>
            </a:spcAft>
            <a:buNone/>
          </a:pPr>
          <a:r>
            <a:rPr lang="es-CO" sz="1300" b="1" kern="1200" dirty="0">
              <a:latin typeface="Calibri" panose="020F0502020204030204" pitchFamily="34" charset="0"/>
              <a:ea typeface="Calibri" panose="020F0502020204030204" pitchFamily="34" charset="0"/>
              <a:cs typeface="Calibri" panose="020F0502020204030204" pitchFamily="34" charset="0"/>
            </a:rPr>
            <a:t>87</a:t>
          </a:r>
          <a:r>
            <a:rPr lang="es-CO" sz="1300" b="0" kern="1200" dirty="0">
              <a:latin typeface="Calibri" panose="020F0502020204030204" pitchFamily="34" charset="0"/>
              <a:ea typeface="Calibri" panose="020F0502020204030204" pitchFamily="34" charset="0"/>
              <a:cs typeface="Calibri" panose="020F0502020204030204" pitchFamily="34" charset="0"/>
            </a:rPr>
            <a:t> Jornadas de atención con obstetricia en los territorios, con cobertura a </a:t>
          </a:r>
          <a:r>
            <a:rPr lang="es-CO" sz="1300" b="1" kern="1200" dirty="0">
              <a:latin typeface="Calibri" panose="020F0502020204030204" pitchFamily="34" charset="0"/>
              <a:ea typeface="Calibri" panose="020F0502020204030204" pitchFamily="34" charset="0"/>
              <a:cs typeface="Calibri" panose="020F0502020204030204" pitchFamily="34" charset="0"/>
            </a:rPr>
            <a:t>58,4% </a:t>
          </a:r>
          <a:r>
            <a:rPr lang="es-CO" sz="1300" b="0" kern="1200" dirty="0">
              <a:latin typeface="Calibri" panose="020F0502020204030204" pitchFamily="34" charset="0"/>
              <a:ea typeface="Calibri" panose="020F0502020204030204" pitchFamily="34" charset="0"/>
              <a:cs typeface="Calibri" panose="020F0502020204030204" pitchFamily="34" charset="0"/>
            </a:rPr>
            <a:t>de los municipios.</a:t>
          </a:r>
        </a:p>
      </dsp:txBody>
      <dsp:txXfrm>
        <a:off x="346650" y="224643"/>
        <a:ext cx="5361646" cy="449088"/>
      </dsp:txXfrm>
    </dsp:sp>
    <dsp:sp modelId="{899D68EB-2A9B-436D-A33D-34E4C39C9627}">
      <dsp:nvSpPr>
        <dsp:cNvPr id="0" name=""/>
        <dsp:cNvSpPr/>
      </dsp:nvSpPr>
      <dsp:spPr>
        <a:xfrm>
          <a:off x="65969" y="168507"/>
          <a:ext cx="561360" cy="561360"/>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18A4D0-108B-4314-BA80-CD494F2931B1}">
      <dsp:nvSpPr>
        <dsp:cNvPr id="0" name=""/>
        <dsp:cNvSpPr/>
      </dsp:nvSpPr>
      <dsp:spPr>
        <a:xfrm>
          <a:off x="753340" y="898671"/>
          <a:ext cx="4954956" cy="44908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6464" tIns="33020" rIns="33020" bIns="33020" numCol="1" spcCol="1270" anchor="ctr" anchorCtr="0">
          <a:noAutofit/>
        </a:bodyPr>
        <a:lstStyle/>
        <a:p>
          <a:pPr marL="0" lvl="0" indent="0" algn="l" defTabSz="577850">
            <a:lnSpc>
              <a:spcPct val="90000"/>
            </a:lnSpc>
            <a:spcBef>
              <a:spcPct val="0"/>
            </a:spcBef>
            <a:spcAft>
              <a:spcPct val="35000"/>
            </a:spcAft>
            <a:buNone/>
          </a:pPr>
          <a:r>
            <a:rPr lang="es-CO" sz="1300" b="0" kern="1200" dirty="0">
              <a:latin typeface="Calibri" panose="020F0502020204030204" pitchFamily="34" charset="0"/>
              <a:ea typeface="Calibri" panose="020F0502020204030204" pitchFamily="34" charset="0"/>
              <a:cs typeface="Calibri" panose="020F0502020204030204" pitchFamily="34" charset="0"/>
            </a:rPr>
            <a:t>Plan de capacitaciones ejecutado en el 100%.</a:t>
          </a:r>
        </a:p>
      </dsp:txBody>
      <dsp:txXfrm>
        <a:off x="753340" y="898671"/>
        <a:ext cx="4954956" cy="449088"/>
      </dsp:txXfrm>
    </dsp:sp>
    <dsp:sp modelId="{BB3EB8AC-E749-471F-8D88-DD6DD8553E8E}">
      <dsp:nvSpPr>
        <dsp:cNvPr id="0" name=""/>
        <dsp:cNvSpPr/>
      </dsp:nvSpPr>
      <dsp:spPr>
        <a:xfrm>
          <a:off x="472660" y="842535"/>
          <a:ext cx="561360" cy="561360"/>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BF8069-3D01-4FE4-B714-D734130F9C16}">
      <dsp:nvSpPr>
        <dsp:cNvPr id="0" name=""/>
        <dsp:cNvSpPr/>
      </dsp:nvSpPr>
      <dsp:spPr>
        <a:xfrm>
          <a:off x="976204" y="1572206"/>
          <a:ext cx="4732092" cy="44908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6464" tIns="33020" rIns="33020" bIns="33020" numCol="1" spcCol="1270" anchor="ctr" anchorCtr="0">
          <a:noAutofit/>
        </a:bodyPr>
        <a:lstStyle/>
        <a:p>
          <a:pPr marL="0" lvl="0" indent="0" algn="l"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Consolidación del sistema de información mediante el seguimiento a cohortes.</a:t>
          </a:r>
          <a:endParaRPr lang="es-CO" sz="1300" kern="1200" dirty="0">
            <a:latin typeface="Calibri" panose="020F0502020204030204" pitchFamily="34" charset="0"/>
            <a:ea typeface="Calibri" panose="020F0502020204030204" pitchFamily="34" charset="0"/>
            <a:cs typeface="Calibri" panose="020F0502020204030204" pitchFamily="34" charset="0"/>
          </a:endParaRPr>
        </a:p>
      </dsp:txBody>
      <dsp:txXfrm>
        <a:off x="976204" y="1572206"/>
        <a:ext cx="4732092" cy="449088"/>
      </dsp:txXfrm>
    </dsp:sp>
    <dsp:sp modelId="{FC140A11-F582-4D1B-8462-9EF3BD0FA110}">
      <dsp:nvSpPr>
        <dsp:cNvPr id="0" name=""/>
        <dsp:cNvSpPr/>
      </dsp:nvSpPr>
      <dsp:spPr>
        <a:xfrm>
          <a:off x="695524" y="1516069"/>
          <a:ext cx="561360" cy="561360"/>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9AE4C5-0348-4BB6-B6A4-234729E0B000}">
      <dsp:nvSpPr>
        <dsp:cNvPr id="0" name=""/>
        <dsp:cNvSpPr/>
      </dsp:nvSpPr>
      <dsp:spPr>
        <a:xfrm>
          <a:off x="1047363" y="2246234"/>
          <a:ext cx="4660933" cy="44908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6464" tIns="33020" rIns="33020" bIns="33020" numCol="1" spcCol="1270" anchor="ctr" anchorCtr="0">
          <a:noAutofit/>
        </a:bodyPr>
        <a:lstStyle/>
        <a:p>
          <a:pPr marL="0" lvl="0" indent="0" algn="l"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100% de las gestantes con valoración, orientación y asesoría en IVE.</a:t>
          </a:r>
          <a:endParaRPr lang="es-CO" sz="1300" kern="1200" dirty="0">
            <a:latin typeface="Calibri" panose="020F0502020204030204" pitchFamily="34" charset="0"/>
            <a:ea typeface="Calibri" panose="020F0502020204030204" pitchFamily="34" charset="0"/>
            <a:cs typeface="Calibri" panose="020F0502020204030204" pitchFamily="34" charset="0"/>
          </a:endParaRPr>
        </a:p>
      </dsp:txBody>
      <dsp:txXfrm>
        <a:off x="1047363" y="2246234"/>
        <a:ext cx="4660933" cy="449088"/>
      </dsp:txXfrm>
    </dsp:sp>
    <dsp:sp modelId="{F3139133-6F6E-488D-B000-341FD646DF62}">
      <dsp:nvSpPr>
        <dsp:cNvPr id="0" name=""/>
        <dsp:cNvSpPr/>
      </dsp:nvSpPr>
      <dsp:spPr>
        <a:xfrm>
          <a:off x="766682" y="2190098"/>
          <a:ext cx="561360" cy="561360"/>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5C5771-0F85-4F9A-A779-7F9AFD8AAF7C}">
      <dsp:nvSpPr>
        <dsp:cNvPr id="0" name=""/>
        <dsp:cNvSpPr/>
      </dsp:nvSpPr>
      <dsp:spPr>
        <a:xfrm>
          <a:off x="976204" y="2920263"/>
          <a:ext cx="4732092" cy="44908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6464" tIns="33020" rIns="33020" bIns="33020" numCol="1" spcCol="1270" anchor="ctr" anchorCtr="0">
          <a:noAutofit/>
        </a:bodyPr>
        <a:lstStyle/>
        <a:p>
          <a:pPr marL="0" lvl="0" indent="0" algn="l"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Implementación de un tablero de seguimiento a indicadores.</a:t>
          </a:r>
          <a:endParaRPr lang="es-CO" sz="1300" kern="1200" dirty="0">
            <a:latin typeface="Calibri" panose="020F0502020204030204" pitchFamily="34" charset="0"/>
            <a:ea typeface="Calibri" panose="020F0502020204030204" pitchFamily="34" charset="0"/>
            <a:cs typeface="Calibri" panose="020F0502020204030204" pitchFamily="34" charset="0"/>
          </a:endParaRPr>
        </a:p>
      </dsp:txBody>
      <dsp:txXfrm>
        <a:off x="976204" y="2920263"/>
        <a:ext cx="4732092" cy="449088"/>
      </dsp:txXfrm>
    </dsp:sp>
    <dsp:sp modelId="{38A7ADA0-5781-477C-BBC0-C02C36B31501}">
      <dsp:nvSpPr>
        <dsp:cNvPr id="0" name=""/>
        <dsp:cNvSpPr/>
      </dsp:nvSpPr>
      <dsp:spPr>
        <a:xfrm>
          <a:off x="695524" y="2864127"/>
          <a:ext cx="561360" cy="561360"/>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D06777-AEB8-4B9E-9CB8-7030F01AA1E3}">
      <dsp:nvSpPr>
        <dsp:cNvPr id="0" name=""/>
        <dsp:cNvSpPr/>
      </dsp:nvSpPr>
      <dsp:spPr>
        <a:xfrm>
          <a:off x="753340" y="3593797"/>
          <a:ext cx="4954956" cy="44908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6464" tIns="33020" rIns="33020" bIns="33020" numCol="1" spcCol="1270" anchor="ctr" anchorCtr="0">
          <a:noAutofit/>
        </a:bodyPr>
        <a:lstStyle/>
        <a:p>
          <a:pPr marL="0" lvl="0" indent="0" algn="l" defTabSz="577850">
            <a:lnSpc>
              <a:spcPct val="90000"/>
            </a:lnSpc>
            <a:spcBef>
              <a:spcPct val="0"/>
            </a:spcBef>
            <a:spcAft>
              <a:spcPct val="35000"/>
            </a:spcAft>
            <a:buNone/>
          </a:pPr>
          <a:r>
            <a:rPr lang="es-MX" sz="1300" kern="1200" dirty="0">
              <a:solidFill>
                <a:schemeClr val="bg1"/>
              </a:solidFill>
              <a:latin typeface="Calibri" panose="020F0502020204030204" pitchFamily="34" charset="0"/>
              <a:ea typeface="Calibri" panose="020F0502020204030204" pitchFamily="34" charset="0"/>
              <a:cs typeface="Calibri" panose="020F0502020204030204" pitchFamily="34" charset="0"/>
            </a:rPr>
            <a:t>Disminución de </a:t>
          </a:r>
          <a:r>
            <a:rPr lang="es-MX" sz="1300" b="1" kern="1200" dirty="0">
              <a:solidFill>
                <a:schemeClr val="bg1"/>
              </a:solidFill>
              <a:latin typeface="Calibri" panose="020F0502020204030204" pitchFamily="34" charset="0"/>
              <a:ea typeface="Calibri" panose="020F0502020204030204" pitchFamily="34" charset="0"/>
              <a:cs typeface="Calibri" panose="020F0502020204030204" pitchFamily="34" charset="0"/>
            </a:rPr>
            <a:t>3,94% </a:t>
          </a:r>
          <a:r>
            <a:rPr lang="es-MX" sz="1300" kern="1200" dirty="0">
              <a:solidFill>
                <a:schemeClr val="bg1"/>
              </a:solidFill>
              <a:latin typeface="Calibri" panose="020F0502020204030204" pitchFamily="34" charset="0"/>
              <a:ea typeface="Calibri" panose="020F0502020204030204" pitchFamily="34" charset="0"/>
              <a:cs typeface="Calibri" panose="020F0502020204030204" pitchFamily="34" charset="0"/>
            </a:rPr>
            <a:t>en la tasa de sífilis congénita con relación a 2024.</a:t>
          </a:r>
          <a:endParaRPr lang="es-CO" sz="130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753340" y="3593797"/>
        <a:ext cx="4954956" cy="449088"/>
      </dsp:txXfrm>
    </dsp:sp>
    <dsp:sp modelId="{78611031-93D8-4F8B-8443-14122903F06F}">
      <dsp:nvSpPr>
        <dsp:cNvPr id="0" name=""/>
        <dsp:cNvSpPr/>
      </dsp:nvSpPr>
      <dsp:spPr>
        <a:xfrm>
          <a:off x="472660" y="3537661"/>
          <a:ext cx="561360" cy="561360"/>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BF7A24-6F15-4B5B-BADB-403CD0F26C4C}">
      <dsp:nvSpPr>
        <dsp:cNvPr id="0" name=""/>
        <dsp:cNvSpPr/>
      </dsp:nvSpPr>
      <dsp:spPr>
        <a:xfrm>
          <a:off x="346650" y="4267825"/>
          <a:ext cx="5361646" cy="44908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6464" tIns="33020" rIns="33020" bIns="33020" numCol="1" spcCol="1270" anchor="ctr" anchorCtr="0">
          <a:noAutofit/>
        </a:bodyPr>
        <a:lstStyle/>
        <a:p>
          <a:pPr marL="0" lvl="0" indent="0" algn="l"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Seguimiento a la red de prestadores con visitas de AT al </a:t>
          </a:r>
          <a:r>
            <a:rPr lang="es-MX" sz="1300" b="1" kern="1200" dirty="0">
              <a:latin typeface="Calibri" panose="020F0502020204030204" pitchFamily="34" charset="0"/>
              <a:ea typeface="Calibri" panose="020F0502020204030204" pitchFamily="34" charset="0"/>
              <a:cs typeface="Calibri" panose="020F0502020204030204" pitchFamily="34" charset="0"/>
            </a:rPr>
            <a:t>82,2</a:t>
          </a:r>
          <a:r>
            <a:rPr lang="es-MX" sz="1300" kern="1200" dirty="0">
              <a:latin typeface="Calibri" panose="020F0502020204030204" pitchFamily="34" charset="0"/>
              <a:ea typeface="Calibri" panose="020F0502020204030204" pitchFamily="34" charset="0"/>
              <a:cs typeface="Calibri" panose="020F0502020204030204" pitchFamily="34" charset="0"/>
            </a:rPr>
            <a:t>% de la red de prestadores.</a:t>
          </a:r>
          <a:endParaRPr lang="es-CO" sz="1300" kern="1200" dirty="0">
            <a:latin typeface="Calibri" panose="020F0502020204030204" pitchFamily="34" charset="0"/>
            <a:ea typeface="Calibri" panose="020F0502020204030204" pitchFamily="34" charset="0"/>
            <a:cs typeface="Calibri" panose="020F0502020204030204" pitchFamily="34" charset="0"/>
          </a:endParaRPr>
        </a:p>
      </dsp:txBody>
      <dsp:txXfrm>
        <a:off x="346650" y="4267825"/>
        <a:ext cx="5361646" cy="449088"/>
      </dsp:txXfrm>
    </dsp:sp>
    <dsp:sp modelId="{4A8783C2-5EAE-4321-B1D2-EE1ED42E0A5C}">
      <dsp:nvSpPr>
        <dsp:cNvPr id="0" name=""/>
        <dsp:cNvSpPr/>
      </dsp:nvSpPr>
      <dsp:spPr>
        <a:xfrm>
          <a:off x="65969" y="4211689"/>
          <a:ext cx="561360" cy="561360"/>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DFCAE8-4E2C-4BB0-AD52-4D3D77F8A20E}">
      <dsp:nvSpPr>
        <dsp:cNvPr id="0" name=""/>
        <dsp:cNvSpPr/>
      </dsp:nvSpPr>
      <dsp:spPr>
        <a:xfrm rot="10800000">
          <a:off x="1012918" y="848"/>
          <a:ext cx="3675103" cy="348939"/>
        </a:xfrm>
        <a:prstGeom prst="homePlate">
          <a:avLst/>
        </a:prstGeom>
        <a:solidFill>
          <a:srgbClr val="00A48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3873" tIns="49530" rIns="92456" bIns="49530" numCol="1" spcCol="1270" anchor="ctr" anchorCtr="0">
          <a:noAutofit/>
        </a:bodyPr>
        <a:lstStyle/>
        <a:p>
          <a:pPr marL="0" lvl="0" indent="0" algn="ctr"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Programa Enfermedades Huérfanas: 850  </a:t>
          </a:r>
          <a:endParaRPr lang="es-CO" sz="1300" kern="1200" dirty="0">
            <a:latin typeface="Calibri" panose="020F0502020204030204" pitchFamily="34" charset="0"/>
            <a:ea typeface="Calibri" panose="020F0502020204030204" pitchFamily="34" charset="0"/>
            <a:cs typeface="Calibri" panose="020F0502020204030204" pitchFamily="34" charset="0"/>
          </a:endParaRPr>
        </a:p>
      </dsp:txBody>
      <dsp:txXfrm rot="10800000">
        <a:off x="1100153" y="848"/>
        <a:ext cx="3587868" cy="348939"/>
      </dsp:txXfrm>
    </dsp:sp>
    <dsp:sp modelId="{A1E0DFFD-5349-463A-AD6C-413A2BB46C65}">
      <dsp:nvSpPr>
        <dsp:cNvPr id="0" name=""/>
        <dsp:cNvSpPr/>
      </dsp:nvSpPr>
      <dsp:spPr>
        <a:xfrm>
          <a:off x="838449" y="848"/>
          <a:ext cx="348939" cy="348939"/>
        </a:xfrm>
        <a:prstGeom prst="ellipse">
          <a:avLst/>
        </a:prstGeom>
        <a:blipFill rotWithShape="1">
          <a:blip xmlns:r="http://schemas.openxmlformats.org/officeDocument/2006/relationships" r:embed="rId1"/>
          <a:srcRect/>
          <a:stretch>
            <a:fillRect l="-51000" r="-51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6B915E-2273-4607-AB84-644A02E60654}">
      <dsp:nvSpPr>
        <dsp:cNvPr id="0" name=""/>
        <dsp:cNvSpPr/>
      </dsp:nvSpPr>
      <dsp:spPr>
        <a:xfrm rot="10800000">
          <a:off x="1002775" y="445815"/>
          <a:ext cx="3675103" cy="348939"/>
        </a:xfrm>
        <a:prstGeom prst="homePlate">
          <a:avLst/>
        </a:prstGeom>
        <a:solidFill>
          <a:srgbClr val="00A48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3873" tIns="49530" rIns="92456" bIns="49530" numCol="1" spcCol="1270" anchor="ctr" anchorCtr="0">
          <a:noAutofit/>
        </a:bodyPr>
        <a:lstStyle/>
        <a:p>
          <a:pPr marL="0" lvl="0" indent="0" algn="ctr"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Programa de Hepatitis C: 112 </a:t>
          </a:r>
          <a:endParaRPr lang="es-CO" sz="1300" kern="1200" dirty="0">
            <a:latin typeface="Calibri" panose="020F0502020204030204" pitchFamily="34" charset="0"/>
            <a:ea typeface="Calibri" panose="020F0502020204030204" pitchFamily="34" charset="0"/>
            <a:cs typeface="Calibri" panose="020F0502020204030204" pitchFamily="34" charset="0"/>
          </a:endParaRPr>
        </a:p>
      </dsp:txBody>
      <dsp:txXfrm rot="10800000">
        <a:off x="1090010" y="445815"/>
        <a:ext cx="3587868" cy="348939"/>
      </dsp:txXfrm>
    </dsp:sp>
    <dsp:sp modelId="{C853D73C-C7D7-45D1-9B98-5D7023C72766}">
      <dsp:nvSpPr>
        <dsp:cNvPr id="0" name=""/>
        <dsp:cNvSpPr/>
      </dsp:nvSpPr>
      <dsp:spPr>
        <a:xfrm>
          <a:off x="838449" y="453949"/>
          <a:ext cx="348939" cy="348939"/>
        </a:xfrm>
        <a:prstGeom prst="ellipse">
          <a:avLst/>
        </a:prstGeom>
        <a:blipFill>
          <a:blip xmlns:r="http://schemas.openxmlformats.org/officeDocument/2006/relationships" r:embed="rId2"/>
          <a:srcRect/>
          <a:stretch>
            <a:fillRect l="-27000" r="-2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2F958E-D521-47A8-920D-EB19C594113D}">
      <dsp:nvSpPr>
        <dsp:cNvPr id="0" name=""/>
        <dsp:cNvSpPr/>
      </dsp:nvSpPr>
      <dsp:spPr>
        <a:xfrm rot="10800000">
          <a:off x="1012918" y="907049"/>
          <a:ext cx="3675103" cy="348939"/>
        </a:xfrm>
        <a:prstGeom prst="homePlate">
          <a:avLst/>
        </a:prstGeom>
        <a:solidFill>
          <a:srgbClr val="00A48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3873" tIns="49530" rIns="92456" bIns="49530" numCol="1" spcCol="1270" anchor="ctr" anchorCtr="0">
          <a:noAutofit/>
        </a:bodyPr>
        <a:lstStyle/>
        <a:p>
          <a:pPr marL="0" lvl="0" indent="0" algn="ctr"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Programa cáncer de Colon y Recto: 1.924</a:t>
          </a:r>
          <a:endParaRPr lang="es-CO" sz="1300" kern="1200" dirty="0">
            <a:latin typeface="Calibri" panose="020F0502020204030204" pitchFamily="34" charset="0"/>
            <a:ea typeface="Calibri" panose="020F0502020204030204" pitchFamily="34" charset="0"/>
            <a:cs typeface="Calibri" panose="020F0502020204030204" pitchFamily="34" charset="0"/>
          </a:endParaRPr>
        </a:p>
      </dsp:txBody>
      <dsp:txXfrm rot="10800000">
        <a:off x="1100153" y="907049"/>
        <a:ext cx="3587868" cy="348939"/>
      </dsp:txXfrm>
    </dsp:sp>
    <dsp:sp modelId="{18AA0A9D-5A23-4897-BA99-A0221BC7208D}">
      <dsp:nvSpPr>
        <dsp:cNvPr id="0" name=""/>
        <dsp:cNvSpPr/>
      </dsp:nvSpPr>
      <dsp:spPr>
        <a:xfrm>
          <a:off x="838449" y="907049"/>
          <a:ext cx="348939" cy="348939"/>
        </a:xfrm>
        <a:prstGeom prst="ellipse">
          <a:avLst/>
        </a:prstGeom>
        <a:blipFill rotWithShape="1">
          <a:blip xmlns:r="http://schemas.openxmlformats.org/officeDocument/2006/relationships" r:embed="rId3"/>
          <a:srcRect/>
          <a:stretch>
            <a:fillRect l="-63000" r="-63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8A941D-D843-4978-95A6-8DEA2D0E13AF}">
      <dsp:nvSpPr>
        <dsp:cNvPr id="0" name=""/>
        <dsp:cNvSpPr/>
      </dsp:nvSpPr>
      <dsp:spPr>
        <a:xfrm rot="10800000">
          <a:off x="1024238" y="1424208"/>
          <a:ext cx="3675103" cy="348939"/>
        </a:xfrm>
        <a:prstGeom prst="homePlate">
          <a:avLst/>
        </a:prstGeom>
        <a:solidFill>
          <a:srgbClr val="00A48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3873" tIns="49530" rIns="92456" bIns="49530" numCol="1" spcCol="1270" anchor="ctr" anchorCtr="0">
          <a:noAutofit/>
        </a:bodyPr>
        <a:lstStyle/>
        <a:p>
          <a:pPr marL="0" lvl="0" indent="0" algn="ctr"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Programa Cáncer de Estómago: 513</a:t>
          </a:r>
        </a:p>
      </dsp:txBody>
      <dsp:txXfrm rot="10800000">
        <a:off x="1111473" y="1424208"/>
        <a:ext cx="3587868" cy="348939"/>
      </dsp:txXfrm>
    </dsp:sp>
    <dsp:sp modelId="{571BF031-C67A-4AB7-B9E4-C4D0A25FEB29}">
      <dsp:nvSpPr>
        <dsp:cNvPr id="0" name=""/>
        <dsp:cNvSpPr/>
      </dsp:nvSpPr>
      <dsp:spPr>
        <a:xfrm>
          <a:off x="838449" y="1360150"/>
          <a:ext cx="348939" cy="348939"/>
        </a:xfrm>
        <a:prstGeom prst="ellipse">
          <a:avLst/>
        </a:prstGeom>
        <a:blipFill rotWithShape="1">
          <a:blip xmlns:r="http://schemas.openxmlformats.org/officeDocument/2006/relationships" r:embed="rId4"/>
          <a:srcRect/>
          <a:stretch>
            <a:fillRect l="-25000" r="-25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7AA2D7-6482-41D8-A80B-A0F7985C4C15}">
      <dsp:nvSpPr>
        <dsp:cNvPr id="0" name=""/>
        <dsp:cNvSpPr/>
      </dsp:nvSpPr>
      <dsp:spPr>
        <a:xfrm rot="10800000">
          <a:off x="984767" y="1837041"/>
          <a:ext cx="3675103" cy="348939"/>
        </a:xfrm>
        <a:prstGeom prst="homePlate">
          <a:avLst/>
        </a:prstGeom>
        <a:solidFill>
          <a:srgbClr val="00A48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3873" tIns="49530" rIns="92456" bIns="49530" numCol="1" spcCol="1270" anchor="ctr" anchorCtr="0">
          <a:noAutofit/>
        </a:bodyPr>
        <a:lstStyle/>
        <a:p>
          <a:pPr marL="0" lvl="0" indent="0" algn="ctr"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Programa Cáncer de Pulmón: 287</a:t>
          </a:r>
        </a:p>
      </dsp:txBody>
      <dsp:txXfrm rot="10800000">
        <a:off x="1072002" y="1837041"/>
        <a:ext cx="3587868" cy="348939"/>
      </dsp:txXfrm>
    </dsp:sp>
    <dsp:sp modelId="{C29BC02C-4A23-4379-B7FB-3B066423E15A}">
      <dsp:nvSpPr>
        <dsp:cNvPr id="0" name=""/>
        <dsp:cNvSpPr/>
      </dsp:nvSpPr>
      <dsp:spPr>
        <a:xfrm>
          <a:off x="838449" y="1813250"/>
          <a:ext cx="348939" cy="348939"/>
        </a:xfrm>
        <a:prstGeom prst="ellipse">
          <a:avLst/>
        </a:prstGeom>
        <a:blipFill rotWithShape="1">
          <a:blip xmlns:r="http://schemas.openxmlformats.org/officeDocument/2006/relationships" r:embed="rId5"/>
          <a:srcRect/>
          <a:stretch>
            <a:fillRect l="-33000" r="-33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EF588C0-DC0D-4391-A72D-83F1E74AF53F}">
      <dsp:nvSpPr>
        <dsp:cNvPr id="0" name=""/>
        <dsp:cNvSpPr/>
      </dsp:nvSpPr>
      <dsp:spPr>
        <a:xfrm rot="10800000">
          <a:off x="1012918" y="2266351"/>
          <a:ext cx="3675103" cy="348939"/>
        </a:xfrm>
        <a:prstGeom prst="homePlate">
          <a:avLst/>
        </a:prstGeom>
        <a:solidFill>
          <a:srgbClr val="00A48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3873" tIns="49530" rIns="92456" bIns="49530" numCol="1" spcCol="1270" anchor="ctr" anchorCtr="0">
          <a:noAutofit/>
        </a:bodyPr>
        <a:lstStyle/>
        <a:p>
          <a:pPr marL="0" lvl="0" indent="0" algn="ctr"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Programa Cáncer </a:t>
          </a:r>
          <a:r>
            <a:rPr lang="es-MX" sz="1300" kern="1200" dirty="0" err="1">
              <a:latin typeface="Calibri" panose="020F0502020204030204" pitchFamily="34" charset="0"/>
              <a:ea typeface="Calibri" panose="020F0502020204030204" pitchFamily="34" charset="0"/>
              <a:cs typeface="Calibri" panose="020F0502020204030204" pitchFamily="34" charset="0"/>
            </a:rPr>
            <a:t>Hematolinfáticos</a:t>
          </a:r>
          <a:r>
            <a:rPr lang="es-MX" sz="1300" kern="1200" dirty="0">
              <a:latin typeface="Calibri" panose="020F0502020204030204" pitchFamily="34" charset="0"/>
              <a:ea typeface="Calibri" panose="020F0502020204030204" pitchFamily="34" charset="0"/>
              <a:cs typeface="Calibri" panose="020F0502020204030204" pitchFamily="34" charset="0"/>
            </a:rPr>
            <a:t>: 1.729</a:t>
          </a:r>
        </a:p>
      </dsp:txBody>
      <dsp:txXfrm rot="10800000">
        <a:off x="1100153" y="2266351"/>
        <a:ext cx="3587868" cy="348939"/>
      </dsp:txXfrm>
    </dsp:sp>
    <dsp:sp modelId="{6B97A799-FAD0-42AD-9341-B02759264647}">
      <dsp:nvSpPr>
        <dsp:cNvPr id="0" name=""/>
        <dsp:cNvSpPr/>
      </dsp:nvSpPr>
      <dsp:spPr>
        <a:xfrm>
          <a:off x="838449" y="2266351"/>
          <a:ext cx="348939" cy="348939"/>
        </a:xfrm>
        <a:prstGeom prst="ellipse">
          <a:avLst/>
        </a:prstGeom>
        <a:blipFill rotWithShape="1">
          <a:blip xmlns:r="http://schemas.openxmlformats.org/officeDocument/2006/relationships" r:embed="rId6"/>
          <a:srcRect/>
          <a:stretch>
            <a:fillRect l="-25000" r="-25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748A5B-7571-414D-A702-048378FADC2C}">
      <dsp:nvSpPr>
        <dsp:cNvPr id="0" name=""/>
        <dsp:cNvSpPr/>
      </dsp:nvSpPr>
      <dsp:spPr>
        <a:xfrm rot="10800000">
          <a:off x="1012918" y="2719451"/>
          <a:ext cx="3675103" cy="348939"/>
        </a:xfrm>
        <a:prstGeom prst="homePlate">
          <a:avLst/>
        </a:prstGeom>
        <a:solidFill>
          <a:srgbClr val="00A48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3873" tIns="49530" rIns="92456" bIns="49530" numCol="1" spcCol="1270" anchor="ctr" anchorCtr="0">
          <a:noAutofit/>
        </a:bodyPr>
        <a:lstStyle/>
        <a:p>
          <a:pPr marL="0" lvl="0" indent="0" algn="ctr" defTabSz="577850">
            <a:lnSpc>
              <a:spcPct val="90000"/>
            </a:lnSpc>
            <a:spcBef>
              <a:spcPct val="0"/>
            </a:spcBef>
            <a:spcAft>
              <a:spcPct val="35000"/>
            </a:spcAft>
            <a:buNone/>
          </a:pPr>
          <a:r>
            <a:rPr lang="es-MX" sz="1300" kern="1200" dirty="0">
              <a:solidFill>
                <a:prstClr val="white"/>
              </a:solidFill>
              <a:latin typeface="Calibri" panose="020F0502020204030204" pitchFamily="34" charset="0"/>
              <a:ea typeface="Calibri" panose="020F0502020204030204" pitchFamily="34" charset="0"/>
              <a:cs typeface="Calibri" panose="020F0502020204030204" pitchFamily="34" charset="0"/>
            </a:rPr>
            <a:t>Programa Cáncer Infantil: 328</a:t>
          </a:r>
          <a:endParaRPr lang="es-CO" sz="1300" kern="1200" dirty="0">
            <a:solidFill>
              <a:prstClr val="white"/>
            </a:solidFill>
            <a:latin typeface="Calibri" panose="020F0502020204030204" pitchFamily="34" charset="0"/>
            <a:ea typeface="Calibri" panose="020F0502020204030204" pitchFamily="34" charset="0"/>
            <a:cs typeface="Calibri" panose="020F0502020204030204" pitchFamily="34" charset="0"/>
          </a:endParaRPr>
        </a:p>
      </dsp:txBody>
      <dsp:txXfrm rot="10800000">
        <a:off x="1100153" y="2719451"/>
        <a:ext cx="3587868" cy="348939"/>
      </dsp:txXfrm>
    </dsp:sp>
    <dsp:sp modelId="{394A13DF-9BA9-4BE7-9241-4DF2D1768C4B}">
      <dsp:nvSpPr>
        <dsp:cNvPr id="0" name=""/>
        <dsp:cNvSpPr/>
      </dsp:nvSpPr>
      <dsp:spPr>
        <a:xfrm>
          <a:off x="838449" y="2719451"/>
          <a:ext cx="348939" cy="348939"/>
        </a:xfrm>
        <a:prstGeom prst="ellipse">
          <a:avLst/>
        </a:prstGeom>
        <a:blipFill>
          <a:blip xmlns:r="http://schemas.openxmlformats.org/officeDocument/2006/relationships" r:embed="rId7"/>
          <a:srcRect/>
          <a:stretch>
            <a:fillRect l="-39000" r="-39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D37A2C-F069-4862-A168-F3633ADA4861}">
      <dsp:nvSpPr>
        <dsp:cNvPr id="0" name=""/>
        <dsp:cNvSpPr/>
      </dsp:nvSpPr>
      <dsp:spPr>
        <a:xfrm rot="10800000">
          <a:off x="1012918" y="3172552"/>
          <a:ext cx="3675103" cy="348939"/>
        </a:xfrm>
        <a:prstGeom prst="homePlate">
          <a:avLst/>
        </a:prstGeom>
        <a:solidFill>
          <a:srgbClr val="00A48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3873" tIns="49530" rIns="92456" bIns="49530" numCol="1" spcCol="1270" anchor="ctr" anchorCtr="0">
          <a:noAutofit/>
        </a:bodyPr>
        <a:lstStyle/>
        <a:p>
          <a:pPr marL="0" lvl="0" indent="0" algn="ctr" defTabSz="577850">
            <a:lnSpc>
              <a:spcPct val="90000"/>
            </a:lnSpc>
            <a:spcBef>
              <a:spcPct val="0"/>
            </a:spcBef>
            <a:spcAft>
              <a:spcPct val="35000"/>
            </a:spcAft>
            <a:buNone/>
          </a:pPr>
          <a:r>
            <a:rPr lang="es-MX" sz="1300" kern="1200" dirty="0">
              <a:solidFill>
                <a:prstClr val="white"/>
              </a:solidFill>
              <a:latin typeface="Calibri" panose="020F0502020204030204" pitchFamily="34" charset="0"/>
              <a:ea typeface="Calibri" panose="020F0502020204030204" pitchFamily="34" charset="0"/>
              <a:cs typeface="Calibri" panose="020F0502020204030204" pitchFamily="34" charset="0"/>
            </a:rPr>
            <a:t>Programa Melanoma: 380</a:t>
          </a:r>
          <a:endParaRPr lang="es-CO" sz="1300" kern="1200" dirty="0">
            <a:solidFill>
              <a:prstClr val="white"/>
            </a:solidFill>
            <a:latin typeface="Calibri" panose="020F0502020204030204" pitchFamily="34" charset="0"/>
            <a:ea typeface="Calibri" panose="020F0502020204030204" pitchFamily="34" charset="0"/>
            <a:cs typeface="Calibri" panose="020F0502020204030204" pitchFamily="34" charset="0"/>
          </a:endParaRPr>
        </a:p>
      </dsp:txBody>
      <dsp:txXfrm rot="10800000">
        <a:off x="1100153" y="3172552"/>
        <a:ext cx="3587868" cy="348939"/>
      </dsp:txXfrm>
    </dsp:sp>
    <dsp:sp modelId="{AAF18157-BC1F-4404-BA62-DCEB4B2763C1}">
      <dsp:nvSpPr>
        <dsp:cNvPr id="0" name=""/>
        <dsp:cNvSpPr/>
      </dsp:nvSpPr>
      <dsp:spPr>
        <a:xfrm>
          <a:off x="838449" y="3172552"/>
          <a:ext cx="348939" cy="348939"/>
        </a:xfrm>
        <a:prstGeom prst="ellipse">
          <a:avLst/>
        </a:prstGeom>
        <a:blipFill>
          <a:blip xmlns:r="http://schemas.openxmlformats.org/officeDocument/2006/relationships" r:embed="rId8"/>
          <a:srcRect/>
          <a:stretch>
            <a:fillRect t="-25000" b="-25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FE79D8-79BF-4BCD-B4F9-2F63560198F0}">
      <dsp:nvSpPr>
        <dsp:cNvPr id="0" name=""/>
        <dsp:cNvSpPr/>
      </dsp:nvSpPr>
      <dsp:spPr>
        <a:xfrm rot="10800000">
          <a:off x="1012918" y="3625652"/>
          <a:ext cx="3675103" cy="348939"/>
        </a:xfrm>
        <a:prstGeom prst="homePlate">
          <a:avLst/>
        </a:prstGeom>
        <a:solidFill>
          <a:srgbClr val="00A48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3873" tIns="49530" rIns="92456" bIns="49530" numCol="1" spcCol="1270" anchor="ctr" anchorCtr="0">
          <a:noAutofit/>
        </a:bodyPr>
        <a:lstStyle/>
        <a:p>
          <a:pPr marL="0" lvl="0" indent="0" algn="ctr"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Programa Cáncer de Piel : 5.950</a:t>
          </a:r>
        </a:p>
      </dsp:txBody>
      <dsp:txXfrm rot="10800000">
        <a:off x="1100153" y="3625652"/>
        <a:ext cx="3587868" cy="348939"/>
      </dsp:txXfrm>
    </dsp:sp>
    <dsp:sp modelId="{D80872F7-A16E-4C16-963C-BD90EF33F3DC}">
      <dsp:nvSpPr>
        <dsp:cNvPr id="0" name=""/>
        <dsp:cNvSpPr/>
      </dsp:nvSpPr>
      <dsp:spPr>
        <a:xfrm>
          <a:off x="838449" y="3625652"/>
          <a:ext cx="348939" cy="348939"/>
        </a:xfrm>
        <a:prstGeom prst="ellipse">
          <a:avLst/>
        </a:prstGeom>
        <a:blipFill rotWithShape="1">
          <a:blip xmlns:r="http://schemas.openxmlformats.org/officeDocument/2006/relationships" r:embed="rId9"/>
          <a:srcRect/>
          <a:stretch>
            <a:fillRect l="-25000" r="-25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1CEA0-7C04-490B-80EF-8915F170AAD8}">
      <dsp:nvSpPr>
        <dsp:cNvPr id="0" name=""/>
        <dsp:cNvSpPr/>
      </dsp:nvSpPr>
      <dsp:spPr>
        <a:xfrm>
          <a:off x="-5628009" y="-861553"/>
          <a:ext cx="6700745" cy="6700745"/>
        </a:xfrm>
        <a:prstGeom prst="blockArc">
          <a:avLst>
            <a:gd name="adj1" fmla="val 18900000"/>
            <a:gd name="adj2" fmla="val 2700000"/>
            <a:gd name="adj3" fmla="val 322"/>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8000F0-F360-44FE-90B1-7CF8FEEB0257}">
      <dsp:nvSpPr>
        <dsp:cNvPr id="0" name=""/>
        <dsp:cNvSpPr/>
      </dsp:nvSpPr>
      <dsp:spPr>
        <a:xfrm>
          <a:off x="561547" y="382680"/>
          <a:ext cx="4936807" cy="76575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7822" tIns="33020" rIns="33020" bIns="33020" numCol="1" spcCol="1270" anchor="ctr" anchorCtr="0">
          <a:noAutofit/>
        </a:bodyPr>
        <a:lstStyle/>
        <a:p>
          <a:pPr marL="0" lvl="0" indent="0" algn="l"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Entrega oportuna de  medicamentos al 100% de los pacientes de la cohorte de hepatitis C.</a:t>
          </a:r>
          <a:endParaRPr lang="es-CO" sz="1300" kern="1200" dirty="0">
            <a:latin typeface="Calibri" panose="020F0502020204030204" pitchFamily="34" charset="0"/>
            <a:ea typeface="Calibri" panose="020F0502020204030204" pitchFamily="34" charset="0"/>
            <a:cs typeface="Calibri" panose="020F0502020204030204" pitchFamily="34" charset="0"/>
          </a:endParaRPr>
        </a:p>
      </dsp:txBody>
      <dsp:txXfrm>
        <a:off x="561547" y="382680"/>
        <a:ext cx="4936807" cy="765759"/>
      </dsp:txXfrm>
    </dsp:sp>
    <dsp:sp modelId="{F7311C1A-8760-4B27-BEDE-843B6DD1390F}">
      <dsp:nvSpPr>
        <dsp:cNvPr id="0" name=""/>
        <dsp:cNvSpPr/>
      </dsp:nvSpPr>
      <dsp:spPr>
        <a:xfrm>
          <a:off x="82948" y="286960"/>
          <a:ext cx="957199" cy="957199"/>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D321C4-3450-44CE-A05A-AAF7E4F1EE6D}">
      <dsp:nvSpPr>
        <dsp:cNvPr id="0" name=""/>
        <dsp:cNvSpPr/>
      </dsp:nvSpPr>
      <dsp:spPr>
        <a:xfrm>
          <a:off x="1000575" y="1531519"/>
          <a:ext cx="4497779" cy="76575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7822" tIns="33020" rIns="33020" bIns="33020" numCol="1" spcCol="1270" anchor="ctr" anchorCtr="0">
          <a:noAutofit/>
        </a:bodyPr>
        <a:lstStyle/>
        <a:p>
          <a:pPr marL="0" lvl="0" indent="0" algn="l"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Acercamiento a la red de prestadores de pacientes con cáncer de estómago, colon y recto para  dar a conocer la ruta de atención, mejorando la captación de usuarios pasando de  4 casos en enero, a 19 en diciembre.</a:t>
          </a:r>
          <a:endParaRPr lang="es-CO" sz="1300" kern="1200" dirty="0">
            <a:latin typeface="Calibri" panose="020F0502020204030204" pitchFamily="34" charset="0"/>
            <a:ea typeface="Calibri" panose="020F0502020204030204" pitchFamily="34" charset="0"/>
            <a:cs typeface="Calibri" panose="020F0502020204030204" pitchFamily="34" charset="0"/>
          </a:endParaRPr>
        </a:p>
      </dsp:txBody>
      <dsp:txXfrm>
        <a:off x="1000575" y="1531519"/>
        <a:ext cx="4497779" cy="765759"/>
      </dsp:txXfrm>
    </dsp:sp>
    <dsp:sp modelId="{466B9479-D316-455C-8E30-03C8EB4F3E97}">
      <dsp:nvSpPr>
        <dsp:cNvPr id="0" name=""/>
        <dsp:cNvSpPr/>
      </dsp:nvSpPr>
      <dsp:spPr>
        <a:xfrm>
          <a:off x="521975" y="1435799"/>
          <a:ext cx="957199" cy="957199"/>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551E7A3-7B9F-43C0-8D46-CD9671192400}">
      <dsp:nvSpPr>
        <dsp:cNvPr id="0" name=""/>
        <dsp:cNvSpPr/>
      </dsp:nvSpPr>
      <dsp:spPr>
        <a:xfrm>
          <a:off x="1000575" y="2680358"/>
          <a:ext cx="4497779" cy="76575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7822" tIns="33020" rIns="33020" bIns="33020" numCol="1" spcCol="1270" anchor="ctr" anchorCtr="0">
          <a:noAutofit/>
        </a:bodyPr>
        <a:lstStyle/>
        <a:p>
          <a:pPr marL="0" lvl="0" indent="0" algn="l"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Fortalecimiento de la captación de casos de pacientes menores de 18 años con diagnóstico oncológico, lo cual asegura el ingreso del 100% de estos a la cohorte </a:t>
          </a:r>
          <a:endParaRPr lang="es-CO" sz="1300" kern="1200" dirty="0">
            <a:latin typeface="Calibri" panose="020F0502020204030204" pitchFamily="34" charset="0"/>
            <a:ea typeface="Calibri" panose="020F0502020204030204" pitchFamily="34" charset="0"/>
            <a:cs typeface="Calibri" panose="020F0502020204030204" pitchFamily="34" charset="0"/>
          </a:endParaRPr>
        </a:p>
      </dsp:txBody>
      <dsp:txXfrm>
        <a:off x="1000575" y="2680358"/>
        <a:ext cx="4497779" cy="765759"/>
      </dsp:txXfrm>
    </dsp:sp>
    <dsp:sp modelId="{4EA5CD43-76FB-44CF-8113-DCC333468950}">
      <dsp:nvSpPr>
        <dsp:cNvPr id="0" name=""/>
        <dsp:cNvSpPr/>
      </dsp:nvSpPr>
      <dsp:spPr>
        <a:xfrm>
          <a:off x="521975" y="2584638"/>
          <a:ext cx="957199" cy="957199"/>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84219C-5E61-4316-933B-711797D046F3}">
      <dsp:nvSpPr>
        <dsp:cNvPr id="0" name=""/>
        <dsp:cNvSpPr/>
      </dsp:nvSpPr>
      <dsp:spPr>
        <a:xfrm>
          <a:off x="561547" y="3829197"/>
          <a:ext cx="4936807" cy="76575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7822" tIns="33020" rIns="33020" bIns="33020" numCol="1" spcCol="1270" anchor="ctr" anchorCtr="0">
          <a:noAutofit/>
        </a:bodyPr>
        <a:lstStyle/>
        <a:p>
          <a:pPr marL="0" lvl="0" indent="0" algn="l"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Oportunidad de inicio de tratamiento menor a 30 días en las cohortes de pacientes con melanoma  (12 días) y cáncer de piel (10,1 días).</a:t>
          </a:r>
          <a:endParaRPr lang="es-CO" sz="1300" kern="1200" dirty="0">
            <a:latin typeface="Calibri" panose="020F0502020204030204" pitchFamily="34" charset="0"/>
            <a:ea typeface="Calibri" panose="020F0502020204030204" pitchFamily="34" charset="0"/>
            <a:cs typeface="Calibri" panose="020F0502020204030204" pitchFamily="34" charset="0"/>
          </a:endParaRPr>
        </a:p>
      </dsp:txBody>
      <dsp:txXfrm>
        <a:off x="561547" y="3829197"/>
        <a:ext cx="4936807" cy="765759"/>
      </dsp:txXfrm>
    </dsp:sp>
    <dsp:sp modelId="{95617806-76F9-4193-8E25-80E17FC87365}">
      <dsp:nvSpPr>
        <dsp:cNvPr id="0" name=""/>
        <dsp:cNvSpPr/>
      </dsp:nvSpPr>
      <dsp:spPr>
        <a:xfrm>
          <a:off x="82948" y="3733477"/>
          <a:ext cx="957199" cy="957199"/>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198E1C-A514-41AA-B565-C8F20C129980}">
      <dsp:nvSpPr>
        <dsp:cNvPr id="0" name=""/>
        <dsp:cNvSpPr/>
      </dsp:nvSpPr>
      <dsp:spPr>
        <a:xfrm>
          <a:off x="3383" y="161044"/>
          <a:ext cx="1461441" cy="1090935"/>
        </a:xfrm>
        <a:prstGeom prst="round2SameRect">
          <a:avLst>
            <a:gd name="adj1" fmla="val 8000"/>
            <a:gd name="adj2" fmla="val 0"/>
          </a:avLst>
        </a:prstGeom>
        <a:solidFill>
          <a:schemeClr val="lt1">
            <a:alpha val="90000"/>
            <a:hueOff val="0"/>
            <a:satOff val="0"/>
            <a:lumOff val="0"/>
            <a:alphaOff val="0"/>
          </a:schemeClr>
        </a:solidFill>
        <a:ln w="19050" cap="flat" cmpd="sng" algn="ctr">
          <a:solidFill>
            <a:srgbClr val="E27B1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41910" rIns="13970" bIns="13970" numCol="1" spcCol="1270" anchor="t" anchorCtr="0">
          <a:noAutofit/>
        </a:bodyPr>
        <a:lstStyle/>
        <a:p>
          <a:pPr marL="57150" lvl="1" indent="-57150" algn="l" defTabSz="488950">
            <a:lnSpc>
              <a:spcPct val="90000"/>
            </a:lnSpc>
            <a:spcBef>
              <a:spcPct val="0"/>
            </a:spcBef>
            <a:spcAft>
              <a:spcPct val="15000"/>
            </a:spcAft>
            <a:buChar char="•"/>
          </a:pPr>
          <a:r>
            <a:rPr lang="es-ES" sz="1100" b="0" kern="1200" dirty="0">
              <a:solidFill>
                <a:srgbClr val="E27B14"/>
              </a:solidFill>
              <a:latin typeface="Calibri" panose="020F0502020204030204" pitchFamily="34" charset="0"/>
              <a:ea typeface="Calibri" panose="020F0502020204030204" pitchFamily="34" charset="0"/>
              <a:cs typeface="Calibri" panose="020F0502020204030204" pitchFamily="34" charset="0"/>
            </a:rPr>
            <a:t>Resolución 273/2019</a:t>
          </a:r>
          <a:endParaRPr lang="es-CO" sz="1100" b="0" kern="1200" dirty="0">
            <a:solidFill>
              <a:srgbClr val="E27B14"/>
            </a:solidFill>
            <a:latin typeface="Calibri" panose="020F0502020204030204" pitchFamily="34" charset="0"/>
            <a:ea typeface="Calibri" panose="020F0502020204030204" pitchFamily="34" charset="0"/>
            <a:cs typeface="Calibri" panose="020F0502020204030204" pitchFamily="34" charset="0"/>
          </a:endParaRPr>
        </a:p>
        <a:p>
          <a:pPr marL="57150" lvl="1" indent="-57150" algn="l" defTabSz="488950">
            <a:lnSpc>
              <a:spcPct val="90000"/>
            </a:lnSpc>
            <a:spcBef>
              <a:spcPct val="0"/>
            </a:spcBef>
            <a:spcAft>
              <a:spcPct val="15000"/>
            </a:spcAft>
            <a:buChar char="•"/>
          </a:pPr>
          <a:r>
            <a:rPr lang="es-ES" sz="1100" b="0" kern="1200" dirty="0">
              <a:solidFill>
                <a:srgbClr val="E27B14"/>
              </a:solidFill>
              <a:latin typeface="Calibri" panose="020F0502020204030204" pitchFamily="34" charset="0"/>
              <a:ea typeface="Calibri" panose="020F0502020204030204" pitchFamily="34" charset="0"/>
              <a:cs typeface="Calibri" panose="020F0502020204030204" pitchFamily="34" charset="0"/>
            </a:rPr>
            <a:t>1 de febrero a 31 de enero</a:t>
          </a:r>
          <a:endParaRPr lang="es-CO" sz="1100" b="0" kern="1200" dirty="0">
            <a:solidFill>
              <a:srgbClr val="E27B14"/>
            </a:solidFill>
            <a:latin typeface="Calibri" panose="020F0502020204030204" pitchFamily="34" charset="0"/>
            <a:ea typeface="Calibri" panose="020F0502020204030204" pitchFamily="34" charset="0"/>
            <a:cs typeface="Calibri" panose="020F0502020204030204" pitchFamily="34" charset="0"/>
          </a:endParaRPr>
        </a:p>
        <a:p>
          <a:pPr marL="57150" lvl="1" indent="-57150" algn="l" defTabSz="488950">
            <a:lnSpc>
              <a:spcPct val="90000"/>
            </a:lnSpc>
            <a:spcBef>
              <a:spcPct val="0"/>
            </a:spcBef>
            <a:spcAft>
              <a:spcPct val="15000"/>
            </a:spcAft>
            <a:buChar char="•"/>
          </a:pPr>
          <a:r>
            <a:rPr lang="es-ES" sz="1100" b="0" kern="1200" dirty="0">
              <a:solidFill>
                <a:srgbClr val="E27B14"/>
              </a:solidFill>
              <a:latin typeface="Calibri" panose="020F0502020204030204" pitchFamily="34" charset="0"/>
              <a:ea typeface="Calibri" panose="020F0502020204030204" pitchFamily="34" charset="0"/>
              <a:cs typeface="Calibri" panose="020F0502020204030204" pitchFamily="34" charset="0"/>
            </a:rPr>
            <a:t>Reporte 15 de abril</a:t>
          </a:r>
          <a:endParaRPr lang="es-CO" sz="1100" b="0" kern="1200" dirty="0">
            <a:solidFill>
              <a:srgbClr val="E27B14"/>
            </a:solidFill>
            <a:latin typeface="Calibri" panose="020F0502020204030204" pitchFamily="34" charset="0"/>
            <a:ea typeface="Calibri" panose="020F0502020204030204" pitchFamily="34" charset="0"/>
            <a:cs typeface="Calibri" panose="020F0502020204030204" pitchFamily="34" charset="0"/>
          </a:endParaRPr>
        </a:p>
      </dsp:txBody>
      <dsp:txXfrm>
        <a:off x="28945" y="186606"/>
        <a:ext cx="1410317" cy="1065373"/>
      </dsp:txXfrm>
    </dsp:sp>
    <dsp:sp modelId="{57C0A03E-2EEE-4153-81D3-EB3FB72B32A2}">
      <dsp:nvSpPr>
        <dsp:cNvPr id="0" name=""/>
        <dsp:cNvSpPr/>
      </dsp:nvSpPr>
      <dsp:spPr>
        <a:xfrm>
          <a:off x="3383" y="1251979"/>
          <a:ext cx="1461441" cy="469102"/>
        </a:xfrm>
        <a:prstGeom prst="rect">
          <a:avLst/>
        </a:prstGeom>
        <a:solidFill>
          <a:srgbClr val="E27B14"/>
        </a:solidFill>
        <a:ln w="19050" cap="flat" cmpd="sng" algn="ctr">
          <a:solidFill>
            <a:srgbClr val="E27B1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0" rIns="11430" bIns="0" numCol="1" spcCol="1270" anchor="ctr" anchorCtr="0">
          <a:noAutofit/>
        </a:bodyPr>
        <a:lstStyle/>
        <a:p>
          <a:pPr marL="0" lvl="0" indent="0" algn="l" defTabSz="400050">
            <a:lnSpc>
              <a:spcPct val="90000"/>
            </a:lnSpc>
            <a:spcBef>
              <a:spcPct val="0"/>
            </a:spcBef>
            <a:spcAft>
              <a:spcPct val="35000"/>
            </a:spcAft>
            <a:buNone/>
          </a:pPr>
          <a:r>
            <a:rPr lang="es-ES" sz="900" b="0" kern="1200" dirty="0">
              <a:latin typeface="Calibri" panose="020F0502020204030204" pitchFamily="34" charset="0"/>
              <a:ea typeface="Calibri" panose="020F0502020204030204" pitchFamily="34" charset="0"/>
              <a:cs typeface="Calibri" panose="020F0502020204030204" pitchFamily="34" charset="0"/>
            </a:rPr>
            <a:t>VIH, incluye gestantes, menores expuestos y TB</a:t>
          </a:r>
          <a:endParaRPr lang="es-CO" sz="900" b="0" kern="1200" dirty="0">
            <a:latin typeface="Calibri" panose="020F0502020204030204" pitchFamily="34" charset="0"/>
            <a:ea typeface="Calibri" panose="020F0502020204030204" pitchFamily="34" charset="0"/>
            <a:cs typeface="Calibri" panose="020F0502020204030204" pitchFamily="34" charset="0"/>
          </a:endParaRPr>
        </a:p>
      </dsp:txBody>
      <dsp:txXfrm>
        <a:off x="3383" y="1251979"/>
        <a:ext cx="1029184" cy="469102"/>
      </dsp:txXfrm>
    </dsp:sp>
    <dsp:sp modelId="{DF26FF7D-2B85-4807-887A-1317F120392F}">
      <dsp:nvSpPr>
        <dsp:cNvPr id="0" name=""/>
        <dsp:cNvSpPr/>
      </dsp:nvSpPr>
      <dsp:spPr>
        <a:xfrm>
          <a:off x="1073909" y="1326492"/>
          <a:ext cx="511504" cy="511504"/>
        </a:xfrm>
        <a:prstGeom prst="ellipse">
          <a:avLst/>
        </a:prstGeom>
        <a:blipFill rotWithShape="1">
          <a:blip xmlns:r="http://schemas.openxmlformats.org/officeDocument/2006/relationships" r:embed="rId1"/>
          <a:srcRect/>
          <a:stretch>
            <a:fillRect l="-25000" r="-25000"/>
          </a:stretch>
        </a:blip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83F6CE-04D8-4C69-A2B3-048210B688E7}">
      <dsp:nvSpPr>
        <dsp:cNvPr id="0" name=""/>
        <dsp:cNvSpPr/>
      </dsp:nvSpPr>
      <dsp:spPr>
        <a:xfrm>
          <a:off x="1712136" y="161044"/>
          <a:ext cx="1461441" cy="1090935"/>
        </a:xfrm>
        <a:prstGeom prst="round2SameRect">
          <a:avLst>
            <a:gd name="adj1" fmla="val 8000"/>
            <a:gd name="adj2" fmla="val 0"/>
          </a:avLst>
        </a:prstGeom>
        <a:solidFill>
          <a:schemeClr val="lt1">
            <a:alpha val="90000"/>
            <a:hueOff val="0"/>
            <a:satOff val="0"/>
            <a:lumOff val="0"/>
            <a:alphaOff val="0"/>
          </a:schemeClr>
        </a:solidFill>
        <a:ln w="19050" cap="flat" cmpd="sng" algn="ctr">
          <a:solidFill>
            <a:srgbClr val="00A48D"/>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41910" rIns="13970" bIns="13970" numCol="1" spcCol="1270" anchor="t" anchorCtr="0">
          <a:noAutofit/>
        </a:bodyPr>
        <a:lstStyle/>
        <a:p>
          <a:pPr marL="57150" lvl="1" indent="-57150" algn="l" defTabSz="488950">
            <a:lnSpc>
              <a:spcPct val="90000"/>
            </a:lnSpc>
            <a:spcBef>
              <a:spcPct val="0"/>
            </a:spcBef>
            <a:spcAft>
              <a:spcPct val="15000"/>
            </a:spcAft>
            <a:buChar char="•"/>
          </a:pPr>
          <a:r>
            <a:rPr lang="es-ES" sz="1100" b="0" kern="1200" dirty="0">
              <a:solidFill>
                <a:srgbClr val="00A48D"/>
              </a:solidFill>
              <a:latin typeface="Calibri" panose="020F0502020204030204" pitchFamily="34" charset="0"/>
              <a:ea typeface="Calibri" panose="020F0502020204030204" pitchFamily="34" charset="0"/>
              <a:cs typeface="Calibri" panose="020F0502020204030204" pitchFamily="34" charset="0"/>
            </a:rPr>
            <a:t>Resolución 247/2014</a:t>
          </a:r>
          <a:endParaRPr lang="es-CO" sz="1100" b="0" kern="1200" dirty="0">
            <a:solidFill>
              <a:srgbClr val="00A48D"/>
            </a:solidFill>
            <a:latin typeface="Calibri" panose="020F0502020204030204" pitchFamily="34" charset="0"/>
            <a:ea typeface="Calibri" panose="020F0502020204030204" pitchFamily="34" charset="0"/>
            <a:cs typeface="Calibri" panose="020F0502020204030204" pitchFamily="34" charset="0"/>
          </a:endParaRPr>
        </a:p>
        <a:p>
          <a:pPr marL="57150" lvl="1" indent="-57150" algn="l" defTabSz="488950">
            <a:lnSpc>
              <a:spcPct val="90000"/>
            </a:lnSpc>
            <a:spcBef>
              <a:spcPct val="0"/>
            </a:spcBef>
            <a:spcAft>
              <a:spcPct val="15000"/>
            </a:spcAft>
            <a:buChar char="•"/>
          </a:pPr>
          <a:r>
            <a:rPr lang="es-ES" sz="1100" b="0" kern="1200" dirty="0">
              <a:solidFill>
                <a:srgbClr val="00A48D"/>
              </a:solidFill>
              <a:latin typeface="Calibri" panose="020F0502020204030204" pitchFamily="34" charset="0"/>
              <a:ea typeface="Calibri" panose="020F0502020204030204" pitchFamily="34" charset="0"/>
              <a:cs typeface="Calibri" panose="020F0502020204030204" pitchFamily="34" charset="0"/>
            </a:rPr>
            <a:t>2 de enero a 1 de enero</a:t>
          </a:r>
          <a:endParaRPr lang="es-CO" sz="1100" b="0" kern="1200" dirty="0">
            <a:solidFill>
              <a:srgbClr val="00A48D"/>
            </a:solidFill>
            <a:latin typeface="Calibri" panose="020F0502020204030204" pitchFamily="34" charset="0"/>
            <a:ea typeface="Calibri" panose="020F0502020204030204" pitchFamily="34" charset="0"/>
            <a:cs typeface="Calibri" panose="020F0502020204030204" pitchFamily="34" charset="0"/>
          </a:endParaRPr>
        </a:p>
        <a:p>
          <a:pPr marL="57150" lvl="1" indent="-57150" algn="l" defTabSz="488950">
            <a:lnSpc>
              <a:spcPct val="90000"/>
            </a:lnSpc>
            <a:spcBef>
              <a:spcPct val="0"/>
            </a:spcBef>
            <a:spcAft>
              <a:spcPct val="15000"/>
            </a:spcAft>
            <a:buChar char="•"/>
          </a:pPr>
          <a:r>
            <a:rPr lang="es-ES" sz="1100" b="0" kern="1200" dirty="0">
              <a:solidFill>
                <a:srgbClr val="00A48D"/>
              </a:solidFill>
              <a:latin typeface="Calibri" panose="020F0502020204030204" pitchFamily="34" charset="0"/>
              <a:ea typeface="Calibri" panose="020F0502020204030204" pitchFamily="34" charset="0"/>
              <a:cs typeface="Calibri" panose="020F0502020204030204" pitchFamily="34" charset="0"/>
            </a:rPr>
            <a:t>Reporte 5 de mayo</a:t>
          </a:r>
          <a:endParaRPr lang="es-CO" sz="1100" b="0" kern="1200" dirty="0">
            <a:solidFill>
              <a:srgbClr val="00A48D"/>
            </a:solidFill>
            <a:latin typeface="Calibri" panose="020F0502020204030204" pitchFamily="34" charset="0"/>
            <a:ea typeface="Calibri" panose="020F0502020204030204" pitchFamily="34" charset="0"/>
            <a:cs typeface="Calibri" panose="020F0502020204030204" pitchFamily="34" charset="0"/>
          </a:endParaRPr>
        </a:p>
      </dsp:txBody>
      <dsp:txXfrm>
        <a:off x="1737698" y="186606"/>
        <a:ext cx="1410317" cy="1065373"/>
      </dsp:txXfrm>
    </dsp:sp>
    <dsp:sp modelId="{DFC7409D-6A28-4886-AC40-B37F8284CBDD}">
      <dsp:nvSpPr>
        <dsp:cNvPr id="0" name=""/>
        <dsp:cNvSpPr/>
      </dsp:nvSpPr>
      <dsp:spPr>
        <a:xfrm>
          <a:off x="1712136" y="1251979"/>
          <a:ext cx="1461441" cy="469102"/>
        </a:xfrm>
        <a:prstGeom prst="rect">
          <a:avLst/>
        </a:prstGeom>
        <a:solidFill>
          <a:srgbClr val="00A48D"/>
        </a:solidFill>
        <a:ln w="19050" cap="flat" cmpd="sng" algn="ctr">
          <a:solidFill>
            <a:srgbClr val="00A48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0" rIns="13970" bIns="0" numCol="1" spcCol="1270" anchor="ctr" anchorCtr="0">
          <a:noAutofit/>
        </a:bodyPr>
        <a:lstStyle/>
        <a:p>
          <a:pPr marL="0" lvl="0" indent="0" algn="l" defTabSz="488950">
            <a:lnSpc>
              <a:spcPct val="90000"/>
            </a:lnSpc>
            <a:spcBef>
              <a:spcPct val="0"/>
            </a:spcBef>
            <a:spcAft>
              <a:spcPct val="35000"/>
            </a:spcAft>
            <a:buNone/>
          </a:pPr>
          <a:r>
            <a:rPr lang="es-ES" sz="1100" b="1" kern="1200" dirty="0">
              <a:solidFill>
                <a:schemeClr val="bg1"/>
              </a:solidFill>
              <a:latin typeface="Calibri" panose="020F0502020204030204" pitchFamily="34" charset="0"/>
              <a:ea typeface="Calibri" panose="020F0502020204030204" pitchFamily="34" charset="0"/>
              <a:cs typeface="Calibri" panose="020F0502020204030204" pitchFamily="34" charset="0"/>
            </a:rPr>
            <a:t>Cáncer</a:t>
          </a:r>
          <a:endParaRPr lang="es-CO" sz="1100" b="1"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1712136" y="1251979"/>
        <a:ext cx="1029184" cy="469102"/>
      </dsp:txXfrm>
    </dsp:sp>
    <dsp:sp modelId="{64066469-A0CE-4AC4-BA26-13CA776D03B7}">
      <dsp:nvSpPr>
        <dsp:cNvPr id="0" name=""/>
        <dsp:cNvSpPr/>
      </dsp:nvSpPr>
      <dsp:spPr>
        <a:xfrm>
          <a:off x="2782662" y="1326492"/>
          <a:ext cx="511504" cy="511504"/>
        </a:xfrm>
        <a:prstGeom prst="ellipse">
          <a:avLst/>
        </a:prstGeom>
        <a:blipFill rotWithShape="1">
          <a:blip xmlns:r="http://schemas.openxmlformats.org/officeDocument/2006/relationships" r:embed="rId2"/>
          <a:srcRect/>
          <a:stretch>
            <a:fillRect l="-10000" r="-10000"/>
          </a:stretch>
        </a:blip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A377BB9-47FF-47FE-AAD6-E6D3D39A8FAE}">
      <dsp:nvSpPr>
        <dsp:cNvPr id="0" name=""/>
        <dsp:cNvSpPr/>
      </dsp:nvSpPr>
      <dsp:spPr>
        <a:xfrm>
          <a:off x="3420888" y="161044"/>
          <a:ext cx="1461441" cy="1090935"/>
        </a:xfrm>
        <a:prstGeom prst="round2SameRect">
          <a:avLst>
            <a:gd name="adj1" fmla="val 8000"/>
            <a:gd name="adj2" fmla="val 0"/>
          </a:avLst>
        </a:prstGeom>
        <a:solidFill>
          <a:schemeClr val="lt1">
            <a:alpha val="90000"/>
            <a:hueOff val="0"/>
            <a:satOff val="0"/>
            <a:lumOff val="0"/>
            <a:alphaOff val="0"/>
          </a:schemeClr>
        </a:solidFill>
        <a:ln w="1905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41910" rIns="13970" bIns="13970" numCol="1" spcCol="1270" anchor="t" anchorCtr="0">
          <a:noAutofit/>
        </a:bodyPr>
        <a:lstStyle/>
        <a:p>
          <a:pPr marL="57150" lvl="1" indent="-57150" algn="l" defTabSz="488950">
            <a:lnSpc>
              <a:spcPct val="90000"/>
            </a:lnSpc>
            <a:spcBef>
              <a:spcPct val="0"/>
            </a:spcBef>
            <a:spcAft>
              <a:spcPct val="15000"/>
            </a:spcAft>
            <a:buChar char="•"/>
          </a:pPr>
          <a:r>
            <a:rPr lang="es-ES" sz="1100" b="0" kern="1200" dirty="0">
              <a:solidFill>
                <a:srgbClr val="23505E"/>
              </a:solidFill>
              <a:latin typeface="Calibri" panose="020F0502020204030204" pitchFamily="34" charset="0"/>
              <a:ea typeface="Calibri" panose="020F0502020204030204" pitchFamily="34" charset="0"/>
              <a:cs typeface="Calibri" panose="020F0502020204030204" pitchFamily="34" charset="0"/>
            </a:rPr>
            <a:t>Resolución 123/2015</a:t>
          </a:r>
          <a:endParaRPr lang="es-CO" sz="1100" b="0" kern="1200" dirty="0">
            <a:solidFill>
              <a:srgbClr val="23505E"/>
            </a:solidFill>
            <a:latin typeface="Calibri" panose="020F0502020204030204" pitchFamily="34" charset="0"/>
            <a:ea typeface="Calibri" panose="020F0502020204030204" pitchFamily="34" charset="0"/>
            <a:cs typeface="Calibri" panose="020F0502020204030204" pitchFamily="34" charset="0"/>
          </a:endParaRPr>
        </a:p>
        <a:p>
          <a:pPr marL="57150" lvl="1" indent="-57150" algn="l" defTabSz="488950">
            <a:lnSpc>
              <a:spcPct val="90000"/>
            </a:lnSpc>
            <a:spcBef>
              <a:spcPct val="0"/>
            </a:spcBef>
            <a:spcAft>
              <a:spcPct val="15000"/>
            </a:spcAft>
            <a:buChar char="•"/>
          </a:pPr>
          <a:r>
            <a:rPr lang="es-ES" sz="1100" b="0" kern="1200" dirty="0">
              <a:solidFill>
                <a:srgbClr val="23505E"/>
              </a:solidFill>
              <a:latin typeface="Calibri" panose="020F0502020204030204" pitchFamily="34" charset="0"/>
              <a:ea typeface="Calibri" panose="020F0502020204030204" pitchFamily="34" charset="0"/>
              <a:cs typeface="Calibri" panose="020F0502020204030204" pitchFamily="34" charset="0"/>
            </a:rPr>
            <a:t>1 de febrero a 31 de enero</a:t>
          </a:r>
          <a:endParaRPr lang="es-CO" sz="1100" b="0" kern="1200" dirty="0">
            <a:solidFill>
              <a:srgbClr val="23505E"/>
            </a:solidFill>
            <a:latin typeface="Calibri" panose="020F0502020204030204" pitchFamily="34" charset="0"/>
            <a:ea typeface="Calibri" panose="020F0502020204030204" pitchFamily="34" charset="0"/>
            <a:cs typeface="Calibri" panose="020F0502020204030204" pitchFamily="34" charset="0"/>
          </a:endParaRPr>
        </a:p>
        <a:p>
          <a:pPr marL="57150" lvl="1" indent="-57150" algn="l" defTabSz="488950">
            <a:lnSpc>
              <a:spcPct val="90000"/>
            </a:lnSpc>
            <a:spcBef>
              <a:spcPct val="0"/>
            </a:spcBef>
            <a:spcAft>
              <a:spcPct val="15000"/>
            </a:spcAft>
            <a:buChar char="•"/>
          </a:pPr>
          <a:r>
            <a:rPr lang="es-ES" sz="1100" b="0" kern="1200" dirty="0">
              <a:solidFill>
                <a:srgbClr val="23505E"/>
              </a:solidFill>
              <a:latin typeface="Calibri" panose="020F0502020204030204" pitchFamily="34" charset="0"/>
              <a:ea typeface="Calibri" panose="020F0502020204030204" pitchFamily="34" charset="0"/>
              <a:cs typeface="Calibri" panose="020F0502020204030204" pitchFamily="34" charset="0"/>
            </a:rPr>
            <a:t>Reporte 30 de marzo</a:t>
          </a:r>
          <a:endParaRPr lang="es-CO" sz="1100" b="0" kern="1200" dirty="0">
            <a:solidFill>
              <a:srgbClr val="23505E"/>
            </a:solidFill>
            <a:latin typeface="Calibri" panose="020F0502020204030204" pitchFamily="34" charset="0"/>
            <a:ea typeface="Calibri" panose="020F0502020204030204" pitchFamily="34" charset="0"/>
            <a:cs typeface="Calibri" panose="020F0502020204030204" pitchFamily="34" charset="0"/>
          </a:endParaRPr>
        </a:p>
      </dsp:txBody>
      <dsp:txXfrm>
        <a:off x="3446450" y="186606"/>
        <a:ext cx="1410317" cy="1065373"/>
      </dsp:txXfrm>
    </dsp:sp>
    <dsp:sp modelId="{1D6B4C5E-36D9-4239-83EB-9CC4A4FF020C}">
      <dsp:nvSpPr>
        <dsp:cNvPr id="0" name=""/>
        <dsp:cNvSpPr/>
      </dsp:nvSpPr>
      <dsp:spPr>
        <a:xfrm>
          <a:off x="3420888" y="1251979"/>
          <a:ext cx="1461441" cy="469102"/>
        </a:xfrm>
        <a:prstGeom prst="rect">
          <a:avLst/>
        </a:prstGeom>
        <a:solidFill>
          <a:srgbClr val="23505E"/>
        </a:solidFill>
        <a:ln w="1905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0" rIns="11430" bIns="0" numCol="1" spcCol="1270" anchor="ctr" anchorCtr="0">
          <a:noAutofit/>
        </a:bodyPr>
        <a:lstStyle/>
        <a:p>
          <a:pPr marL="0" lvl="0" indent="0" algn="l" defTabSz="400050">
            <a:lnSpc>
              <a:spcPct val="90000"/>
            </a:lnSpc>
            <a:spcBef>
              <a:spcPct val="0"/>
            </a:spcBef>
            <a:spcAft>
              <a:spcPct val="35000"/>
            </a:spcAft>
            <a:buNone/>
          </a:pPr>
          <a:r>
            <a:rPr lang="es-ES" sz="900" b="0" kern="1200" dirty="0">
              <a:latin typeface="Calibri" panose="020F0502020204030204" pitchFamily="34" charset="0"/>
              <a:ea typeface="Calibri" panose="020F0502020204030204" pitchFamily="34" charset="0"/>
              <a:cs typeface="Calibri" panose="020F0502020204030204" pitchFamily="34" charset="0"/>
            </a:rPr>
            <a:t>Hemofilia y otros déficits de factores de la coagulación</a:t>
          </a:r>
          <a:endParaRPr lang="es-CO" sz="900" b="0" kern="1200" dirty="0">
            <a:latin typeface="Calibri" panose="020F0502020204030204" pitchFamily="34" charset="0"/>
            <a:ea typeface="Calibri" panose="020F0502020204030204" pitchFamily="34" charset="0"/>
            <a:cs typeface="Calibri" panose="020F0502020204030204" pitchFamily="34" charset="0"/>
          </a:endParaRPr>
        </a:p>
      </dsp:txBody>
      <dsp:txXfrm>
        <a:off x="3420888" y="1251979"/>
        <a:ext cx="1029184" cy="469102"/>
      </dsp:txXfrm>
    </dsp:sp>
    <dsp:sp modelId="{F5FC7B3A-854E-4960-A567-CF2DAD7DF9C3}">
      <dsp:nvSpPr>
        <dsp:cNvPr id="0" name=""/>
        <dsp:cNvSpPr/>
      </dsp:nvSpPr>
      <dsp:spPr>
        <a:xfrm>
          <a:off x="4491414" y="1326492"/>
          <a:ext cx="511504" cy="511504"/>
        </a:xfrm>
        <a:prstGeom prst="ellipse">
          <a:avLst/>
        </a:prstGeom>
        <a:blipFill rotWithShape="1">
          <a:blip xmlns:r="http://schemas.openxmlformats.org/officeDocument/2006/relationships" r:embed="rId3"/>
          <a:srcRect/>
          <a:stretch>
            <a:fillRect l="-25000" r="-25000"/>
          </a:stretch>
        </a:blip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A9A2D8-DD85-4F65-86F2-443153453ACB}">
      <dsp:nvSpPr>
        <dsp:cNvPr id="0" name=""/>
        <dsp:cNvSpPr/>
      </dsp:nvSpPr>
      <dsp:spPr>
        <a:xfrm>
          <a:off x="857759" y="2091334"/>
          <a:ext cx="1461441" cy="1090935"/>
        </a:xfrm>
        <a:prstGeom prst="round2SameRect">
          <a:avLst>
            <a:gd name="adj1" fmla="val 8000"/>
            <a:gd name="adj2" fmla="val 0"/>
          </a:avLst>
        </a:prstGeom>
        <a:solidFill>
          <a:schemeClr val="lt1">
            <a:alpha val="90000"/>
            <a:hueOff val="0"/>
            <a:satOff val="0"/>
            <a:lumOff val="0"/>
            <a:alphaOff val="0"/>
          </a:schemeClr>
        </a:solidFill>
        <a:ln w="19050" cap="flat" cmpd="sng" algn="ctr">
          <a:solidFill>
            <a:srgbClr val="3AC4B7"/>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41910" rIns="13970" bIns="13970" numCol="1" spcCol="1270" anchor="t" anchorCtr="0">
          <a:noAutofit/>
        </a:bodyPr>
        <a:lstStyle/>
        <a:p>
          <a:pPr marL="57150" lvl="1" indent="-57150" algn="l" defTabSz="488950">
            <a:lnSpc>
              <a:spcPct val="90000"/>
            </a:lnSpc>
            <a:spcBef>
              <a:spcPct val="0"/>
            </a:spcBef>
            <a:spcAft>
              <a:spcPct val="15000"/>
            </a:spcAft>
            <a:buChar char="•"/>
          </a:pPr>
          <a:r>
            <a:rPr lang="es-ES" sz="1100" b="0" kern="1200" dirty="0">
              <a:solidFill>
                <a:srgbClr val="3AC4B7"/>
              </a:solidFill>
              <a:latin typeface="Calibri" panose="020F0502020204030204" pitchFamily="34" charset="0"/>
              <a:ea typeface="Calibri" panose="020F0502020204030204" pitchFamily="34" charset="0"/>
              <a:cs typeface="Calibri" panose="020F0502020204030204" pitchFamily="34" charset="0"/>
            </a:rPr>
            <a:t>Resolución 2463/2014</a:t>
          </a:r>
          <a:endParaRPr lang="es-CO" sz="1100" b="0" kern="1200" dirty="0">
            <a:solidFill>
              <a:srgbClr val="3AC4B7"/>
            </a:solidFill>
            <a:latin typeface="Calibri" panose="020F0502020204030204" pitchFamily="34" charset="0"/>
            <a:ea typeface="Calibri" panose="020F0502020204030204" pitchFamily="34" charset="0"/>
            <a:cs typeface="Calibri" panose="020F0502020204030204" pitchFamily="34" charset="0"/>
          </a:endParaRPr>
        </a:p>
        <a:p>
          <a:pPr marL="57150" lvl="1" indent="-57150" algn="l" defTabSz="488950">
            <a:lnSpc>
              <a:spcPct val="90000"/>
            </a:lnSpc>
            <a:spcBef>
              <a:spcPct val="0"/>
            </a:spcBef>
            <a:spcAft>
              <a:spcPct val="15000"/>
            </a:spcAft>
            <a:buChar char="•"/>
          </a:pPr>
          <a:r>
            <a:rPr lang="es-ES" sz="1100" b="0" kern="1200" dirty="0">
              <a:solidFill>
                <a:srgbClr val="3AC4B7"/>
              </a:solidFill>
              <a:latin typeface="Calibri" panose="020F0502020204030204" pitchFamily="34" charset="0"/>
              <a:ea typeface="Calibri" panose="020F0502020204030204" pitchFamily="34" charset="0"/>
              <a:cs typeface="Calibri" panose="020F0502020204030204" pitchFamily="34" charset="0"/>
            </a:rPr>
            <a:t>1 de julio a 30 de junio</a:t>
          </a:r>
          <a:endParaRPr lang="es-CO" sz="1100" b="0" kern="1200" dirty="0">
            <a:solidFill>
              <a:srgbClr val="3AC4B7"/>
            </a:solidFill>
            <a:latin typeface="Calibri" panose="020F0502020204030204" pitchFamily="34" charset="0"/>
            <a:ea typeface="Calibri" panose="020F0502020204030204" pitchFamily="34" charset="0"/>
            <a:cs typeface="Calibri" panose="020F0502020204030204" pitchFamily="34" charset="0"/>
          </a:endParaRPr>
        </a:p>
        <a:p>
          <a:pPr marL="57150" lvl="1" indent="-57150" algn="l" defTabSz="488950">
            <a:lnSpc>
              <a:spcPct val="90000"/>
            </a:lnSpc>
            <a:spcBef>
              <a:spcPct val="0"/>
            </a:spcBef>
            <a:spcAft>
              <a:spcPct val="15000"/>
            </a:spcAft>
            <a:buChar char="•"/>
          </a:pPr>
          <a:r>
            <a:rPr lang="es-ES" sz="1100" b="0" kern="1200" dirty="0">
              <a:solidFill>
                <a:srgbClr val="3AC4B7"/>
              </a:solidFill>
              <a:latin typeface="Calibri" panose="020F0502020204030204" pitchFamily="34" charset="0"/>
              <a:ea typeface="Calibri" panose="020F0502020204030204" pitchFamily="34" charset="0"/>
              <a:cs typeface="Calibri" panose="020F0502020204030204" pitchFamily="34" charset="0"/>
            </a:rPr>
            <a:t>Reporte 30 de agosto</a:t>
          </a:r>
          <a:endParaRPr lang="es-CO" sz="1100" b="0" kern="1200" dirty="0">
            <a:solidFill>
              <a:srgbClr val="3AC4B7"/>
            </a:solidFill>
            <a:latin typeface="Calibri" panose="020F0502020204030204" pitchFamily="34" charset="0"/>
            <a:ea typeface="Calibri" panose="020F0502020204030204" pitchFamily="34" charset="0"/>
            <a:cs typeface="Calibri" panose="020F0502020204030204" pitchFamily="34" charset="0"/>
          </a:endParaRPr>
        </a:p>
      </dsp:txBody>
      <dsp:txXfrm>
        <a:off x="883321" y="2116896"/>
        <a:ext cx="1410317" cy="1065373"/>
      </dsp:txXfrm>
    </dsp:sp>
    <dsp:sp modelId="{C6270959-7CAA-414E-8CCD-E61556818969}">
      <dsp:nvSpPr>
        <dsp:cNvPr id="0" name=""/>
        <dsp:cNvSpPr/>
      </dsp:nvSpPr>
      <dsp:spPr>
        <a:xfrm>
          <a:off x="857759" y="3182269"/>
          <a:ext cx="1461441" cy="469102"/>
        </a:xfrm>
        <a:prstGeom prst="rect">
          <a:avLst/>
        </a:prstGeom>
        <a:solidFill>
          <a:srgbClr val="3AC4B7"/>
        </a:solidFill>
        <a:ln w="19050" cap="flat" cmpd="sng" algn="ctr">
          <a:solidFill>
            <a:srgbClr val="3AC4B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0" rIns="13970" bIns="0" numCol="1" spcCol="1270" anchor="ctr" anchorCtr="0">
          <a:noAutofit/>
        </a:bodyPr>
        <a:lstStyle/>
        <a:p>
          <a:pPr marL="0" lvl="0" indent="0" algn="l" defTabSz="488950">
            <a:lnSpc>
              <a:spcPct val="90000"/>
            </a:lnSpc>
            <a:spcBef>
              <a:spcPct val="0"/>
            </a:spcBef>
            <a:spcAft>
              <a:spcPct val="35000"/>
            </a:spcAft>
            <a:buNone/>
          </a:pPr>
          <a:r>
            <a:rPr lang="es-ES" sz="1100" b="0" kern="1200" dirty="0">
              <a:solidFill>
                <a:schemeClr val="bg1"/>
              </a:solidFill>
              <a:latin typeface="Calibri" panose="020F0502020204030204" pitchFamily="34" charset="0"/>
              <a:ea typeface="Calibri" panose="020F0502020204030204" pitchFamily="34" charset="0"/>
              <a:cs typeface="Calibri" panose="020F0502020204030204" pitchFamily="34" charset="0"/>
            </a:rPr>
            <a:t>ERC y precursoras (HTA – DM)</a:t>
          </a:r>
          <a:endParaRPr lang="es-CO" sz="1100" b="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857759" y="3182269"/>
        <a:ext cx="1029184" cy="469102"/>
      </dsp:txXfrm>
    </dsp:sp>
    <dsp:sp modelId="{BC872634-17B9-479B-850E-D4CA662234E2}">
      <dsp:nvSpPr>
        <dsp:cNvPr id="0" name=""/>
        <dsp:cNvSpPr/>
      </dsp:nvSpPr>
      <dsp:spPr>
        <a:xfrm>
          <a:off x="1928285" y="3256782"/>
          <a:ext cx="511504" cy="511504"/>
        </a:xfrm>
        <a:prstGeom prst="ellipse">
          <a:avLst/>
        </a:prstGeom>
        <a:blipFill rotWithShape="1">
          <a:blip xmlns:r="http://schemas.openxmlformats.org/officeDocument/2006/relationships" r:embed="rId4"/>
          <a:srcRect/>
          <a:stretch>
            <a:fillRect l="-33000" r="-33000"/>
          </a:stretch>
        </a:blip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735178F-F903-4FF2-984D-0C86CE2C96DD}">
      <dsp:nvSpPr>
        <dsp:cNvPr id="0" name=""/>
        <dsp:cNvSpPr/>
      </dsp:nvSpPr>
      <dsp:spPr>
        <a:xfrm>
          <a:off x="2566512" y="2091334"/>
          <a:ext cx="1461441" cy="1090935"/>
        </a:xfrm>
        <a:prstGeom prst="round2SameRect">
          <a:avLst>
            <a:gd name="adj1" fmla="val 8000"/>
            <a:gd name="adj2" fmla="val 0"/>
          </a:avLst>
        </a:prstGeom>
        <a:solidFill>
          <a:schemeClr val="lt1">
            <a:alpha val="90000"/>
            <a:hueOff val="0"/>
            <a:satOff val="0"/>
            <a:lumOff val="0"/>
            <a:alphaOff val="0"/>
          </a:schemeClr>
        </a:solidFill>
        <a:ln w="19050" cap="flat" cmpd="sng" algn="ctr">
          <a:solidFill>
            <a:srgbClr val="006D7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970" tIns="41910" rIns="13970" bIns="13970" numCol="1" spcCol="1270" anchor="t" anchorCtr="0">
          <a:noAutofit/>
        </a:bodyPr>
        <a:lstStyle/>
        <a:p>
          <a:pPr marL="57150" lvl="1" indent="-57150" algn="l" defTabSz="488950">
            <a:lnSpc>
              <a:spcPct val="90000"/>
            </a:lnSpc>
            <a:spcBef>
              <a:spcPct val="0"/>
            </a:spcBef>
            <a:spcAft>
              <a:spcPct val="15000"/>
            </a:spcAft>
            <a:buChar char="•"/>
          </a:pPr>
          <a:r>
            <a:rPr lang="es-ES" sz="1100" b="0" kern="1200" dirty="0">
              <a:solidFill>
                <a:srgbClr val="006D74"/>
              </a:solidFill>
              <a:latin typeface="Calibri" panose="020F0502020204030204" pitchFamily="34" charset="0"/>
              <a:ea typeface="Calibri" panose="020F0502020204030204" pitchFamily="34" charset="0"/>
              <a:cs typeface="Calibri" panose="020F0502020204030204" pitchFamily="34" charset="0"/>
            </a:rPr>
            <a:t>Resolución 1393/2015</a:t>
          </a:r>
          <a:endParaRPr lang="es-CO" sz="1100" b="0" kern="1200" dirty="0">
            <a:solidFill>
              <a:srgbClr val="006D74"/>
            </a:solidFill>
            <a:latin typeface="Calibri" panose="020F0502020204030204" pitchFamily="34" charset="0"/>
            <a:ea typeface="Calibri" panose="020F0502020204030204" pitchFamily="34" charset="0"/>
            <a:cs typeface="Calibri" panose="020F0502020204030204" pitchFamily="34" charset="0"/>
          </a:endParaRPr>
        </a:p>
        <a:p>
          <a:pPr marL="57150" lvl="1" indent="-57150" algn="l" defTabSz="488950">
            <a:lnSpc>
              <a:spcPct val="90000"/>
            </a:lnSpc>
            <a:spcBef>
              <a:spcPct val="0"/>
            </a:spcBef>
            <a:spcAft>
              <a:spcPct val="15000"/>
            </a:spcAft>
            <a:buChar char="•"/>
          </a:pPr>
          <a:r>
            <a:rPr lang="es-ES" sz="1100" b="0" kern="1200" dirty="0">
              <a:solidFill>
                <a:srgbClr val="006D74"/>
              </a:solidFill>
              <a:latin typeface="Calibri" panose="020F0502020204030204" pitchFamily="34" charset="0"/>
              <a:ea typeface="Calibri" panose="020F0502020204030204" pitchFamily="34" charset="0"/>
              <a:cs typeface="Calibri" panose="020F0502020204030204" pitchFamily="34" charset="0"/>
            </a:rPr>
            <a:t>1 de julio a 30 de junio</a:t>
          </a:r>
          <a:endParaRPr lang="es-CO" sz="1100" b="0" kern="1200" dirty="0">
            <a:solidFill>
              <a:srgbClr val="006D74"/>
            </a:solidFill>
            <a:latin typeface="Calibri" panose="020F0502020204030204" pitchFamily="34" charset="0"/>
            <a:ea typeface="Calibri" panose="020F0502020204030204" pitchFamily="34" charset="0"/>
            <a:cs typeface="Calibri" panose="020F0502020204030204" pitchFamily="34" charset="0"/>
          </a:endParaRPr>
        </a:p>
        <a:p>
          <a:pPr marL="57150" lvl="1" indent="-57150" algn="l" defTabSz="488950">
            <a:lnSpc>
              <a:spcPct val="90000"/>
            </a:lnSpc>
            <a:spcBef>
              <a:spcPct val="0"/>
            </a:spcBef>
            <a:spcAft>
              <a:spcPct val="15000"/>
            </a:spcAft>
            <a:buChar char="•"/>
          </a:pPr>
          <a:r>
            <a:rPr lang="es-ES" sz="1100" b="0" kern="1200" dirty="0">
              <a:solidFill>
                <a:srgbClr val="006D74"/>
              </a:solidFill>
              <a:latin typeface="Calibri" panose="020F0502020204030204" pitchFamily="34" charset="0"/>
              <a:ea typeface="Calibri" panose="020F0502020204030204" pitchFamily="34" charset="0"/>
              <a:cs typeface="Calibri" panose="020F0502020204030204" pitchFamily="34" charset="0"/>
            </a:rPr>
            <a:t>Reporte 30 de septiembre</a:t>
          </a:r>
          <a:endParaRPr lang="es-CO" sz="1100" b="0" kern="1200" dirty="0">
            <a:solidFill>
              <a:srgbClr val="006D74"/>
            </a:solidFill>
            <a:latin typeface="Calibri" panose="020F0502020204030204" pitchFamily="34" charset="0"/>
            <a:ea typeface="Calibri" panose="020F0502020204030204" pitchFamily="34" charset="0"/>
            <a:cs typeface="Calibri" panose="020F0502020204030204" pitchFamily="34" charset="0"/>
          </a:endParaRPr>
        </a:p>
      </dsp:txBody>
      <dsp:txXfrm>
        <a:off x="2592074" y="2116896"/>
        <a:ext cx="1410317" cy="1065373"/>
      </dsp:txXfrm>
    </dsp:sp>
    <dsp:sp modelId="{9275DCE2-7348-48F5-9949-88CECBC2CA2C}">
      <dsp:nvSpPr>
        <dsp:cNvPr id="0" name=""/>
        <dsp:cNvSpPr/>
      </dsp:nvSpPr>
      <dsp:spPr>
        <a:xfrm>
          <a:off x="2566512" y="3182269"/>
          <a:ext cx="1461441" cy="469102"/>
        </a:xfrm>
        <a:prstGeom prst="rect">
          <a:avLst/>
        </a:prstGeom>
        <a:solidFill>
          <a:srgbClr val="006D74"/>
        </a:solidFill>
        <a:ln w="19050" cap="flat" cmpd="sng" algn="ctr">
          <a:solidFill>
            <a:srgbClr val="006D7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0" rIns="13970" bIns="0" numCol="1" spcCol="1270" anchor="ctr" anchorCtr="0">
          <a:noAutofit/>
        </a:bodyPr>
        <a:lstStyle/>
        <a:p>
          <a:pPr marL="0" lvl="0" indent="0" algn="l" defTabSz="488950">
            <a:lnSpc>
              <a:spcPct val="90000"/>
            </a:lnSpc>
            <a:spcBef>
              <a:spcPct val="0"/>
            </a:spcBef>
            <a:spcAft>
              <a:spcPct val="35000"/>
            </a:spcAft>
            <a:buNone/>
          </a:pPr>
          <a:r>
            <a:rPr lang="es-ES" sz="1100" b="0" kern="1200" dirty="0">
              <a:latin typeface="Calibri" panose="020F0502020204030204" pitchFamily="34" charset="0"/>
              <a:ea typeface="Calibri" panose="020F0502020204030204" pitchFamily="34" charset="0"/>
              <a:cs typeface="Calibri" panose="020F0502020204030204" pitchFamily="34" charset="0"/>
            </a:rPr>
            <a:t>Artritis Reumatoide</a:t>
          </a:r>
          <a:endParaRPr lang="es-CO" sz="1100" b="0" kern="1200" dirty="0">
            <a:latin typeface="Calibri" panose="020F0502020204030204" pitchFamily="34" charset="0"/>
            <a:ea typeface="Calibri" panose="020F0502020204030204" pitchFamily="34" charset="0"/>
            <a:cs typeface="Calibri" panose="020F0502020204030204" pitchFamily="34" charset="0"/>
          </a:endParaRPr>
        </a:p>
      </dsp:txBody>
      <dsp:txXfrm>
        <a:off x="2566512" y="3182269"/>
        <a:ext cx="1029184" cy="469102"/>
      </dsp:txXfrm>
    </dsp:sp>
    <dsp:sp modelId="{AE27FB1D-5004-4549-A61D-7E760C78C284}">
      <dsp:nvSpPr>
        <dsp:cNvPr id="0" name=""/>
        <dsp:cNvSpPr/>
      </dsp:nvSpPr>
      <dsp:spPr>
        <a:xfrm>
          <a:off x="3637038" y="3256782"/>
          <a:ext cx="511504" cy="511504"/>
        </a:xfrm>
        <a:prstGeom prst="ellipse">
          <a:avLst/>
        </a:prstGeom>
        <a:blipFill rotWithShape="1">
          <a:blip xmlns:r="http://schemas.openxmlformats.org/officeDocument/2006/relationships" r:embed="rId5"/>
          <a:srcRect/>
          <a:stretch>
            <a:fillRect l="-25000" r="-25000"/>
          </a:stretch>
        </a:blip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5DA66-CA6B-4F0C-AFE8-FA9BC3B66206}">
      <dsp:nvSpPr>
        <dsp:cNvPr id="0" name=""/>
        <dsp:cNvSpPr/>
      </dsp:nvSpPr>
      <dsp:spPr>
        <a:xfrm>
          <a:off x="-5587188" y="-855347"/>
          <a:ext cx="6652253" cy="6652253"/>
        </a:xfrm>
        <a:prstGeom prst="blockArc">
          <a:avLst>
            <a:gd name="adj1" fmla="val 18900000"/>
            <a:gd name="adj2" fmla="val 2700000"/>
            <a:gd name="adj3" fmla="val 325"/>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59A769-7729-4AD1-93C4-5D6C2D065074}">
      <dsp:nvSpPr>
        <dsp:cNvPr id="0" name=""/>
        <dsp:cNvSpPr/>
      </dsp:nvSpPr>
      <dsp:spPr>
        <a:xfrm>
          <a:off x="557542" y="379906"/>
          <a:ext cx="5357227" cy="76020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3416" tIns="33020" rIns="33020" bIns="33020" numCol="1" spcCol="1270" anchor="ctr" anchorCtr="0">
          <a:noAutofit/>
        </a:bodyPr>
        <a:lstStyle/>
        <a:p>
          <a:pPr marL="0" lvl="0" indent="0" algn="l" defTabSz="577850">
            <a:lnSpc>
              <a:spcPct val="90000"/>
            </a:lnSpc>
            <a:spcBef>
              <a:spcPct val="0"/>
            </a:spcBef>
            <a:spcAft>
              <a:spcPct val="35000"/>
            </a:spcAft>
            <a:buNone/>
          </a:pPr>
          <a:r>
            <a:rPr lang="es-MX" sz="1300" b="0" kern="1200" dirty="0">
              <a:latin typeface="Calibri" panose="020F0502020204030204" pitchFamily="34" charset="0"/>
              <a:ea typeface="Calibri" panose="020F0502020204030204" pitchFamily="34" charset="0"/>
              <a:cs typeface="Calibri" panose="020F0502020204030204" pitchFamily="34" charset="0"/>
            </a:rPr>
            <a:t>Mesas técnicas con los prestadores Red Básica y complementaria. En total se realizaron 92, con los hospitales y prestadores de las rutas.</a:t>
          </a:r>
          <a:endParaRPr lang="es-CO" sz="1300" b="0" kern="1200" dirty="0">
            <a:latin typeface="Calibri" panose="020F0502020204030204" pitchFamily="34" charset="0"/>
            <a:ea typeface="Calibri" panose="020F0502020204030204" pitchFamily="34" charset="0"/>
            <a:cs typeface="Calibri" panose="020F0502020204030204" pitchFamily="34" charset="0"/>
          </a:endParaRPr>
        </a:p>
      </dsp:txBody>
      <dsp:txXfrm>
        <a:off x="557542" y="379906"/>
        <a:ext cx="5357227" cy="760209"/>
      </dsp:txXfrm>
    </dsp:sp>
    <dsp:sp modelId="{899D68EB-2A9B-436D-A33D-34E4C39C9627}">
      <dsp:nvSpPr>
        <dsp:cNvPr id="0" name=""/>
        <dsp:cNvSpPr/>
      </dsp:nvSpPr>
      <dsp:spPr>
        <a:xfrm>
          <a:off x="82412" y="284880"/>
          <a:ext cx="950261" cy="950261"/>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18A4D0-108B-4314-BA80-CD494F2931B1}">
      <dsp:nvSpPr>
        <dsp:cNvPr id="0" name=""/>
        <dsp:cNvSpPr/>
      </dsp:nvSpPr>
      <dsp:spPr>
        <a:xfrm>
          <a:off x="993388" y="1520418"/>
          <a:ext cx="4921382" cy="76020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3416" tIns="33020" rIns="33020" bIns="33020" numCol="1" spcCol="1270" anchor="ctr" anchorCtr="0">
          <a:noAutofit/>
        </a:bodyPr>
        <a:lstStyle/>
        <a:p>
          <a:pPr marL="0" lvl="0" indent="0" algn="l" defTabSz="577850">
            <a:lnSpc>
              <a:spcPct val="90000"/>
            </a:lnSpc>
            <a:spcBef>
              <a:spcPct val="0"/>
            </a:spcBef>
            <a:spcAft>
              <a:spcPct val="35000"/>
            </a:spcAft>
            <a:buNone/>
          </a:pPr>
          <a:r>
            <a:rPr lang="es-MX" sz="1300" b="0" kern="1200" dirty="0">
              <a:latin typeface="Calibri" panose="020F0502020204030204" pitchFamily="34" charset="0"/>
              <a:ea typeface="Calibri" panose="020F0502020204030204" pitchFamily="34" charset="0"/>
              <a:cs typeface="Calibri" panose="020F0502020204030204" pitchFamily="34" charset="0"/>
            </a:rPr>
            <a:t>En 2025, se realizaron 6 brigadas de salud en donde se integraron servicios de la ruta de PYMS, </a:t>
          </a:r>
          <a:r>
            <a:rPr lang="es-MX" sz="1300" b="0" kern="1200" dirty="0" err="1">
              <a:latin typeface="Calibri" panose="020F0502020204030204" pitchFamily="34" charset="0"/>
              <a:ea typeface="Calibri" panose="020F0502020204030204" pitchFamily="34" charset="0"/>
              <a:cs typeface="Calibri" panose="020F0502020204030204" pitchFamily="34" charset="0"/>
            </a:rPr>
            <a:t>Maternoperinatal</a:t>
          </a:r>
          <a:r>
            <a:rPr lang="es-MX" sz="1300" b="0" kern="1200" dirty="0">
              <a:latin typeface="Calibri" panose="020F0502020204030204" pitchFamily="34" charset="0"/>
              <a:ea typeface="Calibri" panose="020F0502020204030204" pitchFamily="34" charset="0"/>
              <a:cs typeface="Calibri" panose="020F0502020204030204" pitchFamily="34" charset="0"/>
            </a:rPr>
            <a:t> y se llevaron consultas de especialistas y ayudas diagnósticas como Holter, MAPA y espirometría. </a:t>
          </a:r>
          <a:endParaRPr lang="es-CO" sz="1300" b="0" kern="1200" dirty="0">
            <a:latin typeface="Calibri" panose="020F0502020204030204" pitchFamily="34" charset="0"/>
            <a:ea typeface="Calibri" panose="020F0502020204030204" pitchFamily="34" charset="0"/>
            <a:cs typeface="Calibri" panose="020F0502020204030204" pitchFamily="34" charset="0"/>
          </a:endParaRPr>
        </a:p>
      </dsp:txBody>
      <dsp:txXfrm>
        <a:off x="993388" y="1520418"/>
        <a:ext cx="4921382" cy="760209"/>
      </dsp:txXfrm>
    </dsp:sp>
    <dsp:sp modelId="{BB3EB8AC-E749-471F-8D88-DD6DD8553E8E}">
      <dsp:nvSpPr>
        <dsp:cNvPr id="0" name=""/>
        <dsp:cNvSpPr/>
      </dsp:nvSpPr>
      <dsp:spPr>
        <a:xfrm>
          <a:off x="518257" y="1425392"/>
          <a:ext cx="950261" cy="950261"/>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BF8069-3D01-4FE4-B714-D734130F9C16}">
      <dsp:nvSpPr>
        <dsp:cNvPr id="0" name=""/>
        <dsp:cNvSpPr/>
      </dsp:nvSpPr>
      <dsp:spPr>
        <a:xfrm>
          <a:off x="993388" y="2660930"/>
          <a:ext cx="4921382" cy="76020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3416" tIns="33020" rIns="33020" bIns="33020" numCol="1" spcCol="1270" anchor="ctr" anchorCtr="0">
          <a:noAutofit/>
        </a:bodyPr>
        <a:lstStyle/>
        <a:p>
          <a:pPr marL="0" lvl="0" indent="0" algn="l" defTabSz="577850">
            <a:lnSpc>
              <a:spcPct val="90000"/>
            </a:lnSpc>
            <a:spcBef>
              <a:spcPct val="0"/>
            </a:spcBef>
            <a:spcAft>
              <a:spcPct val="35000"/>
            </a:spcAft>
            <a:buNone/>
          </a:pPr>
          <a:r>
            <a:rPr lang="es-MX" sz="1300" b="0" kern="1200" dirty="0">
              <a:latin typeface="Calibri" panose="020F0502020204030204" pitchFamily="34" charset="0"/>
              <a:ea typeface="Calibri" panose="020F0502020204030204" pitchFamily="34" charset="0"/>
              <a:cs typeface="Calibri" panose="020F0502020204030204" pitchFamily="34" charset="0"/>
            </a:rPr>
            <a:t>Se realizó atención a 165 usuarios a toma de laboratorios y consulta con toxicología a población de la cohorte de intoxicación por metales pesados - Sentencia Río Atrato y Río Cauca.</a:t>
          </a:r>
          <a:endParaRPr lang="es-CO" sz="1300" b="0" kern="1200" dirty="0">
            <a:latin typeface="Calibri" panose="020F0502020204030204" pitchFamily="34" charset="0"/>
            <a:ea typeface="Calibri" panose="020F0502020204030204" pitchFamily="34" charset="0"/>
            <a:cs typeface="Calibri" panose="020F0502020204030204" pitchFamily="34" charset="0"/>
          </a:endParaRPr>
        </a:p>
      </dsp:txBody>
      <dsp:txXfrm>
        <a:off x="993388" y="2660930"/>
        <a:ext cx="4921382" cy="760209"/>
      </dsp:txXfrm>
    </dsp:sp>
    <dsp:sp modelId="{FC140A11-F582-4D1B-8462-9EF3BD0FA110}">
      <dsp:nvSpPr>
        <dsp:cNvPr id="0" name=""/>
        <dsp:cNvSpPr/>
      </dsp:nvSpPr>
      <dsp:spPr>
        <a:xfrm>
          <a:off x="518257" y="2565903"/>
          <a:ext cx="950261" cy="950261"/>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9AE4C5-0348-4BB6-B6A4-234729E0B000}">
      <dsp:nvSpPr>
        <dsp:cNvPr id="0" name=""/>
        <dsp:cNvSpPr/>
      </dsp:nvSpPr>
      <dsp:spPr>
        <a:xfrm>
          <a:off x="557542" y="3801441"/>
          <a:ext cx="5357227" cy="76020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3416" tIns="33020" rIns="33020" bIns="33020" numCol="1" spcCol="1270" anchor="ctr" anchorCtr="0">
          <a:noAutofit/>
        </a:bodyPr>
        <a:lstStyle/>
        <a:p>
          <a:pPr marL="0" lvl="0" indent="0" algn="l" defTabSz="577850">
            <a:lnSpc>
              <a:spcPct val="90000"/>
            </a:lnSpc>
            <a:spcBef>
              <a:spcPct val="0"/>
            </a:spcBef>
            <a:spcAft>
              <a:spcPct val="35000"/>
            </a:spcAft>
            <a:buNone/>
          </a:pPr>
          <a:r>
            <a:rPr lang="es-MX" sz="1300" b="0" kern="1200" dirty="0">
              <a:latin typeface="Calibri" panose="020F0502020204030204" pitchFamily="34" charset="0"/>
              <a:ea typeface="Calibri" panose="020F0502020204030204" pitchFamily="34" charset="0"/>
              <a:cs typeface="Calibri" panose="020F0502020204030204" pitchFamily="34" charset="0"/>
            </a:rPr>
            <a:t>Más de 100 capacitaciones, entre virtuales y presenciales, con la red de prestadores de los programas y rutas de salud pública y alto costo y lineamientos de vigilancia, con el apoyo de los especialistas en ginecobstetricia, medicina interna y pediatría.</a:t>
          </a:r>
          <a:endParaRPr lang="es-CO" sz="1300" b="0" kern="1200" dirty="0">
            <a:latin typeface="Calibri" panose="020F0502020204030204" pitchFamily="34" charset="0"/>
            <a:ea typeface="Calibri" panose="020F0502020204030204" pitchFamily="34" charset="0"/>
            <a:cs typeface="Calibri" panose="020F0502020204030204" pitchFamily="34" charset="0"/>
          </a:endParaRPr>
        </a:p>
      </dsp:txBody>
      <dsp:txXfrm>
        <a:off x="557542" y="3801441"/>
        <a:ext cx="5357227" cy="760209"/>
      </dsp:txXfrm>
    </dsp:sp>
    <dsp:sp modelId="{F3139133-6F6E-488D-B000-341FD646DF62}">
      <dsp:nvSpPr>
        <dsp:cNvPr id="0" name=""/>
        <dsp:cNvSpPr/>
      </dsp:nvSpPr>
      <dsp:spPr>
        <a:xfrm>
          <a:off x="82412" y="3706415"/>
          <a:ext cx="950261" cy="950261"/>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45D2FB-F68F-405C-B716-915178225F8C}">
      <dsp:nvSpPr>
        <dsp:cNvPr id="0" name=""/>
        <dsp:cNvSpPr/>
      </dsp:nvSpPr>
      <dsp:spPr>
        <a:xfrm>
          <a:off x="1175245" y="2163058"/>
          <a:ext cx="1366349" cy="1172831"/>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s-MX" sz="900" kern="1200" dirty="0"/>
            <a:t>Rutas: hemofilia, VIH, Ca mama, Renal, Ca cérvix, Ca Próstata, Liana, Diabetes especializada</a:t>
          </a:r>
          <a:endParaRPr lang="es-CO" sz="900" kern="1200" dirty="0"/>
        </a:p>
      </dsp:txBody>
      <dsp:txXfrm>
        <a:off x="1386843" y="2344687"/>
        <a:ext cx="943153" cy="809573"/>
      </dsp:txXfrm>
    </dsp:sp>
    <dsp:sp modelId="{C21C745A-3B73-4F86-BBFC-CD4D332388B4}">
      <dsp:nvSpPr>
        <dsp:cNvPr id="0" name=""/>
        <dsp:cNvSpPr/>
      </dsp:nvSpPr>
      <dsp:spPr>
        <a:xfrm>
          <a:off x="1208078" y="2687618"/>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B96066-A056-40CC-B08C-2EA0FC28F18E}">
      <dsp:nvSpPr>
        <dsp:cNvPr id="0" name=""/>
        <dsp:cNvSpPr/>
      </dsp:nvSpPr>
      <dsp:spPr>
        <a:xfrm>
          <a:off x="0" y="1514786"/>
          <a:ext cx="1366349" cy="1172831"/>
        </a:xfrm>
        <a:prstGeom prst="hexagon">
          <a:avLst>
            <a:gd name="adj" fmla="val 25000"/>
            <a:gd name="vf" fmla="val 115470"/>
          </a:avLst>
        </a:prstGeom>
        <a:blipFill>
          <a:blip xmlns:r="http://schemas.openxmlformats.org/officeDocument/2006/relationships" r:embed="rId1"/>
          <a:srcRect/>
          <a:stretch>
            <a:fillRect l="-2000" r="-2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0516E3-F172-4450-91FB-9720F4957712}">
      <dsp:nvSpPr>
        <dsp:cNvPr id="0" name=""/>
        <dsp:cNvSpPr/>
      </dsp:nvSpPr>
      <dsp:spPr>
        <a:xfrm>
          <a:off x="935313" y="2531979"/>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5A75BC-F05C-4BD5-8962-D33372A1D8DF}">
      <dsp:nvSpPr>
        <dsp:cNvPr id="0" name=""/>
        <dsp:cNvSpPr/>
      </dsp:nvSpPr>
      <dsp:spPr>
        <a:xfrm>
          <a:off x="2351333" y="1511239"/>
          <a:ext cx="1366349" cy="1172831"/>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s-MX" sz="900" kern="1200" dirty="0"/>
            <a:t>COHAN</a:t>
          </a:r>
        </a:p>
        <a:p>
          <a:pPr marL="0" lvl="0" indent="0" algn="ctr" defTabSz="400050">
            <a:lnSpc>
              <a:spcPct val="90000"/>
            </a:lnSpc>
            <a:spcBef>
              <a:spcPct val="0"/>
            </a:spcBef>
            <a:spcAft>
              <a:spcPct val="35000"/>
            </a:spcAft>
            <a:buNone/>
          </a:pPr>
          <a:r>
            <a:rPr lang="es-CO" sz="900" kern="1200" dirty="0"/>
            <a:t>(68 Municipios)</a:t>
          </a:r>
        </a:p>
      </dsp:txBody>
      <dsp:txXfrm>
        <a:off x="2562931" y="1692868"/>
        <a:ext cx="943153" cy="809573"/>
      </dsp:txXfrm>
    </dsp:sp>
    <dsp:sp modelId="{DEC11DE0-E2C0-452F-AA6D-C3AADC5BE4AF}">
      <dsp:nvSpPr>
        <dsp:cNvPr id="0" name=""/>
        <dsp:cNvSpPr/>
      </dsp:nvSpPr>
      <dsp:spPr>
        <a:xfrm>
          <a:off x="3291698" y="2525771"/>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B99919-4581-41D2-BC73-22E47C1C0560}">
      <dsp:nvSpPr>
        <dsp:cNvPr id="0" name=""/>
        <dsp:cNvSpPr/>
      </dsp:nvSpPr>
      <dsp:spPr>
        <a:xfrm>
          <a:off x="3526579" y="2160841"/>
          <a:ext cx="1366349" cy="1172831"/>
        </a:xfrm>
        <a:prstGeom prst="hexagon">
          <a:avLst>
            <a:gd name="adj" fmla="val 25000"/>
            <a:gd name="vf" fmla="val 115470"/>
          </a:avLst>
        </a:prstGeom>
        <a:blipFill>
          <a:blip xmlns:r="http://schemas.openxmlformats.org/officeDocument/2006/relationships" r:embed="rId2"/>
          <a:srcRect/>
          <a:stretch>
            <a:fillRect l="-15000" r="-15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CF4F61-249F-470B-9FC6-3206DF842175}">
      <dsp:nvSpPr>
        <dsp:cNvPr id="0" name=""/>
        <dsp:cNvSpPr/>
      </dsp:nvSpPr>
      <dsp:spPr>
        <a:xfrm>
          <a:off x="3559411" y="2682740"/>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69E267-5012-49C2-B098-CDE169AD7A2F}">
      <dsp:nvSpPr>
        <dsp:cNvPr id="0" name=""/>
        <dsp:cNvSpPr/>
      </dsp:nvSpPr>
      <dsp:spPr>
        <a:xfrm>
          <a:off x="1169548" y="889150"/>
          <a:ext cx="1366349" cy="1172831"/>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s-MX" sz="900" kern="1200" dirty="0"/>
            <a:t>IPS Primarias capita</a:t>
          </a:r>
        </a:p>
        <a:p>
          <a:pPr marL="0" lvl="0" indent="0" algn="ctr" defTabSz="400050">
            <a:lnSpc>
              <a:spcPct val="90000"/>
            </a:lnSpc>
            <a:spcBef>
              <a:spcPct val="0"/>
            </a:spcBef>
            <a:spcAft>
              <a:spcPct val="35000"/>
            </a:spcAft>
            <a:buNone/>
          </a:pPr>
          <a:r>
            <a:rPr lang="es-MX" sz="900" kern="1200" dirty="0"/>
            <a:t>(111)</a:t>
          </a:r>
        </a:p>
      </dsp:txBody>
      <dsp:txXfrm>
        <a:off x="1381146" y="1070779"/>
        <a:ext cx="943153" cy="809573"/>
      </dsp:txXfrm>
    </dsp:sp>
    <dsp:sp modelId="{CA57A453-32F7-4137-8A18-4E7423A44414}">
      <dsp:nvSpPr>
        <dsp:cNvPr id="0" name=""/>
        <dsp:cNvSpPr/>
      </dsp:nvSpPr>
      <dsp:spPr>
        <a:xfrm>
          <a:off x="2105508" y="882477"/>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108DFB-21E7-4C71-AB6C-A51FCA726169}">
      <dsp:nvSpPr>
        <dsp:cNvPr id="0" name=""/>
        <dsp:cNvSpPr/>
      </dsp:nvSpPr>
      <dsp:spPr>
        <a:xfrm>
          <a:off x="2351333" y="214252"/>
          <a:ext cx="1366349" cy="1172831"/>
        </a:xfrm>
        <a:prstGeom prst="hexagon">
          <a:avLst>
            <a:gd name="adj" fmla="val 25000"/>
            <a:gd name="vf" fmla="val 115470"/>
          </a:avLst>
        </a:prstGeom>
        <a:blipFill>
          <a:blip xmlns:r="http://schemas.openxmlformats.org/officeDocument/2006/relationships" r:embed="rId3"/>
          <a:srcRect/>
          <a:stretch>
            <a:fillRect t="-5000" b="-5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9F3066-8E42-4EDA-9679-DA3F4C2544A7}">
      <dsp:nvSpPr>
        <dsp:cNvPr id="0" name=""/>
        <dsp:cNvSpPr/>
      </dsp:nvSpPr>
      <dsp:spPr>
        <a:xfrm>
          <a:off x="2390059" y="733934"/>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61144A-2E26-4497-8C9D-6C8C727C07A7}">
      <dsp:nvSpPr>
        <dsp:cNvPr id="0" name=""/>
        <dsp:cNvSpPr/>
      </dsp:nvSpPr>
      <dsp:spPr>
        <a:xfrm>
          <a:off x="3526579" y="863854"/>
          <a:ext cx="1366349" cy="1172831"/>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s-MX" sz="900" kern="1200" dirty="0"/>
            <a:t>Todo Drogas</a:t>
          </a:r>
        </a:p>
        <a:p>
          <a:pPr marL="0" lvl="0" indent="0" algn="ctr" defTabSz="400050">
            <a:lnSpc>
              <a:spcPct val="90000"/>
            </a:lnSpc>
            <a:spcBef>
              <a:spcPct val="0"/>
            </a:spcBef>
            <a:spcAft>
              <a:spcPct val="35000"/>
            </a:spcAft>
            <a:buNone/>
          </a:pPr>
          <a:r>
            <a:rPr lang="es-CO" sz="900" kern="1200" dirty="0"/>
            <a:t>(47 Municipios)</a:t>
          </a:r>
        </a:p>
      </dsp:txBody>
      <dsp:txXfrm>
        <a:off x="3738177" y="1045483"/>
        <a:ext cx="943153" cy="809573"/>
      </dsp:txXfrm>
    </dsp:sp>
    <dsp:sp modelId="{A8C867E7-8A36-43ED-94CB-364C4A96FD35}">
      <dsp:nvSpPr>
        <dsp:cNvPr id="0" name=""/>
        <dsp:cNvSpPr/>
      </dsp:nvSpPr>
      <dsp:spPr>
        <a:xfrm>
          <a:off x="4708559" y="1383536"/>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112D24-2CE0-4BBF-8D32-382CA8DF3ECF}">
      <dsp:nvSpPr>
        <dsp:cNvPr id="0" name=""/>
        <dsp:cNvSpPr/>
      </dsp:nvSpPr>
      <dsp:spPr>
        <a:xfrm>
          <a:off x="4701824" y="1523211"/>
          <a:ext cx="1366349" cy="1172831"/>
        </a:xfrm>
        <a:prstGeom prst="hexagon">
          <a:avLst>
            <a:gd name="adj" fmla="val 25000"/>
            <a:gd name="vf" fmla="val 115470"/>
          </a:avLst>
        </a:prstGeom>
        <a:blipFill>
          <a:blip xmlns:r="http://schemas.openxmlformats.org/officeDocument/2006/relationships" r:embed="rId4"/>
          <a:srcRect/>
          <a:stretch>
            <a:fillRect l="-7000" r="-7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2DFECF-5CC5-4762-BA27-A98C40B994D7}">
      <dsp:nvSpPr>
        <dsp:cNvPr id="0" name=""/>
        <dsp:cNvSpPr/>
      </dsp:nvSpPr>
      <dsp:spPr>
        <a:xfrm>
          <a:off x="4967854" y="1544495"/>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E22A53-4B81-4C98-A6B2-979EB91F2AFD}">
      <dsp:nvSpPr>
        <dsp:cNvPr id="0" name=""/>
        <dsp:cNvSpPr/>
      </dsp:nvSpPr>
      <dsp:spPr>
        <a:xfrm>
          <a:off x="4701824" y="226668"/>
          <a:ext cx="1366349" cy="1172831"/>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s-MX" sz="900" kern="1200" dirty="0"/>
            <a:t>Complementario</a:t>
          </a:r>
        </a:p>
        <a:p>
          <a:pPr marL="0" lvl="0" indent="0" algn="ctr" defTabSz="400050">
            <a:lnSpc>
              <a:spcPct val="90000"/>
            </a:lnSpc>
            <a:spcBef>
              <a:spcPct val="0"/>
            </a:spcBef>
            <a:spcAft>
              <a:spcPct val="35000"/>
            </a:spcAft>
            <a:buNone/>
          </a:pPr>
          <a:endParaRPr lang="es-CO" sz="900" kern="1200" dirty="0"/>
        </a:p>
        <a:p>
          <a:pPr marL="0" lvl="0" indent="0" algn="ctr" defTabSz="400050">
            <a:lnSpc>
              <a:spcPct val="90000"/>
            </a:lnSpc>
            <a:spcBef>
              <a:spcPct val="0"/>
            </a:spcBef>
            <a:spcAft>
              <a:spcPct val="35000"/>
            </a:spcAft>
            <a:buNone/>
          </a:pPr>
          <a:r>
            <a:rPr lang="es-CO" sz="900" kern="1200" dirty="0"/>
            <a:t>Red farmacéutica</a:t>
          </a:r>
        </a:p>
        <a:p>
          <a:pPr marL="0" lvl="0" indent="0" algn="ctr" defTabSz="400050">
            <a:lnSpc>
              <a:spcPct val="90000"/>
            </a:lnSpc>
            <a:spcBef>
              <a:spcPct val="0"/>
            </a:spcBef>
            <a:spcAft>
              <a:spcPct val="35000"/>
            </a:spcAft>
            <a:buNone/>
          </a:pPr>
          <a:r>
            <a:rPr lang="es-CO" sz="900" kern="1200" dirty="0"/>
            <a:t>(pacientes tutelas) </a:t>
          </a:r>
        </a:p>
      </dsp:txBody>
      <dsp:txXfrm>
        <a:off x="4913422" y="408297"/>
        <a:ext cx="943153" cy="809573"/>
      </dsp:txXfrm>
    </dsp:sp>
    <dsp:sp modelId="{5E2D771E-6BE2-488F-A315-D5391AA41C05}">
      <dsp:nvSpPr>
        <dsp:cNvPr id="0" name=""/>
        <dsp:cNvSpPr/>
      </dsp:nvSpPr>
      <dsp:spPr>
        <a:xfrm>
          <a:off x="5883805" y="752557"/>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3EDC1CE-9C0A-425C-9C12-86DF943AC450}">
      <dsp:nvSpPr>
        <dsp:cNvPr id="0" name=""/>
        <dsp:cNvSpPr/>
      </dsp:nvSpPr>
      <dsp:spPr>
        <a:xfrm>
          <a:off x="5877912" y="881147"/>
          <a:ext cx="1366349" cy="1172831"/>
        </a:xfrm>
        <a:prstGeom prst="hexagon">
          <a:avLst>
            <a:gd name="adj" fmla="val 25000"/>
            <a:gd name="vf" fmla="val 115470"/>
          </a:avLst>
        </a:prstGeom>
        <a:blipFill>
          <a:blip xmlns:r="http://schemas.openxmlformats.org/officeDocument/2006/relationships" r:embed="rId5"/>
          <a:srcRect/>
          <a:stretch>
            <a:fillRect t="-7000" b="-7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A5D2E5-6EC8-457A-9B7B-F0E0320CAA5F}">
      <dsp:nvSpPr>
        <dsp:cNvPr id="0" name=""/>
        <dsp:cNvSpPr/>
      </dsp:nvSpPr>
      <dsp:spPr>
        <a:xfrm>
          <a:off x="6149835" y="907309"/>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1F96020-DBE6-4F71-B98C-028291D005A6}">
      <dsp:nvSpPr>
        <dsp:cNvPr id="0" name=""/>
        <dsp:cNvSpPr/>
      </dsp:nvSpPr>
      <dsp:spPr>
        <a:xfrm>
          <a:off x="5910267" y="2090136"/>
          <a:ext cx="1366349" cy="1172831"/>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s-MX" sz="900" kern="1200" dirty="0"/>
            <a:t>Medic Huérfanas</a:t>
          </a:r>
        </a:p>
        <a:p>
          <a:pPr marL="0" lvl="0" indent="0" algn="ctr" defTabSz="400050">
            <a:lnSpc>
              <a:spcPct val="90000"/>
            </a:lnSpc>
            <a:spcBef>
              <a:spcPct val="0"/>
            </a:spcBef>
            <a:spcAft>
              <a:spcPct val="35000"/>
            </a:spcAft>
            <a:buNone/>
          </a:pPr>
          <a:r>
            <a:rPr lang="es-CO" sz="900" kern="1200" dirty="0"/>
            <a:t>(todo el departamento)</a:t>
          </a:r>
        </a:p>
      </dsp:txBody>
      <dsp:txXfrm>
        <a:off x="6121865" y="2271765"/>
        <a:ext cx="943153" cy="809573"/>
      </dsp:txXfrm>
    </dsp:sp>
    <dsp:sp modelId="{E3EBF814-407C-4605-979D-33F5B4648549}">
      <dsp:nvSpPr>
        <dsp:cNvPr id="0" name=""/>
        <dsp:cNvSpPr/>
      </dsp:nvSpPr>
      <dsp:spPr>
        <a:xfrm>
          <a:off x="6148151" y="3203308"/>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A00A38-46B3-4B86-9274-C183A64414DA}">
      <dsp:nvSpPr>
        <dsp:cNvPr id="0" name=""/>
        <dsp:cNvSpPr/>
      </dsp:nvSpPr>
      <dsp:spPr>
        <a:xfrm>
          <a:off x="4738402" y="2727849"/>
          <a:ext cx="1366349" cy="1172831"/>
        </a:xfrm>
        <a:prstGeom prst="hexagon">
          <a:avLst>
            <a:gd name="adj" fmla="val 25000"/>
            <a:gd name="vf" fmla="val 115470"/>
          </a:avLst>
        </a:prstGeom>
        <a:blipFill>
          <a:blip xmlns:r="http://schemas.openxmlformats.org/officeDocument/2006/relationships" r:embed="rId6"/>
          <a:srcRect/>
          <a:stretch>
            <a:fillRect l="-13000" r="-13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C3A86E-2A07-4B38-B24B-8C37D2F45A18}">
      <dsp:nvSpPr>
        <dsp:cNvPr id="0" name=""/>
        <dsp:cNvSpPr/>
      </dsp:nvSpPr>
      <dsp:spPr>
        <a:xfrm>
          <a:off x="5894749" y="3332785"/>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AA38AE-FA54-41BC-8B6C-D7AECB847270}">
      <dsp:nvSpPr>
        <dsp:cNvPr id="0" name=""/>
        <dsp:cNvSpPr/>
      </dsp:nvSpPr>
      <dsp:spPr>
        <a:xfrm>
          <a:off x="2350491" y="2810887"/>
          <a:ext cx="1366349" cy="1172831"/>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s-MX" sz="900" kern="1200" dirty="0"/>
            <a:t>Todo Drogas</a:t>
          </a:r>
        </a:p>
        <a:p>
          <a:pPr marL="0" lvl="0" indent="0" algn="ctr" defTabSz="400050">
            <a:lnSpc>
              <a:spcPct val="90000"/>
            </a:lnSpc>
            <a:spcBef>
              <a:spcPct val="0"/>
            </a:spcBef>
            <a:spcAft>
              <a:spcPct val="35000"/>
            </a:spcAft>
            <a:buNone/>
          </a:pPr>
          <a:r>
            <a:rPr lang="es-CO" sz="900" kern="1200" dirty="0"/>
            <a:t>(47 Municipios)</a:t>
          </a:r>
        </a:p>
      </dsp:txBody>
      <dsp:txXfrm>
        <a:off x="2562089" y="2992516"/>
        <a:ext cx="943153" cy="809573"/>
      </dsp:txXfrm>
    </dsp:sp>
    <dsp:sp modelId="{84BA601C-A05E-4081-BE53-ED3FD5002475}">
      <dsp:nvSpPr>
        <dsp:cNvPr id="0" name=""/>
        <dsp:cNvSpPr/>
      </dsp:nvSpPr>
      <dsp:spPr>
        <a:xfrm>
          <a:off x="2389217" y="3330568"/>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A8BD8F-F9F7-4534-88A2-A2239DB352F3}">
      <dsp:nvSpPr>
        <dsp:cNvPr id="0" name=""/>
        <dsp:cNvSpPr/>
      </dsp:nvSpPr>
      <dsp:spPr>
        <a:xfrm>
          <a:off x="1174403" y="3462706"/>
          <a:ext cx="1366349" cy="1172831"/>
        </a:xfrm>
        <a:prstGeom prst="hexagon">
          <a:avLst>
            <a:gd name="adj" fmla="val 25000"/>
            <a:gd name="vf" fmla="val 115470"/>
          </a:avLst>
        </a:prstGeom>
        <a:blipFill>
          <a:blip xmlns:r="http://schemas.openxmlformats.org/officeDocument/2006/relationships" r:embed="rId4"/>
          <a:srcRect/>
          <a:stretch>
            <a:fillRect l="-7000" r="-7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13E452-DE26-407C-893B-8DB302F2CD69}">
      <dsp:nvSpPr>
        <dsp:cNvPr id="0" name=""/>
        <dsp:cNvSpPr/>
      </dsp:nvSpPr>
      <dsp:spPr>
        <a:xfrm>
          <a:off x="2104666" y="3479112"/>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4707FC-DD14-4710-969F-E32B1C2D595A}">
      <dsp:nvSpPr>
        <dsp:cNvPr id="0" name=""/>
        <dsp:cNvSpPr/>
      </dsp:nvSpPr>
      <dsp:spPr>
        <a:xfrm>
          <a:off x="7052316" y="2886069"/>
          <a:ext cx="1366349" cy="1172831"/>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s-MX" sz="900" kern="1200" dirty="0"/>
            <a:t>Medic</a:t>
          </a:r>
        </a:p>
        <a:p>
          <a:pPr marL="0" lvl="0" indent="0" algn="ctr" defTabSz="400050">
            <a:lnSpc>
              <a:spcPct val="90000"/>
            </a:lnSpc>
            <a:spcBef>
              <a:spcPct val="0"/>
            </a:spcBef>
            <a:spcAft>
              <a:spcPct val="35000"/>
            </a:spcAft>
            <a:buNone/>
          </a:pPr>
          <a:r>
            <a:rPr lang="es-CO" sz="900" kern="1200" dirty="0"/>
            <a:t>(10 Municipios)</a:t>
          </a:r>
        </a:p>
      </dsp:txBody>
      <dsp:txXfrm>
        <a:off x="7263914" y="3067698"/>
        <a:ext cx="943153" cy="809573"/>
      </dsp:txXfrm>
    </dsp:sp>
    <dsp:sp modelId="{5E5A0C6B-95B6-4CC7-ADDE-D4956EFF14E7}">
      <dsp:nvSpPr>
        <dsp:cNvPr id="0" name=""/>
        <dsp:cNvSpPr/>
      </dsp:nvSpPr>
      <dsp:spPr>
        <a:xfrm>
          <a:off x="7318346" y="3860449"/>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803AE6-0F55-4573-9638-DACF0327FA45}">
      <dsp:nvSpPr>
        <dsp:cNvPr id="0" name=""/>
        <dsp:cNvSpPr/>
      </dsp:nvSpPr>
      <dsp:spPr>
        <a:xfrm>
          <a:off x="5872019" y="3475565"/>
          <a:ext cx="1366349" cy="1172831"/>
        </a:xfrm>
        <a:prstGeom prst="hexagon">
          <a:avLst>
            <a:gd name="adj" fmla="val 25000"/>
            <a:gd name="vf" fmla="val 115470"/>
          </a:avLst>
        </a:prstGeom>
        <a:blipFill>
          <a:blip xmlns:r="http://schemas.openxmlformats.org/officeDocument/2006/relationships" r:embed="rId7"/>
          <a:srcRect/>
          <a:stretch>
            <a:fillRect l="-14000" r="-14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9237F7-1570-4CE0-9018-CB87AC410D60}">
      <dsp:nvSpPr>
        <dsp:cNvPr id="0" name=""/>
        <dsp:cNvSpPr/>
      </dsp:nvSpPr>
      <dsp:spPr>
        <a:xfrm>
          <a:off x="7064944" y="3990369"/>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6C6EBE-2634-441B-AE7A-83BCEC4A245A}">
      <dsp:nvSpPr>
        <dsp:cNvPr id="0" name=""/>
        <dsp:cNvSpPr/>
      </dsp:nvSpPr>
      <dsp:spPr>
        <a:xfrm>
          <a:off x="7052316" y="239527"/>
          <a:ext cx="1366349" cy="1172831"/>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s-MX" sz="900" kern="1200" dirty="0" err="1"/>
            <a:t>The</a:t>
          </a:r>
          <a:r>
            <a:rPr lang="es-MX" sz="900" kern="1200" dirty="0"/>
            <a:t> LABS</a:t>
          </a:r>
        </a:p>
        <a:p>
          <a:pPr marL="0" lvl="0" indent="0" algn="ctr" defTabSz="400050">
            <a:lnSpc>
              <a:spcPct val="90000"/>
            </a:lnSpc>
            <a:spcBef>
              <a:spcPct val="0"/>
            </a:spcBef>
            <a:spcAft>
              <a:spcPct val="35000"/>
            </a:spcAft>
            <a:buNone/>
          </a:pPr>
          <a:r>
            <a:rPr lang="es-CO" sz="900" kern="1200" dirty="0" err="1"/>
            <a:t>Takeda</a:t>
          </a:r>
          <a:endParaRPr lang="es-CO" sz="900" kern="1200" dirty="0"/>
        </a:p>
        <a:p>
          <a:pPr marL="0" lvl="0" indent="0" algn="ctr" defTabSz="400050">
            <a:lnSpc>
              <a:spcPct val="90000"/>
            </a:lnSpc>
            <a:spcBef>
              <a:spcPct val="0"/>
            </a:spcBef>
            <a:spcAft>
              <a:spcPct val="35000"/>
            </a:spcAft>
            <a:buNone/>
          </a:pPr>
          <a:r>
            <a:rPr lang="es-CO" sz="900" kern="1200" dirty="0"/>
            <a:t>Valentech</a:t>
          </a:r>
        </a:p>
        <a:p>
          <a:pPr marL="0" lvl="0" indent="0" algn="ctr" defTabSz="400050">
            <a:lnSpc>
              <a:spcPct val="90000"/>
            </a:lnSpc>
            <a:spcBef>
              <a:spcPct val="0"/>
            </a:spcBef>
            <a:spcAft>
              <a:spcPct val="35000"/>
            </a:spcAft>
            <a:buNone/>
          </a:pPr>
          <a:endParaRPr lang="es-CO" sz="900" kern="1200" dirty="0"/>
        </a:p>
      </dsp:txBody>
      <dsp:txXfrm>
        <a:off x="7263914" y="421156"/>
        <a:ext cx="943153" cy="809573"/>
      </dsp:txXfrm>
    </dsp:sp>
    <dsp:sp modelId="{3E12EE51-2306-4F72-BF3C-57B173037EFB}">
      <dsp:nvSpPr>
        <dsp:cNvPr id="0" name=""/>
        <dsp:cNvSpPr/>
      </dsp:nvSpPr>
      <dsp:spPr>
        <a:xfrm>
          <a:off x="7997732" y="1270908"/>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8868D0-A7E2-451C-AE93-77D16514FB34}">
      <dsp:nvSpPr>
        <dsp:cNvPr id="0" name=""/>
        <dsp:cNvSpPr/>
      </dsp:nvSpPr>
      <dsp:spPr>
        <a:xfrm>
          <a:off x="7052316" y="1534297"/>
          <a:ext cx="1366349" cy="1172831"/>
        </a:xfrm>
        <a:prstGeom prst="hexagon">
          <a:avLst>
            <a:gd name="adj" fmla="val 25000"/>
            <a:gd name="vf" fmla="val 115470"/>
          </a:avLst>
        </a:prstGeom>
        <a:blipFill>
          <a:blip xmlns:r="http://schemas.openxmlformats.org/officeDocument/2006/relationships" r:embed="rId8"/>
          <a:srcRect/>
          <a:stretch>
            <a:fillRect l="-14000" r="-14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A0580C-6A09-4B0E-8332-1941FD2951D5}">
      <dsp:nvSpPr>
        <dsp:cNvPr id="0" name=""/>
        <dsp:cNvSpPr/>
      </dsp:nvSpPr>
      <dsp:spPr>
        <a:xfrm>
          <a:off x="7997732" y="1541391"/>
          <a:ext cx="159112" cy="137458"/>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CB7A22-A218-4E18-B0A4-DDBD553D9E4D}">
      <dsp:nvSpPr>
        <dsp:cNvPr id="0" name=""/>
        <dsp:cNvSpPr/>
      </dsp:nvSpPr>
      <dsp:spPr>
        <a:xfrm>
          <a:off x="3793066" y="2438400"/>
          <a:ext cx="2980266" cy="2980266"/>
        </a:xfrm>
        <a:prstGeom prst="gear9">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MX" sz="1500" kern="1200" dirty="0"/>
            <a:t>Indicadores de calidad y habilitación</a:t>
          </a:r>
          <a:endParaRPr lang="es-CO" sz="1500" kern="1200" dirty="0"/>
        </a:p>
      </dsp:txBody>
      <dsp:txXfrm>
        <a:off x="4392232" y="3136513"/>
        <a:ext cx="1781934" cy="1531918"/>
      </dsp:txXfrm>
    </dsp:sp>
    <dsp:sp modelId="{FDEA0A09-498F-43CD-8419-98B9B3CB382A}">
      <dsp:nvSpPr>
        <dsp:cNvPr id="0" name=""/>
        <dsp:cNvSpPr/>
      </dsp:nvSpPr>
      <dsp:spPr>
        <a:xfrm>
          <a:off x="2059093" y="1733973"/>
          <a:ext cx="2167466" cy="2167466"/>
        </a:xfrm>
        <a:prstGeom prst="gear6">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MX" sz="1500" kern="1200" dirty="0"/>
            <a:t>Indicadores de gestión y oportunidad</a:t>
          </a:r>
          <a:endParaRPr lang="es-CO" sz="1500" kern="1200" dirty="0"/>
        </a:p>
      </dsp:txBody>
      <dsp:txXfrm>
        <a:off x="2604759" y="2282937"/>
        <a:ext cx="1076134" cy="1069538"/>
      </dsp:txXfrm>
    </dsp:sp>
    <dsp:sp modelId="{2B7741E1-618E-40E6-994D-E3F9AC0AECDB}">
      <dsp:nvSpPr>
        <dsp:cNvPr id="0" name=""/>
        <dsp:cNvSpPr/>
      </dsp:nvSpPr>
      <dsp:spPr>
        <a:xfrm rot="20700000">
          <a:off x="3273095" y="238642"/>
          <a:ext cx="2123675" cy="2123675"/>
        </a:xfrm>
        <a:prstGeom prst="gear6">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MX" sz="1400" kern="1200" dirty="0"/>
            <a:t>Indicadores de PQRS y Tutelas</a:t>
          </a:r>
          <a:endParaRPr lang="es-CO" sz="1400" kern="1200" dirty="0"/>
        </a:p>
      </dsp:txBody>
      <dsp:txXfrm rot="-20700000">
        <a:off x="3738879" y="704426"/>
        <a:ext cx="1192106" cy="1192106"/>
      </dsp:txXfrm>
    </dsp:sp>
    <dsp:sp modelId="{71D0CFF7-E6C2-4364-B252-393C011951FF}">
      <dsp:nvSpPr>
        <dsp:cNvPr id="0" name=""/>
        <dsp:cNvSpPr/>
      </dsp:nvSpPr>
      <dsp:spPr>
        <a:xfrm>
          <a:off x="3577577" y="1980864"/>
          <a:ext cx="3814741" cy="3814741"/>
        </a:xfrm>
        <a:prstGeom prst="circularArrow">
          <a:avLst>
            <a:gd name="adj1" fmla="val 4688"/>
            <a:gd name="adj2" fmla="val 299029"/>
            <a:gd name="adj3" fmla="val 2539295"/>
            <a:gd name="adj4" fmla="val 15812321"/>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6E094EB-4CC6-4977-A774-AEE0A03B1B92}">
      <dsp:nvSpPr>
        <dsp:cNvPr id="0" name=""/>
        <dsp:cNvSpPr/>
      </dsp:nvSpPr>
      <dsp:spPr>
        <a:xfrm>
          <a:off x="1675238" y="1249140"/>
          <a:ext cx="2771648" cy="2771648"/>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A2555F5-B16E-4D9F-8530-C1FF71E4BFD6}">
      <dsp:nvSpPr>
        <dsp:cNvPr id="0" name=""/>
        <dsp:cNvSpPr/>
      </dsp:nvSpPr>
      <dsp:spPr>
        <a:xfrm>
          <a:off x="2781867" y="-231776"/>
          <a:ext cx="2988394" cy="2988394"/>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5C4E10-B1C1-4166-98FD-BD73238ED1DD}">
      <dsp:nvSpPr>
        <dsp:cNvPr id="0" name=""/>
        <dsp:cNvSpPr/>
      </dsp:nvSpPr>
      <dsp:spPr>
        <a:xfrm rot="10800000">
          <a:off x="8726" y="1839301"/>
          <a:ext cx="2987185" cy="3506803"/>
        </a:xfrm>
        <a:prstGeom prst="round2SameRect">
          <a:avLst>
            <a:gd name="adj1" fmla="val 15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6458" tIns="126458" rIns="126458" bIns="126458" numCol="1" spcCol="1270" anchor="t" anchorCtr="0">
          <a:noAutofit/>
        </a:bodyPr>
        <a:lstStyle/>
        <a:p>
          <a:pPr marL="0" lvl="0" indent="0" algn="l" defTabSz="488950">
            <a:lnSpc>
              <a:spcPct val="90000"/>
            </a:lnSpc>
            <a:spcBef>
              <a:spcPct val="0"/>
            </a:spcBef>
            <a:spcAft>
              <a:spcPct val="35000"/>
            </a:spcAft>
            <a:buFont typeface="Wingdings" panose="05000000000000000000" pitchFamily="2" charset="2"/>
            <a:buNone/>
          </a:pPr>
          <a:endParaRPr lang="es-CO" sz="1100" kern="1200" dirty="0">
            <a:solidFill>
              <a:srgbClr val="23505E"/>
            </a:solidFill>
            <a:latin typeface="Arial" panose="020B0604020202020204" pitchFamily="34" charset="0"/>
            <a:cs typeface="Arial" panose="020B0604020202020204" pitchFamily="34" charset="0"/>
          </a:endParaRPr>
        </a:p>
        <a:p>
          <a:pPr marL="0" lvl="0" indent="0" algn="l" defTabSz="488950">
            <a:lnSpc>
              <a:spcPct val="90000"/>
            </a:lnSpc>
            <a:spcBef>
              <a:spcPct val="0"/>
            </a:spcBef>
            <a:spcAft>
              <a:spcPct val="35000"/>
            </a:spcAft>
            <a:buFont typeface="Wingdings" panose="05000000000000000000" pitchFamily="2" charset="2"/>
            <a:buNone/>
          </a:pPr>
          <a:endParaRPr lang="es-CO" sz="1100" kern="1200" dirty="0">
            <a:solidFill>
              <a:srgbClr val="23505E"/>
            </a:solidFill>
            <a:latin typeface="Arial" panose="020B0604020202020204" pitchFamily="34" charset="0"/>
            <a:cs typeface="Arial" panose="020B0604020202020204" pitchFamily="34" charset="0"/>
          </a:endParaRPr>
        </a:p>
        <a:p>
          <a:pPr marL="0" lvl="0" indent="0" algn="l" defTabSz="488950">
            <a:lnSpc>
              <a:spcPct val="90000"/>
            </a:lnSpc>
            <a:spcBef>
              <a:spcPct val="0"/>
            </a:spcBef>
            <a:spcAft>
              <a:spcPct val="35000"/>
            </a:spcAft>
            <a:buFont typeface="Wingdings" panose="05000000000000000000" pitchFamily="2" charset="2"/>
            <a:buNone/>
          </a:pPr>
          <a:r>
            <a:rPr lang="es-CO" sz="1100" kern="1200" dirty="0">
              <a:solidFill>
                <a:srgbClr val="23505E"/>
              </a:solidFill>
              <a:latin typeface="Arial" panose="020B0604020202020204" pitchFamily="34" charset="0"/>
              <a:cs typeface="Arial" panose="020B0604020202020204" pitchFamily="34" charset="0"/>
            </a:rPr>
            <a:t>Socialización a 628 colaboradores la Política de Participación Social en Salud y el plan de acción diseñado para su implementación.</a:t>
          </a:r>
        </a:p>
        <a:p>
          <a:pPr marL="0" lvl="0" indent="0" algn="l" defTabSz="488950">
            <a:lnSpc>
              <a:spcPct val="90000"/>
            </a:lnSpc>
            <a:spcBef>
              <a:spcPct val="0"/>
            </a:spcBef>
            <a:spcAft>
              <a:spcPct val="35000"/>
            </a:spcAft>
            <a:buFont typeface="Wingdings" panose="05000000000000000000" pitchFamily="2" charset="2"/>
            <a:buNone/>
          </a:pPr>
          <a:endParaRPr lang="es-CO" sz="1100" kern="1200" dirty="0"/>
        </a:p>
        <a:p>
          <a:pPr marL="0" lvl="0" indent="0" algn="l" defTabSz="488950">
            <a:lnSpc>
              <a:spcPct val="90000"/>
            </a:lnSpc>
            <a:spcBef>
              <a:spcPct val="0"/>
            </a:spcBef>
            <a:spcAft>
              <a:spcPct val="35000"/>
            </a:spcAft>
            <a:buFont typeface="Arial" panose="020B0604020202020204" pitchFamily="34" charset="0"/>
            <a:buNone/>
          </a:pPr>
          <a:r>
            <a:rPr lang="es-CO" sz="1100" kern="1200">
              <a:solidFill>
                <a:srgbClr val="23505E"/>
              </a:solidFill>
              <a:latin typeface="Arial" panose="020B0604020202020204" pitchFamily="34" charset="0"/>
              <a:cs typeface="Arial" panose="020B0604020202020204" pitchFamily="34" charset="0"/>
            </a:rPr>
            <a:t>Realización de reinducción sobre derechos y deberes  en salud a 419 colaboradores de la EAPB</a:t>
          </a:r>
          <a:endParaRPr lang="es-CO" sz="1100" kern="1200" dirty="0">
            <a:solidFill>
              <a:srgbClr val="23505E"/>
            </a:solidFill>
            <a:latin typeface="Arial" panose="020B0604020202020204" pitchFamily="34" charset="0"/>
            <a:cs typeface="Arial" panose="020B0604020202020204" pitchFamily="34" charset="0"/>
          </a:endParaRPr>
        </a:p>
      </dsp:txBody>
      <dsp:txXfrm rot="10800000">
        <a:off x="139963" y="1839301"/>
        <a:ext cx="2724711" cy="3375566"/>
      </dsp:txXfrm>
    </dsp:sp>
    <dsp:sp modelId="{8539164B-7EC0-4267-8D1A-111A952BDD8A}">
      <dsp:nvSpPr>
        <dsp:cNvPr id="0" name=""/>
        <dsp:cNvSpPr/>
      </dsp:nvSpPr>
      <dsp:spPr>
        <a:xfrm>
          <a:off x="8726" y="970030"/>
          <a:ext cx="2987185" cy="896155"/>
        </a:xfrm>
        <a:prstGeom prst="round2SameRect">
          <a:avLst>
            <a:gd name="adj1" fmla="val 4500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6054" tIns="236054" rIns="236054" bIns="236054" numCol="1" spcCol="1270" anchor="ctr" anchorCtr="0">
          <a:noAutofit/>
        </a:bodyPr>
        <a:lstStyle/>
        <a:p>
          <a:pPr marL="0" lvl="0" indent="0" algn="ctr" defTabSz="889000">
            <a:lnSpc>
              <a:spcPct val="90000"/>
            </a:lnSpc>
            <a:spcBef>
              <a:spcPct val="0"/>
            </a:spcBef>
            <a:spcAft>
              <a:spcPct val="35000"/>
            </a:spcAft>
            <a:buNone/>
          </a:pPr>
          <a:r>
            <a:rPr lang="es-MX" sz="2000" b="1" kern="1200" dirty="0"/>
            <a:t>Participación social en salud</a:t>
          </a:r>
          <a:endParaRPr lang="es-CO" sz="2000" b="1" kern="1200" dirty="0"/>
        </a:p>
      </dsp:txBody>
      <dsp:txXfrm>
        <a:off x="126840" y="1088144"/>
        <a:ext cx="2750957" cy="778041"/>
      </dsp:txXfrm>
    </dsp:sp>
    <dsp:sp modelId="{37EF1CF3-3522-40F1-9E57-80F5B9E86AA7}">
      <dsp:nvSpPr>
        <dsp:cNvPr id="0" name=""/>
        <dsp:cNvSpPr/>
      </dsp:nvSpPr>
      <dsp:spPr>
        <a:xfrm rot="10800000">
          <a:off x="3103807" y="1839301"/>
          <a:ext cx="2987185" cy="3506803"/>
        </a:xfrm>
        <a:prstGeom prst="round2SameRect">
          <a:avLst>
            <a:gd name="adj1" fmla="val 15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6458" tIns="126458" rIns="126458" bIns="126458" numCol="1" spcCol="1270" anchor="t" anchorCtr="0">
          <a:noAutofit/>
        </a:bodyPr>
        <a:lstStyle/>
        <a:p>
          <a:pPr marL="0" lvl="0" indent="0" algn="l" defTabSz="488950">
            <a:lnSpc>
              <a:spcPct val="90000"/>
            </a:lnSpc>
            <a:spcBef>
              <a:spcPct val="0"/>
            </a:spcBef>
            <a:spcAft>
              <a:spcPct val="35000"/>
            </a:spcAft>
            <a:buFont typeface="Arial" panose="020B0604020202020204" pitchFamily="34" charset="0"/>
            <a:buNone/>
          </a:pPr>
          <a:endParaRPr lang="es-CO" sz="1100" kern="1200" dirty="0">
            <a:solidFill>
              <a:srgbClr val="23505E"/>
            </a:solidFill>
            <a:latin typeface="Arial" panose="020B0604020202020204" pitchFamily="34" charset="0"/>
            <a:cs typeface="Arial" panose="020B0604020202020204" pitchFamily="34" charset="0"/>
          </a:endParaRPr>
        </a:p>
        <a:p>
          <a:pPr marL="0" lvl="0" indent="0" algn="l" defTabSz="488950">
            <a:lnSpc>
              <a:spcPct val="90000"/>
            </a:lnSpc>
            <a:spcBef>
              <a:spcPct val="0"/>
            </a:spcBef>
            <a:spcAft>
              <a:spcPct val="35000"/>
            </a:spcAft>
            <a:buFont typeface="Arial" panose="020B0604020202020204" pitchFamily="34" charset="0"/>
            <a:buNone/>
          </a:pPr>
          <a:r>
            <a:rPr lang="es-CO" sz="1100" kern="1200" dirty="0">
              <a:solidFill>
                <a:srgbClr val="23505E"/>
              </a:solidFill>
              <a:latin typeface="Arial" panose="020B0604020202020204" pitchFamily="34" charset="0"/>
              <a:cs typeface="Arial" panose="020B0604020202020204" pitchFamily="34" charset="0"/>
            </a:rPr>
            <a:t>Optimización de la Página Web: mejoramiento de la navegabilidad y facilidad de radicación directa de PQRD.</a:t>
          </a:r>
        </a:p>
        <a:p>
          <a:pPr marL="0" lvl="0" indent="0" algn="l" defTabSz="488950">
            <a:lnSpc>
              <a:spcPct val="90000"/>
            </a:lnSpc>
            <a:spcBef>
              <a:spcPct val="0"/>
            </a:spcBef>
            <a:spcAft>
              <a:spcPct val="35000"/>
            </a:spcAft>
            <a:buFont typeface="Arial" panose="020B0604020202020204" pitchFamily="34" charset="0"/>
            <a:buNone/>
          </a:pPr>
          <a:endParaRPr lang="es-CO" sz="1100" kern="1200" dirty="0">
            <a:solidFill>
              <a:srgbClr val="23505E"/>
            </a:solidFill>
            <a:latin typeface="Arial" panose="020B0604020202020204" pitchFamily="34" charset="0"/>
            <a:cs typeface="Arial" panose="020B0604020202020204" pitchFamily="34" charset="0"/>
          </a:endParaRPr>
        </a:p>
        <a:p>
          <a:pPr marL="0" lvl="0" indent="0" algn="l" defTabSz="488950">
            <a:lnSpc>
              <a:spcPct val="90000"/>
            </a:lnSpc>
            <a:spcBef>
              <a:spcPct val="0"/>
            </a:spcBef>
            <a:spcAft>
              <a:spcPct val="35000"/>
            </a:spcAft>
            <a:buFont typeface="Arial" panose="020B0604020202020204" pitchFamily="34" charset="0"/>
            <a:buNone/>
          </a:pPr>
          <a:r>
            <a:rPr lang="es-CO" sz="1100" kern="1200" dirty="0">
              <a:solidFill>
                <a:srgbClr val="23505E"/>
              </a:solidFill>
              <a:latin typeface="Arial" panose="020B0604020202020204" pitchFamily="34" charset="0"/>
              <a:ea typeface="+mn-ea"/>
              <a:cs typeface="Arial" panose="020B0604020202020204" pitchFamily="34" charset="0"/>
            </a:rPr>
            <a:t>Dotación de Puntos Físicos con Códigos QR: Se han habilitado puntos estratégicos con códigos QR que permiten a los usuarios radicar sus solicitudes de manera directa en la EPS.</a:t>
          </a:r>
        </a:p>
        <a:p>
          <a:pPr marL="0" lvl="0" indent="0" algn="l" defTabSz="488950">
            <a:lnSpc>
              <a:spcPct val="90000"/>
            </a:lnSpc>
            <a:spcBef>
              <a:spcPct val="0"/>
            </a:spcBef>
            <a:spcAft>
              <a:spcPct val="35000"/>
            </a:spcAft>
            <a:buFont typeface="Arial" panose="020B0604020202020204" pitchFamily="34" charset="0"/>
            <a:buNone/>
          </a:pPr>
          <a:endParaRPr lang="es-CO" sz="1100" kern="1200" dirty="0">
            <a:solidFill>
              <a:srgbClr val="23505E"/>
            </a:solidFill>
            <a:latin typeface="Arial" panose="020B0604020202020204" pitchFamily="34" charset="0"/>
            <a:ea typeface="+mn-ea"/>
            <a:cs typeface="Arial" panose="020B0604020202020204" pitchFamily="34" charset="0"/>
          </a:endParaRPr>
        </a:p>
        <a:p>
          <a:pPr marL="0" lvl="0" indent="0" algn="l" defTabSz="488950">
            <a:lnSpc>
              <a:spcPct val="90000"/>
            </a:lnSpc>
            <a:spcBef>
              <a:spcPct val="0"/>
            </a:spcBef>
            <a:spcAft>
              <a:spcPct val="35000"/>
            </a:spcAft>
            <a:buFont typeface="Arial" panose="020B0604020202020204" pitchFamily="34" charset="0"/>
            <a:buNone/>
          </a:pPr>
          <a:r>
            <a:rPr lang="es-CO" sz="1100" kern="1200" dirty="0">
              <a:solidFill>
                <a:srgbClr val="23505E"/>
              </a:solidFill>
              <a:latin typeface="Arial" panose="020B0604020202020204" pitchFamily="34" charset="0"/>
              <a:cs typeface="Arial" panose="020B0604020202020204" pitchFamily="34" charset="0"/>
            </a:rPr>
            <a:t>Articulación con las secretarías de Inclusión y Salud de Medellín y presencia en el Centro de Atención a la Ciudadanía para captación y solución inmediata a solicitudes (BASSI) y participación en ferias de servicios “Medellín Saludable”.</a:t>
          </a:r>
          <a:endParaRPr lang="es-CO" sz="1100" kern="1200" dirty="0"/>
        </a:p>
      </dsp:txBody>
      <dsp:txXfrm rot="10800000">
        <a:off x="3235044" y="1839301"/>
        <a:ext cx="2724711" cy="3375566"/>
      </dsp:txXfrm>
    </dsp:sp>
    <dsp:sp modelId="{C56FBC75-BE79-4F07-BC95-FB41640604FD}">
      <dsp:nvSpPr>
        <dsp:cNvPr id="0" name=""/>
        <dsp:cNvSpPr/>
      </dsp:nvSpPr>
      <dsp:spPr>
        <a:xfrm>
          <a:off x="3103807" y="970030"/>
          <a:ext cx="2987185" cy="896155"/>
        </a:xfrm>
        <a:prstGeom prst="round2SameRect">
          <a:avLst>
            <a:gd name="adj1" fmla="val 4500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6054" tIns="236054" rIns="236054" bIns="236054" numCol="1" spcCol="1270" anchor="ctr" anchorCtr="0">
          <a:noAutofit/>
        </a:bodyPr>
        <a:lstStyle/>
        <a:p>
          <a:pPr marL="0" lvl="0" indent="0" algn="ctr" defTabSz="933450">
            <a:lnSpc>
              <a:spcPct val="90000"/>
            </a:lnSpc>
            <a:spcBef>
              <a:spcPct val="0"/>
            </a:spcBef>
            <a:spcAft>
              <a:spcPct val="35000"/>
            </a:spcAft>
            <a:buNone/>
          </a:pPr>
          <a:r>
            <a:rPr lang="es-MX" sz="2100" b="1" kern="1200" dirty="0"/>
            <a:t>Canales internos </a:t>
          </a:r>
          <a:endParaRPr lang="es-CO" sz="2100" b="1" kern="1200" dirty="0"/>
        </a:p>
      </dsp:txBody>
      <dsp:txXfrm>
        <a:off x="3221921" y="1088144"/>
        <a:ext cx="2750957" cy="778041"/>
      </dsp:txXfrm>
    </dsp:sp>
    <dsp:sp modelId="{C9E20A1D-E1CF-464E-9C96-CA0C1EA2FE74}">
      <dsp:nvSpPr>
        <dsp:cNvPr id="0" name=""/>
        <dsp:cNvSpPr/>
      </dsp:nvSpPr>
      <dsp:spPr>
        <a:xfrm rot="10800000">
          <a:off x="6198887" y="1839301"/>
          <a:ext cx="2987185" cy="3506803"/>
        </a:xfrm>
        <a:prstGeom prst="round2SameRect">
          <a:avLst>
            <a:gd name="adj1" fmla="val 15000"/>
            <a:gd name="adj2" fmla="val 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6458" tIns="126458" rIns="126458" bIns="126458" numCol="1" spcCol="1270" anchor="t" anchorCtr="0">
          <a:noAutofit/>
        </a:bodyPr>
        <a:lstStyle/>
        <a:p>
          <a:pPr marL="0" lvl="0" indent="0" algn="l" defTabSz="488950">
            <a:lnSpc>
              <a:spcPct val="90000"/>
            </a:lnSpc>
            <a:spcBef>
              <a:spcPct val="0"/>
            </a:spcBef>
            <a:spcAft>
              <a:spcPct val="35000"/>
            </a:spcAft>
            <a:buFont typeface="Arial" panose="020B0604020202020204" pitchFamily="34" charset="0"/>
            <a:buNone/>
          </a:pPr>
          <a:endParaRPr lang="es-MX" sz="1100" kern="1200" dirty="0">
            <a:solidFill>
              <a:srgbClr val="23505E"/>
            </a:solidFill>
            <a:latin typeface="Arial" panose="020B0604020202020204" pitchFamily="34" charset="0"/>
            <a:cs typeface="Arial" panose="020B0604020202020204" pitchFamily="34" charset="0"/>
          </a:endParaRPr>
        </a:p>
        <a:p>
          <a:pPr marL="0" lvl="0" indent="0" algn="l" defTabSz="488950">
            <a:lnSpc>
              <a:spcPct val="90000"/>
            </a:lnSpc>
            <a:spcBef>
              <a:spcPct val="0"/>
            </a:spcBef>
            <a:spcAft>
              <a:spcPct val="35000"/>
            </a:spcAft>
            <a:buFont typeface="Arial" panose="020B0604020202020204" pitchFamily="34" charset="0"/>
            <a:buNone/>
          </a:pPr>
          <a:r>
            <a:rPr lang="es-MX" sz="1100" kern="1200" dirty="0">
              <a:solidFill>
                <a:srgbClr val="23505E"/>
              </a:solidFill>
              <a:latin typeface="Arial" panose="020B0604020202020204" pitchFamily="34" charset="0"/>
              <a:cs typeface="Arial" panose="020B0604020202020204" pitchFamily="34" charset="0"/>
            </a:rPr>
            <a:t>Aumento capacidad de gestión de PQRD en un 37,9%.</a:t>
          </a:r>
        </a:p>
        <a:p>
          <a:pPr marL="0" lvl="0" indent="0" algn="l" defTabSz="488950">
            <a:lnSpc>
              <a:spcPct val="90000"/>
            </a:lnSpc>
            <a:spcBef>
              <a:spcPct val="0"/>
            </a:spcBef>
            <a:spcAft>
              <a:spcPct val="35000"/>
            </a:spcAft>
            <a:buFont typeface="Arial" panose="020B0604020202020204" pitchFamily="34" charset="0"/>
            <a:buNone/>
          </a:pPr>
          <a:endParaRPr lang="es-CO" sz="1100" kern="1200" dirty="0"/>
        </a:p>
        <a:p>
          <a:pPr marL="0" lvl="0" indent="0" algn="l" defTabSz="488950">
            <a:lnSpc>
              <a:spcPct val="90000"/>
            </a:lnSpc>
            <a:spcBef>
              <a:spcPct val="0"/>
            </a:spcBef>
            <a:spcAft>
              <a:spcPct val="35000"/>
            </a:spcAft>
            <a:buNone/>
          </a:pPr>
          <a:r>
            <a:rPr lang="es-MX" sz="1100" kern="1200" dirty="0">
              <a:solidFill>
                <a:srgbClr val="23505E"/>
              </a:solidFill>
              <a:latin typeface="Arial" panose="020B0604020202020204" pitchFamily="34" charset="0"/>
              <a:cs typeface="Arial" panose="020B0604020202020204" pitchFamily="34" charset="0"/>
            </a:rPr>
            <a:t>Disminución en el tiempo de respuesta de PQRD en un 45,8%.</a:t>
          </a:r>
        </a:p>
        <a:p>
          <a:pPr marL="0" lvl="0" indent="0" algn="l" defTabSz="488950">
            <a:lnSpc>
              <a:spcPct val="90000"/>
            </a:lnSpc>
            <a:spcBef>
              <a:spcPct val="0"/>
            </a:spcBef>
            <a:spcAft>
              <a:spcPct val="35000"/>
            </a:spcAft>
            <a:buNone/>
          </a:pPr>
          <a:endParaRPr lang="es-MX" sz="1100" kern="1200" dirty="0">
            <a:solidFill>
              <a:srgbClr val="23505E"/>
            </a:solidFill>
            <a:latin typeface="Arial" panose="020B0604020202020204" pitchFamily="34" charset="0"/>
            <a:cs typeface="Arial" panose="020B0604020202020204" pitchFamily="34" charset="0"/>
          </a:endParaRPr>
        </a:p>
        <a:p>
          <a:pPr marL="0" lvl="0" indent="0" algn="l" defTabSz="488950">
            <a:lnSpc>
              <a:spcPct val="90000"/>
            </a:lnSpc>
            <a:spcBef>
              <a:spcPct val="0"/>
            </a:spcBef>
            <a:spcAft>
              <a:spcPct val="35000"/>
            </a:spcAft>
            <a:buNone/>
          </a:pPr>
          <a:r>
            <a:rPr lang="es-CO" sz="1100" kern="1200" dirty="0">
              <a:solidFill>
                <a:srgbClr val="23505E"/>
              </a:solidFill>
              <a:latin typeface="Arial" panose="020B0604020202020204" pitchFamily="34" charset="0"/>
              <a:cs typeface="Arial" panose="020B0604020202020204" pitchFamily="34" charset="0"/>
            </a:rPr>
            <a:t>Presencia en la secretaría de salud de Bello para captación y solución inmediata a solicitudes (BASSI).</a:t>
          </a:r>
        </a:p>
        <a:p>
          <a:pPr marL="0" lvl="0" indent="0" algn="l" defTabSz="488950">
            <a:lnSpc>
              <a:spcPct val="90000"/>
            </a:lnSpc>
            <a:spcBef>
              <a:spcPct val="0"/>
            </a:spcBef>
            <a:spcAft>
              <a:spcPct val="35000"/>
            </a:spcAft>
            <a:buNone/>
          </a:pPr>
          <a:endParaRPr lang="es-MX" sz="1100" kern="1200" dirty="0">
            <a:solidFill>
              <a:srgbClr val="23505E"/>
            </a:solidFill>
            <a:latin typeface="Arial" panose="020B0604020202020204" pitchFamily="34" charset="0"/>
            <a:cs typeface="Arial" panose="020B0604020202020204" pitchFamily="34" charset="0"/>
          </a:endParaRPr>
        </a:p>
        <a:p>
          <a:pPr marL="0" lvl="0" indent="0" algn="l" defTabSz="488950">
            <a:lnSpc>
              <a:spcPct val="90000"/>
            </a:lnSpc>
            <a:spcBef>
              <a:spcPct val="0"/>
            </a:spcBef>
            <a:spcAft>
              <a:spcPct val="35000"/>
            </a:spcAft>
            <a:buNone/>
          </a:pPr>
          <a:r>
            <a:rPr lang="es-CO" sz="1100" kern="1200" dirty="0">
              <a:solidFill>
                <a:srgbClr val="23505E"/>
              </a:solidFill>
              <a:latin typeface="Arial" panose="020B0604020202020204" pitchFamily="34" charset="0"/>
              <a:cs typeface="Arial" panose="020B0604020202020204" pitchFamily="34" charset="0"/>
            </a:rPr>
            <a:t>Articulación con la Secretaría de Salud de Rionegro y gestión directa en plataforma de dicha entidad para solución inmediata a solicitudes.</a:t>
          </a:r>
          <a:endParaRPr lang="es-MX" sz="1100" kern="1200" dirty="0">
            <a:solidFill>
              <a:srgbClr val="23505E"/>
            </a:solidFill>
            <a:latin typeface="Arial" panose="020B0604020202020204" pitchFamily="34" charset="0"/>
            <a:cs typeface="Arial" panose="020B0604020202020204" pitchFamily="34" charset="0"/>
          </a:endParaRPr>
        </a:p>
        <a:p>
          <a:pPr marL="0" lvl="0" indent="0" algn="l" defTabSz="488950">
            <a:lnSpc>
              <a:spcPct val="90000"/>
            </a:lnSpc>
            <a:spcBef>
              <a:spcPct val="0"/>
            </a:spcBef>
            <a:spcAft>
              <a:spcPct val="35000"/>
            </a:spcAft>
            <a:buNone/>
          </a:pPr>
          <a:endParaRPr lang="es-MX" sz="1100" kern="1200" dirty="0">
            <a:solidFill>
              <a:srgbClr val="23505E"/>
            </a:solidFill>
            <a:latin typeface="Arial" panose="020B0604020202020204" pitchFamily="34" charset="0"/>
            <a:cs typeface="Arial" panose="020B0604020202020204" pitchFamily="34" charset="0"/>
          </a:endParaRPr>
        </a:p>
        <a:p>
          <a:pPr marL="0" lvl="0" indent="0" algn="l" defTabSz="488950">
            <a:lnSpc>
              <a:spcPct val="90000"/>
            </a:lnSpc>
            <a:spcBef>
              <a:spcPct val="0"/>
            </a:spcBef>
            <a:spcAft>
              <a:spcPct val="35000"/>
            </a:spcAft>
            <a:buNone/>
          </a:pPr>
          <a:endParaRPr lang="es-MX" sz="1100" kern="1200" dirty="0">
            <a:solidFill>
              <a:srgbClr val="23505E"/>
            </a:solidFill>
            <a:latin typeface="Arial" panose="020B0604020202020204" pitchFamily="34" charset="0"/>
            <a:cs typeface="Arial" panose="020B0604020202020204" pitchFamily="34" charset="0"/>
          </a:endParaRPr>
        </a:p>
      </dsp:txBody>
      <dsp:txXfrm rot="10800000">
        <a:off x="6330124" y="1839301"/>
        <a:ext cx="2724711" cy="3375566"/>
      </dsp:txXfrm>
    </dsp:sp>
    <dsp:sp modelId="{E1E214BB-774B-4B27-81BA-A573FFC7CF66}">
      <dsp:nvSpPr>
        <dsp:cNvPr id="0" name=""/>
        <dsp:cNvSpPr/>
      </dsp:nvSpPr>
      <dsp:spPr>
        <a:xfrm>
          <a:off x="6198887" y="970030"/>
          <a:ext cx="2987185" cy="896155"/>
        </a:xfrm>
        <a:prstGeom prst="round2SameRect">
          <a:avLst>
            <a:gd name="adj1" fmla="val 4500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6054" tIns="236054" rIns="236054" bIns="236054" numCol="1" spcCol="1270" anchor="ctr" anchorCtr="0">
          <a:noAutofit/>
        </a:bodyPr>
        <a:lstStyle/>
        <a:p>
          <a:pPr marL="0" lvl="0" indent="0" algn="ctr" defTabSz="933450">
            <a:lnSpc>
              <a:spcPct val="90000"/>
            </a:lnSpc>
            <a:spcBef>
              <a:spcPct val="0"/>
            </a:spcBef>
            <a:spcAft>
              <a:spcPct val="35000"/>
            </a:spcAft>
            <a:buNone/>
          </a:pPr>
          <a:r>
            <a:rPr lang="es-MX" sz="2100" b="1" kern="1200" dirty="0"/>
            <a:t>Gestión de PQRD</a:t>
          </a:r>
          <a:endParaRPr lang="es-CO" sz="2100" b="1" kern="1200" dirty="0"/>
        </a:p>
      </dsp:txBody>
      <dsp:txXfrm>
        <a:off x="6317001" y="1088144"/>
        <a:ext cx="2750957" cy="7780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113A00-25D9-4A74-AA31-D16382E061BF}">
      <dsp:nvSpPr>
        <dsp:cNvPr id="0" name=""/>
        <dsp:cNvSpPr/>
      </dsp:nvSpPr>
      <dsp:spPr>
        <a:xfrm>
          <a:off x="-5029190" y="-770517"/>
          <a:ext cx="5989391" cy="5989391"/>
        </a:xfrm>
        <a:prstGeom prst="blockArc">
          <a:avLst>
            <a:gd name="adj1" fmla="val 18900000"/>
            <a:gd name="adj2" fmla="val 2700000"/>
            <a:gd name="adj3" fmla="val 361"/>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301A334-4CCD-45D1-97E6-F68A4B45646D}">
      <dsp:nvSpPr>
        <dsp:cNvPr id="0" name=""/>
        <dsp:cNvSpPr/>
      </dsp:nvSpPr>
      <dsp:spPr>
        <a:xfrm>
          <a:off x="358222" y="234250"/>
          <a:ext cx="5376610" cy="468323"/>
        </a:xfrm>
        <a:prstGeom prst="rect">
          <a:avLst/>
        </a:prstGeom>
        <a:solidFill>
          <a:srgbClr val="156082">
            <a:hueOff val="0"/>
            <a:satOff val="0"/>
            <a:lumOff val="0"/>
            <a:alphaOff val="0"/>
          </a:srgbClr>
        </a:soli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3284" tIns="38100" rIns="38100" bIns="38100" numCol="1" spcCol="1270" anchor="ctr" anchorCtr="0">
          <a:noAutofit/>
        </a:bodyPr>
        <a:lstStyle/>
        <a:p>
          <a:pPr marL="0" lvl="0" indent="0" algn="l" defTabSz="622300">
            <a:lnSpc>
              <a:spcPct val="90000"/>
            </a:lnSpc>
            <a:spcBef>
              <a:spcPct val="0"/>
            </a:spcBef>
            <a:spcAft>
              <a:spcPct val="35000"/>
            </a:spcAft>
            <a:buNone/>
          </a:pPr>
          <a:r>
            <a:rPr lang="es-CO" sz="1400" b="0" kern="1200" dirty="0">
              <a:latin typeface="Calibri" panose="020F0502020204030204" pitchFamily="34" charset="0"/>
              <a:ea typeface="Calibri" panose="020F0502020204030204" pitchFamily="34" charset="0"/>
              <a:cs typeface="Calibri" panose="020F0502020204030204" pitchFamily="34" charset="0"/>
            </a:rPr>
            <a:t>Recuperación en el estado nutricional de los menores con DNT  - </a:t>
          </a:r>
          <a:r>
            <a:rPr lang="es-MX" sz="1400" b="1" kern="1200" dirty="0">
              <a:latin typeface="Calibri" panose="020F0502020204030204" pitchFamily="34" charset="0"/>
              <a:ea typeface="Calibri" panose="020F0502020204030204" pitchFamily="34" charset="0"/>
              <a:cs typeface="Calibri" panose="020F0502020204030204" pitchFamily="34" charset="0"/>
            </a:rPr>
            <a:t>73% </a:t>
          </a:r>
          <a:r>
            <a:rPr lang="es-MX" sz="1400" b="0" kern="1200" dirty="0">
              <a:latin typeface="Calibri" panose="020F0502020204030204" pitchFamily="34" charset="0"/>
              <a:ea typeface="Calibri" panose="020F0502020204030204" pitchFamily="34" charset="0"/>
              <a:cs typeface="Calibri" panose="020F0502020204030204" pitchFamily="34" charset="0"/>
            </a:rPr>
            <a:t>(583 de 879 casos notificados)</a:t>
          </a:r>
          <a:endParaRPr lang="es-CO" sz="1400" b="0" kern="1200" dirty="0">
            <a:latin typeface="Calibri" panose="020F0502020204030204" pitchFamily="34" charset="0"/>
            <a:ea typeface="Calibri" panose="020F0502020204030204" pitchFamily="34" charset="0"/>
            <a:cs typeface="Calibri" panose="020F0502020204030204" pitchFamily="34" charset="0"/>
          </a:endParaRPr>
        </a:p>
      </dsp:txBody>
      <dsp:txXfrm>
        <a:off x="358222" y="234250"/>
        <a:ext cx="5376610" cy="468323"/>
      </dsp:txXfrm>
    </dsp:sp>
    <dsp:sp modelId="{3AD2AE9C-83BD-4630-9C2C-D852D9093301}">
      <dsp:nvSpPr>
        <dsp:cNvPr id="0" name=""/>
        <dsp:cNvSpPr/>
      </dsp:nvSpPr>
      <dsp:spPr>
        <a:xfrm>
          <a:off x="65521" y="175710"/>
          <a:ext cx="585403" cy="58540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549731-EB26-402E-A6B7-E796B673804B}">
      <dsp:nvSpPr>
        <dsp:cNvPr id="0" name=""/>
        <dsp:cNvSpPr/>
      </dsp:nvSpPr>
      <dsp:spPr>
        <a:xfrm>
          <a:off x="743450" y="947623"/>
          <a:ext cx="4991383" cy="468323"/>
        </a:xfrm>
        <a:prstGeom prst="rect">
          <a:avLst/>
        </a:prstGeom>
        <a:solidFill>
          <a:srgbClr val="156082">
            <a:hueOff val="0"/>
            <a:satOff val="0"/>
            <a:lumOff val="0"/>
            <a:alphaOff val="0"/>
          </a:srgbClr>
        </a:soli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3284" tIns="38100" rIns="38100" bIns="38100" numCol="1" spcCol="1270" anchor="ctr" anchorCtr="0">
          <a:noAutofit/>
        </a:bodyPr>
        <a:lstStyle/>
        <a:p>
          <a:pPr marL="0" lvl="0" indent="0" algn="l" defTabSz="666750">
            <a:lnSpc>
              <a:spcPct val="90000"/>
            </a:lnSpc>
            <a:spcBef>
              <a:spcPct val="0"/>
            </a:spcBef>
            <a:spcAft>
              <a:spcPct val="35000"/>
            </a:spcAft>
            <a:buNone/>
          </a:pPr>
          <a:r>
            <a:rPr lang="es-MX" sz="1400" b="0" kern="1200" dirty="0">
              <a:solidFill>
                <a:prstClr val="white"/>
              </a:solidFill>
              <a:latin typeface="Calibri" panose="020F0502020204030204" pitchFamily="34" charset="0"/>
              <a:ea typeface="Calibri" panose="020F0502020204030204" pitchFamily="34" charset="0"/>
              <a:cs typeface="Calibri" panose="020F0502020204030204" pitchFamily="34" charset="0"/>
            </a:rPr>
            <a:t>Articulación con la red de prestadores y participación territorial en el 100% de las jornadas programadas.</a:t>
          </a:r>
          <a:endParaRPr lang="es-CO" sz="1400" b="0" kern="1200" dirty="0">
            <a:solidFill>
              <a:prstClr val="white"/>
            </a:solidFill>
            <a:latin typeface="Calibri" panose="020F0502020204030204" pitchFamily="34" charset="0"/>
            <a:ea typeface="Calibri" panose="020F0502020204030204" pitchFamily="34" charset="0"/>
            <a:cs typeface="Calibri" panose="020F0502020204030204" pitchFamily="34" charset="0"/>
          </a:endParaRPr>
        </a:p>
      </dsp:txBody>
      <dsp:txXfrm>
        <a:off x="743450" y="947623"/>
        <a:ext cx="4991383" cy="468323"/>
      </dsp:txXfrm>
    </dsp:sp>
    <dsp:sp modelId="{7C8AEBAB-63B0-44E6-99B4-98EC97FC5418}">
      <dsp:nvSpPr>
        <dsp:cNvPr id="0" name=""/>
        <dsp:cNvSpPr/>
      </dsp:nvSpPr>
      <dsp:spPr>
        <a:xfrm>
          <a:off x="450748" y="878105"/>
          <a:ext cx="585403" cy="58540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DAA98E-6D48-4B6B-B8FB-B538F7AD7BF2}">
      <dsp:nvSpPr>
        <dsp:cNvPr id="0" name=""/>
        <dsp:cNvSpPr/>
      </dsp:nvSpPr>
      <dsp:spPr>
        <a:xfrm>
          <a:off x="919605" y="1639041"/>
          <a:ext cx="4815228" cy="46832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1731" tIns="35560" rIns="35560" bIns="35560" numCol="1" spcCol="1270" anchor="ctr" anchorCtr="0">
          <a:noAutofit/>
        </a:bodyPr>
        <a:lstStyle/>
        <a:p>
          <a:pPr marL="0" lvl="0" indent="0" algn="l" defTabSz="622300">
            <a:lnSpc>
              <a:spcPct val="90000"/>
            </a:lnSpc>
            <a:spcBef>
              <a:spcPct val="0"/>
            </a:spcBef>
            <a:spcAft>
              <a:spcPct val="35000"/>
            </a:spcAft>
            <a:buNone/>
          </a:pPr>
          <a:r>
            <a:rPr lang="es-CO" sz="1400" b="0" kern="1200" dirty="0">
              <a:latin typeface="Calibri" panose="020F0502020204030204" pitchFamily="34" charset="0"/>
              <a:ea typeface="Calibri" panose="020F0502020204030204" pitchFamily="34" charset="0"/>
              <a:cs typeface="Calibri" panose="020F0502020204030204" pitchFamily="34" charset="0"/>
            </a:rPr>
            <a:t>Oportunidad en envío de cohortes </a:t>
          </a:r>
          <a:r>
            <a:rPr lang="es-MX" sz="1400" b="0" kern="1200" dirty="0">
              <a:latin typeface="Calibri" panose="020F0502020204030204" pitchFamily="34" charset="0"/>
              <a:ea typeface="Calibri" panose="020F0502020204030204" pitchFamily="34" charset="0"/>
              <a:cs typeface="Calibri" panose="020F0502020204030204" pitchFamily="34" charset="0"/>
            </a:rPr>
            <a:t>con un </a:t>
          </a:r>
          <a:r>
            <a:rPr lang="es-MX" sz="1400" b="1" kern="1200" dirty="0">
              <a:latin typeface="Calibri" panose="020F0502020204030204" pitchFamily="34" charset="0"/>
              <a:ea typeface="Calibri" panose="020F0502020204030204" pitchFamily="34" charset="0"/>
              <a:cs typeface="Calibri" panose="020F0502020204030204" pitchFamily="34" charset="0"/>
            </a:rPr>
            <a:t>70%</a:t>
          </a:r>
          <a:r>
            <a:rPr lang="es-MX" sz="1400" kern="1200" dirty="0">
              <a:latin typeface="Calibri" panose="020F0502020204030204" pitchFamily="34" charset="0"/>
              <a:ea typeface="Calibri" panose="020F0502020204030204" pitchFamily="34" charset="0"/>
              <a:cs typeface="Calibri" panose="020F0502020204030204" pitchFamily="34" charset="0"/>
            </a:rPr>
            <a:t> por parte de los prestadores.</a:t>
          </a:r>
          <a:endParaRPr lang="es-CO" sz="1400" kern="1200" dirty="0">
            <a:latin typeface="Calibri" panose="020F0502020204030204" pitchFamily="34" charset="0"/>
            <a:ea typeface="Calibri" panose="020F0502020204030204" pitchFamily="34" charset="0"/>
            <a:cs typeface="Calibri" panose="020F0502020204030204" pitchFamily="34" charset="0"/>
          </a:endParaRPr>
        </a:p>
      </dsp:txBody>
      <dsp:txXfrm>
        <a:off x="919605" y="1639041"/>
        <a:ext cx="4815228" cy="468323"/>
      </dsp:txXfrm>
    </dsp:sp>
    <dsp:sp modelId="{EC7FA6EE-FB20-4EC6-9C37-252F23626A5B}">
      <dsp:nvSpPr>
        <dsp:cNvPr id="0" name=""/>
        <dsp:cNvSpPr/>
      </dsp:nvSpPr>
      <dsp:spPr>
        <a:xfrm>
          <a:off x="626903" y="1580501"/>
          <a:ext cx="585403" cy="58540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348B98-AAF9-482F-8AD8-CFA31C976D2F}">
      <dsp:nvSpPr>
        <dsp:cNvPr id="0" name=""/>
        <dsp:cNvSpPr/>
      </dsp:nvSpPr>
      <dsp:spPr>
        <a:xfrm>
          <a:off x="919605" y="2340992"/>
          <a:ext cx="4815228" cy="468323"/>
        </a:xfrm>
        <a:prstGeom prst="rect">
          <a:avLst/>
        </a:prstGeom>
        <a:solidFill>
          <a:srgbClr val="156082">
            <a:hueOff val="0"/>
            <a:satOff val="0"/>
            <a:lumOff val="0"/>
            <a:alphaOff val="0"/>
          </a:srgbClr>
        </a:soli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3284" tIns="38100" rIns="38100" bIns="38100" numCol="1" spcCol="1270" anchor="ctr" anchorCtr="0">
          <a:noAutofit/>
        </a:bodyPr>
        <a:lstStyle/>
        <a:p>
          <a:pPr marL="0" lvl="0" indent="0" algn="l" defTabSz="666750">
            <a:lnSpc>
              <a:spcPct val="90000"/>
            </a:lnSpc>
            <a:spcBef>
              <a:spcPct val="0"/>
            </a:spcBef>
            <a:spcAft>
              <a:spcPct val="35000"/>
            </a:spcAft>
            <a:buNone/>
          </a:pPr>
          <a:r>
            <a:rPr lang="es-MX" sz="1400" b="0" kern="1200" dirty="0">
              <a:solidFill>
                <a:srgbClr val="FFFFFF"/>
              </a:solidFill>
              <a:latin typeface="Calibri" panose="020F0502020204030204" pitchFamily="34" charset="0"/>
              <a:ea typeface="Calibri" panose="020F0502020204030204" pitchFamily="34" charset="0"/>
              <a:cs typeface="Calibri" panose="020F0502020204030204" pitchFamily="34" charset="0"/>
            </a:rPr>
            <a:t>Seguimiento individualizado con la gestión de usuarios de  PAIWEB al 100% del equipo regional.</a:t>
          </a:r>
          <a:endParaRPr lang="es-CO" sz="1400" b="0" kern="1200" dirty="0">
            <a:solidFill>
              <a:srgbClr val="FFFFFF"/>
            </a:solidFill>
            <a:latin typeface="Calibri" panose="020F0502020204030204" pitchFamily="34" charset="0"/>
            <a:ea typeface="Calibri" panose="020F0502020204030204" pitchFamily="34" charset="0"/>
            <a:cs typeface="Calibri" panose="020F0502020204030204" pitchFamily="34" charset="0"/>
          </a:endParaRPr>
        </a:p>
      </dsp:txBody>
      <dsp:txXfrm>
        <a:off x="919605" y="2340992"/>
        <a:ext cx="4815228" cy="468323"/>
      </dsp:txXfrm>
    </dsp:sp>
    <dsp:sp modelId="{EB9338B9-6AC1-4AD0-A530-F32459AD14AF}">
      <dsp:nvSpPr>
        <dsp:cNvPr id="0" name=""/>
        <dsp:cNvSpPr/>
      </dsp:nvSpPr>
      <dsp:spPr>
        <a:xfrm>
          <a:off x="626903" y="2282451"/>
          <a:ext cx="585403" cy="58540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0CDFA9-4FDA-4BAF-AC5E-D1729A08C1BF}">
      <dsp:nvSpPr>
        <dsp:cNvPr id="0" name=""/>
        <dsp:cNvSpPr/>
      </dsp:nvSpPr>
      <dsp:spPr>
        <a:xfrm>
          <a:off x="743450" y="3043387"/>
          <a:ext cx="4991383" cy="468323"/>
        </a:xfrm>
        <a:prstGeom prst="rect">
          <a:avLst/>
        </a:prstGeom>
        <a:solidFill>
          <a:srgbClr val="156082">
            <a:hueOff val="0"/>
            <a:satOff val="0"/>
            <a:lumOff val="0"/>
            <a:alphaOff val="0"/>
          </a:srgbClr>
        </a:solidFill>
        <a:ln w="1905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3284" tIns="38100" rIns="38100" bIns="38100" numCol="1" spcCol="1270" anchor="ctr" anchorCtr="0">
          <a:noAutofit/>
        </a:bodyPr>
        <a:lstStyle/>
        <a:p>
          <a:pPr marL="0" lvl="0" indent="0" algn="l" defTabSz="622300">
            <a:lnSpc>
              <a:spcPct val="90000"/>
            </a:lnSpc>
            <a:spcBef>
              <a:spcPct val="0"/>
            </a:spcBef>
            <a:spcAft>
              <a:spcPct val="35000"/>
            </a:spcAft>
            <a:buNone/>
          </a:pPr>
          <a:r>
            <a:rPr lang="es-MX" sz="1400" b="0" kern="1200" dirty="0">
              <a:solidFill>
                <a:srgbClr val="FFFFFF"/>
              </a:solidFill>
              <a:latin typeface="Calibri" panose="020F0502020204030204" pitchFamily="34" charset="0"/>
              <a:ea typeface="Calibri" panose="020F0502020204030204" pitchFamily="34" charset="0"/>
              <a:cs typeface="Calibri" panose="020F0502020204030204" pitchFamily="34" charset="0"/>
            </a:rPr>
            <a:t>Mejora en el fortalecimiento de capacidades al talento humano </a:t>
          </a:r>
          <a:r>
            <a:rPr lang="es-MX" sz="1400" b="1" kern="1200" dirty="0">
              <a:solidFill>
                <a:srgbClr val="FFFFFF"/>
              </a:solidFill>
              <a:latin typeface="Calibri" panose="020F0502020204030204" pitchFamily="34" charset="0"/>
              <a:ea typeface="Calibri" panose="020F0502020204030204" pitchFamily="34" charset="0"/>
              <a:cs typeface="Calibri" panose="020F0502020204030204" pitchFamily="34" charset="0"/>
            </a:rPr>
            <a:t>- </a:t>
          </a:r>
          <a:r>
            <a:rPr lang="es-MX" sz="1400" b="1" kern="1200" dirty="0">
              <a:latin typeface="Calibri" panose="020F0502020204030204" pitchFamily="34" charset="0"/>
              <a:ea typeface="Calibri" panose="020F0502020204030204" pitchFamily="34" charset="0"/>
              <a:cs typeface="Calibri" panose="020F0502020204030204" pitchFamily="34" charset="0"/>
            </a:rPr>
            <a:t>100% </a:t>
          </a:r>
          <a:r>
            <a:rPr lang="es-MX" sz="1400" kern="1200" dirty="0">
              <a:latin typeface="Calibri" panose="020F0502020204030204" pitchFamily="34" charset="0"/>
              <a:ea typeface="Calibri" panose="020F0502020204030204" pitchFamily="34" charset="0"/>
              <a:cs typeface="Calibri" panose="020F0502020204030204" pitchFamily="34" charset="0"/>
            </a:rPr>
            <a:t>del cronograma de capacitaciones.</a:t>
          </a:r>
          <a:endParaRPr lang="es-CO" sz="1400" kern="1200" dirty="0">
            <a:latin typeface="Calibri" panose="020F0502020204030204" pitchFamily="34" charset="0"/>
            <a:ea typeface="Calibri" panose="020F0502020204030204" pitchFamily="34" charset="0"/>
            <a:cs typeface="Calibri" panose="020F0502020204030204" pitchFamily="34" charset="0"/>
          </a:endParaRPr>
        </a:p>
      </dsp:txBody>
      <dsp:txXfrm>
        <a:off x="743450" y="3043387"/>
        <a:ext cx="4991383" cy="468323"/>
      </dsp:txXfrm>
    </dsp:sp>
    <dsp:sp modelId="{9690FD65-DF64-4F1D-B141-836D5BBDCA74}">
      <dsp:nvSpPr>
        <dsp:cNvPr id="0" name=""/>
        <dsp:cNvSpPr/>
      </dsp:nvSpPr>
      <dsp:spPr>
        <a:xfrm>
          <a:off x="450748" y="2984847"/>
          <a:ext cx="585403" cy="58540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EFBC86-36D0-4703-BC11-6D59A522C396}">
      <dsp:nvSpPr>
        <dsp:cNvPr id="0" name=""/>
        <dsp:cNvSpPr/>
      </dsp:nvSpPr>
      <dsp:spPr>
        <a:xfrm>
          <a:off x="358222" y="3745783"/>
          <a:ext cx="5376610" cy="46832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1731" tIns="35560" rIns="35560" bIns="35560" numCol="1" spcCol="1270" anchor="ctr" anchorCtr="0">
          <a:noAutofit/>
        </a:bodyPr>
        <a:lstStyle/>
        <a:p>
          <a:pPr marL="0" lvl="0" indent="0" algn="l" defTabSz="622300">
            <a:lnSpc>
              <a:spcPct val="90000"/>
            </a:lnSpc>
            <a:spcBef>
              <a:spcPct val="0"/>
            </a:spcBef>
            <a:spcAft>
              <a:spcPct val="35000"/>
            </a:spcAft>
            <a:buNone/>
          </a:pPr>
          <a:r>
            <a:rPr lang="es-MX" sz="1400" kern="1200" dirty="0">
              <a:latin typeface="Calibri" panose="020F0502020204030204" pitchFamily="34" charset="0"/>
              <a:ea typeface="Calibri" panose="020F0502020204030204" pitchFamily="34" charset="0"/>
              <a:cs typeface="Calibri" panose="020F0502020204030204" pitchFamily="34" charset="0"/>
            </a:rPr>
            <a:t>Seguimiento a la red de prestadores con visitas de AT al </a:t>
          </a:r>
          <a:r>
            <a:rPr lang="es-MX" sz="1400" b="1" kern="1200" dirty="0">
              <a:latin typeface="Calibri" panose="020F0502020204030204" pitchFamily="34" charset="0"/>
              <a:ea typeface="Calibri" panose="020F0502020204030204" pitchFamily="34" charset="0"/>
              <a:cs typeface="Calibri" panose="020F0502020204030204" pitchFamily="34" charset="0"/>
            </a:rPr>
            <a:t>85,4</a:t>
          </a:r>
          <a:r>
            <a:rPr lang="es-MX" sz="1400" kern="1200" dirty="0">
              <a:latin typeface="Calibri" panose="020F0502020204030204" pitchFamily="34" charset="0"/>
              <a:ea typeface="Calibri" panose="020F0502020204030204" pitchFamily="34" charset="0"/>
              <a:cs typeface="Calibri" panose="020F0502020204030204" pitchFamily="34" charset="0"/>
            </a:rPr>
            <a:t>% de la red de prestadores.</a:t>
          </a:r>
          <a:endParaRPr lang="es-CO" sz="1400" kern="1200" dirty="0">
            <a:latin typeface="Calibri" panose="020F0502020204030204" pitchFamily="34" charset="0"/>
            <a:ea typeface="Calibri" panose="020F0502020204030204" pitchFamily="34" charset="0"/>
            <a:cs typeface="Calibri" panose="020F0502020204030204" pitchFamily="34" charset="0"/>
          </a:endParaRPr>
        </a:p>
      </dsp:txBody>
      <dsp:txXfrm>
        <a:off x="358222" y="3745783"/>
        <a:ext cx="5376610" cy="468323"/>
      </dsp:txXfrm>
    </dsp:sp>
    <dsp:sp modelId="{6CBA41E8-8DDD-4AC2-AA3F-973F4D8746C0}">
      <dsp:nvSpPr>
        <dsp:cNvPr id="0" name=""/>
        <dsp:cNvSpPr/>
      </dsp:nvSpPr>
      <dsp:spPr>
        <a:xfrm>
          <a:off x="65521" y="3687243"/>
          <a:ext cx="585403" cy="585403"/>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5DA66-CA6B-4F0C-AFE8-FA9BC3B66206}">
      <dsp:nvSpPr>
        <dsp:cNvPr id="0" name=""/>
        <dsp:cNvSpPr/>
      </dsp:nvSpPr>
      <dsp:spPr>
        <a:xfrm>
          <a:off x="-5587188" y="-855347"/>
          <a:ext cx="6652253" cy="6652253"/>
        </a:xfrm>
        <a:prstGeom prst="blockArc">
          <a:avLst>
            <a:gd name="adj1" fmla="val 18900000"/>
            <a:gd name="adj2" fmla="val 2700000"/>
            <a:gd name="adj3" fmla="val 325"/>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59A769-7729-4AD1-93C4-5D6C2D065074}">
      <dsp:nvSpPr>
        <dsp:cNvPr id="0" name=""/>
        <dsp:cNvSpPr/>
      </dsp:nvSpPr>
      <dsp:spPr>
        <a:xfrm>
          <a:off x="396942" y="260222"/>
          <a:ext cx="5308278" cy="52024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946" tIns="40640" rIns="40640" bIns="40640" numCol="1" spcCol="1270" anchor="ctr" anchorCtr="0">
          <a:noAutofit/>
        </a:bodyPr>
        <a:lstStyle/>
        <a:p>
          <a:pPr marL="0" lvl="0" indent="0" algn="l" defTabSz="711200">
            <a:lnSpc>
              <a:spcPct val="90000"/>
            </a:lnSpc>
            <a:spcBef>
              <a:spcPct val="0"/>
            </a:spcBef>
            <a:spcAft>
              <a:spcPct val="35000"/>
            </a:spcAft>
            <a:buNone/>
          </a:pPr>
          <a:r>
            <a:rPr lang="es-CO" sz="1600" b="1" kern="1200" dirty="0">
              <a:latin typeface="Calibri" panose="020F0502020204030204" pitchFamily="34" charset="0"/>
              <a:ea typeface="Calibri" panose="020F0502020204030204" pitchFamily="34" charset="0"/>
              <a:cs typeface="Calibri" panose="020F0502020204030204" pitchFamily="34" charset="0"/>
            </a:rPr>
            <a:t>87</a:t>
          </a:r>
          <a:r>
            <a:rPr lang="es-CO" sz="1400" b="0" kern="1200" dirty="0">
              <a:latin typeface="Calibri" panose="020F0502020204030204" pitchFamily="34" charset="0"/>
              <a:ea typeface="Calibri" panose="020F0502020204030204" pitchFamily="34" charset="0"/>
              <a:cs typeface="Calibri" panose="020F0502020204030204" pitchFamily="34" charset="0"/>
            </a:rPr>
            <a:t> Jornadas de atención con medicina interna en los territorios, con cobertura a </a:t>
          </a:r>
          <a:r>
            <a:rPr lang="es-CO" sz="1400" b="1" kern="1200" dirty="0">
              <a:latin typeface="Calibri" panose="020F0502020204030204" pitchFamily="34" charset="0"/>
              <a:ea typeface="Calibri" panose="020F0502020204030204" pitchFamily="34" charset="0"/>
              <a:cs typeface="Calibri" panose="020F0502020204030204" pitchFamily="34" charset="0"/>
            </a:rPr>
            <a:t>58,4% </a:t>
          </a:r>
          <a:r>
            <a:rPr lang="es-CO" sz="1400" b="0" kern="1200" dirty="0">
              <a:latin typeface="Calibri" panose="020F0502020204030204" pitchFamily="34" charset="0"/>
              <a:ea typeface="Calibri" panose="020F0502020204030204" pitchFamily="34" charset="0"/>
              <a:cs typeface="Calibri" panose="020F0502020204030204" pitchFamily="34" charset="0"/>
            </a:rPr>
            <a:t>de los municipios.</a:t>
          </a:r>
        </a:p>
      </dsp:txBody>
      <dsp:txXfrm>
        <a:off x="396942" y="260222"/>
        <a:ext cx="5308278" cy="520247"/>
      </dsp:txXfrm>
    </dsp:sp>
    <dsp:sp modelId="{899D68EB-2A9B-436D-A33D-34E4C39C9627}">
      <dsp:nvSpPr>
        <dsp:cNvPr id="0" name=""/>
        <dsp:cNvSpPr/>
      </dsp:nvSpPr>
      <dsp:spPr>
        <a:xfrm>
          <a:off x="71787" y="195191"/>
          <a:ext cx="650309" cy="650309"/>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18A4D0-108B-4314-BA80-CD494F2931B1}">
      <dsp:nvSpPr>
        <dsp:cNvPr id="0" name=""/>
        <dsp:cNvSpPr/>
      </dsp:nvSpPr>
      <dsp:spPr>
        <a:xfrm>
          <a:off x="824881" y="1040494"/>
          <a:ext cx="4880339" cy="52024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946" tIns="38100" rIns="38100" bIns="38100" numCol="1" spcCol="1270" anchor="ctr" anchorCtr="0">
          <a:noAutofit/>
        </a:bodyPr>
        <a:lstStyle/>
        <a:p>
          <a:pPr marL="0" lvl="0" indent="0" algn="l" defTabSz="666750">
            <a:lnSpc>
              <a:spcPct val="90000"/>
            </a:lnSpc>
            <a:spcBef>
              <a:spcPct val="0"/>
            </a:spcBef>
            <a:spcAft>
              <a:spcPct val="35000"/>
            </a:spcAft>
            <a:buNone/>
          </a:pPr>
          <a:r>
            <a:rPr lang="es-CO" sz="1500" b="0" kern="1200" dirty="0">
              <a:latin typeface="Calibri" panose="020F0502020204030204" pitchFamily="34" charset="0"/>
              <a:ea typeface="Calibri" panose="020F0502020204030204" pitchFamily="34" charset="0"/>
              <a:cs typeface="Calibri" panose="020F0502020204030204" pitchFamily="34" charset="0"/>
            </a:rPr>
            <a:t>Aumento en la captación de usuarios para direccionamiento a programas especiales.</a:t>
          </a:r>
        </a:p>
      </dsp:txBody>
      <dsp:txXfrm>
        <a:off x="824881" y="1040494"/>
        <a:ext cx="4880339" cy="520247"/>
      </dsp:txXfrm>
    </dsp:sp>
    <dsp:sp modelId="{BB3EB8AC-E749-471F-8D88-DD6DD8553E8E}">
      <dsp:nvSpPr>
        <dsp:cNvPr id="0" name=""/>
        <dsp:cNvSpPr/>
      </dsp:nvSpPr>
      <dsp:spPr>
        <a:xfrm>
          <a:off x="499726" y="975463"/>
          <a:ext cx="650309" cy="650309"/>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BF8069-3D01-4FE4-B714-D734130F9C16}">
      <dsp:nvSpPr>
        <dsp:cNvPr id="0" name=""/>
        <dsp:cNvSpPr/>
      </dsp:nvSpPr>
      <dsp:spPr>
        <a:xfrm>
          <a:off x="1020566" y="1820766"/>
          <a:ext cx="4684653" cy="52024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946" tIns="38100" rIns="38100" bIns="38100" numCol="1" spcCol="1270" anchor="ctr" anchorCtr="0">
          <a:noAutofit/>
        </a:bodyPr>
        <a:lstStyle/>
        <a:p>
          <a:pPr marL="0" lvl="0" indent="0" algn="l" defTabSz="666750">
            <a:lnSpc>
              <a:spcPct val="90000"/>
            </a:lnSpc>
            <a:spcBef>
              <a:spcPct val="0"/>
            </a:spcBef>
            <a:spcAft>
              <a:spcPct val="35000"/>
            </a:spcAft>
            <a:buNone/>
          </a:pPr>
          <a:r>
            <a:rPr lang="es-MX" sz="1500" kern="1200" dirty="0">
              <a:latin typeface="Calibri" panose="020F0502020204030204" pitchFamily="34" charset="0"/>
              <a:ea typeface="Calibri" panose="020F0502020204030204" pitchFamily="34" charset="0"/>
              <a:cs typeface="Calibri" panose="020F0502020204030204" pitchFamily="34" charset="0"/>
            </a:rPr>
            <a:t>Consolidación del sistema de información mediante el seguimiento a cohortes en el aplicativo misional.</a:t>
          </a:r>
          <a:endParaRPr lang="es-CO" sz="1500" kern="1200" dirty="0">
            <a:latin typeface="Calibri" panose="020F0502020204030204" pitchFamily="34" charset="0"/>
            <a:ea typeface="Calibri" panose="020F0502020204030204" pitchFamily="34" charset="0"/>
            <a:cs typeface="Calibri" panose="020F0502020204030204" pitchFamily="34" charset="0"/>
          </a:endParaRPr>
        </a:p>
      </dsp:txBody>
      <dsp:txXfrm>
        <a:off x="1020566" y="1820766"/>
        <a:ext cx="4684653" cy="520247"/>
      </dsp:txXfrm>
    </dsp:sp>
    <dsp:sp modelId="{FC140A11-F582-4D1B-8462-9EF3BD0FA110}">
      <dsp:nvSpPr>
        <dsp:cNvPr id="0" name=""/>
        <dsp:cNvSpPr/>
      </dsp:nvSpPr>
      <dsp:spPr>
        <a:xfrm>
          <a:off x="695412" y="1755735"/>
          <a:ext cx="650309" cy="650309"/>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9AE4C5-0348-4BB6-B6A4-234729E0B000}">
      <dsp:nvSpPr>
        <dsp:cNvPr id="0" name=""/>
        <dsp:cNvSpPr/>
      </dsp:nvSpPr>
      <dsp:spPr>
        <a:xfrm>
          <a:off x="1020566" y="2600544"/>
          <a:ext cx="4684653" cy="52024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946" tIns="35560" rIns="35560" bIns="35560" numCol="1" spcCol="1270" anchor="ctr" anchorCtr="0">
          <a:noAutofit/>
        </a:bodyPr>
        <a:lstStyle/>
        <a:p>
          <a:pPr marL="0" lvl="0" indent="0" algn="l" defTabSz="622300">
            <a:lnSpc>
              <a:spcPct val="90000"/>
            </a:lnSpc>
            <a:spcBef>
              <a:spcPct val="0"/>
            </a:spcBef>
            <a:spcAft>
              <a:spcPct val="35000"/>
            </a:spcAft>
            <a:buNone/>
          </a:pPr>
          <a:r>
            <a:rPr lang="es-MX" sz="1400" kern="1200" dirty="0">
              <a:latin typeface="Calibri" panose="020F0502020204030204" pitchFamily="34" charset="0"/>
              <a:ea typeface="Calibri" panose="020F0502020204030204" pitchFamily="34" charset="0"/>
              <a:cs typeface="Calibri" panose="020F0502020204030204" pitchFamily="34" charset="0"/>
            </a:rPr>
            <a:t>Reporte del </a:t>
          </a:r>
          <a:r>
            <a:rPr lang="es-MX" sz="1600" b="1" kern="1200" dirty="0">
              <a:latin typeface="Calibri" panose="020F0502020204030204" pitchFamily="34" charset="0"/>
              <a:ea typeface="Calibri" panose="020F0502020204030204" pitchFamily="34" charset="0"/>
              <a:cs typeface="Calibri" panose="020F0502020204030204" pitchFamily="34" charset="0"/>
            </a:rPr>
            <a:t>96% </a:t>
          </a:r>
          <a:r>
            <a:rPr lang="es-MX" sz="1400" kern="1200" dirty="0">
              <a:latin typeface="Calibri" panose="020F0502020204030204" pitchFamily="34" charset="0"/>
              <a:ea typeface="Calibri" panose="020F0502020204030204" pitchFamily="34" charset="0"/>
              <a:cs typeface="Calibri" panose="020F0502020204030204" pitchFamily="34" charset="0"/>
            </a:rPr>
            <a:t>de la cohorte del total de la red de prestadores (125 municipios).</a:t>
          </a:r>
          <a:endParaRPr lang="es-CO" sz="1400" kern="1200" dirty="0">
            <a:latin typeface="Calibri" panose="020F0502020204030204" pitchFamily="34" charset="0"/>
            <a:ea typeface="Calibri" panose="020F0502020204030204" pitchFamily="34" charset="0"/>
            <a:cs typeface="Calibri" panose="020F0502020204030204" pitchFamily="34" charset="0"/>
          </a:endParaRPr>
        </a:p>
      </dsp:txBody>
      <dsp:txXfrm>
        <a:off x="1020566" y="2600544"/>
        <a:ext cx="4684653" cy="520247"/>
      </dsp:txXfrm>
    </dsp:sp>
    <dsp:sp modelId="{F3139133-6F6E-488D-B000-341FD646DF62}">
      <dsp:nvSpPr>
        <dsp:cNvPr id="0" name=""/>
        <dsp:cNvSpPr/>
      </dsp:nvSpPr>
      <dsp:spPr>
        <a:xfrm>
          <a:off x="695412" y="2535513"/>
          <a:ext cx="650309" cy="650309"/>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5C5771-0F85-4F9A-A779-7F9AFD8AAF7C}">
      <dsp:nvSpPr>
        <dsp:cNvPr id="0" name=""/>
        <dsp:cNvSpPr/>
      </dsp:nvSpPr>
      <dsp:spPr>
        <a:xfrm>
          <a:off x="824881" y="3380816"/>
          <a:ext cx="4880339" cy="52024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946" tIns="38100" rIns="38100" bIns="38100" numCol="1" spcCol="1270" anchor="ctr" anchorCtr="0">
          <a:noAutofit/>
        </a:bodyPr>
        <a:lstStyle/>
        <a:p>
          <a:pPr marL="0" lvl="0" indent="0" algn="l" defTabSz="666750">
            <a:lnSpc>
              <a:spcPct val="90000"/>
            </a:lnSpc>
            <a:spcBef>
              <a:spcPct val="0"/>
            </a:spcBef>
            <a:spcAft>
              <a:spcPct val="35000"/>
            </a:spcAft>
            <a:buNone/>
          </a:pPr>
          <a:r>
            <a:rPr lang="es-MX" sz="1500" kern="1200" dirty="0">
              <a:latin typeface="Calibri" panose="020F0502020204030204" pitchFamily="34" charset="0"/>
              <a:ea typeface="Calibri" panose="020F0502020204030204" pitchFamily="34" charset="0"/>
              <a:cs typeface="Calibri" panose="020F0502020204030204" pitchFamily="34" charset="0"/>
            </a:rPr>
            <a:t>Programación y ejecución de jornadas en territorio para toma de muestras de pacientes crónicos.</a:t>
          </a:r>
          <a:endParaRPr lang="es-CO" sz="1500" kern="1200" dirty="0">
            <a:latin typeface="Calibri" panose="020F0502020204030204" pitchFamily="34" charset="0"/>
            <a:ea typeface="Calibri" panose="020F0502020204030204" pitchFamily="34" charset="0"/>
            <a:cs typeface="Calibri" panose="020F0502020204030204" pitchFamily="34" charset="0"/>
          </a:endParaRPr>
        </a:p>
      </dsp:txBody>
      <dsp:txXfrm>
        <a:off x="824881" y="3380816"/>
        <a:ext cx="4880339" cy="520247"/>
      </dsp:txXfrm>
    </dsp:sp>
    <dsp:sp modelId="{38A7ADA0-5781-477C-BBC0-C02C36B31501}">
      <dsp:nvSpPr>
        <dsp:cNvPr id="0" name=""/>
        <dsp:cNvSpPr/>
      </dsp:nvSpPr>
      <dsp:spPr>
        <a:xfrm>
          <a:off x="499726" y="3315785"/>
          <a:ext cx="650309" cy="650309"/>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D06777-AEB8-4B9E-9CB8-7030F01AA1E3}">
      <dsp:nvSpPr>
        <dsp:cNvPr id="0" name=""/>
        <dsp:cNvSpPr/>
      </dsp:nvSpPr>
      <dsp:spPr>
        <a:xfrm>
          <a:off x="396942" y="4161088"/>
          <a:ext cx="5308278" cy="52024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946" tIns="35560" rIns="35560" bIns="35560" numCol="1" spcCol="1270" anchor="ctr" anchorCtr="0">
          <a:noAutofit/>
        </a:bodyPr>
        <a:lstStyle/>
        <a:p>
          <a:pPr marL="0" lvl="0" indent="0" algn="l" defTabSz="622300">
            <a:lnSpc>
              <a:spcPct val="90000"/>
            </a:lnSpc>
            <a:spcBef>
              <a:spcPct val="0"/>
            </a:spcBef>
            <a:spcAft>
              <a:spcPct val="35000"/>
            </a:spcAft>
            <a:buNone/>
          </a:pPr>
          <a:r>
            <a:rPr lang="es-MX" sz="1400" kern="1200" dirty="0">
              <a:solidFill>
                <a:schemeClr val="bg1"/>
              </a:solidFill>
              <a:latin typeface="Calibri" panose="020F0502020204030204" pitchFamily="34" charset="0"/>
              <a:ea typeface="Calibri" panose="020F0502020204030204" pitchFamily="34" charset="0"/>
              <a:cs typeface="Calibri" panose="020F0502020204030204" pitchFamily="34" charset="0"/>
            </a:rPr>
            <a:t>Seguimiento a la red de prestadores con visitas de AT al </a:t>
          </a:r>
          <a:r>
            <a:rPr lang="es-MX" sz="1600" b="1" kern="1200" dirty="0">
              <a:solidFill>
                <a:schemeClr val="bg1"/>
              </a:solidFill>
              <a:latin typeface="Calibri" panose="020F0502020204030204" pitchFamily="34" charset="0"/>
              <a:ea typeface="Calibri" panose="020F0502020204030204" pitchFamily="34" charset="0"/>
              <a:cs typeface="Calibri" panose="020F0502020204030204" pitchFamily="34" charset="0"/>
            </a:rPr>
            <a:t>87%</a:t>
          </a:r>
          <a:r>
            <a:rPr lang="es-MX" sz="1400" kern="1200" dirty="0">
              <a:solidFill>
                <a:schemeClr val="bg1"/>
              </a:solidFill>
              <a:latin typeface="Calibri" panose="020F0502020204030204" pitchFamily="34" charset="0"/>
              <a:ea typeface="Calibri" panose="020F0502020204030204" pitchFamily="34" charset="0"/>
              <a:cs typeface="Calibri" panose="020F0502020204030204" pitchFamily="34" charset="0"/>
            </a:rPr>
            <a:t> de la red de prestadores.</a:t>
          </a:r>
          <a:endParaRPr lang="es-CO" sz="140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396942" y="4161088"/>
        <a:ext cx="5308278" cy="520247"/>
      </dsp:txXfrm>
    </dsp:sp>
    <dsp:sp modelId="{78611031-93D8-4F8B-8443-14122903F06F}">
      <dsp:nvSpPr>
        <dsp:cNvPr id="0" name=""/>
        <dsp:cNvSpPr/>
      </dsp:nvSpPr>
      <dsp:spPr>
        <a:xfrm>
          <a:off x="71787" y="4096057"/>
          <a:ext cx="650309" cy="650309"/>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07215B-B7B6-426B-AD45-E809AE4B44FC}">
      <dsp:nvSpPr>
        <dsp:cNvPr id="0" name=""/>
        <dsp:cNvSpPr/>
      </dsp:nvSpPr>
      <dsp:spPr>
        <a:xfrm>
          <a:off x="-5654549" y="-866079"/>
          <a:ext cx="6736110" cy="6736110"/>
        </a:xfrm>
        <a:prstGeom prst="blockArc">
          <a:avLst>
            <a:gd name="adj1" fmla="val 18900000"/>
            <a:gd name="adj2" fmla="val 2700000"/>
            <a:gd name="adj3" fmla="val 321"/>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F05E94-1594-4FD0-802B-FDE229CF566B}">
      <dsp:nvSpPr>
        <dsp:cNvPr id="0" name=""/>
        <dsp:cNvSpPr/>
      </dsp:nvSpPr>
      <dsp:spPr>
        <a:xfrm>
          <a:off x="351027" y="227479"/>
          <a:ext cx="6193330" cy="45475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965" tIns="33020" rIns="33020" bIns="33020" numCol="1" spcCol="1270" anchor="ctr" anchorCtr="0">
          <a:noAutofit/>
        </a:bodyPr>
        <a:lstStyle/>
        <a:p>
          <a:pPr marL="0" lvl="0" indent="0" algn="l" defTabSz="577850">
            <a:lnSpc>
              <a:spcPct val="90000"/>
            </a:lnSpc>
            <a:spcBef>
              <a:spcPct val="0"/>
            </a:spcBef>
            <a:spcAft>
              <a:spcPct val="35000"/>
            </a:spcAft>
            <a:buNone/>
          </a:pPr>
          <a:r>
            <a:rPr lang="es-MX" sz="1300" b="0" kern="1200" dirty="0">
              <a:solidFill>
                <a:srgbClr val="FFFFFF"/>
              </a:solidFill>
              <a:latin typeface="Calibri" panose="020F0502020204030204" pitchFamily="34" charset="0"/>
              <a:ea typeface="Calibri" panose="020F0502020204030204" pitchFamily="34" charset="0"/>
              <a:cs typeface="Calibri" panose="020F0502020204030204" pitchFamily="34" charset="0"/>
            </a:rPr>
            <a:t>D</a:t>
          </a:r>
          <a:r>
            <a:rPr lang="es-CO" sz="1300" b="0" kern="1200" dirty="0" err="1">
              <a:solidFill>
                <a:srgbClr val="FFFFFF"/>
              </a:solidFill>
              <a:latin typeface="Calibri" panose="020F0502020204030204" pitchFamily="34" charset="0"/>
              <a:ea typeface="Calibri" panose="020F0502020204030204" pitchFamily="34" charset="0"/>
              <a:cs typeface="Calibri" panose="020F0502020204030204" pitchFamily="34" charset="0"/>
            </a:rPr>
            <a:t>emanda</a:t>
          </a:r>
          <a:r>
            <a:rPr lang="es-CO" sz="1300" b="0" kern="1200" dirty="0">
              <a:solidFill>
                <a:srgbClr val="FFFFFF"/>
              </a:solidFill>
              <a:latin typeface="Calibri" panose="020F0502020204030204" pitchFamily="34" charset="0"/>
              <a:ea typeface="Calibri" panose="020F0502020204030204" pitchFamily="34" charset="0"/>
              <a:cs typeface="Calibri" panose="020F0502020204030204" pitchFamily="34" charset="0"/>
            </a:rPr>
            <a:t> inducida permanente con el </a:t>
          </a:r>
          <a:r>
            <a:rPr lang="es-CO" sz="1300" b="0" kern="1200" dirty="0" err="1">
              <a:solidFill>
                <a:srgbClr val="FFFFFF"/>
              </a:solidFill>
              <a:latin typeface="Calibri" panose="020F0502020204030204" pitchFamily="34" charset="0"/>
              <a:ea typeface="Calibri" panose="020F0502020204030204" pitchFamily="34" charset="0"/>
              <a:cs typeface="Calibri" panose="020F0502020204030204" pitchFamily="34" charset="0"/>
            </a:rPr>
            <a:t>call</a:t>
          </a:r>
          <a:r>
            <a:rPr lang="es-CO" sz="1300" b="0" kern="1200" dirty="0">
              <a:solidFill>
                <a:srgbClr val="FFFFFF"/>
              </a:solidFill>
              <a:latin typeface="Calibri" panose="020F0502020204030204" pitchFamily="34" charset="0"/>
              <a:ea typeface="Calibri" panose="020F0502020204030204" pitchFamily="34" charset="0"/>
              <a:cs typeface="Calibri" panose="020F0502020204030204" pitchFamily="34" charset="0"/>
            </a:rPr>
            <a:t> center.</a:t>
          </a:r>
          <a:endParaRPr lang="es-CO" sz="1300" b="0" kern="1200" dirty="0">
            <a:latin typeface="Calibri" panose="020F0502020204030204" pitchFamily="34" charset="0"/>
            <a:ea typeface="Calibri" panose="020F0502020204030204" pitchFamily="34" charset="0"/>
            <a:cs typeface="Calibri" panose="020F0502020204030204" pitchFamily="34" charset="0"/>
          </a:endParaRPr>
        </a:p>
      </dsp:txBody>
      <dsp:txXfrm>
        <a:off x="351027" y="227479"/>
        <a:ext cx="6193330" cy="454759"/>
      </dsp:txXfrm>
    </dsp:sp>
    <dsp:sp modelId="{C7454EAC-4C73-4803-9538-233D4D7B7EBA}">
      <dsp:nvSpPr>
        <dsp:cNvPr id="0" name=""/>
        <dsp:cNvSpPr/>
      </dsp:nvSpPr>
      <dsp:spPr>
        <a:xfrm>
          <a:off x="66802" y="170634"/>
          <a:ext cx="568448" cy="568448"/>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265A79-BDA8-4D65-A70F-DCD94ED2049E}">
      <dsp:nvSpPr>
        <dsp:cNvPr id="0" name=""/>
        <dsp:cNvSpPr/>
      </dsp:nvSpPr>
      <dsp:spPr>
        <a:xfrm>
          <a:off x="762852" y="910018"/>
          <a:ext cx="5781504" cy="45475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965" tIns="33020" rIns="33020" bIns="33020" numCol="1" spcCol="1270" anchor="ctr" anchorCtr="0">
          <a:noAutofit/>
        </a:bodyPr>
        <a:lstStyle/>
        <a:p>
          <a:pPr marL="0" lvl="0" indent="0" algn="l" defTabSz="577850">
            <a:lnSpc>
              <a:spcPct val="90000"/>
            </a:lnSpc>
            <a:spcBef>
              <a:spcPct val="0"/>
            </a:spcBef>
            <a:spcAft>
              <a:spcPct val="35000"/>
            </a:spcAft>
            <a:buNone/>
          </a:pPr>
          <a:r>
            <a:rPr lang="es-CO" sz="1300" b="0" kern="1200" dirty="0">
              <a:latin typeface="Calibri" panose="020F0502020204030204" pitchFamily="34" charset="0"/>
              <a:ea typeface="Calibri" panose="020F0502020204030204" pitchFamily="34" charset="0"/>
              <a:cs typeface="Calibri" panose="020F0502020204030204" pitchFamily="34" charset="0"/>
            </a:rPr>
            <a:t>Fortalecimiento de la atenciones en territorio pasando de </a:t>
          </a:r>
          <a:r>
            <a:rPr lang="es-MX" sz="1300" kern="1200" dirty="0">
              <a:latin typeface="Calibri" panose="020F0502020204030204" pitchFamily="34" charset="0"/>
              <a:ea typeface="Calibri" panose="020F0502020204030204" pitchFamily="34" charset="0"/>
              <a:cs typeface="Calibri" panose="020F0502020204030204" pitchFamily="34" charset="0"/>
            </a:rPr>
            <a:t>701 jornadas en 2024 a 1.435 jornadas en 2025.</a:t>
          </a:r>
          <a:endParaRPr lang="es-CO" sz="1300" kern="1200" dirty="0">
            <a:latin typeface="Calibri" panose="020F0502020204030204" pitchFamily="34" charset="0"/>
            <a:ea typeface="Calibri" panose="020F0502020204030204" pitchFamily="34" charset="0"/>
            <a:cs typeface="Calibri" panose="020F0502020204030204" pitchFamily="34" charset="0"/>
          </a:endParaRPr>
        </a:p>
      </dsp:txBody>
      <dsp:txXfrm>
        <a:off x="762852" y="910018"/>
        <a:ext cx="5781504" cy="454759"/>
      </dsp:txXfrm>
    </dsp:sp>
    <dsp:sp modelId="{9D5DCCD4-AED5-42E5-96DE-73DE1C369490}">
      <dsp:nvSpPr>
        <dsp:cNvPr id="0" name=""/>
        <dsp:cNvSpPr/>
      </dsp:nvSpPr>
      <dsp:spPr>
        <a:xfrm>
          <a:off x="478627" y="853173"/>
          <a:ext cx="568448" cy="568448"/>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744736-1B9E-42CA-841C-1A1FE00832BB}">
      <dsp:nvSpPr>
        <dsp:cNvPr id="0" name=""/>
        <dsp:cNvSpPr/>
      </dsp:nvSpPr>
      <dsp:spPr>
        <a:xfrm>
          <a:off x="988530" y="1592057"/>
          <a:ext cx="5555826" cy="45475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965" tIns="33020" rIns="33020" bIns="33020" numCol="1" spcCol="1270" anchor="ctr" anchorCtr="0">
          <a:noAutofit/>
        </a:bodyPr>
        <a:lstStyle/>
        <a:p>
          <a:pPr marL="0" lvl="0" indent="0" algn="l" defTabSz="577850">
            <a:lnSpc>
              <a:spcPct val="90000"/>
            </a:lnSpc>
            <a:spcBef>
              <a:spcPct val="0"/>
            </a:spcBef>
            <a:spcAft>
              <a:spcPct val="35000"/>
            </a:spcAft>
            <a:buNone/>
          </a:pPr>
          <a:r>
            <a:rPr lang="es-CO" sz="1300" b="0" kern="1200" dirty="0">
              <a:solidFill>
                <a:srgbClr val="FFFFFF"/>
              </a:solidFill>
              <a:latin typeface="Calibri" panose="020F0502020204030204" pitchFamily="34" charset="0"/>
              <a:ea typeface="Calibri" panose="020F0502020204030204" pitchFamily="34" charset="0"/>
              <a:cs typeface="Calibri" panose="020F0502020204030204" pitchFamily="34" charset="0"/>
            </a:rPr>
            <a:t>Articulación con equipo regional para la programación de jornadas y consecución de permisos.</a:t>
          </a:r>
          <a:endParaRPr lang="es-CO" sz="1300" b="0" kern="1200" dirty="0">
            <a:latin typeface="Calibri" panose="020F0502020204030204" pitchFamily="34" charset="0"/>
            <a:ea typeface="Calibri" panose="020F0502020204030204" pitchFamily="34" charset="0"/>
            <a:cs typeface="Calibri" panose="020F0502020204030204" pitchFamily="34" charset="0"/>
          </a:endParaRPr>
        </a:p>
      </dsp:txBody>
      <dsp:txXfrm>
        <a:off x="988530" y="1592057"/>
        <a:ext cx="5555826" cy="454759"/>
      </dsp:txXfrm>
    </dsp:sp>
    <dsp:sp modelId="{C0530DF0-E619-47CD-98FC-A6304790F729}">
      <dsp:nvSpPr>
        <dsp:cNvPr id="0" name=""/>
        <dsp:cNvSpPr/>
      </dsp:nvSpPr>
      <dsp:spPr>
        <a:xfrm>
          <a:off x="704306" y="1535212"/>
          <a:ext cx="568448" cy="568448"/>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4C5B82-1DCD-4B6B-BB23-F7E81C7DEF8E}">
      <dsp:nvSpPr>
        <dsp:cNvPr id="0" name=""/>
        <dsp:cNvSpPr/>
      </dsp:nvSpPr>
      <dsp:spPr>
        <a:xfrm>
          <a:off x="1060587" y="2274595"/>
          <a:ext cx="5483769" cy="45475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965" tIns="33020" rIns="33020" bIns="33020" numCol="1" spcCol="1270" anchor="ctr" anchorCtr="0">
          <a:noAutofit/>
        </a:bodyPr>
        <a:lstStyle/>
        <a:p>
          <a:pPr marL="0" lvl="0" indent="0" algn="l" defTabSz="577850">
            <a:lnSpc>
              <a:spcPct val="90000"/>
            </a:lnSpc>
            <a:spcBef>
              <a:spcPct val="0"/>
            </a:spcBef>
            <a:spcAft>
              <a:spcPct val="35000"/>
            </a:spcAft>
            <a:buNone/>
          </a:pPr>
          <a:r>
            <a:rPr lang="es-MX" sz="1300" b="0" kern="1200" dirty="0">
              <a:solidFill>
                <a:srgbClr val="FFFFFF"/>
              </a:solidFill>
              <a:latin typeface="Calibri" panose="020F0502020204030204" pitchFamily="34" charset="0"/>
              <a:ea typeface="Calibri" panose="020F0502020204030204" pitchFamily="34" charset="0"/>
              <a:cs typeface="Calibri" panose="020F0502020204030204" pitchFamily="34" charset="0"/>
            </a:rPr>
            <a:t>Fortalecimiento de capacidades en el Talento Humano y </a:t>
          </a:r>
          <a:r>
            <a:rPr lang="es-MX" sz="1300" b="0" kern="1200" dirty="0">
              <a:latin typeface="Calibri" panose="020F0502020204030204" pitchFamily="34" charset="0"/>
              <a:ea typeface="Calibri" panose="020F0502020204030204" pitchFamily="34" charset="0"/>
              <a:cs typeface="Calibri" panose="020F0502020204030204" pitchFamily="34" charset="0"/>
            </a:rPr>
            <a:t>capacitaciones a la red primaria en toma de ADN/VPH  (12 capacitaciones).</a:t>
          </a:r>
          <a:endParaRPr lang="es-CO" sz="1300" b="0" kern="1200" dirty="0">
            <a:latin typeface="Calibri" panose="020F0502020204030204" pitchFamily="34" charset="0"/>
            <a:ea typeface="Calibri" panose="020F0502020204030204" pitchFamily="34" charset="0"/>
            <a:cs typeface="Calibri" panose="020F0502020204030204" pitchFamily="34" charset="0"/>
          </a:endParaRPr>
        </a:p>
      </dsp:txBody>
      <dsp:txXfrm>
        <a:off x="1060587" y="2274595"/>
        <a:ext cx="5483769" cy="454759"/>
      </dsp:txXfrm>
    </dsp:sp>
    <dsp:sp modelId="{68913B56-75A0-4489-B9C2-357F4EF5EE72}">
      <dsp:nvSpPr>
        <dsp:cNvPr id="0" name=""/>
        <dsp:cNvSpPr/>
      </dsp:nvSpPr>
      <dsp:spPr>
        <a:xfrm>
          <a:off x="776362" y="2217751"/>
          <a:ext cx="568448" cy="568448"/>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B500F0-5E0F-4D97-8C2E-654F291FCBED}">
      <dsp:nvSpPr>
        <dsp:cNvPr id="0" name=""/>
        <dsp:cNvSpPr/>
      </dsp:nvSpPr>
      <dsp:spPr>
        <a:xfrm>
          <a:off x="988530" y="2957134"/>
          <a:ext cx="5555826" cy="45475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965" tIns="33020" rIns="33020" bIns="33020" numCol="1" spcCol="1270" anchor="ctr" anchorCtr="0">
          <a:noAutofit/>
        </a:bodyPr>
        <a:lstStyle/>
        <a:p>
          <a:pPr marL="0" lvl="0" indent="0" algn="l" defTabSz="577850">
            <a:lnSpc>
              <a:spcPct val="90000"/>
            </a:lnSpc>
            <a:spcBef>
              <a:spcPct val="0"/>
            </a:spcBef>
            <a:spcAft>
              <a:spcPct val="35000"/>
            </a:spcAft>
            <a:buNone/>
          </a:pPr>
          <a:r>
            <a:rPr lang="es-MX" sz="1300" b="0" kern="1200" dirty="0">
              <a:solidFill>
                <a:schemeClr val="bg1"/>
              </a:solidFill>
              <a:latin typeface="Calibri" panose="020F0502020204030204" pitchFamily="34" charset="0"/>
              <a:ea typeface="Calibri" panose="020F0502020204030204" pitchFamily="34" charset="0"/>
              <a:cs typeface="Calibri" panose="020F0502020204030204" pitchFamily="34" charset="0"/>
            </a:rPr>
            <a:t>Implementación de estrategia de </a:t>
          </a:r>
          <a:r>
            <a:rPr lang="es-MX" sz="1300" b="0" kern="1200" dirty="0" err="1">
              <a:solidFill>
                <a:schemeClr val="bg1"/>
              </a:solidFill>
              <a:latin typeface="Calibri" panose="020F0502020204030204" pitchFamily="34" charset="0"/>
              <a:ea typeface="Calibri" panose="020F0502020204030204" pitchFamily="34" charset="0"/>
              <a:cs typeface="Calibri" panose="020F0502020204030204" pitchFamily="34" charset="0"/>
            </a:rPr>
            <a:t>autotoma</a:t>
          </a:r>
          <a:r>
            <a:rPr lang="es-MX" sz="1300" b="0" kern="1200" dirty="0">
              <a:solidFill>
                <a:schemeClr val="bg1"/>
              </a:solidFill>
              <a:latin typeface="Calibri" panose="020F0502020204030204" pitchFamily="34" charset="0"/>
              <a:ea typeface="Calibri" panose="020F0502020204030204" pitchFamily="34" charset="0"/>
              <a:cs typeface="Calibri" panose="020F0502020204030204" pitchFamily="34" charset="0"/>
            </a:rPr>
            <a:t> para ADN – VPH.</a:t>
          </a:r>
          <a:endParaRPr lang="es-CO" sz="1300" b="0" kern="1200" dirty="0">
            <a:latin typeface="Calibri" panose="020F0502020204030204" pitchFamily="34" charset="0"/>
            <a:ea typeface="Calibri" panose="020F0502020204030204" pitchFamily="34" charset="0"/>
            <a:cs typeface="Calibri" panose="020F0502020204030204" pitchFamily="34" charset="0"/>
          </a:endParaRPr>
        </a:p>
      </dsp:txBody>
      <dsp:txXfrm>
        <a:off x="988530" y="2957134"/>
        <a:ext cx="5555826" cy="454759"/>
      </dsp:txXfrm>
    </dsp:sp>
    <dsp:sp modelId="{E7FEF365-6E67-45F5-BFE5-273256754C8F}">
      <dsp:nvSpPr>
        <dsp:cNvPr id="0" name=""/>
        <dsp:cNvSpPr/>
      </dsp:nvSpPr>
      <dsp:spPr>
        <a:xfrm>
          <a:off x="704306" y="2900289"/>
          <a:ext cx="568448" cy="568448"/>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380D63A-6163-40F4-B7AD-5EC12FAE5A85}">
      <dsp:nvSpPr>
        <dsp:cNvPr id="0" name=""/>
        <dsp:cNvSpPr/>
      </dsp:nvSpPr>
      <dsp:spPr>
        <a:xfrm>
          <a:off x="762852" y="3639173"/>
          <a:ext cx="5781504" cy="45475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965" tIns="33020" rIns="33020" bIns="33020" numCol="1" spcCol="1270" anchor="ctr" anchorCtr="0">
          <a:noAutofit/>
        </a:bodyPr>
        <a:lstStyle/>
        <a:p>
          <a:pPr marL="0" lvl="0" indent="0" algn="l"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Se ejecutó el </a:t>
          </a:r>
          <a:r>
            <a:rPr lang="es-MX" sz="1300" b="1" kern="1200" dirty="0">
              <a:latin typeface="Calibri" panose="020F0502020204030204" pitchFamily="34" charset="0"/>
              <a:ea typeface="Calibri" panose="020F0502020204030204" pitchFamily="34" charset="0"/>
              <a:cs typeface="Calibri" panose="020F0502020204030204" pitchFamily="34" charset="0"/>
            </a:rPr>
            <a:t>95% (1.435) </a:t>
          </a:r>
          <a:r>
            <a:rPr lang="es-MX" sz="1300" kern="1200" dirty="0">
              <a:latin typeface="Calibri" panose="020F0502020204030204" pitchFamily="34" charset="0"/>
              <a:ea typeface="Calibri" panose="020F0502020204030204" pitchFamily="34" charset="0"/>
              <a:cs typeface="Calibri" panose="020F0502020204030204" pitchFamily="34" charset="0"/>
            </a:rPr>
            <a:t>de las jornadas de mamografías programadas, el </a:t>
          </a:r>
          <a:r>
            <a:rPr lang="es-MX" sz="1300" b="1" kern="1200" dirty="0">
              <a:latin typeface="Calibri" panose="020F0502020204030204" pitchFamily="34" charset="0"/>
              <a:ea typeface="Calibri" panose="020F0502020204030204" pitchFamily="34" charset="0"/>
              <a:cs typeface="Calibri" panose="020F0502020204030204" pitchFamily="34" charset="0"/>
            </a:rPr>
            <a:t>97% (1.286)</a:t>
          </a:r>
          <a:r>
            <a:rPr lang="es-MX" sz="1300" b="0" kern="1200" dirty="0">
              <a:latin typeface="Calibri" panose="020F0502020204030204" pitchFamily="34" charset="0"/>
              <a:ea typeface="Calibri" panose="020F0502020204030204" pitchFamily="34" charset="0"/>
              <a:cs typeface="Calibri" panose="020F0502020204030204" pitchFamily="34" charset="0"/>
            </a:rPr>
            <a:t> jornadas de ADN/VPH y el </a:t>
          </a:r>
          <a:r>
            <a:rPr lang="es-MX" sz="1300" b="1" kern="1200" dirty="0">
              <a:latin typeface="Calibri" panose="020F0502020204030204" pitchFamily="34" charset="0"/>
              <a:ea typeface="Calibri" panose="020F0502020204030204" pitchFamily="34" charset="0"/>
              <a:cs typeface="Calibri" panose="020F0502020204030204" pitchFamily="34" charset="0"/>
            </a:rPr>
            <a:t>97% (1274)</a:t>
          </a:r>
          <a:r>
            <a:rPr lang="es-MX" sz="1300" b="0" kern="1200" dirty="0">
              <a:latin typeface="Calibri" panose="020F0502020204030204" pitchFamily="34" charset="0"/>
              <a:ea typeface="Calibri" panose="020F0502020204030204" pitchFamily="34" charset="0"/>
              <a:cs typeface="Calibri" panose="020F0502020204030204" pitchFamily="34" charset="0"/>
            </a:rPr>
            <a:t> jornadas de PSA.</a:t>
          </a:r>
          <a:endParaRPr lang="es-CO" sz="1300" b="1" kern="1200" dirty="0">
            <a:latin typeface="Calibri" panose="020F0502020204030204" pitchFamily="34" charset="0"/>
            <a:ea typeface="Calibri" panose="020F0502020204030204" pitchFamily="34" charset="0"/>
            <a:cs typeface="Calibri" panose="020F0502020204030204" pitchFamily="34" charset="0"/>
          </a:endParaRPr>
        </a:p>
      </dsp:txBody>
      <dsp:txXfrm>
        <a:off x="762852" y="3639173"/>
        <a:ext cx="5781504" cy="454759"/>
      </dsp:txXfrm>
    </dsp:sp>
    <dsp:sp modelId="{8FC757C9-673E-49E4-B950-2ACC6710F253}">
      <dsp:nvSpPr>
        <dsp:cNvPr id="0" name=""/>
        <dsp:cNvSpPr/>
      </dsp:nvSpPr>
      <dsp:spPr>
        <a:xfrm>
          <a:off x="478627" y="3582328"/>
          <a:ext cx="568448" cy="568448"/>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B6B6CD-3263-4B7F-B474-C3CB64A256EC}">
      <dsp:nvSpPr>
        <dsp:cNvPr id="0" name=""/>
        <dsp:cNvSpPr/>
      </dsp:nvSpPr>
      <dsp:spPr>
        <a:xfrm>
          <a:off x="351027" y="4321712"/>
          <a:ext cx="6193330" cy="45475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965" tIns="33020" rIns="33020" bIns="33020" numCol="1" spcCol="1270" anchor="ctr" anchorCtr="0">
          <a:noAutofit/>
        </a:bodyPr>
        <a:lstStyle/>
        <a:p>
          <a:pPr marL="0" lvl="0" indent="0" algn="l" defTabSz="577850">
            <a:lnSpc>
              <a:spcPct val="90000"/>
            </a:lnSpc>
            <a:spcBef>
              <a:spcPct val="0"/>
            </a:spcBef>
            <a:spcAft>
              <a:spcPct val="35000"/>
            </a:spcAft>
            <a:buNone/>
          </a:pPr>
          <a:r>
            <a:rPr lang="es-MX" sz="1300" kern="1200" dirty="0">
              <a:latin typeface="Calibri" panose="020F0502020204030204" pitchFamily="34" charset="0"/>
              <a:ea typeface="Calibri" panose="020F0502020204030204" pitchFamily="34" charset="0"/>
              <a:cs typeface="Calibri" panose="020F0502020204030204" pitchFamily="34" charset="0"/>
            </a:rPr>
            <a:t>Se realizaron </a:t>
          </a:r>
          <a:r>
            <a:rPr lang="es-MX" sz="1300" b="1" kern="1200" dirty="0">
              <a:latin typeface="Calibri" panose="020F0502020204030204" pitchFamily="34" charset="0"/>
              <a:ea typeface="Calibri" panose="020F0502020204030204" pitchFamily="34" charset="0"/>
              <a:cs typeface="Calibri" panose="020F0502020204030204" pitchFamily="34" charset="0"/>
            </a:rPr>
            <a:t>43.305</a:t>
          </a:r>
          <a:r>
            <a:rPr lang="es-MX" sz="1300" kern="1200" dirty="0">
              <a:latin typeface="Calibri" panose="020F0502020204030204" pitchFamily="34" charset="0"/>
              <a:ea typeface="Calibri" panose="020F0502020204030204" pitchFamily="34" charset="0"/>
              <a:cs typeface="Calibri" panose="020F0502020204030204" pitchFamily="34" charset="0"/>
            </a:rPr>
            <a:t> mamografías, </a:t>
          </a:r>
          <a:r>
            <a:rPr lang="es-MX" sz="1300" b="1" kern="1200" dirty="0">
              <a:latin typeface="Calibri" panose="020F0502020204030204" pitchFamily="34" charset="0"/>
              <a:ea typeface="Calibri" panose="020F0502020204030204" pitchFamily="34" charset="0"/>
              <a:cs typeface="Calibri" panose="020F0502020204030204" pitchFamily="34" charset="0"/>
            </a:rPr>
            <a:t>71.302</a:t>
          </a:r>
          <a:r>
            <a:rPr lang="es-MX" sz="1300" kern="1200" dirty="0">
              <a:latin typeface="Calibri" panose="020F0502020204030204" pitchFamily="34" charset="0"/>
              <a:ea typeface="Calibri" panose="020F0502020204030204" pitchFamily="34" charset="0"/>
              <a:cs typeface="Calibri" panose="020F0502020204030204" pitchFamily="34" charset="0"/>
            </a:rPr>
            <a:t> citologías,  </a:t>
          </a:r>
          <a:r>
            <a:rPr lang="es-MX" sz="1300" b="1" kern="1200" dirty="0">
              <a:latin typeface="Calibri" panose="020F0502020204030204" pitchFamily="34" charset="0"/>
              <a:ea typeface="Calibri" panose="020F0502020204030204" pitchFamily="34" charset="0"/>
              <a:cs typeface="Calibri" panose="020F0502020204030204" pitchFamily="34" charset="0"/>
            </a:rPr>
            <a:t>19.706</a:t>
          </a:r>
          <a:r>
            <a:rPr lang="es-MX" sz="1300" kern="1200" dirty="0">
              <a:latin typeface="Calibri" panose="020F0502020204030204" pitchFamily="34" charset="0"/>
              <a:ea typeface="Calibri" panose="020F0502020204030204" pitchFamily="34" charset="0"/>
              <a:cs typeface="Calibri" panose="020F0502020204030204" pitchFamily="34" charset="0"/>
            </a:rPr>
            <a:t> ADN/VPH, </a:t>
          </a:r>
          <a:r>
            <a:rPr lang="es-MX" sz="1300" b="1" kern="1200" dirty="0">
              <a:latin typeface="Calibri" panose="020F0502020204030204" pitchFamily="34" charset="0"/>
              <a:ea typeface="Calibri" panose="020F0502020204030204" pitchFamily="34" charset="0"/>
              <a:cs typeface="Calibri" panose="020F0502020204030204" pitchFamily="34" charset="0"/>
            </a:rPr>
            <a:t>42.462</a:t>
          </a:r>
          <a:r>
            <a:rPr lang="es-MX" sz="1300" kern="1200" dirty="0">
              <a:latin typeface="Calibri" panose="020F0502020204030204" pitchFamily="34" charset="0"/>
              <a:ea typeface="Calibri" panose="020F0502020204030204" pitchFamily="34" charset="0"/>
              <a:cs typeface="Calibri" panose="020F0502020204030204" pitchFamily="34" charset="0"/>
            </a:rPr>
            <a:t> PSA y </a:t>
          </a:r>
          <a:r>
            <a:rPr lang="es-MX" sz="1300" b="1" kern="1200" dirty="0">
              <a:latin typeface="Calibri" panose="020F0502020204030204" pitchFamily="34" charset="0"/>
              <a:ea typeface="Calibri" panose="020F0502020204030204" pitchFamily="34" charset="0"/>
              <a:cs typeface="Calibri" panose="020F0502020204030204" pitchFamily="34" charset="0"/>
            </a:rPr>
            <a:t>23.493</a:t>
          </a:r>
          <a:r>
            <a:rPr lang="es-MX" sz="1300" kern="1200" dirty="0">
              <a:latin typeface="Calibri" panose="020F0502020204030204" pitchFamily="34" charset="0"/>
              <a:ea typeface="Calibri" panose="020F0502020204030204" pitchFamily="34" charset="0"/>
              <a:cs typeface="Calibri" panose="020F0502020204030204" pitchFamily="34" charset="0"/>
            </a:rPr>
            <a:t> Sangre oculta en Heces.  </a:t>
          </a:r>
          <a:endParaRPr lang="es-CO" sz="1300" kern="1200" dirty="0">
            <a:latin typeface="Calibri" panose="020F0502020204030204" pitchFamily="34" charset="0"/>
            <a:ea typeface="Calibri" panose="020F0502020204030204" pitchFamily="34" charset="0"/>
            <a:cs typeface="Calibri" panose="020F0502020204030204" pitchFamily="34" charset="0"/>
          </a:endParaRPr>
        </a:p>
      </dsp:txBody>
      <dsp:txXfrm>
        <a:off x="351027" y="4321712"/>
        <a:ext cx="6193330" cy="454759"/>
      </dsp:txXfrm>
    </dsp:sp>
    <dsp:sp modelId="{8853CCBA-CE20-439C-9538-C49E4CB4A8D0}">
      <dsp:nvSpPr>
        <dsp:cNvPr id="0" name=""/>
        <dsp:cNvSpPr/>
      </dsp:nvSpPr>
      <dsp:spPr>
        <a:xfrm>
          <a:off x="66802" y="4264867"/>
          <a:ext cx="568448" cy="568448"/>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0D72ED-5A9C-4D4F-A9AB-AA4E4987ADAD}">
      <dsp:nvSpPr>
        <dsp:cNvPr id="0" name=""/>
        <dsp:cNvSpPr/>
      </dsp:nvSpPr>
      <dsp:spPr>
        <a:xfrm>
          <a:off x="-4885503" y="-748673"/>
          <a:ext cx="5818702" cy="5818702"/>
        </a:xfrm>
        <a:prstGeom prst="blockArc">
          <a:avLst>
            <a:gd name="adj1" fmla="val 18900000"/>
            <a:gd name="adj2" fmla="val 2700000"/>
            <a:gd name="adj3" fmla="val 371"/>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803F9A-8DBD-4978-8E74-98555F8B37C6}">
      <dsp:nvSpPr>
        <dsp:cNvPr id="0" name=""/>
        <dsp:cNvSpPr/>
      </dsp:nvSpPr>
      <dsp:spPr>
        <a:xfrm>
          <a:off x="408319" y="269998"/>
          <a:ext cx="4064913" cy="54034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28897" tIns="30480" rIns="30480" bIns="30480" numCol="1" spcCol="1270" anchor="ctr" anchorCtr="0">
          <a:noAutofit/>
        </a:bodyPr>
        <a:lstStyle/>
        <a:p>
          <a:pPr marL="0" lvl="0" indent="0" algn="l" defTabSz="533400">
            <a:lnSpc>
              <a:spcPct val="90000"/>
            </a:lnSpc>
            <a:spcBef>
              <a:spcPct val="0"/>
            </a:spcBef>
            <a:spcAft>
              <a:spcPct val="35000"/>
            </a:spcAft>
            <a:buClrTx/>
            <a:buSzTx/>
            <a:buFontTx/>
            <a:buNone/>
          </a:pPr>
          <a:r>
            <a:rPr kumimoji="0" lang="es-ES" sz="1200" b="1"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Ca Mama: </a:t>
          </a:r>
          <a:r>
            <a:rPr kumimoji="0" lang="es-MX" sz="1200" b="0"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Oportunidad en el diagnóstico en cáncer de mama de 25,6 a 22 días (Meta 30 días) en diciembre 2025</a:t>
          </a:r>
          <a:endParaRPr lang="es-CO" sz="1200" b="0" kern="1200" dirty="0">
            <a:latin typeface="Calibri" panose="020F0502020204030204" pitchFamily="34" charset="0"/>
            <a:ea typeface="Calibri" panose="020F0502020204030204" pitchFamily="34" charset="0"/>
            <a:cs typeface="Calibri" panose="020F0502020204030204" pitchFamily="34" charset="0"/>
          </a:endParaRPr>
        </a:p>
      </dsp:txBody>
      <dsp:txXfrm>
        <a:off x="408319" y="269998"/>
        <a:ext cx="4064913" cy="540342"/>
      </dsp:txXfrm>
    </dsp:sp>
    <dsp:sp modelId="{24A19556-3E52-46CC-9B66-ABF7851CAD06}">
      <dsp:nvSpPr>
        <dsp:cNvPr id="0" name=""/>
        <dsp:cNvSpPr/>
      </dsp:nvSpPr>
      <dsp:spPr>
        <a:xfrm>
          <a:off x="70605" y="202455"/>
          <a:ext cx="675427" cy="67542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BD700308-94A2-40F1-A653-E1B09CA94EA3}">
      <dsp:nvSpPr>
        <dsp:cNvPr id="0" name=""/>
        <dsp:cNvSpPr/>
      </dsp:nvSpPr>
      <dsp:spPr>
        <a:xfrm>
          <a:off x="795512" y="1080252"/>
          <a:ext cx="3677719" cy="54034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28897" tIns="30480" rIns="30480" bIns="30480" numCol="1" spcCol="1270" anchor="ctr" anchorCtr="0">
          <a:noAutofit/>
        </a:bodyPr>
        <a:lstStyle/>
        <a:p>
          <a:pPr marL="0" lvl="0" indent="0" algn="l" defTabSz="533400">
            <a:lnSpc>
              <a:spcPct val="90000"/>
            </a:lnSpc>
            <a:spcBef>
              <a:spcPct val="0"/>
            </a:spcBef>
            <a:spcAft>
              <a:spcPct val="35000"/>
            </a:spcAft>
            <a:buClrTx/>
            <a:buSzTx/>
            <a:buFontTx/>
            <a:buNone/>
          </a:pPr>
          <a:r>
            <a:rPr kumimoji="0" lang="es-ES" sz="1200" b="1"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Ca Mama: </a:t>
          </a:r>
          <a:r>
            <a:rPr kumimoji="0" lang="es-MX" sz="1200" b="0"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Oportunidad en el inicio de tratamiento en cáncer de mama de 21 días (Meta 30 días)</a:t>
          </a:r>
          <a:endParaRPr lang="es-CO" sz="1200" b="0" kern="1200" dirty="0">
            <a:latin typeface="Calibri" panose="020F0502020204030204" pitchFamily="34" charset="0"/>
            <a:ea typeface="Calibri" panose="020F0502020204030204" pitchFamily="34" charset="0"/>
            <a:cs typeface="Calibri" panose="020F0502020204030204" pitchFamily="34" charset="0"/>
          </a:endParaRPr>
        </a:p>
      </dsp:txBody>
      <dsp:txXfrm>
        <a:off x="795512" y="1080252"/>
        <a:ext cx="3677719" cy="540342"/>
      </dsp:txXfrm>
    </dsp:sp>
    <dsp:sp modelId="{9DCBC497-636D-47CA-86BB-AEAD3B3BEC97}">
      <dsp:nvSpPr>
        <dsp:cNvPr id="0" name=""/>
        <dsp:cNvSpPr/>
      </dsp:nvSpPr>
      <dsp:spPr>
        <a:xfrm>
          <a:off x="457799" y="1012709"/>
          <a:ext cx="675427" cy="67542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77063646-00CB-4B22-97DF-7328FF46F8B1}">
      <dsp:nvSpPr>
        <dsp:cNvPr id="0" name=""/>
        <dsp:cNvSpPr/>
      </dsp:nvSpPr>
      <dsp:spPr>
        <a:xfrm>
          <a:off x="914350" y="1890506"/>
          <a:ext cx="3558882" cy="54034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28897" tIns="30480" rIns="30480" bIns="30480" numCol="1" spcCol="1270" anchor="ctr" anchorCtr="0">
          <a:noAutofit/>
        </a:bodyPr>
        <a:lstStyle/>
        <a:p>
          <a:pPr marL="0" lvl="0" indent="0" algn="l" defTabSz="533400">
            <a:lnSpc>
              <a:spcPct val="90000"/>
            </a:lnSpc>
            <a:spcBef>
              <a:spcPct val="0"/>
            </a:spcBef>
            <a:spcAft>
              <a:spcPct val="35000"/>
            </a:spcAft>
            <a:buClrTx/>
            <a:buSzTx/>
            <a:buFontTx/>
            <a:buNone/>
          </a:pPr>
          <a:r>
            <a:rPr kumimoji="0" lang="es-ES" sz="1200" b="1"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Ca Mama: </a:t>
          </a:r>
          <a:r>
            <a:rPr kumimoji="0" lang="es-MX" sz="1200" b="0" i="0" u="none" strike="noStrike" kern="1200" cap="none" spc="0" normalizeH="0" baseline="0" dirty="0">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Cero casos de tutela y respuesta oportuna en el 100% de los casos PQRD.</a:t>
          </a:r>
          <a:endParaRPr kumimoji="0" lang="es-CO" sz="1200" b="0" i="0" u="none" strike="noStrike" kern="1200" cap="none" spc="0" normalizeH="0" baseline="0" dirty="0">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dsp:txBody>
      <dsp:txXfrm>
        <a:off x="914350" y="1890506"/>
        <a:ext cx="3558882" cy="540342"/>
      </dsp:txXfrm>
    </dsp:sp>
    <dsp:sp modelId="{B329DDA5-DE2E-4C1C-9D4C-DB7997088B05}">
      <dsp:nvSpPr>
        <dsp:cNvPr id="0" name=""/>
        <dsp:cNvSpPr/>
      </dsp:nvSpPr>
      <dsp:spPr>
        <a:xfrm>
          <a:off x="576636" y="1822964"/>
          <a:ext cx="675427" cy="67542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C54C6832-242C-4518-993B-BD8E57C3D635}">
      <dsp:nvSpPr>
        <dsp:cNvPr id="0" name=""/>
        <dsp:cNvSpPr/>
      </dsp:nvSpPr>
      <dsp:spPr>
        <a:xfrm>
          <a:off x="795512" y="2700761"/>
          <a:ext cx="3677719" cy="54034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28897" tIns="30480" rIns="30480" bIns="30480" numCol="1" spcCol="1270" anchor="ctr" anchorCtr="0">
          <a:noAutofit/>
        </a:bodyPr>
        <a:lstStyle/>
        <a:p>
          <a:pPr marL="0" lvl="0" indent="0" algn="l" defTabSz="533400">
            <a:lnSpc>
              <a:spcPct val="90000"/>
            </a:lnSpc>
            <a:spcBef>
              <a:spcPct val="0"/>
            </a:spcBef>
            <a:spcAft>
              <a:spcPct val="35000"/>
            </a:spcAft>
            <a:buClrTx/>
            <a:buSzTx/>
            <a:buFontTx/>
            <a:buNone/>
          </a:pPr>
          <a:r>
            <a:rPr kumimoji="0" lang="es-ES" sz="1200" b="1"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Ca Mama: </a:t>
          </a:r>
          <a:r>
            <a:rPr kumimoji="0" lang="es-ES" sz="1200" b="0" i="0" u="none" strike="noStrike" kern="1200" cap="none" spc="0" normalizeH="0" baseline="0" noProof="0" dirty="0">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Entrega oportuna y completa del 100% de las fórmulas de medicamentos.</a:t>
          </a:r>
          <a:endParaRPr kumimoji="0" lang="es-CO" sz="1200" b="0" i="0" u="none" strike="noStrike" kern="1200" cap="none" spc="0" normalizeH="0" baseline="0" dirty="0">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dsp:txBody>
      <dsp:txXfrm>
        <a:off x="795512" y="2700761"/>
        <a:ext cx="3677719" cy="540342"/>
      </dsp:txXfrm>
    </dsp:sp>
    <dsp:sp modelId="{7FDDFEB3-DAC9-48AC-B197-3DDF071EFF1B}">
      <dsp:nvSpPr>
        <dsp:cNvPr id="0" name=""/>
        <dsp:cNvSpPr/>
      </dsp:nvSpPr>
      <dsp:spPr>
        <a:xfrm>
          <a:off x="457799" y="2633218"/>
          <a:ext cx="675427" cy="67542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62A3949D-1B8D-4EA6-8F67-C13ACD2D2BC0}">
      <dsp:nvSpPr>
        <dsp:cNvPr id="0" name=""/>
        <dsp:cNvSpPr/>
      </dsp:nvSpPr>
      <dsp:spPr>
        <a:xfrm>
          <a:off x="408319" y="3511015"/>
          <a:ext cx="4064913" cy="54034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28897" tIns="30480" rIns="30480" bIns="30480" numCol="1" spcCol="1270" anchor="ctr" anchorCtr="0">
          <a:noAutofit/>
        </a:bodyPr>
        <a:lstStyle/>
        <a:p>
          <a:pPr marL="0" lvl="0" indent="0" algn="l" defTabSz="533400">
            <a:lnSpc>
              <a:spcPct val="90000"/>
            </a:lnSpc>
            <a:spcBef>
              <a:spcPct val="0"/>
            </a:spcBef>
            <a:spcAft>
              <a:spcPct val="35000"/>
            </a:spcAft>
            <a:buClrTx/>
            <a:buSzTx/>
            <a:buFontTx/>
            <a:buNone/>
          </a:pPr>
          <a:r>
            <a:rPr kumimoji="0" lang="es-ES" sz="1200" b="1"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Ca Mama: </a:t>
          </a:r>
          <a:r>
            <a:rPr kumimoji="0" lang="es-MX" sz="1200" b="0" i="0" u="none" strike="noStrike" kern="1200" cap="none" spc="0" normalizeH="0" baseline="0" noProof="0" dirty="0">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Proporción de mujeres con diagnóstico histopatológico antes de la cirugía: 100% (Meta 90%)</a:t>
          </a:r>
          <a:endParaRPr kumimoji="0" lang="es-CO" sz="1200" b="0" i="0" u="none" strike="noStrike" kern="1200" cap="none" spc="0" normalizeH="0" baseline="0" dirty="0">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dsp:txBody>
      <dsp:txXfrm>
        <a:off x="408319" y="3511015"/>
        <a:ext cx="4064913" cy="540342"/>
      </dsp:txXfrm>
    </dsp:sp>
    <dsp:sp modelId="{06CF00B1-DA32-463D-A6C6-438FBDB47457}">
      <dsp:nvSpPr>
        <dsp:cNvPr id="0" name=""/>
        <dsp:cNvSpPr/>
      </dsp:nvSpPr>
      <dsp:spPr>
        <a:xfrm>
          <a:off x="70605" y="3443472"/>
          <a:ext cx="675427" cy="67542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0D72ED-5A9C-4D4F-A9AB-AA4E4987ADAD}">
      <dsp:nvSpPr>
        <dsp:cNvPr id="0" name=""/>
        <dsp:cNvSpPr/>
      </dsp:nvSpPr>
      <dsp:spPr>
        <a:xfrm>
          <a:off x="-3778888" y="-580438"/>
          <a:ext cx="4504123" cy="4504123"/>
        </a:xfrm>
        <a:prstGeom prst="blockArc">
          <a:avLst>
            <a:gd name="adj1" fmla="val 18900000"/>
            <a:gd name="adj2" fmla="val 2700000"/>
            <a:gd name="adj3" fmla="val 480"/>
          </a:avLst>
        </a:prstGeom>
        <a:noFill/>
        <a:ln w="1905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803F9A-8DBD-4978-8E74-98555F8B37C6}">
      <dsp:nvSpPr>
        <dsp:cNvPr id="0" name=""/>
        <dsp:cNvSpPr/>
      </dsp:nvSpPr>
      <dsp:spPr>
        <a:xfrm>
          <a:off x="380120" y="257028"/>
          <a:ext cx="2630123" cy="514325"/>
        </a:xfrm>
        <a:prstGeom prst="rect">
          <a:avLst/>
        </a:prstGeom>
        <a:solidFill>
          <a:srgbClr val="23505E"/>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8246" tIns="25400" rIns="25400" bIns="25400" numCol="1" spcCol="1270" anchor="ctr" anchorCtr="0">
          <a:noAutofit/>
        </a:bodyPr>
        <a:lstStyle/>
        <a:p>
          <a:pPr marL="0" lvl="0" indent="0" algn="l" defTabSz="444500">
            <a:lnSpc>
              <a:spcPct val="90000"/>
            </a:lnSpc>
            <a:spcBef>
              <a:spcPct val="0"/>
            </a:spcBef>
            <a:spcAft>
              <a:spcPct val="35000"/>
            </a:spcAft>
            <a:buClrTx/>
            <a:buSzTx/>
            <a:buFontTx/>
            <a:buNone/>
          </a:pPr>
          <a:r>
            <a:rPr kumimoji="0" lang="es-ES" sz="1000" b="1" i="0" u="none" strike="noStrike" kern="1200" cap="none" spc="0" normalizeH="0" baseline="0" noProof="0" dirty="0">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Ca Próstata: </a:t>
          </a:r>
          <a:r>
            <a:rPr kumimoji="0" lang="es-CO" sz="1000" b="0" i="0" u="none" strike="noStrike" kern="1200" cap="none" spc="0" normalizeH="0" baseline="0" noProof="0" dirty="0">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Captación oportuna (tamización 50 a 75 años) 29,56 a diciembre de 2025.</a:t>
          </a:r>
          <a:endParaRPr lang="es-CO" sz="1000" b="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380120" y="257028"/>
        <a:ext cx="2630123" cy="514325"/>
      </dsp:txXfrm>
    </dsp:sp>
    <dsp:sp modelId="{24A19556-3E52-46CC-9B66-ABF7851CAD06}">
      <dsp:nvSpPr>
        <dsp:cNvPr id="0" name=""/>
        <dsp:cNvSpPr/>
      </dsp:nvSpPr>
      <dsp:spPr>
        <a:xfrm>
          <a:off x="58667" y="192738"/>
          <a:ext cx="642906" cy="642906"/>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BD700308-94A2-40F1-A653-E1B09CA94EA3}">
      <dsp:nvSpPr>
        <dsp:cNvPr id="0" name=""/>
        <dsp:cNvSpPr/>
      </dsp:nvSpPr>
      <dsp:spPr>
        <a:xfrm>
          <a:off x="674995" y="1028650"/>
          <a:ext cx="2335248" cy="514325"/>
        </a:xfrm>
        <a:prstGeom prst="rect">
          <a:avLst/>
        </a:prstGeom>
        <a:solidFill>
          <a:srgbClr val="23505E"/>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8246" tIns="25400" rIns="25400" bIns="25400" numCol="1" spcCol="1270" anchor="ctr" anchorCtr="0">
          <a:noAutofit/>
        </a:bodyPr>
        <a:lstStyle/>
        <a:p>
          <a:pPr marL="0" lvl="0" indent="0" algn="l" defTabSz="444500">
            <a:lnSpc>
              <a:spcPct val="90000"/>
            </a:lnSpc>
            <a:spcBef>
              <a:spcPct val="0"/>
            </a:spcBef>
            <a:spcAft>
              <a:spcPct val="35000"/>
            </a:spcAft>
            <a:buClrTx/>
            <a:buSzTx/>
            <a:buFontTx/>
            <a:buNone/>
          </a:pPr>
          <a:r>
            <a:rPr kumimoji="0" lang="es-ES" sz="1000" b="1" i="0" u="none" strike="noStrike" kern="1200" cap="none" spc="0" normalizeH="0" baseline="0" noProof="0" dirty="0">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Ca Próstata: </a:t>
          </a:r>
          <a:r>
            <a:rPr kumimoji="0" lang="es-CO" sz="1000" b="0" i="0" u="none" strike="noStrike" kern="1200" cap="none" spc="0" normalizeH="0" baseline="0" noProof="0" dirty="0">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Oportunidad Diagnóstica 140 días en Enero 2025 a 61,6 días en Diciembre de 2025.</a:t>
          </a:r>
          <a:endParaRPr lang="es-CO" sz="1000" b="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674995" y="1028650"/>
        <a:ext cx="2335248" cy="514325"/>
      </dsp:txXfrm>
    </dsp:sp>
    <dsp:sp modelId="{9DCBC497-636D-47CA-86BB-AEAD3B3BEC97}">
      <dsp:nvSpPr>
        <dsp:cNvPr id="0" name=""/>
        <dsp:cNvSpPr/>
      </dsp:nvSpPr>
      <dsp:spPr>
        <a:xfrm>
          <a:off x="353541" y="964359"/>
          <a:ext cx="642906" cy="642906"/>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77063646-00CB-4B22-97DF-7328FF46F8B1}">
      <dsp:nvSpPr>
        <dsp:cNvPr id="0" name=""/>
        <dsp:cNvSpPr/>
      </dsp:nvSpPr>
      <dsp:spPr>
        <a:xfrm>
          <a:off x="674995" y="1800271"/>
          <a:ext cx="2335248" cy="514325"/>
        </a:xfrm>
        <a:prstGeom prst="rect">
          <a:avLst/>
        </a:prstGeom>
        <a:solidFill>
          <a:srgbClr val="23505E"/>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8246" tIns="25400" rIns="25400" bIns="25400" numCol="1" spcCol="1270" anchor="ctr" anchorCtr="0">
          <a:noAutofit/>
        </a:bodyPr>
        <a:lstStyle/>
        <a:p>
          <a:pPr marL="0" lvl="0" indent="0" algn="l" defTabSz="444500">
            <a:lnSpc>
              <a:spcPct val="90000"/>
            </a:lnSpc>
            <a:spcBef>
              <a:spcPct val="0"/>
            </a:spcBef>
            <a:spcAft>
              <a:spcPct val="35000"/>
            </a:spcAft>
            <a:buClrTx/>
            <a:buSzTx/>
            <a:buFontTx/>
            <a:buNone/>
          </a:pPr>
          <a:r>
            <a:rPr kumimoji="0" lang="es-ES" sz="1000" b="1" i="0" u="none" strike="noStrike" kern="1200" cap="none" spc="0" normalizeH="0" baseline="0" noProof="0" dirty="0">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Ca Próstata: </a:t>
          </a:r>
          <a:r>
            <a:rPr kumimoji="0" lang="es-MX" sz="1000" b="0" i="0" u="none" strike="noStrike" kern="1200" cap="none" spc="0" normalizeH="0" baseline="0" noProof="0" dirty="0">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Articulación con el área de salud pública.</a:t>
          </a:r>
          <a:endParaRPr lang="es-CO" sz="1000" b="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674995" y="1800271"/>
        <a:ext cx="2335248" cy="514325"/>
      </dsp:txXfrm>
    </dsp:sp>
    <dsp:sp modelId="{B329DDA5-DE2E-4C1C-9D4C-DB7997088B05}">
      <dsp:nvSpPr>
        <dsp:cNvPr id="0" name=""/>
        <dsp:cNvSpPr/>
      </dsp:nvSpPr>
      <dsp:spPr>
        <a:xfrm>
          <a:off x="353541" y="1735981"/>
          <a:ext cx="642906" cy="642906"/>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C54C6832-242C-4518-993B-BD8E57C3D635}">
      <dsp:nvSpPr>
        <dsp:cNvPr id="0" name=""/>
        <dsp:cNvSpPr/>
      </dsp:nvSpPr>
      <dsp:spPr>
        <a:xfrm>
          <a:off x="380120" y="2571893"/>
          <a:ext cx="2630123" cy="514325"/>
        </a:xfrm>
        <a:prstGeom prst="rect">
          <a:avLst/>
        </a:prstGeom>
        <a:solidFill>
          <a:srgbClr val="23505E"/>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8246" tIns="25400" rIns="25400" bIns="25400" numCol="1" spcCol="1270" anchor="ctr" anchorCtr="0">
          <a:noAutofit/>
        </a:bodyPr>
        <a:lstStyle/>
        <a:p>
          <a:pPr marL="0" lvl="0" indent="0" algn="l" defTabSz="444500">
            <a:lnSpc>
              <a:spcPct val="90000"/>
            </a:lnSpc>
            <a:spcBef>
              <a:spcPct val="0"/>
            </a:spcBef>
            <a:spcAft>
              <a:spcPct val="35000"/>
            </a:spcAft>
            <a:buClrTx/>
            <a:buSzTx/>
            <a:buFontTx/>
            <a:buNone/>
          </a:pPr>
          <a:r>
            <a:rPr kumimoji="0" lang="es-ES" sz="1000" b="1" i="0" u="none" strike="noStrike" kern="1200" cap="none" spc="0" normalizeH="0" baseline="0" noProof="0" dirty="0">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Ca Próstata: </a:t>
          </a:r>
          <a:r>
            <a:rPr kumimoji="0" lang="es-MX" sz="1000" b="0" i="0" u="none" strike="noStrike" kern="1200" cap="none" spc="0" normalizeH="0" baseline="0" noProof="0" dirty="0">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Calidad del dato , se  pasa de un registro de estadificación  del  58% al 93% en diciembre 2025.</a:t>
          </a:r>
          <a:endParaRPr lang="es-CO" sz="1000" b="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380120" y="2571893"/>
        <a:ext cx="2630123" cy="514325"/>
      </dsp:txXfrm>
    </dsp:sp>
    <dsp:sp modelId="{7FDDFEB3-DAC9-48AC-B197-3DDF071EFF1B}">
      <dsp:nvSpPr>
        <dsp:cNvPr id="0" name=""/>
        <dsp:cNvSpPr/>
      </dsp:nvSpPr>
      <dsp:spPr>
        <a:xfrm>
          <a:off x="58667" y="2507602"/>
          <a:ext cx="642906" cy="642906"/>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0D72ED-5A9C-4D4F-A9AB-AA4E4987ADAD}">
      <dsp:nvSpPr>
        <dsp:cNvPr id="0" name=""/>
        <dsp:cNvSpPr/>
      </dsp:nvSpPr>
      <dsp:spPr>
        <a:xfrm>
          <a:off x="-2644009" y="-407906"/>
          <a:ext cx="3155969" cy="3155969"/>
        </a:xfrm>
        <a:prstGeom prst="blockArc">
          <a:avLst>
            <a:gd name="adj1" fmla="val 18900000"/>
            <a:gd name="adj2" fmla="val 2700000"/>
            <a:gd name="adj3" fmla="val 684"/>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803F9A-8DBD-4978-8E74-98555F8B37C6}">
      <dsp:nvSpPr>
        <dsp:cNvPr id="0" name=""/>
        <dsp:cNvSpPr/>
      </dsp:nvSpPr>
      <dsp:spPr>
        <a:xfrm>
          <a:off x="329147" y="234015"/>
          <a:ext cx="4115626" cy="46803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1500" tIns="33020" rIns="33020" bIns="33020" numCol="1" spcCol="1270" anchor="ctr" anchorCtr="0">
          <a:noAutofit/>
        </a:bodyPr>
        <a:lstStyle/>
        <a:p>
          <a:pPr marL="0" lvl="0" indent="0" algn="l" defTabSz="577850">
            <a:lnSpc>
              <a:spcPct val="90000"/>
            </a:lnSpc>
            <a:spcBef>
              <a:spcPct val="0"/>
            </a:spcBef>
            <a:spcAft>
              <a:spcPct val="35000"/>
            </a:spcAft>
            <a:buClrTx/>
            <a:buSzTx/>
            <a:buFontTx/>
            <a:buNone/>
          </a:pPr>
          <a:r>
            <a:rPr kumimoji="0" lang="es-ES" sz="13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Ca Cuello Uterino: </a:t>
          </a:r>
          <a:r>
            <a:rPr kumimoji="0" lang="es-ES" sz="13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Captación oportuna – </a:t>
          </a:r>
          <a:r>
            <a:rPr lang="es-CO" sz="1300" b="0" kern="1200" dirty="0">
              <a:solidFill>
                <a:schemeClr val="bg1"/>
              </a:solidFill>
              <a:latin typeface="Calibri" panose="020F0502020204030204" pitchFamily="34" charset="0"/>
              <a:ea typeface="Calibri" panose="020F0502020204030204" pitchFamily="34" charset="0"/>
              <a:cs typeface="Calibri" panose="020F0502020204030204" pitchFamily="34" charset="0"/>
            </a:rPr>
            <a:t>1.491 a 1.511 en 3 meses.</a:t>
          </a:r>
        </a:p>
      </dsp:txBody>
      <dsp:txXfrm>
        <a:off x="329147" y="234015"/>
        <a:ext cx="4115626" cy="468031"/>
      </dsp:txXfrm>
    </dsp:sp>
    <dsp:sp modelId="{24A19556-3E52-46CC-9B66-ABF7851CAD06}">
      <dsp:nvSpPr>
        <dsp:cNvPr id="0" name=""/>
        <dsp:cNvSpPr/>
      </dsp:nvSpPr>
      <dsp:spPr>
        <a:xfrm>
          <a:off x="36628" y="175511"/>
          <a:ext cx="585039" cy="585039"/>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700308-94A2-40F1-A653-E1B09CA94EA3}">
      <dsp:nvSpPr>
        <dsp:cNvPr id="0" name=""/>
        <dsp:cNvSpPr/>
      </dsp:nvSpPr>
      <dsp:spPr>
        <a:xfrm>
          <a:off x="523896" y="936062"/>
          <a:ext cx="3945496" cy="46803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1500" tIns="33020" rIns="33020" bIns="33020" numCol="1" spcCol="1270" anchor="ctr" anchorCtr="0">
          <a:noAutofit/>
        </a:bodyPr>
        <a:lstStyle/>
        <a:p>
          <a:pPr marL="0" lvl="0" indent="0" algn="l" defTabSz="577850">
            <a:lnSpc>
              <a:spcPct val="90000"/>
            </a:lnSpc>
            <a:spcBef>
              <a:spcPct val="0"/>
            </a:spcBef>
            <a:spcAft>
              <a:spcPct val="35000"/>
            </a:spcAft>
            <a:buClrTx/>
            <a:buSzTx/>
            <a:buFontTx/>
            <a:buNone/>
          </a:pPr>
          <a:r>
            <a:rPr kumimoji="0" lang="es-ES" sz="13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Ca Cuello Uterino</a:t>
          </a:r>
          <a:r>
            <a:rPr kumimoji="0" lang="es-ES" sz="13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s-MX" sz="13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Calidad del registro clínico de la estadificación (TNM) - </a:t>
          </a:r>
          <a:r>
            <a:rPr kumimoji="0" lang="es-MX" sz="13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93%.</a:t>
          </a:r>
          <a:endParaRPr lang="es-CO" sz="1300" b="0" kern="1200" dirty="0">
            <a:latin typeface="Calibri" panose="020F0502020204030204" pitchFamily="34" charset="0"/>
            <a:ea typeface="Calibri" panose="020F0502020204030204" pitchFamily="34" charset="0"/>
            <a:cs typeface="Calibri" panose="020F0502020204030204" pitchFamily="34" charset="0"/>
          </a:endParaRPr>
        </a:p>
      </dsp:txBody>
      <dsp:txXfrm>
        <a:off x="523896" y="936062"/>
        <a:ext cx="3945496" cy="468031"/>
      </dsp:txXfrm>
    </dsp:sp>
    <dsp:sp modelId="{9DCBC497-636D-47CA-86BB-AEAD3B3BEC97}">
      <dsp:nvSpPr>
        <dsp:cNvPr id="0" name=""/>
        <dsp:cNvSpPr/>
      </dsp:nvSpPr>
      <dsp:spPr>
        <a:xfrm>
          <a:off x="206757" y="877558"/>
          <a:ext cx="585039" cy="585039"/>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063646-00CB-4B22-97DF-7328FF46F8B1}">
      <dsp:nvSpPr>
        <dsp:cNvPr id="0" name=""/>
        <dsp:cNvSpPr/>
      </dsp:nvSpPr>
      <dsp:spPr>
        <a:xfrm>
          <a:off x="329147" y="1638109"/>
          <a:ext cx="4115626" cy="46803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1500" tIns="33020" rIns="33020" bIns="33020" numCol="1" spcCol="1270" anchor="ctr" anchorCtr="0">
          <a:noAutofit/>
        </a:bodyPr>
        <a:lstStyle/>
        <a:p>
          <a:pPr marL="0" lvl="0" indent="0" algn="l" defTabSz="577850">
            <a:lnSpc>
              <a:spcPct val="90000"/>
            </a:lnSpc>
            <a:spcBef>
              <a:spcPct val="0"/>
            </a:spcBef>
            <a:spcAft>
              <a:spcPct val="35000"/>
            </a:spcAft>
            <a:buClrTx/>
            <a:buSzTx/>
            <a:buFontTx/>
            <a:buNone/>
          </a:pPr>
          <a:r>
            <a:rPr kumimoji="0" lang="es-ES" sz="13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Ca Cuello </a:t>
          </a:r>
          <a:r>
            <a:rPr kumimoji="0" lang="es-ES" sz="13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Uterino</a:t>
          </a:r>
          <a:r>
            <a:rPr kumimoji="0" lang="es-ES" sz="13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Oportunidad en la atención - </a:t>
          </a:r>
          <a:r>
            <a:rPr kumimoji="0" lang="es-MX" sz="13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95% de acceso a tratamiento oportuno.</a:t>
          </a:r>
          <a:endParaRPr lang="es-CO" sz="130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329147" y="1638109"/>
        <a:ext cx="4115626" cy="468031"/>
      </dsp:txXfrm>
    </dsp:sp>
    <dsp:sp modelId="{B329DDA5-DE2E-4C1C-9D4C-DB7997088B05}">
      <dsp:nvSpPr>
        <dsp:cNvPr id="0" name=""/>
        <dsp:cNvSpPr/>
      </dsp:nvSpPr>
      <dsp:spPr>
        <a:xfrm>
          <a:off x="36628" y="1579605"/>
          <a:ext cx="585039" cy="585039"/>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0D72ED-5A9C-4D4F-A9AB-AA4E4987ADAD}">
      <dsp:nvSpPr>
        <dsp:cNvPr id="0" name=""/>
        <dsp:cNvSpPr/>
      </dsp:nvSpPr>
      <dsp:spPr>
        <a:xfrm>
          <a:off x="-2644009" y="-407906"/>
          <a:ext cx="3155969" cy="3155969"/>
        </a:xfrm>
        <a:prstGeom prst="blockArc">
          <a:avLst>
            <a:gd name="adj1" fmla="val 18900000"/>
            <a:gd name="adj2" fmla="val 2700000"/>
            <a:gd name="adj3" fmla="val 684"/>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803F9A-8DBD-4978-8E74-98555F8B37C6}">
      <dsp:nvSpPr>
        <dsp:cNvPr id="0" name=""/>
        <dsp:cNvSpPr/>
      </dsp:nvSpPr>
      <dsp:spPr>
        <a:xfrm>
          <a:off x="329147" y="234015"/>
          <a:ext cx="4115626" cy="46803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1500" tIns="33020" rIns="33020" bIns="33020" numCol="1" spcCol="1270" anchor="ctr" anchorCtr="0">
          <a:noAutofit/>
        </a:bodyPr>
        <a:lstStyle/>
        <a:p>
          <a:pPr marL="0" lvl="0" indent="0" algn="l" defTabSz="577850">
            <a:lnSpc>
              <a:spcPct val="90000"/>
            </a:lnSpc>
            <a:spcBef>
              <a:spcPct val="0"/>
            </a:spcBef>
            <a:spcAft>
              <a:spcPct val="35000"/>
            </a:spcAft>
            <a:buClrTx/>
            <a:buSzTx/>
            <a:buFontTx/>
            <a:buNone/>
          </a:pPr>
          <a:r>
            <a:rPr kumimoji="0" lang="es-ES" sz="13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Detección temprana de CA de Colon: </a:t>
          </a:r>
          <a:r>
            <a:rPr lang="es-MX" sz="1300" kern="1200" dirty="0">
              <a:solidFill>
                <a:schemeClr val="bg1"/>
              </a:solidFill>
              <a:latin typeface="Calibri" panose="020F0502020204030204" pitchFamily="34" charset="0"/>
              <a:ea typeface="Calibri" panose="020F0502020204030204" pitchFamily="34" charset="0"/>
              <a:cs typeface="Calibri" panose="020F0502020204030204" pitchFamily="34" charset="0"/>
            </a:rPr>
            <a:t>5.567 usuarios tamizados</a:t>
          </a:r>
          <a:endParaRPr lang="es-CO" sz="130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329147" y="234015"/>
        <a:ext cx="4115626" cy="468031"/>
      </dsp:txXfrm>
    </dsp:sp>
    <dsp:sp modelId="{24A19556-3E52-46CC-9B66-ABF7851CAD06}">
      <dsp:nvSpPr>
        <dsp:cNvPr id="0" name=""/>
        <dsp:cNvSpPr/>
      </dsp:nvSpPr>
      <dsp:spPr>
        <a:xfrm>
          <a:off x="36628" y="175511"/>
          <a:ext cx="585039" cy="585039"/>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54C1A7-3060-41CD-8343-C5A5CE22991C}">
      <dsp:nvSpPr>
        <dsp:cNvPr id="0" name=""/>
        <dsp:cNvSpPr/>
      </dsp:nvSpPr>
      <dsp:spPr>
        <a:xfrm>
          <a:off x="499276" y="936062"/>
          <a:ext cx="3945496" cy="46803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1500" tIns="33020" rIns="33020" bIns="33020" numCol="1" spcCol="1270" anchor="ctr" anchorCtr="0">
          <a:noAutofit/>
        </a:bodyPr>
        <a:lstStyle/>
        <a:p>
          <a:pPr marL="0" lvl="0" indent="0" algn="l" defTabSz="577850">
            <a:lnSpc>
              <a:spcPct val="90000"/>
            </a:lnSpc>
            <a:spcBef>
              <a:spcPct val="0"/>
            </a:spcBef>
            <a:spcAft>
              <a:spcPct val="35000"/>
            </a:spcAft>
            <a:buClrTx/>
            <a:buSzTx/>
            <a:buFontTx/>
            <a:buNone/>
          </a:pPr>
          <a:r>
            <a:rPr kumimoji="0" lang="es-ES" sz="13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Ca Colon: </a:t>
          </a:r>
          <a:r>
            <a:rPr kumimoji="0" lang="es-ES" sz="13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Notificación y direccionamiento por parte de la red de prestadores.</a:t>
          </a:r>
          <a:endParaRPr lang="es-CO" sz="1300" b="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499276" y="936062"/>
        <a:ext cx="3945496" cy="468031"/>
      </dsp:txXfrm>
    </dsp:sp>
    <dsp:sp modelId="{B329DDA5-DE2E-4C1C-9D4C-DB7997088B05}">
      <dsp:nvSpPr>
        <dsp:cNvPr id="0" name=""/>
        <dsp:cNvSpPr/>
      </dsp:nvSpPr>
      <dsp:spPr>
        <a:xfrm>
          <a:off x="206757" y="877558"/>
          <a:ext cx="585039" cy="585039"/>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C3FE81-3B03-4FFF-9394-7A401B8F16B0}">
      <dsp:nvSpPr>
        <dsp:cNvPr id="0" name=""/>
        <dsp:cNvSpPr/>
      </dsp:nvSpPr>
      <dsp:spPr>
        <a:xfrm>
          <a:off x="329147" y="1638109"/>
          <a:ext cx="4115626" cy="46803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1500" tIns="33020" rIns="33020" bIns="33020" numCol="1" spcCol="1270" anchor="ctr" anchorCtr="0">
          <a:noAutofit/>
        </a:bodyPr>
        <a:lstStyle/>
        <a:p>
          <a:pPr marL="0" lvl="0" indent="0" algn="l" defTabSz="577850">
            <a:lnSpc>
              <a:spcPct val="90000"/>
            </a:lnSpc>
            <a:spcBef>
              <a:spcPct val="0"/>
            </a:spcBef>
            <a:spcAft>
              <a:spcPct val="35000"/>
            </a:spcAft>
            <a:buClrTx/>
            <a:buSzTx/>
            <a:buFontTx/>
            <a:buNone/>
          </a:pPr>
          <a:r>
            <a:rPr lang="es-MX" sz="1300" kern="1200" dirty="0">
              <a:solidFill>
                <a:schemeClr val="bg1"/>
              </a:solidFill>
              <a:latin typeface="Calibri" panose="020F0502020204030204" pitchFamily="34" charset="0"/>
              <a:ea typeface="Calibri" panose="020F0502020204030204" pitchFamily="34" charset="0"/>
              <a:cs typeface="Calibri" panose="020F0502020204030204" pitchFamily="34" charset="0"/>
            </a:rPr>
            <a:t>Ca Colon: </a:t>
          </a:r>
          <a:r>
            <a:rPr kumimoji="0" lang="es-MX" sz="13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Calidad del registro clínico de la estadificación (TNM).</a:t>
          </a:r>
          <a:endParaRPr lang="es-CO" sz="1300" b="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329147" y="1638109"/>
        <a:ext cx="4115626" cy="468031"/>
      </dsp:txXfrm>
    </dsp:sp>
    <dsp:sp modelId="{75770D3C-DE4A-4BA4-AD59-B3D123FF874A}">
      <dsp:nvSpPr>
        <dsp:cNvPr id="0" name=""/>
        <dsp:cNvSpPr/>
      </dsp:nvSpPr>
      <dsp:spPr>
        <a:xfrm>
          <a:off x="36628" y="1579605"/>
          <a:ext cx="585039" cy="585039"/>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5DA66-CA6B-4F0C-AFE8-FA9BC3B66206}">
      <dsp:nvSpPr>
        <dsp:cNvPr id="0" name=""/>
        <dsp:cNvSpPr/>
      </dsp:nvSpPr>
      <dsp:spPr>
        <a:xfrm>
          <a:off x="-5842797" y="-894760"/>
          <a:ext cx="6960219" cy="6960219"/>
        </a:xfrm>
        <a:prstGeom prst="blockArc">
          <a:avLst>
            <a:gd name="adj1" fmla="val 18900000"/>
            <a:gd name="adj2" fmla="val 2700000"/>
            <a:gd name="adj3" fmla="val 31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59A769-7729-4AD1-93C4-5D6C2D065074}">
      <dsp:nvSpPr>
        <dsp:cNvPr id="0" name=""/>
        <dsp:cNvSpPr/>
      </dsp:nvSpPr>
      <dsp:spPr>
        <a:xfrm>
          <a:off x="362724" y="235059"/>
          <a:ext cx="4669684" cy="4699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2994" tIns="27940" rIns="27940" bIns="27940" numCol="1" spcCol="1270" anchor="ctr" anchorCtr="0">
          <a:noAutofit/>
        </a:bodyPr>
        <a:lstStyle/>
        <a:p>
          <a:pPr marL="0" lvl="0" indent="0" algn="l" defTabSz="488950">
            <a:lnSpc>
              <a:spcPct val="90000"/>
            </a:lnSpc>
            <a:spcBef>
              <a:spcPct val="0"/>
            </a:spcBef>
            <a:spcAft>
              <a:spcPct val="35000"/>
            </a:spcAft>
            <a:buNone/>
          </a:pPr>
          <a:r>
            <a:rPr lang="es-CO" sz="1100" b="0" kern="1200" dirty="0">
              <a:latin typeface="Calibri" panose="020F0502020204030204" pitchFamily="34" charset="0"/>
              <a:ea typeface="Calibri" panose="020F0502020204030204" pitchFamily="34" charset="0"/>
              <a:cs typeface="Calibri" panose="020F0502020204030204" pitchFamily="34" charset="0"/>
            </a:rPr>
            <a:t>Implementación de 3 nuevas RIAS: Cáncer de cérvix, cáncer de próstata y EPOC.</a:t>
          </a:r>
        </a:p>
      </dsp:txBody>
      <dsp:txXfrm>
        <a:off x="362724" y="235059"/>
        <a:ext cx="4669684" cy="469913"/>
      </dsp:txXfrm>
    </dsp:sp>
    <dsp:sp modelId="{899D68EB-2A9B-436D-A33D-34E4C39C9627}">
      <dsp:nvSpPr>
        <dsp:cNvPr id="0" name=""/>
        <dsp:cNvSpPr/>
      </dsp:nvSpPr>
      <dsp:spPr>
        <a:xfrm>
          <a:off x="69028" y="176320"/>
          <a:ext cx="587391" cy="587391"/>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18A4D0-108B-4314-BA80-CD494F2931B1}">
      <dsp:nvSpPr>
        <dsp:cNvPr id="0" name=""/>
        <dsp:cNvSpPr/>
      </dsp:nvSpPr>
      <dsp:spPr>
        <a:xfrm>
          <a:off x="788273" y="940343"/>
          <a:ext cx="4244136" cy="4699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2994" tIns="27940" rIns="27940" bIns="27940" numCol="1" spcCol="1270" anchor="ctr" anchorCtr="0">
          <a:noAutofit/>
        </a:bodyPr>
        <a:lstStyle/>
        <a:p>
          <a:pPr marL="0" lvl="0" indent="0" algn="l" defTabSz="622300">
            <a:lnSpc>
              <a:spcPct val="90000"/>
            </a:lnSpc>
            <a:spcBef>
              <a:spcPct val="0"/>
            </a:spcBef>
            <a:spcAft>
              <a:spcPct val="35000"/>
            </a:spcAft>
            <a:buNone/>
          </a:pPr>
          <a:r>
            <a:rPr lang="es-MX" sz="1100" b="0" kern="1200" dirty="0">
              <a:solidFill>
                <a:prstClr val="white"/>
              </a:solidFill>
              <a:latin typeface="Calibri" panose="020F0502020204030204" pitchFamily="34" charset="0"/>
              <a:ea typeface="Calibri" panose="020F0502020204030204" pitchFamily="34" charset="0"/>
              <a:cs typeface="Calibri" panose="020F0502020204030204" pitchFamily="34" charset="0"/>
            </a:rPr>
            <a:t>Disminución en 8,9 semanas en la oportunidad diagnóstica de autoinmunes.</a:t>
          </a:r>
          <a:endParaRPr lang="es-CO" sz="1100" b="0" kern="1200" dirty="0">
            <a:solidFill>
              <a:prstClr val="white"/>
            </a:solidFill>
            <a:latin typeface="Calibri" panose="020F0502020204030204" pitchFamily="34" charset="0"/>
            <a:ea typeface="Calibri" panose="020F0502020204030204" pitchFamily="34" charset="0"/>
            <a:cs typeface="Calibri" panose="020F0502020204030204" pitchFamily="34" charset="0"/>
          </a:endParaRPr>
        </a:p>
      </dsp:txBody>
      <dsp:txXfrm>
        <a:off x="788273" y="940343"/>
        <a:ext cx="4244136" cy="469913"/>
      </dsp:txXfrm>
    </dsp:sp>
    <dsp:sp modelId="{BB3EB8AC-E749-471F-8D88-DD6DD8553E8E}">
      <dsp:nvSpPr>
        <dsp:cNvPr id="0" name=""/>
        <dsp:cNvSpPr/>
      </dsp:nvSpPr>
      <dsp:spPr>
        <a:xfrm>
          <a:off x="494577" y="881604"/>
          <a:ext cx="587391" cy="587391"/>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BF8069-3D01-4FE4-B714-D734130F9C16}">
      <dsp:nvSpPr>
        <dsp:cNvPr id="0" name=""/>
        <dsp:cNvSpPr/>
      </dsp:nvSpPr>
      <dsp:spPr>
        <a:xfrm>
          <a:off x="1021471" y="1645109"/>
          <a:ext cx="4010937" cy="4699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2994" tIns="27940" rIns="27940" bIns="27940" numCol="1" spcCol="1270" anchor="ctr" anchorCtr="0">
          <a:noAutofit/>
        </a:bodyPr>
        <a:lstStyle/>
        <a:p>
          <a:pPr marL="0" lvl="0" indent="0" algn="l" defTabSz="488950">
            <a:lnSpc>
              <a:spcPct val="90000"/>
            </a:lnSpc>
            <a:spcBef>
              <a:spcPct val="0"/>
            </a:spcBef>
            <a:spcAft>
              <a:spcPct val="35000"/>
            </a:spcAft>
            <a:buNone/>
          </a:pPr>
          <a:r>
            <a:rPr lang="es-MX" sz="1100" kern="1200" dirty="0">
              <a:latin typeface="Calibri" panose="020F0502020204030204" pitchFamily="34" charset="0"/>
              <a:ea typeface="Calibri" panose="020F0502020204030204" pitchFamily="34" charset="0"/>
              <a:cs typeface="Calibri" panose="020F0502020204030204" pitchFamily="34" charset="0"/>
            </a:rPr>
            <a:t>En los pacientes con hemofilia con profilaxis no se presentaron eventos de sangrado espontáneo.</a:t>
          </a:r>
          <a:endParaRPr lang="es-CO" sz="1100" kern="1200" dirty="0">
            <a:latin typeface="Calibri" panose="020F0502020204030204" pitchFamily="34" charset="0"/>
            <a:ea typeface="Calibri" panose="020F0502020204030204" pitchFamily="34" charset="0"/>
            <a:cs typeface="Calibri" panose="020F0502020204030204" pitchFamily="34" charset="0"/>
          </a:endParaRPr>
        </a:p>
      </dsp:txBody>
      <dsp:txXfrm>
        <a:off x="1021471" y="1645109"/>
        <a:ext cx="4010937" cy="469913"/>
      </dsp:txXfrm>
    </dsp:sp>
    <dsp:sp modelId="{FC140A11-F582-4D1B-8462-9EF3BD0FA110}">
      <dsp:nvSpPr>
        <dsp:cNvPr id="0" name=""/>
        <dsp:cNvSpPr/>
      </dsp:nvSpPr>
      <dsp:spPr>
        <a:xfrm>
          <a:off x="727775" y="1586370"/>
          <a:ext cx="587391" cy="587391"/>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98B6BC-378E-4250-8006-FB78D95F9891}">
      <dsp:nvSpPr>
        <dsp:cNvPr id="0" name=""/>
        <dsp:cNvSpPr/>
      </dsp:nvSpPr>
      <dsp:spPr>
        <a:xfrm>
          <a:off x="1095929" y="2350392"/>
          <a:ext cx="3936479" cy="4699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2994" tIns="27940" rIns="27940" bIns="27940" numCol="1" spcCol="1270" anchor="ctr" anchorCtr="0">
          <a:noAutofit/>
        </a:bodyPr>
        <a:lstStyle/>
        <a:p>
          <a:pPr marL="0" lvl="0" indent="0" algn="l" defTabSz="488950">
            <a:lnSpc>
              <a:spcPct val="90000"/>
            </a:lnSpc>
            <a:spcBef>
              <a:spcPct val="0"/>
            </a:spcBef>
            <a:spcAft>
              <a:spcPct val="35000"/>
            </a:spcAft>
            <a:buNone/>
          </a:pPr>
          <a:r>
            <a:rPr lang="es-MX" sz="1100" kern="1200" dirty="0">
              <a:latin typeface="Calibri" panose="020F0502020204030204" pitchFamily="34" charset="0"/>
              <a:ea typeface="Calibri" panose="020F0502020204030204" pitchFamily="34" charset="0"/>
              <a:cs typeface="Calibri" panose="020F0502020204030204" pitchFamily="34" charset="0"/>
            </a:rPr>
            <a:t>Mantenimiento de la función renal en los pacientes con enfermedad renal crónica estadios 3 y 4, por encima del 90%.</a:t>
          </a:r>
          <a:endParaRPr lang="es-CO" sz="1100" kern="1200" dirty="0">
            <a:latin typeface="Calibri" panose="020F0502020204030204" pitchFamily="34" charset="0"/>
            <a:ea typeface="Calibri" panose="020F0502020204030204" pitchFamily="34" charset="0"/>
            <a:cs typeface="Calibri" panose="020F0502020204030204" pitchFamily="34" charset="0"/>
          </a:endParaRPr>
        </a:p>
      </dsp:txBody>
      <dsp:txXfrm>
        <a:off x="1095929" y="2350392"/>
        <a:ext cx="3936479" cy="469913"/>
      </dsp:txXfrm>
    </dsp:sp>
    <dsp:sp modelId="{38A7ADA0-5781-477C-BBC0-C02C36B31501}">
      <dsp:nvSpPr>
        <dsp:cNvPr id="0" name=""/>
        <dsp:cNvSpPr/>
      </dsp:nvSpPr>
      <dsp:spPr>
        <a:xfrm>
          <a:off x="802233" y="2291653"/>
          <a:ext cx="587391" cy="587391"/>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DA982EC-FE15-4302-B9CD-A1FE60446337}">
      <dsp:nvSpPr>
        <dsp:cNvPr id="0" name=""/>
        <dsp:cNvSpPr/>
      </dsp:nvSpPr>
      <dsp:spPr>
        <a:xfrm>
          <a:off x="1021471" y="3055676"/>
          <a:ext cx="4010937" cy="4699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2994" tIns="27940" rIns="27940" bIns="27940" numCol="1" spcCol="1270" anchor="ctr" anchorCtr="0">
          <a:noAutofit/>
        </a:bodyPr>
        <a:lstStyle/>
        <a:p>
          <a:pPr marL="0" lvl="0" indent="0" algn="l" defTabSz="488950">
            <a:lnSpc>
              <a:spcPct val="90000"/>
            </a:lnSpc>
            <a:spcBef>
              <a:spcPct val="0"/>
            </a:spcBef>
            <a:spcAft>
              <a:spcPct val="35000"/>
            </a:spcAft>
            <a:buNone/>
          </a:pPr>
          <a:r>
            <a:rPr lang="es-MX" sz="1100" kern="1200" dirty="0">
              <a:solidFill>
                <a:schemeClr val="bg1"/>
              </a:solidFill>
              <a:latin typeface="Calibri" panose="020F0502020204030204" pitchFamily="34" charset="0"/>
              <a:ea typeface="Calibri" panose="020F0502020204030204" pitchFamily="34" charset="0"/>
              <a:cs typeface="Calibri" panose="020F0502020204030204" pitchFamily="34" charset="0"/>
            </a:rPr>
            <a:t>En los pacientes con VIH, mejoría en el indicador de </a:t>
          </a:r>
          <a:r>
            <a:rPr lang="es-MX" sz="1100" kern="1200" dirty="0" err="1">
              <a:solidFill>
                <a:schemeClr val="bg1"/>
              </a:solidFill>
              <a:latin typeface="Calibri" panose="020F0502020204030204" pitchFamily="34" charset="0"/>
              <a:ea typeface="Calibri" panose="020F0502020204030204" pitchFamily="34" charset="0"/>
              <a:cs typeface="Calibri" panose="020F0502020204030204" pitchFamily="34" charset="0"/>
            </a:rPr>
            <a:t>indetectabilidad</a:t>
          </a:r>
          <a:r>
            <a:rPr lang="es-MX" sz="1100" kern="1200" dirty="0">
              <a:solidFill>
                <a:schemeClr val="bg1"/>
              </a:solidFill>
              <a:latin typeface="Calibri" panose="020F0502020204030204" pitchFamily="34" charset="0"/>
              <a:ea typeface="Calibri" panose="020F0502020204030204" pitchFamily="34" charset="0"/>
              <a:cs typeface="Calibri" panose="020F0502020204030204" pitchFamily="34" charset="0"/>
            </a:rPr>
            <a:t> pasando del 78% en 2024 a 80% en 2025.</a:t>
          </a:r>
          <a:endParaRPr lang="es-CO" sz="1100" kern="1200" dirty="0">
            <a:solidFill>
              <a:schemeClr val="bg1"/>
            </a:solidFill>
            <a:latin typeface="Calibri" panose="020F0502020204030204" pitchFamily="34" charset="0"/>
            <a:ea typeface="Calibri" panose="020F0502020204030204" pitchFamily="34" charset="0"/>
            <a:cs typeface="Calibri" panose="020F0502020204030204" pitchFamily="34" charset="0"/>
          </a:endParaRPr>
        </a:p>
      </dsp:txBody>
      <dsp:txXfrm>
        <a:off x="1021471" y="3055676"/>
        <a:ext cx="4010937" cy="469913"/>
      </dsp:txXfrm>
    </dsp:sp>
    <dsp:sp modelId="{78611031-93D8-4F8B-8443-14122903F06F}">
      <dsp:nvSpPr>
        <dsp:cNvPr id="0" name=""/>
        <dsp:cNvSpPr/>
      </dsp:nvSpPr>
      <dsp:spPr>
        <a:xfrm>
          <a:off x="727775" y="2996937"/>
          <a:ext cx="587391" cy="587391"/>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688F3-8A02-43B5-B0F1-89714FFADB5C}">
      <dsp:nvSpPr>
        <dsp:cNvPr id="0" name=""/>
        <dsp:cNvSpPr/>
      </dsp:nvSpPr>
      <dsp:spPr>
        <a:xfrm>
          <a:off x="788273" y="3760442"/>
          <a:ext cx="4244136" cy="4699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2994" tIns="27940" rIns="27940" bIns="27940" numCol="1" spcCol="1270" anchor="ctr" anchorCtr="0">
          <a:noAutofit/>
        </a:bodyPr>
        <a:lstStyle/>
        <a:p>
          <a:pPr marL="0" lvl="0" indent="0" algn="l" defTabSz="488950">
            <a:lnSpc>
              <a:spcPct val="90000"/>
            </a:lnSpc>
            <a:spcBef>
              <a:spcPct val="0"/>
            </a:spcBef>
            <a:spcAft>
              <a:spcPct val="35000"/>
            </a:spcAft>
            <a:buNone/>
          </a:pPr>
          <a:r>
            <a:rPr lang="es-MX" sz="1100" kern="1200" dirty="0">
              <a:latin typeface="Calibri" panose="020F0502020204030204" pitchFamily="34" charset="0"/>
              <a:ea typeface="Calibri" panose="020F0502020204030204" pitchFamily="34" charset="0"/>
              <a:cs typeface="Calibri" panose="020F0502020204030204" pitchFamily="34" charset="0"/>
            </a:rPr>
            <a:t>Reducción de más del 50% en el tiempo de oportunidad para el diagnóstico para cáncer de mama.</a:t>
          </a:r>
          <a:endParaRPr lang="es-CO" sz="1100" kern="1200" dirty="0">
            <a:latin typeface="Calibri" panose="020F0502020204030204" pitchFamily="34" charset="0"/>
            <a:ea typeface="Calibri" panose="020F0502020204030204" pitchFamily="34" charset="0"/>
            <a:cs typeface="Calibri" panose="020F0502020204030204" pitchFamily="34" charset="0"/>
          </a:endParaRPr>
        </a:p>
      </dsp:txBody>
      <dsp:txXfrm>
        <a:off x="788273" y="3760442"/>
        <a:ext cx="4244136" cy="469913"/>
      </dsp:txXfrm>
    </dsp:sp>
    <dsp:sp modelId="{CF2C1326-0230-49FB-AB52-A6B3BA2AD359}">
      <dsp:nvSpPr>
        <dsp:cNvPr id="0" name=""/>
        <dsp:cNvSpPr/>
      </dsp:nvSpPr>
      <dsp:spPr>
        <a:xfrm>
          <a:off x="494577" y="3701703"/>
          <a:ext cx="587391" cy="587391"/>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5D3533-7327-4741-8080-55955401EC81}">
      <dsp:nvSpPr>
        <dsp:cNvPr id="0" name=""/>
        <dsp:cNvSpPr/>
      </dsp:nvSpPr>
      <dsp:spPr>
        <a:xfrm>
          <a:off x="362724" y="4465725"/>
          <a:ext cx="4669684" cy="46991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72994" tIns="27940" rIns="27940" bIns="27940" numCol="1" spcCol="1270" anchor="ctr" anchorCtr="0">
          <a:noAutofit/>
        </a:bodyPr>
        <a:lstStyle/>
        <a:p>
          <a:pPr marL="0" lvl="0" indent="0" algn="l" defTabSz="488950">
            <a:lnSpc>
              <a:spcPct val="90000"/>
            </a:lnSpc>
            <a:spcBef>
              <a:spcPct val="0"/>
            </a:spcBef>
            <a:spcAft>
              <a:spcPct val="35000"/>
            </a:spcAft>
            <a:buNone/>
          </a:pPr>
          <a:r>
            <a:rPr lang="es-MX" sz="1100" kern="1200" dirty="0">
              <a:latin typeface="Calibri" panose="020F0502020204030204" pitchFamily="34" charset="0"/>
              <a:ea typeface="Calibri" panose="020F0502020204030204" pitchFamily="34" charset="0"/>
              <a:cs typeface="Calibri" panose="020F0502020204030204" pitchFamily="34" charset="0"/>
            </a:rPr>
            <a:t>Mejoría en la dispensación de medicamentos de usuarios de la ruta mental.</a:t>
          </a:r>
          <a:endParaRPr lang="es-CO" sz="1100" kern="1200" dirty="0">
            <a:latin typeface="Calibri" panose="020F0502020204030204" pitchFamily="34" charset="0"/>
            <a:ea typeface="Calibri" panose="020F0502020204030204" pitchFamily="34" charset="0"/>
            <a:cs typeface="Calibri" panose="020F0502020204030204" pitchFamily="34" charset="0"/>
          </a:endParaRPr>
        </a:p>
      </dsp:txBody>
      <dsp:txXfrm>
        <a:off x="362724" y="4465725"/>
        <a:ext cx="4669684" cy="469913"/>
      </dsp:txXfrm>
    </dsp:sp>
    <dsp:sp modelId="{794440CF-8BCE-4817-8BDE-CB2BBF3F91EE}">
      <dsp:nvSpPr>
        <dsp:cNvPr id="0" name=""/>
        <dsp:cNvSpPr/>
      </dsp:nvSpPr>
      <dsp:spPr>
        <a:xfrm>
          <a:off x="69028" y="4406986"/>
          <a:ext cx="587391" cy="587391"/>
        </a:xfrm>
        <a:prstGeom prst="ellipse">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24/layout/HorizontalActionList">
  <dgm:title val=""/>
  <dgm:desc val=""/>
  <dgm:catLst>
    <dgm:cat type="list" pri="805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95"/>
      <dgm:constr type="h" for="des" forName="composite" op="equ"/>
      <dgm:constr type="w" for="ch" forName="composite" refType="w"/>
      <dgm:constr type="w" for="des" forName="parTx"/>
      <dgm:constr type="h" for="des" forName="parTx" op="equ"/>
      <dgm:constr type="w" for="des" forName="bgOutline"/>
      <dgm:constr type="primFontSz" for="des" forName="parTx" val="54"/>
      <dgm:constr type="primFontSz" for="des" forName="bgOutline" refType="primFontSz" refFor="des" refForName="parTx" op="lte" fact="0.75"/>
      <dgm:constr type="h" for="des" forName="bgOutline"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bgOutline"/>
          <dgm:constr type="t" for="ch" forName="bgOutline" refType="h" refFor="ch" refForName="parTx" fact="0.97"/>
          <dgm:constr type="w" for="ch" forName="bgOutline" refType="w"/>
          <dgm:constr type="h" for="ch" forName="bgOutline" refType="h" fact="0.75"/>
        </dgm:constrLst>
        <dgm:ruleLst/>
        <dgm:layoutNode name="parTx" styleLbl="alignNode1">
          <dgm:varLst>
            <dgm:chMax val="0"/>
            <dgm:chPref val="0"/>
          </dgm:varLst>
          <dgm:alg type="tx">
            <dgm:param type="parTxLTRAlign" val="l"/>
            <dgm:param type="parTxRTLAlign" val="r"/>
          </dgm:alg>
          <dgm:shape xmlns:r="http://schemas.openxmlformats.org/officeDocument/2006/relationships" type="round2SameRect" r:blip="" zOrderOff="3">
            <dgm:adjLst>
              <dgm:adj idx="1" val="0.45"/>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primFontSz" val="14" fact="NaN" max="NaN"/>
          </dgm:ruleLst>
        </dgm:layoutNode>
        <dgm:layoutNode name="bgOutline" styleLbl="fgAcc1">
          <dgm:varLst>
            <dgm:bulletEnabled/>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rot="180" type="round2SameRect" r:blip="">
            <dgm:adjLst>
              <dgm:adj idx="1" val="0.15"/>
              <dgm:adj idx="2" val="0"/>
            </dgm:adjLst>
          </dgm:shape>
          <dgm:presOf axis="des" ptType="node"/>
          <dgm:constrLst>
            <dgm:constr type="primFontSz" val="28"/>
            <dgm:constr type="tMarg" refType="w" fact="0.12"/>
            <dgm:constr type="bMarg" refType="w" fact="0.12"/>
            <dgm:constr type="lMarg" refType="w" fact="0.12"/>
            <dgm:constr type="rMarg" refType="w" fact="0.12"/>
          </dgm:constrLst>
          <dgm:ruleLst>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8DE1C4-1027-4B66-9036-55A1AB015069}" type="datetimeFigureOut">
              <a:rPr lang="es-CO" smtClean="0"/>
              <a:t>12/06/2026</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C290BF-CBBA-4C28-985B-CECC3529960C}" type="slidenum">
              <a:rPr lang="es-CO" smtClean="0"/>
              <a:t>‹Nº›</a:t>
            </a:fld>
            <a:endParaRPr lang="es-CO"/>
          </a:p>
        </p:txBody>
      </p:sp>
    </p:spTree>
    <p:extLst>
      <p:ext uri="{BB962C8B-B14F-4D97-AF65-F5344CB8AC3E}">
        <p14:creationId xmlns:p14="http://schemas.microsoft.com/office/powerpoint/2010/main" val="2670175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6BD73A50-267C-EF14-ABFA-423A88E460D8}"/>
            </a:ext>
          </a:extLst>
        </p:cNvPr>
        <p:cNvGrpSpPr/>
        <p:nvPr/>
      </p:nvGrpSpPr>
      <p:grpSpPr>
        <a:xfrm>
          <a:off x="0" y="0"/>
          <a:ext cx="0" cy="0"/>
          <a:chOff x="0" y="0"/>
          <a:chExt cx="0" cy="0"/>
        </a:xfrm>
      </p:grpSpPr>
      <p:sp>
        <p:nvSpPr>
          <p:cNvPr id="86" name="Google Shape;86;p1:notes">
            <a:extLst>
              <a:ext uri="{FF2B5EF4-FFF2-40B4-BE49-F238E27FC236}">
                <a16:creationId xmlns:a16="http://schemas.microsoft.com/office/drawing/2014/main" id="{6DBE1B2B-ED88-FF5E-996B-1E2CA2572F9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CO"/>
          </a:p>
        </p:txBody>
      </p:sp>
      <p:sp>
        <p:nvSpPr>
          <p:cNvPr id="87" name="Google Shape;87;p1:notes">
            <a:extLst>
              <a:ext uri="{FF2B5EF4-FFF2-40B4-BE49-F238E27FC236}">
                <a16:creationId xmlns:a16="http://schemas.microsoft.com/office/drawing/2014/main" id="{CA069F72-2948-600A-E851-36A081D1CB2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a:extLst>
              <a:ext uri="{FF2B5EF4-FFF2-40B4-BE49-F238E27FC236}">
                <a16:creationId xmlns:a16="http://schemas.microsoft.com/office/drawing/2014/main" id="{F73841B7-46BB-D926-6A96-65D7ED3DFC4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2</a:t>
            </a:fld>
            <a:endParaRPr/>
          </a:p>
        </p:txBody>
      </p:sp>
    </p:spTree>
    <p:extLst>
      <p:ext uri="{BB962C8B-B14F-4D97-AF65-F5344CB8AC3E}">
        <p14:creationId xmlns:p14="http://schemas.microsoft.com/office/powerpoint/2010/main" val="732585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Tabla adicional de los otros 2 puntos</a:t>
            </a:r>
            <a:endParaRPr lang="es-CO" dirty="0"/>
          </a:p>
        </p:txBody>
      </p:sp>
      <p:sp>
        <p:nvSpPr>
          <p:cNvPr id="4" name="Marcador de número de diapositiva 3"/>
          <p:cNvSpPr>
            <a:spLocks noGrp="1"/>
          </p:cNvSpPr>
          <p:nvPr>
            <p:ph type="sldNum" sz="quarter" idx="5"/>
          </p:nvPr>
        </p:nvSpPr>
        <p:spPr/>
        <p:txBody>
          <a:bodyPr/>
          <a:lstStyle/>
          <a:p>
            <a:fld id="{C1D7F857-95B7-4AF3-BC02-B0F4E65BDEE8}" type="slidenum">
              <a:rPr lang="es-CO" smtClean="0"/>
              <a:t>26</a:t>
            </a:fld>
            <a:endParaRPr lang="es-CO"/>
          </a:p>
        </p:txBody>
      </p:sp>
    </p:spTree>
    <p:extLst>
      <p:ext uri="{BB962C8B-B14F-4D97-AF65-F5344CB8AC3E}">
        <p14:creationId xmlns:p14="http://schemas.microsoft.com/office/powerpoint/2010/main" val="675274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6F3970C6-AD91-60BF-36A2-865BE36C0EA9}"/>
            </a:ext>
          </a:extLst>
        </p:cNvPr>
        <p:cNvGrpSpPr/>
        <p:nvPr/>
      </p:nvGrpSpPr>
      <p:grpSpPr>
        <a:xfrm>
          <a:off x="0" y="0"/>
          <a:ext cx="0" cy="0"/>
          <a:chOff x="0" y="0"/>
          <a:chExt cx="0" cy="0"/>
        </a:xfrm>
      </p:grpSpPr>
      <p:sp>
        <p:nvSpPr>
          <p:cNvPr id="86" name="Google Shape;86;p1:notes">
            <a:extLst>
              <a:ext uri="{FF2B5EF4-FFF2-40B4-BE49-F238E27FC236}">
                <a16:creationId xmlns:a16="http://schemas.microsoft.com/office/drawing/2014/main" id="{9A0DAC17-E20F-76A2-1A8F-03735BA4AA5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CO"/>
          </a:p>
        </p:txBody>
      </p:sp>
      <p:sp>
        <p:nvSpPr>
          <p:cNvPr id="87" name="Google Shape;87;p1:notes">
            <a:extLst>
              <a:ext uri="{FF2B5EF4-FFF2-40B4-BE49-F238E27FC236}">
                <a16:creationId xmlns:a16="http://schemas.microsoft.com/office/drawing/2014/main" id="{1BD2943E-A862-1525-D1ED-4238D1825DC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a:extLst>
              <a:ext uri="{FF2B5EF4-FFF2-40B4-BE49-F238E27FC236}">
                <a16:creationId xmlns:a16="http://schemas.microsoft.com/office/drawing/2014/main" id="{F678E13D-C744-1B1B-3D52-C808C895D73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28</a:t>
            </a:fld>
            <a:endParaRPr/>
          </a:p>
        </p:txBody>
      </p:sp>
    </p:spTree>
    <p:extLst>
      <p:ext uri="{BB962C8B-B14F-4D97-AF65-F5344CB8AC3E}">
        <p14:creationId xmlns:p14="http://schemas.microsoft.com/office/powerpoint/2010/main" val="996589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099DFDF1-B603-90C4-465B-88E7FD6D42F0}"/>
            </a:ext>
          </a:extLst>
        </p:cNvPr>
        <p:cNvGrpSpPr/>
        <p:nvPr/>
      </p:nvGrpSpPr>
      <p:grpSpPr>
        <a:xfrm>
          <a:off x="0" y="0"/>
          <a:ext cx="0" cy="0"/>
          <a:chOff x="0" y="0"/>
          <a:chExt cx="0" cy="0"/>
        </a:xfrm>
      </p:grpSpPr>
      <p:sp>
        <p:nvSpPr>
          <p:cNvPr id="86" name="Google Shape;86;p1:notes">
            <a:extLst>
              <a:ext uri="{FF2B5EF4-FFF2-40B4-BE49-F238E27FC236}">
                <a16:creationId xmlns:a16="http://schemas.microsoft.com/office/drawing/2014/main" id="{8AFDDD13-BC43-44F6-2A9C-05877C420E9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CO"/>
          </a:p>
        </p:txBody>
      </p:sp>
      <p:sp>
        <p:nvSpPr>
          <p:cNvPr id="87" name="Google Shape;87;p1:notes">
            <a:extLst>
              <a:ext uri="{FF2B5EF4-FFF2-40B4-BE49-F238E27FC236}">
                <a16:creationId xmlns:a16="http://schemas.microsoft.com/office/drawing/2014/main" id="{E53FCDA8-EB89-F015-62DF-F0CBD208BAE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a:extLst>
              <a:ext uri="{FF2B5EF4-FFF2-40B4-BE49-F238E27FC236}">
                <a16:creationId xmlns:a16="http://schemas.microsoft.com/office/drawing/2014/main" id="{60732C9C-D69D-DF33-76E2-91561DB46A6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32</a:t>
            </a:fld>
            <a:endParaRPr/>
          </a:p>
        </p:txBody>
      </p:sp>
    </p:spTree>
    <p:extLst>
      <p:ext uri="{BB962C8B-B14F-4D97-AF65-F5344CB8AC3E}">
        <p14:creationId xmlns:p14="http://schemas.microsoft.com/office/powerpoint/2010/main" val="3692467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8A147203-D170-21C4-27C6-3DA5492D453D}"/>
            </a:ext>
          </a:extLst>
        </p:cNvPr>
        <p:cNvGrpSpPr/>
        <p:nvPr/>
      </p:nvGrpSpPr>
      <p:grpSpPr>
        <a:xfrm>
          <a:off x="0" y="0"/>
          <a:ext cx="0" cy="0"/>
          <a:chOff x="0" y="0"/>
          <a:chExt cx="0" cy="0"/>
        </a:xfrm>
      </p:grpSpPr>
      <p:sp>
        <p:nvSpPr>
          <p:cNvPr id="86" name="Google Shape;86;p1:notes">
            <a:extLst>
              <a:ext uri="{FF2B5EF4-FFF2-40B4-BE49-F238E27FC236}">
                <a16:creationId xmlns:a16="http://schemas.microsoft.com/office/drawing/2014/main" id="{217143C3-3A95-BA9E-2B81-F5F58E53789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CO"/>
          </a:p>
        </p:txBody>
      </p:sp>
      <p:sp>
        <p:nvSpPr>
          <p:cNvPr id="87" name="Google Shape;87;p1:notes">
            <a:extLst>
              <a:ext uri="{FF2B5EF4-FFF2-40B4-BE49-F238E27FC236}">
                <a16:creationId xmlns:a16="http://schemas.microsoft.com/office/drawing/2014/main" id="{650F306F-DE98-0B2D-B0B6-51458BA559B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a:extLst>
              <a:ext uri="{FF2B5EF4-FFF2-40B4-BE49-F238E27FC236}">
                <a16:creationId xmlns:a16="http://schemas.microsoft.com/office/drawing/2014/main" id="{78DE1DA6-E2F2-DC29-8E75-7C3932F7DF6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37</a:t>
            </a:fld>
            <a:endParaRPr/>
          </a:p>
        </p:txBody>
      </p:sp>
    </p:spTree>
    <p:extLst>
      <p:ext uri="{BB962C8B-B14F-4D97-AF65-F5344CB8AC3E}">
        <p14:creationId xmlns:p14="http://schemas.microsoft.com/office/powerpoint/2010/main" val="2569390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9C1B3F2E-EABF-5EEB-C954-9501AB8C4D90}"/>
            </a:ext>
          </a:extLst>
        </p:cNvPr>
        <p:cNvGrpSpPr/>
        <p:nvPr/>
      </p:nvGrpSpPr>
      <p:grpSpPr>
        <a:xfrm>
          <a:off x="0" y="0"/>
          <a:ext cx="0" cy="0"/>
          <a:chOff x="0" y="0"/>
          <a:chExt cx="0" cy="0"/>
        </a:xfrm>
      </p:grpSpPr>
      <p:sp>
        <p:nvSpPr>
          <p:cNvPr id="86" name="Google Shape;86;p1:notes">
            <a:extLst>
              <a:ext uri="{FF2B5EF4-FFF2-40B4-BE49-F238E27FC236}">
                <a16:creationId xmlns:a16="http://schemas.microsoft.com/office/drawing/2014/main" id="{FA522ABF-B2BE-5877-0A1C-0CA08A4DE9C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CO"/>
          </a:p>
        </p:txBody>
      </p:sp>
      <p:sp>
        <p:nvSpPr>
          <p:cNvPr id="87" name="Google Shape;87;p1:notes">
            <a:extLst>
              <a:ext uri="{FF2B5EF4-FFF2-40B4-BE49-F238E27FC236}">
                <a16:creationId xmlns:a16="http://schemas.microsoft.com/office/drawing/2014/main" id="{8467BAEE-42D6-8B85-3358-9FB4F88E2C8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a:extLst>
              <a:ext uri="{FF2B5EF4-FFF2-40B4-BE49-F238E27FC236}">
                <a16:creationId xmlns:a16="http://schemas.microsoft.com/office/drawing/2014/main" id="{1E25EF42-1889-5F04-AFC8-8DC13559918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38</a:t>
            </a:fld>
            <a:endParaRPr/>
          </a:p>
        </p:txBody>
      </p:sp>
    </p:spTree>
    <p:extLst>
      <p:ext uri="{BB962C8B-B14F-4D97-AF65-F5344CB8AC3E}">
        <p14:creationId xmlns:p14="http://schemas.microsoft.com/office/powerpoint/2010/main" val="692592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FECFF-F1B8-F969-AB08-7AA06EF2989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5F82C0B-54B8-6E05-8E77-4441A852938A}"/>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018667B4-BC13-4CA6-1843-B1FD8152C4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00B050"/>
                </a:solidFill>
                <a:latin typeface="Arial" charset="0"/>
                <a:ea typeface="Arial" charset="0"/>
                <a:cs typeface="Arial" charset="0"/>
              </a:rPr>
              <a:t>X</a:t>
            </a:r>
          </a:p>
          <a:p>
            <a:endParaRPr lang="es-CO" dirty="0"/>
          </a:p>
        </p:txBody>
      </p:sp>
      <p:sp>
        <p:nvSpPr>
          <p:cNvPr id="4" name="Marcador de número de diapositiva 3">
            <a:extLst>
              <a:ext uri="{FF2B5EF4-FFF2-40B4-BE49-F238E27FC236}">
                <a16:creationId xmlns:a16="http://schemas.microsoft.com/office/drawing/2014/main" id="{825B9745-E4D2-ADBD-E688-272B6FCFD378}"/>
              </a:ext>
            </a:extLst>
          </p:cNvPr>
          <p:cNvSpPr>
            <a:spLocks noGrp="1"/>
          </p:cNvSpPr>
          <p:nvPr>
            <p:ph type="sldNum" sz="quarter" idx="5"/>
          </p:nvPr>
        </p:nvSpPr>
        <p:spPr/>
        <p:txBody>
          <a:bodyPr/>
          <a:lstStyle/>
          <a:p>
            <a:fld id="{C1D7F857-95B7-4AF3-BC02-B0F4E65BDEE8}" type="slidenum">
              <a:rPr lang="es-CO" smtClean="0"/>
              <a:t>40</a:t>
            </a:fld>
            <a:endParaRPr lang="es-CO"/>
          </a:p>
        </p:txBody>
      </p:sp>
    </p:spTree>
    <p:extLst>
      <p:ext uri="{BB962C8B-B14F-4D97-AF65-F5344CB8AC3E}">
        <p14:creationId xmlns:p14="http://schemas.microsoft.com/office/powerpoint/2010/main" val="2869424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00694782-2BDB-37B9-6C9E-7D2C48CCCA84}"/>
            </a:ext>
          </a:extLst>
        </p:cNvPr>
        <p:cNvGrpSpPr/>
        <p:nvPr/>
      </p:nvGrpSpPr>
      <p:grpSpPr>
        <a:xfrm>
          <a:off x="0" y="0"/>
          <a:ext cx="0" cy="0"/>
          <a:chOff x="0" y="0"/>
          <a:chExt cx="0" cy="0"/>
        </a:xfrm>
      </p:grpSpPr>
      <p:sp>
        <p:nvSpPr>
          <p:cNvPr id="86" name="Google Shape;86;p1:notes">
            <a:extLst>
              <a:ext uri="{FF2B5EF4-FFF2-40B4-BE49-F238E27FC236}">
                <a16:creationId xmlns:a16="http://schemas.microsoft.com/office/drawing/2014/main" id="{3A188706-60BA-39C7-E942-AD1E0BFA181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CO"/>
          </a:p>
        </p:txBody>
      </p:sp>
      <p:sp>
        <p:nvSpPr>
          <p:cNvPr id="87" name="Google Shape;87;p1:notes">
            <a:extLst>
              <a:ext uri="{FF2B5EF4-FFF2-40B4-BE49-F238E27FC236}">
                <a16:creationId xmlns:a16="http://schemas.microsoft.com/office/drawing/2014/main" id="{E73EA7B0-88A8-669E-D656-2EFC51B91D9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a:extLst>
              <a:ext uri="{FF2B5EF4-FFF2-40B4-BE49-F238E27FC236}">
                <a16:creationId xmlns:a16="http://schemas.microsoft.com/office/drawing/2014/main" id="{3FC8F42D-ABF9-FCC0-8A00-34D6750E290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41</a:t>
            </a:fld>
            <a:endParaRPr/>
          </a:p>
        </p:txBody>
      </p:sp>
    </p:spTree>
    <p:extLst>
      <p:ext uri="{BB962C8B-B14F-4D97-AF65-F5344CB8AC3E}">
        <p14:creationId xmlns:p14="http://schemas.microsoft.com/office/powerpoint/2010/main" val="22939066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HITO: Migración de temporal a planta A partir del año 2017, en Savia Salud EPS se implementó el modelo de contratación a través de empresas temporales, el cual con el paso del tiempo dejó de responder a una necesidad transitoria y se convirtió en una gestión permanente, evidenciando un crecimiento progresivo del personal en misión y en consecuencia un incremento sostenido del gasto administrativo. Para el año 2025, se llevaron a cabo análisis financieros y administrativos que permitieron evaluar la eficiencia de estas causales, concluyendo la necesidad de su finalización como estrategia para optimizar los recursos y fortalecer la sostenibilidad organizacional. En este contexto se diseñó y se implementó un plan de choque orientado a reorganizar la estructura del talento humano, garantizando la continuidad y la alineación con los procesos críticos del negocio en el sector salud. Como resultado de este ejercicio, se identificaron los cargos estratégicos que impactaron directamente el </a:t>
            </a:r>
            <a:r>
              <a:rPr lang="es-MX" dirty="0" err="1"/>
              <a:t>core</a:t>
            </a:r>
            <a:r>
              <a:rPr lang="es-MX" dirty="0"/>
              <a:t> de la organización, permitiendo que de un total de 94 trabajadores en misión, el 40% (38 colaboradores) fueran vinculados de manera directa a la planta de personal. Esta decisión contribuyó a fortalecer la estabilidad laboral y asegurar la continuidad en procesos claves. Por su parte, las funciones correspondientes al 60% restante fueron asumidas mediante la redistribución de cargas laborales dentro del personal administrativo existente, como parte de la capacidad instalada y promoviendo una mayor eficacia sin afectar la prestación del servicio. Esta transformación permitió no solo la disminución del gasto administrativo, sino también la gestión del talento humano, enfocado en la productividad, control del costo y el fortalecimiento de las capacidades internas de la organización.</a:t>
            </a:r>
          </a:p>
          <a:p>
            <a:endParaRPr lang="es-MX"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MX" sz="1200" dirty="0">
                <a:solidFill>
                  <a:srgbClr val="23505E"/>
                </a:solidFill>
              </a:rPr>
              <a:t>Con el propósito de disminuir el gasto presupuestal de la temporal TEMPOTRABAJO se garantizo vinculación directa del 40% de la población priorizando la continuidad y la eficiencia en los procesos críticos y claves de la organización.</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MX" sz="1200" dirty="0">
              <a:solidFill>
                <a:srgbClr val="23505E"/>
              </a:solidFill>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MX" sz="1200" dirty="0"/>
              <a:t>Gestión del cambio</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MX" sz="1200" dirty="0"/>
              <a:t>En el marco del compromiso institucional con la calidad del servicio, la eficiencia operativa y el trabajo colaborativo, se llevo a cabo el retorno a la presencialidad, impactando la mejora de productividad para 420 colaboradores.</a:t>
            </a:r>
            <a:endParaRPr lang="es-CO" sz="1200"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CO" sz="1200" dirty="0">
              <a:solidFill>
                <a:srgbClr val="23505E"/>
              </a:solidFill>
            </a:endParaRPr>
          </a:p>
          <a:p>
            <a:endParaRPr lang="es-CO" dirty="0"/>
          </a:p>
        </p:txBody>
      </p:sp>
      <p:sp>
        <p:nvSpPr>
          <p:cNvPr id="4" name="Marcador de número de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CO" sz="1200" b="0" i="0" u="none" strike="noStrike" cap="none" smtClean="0">
                <a:solidFill>
                  <a:schemeClr val="dk1"/>
                </a:solidFill>
                <a:latin typeface="Calibri"/>
                <a:ea typeface="Calibri"/>
                <a:cs typeface="Calibri"/>
                <a:sym typeface="Calibri"/>
              </a:rPr>
              <a:t>42</a:t>
            </a:fld>
            <a:endParaRPr lang="es-CO"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4217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MX" sz="1200" b="0" i="0" u="none" strike="noStrike" cap="none" dirty="0">
                <a:solidFill>
                  <a:srgbClr val="23505E"/>
                </a:solidFill>
                <a:latin typeface="Calibri"/>
                <a:ea typeface="Open Sans"/>
                <a:cs typeface="Open Sans"/>
                <a:sym typeface="Open Sans"/>
              </a:rPr>
              <a:t>Horas extras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MX" sz="1200" b="0" i="0" u="none" strike="noStrike" cap="none" dirty="0">
                <a:solidFill>
                  <a:srgbClr val="23505E"/>
                </a:solidFill>
                <a:latin typeface="Calibri"/>
                <a:ea typeface="Open Sans"/>
                <a:cs typeface="Open Sans"/>
                <a:sym typeface="Open Sans"/>
              </a:rPr>
              <a:t>Se realizó acuerdo transaccional con el fin de conciliar y pagar a 121 colaboradores las horas extras que se tenían pendientes desde septiembre 2024 a febrero 2025 por un valor de $ 236.204.977.</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MX" sz="1200" b="0" i="0" u="none" strike="noStrike" cap="none" dirty="0">
              <a:solidFill>
                <a:srgbClr val="23505E"/>
              </a:solidFill>
              <a:latin typeface="Calibri"/>
              <a:ea typeface="Open Sans"/>
              <a:cs typeface="Open Sans"/>
              <a:sym typeface="Open Sans"/>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MX" sz="1200" b="0" i="0" u="none" strike="noStrike" cap="none" dirty="0">
                <a:solidFill>
                  <a:srgbClr val="23505E"/>
                </a:solidFill>
                <a:latin typeface="Calibri"/>
                <a:ea typeface="Open Sans"/>
                <a:cs typeface="Open Sans"/>
                <a:sym typeface="Open Sans"/>
              </a:rPr>
              <a:t>Recobro de incapacidades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MX" sz="1200" b="0" i="0" u="none" strike="noStrike" cap="none" dirty="0">
                <a:solidFill>
                  <a:srgbClr val="23505E"/>
                </a:solidFill>
                <a:latin typeface="Calibri"/>
                <a:ea typeface="Open Sans"/>
                <a:cs typeface="Open Sans"/>
                <a:sym typeface="Open Sans"/>
              </a:rPr>
              <a:t>Con el fin de recuperar los recursos de la entidad, respecto al recobro de las incapacidades en el año 2025, se recobraron $562.045.641 de la vigencia y periodos anteriores.</a:t>
            </a:r>
            <a:endParaRPr lang="es-MX" sz="1600" b="0" i="0" u="none" strike="noStrike" cap="none" dirty="0">
              <a:solidFill>
                <a:srgbClr val="23505E"/>
              </a:solidFill>
              <a:latin typeface="Calibri"/>
              <a:ea typeface="Arial"/>
              <a:cs typeface="Arial"/>
              <a:sym typeface="Arial"/>
            </a:endParaRPr>
          </a:p>
          <a:p>
            <a:endParaRPr lang="es-CO" dirty="0"/>
          </a:p>
        </p:txBody>
      </p:sp>
      <p:sp>
        <p:nvSpPr>
          <p:cNvPr id="4" name="Marcador de número de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CO" sz="1200" b="0" i="0" u="none" strike="noStrike" cap="none" smtClean="0">
                <a:solidFill>
                  <a:schemeClr val="dk1"/>
                </a:solidFill>
                <a:latin typeface="Calibri"/>
                <a:ea typeface="Calibri"/>
                <a:cs typeface="Calibri"/>
                <a:sym typeface="Calibri"/>
              </a:rPr>
              <a:t>43</a:t>
            </a:fld>
            <a:endParaRPr lang="es-CO"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23203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CO"/>
          </a:p>
        </p:txBody>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44</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22C290BF-CBBA-4C28-985B-CECC3529960C}" type="slidenum">
              <a:rPr lang="es-CO" smtClean="0"/>
              <a:t>3</a:t>
            </a:fld>
            <a:endParaRPr lang="es-CO"/>
          </a:p>
        </p:txBody>
      </p:sp>
    </p:spTree>
    <p:extLst>
      <p:ext uri="{BB962C8B-B14F-4D97-AF65-F5344CB8AC3E}">
        <p14:creationId xmlns:p14="http://schemas.microsoft.com/office/powerpoint/2010/main" val="28619556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1" name="Google Shape;23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s-CO"/>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9EC43F56-DAA3-F150-0A46-87DF21F7B459}"/>
            </a:ext>
          </a:extLst>
        </p:cNvPr>
        <p:cNvGrpSpPr/>
        <p:nvPr/>
      </p:nvGrpSpPr>
      <p:grpSpPr>
        <a:xfrm>
          <a:off x="0" y="0"/>
          <a:ext cx="0" cy="0"/>
          <a:chOff x="0" y="0"/>
          <a:chExt cx="0" cy="0"/>
        </a:xfrm>
      </p:grpSpPr>
      <p:sp>
        <p:nvSpPr>
          <p:cNvPr id="86" name="Google Shape;86;p1:notes">
            <a:extLst>
              <a:ext uri="{FF2B5EF4-FFF2-40B4-BE49-F238E27FC236}">
                <a16:creationId xmlns:a16="http://schemas.microsoft.com/office/drawing/2014/main" id="{BF6AC2FC-8536-D725-8CF4-55201E9E51F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CO"/>
          </a:p>
        </p:txBody>
      </p:sp>
      <p:sp>
        <p:nvSpPr>
          <p:cNvPr id="87" name="Google Shape;87;p1:notes">
            <a:extLst>
              <a:ext uri="{FF2B5EF4-FFF2-40B4-BE49-F238E27FC236}">
                <a16:creationId xmlns:a16="http://schemas.microsoft.com/office/drawing/2014/main" id="{8E05397A-EF30-4ED1-1D1E-EB9B7CAB4FA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a:extLst>
              <a:ext uri="{FF2B5EF4-FFF2-40B4-BE49-F238E27FC236}">
                <a16:creationId xmlns:a16="http://schemas.microsoft.com/office/drawing/2014/main" id="{A7766E81-37B0-84B9-04DF-CCA2037AEA5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46</a:t>
            </a:fld>
            <a:endParaRPr/>
          </a:p>
        </p:txBody>
      </p:sp>
    </p:spTree>
    <p:extLst>
      <p:ext uri="{BB962C8B-B14F-4D97-AF65-F5344CB8AC3E}">
        <p14:creationId xmlns:p14="http://schemas.microsoft.com/office/powerpoint/2010/main" val="7679268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*Luego de los retiros de Migrantes Venezolanos se procede con la notificación vía correo electrónico por parte de la EPS para que acrediten su estadía en el municipio y por tal motivo suben los afiliados nuevamente.</a:t>
            </a:r>
          </a:p>
          <a:p>
            <a:r>
              <a:rPr lang="es-CO" dirty="0"/>
              <a:t>*De noviembre a Diciembre de 2025 se incremento la base de datos en </a:t>
            </a:r>
            <a:r>
              <a:rPr lang="es-CO" sz="1200" b="1" i="0" u="none" strike="noStrike" cap="none" dirty="0">
                <a:solidFill>
                  <a:schemeClr val="dk1"/>
                </a:solidFill>
                <a:effectLst/>
                <a:latin typeface="Calibri"/>
                <a:ea typeface="Calibri"/>
                <a:cs typeface="Calibri"/>
                <a:sym typeface="Calibri"/>
              </a:rPr>
              <a:t>14.702</a:t>
            </a:r>
            <a:r>
              <a:rPr lang="es-CO" dirty="0">
                <a:effectLst/>
              </a:rPr>
              <a:t>  afiliados que corresponden a reingresos de migrantes venezolanos y afiliaciones de población pobre no asegurada PNA.</a:t>
            </a:r>
          </a:p>
          <a:p>
            <a:r>
              <a:rPr lang="es-CO">
                <a:effectLst/>
              </a:rPr>
              <a:t>*Solo </a:t>
            </a:r>
            <a:r>
              <a:rPr lang="es-CO" dirty="0">
                <a:effectLst/>
              </a:rPr>
              <a:t>en 3 meses del año se tuvo menos afiliados que en el 2024 esto por los retiros de los migrantes venezolanos</a:t>
            </a:r>
            <a:endParaRPr lang="es-CO" dirty="0"/>
          </a:p>
          <a:p>
            <a:endParaRPr lang="es-CO" dirty="0"/>
          </a:p>
        </p:txBody>
      </p:sp>
      <p:sp>
        <p:nvSpPr>
          <p:cNvPr id="4" name="Marcador de número de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CO" sz="1200" b="0" i="0" u="none" strike="noStrike" cap="none" smtClean="0">
                <a:solidFill>
                  <a:schemeClr val="dk1"/>
                </a:solidFill>
                <a:latin typeface="Calibri"/>
                <a:ea typeface="Calibri"/>
                <a:cs typeface="Calibri"/>
                <a:sym typeface="Calibri"/>
              </a:rPr>
              <a:t>47</a:t>
            </a:fld>
            <a:endParaRPr lang="es-CO"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608831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D6141F91-94BE-ACC9-9934-9ADA3F5DACB1}"/>
            </a:ext>
          </a:extLst>
        </p:cNvPr>
        <p:cNvGrpSpPr/>
        <p:nvPr/>
      </p:nvGrpSpPr>
      <p:grpSpPr>
        <a:xfrm>
          <a:off x="0" y="0"/>
          <a:ext cx="0" cy="0"/>
          <a:chOff x="0" y="0"/>
          <a:chExt cx="0" cy="0"/>
        </a:xfrm>
      </p:grpSpPr>
      <p:sp>
        <p:nvSpPr>
          <p:cNvPr id="86" name="Google Shape;86;p1:notes">
            <a:extLst>
              <a:ext uri="{FF2B5EF4-FFF2-40B4-BE49-F238E27FC236}">
                <a16:creationId xmlns:a16="http://schemas.microsoft.com/office/drawing/2014/main" id="{E51E556E-FFFD-138B-8522-E80E36E54E0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CO"/>
          </a:p>
        </p:txBody>
      </p:sp>
      <p:sp>
        <p:nvSpPr>
          <p:cNvPr id="87" name="Google Shape;87;p1:notes">
            <a:extLst>
              <a:ext uri="{FF2B5EF4-FFF2-40B4-BE49-F238E27FC236}">
                <a16:creationId xmlns:a16="http://schemas.microsoft.com/office/drawing/2014/main" id="{A00AFADF-BDF0-8ACC-F782-A797D5FFF23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a:extLst>
              <a:ext uri="{FF2B5EF4-FFF2-40B4-BE49-F238E27FC236}">
                <a16:creationId xmlns:a16="http://schemas.microsoft.com/office/drawing/2014/main" id="{E2AA63A6-02DA-99EE-DFB4-E00D58B189F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49</a:t>
            </a:fld>
            <a:endParaRPr/>
          </a:p>
        </p:txBody>
      </p:sp>
    </p:spTree>
    <p:extLst>
      <p:ext uri="{BB962C8B-B14F-4D97-AF65-F5344CB8AC3E}">
        <p14:creationId xmlns:p14="http://schemas.microsoft.com/office/powerpoint/2010/main" val="1146565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6B41C1BE-72A8-04FA-15A6-00E4E7A5054C}"/>
            </a:ext>
          </a:extLst>
        </p:cNvPr>
        <p:cNvGrpSpPr/>
        <p:nvPr/>
      </p:nvGrpSpPr>
      <p:grpSpPr>
        <a:xfrm>
          <a:off x="0" y="0"/>
          <a:ext cx="0" cy="0"/>
          <a:chOff x="0" y="0"/>
          <a:chExt cx="0" cy="0"/>
        </a:xfrm>
      </p:grpSpPr>
      <p:sp>
        <p:nvSpPr>
          <p:cNvPr id="86" name="Google Shape;86;p1:notes">
            <a:extLst>
              <a:ext uri="{FF2B5EF4-FFF2-40B4-BE49-F238E27FC236}">
                <a16:creationId xmlns:a16="http://schemas.microsoft.com/office/drawing/2014/main" id="{D34BFB5F-5F11-5FCE-021F-F6CE3AD16AB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CO"/>
          </a:p>
        </p:txBody>
      </p:sp>
      <p:sp>
        <p:nvSpPr>
          <p:cNvPr id="87" name="Google Shape;87;p1:notes">
            <a:extLst>
              <a:ext uri="{FF2B5EF4-FFF2-40B4-BE49-F238E27FC236}">
                <a16:creationId xmlns:a16="http://schemas.microsoft.com/office/drawing/2014/main" id="{F231057B-5925-7B8B-EF33-1978BFEE9F9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a:extLst>
              <a:ext uri="{FF2B5EF4-FFF2-40B4-BE49-F238E27FC236}">
                <a16:creationId xmlns:a16="http://schemas.microsoft.com/office/drawing/2014/main" id="{717B817B-4D79-C66D-69D4-472B910AEDF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51</a:t>
            </a:fld>
            <a:endParaRPr/>
          </a:p>
        </p:txBody>
      </p:sp>
    </p:spTree>
    <p:extLst>
      <p:ext uri="{BB962C8B-B14F-4D97-AF65-F5344CB8AC3E}">
        <p14:creationId xmlns:p14="http://schemas.microsoft.com/office/powerpoint/2010/main" val="38243617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94FFF-1C26-7352-A203-4E9549DB4C3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DA32B36-DD0C-FB76-0F8F-1CDBD3C0334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E3A72D6-D5B4-6824-763B-D379C0C6E365}"/>
              </a:ext>
            </a:extLst>
          </p:cNvPr>
          <p:cNvSpPr>
            <a:spLocks noGrp="1"/>
          </p:cNvSpPr>
          <p:nvPr>
            <p:ph type="body" idx="1"/>
          </p:nvPr>
        </p:nvSpPr>
        <p:spPr/>
        <p:txBody>
          <a:bodyPr/>
          <a:lstStyle/>
          <a:p>
            <a:r>
              <a:rPr lang="es-MX" sz="1200" b="0" i="0" kern="1200" dirty="0">
                <a:solidFill>
                  <a:schemeClr val="tx1"/>
                </a:solidFill>
                <a:effectLst/>
                <a:latin typeface="+mn-lt"/>
                <a:ea typeface="+mn-ea"/>
                <a:cs typeface="+mn-cs"/>
              </a:rPr>
              <a:t>Incremento sostenido de la cartera entre aseguradores y prestadores.</a:t>
            </a:r>
          </a:p>
          <a:p>
            <a:r>
              <a:rPr lang="es-MX" sz="1200" b="0" i="0" kern="1200" dirty="0">
                <a:solidFill>
                  <a:schemeClr val="tx1"/>
                </a:solidFill>
                <a:effectLst/>
                <a:latin typeface="+mn-lt"/>
                <a:ea typeface="+mn-ea"/>
                <a:cs typeface="+mn-cs"/>
              </a:rPr>
              <a:t>Crecimiento acelerado del gasto en patologías de alto costo.</a:t>
            </a:r>
          </a:p>
          <a:p>
            <a:r>
              <a:rPr lang="es-MX" sz="1200" b="0" i="0" kern="1200" dirty="0">
                <a:solidFill>
                  <a:schemeClr val="tx1"/>
                </a:solidFill>
                <a:effectLst/>
                <a:latin typeface="+mn-lt"/>
                <a:ea typeface="+mn-ea"/>
                <a:cs typeface="+mn-cs"/>
              </a:rPr>
              <a:t>Colombia atraviesa actualmente una fase demográfica y epidemiológica caracterizada por:</a:t>
            </a:r>
          </a:p>
          <a:p>
            <a:r>
              <a:rPr lang="es-MX" sz="1200" b="0" i="0" kern="1200" dirty="0">
                <a:solidFill>
                  <a:schemeClr val="tx1"/>
                </a:solidFill>
                <a:effectLst/>
                <a:latin typeface="+mn-lt"/>
                <a:ea typeface="+mn-ea"/>
                <a:cs typeface="+mn-cs"/>
              </a:rPr>
              <a:t>Envejecimiento acelerado.</a:t>
            </a:r>
          </a:p>
          <a:p>
            <a:pPr lvl="1"/>
            <a:r>
              <a:rPr lang="es-MX" sz="1200" b="0" i="0" kern="1200" dirty="0">
                <a:solidFill>
                  <a:schemeClr val="tx1"/>
                </a:solidFill>
                <a:effectLst/>
                <a:latin typeface="+mn-lt"/>
                <a:ea typeface="+mn-ea"/>
                <a:cs typeface="+mn-cs"/>
              </a:rPr>
              <a:t>Mayor prevalencia de enfermedades crónicas complejas.</a:t>
            </a:r>
          </a:p>
          <a:p>
            <a:pPr lvl="1"/>
            <a:r>
              <a:rPr lang="es-MX" sz="1200" b="0" i="0" kern="1200" dirty="0">
                <a:solidFill>
                  <a:schemeClr val="tx1"/>
                </a:solidFill>
                <a:effectLst/>
                <a:latin typeface="+mn-lt"/>
                <a:ea typeface="+mn-ea"/>
                <a:cs typeface="+mn-cs"/>
              </a:rPr>
              <a:t>Incremento sostenido del gasto oncológico y renal.</a:t>
            </a:r>
          </a:p>
          <a:p>
            <a:pPr lvl="1"/>
            <a:r>
              <a:rPr lang="es-MX" sz="1200" b="0" i="0" kern="1200" dirty="0">
                <a:solidFill>
                  <a:schemeClr val="tx1"/>
                </a:solidFill>
                <a:effectLst/>
                <a:latin typeface="+mn-lt"/>
                <a:ea typeface="+mn-ea"/>
                <a:cs typeface="+mn-cs"/>
              </a:rPr>
              <a:t>Expansión permanente de tecnologías médicas de alto valor.</a:t>
            </a:r>
          </a:p>
          <a:p>
            <a:endParaRPr lang="es-MX" sz="1200" b="0" i="0" kern="1200" dirty="0">
              <a:solidFill>
                <a:schemeClr val="tx1"/>
              </a:solidFill>
              <a:effectLst/>
              <a:latin typeface="+mn-lt"/>
              <a:ea typeface="+mn-ea"/>
              <a:cs typeface="+mn-cs"/>
            </a:endParaRPr>
          </a:p>
          <a:p>
            <a:endParaRPr lang="es-MX" sz="1200" b="0" i="0" kern="1200" dirty="0">
              <a:solidFill>
                <a:schemeClr val="tx1"/>
              </a:solidFill>
              <a:effectLst/>
              <a:latin typeface="+mn-lt"/>
              <a:ea typeface="+mn-ea"/>
              <a:cs typeface="+mn-cs"/>
            </a:endParaRPr>
          </a:p>
          <a:p>
            <a:r>
              <a:rPr lang="es-MX" sz="1200" b="0" i="0" kern="1200" dirty="0">
                <a:solidFill>
                  <a:schemeClr val="tx1"/>
                </a:solidFill>
                <a:effectLst/>
                <a:latin typeface="+mn-lt"/>
                <a:ea typeface="+mn-ea"/>
                <a:cs typeface="+mn-cs"/>
              </a:rPr>
              <a:t>--- generar autorizaciones por año – crecimiento </a:t>
            </a:r>
          </a:p>
          <a:p>
            <a:r>
              <a:rPr lang="es-MX" sz="1200" b="0" i="0" kern="1200" dirty="0">
                <a:solidFill>
                  <a:schemeClr val="tx1"/>
                </a:solidFill>
                <a:effectLst/>
                <a:latin typeface="+mn-lt"/>
                <a:ea typeface="+mn-ea"/>
                <a:cs typeface="+mn-cs"/>
              </a:rPr>
              <a:t>Incremento de la radicación y costo medico- BI Jonatan – volumen numero facturas y valor correspondiente. --- aumento o crecimiento anual</a:t>
            </a:r>
          </a:p>
          <a:p>
            <a:endParaRPr lang="es-MX" sz="1200" b="0" i="0" kern="1200" dirty="0">
              <a:solidFill>
                <a:schemeClr val="tx1"/>
              </a:solidFill>
              <a:effectLst/>
              <a:latin typeface="+mn-lt"/>
              <a:ea typeface="+mn-ea"/>
              <a:cs typeface="+mn-cs"/>
            </a:endParaRPr>
          </a:p>
          <a:p>
            <a:endParaRPr lang="es-MX" sz="1200" b="0" i="0" kern="1200" dirty="0">
              <a:solidFill>
                <a:schemeClr val="tx1"/>
              </a:solidFill>
              <a:effectLst/>
              <a:latin typeface="+mn-lt"/>
              <a:ea typeface="+mn-ea"/>
              <a:cs typeface="+mn-cs"/>
            </a:endParaRPr>
          </a:p>
          <a:p>
            <a:r>
              <a:rPr lang="es-MX" sz="1200" b="0" i="0" u="none" strike="noStrike" kern="1200" dirty="0">
                <a:solidFill>
                  <a:schemeClr val="tx1"/>
                </a:solidFill>
                <a:effectLst/>
                <a:latin typeface="+mn-lt"/>
                <a:ea typeface="+mn-ea"/>
                <a:cs typeface="+mn-cs"/>
              </a:rPr>
              <a:t>Dic 2024 -  incremento de las autorizaciones y su reflejo en la reserva técnica que aporta 25,49% a los pasivos de la EPS y el incremento de las glosas pendientes por conciliar con una participación de los pasivos de 19,04%.</a:t>
            </a:r>
            <a:endParaRPr lang="es-MX" sz="1200" b="0" i="0" kern="1200" dirty="0">
              <a:solidFill>
                <a:schemeClr val="tx1"/>
              </a:solidFill>
              <a:effectLst/>
              <a:latin typeface="+mn-lt"/>
              <a:ea typeface="+mn-ea"/>
              <a:cs typeface="+mn-cs"/>
            </a:endParaRPr>
          </a:p>
          <a:p>
            <a:r>
              <a:rPr lang="es-CO" dirty="0"/>
              <a:t>Dic 2025 - </a:t>
            </a:r>
          </a:p>
        </p:txBody>
      </p:sp>
      <p:sp>
        <p:nvSpPr>
          <p:cNvPr id="4" name="Marcador de número de diapositiva 3">
            <a:extLst>
              <a:ext uri="{FF2B5EF4-FFF2-40B4-BE49-F238E27FC236}">
                <a16:creationId xmlns:a16="http://schemas.microsoft.com/office/drawing/2014/main" id="{C865F265-26A9-9651-AA21-F158947EFEB9}"/>
              </a:ext>
            </a:extLst>
          </p:cNvPr>
          <p:cNvSpPr>
            <a:spLocks noGrp="1"/>
          </p:cNvSpPr>
          <p:nvPr>
            <p:ph type="sldNum" sz="quarter" idx="5"/>
          </p:nvPr>
        </p:nvSpPr>
        <p:spPr/>
        <p:txBody>
          <a:bodyPr/>
          <a:lstStyle/>
          <a:p>
            <a:fld id="{C1D7F857-95B7-4AF3-BC02-B0F4E65BDEE8}" type="slidenum">
              <a:rPr lang="es-CO" smtClean="0"/>
              <a:t>52</a:t>
            </a:fld>
            <a:endParaRPr lang="es-CO"/>
          </a:p>
        </p:txBody>
      </p:sp>
    </p:spTree>
    <p:extLst>
      <p:ext uri="{BB962C8B-B14F-4D97-AF65-F5344CB8AC3E}">
        <p14:creationId xmlns:p14="http://schemas.microsoft.com/office/powerpoint/2010/main" val="15860259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C51AE-B27B-A125-5393-557CBA78490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6EF82A4-AD07-5998-57C6-A2145A1B0FD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FEBC96A-63EE-66E9-B1B2-695713FE2762}"/>
              </a:ext>
            </a:extLst>
          </p:cNvPr>
          <p:cNvSpPr>
            <a:spLocks noGrp="1"/>
          </p:cNvSpPr>
          <p:nvPr>
            <p:ph type="body" idx="1"/>
          </p:nvPr>
        </p:nvSpPr>
        <p:spPr/>
        <p:txBody>
          <a:bodyPr/>
          <a:lstStyle/>
          <a:p>
            <a:r>
              <a:rPr lang="es-MX" sz="1200" b="0" i="0" kern="1200" dirty="0">
                <a:solidFill>
                  <a:schemeClr val="tx1"/>
                </a:solidFill>
                <a:effectLst/>
                <a:latin typeface="+mn-lt"/>
                <a:ea typeface="+mn-ea"/>
                <a:cs typeface="+mn-cs"/>
              </a:rPr>
              <a:t>Incremento sostenido de la cartera entre aseguradores y prestadores.</a:t>
            </a:r>
          </a:p>
          <a:p>
            <a:r>
              <a:rPr lang="es-MX" sz="1200" b="0" i="0" kern="1200" dirty="0">
                <a:solidFill>
                  <a:schemeClr val="tx1"/>
                </a:solidFill>
                <a:effectLst/>
                <a:latin typeface="+mn-lt"/>
                <a:ea typeface="+mn-ea"/>
                <a:cs typeface="+mn-cs"/>
              </a:rPr>
              <a:t>Crecimiento acelerado del gasto en patologías de alto costo.</a:t>
            </a:r>
          </a:p>
          <a:p>
            <a:r>
              <a:rPr lang="es-MX" sz="1200" b="0" i="0" kern="1200" dirty="0">
                <a:solidFill>
                  <a:schemeClr val="tx1"/>
                </a:solidFill>
                <a:effectLst/>
                <a:latin typeface="+mn-lt"/>
                <a:ea typeface="+mn-ea"/>
                <a:cs typeface="+mn-cs"/>
              </a:rPr>
              <a:t>Colombia atraviesa actualmente una fase demográfica y epidemiológica caracterizada por:</a:t>
            </a:r>
          </a:p>
          <a:p>
            <a:r>
              <a:rPr lang="es-MX" sz="1200" b="0" i="0" kern="1200" dirty="0">
                <a:solidFill>
                  <a:schemeClr val="tx1"/>
                </a:solidFill>
                <a:effectLst/>
                <a:latin typeface="+mn-lt"/>
                <a:ea typeface="+mn-ea"/>
                <a:cs typeface="+mn-cs"/>
              </a:rPr>
              <a:t>Envejecimiento acelerado.</a:t>
            </a:r>
          </a:p>
          <a:p>
            <a:pPr lvl="1"/>
            <a:r>
              <a:rPr lang="es-MX" sz="1200" b="0" i="0" kern="1200" dirty="0">
                <a:solidFill>
                  <a:schemeClr val="tx1"/>
                </a:solidFill>
                <a:effectLst/>
                <a:latin typeface="+mn-lt"/>
                <a:ea typeface="+mn-ea"/>
                <a:cs typeface="+mn-cs"/>
              </a:rPr>
              <a:t>Mayor prevalencia de enfermedades crónicas complejas.</a:t>
            </a:r>
          </a:p>
          <a:p>
            <a:pPr lvl="1"/>
            <a:r>
              <a:rPr lang="es-MX" sz="1200" b="0" i="0" kern="1200" dirty="0">
                <a:solidFill>
                  <a:schemeClr val="tx1"/>
                </a:solidFill>
                <a:effectLst/>
                <a:latin typeface="+mn-lt"/>
                <a:ea typeface="+mn-ea"/>
                <a:cs typeface="+mn-cs"/>
              </a:rPr>
              <a:t>Incremento sostenido del gasto oncológico y renal.</a:t>
            </a:r>
          </a:p>
          <a:p>
            <a:pPr lvl="1"/>
            <a:r>
              <a:rPr lang="es-MX" sz="1200" b="0" i="0" kern="1200" dirty="0">
                <a:solidFill>
                  <a:schemeClr val="tx1"/>
                </a:solidFill>
                <a:effectLst/>
                <a:latin typeface="+mn-lt"/>
                <a:ea typeface="+mn-ea"/>
                <a:cs typeface="+mn-cs"/>
              </a:rPr>
              <a:t>Expansión permanente de tecnologías médicas de alto valor.</a:t>
            </a:r>
          </a:p>
          <a:p>
            <a:endParaRPr lang="es-MX" sz="1200" b="0" i="0" kern="1200" dirty="0">
              <a:solidFill>
                <a:schemeClr val="tx1"/>
              </a:solidFill>
              <a:effectLst/>
              <a:latin typeface="+mn-lt"/>
              <a:ea typeface="+mn-ea"/>
              <a:cs typeface="+mn-cs"/>
            </a:endParaRPr>
          </a:p>
          <a:p>
            <a:endParaRPr lang="es-MX" sz="1200" b="0" i="0" kern="1200" dirty="0">
              <a:solidFill>
                <a:schemeClr val="tx1"/>
              </a:solidFill>
              <a:effectLst/>
              <a:latin typeface="+mn-lt"/>
              <a:ea typeface="+mn-ea"/>
              <a:cs typeface="+mn-cs"/>
            </a:endParaRPr>
          </a:p>
          <a:p>
            <a:r>
              <a:rPr lang="es-MX" sz="1200" b="0" i="0" kern="1200" dirty="0">
                <a:solidFill>
                  <a:schemeClr val="tx1"/>
                </a:solidFill>
                <a:effectLst/>
                <a:latin typeface="+mn-lt"/>
                <a:ea typeface="+mn-ea"/>
                <a:cs typeface="+mn-cs"/>
              </a:rPr>
              <a:t>--- generar autorizaciones por año – crecimiento </a:t>
            </a:r>
          </a:p>
          <a:p>
            <a:r>
              <a:rPr lang="es-MX" sz="1200" b="0" i="0" kern="1200" dirty="0">
                <a:solidFill>
                  <a:schemeClr val="tx1"/>
                </a:solidFill>
                <a:effectLst/>
                <a:latin typeface="+mn-lt"/>
                <a:ea typeface="+mn-ea"/>
                <a:cs typeface="+mn-cs"/>
              </a:rPr>
              <a:t>Incremento de la radicación y costo medico- BI Jonatan – volumen numero facturas y valor correspondiente. --- aumento o crecimiento anual</a:t>
            </a:r>
          </a:p>
          <a:p>
            <a:endParaRPr lang="es-MX" sz="1200" b="0" i="0" kern="1200" dirty="0">
              <a:solidFill>
                <a:schemeClr val="tx1"/>
              </a:solidFill>
              <a:effectLst/>
              <a:latin typeface="+mn-lt"/>
              <a:ea typeface="+mn-ea"/>
              <a:cs typeface="+mn-cs"/>
            </a:endParaRPr>
          </a:p>
          <a:p>
            <a:endParaRPr lang="es-MX" sz="1200" b="0" i="0" kern="1200" dirty="0">
              <a:solidFill>
                <a:schemeClr val="tx1"/>
              </a:solidFill>
              <a:effectLst/>
              <a:latin typeface="+mn-lt"/>
              <a:ea typeface="+mn-ea"/>
              <a:cs typeface="+mn-cs"/>
            </a:endParaRPr>
          </a:p>
          <a:p>
            <a:r>
              <a:rPr lang="es-MX" sz="1200" b="0" i="0" u="none" strike="noStrike" kern="1200" dirty="0">
                <a:solidFill>
                  <a:schemeClr val="tx1"/>
                </a:solidFill>
                <a:effectLst/>
                <a:latin typeface="+mn-lt"/>
                <a:ea typeface="+mn-ea"/>
                <a:cs typeface="+mn-cs"/>
              </a:rPr>
              <a:t>Dic 2024 -  incremento de las autorizaciones y su reflejo en la reserva técnica que aporta 25,49% a los pasivos de la EPS y el incremento de las glosas pendientes por conciliar con una participación de los pasivos de 19,04%.</a:t>
            </a:r>
            <a:endParaRPr lang="es-MX" sz="1200" b="0" i="0" kern="1200" dirty="0">
              <a:solidFill>
                <a:schemeClr val="tx1"/>
              </a:solidFill>
              <a:effectLst/>
              <a:latin typeface="+mn-lt"/>
              <a:ea typeface="+mn-ea"/>
              <a:cs typeface="+mn-cs"/>
            </a:endParaRPr>
          </a:p>
          <a:p>
            <a:r>
              <a:rPr lang="es-CO" dirty="0"/>
              <a:t>Dic 2025 - </a:t>
            </a:r>
          </a:p>
        </p:txBody>
      </p:sp>
      <p:sp>
        <p:nvSpPr>
          <p:cNvPr id="4" name="Marcador de número de diapositiva 3">
            <a:extLst>
              <a:ext uri="{FF2B5EF4-FFF2-40B4-BE49-F238E27FC236}">
                <a16:creationId xmlns:a16="http://schemas.microsoft.com/office/drawing/2014/main" id="{314446DB-A80E-49B9-B672-998E4D4DFB04}"/>
              </a:ext>
            </a:extLst>
          </p:cNvPr>
          <p:cNvSpPr>
            <a:spLocks noGrp="1"/>
          </p:cNvSpPr>
          <p:nvPr>
            <p:ph type="sldNum" sz="quarter" idx="5"/>
          </p:nvPr>
        </p:nvSpPr>
        <p:spPr/>
        <p:txBody>
          <a:bodyPr/>
          <a:lstStyle/>
          <a:p>
            <a:fld id="{C1D7F857-95B7-4AF3-BC02-B0F4E65BDEE8}" type="slidenum">
              <a:rPr lang="es-CO" smtClean="0"/>
              <a:t>54</a:t>
            </a:fld>
            <a:endParaRPr lang="es-CO"/>
          </a:p>
        </p:txBody>
      </p:sp>
    </p:spTree>
    <p:extLst>
      <p:ext uri="{BB962C8B-B14F-4D97-AF65-F5344CB8AC3E}">
        <p14:creationId xmlns:p14="http://schemas.microsoft.com/office/powerpoint/2010/main" val="39848988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sz="1200" b="0" i="0" kern="1200" dirty="0">
                <a:solidFill>
                  <a:schemeClr val="tx1"/>
                </a:solidFill>
                <a:effectLst/>
                <a:latin typeface="+mn-lt"/>
                <a:ea typeface="+mn-ea"/>
                <a:cs typeface="+mn-cs"/>
              </a:rPr>
              <a:t>Incremento sostenido de la cartera entre aseguradores y prestadores.</a:t>
            </a:r>
          </a:p>
          <a:p>
            <a:r>
              <a:rPr lang="es-MX" sz="1200" b="0" i="0" kern="1200" dirty="0">
                <a:solidFill>
                  <a:schemeClr val="tx1"/>
                </a:solidFill>
                <a:effectLst/>
                <a:latin typeface="+mn-lt"/>
                <a:ea typeface="+mn-ea"/>
                <a:cs typeface="+mn-cs"/>
              </a:rPr>
              <a:t>Crecimiento acelerado del gasto en patologías de alto costo.</a:t>
            </a:r>
          </a:p>
          <a:p>
            <a:r>
              <a:rPr lang="es-MX" sz="1200" b="0" i="0" kern="1200" dirty="0">
                <a:solidFill>
                  <a:schemeClr val="tx1"/>
                </a:solidFill>
                <a:effectLst/>
                <a:latin typeface="+mn-lt"/>
                <a:ea typeface="+mn-ea"/>
                <a:cs typeface="+mn-cs"/>
              </a:rPr>
              <a:t>Colombia atraviesa actualmente una fase demográfica y epidemiológica caracterizada por:</a:t>
            </a:r>
          </a:p>
          <a:p>
            <a:r>
              <a:rPr lang="es-MX" sz="1200" b="0" i="0" kern="1200" dirty="0">
                <a:solidFill>
                  <a:schemeClr val="tx1"/>
                </a:solidFill>
                <a:effectLst/>
                <a:latin typeface="+mn-lt"/>
                <a:ea typeface="+mn-ea"/>
                <a:cs typeface="+mn-cs"/>
              </a:rPr>
              <a:t>Envejecimiento acelerado.</a:t>
            </a:r>
          </a:p>
          <a:p>
            <a:pPr lvl="1"/>
            <a:r>
              <a:rPr lang="es-MX" sz="1200" b="0" i="0" kern="1200" dirty="0">
                <a:solidFill>
                  <a:schemeClr val="tx1"/>
                </a:solidFill>
                <a:effectLst/>
                <a:latin typeface="+mn-lt"/>
                <a:ea typeface="+mn-ea"/>
                <a:cs typeface="+mn-cs"/>
              </a:rPr>
              <a:t>Mayor prevalencia de enfermedades crónicas complejas.</a:t>
            </a:r>
          </a:p>
          <a:p>
            <a:pPr lvl="1"/>
            <a:r>
              <a:rPr lang="es-MX" sz="1200" b="0" i="0" kern="1200" dirty="0">
                <a:solidFill>
                  <a:schemeClr val="tx1"/>
                </a:solidFill>
                <a:effectLst/>
                <a:latin typeface="+mn-lt"/>
                <a:ea typeface="+mn-ea"/>
                <a:cs typeface="+mn-cs"/>
              </a:rPr>
              <a:t>Incremento sostenido del gasto oncológico y renal.</a:t>
            </a:r>
          </a:p>
          <a:p>
            <a:pPr lvl="1"/>
            <a:r>
              <a:rPr lang="es-MX" sz="1200" b="0" i="0" kern="1200" dirty="0">
                <a:solidFill>
                  <a:schemeClr val="tx1"/>
                </a:solidFill>
                <a:effectLst/>
                <a:latin typeface="+mn-lt"/>
                <a:ea typeface="+mn-ea"/>
                <a:cs typeface="+mn-cs"/>
              </a:rPr>
              <a:t>Expansión permanente de tecnologías médicas de alto valor.</a:t>
            </a:r>
          </a:p>
          <a:p>
            <a:endParaRPr lang="es-MX" sz="1200" b="0" i="0" kern="1200" dirty="0">
              <a:solidFill>
                <a:schemeClr val="tx1"/>
              </a:solidFill>
              <a:effectLst/>
              <a:latin typeface="+mn-lt"/>
              <a:ea typeface="+mn-ea"/>
              <a:cs typeface="+mn-cs"/>
            </a:endParaRPr>
          </a:p>
          <a:p>
            <a:endParaRPr lang="es-MX" sz="1200" b="0" i="0" kern="1200" dirty="0">
              <a:solidFill>
                <a:schemeClr val="tx1"/>
              </a:solidFill>
              <a:effectLst/>
              <a:latin typeface="+mn-lt"/>
              <a:ea typeface="+mn-ea"/>
              <a:cs typeface="+mn-cs"/>
            </a:endParaRPr>
          </a:p>
          <a:p>
            <a:r>
              <a:rPr lang="es-MX" sz="1200" b="0" i="0" kern="1200" dirty="0">
                <a:solidFill>
                  <a:schemeClr val="tx1"/>
                </a:solidFill>
                <a:effectLst/>
                <a:latin typeface="+mn-lt"/>
                <a:ea typeface="+mn-ea"/>
                <a:cs typeface="+mn-cs"/>
              </a:rPr>
              <a:t>--- generar autorizaciones por año – crecimiento </a:t>
            </a:r>
          </a:p>
          <a:p>
            <a:r>
              <a:rPr lang="es-MX" sz="1200" b="0" i="0" kern="1200" dirty="0">
                <a:solidFill>
                  <a:schemeClr val="tx1"/>
                </a:solidFill>
                <a:effectLst/>
                <a:latin typeface="+mn-lt"/>
                <a:ea typeface="+mn-ea"/>
                <a:cs typeface="+mn-cs"/>
              </a:rPr>
              <a:t>Incremento de la radicación y costo medico- BI Jonatan – volumen numero facturas y valor correspondiente. --- aumento o crecimiento anual</a:t>
            </a:r>
          </a:p>
          <a:p>
            <a:endParaRPr lang="es-MX" sz="1200" b="0" i="0" kern="1200" dirty="0">
              <a:solidFill>
                <a:schemeClr val="tx1"/>
              </a:solidFill>
              <a:effectLst/>
              <a:latin typeface="+mn-lt"/>
              <a:ea typeface="+mn-ea"/>
              <a:cs typeface="+mn-cs"/>
            </a:endParaRPr>
          </a:p>
          <a:p>
            <a:endParaRPr lang="es-MX" sz="1200" b="0" i="0" kern="1200" dirty="0">
              <a:solidFill>
                <a:schemeClr val="tx1"/>
              </a:solidFill>
              <a:effectLst/>
              <a:latin typeface="+mn-lt"/>
              <a:ea typeface="+mn-ea"/>
              <a:cs typeface="+mn-cs"/>
            </a:endParaRPr>
          </a:p>
          <a:p>
            <a:r>
              <a:rPr lang="es-MX" sz="1200" b="0" i="0" u="none" strike="noStrike" kern="1200" dirty="0">
                <a:solidFill>
                  <a:schemeClr val="tx1"/>
                </a:solidFill>
                <a:effectLst/>
                <a:latin typeface="+mn-lt"/>
                <a:ea typeface="+mn-ea"/>
                <a:cs typeface="+mn-cs"/>
              </a:rPr>
              <a:t>Dic 2024 -  incremento de las autorizaciones y su reflejo en la reserva técnica que aporta 25,49% a los pasivos de la EPS y el incremento de las glosas pendientes por conciliar con una participación de los pasivos de 19,04%.</a:t>
            </a:r>
            <a:endParaRPr lang="es-MX" sz="1200" b="0" i="0" kern="1200" dirty="0">
              <a:solidFill>
                <a:schemeClr val="tx1"/>
              </a:solidFill>
              <a:effectLst/>
              <a:latin typeface="+mn-lt"/>
              <a:ea typeface="+mn-ea"/>
              <a:cs typeface="+mn-cs"/>
            </a:endParaRPr>
          </a:p>
          <a:p>
            <a:r>
              <a:rPr lang="es-CO" dirty="0"/>
              <a:t>Dic 2025 - </a:t>
            </a:r>
          </a:p>
        </p:txBody>
      </p:sp>
      <p:sp>
        <p:nvSpPr>
          <p:cNvPr id="4" name="Marcador de número de diapositiva 3"/>
          <p:cNvSpPr>
            <a:spLocks noGrp="1"/>
          </p:cNvSpPr>
          <p:nvPr>
            <p:ph type="sldNum" sz="quarter" idx="5"/>
          </p:nvPr>
        </p:nvSpPr>
        <p:spPr/>
        <p:txBody>
          <a:bodyPr/>
          <a:lstStyle/>
          <a:p>
            <a:fld id="{C1D7F857-95B7-4AF3-BC02-B0F4E65BDEE8}" type="slidenum">
              <a:rPr lang="es-CO" smtClean="0"/>
              <a:t>56</a:t>
            </a:fld>
            <a:endParaRPr lang="es-CO"/>
          </a:p>
        </p:txBody>
      </p:sp>
    </p:spTree>
    <p:extLst>
      <p:ext uri="{BB962C8B-B14F-4D97-AF65-F5344CB8AC3E}">
        <p14:creationId xmlns:p14="http://schemas.microsoft.com/office/powerpoint/2010/main" val="24426694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94FFF-1C26-7352-A203-4E9549DB4C3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DA32B36-DD0C-FB76-0F8F-1CDBD3C0334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E3A72D6-D5B4-6824-763B-D379C0C6E365}"/>
              </a:ext>
            </a:extLst>
          </p:cNvPr>
          <p:cNvSpPr>
            <a:spLocks noGrp="1"/>
          </p:cNvSpPr>
          <p:nvPr>
            <p:ph type="body" idx="1"/>
          </p:nvPr>
        </p:nvSpPr>
        <p:spPr/>
        <p:txBody>
          <a:bodyPr/>
          <a:lstStyle/>
          <a:p>
            <a:r>
              <a:rPr lang="es-MX" sz="1200" b="0" i="0" kern="1200" dirty="0">
                <a:solidFill>
                  <a:schemeClr val="tx1"/>
                </a:solidFill>
                <a:effectLst/>
                <a:latin typeface="+mn-lt"/>
                <a:ea typeface="+mn-ea"/>
                <a:cs typeface="+mn-cs"/>
              </a:rPr>
              <a:t>Incremento sostenido de la cartera entre aseguradores y prestadores.</a:t>
            </a:r>
          </a:p>
          <a:p>
            <a:r>
              <a:rPr lang="es-MX" sz="1200" b="0" i="0" kern="1200" dirty="0">
                <a:solidFill>
                  <a:schemeClr val="tx1"/>
                </a:solidFill>
                <a:effectLst/>
                <a:latin typeface="+mn-lt"/>
                <a:ea typeface="+mn-ea"/>
                <a:cs typeface="+mn-cs"/>
              </a:rPr>
              <a:t>Crecimiento acelerado del gasto en patologías de alto costo.</a:t>
            </a:r>
          </a:p>
          <a:p>
            <a:r>
              <a:rPr lang="es-MX" sz="1200" b="0" i="0" kern="1200" dirty="0">
                <a:solidFill>
                  <a:schemeClr val="tx1"/>
                </a:solidFill>
                <a:effectLst/>
                <a:latin typeface="+mn-lt"/>
                <a:ea typeface="+mn-ea"/>
                <a:cs typeface="+mn-cs"/>
              </a:rPr>
              <a:t>Colombia atraviesa actualmente una fase demográfica y epidemiológica caracterizada por:</a:t>
            </a:r>
          </a:p>
          <a:p>
            <a:r>
              <a:rPr lang="es-MX" sz="1200" b="0" i="0" kern="1200" dirty="0">
                <a:solidFill>
                  <a:schemeClr val="tx1"/>
                </a:solidFill>
                <a:effectLst/>
                <a:latin typeface="+mn-lt"/>
                <a:ea typeface="+mn-ea"/>
                <a:cs typeface="+mn-cs"/>
              </a:rPr>
              <a:t>Envejecimiento acelerado.</a:t>
            </a:r>
          </a:p>
          <a:p>
            <a:pPr lvl="1"/>
            <a:r>
              <a:rPr lang="es-MX" sz="1200" b="0" i="0" kern="1200" dirty="0">
                <a:solidFill>
                  <a:schemeClr val="tx1"/>
                </a:solidFill>
                <a:effectLst/>
                <a:latin typeface="+mn-lt"/>
                <a:ea typeface="+mn-ea"/>
                <a:cs typeface="+mn-cs"/>
              </a:rPr>
              <a:t>Mayor prevalencia de enfermedades crónicas complejas.</a:t>
            </a:r>
          </a:p>
          <a:p>
            <a:pPr lvl="1"/>
            <a:r>
              <a:rPr lang="es-MX" sz="1200" b="0" i="0" kern="1200" dirty="0">
                <a:solidFill>
                  <a:schemeClr val="tx1"/>
                </a:solidFill>
                <a:effectLst/>
                <a:latin typeface="+mn-lt"/>
                <a:ea typeface="+mn-ea"/>
                <a:cs typeface="+mn-cs"/>
              </a:rPr>
              <a:t>Incremento sostenido del gasto oncológico y renal.</a:t>
            </a:r>
          </a:p>
          <a:p>
            <a:pPr lvl="1"/>
            <a:r>
              <a:rPr lang="es-MX" sz="1200" b="0" i="0" kern="1200" dirty="0">
                <a:solidFill>
                  <a:schemeClr val="tx1"/>
                </a:solidFill>
                <a:effectLst/>
                <a:latin typeface="+mn-lt"/>
                <a:ea typeface="+mn-ea"/>
                <a:cs typeface="+mn-cs"/>
              </a:rPr>
              <a:t>Expansión permanente de tecnologías médicas de alto valor.</a:t>
            </a:r>
          </a:p>
          <a:p>
            <a:endParaRPr lang="es-MX" sz="1200" b="0" i="0" kern="1200" dirty="0">
              <a:solidFill>
                <a:schemeClr val="tx1"/>
              </a:solidFill>
              <a:effectLst/>
              <a:latin typeface="+mn-lt"/>
              <a:ea typeface="+mn-ea"/>
              <a:cs typeface="+mn-cs"/>
            </a:endParaRPr>
          </a:p>
          <a:p>
            <a:endParaRPr lang="es-MX" sz="1200" b="0" i="0" kern="1200" dirty="0">
              <a:solidFill>
                <a:schemeClr val="tx1"/>
              </a:solidFill>
              <a:effectLst/>
              <a:latin typeface="+mn-lt"/>
              <a:ea typeface="+mn-ea"/>
              <a:cs typeface="+mn-cs"/>
            </a:endParaRPr>
          </a:p>
          <a:p>
            <a:r>
              <a:rPr lang="es-MX" sz="1200" b="0" i="0" kern="1200" dirty="0">
                <a:solidFill>
                  <a:schemeClr val="tx1"/>
                </a:solidFill>
                <a:effectLst/>
                <a:latin typeface="+mn-lt"/>
                <a:ea typeface="+mn-ea"/>
                <a:cs typeface="+mn-cs"/>
              </a:rPr>
              <a:t>--- generar autorizaciones por año – crecimiento </a:t>
            </a:r>
          </a:p>
          <a:p>
            <a:r>
              <a:rPr lang="es-MX" sz="1200" b="0" i="0" kern="1200" dirty="0">
                <a:solidFill>
                  <a:schemeClr val="tx1"/>
                </a:solidFill>
                <a:effectLst/>
                <a:latin typeface="+mn-lt"/>
                <a:ea typeface="+mn-ea"/>
                <a:cs typeface="+mn-cs"/>
              </a:rPr>
              <a:t>Incremento de la radicación y costo medico- BI Jonatan – volumen numero facturas y valor correspondiente. --- aumento o crecimiento anual</a:t>
            </a:r>
          </a:p>
          <a:p>
            <a:endParaRPr lang="es-MX" sz="1200" b="0" i="0" kern="1200" dirty="0">
              <a:solidFill>
                <a:schemeClr val="tx1"/>
              </a:solidFill>
              <a:effectLst/>
              <a:latin typeface="+mn-lt"/>
              <a:ea typeface="+mn-ea"/>
              <a:cs typeface="+mn-cs"/>
            </a:endParaRPr>
          </a:p>
          <a:p>
            <a:endParaRPr lang="es-MX" sz="1200" b="0" i="0" kern="1200" dirty="0">
              <a:solidFill>
                <a:schemeClr val="tx1"/>
              </a:solidFill>
              <a:effectLst/>
              <a:latin typeface="+mn-lt"/>
              <a:ea typeface="+mn-ea"/>
              <a:cs typeface="+mn-cs"/>
            </a:endParaRPr>
          </a:p>
          <a:p>
            <a:r>
              <a:rPr lang="es-MX" sz="1200" b="0" i="0" u="none" strike="noStrike" kern="1200" dirty="0">
                <a:solidFill>
                  <a:schemeClr val="tx1"/>
                </a:solidFill>
                <a:effectLst/>
                <a:latin typeface="+mn-lt"/>
                <a:ea typeface="+mn-ea"/>
                <a:cs typeface="+mn-cs"/>
              </a:rPr>
              <a:t>Dic 2024 -  incremento de las autorizaciones y su reflejo en la reserva técnica que aporta 25,49% a los pasivos de la EPS y el incremento de las glosas pendientes por conciliar con una participación de los pasivos de 19,04%.</a:t>
            </a:r>
            <a:endParaRPr lang="es-MX" sz="1200" b="0" i="0" kern="1200" dirty="0">
              <a:solidFill>
                <a:schemeClr val="tx1"/>
              </a:solidFill>
              <a:effectLst/>
              <a:latin typeface="+mn-lt"/>
              <a:ea typeface="+mn-ea"/>
              <a:cs typeface="+mn-cs"/>
            </a:endParaRPr>
          </a:p>
          <a:p>
            <a:r>
              <a:rPr lang="es-CO" dirty="0"/>
              <a:t>Dic 2025 - </a:t>
            </a:r>
          </a:p>
        </p:txBody>
      </p:sp>
      <p:sp>
        <p:nvSpPr>
          <p:cNvPr id="4" name="Marcador de número de diapositiva 3">
            <a:extLst>
              <a:ext uri="{FF2B5EF4-FFF2-40B4-BE49-F238E27FC236}">
                <a16:creationId xmlns:a16="http://schemas.microsoft.com/office/drawing/2014/main" id="{C865F265-26A9-9651-AA21-F158947EFEB9}"/>
              </a:ext>
            </a:extLst>
          </p:cNvPr>
          <p:cNvSpPr>
            <a:spLocks noGrp="1"/>
          </p:cNvSpPr>
          <p:nvPr>
            <p:ph type="sldNum" sz="quarter" idx="5"/>
          </p:nvPr>
        </p:nvSpPr>
        <p:spPr/>
        <p:txBody>
          <a:bodyPr/>
          <a:lstStyle/>
          <a:p>
            <a:fld id="{C1D7F857-95B7-4AF3-BC02-B0F4E65BDEE8}" type="slidenum">
              <a:rPr lang="es-CO" smtClean="0"/>
              <a:t>57</a:t>
            </a:fld>
            <a:endParaRPr lang="es-CO"/>
          </a:p>
        </p:txBody>
      </p:sp>
    </p:spTree>
    <p:extLst>
      <p:ext uri="{BB962C8B-B14F-4D97-AF65-F5344CB8AC3E}">
        <p14:creationId xmlns:p14="http://schemas.microsoft.com/office/powerpoint/2010/main" val="16229851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38695-A1B2-9D58-2BA4-152D7033D49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89295FF-B5A8-A0C2-F74E-9E2E56A52E3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ACF68F6-0BAE-10E2-9DED-E0405E8ABD1B}"/>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08F8D81F-3742-F517-97D3-C67E91685080}"/>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CO" sz="1200" b="0" i="0" u="none" strike="noStrike" cap="none" smtClean="0">
                <a:solidFill>
                  <a:schemeClr val="dk1"/>
                </a:solidFill>
                <a:latin typeface="Calibri"/>
                <a:ea typeface="Calibri"/>
                <a:cs typeface="Calibri"/>
                <a:sym typeface="Calibri"/>
              </a:rPr>
              <a:t>59</a:t>
            </a:fld>
            <a:endParaRPr lang="es-CO"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2104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22C290BF-CBBA-4C28-985B-CECC3529960C}" type="slidenum">
              <a:rPr lang="es-CO" smtClean="0"/>
              <a:t>6</a:t>
            </a:fld>
            <a:endParaRPr lang="es-CO"/>
          </a:p>
        </p:txBody>
      </p:sp>
    </p:spTree>
    <p:extLst>
      <p:ext uri="{BB962C8B-B14F-4D97-AF65-F5344CB8AC3E}">
        <p14:creationId xmlns:p14="http://schemas.microsoft.com/office/powerpoint/2010/main" val="30641817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A8A7CD43-98C8-9FEC-EC45-BB67D57D61F9}"/>
            </a:ext>
          </a:extLst>
        </p:cNvPr>
        <p:cNvGrpSpPr/>
        <p:nvPr/>
      </p:nvGrpSpPr>
      <p:grpSpPr>
        <a:xfrm>
          <a:off x="0" y="0"/>
          <a:ext cx="0" cy="0"/>
          <a:chOff x="0" y="0"/>
          <a:chExt cx="0" cy="0"/>
        </a:xfrm>
      </p:grpSpPr>
      <p:sp>
        <p:nvSpPr>
          <p:cNvPr id="86" name="Google Shape;86;p1:notes">
            <a:extLst>
              <a:ext uri="{FF2B5EF4-FFF2-40B4-BE49-F238E27FC236}">
                <a16:creationId xmlns:a16="http://schemas.microsoft.com/office/drawing/2014/main" id="{1B74B039-1D5A-BF24-A8FC-C3868FB021F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CO"/>
          </a:p>
        </p:txBody>
      </p:sp>
      <p:sp>
        <p:nvSpPr>
          <p:cNvPr id="87" name="Google Shape;87;p1:notes">
            <a:extLst>
              <a:ext uri="{FF2B5EF4-FFF2-40B4-BE49-F238E27FC236}">
                <a16:creationId xmlns:a16="http://schemas.microsoft.com/office/drawing/2014/main" id="{72552F6F-0368-CF16-D9D5-C3C761DD2E0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a:extLst>
              <a:ext uri="{FF2B5EF4-FFF2-40B4-BE49-F238E27FC236}">
                <a16:creationId xmlns:a16="http://schemas.microsoft.com/office/drawing/2014/main" id="{90CA4780-4CD8-A95D-F6E7-D00E7FCBBD3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66</a:t>
            </a:fld>
            <a:endParaRPr/>
          </a:p>
        </p:txBody>
      </p:sp>
    </p:spTree>
    <p:extLst>
      <p:ext uri="{BB962C8B-B14F-4D97-AF65-F5344CB8AC3E}">
        <p14:creationId xmlns:p14="http://schemas.microsoft.com/office/powerpoint/2010/main" val="558016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94FFF-1C26-7352-A203-4E9549DB4C3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DA32B36-DD0C-FB76-0F8F-1CDBD3C0334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E3A72D6-D5B4-6824-763B-D379C0C6E365}"/>
              </a:ext>
            </a:extLst>
          </p:cNvPr>
          <p:cNvSpPr>
            <a:spLocks noGrp="1"/>
          </p:cNvSpPr>
          <p:nvPr>
            <p:ph type="body" idx="1"/>
          </p:nvPr>
        </p:nvSpPr>
        <p:spPr/>
        <p:txBody>
          <a:bodyPr/>
          <a:lstStyle/>
          <a:p>
            <a:r>
              <a:rPr lang="es-MX" sz="1200" b="0" i="0" kern="1200" dirty="0">
                <a:solidFill>
                  <a:schemeClr val="tx1"/>
                </a:solidFill>
                <a:effectLst/>
                <a:latin typeface="+mn-lt"/>
                <a:ea typeface="+mn-ea"/>
                <a:cs typeface="+mn-cs"/>
              </a:rPr>
              <a:t>Incremento sostenido de la cartera entre aseguradores y prestadores.</a:t>
            </a:r>
          </a:p>
          <a:p>
            <a:r>
              <a:rPr lang="es-MX" sz="1200" b="0" i="0" kern="1200" dirty="0">
                <a:solidFill>
                  <a:schemeClr val="tx1"/>
                </a:solidFill>
                <a:effectLst/>
                <a:latin typeface="+mn-lt"/>
                <a:ea typeface="+mn-ea"/>
                <a:cs typeface="+mn-cs"/>
              </a:rPr>
              <a:t>Crecimiento acelerado del gasto en patologías de alto costo.</a:t>
            </a:r>
          </a:p>
          <a:p>
            <a:r>
              <a:rPr lang="es-MX" sz="1200" b="0" i="0" kern="1200" dirty="0">
                <a:solidFill>
                  <a:schemeClr val="tx1"/>
                </a:solidFill>
                <a:effectLst/>
                <a:latin typeface="+mn-lt"/>
                <a:ea typeface="+mn-ea"/>
                <a:cs typeface="+mn-cs"/>
              </a:rPr>
              <a:t>Colombia atraviesa actualmente una fase demográfica y epidemiológica caracterizada por:</a:t>
            </a:r>
          </a:p>
          <a:p>
            <a:r>
              <a:rPr lang="es-MX" sz="1200" b="0" i="0" kern="1200" dirty="0">
                <a:solidFill>
                  <a:schemeClr val="tx1"/>
                </a:solidFill>
                <a:effectLst/>
                <a:latin typeface="+mn-lt"/>
                <a:ea typeface="+mn-ea"/>
                <a:cs typeface="+mn-cs"/>
              </a:rPr>
              <a:t>Envejecimiento acelerado.</a:t>
            </a:r>
          </a:p>
          <a:p>
            <a:pPr lvl="1"/>
            <a:r>
              <a:rPr lang="es-MX" sz="1200" b="0" i="0" kern="1200" dirty="0">
                <a:solidFill>
                  <a:schemeClr val="tx1"/>
                </a:solidFill>
                <a:effectLst/>
                <a:latin typeface="+mn-lt"/>
                <a:ea typeface="+mn-ea"/>
                <a:cs typeface="+mn-cs"/>
              </a:rPr>
              <a:t>Mayor prevalencia de enfermedades crónicas complejas.</a:t>
            </a:r>
          </a:p>
          <a:p>
            <a:pPr lvl="1"/>
            <a:r>
              <a:rPr lang="es-MX" sz="1200" b="0" i="0" kern="1200" dirty="0">
                <a:solidFill>
                  <a:schemeClr val="tx1"/>
                </a:solidFill>
                <a:effectLst/>
                <a:latin typeface="+mn-lt"/>
                <a:ea typeface="+mn-ea"/>
                <a:cs typeface="+mn-cs"/>
              </a:rPr>
              <a:t>Incremento sostenido del gasto oncológico y renal.</a:t>
            </a:r>
          </a:p>
          <a:p>
            <a:pPr lvl="1"/>
            <a:r>
              <a:rPr lang="es-MX" sz="1200" b="0" i="0" kern="1200" dirty="0">
                <a:solidFill>
                  <a:schemeClr val="tx1"/>
                </a:solidFill>
                <a:effectLst/>
                <a:latin typeface="+mn-lt"/>
                <a:ea typeface="+mn-ea"/>
                <a:cs typeface="+mn-cs"/>
              </a:rPr>
              <a:t>Expansión permanente de tecnologías médicas de alto valor.</a:t>
            </a:r>
          </a:p>
          <a:p>
            <a:endParaRPr lang="es-MX" sz="1200" b="0" i="0" kern="1200" dirty="0">
              <a:solidFill>
                <a:schemeClr val="tx1"/>
              </a:solidFill>
              <a:effectLst/>
              <a:latin typeface="+mn-lt"/>
              <a:ea typeface="+mn-ea"/>
              <a:cs typeface="+mn-cs"/>
            </a:endParaRPr>
          </a:p>
          <a:p>
            <a:endParaRPr lang="es-MX" sz="1200" b="0" i="0" kern="1200" dirty="0">
              <a:solidFill>
                <a:schemeClr val="tx1"/>
              </a:solidFill>
              <a:effectLst/>
              <a:latin typeface="+mn-lt"/>
              <a:ea typeface="+mn-ea"/>
              <a:cs typeface="+mn-cs"/>
            </a:endParaRPr>
          </a:p>
          <a:p>
            <a:r>
              <a:rPr lang="es-MX" sz="1200" b="0" i="0" kern="1200" dirty="0">
                <a:solidFill>
                  <a:schemeClr val="tx1"/>
                </a:solidFill>
                <a:effectLst/>
                <a:latin typeface="+mn-lt"/>
                <a:ea typeface="+mn-ea"/>
                <a:cs typeface="+mn-cs"/>
              </a:rPr>
              <a:t>--- generar autorizaciones por año – crecimiento </a:t>
            </a:r>
          </a:p>
          <a:p>
            <a:r>
              <a:rPr lang="es-MX" sz="1200" b="0" i="0" kern="1200" dirty="0">
                <a:solidFill>
                  <a:schemeClr val="tx1"/>
                </a:solidFill>
                <a:effectLst/>
                <a:latin typeface="+mn-lt"/>
                <a:ea typeface="+mn-ea"/>
                <a:cs typeface="+mn-cs"/>
              </a:rPr>
              <a:t>Incremento de la radicación y costo medico- BI Jonatan – volumen numero facturas y valor correspondiente. --- aumento o crecimiento anual</a:t>
            </a:r>
          </a:p>
          <a:p>
            <a:endParaRPr lang="es-MX" sz="1200" b="0" i="0" kern="1200" dirty="0">
              <a:solidFill>
                <a:schemeClr val="tx1"/>
              </a:solidFill>
              <a:effectLst/>
              <a:latin typeface="+mn-lt"/>
              <a:ea typeface="+mn-ea"/>
              <a:cs typeface="+mn-cs"/>
            </a:endParaRPr>
          </a:p>
          <a:p>
            <a:endParaRPr lang="es-MX" sz="1200" b="0" i="0" kern="1200" dirty="0">
              <a:solidFill>
                <a:schemeClr val="tx1"/>
              </a:solidFill>
              <a:effectLst/>
              <a:latin typeface="+mn-lt"/>
              <a:ea typeface="+mn-ea"/>
              <a:cs typeface="+mn-cs"/>
            </a:endParaRPr>
          </a:p>
          <a:p>
            <a:r>
              <a:rPr lang="es-MX" sz="1200" b="0" i="0" u="none" strike="noStrike" kern="1200" dirty="0">
                <a:solidFill>
                  <a:schemeClr val="tx1"/>
                </a:solidFill>
                <a:effectLst/>
                <a:latin typeface="+mn-lt"/>
                <a:ea typeface="+mn-ea"/>
                <a:cs typeface="+mn-cs"/>
              </a:rPr>
              <a:t>Dic 2024 -  incremento de las autorizaciones y su reflejo en la reserva técnica que aporta 25,49% a los pasivos de la EPS y el incremento de las glosas pendientes por conciliar con una participación de los pasivos de 19,04%.</a:t>
            </a:r>
            <a:endParaRPr lang="es-MX" sz="1200" b="0" i="0" kern="1200" dirty="0">
              <a:solidFill>
                <a:schemeClr val="tx1"/>
              </a:solidFill>
              <a:effectLst/>
              <a:latin typeface="+mn-lt"/>
              <a:ea typeface="+mn-ea"/>
              <a:cs typeface="+mn-cs"/>
            </a:endParaRPr>
          </a:p>
          <a:p>
            <a:r>
              <a:rPr lang="es-CO" dirty="0"/>
              <a:t>Dic 2025 - </a:t>
            </a:r>
          </a:p>
        </p:txBody>
      </p:sp>
      <p:sp>
        <p:nvSpPr>
          <p:cNvPr id="4" name="Marcador de número de diapositiva 3">
            <a:extLst>
              <a:ext uri="{FF2B5EF4-FFF2-40B4-BE49-F238E27FC236}">
                <a16:creationId xmlns:a16="http://schemas.microsoft.com/office/drawing/2014/main" id="{C865F265-26A9-9651-AA21-F158947EFEB9}"/>
              </a:ext>
            </a:extLst>
          </p:cNvPr>
          <p:cNvSpPr>
            <a:spLocks noGrp="1"/>
          </p:cNvSpPr>
          <p:nvPr>
            <p:ph type="sldNum" sz="quarter" idx="5"/>
          </p:nvPr>
        </p:nvSpPr>
        <p:spPr/>
        <p:txBody>
          <a:bodyPr/>
          <a:lstStyle/>
          <a:p>
            <a:fld id="{C1D7F857-95B7-4AF3-BC02-B0F4E65BDEE8}" type="slidenum">
              <a:rPr lang="es-CO" smtClean="0"/>
              <a:t>67</a:t>
            </a:fld>
            <a:endParaRPr lang="es-CO"/>
          </a:p>
        </p:txBody>
      </p:sp>
    </p:spTree>
    <p:extLst>
      <p:ext uri="{BB962C8B-B14F-4D97-AF65-F5344CB8AC3E}">
        <p14:creationId xmlns:p14="http://schemas.microsoft.com/office/powerpoint/2010/main" val="1586025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22C290BF-CBBA-4C28-985B-CECC3529960C}" type="slidenum">
              <a:rPr lang="es-CO" smtClean="0"/>
              <a:t>10</a:t>
            </a:fld>
            <a:endParaRPr lang="es-CO"/>
          </a:p>
        </p:txBody>
      </p:sp>
    </p:spTree>
    <p:extLst>
      <p:ext uri="{BB962C8B-B14F-4D97-AF65-F5344CB8AC3E}">
        <p14:creationId xmlns:p14="http://schemas.microsoft.com/office/powerpoint/2010/main" val="3490868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22C290BF-CBBA-4C28-985B-CECC3529960C}" type="slidenum">
              <a:rPr lang="es-CO" smtClean="0"/>
              <a:t>11</a:t>
            </a:fld>
            <a:endParaRPr lang="es-CO"/>
          </a:p>
        </p:txBody>
      </p:sp>
    </p:spTree>
    <p:extLst>
      <p:ext uri="{BB962C8B-B14F-4D97-AF65-F5344CB8AC3E}">
        <p14:creationId xmlns:p14="http://schemas.microsoft.com/office/powerpoint/2010/main" val="3952149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FEF0F-1527-7821-B3CC-DE2580E4B86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9510929-F9A6-111E-EB2D-F181569EF2D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1E1A10D-942A-4EFB-6352-737B8C4FA283}"/>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0AC037F-3910-3051-21A9-8AAB58FFE4C0}"/>
              </a:ext>
            </a:extLst>
          </p:cNvPr>
          <p:cNvSpPr>
            <a:spLocks noGrp="1"/>
          </p:cNvSpPr>
          <p:nvPr>
            <p:ph type="sldNum" sz="quarter" idx="5"/>
          </p:nvPr>
        </p:nvSpPr>
        <p:spPr/>
        <p:txBody>
          <a:bodyPr/>
          <a:lstStyle/>
          <a:p>
            <a:fld id="{22C290BF-CBBA-4C28-985B-CECC3529960C}" type="slidenum">
              <a:rPr lang="es-CO" smtClean="0"/>
              <a:t>12</a:t>
            </a:fld>
            <a:endParaRPr lang="es-CO"/>
          </a:p>
        </p:txBody>
      </p:sp>
    </p:spTree>
    <p:extLst>
      <p:ext uri="{BB962C8B-B14F-4D97-AF65-F5344CB8AC3E}">
        <p14:creationId xmlns:p14="http://schemas.microsoft.com/office/powerpoint/2010/main" val="367869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EACE9-42C5-399F-C004-DF46CAB1595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AC24C4F-7787-9162-BD19-756CAD380F5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B0E2164-26F1-8A39-F20B-0AC8931E6A42}"/>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F4AEA850-83CE-7D97-1827-22F80B407FA3}"/>
              </a:ext>
            </a:extLst>
          </p:cNvPr>
          <p:cNvSpPr>
            <a:spLocks noGrp="1"/>
          </p:cNvSpPr>
          <p:nvPr>
            <p:ph type="sldNum" sz="quarter" idx="5"/>
          </p:nvPr>
        </p:nvSpPr>
        <p:spPr/>
        <p:txBody>
          <a:bodyPr/>
          <a:lstStyle/>
          <a:p>
            <a:fld id="{22C290BF-CBBA-4C28-985B-CECC3529960C}" type="slidenum">
              <a:rPr lang="es-CO" smtClean="0"/>
              <a:t>13</a:t>
            </a:fld>
            <a:endParaRPr lang="es-CO"/>
          </a:p>
        </p:txBody>
      </p:sp>
    </p:spTree>
    <p:extLst>
      <p:ext uri="{BB962C8B-B14F-4D97-AF65-F5344CB8AC3E}">
        <p14:creationId xmlns:p14="http://schemas.microsoft.com/office/powerpoint/2010/main" val="3800020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22C290BF-CBBA-4C28-985B-CECC3529960C}" type="slidenum">
              <a:rPr lang="es-CO" smtClean="0"/>
              <a:t>14</a:t>
            </a:fld>
            <a:endParaRPr lang="es-CO"/>
          </a:p>
        </p:txBody>
      </p:sp>
    </p:spTree>
    <p:extLst>
      <p:ext uri="{BB962C8B-B14F-4D97-AF65-F5344CB8AC3E}">
        <p14:creationId xmlns:p14="http://schemas.microsoft.com/office/powerpoint/2010/main" val="1995378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0ACCCE84-BD99-8CF2-FEF8-F65234706EE3}"/>
            </a:ext>
          </a:extLst>
        </p:cNvPr>
        <p:cNvGrpSpPr/>
        <p:nvPr/>
      </p:nvGrpSpPr>
      <p:grpSpPr>
        <a:xfrm>
          <a:off x="0" y="0"/>
          <a:ext cx="0" cy="0"/>
          <a:chOff x="0" y="0"/>
          <a:chExt cx="0" cy="0"/>
        </a:xfrm>
      </p:grpSpPr>
      <p:sp>
        <p:nvSpPr>
          <p:cNvPr id="86" name="Google Shape;86;p1:notes">
            <a:extLst>
              <a:ext uri="{FF2B5EF4-FFF2-40B4-BE49-F238E27FC236}">
                <a16:creationId xmlns:a16="http://schemas.microsoft.com/office/drawing/2014/main" id="{35455CCC-4C6E-951E-1941-A7FFB6CEA10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s-CO"/>
          </a:p>
        </p:txBody>
      </p:sp>
      <p:sp>
        <p:nvSpPr>
          <p:cNvPr id="87" name="Google Shape;87;p1:notes">
            <a:extLst>
              <a:ext uri="{FF2B5EF4-FFF2-40B4-BE49-F238E27FC236}">
                <a16:creationId xmlns:a16="http://schemas.microsoft.com/office/drawing/2014/main" id="{B47AD12B-04E8-AB0F-9612-6B2F1B11E7E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a:extLst>
              <a:ext uri="{FF2B5EF4-FFF2-40B4-BE49-F238E27FC236}">
                <a16:creationId xmlns:a16="http://schemas.microsoft.com/office/drawing/2014/main" id="{F637164B-F12A-E462-7F92-40543374548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MX"/>
              <a:t>22</a:t>
            </a:fld>
            <a:endParaRPr/>
          </a:p>
        </p:txBody>
      </p:sp>
    </p:spTree>
    <p:extLst>
      <p:ext uri="{BB962C8B-B14F-4D97-AF65-F5344CB8AC3E}">
        <p14:creationId xmlns:p14="http://schemas.microsoft.com/office/powerpoint/2010/main" val="2113287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13A144-8914-5FAA-8ABD-606F376D0C6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0332FE2D-1563-C11B-3960-BE76F21505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0697724-DD98-4FEF-DA91-2A9B237BCFC7}"/>
              </a:ext>
            </a:extLst>
          </p:cNvPr>
          <p:cNvSpPr>
            <a:spLocks noGrp="1"/>
          </p:cNvSpPr>
          <p:nvPr>
            <p:ph type="dt" sz="half" idx="10"/>
          </p:nvPr>
        </p:nvSpPr>
        <p:spPr/>
        <p:txBody>
          <a:bodyPr/>
          <a:lstStyle/>
          <a:p>
            <a:fld id="{0D4820D7-A5B6-4181-842E-5923119044E1}" type="datetimeFigureOut">
              <a:rPr lang="es-CO" smtClean="0"/>
              <a:t>12/06/2026</a:t>
            </a:fld>
            <a:endParaRPr lang="es-CO"/>
          </a:p>
        </p:txBody>
      </p:sp>
      <p:sp>
        <p:nvSpPr>
          <p:cNvPr id="5" name="Marcador de pie de página 4">
            <a:extLst>
              <a:ext uri="{FF2B5EF4-FFF2-40B4-BE49-F238E27FC236}">
                <a16:creationId xmlns:a16="http://schemas.microsoft.com/office/drawing/2014/main" id="{C9236BBF-156F-6F9B-96E4-686EEA59A0E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7991340-E570-9ABE-1B9B-89083C217884}"/>
              </a:ext>
            </a:extLst>
          </p:cNvPr>
          <p:cNvSpPr>
            <a:spLocks noGrp="1"/>
          </p:cNvSpPr>
          <p:nvPr>
            <p:ph type="sldNum" sz="quarter" idx="12"/>
          </p:nvPr>
        </p:nvSpPr>
        <p:spPr/>
        <p:txBody>
          <a:bodyPr/>
          <a:lstStyle/>
          <a:p>
            <a:fld id="{A4F4FBA0-55C4-4A31-AD87-1616F8D2F30F}" type="slidenum">
              <a:rPr lang="es-CO" smtClean="0"/>
              <a:t>‹Nº›</a:t>
            </a:fld>
            <a:endParaRPr lang="es-CO"/>
          </a:p>
        </p:txBody>
      </p:sp>
    </p:spTree>
    <p:extLst>
      <p:ext uri="{BB962C8B-B14F-4D97-AF65-F5344CB8AC3E}">
        <p14:creationId xmlns:p14="http://schemas.microsoft.com/office/powerpoint/2010/main" val="3963905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BF233B-A598-2CE9-8177-166AFCD8A8D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7047FA3E-BE7B-02C4-2CE4-7B2B9867FD3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CA596EB7-ACDE-926E-3C5B-62364A0C07AF}"/>
              </a:ext>
            </a:extLst>
          </p:cNvPr>
          <p:cNvSpPr>
            <a:spLocks noGrp="1"/>
          </p:cNvSpPr>
          <p:nvPr>
            <p:ph type="dt" sz="half" idx="10"/>
          </p:nvPr>
        </p:nvSpPr>
        <p:spPr/>
        <p:txBody>
          <a:bodyPr/>
          <a:lstStyle/>
          <a:p>
            <a:fld id="{0D4820D7-A5B6-4181-842E-5923119044E1}" type="datetimeFigureOut">
              <a:rPr lang="es-CO" smtClean="0"/>
              <a:t>12/06/2026</a:t>
            </a:fld>
            <a:endParaRPr lang="es-CO"/>
          </a:p>
        </p:txBody>
      </p:sp>
      <p:sp>
        <p:nvSpPr>
          <p:cNvPr id="5" name="Marcador de pie de página 4">
            <a:extLst>
              <a:ext uri="{FF2B5EF4-FFF2-40B4-BE49-F238E27FC236}">
                <a16:creationId xmlns:a16="http://schemas.microsoft.com/office/drawing/2014/main" id="{1A282B6D-0573-8B14-3045-49D73A199CF7}"/>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7821522-3D6E-84EF-36EE-65F86209F164}"/>
              </a:ext>
            </a:extLst>
          </p:cNvPr>
          <p:cNvSpPr>
            <a:spLocks noGrp="1"/>
          </p:cNvSpPr>
          <p:nvPr>
            <p:ph type="sldNum" sz="quarter" idx="12"/>
          </p:nvPr>
        </p:nvSpPr>
        <p:spPr/>
        <p:txBody>
          <a:bodyPr/>
          <a:lstStyle/>
          <a:p>
            <a:fld id="{A4F4FBA0-55C4-4A31-AD87-1616F8D2F30F}" type="slidenum">
              <a:rPr lang="es-CO" smtClean="0"/>
              <a:t>‹Nº›</a:t>
            </a:fld>
            <a:endParaRPr lang="es-CO"/>
          </a:p>
        </p:txBody>
      </p:sp>
    </p:spTree>
    <p:extLst>
      <p:ext uri="{BB962C8B-B14F-4D97-AF65-F5344CB8AC3E}">
        <p14:creationId xmlns:p14="http://schemas.microsoft.com/office/powerpoint/2010/main" val="1335940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6DBDEB3-D8F6-CE50-029B-433F7AE7C272}"/>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FDE82F5C-160A-9190-A980-C2755B3483D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6F0A8D5B-6334-70AB-A140-0AC046DD88FD}"/>
              </a:ext>
            </a:extLst>
          </p:cNvPr>
          <p:cNvSpPr>
            <a:spLocks noGrp="1"/>
          </p:cNvSpPr>
          <p:nvPr>
            <p:ph type="dt" sz="half" idx="10"/>
          </p:nvPr>
        </p:nvSpPr>
        <p:spPr/>
        <p:txBody>
          <a:bodyPr/>
          <a:lstStyle/>
          <a:p>
            <a:fld id="{0D4820D7-A5B6-4181-842E-5923119044E1}" type="datetimeFigureOut">
              <a:rPr lang="es-CO" smtClean="0"/>
              <a:t>12/06/2026</a:t>
            </a:fld>
            <a:endParaRPr lang="es-CO"/>
          </a:p>
        </p:txBody>
      </p:sp>
      <p:sp>
        <p:nvSpPr>
          <p:cNvPr id="5" name="Marcador de pie de página 4">
            <a:extLst>
              <a:ext uri="{FF2B5EF4-FFF2-40B4-BE49-F238E27FC236}">
                <a16:creationId xmlns:a16="http://schemas.microsoft.com/office/drawing/2014/main" id="{8F4E8C64-75AD-B653-A18B-6BC780A0C0D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CE25CA0-F4A7-57C0-A5E6-A90ADD448AFF}"/>
              </a:ext>
            </a:extLst>
          </p:cNvPr>
          <p:cNvSpPr>
            <a:spLocks noGrp="1"/>
          </p:cNvSpPr>
          <p:nvPr>
            <p:ph type="sldNum" sz="quarter" idx="12"/>
          </p:nvPr>
        </p:nvSpPr>
        <p:spPr/>
        <p:txBody>
          <a:bodyPr/>
          <a:lstStyle/>
          <a:p>
            <a:fld id="{A4F4FBA0-55C4-4A31-AD87-1616F8D2F30F}" type="slidenum">
              <a:rPr lang="es-CO" smtClean="0"/>
              <a:t>‹Nº›</a:t>
            </a:fld>
            <a:endParaRPr lang="es-CO"/>
          </a:p>
        </p:txBody>
      </p:sp>
    </p:spTree>
    <p:extLst>
      <p:ext uri="{BB962C8B-B14F-4D97-AF65-F5344CB8AC3E}">
        <p14:creationId xmlns:p14="http://schemas.microsoft.com/office/powerpoint/2010/main" val="3636804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y objetos">
  <p:cSld name="1_Título y objetos">
    <p:spTree>
      <p:nvGrpSpPr>
        <p:cNvPr id="1" name="Shape 11"/>
        <p:cNvGrpSpPr/>
        <p:nvPr/>
      </p:nvGrpSpPr>
      <p:grpSpPr>
        <a:xfrm>
          <a:off x="0" y="0"/>
          <a:ext cx="0" cy="0"/>
          <a:chOff x="0" y="0"/>
          <a:chExt cx="0" cy="0"/>
        </a:xfrm>
      </p:grpSpPr>
    </p:spTree>
    <p:extLst>
      <p:ext uri="{BB962C8B-B14F-4D97-AF65-F5344CB8AC3E}">
        <p14:creationId xmlns:p14="http://schemas.microsoft.com/office/powerpoint/2010/main" val="778950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4_Título y objetos">
    <p:spTree>
      <p:nvGrpSpPr>
        <p:cNvPr id="1" name=""/>
        <p:cNvGrpSpPr/>
        <p:nvPr/>
      </p:nvGrpSpPr>
      <p:grpSpPr>
        <a:xfrm>
          <a:off x="0" y="0"/>
          <a:ext cx="0" cy="0"/>
          <a:chOff x="0" y="0"/>
          <a:chExt cx="0" cy="0"/>
        </a:xfrm>
      </p:grpSpPr>
      <p:sp>
        <p:nvSpPr>
          <p:cNvPr id="2" name="1 Título"/>
          <p:cNvSpPr>
            <a:spLocks noGrp="1"/>
          </p:cNvSpPr>
          <p:nvPr>
            <p:ph type="title" hasCustomPrompt="1"/>
          </p:nvPr>
        </p:nvSpPr>
        <p:spPr>
          <a:xfrm>
            <a:off x="609601" y="274638"/>
            <a:ext cx="10972800" cy="1143000"/>
          </a:xfrm>
          <a:prstGeom prst="rect">
            <a:avLst/>
          </a:prstGeom>
        </p:spPr>
        <p:txBody>
          <a:bodyPr/>
          <a:lstStyle>
            <a:lvl1pPr algn="l">
              <a:defRPr b="1"/>
            </a:lvl1pPr>
          </a:lstStyle>
          <a:p>
            <a:pPr algn="l"/>
            <a:r>
              <a:rPr lang="es-ES" dirty="0"/>
              <a:t>Subtítulo</a:t>
            </a:r>
            <a:endParaRPr lang="es-CO" sz="4398" b="1" dirty="0">
              <a:solidFill>
                <a:srgbClr val="23505E"/>
              </a:solidFill>
              <a:latin typeface="Arial" panose="020B0604020202020204" pitchFamily="34" charset="0"/>
              <a:cs typeface="Arial" panose="020B0604020202020204" pitchFamily="34" charset="0"/>
            </a:endParaRPr>
          </a:p>
        </p:txBody>
      </p:sp>
      <p:sp>
        <p:nvSpPr>
          <p:cNvPr id="4" name="3 Marcador de fecha"/>
          <p:cNvSpPr>
            <a:spLocks noGrp="1"/>
          </p:cNvSpPr>
          <p:nvPr>
            <p:ph type="dt" sz="half" idx="10"/>
          </p:nvPr>
        </p:nvSpPr>
        <p:spPr/>
        <p:txBody>
          <a:bodyPr/>
          <a:lstStyle/>
          <a:p>
            <a:fld id="{5967D539-BF2A-468A-BA0E-D27D5122B2ED}" type="datetimeFigureOut">
              <a:rPr lang="es-CO" smtClean="0"/>
              <a:t>12/06/2026</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355F49F4-EA11-49E5-8C22-8A4CFAF27809}" type="slidenum">
              <a:rPr lang="es-CO" smtClean="0"/>
              <a:t>‹Nº›</a:t>
            </a:fld>
            <a:endParaRPr lang="es-CO"/>
          </a:p>
        </p:txBody>
      </p:sp>
      <p:sp>
        <p:nvSpPr>
          <p:cNvPr id="8" name="Marcador de texto 27">
            <a:extLst>
              <a:ext uri="{FF2B5EF4-FFF2-40B4-BE49-F238E27FC236}">
                <a16:creationId xmlns:a16="http://schemas.microsoft.com/office/drawing/2014/main" id="{6F1AF952-2FA0-4222-BA32-7B80D2A38EBB}"/>
              </a:ext>
            </a:extLst>
          </p:cNvPr>
          <p:cNvSpPr>
            <a:spLocks noGrp="1"/>
          </p:cNvSpPr>
          <p:nvPr>
            <p:ph type="body" sz="quarter" idx="13" hasCustomPrompt="1"/>
          </p:nvPr>
        </p:nvSpPr>
        <p:spPr>
          <a:xfrm>
            <a:off x="613792" y="1672142"/>
            <a:ext cx="11131412" cy="3841023"/>
          </a:xfrm>
          <a:prstGeom prst="rect">
            <a:avLst/>
          </a:prstGeom>
        </p:spPr>
        <p:txBody>
          <a:bodyPr>
            <a:normAutofit/>
          </a:bodyPr>
          <a:lstStyle>
            <a:lvl1pPr marL="285693" marR="0" indent="-285693" algn="l" defTabSz="913943" rtl="0" eaLnBrk="1" fontAlgn="auto" latinLnBrk="0" hangingPunct="1">
              <a:lnSpc>
                <a:spcPct val="120000"/>
              </a:lnSpc>
              <a:spcBef>
                <a:spcPts val="0"/>
              </a:spcBef>
              <a:spcAft>
                <a:spcPts val="0"/>
              </a:spcAft>
              <a:buClr>
                <a:srgbClr val="00A48D"/>
              </a:buClr>
              <a:buSzTx/>
              <a:buFont typeface="Arial" panose="020B0604020202020204" pitchFamily="34" charset="0"/>
              <a:buChar char="•"/>
              <a:tabLst/>
              <a:defRPr sz="1800">
                <a:solidFill>
                  <a:srgbClr val="000000"/>
                </a:solidFill>
              </a:defRPr>
            </a:lvl1pPr>
          </a:lstStyle>
          <a:p>
            <a:pPr marL="0" marR="0" lvl="0" indent="0" algn="l" defTabSz="913943" rtl="0" eaLnBrk="1" fontAlgn="auto" latinLnBrk="0" hangingPunct="1">
              <a:lnSpc>
                <a:spcPct val="12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Texto corrido…</a:t>
            </a:r>
          </a:p>
          <a:p>
            <a:pPr marL="285607" marR="0" lvl="0" indent="-285607" algn="l" defTabSz="913943" rtl="0" eaLnBrk="1" fontAlgn="auto" latinLnBrk="0" hangingPunct="1">
              <a:lnSpc>
                <a:spcPct val="120000"/>
              </a:lnSpc>
              <a:spcBef>
                <a:spcPts val="0"/>
              </a:spcBef>
              <a:spcAft>
                <a:spcPts val="0"/>
              </a:spcAft>
              <a:buClr>
                <a:srgbClr val="5CB39C"/>
              </a:buClr>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Textos en Arial(Cuerpo), el tamaño de la fuente lo determina la cantidad de texto. </a:t>
            </a:r>
          </a:p>
          <a:p>
            <a:pPr marL="285607" marR="0" lvl="0" indent="-285607" algn="l" defTabSz="913943" rtl="0" eaLnBrk="1" fontAlgn="auto" latinLnBrk="0" hangingPunct="1">
              <a:lnSpc>
                <a:spcPct val="120000"/>
              </a:lnSpc>
              <a:spcBef>
                <a:spcPts val="0"/>
              </a:spcBef>
              <a:spcAft>
                <a:spcPts val="0"/>
              </a:spcAft>
              <a:buClr>
                <a:srgbClr val="5CB39C"/>
              </a:buClr>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Procurar que no sea muy pequeño ni tampoco más grande que el título.</a:t>
            </a:r>
          </a:p>
          <a:p>
            <a:pPr marL="285607" marR="0" lvl="0" indent="-285607" algn="l" defTabSz="913943" rtl="0" eaLnBrk="1" fontAlgn="auto" latinLnBrk="0" hangingPunct="1">
              <a:lnSpc>
                <a:spcPct val="120000"/>
              </a:lnSpc>
              <a:spcBef>
                <a:spcPts val="0"/>
              </a:spcBef>
              <a:spcAft>
                <a:spcPts val="0"/>
              </a:spcAft>
              <a:buClr>
                <a:srgbClr val="5CB39C"/>
              </a:buClr>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títulos deben ser tipo oración, es decir solo en mayúscula inicial.</a:t>
            </a:r>
          </a:p>
          <a:p>
            <a:pPr marL="285607" marR="0" lvl="0" indent="-285607" algn="l" defTabSz="913943" rtl="0" eaLnBrk="1" fontAlgn="auto" latinLnBrk="0" hangingPunct="1">
              <a:lnSpc>
                <a:spcPct val="120000"/>
              </a:lnSpc>
              <a:spcBef>
                <a:spcPts val="0"/>
              </a:spcBef>
              <a:spcAft>
                <a:spcPts val="0"/>
              </a:spcAft>
              <a:buClr>
                <a:srgbClr val="5CB39C"/>
              </a:buClr>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 sugiere utilizar nuestros colores institucionales para tablas, títulos y encabezados:</a:t>
            </a:r>
          </a:p>
          <a:p>
            <a:pPr marL="285750" indent="-285750">
              <a:lnSpc>
                <a:spcPct val="120000"/>
              </a:lnSpc>
              <a:buClr>
                <a:srgbClr val="00A48D"/>
              </a:buClr>
              <a:buFont typeface="Arial" panose="020B0604020202020204" pitchFamily="34" charset="0"/>
              <a:buChar char="•"/>
            </a:pPr>
            <a:r>
              <a:rPr lang="es-CO" b="1" dirty="0">
                <a:solidFill>
                  <a:srgbClr val="23505E"/>
                </a:solidFill>
                <a:latin typeface="Arial" panose="020B0604020202020204" pitchFamily="34" charset="0"/>
                <a:cs typeface="Arial" panose="020B0604020202020204" pitchFamily="34" charset="0"/>
              </a:rPr>
              <a:t>Color “azul” 	</a:t>
            </a:r>
            <a:r>
              <a:rPr lang="pt-BR" b="1" dirty="0">
                <a:solidFill>
                  <a:srgbClr val="23505E"/>
                </a:solidFill>
                <a:latin typeface="Arial" pitchFamily="34" charset="0"/>
                <a:cs typeface="Arial" pitchFamily="34" charset="0"/>
              </a:rPr>
              <a:t>R:35 G:80   B:94</a:t>
            </a:r>
          </a:p>
          <a:p>
            <a:pPr marL="285750" indent="-285750">
              <a:lnSpc>
                <a:spcPct val="120000"/>
              </a:lnSpc>
              <a:buClr>
                <a:srgbClr val="00A48D"/>
              </a:buClr>
              <a:buFont typeface="Arial" panose="020B0604020202020204" pitchFamily="34" charset="0"/>
              <a:buChar char="•"/>
            </a:pPr>
            <a:r>
              <a:rPr lang="es-CO" b="1" dirty="0">
                <a:solidFill>
                  <a:srgbClr val="00A48D"/>
                </a:solidFill>
                <a:latin typeface="Arial" pitchFamily="34" charset="0"/>
                <a:cs typeface="Arial" pitchFamily="34" charset="0"/>
              </a:rPr>
              <a:t>Color “verde” </a:t>
            </a:r>
            <a:r>
              <a:rPr lang="pt-BR" b="1" dirty="0">
                <a:solidFill>
                  <a:srgbClr val="00A48D"/>
                </a:solidFill>
                <a:latin typeface="Arial" pitchFamily="34" charset="0"/>
                <a:cs typeface="Arial" pitchFamily="34" charset="0"/>
              </a:rPr>
              <a:t>R:0   G:164 B:141</a:t>
            </a:r>
            <a:endParaRPr lang="es-CO" b="1" dirty="0">
              <a:latin typeface="Arial" pitchFamily="34" charset="0"/>
              <a:cs typeface="Arial" pitchFamily="34" charset="0"/>
            </a:endParaRPr>
          </a:p>
          <a:p>
            <a:pPr marL="285607" marR="0" lvl="0" indent="-285607" algn="l" defTabSz="913943" rtl="0" eaLnBrk="1" fontAlgn="auto" latinLnBrk="0" hangingPunct="1">
              <a:lnSpc>
                <a:spcPct val="120000"/>
              </a:lnSpc>
              <a:spcBef>
                <a:spcPts val="0"/>
              </a:spcBef>
              <a:spcAft>
                <a:spcPts val="0"/>
              </a:spcAft>
              <a:buClr>
                <a:srgbClr val="5CB39C"/>
              </a:buClr>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pegar cuadros ni tablas como imagen para poder manipular sus datos.</a:t>
            </a:r>
          </a:p>
          <a:p>
            <a:pPr marL="285607" marR="0" lvl="0" indent="-285607" algn="l" defTabSz="913943" rtl="0" eaLnBrk="1" fontAlgn="auto" latinLnBrk="0" hangingPunct="1">
              <a:lnSpc>
                <a:spcPct val="120000"/>
              </a:lnSpc>
              <a:spcBef>
                <a:spcPts val="0"/>
              </a:spcBef>
              <a:spcAft>
                <a:spcPts val="0"/>
              </a:spcAft>
              <a:buClr>
                <a:srgbClr val="5CB39C"/>
              </a:buClr>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Prefiera presentaciones muy limpias con poco texto donde la mayoría de la información la tenga usted.</a:t>
            </a:r>
          </a:p>
          <a:p>
            <a:pPr marL="285607" marR="0" lvl="0" indent="-285607" algn="l" defTabSz="913943" rtl="0" eaLnBrk="1" fontAlgn="auto" latinLnBrk="0" hangingPunct="1">
              <a:lnSpc>
                <a:spcPct val="120000"/>
              </a:lnSpc>
              <a:spcBef>
                <a:spcPts val="0"/>
              </a:spcBef>
              <a:spcAft>
                <a:spcPts val="0"/>
              </a:spcAft>
              <a:buClr>
                <a:srgbClr val="5CB39C"/>
              </a:buClr>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Recuerde dar el crédito de la información que no provenga de los procesos de la organización.</a:t>
            </a:r>
          </a:p>
        </p:txBody>
      </p:sp>
    </p:spTree>
    <p:extLst>
      <p:ext uri="{BB962C8B-B14F-4D97-AF65-F5344CB8AC3E}">
        <p14:creationId xmlns:p14="http://schemas.microsoft.com/office/powerpoint/2010/main" val="29784425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iapositiva de título">
  <p:cSld name="1_Diapositiva de título">
    <p:spTree>
      <p:nvGrpSpPr>
        <p:cNvPr id="1" name="Shape 10"/>
        <p:cNvGrpSpPr/>
        <p:nvPr/>
      </p:nvGrpSpPr>
      <p:grpSpPr>
        <a:xfrm>
          <a:off x="0" y="0"/>
          <a:ext cx="0" cy="0"/>
          <a:chOff x="0" y="0"/>
          <a:chExt cx="0" cy="0"/>
        </a:xfrm>
      </p:grpSpPr>
    </p:spTree>
    <p:extLst>
      <p:ext uri="{BB962C8B-B14F-4D97-AF65-F5344CB8AC3E}">
        <p14:creationId xmlns:p14="http://schemas.microsoft.com/office/powerpoint/2010/main" val="2144762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79B280-9AC1-0015-2E68-D0D2DC15ED2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E00D7785-D5B3-20C0-C1F3-CFAA50EF0B2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4CF38F9D-9FF7-0DF2-2E25-6420417C9BA0}"/>
              </a:ext>
            </a:extLst>
          </p:cNvPr>
          <p:cNvSpPr>
            <a:spLocks noGrp="1"/>
          </p:cNvSpPr>
          <p:nvPr>
            <p:ph type="dt" sz="half" idx="10"/>
          </p:nvPr>
        </p:nvSpPr>
        <p:spPr/>
        <p:txBody>
          <a:bodyPr/>
          <a:lstStyle/>
          <a:p>
            <a:fld id="{0D4820D7-A5B6-4181-842E-5923119044E1}" type="datetimeFigureOut">
              <a:rPr lang="es-CO" smtClean="0"/>
              <a:t>12/06/2026</a:t>
            </a:fld>
            <a:endParaRPr lang="es-CO"/>
          </a:p>
        </p:txBody>
      </p:sp>
      <p:sp>
        <p:nvSpPr>
          <p:cNvPr id="5" name="Marcador de pie de página 4">
            <a:extLst>
              <a:ext uri="{FF2B5EF4-FFF2-40B4-BE49-F238E27FC236}">
                <a16:creationId xmlns:a16="http://schemas.microsoft.com/office/drawing/2014/main" id="{14E9E27E-78A1-A7DD-11B5-DE5E10FBC3C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FE619BF3-6D6E-99C0-93B7-0CF03B8AB679}"/>
              </a:ext>
            </a:extLst>
          </p:cNvPr>
          <p:cNvSpPr>
            <a:spLocks noGrp="1"/>
          </p:cNvSpPr>
          <p:nvPr>
            <p:ph type="sldNum" sz="quarter" idx="12"/>
          </p:nvPr>
        </p:nvSpPr>
        <p:spPr/>
        <p:txBody>
          <a:bodyPr/>
          <a:lstStyle/>
          <a:p>
            <a:fld id="{A4F4FBA0-55C4-4A31-AD87-1616F8D2F30F}" type="slidenum">
              <a:rPr lang="es-CO" smtClean="0"/>
              <a:t>‹Nº›</a:t>
            </a:fld>
            <a:endParaRPr lang="es-CO"/>
          </a:p>
        </p:txBody>
      </p:sp>
    </p:spTree>
    <p:extLst>
      <p:ext uri="{BB962C8B-B14F-4D97-AF65-F5344CB8AC3E}">
        <p14:creationId xmlns:p14="http://schemas.microsoft.com/office/powerpoint/2010/main" val="1715314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5D1099-402F-001A-582C-9F56A18DA56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1C602559-AD85-2951-254E-5D96003434E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7D42736-9D7F-E7A4-674F-4B89BE8C056E}"/>
              </a:ext>
            </a:extLst>
          </p:cNvPr>
          <p:cNvSpPr>
            <a:spLocks noGrp="1"/>
          </p:cNvSpPr>
          <p:nvPr>
            <p:ph type="dt" sz="half" idx="10"/>
          </p:nvPr>
        </p:nvSpPr>
        <p:spPr/>
        <p:txBody>
          <a:bodyPr/>
          <a:lstStyle/>
          <a:p>
            <a:fld id="{0D4820D7-A5B6-4181-842E-5923119044E1}" type="datetimeFigureOut">
              <a:rPr lang="es-CO" smtClean="0"/>
              <a:t>12/06/2026</a:t>
            </a:fld>
            <a:endParaRPr lang="es-CO"/>
          </a:p>
        </p:txBody>
      </p:sp>
      <p:sp>
        <p:nvSpPr>
          <p:cNvPr id="5" name="Marcador de pie de página 4">
            <a:extLst>
              <a:ext uri="{FF2B5EF4-FFF2-40B4-BE49-F238E27FC236}">
                <a16:creationId xmlns:a16="http://schemas.microsoft.com/office/drawing/2014/main" id="{ADBF9D20-FC4E-6CB7-174D-E64FDB4967B0}"/>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0FED655-A28F-9DE2-0351-A958F692D4A4}"/>
              </a:ext>
            </a:extLst>
          </p:cNvPr>
          <p:cNvSpPr>
            <a:spLocks noGrp="1"/>
          </p:cNvSpPr>
          <p:nvPr>
            <p:ph type="sldNum" sz="quarter" idx="12"/>
          </p:nvPr>
        </p:nvSpPr>
        <p:spPr/>
        <p:txBody>
          <a:bodyPr/>
          <a:lstStyle/>
          <a:p>
            <a:fld id="{A4F4FBA0-55C4-4A31-AD87-1616F8D2F30F}" type="slidenum">
              <a:rPr lang="es-CO" smtClean="0"/>
              <a:t>‹Nº›</a:t>
            </a:fld>
            <a:endParaRPr lang="es-CO"/>
          </a:p>
        </p:txBody>
      </p:sp>
    </p:spTree>
    <p:extLst>
      <p:ext uri="{BB962C8B-B14F-4D97-AF65-F5344CB8AC3E}">
        <p14:creationId xmlns:p14="http://schemas.microsoft.com/office/powerpoint/2010/main" val="5076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0C8286-A7CA-C471-73B9-378124935330}"/>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9BB908FB-6F47-C4A4-BA88-CAC1540722A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F1A3FA96-55ED-30D1-76B0-19A392EFF884}"/>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9857B48E-3919-A1F0-39DC-BC7F9676C429}"/>
              </a:ext>
            </a:extLst>
          </p:cNvPr>
          <p:cNvSpPr>
            <a:spLocks noGrp="1"/>
          </p:cNvSpPr>
          <p:nvPr>
            <p:ph type="dt" sz="half" idx="10"/>
          </p:nvPr>
        </p:nvSpPr>
        <p:spPr/>
        <p:txBody>
          <a:bodyPr/>
          <a:lstStyle/>
          <a:p>
            <a:fld id="{0D4820D7-A5B6-4181-842E-5923119044E1}" type="datetimeFigureOut">
              <a:rPr lang="es-CO" smtClean="0"/>
              <a:t>12/06/2026</a:t>
            </a:fld>
            <a:endParaRPr lang="es-CO"/>
          </a:p>
        </p:txBody>
      </p:sp>
      <p:sp>
        <p:nvSpPr>
          <p:cNvPr id="6" name="Marcador de pie de página 5">
            <a:extLst>
              <a:ext uri="{FF2B5EF4-FFF2-40B4-BE49-F238E27FC236}">
                <a16:creationId xmlns:a16="http://schemas.microsoft.com/office/drawing/2014/main" id="{E97D4F6B-B04E-92C8-D667-52FD660D1450}"/>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0E4CA4CD-1D1C-CA5D-E72A-20120CA616D9}"/>
              </a:ext>
            </a:extLst>
          </p:cNvPr>
          <p:cNvSpPr>
            <a:spLocks noGrp="1"/>
          </p:cNvSpPr>
          <p:nvPr>
            <p:ph type="sldNum" sz="quarter" idx="12"/>
          </p:nvPr>
        </p:nvSpPr>
        <p:spPr/>
        <p:txBody>
          <a:bodyPr/>
          <a:lstStyle/>
          <a:p>
            <a:fld id="{A4F4FBA0-55C4-4A31-AD87-1616F8D2F30F}" type="slidenum">
              <a:rPr lang="es-CO" smtClean="0"/>
              <a:t>‹Nº›</a:t>
            </a:fld>
            <a:endParaRPr lang="es-CO"/>
          </a:p>
        </p:txBody>
      </p:sp>
    </p:spTree>
    <p:extLst>
      <p:ext uri="{BB962C8B-B14F-4D97-AF65-F5344CB8AC3E}">
        <p14:creationId xmlns:p14="http://schemas.microsoft.com/office/powerpoint/2010/main" val="1971381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67748-C47F-5DB2-B5A8-341C46526D61}"/>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9D0A6018-4C53-A782-3ECC-F12B7596A2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606F28A-0346-E440-9C22-7D0A42CBFDB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0D6AD7FA-D47C-7ECF-B929-0223102F22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5645E9EC-42B5-44D3-DE31-EB3B1B1A723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C41ADEEE-8AAF-DCBA-3C39-43ECD5EE5D53}"/>
              </a:ext>
            </a:extLst>
          </p:cNvPr>
          <p:cNvSpPr>
            <a:spLocks noGrp="1"/>
          </p:cNvSpPr>
          <p:nvPr>
            <p:ph type="dt" sz="half" idx="10"/>
          </p:nvPr>
        </p:nvSpPr>
        <p:spPr/>
        <p:txBody>
          <a:bodyPr/>
          <a:lstStyle/>
          <a:p>
            <a:fld id="{0D4820D7-A5B6-4181-842E-5923119044E1}" type="datetimeFigureOut">
              <a:rPr lang="es-CO" smtClean="0"/>
              <a:t>12/06/2026</a:t>
            </a:fld>
            <a:endParaRPr lang="es-CO"/>
          </a:p>
        </p:txBody>
      </p:sp>
      <p:sp>
        <p:nvSpPr>
          <p:cNvPr id="8" name="Marcador de pie de página 7">
            <a:extLst>
              <a:ext uri="{FF2B5EF4-FFF2-40B4-BE49-F238E27FC236}">
                <a16:creationId xmlns:a16="http://schemas.microsoft.com/office/drawing/2014/main" id="{F60026EF-EF0B-1DBC-082C-1A2B2857A7F4}"/>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545BB1FE-C183-205C-F1BF-83474C85C24A}"/>
              </a:ext>
            </a:extLst>
          </p:cNvPr>
          <p:cNvSpPr>
            <a:spLocks noGrp="1"/>
          </p:cNvSpPr>
          <p:nvPr>
            <p:ph type="sldNum" sz="quarter" idx="12"/>
          </p:nvPr>
        </p:nvSpPr>
        <p:spPr/>
        <p:txBody>
          <a:bodyPr/>
          <a:lstStyle/>
          <a:p>
            <a:fld id="{A4F4FBA0-55C4-4A31-AD87-1616F8D2F30F}" type="slidenum">
              <a:rPr lang="es-CO" smtClean="0"/>
              <a:t>‹Nº›</a:t>
            </a:fld>
            <a:endParaRPr lang="es-CO"/>
          </a:p>
        </p:txBody>
      </p:sp>
    </p:spTree>
    <p:extLst>
      <p:ext uri="{BB962C8B-B14F-4D97-AF65-F5344CB8AC3E}">
        <p14:creationId xmlns:p14="http://schemas.microsoft.com/office/powerpoint/2010/main" val="2138471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99D9C3-7079-63F8-CC5A-24E4DD882957}"/>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2597B081-B59E-F97C-D24A-3055420FC0E4}"/>
              </a:ext>
            </a:extLst>
          </p:cNvPr>
          <p:cNvSpPr>
            <a:spLocks noGrp="1"/>
          </p:cNvSpPr>
          <p:nvPr>
            <p:ph type="dt" sz="half" idx="10"/>
          </p:nvPr>
        </p:nvSpPr>
        <p:spPr/>
        <p:txBody>
          <a:bodyPr/>
          <a:lstStyle/>
          <a:p>
            <a:fld id="{0D4820D7-A5B6-4181-842E-5923119044E1}" type="datetimeFigureOut">
              <a:rPr lang="es-CO" smtClean="0"/>
              <a:t>12/06/2026</a:t>
            </a:fld>
            <a:endParaRPr lang="es-CO"/>
          </a:p>
        </p:txBody>
      </p:sp>
      <p:sp>
        <p:nvSpPr>
          <p:cNvPr id="4" name="Marcador de pie de página 3">
            <a:extLst>
              <a:ext uri="{FF2B5EF4-FFF2-40B4-BE49-F238E27FC236}">
                <a16:creationId xmlns:a16="http://schemas.microsoft.com/office/drawing/2014/main" id="{8C88724E-8AD5-C72A-07DC-CCA6A9EECC2D}"/>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C26B170E-0B50-E14C-3D93-E7B6F21C8540}"/>
              </a:ext>
            </a:extLst>
          </p:cNvPr>
          <p:cNvSpPr>
            <a:spLocks noGrp="1"/>
          </p:cNvSpPr>
          <p:nvPr>
            <p:ph type="sldNum" sz="quarter" idx="12"/>
          </p:nvPr>
        </p:nvSpPr>
        <p:spPr/>
        <p:txBody>
          <a:bodyPr/>
          <a:lstStyle/>
          <a:p>
            <a:fld id="{A4F4FBA0-55C4-4A31-AD87-1616F8D2F30F}" type="slidenum">
              <a:rPr lang="es-CO" smtClean="0"/>
              <a:t>‹Nº›</a:t>
            </a:fld>
            <a:endParaRPr lang="es-CO"/>
          </a:p>
        </p:txBody>
      </p:sp>
    </p:spTree>
    <p:extLst>
      <p:ext uri="{BB962C8B-B14F-4D97-AF65-F5344CB8AC3E}">
        <p14:creationId xmlns:p14="http://schemas.microsoft.com/office/powerpoint/2010/main" val="2514474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800F47E-7627-9AA6-BED0-4A4DD24FABC7}"/>
              </a:ext>
            </a:extLst>
          </p:cNvPr>
          <p:cNvSpPr>
            <a:spLocks noGrp="1"/>
          </p:cNvSpPr>
          <p:nvPr>
            <p:ph type="dt" sz="half" idx="10"/>
          </p:nvPr>
        </p:nvSpPr>
        <p:spPr/>
        <p:txBody>
          <a:bodyPr/>
          <a:lstStyle/>
          <a:p>
            <a:fld id="{0D4820D7-A5B6-4181-842E-5923119044E1}" type="datetimeFigureOut">
              <a:rPr lang="es-CO" smtClean="0"/>
              <a:t>12/06/2026</a:t>
            </a:fld>
            <a:endParaRPr lang="es-CO"/>
          </a:p>
        </p:txBody>
      </p:sp>
      <p:sp>
        <p:nvSpPr>
          <p:cNvPr id="3" name="Marcador de pie de página 2">
            <a:extLst>
              <a:ext uri="{FF2B5EF4-FFF2-40B4-BE49-F238E27FC236}">
                <a16:creationId xmlns:a16="http://schemas.microsoft.com/office/drawing/2014/main" id="{56855466-9FC5-C44E-210E-8D86DCD13829}"/>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12083FFE-A9AF-F92A-C616-FD49B84CCB4F}"/>
              </a:ext>
            </a:extLst>
          </p:cNvPr>
          <p:cNvSpPr>
            <a:spLocks noGrp="1"/>
          </p:cNvSpPr>
          <p:nvPr>
            <p:ph type="sldNum" sz="quarter" idx="12"/>
          </p:nvPr>
        </p:nvSpPr>
        <p:spPr/>
        <p:txBody>
          <a:bodyPr/>
          <a:lstStyle/>
          <a:p>
            <a:fld id="{A4F4FBA0-55C4-4A31-AD87-1616F8D2F30F}" type="slidenum">
              <a:rPr lang="es-CO" smtClean="0"/>
              <a:t>‹Nº›</a:t>
            </a:fld>
            <a:endParaRPr lang="es-CO"/>
          </a:p>
        </p:txBody>
      </p:sp>
    </p:spTree>
    <p:extLst>
      <p:ext uri="{BB962C8B-B14F-4D97-AF65-F5344CB8AC3E}">
        <p14:creationId xmlns:p14="http://schemas.microsoft.com/office/powerpoint/2010/main" val="3831345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1C9BE8-77B6-7E5F-FCA5-B677190ED1D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A9AEFDB6-BAE8-4039-06A2-B4A53FFC7F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B30EC7FF-ACC5-9A61-97A4-01F628946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7E93CD3-A9BA-4B38-5914-0C9D42C9C6C7}"/>
              </a:ext>
            </a:extLst>
          </p:cNvPr>
          <p:cNvSpPr>
            <a:spLocks noGrp="1"/>
          </p:cNvSpPr>
          <p:nvPr>
            <p:ph type="dt" sz="half" idx="10"/>
          </p:nvPr>
        </p:nvSpPr>
        <p:spPr/>
        <p:txBody>
          <a:bodyPr/>
          <a:lstStyle/>
          <a:p>
            <a:fld id="{0D4820D7-A5B6-4181-842E-5923119044E1}" type="datetimeFigureOut">
              <a:rPr lang="es-CO" smtClean="0"/>
              <a:t>12/06/2026</a:t>
            </a:fld>
            <a:endParaRPr lang="es-CO"/>
          </a:p>
        </p:txBody>
      </p:sp>
      <p:sp>
        <p:nvSpPr>
          <p:cNvPr id="6" name="Marcador de pie de página 5">
            <a:extLst>
              <a:ext uri="{FF2B5EF4-FFF2-40B4-BE49-F238E27FC236}">
                <a16:creationId xmlns:a16="http://schemas.microsoft.com/office/drawing/2014/main" id="{2CBDF55E-1A2F-11C6-1C66-3F782341F37E}"/>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CB36016D-7C00-9C27-A869-445BE5C6CFCB}"/>
              </a:ext>
            </a:extLst>
          </p:cNvPr>
          <p:cNvSpPr>
            <a:spLocks noGrp="1"/>
          </p:cNvSpPr>
          <p:nvPr>
            <p:ph type="sldNum" sz="quarter" idx="12"/>
          </p:nvPr>
        </p:nvSpPr>
        <p:spPr/>
        <p:txBody>
          <a:bodyPr/>
          <a:lstStyle/>
          <a:p>
            <a:fld id="{A4F4FBA0-55C4-4A31-AD87-1616F8D2F30F}" type="slidenum">
              <a:rPr lang="es-CO" smtClean="0"/>
              <a:t>‹Nº›</a:t>
            </a:fld>
            <a:endParaRPr lang="es-CO"/>
          </a:p>
        </p:txBody>
      </p:sp>
    </p:spTree>
    <p:extLst>
      <p:ext uri="{BB962C8B-B14F-4D97-AF65-F5344CB8AC3E}">
        <p14:creationId xmlns:p14="http://schemas.microsoft.com/office/powerpoint/2010/main" val="2354204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293D76-23B2-D587-8841-0212E223E18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960C59DC-6354-1776-9AB1-93F02809C9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59BA3F42-B723-08B2-DA62-5BEB217E48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8210C5C-42CF-D419-3490-660122393FD3}"/>
              </a:ext>
            </a:extLst>
          </p:cNvPr>
          <p:cNvSpPr>
            <a:spLocks noGrp="1"/>
          </p:cNvSpPr>
          <p:nvPr>
            <p:ph type="dt" sz="half" idx="10"/>
          </p:nvPr>
        </p:nvSpPr>
        <p:spPr/>
        <p:txBody>
          <a:bodyPr/>
          <a:lstStyle/>
          <a:p>
            <a:fld id="{0D4820D7-A5B6-4181-842E-5923119044E1}" type="datetimeFigureOut">
              <a:rPr lang="es-CO" smtClean="0"/>
              <a:t>12/06/2026</a:t>
            </a:fld>
            <a:endParaRPr lang="es-CO"/>
          </a:p>
        </p:txBody>
      </p:sp>
      <p:sp>
        <p:nvSpPr>
          <p:cNvPr id="6" name="Marcador de pie de página 5">
            <a:extLst>
              <a:ext uri="{FF2B5EF4-FFF2-40B4-BE49-F238E27FC236}">
                <a16:creationId xmlns:a16="http://schemas.microsoft.com/office/drawing/2014/main" id="{2B1C75FB-5715-188C-0DE9-84944F79F164}"/>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689D54D2-BBE6-F727-1D3F-1694B46AD7EA}"/>
              </a:ext>
            </a:extLst>
          </p:cNvPr>
          <p:cNvSpPr>
            <a:spLocks noGrp="1"/>
          </p:cNvSpPr>
          <p:nvPr>
            <p:ph type="sldNum" sz="quarter" idx="12"/>
          </p:nvPr>
        </p:nvSpPr>
        <p:spPr/>
        <p:txBody>
          <a:bodyPr/>
          <a:lstStyle/>
          <a:p>
            <a:fld id="{A4F4FBA0-55C4-4A31-AD87-1616F8D2F30F}" type="slidenum">
              <a:rPr lang="es-CO" smtClean="0"/>
              <a:t>‹Nº›</a:t>
            </a:fld>
            <a:endParaRPr lang="es-CO"/>
          </a:p>
        </p:txBody>
      </p:sp>
    </p:spTree>
    <p:extLst>
      <p:ext uri="{BB962C8B-B14F-4D97-AF65-F5344CB8AC3E}">
        <p14:creationId xmlns:p14="http://schemas.microsoft.com/office/powerpoint/2010/main" val="3563485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D6DB1FB-2AAF-3C9B-452E-AC9F811051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C8AA8D17-D46B-19EB-9155-C370046434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358AABDB-52A6-9A51-CAEB-C77F49BDA4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D4820D7-A5B6-4181-842E-5923119044E1}" type="datetimeFigureOut">
              <a:rPr lang="es-CO" smtClean="0"/>
              <a:t>12/06/2026</a:t>
            </a:fld>
            <a:endParaRPr lang="es-CO"/>
          </a:p>
        </p:txBody>
      </p:sp>
      <p:sp>
        <p:nvSpPr>
          <p:cNvPr id="5" name="Marcador de pie de página 4">
            <a:extLst>
              <a:ext uri="{FF2B5EF4-FFF2-40B4-BE49-F238E27FC236}">
                <a16:creationId xmlns:a16="http://schemas.microsoft.com/office/drawing/2014/main" id="{7A4F5729-D595-2FE2-70CB-611B8ED679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id="{C1897DA6-E83D-AB44-4FF9-596A908516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4F4FBA0-55C4-4A31-AD87-1616F8D2F30F}" type="slidenum">
              <a:rPr lang="es-CO" smtClean="0"/>
              <a:t>‹Nº›</a:t>
            </a:fld>
            <a:endParaRPr lang="es-CO"/>
          </a:p>
        </p:txBody>
      </p:sp>
    </p:spTree>
    <p:extLst>
      <p:ext uri="{BB962C8B-B14F-4D97-AF65-F5344CB8AC3E}">
        <p14:creationId xmlns:p14="http://schemas.microsoft.com/office/powerpoint/2010/main" val="36736499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diagramColors" Target="../diagrams/colors9.xml"/><Relationship Id="rId3" Type="http://schemas.openxmlformats.org/officeDocument/2006/relationships/image" Target="../media/image4.png"/><Relationship Id="rId7" Type="http://schemas.openxmlformats.org/officeDocument/2006/relationships/image" Target="../media/image25.svg"/><Relationship Id="rId12" Type="http://schemas.openxmlformats.org/officeDocument/2006/relationships/diagramQuickStyle" Target="../diagrams/quickStyle9.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4.svg"/><Relationship Id="rId11" Type="http://schemas.openxmlformats.org/officeDocument/2006/relationships/diagramLayout" Target="../diagrams/layout9.xml"/><Relationship Id="rId5" Type="http://schemas.openxmlformats.org/officeDocument/2006/relationships/image" Target="../media/image23.svg"/><Relationship Id="rId10" Type="http://schemas.openxmlformats.org/officeDocument/2006/relationships/diagramData" Target="../diagrams/data9.xml"/><Relationship Id="rId4" Type="http://schemas.openxmlformats.org/officeDocument/2006/relationships/image" Target="../media/image5.png"/><Relationship Id="rId9" Type="http://schemas.openxmlformats.org/officeDocument/2006/relationships/image" Target="../media/image27.svg"/><Relationship Id="rId14" Type="http://schemas.microsoft.com/office/2007/relationships/diagramDrawing" Target="../diagrams/drawing9.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0.xml"/><Relationship Id="rId13" Type="http://schemas.openxmlformats.org/officeDocument/2006/relationships/diagramColors" Target="../diagrams/colors11.xml"/><Relationship Id="rId18" Type="http://schemas.openxmlformats.org/officeDocument/2006/relationships/image" Target="../media/image40.png"/><Relationship Id="rId3" Type="http://schemas.openxmlformats.org/officeDocument/2006/relationships/image" Target="../media/image4.png"/><Relationship Id="rId21" Type="http://schemas.openxmlformats.org/officeDocument/2006/relationships/image" Target="../media/image43.png"/><Relationship Id="rId7" Type="http://schemas.openxmlformats.org/officeDocument/2006/relationships/diagramQuickStyle" Target="../diagrams/quickStyle10.xml"/><Relationship Id="rId12" Type="http://schemas.openxmlformats.org/officeDocument/2006/relationships/diagramQuickStyle" Target="../diagrams/quickStyle11.xml"/><Relationship Id="rId17" Type="http://schemas.openxmlformats.org/officeDocument/2006/relationships/image" Target="../media/image39.png"/><Relationship Id="rId2" Type="http://schemas.openxmlformats.org/officeDocument/2006/relationships/notesSlide" Target="../notesSlides/notesSlide5.xml"/><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diagramLayout" Target="../diagrams/layout10.xml"/><Relationship Id="rId11" Type="http://schemas.openxmlformats.org/officeDocument/2006/relationships/diagramLayout" Target="../diagrams/layout11.xml"/><Relationship Id="rId5" Type="http://schemas.openxmlformats.org/officeDocument/2006/relationships/diagramData" Target="../diagrams/data10.xml"/><Relationship Id="rId15" Type="http://schemas.openxmlformats.org/officeDocument/2006/relationships/image" Target="../media/image37.png"/><Relationship Id="rId23" Type="http://schemas.openxmlformats.org/officeDocument/2006/relationships/image" Target="../media/image45.jpg"/><Relationship Id="rId10" Type="http://schemas.openxmlformats.org/officeDocument/2006/relationships/diagramData" Target="../diagrams/data11.xml"/><Relationship Id="rId19" Type="http://schemas.openxmlformats.org/officeDocument/2006/relationships/image" Target="../media/image41.png"/><Relationship Id="rId4" Type="http://schemas.openxmlformats.org/officeDocument/2006/relationships/image" Target="../media/image5.png"/><Relationship Id="rId9" Type="http://schemas.microsoft.com/office/2007/relationships/diagramDrawing" Target="../diagrams/drawing10.xml"/><Relationship Id="rId14" Type="http://schemas.microsoft.com/office/2007/relationships/diagramDrawing" Target="../diagrams/drawing11.xml"/><Relationship Id="rId22" Type="http://schemas.openxmlformats.org/officeDocument/2006/relationships/image" Target="../media/image44.png"/></Relationships>
</file>

<file path=ppt/slides/_rels/slide12.xml.rels><?xml version="1.0" encoding="UTF-8" standalone="yes"?>
<Relationships xmlns="http://schemas.openxmlformats.org/package/2006/relationships"><Relationship Id="rId8" Type="http://schemas.openxmlformats.org/officeDocument/2006/relationships/chart" Target="../charts/chart4.xml"/><Relationship Id="rId13" Type="http://schemas.openxmlformats.org/officeDocument/2006/relationships/diagramQuickStyle" Target="../diagrams/quickStyle12.xml"/><Relationship Id="rId3" Type="http://schemas.openxmlformats.org/officeDocument/2006/relationships/image" Target="../media/image4.png"/><Relationship Id="rId7" Type="http://schemas.openxmlformats.org/officeDocument/2006/relationships/chart" Target="../charts/chart3.xml"/><Relationship Id="rId12" Type="http://schemas.openxmlformats.org/officeDocument/2006/relationships/diagramLayout" Target="../diagrams/layout12.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chart" Target="../charts/chart2.xml"/><Relationship Id="rId11" Type="http://schemas.openxmlformats.org/officeDocument/2006/relationships/diagramData" Target="../diagrams/data12.xml"/><Relationship Id="rId5" Type="http://schemas.openxmlformats.org/officeDocument/2006/relationships/chart" Target="../charts/chart1.xml"/><Relationship Id="rId15" Type="http://schemas.microsoft.com/office/2007/relationships/diagramDrawing" Target="../diagrams/drawing12.xml"/><Relationship Id="rId10" Type="http://schemas.openxmlformats.org/officeDocument/2006/relationships/chart" Target="../charts/chart6.xml"/><Relationship Id="rId4" Type="http://schemas.openxmlformats.org/officeDocument/2006/relationships/image" Target="../media/image5.png"/><Relationship Id="rId9" Type="http://schemas.openxmlformats.org/officeDocument/2006/relationships/chart" Target="../charts/chart5.xml"/><Relationship Id="rId14" Type="http://schemas.openxmlformats.org/officeDocument/2006/relationships/diagramColors" Target="../diagrams/colors1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3.xml"/><Relationship Id="rId13" Type="http://schemas.openxmlformats.org/officeDocument/2006/relationships/image" Target="../media/image54.png"/><Relationship Id="rId3" Type="http://schemas.openxmlformats.org/officeDocument/2006/relationships/image" Target="../media/image4.png"/><Relationship Id="rId7" Type="http://schemas.openxmlformats.org/officeDocument/2006/relationships/diagramQuickStyle" Target="../diagrams/quickStyle13.xml"/><Relationship Id="rId12"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Layout" Target="../diagrams/layout13.xml"/><Relationship Id="rId11" Type="http://schemas.openxmlformats.org/officeDocument/2006/relationships/image" Target="../media/image52.png"/><Relationship Id="rId5" Type="http://schemas.openxmlformats.org/officeDocument/2006/relationships/diagramData" Target="../diagrams/data13.xml"/><Relationship Id="rId10" Type="http://schemas.openxmlformats.org/officeDocument/2006/relationships/image" Target="../media/image51.png"/><Relationship Id="rId4" Type="http://schemas.openxmlformats.org/officeDocument/2006/relationships/image" Target="../media/image5.png"/><Relationship Id="rId9" Type="http://schemas.microsoft.com/office/2007/relationships/diagramDrawing" Target="../diagrams/drawing1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chart" Target="../charts/chart9.xml"/></Relationships>
</file>

<file path=ppt/slides/_rels/slide17.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5.png"/><Relationship Id="rId7" Type="http://schemas.openxmlformats.org/officeDocument/2006/relationships/diagramColors" Target="../diagrams/colors14.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65.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16.xml"/><Relationship Id="rId7" Type="http://schemas.openxmlformats.org/officeDocument/2006/relationships/image" Target="../media/image4.png"/><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chart" Target="../charts/chart11.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5" Type="http://schemas.openxmlformats.org/officeDocument/2006/relationships/image" Target="../media/image69.png"/><Relationship Id="rId4" Type="http://schemas.openxmlformats.org/officeDocument/2006/relationships/image" Target="../media/image68.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6.jpg"/><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5" Type="http://schemas.openxmlformats.org/officeDocument/2006/relationships/image" Target="../media/image69.png"/><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3.png"/><Relationship Id="rId4" Type="http://schemas.openxmlformats.org/officeDocument/2006/relationships/diagramData" Target="../diagrams/data1.xml"/><Relationship Id="rId9" Type="http://schemas.openxmlformats.org/officeDocument/2006/relationships/image" Target="../media/image12.png"/></Relationships>
</file>

<file path=ppt/slides/_rels/slide4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png"/><Relationship Id="rId7" Type="http://schemas.openxmlformats.org/officeDocument/2006/relationships/image" Target="../media/image76.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4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chart" Target="../charts/chart14.xml"/></Relationships>
</file>

<file path=ppt/slides/_rels/slide43.xml.rels><?xml version="1.0" encoding="UTF-8" standalone="yes"?>
<Relationships xmlns="http://schemas.openxmlformats.org/package/2006/relationships"><Relationship Id="rId3" Type="http://schemas.openxmlformats.org/officeDocument/2006/relationships/chart" Target="../charts/chart15.xml"/><Relationship Id="rId7"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78.svg"/><Relationship Id="rId4" Type="http://schemas.openxmlformats.org/officeDocument/2006/relationships/image" Target="../media/image77.svg"/></Relationships>
</file>

<file path=ppt/slides/_rels/slide4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8" Type="http://schemas.openxmlformats.org/officeDocument/2006/relationships/image" Target="../media/image82.svg"/><Relationship Id="rId3" Type="http://schemas.openxmlformats.org/officeDocument/2006/relationships/image" Target="../media/image4.png"/><Relationship Id="rId7" Type="http://schemas.openxmlformats.org/officeDocument/2006/relationships/image" Target="../media/image81.sv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5.png"/><Relationship Id="rId9" Type="http://schemas.openxmlformats.org/officeDocument/2006/relationships/image" Target="../media/image83.svg"/></Relationships>
</file>

<file path=ppt/slides/_rels/slide4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chart" Target="../charts/chart16.xml"/><Relationship Id="rId5" Type="http://schemas.openxmlformats.org/officeDocument/2006/relationships/image" Target="../media/image85.svg"/><Relationship Id="rId4" Type="http://schemas.openxmlformats.org/officeDocument/2006/relationships/image" Target="../media/image84.svg"/></Relationships>
</file>

<file path=ppt/slides/_rels/slide48.xml.rels><?xml version="1.0" encoding="UTF-8" standalone="yes"?>
<Relationships xmlns="http://schemas.openxmlformats.org/package/2006/relationships"><Relationship Id="rId8" Type="http://schemas.openxmlformats.org/officeDocument/2006/relationships/image" Target="../media/image90.svg"/><Relationship Id="rId13" Type="http://schemas.openxmlformats.org/officeDocument/2006/relationships/image" Target="../media/image95.svg"/><Relationship Id="rId3" Type="http://schemas.openxmlformats.org/officeDocument/2006/relationships/image" Target="../media/image5.png"/><Relationship Id="rId7" Type="http://schemas.openxmlformats.org/officeDocument/2006/relationships/image" Target="../media/image89.svg"/><Relationship Id="rId12" Type="http://schemas.openxmlformats.org/officeDocument/2006/relationships/image" Target="../media/image94.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8.svg"/><Relationship Id="rId11" Type="http://schemas.openxmlformats.org/officeDocument/2006/relationships/image" Target="../media/image93.svg"/><Relationship Id="rId5" Type="http://schemas.openxmlformats.org/officeDocument/2006/relationships/image" Target="../media/image87.svg"/><Relationship Id="rId15" Type="http://schemas.openxmlformats.org/officeDocument/2006/relationships/image" Target="../media/image97.svg"/><Relationship Id="rId10" Type="http://schemas.openxmlformats.org/officeDocument/2006/relationships/image" Target="../media/image92.svg"/><Relationship Id="rId4" Type="http://schemas.openxmlformats.org/officeDocument/2006/relationships/image" Target="../media/image86.svg"/><Relationship Id="rId9" Type="http://schemas.openxmlformats.org/officeDocument/2006/relationships/image" Target="../media/image91.svg"/><Relationship Id="rId14" Type="http://schemas.openxmlformats.org/officeDocument/2006/relationships/image" Target="../media/image96.svg"/></Relationships>
</file>

<file path=ppt/slides/_rels/slide4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png"/><Relationship Id="rId7" Type="http://schemas.openxmlformats.org/officeDocument/2006/relationships/diagramColors" Target="../diagrams/colors2.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6.png"/><Relationship Id="rId5" Type="http://schemas.openxmlformats.org/officeDocument/2006/relationships/diagramLayout" Target="../diagrams/layout2.xml"/><Relationship Id="rId10" Type="http://schemas.openxmlformats.org/officeDocument/2006/relationships/image" Target="../media/image15.png"/><Relationship Id="rId4" Type="http://schemas.openxmlformats.org/officeDocument/2006/relationships/diagramData" Target="../diagrams/data2.xml"/><Relationship Id="rId9" Type="http://schemas.openxmlformats.org/officeDocument/2006/relationships/image" Target="../media/image14.png"/></Relationships>
</file>

<file path=ppt/slides/_rels/slide50.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103.svg"/><Relationship Id="rId2" Type="http://schemas.openxmlformats.org/officeDocument/2006/relationships/image" Target="../media/image98.svg"/><Relationship Id="rId1" Type="http://schemas.openxmlformats.org/officeDocument/2006/relationships/slideLayout" Target="../slideLayouts/slideLayout12.xml"/><Relationship Id="rId6" Type="http://schemas.openxmlformats.org/officeDocument/2006/relationships/image" Target="../media/image102.png"/><Relationship Id="rId5" Type="http://schemas.openxmlformats.org/officeDocument/2006/relationships/image" Target="../media/image101.jpeg"/><Relationship Id="rId4" Type="http://schemas.openxmlformats.org/officeDocument/2006/relationships/image" Target="../media/image100.jpg"/></Relationships>
</file>

<file path=ppt/slides/_rels/slide5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104.png"/><Relationship Id="rId4" Type="http://schemas.openxmlformats.org/officeDocument/2006/relationships/image" Target="../media/image5.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5.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2" Type="http://schemas.openxmlformats.org/officeDocument/2006/relationships/image" Target="../media/image98.sv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2.xml"/><Relationship Id="rId5" Type="http://schemas.openxmlformats.org/officeDocument/2006/relationships/image" Target="../media/image106.png"/><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08.png"/></Relationships>
</file>

<file path=ppt/slides/_rels/slide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4.png"/><Relationship Id="rId7" Type="http://schemas.openxmlformats.org/officeDocument/2006/relationships/diagramQuickStyle" Target="../diagrams/quickStyle3.xml"/><Relationship Id="rId12"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Layout" Target="../diagrams/layout3.xml"/><Relationship Id="rId11" Type="http://schemas.openxmlformats.org/officeDocument/2006/relationships/image" Target="../media/image18.png"/><Relationship Id="rId5" Type="http://schemas.openxmlformats.org/officeDocument/2006/relationships/diagramData" Target="../diagrams/data3.xml"/><Relationship Id="rId10" Type="http://schemas.openxmlformats.org/officeDocument/2006/relationships/image" Target="../media/image17.jpeg"/><Relationship Id="rId4" Type="http://schemas.openxmlformats.org/officeDocument/2006/relationships/image" Target="../media/image5.png"/><Relationship Id="rId9" Type="http://schemas.microsoft.com/office/2007/relationships/diagramDrawing" Target="../diagrams/drawing3.xml"/></Relationships>
</file>

<file path=ppt/slides/_rels/slide60.xml.rels><?xml version="1.0" encoding="UTF-8" standalone="yes"?>
<Relationships xmlns="http://schemas.openxmlformats.org/package/2006/relationships"><Relationship Id="rId3" Type="http://schemas.openxmlformats.org/officeDocument/2006/relationships/image" Target="../media/image110.emf"/><Relationship Id="rId2" Type="http://schemas.openxmlformats.org/officeDocument/2006/relationships/image" Target="../media/image109.jpe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image" Target="../media/image109.jpe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09.jpe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113.emf"/><Relationship Id="rId2" Type="http://schemas.openxmlformats.org/officeDocument/2006/relationships/image" Target="../media/image109.jpe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image" Target="../media/image109.jpe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115.emf"/><Relationship Id="rId2" Type="http://schemas.openxmlformats.org/officeDocument/2006/relationships/image" Target="../media/image109.jpe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116.png"/></Relationships>
</file>

<file path=ppt/slides/_rels/slide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png"/><Relationship Id="rId7" Type="http://schemas.openxmlformats.org/officeDocument/2006/relationships/diagramColors" Target="../diagrams/colors4.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QuickStyle" Target="../diagrams/quickStyle4.xml"/><Relationship Id="rId11" Type="http://schemas.openxmlformats.org/officeDocument/2006/relationships/image" Target="../media/image22.png"/><Relationship Id="rId5" Type="http://schemas.openxmlformats.org/officeDocument/2006/relationships/diagramLayout" Target="../diagrams/layout4.xml"/><Relationship Id="rId10" Type="http://schemas.openxmlformats.org/officeDocument/2006/relationships/image" Target="../media/image21.png"/><Relationship Id="rId4" Type="http://schemas.openxmlformats.org/officeDocument/2006/relationships/diagramData" Target="../diagrams/data4.xml"/><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microsoft.com/office/2007/relationships/diagramDrawing" Target="../diagrams/drawing5.xml"/><Relationship Id="rId13" Type="http://schemas.microsoft.com/office/2007/relationships/diagramDrawing" Target="../diagrams/drawing6.xml"/><Relationship Id="rId3" Type="http://schemas.openxmlformats.org/officeDocument/2006/relationships/image" Target="../media/image5.png"/><Relationship Id="rId7" Type="http://schemas.openxmlformats.org/officeDocument/2006/relationships/diagramColors" Target="../diagrams/colors5.xml"/><Relationship Id="rId12" Type="http://schemas.openxmlformats.org/officeDocument/2006/relationships/diagramColors" Target="../diagrams/colors6.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diagramQuickStyle" Target="../diagrams/quickStyle6.xml"/><Relationship Id="rId5" Type="http://schemas.openxmlformats.org/officeDocument/2006/relationships/diagramLayout" Target="../diagrams/layout5.xml"/><Relationship Id="rId10" Type="http://schemas.openxmlformats.org/officeDocument/2006/relationships/diagramLayout" Target="../diagrams/layout6.xml"/><Relationship Id="rId4" Type="http://schemas.openxmlformats.org/officeDocument/2006/relationships/diagramData" Target="../diagrams/data5.xml"/><Relationship Id="rId9" Type="http://schemas.openxmlformats.org/officeDocument/2006/relationships/diagramData" Target="../diagrams/data6.xml"/></Relationships>
</file>

<file path=ppt/slides/_rels/slide9.xml.rels><?xml version="1.0" encoding="UTF-8" standalone="yes"?>
<Relationships xmlns="http://schemas.openxmlformats.org/package/2006/relationships"><Relationship Id="rId8" Type="http://schemas.microsoft.com/office/2007/relationships/diagramDrawing" Target="../diagrams/drawing7.xml"/><Relationship Id="rId13" Type="http://schemas.microsoft.com/office/2007/relationships/diagramDrawing" Target="../diagrams/drawing8.xml"/><Relationship Id="rId3" Type="http://schemas.openxmlformats.org/officeDocument/2006/relationships/image" Target="../media/image5.png"/><Relationship Id="rId7" Type="http://schemas.openxmlformats.org/officeDocument/2006/relationships/diagramColors" Target="../diagrams/colors7.xml"/><Relationship Id="rId12" Type="http://schemas.openxmlformats.org/officeDocument/2006/relationships/diagramColors" Target="../diagrams/colors8.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QuickStyle" Target="../diagrams/quickStyle7.xml"/><Relationship Id="rId11" Type="http://schemas.openxmlformats.org/officeDocument/2006/relationships/diagramQuickStyle" Target="../diagrams/quickStyle8.xml"/><Relationship Id="rId5" Type="http://schemas.openxmlformats.org/officeDocument/2006/relationships/diagramLayout" Target="../diagrams/layout7.xml"/><Relationship Id="rId10" Type="http://schemas.openxmlformats.org/officeDocument/2006/relationships/diagramLayout" Target="../diagrams/layout8.xml"/><Relationship Id="rId4" Type="http://schemas.openxmlformats.org/officeDocument/2006/relationships/diagramData" Target="../diagrams/data7.xml"/><Relationship Id="rId9" Type="http://schemas.openxmlformats.org/officeDocument/2006/relationships/diagramData" Target="../diagrams/data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52A8E283-C29E-EF5D-1463-155C3003241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471403" cy="7015164"/>
          </a:xfrm>
          <a:prstGeom prst="rect">
            <a:avLst/>
          </a:prstGeom>
        </p:spPr>
      </p:pic>
    </p:spTree>
    <p:extLst>
      <p:ext uri="{BB962C8B-B14F-4D97-AF65-F5344CB8AC3E}">
        <p14:creationId xmlns:p14="http://schemas.microsoft.com/office/powerpoint/2010/main" val="4026749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C49F0-A335-1C49-3A3C-53C826FAB5D6}"/>
            </a:ext>
          </a:extLst>
        </p:cNvPr>
        <p:cNvGrpSpPr/>
        <p:nvPr/>
      </p:nvGrpSpPr>
      <p:grpSpPr>
        <a:xfrm>
          <a:off x="0" y="0"/>
          <a:ext cx="0" cy="0"/>
          <a:chOff x="0" y="0"/>
          <a:chExt cx="0" cy="0"/>
        </a:xfrm>
      </p:grpSpPr>
      <p:pic>
        <p:nvPicPr>
          <p:cNvPr id="2" name="Google Shape;233;p5">
            <a:extLst>
              <a:ext uri="{FF2B5EF4-FFF2-40B4-BE49-F238E27FC236}">
                <a16:creationId xmlns:a16="http://schemas.microsoft.com/office/drawing/2014/main" id="{5865D077-0D00-2228-2080-5F1A67F1405F}"/>
              </a:ext>
            </a:extLst>
          </p:cNvPr>
          <p:cNvPicPr preferRelativeResize="0"/>
          <p:nvPr/>
        </p:nvPicPr>
        <p:blipFill rotWithShape="1">
          <a:blip r:embed="rId3">
            <a:alphaModFix amt="50000"/>
          </a:blip>
          <a:srcRect/>
          <a:stretch/>
        </p:blipFill>
        <p:spPr>
          <a:xfrm>
            <a:off x="3002925" y="401051"/>
            <a:ext cx="5688246" cy="613142"/>
          </a:xfrm>
          <a:prstGeom prst="rect">
            <a:avLst/>
          </a:prstGeom>
          <a:noFill/>
          <a:ln>
            <a:noFill/>
          </a:ln>
        </p:spPr>
      </p:pic>
      <p:pic>
        <p:nvPicPr>
          <p:cNvPr id="3" name="Google Shape;234;p5" descr="Imagen en blanco y negro&#10;&#10;El contenido generado por IA puede ser incorrecto.">
            <a:extLst>
              <a:ext uri="{FF2B5EF4-FFF2-40B4-BE49-F238E27FC236}">
                <a16:creationId xmlns:a16="http://schemas.microsoft.com/office/drawing/2014/main" id="{0E6B2100-C056-33C8-8AB1-32EA752330F7}"/>
              </a:ext>
            </a:extLst>
          </p:cNvPr>
          <p:cNvPicPr preferRelativeResize="0"/>
          <p:nvPr/>
        </p:nvPicPr>
        <p:blipFill rotWithShape="1">
          <a:blip r:embed="rId4">
            <a:alphaModFix/>
          </a:blip>
          <a:srcRect/>
          <a:stretch/>
        </p:blipFill>
        <p:spPr>
          <a:xfrm rot="8108137" flipH="1">
            <a:off x="2862062" y="420018"/>
            <a:ext cx="654818" cy="251559"/>
          </a:xfrm>
          <a:prstGeom prst="rect">
            <a:avLst/>
          </a:prstGeom>
          <a:noFill/>
          <a:ln>
            <a:noFill/>
          </a:ln>
        </p:spPr>
      </p:pic>
      <p:pic>
        <p:nvPicPr>
          <p:cNvPr id="5" name="Google Shape;235;p5" descr="Imagen en blanco y negro&#10;&#10;El contenido generado por IA puede ser incorrecto.">
            <a:extLst>
              <a:ext uri="{FF2B5EF4-FFF2-40B4-BE49-F238E27FC236}">
                <a16:creationId xmlns:a16="http://schemas.microsoft.com/office/drawing/2014/main" id="{7E98B22D-DC18-27EC-F5FB-34552CD17563}"/>
              </a:ext>
            </a:extLst>
          </p:cNvPr>
          <p:cNvPicPr preferRelativeResize="0"/>
          <p:nvPr/>
        </p:nvPicPr>
        <p:blipFill rotWithShape="1">
          <a:blip r:embed="rId4">
            <a:alphaModFix/>
          </a:blip>
          <a:srcRect/>
          <a:stretch/>
        </p:blipFill>
        <p:spPr>
          <a:xfrm rot="-8157613" flipH="1">
            <a:off x="8305176" y="429602"/>
            <a:ext cx="654818" cy="251559"/>
          </a:xfrm>
          <a:prstGeom prst="rect">
            <a:avLst/>
          </a:prstGeom>
          <a:noFill/>
          <a:ln>
            <a:noFill/>
          </a:ln>
        </p:spPr>
      </p:pic>
      <p:sp>
        <p:nvSpPr>
          <p:cNvPr id="9" name="CuadroTexto 8">
            <a:extLst>
              <a:ext uri="{FF2B5EF4-FFF2-40B4-BE49-F238E27FC236}">
                <a16:creationId xmlns:a16="http://schemas.microsoft.com/office/drawing/2014/main" id="{12C20E57-C146-8CAE-D569-65CD896720C9}"/>
              </a:ext>
            </a:extLst>
          </p:cNvPr>
          <p:cNvSpPr txBox="1"/>
          <p:nvPr/>
        </p:nvSpPr>
        <p:spPr>
          <a:xfrm>
            <a:off x="2632549" y="434566"/>
            <a:ext cx="6648675" cy="461665"/>
          </a:xfrm>
          <a:prstGeom prst="rect">
            <a:avLst/>
          </a:prstGeom>
          <a:noFill/>
        </p:spPr>
        <p:txBody>
          <a:bodyPr wrap="square" rtlCol="0">
            <a:spAutoFit/>
          </a:bodyPr>
          <a:lstStyle/>
          <a:p>
            <a:pPr algn="ctr"/>
            <a:r>
              <a:rPr lang="es-MX" sz="2400" b="1" dirty="0">
                <a:solidFill>
                  <a:srgbClr val="23505E"/>
                </a:solidFill>
              </a:rPr>
              <a:t>Rutas Integrales de Atención en Salud</a:t>
            </a:r>
          </a:p>
        </p:txBody>
      </p:sp>
      <p:grpSp>
        <p:nvGrpSpPr>
          <p:cNvPr id="13" name="Grupo 12">
            <a:extLst>
              <a:ext uri="{FF2B5EF4-FFF2-40B4-BE49-F238E27FC236}">
                <a16:creationId xmlns:a16="http://schemas.microsoft.com/office/drawing/2014/main" id="{EDBC1C6C-DA2B-6829-9792-196B3A2F6536}"/>
              </a:ext>
            </a:extLst>
          </p:cNvPr>
          <p:cNvGrpSpPr/>
          <p:nvPr/>
        </p:nvGrpSpPr>
        <p:grpSpPr>
          <a:xfrm>
            <a:off x="5151981" y="1712094"/>
            <a:ext cx="2052814" cy="822835"/>
            <a:chOff x="746878" y="1986351"/>
            <a:chExt cx="2297829" cy="1040306"/>
          </a:xfrm>
          <a:solidFill>
            <a:srgbClr val="00A48D"/>
          </a:solidFill>
          <a:scene3d>
            <a:camera prst="orthographicFront">
              <a:rot lat="0" lon="0" rev="0"/>
            </a:camera>
            <a:lightRig rig="balanced" dir="t">
              <a:rot lat="0" lon="0" rev="8700000"/>
            </a:lightRig>
          </a:scene3d>
        </p:grpSpPr>
        <p:pic>
          <p:nvPicPr>
            <p:cNvPr id="14" name="Gráfico 13">
              <a:extLst>
                <a:ext uri="{FF2B5EF4-FFF2-40B4-BE49-F238E27FC236}">
                  <a16:creationId xmlns:a16="http://schemas.microsoft.com/office/drawing/2014/main" id="{8572AF73-3DD6-0998-1AA7-94804D8F1FB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74944" y="2162561"/>
              <a:ext cx="2066833" cy="864096"/>
            </a:xfrm>
            <a:prstGeom prst="rect">
              <a:avLst/>
            </a:prstGeom>
            <a:ln>
              <a:noFill/>
            </a:ln>
            <a:effectLst>
              <a:outerShdw blurRad="44450" dist="27940" dir="5400000" algn="ctr">
                <a:srgbClr val="000000">
                  <a:alpha val="32000"/>
                </a:srgbClr>
              </a:outerShdw>
            </a:effectLst>
            <a:sp3d>
              <a:bevelT w="190500" h="38100"/>
            </a:sp3d>
          </p:spPr>
        </p:pic>
        <p:pic>
          <p:nvPicPr>
            <p:cNvPr id="15" name="Gráfico 14">
              <a:extLst>
                <a:ext uri="{FF2B5EF4-FFF2-40B4-BE49-F238E27FC236}">
                  <a16:creationId xmlns:a16="http://schemas.microsoft.com/office/drawing/2014/main" id="{C61B859C-BED8-D9A5-C477-7D23F39B875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6878" y="1986351"/>
              <a:ext cx="497839" cy="497839"/>
            </a:xfrm>
            <a:prstGeom prst="rect">
              <a:avLst/>
            </a:prstGeom>
            <a:ln>
              <a:noFill/>
            </a:ln>
            <a:effectLst>
              <a:outerShdw blurRad="44450" dist="27940" dir="5400000" algn="ctr">
                <a:srgbClr val="000000">
                  <a:alpha val="32000"/>
                </a:srgbClr>
              </a:outerShdw>
            </a:effectLst>
            <a:sp3d>
              <a:bevelT w="190500" h="38100"/>
            </a:sp3d>
          </p:spPr>
        </p:pic>
        <p:pic>
          <p:nvPicPr>
            <p:cNvPr id="16" name="Gráfico 15">
              <a:extLst>
                <a:ext uri="{FF2B5EF4-FFF2-40B4-BE49-F238E27FC236}">
                  <a16:creationId xmlns:a16="http://schemas.microsoft.com/office/drawing/2014/main" id="{D48E2733-6060-126B-DD1F-3C33F276EF6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3077" y="2062550"/>
              <a:ext cx="345439" cy="345439"/>
            </a:xfrm>
            <a:prstGeom prst="rect">
              <a:avLst/>
            </a:prstGeom>
            <a:ln>
              <a:noFill/>
            </a:ln>
            <a:effectLst>
              <a:outerShdw blurRad="44450" dist="27940" dir="5400000" algn="ctr">
                <a:srgbClr val="000000">
                  <a:alpha val="32000"/>
                </a:srgbClr>
              </a:outerShdw>
            </a:effectLst>
            <a:sp3d>
              <a:bevelT w="190500" h="38100"/>
            </a:sp3d>
          </p:spPr>
        </p:pic>
        <p:sp>
          <p:nvSpPr>
            <p:cNvPr id="17" name="TextBox 25">
              <a:extLst>
                <a:ext uri="{FF2B5EF4-FFF2-40B4-BE49-F238E27FC236}">
                  <a16:creationId xmlns:a16="http://schemas.microsoft.com/office/drawing/2014/main" id="{DDDE0ED9-76D5-45F6-7A81-A5846A74CA43}"/>
                </a:ext>
              </a:extLst>
            </p:cNvPr>
            <p:cNvSpPr txBox="1"/>
            <p:nvPr/>
          </p:nvSpPr>
          <p:spPr>
            <a:xfrm>
              <a:off x="1263081" y="2533859"/>
              <a:ext cx="1781626" cy="389121"/>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1000" i="0" u="none" strike="noStrike" kern="1200" cap="none" spc="0" normalizeH="0" baseline="0" noProof="0" dirty="0">
                  <a:ln>
                    <a:noFill/>
                  </a:ln>
                  <a:solidFill>
                    <a:prstClr val="white"/>
                  </a:solidFill>
                  <a:effectLst/>
                  <a:uLnTx/>
                  <a:uFillTx/>
                  <a:latin typeface="Calibri"/>
                  <a:ea typeface="Open Sans" panose="020B0606030504020204" pitchFamily="34" charset="0"/>
                  <a:cs typeface="Open Sans" panose="020B0606030504020204" pitchFamily="34" charset="0"/>
                </a:rPr>
                <a:t>Comité de Estudios Médicos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Calibri"/>
                  <a:ea typeface="+mn-ea"/>
                  <a:cs typeface="+mn-cs"/>
                </a:rPr>
                <a:t>Población</a:t>
              </a:r>
              <a:r>
                <a:rPr kumimoji="0" lang="es-MX" sz="1000" i="0" u="none" strike="noStrike" kern="1200" cap="none" spc="0" normalizeH="0" baseline="0" noProof="0" dirty="0">
                  <a:ln>
                    <a:noFill/>
                  </a:ln>
                  <a:solidFill>
                    <a:prstClr val="white"/>
                  </a:solidFill>
                  <a:effectLst/>
                  <a:uLnTx/>
                  <a:uFillTx/>
                  <a:latin typeface="Calibri"/>
                  <a:ea typeface="+mn-ea"/>
                  <a:cs typeface="+mn-cs"/>
                </a:rPr>
                <a:t>: </a:t>
              </a:r>
              <a:r>
                <a:rPr kumimoji="0" lang="es-MX" sz="1000" i="0" u="none" strike="noStrike" kern="1200" cap="none" spc="0" normalizeH="0" baseline="0" noProof="0" dirty="0">
                  <a:ln>
                    <a:noFill/>
                  </a:ln>
                  <a:solidFill>
                    <a:prstClr val="white"/>
                  </a:solidFill>
                  <a:effectLst/>
                  <a:uLnTx/>
                  <a:uFillTx/>
                  <a:latin typeface="Aptos" panose="02110004020202020204"/>
                  <a:ea typeface="+mn-ea"/>
                  <a:cs typeface="+mn-cs"/>
                </a:rPr>
                <a:t>6.369</a:t>
              </a:r>
              <a:endParaRPr kumimoji="0" lang="es-MX" sz="1000" i="0" u="none" strike="noStrike" kern="1200" cap="none" spc="0" normalizeH="0" baseline="0" noProof="0" dirty="0">
                <a:ln>
                  <a:noFill/>
                </a:ln>
                <a:solidFill>
                  <a:prstClr val="white"/>
                </a:solidFill>
                <a:effectLst/>
                <a:uLnTx/>
                <a:uFillTx/>
                <a:latin typeface="Calibri"/>
                <a:ea typeface="+mn-ea"/>
                <a:cs typeface="+mn-cs"/>
              </a:endParaRPr>
            </a:p>
          </p:txBody>
        </p:sp>
        <p:sp>
          <p:nvSpPr>
            <p:cNvPr id="18" name="TextBox 26">
              <a:extLst>
                <a:ext uri="{FF2B5EF4-FFF2-40B4-BE49-F238E27FC236}">
                  <a16:creationId xmlns:a16="http://schemas.microsoft.com/office/drawing/2014/main" id="{8718BE75-F564-3277-CF33-68E698F8BD23}"/>
                </a:ext>
              </a:extLst>
            </p:cNvPr>
            <p:cNvSpPr txBox="1"/>
            <p:nvPr/>
          </p:nvSpPr>
          <p:spPr>
            <a:xfrm>
              <a:off x="1301394" y="2249157"/>
              <a:ext cx="1413934" cy="215307"/>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Calibri"/>
                  <a:ea typeface="+mn-ea"/>
                  <a:cs typeface="+mn-cs"/>
                </a:rPr>
                <a:t>Autoinmunes</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9" name="CuadroTexto 18">
              <a:extLst>
                <a:ext uri="{FF2B5EF4-FFF2-40B4-BE49-F238E27FC236}">
                  <a16:creationId xmlns:a16="http://schemas.microsoft.com/office/drawing/2014/main" id="{DDC2DE62-B1B3-4DB7-BDCF-3E19836DAE08}"/>
                </a:ext>
              </a:extLst>
            </p:cNvPr>
            <p:cNvSpPr txBox="1"/>
            <p:nvPr/>
          </p:nvSpPr>
          <p:spPr>
            <a:xfrm>
              <a:off x="839493" y="2028958"/>
              <a:ext cx="438149" cy="344491"/>
            </a:xfrm>
            <a:prstGeom prst="rect">
              <a:avLst/>
            </a:prstGeom>
            <a:grpFill/>
            <a:ln>
              <a:noFill/>
            </a:ln>
            <a:effectLst>
              <a:outerShdw blurRad="44450" dist="27940" dir="5400000" algn="ctr">
                <a:srgbClr val="000000">
                  <a:alpha val="32000"/>
                </a:srgbClr>
              </a:outerShdw>
            </a:effectLst>
            <a:sp3d>
              <a:bevelT w="190500" h="38100"/>
            </a:sp3d>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Aptos" panose="02110004020202020204"/>
                  <a:ea typeface="+mn-ea"/>
                  <a:cs typeface="+mn-cs"/>
                </a:rPr>
                <a:t>1</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42" name="Grupo 41">
            <a:extLst>
              <a:ext uri="{FF2B5EF4-FFF2-40B4-BE49-F238E27FC236}">
                <a16:creationId xmlns:a16="http://schemas.microsoft.com/office/drawing/2014/main" id="{52C4C7FB-8474-D161-234D-2BF8A3D34707}"/>
              </a:ext>
            </a:extLst>
          </p:cNvPr>
          <p:cNvGrpSpPr/>
          <p:nvPr/>
        </p:nvGrpSpPr>
        <p:grpSpPr>
          <a:xfrm>
            <a:off x="7267000" y="1667783"/>
            <a:ext cx="2219057" cy="908122"/>
            <a:chOff x="6493865" y="3989401"/>
            <a:chExt cx="2298388" cy="1116047"/>
          </a:xfrm>
          <a:solidFill>
            <a:srgbClr val="00A48D"/>
          </a:solidFill>
          <a:scene3d>
            <a:camera prst="orthographicFront">
              <a:rot lat="0" lon="0" rev="0"/>
            </a:camera>
            <a:lightRig rig="balanced" dir="t">
              <a:rot lat="0" lon="0" rev="8700000"/>
            </a:lightRig>
          </a:scene3d>
        </p:grpSpPr>
        <p:pic>
          <p:nvPicPr>
            <p:cNvPr id="43" name="Gráfico 42">
              <a:extLst>
                <a:ext uri="{FF2B5EF4-FFF2-40B4-BE49-F238E27FC236}">
                  <a16:creationId xmlns:a16="http://schemas.microsoft.com/office/drawing/2014/main" id="{203DF63C-0AB4-BED4-85B7-CE95BF27345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96976" y="4241664"/>
              <a:ext cx="2066086" cy="863784"/>
            </a:xfrm>
            <a:prstGeom prst="rect">
              <a:avLst/>
            </a:prstGeom>
            <a:ln>
              <a:noFill/>
            </a:ln>
            <a:effectLst>
              <a:outerShdw blurRad="44450" dist="27940" dir="5400000" algn="ctr">
                <a:srgbClr val="000000">
                  <a:alpha val="32000"/>
                </a:srgbClr>
              </a:outerShdw>
            </a:effectLst>
            <a:sp3d>
              <a:bevelT w="190500" h="38100"/>
            </a:sp3d>
          </p:spPr>
        </p:pic>
        <p:sp>
          <p:nvSpPr>
            <p:cNvPr id="44" name="TextBox 25">
              <a:extLst>
                <a:ext uri="{FF2B5EF4-FFF2-40B4-BE49-F238E27FC236}">
                  <a16:creationId xmlns:a16="http://schemas.microsoft.com/office/drawing/2014/main" id="{E22EDD75-6849-520D-CCEF-96B6BDDE45BD}"/>
                </a:ext>
              </a:extLst>
            </p:cNvPr>
            <p:cNvSpPr txBox="1"/>
            <p:nvPr/>
          </p:nvSpPr>
          <p:spPr>
            <a:xfrm>
              <a:off x="7011271" y="4595062"/>
              <a:ext cx="1780982" cy="378246"/>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1000" i="0" u="none" strike="noStrike" kern="1200" cap="none" spc="0" normalizeH="0" baseline="0" noProof="0" dirty="0">
                  <a:ln>
                    <a:noFill/>
                  </a:ln>
                  <a:solidFill>
                    <a:prstClr val="white"/>
                  </a:solidFill>
                  <a:effectLst/>
                  <a:uLnTx/>
                  <a:uFillTx/>
                  <a:latin typeface="Aptos" panose="02110004020202020204"/>
                  <a:ea typeface="Open Sans" panose="020B0606030504020204" pitchFamily="34" charset="0"/>
                  <a:cs typeface="Open Sans" panose="020B0606030504020204" pitchFamily="34" charset="0"/>
                </a:rPr>
                <a:t>Clínica Vida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Calibri"/>
                  <a:ea typeface="+mn-ea"/>
                  <a:cs typeface="+mn-cs"/>
                </a:rPr>
                <a:t>Población:</a:t>
              </a:r>
              <a:r>
                <a:rPr kumimoji="0" lang="es-MX" sz="1000" b="0" i="0" u="none" strike="noStrike" kern="1200" cap="none" spc="0" normalizeH="0" baseline="0" noProof="0" dirty="0">
                  <a:ln>
                    <a:noFill/>
                  </a:ln>
                  <a:solidFill>
                    <a:prstClr val="white"/>
                  </a:solidFill>
                  <a:effectLst/>
                  <a:uLnTx/>
                  <a:uFillTx/>
                  <a:latin typeface="Calibri"/>
                  <a:ea typeface="+mn-ea"/>
                  <a:cs typeface="+mn-cs"/>
                </a:rPr>
                <a:t> </a:t>
              </a:r>
              <a:r>
                <a:rPr kumimoji="0" lang="es-MX" sz="1000" i="0" u="none" strike="noStrike" kern="1200" cap="none" spc="0" normalizeH="0" baseline="0" noProof="0" dirty="0">
                  <a:ln>
                    <a:noFill/>
                  </a:ln>
                  <a:solidFill>
                    <a:prstClr val="white"/>
                  </a:solidFill>
                  <a:effectLst/>
                  <a:uLnTx/>
                  <a:uFillTx/>
                  <a:latin typeface="Calibri"/>
                  <a:ea typeface="+mn-ea"/>
                  <a:cs typeface="+mn-cs"/>
                </a:rPr>
                <a:t>4.196</a:t>
              </a:r>
            </a:p>
          </p:txBody>
        </p:sp>
        <p:sp>
          <p:nvSpPr>
            <p:cNvPr id="45" name="TextBox 26">
              <a:extLst>
                <a:ext uri="{FF2B5EF4-FFF2-40B4-BE49-F238E27FC236}">
                  <a16:creationId xmlns:a16="http://schemas.microsoft.com/office/drawing/2014/main" id="{B9951045-25E9-9FE9-3101-958D67D76132}"/>
                </a:ext>
              </a:extLst>
            </p:cNvPr>
            <p:cNvSpPr txBox="1"/>
            <p:nvPr/>
          </p:nvSpPr>
          <p:spPr>
            <a:xfrm>
              <a:off x="7033130" y="4328875"/>
              <a:ext cx="1413423" cy="189122"/>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Calibri"/>
                  <a:ea typeface="+mn-ea"/>
                  <a:cs typeface="+mn-cs"/>
                </a:rPr>
                <a:t>Cáncer de Mama </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46" name="Grupo 45">
              <a:extLst>
                <a:ext uri="{FF2B5EF4-FFF2-40B4-BE49-F238E27FC236}">
                  <a16:creationId xmlns:a16="http://schemas.microsoft.com/office/drawing/2014/main" id="{5669399A-1FEA-4422-5210-C8F3E1E308B5}"/>
                </a:ext>
              </a:extLst>
            </p:cNvPr>
            <p:cNvGrpSpPr/>
            <p:nvPr/>
          </p:nvGrpSpPr>
          <p:grpSpPr>
            <a:xfrm>
              <a:off x="6493865" y="3989401"/>
              <a:ext cx="497659" cy="497659"/>
              <a:chOff x="7150687" y="3753096"/>
              <a:chExt cx="497659" cy="497659"/>
            </a:xfrm>
            <a:grpFill/>
          </p:grpSpPr>
          <p:pic>
            <p:nvPicPr>
              <p:cNvPr id="47" name="Gráfico 46">
                <a:extLst>
                  <a:ext uri="{FF2B5EF4-FFF2-40B4-BE49-F238E27FC236}">
                    <a16:creationId xmlns:a16="http://schemas.microsoft.com/office/drawing/2014/main" id="{A8822C79-1379-BA65-7243-B10E114469A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50687" y="3753096"/>
                <a:ext cx="497659" cy="497659"/>
              </a:xfrm>
              <a:prstGeom prst="rect">
                <a:avLst/>
              </a:prstGeom>
              <a:ln>
                <a:noFill/>
              </a:ln>
              <a:effectLst>
                <a:outerShdw blurRad="44450" dist="27940" dir="5400000" algn="ctr">
                  <a:srgbClr val="000000">
                    <a:alpha val="32000"/>
                  </a:srgbClr>
                </a:outerShdw>
              </a:effectLst>
              <a:sp3d>
                <a:bevelT w="190500" h="38100"/>
              </a:sp3d>
            </p:spPr>
          </p:pic>
          <p:pic>
            <p:nvPicPr>
              <p:cNvPr id="48" name="Gráfico 47">
                <a:extLst>
                  <a:ext uri="{FF2B5EF4-FFF2-40B4-BE49-F238E27FC236}">
                    <a16:creationId xmlns:a16="http://schemas.microsoft.com/office/drawing/2014/main" id="{D0DE6F4B-9F49-9B57-6E77-A9AC7077B73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219803" y="3819237"/>
                <a:ext cx="357260" cy="357260"/>
              </a:xfrm>
              <a:prstGeom prst="rect">
                <a:avLst/>
              </a:prstGeom>
              <a:ln>
                <a:noFill/>
              </a:ln>
              <a:effectLst>
                <a:outerShdw blurRad="44450" dist="27940" dir="5400000" algn="ctr">
                  <a:srgbClr val="000000">
                    <a:alpha val="32000"/>
                  </a:srgbClr>
                </a:outerShdw>
              </a:effectLst>
              <a:sp3d>
                <a:bevelT w="190500" h="38100"/>
              </a:sp3d>
            </p:spPr>
          </p:pic>
          <p:sp>
            <p:nvSpPr>
              <p:cNvPr id="49" name="CuadroTexto 48">
                <a:extLst>
                  <a:ext uri="{FF2B5EF4-FFF2-40B4-BE49-F238E27FC236}">
                    <a16:creationId xmlns:a16="http://schemas.microsoft.com/office/drawing/2014/main" id="{4757D3E8-3E8E-4D14-04D0-FF2388ED9806}"/>
                  </a:ext>
                </a:extLst>
              </p:cNvPr>
              <p:cNvSpPr txBox="1"/>
              <p:nvPr/>
            </p:nvSpPr>
            <p:spPr>
              <a:xfrm>
                <a:off x="7259069" y="3843319"/>
                <a:ext cx="241791" cy="302596"/>
              </a:xfrm>
              <a:prstGeom prst="rect">
                <a:avLst/>
              </a:prstGeom>
              <a:grpFill/>
              <a:ln>
                <a:noFill/>
              </a:ln>
              <a:effectLst>
                <a:outerShdw blurRad="44450" dist="27940" dir="5400000" algn="ctr">
                  <a:srgbClr val="000000">
                    <a:alpha val="32000"/>
                  </a:srgbClr>
                </a:outerShdw>
              </a:effectLst>
              <a:sp3d>
                <a:bevelT w="190500" h="38100"/>
              </a:sp3d>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Aptos" panose="02110004020202020204"/>
                    <a:ea typeface="+mn-ea"/>
                    <a:cs typeface="+mn-cs"/>
                  </a:rPr>
                  <a:t>2</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graphicFrame>
        <p:nvGraphicFramePr>
          <p:cNvPr id="96" name="Diagrama 95">
            <a:extLst>
              <a:ext uri="{FF2B5EF4-FFF2-40B4-BE49-F238E27FC236}">
                <a16:creationId xmlns:a16="http://schemas.microsoft.com/office/drawing/2014/main" id="{84EF89E6-5673-1AF6-5C35-ADD26A83D6AF}"/>
              </a:ext>
            </a:extLst>
          </p:cNvPr>
          <p:cNvGraphicFramePr/>
          <p:nvPr>
            <p:extLst>
              <p:ext uri="{D42A27DB-BD31-4B8C-83A1-F6EECF244321}">
                <p14:modId xmlns:p14="http://schemas.microsoft.com/office/powerpoint/2010/main" val="2158406743"/>
              </p:ext>
            </p:extLst>
          </p:nvPr>
        </p:nvGraphicFramePr>
        <p:xfrm>
          <a:off x="-56791" y="1215755"/>
          <a:ext cx="5101438" cy="517069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nvGrpSpPr>
          <p:cNvPr id="72" name="Grupo 71">
            <a:extLst>
              <a:ext uri="{FF2B5EF4-FFF2-40B4-BE49-F238E27FC236}">
                <a16:creationId xmlns:a16="http://schemas.microsoft.com/office/drawing/2014/main" id="{2B756F10-A0D0-FEC3-24D8-DECBE1E884A2}"/>
              </a:ext>
            </a:extLst>
          </p:cNvPr>
          <p:cNvGrpSpPr/>
          <p:nvPr/>
        </p:nvGrpSpPr>
        <p:grpSpPr>
          <a:xfrm>
            <a:off x="9526227" y="1643203"/>
            <a:ext cx="2219057" cy="908122"/>
            <a:chOff x="6493865" y="3989401"/>
            <a:chExt cx="2298388" cy="1116047"/>
          </a:xfrm>
          <a:solidFill>
            <a:srgbClr val="00A48D"/>
          </a:solidFill>
          <a:scene3d>
            <a:camera prst="orthographicFront">
              <a:rot lat="0" lon="0" rev="0"/>
            </a:camera>
            <a:lightRig rig="balanced" dir="t">
              <a:rot lat="0" lon="0" rev="8700000"/>
            </a:lightRig>
          </a:scene3d>
        </p:grpSpPr>
        <p:pic>
          <p:nvPicPr>
            <p:cNvPr id="97" name="Gráfico 96">
              <a:extLst>
                <a:ext uri="{FF2B5EF4-FFF2-40B4-BE49-F238E27FC236}">
                  <a16:creationId xmlns:a16="http://schemas.microsoft.com/office/drawing/2014/main" id="{9927228C-9DDA-D1E6-B8F0-6F74A86575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96976" y="4241664"/>
              <a:ext cx="2066086" cy="863784"/>
            </a:xfrm>
            <a:prstGeom prst="rect">
              <a:avLst/>
            </a:prstGeom>
            <a:ln>
              <a:noFill/>
            </a:ln>
            <a:effectLst>
              <a:outerShdw blurRad="44450" dist="27940" dir="5400000" algn="ctr">
                <a:srgbClr val="000000">
                  <a:alpha val="32000"/>
                </a:srgbClr>
              </a:outerShdw>
            </a:effectLst>
            <a:sp3d>
              <a:bevelT w="190500" h="38100"/>
            </a:sp3d>
          </p:spPr>
        </p:pic>
        <p:sp>
          <p:nvSpPr>
            <p:cNvPr id="98" name="TextBox 25">
              <a:extLst>
                <a:ext uri="{FF2B5EF4-FFF2-40B4-BE49-F238E27FC236}">
                  <a16:creationId xmlns:a16="http://schemas.microsoft.com/office/drawing/2014/main" id="{A9219EC1-913F-39F3-642F-AB3EA0241004}"/>
                </a:ext>
              </a:extLst>
            </p:cNvPr>
            <p:cNvSpPr txBox="1"/>
            <p:nvPr/>
          </p:nvSpPr>
          <p:spPr>
            <a:xfrm>
              <a:off x="7011271" y="4595062"/>
              <a:ext cx="1780982" cy="378246"/>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1000" i="0" u="none" strike="noStrike" kern="1200" cap="none" spc="0" normalizeH="0" baseline="0" noProof="0" dirty="0" err="1">
                  <a:ln>
                    <a:noFill/>
                  </a:ln>
                  <a:solidFill>
                    <a:prstClr val="white"/>
                  </a:solidFill>
                  <a:effectLst/>
                  <a:uLnTx/>
                  <a:uFillTx/>
                  <a:latin typeface="Aptos" panose="02110004020202020204"/>
                  <a:ea typeface="Open Sans" panose="020B0606030504020204" pitchFamily="34" charset="0"/>
                  <a:cs typeface="Open Sans" panose="020B0606030504020204" pitchFamily="34" charset="0"/>
                </a:rPr>
                <a:t>Nefrouros</a:t>
              </a:r>
              <a:r>
                <a:rPr kumimoji="0" lang="es-CO" sz="1000" i="0" u="none" strike="noStrike" kern="1200" cap="none" spc="0" normalizeH="0" baseline="0" noProof="0" dirty="0">
                  <a:ln>
                    <a:noFill/>
                  </a:ln>
                  <a:solidFill>
                    <a:prstClr val="white"/>
                  </a:solidFill>
                  <a:effectLst/>
                  <a:uLnTx/>
                  <a:uFillTx/>
                  <a:latin typeface="Aptos" panose="02110004020202020204"/>
                  <a:ea typeface="Open Sans" panose="020B0606030504020204" pitchFamily="34" charset="0"/>
                  <a:cs typeface="Open Sans" panose="020B0606030504020204" pitchFamily="34" charset="0"/>
                </a:rPr>
                <a:t> MOM S.A.S.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Calibri"/>
                  <a:ea typeface="+mn-ea"/>
                  <a:cs typeface="+mn-cs"/>
                </a:rPr>
                <a:t>Población:</a:t>
              </a:r>
              <a:r>
                <a:rPr kumimoji="0" lang="es-MX" sz="1000" b="0" i="0" u="none" strike="noStrike" kern="1200" cap="none" spc="0" normalizeH="0" baseline="0" noProof="0" dirty="0">
                  <a:ln>
                    <a:noFill/>
                  </a:ln>
                  <a:solidFill>
                    <a:prstClr val="white"/>
                  </a:solidFill>
                  <a:effectLst/>
                  <a:uLnTx/>
                  <a:uFillTx/>
                  <a:latin typeface="Calibri"/>
                  <a:ea typeface="+mn-ea"/>
                  <a:cs typeface="+mn-cs"/>
                </a:rPr>
                <a:t> </a:t>
              </a:r>
              <a:r>
                <a:rPr kumimoji="0" lang="es-MX" sz="1000" i="0" u="none" strike="noStrike" kern="1200" cap="none" spc="0" normalizeH="0" baseline="0" noProof="0" dirty="0">
                  <a:ln>
                    <a:noFill/>
                  </a:ln>
                  <a:solidFill>
                    <a:prstClr val="white"/>
                  </a:solidFill>
                  <a:effectLst/>
                  <a:uLnTx/>
                  <a:uFillTx/>
                  <a:latin typeface="Calibri"/>
                  <a:ea typeface="+mn-ea"/>
                  <a:cs typeface="+mn-cs"/>
                </a:rPr>
                <a:t>11.033</a:t>
              </a:r>
            </a:p>
          </p:txBody>
        </p:sp>
        <p:sp>
          <p:nvSpPr>
            <p:cNvPr id="99" name="TextBox 26">
              <a:extLst>
                <a:ext uri="{FF2B5EF4-FFF2-40B4-BE49-F238E27FC236}">
                  <a16:creationId xmlns:a16="http://schemas.microsoft.com/office/drawing/2014/main" id="{78C30F3C-41E4-FE9D-1464-183B0D5A299E}"/>
                </a:ext>
              </a:extLst>
            </p:cNvPr>
            <p:cNvSpPr txBox="1"/>
            <p:nvPr/>
          </p:nvSpPr>
          <p:spPr>
            <a:xfrm>
              <a:off x="7033130" y="4328875"/>
              <a:ext cx="1413423" cy="189122"/>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Calibri"/>
                  <a:ea typeface="+mn-ea"/>
                  <a:cs typeface="+mn-cs"/>
                </a:rPr>
                <a:t>ERC</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100" name="Grupo 99">
              <a:extLst>
                <a:ext uri="{FF2B5EF4-FFF2-40B4-BE49-F238E27FC236}">
                  <a16:creationId xmlns:a16="http://schemas.microsoft.com/office/drawing/2014/main" id="{0FBDBC22-A935-F9EC-ABD0-F702E3B5F19D}"/>
                </a:ext>
              </a:extLst>
            </p:cNvPr>
            <p:cNvGrpSpPr/>
            <p:nvPr/>
          </p:nvGrpSpPr>
          <p:grpSpPr>
            <a:xfrm>
              <a:off x="6493865" y="3989401"/>
              <a:ext cx="497659" cy="497659"/>
              <a:chOff x="7150687" y="3753096"/>
              <a:chExt cx="497659" cy="497659"/>
            </a:xfrm>
            <a:grpFill/>
          </p:grpSpPr>
          <p:pic>
            <p:nvPicPr>
              <p:cNvPr id="101" name="Gráfico 100">
                <a:extLst>
                  <a:ext uri="{FF2B5EF4-FFF2-40B4-BE49-F238E27FC236}">
                    <a16:creationId xmlns:a16="http://schemas.microsoft.com/office/drawing/2014/main" id="{B83E85E8-A921-00CD-0AFA-AF798BB7EC7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50687" y="3753096"/>
                <a:ext cx="497659" cy="497659"/>
              </a:xfrm>
              <a:prstGeom prst="rect">
                <a:avLst/>
              </a:prstGeom>
              <a:ln>
                <a:noFill/>
              </a:ln>
              <a:effectLst>
                <a:outerShdw blurRad="44450" dist="27940" dir="5400000" algn="ctr">
                  <a:srgbClr val="000000">
                    <a:alpha val="32000"/>
                  </a:srgbClr>
                </a:outerShdw>
              </a:effectLst>
              <a:sp3d>
                <a:bevelT w="190500" h="38100"/>
              </a:sp3d>
            </p:spPr>
          </p:pic>
          <p:pic>
            <p:nvPicPr>
              <p:cNvPr id="102" name="Gráfico 101">
                <a:extLst>
                  <a:ext uri="{FF2B5EF4-FFF2-40B4-BE49-F238E27FC236}">
                    <a16:creationId xmlns:a16="http://schemas.microsoft.com/office/drawing/2014/main" id="{41B1A912-A027-782A-00D5-4B91A1490EF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219803" y="3819237"/>
                <a:ext cx="357260" cy="357260"/>
              </a:xfrm>
              <a:prstGeom prst="rect">
                <a:avLst/>
              </a:prstGeom>
              <a:ln>
                <a:noFill/>
              </a:ln>
              <a:effectLst>
                <a:outerShdw blurRad="44450" dist="27940" dir="5400000" algn="ctr">
                  <a:srgbClr val="000000">
                    <a:alpha val="32000"/>
                  </a:srgbClr>
                </a:outerShdw>
              </a:effectLst>
              <a:sp3d>
                <a:bevelT w="190500" h="38100"/>
              </a:sp3d>
            </p:spPr>
          </p:pic>
          <p:sp>
            <p:nvSpPr>
              <p:cNvPr id="103" name="CuadroTexto 102">
                <a:extLst>
                  <a:ext uri="{FF2B5EF4-FFF2-40B4-BE49-F238E27FC236}">
                    <a16:creationId xmlns:a16="http://schemas.microsoft.com/office/drawing/2014/main" id="{E8C43DCA-B173-1955-BB9F-334E21783660}"/>
                  </a:ext>
                </a:extLst>
              </p:cNvPr>
              <p:cNvSpPr txBox="1"/>
              <p:nvPr/>
            </p:nvSpPr>
            <p:spPr>
              <a:xfrm>
                <a:off x="7259069" y="3843319"/>
                <a:ext cx="241791" cy="302596"/>
              </a:xfrm>
              <a:prstGeom prst="rect">
                <a:avLst/>
              </a:prstGeom>
              <a:grpFill/>
              <a:ln>
                <a:noFill/>
              </a:ln>
              <a:effectLst>
                <a:outerShdw blurRad="44450" dist="27940" dir="5400000" algn="ctr">
                  <a:srgbClr val="000000">
                    <a:alpha val="32000"/>
                  </a:srgbClr>
                </a:outerShdw>
              </a:effectLst>
              <a:sp3d>
                <a:bevelT w="190500" h="38100"/>
              </a:sp3d>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Aptos" panose="02110004020202020204"/>
                    <a:ea typeface="+mn-ea"/>
                    <a:cs typeface="+mn-cs"/>
                  </a:rPr>
                  <a:t>3</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grpSp>
        <p:nvGrpSpPr>
          <p:cNvPr id="104" name="Grupo 103">
            <a:extLst>
              <a:ext uri="{FF2B5EF4-FFF2-40B4-BE49-F238E27FC236}">
                <a16:creationId xmlns:a16="http://schemas.microsoft.com/office/drawing/2014/main" id="{D93510DE-6D71-E916-6514-130E9EA31508}"/>
              </a:ext>
            </a:extLst>
          </p:cNvPr>
          <p:cNvGrpSpPr/>
          <p:nvPr/>
        </p:nvGrpSpPr>
        <p:grpSpPr>
          <a:xfrm>
            <a:off x="5231112" y="2740194"/>
            <a:ext cx="2052814" cy="822835"/>
            <a:chOff x="746878" y="1986351"/>
            <a:chExt cx="2297829" cy="1040306"/>
          </a:xfrm>
          <a:solidFill>
            <a:srgbClr val="00A48D"/>
          </a:solidFill>
          <a:scene3d>
            <a:camera prst="orthographicFront">
              <a:rot lat="0" lon="0" rev="0"/>
            </a:camera>
            <a:lightRig rig="balanced" dir="t">
              <a:rot lat="0" lon="0" rev="8700000"/>
            </a:lightRig>
          </a:scene3d>
        </p:grpSpPr>
        <p:pic>
          <p:nvPicPr>
            <p:cNvPr id="105" name="Gráfico 104">
              <a:extLst>
                <a:ext uri="{FF2B5EF4-FFF2-40B4-BE49-F238E27FC236}">
                  <a16:creationId xmlns:a16="http://schemas.microsoft.com/office/drawing/2014/main" id="{A2ED4676-78B5-1203-173E-03239F1EF7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74944" y="2162561"/>
              <a:ext cx="2066833" cy="864096"/>
            </a:xfrm>
            <a:prstGeom prst="rect">
              <a:avLst/>
            </a:prstGeom>
            <a:ln>
              <a:noFill/>
            </a:ln>
            <a:effectLst>
              <a:outerShdw blurRad="44450" dist="27940" dir="5400000" algn="ctr">
                <a:srgbClr val="000000">
                  <a:alpha val="32000"/>
                </a:srgbClr>
              </a:outerShdw>
            </a:effectLst>
            <a:sp3d>
              <a:bevelT w="190500" h="38100"/>
            </a:sp3d>
          </p:spPr>
        </p:pic>
        <p:pic>
          <p:nvPicPr>
            <p:cNvPr id="106" name="Gráfico 105">
              <a:extLst>
                <a:ext uri="{FF2B5EF4-FFF2-40B4-BE49-F238E27FC236}">
                  <a16:creationId xmlns:a16="http://schemas.microsoft.com/office/drawing/2014/main" id="{7AB1780D-85D0-4AE1-F399-D71A01E3C24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6878" y="1986351"/>
              <a:ext cx="497839" cy="497839"/>
            </a:xfrm>
            <a:prstGeom prst="rect">
              <a:avLst/>
            </a:prstGeom>
            <a:ln>
              <a:noFill/>
            </a:ln>
            <a:effectLst>
              <a:outerShdw blurRad="44450" dist="27940" dir="5400000" algn="ctr">
                <a:srgbClr val="000000">
                  <a:alpha val="32000"/>
                </a:srgbClr>
              </a:outerShdw>
            </a:effectLst>
            <a:sp3d>
              <a:bevelT w="190500" h="38100"/>
            </a:sp3d>
          </p:spPr>
        </p:pic>
        <p:pic>
          <p:nvPicPr>
            <p:cNvPr id="107" name="Gráfico 106">
              <a:extLst>
                <a:ext uri="{FF2B5EF4-FFF2-40B4-BE49-F238E27FC236}">
                  <a16:creationId xmlns:a16="http://schemas.microsoft.com/office/drawing/2014/main" id="{21C1023F-06A5-1AD7-4C92-AF46333F823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3077" y="2062550"/>
              <a:ext cx="345439" cy="345439"/>
            </a:xfrm>
            <a:prstGeom prst="rect">
              <a:avLst/>
            </a:prstGeom>
            <a:ln>
              <a:noFill/>
            </a:ln>
            <a:effectLst>
              <a:outerShdw blurRad="44450" dist="27940" dir="5400000" algn="ctr">
                <a:srgbClr val="000000">
                  <a:alpha val="32000"/>
                </a:srgbClr>
              </a:outerShdw>
            </a:effectLst>
            <a:sp3d>
              <a:bevelT w="190500" h="38100"/>
            </a:sp3d>
          </p:spPr>
        </p:pic>
        <p:sp>
          <p:nvSpPr>
            <p:cNvPr id="108" name="TextBox 25">
              <a:extLst>
                <a:ext uri="{FF2B5EF4-FFF2-40B4-BE49-F238E27FC236}">
                  <a16:creationId xmlns:a16="http://schemas.microsoft.com/office/drawing/2014/main" id="{3AF03BB4-968E-CBEE-DE37-4330505C0B56}"/>
                </a:ext>
              </a:extLst>
            </p:cNvPr>
            <p:cNvSpPr txBox="1"/>
            <p:nvPr/>
          </p:nvSpPr>
          <p:spPr>
            <a:xfrm>
              <a:off x="1263081" y="2533859"/>
              <a:ext cx="1781626" cy="389121"/>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lvl="0" defTabSz="457200">
                <a:defRPr/>
              </a:pPr>
              <a:r>
                <a:rPr lang="es-CO" sz="1000" dirty="0">
                  <a:solidFill>
                    <a:prstClr val="white"/>
                  </a:solidFill>
                  <a:latin typeface="Calibri"/>
                  <a:cs typeface="Calibri"/>
                </a:rPr>
                <a:t>ESE Hospital la María</a:t>
              </a:r>
            </a:p>
            <a:p>
              <a:pPr lvl="0" defTabSz="457200">
                <a:defRPr/>
              </a:pPr>
              <a:r>
                <a:rPr lang="es-MX" sz="1000" b="1" dirty="0">
                  <a:solidFill>
                    <a:prstClr val="white"/>
                  </a:solidFill>
                  <a:latin typeface="Calibri"/>
                </a:rPr>
                <a:t>Población:</a:t>
              </a:r>
              <a:r>
                <a:rPr lang="es-MX" sz="1000" dirty="0">
                  <a:solidFill>
                    <a:prstClr val="white"/>
                  </a:solidFill>
                  <a:latin typeface="Calibri"/>
                </a:rPr>
                <a:t> 7.477</a:t>
              </a:r>
            </a:p>
          </p:txBody>
        </p:sp>
        <p:sp>
          <p:nvSpPr>
            <p:cNvPr id="109" name="TextBox 26">
              <a:extLst>
                <a:ext uri="{FF2B5EF4-FFF2-40B4-BE49-F238E27FC236}">
                  <a16:creationId xmlns:a16="http://schemas.microsoft.com/office/drawing/2014/main" id="{33103E72-4E02-377A-F3EE-0680F662712E}"/>
                </a:ext>
              </a:extLst>
            </p:cNvPr>
            <p:cNvSpPr txBox="1"/>
            <p:nvPr/>
          </p:nvSpPr>
          <p:spPr>
            <a:xfrm>
              <a:off x="1301394" y="2249157"/>
              <a:ext cx="1413934" cy="194560"/>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1000" b="1" dirty="0">
                  <a:solidFill>
                    <a:prstClr val="white"/>
                  </a:solidFill>
                  <a:latin typeface="Calibri"/>
                </a:rPr>
                <a:t>VIH</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0" name="CuadroTexto 109">
              <a:extLst>
                <a:ext uri="{FF2B5EF4-FFF2-40B4-BE49-F238E27FC236}">
                  <a16:creationId xmlns:a16="http://schemas.microsoft.com/office/drawing/2014/main" id="{E85A492C-56A9-6C85-F794-66784076E9C2}"/>
                </a:ext>
              </a:extLst>
            </p:cNvPr>
            <p:cNvSpPr txBox="1"/>
            <p:nvPr/>
          </p:nvSpPr>
          <p:spPr>
            <a:xfrm>
              <a:off x="839493" y="2028958"/>
              <a:ext cx="438149" cy="311296"/>
            </a:xfrm>
            <a:prstGeom prst="rect">
              <a:avLst/>
            </a:prstGeom>
            <a:grpFill/>
            <a:ln>
              <a:noFill/>
            </a:ln>
            <a:effectLst>
              <a:outerShdw blurRad="44450" dist="27940" dir="5400000" algn="ctr">
                <a:srgbClr val="000000">
                  <a:alpha val="32000"/>
                </a:srgbClr>
              </a:outerShdw>
            </a:effectLst>
            <a:sp3d>
              <a:bevelT w="190500" h="38100"/>
            </a:sp3d>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1000" b="1" dirty="0">
                  <a:solidFill>
                    <a:prstClr val="white"/>
                  </a:solidFill>
                  <a:latin typeface="Aptos" panose="02110004020202020204"/>
                </a:rPr>
                <a:t>4</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111" name="Grupo 110">
            <a:extLst>
              <a:ext uri="{FF2B5EF4-FFF2-40B4-BE49-F238E27FC236}">
                <a16:creationId xmlns:a16="http://schemas.microsoft.com/office/drawing/2014/main" id="{5B5F0A04-CCFD-4787-AE7B-761D2E513CA5}"/>
              </a:ext>
            </a:extLst>
          </p:cNvPr>
          <p:cNvGrpSpPr/>
          <p:nvPr/>
        </p:nvGrpSpPr>
        <p:grpSpPr>
          <a:xfrm>
            <a:off x="7346131" y="2695883"/>
            <a:ext cx="2219057" cy="908122"/>
            <a:chOff x="6493865" y="3989401"/>
            <a:chExt cx="2298388" cy="1116047"/>
          </a:xfrm>
          <a:solidFill>
            <a:srgbClr val="00A48D"/>
          </a:solidFill>
          <a:scene3d>
            <a:camera prst="orthographicFront">
              <a:rot lat="0" lon="0" rev="0"/>
            </a:camera>
            <a:lightRig rig="balanced" dir="t">
              <a:rot lat="0" lon="0" rev="8700000"/>
            </a:lightRig>
          </a:scene3d>
        </p:grpSpPr>
        <p:pic>
          <p:nvPicPr>
            <p:cNvPr id="112" name="Gráfico 111">
              <a:extLst>
                <a:ext uri="{FF2B5EF4-FFF2-40B4-BE49-F238E27FC236}">
                  <a16:creationId xmlns:a16="http://schemas.microsoft.com/office/drawing/2014/main" id="{6A908414-5EDE-5753-3B2E-C0333EAC2F3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96976" y="4241664"/>
              <a:ext cx="2066086" cy="863784"/>
            </a:xfrm>
            <a:prstGeom prst="rect">
              <a:avLst/>
            </a:prstGeom>
            <a:ln>
              <a:noFill/>
            </a:ln>
            <a:effectLst>
              <a:outerShdw blurRad="44450" dist="27940" dir="5400000" algn="ctr">
                <a:srgbClr val="000000">
                  <a:alpha val="32000"/>
                </a:srgbClr>
              </a:outerShdw>
            </a:effectLst>
            <a:sp3d>
              <a:bevelT w="190500" h="38100"/>
            </a:sp3d>
          </p:spPr>
        </p:pic>
        <p:sp>
          <p:nvSpPr>
            <p:cNvPr id="113" name="TextBox 25">
              <a:extLst>
                <a:ext uri="{FF2B5EF4-FFF2-40B4-BE49-F238E27FC236}">
                  <a16:creationId xmlns:a16="http://schemas.microsoft.com/office/drawing/2014/main" id="{BFCC35A7-2C20-05A5-F173-921E7BE78309}"/>
                </a:ext>
              </a:extLst>
            </p:cNvPr>
            <p:cNvSpPr txBox="1"/>
            <p:nvPr/>
          </p:nvSpPr>
          <p:spPr>
            <a:xfrm>
              <a:off x="7011271" y="4595062"/>
              <a:ext cx="1780982" cy="378246"/>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lvl="0" defTabSz="457200">
                <a:defRPr/>
              </a:pPr>
              <a:r>
                <a:rPr lang="es-CO" sz="1000" dirty="0">
                  <a:solidFill>
                    <a:prstClr val="white"/>
                  </a:solidFill>
                  <a:latin typeface="Calibri"/>
                  <a:cs typeface="Calibri"/>
                </a:rPr>
                <a:t>ESE Hospital la María</a:t>
              </a:r>
            </a:p>
            <a:p>
              <a:pPr lvl="0" defTabSz="457200">
                <a:defRPr/>
              </a:pPr>
              <a:r>
                <a:rPr lang="es-MX" sz="1000" b="1" dirty="0">
                  <a:solidFill>
                    <a:prstClr val="white"/>
                  </a:solidFill>
                  <a:latin typeface="Calibri"/>
                </a:rPr>
                <a:t>Población:</a:t>
              </a:r>
              <a:r>
                <a:rPr lang="es-MX" sz="1000" dirty="0">
                  <a:solidFill>
                    <a:prstClr val="white"/>
                  </a:solidFill>
                  <a:latin typeface="Calibri"/>
                </a:rPr>
                <a:t> </a:t>
              </a:r>
              <a:r>
                <a:rPr lang="es-CO" sz="1000" dirty="0">
                  <a:solidFill>
                    <a:prstClr val="white"/>
                  </a:solidFill>
                  <a:latin typeface="Calibri"/>
                  <a:cs typeface="Calibri"/>
                </a:rPr>
                <a:t>1.954</a:t>
              </a:r>
              <a:endParaRPr lang="es-MX" sz="1000" dirty="0">
                <a:solidFill>
                  <a:prstClr val="white"/>
                </a:solidFill>
                <a:latin typeface="Calibri"/>
              </a:endParaRPr>
            </a:p>
          </p:txBody>
        </p:sp>
        <p:sp>
          <p:nvSpPr>
            <p:cNvPr id="114" name="TextBox 26">
              <a:extLst>
                <a:ext uri="{FF2B5EF4-FFF2-40B4-BE49-F238E27FC236}">
                  <a16:creationId xmlns:a16="http://schemas.microsoft.com/office/drawing/2014/main" id="{9DB3CABA-1EE0-38DB-ABD6-03847662AA2D}"/>
                </a:ext>
              </a:extLst>
            </p:cNvPr>
            <p:cNvSpPr txBox="1"/>
            <p:nvPr/>
          </p:nvSpPr>
          <p:spPr>
            <a:xfrm>
              <a:off x="7033130" y="4328875"/>
              <a:ext cx="1413423" cy="189122"/>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Calibri"/>
                  <a:ea typeface="+mn-ea"/>
                  <a:cs typeface="+mn-cs"/>
                </a:rPr>
                <a:t>Cáncer de Próstata</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115" name="Grupo 114">
              <a:extLst>
                <a:ext uri="{FF2B5EF4-FFF2-40B4-BE49-F238E27FC236}">
                  <a16:creationId xmlns:a16="http://schemas.microsoft.com/office/drawing/2014/main" id="{2E1A0AE2-76A9-45C6-C7E9-3C6C1099F258}"/>
                </a:ext>
              </a:extLst>
            </p:cNvPr>
            <p:cNvGrpSpPr/>
            <p:nvPr/>
          </p:nvGrpSpPr>
          <p:grpSpPr>
            <a:xfrm>
              <a:off x="6493865" y="3989401"/>
              <a:ext cx="497659" cy="497659"/>
              <a:chOff x="7150687" y="3753096"/>
              <a:chExt cx="497659" cy="497659"/>
            </a:xfrm>
            <a:grpFill/>
          </p:grpSpPr>
          <p:pic>
            <p:nvPicPr>
              <p:cNvPr id="116" name="Gráfico 115">
                <a:extLst>
                  <a:ext uri="{FF2B5EF4-FFF2-40B4-BE49-F238E27FC236}">
                    <a16:creationId xmlns:a16="http://schemas.microsoft.com/office/drawing/2014/main" id="{209B1D67-D78D-DABB-C320-A144990C881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50687" y="3753096"/>
                <a:ext cx="497659" cy="497659"/>
              </a:xfrm>
              <a:prstGeom prst="rect">
                <a:avLst/>
              </a:prstGeom>
              <a:ln>
                <a:noFill/>
              </a:ln>
              <a:effectLst>
                <a:outerShdw blurRad="44450" dist="27940" dir="5400000" algn="ctr">
                  <a:srgbClr val="000000">
                    <a:alpha val="32000"/>
                  </a:srgbClr>
                </a:outerShdw>
              </a:effectLst>
              <a:sp3d>
                <a:bevelT w="190500" h="38100"/>
              </a:sp3d>
            </p:spPr>
          </p:pic>
          <p:pic>
            <p:nvPicPr>
              <p:cNvPr id="117" name="Gráfico 116">
                <a:extLst>
                  <a:ext uri="{FF2B5EF4-FFF2-40B4-BE49-F238E27FC236}">
                    <a16:creationId xmlns:a16="http://schemas.microsoft.com/office/drawing/2014/main" id="{BB57DAD6-0BDC-4761-B86B-98BF9C16A17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219803" y="3819237"/>
                <a:ext cx="357260" cy="357260"/>
              </a:xfrm>
              <a:prstGeom prst="rect">
                <a:avLst/>
              </a:prstGeom>
              <a:ln>
                <a:noFill/>
              </a:ln>
              <a:effectLst>
                <a:outerShdw blurRad="44450" dist="27940" dir="5400000" algn="ctr">
                  <a:srgbClr val="000000">
                    <a:alpha val="32000"/>
                  </a:srgbClr>
                </a:outerShdw>
              </a:effectLst>
              <a:sp3d>
                <a:bevelT w="190500" h="38100"/>
              </a:sp3d>
            </p:spPr>
          </p:pic>
          <p:sp>
            <p:nvSpPr>
              <p:cNvPr id="118" name="CuadroTexto 117">
                <a:extLst>
                  <a:ext uri="{FF2B5EF4-FFF2-40B4-BE49-F238E27FC236}">
                    <a16:creationId xmlns:a16="http://schemas.microsoft.com/office/drawing/2014/main" id="{EA4A9BA6-42DF-4084-3A6F-9E270A3B1944}"/>
                  </a:ext>
                </a:extLst>
              </p:cNvPr>
              <p:cNvSpPr txBox="1"/>
              <p:nvPr/>
            </p:nvSpPr>
            <p:spPr>
              <a:xfrm>
                <a:off x="7259069" y="3843319"/>
                <a:ext cx="241791" cy="302596"/>
              </a:xfrm>
              <a:prstGeom prst="rect">
                <a:avLst/>
              </a:prstGeom>
              <a:grpFill/>
              <a:ln>
                <a:noFill/>
              </a:ln>
              <a:effectLst>
                <a:outerShdw blurRad="44450" dist="27940" dir="5400000" algn="ctr">
                  <a:srgbClr val="000000">
                    <a:alpha val="32000"/>
                  </a:srgbClr>
                </a:outerShdw>
              </a:effectLst>
              <a:sp3d>
                <a:bevelT w="190500" h="38100"/>
              </a:sp3d>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1000" b="1" dirty="0">
                    <a:solidFill>
                      <a:prstClr val="white"/>
                    </a:solidFill>
                    <a:latin typeface="Aptos" panose="02110004020202020204"/>
                  </a:rPr>
                  <a:t>5</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grpSp>
        <p:nvGrpSpPr>
          <p:cNvPr id="119" name="Grupo 118">
            <a:extLst>
              <a:ext uri="{FF2B5EF4-FFF2-40B4-BE49-F238E27FC236}">
                <a16:creationId xmlns:a16="http://schemas.microsoft.com/office/drawing/2014/main" id="{D47D1273-0323-5A4E-9F5F-2EF1CC22E5A5}"/>
              </a:ext>
            </a:extLst>
          </p:cNvPr>
          <p:cNvGrpSpPr/>
          <p:nvPr/>
        </p:nvGrpSpPr>
        <p:grpSpPr>
          <a:xfrm>
            <a:off x="9573233" y="2679901"/>
            <a:ext cx="2219057" cy="908122"/>
            <a:chOff x="6493865" y="3989401"/>
            <a:chExt cx="2298388" cy="1116047"/>
          </a:xfrm>
          <a:solidFill>
            <a:srgbClr val="00A48D"/>
          </a:solidFill>
          <a:scene3d>
            <a:camera prst="orthographicFront">
              <a:rot lat="0" lon="0" rev="0"/>
            </a:camera>
            <a:lightRig rig="balanced" dir="t">
              <a:rot lat="0" lon="0" rev="8700000"/>
            </a:lightRig>
          </a:scene3d>
        </p:grpSpPr>
        <p:pic>
          <p:nvPicPr>
            <p:cNvPr id="120" name="Gráfico 119">
              <a:extLst>
                <a:ext uri="{FF2B5EF4-FFF2-40B4-BE49-F238E27FC236}">
                  <a16:creationId xmlns:a16="http://schemas.microsoft.com/office/drawing/2014/main" id="{88D21E44-5A09-F9E2-DC79-5DF6633F95B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96976" y="4241664"/>
              <a:ext cx="2066086" cy="863784"/>
            </a:xfrm>
            <a:prstGeom prst="rect">
              <a:avLst/>
            </a:prstGeom>
            <a:ln>
              <a:noFill/>
            </a:ln>
            <a:effectLst>
              <a:outerShdw blurRad="44450" dist="27940" dir="5400000" algn="ctr">
                <a:srgbClr val="000000">
                  <a:alpha val="32000"/>
                </a:srgbClr>
              </a:outerShdw>
            </a:effectLst>
            <a:sp3d>
              <a:bevelT w="190500" h="38100"/>
            </a:sp3d>
          </p:spPr>
        </p:pic>
        <p:sp>
          <p:nvSpPr>
            <p:cNvPr id="121" name="TextBox 25">
              <a:extLst>
                <a:ext uri="{FF2B5EF4-FFF2-40B4-BE49-F238E27FC236}">
                  <a16:creationId xmlns:a16="http://schemas.microsoft.com/office/drawing/2014/main" id="{A2EFFC4B-D1B2-70D6-0A86-F0E831126871}"/>
                </a:ext>
              </a:extLst>
            </p:cNvPr>
            <p:cNvSpPr txBox="1"/>
            <p:nvPr/>
          </p:nvSpPr>
          <p:spPr>
            <a:xfrm>
              <a:off x="7011271" y="4595062"/>
              <a:ext cx="1780982" cy="378246"/>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lvl="0" defTabSz="457200">
                <a:defRPr/>
              </a:pPr>
              <a:r>
                <a:rPr lang="es-CO" sz="1000" dirty="0">
                  <a:solidFill>
                    <a:prstClr val="white"/>
                  </a:solidFill>
                  <a:latin typeface="Calibri"/>
                  <a:cs typeface="Calibri"/>
                </a:rPr>
                <a:t>ESE Hospital la María</a:t>
              </a:r>
            </a:p>
            <a:p>
              <a:pPr lvl="0" defTabSz="457200">
                <a:defRPr/>
              </a:pPr>
              <a:r>
                <a:rPr lang="es-MX" sz="1000" b="1" dirty="0">
                  <a:solidFill>
                    <a:prstClr val="white"/>
                  </a:solidFill>
                  <a:latin typeface="Calibri"/>
                </a:rPr>
                <a:t>Población:</a:t>
              </a:r>
              <a:r>
                <a:rPr lang="es-MX" sz="1000" dirty="0">
                  <a:solidFill>
                    <a:prstClr val="white"/>
                  </a:solidFill>
                  <a:latin typeface="Calibri"/>
                </a:rPr>
                <a:t> </a:t>
              </a:r>
              <a:r>
                <a:rPr lang="es-MX" sz="1000" dirty="0">
                  <a:solidFill>
                    <a:prstClr val="white"/>
                  </a:solidFill>
                  <a:ea typeface="Open Sans" panose="020B0606030504020204" pitchFamily="34" charset="0"/>
                  <a:cs typeface="Open Sans" panose="020B0606030504020204" pitchFamily="34" charset="0"/>
                </a:rPr>
                <a:t>1.511</a:t>
              </a:r>
              <a:endParaRPr lang="es-MX" sz="1000" dirty="0">
                <a:solidFill>
                  <a:prstClr val="white"/>
                </a:solidFill>
                <a:latin typeface="Calibri"/>
              </a:endParaRPr>
            </a:p>
          </p:txBody>
        </p:sp>
        <p:sp>
          <p:nvSpPr>
            <p:cNvPr id="122" name="TextBox 26">
              <a:extLst>
                <a:ext uri="{FF2B5EF4-FFF2-40B4-BE49-F238E27FC236}">
                  <a16:creationId xmlns:a16="http://schemas.microsoft.com/office/drawing/2014/main" id="{98058031-6118-7922-1E64-EA58965D9CEC}"/>
                </a:ext>
              </a:extLst>
            </p:cNvPr>
            <p:cNvSpPr txBox="1"/>
            <p:nvPr/>
          </p:nvSpPr>
          <p:spPr>
            <a:xfrm>
              <a:off x="7033130" y="4328875"/>
              <a:ext cx="1413423" cy="189122"/>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Calibri"/>
                  <a:ea typeface="+mn-ea"/>
                  <a:cs typeface="+mn-cs"/>
                </a:rPr>
                <a:t>CA de Cuello Uterino</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123" name="Grupo 122">
              <a:extLst>
                <a:ext uri="{FF2B5EF4-FFF2-40B4-BE49-F238E27FC236}">
                  <a16:creationId xmlns:a16="http://schemas.microsoft.com/office/drawing/2014/main" id="{3CAE98BD-0A78-F0F1-50B0-1E1A63526734}"/>
                </a:ext>
              </a:extLst>
            </p:cNvPr>
            <p:cNvGrpSpPr/>
            <p:nvPr/>
          </p:nvGrpSpPr>
          <p:grpSpPr>
            <a:xfrm>
              <a:off x="6493865" y="3989401"/>
              <a:ext cx="497659" cy="497659"/>
              <a:chOff x="7150687" y="3753096"/>
              <a:chExt cx="497659" cy="497659"/>
            </a:xfrm>
            <a:grpFill/>
          </p:grpSpPr>
          <p:pic>
            <p:nvPicPr>
              <p:cNvPr id="124" name="Gráfico 123">
                <a:extLst>
                  <a:ext uri="{FF2B5EF4-FFF2-40B4-BE49-F238E27FC236}">
                    <a16:creationId xmlns:a16="http://schemas.microsoft.com/office/drawing/2014/main" id="{A0EC8931-BD63-D561-5298-AB2CED50D70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50687" y="3753096"/>
                <a:ext cx="497659" cy="497659"/>
              </a:xfrm>
              <a:prstGeom prst="rect">
                <a:avLst/>
              </a:prstGeom>
              <a:ln>
                <a:noFill/>
              </a:ln>
              <a:effectLst>
                <a:outerShdw blurRad="44450" dist="27940" dir="5400000" algn="ctr">
                  <a:srgbClr val="000000">
                    <a:alpha val="32000"/>
                  </a:srgbClr>
                </a:outerShdw>
              </a:effectLst>
              <a:sp3d>
                <a:bevelT w="190500" h="38100"/>
              </a:sp3d>
            </p:spPr>
          </p:pic>
          <p:pic>
            <p:nvPicPr>
              <p:cNvPr id="125" name="Gráfico 124">
                <a:extLst>
                  <a:ext uri="{FF2B5EF4-FFF2-40B4-BE49-F238E27FC236}">
                    <a16:creationId xmlns:a16="http://schemas.microsoft.com/office/drawing/2014/main" id="{BC6FBE0C-3310-3801-73D3-744F875C5D7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219803" y="3819237"/>
                <a:ext cx="357260" cy="357260"/>
              </a:xfrm>
              <a:prstGeom prst="rect">
                <a:avLst/>
              </a:prstGeom>
              <a:ln>
                <a:noFill/>
              </a:ln>
              <a:effectLst>
                <a:outerShdw blurRad="44450" dist="27940" dir="5400000" algn="ctr">
                  <a:srgbClr val="000000">
                    <a:alpha val="32000"/>
                  </a:srgbClr>
                </a:outerShdw>
              </a:effectLst>
              <a:sp3d>
                <a:bevelT w="190500" h="38100"/>
              </a:sp3d>
            </p:spPr>
          </p:pic>
          <p:sp>
            <p:nvSpPr>
              <p:cNvPr id="126" name="CuadroTexto 125">
                <a:extLst>
                  <a:ext uri="{FF2B5EF4-FFF2-40B4-BE49-F238E27FC236}">
                    <a16:creationId xmlns:a16="http://schemas.microsoft.com/office/drawing/2014/main" id="{D4EDF7E6-E51A-C15B-3A4B-E868CA18849E}"/>
                  </a:ext>
                </a:extLst>
              </p:cNvPr>
              <p:cNvSpPr txBox="1"/>
              <p:nvPr/>
            </p:nvSpPr>
            <p:spPr>
              <a:xfrm>
                <a:off x="7259069" y="3843319"/>
                <a:ext cx="241791" cy="302596"/>
              </a:xfrm>
              <a:prstGeom prst="rect">
                <a:avLst/>
              </a:prstGeom>
              <a:grpFill/>
              <a:ln>
                <a:noFill/>
              </a:ln>
              <a:effectLst>
                <a:outerShdw blurRad="44450" dist="27940" dir="5400000" algn="ctr">
                  <a:srgbClr val="000000">
                    <a:alpha val="32000"/>
                  </a:srgbClr>
                </a:outerShdw>
              </a:effectLst>
              <a:sp3d>
                <a:bevelT w="190500" h="38100"/>
              </a:sp3d>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1000" b="1" dirty="0">
                    <a:solidFill>
                      <a:prstClr val="white"/>
                    </a:solidFill>
                    <a:latin typeface="Aptos" panose="02110004020202020204"/>
                  </a:rPr>
                  <a:t>6</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grpSp>
        <p:nvGrpSpPr>
          <p:cNvPr id="127" name="Grupo 126">
            <a:extLst>
              <a:ext uri="{FF2B5EF4-FFF2-40B4-BE49-F238E27FC236}">
                <a16:creationId xmlns:a16="http://schemas.microsoft.com/office/drawing/2014/main" id="{4C885235-A90F-8609-8E87-FAD7BF276D28}"/>
              </a:ext>
            </a:extLst>
          </p:cNvPr>
          <p:cNvGrpSpPr/>
          <p:nvPr/>
        </p:nvGrpSpPr>
        <p:grpSpPr>
          <a:xfrm>
            <a:off x="5280916" y="3732906"/>
            <a:ext cx="2052814" cy="822835"/>
            <a:chOff x="746878" y="1986351"/>
            <a:chExt cx="2297829" cy="1040306"/>
          </a:xfrm>
          <a:solidFill>
            <a:srgbClr val="00A48D"/>
          </a:solidFill>
          <a:scene3d>
            <a:camera prst="orthographicFront">
              <a:rot lat="0" lon="0" rev="0"/>
            </a:camera>
            <a:lightRig rig="balanced" dir="t">
              <a:rot lat="0" lon="0" rev="8700000"/>
            </a:lightRig>
          </a:scene3d>
        </p:grpSpPr>
        <p:pic>
          <p:nvPicPr>
            <p:cNvPr id="128" name="Gráfico 127">
              <a:extLst>
                <a:ext uri="{FF2B5EF4-FFF2-40B4-BE49-F238E27FC236}">
                  <a16:creationId xmlns:a16="http://schemas.microsoft.com/office/drawing/2014/main" id="{E9D41043-459D-E80D-CFC0-503A0BCDD3C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74944" y="2162561"/>
              <a:ext cx="2066833" cy="864096"/>
            </a:xfrm>
            <a:prstGeom prst="rect">
              <a:avLst/>
            </a:prstGeom>
            <a:ln>
              <a:noFill/>
            </a:ln>
            <a:effectLst>
              <a:outerShdw blurRad="44450" dist="27940" dir="5400000" algn="ctr">
                <a:srgbClr val="000000">
                  <a:alpha val="32000"/>
                </a:srgbClr>
              </a:outerShdw>
            </a:effectLst>
            <a:sp3d>
              <a:bevelT w="190500" h="38100"/>
            </a:sp3d>
          </p:spPr>
        </p:pic>
        <p:pic>
          <p:nvPicPr>
            <p:cNvPr id="129" name="Gráfico 128">
              <a:extLst>
                <a:ext uri="{FF2B5EF4-FFF2-40B4-BE49-F238E27FC236}">
                  <a16:creationId xmlns:a16="http://schemas.microsoft.com/office/drawing/2014/main" id="{0CB0576E-497B-D52B-9281-B2BAE2BDA01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6878" y="1986351"/>
              <a:ext cx="497839" cy="497839"/>
            </a:xfrm>
            <a:prstGeom prst="rect">
              <a:avLst/>
            </a:prstGeom>
            <a:ln>
              <a:noFill/>
            </a:ln>
            <a:effectLst>
              <a:outerShdw blurRad="44450" dist="27940" dir="5400000" algn="ctr">
                <a:srgbClr val="000000">
                  <a:alpha val="32000"/>
                </a:srgbClr>
              </a:outerShdw>
            </a:effectLst>
            <a:sp3d>
              <a:bevelT w="190500" h="38100"/>
            </a:sp3d>
          </p:spPr>
        </p:pic>
        <p:pic>
          <p:nvPicPr>
            <p:cNvPr id="130" name="Gráfico 129">
              <a:extLst>
                <a:ext uri="{FF2B5EF4-FFF2-40B4-BE49-F238E27FC236}">
                  <a16:creationId xmlns:a16="http://schemas.microsoft.com/office/drawing/2014/main" id="{FF0E1969-52CE-7EE6-77E4-894C58FE970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3077" y="2062550"/>
              <a:ext cx="345439" cy="345439"/>
            </a:xfrm>
            <a:prstGeom prst="rect">
              <a:avLst/>
            </a:prstGeom>
            <a:ln>
              <a:noFill/>
            </a:ln>
            <a:effectLst>
              <a:outerShdw blurRad="44450" dist="27940" dir="5400000" algn="ctr">
                <a:srgbClr val="000000">
                  <a:alpha val="32000"/>
                </a:srgbClr>
              </a:outerShdw>
            </a:effectLst>
            <a:sp3d>
              <a:bevelT w="190500" h="38100"/>
            </a:sp3d>
          </p:spPr>
        </p:pic>
        <p:sp>
          <p:nvSpPr>
            <p:cNvPr id="131" name="TextBox 25">
              <a:extLst>
                <a:ext uri="{FF2B5EF4-FFF2-40B4-BE49-F238E27FC236}">
                  <a16:creationId xmlns:a16="http://schemas.microsoft.com/office/drawing/2014/main" id="{B2EFE92F-73E4-C2A9-5DE0-408F9909BEEA}"/>
                </a:ext>
              </a:extLst>
            </p:cNvPr>
            <p:cNvSpPr txBox="1"/>
            <p:nvPr/>
          </p:nvSpPr>
          <p:spPr>
            <a:xfrm>
              <a:off x="1263081" y="2533859"/>
              <a:ext cx="1781626" cy="389121"/>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lvl="0" defTabSz="457200">
                <a:defRPr/>
              </a:pPr>
              <a:r>
                <a:rPr lang="es-MX" sz="1000" dirty="0" err="1">
                  <a:solidFill>
                    <a:prstClr val="white"/>
                  </a:solidFill>
                  <a:latin typeface="Calibri"/>
                  <a:cs typeface="Calibri"/>
                </a:rPr>
                <a:t>Neurum</a:t>
              </a:r>
              <a:r>
                <a:rPr lang="es-MX" sz="1000" dirty="0">
                  <a:solidFill>
                    <a:prstClr val="white"/>
                  </a:solidFill>
                  <a:latin typeface="Calibri"/>
                  <a:cs typeface="Calibri"/>
                </a:rPr>
                <a:t> SAS</a:t>
              </a:r>
              <a:endParaRPr lang="es-CO" sz="1000" dirty="0">
                <a:solidFill>
                  <a:prstClr val="white"/>
                </a:solidFill>
                <a:latin typeface="Calibri"/>
                <a:cs typeface="Calibri"/>
              </a:endParaRPr>
            </a:p>
            <a:p>
              <a:pPr lvl="0" defTabSz="457200">
                <a:defRPr/>
              </a:pPr>
              <a:r>
                <a:rPr lang="es-MX" sz="1000" b="1" dirty="0">
                  <a:solidFill>
                    <a:prstClr val="white"/>
                  </a:solidFill>
                  <a:latin typeface="Calibri"/>
                </a:rPr>
                <a:t>Población:</a:t>
              </a:r>
              <a:r>
                <a:rPr lang="es-MX" sz="1000" dirty="0">
                  <a:solidFill>
                    <a:prstClr val="white"/>
                  </a:solidFill>
                  <a:latin typeface="Calibri"/>
                </a:rPr>
                <a:t> 311</a:t>
              </a:r>
            </a:p>
          </p:txBody>
        </p:sp>
        <p:sp>
          <p:nvSpPr>
            <p:cNvPr id="132" name="TextBox 26">
              <a:extLst>
                <a:ext uri="{FF2B5EF4-FFF2-40B4-BE49-F238E27FC236}">
                  <a16:creationId xmlns:a16="http://schemas.microsoft.com/office/drawing/2014/main" id="{11848E4C-419D-CE1B-2D06-CF95E65AF32F}"/>
                </a:ext>
              </a:extLst>
            </p:cNvPr>
            <p:cNvSpPr txBox="1"/>
            <p:nvPr/>
          </p:nvSpPr>
          <p:spPr>
            <a:xfrm>
              <a:off x="1301394" y="2249157"/>
              <a:ext cx="1413934" cy="194560"/>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1000" b="1" dirty="0">
                  <a:solidFill>
                    <a:prstClr val="white"/>
                  </a:solidFill>
                  <a:latin typeface="Calibri"/>
                </a:rPr>
                <a:t>Hemofilia</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33" name="CuadroTexto 132">
              <a:extLst>
                <a:ext uri="{FF2B5EF4-FFF2-40B4-BE49-F238E27FC236}">
                  <a16:creationId xmlns:a16="http://schemas.microsoft.com/office/drawing/2014/main" id="{0DE9847C-E7B7-0885-8487-9C69FACF5D7D}"/>
                </a:ext>
              </a:extLst>
            </p:cNvPr>
            <p:cNvSpPr txBox="1"/>
            <p:nvPr/>
          </p:nvSpPr>
          <p:spPr>
            <a:xfrm>
              <a:off x="839493" y="2028958"/>
              <a:ext cx="438149" cy="311296"/>
            </a:xfrm>
            <a:prstGeom prst="rect">
              <a:avLst/>
            </a:prstGeom>
            <a:grpFill/>
            <a:ln>
              <a:noFill/>
            </a:ln>
            <a:effectLst>
              <a:outerShdw blurRad="44450" dist="27940" dir="5400000" algn="ctr">
                <a:srgbClr val="000000">
                  <a:alpha val="32000"/>
                </a:srgbClr>
              </a:outerShdw>
            </a:effectLst>
            <a:sp3d>
              <a:bevelT w="190500" h="38100"/>
            </a:sp3d>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Aptos" panose="02110004020202020204"/>
                  <a:ea typeface="+mn-ea"/>
                  <a:cs typeface="+mn-cs"/>
                </a:rPr>
                <a:t>7</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134" name="Grupo 133">
            <a:extLst>
              <a:ext uri="{FF2B5EF4-FFF2-40B4-BE49-F238E27FC236}">
                <a16:creationId xmlns:a16="http://schemas.microsoft.com/office/drawing/2014/main" id="{BAFFC3B3-C3AD-BA8C-2FB8-AA13D3F9D86B}"/>
              </a:ext>
            </a:extLst>
          </p:cNvPr>
          <p:cNvGrpSpPr/>
          <p:nvPr/>
        </p:nvGrpSpPr>
        <p:grpSpPr>
          <a:xfrm>
            <a:off x="7395935" y="3688595"/>
            <a:ext cx="2219057" cy="908122"/>
            <a:chOff x="6493865" y="3989401"/>
            <a:chExt cx="2298388" cy="1116047"/>
          </a:xfrm>
          <a:solidFill>
            <a:srgbClr val="00A48D"/>
          </a:solidFill>
          <a:scene3d>
            <a:camera prst="orthographicFront">
              <a:rot lat="0" lon="0" rev="0"/>
            </a:camera>
            <a:lightRig rig="balanced" dir="t">
              <a:rot lat="0" lon="0" rev="8700000"/>
            </a:lightRig>
          </a:scene3d>
        </p:grpSpPr>
        <p:pic>
          <p:nvPicPr>
            <p:cNvPr id="135" name="Gráfico 134">
              <a:extLst>
                <a:ext uri="{FF2B5EF4-FFF2-40B4-BE49-F238E27FC236}">
                  <a16:creationId xmlns:a16="http://schemas.microsoft.com/office/drawing/2014/main" id="{ABB13F4B-F21E-4C08-1BB4-D31F9824858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96976" y="4241664"/>
              <a:ext cx="2066086" cy="863784"/>
            </a:xfrm>
            <a:prstGeom prst="rect">
              <a:avLst/>
            </a:prstGeom>
            <a:ln>
              <a:noFill/>
            </a:ln>
            <a:effectLst>
              <a:outerShdw blurRad="44450" dist="27940" dir="5400000" algn="ctr">
                <a:srgbClr val="000000">
                  <a:alpha val="32000"/>
                </a:srgbClr>
              </a:outerShdw>
            </a:effectLst>
            <a:sp3d>
              <a:bevelT w="190500" h="38100"/>
            </a:sp3d>
          </p:spPr>
        </p:pic>
        <p:sp>
          <p:nvSpPr>
            <p:cNvPr id="136" name="TextBox 25">
              <a:extLst>
                <a:ext uri="{FF2B5EF4-FFF2-40B4-BE49-F238E27FC236}">
                  <a16:creationId xmlns:a16="http://schemas.microsoft.com/office/drawing/2014/main" id="{47EBAED5-73A0-D510-49F4-EA4402AE2C72}"/>
                </a:ext>
              </a:extLst>
            </p:cNvPr>
            <p:cNvSpPr txBox="1"/>
            <p:nvPr/>
          </p:nvSpPr>
          <p:spPr>
            <a:xfrm>
              <a:off x="7011271" y="4595062"/>
              <a:ext cx="1780982" cy="378246"/>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lvl="0" defTabSz="457200">
                <a:defRPr/>
              </a:pPr>
              <a:r>
                <a:rPr lang="es-CO" sz="1000" dirty="0" err="1">
                  <a:solidFill>
                    <a:prstClr val="white"/>
                  </a:solidFill>
                  <a:ea typeface="Open Sans" panose="020B0606030504020204" pitchFamily="34" charset="0"/>
                  <a:cs typeface="Open Sans" panose="020B0606030504020204" pitchFamily="34" charset="0"/>
                </a:rPr>
                <a:t>Angiosur</a:t>
              </a:r>
              <a:endParaRPr lang="es-CO" sz="1000" dirty="0">
                <a:solidFill>
                  <a:prstClr val="white"/>
                </a:solidFill>
                <a:ea typeface="Open Sans" panose="020B0606030504020204" pitchFamily="34" charset="0"/>
                <a:cs typeface="Open Sans" panose="020B0606030504020204" pitchFamily="34" charset="0"/>
              </a:endParaRPr>
            </a:p>
            <a:p>
              <a:pPr lvl="0" defTabSz="457200">
                <a:defRPr/>
              </a:pPr>
              <a:r>
                <a:rPr lang="es-MX" sz="1000" b="1" dirty="0">
                  <a:solidFill>
                    <a:prstClr val="white"/>
                  </a:solidFill>
                  <a:latin typeface="Calibri"/>
                </a:rPr>
                <a:t>Población</a:t>
              </a:r>
              <a:r>
                <a:rPr lang="es-MX" sz="1000" dirty="0">
                  <a:solidFill>
                    <a:prstClr val="white"/>
                  </a:solidFill>
                  <a:latin typeface="Calibri"/>
                </a:rPr>
                <a:t>: 13.541 </a:t>
              </a:r>
              <a:endParaRPr lang="es-MX" sz="1000" b="1" dirty="0">
                <a:solidFill>
                  <a:prstClr val="white"/>
                </a:solidFill>
                <a:latin typeface="Calibri"/>
              </a:endParaRPr>
            </a:p>
          </p:txBody>
        </p:sp>
        <p:sp>
          <p:nvSpPr>
            <p:cNvPr id="137" name="TextBox 26">
              <a:extLst>
                <a:ext uri="{FF2B5EF4-FFF2-40B4-BE49-F238E27FC236}">
                  <a16:creationId xmlns:a16="http://schemas.microsoft.com/office/drawing/2014/main" id="{3C045E0E-1F6E-8F77-5D5A-7B74B3EAB0E0}"/>
                </a:ext>
              </a:extLst>
            </p:cNvPr>
            <p:cNvSpPr txBox="1"/>
            <p:nvPr/>
          </p:nvSpPr>
          <p:spPr>
            <a:xfrm>
              <a:off x="7033130" y="4328875"/>
              <a:ext cx="1413423" cy="189122"/>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Calibri"/>
                  <a:ea typeface="+mn-ea"/>
                  <a:cs typeface="+mn-cs"/>
                </a:rPr>
                <a:t>NCVMR</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138" name="Grupo 137">
              <a:extLst>
                <a:ext uri="{FF2B5EF4-FFF2-40B4-BE49-F238E27FC236}">
                  <a16:creationId xmlns:a16="http://schemas.microsoft.com/office/drawing/2014/main" id="{77F6B97B-DD55-9AB4-F44C-CC8C8977BEE4}"/>
                </a:ext>
              </a:extLst>
            </p:cNvPr>
            <p:cNvGrpSpPr/>
            <p:nvPr/>
          </p:nvGrpSpPr>
          <p:grpSpPr>
            <a:xfrm>
              <a:off x="6493865" y="3989401"/>
              <a:ext cx="497659" cy="497659"/>
              <a:chOff x="7150687" y="3753096"/>
              <a:chExt cx="497659" cy="497659"/>
            </a:xfrm>
            <a:grpFill/>
          </p:grpSpPr>
          <p:pic>
            <p:nvPicPr>
              <p:cNvPr id="139" name="Gráfico 138">
                <a:extLst>
                  <a:ext uri="{FF2B5EF4-FFF2-40B4-BE49-F238E27FC236}">
                    <a16:creationId xmlns:a16="http://schemas.microsoft.com/office/drawing/2014/main" id="{BD30FF5F-915F-92FC-307B-94E2519CDEA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50687" y="3753096"/>
                <a:ext cx="497659" cy="497659"/>
              </a:xfrm>
              <a:prstGeom prst="rect">
                <a:avLst/>
              </a:prstGeom>
              <a:ln>
                <a:noFill/>
              </a:ln>
              <a:effectLst>
                <a:outerShdw blurRad="44450" dist="27940" dir="5400000" algn="ctr">
                  <a:srgbClr val="000000">
                    <a:alpha val="32000"/>
                  </a:srgbClr>
                </a:outerShdw>
              </a:effectLst>
              <a:sp3d>
                <a:bevelT w="190500" h="38100"/>
              </a:sp3d>
            </p:spPr>
          </p:pic>
          <p:pic>
            <p:nvPicPr>
              <p:cNvPr id="140" name="Gráfico 139">
                <a:extLst>
                  <a:ext uri="{FF2B5EF4-FFF2-40B4-BE49-F238E27FC236}">
                    <a16:creationId xmlns:a16="http://schemas.microsoft.com/office/drawing/2014/main" id="{CE881846-0ABF-C3C4-F5D1-67F897C2E70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219803" y="3819237"/>
                <a:ext cx="357260" cy="357260"/>
              </a:xfrm>
              <a:prstGeom prst="rect">
                <a:avLst/>
              </a:prstGeom>
              <a:ln>
                <a:noFill/>
              </a:ln>
              <a:effectLst>
                <a:outerShdw blurRad="44450" dist="27940" dir="5400000" algn="ctr">
                  <a:srgbClr val="000000">
                    <a:alpha val="32000"/>
                  </a:srgbClr>
                </a:outerShdw>
              </a:effectLst>
              <a:sp3d>
                <a:bevelT w="190500" h="38100"/>
              </a:sp3d>
            </p:spPr>
          </p:pic>
          <p:sp>
            <p:nvSpPr>
              <p:cNvPr id="141" name="CuadroTexto 140">
                <a:extLst>
                  <a:ext uri="{FF2B5EF4-FFF2-40B4-BE49-F238E27FC236}">
                    <a16:creationId xmlns:a16="http://schemas.microsoft.com/office/drawing/2014/main" id="{7C102568-B02B-C5EA-3E17-2A420B528A25}"/>
                  </a:ext>
                </a:extLst>
              </p:cNvPr>
              <p:cNvSpPr txBox="1"/>
              <p:nvPr/>
            </p:nvSpPr>
            <p:spPr>
              <a:xfrm>
                <a:off x="7259069" y="3843319"/>
                <a:ext cx="241791" cy="302596"/>
              </a:xfrm>
              <a:prstGeom prst="rect">
                <a:avLst/>
              </a:prstGeom>
              <a:grpFill/>
              <a:ln>
                <a:noFill/>
              </a:ln>
              <a:effectLst>
                <a:outerShdw blurRad="44450" dist="27940" dir="5400000" algn="ctr">
                  <a:srgbClr val="000000">
                    <a:alpha val="32000"/>
                  </a:srgbClr>
                </a:outerShdw>
              </a:effectLst>
              <a:sp3d>
                <a:bevelT w="190500" h="38100"/>
              </a:sp3d>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Aptos" panose="02110004020202020204"/>
                    <a:ea typeface="+mn-ea"/>
                    <a:cs typeface="+mn-cs"/>
                  </a:rPr>
                  <a:t>8</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grpSp>
        <p:nvGrpSpPr>
          <p:cNvPr id="142" name="Grupo 141">
            <a:extLst>
              <a:ext uri="{FF2B5EF4-FFF2-40B4-BE49-F238E27FC236}">
                <a16:creationId xmlns:a16="http://schemas.microsoft.com/office/drawing/2014/main" id="{FFD407AB-64FE-D5E6-B514-D0E498364351}"/>
              </a:ext>
            </a:extLst>
          </p:cNvPr>
          <p:cNvGrpSpPr/>
          <p:nvPr/>
        </p:nvGrpSpPr>
        <p:grpSpPr>
          <a:xfrm>
            <a:off x="9623037" y="3672613"/>
            <a:ext cx="2219057" cy="908122"/>
            <a:chOff x="6493865" y="3989401"/>
            <a:chExt cx="2298388" cy="1116047"/>
          </a:xfrm>
          <a:solidFill>
            <a:srgbClr val="00A48D"/>
          </a:solidFill>
          <a:scene3d>
            <a:camera prst="orthographicFront">
              <a:rot lat="0" lon="0" rev="0"/>
            </a:camera>
            <a:lightRig rig="balanced" dir="t">
              <a:rot lat="0" lon="0" rev="8700000"/>
            </a:lightRig>
          </a:scene3d>
        </p:grpSpPr>
        <p:pic>
          <p:nvPicPr>
            <p:cNvPr id="143" name="Gráfico 142">
              <a:extLst>
                <a:ext uri="{FF2B5EF4-FFF2-40B4-BE49-F238E27FC236}">
                  <a16:creationId xmlns:a16="http://schemas.microsoft.com/office/drawing/2014/main" id="{A0278DC5-0429-717E-6760-B745FE3D9E8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96976" y="4241664"/>
              <a:ext cx="2066086" cy="863784"/>
            </a:xfrm>
            <a:prstGeom prst="rect">
              <a:avLst/>
            </a:prstGeom>
            <a:ln>
              <a:noFill/>
            </a:ln>
            <a:effectLst>
              <a:outerShdw blurRad="44450" dist="27940" dir="5400000" algn="ctr">
                <a:srgbClr val="000000">
                  <a:alpha val="32000"/>
                </a:srgbClr>
              </a:outerShdw>
            </a:effectLst>
            <a:sp3d>
              <a:bevelT w="190500" h="38100"/>
            </a:sp3d>
          </p:spPr>
        </p:pic>
        <p:sp>
          <p:nvSpPr>
            <p:cNvPr id="144" name="TextBox 25">
              <a:extLst>
                <a:ext uri="{FF2B5EF4-FFF2-40B4-BE49-F238E27FC236}">
                  <a16:creationId xmlns:a16="http://schemas.microsoft.com/office/drawing/2014/main" id="{B3C20200-547F-9339-ED5B-EC6C9324C1AE}"/>
                </a:ext>
              </a:extLst>
            </p:cNvPr>
            <p:cNvSpPr txBox="1"/>
            <p:nvPr/>
          </p:nvSpPr>
          <p:spPr>
            <a:xfrm>
              <a:off x="7011271" y="4595062"/>
              <a:ext cx="1780982" cy="378246"/>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lvl="0" defTabSz="457200">
                <a:defRPr/>
              </a:pPr>
              <a:r>
                <a:rPr lang="es-CO" sz="1000" dirty="0">
                  <a:solidFill>
                    <a:prstClr val="white"/>
                  </a:solidFill>
                  <a:latin typeface="Calibri"/>
                  <a:ea typeface="Open Sans" panose="020B0606030504020204" pitchFamily="34" charset="0"/>
                  <a:cs typeface="Open Sans" panose="020B0606030504020204" pitchFamily="34" charset="0"/>
                </a:rPr>
                <a:t>HOMO - Preventiva</a:t>
              </a:r>
            </a:p>
            <a:p>
              <a:pPr lvl="0" defTabSz="457200">
                <a:defRPr/>
              </a:pPr>
              <a:r>
                <a:rPr lang="es-MX" sz="1000" b="1" dirty="0">
                  <a:solidFill>
                    <a:prstClr val="white"/>
                  </a:solidFill>
                  <a:latin typeface="Calibri"/>
                </a:rPr>
                <a:t>Población</a:t>
              </a:r>
              <a:r>
                <a:rPr lang="es-MX" sz="1000" dirty="0">
                  <a:solidFill>
                    <a:prstClr val="white"/>
                  </a:solidFill>
                  <a:latin typeface="Calibri"/>
                </a:rPr>
                <a:t>: 60.774</a:t>
              </a:r>
            </a:p>
          </p:txBody>
        </p:sp>
        <p:sp>
          <p:nvSpPr>
            <p:cNvPr id="145" name="TextBox 26">
              <a:extLst>
                <a:ext uri="{FF2B5EF4-FFF2-40B4-BE49-F238E27FC236}">
                  <a16:creationId xmlns:a16="http://schemas.microsoft.com/office/drawing/2014/main" id="{62C025F8-EE1C-0183-2544-9C1A83E8E074}"/>
                </a:ext>
              </a:extLst>
            </p:cNvPr>
            <p:cNvSpPr txBox="1"/>
            <p:nvPr/>
          </p:nvSpPr>
          <p:spPr>
            <a:xfrm>
              <a:off x="7033130" y="4328875"/>
              <a:ext cx="1413423" cy="189122"/>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Calibri"/>
                  <a:ea typeface="+mn-ea"/>
                  <a:cs typeface="+mn-cs"/>
                </a:rPr>
                <a:t>Mental</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146" name="Grupo 145">
              <a:extLst>
                <a:ext uri="{FF2B5EF4-FFF2-40B4-BE49-F238E27FC236}">
                  <a16:creationId xmlns:a16="http://schemas.microsoft.com/office/drawing/2014/main" id="{2E88384A-EB05-CCE6-CB49-01529752B987}"/>
                </a:ext>
              </a:extLst>
            </p:cNvPr>
            <p:cNvGrpSpPr/>
            <p:nvPr/>
          </p:nvGrpSpPr>
          <p:grpSpPr>
            <a:xfrm>
              <a:off x="6493865" y="3989401"/>
              <a:ext cx="497659" cy="497659"/>
              <a:chOff x="7150687" y="3753096"/>
              <a:chExt cx="497659" cy="497659"/>
            </a:xfrm>
            <a:grpFill/>
          </p:grpSpPr>
          <p:pic>
            <p:nvPicPr>
              <p:cNvPr id="147" name="Gráfico 146">
                <a:extLst>
                  <a:ext uri="{FF2B5EF4-FFF2-40B4-BE49-F238E27FC236}">
                    <a16:creationId xmlns:a16="http://schemas.microsoft.com/office/drawing/2014/main" id="{666983A7-17F8-9576-CB4A-E6192372FEE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50687" y="3753096"/>
                <a:ext cx="497659" cy="497659"/>
              </a:xfrm>
              <a:prstGeom prst="rect">
                <a:avLst/>
              </a:prstGeom>
              <a:ln>
                <a:noFill/>
              </a:ln>
              <a:effectLst>
                <a:outerShdw blurRad="44450" dist="27940" dir="5400000" algn="ctr">
                  <a:srgbClr val="000000">
                    <a:alpha val="32000"/>
                  </a:srgbClr>
                </a:outerShdw>
              </a:effectLst>
              <a:sp3d>
                <a:bevelT w="190500" h="38100"/>
              </a:sp3d>
            </p:spPr>
          </p:pic>
          <p:pic>
            <p:nvPicPr>
              <p:cNvPr id="148" name="Gráfico 147">
                <a:extLst>
                  <a:ext uri="{FF2B5EF4-FFF2-40B4-BE49-F238E27FC236}">
                    <a16:creationId xmlns:a16="http://schemas.microsoft.com/office/drawing/2014/main" id="{1C58F821-C453-1172-47E3-94DBE211609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219803" y="3819237"/>
                <a:ext cx="357260" cy="357260"/>
              </a:xfrm>
              <a:prstGeom prst="rect">
                <a:avLst/>
              </a:prstGeom>
              <a:ln>
                <a:noFill/>
              </a:ln>
              <a:effectLst>
                <a:outerShdw blurRad="44450" dist="27940" dir="5400000" algn="ctr">
                  <a:srgbClr val="000000">
                    <a:alpha val="32000"/>
                  </a:srgbClr>
                </a:outerShdw>
              </a:effectLst>
              <a:sp3d>
                <a:bevelT w="190500" h="38100"/>
              </a:sp3d>
            </p:spPr>
          </p:pic>
          <p:sp>
            <p:nvSpPr>
              <p:cNvPr id="149" name="CuadroTexto 148">
                <a:extLst>
                  <a:ext uri="{FF2B5EF4-FFF2-40B4-BE49-F238E27FC236}">
                    <a16:creationId xmlns:a16="http://schemas.microsoft.com/office/drawing/2014/main" id="{9AFC2404-62FB-D74F-5584-20F9FBA23AF2}"/>
                  </a:ext>
                </a:extLst>
              </p:cNvPr>
              <p:cNvSpPr txBox="1"/>
              <p:nvPr/>
            </p:nvSpPr>
            <p:spPr>
              <a:xfrm>
                <a:off x="7259069" y="3843319"/>
                <a:ext cx="241791" cy="302596"/>
              </a:xfrm>
              <a:prstGeom prst="rect">
                <a:avLst/>
              </a:prstGeom>
              <a:grpFill/>
              <a:ln>
                <a:noFill/>
              </a:ln>
              <a:effectLst>
                <a:outerShdw blurRad="44450" dist="27940" dir="5400000" algn="ctr">
                  <a:srgbClr val="000000">
                    <a:alpha val="32000"/>
                  </a:srgbClr>
                </a:outerShdw>
              </a:effectLst>
              <a:sp3d>
                <a:bevelT w="190500" h="38100"/>
              </a:sp3d>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Aptos" panose="02110004020202020204"/>
                    <a:ea typeface="+mn-ea"/>
                    <a:cs typeface="+mn-cs"/>
                  </a:rPr>
                  <a:t>9</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grpSp>
        <p:nvGrpSpPr>
          <p:cNvPr id="150" name="Grupo 149">
            <a:extLst>
              <a:ext uri="{FF2B5EF4-FFF2-40B4-BE49-F238E27FC236}">
                <a16:creationId xmlns:a16="http://schemas.microsoft.com/office/drawing/2014/main" id="{043E596B-4C9D-F80E-EAB1-2FD67B1BD56D}"/>
              </a:ext>
            </a:extLst>
          </p:cNvPr>
          <p:cNvGrpSpPr/>
          <p:nvPr/>
        </p:nvGrpSpPr>
        <p:grpSpPr>
          <a:xfrm>
            <a:off x="6056676" y="4728568"/>
            <a:ext cx="2052814" cy="822835"/>
            <a:chOff x="746878" y="1986351"/>
            <a:chExt cx="2297829" cy="1040306"/>
          </a:xfrm>
          <a:solidFill>
            <a:srgbClr val="00A48D"/>
          </a:solidFill>
          <a:scene3d>
            <a:camera prst="orthographicFront">
              <a:rot lat="0" lon="0" rev="0"/>
            </a:camera>
            <a:lightRig rig="balanced" dir="t">
              <a:rot lat="0" lon="0" rev="8700000"/>
            </a:lightRig>
          </a:scene3d>
        </p:grpSpPr>
        <p:pic>
          <p:nvPicPr>
            <p:cNvPr id="151" name="Gráfico 150">
              <a:extLst>
                <a:ext uri="{FF2B5EF4-FFF2-40B4-BE49-F238E27FC236}">
                  <a16:creationId xmlns:a16="http://schemas.microsoft.com/office/drawing/2014/main" id="{BA633DC2-8A0B-B43D-65BB-5EC6DD7DB80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74944" y="2162561"/>
              <a:ext cx="2066833" cy="864096"/>
            </a:xfrm>
            <a:prstGeom prst="rect">
              <a:avLst/>
            </a:prstGeom>
            <a:ln>
              <a:noFill/>
            </a:ln>
            <a:effectLst>
              <a:outerShdw blurRad="44450" dist="27940" dir="5400000" algn="ctr">
                <a:srgbClr val="000000">
                  <a:alpha val="32000"/>
                </a:srgbClr>
              </a:outerShdw>
            </a:effectLst>
            <a:sp3d>
              <a:bevelT w="190500" h="38100"/>
            </a:sp3d>
          </p:spPr>
        </p:pic>
        <p:pic>
          <p:nvPicPr>
            <p:cNvPr id="152" name="Gráfico 151">
              <a:extLst>
                <a:ext uri="{FF2B5EF4-FFF2-40B4-BE49-F238E27FC236}">
                  <a16:creationId xmlns:a16="http://schemas.microsoft.com/office/drawing/2014/main" id="{738228CA-F008-B6CC-4BBF-A7D12493245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6878" y="1986351"/>
              <a:ext cx="497839" cy="497839"/>
            </a:xfrm>
            <a:prstGeom prst="rect">
              <a:avLst/>
            </a:prstGeom>
            <a:ln>
              <a:noFill/>
            </a:ln>
            <a:effectLst>
              <a:outerShdw blurRad="44450" dist="27940" dir="5400000" algn="ctr">
                <a:srgbClr val="000000">
                  <a:alpha val="32000"/>
                </a:srgbClr>
              </a:outerShdw>
            </a:effectLst>
            <a:sp3d>
              <a:bevelT w="190500" h="38100"/>
            </a:sp3d>
          </p:spPr>
        </p:pic>
        <p:pic>
          <p:nvPicPr>
            <p:cNvPr id="153" name="Gráfico 152">
              <a:extLst>
                <a:ext uri="{FF2B5EF4-FFF2-40B4-BE49-F238E27FC236}">
                  <a16:creationId xmlns:a16="http://schemas.microsoft.com/office/drawing/2014/main" id="{D015A610-0683-62F0-D6D7-8FF6119ADC5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3077" y="2062550"/>
              <a:ext cx="345439" cy="345439"/>
            </a:xfrm>
            <a:prstGeom prst="rect">
              <a:avLst/>
            </a:prstGeom>
            <a:ln>
              <a:noFill/>
            </a:ln>
            <a:effectLst>
              <a:outerShdw blurRad="44450" dist="27940" dir="5400000" algn="ctr">
                <a:srgbClr val="000000">
                  <a:alpha val="32000"/>
                </a:srgbClr>
              </a:outerShdw>
            </a:effectLst>
            <a:sp3d>
              <a:bevelT w="190500" h="38100"/>
            </a:sp3d>
          </p:spPr>
        </p:pic>
        <p:sp>
          <p:nvSpPr>
            <p:cNvPr id="154" name="TextBox 25">
              <a:extLst>
                <a:ext uri="{FF2B5EF4-FFF2-40B4-BE49-F238E27FC236}">
                  <a16:creationId xmlns:a16="http://schemas.microsoft.com/office/drawing/2014/main" id="{7207539D-8F71-603B-6329-724F86C5FE5D}"/>
                </a:ext>
              </a:extLst>
            </p:cNvPr>
            <p:cNvSpPr txBox="1"/>
            <p:nvPr/>
          </p:nvSpPr>
          <p:spPr>
            <a:xfrm>
              <a:off x="1263081" y="2533859"/>
              <a:ext cx="1781626" cy="389121"/>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lvl="0" defTabSz="457200">
                <a:defRPr/>
              </a:pPr>
              <a:r>
                <a:rPr lang="es-CO" sz="1000" dirty="0" err="1">
                  <a:solidFill>
                    <a:prstClr val="white"/>
                  </a:solidFill>
                  <a:ea typeface="Open Sans" panose="020B0606030504020204" pitchFamily="34" charset="0"/>
                  <a:cs typeface="Open Sans" panose="020B0606030504020204" pitchFamily="34" charset="0"/>
                </a:rPr>
                <a:t>Neurum</a:t>
              </a:r>
              <a:endParaRPr lang="es-CO" sz="1000" dirty="0">
                <a:solidFill>
                  <a:prstClr val="white"/>
                </a:solidFill>
                <a:ea typeface="Open Sans" panose="020B0606030504020204" pitchFamily="34" charset="0"/>
                <a:cs typeface="Open Sans" panose="020B0606030504020204" pitchFamily="34" charset="0"/>
              </a:endParaRPr>
            </a:p>
            <a:p>
              <a:pPr lvl="0" defTabSz="457200">
                <a:defRPr/>
              </a:pPr>
              <a:r>
                <a:rPr lang="es-MX" sz="1000" b="1" dirty="0">
                  <a:solidFill>
                    <a:prstClr val="white"/>
                  </a:solidFill>
                  <a:latin typeface="Calibri"/>
                </a:rPr>
                <a:t>Población: </a:t>
              </a:r>
              <a:r>
                <a:rPr lang="es-MX" sz="1000" dirty="0">
                  <a:solidFill>
                    <a:prstClr val="white"/>
                  </a:solidFill>
                  <a:latin typeface="Calibri"/>
                </a:rPr>
                <a:t>2538</a:t>
              </a:r>
            </a:p>
          </p:txBody>
        </p:sp>
        <p:sp>
          <p:nvSpPr>
            <p:cNvPr id="155" name="TextBox 26">
              <a:extLst>
                <a:ext uri="{FF2B5EF4-FFF2-40B4-BE49-F238E27FC236}">
                  <a16:creationId xmlns:a16="http://schemas.microsoft.com/office/drawing/2014/main" id="{B1A820B6-8075-D410-9C0E-DCF689E4F2AE}"/>
                </a:ext>
              </a:extLst>
            </p:cNvPr>
            <p:cNvSpPr txBox="1"/>
            <p:nvPr/>
          </p:nvSpPr>
          <p:spPr>
            <a:xfrm>
              <a:off x="1301394" y="2249157"/>
              <a:ext cx="1413934" cy="194560"/>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1000" b="1" dirty="0">
                  <a:solidFill>
                    <a:prstClr val="white"/>
                  </a:solidFill>
                  <a:latin typeface="Calibri"/>
                </a:rPr>
                <a:t>DM ESPECIALIZADA</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56" name="CuadroTexto 155">
              <a:extLst>
                <a:ext uri="{FF2B5EF4-FFF2-40B4-BE49-F238E27FC236}">
                  <a16:creationId xmlns:a16="http://schemas.microsoft.com/office/drawing/2014/main" id="{F8328370-ABA8-7452-71B2-91FA09B9A053}"/>
                </a:ext>
              </a:extLst>
            </p:cNvPr>
            <p:cNvSpPr txBox="1"/>
            <p:nvPr/>
          </p:nvSpPr>
          <p:spPr>
            <a:xfrm>
              <a:off x="839493" y="2028958"/>
              <a:ext cx="438149" cy="311296"/>
            </a:xfrm>
            <a:prstGeom prst="rect">
              <a:avLst/>
            </a:prstGeom>
            <a:grpFill/>
            <a:ln>
              <a:noFill/>
            </a:ln>
            <a:effectLst>
              <a:outerShdw blurRad="44450" dist="27940" dir="5400000" algn="ctr">
                <a:srgbClr val="000000">
                  <a:alpha val="32000"/>
                </a:srgbClr>
              </a:outerShdw>
            </a:effectLst>
            <a:sp3d>
              <a:bevelT w="190500" h="38100"/>
            </a:sp3d>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Aptos" panose="02110004020202020204"/>
                  <a:ea typeface="+mn-ea"/>
                  <a:cs typeface="+mn-cs"/>
                </a:rPr>
                <a:t>10</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157" name="Grupo 156">
            <a:extLst>
              <a:ext uri="{FF2B5EF4-FFF2-40B4-BE49-F238E27FC236}">
                <a16:creationId xmlns:a16="http://schemas.microsoft.com/office/drawing/2014/main" id="{473A9129-523D-78BC-F225-A400FA382867}"/>
              </a:ext>
            </a:extLst>
          </p:cNvPr>
          <p:cNvGrpSpPr/>
          <p:nvPr/>
        </p:nvGrpSpPr>
        <p:grpSpPr>
          <a:xfrm>
            <a:off x="8348344" y="4684597"/>
            <a:ext cx="2219057" cy="908122"/>
            <a:chOff x="6493865" y="3989401"/>
            <a:chExt cx="2298388" cy="1116047"/>
          </a:xfrm>
          <a:solidFill>
            <a:srgbClr val="00A48D"/>
          </a:solidFill>
          <a:scene3d>
            <a:camera prst="orthographicFront">
              <a:rot lat="0" lon="0" rev="0"/>
            </a:camera>
            <a:lightRig rig="balanced" dir="t">
              <a:rot lat="0" lon="0" rev="8700000"/>
            </a:lightRig>
          </a:scene3d>
        </p:grpSpPr>
        <p:pic>
          <p:nvPicPr>
            <p:cNvPr id="158" name="Gráfico 157">
              <a:extLst>
                <a:ext uri="{FF2B5EF4-FFF2-40B4-BE49-F238E27FC236}">
                  <a16:creationId xmlns:a16="http://schemas.microsoft.com/office/drawing/2014/main" id="{4B992813-0279-0F0D-630C-9FE388B5EFA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96976" y="4241664"/>
              <a:ext cx="2066086" cy="863784"/>
            </a:xfrm>
            <a:prstGeom prst="rect">
              <a:avLst/>
            </a:prstGeom>
            <a:ln>
              <a:noFill/>
            </a:ln>
            <a:effectLst>
              <a:outerShdw blurRad="44450" dist="27940" dir="5400000" algn="ctr">
                <a:srgbClr val="000000">
                  <a:alpha val="32000"/>
                </a:srgbClr>
              </a:outerShdw>
            </a:effectLst>
            <a:sp3d>
              <a:bevelT w="190500" h="38100"/>
            </a:sp3d>
          </p:spPr>
        </p:pic>
        <p:sp>
          <p:nvSpPr>
            <p:cNvPr id="159" name="TextBox 25">
              <a:extLst>
                <a:ext uri="{FF2B5EF4-FFF2-40B4-BE49-F238E27FC236}">
                  <a16:creationId xmlns:a16="http://schemas.microsoft.com/office/drawing/2014/main" id="{3DD767F9-A491-4C95-5C45-83006D06052C}"/>
                </a:ext>
              </a:extLst>
            </p:cNvPr>
            <p:cNvSpPr txBox="1"/>
            <p:nvPr/>
          </p:nvSpPr>
          <p:spPr>
            <a:xfrm>
              <a:off x="7011271" y="4595062"/>
              <a:ext cx="1780982" cy="378246"/>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lvl="0" defTabSz="457200">
                <a:defRPr/>
              </a:pPr>
              <a:r>
                <a:rPr lang="es-CO" sz="1000" dirty="0">
                  <a:solidFill>
                    <a:prstClr val="white"/>
                  </a:solidFill>
                  <a:ea typeface="Open Sans" panose="020B0606030504020204" pitchFamily="34" charset="0"/>
                  <a:cs typeface="Open Sans" panose="020B0606030504020204" pitchFamily="34" charset="0"/>
                </a:rPr>
                <a:t>Preventiva</a:t>
              </a:r>
            </a:p>
            <a:p>
              <a:pPr lvl="0" defTabSz="457200">
                <a:defRPr/>
              </a:pPr>
              <a:r>
                <a:rPr lang="es-MX" sz="1000" b="1" dirty="0">
                  <a:solidFill>
                    <a:prstClr val="white"/>
                  </a:solidFill>
                  <a:latin typeface="Calibri"/>
                </a:rPr>
                <a:t>Población</a:t>
              </a:r>
              <a:r>
                <a:rPr lang="es-MX" sz="1000" dirty="0">
                  <a:solidFill>
                    <a:prstClr val="white"/>
                  </a:solidFill>
                  <a:latin typeface="Calibri"/>
                </a:rPr>
                <a:t>: 37.862</a:t>
              </a:r>
              <a:endParaRPr lang="es-CO" sz="1000" dirty="0">
                <a:solidFill>
                  <a:prstClr val="white"/>
                </a:solidFill>
              </a:endParaRPr>
            </a:p>
          </p:txBody>
        </p:sp>
        <p:sp>
          <p:nvSpPr>
            <p:cNvPr id="160" name="TextBox 26">
              <a:extLst>
                <a:ext uri="{FF2B5EF4-FFF2-40B4-BE49-F238E27FC236}">
                  <a16:creationId xmlns:a16="http://schemas.microsoft.com/office/drawing/2014/main" id="{D6E0215D-0AB8-90F6-1399-93D201CFC3DB}"/>
                </a:ext>
              </a:extLst>
            </p:cNvPr>
            <p:cNvSpPr txBox="1"/>
            <p:nvPr/>
          </p:nvSpPr>
          <p:spPr>
            <a:xfrm>
              <a:off x="7033130" y="4328875"/>
              <a:ext cx="1413423" cy="189122"/>
            </a:xfrm>
            <a:prstGeom prst="rect">
              <a:avLst/>
            </a:prstGeom>
            <a:grpFill/>
            <a:ln>
              <a:noFill/>
            </a:ln>
            <a:effectLst>
              <a:outerShdw blurRad="44450" dist="27940" dir="5400000" algn="ctr">
                <a:srgbClr val="000000">
                  <a:alpha val="32000"/>
                </a:srgbClr>
              </a:outerShdw>
            </a:effectLst>
            <a:sp3d>
              <a:bevelT w="190500" h="38100"/>
            </a:sp3d>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Calibri"/>
                  <a:ea typeface="+mn-ea"/>
                  <a:cs typeface="+mn-cs"/>
                </a:rPr>
                <a:t>EPOC</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161" name="Grupo 160">
              <a:extLst>
                <a:ext uri="{FF2B5EF4-FFF2-40B4-BE49-F238E27FC236}">
                  <a16:creationId xmlns:a16="http://schemas.microsoft.com/office/drawing/2014/main" id="{95D69010-26F2-7250-37ED-0D813AB35E69}"/>
                </a:ext>
              </a:extLst>
            </p:cNvPr>
            <p:cNvGrpSpPr/>
            <p:nvPr/>
          </p:nvGrpSpPr>
          <p:grpSpPr>
            <a:xfrm>
              <a:off x="6493865" y="3989401"/>
              <a:ext cx="508471" cy="497659"/>
              <a:chOff x="7150687" y="3753096"/>
              <a:chExt cx="508471" cy="497659"/>
            </a:xfrm>
            <a:grpFill/>
          </p:grpSpPr>
          <p:pic>
            <p:nvPicPr>
              <p:cNvPr id="162" name="Gráfico 161">
                <a:extLst>
                  <a:ext uri="{FF2B5EF4-FFF2-40B4-BE49-F238E27FC236}">
                    <a16:creationId xmlns:a16="http://schemas.microsoft.com/office/drawing/2014/main" id="{0F8AC02B-0F5C-101E-FDC0-8B4056F581C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50687" y="3753096"/>
                <a:ext cx="497659" cy="497659"/>
              </a:xfrm>
              <a:prstGeom prst="rect">
                <a:avLst/>
              </a:prstGeom>
              <a:ln>
                <a:noFill/>
              </a:ln>
              <a:effectLst>
                <a:outerShdw blurRad="44450" dist="27940" dir="5400000" algn="ctr">
                  <a:srgbClr val="000000">
                    <a:alpha val="32000"/>
                  </a:srgbClr>
                </a:outerShdw>
              </a:effectLst>
              <a:sp3d>
                <a:bevelT w="190500" h="38100"/>
              </a:sp3d>
            </p:spPr>
          </p:pic>
          <p:pic>
            <p:nvPicPr>
              <p:cNvPr id="163" name="Gráfico 162">
                <a:extLst>
                  <a:ext uri="{FF2B5EF4-FFF2-40B4-BE49-F238E27FC236}">
                    <a16:creationId xmlns:a16="http://schemas.microsoft.com/office/drawing/2014/main" id="{D29C66B1-40FD-8E25-A929-219161CBA29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219803" y="3819237"/>
                <a:ext cx="357260" cy="357260"/>
              </a:xfrm>
              <a:prstGeom prst="rect">
                <a:avLst/>
              </a:prstGeom>
              <a:ln>
                <a:noFill/>
              </a:ln>
              <a:effectLst>
                <a:outerShdw blurRad="44450" dist="27940" dir="5400000" algn="ctr">
                  <a:srgbClr val="000000">
                    <a:alpha val="32000"/>
                  </a:srgbClr>
                </a:outerShdw>
              </a:effectLst>
              <a:sp3d>
                <a:bevelT w="190500" h="38100"/>
              </a:sp3d>
            </p:spPr>
          </p:pic>
          <p:sp>
            <p:nvSpPr>
              <p:cNvPr id="164" name="CuadroTexto 163">
                <a:extLst>
                  <a:ext uri="{FF2B5EF4-FFF2-40B4-BE49-F238E27FC236}">
                    <a16:creationId xmlns:a16="http://schemas.microsoft.com/office/drawing/2014/main" id="{4FBBC74A-0AA5-8E3E-2F83-E5BFC5A3C63B}"/>
                  </a:ext>
                </a:extLst>
              </p:cNvPr>
              <p:cNvSpPr txBox="1"/>
              <p:nvPr/>
            </p:nvSpPr>
            <p:spPr>
              <a:xfrm>
                <a:off x="7259069" y="3843319"/>
                <a:ext cx="400089" cy="302596"/>
              </a:xfrm>
              <a:prstGeom prst="rect">
                <a:avLst/>
              </a:prstGeom>
              <a:grpFill/>
              <a:ln>
                <a:noFill/>
              </a:ln>
              <a:effectLst>
                <a:outerShdw blurRad="44450" dist="27940" dir="5400000" algn="ctr">
                  <a:srgbClr val="000000">
                    <a:alpha val="32000"/>
                  </a:srgbClr>
                </a:outerShdw>
              </a:effectLst>
              <a:sp3d>
                <a:bevelT w="190500" h="38100"/>
              </a:sp3d>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1000" b="1" i="0" u="none" strike="noStrike" kern="1200" cap="none" spc="0" normalizeH="0" baseline="0" noProof="0" dirty="0">
                    <a:ln>
                      <a:noFill/>
                    </a:ln>
                    <a:solidFill>
                      <a:prstClr val="white"/>
                    </a:solidFill>
                    <a:effectLst/>
                    <a:uLnTx/>
                    <a:uFillTx/>
                    <a:latin typeface="Aptos" panose="02110004020202020204"/>
                    <a:ea typeface="+mn-ea"/>
                    <a:cs typeface="+mn-cs"/>
                  </a:rPr>
                  <a:t>11</a:t>
                </a:r>
                <a:endParaRPr kumimoji="0" lang="es-CO" sz="10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spTree>
    <p:extLst>
      <p:ext uri="{BB962C8B-B14F-4D97-AF65-F5344CB8AC3E}">
        <p14:creationId xmlns:p14="http://schemas.microsoft.com/office/powerpoint/2010/main" val="3658004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01831-33B5-4030-D34D-93B2B04E9052}"/>
            </a:ext>
          </a:extLst>
        </p:cNvPr>
        <p:cNvGrpSpPr/>
        <p:nvPr/>
      </p:nvGrpSpPr>
      <p:grpSpPr>
        <a:xfrm>
          <a:off x="0" y="0"/>
          <a:ext cx="0" cy="0"/>
          <a:chOff x="0" y="0"/>
          <a:chExt cx="0" cy="0"/>
        </a:xfrm>
      </p:grpSpPr>
      <p:pic>
        <p:nvPicPr>
          <p:cNvPr id="2" name="Google Shape;233;p5">
            <a:extLst>
              <a:ext uri="{FF2B5EF4-FFF2-40B4-BE49-F238E27FC236}">
                <a16:creationId xmlns:a16="http://schemas.microsoft.com/office/drawing/2014/main" id="{02647E2B-CBEA-F39D-6963-395C463173F3}"/>
              </a:ext>
            </a:extLst>
          </p:cNvPr>
          <p:cNvPicPr preferRelativeResize="0"/>
          <p:nvPr/>
        </p:nvPicPr>
        <p:blipFill rotWithShape="1">
          <a:blip r:embed="rId3">
            <a:alphaModFix amt="50000"/>
          </a:blip>
          <a:srcRect/>
          <a:stretch/>
        </p:blipFill>
        <p:spPr>
          <a:xfrm>
            <a:off x="3148605" y="471546"/>
            <a:ext cx="5526472" cy="599223"/>
          </a:xfrm>
          <a:prstGeom prst="rect">
            <a:avLst/>
          </a:prstGeom>
          <a:noFill/>
          <a:ln>
            <a:noFill/>
          </a:ln>
        </p:spPr>
      </p:pic>
      <p:pic>
        <p:nvPicPr>
          <p:cNvPr id="3" name="Google Shape;234;p5" descr="Imagen en blanco y negro&#10;&#10;El contenido generado por IA puede ser incorrecto.">
            <a:extLst>
              <a:ext uri="{FF2B5EF4-FFF2-40B4-BE49-F238E27FC236}">
                <a16:creationId xmlns:a16="http://schemas.microsoft.com/office/drawing/2014/main" id="{A015F6C4-0212-7DFE-BF3C-4E1B2F97064E}"/>
              </a:ext>
            </a:extLst>
          </p:cNvPr>
          <p:cNvPicPr preferRelativeResize="0"/>
          <p:nvPr/>
        </p:nvPicPr>
        <p:blipFill rotWithShape="1">
          <a:blip r:embed="rId4">
            <a:alphaModFix/>
          </a:blip>
          <a:srcRect/>
          <a:stretch/>
        </p:blipFill>
        <p:spPr>
          <a:xfrm rot="8108137" flipH="1">
            <a:off x="2975279" y="514762"/>
            <a:ext cx="654818" cy="251559"/>
          </a:xfrm>
          <a:prstGeom prst="rect">
            <a:avLst/>
          </a:prstGeom>
          <a:noFill/>
          <a:ln>
            <a:noFill/>
          </a:ln>
        </p:spPr>
      </p:pic>
      <p:pic>
        <p:nvPicPr>
          <p:cNvPr id="5" name="Google Shape;235;p5" descr="Imagen en blanco y negro&#10;&#10;El contenido generado por IA puede ser incorrecto.">
            <a:extLst>
              <a:ext uri="{FF2B5EF4-FFF2-40B4-BE49-F238E27FC236}">
                <a16:creationId xmlns:a16="http://schemas.microsoft.com/office/drawing/2014/main" id="{A20A1BF2-DE07-FCDE-C262-6B13D5563DE8}"/>
              </a:ext>
            </a:extLst>
          </p:cNvPr>
          <p:cNvPicPr preferRelativeResize="0"/>
          <p:nvPr/>
        </p:nvPicPr>
        <p:blipFill rotWithShape="1">
          <a:blip r:embed="rId4">
            <a:alphaModFix/>
          </a:blip>
          <a:srcRect/>
          <a:stretch/>
        </p:blipFill>
        <p:spPr>
          <a:xfrm rot="-8157613" flipH="1">
            <a:off x="8191578" y="468959"/>
            <a:ext cx="654818" cy="251559"/>
          </a:xfrm>
          <a:prstGeom prst="rect">
            <a:avLst/>
          </a:prstGeom>
          <a:noFill/>
          <a:ln>
            <a:noFill/>
          </a:ln>
        </p:spPr>
      </p:pic>
      <p:sp>
        <p:nvSpPr>
          <p:cNvPr id="9" name="CuadroTexto 8">
            <a:extLst>
              <a:ext uri="{FF2B5EF4-FFF2-40B4-BE49-F238E27FC236}">
                <a16:creationId xmlns:a16="http://schemas.microsoft.com/office/drawing/2014/main" id="{B7CBEE5E-1779-4300-09BE-FF48133EEE93}"/>
              </a:ext>
            </a:extLst>
          </p:cNvPr>
          <p:cNvSpPr txBox="1"/>
          <p:nvPr/>
        </p:nvSpPr>
        <p:spPr>
          <a:xfrm>
            <a:off x="2587503" y="524102"/>
            <a:ext cx="6648675" cy="461665"/>
          </a:xfrm>
          <a:prstGeom prst="rect">
            <a:avLst/>
          </a:prstGeom>
          <a:noFill/>
        </p:spPr>
        <p:txBody>
          <a:bodyPr wrap="square" rtlCol="0">
            <a:spAutoFit/>
          </a:bodyPr>
          <a:lstStyle/>
          <a:p>
            <a:pPr algn="ctr"/>
            <a:r>
              <a:rPr lang="es-MX" sz="2400" b="1" dirty="0">
                <a:solidFill>
                  <a:srgbClr val="23505E"/>
                </a:solidFill>
              </a:rPr>
              <a:t>Programas de alto costo</a:t>
            </a:r>
          </a:p>
        </p:txBody>
      </p:sp>
      <p:graphicFrame>
        <p:nvGraphicFramePr>
          <p:cNvPr id="4" name="Diagrama 3">
            <a:extLst>
              <a:ext uri="{FF2B5EF4-FFF2-40B4-BE49-F238E27FC236}">
                <a16:creationId xmlns:a16="http://schemas.microsoft.com/office/drawing/2014/main" id="{A3847EE5-DFCA-98FD-EDA2-B8BEBF6164A7}"/>
              </a:ext>
            </a:extLst>
          </p:cNvPr>
          <p:cNvGraphicFramePr/>
          <p:nvPr>
            <p:extLst>
              <p:ext uri="{D42A27DB-BD31-4B8C-83A1-F6EECF244321}">
                <p14:modId xmlns:p14="http://schemas.microsoft.com/office/powerpoint/2010/main" val="3253546794"/>
              </p:ext>
            </p:extLst>
          </p:nvPr>
        </p:nvGraphicFramePr>
        <p:xfrm>
          <a:off x="7016499" y="1725121"/>
          <a:ext cx="5526472" cy="397544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6" name="Diagrama 5">
            <a:extLst>
              <a:ext uri="{FF2B5EF4-FFF2-40B4-BE49-F238E27FC236}">
                <a16:creationId xmlns:a16="http://schemas.microsoft.com/office/drawing/2014/main" id="{3FB4FD88-5247-106B-F6DF-4B54A9CA7AD3}"/>
              </a:ext>
            </a:extLst>
          </p:cNvPr>
          <p:cNvGraphicFramePr/>
          <p:nvPr>
            <p:extLst>
              <p:ext uri="{D42A27DB-BD31-4B8C-83A1-F6EECF244321}">
                <p14:modId xmlns:p14="http://schemas.microsoft.com/office/powerpoint/2010/main" val="1763781521"/>
              </p:ext>
            </p:extLst>
          </p:nvPr>
        </p:nvGraphicFramePr>
        <p:xfrm>
          <a:off x="-261157" y="1189442"/>
          <a:ext cx="5567972" cy="497763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nvGrpSpPr>
          <p:cNvPr id="17" name="Grupo 16">
            <a:extLst>
              <a:ext uri="{FF2B5EF4-FFF2-40B4-BE49-F238E27FC236}">
                <a16:creationId xmlns:a16="http://schemas.microsoft.com/office/drawing/2014/main" id="{5FA1DC42-5E42-70C1-E468-2333F94E04A0}"/>
              </a:ext>
            </a:extLst>
          </p:cNvPr>
          <p:cNvGrpSpPr/>
          <p:nvPr/>
        </p:nvGrpSpPr>
        <p:grpSpPr>
          <a:xfrm>
            <a:off x="5306815" y="2693420"/>
            <a:ext cx="2446535" cy="1471160"/>
            <a:chOff x="2176297" y="1019383"/>
            <a:chExt cx="7951356" cy="4405513"/>
          </a:xfrm>
        </p:grpSpPr>
        <p:pic>
          <p:nvPicPr>
            <p:cNvPr id="18" name="Google Shape;349;p16">
              <a:extLst>
                <a:ext uri="{FF2B5EF4-FFF2-40B4-BE49-F238E27FC236}">
                  <a16:creationId xmlns:a16="http://schemas.microsoft.com/office/drawing/2014/main" id="{A7E4189B-33C8-61CA-4BC9-49B0ED6CD997}"/>
                </a:ext>
              </a:extLst>
            </p:cNvPr>
            <p:cNvPicPr preferRelativeResize="0"/>
            <p:nvPr/>
          </p:nvPicPr>
          <p:blipFill rotWithShape="1">
            <a:blip r:embed="rId15">
              <a:alphaModFix/>
            </a:blip>
            <a:srcRect/>
            <a:stretch/>
          </p:blipFill>
          <p:spPr>
            <a:xfrm>
              <a:off x="2206774" y="1053530"/>
              <a:ext cx="7397916" cy="4337219"/>
            </a:xfrm>
            <a:prstGeom prst="rect">
              <a:avLst/>
            </a:prstGeom>
            <a:noFill/>
            <a:ln>
              <a:noFill/>
            </a:ln>
          </p:spPr>
        </p:pic>
        <p:pic>
          <p:nvPicPr>
            <p:cNvPr id="19" name="Google Shape;351;p16">
              <a:extLst>
                <a:ext uri="{FF2B5EF4-FFF2-40B4-BE49-F238E27FC236}">
                  <a16:creationId xmlns:a16="http://schemas.microsoft.com/office/drawing/2014/main" id="{16FE4D38-DE69-A731-1B6A-A167BA1FFA91}"/>
                </a:ext>
              </a:extLst>
            </p:cNvPr>
            <p:cNvPicPr preferRelativeResize="0"/>
            <p:nvPr/>
          </p:nvPicPr>
          <p:blipFill rotWithShape="1">
            <a:blip r:embed="rId16">
              <a:alphaModFix/>
            </a:blip>
            <a:srcRect/>
            <a:stretch/>
          </p:blipFill>
          <p:spPr>
            <a:xfrm>
              <a:off x="2176297" y="1949850"/>
              <a:ext cx="1379328" cy="1195317"/>
            </a:xfrm>
            <a:prstGeom prst="rect">
              <a:avLst/>
            </a:prstGeom>
            <a:noFill/>
            <a:ln>
              <a:noFill/>
            </a:ln>
          </p:spPr>
        </p:pic>
        <p:pic>
          <p:nvPicPr>
            <p:cNvPr id="20" name="Google Shape;352;p16">
              <a:extLst>
                <a:ext uri="{FF2B5EF4-FFF2-40B4-BE49-F238E27FC236}">
                  <a16:creationId xmlns:a16="http://schemas.microsoft.com/office/drawing/2014/main" id="{78D82CC8-1B1E-702C-D4E3-7994D09D510C}"/>
                </a:ext>
              </a:extLst>
            </p:cNvPr>
            <p:cNvPicPr preferRelativeResize="0"/>
            <p:nvPr/>
          </p:nvPicPr>
          <p:blipFill rotWithShape="1">
            <a:blip r:embed="rId17">
              <a:alphaModFix/>
            </a:blip>
            <a:srcRect/>
            <a:stretch/>
          </p:blipFill>
          <p:spPr>
            <a:xfrm>
              <a:off x="2823564" y="4570410"/>
              <a:ext cx="1913954" cy="854486"/>
            </a:xfrm>
            <a:prstGeom prst="rect">
              <a:avLst/>
            </a:prstGeom>
            <a:noFill/>
            <a:ln>
              <a:noFill/>
            </a:ln>
          </p:spPr>
        </p:pic>
        <p:pic>
          <p:nvPicPr>
            <p:cNvPr id="21" name="Google Shape;353;p16">
              <a:extLst>
                <a:ext uri="{FF2B5EF4-FFF2-40B4-BE49-F238E27FC236}">
                  <a16:creationId xmlns:a16="http://schemas.microsoft.com/office/drawing/2014/main" id="{0DA6CFC1-2663-BF1C-FCCA-0B0C4EFD9EB6}"/>
                </a:ext>
              </a:extLst>
            </p:cNvPr>
            <p:cNvPicPr preferRelativeResize="0"/>
            <p:nvPr/>
          </p:nvPicPr>
          <p:blipFill rotWithShape="1">
            <a:blip r:embed="rId18">
              <a:alphaModFix/>
            </a:blip>
            <a:srcRect/>
            <a:stretch/>
          </p:blipFill>
          <p:spPr>
            <a:xfrm>
              <a:off x="6660597" y="1019383"/>
              <a:ext cx="1666769" cy="783712"/>
            </a:xfrm>
            <a:prstGeom prst="rect">
              <a:avLst/>
            </a:prstGeom>
            <a:noFill/>
            <a:ln>
              <a:noFill/>
            </a:ln>
          </p:spPr>
        </p:pic>
        <p:pic>
          <p:nvPicPr>
            <p:cNvPr id="22" name="Google Shape;354;p16">
              <a:extLst>
                <a:ext uri="{FF2B5EF4-FFF2-40B4-BE49-F238E27FC236}">
                  <a16:creationId xmlns:a16="http://schemas.microsoft.com/office/drawing/2014/main" id="{DE2CF2F0-D87A-B358-0AD4-0FC12D37C00E}"/>
                </a:ext>
              </a:extLst>
            </p:cNvPr>
            <p:cNvPicPr preferRelativeResize="0"/>
            <p:nvPr/>
          </p:nvPicPr>
          <p:blipFill rotWithShape="1">
            <a:blip r:embed="rId19">
              <a:alphaModFix/>
            </a:blip>
            <a:srcRect/>
            <a:stretch/>
          </p:blipFill>
          <p:spPr>
            <a:xfrm>
              <a:off x="4322402" y="1517946"/>
              <a:ext cx="980994" cy="512962"/>
            </a:xfrm>
            <a:prstGeom prst="rect">
              <a:avLst/>
            </a:prstGeom>
            <a:noFill/>
            <a:ln>
              <a:noFill/>
            </a:ln>
          </p:spPr>
        </p:pic>
        <p:pic>
          <p:nvPicPr>
            <p:cNvPr id="23" name="Google Shape;355;p16">
              <a:extLst>
                <a:ext uri="{FF2B5EF4-FFF2-40B4-BE49-F238E27FC236}">
                  <a16:creationId xmlns:a16="http://schemas.microsoft.com/office/drawing/2014/main" id="{E29C9486-0799-F754-C94B-43CA56B4058E}"/>
                </a:ext>
              </a:extLst>
            </p:cNvPr>
            <p:cNvPicPr preferRelativeResize="0"/>
            <p:nvPr/>
          </p:nvPicPr>
          <p:blipFill rotWithShape="1">
            <a:blip r:embed="rId20">
              <a:alphaModFix/>
            </a:blip>
            <a:srcRect/>
            <a:stretch/>
          </p:blipFill>
          <p:spPr>
            <a:xfrm>
              <a:off x="8400017" y="1751077"/>
              <a:ext cx="1727636" cy="915008"/>
            </a:xfrm>
            <a:prstGeom prst="rect">
              <a:avLst/>
            </a:prstGeom>
            <a:noFill/>
            <a:ln>
              <a:noFill/>
            </a:ln>
          </p:spPr>
        </p:pic>
        <p:pic>
          <p:nvPicPr>
            <p:cNvPr id="24" name="Google Shape;356;p16">
              <a:extLst>
                <a:ext uri="{FF2B5EF4-FFF2-40B4-BE49-F238E27FC236}">
                  <a16:creationId xmlns:a16="http://schemas.microsoft.com/office/drawing/2014/main" id="{F5A0EA2D-0A9B-ADF0-62C1-5DD699738BB4}"/>
                </a:ext>
              </a:extLst>
            </p:cNvPr>
            <p:cNvPicPr preferRelativeResize="0"/>
            <p:nvPr/>
          </p:nvPicPr>
          <p:blipFill rotWithShape="1">
            <a:blip r:embed="rId21">
              <a:alphaModFix/>
            </a:blip>
            <a:srcRect/>
            <a:stretch/>
          </p:blipFill>
          <p:spPr>
            <a:xfrm>
              <a:off x="7518126" y="3943530"/>
              <a:ext cx="1727635" cy="1152128"/>
            </a:xfrm>
            <a:prstGeom prst="rect">
              <a:avLst/>
            </a:prstGeom>
            <a:noFill/>
            <a:ln>
              <a:noFill/>
            </a:ln>
          </p:spPr>
        </p:pic>
        <p:pic>
          <p:nvPicPr>
            <p:cNvPr id="25" name="Google Shape;357;p16">
              <a:extLst>
                <a:ext uri="{FF2B5EF4-FFF2-40B4-BE49-F238E27FC236}">
                  <a16:creationId xmlns:a16="http://schemas.microsoft.com/office/drawing/2014/main" id="{DEE45D32-7810-EE3C-5A65-FA0FC721FE7E}"/>
                </a:ext>
              </a:extLst>
            </p:cNvPr>
            <p:cNvPicPr preferRelativeResize="0"/>
            <p:nvPr/>
          </p:nvPicPr>
          <p:blipFill rotWithShape="1">
            <a:blip r:embed="rId22">
              <a:alphaModFix/>
            </a:blip>
            <a:srcRect/>
            <a:stretch/>
          </p:blipFill>
          <p:spPr>
            <a:xfrm>
              <a:off x="5015086" y="2666085"/>
              <a:ext cx="1666769" cy="1728192"/>
            </a:xfrm>
            <a:prstGeom prst="rect">
              <a:avLst/>
            </a:prstGeom>
            <a:noFill/>
            <a:ln>
              <a:noFill/>
            </a:ln>
          </p:spPr>
        </p:pic>
        <p:pic>
          <p:nvPicPr>
            <p:cNvPr id="26" name="Google Shape;358;p16" descr="Hospital Pablo Tobón Uribe">
              <a:extLst>
                <a:ext uri="{FF2B5EF4-FFF2-40B4-BE49-F238E27FC236}">
                  <a16:creationId xmlns:a16="http://schemas.microsoft.com/office/drawing/2014/main" id="{F3326175-03D1-B294-92C0-0638A1E8BD35}"/>
                </a:ext>
              </a:extLst>
            </p:cNvPr>
            <p:cNvPicPr preferRelativeResize="0"/>
            <p:nvPr/>
          </p:nvPicPr>
          <p:blipFill rotWithShape="1">
            <a:blip r:embed="rId23">
              <a:alphaModFix/>
            </a:blip>
            <a:srcRect/>
            <a:stretch/>
          </p:blipFill>
          <p:spPr>
            <a:xfrm>
              <a:off x="3239587" y="3337328"/>
              <a:ext cx="1081909" cy="990105"/>
            </a:xfrm>
            <a:prstGeom prst="rect">
              <a:avLst/>
            </a:prstGeom>
            <a:noFill/>
            <a:ln>
              <a:noFill/>
            </a:ln>
          </p:spPr>
        </p:pic>
      </p:grpSp>
    </p:spTree>
    <p:extLst>
      <p:ext uri="{BB962C8B-B14F-4D97-AF65-F5344CB8AC3E}">
        <p14:creationId xmlns:p14="http://schemas.microsoft.com/office/powerpoint/2010/main" val="2349144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C32BC-BB0E-B72E-572B-9AA5EF3D49B3}"/>
            </a:ext>
          </a:extLst>
        </p:cNvPr>
        <p:cNvGrpSpPr/>
        <p:nvPr/>
      </p:nvGrpSpPr>
      <p:grpSpPr>
        <a:xfrm>
          <a:off x="0" y="0"/>
          <a:ext cx="0" cy="0"/>
          <a:chOff x="0" y="0"/>
          <a:chExt cx="0" cy="0"/>
        </a:xfrm>
      </p:grpSpPr>
      <p:pic>
        <p:nvPicPr>
          <p:cNvPr id="2" name="Google Shape;233;p5">
            <a:extLst>
              <a:ext uri="{FF2B5EF4-FFF2-40B4-BE49-F238E27FC236}">
                <a16:creationId xmlns:a16="http://schemas.microsoft.com/office/drawing/2014/main" id="{8A1B46CC-6441-E364-C431-C99EDC0F95DB}"/>
              </a:ext>
            </a:extLst>
          </p:cNvPr>
          <p:cNvPicPr preferRelativeResize="0"/>
          <p:nvPr/>
        </p:nvPicPr>
        <p:blipFill rotWithShape="1">
          <a:blip r:embed="rId3">
            <a:alphaModFix amt="50000"/>
          </a:blip>
          <a:srcRect/>
          <a:stretch/>
        </p:blipFill>
        <p:spPr>
          <a:xfrm>
            <a:off x="3148605" y="471546"/>
            <a:ext cx="5526472" cy="636037"/>
          </a:xfrm>
          <a:prstGeom prst="rect">
            <a:avLst/>
          </a:prstGeom>
          <a:noFill/>
          <a:ln>
            <a:noFill/>
          </a:ln>
        </p:spPr>
      </p:pic>
      <p:pic>
        <p:nvPicPr>
          <p:cNvPr id="3" name="Google Shape;234;p5" descr="Imagen en blanco y negro&#10;&#10;El contenido generado por IA puede ser incorrecto.">
            <a:extLst>
              <a:ext uri="{FF2B5EF4-FFF2-40B4-BE49-F238E27FC236}">
                <a16:creationId xmlns:a16="http://schemas.microsoft.com/office/drawing/2014/main" id="{6DFDCC02-9925-B724-840F-60738716EC84}"/>
              </a:ext>
            </a:extLst>
          </p:cNvPr>
          <p:cNvPicPr preferRelativeResize="0"/>
          <p:nvPr/>
        </p:nvPicPr>
        <p:blipFill rotWithShape="1">
          <a:blip r:embed="rId4">
            <a:alphaModFix/>
          </a:blip>
          <a:srcRect/>
          <a:stretch/>
        </p:blipFill>
        <p:spPr>
          <a:xfrm rot="8108137" flipH="1">
            <a:off x="2975279" y="514762"/>
            <a:ext cx="654818" cy="251559"/>
          </a:xfrm>
          <a:prstGeom prst="rect">
            <a:avLst/>
          </a:prstGeom>
          <a:noFill/>
          <a:ln>
            <a:noFill/>
          </a:ln>
        </p:spPr>
      </p:pic>
      <p:pic>
        <p:nvPicPr>
          <p:cNvPr id="5" name="Google Shape;235;p5" descr="Imagen en blanco y negro&#10;&#10;El contenido generado por IA puede ser incorrecto.">
            <a:extLst>
              <a:ext uri="{FF2B5EF4-FFF2-40B4-BE49-F238E27FC236}">
                <a16:creationId xmlns:a16="http://schemas.microsoft.com/office/drawing/2014/main" id="{90D3C064-29B4-2707-371C-ED331B9C337C}"/>
              </a:ext>
            </a:extLst>
          </p:cNvPr>
          <p:cNvPicPr preferRelativeResize="0"/>
          <p:nvPr/>
        </p:nvPicPr>
        <p:blipFill rotWithShape="1">
          <a:blip r:embed="rId4">
            <a:alphaModFix/>
          </a:blip>
          <a:srcRect/>
          <a:stretch/>
        </p:blipFill>
        <p:spPr>
          <a:xfrm rot="-8157613" flipH="1">
            <a:off x="8191578" y="468959"/>
            <a:ext cx="654818" cy="251559"/>
          </a:xfrm>
          <a:prstGeom prst="rect">
            <a:avLst/>
          </a:prstGeom>
          <a:noFill/>
          <a:ln>
            <a:noFill/>
          </a:ln>
        </p:spPr>
      </p:pic>
      <p:sp>
        <p:nvSpPr>
          <p:cNvPr id="9" name="CuadroTexto 8">
            <a:extLst>
              <a:ext uri="{FF2B5EF4-FFF2-40B4-BE49-F238E27FC236}">
                <a16:creationId xmlns:a16="http://schemas.microsoft.com/office/drawing/2014/main" id="{2D59464B-3190-3ACD-9B8B-FC8373ABBADF}"/>
              </a:ext>
            </a:extLst>
          </p:cNvPr>
          <p:cNvSpPr txBox="1"/>
          <p:nvPr/>
        </p:nvSpPr>
        <p:spPr>
          <a:xfrm>
            <a:off x="2587503" y="524102"/>
            <a:ext cx="6648675" cy="461665"/>
          </a:xfrm>
          <a:prstGeom prst="rect">
            <a:avLst/>
          </a:prstGeom>
          <a:noFill/>
        </p:spPr>
        <p:txBody>
          <a:bodyPr wrap="square" rtlCol="0">
            <a:spAutoFit/>
          </a:bodyPr>
          <a:lstStyle/>
          <a:p>
            <a:pPr algn="ctr"/>
            <a:r>
              <a:rPr lang="es-MX" sz="2400" b="1" dirty="0">
                <a:solidFill>
                  <a:srgbClr val="23505E"/>
                </a:solidFill>
              </a:rPr>
              <a:t>Reportes a la Cuenta de Alto Costo</a:t>
            </a:r>
          </a:p>
        </p:txBody>
      </p:sp>
      <p:graphicFrame>
        <p:nvGraphicFramePr>
          <p:cNvPr id="4" name="Gráfico 3">
            <a:extLst>
              <a:ext uri="{FF2B5EF4-FFF2-40B4-BE49-F238E27FC236}">
                <a16:creationId xmlns:a16="http://schemas.microsoft.com/office/drawing/2014/main" id="{CF0C1E3E-A2C4-8196-8577-CCBD0141462C}"/>
              </a:ext>
            </a:extLst>
          </p:cNvPr>
          <p:cNvGraphicFramePr>
            <a:graphicFrameLocks/>
          </p:cNvGraphicFramePr>
          <p:nvPr>
            <p:extLst>
              <p:ext uri="{D42A27DB-BD31-4B8C-83A1-F6EECF244321}">
                <p14:modId xmlns:p14="http://schemas.microsoft.com/office/powerpoint/2010/main" val="727634882"/>
              </p:ext>
            </p:extLst>
          </p:nvPr>
        </p:nvGraphicFramePr>
        <p:xfrm>
          <a:off x="5637817" y="4776994"/>
          <a:ext cx="2964316" cy="137445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 name="Gráfico 5">
            <a:extLst>
              <a:ext uri="{FF2B5EF4-FFF2-40B4-BE49-F238E27FC236}">
                <a16:creationId xmlns:a16="http://schemas.microsoft.com/office/drawing/2014/main" id="{8875757E-B857-94F1-2659-68EE12E1B45A}"/>
              </a:ext>
            </a:extLst>
          </p:cNvPr>
          <p:cNvGraphicFramePr>
            <a:graphicFrameLocks/>
          </p:cNvGraphicFramePr>
          <p:nvPr>
            <p:extLst>
              <p:ext uri="{D42A27DB-BD31-4B8C-83A1-F6EECF244321}">
                <p14:modId xmlns:p14="http://schemas.microsoft.com/office/powerpoint/2010/main" val="3232068198"/>
              </p:ext>
            </p:extLst>
          </p:nvPr>
        </p:nvGraphicFramePr>
        <p:xfrm>
          <a:off x="5637817" y="1757094"/>
          <a:ext cx="2964316" cy="142010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0" name="Gráfico 9">
            <a:extLst>
              <a:ext uri="{FF2B5EF4-FFF2-40B4-BE49-F238E27FC236}">
                <a16:creationId xmlns:a16="http://schemas.microsoft.com/office/drawing/2014/main" id="{D7E30365-60CD-D2E8-B17C-93D0B88E9690}"/>
              </a:ext>
            </a:extLst>
          </p:cNvPr>
          <p:cNvGraphicFramePr>
            <a:graphicFrameLocks/>
          </p:cNvGraphicFramePr>
          <p:nvPr>
            <p:extLst>
              <p:ext uri="{D42A27DB-BD31-4B8C-83A1-F6EECF244321}">
                <p14:modId xmlns:p14="http://schemas.microsoft.com/office/powerpoint/2010/main" val="2008782175"/>
              </p:ext>
            </p:extLst>
          </p:nvPr>
        </p:nvGraphicFramePr>
        <p:xfrm>
          <a:off x="8841785" y="1746664"/>
          <a:ext cx="3078098" cy="143053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1" name="Gráfico 10">
            <a:extLst>
              <a:ext uri="{FF2B5EF4-FFF2-40B4-BE49-F238E27FC236}">
                <a16:creationId xmlns:a16="http://schemas.microsoft.com/office/drawing/2014/main" id="{DE4EEA94-9F81-1C31-7A75-40C58A8BBCB4}"/>
              </a:ext>
            </a:extLst>
          </p:cNvPr>
          <p:cNvGraphicFramePr>
            <a:graphicFrameLocks/>
          </p:cNvGraphicFramePr>
          <p:nvPr>
            <p:extLst>
              <p:ext uri="{D42A27DB-BD31-4B8C-83A1-F6EECF244321}">
                <p14:modId xmlns:p14="http://schemas.microsoft.com/office/powerpoint/2010/main" val="2752220227"/>
              </p:ext>
            </p:extLst>
          </p:nvPr>
        </p:nvGraphicFramePr>
        <p:xfrm>
          <a:off x="8841785" y="4779564"/>
          <a:ext cx="3078098" cy="1374453"/>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2" name="Gráfico 11">
            <a:extLst>
              <a:ext uri="{FF2B5EF4-FFF2-40B4-BE49-F238E27FC236}">
                <a16:creationId xmlns:a16="http://schemas.microsoft.com/office/drawing/2014/main" id="{44F5585E-8E52-4308-2135-DE7D12988F43}"/>
              </a:ext>
            </a:extLst>
          </p:cNvPr>
          <p:cNvGraphicFramePr>
            <a:graphicFrameLocks/>
          </p:cNvGraphicFramePr>
          <p:nvPr>
            <p:extLst>
              <p:ext uri="{D42A27DB-BD31-4B8C-83A1-F6EECF244321}">
                <p14:modId xmlns:p14="http://schemas.microsoft.com/office/powerpoint/2010/main" val="2295874547"/>
              </p:ext>
            </p:extLst>
          </p:nvPr>
        </p:nvGraphicFramePr>
        <p:xfrm>
          <a:off x="5637817" y="3298169"/>
          <a:ext cx="2964316" cy="1383672"/>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3" name="Gráfico 12">
            <a:extLst>
              <a:ext uri="{FF2B5EF4-FFF2-40B4-BE49-F238E27FC236}">
                <a16:creationId xmlns:a16="http://schemas.microsoft.com/office/drawing/2014/main" id="{ADE15E12-A719-D498-17DE-B7505592F6E8}"/>
              </a:ext>
            </a:extLst>
          </p:cNvPr>
          <p:cNvGraphicFramePr>
            <a:graphicFrameLocks/>
          </p:cNvGraphicFramePr>
          <p:nvPr>
            <p:extLst>
              <p:ext uri="{D42A27DB-BD31-4B8C-83A1-F6EECF244321}">
                <p14:modId xmlns:p14="http://schemas.microsoft.com/office/powerpoint/2010/main" val="674635634"/>
              </p:ext>
            </p:extLst>
          </p:nvPr>
        </p:nvGraphicFramePr>
        <p:xfrm>
          <a:off x="8841785" y="3298169"/>
          <a:ext cx="3078098" cy="1383672"/>
        </p:xfrm>
        <a:graphic>
          <a:graphicData uri="http://schemas.openxmlformats.org/drawingml/2006/chart">
            <c:chart xmlns:c="http://schemas.openxmlformats.org/drawingml/2006/chart" xmlns:r="http://schemas.openxmlformats.org/officeDocument/2006/relationships" r:id="rId10"/>
          </a:graphicData>
        </a:graphic>
      </p:graphicFrame>
      <p:sp>
        <p:nvSpPr>
          <p:cNvPr id="14" name="CuadroTexto 13">
            <a:extLst>
              <a:ext uri="{FF2B5EF4-FFF2-40B4-BE49-F238E27FC236}">
                <a16:creationId xmlns:a16="http://schemas.microsoft.com/office/drawing/2014/main" id="{8112D270-5953-8B24-DBB6-27123C60D714}"/>
              </a:ext>
            </a:extLst>
          </p:cNvPr>
          <p:cNvSpPr txBox="1"/>
          <p:nvPr/>
        </p:nvSpPr>
        <p:spPr>
          <a:xfrm>
            <a:off x="2992515" y="1327501"/>
            <a:ext cx="5641122" cy="307777"/>
          </a:xfrm>
          <a:prstGeom prst="rect">
            <a:avLst/>
          </a:prstGeom>
          <a:noFill/>
        </p:spPr>
        <p:txBody>
          <a:bodyPr wrap="square" rtlCol="0">
            <a:spAutoFit/>
          </a:bodyPr>
          <a:lstStyle/>
          <a:p>
            <a:pPr algn="ctr" defTabSz="583021">
              <a:buClr>
                <a:srgbClr val="000000"/>
              </a:buClr>
            </a:pPr>
            <a:r>
              <a:rPr lang="es-CO" sz="1400" b="1" kern="0" dirty="0">
                <a:solidFill>
                  <a:srgbClr val="23505E"/>
                </a:solidFill>
                <a:latin typeface="Calibri" panose="020F0502020204030204" pitchFamily="34" charset="0"/>
                <a:ea typeface="Calibri" panose="020F0502020204030204" pitchFamily="34" charset="0"/>
                <a:cs typeface="Calibri" panose="020F0502020204030204" pitchFamily="34" charset="0"/>
                <a:sym typeface="Arial"/>
              </a:rPr>
              <a:t>Comparativo cantidad de hallazgos auditoría CAC años 2023 a 2025</a:t>
            </a:r>
          </a:p>
        </p:txBody>
      </p:sp>
      <p:sp>
        <p:nvSpPr>
          <p:cNvPr id="15" name="CuadroTexto 14">
            <a:extLst>
              <a:ext uri="{FF2B5EF4-FFF2-40B4-BE49-F238E27FC236}">
                <a16:creationId xmlns:a16="http://schemas.microsoft.com/office/drawing/2014/main" id="{7B803C40-B24B-CBD6-CE00-8621C4DBA795}"/>
              </a:ext>
            </a:extLst>
          </p:cNvPr>
          <p:cNvSpPr txBox="1"/>
          <p:nvPr/>
        </p:nvSpPr>
        <p:spPr>
          <a:xfrm>
            <a:off x="6189074" y="6246601"/>
            <a:ext cx="4972006" cy="338554"/>
          </a:xfrm>
          <a:prstGeom prst="rect">
            <a:avLst/>
          </a:prstGeom>
          <a:noFill/>
        </p:spPr>
        <p:txBody>
          <a:bodyPr wrap="square">
            <a:spAutoFit/>
          </a:bodyPr>
          <a:lstStyle/>
          <a:p>
            <a:pPr defTabSz="583021">
              <a:buClr>
                <a:srgbClr val="000000"/>
              </a:buClr>
            </a:pPr>
            <a:r>
              <a:rPr lang="es-CO" sz="800" b="1" kern="0" dirty="0">
                <a:solidFill>
                  <a:srgbClr val="000000"/>
                </a:solidFill>
                <a:cs typeface="Arial"/>
                <a:sym typeface="Arial"/>
              </a:rPr>
              <a:t>Fuente</a:t>
            </a:r>
            <a:r>
              <a:rPr lang="es-CO" sz="800" kern="0" dirty="0">
                <a:solidFill>
                  <a:srgbClr val="000000"/>
                </a:solidFill>
                <a:cs typeface="Arial"/>
                <a:sym typeface="Arial"/>
              </a:rPr>
              <a:t>: Elaboración propia área componente reportes a la cuenta de alto costo Savia Salud EPS con base a resultados publicados por la CAC en tableros de seguimiento de la auditoría en la plataforma SISCAC 4.0. </a:t>
            </a:r>
          </a:p>
        </p:txBody>
      </p:sp>
      <p:graphicFrame>
        <p:nvGraphicFramePr>
          <p:cNvPr id="16" name="Diagrama 15">
            <a:extLst>
              <a:ext uri="{FF2B5EF4-FFF2-40B4-BE49-F238E27FC236}">
                <a16:creationId xmlns:a16="http://schemas.microsoft.com/office/drawing/2014/main" id="{61AA10AA-B41F-C071-2320-FF941421D1C9}"/>
              </a:ext>
            </a:extLst>
          </p:cNvPr>
          <p:cNvGraphicFramePr/>
          <p:nvPr>
            <p:extLst>
              <p:ext uri="{D42A27DB-BD31-4B8C-83A1-F6EECF244321}">
                <p14:modId xmlns:p14="http://schemas.microsoft.com/office/powerpoint/2010/main" val="4254540546"/>
              </p:ext>
            </p:extLst>
          </p:nvPr>
        </p:nvGraphicFramePr>
        <p:xfrm>
          <a:off x="391861" y="1757094"/>
          <a:ext cx="5006303" cy="3929331"/>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3282284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DE5B3-1853-EC2A-663E-450CAE5C03CB}"/>
            </a:ext>
          </a:extLst>
        </p:cNvPr>
        <p:cNvGrpSpPr/>
        <p:nvPr/>
      </p:nvGrpSpPr>
      <p:grpSpPr>
        <a:xfrm>
          <a:off x="0" y="0"/>
          <a:ext cx="0" cy="0"/>
          <a:chOff x="0" y="0"/>
          <a:chExt cx="0" cy="0"/>
        </a:xfrm>
      </p:grpSpPr>
      <p:pic>
        <p:nvPicPr>
          <p:cNvPr id="2" name="Google Shape;233;p5">
            <a:extLst>
              <a:ext uri="{FF2B5EF4-FFF2-40B4-BE49-F238E27FC236}">
                <a16:creationId xmlns:a16="http://schemas.microsoft.com/office/drawing/2014/main" id="{AB0D2306-44EF-3371-6351-BFB7F6202CD1}"/>
              </a:ext>
            </a:extLst>
          </p:cNvPr>
          <p:cNvPicPr preferRelativeResize="0"/>
          <p:nvPr/>
        </p:nvPicPr>
        <p:blipFill rotWithShape="1">
          <a:blip r:embed="rId3">
            <a:alphaModFix amt="50000"/>
          </a:blip>
          <a:srcRect/>
          <a:stretch/>
        </p:blipFill>
        <p:spPr>
          <a:xfrm>
            <a:off x="3148605" y="471546"/>
            <a:ext cx="5526472" cy="625546"/>
          </a:xfrm>
          <a:prstGeom prst="rect">
            <a:avLst/>
          </a:prstGeom>
          <a:noFill/>
          <a:ln>
            <a:noFill/>
          </a:ln>
        </p:spPr>
      </p:pic>
      <p:pic>
        <p:nvPicPr>
          <p:cNvPr id="3" name="Google Shape;234;p5" descr="Imagen en blanco y negro&#10;&#10;El contenido generado por IA puede ser incorrecto.">
            <a:extLst>
              <a:ext uri="{FF2B5EF4-FFF2-40B4-BE49-F238E27FC236}">
                <a16:creationId xmlns:a16="http://schemas.microsoft.com/office/drawing/2014/main" id="{CC7C8F65-1578-BF9F-1879-C703FABB582F}"/>
              </a:ext>
            </a:extLst>
          </p:cNvPr>
          <p:cNvPicPr preferRelativeResize="0"/>
          <p:nvPr/>
        </p:nvPicPr>
        <p:blipFill rotWithShape="1">
          <a:blip r:embed="rId4">
            <a:alphaModFix/>
          </a:blip>
          <a:srcRect/>
          <a:stretch/>
        </p:blipFill>
        <p:spPr>
          <a:xfrm rot="8108137" flipH="1">
            <a:off x="2975279" y="514762"/>
            <a:ext cx="654818" cy="251559"/>
          </a:xfrm>
          <a:prstGeom prst="rect">
            <a:avLst/>
          </a:prstGeom>
          <a:noFill/>
          <a:ln>
            <a:noFill/>
          </a:ln>
        </p:spPr>
      </p:pic>
      <p:pic>
        <p:nvPicPr>
          <p:cNvPr id="5" name="Google Shape;235;p5" descr="Imagen en blanco y negro&#10;&#10;El contenido generado por IA puede ser incorrecto.">
            <a:extLst>
              <a:ext uri="{FF2B5EF4-FFF2-40B4-BE49-F238E27FC236}">
                <a16:creationId xmlns:a16="http://schemas.microsoft.com/office/drawing/2014/main" id="{C303BFB7-CBC0-A5F5-7CC3-2F68B3AD2470}"/>
              </a:ext>
            </a:extLst>
          </p:cNvPr>
          <p:cNvPicPr preferRelativeResize="0"/>
          <p:nvPr/>
        </p:nvPicPr>
        <p:blipFill rotWithShape="1">
          <a:blip r:embed="rId4">
            <a:alphaModFix/>
          </a:blip>
          <a:srcRect/>
          <a:stretch/>
        </p:blipFill>
        <p:spPr>
          <a:xfrm rot="-8157613" flipH="1">
            <a:off x="8191578" y="468959"/>
            <a:ext cx="654818" cy="251559"/>
          </a:xfrm>
          <a:prstGeom prst="rect">
            <a:avLst/>
          </a:prstGeom>
          <a:noFill/>
          <a:ln>
            <a:noFill/>
          </a:ln>
        </p:spPr>
      </p:pic>
      <p:sp>
        <p:nvSpPr>
          <p:cNvPr id="9" name="CuadroTexto 8">
            <a:extLst>
              <a:ext uri="{FF2B5EF4-FFF2-40B4-BE49-F238E27FC236}">
                <a16:creationId xmlns:a16="http://schemas.microsoft.com/office/drawing/2014/main" id="{52CFBB76-FEAD-B2D0-F1F3-CDBEF3AD4263}"/>
              </a:ext>
            </a:extLst>
          </p:cNvPr>
          <p:cNvSpPr txBox="1"/>
          <p:nvPr/>
        </p:nvSpPr>
        <p:spPr>
          <a:xfrm>
            <a:off x="2587503" y="524102"/>
            <a:ext cx="6648675" cy="461665"/>
          </a:xfrm>
          <a:prstGeom prst="rect">
            <a:avLst/>
          </a:prstGeom>
          <a:noFill/>
        </p:spPr>
        <p:txBody>
          <a:bodyPr wrap="square" rtlCol="0">
            <a:spAutoFit/>
          </a:bodyPr>
          <a:lstStyle/>
          <a:p>
            <a:pPr algn="ctr"/>
            <a:r>
              <a:rPr lang="es-MX" sz="2400" b="1" dirty="0">
                <a:solidFill>
                  <a:srgbClr val="23505E"/>
                </a:solidFill>
              </a:rPr>
              <a:t>Reportes a la Cuenta de Alto Costo</a:t>
            </a:r>
          </a:p>
        </p:txBody>
      </p:sp>
      <p:graphicFrame>
        <p:nvGraphicFramePr>
          <p:cNvPr id="8" name="Gráfico 7">
            <a:extLst>
              <a:ext uri="{FF2B5EF4-FFF2-40B4-BE49-F238E27FC236}">
                <a16:creationId xmlns:a16="http://schemas.microsoft.com/office/drawing/2014/main" id="{62096BF9-CB66-E857-D224-024D08DBCBAD}"/>
              </a:ext>
            </a:extLst>
          </p:cNvPr>
          <p:cNvGraphicFramePr>
            <a:graphicFrameLocks/>
          </p:cNvGraphicFramePr>
          <p:nvPr>
            <p:extLst>
              <p:ext uri="{D42A27DB-BD31-4B8C-83A1-F6EECF244321}">
                <p14:modId xmlns:p14="http://schemas.microsoft.com/office/powerpoint/2010/main" val="4186764763"/>
              </p:ext>
            </p:extLst>
          </p:nvPr>
        </p:nvGraphicFramePr>
        <p:xfrm>
          <a:off x="772340" y="1854548"/>
          <a:ext cx="5095060" cy="3332978"/>
        </p:xfrm>
        <a:graphic>
          <a:graphicData uri="http://schemas.openxmlformats.org/drawingml/2006/chart">
            <c:chart xmlns:c="http://schemas.openxmlformats.org/drawingml/2006/chart" xmlns:r="http://schemas.openxmlformats.org/officeDocument/2006/relationships" r:id="rId5"/>
          </a:graphicData>
        </a:graphic>
      </p:graphicFrame>
      <p:sp>
        <p:nvSpPr>
          <p:cNvPr id="16" name="CuadroTexto 15">
            <a:extLst>
              <a:ext uri="{FF2B5EF4-FFF2-40B4-BE49-F238E27FC236}">
                <a16:creationId xmlns:a16="http://schemas.microsoft.com/office/drawing/2014/main" id="{69AA5EA8-13AC-06F1-6F26-798144A6F6B8}"/>
              </a:ext>
            </a:extLst>
          </p:cNvPr>
          <p:cNvSpPr txBox="1"/>
          <p:nvPr/>
        </p:nvSpPr>
        <p:spPr>
          <a:xfrm>
            <a:off x="694472" y="5440712"/>
            <a:ext cx="4908265" cy="308033"/>
          </a:xfrm>
          <a:prstGeom prst="rect">
            <a:avLst/>
          </a:prstGeom>
          <a:noFill/>
        </p:spPr>
        <p:txBody>
          <a:bodyPr wrap="square">
            <a:spAutoFit/>
          </a:bodyPr>
          <a:lstStyle/>
          <a:p>
            <a:pPr defTabSz="583021">
              <a:buClr>
                <a:srgbClr val="000000"/>
              </a:buClr>
            </a:pPr>
            <a:r>
              <a:rPr lang="es-CO" sz="701" b="1" kern="0" dirty="0">
                <a:solidFill>
                  <a:srgbClr val="000000"/>
                </a:solidFill>
                <a:latin typeface="Arial"/>
                <a:cs typeface="Arial"/>
                <a:sym typeface="Arial"/>
              </a:rPr>
              <a:t>Fuente</a:t>
            </a:r>
            <a:r>
              <a:rPr lang="es-CO" sz="701" kern="0" dirty="0">
                <a:solidFill>
                  <a:srgbClr val="000000"/>
                </a:solidFill>
                <a:latin typeface="Arial"/>
                <a:cs typeface="Arial"/>
                <a:sym typeface="Arial"/>
              </a:rPr>
              <a:t>: Elaboración propia área componente reportes a la cuenta de alto costo Savia Salud EPS con base a resultados publicados por la CAC en tableros de seguimiento de la auditoría en la plataforma SISCAC 4.0. </a:t>
            </a:r>
            <a:endParaRPr lang="es-CO" sz="893" kern="0" dirty="0">
              <a:solidFill>
                <a:srgbClr val="000000"/>
              </a:solidFill>
              <a:latin typeface="Arial"/>
              <a:cs typeface="Arial"/>
              <a:sym typeface="Arial"/>
            </a:endParaRPr>
          </a:p>
        </p:txBody>
      </p:sp>
      <p:graphicFrame>
        <p:nvGraphicFramePr>
          <p:cNvPr id="20" name="Gráfico 19">
            <a:extLst>
              <a:ext uri="{FF2B5EF4-FFF2-40B4-BE49-F238E27FC236}">
                <a16:creationId xmlns:a16="http://schemas.microsoft.com/office/drawing/2014/main" id="{61A60FA7-96D6-AB34-F140-D571DC3CCFDF}"/>
              </a:ext>
            </a:extLst>
          </p:cNvPr>
          <p:cNvGraphicFramePr>
            <a:graphicFrameLocks/>
          </p:cNvGraphicFramePr>
          <p:nvPr>
            <p:extLst>
              <p:ext uri="{D42A27DB-BD31-4B8C-83A1-F6EECF244321}">
                <p14:modId xmlns:p14="http://schemas.microsoft.com/office/powerpoint/2010/main" val="3881387367"/>
              </p:ext>
            </p:extLst>
          </p:nvPr>
        </p:nvGraphicFramePr>
        <p:xfrm>
          <a:off x="6078548" y="1854548"/>
          <a:ext cx="5526472" cy="3332978"/>
        </p:xfrm>
        <a:graphic>
          <a:graphicData uri="http://schemas.openxmlformats.org/drawingml/2006/chart">
            <c:chart xmlns:c="http://schemas.openxmlformats.org/drawingml/2006/chart" xmlns:r="http://schemas.openxmlformats.org/officeDocument/2006/relationships" r:id="rId6"/>
          </a:graphicData>
        </a:graphic>
      </p:graphicFrame>
      <p:sp>
        <p:nvSpPr>
          <p:cNvPr id="21" name="CuadroTexto 20">
            <a:extLst>
              <a:ext uri="{FF2B5EF4-FFF2-40B4-BE49-F238E27FC236}">
                <a16:creationId xmlns:a16="http://schemas.microsoft.com/office/drawing/2014/main" id="{EB563066-941F-B7E9-FCD8-E1089461CFC3}"/>
              </a:ext>
            </a:extLst>
          </p:cNvPr>
          <p:cNvSpPr txBox="1"/>
          <p:nvPr/>
        </p:nvSpPr>
        <p:spPr>
          <a:xfrm>
            <a:off x="6013029" y="5440712"/>
            <a:ext cx="5324095" cy="338554"/>
          </a:xfrm>
          <a:prstGeom prst="rect">
            <a:avLst/>
          </a:prstGeom>
          <a:noFill/>
        </p:spPr>
        <p:txBody>
          <a:bodyPr wrap="square">
            <a:spAutoFit/>
          </a:bodyPr>
          <a:lstStyle/>
          <a:p>
            <a:pPr defTabSz="583021">
              <a:buClr>
                <a:srgbClr val="000000"/>
              </a:buClr>
            </a:pPr>
            <a:r>
              <a:rPr lang="es-CO" sz="800" b="1" kern="0" dirty="0">
                <a:solidFill>
                  <a:srgbClr val="000000"/>
                </a:solidFill>
                <a:cs typeface="Arial"/>
                <a:sym typeface="Arial"/>
              </a:rPr>
              <a:t>Fuente</a:t>
            </a:r>
            <a:r>
              <a:rPr lang="es-CO" sz="800" kern="0" dirty="0">
                <a:solidFill>
                  <a:srgbClr val="000000"/>
                </a:solidFill>
                <a:cs typeface="Arial"/>
                <a:sym typeface="Arial"/>
              </a:rPr>
              <a:t>: Elaboración propia área componente reportes a la cuenta de alto costo Savia Salud EPS con base a resultados publicados por la CAC en tableros de seguimiento de la auditoría en la plataforma SISCAC 4.0. </a:t>
            </a:r>
          </a:p>
        </p:txBody>
      </p:sp>
      <p:sp>
        <p:nvSpPr>
          <p:cNvPr id="22" name="CuadroTexto 21">
            <a:extLst>
              <a:ext uri="{FF2B5EF4-FFF2-40B4-BE49-F238E27FC236}">
                <a16:creationId xmlns:a16="http://schemas.microsoft.com/office/drawing/2014/main" id="{F62003C6-98BD-906C-3A2D-F3965FB07227}"/>
              </a:ext>
            </a:extLst>
          </p:cNvPr>
          <p:cNvSpPr txBox="1"/>
          <p:nvPr/>
        </p:nvSpPr>
        <p:spPr>
          <a:xfrm>
            <a:off x="6013029" y="5748745"/>
            <a:ext cx="3706837" cy="308033"/>
          </a:xfrm>
          <a:prstGeom prst="rect">
            <a:avLst/>
          </a:prstGeom>
          <a:noFill/>
        </p:spPr>
        <p:txBody>
          <a:bodyPr wrap="square" rtlCol="0">
            <a:spAutoFit/>
          </a:bodyPr>
          <a:lstStyle/>
          <a:p>
            <a:pPr defTabSz="583021">
              <a:buClr>
                <a:srgbClr val="000000"/>
              </a:buClr>
            </a:pPr>
            <a:r>
              <a:rPr lang="es-CO" sz="701" kern="0" dirty="0">
                <a:solidFill>
                  <a:srgbClr val="FFFFFF">
                    <a:lumMod val="65000"/>
                  </a:srgbClr>
                </a:solidFill>
                <a:latin typeface="Arial"/>
                <a:cs typeface="Arial"/>
                <a:sym typeface="Arial"/>
              </a:rPr>
              <a:t>AR: Artritis Reumatoide, ERC: Enfermedad Renal Crónica, VIH: virus de la Inmunodeficiencia Humana</a:t>
            </a:r>
          </a:p>
        </p:txBody>
      </p:sp>
    </p:spTree>
    <p:extLst>
      <p:ext uri="{BB962C8B-B14F-4D97-AF65-F5344CB8AC3E}">
        <p14:creationId xmlns:p14="http://schemas.microsoft.com/office/powerpoint/2010/main" val="3945401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59A81-CB09-374B-356C-E93DF1371DE4}"/>
            </a:ext>
          </a:extLst>
        </p:cNvPr>
        <p:cNvGrpSpPr/>
        <p:nvPr/>
      </p:nvGrpSpPr>
      <p:grpSpPr>
        <a:xfrm>
          <a:off x="0" y="0"/>
          <a:ext cx="0" cy="0"/>
          <a:chOff x="0" y="0"/>
          <a:chExt cx="0" cy="0"/>
        </a:xfrm>
      </p:grpSpPr>
      <p:pic>
        <p:nvPicPr>
          <p:cNvPr id="2" name="Google Shape;233;p5">
            <a:extLst>
              <a:ext uri="{FF2B5EF4-FFF2-40B4-BE49-F238E27FC236}">
                <a16:creationId xmlns:a16="http://schemas.microsoft.com/office/drawing/2014/main" id="{93A49643-3AFF-826F-72CC-C97CCA903E33}"/>
              </a:ext>
            </a:extLst>
          </p:cNvPr>
          <p:cNvPicPr preferRelativeResize="0"/>
          <p:nvPr/>
        </p:nvPicPr>
        <p:blipFill rotWithShape="1">
          <a:blip r:embed="rId3">
            <a:alphaModFix amt="50000"/>
          </a:blip>
          <a:srcRect/>
          <a:stretch/>
        </p:blipFill>
        <p:spPr>
          <a:xfrm>
            <a:off x="3148605" y="471546"/>
            <a:ext cx="5328645" cy="636037"/>
          </a:xfrm>
          <a:prstGeom prst="rect">
            <a:avLst/>
          </a:prstGeom>
          <a:noFill/>
          <a:ln>
            <a:noFill/>
          </a:ln>
        </p:spPr>
      </p:pic>
      <p:pic>
        <p:nvPicPr>
          <p:cNvPr id="3" name="Google Shape;234;p5" descr="Imagen en blanco y negro&#10;&#10;El contenido generado por IA puede ser incorrecto.">
            <a:extLst>
              <a:ext uri="{FF2B5EF4-FFF2-40B4-BE49-F238E27FC236}">
                <a16:creationId xmlns:a16="http://schemas.microsoft.com/office/drawing/2014/main" id="{7FC45206-EDB1-47C6-49F1-FFD83525AE18}"/>
              </a:ext>
            </a:extLst>
          </p:cNvPr>
          <p:cNvPicPr preferRelativeResize="0"/>
          <p:nvPr/>
        </p:nvPicPr>
        <p:blipFill rotWithShape="1">
          <a:blip r:embed="rId4">
            <a:alphaModFix/>
          </a:blip>
          <a:srcRect/>
          <a:stretch/>
        </p:blipFill>
        <p:spPr>
          <a:xfrm rot="8108137" flipH="1">
            <a:off x="2975279" y="514762"/>
            <a:ext cx="654818" cy="251559"/>
          </a:xfrm>
          <a:prstGeom prst="rect">
            <a:avLst/>
          </a:prstGeom>
          <a:noFill/>
          <a:ln>
            <a:noFill/>
          </a:ln>
        </p:spPr>
      </p:pic>
      <p:pic>
        <p:nvPicPr>
          <p:cNvPr id="5" name="Google Shape;235;p5" descr="Imagen en blanco y negro&#10;&#10;El contenido generado por IA puede ser incorrecto.">
            <a:extLst>
              <a:ext uri="{FF2B5EF4-FFF2-40B4-BE49-F238E27FC236}">
                <a16:creationId xmlns:a16="http://schemas.microsoft.com/office/drawing/2014/main" id="{E1ED28B1-AFC8-FDDF-6006-A61D191154D4}"/>
              </a:ext>
            </a:extLst>
          </p:cNvPr>
          <p:cNvPicPr preferRelativeResize="0"/>
          <p:nvPr/>
        </p:nvPicPr>
        <p:blipFill rotWithShape="1">
          <a:blip r:embed="rId4">
            <a:alphaModFix/>
          </a:blip>
          <a:srcRect/>
          <a:stretch/>
        </p:blipFill>
        <p:spPr>
          <a:xfrm rot="-8157613" flipH="1">
            <a:off x="7993752" y="512665"/>
            <a:ext cx="654818" cy="251559"/>
          </a:xfrm>
          <a:prstGeom prst="rect">
            <a:avLst/>
          </a:prstGeom>
          <a:noFill/>
          <a:ln>
            <a:noFill/>
          </a:ln>
        </p:spPr>
      </p:pic>
      <p:sp>
        <p:nvSpPr>
          <p:cNvPr id="9" name="CuadroTexto 8">
            <a:extLst>
              <a:ext uri="{FF2B5EF4-FFF2-40B4-BE49-F238E27FC236}">
                <a16:creationId xmlns:a16="http://schemas.microsoft.com/office/drawing/2014/main" id="{F641E817-A7ED-E1DB-A24B-528B67A07FB0}"/>
              </a:ext>
            </a:extLst>
          </p:cNvPr>
          <p:cNvSpPr txBox="1"/>
          <p:nvPr/>
        </p:nvSpPr>
        <p:spPr>
          <a:xfrm>
            <a:off x="2635128" y="522335"/>
            <a:ext cx="6648675" cy="461665"/>
          </a:xfrm>
          <a:prstGeom prst="rect">
            <a:avLst/>
          </a:prstGeom>
          <a:noFill/>
        </p:spPr>
        <p:txBody>
          <a:bodyPr wrap="square" rtlCol="0">
            <a:spAutoFit/>
          </a:bodyPr>
          <a:lstStyle/>
          <a:p>
            <a:pPr algn="ctr"/>
            <a:r>
              <a:rPr lang="es-MX" sz="2400" b="1" dirty="0">
                <a:solidFill>
                  <a:srgbClr val="23505E"/>
                </a:solidFill>
              </a:rPr>
              <a:t>Logros de gestión de riesgo</a:t>
            </a:r>
          </a:p>
        </p:txBody>
      </p:sp>
      <p:graphicFrame>
        <p:nvGraphicFramePr>
          <p:cNvPr id="4" name="Diagrama 3">
            <a:extLst>
              <a:ext uri="{FF2B5EF4-FFF2-40B4-BE49-F238E27FC236}">
                <a16:creationId xmlns:a16="http://schemas.microsoft.com/office/drawing/2014/main" id="{63989796-87D4-8769-BD1C-D7AA723F7188}"/>
              </a:ext>
            </a:extLst>
          </p:cNvPr>
          <p:cNvGraphicFramePr/>
          <p:nvPr>
            <p:extLst>
              <p:ext uri="{D42A27DB-BD31-4B8C-83A1-F6EECF244321}">
                <p14:modId xmlns:p14="http://schemas.microsoft.com/office/powerpoint/2010/main" val="311550919"/>
              </p:ext>
            </p:extLst>
          </p:nvPr>
        </p:nvGraphicFramePr>
        <p:xfrm>
          <a:off x="321733" y="1250070"/>
          <a:ext cx="5983817" cy="494155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Imagen 5">
            <a:extLst>
              <a:ext uri="{FF2B5EF4-FFF2-40B4-BE49-F238E27FC236}">
                <a16:creationId xmlns:a16="http://schemas.microsoft.com/office/drawing/2014/main" id="{808D6020-3BC2-147D-4A6A-BCA56EF44788}"/>
              </a:ext>
            </a:extLst>
          </p:cNvPr>
          <p:cNvPicPr>
            <a:picLocks noChangeAspect="1"/>
          </p:cNvPicPr>
          <p:nvPr/>
        </p:nvPicPr>
        <p:blipFill>
          <a:blip r:embed="rId10"/>
          <a:stretch>
            <a:fillRect/>
          </a:stretch>
        </p:blipFill>
        <p:spPr>
          <a:xfrm>
            <a:off x="6553482" y="1577801"/>
            <a:ext cx="2387659" cy="1911654"/>
          </a:xfrm>
          <a:prstGeom prst="rect">
            <a:avLst/>
          </a:prstGeom>
        </p:spPr>
      </p:pic>
      <p:pic>
        <p:nvPicPr>
          <p:cNvPr id="7" name="Imagen 6">
            <a:extLst>
              <a:ext uri="{FF2B5EF4-FFF2-40B4-BE49-F238E27FC236}">
                <a16:creationId xmlns:a16="http://schemas.microsoft.com/office/drawing/2014/main" id="{20A524FB-2C56-39C5-3EB5-DE0D44B0234F}"/>
              </a:ext>
            </a:extLst>
          </p:cNvPr>
          <p:cNvPicPr>
            <a:picLocks noChangeAspect="1"/>
          </p:cNvPicPr>
          <p:nvPr/>
        </p:nvPicPr>
        <p:blipFill>
          <a:blip r:embed="rId11"/>
          <a:stretch>
            <a:fillRect/>
          </a:stretch>
        </p:blipFill>
        <p:spPr>
          <a:xfrm>
            <a:off x="8941141" y="1577800"/>
            <a:ext cx="2387660" cy="1911655"/>
          </a:xfrm>
          <a:prstGeom prst="rect">
            <a:avLst/>
          </a:prstGeom>
        </p:spPr>
      </p:pic>
      <p:pic>
        <p:nvPicPr>
          <p:cNvPr id="10" name="Imagen 9">
            <a:extLst>
              <a:ext uri="{FF2B5EF4-FFF2-40B4-BE49-F238E27FC236}">
                <a16:creationId xmlns:a16="http://schemas.microsoft.com/office/drawing/2014/main" id="{F401F5F0-4528-A658-D4F0-215DB3B7D0E9}"/>
              </a:ext>
            </a:extLst>
          </p:cNvPr>
          <p:cNvPicPr>
            <a:picLocks noChangeAspect="1"/>
          </p:cNvPicPr>
          <p:nvPr/>
        </p:nvPicPr>
        <p:blipFill>
          <a:blip r:embed="rId12"/>
          <a:srcRect t="2863"/>
          <a:stretch>
            <a:fillRect/>
          </a:stretch>
        </p:blipFill>
        <p:spPr>
          <a:xfrm>
            <a:off x="6553482" y="3489455"/>
            <a:ext cx="2387659" cy="2531801"/>
          </a:xfrm>
          <a:prstGeom prst="rect">
            <a:avLst/>
          </a:prstGeom>
        </p:spPr>
      </p:pic>
      <p:pic>
        <p:nvPicPr>
          <p:cNvPr id="12" name="Imagen 11">
            <a:extLst>
              <a:ext uri="{FF2B5EF4-FFF2-40B4-BE49-F238E27FC236}">
                <a16:creationId xmlns:a16="http://schemas.microsoft.com/office/drawing/2014/main" id="{76283ED3-A449-5446-4D7B-71FC485A1161}"/>
              </a:ext>
            </a:extLst>
          </p:cNvPr>
          <p:cNvPicPr>
            <a:picLocks noChangeAspect="1"/>
          </p:cNvPicPr>
          <p:nvPr/>
        </p:nvPicPr>
        <p:blipFill>
          <a:blip r:embed="rId13"/>
          <a:stretch>
            <a:fillRect/>
          </a:stretch>
        </p:blipFill>
        <p:spPr>
          <a:xfrm>
            <a:off x="8941141" y="3489454"/>
            <a:ext cx="2387660" cy="2531801"/>
          </a:xfrm>
          <a:prstGeom prst="rect">
            <a:avLst/>
          </a:prstGeom>
        </p:spPr>
      </p:pic>
    </p:spTree>
    <p:extLst>
      <p:ext uri="{BB962C8B-B14F-4D97-AF65-F5344CB8AC3E}">
        <p14:creationId xmlns:p14="http://schemas.microsoft.com/office/powerpoint/2010/main" val="3393269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BC612-C073-5CF1-835E-94BFE3E8F48C}"/>
            </a:ext>
          </a:extLst>
        </p:cNvPr>
        <p:cNvGrpSpPr/>
        <p:nvPr/>
      </p:nvGrpSpPr>
      <p:grpSpPr>
        <a:xfrm>
          <a:off x="0" y="0"/>
          <a:ext cx="0" cy="0"/>
          <a:chOff x="0" y="0"/>
          <a:chExt cx="0" cy="0"/>
        </a:xfrm>
      </p:grpSpPr>
      <p:pic>
        <p:nvPicPr>
          <p:cNvPr id="2" name="Google Shape;233;p5">
            <a:extLst>
              <a:ext uri="{FF2B5EF4-FFF2-40B4-BE49-F238E27FC236}">
                <a16:creationId xmlns:a16="http://schemas.microsoft.com/office/drawing/2014/main" id="{AFB025C6-7AB5-F914-32B7-F8889CBE8700}"/>
              </a:ext>
            </a:extLst>
          </p:cNvPr>
          <p:cNvPicPr preferRelativeResize="0"/>
          <p:nvPr/>
        </p:nvPicPr>
        <p:blipFill rotWithShape="1">
          <a:blip r:embed="rId2">
            <a:alphaModFix amt="50000"/>
          </a:blip>
          <a:srcRect/>
          <a:stretch/>
        </p:blipFill>
        <p:spPr>
          <a:xfrm>
            <a:off x="3148605" y="471546"/>
            <a:ext cx="5526472" cy="593640"/>
          </a:xfrm>
          <a:prstGeom prst="rect">
            <a:avLst/>
          </a:prstGeom>
          <a:noFill/>
          <a:ln>
            <a:noFill/>
          </a:ln>
        </p:spPr>
      </p:pic>
      <p:pic>
        <p:nvPicPr>
          <p:cNvPr id="3" name="Google Shape;234;p5" descr="Imagen en blanco y negro&#10;&#10;El contenido generado por IA puede ser incorrecto.">
            <a:extLst>
              <a:ext uri="{FF2B5EF4-FFF2-40B4-BE49-F238E27FC236}">
                <a16:creationId xmlns:a16="http://schemas.microsoft.com/office/drawing/2014/main" id="{30D3A142-9266-B776-F5D8-0A4D912EB231}"/>
              </a:ext>
            </a:extLst>
          </p:cNvPr>
          <p:cNvPicPr preferRelativeResize="0"/>
          <p:nvPr/>
        </p:nvPicPr>
        <p:blipFill rotWithShape="1">
          <a:blip r:embed="rId3">
            <a:alphaModFix/>
          </a:blip>
          <a:srcRect/>
          <a:stretch/>
        </p:blipFill>
        <p:spPr>
          <a:xfrm rot="8108137" flipH="1">
            <a:off x="2975279" y="514762"/>
            <a:ext cx="654818" cy="251559"/>
          </a:xfrm>
          <a:prstGeom prst="rect">
            <a:avLst/>
          </a:prstGeom>
          <a:noFill/>
          <a:ln>
            <a:noFill/>
          </a:ln>
        </p:spPr>
      </p:pic>
      <p:pic>
        <p:nvPicPr>
          <p:cNvPr id="5" name="Google Shape;235;p5" descr="Imagen en blanco y negro&#10;&#10;El contenido generado por IA puede ser incorrecto.">
            <a:extLst>
              <a:ext uri="{FF2B5EF4-FFF2-40B4-BE49-F238E27FC236}">
                <a16:creationId xmlns:a16="http://schemas.microsoft.com/office/drawing/2014/main" id="{C41683EE-C6F2-6DAA-FD2A-96D515AAD3B2}"/>
              </a:ext>
            </a:extLst>
          </p:cNvPr>
          <p:cNvPicPr preferRelativeResize="0"/>
          <p:nvPr/>
        </p:nvPicPr>
        <p:blipFill rotWithShape="1">
          <a:blip r:embed="rId3">
            <a:alphaModFix/>
          </a:blip>
          <a:srcRect/>
          <a:stretch/>
        </p:blipFill>
        <p:spPr>
          <a:xfrm rot="-8157613" flipH="1">
            <a:off x="8191578" y="468959"/>
            <a:ext cx="654818" cy="251559"/>
          </a:xfrm>
          <a:prstGeom prst="rect">
            <a:avLst/>
          </a:prstGeom>
          <a:noFill/>
          <a:ln>
            <a:noFill/>
          </a:ln>
        </p:spPr>
      </p:pic>
      <p:sp>
        <p:nvSpPr>
          <p:cNvPr id="9" name="CuadroTexto 8">
            <a:extLst>
              <a:ext uri="{FF2B5EF4-FFF2-40B4-BE49-F238E27FC236}">
                <a16:creationId xmlns:a16="http://schemas.microsoft.com/office/drawing/2014/main" id="{13AA42CB-CD83-A4DF-E3F3-1AB50DCA17BC}"/>
              </a:ext>
            </a:extLst>
          </p:cNvPr>
          <p:cNvSpPr txBox="1"/>
          <p:nvPr/>
        </p:nvSpPr>
        <p:spPr>
          <a:xfrm>
            <a:off x="2587503" y="524102"/>
            <a:ext cx="6648675" cy="461665"/>
          </a:xfrm>
          <a:prstGeom prst="rect">
            <a:avLst/>
          </a:prstGeom>
          <a:noFill/>
        </p:spPr>
        <p:txBody>
          <a:bodyPr wrap="square" rtlCol="0">
            <a:spAutoFit/>
          </a:bodyPr>
          <a:lstStyle/>
          <a:p>
            <a:pPr algn="ctr"/>
            <a:r>
              <a:rPr lang="es-MX" sz="2400" b="1" dirty="0">
                <a:solidFill>
                  <a:srgbClr val="23505E"/>
                </a:solidFill>
              </a:rPr>
              <a:t>Logros de gestión de riesgo</a:t>
            </a:r>
          </a:p>
        </p:txBody>
      </p:sp>
      <p:sp>
        <p:nvSpPr>
          <p:cNvPr id="8" name="CuadroTexto 7">
            <a:extLst>
              <a:ext uri="{FF2B5EF4-FFF2-40B4-BE49-F238E27FC236}">
                <a16:creationId xmlns:a16="http://schemas.microsoft.com/office/drawing/2014/main" id="{5F66FD23-C82B-F17E-24A3-C6CCA65BC13E}"/>
              </a:ext>
            </a:extLst>
          </p:cNvPr>
          <p:cNvSpPr txBox="1"/>
          <p:nvPr/>
        </p:nvSpPr>
        <p:spPr>
          <a:xfrm>
            <a:off x="460100" y="2045822"/>
            <a:ext cx="3462424" cy="692497"/>
          </a:xfrm>
          <a:prstGeom prst="rect">
            <a:avLst/>
          </a:prstGeom>
          <a:noFill/>
        </p:spPr>
        <p:txBody>
          <a:bodyPr wrap="square" rtlCol="0">
            <a:spAutoFit/>
          </a:bodyPr>
          <a:lstStyle/>
          <a:p>
            <a:pPr marL="0" marR="0" lvl="0" indent="0" algn="just" defTabSz="457200" rtl="0" eaLnBrk="1" fontAlgn="base" latinLnBrk="0" hangingPunct="1">
              <a:lnSpc>
                <a:spcPct val="100000"/>
              </a:lnSpc>
              <a:spcBef>
                <a:spcPts val="0"/>
              </a:spcBef>
              <a:spcAft>
                <a:spcPts val="0"/>
              </a:spcAft>
              <a:buClrTx/>
              <a:buSzTx/>
              <a:buFontTx/>
              <a:buNone/>
              <a:tabLst/>
              <a:defRPr/>
            </a:pPr>
            <a:r>
              <a:rPr kumimoji="0" lang="es-CO" sz="1300" b="0" i="0" u="none" strike="noStrike" kern="1200" cap="none" spc="0" normalizeH="0" baseline="0" noProof="0" dirty="0">
                <a:ln>
                  <a:noFill/>
                </a:ln>
                <a:solidFill>
                  <a:srgbClr val="23505E"/>
                </a:solidFill>
                <a:effectLst/>
                <a:uLnTx/>
                <a:uFillTx/>
                <a:latin typeface="Calibri" panose="020F0502020204030204" pitchFamily="34" charset="0"/>
                <a:ea typeface="Calibri" panose="020F0502020204030204" pitchFamily="34" charset="0"/>
                <a:cs typeface="Calibri" panose="020F0502020204030204" pitchFamily="34" charset="0"/>
              </a:rPr>
              <a:t>Creación de tablero de visualización,  para seguimiento de los Eventos de Interés en Salud Pública notificados.</a:t>
            </a:r>
          </a:p>
        </p:txBody>
      </p:sp>
      <p:sp>
        <p:nvSpPr>
          <p:cNvPr id="12" name="CuadroTexto 11">
            <a:extLst>
              <a:ext uri="{FF2B5EF4-FFF2-40B4-BE49-F238E27FC236}">
                <a16:creationId xmlns:a16="http://schemas.microsoft.com/office/drawing/2014/main" id="{A78FBAED-01DF-7B32-D33C-7F7D32D39340}"/>
              </a:ext>
            </a:extLst>
          </p:cNvPr>
          <p:cNvSpPr txBox="1"/>
          <p:nvPr/>
        </p:nvSpPr>
        <p:spPr>
          <a:xfrm>
            <a:off x="4716504" y="2012381"/>
            <a:ext cx="3172266" cy="692497"/>
          </a:xfrm>
          <a:prstGeom prst="rect">
            <a:avLst/>
          </a:prstGeom>
          <a:noFill/>
        </p:spPr>
        <p:txBody>
          <a:bodyPr wrap="square" rtlCol="0">
            <a:spAutoFit/>
          </a:bodyPr>
          <a:lstStyle/>
          <a:p>
            <a:pPr marL="0" marR="0" lvl="0" indent="0" algn="just" defTabSz="457200" rtl="0" eaLnBrk="1" fontAlgn="base" latinLnBrk="0" hangingPunct="1">
              <a:lnSpc>
                <a:spcPct val="100000"/>
              </a:lnSpc>
              <a:spcBef>
                <a:spcPts val="0"/>
              </a:spcBef>
              <a:spcAft>
                <a:spcPts val="0"/>
              </a:spcAft>
              <a:buClrTx/>
              <a:buSzTx/>
              <a:buFontTx/>
              <a:buNone/>
              <a:tabLst/>
              <a:defRPr/>
            </a:pPr>
            <a:r>
              <a:rPr kumimoji="0" lang="es-CO" sz="1300" b="0" i="0" u="none" strike="noStrike" kern="1200" cap="none" spc="0" normalizeH="0" baseline="0" noProof="0" dirty="0">
                <a:ln>
                  <a:noFill/>
                </a:ln>
                <a:solidFill>
                  <a:srgbClr val="23505E"/>
                </a:solidFill>
                <a:effectLst/>
                <a:uLnTx/>
                <a:uFillTx/>
                <a:latin typeface="Calibri" panose="020F0502020204030204" pitchFamily="34" charset="0"/>
                <a:ea typeface="Calibri" panose="020F0502020204030204" pitchFamily="34" charset="0"/>
                <a:cs typeface="Calibri" panose="020F0502020204030204" pitchFamily="34" charset="0"/>
              </a:rPr>
              <a:t>Clasificación, Gestión y seguimiento de </a:t>
            </a:r>
            <a:r>
              <a:rPr kumimoji="0" lang="es-CO" sz="1300" b="1" i="0" u="none" strike="noStrike" kern="1200" cap="none" spc="0" normalizeH="0" baseline="0" noProof="0" dirty="0">
                <a:ln>
                  <a:noFill/>
                </a:ln>
                <a:solidFill>
                  <a:srgbClr val="23505E"/>
                </a:solidFill>
                <a:effectLst/>
                <a:uLnTx/>
                <a:uFillTx/>
                <a:latin typeface="Calibri" panose="020F0502020204030204" pitchFamily="34" charset="0"/>
                <a:ea typeface="Calibri" panose="020F0502020204030204" pitchFamily="34" charset="0"/>
                <a:cs typeface="Calibri" panose="020F0502020204030204" pitchFamily="34" charset="0"/>
              </a:rPr>
              <a:t>32.383</a:t>
            </a:r>
            <a:r>
              <a:rPr kumimoji="0" lang="es-CO" sz="1300" b="0" i="0" u="none" strike="noStrike" kern="1200" cap="none" spc="0" normalizeH="0" baseline="0" noProof="0" dirty="0">
                <a:ln>
                  <a:noFill/>
                </a:ln>
                <a:solidFill>
                  <a:srgbClr val="23505E"/>
                </a:solidFill>
                <a:effectLst/>
                <a:uLnTx/>
                <a:uFillTx/>
                <a:latin typeface="Calibri" panose="020F0502020204030204" pitchFamily="34" charset="0"/>
                <a:ea typeface="Calibri" panose="020F0502020204030204" pitchFamily="34" charset="0"/>
                <a:cs typeface="Calibri" panose="020F0502020204030204" pitchFamily="34" charset="0"/>
              </a:rPr>
              <a:t> casos de Eventos de Interés en Salud Pública notificados.</a:t>
            </a:r>
          </a:p>
        </p:txBody>
      </p:sp>
      <p:sp>
        <p:nvSpPr>
          <p:cNvPr id="16" name="CuadroTexto 15">
            <a:extLst>
              <a:ext uri="{FF2B5EF4-FFF2-40B4-BE49-F238E27FC236}">
                <a16:creationId xmlns:a16="http://schemas.microsoft.com/office/drawing/2014/main" id="{D29C4591-9C63-84C5-8D90-5E429829DB7C}"/>
              </a:ext>
            </a:extLst>
          </p:cNvPr>
          <p:cNvSpPr txBox="1"/>
          <p:nvPr/>
        </p:nvSpPr>
        <p:spPr>
          <a:xfrm>
            <a:off x="8584912" y="1958789"/>
            <a:ext cx="3172266" cy="892552"/>
          </a:xfrm>
          <a:prstGeom prst="rect">
            <a:avLst/>
          </a:prstGeom>
          <a:noFill/>
        </p:spPr>
        <p:txBody>
          <a:bodyPr wrap="square" rtlCol="0">
            <a:spAutoFit/>
          </a:bodyPr>
          <a:lstStyle/>
          <a:p>
            <a:pPr marL="0" marR="0" lvl="0" indent="0" algn="just" defTabSz="457200" rtl="0" eaLnBrk="1" fontAlgn="base" latinLnBrk="0" hangingPunct="1">
              <a:lnSpc>
                <a:spcPct val="100000"/>
              </a:lnSpc>
              <a:spcBef>
                <a:spcPts val="0"/>
              </a:spcBef>
              <a:spcAft>
                <a:spcPts val="0"/>
              </a:spcAft>
              <a:buClrTx/>
              <a:buSzTx/>
              <a:buFontTx/>
              <a:buNone/>
              <a:tabLst/>
              <a:defRPr/>
            </a:pPr>
            <a:r>
              <a:rPr kumimoji="0" lang="es-CO" sz="1300" b="0" i="0" u="none" strike="noStrike" kern="1200" cap="none" spc="0" normalizeH="0" baseline="0" noProof="0" dirty="0">
                <a:ln>
                  <a:noFill/>
                </a:ln>
                <a:solidFill>
                  <a:srgbClr val="23505E"/>
                </a:solidFill>
                <a:effectLst/>
                <a:uLnTx/>
                <a:uFillTx/>
                <a:latin typeface="Calibri" panose="020F0502020204030204" pitchFamily="34" charset="0"/>
                <a:ea typeface="Calibri" panose="020F0502020204030204" pitchFamily="34" charset="0"/>
                <a:cs typeface="Calibri" panose="020F0502020204030204" pitchFamily="34" charset="0"/>
              </a:rPr>
              <a:t>Creación y publicación de </a:t>
            </a:r>
            <a:r>
              <a:rPr kumimoji="0" lang="es-CO" sz="1300" b="1" i="0" u="none" strike="noStrike" kern="1200" cap="none" spc="0" normalizeH="0" baseline="0" noProof="0" dirty="0">
                <a:ln>
                  <a:noFill/>
                </a:ln>
                <a:solidFill>
                  <a:srgbClr val="23505E"/>
                </a:solidFill>
                <a:effectLst/>
                <a:uLnTx/>
                <a:uFillTx/>
                <a:latin typeface="Calibri" panose="020F0502020204030204" pitchFamily="34" charset="0"/>
                <a:ea typeface="Calibri" panose="020F0502020204030204" pitchFamily="34" charset="0"/>
                <a:cs typeface="Calibri" panose="020F0502020204030204" pitchFamily="34" charset="0"/>
              </a:rPr>
              <a:t>18</a:t>
            </a:r>
            <a:r>
              <a:rPr kumimoji="0" lang="es-CO" sz="1300" b="0" i="0" u="none" strike="noStrike" kern="1200" cap="none" spc="0" normalizeH="0" baseline="0" noProof="0" dirty="0">
                <a:ln>
                  <a:noFill/>
                </a:ln>
                <a:solidFill>
                  <a:srgbClr val="23505E"/>
                </a:solidFill>
                <a:effectLst/>
                <a:uLnTx/>
                <a:uFillTx/>
                <a:latin typeface="Calibri" panose="020F0502020204030204" pitchFamily="34" charset="0"/>
                <a:ea typeface="Calibri" panose="020F0502020204030204" pitchFamily="34" charset="0"/>
                <a:cs typeface="Calibri" panose="020F0502020204030204" pitchFamily="34" charset="0"/>
              </a:rPr>
              <a:t> infografías, relacionadas con los EISP.</a:t>
            </a:r>
          </a:p>
          <a:p>
            <a:pPr marL="0" marR="0" lvl="0" indent="0" algn="just" defTabSz="457200" rtl="0" eaLnBrk="1" fontAlgn="base" latinLnBrk="0" hangingPunct="1">
              <a:lnSpc>
                <a:spcPct val="100000"/>
              </a:lnSpc>
              <a:spcBef>
                <a:spcPts val="0"/>
              </a:spcBef>
              <a:spcAft>
                <a:spcPts val="0"/>
              </a:spcAft>
              <a:buClrTx/>
              <a:buSzTx/>
              <a:buFontTx/>
              <a:buNone/>
              <a:tabLst/>
              <a:defRPr/>
            </a:pPr>
            <a:r>
              <a:rPr kumimoji="0" lang="es-CO" sz="1300" b="0" i="0" u="none" strike="noStrike" kern="1200" cap="none" spc="0" normalizeH="0" baseline="0" noProof="0" dirty="0">
                <a:ln>
                  <a:noFill/>
                </a:ln>
                <a:solidFill>
                  <a:srgbClr val="23505E"/>
                </a:solidFill>
                <a:effectLst/>
                <a:uLnTx/>
                <a:uFillTx/>
                <a:latin typeface="Calibri" panose="020F0502020204030204" pitchFamily="34" charset="0"/>
                <a:ea typeface="Calibri" panose="020F0502020204030204" pitchFamily="34" charset="0"/>
                <a:cs typeface="Calibri" panose="020F0502020204030204" pitchFamily="34" charset="0"/>
              </a:rPr>
              <a:t>Construcción de informe de cierre con los EISP notificados en 2024.</a:t>
            </a:r>
          </a:p>
        </p:txBody>
      </p:sp>
      <p:sp>
        <p:nvSpPr>
          <p:cNvPr id="19" name="CuadroTexto 18">
            <a:extLst>
              <a:ext uri="{FF2B5EF4-FFF2-40B4-BE49-F238E27FC236}">
                <a16:creationId xmlns:a16="http://schemas.microsoft.com/office/drawing/2014/main" id="{AA1D5385-ECD0-8FCA-7077-0D11353D70DB}"/>
              </a:ext>
            </a:extLst>
          </p:cNvPr>
          <p:cNvSpPr txBox="1"/>
          <p:nvPr/>
        </p:nvSpPr>
        <p:spPr>
          <a:xfrm>
            <a:off x="8627053" y="3822939"/>
            <a:ext cx="3087984" cy="892552"/>
          </a:xfrm>
          <a:prstGeom prst="rect">
            <a:avLst/>
          </a:prstGeom>
          <a:noFill/>
        </p:spPr>
        <p:txBody>
          <a:bodyPr wrap="square" rtlCol="0">
            <a:spAutoFit/>
          </a:bodyPr>
          <a:lstStyle/>
          <a:p>
            <a:pPr marL="0" marR="0" lvl="0" indent="0" algn="just" defTabSz="457200" rtl="0" eaLnBrk="1" fontAlgn="base" latinLnBrk="0" hangingPunct="1">
              <a:lnSpc>
                <a:spcPct val="100000"/>
              </a:lnSpc>
              <a:spcBef>
                <a:spcPts val="0"/>
              </a:spcBef>
              <a:spcAft>
                <a:spcPts val="0"/>
              </a:spcAft>
              <a:buClrTx/>
              <a:buSzTx/>
              <a:buFontTx/>
              <a:buNone/>
              <a:tabLst/>
              <a:defRPr/>
            </a:pPr>
            <a:r>
              <a:rPr lang="es-CO" sz="1300" dirty="0">
                <a:solidFill>
                  <a:srgbClr val="23505E"/>
                </a:solidFill>
                <a:latin typeface="Calibri" panose="020F0502020204030204" pitchFamily="34" charset="0"/>
                <a:ea typeface="Calibri" panose="020F0502020204030204" pitchFamily="34" charset="0"/>
                <a:cs typeface="Calibri" panose="020F0502020204030204" pitchFamily="34" charset="0"/>
              </a:rPr>
              <a:t>Asesoría a la red de prestadores sobre protocolos y seguimiento a casos de EISP notificados. Transmisión de 2 LIVES con expertos.</a:t>
            </a:r>
          </a:p>
        </p:txBody>
      </p:sp>
      <p:pic>
        <p:nvPicPr>
          <p:cNvPr id="27" name="image19.png">
            <a:extLst>
              <a:ext uri="{FF2B5EF4-FFF2-40B4-BE49-F238E27FC236}">
                <a16:creationId xmlns:a16="http://schemas.microsoft.com/office/drawing/2014/main" id="{5D5ED1BE-86CC-ECB5-D343-C7AADEA6202A}"/>
              </a:ext>
            </a:extLst>
          </p:cNvPr>
          <p:cNvPicPr/>
          <p:nvPr/>
        </p:nvPicPr>
        <p:blipFill>
          <a:blip r:embed="rId4"/>
          <a:srcRect/>
          <a:stretch>
            <a:fillRect/>
          </a:stretch>
        </p:blipFill>
        <p:spPr>
          <a:xfrm>
            <a:off x="4548198" y="2992449"/>
            <a:ext cx="3484855" cy="2763821"/>
          </a:xfrm>
          <a:prstGeom prst="rect">
            <a:avLst/>
          </a:prstGeom>
          <a:ln/>
        </p:spPr>
      </p:pic>
      <p:pic>
        <p:nvPicPr>
          <p:cNvPr id="28" name="Imagen 27" descr="Interfaz de usuario gráfica, Gráfico&#10;&#10;El contenido generado por IA puede ser incorrecto.">
            <a:extLst>
              <a:ext uri="{FF2B5EF4-FFF2-40B4-BE49-F238E27FC236}">
                <a16:creationId xmlns:a16="http://schemas.microsoft.com/office/drawing/2014/main" id="{A032F7E8-70CB-54A8-7515-0DCF8A1493D4}"/>
              </a:ext>
            </a:extLst>
          </p:cNvPr>
          <p:cNvPicPr>
            <a:picLocks noChangeAspect="1"/>
          </p:cNvPicPr>
          <p:nvPr/>
        </p:nvPicPr>
        <p:blipFill>
          <a:blip r:embed="rId5"/>
          <a:stretch>
            <a:fillRect/>
          </a:stretch>
        </p:blipFill>
        <p:spPr>
          <a:xfrm>
            <a:off x="531087" y="2992449"/>
            <a:ext cx="3176208" cy="2763821"/>
          </a:xfrm>
          <a:prstGeom prst="rect">
            <a:avLst/>
          </a:prstGeom>
        </p:spPr>
      </p:pic>
      <p:sp>
        <p:nvSpPr>
          <p:cNvPr id="4" name="CuadroTexto 3">
            <a:extLst>
              <a:ext uri="{FF2B5EF4-FFF2-40B4-BE49-F238E27FC236}">
                <a16:creationId xmlns:a16="http://schemas.microsoft.com/office/drawing/2014/main" id="{D4B29C3F-E521-4EA8-A75E-C9BDAC6E1D5B}"/>
              </a:ext>
            </a:extLst>
          </p:cNvPr>
          <p:cNvSpPr txBox="1"/>
          <p:nvPr/>
        </p:nvSpPr>
        <p:spPr>
          <a:xfrm>
            <a:off x="669555" y="1577759"/>
            <a:ext cx="2633133" cy="369332"/>
          </a:xfrm>
          <a:prstGeom prst="rect">
            <a:avLst/>
          </a:prstGeom>
          <a:noFill/>
        </p:spPr>
        <p:txBody>
          <a:bodyPr wrap="square" rtlCol="0">
            <a:spAutoFit/>
          </a:bodyPr>
          <a:lstStyle/>
          <a:p>
            <a:pPr lvl="0" algn="ctr" defTabSz="457200">
              <a:defRPr/>
            </a:pPr>
            <a:r>
              <a:rPr lang="es-ES" b="1" dirty="0">
                <a:solidFill>
                  <a:srgbClr val="23505E"/>
                </a:solidFill>
                <a:latin typeface="Calibri" panose="020F0502020204030204" pitchFamily="34" charset="0"/>
                <a:ea typeface="Calibri" panose="020F0502020204030204" pitchFamily="34" charset="0"/>
                <a:cs typeface="Calibri" panose="020F0502020204030204" pitchFamily="34" charset="0"/>
              </a:rPr>
              <a:t>Tablero BI</a:t>
            </a:r>
            <a:endParaRPr lang="es-CO" b="1" dirty="0">
              <a:solidFill>
                <a:srgbClr val="23505E"/>
              </a:solidFill>
              <a:latin typeface="Calibri" panose="020F0502020204030204" pitchFamily="34" charset="0"/>
              <a:ea typeface="Calibri" panose="020F0502020204030204" pitchFamily="34" charset="0"/>
              <a:cs typeface="Calibri" panose="020F0502020204030204" pitchFamily="34" charset="0"/>
            </a:endParaRPr>
          </a:p>
        </p:txBody>
      </p:sp>
      <p:sp>
        <p:nvSpPr>
          <p:cNvPr id="6" name="CuadroTexto 5">
            <a:extLst>
              <a:ext uri="{FF2B5EF4-FFF2-40B4-BE49-F238E27FC236}">
                <a16:creationId xmlns:a16="http://schemas.microsoft.com/office/drawing/2014/main" id="{59DC8EE3-AEF1-D39B-91EA-533F2897060A}"/>
              </a:ext>
            </a:extLst>
          </p:cNvPr>
          <p:cNvSpPr txBox="1"/>
          <p:nvPr/>
        </p:nvSpPr>
        <p:spPr>
          <a:xfrm>
            <a:off x="4984098" y="1577759"/>
            <a:ext cx="2633133" cy="369332"/>
          </a:xfrm>
          <a:prstGeom prst="rect">
            <a:avLst/>
          </a:prstGeom>
          <a:noFill/>
        </p:spPr>
        <p:txBody>
          <a:bodyPr wrap="square" rtlCol="0">
            <a:spAutoFit/>
          </a:bodyPr>
          <a:lstStyle/>
          <a:p>
            <a:pPr lvl="0" algn="ctr" defTabSz="457200">
              <a:defRPr/>
            </a:pPr>
            <a:r>
              <a:rPr lang="es-ES" b="1" dirty="0">
                <a:solidFill>
                  <a:srgbClr val="23505E"/>
                </a:solidFill>
                <a:latin typeface="Calibri" panose="020F0502020204030204" pitchFamily="34" charset="0"/>
                <a:ea typeface="Calibri" panose="020F0502020204030204" pitchFamily="34" charset="0"/>
                <a:cs typeface="Calibri" panose="020F0502020204030204" pitchFamily="34" charset="0"/>
              </a:rPr>
              <a:t>EISP</a:t>
            </a:r>
            <a:endParaRPr lang="es-CO" b="1" dirty="0">
              <a:solidFill>
                <a:srgbClr val="23505E"/>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CuadroTexto 9">
            <a:extLst>
              <a:ext uri="{FF2B5EF4-FFF2-40B4-BE49-F238E27FC236}">
                <a16:creationId xmlns:a16="http://schemas.microsoft.com/office/drawing/2014/main" id="{0E56EA20-6BD2-902D-BB68-0BA6602A7EB9}"/>
              </a:ext>
            </a:extLst>
          </p:cNvPr>
          <p:cNvSpPr txBox="1"/>
          <p:nvPr/>
        </p:nvSpPr>
        <p:spPr>
          <a:xfrm>
            <a:off x="8669194" y="1577759"/>
            <a:ext cx="2633133" cy="369332"/>
          </a:xfrm>
          <a:prstGeom prst="rect">
            <a:avLst/>
          </a:prstGeom>
          <a:noFill/>
        </p:spPr>
        <p:txBody>
          <a:bodyPr wrap="square" rtlCol="0">
            <a:spAutoFit/>
          </a:bodyPr>
          <a:lstStyle/>
          <a:p>
            <a:pPr lvl="0" algn="ctr" defTabSz="457200">
              <a:defRPr/>
            </a:pPr>
            <a:r>
              <a:rPr lang="es-ES" b="1" dirty="0">
                <a:solidFill>
                  <a:srgbClr val="23505E"/>
                </a:solidFill>
                <a:latin typeface="Calibri" panose="020F0502020204030204" pitchFamily="34" charset="0"/>
                <a:ea typeface="Calibri" panose="020F0502020204030204" pitchFamily="34" charset="0"/>
                <a:cs typeface="Calibri" panose="020F0502020204030204" pitchFamily="34" charset="0"/>
              </a:rPr>
              <a:t>Informes</a:t>
            </a:r>
            <a:endParaRPr lang="es-CO" b="1" dirty="0">
              <a:solidFill>
                <a:srgbClr val="23505E"/>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CuadroTexto 12">
            <a:extLst>
              <a:ext uri="{FF2B5EF4-FFF2-40B4-BE49-F238E27FC236}">
                <a16:creationId xmlns:a16="http://schemas.microsoft.com/office/drawing/2014/main" id="{4E14EBFA-68D3-FC4F-164C-7A03C9F45548}"/>
              </a:ext>
            </a:extLst>
          </p:cNvPr>
          <p:cNvSpPr txBox="1"/>
          <p:nvPr/>
        </p:nvSpPr>
        <p:spPr>
          <a:xfrm>
            <a:off x="8669194" y="3375612"/>
            <a:ext cx="2633133" cy="369332"/>
          </a:xfrm>
          <a:prstGeom prst="rect">
            <a:avLst/>
          </a:prstGeom>
          <a:noFill/>
        </p:spPr>
        <p:txBody>
          <a:bodyPr wrap="square" rtlCol="0">
            <a:spAutoFit/>
          </a:bodyPr>
          <a:lstStyle/>
          <a:p>
            <a:pPr lvl="0" algn="ctr" defTabSz="457200">
              <a:defRPr/>
            </a:pPr>
            <a:r>
              <a:rPr lang="es-ES" b="1" dirty="0">
                <a:solidFill>
                  <a:srgbClr val="23505E"/>
                </a:solidFill>
                <a:latin typeface="Calibri" panose="020F0502020204030204" pitchFamily="34" charset="0"/>
                <a:ea typeface="Calibri" panose="020F0502020204030204" pitchFamily="34" charset="0"/>
                <a:cs typeface="Calibri" panose="020F0502020204030204" pitchFamily="34" charset="0"/>
              </a:rPr>
              <a:t>Asesoría</a:t>
            </a:r>
            <a:endParaRPr lang="es-CO" b="1" dirty="0">
              <a:solidFill>
                <a:srgbClr val="23505E"/>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83719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233;p5">
            <a:extLst>
              <a:ext uri="{FF2B5EF4-FFF2-40B4-BE49-F238E27FC236}">
                <a16:creationId xmlns:a16="http://schemas.microsoft.com/office/drawing/2014/main" id="{C5242526-20FC-7D96-08ED-55D890F70118}"/>
              </a:ext>
            </a:extLst>
          </p:cNvPr>
          <p:cNvPicPr preferRelativeResize="0"/>
          <p:nvPr/>
        </p:nvPicPr>
        <p:blipFill rotWithShape="1">
          <a:blip r:embed="rId2">
            <a:alphaModFix amt="50000"/>
          </a:blip>
          <a:srcRect/>
          <a:stretch/>
        </p:blipFill>
        <p:spPr>
          <a:xfrm>
            <a:off x="3623478" y="471546"/>
            <a:ext cx="4576726" cy="725968"/>
          </a:xfrm>
          <a:prstGeom prst="rect">
            <a:avLst/>
          </a:prstGeom>
          <a:noFill/>
          <a:ln>
            <a:noFill/>
          </a:ln>
        </p:spPr>
      </p:pic>
      <p:sp>
        <p:nvSpPr>
          <p:cNvPr id="2" name="CuadroTexto 1">
            <a:extLst>
              <a:ext uri="{FF2B5EF4-FFF2-40B4-BE49-F238E27FC236}">
                <a16:creationId xmlns:a16="http://schemas.microsoft.com/office/drawing/2014/main" id="{142D5119-EFB7-CDCD-4E72-C71D481FF51B}"/>
              </a:ext>
            </a:extLst>
          </p:cNvPr>
          <p:cNvSpPr txBox="1"/>
          <p:nvPr/>
        </p:nvSpPr>
        <p:spPr>
          <a:xfrm>
            <a:off x="4062966" y="561224"/>
            <a:ext cx="3697750" cy="584775"/>
          </a:xfrm>
          <a:prstGeom prst="rect">
            <a:avLst/>
          </a:prstGeom>
          <a:noFill/>
        </p:spPr>
        <p:txBody>
          <a:bodyPr wrap="square" rtlCol="0">
            <a:spAutoFit/>
          </a:bodyPr>
          <a:lstStyle/>
          <a:p>
            <a:pPr algn="ctr"/>
            <a:r>
              <a:rPr lang="es-MX" sz="3200" b="1" dirty="0">
                <a:solidFill>
                  <a:srgbClr val="23505E"/>
                </a:solidFill>
              </a:rPr>
              <a:t>Gestión de Acceso</a:t>
            </a:r>
          </a:p>
        </p:txBody>
      </p:sp>
      <p:sp>
        <p:nvSpPr>
          <p:cNvPr id="20" name="CuadroTexto 19">
            <a:extLst>
              <a:ext uri="{FF2B5EF4-FFF2-40B4-BE49-F238E27FC236}">
                <a16:creationId xmlns:a16="http://schemas.microsoft.com/office/drawing/2014/main" id="{BB0ABFCA-B6A1-A383-E2B1-DCD104BAC672}"/>
              </a:ext>
            </a:extLst>
          </p:cNvPr>
          <p:cNvSpPr txBox="1"/>
          <p:nvPr/>
        </p:nvSpPr>
        <p:spPr>
          <a:xfrm>
            <a:off x="1181673" y="4401574"/>
            <a:ext cx="4462986" cy="954107"/>
          </a:xfrm>
          <a:prstGeom prst="rect">
            <a:avLst/>
          </a:prstGeom>
          <a:noFill/>
        </p:spPr>
        <p:txBody>
          <a:bodyPr wrap="square">
            <a:spAutoFit/>
          </a:bodyPr>
          <a:lstStyle/>
          <a:p>
            <a:pPr algn="ctr"/>
            <a:r>
              <a:rPr lang="es-ES" sz="120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Con la contratación</a:t>
            </a:r>
            <a:r>
              <a:rPr lang="es-ES" sz="1200" spc="-5"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 </a:t>
            </a:r>
            <a:r>
              <a:rPr lang="es-ES" sz="120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de la E.S.E. Hospital Tobías Puerta,</a:t>
            </a:r>
            <a:r>
              <a:rPr lang="es-ES" sz="1200" spc="-5"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 </a:t>
            </a:r>
            <a:r>
              <a:rPr lang="es-ES" sz="120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del municipio</a:t>
            </a:r>
            <a:r>
              <a:rPr lang="es-ES" sz="1200" spc="-1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 </a:t>
            </a:r>
            <a:r>
              <a:rPr lang="es-ES" sz="120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de</a:t>
            </a:r>
            <a:r>
              <a:rPr lang="es-ES" sz="1200" spc="-1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 </a:t>
            </a:r>
            <a:r>
              <a:rPr lang="es-ES" sz="1200" dirty="0" err="1">
                <a:solidFill>
                  <a:srgbClr val="23505E"/>
                </a:solidFill>
                <a:effectLst/>
                <a:latin typeface="Arial" panose="020B0604020202020204" pitchFamily="34" charset="0"/>
                <a:ea typeface="Trebuchet MS" panose="020B0603020202020204" pitchFamily="34" charset="0"/>
                <a:cs typeface="Arial" panose="020B0604020202020204" pitchFamily="34" charset="0"/>
              </a:rPr>
              <a:t>Uramita</a:t>
            </a:r>
            <a:r>
              <a:rPr lang="es-ES" sz="120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 y</a:t>
            </a:r>
            <a:r>
              <a:rPr lang="es-ES" sz="1200" spc="-15"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 </a:t>
            </a:r>
            <a:r>
              <a:rPr lang="es-ES" sz="120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la Nueva</a:t>
            </a:r>
            <a:r>
              <a:rPr lang="es-ES" sz="1200" spc="-15"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 </a:t>
            </a:r>
            <a:r>
              <a:rPr lang="es-ES" sz="120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E.</a:t>
            </a:r>
            <a:r>
              <a:rPr lang="es-ES" sz="1200" dirty="0">
                <a:solidFill>
                  <a:srgbClr val="23505E"/>
                </a:solidFill>
                <a:latin typeface="Arial" panose="020B0604020202020204" pitchFamily="34" charset="0"/>
                <a:ea typeface="Trebuchet MS" panose="020B0603020202020204" pitchFamily="34" charset="0"/>
                <a:cs typeface="Arial" panose="020B0604020202020204" pitchFamily="34" charset="0"/>
              </a:rPr>
              <a:t>S.E.</a:t>
            </a:r>
            <a:r>
              <a:rPr lang="es-ES" sz="1200" spc="-5"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 </a:t>
            </a:r>
            <a:r>
              <a:rPr lang="es-ES" sz="120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Hospital</a:t>
            </a:r>
            <a:r>
              <a:rPr lang="es-ES" sz="1200" spc="-1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 </a:t>
            </a:r>
            <a:r>
              <a:rPr lang="es-ES" sz="120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San</a:t>
            </a:r>
            <a:r>
              <a:rPr lang="es-ES" sz="1200" spc="-15"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 </a:t>
            </a:r>
            <a:r>
              <a:rPr lang="es-ES" sz="120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Rafael,</a:t>
            </a:r>
            <a:r>
              <a:rPr lang="es-ES" sz="1200" spc="-1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 </a:t>
            </a:r>
            <a:r>
              <a:rPr lang="es-ES" sz="120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de</a:t>
            </a:r>
            <a:r>
              <a:rPr lang="es-ES" sz="1200" spc="-5"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 </a:t>
            </a:r>
            <a:r>
              <a:rPr lang="es-ES" sz="120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Jericó, se completó la </a:t>
            </a:r>
            <a:r>
              <a:rPr lang="es-ES" sz="1600" b="1"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cobertura del 100% del departamento </a:t>
            </a:r>
            <a:r>
              <a:rPr lang="es-ES" sz="120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para el año 2025.</a:t>
            </a:r>
            <a:endParaRPr lang="es-CO" sz="1200" dirty="0">
              <a:solidFill>
                <a:srgbClr val="23505E"/>
              </a:solidFill>
              <a:latin typeface="Arial" panose="020B0604020202020204" pitchFamily="34" charset="0"/>
              <a:cs typeface="Arial" panose="020B0604020202020204" pitchFamily="34" charset="0"/>
            </a:endParaRPr>
          </a:p>
        </p:txBody>
      </p:sp>
      <p:sp>
        <p:nvSpPr>
          <p:cNvPr id="21" name="CuadroTexto 20">
            <a:extLst>
              <a:ext uri="{FF2B5EF4-FFF2-40B4-BE49-F238E27FC236}">
                <a16:creationId xmlns:a16="http://schemas.microsoft.com/office/drawing/2014/main" id="{F1A6634E-EA98-E1BF-3FC6-1028AC4EED12}"/>
              </a:ext>
            </a:extLst>
          </p:cNvPr>
          <p:cNvSpPr txBox="1"/>
          <p:nvPr/>
        </p:nvSpPr>
        <p:spPr>
          <a:xfrm>
            <a:off x="1269084" y="5405352"/>
            <a:ext cx="4304601" cy="461665"/>
          </a:xfrm>
          <a:prstGeom prst="rect">
            <a:avLst/>
          </a:prstGeom>
          <a:noFill/>
        </p:spPr>
        <p:txBody>
          <a:bodyPr wrap="square">
            <a:spAutoFit/>
          </a:bodyPr>
          <a:lstStyle/>
          <a:p>
            <a:pPr algn="ctr"/>
            <a:r>
              <a:rPr lang="es-ES" sz="1200" dirty="0">
                <a:solidFill>
                  <a:srgbClr val="23505E"/>
                </a:solidFill>
                <a:latin typeface="Arial" panose="020B0604020202020204" pitchFamily="34" charset="0"/>
                <a:cs typeface="Arial" panose="020B0604020202020204" pitchFamily="34" charset="0"/>
              </a:rPr>
              <a:t>Aumento de tecnologías en la red primaria de atención: servicios, medicamentos e insumos – Territorialización.</a:t>
            </a:r>
            <a:endParaRPr lang="es-CO" sz="1200" dirty="0">
              <a:solidFill>
                <a:srgbClr val="23505E"/>
              </a:solidFill>
              <a:latin typeface="Arial" panose="020B0604020202020204" pitchFamily="34" charset="0"/>
              <a:cs typeface="Arial" panose="020B0604020202020204" pitchFamily="34" charset="0"/>
            </a:endParaRPr>
          </a:p>
        </p:txBody>
      </p:sp>
      <p:pic>
        <p:nvPicPr>
          <p:cNvPr id="5" name="Google Shape;234;p5" descr="Imagen en blanco y negro&#10;&#10;El contenido generado por IA puede ser incorrecto.">
            <a:extLst>
              <a:ext uri="{FF2B5EF4-FFF2-40B4-BE49-F238E27FC236}">
                <a16:creationId xmlns:a16="http://schemas.microsoft.com/office/drawing/2014/main" id="{6C224435-A19D-6167-C7BB-BC75294C3B4E}"/>
              </a:ext>
            </a:extLst>
          </p:cNvPr>
          <p:cNvPicPr preferRelativeResize="0"/>
          <p:nvPr/>
        </p:nvPicPr>
        <p:blipFill rotWithShape="1">
          <a:blip r:embed="rId3">
            <a:alphaModFix/>
          </a:blip>
          <a:srcRect/>
          <a:stretch/>
        </p:blipFill>
        <p:spPr>
          <a:xfrm rot="8108137" flipH="1">
            <a:off x="3414766" y="514762"/>
            <a:ext cx="654818" cy="251559"/>
          </a:xfrm>
          <a:prstGeom prst="rect">
            <a:avLst/>
          </a:prstGeom>
          <a:noFill/>
          <a:ln>
            <a:noFill/>
          </a:ln>
        </p:spPr>
      </p:pic>
      <p:pic>
        <p:nvPicPr>
          <p:cNvPr id="6" name="Google Shape;235;p5" descr="Imagen en blanco y negro&#10;&#10;El contenido generado por IA puede ser incorrecto.">
            <a:extLst>
              <a:ext uri="{FF2B5EF4-FFF2-40B4-BE49-F238E27FC236}">
                <a16:creationId xmlns:a16="http://schemas.microsoft.com/office/drawing/2014/main" id="{BFFC6A45-C521-0976-E044-D679D621A468}"/>
              </a:ext>
            </a:extLst>
          </p:cNvPr>
          <p:cNvPicPr preferRelativeResize="0"/>
          <p:nvPr/>
        </p:nvPicPr>
        <p:blipFill rotWithShape="1">
          <a:blip r:embed="rId3">
            <a:alphaModFix/>
          </a:blip>
          <a:srcRect/>
          <a:stretch/>
        </p:blipFill>
        <p:spPr>
          <a:xfrm rot="-8157613" flipH="1">
            <a:off x="7752092" y="468959"/>
            <a:ext cx="654818" cy="251559"/>
          </a:xfrm>
          <a:prstGeom prst="rect">
            <a:avLst/>
          </a:prstGeom>
          <a:noFill/>
          <a:ln>
            <a:noFill/>
          </a:ln>
        </p:spPr>
      </p:pic>
      <p:graphicFrame>
        <p:nvGraphicFramePr>
          <p:cNvPr id="10" name="Tabla 9">
            <a:extLst>
              <a:ext uri="{FF2B5EF4-FFF2-40B4-BE49-F238E27FC236}">
                <a16:creationId xmlns:a16="http://schemas.microsoft.com/office/drawing/2014/main" id="{E182602C-8B53-0F9F-4EF8-2A2B18B29EDD}"/>
              </a:ext>
            </a:extLst>
          </p:cNvPr>
          <p:cNvGraphicFramePr>
            <a:graphicFrameLocks noGrp="1"/>
          </p:cNvGraphicFramePr>
          <p:nvPr>
            <p:extLst>
              <p:ext uri="{D42A27DB-BD31-4B8C-83A1-F6EECF244321}">
                <p14:modId xmlns:p14="http://schemas.microsoft.com/office/powerpoint/2010/main" val="1279821083"/>
              </p:ext>
            </p:extLst>
          </p:nvPr>
        </p:nvGraphicFramePr>
        <p:xfrm>
          <a:off x="768360" y="1837267"/>
          <a:ext cx="5071032" cy="2160693"/>
        </p:xfrm>
        <a:graphic>
          <a:graphicData uri="http://schemas.openxmlformats.org/drawingml/2006/table">
            <a:tbl>
              <a:tblPr/>
              <a:tblGrid>
                <a:gridCol w="2078508">
                  <a:extLst>
                    <a:ext uri="{9D8B030D-6E8A-4147-A177-3AD203B41FA5}">
                      <a16:colId xmlns:a16="http://schemas.microsoft.com/office/drawing/2014/main" val="4088771669"/>
                    </a:ext>
                  </a:extLst>
                </a:gridCol>
                <a:gridCol w="750882">
                  <a:extLst>
                    <a:ext uri="{9D8B030D-6E8A-4147-A177-3AD203B41FA5}">
                      <a16:colId xmlns:a16="http://schemas.microsoft.com/office/drawing/2014/main" val="2079988937"/>
                    </a:ext>
                  </a:extLst>
                </a:gridCol>
                <a:gridCol w="669759">
                  <a:extLst>
                    <a:ext uri="{9D8B030D-6E8A-4147-A177-3AD203B41FA5}">
                      <a16:colId xmlns:a16="http://schemas.microsoft.com/office/drawing/2014/main" val="3610017469"/>
                    </a:ext>
                  </a:extLst>
                </a:gridCol>
                <a:gridCol w="519405">
                  <a:extLst>
                    <a:ext uri="{9D8B030D-6E8A-4147-A177-3AD203B41FA5}">
                      <a16:colId xmlns:a16="http://schemas.microsoft.com/office/drawing/2014/main" val="1058205586"/>
                    </a:ext>
                  </a:extLst>
                </a:gridCol>
                <a:gridCol w="1052478">
                  <a:extLst>
                    <a:ext uri="{9D8B030D-6E8A-4147-A177-3AD203B41FA5}">
                      <a16:colId xmlns:a16="http://schemas.microsoft.com/office/drawing/2014/main" val="564369057"/>
                    </a:ext>
                  </a:extLst>
                </a:gridCol>
              </a:tblGrid>
              <a:tr h="318181">
                <a:tc>
                  <a:txBody>
                    <a:bodyPr/>
                    <a:lstStyle/>
                    <a:p>
                      <a:pPr algn="ctr" fontAlgn="b">
                        <a:buNone/>
                      </a:pPr>
                      <a:r>
                        <a:rPr lang="es-CO" sz="1000" b="1" i="0" u="none" strike="noStrike" dirty="0">
                          <a:solidFill>
                            <a:srgbClr val="FFFFFF"/>
                          </a:solidFill>
                          <a:effectLst/>
                          <a:latin typeface="Arial" panose="020B0604020202020204" pitchFamily="34" charset="0"/>
                        </a:rPr>
                        <a:t>MODALIDAD CONTRATO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ctr" fontAlgn="b">
                        <a:buNone/>
                      </a:pPr>
                      <a:r>
                        <a:rPr lang="es-CO" sz="1000" b="1" i="0" u="none" strike="noStrike" dirty="0">
                          <a:solidFill>
                            <a:srgbClr val="FFFFFF"/>
                          </a:solidFill>
                          <a:effectLst/>
                          <a:latin typeface="Arial" panose="020B0604020202020204" pitchFamily="34" charset="0"/>
                        </a:rPr>
                        <a:t>PRIVADA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ctr" fontAlgn="b">
                        <a:buNone/>
                      </a:pPr>
                      <a:r>
                        <a:rPr lang="es-CO" sz="1000" b="1" i="0" u="none" strike="noStrike" dirty="0">
                          <a:solidFill>
                            <a:srgbClr val="FFFFFF"/>
                          </a:solidFill>
                          <a:effectLst/>
                          <a:latin typeface="Arial" panose="020B0604020202020204" pitchFamily="34" charset="0"/>
                        </a:rPr>
                        <a:t>PÚBLICA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ctr" fontAlgn="b">
                        <a:buNone/>
                      </a:pPr>
                      <a:r>
                        <a:rPr lang="es-CO" sz="1000" b="1" i="0" u="none" strike="noStrike" dirty="0">
                          <a:solidFill>
                            <a:srgbClr val="FFFFFF"/>
                          </a:solidFill>
                          <a:effectLst/>
                          <a:latin typeface="Arial" panose="020B0604020202020204" pitchFamily="34" charset="0"/>
                        </a:rPr>
                        <a:t>TOTAL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ctr" fontAlgn="b">
                        <a:buNone/>
                      </a:pPr>
                      <a:r>
                        <a:rPr lang="es-CO" sz="1000" b="1" i="0" u="none" strike="noStrike" dirty="0">
                          <a:solidFill>
                            <a:srgbClr val="FFFFFF"/>
                          </a:solidFill>
                          <a:effectLst/>
                          <a:latin typeface="Arial" panose="020B0604020202020204" pitchFamily="34" charset="0"/>
                        </a:rPr>
                        <a:t>% MODALIDAD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extLst>
                  <a:ext uri="{0D108BD9-81ED-4DB2-BD59-A6C34878D82A}">
                    <a16:rowId xmlns:a16="http://schemas.microsoft.com/office/drawing/2014/main" val="49701141"/>
                  </a:ext>
                </a:extLst>
              </a:tr>
              <a:tr h="230314">
                <a:tc>
                  <a:txBody>
                    <a:bodyPr/>
                    <a:lstStyle/>
                    <a:p>
                      <a:pPr algn="l" fontAlgn="b">
                        <a:buNone/>
                      </a:pPr>
                      <a:r>
                        <a:rPr lang="es-CO" sz="1000" b="1" i="0" u="none" strike="noStrike" dirty="0">
                          <a:solidFill>
                            <a:srgbClr val="000000"/>
                          </a:solidFill>
                          <a:effectLst/>
                          <a:latin typeface="Arial" panose="020B0604020202020204" pitchFamily="34" charset="0"/>
                        </a:rPr>
                        <a:t>EVENTO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dirty="0">
                          <a:solidFill>
                            <a:srgbClr val="000000"/>
                          </a:solidFill>
                          <a:effectLst/>
                          <a:latin typeface="Arial" panose="020B0604020202020204" pitchFamily="34" charset="0"/>
                        </a:rPr>
                        <a:t>        142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dirty="0">
                          <a:solidFill>
                            <a:srgbClr val="000000"/>
                          </a:solidFill>
                          <a:effectLst/>
                          <a:latin typeface="Arial" panose="020B0604020202020204" pitchFamily="34" charset="0"/>
                        </a:rPr>
                        <a:t>          30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dirty="0">
                          <a:solidFill>
                            <a:srgbClr val="000000"/>
                          </a:solidFill>
                          <a:effectLst/>
                          <a:latin typeface="Arial" panose="020B0604020202020204" pitchFamily="34" charset="0"/>
                        </a:rPr>
                        <a:t>    172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1000" b="0" i="0" u="none" strike="noStrike" dirty="0">
                          <a:solidFill>
                            <a:srgbClr val="000000"/>
                          </a:solidFill>
                          <a:effectLst/>
                          <a:latin typeface="Arial" panose="020B0604020202020204" pitchFamily="34" charset="0"/>
                        </a:rPr>
                        <a:t>53,09%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97201841"/>
                  </a:ext>
                </a:extLst>
              </a:tr>
              <a:tr h="230314">
                <a:tc>
                  <a:txBody>
                    <a:bodyPr/>
                    <a:lstStyle/>
                    <a:p>
                      <a:pPr algn="l" fontAlgn="b">
                        <a:buNone/>
                      </a:pPr>
                      <a:r>
                        <a:rPr lang="es-CO" sz="1000" b="1" i="0" u="none" strike="noStrike" dirty="0">
                          <a:solidFill>
                            <a:srgbClr val="000000"/>
                          </a:solidFill>
                          <a:effectLst/>
                          <a:latin typeface="Arial" panose="020B0604020202020204" pitchFamily="34" charset="0"/>
                        </a:rPr>
                        <a:t>CAPITA Y EVENTO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rial" panose="020B0604020202020204" pitchFamily="34" charset="0"/>
                        </a:rPr>
                        <a:t>            4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rial" panose="020B0604020202020204" pitchFamily="34" charset="0"/>
                        </a:rPr>
                        <a:t>        107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rial" panose="020B0604020202020204" pitchFamily="34" charset="0"/>
                        </a:rPr>
                        <a:t>    111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1000" b="0" i="0" u="none" strike="noStrike">
                          <a:solidFill>
                            <a:srgbClr val="000000"/>
                          </a:solidFill>
                          <a:effectLst/>
                          <a:latin typeface="Arial" panose="020B0604020202020204" pitchFamily="34" charset="0"/>
                        </a:rPr>
                        <a:t>34,26%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9246162"/>
                  </a:ext>
                </a:extLst>
              </a:tr>
              <a:tr h="230314">
                <a:tc>
                  <a:txBody>
                    <a:bodyPr/>
                    <a:lstStyle/>
                    <a:p>
                      <a:pPr algn="l" fontAlgn="b">
                        <a:buNone/>
                      </a:pPr>
                      <a:r>
                        <a:rPr lang="es-CO" sz="1000" b="1" i="0" u="none" strike="noStrike" dirty="0">
                          <a:solidFill>
                            <a:srgbClr val="000000"/>
                          </a:solidFill>
                          <a:effectLst/>
                          <a:latin typeface="Arial" panose="020B0604020202020204" pitchFamily="34" charset="0"/>
                        </a:rPr>
                        <a:t>PGP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rial" panose="020B0604020202020204" pitchFamily="34" charset="0"/>
                        </a:rPr>
                        <a:t>          18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rial" panose="020B060402020202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rial" panose="020B0604020202020204" pitchFamily="34" charset="0"/>
                        </a:rPr>
                        <a:t>      18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1000" b="0" i="0" u="none" strike="noStrike">
                          <a:solidFill>
                            <a:srgbClr val="000000"/>
                          </a:solidFill>
                          <a:effectLst/>
                          <a:latin typeface="Arial" panose="020B0604020202020204" pitchFamily="34" charset="0"/>
                        </a:rPr>
                        <a:t>5,56%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1920538"/>
                  </a:ext>
                </a:extLst>
              </a:tr>
              <a:tr h="230314">
                <a:tc>
                  <a:txBody>
                    <a:bodyPr/>
                    <a:lstStyle/>
                    <a:p>
                      <a:pPr algn="l" fontAlgn="b">
                        <a:buNone/>
                      </a:pPr>
                      <a:r>
                        <a:rPr lang="pt-BR" sz="1000" b="1" i="0" u="none" strike="noStrike" dirty="0">
                          <a:solidFill>
                            <a:srgbClr val="000000"/>
                          </a:solidFill>
                          <a:effectLst/>
                          <a:latin typeface="Arial" panose="020B0604020202020204" pitchFamily="34" charset="0"/>
                        </a:rPr>
                        <a:t>PAGO POR BOLSA O CANASTA</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rial" panose="020B0604020202020204" pitchFamily="34" charset="0"/>
                        </a:rPr>
                        <a:t>          12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rial" panose="020B0604020202020204" pitchFamily="34" charset="0"/>
                        </a:rPr>
                        <a:t>            3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rial" panose="020B0604020202020204" pitchFamily="34" charset="0"/>
                        </a:rPr>
                        <a:t>      15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1000" b="0" i="0" u="none" strike="noStrike">
                          <a:solidFill>
                            <a:srgbClr val="000000"/>
                          </a:solidFill>
                          <a:effectLst/>
                          <a:latin typeface="Arial" panose="020B0604020202020204" pitchFamily="34" charset="0"/>
                        </a:rPr>
                        <a:t>4,63%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66726066"/>
                  </a:ext>
                </a:extLst>
              </a:tr>
              <a:tr h="230314">
                <a:tc>
                  <a:txBody>
                    <a:bodyPr/>
                    <a:lstStyle/>
                    <a:p>
                      <a:pPr algn="l" fontAlgn="b">
                        <a:buNone/>
                      </a:pPr>
                      <a:r>
                        <a:rPr lang="es-CO" sz="1000" b="1" i="0" u="none" strike="noStrike" dirty="0">
                          <a:solidFill>
                            <a:srgbClr val="000000"/>
                          </a:solidFill>
                          <a:effectLst/>
                          <a:latin typeface="Arial" panose="020B0604020202020204" pitchFamily="34" charset="0"/>
                        </a:rPr>
                        <a:t>ADMINISTRATIVO</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rial" panose="020B0604020202020204" pitchFamily="34" charset="0"/>
                        </a:rPr>
                        <a:t>            7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rial" panose="020B060402020202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rial" panose="020B0604020202020204" pitchFamily="34" charset="0"/>
                        </a:rPr>
                        <a:t>        7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1000" b="0" i="0" u="none" strike="noStrike">
                          <a:solidFill>
                            <a:srgbClr val="000000"/>
                          </a:solidFill>
                          <a:effectLst/>
                          <a:latin typeface="Arial" panose="020B0604020202020204" pitchFamily="34" charset="0"/>
                        </a:rPr>
                        <a:t>2,16%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3845673"/>
                  </a:ext>
                </a:extLst>
              </a:tr>
              <a:tr h="230314">
                <a:tc>
                  <a:txBody>
                    <a:bodyPr/>
                    <a:lstStyle/>
                    <a:p>
                      <a:pPr algn="l" fontAlgn="b">
                        <a:buNone/>
                      </a:pPr>
                      <a:r>
                        <a:rPr lang="es-CO" sz="1000" b="1" i="0" u="none" strike="noStrike" dirty="0">
                          <a:solidFill>
                            <a:srgbClr val="000000"/>
                          </a:solidFill>
                          <a:effectLst/>
                          <a:latin typeface="Arial" panose="020B0604020202020204" pitchFamily="34" charset="0"/>
                        </a:rPr>
                        <a:t>CÁPITA MEDICAMENTOS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rial" panose="020B0604020202020204" pitchFamily="34" charset="0"/>
                        </a:rPr>
                        <a:t>            1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rial" panose="020B060402020202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CO" sz="1000" b="0" i="0" u="none" strike="noStrike">
                          <a:solidFill>
                            <a:srgbClr val="000000"/>
                          </a:solidFill>
                          <a:effectLst/>
                          <a:latin typeface="Arial" panose="020B0604020202020204" pitchFamily="34" charset="0"/>
                        </a:rPr>
                        <a:t>        1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1000" b="0" i="0" u="none" strike="noStrike">
                          <a:solidFill>
                            <a:srgbClr val="000000"/>
                          </a:solidFill>
                          <a:effectLst/>
                          <a:latin typeface="Arial" panose="020B0604020202020204" pitchFamily="34" charset="0"/>
                        </a:rPr>
                        <a:t>0,31%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7629189"/>
                  </a:ext>
                </a:extLst>
              </a:tr>
              <a:tr h="230314">
                <a:tc>
                  <a:txBody>
                    <a:bodyPr/>
                    <a:lstStyle/>
                    <a:p>
                      <a:pPr algn="l" fontAlgn="b">
                        <a:buNone/>
                      </a:pPr>
                      <a:r>
                        <a:rPr lang="es-CO" sz="1000" b="1" i="0" u="none" strike="noStrike" dirty="0">
                          <a:solidFill>
                            <a:schemeClr val="bg1"/>
                          </a:solidFill>
                          <a:effectLst/>
                          <a:latin typeface="Arial" panose="020B0604020202020204" pitchFamily="34" charset="0"/>
                        </a:rPr>
                        <a:t>TOTAL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l" fontAlgn="b">
                        <a:buNone/>
                      </a:pPr>
                      <a:r>
                        <a:rPr lang="es-CO" sz="1000" b="1" i="0" u="none" strike="noStrike" dirty="0">
                          <a:solidFill>
                            <a:schemeClr val="bg1"/>
                          </a:solidFill>
                          <a:effectLst/>
                          <a:latin typeface="Arial" panose="020B0604020202020204" pitchFamily="34" charset="0"/>
                        </a:rPr>
                        <a:t>        184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l" fontAlgn="b">
                        <a:buNone/>
                      </a:pPr>
                      <a:r>
                        <a:rPr lang="es-CO" sz="1000" b="1" i="0" u="none" strike="noStrike" dirty="0">
                          <a:solidFill>
                            <a:schemeClr val="bg1"/>
                          </a:solidFill>
                          <a:effectLst/>
                          <a:latin typeface="Arial" panose="020B0604020202020204" pitchFamily="34" charset="0"/>
                        </a:rPr>
                        <a:t>        140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l" fontAlgn="b">
                        <a:buNone/>
                      </a:pPr>
                      <a:r>
                        <a:rPr lang="es-CO" sz="1000" b="1" i="0" u="none" strike="noStrike" dirty="0">
                          <a:solidFill>
                            <a:schemeClr val="bg1"/>
                          </a:solidFill>
                          <a:effectLst/>
                          <a:latin typeface="Arial" panose="020B0604020202020204" pitchFamily="34" charset="0"/>
                        </a:rPr>
                        <a:t>    324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r" fontAlgn="b">
                        <a:buNone/>
                      </a:pPr>
                      <a:r>
                        <a:rPr lang="es-CO" sz="1000" b="1" i="0" u="none" strike="noStrike" dirty="0">
                          <a:solidFill>
                            <a:schemeClr val="bg1"/>
                          </a:solidFill>
                          <a:effectLst/>
                          <a:latin typeface="Arial" panose="020B0604020202020204" pitchFamily="34" charset="0"/>
                        </a:rPr>
                        <a:t>100%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extLst>
                  <a:ext uri="{0D108BD9-81ED-4DB2-BD59-A6C34878D82A}">
                    <a16:rowId xmlns:a16="http://schemas.microsoft.com/office/drawing/2014/main" val="3052655070"/>
                  </a:ext>
                </a:extLst>
              </a:tr>
              <a:tr h="230314">
                <a:tc>
                  <a:txBody>
                    <a:bodyPr/>
                    <a:lstStyle/>
                    <a:p>
                      <a:pPr algn="l" fontAlgn="b">
                        <a:buNone/>
                      </a:pPr>
                      <a:r>
                        <a:rPr lang="es-CO" sz="1000" b="1" i="0" u="none" strike="noStrike" dirty="0">
                          <a:solidFill>
                            <a:schemeClr val="bg1"/>
                          </a:solidFill>
                          <a:effectLst/>
                          <a:latin typeface="Arial" panose="020B0604020202020204" pitchFamily="34" charset="0"/>
                        </a:rPr>
                        <a:t>% COMPOSICIÓN RED</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ctr" fontAlgn="b">
                        <a:buNone/>
                      </a:pPr>
                      <a:r>
                        <a:rPr lang="es-CO" sz="1000" b="1" i="0" u="none" strike="noStrike" dirty="0">
                          <a:solidFill>
                            <a:schemeClr val="bg1"/>
                          </a:solidFill>
                          <a:effectLst/>
                          <a:latin typeface="Arial" panose="020B0604020202020204" pitchFamily="34" charset="0"/>
                        </a:rPr>
                        <a:t>56,79%</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ctr" fontAlgn="b">
                        <a:buNone/>
                      </a:pPr>
                      <a:r>
                        <a:rPr lang="es-CO" sz="1000" b="1" i="0" u="none" strike="noStrike" dirty="0">
                          <a:solidFill>
                            <a:schemeClr val="bg1"/>
                          </a:solidFill>
                          <a:effectLst/>
                          <a:latin typeface="Arial" panose="020B0604020202020204" pitchFamily="34" charset="0"/>
                        </a:rPr>
                        <a:t>43,21%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l" fontAlgn="b">
                        <a:buNone/>
                      </a:pPr>
                      <a:r>
                        <a:rPr lang="es-CO" sz="1000" b="1" i="0" u="none" strike="noStrike" dirty="0">
                          <a:solidFill>
                            <a:schemeClr val="bg1"/>
                          </a:solidFill>
                          <a:effectLst/>
                          <a:latin typeface="Arial" panose="020B060402020202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l" fontAlgn="b">
                        <a:buNone/>
                      </a:pPr>
                      <a:r>
                        <a:rPr lang="es-CO" sz="1000" b="1" i="0" u="none" strike="noStrike" dirty="0">
                          <a:solidFill>
                            <a:schemeClr val="bg1"/>
                          </a:solidFill>
                          <a:effectLst/>
                          <a:latin typeface="Arial" panose="020B060402020202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extLst>
                  <a:ext uri="{0D108BD9-81ED-4DB2-BD59-A6C34878D82A}">
                    <a16:rowId xmlns:a16="http://schemas.microsoft.com/office/drawing/2014/main" val="4199599440"/>
                  </a:ext>
                </a:extLst>
              </a:tr>
            </a:tbl>
          </a:graphicData>
        </a:graphic>
      </p:graphicFrame>
      <p:graphicFrame>
        <p:nvGraphicFramePr>
          <p:cNvPr id="11" name="Gráfico 10">
            <a:extLst>
              <a:ext uri="{FF2B5EF4-FFF2-40B4-BE49-F238E27FC236}">
                <a16:creationId xmlns:a16="http://schemas.microsoft.com/office/drawing/2014/main" id="{75973236-42A5-9A6F-2067-DAC67490BB4B}"/>
              </a:ext>
            </a:extLst>
          </p:cNvPr>
          <p:cNvGraphicFramePr>
            <a:graphicFrameLocks noGrp="1"/>
          </p:cNvGraphicFramePr>
          <p:nvPr>
            <p:extLst>
              <p:ext uri="{D42A27DB-BD31-4B8C-83A1-F6EECF244321}">
                <p14:modId xmlns:p14="http://schemas.microsoft.com/office/powerpoint/2010/main" val="1704237426"/>
              </p:ext>
            </p:extLst>
          </p:nvPr>
        </p:nvGraphicFramePr>
        <p:xfrm>
          <a:off x="6290733" y="1837267"/>
          <a:ext cx="5327641" cy="33145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53045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233;p5">
            <a:extLst>
              <a:ext uri="{FF2B5EF4-FFF2-40B4-BE49-F238E27FC236}">
                <a16:creationId xmlns:a16="http://schemas.microsoft.com/office/drawing/2014/main" id="{70396C08-AA80-1B39-9025-45249B3B79E9}"/>
              </a:ext>
            </a:extLst>
          </p:cNvPr>
          <p:cNvPicPr preferRelativeResize="0"/>
          <p:nvPr/>
        </p:nvPicPr>
        <p:blipFill rotWithShape="1">
          <a:blip r:embed="rId2">
            <a:alphaModFix amt="50000"/>
          </a:blip>
          <a:srcRect/>
          <a:stretch/>
        </p:blipFill>
        <p:spPr>
          <a:xfrm>
            <a:off x="3870919" y="346214"/>
            <a:ext cx="4081844" cy="579745"/>
          </a:xfrm>
          <a:prstGeom prst="rect">
            <a:avLst/>
          </a:prstGeom>
          <a:noFill/>
          <a:ln>
            <a:noFill/>
          </a:ln>
        </p:spPr>
      </p:pic>
      <p:pic>
        <p:nvPicPr>
          <p:cNvPr id="6" name="Google Shape;234;p5" descr="Imagen en blanco y negro&#10;&#10;El contenido generado por IA puede ser incorrecto.">
            <a:extLst>
              <a:ext uri="{FF2B5EF4-FFF2-40B4-BE49-F238E27FC236}">
                <a16:creationId xmlns:a16="http://schemas.microsoft.com/office/drawing/2014/main" id="{5F8B61C2-AEB8-6A38-D969-BDB12BF6A3B6}"/>
              </a:ext>
            </a:extLst>
          </p:cNvPr>
          <p:cNvPicPr preferRelativeResize="0"/>
          <p:nvPr/>
        </p:nvPicPr>
        <p:blipFill rotWithShape="1">
          <a:blip r:embed="rId3">
            <a:alphaModFix/>
          </a:blip>
          <a:srcRect/>
          <a:stretch/>
        </p:blipFill>
        <p:spPr>
          <a:xfrm rot="8108137" flipH="1">
            <a:off x="3668403" y="389430"/>
            <a:ext cx="654818" cy="251559"/>
          </a:xfrm>
          <a:prstGeom prst="rect">
            <a:avLst/>
          </a:prstGeom>
          <a:noFill/>
          <a:ln>
            <a:noFill/>
          </a:ln>
        </p:spPr>
      </p:pic>
      <p:pic>
        <p:nvPicPr>
          <p:cNvPr id="9" name="Google Shape;235;p5" descr="Imagen en blanco y negro&#10;&#10;El contenido generado por IA puede ser incorrecto.">
            <a:extLst>
              <a:ext uri="{FF2B5EF4-FFF2-40B4-BE49-F238E27FC236}">
                <a16:creationId xmlns:a16="http://schemas.microsoft.com/office/drawing/2014/main" id="{B8878A9D-69ED-E19D-DCCD-53975C005268}"/>
              </a:ext>
            </a:extLst>
          </p:cNvPr>
          <p:cNvPicPr preferRelativeResize="0"/>
          <p:nvPr/>
        </p:nvPicPr>
        <p:blipFill rotWithShape="1">
          <a:blip r:embed="rId3">
            <a:alphaModFix/>
          </a:blip>
          <a:srcRect/>
          <a:stretch/>
        </p:blipFill>
        <p:spPr>
          <a:xfrm rot="-8157613" flipH="1">
            <a:off x="7485140" y="343627"/>
            <a:ext cx="654818" cy="251559"/>
          </a:xfrm>
          <a:prstGeom prst="rect">
            <a:avLst/>
          </a:prstGeom>
          <a:noFill/>
          <a:ln>
            <a:noFill/>
          </a:ln>
        </p:spPr>
      </p:pic>
      <p:sp>
        <p:nvSpPr>
          <p:cNvPr id="2" name="CuadroTexto 1">
            <a:extLst>
              <a:ext uri="{FF2B5EF4-FFF2-40B4-BE49-F238E27FC236}">
                <a16:creationId xmlns:a16="http://schemas.microsoft.com/office/drawing/2014/main" id="{90B3D709-7C79-BD6D-5C9A-782BAB0BC3CA}"/>
              </a:ext>
            </a:extLst>
          </p:cNvPr>
          <p:cNvSpPr txBox="1"/>
          <p:nvPr/>
        </p:nvSpPr>
        <p:spPr>
          <a:xfrm>
            <a:off x="4300342" y="397476"/>
            <a:ext cx="3279782" cy="461665"/>
          </a:xfrm>
          <a:prstGeom prst="rect">
            <a:avLst/>
          </a:prstGeom>
          <a:noFill/>
        </p:spPr>
        <p:txBody>
          <a:bodyPr wrap="square" rtlCol="0">
            <a:spAutoFit/>
          </a:bodyPr>
          <a:lstStyle/>
          <a:p>
            <a:pPr algn="ctr"/>
            <a:r>
              <a:rPr lang="es-MX" sz="2400" b="1" dirty="0">
                <a:solidFill>
                  <a:srgbClr val="23505E"/>
                </a:solidFill>
              </a:rPr>
              <a:t>Medicamentos</a:t>
            </a:r>
          </a:p>
        </p:txBody>
      </p:sp>
      <p:graphicFrame>
        <p:nvGraphicFramePr>
          <p:cNvPr id="3" name="Diagrama 2">
            <a:extLst>
              <a:ext uri="{FF2B5EF4-FFF2-40B4-BE49-F238E27FC236}">
                <a16:creationId xmlns:a16="http://schemas.microsoft.com/office/drawing/2014/main" id="{1D6F97AD-2F4C-E55E-2B73-397C0BF783B2}"/>
              </a:ext>
            </a:extLst>
          </p:cNvPr>
          <p:cNvGraphicFramePr/>
          <p:nvPr>
            <p:extLst>
              <p:ext uri="{D42A27DB-BD31-4B8C-83A1-F6EECF244321}">
                <p14:modId xmlns:p14="http://schemas.microsoft.com/office/powerpoint/2010/main" val="1926034269"/>
              </p:ext>
            </p:extLst>
          </p:nvPr>
        </p:nvGraphicFramePr>
        <p:xfrm>
          <a:off x="1773725" y="997675"/>
          <a:ext cx="8418666" cy="48626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CuadroTexto 4">
            <a:extLst>
              <a:ext uri="{FF2B5EF4-FFF2-40B4-BE49-F238E27FC236}">
                <a16:creationId xmlns:a16="http://schemas.microsoft.com/office/drawing/2014/main" id="{1E725927-F41E-F525-BA99-AA4F45AF169A}"/>
              </a:ext>
            </a:extLst>
          </p:cNvPr>
          <p:cNvSpPr txBox="1"/>
          <p:nvPr/>
        </p:nvSpPr>
        <p:spPr>
          <a:xfrm>
            <a:off x="3112477" y="5756515"/>
            <a:ext cx="6106157" cy="755271"/>
          </a:xfrm>
          <a:prstGeom prst="rect">
            <a:avLst/>
          </a:prstGeom>
          <a:noFill/>
        </p:spPr>
        <p:txBody>
          <a:bodyPr wrap="square">
            <a:spAutoFit/>
          </a:bodyPr>
          <a:lstStyle/>
          <a:p>
            <a:pPr marL="685800" marR="683260" algn="ctr">
              <a:lnSpc>
                <a:spcPct val="105000"/>
              </a:lnSpc>
              <a:buNone/>
            </a:pPr>
            <a:r>
              <a:rPr lang="es-MX" sz="1400" spc="-1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El ahorro en la adquisición de estas tecnologías con compra directa con laboratorios equivale a</a:t>
            </a:r>
            <a:r>
              <a:rPr lang="es-ES" sz="1400" spc="-1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 </a:t>
            </a:r>
            <a:r>
              <a:rPr lang="es-ES" sz="1400" spc="-10" dirty="0">
                <a:solidFill>
                  <a:srgbClr val="23505E"/>
                </a:solidFill>
                <a:latin typeface="Arial" panose="020B0604020202020204" pitchFamily="34" charset="0"/>
                <a:ea typeface="Trebuchet MS" panose="020B0603020202020204" pitchFamily="34" charset="0"/>
                <a:cs typeface="Arial" panose="020B0604020202020204" pitchFamily="34" charset="0"/>
              </a:rPr>
              <a:t>un promedio del</a:t>
            </a:r>
            <a:r>
              <a:rPr lang="es-ES" sz="1400" spc="-1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 </a:t>
            </a:r>
            <a:r>
              <a:rPr lang="es-ES" sz="1400" b="1" spc="-1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29,83%</a:t>
            </a:r>
            <a:r>
              <a:rPr lang="es-ES" sz="1400" spc="-35"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 </a:t>
            </a:r>
            <a:r>
              <a:rPr lang="es-ES" sz="1400" spc="-1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en</a:t>
            </a:r>
            <a:r>
              <a:rPr lang="es-ES" sz="1400" spc="-5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 </a:t>
            </a:r>
            <a:r>
              <a:rPr lang="es-ES" sz="1400" spc="-1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el </a:t>
            </a:r>
            <a:r>
              <a:rPr lang="es-ES" sz="1400" dirty="0">
                <a:solidFill>
                  <a:srgbClr val="23505E"/>
                </a:solidFill>
                <a:effectLst/>
                <a:latin typeface="Arial" panose="020B0604020202020204" pitchFamily="34" charset="0"/>
                <a:ea typeface="Trebuchet MS" panose="020B0603020202020204" pitchFamily="34" charset="0"/>
                <a:cs typeface="Arial" panose="020B0604020202020204" pitchFamily="34" charset="0"/>
              </a:rPr>
              <a:t>costo en salud.</a:t>
            </a:r>
            <a:endParaRPr lang="es-CO" sz="1400" dirty="0">
              <a:solidFill>
                <a:srgbClr val="23505E"/>
              </a:solidFill>
              <a:effectLst/>
              <a:latin typeface="Arial" panose="020B0604020202020204" pitchFamily="34" charset="0"/>
              <a:ea typeface="Trebuchet MS" panose="020B0603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C42B6A0C-AE7B-484F-932C-1060B7E1D541}"/>
              </a:ext>
            </a:extLst>
          </p:cNvPr>
          <p:cNvSpPr txBox="1"/>
          <p:nvPr/>
        </p:nvSpPr>
        <p:spPr>
          <a:xfrm>
            <a:off x="1207392" y="1397000"/>
            <a:ext cx="1806741" cy="954107"/>
          </a:xfrm>
          <a:prstGeom prst="rect">
            <a:avLst/>
          </a:prstGeom>
          <a:noFill/>
        </p:spPr>
        <p:txBody>
          <a:bodyPr wrap="square" rtlCol="0">
            <a:spAutoFit/>
          </a:bodyPr>
          <a:lstStyle/>
          <a:p>
            <a:pPr algn="ctr"/>
            <a:r>
              <a:rPr lang="es-MX" sz="1400" dirty="0">
                <a:solidFill>
                  <a:srgbClr val="23505E"/>
                </a:solidFill>
                <a:latin typeface="Arial" panose="020B0604020202020204" pitchFamily="34" charset="0"/>
                <a:cs typeface="Arial" panose="020B0604020202020204" pitchFamily="34" charset="0"/>
              </a:rPr>
              <a:t>Indicador Entrega completa medicamentos:</a:t>
            </a:r>
          </a:p>
          <a:p>
            <a:pPr algn="ctr"/>
            <a:r>
              <a:rPr lang="es-MX" sz="1400" b="1" dirty="0">
                <a:solidFill>
                  <a:srgbClr val="23505E"/>
                </a:solidFill>
                <a:latin typeface="Arial" panose="020B0604020202020204" pitchFamily="34" charset="0"/>
                <a:cs typeface="Arial" panose="020B0604020202020204" pitchFamily="34" charset="0"/>
              </a:rPr>
              <a:t>95%</a:t>
            </a:r>
            <a:endParaRPr lang="es-CO" sz="1400" b="1" dirty="0">
              <a:solidFill>
                <a:srgbClr val="23505E"/>
              </a:solidFill>
              <a:latin typeface="Arial" panose="020B06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DD2CA96C-5C73-FB8F-FBB3-F42AFCA210A4}"/>
              </a:ext>
            </a:extLst>
          </p:cNvPr>
          <p:cNvSpPr txBox="1"/>
          <p:nvPr/>
        </p:nvSpPr>
        <p:spPr>
          <a:xfrm>
            <a:off x="10238542" y="2844223"/>
            <a:ext cx="1510717" cy="1169551"/>
          </a:xfrm>
          <a:prstGeom prst="rect">
            <a:avLst/>
          </a:prstGeom>
          <a:noFill/>
        </p:spPr>
        <p:txBody>
          <a:bodyPr wrap="square" rtlCol="0">
            <a:spAutoFit/>
          </a:bodyPr>
          <a:lstStyle/>
          <a:p>
            <a:pPr algn="ctr"/>
            <a:r>
              <a:rPr lang="es-MX" sz="1400" dirty="0">
                <a:solidFill>
                  <a:srgbClr val="23505E"/>
                </a:solidFill>
                <a:latin typeface="Arial" panose="020B0604020202020204" pitchFamily="34" charset="0"/>
                <a:cs typeface="Arial" panose="020B0604020202020204" pitchFamily="34" charset="0"/>
              </a:rPr>
              <a:t>Indicador Entrega oportuna medicamentos:</a:t>
            </a:r>
          </a:p>
          <a:p>
            <a:pPr algn="ctr"/>
            <a:r>
              <a:rPr lang="es-MX" sz="1400" b="1" dirty="0">
                <a:solidFill>
                  <a:srgbClr val="23505E"/>
                </a:solidFill>
                <a:latin typeface="Arial" panose="020B0604020202020204" pitchFamily="34" charset="0"/>
                <a:cs typeface="Arial" panose="020B0604020202020204" pitchFamily="34" charset="0"/>
              </a:rPr>
              <a:t>96%</a:t>
            </a:r>
            <a:endParaRPr lang="es-CO" sz="1400" b="1" dirty="0">
              <a:solidFill>
                <a:srgbClr val="23505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9878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451A285-33F1-C93E-AE21-1E44FBD34D97}"/>
              </a:ext>
            </a:extLst>
          </p:cNvPr>
          <p:cNvSpPr txBox="1"/>
          <p:nvPr/>
        </p:nvSpPr>
        <p:spPr>
          <a:xfrm>
            <a:off x="2771662" y="487407"/>
            <a:ext cx="6648675" cy="584775"/>
          </a:xfrm>
          <a:prstGeom prst="rect">
            <a:avLst/>
          </a:prstGeom>
          <a:noFill/>
        </p:spPr>
        <p:txBody>
          <a:bodyPr wrap="square" rtlCol="0">
            <a:spAutoFit/>
          </a:bodyPr>
          <a:lstStyle/>
          <a:p>
            <a:pPr algn="ctr"/>
            <a:r>
              <a:rPr lang="es-MX" sz="3200" b="1" dirty="0">
                <a:solidFill>
                  <a:srgbClr val="025147"/>
                </a:solidFill>
              </a:rPr>
              <a:t>Seguimiento a la red</a:t>
            </a:r>
          </a:p>
        </p:txBody>
      </p:sp>
      <p:graphicFrame>
        <p:nvGraphicFramePr>
          <p:cNvPr id="3" name="Diagrama 2">
            <a:extLst>
              <a:ext uri="{FF2B5EF4-FFF2-40B4-BE49-F238E27FC236}">
                <a16:creationId xmlns:a16="http://schemas.microsoft.com/office/drawing/2014/main" id="{50175A40-0E6F-EFAB-FD4B-ECF5BC07B215}"/>
              </a:ext>
            </a:extLst>
          </p:cNvPr>
          <p:cNvGraphicFramePr/>
          <p:nvPr/>
        </p:nvGraphicFramePr>
        <p:xfrm>
          <a:off x="2031999" y="95192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a:extLst>
              <a:ext uri="{FF2B5EF4-FFF2-40B4-BE49-F238E27FC236}">
                <a16:creationId xmlns:a16="http://schemas.microsoft.com/office/drawing/2014/main" id="{4CF2D3D1-9A9F-FB14-B931-82B0383E0148}"/>
              </a:ext>
            </a:extLst>
          </p:cNvPr>
          <p:cNvSpPr txBox="1"/>
          <p:nvPr/>
        </p:nvSpPr>
        <p:spPr>
          <a:xfrm>
            <a:off x="1735286" y="1595994"/>
            <a:ext cx="2420040" cy="738664"/>
          </a:xfrm>
          <a:prstGeom prst="rect">
            <a:avLst/>
          </a:prstGeom>
          <a:noFill/>
        </p:spPr>
        <p:txBody>
          <a:bodyPr wrap="square" rtlCol="0">
            <a:spAutoFit/>
          </a:bodyPr>
          <a:lstStyle/>
          <a:p>
            <a:pPr algn="ctr"/>
            <a:r>
              <a:rPr lang="es-MX" sz="1400" dirty="0">
                <a:latin typeface="Arial" panose="020B0604020202020204" pitchFamily="34" charset="0"/>
                <a:cs typeface="Arial" panose="020B0604020202020204" pitchFamily="34" charset="0"/>
              </a:rPr>
              <a:t>Mesas técnicas de seguimiento con el 100% de la red contratada.</a:t>
            </a:r>
            <a:endParaRPr lang="es-CO" sz="1400" dirty="0">
              <a:highlight>
                <a:srgbClr val="FFFF00"/>
              </a:highlight>
              <a:latin typeface="Arial" panose="020B0604020202020204" pitchFamily="34" charset="0"/>
              <a:cs typeface="Arial" panose="020B0604020202020204" pitchFamily="34" charset="0"/>
            </a:endParaRPr>
          </a:p>
        </p:txBody>
      </p:sp>
      <p:sp>
        <p:nvSpPr>
          <p:cNvPr id="11" name="CuadroTexto 10">
            <a:extLst>
              <a:ext uri="{FF2B5EF4-FFF2-40B4-BE49-F238E27FC236}">
                <a16:creationId xmlns:a16="http://schemas.microsoft.com/office/drawing/2014/main" id="{6B12525C-A2ED-0231-3D03-07C90975C6A3}"/>
              </a:ext>
            </a:extLst>
          </p:cNvPr>
          <p:cNvSpPr txBox="1"/>
          <p:nvPr/>
        </p:nvSpPr>
        <p:spPr>
          <a:xfrm>
            <a:off x="7432809" y="2585014"/>
            <a:ext cx="2420040" cy="307777"/>
          </a:xfrm>
          <a:prstGeom prst="rect">
            <a:avLst/>
          </a:prstGeom>
          <a:noFill/>
        </p:spPr>
        <p:txBody>
          <a:bodyPr wrap="square" rtlCol="0">
            <a:spAutoFit/>
          </a:bodyPr>
          <a:lstStyle/>
          <a:p>
            <a:pPr algn="ctr"/>
            <a:r>
              <a:rPr lang="es-MX" sz="1400" dirty="0">
                <a:latin typeface="Arial" panose="020B0604020202020204" pitchFamily="34" charset="0"/>
                <a:cs typeface="Arial" panose="020B0604020202020204" pitchFamily="34" charset="0"/>
              </a:rPr>
              <a:t>Planes de mejora</a:t>
            </a:r>
            <a:endParaRPr lang="es-CO" sz="1400" dirty="0">
              <a:highlight>
                <a:srgbClr val="FFFF00"/>
              </a:highlight>
              <a:latin typeface="Arial" panose="020B060402020202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id="{81811A2A-E134-97DB-BB18-4864416E2784}"/>
              </a:ext>
            </a:extLst>
          </p:cNvPr>
          <p:cNvSpPr txBox="1"/>
          <p:nvPr/>
        </p:nvSpPr>
        <p:spPr>
          <a:xfrm>
            <a:off x="3006054" y="5455447"/>
            <a:ext cx="2420040" cy="738664"/>
          </a:xfrm>
          <a:prstGeom prst="rect">
            <a:avLst/>
          </a:prstGeom>
          <a:noFill/>
        </p:spPr>
        <p:txBody>
          <a:bodyPr wrap="square" rtlCol="0">
            <a:spAutoFit/>
          </a:bodyPr>
          <a:lstStyle/>
          <a:p>
            <a:pPr algn="ctr"/>
            <a:r>
              <a:rPr lang="es-MX" sz="1400" dirty="0">
                <a:latin typeface="Arial" panose="020B0604020202020204" pitchFamily="34" charset="0"/>
                <a:cs typeface="Arial" panose="020B0604020202020204" pitchFamily="34" charset="0"/>
              </a:rPr>
              <a:t>Aumento cumplimiento global de indicadores</a:t>
            </a:r>
          </a:p>
          <a:p>
            <a:pPr algn="ctr"/>
            <a:r>
              <a:rPr lang="es-MX" sz="1400" dirty="0">
                <a:latin typeface="Arial" panose="020B0604020202020204" pitchFamily="34" charset="0"/>
                <a:cs typeface="Arial" panose="020B0604020202020204" pitchFamily="34" charset="0"/>
              </a:rPr>
              <a:t>(72,9% a 76,5%)</a:t>
            </a:r>
            <a:endParaRPr lang="es-CO" sz="1400" dirty="0">
              <a:latin typeface="Arial" panose="020B0604020202020204" pitchFamily="34" charset="0"/>
              <a:cs typeface="Arial" panose="020B0604020202020204" pitchFamily="34" charset="0"/>
            </a:endParaRPr>
          </a:p>
        </p:txBody>
      </p:sp>
      <p:grpSp>
        <p:nvGrpSpPr>
          <p:cNvPr id="4097" name="Group 2420"/>
          <p:cNvGrpSpPr>
            <a:grpSpLocks/>
          </p:cNvGrpSpPr>
          <p:nvPr/>
        </p:nvGrpSpPr>
        <p:grpSpPr bwMode="auto">
          <a:xfrm>
            <a:off x="1046163" y="593725"/>
            <a:ext cx="2430462" cy="1049338"/>
            <a:chOff x="0" y="0"/>
            <a:chExt cx="24301" cy="10496"/>
          </a:xfrm>
        </p:grpSpPr>
      </p:grpSp>
    </p:spTree>
    <p:extLst>
      <p:ext uri="{BB962C8B-B14F-4D97-AF65-F5344CB8AC3E}">
        <p14:creationId xmlns:p14="http://schemas.microsoft.com/office/powerpoint/2010/main" val="1614023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233;p5">
            <a:extLst>
              <a:ext uri="{FF2B5EF4-FFF2-40B4-BE49-F238E27FC236}">
                <a16:creationId xmlns:a16="http://schemas.microsoft.com/office/drawing/2014/main" id="{DB163382-021D-4AE0-B3F9-B08E78398C62}"/>
              </a:ext>
            </a:extLst>
          </p:cNvPr>
          <p:cNvPicPr preferRelativeResize="0"/>
          <p:nvPr/>
        </p:nvPicPr>
        <p:blipFill rotWithShape="1">
          <a:blip r:embed="rId2">
            <a:alphaModFix amt="50000"/>
          </a:blip>
          <a:srcRect/>
          <a:stretch/>
        </p:blipFill>
        <p:spPr>
          <a:xfrm>
            <a:off x="3623478" y="471546"/>
            <a:ext cx="4576726" cy="725968"/>
          </a:xfrm>
          <a:prstGeom prst="rect">
            <a:avLst/>
          </a:prstGeom>
          <a:noFill/>
          <a:ln>
            <a:noFill/>
          </a:ln>
        </p:spPr>
      </p:pic>
      <p:pic>
        <p:nvPicPr>
          <p:cNvPr id="4" name="Google Shape;234;p5" descr="Imagen en blanco y negro&#10;&#10;El contenido generado por IA puede ser incorrecto.">
            <a:extLst>
              <a:ext uri="{FF2B5EF4-FFF2-40B4-BE49-F238E27FC236}">
                <a16:creationId xmlns:a16="http://schemas.microsoft.com/office/drawing/2014/main" id="{EBE435B2-4B62-0CE0-4280-515872FFC518}"/>
              </a:ext>
            </a:extLst>
          </p:cNvPr>
          <p:cNvPicPr preferRelativeResize="0"/>
          <p:nvPr/>
        </p:nvPicPr>
        <p:blipFill rotWithShape="1">
          <a:blip r:embed="rId3">
            <a:alphaModFix/>
          </a:blip>
          <a:srcRect/>
          <a:stretch/>
        </p:blipFill>
        <p:spPr>
          <a:xfrm rot="8108137" flipH="1">
            <a:off x="3414766" y="514762"/>
            <a:ext cx="654818" cy="251559"/>
          </a:xfrm>
          <a:prstGeom prst="rect">
            <a:avLst/>
          </a:prstGeom>
          <a:noFill/>
          <a:ln>
            <a:noFill/>
          </a:ln>
        </p:spPr>
      </p:pic>
      <p:pic>
        <p:nvPicPr>
          <p:cNvPr id="5" name="Google Shape;235;p5" descr="Imagen en blanco y negro&#10;&#10;El contenido generado por IA puede ser incorrecto.">
            <a:extLst>
              <a:ext uri="{FF2B5EF4-FFF2-40B4-BE49-F238E27FC236}">
                <a16:creationId xmlns:a16="http://schemas.microsoft.com/office/drawing/2014/main" id="{9184C99C-B9B9-0F4F-65BF-5DFDA1864E25}"/>
              </a:ext>
            </a:extLst>
          </p:cNvPr>
          <p:cNvPicPr preferRelativeResize="0"/>
          <p:nvPr/>
        </p:nvPicPr>
        <p:blipFill rotWithShape="1">
          <a:blip r:embed="rId3">
            <a:alphaModFix/>
          </a:blip>
          <a:srcRect/>
          <a:stretch/>
        </p:blipFill>
        <p:spPr>
          <a:xfrm rot="-8157613" flipH="1">
            <a:off x="7752092" y="468959"/>
            <a:ext cx="654818" cy="251559"/>
          </a:xfrm>
          <a:prstGeom prst="rect">
            <a:avLst/>
          </a:prstGeom>
          <a:noFill/>
          <a:ln>
            <a:noFill/>
          </a:ln>
        </p:spPr>
      </p:pic>
      <p:sp>
        <p:nvSpPr>
          <p:cNvPr id="2" name="CuadroTexto 1">
            <a:extLst>
              <a:ext uri="{FF2B5EF4-FFF2-40B4-BE49-F238E27FC236}">
                <a16:creationId xmlns:a16="http://schemas.microsoft.com/office/drawing/2014/main" id="{74A9F66D-89E9-4636-FCA4-0C6D4DB446D4}"/>
              </a:ext>
            </a:extLst>
          </p:cNvPr>
          <p:cNvSpPr txBox="1"/>
          <p:nvPr/>
        </p:nvSpPr>
        <p:spPr>
          <a:xfrm>
            <a:off x="4157774" y="507714"/>
            <a:ext cx="3467820" cy="584775"/>
          </a:xfrm>
          <a:prstGeom prst="rect">
            <a:avLst/>
          </a:prstGeom>
          <a:noFill/>
        </p:spPr>
        <p:txBody>
          <a:bodyPr wrap="square" rtlCol="0">
            <a:spAutoFit/>
          </a:bodyPr>
          <a:lstStyle/>
          <a:p>
            <a:pPr algn="ctr"/>
            <a:r>
              <a:rPr lang="es-MX" sz="3200" b="1" dirty="0">
                <a:solidFill>
                  <a:srgbClr val="23505E"/>
                </a:solidFill>
              </a:rPr>
              <a:t>Autorizaciones</a:t>
            </a:r>
          </a:p>
        </p:txBody>
      </p:sp>
      <p:grpSp>
        <p:nvGrpSpPr>
          <p:cNvPr id="10" name="Group 2439">
            <a:extLst>
              <a:ext uri="{FF2B5EF4-FFF2-40B4-BE49-F238E27FC236}">
                <a16:creationId xmlns:a16="http://schemas.microsoft.com/office/drawing/2014/main" id="{CE03618E-4CB2-8704-34D6-CC0FF97D790D}"/>
              </a:ext>
            </a:extLst>
          </p:cNvPr>
          <p:cNvGrpSpPr>
            <a:grpSpLocks/>
          </p:cNvGrpSpPr>
          <p:nvPr/>
        </p:nvGrpSpPr>
        <p:grpSpPr>
          <a:xfrm>
            <a:off x="-275612" y="2077504"/>
            <a:ext cx="7230873" cy="3607258"/>
            <a:chOff x="4762" y="4762"/>
            <a:chExt cx="5582920" cy="2764155"/>
          </a:xfrm>
        </p:grpSpPr>
        <p:sp>
          <p:nvSpPr>
            <p:cNvPr id="11" name="Graphic 2440">
              <a:extLst>
                <a:ext uri="{FF2B5EF4-FFF2-40B4-BE49-F238E27FC236}">
                  <a16:creationId xmlns:a16="http://schemas.microsoft.com/office/drawing/2014/main" id="{C234104C-D22B-8F1F-8CDB-8DE97375BF88}"/>
                </a:ext>
              </a:extLst>
            </p:cNvPr>
            <p:cNvSpPr/>
            <p:nvPr/>
          </p:nvSpPr>
          <p:spPr>
            <a:xfrm>
              <a:off x="1963483" y="565721"/>
              <a:ext cx="1797050" cy="1797050"/>
            </a:xfrm>
            <a:custGeom>
              <a:avLst/>
              <a:gdLst/>
              <a:ahLst/>
              <a:cxnLst/>
              <a:rect l="l" t="t" r="r" b="b"/>
              <a:pathLst>
                <a:path w="1797050" h="1797050">
                  <a:moveTo>
                    <a:pt x="898270" y="0"/>
                  </a:moveTo>
                  <a:lnTo>
                    <a:pt x="898270" y="898271"/>
                  </a:lnTo>
                  <a:lnTo>
                    <a:pt x="119887" y="449706"/>
                  </a:lnTo>
                  <a:lnTo>
                    <a:pt x="95071" y="495862"/>
                  </a:lnTo>
                  <a:lnTo>
                    <a:pt x="73054" y="543229"/>
                  </a:lnTo>
                  <a:lnTo>
                    <a:pt x="53866" y="591683"/>
                  </a:lnTo>
                  <a:lnTo>
                    <a:pt x="37542" y="641100"/>
                  </a:lnTo>
                  <a:lnTo>
                    <a:pt x="24113" y="691355"/>
                  </a:lnTo>
                  <a:lnTo>
                    <a:pt x="13612" y="742324"/>
                  </a:lnTo>
                  <a:lnTo>
                    <a:pt x="6071" y="793882"/>
                  </a:lnTo>
                  <a:lnTo>
                    <a:pt x="1523" y="845906"/>
                  </a:lnTo>
                  <a:lnTo>
                    <a:pt x="0" y="898271"/>
                  </a:lnTo>
                  <a:lnTo>
                    <a:pt x="1245" y="945985"/>
                  </a:lnTo>
                  <a:lnTo>
                    <a:pt x="4939" y="993051"/>
                  </a:lnTo>
                  <a:lnTo>
                    <a:pt x="11020" y="1039406"/>
                  </a:lnTo>
                  <a:lnTo>
                    <a:pt x="19427" y="1084987"/>
                  </a:lnTo>
                  <a:lnTo>
                    <a:pt x="30096" y="1129734"/>
                  </a:lnTo>
                  <a:lnTo>
                    <a:pt x="42965" y="1173584"/>
                  </a:lnTo>
                  <a:lnTo>
                    <a:pt x="57973" y="1216474"/>
                  </a:lnTo>
                  <a:lnTo>
                    <a:pt x="75058" y="1258343"/>
                  </a:lnTo>
                  <a:lnTo>
                    <a:pt x="94157" y="1299129"/>
                  </a:lnTo>
                  <a:lnTo>
                    <a:pt x="115208" y="1338769"/>
                  </a:lnTo>
                  <a:lnTo>
                    <a:pt x="138150" y="1377201"/>
                  </a:lnTo>
                  <a:lnTo>
                    <a:pt x="162919" y="1414364"/>
                  </a:lnTo>
                  <a:lnTo>
                    <a:pt x="189455" y="1450196"/>
                  </a:lnTo>
                  <a:lnTo>
                    <a:pt x="217694" y="1484633"/>
                  </a:lnTo>
                  <a:lnTo>
                    <a:pt x="247575" y="1517615"/>
                  </a:lnTo>
                  <a:lnTo>
                    <a:pt x="279036" y="1549079"/>
                  </a:lnTo>
                  <a:lnTo>
                    <a:pt x="312014" y="1578962"/>
                  </a:lnTo>
                  <a:lnTo>
                    <a:pt x="346447" y="1607204"/>
                  </a:lnTo>
                  <a:lnTo>
                    <a:pt x="382274" y="1633741"/>
                  </a:lnTo>
                  <a:lnTo>
                    <a:pt x="419432" y="1658513"/>
                  </a:lnTo>
                  <a:lnTo>
                    <a:pt x="457860" y="1681455"/>
                  </a:lnTo>
                  <a:lnTo>
                    <a:pt x="497494" y="1702508"/>
                  </a:lnTo>
                  <a:lnTo>
                    <a:pt x="538273" y="1721608"/>
                  </a:lnTo>
                  <a:lnTo>
                    <a:pt x="580135" y="1738693"/>
                  </a:lnTo>
                  <a:lnTo>
                    <a:pt x="623018" y="1753702"/>
                  </a:lnTo>
                  <a:lnTo>
                    <a:pt x="666859" y="1766572"/>
                  </a:lnTo>
                  <a:lnTo>
                    <a:pt x="711597" y="1777241"/>
                  </a:lnTo>
                  <a:lnTo>
                    <a:pt x="757169" y="1785647"/>
                  </a:lnTo>
                  <a:lnTo>
                    <a:pt x="803513" y="1791729"/>
                  </a:lnTo>
                  <a:lnTo>
                    <a:pt x="850568" y="1795423"/>
                  </a:lnTo>
                  <a:lnTo>
                    <a:pt x="898270" y="1796669"/>
                  </a:lnTo>
                  <a:lnTo>
                    <a:pt x="945985" y="1795423"/>
                  </a:lnTo>
                  <a:lnTo>
                    <a:pt x="993051" y="1791729"/>
                  </a:lnTo>
                  <a:lnTo>
                    <a:pt x="1039406" y="1785647"/>
                  </a:lnTo>
                  <a:lnTo>
                    <a:pt x="1084987" y="1777241"/>
                  </a:lnTo>
                  <a:lnTo>
                    <a:pt x="1129734" y="1766572"/>
                  </a:lnTo>
                  <a:lnTo>
                    <a:pt x="1173584" y="1753702"/>
                  </a:lnTo>
                  <a:lnTo>
                    <a:pt x="1216474" y="1738693"/>
                  </a:lnTo>
                  <a:lnTo>
                    <a:pt x="1258343" y="1721608"/>
                  </a:lnTo>
                  <a:lnTo>
                    <a:pt x="1299129" y="1702508"/>
                  </a:lnTo>
                  <a:lnTo>
                    <a:pt x="1338769" y="1681455"/>
                  </a:lnTo>
                  <a:lnTo>
                    <a:pt x="1377201" y="1658513"/>
                  </a:lnTo>
                  <a:lnTo>
                    <a:pt x="1414364" y="1633741"/>
                  </a:lnTo>
                  <a:lnTo>
                    <a:pt x="1450196" y="1607204"/>
                  </a:lnTo>
                  <a:lnTo>
                    <a:pt x="1484633" y="1578962"/>
                  </a:lnTo>
                  <a:lnTo>
                    <a:pt x="1517615" y="1549079"/>
                  </a:lnTo>
                  <a:lnTo>
                    <a:pt x="1549079" y="1517615"/>
                  </a:lnTo>
                  <a:lnTo>
                    <a:pt x="1578962" y="1484633"/>
                  </a:lnTo>
                  <a:lnTo>
                    <a:pt x="1607204" y="1450196"/>
                  </a:lnTo>
                  <a:lnTo>
                    <a:pt x="1633741" y="1414364"/>
                  </a:lnTo>
                  <a:lnTo>
                    <a:pt x="1658513" y="1377201"/>
                  </a:lnTo>
                  <a:lnTo>
                    <a:pt x="1681455" y="1338769"/>
                  </a:lnTo>
                  <a:lnTo>
                    <a:pt x="1702508" y="1299129"/>
                  </a:lnTo>
                  <a:lnTo>
                    <a:pt x="1721608" y="1258343"/>
                  </a:lnTo>
                  <a:lnTo>
                    <a:pt x="1738693" y="1216474"/>
                  </a:lnTo>
                  <a:lnTo>
                    <a:pt x="1753702" y="1173584"/>
                  </a:lnTo>
                  <a:lnTo>
                    <a:pt x="1766572" y="1129734"/>
                  </a:lnTo>
                  <a:lnTo>
                    <a:pt x="1777241" y="1084987"/>
                  </a:lnTo>
                  <a:lnTo>
                    <a:pt x="1785647" y="1039406"/>
                  </a:lnTo>
                  <a:lnTo>
                    <a:pt x="1791729" y="993051"/>
                  </a:lnTo>
                  <a:lnTo>
                    <a:pt x="1795423" y="945985"/>
                  </a:lnTo>
                  <a:lnTo>
                    <a:pt x="1796669" y="898271"/>
                  </a:lnTo>
                  <a:lnTo>
                    <a:pt x="1795423" y="850568"/>
                  </a:lnTo>
                  <a:lnTo>
                    <a:pt x="1791729" y="803513"/>
                  </a:lnTo>
                  <a:lnTo>
                    <a:pt x="1785647" y="757169"/>
                  </a:lnTo>
                  <a:lnTo>
                    <a:pt x="1777241" y="711597"/>
                  </a:lnTo>
                  <a:lnTo>
                    <a:pt x="1766572" y="666859"/>
                  </a:lnTo>
                  <a:lnTo>
                    <a:pt x="1753702" y="623018"/>
                  </a:lnTo>
                  <a:lnTo>
                    <a:pt x="1738693" y="580135"/>
                  </a:lnTo>
                  <a:lnTo>
                    <a:pt x="1721608" y="538273"/>
                  </a:lnTo>
                  <a:lnTo>
                    <a:pt x="1702508" y="497494"/>
                  </a:lnTo>
                  <a:lnTo>
                    <a:pt x="1681455" y="457860"/>
                  </a:lnTo>
                  <a:lnTo>
                    <a:pt x="1658513" y="419432"/>
                  </a:lnTo>
                  <a:lnTo>
                    <a:pt x="1633741" y="382274"/>
                  </a:lnTo>
                  <a:lnTo>
                    <a:pt x="1607204" y="346447"/>
                  </a:lnTo>
                  <a:lnTo>
                    <a:pt x="1578962" y="312014"/>
                  </a:lnTo>
                  <a:lnTo>
                    <a:pt x="1549079" y="279036"/>
                  </a:lnTo>
                  <a:lnTo>
                    <a:pt x="1517615" y="247575"/>
                  </a:lnTo>
                  <a:lnTo>
                    <a:pt x="1484633" y="217694"/>
                  </a:lnTo>
                  <a:lnTo>
                    <a:pt x="1450196" y="189455"/>
                  </a:lnTo>
                  <a:lnTo>
                    <a:pt x="1414364" y="162919"/>
                  </a:lnTo>
                  <a:lnTo>
                    <a:pt x="1377201" y="138150"/>
                  </a:lnTo>
                  <a:lnTo>
                    <a:pt x="1338769" y="115208"/>
                  </a:lnTo>
                  <a:lnTo>
                    <a:pt x="1299129" y="94157"/>
                  </a:lnTo>
                  <a:lnTo>
                    <a:pt x="1258343" y="75058"/>
                  </a:lnTo>
                  <a:lnTo>
                    <a:pt x="1216474" y="57973"/>
                  </a:lnTo>
                  <a:lnTo>
                    <a:pt x="1173584" y="42965"/>
                  </a:lnTo>
                  <a:lnTo>
                    <a:pt x="1129734" y="30096"/>
                  </a:lnTo>
                  <a:lnTo>
                    <a:pt x="1084987" y="19427"/>
                  </a:lnTo>
                  <a:lnTo>
                    <a:pt x="1039406" y="11020"/>
                  </a:lnTo>
                  <a:lnTo>
                    <a:pt x="993051" y="4939"/>
                  </a:lnTo>
                  <a:lnTo>
                    <a:pt x="945985" y="1245"/>
                  </a:lnTo>
                  <a:lnTo>
                    <a:pt x="898270" y="0"/>
                  </a:lnTo>
                  <a:close/>
                </a:path>
              </a:pathLst>
            </a:custGeom>
            <a:solidFill>
              <a:srgbClr val="35B3A2"/>
            </a:solidFill>
            <a:ln>
              <a:noFill/>
            </a:ln>
          </p:spPr>
          <p:txBody>
            <a:bodyPr wrap="square" lIns="0" tIns="0" rIns="0" bIns="0" rtlCol="0">
              <a:prstTxWarp prst="textNoShape">
                <a:avLst/>
              </a:prstTxWarp>
              <a:noAutofit/>
            </a:bodyPr>
            <a:lstStyle/>
            <a:p>
              <a:endParaRPr lang="es-CO" sz="1400">
                <a:latin typeface="Arial" panose="020B0604020202020204" pitchFamily="34" charset="0"/>
                <a:cs typeface="Arial" panose="020B0604020202020204" pitchFamily="34" charset="0"/>
              </a:endParaRPr>
            </a:p>
          </p:txBody>
        </p:sp>
        <p:sp>
          <p:nvSpPr>
            <p:cNvPr id="12" name="Graphic 2441">
              <a:extLst>
                <a:ext uri="{FF2B5EF4-FFF2-40B4-BE49-F238E27FC236}">
                  <a16:creationId xmlns:a16="http://schemas.microsoft.com/office/drawing/2014/main" id="{E55FF2A4-8EE2-010F-0E46-507FFC8FB2F0}"/>
                </a:ext>
              </a:extLst>
            </p:cNvPr>
            <p:cNvSpPr/>
            <p:nvPr/>
          </p:nvSpPr>
          <p:spPr>
            <a:xfrm>
              <a:off x="2083371" y="576516"/>
              <a:ext cx="778510" cy="887730"/>
            </a:xfrm>
            <a:custGeom>
              <a:avLst/>
              <a:gdLst/>
              <a:ahLst/>
              <a:cxnLst/>
              <a:rect l="l" t="t" r="r" b="b"/>
              <a:pathLst>
                <a:path w="778510" h="887730">
                  <a:moveTo>
                    <a:pt x="638810" y="0"/>
                  </a:moveTo>
                  <a:lnTo>
                    <a:pt x="588924" y="9313"/>
                  </a:lnTo>
                  <a:lnTo>
                    <a:pt x="539914" y="21349"/>
                  </a:lnTo>
                  <a:lnTo>
                    <a:pt x="491878" y="36043"/>
                  </a:lnTo>
                  <a:lnTo>
                    <a:pt x="444912" y="53328"/>
                  </a:lnTo>
                  <a:lnTo>
                    <a:pt x="399113" y="73138"/>
                  </a:lnTo>
                  <a:lnTo>
                    <a:pt x="354578" y="95409"/>
                  </a:lnTo>
                  <a:lnTo>
                    <a:pt x="311402" y="120073"/>
                  </a:lnTo>
                  <a:lnTo>
                    <a:pt x="269684" y="147065"/>
                  </a:lnTo>
                  <a:lnTo>
                    <a:pt x="229520" y="176320"/>
                  </a:lnTo>
                  <a:lnTo>
                    <a:pt x="191006" y="207771"/>
                  </a:lnTo>
                  <a:lnTo>
                    <a:pt x="154239" y="241352"/>
                  </a:lnTo>
                  <a:lnTo>
                    <a:pt x="119316" y="276998"/>
                  </a:lnTo>
                  <a:lnTo>
                    <a:pt x="86334" y="314643"/>
                  </a:lnTo>
                  <a:lnTo>
                    <a:pt x="55389" y="354221"/>
                  </a:lnTo>
                  <a:lnTo>
                    <a:pt x="26579" y="395666"/>
                  </a:lnTo>
                  <a:lnTo>
                    <a:pt x="0" y="438911"/>
                  </a:lnTo>
                  <a:lnTo>
                    <a:pt x="778382" y="887476"/>
                  </a:lnTo>
                  <a:lnTo>
                    <a:pt x="638810" y="0"/>
                  </a:lnTo>
                  <a:close/>
                </a:path>
              </a:pathLst>
            </a:custGeom>
            <a:solidFill>
              <a:srgbClr val="22505E"/>
            </a:solidFill>
            <a:ln>
              <a:noFill/>
            </a:ln>
          </p:spPr>
          <p:txBody>
            <a:bodyPr wrap="square" lIns="0" tIns="0" rIns="0" bIns="0" rtlCol="0">
              <a:prstTxWarp prst="textNoShape">
                <a:avLst/>
              </a:prstTxWarp>
              <a:noAutofit/>
            </a:bodyPr>
            <a:lstStyle/>
            <a:p>
              <a:endParaRPr lang="es-CO" sz="1400">
                <a:latin typeface="Arial" panose="020B0604020202020204" pitchFamily="34" charset="0"/>
                <a:cs typeface="Arial" panose="020B0604020202020204" pitchFamily="34" charset="0"/>
              </a:endParaRPr>
            </a:p>
          </p:txBody>
        </p:sp>
        <p:sp>
          <p:nvSpPr>
            <p:cNvPr id="13" name="Graphic 2442">
              <a:extLst>
                <a:ext uri="{FF2B5EF4-FFF2-40B4-BE49-F238E27FC236}">
                  <a16:creationId xmlns:a16="http://schemas.microsoft.com/office/drawing/2014/main" id="{74B9C633-BF0D-428E-A4D0-D2D48BD925F9}"/>
                </a:ext>
              </a:extLst>
            </p:cNvPr>
            <p:cNvSpPr/>
            <p:nvPr/>
          </p:nvSpPr>
          <p:spPr>
            <a:xfrm>
              <a:off x="2083371" y="576516"/>
              <a:ext cx="778510" cy="887730"/>
            </a:xfrm>
            <a:custGeom>
              <a:avLst/>
              <a:gdLst/>
              <a:ahLst/>
              <a:cxnLst/>
              <a:rect l="l" t="t" r="r" b="b"/>
              <a:pathLst>
                <a:path w="778510" h="887730">
                  <a:moveTo>
                    <a:pt x="0" y="438911"/>
                  </a:moveTo>
                  <a:lnTo>
                    <a:pt x="26579" y="395666"/>
                  </a:lnTo>
                  <a:lnTo>
                    <a:pt x="55389" y="354221"/>
                  </a:lnTo>
                  <a:lnTo>
                    <a:pt x="86334" y="314643"/>
                  </a:lnTo>
                  <a:lnTo>
                    <a:pt x="119316" y="276998"/>
                  </a:lnTo>
                  <a:lnTo>
                    <a:pt x="154239" y="241352"/>
                  </a:lnTo>
                  <a:lnTo>
                    <a:pt x="191006" y="207771"/>
                  </a:lnTo>
                  <a:lnTo>
                    <a:pt x="229520" y="176320"/>
                  </a:lnTo>
                  <a:lnTo>
                    <a:pt x="269684" y="147065"/>
                  </a:lnTo>
                  <a:lnTo>
                    <a:pt x="311402" y="120073"/>
                  </a:lnTo>
                  <a:lnTo>
                    <a:pt x="354578" y="95409"/>
                  </a:lnTo>
                  <a:lnTo>
                    <a:pt x="399113" y="73138"/>
                  </a:lnTo>
                  <a:lnTo>
                    <a:pt x="444912" y="53328"/>
                  </a:lnTo>
                  <a:lnTo>
                    <a:pt x="491878" y="36043"/>
                  </a:lnTo>
                  <a:lnTo>
                    <a:pt x="539914" y="21349"/>
                  </a:lnTo>
                  <a:lnTo>
                    <a:pt x="588924" y="9313"/>
                  </a:lnTo>
                  <a:lnTo>
                    <a:pt x="638810" y="0"/>
                  </a:lnTo>
                  <a:lnTo>
                    <a:pt x="778382" y="887476"/>
                  </a:lnTo>
                  <a:lnTo>
                    <a:pt x="0" y="438911"/>
                  </a:lnTo>
                  <a:close/>
                </a:path>
              </a:pathLst>
            </a:custGeom>
            <a:ln w="19050">
              <a:noFill/>
              <a:prstDash val="solid"/>
            </a:ln>
          </p:spPr>
          <p:txBody>
            <a:bodyPr wrap="square" lIns="0" tIns="0" rIns="0" bIns="0" rtlCol="0">
              <a:prstTxWarp prst="textNoShape">
                <a:avLst/>
              </a:prstTxWarp>
              <a:noAutofit/>
            </a:bodyPr>
            <a:lstStyle/>
            <a:p>
              <a:endParaRPr lang="es-CO" sz="1400">
                <a:latin typeface="Arial" panose="020B0604020202020204" pitchFamily="34" charset="0"/>
                <a:cs typeface="Arial" panose="020B0604020202020204" pitchFamily="34" charset="0"/>
              </a:endParaRPr>
            </a:p>
          </p:txBody>
        </p:sp>
        <p:sp>
          <p:nvSpPr>
            <p:cNvPr id="14" name="Graphic 2443">
              <a:extLst>
                <a:ext uri="{FF2B5EF4-FFF2-40B4-BE49-F238E27FC236}">
                  <a16:creationId xmlns:a16="http://schemas.microsoft.com/office/drawing/2014/main" id="{43EA107F-53DA-4E71-69D5-12BA6831B1A1}"/>
                </a:ext>
              </a:extLst>
            </p:cNvPr>
            <p:cNvSpPr/>
            <p:nvPr/>
          </p:nvSpPr>
          <p:spPr>
            <a:xfrm>
              <a:off x="2722181" y="565721"/>
              <a:ext cx="139700" cy="898525"/>
            </a:xfrm>
            <a:custGeom>
              <a:avLst/>
              <a:gdLst/>
              <a:ahLst/>
              <a:cxnLst/>
              <a:rect l="l" t="t" r="r" b="b"/>
              <a:pathLst>
                <a:path w="139700" h="898525">
                  <a:moveTo>
                    <a:pt x="139572" y="0"/>
                  </a:moveTo>
                  <a:lnTo>
                    <a:pt x="104548" y="668"/>
                  </a:lnTo>
                  <a:lnTo>
                    <a:pt x="69595" y="2682"/>
                  </a:lnTo>
                  <a:lnTo>
                    <a:pt x="34738" y="6054"/>
                  </a:lnTo>
                  <a:lnTo>
                    <a:pt x="0" y="10795"/>
                  </a:lnTo>
                  <a:lnTo>
                    <a:pt x="139572" y="898271"/>
                  </a:lnTo>
                  <a:lnTo>
                    <a:pt x="139572" y="0"/>
                  </a:lnTo>
                  <a:close/>
                </a:path>
              </a:pathLst>
            </a:custGeom>
            <a:solidFill>
              <a:srgbClr val="E97031"/>
            </a:solidFill>
            <a:ln>
              <a:noFill/>
            </a:ln>
          </p:spPr>
          <p:txBody>
            <a:bodyPr wrap="square" lIns="0" tIns="0" rIns="0" bIns="0" rtlCol="0">
              <a:prstTxWarp prst="textNoShape">
                <a:avLst/>
              </a:prstTxWarp>
              <a:noAutofit/>
            </a:bodyPr>
            <a:lstStyle/>
            <a:p>
              <a:endParaRPr lang="es-CO" sz="1400">
                <a:latin typeface="Arial" panose="020B0604020202020204" pitchFamily="34" charset="0"/>
                <a:cs typeface="Arial" panose="020B0604020202020204" pitchFamily="34" charset="0"/>
              </a:endParaRPr>
            </a:p>
          </p:txBody>
        </p:sp>
        <p:sp>
          <p:nvSpPr>
            <p:cNvPr id="15" name="Graphic 2444">
              <a:extLst>
                <a:ext uri="{FF2B5EF4-FFF2-40B4-BE49-F238E27FC236}">
                  <a16:creationId xmlns:a16="http://schemas.microsoft.com/office/drawing/2014/main" id="{ED8F8E95-DF2F-9E68-1FBA-84DF303D7DA1}"/>
                </a:ext>
              </a:extLst>
            </p:cNvPr>
            <p:cNvSpPr/>
            <p:nvPr/>
          </p:nvSpPr>
          <p:spPr>
            <a:xfrm>
              <a:off x="2722181" y="565721"/>
              <a:ext cx="139700" cy="898525"/>
            </a:xfrm>
            <a:custGeom>
              <a:avLst/>
              <a:gdLst/>
              <a:ahLst/>
              <a:cxnLst/>
              <a:rect l="l" t="t" r="r" b="b"/>
              <a:pathLst>
                <a:path w="139700" h="898525">
                  <a:moveTo>
                    <a:pt x="0" y="10795"/>
                  </a:moveTo>
                  <a:lnTo>
                    <a:pt x="34738" y="6054"/>
                  </a:lnTo>
                  <a:lnTo>
                    <a:pt x="69595" y="2682"/>
                  </a:lnTo>
                  <a:lnTo>
                    <a:pt x="104548" y="668"/>
                  </a:lnTo>
                  <a:lnTo>
                    <a:pt x="139572" y="0"/>
                  </a:lnTo>
                  <a:lnTo>
                    <a:pt x="139572" y="898271"/>
                  </a:lnTo>
                  <a:lnTo>
                    <a:pt x="0" y="10795"/>
                  </a:lnTo>
                  <a:close/>
                </a:path>
              </a:pathLst>
            </a:custGeom>
            <a:ln w="19050">
              <a:noFill/>
              <a:prstDash val="solid"/>
            </a:ln>
          </p:spPr>
          <p:txBody>
            <a:bodyPr wrap="square" lIns="0" tIns="0" rIns="0" bIns="0" rtlCol="0">
              <a:prstTxWarp prst="textNoShape">
                <a:avLst/>
              </a:prstTxWarp>
              <a:noAutofit/>
            </a:bodyPr>
            <a:lstStyle/>
            <a:p>
              <a:endParaRPr lang="es-CO" sz="1400">
                <a:latin typeface="Arial" panose="020B0604020202020204" pitchFamily="34" charset="0"/>
                <a:cs typeface="Arial" panose="020B0604020202020204" pitchFamily="34" charset="0"/>
              </a:endParaRPr>
            </a:p>
          </p:txBody>
        </p:sp>
        <p:sp>
          <p:nvSpPr>
            <p:cNvPr id="16" name="Graphic 2445">
              <a:extLst>
                <a:ext uri="{FF2B5EF4-FFF2-40B4-BE49-F238E27FC236}">
                  <a16:creationId xmlns:a16="http://schemas.microsoft.com/office/drawing/2014/main" id="{329F1435-3651-CF47-C573-A91CE538172A}"/>
                </a:ext>
              </a:extLst>
            </p:cNvPr>
            <p:cNvSpPr/>
            <p:nvPr/>
          </p:nvSpPr>
          <p:spPr>
            <a:xfrm>
              <a:off x="1266126" y="2542955"/>
              <a:ext cx="69850" cy="69850"/>
            </a:xfrm>
            <a:custGeom>
              <a:avLst/>
              <a:gdLst/>
              <a:ahLst/>
              <a:cxnLst/>
              <a:rect l="l" t="t" r="r" b="b"/>
              <a:pathLst>
                <a:path w="69850" h="69850">
                  <a:moveTo>
                    <a:pt x="69752" y="0"/>
                  </a:moveTo>
                  <a:lnTo>
                    <a:pt x="0" y="0"/>
                  </a:lnTo>
                  <a:lnTo>
                    <a:pt x="0" y="69752"/>
                  </a:lnTo>
                  <a:lnTo>
                    <a:pt x="69752" y="69752"/>
                  </a:lnTo>
                  <a:lnTo>
                    <a:pt x="69752" y="0"/>
                  </a:lnTo>
                  <a:close/>
                </a:path>
              </a:pathLst>
            </a:custGeom>
            <a:solidFill>
              <a:srgbClr val="35B3A2"/>
            </a:solidFill>
            <a:ln>
              <a:noFill/>
            </a:ln>
          </p:spPr>
          <p:txBody>
            <a:bodyPr wrap="square" lIns="0" tIns="0" rIns="0" bIns="0" rtlCol="0">
              <a:prstTxWarp prst="textNoShape">
                <a:avLst/>
              </a:prstTxWarp>
              <a:noAutofit/>
            </a:bodyPr>
            <a:lstStyle/>
            <a:p>
              <a:endParaRPr lang="es-CO" sz="1400">
                <a:latin typeface="Arial" panose="020B0604020202020204" pitchFamily="34" charset="0"/>
                <a:cs typeface="Arial" panose="020B0604020202020204" pitchFamily="34" charset="0"/>
              </a:endParaRPr>
            </a:p>
          </p:txBody>
        </p:sp>
        <p:sp>
          <p:nvSpPr>
            <p:cNvPr id="17" name="Graphic 2446">
              <a:extLst>
                <a:ext uri="{FF2B5EF4-FFF2-40B4-BE49-F238E27FC236}">
                  <a16:creationId xmlns:a16="http://schemas.microsoft.com/office/drawing/2014/main" id="{5E18AFAD-A00A-2BFB-C837-4C3986356B3A}"/>
                </a:ext>
              </a:extLst>
            </p:cNvPr>
            <p:cNvSpPr/>
            <p:nvPr/>
          </p:nvSpPr>
          <p:spPr>
            <a:xfrm>
              <a:off x="2411920" y="2542955"/>
              <a:ext cx="69850" cy="69850"/>
            </a:xfrm>
            <a:custGeom>
              <a:avLst/>
              <a:gdLst/>
              <a:ahLst/>
              <a:cxnLst/>
              <a:rect l="l" t="t" r="r" b="b"/>
              <a:pathLst>
                <a:path w="69850" h="69850">
                  <a:moveTo>
                    <a:pt x="69752" y="0"/>
                  </a:moveTo>
                  <a:lnTo>
                    <a:pt x="0" y="0"/>
                  </a:lnTo>
                  <a:lnTo>
                    <a:pt x="0" y="69752"/>
                  </a:lnTo>
                  <a:lnTo>
                    <a:pt x="69752" y="69752"/>
                  </a:lnTo>
                  <a:lnTo>
                    <a:pt x="69752" y="0"/>
                  </a:lnTo>
                  <a:close/>
                </a:path>
              </a:pathLst>
            </a:custGeom>
            <a:solidFill>
              <a:srgbClr val="22505E"/>
            </a:solidFill>
            <a:ln>
              <a:noFill/>
            </a:ln>
          </p:spPr>
          <p:txBody>
            <a:bodyPr wrap="square" lIns="0" tIns="0" rIns="0" bIns="0" rtlCol="0">
              <a:prstTxWarp prst="textNoShape">
                <a:avLst/>
              </a:prstTxWarp>
              <a:noAutofit/>
            </a:bodyPr>
            <a:lstStyle/>
            <a:p>
              <a:endParaRPr lang="es-CO" sz="1400">
                <a:latin typeface="Arial" panose="020B0604020202020204" pitchFamily="34" charset="0"/>
                <a:cs typeface="Arial" panose="020B0604020202020204" pitchFamily="34" charset="0"/>
              </a:endParaRPr>
            </a:p>
          </p:txBody>
        </p:sp>
        <p:sp>
          <p:nvSpPr>
            <p:cNvPr id="18" name="Graphic 2447">
              <a:extLst>
                <a:ext uri="{FF2B5EF4-FFF2-40B4-BE49-F238E27FC236}">
                  <a16:creationId xmlns:a16="http://schemas.microsoft.com/office/drawing/2014/main" id="{175B84E8-94CA-585E-3789-E4200C382AF2}"/>
                </a:ext>
              </a:extLst>
            </p:cNvPr>
            <p:cNvSpPr/>
            <p:nvPr/>
          </p:nvSpPr>
          <p:spPr>
            <a:xfrm>
              <a:off x="3569144" y="2542955"/>
              <a:ext cx="69850" cy="69850"/>
            </a:xfrm>
            <a:custGeom>
              <a:avLst/>
              <a:gdLst/>
              <a:ahLst/>
              <a:cxnLst/>
              <a:rect l="l" t="t" r="r" b="b"/>
              <a:pathLst>
                <a:path w="69850" h="69850">
                  <a:moveTo>
                    <a:pt x="69752" y="0"/>
                  </a:moveTo>
                  <a:lnTo>
                    <a:pt x="0" y="0"/>
                  </a:lnTo>
                  <a:lnTo>
                    <a:pt x="0" y="69752"/>
                  </a:lnTo>
                  <a:lnTo>
                    <a:pt x="69752" y="69752"/>
                  </a:lnTo>
                  <a:lnTo>
                    <a:pt x="69752" y="0"/>
                  </a:lnTo>
                  <a:close/>
                </a:path>
              </a:pathLst>
            </a:custGeom>
            <a:solidFill>
              <a:srgbClr val="E97031"/>
            </a:solidFill>
            <a:ln>
              <a:noFill/>
            </a:ln>
          </p:spPr>
          <p:txBody>
            <a:bodyPr wrap="square" lIns="0" tIns="0" rIns="0" bIns="0" rtlCol="0">
              <a:prstTxWarp prst="textNoShape">
                <a:avLst/>
              </a:prstTxWarp>
              <a:noAutofit/>
            </a:bodyPr>
            <a:lstStyle/>
            <a:p>
              <a:endParaRPr lang="es-CO" sz="1400">
                <a:latin typeface="Arial" panose="020B0604020202020204" pitchFamily="34" charset="0"/>
                <a:cs typeface="Arial" panose="020B0604020202020204" pitchFamily="34" charset="0"/>
              </a:endParaRPr>
            </a:p>
          </p:txBody>
        </p:sp>
        <p:sp>
          <p:nvSpPr>
            <p:cNvPr id="19" name="Graphic 2448">
              <a:extLst>
                <a:ext uri="{FF2B5EF4-FFF2-40B4-BE49-F238E27FC236}">
                  <a16:creationId xmlns:a16="http://schemas.microsoft.com/office/drawing/2014/main" id="{E3EBCF3C-7777-8C5B-225F-5F94AC981E45}"/>
                </a:ext>
              </a:extLst>
            </p:cNvPr>
            <p:cNvSpPr/>
            <p:nvPr/>
          </p:nvSpPr>
          <p:spPr>
            <a:xfrm>
              <a:off x="4762" y="4762"/>
              <a:ext cx="5582920" cy="2764155"/>
            </a:xfrm>
            <a:custGeom>
              <a:avLst/>
              <a:gdLst/>
              <a:ahLst/>
              <a:cxnLst/>
              <a:rect l="l" t="t" r="r" b="b"/>
              <a:pathLst>
                <a:path w="5582920" h="2764155">
                  <a:moveTo>
                    <a:pt x="0" y="2764154"/>
                  </a:moveTo>
                  <a:lnTo>
                    <a:pt x="5582920" y="2764154"/>
                  </a:lnTo>
                  <a:lnTo>
                    <a:pt x="5582920" y="0"/>
                  </a:lnTo>
                  <a:lnTo>
                    <a:pt x="0" y="0"/>
                  </a:lnTo>
                  <a:lnTo>
                    <a:pt x="0" y="2764154"/>
                  </a:lnTo>
                  <a:close/>
                </a:path>
              </a:pathLst>
            </a:custGeom>
            <a:ln w="9525">
              <a:noFill/>
              <a:prstDash val="solid"/>
            </a:ln>
          </p:spPr>
          <p:txBody>
            <a:bodyPr wrap="square" lIns="0" tIns="0" rIns="0" bIns="0" rtlCol="0">
              <a:prstTxWarp prst="textNoShape">
                <a:avLst/>
              </a:prstTxWarp>
              <a:noAutofit/>
            </a:bodyPr>
            <a:lstStyle/>
            <a:p>
              <a:endParaRPr lang="es-CO" sz="1400">
                <a:latin typeface="Arial" panose="020B0604020202020204" pitchFamily="34" charset="0"/>
                <a:cs typeface="Arial" panose="020B0604020202020204" pitchFamily="34" charset="0"/>
              </a:endParaRPr>
            </a:p>
          </p:txBody>
        </p:sp>
        <p:sp>
          <p:nvSpPr>
            <p:cNvPr id="20" name="Textbox 2449">
              <a:extLst>
                <a:ext uri="{FF2B5EF4-FFF2-40B4-BE49-F238E27FC236}">
                  <a16:creationId xmlns:a16="http://schemas.microsoft.com/office/drawing/2014/main" id="{59AC1742-9999-5274-70DC-F24AF4928B6D}"/>
                </a:ext>
              </a:extLst>
            </p:cNvPr>
            <p:cNvSpPr txBox="1"/>
            <p:nvPr/>
          </p:nvSpPr>
          <p:spPr>
            <a:xfrm>
              <a:off x="738054" y="62914"/>
              <a:ext cx="4107953" cy="204393"/>
            </a:xfrm>
            <a:prstGeom prst="rect">
              <a:avLst/>
            </a:prstGeom>
            <a:ln>
              <a:noFill/>
            </a:ln>
          </p:spPr>
          <p:txBody>
            <a:bodyPr wrap="square" lIns="0" tIns="0" rIns="0" bIns="0" rtlCol="0">
              <a:noAutofit/>
            </a:bodyPr>
            <a:lstStyle/>
            <a:p>
              <a:pPr algn="ctr">
                <a:buNone/>
              </a:pPr>
              <a:r>
                <a:rPr lang="es-ES" sz="1000" b="1" dirty="0">
                  <a:solidFill>
                    <a:srgbClr val="585858"/>
                  </a:solidFill>
                  <a:effectLst/>
                  <a:latin typeface="Arial" panose="020B0604020202020204" pitchFamily="34" charset="0"/>
                  <a:ea typeface="Trebuchet MS" panose="020B0603020202020204" pitchFamily="34" charset="0"/>
                  <a:cs typeface="Arial" panose="020B0604020202020204" pitchFamily="34" charset="0"/>
                </a:rPr>
                <a:t>COSTO</a:t>
              </a:r>
              <a:r>
                <a:rPr lang="es-ES" sz="1000" b="1" spc="-45" dirty="0">
                  <a:solidFill>
                    <a:srgbClr val="585858"/>
                  </a:solidFill>
                  <a:effectLst/>
                  <a:latin typeface="Arial" panose="020B0604020202020204" pitchFamily="34" charset="0"/>
                  <a:ea typeface="Trebuchet MS" panose="020B0603020202020204" pitchFamily="34" charset="0"/>
                  <a:cs typeface="Arial" panose="020B0604020202020204" pitchFamily="34" charset="0"/>
                </a:rPr>
                <a:t> </a:t>
              </a:r>
              <a:r>
                <a:rPr lang="es-ES" sz="1000" b="1" dirty="0">
                  <a:solidFill>
                    <a:srgbClr val="585858"/>
                  </a:solidFill>
                  <a:effectLst/>
                  <a:latin typeface="Arial" panose="020B0604020202020204" pitchFamily="34" charset="0"/>
                  <a:ea typeface="Trebuchet MS" panose="020B0603020202020204" pitchFamily="34" charset="0"/>
                  <a:cs typeface="Arial" panose="020B0604020202020204" pitchFamily="34" charset="0"/>
                </a:rPr>
                <a:t>AUTORIZADO</a:t>
              </a:r>
              <a:r>
                <a:rPr lang="es-ES" sz="1000" b="1" spc="-60" dirty="0">
                  <a:solidFill>
                    <a:srgbClr val="585858"/>
                  </a:solidFill>
                  <a:effectLst/>
                  <a:latin typeface="Arial" panose="020B0604020202020204" pitchFamily="34" charset="0"/>
                  <a:ea typeface="Trebuchet MS" panose="020B0603020202020204" pitchFamily="34" charset="0"/>
                  <a:cs typeface="Arial" panose="020B0604020202020204" pitchFamily="34" charset="0"/>
                </a:rPr>
                <a:t> </a:t>
              </a:r>
              <a:r>
                <a:rPr lang="es-ES" sz="1000" b="1" dirty="0">
                  <a:solidFill>
                    <a:srgbClr val="585858"/>
                  </a:solidFill>
                  <a:effectLst/>
                  <a:latin typeface="Arial" panose="020B0604020202020204" pitchFamily="34" charset="0"/>
                  <a:ea typeface="Trebuchet MS" panose="020B0603020202020204" pitchFamily="34" charset="0"/>
                  <a:cs typeface="Arial" panose="020B0604020202020204" pitchFamily="34" charset="0"/>
                </a:rPr>
                <a:t>SEGÚN</a:t>
              </a:r>
              <a:r>
                <a:rPr lang="es-ES" sz="1000" b="1" spc="-50" dirty="0">
                  <a:solidFill>
                    <a:srgbClr val="585858"/>
                  </a:solidFill>
                  <a:effectLst/>
                  <a:latin typeface="Arial" panose="020B0604020202020204" pitchFamily="34" charset="0"/>
                  <a:ea typeface="Trebuchet MS" panose="020B0603020202020204" pitchFamily="34" charset="0"/>
                  <a:cs typeface="Arial" panose="020B0604020202020204" pitchFamily="34" charset="0"/>
                </a:rPr>
                <a:t> </a:t>
              </a:r>
              <a:r>
                <a:rPr lang="es-ES" sz="1000" b="1" dirty="0">
                  <a:solidFill>
                    <a:srgbClr val="585858"/>
                  </a:solidFill>
                  <a:effectLst/>
                  <a:latin typeface="Arial" panose="020B0604020202020204" pitchFamily="34" charset="0"/>
                  <a:ea typeface="Trebuchet MS" panose="020B0603020202020204" pitchFamily="34" charset="0"/>
                  <a:cs typeface="Arial" panose="020B0604020202020204" pitchFamily="34" charset="0"/>
                </a:rPr>
                <a:t>TIPO</a:t>
              </a:r>
              <a:r>
                <a:rPr lang="es-ES" sz="1000" b="1" spc="-40" dirty="0">
                  <a:solidFill>
                    <a:srgbClr val="585858"/>
                  </a:solidFill>
                  <a:effectLst/>
                  <a:latin typeface="Arial" panose="020B0604020202020204" pitchFamily="34" charset="0"/>
                  <a:ea typeface="Trebuchet MS" panose="020B0603020202020204" pitchFamily="34" charset="0"/>
                  <a:cs typeface="Arial" panose="020B0604020202020204" pitchFamily="34" charset="0"/>
                </a:rPr>
                <a:t> </a:t>
              </a:r>
              <a:r>
                <a:rPr lang="es-ES" sz="1000" b="1" dirty="0">
                  <a:solidFill>
                    <a:srgbClr val="585858"/>
                  </a:solidFill>
                  <a:effectLst/>
                  <a:latin typeface="Arial" panose="020B0604020202020204" pitchFamily="34" charset="0"/>
                  <a:ea typeface="Trebuchet MS" panose="020B0603020202020204" pitchFamily="34" charset="0"/>
                  <a:cs typeface="Arial" panose="020B0604020202020204" pitchFamily="34" charset="0"/>
                </a:rPr>
                <a:t>SOLICITUD</a:t>
              </a:r>
              <a:r>
                <a:rPr lang="es-ES" sz="1000" b="1" spc="-35" dirty="0">
                  <a:solidFill>
                    <a:srgbClr val="585858"/>
                  </a:solidFill>
                  <a:effectLst/>
                  <a:latin typeface="Arial" panose="020B0604020202020204" pitchFamily="34" charset="0"/>
                  <a:ea typeface="Trebuchet MS" panose="020B0603020202020204" pitchFamily="34" charset="0"/>
                  <a:cs typeface="Arial" panose="020B0604020202020204" pitchFamily="34" charset="0"/>
                </a:rPr>
                <a:t> </a:t>
              </a:r>
              <a:r>
                <a:rPr lang="es-ES" sz="1000" b="1" dirty="0">
                  <a:solidFill>
                    <a:srgbClr val="585858"/>
                  </a:solidFill>
                  <a:effectLst/>
                  <a:latin typeface="Arial" panose="020B0604020202020204" pitchFamily="34" charset="0"/>
                  <a:ea typeface="Trebuchet MS" panose="020B0603020202020204" pitchFamily="34" charset="0"/>
                  <a:cs typeface="Arial" panose="020B0604020202020204" pitchFamily="34" charset="0"/>
                </a:rPr>
                <a:t>-</a:t>
              </a:r>
              <a:r>
                <a:rPr lang="es-ES" sz="1000" b="1" spc="-35" dirty="0">
                  <a:solidFill>
                    <a:srgbClr val="585858"/>
                  </a:solidFill>
                  <a:effectLst/>
                  <a:latin typeface="Arial" panose="020B0604020202020204" pitchFamily="34" charset="0"/>
                  <a:ea typeface="Trebuchet MS" panose="020B0603020202020204" pitchFamily="34" charset="0"/>
                  <a:cs typeface="Arial" panose="020B0604020202020204" pitchFamily="34" charset="0"/>
                </a:rPr>
                <a:t> </a:t>
              </a:r>
              <a:r>
                <a:rPr lang="es-ES" sz="1000" b="1" dirty="0">
                  <a:solidFill>
                    <a:srgbClr val="585858"/>
                  </a:solidFill>
                  <a:effectLst/>
                  <a:latin typeface="Arial" panose="020B0604020202020204" pitchFamily="34" charset="0"/>
                  <a:ea typeface="Trebuchet MS" panose="020B0603020202020204" pitchFamily="34" charset="0"/>
                  <a:cs typeface="Arial" panose="020B0604020202020204" pitchFamily="34" charset="0"/>
                </a:rPr>
                <a:t>AÑO</a:t>
              </a:r>
              <a:r>
                <a:rPr lang="es-ES" sz="1000" b="1" spc="-45" dirty="0">
                  <a:solidFill>
                    <a:srgbClr val="585858"/>
                  </a:solidFill>
                  <a:effectLst/>
                  <a:latin typeface="Arial" panose="020B0604020202020204" pitchFamily="34" charset="0"/>
                  <a:ea typeface="Trebuchet MS" panose="020B0603020202020204" pitchFamily="34" charset="0"/>
                  <a:cs typeface="Arial" panose="020B0604020202020204" pitchFamily="34" charset="0"/>
                </a:rPr>
                <a:t> </a:t>
              </a:r>
              <a:r>
                <a:rPr lang="es-ES" sz="1000" b="1" spc="-20" dirty="0">
                  <a:solidFill>
                    <a:srgbClr val="585858"/>
                  </a:solidFill>
                  <a:effectLst/>
                  <a:latin typeface="Arial" panose="020B0604020202020204" pitchFamily="34" charset="0"/>
                  <a:ea typeface="Trebuchet MS" panose="020B0603020202020204" pitchFamily="34" charset="0"/>
                  <a:cs typeface="Arial" panose="020B0604020202020204" pitchFamily="34" charset="0"/>
                </a:rPr>
                <a:t>2025</a:t>
              </a:r>
              <a:endParaRPr lang="es-CO" sz="1000" dirty="0">
                <a:effectLst/>
                <a:latin typeface="Arial" panose="020B0604020202020204" pitchFamily="34" charset="0"/>
                <a:ea typeface="Trebuchet MS" panose="020B0603020202020204" pitchFamily="34" charset="0"/>
                <a:cs typeface="Arial" panose="020B0604020202020204" pitchFamily="34" charset="0"/>
              </a:endParaRPr>
            </a:p>
            <a:p>
              <a:pPr marL="1473200" algn="ctr">
                <a:spcBef>
                  <a:spcPts val="765"/>
                </a:spcBef>
                <a:buNone/>
              </a:pPr>
              <a:r>
                <a:rPr lang="es-ES" sz="800" dirty="0">
                  <a:solidFill>
                    <a:srgbClr val="404040"/>
                  </a:solidFill>
                  <a:effectLst/>
                  <a:latin typeface="Arial" panose="020B0604020202020204" pitchFamily="34" charset="0"/>
                  <a:ea typeface="Trebuchet MS" panose="020B0603020202020204" pitchFamily="34" charset="0"/>
                  <a:cs typeface="Arial" panose="020B0604020202020204" pitchFamily="34" charset="0"/>
                </a:rPr>
                <a:t>$</a:t>
              </a:r>
              <a:r>
                <a:rPr lang="es-ES" sz="800" spc="-100" dirty="0">
                  <a:solidFill>
                    <a:srgbClr val="404040"/>
                  </a:solidFill>
                  <a:effectLst/>
                  <a:latin typeface="Arial" panose="020B0604020202020204" pitchFamily="34" charset="0"/>
                  <a:ea typeface="Trebuchet MS" panose="020B0603020202020204" pitchFamily="34" charset="0"/>
                  <a:cs typeface="Arial" panose="020B0604020202020204" pitchFamily="34" charset="0"/>
                </a:rPr>
                <a:t> </a:t>
              </a:r>
              <a:r>
                <a:rPr lang="es-ES" sz="800" spc="-10" dirty="0">
                  <a:solidFill>
                    <a:srgbClr val="404040"/>
                  </a:solidFill>
                  <a:effectLst/>
                  <a:latin typeface="Arial" panose="020B0604020202020204" pitchFamily="34" charset="0"/>
                  <a:ea typeface="Trebuchet MS" panose="020B0603020202020204" pitchFamily="34" charset="0"/>
                  <a:cs typeface="Arial" panose="020B0604020202020204" pitchFamily="34" charset="0"/>
                </a:rPr>
                <a:t>21.639.321.812</a:t>
              </a:r>
              <a:endParaRPr lang="es-CO" sz="1000" dirty="0">
                <a:effectLst/>
                <a:latin typeface="Arial" panose="020B0604020202020204" pitchFamily="34" charset="0"/>
                <a:ea typeface="Trebuchet MS" panose="020B0603020202020204" pitchFamily="34" charset="0"/>
                <a:cs typeface="Arial" panose="020B0604020202020204" pitchFamily="34" charset="0"/>
              </a:endParaRPr>
            </a:p>
            <a:p>
              <a:pPr marL="1473200" marR="635" algn="ctr">
                <a:lnSpc>
                  <a:spcPts val="1045"/>
                </a:lnSpc>
                <a:spcBef>
                  <a:spcPts val="60"/>
                </a:spcBef>
                <a:buNone/>
              </a:pPr>
              <a:r>
                <a:rPr lang="es-ES" sz="800" spc="-25" dirty="0">
                  <a:solidFill>
                    <a:srgbClr val="404040"/>
                  </a:solidFill>
                  <a:effectLst/>
                  <a:latin typeface="Arial" panose="020B0604020202020204" pitchFamily="34" charset="0"/>
                  <a:ea typeface="Trebuchet MS" panose="020B0603020202020204" pitchFamily="34" charset="0"/>
                  <a:cs typeface="Arial" panose="020B0604020202020204" pitchFamily="34" charset="0"/>
                </a:rPr>
                <a:t>3%</a:t>
              </a:r>
              <a:endParaRPr lang="es-CO" sz="1000" dirty="0">
                <a:effectLst/>
                <a:latin typeface="Arial" panose="020B0604020202020204" pitchFamily="34" charset="0"/>
                <a:ea typeface="Trebuchet MS" panose="020B0603020202020204" pitchFamily="34" charset="0"/>
                <a:cs typeface="Arial" panose="020B0604020202020204" pitchFamily="34" charset="0"/>
              </a:endParaRPr>
            </a:p>
            <a:p>
              <a:pPr marR="2174240" algn="ctr">
                <a:lnSpc>
                  <a:spcPts val="1045"/>
                </a:lnSpc>
                <a:buNone/>
              </a:pPr>
              <a:r>
                <a:rPr lang="es-ES" sz="800" dirty="0">
                  <a:solidFill>
                    <a:srgbClr val="404040"/>
                  </a:solidFill>
                  <a:effectLst/>
                  <a:latin typeface="Arial" panose="020B0604020202020204" pitchFamily="34" charset="0"/>
                  <a:ea typeface="Trebuchet MS" panose="020B0603020202020204" pitchFamily="34" charset="0"/>
                  <a:cs typeface="Arial" panose="020B0604020202020204" pitchFamily="34" charset="0"/>
                </a:rPr>
                <a:t>$</a:t>
              </a:r>
              <a:r>
                <a:rPr lang="es-ES" sz="800" spc="-100" dirty="0">
                  <a:solidFill>
                    <a:srgbClr val="404040"/>
                  </a:solidFill>
                  <a:effectLst/>
                  <a:latin typeface="Arial" panose="020B0604020202020204" pitchFamily="34" charset="0"/>
                  <a:ea typeface="Trebuchet MS" panose="020B0603020202020204" pitchFamily="34" charset="0"/>
                  <a:cs typeface="Arial" panose="020B0604020202020204" pitchFamily="34" charset="0"/>
                </a:rPr>
                <a:t> </a:t>
              </a:r>
              <a:r>
                <a:rPr lang="es-ES" sz="800" spc="-10" dirty="0">
                  <a:solidFill>
                    <a:srgbClr val="404040"/>
                  </a:solidFill>
                  <a:effectLst/>
                  <a:latin typeface="Arial" panose="020B0604020202020204" pitchFamily="34" charset="0"/>
                  <a:ea typeface="Trebuchet MS" panose="020B0603020202020204" pitchFamily="34" charset="0"/>
                  <a:cs typeface="Arial" panose="020B0604020202020204" pitchFamily="34" charset="0"/>
                </a:rPr>
                <a:t>123.761.041.936</a:t>
              </a:r>
              <a:endParaRPr lang="es-CO" sz="1000" dirty="0">
                <a:effectLst/>
                <a:latin typeface="Arial" panose="020B0604020202020204" pitchFamily="34" charset="0"/>
                <a:ea typeface="Trebuchet MS" panose="020B0603020202020204" pitchFamily="34" charset="0"/>
                <a:cs typeface="Arial" panose="020B0604020202020204" pitchFamily="34" charset="0"/>
              </a:endParaRPr>
            </a:p>
            <a:p>
              <a:pPr marL="1270" marR="2174240" algn="ctr">
                <a:spcBef>
                  <a:spcPts val="65"/>
                </a:spcBef>
                <a:buNone/>
              </a:pPr>
              <a:r>
                <a:rPr lang="es-ES" sz="800" spc="-25" dirty="0">
                  <a:solidFill>
                    <a:srgbClr val="404040"/>
                  </a:solidFill>
                  <a:effectLst/>
                  <a:latin typeface="Arial" panose="020B0604020202020204" pitchFamily="34" charset="0"/>
                  <a:ea typeface="Trebuchet MS" panose="020B0603020202020204" pitchFamily="34" charset="0"/>
                  <a:cs typeface="Arial" panose="020B0604020202020204" pitchFamily="34" charset="0"/>
                </a:rPr>
                <a:t>14%</a:t>
              </a:r>
              <a:endParaRPr lang="es-CO" sz="1000" dirty="0">
                <a:effectLst/>
                <a:latin typeface="Arial" panose="020B0604020202020204" pitchFamily="34" charset="0"/>
                <a:ea typeface="Trebuchet MS" panose="020B0603020202020204" pitchFamily="34" charset="0"/>
                <a:cs typeface="Arial" panose="020B0604020202020204" pitchFamily="34" charset="0"/>
              </a:endParaRPr>
            </a:p>
          </p:txBody>
        </p:sp>
        <p:sp>
          <p:nvSpPr>
            <p:cNvPr id="21" name="Textbox 2450">
              <a:extLst>
                <a:ext uri="{FF2B5EF4-FFF2-40B4-BE49-F238E27FC236}">
                  <a16:creationId xmlns:a16="http://schemas.microsoft.com/office/drawing/2014/main" id="{B4246F98-D24D-496F-4578-2A8B338F5BFF}"/>
                </a:ext>
              </a:extLst>
            </p:cNvPr>
            <p:cNvSpPr txBox="1"/>
            <p:nvPr/>
          </p:nvSpPr>
          <p:spPr>
            <a:xfrm>
              <a:off x="3744785" y="1808897"/>
              <a:ext cx="1021715" cy="309880"/>
            </a:xfrm>
            <a:prstGeom prst="rect">
              <a:avLst/>
            </a:prstGeom>
            <a:ln>
              <a:noFill/>
            </a:ln>
          </p:spPr>
          <p:txBody>
            <a:bodyPr wrap="square" lIns="0" tIns="0" rIns="0" bIns="0" rtlCol="0">
              <a:noAutofit/>
            </a:bodyPr>
            <a:lstStyle/>
            <a:p>
              <a:pPr marR="11430" algn="ctr">
                <a:lnSpc>
                  <a:spcPts val="1155"/>
                </a:lnSpc>
                <a:buNone/>
              </a:pPr>
              <a:r>
                <a:rPr lang="es-ES" sz="800">
                  <a:solidFill>
                    <a:srgbClr val="404040"/>
                  </a:solidFill>
                  <a:effectLst/>
                  <a:latin typeface="Arial" panose="020B0604020202020204" pitchFamily="34" charset="0"/>
                  <a:ea typeface="Trebuchet MS" panose="020B0603020202020204" pitchFamily="34" charset="0"/>
                  <a:cs typeface="Arial" panose="020B0604020202020204" pitchFamily="34" charset="0"/>
                </a:rPr>
                <a:t>$</a:t>
              </a:r>
              <a:r>
                <a:rPr lang="es-ES" sz="800" spc="-100">
                  <a:solidFill>
                    <a:srgbClr val="404040"/>
                  </a:solidFill>
                  <a:effectLst/>
                  <a:latin typeface="Arial" panose="020B0604020202020204" pitchFamily="34" charset="0"/>
                  <a:ea typeface="Trebuchet MS" panose="020B0603020202020204" pitchFamily="34" charset="0"/>
                  <a:cs typeface="Arial" panose="020B0604020202020204" pitchFamily="34" charset="0"/>
                </a:rPr>
                <a:t> </a:t>
              </a:r>
              <a:r>
                <a:rPr lang="es-ES" sz="800" spc="-20">
                  <a:solidFill>
                    <a:srgbClr val="404040"/>
                  </a:solidFill>
                  <a:effectLst/>
                  <a:latin typeface="Arial" panose="020B0604020202020204" pitchFamily="34" charset="0"/>
                  <a:ea typeface="Trebuchet MS" panose="020B0603020202020204" pitchFamily="34" charset="0"/>
                  <a:cs typeface="Arial" panose="020B0604020202020204" pitchFamily="34" charset="0"/>
                </a:rPr>
                <a:t>726.318.982.701</a:t>
              </a:r>
              <a:endParaRPr lang="es-CO" sz="1000">
                <a:effectLst/>
                <a:latin typeface="Arial" panose="020B0604020202020204" pitchFamily="34" charset="0"/>
                <a:ea typeface="Trebuchet MS" panose="020B0603020202020204" pitchFamily="34" charset="0"/>
                <a:cs typeface="Arial" panose="020B0604020202020204" pitchFamily="34" charset="0"/>
              </a:endParaRPr>
            </a:p>
            <a:p>
              <a:pPr marR="10795" algn="ctr">
                <a:spcBef>
                  <a:spcPts val="60"/>
                </a:spcBef>
                <a:buNone/>
              </a:pPr>
              <a:r>
                <a:rPr lang="es-ES" sz="800" spc="-25">
                  <a:solidFill>
                    <a:srgbClr val="404040"/>
                  </a:solidFill>
                  <a:effectLst/>
                  <a:latin typeface="Arial" panose="020B0604020202020204" pitchFamily="34" charset="0"/>
                  <a:ea typeface="Trebuchet MS" panose="020B0603020202020204" pitchFamily="34" charset="0"/>
                  <a:cs typeface="Arial" panose="020B0604020202020204" pitchFamily="34" charset="0"/>
                </a:rPr>
                <a:t>83%</a:t>
              </a:r>
              <a:endParaRPr lang="es-CO" sz="1000">
                <a:effectLst/>
                <a:latin typeface="Arial" panose="020B0604020202020204" pitchFamily="34" charset="0"/>
                <a:ea typeface="Trebuchet MS" panose="020B0603020202020204" pitchFamily="34" charset="0"/>
                <a:cs typeface="Arial" panose="020B0604020202020204" pitchFamily="34" charset="0"/>
              </a:endParaRPr>
            </a:p>
          </p:txBody>
        </p:sp>
        <p:sp>
          <p:nvSpPr>
            <p:cNvPr id="22" name="Textbox 2451">
              <a:extLst>
                <a:ext uri="{FF2B5EF4-FFF2-40B4-BE49-F238E27FC236}">
                  <a16:creationId xmlns:a16="http://schemas.microsoft.com/office/drawing/2014/main" id="{9E3F3947-7414-2301-AEF3-AFA7AE3953A4}"/>
                </a:ext>
              </a:extLst>
            </p:cNvPr>
            <p:cNvSpPr txBox="1"/>
            <p:nvPr/>
          </p:nvSpPr>
          <p:spPr>
            <a:xfrm>
              <a:off x="1366456" y="2493809"/>
              <a:ext cx="875665" cy="154940"/>
            </a:xfrm>
            <a:prstGeom prst="rect">
              <a:avLst/>
            </a:prstGeom>
            <a:ln>
              <a:noFill/>
            </a:ln>
          </p:spPr>
          <p:txBody>
            <a:bodyPr wrap="square" lIns="0" tIns="0" rIns="0" bIns="0" rtlCol="0">
              <a:noAutofit/>
            </a:bodyPr>
            <a:lstStyle/>
            <a:p>
              <a:pPr>
                <a:lnSpc>
                  <a:spcPts val="1155"/>
                </a:lnSpc>
                <a:buNone/>
              </a:pPr>
              <a:r>
                <a:rPr lang="es-ES" sz="800" b="1" spc="-10">
                  <a:solidFill>
                    <a:srgbClr val="585858"/>
                  </a:solidFill>
                  <a:effectLst/>
                  <a:latin typeface="Arial" panose="020B0604020202020204" pitchFamily="34" charset="0"/>
                  <a:ea typeface="Trebuchet MS" panose="020B0603020202020204" pitchFamily="34" charset="0"/>
                  <a:cs typeface="Arial" panose="020B0604020202020204" pitchFamily="34" charset="0"/>
                </a:rPr>
                <a:t>AMBULATORIO</a:t>
              </a:r>
              <a:endParaRPr lang="es-CO" sz="1000">
                <a:effectLst/>
                <a:latin typeface="Arial" panose="020B0604020202020204" pitchFamily="34" charset="0"/>
                <a:ea typeface="Trebuchet MS" panose="020B0603020202020204" pitchFamily="34" charset="0"/>
                <a:cs typeface="Arial" panose="020B0604020202020204" pitchFamily="34" charset="0"/>
              </a:endParaRPr>
            </a:p>
          </p:txBody>
        </p:sp>
        <p:sp>
          <p:nvSpPr>
            <p:cNvPr id="23" name="Textbox 2452">
              <a:extLst>
                <a:ext uri="{FF2B5EF4-FFF2-40B4-BE49-F238E27FC236}">
                  <a16:creationId xmlns:a16="http://schemas.microsoft.com/office/drawing/2014/main" id="{68ED562F-D8EA-48F7-FB3D-4282F9804F09}"/>
                </a:ext>
              </a:extLst>
            </p:cNvPr>
            <p:cNvSpPr txBox="1"/>
            <p:nvPr/>
          </p:nvSpPr>
          <p:spPr>
            <a:xfrm>
              <a:off x="2512504" y="2493809"/>
              <a:ext cx="885825" cy="154940"/>
            </a:xfrm>
            <a:prstGeom prst="rect">
              <a:avLst/>
            </a:prstGeom>
            <a:ln>
              <a:noFill/>
            </a:ln>
          </p:spPr>
          <p:txBody>
            <a:bodyPr wrap="square" lIns="0" tIns="0" rIns="0" bIns="0" rtlCol="0">
              <a:noAutofit/>
            </a:bodyPr>
            <a:lstStyle/>
            <a:p>
              <a:pPr>
                <a:lnSpc>
                  <a:spcPts val="1155"/>
                </a:lnSpc>
                <a:buNone/>
              </a:pPr>
              <a:r>
                <a:rPr lang="es-ES" sz="800" b="1" spc="-10">
                  <a:solidFill>
                    <a:srgbClr val="585858"/>
                  </a:solidFill>
                  <a:effectLst/>
                  <a:latin typeface="Arial" panose="020B0604020202020204" pitchFamily="34" charset="0"/>
                  <a:ea typeface="Trebuchet MS" panose="020B0603020202020204" pitchFamily="34" charset="0"/>
                  <a:cs typeface="Arial" panose="020B0604020202020204" pitchFamily="34" charset="0"/>
                </a:rPr>
                <a:t>HOSPITALARIO</a:t>
              </a:r>
              <a:endParaRPr lang="es-CO" sz="1000">
                <a:effectLst/>
                <a:latin typeface="Arial" panose="020B0604020202020204" pitchFamily="34" charset="0"/>
                <a:ea typeface="Trebuchet MS" panose="020B0603020202020204" pitchFamily="34" charset="0"/>
                <a:cs typeface="Arial" panose="020B0604020202020204" pitchFamily="34" charset="0"/>
              </a:endParaRPr>
            </a:p>
          </p:txBody>
        </p:sp>
        <p:sp>
          <p:nvSpPr>
            <p:cNvPr id="24" name="Textbox 2453">
              <a:extLst>
                <a:ext uri="{FF2B5EF4-FFF2-40B4-BE49-F238E27FC236}">
                  <a16:creationId xmlns:a16="http://schemas.microsoft.com/office/drawing/2014/main" id="{7F7AADE6-B948-F6AC-258C-14C54EC67766}"/>
                </a:ext>
              </a:extLst>
            </p:cNvPr>
            <p:cNvSpPr txBox="1"/>
            <p:nvPr/>
          </p:nvSpPr>
          <p:spPr>
            <a:xfrm>
              <a:off x="3669855" y="2493809"/>
              <a:ext cx="718820" cy="154940"/>
            </a:xfrm>
            <a:prstGeom prst="rect">
              <a:avLst/>
            </a:prstGeom>
            <a:ln>
              <a:noFill/>
            </a:ln>
          </p:spPr>
          <p:txBody>
            <a:bodyPr wrap="square" lIns="0" tIns="0" rIns="0" bIns="0" rtlCol="0">
              <a:noAutofit/>
            </a:bodyPr>
            <a:lstStyle/>
            <a:p>
              <a:pPr>
                <a:lnSpc>
                  <a:spcPts val="1155"/>
                </a:lnSpc>
                <a:buNone/>
              </a:pPr>
              <a:r>
                <a:rPr lang="es-ES" sz="800" b="1" spc="-10">
                  <a:solidFill>
                    <a:srgbClr val="585858"/>
                  </a:solidFill>
                  <a:effectLst/>
                  <a:latin typeface="Arial" panose="020B0604020202020204" pitchFamily="34" charset="0"/>
                  <a:ea typeface="Trebuchet MS" panose="020B0603020202020204" pitchFamily="34" charset="0"/>
                  <a:cs typeface="Arial" panose="020B0604020202020204" pitchFamily="34" charset="0"/>
                </a:rPr>
                <a:t>URGENCIAS</a:t>
              </a:r>
              <a:endParaRPr lang="es-CO" sz="1000">
                <a:effectLst/>
                <a:latin typeface="Arial" panose="020B0604020202020204" pitchFamily="34" charset="0"/>
                <a:ea typeface="Trebuchet MS" panose="020B0603020202020204" pitchFamily="34" charset="0"/>
                <a:cs typeface="Arial" panose="020B0604020202020204" pitchFamily="34" charset="0"/>
              </a:endParaRPr>
            </a:p>
          </p:txBody>
        </p:sp>
      </p:grpSp>
      <p:sp>
        <p:nvSpPr>
          <p:cNvPr id="25" name="CuadroTexto 24">
            <a:extLst>
              <a:ext uri="{FF2B5EF4-FFF2-40B4-BE49-F238E27FC236}">
                <a16:creationId xmlns:a16="http://schemas.microsoft.com/office/drawing/2014/main" id="{CBA2ACCC-E7E9-E086-71E0-334CF2DBCA2E}"/>
              </a:ext>
            </a:extLst>
          </p:cNvPr>
          <p:cNvSpPr txBox="1"/>
          <p:nvPr/>
        </p:nvSpPr>
        <p:spPr>
          <a:xfrm>
            <a:off x="6671030" y="2172973"/>
            <a:ext cx="4764505" cy="3416320"/>
          </a:xfrm>
          <a:prstGeom prst="rect">
            <a:avLst/>
          </a:prstGeom>
          <a:noFill/>
        </p:spPr>
        <p:txBody>
          <a:bodyPr wrap="square" rtlCol="0">
            <a:spAutoFit/>
          </a:bodyPr>
          <a:lstStyle/>
          <a:p>
            <a:pPr marL="285750" indent="-285750">
              <a:buFont typeface="Wingdings" panose="05000000000000000000" pitchFamily="2" charset="2"/>
              <a:buChar char="ü"/>
            </a:pPr>
            <a:r>
              <a:rPr lang="es-MX" b="1" dirty="0">
                <a:solidFill>
                  <a:srgbClr val="23505E"/>
                </a:solidFill>
              </a:rPr>
              <a:t>Atención en salas Valle de Aburrá (15); </a:t>
            </a:r>
            <a:r>
              <a:rPr lang="es-MX" dirty="0">
                <a:solidFill>
                  <a:srgbClr val="23505E"/>
                </a:solidFill>
              </a:rPr>
              <a:t>1.107.828 solicitudes.</a:t>
            </a:r>
          </a:p>
          <a:p>
            <a:pPr marL="285750" indent="-285750">
              <a:buFont typeface="Wingdings" panose="05000000000000000000" pitchFamily="2" charset="2"/>
              <a:buChar char="ü"/>
            </a:pPr>
            <a:endParaRPr lang="es-MX" dirty="0">
              <a:solidFill>
                <a:srgbClr val="23505E"/>
              </a:solidFill>
            </a:endParaRPr>
          </a:p>
          <a:p>
            <a:pPr marL="285750" indent="-285750">
              <a:buFont typeface="Wingdings" panose="05000000000000000000" pitchFamily="2" charset="2"/>
              <a:buChar char="ü"/>
            </a:pPr>
            <a:r>
              <a:rPr lang="es-MX" b="1" dirty="0">
                <a:solidFill>
                  <a:srgbClr val="23505E"/>
                </a:solidFill>
              </a:rPr>
              <a:t>Autorizaciones a: </a:t>
            </a:r>
            <a:r>
              <a:rPr lang="es-MX" dirty="0">
                <a:solidFill>
                  <a:srgbClr val="23505E"/>
                </a:solidFill>
              </a:rPr>
              <a:t>667.054 afiliados</a:t>
            </a:r>
          </a:p>
          <a:p>
            <a:pPr marL="285750" indent="-285750">
              <a:buFont typeface="Wingdings" panose="05000000000000000000" pitchFamily="2" charset="2"/>
              <a:buChar char="ü"/>
            </a:pPr>
            <a:endParaRPr lang="es-MX" dirty="0">
              <a:solidFill>
                <a:srgbClr val="23505E"/>
              </a:solidFill>
            </a:endParaRPr>
          </a:p>
          <a:p>
            <a:pPr marL="285750" indent="-285750">
              <a:buFont typeface="Wingdings" panose="05000000000000000000" pitchFamily="2" charset="2"/>
              <a:buChar char="ü"/>
            </a:pPr>
            <a:r>
              <a:rPr lang="es-MX" b="1" dirty="0">
                <a:solidFill>
                  <a:srgbClr val="23505E"/>
                </a:solidFill>
              </a:rPr>
              <a:t>Fortalecimiento al talento humano de la línea de frente: </a:t>
            </a:r>
            <a:r>
              <a:rPr lang="es-MX" dirty="0">
                <a:solidFill>
                  <a:srgbClr val="23505E"/>
                </a:solidFill>
              </a:rPr>
              <a:t>gestión de trámites, cargue de solicitudes…</a:t>
            </a:r>
          </a:p>
          <a:p>
            <a:pPr marL="285750" indent="-285750">
              <a:buFont typeface="Wingdings" panose="05000000000000000000" pitchFamily="2" charset="2"/>
              <a:buChar char="ü"/>
            </a:pPr>
            <a:endParaRPr lang="es-MX" dirty="0">
              <a:solidFill>
                <a:srgbClr val="23505E"/>
              </a:solidFill>
            </a:endParaRPr>
          </a:p>
          <a:p>
            <a:pPr marL="285750" indent="-285750">
              <a:buFont typeface="Wingdings" panose="05000000000000000000" pitchFamily="2" charset="2"/>
              <a:buChar char="ü"/>
            </a:pPr>
            <a:r>
              <a:rPr lang="es-MX" b="1" dirty="0">
                <a:solidFill>
                  <a:srgbClr val="23505E"/>
                </a:solidFill>
              </a:rPr>
              <a:t>Estrategia cliente oculto: </a:t>
            </a:r>
            <a:r>
              <a:rPr lang="es-MX" dirty="0">
                <a:solidFill>
                  <a:srgbClr val="23505E"/>
                </a:solidFill>
              </a:rPr>
              <a:t>control a la prestación efectiva del servicio autorizado (oportunidad y accesibilidad).</a:t>
            </a:r>
          </a:p>
        </p:txBody>
      </p:sp>
    </p:spTree>
    <p:extLst>
      <p:ext uri="{BB962C8B-B14F-4D97-AF65-F5344CB8AC3E}">
        <p14:creationId xmlns:p14="http://schemas.microsoft.com/office/powerpoint/2010/main" val="1300271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E2275DD6-4515-7536-54A3-04A004BC9FB3}"/>
            </a:ext>
          </a:extLst>
        </p:cNvPr>
        <p:cNvGrpSpPr/>
        <p:nvPr/>
      </p:nvGrpSpPr>
      <p:grpSpPr>
        <a:xfrm>
          <a:off x="0" y="0"/>
          <a:ext cx="0" cy="0"/>
          <a:chOff x="0" y="0"/>
          <a:chExt cx="0" cy="0"/>
        </a:xfrm>
      </p:grpSpPr>
      <p:pic>
        <p:nvPicPr>
          <p:cNvPr id="90" name="Google Shape;90;p1" descr="Un par de hombres sonriendo&#10;&#10;El contenido generado por IA puede ser incorrecto.">
            <a:extLst>
              <a:ext uri="{FF2B5EF4-FFF2-40B4-BE49-F238E27FC236}">
                <a16:creationId xmlns:a16="http://schemas.microsoft.com/office/drawing/2014/main" id="{B4600173-1D65-6A21-E152-D61093E9C340}"/>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1" name="Google Shape;91;p1">
            <a:extLst>
              <a:ext uri="{FF2B5EF4-FFF2-40B4-BE49-F238E27FC236}">
                <a16:creationId xmlns:a16="http://schemas.microsoft.com/office/drawing/2014/main" id="{50A1841F-BA50-7252-671E-D7CA75111DF4}"/>
              </a:ext>
            </a:extLst>
          </p:cNvPr>
          <p:cNvSpPr txBox="1"/>
          <p:nvPr/>
        </p:nvSpPr>
        <p:spPr>
          <a:xfrm>
            <a:off x="641049" y="2568487"/>
            <a:ext cx="4652314" cy="25545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4000" b="1" u="none" strike="noStrike" cap="none" dirty="0">
                <a:solidFill>
                  <a:srgbClr val="025147"/>
                </a:solidFill>
                <a:latin typeface="Arial"/>
                <a:ea typeface="Arial"/>
                <a:cs typeface="Arial"/>
                <a:sym typeface="Arial"/>
              </a:rPr>
              <a:t>Subgerencia </a:t>
            </a:r>
          </a:p>
          <a:p>
            <a:pPr marL="0" marR="0" lvl="0" indent="0" algn="l" rtl="0">
              <a:spcBef>
                <a:spcPts val="0"/>
              </a:spcBef>
              <a:spcAft>
                <a:spcPts val="0"/>
              </a:spcAft>
              <a:buNone/>
            </a:pPr>
            <a:r>
              <a:rPr lang="es-MX" sz="4000" b="1" u="none" strike="noStrike" cap="none" dirty="0">
                <a:solidFill>
                  <a:srgbClr val="025147"/>
                </a:solidFill>
                <a:latin typeface="Arial"/>
                <a:ea typeface="Arial"/>
                <a:cs typeface="Arial"/>
                <a:sym typeface="Arial"/>
              </a:rPr>
              <a:t>de </a:t>
            </a:r>
            <a:r>
              <a:rPr lang="es-MX" sz="4000" b="1" dirty="0">
                <a:solidFill>
                  <a:srgbClr val="025147"/>
                </a:solidFill>
                <a:latin typeface="Arial"/>
                <a:ea typeface="Arial"/>
                <a:cs typeface="Arial"/>
                <a:sym typeface="Arial"/>
              </a:rPr>
              <a:t>Salud:</a:t>
            </a:r>
          </a:p>
          <a:p>
            <a:pPr marL="0" marR="0" lvl="0" indent="0" algn="l" rtl="0">
              <a:spcBef>
                <a:spcPts val="0"/>
              </a:spcBef>
              <a:spcAft>
                <a:spcPts val="0"/>
              </a:spcAft>
              <a:buNone/>
            </a:pPr>
            <a:r>
              <a:rPr lang="es-MX" sz="4000" b="1" u="none" strike="noStrike" cap="none" dirty="0">
                <a:solidFill>
                  <a:srgbClr val="025147"/>
                </a:solidFill>
                <a:latin typeface="Arial"/>
                <a:ea typeface="Arial"/>
                <a:cs typeface="Arial"/>
                <a:sym typeface="Arial"/>
              </a:rPr>
              <a:t>Gestión del riesgo en salud</a:t>
            </a:r>
          </a:p>
        </p:txBody>
      </p:sp>
      <p:sp>
        <p:nvSpPr>
          <p:cNvPr id="92" name="Google Shape;92;p1">
            <a:extLst>
              <a:ext uri="{FF2B5EF4-FFF2-40B4-BE49-F238E27FC236}">
                <a16:creationId xmlns:a16="http://schemas.microsoft.com/office/drawing/2014/main" id="{AAA8B1D2-58E8-CB5F-97A2-8DEC80FA820E}"/>
              </a:ext>
            </a:extLst>
          </p:cNvPr>
          <p:cNvSpPr/>
          <p:nvPr/>
        </p:nvSpPr>
        <p:spPr>
          <a:xfrm>
            <a:off x="512990" y="2824842"/>
            <a:ext cx="45719" cy="204179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2424241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C7232-9400-9F03-DE04-1D382C1559BC}"/>
            </a:ext>
          </a:extLst>
        </p:cNvPr>
        <p:cNvGrpSpPr/>
        <p:nvPr/>
      </p:nvGrpSpPr>
      <p:grpSpPr>
        <a:xfrm>
          <a:off x="0" y="0"/>
          <a:ext cx="0" cy="0"/>
          <a:chOff x="0" y="0"/>
          <a:chExt cx="0" cy="0"/>
        </a:xfrm>
      </p:grpSpPr>
      <p:sp>
        <p:nvSpPr>
          <p:cNvPr id="27" name="TextBox 19">
            <a:extLst>
              <a:ext uri="{FF2B5EF4-FFF2-40B4-BE49-F238E27FC236}">
                <a16:creationId xmlns:a16="http://schemas.microsoft.com/office/drawing/2014/main" id="{12550C77-EFAC-D029-9A96-91E3DF1D9743}"/>
              </a:ext>
            </a:extLst>
          </p:cNvPr>
          <p:cNvSpPr txBox="1"/>
          <p:nvPr/>
        </p:nvSpPr>
        <p:spPr>
          <a:xfrm>
            <a:off x="2529881" y="3974194"/>
            <a:ext cx="993387" cy="276935"/>
          </a:xfrm>
          <a:prstGeom prst="rect">
            <a:avLst/>
          </a:prstGeom>
          <a:noFill/>
        </p:spPr>
        <p:txBody>
          <a:bodyPr wrap="square" lIns="0" tIns="0" rIns="0" bIns="0" rtlCol="0">
            <a:spAutoFit/>
          </a:bodyPr>
          <a:lstStyle/>
          <a:p>
            <a:pPr algn="r"/>
            <a:r>
              <a:rPr lang="en-US" b="1" dirty="0">
                <a:solidFill>
                  <a:srgbClr val="A9B8BF"/>
                </a:solidFill>
              </a:rPr>
              <a:t> </a:t>
            </a:r>
          </a:p>
        </p:txBody>
      </p:sp>
      <p:sp>
        <p:nvSpPr>
          <p:cNvPr id="16" name="CuadroTexto 15">
            <a:extLst>
              <a:ext uri="{FF2B5EF4-FFF2-40B4-BE49-F238E27FC236}">
                <a16:creationId xmlns:a16="http://schemas.microsoft.com/office/drawing/2014/main" id="{4D95D742-9526-1C8C-9C11-DA3CA964296B}"/>
              </a:ext>
            </a:extLst>
          </p:cNvPr>
          <p:cNvSpPr txBox="1"/>
          <p:nvPr/>
        </p:nvSpPr>
        <p:spPr>
          <a:xfrm>
            <a:off x="552663" y="4241748"/>
            <a:ext cx="4947821" cy="261610"/>
          </a:xfrm>
          <a:prstGeom prst="rect">
            <a:avLst/>
          </a:prstGeom>
          <a:noFill/>
        </p:spPr>
        <p:txBody>
          <a:bodyPr wrap="square">
            <a:spAutoFit/>
          </a:bodyPr>
          <a:lstStyle/>
          <a:p>
            <a:r>
              <a:rPr lang="es-MX" sz="1100" dirty="0"/>
              <a:t>Fuente de Información: Conexiones, reporte AU - AUT Mensuales</a:t>
            </a:r>
            <a:endParaRPr lang="es-CO" sz="1100" dirty="0"/>
          </a:p>
        </p:txBody>
      </p:sp>
      <p:graphicFrame>
        <p:nvGraphicFramePr>
          <p:cNvPr id="3" name="Tabla 2">
            <a:extLst>
              <a:ext uri="{FF2B5EF4-FFF2-40B4-BE49-F238E27FC236}">
                <a16:creationId xmlns:a16="http://schemas.microsoft.com/office/drawing/2014/main" id="{9063564E-12CB-7C23-A356-C34EBF8CBBC2}"/>
              </a:ext>
            </a:extLst>
          </p:cNvPr>
          <p:cNvGraphicFramePr>
            <a:graphicFrameLocks noGrp="1"/>
          </p:cNvGraphicFramePr>
          <p:nvPr>
            <p:extLst>
              <p:ext uri="{D42A27DB-BD31-4B8C-83A1-F6EECF244321}">
                <p14:modId xmlns:p14="http://schemas.microsoft.com/office/powerpoint/2010/main" val="1004487740"/>
              </p:ext>
            </p:extLst>
          </p:nvPr>
        </p:nvGraphicFramePr>
        <p:xfrm>
          <a:off x="1058750" y="1591985"/>
          <a:ext cx="5729939" cy="2482956"/>
        </p:xfrm>
        <a:graphic>
          <a:graphicData uri="http://schemas.openxmlformats.org/drawingml/2006/table">
            <a:tbl>
              <a:tblPr/>
              <a:tblGrid>
                <a:gridCol w="1038737">
                  <a:extLst>
                    <a:ext uri="{9D8B030D-6E8A-4147-A177-3AD203B41FA5}">
                      <a16:colId xmlns:a16="http://schemas.microsoft.com/office/drawing/2014/main" val="2984789695"/>
                    </a:ext>
                  </a:extLst>
                </a:gridCol>
                <a:gridCol w="936458">
                  <a:extLst>
                    <a:ext uri="{9D8B030D-6E8A-4147-A177-3AD203B41FA5}">
                      <a16:colId xmlns:a16="http://schemas.microsoft.com/office/drawing/2014/main" val="555094510"/>
                    </a:ext>
                  </a:extLst>
                </a:gridCol>
                <a:gridCol w="945519">
                  <a:extLst>
                    <a:ext uri="{9D8B030D-6E8A-4147-A177-3AD203B41FA5}">
                      <a16:colId xmlns:a16="http://schemas.microsoft.com/office/drawing/2014/main" val="2899469475"/>
                    </a:ext>
                  </a:extLst>
                </a:gridCol>
                <a:gridCol w="924856">
                  <a:extLst>
                    <a:ext uri="{9D8B030D-6E8A-4147-A177-3AD203B41FA5}">
                      <a16:colId xmlns:a16="http://schemas.microsoft.com/office/drawing/2014/main" val="3624898526"/>
                    </a:ext>
                  </a:extLst>
                </a:gridCol>
                <a:gridCol w="997112">
                  <a:extLst>
                    <a:ext uri="{9D8B030D-6E8A-4147-A177-3AD203B41FA5}">
                      <a16:colId xmlns:a16="http://schemas.microsoft.com/office/drawing/2014/main" val="3437996116"/>
                    </a:ext>
                  </a:extLst>
                </a:gridCol>
                <a:gridCol w="887257">
                  <a:extLst>
                    <a:ext uri="{9D8B030D-6E8A-4147-A177-3AD203B41FA5}">
                      <a16:colId xmlns:a16="http://schemas.microsoft.com/office/drawing/2014/main" val="3590392080"/>
                    </a:ext>
                  </a:extLst>
                </a:gridCol>
              </a:tblGrid>
              <a:tr h="336170">
                <a:tc rowSpan="2">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l" rtl="0" fontAlgn="ctr">
                        <a:buNone/>
                      </a:pPr>
                      <a:r>
                        <a:rPr lang="es-CO" sz="1000" b="1" i="0" u="none" strike="noStrike" dirty="0">
                          <a:solidFill>
                            <a:srgbClr val="FFFFFF"/>
                          </a:solidFill>
                          <a:effectLst/>
                          <a:latin typeface="Aptos (Cuerpo)"/>
                        </a:rPr>
                        <a:t>TIPO SOLICITUD</a:t>
                      </a:r>
                    </a:p>
                  </a:txBody>
                  <a:tcPr marL="7110" marR="7110" marT="711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3505E"/>
                    </a:solidFill>
                  </a:tcPr>
                </a:tc>
                <a:tc gridSpan="4">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rtl="0" fontAlgn="ctr">
                        <a:buNone/>
                      </a:pPr>
                      <a:r>
                        <a:rPr lang="es-CO" sz="1000" b="1" i="0" u="none" strike="noStrike">
                          <a:solidFill>
                            <a:srgbClr val="FFFFFF"/>
                          </a:solidFill>
                          <a:effectLst/>
                          <a:latin typeface="Aptos (Cuerpo)"/>
                        </a:rPr>
                        <a:t>TRIMESTRE </a:t>
                      </a:r>
                    </a:p>
                  </a:txBody>
                  <a:tcPr marL="7110" marR="7110" marT="711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3505E"/>
                    </a:solidFill>
                  </a:tcPr>
                </a:tc>
                <a:tc hMerge="1">
                  <a:txBody>
                    <a:bodyPr/>
                    <a:lstStyle/>
                    <a:p>
                      <a:endParaRPr lang="es-CO"/>
                    </a:p>
                  </a:txBody>
                  <a:tcPr/>
                </a:tc>
                <a:tc hMerge="1">
                  <a:txBody>
                    <a:bodyPr/>
                    <a:lstStyle/>
                    <a:p>
                      <a:endParaRPr lang="es-CO"/>
                    </a:p>
                  </a:txBody>
                  <a:tcPr/>
                </a:tc>
                <a:tc hMerge="1">
                  <a:txBody>
                    <a:bodyPr/>
                    <a:lstStyle/>
                    <a:p>
                      <a:endParaRPr lang="es-CO"/>
                    </a:p>
                  </a:txBody>
                  <a:tcPr/>
                </a:tc>
                <a:tc rowSpan="2">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rtl="0" fontAlgn="ctr">
                        <a:buNone/>
                      </a:pPr>
                      <a:r>
                        <a:rPr lang="es-CO" sz="1000" b="1" i="0" u="none" strike="noStrike" dirty="0">
                          <a:solidFill>
                            <a:srgbClr val="FFFFFF"/>
                          </a:solidFill>
                          <a:effectLst/>
                          <a:latin typeface="Aptos (Cuerpo)"/>
                        </a:rPr>
                        <a:t>TOTAL AÑO 2025</a:t>
                      </a:r>
                    </a:p>
                  </a:txBody>
                  <a:tcPr marL="7110" marR="7110" marT="711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3505E"/>
                    </a:solidFill>
                  </a:tcPr>
                </a:tc>
                <a:extLst>
                  <a:ext uri="{0D108BD9-81ED-4DB2-BD59-A6C34878D82A}">
                    <a16:rowId xmlns:a16="http://schemas.microsoft.com/office/drawing/2014/main" val="1408871561"/>
                  </a:ext>
                </a:extLst>
              </a:tr>
              <a:tr h="461959">
                <a:tc vMerge="1">
                  <a:txBody>
                    <a:bodyPr/>
                    <a:lstStyle/>
                    <a:p>
                      <a:endParaRPr lang="es-CO"/>
                    </a:p>
                  </a:txBody>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buNone/>
                      </a:pPr>
                      <a:r>
                        <a:rPr lang="es-CO" sz="1000" b="1" i="0" u="none" strike="noStrike">
                          <a:solidFill>
                            <a:srgbClr val="FFFFFF"/>
                          </a:solidFill>
                          <a:effectLst/>
                          <a:latin typeface="Aptos Narrow" panose="020B0004020202020204" pitchFamily="34" charset="0"/>
                        </a:rPr>
                        <a:t>I</a:t>
                      </a:r>
                    </a:p>
                  </a:txBody>
                  <a:tcPr marL="7110" marR="7110" marT="71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3505E"/>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buNone/>
                      </a:pPr>
                      <a:r>
                        <a:rPr lang="es-CO" sz="1000" b="1" i="0" u="none" strike="noStrike">
                          <a:solidFill>
                            <a:srgbClr val="FFFFFF"/>
                          </a:solidFill>
                          <a:effectLst/>
                          <a:latin typeface="Aptos Narrow" panose="020B0004020202020204" pitchFamily="34" charset="0"/>
                        </a:rPr>
                        <a:t>II</a:t>
                      </a:r>
                    </a:p>
                  </a:txBody>
                  <a:tcPr marL="7110" marR="7110" marT="71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3505E"/>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buNone/>
                      </a:pPr>
                      <a:r>
                        <a:rPr lang="es-CO" sz="1000" b="1" i="0" u="none" strike="noStrike" dirty="0">
                          <a:solidFill>
                            <a:srgbClr val="FFFFFF"/>
                          </a:solidFill>
                          <a:effectLst/>
                          <a:latin typeface="Aptos Narrow" panose="020B0004020202020204" pitchFamily="34" charset="0"/>
                        </a:rPr>
                        <a:t>III</a:t>
                      </a:r>
                    </a:p>
                  </a:txBody>
                  <a:tcPr marL="7110" marR="7110" marT="71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3505E"/>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b">
                        <a:buNone/>
                      </a:pPr>
                      <a:r>
                        <a:rPr lang="es-CO" sz="1000" b="1" i="0" u="none" strike="noStrike">
                          <a:solidFill>
                            <a:srgbClr val="FFFFFF"/>
                          </a:solidFill>
                          <a:effectLst/>
                          <a:latin typeface="Aptos Narrow" panose="020B0004020202020204" pitchFamily="34" charset="0"/>
                        </a:rPr>
                        <a:t>IV</a:t>
                      </a:r>
                    </a:p>
                  </a:txBody>
                  <a:tcPr marL="7110" marR="7110" marT="711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3505E"/>
                    </a:solidFill>
                  </a:tcPr>
                </a:tc>
                <a:tc vMerge="1">
                  <a:txBody>
                    <a:bodyPr/>
                    <a:lstStyle/>
                    <a:p>
                      <a:endParaRPr lang="es-CO"/>
                    </a:p>
                  </a:txBody>
                  <a:tcPr/>
                </a:tc>
                <a:extLst>
                  <a:ext uri="{0D108BD9-81ED-4DB2-BD59-A6C34878D82A}">
                    <a16:rowId xmlns:a16="http://schemas.microsoft.com/office/drawing/2014/main" val="3638494132"/>
                  </a:ext>
                </a:extLst>
              </a:tr>
              <a:tr h="492018">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just" fontAlgn="ctr">
                        <a:buNone/>
                      </a:pPr>
                      <a:r>
                        <a:rPr lang="es-CO" sz="1000" b="0" i="0" u="none" strike="noStrike" dirty="0">
                          <a:solidFill>
                            <a:srgbClr val="000000"/>
                          </a:solidFill>
                          <a:effectLst/>
                          <a:latin typeface="Aptos (Cuerpo)"/>
                        </a:rPr>
                        <a:t>AMBULATORIO</a:t>
                      </a:r>
                    </a:p>
                  </a:txBody>
                  <a:tcPr marL="7110" marR="7110" marT="7110" marB="0" anchor="ctr">
                    <a:lnL>
                      <a:noFill/>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0" i="0" u="none" strike="noStrike" dirty="0">
                          <a:solidFill>
                            <a:srgbClr val="000000"/>
                          </a:solidFill>
                          <a:effectLst/>
                          <a:latin typeface="Aptos (Cuerpo)"/>
                        </a:rPr>
                        <a:t>1.013.315</a:t>
                      </a:r>
                    </a:p>
                  </a:txBody>
                  <a:tcPr marL="7110" marR="7110" marT="711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0" i="0" u="none" strike="noStrike" dirty="0">
                          <a:solidFill>
                            <a:srgbClr val="000000"/>
                          </a:solidFill>
                          <a:effectLst/>
                          <a:latin typeface="Aptos (Cuerpo)"/>
                        </a:rPr>
                        <a:t>935.356</a:t>
                      </a:r>
                    </a:p>
                  </a:txBody>
                  <a:tcPr marL="7110" marR="7110" marT="711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0" i="0" u="none" strike="noStrike">
                          <a:solidFill>
                            <a:srgbClr val="000000"/>
                          </a:solidFill>
                          <a:effectLst/>
                          <a:latin typeface="Aptos (Cuerpo)"/>
                        </a:rPr>
                        <a:t>1.105.764</a:t>
                      </a:r>
                    </a:p>
                  </a:txBody>
                  <a:tcPr marL="7110" marR="7110" marT="711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0" i="0" u="none" strike="noStrike" dirty="0">
                          <a:solidFill>
                            <a:srgbClr val="000000"/>
                          </a:solidFill>
                          <a:effectLst/>
                          <a:latin typeface="Aptos (Cuerpo)"/>
                        </a:rPr>
                        <a:t>1.057.356</a:t>
                      </a:r>
                    </a:p>
                  </a:txBody>
                  <a:tcPr marL="7110" marR="7110" marT="711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0" i="0" u="none" strike="noStrike" dirty="0">
                          <a:solidFill>
                            <a:srgbClr val="000000"/>
                          </a:solidFill>
                          <a:effectLst/>
                          <a:latin typeface="Aptos (Cuerpo)"/>
                        </a:rPr>
                        <a:t>4.111.791</a:t>
                      </a:r>
                    </a:p>
                  </a:txBody>
                  <a:tcPr marL="7110" marR="7110" marT="711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2271313603"/>
                  </a:ext>
                </a:extLst>
              </a:tr>
              <a:tr h="413609">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just" fontAlgn="ctr">
                        <a:buNone/>
                      </a:pPr>
                      <a:r>
                        <a:rPr lang="es-CO" sz="1000" b="0" i="0" u="none" strike="noStrike" dirty="0">
                          <a:solidFill>
                            <a:srgbClr val="000000"/>
                          </a:solidFill>
                          <a:effectLst/>
                          <a:latin typeface="Aptos (Cuerpo)"/>
                        </a:rPr>
                        <a:t>HOSPITALARIO</a:t>
                      </a:r>
                    </a:p>
                  </a:txBody>
                  <a:tcPr marL="7110" marR="7110" marT="7110" marB="0" anchor="ctr">
                    <a:lnL>
                      <a:noFill/>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0" i="0" u="none" strike="noStrike" dirty="0">
                          <a:solidFill>
                            <a:srgbClr val="000000"/>
                          </a:solidFill>
                          <a:effectLst/>
                          <a:latin typeface="Aptos (Cuerpo)"/>
                        </a:rPr>
                        <a:t>60.057</a:t>
                      </a:r>
                    </a:p>
                  </a:txBody>
                  <a:tcPr marL="7110" marR="7110" marT="711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0" i="0" u="none" strike="noStrike">
                          <a:solidFill>
                            <a:srgbClr val="000000"/>
                          </a:solidFill>
                          <a:effectLst/>
                          <a:latin typeface="Aptos (Cuerpo)"/>
                        </a:rPr>
                        <a:t>58.013</a:t>
                      </a:r>
                    </a:p>
                  </a:txBody>
                  <a:tcPr marL="7110" marR="7110" marT="711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0" i="0" u="none" strike="noStrike" dirty="0">
                          <a:solidFill>
                            <a:srgbClr val="000000"/>
                          </a:solidFill>
                          <a:effectLst/>
                          <a:latin typeface="Aptos (Cuerpo)"/>
                        </a:rPr>
                        <a:t>58.927</a:t>
                      </a:r>
                    </a:p>
                  </a:txBody>
                  <a:tcPr marL="7110" marR="7110" marT="711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0" i="0" u="none" strike="noStrike" dirty="0">
                          <a:solidFill>
                            <a:srgbClr val="000000"/>
                          </a:solidFill>
                          <a:effectLst/>
                          <a:latin typeface="Aptos (Cuerpo)"/>
                        </a:rPr>
                        <a:t>52.795</a:t>
                      </a:r>
                    </a:p>
                  </a:txBody>
                  <a:tcPr marL="7110" marR="7110" marT="711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0" i="0" u="none" strike="noStrike" dirty="0">
                          <a:solidFill>
                            <a:srgbClr val="000000"/>
                          </a:solidFill>
                          <a:effectLst/>
                          <a:latin typeface="Aptos (Cuerpo)"/>
                        </a:rPr>
                        <a:t>229.792</a:t>
                      </a:r>
                    </a:p>
                  </a:txBody>
                  <a:tcPr marL="7110" marR="7110" marT="711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3330076223"/>
                  </a:ext>
                </a:extLst>
              </a:tr>
              <a:tr h="389600">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just" fontAlgn="ctr">
                        <a:buNone/>
                      </a:pPr>
                      <a:r>
                        <a:rPr lang="es-CO" sz="1000" b="0" i="0" u="none" strike="noStrike">
                          <a:solidFill>
                            <a:srgbClr val="000000"/>
                          </a:solidFill>
                          <a:effectLst/>
                          <a:latin typeface="Aptos (Cuerpo)"/>
                        </a:rPr>
                        <a:t>URGENCIAS</a:t>
                      </a:r>
                    </a:p>
                  </a:txBody>
                  <a:tcPr marL="7110" marR="7110" marT="7110" marB="0" anchor="ctr">
                    <a:lnL>
                      <a:noFill/>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0" i="0" u="none" strike="noStrike" dirty="0">
                          <a:solidFill>
                            <a:srgbClr val="000000"/>
                          </a:solidFill>
                          <a:effectLst/>
                          <a:latin typeface="Aptos (Cuerpo)"/>
                        </a:rPr>
                        <a:t>75.727</a:t>
                      </a:r>
                    </a:p>
                  </a:txBody>
                  <a:tcPr marL="7110" marR="7110" marT="711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0" i="0" u="none" strike="noStrike">
                          <a:solidFill>
                            <a:srgbClr val="000000"/>
                          </a:solidFill>
                          <a:effectLst/>
                          <a:latin typeface="Aptos (Cuerpo)"/>
                        </a:rPr>
                        <a:t>75.724</a:t>
                      </a:r>
                    </a:p>
                  </a:txBody>
                  <a:tcPr marL="7110" marR="7110" marT="711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0" i="0" u="none" strike="noStrike" dirty="0">
                          <a:solidFill>
                            <a:srgbClr val="000000"/>
                          </a:solidFill>
                          <a:effectLst/>
                          <a:latin typeface="Aptos (Cuerpo)"/>
                        </a:rPr>
                        <a:t>79.631</a:t>
                      </a:r>
                    </a:p>
                  </a:txBody>
                  <a:tcPr marL="7110" marR="7110" marT="711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0" i="0" u="none" strike="noStrike" dirty="0">
                          <a:solidFill>
                            <a:srgbClr val="000000"/>
                          </a:solidFill>
                          <a:effectLst/>
                          <a:latin typeface="Aptos (Cuerpo)"/>
                        </a:rPr>
                        <a:t>70.623</a:t>
                      </a:r>
                    </a:p>
                  </a:txBody>
                  <a:tcPr marL="7110" marR="7110" marT="711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0" i="0" u="none" strike="noStrike" dirty="0">
                          <a:solidFill>
                            <a:srgbClr val="000000"/>
                          </a:solidFill>
                          <a:effectLst/>
                          <a:latin typeface="Aptos (Cuerpo)"/>
                        </a:rPr>
                        <a:t>301.705</a:t>
                      </a:r>
                    </a:p>
                  </a:txBody>
                  <a:tcPr marL="7110" marR="7110" marT="711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D9D9D9"/>
                    </a:solidFill>
                  </a:tcPr>
                </a:tc>
                <a:extLst>
                  <a:ext uri="{0D108BD9-81ED-4DB2-BD59-A6C34878D82A}">
                    <a16:rowId xmlns:a16="http://schemas.microsoft.com/office/drawing/2014/main" val="1128047335"/>
                  </a:ext>
                </a:extLst>
              </a:tr>
              <a:tr h="389600">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l" fontAlgn="ctr">
                        <a:buNone/>
                      </a:pPr>
                      <a:r>
                        <a:rPr lang="es-CO" sz="1000" b="1" i="0" u="none" strike="noStrike" dirty="0">
                          <a:solidFill>
                            <a:srgbClr val="FFFFFF"/>
                          </a:solidFill>
                          <a:effectLst/>
                          <a:latin typeface="Aptos (Cuerpo)"/>
                        </a:rPr>
                        <a:t>TOTAL</a:t>
                      </a:r>
                    </a:p>
                  </a:txBody>
                  <a:tcPr marL="7110" marR="7110" marT="711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3505E"/>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1" i="0" u="none" strike="noStrike" dirty="0">
                          <a:solidFill>
                            <a:srgbClr val="FFFFFF"/>
                          </a:solidFill>
                          <a:effectLst/>
                          <a:latin typeface="Aptos (Cuerpo)"/>
                        </a:rPr>
                        <a:t>1.149.099</a:t>
                      </a:r>
                    </a:p>
                  </a:txBody>
                  <a:tcPr marL="7110" marR="7110" marT="711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3505E"/>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1" i="0" u="none" strike="noStrike" dirty="0">
                          <a:solidFill>
                            <a:srgbClr val="FFFFFF"/>
                          </a:solidFill>
                          <a:effectLst/>
                          <a:latin typeface="Aptos (Cuerpo)"/>
                        </a:rPr>
                        <a:t>1.069.093</a:t>
                      </a:r>
                    </a:p>
                  </a:txBody>
                  <a:tcPr marL="7110" marR="7110" marT="711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3505E"/>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1" i="0" u="none" strike="noStrike" dirty="0">
                          <a:solidFill>
                            <a:srgbClr val="FFFFFF"/>
                          </a:solidFill>
                          <a:effectLst/>
                          <a:latin typeface="Aptos (Cuerpo)"/>
                        </a:rPr>
                        <a:t>1.244.322</a:t>
                      </a:r>
                    </a:p>
                  </a:txBody>
                  <a:tcPr marL="7110" marR="7110" marT="711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3505E"/>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1" i="0" u="none" strike="noStrike" dirty="0">
                          <a:solidFill>
                            <a:srgbClr val="FFFFFF"/>
                          </a:solidFill>
                          <a:effectLst/>
                          <a:latin typeface="Aptos (Cuerpo)"/>
                        </a:rPr>
                        <a:t>1.180.774</a:t>
                      </a:r>
                    </a:p>
                  </a:txBody>
                  <a:tcPr marL="7110" marR="7110" marT="711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3505E"/>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fontAlgn="ctr">
                        <a:buNone/>
                      </a:pPr>
                      <a:r>
                        <a:rPr lang="es-CO" sz="1000" b="1" i="0" u="none" strike="noStrike" dirty="0">
                          <a:solidFill>
                            <a:srgbClr val="FFFFFF"/>
                          </a:solidFill>
                          <a:effectLst/>
                          <a:latin typeface="Aptos (Cuerpo)"/>
                        </a:rPr>
                        <a:t>4.643.288</a:t>
                      </a:r>
                    </a:p>
                  </a:txBody>
                  <a:tcPr marL="7110" marR="7110" marT="711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23505E"/>
                    </a:solidFill>
                  </a:tcPr>
                </a:tc>
                <a:extLst>
                  <a:ext uri="{0D108BD9-81ED-4DB2-BD59-A6C34878D82A}">
                    <a16:rowId xmlns:a16="http://schemas.microsoft.com/office/drawing/2014/main" val="1773099478"/>
                  </a:ext>
                </a:extLst>
              </a:tr>
            </a:tbl>
          </a:graphicData>
        </a:graphic>
      </p:graphicFrame>
      <p:graphicFrame>
        <p:nvGraphicFramePr>
          <p:cNvPr id="5" name="Gráfico 4">
            <a:extLst>
              <a:ext uri="{FF2B5EF4-FFF2-40B4-BE49-F238E27FC236}">
                <a16:creationId xmlns:a16="http://schemas.microsoft.com/office/drawing/2014/main" id="{FD2FD827-F817-8AD0-DE84-F6057727172D}"/>
              </a:ext>
            </a:extLst>
          </p:cNvPr>
          <p:cNvGraphicFramePr>
            <a:graphicFrameLocks/>
          </p:cNvGraphicFramePr>
          <p:nvPr>
            <p:extLst>
              <p:ext uri="{D42A27DB-BD31-4B8C-83A1-F6EECF244321}">
                <p14:modId xmlns:p14="http://schemas.microsoft.com/office/powerpoint/2010/main" val="886669836"/>
              </p:ext>
            </p:extLst>
          </p:nvPr>
        </p:nvGraphicFramePr>
        <p:xfrm>
          <a:off x="6691518" y="1480714"/>
          <a:ext cx="5247720" cy="2799517"/>
        </p:xfrm>
        <a:graphic>
          <a:graphicData uri="http://schemas.openxmlformats.org/drawingml/2006/chart">
            <c:chart xmlns:c="http://schemas.openxmlformats.org/drawingml/2006/chart" xmlns:r="http://schemas.openxmlformats.org/officeDocument/2006/relationships" r:id="rId2"/>
          </a:graphicData>
        </a:graphic>
      </p:graphicFrame>
      <p:sp>
        <p:nvSpPr>
          <p:cNvPr id="6" name="CuadroTexto 5">
            <a:extLst>
              <a:ext uri="{FF2B5EF4-FFF2-40B4-BE49-F238E27FC236}">
                <a16:creationId xmlns:a16="http://schemas.microsoft.com/office/drawing/2014/main" id="{6D9B31A8-4870-9F26-9362-FD243DB6F7D0}"/>
              </a:ext>
            </a:extLst>
          </p:cNvPr>
          <p:cNvSpPr txBox="1"/>
          <p:nvPr/>
        </p:nvSpPr>
        <p:spPr>
          <a:xfrm>
            <a:off x="2929800" y="4682784"/>
            <a:ext cx="6909525" cy="1494192"/>
          </a:xfrm>
          <a:prstGeom prst="rect">
            <a:avLst/>
          </a:prstGeom>
          <a:noFill/>
        </p:spPr>
        <p:txBody>
          <a:bodyPr wrap="square">
            <a:spAutoFit/>
          </a:bodyPr>
          <a:lstStyle/>
          <a:p>
            <a:pPr marL="0" marR="0" lvl="0" indent="0" algn="ctr" defTabSz="457200" eaLnBrk="1" fontAlgn="auto" latinLnBrk="0" hangingPunct="1">
              <a:lnSpc>
                <a:spcPct val="115000"/>
              </a:lnSpc>
              <a:spcBef>
                <a:spcPts val="0"/>
              </a:spcBef>
              <a:spcAft>
                <a:spcPts val="800"/>
              </a:spcAft>
              <a:buClrTx/>
              <a:buSzTx/>
              <a:buFontTx/>
              <a:buNone/>
              <a:tabLst/>
              <a:defRPr/>
            </a:pPr>
            <a:r>
              <a:rPr kumimoji="0" lang="es-CO" sz="1600" b="0" i="0" u="none" strike="noStrike" kern="0" cap="none" spc="0" normalizeH="0" baseline="0" noProof="0" dirty="0">
                <a:ln>
                  <a:noFill/>
                </a:ln>
                <a:solidFill>
                  <a:srgbClr val="23505E"/>
                </a:solidFill>
                <a:effectLst/>
                <a:uLnTx/>
                <a:uFillTx/>
              </a:rPr>
              <a:t>El comportamiento indica una mayor demanda de servicios, posiblemente relacionada por un mayor ordenamiento de servicios especializados, </a:t>
            </a:r>
            <a:r>
              <a:rPr kumimoji="0" lang="es-CO" sz="1600" b="0" i="0" u="none" strike="noStrike" kern="100" cap="none" spc="0" normalizeH="0" baseline="0" noProof="0" dirty="0">
                <a:ln>
                  <a:noFill/>
                </a:ln>
                <a:solidFill>
                  <a:srgbClr val="23505E"/>
                </a:solidFill>
                <a:effectLst/>
                <a:uLnTx/>
                <a:uFillTx/>
                <a:cs typeface="Times New Roman" panose="02020603050405020304" pitchFamily="18" charset="0"/>
              </a:rPr>
              <a:t>n</a:t>
            </a:r>
            <a:r>
              <a:rPr kumimoji="0" lang="es-CO" sz="1600" b="0" i="0" u="none" strike="noStrike" kern="100" cap="none" spc="0" normalizeH="0" baseline="0" noProof="0" dirty="0">
                <a:ln>
                  <a:noFill/>
                </a:ln>
                <a:solidFill>
                  <a:srgbClr val="23505E"/>
                </a:solidFill>
                <a:effectLst/>
                <a:uLnTx/>
                <a:uFillTx/>
                <a:ea typeface="Aptos" panose="020B0004020202020204" pitchFamily="34" charset="0"/>
                <a:cs typeface="Times New Roman" panose="02020603050405020304" pitchFamily="18" charset="0"/>
              </a:rPr>
              <a:t>ovedades en las parametrizaciones de los contratos, con el fin de garantizar y dar continuidad a </a:t>
            </a:r>
            <a:r>
              <a:rPr kumimoji="0" lang="es-CO" sz="1600" b="0" i="0" u="none" strike="noStrike" kern="0" cap="none" spc="0" normalizeH="0" baseline="0" noProof="0" dirty="0">
                <a:ln>
                  <a:noFill/>
                </a:ln>
                <a:solidFill>
                  <a:srgbClr val="23505E"/>
                </a:solidFill>
                <a:effectLst/>
                <a:uLnTx/>
                <a:uFillTx/>
                <a:ea typeface="Aptos" panose="020B0004020202020204" pitchFamily="34" charset="0"/>
                <a:cs typeface="Times New Roman" panose="02020603050405020304" pitchFamily="18" charset="0"/>
              </a:rPr>
              <a:t>atención de los afiliados donde se cotiza tecnología individual.</a:t>
            </a:r>
            <a:endParaRPr kumimoji="0" lang="es-CO" sz="1600" b="0" i="0" u="none" strike="noStrike" kern="0" cap="none" spc="0" normalizeH="0" baseline="0" noProof="0" dirty="0">
              <a:ln>
                <a:noFill/>
              </a:ln>
              <a:solidFill>
                <a:srgbClr val="23505E"/>
              </a:solidFill>
              <a:effectLst/>
              <a:uLnTx/>
              <a:uFillTx/>
            </a:endParaRPr>
          </a:p>
        </p:txBody>
      </p:sp>
      <p:pic>
        <p:nvPicPr>
          <p:cNvPr id="2" name="Google Shape;233;p5">
            <a:extLst>
              <a:ext uri="{FF2B5EF4-FFF2-40B4-BE49-F238E27FC236}">
                <a16:creationId xmlns:a16="http://schemas.microsoft.com/office/drawing/2014/main" id="{E4FBE767-A735-445D-10F5-DDC389E75703}"/>
              </a:ext>
            </a:extLst>
          </p:cNvPr>
          <p:cNvPicPr preferRelativeResize="0"/>
          <p:nvPr/>
        </p:nvPicPr>
        <p:blipFill rotWithShape="1">
          <a:blip r:embed="rId3">
            <a:alphaModFix amt="50000"/>
          </a:blip>
          <a:srcRect/>
          <a:stretch/>
        </p:blipFill>
        <p:spPr>
          <a:xfrm>
            <a:off x="3680371" y="352193"/>
            <a:ext cx="4576726" cy="725968"/>
          </a:xfrm>
          <a:prstGeom prst="rect">
            <a:avLst/>
          </a:prstGeom>
          <a:noFill/>
          <a:ln>
            <a:noFill/>
          </a:ln>
        </p:spPr>
      </p:pic>
      <p:pic>
        <p:nvPicPr>
          <p:cNvPr id="4" name="Google Shape;234;p5" descr="Imagen en blanco y negro&#10;&#10;El contenido generado por IA puede ser incorrecto.">
            <a:extLst>
              <a:ext uri="{FF2B5EF4-FFF2-40B4-BE49-F238E27FC236}">
                <a16:creationId xmlns:a16="http://schemas.microsoft.com/office/drawing/2014/main" id="{B51E61C8-D6DB-2D65-6E77-9ED3BFF27178}"/>
              </a:ext>
            </a:extLst>
          </p:cNvPr>
          <p:cNvPicPr preferRelativeResize="0"/>
          <p:nvPr/>
        </p:nvPicPr>
        <p:blipFill rotWithShape="1">
          <a:blip r:embed="rId4">
            <a:alphaModFix/>
          </a:blip>
          <a:srcRect/>
          <a:stretch/>
        </p:blipFill>
        <p:spPr>
          <a:xfrm rot="8108137" flipH="1">
            <a:off x="3471659" y="395409"/>
            <a:ext cx="654818" cy="251559"/>
          </a:xfrm>
          <a:prstGeom prst="rect">
            <a:avLst/>
          </a:prstGeom>
          <a:noFill/>
          <a:ln>
            <a:noFill/>
          </a:ln>
        </p:spPr>
      </p:pic>
      <p:pic>
        <p:nvPicPr>
          <p:cNvPr id="7" name="Google Shape;235;p5" descr="Imagen en blanco y negro&#10;&#10;El contenido generado por IA puede ser incorrecto.">
            <a:extLst>
              <a:ext uri="{FF2B5EF4-FFF2-40B4-BE49-F238E27FC236}">
                <a16:creationId xmlns:a16="http://schemas.microsoft.com/office/drawing/2014/main" id="{725C6636-CE1E-BF76-211A-01498D78D5E1}"/>
              </a:ext>
            </a:extLst>
          </p:cNvPr>
          <p:cNvPicPr preferRelativeResize="0"/>
          <p:nvPr/>
        </p:nvPicPr>
        <p:blipFill rotWithShape="1">
          <a:blip r:embed="rId4">
            <a:alphaModFix/>
          </a:blip>
          <a:srcRect/>
          <a:stretch/>
        </p:blipFill>
        <p:spPr>
          <a:xfrm rot="13442387" flipH="1">
            <a:off x="7808985" y="349606"/>
            <a:ext cx="654818" cy="251559"/>
          </a:xfrm>
          <a:prstGeom prst="rect">
            <a:avLst/>
          </a:prstGeom>
          <a:noFill/>
          <a:ln>
            <a:noFill/>
          </a:ln>
        </p:spPr>
      </p:pic>
      <p:sp>
        <p:nvSpPr>
          <p:cNvPr id="8" name="CuadroTexto 7">
            <a:extLst>
              <a:ext uri="{FF2B5EF4-FFF2-40B4-BE49-F238E27FC236}">
                <a16:creationId xmlns:a16="http://schemas.microsoft.com/office/drawing/2014/main" id="{C5F24105-A772-2F71-5DFC-135BA8689176}"/>
              </a:ext>
            </a:extLst>
          </p:cNvPr>
          <p:cNvSpPr txBox="1"/>
          <p:nvPr/>
        </p:nvSpPr>
        <p:spPr>
          <a:xfrm>
            <a:off x="4214667" y="388361"/>
            <a:ext cx="3467820" cy="584775"/>
          </a:xfrm>
          <a:prstGeom prst="rect">
            <a:avLst/>
          </a:prstGeom>
          <a:noFill/>
        </p:spPr>
        <p:txBody>
          <a:bodyPr wrap="square" rtlCol="0">
            <a:spAutoFit/>
          </a:bodyPr>
          <a:lstStyle/>
          <a:p>
            <a:pPr algn="ctr"/>
            <a:r>
              <a:rPr lang="es-MX" sz="3200" b="1" dirty="0">
                <a:solidFill>
                  <a:srgbClr val="23505E"/>
                </a:solidFill>
              </a:rPr>
              <a:t>Autorizaciones</a:t>
            </a:r>
          </a:p>
        </p:txBody>
      </p:sp>
    </p:spTree>
    <p:extLst>
      <p:ext uri="{BB962C8B-B14F-4D97-AF65-F5344CB8AC3E}">
        <p14:creationId xmlns:p14="http://schemas.microsoft.com/office/powerpoint/2010/main" val="3493822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oogle Shape;233;p5">
            <a:extLst>
              <a:ext uri="{FF2B5EF4-FFF2-40B4-BE49-F238E27FC236}">
                <a16:creationId xmlns:a16="http://schemas.microsoft.com/office/drawing/2014/main" id="{B3B80F80-4352-2B32-98A8-B1086FCCCA4C}"/>
              </a:ext>
            </a:extLst>
          </p:cNvPr>
          <p:cNvPicPr preferRelativeResize="0"/>
          <p:nvPr/>
        </p:nvPicPr>
        <p:blipFill rotWithShape="1">
          <a:blip r:embed="rId2">
            <a:alphaModFix amt="50000"/>
          </a:blip>
          <a:srcRect/>
          <a:stretch/>
        </p:blipFill>
        <p:spPr>
          <a:xfrm>
            <a:off x="3623478" y="471546"/>
            <a:ext cx="4576726" cy="725968"/>
          </a:xfrm>
          <a:prstGeom prst="rect">
            <a:avLst/>
          </a:prstGeom>
          <a:noFill/>
          <a:ln>
            <a:noFill/>
          </a:ln>
        </p:spPr>
      </p:pic>
      <p:sp>
        <p:nvSpPr>
          <p:cNvPr id="2" name="CuadroTexto 1">
            <a:extLst>
              <a:ext uri="{FF2B5EF4-FFF2-40B4-BE49-F238E27FC236}">
                <a16:creationId xmlns:a16="http://schemas.microsoft.com/office/drawing/2014/main" id="{34322D10-FEC6-E098-A0C1-422314A26A27}"/>
              </a:ext>
            </a:extLst>
          </p:cNvPr>
          <p:cNvSpPr txBox="1"/>
          <p:nvPr/>
        </p:nvSpPr>
        <p:spPr>
          <a:xfrm>
            <a:off x="2587503" y="527229"/>
            <a:ext cx="6648675" cy="584775"/>
          </a:xfrm>
          <a:prstGeom prst="rect">
            <a:avLst/>
          </a:prstGeom>
          <a:noFill/>
        </p:spPr>
        <p:txBody>
          <a:bodyPr wrap="square" rtlCol="0">
            <a:spAutoFit/>
          </a:bodyPr>
          <a:lstStyle/>
          <a:p>
            <a:pPr algn="ctr"/>
            <a:r>
              <a:rPr lang="es-MX" sz="3200" b="1" dirty="0">
                <a:solidFill>
                  <a:srgbClr val="23505E"/>
                </a:solidFill>
              </a:rPr>
              <a:t>Cuentas médicas</a:t>
            </a:r>
          </a:p>
        </p:txBody>
      </p:sp>
      <p:sp>
        <p:nvSpPr>
          <p:cNvPr id="4" name="Rectangle 3">
            <a:extLst>
              <a:ext uri="{FF2B5EF4-FFF2-40B4-BE49-F238E27FC236}">
                <a16:creationId xmlns:a16="http://schemas.microsoft.com/office/drawing/2014/main" id="{BDC0861C-E1FD-76B8-7C1C-B02EB2D12715}"/>
              </a:ext>
            </a:extLst>
          </p:cNvPr>
          <p:cNvSpPr>
            <a:spLocks noChangeArrowheads="1"/>
          </p:cNvSpPr>
          <p:nvPr/>
        </p:nvSpPr>
        <p:spPr bwMode="auto">
          <a:xfrm>
            <a:off x="2387015" y="925832"/>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CO" sz="1100" b="0" i="0" u="none" strike="noStrike" cap="none" normalizeH="0" baseline="0" dirty="0">
                <a:ln>
                  <a:noFill/>
                </a:ln>
                <a:solidFill>
                  <a:schemeClr val="tx1"/>
                </a:solidFill>
                <a:effectLst/>
                <a:latin typeface="Arial" panose="020B0604020202020204" pitchFamily="34" charset="0"/>
                <a:ea typeface="Trebuchet MS" panose="020B0603020202020204" pitchFamily="34" charset="0"/>
                <a:cs typeface="Trebuchet MS" panose="020B0603020202020204" pitchFamily="34" charset="0"/>
              </a:rPr>
            </a:br>
            <a:endParaRPr kumimoji="0" lang="es-ES" altLang="es-CO" sz="1800" b="0" i="0" u="none" strike="noStrike" cap="none" normalizeH="0" baseline="0" dirty="0">
              <a:ln>
                <a:noFill/>
              </a:ln>
              <a:solidFill>
                <a:schemeClr val="tx1"/>
              </a:solidFill>
              <a:effectLst/>
              <a:latin typeface="Arial" panose="020B0604020202020204" pitchFamily="34" charset="0"/>
            </a:endParaRPr>
          </a:p>
        </p:txBody>
      </p:sp>
      <p:sp>
        <p:nvSpPr>
          <p:cNvPr id="6" name="Rectangle 6">
            <a:extLst>
              <a:ext uri="{FF2B5EF4-FFF2-40B4-BE49-F238E27FC236}">
                <a16:creationId xmlns:a16="http://schemas.microsoft.com/office/drawing/2014/main" id="{87173E66-EECF-3CF4-561F-98F8079DDA79}"/>
              </a:ext>
            </a:extLst>
          </p:cNvPr>
          <p:cNvSpPr>
            <a:spLocks noChangeArrowheads="1"/>
          </p:cNvSpPr>
          <p:nvPr/>
        </p:nvSpPr>
        <p:spPr bwMode="auto">
          <a:xfrm>
            <a:off x="3007312" y="141738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CO" sz="1200" b="0" i="0" u="none" strike="noStrike" cap="none" normalizeH="0" baseline="0">
                <a:ln>
                  <a:noFill/>
                </a:ln>
                <a:solidFill>
                  <a:schemeClr val="tx1"/>
                </a:solidFill>
                <a:effectLst/>
                <a:latin typeface="Arial" panose="020B0604020202020204" pitchFamily="34" charset="0"/>
                <a:ea typeface="Trebuchet MS" panose="020B0603020202020204" pitchFamily="34" charset="0"/>
                <a:cs typeface="Trebuchet MS" panose="020B0603020202020204" pitchFamily="34" charset="0"/>
              </a:rPr>
            </a:br>
            <a:endParaRPr kumimoji="0" lang="es-ES" altLang="es-CO" sz="1800" b="0" i="0" u="none" strike="noStrike" cap="none" normalizeH="0" baseline="0">
              <a:ln>
                <a:noFill/>
              </a:ln>
              <a:solidFill>
                <a:schemeClr val="tx1"/>
              </a:solidFill>
              <a:effectLst/>
              <a:latin typeface="Arial" panose="020B0604020202020204" pitchFamily="34" charset="0"/>
            </a:endParaRPr>
          </a:p>
        </p:txBody>
      </p:sp>
      <p:sp>
        <p:nvSpPr>
          <p:cNvPr id="3" name="CuadroTexto 2">
            <a:extLst>
              <a:ext uri="{FF2B5EF4-FFF2-40B4-BE49-F238E27FC236}">
                <a16:creationId xmlns:a16="http://schemas.microsoft.com/office/drawing/2014/main" id="{D80EBA96-4382-7734-DA5C-7210972135F1}"/>
              </a:ext>
            </a:extLst>
          </p:cNvPr>
          <p:cNvSpPr txBox="1"/>
          <p:nvPr/>
        </p:nvSpPr>
        <p:spPr>
          <a:xfrm>
            <a:off x="570400" y="1473068"/>
            <a:ext cx="4038600" cy="1200329"/>
          </a:xfrm>
          <a:prstGeom prst="rect">
            <a:avLst/>
          </a:prstGeom>
          <a:noFill/>
        </p:spPr>
        <p:txBody>
          <a:bodyPr wrap="square" rtlCol="0">
            <a:spAutoFit/>
          </a:bodyPr>
          <a:lstStyle/>
          <a:p>
            <a:r>
              <a:rPr lang="es-MX" b="1" dirty="0">
                <a:solidFill>
                  <a:srgbClr val="23505E"/>
                </a:solidFill>
              </a:rPr>
              <a:t>Radicación </a:t>
            </a:r>
            <a:r>
              <a:rPr lang="es-MX" b="1" dirty="0" err="1">
                <a:solidFill>
                  <a:srgbClr val="23505E"/>
                </a:solidFill>
              </a:rPr>
              <a:t>Cápitas</a:t>
            </a:r>
            <a:endParaRPr lang="es-MX" b="1" dirty="0">
              <a:solidFill>
                <a:srgbClr val="23505E"/>
              </a:solidFill>
            </a:endParaRPr>
          </a:p>
          <a:p>
            <a:pPr marL="285750" indent="-285750">
              <a:buFont typeface="Arial" panose="020B0604020202020204" pitchFamily="34" charset="0"/>
              <a:buChar char="•"/>
            </a:pPr>
            <a:r>
              <a:rPr lang="es-MX" dirty="0">
                <a:solidFill>
                  <a:srgbClr val="23505E"/>
                </a:solidFill>
              </a:rPr>
              <a:t>Validación facturación , soportes, gestión de recobros por incumplimiento indicadores PDET.</a:t>
            </a:r>
            <a:endParaRPr lang="es-CO" dirty="0">
              <a:solidFill>
                <a:srgbClr val="23505E"/>
              </a:solidFill>
            </a:endParaRPr>
          </a:p>
        </p:txBody>
      </p:sp>
      <p:sp>
        <p:nvSpPr>
          <p:cNvPr id="5" name="CuadroTexto 4">
            <a:extLst>
              <a:ext uri="{FF2B5EF4-FFF2-40B4-BE49-F238E27FC236}">
                <a16:creationId xmlns:a16="http://schemas.microsoft.com/office/drawing/2014/main" id="{F2A10BA1-5A99-A056-384F-938ED655F131}"/>
              </a:ext>
            </a:extLst>
          </p:cNvPr>
          <p:cNvSpPr txBox="1"/>
          <p:nvPr/>
        </p:nvSpPr>
        <p:spPr>
          <a:xfrm>
            <a:off x="6603134" y="1672293"/>
            <a:ext cx="5245100" cy="923330"/>
          </a:xfrm>
          <a:prstGeom prst="rect">
            <a:avLst/>
          </a:prstGeom>
          <a:noFill/>
        </p:spPr>
        <p:txBody>
          <a:bodyPr wrap="square" rtlCol="0">
            <a:spAutoFit/>
          </a:bodyPr>
          <a:lstStyle/>
          <a:p>
            <a:r>
              <a:rPr lang="es-MX" dirty="0">
                <a:solidFill>
                  <a:srgbClr val="23505E"/>
                </a:solidFill>
              </a:rPr>
              <a:t>Acumulado recobros 2024 y 2025: $8.643.987.597</a:t>
            </a:r>
          </a:p>
          <a:p>
            <a:r>
              <a:rPr lang="es-MX" dirty="0">
                <a:solidFill>
                  <a:srgbClr val="23505E"/>
                </a:solidFill>
              </a:rPr>
              <a:t>Recobro efectivo $1.759.715.415 (20,3%)</a:t>
            </a:r>
          </a:p>
          <a:p>
            <a:r>
              <a:rPr lang="es-MX" dirty="0">
                <a:solidFill>
                  <a:srgbClr val="23505E"/>
                </a:solidFill>
              </a:rPr>
              <a:t>Valor pendiente en mesas de conciliación</a:t>
            </a:r>
            <a:endParaRPr lang="es-CO" dirty="0">
              <a:solidFill>
                <a:srgbClr val="23505E"/>
              </a:solidFill>
            </a:endParaRPr>
          </a:p>
        </p:txBody>
      </p:sp>
      <p:sp>
        <p:nvSpPr>
          <p:cNvPr id="7" name="Flecha: a la derecha 6">
            <a:extLst>
              <a:ext uri="{FF2B5EF4-FFF2-40B4-BE49-F238E27FC236}">
                <a16:creationId xmlns:a16="http://schemas.microsoft.com/office/drawing/2014/main" id="{C5A79199-4728-FA75-EBB9-A40D7991DA92}"/>
              </a:ext>
            </a:extLst>
          </p:cNvPr>
          <p:cNvSpPr/>
          <p:nvPr/>
        </p:nvSpPr>
        <p:spPr>
          <a:xfrm>
            <a:off x="5247421" y="1854560"/>
            <a:ext cx="736600" cy="2793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CuadroTexto 7">
            <a:extLst>
              <a:ext uri="{FF2B5EF4-FFF2-40B4-BE49-F238E27FC236}">
                <a16:creationId xmlns:a16="http://schemas.microsoft.com/office/drawing/2014/main" id="{5A86C6EC-16A3-7FB0-1492-8D9B6FF36BB4}"/>
              </a:ext>
            </a:extLst>
          </p:cNvPr>
          <p:cNvSpPr txBox="1"/>
          <p:nvPr/>
        </p:nvSpPr>
        <p:spPr>
          <a:xfrm>
            <a:off x="575115" y="3622387"/>
            <a:ext cx="4191000" cy="923330"/>
          </a:xfrm>
          <a:prstGeom prst="rect">
            <a:avLst/>
          </a:prstGeom>
          <a:noFill/>
        </p:spPr>
        <p:txBody>
          <a:bodyPr wrap="square" rtlCol="0">
            <a:spAutoFit/>
          </a:bodyPr>
          <a:lstStyle/>
          <a:p>
            <a:r>
              <a:rPr lang="es-MX" dirty="0">
                <a:solidFill>
                  <a:srgbClr val="23505E"/>
                </a:solidFill>
              </a:rPr>
              <a:t>Radicación Evento (Facturas 2.255.669)</a:t>
            </a:r>
          </a:p>
          <a:p>
            <a:pPr marL="285750" indent="-285750">
              <a:buFont typeface="Arial" panose="020B0604020202020204" pitchFamily="34" charset="0"/>
              <a:buChar char="•"/>
            </a:pPr>
            <a:r>
              <a:rPr lang="es-CO" dirty="0">
                <a:solidFill>
                  <a:srgbClr val="23505E"/>
                </a:solidFill>
              </a:rPr>
              <a:t>Bruto: $2.321.056.493.926</a:t>
            </a:r>
          </a:p>
          <a:p>
            <a:pPr marL="285750" indent="-285750">
              <a:buFont typeface="Arial" panose="020B0604020202020204" pitchFamily="34" charset="0"/>
              <a:buChar char="•"/>
            </a:pPr>
            <a:r>
              <a:rPr lang="es-CO" dirty="0">
                <a:solidFill>
                  <a:srgbClr val="23505E"/>
                </a:solidFill>
              </a:rPr>
              <a:t>Neto: $2.314.586.205.720</a:t>
            </a:r>
          </a:p>
        </p:txBody>
      </p:sp>
      <p:sp>
        <p:nvSpPr>
          <p:cNvPr id="9" name="CuadroTexto 8">
            <a:extLst>
              <a:ext uri="{FF2B5EF4-FFF2-40B4-BE49-F238E27FC236}">
                <a16:creationId xmlns:a16="http://schemas.microsoft.com/office/drawing/2014/main" id="{095FEC5C-6538-6E2B-845A-3CC4BBD0950B}"/>
              </a:ext>
            </a:extLst>
          </p:cNvPr>
          <p:cNvSpPr txBox="1"/>
          <p:nvPr/>
        </p:nvSpPr>
        <p:spPr>
          <a:xfrm>
            <a:off x="6480762" y="3726424"/>
            <a:ext cx="5245100" cy="369332"/>
          </a:xfrm>
          <a:prstGeom prst="rect">
            <a:avLst/>
          </a:prstGeom>
          <a:noFill/>
        </p:spPr>
        <p:txBody>
          <a:bodyPr wrap="square" rtlCol="0">
            <a:spAutoFit/>
          </a:bodyPr>
          <a:lstStyle/>
          <a:p>
            <a:r>
              <a:rPr lang="es-MX" b="1" dirty="0">
                <a:solidFill>
                  <a:srgbClr val="23505E"/>
                </a:solidFill>
              </a:rPr>
              <a:t>Total auditado (Facturas: 2.154.100) </a:t>
            </a:r>
            <a:r>
              <a:rPr lang="es-MX" b="1" dirty="0">
                <a:solidFill>
                  <a:srgbClr val="23505E"/>
                </a:solidFill>
                <a:sym typeface="Wingdings" panose="05000000000000000000" pitchFamily="2" charset="2"/>
              </a:rPr>
              <a:t> </a:t>
            </a:r>
            <a:r>
              <a:rPr lang="es-MX" b="1" dirty="0">
                <a:solidFill>
                  <a:srgbClr val="00A48D"/>
                </a:solidFill>
                <a:sym typeface="Wingdings" panose="05000000000000000000" pitchFamily="2" charset="2"/>
              </a:rPr>
              <a:t>95,49 %</a:t>
            </a:r>
            <a:endParaRPr lang="es-MX" b="1" dirty="0">
              <a:solidFill>
                <a:srgbClr val="00A48D"/>
              </a:solidFill>
            </a:endParaRPr>
          </a:p>
        </p:txBody>
      </p:sp>
      <p:sp>
        <p:nvSpPr>
          <p:cNvPr id="10" name="Flecha: a la derecha 9">
            <a:extLst>
              <a:ext uri="{FF2B5EF4-FFF2-40B4-BE49-F238E27FC236}">
                <a16:creationId xmlns:a16="http://schemas.microsoft.com/office/drawing/2014/main" id="{86629221-739B-5A5F-0B0E-5A691C95B8A5}"/>
              </a:ext>
            </a:extLst>
          </p:cNvPr>
          <p:cNvSpPr/>
          <p:nvPr/>
        </p:nvSpPr>
        <p:spPr>
          <a:xfrm>
            <a:off x="5247421" y="3771391"/>
            <a:ext cx="736600" cy="2793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CuadroTexto 10">
            <a:extLst>
              <a:ext uri="{FF2B5EF4-FFF2-40B4-BE49-F238E27FC236}">
                <a16:creationId xmlns:a16="http://schemas.microsoft.com/office/drawing/2014/main" id="{E77C9CCE-1BFD-FAB2-BFB4-0D55C1021054}"/>
              </a:ext>
            </a:extLst>
          </p:cNvPr>
          <p:cNvSpPr txBox="1"/>
          <p:nvPr/>
        </p:nvSpPr>
        <p:spPr>
          <a:xfrm>
            <a:off x="570400" y="5212666"/>
            <a:ext cx="4775200" cy="646331"/>
          </a:xfrm>
          <a:prstGeom prst="rect">
            <a:avLst/>
          </a:prstGeom>
          <a:noFill/>
        </p:spPr>
        <p:txBody>
          <a:bodyPr wrap="square" rtlCol="0">
            <a:spAutoFit/>
          </a:bodyPr>
          <a:lstStyle/>
          <a:p>
            <a:r>
              <a:rPr lang="es-MX" dirty="0">
                <a:solidFill>
                  <a:srgbClr val="23505E"/>
                </a:solidFill>
              </a:rPr>
              <a:t>Respuesta a glosa 2025 (Facturas 72.939)</a:t>
            </a:r>
          </a:p>
          <a:p>
            <a:r>
              <a:rPr lang="es-MX" dirty="0">
                <a:solidFill>
                  <a:srgbClr val="23505E"/>
                </a:solidFill>
              </a:rPr>
              <a:t>Valor pendiente: $ 119.075.917.929</a:t>
            </a:r>
            <a:endParaRPr lang="es-CO" dirty="0">
              <a:solidFill>
                <a:srgbClr val="23505E"/>
              </a:solidFill>
            </a:endParaRPr>
          </a:p>
        </p:txBody>
      </p:sp>
      <p:sp>
        <p:nvSpPr>
          <p:cNvPr id="12" name="CuadroTexto 11">
            <a:extLst>
              <a:ext uri="{FF2B5EF4-FFF2-40B4-BE49-F238E27FC236}">
                <a16:creationId xmlns:a16="http://schemas.microsoft.com/office/drawing/2014/main" id="{A2C3B668-5BA8-EDD0-32F1-30D6EAE6EC82}"/>
              </a:ext>
            </a:extLst>
          </p:cNvPr>
          <p:cNvSpPr txBox="1"/>
          <p:nvPr/>
        </p:nvSpPr>
        <p:spPr>
          <a:xfrm>
            <a:off x="6603134" y="4935667"/>
            <a:ext cx="5377525" cy="923330"/>
          </a:xfrm>
          <a:prstGeom prst="rect">
            <a:avLst/>
          </a:prstGeom>
          <a:noFill/>
        </p:spPr>
        <p:txBody>
          <a:bodyPr wrap="square" rtlCol="0">
            <a:spAutoFit/>
          </a:bodyPr>
          <a:lstStyle/>
          <a:p>
            <a:endParaRPr lang="es-MX" b="1" dirty="0">
              <a:solidFill>
                <a:srgbClr val="23505E"/>
              </a:solidFill>
            </a:endParaRPr>
          </a:p>
          <a:p>
            <a:r>
              <a:rPr lang="es-MX" b="1" dirty="0">
                <a:solidFill>
                  <a:srgbClr val="23505E"/>
                </a:solidFill>
              </a:rPr>
              <a:t>Aumento en las Actas de conciliación de Glosas 2025 (623) con respecto a 2024 (265)</a:t>
            </a:r>
          </a:p>
        </p:txBody>
      </p:sp>
      <p:sp>
        <p:nvSpPr>
          <p:cNvPr id="13" name="Flecha: a la derecha 12">
            <a:extLst>
              <a:ext uri="{FF2B5EF4-FFF2-40B4-BE49-F238E27FC236}">
                <a16:creationId xmlns:a16="http://schemas.microsoft.com/office/drawing/2014/main" id="{C13F713E-4FA0-D63F-6D63-209CA5D483B1}"/>
              </a:ext>
            </a:extLst>
          </p:cNvPr>
          <p:cNvSpPr/>
          <p:nvPr/>
        </p:nvSpPr>
        <p:spPr>
          <a:xfrm>
            <a:off x="5287049" y="5396134"/>
            <a:ext cx="736600" cy="27939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5" name="Google Shape;234;p5" descr="Imagen en blanco y negro&#10;&#10;El contenido generado por IA puede ser incorrecto.">
            <a:extLst>
              <a:ext uri="{FF2B5EF4-FFF2-40B4-BE49-F238E27FC236}">
                <a16:creationId xmlns:a16="http://schemas.microsoft.com/office/drawing/2014/main" id="{D85E3FB5-0BB4-D092-B998-19F88C887543}"/>
              </a:ext>
            </a:extLst>
          </p:cNvPr>
          <p:cNvPicPr preferRelativeResize="0"/>
          <p:nvPr/>
        </p:nvPicPr>
        <p:blipFill rotWithShape="1">
          <a:blip r:embed="rId3">
            <a:alphaModFix/>
          </a:blip>
          <a:srcRect/>
          <a:stretch/>
        </p:blipFill>
        <p:spPr>
          <a:xfrm rot="8108137" flipH="1">
            <a:off x="3414766" y="514762"/>
            <a:ext cx="654818" cy="251559"/>
          </a:xfrm>
          <a:prstGeom prst="rect">
            <a:avLst/>
          </a:prstGeom>
          <a:noFill/>
          <a:ln>
            <a:noFill/>
          </a:ln>
        </p:spPr>
      </p:pic>
      <p:pic>
        <p:nvPicPr>
          <p:cNvPr id="16" name="Google Shape;235;p5" descr="Imagen en blanco y negro&#10;&#10;El contenido generado por IA puede ser incorrecto.">
            <a:extLst>
              <a:ext uri="{FF2B5EF4-FFF2-40B4-BE49-F238E27FC236}">
                <a16:creationId xmlns:a16="http://schemas.microsoft.com/office/drawing/2014/main" id="{14C600EE-D529-446C-76AE-02B3FF16802C}"/>
              </a:ext>
            </a:extLst>
          </p:cNvPr>
          <p:cNvPicPr preferRelativeResize="0"/>
          <p:nvPr/>
        </p:nvPicPr>
        <p:blipFill rotWithShape="1">
          <a:blip r:embed="rId3">
            <a:alphaModFix/>
          </a:blip>
          <a:srcRect/>
          <a:stretch/>
        </p:blipFill>
        <p:spPr>
          <a:xfrm rot="-8157613" flipH="1">
            <a:off x="7752092" y="468959"/>
            <a:ext cx="654818" cy="251559"/>
          </a:xfrm>
          <a:prstGeom prst="rect">
            <a:avLst/>
          </a:prstGeom>
          <a:noFill/>
          <a:ln>
            <a:noFill/>
          </a:ln>
        </p:spPr>
      </p:pic>
    </p:spTree>
    <p:extLst>
      <p:ext uri="{BB962C8B-B14F-4D97-AF65-F5344CB8AC3E}">
        <p14:creationId xmlns:p14="http://schemas.microsoft.com/office/powerpoint/2010/main" val="4066356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CEF6C6C3-A005-E9CF-5C0C-5CB9BF7986F7}"/>
            </a:ext>
          </a:extLst>
        </p:cNvPr>
        <p:cNvGrpSpPr/>
        <p:nvPr/>
      </p:nvGrpSpPr>
      <p:grpSpPr>
        <a:xfrm>
          <a:off x="0" y="0"/>
          <a:ext cx="0" cy="0"/>
          <a:chOff x="0" y="0"/>
          <a:chExt cx="0" cy="0"/>
        </a:xfrm>
      </p:grpSpPr>
      <p:pic>
        <p:nvPicPr>
          <p:cNvPr id="90" name="Google Shape;90;p1" descr="Un par de hombres sonriendo&#10;&#10;El contenido generado por IA puede ser incorrecto.">
            <a:extLst>
              <a:ext uri="{FF2B5EF4-FFF2-40B4-BE49-F238E27FC236}">
                <a16:creationId xmlns:a16="http://schemas.microsoft.com/office/drawing/2014/main" id="{AF59AD3B-1D82-44BE-20FB-D7B37987B6AE}"/>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1" name="Google Shape;91;p1">
            <a:extLst>
              <a:ext uri="{FF2B5EF4-FFF2-40B4-BE49-F238E27FC236}">
                <a16:creationId xmlns:a16="http://schemas.microsoft.com/office/drawing/2014/main" id="{8A3D6B0A-0D0D-5845-29D7-D7C2805A924C}"/>
              </a:ext>
            </a:extLst>
          </p:cNvPr>
          <p:cNvSpPr txBox="1"/>
          <p:nvPr/>
        </p:nvSpPr>
        <p:spPr>
          <a:xfrm>
            <a:off x="700316" y="3184040"/>
            <a:ext cx="4652314"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4000" b="1" u="none" strike="noStrike" cap="none" dirty="0">
                <a:solidFill>
                  <a:srgbClr val="025147"/>
                </a:solidFill>
                <a:latin typeface="Arial"/>
                <a:ea typeface="Arial"/>
                <a:cs typeface="Arial"/>
                <a:sym typeface="Arial"/>
              </a:rPr>
              <a:t>Atención al Usuario</a:t>
            </a:r>
          </a:p>
        </p:txBody>
      </p:sp>
      <p:sp>
        <p:nvSpPr>
          <p:cNvPr id="92" name="Google Shape;92;p1">
            <a:extLst>
              <a:ext uri="{FF2B5EF4-FFF2-40B4-BE49-F238E27FC236}">
                <a16:creationId xmlns:a16="http://schemas.microsoft.com/office/drawing/2014/main" id="{A32CC63D-DE60-9985-E49F-404DFD76EAB9}"/>
              </a:ext>
            </a:extLst>
          </p:cNvPr>
          <p:cNvSpPr/>
          <p:nvPr/>
        </p:nvSpPr>
        <p:spPr>
          <a:xfrm>
            <a:off x="512990" y="2824842"/>
            <a:ext cx="45719" cy="204179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41942515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233;p5">
            <a:extLst>
              <a:ext uri="{FF2B5EF4-FFF2-40B4-BE49-F238E27FC236}">
                <a16:creationId xmlns:a16="http://schemas.microsoft.com/office/drawing/2014/main" id="{269910BC-A797-B2E6-8DF4-186B8D84ABF0}"/>
              </a:ext>
            </a:extLst>
          </p:cNvPr>
          <p:cNvPicPr preferRelativeResize="0"/>
          <p:nvPr/>
        </p:nvPicPr>
        <p:blipFill rotWithShape="1">
          <a:blip r:embed="rId2">
            <a:alphaModFix amt="50000"/>
          </a:blip>
          <a:srcRect/>
          <a:stretch/>
        </p:blipFill>
        <p:spPr>
          <a:xfrm>
            <a:off x="3042052" y="482070"/>
            <a:ext cx="5526472" cy="646331"/>
          </a:xfrm>
          <a:prstGeom prst="rect">
            <a:avLst/>
          </a:prstGeom>
          <a:noFill/>
          <a:ln>
            <a:noFill/>
          </a:ln>
        </p:spPr>
      </p:pic>
      <p:pic>
        <p:nvPicPr>
          <p:cNvPr id="3" name="Google Shape;234;p5" descr="Imagen en blanco y negro&#10;&#10;El contenido generado por IA puede ser incorrecto.">
            <a:extLst>
              <a:ext uri="{FF2B5EF4-FFF2-40B4-BE49-F238E27FC236}">
                <a16:creationId xmlns:a16="http://schemas.microsoft.com/office/drawing/2014/main" id="{E3452D3E-69CE-C690-4016-A14C3FFDF54F}"/>
              </a:ext>
            </a:extLst>
          </p:cNvPr>
          <p:cNvPicPr preferRelativeResize="0"/>
          <p:nvPr/>
        </p:nvPicPr>
        <p:blipFill rotWithShape="1">
          <a:blip r:embed="rId3">
            <a:alphaModFix/>
          </a:blip>
          <a:srcRect/>
          <a:stretch/>
        </p:blipFill>
        <p:spPr>
          <a:xfrm rot="8108137" flipH="1">
            <a:off x="2975279" y="514762"/>
            <a:ext cx="654818" cy="251559"/>
          </a:xfrm>
          <a:prstGeom prst="rect">
            <a:avLst/>
          </a:prstGeom>
          <a:noFill/>
          <a:ln>
            <a:noFill/>
          </a:ln>
        </p:spPr>
      </p:pic>
      <p:pic>
        <p:nvPicPr>
          <p:cNvPr id="5" name="Google Shape;235;p5" descr="Imagen en blanco y negro&#10;&#10;El contenido generado por IA puede ser incorrecto.">
            <a:extLst>
              <a:ext uri="{FF2B5EF4-FFF2-40B4-BE49-F238E27FC236}">
                <a16:creationId xmlns:a16="http://schemas.microsoft.com/office/drawing/2014/main" id="{474FA97C-3F6A-6030-4750-B6EB07BDE194}"/>
              </a:ext>
            </a:extLst>
          </p:cNvPr>
          <p:cNvPicPr preferRelativeResize="0"/>
          <p:nvPr/>
        </p:nvPicPr>
        <p:blipFill rotWithShape="1">
          <a:blip r:embed="rId3">
            <a:alphaModFix/>
          </a:blip>
          <a:srcRect/>
          <a:stretch/>
        </p:blipFill>
        <p:spPr>
          <a:xfrm rot="-8157613" flipH="1">
            <a:off x="8191578" y="468959"/>
            <a:ext cx="654818" cy="251559"/>
          </a:xfrm>
          <a:prstGeom prst="rect">
            <a:avLst/>
          </a:prstGeom>
          <a:noFill/>
          <a:ln>
            <a:noFill/>
          </a:ln>
        </p:spPr>
      </p:pic>
      <p:sp>
        <p:nvSpPr>
          <p:cNvPr id="9" name="CuadroTexto 8">
            <a:extLst>
              <a:ext uri="{FF2B5EF4-FFF2-40B4-BE49-F238E27FC236}">
                <a16:creationId xmlns:a16="http://schemas.microsoft.com/office/drawing/2014/main" id="{2065D02B-B2DB-5328-2E10-250F3AEBE095}"/>
              </a:ext>
            </a:extLst>
          </p:cNvPr>
          <p:cNvSpPr txBox="1"/>
          <p:nvPr/>
        </p:nvSpPr>
        <p:spPr>
          <a:xfrm>
            <a:off x="2587503" y="524102"/>
            <a:ext cx="664867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srgbClr val="23505E"/>
                </a:solidFill>
                <a:effectLst/>
                <a:uLnTx/>
                <a:uFillTx/>
                <a:latin typeface="Aptos" panose="02110004020202020204"/>
                <a:ea typeface="+mn-ea"/>
                <a:cs typeface="+mn-cs"/>
              </a:rPr>
              <a:t>PQR</a:t>
            </a:r>
            <a:r>
              <a:rPr lang="es-MX" sz="2800" b="1" dirty="0">
                <a:solidFill>
                  <a:srgbClr val="23505E"/>
                </a:solidFill>
                <a:latin typeface="Aptos" panose="02110004020202020204"/>
              </a:rPr>
              <a:t>D</a:t>
            </a:r>
            <a:endParaRPr kumimoji="0" lang="es-MX" sz="2800" b="1" i="0" u="none" strike="noStrike" kern="1200" cap="none" spc="0" normalizeH="0" baseline="0" noProof="0" dirty="0">
              <a:ln>
                <a:noFill/>
              </a:ln>
              <a:solidFill>
                <a:srgbClr val="23505E"/>
              </a:solidFill>
              <a:effectLst/>
              <a:uLnTx/>
              <a:uFillTx/>
              <a:latin typeface="Aptos" panose="02110004020202020204"/>
              <a:ea typeface="+mn-ea"/>
              <a:cs typeface="+mn-cs"/>
            </a:endParaRPr>
          </a:p>
        </p:txBody>
      </p:sp>
      <p:sp>
        <p:nvSpPr>
          <p:cNvPr id="6" name="CuadroTexto 5">
            <a:extLst>
              <a:ext uri="{FF2B5EF4-FFF2-40B4-BE49-F238E27FC236}">
                <a16:creationId xmlns:a16="http://schemas.microsoft.com/office/drawing/2014/main" id="{971380E2-F58B-3368-97ED-E7920DB24056}"/>
              </a:ext>
            </a:extLst>
          </p:cNvPr>
          <p:cNvSpPr txBox="1"/>
          <p:nvPr/>
        </p:nvSpPr>
        <p:spPr>
          <a:xfrm>
            <a:off x="7008463" y="2499355"/>
            <a:ext cx="3295471" cy="97536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MX" sz="1400" b="0" i="0" u="none" strike="noStrike" kern="1200" cap="none" spc="0" normalizeH="0" baseline="0" noProof="0" dirty="0">
                <a:ln>
                  <a:noFill/>
                </a:ln>
                <a:solidFill>
                  <a:srgbClr val="23505E"/>
                </a:solidFill>
                <a:effectLst/>
                <a:uLnTx/>
                <a:uFillTx/>
                <a:latin typeface="Aptos cuerpo"/>
                <a:cs typeface="Arial" panose="020B0604020202020204" pitchFamily="34" charset="0"/>
              </a:rPr>
              <a:t>Fortalecimiento de página web</a:t>
            </a:r>
          </a:p>
          <a:p>
            <a:pPr marL="285750" indent="-285750">
              <a:buFont typeface="Wingdings" panose="05000000000000000000" pitchFamily="2" charset="2"/>
              <a:buChar char="ü"/>
            </a:pPr>
            <a:r>
              <a:rPr lang="es-MX" sz="1400" dirty="0">
                <a:solidFill>
                  <a:srgbClr val="23505E"/>
                </a:solidFill>
                <a:latin typeface="Aptos cuerpo"/>
                <a:cs typeface="Arial" panose="020B0604020202020204" pitchFamily="34" charset="0"/>
              </a:rPr>
              <a:t>WhatsApp</a:t>
            </a:r>
          </a:p>
          <a:p>
            <a:pPr marL="285750" indent="-285750">
              <a:buFont typeface="Wingdings" panose="05000000000000000000" pitchFamily="2" charset="2"/>
              <a:buChar char="ü"/>
            </a:pPr>
            <a:r>
              <a:rPr lang="es-MX" sz="1400" dirty="0">
                <a:solidFill>
                  <a:srgbClr val="23505E"/>
                </a:solidFill>
                <a:latin typeface="Aptos cuerpo"/>
                <a:cs typeface="Arial" panose="020B0604020202020204" pitchFamily="34" charset="0"/>
              </a:rPr>
              <a:t>Buzón de </a:t>
            </a:r>
            <a:r>
              <a:rPr lang="es-MX" sz="1400" dirty="0">
                <a:solidFill>
                  <a:srgbClr val="23505E"/>
                </a:solidFill>
                <a:cs typeface="Arial" panose="020B0604020202020204" pitchFamily="34" charset="0"/>
              </a:rPr>
              <a:t>sugerencias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MX" sz="1400" b="0" i="0" u="none" strike="noStrike" kern="1200" cap="none" spc="0" normalizeH="0" baseline="0" noProof="0" dirty="0">
                <a:ln>
                  <a:noFill/>
                </a:ln>
                <a:solidFill>
                  <a:srgbClr val="23505E"/>
                </a:solidFill>
                <a:effectLst/>
                <a:uLnTx/>
                <a:uFillTx/>
                <a:latin typeface="Aptos cuerpo"/>
                <a:cs typeface="Arial" panose="020B0604020202020204" pitchFamily="34" charset="0"/>
              </a:rPr>
              <a:t>Continuidad de la estrategia BASSI</a:t>
            </a:r>
          </a:p>
        </p:txBody>
      </p:sp>
      <p:sp>
        <p:nvSpPr>
          <p:cNvPr id="8" name="Flecha: a la derecha 7">
            <a:extLst>
              <a:ext uri="{FF2B5EF4-FFF2-40B4-BE49-F238E27FC236}">
                <a16:creationId xmlns:a16="http://schemas.microsoft.com/office/drawing/2014/main" id="{5FCB637F-C19B-3967-44E2-C0ECB24C1FF0}"/>
              </a:ext>
            </a:extLst>
          </p:cNvPr>
          <p:cNvSpPr/>
          <p:nvPr/>
        </p:nvSpPr>
        <p:spPr>
          <a:xfrm>
            <a:off x="6206310" y="2794640"/>
            <a:ext cx="511728" cy="26989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Aptos cuerpo"/>
            </a:endParaRPr>
          </a:p>
        </p:txBody>
      </p:sp>
      <p:sp>
        <p:nvSpPr>
          <p:cNvPr id="14" name="CuadroTexto 13">
            <a:extLst>
              <a:ext uri="{FF2B5EF4-FFF2-40B4-BE49-F238E27FC236}">
                <a16:creationId xmlns:a16="http://schemas.microsoft.com/office/drawing/2014/main" id="{580570A2-51C9-4F4B-FCF7-793F340CA078}"/>
              </a:ext>
            </a:extLst>
          </p:cNvPr>
          <p:cNvSpPr txBox="1"/>
          <p:nvPr/>
        </p:nvSpPr>
        <p:spPr>
          <a:xfrm>
            <a:off x="5923389" y="5037615"/>
            <a:ext cx="5926742" cy="1077218"/>
          </a:xfrm>
          <a:prstGeom prst="rect">
            <a:avLst/>
          </a:prstGeom>
          <a:noFill/>
        </p:spPr>
        <p:txBody>
          <a:bodyPr wrap="square" rtlCol="0">
            <a:spAutoFit/>
          </a:bodyPr>
          <a:lstStyle/>
          <a:p>
            <a:r>
              <a:rPr lang="es-MX" sz="1600" dirty="0">
                <a:solidFill>
                  <a:srgbClr val="23505E"/>
                </a:solidFill>
                <a:latin typeface="Aptos cuerpo"/>
                <a:cs typeface="Arial" panose="020B0604020202020204" pitchFamily="34" charset="0"/>
              </a:rPr>
              <a:t>Respecto a 2024:</a:t>
            </a:r>
            <a:endParaRPr kumimoji="0" lang="es-MX" sz="1600" b="1" i="0" u="none" strike="noStrike" kern="1200" cap="none" spc="0" normalizeH="0" baseline="0" noProof="0" dirty="0">
              <a:ln>
                <a:noFill/>
              </a:ln>
              <a:solidFill>
                <a:srgbClr val="23505E"/>
              </a:solidFill>
              <a:effectLst/>
              <a:uLnTx/>
              <a:uFillTx/>
              <a:latin typeface="Aptos cuerpo"/>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MX" sz="1600" b="1" i="0" u="none" strike="noStrike" kern="1200" cap="none" spc="0" normalizeH="0" baseline="0" noProof="0" dirty="0">
                <a:ln>
                  <a:noFill/>
                </a:ln>
                <a:solidFill>
                  <a:srgbClr val="23505E"/>
                </a:solidFill>
                <a:effectLst/>
                <a:uLnTx/>
                <a:uFillTx/>
                <a:latin typeface="Aptos cuerpo"/>
                <a:cs typeface="Arial" panose="020B0604020202020204" pitchFamily="34" charset="0"/>
              </a:rPr>
              <a:t>Aumento capacidad </a:t>
            </a:r>
            <a:r>
              <a:rPr kumimoji="0" lang="es-MX" sz="1600" b="0" i="0" u="none" strike="noStrike" kern="1200" cap="none" spc="0" normalizeH="0" baseline="0" noProof="0" dirty="0">
                <a:ln>
                  <a:noFill/>
                </a:ln>
                <a:solidFill>
                  <a:srgbClr val="23505E"/>
                </a:solidFill>
                <a:effectLst/>
                <a:uLnTx/>
                <a:uFillTx/>
                <a:latin typeface="Aptos cuerpo"/>
                <a:cs typeface="Arial" panose="020B0604020202020204" pitchFamily="34" charset="0"/>
              </a:rPr>
              <a:t>de gestión de PQRS en un 37,9%</a:t>
            </a:r>
          </a:p>
          <a:p>
            <a:pPr marL="285750" indent="-285750">
              <a:buFont typeface="Wingdings" panose="05000000000000000000" pitchFamily="2" charset="2"/>
              <a:buChar char="ü"/>
            </a:pPr>
            <a:r>
              <a:rPr lang="es-MX" sz="1600" b="1" dirty="0">
                <a:solidFill>
                  <a:srgbClr val="23505E"/>
                </a:solidFill>
                <a:latin typeface="Aptos cuerpo"/>
                <a:cs typeface="Arial" panose="020B0604020202020204" pitchFamily="34" charset="0"/>
              </a:rPr>
              <a:t>Disminución </a:t>
            </a:r>
            <a:r>
              <a:rPr lang="es-MX" sz="1600" dirty="0">
                <a:solidFill>
                  <a:srgbClr val="23505E"/>
                </a:solidFill>
                <a:latin typeface="Aptos cuerpo"/>
                <a:cs typeface="Arial" panose="020B0604020202020204" pitchFamily="34" charset="0"/>
              </a:rPr>
              <a:t>en</a:t>
            </a:r>
            <a:r>
              <a:rPr lang="es-MX" sz="1600" b="1" dirty="0">
                <a:solidFill>
                  <a:srgbClr val="23505E"/>
                </a:solidFill>
                <a:latin typeface="Aptos cuerpo"/>
                <a:cs typeface="Arial" panose="020B0604020202020204" pitchFamily="34" charset="0"/>
              </a:rPr>
              <a:t> </a:t>
            </a:r>
            <a:r>
              <a:rPr lang="es-MX" sz="1600" dirty="0">
                <a:solidFill>
                  <a:srgbClr val="23505E"/>
                </a:solidFill>
                <a:latin typeface="Aptos cuerpo"/>
                <a:cs typeface="Arial" panose="020B0604020202020204" pitchFamily="34" charset="0"/>
              </a:rPr>
              <a:t>el tiempo de respuesta en un 45,8%</a:t>
            </a:r>
          </a:p>
          <a:p>
            <a:pPr marR="0" lvl="0" algn="l" defTabSz="914400" rtl="0" eaLnBrk="1" fontAlgn="auto" latinLnBrk="0" hangingPunct="1">
              <a:lnSpc>
                <a:spcPct val="100000"/>
              </a:lnSpc>
              <a:spcBef>
                <a:spcPts val="0"/>
              </a:spcBef>
              <a:spcAft>
                <a:spcPts val="0"/>
              </a:spcAft>
              <a:buClrTx/>
              <a:buSzTx/>
              <a:tabLst/>
              <a:defRPr/>
            </a:pPr>
            <a:endParaRPr kumimoji="0" lang="es-MX" sz="1600" b="0" i="0" u="none" strike="noStrike" kern="1200" cap="none" spc="0" normalizeH="0" baseline="0" noProof="0" dirty="0">
              <a:ln>
                <a:noFill/>
              </a:ln>
              <a:solidFill>
                <a:srgbClr val="23505E"/>
              </a:solidFill>
              <a:effectLst/>
              <a:uLnTx/>
              <a:uFillTx/>
              <a:latin typeface="Aptos cuerpo"/>
              <a:cs typeface="Arial" panose="020B0604020202020204" pitchFamily="34" charset="0"/>
            </a:endParaRPr>
          </a:p>
        </p:txBody>
      </p:sp>
      <p:sp>
        <p:nvSpPr>
          <p:cNvPr id="17" name="CuadroTexto 16">
            <a:extLst>
              <a:ext uri="{FF2B5EF4-FFF2-40B4-BE49-F238E27FC236}">
                <a16:creationId xmlns:a16="http://schemas.microsoft.com/office/drawing/2014/main" id="{3E25D4CA-9054-0DAA-42AC-F369A72B6D1E}"/>
              </a:ext>
            </a:extLst>
          </p:cNvPr>
          <p:cNvSpPr txBox="1"/>
          <p:nvPr/>
        </p:nvSpPr>
        <p:spPr>
          <a:xfrm>
            <a:off x="6128285" y="2014542"/>
            <a:ext cx="494534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b="1" i="0" u="none" strike="noStrike" kern="1200" cap="none" spc="0" normalizeH="0" baseline="0" noProof="0" dirty="0">
                <a:ln>
                  <a:noFill/>
                </a:ln>
                <a:solidFill>
                  <a:srgbClr val="23505E"/>
                </a:solidFill>
                <a:effectLst/>
                <a:uLnTx/>
                <a:uFillTx/>
                <a:latin typeface="Aptos cuerpo"/>
                <a:cs typeface="Arial" panose="020B0604020202020204" pitchFamily="34" charset="0"/>
              </a:rPr>
              <a:t>Mejoramos la atención no presencial</a:t>
            </a:r>
          </a:p>
        </p:txBody>
      </p:sp>
      <p:graphicFrame>
        <p:nvGraphicFramePr>
          <p:cNvPr id="18" name="Tabla 17">
            <a:extLst>
              <a:ext uri="{FF2B5EF4-FFF2-40B4-BE49-F238E27FC236}">
                <a16:creationId xmlns:a16="http://schemas.microsoft.com/office/drawing/2014/main" id="{AB032AEA-3F73-9342-B1E1-74E164D4C4AB}"/>
              </a:ext>
            </a:extLst>
          </p:cNvPr>
          <p:cNvGraphicFramePr>
            <a:graphicFrameLocks noGrp="1"/>
          </p:cNvGraphicFramePr>
          <p:nvPr>
            <p:extLst>
              <p:ext uri="{D42A27DB-BD31-4B8C-83A1-F6EECF244321}">
                <p14:modId xmlns:p14="http://schemas.microsoft.com/office/powerpoint/2010/main" val="2439402235"/>
              </p:ext>
            </p:extLst>
          </p:nvPr>
        </p:nvGraphicFramePr>
        <p:xfrm>
          <a:off x="1442537" y="2383874"/>
          <a:ext cx="3767855" cy="3417255"/>
        </p:xfrm>
        <a:graphic>
          <a:graphicData uri="http://schemas.openxmlformats.org/drawingml/2006/table">
            <a:tbl>
              <a:tblPr/>
              <a:tblGrid>
                <a:gridCol w="2119005">
                  <a:extLst>
                    <a:ext uri="{9D8B030D-6E8A-4147-A177-3AD203B41FA5}">
                      <a16:colId xmlns:a16="http://schemas.microsoft.com/office/drawing/2014/main" val="4082407409"/>
                    </a:ext>
                  </a:extLst>
                </a:gridCol>
                <a:gridCol w="824425">
                  <a:extLst>
                    <a:ext uri="{9D8B030D-6E8A-4147-A177-3AD203B41FA5}">
                      <a16:colId xmlns:a16="http://schemas.microsoft.com/office/drawing/2014/main" val="1719759902"/>
                    </a:ext>
                  </a:extLst>
                </a:gridCol>
                <a:gridCol w="824425">
                  <a:extLst>
                    <a:ext uri="{9D8B030D-6E8A-4147-A177-3AD203B41FA5}">
                      <a16:colId xmlns:a16="http://schemas.microsoft.com/office/drawing/2014/main" val="2324634666"/>
                    </a:ext>
                  </a:extLst>
                </a:gridCol>
              </a:tblGrid>
              <a:tr h="227817">
                <a:tc rowSpan="2">
                  <a:txBody>
                    <a:bodyPr/>
                    <a:lstStyle/>
                    <a:p>
                      <a:pPr algn="ctr" rtl="0" fontAlgn="ctr">
                        <a:buNone/>
                      </a:pPr>
                      <a:r>
                        <a:rPr lang="es-CO" sz="1200" b="1" i="0" u="none" strike="noStrike" dirty="0">
                          <a:solidFill>
                            <a:schemeClr val="bg1"/>
                          </a:solidFill>
                          <a:effectLst/>
                          <a:latin typeface="Arial" panose="020B0604020202020204" pitchFamily="34" charset="0"/>
                          <a:cs typeface="Arial" panose="020B0604020202020204" pitchFamily="34" charset="0"/>
                        </a:rPr>
                        <a:t>Origen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gridSpan="2">
                  <a:txBody>
                    <a:bodyPr/>
                    <a:lstStyle/>
                    <a:p>
                      <a:pPr algn="ctr" rtl="0" fontAlgn="ctr">
                        <a:buNone/>
                      </a:pPr>
                      <a:r>
                        <a:rPr lang="es-CO" sz="1200" b="1" i="0" u="none" strike="noStrike" dirty="0">
                          <a:solidFill>
                            <a:schemeClr val="bg1"/>
                          </a:solidFill>
                          <a:effectLst/>
                          <a:latin typeface="Arial" panose="020B0604020202020204" pitchFamily="34" charset="0"/>
                          <a:cs typeface="Arial" panose="020B0604020202020204" pitchFamily="34" charset="0"/>
                        </a:rPr>
                        <a:t>Año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hMerge="1">
                  <a:txBody>
                    <a:bodyPr/>
                    <a:lstStyle/>
                    <a:p>
                      <a:endParaRPr lang="es-CO"/>
                    </a:p>
                  </a:txBody>
                  <a:tcPr/>
                </a:tc>
                <a:extLst>
                  <a:ext uri="{0D108BD9-81ED-4DB2-BD59-A6C34878D82A}">
                    <a16:rowId xmlns:a16="http://schemas.microsoft.com/office/drawing/2014/main" val="544446834"/>
                  </a:ext>
                </a:extLst>
              </a:tr>
              <a:tr h="227817">
                <a:tc vMerge="1">
                  <a:txBody>
                    <a:bodyPr/>
                    <a:lstStyle/>
                    <a:p>
                      <a:endParaRPr lang="es-CO"/>
                    </a:p>
                  </a:txBody>
                  <a:tcPr/>
                </a:tc>
                <a:tc>
                  <a:txBody>
                    <a:bodyPr/>
                    <a:lstStyle/>
                    <a:p>
                      <a:pPr algn="ctr" rtl="0" fontAlgn="ctr">
                        <a:buNone/>
                      </a:pPr>
                      <a:r>
                        <a:rPr lang="es-CO" sz="1200" b="1" i="0" u="none" strike="noStrike" dirty="0">
                          <a:solidFill>
                            <a:schemeClr val="bg1"/>
                          </a:solidFill>
                          <a:effectLst/>
                          <a:latin typeface="Arial" panose="020B0604020202020204" pitchFamily="34" charset="0"/>
                          <a:cs typeface="Arial" panose="020B0604020202020204" pitchFamily="34" charset="0"/>
                        </a:rPr>
                        <a:t>2024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ctr" rtl="0" fontAlgn="ctr">
                        <a:buNone/>
                      </a:pPr>
                      <a:r>
                        <a:rPr lang="es-CO" sz="1200" b="1" i="0" u="none" strike="noStrike" dirty="0">
                          <a:solidFill>
                            <a:schemeClr val="bg1"/>
                          </a:solidFill>
                          <a:effectLst/>
                          <a:latin typeface="Arial" panose="020B0604020202020204" pitchFamily="34" charset="0"/>
                          <a:cs typeface="Arial" panose="020B0604020202020204" pitchFamily="34" charset="0"/>
                        </a:rPr>
                        <a:t>2025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extLst>
                  <a:ext uri="{0D108BD9-81ED-4DB2-BD59-A6C34878D82A}">
                    <a16:rowId xmlns:a16="http://schemas.microsoft.com/office/drawing/2014/main" val="2365740085"/>
                  </a:ext>
                </a:extLst>
              </a:tr>
              <a:tr h="227817">
                <a:tc>
                  <a:txBody>
                    <a:bodyPr/>
                    <a:lstStyle/>
                    <a:p>
                      <a:pPr algn="l" rtl="0" fontAlgn="ctr">
                        <a:buNone/>
                      </a:pPr>
                      <a:r>
                        <a:rPr lang="es-CO" sz="1200" b="0" i="0" u="none" strike="noStrike" dirty="0" err="1">
                          <a:solidFill>
                            <a:srgbClr val="23505E"/>
                          </a:solidFill>
                          <a:effectLst/>
                          <a:latin typeface="Arial" panose="020B0604020202020204" pitchFamily="34" charset="0"/>
                          <a:cs typeface="Arial" panose="020B0604020202020204" pitchFamily="34" charset="0"/>
                        </a:rPr>
                        <a:t>SuperSalud</a:t>
                      </a:r>
                      <a:endParaRPr lang="es-CO" sz="1200" b="0" i="0" u="none" strike="noStrike" dirty="0">
                        <a:solidFill>
                          <a:srgbClr val="23505E"/>
                        </a:solidFill>
                        <a:effectLst/>
                        <a:latin typeface="Arial" panose="020B0604020202020204" pitchFamily="34" charset="0"/>
                        <a:cs typeface="Arial" panose="020B06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62.715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72.347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3380041746"/>
                  </a:ext>
                </a:extLst>
              </a:tr>
              <a:tr h="227817">
                <a:tc>
                  <a:txBody>
                    <a:bodyPr/>
                    <a:lstStyle/>
                    <a:p>
                      <a:pPr algn="l"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Correo Electrónico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8.351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7.436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98844500"/>
                  </a:ext>
                </a:extLst>
              </a:tr>
              <a:tr h="227817">
                <a:tc>
                  <a:txBody>
                    <a:bodyPr/>
                    <a:lstStyle/>
                    <a:p>
                      <a:pPr algn="l"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Página Web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2.051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6.982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719715901"/>
                  </a:ext>
                </a:extLst>
              </a:tr>
              <a:tr h="227817">
                <a:tc>
                  <a:txBody>
                    <a:bodyPr/>
                    <a:lstStyle/>
                    <a:p>
                      <a:pPr algn="l"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BASSI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3.265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495303454"/>
                  </a:ext>
                </a:extLst>
              </a:tr>
              <a:tr h="227817">
                <a:tc>
                  <a:txBody>
                    <a:bodyPr/>
                    <a:lstStyle/>
                    <a:p>
                      <a:pPr algn="l"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Buzón Sugerencias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796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865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3027814606"/>
                  </a:ext>
                </a:extLst>
              </a:tr>
              <a:tr h="227817">
                <a:tc>
                  <a:txBody>
                    <a:bodyPr/>
                    <a:lstStyle/>
                    <a:p>
                      <a:pPr algn="l"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Call Center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636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858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1251595409"/>
                  </a:ext>
                </a:extLst>
              </a:tr>
              <a:tr h="227817">
                <a:tc>
                  <a:txBody>
                    <a:bodyPr/>
                    <a:lstStyle/>
                    <a:p>
                      <a:pPr algn="l"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WhatsApp</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1.323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661930966"/>
                  </a:ext>
                </a:extLst>
              </a:tr>
              <a:tr h="227817">
                <a:tc>
                  <a:txBody>
                    <a:bodyPr/>
                    <a:lstStyle/>
                    <a:p>
                      <a:pPr algn="l"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Entes de control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529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111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2367533600"/>
                  </a:ext>
                </a:extLst>
              </a:tr>
              <a:tr h="227817">
                <a:tc>
                  <a:txBody>
                    <a:bodyPr/>
                    <a:lstStyle/>
                    <a:p>
                      <a:pPr algn="l"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Redes Sociales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124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239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2827623876"/>
                  </a:ext>
                </a:extLst>
              </a:tr>
              <a:tr h="227817">
                <a:tc>
                  <a:txBody>
                    <a:bodyPr/>
                    <a:lstStyle/>
                    <a:p>
                      <a:pPr algn="l"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Correspondencia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2383679681"/>
                  </a:ext>
                </a:extLst>
              </a:tr>
              <a:tr h="227817">
                <a:tc>
                  <a:txBody>
                    <a:bodyPr/>
                    <a:lstStyle/>
                    <a:p>
                      <a:pPr algn="l"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Sala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2525229088"/>
                  </a:ext>
                </a:extLst>
              </a:tr>
              <a:tr h="227817">
                <a:tc>
                  <a:txBody>
                    <a:bodyPr/>
                    <a:lstStyle/>
                    <a:p>
                      <a:pPr algn="l"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Personalizado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a:solidFill>
                            <a:srgbClr val="23505E"/>
                          </a:solidFill>
                          <a:effectLst/>
                          <a:latin typeface="Arial" panose="020B0604020202020204" pitchFamily="34" charset="0"/>
                          <a:cs typeface="Arial" panose="020B060402020202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cs typeface="Arial" panose="020B060402020202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extLst>
                  <a:ext uri="{0D108BD9-81ED-4DB2-BD59-A6C34878D82A}">
                    <a16:rowId xmlns:a16="http://schemas.microsoft.com/office/drawing/2014/main" val="3292167986"/>
                  </a:ext>
                </a:extLst>
              </a:tr>
              <a:tr h="227817">
                <a:tc>
                  <a:txBody>
                    <a:bodyPr/>
                    <a:lstStyle/>
                    <a:p>
                      <a:pPr algn="l" rtl="0" fontAlgn="ctr">
                        <a:buNone/>
                      </a:pPr>
                      <a:r>
                        <a:rPr lang="es-CO" sz="1200" b="1" i="0" u="none" strike="noStrike" dirty="0">
                          <a:solidFill>
                            <a:schemeClr val="bg1"/>
                          </a:solidFill>
                          <a:effectLst/>
                          <a:latin typeface="Arial" panose="020B0604020202020204" pitchFamily="34" charset="0"/>
                          <a:cs typeface="Arial" panose="020B0604020202020204" pitchFamily="34" charset="0"/>
                        </a:rPr>
                        <a:t>Total general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ctr" rtl="0" fontAlgn="ctr">
                        <a:buNone/>
                      </a:pPr>
                      <a:r>
                        <a:rPr lang="es-CO" sz="1200" b="1" i="0" u="none" strike="noStrike" dirty="0">
                          <a:solidFill>
                            <a:schemeClr val="bg1"/>
                          </a:solidFill>
                          <a:effectLst/>
                          <a:latin typeface="Arial" panose="020B0604020202020204" pitchFamily="34" charset="0"/>
                          <a:cs typeface="Arial" panose="020B0604020202020204" pitchFamily="34" charset="0"/>
                        </a:rPr>
                        <a:t>75.223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ctr" rtl="0" fontAlgn="ctr">
                        <a:buNone/>
                      </a:pPr>
                      <a:r>
                        <a:rPr lang="es-CO" sz="1200" b="1" i="0" u="none" strike="noStrike" dirty="0">
                          <a:solidFill>
                            <a:schemeClr val="bg1"/>
                          </a:solidFill>
                          <a:effectLst/>
                          <a:latin typeface="Arial" panose="020B0604020202020204" pitchFamily="34" charset="0"/>
                          <a:cs typeface="Arial" panose="020B0604020202020204" pitchFamily="34" charset="0"/>
                        </a:rPr>
                        <a:t>93.446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extLst>
                  <a:ext uri="{0D108BD9-81ED-4DB2-BD59-A6C34878D82A}">
                    <a16:rowId xmlns:a16="http://schemas.microsoft.com/office/drawing/2014/main" val="1173891194"/>
                  </a:ext>
                </a:extLst>
              </a:tr>
            </a:tbl>
          </a:graphicData>
        </a:graphic>
      </p:graphicFrame>
      <p:graphicFrame>
        <p:nvGraphicFramePr>
          <p:cNvPr id="20" name="Tabla 19">
            <a:extLst>
              <a:ext uri="{FF2B5EF4-FFF2-40B4-BE49-F238E27FC236}">
                <a16:creationId xmlns:a16="http://schemas.microsoft.com/office/drawing/2014/main" id="{264F2A02-50CA-0289-BB8D-A60FD76CFA27}"/>
              </a:ext>
            </a:extLst>
          </p:cNvPr>
          <p:cNvGraphicFramePr>
            <a:graphicFrameLocks noGrp="1"/>
          </p:cNvGraphicFramePr>
          <p:nvPr>
            <p:extLst>
              <p:ext uri="{D42A27DB-BD31-4B8C-83A1-F6EECF244321}">
                <p14:modId xmlns:p14="http://schemas.microsoft.com/office/powerpoint/2010/main" val="1224394720"/>
              </p:ext>
            </p:extLst>
          </p:nvPr>
        </p:nvGraphicFramePr>
        <p:xfrm>
          <a:off x="7131154" y="3793014"/>
          <a:ext cx="3553780" cy="747712"/>
        </p:xfrm>
        <a:graphic>
          <a:graphicData uri="http://schemas.openxmlformats.org/drawingml/2006/table">
            <a:tbl>
              <a:tblPr/>
              <a:tblGrid>
                <a:gridCol w="649514">
                  <a:extLst>
                    <a:ext uri="{9D8B030D-6E8A-4147-A177-3AD203B41FA5}">
                      <a16:colId xmlns:a16="http://schemas.microsoft.com/office/drawing/2014/main" val="2858853125"/>
                    </a:ext>
                  </a:extLst>
                </a:gridCol>
                <a:gridCol w="1477868">
                  <a:extLst>
                    <a:ext uri="{9D8B030D-6E8A-4147-A177-3AD203B41FA5}">
                      <a16:colId xmlns:a16="http://schemas.microsoft.com/office/drawing/2014/main" val="1876933192"/>
                    </a:ext>
                  </a:extLst>
                </a:gridCol>
                <a:gridCol w="1426398">
                  <a:extLst>
                    <a:ext uri="{9D8B030D-6E8A-4147-A177-3AD203B41FA5}">
                      <a16:colId xmlns:a16="http://schemas.microsoft.com/office/drawing/2014/main" val="2049558672"/>
                    </a:ext>
                  </a:extLst>
                </a:gridCol>
              </a:tblGrid>
              <a:tr h="366712">
                <a:tc>
                  <a:txBody>
                    <a:bodyPr/>
                    <a:lstStyle/>
                    <a:p>
                      <a:pPr algn="ctr" rtl="0" fontAlgn="ctr">
                        <a:buNone/>
                      </a:pPr>
                      <a:r>
                        <a:rPr lang="es-CO" sz="1100" b="1" i="0" u="none" strike="noStrike" dirty="0">
                          <a:solidFill>
                            <a:srgbClr val="FFFFFF"/>
                          </a:solidFill>
                          <a:effectLst/>
                          <a:latin typeface="Arial" panose="020B0604020202020204" pitchFamily="34" charset="0"/>
                        </a:rPr>
                        <a:t>Año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ctr" rtl="0" fontAlgn="ctr">
                        <a:buNone/>
                      </a:pPr>
                      <a:r>
                        <a:rPr lang="es-CO" sz="1100" b="1" i="0" u="none" strike="noStrike" dirty="0">
                          <a:solidFill>
                            <a:srgbClr val="FFFFFF"/>
                          </a:solidFill>
                          <a:effectLst/>
                          <a:latin typeface="Arial" panose="020B0604020202020204" pitchFamily="34" charset="0"/>
                        </a:rPr>
                        <a:t>Promedio de cierres mensuales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ctr" rtl="0" fontAlgn="ctr">
                        <a:buNone/>
                      </a:pPr>
                      <a:r>
                        <a:rPr lang="es-MX" sz="1100" b="1" i="0" u="none" strike="noStrike" dirty="0">
                          <a:solidFill>
                            <a:srgbClr val="FFFFFF"/>
                          </a:solidFill>
                          <a:effectLst/>
                          <a:latin typeface="Arial" panose="020B0604020202020204" pitchFamily="34" charset="0"/>
                        </a:rPr>
                        <a:t>Promedio de radicación por mes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extLst>
                  <a:ext uri="{0D108BD9-81ED-4DB2-BD59-A6C34878D82A}">
                    <a16:rowId xmlns:a16="http://schemas.microsoft.com/office/drawing/2014/main" val="3489806779"/>
                  </a:ext>
                </a:extLst>
              </a:tr>
              <a:tr h="190500">
                <a:tc>
                  <a:txBody>
                    <a:bodyPr/>
                    <a:lstStyle/>
                    <a:p>
                      <a:pPr algn="ctr" rtl="0" fontAlgn="ctr">
                        <a:buNone/>
                      </a:pPr>
                      <a:r>
                        <a:rPr lang="es-CO" sz="1200" b="0" i="0" u="none" strike="noStrike" dirty="0">
                          <a:solidFill>
                            <a:srgbClr val="23505E"/>
                          </a:solidFill>
                          <a:effectLst/>
                          <a:latin typeface="Arial" panose="020B0604020202020204" pitchFamily="34" charset="0"/>
                        </a:rPr>
                        <a:t>2024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9EA"/>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rPr>
                        <a:t>5.616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9EA"/>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rPr>
                        <a:t>6.266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9EA"/>
                    </a:solidFill>
                  </a:tcPr>
                </a:tc>
                <a:extLst>
                  <a:ext uri="{0D108BD9-81ED-4DB2-BD59-A6C34878D82A}">
                    <a16:rowId xmlns:a16="http://schemas.microsoft.com/office/drawing/2014/main" val="2710205761"/>
                  </a:ext>
                </a:extLst>
              </a:tr>
              <a:tr h="190500">
                <a:tc>
                  <a:txBody>
                    <a:bodyPr/>
                    <a:lstStyle/>
                    <a:p>
                      <a:pPr algn="ctr" rtl="0" fontAlgn="ctr">
                        <a:buNone/>
                      </a:pPr>
                      <a:r>
                        <a:rPr lang="es-CO" sz="1200" b="0" i="0" u="none" strike="noStrike">
                          <a:solidFill>
                            <a:srgbClr val="23505E"/>
                          </a:solidFill>
                          <a:effectLst/>
                          <a:latin typeface="Arial" panose="020B0604020202020204" pitchFamily="34" charset="0"/>
                        </a:rPr>
                        <a:t>2025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9EA"/>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rPr>
                        <a:t>7.929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9EA"/>
                    </a:solidFill>
                  </a:tcPr>
                </a:tc>
                <a:tc>
                  <a:txBody>
                    <a:bodyPr/>
                    <a:lstStyle/>
                    <a:p>
                      <a:pPr algn="ctr" rtl="0" fontAlgn="ctr">
                        <a:buNone/>
                      </a:pPr>
                      <a:r>
                        <a:rPr lang="es-CO" sz="1200" b="0" i="0" u="none" strike="noStrike" dirty="0">
                          <a:solidFill>
                            <a:srgbClr val="23505E"/>
                          </a:solidFill>
                          <a:effectLst/>
                          <a:latin typeface="Arial" panose="020B0604020202020204" pitchFamily="34" charset="0"/>
                        </a:rPr>
                        <a:t>7.772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9EA"/>
                    </a:solidFill>
                  </a:tcPr>
                </a:tc>
                <a:extLst>
                  <a:ext uri="{0D108BD9-81ED-4DB2-BD59-A6C34878D82A}">
                    <a16:rowId xmlns:a16="http://schemas.microsoft.com/office/drawing/2014/main" val="2662919859"/>
                  </a:ext>
                </a:extLst>
              </a:tr>
            </a:tbl>
          </a:graphicData>
        </a:graphic>
      </p:graphicFrame>
      <p:sp>
        <p:nvSpPr>
          <p:cNvPr id="22" name="CuadroTexto 21">
            <a:extLst>
              <a:ext uri="{FF2B5EF4-FFF2-40B4-BE49-F238E27FC236}">
                <a16:creationId xmlns:a16="http://schemas.microsoft.com/office/drawing/2014/main" id="{C4B2B52F-97F7-FB43-9955-7666CB2C3D16}"/>
              </a:ext>
            </a:extLst>
          </p:cNvPr>
          <p:cNvSpPr txBox="1"/>
          <p:nvPr/>
        </p:nvSpPr>
        <p:spPr>
          <a:xfrm>
            <a:off x="1160107" y="1589322"/>
            <a:ext cx="4332713" cy="646331"/>
          </a:xfrm>
          <a:prstGeom prst="rect">
            <a:avLst/>
          </a:prstGeom>
          <a:noFill/>
        </p:spPr>
        <p:txBody>
          <a:bodyPr wrap="square">
            <a:spAutoFit/>
          </a:bodyPr>
          <a:lstStyle/>
          <a:p>
            <a:pPr algn="ctr"/>
            <a:r>
              <a:rPr lang="es-MX" sz="1800" b="1" dirty="0">
                <a:solidFill>
                  <a:srgbClr val="2A5162"/>
                </a:solidFill>
                <a:latin typeface="Aptos cuerpo"/>
              </a:rPr>
              <a:t>Comportamiento de las manifestaciones de los usuarios por canal de origen</a:t>
            </a:r>
            <a:endParaRPr lang="es-CO" sz="1800" b="1" dirty="0">
              <a:solidFill>
                <a:srgbClr val="2A5162"/>
              </a:solidFill>
              <a:latin typeface="Aptos cuerpo"/>
            </a:endParaRPr>
          </a:p>
        </p:txBody>
      </p:sp>
    </p:spTree>
    <p:extLst>
      <p:ext uri="{BB962C8B-B14F-4D97-AF65-F5344CB8AC3E}">
        <p14:creationId xmlns:p14="http://schemas.microsoft.com/office/powerpoint/2010/main" val="616844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233;p5">
            <a:extLst>
              <a:ext uri="{FF2B5EF4-FFF2-40B4-BE49-F238E27FC236}">
                <a16:creationId xmlns:a16="http://schemas.microsoft.com/office/drawing/2014/main" id="{BC8053E5-55BF-32DF-5517-C21DAAFC7A27}"/>
              </a:ext>
            </a:extLst>
          </p:cNvPr>
          <p:cNvPicPr preferRelativeResize="0"/>
          <p:nvPr/>
        </p:nvPicPr>
        <p:blipFill rotWithShape="1">
          <a:blip r:embed="rId2">
            <a:alphaModFix amt="50000"/>
          </a:blip>
          <a:srcRect/>
          <a:stretch/>
        </p:blipFill>
        <p:spPr>
          <a:xfrm>
            <a:off x="3042052" y="482070"/>
            <a:ext cx="5526472" cy="646331"/>
          </a:xfrm>
          <a:prstGeom prst="rect">
            <a:avLst/>
          </a:prstGeom>
          <a:noFill/>
          <a:ln>
            <a:noFill/>
          </a:ln>
        </p:spPr>
      </p:pic>
      <p:sp>
        <p:nvSpPr>
          <p:cNvPr id="2" name="CuadroTexto 1">
            <a:extLst>
              <a:ext uri="{FF2B5EF4-FFF2-40B4-BE49-F238E27FC236}">
                <a16:creationId xmlns:a16="http://schemas.microsoft.com/office/drawing/2014/main" id="{78AD7113-4A30-15B7-3C07-970E2F83E966}"/>
              </a:ext>
            </a:extLst>
          </p:cNvPr>
          <p:cNvSpPr txBox="1"/>
          <p:nvPr/>
        </p:nvSpPr>
        <p:spPr>
          <a:xfrm>
            <a:off x="1027211" y="2904980"/>
            <a:ext cx="4766770" cy="1754326"/>
          </a:xfrm>
          <a:prstGeom prst="rect">
            <a:avLst/>
          </a:prstGeom>
          <a:noFill/>
        </p:spPr>
        <p:txBody>
          <a:bodyPr wrap="square">
            <a:spAutoFit/>
          </a:bodyPr>
          <a:lstStyle>
            <a:defPPr>
              <a:defRPr lang="es-CO"/>
            </a:defPPr>
            <a:lvl1pPr algn="ctr">
              <a:defRPr sz="2400" b="1" i="0" u="none" strike="noStrike" spc="0" baseline="0">
                <a:solidFill>
                  <a:srgbClr val="2A5162"/>
                </a:solidFill>
              </a:defRPr>
            </a:lvl1pPr>
          </a:lstStyle>
          <a:p>
            <a:pPr marL="342900" marR="0" lvl="0" indent="-342900" algn="just" defTabSz="10885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1200" cap="none" spc="0" normalizeH="0" baseline="0" noProof="0" dirty="0">
                <a:ln>
                  <a:noFill/>
                </a:ln>
                <a:solidFill>
                  <a:srgbClr val="2A5162"/>
                </a:solidFill>
                <a:effectLst/>
                <a:uLnTx/>
                <a:uFillTx/>
                <a:cs typeface="Arial" panose="020B0604020202020204" pitchFamily="34" charset="0"/>
              </a:rPr>
              <a:t>Falta de oportunidad en las citas o consultas</a:t>
            </a:r>
          </a:p>
          <a:p>
            <a:pPr marL="342900" marR="0" lvl="0" indent="-342900" algn="just" defTabSz="10885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1200" cap="none" spc="0" normalizeH="0" baseline="0" noProof="0" dirty="0">
                <a:ln>
                  <a:noFill/>
                </a:ln>
                <a:solidFill>
                  <a:srgbClr val="2A5162"/>
                </a:solidFill>
                <a:effectLst/>
                <a:uLnTx/>
                <a:uFillTx/>
                <a:cs typeface="Arial" panose="020B0604020202020204" pitchFamily="34" charset="0"/>
              </a:rPr>
              <a:t>Negación en la asignación de citas de cita o consulta</a:t>
            </a:r>
          </a:p>
          <a:p>
            <a:pPr marL="342900" marR="0" lvl="0" indent="-342900" algn="just" defTabSz="108850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1200" cap="none" spc="0" normalizeH="0" baseline="0" noProof="0" dirty="0">
                <a:ln>
                  <a:noFill/>
                </a:ln>
                <a:solidFill>
                  <a:srgbClr val="2A5162"/>
                </a:solidFill>
                <a:effectLst/>
                <a:uLnTx/>
                <a:uFillTx/>
                <a:cs typeface="Arial" panose="020B0604020202020204" pitchFamily="34" charset="0"/>
              </a:rPr>
              <a:t>Negación para la entrega de tecnologías en salud y/o de otros servicios autorizados</a:t>
            </a:r>
          </a:p>
        </p:txBody>
      </p:sp>
      <p:sp>
        <p:nvSpPr>
          <p:cNvPr id="3" name="CuadroTexto 2">
            <a:extLst>
              <a:ext uri="{FF2B5EF4-FFF2-40B4-BE49-F238E27FC236}">
                <a16:creationId xmlns:a16="http://schemas.microsoft.com/office/drawing/2014/main" id="{1142CE0F-7221-A2E4-BCEE-E2C6AECE4DC3}"/>
              </a:ext>
            </a:extLst>
          </p:cNvPr>
          <p:cNvSpPr txBox="1"/>
          <p:nvPr/>
        </p:nvSpPr>
        <p:spPr>
          <a:xfrm>
            <a:off x="2884045" y="558304"/>
            <a:ext cx="6094378" cy="523220"/>
          </a:xfrm>
          <a:prstGeom prst="rect">
            <a:avLst/>
          </a:prstGeom>
          <a:noFill/>
        </p:spPr>
        <p:txBody>
          <a:bodyPr wrap="square">
            <a:spAutoFit/>
          </a:bodyPr>
          <a:lstStyle/>
          <a:p>
            <a:pPr marL="0" marR="0" lvl="0" indent="0" algn="ctr" defTabSz="1088502" rtl="0" eaLnBrk="1" fontAlgn="auto" latinLnBrk="0" hangingPunct="1">
              <a:lnSpc>
                <a:spcPct val="100000"/>
              </a:lnSpc>
              <a:spcBef>
                <a:spcPts val="0"/>
              </a:spcBef>
              <a:spcAft>
                <a:spcPts val="0"/>
              </a:spcAft>
              <a:buClrTx/>
              <a:buSzTx/>
              <a:buFontTx/>
              <a:buNone/>
              <a:tabLst/>
              <a:defRPr sz="1600" b="1" i="0" u="none" strike="noStrike" kern="1200" spc="0" baseline="0">
                <a:solidFill>
                  <a:prstClr val="black">
                    <a:lumMod val="65000"/>
                    <a:lumOff val="35000"/>
                  </a:prstClr>
                </a:solidFill>
                <a:latin typeface="+mn-lt"/>
                <a:ea typeface="+mn-ea"/>
                <a:cs typeface="+mn-cs"/>
              </a:defRPr>
            </a:pPr>
            <a:r>
              <a:rPr kumimoji="0" lang="es-CO" sz="2800" b="1" i="0" u="none" strike="noStrike" kern="1200" cap="none" spc="0" normalizeH="0" baseline="0" noProof="0" dirty="0">
                <a:ln>
                  <a:noFill/>
                </a:ln>
                <a:solidFill>
                  <a:srgbClr val="2A5162"/>
                </a:solidFill>
                <a:effectLst/>
                <a:uLnTx/>
                <a:uFillTx/>
                <a:latin typeface="Calibri"/>
                <a:cs typeface="Arial"/>
              </a:rPr>
              <a:t>Principales motivos de PQRD</a:t>
            </a:r>
          </a:p>
        </p:txBody>
      </p:sp>
      <p:sp>
        <p:nvSpPr>
          <p:cNvPr id="4" name="CuadroTexto 3">
            <a:extLst>
              <a:ext uri="{FF2B5EF4-FFF2-40B4-BE49-F238E27FC236}">
                <a16:creationId xmlns:a16="http://schemas.microsoft.com/office/drawing/2014/main" id="{B6888B10-F54C-4497-8390-ED45BB95EB03}"/>
              </a:ext>
            </a:extLst>
          </p:cNvPr>
          <p:cNvSpPr txBox="1"/>
          <p:nvPr/>
        </p:nvSpPr>
        <p:spPr>
          <a:xfrm>
            <a:off x="6398020" y="2979619"/>
            <a:ext cx="5160805" cy="1477328"/>
          </a:xfrm>
          <a:prstGeom prst="rect">
            <a:avLst/>
          </a:prstGeom>
          <a:noFill/>
        </p:spPr>
        <p:txBody>
          <a:bodyPr wrap="square">
            <a:spAutoFit/>
          </a:bodyPr>
          <a:lstStyle>
            <a:defPPr>
              <a:defRPr lang="es-CO"/>
            </a:defPPr>
            <a:lvl1pPr algn="ctr">
              <a:defRPr sz="2400" b="1" i="0" u="none" strike="noStrike" spc="0" baseline="0">
                <a:solidFill>
                  <a:srgbClr val="2A5162"/>
                </a:solidFill>
              </a:defRPr>
            </a:lvl1pPr>
          </a:lstStyle>
          <a:p>
            <a:pPr marL="342900" indent="-342900" algn="l">
              <a:buFont typeface="Arial" panose="020B0604020202020204" pitchFamily="34" charset="0"/>
              <a:buChar char="•"/>
            </a:pPr>
            <a:r>
              <a:rPr lang="es-MX" sz="1800" b="0" dirty="0">
                <a:cs typeface="Arial" panose="020B0604020202020204" pitchFamily="34" charset="0"/>
              </a:rPr>
              <a:t>Falta de oportunidad en las citas o consultas</a:t>
            </a:r>
            <a:endParaRPr lang="es-CO" sz="1800" b="0" dirty="0">
              <a:cs typeface="Arial" panose="020B0604020202020204" pitchFamily="34" charset="0"/>
            </a:endParaRPr>
          </a:p>
          <a:p>
            <a:pPr marL="342900" indent="-342900" algn="l">
              <a:buFont typeface="Arial" panose="020B0604020202020204" pitchFamily="34" charset="0"/>
              <a:buChar char="•"/>
            </a:pPr>
            <a:r>
              <a:rPr lang="es-MX" sz="1800" b="0" dirty="0">
                <a:cs typeface="Arial" panose="020B0604020202020204" pitchFamily="34" charset="0"/>
              </a:rPr>
              <a:t>Negación en la asignación de citas de cita o consulta</a:t>
            </a:r>
            <a:endParaRPr lang="es-CO" sz="1800" b="0" dirty="0">
              <a:cs typeface="Arial" panose="020B0604020202020204" pitchFamily="34" charset="0"/>
            </a:endParaRPr>
          </a:p>
          <a:p>
            <a:pPr marL="342900" indent="-342900" algn="l">
              <a:buFont typeface="Arial" panose="020B0604020202020204" pitchFamily="34" charset="0"/>
              <a:buChar char="•"/>
            </a:pPr>
            <a:r>
              <a:rPr lang="es-MX" sz="1800" b="0" dirty="0">
                <a:cs typeface="Arial" panose="020B0604020202020204" pitchFamily="34" charset="0"/>
              </a:rPr>
              <a:t>Falta de oportunidad en la atención en otros servicios de salud</a:t>
            </a:r>
            <a:endParaRPr lang="es-CO" sz="1800" b="0" dirty="0">
              <a:cs typeface="Arial" panose="020B0604020202020204" pitchFamily="34" charset="0"/>
            </a:endParaRPr>
          </a:p>
        </p:txBody>
      </p:sp>
      <p:pic>
        <p:nvPicPr>
          <p:cNvPr id="6" name="Google Shape;234;p5" descr="Imagen en blanco y negro&#10;&#10;El contenido generado por IA puede ser incorrecto.">
            <a:extLst>
              <a:ext uri="{FF2B5EF4-FFF2-40B4-BE49-F238E27FC236}">
                <a16:creationId xmlns:a16="http://schemas.microsoft.com/office/drawing/2014/main" id="{704EB2EE-1CD1-EBD3-230C-02CCF2E4B201}"/>
              </a:ext>
            </a:extLst>
          </p:cNvPr>
          <p:cNvPicPr preferRelativeResize="0"/>
          <p:nvPr/>
        </p:nvPicPr>
        <p:blipFill rotWithShape="1">
          <a:blip r:embed="rId3">
            <a:alphaModFix/>
          </a:blip>
          <a:srcRect/>
          <a:stretch/>
        </p:blipFill>
        <p:spPr>
          <a:xfrm rot="8108137" flipH="1">
            <a:off x="2877425" y="500199"/>
            <a:ext cx="654818" cy="251559"/>
          </a:xfrm>
          <a:prstGeom prst="rect">
            <a:avLst/>
          </a:prstGeom>
          <a:noFill/>
          <a:ln>
            <a:noFill/>
          </a:ln>
        </p:spPr>
      </p:pic>
      <p:pic>
        <p:nvPicPr>
          <p:cNvPr id="7" name="Google Shape;235;p5" descr="Imagen en blanco y negro&#10;&#10;El contenido generado por IA puede ser incorrecto.">
            <a:extLst>
              <a:ext uri="{FF2B5EF4-FFF2-40B4-BE49-F238E27FC236}">
                <a16:creationId xmlns:a16="http://schemas.microsoft.com/office/drawing/2014/main" id="{06D50092-D396-59F8-FB3E-0F823CD39554}"/>
              </a:ext>
            </a:extLst>
          </p:cNvPr>
          <p:cNvPicPr preferRelativeResize="0"/>
          <p:nvPr/>
        </p:nvPicPr>
        <p:blipFill rotWithShape="1">
          <a:blip r:embed="rId3">
            <a:alphaModFix/>
          </a:blip>
          <a:srcRect/>
          <a:stretch/>
        </p:blipFill>
        <p:spPr>
          <a:xfrm rot="13442387" flipH="1">
            <a:off x="8123268" y="498104"/>
            <a:ext cx="654818" cy="251559"/>
          </a:xfrm>
          <a:prstGeom prst="rect">
            <a:avLst/>
          </a:prstGeom>
          <a:noFill/>
          <a:ln>
            <a:noFill/>
          </a:ln>
        </p:spPr>
      </p:pic>
      <p:pic>
        <p:nvPicPr>
          <p:cNvPr id="8" name="Google Shape;233;p5">
            <a:extLst>
              <a:ext uri="{FF2B5EF4-FFF2-40B4-BE49-F238E27FC236}">
                <a16:creationId xmlns:a16="http://schemas.microsoft.com/office/drawing/2014/main" id="{8FC66C8F-54A7-058E-3575-18763323D836}"/>
              </a:ext>
            </a:extLst>
          </p:cNvPr>
          <p:cNvPicPr preferRelativeResize="0"/>
          <p:nvPr/>
        </p:nvPicPr>
        <p:blipFill rotWithShape="1">
          <a:blip r:embed="rId2">
            <a:alphaModFix amt="50000"/>
          </a:blip>
          <a:srcRect/>
          <a:stretch/>
        </p:blipFill>
        <p:spPr>
          <a:xfrm>
            <a:off x="2441987" y="2076691"/>
            <a:ext cx="2167275" cy="523221"/>
          </a:xfrm>
          <a:prstGeom prst="rect">
            <a:avLst/>
          </a:prstGeom>
          <a:noFill/>
          <a:ln>
            <a:noFill/>
          </a:ln>
        </p:spPr>
      </p:pic>
      <p:pic>
        <p:nvPicPr>
          <p:cNvPr id="11" name="Google Shape;235;p5" descr="Imagen en blanco y negro&#10;&#10;El contenido generado por IA puede ser incorrecto.">
            <a:extLst>
              <a:ext uri="{FF2B5EF4-FFF2-40B4-BE49-F238E27FC236}">
                <a16:creationId xmlns:a16="http://schemas.microsoft.com/office/drawing/2014/main" id="{F2C75554-12B5-90C2-D118-99362A97D1F3}"/>
              </a:ext>
            </a:extLst>
          </p:cNvPr>
          <p:cNvPicPr preferRelativeResize="0"/>
          <p:nvPr/>
        </p:nvPicPr>
        <p:blipFill rotWithShape="1">
          <a:blip r:embed="rId3">
            <a:alphaModFix/>
          </a:blip>
          <a:srcRect/>
          <a:stretch/>
        </p:blipFill>
        <p:spPr>
          <a:xfrm rot="13442387" flipH="1">
            <a:off x="4147332" y="2100610"/>
            <a:ext cx="654818" cy="251559"/>
          </a:xfrm>
          <a:prstGeom prst="rect">
            <a:avLst/>
          </a:prstGeom>
          <a:noFill/>
          <a:ln>
            <a:noFill/>
          </a:ln>
        </p:spPr>
      </p:pic>
      <p:pic>
        <p:nvPicPr>
          <p:cNvPr id="12" name="Google Shape;234;p5" descr="Imagen en blanco y negro&#10;&#10;El contenido generado por IA puede ser incorrecto.">
            <a:extLst>
              <a:ext uri="{FF2B5EF4-FFF2-40B4-BE49-F238E27FC236}">
                <a16:creationId xmlns:a16="http://schemas.microsoft.com/office/drawing/2014/main" id="{8B5F97C6-46BD-83A7-F5F5-BC6AC5317F4A}"/>
              </a:ext>
            </a:extLst>
          </p:cNvPr>
          <p:cNvPicPr preferRelativeResize="0"/>
          <p:nvPr/>
        </p:nvPicPr>
        <p:blipFill rotWithShape="1">
          <a:blip r:embed="rId3">
            <a:alphaModFix/>
          </a:blip>
          <a:srcRect/>
          <a:stretch/>
        </p:blipFill>
        <p:spPr>
          <a:xfrm rot="8108137" flipH="1">
            <a:off x="2247093" y="2135098"/>
            <a:ext cx="654818" cy="251559"/>
          </a:xfrm>
          <a:prstGeom prst="rect">
            <a:avLst/>
          </a:prstGeom>
          <a:noFill/>
          <a:ln>
            <a:noFill/>
          </a:ln>
        </p:spPr>
      </p:pic>
      <p:sp>
        <p:nvSpPr>
          <p:cNvPr id="13" name="CuadroTexto 12">
            <a:extLst>
              <a:ext uri="{FF2B5EF4-FFF2-40B4-BE49-F238E27FC236}">
                <a16:creationId xmlns:a16="http://schemas.microsoft.com/office/drawing/2014/main" id="{8368579A-8A52-5A52-9F55-9E027C336937}"/>
              </a:ext>
            </a:extLst>
          </p:cNvPr>
          <p:cNvSpPr txBox="1"/>
          <p:nvPr/>
        </p:nvSpPr>
        <p:spPr>
          <a:xfrm>
            <a:off x="2786735" y="2092203"/>
            <a:ext cx="1477778" cy="461665"/>
          </a:xfrm>
          <a:prstGeom prst="rect">
            <a:avLst/>
          </a:prstGeom>
          <a:noFill/>
        </p:spPr>
        <p:txBody>
          <a:bodyPr wrap="square">
            <a:spAutoFit/>
          </a:bodyPr>
          <a:lstStyle/>
          <a:p>
            <a:pPr marL="0" marR="0" lvl="0" indent="0" algn="ctr" defTabSz="1088502" rtl="0" eaLnBrk="1" fontAlgn="auto" latinLnBrk="0" hangingPunct="1">
              <a:lnSpc>
                <a:spcPct val="100000"/>
              </a:lnSpc>
              <a:spcBef>
                <a:spcPts val="0"/>
              </a:spcBef>
              <a:spcAft>
                <a:spcPts val="0"/>
              </a:spcAft>
              <a:buClrTx/>
              <a:buSzTx/>
              <a:buFontTx/>
              <a:buNone/>
              <a:tabLst/>
              <a:defRPr sz="1600" b="1" i="0" u="none" strike="noStrike" kern="1200" spc="0" baseline="0">
                <a:solidFill>
                  <a:prstClr val="black">
                    <a:lumMod val="65000"/>
                    <a:lumOff val="35000"/>
                  </a:prstClr>
                </a:solidFill>
                <a:latin typeface="+mn-lt"/>
                <a:ea typeface="+mn-ea"/>
                <a:cs typeface="+mn-cs"/>
              </a:defRPr>
            </a:pPr>
            <a:r>
              <a:rPr kumimoji="0" lang="es-CO" sz="2400" b="1" i="0" u="none" strike="noStrike" kern="1200" cap="none" spc="0" normalizeH="0" baseline="0" noProof="0" dirty="0">
                <a:ln>
                  <a:noFill/>
                </a:ln>
                <a:solidFill>
                  <a:srgbClr val="2A5162"/>
                </a:solidFill>
                <a:effectLst/>
                <a:uLnTx/>
                <a:uFillTx/>
                <a:cs typeface="Arial"/>
              </a:rPr>
              <a:t>2024</a:t>
            </a:r>
          </a:p>
        </p:txBody>
      </p:sp>
      <p:pic>
        <p:nvPicPr>
          <p:cNvPr id="14" name="Google Shape;233;p5">
            <a:extLst>
              <a:ext uri="{FF2B5EF4-FFF2-40B4-BE49-F238E27FC236}">
                <a16:creationId xmlns:a16="http://schemas.microsoft.com/office/drawing/2014/main" id="{EC5F52AA-E262-67B6-D405-2FF976A30E47}"/>
              </a:ext>
            </a:extLst>
          </p:cNvPr>
          <p:cNvPicPr preferRelativeResize="0"/>
          <p:nvPr/>
        </p:nvPicPr>
        <p:blipFill rotWithShape="1">
          <a:blip r:embed="rId2">
            <a:alphaModFix amt="50000"/>
          </a:blip>
          <a:srcRect/>
          <a:stretch/>
        </p:blipFill>
        <p:spPr>
          <a:xfrm>
            <a:off x="7783132" y="2067231"/>
            <a:ext cx="2167275" cy="523221"/>
          </a:xfrm>
          <a:prstGeom prst="rect">
            <a:avLst/>
          </a:prstGeom>
          <a:noFill/>
          <a:ln>
            <a:noFill/>
          </a:ln>
        </p:spPr>
      </p:pic>
      <p:pic>
        <p:nvPicPr>
          <p:cNvPr id="15" name="Google Shape;235;p5" descr="Imagen en blanco y negro&#10;&#10;El contenido generado por IA puede ser incorrecto.">
            <a:extLst>
              <a:ext uri="{FF2B5EF4-FFF2-40B4-BE49-F238E27FC236}">
                <a16:creationId xmlns:a16="http://schemas.microsoft.com/office/drawing/2014/main" id="{65E992A0-3931-248E-6D9B-E41C7436B2CA}"/>
              </a:ext>
            </a:extLst>
          </p:cNvPr>
          <p:cNvPicPr preferRelativeResize="0"/>
          <p:nvPr/>
        </p:nvPicPr>
        <p:blipFill rotWithShape="1">
          <a:blip r:embed="rId3">
            <a:alphaModFix/>
          </a:blip>
          <a:srcRect/>
          <a:stretch/>
        </p:blipFill>
        <p:spPr>
          <a:xfrm rot="13442387" flipH="1">
            <a:off x="9488477" y="2091150"/>
            <a:ext cx="654818" cy="251559"/>
          </a:xfrm>
          <a:prstGeom prst="rect">
            <a:avLst/>
          </a:prstGeom>
          <a:noFill/>
          <a:ln>
            <a:noFill/>
          </a:ln>
        </p:spPr>
      </p:pic>
      <p:pic>
        <p:nvPicPr>
          <p:cNvPr id="16" name="Google Shape;234;p5" descr="Imagen en blanco y negro&#10;&#10;El contenido generado por IA puede ser incorrecto.">
            <a:extLst>
              <a:ext uri="{FF2B5EF4-FFF2-40B4-BE49-F238E27FC236}">
                <a16:creationId xmlns:a16="http://schemas.microsoft.com/office/drawing/2014/main" id="{AE90FC85-DF64-9C30-CEF8-184B5E625852}"/>
              </a:ext>
            </a:extLst>
          </p:cNvPr>
          <p:cNvPicPr preferRelativeResize="0"/>
          <p:nvPr/>
        </p:nvPicPr>
        <p:blipFill rotWithShape="1">
          <a:blip r:embed="rId3">
            <a:alphaModFix/>
          </a:blip>
          <a:srcRect/>
          <a:stretch/>
        </p:blipFill>
        <p:spPr>
          <a:xfrm rot="8108137" flipH="1">
            <a:off x="7588238" y="2125638"/>
            <a:ext cx="654818" cy="251559"/>
          </a:xfrm>
          <a:prstGeom prst="rect">
            <a:avLst/>
          </a:prstGeom>
          <a:noFill/>
          <a:ln>
            <a:noFill/>
          </a:ln>
        </p:spPr>
      </p:pic>
      <p:sp>
        <p:nvSpPr>
          <p:cNvPr id="17" name="CuadroTexto 16">
            <a:extLst>
              <a:ext uri="{FF2B5EF4-FFF2-40B4-BE49-F238E27FC236}">
                <a16:creationId xmlns:a16="http://schemas.microsoft.com/office/drawing/2014/main" id="{BA5B1044-E3AB-C345-39F7-02601E7B6072}"/>
              </a:ext>
            </a:extLst>
          </p:cNvPr>
          <p:cNvSpPr txBox="1"/>
          <p:nvPr/>
        </p:nvSpPr>
        <p:spPr>
          <a:xfrm>
            <a:off x="8127880" y="2142655"/>
            <a:ext cx="1477778" cy="461665"/>
          </a:xfrm>
          <a:prstGeom prst="rect">
            <a:avLst/>
          </a:prstGeom>
          <a:noFill/>
        </p:spPr>
        <p:txBody>
          <a:bodyPr wrap="square">
            <a:spAutoFit/>
          </a:bodyPr>
          <a:lstStyle/>
          <a:p>
            <a:pPr marL="0" marR="0" lvl="0" indent="0" algn="ctr" defTabSz="1088502" rtl="0" eaLnBrk="1" fontAlgn="auto" latinLnBrk="0" hangingPunct="1">
              <a:lnSpc>
                <a:spcPct val="100000"/>
              </a:lnSpc>
              <a:spcBef>
                <a:spcPts val="0"/>
              </a:spcBef>
              <a:spcAft>
                <a:spcPts val="0"/>
              </a:spcAft>
              <a:buClrTx/>
              <a:buSzTx/>
              <a:buFontTx/>
              <a:buNone/>
              <a:tabLst/>
              <a:defRPr sz="1600" b="1" i="0" u="none" strike="noStrike" kern="1200" spc="0" baseline="0">
                <a:solidFill>
                  <a:prstClr val="black">
                    <a:lumMod val="65000"/>
                    <a:lumOff val="35000"/>
                  </a:prstClr>
                </a:solidFill>
                <a:latin typeface="+mn-lt"/>
                <a:ea typeface="+mn-ea"/>
                <a:cs typeface="+mn-cs"/>
              </a:defRPr>
            </a:pPr>
            <a:r>
              <a:rPr kumimoji="0" lang="es-CO" sz="2400" b="1" i="0" u="none" strike="noStrike" kern="1200" cap="none" spc="0" normalizeH="0" baseline="0" noProof="0" dirty="0">
                <a:ln>
                  <a:noFill/>
                </a:ln>
                <a:solidFill>
                  <a:srgbClr val="2A5162"/>
                </a:solidFill>
                <a:effectLst/>
                <a:uLnTx/>
                <a:uFillTx/>
                <a:cs typeface="Arial"/>
              </a:rPr>
              <a:t>2025</a:t>
            </a:r>
          </a:p>
        </p:txBody>
      </p:sp>
    </p:spTree>
    <p:extLst>
      <p:ext uri="{BB962C8B-B14F-4D97-AF65-F5344CB8AC3E}">
        <p14:creationId xmlns:p14="http://schemas.microsoft.com/office/powerpoint/2010/main" val="13248318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uadroTexto 12">
            <a:extLst>
              <a:ext uri="{FF2B5EF4-FFF2-40B4-BE49-F238E27FC236}">
                <a16:creationId xmlns:a16="http://schemas.microsoft.com/office/drawing/2014/main" id="{C11A8AAF-74B9-1EB6-D8D5-557FFB3C88AF}"/>
              </a:ext>
            </a:extLst>
          </p:cNvPr>
          <p:cNvSpPr txBox="1"/>
          <p:nvPr/>
        </p:nvSpPr>
        <p:spPr>
          <a:xfrm>
            <a:off x="5672547" y="1508523"/>
            <a:ext cx="2633133" cy="523220"/>
          </a:xfrm>
          <a:prstGeom prst="rect">
            <a:avLst/>
          </a:prstGeom>
          <a:noFill/>
        </p:spPr>
        <p:txBody>
          <a:bodyPr wrap="square" rtlCol="0">
            <a:spAutoFit/>
          </a:bodyPr>
          <a:lstStyle/>
          <a:p>
            <a:pPr lvl="0" algn="ctr" defTabSz="457200">
              <a:defRPr/>
            </a:pPr>
            <a:r>
              <a:rPr lang="es-ES" sz="2800" b="1" dirty="0">
                <a:solidFill>
                  <a:srgbClr val="00A48D"/>
                </a:solidFill>
                <a:latin typeface="Calibri" panose="020F0502020204030204" pitchFamily="34" charset="0"/>
                <a:ea typeface="Calibri" panose="020F0502020204030204" pitchFamily="34" charset="0"/>
                <a:cs typeface="Calibri" panose="020F0502020204030204" pitchFamily="34" charset="0"/>
              </a:rPr>
              <a:t>111 </a:t>
            </a:r>
            <a:r>
              <a:rPr lang="es-ES" sz="1400" b="1" dirty="0">
                <a:solidFill>
                  <a:srgbClr val="23505E"/>
                </a:solidFill>
                <a:latin typeface="Calibri" panose="020F0502020204030204" pitchFamily="34" charset="0"/>
                <a:ea typeface="Calibri" panose="020F0502020204030204" pitchFamily="34" charset="0"/>
                <a:cs typeface="Calibri" panose="020F0502020204030204" pitchFamily="34" charset="0"/>
              </a:rPr>
              <a:t>a</a:t>
            </a:r>
            <a:r>
              <a:rPr lang="es-ES" sz="1400" b="1" dirty="0">
                <a:solidFill>
                  <a:srgbClr val="23505E"/>
                </a:solidFill>
                <a:ea typeface="Calibri" panose="020F0502020204030204" pitchFamily="34" charset="0"/>
                <a:cs typeface="Calibri" panose="020F0502020204030204" pitchFamily="34" charset="0"/>
              </a:rPr>
              <a:t>sociaciones</a:t>
            </a:r>
            <a:endParaRPr lang="es-CO" sz="1400" b="1" dirty="0">
              <a:solidFill>
                <a:srgbClr val="23505E"/>
              </a:solidFill>
              <a:ea typeface="Calibri" panose="020F0502020204030204" pitchFamily="34" charset="0"/>
              <a:cs typeface="Calibri" panose="020F0502020204030204" pitchFamily="34" charset="0"/>
            </a:endParaRPr>
          </a:p>
        </p:txBody>
      </p:sp>
      <p:sp>
        <p:nvSpPr>
          <p:cNvPr id="12" name="CuadroTexto 11">
            <a:extLst>
              <a:ext uri="{FF2B5EF4-FFF2-40B4-BE49-F238E27FC236}">
                <a16:creationId xmlns:a16="http://schemas.microsoft.com/office/drawing/2014/main" id="{7EBE4AE1-F800-98AB-8FD7-BB7C63C48E42}"/>
              </a:ext>
            </a:extLst>
          </p:cNvPr>
          <p:cNvSpPr txBox="1"/>
          <p:nvPr/>
        </p:nvSpPr>
        <p:spPr>
          <a:xfrm>
            <a:off x="3623614" y="1508523"/>
            <a:ext cx="2633133" cy="523220"/>
          </a:xfrm>
          <a:prstGeom prst="rect">
            <a:avLst/>
          </a:prstGeom>
          <a:noFill/>
        </p:spPr>
        <p:txBody>
          <a:bodyPr wrap="square" rtlCol="0">
            <a:spAutoFit/>
          </a:bodyPr>
          <a:lstStyle/>
          <a:p>
            <a:pPr lvl="0" algn="ctr" defTabSz="457200">
              <a:defRPr/>
            </a:pPr>
            <a:r>
              <a:rPr lang="es-ES" sz="2800" b="1" dirty="0">
                <a:solidFill>
                  <a:srgbClr val="00A48D"/>
                </a:solidFill>
                <a:latin typeface="Calibri" panose="020F0502020204030204" pitchFamily="34" charset="0"/>
                <a:ea typeface="Calibri" panose="020F0502020204030204" pitchFamily="34" charset="0"/>
                <a:cs typeface="Calibri" panose="020F0502020204030204" pitchFamily="34" charset="0"/>
              </a:rPr>
              <a:t>2025</a:t>
            </a:r>
            <a:endParaRPr lang="es-CO" sz="2800" b="1" dirty="0">
              <a:solidFill>
                <a:srgbClr val="00A48D"/>
              </a:solidFill>
              <a:latin typeface="Calibri" panose="020F0502020204030204" pitchFamily="34" charset="0"/>
              <a:ea typeface="Calibri" panose="020F0502020204030204" pitchFamily="34" charset="0"/>
              <a:cs typeface="Calibri" panose="020F0502020204030204" pitchFamily="34" charset="0"/>
            </a:endParaRPr>
          </a:p>
        </p:txBody>
      </p:sp>
      <p:sp>
        <p:nvSpPr>
          <p:cNvPr id="6" name="CuadroTexto 5">
            <a:extLst>
              <a:ext uri="{FF2B5EF4-FFF2-40B4-BE49-F238E27FC236}">
                <a16:creationId xmlns:a16="http://schemas.microsoft.com/office/drawing/2014/main" id="{AA2805A0-0AB9-20A2-0058-6253954B8419}"/>
              </a:ext>
            </a:extLst>
          </p:cNvPr>
          <p:cNvSpPr txBox="1"/>
          <p:nvPr/>
        </p:nvSpPr>
        <p:spPr>
          <a:xfrm>
            <a:off x="2248206" y="2163515"/>
            <a:ext cx="7492743" cy="369332"/>
          </a:xfrm>
          <a:prstGeom prst="rect">
            <a:avLst/>
          </a:prstGeom>
          <a:noFill/>
        </p:spPr>
        <p:txBody>
          <a:bodyPr wrap="square">
            <a:spAutoFit/>
          </a:bodyPr>
          <a:lstStyle/>
          <a:p>
            <a:pPr algn="ctr"/>
            <a:r>
              <a:rPr lang="es-CO" b="1" dirty="0">
                <a:solidFill>
                  <a:srgbClr val="2A5162"/>
                </a:solidFill>
                <a:cs typeface="Arial" panose="020B0604020202020204" pitchFamily="34" charset="0"/>
              </a:rPr>
              <a:t>Estrategia pedagógica dirigida a usuarios y asociaciones de usuarios</a:t>
            </a:r>
            <a:endParaRPr lang="es-MX" b="1" dirty="0">
              <a:solidFill>
                <a:srgbClr val="2A5162"/>
              </a:solidFill>
              <a:cs typeface="Arial" panose="020B0604020202020204" pitchFamily="34" charset="0"/>
            </a:endParaRPr>
          </a:p>
        </p:txBody>
      </p:sp>
      <p:graphicFrame>
        <p:nvGraphicFramePr>
          <p:cNvPr id="10" name="Tabla 9">
            <a:extLst>
              <a:ext uri="{FF2B5EF4-FFF2-40B4-BE49-F238E27FC236}">
                <a16:creationId xmlns:a16="http://schemas.microsoft.com/office/drawing/2014/main" id="{1AC3FD08-8382-9362-3193-D9E3B9C02361}"/>
              </a:ext>
            </a:extLst>
          </p:cNvPr>
          <p:cNvGraphicFramePr>
            <a:graphicFrameLocks noGrp="1"/>
          </p:cNvGraphicFramePr>
          <p:nvPr>
            <p:extLst>
              <p:ext uri="{D42A27DB-BD31-4B8C-83A1-F6EECF244321}">
                <p14:modId xmlns:p14="http://schemas.microsoft.com/office/powerpoint/2010/main" val="3427781599"/>
              </p:ext>
            </p:extLst>
          </p:nvPr>
        </p:nvGraphicFramePr>
        <p:xfrm>
          <a:off x="2631180" y="2664619"/>
          <a:ext cx="6929639" cy="3086100"/>
        </p:xfrm>
        <a:graphic>
          <a:graphicData uri="http://schemas.openxmlformats.org/drawingml/2006/table">
            <a:tbl>
              <a:tblPr/>
              <a:tblGrid>
                <a:gridCol w="4694790">
                  <a:extLst>
                    <a:ext uri="{9D8B030D-6E8A-4147-A177-3AD203B41FA5}">
                      <a16:colId xmlns:a16="http://schemas.microsoft.com/office/drawing/2014/main" val="902421511"/>
                    </a:ext>
                  </a:extLst>
                </a:gridCol>
                <a:gridCol w="996839">
                  <a:extLst>
                    <a:ext uri="{9D8B030D-6E8A-4147-A177-3AD203B41FA5}">
                      <a16:colId xmlns:a16="http://schemas.microsoft.com/office/drawing/2014/main" val="150062765"/>
                    </a:ext>
                  </a:extLst>
                </a:gridCol>
                <a:gridCol w="1238010">
                  <a:extLst>
                    <a:ext uri="{9D8B030D-6E8A-4147-A177-3AD203B41FA5}">
                      <a16:colId xmlns:a16="http://schemas.microsoft.com/office/drawing/2014/main" val="3645589180"/>
                    </a:ext>
                  </a:extLst>
                </a:gridCol>
              </a:tblGrid>
              <a:tr h="387429">
                <a:tc>
                  <a:txBody>
                    <a:bodyPr/>
                    <a:lstStyle/>
                    <a:p>
                      <a:pPr algn="ctr" rtl="0" fontAlgn="ctr">
                        <a:buNone/>
                      </a:pPr>
                      <a:r>
                        <a:rPr lang="es-CO" sz="1400" b="1" i="0" u="none" strike="noStrike" dirty="0">
                          <a:solidFill>
                            <a:schemeClr val="bg1"/>
                          </a:solidFill>
                          <a:effectLst/>
                          <a:latin typeface="Aptos" panose="020B0004020202020204" pitchFamily="34" charset="0"/>
                        </a:rPr>
                        <a:t>Temáticas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ctr" rtl="0" fontAlgn="ctr">
                        <a:buNone/>
                      </a:pPr>
                      <a:r>
                        <a:rPr lang="es-CO" sz="1400" b="1" i="0" u="none" strike="noStrike" dirty="0">
                          <a:solidFill>
                            <a:schemeClr val="bg1"/>
                          </a:solidFill>
                          <a:effectLst/>
                          <a:latin typeface="Aptos" panose="020B0004020202020204" pitchFamily="34" charset="0"/>
                        </a:rPr>
                        <a:t>Fecha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ctr" rtl="0" fontAlgn="ctr">
                        <a:buNone/>
                      </a:pPr>
                      <a:r>
                        <a:rPr lang="es-CO" sz="1400" b="1" i="0" u="none" strike="noStrike" dirty="0">
                          <a:solidFill>
                            <a:schemeClr val="bg1"/>
                          </a:solidFill>
                          <a:effectLst/>
                          <a:latin typeface="Aptos" panose="020B0004020202020204" pitchFamily="34" charset="0"/>
                        </a:rPr>
                        <a:t>Personas capacitadas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extLst>
                  <a:ext uri="{0D108BD9-81ED-4DB2-BD59-A6C34878D82A}">
                    <a16:rowId xmlns:a16="http://schemas.microsoft.com/office/drawing/2014/main" val="1077981428"/>
                  </a:ext>
                </a:extLst>
              </a:tr>
              <a:tr h="197113">
                <a:tc>
                  <a:txBody>
                    <a:bodyPr/>
                    <a:lstStyle/>
                    <a:p>
                      <a:pPr algn="l" rtl="0" fontAlgn="ctr">
                        <a:buNone/>
                      </a:pPr>
                      <a:r>
                        <a:rPr lang="es-CO" sz="1400" b="0" i="0" u="none" strike="noStrike" dirty="0">
                          <a:solidFill>
                            <a:srgbClr val="23505E"/>
                          </a:solidFill>
                          <a:effectLst/>
                          <a:latin typeface="+mn-lt"/>
                        </a:rPr>
                        <a:t>Procedimiento PQRSD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ctr">
                        <a:buNone/>
                      </a:pPr>
                      <a:r>
                        <a:rPr lang="es-CO" sz="1400" b="0" i="0" u="none" strike="noStrike">
                          <a:solidFill>
                            <a:srgbClr val="23505E"/>
                          </a:solidFill>
                          <a:effectLst/>
                          <a:latin typeface="+mn-lt"/>
                        </a:rPr>
                        <a:t>Febrero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400" b="0" i="0" u="none" strike="noStrike">
                          <a:solidFill>
                            <a:srgbClr val="23505E"/>
                          </a:solidFill>
                          <a:effectLst/>
                          <a:latin typeface="+mn-lt"/>
                        </a:rPr>
                        <a:t>2.285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9568435"/>
                  </a:ext>
                </a:extLst>
              </a:tr>
              <a:tr h="197113">
                <a:tc>
                  <a:txBody>
                    <a:bodyPr/>
                    <a:lstStyle/>
                    <a:p>
                      <a:pPr algn="l" rtl="0" fontAlgn="ctr">
                        <a:buNone/>
                      </a:pPr>
                      <a:r>
                        <a:rPr lang="es-CO" sz="1400" b="0" i="0" u="none" strike="noStrike" dirty="0">
                          <a:solidFill>
                            <a:srgbClr val="23505E"/>
                          </a:solidFill>
                          <a:effectLst/>
                          <a:latin typeface="+mn-lt"/>
                        </a:rPr>
                        <a:t>Hábitos de Vida Saludable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ctr">
                        <a:buNone/>
                      </a:pPr>
                      <a:r>
                        <a:rPr lang="es-CO" sz="1400" b="0" i="0" u="none" strike="noStrike">
                          <a:solidFill>
                            <a:srgbClr val="23505E"/>
                          </a:solidFill>
                          <a:effectLst/>
                          <a:latin typeface="+mn-lt"/>
                        </a:rPr>
                        <a:t>Marzo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400" b="0" i="0" u="none" strike="noStrike">
                          <a:solidFill>
                            <a:srgbClr val="23505E"/>
                          </a:solidFill>
                          <a:effectLst/>
                          <a:latin typeface="+mn-lt"/>
                        </a:rPr>
                        <a:t>2.385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2881176"/>
                  </a:ext>
                </a:extLst>
              </a:tr>
              <a:tr h="197113">
                <a:tc>
                  <a:txBody>
                    <a:bodyPr/>
                    <a:lstStyle/>
                    <a:p>
                      <a:pPr algn="l" rtl="0" fontAlgn="ctr">
                        <a:buNone/>
                      </a:pPr>
                      <a:r>
                        <a:rPr lang="es-MX" sz="1400" b="0" i="0" u="none" strike="noStrike" dirty="0">
                          <a:solidFill>
                            <a:srgbClr val="23505E"/>
                          </a:solidFill>
                          <a:effectLst/>
                          <a:latin typeface="+mn-lt"/>
                        </a:rPr>
                        <a:t>Conceptos generales sobre Control Social en Salud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ctr">
                        <a:buNone/>
                      </a:pPr>
                      <a:r>
                        <a:rPr lang="es-CO" sz="1400" b="0" i="0" u="none" strike="noStrike">
                          <a:solidFill>
                            <a:srgbClr val="23505E"/>
                          </a:solidFill>
                          <a:effectLst/>
                          <a:latin typeface="+mn-lt"/>
                        </a:rPr>
                        <a:t>Abril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400" b="0" i="0" u="none" strike="noStrike">
                          <a:solidFill>
                            <a:srgbClr val="23505E"/>
                          </a:solidFill>
                          <a:effectLst/>
                          <a:latin typeface="+mn-lt"/>
                        </a:rPr>
                        <a:t>2.279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89941019"/>
                  </a:ext>
                </a:extLst>
              </a:tr>
              <a:tr h="197113">
                <a:tc>
                  <a:txBody>
                    <a:bodyPr/>
                    <a:lstStyle/>
                    <a:p>
                      <a:pPr algn="l" rtl="0" fontAlgn="ctr">
                        <a:buNone/>
                      </a:pPr>
                      <a:r>
                        <a:rPr lang="es-MX" sz="1400" b="0" i="0" u="none" strike="noStrike">
                          <a:solidFill>
                            <a:srgbClr val="23505E"/>
                          </a:solidFill>
                          <a:effectLst/>
                          <a:latin typeface="+mn-lt"/>
                        </a:rPr>
                        <a:t>Conceptos generales sobre Rendición de cuentas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ctr">
                        <a:buNone/>
                      </a:pPr>
                      <a:r>
                        <a:rPr lang="es-CO" sz="1400" b="0" i="0" u="none" strike="noStrike">
                          <a:solidFill>
                            <a:srgbClr val="23505E"/>
                          </a:solidFill>
                          <a:effectLst/>
                          <a:latin typeface="+mn-lt"/>
                        </a:rPr>
                        <a:t>Mayo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400" b="0" i="0" u="none" strike="noStrike">
                          <a:solidFill>
                            <a:srgbClr val="23505E"/>
                          </a:solidFill>
                          <a:effectLst/>
                          <a:latin typeface="+mn-lt"/>
                        </a:rPr>
                        <a:t>2.185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1260015"/>
                  </a:ext>
                </a:extLst>
              </a:tr>
              <a:tr h="197113">
                <a:tc>
                  <a:txBody>
                    <a:bodyPr/>
                    <a:lstStyle/>
                    <a:p>
                      <a:pPr algn="l" rtl="0" fontAlgn="ctr">
                        <a:buNone/>
                      </a:pPr>
                      <a:r>
                        <a:rPr lang="es-CO" sz="1400" b="0" i="0" u="none" strike="noStrike" dirty="0">
                          <a:solidFill>
                            <a:srgbClr val="23505E"/>
                          </a:solidFill>
                          <a:effectLst/>
                          <a:latin typeface="+mn-lt"/>
                        </a:rPr>
                        <a:t>Ruta Visual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ctr">
                        <a:buNone/>
                      </a:pPr>
                      <a:r>
                        <a:rPr lang="es-CO" sz="1400" b="0" i="0" u="none" strike="noStrike">
                          <a:solidFill>
                            <a:srgbClr val="23505E"/>
                          </a:solidFill>
                          <a:effectLst/>
                          <a:latin typeface="+mn-lt"/>
                        </a:rPr>
                        <a:t>Junio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400" b="0" i="0" u="none" strike="noStrike">
                          <a:solidFill>
                            <a:srgbClr val="23505E"/>
                          </a:solidFill>
                          <a:effectLst/>
                          <a:latin typeface="+mn-lt"/>
                        </a:rPr>
                        <a:t>2.239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5289882"/>
                  </a:ext>
                </a:extLst>
              </a:tr>
              <a:tr h="197113">
                <a:tc>
                  <a:txBody>
                    <a:bodyPr/>
                    <a:lstStyle/>
                    <a:p>
                      <a:pPr algn="l" rtl="0" fontAlgn="ctr">
                        <a:buNone/>
                      </a:pPr>
                      <a:r>
                        <a:rPr lang="es-MX" sz="1400" b="0" i="0" u="none" strike="noStrike" dirty="0">
                          <a:solidFill>
                            <a:srgbClr val="23505E"/>
                          </a:solidFill>
                          <a:effectLst/>
                          <a:latin typeface="+mn-lt"/>
                        </a:rPr>
                        <a:t>Política de Participación Social en Salud (PPSS)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ctr">
                        <a:buNone/>
                      </a:pPr>
                      <a:r>
                        <a:rPr lang="es-CO" sz="1400" b="0" i="0" u="none" strike="noStrike">
                          <a:solidFill>
                            <a:srgbClr val="23505E"/>
                          </a:solidFill>
                          <a:effectLst/>
                          <a:latin typeface="+mn-lt"/>
                        </a:rPr>
                        <a:t>Julio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400" b="0" i="0" u="none" strike="noStrike">
                          <a:solidFill>
                            <a:srgbClr val="23505E"/>
                          </a:solidFill>
                          <a:effectLst/>
                          <a:latin typeface="+mn-lt"/>
                        </a:rPr>
                        <a:t>2.285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7090282"/>
                  </a:ext>
                </a:extLst>
              </a:tr>
              <a:tr h="197113">
                <a:tc>
                  <a:txBody>
                    <a:bodyPr/>
                    <a:lstStyle/>
                    <a:p>
                      <a:pPr algn="l" rtl="0" fontAlgn="ctr">
                        <a:buNone/>
                      </a:pPr>
                      <a:r>
                        <a:rPr lang="es-MX" sz="1400" b="0" i="0" u="none" strike="noStrike">
                          <a:solidFill>
                            <a:srgbClr val="23505E"/>
                          </a:solidFill>
                          <a:effectLst/>
                          <a:latin typeface="+mn-lt"/>
                        </a:rPr>
                        <a:t>Programa y ruta Cardiovascular y ruta Autoinmune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ctr">
                        <a:buNone/>
                      </a:pPr>
                      <a:r>
                        <a:rPr lang="es-CO" sz="1400" b="0" i="0" u="none" strike="noStrike" dirty="0">
                          <a:solidFill>
                            <a:srgbClr val="23505E"/>
                          </a:solidFill>
                          <a:effectLst/>
                          <a:latin typeface="+mn-lt"/>
                        </a:rPr>
                        <a:t>Agosto</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400" b="0" i="0" u="none" strike="noStrike">
                          <a:solidFill>
                            <a:srgbClr val="23505E"/>
                          </a:solidFill>
                          <a:effectLst/>
                          <a:latin typeface="+mn-lt"/>
                        </a:rPr>
                        <a:t>2.358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6975805"/>
                  </a:ext>
                </a:extLst>
              </a:tr>
              <a:tr h="197113">
                <a:tc>
                  <a:txBody>
                    <a:bodyPr/>
                    <a:lstStyle/>
                    <a:p>
                      <a:pPr algn="l" rtl="0" fontAlgn="ctr">
                        <a:buNone/>
                      </a:pPr>
                      <a:r>
                        <a:rPr lang="es-MX" sz="1400" b="0" i="0" u="none" strike="noStrike">
                          <a:solidFill>
                            <a:srgbClr val="23505E"/>
                          </a:solidFill>
                          <a:effectLst/>
                          <a:latin typeface="+mn-lt"/>
                        </a:rPr>
                        <a:t>Tecnologías de la información y las comunicaciones (TIC)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ctr">
                        <a:buNone/>
                      </a:pPr>
                      <a:r>
                        <a:rPr lang="es-CO" sz="1400" b="0" i="0" u="none" strike="noStrike" dirty="0">
                          <a:solidFill>
                            <a:srgbClr val="23505E"/>
                          </a:solidFill>
                          <a:effectLst/>
                          <a:latin typeface="+mn-lt"/>
                        </a:rPr>
                        <a:t>Septiembre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400" b="0" i="0" u="none" strike="noStrike" dirty="0">
                          <a:solidFill>
                            <a:srgbClr val="23505E"/>
                          </a:solidFill>
                          <a:effectLst/>
                          <a:latin typeface="+mn-lt"/>
                        </a:rPr>
                        <a:t>2.365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4001904"/>
                  </a:ext>
                </a:extLst>
              </a:tr>
              <a:tr h="197113">
                <a:tc>
                  <a:txBody>
                    <a:bodyPr/>
                    <a:lstStyle/>
                    <a:p>
                      <a:pPr algn="l" rtl="0" fontAlgn="ctr">
                        <a:buNone/>
                      </a:pPr>
                      <a:r>
                        <a:rPr lang="es-CO" sz="1400" b="0" i="0" u="none" strike="noStrike">
                          <a:solidFill>
                            <a:srgbClr val="23505E"/>
                          </a:solidFill>
                          <a:effectLst/>
                          <a:latin typeface="+mn-lt"/>
                        </a:rPr>
                        <a:t>Ruta Mental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ctr">
                        <a:buNone/>
                      </a:pPr>
                      <a:r>
                        <a:rPr lang="es-CO" sz="1400" b="0" i="0" u="none" strike="noStrike">
                          <a:solidFill>
                            <a:srgbClr val="23505E"/>
                          </a:solidFill>
                          <a:effectLst/>
                          <a:latin typeface="+mn-lt"/>
                        </a:rPr>
                        <a:t>Octubre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400" b="0" i="0" u="none" strike="noStrike" dirty="0">
                          <a:solidFill>
                            <a:srgbClr val="23505E"/>
                          </a:solidFill>
                          <a:effectLst/>
                          <a:latin typeface="+mn-lt"/>
                        </a:rPr>
                        <a:t>2.364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73932282"/>
                  </a:ext>
                </a:extLst>
              </a:tr>
              <a:tr h="197113">
                <a:tc>
                  <a:txBody>
                    <a:bodyPr/>
                    <a:lstStyle/>
                    <a:p>
                      <a:pPr algn="l" rtl="0" fontAlgn="ctr">
                        <a:buNone/>
                      </a:pPr>
                      <a:r>
                        <a:rPr lang="es-MX" sz="1400" b="0" i="0" u="none" strike="noStrike">
                          <a:solidFill>
                            <a:srgbClr val="23505E"/>
                          </a:solidFill>
                          <a:effectLst/>
                          <a:latin typeface="+mn-lt"/>
                        </a:rPr>
                        <a:t>Conceptos Generales sobre Salud Pública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ctr">
                        <a:buNone/>
                      </a:pPr>
                      <a:r>
                        <a:rPr lang="es-CO" sz="1400" b="0" i="0" u="none" strike="noStrike">
                          <a:solidFill>
                            <a:srgbClr val="23505E"/>
                          </a:solidFill>
                          <a:effectLst/>
                          <a:latin typeface="+mn-lt"/>
                        </a:rPr>
                        <a:t>Noviembre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400" b="0" i="0" u="none" strike="noStrike" dirty="0">
                          <a:solidFill>
                            <a:srgbClr val="23505E"/>
                          </a:solidFill>
                          <a:effectLst/>
                          <a:latin typeface="+mn-lt"/>
                        </a:rPr>
                        <a:t>2.301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2655628"/>
                  </a:ext>
                </a:extLst>
              </a:tr>
              <a:tr h="197113">
                <a:tc>
                  <a:txBody>
                    <a:bodyPr/>
                    <a:lstStyle/>
                    <a:p>
                      <a:pPr algn="l" rtl="0" fontAlgn="ctr">
                        <a:buNone/>
                      </a:pPr>
                      <a:r>
                        <a:rPr lang="es-CO" sz="1400" b="0" i="0" u="none" strike="noStrike">
                          <a:solidFill>
                            <a:srgbClr val="23505E"/>
                          </a:solidFill>
                          <a:effectLst/>
                          <a:latin typeface="+mn-lt"/>
                        </a:rPr>
                        <a:t>Planificación y Presupuestación Participativa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ctr">
                        <a:buNone/>
                      </a:pPr>
                      <a:r>
                        <a:rPr lang="es-CO" sz="1400" b="0" i="0" u="none" strike="noStrike">
                          <a:solidFill>
                            <a:srgbClr val="23505E"/>
                          </a:solidFill>
                          <a:effectLst/>
                          <a:latin typeface="+mn-lt"/>
                        </a:rPr>
                        <a:t>Diciembre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400" b="0" i="0" u="none" strike="noStrike" dirty="0">
                          <a:solidFill>
                            <a:srgbClr val="23505E"/>
                          </a:solidFill>
                          <a:effectLst/>
                          <a:latin typeface="+mn-lt"/>
                        </a:rPr>
                        <a:t>2.168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6735284"/>
                  </a:ext>
                </a:extLst>
              </a:tr>
              <a:tr h="197113">
                <a:tc gridSpan="2">
                  <a:txBody>
                    <a:bodyPr/>
                    <a:lstStyle/>
                    <a:p>
                      <a:pPr algn="ctr" rtl="0" fontAlgn="ctr">
                        <a:buNone/>
                      </a:pPr>
                      <a:r>
                        <a:rPr lang="es-CO" sz="1400" b="1" i="0" u="none" strike="noStrike">
                          <a:solidFill>
                            <a:srgbClr val="FFFFFF"/>
                          </a:solidFill>
                          <a:effectLst/>
                          <a:latin typeface="Aptos" panose="020B0004020202020204" pitchFamily="34" charset="0"/>
                        </a:rPr>
                        <a:t>Total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A5162"/>
                    </a:solidFill>
                  </a:tcPr>
                </a:tc>
                <a:tc hMerge="1">
                  <a:txBody>
                    <a:bodyPr/>
                    <a:lstStyle/>
                    <a:p>
                      <a:endParaRPr lang="es-CO"/>
                    </a:p>
                  </a:txBody>
                  <a:tcPr/>
                </a:tc>
                <a:tc>
                  <a:txBody>
                    <a:bodyPr/>
                    <a:lstStyle/>
                    <a:p>
                      <a:pPr algn="ctr" rtl="0" fontAlgn="ctr">
                        <a:buNone/>
                      </a:pPr>
                      <a:r>
                        <a:rPr lang="es-CO" sz="1400" b="1" i="0" u="none" strike="noStrike" dirty="0">
                          <a:solidFill>
                            <a:srgbClr val="FFFFFF"/>
                          </a:solidFill>
                          <a:effectLst/>
                          <a:latin typeface="Aptos" panose="020B0004020202020204" pitchFamily="34" charset="0"/>
                        </a:rPr>
                        <a:t>25.214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A5162"/>
                    </a:solidFill>
                  </a:tcPr>
                </a:tc>
                <a:extLst>
                  <a:ext uri="{0D108BD9-81ED-4DB2-BD59-A6C34878D82A}">
                    <a16:rowId xmlns:a16="http://schemas.microsoft.com/office/drawing/2014/main" val="946144095"/>
                  </a:ext>
                </a:extLst>
              </a:tr>
            </a:tbl>
          </a:graphicData>
        </a:graphic>
      </p:graphicFrame>
      <p:pic>
        <p:nvPicPr>
          <p:cNvPr id="2" name="Google Shape;233;p5">
            <a:extLst>
              <a:ext uri="{FF2B5EF4-FFF2-40B4-BE49-F238E27FC236}">
                <a16:creationId xmlns:a16="http://schemas.microsoft.com/office/drawing/2014/main" id="{F81BBFDD-841C-D164-F083-55ACA78FC501}"/>
              </a:ext>
            </a:extLst>
          </p:cNvPr>
          <p:cNvPicPr preferRelativeResize="0"/>
          <p:nvPr/>
        </p:nvPicPr>
        <p:blipFill rotWithShape="1">
          <a:blip r:embed="rId2">
            <a:alphaModFix amt="50000"/>
          </a:blip>
          <a:srcRect/>
          <a:stretch/>
        </p:blipFill>
        <p:spPr>
          <a:xfrm>
            <a:off x="3219852" y="460950"/>
            <a:ext cx="5526472" cy="646331"/>
          </a:xfrm>
          <a:prstGeom prst="rect">
            <a:avLst/>
          </a:prstGeom>
          <a:noFill/>
          <a:ln>
            <a:noFill/>
          </a:ln>
        </p:spPr>
      </p:pic>
      <p:sp>
        <p:nvSpPr>
          <p:cNvPr id="5" name="CuadroTexto 4">
            <a:extLst>
              <a:ext uri="{FF2B5EF4-FFF2-40B4-BE49-F238E27FC236}">
                <a16:creationId xmlns:a16="http://schemas.microsoft.com/office/drawing/2014/main" id="{AA289163-9ECB-E7C1-A60D-8B3FAB4FA0EF}"/>
              </a:ext>
            </a:extLst>
          </p:cNvPr>
          <p:cNvSpPr txBox="1"/>
          <p:nvPr/>
        </p:nvSpPr>
        <p:spPr>
          <a:xfrm>
            <a:off x="3061845" y="537184"/>
            <a:ext cx="6094378" cy="523220"/>
          </a:xfrm>
          <a:prstGeom prst="rect">
            <a:avLst/>
          </a:prstGeom>
          <a:noFill/>
        </p:spPr>
        <p:txBody>
          <a:bodyPr wrap="square">
            <a:spAutoFit/>
          </a:bodyPr>
          <a:lstStyle/>
          <a:p>
            <a:pPr marL="0" marR="0" lvl="0" indent="0" algn="ctr" defTabSz="1088502" rtl="0" eaLnBrk="1" fontAlgn="auto" latinLnBrk="0" hangingPunct="1">
              <a:lnSpc>
                <a:spcPct val="100000"/>
              </a:lnSpc>
              <a:spcBef>
                <a:spcPts val="0"/>
              </a:spcBef>
              <a:spcAft>
                <a:spcPts val="0"/>
              </a:spcAft>
              <a:buClrTx/>
              <a:buSzTx/>
              <a:buFontTx/>
              <a:buNone/>
              <a:tabLst/>
              <a:defRPr sz="1600" b="1" i="0" u="none" strike="noStrike" kern="1200" spc="0" baseline="0">
                <a:solidFill>
                  <a:prstClr val="black">
                    <a:lumMod val="65000"/>
                    <a:lumOff val="35000"/>
                  </a:prstClr>
                </a:solidFill>
                <a:latin typeface="+mn-lt"/>
                <a:ea typeface="+mn-ea"/>
                <a:cs typeface="+mn-cs"/>
              </a:defRPr>
            </a:pPr>
            <a:r>
              <a:rPr kumimoji="0" lang="es-CO" sz="2800" b="1" i="0" u="none" strike="noStrike" kern="1200" cap="none" spc="0" normalizeH="0" baseline="0" noProof="0" dirty="0">
                <a:ln>
                  <a:noFill/>
                </a:ln>
                <a:solidFill>
                  <a:srgbClr val="2A5162"/>
                </a:solidFill>
                <a:effectLst/>
                <a:uLnTx/>
                <a:uFillTx/>
                <a:cs typeface="Arial"/>
              </a:rPr>
              <a:t>Asociaciones de usuarios</a:t>
            </a:r>
          </a:p>
        </p:txBody>
      </p:sp>
      <p:pic>
        <p:nvPicPr>
          <p:cNvPr id="7" name="Google Shape;234;p5" descr="Imagen en blanco y negro&#10;&#10;El contenido generado por IA puede ser incorrecto.">
            <a:extLst>
              <a:ext uri="{FF2B5EF4-FFF2-40B4-BE49-F238E27FC236}">
                <a16:creationId xmlns:a16="http://schemas.microsoft.com/office/drawing/2014/main" id="{25AF3BBB-57ED-C73D-45E6-ACCF60A2409C}"/>
              </a:ext>
            </a:extLst>
          </p:cNvPr>
          <p:cNvPicPr preferRelativeResize="0"/>
          <p:nvPr/>
        </p:nvPicPr>
        <p:blipFill rotWithShape="1">
          <a:blip r:embed="rId3">
            <a:alphaModFix/>
          </a:blip>
          <a:srcRect/>
          <a:stretch/>
        </p:blipFill>
        <p:spPr>
          <a:xfrm rot="8108137" flipH="1">
            <a:off x="3055225" y="479079"/>
            <a:ext cx="654818" cy="251559"/>
          </a:xfrm>
          <a:prstGeom prst="rect">
            <a:avLst/>
          </a:prstGeom>
          <a:noFill/>
          <a:ln>
            <a:noFill/>
          </a:ln>
        </p:spPr>
      </p:pic>
      <p:pic>
        <p:nvPicPr>
          <p:cNvPr id="8" name="Google Shape;235;p5" descr="Imagen en blanco y negro&#10;&#10;El contenido generado por IA puede ser incorrecto.">
            <a:extLst>
              <a:ext uri="{FF2B5EF4-FFF2-40B4-BE49-F238E27FC236}">
                <a16:creationId xmlns:a16="http://schemas.microsoft.com/office/drawing/2014/main" id="{38ACE05E-EB49-0679-D002-1FAC5AC7FA50}"/>
              </a:ext>
            </a:extLst>
          </p:cNvPr>
          <p:cNvPicPr preferRelativeResize="0"/>
          <p:nvPr/>
        </p:nvPicPr>
        <p:blipFill rotWithShape="1">
          <a:blip r:embed="rId3">
            <a:alphaModFix/>
          </a:blip>
          <a:srcRect/>
          <a:stretch/>
        </p:blipFill>
        <p:spPr>
          <a:xfrm rot="13442387" flipH="1">
            <a:off x="8301068" y="476984"/>
            <a:ext cx="654818" cy="251559"/>
          </a:xfrm>
          <a:prstGeom prst="rect">
            <a:avLst/>
          </a:prstGeom>
          <a:noFill/>
          <a:ln>
            <a:noFill/>
          </a:ln>
        </p:spPr>
      </p:pic>
      <p:sp>
        <p:nvSpPr>
          <p:cNvPr id="9" name="Flecha: a la derecha 8">
            <a:extLst>
              <a:ext uri="{FF2B5EF4-FFF2-40B4-BE49-F238E27FC236}">
                <a16:creationId xmlns:a16="http://schemas.microsoft.com/office/drawing/2014/main" id="{B4893605-07AB-973D-3E01-BD92B6EFB3AE}"/>
              </a:ext>
            </a:extLst>
          </p:cNvPr>
          <p:cNvSpPr/>
          <p:nvPr/>
        </p:nvSpPr>
        <p:spPr>
          <a:xfrm>
            <a:off x="5591857" y="1614279"/>
            <a:ext cx="402721" cy="2753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Aptos cuerpo"/>
            </a:endParaRPr>
          </a:p>
        </p:txBody>
      </p:sp>
    </p:spTree>
    <p:extLst>
      <p:ext uri="{BB962C8B-B14F-4D97-AF65-F5344CB8AC3E}">
        <p14:creationId xmlns:p14="http://schemas.microsoft.com/office/powerpoint/2010/main" val="17500906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24C5131-7000-1090-E6CF-279C6843A38E}"/>
              </a:ext>
            </a:extLst>
          </p:cNvPr>
          <p:cNvSpPr txBox="1"/>
          <p:nvPr/>
        </p:nvSpPr>
        <p:spPr>
          <a:xfrm>
            <a:off x="2331750" y="2082465"/>
            <a:ext cx="7528499" cy="1240853"/>
          </a:xfrm>
          <a:prstGeom prst="rect">
            <a:avLst/>
          </a:prstGeom>
          <a:noFill/>
        </p:spPr>
        <p:txBody>
          <a:bodyPr vert="horz" wrap="square" rtlCol="0" anchor="t">
            <a:spAutoFit/>
          </a:bodyPr>
          <a:lstStyle/>
          <a:p>
            <a:pPr algn="just"/>
            <a:r>
              <a:rPr lang="es-MX" sz="2799" baseline="30000" dirty="0">
                <a:solidFill>
                  <a:srgbClr val="23505E"/>
                </a:solidFill>
                <a:cs typeface="Arial" panose="020B0604020202020204" pitchFamily="34" charset="0"/>
              </a:rPr>
              <a:t>Encuesta de satisfacción de Savia Salud EPS a los usuarios del departamento de Antioquia:</a:t>
            </a:r>
          </a:p>
          <a:p>
            <a:pPr algn="just"/>
            <a:endParaRPr lang="es-MX" sz="2799" baseline="30000" dirty="0">
              <a:solidFill>
                <a:srgbClr val="23505E"/>
              </a:solidFill>
              <a:cs typeface="Arial" panose="020B0604020202020204" pitchFamily="34" charset="0"/>
            </a:endParaRPr>
          </a:p>
          <a:p>
            <a:pPr algn="just"/>
            <a:endParaRPr lang="es-MX" sz="2799" baseline="30000" dirty="0">
              <a:solidFill>
                <a:srgbClr val="23505E"/>
              </a:solidFill>
              <a:cs typeface="Arial" panose="020B0604020202020204" pitchFamily="34" charset="0"/>
            </a:endParaRPr>
          </a:p>
        </p:txBody>
      </p:sp>
      <p:pic>
        <p:nvPicPr>
          <p:cNvPr id="3" name="Google Shape;233;p5">
            <a:extLst>
              <a:ext uri="{FF2B5EF4-FFF2-40B4-BE49-F238E27FC236}">
                <a16:creationId xmlns:a16="http://schemas.microsoft.com/office/drawing/2014/main" id="{01DF045E-8B54-376A-ED65-A4C211C03F5F}"/>
              </a:ext>
            </a:extLst>
          </p:cNvPr>
          <p:cNvPicPr preferRelativeResize="0"/>
          <p:nvPr/>
        </p:nvPicPr>
        <p:blipFill rotWithShape="1">
          <a:blip r:embed="rId3">
            <a:alphaModFix amt="50000"/>
          </a:blip>
          <a:srcRect/>
          <a:stretch/>
        </p:blipFill>
        <p:spPr>
          <a:xfrm>
            <a:off x="3219852" y="460950"/>
            <a:ext cx="5526472" cy="646331"/>
          </a:xfrm>
          <a:prstGeom prst="rect">
            <a:avLst/>
          </a:prstGeom>
          <a:noFill/>
          <a:ln>
            <a:noFill/>
          </a:ln>
        </p:spPr>
      </p:pic>
      <p:sp>
        <p:nvSpPr>
          <p:cNvPr id="4" name="CuadroTexto 3">
            <a:extLst>
              <a:ext uri="{FF2B5EF4-FFF2-40B4-BE49-F238E27FC236}">
                <a16:creationId xmlns:a16="http://schemas.microsoft.com/office/drawing/2014/main" id="{5ED3DC96-E871-C668-2E4D-36D7D52C493E}"/>
              </a:ext>
            </a:extLst>
          </p:cNvPr>
          <p:cNvSpPr txBox="1"/>
          <p:nvPr/>
        </p:nvSpPr>
        <p:spPr>
          <a:xfrm>
            <a:off x="3061845" y="537184"/>
            <a:ext cx="5794288" cy="523220"/>
          </a:xfrm>
          <a:prstGeom prst="rect">
            <a:avLst/>
          </a:prstGeom>
          <a:noFill/>
        </p:spPr>
        <p:txBody>
          <a:bodyPr wrap="square">
            <a:spAutoFit/>
          </a:bodyPr>
          <a:lstStyle/>
          <a:p>
            <a:pPr marL="0" marR="0" lvl="0" indent="0" algn="ctr" defTabSz="1088502" rtl="0" eaLnBrk="1" fontAlgn="auto" latinLnBrk="0" hangingPunct="1">
              <a:lnSpc>
                <a:spcPct val="100000"/>
              </a:lnSpc>
              <a:spcBef>
                <a:spcPts val="0"/>
              </a:spcBef>
              <a:spcAft>
                <a:spcPts val="0"/>
              </a:spcAft>
              <a:buClrTx/>
              <a:buSzTx/>
              <a:buFontTx/>
              <a:buNone/>
              <a:tabLst/>
              <a:defRPr sz="1600" b="1" i="0" u="none" strike="noStrike" kern="1200" spc="0" baseline="0">
                <a:solidFill>
                  <a:prstClr val="black">
                    <a:lumMod val="65000"/>
                    <a:lumOff val="35000"/>
                  </a:prstClr>
                </a:solidFill>
                <a:latin typeface="+mn-lt"/>
                <a:ea typeface="+mn-ea"/>
                <a:cs typeface="+mn-cs"/>
              </a:defRPr>
            </a:pPr>
            <a:r>
              <a:rPr kumimoji="0" lang="es-CO" sz="2800" b="1" i="0" u="none" strike="noStrike" kern="1200" cap="none" spc="0" normalizeH="0" baseline="0" noProof="0" dirty="0">
                <a:ln>
                  <a:noFill/>
                </a:ln>
                <a:solidFill>
                  <a:srgbClr val="2A5162"/>
                </a:solidFill>
                <a:effectLst/>
                <a:uLnTx/>
                <a:uFillTx/>
                <a:cs typeface="Arial"/>
              </a:rPr>
              <a:t>Satisfacción del usuario</a:t>
            </a:r>
          </a:p>
        </p:txBody>
      </p:sp>
      <p:pic>
        <p:nvPicPr>
          <p:cNvPr id="5" name="Google Shape;234;p5" descr="Imagen en blanco y negro&#10;&#10;El contenido generado por IA puede ser incorrecto.">
            <a:extLst>
              <a:ext uri="{FF2B5EF4-FFF2-40B4-BE49-F238E27FC236}">
                <a16:creationId xmlns:a16="http://schemas.microsoft.com/office/drawing/2014/main" id="{48C11F92-0551-2F5F-443C-3A0B1672B710}"/>
              </a:ext>
            </a:extLst>
          </p:cNvPr>
          <p:cNvPicPr preferRelativeResize="0"/>
          <p:nvPr/>
        </p:nvPicPr>
        <p:blipFill rotWithShape="1">
          <a:blip r:embed="rId4">
            <a:alphaModFix/>
          </a:blip>
          <a:srcRect/>
          <a:stretch/>
        </p:blipFill>
        <p:spPr>
          <a:xfrm rot="8108137" flipH="1">
            <a:off x="3055225" y="479079"/>
            <a:ext cx="654818" cy="251559"/>
          </a:xfrm>
          <a:prstGeom prst="rect">
            <a:avLst/>
          </a:prstGeom>
          <a:noFill/>
          <a:ln>
            <a:noFill/>
          </a:ln>
        </p:spPr>
      </p:pic>
      <p:pic>
        <p:nvPicPr>
          <p:cNvPr id="7" name="Google Shape;235;p5" descr="Imagen en blanco y negro&#10;&#10;El contenido generado por IA puede ser incorrecto.">
            <a:extLst>
              <a:ext uri="{FF2B5EF4-FFF2-40B4-BE49-F238E27FC236}">
                <a16:creationId xmlns:a16="http://schemas.microsoft.com/office/drawing/2014/main" id="{0AC3D038-FEE3-C98F-0640-48535C491E51}"/>
              </a:ext>
            </a:extLst>
          </p:cNvPr>
          <p:cNvPicPr preferRelativeResize="0"/>
          <p:nvPr/>
        </p:nvPicPr>
        <p:blipFill rotWithShape="1">
          <a:blip r:embed="rId4">
            <a:alphaModFix/>
          </a:blip>
          <a:srcRect/>
          <a:stretch/>
        </p:blipFill>
        <p:spPr>
          <a:xfrm rot="13442387" flipH="1">
            <a:off x="8301068" y="476984"/>
            <a:ext cx="654818" cy="251559"/>
          </a:xfrm>
          <a:prstGeom prst="rect">
            <a:avLst/>
          </a:prstGeom>
          <a:noFill/>
          <a:ln>
            <a:noFill/>
          </a:ln>
        </p:spPr>
      </p:pic>
      <p:sp>
        <p:nvSpPr>
          <p:cNvPr id="8" name="Flecha: a la derecha 7">
            <a:extLst>
              <a:ext uri="{FF2B5EF4-FFF2-40B4-BE49-F238E27FC236}">
                <a16:creationId xmlns:a16="http://schemas.microsoft.com/office/drawing/2014/main" id="{D98BC6BA-F129-8FE2-8A2C-85956FA83189}"/>
              </a:ext>
            </a:extLst>
          </p:cNvPr>
          <p:cNvSpPr/>
          <p:nvPr/>
        </p:nvSpPr>
        <p:spPr>
          <a:xfrm rot="16200000">
            <a:off x="3473840" y="4081816"/>
            <a:ext cx="736049" cy="503302"/>
          </a:xfrm>
          <a:prstGeom prst="rightArrow">
            <a:avLst/>
          </a:prstGeom>
          <a:solidFill>
            <a:srgbClr val="00A4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Aptos cuerpo"/>
            </a:endParaRPr>
          </a:p>
        </p:txBody>
      </p:sp>
      <p:sp>
        <p:nvSpPr>
          <p:cNvPr id="10" name="CuadroTexto 9">
            <a:extLst>
              <a:ext uri="{FF2B5EF4-FFF2-40B4-BE49-F238E27FC236}">
                <a16:creationId xmlns:a16="http://schemas.microsoft.com/office/drawing/2014/main" id="{6C0B5AEC-152C-AB25-A862-01E7F440E14B}"/>
              </a:ext>
            </a:extLst>
          </p:cNvPr>
          <p:cNvSpPr txBox="1"/>
          <p:nvPr/>
        </p:nvSpPr>
        <p:spPr>
          <a:xfrm>
            <a:off x="4161247" y="4136791"/>
            <a:ext cx="1447799" cy="502702"/>
          </a:xfrm>
          <a:prstGeom prst="rect">
            <a:avLst/>
          </a:prstGeom>
          <a:noFill/>
        </p:spPr>
        <p:txBody>
          <a:bodyPr wrap="square">
            <a:spAutoFit/>
          </a:bodyPr>
          <a:lstStyle/>
          <a:p>
            <a:r>
              <a:rPr lang="es-MX" sz="4000" b="1" baseline="30000" dirty="0">
                <a:solidFill>
                  <a:srgbClr val="23505E"/>
                </a:solidFill>
                <a:cs typeface="Arial" panose="020B0604020202020204" pitchFamily="34" charset="0"/>
              </a:rPr>
              <a:t>+ 0,5%</a:t>
            </a:r>
          </a:p>
        </p:txBody>
      </p:sp>
      <p:sp>
        <p:nvSpPr>
          <p:cNvPr id="12" name="CuadroTexto 11">
            <a:extLst>
              <a:ext uri="{FF2B5EF4-FFF2-40B4-BE49-F238E27FC236}">
                <a16:creationId xmlns:a16="http://schemas.microsoft.com/office/drawing/2014/main" id="{4CD2A966-E710-D466-CAB1-19F893A4E1BC}"/>
              </a:ext>
            </a:extLst>
          </p:cNvPr>
          <p:cNvSpPr txBox="1"/>
          <p:nvPr/>
        </p:nvSpPr>
        <p:spPr>
          <a:xfrm>
            <a:off x="2214033" y="4025104"/>
            <a:ext cx="1308449" cy="707886"/>
          </a:xfrm>
          <a:prstGeom prst="rect">
            <a:avLst/>
          </a:prstGeom>
          <a:noFill/>
        </p:spPr>
        <p:txBody>
          <a:bodyPr wrap="square">
            <a:spAutoFit/>
          </a:bodyPr>
          <a:lstStyle/>
          <a:p>
            <a:r>
              <a:rPr lang="es-MX" sz="4000" b="1" baseline="30000" dirty="0">
                <a:solidFill>
                  <a:srgbClr val="00A48D"/>
                </a:solidFill>
                <a:cs typeface="Arial" panose="020B0604020202020204" pitchFamily="34" charset="0"/>
              </a:rPr>
              <a:t>92,65%</a:t>
            </a:r>
            <a:endParaRPr lang="es-CO" sz="4000" dirty="0"/>
          </a:p>
        </p:txBody>
      </p:sp>
      <p:sp>
        <p:nvSpPr>
          <p:cNvPr id="14" name="CuadroTexto 13">
            <a:extLst>
              <a:ext uri="{FF2B5EF4-FFF2-40B4-BE49-F238E27FC236}">
                <a16:creationId xmlns:a16="http://schemas.microsoft.com/office/drawing/2014/main" id="{18D2EEF5-180D-CA9D-6FC0-A6778A902391}"/>
              </a:ext>
            </a:extLst>
          </p:cNvPr>
          <p:cNvSpPr txBox="1"/>
          <p:nvPr/>
        </p:nvSpPr>
        <p:spPr>
          <a:xfrm>
            <a:off x="4161247" y="4433503"/>
            <a:ext cx="1515533" cy="369332"/>
          </a:xfrm>
          <a:prstGeom prst="rect">
            <a:avLst/>
          </a:prstGeom>
          <a:noFill/>
        </p:spPr>
        <p:txBody>
          <a:bodyPr wrap="square">
            <a:spAutoFit/>
          </a:bodyPr>
          <a:lstStyle/>
          <a:p>
            <a:r>
              <a:rPr lang="es-MX" baseline="30000" dirty="0">
                <a:solidFill>
                  <a:srgbClr val="23505E"/>
                </a:solidFill>
                <a:cs typeface="Arial" panose="020B0604020202020204" pitchFamily="34" charset="0"/>
              </a:rPr>
              <a:t>Respecto a 2024</a:t>
            </a:r>
            <a:endParaRPr lang="es-CO" dirty="0"/>
          </a:p>
        </p:txBody>
      </p:sp>
      <p:sp>
        <p:nvSpPr>
          <p:cNvPr id="16" name="CuadroTexto 15">
            <a:extLst>
              <a:ext uri="{FF2B5EF4-FFF2-40B4-BE49-F238E27FC236}">
                <a16:creationId xmlns:a16="http://schemas.microsoft.com/office/drawing/2014/main" id="{FAE40B9F-B10E-65C5-2CD7-5C8414144D7E}"/>
              </a:ext>
            </a:extLst>
          </p:cNvPr>
          <p:cNvSpPr txBox="1"/>
          <p:nvPr/>
        </p:nvSpPr>
        <p:spPr>
          <a:xfrm>
            <a:off x="1738315" y="3232336"/>
            <a:ext cx="4466046" cy="420628"/>
          </a:xfrm>
          <a:prstGeom prst="rect">
            <a:avLst/>
          </a:prstGeom>
          <a:noFill/>
        </p:spPr>
        <p:txBody>
          <a:bodyPr wrap="square">
            <a:spAutoFit/>
          </a:bodyPr>
          <a:lstStyle/>
          <a:p>
            <a:pPr algn="just"/>
            <a:r>
              <a:rPr lang="es-MX" sz="3200" b="1" baseline="30000" dirty="0">
                <a:solidFill>
                  <a:srgbClr val="23505E"/>
                </a:solidFill>
                <a:cs typeface="Arial" panose="020B0604020202020204" pitchFamily="34" charset="0"/>
              </a:rPr>
              <a:t>Satisfacción global del usuario:</a:t>
            </a:r>
          </a:p>
        </p:txBody>
      </p:sp>
      <p:pic>
        <p:nvPicPr>
          <p:cNvPr id="18" name="Imagen 17">
            <a:extLst>
              <a:ext uri="{FF2B5EF4-FFF2-40B4-BE49-F238E27FC236}">
                <a16:creationId xmlns:a16="http://schemas.microsoft.com/office/drawing/2014/main" id="{2B8F5720-7498-C606-3773-9B91C43FD2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2843" y="3030064"/>
            <a:ext cx="4371268" cy="3827936"/>
          </a:xfrm>
          <a:prstGeom prst="rect">
            <a:avLst/>
          </a:prstGeom>
        </p:spPr>
      </p:pic>
    </p:spTree>
    <p:extLst>
      <p:ext uri="{BB962C8B-B14F-4D97-AF65-F5344CB8AC3E}">
        <p14:creationId xmlns:p14="http://schemas.microsoft.com/office/powerpoint/2010/main" val="23628743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a:extLst>
              <a:ext uri="{FF2B5EF4-FFF2-40B4-BE49-F238E27FC236}">
                <a16:creationId xmlns:a16="http://schemas.microsoft.com/office/drawing/2014/main" id="{81013557-8BE9-0251-DD16-B77D4E3F5D9E}"/>
              </a:ext>
            </a:extLst>
          </p:cNvPr>
          <p:cNvGraphicFramePr/>
          <p:nvPr>
            <p:extLst>
              <p:ext uri="{D42A27DB-BD31-4B8C-83A1-F6EECF244321}">
                <p14:modId xmlns:p14="http://schemas.microsoft.com/office/powerpoint/2010/main" val="2172158329"/>
              </p:ext>
            </p:extLst>
          </p:nvPr>
        </p:nvGraphicFramePr>
        <p:xfrm>
          <a:off x="1380066" y="702732"/>
          <a:ext cx="9194800" cy="63161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Google Shape;233;p5">
            <a:extLst>
              <a:ext uri="{FF2B5EF4-FFF2-40B4-BE49-F238E27FC236}">
                <a16:creationId xmlns:a16="http://schemas.microsoft.com/office/drawing/2014/main" id="{8B8D47F3-C931-E5E2-4057-F3B7CA3B5262}"/>
              </a:ext>
            </a:extLst>
          </p:cNvPr>
          <p:cNvPicPr preferRelativeResize="0"/>
          <p:nvPr/>
        </p:nvPicPr>
        <p:blipFill rotWithShape="1">
          <a:blip r:embed="rId7">
            <a:alphaModFix amt="50000"/>
          </a:blip>
          <a:srcRect/>
          <a:stretch/>
        </p:blipFill>
        <p:spPr>
          <a:xfrm>
            <a:off x="3219852" y="460950"/>
            <a:ext cx="5526472" cy="646331"/>
          </a:xfrm>
          <a:prstGeom prst="rect">
            <a:avLst/>
          </a:prstGeom>
          <a:noFill/>
          <a:ln>
            <a:noFill/>
          </a:ln>
        </p:spPr>
      </p:pic>
      <p:sp>
        <p:nvSpPr>
          <p:cNvPr id="4" name="CuadroTexto 3">
            <a:extLst>
              <a:ext uri="{FF2B5EF4-FFF2-40B4-BE49-F238E27FC236}">
                <a16:creationId xmlns:a16="http://schemas.microsoft.com/office/drawing/2014/main" id="{3E7EC56A-6083-BF95-A7BB-CAAF568056F3}"/>
              </a:ext>
            </a:extLst>
          </p:cNvPr>
          <p:cNvSpPr txBox="1"/>
          <p:nvPr/>
        </p:nvSpPr>
        <p:spPr>
          <a:xfrm>
            <a:off x="3061845" y="537184"/>
            <a:ext cx="5794288" cy="523220"/>
          </a:xfrm>
          <a:prstGeom prst="rect">
            <a:avLst/>
          </a:prstGeom>
          <a:noFill/>
        </p:spPr>
        <p:txBody>
          <a:bodyPr wrap="square">
            <a:spAutoFit/>
          </a:bodyPr>
          <a:lstStyle/>
          <a:p>
            <a:pPr marL="0" marR="0" lvl="0" indent="0" algn="ctr" defTabSz="1088502" rtl="0" eaLnBrk="1" fontAlgn="auto" latinLnBrk="0" hangingPunct="1">
              <a:lnSpc>
                <a:spcPct val="100000"/>
              </a:lnSpc>
              <a:spcBef>
                <a:spcPts val="0"/>
              </a:spcBef>
              <a:spcAft>
                <a:spcPts val="0"/>
              </a:spcAft>
              <a:buClrTx/>
              <a:buSzTx/>
              <a:buFontTx/>
              <a:buNone/>
              <a:tabLst/>
              <a:defRPr sz="1600" b="1" i="0" u="none" strike="noStrike" kern="1200" spc="0" baseline="0">
                <a:solidFill>
                  <a:prstClr val="black">
                    <a:lumMod val="65000"/>
                    <a:lumOff val="35000"/>
                  </a:prstClr>
                </a:solidFill>
                <a:latin typeface="+mn-lt"/>
                <a:ea typeface="+mn-ea"/>
                <a:cs typeface="+mn-cs"/>
              </a:defRPr>
            </a:pPr>
            <a:r>
              <a:rPr kumimoji="0" lang="es-CO" sz="2800" b="1" i="0" u="none" strike="noStrike" kern="1200" cap="none" spc="0" normalizeH="0" baseline="0" noProof="0" dirty="0">
                <a:ln>
                  <a:noFill/>
                </a:ln>
                <a:solidFill>
                  <a:srgbClr val="2A5162"/>
                </a:solidFill>
                <a:effectLst/>
                <a:uLnTx/>
                <a:uFillTx/>
                <a:cs typeface="Arial"/>
              </a:rPr>
              <a:t>Logros y objetivos cumplidos</a:t>
            </a:r>
          </a:p>
        </p:txBody>
      </p:sp>
      <p:pic>
        <p:nvPicPr>
          <p:cNvPr id="6" name="Google Shape;234;p5" descr="Imagen en blanco y negro&#10;&#10;El contenido generado por IA puede ser incorrecto.">
            <a:extLst>
              <a:ext uri="{FF2B5EF4-FFF2-40B4-BE49-F238E27FC236}">
                <a16:creationId xmlns:a16="http://schemas.microsoft.com/office/drawing/2014/main" id="{F612110E-1AAE-56C0-A9EB-894D679F2EA3}"/>
              </a:ext>
            </a:extLst>
          </p:cNvPr>
          <p:cNvPicPr preferRelativeResize="0"/>
          <p:nvPr/>
        </p:nvPicPr>
        <p:blipFill rotWithShape="1">
          <a:blip r:embed="rId8">
            <a:alphaModFix/>
          </a:blip>
          <a:srcRect/>
          <a:stretch/>
        </p:blipFill>
        <p:spPr>
          <a:xfrm rot="8108137" flipH="1">
            <a:off x="3055225" y="479079"/>
            <a:ext cx="654818" cy="251559"/>
          </a:xfrm>
          <a:prstGeom prst="rect">
            <a:avLst/>
          </a:prstGeom>
          <a:noFill/>
          <a:ln>
            <a:noFill/>
          </a:ln>
        </p:spPr>
      </p:pic>
      <p:pic>
        <p:nvPicPr>
          <p:cNvPr id="7" name="Google Shape;235;p5" descr="Imagen en blanco y negro&#10;&#10;El contenido generado por IA puede ser incorrecto.">
            <a:extLst>
              <a:ext uri="{FF2B5EF4-FFF2-40B4-BE49-F238E27FC236}">
                <a16:creationId xmlns:a16="http://schemas.microsoft.com/office/drawing/2014/main" id="{517FEFCB-DF53-A444-6C55-6BCBF9A53C84}"/>
              </a:ext>
            </a:extLst>
          </p:cNvPr>
          <p:cNvPicPr preferRelativeResize="0"/>
          <p:nvPr/>
        </p:nvPicPr>
        <p:blipFill rotWithShape="1">
          <a:blip r:embed="rId8">
            <a:alphaModFix/>
          </a:blip>
          <a:srcRect/>
          <a:stretch/>
        </p:blipFill>
        <p:spPr>
          <a:xfrm rot="13442387" flipH="1">
            <a:off x="8301068" y="476984"/>
            <a:ext cx="654818" cy="251559"/>
          </a:xfrm>
          <a:prstGeom prst="rect">
            <a:avLst/>
          </a:prstGeom>
          <a:noFill/>
          <a:ln>
            <a:noFill/>
          </a:ln>
        </p:spPr>
      </p:pic>
    </p:spTree>
    <p:extLst>
      <p:ext uri="{BB962C8B-B14F-4D97-AF65-F5344CB8AC3E}">
        <p14:creationId xmlns:p14="http://schemas.microsoft.com/office/powerpoint/2010/main" val="10442827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897CBD11-B336-699C-65EF-835A9D4196DD}"/>
            </a:ext>
          </a:extLst>
        </p:cNvPr>
        <p:cNvGrpSpPr/>
        <p:nvPr/>
      </p:nvGrpSpPr>
      <p:grpSpPr>
        <a:xfrm>
          <a:off x="0" y="0"/>
          <a:ext cx="0" cy="0"/>
          <a:chOff x="0" y="0"/>
          <a:chExt cx="0" cy="0"/>
        </a:xfrm>
      </p:grpSpPr>
      <p:pic>
        <p:nvPicPr>
          <p:cNvPr id="90" name="Google Shape;90;p1" descr="Un par de hombres sonriendo&#10;&#10;El contenido generado por IA puede ser incorrecto.">
            <a:extLst>
              <a:ext uri="{FF2B5EF4-FFF2-40B4-BE49-F238E27FC236}">
                <a16:creationId xmlns:a16="http://schemas.microsoft.com/office/drawing/2014/main" id="{AC324743-E83A-39BA-F2D1-3EECE5030BC5}"/>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0" y="0"/>
            <a:ext cx="12192000" cy="6858000"/>
          </a:xfrm>
          <a:prstGeom prst="rect">
            <a:avLst/>
          </a:prstGeom>
          <a:noFill/>
          <a:ln>
            <a:noFill/>
          </a:ln>
        </p:spPr>
      </p:pic>
      <p:sp>
        <p:nvSpPr>
          <p:cNvPr id="91" name="Google Shape;91;p1">
            <a:extLst>
              <a:ext uri="{FF2B5EF4-FFF2-40B4-BE49-F238E27FC236}">
                <a16:creationId xmlns:a16="http://schemas.microsoft.com/office/drawing/2014/main" id="{C9383B59-A977-1AE8-F076-3520EC0DD762}"/>
              </a:ext>
            </a:extLst>
          </p:cNvPr>
          <p:cNvSpPr txBox="1"/>
          <p:nvPr/>
        </p:nvSpPr>
        <p:spPr>
          <a:xfrm>
            <a:off x="678979" y="3025473"/>
            <a:ext cx="6863806"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4000" b="1" dirty="0">
                <a:solidFill>
                  <a:srgbClr val="025147"/>
                </a:solidFill>
              </a:rPr>
              <a:t>Gestión Judicial</a:t>
            </a:r>
          </a:p>
          <a:p>
            <a:pPr marL="0" marR="0" lvl="0" indent="0" algn="l" rtl="0">
              <a:spcBef>
                <a:spcPts val="0"/>
              </a:spcBef>
              <a:spcAft>
                <a:spcPts val="0"/>
              </a:spcAft>
              <a:buNone/>
            </a:pPr>
            <a:r>
              <a:rPr lang="es-MX" sz="4000" b="1" dirty="0">
                <a:solidFill>
                  <a:srgbClr val="025147"/>
                </a:solidFill>
              </a:rPr>
              <a:t>(Secretaría General)</a:t>
            </a:r>
          </a:p>
        </p:txBody>
      </p:sp>
      <p:sp>
        <p:nvSpPr>
          <p:cNvPr id="92" name="Google Shape;92;p1">
            <a:extLst>
              <a:ext uri="{FF2B5EF4-FFF2-40B4-BE49-F238E27FC236}">
                <a16:creationId xmlns:a16="http://schemas.microsoft.com/office/drawing/2014/main" id="{3403BA8F-4D10-8045-053B-9E09A3E03BBE}"/>
              </a:ext>
            </a:extLst>
          </p:cNvPr>
          <p:cNvSpPr/>
          <p:nvPr/>
        </p:nvSpPr>
        <p:spPr>
          <a:xfrm>
            <a:off x="512990" y="2824842"/>
            <a:ext cx="45719" cy="204179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17349448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Google Shape;233;p5">
            <a:extLst>
              <a:ext uri="{FF2B5EF4-FFF2-40B4-BE49-F238E27FC236}">
                <a16:creationId xmlns:a16="http://schemas.microsoft.com/office/drawing/2014/main" id="{8DFC86DA-8EE0-C238-7C31-147679FCE5D8}"/>
              </a:ext>
            </a:extLst>
          </p:cNvPr>
          <p:cNvPicPr preferRelativeResize="0"/>
          <p:nvPr/>
        </p:nvPicPr>
        <p:blipFill rotWithShape="1">
          <a:blip r:embed="rId2">
            <a:alphaModFix amt="50000"/>
          </a:blip>
          <a:srcRect/>
          <a:stretch/>
        </p:blipFill>
        <p:spPr>
          <a:xfrm>
            <a:off x="6846271" y="2503754"/>
            <a:ext cx="3894979" cy="830997"/>
          </a:xfrm>
          <a:prstGeom prst="rect">
            <a:avLst/>
          </a:prstGeom>
          <a:noFill/>
          <a:ln>
            <a:noFill/>
          </a:ln>
        </p:spPr>
      </p:pic>
      <p:sp>
        <p:nvSpPr>
          <p:cNvPr id="13" name="CuadroTexto 12">
            <a:extLst>
              <a:ext uri="{FF2B5EF4-FFF2-40B4-BE49-F238E27FC236}">
                <a16:creationId xmlns:a16="http://schemas.microsoft.com/office/drawing/2014/main" id="{5476C25C-0E84-25A9-8644-191BB6473EC4}"/>
              </a:ext>
            </a:extLst>
          </p:cNvPr>
          <p:cNvSpPr txBox="1"/>
          <p:nvPr/>
        </p:nvSpPr>
        <p:spPr>
          <a:xfrm>
            <a:off x="6921091" y="2601937"/>
            <a:ext cx="3672728" cy="584775"/>
          </a:xfrm>
          <a:prstGeom prst="rect">
            <a:avLst/>
          </a:prstGeom>
          <a:noFill/>
        </p:spPr>
        <p:txBody>
          <a:bodyPr wrap="square" rtlCol="0">
            <a:spAutoFit/>
          </a:bodyPr>
          <a:lstStyle/>
          <a:p>
            <a:pPr algn="ctr" fontAlgn="base"/>
            <a:r>
              <a:rPr lang="es-CO" sz="1600" b="1" noProof="0" dirty="0">
                <a:solidFill>
                  <a:srgbClr val="23505E"/>
                </a:solidFill>
              </a:rPr>
              <a:t>Total de servicios solicitados por tutela en la vigencia 2025</a:t>
            </a:r>
          </a:p>
        </p:txBody>
      </p:sp>
      <p:graphicFrame>
        <p:nvGraphicFramePr>
          <p:cNvPr id="14" name="Tabla 13">
            <a:extLst>
              <a:ext uri="{FF2B5EF4-FFF2-40B4-BE49-F238E27FC236}">
                <a16:creationId xmlns:a16="http://schemas.microsoft.com/office/drawing/2014/main" id="{AF2DE279-44E1-42AB-91AF-0F1FAB32A68E}"/>
              </a:ext>
            </a:extLst>
          </p:cNvPr>
          <p:cNvGraphicFramePr>
            <a:graphicFrameLocks noGrp="1"/>
          </p:cNvGraphicFramePr>
          <p:nvPr>
            <p:extLst>
              <p:ext uri="{D42A27DB-BD31-4B8C-83A1-F6EECF244321}">
                <p14:modId xmlns:p14="http://schemas.microsoft.com/office/powerpoint/2010/main" val="2380919741"/>
              </p:ext>
            </p:extLst>
          </p:nvPr>
        </p:nvGraphicFramePr>
        <p:xfrm>
          <a:off x="6773659" y="3662262"/>
          <a:ext cx="3967592" cy="754380"/>
        </p:xfrm>
        <a:graphic>
          <a:graphicData uri="http://schemas.openxmlformats.org/drawingml/2006/table">
            <a:tbl>
              <a:tblPr/>
              <a:tblGrid>
                <a:gridCol w="1983796">
                  <a:extLst>
                    <a:ext uri="{9D8B030D-6E8A-4147-A177-3AD203B41FA5}">
                      <a16:colId xmlns:a16="http://schemas.microsoft.com/office/drawing/2014/main" val="2136407571"/>
                    </a:ext>
                  </a:extLst>
                </a:gridCol>
                <a:gridCol w="1983796">
                  <a:extLst>
                    <a:ext uri="{9D8B030D-6E8A-4147-A177-3AD203B41FA5}">
                      <a16:colId xmlns:a16="http://schemas.microsoft.com/office/drawing/2014/main" val="3070773011"/>
                    </a:ext>
                  </a:extLst>
                </a:gridCol>
              </a:tblGrid>
              <a:tr h="222159">
                <a:tc>
                  <a:txBody>
                    <a:bodyPr/>
                    <a:lstStyle/>
                    <a:p>
                      <a:pPr algn="ctr" fontAlgn="b">
                        <a:buNone/>
                      </a:pPr>
                      <a:r>
                        <a:rPr lang="es-CO" sz="1600" b="1" i="0" u="none" strike="noStrike" noProof="0" dirty="0">
                          <a:solidFill>
                            <a:srgbClr val="23505E"/>
                          </a:solidFill>
                          <a:effectLst/>
                          <a:latin typeface="Aptos Narrow" panose="020B0004020202020204" pitchFamily="34" charset="0"/>
                        </a:rPr>
                        <a:t>PBS</a:t>
                      </a:r>
                    </a:p>
                  </a:txBody>
                  <a:tcPr marL="7620" marR="7620" marT="7620"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fontAlgn="b">
                        <a:buNone/>
                      </a:pPr>
                      <a:r>
                        <a:rPr lang="es-CO" sz="1600" b="0" i="0" u="none" strike="noStrike" noProof="0" dirty="0">
                          <a:solidFill>
                            <a:srgbClr val="23505E"/>
                          </a:solidFill>
                          <a:effectLst/>
                          <a:latin typeface="Aptos Narrow" panose="020B0004020202020204" pitchFamily="34" charset="0"/>
                        </a:rPr>
                        <a:t>21.899</a:t>
                      </a:r>
                    </a:p>
                  </a:txBody>
                  <a:tcPr marL="7620" marR="7620" marT="7620"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60753501"/>
                  </a:ext>
                </a:extLst>
              </a:tr>
              <a:tr h="222159">
                <a:tc>
                  <a:txBody>
                    <a:bodyPr/>
                    <a:lstStyle/>
                    <a:p>
                      <a:pPr algn="ctr" fontAlgn="b">
                        <a:buNone/>
                      </a:pPr>
                      <a:r>
                        <a:rPr lang="es-CO" sz="1600" b="1" i="0" u="none" strike="noStrike" noProof="0" dirty="0">
                          <a:solidFill>
                            <a:srgbClr val="23505E"/>
                          </a:solidFill>
                          <a:effectLst/>
                          <a:latin typeface="Aptos Narrow" panose="020B0004020202020204" pitchFamily="34" charset="0"/>
                        </a:rPr>
                        <a:t>NO PBS</a:t>
                      </a:r>
                    </a:p>
                  </a:txBody>
                  <a:tcPr marL="7620" marR="7620" marT="7620"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fontAlgn="b">
                        <a:buNone/>
                      </a:pPr>
                      <a:r>
                        <a:rPr lang="es-CO" sz="1600" b="0" i="0" u="none" strike="noStrike" noProof="0" dirty="0">
                          <a:solidFill>
                            <a:srgbClr val="23505E"/>
                          </a:solidFill>
                          <a:effectLst/>
                          <a:latin typeface="Aptos Narrow" panose="020B0004020202020204" pitchFamily="34" charset="0"/>
                        </a:rPr>
                        <a:t>1.108</a:t>
                      </a:r>
                    </a:p>
                  </a:txBody>
                  <a:tcPr marL="7620" marR="7620" marT="7620"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10310079"/>
                  </a:ext>
                </a:extLst>
              </a:tr>
              <a:tr h="222159">
                <a:tc>
                  <a:txBody>
                    <a:bodyPr/>
                    <a:lstStyle/>
                    <a:p>
                      <a:pPr algn="ctr" fontAlgn="b">
                        <a:buNone/>
                      </a:pPr>
                      <a:r>
                        <a:rPr lang="es-CO" sz="1600" b="1" i="0" u="none" strike="noStrike" noProof="0" dirty="0">
                          <a:solidFill>
                            <a:srgbClr val="23505E"/>
                          </a:solidFill>
                          <a:effectLst/>
                          <a:latin typeface="Aptos Narrow" panose="020B0004020202020204" pitchFamily="34" charset="0"/>
                        </a:rPr>
                        <a:t>No Salud</a:t>
                      </a:r>
                    </a:p>
                  </a:txBody>
                  <a:tcPr marL="7620" marR="7620" marT="7620"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tc>
                  <a:txBody>
                    <a:bodyPr/>
                    <a:lstStyle/>
                    <a:p>
                      <a:pPr algn="ctr" fontAlgn="b">
                        <a:buNone/>
                      </a:pPr>
                      <a:r>
                        <a:rPr lang="es-CO" sz="1600" b="0" i="0" u="none" strike="noStrike" noProof="0" dirty="0">
                          <a:solidFill>
                            <a:srgbClr val="23505E"/>
                          </a:solidFill>
                          <a:effectLst/>
                          <a:latin typeface="Aptos Narrow" panose="020B0004020202020204" pitchFamily="34" charset="0"/>
                        </a:rPr>
                        <a:t>4.572</a:t>
                      </a:r>
                    </a:p>
                  </a:txBody>
                  <a:tcPr marL="7620" marR="7620" marT="7620" marB="0" anchor="b">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38260388"/>
                  </a:ext>
                </a:extLst>
              </a:tr>
            </a:tbl>
          </a:graphicData>
        </a:graphic>
      </p:graphicFrame>
      <p:pic>
        <p:nvPicPr>
          <p:cNvPr id="17" name="Google Shape;234;p5" descr="Imagen en blanco y negro&#10;&#10;El contenido generado por IA puede ser incorrecto.">
            <a:extLst>
              <a:ext uri="{FF2B5EF4-FFF2-40B4-BE49-F238E27FC236}">
                <a16:creationId xmlns:a16="http://schemas.microsoft.com/office/drawing/2014/main" id="{99DBB773-07A2-06FE-52F2-E081F5E181C8}"/>
              </a:ext>
            </a:extLst>
          </p:cNvPr>
          <p:cNvPicPr preferRelativeResize="0"/>
          <p:nvPr/>
        </p:nvPicPr>
        <p:blipFill rotWithShape="1">
          <a:blip r:embed="rId3">
            <a:alphaModFix/>
          </a:blip>
          <a:srcRect/>
          <a:stretch/>
        </p:blipFill>
        <p:spPr>
          <a:xfrm rot="8108137" flipH="1">
            <a:off x="6593681" y="2617238"/>
            <a:ext cx="654818" cy="251559"/>
          </a:xfrm>
          <a:prstGeom prst="rect">
            <a:avLst/>
          </a:prstGeom>
          <a:noFill/>
          <a:ln>
            <a:noFill/>
          </a:ln>
        </p:spPr>
      </p:pic>
      <p:pic>
        <p:nvPicPr>
          <p:cNvPr id="18" name="Google Shape;235;p5" descr="Imagen en blanco y negro&#10;&#10;El contenido generado por IA puede ser incorrecto.">
            <a:extLst>
              <a:ext uri="{FF2B5EF4-FFF2-40B4-BE49-F238E27FC236}">
                <a16:creationId xmlns:a16="http://schemas.microsoft.com/office/drawing/2014/main" id="{2415CCBA-290D-1075-B1DA-5190CAA88805}"/>
              </a:ext>
            </a:extLst>
          </p:cNvPr>
          <p:cNvPicPr preferRelativeResize="0"/>
          <p:nvPr/>
        </p:nvPicPr>
        <p:blipFill rotWithShape="1">
          <a:blip r:embed="rId3">
            <a:alphaModFix/>
          </a:blip>
          <a:srcRect/>
          <a:stretch/>
        </p:blipFill>
        <p:spPr>
          <a:xfrm rot="-8157613" flipH="1">
            <a:off x="10020440" y="1242384"/>
            <a:ext cx="654818" cy="251559"/>
          </a:xfrm>
          <a:prstGeom prst="rect">
            <a:avLst/>
          </a:prstGeom>
          <a:noFill/>
          <a:ln>
            <a:noFill/>
          </a:ln>
        </p:spPr>
      </p:pic>
      <p:graphicFrame>
        <p:nvGraphicFramePr>
          <p:cNvPr id="2" name="Gráfico 1">
            <a:extLst>
              <a:ext uri="{FF2B5EF4-FFF2-40B4-BE49-F238E27FC236}">
                <a16:creationId xmlns:a16="http://schemas.microsoft.com/office/drawing/2014/main" id="{3B04DD07-B150-15C7-F6CF-0C052D39300B}"/>
              </a:ext>
            </a:extLst>
          </p:cNvPr>
          <p:cNvGraphicFramePr/>
          <p:nvPr>
            <p:extLst>
              <p:ext uri="{D42A27DB-BD31-4B8C-83A1-F6EECF244321}">
                <p14:modId xmlns:p14="http://schemas.microsoft.com/office/powerpoint/2010/main" val="3874011744"/>
              </p:ext>
            </p:extLst>
          </p:nvPr>
        </p:nvGraphicFramePr>
        <p:xfrm>
          <a:off x="1398161" y="1368163"/>
          <a:ext cx="4193540" cy="2836623"/>
        </p:xfrm>
        <a:graphic>
          <a:graphicData uri="http://schemas.openxmlformats.org/drawingml/2006/chart">
            <c:chart xmlns:c="http://schemas.openxmlformats.org/drawingml/2006/chart" xmlns:r="http://schemas.openxmlformats.org/officeDocument/2006/relationships" r:id="rId4"/>
          </a:graphicData>
        </a:graphic>
      </p:graphicFrame>
      <p:pic>
        <p:nvPicPr>
          <p:cNvPr id="4" name="Google Shape;233;p5">
            <a:extLst>
              <a:ext uri="{FF2B5EF4-FFF2-40B4-BE49-F238E27FC236}">
                <a16:creationId xmlns:a16="http://schemas.microsoft.com/office/drawing/2014/main" id="{71E96383-FA3A-B829-838F-15FCE3C84AE9}"/>
              </a:ext>
            </a:extLst>
          </p:cNvPr>
          <p:cNvPicPr preferRelativeResize="0"/>
          <p:nvPr/>
        </p:nvPicPr>
        <p:blipFill rotWithShape="1">
          <a:blip r:embed="rId2">
            <a:alphaModFix amt="50000"/>
          </a:blip>
          <a:srcRect/>
          <a:stretch/>
        </p:blipFill>
        <p:spPr>
          <a:xfrm>
            <a:off x="3917697" y="418111"/>
            <a:ext cx="3728720" cy="520384"/>
          </a:xfrm>
          <a:prstGeom prst="rect">
            <a:avLst/>
          </a:prstGeom>
          <a:noFill/>
          <a:ln>
            <a:noFill/>
          </a:ln>
        </p:spPr>
      </p:pic>
      <p:pic>
        <p:nvPicPr>
          <p:cNvPr id="6" name="Google Shape;234;p5" descr="Imagen en blanco y negro&#10;&#10;El contenido generado por IA puede ser incorrecto.">
            <a:extLst>
              <a:ext uri="{FF2B5EF4-FFF2-40B4-BE49-F238E27FC236}">
                <a16:creationId xmlns:a16="http://schemas.microsoft.com/office/drawing/2014/main" id="{B8C9DF22-D576-C77D-44B6-C52EA0FB86AD}"/>
              </a:ext>
            </a:extLst>
          </p:cNvPr>
          <p:cNvPicPr preferRelativeResize="0"/>
          <p:nvPr/>
        </p:nvPicPr>
        <p:blipFill rotWithShape="1">
          <a:blip r:embed="rId3">
            <a:alphaModFix/>
          </a:blip>
          <a:srcRect/>
          <a:stretch/>
        </p:blipFill>
        <p:spPr>
          <a:xfrm rot="8108137" flipH="1">
            <a:off x="3668611" y="463240"/>
            <a:ext cx="654818" cy="251559"/>
          </a:xfrm>
          <a:prstGeom prst="rect">
            <a:avLst/>
          </a:prstGeom>
          <a:noFill/>
          <a:ln>
            <a:noFill/>
          </a:ln>
        </p:spPr>
      </p:pic>
      <p:pic>
        <p:nvPicPr>
          <p:cNvPr id="8" name="Google Shape;235;p5" descr="Imagen en blanco y negro&#10;&#10;El contenido generado por IA puede ser incorrecto.">
            <a:extLst>
              <a:ext uri="{FF2B5EF4-FFF2-40B4-BE49-F238E27FC236}">
                <a16:creationId xmlns:a16="http://schemas.microsoft.com/office/drawing/2014/main" id="{114524AA-545F-D69D-09AD-CA31F7196447}"/>
              </a:ext>
            </a:extLst>
          </p:cNvPr>
          <p:cNvPicPr preferRelativeResize="0"/>
          <p:nvPr/>
        </p:nvPicPr>
        <p:blipFill rotWithShape="1">
          <a:blip r:embed="rId3">
            <a:alphaModFix/>
          </a:blip>
          <a:srcRect/>
          <a:stretch/>
        </p:blipFill>
        <p:spPr>
          <a:xfrm rot="13442387" flipH="1">
            <a:off x="7238678" y="465336"/>
            <a:ext cx="654818" cy="251559"/>
          </a:xfrm>
          <a:prstGeom prst="rect">
            <a:avLst/>
          </a:prstGeom>
          <a:noFill/>
          <a:ln>
            <a:noFill/>
          </a:ln>
        </p:spPr>
      </p:pic>
      <p:sp>
        <p:nvSpPr>
          <p:cNvPr id="20" name="CuadroTexto 19">
            <a:extLst>
              <a:ext uri="{FF2B5EF4-FFF2-40B4-BE49-F238E27FC236}">
                <a16:creationId xmlns:a16="http://schemas.microsoft.com/office/drawing/2014/main" id="{0A4EDB86-68C6-5D64-D1FF-E56FEF2FCB8B}"/>
              </a:ext>
            </a:extLst>
          </p:cNvPr>
          <p:cNvSpPr txBox="1"/>
          <p:nvPr/>
        </p:nvSpPr>
        <p:spPr>
          <a:xfrm>
            <a:off x="4174770" y="524185"/>
            <a:ext cx="3210560" cy="369332"/>
          </a:xfrm>
          <a:prstGeom prst="rect">
            <a:avLst/>
          </a:prstGeom>
          <a:noFill/>
        </p:spPr>
        <p:txBody>
          <a:bodyPr wrap="square">
            <a:spAutoFit/>
          </a:bodyPr>
          <a:lstStyle/>
          <a:p>
            <a:pPr algn="ctr"/>
            <a:r>
              <a:rPr lang="es-CO" sz="1800" b="1" dirty="0">
                <a:solidFill>
                  <a:srgbClr val="23505E"/>
                </a:solidFill>
              </a:rPr>
              <a:t>Acciones de tutela</a:t>
            </a:r>
          </a:p>
        </p:txBody>
      </p:sp>
      <p:pic>
        <p:nvPicPr>
          <p:cNvPr id="21" name="Google Shape;233;p5">
            <a:extLst>
              <a:ext uri="{FF2B5EF4-FFF2-40B4-BE49-F238E27FC236}">
                <a16:creationId xmlns:a16="http://schemas.microsoft.com/office/drawing/2014/main" id="{F123FC64-B64D-CC34-873F-3AA0F660D74B}"/>
              </a:ext>
            </a:extLst>
          </p:cNvPr>
          <p:cNvPicPr preferRelativeResize="0"/>
          <p:nvPr/>
        </p:nvPicPr>
        <p:blipFill rotWithShape="1">
          <a:blip r:embed="rId2">
            <a:alphaModFix amt="50000"/>
          </a:blip>
          <a:srcRect/>
          <a:stretch/>
        </p:blipFill>
        <p:spPr>
          <a:xfrm>
            <a:off x="3210940" y="5237698"/>
            <a:ext cx="1927660" cy="479493"/>
          </a:xfrm>
          <a:prstGeom prst="rect">
            <a:avLst/>
          </a:prstGeom>
          <a:noFill/>
          <a:ln>
            <a:noFill/>
          </a:ln>
        </p:spPr>
      </p:pic>
      <p:sp>
        <p:nvSpPr>
          <p:cNvPr id="22" name="CuadroTexto 21">
            <a:extLst>
              <a:ext uri="{FF2B5EF4-FFF2-40B4-BE49-F238E27FC236}">
                <a16:creationId xmlns:a16="http://schemas.microsoft.com/office/drawing/2014/main" id="{94E87C40-2AE1-1353-FD99-4D28A411DE2F}"/>
              </a:ext>
            </a:extLst>
          </p:cNvPr>
          <p:cNvSpPr txBox="1"/>
          <p:nvPr/>
        </p:nvSpPr>
        <p:spPr>
          <a:xfrm>
            <a:off x="2632683" y="4663815"/>
            <a:ext cx="3626602" cy="461665"/>
          </a:xfrm>
          <a:prstGeom prst="rect">
            <a:avLst/>
          </a:prstGeom>
          <a:noFill/>
          <a:ln>
            <a:noFill/>
          </a:ln>
        </p:spPr>
        <p:txBody>
          <a:bodyPr wrap="square">
            <a:spAutoFit/>
          </a:bodyPr>
          <a:lstStyle/>
          <a:p>
            <a:pPr lvl="0" algn="ctr"/>
            <a:r>
              <a:rPr lang="es-CO" sz="2400" dirty="0">
                <a:solidFill>
                  <a:srgbClr val="23505E"/>
                </a:solidFill>
              </a:rPr>
              <a:t>- 1.551 </a:t>
            </a:r>
            <a:r>
              <a:rPr lang="es-CO" sz="1600" dirty="0">
                <a:solidFill>
                  <a:srgbClr val="23505E"/>
                </a:solidFill>
              </a:rPr>
              <a:t>acciones de tutela menos</a:t>
            </a:r>
          </a:p>
        </p:txBody>
      </p:sp>
      <p:sp>
        <p:nvSpPr>
          <p:cNvPr id="23" name="Flecha: hacia abajo 22">
            <a:extLst>
              <a:ext uri="{FF2B5EF4-FFF2-40B4-BE49-F238E27FC236}">
                <a16:creationId xmlns:a16="http://schemas.microsoft.com/office/drawing/2014/main" id="{F6F35A44-9C9D-2FAF-42BE-DCF0D42BB666}"/>
              </a:ext>
            </a:extLst>
          </p:cNvPr>
          <p:cNvSpPr/>
          <p:nvPr/>
        </p:nvSpPr>
        <p:spPr>
          <a:xfrm>
            <a:off x="2285054" y="4838870"/>
            <a:ext cx="427579" cy="797656"/>
          </a:xfrm>
          <a:prstGeom prst="downArrow">
            <a:avLst/>
          </a:prstGeom>
          <a:solidFill>
            <a:srgbClr val="00A48D"/>
          </a:solidFill>
          <a:ln>
            <a:solidFill>
              <a:srgbClr val="00A48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CuadroTexto 23">
            <a:extLst>
              <a:ext uri="{FF2B5EF4-FFF2-40B4-BE49-F238E27FC236}">
                <a16:creationId xmlns:a16="http://schemas.microsoft.com/office/drawing/2014/main" id="{33D820F6-8488-006C-D14B-E0F5A5163B2C}"/>
              </a:ext>
            </a:extLst>
          </p:cNvPr>
          <p:cNvSpPr txBox="1"/>
          <p:nvPr/>
        </p:nvSpPr>
        <p:spPr>
          <a:xfrm>
            <a:off x="2345970" y="5186695"/>
            <a:ext cx="3657600" cy="553998"/>
          </a:xfrm>
          <a:prstGeom prst="rect">
            <a:avLst/>
          </a:prstGeom>
          <a:noFill/>
          <a:ln>
            <a:noFill/>
          </a:ln>
        </p:spPr>
        <p:txBody>
          <a:bodyPr wrap="square">
            <a:spAutoFit/>
          </a:bodyPr>
          <a:lstStyle/>
          <a:p>
            <a:pPr lvl="0" algn="ctr"/>
            <a:r>
              <a:rPr lang="es-CO" sz="3000" b="1" dirty="0">
                <a:solidFill>
                  <a:srgbClr val="23505E"/>
                </a:solidFill>
              </a:rPr>
              <a:t>- 6,5 %</a:t>
            </a:r>
          </a:p>
        </p:txBody>
      </p:sp>
    </p:spTree>
    <p:extLst>
      <p:ext uri="{BB962C8B-B14F-4D97-AF65-F5344CB8AC3E}">
        <p14:creationId xmlns:p14="http://schemas.microsoft.com/office/powerpoint/2010/main" val="2749065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233;p5">
            <a:extLst>
              <a:ext uri="{FF2B5EF4-FFF2-40B4-BE49-F238E27FC236}">
                <a16:creationId xmlns:a16="http://schemas.microsoft.com/office/drawing/2014/main" id="{269910BC-A797-B2E6-8DF4-186B8D84ABF0}"/>
              </a:ext>
            </a:extLst>
          </p:cNvPr>
          <p:cNvPicPr preferRelativeResize="0"/>
          <p:nvPr/>
        </p:nvPicPr>
        <p:blipFill rotWithShape="1">
          <a:blip r:embed="rId3">
            <a:alphaModFix amt="50000"/>
          </a:blip>
          <a:srcRect/>
          <a:stretch/>
        </p:blipFill>
        <p:spPr>
          <a:xfrm>
            <a:off x="3148605" y="471546"/>
            <a:ext cx="5526472" cy="725968"/>
          </a:xfrm>
          <a:prstGeom prst="rect">
            <a:avLst/>
          </a:prstGeom>
          <a:noFill/>
          <a:ln>
            <a:noFill/>
          </a:ln>
        </p:spPr>
      </p:pic>
      <p:pic>
        <p:nvPicPr>
          <p:cNvPr id="3" name="Google Shape;234;p5" descr="Imagen en blanco y negro&#10;&#10;El contenido generado por IA puede ser incorrecto.">
            <a:extLst>
              <a:ext uri="{FF2B5EF4-FFF2-40B4-BE49-F238E27FC236}">
                <a16:creationId xmlns:a16="http://schemas.microsoft.com/office/drawing/2014/main" id="{E3452D3E-69CE-C690-4016-A14C3FFDF54F}"/>
              </a:ext>
            </a:extLst>
          </p:cNvPr>
          <p:cNvPicPr preferRelativeResize="0"/>
          <p:nvPr/>
        </p:nvPicPr>
        <p:blipFill rotWithShape="1">
          <a:blip r:embed="rId4">
            <a:alphaModFix/>
          </a:blip>
          <a:srcRect/>
          <a:stretch/>
        </p:blipFill>
        <p:spPr>
          <a:xfrm rot="8108137" flipH="1">
            <a:off x="2975279" y="514762"/>
            <a:ext cx="654818" cy="251559"/>
          </a:xfrm>
          <a:prstGeom prst="rect">
            <a:avLst/>
          </a:prstGeom>
          <a:noFill/>
          <a:ln>
            <a:noFill/>
          </a:ln>
        </p:spPr>
      </p:pic>
      <p:pic>
        <p:nvPicPr>
          <p:cNvPr id="5" name="Google Shape;235;p5" descr="Imagen en blanco y negro&#10;&#10;El contenido generado por IA puede ser incorrecto.">
            <a:extLst>
              <a:ext uri="{FF2B5EF4-FFF2-40B4-BE49-F238E27FC236}">
                <a16:creationId xmlns:a16="http://schemas.microsoft.com/office/drawing/2014/main" id="{474FA97C-3F6A-6030-4750-B6EB07BDE194}"/>
              </a:ext>
            </a:extLst>
          </p:cNvPr>
          <p:cNvPicPr preferRelativeResize="0"/>
          <p:nvPr/>
        </p:nvPicPr>
        <p:blipFill rotWithShape="1">
          <a:blip r:embed="rId4">
            <a:alphaModFix/>
          </a:blip>
          <a:srcRect/>
          <a:stretch/>
        </p:blipFill>
        <p:spPr>
          <a:xfrm rot="-8157613" flipH="1">
            <a:off x="8191578" y="468959"/>
            <a:ext cx="654818" cy="251559"/>
          </a:xfrm>
          <a:prstGeom prst="rect">
            <a:avLst/>
          </a:prstGeom>
          <a:noFill/>
          <a:ln>
            <a:noFill/>
          </a:ln>
        </p:spPr>
      </p:pic>
      <p:sp>
        <p:nvSpPr>
          <p:cNvPr id="9" name="CuadroTexto 8">
            <a:extLst>
              <a:ext uri="{FF2B5EF4-FFF2-40B4-BE49-F238E27FC236}">
                <a16:creationId xmlns:a16="http://schemas.microsoft.com/office/drawing/2014/main" id="{2065D02B-B2DB-5328-2E10-250F3AEBE095}"/>
              </a:ext>
            </a:extLst>
          </p:cNvPr>
          <p:cNvSpPr txBox="1"/>
          <p:nvPr/>
        </p:nvSpPr>
        <p:spPr>
          <a:xfrm>
            <a:off x="2587503" y="524102"/>
            <a:ext cx="6648675" cy="584775"/>
          </a:xfrm>
          <a:prstGeom prst="rect">
            <a:avLst/>
          </a:prstGeom>
          <a:noFill/>
        </p:spPr>
        <p:txBody>
          <a:bodyPr wrap="square" rtlCol="0">
            <a:spAutoFit/>
          </a:bodyPr>
          <a:lstStyle/>
          <a:p>
            <a:pPr algn="ctr"/>
            <a:r>
              <a:rPr lang="es-MX" sz="3200" b="1" dirty="0">
                <a:solidFill>
                  <a:srgbClr val="23505E"/>
                </a:solidFill>
              </a:rPr>
              <a:t>Caracterización Poblacional</a:t>
            </a:r>
          </a:p>
        </p:txBody>
      </p:sp>
      <p:pic>
        <p:nvPicPr>
          <p:cNvPr id="6" name="Imagen 5">
            <a:extLst>
              <a:ext uri="{FF2B5EF4-FFF2-40B4-BE49-F238E27FC236}">
                <a16:creationId xmlns:a16="http://schemas.microsoft.com/office/drawing/2014/main" id="{AE1E3C17-D102-8A7B-530B-883FB980C6C4}"/>
              </a:ext>
            </a:extLst>
          </p:cNvPr>
          <p:cNvPicPr>
            <a:picLocks noChangeAspect="1"/>
          </p:cNvPicPr>
          <p:nvPr/>
        </p:nvPicPr>
        <p:blipFill>
          <a:blip r:embed="rId5"/>
          <a:stretch>
            <a:fillRect/>
          </a:stretch>
        </p:blipFill>
        <p:spPr>
          <a:xfrm>
            <a:off x="883956" y="2925757"/>
            <a:ext cx="2640574" cy="3429681"/>
          </a:xfrm>
          <a:prstGeom prst="rect">
            <a:avLst/>
          </a:prstGeom>
        </p:spPr>
      </p:pic>
      <p:pic>
        <p:nvPicPr>
          <p:cNvPr id="11" name="Imagen 10">
            <a:extLst>
              <a:ext uri="{FF2B5EF4-FFF2-40B4-BE49-F238E27FC236}">
                <a16:creationId xmlns:a16="http://schemas.microsoft.com/office/drawing/2014/main" id="{36CD3934-1D8D-8036-D365-2AC10B722906}"/>
              </a:ext>
            </a:extLst>
          </p:cNvPr>
          <p:cNvPicPr>
            <a:picLocks noChangeAspect="1"/>
          </p:cNvPicPr>
          <p:nvPr/>
        </p:nvPicPr>
        <p:blipFill>
          <a:blip r:embed="rId6"/>
          <a:stretch>
            <a:fillRect/>
          </a:stretch>
        </p:blipFill>
        <p:spPr>
          <a:xfrm>
            <a:off x="4725547" y="3649940"/>
            <a:ext cx="6876131" cy="2645134"/>
          </a:xfrm>
          <a:prstGeom prst="rect">
            <a:avLst/>
          </a:prstGeom>
        </p:spPr>
      </p:pic>
      <p:pic>
        <p:nvPicPr>
          <p:cNvPr id="13" name="Imagen 12">
            <a:extLst>
              <a:ext uri="{FF2B5EF4-FFF2-40B4-BE49-F238E27FC236}">
                <a16:creationId xmlns:a16="http://schemas.microsoft.com/office/drawing/2014/main" id="{CE9B3CAC-CE8D-742B-BF6D-8B888DDBCF07}"/>
              </a:ext>
            </a:extLst>
          </p:cNvPr>
          <p:cNvPicPr>
            <a:picLocks noChangeAspect="1"/>
          </p:cNvPicPr>
          <p:nvPr/>
        </p:nvPicPr>
        <p:blipFill>
          <a:blip r:embed="rId7"/>
          <a:stretch>
            <a:fillRect/>
          </a:stretch>
        </p:blipFill>
        <p:spPr>
          <a:xfrm>
            <a:off x="3655301" y="2980652"/>
            <a:ext cx="527250" cy="817564"/>
          </a:xfrm>
          <a:prstGeom prst="rect">
            <a:avLst/>
          </a:prstGeom>
        </p:spPr>
      </p:pic>
      <p:sp>
        <p:nvSpPr>
          <p:cNvPr id="15" name="CuadroTexto 14">
            <a:extLst>
              <a:ext uri="{FF2B5EF4-FFF2-40B4-BE49-F238E27FC236}">
                <a16:creationId xmlns:a16="http://schemas.microsoft.com/office/drawing/2014/main" id="{2AF0B165-2F5B-E3FE-7347-BCCA26BFF0EA}"/>
              </a:ext>
            </a:extLst>
          </p:cNvPr>
          <p:cNvSpPr txBox="1"/>
          <p:nvPr/>
        </p:nvSpPr>
        <p:spPr>
          <a:xfrm>
            <a:off x="3496867" y="3849919"/>
            <a:ext cx="848305" cy="369332"/>
          </a:xfrm>
          <a:prstGeom prst="rect">
            <a:avLst/>
          </a:prstGeom>
          <a:noFill/>
        </p:spPr>
        <p:txBody>
          <a:bodyPr wrap="square">
            <a:spAutoFit/>
          </a:bodyPr>
          <a:lstStyle/>
          <a:p>
            <a:r>
              <a:rPr lang="es-CO" sz="1800" b="1" i="0" u="none" strike="noStrike" baseline="0" dirty="0">
                <a:solidFill>
                  <a:srgbClr val="23505E"/>
                </a:solidFill>
                <a:latin typeface="T3Font_0"/>
              </a:rPr>
              <a:t> 48,4%</a:t>
            </a:r>
            <a:endParaRPr lang="es-CO" b="1" dirty="0">
              <a:solidFill>
                <a:srgbClr val="23505E"/>
              </a:solidFill>
            </a:endParaRPr>
          </a:p>
        </p:txBody>
      </p:sp>
      <p:pic>
        <p:nvPicPr>
          <p:cNvPr id="18" name="Imagen 17">
            <a:extLst>
              <a:ext uri="{FF2B5EF4-FFF2-40B4-BE49-F238E27FC236}">
                <a16:creationId xmlns:a16="http://schemas.microsoft.com/office/drawing/2014/main" id="{775D8C2F-03D7-CEFF-81CF-F6654E461BD3}"/>
              </a:ext>
            </a:extLst>
          </p:cNvPr>
          <p:cNvPicPr>
            <a:picLocks noChangeAspect="1"/>
          </p:cNvPicPr>
          <p:nvPr/>
        </p:nvPicPr>
        <p:blipFill>
          <a:blip r:embed="rId8"/>
          <a:stretch>
            <a:fillRect/>
          </a:stretch>
        </p:blipFill>
        <p:spPr>
          <a:xfrm>
            <a:off x="3655301" y="5061787"/>
            <a:ext cx="528011" cy="821350"/>
          </a:xfrm>
          <a:prstGeom prst="rect">
            <a:avLst/>
          </a:prstGeom>
        </p:spPr>
      </p:pic>
      <p:sp>
        <p:nvSpPr>
          <p:cNvPr id="22" name="CuadroTexto 21">
            <a:extLst>
              <a:ext uri="{FF2B5EF4-FFF2-40B4-BE49-F238E27FC236}">
                <a16:creationId xmlns:a16="http://schemas.microsoft.com/office/drawing/2014/main" id="{1F7C88C4-6291-A77F-802E-EED8814356F1}"/>
              </a:ext>
            </a:extLst>
          </p:cNvPr>
          <p:cNvSpPr txBox="1"/>
          <p:nvPr/>
        </p:nvSpPr>
        <p:spPr>
          <a:xfrm>
            <a:off x="3537106" y="5883137"/>
            <a:ext cx="763639" cy="369332"/>
          </a:xfrm>
          <a:prstGeom prst="rect">
            <a:avLst/>
          </a:prstGeom>
          <a:noFill/>
        </p:spPr>
        <p:txBody>
          <a:bodyPr wrap="square">
            <a:spAutoFit/>
          </a:bodyPr>
          <a:lstStyle/>
          <a:p>
            <a:r>
              <a:rPr lang="es-CO" sz="1800" b="1" i="0" u="none" strike="noStrike" baseline="0" dirty="0">
                <a:solidFill>
                  <a:srgbClr val="23505E"/>
                </a:solidFill>
                <a:latin typeface="T3Font_0"/>
              </a:rPr>
              <a:t>51,6%</a:t>
            </a:r>
            <a:endParaRPr lang="es-CO" b="1" dirty="0">
              <a:solidFill>
                <a:srgbClr val="23505E"/>
              </a:solidFill>
            </a:endParaRPr>
          </a:p>
        </p:txBody>
      </p:sp>
      <p:sp>
        <p:nvSpPr>
          <p:cNvPr id="4" name="CuadroTexto 3">
            <a:extLst>
              <a:ext uri="{FF2B5EF4-FFF2-40B4-BE49-F238E27FC236}">
                <a16:creationId xmlns:a16="http://schemas.microsoft.com/office/drawing/2014/main" id="{309C9D43-2ACD-DA2E-6CC9-548722D43547}"/>
              </a:ext>
            </a:extLst>
          </p:cNvPr>
          <p:cNvSpPr txBox="1"/>
          <p:nvPr/>
        </p:nvSpPr>
        <p:spPr>
          <a:xfrm>
            <a:off x="9877510" y="3397536"/>
            <a:ext cx="2572030" cy="200055"/>
          </a:xfrm>
          <a:prstGeom prst="rect">
            <a:avLst/>
          </a:prstGeom>
          <a:noFill/>
        </p:spPr>
        <p:txBody>
          <a:bodyPr wrap="square">
            <a:spAutoFit/>
          </a:bodyPr>
          <a:lstStyle/>
          <a:p>
            <a:r>
              <a:rPr lang="es-CO" sz="700" b="1" i="0" u="none" strike="noStrike" baseline="0" dirty="0"/>
              <a:t>Fuente: Base de datos BDUA corte Diciembre 2025</a:t>
            </a:r>
            <a:endParaRPr lang="es-CO" sz="700" b="1" dirty="0"/>
          </a:p>
        </p:txBody>
      </p:sp>
      <p:sp>
        <p:nvSpPr>
          <p:cNvPr id="7" name="CuadroTexto 6">
            <a:extLst>
              <a:ext uri="{FF2B5EF4-FFF2-40B4-BE49-F238E27FC236}">
                <a16:creationId xmlns:a16="http://schemas.microsoft.com/office/drawing/2014/main" id="{184CCE1B-4752-DC91-7916-27B9882F5081}"/>
              </a:ext>
            </a:extLst>
          </p:cNvPr>
          <p:cNvSpPr txBox="1"/>
          <p:nvPr/>
        </p:nvSpPr>
        <p:spPr>
          <a:xfrm>
            <a:off x="7175153" y="6233869"/>
            <a:ext cx="2572030" cy="200055"/>
          </a:xfrm>
          <a:prstGeom prst="rect">
            <a:avLst/>
          </a:prstGeom>
          <a:noFill/>
        </p:spPr>
        <p:txBody>
          <a:bodyPr wrap="square">
            <a:spAutoFit/>
          </a:bodyPr>
          <a:lstStyle/>
          <a:p>
            <a:r>
              <a:rPr lang="es-CO" sz="700" b="1" i="0" u="none" strike="noStrike" baseline="0" dirty="0"/>
              <a:t>Fuente: Base de datos BDUA corte Diciembre 2025</a:t>
            </a:r>
            <a:endParaRPr lang="es-CO" sz="700" b="1" dirty="0"/>
          </a:p>
        </p:txBody>
      </p:sp>
      <p:pic>
        <p:nvPicPr>
          <p:cNvPr id="20" name="Imagen 19">
            <a:extLst>
              <a:ext uri="{FF2B5EF4-FFF2-40B4-BE49-F238E27FC236}">
                <a16:creationId xmlns:a16="http://schemas.microsoft.com/office/drawing/2014/main" id="{8303A529-8E0E-25B5-0823-99F89D600F33}"/>
              </a:ext>
            </a:extLst>
          </p:cNvPr>
          <p:cNvPicPr>
            <a:picLocks noChangeAspect="1"/>
          </p:cNvPicPr>
          <p:nvPr/>
        </p:nvPicPr>
        <p:blipFill>
          <a:blip r:embed="rId9"/>
          <a:stretch>
            <a:fillRect/>
          </a:stretch>
        </p:blipFill>
        <p:spPr>
          <a:xfrm>
            <a:off x="4790701" y="1443083"/>
            <a:ext cx="6810977" cy="1872651"/>
          </a:xfrm>
          <a:prstGeom prst="rect">
            <a:avLst/>
          </a:prstGeom>
        </p:spPr>
      </p:pic>
      <p:sp>
        <p:nvSpPr>
          <p:cNvPr id="21" name="Rectángulo: esquinas redondeadas 20">
            <a:extLst>
              <a:ext uri="{FF2B5EF4-FFF2-40B4-BE49-F238E27FC236}">
                <a16:creationId xmlns:a16="http://schemas.microsoft.com/office/drawing/2014/main" id="{356E5F42-FD5B-F3D5-7D67-3CFFE780EB68}"/>
              </a:ext>
            </a:extLst>
          </p:cNvPr>
          <p:cNvSpPr/>
          <p:nvPr/>
        </p:nvSpPr>
        <p:spPr>
          <a:xfrm>
            <a:off x="999067" y="1261578"/>
            <a:ext cx="2572030" cy="81756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23" name="CuadroTexto 22">
            <a:extLst>
              <a:ext uri="{FF2B5EF4-FFF2-40B4-BE49-F238E27FC236}">
                <a16:creationId xmlns:a16="http://schemas.microsoft.com/office/drawing/2014/main" id="{93D3DB02-5F4A-EB7C-F4E9-6728135D6982}"/>
              </a:ext>
            </a:extLst>
          </p:cNvPr>
          <p:cNvSpPr txBox="1"/>
          <p:nvPr/>
        </p:nvSpPr>
        <p:spPr>
          <a:xfrm>
            <a:off x="1992513" y="1432993"/>
            <a:ext cx="1439333" cy="569387"/>
          </a:xfrm>
          <a:prstGeom prst="rect">
            <a:avLst/>
          </a:prstGeom>
          <a:noFill/>
        </p:spPr>
        <p:txBody>
          <a:bodyPr wrap="square" rtlCol="0">
            <a:spAutoFit/>
          </a:bodyPr>
          <a:lstStyle/>
          <a:p>
            <a:r>
              <a:rPr lang="es-MX" sz="1100" dirty="0"/>
              <a:t>    </a:t>
            </a:r>
            <a:r>
              <a:rPr lang="es-MX" sz="1000" b="1" dirty="0"/>
              <a:t>POBLACIÓN TOTAL</a:t>
            </a:r>
            <a:endParaRPr lang="es-MX" sz="1100" dirty="0"/>
          </a:p>
          <a:p>
            <a:r>
              <a:rPr lang="es-MX" sz="2000" b="1" dirty="0">
                <a:solidFill>
                  <a:srgbClr val="23505E"/>
                </a:solidFill>
                <a:latin typeface="Trebuchet MS" panose="020B0603020202020204" pitchFamily="34" charset="0"/>
              </a:rPr>
              <a:t>1.682.451</a:t>
            </a:r>
            <a:endParaRPr lang="es-CO" sz="2000" b="1" dirty="0">
              <a:solidFill>
                <a:srgbClr val="23505E"/>
              </a:solidFill>
              <a:latin typeface="Trebuchet MS" panose="020B0603020202020204" pitchFamily="34" charset="0"/>
            </a:endParaRPr>
          </a:p>
        </p:txBody>
      </p:sp>
      <p:pic>
        <p:nvPicPr>
          <p:cNvPr id="26" name="Imagen 25">
            <a:extLst>
              <a:ext uri="{FF2B5EF4-FFF2-40B4-BE49-F238E27FC236}">
                <a16:creationId xmlns:a16="http://schemas.microsoft.com/office/drawing/2014/main" id="{E0363B73-5481-8441-F5A9-6F8B89CCBE87}"/>
              </a:ext>
            </a:extLst>
          </p:cNvPr>
          <p:cNvPicPr>
            <a:picLocks noChangeAspect="1"/>
          </p:cNvPicPr>
          <p:nvPr/>
        </p:nvPicPr>
        <p:blipFill>
          <a:blip r:embed="rId10"/>
          <a:stretch>
            <a:fillRect/>
          </a:stretch>
        </p:blipFill>
        <p:spPr>
          <a:xfrm>
            <a:off x="1243578" y="1412843"/>
            <a:ext cx="609685" cy="609685"/>
          </a:xfrm>
          <a:prstGeom prst="rect">
            <a:avLst/>
          </a:prstGeom>
        </p:spPr>
      </p:pic>
      <p:sp>
        <p:nvSpPr>
          <p:cNvPr id="27" name="Rectángulo: esquinas redondeadas 26">
            <a:extLst>
              <a:ext uri="{FF2B5EF4-FFF2-40B4-BE49-F238E27FC236}">
                <a16:creationId xmlns:a16="http://schemas.microsoft.com/office/drawing/2014/main" id="{E18BF6DD-0264-CEF6-C641-09EDE2686407}"/>
              </a:ext>
            </a:extLst>
          </p:cNvPr>
          <p:cNvSpPr/>
          <p:nvPr/>
        </p:nvSpPr>
        <p:spPr>
          <a:xfrm>
            <a:off x="815892" y="2174737"/>
            <a:ext cx="1432008" cy="541866"/>
          </a:xfrm>
          <a:prstGeom prst="roundRect">
            <a:avLst/>
          </a:prstGeom>
          <a:solidFill>
            <a:srgbClr val="104A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SUBSIDIADO</a:t>
            </a:r>
          </a:p>
          <a:p>
            <a:pPr algn="ctr"/>
            <a:r>
              <a:rPr lang="es-MX" sz="1100" b="1" dirty="0"/>
              <a:t>90,5%</a:t>
            </a:r>
            <a:endParaRPr lang="es-CO" sz="1100" b="1" dirty="0"/>
          </a:p>
        </p:txBody>
      </p:sp>
      <p:sp>
        <p:nvSpPr>
          <p:cNvPr id="29" name="Rectángulo: esquinas redondeadas 28">
            <a:extLst>
              <a:ext uri="{FF2B5EF4-FFF2-40B4-BE49-F238E27FC236}">
                <a16:creationId xmlns:a16="http://schemas.microsoft.com/office/drawing/2014/main" id="{4B498737-8F8B-34A0-D116-442597D7DE44}"/>
              </a:ext>
            </a:extLst>
          </p:cNvPr>
          <p:cNvSpPr/>
          <p:nvPr/>
        </p:nvSpPr>
        <p:spPr>
          <a:xfrm>
            <a:off x="2366495" y="2174737"/>
            <a:ext cx="1432008" cy="541866"/>
          </a:xfrm>
          <a:prstGeom prst="roundRect">
            <a:avLst/>
          </a:prstGeom>
          <a:solidFill>
            <a:srgbClr val="104A6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100" b="1" dirty="0"/>
              <a:t>CONTRIBUTIVO</a:t>
            </a:r>
          </a:p>
          <a:p>
            <a:pPr algn="ctr"/>
            <a:r>
              <a:rPr lang="es-MX" sz="1100" b="1" dirty="0"/>
              <a:t>9,5%</a:t>
            </a:r>
            <a:endParaRPr lang="es-CO" sz="1100" b="1" dirty="0"/>
          </a:p>
        </p:txBody>
      </p:sp>
    </p:spTree>
    <p:extLst>
      <p:ext uri="{BB962C8B-B14F-4D97-AF65-F5344CB8AC3E}">
        <p14:creationId xmlns:p14="http://schemas.microsoft.com/office/powerpoint/2010/main" val="8139904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oogle Shape;233;p5">
            <a:extLst>
              <a:ext uri="{FF2B5EF4-FFF2-40B4-BE49-F238E27FC236}">
                <a16:creationId xmlns:a16="http://schemas.microsoft.com/office/drawing/2014/main" id="{660B025D-B8C1-2F7C-D8CB-928C0E8E06CD}"/>
              </a:ext>
            </a:extLst>
          </p:cNvPr>
          <p:cNvPicPr preferRelativeResize="0"/>
          <p:nvPr/>
        </p:nvPicPr>
        <p:blipFill rotWithShape="1">
          <a:blip r:embed="rId2">
            <a:alphaModFix amt="50000"/>
          </a:blip>
          <a:srcRect/>
          <a:stretch/>
        </p:blipFill>
        <p:spPr>
          <a:xfrm>
            <a:off x="9484893" y="3716111"/>
            <a:ext cx="1927660" cy="479493"/>
          </a:xfrm>
          <a:prstGeom prst="rect">
            <a:avLst/>
          </a:prstGeom>
          <a:noFill/>
          <a:ln>
            <a:noFill/>
          </a:ln>
        </p:spPr>
      </p:pic>
      <p:graphicFrame>
        <p:nvGraphicFramePr>
          <p:cNvPr id="7" name="Gráfico 6">
            <a:extLst>
              <a:ext uri="{FF2B5EF4-FFF2-40B4-BE49-F238E27FC236}">
                <a16:creationId xmlns:a16="http://schemas.microsoft.com/office/drawing/2014/main" id="{C18C8FBE-8E87-CEC8-34C0-85085BF19A0F}"/>
              </a:ext>
            </a:extLst>
          </p:cNvPr>
          <p:cNvGraphicFramePr/>
          <p:nvPr>
            <p:extLst>
              <p:ext uri="{D42A27DB-BD31-4B8C-83A1-F6EECF244321}">
                <p14:modId xmlns:p14="http://schemas.microsoft.com/office/powerpoint/2010/main" val="1875701"/>
              </p:ext>
            </p:extLst>
          </p:nvPr>
        </p:nvGraphicFramePr>
        <p:xfrm>
          <a:off x="2376697" y="1398022"/>
          <a:ext cx="7881728" cy="4061955"/>
        </p:xfrm>
        <a:graphic>
          <a:graphicData uri="http://schemas.openxmlformats.org/drawingml/2006/chart">
            <c:chart xmlns:c="http://schemas.openxmlformats.org/drawingml/2006/chart" xmlns:r="http://schemas.openxmlformats.org/officeDocument/2006/relationships" r:id="rId3"/>
          </a:graphicData>
        </a:graphic>
      </p:graphicFrame>
      <p:pic>
        <p:nvPicPr>
          <p:cNvPr id="2" name="Google Shape;233;p5">
            <a:extLst>
              <a:ext uri="{FF2B5EF4-FFF2-40B4-BE49-F238E27FC236}">
                <a16:creationId xmlns:a16="http://schemas.microsoft.com/office/drawing/2014/main" id="{31A097D0-9A13-F42B-16F9-DF4CB264A7DA}"/>
              </a:ext>
            </a:extLst>
          </p:cNvPr>
          <p:cNvPicPr preferRelativeResize="0"/>
          <p:nvPr/>
        </p:nvPicPr>
        <p:blipFill rotWithShape="1">
          <a:blip r:embed="rId2">
            <a:alphaModFix amt="50000"/>
          </a:blip>
          <a:srcRect/>
          <a:stretch/>
        </p:blipFill>
        <p:spPr>
          <a:xfrm>
            <a:off x="4048538" y="700200"/>
            <a:ext cx="3728720" cy="520384"/>
          </a:xfrm>
          <a:prstGeom prst="rect">
            <a:avLst/>
          </a:prstGeom>
          <a:noFill/>
          <a:ln>
            <a:noFill/>
          </a:ln>
        </p:spPr>
      </p:pic>
      <p:pic>
        <p:nvPicPr>
          <p:cNvPr id="4" name="Google Shape;234;p5" descr="Imagen en blanco y negro&#10;&#10;El contenido generado por IA puede ser incorrecto.">
            <a:extLst>
              <a:ext uri="{FF2B5EF4-FFF2-40B4-BE49-F238E27FC236}">
                <a16:creationId xmlns:a16="http://schemas.microsoft.com/office/drawing/2014/main" id="{C104D55B-BCF5-0417-DCFD-1D986AF579BF}"/>
              </a:ext>
            </a:extLst>
          </p:cNvPr>
          <p:cNvPicPr preferRelativeResize="0"/>
          <p:nvPr/>
        </p:nvPicPr>
        <p:blipFill rotWithShape="1">
          <a:blip r:embed="rId4">
            <a:alphaModFix/>
          </a:blip>
          <a:srcRect/>
          <a:stretch/>
        </p:blipFill>
        <p:spPr>
          <a:xfrm rot="8108137" flipH="1">
            <a:off x="3799452" y="745329"/>
            <a:ext cx="654818" cy="251559"/>
          </a:xfrm>
          <a:prstGeom prst="rect">
            <a:avLst/>
          </a:prstGeom>
          <a:noFill/>
          <a:ln>
            <a:noFill/>
          </a:ln>
        </p:spPr>
      </p:pic>
      <p:pic>
        <p:nvPicPr>
          <p:cNvPr id="5" name="Google Shape;235;p5" descr="Imagen en blanco y negro&#10;&#10;El contenido generado por IA puede ser incorrecto.">
            <a:extLst>
              <a:ext uri="{FF2B5EF4-FFF2-40B4-BE49-F238E27FC236}">
                <a16:creationId xmlns:a16="http://schemas.microsoft.com/office/drawing/2014/main" id="{93084027-E442-60FB-1BAF-2AA5CB2CF4A0}"/>
              </a:ext>
            </a:extLst>
          </p:cNvPr>
          <p:cNvPicPr preferRelativeResize="0"/>
          <p:nvPr/>
        </p:nvPicPr>
        <p:blipFill rotWithShape="1">
          <a:blip r:embed="rId4">
            <a:alphaModFix/>
          </a:blip>
          <a:srcRect/>
          <a:stretch/>
        </p:blipFill>
        <p:spPr>
          <a:xfrm rot="13442387" flipH="1">
            <a:off x="7369519" y="747425"/>
            <a:ext cx="654818" cy="251559"/>
          </a:xfrm>
          <a:prstGeom prst="rect">
            <a:avLst/>
          </a:prstGeom>
          <a:noFill/>
          <a:ln>
            <a:noFill/>
          </a:ln>
        </p:spPr>
      </p:pic>
      <p:sp>
        <p:nvSpPr>
          <p:cNvPr id="6" name="CuadroTexto 5">
            <a:extLst>
              <a:ext uri="{FF2B5EF4-FFF2-40B4-BE49-F238E27FC236}">
                <a16:creationId xmlns:a16="http://schemas.microsoft.com/office/drawing/2014/main" id="{781179DF-67BB-8DAB-45CD-6FC8C94704F2}"/>
              </a:ext>
            </a:extLst>
          </p:cNvPr>
          <p:cNvSpPr txBox="1"/>
          <p:nvPr/>
        </p:nvSpPr>
        <p:spPr>
          <a:xfrm>
            <a:off x="4305611" y="806274"/>
            <a:ext cx="3210560" cy="369332"/>
          </a:xfrm>
          <a:prstGeom prst="rect">
            <a:avLst/>
          </a:prstGeom>
          <a:noFill/>
        </p:spPr>
        <p:txBody>
          <a:bodyPr wrap="square">
            <a:spAutoFit/>
          </a:bodyPr>
          <a:lstStyle/>
          <a:p>
            <a:pPr algn="ctr"/>
            <a:r>
              <a:rPr lang="es-CO" sz="1800" b="1" dirty="0">
                <a:solidFill>
                  <a:srgbClr val="23505E"/>
                </a:solidFill>
              </a:rPr>
              <a:t>Fallos a favor de los usuarios</a:t>
            </a:r>
          </a:p>
        </p:txBody>
      </p:sp>
      <p:sp>
        <p:nvSpPr>
          <p:cNvPr id="8" name="CuadroTexto 7">
            <a:extLst>
              <a:ext uri="{FF2B5EF4-FFF2-40B4-BE49-F238E27FC236}">
                <a16:creationId xmlns:a16="http://schemas.microsoft.com/office/drawing/2014/main" id="{79F748CC-9F8D-3EE5-28E9-226B0740123E}"/>
              </a:ext>
            </a:extLst>
          </p:cNvPr>
          <p:cNvSpPr txBox="1"/>
          <p:nvPr/>
        </p:nvSpPr>
        <p:spPr>
          <a:xfrm>
            <a:off x="8865025" y="3106174"/>
            <a:ext cx="3310255" cy="461665"/>
          </a:xfrm>
          <a:prstGeom prst="rect">
            <a:avLst/>
          </a:prstGeom>
          <a:noFill/>
          <a:ln>
            <a:noFill/>
          </a:ln>
        </p:spPr>
        <p:txBody>
          <a:bodyPr wrap="square">
            <a:spAutoFit/>
          </a:bodyPr>
          <a:lstStyle/>
          <a:p>
            <a:pPr lvl="0" algn="ctr"/>
            <a:r>
              <a:rPr lang="es-CO" sz="2400" dirty="0">
                <a:solidFill>
                  <a:srgbClr val="23505E"/>
                </a:solidFill>
              </a:rPr>
              <a:t>- 2.004 </a:t>
            </a:r>
            <a:r>
              <a:rPr lang="es-CO" sz="1600" dirty="0">
                <a:solidFill>
                  <a:srgbClr val="23505E"/>
                </a:solidFill>
              </a:rPr>
              <a:t>fallos menos</a:t>
            </a:r>
          </a:p>
        </p:txBody>
      </p:sp>
      <p:sp>
        <p:nvSpPr>
          <p:cNvPr id="9" name="Flecha: hacia abajo 8">
            <a:extLst>
              <a:ext uri="{FF2B5EF4-FFF2-40B4-BE49-F238E27FC236}">
                <a16:creationId xmlns:a16="http://schemas.microsoft.com/office/drawing/2014/main" id="{F513A72E-E647-B323-2757-30E291F44CAB}"/>
              </a:ext>
            </a:extLst>
          </p:cNvPr>
          <p:cNvSpPr/>
          <p:nvPr/>
        </p:nvSpPr>
        <p:spPr>
          <a:xfrm>
            <a:off x="8887510" y="3281229"/>
            <a:ext cx="427579" cy="797656"/>
          </a:xfrm>
          <a:prstGeom prst="downArrow">
            <a:avLst/>
          </a:prstGeom>
          <a:solidFill>
            <a:srgbClr val="00A48D"/>
          </a:solidFill>
          <a:ln>
            <a:solidFill>
              <a:srgbClr val="00A48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CuadroTexto 9">
            <a:extLst>
              <a:ext uri="{FF2B5EF4-FFF2-40B4-BE49-F238E27FC236}">
                <a16:creationId xmlns:a16="http://schemas.microsoft.com/office/drawing/2014/main" id="{A5EC8996-46DC-2D45-38C8-C5EAFD97865A}"/>
              </a:ext>
            </a:extLst>
          </p:cNvPr>
          <p:cNvSpPr txBox="1"/>
          <p:nvPr/>
        </p:nvSpPr>
        <p:spPr>
          <a:xfrm>
            <a:off x="8717705" y="3675221"/>
            <a:ext cx="3657600" cy="553998"/>
          </a:xfrm>
          <a:prstGeom prst="rect">
            <a:avLst/>
          </a:prstGeom>
          <a:noFill/>
          <a:ln>
            <a:noFill/>
          </a:ln>
        </p:spPr>
        <p:txBody>
          <a:bodyPr wrap="square">
            <a:spAutoFit/>
          </a:bodyPr>
          <a:lstStyle/>
          <a:p>
            <a:pPr lvl="0" algn="ctr"/>
            <a:r>
              <a:rPr lang="es-CO" sz="3000" b="1" dirty="0">
                <a:solidFill>
                  <a:srgbClr val="00A48D"/>
                </a:solidFill>
              </a:rPr>
              <a:t>- 10,9 %</a:t>
            </a:r>
          </a:p>
        </p:txBody>
      </p:sp>
      <p:sp>
        <p:nvSpPr>
          <p:cNvPr id="15" name="CuadroTexto 14">
            <a:extLst>
              <a:ext uri="{FF2B5EF4-FFF2-40B4-BE49-F238E27FC236}">
                <a16:creationId xmlns:a16="http://schemas.microsoft.com/office/drawing/2014/main" id="{AA3A0080-D5D6-E7A3-AF5E-0D05AF420BC1}"/>
              </a:ext>
            </a:extLst>
          </p:cNvPr>
          <p:cNvSpPr txBox="1"/>
          <p:nvPr/>
        </p:nvSpPr>
        <p:spPr>
          <a:xfrm>
            <a:off x="995196" y="2124075"/>
            <a:ext cx="3510129" cy="2339102"/>
          </a:xfrm>
          <a:prstGeom prst="rect">
            <a:avLst/>
          </a:prstGeom>
          <a:noFill/>
        </p:spPr>
        <p:txBody>
          <a:bodyPr wrap="square">
            <a:spAutoFit/>
          </a:bodyPr>
          <a:lstStyle/>
          <a:p>
            <a:pPr algn="ctr" fontAlgn="base"/>
            <a:r>
              <a:rPr lang="es-CO" dirty="0">
                <a:solidFill>
                  <a:srgbClr val="23505E"/>
                </a:solidFill>
              </a:rPr>
              <a:t>Durante el periodo 2025, se gestionó un volumen de </a:t>
            </a:r>
            <a:r>
              <a:rPr lang="es-CO" b="1" dirty="0">
                <a:solidFill>
                  <a:srgbClr val="23505E"/>
                </a:solidFill>
              </a:rPr>
              <a:t>22.246 tutelas, </a:t>
            </a:r>
            <a:r>
              <a:rPr lang="es-CO" dirty="0">
                <a:solidFill>
                  <a:srgbClr val="23505E"/>
                </a:solidFill>
              </a:rPr>
              <a:t>el </a:t>
            </a:r>
            <a:r>
              <a:rPr lang="es-CO" b="1" dirty="0">
                <a:solidFill>
                  <a:srgbClr val="23505E"/>
                </a:solidFill>
              </a:rPr>
              <a:t>78,95%</a:t>
            </a:r>
            <a:r>
              <a:rPr lang="es-CO" dirty="0">
                <a:solidFill>
                  <a:srgbClr val="23505E"/>
                </a:solidFill>
              </a:rPr>
              <a:t>  ya cuentan con fallo definitivo.</a:t>
            </a:r>
          </a:p>
          <a:p>
            <a:pPr algn="ctr" fontAlgn="base"/>
            <a:endParaRPr lang="es-CO" b="1" dirty="0">
              <a:solidFill>
                <a:srgbClr val="23505E"/>
              </a:solidFill>
            </a:endParaRPr>
          </a:p>
          <a:p>
            <a:pPr algn="ctr" fontAlgn="base"/>
            <a:endParaRPr lang="es-CO" b="1" dirty="0">
              <a:solidFill>
                <a:srgbClr val="23505E"/>
              </a:solidFill>
            </a:endParaRPr>
          </a:p>
          <a:p>
            <a:pPr algn="ctr" fontAlgn="base"/>
            <a:r>
              <a:rPr lang="es-CO" dirty="0">
                <a:solidFill>
                  <a:srgbClr val="23505E"/>
                </a:solidFill>
              </a:rPr>
              <a:t>De estas, en el </a:t>
            </a:r>
            <a:r>
              <a:rPr lang="es-CO" sz="2000" b="1" dirty="0">
                <a:solidFill>
                  <a:srgbClr val="23505E"/>
                </a:solidFill>
              </a:rPr>
              <a:t>73% </a:t>
            </a:r>
            <a:r>
              <a:rPr lang="es-CO" dirty="0">
                <a:solidFill>
                  <a:srgbClr val="23505E"/>
                </a:solidFill>
              </a:rPr>
              <a:t>fallaron a favor del usuario.</a:t>
            </a:r>
          </a:p>
        </p:txBody>
      </p:sp>
    </p:spTree>
    <p:extLst>
      <p:ext uri="{BB962C8B-B14F-4D97-AF65-F5344CB8AC3E}">
        <p14:creationId xmlns:p14="http://schemas.microsoft.com/office/powerpoint/2010/main" val="37289347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a 7">
            <a:extLst>
              <a:ext uri="{FF2B5EF4-FFF2-40B4-BE49-F238E27FC236}">
                <a16:creationId xmlns:a16="http://schemas.microsoft.com/office/drawing/2014/main" id="{D8B0D08F-DE6A-ACFE-79A8-2C0E9B3CA9B4}"/>
              </a:ext>
            </a:extLst>
          </p:cNvPr>
          <p:cNvGraphicFramePr>
            <a:graphicFrameLocks noGrp="1"/>
          </p:cNvGraphicFramePr>
          <p:nvPr>
            <p:extLst>
              <p:ext uri="{D42A27DB-BD31-4B8C-83A1-F6EECF244321}">
                <p14:modId xmlns:p14="http://schemas.microsoft.com/office/powerpoint/2010/main" val="33958293"/>
              </p:ext>
            </p:extLst>
          </p:nvPr>
        </p:nvGraphicFramePr>
        <p:xfrm>
          <a:off x="651931" y="1485899"/>
          <a:ext cx="5339294" cy="4438651"/>
        </p:xfrm>
        <a:graphic>
          <a:graphicData uri="http://schemas.openxmlformats.org/drawingml/2006/table">
            <a:tbl>
              <a:tblPr>
                <a:tableStyleId>{5C22544A-7EE6-4342-B048-85BDC9FD1C3A}</a:tableStyleId>
              </a:tblPr>
              <a:tblGrid>
                <a:gridCol w="3065866">
                  <a:extLst>
                    <a:ext uri="{9D8B030D-6E8A-4147-A177-3AD203B41FA5}">
                      <a16:colId xmlns:a16="http://schemas.microsoft.com/office/drawing/2014/main" val="1711231923"/>
                    </a:ext>
                  </a:extLst>
                </a:gridCol>
                <a:gridCol w="977964">
                  <a:extLst>
                    <a:ext uri="{9D8B030D-6E8A-4147-A177-3AD203B41FA5}">
                      <a16:colId xmlns:a16="http://schemas.microsoft.com/office/drawing/2014/main" val="1323334861"/>
                    </a:ext>
                  </a:extLst>
                </a:gridCol>
                <a:gridCol w="1295464">
                  <a:extLst>
                    <a:ext uri="{9D8B030D-6E8A-4147-A177-3AD203B41FA5}">
                      <a16:colId xmlns:a16="http://schemas.microsoft.com/office/drawing/2014/main" val="1230235902"/>
                    </a:ext>
                  </a:extLst>
                </a:gridCol>
              </a:tblGrid>
              <a:tr h="176805">
                <a:tc gridSpan="3">
                  <a:txBody>
                    <a:bodyPr/>
                    <a:lstStyle/>
                    <a:p>
                      <a:pPr algn="ctr" fontAlgn="b">
                        <a:buNone/>
                      </a:pPr>
                      <a:r>
                        <a:rPr lang="es-CO" sz="1100" b="1" u="none" strike="noStrike" dirty="0">
                          <a:solidFill>
                            <a:schemeClr val="bg1"/>
                          </a:solidFill>
                          <a:effectLst/>
                        </a:rPr>
                        <a:t>VIGENCIA 2024</a:t>
                      </a:r>
                      <a:endParaRPr lang="es-CO" sz="1100" b="1" i="0" u="none" strike="noStrike" dirty="0">
                        <a:solidFill>
                          <a:schemeClr val="bg1"/>
                        </a:solidFill>
                        <a:effectLst/>
                        <a:latin typeface="Aptos Narrow" panose="020B0004020202020204" pitchFamily="34" charset="0"/>
                      </a:endParaRPr>
                    </a:p>
                  </a:txBody>
                  <a:tcPr marL="0" marR="0" marT="0" marB="0" anchor="b">
                    <a:solidFill>
                      <a:srgbClr val="23505E"/>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40015735"/>
                  </a:ext>
                </a:extLst>
              </a:tr>
              <a:tr h="358905">
                <a:tc>
                  <a:txBody>
                    <a:bodyPr/>
                    <a:lstStyle/>
                    <a:p>
                      <a:pPr algn="ctr" fontAlgn="b">
                        <a:buNone/>
                      </a:pPr>
                      <a:r>
                        <a:rPr lang="es-CO" sz="1100" b="1" u="none" strike="noStrike" dirty="0">
                          <a:solidFill>
                            <a:schemeClr val="bg1"/>
                          </a:solidFill>
                          <a:effectLst/>
                        </a:rPr>
                        <a:t>PRINCIPALES CAUSAS DE ACCION DE TUTELA </a:t>
                      </a:r>
                      <a:endParaRPr lang="es-CO" sz="1100" b="1" i="0" u="none" strike="noStrike" dirty="0">
                        <a:solidFill>
                          <a:schemeClr val="bg1"/>
                        </a:solidFill>
                        <a:effectLst/>
                        <a:latin typeface="Aptos Narrow" panose="020B0004020202020204" pitchFamily="34" charset="0"/>
                      </a:endParaRPr>
                    </a:p>
                  </a:txBody>
                  <a:tcPr marL="0" marR="0" marT="0" marB="0" anchor="ctr">
                    <a:solidFill>
                      <a:srgbClr val="23505E"/>
                    </a:solidFill>
                  </a:tcPr>
                </a:tc>
                <a:tc>
                  <a:txBody>
                    <a:bodyPr/>
                    <a:lstStyle/>
                    <a:p>
                      <a:pPr algn="ctr" fontAlgn="b">
                        <a:buNone/>
                      </a:pPr>
                      <a:r>
                        <a:rPr lang="es-CO" sz="1100" b="1" u="none" strike="noStrike" dirty="0">
                          <a:solidFill>
                            <a:schemeClr val="bg1"/>
                          </a:solidFill>
                          <a:effectLst/>
                        </a:rPr>
                        <a:t># DE SERVICIOS</a:t>
                      </a:r>
                      <a:endParaRPr lang="es-CO" sz="1100" b="1" i="0" u="none" strike="noStrike" dirty="0">
                        <a:solidFill>
                          <a:schemeClr val="bg1"/>
                        </a:solidFill>
                        <a:effectLst/>
                        <a:latin typeface="Aptos Narrow" panose="020B0004020202020204" pitchFamily="34" charset="0"/>
                      </a:endParaRPr>
                    </a:p>
                  </a:txBody>
                  <a:tcPr marL="0" marR="0" marT="0" marB="0" anchor="ctr">
                    <a:solidFill>
                      <a:srgbClr val="23505E"/>
                    </a:solidFill>
                  </a:tcPr>
                </a:tc>
                <a:tc>
                  <a:txBody>
                    <a:bodyPr/>
                    <a:lstStyle/>
                    <a:p>
                      <a:pPr algn="ctr" fontAlgn="b">
                        <a:buNone/>
                      </a:pPr>
                      <a:r>
                        <a:rPr lang="es-CO" sz="1100" b="1" u="none" strike="noStrike" dirty="0">
                          <a:solidFill>
                            <a:schemeClr val="bg1"/>
                          </a:solidFill>
                          <a:effectLst/>
                        </a:rPr>
                        <a:t>PORCENTAJE</a:t>
                      </a:r>
                      <a:endParaRPr lang="es-CO" sz="1100" b="1" i="0" u="none" strike="noStrike" dirty="0">
                        <a:solidFill>
                          <a:schemeClr val="bg1"/>
                        </a:solidFill>
                        <a:effectLst/>
                        <a:latin typeface="Aptos Narrow" panose="020B0004020202020204" pitchFamily="34" charset="0"/>
                      </a:endParaRPr>
                    </a:p>
                  </a:txBody>
                  <a:tcPr marL="0" marR="0" marT="0" marB="0" anchor="ctr">
                    <a:solidFill>
                      <a:srgbClr val="23505E"/>
                    </a:solidFill>
                  </a:tcPr>
                </a:tc>
                <a:extLst>
                  <a:ext uri="{0D108BD9-81ED-4DB2-BD59-A6C34878D82A}">
                    <a16:rowId xmlns:a16="http://schemas.microsoft.com/office/drawing/2014/main" val="2932246510"/>
                  </a:ext>
                </a:extLst>
              </a:tr>
              <a:tr h="179452">
                <a:tc>
                  <a:txBody>
                    <a:bodyPr/>
                    <a:lstStyle/>
                    <a:p>
                      <a:pPr algn="l" fontAlgn="b">
                        <a:buNone/>
                      </a:pPr>
                      <a:r>
                        <a:rPr lang="es-CO" sz="1100" u="none" strike="noStrike" dirty="0">
                          <a:effectLst/>
                        </a:rPr>
                        <a:t>NO PROGRAMACIÓN DEL SERVICIO</a:t>
                      </a:r>
                      <a:endParaRPr lang="es-CO" sz="1100" b="0" i="0" u="none" strike="noStrike" dirty="0">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6050</a:t>
                      </a:r>
                      <a:endParaRPr lang="es-CO" sz="1100" b="0" i="0" u="none" strike="noStrike" dirty="0">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18,90%</a:t>
                      </a:r>
                      <a:endParaRPr lang="es-CO" sz="1100" b="0" i="0" u="none" strike="noStrike" dirty="0">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968545154"/>
                  </a:ext>
                </a:extLst>
              </a:tr>
              <a:tr h="530414">
                <a:tc>
                  <a:txBody>
                    <a:bodyPr/>
                    <a:lstStyle/>
                    <a:p>
                      <a:pPr algn="l" fontAlgn="b">
                        <a:buNone/>
                      </a:pPr>
                      <a:r>
                        <a:rPr lang="es-MX" sz="1100" u="none" strike="noStrike" dirty="0">
                          <a:effectLst/>
                        </a:rPr>
                        <a:t>Acción de tutela por postergación o demora en el asignación de citas de medicina general o especializada</a:t>
                      </a:r>
                      <a:endParaRPr lang="es-MX" sz="1100" b="0" i="0" u="none" strike="noStrike" dirty="0">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5259</a:t>
                      </a:r>
                      <a:endParaRPr lang="es-CO" sz="1100" b="0" i="0" u="none" strike="noStrike" dirty="0">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16,43%</a:t>
                      </a:r>
                      <a:endParaRPr lang="es-CO" sz="1100" b="0" i="0" u="none" strike="noStrike" dirty="0">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2769623712"/>
                  </a:ext>
                </a:extLst>
              </a:tr>
              <a:tr h="358905">
                <a:tc>
                  <a:txBody>
                    <a:bodyPr/>
                    <a:lstStyle/>
                    <a:p>
                      <a:pPr algn="l" fontAlgn="b">
                        <a:buNone/>
                      </a:pPr>
                      <a:r>
                        <a:rPr lang="es-MX" sz="1100" u="none" strike="noStrike" dirty="0">
                          <a:effectLst/>
                        </a:rPr>
                        <a:t>Acción de tutela por postergación o demora en la entrega de medicamentos</a:t>
                      </a:r>
                      <a:endParaRPr lang="es-MX" sz="1100" b="0" i="0" u="none" strike="noStrike" dirty="0">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3910</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12,21%</a:t>
                      </a:r>
                      <a:endParaRPr lang="es-CO" sz="1100" b="0" i="0" u="none" strike="noStrike" dirty="0">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263802204"/>
                  </a:ext>
                </a:extLst>
              </a:tr>
              <a:tr h="353610">
                <a:tc>
                  <a:txBody>
                    <a:bodyPr/>
                    <a:lstStyle/>
                    <a:p>
                      <a:pPr algn="l" fontAlgn="b">
                        <a:buNone/>
                      </a:pPr>
                      <a:r>
                        <a:rPr lang="es-CO" sz="1100" u="none" strike="noStrike" dirty="0">
                          <a:effectLst/>
                        </a:rPr>
                        <a:t>FALTA DE ENTREGA POR PARTE DEL PROVEEDOR</a:t>
                      </a:r>
                      <a:endParaRPr lang="es-CO" sz="1100" b="0" i="0" u="none" strike="noStrike" dirty="0">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3630</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11,34%</a:t>
                      </a:r>
                      <a:endParaRPr lang="es-CO" sz="1100" b="0" i="0" u="none" strike="noStrike" dirty="0">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2074548277"/>
                  </a:ext>
                </a:extLst>
              </a:tr>
              <a:tr h="530414">
                <a:tc>
                  <a:txBody>
                    <a:bodyPr/>
                    <a:lstStyle/>
                    <a:p>
                      <a:pPr algn="l" fontAlgn="b">
                        <a:buNone/>
                      </a:pPr>
                      <a:r>
                        <a:rPr lang="es-MX" sz="1100" u="none" strike="noStrike" dirty="0">
                          <a:effectLst/>
                        </a:rPr>
                        <a:t>Acción de tutela por postergación o demora en la realización de procedimientos médicos autorizados por la EPS</a:t>
                      </a:r>
                      <a:endParaRPr lang="es-MX" sz="1100" b="0" i="0" u="none" strike="noStrike" dirty="0">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1678</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5,24%</a:t>
                      </a:r>
                      <a:endParaRPr lang="es-CO" sz="1100" b="0" i="0" u="none" strike="noStrike" dirty="0">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2545230027"/>
                  </a:ext>
                </a:extLst>
              </a:tr>
              <a:tr h="179452">
                <a:tc>
                  <a:txBody>
                    <a:bodyPr/>
                    <a:lstStyle/>
                    <a:p>
                      <a:pPr algn="l" fontAlgn="b">
                        <a:buNone/>
                      </a:pPr>
                      <a:r>
                        <a:rPr lang="es-CO" sz="1100" u="none" strike="noStrike">
                          <a:effectLst/>
                        </a:rPr>
                        <a:t> TRATAMIENTO INTEGRAL</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1649</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5,15%</a:t>
                      </a:r>
                      <a:endParaRPr lang="es-CO" sz="1100" b="0"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2394960371"/>
                  </a:ext>
                </a:extLst>
              </a:tr>
              <a:tr h="530414">
                <a:tc>
                  <a:txBody>
                    <a:bodyPr/>
                    <a:lstStyle/>
                    <a:p>
                      <a:pPr algn="l" fontAlgn="b">
                        <a:buNone/>
                      </a:pPr>
                      <a:r>
                        <a:rPr lang="es-MX" sz="1100" u="none" strike="noStrike" dirty="0">
                          <a:effectLst/>
                        </a:rPr>
                        <a:t>Acción de tutela por postergación o demora en la toma de exámenes autorizados por la EPS</a:t>
                      </a:r>
                      <a:endParaRPr lang="es-MX" sz="1100" b="0" i="0" u="none" strike="noStrike" dirty="0">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1101</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3,44%</a:t>
                      </a:r>
                      <a:endParaRPr lang="es-CO" sz="1100" b="0" i="0" u="none" strike="noStrike" dirty="0">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527306880"/>
                  </a:ext>
                </a:extLst>
              </a:tr>
              <a:tr h="179452">
                <a:tc>
                  <a:txBody>
                    <a:bodyPr/>
                    <a:lstStyle/>
                    <a:p>
                      <a:pPr algn="l" fontAlgn="b">
                        <a:buNone/>
                      </a:pPr>
                      <a:r>
                        <a:rPr lang="es-CO" sz="1100" u="none" strike="noStrike">
                          <a:effectLst/>
                        </a:rPr>
                        <a:t>Tratamiento Integral</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788</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2,46%</a:t>
                      </a:r>
                      <a:endParaRPr lang="es-CO" sz="1100" b="0"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1048215195"/>
                  </a:ext>
                </a:extLst>
              </a:tr>
              <a:tr h="530414">
                <a:tc>
                  <a:txBody>
                    <a:bodyPr/>
                    <a:lstStyle/>
                    <a:p>
                      <a:pPr algn="l" fontAlgn="b">
                        <a:buNone/>
                      </a:pPr>
                      <a:r>
                        <a:rPr lang="es-MX" sz="1100" u="none" strike="noStrike" dirty="0">
                          <a:effectLst/>
                        </a:rPr>
                        <a:t>Acción de tutela por Servicio transporte, viáticos, alimentación y hospedaje en municipios fuera de la zona de dispersión</a:t>
                      </a:r>
                      <a:endParaRPr lang="es-MX" sz="1100" b="0" i="0" u="none" strike="noStrike" dirty="0">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614</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1,92%</a:t>
                      </a:r>
                      <a:endParaRPr lang="es-CO" sz="1100" b="0" i="0" u="none" strike="noStrike" dirty="0">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2442253068"/>
                  </a:ext>
                </a:extLst>
              </a:tr>
              <a:tr h="530414">
                <a:tc>
                  <a:txBody>
                    <a:bodyPr/>
                    <a:lstStyle/>
                    <a:p>
                      <a:pPr algn="l" fontAlgn="b">
                        <a:buNone/>
                      </a:pPr>
                      <a:r>
                        <a:rPr lang="es-MX" sz="1100" u="none" strike="noStrike" dirty="0">
                          <a:effectLst/>
                        </a:rPr>
                        <a:t>Acción de tutela solicitando servicio o tecnología cuya prescripción por el médico tratante no se ordenó</a:t>
                      </a:r>
                      <a:endParaRPr lang="es-MX" sz="1100" b="0" i="0" u="none" strike="noStrike" dirty="0">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568</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1,77%</a:t>
                      </a:r>
                      <a:endParaRPr lang="es-CO" sz="1100" b="0" i="0" u="none" strike="noStrike" dirty="0">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1578813269"/>
                  </a:ext>
                </a:extLst>
              </a:tr>
            </a:tbl>
          </a:graphicData>
        </a:graphic>
      </p:graphicFrame>
      <p:graphicFrame>
        <p:nvGraphicFramePr>
          <p:cNvPr id="2" name="Tabla 1">
            <a:extLst>
              <a:ext uri="{FF2B5EF4-FFF2-40B4-BE49-F238E27FC236}">
                <a16:creationId xmlns:a16="http://schemas.microsoft.com/office/drawing/2014/main" id="{1F5EF0F1-C947-A2F0-460E-F142AECF058D}"/>
              </a:ext>
            </a:extLst>
          </p:cNvPr>
          <p:cNvGraphicFramePr>
            <a:graphicFrameLocks noGrp="1"/>
          </p:cNvGraphicFramePr>
          <p:nvPr>
            <p:extLst>
              <p:ext uri="{D42A27DB-BD31-4B8C-83A1-F6EECF244321}">
                <p14:modId xmlns:p14="http://schemas.microsoft.com/office/powerpoint/2010/main" val="3457565727"/>
              </p:ext>
            </p:extLst>
          </p:nvPr>
        </p:nvGraphicFramePr>
        <p:xfrm>
          <a:off x="6200776" y="1381124"/>
          <a:ext cx="5429248" cy="4704673"/>
        </p:xfrm>
        <a:graphic>
          <a:graphicData uri="http://schemas.openxmlformats.org/drawingml/2006/table">
            <a:tbl>
              <a:tblPr>
                <a:tableStyleId>{5C22544A-7EE6-4342-B048-85BDC9FD1C3A}</a:tableStyleId>
              </a:tblPr>
              <a:tblGrid>
                <a:gridCol w="3583816">
                  <a:extLst>
                    <a:ext uri="{9D8B030D-6E8A-4147-A177-3AD203B41FA5}">
                      <a16:colId xmlns:a16="http://schemas.microsoft.com/office/drawing/2014/main" val="3407777233"/>
                    </a:ext>
                  </a:extLst>
                </a:gridCol>
                <a:gridCol w="912508">
                  <a:extLst>
                    <a:ext uri="{9D8B030D-6E8A-4147-A177-3AD203B41FA5}">
                      <a16:colId xmlns:a16="http://schemas.microsoft.com/office/drawing/2014/main" val="4090854588"/>
                    </a:ext>
                  </a:extLst>
                </a:gridCol>
                <a:gridCol w="932924">
                  <a:extLst>
                    <a:ext uri="{9D8B030D-6E8A-4147-A177-3AD203B41FA5}">
                      <a16:colId xmlns:a16="http://schemas.microsoft.com/office/drawing/2014/main" val="1298425452"/>
                    </a:ext>
                  </a:extLst>
                </a:gridCol>
              </a:tblGrid>
              <a:tr h="161072">
                <a:tc gridSpan="3">
                  <a:txBody>
                    <a:bodyPr/>
                    <a:lstStyle/>
                    <a:p>
                      <a:pPr algn="ctr" fontAlgn="b">
                        <a:buNone/>
                      </a:pPr>
                      <a:r>
                        <a:rPr lang="es-CO" sz="1100" b="1" u="none" strike="noStrike" dirty="0">
                          <a:solidFill>
                            <a:schemeClr val="bg1"/>
                          </a:solidFill>
                          <a:effectLst/>
                        </a:rPr>
                        <a:t>VIGENCIA 2025</a:t>
                      </a:r>
                      <a:endParaRPr lang="es-CO" sz="1100" b="1" i="0" u="none" strike="noStrike" dirty="0">
                        <a:solidFill>
                          <a:schemeClr val="bg1"/>
                        </a:solidFill>
                        <a:effectLst/>
                        <a:latin typeface="Aptos Narrow" panose="020B0004020202020204" pitchFamily="34" charset="0"/>
                      </a:endParaRPr>
                    </a:p>
                  </a:txBody>
                  <a:tcPr marL="0" marR="0" marT="0" marB="0" anchor="b">
                    <a:solidFill>
                      <a:srgbClr val="23505E"/>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569472463"/>
                  </a:ext>
                </a:extLst>
              </a:tr>
              <a:tr h="322144">
                <a:tc>
                  <a:txBody>
                    <a:bodyPr/>
                    <a:lstStyle/>
                    <a:p>
                      <a:pPr algn="ctr" fontAlgn="b">
                        <a:buNone/>
                      </a:pPr>
                      <a:r>
                        <a:rPr lang="es-CO" sz="1100" b="1" u="none" strike="noStrike" dirty="0">
                          <a:solidFill>
                            <a:schemeClr val="bg1"/>
                          </a:solidFill>
                          <a:effectLst/>
                        </a:rPr>
                        <a:t>PRINCIPALES CAUSAS DE ACCION DE TUTELA </a:t>
                      </a:r>
                      <a:endParaRPr lang="es-CO" sz="1100" b="1" i="0" u="none" strike="noStrike" dirty="0">
                        <a:solidFill>
                          <a:schemeClr val="bg1"/>
                        </a:solidFill>
                        <a:effectLst/>
                        <a:latin typeface="Aptos Narrow" panose="020B0004020202020204" pitchFamily="34" charset="0"/>
                      </a:endParaRPr>
                    </a:p>
                  </a:txBody>
                  <a:tcPr marL="0" marR="0" marT="0" marB="0" anchor="ctr">
                    <a:solidFill>
                      <a:srgbClr val="23505E"/>
                    </a:solidFill>
                  </a:tcPr>
                </a:tc>
                <a:tc>
                  <a:txBody>
                    <a:bodyPr/>
                    <a:lstStyle/>
                    <a:p>
                      <a:pPr algn="ctr" fontAlgn="b">
                        <a:buNone/>
                      </a:pPr>
                      <a:r>
                        <a:rPr lang="es-CO" sz="1100" b="1" u="none" strike="noStrike" dirty="0">
                          <a:solidFill>
                            <a:schemeClr val="bg1"/>
                          </a:solidFill>
                          <a:effectLst/>
                        </a:rPr>
                        <a:t># DE SERVICIOS</a:t>
                      </a:r>
                      <a:endParaRPr lang="es-CO" sz="1100" b="1" i="0" u="none" strike="noStrike" dirty="0">
                        <a:solidFill>
                          <a:schemeClr val="bg1"/>
                        </a:solidFill>
                        <a:effectLst/>
                        <a:latin typeface="Aptos Narrow" panose="020B0004020202020204" pitchFamily="34" charset="0"/>
                      </a:endParaRPr>
                    </a:p>
                  </a:txBody>
                  <a:tcPr marL="0" marR="0" marT="0" marB="0" anchor="ctr">
                    <a:solidFill>
                      <a:srgbClr val="23505E"/>
                    </a:solidFill>
                  </a:tcPr>
                </a:tc>
                <a:tc>
                  <a:txBody>
                    <a:bodyPr/>
                    <a:lstStyle/>
                    <a:p>
                      <a:pPr algn="ctr" fontAlgn="b">
                        <a:buNone/>
                      </a:pPr>
                      <a:r>
                        <a:rPr lang="es-CO" sz="1100" b="1" u="none" strike="noStrike" dirty="0">
                          <a:solidFill>
                            <a:schemeClr val="bg1"/>
                          </a:solidFill>
                          <a:effectLst/>
                        </a:rPr>
                        <a:t>PORCENTAJE</a:t>
                      </a:r>
                      <a:endParaRPr lang="es-CO" sz="1100" b="1" i="0" u="none" strike="noStrike" dirty="0">
                        <a:solidFill>
                          <a:schemeClr val="bg1"/>
                        </a:solidFill>
                        <a:effectLst/>
                        <a:latin typeface="Aptos Narrow" panose="020B0004020202020204" pitchFamily="34" charset="0"/>
                      </a:endParaRPr>
                    </a:p>
                  </a:txBody>
                  <a:tcPr marL="0" marR="0" marT="0" marB="0" anchor="ctr">
                    <a:solidFill>
                      <a:srgbClr val="23505E"/>
                    </a:solidFill>
                  </a:tcPr>
                </a:tc>
                <a:extLst>
                  <a:ext uri="{0D108BD9-81ED-4DB2-BD59-A6C34878D82A}">
                    <a16:rowId xmlns:a16="http://schemas.microsoft.com/office/drawing/2014/main" val="3761285951"/>
                  </a:ext>
                </a:extLst>
              </a:tr>
              <a:tr h="346033">
                <a:tc>
                  <a:txBody>
                    <a:bodyPr/>
                    <a:lstStyle/>
                    <a:p>
                      <a:pPr algn="l" fontAlgn="b">
                        <a:buNone/>
                      </a:pPr>
                      <a:r>
                        <a:rPr lang="es-MX" sz="1100" u="none" strike="noStrike" dirty="0">
                          <a:effectLst/>
                        </a:rPr>
                        <a:t>Acción de tutela por postergación o demora en el asignación de citas de medicina general o especializada</a:t>
                      </a:r>
                      <a:endParaRPr lang="es-MX" sz="1100" b="0" i="0" u="none" strike="noStrike" dirty="0">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8935</a:t>
                      </a:r>
                      <a:endParaRPr lang="es-CO" sz="1100" b="0" i="0" u="none" strike="noStrike" dirty="0">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32,44%</a:t>
                      </a:r>
                      <a:endParaRPr lang="es-CO" sz="1100" b="0"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925699128"/>
                  </a:ext>
                </a:extLst>
              </a:tr>
              <a:tr h="322144">
                <a:tc>
                  <a:txBody>
                    <a:bodyPr/>
                    <a:lstStyle/>
                    <a:p>
                      <a:pPr algn="l" fontAlgn="b">
                        <a:buNone/>
                      </a:pPr>
                      <a:r>
                        <a:rPr lang="es-MX" sz="1100" u="none" strike="noStrike">
                          <a:effectLst/>
                        </a:rPr>
                        <a:t>Acción de tutela por postergación o demora en la entrega de medicamentos</a:t>
                      </a:r>
                      <a:endParaRPr lang="es-MX"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3972</a:t>
                      </a:r>
                      <a:endParaRPr lang="es-CO" sz="1100" b="0" i="0" u="none" strike="noStrike" dirty="0">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14,42%</a:t>
                      </a:r>
                      <a:endParaRPr lang="es-CO" sz="1100" b="0" i="0" u="none" strike="noStrike">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2484207920"/>
                  </a:ext>
                </a:extLst>
              </a:tr>
              <a:tr h="483215">
                <a:tc>
                  <a:txBody>
                    <a:bodyPr/>
                    <a:lstStyle/>
                    <a:p>
                      <a:pPr algn="l" fontAlgn="b">
                        <a:buNone/>
                      </a:pPr>
                      <a:r>
                        <a:rPr lang="es-MX" sz="1100" u="none" strike="noStrike" dirty="0">
                          <a:effectLst/>
                        </a:rPr>
                        <a:t>Acción de tutela por postergación o demora en la realización de procedimientos médicos autorizados por la EPS</a:t>
                      </a:r>
                      <a:endParaRPr lang="es-MX" sz="1100" b="0" i="0" u="none" strike="noStrike" dirty="0">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3338</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12,12%</a:t>
                      </a:r>
                      <a:endParaRPr lang="es-CO" sz="1100" b="0" i="0" u="none" strike="noStrike" dirty="0">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4067433147"/>
                  </a:ext>
                </a:extLst>
              </a:tr>
              <a:tr h="322144">
                <a:tc>
                  <a:txBody>
                    <a:bodyPr/>
                    <a:lstStyle/>
                    <a:p>
                      <a:pPr algn="l" fontAlgn="b">
                        <a:buNone/>
                      </a:pPr>
                      <a:r>
                        <a:rPr lang="es-MX" sz="1100" u="none" strike="noStrike">
                          <a:effectLst/>
                        </a:rPr>
                        <a:t>Acción de tutela por postergación o demora en la toma de exámenes autorizados por la EPS</a:t>
                      </a:r>
                      <a:endParaRPr lang="es-MX"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2505</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9,10%</a:t>
                      </a:r>
                      <a:endParaRPr lang="es-CO" sz="1100" b="0" i="0" u="none" strike="noStrike" dirty="0">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768440922"/>
                  </a:ext>
                </a:extLst>
              </a:tr>
              <a:tr h="322144">
                <a:tc>
                  <a:txBody>
                    <a:bodyPr/>
                    <a:lstStyle/>
                    <a:p>
                      <a:pPr algn="l" fontAlgn="b">
                        <a:buNone/>
                      </a:pPr>
                      <a:r>
                        <a:rPr lang="es-CO" sz="1100" u="none" strike="noStrike" dirty="0">
                          <a:effectLst/>
                        </a:rPr>
                        <a:t>Acción de tutela por Problemas para realizar </a:t>
                      </a:r>
                      <a:r>
                        <a:rPr lang="es-CO" sz="1100" u="none" strike="noStrike" dirty="0" err="1">
                          <a:effectLst/>
                        </a:rPr>
                        <a:t>contrareferencia</a:t>
                      </a:r>
                      <a:endParaRPr lang="es-CO" sz="1100" b="0" i="0" u="none" strike="noStrike" dirty="0">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1079</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3,92%</a:t>
                      </a:r>
                      <a:endParaRPr lang="es-CO" sz="1100" b="0" i="0" u="none" strike="noStrike" dirty="0">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1819081547"/>
                  </a:ext>
                </a:extLst>
              </a:tr>
              <a:tr h="483215">
                <a:tc>
                  <a:txBody>
                    <a:bodyPr/>
                    <a:lstStyle/>
                    <a:p>
                      <a:pPr algn="l" fontAlgn="b">
                        <a:buNone/>
                      </a:pPr>
                      <a:r>
                        <a:rPr lang="es-MX" sz="1100" u="none" strike="noStrike">
                          <a:effectLst/>
                        </a:rPr>
                        <a:t>Acción de tutela por postergación o demora en el suministro de los servicios, tecnologías e insumos prescritos por MIPRESS</a:t>
                      </a:r>
                      <a:endParaRPr lang="es-MX"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955</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3,47%</a:t>
                      </a:r>
                      <a:endParaRPr lang="es-CO" sz="1100" b="0" i="0" u="none" strike="noStrike" dirty="0">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2715223097"/>
                  </a:ext>
                </a:extLst>
              </a:tr>
              <a:tr h="483215">
                <a:tc>
                  <a:txBody>
                    <a:bodyPr/>
                    <a:lstStyle/>
                    <a:p>
                      <a:pPr algn="l" fontAlgn="b">
                        <a:buNone/>
                      </a:pPr>
                      <a:r>
                        <a:rPr lang="es-MX" sz="1100" u="none" strike="noStrike" dirty="0">
                          <a:effectLst/>
                        </a:rPr>
                        <a:t>Acción de tutela por Servicio transporte, viáticos, alimentación y hospedaje en municipios fuera de la zona de dispersión</a:t>
                      </a:r>
                      <a:endParaRPr lang="es-MX" sz="1100" b="0" i="0" u="none" strike="noStrike" dirty="0">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884</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3,21%</a:t>
                      </a:r>
                      <a:endParaRPr lang="es-CO" sz="1100" b="0" i="0" u="none" strike="noStrike" dirty="0">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707776846"/>
                  </a:ext>
                </a:extLst>
              </a:tr>
              <a:tr h="322144">
                <a:tc>
                  <a:txBody>
                    <a:bodyPr/>
                    <a:lstStyle/>
                    <a:p>
                      <a:pPr algn="l" fontAlgn="b">
                        <a:buNone/>
                      </a:pPr>
                      <a:r>
                        <a:rPr lang="es-MX" sz="1100" u="none" strike="noStrike">
                          <a:effectLst/>
                        </a:rPr>
                        <a:t>Acción de tutela por problemas de pertinencia en el suministro de las tecnologías que están prescribiendo</a:t>
                      </a:r>
                      <a:endParaRPr lang="es-MX"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701</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2,55%</a:t>
                      </a:r>
                      <a:endParaRPr lang="es-CO" sz="1100" b="0" i="0" u="none" strike="noStrike" dirty="0">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3822440991"/>
                  </a:ext>
                </a:extLst>
              </a:tr>
              <a:tr h="483215">
                <a:tc>
                  <a:txBody>
                    <a:bodyPr/>
                    <a:lstStyle/>
                    <a:p>
                      <a:pPr algn="l" fontAlgn="b">
                        <a:buNone/>
                      </a:pPr>
                      <a:r>
                        <a:rPr lang="es-MX" sz="1100" u="none" strike="noStrike">
                          <a:effectLst/>
                        </a:rPr>
                        <a:t>Acción de tutela por demora en la autorización de citas de medicina especializada, procedimientos y tecnologías en salud</a:t>
                      </a:r>
                      <a:endParaRPr lang="es-MX"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580</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2,11%</a:t>
                      </a:r>
                      <a:endParaRPr lang="es-CO" sz="1100" b="0" i="0" u="none" strike="noStrike" dirty="0">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2864928525"/>
                  </a:ext>
                </a:extLst>
              </a:tr>
              <a:tr h="483215">
                <a:tc>
                  <a:txBody>
                    <a:bodyPr/>
                    <a:lstStyle/>
                    <a:p>
                      <a:pPr algn="l" fontAlgn="b">
                        <a:buNone/>
                      </a:pPr>
                      <a:r>
                        <a:rPr lang="es-MX" sz="1100" u="none" strike="noStrike">
                          <a:effectLst/>
                        </a:rPr>
                        <a:t>Acción de tutela solicitando servicio o tecnología cuya prescripción por el médico tratante no se ordenó a través del </a:t>
                      </a:r>
                      <a:endParaRPr lang="es-MX"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a:effectLst/>
                        </a:rPr>
                        <a:t>559</a:t>
                      </a:r>
                      <a:endParaRPr lang="es-CO" sz="1100" b="0" i="0" u="none" strike="noStrike">
                        <a:solidFill>
                          <a:srgbClr val="000000"/>
                        </a:solidFill>
                        <a:effectLst/>
                        <a:latin typeface="Aptos Narrow" panose="020B0004020202020204" pitchFamily="34" charset="0"/>
                      </a:endParaRPr>
                    </a:p>
                  </a:txBody>
                  <a:tcPr marL="0" marR="0" marT="0" marB="0" anchor="b"/>
                </a:tc>
                <a:tc>
                  <a:txBody>
                    <a:bodyPr/>
                    <a:lstStyle/>
                    <a:p>
                      <a:pPr algn="ctr" fontAlgn="b">
                        <a:buNone/>
                      </a:pPr>
                      <a:r>
                        <a:rPr lang="es-CO" sz="1100" u="none" strike="noStrike" dirty="0">
                          <a:effectLst/>
                        </a:rPr>
                        <a:t>2,03%</a:t>
                      </a:r>
                      <a:endParaRPr lang="es-CO" sz="1100" b="0" i="0" u="none" strike="noStrike" dirty="0">
                        <a:solidFill>
                          <a:srgbClr val="000000"/>
                        </a:solidFill>
                        <a:effectLst/>
                        <a:latin typeface="Aptos Narrow" panose="020B0004020202020204" pitchFamily="34" charset="0"/>
                      </a:endParaRPr>
                    </a:p>
                  </a:txBody>
                  <a:tcPr marL="0" marR="0" marT="0" marB="0" anchor="b"/>
                </a:tc>
                <a:extLst>
                  <a:ext uri="{0D108BD9-81ED-4DB2-BD59-A6C34878D82A}">
                    <a16:rowId xmlns:a16="http://schemas.microsoft.com/office/drawing/2014/main" val="4096487101"/>
                  </a:ext>
                </a:extLst>
              </a:tr>
            </a:tbl>
          </a:graphicData>
        </a:graphic>
      </p:graphicFrame>
      <p:pic>
        <p:nvPicPr>
          <p:cNvPr id="7" name="Google Shape;233;p5">
            <a:extLst>
              <a:ext uri="{FF2B5EF4-FFF2-40B4-BE49-F238E27FC236}">
                <a16:creationId xmlns:a16="http://schemas.microsoft.com/office/drawing/2014/main" id="{E4738103-7F80-0AA8-FC09-41891BA743F6}"/>
              </a:ext>
            </a:extLst>
          </p:cNvPr>
          <p:cNvPicPr preferRelativeResize="0"/>
          <p:nvPr/>
        </p:nvPicPr>
        <p:blipFill rotWithShape="1">
          <a:blip r:embed="rId2">
            <a:alphaModFix amt="50000"/>
          </a:blip>
          <a:srcRect/>
          <a:stretch/>
        </p:blipFill>
        <p:spPr>
          <a:xfrm>
            <a:off x="3804552" y="414112"/>
            <a:ext cx="3954245" cy="520384"/>
          </a:xfrm>
          <a:prstGeom prst="rect">
            <a:avLst/>
          </a:prstGeom>
          <a:noFill/>
          <a:ln>
            <a:noFill/>
          </a:ln>
        </p:spPr>
      </p:pic>
      <p:pic>
        <p:nvPicPr>
          <p:cNvPr id="9" name="Google Shape;234;p5" descr="Imagen en blanco y negro&#10;&#10;El contenido generado por IA puede ser incorrecto.">
            <a:extLst>
              <a:ext uri="{FF2B5EF4-FFF2-40B4-BE49-F238E27FC236}">
                <a16:creationId xmlns:a16="http://schemas.microsoft.com/office/drawing/2014/main" id="{E8D3AF3D-E3FF-4952-C864-31BB84A2E381}"/>
              </a:ext>
            </a:extLst>
          </p:cNvPr>
          <p:cNvPicPr preferRelativeResize="0"/>
          <p:nvPr/>
        </p:nvPicPr>
        <p:blipFill rotWithShape="1">
          <a:blip r:embed="rId3">
            <a:alphaModFix/>
          </a:blip>
          <a:srcRect/>
          <a:stretch/>
        </p:blipFill>
        <p:spPr>
          <a:xfrm rot="8108137" flipH="1">
            <a:off x="3555467" y="459241"/>
            <a:ext cx="654818" cy="251559"/>
          </a:xfrm>
          <a:prstGeom prst="rect">
            <a:avLst/>
          </a:prstGeom>
          <a:noFill/>
          <a:ln>
            <a:noFill/>
          </a:ln>
        </p:spPr>
      </p:pic>
      <p:pic>
        <p:nvPicPr>
          <p:cNvPr id="10" name="Google Shape;235;p5" descr="Imagen en blanco y negro&#10;&#10;El contenido generado por IA puede ser incorrecto.">
            <a:extLst>
              <a:ext uri="{FF2B5EF4-FFF2-40B4-BE49-F238E27FC236}">
                <a16:creationId xmlns:a16="http://schemas.microsoft.com/office/drawing/2014/main" id="{160C58EE-AA3E-17D8-1932-6B76DBE8ABB6}"/>
              </a:ext>
            </a:extLst>
          </p:cNvPr>
          <p:cNvPicPr preferRelativeResize="0"/>
          <p:nvPr/>
        </p:nvPicPr>
        <p:blipFill rotWithShape="1">
          <a:blip r:embed="rId3">
            <a:alphaModFix/>
          </a:blip>
          <a:srcRect/>
          <a:stretch/>
        </p:blipFill>
        <p:spPr>
          <a:xfrm rot="13442387" flipH="1">
            <a:off x="7396363" y="378789"/>
            <a:ext cx="654818" cy="251559"/>
          </a:xfrm>
          <a:prstGeom prst="rect">
            <a:avLst/>
          </a:prstGeom>
          <a:noFill/>
          <a:ln>
            <a:noFill/>
          </a:ln>
        </p:spPr>
      </p:pic>
      <p:sp>
        <p:nvSpPr>
          <p:cNvPr id="11" name="CuadroTexto 10">
            <a:extLst>
              <a:ext uri="{FF2B5EF4-FFF2-40B4-BE49-F238E27FC236}">
                <a16:creationId xmlns:a16="http://schemas.microsoft.com/office/drawing/2014/main" id="{E4BC6EEC-625A-EC37-C427-7A08AFBC7DE6}"/>
              </a:ext>
            </a:extLst>
          </p:cNvPr>
          <p:cNvSpPr txBox="1"/>
          <p:nvPr/>
        </p:nvSpPr>
        <p:spPr>
          <a:xfrm>
            <a:off x="4061626" y="520186"/>
            <a:ext cx="3662146" cy="369332"/>
          </a:xfrm>
          <a:prstGeom prst="rect">
            <a:avLst/>
          </a:prstGeom>
          <a:noFill/>
        </p:spPr>
        <p:txBody>
          <a:bodyPr wrap="square">
            <a:spAutoFit/>
          </a:bodyPr>
          <a:lstStyle/>
          <a:p>
            <a:pPr algn="ctr"/>
            <a:r>
              <a:rPr lang="es-CO" sz="1800" b="1" dirty="0">
                <a:solidFill>
                  <a:srgbClr val="23505E"/>
                </a:solidFill>
              </a:rPr>
              <a:t>Causas de acciones de tutela</a:t>
            </a:r>
          </a:p>
        </p:txBody>
      </p:sp>
    </p:spTree>
    <p:extLst>
      <p:ext uri="{BB962C8B-B14F-4D97-AF65-F5344CB8AC3E}">
        <p14:creationId xmlns:p14="http://schemas.microsoft.com/office/powerpoint/2010/main" val="31274663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85C4E9DD-4552-2836-5E17-5CB2EF917A79}"/>
            </a:ext>
          </a:extLst>
        </p:cNvPr>
        <p:cNvGrpSpPr/>
        <p:nvPr/>
      </p:nvGrpSpPr>
      <p:grpSpPr>
        <a:xfrm>
          <a:off x="0" y="0"/>
          <a:ext cx="0" cy="0"/>
          <a:chOff x="0" y="0"/>
          <a:chExt cx="0" cy="0"/>
        </a:xfrm>
      </p:grpSpPr>
      <p:pic>
        <p:nvPicPr>
          <p:cNvPr id="90" name="Google Shape;90;p1" descr="Un par de hombres sonriendo&#10;&#10;El contenido generado por IA puede ser incorrecto.">
            <a:extLst>
              <a:ext uri="{FF2B5EF4-FFF2-40B4-BE49-F238E27FC236}">
                <a16:creationId xmlns:a16="http://schemas.microsoft.com/office/drawing/2014/main" id="{CF790A31-4776-4B0F-D87A-8A7FD8CCFB95}"/>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0" y="0"/>
            <a:ext cx="12192000" cy="6858000"/>
          </a:xfrm>
          <a:prstGeom prst="rect">
            <a:avLst/>
          </a:prstGeom>
          <a:noFill/>
          <a:ln>
            <a:noFill/>
          </a:ln>
        </p:spPr>
      </p:pic>
      <p:sp>
        <p:nvSpPr>
          <p:cNvPr id="91" name="Google Shape;91;p1">
            <a:extLst>
              <a:ext uri="{FF2B5EF4-FFF2-40B4-BE49-F238E27FC236}">
                <a16:creationId xmlns:a16="http://schemas.microsoft.com/office/drawing/2014/main" id="{47752FD4-95EF-AA13-F5F0-9A201ED2B5EE}"/>
              </a:ext>
            </a:extLst>
          </p:cNvPr>
          <p:cNvSpPr txBox="1"/>
          <p:nvPr/>
        </p:nvSpPr>
        <p:spPr>
          <a:xfrm>
            <a:off x="717079" y="3339798"/>
            <a:ext cx="6863806"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4000" b="1" dirty="0">
                <a:solidFill>
                  <a:srgbClr val="025147"/>
                </a:solidFill>
              </a:rPr>
              <a:t>Contratación</a:t>
            </a:r>
          </a:p>
        </p:txBody>
      </p:sp>
      <p:sp>
        <p:nvSpPr>
          <p:cNvPr id="92" name="Google Shape;92;p1">
            <a:extLst>
              <a:ext uri="{FF2B5EF4-FFF2-40B4-BE49-F238E27FC236}">
                <a16:creationId xmlns:a16="http://schemas.microsoft.com/office/drawing/2014/main" id="{CAA9169A-65A9-E59D-3FC8-4289B1B935EC}"/>
              </a:ext>
            </a:extLst>
          </p:cNvPr>
          <p:cNvSpPr/>
          <p:nvPr/>
        </p:nvSpPr>
        <p:spPr>
          <a:xfrm>
            <a:off x="512990" y="2824842"/>
            <a:ext cx="45719" cy="204179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16024129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8349" y="26582"/>
            <a:ext cx="1355651" cy="443023"/>
          </a:xfrm>
          <a:prstGeom prst="rect">
            <a:avLst/>
          </a:prstGeom>
        </p:spPr>
      </p:pic>
      <p:pic>
        <p:nvPicPr>
          <p:cNvPr id="16" name="Google Shape;93;p14">
            <a:extLst>
              <a:ext uri="{FF2B5EF4-FFF2-40B4-BE49-F238E27FC236}">
                <a16:creationId xmlns:a16="http://schemas.microsoft.com/office/drawing/2014/main" id="{C30A3179-82C4-86AC-A4B7-E01472F68BF5}"/>
              </a:ext>
            </a:extLst>
          </p:cNvPr>
          <p:cNvPicPr preferRelativeResize="0"/>
          <p:nvPr/>
        </p:nvPicPr>
        <p:blipFill rotWithShape="1">
          <a:blip r:embed="rId3">
            <a:alphaModFix/>
          </a:blip>
          <a:srcRect l="16591" t="-260" r="48965" b="21661"/>
          <a:stretch>
            <a:fillRect/>
          </a:stretch>
        </p:blipFill>
        <p:spPr>
          <a:xfrm>
            <a:off x="5911730" y="1962961"/>
            <a:ext cx="3971355" cy="3721395"/>
          </a:xfrm>
          <a:prstGeom prst="rect">
            <a:avLst/>
          </a:prstGeom>
          <a:noFill/>
          <a:ln>
            <a:noFill/>
          </a:ln>
        </p:spPr>
      </p:pic>
      <p:pic>
        <p:nvPicPr>
          <p:cNvPr id="3" name="Google Shape;233;p5">
            <a:extLst>
              <a:ext uri="{FF2B5EF4-FFF2-40B4-BE49-F238E27FC236}">
                <a16:creationId xmlns:a16="http://schemas.microsoft.com/office/drawing/2014/main" id="{C1C23E4C-B65B-D685-23AB-C88FDA3C99BE}"/>
              </a:ext>
            </a:extLst>
          </p:cNvPr>
          <p:cNvPicPr preferRelativeResize="0"/>
          <p:nvPr/>
        </p:nvPicPr>
        <p:blipFill rotWithShape="1">
          <a:blip r:embed="rId4">
            <a:alphaModFix amt="50000"/>
          </a:blip>
          <a:srcRect/>
          <a:stretch/>
        </p:blipFill>
        <p:spPr>
          <a:xfrm>
            <a:off x="3426276" y="602926"/>
            <a:ext cx="5339448" cy="828835"/>
          </a:xfrm>
          <a:prstGeom prst="rect">
            <a:avLst/>
          </a:prstGeom>
          <a:noFill/>
          <a:ln>
            <a:noFill/>
          </a:ln>
        </p:spPr>
      </p:pic>
      <p:pic>
        <p:nvPicPr>
          <p:cNvPr id="4" name="Google Shape;234;p5" descr="Imagen en blanco y negro&#10;&#10;El contenido generado por IA puede ser incorrecto.">
            <a:extLst>
              <a:ext uri="{FF2B5EF4-FFF2-40B4-BE49-F238E27FC236}">
                <a16:creationId xmlns:a16="http://schemas.microsoft.com/office/drawing/2014/main" id="{F372DF42-0330-F842-238A-C7DB489A4088}"/>
              </a:ext>
            </a:extLst>
          </p:cNvPr>
          <p:cNvPicPr preferRelativeResize="0"/>
          <p:nvPr/>
        </p:nvPicPr>
        <p:blipFill rotWithShape="1">
          <a:blip r:embed="rId5">
            <a:alphaModFix/>
          </a:blip>
          <a:srcRect/>
          <a:stretch/>
        </p:blipFill>
        <p:spPr>
          <a:xfrm rot="8108137" flipH="1">
            <a:off x="3177191" y="648056"/>
            <a:ext cx="654818" cy="251559"/>
          </a:xfrm>
          <a:prstGeom prst="rect">
            <a:avLst/>
          </a:prstGeom>
          <a:noFill/>
          <a:ln>
            <a:noFill/>
          </a:ln>
        </p:spPr>
      </p:pic>
      <p:pic>
        <p:nvPicPr>
          <p:cNvPr id="9" name="Google Shape;235;p5" descr="Imagen en blanco y negro&#10;&#10;El contenido generado por IA puede ser incorrecto.">
            <a:extLst>
              <a:ext uri="{FF2B5EF4-FFF2-40B4-BE49-F238E27FC236}">
                <a16:creationId xmlns:a16="http://schemas.microsoft.com/office/drawing/2014/main" id="{029713AE-7ADA-E55F-B95D-A403FB5206EE}"/>
              </a:ext>
            </a:extLst>
          </p:cNvPr>
          <p:cNvPicPr preferRelativeResize="0"/>
          <p:nvPr/>
        </p:nvPicPr>
        <p:blipFill rotWithShape="1">
          <a:blip r:embed="rId5">
            <a:alphaModFix/>
          </a:blip>
          <a:srcRect/>
          <a:stretch/>
        </p:blipFill>
        <p:spPr>
          <a:xfrm rot="13442387" flipH="1">
            <a:off x="8357985" y="629146"/>
            <a:ext cx="654818" cy="251559"/>
          </a:xfrm>
          <a:prstGeom prst="rect">
            <a:avLst/>
          </a:prstGeom>
          <a:noFill/>
          <a:ln>
            <a:noFill/>
          </a:ln>
        </p:spPr>
      </p:pic>
      <p:sp>
        <p:nvSpPr>
          <p:cNvPr id="10" name="CuadroTexto 9">
            <a:extLst>
              <a:ext uri="{FF2B5EF4-FFF2-40B4-BE49-F238E27FC236}">
                <a16:creationId xmlns:a16="http://schemas.microsoft.com/office/drawing/2014/main" id="{1BA2ECE3-E922-3B71-18BD-311C3E83A99F}"/>
              </a:ext>
            </a:extLst>
          </p:cNvPr>
          <p:cNvSpPr txBox="1"/>
          <p:nvPr/>
        </p:nvSpPr>
        <p:spPr>
          <a:xfrm>
            <a:off x="3683349" y="709001"/>
            <a:ext cx="4977599" cy="646331"/>
          </a:xfrm>
          <a:prstGeom prst="rect">
            <a:avLst/>
          </a:prstGeom>
          <a:noFill/>
        </p:spPr>
        <p:txBody>
          <a:bodyPr wrap="square">
            <a:spAutoFit/>
          </a:bodyPr>
          <a:lstStyle/>
          <a:p>
            <a:pPr algn="ctr"/>
            <a:r>
              <a:rPr lang="es-CO" sz="1800" b="1" dirty="0">
                <a:solidFill>
                  <a:srgbClr val="23505E"/>
                </a:solidFill>
              </a:rPr>
              <a:t>Distribución global de acuerdo de voluntades vigentes</a:t>
            </a:r>
          </a:p>
        </p:txBody>
      </p:sp>
      <p:sp>
        <p:nvSpPr>
          <p:cNvPr id="14" name="CuadroTexto 13">
            <a:extLst>
              <a:ext uri="{FF2B5EF4-FFF2-40B4-BE49-F238E27FC236}">
                <a16:creationId xmlns:a16="http://schemas.microsoft.com/office/drawing/2014/main" id="{74AE9409-CC8B-77A1-47A7-68D98CEFC10F}"/>
              </a:ext>
            </a:extLst>
          </p:cNvPr>
          <p:cNvSpPr txBox="1"/>
          <p:nvPr/>
        </p:nvSpPr>
        <p:spPr>
          <a:xfrm>
            <a:off x="2317615" y="2286044"/>
            <a:ext cx="3657600" cy="553998"/>
          </a:xfrm>
          <a:prstGeom prst="rect">
            <a:avLst/>
          </a:prstGeom>
          <a:noFill/>
          <a:ln>
            <a:noFill/>
          </a:ln>
        </p:spPr>
        <p:txBody>
          <a:bodyPr wrap="square">
            <a:spAutoFit/>
          </a:bodyPr>
          <a:lstStyle/>
          <a:p>
            <a:pPr lvl="0" algn="ctr"/>
            <a:r>
              <a:rPr lang="es-CO" sz="3000" b="1" dirty="0">
                <a:solidFill>
                  <a:srgbClr val="00A48D"/>
                </a:solidFill>
              </a:rPr>
              <a:t>75%</a:t>
            </a:r>
          </a:p>
        </p:txBody>
      </p:sp>
      <p:sp>
        <p:nvSpPr>
          <p:cNvPr id="15" name="CuadroTexto 14">
            <a:extLst>
              <a:ext uri="{FF2B5EF4-FFF2-40B4-BE49-F238E27FC236}">
                <a16:creationId xmlns:a16="http://schemas.microsoft.com/office/drawing/2014/main" id="{0DA35ABE-84C2-53B5-F63D-16372E2E7C78}"/>
              </a:ext>
            </a:extLst>
          </p:cNvPr>
          <p:cNvSpPr txBox="1"/>
          <p:nvPr/>
        </p:nvSpPr>
        <p:spPr>
          <a:xfrm>
            <a:off x="2491287" y="2799347"/>
            <a:ext cx="3310255" cy="584775"/>
          </a:xfrm>
          <a:prstGeom prst="rect">
            <a:avLst/>
          </a:prstGeom>
          <a:noFill/>
          <a:ln>
            <a:noFill/>
          </a:ln>
        </p:spPr>
        <p:txBody>
          <a:bodyPr wrap="square">
            <a:spAutoFit/>
          </a:bodyPr>
          <a:lstStyle/>
          <a:p>
            <a:pPr lvl="0" algn="ctr"/>
            <a:r>
              <a:rPr lang="es-CO" sz="1600" dirty="0">
                <a:solidFill>
                  <a:srgbClr val="23505E"/>
                </a:solidFill>
              </a:rPr>
              <a:t>Contratos con </a:t>
            </a:r>
          </a:p>
          <a:p>
            <a:pPr lvl="0" algn="ctr"/>
            <a:r>
              <a:rPr lang="es-CO" sz="1600" dirty="0">
                <a:solidFill>
                  <a:srgbClr val="23505E"/>
                </a:solidFill>
              </a:rPr>
              <a:t>la red prestadora</a:t>
            </a:r>
          </a:p>
        </p:txBody>
      </p:sp>
      <p:sp>
        <p:nvSpPr>
          <p:cNvPr id="17" name="CuadroTexto 16">
            <a:extLst>
              <a:ext uri="{FF2B5EF4-FFF2-40B4-BE49-F238E27FC236}">
                <a16:creationId xmlns:a16="http://schemas.microsoft.com/office/drawing/2014/main" id="{F30A48BA-05BB-1D42-4C20-E393536B843A}"/>
              </a:ext>
            </a:extLst>
          </p:cNvPr>
          <p:cNvSpPr txBox="1"/>
          <p:nvPr/>
        </p:nvSpPr>
        <p:spPr>
          <a:xfrm>
            <a:off x="1325423" y="2245349"/>
            <a:ext cx="2698615" cy="553998"/>
          </a:xfrm>
          <a:prstGeom prst="rect">
            <a:avLst/>
          </a:prstGeom>
          <a:noFill/>
          <a:ln>
            <a:noFill/>
          </a:ln>
        </p:spPr>
        <p:txBody>
          <a:bodyPr wrap="square">
            <a:spAutoFit/>
          </a:bodyPr>
          <a:lstStyle/>
          <a:p>
            <a:pPr lvl="0" algn="ctr"/>
            <a:r>
              <a:rPr lang="es-CO" sz="3000" b="1" dirty="0">
                <a:solidFill>
                  <a:srgbClr val="23505E"/>
                </a:solidFill>
              </a:rPr>
              <a:t>728 </a:t>
            </a:r>
          </a:p>
        </p:txBody>
      </p:sp>
      <p:cxnSp>
        <p:nvCxnSpPr>
          <p:cNvPr id="19" name="Conector recto de flecha 18">
            <a:extLst>
              <a:ext uri="{FF2B5EF4-FFF2-40B4-BE49-F238E27FC236}">
                <a16:creationId xmlns:a16="http://schemas.microsoft.com/office/drawing/2014/main" id="{791FFA7D-15F9-8F17-C0E0-9E6FF026C5F5}"/>
              </a:ext>
            </a:extLst>
          </p:cNvPr>
          <p:cNvCxnSpPr/>
          <p:nvPr/>
        </p:nvCxnSpPr>
        <p:spPr>
          <a:xfrm>
            <a:off x="3147942" y="2539472"/>
            <a:ext cx="42862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CuadroTexto 19">
            <a:extLst>
              <a:ext uri="{FF2B5EF4-FFF2-40B4-BE49-F238E27FC236}">
                <a16:creationId xmlns:a16="http://schemas.microsoft.com/office/drawing/2014/main" id="{C9D604EC-0D04-15AC-76F5-BB44E8A28E52}"/>
              </a:ext>
            </a:extLst>
          </p:cNvPr>
          <p:cNvSpPr txBox="1"/>
          <p:nvPr/>
        </p:nvSpPr>
        <p:spPr>
          <a:xfrm>
            <a:off x="2328792" y="3874128"/>
            <a:ext cx="3657600" cy="553998"/>
          </a:xfrm>
          <a:prstGeom prst="rect">
            <a:avLst/>
          </a:prstGeom>
          <a:noFill/>
          <a:ln>
            <a:noFill/>
          </a:ln>
        </p:spPr>
        <p:txBody>
          <a:bodyPr wrap="square">
            <a:spAutoFit/>
          </a:bodyPr>
          <a:lstStyle/>
          <a:p>
            <a:pPr lvl="0" algn="ctr"/>
            <a:r>
              <a:rPr lang="es-CO" sz="3000" b="1" dirty="0">
                <a:solidFill>
                  <a:srgbClr val="00A48D"/>
                </a:solidFill>
              </a:rPr>
              <a:t>25%</a:t>
            </a:r>
          </a:p>
        </p:txBody>
      </p:sp>
      <p:sp>
        <p:nvSpPr>
          <p:cNvPr id="21" name="CuadroTexto 20">
            <a:extLst>
              <a:ext uri="{FF2B5EF4-FFF2-40B4-BE49-F238E27FC236}">
                <a16:creationId xmlns:a16="http://schemas.microsoft.com/office/drawing/2014/main" id="{D849296B-23C2-2DEE-97C5-6DF5CBC70A12}"/>
              </a:ext>
            </a:extLst>
          </p:cNvPr>
          <p:cNvSpPr txBox="1"/>
          <p:nvPr/>
        </p:nvSpPr>
        <p:spPr>
          <a:xfrm>
            <a:off x="2502464" y="4334403"/>
            <a:ext cx="3310255" cy="584775"/>
          </a:xfrm>
          <a:prstGeom prst="rect">
            <a:avLst/>
          </a:prstGeom>
          <a:noFill/>
          <a:ln>
            <a:noFill/>
          </a:ln>
        </p:spPr>
        <p:txBody>
          <a:bodyPr wrap="square">
            <a:spAutoFit/>
          </a:bodyPr>
          <a:lstStyle/>
          <a:p>
            <a:pPr lvl="0" algn="ctr"/>
            <a:r>
              <a:rPr lang="es-CO" sz="1600" dirty="0">
                <a:solidFill>
                  <a:srgbClr val="23505E"/>
                </a:solidFill>
              </a:rPr>
              <a:t>Contratos </a:t>
            </a:r>
          </a:p>
          <a:p>
            <a:pPr lvl="0" algn="ctr"/>
            <a:r>
              <a:rPr lang="es-CO" sz="1600" dirty="0">
                <a:solidFill>
                  <a:srgbClr val="23505E"/>
                </a:solidFill>
              </a:rPr>
              <a:t>administrativos</a:t>
            </a:r>
          </a:p>
        </p:txBody>
      </p:sp>
      <p:cxnSp>
        <p:nvCxnSpPr>
          <p:cNvPr id="22" name="Conector recto de flecha 21">
            <a:extLst>
              <a:ext uri="{FF2B5EF4-FFF2-40B4-BE49-F238E27FC236}">
                <a16:creationId xmlns:a16="http://schemas.microsoft.com/office/drawing/2014/main" id="{B4A29F43-189E-6CE0-45CF-36E23BB82C2E}"/>
              </a:ext>
            </a:extLst>
          </p:cNvPr>
          <p:cNvCxnSpPr/>
          <p:nvPr/>
        </p:nvCxnSpPr>
        <p:spPr>
          <a:xfrm>
            <a:off x="3232595" y="4171160"/>
            <a:ext cx="42862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3" name="CuadroTexto 22">
            <a:extLst>
              <a:ext uri="{FF2B5EF4-FFF2-40B4-BE49-F238E27FC236}">
                <a16:creationId xmlns:a16="http://schemas.microsoft.com/office/drawing/2014/main" id="{CE52D79E-E303-D93A-4F0A-2B5CA344A6BC}"/>
              </a:ext>
            </a:extLst>
          </p:cNvPr>
          <p:cNvSpPr txBox="1"/>
          <p:nvPr/>
        </p:nvSpPr>
        <p:spPr>
          <a:xfrm>
            <a:off x="1852054" y="3874128"/>
            <a:ext cx="1645355" cy="553998"/>
          </a:xfrm>
          <a:prstGeom prst="rect">
            <a:avLst/>
          </a:prstGeom>
          <a:noFill/>
          <a:ln>
            <a:noFill/>
          </a:ln>
        </p:spPr>
        <p:txBody>
          <a:bodyPr wrap="square">
            <a:spAutoFit/>
          </a:bodyPr>
          <a:lstStyle/>
          <a:p>
            <a:pPr lvl="0" algn="ctr"/>
            <a:r>
              <a:rPr lang="es-CO" sz="3000" b="1" dirty="0">
                <a:solidFill>
                  <a:srgbClr val="23505E"/>
                </a:solidFill>
              </a:rPr>
              <a:t>239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233;p5">
            <a:extLst>
              <a:ext uri="{FF2B5EF4-FFF2-40B4-BE49-F238E27FC236}">
                <a16:creationId xmlns:a16="http://schemas.microsoft.com/office/drawing/2014/main" id="{9C914545-F373-7BFA-15D1-2EC32F5650F6}"/>
              </a:ext>
            </a:extLst>
          </p:cNvPr>
          <p:cNvPicPr preferRelativeResize="0"/>
          <p:nvPr/>
        </p:nvPicPr>
        <p:blipFill rotWithShape="1">
          <a:blip r:embed="rId2">
            <a:alphaModFix amt="50000"/>
          </a:blip>
          <a:srcRect/>
          <a:stretch/>
        </p:blipFill>
        <p:spPr>
          <a:xfrm>
            <a:off x="3469748" y="411027"/>
            <a:ext cx="5339448" cy="558202"/>
          </a:xfrm>
          <a:prstGeom prst="rect">
            <a:avLst/>
          </a:prstGeom>
          <a:noFill/>
          <a:ln>
            <a:noFill/>
          </a:ln>
        </p:spPr>
      </p:pic>
      <p:pic>
        <p:nvPicPr>
          <p:cNvPr id="3" name="Google Shape;234;p5" descr="Imagen en blanco y negro&#10;&#10;El contenido generado por IA puede ser incorrecto.">
            <a:extLst>
              <a:ext uri="{FF2B5EF4-FFF2-40B4-BE49-F238E27FC236}">
                <a16:creationId xmlns:a16="http://schemas.microsoft.com/office/drawing/2014/main" id="{4EC4F1C6-11DC-8151-1CE2-8E5EE592019E}"/>
              </a:ext>
            </a:extLst>
          </p:cNvPr>
          <p:cNvPicPr preferRelativeResize="0"/>
          <p:nvPr/>
        </p:nvPicPr>
        <p:blipFill rotWithShape="1">
          <a:blip r:embed="rId3">
            <a:alphaModFix/>
          </a:blip>
          <a:srcRect/>
          <a:stretch/>
        </p:blipFill>
        <p:spPr>
          <a:xfrm rot="8108137" flipH="1">
            <a:off x="3220663" y="456156"/>
            <a:ext cx="654818" cy="251559"/>
          </a:xfrm>
          <a:prstGeom prst="rect">
            <a:avLst/>
          </a:prstGeom>
          <a:noFill/>
          <a:ln>
            <a:noFill/>
          </a:ln>
        </p:spPr>
      </p:pic>
      <p:pic>
        <p:nvPicPr>
          <p:cNvPr id="4" name="Google Shape;235;p5" descr="Imagen en blanco y negro&#10;&#10;El contenido generado por IA puede ser incorrecto.">
            <a:extLst>
              <a:ext uri="{FF2B5EF4-FFF2-40B4-BE49-F238E27FC236}">
                <a16:creationId xmlns:a16="http://schemas.microsoft.com/office/drawing/2014/main" id="{680CF2A3-B6E4-CB38-A0CB-440B306C235C}"/>
              </a:ext>
            </a:extLst>
          </p:cNvPr>
          <p:cNvPicPr preferRelativeResize="0"/>
          <p:nvPr/>
        </p:nvPicPr>
        <p:blipFill rotWithShape="1">
          <a:blip r:embed="rId3">
            <a:alphaModFix/>
          </a:blip>
          <a:srcRect/>
          <a:stretch/>
        </p:blipFill>
        <p:spPr>
          <a:xfrm rot="13442387" flipH="1">
            <a:off x="8401457" y="437246"/>
            <a:ext cx="654818" cy="251559"/>
          </a:xfrm>
          <a:prstGeom prst="rect">
            <a:avLst/>
          </a:prstGeom>
          <a:noFill/>
          <a:ln>
            <a:noFill/>
          </a:ln>
        </p:spPr>
      </p:pic>
      <p:sp>
        <p:nvSpPr>
          <p:cNvPr id="5" name="CuadroTexto 4">
            <a:extLst>
              <a:ext uri="{FF2B5EF4-FFF2-40B4-BE49-F238E27FC236}">
                <a16:creationId xmlns:a16="http://schemas.microsoft.com/office/drawing/2014/main" id="{C5ABD360-8742-34A5-288D-40DEE095E8E5}"/>
              </a:ext>
            </a:extLst>
          </p:cNvPr>
          <p:cNvSpPr txBox="1"/>
          <p:nvPr/>
        </p:nvSpPr>
        <p:spPr>
          <a:xfrm>
            <a:off x="3726821" y="517101"/>
            <a:ext cx="4977599" cy="369332"/>
          </a:xfrm>
          <a:prstGeom prst="rect">
            <a:avLst/>
          </a:prstGeom>
          <a:noFill/>
        </p:spPr>
        <p:txBody>
          <a:bodyPr wrap="square">
            <a:spAutoFit/>
          </a:bodyPr>
          <a:lstStyle/>
          <a:p>
            <a:pPr algn="ctr"/>
            <a:r>
              <a:rPr lang="es-CO" sz="1800" b="1" dirty="0">
                <a:solidFill>
                  <a:srgbClr val="23505E"/>
                </a:solidFill>
              </a:rPr>
              <a:t>Distribución de contratos vigentes</a:t>
            </a:r>
          </a:p>
        </p:txBody>
      </p:sp>
      <p:grpSp>
        <p:nvGrpSpPr>
          <p:cNvPr id="47" name="Grupo 46">
            <a:extLst>
              <a:ext uri="{FF2B5EF4-FFF2-40B4-BE49-F238E27FC236}">
                <a16:creationId xmlns:a16="http://schemas.microsoft.com/office/drawing/2014/main" id="{E2331AF0-87CF-BB47-2F97-FE22E0F82BBB}"/>
              </a:ext>
            </a:extLst>
          </p:cNvPr>
          <p:cNvGrpSpPr/>
          <p:nvPr/>
        </p:nvGrpSpPr>
        <p:grpSpPr>
          <a:xfrm>
            <a:off x="1748004" y="1269999"/>
            <a:ext cx="7061192" cy="2548467"/>
            <a:chOff x="400688" y="1769703"/>
            <a:chExt cx="7532230" cy="3064975"/>
          </a:xfrm>
        </p:grpSpPr>
        <p:grpSp>
          <p:nvGrpSpPr>
            <p:cNvPr id="28" name="Grupo 27">
              <a:extLst>
                <a:ext uri="{FF2B5EF4-FFF2-40B4-BE49-F238E27FC236}">
                  <a16:creationId xmlns:a16="http://schemas.microsoft.com/office/drawing/2014/main" id="{6AD5CCC8-8A28-12AE-D1F6-1E238F458539}"/>
                </a:ext>
              </a:extLst>
            </p:cNvPr>
            <p:cNvGrpSpPr/>
            <p:nvPr/>
          </p:nvGrpSpPr>
          <p:grpSpPr>
            <a:xfrm>
              <a:off x="400688" y="1769703"/>
              <a:ext cx="5315669" cy="3064975"/>
              <a:chOff x="239822" y="1033103"/>
              <a:chExt cx="5315669" cy="3064975"/>
            </a:xfrm>
          </p:grpSpPr>
          <p:pic>
            <p:nvPicPr>
              <p:cNvPr id="6" name="Google Shape;115;p16" descr="image.png">
                <a:extLst>
                  <a:ext uri="{FF2B5EF4-FFF2-40B4-BE49-F238E27FC236}">
                    <a16:creationId xmlns:a16="http://schemas.microsoft.com/office/drawing/2014/main" id="{509E8CD6-F4E2-C3B9-D0D8-E77AFACBF511}"/>
                  </a:ext>
                </a:extLst>
              </p:cNvPr>
              <p:cNvPicPr preferRelativeResize="0"/>
              <p:nvPr/>
            </p:nvPicPr>
            <p:blipFill rotWithShape="1">
              <a:blip r:embed="rId4">
                <a:alphaModFix/>
              </a:blip>
              <a:srcRect/>
              <a:stretch/>
            </p:blipFill>
            <p:spPr>
              <a:xfrm>
                <a:off x="2798611" y="3757508"/>
                <a:ext cx="2740837" cy="330790"/>
              </a:xfrm>
              <a:prstGeom prst="rect">
                <a:avLst/>
              </a:prstGeom>
              <a:noFill/>
              <a:ln>
                <a:noFill/>
              </a:ln>
            </p:spPr>
          </p:pic>
          <p:pic>
            <p:nvPicPr>
              <p:cNvPr id="7" name="Google Shape;111;p16" descr="image.png">
                <a:extLst>
                  <a:ext uri="{FF2B5EF4-FFF2-40B4-BE49-F238E27FC236}">
                    <a16:creationId xmlns:a16="http://schemas.microsoft.com/office/drawing/2014/main" id="{44650137-F421-D95D-2572-9AAA1669266B}"/>
                  </a:ext>
                </a:extLst>
              </p:cNvPr>
              <p:cNvPicPr preferRelativeResize="0"/>
              <p:nvPr/>
            </p:nvPicPr>
            <p:blipFill rotWithShape="1">
              <a:blip r:embed="rId4">
                <a:alphaModFix/>
              </a:blip>
              <a:srcRect/>
              <a:stretch/>
            </p:blipFill>
            <p:spPr>
              <a:xfrm>
                <a:off x="2799907" y="1489822"/>
                <a:ext cx="2740837" cy="330790"/>
              </a:xfrm>
              <a:prstGeom prst="rect">
                <a:avLst/>
              </a:prstGeom>
              <a:noFill/>
              <a:ln>
                <a:noFill/>
              </a:ln>
            </p:spPr>
          </p:pic>
          <p:pic>
            <p:nvPicPr>
              <p:cNvPr id="8" name="Google Shape;112;p16" descr="image.png">
                <a:extLst>
                  <a:ext uri="{FF2B5EF4-FFF2-40B4-BE49-F238E27FC236}">
                    <a16:creationId xmlns:a16="http://schemas.microsoft.com/office/drawing/2014/main" id="{91D44BF9-F2A9-7CA2-CAE6-2035329F37DD}"/>
                  </a:ext>
                </a:extLst>
              </p:cNvPr>
              <p:cNvPicPr preferRelativeResize="0"/>
              <p:nvPr/>
            </p:nvPicPr>
            <p:blipFill rotWithShape="1">
              <a:blip r:embed="rId4">
                <a:alphaModFix/>
              </a:blip>
              <a:srcRect/>
              <a:stretch/>
            </p:blipFill>
            <p:spPr>
              <a:xfrm>
                <a:off x="2799907" y="1962379"/>
                <a:ext cx="2740837" cy="330790"/>
              </a:xfrm>
              <a:prstGeom prst="rect">
                <a:avLst/>
              </a:prstGeom>
              <a:noFill/>
              <a:ln>
                <a:noFill/>
              </a:ln>
            </p:spPr>
          </p:pic>
          <p:pic>
            <p:nvPicPr>
              <p:cNvPr id="9" name="Google Shape;113;p16" descr="image.png">
                <a:extLst>
                  <a:ext uri="{FF2B5EF4-FFF2-40B4-BE49-F238E27FC236}">
                    <a16:creationId xmlns:a16="http://schemas.microsoft.com/office/drawing/2014/main" id="{2559E5DD-F4B9-A223-7482-90F789672286}"/>
                  </a:ext>
                </a:extLst>
              </p:cNvPr>
              <p:cNvPicPr preferRelativeResize="0"/>
              <p:nvPr/>
            </p:nvPicPr>
            <p:blipFill rotWithShape="1">
              <a:blip r:embed="rId4">
                <a:alphaModFix/>
              </a:blip>
              <a:srcRect/>
              <a:stretch/>
            </p:blipFill>
            <p:spPr>
              <a:xfrm>
                <a:off x="2791635" y="2434938"/>
                <a:ext cx="2740837" cy="330790"/>
              </a:xfrm>
              <a:prstGeom prst="rect">
                <a:avLst/>
              </a:prstGeom>
              <a:noFill/>
              <a:ln>
                <a:noFill/>
              </a:ln>
            </p:spPr>
          </p:pic>
          <p:pic>
            <p:nvPicPr>
              <p:cNvPr id="10" name="Google Shape;114;p16" descr="image.png">
                <a:extLst>
                  <a:ext uri="{FF2B5EF4-FFF2-40B4-BE49-F238E27FC236}">
                    <a16:creationId xmlns:a16="http://schemas.microsoft.com/office/drawing/2014/main" id="{9835E6B9-F866-3D94-0B8F-2B6B073F7191}"/>
                  </a:ext>
                </a:extLst>
              </p:cNvPr>
              <p:cNvPicPr preferRelativeResize="0"/>
              <p:nvPr/>
            </p:nvPicPr>
            <p:blipFill rotWithShape="1">
              <a:blip r:embed="rId4">
                <a:alphaModFix/>
              </a:blip>
              <a:srcRect/>
              <a:stretch/>
            </p:blipFill>
            <p:spPr>
              <a:xfrm>
                <a:off x="2799907" y="2907496"/>
                <a:ext cx="2740837" cy="330790"/>
              </a:xfrm>
              <a:prstGeom prst="rect">
                <a:avLst/>
              </a:prstGeom>
              <a:noFill/>
              <a:ln>
                <a:noFill/>
              </a:ln>
            </p:spPr>
          </p:pic>
          <p:pic>
            <p:nvPicPr>
              <p:cNvPr id="11" name="Google Shape;115;p16" descr="image.png">
                <a:extLst>
                  <a:ext uri="{FF2B5EF4-FFF2-40B4-BE49-F238E27FC236}">
                    <a16:creationId xmlns:a16="http://schemas.microsoft.com/office/drawing/2014/main" id="{B0B025BF-2FA0-B502-6EAB-59762CF211AE}"/>
                  </a:ext>
                </a:extLst>
              </p:cNvPr>
              <p:cNvPicPr preferRelativeResize="0"/>
              <p:nvPr/>
            </p:nvPicPr>
            <p:blipFill rotWithShape="1">
              <a:blip r:embed="rId4">
                <a:alphaModFix/>
              </a:blip>
              <a:srcRect/>
              <a:stretch/>
            </p:blipFill>
            <p:spPr>
              <a:xfrm>
                <a:off x="2814654" y="3320441"/>
                <a:ext cx="2740837" cy="330789"/>
              </a:xfrm>
              <a:prstGeom prst="rect">
                <a:avLst/>
              </a:prstGeom>
              <a:noFill/>
              <a:ln>
                <a:noFill/>
              </a:ln>
            </p:spPr>
          </p:pic>
          <p:pic>
            <p:nvPicPr>
              <p:cNvPr id="15" name="Google Shape;120;p16" descr="image.png">
                <a:extLst>
                  <a:ext uri="{FF2B5EF4-FFF2-40B4-BE49-F238E27FC236}">
                    <a16:creationId xmlns:a16="http://schemas.microsoft.com/office/drawing/2014/main" id="{B4EAB2B0-F1A4-3608-4E9A-489D23DC8FE0}"/>
                  </a:ext>
                </a:extLst>
              </p:cNvPr>
              <p:cNvPicPr preferRelativeResize="0"/>
              <p:nvPr/>
            </p:nvPicPr>
            <p:blipFill rotWithShape="1">
              <a:blip r:embed="rId5">
                <a:alphaModFix/>
              </a:blip>
              <a:srcRect/>
              <a:stretch/>
            </p:blipFill>
            <p:spPr>
              <a:xfrm>
                <a:off x="2799907" y="3380054"/>
                <a:ext cx="31897" cy="330790"/>
              </a:xfrm>
              <a:prstGeom prst="rect">
                <a:avLst/>
              </a:prstGeom>
              <a:solidFill>
                <a:srgbClr val="23505E"/>
              </a:solidFill>
              <a:ln>
                <a:noFill/>
              </a:ln>
            </p:spPr>
          </p:pic>
          <p:sp>
            <p:nvSpPr>
              <p:cNvPr id="16" name="Google Shape;122;p16">
                <a:extLst>
                  <a:ext uri="{FF2B5EF4-FFF2-40B4-BE49-F238E27FC236}">
                    <a16:creationId xmlns:a16="http://schemas.microsoft.com/office/drawing/2014/main" id="{E2E73E5C-2CDC-6FB9-FC6E-4D2F2D83F81F}"/>
                  </a:ext>
                </a:extLst>
              </p:cNvPr>
              <p:cNvSpPr txBox="1"/>
              <p:nvPr/>
            </p:nvSpPr>
            <p:spPr>
              <a:xfrm>
                <a:off x="248093" y="1565431"/>
                <a:ext cx="2362791" cy="183255"/>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CÁPITA</a:t>
                </a:r>
                <a:endParaRPr sz="1256" dirty="0"/>
              </a:p>
            </p:txBody>
          </p:sp>
          <p:sp>
            <p:nvSpPr>
              <p:cNvPr id="17" name="Google Shape;123;p16">
                <a:extLst>
                  <a:ext uri="{FF2B5EF4-FFF2-40B4-BE49-F238E27FC236}">
                    <a16:creationId xmlns:a16="http://schemas.microsoft.com/office/drawing/2014/main" id="{CDAD16D6-8C01-17D9-3E74-4651E8F26BD7}"/>
                  </a:ext>
                </a:extLst>
              </p:cNvPr>
              <p:cNvSpPr txBox="1"/>
              <p:nvPr/>
            </p:nvSpPr>
            <p:spPr>
              <a:xfrm>
                <a:off x="248093" y="2037988"/>
                <a:ext cx="2362791" cy="183255"/>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CÁPITA Y EVENTO</a:t>
                </a:r>
                <a:endParaRPr sz="1256" dirty="0"/>
              </a:p>
            </p:txBody>
          </p:sp>
          <p:sp>
            <p:nvSpPr>
              <p:cNvPr id="18" name="Google Shape;124;p16">
                <a:extLst>
                  <a:ext uri="{FF2B5EF4-FFF2-40B4-BE49-F238E27FC236}">
                    <a16:creationId xmlns:a16="http://schemas.microsoft.com/office/drawing/2014/main" id="{D0D58EC2-D5AE-B054-CFBB-F6A444DD8251}"/>
                  </a:ext>
                </a:extLst>
              </p:cNvPr>
              <p:cNvSpPr txBox="1"/>
              <p:nvPr/>
            </p:nvSpPr>
            <p:spPr>
              <a:xfrm>
                <a:off x="248093" y="2510547"/>
                <a:ext cx="2362791" cy="183255"/>
              </a:xfrm>
              <a:prstGeom prst="rect">
                <a:avLst/>
              </a:prstGeom>
              <a:noFill/>
              <a:ln>
                <a:noFill/>
              </a:ln>
            </p:spPr>
            <p:txBody>
              <a:bodyPr spcFirstLastPara="1" wrap="square" lIns="0" tIns="0" rIns="0" bIns="0" anchor="t" anchorCtr="0">
                <a:spAutoFit/>
              </a:bodyPr>
              <a:lstStyle/>
              <a:p>
                <a:pPr algn="r" rtl="0"/>
                <a:r>
                  <a:rPr lang="en-US" sz="1191" b="1">
                    <a:solidFill>
                      <a:srgbClr val="004D4D"/>
                    </a:solidFill>
                    <a:latin typeface="Lato"/>
                    <a:ea typeface="Lato"/>
                    <a:cs typeface="Lato"/>
                    <a:sym typeface="Lato"/>
                  </a:rPr>
                  <a:t>PGP</a:t>
                </a:r>
                <a:endParaRPr sz="1256"/>
              </a:p>
            </p:txBody>
          </p:sp>
          <p:sp>
            <p:nvSpPr>
              <p:cNvPr id="19" name="Google Shape;125;p16">
                <a:extLst>
                  <a:ext uri="{FF2B5EF4-FFF2-40B4-BE49-F238E27FC236}">
                    <a16:creationId xmlns:a16="http://schemas.microsoft.com/office/drawing/2014/main" id="{96BAA329-48AC-8B3A-5EED-710D5E407922}"/>
                  </a:ext>
                </a:extLst>
              </p:cNvPr>
              <p:cNvSpPr txBox="1"/>
              <p:nvPr/>
            </p:nvSpPr>
            <p:spPr>
              <a:xfrm>
                <a:off x="248093" y="2983105"/>
                <a:ext cx="2362791" cy="183255"/>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BOLSA O CANASTA</a:t>
                </a:r>
                <a:endParaRPr sz="1256" dirty="0"/>
              </a:p>
            </p:txBody>
          </p:sp>
          <p:sp>
            <p:nvSpPr>
              <p:cNvPr id="20" name="CuadroTexto 19">
                <a:extLst>
                  <a:ext uri="{FF2B5EF4-FFF2-40B4-BE49-F238E27FC236}">
                    <a16:creationId xmlns:a16="http://schemas.microsoft.com/office/drawing/2014/main" id="{37574D1F-1F09-B84B-AFC4-6A0EDA93DA07}"/>
                  </a:ext>
                </a:extLst>
              </p:cNvPr>
              <p:cNvSpPr txBox="1"/>
              <p:nvPr/>
            </p:nvSpPr>
            <p:spPr>
              <a:xfrm>
                <a:off x="2898405" y="2442290"/>
                <a:ext cx="797442" cy="285591"/>
              </a:xfrm>
              <a:prstGeom prst="rect">
                <a:avLst/>
              </a:prstGeom>
              <a:noFill/>
            </p:spPr>
            <p:txBody>
              <a:bodyPr wrap="square" rtlCol="0">
                <a:spAutoFit/>
              </a:bodyPr>
              <a:lstStyle/>
              <a:p>
                <a:r>
                  <a:rPr lang="es-MX" sz="1256" dirty="0">
                    <a:solidFill>
                      <a:schemeClr val="bg1"/>
                    </a:solidFill>
                  </a:rPr>
                  <a:t>43</a:t>
                </a:r>
                <a:endParaRPr lang="es-CO" sz="1256" dirty="0">
                  <a:solidFill>
                    <a:schemeClr val="bg1"/>
                  </a:solidFill>
                </a:endParaRPr>
              </a:p>
            </p:txBody>
          </p:sp>
          <p:sp>
            <p:nvSpPr>
              <p:cNvPr id="22" name="CuadroTexto 21">
                <a:extLst>
                  <a:ext uri="{FF2B5EF4-FFF2-40B4-BE49-F238E27FC236}">
                    <a16:creationId xmlns:a16="http://schemas.microsoft.com/office/drawing/2014/main" id="{A4FC0D0E-31D6-59E5-AEA8-D0C7AB8E4703}"/>
                  </a:ext>
                </a:extLst>
              </p:cNvPr>
              <p:cNvSpPr txBox="1"/>
              <p:nvPr/>
            </p:nvSpPr>
            <p:spPr>
              <a:xfrm>
                <a:off x="2926760" y="3356058"/>
                <a:ext cx="402389" cy="285591"/>
              </a:xfrm>
              <a:prstGeom prst="rect">
                <a:avLst/>
              </a:prstGeom>
              <a:noFill/>
            </p:spPr>
            <p:txBody>
              <a:bodyPr wrap="square" rtlCol="0">
                <a:spAutoFit/>
              </a:bodyPr>
              <a:lstStyle/>
              <a:p>
                <a:r>
                  <a:rPr lang="es-MX" sz="1256" dirty="0"/>
                  <a:t>3</a:t>
                </a:r>
                <a:endParaRPr lang="es-CO" sz="1256" dirty="0"/>
              </a:p>
            </p:txBody>
          </p:sp>
          <p:sp>
            <p:nvSpPr>
              <p:cNvPr id="23" name="Rectángulo: esquinas redondeadas 22">
                <a:extLst>
                  <a:ext uri="{FF2B5EF4-FFF2-40B4-BE49-F238E27FC236}">
                    <a16:creationId xmlns:a16="http://schemas.microsoft.com/office/drawing/2014/main" id="{BA79F1BA-ABE2-0F95-46DE-40EF0B302E03}"/>
                  </a:ext>
                </a:extLst>
              </p:cNvPr>
              <p:cNvSpPr/>
              <p:nvPr/>
            </p:nvSpPr>
            <p:spPr>
              <a:xfrm>
                <a:off x="2799907" y="1489821"/>
                <a:ext cx="906920" cy="330789"/>
              </a:xfrm>
              <a:prstGeom prst="roundRect">
                <a:avLst/>
              </a:prstGeom>
              <a:solidFill>
                <a:srgbClr val="2350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24" name="CuadroTexto 23">
                <a:extLst>
                  <a:ext uri="{FF2B5EF4-FFF2-40B4-BE49-F238E27FC236}">
                    <a16:creationId xmlns:a16="http://schemas.microsoft.com/office/drawing/2014/main" id="{313AA8E6-152F-837C-202B-DF0FAD30F09B}"/>
                  </a:ext>
                </a:extLst>
              </p:cNvPr>
              <p:cNvSpPr txBox="1"/>
              <p:nvPr/>
            </p:nvSpPr>
            <p:spPr>
              <a:xfrm>
                <a:off x="2804042" y="1495928"/>
                <a:ext cx="718442" cy="285591"/>
              </a:xfrm>
              <a:prstGeom prst="rect">
                <a:avLst/>
              </a:prstGeom>
              <a:noFill/>
            </p:spPr>
            <p:txBody>
              <a:bodyPr wrap="square" rtlCol="0">
                <a:spAutoFit/>
              </a:bodyPr>
              <a:lstStyle/>
              <a:p>
                <a:r>
                  <a:rPr lang="es-MX" sz="1256" dirty="0">
                    <a:solidFill>
                      <a:schemeClr val="bg1"/>
                    </a:solidFill>
                  </a:rPr>
                  <a:t>113</a:t>
                </a:r>
                <a:endParaRPr lang="es-CO" sz="1256" dirty="0">
                  <a:solidFill>
                    <a:schemeClr val="bg1"/>
                  </a:solidFill>
                </a:endParaRPr>
              </a:p>
            </p:txBody>
          </p:sp>
          <p:pic>
            <p:nvPicPr>
              <p:cNvPr id="25" name="Google Shape;120;p16" descr="image.png">
                <a:extLst>
                  <a:ext uri="{FF2B5EF4-FFF2-40B4-BE49-F238E27FC236}">
                    <a16:creationId xmlns:a16="http://schemas.microsoft.com/office/drawing/2014/main" id="{37D970E4-E585-6774-495E-82F85FF5E3D9}"/>
                  </a:ext>
                </a:extLst>
              </p:cNvPr>
              <p:cNvPicPr preferRelativeResize="0"/>
              <p:nvPr/>
            </p:nvPicPr>
            <p:blipFill rotWithShape="1">
              <a:blip r:embed="rId5">
                <a:alphaModFix/>
              </a:blip>
              <a:srcRect/>
              <a:stretch/>
            </p:blipFill>
            <p:spPr>
              <a:xfrm>
                <a:off x="2799907" y="3767288"/>
                <a:ext cx="31897" cy="330790"/>
              </a:xfrm>
              <a:prstGeom prst="rect">
                <a:avLst/>
              </a:prstGeom>
              <a:solidFill>
                <a:srgbClr val="23505E"/>
              </a:solidFill>
              <a:ln>
                <a:noFill/>
              </a:ln>
            </p:spPr>
          </p:pic>
          <p:sp>
            <p:nvSpPr>
              <p:cNvPr id="26" name="CuadroTexto 25">
                <a:extLst>
                  <a:ext uri="{FF2B5EF4-FFF2-40B4-BE49-F238E27FC236}">
                    <a16:creationId xmlns:a16="http://schemas.microsoft.com/office/drawing/2014/main" id="{8DFF8710-EE91-CFEC-3497-D9B22ABCEC0A}"/>
                  </a:ext>
                </a:extLst>
              </p:cNvPr>
              <p:cNvSpPr txBox="1"/>
              <p:nvPr/>
            </p:nvSpPr>
            <p:spPr>
              <a:xfrm>
                <a:off x="2917333" y="3767287"/>
                <a:ext cx="402389" cy="285591"/>
              </a:xfrm>
              <a:prstGeom prst="rect">
                <a:avLst/>
              </a:prstGeom>
              <a:noFill/>
            </p:spPr>
            <p:txBody>
              <a:bodyPr wrap="square" rtlCol="0">
                <a:spAutoFit/>
              </a:bodyPr>
              <a:lstStyle/>
              <a:p>
                <a:r>
                  <a:rPr lang="es-MX" sz="1256" dirty="0"/>
                  <a:t>1</a:t>
                </a:r>
                <a:endParaRPr lang="es-CO" sz="1256" dirty="0"/>
              </a:p>
            </p:txBody>
          </p:sp>
          <p:sp>
            <p:nvSpPr>
              <p:cNvPr id="27" name="CuadroTexto 26">
                <a:extLst>
                  <a:ext uri="{FF2B5EF4-FFF2-40B4-BE49-F238E27FC236}">
                    <a16:creationId xmlns:a16="http://schemas.microsoft.com/office/drawing/2014/main" id="{A9D7AB8D-236E-2D59-520D-717A8F8E66DB}"/>
                  </a:ext>
                </a:extLst>
              </p:cNvPr>
              <p:cNvSpPr txBox="1"/>
              <p:nvPr/>
            </p:nvSpPr>
            <p:spPr>
              <a:xfrm>
                <a:off x="1458240" y="3767287"/>
                <a:ext cx="1373564" cy="306023"/>
              </a:xfrm>
              <a:prstGeom prst="rect">
                <a:avLst/>
              </a:prstGeom>
              <a:noFill/>
            </p:spPr>
            <p:txBody>
              <a:bodyPr wrap="square" rtlCol="0">
                <a:spAutoFit/>
              </a:bodyPr>
              <a:lstStyle/>
              <a:p>
                <a:r>
                  <a:rPr lang="es-MX" sz="1191" b="1" dirty="0">
                    <a:solidFill>
                      <a:srgbClr val="004D4D"/>
                    </a:solidFill>
                    <a:latin typeface="Lato"/>
                    <a:ea typeface="Lato"/>
                    <a:cs typeface="Lato"/>
                  </a:rPr>
                  <a:t>TRANSPORTE</a:t>
                </a:r>
                <a:endParaRPr lang="es-CO" sz="1191" b="1" dirty="0">
                  <a:solidFill>
                    <a:srgbClr val="004D4D"/>
                  </a:solidFill>
                  <a:latin typeface="Lato"/>
                  <a:ea typeface="Lato"/>
                  <a:cs typeface="Lato"/>
                </a:endParaRPr>
              </a:p>
            </p:txBody>
          </p:sp>
          <p:pic>
            <p:nvPicPr>
              <p:cNvPr id="29" name="Google Shape;111;p16" descr="image.png">
                <a:extLst>
                  <a:ext uri="{FF2B5EF4-FFF2-40B4-BE49-F238E27FC236}">
                    <a16:creationId xmlns:a16="http://schemas.microsoft.com/office/drawing/2014/main" id="{74CB02B4-B50B-96ED-1E6D-3514B1802955}"/>
                  </a:ext>
                </a:extLst>
              </p:cNvPr>
              <p:cNvPicPr preferRelativeResize="0"/>
              <p:nvPr/>
            </p:nvPicPr>
            <p:blipFill rotWithShape="1">
              <a:blip r:embed="rId4">
                <a:alphaModFix/>
              </a:blip>
              <a:srcRect/>
              <a:stretch/>
            </p:blipFill>
            <p:spPr>
              <a:xfrm>
                <a:off x="2791636" y="1033104"/>
                <a:ext cx="2740837" cy="330790"/>
              </a:xfrm>
              <a:prstGeom prst="rect">
                <a:avLst/>
              </a:prstGeom>
              <a:noFill/>
              <a:ln>
                <a:noFill/>
              </a:ln>
            </p:spPr>
          </p:pic>
          <p:sp>
            <p:nvSpPr>
              <p:cNvPr id="30" name="Google Shape;122;p16">
                <a:extLst>
                  <a:ext uri="{FF2B5EF4-FFF2-40B4-BE49-F238E27FC236}">
                    <a16:creationId xmlns:a16="http://schemas.microsoft.com/office/drawing/2014/main" id="{082A8313-7CF0-786C-4F9B-A0EDC61E9849}"/>
                  </a:ext>
                </a:extLst>
              </p:cNvPr>
              <p:cNvSpPr txBox="1"/>
              <p:nvPr/>
            </p:nvSpPr>
            <p:spPr>
              <a:xfrm>
                <a:off x="239822" y="1108713"/>
                <a:ext cx="2362791" cy="183255"/>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EVENTO</a:t>
                </a:r>
                <a:endParaRPr sz="1256" dirty="0"/>
              </a:p>
            </p:txBody>
          </p:sp>
          <p:sp>
            <p:nvSpPr>
              <p:cNvPr id="31" name="Rectángulo: esquinas redondeadas 30">
                <a:extLst>
                  <a:ext uri="{FF2B5EF4-FFF2-40B4-BE49-F238E27FC236}">
                    <a16:creationId xmlns:a16="http://schemas.microsoft.com/office/drawing/2014/main" id="{494BE46C-15EB-35C7-FA75-841C489D151E}"/>
                  </a:ext>
                </a:extLst>
              </p:cNvPr>
              <p:cNvSpPr/>
              <p:nvPr/>
            </p:nvSpPr>
            <p:spPr>
              <a:xfrm>
                <a:off x="2791635" y="1033103"/>
                <a:ext cx="2398381" cy="308150"/>
              </a:xfrm>
              <a:prstGeom prst="roundRect">
                <a:avLst/>
              </a:prstGeom>
              <a:solidFill>
                <a:srgbClr val="2350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48" name="Google Shape;125;p16">
                <a:extLst>
                  <a:ext uri="{FF2B5EF4-FFF2-40B4-BE49-F238E27FC236}">
                    <a16:creationId xmlns:a16="http://schemas.microsoft.com/office/drawing/2014/main" id="{02642797-67A5-301D-2E26-A6B40DA07E03}"/>
                  </a:ext>
                </a:extLst>
              </p:cNvPr>
              <p:cNvSpPr txBox="1"/>
              <p:nvPr/>
            </p:nvSpPr>
            <p:spPr>
              <a:xfrm>
                <a:off x="262840" y="3422777"/>
                <a:ext cx="2362791" cy="183255"/>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ASESORES</a:t>
                </a:r>
                <a:endParaRPr sz="1256" dirty="0"/>
              </a:p>
            </p:txBody>
          </p:sp>
        </p:grpSp>
        <p:sp>
          <p:nvSpPr>
            <p:cNvPr id="35" name="Rectángulo: esquinas redondeadas 34">
              <a:extLst>
                <a:ext uri="{FF2B5EF4-FFF2-40B4-BE49-F238E27FC236}">
                  <a16:creationId xmlns:a16="http://schemas.microsoft.com/office/drawing/2014/main" id="{E6149071-FD6E-E417-94FE-DB0CA2CE6D31}"/>
                </a:ext>
              </a:extLst>
            </p:cNvPr>
            <p:cNvSpPr/>
            <p:nvPr/>
          </p:nvSpPr>
          <p:spPr>
            <a:xfrm>
              <a:off x="2959478" y="3194177"/>
              <a:ext cx="580892" cy="308150"/>
            </a:xfrm>
            <a:prstGeom prst="roundRect">
              <a:avLst/>
            </a:prstGeom>
            <a:solidFill>
              <a:srgbClr val="2350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32" name="CuadroTexto 31">
              <a:extLst>
                <a:ext uri="{FF2B5EF4-FFF2-40B4-BE49-F238E27FC236}">
                  <a16:creationId xmlns:a16="http://schemas.microsoft.com/office/drawing/2014/main" id="{252B8CF6-41FA-EAE5-FC85-5F3BD193C872}"/>
                </a:ext>
              </a:extLst>
            </p:cNvPr>
            <p:cNvSpPr txBox="1"/>
            <p:nvPr/>
          </p:nvSpPr>
          <p:spPr>
            <a:xfrm>
              <a:off x="2964907" y="1786182"/>
              <a:ext cx="1382233" cy="285591"/>
            </a:xfrm>
            <a:prstGeom prst="rect">
              <a:avLst/>
            </a:prstGeom>
            <a:noFill/>
          </p:spPr>
          <p:txBody>
            <a:bodyPr wrap="square" rtlCol="0">
              <a:spAutoFit/>
            </a:bodyPr>
            <a:lstStyle/>
            <a:p>
              <a:r>
                <a:rPr lang="es-MX" sz="1256" dirty="0">
                  <a:solidFill>
                    <a:schemeClr val="bg1"/>
                  </a:solidFill>
                </a:rPr>
                <a:t>436</a:t>
              </a:r>
              <a:endParaRPr lang="es-CO" sz="1256" dirty="0">
                <a:solidFill>
                  <a:schemeClr val="bg1"/>
                </a:solidFill>
              </a:endParaRPr>
            </a:p>
          </p:txBody>
        </p:sp>
        <p:sp>
          <p:nvSpPr>
            <p:cNvPr id="33" name="Rectángulo: esquinas redondeadas 32">
              <a:extLst>
                <a:ext uri="{FF2B5EF4-FFF2-40B4-BE49-F238E27FC236}">
                  <a16:creationId xmlns:a16="http://schemas.microsoft.com/office/drawing/2014/main" id="{D8E4A7D7-7580-A00B-1671-7EC5F6344DD0}"/>
                </a:ext>
              </a:extLst>
            </p:cNvPr>
            <p:cNvSpPr/>
            <p:nvPr/>
          </p:nvSpPr>
          <p:spPr>
            <a:xfrm>
              <a:off x="2975522" y="2700899"/>
              <a:ext cx="802926" cy="298157"/>
            </a:xfrm>
            <a:prstGeom prst="roundRect">
              <a:avLst/>
            </a:prstGeom>
            <a:solidFill>
              <a:srgbClr val="2350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34" name="CuadroTexto 33">
              <a:extLst>
                <a:ext uri="{FF2B5EF4-FFF2-40B4-BE49-F238E27FC236}">
                  <a16:creationId xmlns:a16="http://schemas.microsoft.com/office/drawing/2014/main" id="{6A92123F-DE4A-2593-C16D-A89896B3D7B2}"/>
                </a:ext>
              </a:extLst>
            </p:cNvPr>
            <p:cNvSpPr txBox="1"/>
            <p:nvPr/>
          </p:nvSpPr>
          <p:spPr>
            <a:xfrm>
              <a:off x="2959477" y="2744178"/>
              <a:ext cx="718442" cy="285591"/>
            </a:xfrm>
            <a:prstGeom prst="rect">
              <a:avLst/>
            </a:prstGeom>
            <a:noFill/>
          </p:spPr>
          <p:txBody>
            <a:bodyPr wrap="square" rtlCol="0">
              <a:spAutoFit/>
            </a:bodyPr>
            <a:lstStyle/>
            <a:p>
              <a:r>
                <a:rPr lang="es-MX" sz="1256" dirty="0">
                  <a:solidFill>
                    <a:schemeClr val="bg1"/>
                  </a:solidFill>
                </a:rPr>
                <a:t>111</a:t>
              </a:r>
              <a:endParaRPr lang="es-CO" sz="1256" dirty="0">
                <a:solidFill>
                  <a:schemeClr val="bg1"/>
                </a:solidFill>
              </a:endParaRPr>
            </a:p>
          </p:txBody>
        </p:sp>
        <p:sp>
          <p:nvSpPr>
            <p:cNvPr id="36" name="CuadroTexto 35">
              <a:extLst>
                <a:ext uri="{FF2B5EF4-FFF2-40B4-BE49-F238E27FC236}">
                  <a16:creationId xmlns:a16="http://schemas.microsoft.com/office/drawing/2014/main" id="{10AF3DEC-EEC1-D6E7-8E0A-82B24126CFA5}"/>
                </a:ext>
              </a:extLst>
            </p:cNvPr>
            <p:cNvSpPr txBox="1"/>
            <p:nvPr/>
          </p:nvSpPr>
          <p:spPr>
            <a:xfrm>
              <a:off x="2959477" y="3210631"/>
              <a:ext cx="718442" cy="285591"/>
            </a:xfrm>
            <a:prstGeom prst="rect">
              <a:avLst/>
            </a:prstGeom>
            <a:noFill/>
          </p:spPr>
          <p:txBody>
            <a:bodyPr wrap="square" rtlCol="0">
              <a:spAutoFit/>
            </a:bodyPr>
            <a:lstStyle/>
            <a:p>
              <a:r>
                <a:rPr lang="es-MX" sz="1256" dirty="0">
                  <a:solidFill>
                    <a:schemeClr val="bg1"/>
                  </a:solidFill>
                </a:rPr>
                <a:t>43</a:t>
              </a:r>
              <a:endParaRPr lang="es-CO" sz="1256" dirty="0">
                <a:solidFill>
                  <a:schemeClr val="bg1"/>
                </a:solidFill>
              </a:endParaRPr>
            </a:p>
          </p:txBody>
        </p:sp>
        <p:sp>
          <p:nvSpPr>
            <p:cNvPr id="37" name="Rectángulo: esquinas redondeadas 36">
              <a:extLst>
                <a:ext uri="{FF2B5EF4-FFF2-40B4-BE49-F238E27FC236}">
                  <a16:creationId xmlns:a16="http://schemas.microsoft.com/office/drawing/2014/main" id="{8D21EE8F-2A8C-DDD5-BDAB-52B029A7C160}"/>
                </a:ext>
              </a:extLst>
            </p:cNvPr>
            <p:cNvSpPr/>
            <p:nvPr/>
          </p:nvSpPr>
          <p:spPr>
            <a:xfrm>
              <a:off x="2959478" y="3644095"/>
              <a:ext cx="349702" cy="308150"/>
            </a:xfrm>
            <a:prstGeom prst="roundRect">
              <a:avLst/>
            </a:prstGeom>
            <a:solidFill>
              <a:srgbClr val="2350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38" name="CuadroTexto 37">
              <a:extLst>
                <a:ext uri="{FF2B5EF4-FFF2-40B4-BE49-F238E27FC236}">
                  <a16:creationId xmlns:a16="http://schemas.microsoft.com/office/drawing/2014/main" id="{A98CF6E7-80F6-B23C-794A-F1F9C69E1723}"/>
                </a:ext>
              </a:extLst>
            </p:cNvPr>
            <p:cNvSpPr txBox="1"/>
            <p:nvPr/>
          </p:nvSpPr>
          <p:spPr>
            <a:xfrm>
              <a:off x="2929601" y="3658581"/>
              <a:ext cx="718442" cy="285591"/>
            </a:xfrm>
            <a:prstGeom prst="rect">
              <a:avLst/>
            </a:prstGeom>
            <a:noFill/>
          </p:spPr>
          <p:txBody>
            <a:bodyPr wrap="square" rtlCol="0">
              <a:spAutoFit/>
            </a:bodyPr>
            <a:lstStyle/>
            <a:p>
              <a:r>
                <a:rPr lang="es-MX" sz="1256" dirty="0">
                  <a:solidFill>
                    <a:schemeClr val="bg1"/>
                  </a:solidFill>
                </a:rPr>
                <a:t>21</a:t>
              </a:r>
              <a:endParaRPr lang="es-CO" sz="1256" dirty="0">
                <a:solidFill>
                  <a:schemeClr val="bg1"/>
                </a:solidFill>
              </a:endParaRPr>
            </a:p>
          </p:txBody>
        </p:sp>
        <p:sp>
          <p:nvSpPr>
            <p:cNvPr id="40" name="CuadroTexto 39">
              <a:extLst>
                <a:ext uri="{FF2B5EF4-FFF2-40B4-BE49-F238E27FC236}">
                  <a16:creationId xmlns:a16="http://schemas.microsoft.com/office/drawing/2014/main" id="{40F27F7C-2DB5-BA37-D668-CC3BAA82F125}"/>
                </a:ext>
              </a:extLst>
            </p:cNvPr>
            <p:cNvSpPr txBox="1"/>
            <p:nvPr/>
          </p:nvSpPr>
          <p:spPr>
            <a:xfrm>
              <a:off x="5766700" y="1786182"/>
              <a:ext cx="2148840" cy="307777"/>
            </a:xfrm>
            <a:prstGeom prst="rect">
              <a:avLst/>
            </a:prstGeom>
            <a:noFill/>
          </p:spPr>
          <p:txBody>
            <a:bodyPr wrap="square">
              <a:spAutoFit/>
            </a:bodyPr>
            <a:lstStyle/>
            <a:p>
              <a:pPr marL="0" marR="0" lvl="0" indent="0" algn="l" rtl="0">
                <a:spcBef>
                  <a:spcPts val="0"/>
                </a:spcBef>
                <a:spcAft>
                  <a:spcPts val="0"/>
                </a:spcAft>
                <a:buNone/>
              </a:pPr>
              <a:r>
                <a:rPr lang="es-CO" sz="1400" b="0" i="0" dirty="0">
                  <a:solidFill>
                    <a:srgbClr val="23505E"/>
                  </a:solidFill>
                  <a:effectLst/>
                  <a:latin typeface="+mn-lt"/>
                  <a:ea typeface="+mn-ea"/>
                  <a:cs typeface="+mn-cs"/>
                </a:rPr>
                <a:t>$ 5.734.848.506.811</a:t>
              </a:r>
              <a:endParaRPr lang="es-CO" sz="1400" b="0" dirty="0">
                <a:solidFill>
                  <a:srgbClr val="23505E"/>
                </a:solidFill>
              </a:endParaRPr>
            </a:p>
          </p:txBody>
        </p:sp>
        <p:sp>
          <p:nvSpPr>
            <p:cNvPr id="41" name="CuadroTexto 40">
              <a:extLst>
                <a:ext uri="{FF2B5EF4-FFF2-40B4-BE49-F238E27FC236}">
                  <a16:creationId xmlns:a16="http://schemas.microsoft.com/office/drawing/2014/main" id="{3CEF96D2-BEC2-4FC2-13A7-E823E90E0693}"/>
                </a:ext>
              </a:extLst>
            </p:cNvPr>
            <p:cNvSpPr txBox="1"/>
            <p:nvPr/>
          </p:nvSpPr>
          <p:spPr>
            <a:xfrm>
              <a:off x="5766700" y="2249435"/>
              <a:ext cx="2148840" cy="307777"/>
            </a:xfrm>
            <a:prstGeom prst="rect">
              <a:avLst/>
            </a:prstGeom>
            <a:noFill/>
          </p:spPr>
          <p:txBody>
            <a:bodyPr wrap="square">
              <a:spAutoFit/>
            </a:bodyPr>
            <a:lstStyle/>
            <a:p>
              <a:pPr marL="0" marR="0" lvl="0" indent="0" algn="l" rtl="0">
                <a:spcBef>
                  <a:spcPts val="0"/>
                </a:spcBef>
                <a:spcAft>
                  <a:spcPts val="0"/>
                </a:spcAft>
                <a:buNone/>
              </a:pPr>
              <a:r>
                <a:rPr lang="es-CO" sz="1400" b="0" i="0" dirty="0">
                  <a:solidFill>
                    <a:srgbClr val="23505E"/>
                  </a:solidFill>
                  <a:effectLst/>
                  <a:latin typeface="+mn-lt"/>
                  <a:ea typeface="+mn-ea"/>
                  <a:cs typeface="+mn-cs"/>
                </a:rPr>
                <a:t>$ 571.028.080.534</a:t>
              </a:r>
              <a:endParaRPr lang="es-CO" sz="1400" b="0" dirty="0">
                <a:solidFill>
                  <a:srgbClr val="23505E"/>
                </a:solidFill>
              </a:endParaRPr>
            </a:p>
          </p:txBody>
        </p:sp>
        <p:sp>
          <p:nvSpPr>
            <p:cNvPr id="42" name="CuadroTexto 41">
              <a:extLst>
                <a:ext uri="{FF2B5EF4-FFF2-40B4-BE49-F238E27FC236}">
                  <a16:creationId xmlns:a16="http://schemas.microsoft.com/office/drawing/2014/main" id="{A8791B17-BCCE-4371-6E0D-DE1B8A19BF5E}"/>
                </a:ext>
              </a:extLst>
            </p:cNvPr>
            <p:cNvSpPr txBox="1"/>
            <p:nvPr/>
          </p:nvSpPr>
          <p:spPr>
            <a:xfrm>
              <a:off x="5766700" y="2733084"/>
              <a:ext cx="2148840" cy="307777"/>
            </a:xfrm>
            <a:prstGeom prst="rect">
              <a:avLst/>
            </a:prstGeom>
            <a:noFill/>
          </p:spPr>
          <p:txBody>
            <a:bodyPr wrap="square">
              <a:spAutoFit/>
            </a:bodyPr>
            <a:lstStyle>
              <a:defPPr>
                <a:defRPr lang="es-CO"/>
              </a:defPPr>
              <a:lvl1pPr marR="0" lvl="0" indent="0">
                <a:spcBef>
                  <a:spcPts val="0"/>
                </a:spcBef>
                <a:spcAft>
                  <a:spcPts val="0"/>
                </a:spcAft>
                <a:buNone/>
                <a:defRPr sz="1400" b="0" i="0">
                  <a:solidFill>
                    <a:srgbClr val="23505E"/>
                  </a:solidFill>
                  <a:effectLst/>
                </a:defRPr>
              </a:lvl1pPr>
            </a:lstStyle>
            <a:p>
              <a:r>
                <a:rPr lang="es-CO" dirty="0"/>
                <a:t>$ 929.330.038.491</a:t>
              </a:r>
            </a:p>
          </p:txBody>
        </p:sp>
        <p:sp>
          <p:nvSpPr>
            <p:cNvPr id="43" name="CuadroTexto 42">
              <a:extLst>
                <a:ext uri="{FF2B5EF4-FFF2-40B4-BE49-F238E27FC236}">
                  <a16:creationId xmlns:a16="http://schemas.microsoft.com/office/drawing/2014/main" id="{212581BC-40DE-E0C1-8DA8-71EBCD15741B}"/>
                </a:ext>
              </a:extLst>
            </p:cNvPr>
            <p:cNvSpPr txBox="1"/>
            <p:nvPr/>
          </p:nvSpPr>
          <p:spPr>
            <a:xfrm>
              <a:off x="5766700" y="3183044"/>
              <a:ext cx="2148840" cy="307777"/>
            </a:xfrm>
            <a:prstGeom prst="rect">
              <a:avLst/>
            </a:prstGeom>
            <a:noFill/>
          </p:spPr>
          <p:txBody>
            <a:bodyPr wrap="square">
              <a:spAutoFit/>
            </a:bodyPr>
            <a:lstStyle/>
            <a:p>
              <a:pPr lvl="0"/>
              <a:r>
                <a:rPr lang="es-CO" sz="1400" dirty="0">
                  <a:solidFill>
                    <a:srgbClr val="23505E"/>
                  </a:solidFill>
                </a:rPr>
                <a:t>$ 1.416.637.171.980</a:t>
              </a:r>
            </a:p>
          </p:txBody>
        </p:sp>
        <p:sp>
          <p:nvSpPr>
            <p:cNvPr id="44" name="CuadroTexto 43">
              <a:extLst>
                <a:ext uri="{FF2B5EF4-FFF2-40B4-BE49-F238E27FC236}">
                  <a16:creationId xmlns:a16="http://schemas.microsoft.com/office/drawing/2014/main" id="{F8F9559D-261C-7694-D0F4-AF9BC313AD57}"/>
                </a:ext>
              </a:extLst>
            </p:cNvPr>
            <p:cNvSpPr txBox="1"/>
            <p:nvPr/>
          </p:nvSpPr>
          <p:spPr>
            <a:xfrm>
              <a:off x="5766700" y="3655602"/>
              <a:ext cx="2148840" cy="307777"/>
            </a:xfrm>
            <a:prstGeom prst="rect">
              <a:avLst/>
            </a:prstGeom>
            <a:noFill/>
          </p:spPr>
          <p:txBody>
            <a:bodyPr wrap="square">
              <a:spAutoFit/>
            </a:bodyPr>
            <a:lstStyle/>
            <a:p>
              <a:r>
                <a:rPr lang="es-CO" sz="1400" dirty="0">
                  <a:solidFill>
                    <a:srgbClr val="23505E"/>
                  </a:solidFill>
                </a:rPr>
                <a:t>$ 60.800.096.776,00</a:t>
              </a:r>
            </a:p>
          </p:txBody>
        </p:sp>
        <p:sp>
          <p:nvSpPr>
            <p:cNvPr id="45" name="CuadroTexto 44">
              <a:extLst>
                <a:ext uri="{FF2B5EF4-FFF2-40B4-BE49-F238E27FC236}">
                  <a16:creationId xmlns:a16="http://schemas.microsoft.com/office/drawing/2014/main" id="{B49C9442-6651-677D-50B8-390CF1A1580D}"/>
                </a:ext>
              </a:extLst>
            </p:cNvPr>
            <p:cNvSpPr txBox="1"/>
            <p:nvPr/>
          </p:nvSpPr>
          <p:spPr>
            <a:xfrm>
              <a:off x="5781447" y="4058173"/>
              <a:ext cx="2148840" cy="307778"/>
            </a:xfrm>
            <a:prstGeom prst="rect">
              <a:avLst/>
            </a:prstGeom>
            <a:noFill/>
          </p:spPr>
          <p:txBody>
            <a:bodyPr wrap="square">
              <a:spAutoFit/>
            </a:bodyPr>
            <a:lstStyle/>
            <a:p>
              <a:pPr lvl="0"/>
              <a:r>
                <a:rPr lang="es-CO" sz="1400" dirty="0">
                  <a:solidFill>
                    <a:srgbClr val="23505E"/>
                  </a:solidFill>
                </a:rPr>
                <a:t>$ 516.400.000</a:t>
              </a:r>
            </a:p>
          </p:txBody>
        </p:sp>
        <p:sp>
          <p:nvSpPr>
            <p:cNvPr id="46" name="CuadroTexto 45">
              <a:extLst>
                <a:ext uri="{FF2B5EF4-FFF2-40B4-BE49-F238E27FC236}">
                  <a16:creationId xmlns:a16="http://schemas.microsoft.com/office/drawing/2014/main" id="{5A9AFF4F-5F5B-5395-B4A7-D61947F9D9D0}"/>
                </a:ext>
              </a:extLst>
            </p:cNvPr>
            <p:cNvSpPr txBox="1"/>
            <p:nvPr/>
          </p:nvSpPr>
          <p:spPr>
            <a:xfrm>
              <a:off x="5784078" y="4503887"/>
              <a:ext cx="2148840" cy="307777"/>
            </a:xfrm>
            <a:prstGeom prst="rect">
              <a:avLst/>
            </a:prstGeom>
            <a:noFill/>
          </p:spPr>
          <p:txBody>
            <a:bodyPr wrap="square">
              <a:spAutoFit/>
            </a:bodyPr>
            <a:lstStyle/>
            <a:p>
              <a:pPr lvl="0"/>
              <a:r>
                <a:rPr lang="es-CO" sz="1400" dirty="0">
                  <a:solidFill>
                    <a:srgbClr val="23505E"/>
                  </a:solidFill>
                </a:rPr>
                <a:t>$ 4.006.677.792</a:t>
              </a:r>
            </a:p>
          </p:txBody>
        </p:sp>
      </p:grpSp>
      <p:grpSp>
        <p:nvGrpSpPr>
          <p:cNvPr id="70" name="Grupo 69">
            <a:extLst>
              <a:ext uri="{FF2B5EF4-FFF2-40B4-BE49-F238E27FC236}">
                <a16:creationId xmlns:a16="http://schemas.microsoft.com/office/drawing/2014/main" id="{437B46C4-07DC-599B-B134-0F8C92E9CB84}"/>
              </a:ext>
            </a:extLst>
          </p:cNvPr>
          <p:cNvGrpSpPr/>
          <p:nvPr/>
        </p:nvGrpSpPr>
        <p:grpSpPr>
          <a:xfrm>
            <a:off x="1598030" y="4614680"/>
            <a:ext cx="7265065" cy="1500090"/>
            <a:chOff x="1627932" y="4737422"/>
            <a:chExt cx="7265065" cy="1500090"/>
          </a:xfrm>
        </p:grpSpPr>
        <p:pic>
          <p:nvPicPr>
            <p:cNvPr id="49" name="Google Shape;111;p16" descr="image.png">
              <a:extLst>
                <a:ext uri="{FF2B5EF4-FFF2-40B4-BE49-F238E27FC236}">
                  <a16:creationId xmlns:a16="http://schemas.microsoft.com/office/drawing/2014/main" id="{60F9C6E0-EE25-9127-C616-1BAD86CC2F4D}"/>
                </a:ext>
              </a:extLst>
            </p:cNvPr>
            <p:cNvPicPr preferRelativeResize="0"/>
            <p:nvPr/>
          </p:nvPicPr>
          <p:blipFill rotWithShape="1">
            <a:blip r:embed="rId4">
              <a:alphaModFix/>
            </a:blip>
            <a:srcRect/>
            <a:stretch/>
          </p:blipFill>
          <p:spPr>
            <a:xfrm>
              <a:off x="4248084" y="5117175"/>
              <a:ext cx="2569435" cy="275045"/>
            </a:xfrm>
            <a:prstGeom prst="rect">
              <a:avLst/>
            </a:prstGeom>
            <a:noFill/>
            <a:ln>
              <a:noFill/>
            </a:ln>
          </p:spPr>
        </p:pic>
        <p:pic>
          <p:nvPicPr>
            <p:cNvPr id="50" name="Google Shape;112;p16" descr="image.png">
              <a:extLst>
                <a:ext uri="{FF2B5EF4-FFF2-40B4-BE49-F238E27FC236}">
                  <a16:creationId xmlns:a16="http://schemas.microsoft.com/office/drawing/2014/main" id="{0811B7ED-E568-C5D1-500E-CCD72F7EABF0}"/>
                </a:ext>
              </a:extLst>
            </p:cNvPr>
            <p:cNvPicPr preferRelativeResize="0"/>
            <p:nvPr/>
          </p:nvPicPr>
          <p:blipFill rotWithShape="1">
            <a:blip r:embed="rId4">
              <a:alphaModFix/>
            </a:blip>
            <a:srcRect/>
            <a:stretch/>
          </p:blipFill>
          <p:spPr>
            <a:xfrm>
              <a:off x="4248084" y="5510097"/>
              <a:ext cx="2569435" cy="275045"/>
            </a:xfrm>
            <a:prstGeom prst="rect">
              <a:avLst/>
            </a:prstGeom>
            <a:noFill/>
            <a:ln>
              <a:noFill/>
            </a:ln>
          </p:spPr>
        </p:pic>
        <p:pic>
          <p:nvPicPr>
            <p:cNvPr id="51" name="Google Shape;113;p16" descr="image.png">
              <a:extLst>
                <a:ext uri="{FF2B5EF4-FFF2-40B4-BE49-F238E27FC236}">
                  <a16:creationId xmlns:a16="http://schemas.microsoft.com/office/drawing/2014/main" id="{35A54218-9A19-535B-6DA6-150269D6A5E5}"/>
                </a:ext>
              </a:extLst>
            </p:cNvPr>
            <p:cNvPicPr preferRelativeResize="0"/>
            <p:nvPr/>
          </p:nvPicPr>
          <p:blipFill rotWithShape="1">
            <a:blip r:embed="rId4">
              <a:alphaModFix/>
            </a:blip>
            <a:srcRect/>
            <a:stretch/>
          </p:blipFill>
          <p:spPr>
            <a:xfrm>
              <a:off x="4240329" y="5903020"/>
              <a:ext cx="2569435" cy="275045"/>
            </a:xfrm>
            <a:prstGeom prst="rect">
              <a:avLst/>
            </a:prstGeom>
            <a:noFill/>
            <a:ln>
              <a:noFill/>
            </a:ln>
          </p:spPr>
        </p:pic>
        <p:sp>
          <p:nvSpPr>
            <p:cNvPr id="52" name="Google Shape;122;p16">
              <a:extLst>
                <a:ext uri="{FF2B5EF4-FFF2-40B4-BE49-F238E27FC236}">
                  <a16:creationId xmlns:a16="http://schemas.microsoft.com/office/drawing/2014/main" id="{0331BBDD-7986-1140-B116-6BD1035FC5B0}"/>
                </a:ext>
              </a:extLst>
            </p:cNvPr>
            <p:cNvSpPr txBox="1"/>
            <p:nvPr/>
          </p:nvSpPr>
          <p:spPr>
            <a:xfrm>
              <a:off x="1855851" y="5180042"/>
              <a:ext cx="2215031" cy="183255"/>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PRESTACIÓN DE SERVICIOS</a:t>
              </a:r>
              <a:endParaRPr sz="1256" dirty="0"/>
            </a:p>
          </p:txBody>
        </p:sp>
        <p:sp>
          <p:nvSpPr>
            <p:cNvPr id="53" name="Google Shape;123;p16">
              <a:extLst>
                <a:ext uri="{FF2B5EF4-FFF2-40B4-BE49-F238E27FC236}">
                  <a16:creationId xmlns:a16="http://schemas.microsoft.com/office/drawing/2014/main" id="{59C8C9B5-01E0-4A4F-FB0C-1B2F9C4E563D}"/>
                </a:ext>
              </a:extLst>
            </p:cNvPr>
            <p:cNvSpPr txBox="1"/>
            <p:nvPr/>
          </p:nvSpPr>
          <p:spPr>
            <a:xfrm>
              <a:off x="1855851" y="5572964"/>
              <a:ext cx="2215031" cy="183255"/>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TRANSPORTE</a:t>
              </a:r>
              <a:endParaRPr sz="1256" dirty="0"/>
            </a:p>
          </p:txBody>
        </p:sp>
        <p:sp>
          <p:nvSpPr>
            <p:cNvPr id="54" name="Google Shape;124;p16">
              <a:extLst>
                <a:ext uri="{FF2B5EF4-FFF2-40B4-BE49-F238E27FC236}">
                  <a16:creationId xmlns:a16="http://schemas.microsoft.com/office/drawing/2014/main" id="{D2D21DD7-524C-16F7-2BB2-068FE9380800}"/>
                </a:ext>
              </a:extLst>
            </p:cNvPr>
            <p:cNvSpPr txBox="1"/>
            <p:nvPr/>
          </p:nvSpPr>
          <p:spPr>
            <a:xfrm>
              <a:off x="1627932" y="5871001"/>
              <a:ext cx="2470682" cy="366511"/>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OTROS (COMODATO, CONCESIÓN Y COMPRAVENTA)</a:t>
              </a:r>
              <a:endParaRPr sz="1256" dirty="0"/>
            </a:p>
          </p:txBody>
        </p:sp>
        <p:sp>
          <p:nvSpPr>
            <p:cNvPr id="56" name="Rectángulo: esquinas redondeadas 55">
              <a:extLst>
                <a:ext uri="{FF2B5EF4-FFF2-40B4-BE49-F238E27FC236}">
                  <a16:creationId xmlns:a16="http://schemas.microsoft.com/office/drawing/2014/main" id="{293251F0-3E83-9B5B-94C6-D30F18A24F6F}"/>
                </a:ext>
              </a:extLst>
            </p:cNvPr>
            <p:cNvSpPr/>
            <p:nvPr/>
          </p:nvSpPr>
          <p:spPr>
            <a:xfrm>
              <a:off x="4248084" y="5117174"/>
              <a:ext cx="603340" cy="275045"/>
            </a:xfrm>
            <a:prstGeom prst="roundRect">
              <a:avLst/>
            </a:prstGeom>
            <a:solidFill>
              <a:srgbClr val="00A4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57" name="CuadroTexto 56">
              <a:extLst>
                <a:ext uri="{FF2B5EF4-FFF2-40B4-BE49-F238E27FC236}">
                  <a16:creationId xmlns:a16="http://schemas.microsoft.com/office/drawing/2014/main" id="{D9C13D16-1D3A-F146-5C9D-B6681882D018}"/>
                </a:ext>
              </a:extLst>
            </p:cNvPr>
            <p:cNvSpPr txBox="1"/>
            <p:nvPr/>
          </p:nvSpPr>
          <p:spPr>
            <a:xfrm>
              <a:off x="4251960" y="5122252"/>
              <a:ext cx="673513" cy="285591"/>
            </a:xfrm>
            <a:prstGeom prst="rect">
              <a:avLst/>
            </a:prstGeom>
            <a:noFill/>
          </p:spPr>
          <p:txBody>
            <a:bodyPr wrap="square" rtlCol="0">
              <a:spAutoFit/>
            </a:bodyPr>
            <a:lstStyle/>
            <a:p>
              <a:r>
                <a:rPr lang="es-MX" sz="1256" dirty="0">
                  <a:solidFill>
                    <a:schemeClr val="bg1"/>
                  </a:solidFill>
                </a:rPr>
                <a:t>77</a:t>
              </a:r>
              <a:endParaRPr lang="es-CO" sz="1256" dirty="0">
                <a:solidFill>
                  <a:schemeClr val="bg1"/>
                </a:solidFill>
              </a:endParaRPr>
            </a:p>
          </p:txBody>
        </p:sp>
        <p:pic>
          <p:nvPicPr>
            <p:cNvPr id="58" name="Google Shape;111;p16" descr="image.png">
              <a:extLst>
                <a:ext uri="{FF2B5EF4-FFF2-40B4-BE49-F238E27FC236}">
                  <a16:creationId xmlns:a16="http://schemas.microsoft.com/office/drawing/2014/main" id="{50BD38FD-820B-5634-0DE0-67DA2016EB88}"/>
                </a:ext>
              </a:extLst>
            </p:cNvPr>
            <p:cNvPicPr preferRelativeResize="0"/>
            <p:nvPr/>
          </p:nvPicPr>
          <p:blipFill rotWithShape="1">
            <a:blip r:embed="rId4">
              <a:alphaModFix/>
            </a:blip>
            <a:srcRect/>
            <a:stretch/>
          </p:blipFill>
          <p:spPr>
            <a:xfrm>
              <a:off x="4240330" y="4737423"/>
              <a:ext cx="2569435" cy="275045"/>
            </a:xfrm>
            <a:prstGeom prst="rect">
              <a:avLst/>
            </a:prstGeom>
            <a:noFill/>
            <a:ln>
              <a:noFill/>
            </a:ln>
          </p:spPr>
        </p:pic>
        <p:sp>
          <p:nvSpPr>
            <p:cNvPr id="59" name="Google Shape;122;p16">
              <a:extLst>
                <a:ext uri="{FF2B5EF4-FFF2-40B4-BE49-F238E27FC236}">
                  <a16:creationId xmlns:a16="http://schemas.microsoft.com/office/drawing/2014/main" id="{94B69739-86AE-B825-85D3-71B1FD554C2E}"/>
                </a:ext>
              </a:extLst>
            </p:cNvPr>
            <p:cNvSpPr txBox="1"/>
            <p:nvPr/>
          </p:nvSpPr>
          <p:spPr>
            <a:xfrm>
              <a:off x="1848097" y="4800290"/>
              <a:ext cx="2215031" cy="183255"/>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ARRENDAMIENTO</a:t>
              </a:r>
              <a:endParaRPr sz="1256" dirty="0"/>
            </a:p>
          </p:txBody>
        </p:sp>
        <p:sp>
          <p:nvSpPr>
            <p:cNvPr id="60" name="Rectángulo: esquinas redondeadas 59">
              <a:extLst>
                <a:ext uri="{FF2B5EF4-FFF2-40B4-BE49-F238E27FC236}">
                  <a16:creationId xmlns:a16="http://schemas.microsoft.com/office/drawing/2014/main" id="{8F246BCE-518A-9D6D-CB48-56BE3A783D1F}"/>
                </a:ext>
              </a:extLst>
            </p:cNvPr>
            <p:cNvSpPr/>
            <p:nvPr/>
          </p:nvSpPr>
          <p:spPr>
            <a:xfrm>
              <a:off x="4240329" y="4737422"/>
              <a:ext cx="1307423" cy="273942"/>
            </a:xfrm>
            <a:prstGeom prst="roundRect">
              <a:avLst/>
            </a:prstGeom>
            <a:solidFill>
              <a:srgbClr val="00A4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61" name="CuadroTexto 60">
              <a:extLst>
                <a:ext uri="{FF2B5EF4-FFF2-40B4-BE49-F238E27FC236}">
                  <a16:creationId xmlns:a16="http://schemas.microsoft.com/office/drawing/2014/main" id="{8390984D-A0CB-6A84-E908-7308F6A61FFD}"/>
                </a:ext>
              </a:extLst>
            </p:cNvPr>
            <p:cNvSpPr txBox="1"/>
            <p:nvPr/>
          </p:nvSpPr>
          <p:spPr>
            <a:xfrm>
              <a:off x="4251959" y="4751124"/>
              <a:ext cx="1295793" cy="285591"/>
            </a:xfrm>
            <a:prstGeom prst="rect">
              <a:avLst/>
            </a:prstGeom>
            <a:noFill/>
          </p:spPr>
          <p:txBody>
            <a:bodyPr wrap="square" rtlCol="0">
              <a:spAutoFit/>
            </a:bodyPr>
            <a:lstStyle/>
            <a:p>
              <a:r>
                <a:rPr lang="es-MX" sz="1256" dirty="0">
                  <a:solidFill>
                    <a:schemeClr val="bg1"/>
                  </a:solidFill>
                </a:rPr>
                <a:t>142</a:t>
              </a:r>
              <a:endParaRPr lang="es-CO" sz="1256" dirty="0">
                <a:solidFill>
                  <a:schemeClr val="bg1"/>
                </a:solidFill>
              </a:endParaRPr>
            </a:p>
          </p:txBody>
        </p:sp>
        <p:sp>
          <p:nvSpPr>
            <p:cNvPr id="64" name="CuadroTexto 63">
              <a:extLst>
                <a:ext uri="{FF2B5EF4-FFF2-40B4-BE49-F238E27FC236}">
                  <a16:creationId xmlns:a16="http://schemas.microsoft.com/office/drawing/2014/main" id="{469A9A1C-A01F-E380-0775-58C8B447E7C5}"/>
                </a:ext>
              </a:extLst>
            </p:cNvPr>
            <p:cNvSpPr txBox="1"/>
            <p:nvPr/>
          </p:nvSpPr>
          <p:spPr>
            <a:xfrm>
              <a:off x="6878538" y="4751124"/>
              <a:ext cx="2014459" cy="307777"/>
            </a:xfrm>
            <a:prstGeom prst="rect">
              <a:avLst/>
            </a:prstGeom>
            <a:noFill/>
          </p:spPr>
          <p:txBody>
            <a:bodyPr wrap="square">
              <a:spAutoFit/>
            </a:bodyPr>
            <a:lstStyle/>
            <a:p>
              <a:pPr lvl="0">
                <a:defRPr/>
              </a:pPr>
              <a:r>
                <a:rPr lang="es-CO" sz="1400" dirty="0">
                  <a:solidFill>
                    <a:srgbClr val="23505E"/>
                  </a:solidFill>
                </a:rPr>
                <a:t>$ 9.367.739.634</a:t>
              </a:r>
            </a:p>
          </p:txBody>
        </p:sp>
        <p:sp>
          <p:nvSpPr>
            <p:cNvPr id="65" name="CuadroTexto 64">
              <a:extLst>
                <a:ext uri="{FF2B5EF4-FFF2-40B4-BE49-F238E27FC236}">
                  <a16:creationId xmlns:a16="http://schemas.microsoft.com/office/drawing/2014/main" id="{7AB88E94-6825-F09D-0CDF-728DDFB9841D}"/>
                </a:ext>
              </a:extLst>
            </p:cNvPr>
            <p:cNvSpPr txBox="1"/>
            <p:nvPr/>
          </p:nvSpPr>
          <p:spPr>
            <a:xfrm>
              <a:off x="6878538" y="5136310"/>
              <a:ext cx="2014459" cy="307777"/>
            </a:xfrm>
            <a:prstGeom prst="rect">
              <a:avLst/>
            </a:prstGeom>
            <a:noFill/>
          </p:spPr>
          <p:txBody>
            <a:bodyPr wrap="square">
              <a:spAutoFit/>
            </a:bodyPr>
            <a:lstStyle/>
            <a:p>
              <a:pPr marL="0" marR="0" lvl="0" indent="0" algn="l" rtl="0">
                <a:spcBef>
                  <a:spcPts val="0"/>
                </a:spcBef>
                <a:spcAft>
                  <a:spcPts val="0"/>
                </a:spcAft>
                <a:buNone/>
              </a:pPr>
              <a:r>
                <a:rPr lang="es-CO" sz="1400" b="0" i="0" dirty="0">
                  <a:solidFill>
                    <a:srgbClr val="23505E"/>
                  </a:solidFill>
                  <a:effectLst/>
                  <a:latin typeface="+mn-lt"/>
                  <a:ea typeface="+mn-ea"/>
                  <a:cs typeface="+mn-cs"/>
                </a:rPr>
                <a:t>$ 70.821.911.110</a:t>
              </a:r>
              <a:endParaRPr lang="es-CO" sz="1400" b="0" dirty="0">
                <a:solidFill>
                  <a:srgbClr val="23505E"/>
                </a:solidFill>
              </a:endParaRPr>
            </a:p>
          </p:txBody>
        </p:sp>
        <p:sp>
          <p:nvSpPr>
            <p:cNvPr id="69" name="Rectángulo: esquinas redondeadas 68">
              <a:extLst>
                <a:ext uri="{FF2B5EF4-FFF2-40B4-BE49-F238E27FC236}">
                  <a16:creationId xmlns:a16="http://schemas.microsoft.com/office/drawing/2014/main" id="{ADC569F4-09ED-9B84-6F20-BCBE567D6596}"/>
                </a:ext>
              </a:extLst>
            </p:cNvPr>
            <p:cNvSpPr/>
            <p:nvPr/>
          </p:nvSpPr>
          <p:spPr>
            <a:xfrm>
              <a:off x="4258323" y="5935142"/>
              <a:ext cx="82099" cy="237463"/>
            </a:xfrm>
            <a:prstGeom prst="roundRect">
              <a:avLst/>
            </a:prstGeom>
            <a:solidFill>
              <a:srgbClr val="00A4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66" name="CuadroTexto 65">
              <a:extLst>
                <a:ext uri="{FF2B5EF4-FFF2-40B4-BE49-F238E27FC236}">
                  <a16:creationId xmlns:a16="http://schemas.microsoft.com/office/drawing/2014/main" id="{0302DBAD-B4DA-2F98-8EAC-2AD6C77189AD}"/>
                </a:ext>
              </a:extLst>
            </p:cNvPr>
            <p:cNvSpPr txBox="1"/>
            <p:nvPr/>
          </p:nvSpPr>
          <p:spPr>
            <a:xfrm>
              <a:off x="6878538" y="5538455"/>
              <a:ext cx="2014459" cy="307777"/>
            </a:xfrm>
            <a:prstGeom prst="rect">
              <a:avLst/>
            </a:prstGeom>
            <a:noFill/>
          </p:spPr>
          <p:txBody>
            <a:bodyPr wrap="square">
              <a:spAutoFit/>
            </a:bodyPr>
            <a:lstStyle>
              <a:defPPr>
                <a:defRPr lang="es-CO"/>
              </a:defPPr>
              <a:lvl1pPr marR="0" lvl="0" indent="0">
                <a:spcBef>
                  <a:spcPts val="0"/>
                </a:spcBef>
                <a:spcAft>
                  <a:spcPts val="0"/>
                </a:spcAft>
                <a:buNone/>
                <a:defRPr sz="1400" b="0" i="0">
                  <a:solidFill>
                    <a:srgbClr val="23505E"/>
                  </a:solidFill>
                  <a:effectLst/>
                </a:defRPr>
              </a:lvl1pPr>
            </a:lstStyle>
            <a:p>
              <a:r>
                <a:rPr lang="es-CO" dirty="0"/>
                <a:t>$ 62.240.270.500</a:t>
              </a:r>
            </a:p>
          </p:txBody>
        </p:sp>
        <p:sp>
          <p:nvSpPr>
            <p:cNvPr id="67" name="CuadroTexto 66">
              <a:extLst>
                <a:ext uri="{FF2B5EF4-FFF2-40B4-BE49-F238E27FC236}">
                  <a16:creationId xmlns:a16="http://schemas.microsoft.com/office/drawing/2014/main" id="{ADE652B1-B595-8E11-8C3D-0763B12539D2}"/>
                </a:ext>
              </a:extLst>
            </p:cNvPr>
            <p:cNvSpPr txBox="1"/>
            <p:nvPr/>
          </p:nvSpPr>
          <p:spPr>
            <a:xfrm>
              <a:off x="6878538" y="5912588"/>
              <a:ext cx="2014459" cy="307777"/>
            </a:xfrm>
            <a:prstGeom prst="rect">
              <a:avLst/>
            </a:prstGeom>
            <a:noFill/>
          </p:spPr>
          <p:txBody>
            <a:bodyPr wrap="square">
              <a:spAutoFit/>
            </a:bodyPr>
            <a:lstStyle/>
            <a:p>
              <a:r>
                <a:rPr lang="es-CO" sz="1400" dirty="0">
                  <a:solidFill>
                    <a:srgbClr val="23505E"/>
                  </a:solidFill>
                </a:rPr>
                <a:t>$ 742.339.587</a:t>
              </a:r>
            </a:p>
          </p:txBody>
        </p:sp>
        <p:sp>
          <p:nvSpPr>
            <p:cNvPr id="68" name="Rectángulo: esquinas redondeadas 67">
              <a:extLst>
                <a:ext uri="{FF2B5EF4-FFF2-40B4-BE49-F238E27FC236}">
                  <a16:creationId xmlns:a16="http://schemas.microsoft.com/office/drawing/2014/main" id="{2D594E3E-4D06-3608-ADE1-D0303929CAFD}"/>
                </a:ext>
              </a:extLst>
            </p:cNvPr>
            <p:cNvSpPr/>
            <p:nvPr/>
          </p:nvSpPr>
          <p:spPr>
            <a:xfrm>
              <a:off x="4240329" y="5523268"/>
              <a:ext cx="234281" cy="232952"/>
            </a:xfrm>
            <a:prstGeom prst="roundRect">
              <a:avLst/>
            </a:prstGeom>
            <a:solidFill>
              <a:srgbClr val="00A4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62" name="CuadroTexto 61">
              <a:extLst>
                <a:ext uri="{FF2B5EF4-FFF2-40B4-BE49-F238E27FC236}">
                  <a16:creationId xmlns:a16="http://schemas.microsoft.com/office/drawing/2014/main" id="{4DFCD300-758A-C6F8-C490-6F513BDD6747}"/>
                </a:ext>
              </a:extLst>
            </p:cNvPr>
            <p:cNvSpPr txBox="1"/>
            <p:nvPr/>
          </p:nvSpPr>
          <p:spPr>
            <a:xfrm>
              <a:off x="4177911" y="5511619"/>
              <a:ext cx="673513" cy="285591"/>
            </a:xfrm>
            <a:prstGeom prst="rect">
              <a:avLst/>
            </a:prstGeom>
            <a:noFill/>
          </p:spPr>
          <p:txBody>
            <a:bodyPr wrap="square" rtlCol="0">
              <a:spAutoFit/>
            </a:bodyPr>
            <a:lstStyle/>
            <a:p>
              <a:r>
                <a:rPr lang="es-MX" sz="1256" dirty="0">
                  <a:solidFill>
                    <a:schemeClr val="bg1"/>
                  </a:solidFill>
                </a:rPr>
                <a:t>13</a:t>
              </a:r>
              <a:endParaRPr lang="es-CO" sz="1256" dirty="0">
                <a:solidFill>
                  <a:schemeClr val="bg1"/>
                </a:solidFill>
              </a:endParaRPr>
            </a:p>
          </p:txBody>
        </p:sp>
        <p:sp>
          <p:nvSpPr>
            <p:cNvPr id="63" name="CuadroTexto 62">
              <a:extLst>
                <a:ext uri="{FF2B5EF4-FFF2-40B4-BE49-F238E27FC236}">
                  <a16:creationId xmlns:a16="http://schemas.microsoft.com/office/drawing/2014/main" id="{D051479A-ED29-ADED-65B4-4C494569ECFF}"/>
                </a:ext>
              </a:extLst>
            </p:cNvPr>
            <p:cNvSpPr txBox="1"/>
            <p:nvPr/>
          </p:nvSpPr>
          <p:spPr>
            <a:xfrm>
              <a:off x="4354585" y="5923277"/>
              <a:ext cx="673513" cy="285591"/>
            </a:xfrm>
            <a:prstGeom prst="rect">
              <a:avLst/>
            </a:prstGeom>
            <a:noFill/>
          </p:spPr>
          <p:txBody>
            <a:bodyPr wrap="square" rtlCol="0">
              <a:spAutoFit/>
            </a:bodyPr>
            <a:lstStyle>
              <a:defPPr>
                <a:defRPr lang="es-CO"/>
              </a:defPPr>
              <a:lvl1pPr>
                <a:defRPr sz="1256"/>
              </a:lvl1pPr>
            </a:lstStyle>
            <a:p>
              <a:r>
                <a:rPr lang="es-MX" dirty="0"/>
                <a:t>6</a:t>
              </a:r>
              <a:endParaRPr lang="es-CO" dirty="0"/>
            </a:p>
          </p:txBody>
        </p:sp>
      </p:grpSp>
      <p:sp>
        <p:nvSpPr>
          <p:cNvPr id="71" name="Rectángulo: esquinas redondeadas 70">
            <a:extLst>
              <a:ext uri="{FF2B5EF4-FFF2-40B4-BE49-F238E27FC236}">
                <a16:creationId xmlns:a16="http://schemas.microsoft.com/office/drawing/2014/main" id="{E67DC76C-3205-92AF-DB81-FAE534D19D16}"/>
              </a:ext>
            </a:extLst>
          </p:cNvPr>
          <p:cNvSpPr/>
          <p:nvPr/>
        </p:nvSpPr>
        <p:spPr>
          <a:xfrm rot="16200000">
            <a:off x="8437017" y="2046371"/>
            <a:ext cx="2225122" cy="752713"/>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400" b="1" dirty="0">
                <a:solidFill>
                  <a:srgbClr val="23505E"/>
                </a:solidFill>
              </a:rPr>
              <a:t>Salud</a:t>
            </a:r>
            <a:endParaRPr lang="es-CO" sz="2400" b="1" dirty="0">
              <a:solidFill>
                <a:srgbClr val="23505E"/>
              </a:solidFill>
            </a:endParaRPr>
          </a:p>
        </p:txBody>
      </p:sp>
      <p:sp>
        <p:nvSpPr>
          <p:cNvPr id="72" name="Rectángulo: esquinas redondeadas 71">
            <a:extLst>
              <a:ext uri="{FF2B5EF4-FFF2-40B4-BE49-F238E27FC236}">
                <a16:creationId xmlns:a16="http://schemas.microsoft.com/office/drawing/2014/main" id="{3E9ACC41-FD4A-B2A6-6865-7B20773EEB56}"/>
              </a:ext>
            </a:extLst>
          </p:cNvPr>
          <p:cNvSpPr/>
          <p:nvPr/>
        </p:nvSpPr>
        <p:spPr>
          <a:xfrm rot="16200000">
            <a:off x="8163086" y="4919626"/>
            <a:ext cx="2996221" cy="752713"/>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400" b="1" dirty="0">
                <a:solidFill>
                  <a:srgbClr val="00A48D"/>
                </a:solidFill>
              </a:rPr>
              <a:t>Administrativos</a:t>
            </a:r>
            <a:endParaRPr lang="es-CO" sz="2400" b="1" dirty="0">
              <a:solidFill>
                <a:srgbClr val="00A48D"/>
              </a:solidFill>
            </a:endParaRPr>
          </a:p>
        </p:txBody>
      </p:sp>
    </p:spTree>
    <p:extLst>
      <p:ext uri="{BB962C8B-B14F-4D97-AF65-F5344CB8AC3E}">
        <p14:creationId xmlns:p14="http://schemas.microsoft.com/office/powerpoint/2010/main" val="9330246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43726-A223-460F-480D-B7C72E0B2DDB}"/>
            </a:ext>
          </a:extLst>
        </p:cNvPr>
        <p:cNvGrpSpPr/>
        <p:nvPr/>
      </p:nvGrpSpPr>
      <p:grpSpPr>
        <a:xfrm>
          <a:off x="0" y="0"/>
          <a:ext cx="0" cy="0"/>
          <a:chOff x="0" y="0"/>
          <a:chExt cx="0" cy="0"/>
        </a:xfrm>
      </p:grpSpPr>
      <p:pic>
        <p:nvPicPr>
          <p:cNvPr id="2" name="object 2">
            <a:extLst>
              <a:ext uri="{FF2B5EF4-FFF2-40B4-BE49-F238E27FC236}">
                <a16:creationId xmlns:a16="http://schemas.microsoft.com/office/drawing/2014/main" id="{6C3F43F7-3EE5-9A86-48C1-FC6B37AB8AD8}"/>
              </a:ext>
            </a:extLst>
          </p:cNvPr>
          <p:cNvPicPr/>
          <p:nvPr/>
        </p:nvPicPr>
        <p:blipFill>
          <a:blip r:embed="rId2" cstate="print"/>
          <a:stretch>
            <a:fillRect/>
          </a:stretch>
        </p:blipFill>
        <p:spPr>
          <a:xfrm>
            <a:off x="168349" y="26582"/>
            <a:ext cx="1355651" cy="443023"/>
          </a:xfrm>
          <a:prstGeom prst="rect">
            <a:avLst/>
          </a:prstGeom>
        </p:spPr>
      </p:pic>
      <p:pic>
        <p:nvPicPr>
          <p:cNvPr id="3" name="Google Shape;233;p5">
            <a:extLst>
              <a:ext uri="{FF2B5EF4-FFF2-40B4-BE49-F238E27FC236}">
                <a16:creationId xmlns:a16="http://schemas.microsoft.com/office/drawing/2014/main" id="{CBA23638-0228-DD8E-B875-480C33EE2631}"/>
              </a:ext>
            </a:extLst>
          </p:cNvPr>
          <p:cNvPicPr preferRelativeResize="0"/>
          <p:nvPr/>
        </p:nvPicPr>
        <p:blipFill rotWithShape="1">
          <a:blip r:embed="rId3">
            <a:alphaModFix amt="50000"/>
          </a:blip>
          <a:srcRect/>
          <a:stretch/>
        </p:blipFill>
        <p:spPr>
          <a:xfrm>
            <a:off x="3426276" y="602926"/>
            <a:ext cx="5339448" cy="828835"/>
          </a:xfrm>
          <a:prstGeom prst="rect">
            <a:avLst/>
          </a:prstGeom>
          <a:noFill/>
          <a:ln>
            <a:noFill/>
          </a:ln>
        </p:spPr>
      </p:pic>
      <p:pic>
        <p:nvPicPr>
          <p:cNvPr id="4" name="Google Shape;234;p5" descr="Imagen en blanco y negro&#10;&#10;El contenido generado por IA puede ser incorrecto.">
            <a:extLst>
              <a:ext uri="{FF2B5EF4-FFF2-40B4-BE49-F238E27FC236}">
                <a16:creationId xmlns:a16="http://schemas.microsoft.com/office/drawing/2014/main" id="{C5889012-280C-27E6-E251-F7B6B3A8A1BB}"/>
              </a:ext>
            </a:extLst>
          </p:cNvPr>
          <p:cNvPicPr preferRelativeResize="0"/>
          <p:nvPr/>
        </p:nvPicPr>
        <p:blipFill rotWithShape="1">
          <a:blip r:embed="rId4">
            <a:alphaModFix/>
          </a:blip>
          <a:srcRect/>
          <a:stretch/>
        </p:blipFill>
        <p:spPr>
          <a:xfrm rot="8108137" flipH="1">
            <a:off x="3177191" y="648056"/>
            <a:ext cx="654818" cy="251559"/>
          </a:xfrm>
          <a:prstGeom prst="rect">
            <a:avLst/>
          </a:prstGeom>
          <a:noFill/>
          <a:ln>
            <a:noFill/>
          </a:ln>
        </p:spPr>
      </p:pic>
      <p:pic>
        <p:nvPicPr>
          <p:cNvPr id="9" name="Google Shape;235;p5" descr="Imagen en blanco y negro&#10;&#10;El contenido generado por IA puede ser incorrecto.">
            <a:extLst>
              <a:ext uri="{FF2B5EF4-FFF2-40B4-BE49-F238E27FC236}">
                <a16:creationId xmlns:a16="http://schemas.microsoft.com/office/drawing/2014/main" id="{42C4D831-8D82-4241-5215-6FE8C7CCA098}"/>
              </a:ext>
            </a:extLst>
          </p:cNvPr>
          <p:cNvPicPr preferRelativeResize="0"/>
          <p:nvPr/>
        </p:nvPicPr>
        <p:blipFill rotWithShape="1">
          <a:blip r:embed="rId4">
            <a:alphaModFix/>
          </a:blip>
          <a:srcRect/>
          <a:stretch/>
        </p:blipFill>
        <p:spPr>
          <a:xfrm rot="13442387" flipH="1">
            <a:off x="8357985" y="629146"/>
            <a:ext cx="654818" cy="251559"/>
          </a:xfrm>
          <a:prstGeom prst="rect">
            <a:avLst/>
          </a:prstGeom>
          <a:noFill/>
          <a:ln>
            <a:noFill/>
          </a:ln>
        </p:spPr>
      </p:pic>
      <p:sp>
        <p:nvSpPr>
          <p:cNvPr id="10" name="CuadroTexto 9">
            <a:extLst>
              <a:ext uri="{FF2B5EF4-FFF2-40B4-BE49-F238E27FC236}">
                <a16:creationId xmlns:a16="http://schemas.microsoft.com/office/drawing/2014/main" id="{AD49B4FA-5542-879A-5889-9FAC5AF206E1}"/>
              </a:ext>
            </a:extLst>
          </p:cNvPr>
          <p:cNvSpPr txBox="1"/>
          <p:nvPr/>
        </p:nvSpPr>
        <p:spPr>
          <a:xfrm>
            <a:off x="3683349" y="709001"/>
            <a:ext cx="4977599" cy="646331"/>
          </a:xfrm>
          <a:prstGeom prst="rect">
            <a:avLst/>
          </a:prstGeom>
          <a:noFill/>
        </p:spPr>
        <p:txBody>
          <a:bodyPr wrap="square">
            <a:spAutoFit/>
          </a:bodyPr>
          <a:lstStyle/>
          <a:p>
            <a:pPr algn="ctr"/>
            <a:r>
              <a:rPr lang="es-CO" sz="1800" b="1" dirty="0">
                <a:solidFill>
                  <a:srgbClr val="23505E"/>
                </a:solidFill>
              </a:rPr>
              <a:t>Distribución global de acuerdo de voluntades terminados</a:t>
            </a:r>
          </a:p>
        </p:txBody>
      </p:sp>
      <p:sp>
        <p:nvSpPr>
          <p:cNvPr id="14" name="CuadroTexto 13">
            <a:extLst>
              <a:ext uri="{FF2B5EF4-FFF2-40B4-BE49-F238E27FC236}">
                <a16:creationId xmlns:a16="http://schemas.microsoft.com/office/drawing/2014/main" id="{F7DFBFF0-8914-6233-0554-2740A2F7735C}"/>
              </a:ext>
            </a:extLst>
          </p:cNvPr>
          <p:cNvSpPr txBox="1"/>
          <p:nvPr/>
        </p:nvSpPr>
        <p:spPr>
          <a:xfrm>
            <a:off x="2317615" y="2286044"/>
            <a:ext cx="3657600" cy="553998"/>
          </a:xfrm>
          <a:prstGeom prst="rect">
            <a:avLst/>
          </a:prstGeom>
          <a:noFill/>
          <a:ln>
            <a:noFill/>
          </a:ln>
        </p:spPr>
        <p:txBody>
          <a:bodyPr wrap="square">
            <a:spAutoFit/>
          </a:bodyPr>
          <a:lstStyle/>
          <a:p>
            <a:pPr lvl="0" algn="ctr"/>
            <a:r>
              <a:rPr lang="es-CO" sz="3000" b="1" dirty="0">
                <a:solidFill>
                  <a:srgbClr val="00A48D"/>
                </a:solidFill>
              </a:rPr>
              <a:t>70%</a:t>
            </a:r>
          </a:p>
        </p:txBody>
      </p:sp>
      <p:sp>
        <p:nvSpPr>
          <p:cNvPr id="15" name="CuadroTexto 14">
            <a:extLst>
              <a:ext uri="{FF2B5EF4-FFF2-40B4-BE49-F238E27FC236}">
                <a16:creationId xmlns:a16="http://schemas.microsoft.com/office/drawing/2014/main" id="{D245BA66-0FA4-DC87-FFD2-C42C4205E6F0}"/>
              </a:ext>
            </a:extLst>
          </p:cNvPr>
          <p:cNvSpPr txBox="1"/>
          <p:nvPr/>
        </p:nvSpPr>
        <p:spPr>
          <a:xfrm>
            <a:off x="2491287" y="2799347"/>
            <a:ext cx="3310255" cy="584775"/>
          </a:xfrm>
          <a:prstGeom prst="rect">
            <a:avLst/>
          </a:prstGeom>
          <a:noFill/>
          <a:ln>
            <a:noFill/>
          </a:ln>
        </p:spPr>
        <p:txBody>
          <a:bodyPr wrap="square">
            <a:spAutoFit/>
          </a:bodyPr>
          <a:lstStyle/>
          <a:p>
            <a:pPr lvl="0" algn="ctr"/>
            <a:r>
              <a:rPr lang="es-CO" sz="1600" dirty="0">
                <a:solidFill>
                  <a:srgbClr val="23505E"/>
                </a:solidFill>
              </a:rPr>
              <a:t>Contratos con </a:t>
            </a:r>
          </a:p>
          <a:p>
            <a:pPr lvl="0" algn="ctr"/>
            <a:r>
              <a:rPr lang="es-CO" sz="1600" dirty="0">
                <a:solidFill>
                  <a:srgbClr val="23505E"/>
                </a:solidFill>
              </a:rPr>
              <a:t>la red prestadora</a:t>
            </a:r>
          </a:p>
        </p:txBody>
      </p:sp>
      <p:sp>
        <p:nvSpPr>
          <p:cNvPr id="17" name="CuadroTexto 16">
            <a:extLst>
              <a:ext uri="{FF2B5EF4-FFF2-40B4-BE49-F238E27FC236}">
                <a16:creationId xmlns:a16="http://schemas.microsoft.com/office/drawing/2014/main" id="{7DE4CC17-0D4C-9256-2835-1F5623796BEA}"/>
              </a:ext>
            </a:extLst>
          </p:cNvPr>
          <p:cNvSpPr txBox="1"/>
          <p:nvPr/>
        </p:nvSpPr>
        <p:spPr>
          <a:xfrm>
            <a:off x="1325423" y="2245349"/>
            <a:ext cx="2698615" cy="553998"/>
          </a:xfrm>
          <a:prstGeom prst="rect">
            <a:avLst/>
          </a:prstGeom>
          <a:noFill/>
          <a:ln>
            <a:noFill/>
          </a:ln>
        </p:spPr>
        <p:txBody>
          <a:bodyPr wrap="square">
            <a:spAutoFit/>
          </a:bodyPr>
          <a:lstStyle/>
          <a:p>
            <a:pPr lvl="0" algn="ctr"/>
            <a:r>
              <a:rPr lang="es-CO" sz="3000" b="1" dirty="0">
                <a:solidFill>
                  <a:srgbClr val="23505E"/>
                </a:solidFill>
              </a:rPr>
              <a:t>318 </a:t>
            </a:r>
          </a:p>
        </p:txBody>
      </p:sp>
      <p:cxnSp>
        <p:nvCxnSpPr>
          <p:cNvPr id="19" name="Conector recto de flecha 18">
            <a:extLst>
              <a:ext uri="{FF2B5EF4-FFF2-40B4-BE49-F238E27FC236}">
                <a16:creationId xmlns:a16="http://schemas.microsoft.com/office/drawing/2014/main" id="{F2FC2C48-0DD4-3842-CACB-850D83BA8D3A}"/>
              </a:ext>
            </a:extLst>
          </p:cNvPr>
          <p:cNvCxnSpPr/>
          <p:nvPr/>
        </p:nvCxnSpPr>
        <p:spPr>
          <a:xfrm>
            <a:off x="3147942" y="2539472"/>
            <a:ext cx="42862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0" name="CuadroTexto 19">
            <a:extLst>
              <a:ext uri="{FF2B5EF4-FFF2-40B4-BE49-F238E27FC236}">
                <a16:creationId xmlns:a16="http://schemas.microsoft.com/office/drawing/2014/main" id="{F918A321-5A20-00E2-1C0D-41D3895626F0}"/>
              </a:ext>
            </a:extLst>
          </p:cNvPr>
          <p:cNvSpPr txBox="1"/>
          <p:nvPr/>
        </p:nvSpPr>
        <p:spPr>
          <a:xfrm>
            <a:off x="2328792" y="3874128"/>
            <a:ext cx="3657600" cy="553998"/>
          </a:xfrm>
          <a:prstGeom prst="rect">
            <a:avLst/>
          </a:prstGeom>
          <a:noFill/>
          <a:ln>
            <a:noFill/>
          </a:ln>
        </p:spPr>
        <p:txBody>
          <a:bodyPr wrap="square">
            <a:spAutoFit/>
          </a:bodyPr>
          <a:lstStyle/>
          <a:p>
            <a:pPr lvl="0" algn="ctr"/>
            <a:r>
              <a:rPr lang="es-CO" sz="3000" b="1" dirty="0">
                <a:solidFill>
                  <a:srgbClr val="00A48D"/>
                </a:solidFill>
              </a:rPr>
              <a:t>30%</a:t>
            </a:r>
          </a:p>
        </p:txBody>
      </p:sp>
      <p:sp>
        <p:nvSpPr>
          <p:cNvPr id="21" name="CuadroTexto 20">
            <a:extLst>
              <a:ext uri="{FF2B5EF4-FFF2-40B4-BE49-F238E27FC236}">
                <a16:creationId xmlns:a16="http://schemas.microsoft.com/office/drawing/2014/main" id="{405EC89F-AA03-455C-788C-3CC3F3C3CC9A}"/>
              </a:ext>
            </a:extLst>
          </p:cNvPr>
          <p:cNvSpPr txBox="1"/>
          <p:nvPr/>
        </p:nvSpPr>
        <p:spPr>
          <a:xfrm>
            <a:off x="2502464" y="4334403"/>
            <a:ext cx="3310255" cy="584775"/>
          </a:xfrm>
          <a:prstGeom prst="rect">
            <a:avLst/>
          </a:prstGeom>
          <a:noFill/>
          <a:ln>
            <a:noFill/>
          </a:ln>
        </p:spPr>
        <p:txBody>
          <a:bodyPr wrap="square">
            <a:spAutoFit/>
          </a:bodyPr>
          <a:lstStyle/>
          <a:p>
            <a:pPr lvl="0" algn="ctr"/>
            <a:r>
              <a:rPr lang="es-CO" sz="1600" dirty="0">
                <a:solidFill>
                  <a:srgbClr val="23505E"/>
                </a:solidFill>
              </a:rPr>
              <a:t>Contratos </a:t>
            </a:r>
          </a:p>
          <a:p>
            <a:pPr lvl="0" algn="ctr"/>
            <a:r>
              <a:rPr lang="es-CO" sz="1600" dirty="0">
                <a:solidFill>
                  <a:srgbClr val="23505E"/>
                </a:solidFill>
              </a:rPr>
              <a:t>administrativos</a:t>
            </a:r>
          </a:p>
        </p:txBody>
      </p:sp>
      <p:cxnSp>
        <p:nvCxnSpPr>
          <p:cNvPr id="22" name="Conector recto de flecha 21">
            <a:extLst>
              <a:ext uri="{FF2B5EF4-FFF2-40B4-BE49-F238E27FC236}">
                <a16:creationId xmlns:a16="http://schemas.microsoft.com/office/drawing/2014/main" id="{ABC734B8-F9FF-12F7-90BE-E8230B1DBBE8}"/>
              </a:ext>
            </a:extLst>
          </p:cNvPr>
          <p:cNvCxnSpPr/>
          <p:nvPr/>
        </p:nvCxnSpPr>
        <p:spPr>
          <a:xfrm>
            <a:off x="3232595" y="4171160"/>
            <a:ext cx="42862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3" name="CuadroTexto 22">
            <a:extLst>
              <a:ext uri="{FF2B5EF4-FFF2-40B4-BE49-F238E27FC236}">
                <a16:creationId xmlns:a16="http://schemas.microsoft.com/office/drawing/2014/main" id="{47F05AAB-7F66-4195-08CC-3DBD7E84EFD7}"/>
              </a:ext>
            </a:extLst>
          </p:cNvPr>
          <p:cNvSpPr txBox="1"/>
          <p:nvPr/>
        </p:nvSpPr>
        <p:spPr>
          <a:xfrm>
            <a:off x="1852054" y="3874128"/>
            <a:ext cx="1645355" cy="553998"/>
          </a:xfrm>
          <a:prstGeom prst="rect">
            <a:avLst/>
          </a:prstGeom>
          <a:noFill/>
          <a:ln>
            <a:noFill/>
          </a:ln>
        </p:spPr>
        <p:txBody>
          <a:bodyPr wrap="square">
            <a:spAutoFit/>
          </a:bodyPr>
          <a:lstStyle/>
          <a:p>
            <a:pPr lvl="0" algn="ctr"/>
            <a:r>
              <a:rPr lang="es-CO" sz="3000" b="1" dirty="0">
                <a:solidFill>
                  <a:srgbClr val="23505E"/>
                </a:solidFill>
              </a:rPr>
              <a:t>137 </a:t>
            </a:r>
          </a:p>
        </p:txBody>
      </p:sp>
      <p:pic>
        <p:nvPicPr>
          <p:cNvPr id="5" name="Google Shape;102;p15" descr="image.png">
            <a:extLst>
              <a:ext uri="{FF2B5EF4-FFF2-40B4-BE49-F238E27FC236}">
                <a16:creationId xmlns:a16="http://schemas.microsoft.com/office/drawing/2014/main" id="{6E42BADF-71DB-95A1-0EA3-B73B6A467A60}"/>
              </a:ext>
            </a:extLst>
          </p:cNvPr>
          <p:cNvPicPr preferRelativeResize="0"/>
          <p:nvPr/>
        </p:nvPicPr>
        <p:blipFill rotWithShape="1">
          <a:blip r:embed="rId5">
            <a:alphaModFix/>
          </a:blip>
          <a:srcRect r="54849"/>
          <a:stretch>
            <a:fillRect/>
          </a:stretch>
        </p:blipFill>
        <p:spPr>
          <a:xfrm>
            <a:off x="5016230" y="1189407"/>
            <a:ext cx="5668725" cy="5369442"/>
          </a:xfrm>
          <a:prstGeom prst="rect">
            <a:avLst/>
          </a:prstGeom>
          <a:noFill/>
          <a:ln>
            <a:noFill/>
          </a:ln>
        </p:spPr>
      </p:pic>
    </p:spTree>
    <p:extLst>
      <p:ext uri="{BB962C8B-B14F-4D97-AF65-F5344CB8AC3E}">
        <p14:creationId xmlns:p14="http://schemas.microsoft.com/office/powerpoint/2010/main" val="12006938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EE360-AEC6-7CF4-21CF-D050AC7E12D5}"/>
            </a:ext>
          </a:extLst>
        </p:cNvPr>
        <p:cNvGrpSpPr/>
        <p:nvPr/>
      </p:nvGrpSpPr>
      <p:grpSpPr>
        <a:xfrm>
          <a:off x="0" y="0"/>
          <a:ext cx="0" cy="0"/>
          <a:chOff x="0" y="0"/>
          <a:chExt cx="0" cy="0"/>
        </a:xfrm>
      </p:grpSpPr>
      <p:pic>
        <p:nvPicPr>
          <p:cNvPr id="2" name="Google Shape;233;p5">
            <a:extLst>
              <a:ext uri="{FF2B5EF4-FFF2-40B4-BE49-F238E27FC236}">
                <a16:creationId xmlns:a16="http://schemas.microsoft.com/office/drawing/2014/main" id="{DF19ABB8-1200-109A-6B54-706870B1DB6F}"/>
              </a:ext>
            </a:extLst>
          </p:cNvPr>
          <p:cNvPicPr preferRelativeResize="0"/>
          <p:nvPr/>
        </p:nvPicPr>
        <p:blipFill rotWithShape="1">
          <a:blip r:embed="rId2">
            <a:alphaModFix amt="50000"/>
          </a:blip>
          <a:srcRect/>
          <a:stretch/>
        </p:blipFill>
        <p:spPr>
          <a:xfrm>
            <a:off x="3469748" y="411027"/>
            <a:ext cx="5339448" cy="558202"/>
          </a:xfrm>
          <a:prstGeom prst="rect">
            <a:avLst/>
          </a:prstGeom>
          <a:noFill/>
          <a:ln>
            <a:noFill/>
          </a:ln>
        </p:spPr>
      </p:pic>
      <p:pic>
        <p:nvPicPr>
          <p:cNvPr id="3" name="Google Shape;234;p5" descr="Imagen en blanco y negro&#10;&#10;El contenido generado por IA puede ser incorrecto.">
            <a:extLst>
              <a:ext uri="{FF2B5EF4-FFF2-40B4-BE49-F238E27FC236}">
                <a16:creationId xmlns:a16="http://schemas.microsoft.com/office/drawing/2014/main" id="{C473849D-5539-6A7F-3B7E-59DBF0E4B022}"/>
              </a:ext>
            </a:extLst>
          </p:cNvPr>
          <p:cNvPicPr preferRelativeResize="0"/>
          <p:nvPr/>
        </p:nvPicPr>
        <p:blipFill rotWithShape="1">
          <a:blip r:embed="rId3">
            <a:alphaModFix/>
          </a:blip>
          <a:srcRect/>
          <a:stretch/>
        </p:blipFill>
        <p:spPr>
          <a:xfrm rot="8108137" flipH="1">
            <a:off x="3220663" y="456156"/>
            <a:ext cx="654818" cy="251559"/>
          </a:xfrm>
          <a:prstGeom prst="rect">
            <a:avLst/>
          </a:prstGeom>
          <a:noFill/>
          <a:ln>
            <a:noFill/>
          </a:ln>
        </p:spPr>
      </p:pic>
      <p:pic>
        <p:nvPicPr>
          <p:cNvPr id="4" name="Google Shape;235;p5" descr="Imagen en blanco y negro&#10;&#10;El contenido generado por IA puede ser incorrecto.">
            <a:extLst>
              <a:ext uri="{FF2B5EF4-FFF2-40B4-BE49-F238E27FC236}">
                <a16:creationId xmlns:a16="http://schemas.microsoft.com/office/drawing/2014/main" id="{EE1E5605-E5E4-7884-DA59-9A01ECCD5A66}"/>
              </a:ext>
            </a:extLst>
          </p:cNvPr>
          <p:cNvPicPr preferRelativeResize="0"/>
          <p:nvPr/>
        </p:nvPicPr>
        <p:blipFill rotWithShape="1">
          <a:blip r:embed="rId3">
            <a:alphaModFix/>
          </a:blip>
          <a:srcRect/>
          <a:stretch/>
        </p:blipFill>
        <p:spPr>
          <a:xfrm rot="13442387" flipH="1">
            <a:off x="8401457" y="437246"/>
            <a:ext cx="654818" cy="251559"/>
          </a:xfrm>
          <a:prstGeom prst="rect">
            <a:avLst/>
          </a:prstGeom>
          <a:noFill/>
          <a:ln>
            <a:noFill/>
          </a:ln>
        </p:spPr>
      </p:pic>
      <p:sp>
        <p:nvSpPr>
          <p:cNvPr id="5" name="CuadroTexto 4">
            <a:extLst>
              <a:ext uri="{FF2B5EF4-FFF2-40B4-BE49-F238E27FC236}">
                <a16:creationId xmlns:a16="http://schemas.microsoft.com/office/drawing/2014/main" id="{FC6511A6-7113-D711-0C66-EB0877D4A5E7}"/>
              </a:ext>
            </a:extLst>
          </p:cNvPr>
          <p:cNvSpPr txBox="1"/>
          <p:nvPr/>
        </p:nvSpPr>
        <p:spPr>
          <a:xfrm>
            <a:off x="3726821" y="517101"/>
            <a:ext cx="4977599" cy="369332"/>
          </a:xfrm>
          <a:prstGeom prst="rect">
            <a:avLst/>
          </a:prstGeom>
          <a:noFill/>
        </p:spPr>
        <p:txBody>
          <a:bodyPr wrap="square">
            <a:spAutoFit/>
          </a:bodyPr>
          <a:lstStyle/>
          <a:p>
            <a:pPr algn="ctr"/>
            <a:r>
              <a:rPr lang="es-CO" sz="1800" b="1" dirty="0">
                <a:solidFill>
                  <a:srgbClr val="23505E"/>
                </a:solidFill>
              </a:rPr>
              <a:t>Distribución de contratos terminados</a:t>
            </a:r>
          </a:p>
        </p:txBody>
      </p:sp>
      <p:grpSp>
        <p:nvGrpSpPr>
          <p:cNvPr id="47" name="Grupo 46">
            <a:extLst>
              <a:ext uri="{FF2B5EF4-FFF2-40B4-BE49-F238E27FC236}">
                <a16:creationId xmlns:a16="http://schemas.microsoft.com/office/drawing/2014/main" id="{FF6A51C7-1363-FA1B-409B-8552E2100160}"/>
              </a:ext>
            </a:extLst>
          </p:cNvPr>
          <p:cNvGrpSpPr/>
          <p:nvPr/>
        </p:nvGrpSpPr>
        <p:grpSpPr>
          <a:xfrm>
            <a:off x="1746686" y="1297585"/>
            <a:ext cx="7058726" cy="2210594"/>
            <a:chOff x="400688" y="1769703"/>
            <a:chExt cx="7529599" cy="2658625"/>
          </a:xfrm>
        </p:grpSpPr>
        <p:grpSp>
          <p:nvGrpSpPr>
            <p:cNvPr id="28" name="Grupo 27">
              <a:extLst>
                <a:ext uri="{FF2B5EF4-FFF2-40B4-BE49-F238E27FC236}">
                  <a16:creationId xmlns:a16="http://schemas.microsoft.com/office/drawing/2014/main" id="{2D59CD42-9724-AE7D-D0D0-5C10325ADBA2}"/>
                </a:ext>
              </a:extLst>
            </p:cNvPr>
            <p:cNvGrpSpPr/>
            <p:nvPr/>
          </p:nvGrpSpPr>
          <p:grpSpPr>
            <a:xfrm>
              <a:off x="400688" y="1769703"/>
              <a:ext cx="5315669" cy="2657979"/>
              <a:chOff x="239822" y="1033103"/>
              <a:chExt cx="5315669" cy="2657979"/>
            </a:xfrm>
          </p:grpSpPr>
          <p:pic>
            <p:nvPicPr>
              <p:cNvPr id="7" name="Google Shape;111;p16" descr="image.png">
                <a:extLst>
                  <a:ext uri="{FF2B5EF4-FFF2-40B4-BE49-F238E27FC236}">
                    <a16:creationId xmlns:a16="http://schemas.microsoft.com/office/drawing/2014/main" id="{C62BDB81-7544-7751-5D66-B0BC0DF4DB8F}"/>
                  </a:ext>
                </a:extLst>
              </p:cNvPr>
              <p:cNvPicPr preferRelativeResize="0"/>
              <p:nvPr/>
            </p:nvPicPr>
            <p:blipFill rotWithShape="1">
              <a:blip r:embed="rId4">
                <a:alphaModFix/>
              </a:blip>
              <a:srcRect/>
              <a:stretch/>
            </p:blipFill>
            <p:spPr>
              <a:xfrm>
                <a:off x="2799907" y="1489822"/>
                <a:ext cx="2740837" cy="330790"/>
              </a:xfrm>
              <a:prstGeom prst="rect">
                <a:avLst/>
              </a:prstGeom>
              <a:noFill/>
              <a:ln>
                <a:noFill/>
              </a:ln>
            </p:spPr>
          </p:pic>
          <p:pic>
            <p:nvPicPr>
              <p:cNvPr id="8" name="Google Shape;112;p16" descr="image.png">
                <a:extLst>
                  <a:ext uri="{FF2B5EF4-FFF2-40B4-BE49-F238E27FC236}">
                    <a16:creationId xmlns:a16="http://schemas.microsoft.com/office/drawing/2014/main" id="{F20CE7E5-DA91-FA9C-5C25-A781315EAA31}"/>
                  </a:ext>
                </a:extLst>
              </p:cNvPr>
              <p:cNvPicPr preferRelativeResize="0"/>
              <p:nvPr/>
            </p:nvPicPr>
            <p:blipFill rotWithShape="1">
              <a:blip r:embed="rId4">
                <a:alphaModFix/>
              </a:blip>
              <a:srcRect/>
              <a:stretch/>
            </p:blipFill>
            <p:spPr>
              <a:xfrm>
                <a:off x="2799907" y="1962379"/>
                <a:ext cx="2740837" cy="330790"/>
              </a:xfrm>
              <a:prstGeom prst="rect">
                <a:avLst/>
              </a:prstGeom>
              <a:noFill/>
              <a:ln>
                <a:noFill/>
              </a:ln>
            </p:spPr>
          </p:pic>
          <p:pic>
            <p:nvPicPr>
              <p:cNvPr id="9" name="Google Shape;113;p16" descr="image.png">
                <a:extLst>
                  <a:ext uri="{FF2B5EF4-FFF2-40B4-BE49-F238E27FC236}">
                    <a16:creationId xmlns:a16="http://schemas.microsoft.com/office/drawing/2014/main" id="{FDB46DFE-13C1-2A06-E4FC-C03716A83F14}"/>
                  </a:ext>
                </a:extLst>
              </p:cNvPr>
              <p:cNvPicPr preferRelativeResize="0"/>
              <p:nvPr/>
            </p:nvPicPr>
            <p:blipFill rotWithShape="1">
              <a:blip r:embed="rId4">
                <a:alphaModFix/>
              </a:blip>
              <a:srcRect/>
              <a:stretch/>
            </p:blipFill>
            <p:spPr>
              <a:xfrm>
                <a:off x="2791635" y="2434938"/>
                <a:ext cx="2740837" cy="330790"/>
              </a:xfrm>
              <a:prstGeom prst="rect">
                <a:avLst/>
              </a:prstGeom>
              <a:noFill/>
              <a:ln>
                <a:noFill/>
              </a:ln>
            </p:spPr>
          </p:pic>
          <p:pic>
            <p:nvPicPr>
              <p:cNvPr id="10" name="Google Shape;114;p16" descr="image.png">
                <a:extLst>
                  <a:ext uri="{FF2B5EF4-FFF2-40B4-BE49-F238E27FC236}">
                    <a16:creationId xmlns:a16="http://schemas.microsoft.com/office/drawing/2014/main" id="{5E384D33-32FF-5738-37DD-30A06F95AC92}"/>
                  </a:ext>
                </a:extLst>
              </p:cNvPr>
              <p:cNvPicPr preferRelativeResize="0"/>
              <p:nvPr/>
            </p:nvPicPr>
            <p:blipFill rotWithShape="1">
              <a:blip r:embed="rId4">
                <a:alphaModFix/>
              </a:blip>
              <a:srcRect/>
              <a:stretch/>
            </p:blipFill>
            <p:spPr>
              <a:xfrm>
                <a:off x="2799907" y="2907496"/>
                <a:ext cx="2740837" cy="330790"/>
              </a:xfrm>
              <a:prstGeom prst="rect">
                <a:avLst/>
              </a:prstGeom>
              <a:noFill/>
              <a:ln>
                <a:noFill/>
              </a:ln>
            </p:spPr>
          </p:pic>
          <p:pic>
            <p:nvPicPr>
              <p:cNvPr id="11" name="Google Shape;115;p16" descr="image.png">
                <a:extLst>
                  <a:ext uri="{FF2B5EF4-FFF2-40B4-BE49-F238E27FC236}">
                    <a16:creationId xmlns:a16="http://schemas.microsoft.com/office/drawing/2014/main" id="{20C6ABE7-35BF-F7C6-83BB-3AACF06ECB55}"/>
                  </a:ext>
                </a:extLst>
              </p:cNvPr>
              <p:cNvPicPr preferRelativeResize="0"/>
              <p:nvPr/>
            </p:nvPicPr>
            <p:blipFill rotWithShape="1">
              <a:blip r:embed="rId4">
                <a:alphaModFix/>
              </a:blip>
              <a:srcRect/>
              <a:stretch/>
            </p:blipFill>
            <p:spPr>
              <a:xfrm>
                <a:off x="2814654" y="3320441"/>
                <a:ext cx="2740837" cy="330789"/>
              </a:xfrm>
              <a:prstGeom prst="rect">
                <a:avLst/>
              </a:prstGeom>
              <a:noFill/>
              <a:ln>
                <a:noFill/>
              </a:ln>
            </p:spPr>
          </p:pic>
          <p:pic>
            <p:nvPicPr>
              <p:cNvPr id="15" name="Google Shape;120;p16" descr="image.png">
                <a:extLst>
                  <a:ext uri="{FF2B5EF4-FFF2-40B4-BE49-F238E27FC236}">
                    <a16:creationId xmlns:a16="http://schemas.microsoft.com/office/drawing/2014/main" id="{0DAE3007-76F3-D18A-C509-CE5C6ED097E7}"/>
                  </a:ext>
                </a:extLst>
              </p:cNvPr>
              <p:cNvPicPr preferRelativeResize="0"/>
              <p:nvPr/>
            </p:nvPicPr>
            <p:blipFill rotWithShape="1">
              <a:blip r:embed="rId5">
                <a:alphaModFix/>
              </a:blip>
              <a:srcRect/>
              <a:stretch/>
            </p:blipFill>
            <p:spPr>
              <a:xfrm>
                <a:off x="2825043" y="3321572"/>
                <a:ext cx="31897" cy="330790"/>
              </a:xfrm>
              <a:prstGeom prst="rect">
                <a:avLst/>
              </a:prstGeom>
              <a:solidFill>
                <a:srgbClr val="23505E"/>
              </a:solidFill>
              <a:ln>
                <a:noFill/>
              </a:ln>
            </p:spPr>
          </p:pic>
          <p:sp>
            <p:nvSpPr>
              <p:cNvPr id="16" name="Google Shape;122;p16">
                <a:extLst>
                  <a:ext uri="{FF2B5EF4-FFF2-40B4-BE49-F238E27FC236}">
                    <a16:creationId xmlns:a16="http://schemas.microsoft.com/office/drawing/2014/main" id="{D6C2D27F-3E06-B062-031D-30FAA751EDF1}"/>
                  </a:ext>
                </a:extLst>
              </p:cNvPr>
              <p:cNvSpPr txBox="1"/>
              <p:nvPr/>
            </p:nvSpPr>
            <p:spPr>
              <a:xfrm>
                <a:off x="248093" y="1565431"/>
                <a:ext cx="2362791" cy="220396"/>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CÁPITA Y EVENTO</a:t>
                </a:r>
                <a:endParaRPr sz="1256" dirty="0"/>
              </a:p>
            </p:txBody>
          </p:sp>
          <p:sp>
            <p:nvSpPr>
              <p:cNvPr id="17" name="Google Shape;123;p16">
                <a:extLst>
                  <a:ext uri="{FF2B5EF4-FFF2-40B4-BE49-F238E27FC236}">
                    <a16:creationId xmlns:a16="http://schemas.microsoft.com/office/drawing/2014/main" id="{2DD46789-C6A7-1A23-BE3E-075795706EA8}"/>
                  </a:ext>
                </a:extLst>
              </p:cNvPr>
              <p:cNvSpPr txBox="1"/>
              <p:nvPr/>
            </p:nvSpPr>
            <p:spPr>
              <a:xfrm>
                <a:off x="248093" y="2037988"/>
                <a:ext cx="2362791" cy="220396"/>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PGP</a:t>
                </a:r>
                <a:endParaRPr sz="1256" dirty="0"/>
              </a:p>
            </p:txBody>
          </p:sp>
          <p:sp>
            <p:nvSpPr>
              <p:cNvPr id="18" name="Google Shape;124;p16">
                <a:extLst>
                  <a:ext uri="{FF2B5EF4-FFF2-40B4-BE49-F238E27FC236}">
                    <a16:creationId xmlns:a16="http://schemas.microsoft.com/office/drawing/2014/main" id="{4FE86000-DE1D-8306-A728-734457F0A878}"/>
                  </a:ext>
                </a:extLst>
              </p:cNvPr>
              <p:cNvSpPr txBox="1"/>
              <p:nvPr/>
            </p:nvSpPr>
            <p:spPr>
              <a:xfrm>
                <a:off x="248093" y="2510547"/>
                <a:ext cx="2362791" cy="220396"/>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BOLSA O CANASTA</a:t>
                </a:r>
                <a:endParaRPr sz="1256" dirty="0"/>
              </a:p>
            </p:txBody>
          </p:sp>
          <p:sp>
            <p:nvSpPr>
              <p:cNvPr id="19" name="Google Shape;125;p16">
                <a:extLst>
                  <a:ext uri="{FF2B5EF4-FFF2-40B4-BE49-F238E27FC236}">
                    <a16:creationId xmlns:a16="http://schemas.microsoft.com/office/drawing/2014/main" id="{A08188A0-2100-A91C-E139-CE476B59CE50}"/>
                  </a:ext>
                </a:extLst>
              </p:cNvPr>
              <p:cNvSpPr txBox="1"/>
              <p:nvPr/>
            </p:nvSpPr>
            <p:spPr>
              <a:xfrm>
                <a:off x="248093" y="2983105"/>
                <a:ext cx="2362791" cy="220396"/>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CÁPITA </a:t>
                </a:r>
                <a:endParaRPr sz="1256" dirty="0"/>
              </a:p>
            </p:txBody>
          </p:sp>
          <p:sp>
            <p:nvSpPr>
              <p:cNvPr id="22" name="CuadroTexto 21">
                <a:extLst>
                  <a:ext uri="{FF2B5EF4-FFF2-40B4-BE49-F238E27FC236}">
                    <a16:creationId xmlns:a16="http://schemas.microsoft.com/office/drawing/2014/main" id="{D0E4FB05-3C28-715E-BF92-3265965C2FB3}"/>
                  </a:ext>
                </a:extLst>
              </p:cNvPr>
              <p:cNvSpPr txBox="1"/>
              <p:nvPr/>
            </p:nvSpPr>
            <p:spPr>
              <a:xfrm>
                <a:off x="2870870" y="3347609"/>
                <a:ext cx="294213" cy="343473"/>
              </a:xfrm>
              <a:prstGeom prst="rect">
                <a:avLst/>
              </a:prstGeom>
              <a:noFill/>
            </p:spPr>
            <p:txBody>
              <a:bodyPr wrap="square" rtlCol="0">
                <a:spAutoFit/>
              </a:bodyPr>
              <a:lstStyle/>
              <a:p>
                <a:r>
                  <a:rPr lang="es-MX" sz="1256" dirty="0"/>
                  <a:t>1</a:t>
                </a:r>
                <a:endParaRPr lang="es-CO" sz="1256" dirty="0"/>
              </a:p>
            </p:txBody>
          </p:sp>
          <p:sp>
            <p:nvSpPr>
              <p:cNvPr id="23" name="Rectángulo: esquinas redondeadas 22">
                <a:extLst>
                  <a:ext uri="{FF2B5EF4-FFF2-40B4-BE49-F238E27FC236}">
                    <a16:creationId xmlns:a16="http://schemas.microsoft.com/office/drawing/2014/main" id="{E819E7E7-F00C-E390-5FB8-572E8938DEE2}"/>
                  </a:ext>
                </a:extLst>
              </p:cNvPr>
              <p:cNvSpPr/>
              <p:nvPr/>
            </p:nvSpPr>
            <p:spPr>
              <a:xfrm>
                <a:off x="2799907" y="1489821"/>
                <a:ext cx="1155691" cy="308150"/>
              </a:xfrm>
              <a:prstGeom prst="roundRect">
                <a:avLst/>
              </a:prstGeom>
              <a:solidFill>
                <a:srgbClr val="2350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24" name="CuadroTexto 23">
                <a:extLst>
                  <a:ext uri="{FF2B5EF4-FFF2-40B4-BE49-F238E27FC236}">
                    <a16:creationId xmlns:a16="http://schemas.microsoft.com/office/drawing/2014/main" id="{1D8C8FB8-8C1A-2257-3376-8B0CA370345E}"/>
                  </a:ext>
                </a:extLst>
              </p:cNvPr>
              <p:cNvSpPr txBox="1"/>
              <p:nvPr/>
            </p:nvSpPr>
            <p:spPr>
              <a:xfrm>
                <a:off x="2804042" y="1495928"/>
                <a:ext cx="718442" cy="343473"/>
              </a:xfrm>
              <a:prstGeom prst="rect">
                <a:avLst/>
              </a:prstGeom>
              <a:noFill/>
            </p:spPr>
            <p:txBody>
              <a:bodyPr wrap="square" rtlCol="0">
                <a:spAutoFit/>
              </a:bodyPr>
              <a:lstStyle/>
              <a:p>
                <a:r>
                  <a:rPr lang="es-MX" sz="1256" dirty="0">
                    <a:solidFill>
                      <a:schemeClr val="bg1"/>
                    </a:solidFill>
                  </a:rPr>
                  <a:t>111</a:t>
                </a:r>
                <a:endParaRPr lang="es-CO" sz="1256" dirty="0">
                  <a:solidFill>
                    <a:schemeClr val="bg1"/>
                  </a:solidFill>
                </a:endParaRPr>
              </a:p>
            </p:txBody>
          </p:sp>
          <p:pic>
            <p:nvPicPr>
              <p:cNvPr id="29" name="Google Shape;111;p16" descr="image.png">
                <a:extLst>
                  <a:ext uri="{FF2B5EF4-FFF2-40B4-BE49-F238E27FC236}">
                    <a16:creationId xmlns:a16="http://schemas.microsoft.com/office/drawing/2014/main" id="{C9C5A4B4-A1BE-2E6E-A20A-57BF9216E29C}"/>
                  </a:ext>
                </a:extLst>
              </p:cNvPr>
              <p:cNvPicPr preferRelativeResize="0"/>
              <p:nvPr/>
            </p:nvPicPr>
            <p:blipFill rotWithShape="1">
              <a:blip r:embed="rId4">
                <a:alphaModFix/>
              </a:blip>
              <a:srcRect/>
              <a:stretch/>
            </p:blipFill>
            <p:spPr>
              <a:xfrm>
                <a:off x="2791636" y="1033104"/>
                <a:ext cx="2740837" cy="330790"/>
              </a:xfrm>
              <a:prstGeom prst="rect">
                <a:avLst/>
              </a:prstGeom>
              <a:noFill/>
              <a:ln>
                <a:noFill/>
              </a:ln>
            </p:spPr>
          </p:pic>
          <p:sp>
            <p:nvSpPr>
              <p:cNvPr id="30" name="Google Shape;122;p16">
                <a:extLst>
                  <a:ext uri="{FF2B5EF4-FFF2-40B4-BE49-F238E27FC236}">
                    <a16:creationId xmlns:a16="http://schemas.microsoft.com/office/drawing/2014/main" id="{15A67E38-78A9-17DE-2682-F3445A651AEE}"/>
                  </a:ext>
                </a:extLst>
              </p:cNvPr>
              <p:cNvSpPr txBox="1"/>
              <p:nvPr/>
            </p:nvSpPr>
            <p:spPr>
              <a:xfrm>
                <a:off x="239822" y="1108713"/>
                <a:ext cx="2362791" cy="183255"/>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EVENTO</a:t>
                </a:r>
                <a:endParaRPr sz="1256" dirty="0"/>
              </a:p>
            </p:txBody>
          </p:sp>
          <p:sp>
            <p:nvSpPr>
              <p:cNvPr id="31" name="Rectángulo: esquinas redondeadas 30">
                <a:extLst>
                  <a:ext uri="{FF2B5EF4-FFF2-40B4-BE49-F238E27FC236}">
                    <a16:creationId xmlns:a16="http://schemas.microsoft.com/office/drawing/2014/main" id="{2BA8E88A-51CD-B289-2D4A-91A90A267389}"/>
                  </a:ext>
                </a:extLst>
              </p:cNvPr>
              <p:cNvSpPr/>
              <p:nvPr/>
            </p:nvSpPr>
            <p:spPr>
              <a:xfrm>
                <a:off x="2791635" y="1033103"/>
                <a:ext cx="1526042" cy="308150"/>
              </a:xfrm>
              <a:prstGeom prst="roundRect">
                <a:avLst/>
              </a:prstGeom>
              <a:solidFill>
                <a:srgbClr val="2350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48" name="Google Shape;125;p16">
                <a:extLst>
                  <a:ext uri="{FF2B5EF4-FFF2-40B4-BE49-F238E27FC236}">
                    <a16:creationId xmlns:a16="http://schemas.microsoft.com/office/drawing/2014/main" id="{783931A7-5796-B82C-6797-34F279114F94}"/>
                  </a:ext>
                </a:extLst>
              </p:cNvPr>
              <p:cNvSpPr txBox="1"/>
              <p:nvPr/>
            </p:nvSpPr>
            <p:spPr>
              <a:xfrm>
                <a:off x="262840" y="3422777"/>
                <a:ext cx="2362791" cy="220396"/>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TRANSPORTE</a:t>
                </a:r>
                <a:endParaRPr sz="1256" dirty="0"/>
              </a:p>
            </p:txBody>
          </p:sp>
        </p:grpSp>
        <p:sp>
          <p:nvSpPr>
            <p:cNvPr id="35" name="Rectángulo: esquinas redondeadas 34">
              <a:extLst>
                <a:ext uri="{FF2B5EF4-FFF2-40B4-BE49-F238E27FC236}">
                  <a16:creationId xmlns:a16="http://schemas.microsoft.com/office/drawing/2014/main" id="{23C87124-94C1-19E3-38F6-9C54570B8EE3}"/>
                </a:ext>
              </a:extLst>
            </p:cNvPr>
            <p:cNvSpPr/>
            <p:nvPr/>
          </p:nvSpPr>
          <p:spPr>
            <a:xfrm>
              <a:off x="2959478" y="3194177"/>
              <a:ext cx="176072" cy="308150"/>
            </a:xfrm>
            <a:prstGeom prst="roundRect">
              <a:avLst/>
            </a:prstGeom>
            <a:solidFill>
              <a:srgbClr val="2350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32" name="CuadroTexto 31">
              <a:extLst>
                <a:ext uri="{FF2B5EF4-FFF2-40B4-BE49-F238E27FC236}">
                  <a16:creationId xmlns:a16="http://schemas.microsoft.com/office/drawing/2014/main" id="{E62F95C4-7690-B46D-1CF1-16A4ED0A7907}"/>
                </a:ext>
              </a:extLst>
            </p:cNvPr>
            <p:cNvSpPr txBox="1"/>
            <p:nvPr/>
          </p:nvSpPr>
          <p:spPr>
            <a:xfrm>
              <a:off x="2964907" y="1786182"/>
              <a:ext cx="1382233" cy="343473"/>
            </a:xfrm>
            <a:prstGeom prst="rect">
              <a:avLst/>
            </a:prstGeom>
            <a:noFill/>
          </p:spPr>
          <p:txBody>
            <a:bodyPr wrap="square" rtlCol="0">
              <a:spAutoFit/>
            </a:bodyPr>
            <a:lstStyle/>
            <a:p>
              <a:r>
                <a:rPr lang="es-MX" sz="1256" dirty="0">
                  <a:solidFill>
                    <a:schemeClr val="bg1"/>
                  </a:solidFill>
                </a:rPr>
                <a:t>172</a:t>
              </a:r>
              <a:endParaRPr lang="es-CO" sz="1256" dirty="0">
                <a:solidFill>
                  <a:schemeClr val="bg1"/>
                </a:solidFill>
              </a:endParaRPr>
            </a:p>
          </p:txBody>
        </p:sp>
        <p:sp>
          <p:nvSpPr>
            <p:cNvPr id="33" name="Rectángulo: esquinas redondeadas 32">
              <a:extLst>
                <a:ext uri="{FF2B5EF4-FFF2-40B4-BE49-F238E27FC236}">
                  <a16:creationId xmlns:a16="http://schemas.microsoft.com/office/drawing/2014/main" id="{DE1BF9F9-400C-0FDD-36B7-3AB2D5166CAD}"/>
                </a:ext>
              </a:extLst>
            </p:cNvPr>
            <p:cNvSpPr/>
            <p:nvPr/>
          </p:nvSpPr>
          <p:spPr>
            <a:xfrm>
              <a:off x="2975521" y="2700899"/>
              <a:ext cx="203320" cy="308150"/>
            </a:xfrm>
            <a:prstGeom prst="roundRect">
              <a:avLst/>
            </a:prstGeom>
            <a:solidFill>
              <a:srgbClr val="23505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34" name="CuadroTexto 33">
              <a:extLst>
                <a:ext uri="{FF2B5EF4-FFF2-40B4-BE49-F238E27FC236}">
                  <a16:creationId xmlns:a16="http://schemas.microsoft.com/office/drawing/2014/main" id="{102149BA-0ACC-EBD8-579D-D906FD6B0342}"/>
                </a:ext>
              </a:extLst>
            </p:cNvPr>
            <p:cNvSpPr txBox="1"/>
            <p:nvPr/>
          </p:nvSpPr>
          <p:spPr>
            <a:xfrm>
              <a:off x="3163438" y="2719451"/>
              <a:ext cx="718442" cy="343473"/>
            </a:xfrm>
            <a:prstGeom prst="rect">
              <a:avLst/>
            </a:prstGeom>
            <a:noFill/>
          </p:spPr>
          <p:txBody>
            <a:bodyPr wrap="square" rtlCol="0">
              <a:spAutoFit/>
            </a:bodyPr>
            <a:lstStyle/>
            <a:p>
              <a:r>
                <a:rPr lang="es-MX" sz="1256" dirty="0">
                  <a:solidFill>
                    <a:schemeClr val="tx2"/>
                  </a:solidFill>
                </a:rPr>
                <a:t>18</a:t>
              </a:r>
              <a:endParaRPr lang="es-CO" sz="1256" dirty="0">
                <a:solidFill>
                  <a:schemeClr val="tx2"/>
                </a:solidFill>
              </a:endParaRPr>
            </a:p>
          </p:txBody>
        </p:sp>
        <p:sp>
          <p:nvSpPr>
            <p:cNvPr id="36" name="CuadroTexto 35">
              <a:extLst>
                <a:ext uri="{FF2B5EF4-FFF2-40B4-BE49-F238E27FC236}">
                  <a16:creationId xmlns:a16="http://schemas.microsoft.com/office/drawing/2014/main" id="{1187711C-3C35-7F7F-71F8-BF68565A8285}"/>
                </a:ext>
              </a:extLst>
            </p:cNvPr>
            <p:cNvSpPr txBox="1"/>
            <p:nvPr/>
          </p:nvSpPr>
          <p:spPr>
            <a:xfrm>
              <a:off x="3142527" y="3176765"/>
              <a:ext cx="718442" cy="343473"/>
            </a:xfrm>
            <a:prstGeom prst="rect">
              <a:avLst/>
            </a:prstGeom>
            <a:noFill/>
          </p:spPr>
          <p:txBody>
            <a:bodyPr wrap="square" rtlCol="0">
              <a:spAutoFit/>
            </a:bodyPr>
            <a:lstStyle/>
            <a:p>
              <a:r>
                <a:rPr lang="es-MX" sz="1256" dirty="0">
                  <a:solidFill>
                    <a:schemeClr val="tx2"/>
                  </a:solidFill>
                </a:rPr>
                <a:t>15</a:t>
              </a:r>
              <a:endParaRPr lang="es-CO" sz="1256" dirty="0">
                <a:solidFill>
                  <a:schemeClr val="tx2"/>
                </a:solidFill>
              </a:endParaRPr>
            </a:p>
          </p:txBody>
        </p:sp>
        <p:sp>
          <p:nvSpPr>
            <p:cNvPr id="40" name="CuadroTexto 39">
              <a:extLst>
                <a:ext uri="{FF2B5EF4-FFF2-40B4-BE49-F238E27FC236}">
                  <a16:creationId xmlns:a16="http://schemas.microsoft.com/office/drawing/2014/main" id="{B53E19F0-2235-43D2-A4B3-8E1BCF128767}"/>
                </a:ext>
              </a:extLst>
            </p:cNvPr>
            <p:cNvSpPr txBox="1"/>
            <p:nvPr/>
          </p:nvSpPr>
          <p:spPr>
            <a:xfrm>
              <a:off x="5766700" y="1786182"/>
              <a:ext cx="2148840" cy="370155"/>
            </a:xfrm>
            <a:prstGeom prst="rect">
              <a:avLst/>
            </a:prstGeom>
            <a:noFill/>
          </p:spPr>
          <p:txBody>
            <a:bodyPr wrap="square">
              <a:spAutoFit/>
            </a:bodyPr>
            <a:lstStyle/>
            <a:p>
              <a:pPr marL="0" marR="0" lvl="0" indent="0" algn="l" rtl="0">
                <a:spcBef>
                  <a:spcPts val="0"/>
                </a:spcBef>
                <a:spcAft>
                  <a:spcPts val="0"/>
                </a:spcAft>
                <a:buNone/>
              </a:pPr>
              <a:r>
                <a:rPr lang="es-CO" sz="1400" b="0" i="0" dirty="0">
                  <a:solidFill>
                    <a:srgbClr val="23505E"/>
                  </a:solidFill>
                  <a:effectLst/>
                  <a:latin typeface="+mn-lt"/>
                  <a:ea typeface="+mn-ea"/>
                  <a:cs typeface="+mn-cs"/>
                </a:rPr>
                <a:t>$ </a:t>
              </a:r>
              <a:r>
                <a:rPr lang="es-CO" sz="1400" dirty="0">
                  <a:solidFill>
                    <a:srgbClr val="23505E"/>
                  </a:solidFill>
                </a:rPr>
                <a:t>3.565.200.346.930</a:t>
              </a:r>
              <a:endParaRPr lang="es-CO" sz="1400" b="0" dirty="0">
                <a:solidFill>
                  <a:srgbClr val="23505E"/>
                </a:solidFill>
              </a:endParaRPr>
            </a:p>
          </p:txBody>
        </p:sp>
        <p:sp>
          <p:nvSpPr>
            <p:cNvPr id="41" name="CuadroTexto 40">
              <a:extLst>
                <a:ext uri="{FF2B5EF4-FFF2-40B4-BE49-F238E27FC236}">
                  <a16:creationId xmlns:a16="http://schemas.microsoft.com/office/drawing/2014/main" id="{E76F1BAA-2A40-A5B4-B308-EB0CD08717DE}"/>
                </a:ext>
              </a:extLst>
            </p:cNvPr>
            <p:cNvSpPr txBox="1"/>
            <p:nvPr/>
          </p:nvSpPr>
          <p:spPr>
            <a:xfrm>
              <a:off x="5766700" y="2249435"/>
              <a:ext cx="2148840" cy="370155"/>
            </a:xfrm>
            <a:prstGeom prst="rect">
              <a:avLst/>
            </a:prstGeom>
            <a:noFill/>
          </p:spPr>
          <p:txBody>
            <a:bodyPr wrap="square">
              <a:spAutoFit/>
            </a:bodyPr>
            <a:lstStyle/>
            <a:p>
              <a:pPr marL="0" marR="0" lvl="0" indent="0" algn="l" rtl="0">
                <a:spcBef>
                  <a:spcPts val="0"/>
                </a:spcBef>
                <a:spcAft>
                  <a:spcPts val="0"/>
                </a:spcAft>
                <a:buNone/>
              </a:pPr>
              <a:r>
                <a:rPr lang="es-CO" sz="1400" b="0" i="0" dirty="0">
                  <a:solidFill>
                    <a:srgbClr val="23505E"/>
                  </a:solidFill>
                  <a:effectLst/>
                  <a:latin typeface="+mn-lt"/>
                  <a:ea typeface="+mn-ea"/>
                  <a:cs typeface="+mn-cs"/>
                </a:rPr>
                <a:t>$ 929.330.038.491</a:t>
              </a:r>
              <a:endParaRPr lang="es-CO" sz="1400" b="0" dirty="0">
                <a:solidFill>
                  <a:srgbClr val="23505E"/>
                </a:solidFill>
              </a:endParaRPr>
            </a:p>
          </p:txBody>
        </p:sp>
        <p:sp>
          <p:nvSpPr>
            <p:cNvPr id="42" name="CuadroTexto 41">
              <a:extLst>
                <a:ext uri="{FF2B5EF4-FFF2-40B4-BE49-F238E27FC236}">
                  <a16:creationId xmlns:a16="http://schemas.microsoft.com/office/drawing/2014/main" id="{0C143E9B-1AC7-65A0-8515-F77F025366EC}"/>
                </a:ext>
              </a:extLst>
            </p:cNvPr>
            <p:cNvSpPr txBox="1"/>
            <p:nvPr/>
          </p:nvSpPr>
          <p:spPr>
            <a:xfrm>
              <a:off x="5766700" y="2733085"/>
              <a:ext cx="2148840" cy="370155"/>
            </a:xfrm>
            <a:prstGeom prst="rect">
              <a:avLst/>
            </a:prstGeom>
            <a:noFill/>
          </p:spPr>
          <p:txBody>
            <a:bodyPr wrap="square">
              <a:spAutoFit/>
            </a:bodyPr>
            <a:lstStyle>
              <a:defPPr>
                <a:defRPr lang="es-CO"/>
              </a:defPPr>
              <a:lvl1pPr marR="0" lvl="0" indent="0">
                <a:spcBef>
                  <a:spcPts val="0"/>
                </a:spcBef>
                <a:spcAft>
                  <a:spcPts val="0"/>
                </a:spcAft>
                <a:buNone/>
                <a:defRPr sz="1400" b="0" i="0">
                  <a:solidFill>
                    <a:srgbClr val="23505E"/>
                  </a:solidFill>
                  <a:effectLst/>
                </a:defRPr>
              </a:lvl1pPr>
            </a:lstStyle>
            <a:p>
              <a:r>
                <a:rPr lang="es-CO" dirty="0"/>
                <a:t>$ 780.320.656.839</a:t>
              </a:r>
            </a:p>
          </p:txBody>
        </p:sp>
        <p:sp>
          <p:nvSpPr>
            <p:cNvPr id="43" name="CuadroTexto 42">
              <a:extLst>
                <a:ext uri="{FF2B5EF4-FFF2-40B4-BE49-F238E27FC236}">
                  <a16:creationId xmlns:a16="http://schemas.microsoft.com/office/drawing/2014/main" id="{E55F5E87-B781-E057-F872-E0158F904753}"/>
                </a:ext>
              </a:extLst>
            </p:cNvPr>
            <p:cNvSpPr txBox="1"/>
            <p:nvPr/>
          </p:nvSpPr>
          <p:spPr>
            <a:xfrm>
              <a:off x="5766700" y="3183045"/>
              <a:ext cx="2148840" cy="370155"/>
            </a:xfrm>
            <a:prstGeom prst="rect">
              <a:avLst/>
            </a:prstGeom>
            <a:noFill/>
          </p:spPr>
          <p:txBody>
            <a:bodyPr wrap="square">
              <a:spAutoFit/>
            </a:bodyPr>
            <a:lstStyle/>
            <a:p>
              <a:pPr lvl="0"/>
              <a:r>
                <a:rPr lang="es-CO" sz="1400" dirty="0">
                  <a:solidFill>
                    <a:srgbClr val="23505E"/>
                  </a:solidFill>
                </a:rPr>
                <a:t>$ 46.232.693.950</a:t>
              </a:r>
            </a:p>
          </p:txBody>
        </p:sp>
        <p:sp>
          <p:nvSpPr>
            <p:cNvPr id="44" name="CuadroTexto 43">
              <a:extLst>
                <a:ext uri="{FF2B5EF4-FFF2-40B4-BE49-F238E27FC236}">
                  <a16:creationId xmlns:a16="http://schemas.microsoft.com/office/drawing/2014/main" id="{C56234BE-67FB-2371-5EA6-476491140B98}"/>
                </a:ext>
              </a:extLst>
            </p:cNvPr>
            <p:cNvSpPr txBox="1"/>
            <p:nvPr/>
          </p:nvSpPr>
          <p:spPr>
            <a:xfrm>
              <a:off x="5766700" y="3655602"/>
              <a:ext cx="2148840" cy="370155"/>
            </a:xfrm>
            <a:prstGeom prst="rect">
              <a:avLst/>
            </a:prstGeom>
            <a:noFill/>
          </p:spPr>
          <p:txBody>
            <a:bodyPr wrap="square">
              <a:spAutoFit/>
            </a:bodyPr>
            <a:lstStyle/>
            <a:p>
              <a:r>
                <a:rPr lang="es-CO" sz="1400" dirty="0">
                  <a:solidFill>
                    <a:srgbClr val="23505E"/>
                  </a:solidFill>
                </a:rPr>
                <a:t>$ 27.934.896.080</a:t>
              </a:r>
            </a:p>
          </p:txBody>
        </p:sp>
        <p:sp>
          <p:nvSpPr>
            <p:cNvPr id="45" name="CuadroTexto 44">
              <a:extLst>
                <a:ext uri="{FF2B5EF4-FFF2-40B4-BE49-F238E27FC236}">
                  <a16:creationId xmlns:a16="http://schemas.microsoft.com/office/drawing/2014/main" id="{4371B44A-12D9-6247-E56F-B36400C15236}"/>
                </a:ext>
              </a:extLst>
            </p:cNvPr>
            <p:cNvSpPr txBox="1"/>
            <p:nvPr/>
          </p:nvSpPr>
          <p:spPr>
            <a:xfrm>
              <a:off x="5781447" y="4058173"/>
              <a:ext cx="2148840" cy="370155"/>
            </a:xfrm>
            <a:prstGeom prst="rect">
              <a:avLst/>
            </a:prstGeom>
            <a:noFill/>
          </p:spPr>
          <p:txBody>
            <a:bodyPr wrap="square">
              <a:spAutoFit/>
            </a:bodyPr>
            <a:lstStyle/>
            <a:p>
              <a:pPr lvl="0"/>
              <a:r>
                <a:rPr lang="es-CO" sz="1400" dirty="0">
                  <a:solidFill>
                    <a:srgbClr val="23505E"/>
                  </a:solidFill>
                </a:rPr>
                <a:t>$ 4.006.677.792</a:t>
              </a:r>
            </a:p>
          </p:txBody>
        </p:sp>
      </p:grpSp>
      <p:grpSp>
        <p:nvGrpSpPr>
          <p:cNvPr id="70" name="Grupo 69">
            <a:extLst>
              <a:ext uri="{FF2B5EF4-FFF2-40B4-BE49-F238E27FC236}">
                <a16:creationId xmlns:a16="http://schemas.microsoft.com/office/drawing/2014/main" id="{FB662445-1080-2B9F-AB83-4481736EFBDF}"/>
              </a:ext>
            </a:extLst>
          </p:cNvPr>
          <p:cNvGrpSpPr/>
          <p:nvPr/>
        </p:nvGrpSpPr>
        <p:grpSpPr>
          <a:xfrm>
            <a:off x="1597558" y="4611665"/>
            <a:ext cx="7265065" cy="1500090"/>
            <a:chOff x="1627932" y="4737422"/>
            <a:chExt cx="7265065" cy="1500090"/>
          </a:xfrm>
        </p:grpSpPr>
        <p:pic>
          <p:nvPicPr>
            <p:cNvPr id="49" name="Google Shape;111;p16" descr="image.png">
              <a:extLst>
                <a:ext uri="{FF2B5EF4-FFF2-40B4-BE49-F238E27FC236}">
                  <a16:creationId xmlns:a16="http://schemas.microsoft.com/office/drawing/2014/main" id="{026E58BC-2764-768B-393E-5EA62B0C7895}"/>
                </a:ext>
              </a:extLst>
            </p:cNvPr>
            <p:cNvPicPr preferRelativeResize="0"/>
            <p:nvPr/>
          </p:nvPicPr>
          <p:blipFill rotWithShape="1">
            <a:blip r:embed="rId4">
              <a:alphaModFix/>
            </a:blip>
            <a:srcRect/>
            <a:stretch/>
          </p:blipFill>
          <p:spPr>
            <a:xfrm>
              <a:off x="4248084" y="5117175"/>
              <a:ext cx="2569435" cy="275045"/>
            </a:xfrm>
            <a:prstGeom prst="rect">
              <a:avLst/>
            </a:prstGeom>
            <a:noFill/>
            <a:ln>
              <a:noFill/>
            </a:ln>
          </p:spPr>
        </p:pic>
        <p:pic>
          <p:nvPicPr>
            <p:cNvPr id="50" name="Google Shape;112;p16" descr="image.png">
              <a:extLst>
                <a:ext uri="{FF2B5EF4-FFF2-40B4-BE49-F238E27FC236}">
                  <a16:creationId xmlns:a16="http://schemas.microsoft.com/office/drawing/2014/main" id="{5C6ACB22-0A76-1D7C-0B8C-C96C35175477}"/>
                </a:ext>
              </a:extLst>
            </p:cNvPr>
            <p:cNvPicPr preferRelativeResize="0"/>
            <p:nvPr/>
          </p:nvPicPr>
          <p:blipFill rotWithShape="1">
            <a:blip r:embed="rId4">
              <a:alphaModFix/>
            </a:blip>
            <a:srcRect/>
            <a:stretch/>
          </p:blipFill>
          <p:spPr>
            <a:xfrm>
              <a:off x="4248084" y="5510097"/>
              <a:ext cx="2569435" cy="275045"/>
            </a:xfrm>
            <a:prstGeom prst="rect">
              <a:avLst/>
            </a:prstGeom>
            <a:noFill/>
            <a:ln>
              <a:noFill/>
            </a:ln>
          </p:spPr>
        </p:pic>
        <p:pic>
          <p:nvPicPr>
            <p:cNvPr id="51" name="Google Shape;113;p16" descr="image.png">
              <a:extLst>
                <a:ext uri="{FF2B5EF4-FFF2-40B4-BE49-F238E27FC236}">
                  <a16:creationId xmlns:a16="http://schemas.microsoft.com/office/drawing/2014/main" id="{01D60071-687E-2F63-82F2-CE41AA038507}"/>
                </a:ext>
              </a:extLst>
            </p:cNvPr>
            <p:cNvPicPr preferRelativeResize="0"/>
            <p:nvPr/>
          </p:nvPicPr>
          <p:blipFill rotWithShape="1">
            <a:blip r:embed="rId4">
              <a:alphaModFix/>
            </a:blip>
            <a:srcRect/>
            <a:stretch/>
          </p:blipFill>
          <p:spPr>
            <a:xfrm>
              <a:off x="4240329" y="5903020"/>
              <a:ext cx="2569435" cy="275045"/>
            </a:xfrm>
            <a:prstGeom prst="rect">
              <a:avLst/>
            </a:prstGeom>
            <a:noFill/>
            <a:ln>
              <a:noFill/>
            </a:ln>
          </p:spPr>
        </p:pic>
        <p:sp>
          <p:nvSpPr>
            <p:cNvPr id="52" name="Google Shape;122;p16">
              <a:extLst>
                <a:ext uri="{FF2B5EF4-FFF2-40B4-BE49-F238E27FC236}">
                  <a16:creationId xmlns:a16="http://schemas.microsoft.com/office/drawing/2014/main" id="{1F7C3308-D661-698A-DB4D-60703C7B0A15}"/>
                </a:ext>
              </a:extLst>
            </p:cNvPr>
            <p:cNvSpPr txBox="1"/>
            <p:nvPr/>
          </p:nvSpPr>
          <p:spPr>
            <a:xfrm>
              <a:off x="1855851" y="5180042"/>
              <a:ext cx="2215031" cy="183255"/>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PRESTACIÓN DE SERVICIOS</a:t>
              </a:r>
              <a:endParaRPr sz="1256" dirty="0"/>
            </a:p>
          </p:txBody>
        </p:sp>
        <p:sp>
          <p:nvSpPr>
            <p:cNvPr id="53" name="Google Shape;123;p16">
              <a:extLst>
                <a:ext uri="{FF2B5EF4-FFF2-40B4-BE49-F238E27FC236}">
                  <a16:creationId xmlns:a16="http://schemas.microsoft.com/office/drawing/2014/main" id="{6C1BEEEB-540F-559C-17C6-A30DBEBFA3F7}"/>
                </a:ext>
              </a:extLst>
            </p:cNvPr>
            <p:cNvSpPr txBox="1"/>
            <p:nvPr/>
          </p:nvSpPr>
          <p:spPr>
            <a:xfrm>
              <a:off x="1855851" y="5572964"/>
              <a:ext cx="2215031" cy="183255"/>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TRANSPORTE</a:t>
              </a:r>
              <a:endParaRPr sz="1256" dirty="0"/>
            </a:p>
          </p:txBody>
        </p:sp>
        <p:sp>
          <p:nvSpPr>
            <p:cNvPr id="54" name="Google Shape;124;p16">
              <a:extLst>
                <a:ext uri="{FF2B5EF4-FFF2-40B4-BE49-F238E27FC236}">
                  <a16:creationId xmlns:a16="http://schemas.microsoft.com/office/drawing/2014/main" id="{92D3CB72-DA92-0734-2E8E-073D4A91AC2E}"/>
                </a:ext>
              </a:extLst>
            </p:cNvPr>
            <p:cNvSpPr txBox="1"/>
            <p:nvPr/>
          </p:nvSpPr>
          <p:spPr>
            <a:xfrm>
              <a:off x="1627932" y="5871001"/>
              <a:ext cx="2470682" cy="366511"/>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OTROS (COMODATO, CONCESIÓN Y COMPRAVENTA)</a:t>
              </a:r>
              <a:endParaRPr sz="1256" dirty="0"/>
            </a:p>
          </p:txBody>
        </p:sp>
        <p:sp>
          <p:nvSpPr>
            <p:cNvPr id="56" name="Rectángulo: esquinas redondeadas 55">
              <a:extLst>
                <a:ext uri="{FF2B5EF4-FFF2-40B4-BE49-F238E27FC236}">
                  <a16:creationId xmlns:a16="http://schemas.microsoft.com/office/drawing/2014/main" id="{D570D3BA-E383-715C-3989-F074736C237A}"/>
                </a:ext>
              </a:extLst>
            </p:cNvPr>
            <p:cNvSpPr/>
            <p:nvPr/>
          </p:nvSpPr>
          <p:spPr>
            <a:xfrm>
              <a:off x="4248083" y="5117174"/>
              <a:ext cx="792467" cy="275045"/>
            </a:xfrm>
            <a:prstGeom prst="roundRect">
              <a:avLst/>
            </a:prstGeom>
            <a:solidFill>
              <a:srgbClr val="00A4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57" name="CuadroTexto 56">
              <a:extLst>
                <a:ext uri="{FF2B5EF4-FFF2-40B4-BE49-F238E27FC236}">
                  <a16:creationId xmlns:a16="http://schemas.microsoft.com/office/drawing/2014/main" id="{76C75BDE-6255-F14E-8D44-505EED5EEE86}"/>
                </a:ext>
              </a:extLst>
            </p:cNvPr>
            <p:cNvSpPr txBox="1"/>
            <p:nvPr/>
          </p:nvSpPr>
          <p:spPr>
            <a:xfrm>
              <a:off x="4251961" y="5122252"/>
              <a:ext cx="502342" cy="285591"/>
            </a:xfrm>
            <a:prstGeom prst="rect">
              <a:avLst/>
            </a:prstGeom>
            <a:noFill/>
          </p:spPr>
          <p:txBody>
            <a:bodyPr wrap="square" rtlCol="0">
              <a:spAutoFit/>
            </a:bodyPr>
            <a:lstStyle/>
            <a:p>
              <a:r>
                <a:rPr lang="es-MX" sz="1256" dirty="0">
                  <a:solidFill>
                    <a:schemeClr val="bg1"/>
                  </a:solidFill>
                </a:rPr>
                <a:t>58</a:t>
              </a:r>
              <a:endParaRPr lang="es-CO" sz="1256" dirty="0">
                <a:solidFill>
                  <a:schemeClr val="bg1"/>
                </a:solidFill>
              </a:endParaRPr>
            </a:p>
          </p:txBody>
        </p:sp>
        <p:pic>
          <p:nvPicPr>
            <p:cNvPr id="58" name="Google Shape;111;p16" descr="image.png">
              <a:extLst>
                <a:ext uri="{FF2B5EF4-FFF2-40B4-BE49-F238E27FC236}">
                  <a16:creationId xmlns:a16="http://schemas.microsoft.com/office/drawing/2014/main" id="{02AA61DF-89ED-ECB7-9DC7-7D7C7B1340A1}"/>
                </a:ext>
              </a:extLst>
            </p:cNvPr>
            <p:cNvPicPr preferRelativeResize="0"/>
            <p:nvPr/>
          </p:nvPicPr>
          <p:blipFill rotWithShape="1">
            <a:blip r:embed="rId4">
              <a:alphaModFix/>
            </a:blip>
            <a:srcRect/>
            <a:stretch/>
          </p:blipFill>
          <p:spPr>
            <a:xfrm>
              <a:off x="4240330" y="4737423"/>
              <a:ext cx="2569435" cy="275045"/>
            </a:xfrm>
            <a:prstGeom prst="rect">
              <a:avLst/>
            </a:prstGeom>
            <a:noFill/>
            <a:ln>
              <a:noFill/>
            </a:ln>
          </p:spPr>
        </p:pic>
        <p:sp>
          <p:nvSpPr>
            <p:cNvPr id="59" name="Google Shape;122;p16">
              <a:extLst>
                <a:ext uri="{FF2B5EF4-FFF2-40B4-BE49-F238E27FC236}">
                  <a16:creationId xmlns:a16="http://schemas.microsoft.com/office/drawing/2014/main" id="{B066DACD-AB15-43CF-DE91-35C1B9EAE776}"/>
                </a:ext>
              </a:extLst>
            </p:cNvPr>
            <p:cNvSpPr txBox="1"/>
            <p:nvPr/>
          </p:nvSpPr>
          <p:spPr>
            <a:xfrm>
              <a:off x="1848097" y="4800290"/>
              <a:ext cx="2215031" cy="183255"/>
            </a:xfrm>
            <a:prstGeom prst="rect">
              <a:avLst/>
            </a:prstGeom>
            <a:noFill/>
            <a:ln>
              <a:noFill/>
            </a:ln>
          </p:spPr>
          <p:txBody>
            <a:bodyPr spcFirstLastPara="1" wrap="square" lIns="0" tIns="0" rIns="0" bIns="0" anchor="t" anchorCtr="0">
              <a:spAutoFit/>
            </a:bodyPr>
            <a:lstStyle/>
            <a:p>
              <a:pPr algn="r" rtl="0"/>
              <a:r>
                <a:rPr lang="en-US" sz="1191" b="1" dirty="0">
                  <a:solidFill>
                    <a:srgbClr val="004D4D"/>
                  </a:solidFill>
                  <a:latin typeface="Lato"/>
                  <a:ea typeface="Lato"/>
                  <a:cs typeface="Lato"/>
                  <a:sym typeface="Lato"/>
                </a:rPr>
                <a:t>ARRENDAMIENTO</a:t>
              </a:r>
              <a:endParaRPr sz="1256" dirty="0"/>
            </a:p>
          </p:txBody>
        </p:sp>
        <p:sp>
          <p:nvSpPr>
            <p:cNvPr id="60" name="Rectángulo: esquinas redondeadas 59">
              <a:extLst>
                <a:ext uri="{FF2B5EF4-FFF2-40B4-BE49-F238E27FC236}">
                  <a16:creationId xmlns:a16="http://schemas.microsoft.com/office/drawing/2014/main" id="{A10053B8-D264-1C2A-5BC4-2E873C43B77F}"/>
                </a:ext>
              </a:extLst>
            </p:cNvPr>
            <p:cNvSpPr/>
            <p:nvPr/>
          </p:nvSpPr>
          <p:spPr>
            <a:xfrm>
              <a:off x="4240329" y="4737422"/>
              <a:ext cx="1307423" cy="273942"/>
            </a:xfrm>
            <a:prstGeom prst="roundRect">
              <a:avLst/>
            </a:prstGeom>
            <a:solidFill>
              <a:srgbClr val="00A4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61" name="CuadroTexto 60">
              <a:extLst>
                <a:ext uri="{FF2B5EF4-FFF2-40B4-BE49-F238E27FC236}">
                  <a16:creationId xmlns:a16="http://schemas.microsoft.com/office/drawing/2014/main" id="{5D6CA09A-B582-99B3-FA0C-D619F7901A35}"/>
                </a:ext>
              </a:extLst>
            </p:cNvPr>
            <p:cNvSpPr txBox="1"/>
            <p:nvPr/>
          </p:nvSpPr>
          <p:spPr>
            <a:xfrm>
              <a:off x="4251959" y="4751124"/>
              <a:ext cx="1295793" cy="285591"/>
            </a:xfrm>
            <a:prstGeom prst="rect">
              <a:avLst/>
            </a:prstGeom>
            <a:noFill/>
          </p:spPr>
          <p:txBody>
            <a:bodyPr wrap="square" rtlCol="0">
              <a:spAutoFit/>
            </a:bodyPr>
            <a:lstStyle/>
            <a:p>
              <a:r>
                <a:rPr lang="es-MX" sz="1256" dirty="0">
                  <a:solidFill>
                    <a:schemeClr val="bg1"/>
                  </a:solidFill>
                </a:rPr>
                <a:t>71</a:t>
              </a:r>
              <a:endParaRPr lang="es-CO" sz="1256" dirty="0">
                <a:solidFill>
                  <a:schemeClr val="bg1"/>
                </a:solidFill>
              </a:endParaRPr>
            </a:p>
          </p:txBody>
        </p:sp>
        <p:sp>
          <p:nvSpPr>
            <p:cNvPr id="64" name="CuadroTexto 63">
              <a:extLst>
                <a:ext uri="{FF2B5EF4-FFF2-40B4-BE49-F238E27FC236}">
                  <a16:creationId xmlns:a16="http://schemas.microsoft.com/office/drawing/2014/main" id="{CB884A7E-080F-3B52-0815-7D795C49EBEB}"/>
                </a:ext>
              </a:extLst>
            </p:cNvPr>
            <p:cNvSpPr txBox="1"/>
            <p:nvPr/>
          </p:nvSpPr>
          <p:spPr>
            <a:xfrm>
              <a:off x="6878538" y="4751124"/>
              <a:ext cx="2014459" cy="307777"/>
            </a:xfrm>
            <a:prstGeom prst="rect">
              <a:avLst/>
            </a:prstGeom>
            <a:noFill/>
          </p:spPr>
          <p:txBody>
            <a:bodyPr wrap="square">
              <a:spAutoFit/>
            </a:bodyPr>
            <a:lstStyle/>
            <a:p>
              <a:pPr lvl="0">
                <a:defRPr/>
              </a:pPr>
              <a:r>
                <a:rPr lang="es-CO" sz="1400" dirty="0">
                  <a:solidFill>
                    <a:srgbClr val="23505E"/>
                  </a:solidFill>
                </a:rPr>
                <a:t>$ 4.613.194.837</a:t>
              </a:r>
            </a:p>
          </p:txBody>
        </p:sp>
        <p:sp>
          <p:nvSpPr>
            <p:cNvPr id="65" name="CuadroTexto 64">
              <a:extLst>
                <a:ext uri="{FF2B5EF4-FFF2-40B4-BE49-F238E27FC236}">
                  <a16:creationId xmlns:a16="http://schemas.microsoft.com/office/drawing/2014/main" id="{BBE6D265-C62F-70F4-01CC-6809527CBAF6}"/>
                </a:ext>
              </a:extLst>
            </p:cNvPr>
            <p:cNvSpPr txBox="1"/>
            <p:nvPr/>
          </p:nvSpPr>
          <p:spPr>
            <a:xfrm>
              <a:off x="6878538" y="5136310"/>
              <a:ext cx="2014459" cy="307777"/>
            </a:xfrm>
            <a:prstGeom prst="rect">
              <a:avLst/>
            </a:prstGeom>
            <a:noFill/>
          </p:spPr>
          <p:txBody>
            <a:bodyPr wrap="square">
              <a:spAutoFit/>
            </a:bodyPr>
            <a:lstStyle/>
            <a:p>
              <a:pPr marL="0" marR="0" lvl="0" indent="0" algn="l" rtl="0">
                <a:spcBef>
                  <a:spcPts val="0"/>
                </a:spcBef>
                <a:spcAft>
                  <a:spcPts val="0"/>
                </a:spcAft>
                <a:buNone/>
              </a:pPr>
              <a:r>
                <a:rPr lang="es-CO" sz="1400" b="0" i="0" dirty="0">
                  <a:solidFill>
                    <a:srgbClr val="23505E"/>
                  </a:solidFill>
                  <a:effectLst/>
                  <a:latin typeface="+mn-lt"/>
                  <a:ea typeface="+mn-ea"/>
                  <a:cs typeface="+mn-cs"/>
                </a:rPr>
                <a:t>$ 58.061.411.235</a:t>
              </a:r>
              <a:endParaRPr lang="es-CO" sz="1400" b="0" dirty="0">
                <a:solidFill>
                  <a:srgbClr val="23505E"/>
                </a:solidFill>
              </a:endParaRPr>
            </a:p>
          </p:txBody>
        </p:sp>
        <p:sp>
          <p:nvSpPr>
            <p:cNvPr id="69" name="Rectángulo: esquinas redondeadas 68">
              <a:extLst>
                <a:ext uri="{FF2B5EF4-FFF2-40B4-BE49-F238E27FC236}">
                  <a16:creationId xmlns:a16="http://schemas.microsoft.com/office/drawing/2014/main" id="{74FAEB11-5EAD-476B-CC9F-E526C5AD9B56}"/>
                </a:ext>
              </a:extLst>
            </p:cNvPr>
            <p:cNvSpPr/>
            <p:nvPr/>
          </p:nvSpPr>
          <p:spPr>
            <a:xfrm>
              <a:off x="4258323" y="5935142"/>
              <a:ext cx="45719" cy="242923"/>
            </a:xfrm>
            <a:prstGeom prst="roundRect">
              <a:avLst/>
            </a:prstGeom>
            <a:solidFill>
              <a:srgbClr val="00A4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66" name="CuadroTexto 65">
              <a:extLst>
                <a:ext uri="{FF2B5EF4-FFF2-40B4-BE49-F238E27FC236}">
                  <a16:creationId xmlns:a16="http://schemas.microsoft.com/office/drawing/2014/main" id="{75A569BD-57F6-C62C-43B4-C6BD087C2137}"/>
                </a:ext>
              </a:extLst>
            </p:cNvPr>
            <p:cNvSpPr txBox="1"/>
            <p:nvPr/>
          </p:nvSpPr>
          <p:spPr>
            <a:xfrm>
              <a:off x="6878538" y="5538455"/>
              <a:ext cx="2014459" cy="307777"/>
            </a:xfrm>
            <a:prstGeom prst="rect">
              <a:avLst/>
            </a:prstGeom>
            <a:noFill/>
          </p:spPr>
          <p:txBody>
            <a:bodyPr wrap="square">
              <a:spAutoFit/>
            </a:bodyPr>
            <a:lstStyle>
              <a:defPPr>
                <a:defRPr lang="es-CO"/>
              </a:defPPr>
              <a:lvl1pPr marR="0" lvl="0" indent="0">
                <a:spcBef>
                  <a:spcPts val="0"/>
                </a:spcBef>
                <a:spcAft>
                  <a:spcPts val="0"/>
                </a:spcAft>
                <a:buNone/>
                <a:defRPr sz="1400" b="0" i="0">
                  <a:solidFill>
                    <a:srgbClr val="23505E"/>
                  </a:solidFill>
                  <a:effectLst/>
                </a:defRPr>
              </a:lvl1pPr>
            </a:lstStyle>
            <a:p>
              <a:r>
                <a:rPr lang="es-CO" dirty="0"/>
                <a:t>$ 15.901.798.828</a:t>
              </a:r>
            </a:p>
          </p:txBody>
        </p:sp>
        <p:sp>
          <p:nvSpPr>
            <p:cNvPr id="67" name="CuadroTexto 66">
              <a:extLst>
                <a:ext uri="{FF2B5EF4-FFF2-40B4-BE49-F238E27FC236}">
                  <a16:creationId xmlns:a16="http://schemas.microsoft.com/office/drawing/2014/main" id="{6EDDDD9A-BF0B-66A8-CF76-E00E29D70406}"/>
                </a:ext>
              </a:extLst>
            </p:cNvPr>
            <p:cNvSpPr txBox="1"/>
            <p:nvPr/>
          </p:nvSpPr>
          <p:spPr>
            <a:xfrm>
              <a:off x="6878538" y="5912588"/>
              <a:ext cx="2014459" cy="307777"/>
            </a:xfrm>
            <a:prstGeom prst="rect">
              <a:avLst/>
            </a:prstGeom>
            <a:noFill/>
          </p:spPr>
          <p:txBody>
            <a:bodyPr wrap="square">
              <a:spAutoFit/>
            </a:bodyPr>
            <a:lstStyle/>
            <a:p>
              <a:r>
                <a:rPr lang="es-CO" sz="1400" dirty="0">
                  <a:solidFill>
                    <a:srgbClr val="23505E"/>
                  </a:solidFill>
                </a:rPr>
                <a:t>$ 388.295.500</a:t>
              </a:r>
            </a:p>
          </p:txBody>
        </p:sp>
        <p:sp>
          <p:nvSpPr>
            <p:cNvPr id="68" name="Rectángulo: esquinas redondeadas 67">
              <a:extLst>
                <a:ext uri="{FF2B5EF4-FFF2-40B4-BE49-F238E27FC236}">
                  <a16:creationId xmlns:a16="http://schemas.microsoft.com/office/drawing/2014/main" id="{3F859B29-5EB7-B341-1F69-D06D69C0AD2D}"/>
                </a:ext>
              </a:extLst>
            </p:cNvPr>
            <p:cNvSpPr/>
            <p:nvPr/>
          </p:nvSpPr>
          <p:spPr>
            <a:xfrm>
              <a:off x="4240330" y="5523268"/>
              <a:ext cx="106634" cy="261874"/>
            </a:xfrm>
            <a:prstGeom prst="roundRect">
              <a:avLst/>
            </a:prstGeom>
            <a:solidFill>
              <a:srgbClr val="00A48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56"/>
            </a:p>
          </p:txBody>
        </p:sp>
        <p:sp>
          <p:nvSpPr>
            <p:cNvPr id="62" name="CuadroTexto 61">
              <a:extLst>
                <a:ext uri="{FF2B5EF4-FFF2-40B4-BE49-F238E27FC236}">
                  <a16:creationId xmlns:a16="http://schemas.microsoft.com/office/drawing/2014/main" id="{C7893176-E428-1413-38EE-B10DD85020D2}"/>
                </a:ext>
              </a:extLst>
            </p:cNvPr>
            <p:cNvSpPr txBox="1"/>
            <p:nvPr/>
          </p:nvSpPr>
          <p:spPr>
            <a:xfrm>
              <a:off x="4354585" y="5519808"/>
              <a:ext cx="234281" cy="285591"/>
            </a:xfrm>
            <a:prstGeom prst="rect">
              <a:avLst/>
            </a:prstGeom>
            <a:noFill/>
          </p:spPr>
          <p:txBody>
            <a:bodyPr wrap="square" rtlCol="0">
              <a:spAutoFit/>
            </a:bodyPr>
            <a:lstStyle/>
            <a:p>
              <a:r>
                <a:rPr lang="es-MX" sz="1256" dirty="0">
                  <a:solidFill>
                    <a:schemeClr val="tx2"/>
                  </a:solidFill>
                </a:rPr>
                <a:t>5</a:t>
              </a:r>
              <a:endParaRPr lang="es-CO" sz="1256" dirty="0">
                <a:solidFill>
                  <a:schemeClr val="tx2"/>
                </a:solidFill>
              </a:endParaRPr>
            </a:p>
          </p:txBody>
        </p:sp>
        <p:sp>
          <p:nvSpPr>
            <p:cNvPr id="63" name="CuadroTexto 62">
              <a:extLst>
                <a:ext uri="{FF2B5EF4-FFF2-40B4-BE49-F238E27FC236}">
                  <a16:creationId xmlns:a16="http://schemas.microsoft.com/office/drawing/2014/main" id="{2BECE6F2-9BDD-D05F-4BBE-02B31CB05F7F}"/>
                </a:ext>
              </a:extLst>
            </p:cNvPr>
            <p:cNvSpPr txBox="1"/>
            <p:nvPr/>
          </p:nvSpPr>
          <p:spPr>
            <a:xfrm>
              <a:off x="4354585" y="5923277"/>
              <a:ext cx="673513" cy="285591"/>
            </a:xfrm>
            <a:prstGeom prst="rect">
              <a:avLst/>
            </a:prstGeom>
            <a:noFill/>
          </p:spPr>
          <p:txBody>
            <a:bodyPr wrap="square" rtlCol="0">
              <a:spAutoFit/>
            </a:bodyPr>
            <a:lstStyle>
              <a:defPPr>
                <a:defRPr lang="es-CO"/>
              </a:defPPr>
              <a:lvl1pPr>
                <a:defRPr sz="1256"/>
              </a:lvl1pPr>
            </a:lstStyle>
            <a:p>
              <a:r>
                <a:rPr lang="es-MX" dirty="0"/>
                <a:t>3</a:t>
              </a:r>
              <a:endParaRPr lang="es-CO" dirty="0"/>
            </a:p>
          </p:txBody>
        </p:sp>
      </p:grpSp>
      <p:sp>
        <p:nvSpPr>
          <p:cNvPr id="71" name="Rectángulo: esquinas redondeadas 70">
            <a:extLst>
              <a:ext uri="{FF2B5EF4-FFF2-40B4-BE49-F238E27FC236}">
                <a16:creationId xmlns:a16="http://schemas.microsoft.com/office/drawing/2014/main" id="{A0ACF5C6-F749-BF61-C499-6F84D8C4EAF9}"/>
              </a:ext>
            </a:extLst>
          </p:cNvPr>
          <p:cNvSpPr/>
          <p:nvPr/>
        </p:nvSpPr>
        <p:spPr>
          <a:xfrm rot="16200000">
            <a:off x="8437017" y="2046371"/>
            <a:ext cx="2225122" cy="752713"/>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400" b="1" dirty="0">
                <a:solidFill>
                  <a:srgbClr val="23505E"/>
                </a:solidFill>
              </a:rPr>
              <a:t>Salud</a:t>
            </a:r>
            <a:endParaRPr lang="es-CO" sz="2400" b="1" dirty="0">
              <a:solidFill>
                <a:srgbClr val="23505E"/>
              </a:solidFill>
            </a:endParaRPr>
          </a:p>
        </p:txBody>
      </p:sp>
      <p:sp>
        <p:nvSpPr>
          <p:cNvPr id="72" name="Rectángulo: esquinas redondeadas 71">
            <a:extLst>
              <a:ext uri="{FF2B5EF4-FFF2-40B4-BE49-F238E27FC236}">
                <a16:creationId xmlns:a16="http://schemas.microsoft.com/office/drawing/2014/main" id="{0F990F8A-6622-A1A7-FB74-695F6B6667BF}"/>
              </a:ext>
            </a:extLst>
          </p:cNvPr>
          <p:cNvSpPr/>
          <p:nvPr/>
        </p:nvSpPr>
        <p:spPr>
          <a:xfrm rot="16200000">
            <a:off x="8163086" y="4919626"/>
            <a:ext cx="2996221" cy="752713"/>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400" b="1" dirty="0">
                <a:solidFill>
                  <a:srgbClr val="00A48D"/>
                </a:solidFill>
              </a:rPr>
              <a:t>Administrativos</a:t>
            </a:r>
            <a:endParaRPr lang="es-CO" sz="2400" b="1" dirty="0">
              <a:solidFill>
                <a:srgbClr val="00A48D"/>
              </a:solidFill>
            </a:endParaRPr>
          </a:p>
        </p:txBody>
      </p:sp>
      <p:pic>
        <p:nvPicPr>
          <p:cNvPr id="12" name="Google Shape;120;p16" descr="image.png">
            <a:extLst>
              <a:ext uri="{FF2B5EF4-FFF2-40B4-BE49-F238E27FC236}">
                <a16:creationId xmlns:a16="http://schemas.microsoft.com/office/drawing/2014/main" id="{8B4E9D57-0C5E-C0B8-AB77-CFD96BE4D628}"/>
              </a:ext>
            </a:extLst>
          </p:cNvPr>
          <p:cNvPicPr preferRelativeResize="0"/>
          <p:nvPr/>
        </p:nvPicPr>
        <p:blipFill rotWithShape="1">
          <a:blip r:embed="rId5">
            <a:alphaModFix/>
          </a:blip>
          <a:srcRect/>
          <a:stretch/>
        </p:blipFill>
        <p:spPr>
          <a:xfrm>
            <a:off x="4170837" y="2869647"/>
            <a:ext cx="29902" cy="275045"/>
          </a:xfrm>
          <a:prstGeom prst="rect">
            <a:avLst/>
          </a:prstGeom>
          <a:solidFill>
            <a:srgbClr val="23505E"/>
          </a:solidFill>
          <a:ln>
            <a:noFill/>
          </a:ln>
        </p:spPr>
      </p:pic>
      <p:sp>
        <p:nvSpPr>
          <p:cNvPr id="13" name="CuadroTexto 12">
            <a:extLst>
              <a:ext uri="{FF2B5EF4-FFF2-40B4-BE49-F238E27FC236}">
                <a16:creationId xmlns:a16="http://schemas.microsoft.com/office/drawing/2014/main" id="{99E3076A-D90F-74DF-9ADC-57A8656F38CB}"/>
              </a:ext>
            </a:extLst>
          </p:cNvPr>
          <p:cNvSpPr txBox="1"/>
          <p:nvPr/>
        </p:nvSpPr>
        <p:spPr>
          <a:xfrm>
            <a:off x="4228421" y="2874930"/>
            <a:ext cx="275814" cy="285591"/>
          </a:xfrm>
          <a:prstGeom prst="rect">
            <a:avLst/>
          </a:prstGeom>
          <a:noFill/>
        </p:spPr>
        <p:txBody>
          <a:bodyPr wrap="square" rtlCol="0">
            <a:spAutoFit/>
          </a:bodyPr>
          <a:lstStyle/>
          <a:p>
            <a:r>
              <a:rPr lang="es-MX" sz="1256" dirty="0"/>
              <a:t>1</a:t>
            </a:r>
            <a:endParaRPr lang="es-CO" sz="1256" dirty="0"/>
          </a:p>
        </p:txBody>
      </p:sp>
    </p:spTree>
    <p:extLst>
      <p:ext uri="{BB962C8B-B14F-4D97-AF65-F5344CB8AC3E}">
        <p14:creationId xmlns:p14="http://schemas.microsoft.com/office/powerpoint/2010/main" val="23618049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6136FF2E-5065-F27F-DC08-A1FBADB3CEF3}"/>
            </a:ext>
          </a:extLst>
        </p:cNvPr>
        <p:cNvGrpSpPr/>
        <p:nvPr/>
      </p:nvGrpSpPr>
      <p:grpSpPr>
        <a:xfrm>
          <a:off x="0" y="0"/>
          <a:ext cx="0" cy="0"/>
          <a:chOff x="0" y="0"/>
          <a:chExt cx="0" cy="0"/>
        </a:xfrm>
      </p:grpSpPr>
      <p:pic>
        <p:nvPicPr>
          <p:cNvPr id="90" name="Google Shape;90;p1" descr="Un par de hombres sonriendo&#10;&#10;El contenido generado por IA puede ser incorrecto.">
            <a:extLst>
              <a:ext uri="{FF2B5EF4-FFF2-40B4-BE49-F238E27FC236}">
                <a16:creationId xmlns:a16="http://schemas.microsoft.com/office/drawing/2014/main" id="{58EBD1AF-3CB5-62D4-183A-F8039819D875}"/>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1" name="Google Shape;91;p1">
            <a:extLst>
              <a:ext uri="{FF2B5EF4-FFF2-40B4-BE49-F238E27FC236}">
                <a16:creationId xmlns:a16="http://schemas.microsoft.com/office/drawing/2014/main" id="{5AF20C1C-6E54-49EF-315B-8BC8EE1BEA7C}"/>
              </a:ext>
            </a:extLst>
          </p:cNvPr>
          <p:cNvSpPr txBox="1"/>
          <p:nvPr/>
        </p:nvSpPr>
        <p:spPr>
          <a:xfrm>
            <a:off x="904192" y="3184040"/>
            <a:ext cx="6863806"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4000" b="1" u="none" strike="noStrike" cap="none" dirty="0">
                <a:solidFill>
                  <a:srgbClr val="025147"/>
                </a:solidFill>
                <a:latin typeface="Arial"/>
                <a:ea typeface="Arial"/>
                <a:cs typeface="Arial"/>
                <a:sym typeface="Arial"/>
              </a:rPr>
              <a:t>Subgerencia Administrativa</a:t>
            </a:r>
          </a:p>
        </p:txBody>
      </p:sp>
      <p:sp>
        <p:nvSpPr>
          <p:cNvPr id="92" name="Google Shape;92;p1">
            <a:extLst>
              <a:ext uri="{FF2B5EF4-FFF2-40B4-BE49-F238E27FC236}">
                <a16:creationId xmlns:a16="http://schemas.microsoft.com/office/drawing/2014/main" id="{D2EBA72E-3F28-0007-16B0-0AAB2D466244}"/>
              </a:ext>
            </a:extLst>
          </p:cNvPr>
          <p:cNvSpPr/>
          <p:nvPr/>
        </p:nvSpPr>
        <p:spPr>
          <a:xfrm>
            <a:off x="512990" y="2824842"/>
            <a:ext cx="45719" cy="204179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11838744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3013766E-04DA-E8F5-34CB-D50D004D8E83}"/>
            </a:ext>
          </a:extLst>
        </p:cNvPr>
        <p:cNvGrpSpPr/>
        <p:nvPr/>
      </p:nvGrpSpPr>
      <p:grpSpPr>
        <a:xfrm>
          <a:off x="0" y="0"/>
          <a:ext cx="0" cy="0"/>
          <a:chOff x="0" y="0"/>
          <a:chExt cx="0" cy="0"/>
        </a:xfrm>
      </p:grpSpPr>
      <p:pic>
        <p:nvPicPr>
          <p:cNvPr id="90" name="Google Shape;90;p1" descr="Un par de hombres sonriendo&#10;&#10;El contenido generado por IA puede ser incorrecto.">
            <a:extLst>
              <a:ext uri="{FF2B5EF4-FFF2-40B4-BE49-F238E27FC236}">
                <a16:creationId xmlns:a16="http://schemas.microsoft.com/office/drawing/2014/main" id="{3B538BE8-1A27-AD47-67DD-D380CC411DE6}"/>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0" y="0"/>
            <a:ext cx="12192000" cy="6858000"/>
          </a:xfrm>
          <a:prstGeom prst="rect">
            <a:avLst/>
          </a:prstGeom>
          <a:noFill/>
          <a:ln>
            <a:noFill/>
          </a:ln>
        </p:spPr>
      </p:pic>
      <p:sp>
        <p:nvSpPr>
          <p:cNvPr id="91" name="Google Shape;91;p1">
            <a:extLst>
              <a:ext uri="{FF2B5EF4-FFF2-40B4-BE49-F238E27FC236}">
                <a16:creationId xmlns:a16="http://schemas.microsoft.com/office/drawing/2014/main" id="{08FB4A56-2A72-116E-11D8-2067ECAB0AF5}"/>
              </a:ext>
            </a:extLst>
          </p:cNvPr>
          <p:cNvSpPr txBox="1"/>
          <p:nvPr/>
        </p:nvSpPr>
        <p:spPr>
          <a:xfrm>
            <a:off x="708781" y="3103293"/>
            <a:ext cx="6863806"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4000" b="1" u="none" strike="noStrike" cap="none" dirty="0">
                <a:solidFill>
                  <a:srgbClr val="025147"/>
                </a:solidFill>
                <a:latin typeface="Arial"/>
                <a:ea typeface="Arial"/>
                <a:cs typeface="Arial"/>
                <a:sym typeface="Arial"/>
              </a:rPr>
              <a:t>Dirección de TI</a:t>
            </a:r>
            <a:endParaRPr lang="es-MX" sz="4000" dirty="0"/>
          </a:p>
        </p:txBody>
      </p:sp>
      <p:sp>
        <p:nvSpPr>
          <p:cNvPr id="92" name="Google Shape;92;p1">
            <a:extLst>
              <a:ext uri="{FF2B5EF4-FFF2-40B4-BE49-F238E27FC236}">
                <a16:creationId xmlns:a16="http://schemas.microsoft.com/office/drawing/2014/main" id="{57049148-3964-C7CD-AD78-2BB7FE95B69F}"/>
              </a:ext>
            </a:extLst>
          </p:cNvPr>
          <p:cNvSpPr/>
          <p:nvPr/>
        </p:nvSpPr>
        <p:spPr>
          <a:xfrm>
            <a:off x="512990" y="2824842"/>
            <a:ext cx="45719" cy="204179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15342223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n 17">
            <a:extLst>
              <a:ext uri="{FF2B5EF4-FFF2-40B4-BE49-F238E27FC236}">
                <a16:creationId xmlns:a16="http://schemas.microsoft.com/office/drawing/2014/main" id="{D2D5B32A-4862-D900-5F54-443EC02800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09"/>
            <a:ext cx="12192000" cy="6856781"/>
          </a:xfrm>
          <a:prstGeom prst="rect">
            <a:avLst/>
          </a:prstGeom>
        </p:spPr>
      </p:pic>
      <p:sp>
        <p:nvSpPr>
          <p:cNvPr id="7" name="CuadroTexto 6">
            <a:extLst>
              <a:ext uri="{FF2B5EF4-FFF2-40B4-BE49-F238E27FC236}">
                <a16:creationId xmlns:a16="http://schemas.microsoft.com/office/drawing/2014/main" id="{38D505A0-8E07-6067-9DCF-77CE2767D0C7}"/>
              </a:ext>
            </a:extLst>
          </p:cNvPr>
          <p:cNvSpPr txBox="1"/>
          <p:nvPr/>
        </p:nvSpPr>
        <p:spPr>
          <a:xfrm>
            <a:off x="619061" y="1550001"/>
            <a:ext cx="5511816" cy="1231106"/>
          </a:xfrm>
          <a:prstGeom prst="rect">
            <a:avLst/>
          </a:prstGeom>
          <a:noFill/>
        </p:spPr>
        <p:txBody>
          <a:bodyPr wrap="square">
            <a:spAutoFit/>
          </a:bodyPr>
          <a:lstStyle/>
          <a:p>
            <a:pPr algn="just"/>
            <a:r>
              <a:rPr lang="es-ES" b="1" dirty="0">
                <a:solidFill>
                  <a:srgbClr val="23505E"/>
                </a:solidFill>
                <a:cs typeface="Arial" panose="020B0604020202020204" pitchFamily="34" charset="0"/>
              </a:rPr>
              <a:t>Ejecución de Procesos automáticos para:</a:t>
            </a:r>
          </a:p>
          <a:p>
            <a:pPr algn="just"/>
            <a:endParaRPr lang="es-ES" sz="1400" dirty="0"/>
          </a:p>
          <a:p>
            <a:pPr marL="285693" indent="-285693" algn="just">
              <a:buClr>
                <a:srgbClr val="00B7AD"/>
              </a:buClr>
              <a:buFont typeface="Wingdings" panose="05000000000000000000" pitchFamily="2" charset="2"/>
              <a:buChar char="ü"/>
            </a:pPr>
            <a:r>
              <a:rPr lang="es-ES" sz="1400" dirty="0">
                <a:solidFill>
                  <a:srgbClr val="23505E"/>
                </a:solidFill>
                <a:cs typeface="Arial" panose="020B0604020202020204" pitchFamily="34" charset="0"/>
              </a:rPr>
              <a:t>Garantizar oportunidad en la generación de datos.</a:t>
            </a:r>
          </a:p>
          <a:p>
            <a:pPr marL="285693" indent="-285693" algn="just">
              <a:buClr>
                <a:srgbClr val="00B7AD"/>
              </a:buClr>
              <a:buFont typeface="Wingdings" panose="05000000000000000000" pitchFamily="2" charset="2"/>
              <a:buChar char="ü"/>
            </a:pPr>
            <a:r>
              <a:rPr lang="es-ES" sz="1400" dirty="0">
                <a:solidFill>
                  <a:srgbClr val="23505E"/>
                </a:solidFill>
                <a:cs typeface="Arial" panose="020B0604020202020204" pitchFamily="34" charset="0"/>
              </a:rPr>
              <a:t>Reducir errores operativos manuales.</a:t>
            </a:r>
          </a:p>
          <a:p>
            <a:pPr marL="285693" indent="-285693" algn="just">
              <a:buClr>
                <a:srgbClr val="00B7AD"/>
              </a:buClr>
              <a:buFont typeface="Wingdings" panose="05000000000000000000" pitchFamily="2" charset="2"/>
              <a:buChar char="ü"/>
            </a:pPr>
            <a:r>
              <a:rPr lang="es-ES" sz="1400" dirty="0">
                <a:solidFill>
                  <a:srgbClr val="23505E"/>
                </a:solidFill>
                <a:cs typeface="Arial" panose="020B0604020202020204" pitchFamily="34" charset="0"/>
              </a:rPr>
              <a:t>Asegurar la trazabilidad y consistencia de la información.</a:t>
            </a:r>
            <a:endParaRPr lang="es-CO" sz="1400" dirty="0">
              <a:solidFill>
                <a:srgbClr val="23505E"/>
              </a:solidFill>
              <a:cs typeface="Arial" panose="020B0604020202020204" pitchFamily="34" charset="0"/>
            </a:endParaRPr>
          </a:p>
        </p:txBody>
      </p:sp>
      <p:sp>
        <p:nvSpPr>
          <p:cNvPr id="12" name="CuadroTexto 11">
            <a:extLst>
              <a:ext uri="{FF2B5EF4-FFF2-40B4-BE49-F238E27FC236}">
                <a16:creationId xmlns:a16="http://schemas.microsoft.com/office/drawing/2014/main" id="{E9CE848A-F263-1CF5-A601-51CDDA96D943}"/>
              </a:ext>
            </a:extLst>
          </p:cNvPr>
          <p:cNvSpPr txBox="1"/>
          <p:nvPr/>
        </p:nvSpPr>
        <p:spPr>
          <a:xfrm>
            <a:off x="6950782" y="1117601"/>
            <a:ext cx="3884857" cy="338554"/>
          </a:xfrm>
          <a:prstGeom prst="rect">
            <a:avLst/>
          </a:prstGeom>
          <a:noFill/>
        </p:spPr>
        <p:txBody>
          <a:bodyPr wrap="square">
            <a:spAutoFit/>
          </a:bodyPr>
          <a:lstStyle>
            <a:defPPr marR="0" lvl="0" algn="l" rtl="0">
              <a:lnSpc>
                <a:spcPct val="100000"/>
              </a:lnSpc>
              <a:spcBef>
                <a:spcPts val="0"/>
              </a:spcBef>
              <a:spcAft>
                <a:spcPts val="0"/>
              </a:spcAft>
            </a:defPPr>
            <a:lvl1pPr>
              <a:defRPr b="1">
                <a:solidFill>
                  <a:srgbClr val="01A592"/>
                </a:solidFill>
                <a:cs typeface="Arial" panose="020B0604020202020204" pitchFamily="34" charset="0"/>
              </a:defRPr>
            </a:lvl1pPr>
          </a:lstStyle>
          <a:p>
            <a:r>
              <a:rPr lang="es-CO" sz="1600" dirty="0">
                <a:solidFill>
                  <a:srgbClr val="23505E"/>
                </a:solidFill>
              </a:rPr>
              <a:t>Funcionamiento del Proceso</a:t>
            </a:r>
          </a:p>
        </p:txBody>
      </p:sp>
      <p:sp>
        <p:nvSpPr>
          <p:cNvPr id="16" name="CuadroTexto 15">
            <a:extLst>
              <a:ext uri="{FF2B5EF4-FFF2-40B4-BE49-F238E27FC236}">
                <a16:creationId xmlns:a16="http://schemas.microsoft.com/office/drawing/2014/main" id="{7241227E-7ACA-AD85-87AE-27873CB275B3}"/>
              </a:ext>
            </a:extLst>
          </p:cNvPr>
          <p:cNvSpPr txBox="1"/>
          <p:nvPr/>
        </p:nvSpPr>
        <p:spPr>
          <a:xfrm>
            <a:off x="6950782" y="4022432"/>
            <a:ext cx="4531698" cy="338554"/>
          </a:xfrm>
          <a:prstGeom prst="rect">
            <a:avLst/>
          </a:prstGeom>
          <a:noFill/>
        </p:spPr>
        <p:txBody>
          <a:bodyPr wrap="square">
            <a:spAutoFit/>
          </a:bodyPr>
          <a:lstStyle/>
          <a:p>
            <a:r>
              <a:rPr lang="es-CO" sz="1600" b="1" dirty="0">
                <a:solidFill>
                  <a:srgbClr val="01A592"/>
                </a:solidFill>
                <a:cs typeface="Arial" panose="020B0604020202020204" pitchFamily="34" charset="0"/>
              </a:rPr>
              <a:t>Comparativo de tiempos – Reserva Técnica</a:t>
            </a:r>
          </a:p>
        </p:txBody>
      </p:sp>
      <p:sp>
        <p:nvSpPr>
          <p:cNvPr id="3" name="CuadroTexto 2">
            <a:extLst>
              <a:ext uri="{FF2B5EF4-FFF2-40B4-BE49-F238E27FC236}">
                <a16:creationId xmlns:a16="http://schemas.microsoft.com/office/drawing/2014/main" id="{BCA12C70-A643-0FC3-B95A-395B02FB9A2E}"/>
              </a:ext>
            </a:extLst>
          </p:cNvPr>
          <p:cNvSpPr txBox="1"/>
          <p:nvPr/>
        </p:nvSpPr>
        <p:spPr>
          <a:xfrm>
            <a:off x="145974" y="684237"/>
            <a:ext cx="6475501" cy="523099"/>
          </a:xfrm>
          <a:prstGeom prst="rect">
            <a:avLst/>
          </a:prstGeom>
          <a:noFill/>
        </p:spPr>
        <p:txBody>
          <a:bodyPr wrap="square">
            <a:spAutoFit/>
          </a:bodyPr>
          <a:lstStyle/>
          <a:p>
            <a:pPr lvl="0" algn="ctr">
              <a:buSzPts val="4400"/>
            </a:pPr>
            <a:r>
              <a:rPr lang="es-CO" sz="2799" b="1" dirty="0">
                <a:solidFill>
                  <a:srgbClr val="23505E"/>
                </a:solidFill>
                <a:latin typeface="+mj-lt"/>
              </a:rPr>
              <a:t>Automatización de Reserva técnica</a:t>
            </a:r>
            <a:endParaRPr lang="es-CO" sz="2799" b="1" dirty="0">
              <a:solidFill>
                <a:srgbClr val="23505E"/>
              </a:solidFill>
              <a:latin typeface="+mj-lt"/>
              <a:sym typeface="Calibri"/>
            </a:endParaRPr>
          </a:p>
        </p:txBody>
      </p:sp>
      <p:pic>
        <p:nvPicPr>
          <p:cNvPr id="6" name="Imagen 5">
            <a:extLst>
              <a:ext uri="{FF2B5EF4-FFF2-40B4-BE49-F238E27FC236}">
                <a16:creationId xmlns:a16="http://schemas.microsoft.com/office/drawing/2014/main" id="{FB735C71-2691-B77C-B8A9-07130FAA377C}"/>
              </a:ext>
            </a:extLst>
          </p:cNvPr>
          <p:cNvPicPr>
            <a:picLocks noChangeAspect="1"/>
          </p:cNvPicPr>
          <p:nvPr/>
        </p:nvPicPr>
        <p:blipFill>
          <a:blip r:embed="rId3"/>
          <a:stretch>
            <a:fillRect/>
          </a:stretch>
        </p:blipFill>
        <p:spPr>
          <a:xfrm>
            <a:off x="905534" y="2929679"/>
            <a:ext cx="4976162" cy="2716480"/>
          </a:xfrm>
          <a:prstGeom prst="rect">
            <a:avLst/>
          </a:prstGeom>
        </p:spPr>
      </p:pic>
      <p:sp>
        <p:nvSpPr>
          <p:cNvPr id="11" name="CuadroTexto 10">
            <a:extLst>
              <a:ext uri="{FF2B5EF4-FFF2-40B4-BE49-F238E27FC236}">
                <a16:creationId xmlns:a16="http://schemas.microsoft.com/office/drawing/2014/main" id="{0AB4C170-400F-612C-677B-EA4FCEC75B46}"/>
              </a:ext>
            </a:extLst>
          </p:cNvPr>
          <p:cNvSpPr txBox="1"/>
          <p:nvPr/>
        </p:nvSpPr>
        <p:spPr>
          <a:xfrm>
            <a:off x="7034670" y="4406586"/>
            <a:ext cx="4196423" cy="830997"/>
          </a:xfrm>
          <a:prstGeom prst="rect">
            <a:avLst/>
          </a:prstGeom>
          <a:noFill/>
        </p:spPr>
        <p:txBody>
          <a:bodyPr wrap="square">
            <a:spAutoFit/>
          </a:bodyPr>
          <a:lstStyle/>
          <a:p>
            <a:r>
              <a:rPr lang="es-CO" sz="1600" b="1" dirty="0">
                <a:solidFill>
                  <a:srgbClr val="01A592"/>
                </a:solidFill>
                <a:cs typeface="Arial" panose="020B0604020202020204" pitchFamily="34" charset="0"/>
              </a:rPr>
              <a:t>Manual</a:t>
            </a:r>
            <a:br>
              <a:rPr lang="es-CO" sz="1600" dirty="0"/>
            </a:br>
            <a:r>
              <a:rPr lang="es-CO" sz="1600" dirty="0"/>
              <a:t>🔹 </a:t>
            </a:r>
            <a:r>
              <a:rPr lang="es-CO" sz="1600" dirty="0">
                <a:solidFill>
                  <a:srgbClr val="23505E"/>
                </a:solidFill>
                <a:cs typeface="Arial" panose="020B0604020202020204" pitchFamily="34" charset="0"/>
              </a:rPr>
              <a:t>14 días</a:t>
            </a:r>
            <a:br>
              <a:rPr lang="es-CO" sz="1600" dirty="0"/>
            </a:br>
            <a:r>
              <a:rPr lang="es-CO" sz="1600" dirty="0"/>
              <a:t>🟦🟦🟦🟦🟦🟦🟦🟦🟦🟦🟦🟦🟦🟦</a:t>
            </a:r>
          </a:p>
        </p:txBody>
      </p:sp>
      <p:sp>
        <p:nvSpPr>
          <p:cNvPr id="15" name="CuadroTexto 14">
            <a:extLst>
              <a:ext uri="{FF2B5EF4-FFF2-40B4-BE49-F238E27FC236}">
                <a16:creationId xmlns:a16="http://schemas.microsoft.com/office/drawing/2014/main" id="{7E73B239-E068-C710-9504-FE8F03EFAE9E}"/>
              </a:ext>
            </a:extLst>
          </p:cNvPr>
          <p:cNvSpPr txBox="1"/>
          <p:nvPr/>
        </p:nvSpPr>
        <p:spPr>
          <a:xfrm>
            <a:off x="7034670" y="5222386"/>
            <a:ext cx="1609793" cy="830997"/>
          </a:xfrm>
          <a:prstGeom prst="rect">
            <a:avLst/>
          </a:prstGeom>
          <a:noFill/>
        </p:spPr>
        <p:txBody>
          <a:bodyPr wrap="square">
            <a:spAutoFit/>
          </a:bodyPr>
          <a:lstStyle/>
          <a:p>
            <a:r>
              <a:rPr lang="es-MX" sz="1600" b="1" dirty="0">
                <a:solidFill>
                  <a:srgbClr val="01A592"/>
                </a:solidFill>
                <a:cs typeface="Arial" panose="020B0604020202020204" pitchFamily="34" charset="0"/>
              </a:rPr>
              <a:t>Automatizado</a:t>
            </a:r>
            <a:br>
              <a:rPr lang="es-MX" sz="1600" dirty="0"/>
            </a:br>
            <a:r>
              <a:rPr lang="es-MX" sz="1600" dirty="0"/>
              <a:t>🔹 </a:t>
            </a:r>
            <a:r>
              <a:rPr lang="es-MX" sz="1600" dirty="0">
                <a:solidFill>
                  <a:srgbClr val="23505E"/>
                </a:solidFill>
                <a:cs typeface="Arial" panose="020B0604020202020204" pitchFamily="34" charset="0"/>
              </a:rPr>
              <a:t>5 días</a:t>
            </a:r>
            <a:br>
              <a:rPr lang="es-MX" sz="1600" dirty="0"/>
            </a:br>
            <a:r>
              <a:rPr lang="es-MX" sz="1600" dirty="0"/>
              <a:t>🟦🟦🟦🟦🟦</a:t>
            </a:r>
            <a:endParaRPr lang="es-CO" sz="1600" dirty="0"/>
          </a:p>
        </p:txBody>
      </p:sp>
      <p:sp>
        <p:nvSpPr>
          <p:cNvPr id="19" name="CuadroTexto 18">
            <a:extLst>
              <a:ext uri="{FF2B5EF4-FFF2-40B4-BE49-F238E27FC236}">
                <a16:creationId xmlns:a16="http://schemas.microsoft.com/office/drawing/2014/main" id="{444C3BAB-818A-8409-F2E4-CA003A6A02F3}"/>
              </a:ext>
            </a:extLst>
          </p:cNvPr>
          <p:cNvSpPr txBox="1"/>
          <p:nvPr/>
        </p:nvSpPr>
        <p:spPr>
          <a:xfrm>
            <a:off x="8514229" y="5401155"/>
            <a:ext cx="3961248" cy="646331"/>
          </a:xfrm>
          <a:prstGeom prst="rect">
            <a:avLst/>
          </a:prstGeom>
          <a:noFill/>
        </p:spPr>
        <p:txBody>
          <a:bodyPr wrap="square">
            <a:spAutoFit/>
          </a:bodyPr>
          <a:lstStyle/>
          <a:p>
            <a:pPr>
              <a:buNone/>
            </a:pPr>
            <a:r>
              <a:rPr lang="es-MX" dirty="0"/>
              <a:t>🟢 </a:t>
            </a:r>
            <a:r>
              <a:rPr lang="es-MX" b="1" dirty="0">
                <a:solidFill>
                  <a:srgbClr val="23505E"/>
                </a:solidFill>
                <a:cs typeface="Arial" panose="020B0604020202020204" pitchFamily="34" charset="0"/>
              </a:rPr>
              <a:t>Reducción:</a:t>
            </a:r>
            <a:r>
              <a:rPr lang="es-MX" dirty="0">
                <a:solidFill>
                  <a:srgbClr val="23505E"/>
                </a:solidFill>
                <a:cs typeface="Arial" panose="020B0604020202020204" pitchFamily="34" charset="0"/>
              </a:rPr>
              <a:t> 9 días</a:t>
            </a:r>
            <a:br>
              <a:rPr lang="es-MX" dirty="0"/>
            </a:br>
            <a:r>
              <a:rPr lang="es-MX" dirty="0"/>
              <a:t>🟢 </a:t>
            </a:r>
            <a:r>
              <a:rPr lang="es-MX" b="1" dirty="0">
                <a:solidFill>
                  <a:srgbClr val="23505E"/>
                </a:solidFill>
                <a:cs typeface="Arial" panose="020B0604020202020204" pitchFamily="34" charset="0"/>
              </a:rPr>
              <a:t>Mejora:</a:t>
            </a:r>
            <a:r>
              <a:rPr lang="es-MX" b="1" dirty="0">
                <a:solidFill>
                  <a:srgbClr val="01A592"/>
                </a:solidFill>
                <a:cs typeface="Arial" panose="020B0604020202020204" pitchFamily="34" charset="0"/>
              </a:rPr>
              <a:t> </a:t>
            </a:r>
            <a:r>
              <a:rPr lang="es-MX" dirty="0">
                <a:solidFill>
                  <a:srgbClr val="23505E"/>
                </a:solidFill>
                <a:cs typeface="Arial" panose="020B0604020202020204" pitchFamily="34" charset="0"/>
              </a:rPr>
              <a:t>64% más rápido</a:t>
            </a:r>
          </a:p>
        </p:txBody>
      </p:sp>
      <p:sp>
        <p:nvSpPr>
          <p:cNvPr id="25" name="CuadroTexto 24">
            <a:extLst>
              <a:ext uri="{FF2B5EF4-FFF2-40B4-BE49-F238E27FC236}">
                <a16:creationId xmlns:a16="http://schemas.microsoft.com/office/drawing/2014/main" id="{8BDC541E-9428-0A2C-72F3-FADDF3A4C3B2}"/>
              </a:ext>
            </a:extLst>
          </p:cNvPr>
          <p:cNvSpPr txBox="1"/>
          <p:nvPr/>
        </p:nvSpPr>
        <p:spPr>
          <a:xfrm>
            <a:off x="6950782" y="1711155"/>
            <a:ext cx="4646857" cy="1815882"/>
          </a:xfrm>
          <a:prstGeom prst="rect">
            <a:avLst/>
          </a:prstGeom>
          <a:noFill/>
        </p:spPr>
        <p:txBody>
          <a:bodyPr wrap="square">
            <a:spAutoFit/>
          </a:bodyPr>
          <a:lstStyle/>
          <a:p>
            <a:r>
              <a:rPr lang="es-MX" sz="1400" dirty="0">
                <a:solidFill>
                  <a:srgbClr val="23505E"/>
                </a:solidFill>
                <a:cs typeface="Arial" panose="020B0604020202020204" pitchFamily="34" charset="0"/>
              </a:rPr>
              <a:t>Ejecución programada (BD </a:t>
            </a:r>
            <a:r>
              <a:rPr lang="es-MX" sz="1400" dirty="0" err="1">
                <a:solidFill>
                  <a:srgbClr val="23505E"/>
                </a:solidFill>
                <a:cs typeface="Arial" panose="020B0604020202020204" pitchFamily="34" charset="0"/>
              </a:rPr>
              <a:t>system_reserva</a:t>
            </a:r>
            <a:r>
              <a:rPr lang="es-MX" sz="1400" dirty="0">
                <a:solidFill>
                  <a:srgbClr val="23505E"/>
                </a:solidFill>
                <a:cs typeface="Arial" panose="020B0604020202020204" pitchFamily="34" charset="0"/>
              </a:rPr>
              <a:t>)</a:t>
            </a:r>
            <a:br>
              <a:rPr lang="es-MX" sz="1400" dirty="0">
                <a:solidFill>
                  <a:srgbClr val="23505E"/>
                </a:solidFill>
                <a:cs typeface="Arial" panose="020B0604020202020204" pitchFamily="34" charset="0"/>
              </a:rPr>
            </a:br>
            <a:r>
              <a:rPr lang="es-MX" sz="1400" dirty="0">
                <a:solidFill>
                  <a:srgbClr val="23505E"/>
                </a:solidFill>
                <a:cs typeface="Arial" panose="020B0604020202020204" pitchFamily="34" charset="0"/>
              </a:rPr>
              <a:t>Generación automática de archivos</a:t>
            </a:r>
            <a:br>
              <a:rPr lang="es-MX" sz="1400" dirty="0">
                <a:solidFill>
                  <a:srgbClr val="23505E"/>
                </a:solidFill>
                <a:cs typeface="Arial" panose="020B0604020202020204" pitchFamily="34" charset="0"/>
              </a:rPr>
            </a:br>
            <a:br>
              <a:rPr lang="es-MX" sz="1400" dirty="0">
                <a:solidFill>
                  <a:srgbClr val="23505E"/>
                </a:solidFill>
                <a:cs typeface="Arial" panose="020B0604020202020204" pitchFamily="34" charset="0"/>
              </a:rPr>
            </a:br>
            <a:r>
              <a:rPr lang="es-MX" sz="1400" dirty="0">
                <a:solidFill>
                  <a:srgbClr val="23505E"/>
                </a:solidFill>
                <a:cs typeface="Arial" panose="020B0604020202020204" pitchFamily="34" charset="0"/>
              </a:rPr>
              <a:t>Procesamiento y consolidación de datos</a:t>
            </a:r>
            <a:br>
              <a:rPr lang="es-MX" sz="1400" dirty="0">
                <a:solidFill>
                  <a:srgbClr val="23505E"/>
                </a:solidFill>
                <a:cs typeface="Arial" panose="020B0604020202020204" pitchFamily="34" charset="0"/>
              </a:rPr>
            </a:br>
            <a:br>
              <a:rPr lang="es-MX" sz="1400" dirty="0">
                <a:solidFill>
                  <a:srgbClr val="23505E"/>
                </a:solidFill>
                <a:cs typeface="Arial" panose="020B0604020202020204" pitchFamily="34" charset="0"/>
              </a:rPr>
            </a:br>
            <a:r>
              <a:rPr lang="es-MX" sz="1400" dirty="0">
                <a:solidFill>
                  <a:srgbClr val="23505E"/>
                </a:solidFill>
                <a:cs typeface="Arial" panose="020B0604020202020204" pitchFamily="34" charset="0"/>
              </a:rPr>
              <a:t>Disponibilidad en módulo (Conexiones)</a:t>
            </a:r>
            <a:br>
              <a:rPr lang="es-MX" sz="1400" dirty="0">
                <a:solidFill>
                  <a:srgbClr val="23505E"/>
                </a:solidFill>
                <a:cs typeface="Arial" panose="020B0604020202020204" pitchFamily="34" charset="0"/>
              </a:rPr>
            </a:br>
            <a:br>
              <a:rPr lang="es-MX" sz="1400" dirty="0">
                <a:solidFill>
                  <a:srgbClr val="23505E"/>
                </a:solidFill>
                <a:cs typeface="Arial" panose="020B0604020202020204" pitchFamily="34" charset="0"/>
              </a:rPr>
            </a:br>
            <a:r>
              <a:rPr lang="es-MX" sz="1400" dirty="0">
                <a:solidFill>
                  <a:srgbClr val="23505E"/>
                </a:solidFill>
                <a:cs typeface="Arial" panose="020B0604020202020204" pitchFamily="34" charset="0"/>
              </a:rPr>
              <a:t>Revisión y corrección manual (si aplica)</a:t>
            </a:r>
            <a:endParaRPr lang="es-CO" sz="1400" dirty="0">
              <a:solidFill>
                <a:srgbClr val="23505E"/>
              </a:solidFill>
              <a:cs typeface="Arial" panose="020B0604020202020204" pitchFamily="34" charset="0"/>
            </a:endParaRPr>
          </a:p>
        </p:txBody>
      </p:sp>
      <p:sp>
        <p:nvSpPr>
          <p:cNvPr id="27" name="CuadroTexto 26">
            <a:extLst>
              <a:ext uri="{FF2B5EF4-FFF2-40B4-BE49-F238E27FC236}">
                <a16:creationId xmlns:a16="http://schemas.microsoft.com/office/drawing/2014/main" id="{E5A2CB02-F498-7A05-FC73-F0768246777D}"/>
              </a:ext>
            </a:extLst>
          </p:cNvPr>
          <p:cNvSpPr txBox="1"/>
          <p:nvPr/>
        </p:nvSpPr>
        <p:spPr>
          <a:xfrm>
            <a:off x="6950782" y="3696127"/>
            <a:ext cx="4947109" cy="338554"/>
          </a:xfrm>
          <a:prstGeom prst="rect">
            <a:avLst/>
          </a:prstGeom>
          <a:noFill/>
        </p:spPr>
        <p:txBody>
          <a:bodyPr wrap="square">
            <a:spAutoFit/>
          </a:bodyPr>
          <a:lstStyle/>
          <a:p>
            <a:pPr>
              <a:buNone/>
            </a:pPr>
            <a:r>
              <a:rPr lang="es-MX" sz="1600" b="1" dirty="0">
                <a:solidFill>
                  <a:srgbClr val="23505E"/>
                </a:solidFill>
                <a:cs typeface="Arial" panose="020B0604020202020204" pitchFamily="34" charset="0"/>
              </a:rPr>
              <a:t>Automático → Validación → Ajuste (si se requiere)</a:t>
            </a:r>
          </a:p>
        </p:txBody>
      </p:sp>
      <p:sp>
        <p:nvSpPr>
          <p:cNvPr id="2" name="CuadroTexto 1">
            <a:extLst>
              <a:ext uri="{FF2B5EF4-FFF2-40B4-BE49-F238E27FC236}">
                <a16:creationId xmlns:a16="http://schemas.microsoft.com/office/drawing/2014/main" id="{3FC0E6BA-7672-34D6-8384-8918C6945E23}"/>
              </a:ext>
            </a:extLst>
          </p:cNvPr>
          <p:cNvSpPr txBox="1"/>
          <p:nvPr/>
        </p:nvSpPr>
        <p:spPr>
          <a:xfrm>
            <a:off x="366107" y="6075392"/>
            <a:ext cx="5511816" cy="261549"/>
          </a:xfrm>
          <a:prstGeom prst="rect">
            <a:avLst/>
          </a:prstGeom>
          <a:noFill/>
        </p:spPr>
        <p:txBody>
          <a:bodyPr wrap="square" rtlCol="0">
            <a:spAutoFit/>
          </a:bodyPr>
          <a:lstStyle/>
          <a:p>
            <a:r>
              <a:rPr lang="es-CO" sz="1050" i="1" dirty="0"/>
              <a:t>Fuente: Propia de Savia Salud EPS</a:t>
            </a:r>
            <a:endParaRPr lang="es-CO" i="1" dirty="0"/>
          </a:p>
        </p:txBody>
      </p:sp>
      <p:sp>
        <p:nvSpPr>
          <p:cNvPr id="4" name="CuadroTexto 3">
            <a:extLst>
              <a:ext uri="{FF2B5EF4-FFF2-40B4-BE49-F238E27FC236}">
                <a16:creationId xmlns:a16="http://schemas.microsoft.com/office/drawing/2014/main" id="{CCFC1AE6-1B64-7A6C-F961-B61F5417F86B}"/>
              </a:ext>
            </a:extLst>
          </p:cNvPr>
          <p:cNvSpPr txBox="1"/>
          <p:nvPr/>
        </p:nvSpPr>
        <p:spPr>
          <a:xfrm>
            <a:off x="6950783" y="1414126"/>
            <a:ext cx="3725244" cy="338554"/>
          </a:xfrm>
          <a:prstGeom prst="rect">
            <a:avLst/>
          </a:prstGeom>
          <a:noFill/>
        </p:spPr>
        <p:txBody>
          <a:bodyPr wrap="square">
            <a:spAutoFit/>
          </a:bodyPr>
          <a:lstStyle>
            <a:defPPr marR="0" lvl="0" algn="l" rtl="0">
              <a:lnSpc>
                <a:spcPct val="100000"/>
              </a:lnSpc>
              <a:spcBef>
                <a:spcPts val="0"/>
              </a:spcBef>
              <a:spcAft>
                <a:spcPts val="0"/>
              </a:spcAft>
            </a:defPPr>
            <a:lvl1pPr>
              <a:defRPr b="1">
                <a:solidFill>
                  <a:srgbClr val="01A592"/>
                </a:solidFill>
                <a:cs typeface="Arial" panose="020B0604020202020204" pitchFamily="34" charset="0"/>
              </a:defRPr>
            </a:lvl1pPr>
          </a:lstStyle>
          <a:p>
            <a:r>
              <a:rPr lang="es-CO" sz="1600" dirty="0">
                <a:solidFill>
                  <a:srgbClr val="23505E"/>
                </a:solidFill>
              </a:rPr>
              <a:t>Flujo:</a:t>
            </a:r>
          </a:p>
        </p:txBody>
      </p:sp>
      <p:cxnSp>
        <p:nvCxnSpPr>
          <p:cNvPr id="8" name="Conector recto 7">
            <a:extLst>
              <a:ext uri="{FF2B5EF4-FFF2-40B4-BE49-F238E27FC236}">
                <a16:creationId xmlns:a16="http://schemas.microsoft.com/office/drawing/2014/main" id="{1E778810-9C82-C228-B22E-DE1C311F3385}"/>
              </a:ext>
            </a:extLst>
          </p:cNvPr>
          <p:cNvCxnSpPr>
            <a:cxnSpLocks/>
          </p:cNvCxnSpPr>
          <p:nvPr/>
        </p:nvCxnSpPr>
        <p:spPr>
          <a:xfrm>
            <a:off x="6621475" y="374426"/>
            <a:ext cx="0" cy="6109147"/>
          </a:xfrm>
          <a:prstGeom prst="line">
            <a:avLst/>
          </a:prstGeom>
          <a:ln w="15875">
            <a:prstDash val="lgDashDotDot"/>
          </a:ln>
        </p:spPr>
        <p:style>
          <a:lnRef idx="1">
            <a:schemeClr val="accent1"/>
          </a:lnRef>
          <a:fillRef idx="0">
            <a:schemeClr val="accent1"/>
          </a:fillRef>
          <a:effectRef idx="0">
            <a:schemeClr val="accent1"/>
          </a:effectRef>
          <a:fontRef idx="minor">
            <a:schemeClr val="tx1"/>
          </a:fontRef>
        </p:style>
      </p:cxnSp>
      <p:pic>
        <p:nvPicPr>
          <p:cNvPr id="5" name="Google Shape;233;p5">
            <a:extLst>
              <a:ext uri="{FF2B5EF4-FFF2-40B4-BE49-F238E27FC236}">
                <a16:creationId xmlns:a16="http://schemas.microsoft.com/office/drawing/2014/main" id="{F333FD41-4848-AD0E-0772-8A9A28DB0B6D}"/>
              </a:ext>
            </a:extLst>
          </p:cNvPr>
          <p:cNvPicPr preferRelativeResize="0"/>
          <p:nvPr/>
        </p:nvPicPr>
        <p:blipFill rotWithShape="1">
          <a:blip r:embed="rId4">
            <a:alphaModFix amt="50000"/>
          </a:blip>
          <a:srcRect/>
          <a:stretch/>
        </p:blipFill>
        <p:spPr>
          <a:xfrm>
            <a:off x="411941" y="704779"/>
            <a:ext cx="5926057" cy="614024"/>
          </a:xfrm>
          <a:prstGeom prst="rect">
            <a:avLst/>
          </a:prstGeom>
          <a:noFill/>
          <a:ln>
            <a:noFill/>
          </a:ln>
        </p:spPr>
      </p:pic>
      <p:pic>
        <p:nvPicPr>
          <p:cNvPr id="9" name="Google Shape;234;p5" descr="Imagen en blanco y negro&#10;&#10;El contenido generado por IA puede ser incorrecto.">
            <a:extLst>
              <a:ext uri="{FF2B5EF4-FFF2-40B4-BE49-F238E27FC236}">
                <a16:creationId xmlns:a16="http://schemas.microsoft.com/office/drawing/2014/main" id="{8A33C481-7A57-1793-429B-7600CB1C1BC9}"/>
              </a:ext>
            </a:extLst>
          </p:cNvPr>
          <p:cNvPicPr preferRelativeResize="0"/>
          <p:nvPr/>
        </p:nvPicPr>
        <p:blipFill rotWithShape="1">
          <a:blip r:embed="rId5">
            <a:alphaModFix/>
          </a:blip>
          <a:srcRect/>
          <a:stretch/>
        </p:blipFill>
        <p:spPr>
          <a:xfrm rot="8108137" flipH="1">
            <a:off x="172406" y="742365"/>
            <a:ext cx="593425" cy="212769"/>
          </a:xfrm>
          <a:prstGeom prst="rect">
            <a:avLst/>
          </a:prstGeom>
          <a:noFill/>
          <a:ln>
            <a:noFill/>
          </a:ln>
        </p:spPr>
      </p:pic>
      <p:pic>
        <p:nvPicPr>
          <p:cNvPr id="10" name="Google Shape;235;p5" descr="Imagen en blanco y negro&#10;&#10;El contenido generado por IA puede ser incorrecto.">
            <a:extLst>
              <a:ext uri="{FF2B5EF4-FFF2-40B4-BE49-F238E27FC236}">
                <a16:creationId xmlns:a16="http://schemas.microsoft.com/office/drawing/2014/main" id="{A3D04E4A-D3E7-299E-A774-5958896A0F84}"/>
              </a:ext>
            </a:extLst>
          </p:cNvPr>
          <p:cNvPicPr preferRelativeResize="0"/>
          <p:nvPr/>
        </p:nvPicPr>
        <p:blipFill rotWithShape="1">
          <a:blip r:embed="rId5">
            <a:alphaModFix/>
          </a:blip>
          <a:srcRect/>
          <a:stretch/>
        </p:blipFill>
        <p:spPr>
          <a:xfrm rot="13442387" flipH="1">
            <a:off x="5911567" y="678039"/>
            <a:ext cx="593425" cy="212769"/>
          </a:xfrm>
          <a:prstGeom prst="rect">
            <a:avLst/>
          </a:prstGeom>
          <a:noFill/>
          <a:ln>
            <a:noFill/>
          </a:ln>
        </p:spPr>
      </p:pic>
    </p:spTree>
    <p:extLst>
      <p:ext uri="{BB962C8B-B14F-4D97-AF65-F5344CB8AC3E}">
        <p14:creationId xmlns:p14="http://schemas.microsoft.com/office/powerpoint/2010/main" val="528417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6A8C9-6A74-3CB7-C09C-BF60934CFBDE}"/>
            </a:ext>
          </a:extLst>
        </p:cNvPr>
        <p:cNvGrpSpPr/>
        <p:nvPr/>
      </p:nvGrpSpPr>
      <p:grpSpPr>
        <a:xfrm>
          <a:off x="0" y="0"/>
          <a:ext cx="0" cy="0"/>
          <a:chOff x="0" y="0"/>
          <a:chExt cx="0" cy="0"/>
        </a:xfrm>
      </p:grpSpPr>
      <p:pic>
        <p:nvPicPr>
          <p:cNvPr id="2" name="Google Shape;233;p5">
            <a:extLst>
              <a:ext uri="{FF2B5EF4-FFF2-40B4-BE49-F238E27FC236}">
                <a16:creationId xmlns:a16="http://schemas.microsoft.com/office/drawing/2014/main" id="{62926D56-3509-43E4-F461-B932C2E45782}"/>
              </a:ext>
            </a:extLst>
          </p:cNvPr>
          <p:cNvPicPr preferRelativeResize="0"/>
          <p:nvPr/>
        </p:nvPicPr>
        <p:blipFill rotWithShape="1">
          <a:blip r:embed="rId2">
            <a:alphaModFix amt="50000"/>
          </a:blip>
          <a:srcRect/>
          <a:stretch/>
        </p:blipFill>
        <p:spPr>
          <a:xfrm>
            <a:off x="3148605" y="407056"/>
            <a:ext cx="5526472" cy="553820"/>
          </a:xfrm>
          <a:prstGeom prst="rect">
            <a:avLst/>
          </a:prstGeom>
          <a:noFill/>
          <a:ln>
            <a:noFill/>
          </a:ln>
        </p:spPr>
      </p:pic>
      <p:pic>
        <p:nvPicPr>
          <p:cNvPr id="3" name="Google Shape;234;p5" descr="Imagen en blanco y negro&#10;&#10;El contenido generado por IA puede ser incorrecto.">
            <a:extLst>
              <a:ext uri="{FF2B5EF4-FFF2-40B4-BE49-F238E27FC236}">
                <a16:creationId xmlns:a16="http://schemas.microsoft.com/office/drawing/2014/main" id="{21B5B4D0-93C9-943E-B0D0-AA00E85BD49A}"/>
              </a:ext>
            </a:extLst>
          </p:cNvPr>
          <p:cNvPicPr preferRelativeResize="0"/>
          <p:nvPr/>
        </p:nvPicPr>
        <p:blipFill rotWithShape="1">
          <a:blip r:embed="rId3">
            <a:alphaModFix/>
          </a:blip>
          <a:srcRect/>
          <a:stretch/>
        </p:blipFill>
        <p:spPr>
          <a:xfrm rot="8108137" flipH="1">
            <a:off x="2975279" y="450272"/>
            <a:ext cx="654818" cy="251559"/>
          </a:xfrm>
          <a:prstGeom prst="rect">
            <a:avLst/>
          </a:prstGeom>
          <a:noFill/>
          <a:ln>
            <a:noFill/>
          </a:ln>
        </p:spPr>
      </p:pic>
      <p:pic>
        <p:nvPicPr>
          <p:cNvPr id="5" name="Google Shape;235;p5" descr="Imagen en blanco y negro&#10;&#10;El contenido generado por IA puede ser incorrecto.">
            <a:extLst>
              <a:ext uri="{FF2B5EF4-FFF2-40B4-BE49-F238E27FC236}">
                <a16:creationId xmlns:a16="http://schemas.microsoft.com/office/drawing/2014/main" id="{0B6BD287-863C-0DE8-7EC5-7BF309A9CC39}"/>
              </a:ext>
            </a:extLst>
          </p:cNvPr>
          <p:cNvPicPr preferRelativeResize="0"/>
          <p:nvPr/>
        </p:nvPicPr>
        <p:blipFill rotWithShape="1">
          <a:blip r:embed="rId3">
            <a:alphaModFix/>
          </a:blip>
          <a:srcRect/>
          <a:stretch/>
        </p:blipFill>
        <p:spPr>
          <a:xfrm rot="-8157613" flipH="1">
            <a:off x="8191578" y="404469"/>
            <a:ext cx="654818" cy="251559"/>
          </a:xfrm>
          <a:prstGeom prst="rect">
            <a:avLst/>
          </a:prstGeom>
          <a:noFill/>
          <a:ln>
            <a:noFill/>
          </a:ln>
        </p:spPr>
      </p:pic>
      <p:sp>
        <p:nvSpPr>
          <p:cNvPr id="9" name="CuadroTexto 8">
            <a:extLst>
              <a:ext uri="{FF2B5EF4-FFF2-40B4-BE49-F238E27FC236}">
                <a16:creationId xmlns:a16="http://schemas.microsoft.com/office/drawing/2014/main" id="{B89FD705-AA6B-76B4-975C-4BBF0F938C28}"/>
              </a:ext>
            </a:extLst>
          </p:cNvPr>
          <p:cNvSpPr txBox="1"/>
          <p:nvPr/>
        </p:nvSpPr>
        <p:spPr>
          <a:xfrm>
            <a:off x="2587503" y="433488"/>
            <a:ext cx="6648675" cy="461665"/>
          </a:xfrm>
          <a:prstGeom prst="rect">
            <a:avLst/>
          </a:prstGeom>
          <a:noFill/>
        </p:spPr>
        <p:txBody>
          <a:bodyPr wrap="square" rtlCol="0">
            <a:spAutoFit/>
          </a:bodyPr>
          <a:lstStyle/>
          <a:p>
            <a:pPr algn="ctr"/>
            <a:r>
              <a:rPr lang="es-MX" sz="2400" b="1" dirty="0">
                <a:solidFill>
                  <a:srgbClr val="23505E"/>
                </a:solidFill>
              </a:rPr>
              <a:t>Componente Materno perinatal</a:t>
            </a:r>
          </a:p>
        </p:txBody>
      </p:sp>
      <p:graphicFrame>
        <p:nvGraphicFramePr>
          <p:cNvPr id="6" name="Diagrama 5">
            <a:extLst>
              <a:ext uri="{FF2B5EF4-FFF2-40B4-BE49-F238E27FC236}">
                <a16:creationId xmlns:a16="http://schemas.microsoft.com/office/drawing/2014/main" id="{4286052F-3E3E-E9BE-7161-E09685B99A35}"/>
              </a:ext>
            </a:extLst>
          </p:cNvPr>
          <p:cNvGraphicFramePr/>
          <p:nvPr>
            <p:extLst>
              <p:ext uri="{D42A27DB-BD31-4B8C-83A1-F6EECF244321}">
                <p14:modId xmlns:p14="http://schemas.microsoft.com/office/powerpoint/2010/main" val="3526143965"/>
              </p:ext>
            </p:extLst>
          </p:nvPr>
        </p:nvGraphicFramePr>
        <p:xfrm>
          <a:off x="-76222" y="1595717"/>
          <a:ext cx="5774267" cy="49415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Tabla 6">
            <a:extLst>
              <a:ext uri="{FF2B5EF4-FFF2-40B4-BE49-F238E27FC236}">
                <a16:creationId xmlns:a16="http://schemas.microsoft.com/office/drawing/2014/main" id="{8BA95E26-D4B6-17EF-9A9C-C7DCE58E0E55}"/>
              </a:ext>
            </a:extLst>
          </p:cNvPr>
          <p:cNvGraphicFramePr>
            <a:graphicFrameLocks noGrp="1"/>
          </p:cNvGraphicFramePr>
          <p:nvPr>
            <p:extLst>
              <p:ext uri="{D42A27DB-BD31-4B8C-83A1-F6EECF244321}">
                <p14:modId xmlns:p14="http://schemas.microsoft.com/office/powerpoint/2010/main" val="932980768"/>
              </p:ext>
            </p:extLst>
          </p:nvPr>
        </p:nvGraphicFramePr>
        <p:xfrm>
          <a:off x="6682154" y="1705708"/>
          <a:ext cx="4955275" cy="2219538"/>
        </p:xfrm>
        <a:graphic>
          <a:graphicData uri="http://schemas.openxmlformats.org/drawingml/2006/table">
            <a:tbl>
              <a:tblPr/>
              <a:tblGrid>
                <a:gridCol w="819320">
                  <a:extLst>
                    <a:ext uri="{9D8B030D-6E8A-4147-A177-3AD203B41FA5}">
                      <a16:colId xmlns:a16="http://schemas.microsoft.com/office/drawing/2014/main" val="4054756388"/>
                    </a:ext>
                  </a:extLst>
                </a:gridCol>
                <a:gridCol w="1875770">
                  <a:extLst>
                    <a:ext uri="{9D8B030D-6E8A-4147-A177-3AD203B41FA5}">
                      <a16:colId xmlns:a16="http://schemas.microsoft.com/office/drawing/2014/main" val="2666675937"/>
                    </a:ext>
                  </a:extLst>
                </a:gridCol>
                <a:gridCol w="902757">
                  <a:extLst>
                    <a:ext uri="{9D8B030D-6E8A-4147-A177-3AD203B41FA5}">
                      <a16:colId xmlns:a16="http://schemas.microsoft.com/office/drawing/2014/main" val="4040268790"/>
                    </a:ext>
                  </a:extLst>
                </a:gridCol>
                <a:gridCol w="678714">
                  <a:extLst>
                    <a:ext uri="{9D8B030D-6E8A-4147-A177-3AD203B41FA5}">
                      <a16:colId xmlns:a16="http://schemas.microsoft.com/office/drawing/2014/main" val="1299745061"/>
                    </a:ext>
                  </a:extLst>
                </a:gridCol>
                <a:gridCol w="678714">
                  <a:extLst>
                    <a:ext uri="{9D8B030D-6E8A-4147-A177-3AD203B41FA5}">
                      <a16:colId xmlns:a16="http://schemas.microsoft.com/office/drawing/2014/main" val="3906368028"/>
                    </a:ext>
                  </a:extLst>
                </a:gridCol>
              </a:tblGrid>
              <a:tr h="421218">
                <a:tc>
                  <a:txBody>
                    <a:bodyPr/>
                    <a:lstStyle/>
                    <a:p>
                      <a:pPr algn="ctr" rtl="0" fontAlgn="ctr">
                        <a:buNone/>
                      </a:pPr>
                      <a:r>
                        <a:rPr lang="es-CO" sz="900" b="1" i="0" u="none" strike="noStrike">
                          <a:solidFill>
                            <a:srgbClr val="FFFFFF"/>
                          </a:solidFill>
                          <a:effectLst/>
                          <a:latin typeface="Arial" panose="020B0604020202020204" pitchFamily="34" charset="0"/>
                        </a:rPr>
                        <a:t>Componente</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solidFill>
                      <a:srgbClr val="00A48D"/>
                    </a:solidFill>
                  </a:tcPr>
                </a:tc>
                <a:tc>
                  <a:txBody>
                    <a:bodyPr/>
                    <a:lstStyle/>
                    <a:p>
                      <a:pPr algn="ctr" rtl="0" fontAlgn="ctr">
                        <a:buNone/>
                      </a:pPr>
                      <a:r>
                        <a:rPr lang="es-CO" sz="900" b="1" i="0" u="none" strike="noStrike" dirty="0">
                          <a:solidFill>
                            <a:srgbClr val="FFFFFF"/>
                          </a:solidFill>
                          <a:effectLst/>
                          <a:latin typeface="Arial" panose="020B0604020202020204" pitchFamily="34" charset="0"/>
                        </a:rPr>
                        <a:t>Indicador</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solidFill>
                      <a:srgbClr val="00A48D"/>
                    </a:solidFill>
                  </a:tcPr>
                </a:tc>
                <a:tc>
                  <a:txBody>
                    <a:bodyPr/>
                    <a:lstStyle/>
                    <a:p>
                      <a:pPr algn="ctr" rtl="0" fontAlgn="ctr">
                        <a:buNone/>
                      </a:pPr>
                      <a:r>
                        <a:rPr lang="es-CO" sz="900" b="1" i="0" u="none" strike="noStrike" dirty="0">
                          <a:solidFill>
                            <a:srgbClr val="FFFFFF"/>
                          </a:solidFill>
                          <a:effectLst/>
                          <a:latin typeface="Arial" panose="020B0604020202020204" pitchFamily="34" charset="0"/>
                        </a:rPr>
                        <a:t>Meta</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solidFill>
                      <a:srgbClr val="00A48D"/>
                    </a:solidFill>
                  </a:tcPr>
                </a:tc>
                <a:tc>
                  <a:txBody>
                    <a:bodyPr/>
                    <a:lstStyle/>
                    <a:p>
                      <a:pPr algn="ctr" fontAlgn="ctr">
                        <a:buNone/>
                      </a:pPr>
                      <a:r>
                        <a:rPr lang="es-MX" sz="900" b="1" i="0" u="none" strike="noStrike" dirty="0">
                          <a:solidFill>
                            <a:srgbClr val="FFFFFF"/>
                          </a:solidFill>
                          <a:effectLst/>
                          <a:latin typeface="Arial" panose="020B0604020202020204" pitchFamily="34" charset="0"/>
                        </a:rPr>
                        <a:t>2</a:t>
                      </a:r>
                      <a:r>
                        <a:rPr lang="es-CO" sz="900" b="1" i="0" u="none" strike="noStrike" dirty="0">
                          <a:solidFill>
                            <a:srgbClr val="FFFFFF"/>
                          </a:solidFill>
                          <a:effectLst/>
                          <a:latin typeface="Arial" panose="020B0604020202020204" pitchFamily="34" charset="0"/>
                        </a:rPr>
                        <a:t>024</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solidFill>
                      <a:srgbClr val="00A48D"/>
                    </a:solidFill>
                  </a:tcPr>
                </a:tc>
                <a:tc>
                  <a:txBody>
                    <a:bodyPr/>
                    <a:lstStyle/>
                    <a:p>
                      <a:pPr algn="ctr" fontAlgn="ctr">
                        <a:buNone/>
                      </a:pPr>
                      <a:r>
                        <a:rPr lang="es-CO" sz="900" b="1" i="0" u="none" strike="noStrike" dirty="0">
                          <a:solidFill>
                            <a:srgbClr val="FFFFFF"/>
                          </a:solidFill>
                          <a:effectLst/>
                          <a:latin typeface="Arial" panose="020B0604020202020204" pitchFamily="34" charset="0"/>
                        </a:rPr>
                        <a:t>2025</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solidFill>
                      <a:srgbClr val="00A48D"/>
                    </a:solidFill>
                  </a:tcPr>
                </a:tc>
                <a:extLst>
                  <a:ext uri="{0D108BD9-81ED-4DB2-BD59-A6C34878D82A}">
                    <a16:rowId xmlns:a16="http://schemas.microsoft.com/office/drawing/2014/main" val="1866702144"/>
                  </a:ext>
                </a:extLst>
              </a:tr>
              <a:tr h="485530">
                <a:tc rowSpan="4">
                  <a:txBody>
                    <a:bodyPr/>
                    <a:lstStyle/>
                    <a:p>
                      <a:pPr algn="ctr" rtl="0" fontAlgn="ctr">
                        <a:buNone/>
                      </a:pPr>
                      <a:r>
                        <a:rPr lang="es-CO" sz="900" b="0" i="0" u="none" strike="noStrike" dirty="0">
                          <a:solidFill>
                            <a:srgbClr val="000000"/>
                          </a:solidFill>
                          <a:effectLst/>
                          <a:latin typeface="Calibri" panose="020F0502020204030204" pitchFamily="34" charset="0"/>
                        </a:rPr>
                        <a:t>Materno - perinatal</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tc>
                  <a:txBody>
                    <a:bodyPr/>
                    <a:lstStyle/>
                    <a:p>
                      <a:pPr algn="l" rtl="0" fontAlgn="ctr">
                        <a:buNone/>
                      </a:pPr>
                      <a:r>
                        <a:rPr lang="es-MX" sz="900" b="0" i="0" u="none" strike="noStrike" dirty="0">
                          <a:solidFill>
                            <a:srgbClr val="000000"/>
                          </a:solidFill>
                          <a:effectLst/>
                          <a:latin typeface="Calibri" panose="020F0502020204030204" pitchFamily="34" charset="0"/>
                        </a:rPr>
                        <a:t>Razón mortalidad materna a 42 días.</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tc>
                  <a:txBody>
                    <a:bodyPr/>
                    <a:lstStyle/>
                    <a:p>
                      <a:pPr algn="ctr" rtl="0" fontAlgn="ctr">
                        <a:buNone/>
                      </a:pPr>
                      <a:r>
                        <a:rPr lang="es-MX" sz="800" b="0" i="1" u="none" strike="noStrike">
                          <a:solidFill>
                            <a:srgbClr val="000000"/>
                          </a:solidFill>
                          <a:effectLst/>
                          <a:latin typeface="Calibri" panose="020F0502020204030204" pitchFamily="34" charset="0"/>
                        </a:rPr>
                        <a:t>• Bueno: ≤  32</a:t>
                      </a:r>
                      <a:br>
                        <a:rPr lang="es-MX" sz="800" b="0" i="1" u="none" strike="noStrike">
                          <a:solidFill>
                            <a:srgbClr val="000000"/>
                          </a:solidFill>
                          <a:effectLst/>
                          <a:latin typeface="Calibri" panose="020F0502020204030204" pitchFamily="34" charset="0"/>
                        </a:rPr>
                      </a:br>
                      <a:r>
                        <a:rPr lang="es-MX" sz="800" b="0" i="1" u="none" strike="noStrike">
                          <a:solidFill>
                            <a:srgbClr val="000000"/>
                          </a:solidFill>
                          <a:effectLst/>
                          <a:latin typeface="Calibri" panose="020F0502020204030204" pitchFamily="34" charset="0"/>
                        </a:rPr>
                        <a:t>•Aceptable: ≤  41,40 (vigencia 2025)</a:t>
                      </a:r>
                      <a:br>
                        <a:rPr lang="es-MX" sz="800" b="0" i="1" u="none" strike="noStrike">
                          <a:solidFill>
                            <a:srgbClr val="000000"/>
                          </a:solidFill>
                          <a:effectLst/>
                          <a:latin typeface="Calibri" panose="020F0502020204030204" pitchFamily="34" charset="0"/>
                        </a:rPr>
                      </a:br>
                      <a:r>
                        <a:rPr lang="es-MX" sz="800" b="0" i="1" u="none" strike="noStrike">
                          <a:solidFill>
                            <a:srgbClr val="000000"/>
                          </a:solidFill>
                          <a:effectLst/>
                          <a:latin typeface="Calibri" panose="020F0502020204030204" pitchFamily="34" charset="0"/>
                        </a:rPr>
                        <a:t>•Crítico: &gt; 41,40</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tc>
                  <a:txBody>
                    <a:bodyPr/>
                    <a:lstStyle/>
                    <a:p>
                      <a:pPr algn="ctr" rtl="0" fontAlgn="ctr">
                        <a:buNone/>
                      </a:pPr>
                      <a:r>
                        <a:rPr lang="es-CO" sz="900" b="1" i="0" u="none" strike="noStrike">
                          <a:solidFill>
                            <a:srgbClr val="00B050"/>
                          </a:solidFill>
                          <a:effectLst/>
                          <a:latin typeface="Calibri" panose="020F0502020204030204" pitchFamily="34" charset="0"/>
                        </a:rPr>
                        <a:t>29,47</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tc>
                  <a:txBody>
                    <a:bodyPr/>
                    <a:lstStyle/>
                    <a:p>
                      <a:pPr algn="ctr" rtl="0" fontAlgn="ctr">
                        <a:buNone/>
                      </a:pPr>
                      <a:r>
                        <a:rPr lang="es-CO" sz="900" b="1" i="0" u="none" strike="noStrike">
                          <a:solidFill>
                            <a:srgbClr val="FFC000"/>
                          </a:solidFill>
                          <a:effectLst/>
                          <a:latin typeface="Calibri" panose="020F0502020204030204" pitchFamily="34" charset="0"/>
                        </a:rPr>
                        <a:t>38,24</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extLst>
                  <a:ext uri="{0D108BD9-81ED-4DB2-BD59-A6C34878D82A}">
                    <a16:rowId xmlns:a16="http://schemas.microsoft.com/office/drawing/2014/main" val="1819129483"/>
                  </a:ext>
                </a:extLst>
              </a:tr>
              <a:tr h="409666">
                <a:tc vMerge="1">
                  <a:txBody>
                    <a:bodyPr/>
                    <a:lstStyle/>
                    <a:p>
                      <a:endParaRPr lang="es-CO"/>
                    </a:p>
                  </a:txBody>
                  <a:tcPr/>
                </a:tc>
                <a:tc>
                  <a:txBody>
                    <a:bodyPr/>
                    <a:lstStyle/>
                    <a:p>
                      <a:pPr algn="l" rtl="0" fontAlgn="ctr">
                        <a:buNone/>
                      </a:pPr>
                      <a:r>
                        <a:rPr lang="es-MX" sz="900" b="0" i="0" u="none" strike="noStrike" dirty="0">
                          <a:solidFill>
                            <a:srgbClr val="000000"/>
                          </a:solidFill>
                          <a:effectLst/>
                          <a:latin typeface="Calibri" panose="020F0502020204030204" pitchFamily="34" charset="0"/>
                        </a:rPr>
                        <a:t>Porcentaje de gestantes con captación temprana al control prenatal 10 semanas.</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tc>
                  <a:txBody>
                    <a:bodyPr/>
                    <a:lstStyle/>
                    <a:p>
                      <a:pPr algn="ctr" rtl="0" fontAlgn="ctr">
                        <a:buNone/>
                      </a:pPr>
                      <a:r>
                        <a:rPr lang="es-CO" sz="800" b="0" i="1" u="none" strike="noStrike">
                          <a:solidFill>
                            <a:srgbClr val="000000"/>
                          </a:solidFill>
                          <a:effectLst/>
                          <a:latin typeface="Calibri" panose="020F0502020204030204" pitchFamily="34" charset="0"/>
                        </a:rPr>
                        <a:t>&gt;= 80%</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tc>
                  <a:txBody>
                    <a:bodyPr/>
                    <a:lstStyle/>
                    <a:p>
                      <a:pPr algn="ctr" rtl="0" fontAlgn="ctr">
                        <a:buNone/>
                      </a:pPr>
                      <a:r>
                        <a:rPr lang="es-CO" sz="900" b="1" i="0" u="none" strike="noStrike">
                          <a:solidFill>
                            <a:srgbClr val="FF0000"/>
                          </a:solidFill>
                          <a:effectLst/>
                          <a:latin typeface="Calibri" panose="020F0502020204030204" pitchFamily="34" charset="0"/>
                        </a:rPr>
                        <a:t>75,01%</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tc>
                  <a:txBody>
                    <a:bodyPr/>
                    <a:lstStyle/>
                    <a:p>
                      <a:pPr algn="ctr" rtl="0" fontAlgn="ctr">
                        <a:buNone/>
                      </a:pPr>
                      <a:r>
                        <a:rPr lang="es-CO" sz="900" b="1" i="0" u="none" strike="noStrike">
                          <a:solidFill>
                            <a:srgbClr val="00B050"/>
                          </a:solidFill>
                          <a:effectLst/>
                          <a:latin typeface="Calibri" panose="020F0502020204030204" pitchFamily="34" charset="0"/>
                        </a:rPr>
                        <a:t>85,22%</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extLst>
                  <a:ext uri="{0D108BD9-81ED-4DB2-BD59-A6C34878D82A}">
                    <a16:rowId xmlns:a16="http://schemas.microsoft.com/office/drawing/2014/main" val="1126852388"/>
                  </a:ext>
                </a:extLst>
              </a:tr>
              <a:tr h="485530">
                <a:tc vMerge="1">
                  <a:txBody>
                    <a:bodyPr/>
                    <a:lstStyle/>
                    <a:p>
                      <a:endParaRPr lang="es-CO"/>
                    </a:p>
                  </a:txBody>
                  <a:tcPr/>
                </a:tc>
                <a:tc>
                  <a:txBody>
                    <a:bodyPr/>
                    <a:lstStyle/>
                    <a:p>
                      <a:pPr algn="l" rtl="0" fontAlgn="ctr">
                        <a:buNone/>
                      </a:pPr>
                      <a:r>
                        <a:rPr lang="es-CO" sz="900" b="0" i="0" u="none" strike="noStrike" dirty="0">
                          <a:solidFill>
                            <a:srgbClr val="000000"/>
                          </a:solidFill>
                          <a:effectLst/>
                          <a:latin typeface="Calibri" panose="020F0502020204030204" pitchFamily="34" charset="0"/>
                        </a:rPr>
                        <a:t>Tasa incidencia de Sífilis Congénita.</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tc>
                  <a:txBody>
                    <a:bodyPr/>
                    <a:lstStyle/>
                    <a:p>
                      <a:pPr algn="ctr" rtl="0" fontAlgn="ctr">
                        <a:buNone/>
                      </a:pPr>
                      <a:r>
                        <a:rPr lang="es-MX" sz="800" b="0" i="1" u="none" strike="noStrike">
                          <a:solidFill>
                            <a:srgbClr val="000000"/>
                          </a:solidFill>
                          <a:effectLst/>
                          <a:latin typeface="Calibri" panose="020F0502020204030204" pitchFamily="34" charset="0"/>
                        </a:rPr>
                        <a:t>•Bueno: ≤  0,5</a:t>
                      </a:r>
                      <a:br>
                        <a:rPr lang="es-MX" sz="800" b="0" i="1" u="none" strike="noStrike">
                          <a:solidFill>
                            <a:srgbClr val="000000"/>
                          </a:solidFill>
                          <a:effectLst/>
                          <a:latin typeface="Calibri" panose="020F0502020204030204" pitchFamily="34" charset="0"/>
                        </a:rPr>
                      </a:br>
                      <a:r>
                        <a:rPr lang="es-MX" sz="800" b="0" i="1" u="none" strike="noStrike">
                          <a:solidFill>
                            <a:srgbClr val="000000"/>
                          </a:solidFill>
                          <a:effectLst/>
                          <a:latin typeface="Calibri" panose="020F0502020204030204" pitchFamily="34" charset="0"/>
                        </a:rPr>
                        <a:t>•Aceptable:≤  1,75 (vigencia  2025)</a:t>
                      </a:r>
                      <a:br>
                        <a:rPr lang="es-MX" sz="800" b="0" i="1" u="none" strike="noStrike">
                          <a:solidFill>
                            <a:srgbClr val="000000"/>
                          </a:solidFill>
                          <a:effectLst/>
                          <a:latin typeface="Calibri" panose="020F0502020204030204" pitchFamily="34" charset="0"/>
                        </a:rPr>
                      </a:br>
                      <a:r>
                        <a:rPr lang="es-MX" sz="800" b="0" i="1" u="none" strike="noStrike">
                          <a:solidFill>
                            <a:srgbClr val="000000"/>
                          </a:solidFill>
                          <a:effectLst/>
                          <a:latin typeface="Calibri" panose="020F0502020204030204" pitchFamily="34" charset="0"/>
                        </a:rPr>
                        <a:t>•Crítico: &gt;1,75</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tc>
                  <a:txBody>
                    <a:bodyPr/>
                    <a:lstStyle/>
                    <a:p>
                      <a:pPr algn="ctr" rtl="0" fontAlgn="ctr">
                        <a:buNone/>
                      </a:pPr>
                      <a:r>
                        <a:rPr lang="es-CO" sz="900" b="1" i="0" u="none" strike="noStrike">
                          <a:solidFill>
                            <a:srgbClr val="FF0000"/>
                          </a:solidFill>
                          <a:effectLst/>
                          <a:latin typeface="Calibri" panose="020F0502020204030204" pitchFamily="34" charset="0"/>
                        </a:rPr>
                        <a:t>2,12</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tc>
                  <a:txBody>
                    <a:bodyPr/>
                    <a:lstStyle/>
                    <a:p>
                      <a:pPr algn="ctr" rtl="0" fontAlgn="ctr">
                        <a:buNone/>
                      </a:pPr>
                      <a:r>
                        <a:rPr lang="es-CO" sz="900" b="1" i="0" u="none" strike="noStrike">
                          <a:solidFill>
                            <a:srgbClr val="FF0000"/>
                          </a:solidFill>
                          <a:effectLst/>
                          <a:latin typeface="Calibri" panose="020F0502020204030204" pitchFamily="34" charset="0"/>
                        </a:rPr>
                        <a:t>2,04</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extLst>
                  <a:ext uri="{0D108BD9-81ED-4DB2-BD59-A6C34878D82A}">
                    <a16:rowId xmlns:a16="http://schemas.microsoft.com/office/drawing/2014/main" val="2493003083"/>
                  </a:ext>
                </a:extLst>
              </a:tr>
              <a:tr h="409666">
                <a:tc vMerge="1">
                  <a:txBody>
                    <a:bodyPr/>
                    <a:lstStyle/>
                    <a:p>
                      <a:endParaRPr lang="es-CO"/>
                    </a:p>
                  </a:txBody>
                  <a:tcPr/>
                </a:tc>
                <a:tc>
                  <a:txBody>
                    <a:bodyPr/>
                    <a:lstStyle/>
                    <a:p>
                      <a:pPr algn="l" rtl="0" fontAlgn="ctr">
                        <a:buNone/>
                      </a:pPr>
                      <a:r>
                        <a:rPr lang="es-MX" sz="900" b="0" i="0" u="none" strike="noStrike" dirty="0">
                          <a:solidFill>
                            <a:srgbClr val="000000"/>
                          </a:solidFill>
                          <a:effectLst/>
                          <a:latin typeface="Calibri" panose="020F0502020204030204" pitchFamily="34" charset="0"/>
                        </a:rPr>
                        <a:t>Porcentaje de tamización para virus de inmunodeficiencia humana (VIH) en gestantes.</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tc>
                  <a:txBody>
                    <a:bodyPr/>
                    <a:lstStyle/>
                    <a:p>
                      <a:pPr algn="ctr" rtl="0" fontAlgn="ctr">
                        <a:buNone/>
                      </a:pPr>
                      <a:r>
                        <a:rPr lang="es-CO" sz="800" b="0" i="1" u="none" strike="noStrike">
                          <a:solidFill>
                            <a:srgbClr val="000000"/>
                          </a:solidFill>
                          <a:effectLst/>
                          <a:latin typeface="Calibri" panose="020F0502020204030204" pitchFamily="34" charset="0"/>
                        </a:rPr>
                        <a:t>&gt;= 95%</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tc>
                  <a:txBody>
                    <a:bodyPr/>
                    <a:lstStyle/>
                    <a:p>
                      <a:pPr algn="ctr" rtl="0" fontAlgn="ctr">
                        <a:buNone/>
                      </a:pPr>
                      <a:r>
                        <a:rPr lang="es-CO" sz="900" b="1" i="0" u="none" strike="noStrike">
                          <a:solidFill>
                            <a:srgbClr val="00B050"/>
                          </a:solidFill>
                          <a:effectLst/>
                          <a:latin typeface="Calibri" panose="020F0502020204030204" pitchFamily="34" charset="0"/>
                        </a:rPr>
                        <a:t>97,66%</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tc>
                  <a:txBody>
                    <a:bodyPr/>
                    <a:lstStyle/>
                    <a:p>
                      <a:pPr algn="ctr" rtl="0" fontAlgn="ctr">
                        <a:buNone/>
                      </a:pPr>
                      <a:r>
                        <a:rPr lang="es-CO" sz="900" b="1" i="0" u="none" strike="noStrike" dirty="0">
                          <a:solidFill>
                            <a:srgbClr val="00B050"/>
                          </a:solidFill>
                          <a:effectLst/>
                          <a:latin typeface="Calibri" panose="020F0502020204030204" pitchFamily="34" charset="0"/>
                        </a:rPr>
                        <a:t>96,50%</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CC99"/>
                      </a:solidFill>
                      <a:prstDash val="solid"/>
                      <a:round/>
                      <a:headEnd type="none" w="med" len="med"/>
                      <a:tailEnd type="none" w="med" len="med"/>
                    </a:lnB>
                    <a:noFill/>
                  </a:tcPr>
                </a:tc>
                <a:extLst>
                  <a:ext uri="{0D108BD9-81ED-4DB2-BD59-A6C34878D82A}">
                    <a16:rowId xmlns:a16="http://schemas.microsoft.com/office/drawing/2014/main" val="1900687925"/>
                  </a:ext>
                </a:extLst>
              </a:tr>
            </a:tbl>
          </a:graphicData>
        </a:graphic>
      </p:graphicFrame>
      <p:sp>
        <p:nvSpPr>
          <p:cNvPr id="8" name="CuadroTexto 7">
            <a:extLst>
              <a:ext uri="{FF2B5EF4-FFF2-40B4-BE49-F238E27FC236}">
                <a16:creationId xmlns:a16="http://schemas.microsoft.com/office/drawing/2014/main" id="{9935EBD0-0805-C6A6-CA67-5EBB6A46767E}"/>
              </a:ext>
            </a:extLst>
          </p:cNvPr>
          <p:cNvSpPr txBox="1"/>
          <p:nvPr/>
        </p:nvSpPr>
        <p:spPr>
          <a:xfrm>
            <a:off x="2096477" y="1226385"/>
            <a:ext cx="2633133" cy="369332"/>
          </a:xfrm>
          <a:prstGeom prst="rect">
            <a:avLst/>
          </a:prstGeom>
          <a:noFill/>
        </p:spPr>
        <p:txBody>
          <a:bodyPr wrap="square" rtlCol="0">
            <a:spAutoFit/>
          </a:bodyPr>
          <a:lstStyle/>
          <a:p>
            <a:r>
              <a:rPr lang="es-MX" b="1" dirty="0">
                <a:solidFill>
                  <a:srgbClr val="23505E"/>
                </a:solidFill>
              </a:rPr>
              <a:t>Principales Logros</a:t>
            </a:r>
            <a:endParaRPr lang="es-CO" b="1" dirty="0">
              <a:solidFill>
                <a:srgbClr val="23505E"/>
              </a:solidFill>
            </a:endParaRPr>
          </a:p>
        </p:txBody>
      </p:sp>
      <p:sp>
        <p:nvSpPr>
          <p:cNvPr id="10" name="CuadroTexto 9">
            <a:extLst>
              <a:ext uri="{FF2B5EF4-FFF2-40B4-BE49-F238E27FC236}">
                <a16:creationId xmlns:a16="http://schemas.microsoft.com/office/drawing/2014/main" id="{8CFDE440-5493-85D1-20FB-2BD07AE327B6}"/>
              </a:ext>
            </a:extLst>
          </p:cNvPr>
          <p:cNvSpPr txBox="1"/>
          <p:nvPr/>
        </p:nvSpPr>
        <p:spPr>
          <a:xfrm>
            <a:off x="7309335" y="1261874"/>
            <a:ext cx="3985198" cy="369332"/>
          </a:xfrm>
          <a:prstGeom prst="rect">
            <a:avLst/>
          </a:prstGeom>
          <a:noFill/>
        </p:spPr>
        <p:txBody>
          <a:bodyPr wrap="square" rtlCol="0">
            <a:spAutoFit/>
          </a:bodyPr>
          <a:lstStyle/>
          <a:p>
            <a:r>
              <a:rPr lang="es-MX" b="1" i="1" dirty="0">
                <a:solidFill>
                  <a:srgbClr val="23505E"/>
                </a:solidFill>
              </a:rPr>
              <a:t>Comparativo resultados 2024 - 2025</a:t>
            </a:r>
            <a:endParaRPr lang="es-CO" b="1" i="1" dirty="0">
              <a:solidFill>
                <a:srgbClr val="23505E"/>
              </a:solidFill>
            </a:endParaRPr>
          </a:p>
        </p:txBody>
      </p:sp>
      <p:pic>
        <p:nvPicPr>
          <p:cNvPr id="14" name="Imagen 13">
            <a:extLst>
              <a:ext uri="{FF2B5EF4-FFF2-40B4-BE49-F238E27FC236}">
                <a16:creationId xmlns:a16="http://schemas.microsoft.com/office/drawing/2014/main" id="{7BBB3CEE-06E9-D70F-E570-2783E65C158D}"/>
              </a:ext>
            </a:extLst>
          </p:cNvPr>
          <p:cNvPicPr>
            <a:picLocks noChangeAspect="1"/>
          </p:cNvPicPr>
          <p:nvPr/>
        </p:nvPicPr>
        <p:blipFill>
          <a:blip r:embed="rId9"/>
          <a:stretch>
            <a:fillRect/>
          </a:stretch>
        </p:blipFill>
        <p:spPr>
          <a:xfrm>
            <a:off x="7309335" y="4427345"/>
            <a:ext cx="1836446" cy="2147601"/>
          </a:xfrm>
          <a:prstGeom prst="rect">
            <a:avLst/>
          </a:prstGeom>
        </p:spPr>
      </p:pic>
      <p:pic>
        <p:nvPicPr>
          <p:cNvPr id="15" name="Imagen 14">
            <a:extLst>
              <a:ext uri="{FF2B5EF4-FFF2-40B4-BE49-F238E27FC236}">
                <a16:creationId xmlns:a16="http://schemas.microsoft.com/office/drawing/2014/main" id="{0CE1F145-BA67-321D-456E-A0FB4B45E33B}"/>
              </a:ext>
            </a:extLst>
          </p:cNvPr>
          <p:cNvPicPr>
            <a:picLocks noChangeAspect="1"/>
          </p:cNvPicPr>
          <p:nvPr/>
        </p:nvPicPr>
        <p:blipFill>
          <a:blip r:embed="rId10"/>
          <a:stretch>
            <a:fillRect/>
          </a:stretch>
        </p:blipFill>
        <p:spPr>
          <a:xfrm>
            <a:off x="9145781" y="4427344"/>
            <a:ext cx="1836446" cy="2147601"/>
          </a:xfrm>
          <a:prstGeom prst="rect">
            <a:avLst/>
          </a:prstGeom>
        </p:spPr>
      </p:pic>
      <p:sp>
        <p:nvSpPr>
          <p:cNvPr id="16" name="CuadroTexto 15">
            <a:extLst>
              <a:ext uri="{FF2B5EF4-FFF2-40B4-BE49-F238E27FC236}">
                <a16:creationId xmlns:a16="http://schemas.microsoft.com/office/drawing/2014/main" id="{57C5DC96-9020-AFEB-470F-42C58D2DEB6C}"/>
              </a:ext>
            </a:extLst>
          </p:cNvPr>
          <p:cNvSpPr txBox="1"/>
          <p:nvPr/>
        </p:nvSpPr>
        <p:spPr>
          <a:xfrm>
            <a:off x="6940090" y="3982029"/>
            <a:ext cx="2680989" cy="215444"/>
          </a:xfrm>
          <a:prstGeom prst="rect">
            <a:avLst/>
          </a:prstGeom>
          <a:noFill/>
        </p:spPr>
        <p:txBody>
          <a:bodyPr wrap="square" rtlCol="0">
            <a:spAutoFit/>
          </a:bodyPr>
          <a:lstStyle/>
          <a:p>
            <a:r>
              <a:rPr lang="es-MX" sz="800" dirty="0"/>
              <a:t>Fuente: Herramienta fénix EABP corte diciembre 2025 </a:t>
            </a:r>
            <a:endParaRPr lang="es-CO" sz="800" dirty="0"/>
          </a:p>
        </p:txBody>
      </p:sp>
    </p:spTree>
    <p:extLst>
      <p:ext uri="{BB962C8B-B14F-4D97-AF65-F5344CB8AC3E}">
        <p14:creationId xmlns:p14="http://schemas.microsoft.com/office/powerpoint/2010/main" val="35445945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EE73D-AD3E-E4DD-89A2-10570C631294}"/>
            </a:ext>
          </a:extLst>
        </p:cNvPr>
        <p:cNvGrpSpPr/>
        <p:nvPr/>
      </p:nvGrpSpPr>
      <p:grpSpPr>
        <a:xfrm>
          <a:off x="0" y="0"/>
          <a:ext cx="0" cy="0"/>
          <a:chOff x="0" y="0"/>
          <a:chExt cx="0" cy="0"/>
        </a:xfrm>
      </p:grpSpPr>
      <p:pic>
        <p:nvPicPr>
          <p:cNvPr id="15" name="Google Shape;233;p5">
            <a:extLst>
              <a:ext uri="{FF2B5EF4-FFF2-40B4-BE49-F238E27FC236}">
                <a16:creationId xmlns:a16="http://schemas.microsoft.com/office/drawing/2014/main" id="{FB1CA083-3BD6-17C4-3EF4-96DBFF01066C}"/>
              </a:ext>
            </a:extLst>
          </p:cNvPr>
          <p:cNvPicPr preferRelativeResize="0"/>
          <p:nvPr/>
        </p:nvPicPr>
        <p:blipFill rotWithShape="1">
          <a:blip r:embed="rId3">
            <a:alphaModFix amt="50000"/>
          </a:blip>
          <a:srcRect/>
          <a:stretch/>
        </p:blipFill>
        <p:spPr>
          <a:xfrm>
            <a:off x="2634043" y="288284"/>
            <a:ext cx="6539140" cy="725968"/>
          </a:xfrm>
          <a:prstGeom prst="rect">
            <a:avLst/>
          </a:prstGeom>
          <a:noFill/>
          <a:ln>
            <a:noFill/>
          </a:ln>
        </p:spPr>
      </p:pic>
      <p:grpSp>
        <p:nvGrpSpPr>
          <p:cNvPr id="5" name="Grupo 4">
            <a:extLst>
              <a:ext uri="{FF2B5EF4-FFF2-40B4-BE49-F238E27FC236}">
                <a16:creationId xmlns:a16="http://schemas.microsoft.com/office/drawing/2014/main" id="{12E1D396-9223-E714-650B-DD9459B6B914}"/>
              </a:ext>
            </a:extLst>
          </p:cNvPr>
          <p:cNvGrpSpPr/>
          <p:nvPr/>
        </p:nvGrpSpPr>
        <p:grpSpPr>
          <a:xfrm>
            <a:off x="225341" y="386719"/>
            <a:ext cx="11564682" cy="6357318"/>
            <a:chOff x="225341" y="386719"/>
            <a:chExt cx="11564682" cy="6357318"/>
          </a:xfrm>
        </p:grpSpPr>
        <p:pic>
          <p:nvPicPr>
            <p:cNvPr id="19" name="Google Shape;233;p5">
              <a:extLst>
                <a:ext uri="{FF2B5EF4-FFF2-40B4-BE49-F238E27FC236}">
                  <a16:creationId xmlns:a16="http://schemas.microsoft.com/office/drawing/2014/main" id="{8B77C81A-BE27-B455-3C44-03031F3B2E1D}"/>
                </a:ext>
              </a:extLst>
            </p:cNvPr>
            <p:cNvPicPr preferRelativeResize="0"/>
            <p:nvPr/>
          </p:nvPicPr>
          <p:blipFill rotWithShape="1">
            <a:blip r:embed="rId3">
              <a:alphaModFix amt="50000"/>
            </a:blip>
            <a:srcRect/>
            <a:stretch/>
          </p:blipFill>
          <p:spPr>
            <a:xfrm>
              <a:off x="1687521" y="6196227"/>
              <a:ext cx="9246368" cy="547810"/>
            </a:xfrm>
            <a:prstGeom prst="rect">
              <a:avLst/>
            </a:prstGeom>
            <a:noFill/>
            <a:ln>
              <a:noFill/>
            </a:ln>
          </p:spPr>
        </p:pic>
        <p:sp>
          <p:nvSpPr>
            <p:cNvPr id="4" name="CuadroTexto 4">
              <a:extLst>
                <a:ext uri="{FF2B5EF4-FFF2-40B4-BE49-F238E27FC236}">
                  <a16:creationId xmlns:a16="http://schemas.microsoft.com/office/drawing/2014/main" id="{9E10B001-39EF-C97F-943C-93C321F35C87}"/>
                </a:ext>
              </a:extLst>
            </p:cNvPr>
            <p:cNvSpPr txBox="1"/>
            <p:nvPr/>
          </p:nvSpPr>
          <p:spPr>
            <a:xfrm>
              <a:off x="2770798" y="386719"/>
              <a:ext cx="6188376" cy="461665"/>
            </a:xfrm>
            <a:prstGeom prst="rect">
              <a:avLst/>
            </a:prstGeom>
            <a:noFill/>
          </p:spPr>
          <p:txBody>
            <a:bodyPr wrap="square" rtlCol="0">
              <a:spAutoFit/>
            </a:bodyPr>
            <a:lstStyle/>
            <a:p>
              <a:pPr algn="ctr"/>
              <a:r>
                <a:rPr lang="es-CO" sz="2400" b="1" dirty="0">
                  <a:solidFill>
                    <a:srgbClr val="23505E"/>
                  </a:solidFill>
                  <a:latin typeface="+mj-lt"/>
                </a:rPr>
                <a:t>Automatización de Glosas con IA</a:t>
              </a:r>
            </a:p>
          </p:txBody>
        </p:sp>
        <p:sp>
          <p:nvSpPr>
            <p:cNvPr id="3" name="CuadroTexto 2">
              <a:extLst>
                <a:ext uri="{FF2B5EF4-FFF2-40B4-BE49-F238E27FC236}">
                  <a16:creationId xmlns:a16="http://schemas.microsoft.com/office/drawing/2014/main" id="{E1CEC39D-0A65-F886-7E10-76E8D4D87FD1}"/>
                </a:ext>
              </a:extLst>
            </p:cNvPr>
            <p:cNvSpPr txBox="1"/>
            <p:nvPr/>
          </p:nvSpPr>
          <p:spPr>
            <a:xfrm>
              <a:off x="323419" y="1310011"/>
              <a:ext cx="11180952" cy="523220"/>
            </a:xfrm>
            <a:prstGeom prst="rect">
              <a:avLst/>
            </a:prstGeom>
            <a:noFill/>
          </p:spPr>
          <p:txBody>
            <a:bodyPr wrap="square">
              <a:spAutoFit/>
            </a:bodyPr>
            <a:lstStyle/>
            <a:p>
              <a:pPr algn="ctr"/>
              <a:r>
                <a:rPr lang="es-MX" sz="1400" dirty="0">
                  <a:solidFill>
                    <a:srgbClr val="2C5363"/>
                  </a:solidFill>
                  <a:latin typeface="Arial" panose="020B0604020202020204" pitchFamily="34" charset="0"/>
                </a:rPr>
                <a:t>Implementación de la automatización de auditoría de glosas en cuentas médicas mediante inteligencia artificial, consolidando un modelo más eficiente, controlado y escalable, con impactos directos en la productividad, la calidad de la información y la sostenibilidad operativa.</a:t>
              </a:r>
              <a:endParaRPr lang="es-MX" sz="1400" dirty="0"/>
            </a:p>
          </p:txBody>
        </p:sp>
        <p:sp>
          <p:nvSpPr>
            <p:cNvPr id="16" name="CuadroTexto 15">
              <a:extLst>
                <a:ext uri="{FF2B5EF4-FFF2-40B4-BE49-F238E27FC236}">
                  <a16:creationId xmlns:a16="http://schemas.microsoft.com/office/drawing/2014/main" id="{D50DD218-75B5-2AE5-AC58-EC8BAEBAC715}"/>
                </a:ext>
              </a:extLst>
            </p:cNvPr>
            <p:cNvSpPr txBox="1"/>
            <p:nvPr/>
          </p:nvSpPr>
          <p:spPr>
            <a:xfrm>
              <a:off x="270545" y="2338770"/>
              <a:ext cx="2213142" cy="307777"/>
            </a:xfrm>
            <a:prstGeom prst="rect">
              <a:avLst/>
            </a:prstGeom>
            <a:noFill/>
          </p:spPr>
          <p:txBody>
            <a:bodyPr wrap="square">
              <a:spAutoFit/>
            </a:bodyPr>
            <a:lstStyle/>
            <a:p>
              <a:pPr algn="ctr" rtl="0">
                <a:buNone/>
              </a:pPr>
              <a:r>
                <a:rPr lang="es-CO" sz="1400" dirty="0">
                  <a:solidFill>
                    <a:srgbClr val="23505E"/>
                  </a:solidFill>
                </a:rPr>
                <a:t>Gestión Implementada</a:t>
              </a:r>
            </a:p>
          </p:txBody>
        </p:sp>
        <p:sp>
          <p:nvSpPr>
            <p:cNvPr id="18" name="CuadroTexto 17">
              <a:extLst>
                <a:ext uri="{FF2B5EF4-FFF2-40B4-BE49-F238E27FC236}">
                  <a16:creationId xmlns:a16="http://schemas.microsoft.com/office/drawing/2014/main" id="{BACEB625-1D9D-EF65-FC9A-F1B3B79F6808}"/>
                </a:ext>
              </a:extLst>
            </p:cNvPr>
            <p:cNvSpPr txBox="1"/>
            <p:nvPr/>
          </p:nvSpPr>
          <p:spPr>
            <a:xfrm>
              <a:off x="5669297" y="2273854"/>
              <a:ext cx="2176009" cy="307777"/>
            </a:xfrm>
            <a:prstGeom prst="rect">
              <a:avLst/>
            </a:prstGeom>
            <a:noFill/>
          </p:spPr>
          <p:txBody>
            <a:bodyPr wrap="square">
              <a:spAutoFit/>
            </a:bodyPr>
            <a:lstStyle/>
            <a:p>
              <a:pPr algn="ctr" rtl="0">
                <a:buNone/>
              </a:pPr>
              <a:r>
                <a:rPr lang="es-CO" sz="1400" b="1" dirty="0">
                  <a:solidFill>
                    <a:srgbClr val="2C5363"/>
                  </a:solidFill>
                  <a:latin typeface="Arial" panose="020B0604020202020204" pitchFamily="34" charset="0"/>
                </a:rPr>
                <a:t>Impacto Estratégico</a:t>
              </a:r>
              <a:endParaRPr lang="es-CO" sz="1400" dirty="0"/>
            </a:p>
          </p:txBody>
        </p:sp>
        <p:sp>
          <p:nvSpPr>
            <p:cNvPr id="20" name="CuadroTexto 19">
              <a:extLst>
                <a:ext uri="{FF2B5EF4-FFF2-40B4-BE49-F238E27FC236}">
                  <a16:creationId xmlns:a16="http://schemas.microsoft.com/office/drawing/2014/main" id="{05B81A6B-01A1-23FB-6555-C8D74B495068}"/>
                </a:ext>
              </a:extLst>
            </p:cNvPr>
            <p:cNvSpPr txBox="1"/>
            <p:nvPr/>
          </p:nvSpPr>
          <p:spPr>
            <a:xfrm>
              <a:off x="4353648" y="5888450"/>
              <a:ext cx="3120493" cy="307777"/>
            </a:xfrm>
            <a:prstGeom prst="rect">
              <a:avLst/>
            </a:prstGeom>
            <a:noFill/>
          </p:spPr>
          <p:txBody>
            <a:bodyPr wrap="square">
              <a:spAutoFit/>
            </a:bodyPr>
            <a:lstStyle/>
            <a:p>
              <a:pPr algn="ctr"/>
              <a:r>
                <a:rPr lang="es-MX" sz="1400" b="1" dirty="0">
                  <a:solidFill>
                    <a:srgbClr val="2C5363"/>
                  </a:solidFill>
                  <a:latin typeface="Arial" panose="020B0604020202020204" pitchFamily="34" charset="0"/>
                </a:rPr>
                <a:t>Capacidad de Desarrollo TI 2025:</a:t>
              </a:r>
            </a:p>
          </p:txBody>
        </p:sp>
        <p:sp>
          <p:nvSpPr>
            <p:cNvPr id="21" name="CuadroTexto 20">
              <a:extLst>
                <a:ext uri="{FF2B5EF4-FFF2-40B4-BE49-F238E27FC236}">
                  <a16:creationId xmlns:a16="http://schemas.microsoft.com/office/drawing/2014/main" id="{76A89DFD-7F88-D9F5-FCB5-39A9C6EA5664}"/>
                </a:ext>
              </a:extLst>
            </p:cNvPr>
            <p:cNvSpPr txBox="1"/>
            <p:nvPr/>
          </p:nvSpPr>
          <p:spPr>
            <a:xfrm>
              <a:off x="2543727" y="1969523"/>
              <a:ext cx="3043882" cy="738664"/>
            </a:xfrm>
            <a:prstGeom prst="rect">
              <a:avLst/>
            </a:prstGeom>
            <a:noFill/>
          </p:spPr>
          <p:txBody>
            <a:bodyPr wrap="square">
              <a:spAutoFit/>
            </a:bodyPr>
            <a:lstStyle/>
            <a:p>
              <a:pPr algn="ctr" rtl="0">
                <a:buNone/>
              </a:pPr>
              <a:r>
                <a:rPr lang="es-MX" sz="1400" b="1" dirty="0">
                  <a:solidFill>
                    <a:srgbClr val="2C5363"/>
                  </a:solidFill>
                  <a:latin typeface="Arial" panose="020B0604020202020204" pitchFamily="34" charset="0"/>
                </a:rPr>
                <a:t>Escenario de resultados:</a:t>
              </a:r>
              <a:endParaRPr lang="es-MX" sz="1400" dirty="0"/>
            </a:p>
            <a:p>
              <a:pPr algn="ctr" rtl="0" fontAlgn="base"/>
              <a:r>
                <a:rPr lang="es-MX" sz="1400" dirty="0">
                  <a:solidFill>
                    <a:srgbClr val="2C5363"/>
                  </a:solidFill>
                  <a:latin typeface="Arial" panose="020B0604020202020204" pitchFamily="34" charset="0"/>
                </a:rPr>
                <a:t>Generación de glosas automáticas para autorizaciones.</a:t>
              </a:r>
            </a:p>
          </p:txBody>
        </p:sp>
        <p:pic>
          <p:nvPicPr>
            <p:cNvPr id="25" name="Imagen 24">
              <a:extLst>
                <a:ext uri="{FF2B5EF4-FFF2-40B4-BE49-F238E27FC236}">
                  <a16:creationId xmlns:a16="http://schemas.microsoft.com/office/drawing/2014/main" id="{1B442843-895E-FAFD-ACEB-C4088FF9056C}"/>
                </a:ext>
              </a:extLst>
            </p:cNvPr>
            <p:cNvPicPr>
              <a:picLocks noChangeAspect="1"/>
            </p:cNvPicPr>
            <p:nvPr/>
          </p:nvPicPr>
          <p:blipFill>
            <a:blip r:embed="rId4"/>
            <a:stretch>
              <a:fillRect/>
            </a:stretch>
          </p:blipFill>
          <p:spPr>
            <a:xfrm>
              <a:off x="225341" y="4656342"/>
              <a:ext cx="3508496" cy="1168533"/>
            </a:xfrm>
            <a:prstGeom prst="rect">
              <a:avLst/>
            </a:prstGeom>
          </p:spPr>
        </p:pic>
        <p:sp>
          <p:nvSpPr>
            <p:cNvPr id="8" name="CuadroTexto 7">
              <a:extLst>
                <a:ext uri="{FF2B5EF4-FFF2-40B4-BE49-F238E27FC236}">
                  <a16:creationId xmlns:a16="http://schemas.microsoft.com/office/drawing/2014/main" id="{955D7CB5-4FD7-ACE4-9789-E70463009295}"/>
                </a:ext>
              </a:extLst>
            </p:cNvPr>
            <p:cNvSpPr txBox="1"/>
            <p:nvPr/>
          </p:nvSpPr>
          <p:spPr>
            <a:xfrm>
              <a:off x="8047311" y="2186005"/>
              <a:ext cx="3742712" cy="1169551"/>
            </a:xfrm>
            <a:prstGeom prst="rect">
              <a:avLst/>
            </a:prstGeom>
            <a:noFill/>
          </p:spPr>
          <p:txBody>
            <a:bodyPr wrap="square">
              <a:spAutoFit/>
            </a:bodyPr>
            <a:lstStyle/>
            <a:p>
              <a:r>
                <a:rPr lang="es-MX" sz="1400" b="1" dirty="0">
                  <a:solidFill>
                    <a:srgbClr val="2C5363"/>
                  </a:solidFill>
                  <a:latin typeface="Arial" panose="020B0604020202020204" pitchFamily="34" charset="0"/>
                </a:rPr>
                <a:t>Escenario actual (Manual)</a:t>
              </a:r>
            </a:p>
            <a:p>
              <a:r>
                <a:rPr lang="es-MX" sz="1400" dirty="0">
                  <a:solidFill>
                    <a:srgbClr val="2C5363"/>
                  </a:solidFill>
                  <a:latin typeface="Arial" panose="020B0604020202020204" pitchFamily="34" charset="0"/>
                </a:rPr>
                <a:t>Capacidad estimada de análisis</a:t>
              </a:r>
              <a:r>
                <a:rPr lang="es-MX" sz="1400" b="1" dirty="0">
                  <a:solidFill>
                    <a:srgbClr val="2C5363"/>
                  </a:solidFill>
                  <a:latin typeface="Arial" panose="020B0604020202020204" pitchFamily="34" charset="0"/>
                </a:rPr>
                <a:t>: ≈ 206.764 facturas mensuales</a:t>
              </a:r>
            </a:p>
            <a:p>
              <a:pPr marL="285693" indent="-285693">
                <a:buFont typeface="Arial" panose="020B0604020202020204" pitchFamily="34" charset="0"/>
                <a:buChar char="•"/>
              </a:pPr>
              <a:r>
                <a:rPr lang="es-MX" sz="1400" dirty="0">
                  <a:solidFill>
                    <a:srgbClr val="2C5363"/>
                  </a:solidFill>
                  <a:latin typeface="Arial" panose="020B0604020202020204" pitchFamily="34" charset="0"/>
                </a:rPr>
                <a:t>Proceso con mayor carga operativa</a:t>
              </a:r>
            </a:p>
            <a:p>
              <a:pPr marL="285693" indent="-285693">
                <a:buFont typeface="Arial" panose="020B0604020202020204" pitchFamily="34" charset="0"/>
                <a:buChar char="•"/>
              </a:pPr>
              <a:r>
                <a:rPr lang="es-MX" sz="1400" dirty="0">
                  <a:solidFill>
                    <a:srgbClr val="2C5363"/>
                  </a:solidFill>
                  <a:latin typeface="Arial" panose="020B0604020202020204" pitchFamily="34" charset="0"/>
                </a:rPr>
                <a:t>Tiempos de auditoría más prolongados</a:t>
              </a:r>
            </a:p>
          </p:txBody>
        </p:sp>
        <p:sp>
          <p:nvSpPr>
            <p:cNvPr id="10" name="CuadroTexto 9">
              <a:extLst>
                <a:ext uri="{FF2B5EF4-FFF2-40B4-BE49-F238E27FC236}">
                  <a16:creationId xmlns:a16="http://schemas.microsoft.com/office/drawing/2014/main" id="{E0CC59CF-FD52-6786-0FAA-96578F5EF6CA}"/>
                </a:ext>
              </a:extLst>
            </p:cNvPr>
            <p:cNvSpPr txBox="1"/>
            <p:nvPr/>
          </p:nvSpPr>
          <p:spPr>
            <a:xfrm>
              <a:off x="7996136" y="3383985"/>
              <a:ext cx="3690339" cy="1600438"/>
            </a:xfrm>
            <a:prstGeom prst="rect">
              <a:avLst/>
            </a:prstGeom>
            <a:noFill/>
          </p:spPr>
          <p:txBody>
            <a:bodyPr wrap="square">
              <a:spAutoFit/>
            </a:bodyPr>
            <a:lstStyle/>
            <a:p>
              <a:pPr>
                <a:buNone/>
              </a:pPr>
              <a:r>
                <a:rPr lang="es-MX" sz="1400" b="1" dirty="0">
                  <a:solidFill>
                    <a:srgbClr val="2C5363"/>
                  </a:solidFill>
                  <a:latin typeface="Arial" panose="020B0604020202020204" pitchFamily="34" charset="0"/>
                </a:rPr>
                <a:t>Escenario con IA</a:t>
              </a:r>
            </a:p>
            <a:p>
              <a:pPr>
                <a:buFont typeface="Arial" panose="020B0604020202020204" pitchFamily="34" charset="0"/>
                <a:buChar char="•"/>
              </a:pPr>
              <a:r>
                <a:rPr lang="es-MX" sz="1400" dirty="0">
                  <a:solidFill>
                    <a:srgbClr val="2C5363"/>
                  </a:solidFill>
                  <a:latin typeface="Arial" panose="020B0604020202020204" pitchFamily="34" charset="0"/>
                </a:rPr>
                <a:t>Capacidad estimada de análisis: </a:t>
              </a:r>
              <a:r>
                <a:rPr lang="es-MX" sz="1400" b="1" dirty="0">
                  <a:solidFill>
                    <a:srgbClr val="2C5363"/>
                  </a:solidFill>
                  <a:latin typeface="Arial" panose="020B0604020202020204" pitchFamily="34" charset="0"/>
                </a:rPr>
                <a:t>≈ 460.348 facturas mensuales</a:t>
              </a:r>
            </a:p>
            <a:p>
              <a:pPr>
                <a:buFont typeface="Arial" panose="020B0604020202020204" pitchFamily="34" charset="0"/>
                <a:buChar char="•"/>
              </a:pPr>
              <a:r>
                <a:rPr lang="es-MX" sz="1400" dirty="0">
                  <a:solidFill>
                    <a:srgbClr val="2C5363"/>
                  </a:solidFill>
                  <a:latin typeface="Arial" panose="020B0604020202020204" pitchFamily="34" charset="0"/>
                </a:rPr>
                <a:t>Optimización significativa en los tiempos de auditoría</a:t>
              </a:r>
            </a:p>
            <a:p>
              <a:pPr>
                <a:buFont typeface="Arial" panose="020B0604020202020204" pitchFamily="34" charset="0"/>
                <a:buChar char="•"/>
              </a:pPr>
              <a:r>
                <a:rPr lang="es-MX" sz="1400" dirty="0">
                  <a:solidFill>
                    <a:srgbClr val="2C5363"/>
                  </a:solidFill>
                  <a:latin typeface="Arial" panose="020B0604020202020204" pitchFamily="34" charset="0"/>
                </a:rPr>
                <a:t>Mayor eficiencia, escalabilidad y oportunidad en la gestión</a:t>
              </a:r>
            </a:p>
          </p:txBody>
        </p:sp>
        <p:sp>
          <p:nvSpPr>
            <p:cNvPr id="13" name="CuadroTexto 12">
              <a:extLst>
                <a:ext uri="{FF2B5EF4-FFF2-40B4-BE49-F238E27FC236}">
                  <a16:creationId xmlns:a16="http://schemas.microsoft.com/office/drawing/2014/main" id="{723DC02E-648D-CD3C-3075-697BF8FDA5FA}"/>
                </a:ext>
              </a:extLst>
            </p:cNvPr>
            <p:cNvSpPr txBox="1"/>
            <p:nvPr/>
          </p:nvSpPr>
          <p:spPr>
            <a:xfrm>
              <a:off x="3851570" y="4963887"/>
              <a:ext cx="4907754" cy="738493"/>
            </a:xfrm>
            <a:prstGeom prst="rect">
              <a:avLst/>
            </a:prstGeom>
            <a:noFill/>
          </p:spPr>
          <p:txBody>
            <a:bodyPr wrap="square">
              <a:spAutoFit/>
            </a:bodyPr>
            <a:lstStyle/>
            <a:p>
              <a:pPr algn="just">
                <a:buNone/>
              </a:pPr>
              <a:r>
                <a:rPr lang="es-MX" sz="1400" b="1" dirty="0"/>
                <a:t>🚀 </a:t>
              </a:r>
              <a:r>
                <a:rPr lang="es-MX" sz="1400" b="1" dirty="0">
                  <a:solidFill>
                    <a:srgbClr val="2C5363"/>
                  </a:solidFill>
                  <a:latin typeface="Arial" panose="020B0604020202020204" pitchFamily="34" charset="0"/>
                </a:rPr>
                <a:t>Resultado Clave</a:t>
              </a:r>
            </a:p>
            <a:p>
              <a:pPr algn="just">
                <a:buNone/>
              </a:pPr>
              <a:r>
                <a:rPr lang="es-MX" sz="1400" dirty="0">
                  <a:solidFill>
                    <a:srgbClr val="2C5363"/>
                  </a:solidFill>
                  <a:latin typeface="Arial" panose="020B0604020202020204" pitchFamily="34" charset="0"/>
                </a:rPr>
                <a:t>Incremento de más del 120% en la capacidad de análisis, reduciendo tiempos y fortaleciendo la eficiencia operativa.</a:t>
              </a:r>
            </a:p>
          </p:txBody>
        </p:sp>
        <p:sp>
          <p:nvSpPr>
            <p:cNvPr id="7" name="CuadroTexto 6">
              <a:extLst>
                <a:ext uri="{FF2B5EF4-FFF2-40B4-BE49-F238E27FC236}">
                  <a16:creationId xmlns:a16="http://schemas.microsoft.com/office/drawing/2014/main" id="{DB343369-0B9D-965A-F550-BEB7EC03A1DF}"/>
                </a:ext>
              </a:extLst>
            </p:cNvPr>
            <p:cNvSpPr txBox="1"/>
            <p:nvPr/>
          </p:nvSpPr>
          <p:spPr>
            <a:xfrm>
              <a:off x="1787562" y="6147136"/>
              <a:ext cx="9035771" cy="523220"/>
            </a:xfrm>
            <a:prstGeom prst="rect">
              <a:avLst/>
            </a:prstGeom>
            <a:noFill/>
          </p:spPr>
          <p:txBody>
            <a:bodyPr wrap="square">
              <a:spAutoFit/>
            </a:bodyPr>
            <a:lstStyle/>
            <a:p>
              <a:pPr algn="ctr"/>
              <a:r>
                <a:rPr lang="es-MX" sz="1400" b="1" dirty="0">
                  <a:solidFill>
                    <a:srgbClr val="2C5363"/>
                  </a:solidFill>
                  <a:latin typeface="Arial" panose="020B0604020202020204" pitchFamily="34" charset="0"/>
                </a:rPr>
                <a:t>14 personas del proveedor Nexos</a:t>
              </a:r>
              <a:r>
                <a:rPr lang="es-MX" sz="1400" dirty="0">
                  <a:solidFill>
                    <a:srgbClr val="2C5363"/>
                  </a:solidFill>
                  <a:latin typeface="Arial" panose="020B0604020202020204" pitchFamily="34" charset="0"/>
                </a:rPr>
                <a:t> soportan los requerimientos tecnológicos de los sistemas misionales de la EPS, gestionando y ejecutando </a:t>
              </a:r>
              <a:r>
                <a:rPr lang="es-MX" sz="1400" b="1" dirty="0">
                  <a:solidFill>
                    <a:srgbClr val="2C5363"/>
                  </a:solidFill>
                  <a:latin typeface="Arial" panose="020B0604020202020204" pitchFamily="34" charset="0"/>
                </a:rPr>
                <a:t>317 solicitudes efectivas de desarrollo en 2025.</a:t>
              </a:r>
            </a:p>
          </p:txBody>
        </p:sp>
        <p:pic>
          <p:nvPicPr>
            <p:cNvPr id="1026" name="Picture 2" descr="Interfaz de usuario gráfica, Aplicación&#10;&#10;El contenido generado por IA puede ser incorrecto.">
              <a:extLst>
                <a:ext uri="{FF2B5EF4-FFF2-40B4-BE49-F238E27FC236}">
                  <a16:creationId xmlns:a16="http://schemas.microsoft.com/office/drawing/2014/main" id="{DAE27DDB-B25C-B06B-B39E-BE44C3A66C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925" y="2735934"/>
              <a:ext cx="1752047" cy="19262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D8AB046-6D75-BB82-C0D6-0FACF01746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59270" y="2680351"/>
              <a:ext cx="1612797" cy="204701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nterfaz de usuario gráfica&#10;&#10;El contenido generado por IA puede ser incorrecto.">
              <a:extLst>
                <a:ext uri="{FF2B5EF4-FFF2-40B4-BE49-F238E27FC236}">
                  <a16:creationId xmlns:a16="http://schemas.microsoft.com/office/drawing/2014/main" id="{DD8EF7EF-A124-F64B-915E-EEE0B6F8362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40802" y="2635355"/>
              <a:ext cx="1540688" cy="2047288"/>
            </a:xfrm>
            <a:prstGeom prst="rect">
              <a:avLst/>
            </a:prstGeom>
            <a:noFill/>
            <a:extLst>
              <a:ext uri="{909E8E84-426E-40DD-AFC4-6F175D3DCCD1}">
                <a14:hiddenFill xmlns:a14="http://schemas.microsoft.com/office/drawing/2010/main">
                  <a:solidFill>
                    <a:srgbClr val="FFFFFF"/>
                  </a:solidFill>
                </a14:hiddenFill>
              </a:ext>
            </a:extLst>
          </p:spPr>
        </p:pic>
        <p:sp>
          <p:nvSpPr>
            <p:cNvPr id="22" name="Flecha: a la derecha 21">
              <a:extLst>
                <a:ext uri="{FF2B5EF4-FFF2-40B4-BE49-F238E27FC236}">
                  <a16:creationId xmlns:a16="http://schemas.microsoft.com/office/drawing/2014/main" id="{2ED4E94D-5772-664E-5667-65BC8E67B9F9}"/>
                </a:ext>
              </a:extLst>
            </p:cNvPr>
            <p:cNvSpPr/>
            <p:nvPr/>
          </p:nvSpPr>
          <p:spPr>
            <a:xfrm>
              <a:off x="2394229" y="3466670"/>
              <a:ext cx="703925" cy="30770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a:p>
          </p:txBody>
        </p:sp>
        <p:sp>
          <p:nvSpPr>
            <p:cNvPr id="2" name="Flecha: a la derecha 1">
              <a:extLst>
                <a:ext uri="{FF2B5EF4-FFF2-40B4-BE49-F238E27FC236}">
                  <a16:creationId xmlns:a16="http://schemas.microsoft.com/office/drawing/2014/main" id="{F2097581-4D7D-FB02-D5BF-8C67380E6664}"/>
                </a:ext>
              </a:extLst>
            </p:cNvPr>
            <p:cNvSpPr/>
            <p:nvPr/>
          </p:nvSpPr>
          <p:spPr>
            <a:xfrm>
              <a:off x="4906136" y="3466670"/>
              <a:ext cx="703925" cy="30770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400"/>
            </a:p>
          </p:txBody>
        </p:sp>
        <p:sp>
          <p:nvSpPr>
            <p:cNvPr id="14" name="CuadroTexto 13">
              <a:extLst>
                <a:ext uri="{FF2B5EF4-FFF2-40B4-BE49-F238E27FC236}">
                  <a16:creationId xmlns:a16="http://schemas.microsoft.com/office/drawing/2014/main" id="{31FE8AAA-185F-06A9-E668-BFF25824AE5C}"/>
                </a:ext>
              </a:extLst>
            </p:cNvPr>
            <p:cNvSpPr txBox="1"/>
            <p:nvPr/>
          </p:nvSpPr>
          <p:spPr>
            <a:xfrm>
              <a:off x="3067474" y="4316347"/>
              <a:ext cx="1967894" cy="276999"/>
            </a:xfrm>
            <a:prstGeom prst="rect">
              <a:avLst/>
            </a:prstGeom>
            <a:noFill/>
          </p:spPr>
          <p:txBody>
            <a:bodyPr wrap="square">
              <a:spAutoFit/>
            </a:bodyPr>
            <a:lstStyle/>
            <a:p>
              <a:pPr algn="ctr" rtl="0">
                <a:buNone/>
              </a:pPr>
              <a:r>
                <a:rPr lang="es-CO" sz="1200" b="1" dirty="0">
                  <a:solidFill>
                    <a:schemeClr val="bg1"/>
                  </a:solidFill>
                  <a:latin typeface="Arial" panose="020B0604020202020204" pitchFamily="34" charset="0"/>
                </a:rPr>
                <a:t>Desarrollo Propio</a:t>
              </a:r>
              <a:endParaRPr lang="es-CO" sz="1200" dirty="0">
                <a:solidFill>
                  <a:schemeClr val="bg1"/>
                </a:solidFill>
              </a:endParaRPr>
            </a:p>
          </p:txBody>
        </p:sp>
      </p:grpSp>
      <p:pic>
        <p:nvPicPr>
          <p:cNvPr id="24" name="Google Shape;234;p5" descr="Imagen en blanco y negro&#10;&#10;El contenido generado por IA puede ser incorrecto.">
            <a:extLst>
              <a:ext uri="{FF2B5EF4-FFF2-40B4-BE49-F238E27FC236}">
                <a16:creationId xmlns:a16="http://schemas.microsoft.com/office/drawing/2014/main" id="{6DE2046F-AF16-B7C3-57E3-324416F901FB}"/>
              </a:ext>
            </a:extLst>
          </p:cNvPr>
          <p:cNvPicPr preferRelativeResize="0"/>
          <p:nvPr/>
        </p:nvPicPr>
        <p:blipFill rotWithShape="1">
          <a:blip r:embed="rId8">
            <a:alphaModFix/>
          </a:blip>
          <a:srcRect/>
          <a:stretch/>
        </p:blipFill>
        <p:spPr>
          <a:xfrm rot="8108137" flipH="1">
            <a:off x="2418781" y="383019"/>
            <a:ext cx="654818" cy="251559"/>
          </a:xfrm>
          <a:prstGeom prst="rect">
            <a:avLst/>
          </a:prstGeom>
          <a:noFill/>
          <a:ln>
            <a:noFill/>
          </a:ln>
        </p:spPr>
      </p:pic>
      <p:pic>
        <p:nvPicPr>
          <p:cNvPr id="26" name="Google Shape;235;p5" descr="Imagen en blanco y negro&#10;&#10;El contenido generado por IA puede ser incorrecto.">
            <a:extLst>
              <a:ext uri="{FF2B5EF4-FFF2-40B4-BE49-F238E27FC236}">
                <a16:creationId xmlns:a16="http://schemas.microsoft.com/office/drawing/2014/main" id="{9C2357A0-3B83-1128-61C6-5735B8A945C9}"/>
              </a:ext>
            </a:extLst>
          </p:cNvPr>
          <p:cNvPicPr preferRelativeResize="0"/>
          <p:nvPr/>
        </p:nvPicPr>
        <p:blipFill rotWithShape="1">
          <a:blip r:embed="rId8">
            <a:alphaModFix/>
          </a:blip>
          <a:srcRect/>
          <a:stretch/>
        </p:blipFill>
        <p:spPr>
          <a:xfrm rot="-8157613" flipH="1">
            <a:off x="8659732" y="294453"/>
            <a:ext cx="654818" cy="251559"/>
          </a:xfrm>
          <a:prstGeom prst="rect">
            <a:avLst/>
          </a:prstGeom>
          <a:noFill/>
          <a:ln>
            <a:noFill/>
          </a:ln>
        </p:spPr>
      </p:pic>
    </p:spTree>
    <p:extLst>
      <p:ext uri="{BB962C8B-B14F-4D97-AF65-F5344CB8AC3E}">
        <p14:creationId xmlns:p14="http://schemas.microsoft.com/office/powerpoint/2010/main" val="21052826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3F990B96-40E9-7C2A-2ABB-9C7841EF77B1}"/>
            </a:ext>
          </a:extLst>
        </p:cNvPr>
        <p:cNvGrpSpPr/>
        <p:nvPr/>
      </p:nvGrpSpPr>
      <p:grpSpPr>
        <a:xfrm>
          <a:off x="0" y="0"/>
          <a:ext cx="0" cy="0"/>
          <a:chOff x="0" y="0"/>
          <a:chExt cx="0" cy="0"/>
        </a:xfrm>
      </p:grpSpPr>
      <p:pic>
        <p:nvPicPr>
          <p:cNvPr id="90" name="Google Shape;90;p1" descr="Un par de hombres sonriendo&#10;&#10;El contenido generado por IA puede ser incorrecto.">
            <a:extLst>
              <a:ext uri="{FF2B5EF4-FFF2-40B4-BE49-F238E27FC236}">
                <a16:creationId xmlns:a16="http://schemas.microsoft.com/office/drawing/2014/main" id="{F3E8CD78-7A17-B604-68EE-CABD29060848}"/>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1" name="Google Shape;91;p1">
            <a:extLst>
              <a:ext uri="{FF2B5EF4-FFF2-40B4-BE49-F238E27FC236}">
                <a16:creationId xmlns:a16="http://schemas.microsoft.com/office/drawing/2014/main" id="{254F6469-5AA5-F511-72CC-B2063E9EAC36}"/>
              </a:ext>
            </a:extLst>
          </p:cNvPr>
          <p:cNvSpPr txBox="1"/>
          <p:nvPr/>
        </p:nvSpPr>
        <p:spPr>
          <a:xfrm>
            <a:off x="691847" y="3111759"/>
            <a:ext cx="6863806"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4000" b="1" u="none" strike="noStrike" cap="none" dirty="0">
                <a:solidFill>
                  <a:srgbClr val="025147"/>
                </a:solidFill>
                <a:latin typeface="Arial"/>
                <a:ea typeface="Arial"/>
                <a:cs typeface="Arial"/>
                <a:sym typeface="Arial"/>
              </a:rPr>
              <a:t>JEFATURA </a:t>
            </a:r>
          </a:p>
          <a:p>
            <a:pPr marL="0" marR="0" lvl="0" indent="0" algn="l" rtl="0">
              <a:spcBef>
                <a:spcPts val="0"/>
              </a:spcBef>
              <a:spcAft>
                <a:spcPts val="0"/>
              </a:spcAft>
              <a:buNone/>
            </a:pPr>
            <a:r>
              <a:rPr lang="es-MX" sz="4000" b="1" u="none" strike="noStrike" cap="none" dirty="0">
                <a:solidFill>
                  <a:srgbClr val="025147"/>
                </a:solidFill>
                <a:latin typeface="Arial"/>
                <a:ea typeface="Arial"/>
                <a:cs typeface="Arial"/>
                <a:sym typeface="Arial"/>
              </a:rPr>
              <a:t>GESTIÓN HUMANA</a:t>
            </a:r>
            <a:r>
              <a:rPr lang="es-MX" sz="4000" b="1" i="1" u="none" strike="noStrike" cap="none" dirty="0">
                <a:solidFill>
                  <a:srgbClr val="025147"/>
                </a:solidFill>
                <a:latin typeface="Arial"/>
                <a:ea typeface="Arial"/>
                <a:cs typeface="Arial"/>
                <a:sym typeface="Arial"/>
              </a:rPr>
              <a:t> </a:t>
            </a:r>
            <a:endParaRPr sz="4000" dirty="0"/>
          </a:p>
        </p:txBody>
      </p:sp>
      <p:sp>
        <p:nvSpPr>
          <p:cNvPr id="92" name="Google Shape;92;p1">
            <a:extLst>
              <a:ext uri="{FF2B5EF4-FFF2-40B4-BE49-F238E27FC236}">
                <a16:creationId xmlns:a16="http://schemas.microsoft.com/office/drawing/2014/main" id="{5EC587A2-8D06-E6C4-FA81-4B5EBB711FFD}"/>
              </a:ext>
            </a:extLst>
          </p:cNvPr>
          <p:cNvSpPr/>
          <p:nvPr/>
        </p:nvSpPr>
        <p:spPr>
          <a:xfrm>
            <a:off x="512990" y="2824842"/>
            <a:ext cx="45719" cy="204179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32106593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uadroTexto 22">
            <a:extLst>
              <a:ext uri="{FF2B5EF4-FFF2-40B4-BE49-F238E27FC236}">
                <a16:creationId xmlns:a16="http://schemas.microsoft.com/office/drawing/2014/main" id="{06E33F08-B3DE-9477-DDC5-FCBF47B820B2}"/>
              </a:ext>
            </a:extLst>
          </p:cNvPr>
          <p:cNvSpPr txBox="1"/>
          <p:nvPr/>
        </p:nvSpPr>
        <p:spPr>
          <a:xfrm>
            <a:off x="7258705" y="1218960"/>
            <a:ext cx="3346640" cy="307706"/>
          </a:xfrm>
          <a:prstGeom prst="rect">
            <a:avLst/>
          </a:prstGeom>
          <a:noFill/>
        </p:spPr>
        <p:txBody>
          <a:bodyPr wrap="square" rtlCol="0">
            <a:spAutoFit/>
          </a:bodyPr>
          <a:lstStyle/>
          <a:p>
            <a:pPr algn="ctr"/>
            <a:r>
              <a:rPr lang="es-CO" b="1" dirty="0">
                <a:solidFill>
                  <a:srgbClr val="23505E"/>
                </a:solidFill>
              </a:rPr>
              <a:t>Gestión al cambio</a:t>
            </a:r>
          </a:p>
        </p:txBody>
      </p:sp>
      <p:sp>
        <p:nvSpPr>
          <p:cNvPr id="27" name="CuadroTexto 26">
            <a:extLst>
              <a:ext uri="{FF2B5EF4-FFF2-40B4-BE49-F238E27FC236}">
                <a16:creationId xmlns:a16="http://schemas.microsoft.com/office/drawing/2014/main" id="{8F47221E-00E9-8005-49C3-3B2FEF7EECFE}"/>
              </a:ext>
            </a:extLst>
          </p:cNvPr>
          <p:cNvSpPr txBox="1"/>
          <p:nvPr/>
        </p:nvSpPr>
        <p:spPr>
          <a:xfrm>
            <a:off x="7075976" y="4704394"/>
            <a:ext cx="3346640" cy="276935"/>
          </a:xfrm>
          <a:prstGeom prst="rect">
            <a:avLst/>
          </a:prstGeom>
          <a:noFill/>
        </p:spPr>
        <p:txBody>
          <a:bodyPr wrap="square">
            <a:spAutoFit/>
          </a:bodyPr>
          <a:lstStyle>
            <a:defPPr marR="0" lvl="0" algn="l" rtl="0">
              <a:lnSpc>
                <a:spcPct val="100000"/>
              </a:lnSpc>
              <a:spcBef>
                <a:spcPts val="0"/>
              </a:spcBef>
              <a:spcAft>
                <a:spcPts val="0"/>
              </a:spcAft>
            </a:defPPr>
            <a:lvl1pPr algn="just">
              <a:defRPr>
                <a:solidFill>
                  <a:srgbClr val="23505E"/>
                </a:solidFill>
              </a:defRPr>
            </a:lvl1pPr>
          </a:lstStyle>
          <a:p>
            <a:r>
              <a:rPr lang="es-MX" sz="1200" dirty="0"/>
              <a:t>De 1.159 colaboradores de la entidad:</a:t>
            </a:r>
          </a:p>
        </p:txBody>
      </p:sp>
      <p:sp>
        <p:nvSpPr>
          <p:cNvPr id="29" name="CuadroTexto 28">
            <a:extLst>
              <a:ext uri="{FF2B5EF4-FFF2-40B4-BE49-F238E27FC236}">
                <a16:creationId xmlns:a16="http://schemas.microsoft.com/office/drawing/2014/main" id="{51688BAB-E393-AE68-ABAA-6CF6E38D70A7}"/>
              </a:ext>
            </a:extLst>
          </p:cNvPr>
          <p:cNvSpPr txBox="1"/>
          <p:nvPr/>
        </p:nvSpPr>
        <p:spPr>
          <a:xfrm>
            <a:off x="2598415" y="1167326"/>
            <a:ext cx="2560324" cy="369332"/>
          </a:xfrm>
          <a:prstGeom prst="rect">
            <a:avLst/>
          </a:prstGeom>
          <a:noFill/>
        </p:spPr>
        <p:txBody>
          <a:bodyPr wrap="square" rtlCol="0">
            <a:spAutoFit/>
          </a:bodyPr>
          <a:lstStyle/>
          <a:p>
            <a:r>
              <a:rPr lang="es-CO" b="1" dirty="0">
                <a:solidFill>
                  <a:srgbClr val="23505E"/>
                </a:solidFill>
              </a:rPr>
              <a:t>Migración a planta </a:t>
            </a:r>
          </a:p>
        </p:txBody>
      </p:sp>
      <p:sp>
        <p:nvSpPr>
          <p:cNvPr id="31" name="CuadroTexto 30">
            <a:extLst>
              <a:ext uri="{FF2B5EF4-FFF2-40B4-BE49-F238E27FC236}">
                <a16:creationId xmlns:a16="http://schemas.microsoft.com/office/drawing/2014/main" id="{1EF6157F-C985-9223-60CD-2151D716A7AB}"/>
              </a:ext>
            </a:extLst>
          </p:cNvPr>
          <p:cNvSpPr txBox="1"/>
          <p:nvPr/>
        </p:nvSpPr>
        <p:spPr>
          <a:xfrm>
            <a:off x="792471" y="4704393"/>
            <a:ext cx="5095754" cy="692435"/>
          </a:xfrm>
          <a:prstGeom prst="rect">
            <a:avLst/>
          </a:prstGeom>
          <a:solidFill>
            <a:schemeClr val="bg1">
              <a:lumMod val="95000"/>
            </a:schemeClr>
          </a:solidFill>
          <a:ln>
            <a:solidFill>
              <a:schemeClr val="bg1">
                <a:lumMod val="50000"/>
              </a:schemeClr>
            </a:solidFill>
          </a:ln>
          <a:effectLst>
            <a:outerShdw blurRad="63500" sx="102000" sy="102000" algn="ctr" rotWithShape="0">
              <a:prstClr val="black">
                <a:alpha val="40000"/>
              </a:prstClr>
            </a:outerShdw>
          </a:effectLst>
        </p:spPr>
        <p:txBody>
          <a:bodyPr spcFirstLastPara="1" wrap="square" lIns="91404" tIns="45689" rIns="91404" bIns="45689" anchor="t" anchorCtr="0">
            <a:spAutoFit/>
          </a:bodyPr>
          <a:lstStyle>
            <a:defPPr marR="0" lvl="0" algn="l" rtl="0">
              <a:lnSpc>
                <a:spcPct val="100000"/>
              </a:lnSpc>
              <a:spcBef>
                <a:spcPts val="0"/>
              </a:spcBef>
              <a:spcAft>
                <a:spcPts val="0"/>
              </a:spcAft>
            </a:defPPr>
            <a:lvl1pPr marL="0" indent="0" algn="just">
              <a:buNone/>
              <a:defRPr sz="1100">
                <a:solidFill>
                  <a:srgbClr val="23505E"/>
                </a:solidFill>
                <a:latin typeface="+mj-lt"/>
                <a:ea typeface="Open Sans"/>
                <a:cs typeface="Open Sans"/>
              </a:defRPr>
            </a:lvl1pPr>
          </a:lstStyle>
          <a:p>
            <a:pPr algn="ctr"/>
            <a:r>
              <a:rPr lang="es-MX" sz="1300" dirty="0">
                <a:latin typeface="Calibri" panose="020F0502020204030204" pitchFamily="34" charset="0"/>
                <a:ea typeface="Calibri" panose="020F0502020204030204" pitchFamily="34" charset="0"/>
                <a:cs typeface="Calibri" panose="020F0502020204030204" pitchFamily="34" charset="0"/>
              </a:rPr>
              <a:t>Vinculación directa del 40% de la población proveniente de entidades temporales, priorizando la continuidad y la eficiencia en los procesos críticos de la organización.</a:t>
            </a:r>
            <a:endParaRPr lang="es-CO" sz="13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Gráfico 1">
            <a:extLst>
              <a:ext uri="{FF2B5EF4-FFF2-40B4-BE49-F238E27FC236}">
                <a16:creationId xmlns:a16="http://schemas.microsoft.com/office/drawing/2014/main" id="{0243C5E5-8A70-5E08-A83E-2DCB79B79DBF}"/>
              </a:ext>
            </a:extLst>
          </p:cNvPr>
          <p:cNvGraphicFramePr>
            <a:graphicFrameLocks/>
          </p:cNvGraphicFramePr>
          <p:nvPr>
            <p:extLst>
              <p:ext uri="{D42A27DB-BD31-4B8C-83A1-F6EECF244321}">
                <p14:modId xmlns:p14="http://schemas.microsoft.com/office/powerpoint/2010/main" val="2778590612"/>
              </p:ext>
            </p:extLst>
          </p:nvPr>
        </p:nvGraphicFramePr>
        <p:xfrm>
          <a:off x="642280" y="1528594"/>
          <a:ext cx="5396138" cy="3107466"/>
        </p:xfrm>
        <a:graphic>
          <a:graphicData uri="http://schemas.openxmlformats.org/drawingml/2006/chart">
            <c:chart xmlns:c="http://schemas.openxmlformats.org/drawingml/2006/chart" xmlns:r="http://schemas.openxmlformats.org/officeDocument/2006/relationships" r:id="rId3"/>
          </a:graphicData>
        </a:graphic>
      </p:graphicFrame>
      <p:sp>
        <p:nvSpPr>
          <p:cNvPr id="3" name="CuadroTexto 2">
            <a:extLst>
              <a:ext uri="{FF2B5EF4-FFF2-40B4-BE49-F238E27FC236}">
                <a16:creationId xmlns:a16="http://schemas.microsoft.com/office/drawing/2014/main" id="{FD8F04FB-3C29-FDB2-9957-A4B42C0E1A9C}"/>
              </a:ext>
            </a:extLst>
          </p:cNvPr>
          <p:cNvSpPr txBox="1"/>
          <p:nvPr/>
        </p:nvSpPr>
        <p:spPr>
          <a:xfrm>
            <a:off x="7125354" y="5032773"/>
            <a:ext cx="3809345" cy="1261821"/>
          </a:xfrm>
          <a:prstGeom prst="rect">
            <a:avLst/>
          </a:prstGeom>
          <a:solidFill>
            <a:schemeClr val="bg1">
              <a:lumMod val="95000"/>
            </a:schemeClr>
          </a:solidFill>
          <a:ln>
            <a:solidFill>
              <a:schemeClr val="bg1">
                <a:lumMod val="50000"/>
              </a:schemeClr>
            </a:solidFill>
          </a:ln>
          <a:effectLst>
            <a:outerShdw blurRad="63500" sx="102000" sy="102000" algn="ctr" rotWithShape="0">
              <a:prstClr val="black">
                <a:alpha val="40000"/>
              </a:prstClr>
            </a:outerShdw>
          </a:effectLst>
        </p:spPr>
        <p:txBody>
          <a:bodyPr spcFirstLastPara="1" wrap="square" lIns="91404" tIns="45689" rIns="91404" bIns="45689" anchor="t" anchorCtr="0">
            <a:spAutoFit/>
          </a:bodyPr>
          <a:lstStyle>
            <a:defPPr marR="0" lvl="0" algn="l" rtl="0">
              <a:lnSpc>
                <a:spcPct val="100000"/>
              </a:lnSpc>
              <a:spcBef>
                <a:spcPts val="0"/>
              </a:spcBef>
              <a:spcAft>
                <a:spcPts val="0"/>
              </a:spcAft>
              <a:defRPr/>
            </a:defPPr>
            <a:lvl1pPr marL="0" indent="0" algn="just">
              <a:buNone/>
              <a:defRPr sz="1100">
                <a:solidFill>
                  <a:srgbClr val="23505E"/>
                </a:solidFill>
                <a:latin typeface="+mj-lt"/>
                <a:ea typeface="Open Sans"/>
                <a:cs typeface="Open Sans"/>
              </a:defRPr>
            </a:lvl1pPr>
          </a:lstStyle>
          <a:p>
            <a:pPr marL="171416" indent="-171416">
              <a:buFont typeface="Arial" panose="020B0604020202020204" pitchFamily="34" charset="0"/>
              <a:buChar char="•"/>
            </a:pPr>
            <a:r>
              <a:rPr lang="es-MX" sz="1300" dirty="0">
                <a:latin typeface="Calibri" panose="020F0502020204030204" pitchFamily="34" charset="0"/>
                <a:ea typeface="Calibri" panose="020F0502020204030204" pitchFamily="34" charset="0"/>
                <a:cs typeface="Calibri" panose="020F0502020204030204" pitchFamily="34" charset="0"/>
              </a:rPr>
              <a:t>36% modalidad remota a presencialidad</a:t>
            </a:r>
          </a:p>
          <a:p>
            <a:pPr marL="171416" indent="-171416">
              <a:buFont typeface="Arial" panose="020B0604020202020204" pitchFamily="34" charset="0"/>
              <a:buChar char="•"/>
            </a:pPr>
            <a:r>
              <a:rPr lang="es-MX" sz="1300" dirty="0">
                <a:latin typeface="Calibri" panose="020F0502020204030204" pitchFamily="34" charset="0"/>
                <a:ea typeface="Calibri" panose="020F0502020204030204" pitchFamily="34" charset="0"/>
                <a:cs typeface="Calibri" panose="020F0502020204030204" pitchFamily="34" charset="0"/>
              </a:rPr>
              <a:t>4% modalidad remota por prescripciones médicas</a:t>
            </a:r>
          </a:p>
          <a:p>
            <a:pPr marL="171416" indent="-171416">
              <a:buFont typeface="Arial" panose="020B0604020202020204" pitchFamily="34" charset="0"/>
              <a:buChar char="•"/>
            </a:pPr>
            <a:r>
              <a:rPr lang="es-MX" sz="1300" dirty="0">
                <a:latin typeface="Calibri" panose="020F0502020204030204" pitchFamily="34" charset="0"/>
                <a:ea typeface="Calibri" panose="020F0502020204030204" pitchFamily="34" charset="0"/>
                <a:cs typeface="Calibri" panose="020F0502020204030204" pitchFamily="34" charset="0"/>
              </a:rPr>
              <a:t>Mayor productividad y eficiencia en el campo laboral.</a:t>
            </a:r>
          </a:p>
          <a:p>
            <a:pPr marL="171416" indent="-171416">
              <a:buFont typeface="Arial" panose="020B0604020202020204" pitchFamily="34" charset="0"/>
              <a:buChar char="•"/>
            </a:pPr>
            <a:r>
              <a:rPr lang="es-MX" sz="1300" dirty="0">
                <a:latin typeface="Calibri" panose="020F0502020204030204" pitchFamily="34" charset="0"/>
                <a:ea typeface="Calibri" panose="020F0502020204030204" pitchFamily="34" charset="0"/>
                <a:cs typeface="Calibri" panose="020F0502020204030204" pitchFamily="34" charset="0"/>
              </a:rPr>
              <a:t>Adecuación de puestos de trabajo</a:t>
            </a:r>
          </a:p>
          <a:p>
            <a:endParaRPr lang="es-CO" dirty="0"/>
          </a:p>
        </p:txBody>
      </p:sp>
      <p:graphicFrame>
        <p:nvGraphicFramePr>
          <p:cNvPr id="5" name="Gráfico 4">
            <a:extLst>
              <a:ext uri="{FF2B5EF4-FFF2-40B4-BE49-F238E27FC236}">
                <a16:creationId xmlns:a16="http://schemas.microsoft.com/office/drawing/2014/main" id="{F1A6D918-3996-4244-A286-E721F9DED70D}"/>
              </a:ext>
            </a:extLst>
          </p:cNvPr>
          <p:cNvGraphicFramePr>
            <a:graphicFrameLocks/>
          </p:cNvGraphicFramePr>
          <p:nvPr>
            <p:extLst>
              <p:ext uri="{D42A27DB-BD31-4B8C-83A1-F6EECF244321}">
                <p14:modId xmlns:p14="http://schemas.microsoft.com/office/powerpoint/2010/main" val="1569284078"/>
              </p:ext>
            </p:extLst>
          </p:nvPr>
        </p:nvGraphicFramePr>
        <p:xfrm>
          <a:off x="6839384" y="1475032"/>
          <a:ext cx="4350013" cy="2925403"/>
        </p:xfrm>
        <a:graphic>
          <a:graphicData uri="http://schemas.openxmlformats.org/drawingml/2006/chart">
            <c:chart xmlns:c="http://schemas.openxmlformats.org/drawingml/2006/chart" xmlns:r="http://schemas.openxmlformats.org/officeDocument/2006/relationships" r:id="rId4"/>
          </a:graphicData>
        </a:graphic>
      </p:graphicFrame>
      <p:pic>
        <p:nvPicPr>
          <p:cNvPr id="4" name="Google Shape;233;p5">
            <a:extLst>
              <a:ext uri="{FF2B5EF4-FFF2-40B4-BE49-F238E27FC236}">
                <a16:creationId xmlns:a16="http://schemas.microsoft.com/office/drawing/2014/main" id="{5568F35F-E82A-A72B-56B1-87A4F2337430}"/>
              </a:ext>
            </a:extLst>
          </p:cNvPr>
          <p:cNvPicPr preferRelativeResize="0"/>
          <p:nvPr/>
        </p:nvPicPr>
        <p:blipFill rotWithShape="1">
          <a:blip r:embed="rId5">
            <a:alphaModFix amt="50000"/>
          </a:blip>
          <a:srcRect/>
          <a:stretch/>
        </p:blipFill>
        <p:spPr>
          <a:xfrm>
            <a:off x="3780294" y="313510"/>
            <a:ext cx="4569517" cy="638990"/>
          </a:xfrm>
          <a:prstGeom prst="rect">
            <a:avLst/>
          </a:prstGeom>
          <a:noFill/>
          <a:ln>
            <a:noFill/>
          </a:ln>
        </p:spPr>
      </p:pic>
      <p:pic>
        <p:nvPicPr>
          <p:cNvPr id="6" name="Google Shape;234;p5" descr="Imagen en blanco y negro&#10;&#10;El contenido generado por IA puede ser incorrecto.">
            <a:extLst>
              <a:ext uri="{FF2B5EF4-FFF2-40B4-BE49-F238E27FC236}">
                <a16:creationId xmlns:a16="http://schemas.microsoft.com/office/drawing/2014/main" id="{162AE7E0-BF8C-8656-990C-42B8B2B2AA77}"/>
              </a:ext>
            </a:extLst>
          </p:cNvPr>
          <p:cNvPicPr preferRelativeResize="0"/>
          <p:nvPr/>
        </p:nvPicPr>
        <p:blipFill rotWithShape="1">
          <a:blip r:embed="rId6">
            <a:alphaModFix/>
          </a:blip>
          <a:srcRect/>
          <a:stretch/>
        </p:blipFill>
        <p:spPr>
          <a:xfrm rot="8108137" flipH="1">
            <a:off x="3554017" y="331881"/>
            <a:ext cx="654818" cy="221420"/>
          </a:xfrm>
          <a:prstGeom prst="rect">
            <a:avLst/>
          </a:prstGeom>
          <a:noFill/>
          <a:ln>
            <a:noFill/>
          </a:ln>
        </p:spPr>
      </p:pic>
      <p:pic>
        <p:nvPicPr>
          <p:cNvPr id="7" name="Google Shape;235;p5" descr="Imagen en blanco y negro&#10;&#10;El contenido generado por IA puede ser incorrecto.">
            <a:extLst>
              <a:ext uri="{FF2B5EF4-FFF2-40B4-BE49-F238E27FC236}">
                <a16:creationId xmlns:a16="http://schemas.microsoft.com/office/drawing/2014/main" id="{0CEAFE45-3539-A1FF-A7B0-452E65110872}"/>
              </a:ext>
            </a:extLst>
          </p:cNvPr>
          <p:cNvPicPr preferRelativeResize="0"/>
          <p:nvPr/>
        </p:nvPicPr>
        <p:blipFill rotWithShape="1">
          <a:blip r:embed="rId6">
            <a:alphaModFix/>
          </a:blip>
          <a:srcRect/>
          <a:stretch/>
        </p:blipFill>
        <p:spPr>
          <a:xfrm rot="13442387" flipH="1">
            <a:off x="7922979" y="292716"/>
            <a:ext cx="654818" cy="221421"/>
          </a:xfrm>
          <a:prstGeom prst="rect">
            <a:avLst/>
          </a:prstGeom>
          <a:noFill/>
          <a:ln>
            <a:noFill/>
          </a:ln>
        </p:spPr>
      </p:pic>
      <p:sp>
        <p:nvSpPr>
          <p:cNvPr id="8" name="Google Shape;236;p5">
            <a:extLst>
              <a:ext uri="{FF2B5EF4-FFF2-40B4-BE49-F238E27FC236}">
                <a16:creationId xmlns:a16="http://schemas.microsoft.com/office/drawing/2014/main" id="{BD33E6A5-386E-AEC0-5488-DD7956E753E0}"/>
              </a:ext>
            </a:extLst>
          </p:cNvPr>
          <p:cNvSpPr txBox="1"/>
          <p:nvPr/>
        </p:nvSpPr>
        <p:spPr>
          <a:xfrm>
            <a:off x="3875810" y="432704"/>
            <a:ext cx="4474001"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400" b="1" dirty="0">
                <a:solidFill>
                  <a:srgbClr val="2C5363"/>
                </a:solidFill>
                <a:latin typeface="Arial"/>
                <a:ea typeface="Arial"/>
                <a:cs typeface="Arial"/>
                <a:sym typeface="Arial"/>
              </a:rPr>
              <a:t>Jefatura de Gestión Humana</a:t>
            </a:r>
            <a:endParaRPr lang="es-MX" sz="2400" b="1" dirty="0"/>
          </a:p>
        </p:txBody>
      </p:sp>
    </p:spTree>
    <p:extLst>
      <p:ext uri="{BB962C8B-B14F-4D97-AF65-F5344CB8AC3E}">
        <p14:creationId xmlns:p14="http://schemas.microsoft.com/office/powerpoint/2010/main" val="4824929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C8B85-2432-E5B0-B051-A9763832CBE5}"/>
            </a:ext>
          </a:extLst>
        </p:cNvPr>
        <p:cNvGrpSpPr/>
        <p:nvPr/>
      </p:nvGrpSpPr>
      <p:grpSpPr>
        <a:xfrm>
          <a:off x="0" y="0"/>
          <a:ext cx="0" cy="0"/>
          <a:chOff x="0" y="0"/>
          <a:chExt cx="0" cy="0"/>
        </a:xfrm>
      </p:grpSpPr>
      <p:sp>
        <p:nvSpPr>
          <p:cNvPr id="17" name="Google Shape;165;p4">
            <a:extLst>
              <a:ext uri="{FF2B5EF4-FFF2-40B4-BE49-F238E27FC236}">
                <a16:creationId xmlns:a16="http://schemas.microsoft.com/office/drawing/2014/main" id="{4F545DDE-A057-9DDF-0732-0F59709621F9}"/>
              </a:ext>
            </a:extLst>
          </p:cNvPr>
          <p:cNvSpPr txBox="1"/>
          <p:nvPr/>
        </p:nvSpPr>
        <p:spPr>
          <a:xfrm>
            <a:off x="1126227" y="5200229"/>
            <a:ext cx="3510433" cy="892489"/>
          </a:xfrm>
          <a:prstGeom prst="rect">
            <a:avLst/>
          </a:prstGeom>
          <a:solidFill>
            <a:schemeClr val="bg1">
              <a:lumMod val="95000"/>
            </a:schemeClr>
          </a:solidFill>
          <a:ln>
            <a:solidFill>
              <a:schemeClr val="bg1">
                <a:lumMod val="50000"/>
              </a:schemeClr>
            </a:solidFill>
          </a:ln>
          <a:effectLst>
            <a:outerShdw blurRad="63500" sx="102000" sy="102000" algn="ctr" rotWithShape="0">
              <a:prstClr val="black">
                <a:alpha val="40000"/>
              </a:prstClr>
            </a:outerShdw>
          </a:effectLst>
        </p:spPr>
        <p:txBody>
          <a:bodyPr spcFirstLastPara="1" wrap="square" lIns="91404" tIns="45689" rIns="91404" bIns="45689" anchor="t" anchorCtr="0">
            <a:spAutoFit/>
          </a:bodyPr>
          <a:lstStyle/>
          <a:p>
            <a:pPr algn="just"/>
            <a:r>
              <a:rPr lang="es-CO" sz="1300" dirty="0">
                <a:solidFill>
                  <a:srgbClr val="23505E"/>
                </a:solidFill>
                <a:latin typeface="Calibri" panose="020F0502020204030204" pitchFamily="34" charset="0"/>
                <a:ea typeface="Calibri" panose="020F0502020204030204" pitchFamily="34" charset="0"/>
                <a:cs typeface="Calibri" panose="020F0502020204030204" pitchFamily="34" charset="0"/>
                <a:sym typeface="Open Sans"/>
              </a:rPr>
              <a:t>Acuerdo transaccional de conciliación y pago a 121 colaboradores por  horas extras pendientes de septiembre 2024 a febrero 2025 por un valor de $ 236.204.977.</a:t>
            </a:r>
            <a:endParaRPr sz="1300" dirty="0">
              <a:solidFill>
                <a:srgbClr val="23505E"/>
              </a:solidFill>
              <a:latin typeface="Calibri" panose="020F0502020204030204" pitchFamily="34" charset="0"/>
              <a:ea typeface="Calibri" panose="020F0502020204030204" pitchFamily="34" charset="0"/>
              <a:cs typeface="Calibri" panose="020F0502020204030204" pitchFamily="34" charset="0"/>
              <a:sym typeface="Open Sans"/>
            </a:endParaRPr>
          </a:p>
        </p:txBody>
      </p:sp>
      <p:sp>
        <p:nvSpPr>
          <p:cNvPr id="21" name="Google Shape;160;p4">
            <a:extLst>
              <a:ext uri="{FF2B5EF4-FFF2-40B4-BE49-F238E27FC236}">
                <a16:creationId xmlns:a16="http://schemas.microsoft.com/office/drawing/2014/main" id="{E88A05A9-C172-1D86-76AF-A60B08352C46}"/>
              </a:ext>
            </a:extLst>
          </p:cNvPr>
          <p:cNvSpPr txBox="1"/>
          <p:nvPr/>
        </p:nvSpPr>
        <p:spPr>
          <a:xfrm>
            <a:off x="6836009" y="5646473"/>
            <a:ext cx="4141888" cy="692435"/>
          </a:xfrm>
          <a:prstGeom prst="rect">
            <a:avLst/>
          </a:prstGeom>
          <a:solidFill>
            <a:schemeClr val="bg1">
              <a:lumMod val="95000"/>
            </a:schemeClr>
          </a:solidFill>
          <a:ln>
            <a:solidFill>
              <a:schemeClr val="bg1">
                <a:lumMod val="50000"/>
              </a:schemeClr>
            </a:solidFill>
          </a:ln>
          <a:effectLst>
            <a:outerShdw blurRad="63500" sx="102000" sy="102000" algn="ctr" rotWithShape="0">
              <a:prstClr val="black">
                <a:alpha val="40000"/>
              </a:prstClr>
            </a:outerShdw>
          </a:effectLst>
        </p:spPr>
        <p:txBody>
          <a:bodyPr spcFirstLastPara="1" wrap="square" lIns="91404" tIns="45689" rIns="91404" bIns="45689" anchor="t" anchorCtr="0">
            <a:spAutoFit/>
          </a:bodyPr>
          <a:lstStyle>
            <a:defPPr marR="0" lvl="0" algn="l" rtl="0">
              <a:lnSpc>
                <a:spcPct val="100000"/>
              </a:lnSpc>
              <a:spcBef>
                <a:spcPts val="0"/>
              </a:spcBef>
              <a:spcAft>
                <a:spcPts val="0"/>
              </a:spcAft>
            </a:defPPr>
            <a:lvl1pPr marL="0" indent="0" algn="just">
              <a:buNone/>
              <a:defRPr sz="1100">
                <a:solidFill>
                  <a:srgbClr val="23505E"/>
                </a:solidFill>
                <a:latin typeface="+mj-lt"/>
                <a:ea typeface="Open Sans"/>
                <a:cs typeface="Open Sans"/>
              </a:defRPr>
            </a:lvl1pPr>
          </a:lstStyle>
          <a:p>
            <a:r>
              <a:rPr lang="es-CO" sz="1300" dirty="0">
                <a:latin typeface="Calibri" panose="020F0502020204030204" pitchFamily="34" charset="0"/>
                <a:ea typeface="Calibri" panose="020F0502020204030204" pitchFamily="34" charset="0"/>
                <a:cs typeface="Calibri" panose="020F0502020204030204" pitchFamily="34" charset="0"/>
                <a:sym typeface="Open Sans"/>
              </a:rPr>
              <a:t>Recuperación de recursos anual por  recobro de incapacidades, con tendencia mayor en 2025 equivalente a $562.045.641.</a:t>
            </a:r>
            <a:endParaRPr sz="13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Gráfico 1">
            <a:extLst>
              <a:ext uri="{FF2B5EF4-FFF2-40B4-BE49-F238E27FC236}">
                <a16:creationId xmlns:a16="http://schemas.microsoft.com/office/drawing/2014/main" id="{682D6C86-D0B0-098F-7E4D-92A6C1DD4D5F}"/>
              </a:ext>
            </a:extLst>
          </p:cNvPr>
          <p:cNvGraphicFramePr>
            <a:graphicFrameLocks/>
          </p:cNvGraphicFramePr>
          <p:nvPr>
            <p:extLst>
              <p:ext uri="{D42A27DB-BD31-4B8C-83A1-F6EECF244321}">
                <p14:modId xmlns:p14="http://schemas.microsoft.com/office/powerpoint/2010/main" val="600092176"/>
              </p:ext>
            </p:extLst>
          </p:nvPr>
        </p:nvGraphicFramePr>
        <p:xfrm>
          <a:off x="1050963" y="1595261"/>
          <a:ext cx="3940494" cy="2252698"/>
        </p:xfrm>
        <a:graphic>
          <a:graphicData uri="http://schemas.openxmlformats.org/drawingml/2006/chart">
            <c:chart xmlns:c="http://schemas.openxmlformats.org/drawingml/2006/chart" xmlns:r="http://schemas.openxmlformats.org/officeDocument/2006/relationships" r:id="rId3"/>
          </a:graphicData>
        </a:graphic>
      </p:graphicFrame>
      <p:sp>
        <p:nvSpPr>
          <p:cNvPr id="3" name="Google Shape;158;p4">
            <a:extLst>
              <a:ext uri="{FF2B5EF4-FFF2-40B4-BE49-F238E27FC236}">
                <a16:creationId xmlns:a16="http://schemas.microsoft.com/office/drawing/2014/main" id="{A413BE8E-BEC3-A25D-31CB-C6BE837F4314}"/>
              </a:ext>
            </a:extLst>
          </p:cNvPr>
          <p:cNvSpPr txBox="1"/>
          <p:nvPr/>
        </p:nvSpPr>
        <p:spPr>
          <a:xfrm>
            <a:off x="382161" y="1308210"/>
            <a:ext cx="4609296" cy="369269"/>
          </a:xfrm>
          <a:prstGeom prst="rect">
            <a:avLst/>
          </a:prstGeom>
          <a:noFill/>
          <a:ln>
            <a:noFill/>
          </a:ln>
        </p:spPr>
        <p:txBody>
          <a:bodyPr spcFirstLastPara="1" wrap="square" lIns="91404" tIns="45689" rIns="91404" bIns="45689" anchor="t" anchorCtr="0">
            <a:spAutoFit/>
          </a:bodyPr>
          <a:lstStyle/>
          <a:p>
            <a:pPr marL="457109" lvl="1" algn="ctr"/>
            <a:r>
              <a:rPr lang="es-CO" b="1" dirty="0">
                <a:solidFill>
                  <a:srgbClr val="23505E"/>
                </a:solidFill>
                <a:ea typeface="Open Sans"/>
                <a:cs typeface="Open Sans"/>
                <a:sym typeface="Open Sans"/>
              </a:rPr>
              <a:t>Acuerdo transaccional horas extras</a:t>
            </a:r>
            <a:endParaRPr b="1" dirty="0">
              <a:solidFill>
                <a:srgbClr val="23505E"/>
              </a:solidFill>
            </a:endParaRPr>
          </a:p>
        </p:txBody>
      </p:sp>
      <p:graphicFrame>
        <p:nvGraphicFramePr>
          <p:cNvPr id="5" name="Tabla 4">
            <a:extLst>
              <a:ext uri="{FF2B5EF4-FFF2-40B4-BE49-F238E27FC236}">
                <a16:creationId xmlns:a16="http://schemas.microsoft.com/office/drawing/2014/main" id="{9B4522D8-D88E-9551-9830-ACF36DA52D89}"/>
              </a:ext>
            </a:extLst>
          </p:cNvPr>
          <p:cNvGraphicFramePr>
            <a:graphicFrameLocks noGrp="1"/>
          </p:cNvGraphicFramePr>
          <p:nvPr>
            <p:extLst>
              <p:ext uri="{D42A27DB-BD31-4B8C-83A1-F6EECF244321}">
                <p14:modId xmlns:p14="http://schemas.microsoft.com/office/powerpoint/2010/main" val="4003089795"/>
              </p:ext>
            </p:extLst>
          </p:nvPr>
        </p:nvGraphicFramePr>
        <p:xfrm>
          <a:off x="766439" y="3847959"/>
          <a:ext cx="4225018" cy="1197033"/>
        </p:xfrm>
        <a:graphic>
          <a:graphicData uri="http://schemas.openxmlformats.org/drawingml/2006/table">
            <a:tbl>
              <a:tblPr/>
              <a:tblGrid>
                <a:gridCol w="1431618">
                  <a:extLst>
                    <a:ext uri="{9D8B030D-6E8A-4147-A177-3AD203B41FA5}">
                      <a16:colId xmlns:a16="http://schemas.microsoft.com/office/drawing/2014/main" val="1881705414"/>
                    </a:ext>
                  </a:extLst>
                </a:gridCol>
                <a:gridCol w="803102">
                  <a:extLst>
                    <a:ext uri="{9D8B030D-6E8A-4147-A177-3AD203B41FA5}">
                      <a16:colId xmlns:a16="http://schemas.microsoft.com/office/drawing/2014/main" val="3301559884"/>
                    </a:ext>
                  </a:extLst>
                </a:gridCol>
                <a:gridCol w="1268670">
                  <a:extLst>
                    <a:ext uri="{9D8B030D-6E8A-4147-A177-3AD203B41FA5}">
                      <a16:colId xmlns:a16="http://schemas.microsoft.com/office/drawing/2014/main" val="1723027326"/>
                    </a:ext>
                  </a:extLst>
                </a:gridCol>
                <a:gridCol w="721628">
                  <a:extLst>
                    <a:ext uri="{9D8B030D-6E8A-4147-A177-3AD203B41FA5}">
                      <a16:colId xmlns:a16="http://schemas.microsoft.com/office/drawing/2014/main" val="2944533686"/>
                    </a:ext>
                  </a:extLst>
                </a:gridCol>
              </a:tblGrid>
              <a:tr h="255105">
                <a:tc>
                  <a:txBody>
                    <a:bodyPr/>
                    <a:lstStyle/>
                    <a:p>
                      <a:pPr algn="ctr" rtl="0" fontAlgn="ctr">
                        <a:buNone/>
                      </a:pPr>
                      <a:r>
                        <a:rPr lang="es-CO" sz="600" b="0" i="0" u="none" strike="noStrike">
                          <a:solidFill>
                            <a:srgbClr val="FFFFFF"/>
                          </a:solidFill>
                          <a:effectLst/>
                          <a:latin typeface="Open Sans" panose="020B0606030504020204" pitchFamily="34" charset="0"/>
                        </a:rPr>
                        <a:t>SUBGERENCIA</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28D"/>
                    </a:solidFill>
                  </a:tcPr>
                </a:tc>
                <a:tc>
                  <a:txBody>
                    <a:bodyPr/>
                    <a:lstStyle/>
                    <a:p>
                      <a:pPr algn="ctr" rtl="0" fontAlgn="ctr">
                        <a:buNone/>
                      </a:pPr>
                      <a:r>
                        <a:rPr lang="es-CO" sz="600" b="0" i="0" u="none" strike="noStrike">
                          <a:solidFill>
                            <a:srgbClr val="FFFFFF"/>
                          </a:solidFill>
                          <a:effectLst/>
                          <a:latin typeface="Open Sans" panose="020B0606030504020204" pitchFamily="34" charset="0"/>
                        </a:rPr>
                        <a:t>TOTAL</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9485A"/>
                    </a:solidFill>
                  </a:tcPr>
                </a:tc>
                <a:tc>
                  <a:txBody>
                    <a:bodyPr/>
                    <a:lstStyle/>
                    <a:p>
                      <a:pPr algn="ctr" rtl="0" fontAlgn="ctr">
                        <a:buNone/>
                      </a:pPr>
                      <a:r>
                        <a:rPr lang="es-CO" sz="600" b="0" i="0" u="none" strike="noStrike" dirty="0">
                          <a:solidFill>
                            <a:srgbClr val="000000"/>
                          </a:solidFill>
                          <a:effectLst/>
                          <a:latin typeface="Open Sans" panose="020B0606030504020204" pitchFamily="34" charset="0"/>
                        </a:rPr>
                        <a:t>EQUIVALENCIA %</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rtl="0" fontAlgn="ctr">
                        <a:buNone/>
                      </a:pPr>
                      <a:r>
                        <a:rPr lang="es-CO" sz="600" b="0" i="0" u="none" strike="noStrike">
                          <a:solidFill>
                            <a:srgbClr val="FFFFFF"/>
                          </a:solidFill>
                          <a:effectLst/>
                          <a:latin typeface="Open Sans" panose="020B0606030504020204" pitchFamily="34" charset="0"/>
                        </a:rPr>
                        <a:t>CANTIDAD EMPLEADOS</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28D"/>
                    </a:solidFill>
                  </a:tcPr>
                </a:tc>
                <a:extLst>
                  <a:ext uri="{0D108BD9-81ED-4DB2-BD59-A6C34878D82A}">
                    <a16:rowId xmlns:a16="http://schemas.microsoft.com/office/drawing/2014/main" val="2167769603"/>
                  </a:ext>
                </a:extLst>
              </a:tr>
              <a:tr h="235482">
                <a:tc>
                  <a:txBody>
                    <a:bodyPr/>
                    <a:lstStyle/>
                    <a:p>
                      <a:pPr algn="l" rtl="0" fontAlgn="ctr">
                        <a:buNone/>
                      </a:pPr>
                      <a:r>
                        <a:rPr lang="es-CO" sz="800" b="0" i="0" u="none" strike="noStrike">
                          <a:solidFill>
                            <a:srgbClr val="000000"/>
                          </a:solidFill>
                          <a:effectLst/>
                          <a:latin typeface="Open Sans" panose="020B0606030504020204" pitchFamily="34" charset="0"/>
                        </a:rPr>
                        <a:t>ADMINISTRATIVA </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800" b="0" i="0" u="none" strike="noStrike">
                          <a:solidFill>
                            <a:srgbClr val="000000"/>
                          </a:solidFill>
                          <a:effectLst/>
                          <a:latin typeface="Open Sans" panose="020B0606030504020204" pitchFamily="34" charset="0"/>
                        </a:rPr>
                        <a:t>11.978.543</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800" b="0" i="0" u="none" strike="noStrike">
                          <a:solidFill>
                            <a:srgbClr val="000000"/>
                          </a:solidFill>
                          <a:effectLst/>
                          <a:latin typeface="Open Sans" panose="020B0606030504020204" pitchFamily="34" charset="0"/>
                        </a:rPr>
                        <a:t>5%</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800" b="0" i="0" u="none" strike="noStrike">
                          <a:solidFill>
                            <a:srgbClr val="000000"/>
                          </a:solidFill>
                          <a:effectLst/>
                          <a:latin typeface="Open Sans" panose="020B0606030504020204" pitchFamily="34" charset="0"/>
                        </a:rPr>
                        <a:t>13</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59499582"/>
                  </a:ext>
                </a:extLst>
              </a:tr>
              <a:tr h="235482">
                <a:tc>
                  <a:txBody>
                    <a:bodyPr/>
                    <a:lstStyle/>
                    <a:p>
                      <a:pPr algn="l" rtl="0" fontAlgn="ctr">
                        <a:buNone/>
                      </a:pPr>
                      <a:r>
                        <a:rPr lang="es-CO" sz="800" b="0" i="0" u="none" strike="noStrike">
                          <a:solidFill>
                            <a:srgbClr val="000000"/>
                          </a:solidFill>
                          <a:effectLst/>
                          <a:latin typeface="Open Sans" panose="020B0606030504020204" pitchFamily="34" charset="0"/>
                        </a:rPr>
                        <a:t>FINANCIERA</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800" b="0" i="0" u="none" strike="noStrike">
                          <a:solidFill>
                            <a:srgbClr val="000000"/>
                          </a:solidFill>
                          <a:effectLst/>
                          <a:latin typeface="Open Sans" panose="020B0606030504020204" pitchFamily="34" charset="0"/>
                        </a:rPr>
                        <a:t>19.621.101</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800" b="0" i="0" u="none" strike="noStrike">
                          <a:solidFill>
                            <a:srgbClr val="000000"/>
                          </a:solidFill>
                          <a:effectLst/>
                          <a:latin typeface="Open Sans" panose="020B0606030504020204" pitchFamily="34" charset="0"/>
                        </a:rPr>
                        <a:t>8%</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800" b="0" i="0" u="none" strike="noStrike">
                          <a:solidFill>
                            <a:srgbClr val="000000"/>
                          </a:solidFill>
                          <a:effectLst/>
                          <a:latin typeface="Open Sans" panose="020B0606030504020204" pitchFamily="34" charset="0"/>
                        </a:rPr>
                        <a:t>12</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42463261"/>
                  </a:ext>
                </a:extLst>
              </a:tr>
              <a:tr h="235482">
                <a:tc>
                  <a:txBody>
                    <a:bodyPr/>
                    <a:lstStyle/>
                    <a:p>
                      <a:pPr algn="l" rtl="0" fontAlgn="ctr">
                        <a:buNone/>
                      </a:pPr>
                      <a:r>
                        <a:rPr lang="es-CO" sz="800" b="0" i="0" u="none" strike="noStrike">
                          <a:solidFill>
                            <a:srgbClr val="000000"/>
                          </a:solidFill>
                          <a:effectLst/>
                          <a:latin typeface="Open Sans" panose="020B0606030504020204" pitchFamily="34" charset="0"/>
                        </a:rPr>
                        <a:t>SALUD</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800" b="0" i="0" u="none" strike="noStrike">
                          <a:solidFill>
                            <a:srgbClr val="000000"/>
                          </a:solidFill>
                          <a:effectLst/>
                          <a:latin typeface="Open Sans" panose="020B0606030504020204" pitchFamily="34" charset="0"/>
                        </a:rPr>
                        <a:t>204.605.333</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800" b="0" i="0" u="none" strike="noStrike">
                          <a:solidFill>
                            <a:srgbClr val="000000"/>
                          </a:solidFill>
                          <a:effectLst/>
                          <a:latin typeface="Open Sans" panose="020B0606030504020204" pitchFamily="34" charset="0"/>
                        </a:rPr>
                        <a:t>87%</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800" b="0" i="0" u="none" strike="noStrike">
                          <a:solidFill>
                            <a:srgbClr val="000000"/>
                          </a:solidFill>
                          <a:effectLst/>
                          <a:latin typeface="Open Sans" panose="020B0606030504020204" pitchFamily="34" charset="0"/>
                        </a:rPr>
                        <a:t>96</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61793959"/>
                  </a:ext>
                </a:extLst>
              </a:tr>
              <a:tr h="235482">
                <a:tc>
                  <a:txBody>
                    <a:bodyPr/>
                    <a:lstStyle/>
                    <a:p>
                      <a:pPr algn="l" rtl="0" fontAlgn="ctr">
                        <a:buNone/>
                      </a:pPr>
                      <a:r>
                        <a:rPr lang="es-CO" sz="800" b="1" i="0" u="none" strike="noStrike">
                          <a:solidFill>
                            <a:srgbClr val="000000"/>
                          </a:solidFill>
                          <a:effectLst/>
                          <a:latin typeface="Open Sans" panose="020B0606030504020204" pitchFamily="34" charset="0"/>
                        </a:rPr>
                        <a:t>Total general</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800" b="1" i="0" u="none" strike="noStrike" dirty="0">
                          <a:solidFill>
                            <a:srgbClr val="000000"/>
                          </a:solidFill>
                          <a:effectLst/>
                          <a:latin typeface="Open Sans" panose="020B0606030504020204" pitchFamily="34" charset="0"/>
                        </a:rPr>
                        <a:t>236.204.977</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800" b="1" i="0" u="none" strike="noStrike">
                          <a:solidFill>
                            <a:srgbClr val="000000"/>
                          </a:solidFill>
                          <a:effectLst/>
                          <a:latin typeface="Open Sans" panose="020B0606030504020204" pitchFamily="34" charset="0"/>
                        </a:rPr>
                        <a:t>100%</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800" b="1" i="0" u="none" strike="noStrike" dirty="0">
                          <a:solidFill>
                            <a:srgbClr val="000000"/>
                          </a:solidFill>
                          <a:effectLst/>
                          <a:latin typeface="Open Sans" panose="020B0606030504020204" pitchFamily="34" charset="0"/>
                        </a:rPr>
                        <a:t>121</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50631455"/>
                  </a:ext>
                </a:extLst>
              </a:tr>
            </a:tbl>
          </a:graphicData>
        </a:graphic>
      </p:graphicFrame>
      <p:pic>
        <p:nvPicPr>
          <p:cNvPr id="6" name="Gráfico 5">
            <a:extLst>
              <a:ext uri="{FF2B5EF4-FFF2-40B4-BE49-F238E27FC236}">
                <a16:creationId xmlns:a16="http://schemas.microsoft.com/office/drawing/2014/main" id="{53E14A6E-89F7-C3AF-88CA-95E3C1A3CBA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5650" y="5272100"/>
            <a:ext cx="565781" cy="659105"/>
          </a:xfrm>
          <a:prstGeom prst="rect">
            <a:avLst/>
          </a:prstGeom>
        </p:spPr>
      </p:pic>
      <p:pic>
        <p:nvPicPr>
          <p:cNvPr id="7" name="Gráfico 6">
            <a:extLst>
              <a:ext uri="{FF2B5EF4-FFF2-40B4-BE49-F238E27FC236}">
                <a16:creationId xmlns:a16="http://schemas.microsoft.com/office/drawing/2014/main" id="{E7EEF4C5-547D-6E91-FCC5-B1B47C87A42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33227" y="5700956"/>
            <a:ext cx="670668" cy="637952"/>
          </a:xfrm>
          <a:prstGeom prst="rect">
            <a:avLst/>
          </a:prstGeom>
        </p:spPr>
      </p:pic>
      <p:graphicFrame>
        <p:nvGraphicFramePr>
          <p:cNvPr id="9" name="Tabla 8">
            <a:extLst>
              <a:ext uri="{FF2B5EF4-FFF2-40B4-BE49-F238E27FC236}">
                <a16:creationId xmlns:a16="http://schemas.microsoft.com/office/drawing/2014/main" id="{62C8ADEA-648C-2E12-2DE4-372FF87E0AC2}"/>
              </a:ext>
            </a:extLst>
          </p:cNvPr>
          <p:cNvGraphicFramePr>
            <a:graphicFrameLocks noGrp="1"/>
          </p:cNvGraphicFramePr>
          <p:nvPr>
            <p:extLst>
              <p:ext uri="{D42A27DB-BD31-4B8C-83A1-F6EECF244321}">
                <p14:modId xmlns:p14="http://schemas.microsoft.com/office/powerpoint/2010/main" val="1547623112"/>
              </p:ext>
            </p:extLst>
          </p:nvPr>
        </p:nvGraphicFramePr>
        <p:xfrm>
          <a:off x="6503895" y="2002316"/>
          <a:ext cx="4474002" cy="3269784"/>
        </p:xfrm>
        <a:graphic>
          <a:graphicData uri="http://schemas.openxmlformats.org/drawingml/2006/table">
            <a:tbl>
              <a:tblPr/>
              <a:tblGrid>
                <a:gridCol w="1079331">
                  <a:extLst>
                    <a:ext uri="{9D8B030D-6E8A-4147-A177-3AD203B41FA5}">
                      <a16:colId xmlns:a16="http://schemas.microsoft.com/office/drawing/2014/main" val="1722550338"/>
                    </a:ext>
                  </a:extLst>
                </a:gridCol>
                <a:gridCol w="1131557">
                  <a:extLst>
                    <a:ext uri="{9D8B030D-6E8A-4147-A177-3AD203B41FA5}">
                      <a16:colId xmlns:a16="http://schemas.microsoft.com/office/drawing/2014/main" val="3642548141"/>
                    </a:ext>
                  </a:extLst>
                </a:gridCol>
                <a:gridCol w="1131557">
                  <a:extLst>
                    <a:ext uri="{9D8B030D-6E8A-4147-A177-3AD203B41FA5}">
                      <a16:colId xmlns:a16="http://schemas.microsoft.com/office/drawing/2014/main" val="539951601"/>
                    </a:ext>
                  </a:extLst>
                </a:gridCol>
                <a:gridCol w="1131557">
                  <a:extLst>
                    <a:ext uri="{9D8B030D-6E8A-4147-A177-3AD203B41FA5}">
                      <a16:colId xmlns:a16="http://schemas.microsoft.com/office/drawing/2014/main" val="1358815967"/>
                    </a:ext>
                  </a:extLst>
                </a:gridCol>
              </a:tblGrid>
              <a:tr h="233556">
                <a:tc>
                  <a:txBody>
                    <a:bodyPr/>
                    <a:lstStyle/>
                    <a:p>
                      <a:pPr algn="ctr" fontAlgn="ctr">
                        <a:buNone/>
                      </a:pPr>
                      <a:r>
                        <a:rPr lang="es-CO" sz="800" b="0" i="0" u="none" strike="noStrike" dirty="0">
                          <a:solidFill>
                            <a:srgbClr val="FFFFFF"/>
                          </a:solidFill>
                          <a:effectLst/>
                          <a:latin typeface="Calibri" panose="020F0502020204030204" pitchFamily="34" charset="0"/>
                        </a:rPr>
                        <a:t>MES</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28D"/>
                    </a:solidFill>
                  </a:tcPr>
                </a:tc>
                <a:tc>
                  <a:txBody>
                    <a:bodyPr/>
                    <a:lstStyle/>
                    <a:p>
                      <a:pPr algn="ctr" fontAlgn="ctr">
                        <a:buNone/>
                      </a:pPr>
                      <a:r>
                        <a:rPr lang="es-CO" sz="800" b="0" i="0" u="none" strike="noStrike">
                          <a:solidFill>
                            <a:srgbClr val="FFFFFF"/>
                          </a:solidFill>
                          <a:effectLst/>
                          <a:latin typeface="Calibri" panose="020F0502020204030204" pitchFamily="34" charset="0"/>
                        </a:rPr>
                        <a:t>2023</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64B5A"/>
                    </a:solidFill>
                  </a:tcPr>
                </a:tc>
                <a:tc>
                  <a:txBody>
                    <a:bodyPr/>
                    <a:lstStyle/>
                    <a:p>
                      <a:pPr algn="ctr" fontAlgn="ctr">
                        <a:buNone/>
                      </a:pPr>
                      <a:r>
                        <a:rPr lang="es-CO" sz="800" b="0" i="0" u="none" strike="noStrike">
                          <a:solidFill>
                            <a:srgbClr val="FFFFFF"/>
                          </a:solidFill>
                          <a:effectLst/>
                          <a:latin typeface="Calibri" panose="020F0502020204030204" pitchFamily="34" charset="0"/>
                        </a:rPr>
                        <a:t>2024</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64B5A"/>
                    </a:solidFill>
                  </a:tcPr>
                </a:tc>
                <a:tc>
                  <a:txBody>
                    <a:bodyPr/>
                    <a:lstStyle/>
                    <a:p>
                      <a:pPr algn="ctr" fontAlgn="ctr">
                        <a:buNone/>
                      </a:pPr>
                      <a:r>
                        <a:rPr lang="es-CO" sz="800" b="0" i="0" u="none" strike="noStrike">
                          <a:solidFill>
                            <a:srgbClr val="FFFFFF"/>
                          </a:solidFill>
                          <a:effectLst/>
                          <a:latin typeface="Calibri" panose="020F0502020204030204" pitchFamily="34" charset="0"/>
                        </a:rPr>
                        <a:t>2025</a:t>
                      </a:r>
                    </a:p>
                  </a:txBody>
                  <a:tcPr marL="7618" marR="7618" marT="76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64B5A"/>
                    </a:solidFill>
                  </a:tcPr>
                </a:tc>
                <a:extLst>
                  <a:ext uri="{0D108BD9-81ED-4DB2-BD59-A6C34878D82A}">
                    <a16:rowId xmlns:a16="http://schemas.microsoft.com/office/drawing/2014/main" val="158276274"/>
                  </a:ext>
                </a:extLst>
              </a:tr>
              <a:tr h="233556">
                <a:tc>
                  <a:txBody>
                    <a:bodyPr/>
                    <a:lstStyle/>
                    <a:p>
                      <a:pPr algn="l" fontAlgn="b">
                        <a:buNone/>
                      </a:pPr>
                      <a:r>
                        <a:rPr lang="es-CO" sz="800" b="0" i="0" u="none" strike="noStrike" dirty="0">
                          <a:solidFill>
                            <a:srgbClr val="000000"/>
                          </a:solidFill>
                          <a:effectLst/>
                          <a:latin typeface="Calibri" panose="020F0502020204030204" pitchFamily="34" charset="0"/>
                        </a:rPr>
                        <a:t>Enero</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$ 0</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$ 7.620.613</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$ 69.743.000</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88329423"/>
                  </a:ext>
                </a:extLst>
              </a:tr>
              <a:tr h="233556">
                <a:tc>
                  <a:txBody>
                    <a:bodyPr/>
                    <a:lstStyle/>
                    <a:p>
                      <a:pPr algn="l" fontAlgn="b">
                        <a:buNone/>
                      </a:pPr>
                      <a:r>
                        <a:rPr lang="es-CO" sz="800" b="0" i="0" u="none" strike="noStrike">
                          <a:solidFill>
                            <a:srgbClr val="000000"/>
                          </a:solidFill>
                          <a:effectLst/>
                          <a:latin typeface="Calibri" panose="020F0502020204030204" pitchFamily="34" charset="0"/>
                        </a:rPr>
                        <a:t>Febrero</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dirty="0">
                          <a:solidFill>
                            <a:srgbClr val="000000"/>
                          </a:solidFill>
                          <a:effectLst/>
                          <a:latin typeface="Calibri" panose="020F0502020204030204" pitchFamily="34" charset="0"/>
                        </a:rPr>
                        <a:t>$ 0</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$ 87.474.992</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dirty="0">
                          <a:solidFill>
                            <a:srgbClr val="000000"/>
                          </a:solidFill>
                          <a:effectLst/>
                          <a:latin typeface="Calibri" panose="020F0502020204030204" pitchFamily="34" charset="0"/>
                        </a:rPr>
                        <a:t>$ 94.359.475</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04147873"/>
                  </a:ext>
                </a:extLst>
              </a:tr>
              <a:tr h="233556">
                <a:tc>
                  <a:txBody>
                    <a:bodyPr/>
                    <a:lstStyle/>
                    <a:p>
                      <a:pPr algn="l" fontAlgn="b">
                        <a:buNone/>
                      </a:pPr>
                      <a:r>
                        <a:rPr lang="es-CO" sz="800" b="0" i="0" u="none" strike="noStrike">
                          <a:solidFill>
                            <a:srgbClr val="000000"/>
                          </a:solidFill>
                          <a:effectLst/>
                          <a:latin typeface="Calibri" panose="020F0502020204030204" pitchFamily="34" charset="0"/>
                        </a:rPr>
                        <a:t>Marzo</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dirty="0">
                          <a:solidFill>
                            <a:srgbClr val="000000"/>
                          </a:solidFill>
                          <a:effectLst/>
                          <a:latin typeface="Calibri" panose="020F0502020204030204" pitchFamily="34" charset="0"/>
                        </a:rPr>
                        <a:t>$ 147.696.023</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$ 87.668.921</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$ 31.938.636</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8164928"/>
                  </a:ext>
                </a:extLst>
              </a:tr>
              <a:tr h="233556">
                <a:tc>
                  <a:txBody>
                    <a:bodyPr/>
                    <a:lstStyle/>
                    <a:p>
                      <a:pPr algn="l" fontAlgn="b">
                        <a:buNone/>
                      </a:pPr>
                      <a:r>
                        <a:rPr lang="es-CO" sz="800" b="0" i="0" u="none" strike="noStrike">
                          <a:solidFill>
                            <a:srgbClr val="000000"/>
                          </a:solidFill>
                          <a:effectLst/>
                          <a:latin typeface="Calibri" panose="020F0502020204030204" pitchFamily="34" charset="0"/>
                        </a:rPr>
                        <a:t>Abril</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dirty="0">
                          <a:solidFill>
                            <a:srgbClr val="000000"/>
                          </a:solidFill>
                          <a:effectLst/>
                          <a:latin typeface="Calibri" panose="020F0502020204030204" pitchFamily="34" charset="0"/>
                        </a:rPr>
                        <a:t>$ 2.910.647</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$ 27.318.801</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$ 30.290.095</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1915691"/>
                  </a:ext>
                </a:extLst>
              </a:tr>
              <a:tr h="233556">
                <a:tc>
                  <a:txBody>
                    <a:bodyPr/>
                    <a:lstStyle/>
                    <a:p>
                      <a:pPr algn="l" fontAlgn="b">
                        <a:buNone/>
                      </a:pPr>
                      <a:r>
                        <a:rPr lang="es-CO" sz="800" b="0" i="0" u="none" strike="noStrike">
                          <a:solidFill>
                            <a:srgbClr val="000000"/>
                          </a:solidFill>
                          <a:effectLst/>
                          <a:latin typeface="Calibri" panose="020F0502020204030204" pitchFamily="34" charset="0"/>
                        </a:rPr>
                        <a:t>Mayo</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dirty="0">
                          <a:solidFill>
                            <a:srgbClr val="000000"/>
                          </a:solidFill>
                          <a:effectLst/>
                          <a:latin typeface="Calibri" panose="020F0502020204030204" pitchFamily="34" charset="0"/>
                        </a:rPr>
                        <a:t>$ 46.808.282</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dirty="0">
                          <a:solidFill>
                            <a:srgbClr val="000000"/>
                          </a:solidFill>
                          <a:effectLst/>
                          <a:latin typeface="Calibri" panose="020F0502020204030204" pitchFamily="34" charset="0"/>
                        </a:rPr>
                        <a:t>$ 19.417.955</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$ 17.553.295</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44272333"/>
                  </a:ext>
                </a:extLst>
              </a:tr>
              <a:tr h="233556">
                <a:tc>
                  <a:txBody>
                    <a:bodyPr/>
                    <a:lstStyle/>
                    <a:p>
                      <a:pPr algn="l" fontAlgn="b">
                        <a:buNone/>
                      </a:pPr>
                      <a:r>
                        <a:rPr lang="es-CO" sz="800" b="0" i="0" u="none" strike="noStrike">
                          <a:solidFill>
                            <a:srgbClr val="000000"/>
                          </a:solidFill>
                          <a:effectLst/>
                          <a:latin typeface="Calibri" panose="020F0502020204030204" pitchFamily="34" charset="0"/>
                        </a:rPr>
                        <a:t>Junio</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$ 27.427.008</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dirty="0">
                          <a:solidFill>
                            <a:srgbClr val="000000"/>
                          </a:solidFill>
                          <a:effectLst/>
                          <a:latin typeface="Calibri" panose="020F0502020204030204" pitchFamily="34" charset="0"/>
                        </a:rPr>
                        <a:t>$ 5.379.827</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$ 22.329.617</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983277"/>
                  </a:ext>
                </a:extLst>
              </a:tr>
              <a:tr h="233556">
                <a:tc>
                  <a:txBody>
                    <a:bodyPr/>
                    <a:lstStyle/>
                    <a:p>
                      <a:pPr algn="l" fontAlgn="b">
                        <a:buNone/>
                      </a:pPr>
                      <a:r>
                        <a:rPr lang="es-CO" sz="800" b="0" i="0" u="none" strike="noStrike">
                          <a:solidFill>
                            <a:srgbClr val="000000"/>
                          </a:solidFill>
                          <a:effectLst/>
                          <a:latin typeface="Calibri" panose="020F0502020204030204" pitchFamily="34" charset="0"/>
                        </a:rPr>
                        <a:t>Julio</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$ 4.355.862</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dirty="0">
                          <a:solidFill>
                            <a:srgbClr val="000000"/>
                          </a:solidFill>
                          <a:effectLst/>
                          <a:latin typeface="Calibri" panose="020F0502020204030204" pitchFamily="34" charset="0"/>
                        </a:rPr>
                        <a:t>$ 14.050.614</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$ 56.579.789</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35440982"/>
                  </a:ext>
                </a:extLst>
              </a:tr>
              <a:tr h="233556">
                <a:tc>
                  <a:txBody>
                    <a:bodyPr/>
                    <a:lstStyle/>
                    <a:p>
                      <a:pPr algn="l" fontAlgn="b">
                        <a:buNone/>
                      </a:pPr>
                      <a:r>
                        <a:rPr lang="es-CO" sz="800" b="0" i="0" u="none" strike="noStrike">
                          <a:solidFill>
                            <a:srgbClr val="000000"/>
                          </a:solidFill>
                          <a:effectLst/>
                          <a:latin typeface="Calibri" panose="020F0502020204030204" pitchFamily="34" charset="0"/>
                        </a:rPr>
                        <a:t>Agosto</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$ 15.578.459</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dirty="0">
                          <a:solidFill>
                            <a:srgbClr val="000000"/>
                          </a:solidFill>
                          <a:effectLst/>
                          <a:latin typeface="Calibri" panose="020F0502020204030204" pitchFamily="34" charset="0"/>
                        </a:rPr>
                        <a:t>$ 17.894.723</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$ 21.535.293</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01079952"/>
                  </a:ext>
                </a:extLst>
              </a:tr>
              <a:tr h="233556">
                <a:tc>
                  <a:txBody>
                    <a:bodyPr/>
                    <a:lstStyle/>
                    <a:p>
                      <a:pPr algn="l" fontAlgn="b">
                        <a:buNone/>
                      </a:pPr>
                      <a:r>
                        <a:rPr lang="es-CO" sz="800" b="0" i="0" u="none" strike="noStrike">
                          <a:solidFill>
                            <a:srgbClr val="000000"/>
                          </a:solidFill>
                          <a:effectLst/>
                          <a:latin typeface="Calibri" panose="020F0502020204030204" pitchFamily="34" charset="0"/>
                        </a:rPr>
                        <a:t>Septiembre</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$ 20.665.531</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dirty="0">
                          <a:solidFill>
                            <a:srgbClr val="000000"/>
                          </a:solidFill>
                          <a:effectLst/>
                          <a:latin typeface="Calibri" panose="020F0502020204030204" pitchFamily="34" charset="0"/>
                        </a:rPr>
                        <a:t>$ 30.825.751</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$ 91.296.533</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6136233"/>
                  </a:ext>
                </a:extLst>
              </a:tr>
              <a:tr h="233556">
                <a:tc>
                  <a:txBody>
                    <a:bodyPr/>
                    <a:lstStyle/>
                    <a:p>
                      <a:pPr algn="l" fontAlgn="b">
                        <a:buNone/>
                      </a:pPr>
                      <a:r>
                        <a:rPr lang="es-CO" sz="800" b="0" i="0" u="none" strike="noStrike">
                          <a:solidFill>
                            <a:srgbClr val="000000"/>
                          </a:solidFill>
                          <a:effectLst/>
                          <a:latin typeface="Calibri" panose="020F0502020204030204" pitchFamily="34" charset="0"/>
                        </a:rPr>
                        <a:t>Octubre</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$ 37.014.376</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$ 20.716.059</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dirty="0">
                          <a:solidFill>
                            <a:srgbClr val="000000"/>
                          </a:solidFill>
                          <a:effectLst/>
                          <a:latin typeface="Calibri" panose="020F0502020204030204" pitchFamily="34" charset="0"/>
                        </a:rPr>
                        <a:t>$ 39.410.396</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9595902"/>
                  </a:ext>
                </a:extLst>
              </a:tr>
              <a:tr h="233556">
                <a:tc>
                  <a:txBody>
                    <a:bodyPr/>
                    <a:lstStyle/>
                    <a:p>
                      <a:pPr algn="l" fontAlgn="b">
                        <a:buNone/>
                      </a:pPr>
                      <a:r>
                        <a:rPr lang="es-CO" sz="800" b="0" i="0" u="none" strike="noStrike">
                          <a:solidFill>
                            <a:srgbClr val="000000"/>
                          </a:solidFill>
                          <a:effectLst/>
                          <a:latin typeface="Calibri" panose="020F0502020204030204" pitchFamily="34" charset="0"/>
                        </a:rPr>
                        <a:t>Noviembre</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$ 7.707.128</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$ 11.725.655</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dirty="0">
                          <a:solidFill>
                            <a:srgbClr val="000000"/>
                          </a:solidFill>
                          <a:effectLst/>
                          <a:latin typeface="Calibri" panose="020F0502020204030204" pitchFamily="34" charset="0"/>
                        </a:rPr>
                        <a:t>$ 31.487.276</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36679281"/>
                  </a:ext>
                </a:extLst>
              </a:tr>
              <a:tr h="233556">
                <a:tc>
                  <a:txBody>
                    <a:bodyPr/>
                    <a:lstStyle/>
                    <a:p>
                      <a:pPr algn="l" fontAlgn="b">
                        <a:buNone/>
                      </a:pPr>
                      <a:r>
                        <a:rPr lang="es-CO" sz="800" b="0" i="0" u="none" strike="noStrike">
                          <a:solidFill>
                            <a:srgbClr val="000000"/>
                          </a:solidFill>
                          <a:effectLst/>
                          <a:latin typeface="Calibri" panose="020F0502020204030204" pitchFamily="34" charset="0"/>
                        </a:rPr>
                        <a:t>Diciembre</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$ 42.782.804</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a:solidFill>
                            <a:srgbClr val="000000"/>
                          </a:solidFill>
                          <a:effectLst/>
                          <a:latin typeface="Calibri" panose="020F0502020204030204" pitchFamily="34" charset="0"/>
                        </a:rPr>
                        <a:t>$ 13.095.297</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0" i="0" u="none" strike="noStrike" dirty="0">
                          <a:solidFill>
                            <a:srgbClr val="000000"/>
                          </a:solidFill>
                          <a:effectLst/>
                          <a:latin typeface="Calibri" panose="020F0502020204030204" pitchFamily="34" charset="0"/>
                        </a:rPr>
                        <a:t>$ 55.522.236</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3309850"/>
                  </a:ext>
                </a:extLst>
              </a:tr>
              <a:tr h="233556">
                <a:tc>
                  <a:txBody>
                    <a:bodyPr/>
                    <a:lstStyle/>
                    <a:p>
                      <a:pPr algn="l" fontAlgn="b">
                        <a:buNone/>
                      </a:pPr>
                      <a:r>
                        <a:rPr lang="es-CO" sz="700" b="1" i="0" u="none" strike="noStrike">
                          <a:solidFill>
                            <a:srgbClr val="000000"/>
                          </a:solidFill>
                          <a:effectLst/>
                          <a:latin typeface="Calibri" panose="020F0502020204030204" pitchFamily="34" charset="0"/>
                        </a:rPr>
                        <a:t>Total general</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1" i="0" u="none" strike="noStrike">
                          <a:solidFill>
                            <a:srgbClr val="000000"/>
                          </a:solidFill>
                          <a:effectLst/>
                          <a:latin typeface="Calibri" panose="020F0502020204030204" pitchFamily="34" charset="0"/>
                        </a:rPr>
                        <a:t>$ 352.946.120</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1" i="0" u="none" strike="noStrike">
                          <a:solidFill>
                            <a:srgbClr val="000000"/>
                          </a:solidFill>
                          <a:effectLst/>
                          <a:latin typeface="Calibri" panose="020F0502020204030204" pitchFamily="34" charset="0"/>
                        </a:rPr>
                        <a:t>$ 343.189.208</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buNone/>
                      </a:pPr>
                      <a:r>
                        <a:rPr lang="es-CO" sz="700" b="1" i="0" u="none" strike="noStrike" dirty="0">
                          <a:solidFill>
                            <a:srgbClr val="000000"/>
                          </a:solidFill>
                          <a:effectLst/>
                          <a:latin typeface="Calibri" panose="020F0502020204030204" pitchFamily="34" charset="0"/>
                        </a:rPr>
                        <a:t>$ 562.045.641</a:t>
                      </a:r>
                    </a:p>
                  </a:txBody>
                  <a:tcPr marL="7618" marR="7618" marT="76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0420511"/>
                  </a:ext>
                </a:extLst>
              </a:tr>
            </a:tbl>
          </a:graphicData>
        </a:graphic>
      </p:graphicFrame>
      <p:pic>
        <p:nvPicPr>
          <p:cNvPr id="4" name="Google Shape;233;p5">
            <a:extLst>
              <a:ext uri="{FF2B5EF4-FFF2-40B4-BE49-F238E27FC236}">
                <a16:creationId xmlns:a16="http://schemas.microsoft.com/office/drawing/2014/main" id="{86F27A29-848D-F300-8612-7CFE82A7B0A4}"/>
              </a:ext>
            </a:extLst>
          </p:cNvPr>
          <p:cNvPicPr preferRelativeResize="0"/>
          <p:nvPr/>
        </p:nvPicPr>
        <p:blipFill rotWithShape="1">
          <a:blip r:embed="rId6">
            <a:alphaModFix amt="50000"/>
          </a:blip>
          <a:srcRect/>
          <a:stretch/>
        </p:blipFill>
        <p:spPr>
          <a:xfrm>
            <a:off x="3780294" y="313510"/>
            <a:ext cx="4569517" cy="638990"/>
          </a:xfrm>
          <a:prstGeom prst="rect">
            <a:avLst/>
          </a:prstGeom>
          <a:noFill/>
          <a:ln>
            <a:noFill/>
          </a:ln>
        </p:spPr>
      </p:pic>
      <p:pic>
        <p:nvPicPr>
          <p:cNvPr id="10" name="Google Shape;234;p5" descr="Imagen en blanco y negro&#10;&#10;El contenido generado por IA puede ser incorrecto.">
            <a:extLst>
              <a:ext uri="{FF2B5EF4-FFF2-40B4-BE49-F238E27FC236}">
                <a16:creationId xmlns:a16="http://schemas.microsoft.com/office/drawing/2014/main" id="{53B39CD3-807C-612D-1C73-BC961799547A}"/>
              </a:ext>
            </a:extLst>
          </p:cNvPr>
          <p:cNvPicPr preferRelativeResize="0"/>
          <p:nvPr/>
        </p:nvPicPr>
        <p:blipFill rotWithShape="1">
          <a:blip r:embed="rId7">
            <a:alphaModFix/>
          </a:blip>
          <a:srcRect/>
          <a:stretch/>
        </p:blipFill>
        <p:spPr>
          <a:xfrm rot="8108137" flipH="1">
            <a:off x="3554017" y="331881"/>
            <a:ext cx="654818" cy="221420"/>
          </a:xfrm>
          <a:prstGeom prst="rect">
            <a:avLst/>
          </a:prstGeom>
          <a:noFill/>
          <a:ln>
            <a:noFill/>
          </a:ln>
        </p:spPr>
      </p:pic>
      <p:pic>
        <p:nvPicPr>
          <p:cNvPr id="11" name="Google Shape;235;p5" descr="Imagen en blanco y negro&#10;&#10;El contenido generado por IA puede ser incorrecto.">
            <a:extLst>
              <a:ext uri="{FF2B5EF4-FFF2-40B4-BE49-F238E27FC236}">
                <a16:creationId xmlns:a16="http://schemas.microsoft.com/office/drawing/2014/main" id="{CD3FA791-0369-481B-13B5-65BC3E6EAAB2}"/>
              </a:ext>
            </a:extLst>
          </p:cNvPr>
          <p:cNvPicPr preferRelativeResize="0"/>
          <p:nvPr/>
        </p:nvPicPr>
        <p:blipFill rotWithShape="1">
          <a:blip r:embed="rId7">
            <a:alphaModFix/>
          </a:blip>
          <a:srcRect/>
          <a:stretch/>
        </p:blipFill>
        <p:spPr>
          <a:xfrm rot="13442387" flipH="1">
            <a:off x="7922979" y="292716"/>
            <a:ext cx="654818" cy="221421"/>
          </a:xfrm>
          <a:prstGeom prst="rect">
            <a:avLst/>
          </a:prstGeom>
          <a:noFill/>
          <a:ln>
            <a:noFill/>
          </a:ln>
        </p:spPr>
      </p:pic>
      <p:sp>
        <p:nvSpPr>
          <p:cNvPr id="12" name="Google Shape;236;p5">
            <a:extLst>
              <a:ext uri="{FF2B5EF4-FFF2-40B4-BE49-F238E27FC236}">
                <a16:creationId xmlns:a16="http://schemas.microsoft.com/office/drawing/2014/main" id="{ED8202F1-90BE-42FD-72D4-F7E87B3CEB5E}"/>
              </a:ext>
            </a:extLst>
          </p:cNvPr>
          <p:cNvSpPr txBox="1"/>
          <p:nvPr/>
        </p:nvSpPr>
        <p:spPr>
          <a:xfrm>
            <a:off x="3875810" y="432704"/>
            <a:ext cx="4474001"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400" b="1" dirty="0">
                <a:solidFill>
                  <a:srgbClr val="2C5363"/>
                </a:solidFill>
                <a:latin typeface="Arial"/>
                <a:ea typeface="Arial"/>
                <a:cs typeface="Arial"/>
                <a:sym typeface="Arial"/>
              </a:rPr>
              <a:t>Jefatura de Gestión Humana</a:t>
            </a:r>
            <a:endParaRPr lang="es-MX" sz="2400" b="1" dirty="0"/>
          </a:p>
        </p:txBody>
      </p:sp>
      <p:sp>
        <p:nvSpPr>
          <p:cNvPr id="13" name="Google Shape;158;p4">
            <a:extLst>
              <a:ext uri="{FF2B5EF4-FFF2-40B4-BE49-F238E27FC236}">
                <a16:creationId xmlns:a16="http://schemas.microsoft.com/office/drawing/2014/main" id="{6FB144C2-E8E2-38AF-B43E-D8A4AA1990B3}"/>
              </a:ext>
            </a:extLst>
          </p:cNvPr>
          <p:cNvSpPr txBox="1"/>
          <p:nvPr/>
        </p:nvSpPr>
        <p:spPr>
          <a:xfrm>
            <a:off x="6112810" y="1345677"/>
            <a:ext cx="4609296" cy="369269"/>
          </a:xfrm>
          <a:prstGeom prst="rect">
            <a:avLst/>
          </a:prstGeom>
          <a:noFill/>
          <a:ln>
            <a:noFill/>
          </a:ln>
        </p:spPr>
        <p:txBody>
          <a:bodyPr spcFirstLastPara="1" wrap="square" lIns="91404" tIns="45689" rIns="91404" bIns="45689" anchor="t" anchorCtr="0">
            <a:spAutoFit/>
          </a:bodyPr>
          <a:lstStyle/>
          <a:p>
            <a:pPr marL="457109" lvl="1" algn="ctr"/>
            <a:r>
              <a:rPr lang="es-CO" b="1" dirty="0">
                <a:solidFill>
                  <a:srgbClr val="23505E"/>
                </a:solidFill>
                <a:ea typeface="Open Sans"/>
                <a:cs typeface="Open Sans"/>
                <a:sym typeface="Open Sans"/>
              </a:rPr>
              <a:t>Recobro de incapacidades</a:t>
            </a:r>
            <a:endParaRPr b="1" dirty="0">
              <a:solidFill>
                <a:srgbClr val="23505E"/>
              </a:solidFill>
            </a:endParaRPr>
          </a:p>
        </p:txBody>
      </p:sp>
    </p:spTree>
    <p:extLst>
      <p:ext uri="{BB962C8B-B14F-4D97-AF65-F5344CB8AC3E}">
        <p14:creationId xmlns:p14="http://schemas.microsoft.com/office/powerpoint/2010/main" val="40812187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 descr="Un par de hombres sonriendo&#10;&#10;El contenido generado por IA puede ser incorrecto."/>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0" y="0"/>
            <a:ext cx="12192000" cy="6858000"/>
          </a:xfrm>
          <a:prstGeom prst="rect">
            <a:avLst/>
          </a:prstGeom>
          <a:noFill/>
          <a:ln>
            <a:noFill/>
          </a:ln>
        </p:spPr>
      </p:pic>
      <p:sp>
        <p:nvSpPr>
          <p:cNvPr id="91" name="Google Shape;91;p1"/>
          <p:cNvSpPr txBox="1"/>
          <p:nvPr/>
        </p:nvSpPr>
        <p:spPr>
          <a:xfrm>
            <a:off x="708781" y="3103293"/>
            <a:ext cx="6863806"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4000" b="1" u="none" strike="noStrike" cap="none" dirty="0">
                <a:solidFill>
                  <a:srgbClr val="025147"/>
                </a:solidFill>
                <a:latin typeface="Arial"/>
                <a:ea typeface="Arial"/>
                <a:cs typeface="Arial"/>
                <a:sym typeface="Arial"/>
              </a:rPr>
              <a:t>Jefatura</a:t>
            </a:r>
          </a:p>
          <a:p>
            <a:pPr marL="0" marR="0" lvl="0" indent="0" algn="l" rtl="0">
              <a:spcBef>
                <a:spcPts val="0"/>
              </a:spcBef>
              <a:spcAft>
                <a:spcPts val="0"/>
              </a:spcAft>
              <a:buNone/>
            </a:pPr>
            <a:r>
              <a:rPr lang="es-MX" sz="4000" b="1" u="none" strike="noStrike" cap="none" dirty="0">
                <a:solidFill>
                  <a:srgbClr val="025147"/>
                </a:solidFill>
                <a:latin typeface="Arial"/>
                <a:ea typeface="Arial"/>
                <a:cs typeface="Arial"/>
                <a:sym typeface="Arial"/>
              </a:rPr>
              <a:t>Administrativa</a:t>
            </a:r>
            <a:r>
              <a:rPr lang="es-MX" sz="4000" b="1" i="1" u="none" strike="noStrike" cap="none" dirty="0">
                <a:solidFill>
                  <a:srgbClr val="025147"/>
                </a:solidFill>
                <a:latin typeface="Arial"/>
                <a:ea typeface="Arial"/>
                <a:cs typeface="Arial"/>
                <a:sym typeface="Arial"/>
              </a:rPr>
              <a:t> </a:t>
            </a:r>
            <a:endParaRPr lang="es-MX" sz="4000" dirty="0"/>
          </a:p>
        </p:txBody>
      </p:sp>
      <p:sp>
        <p:nvSpPr>
          <p:cNvPr id="92" name="Google Shape;92;p1"/>
          <p:cNvSpPr/>
          <p:nvPr/>
        </p:nvSpPr>
        <p:spPr>
          <a:xfrm>
            <a:off x="512990" y="2824842"/>
            <a:ext cx="45719" cy="204179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pic>
        <p:nvPicPr>
          <p:cNvPr id="233" name="Google Shape;233;p5"/>
          <p:cNvPicPr preferRelativeResize="0"/>
          <p:nvPr/>
        </p:nvPicPr>
        <p:blipFill rotWithShape="1">
          <a:blip r:embed="rId3">
            <a:alphaModFix amt="50000"/>
          </a:blip>
          <a:srcRect/>
          <a:stretch/>
        </p:blipFill>
        <p:spPr>
          <a:xfrm>
            <a:off x="3836879" y="457071"/>
            <a:ext cx="4133468" cy="725968"/>
          </a:xfrm>
          <a:prstGeom prst="rect">
            <a:avLst/>
          </a:prstGeom>
          <a:noFill/>
          <a:ln>
            <a:noFill/>
          </a:ln>
        </p:spPr>
      </p:pic>
      <p:pic>
        <p:nvPicPr>
          <p:cNvPr id="234" name="Google Shape;234;p5" descr="Imagen en blanco y negro&#10;&#10;El contenido generado por IA puede ser incorrecto."/>
          <p:cNvPicPr preferRelativeResize="0"/>
          <p:nvPr/>
        </p:nvPicPr>
        <p:blipFill rotWithShape="1">
          <a:blip r:embed="rId4">
            <a:alphaModFix/>
          </a:blip>
          <a:srcRect/>
          <a:stretch/>
        </p:blipFill>
        <p:spPr>
          <a:xfrm rot="8108137" flipH="1">
            <a:off x="3621231" y="471054"/>
            <a:ext cx="654818" cy="251559"/>
          </a:xfrm>
          <a:prstGeom prst="rect">
            <a:avLst/>
          </a:prstGeom>
          <a:noFill/>
          <a:ln>
            <a:noFill/>
          </a:ln>
        </p:spPr>
      </p:pic>
      <p:pic>
        <p:nvPicPr>
          <p:cNvPr id="235" name="Google Shape;235;p5" descr="Imagen en blanco y negro&#10;&#10;El contenido generado por IA puede ser incorrecto."/>
          <p:cNvPicPr preferRelativeResize="0"/>
          <p:nvPr/>
        </p:nvPicPr>
        <p:blipFill rotWithShape="1">
          <a:blip r:embed="rId4">
            <a:alphaModFix/>
          </a:blip>
          <a:srcRect/>
          <a:stretch/>
        </p:blipFill>
        <p:spPr>
          <a:xfrm rot="-8157613" flipH="1">
            <a:off x="7520188" y="468959"/>
            <a:ext cx="654818" cy="251559"/>
          </a:xfrm>
          <a:prstGeom prst="rect">
            <a:avLst/>
          </a:prstGeom>
          <a:noFill/>
          <a:ln>
            <a:noFill/>
          </a:ln>
        </p:spPr>
      </p:pic>
      <p:sp>
        <p:nvSpPr>
          <p:cNvPr id="236" name="Google Shape;236;p5"/>
          <p:cNvSpPr txBox="1"/>
          <p:nvPr/>
        </p:nvSpPr>
        <p:spPr>
          <a:xfrm>
            <a:off x="4060399" y="573462"/>
            <a:ext cx="364619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MX" sz="2400" b="1" dirty="0">
                <a:solidFill>
                  <a:srgbClr val="2C5363"/>
                </a:solidFill>
                <a:latin typeface="Arial"/>
                <a:ea typeface="Arial"/>
                <a:cs typeface="Arial"/>
                <a:sym typeface="Arial"/>
              </a:rPr>
              <a:t>Jefatura Administrativa</a:t>
            </a:r>
            <a:endParaRPr lang="es-MX" sz="2400" b="1" dirty="0"/>
          </a:p>
        </p:txBody>
      </p:sp>
      <p:sp>
        <p:nvSpPr>
          <p:cNvPr id="245" name="Google Shape;245;p5"/>
          <p:cNvSpPr/>
          <p:nvPr/>
        </p:nvSpPr>
        <p:spPr>
          <a:xfrm>
            <a:off x="6855341" y="1503525"/>
            <a:ext cx="4912987" cy="954067"/>
          </a:xfrm>
          <a:prstGeom prst="rect">
            <a:avLst/>
          </a:prstGeom>
          <a:noFill/>
          <a:ln>
            <a:noFill/>
          </a:ln>
        </p:spPr>
        <p:txBody>
          <a:bodyPr spcFirstLastPara="1" wrap="square" lIns="91425" tIns="45700" rIns="91425" bIns="45700" anchor="t" anchorCtr="0">
            <a:spAutoFit/>
          </a:bodyPr>
          <a:lstStyle/>
          <a:p>
            <a:pPr marL="457200" marR="0" lvl="1" indent="0" rtl="0">
              <a:spcBef>
                <a:spcPts val="0"/>
              </a:spcBef>
              <a:spcAft>
                <a:spcPts val="0"/>
              </a:spcAft>
              <a:buNone/>
            </a:pPr>
            <a:r>
              <a:rPr lang="es-MX" sz="1400" b="1" i="0" u="none" strike="noStrike" cap="none" dirty="0">
                <a:solidFill>
                  <a:srgbClr val="2C5363"/>
                </a:solidFill>
                <a:latin typeface="Arial"/>
                <a:ea typeface="Arial"/>
                <a:cs typeface="Arial"/>
                <a:sym typeface="Arial"/>
              </a:rPr>
              <a:t>Gestión operativa</a:t>
            </a:r>
            <a:r>
              <a:rPr lang="es-MX" sz="1400" dirty="0">
                <a:solidFill>
                  <a:srgbClr val="2C5363"/>
                </a:solidFill>
              </a:rPr>
              <a:t>: </a:t>
            </a:r>
            <a:r>
              <a:rPr lang="es-MX" sz="1400" b="0" i="0" u="none" strike="noStrike" cap="none" dirty="0">
                <a:solidFill>
                  <a:srgbClr val="2C5363"/>
                </a:solidFill>
                <a:latin typeface="Arial"/>
                <a:ea typeface="Arial"/>
                <a:cs typeface="Arial"/>
                <a:sym typeface="Arial"/>
              </a:rPr>
              <a:t>Se realizaron </a:t>
            </a:r>
            <a:r>
              <a:rPr lang="es-MX" sz="1400" dirty="0">
                <a:solidFill>
                  <a:srgbClr val="2C5363"/>
                </a:solidFill>
              </a:rPr>
              <a:t>125.060 Viajes g</a:t>
            </a:r>
            <a:r>
              <a:rPr lang="es-MX" sz="1400" b="0" i="0" u="none" strike="noStrike" cap="none" dirty="0">
                <a:solidFill>
                  <a:srgbClr val="2C5363"/>
                </a:solidFill>
                <a:latin typeface="Arial"/>
                <a:ea typeface="Arial"/>
                <a:cs typeface="Arial"/>
                <a:sym typeface="Arial"/>
              </a:rPr>
              <a:t>arantizando el transporte a </a:t>
            </a:r>
            <a:r>
              <a:rPr lang="es-MX" sz="1400" dirty="0">
                <a:solidFill>
                  <a:srgbClr val="2C5363"/>
                </a:solidFill>
              </a:rPr>
              <a:t>usuarios renales con fallo de tutela, Autorización MIPRES por condición de discapacidad.</a:t>
            </a:r>
            <a:endParaRPr sz="1400" dirty="0"/>
          </a:p>
        </p:txBody>
      </p:sp>
      <p:grpSp>
        <p:nvGrpSpPr>
          <p:cNvPr id="246" name="Google Shape;246;p5"/>
          <p:cNvGrpSpPr/>
          <p:nvPr/>
        </p:nvGrpSpPr>
        <p:grpSpPr>
          <a:xfrm>
            <a:off x="6141759" y="1444708"/>
            <a:ext cx="1099416" cy="1160045"/>
            <a:chOff x="1410247" y="3914845"/>
            <a:chExt cx="1163166" cy="1266756"/>
          </a:xfrm>
        </p:grpSpPr>
        <p:sp>
          <p:nvSpPr>
            <p:cNvPr id="247" name="Google Shape;247;p5"/>
            <p:cNvSpPr/>
            <p:nvPr/>
          </p:nvSpPr>
          <p:spPr>
            <a:xfrm>
              <a:off x="1410247" y="3914845"/>
              <a:ext cx="1163166" cy="1266756"/>
            </a:xfrm>
            <a:custGeom>
              <a:avLst/>
              <a:gdLst/>
              <a:ahLst/>
              <a:cxnLst/>
              <a:rect l="l" t="t" r="r" b="b"/>
              <a:pathLst>
                <a:path w="3142829" h="3422732" extrusionOk="0">
                  <a:moveTo>
                    <a:pt x="1238039" y="89328"/>
                  </a:moveTo>
                  <a:cubicBezTo>
                    <a:pt x="1444332" y="-29776"/>
                    <a:pt x="1698497" y="-29776"/>
                    <a:pt x="1904789" y="89328"/>
                  </a:cubicBezTo>
                  <a:lnTo>
                    <a:pt x="2809455" y="611635"/>
                  </a:lnTo>
                  <a:cubicBezTo>
                    <a:pt x="3015747" y="730738"/>
                    <a:pt x="3142830" y="950852"/>
                    <a:pt x="3142830" y="1189063"/>
                  </a:cubicBezTo>
                  <a:lnTo>
                    <a:pt x="3142830" y="2233669"/>
                  </a:lnTo>
                  <a:cubicBezTo>
                    <a:pt x="3142830" y="2471880"/>
                    <a:pt x="3015747" y="2691993"/>
                    <a:pt x="2809455" y="2811094"/>
                  </a:cubicBezTo>
                  <a:lnTo>
                    <a:pt x="1904789" y="3333407"/>
                  </a:lnTo>
                  <a:cubicBezTo>
                    <a:pt x="1698497" y="3452507"/>
                    <a:pt x="1444332" y="3452507"/>
                    <a:pt x="1238039" y="3333407"/>
                  </a:cubicBezTo>
                  <a:lnTo>
                    <a:pt x="333375" y="2811094"/>
                  </a:lnTo>
                  <a:cubicBezTo>
                    <a:pt x="127082" y="2691993"/>
                    <a:pt x="0" y="2471880"/>
                    <a:pt x="0" y="2233669"/>
                  </a:cubicBezTo>
                  <a:lnTo>
                    <a:pt x="0" y="1189063"/>
                  </a:lnTo>
                  <a:cubicBezTo>
                    <a:pt x="0" y="950852"/>
                    <a:pt x="127082" y="730738"/>
                    <a:pt x="333375" y="611635"/>
                  </a:cubicBezTo>
                  <a:lnTo>
                    <a:pt x="1238039" y="89328"/>
                  </a:lnTo>
                  <a:close/>
                </a:path>
              </a:pathLst>
            </a:custGeom>
            <a:solidFill>
              <a:srgbClr val="F4F5F6"/>
            </a:solidFill>
            <a:ln w="12700" cap="flat" cmpd="sng">
              <a:solidFill>
                <a:srgbClr val="02514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248" name="Google Shape;248;p5"/>
            <p:cNvSpPr/>
            <p:nvPr/>
          </p:nvSpPr>
          <p:spPr>
            <a:xfrm>
              <a:off x="1537200" y="4053104"/>
              <a:ext cx="909260" cy="990237"/>
            </a:xfrm>
            <a:custGeom>
              <a:avLst/>
              <a:gdLst/>
              <a:ahLst/>
              <a:cxnLst/>
              <a:rect l="l" t="t" r="r" b="b"/>
              <a:pathLst>
                <a:path w="3142829" h="3422732" extrusionOk="0">
                  <a:moveTo>
                    <a:pt x="1238039" y="89328"/>
                  </a:moveTo>
                  <a:cubicBezTo>
                    <a:pt x="1444332" y="-29776"/>
                    <a:pt x="1698497" y="-29776"/>
                    <a:pt x="1904789" y="89328"/>
                  </a:cubicBezTo>
                  <a:lnTo>
                    <a:pt x="2809455" y="611635"/>
                  </a:lnTo>
                  <a:cubicBezTo>
                    <a:pt x="3015747" y="730738"/>
                    <a:pt x="3142830" y="950852"/>
                    <a:pt x="3142830" y="1189063"/>
                  </a:cubicBezTo>
                  <a:lnTo>
                    <a:pt x="3142830" y="2233669"/>
                  </a:lnTo>
                  <a:cubicBezTo>
                    <a:pt x="3142830" y="2471880"/>
                    <a:pt x="3015747" y="2691993"/>
                    <a:pt x="2809455" y="2811094"/>
                  </a:cubicBezTo>
                  <a:lnTo>
                    <a:pt x="1904789" y="3333407"/>
                  </a:lnTo>
                  <a:cubicBezTo>
                    <a:pt x="1698497" y="3452507"/>
                    <a:pt x="1444332" y="3452507"/>
                    <a:pt x="1238039" y="3333407"/>
                  </a:cubicBezTo>
                  <a:lnTo>
                    <a:pt x="333375" y="2811094"/>
                  </a:lnTo>
                  <a:cubicBezTo>
                    <a:pt x="127082" y="2691993"/>
                    <a:pt x="0" y="2471880"/>
                    <a:pt x="0" y="2233669"/>
                  </a:cubicBezTo>
                  <a:lnTo>
                    <a:pt x="0" y="1189063"/>
                  </a:lnTo>
                  <a:cubicBezTo>
                    <a:pt x="0" y="950852"/>
                    <a:pt x="127082" y="730738"/>
                    <a:pt x="333375" y="611635"/>
                  </a:cubicBezTo>
                  <a:lnTo>
                    <a:pt x="1238039" y="89328"/>
                  </a:lnTo>
                  <a:close/>
                </a:path>
              </a:pathLst>
            </a:custGeom>
            <a:solidFill>
              <a:srgbClr val="025147"/>
            </a:solidFill>
            <a:ln>
              <a:noFill/>
            </a:ln>
            <a:effectLst>
              <a:outerShdw blurRad="571500" dist="381000" dir="5400000" sx="85000" sy="85000" algn="t" rotWithShape="0">
                <a:schemeClr val="accent1">
                  <a:alpha val="29803"/>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dirty="0">
                <a:solidFill>
                  <a:schemeClr val="lt1"/>
                </a:solidFill>
                <a:latin typeface="Play"/>
                <a:ea typeface="Play"/>
                <a:cs typeface="Play"/>
                <a:sym typeface="Play"/>
              </a:endParaRPr>
            </a:p>
          </p:txBody>
        </p:sp>
      </p:grpSp>
      <p:sp>
        <p:nvSpPr>
          <p:cNvPr id="249" name="Google Shape;249;p5"/>
          <p:cNvSpPr/>
          <p:nvPr/>
        </p:nvSpPr>
        <p:spPr>
          <a:xfrm>
            <a:off x="6791126" y="3038416"/>
            <a:ext cx="4977202" cy="954067"/>
          </a:xfrm>
          <a:prstGeom prst="rect">
            <a:avLst/>
          </a:prstGeom>
          <a:noFill/>
          <a:ln>
            <a:noFill/>
          </a:ln>
        </p:spPr>
        <p:txBody>
          <a:bodyPr spcFirstLastPara="1" wrap="square" lIns="91425" tIns="45700" rIns="91425" bIns="45700" anchor="t" anchorCtr="0">
            <a:spAutoFit/>
          </a:bodyPr>
          <a:lstStyle/>
          <a:p>
            <a:pPr marL="457200" marR="0" lvl="1" indent="0" algn="just" rtl="0">
              <a:spcBef>
                <a:spcPts val="0"/>
              </a:spcBef>
              <a:spcAft>
                <a:spcPts val="0"/>
              </a:spcAft>
              <a:buNone/>
            </a:pPr>
            <a:r>
              <a:rPr lang="es-MX" sz="1400" b="1" i="0" u="none" strike="noStrike" cap="none" dirty="0">
                <a:solidFill>
                  <a:srgbClr val="2C5363"/>
                </a:solidFill>
                <a:latin typeface="Aptos (cuerpo)"/>
                <a:ea typeface="Arial"/>
                <a:cs typeface="Arial"/>
                <a:sym typeface="Arial"/>
              </a:rPr>
              <a:t>Gestión de 4.670 rembolsos: </a:t>
            </a:r>
            <a:r>
              <a:rPr lang="es-MX" sz="1400" dirty="0">
                <a:solidFill>
                  <a:srgbClr val="2C5363"/>
                </a:solidFill>
                <a:sym typeface="Arial"/>
              </a:rPr>
              <a:t>Se garantizó el pago oportuno de reembolsos a pacientes, asegurando la protección del derecho a la salud y eliminando barreras económicas de acceso a los servicios médicos.</a:t>
            </a:r>
            <a:endParaRPr sz="1400" dirty="0">
              <a:solidFill>
                <a:srgbClr val="2C5363"/>
              </a:solidFill>
            </a:endParaRPr>
          </a:p>
        </p:txBody>
      </p:sp>
      <p:sp>
        <p:nvSpPr>
          <p:cNvPr id="252" name="Google Shape;252;p5"/>
          <p:cNvSpPr/>
          <p:nvPr/>
        </p:nvSpPr>
        <p:spPr>
          <a:xfrm>
            <a:off x="1187084" y="3565004"/>
            <a:ext cx="4563752" cy="1815841"/>
          </a:xfrm>
          <a:prstGeom prst="rect">
            <a:avLst/>
          </a:prstGeom>
          <a:noFill/>
          <a:ln>
            <a:noFill/>
          </a:ln>
        </p:spPr>
        <p:txBody>
          <a:bodyPr spcFirstLastPara="1" wrap="square" lIns="91425" tIns="45700" rIns="91425" bIns="45700" anchor="t" anchorCtr="0">
            <a:spAutoFit/>
          </a:bodyPr>
          <a:lstStyle/>
          <a:p>
            <a:pPr marL="457200" marR="0" lvl="1" indent="0" algn="just" rtl="0">
              <a:spcBef>
                <a:spcPts val="0"/>
              </a:spcBef>
              <a:spcAft>
                <a:spcPts val="0"/>
              </a:spcAft>
              <a:buNone/>
            </a:pPr>
            <a:endParaRPr lang="es-MX" sz="1400" b="1" dirty="0">
              <a:solidFill>
                <a:srgbClr val="2C5363"/>
              </a:solidFill>
            </a:endParaRPr>
          </a:p>
          <a:p>
            <a:pPr marL="457200" marR="0" lvl="1" indent="0" algn="just" rtl="0">
              <a:spcBef>
                <a:spcPts val="0"/>
              </a:spcBef>
              <a:spcAft>
                <a:spcPts val="0"/>
              </a:spcAft>
              <a:buNone/>
            </a:pPr>
            <a:r>
              <a:rPr lang="es-MX" sz="1400" b="1" dirty="0">
                <a:solidFill>
                  <a:srgbClr val="2C5363"/>
                </a:solidFill>
              </a:rPr>
              <a:t>Adecuaciones de Sedes y Activos Fijos:  </a:t>
            </a:r>
          </a:p>
          <a:p>
            <a:pPr marL="457200" marR="0" lvl="1" indent="0" algn="just" rtl="0">
              <a:spcBef>
                <a:spcPts val="0"/>
              </a:spcBef>
              <a:spcAft>
                <a:spcPts val="0"/>
              </a:spcAft>
              <a:buNone/>
            </a:pPr>
            <a:r>
              <a:rPr lang="es-MX" sz="1400" dirty="0">
                <a:solidFill>
                  <a:srgbClr val="2C5363"/>
                </a:solidFill>
              </a:rPr>
              <a:t>Se realizó el levantamiento de activos fijos en 139 sedes administrativas y 19 IPS, incluyendo 118 colaboradores en modalidad de teletrabajo. Adicionalmente, se gestionaron 708 de 777 solicitudes en la vigencia 2025, equivalente al 91%.</a:t>
            </a:r>
            <a:endParaRPr sz="1400" dirty="0"/>
          </a:p>
        </p:txBody>
      </p:sp>
      <p:grpSp>
        <p:nvGrpSpPr>
          <p:cNvPr id="253" name="Google Shape;253;p5"/>
          <p:cNvGrpSpPr/>
          <p:nvPr/>
        </p:nvGrpSpPr>
        <p:grpSpPr>
          <a:xfrm>
            <a:off x="495721" y="3678995"/>
            <a:ext cx="1063717" cy="1158450"/>
            <a:chOff x="1410247" y="3914845"/>
            <a:chExt cx="1163166" cy="1266756"/>
          </a:xfrm>
        </p:grpSpPr>
        <p:sp>
          <p:nvSpPr>
            <p:cNvPr id="254" name="Google Shape;254;p5"/>
            <p:cNvSpPr/>
            <p:nvPr/>
          </p:nvSpPr>
          <p:spPr>
            <a:xfrm>
              <a:off x="1410247" y="3914845"/>
              <a:ext cx="1163166" cy="1266756"/>
            </a:xfrm>
            <a:custGeom>
              <a:avLst/>
              <a:gdLst/>
              <a:ahLst/>
              <a:cxnLst/>
              <a:rect l="l" t="t" r="r" b="b"/>
              <a:pathLst>
                <a:path w="3142829" h="3422732" extrusionOk="0">
                  <a:moveTo>
                    <a:pt x="1238039" y="89328"/>
                  </a:moveTo>
                  <a:cubicBezTo>
                    <a:pt x="1444332" y="-29776"/>
                    <a:pt x="1698497" y="-29776"/>
                    <a:pt x="1904789" y="89328"/>
                  </a:cubicBezTo>
                  <a:lnTo>
                    <a:pt x="2809455" y="611635"/>
                  </a:lnTo>
                  <a:cubicBezTo>
                    <a:pt x="3015747" y="730738"/>
                    <a:pt x="3142830" y="950852"/>
                    <a:pt x="3142830" y="1189063"/>
                  </a:cubicBezTo>
                  <a:lnTo>
                    <a:pt x="3142830" y="2233669"/>
                  </a:lnTo>
                  <a:cubicBezTo>
                    <a:pt x="3142830" y="2471880"/>
                    <a:pt x="3015747" y="2691993"/>
                    <a:pt x="2809455" y="2811094"/>
                  </a:cubicBezTo>
                  <a:lnTo>
                    <a:pt x="1904789" y="3333407"/>
                  </a:lnTo>
                  <a:cubicBezTo>
                    <a:pt x="1698497" y="3452507"/>
                    <a:pt x="1444332" y="3452507"/>
                    <a:pt x="1238039" y="3333407"/>
                  </a:cubicBezTo>
                  <a:lnTo>
                    <a:pt x="333375" y="2811094"/>
                  </a:lnTo>
                  <a:cubicBezTo>
                    <a:pt x="127082" y="2691993"/>
                    <a:pt x="0" y="2471880"/>
                    <a:pt x="0" y="2233669"/>
                  </a:cubicBezTo>
                  <a:lnTo>
                    <a:pt x="0" y="1189063"/>
                  </a:lnTo>
                  <a:cubicBezTo>
                    <a:pt x="0" y="950852"/>
                    <a:pt x="127082" y="730738"/>
                    <a:pt x="333375" y="611635"/>
                  </a:cubicBezTo>
                  <a:lnTo>
                    <a:pt x="1238039" y="89328"/>
                  </a:lnTo>
                  <a:close/>
                </a:path>
              </a:pathLst>
            </a:custGeom>
            <a:solidFill>
              <a:srgbClr val="F4F5F6"/>
            </a:solidFill>
            <a:ln w="12700" cap="flat" cmpd="sng">
              <a:solidFill>
                <a:srgbClr val="02514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255" name="Google Shape;255;p5"/>
            <p:cNvSpPr/>
            <p:nvPr/>
          </p:nvSpPr>
          <p:spPr>
            <a:xfrm>
              <a:off x="1537200" y="4053104"/>
              <a:ext cx="909260" cy="990237"/>
            </a:xfrm>
            <a:custGeom>
              <a:avLst/>
              <a:gdLst/>
              <a:ahLst/>
              <a:cxnLst/>
              <a:rect l="l" t="t" r="r" b="b"/>
              <a:pathLst>
                <a:path w="3142829" h="3422732" extrusionOk="0">
                  <a:moveTo>
                    <a:pt x="1238039" y="89328"/>
                  </a:moveTo>
                  <a:cubicBezTo>
                    <a:pt x="1444332" y="-29776"/>
                    <a:pt x="1698497" y="-29776"/>
                    <a:pt x="1904789" y="89328"/>
                  </a:cubicBezTo>
                  <a:lnTo>
                    <a:pt x="2809455" y="611635"/>
                  </a:lnTo>
                  <a:cubicBezTo>
                    <a:pt x="3015747" y="730738"/>
                    <a:pt x="3142830" y="950852"/>
                    <a:pt x="3142830" y="1189063"/>
                  </a:cubicBezTo>
                  <a:lnTo>
                    <a:pt x="3142830" y="2233669"/>
                  </a:lnTo>
                  <a:cubicBezTo>
                    <a:pt x="3142830" y="2471880"/>
                    <a:pt x="3015747" y="2691993"/>
                    <a:pt x="2809455" y="2811094"/>
                  </a:cubicBezTo>
                  <a:lnTo>
                    <a:pt x="1904789" y="3333407"/>
                  </a:lnTo>
                  <a:cubicBezTo>
                    <a:pt x="1698497" y="3452507"/>
                    <a:pt x="1444332" y="3452507"/>
                    <a:pt x="1238039" y="3333407"/>
                  </a:cubicBezTo>
                  <a:lnTo>
                    <a:pt x="333375" y="2811094"/>
                  </a:lnTo>
                  <a:cubicBezTo>
                    <a:pt x="127082" y="2691993"/>
                    <a:pt x="0" y="2471880"/>
                    <a:pt x="0" y="2233669"/>
                  </a:cubicBezTo>
                  <a:lnTo>
                    <a:pt x="0" y="1189063"/>
                  </a:lnTo>
                  <a:cubicBezTo>
                    <a:pt x="0" y="950852"/>
                    <a:pt x="127082" y="730738"/>
                    <a:pt x="333375" y="611635"/>
                  </a:cubicBezTo>
                  <a:lnTo>
                    <a:pt x="1238039" y="89328"/>
                  </a:lnTo>
                  <a:close/>
                </a:path>
              </a:pathLst>
            </a:custGeom>
            <a:solidFill>
              <a:srgbClr val="025147"/>
            </a:solidFill>
            <a:ln>
              <a:noFill/>
            </a:ln>
            <a:effectLst>
              <a:outerShdw blurRad="571500" dist="381000" dir="5400000" sx="85000" sy="85000" algn="t" rotWithShape="0">
                <a:schemeClr val="accent1">
                  <a:alpha val="29803"/>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a:solidFill>
                  <a:schemeClr val="lt1"/>
                </a:solidFill>
                <a:latin typeface="Play"/>
                <a:ea typeface="Play"/>
                <a:cs typeface="Play"/>
                <a:sym typeface="Play"/>
              </a:endParaRPr>
            </a:p>
          </p:txBody>
        </p:sp>
      </p:grpSp>
      <p:sp>
        <p:nvSpPr>
          <p:cNvPr id="258" name="Google Shape;258;p5"/>
          <p:cNvSpPr/>
          <p:nvPr/>
        </p:nvSpPr>
        <p:spPr>
          <a:xfrm>
            <a:off x="1174255" y="1638393"/>
            <a:ext cx="4448685" cy="1169511"/>
          </a:xfrm>
          <a:prstGeom prst="rect">
            <a:avLst/>
          </a:prstGeom>
          <a:noFill/>
          <a:ln>
            <a:noFill/>
          </a:ln>
        </p:spPr>
        <p:txBody>
          <a:bodyPr spcFirstLastPara="1" wrap="square" lIns="91425" tIns="45700" rIns="91425" bIns="45700" anchor="t" anchorCtr="0">
            <a:spAutoFit/>
          </a:bodyPr>
          <a:lstStyle/>
          <a:p>
            <a:pPr marL="457200" marR="0" lvl="1" indent="0" algn="just" rtl="0">
              <a:spcBef>
                <a:spcPts val="0"/>
              </a:spcBef>
              <a:spcAft>
                <a:spcPts val="0"/>
              </a:spcAft>
              <a:buNone/>
            </a:pPr>
            <a:r>
              <a:rPr lang="es-MX" sz="1400" b="1" dirty="0">
                <a:solidFill>
                  <a:srgbClr val="2C5363"/>
                </a:solidFill>
              </a:rPr>
              <a:t>Cobertura : </a:t>
            </a:r>
            <a:r>
              <a:rPr lang="es-MX" sz="1400" dirty="0">
                <a:solidFill>
                  <a:srgbClr val="2C5363"/>
                </a:solidFill>
              </a:rPr>
              <a:t>Con la apertura de las sedes de Uramita y Jericó, se logró cobertura en los 125 municipios de Antioquia; además, se gestionaron 139 contratos y se alcanzó el cumplimiento del 100% en los pagos.</a:t>
            </a:r>
            <a:endParaRPr sz="1400" dirty="0"/>
          </a:p>
        </p:txBody>
      </p:sp>
      <p:grpSp>
        <p:nvGrpSpPr>
          <p:cNvPr id="259" name="Google Shape;259;p5"/>
          <p:cNvGrpSpPr/>
          <p:nvPr/>
        </p:nvGrpSpPr>
        <p:grpSpPr>
          <a:xfrm>
            <a:off x="6268050" y="4672980"/>
            <a:ext cx="1063717" cy="1158450"/>
            <a:chOff x="1410247" y="3914845"/>
            <a:chExt cx="1163166" cy="1266756"/>
          </a:xfrm>
        </p:grpSpPr>
        <p:sp>
          <p:nvSpPr>
            <p:cNvPr id="260" name="Google Shape;260;p5"/>
            <p:cNvSpPr/>
            <p:nvPr/>
          </p:nvSpPr>
          <p:spPr>
            <a:xfrm>
              <a:off x="1410247" y="3914845"/>
              <a:ext cx="1163166" cy="1266756"/>
            </a:xfrm>
            <a:custGeom>
              <a:avLst/>
              <a:gdLst/>
              <a:ahLst/>
              <a:cxnLst/>
              <a:rect l="l" t="t" r="r" b="b"/>
              <a:pathLst>
                <a:path w="3142829" h="3422732" extrusionOk="0">
                  <a:moveTo>
                    <a:pt x="1238039" y="89328"/>
                  </a:moveTo>
                  <a:cubicBezTo>
                    <a:pt x="1444332" y="-29776"/>
                    <a:pt x="1698497" y="-29776"/>
                    <a:pt x="1904789" y="89328"/>
                  </a:cubicBezTo>
                  <a:lnTo>
                    <a:pt x="2809455" y="611635"/>
                  </a:lnTo>
                  <a:cubicBezTo>
                    <a:pt x="3015747" y="730738"/>
                    <a:pt x="3142830" y="950852"/>
                    <a:pt x="3142830" y="1189063"/>
                  </a:cubicBezTo>
                  <a:lnTo>
                    <a:pt x="3142830" y="2233669"/>
                  </a:lnTo>
                  <a:cubicBezTo>
                    <a:pt x="3142830" y="2471880"/>
                    <a:pt x="3015747" y="2691993"/>
                    <a:pt x="2809455" y="2811094"/>
                  </a:cubicBezTo>
                  <a:lnTo>
                    <a:pt x="1904789" y="3333407"/>
                  </a:lnTo>
                  <a:cubicBezTo>
                    <a:pt x="1698497" y="3452507"/>
                    <a:pt x="1444332" y="3452507"/>
                    <a:pt x="1238039" y="3333407"/>
                  </a:cubicBezTo>
                  <a:lnTo>
                    <a:pt x="333375" y="2811094"/>
                  </a:lnTo>
                  <a:cubicBezTo>
                    <a:pt x="127082" y="2691993"/>
                    <a:pt x="0" y="2471880"/>
                    <a:pt x="0" y="2233669"/>
                  </a:cubicBezTo>
                  <a:lnTo>
                    <a:pt x="0" y="1189063"/>
                  </a:lnTo>
                  <a:cubicBezTo>
                    <a:pt x="0" y="950852"/>
                    <a:pt x="127082" y="730738"/>
                    <a:pt x="333375" y="611635"/>
                  </a:cubicBezTo>
                  <a:lnTo>
                    <a:pt x="1238039" y="89328"/>
                  </a:lnTo>
                  <a:close/>
                </a:path>
              </a:pathLst>
            </a:custGeom>
            <a:solidFill>
              <a:srgbClr val="F4F5F6"/>
            </a:solidFill>
            <a:ln w="12700" cap="flat" cmpd="sng">
              <a:solidFill>
                <a:srgbClr val="02514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261" name="Google Shape;261;p5"/>
            <p:cNvSpPr/>
            <p:nvPr/>
          </p:nvSpPr>
          <p:spPr>
            <a:xfrm>
              <a:off x="1537200" y="4053104"/>
              <a:ext cx="909260" cy="990237"/>
            </a:xfrm>
            <a:custGeom>
              <a:avLst/>
              <a:gdLst/>
              <a:ahLst/>
              <a:cxnLst/>
              <a:rect l="l" t="t" r="r" b="b"/>
              <a:pathLst>
                <a:path w="3142829" h="3422732" extrusionOk="0">
                  <a:moveTo>
                    <a:pt x="1238039" y="89328"/>
                  </a:moveTo>
                  <a:cubicBezTo>
                    <a:pt x="1444332" y="-29776"/>
                    <a:pt x="1698497" y="-29776"/>
                    <a:pt x="1904789" y="89328"/>
                  </a:cubicBezTo>
                  <a:lnTo>
                    <a:pt x="2809455" y="611635"/>
                  </a:lnTo>
                  <a:cubicBezTo>
                    <a:pt x="3015747" y="730738"/>
                    <a:pt x="3142830" y="950852"/>
                    <a:pt x="3142830" y="1189063"/>
                  </a:cubicBezTo>
                  <a:lnTo>
                    <a:pt x="3142830" y="2233669"/>
                  </a:lnTo>
                  <a:cubicBezTo>
                    <a:pt x="3142830" y="2471880"/>
                    <a:pt x="3015747" y="2691993"/>
                    <a:pt x="2809455" y="2811094"/>
                  </a:cubicBezTo>
                  <a:lnTo>
                    <a:pt x="1904789" y="3333407"/>
                  </a:lnTo>
                  <a:cubicBezTo>
                    <a:pt x="1698497" y="3452507"/>
                    <a:pt x="1444332" y="3452507"/>
                    <a:pt x="1238039" y="3333407"/>
                  </a:cubicBezTo>
                  <a:lnTo>
                    <a:pt x="333375" y="2811094"/>
                  </a:lnTo>
                  <a:cubicBezTo>
                    <a:pt x="127082" y="2691993"/>
                    <a:pt x="0" y="2471880"/>
                    <a:pt x="0" y="2233669"/>
                  </a:cubicBezTo>
                  <a:lnTo>
                    <a:pt x="0" y="1189063"/>
                  </a:lnTo>
                  <a:cubicBezTo>
                    <a:pt x="0" y="950852"/>
                    <a:pt x="127082" y="730738"/>
                    <a:pt x="333375" y="611635"/>
                  </a:cubicBezTo>
                  <a:lnTo>
                    <a:pt x="1238039" y="89328"/>
                  </a:lnTo>
                  <a:close/>
                </a:path>
              </a:pathLst>
            </a:custGeom>
            <a:solidFill>
              <a:srgbClr val="025147"/>
            </a:solidFill>
            <a:ln>
              <a:noFill/>
            </a:ln>
            <a:effectLst>
              <a:outerShdw blurRad="571500" dist="381000" dir="5400000" sx="85000" sy="85000" algn="t" rotWithShape="0">
                <a:schemeClr val="accent1">
                  <a:alpha val="29803"/>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a:solidFill>
                  <a:schemeClr val="lt1"/>
                </a:solidFill>
                <a:latin typeface="Play"/>
                <a:ea typeface="Play"/>
                <a:cs typeface="Play"/>
                <a:sym typeface="Play"/>
              </a:endParaRPr>
            </a:p>
          </p:txBody>
        </p:sp>
      </p:grpSp>
      <p:sp>
        <p:nvSpPr>
          <p:cNvPr id="262" name="Google Shape;262;p5"/>
          <p:cNvSpPr/>
          <p:nvPr/>
        </p:nvSpPr>
        <p:spPr>
          <a:xfrm>
            <a:off x="1213655" y="4641118"/>
            <a:ext cx="4052021" cy="738623"/>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endParaRPr lang="es-MX" sz="1400" b="1" i="0" u="none" strike="noStrike" cap="none" dirty="0">
              <a:solidFill>
                <a:srgbClr val="2C5363"/>
              </a:solidFill>
              <a:latin typeface="Arial"/>
              <a:ea typeface="Arial"/>
              <a:cs typeface="Arial"/>
              <a:sym typeface="Arial"/>
            </a:endParaRPr>
          </a:p>
          <a:p>
            <a:pPr marL="457200" marR="0" lvl="1" indent="0" algn="l" rtl="0">
              <a:spcBef>
                <a:spcPts val="0"/>
              </a:spcBef>
              <a:spcAft>
                <a:spcPts val="0"/>
              </a:spcAft>
              <a:buNone/>
            </a:pPr>
            <a:endParaRPr lang="es-MX" sz="1400" b="1" dirty="0">
              <a:solidFill>
                <a:srgbClr val="2C5363"/>
              </a:solidFill>
            </a:endParaRPr>
          </a:p>
          <a:p>
            <a:pPr marL="457200" marR="0" lvl="1" indent="0" algn="l" rtl="0">
              <a:spcBef>
                <a:spcPts val="0"/>
              </a:spcBef>
              <a:spcAft>
                <a:spcPts val="0"/>
              </a:spcAft>
              <a:buNone/>
            </a:pPr>
            <a:endParaRPr sz="1400" dirty="0"/>
          </a:p>
        </p:txBody>
      </p:sp>
      <p:cxnSp>
        <p:nvCxnSpPr>
          <p:cNvPr id="263" name="Google Shape;263;p5"/>
          <p:cNvCxnSpPr>
            <a:cxnSpLocks/>
          </p:cNvCxnSpPr>
          <p:nvPr/>
        </p:nvCxnSpPr>
        <p:spPr>
          <a:xfrm>
            <a:off x="7089379" y="2519147"/>
            <a:ext cx="0" cy="217337"/>
          </a:xfrm>
          <a:prstGeom prst="straightConnector1">
            <a:avLst/>
          </a:prstGeom>
          <a:noFill/>
          <a:ln w="19050" cap="flat" cmpd="sng">
            <a:solidFill>
              <a:schemeClr val="accent1"/>
            </a:solidFill>
            <a:prstDash val="solid"/>
            <a:miter lim="800000"/>
            <a:headEnd type="none" w="sm" len="sm"/>
            <a:tailEnd type="none" w="sm" len="sm"/>
          </a:ln>
        </p:spPr>
      </p:cxnSp>
      <p:sp>
        <p:nvSpPr>
          <p:cNvPr id="264" name="Google Shape;264;p5"/>
          <p:cNvSpPr/>
          <p:nvPr/>
        </p:nvSpPr>
        <p:spPr>
          <a:xfrm>
            <a:off x="7231336" y="2679334"/>
            <a:ext cx="114300" cy="114300"/>
          </a:xfrm>
          <a:prstGeom prst="ellipse">
            <a:avLst/>
          </a:prstGeom>
          <a:solidFill>
            <a:srgbClr val="00A48D"/>
          </a:solidFill>
          <a:ln w="19050" cap="flat" cmpd="sng">
            <a:solidFill>
              <a:srgbClr val="2C536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a:solidFill>
                <a:schemeClr val="lt1"/>
              </a:solidFill>
              <a:latin typeface="Arial"/>
              <a:ea typeface="Arial"/>
              <a:cs typeface="Arial"/>
              <a:sym typeface="Arial"/>
            </a:endParaRPr>
          </a:p>
        </p:txBody>
      </p:sp>
      <p:cxnSp>
        <p:nvCxnSpPr>
          <p:cNvPr id="265" name="Google Shape;265;p5"/>
          <p:cNvCxnSpPr>
            <a:endCxn id="264" idx="2"/>
          </p:cNvCxnSpPr>
          <p:nvPr/>
        </p:nvCxnSpPr>
        <p:spPr>
          <a:xfrm>
            <a:off x="7089436" y="2736484"/>
            <a:ext cx="141900" cy="0"/>
          </a:xfrm>
          <a:prstGeom prst="straightConnector1">
            <a:avLst/>
          </a:prstGeom>
          <a:noFill/>
          <a:ln w="19050" cap="flat" cmpd="sng">
            <a:solidFill>
              <a:schemeClr val="accent1"/>
            </a:solidFill>
            <a:prstDash val="solid"/>
            <a:miter lim="800000"/>
            <a:headEnd type="none" w="sm" len="sm"/>
            <a:tailEnd type="none" w="sm" len="sm"/>
          </a:ln>
        </p:spPr>
      </p:cxnSp>
      <p:pic>
        <p:nvPicPr>
          <p:cNvPr id="269" name="Google Shape;269;p5"/>
          <p:cNvPicPr preferRelativeResize="0"/>
          <p:nvPr/>
        </p:nvPicPr>
        <p:blipFill rotWithShape="1">
          <a:blip r:embed="rId5">
            <a:alphaModFix/>
          </a:blip>
          <a:srcRect/>
          <a:stretch/>
        </p:blipFill>
        <p:spPr>
          <a:xfrm>
            <a:off x="736618" y="1919946"/>
            <a:ext cx="614635" cy="562139"/>
          </a:xfrm>
          <a:prstGeom prst="rect">
            <a:avLst/>
          </a:prstGeom>
          <a:noFill/>
          <a:ln>
            <a:noFill/>
          </a:ln>
        </p:spPr>
      </p:pic>
      <p:sp>
        <p:nvSpPr>
          <p:cNvPr id="5" name="Google Shape;260;p5">
            <a:extLst>
              <a:ext uri="{FF2B5EF4-FFF2-40B4-BE49-F238E27FC236}">
                <a16:creationId xmlns:a16="http://schemas.microsoft.com/office/drawing/2014/main" id="{2D7760AC-24F2-F6F6-D432-C2D205E00D66}"/>
              </a:ext>
            </a:extLst>
          </p:cNvPr>
          <p:cNvSpPr/>
          <p:nvPr/>
        </p:nvSpPr>
        <p:spPr>
          <a:xfrm>
            <a:off x="468604" y="1757728"/>
            <a:ext cx="1063717" cy="1158450"/>
          </a:xfrm>
          <a:custGeom>
            <a:avLst/>
            <a:gdLst/>
            <a:ahLst/>
            <a:cxnLst/>
            <a:rect l="l" t="t" r="r" b="b"/>
            <a:pathLst>
              <a:path w="3142829" h="3422732" extrusionOk="0">
                <a:moveTo>
                  <a:pt x="1238039" y="89328"/>
                </a:moveTo>
                <a:cubicBezTo>
                  <a:pt x="1444332" y="-29776"/>
                  <a:pt x="1698497" y="-29776"/>
                  <a:pt x="1904789" y="89328"/>
                </a:cubicBezTo>
                <a:lnTo>
                  <a:pt x="2809455" y="611635"/>
                </a:lnTo>
                <a:cubicBezTo>
                  <a:pt x="3015747" y="730738"/>
                  <a:pt x="3142830" y="950852"/>
                  <a:pt x="3142830" y="1189063"/>
                </a:cubicBezTo>
                <a:lnTo>
                  <a:pt x="3142830" y="2233669"/>
                </a:lnTo>
                <a:cubicBezTo>
                  <a:pt x="3142830" y="2471880"/>
                  <a:pt x="3015747" y="2691993"/>
                  <a:pt x="2809455" y="2811094"/>
                </a:cubicBezTo>
                <a:lnTo>
                  <a:pt x="1904789" y="3333407"/>
                </a:lnTo>
                <a:cubicBezTo>
                  <a:pt x="1698497" y="3452507"/>
                  <a:pt x="1444332" y="3452507"/>
                  <a:pt x="1238039" y="3333407"/>
                </a:cubicBezTo>
                <a:lnTo>
                  <a:pt x="333375" y="2811094"/>
                </a:lnTo>
                <a:cubicBezTo>
                  <a:pt x="127082" y="2691993"/>
                  <a:pt x="0" y="2471880"/>
                  <a:pt x="0" y="2233669"/>
                </a:cubicBezTo>
                <a:lnTo>
                  <a:pt x="0" y="1189063"/>
                </a:lnTo>
                <a:cubicBezTo>
                  <a:pt x="0" y="950852"/>
                  <a:pt x="127082" y="730738"/>
                  <a:pt x="333375" y="611635"/>
                </a:cubicBezTo>
                <a:lnTo>
                  <a:pt x="1238039" y="89328"/>
                </a:lnTo>
                <a:close/>
              </a:path>
            </a:pathLst>
          </a:custGeom>
          <a:solidFill>
            <a:srgbClr val="F4F5F6"/>
          </a:solidFill>
          <a:ln w="12700" cap="flat" cmpd="sng">
            <a:solidFill>
              <a:srgbClr val="02514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a:solidFill>
                <a:schemeClr val="dk1"/>
              </a:solidFill>
              <a:latin typeface="Arial"/>
              <a:ea typeface="Arial"/>
              <a:cs typeface="Arial"/>
              <a:sym typeface="Arial"/>
            </a:endParaRPr>
          </a:p>
        </p:txBody>
      </p:sp>
      <p:sp>
        <p:nvSpPr>
          <p:cNvPr id="6" name="Google Shape;261;p5">
            <a:extLst>
              <a:ext uri="{FF2B5EF4-FFF2-40B4-BE49-F238E27FC236}">
                <a16:creationId xmlns:a16="http://schemas.microsoft.com/office/drawing/2014/main" id="{4510AF7E-C5F4-6569-0B93-F63C96F7E7B0}"/>
              </a:ext>
            </a:extLst>
          </p:cNvPr>
          <p:cNvSpPr/>
          <p:nvPr/>
        </p:nvSpPr>
        <p:spPr>
          <a:xfrm>
            <a:off x="571421" y="1884167"/>
            <a:ext cx="831520" cy="905573"/>
          </a:xfrm>
          <a:custGeom>
            <a:avLst/>
            <a:gdLst/>
            <a:ahLst/>
            <a:cxnLst/>
            <a:rect l="l" t="t" r="r" b="b"/>
            <a:pathLst>
              <a:path w="3142829" h="3422732" extrusionOk="0">
                <a:moveTo>
                  <a:pt x="1238039" y="89328"/>
                </a:moveTo>
                <a:cubicBezTo>
                  <a:pt x="1444332" y="-29776"/>
                  <a:pt x="1698497" y="-29776"/>
                  <a:pt x="1904789" y="89328"/>
                </a:cubicBezTo>
                <a:lnTo>
                  <a:pt x="2809455" y="611635"/>
                </a:lnTo>
                <a:cubicBezTo>
                  <a:pt x="3015747" y="730738"/>
                  <a:pt x="3142830" y="950852"/>
                  <a:pt x="3142830" y="1189063"/>
                </a:cubicBezTo>
                <a:lnTo>
                  <a:pt x="3142830" y="2233669"/>
                </a:lnTo>
                <a:cubicBezTo>
                  <a:pt x="3142830" y="2471880"/>
                  <a:pt x="3015747" y="2691993"/>
                  <a:pt x="2809455" y="2811094"/>
                </a:cubicBezTo>
                <a:lnTo>
                  <a:pt x="1904789" y="3333407"/>
                </a:lnTo>
                <a:cubicBezTo>
                  <a:pt x="1698497" y="3452507"/>
                  <a:pt x="1444332" y="3452507"/>
                  <a:pt x="1238039" y="3333407"/>
                </a:cubicBezTo>
                <a:lnTo>
                  <a:pt x="333375" y="2811094"/>
                </a:lnTo>
                <a:cubicBezTo>
                  <a:pt x="127082" y="2691993"/>
                  <a:pt x="0" y="2471880"/>
                  <a:pt x="0" y="2233669"/>
                </a:cubicBezTo>
                <a:lnTo>
                  <a:pt x="0" y="1189063"/>
                </a:lnTo>
                <a:cubicBezTo>
                  <a:pt x="0" y="950852"/>
                  <a:pt x="127082" y="730738"/>
                  <a:pt x="333375" y="611635"/>
                </a:cubicBezTo>
                <a:lnTo>
                  <a:pt x="1238039" y="89328"/>
                </a:lnTo>
                <a:close/>
              </a:path>
            </a:pathLst>
          </a:custGeom>
          <a:solidFill>
            <a:srgbClr val="025147"/>
          </a:solidFill>
          <a:ln>
            <a:noFill/>
          </a:ln>
          <a:effectLst>
            <a:outerShdw blurRad="571500" dist="381000" dir="5400000" sx="85000" sy="85000" algn="t" rotWithShape="0">
              <a:schemeClr val="accent1">
                <a:alpha val="29803"/>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a:solidFill>
                <a:schemeClr val="lt1"/>
              </a:solidFill>
              <a:latin typeface="Play"/>
              <a:ea typeface="Play"/>
              <a:cs typeface="Play"/>
              <a:sym typeface="Play"/>
            </a:endParaRPr>
          </a:p>
        </p:txBody>
      </p:sp>
      <p:pic>
        <p:nvPicPr>
          <p:cNvPr id="271" name="Google Shape;271;p5"/>
          <p:cNvPicPr preferRelativeResize="0"/>
          <p:nvPr/>
        </p:nvPicPr>
        <p:blipFill rotWithShape="1">
          <a:blip r:embed="rId6">
            <a:alphaModFix/>
          </a:blip>
          <a:srcRect/>
          <a:stretch/>
        </p:blipFill>
        <p:spPr>
          <a:xfrm>
            <a:off x="697712" y="2011656"/>
            <a:ext cx="578937" cy="663408"/>
          </a:xfrm>
          <a:prstGeom prst="rect">
            <a:avLst/>
          </a:prstGeom>
          <a:noFill/>
          <a:ln>
            <a:noFill/>
          </a:ln>
        </p:spPr>
      </p:pic>
      <p:sp>
        <p:nvSpPr>
          <p:cNvPr id="7" name="Google Shape;239;p5">
            <a:extLst>
              <a:ext uri="{FF2B5EF4-FFF2-40B4-BE49-F238E27FC236}">
                <a16:creationId xmlns:a16="http://schemas.microsoft.com/office/drawing/2014/main" id="{5A063D47-F1D4-CF39-D17D-D540EC8499A1}"/>
              </a:ext>
            </a:extLst>
          </p:cNvPr>
          <p:cNvSpPr/>
          <p:nvPr/>
        </p:nvSpPr>
        <p:spPr>
          <a:xfrm>
            <a:off x="6959413" y="4792687"/>
            <a:ext cx="4912987" cy="1169511"/>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s-MX" sz="1400" b="1" i="0" u="none" strike="noStrike" cap="none" dirty="0">
                <a:solidFill>
                  <a:srgbClr val="2C5363"/>
                </a:solidFill>
                <a:latin typeface="Arial"/>
                <a:ea typeface="Arial"/>
                <a:cs typeface="Arial"/>
                <a:sym typeface="Arial"/>
              </a:rPr>
              <a:t>Gestión Documental: </a:t>
            </a:r>
            <a:r>
              <a:rPr lang="es-MX" sz="1400" dirty="0">
                <a:solidFill>
                  <a:srgbClr val="2C5363"/>
                </a:solidFill>
                <a:sym typeface="Arial"/>
              </a:rPr>
              <a:t>Se logró el 100 % de cumplimiento del modelo de gestión documental, mejorando la trazabilidad, la interoperabilidad y el desempeño del sistema, lo que permitió reducir reprocesos y fortalecer la gestión de PQRD.</a:t>
            </a:r>
            <a:endParaRPr sz="1400" dirty="0">
              <a:solidFill>
                <a:srgbClr val="2C5363"/>
              </a:solidFill>
              <a:sym typeface="Arial"/>
            </a:endParaRPr>
          </a:p>
        </p:txBody>
      </p:sp>
      <p:cxnSp>
        <p:nvCxnSpPr>
          <p:cNvPr id="2" name="Google Shape;265;p5">
            <a:extLst>
              <a:ext uri="{FF2B5EF4-FFF2-40B4-BE49-F238E27FC236}">
                <a16:creationId xmlns:a16="http://schemas.microsoft.com/office/drawing/2014/main" id="{095C7DE1-B77E-4B4B-C450-D64357B602DF}"/>
              </a:ext>
            </a:extLst>
          </p:cNvPr>
          <p:cNvCxnSpPr/>
          <p:nvPr/>
        </p:nvCxnSpPr>
        <p:spPr>
          <a:xfrm>
            <a:off x="7089379" y="2736484"/>
            <a:ext cx="141900" cy="0"/>
          </a:xfrm>
          <a:prstGeom prst="straightConnector1">
            <a:avLst/>
          </a:prstGeom>
          <a:noFill/>
          <a:ln w="19050" cap="flat" cmpd="sng">
            <a:solidFill>
              <a:schemeClr val="accent1"/>
            </a:solidFill>
            <a:prstDash val="solid"/>
            <a:miter lim="800000"/>
            <a:headEnd type="none" w="sm" len="sm"/>
            <a:tailEnd type="none" w="sm" len="sm"/>
          </a:ln>
        </p:spPr>
      </p:cxnSp>
      <p:pic>
        <p:nvPicPr>
          <p:cNvPr id="10" name="Gráfico 9">
            <a:extLst>
              <a:ext uri="{FF2B5EF4-FFF2-40B4-BE49-F238E27FC236}">
                <a16:creationId xmlns:a16="http://schemas.microsoft.com/office/drawing/2014/main" id="{72530D39-21D6-40EC-0D50-D834FBE2787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386091" y="1685923"/>
            <a:ext cx="621818" cy="619079"/>
          </a:xfrm>
          <a:prstGeom prst="rect">
            <a:avLst/>
          </a:prstGeom>
        </p:spPr>
      </p:pic>
      <p:pic>
        <p:nvPicPr>
          <p:cNvPr id="12" name="Gráfico 11">
            <a:extLst>
              <a:ext uri="{FF2B5EF4-FFF2-40B4-BE49-F238E27FC236}">
                <a16:creationId xmlns:a16="http://schemas.microsoft.com/office/drawing/2014/main" id="{DEEDFB3A-85F9-448C-A33F-64A9BBBA5C8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536299" y="4937573"/>
            <a:ext cx="509656" cy="608300"/>
          </a:xfrm>
          <a:prstGeom prst="rect">
            <a:avLst/>
          </a:prstGeom>
        </p:spPr>
      </p:pic>
      <p:pic>
        <p:nvPicPr>
          <p:cNvPr id="14" name="Gráfico 13">
            <a:extLst>
              <a:ext uri="{FF2B5EF4-FFF2-40B4-BE49-F238E27FC236}">
                <a16:creationId xmlns:a16="http://schemas.microsoft.com/office/drawing/2014/main" id="{E6F13789-E032-A965-8381-9651E6478B3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16473" y="3941212"/>
            <a:ext cx="646298" cy="639635"/>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B2A29B3D-72D2-22B2-08B9-6F7B75CAE1C4}"/>
            </a:ext>
          </a:extLst>
        </p:cNvPr>
        <p:cNvGrpSpPr/>
        <p:nvPr/>
      </p:nvGrpSpPr>
      <p:grpSpPr>
        <a:xfrm>
          <a:off x="0" y="0"/>
          <a:ext cx="0" cy="0"/>
          <a:chOff x="0" y="0"/>
          <a:chExt cx="0" cy="0"/>
        </a:xfrm>
      </p:grpSpPr>
      <p:pic>
        <p:nvPicPr>
          <p:cNvPr id="90" name="Google Shape;90;p1" descr="Un par de hombres sonriendo&#10;&#10;El contenido generado por IA puede ser incorrecto.">
            <a:extLst>
              <a:ext uri="{FF2B5EF4-FFF2-40B4-BE49-F238E27FC236}">
                <a16:creationId xmlns:a16="http://schemas.microsoft.com/office/drawing/2014/main" id="{2624BEBD-B2D0-2D05-C8F3-97884299E71E}"/>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1" name="Google Shape;91;p1">
            <a:extLst>
              <a:ext uri="{FF2B5EF4-FFF2-40B4-BE49-F238E27FC236}">
                <a16:creationId xmlns:a16="http://schemas.microsoft.com/office/drawing/2014/main" id="{110272EF-0912-7586-5069-12047ADA08EC}"/>
              </a:ext>
            </a:extLst>
          </p:cNvPr>
          <p:cNvSpPr txBox="1"/>
          <p:nvPr/>
        </p:nvSpPr>
        <p:spPr>
          <a:xfrm>
            <a:off x="657981" y="2876264"/>
            <a:ext cx="4123169" cy="19389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4000" b="1" u="none" strike="noStrike" cap="none" dirty="0">
                <a:solidFill>
                  <a:srgbClr val="025147"/>
                </a:solidFill>
                <a:latin typeface="Arial"/>
                <a:ea typeface="Arial"/>
                <a:cs typeface="Arial"/>
                <a:sym typeface="Arial"/>
              </a:rPr>
              <a:t>Jefatura de</a:t>
            </a:r>
          </a:p>
          <a:p>
            <a:pPr marL="0" marR="0" lvl="0" indent="0" algn="l" rtl="0">
              <a:spcBef>
                <a:spcPts val="0"/>
              </a:spcBef>
              <a:spcAft>
                <a:spcPts val="0"/>
              </a:spcAft>
              <a:buNone/>
            </a:pPr>
            <a:r>
              <a:rPr lang="es-MX" sz="4000" b="1" u="none" strike="noStrike" cap="none" dirty="0">
                <a:solidFill>
                  <a:srgbClr val="025147"/>
                </a:solidFill>
                <a:latin typeface="Arial"/>
                <a:ea typeface="Arial"/>
                <a:cs typeface="Arial"/>
                <a:sym typeface="Arial"/>
              </a:rPr>
              <a:t>Aseguramiento </a:t>
            </a:r>
          </a:p>
          <a:p>
            <a:pPr marL="0" marR="0" lvl="0" indent="0" algn="l" rtl="0">
              <a:spcBef>
                <a:spcPts val="0"/>
              </a:spcBef>
              <a:spcAft>
                <a:spcPts val="0"/>
              </a:spcAft>
              <a:buNone/>
            </a:pPr>
            <a:r>
              <a:rPr lang="es-MX" sz="4000" b="1" u="none" strike="noStrike" cap="none" dirty="0">
                <a:solidFill>
                  <a:srgbClr val="025147"/>
                </a:solidFill>
                <a:latin typeface="Arial"/>
                <a:ea typeface="Arial"/>
                <a:cs typeface="Arial"/>
                <a:sym typeface="Arial"/>
              </a:rPr>
              <a:t>de Operaciones</a:t>
            </a:r>
          </a:p>
        </p:txBody>
      </p:sp>
      <p:sp>
        <p:nvSpPr>
          <p:cNvPr id="92" name="Google Shape;92;p1">
            <a:extLst>
              <a:ext uri="{FF2B5EF4-FFF2-40B4-BE49-F238E27FC236}">
                <a16:creationId xmlns:a16="http://schemas.microsoft.com/office/drawing/2014/main" id="{15EE24F0-673B-68FD-31ED-B8CAFA4A3F1E}"/>
              </a:ext>
            </a:extLst>
          </p:cNvPr>
          <p:cNvSpPr/>
          <p:nvPr/>
        </p:nvSpPr>
        <p:spPr>
          <a:xfrm>
            <a:off x="512990" y="2824842"/>
            <a:ext cx="45719" cy="204179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34950162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oogle Shape;233;p5">
            <a:extLst>
              <a:ext uri="{FF2B5EF4-FFF2-40B4-BE49-F238E27FC236}">
                <a16:creationId xmlns:a16="http://schemas.microsoft.com/office/drawing/2014/main" id="{0A014907-76BF-3088-FA83-3E14FB6B7946}"/>
              </a:ext>
            </a:extLst>
          </p:cNvPr>
          <p:cNvPicPr preferRelativeResize="0"/>
          <p:nvPr/>
        </p:nvPicPr>
        <p:blipFill rotWithShape="1">
          <a:blip r:embed="rId3">
            <a:alphaModFix amt="50000"/>
          </a:blip>
          <a:srcRect/>
          <a:stretch/>
        </p:blipFill>
        <p:spPr>
          <a:xfrm>
            <a:off x="3123871" y="323651"/>
            <a:ext cx="5528740" cy="666378"/>
          </a:xfrm>
          <a:prstGeom prst="rect">
            <a:avLst/>
          </a:prstGeom>
          <a:noFill/>
          <a:ln>
            <a:noFill/>
          </a:ln>
        </p:spPr>
      </p:pic>
      <p:sp>
        <p:nvSpPr>
          <p:cNvPr id="5" name="Título 1">
            <a:extLst>
              <a:ext uri="{FF2B5EF4-FFF2-40B4-BE49-F238E27FC236}">
                <a16:creationId xmlns:a16="http://schemas.microsoft.com/office/drawing/2014/main" id="{44806071-3C3D-436D-AC3A-86C0EB22F638}"/>
              </a:ext>
            </a:extLst>
          </p:cNvPr>
          <p:cNvSpPr txBox="1">
            <a:spLocks/>
          </p:cNvSpPr>
          <p:nvPr/>
        </p:nvSpPr>
        <p:spPr>
          <a:xfrm>
            <a:off x="3765452" y="267192"/>
            <a:ext cx="4245578" cy="602010"/>
          </a:xfrm>
          <a:prstGeom prst="rect">
            <a:avLst/>
          </a:prstGeom>
        </p:spPr>
        <p:txBody>
          <a:bodyPr vert="horz" lIns="91386" tIns="45692" rIns="91386" bIns="45692" rtlCol="0" anchor="b">
            <a:normAutofit fontScale="92500"/>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3943">
              <a:defRPr/>
            </a:pPr>
            <a:r>
              <a:rPr lang="es-ES" sz="2799" b="1" dirty="0">
                <a:solidFill>
                  <a:srgbClr val="23505E"/>
                </a:solidFill>
                <a:latin typeface="+mj-lt"/>
                <a:cs typeface="Arial" panose="020B0604020202020204" pitchFamily="34" charset="0"/>
              </a:rPr>
              <a:t>Nuestras Cifras (2024-2025)</a:t>
            </a:r>
          </a:p>
        </p:txBody>
      </p:sp>
      <p:sp>
        <p:nvSpPr>
          <p:cNvPr id="22" name="CuadroTexto 3">
            <a:extLst>
              <a:ext uri="{FF2B5EF4-FFF2-40B4-BE49-F238E27FC236}">
                <a16:creationId xmlns:a16="http://schemas.microsoft.com/office/drawing/2014/main" id="{0D4006D2-229A-45C2-AFF6-6ADD3F3C35BA}"/>
              </a:ext>
            </a:extLst>
          </p:cNvPr>
          <p:cNvSpPr txBox="1"/>
          <p:nvPr/>
        </p:nvSpPr>
        <p:spPr>
          <a:xfrm>
            <a:off x="3810002" y="6409796"/>
            <a:ext cx="5211667" cy="276899"/>
          </a:xfrm>
          <a:prstGeom prst="rect">
            <a:avLst/>
          </a:prstGeom>
          <a:noFill/>
        </p:spPr>
        <p:txBody>
          <a:bodyPr wrap="square" rtlCol="0">
            <a:spAutoFit/>
          </a:bodyPr>
          <a:lstStyle/>
          <a:p>
            <a:pPr algn="ctr"/>
            <a:r>
              <a:rPr lang="es-ES" sz="1200" dirty="0">
                <a:solidFill>
                  <a:srgbClr val="2B5062"/>
                </a:solidFill>
                <a:latin typeface="Calibri"/>
              </a:rPr>
              <a:t>Fuente: Base de datos ADRES, diciembre 2025 / Gestión del Aseguramiento</a:t>
            </a:r>
          </a:p>
        </p:txBody>
      </p:sp>
      <p:sp>
        <p:nvSpPr>
          <p:cNvPr id="23" name="Título 1">
            <a:extLst>
              <a:ext uri="{FF2B5EF4-FFF2-40B4-BE49-F238E27FC236}">
                <a16:creationId xmlns:a16="http://schemas.microsoft.com/office/drawing/2014/main" id="{E8D1C15A-3F7F-493D-B108-5BF8337BA364}"/>
              </a:ext>
            </a:extLst>
          </p:cNvPr>
          <p:cNvSpPr txBox="1">
            <a:spLocks/>
          </p:cNvSpPr>
          <p:nvPr/>
        </p:nvSpPr>
        <p:spPr>
          <a:xfrm>
            <a:off x="6056394" y="1359532"/>
            <a:ext cx="4589030" cy="491566"/>
          </a:xfrm>
          <a:prstGeom prst="rect">
            <a:avLst/>
          </a:prstGeom>
        </p:spPr>
        <p:txBody>
          <a:bodyPr vert="horz" lIns="91374" tIns="45686" rIns="91374" bIns="45686" rtlCol="0" anchor="b">
            <a:normAutofit fontScale="85000" lnSpcReduction="10000"/>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MX" sz="2400" b="1" dirty="0">
                <a:solidFill>
                  <a:srgbClr val="23505E"/>
                </a:solidFill>
                <a:cs typeface="Arial" panose="020B0604020202020204" pitchFamily="34" charset="0"/>
              </a:rPr>
              <a:t>Número total de afiliados </a:t>
            </a:r>
            <a:r>
              <a:rPr lang="es-CO" sz="2200" b="1" dirty="0">
                <a:solidFill>
                  <a:srgbClr val="23505E"/>
                </a:solidFill>
                <a:cs typeface="Arial" panose="020B0604020202020204" pitchFamily="34" charset="0"/>
              </a:rPr>
              <a:t>2024 - 2025</a:t>
            </a:r>
          </a:p>
        </p:txBody>
      </p:sp>
      <p:grpSp>
        <p:nvGrpSpPr>
          <p:cNvPr id="30" name="Grupo 29">
            <a:extLst>
              <a:ext uri="{FF2B5EF4-FFF2-40B4-BE49-F238E27FC236}">
                <a16:creationId xmlns:a16="http://schemas.microsoft.com/office/drawing/2014/main" id="{14196CBA-F603-457F-9819-A1EB523F52E2}"/>
              </a:ext>
            </a:extLst>
          </p:cNvPr>
          <p:cNvGrpSpPr/>
          <p:nvPr/>
        </p:nvGrpSpPr>
        <p:grpSpPr>
          <a:xfrm>
            <a:off x="266472" y="2840491"/>
            <a:ext cx="3865398" cy="1928186"/>
            <a:chOff x="200642" y="4112459"/>
            <a:chExt cx="3866796" cy="1928883"/>
          </a:xfrm>
        </p:grpSpPr>
        <p:pic>
          <p:nvPicPr>
            <p:cNvPr id="9" name="Gráfico 8" descr="Usuarios contorno">
              <a:extLst>
                <a:ext uri="{FF2B5EF4-FFF2-40B4-BE49-F238E27FC236}">
                  <a16:creationId xmlns:a16="http://schemas.microsoft.com/office/drawing/2014/main" id="{4196B4B4-709D-4B2C-A0D2-A8551441DC0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7885" y="4112459"/>
              <a:ext cx="1327875" cy="1502884"/>
            </a:xfrm>
            <a:prstGeom prst="rect">
              <a:avLst/>
            </a:prstGeom>
          </p:spPr>
        </p:pic>
        <p:sp>
          <p:nvSpPr>
            <p:cNvPr id="12" name="CuadroTexto 11">
              <a:extLst>
                <a:ext uri="{FF2B5EF4-FFF2-40B4-BE49-F238E27FC236}">
                  <a16:creationId xmlns:a16="http://schemas.microsoft.com/office/drawing/2014/main" id="{B85569BA-AE0F-477D-80BD-C88F1F77815E}"/>
                </a:ext>
              </a:extLst>
            </p:cNvPr>
            <p:cNvSpPr txBox="1"/>
            <p:nvPr/>
          </p:nvSpPr>
          <p:spPr>
            <a:xfrm>
              <a:off x="200642" y="5231023"/>
              <a:ext cx="1493846" cy="707978"/>
            </a:xfrm>
            <a:prstGeom prst="rect">
              <a:avLst/>
            </a:prstGeom>
            <a:noFill/>
          </p:spPr>
          <p:txBody>
            <a:bodyPr wrap="square">
              <a:spAutoFit/>
            </a:bodyPr>
            <a:lstStyle/>
            <a:p>
              <a:pPr algn="ctr" defTabSz="1088175">
                <a:buClrTx/>
                <a:defRPr/>
              </a:pPr>
              <a:r>
                <a:rPr lang="es-CO" sz="2400" b="1" kern="1200" dirty="0">
                  <a:solidFill>
                    <a:srgbClr val="00A692"/>
                  </a:solidFill>
                  <a:latin typeface="Calibri"/>
                </a:rPr>
                <a:t>1.682.451 </a:t>
              </a:r>
            </a:p>
            <a:p>
              <a:pPr algn="ctr" defTabSz="1088175">
                <a:buClrTx/>
                <a:defRPr/>
              </a:pPr>
              <a:r>
                <a:rPr lang="es-CO" sz="1600" b="1" kern="1200" dirty="0">
                  <a:solidFill>
                    <a:srgbClr val="01A592"/>
                  </a:solidFill>
                  <a:latin typeface="Calibri"/>
                </a:rPr>
                <a:t>Afiliados</a:t>
              </a:r>
            </a:p>
          </p:txBody>
        </p:sp>
        <p:sp>
          <p:nvSpPr>
            <p:cNvPr id="13" name="CuadroTexto 3">
              <a:extLst>
                <a:ext uri="{FF2B5EF4-FFF2-40B4-BE49-F238E27FC236}">
                  <a16:creationId xmlns:a16="http://schemas.microsoft.com/office/drawing/2014/main" id="{4FEA55D5-7DD7-48AC-90A6-B817A7CCF208}"/>
                </a:ext>
              </a:extLst>
            </p:cNvPr>
            <p:cNvSpPr txBox="1"/>
            <p:nvPr/>
          </p:nvSpPr>
          <p:spPr>
            <a:xfrm>
              <a:off x="2152800" y="4383942"/>
              <a:ext cx="1914638" cy="831297"/>
            </a:xfrm>
            <a:prstGeom prst="rect">
              <a:avLst/>
            </a:prstGeom>
            <a:solidFill>
              <a:schemeClr val="bg1">
                <a:lumMod val="95000"/>
              </a:schemeClr>
            </a:solidFill>
            <a:ln>
              <a:solidFill>
                <a:srgbClr val="23505E"/>
              </a:solidFill>
            </a:ln>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s-ES" sz="1600" b="1" dirty="0">
                  <a:solidFill>
                    <a:srgbClr val="23505E"/>
                  </a:solidFill>
                  <a:latin typeface="+mj-lt"/>
                </a:rPr>
                <a:t>Crecimiento neto de: </a:t>
              </a:r>
            </a:p>
            <a:p>
              <a:pPr algn="ctr"/>
              <a:r>
                <a:rPr lang="es-ES" sz="1600" b="1" dirty="0">
                  <a:solidFill>
                    <a:srgbClr val="00A692"/>
                  </a:solidFill>
                  <a:latin typeface="+mj-lt"/>
                </a:rPr>
                <a:t>1.707 afiliados</a:t>
              </a:r>
            </a:p>
          </p:txBody>
        </p:sp>
        <p:sp>
          <p:nvSpPr>
            <p:cNvPr id="15" name="CuadroTexto 3">
              <a:extLst>
                <a:ext uri="{FF2B5EF4-FFF2-40B4-BE49-F238E27FC236}">
                  <a16:creationId xmlns:a16="http://schemas.microsoft.com/office/drawing/2014/main" id="{60932795-78CF-4CEC-ADAA-C8F516806DB6}"/>
                </a:ext>
              </a:extLst>
            </p:cNvPr>
            <p:cNvSpPr txBox="1"/>
            <p:nvPr/>
          </p:nvSpPr>
          <p:spPr>
            <a:xfrm>
              <a:off x="2152800" y="5210345"/>
              <a:ext cx="1914638" cy="830997"/>
            </a:xfrm>
            <a:prstGeom prst="rect">
              <a:avLst/>
            </a:prstGeom>
            <a:solidFill>
              <a:schemeClr val="bg1">
                <a:lumMod val="95000"/>
              </a:schemeClr>
            </a:solidFill>
            <a:ln>
              <a:solidFill>
                <a:srgbClr val="23505E"/>
              </a:solidFill>
            </a:ln>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s-ES" sz="1600" b="1" dirty="0">
                  <a:solidFill>
                    <a:srgbClr val="23505E"/>
                  </a:solidFill>
                  <a:latin typeface="+mj-lt"/>
                </a:rPr>
                <a:t>Equivalente a: </a:t>
              </a:r>
            </a:p>
            <a:p>
              <a:pPr algn="ctr"/>
              <a:r>
                <a:rPr lang="es-ES" sz="1600" b="1" dirty="0">
                  <a:solidFill>
                    <a:srgbClr val="00A692"/>
                  </a:solidFill>
                  <a:latin typeface="+mj-lt"/>
                </a:rPr>
                <a:t>0,1% respecto al año 2024</a:t>
              </a:r>
            </a:p>
          </p:txBody>
        </p:sp>
        <p:cxnSp>
          <p:nvCxnSpPr>
            <p:cNvPr id="18" name="Conector recto 17">
              <a:extLst>
                <a:ext uri="{FF2B5EF4-FFF2-40B4-BE49-F238E27FC236}">
                  <a16:creationId xmlns:a16="http://schemas.microsoft.com/office/drawing/2014/main" id="{252F104F-803A-4043-BDA2-DB7626F76F3A}"/>
                </a:ext>
              </a:extLst>
            </p:cNvPr>
            <p:cNvCxnSpPr>
              <a:endCxn id="13" idx="1"/>
            </p:cNvCxnSpPr>
            <p:nvPr/>
          </p:nvCxnSpPr>
          <p:spPr>
            <a:xfrm flipV="1">
              <a:off x="1521613" y="4799591"/>
              <a:ext cx="631187" cy="296658"/>
            </a:xfrm>
            <a:prstGeom prst="line">
              <a:avLst/>
            </a:prstGeom>
          </p:spPr>
          <p:style>
            <a:lnRef idx="1">
              <a:schemeClr val="dk1"/>
            </a:lnRef>
            <a:fillRef idx="0">
              <a:schemeClr val="dk1"/>
            </a:fillRef>
            <a:effectRef idx="0">
              <a:schemeClr val="dk1"/>
            </a:effectRef>
            <a:fontRef idx="minor">
              <a:schemeClr val="tx1"/>
            </a:fontRef>
          </p:style>
        </p:cxnSp>
        <p:cxnSp>
          <p:nvCxnSpPr>
            <p:cNvPr id="20" name="Conector recto 19">
              <a:extLst>
                <a:ext uri="{FF2B5EF4-FFF2-40B4-BE49-F238E27FC236}">
                  <a16:creationId xmlns:a16="http://schemas.microsoft.com/office/drawing/2014/main" id="{D39A2FD1-1A78-4E88-BB3A-3E73DAD1CBB5}"/>
                </a:ext>
              </a:extLst>
            </p:cNvPr>
            <p:cNvCxnSpPr>
              <a:endCxn id="15" idx="1"/>
            </p:cNvCxnSpPr>
            <p:nvPr/>
          </p:nvCxnSpPr>
          <p:spPr>
            <a:xfrm>
              <a:off x="1521613" y="5231023"/>
              <a:ext cx="631188" cy="394821"/>
            </a:xfrm>
            <a:prstGeom prst="line">
              <a:avLst/>
            </a:prstGeom>
          </p:spPr>
          <p:style>
            <a:lnRef idx="1">
              <a:schemeClr val="dk1"/>
            </a:lnRef>
            <a:fillRef idx="0">
              <a:schemeClr val="dk1"/>
            </a:fillRef>
            <a:effectRef idx="0">
              <a:schemeClr val="dk1"/>
            </a:effectRef>
            <a:fontRef idx="minor">
              <a:schemeClr val="tx1"/>
            </a:fontRef>
          </p:style>
        </p:cxnSp>
      </p:grpSp>
      <p:graphicFrame>
        <p:nvGraphicFramePr>
          <p:cNvPr id="7" name="Tabla 6">
            <a:extLst>
              <a:ext uri="{FF2B5EF4-FFF2-40B4-BE49-F238E27FC236}">
                <a16:creationId xmlns:a16="http://schemas.microsoft.com/office/drawing/2014/main" id="{7D4D6BD9-191B-9349-D6BD-B11019B49B9A}"/>
              </a:ext>
            </a:extLst>
          </p:cNvPr>
          <p:cNvGraphicFramePr>
            <a:graphicFrameLocks noGrp="1"/>
          </p:cNvGraphicFramePr>
          <p:nvPr/>
        </p:nvGraphicFramePr>
        <p:xfrm>
          <a:off x="361211" y="1678499"/>
          <a:ext cx="2153028" cy="853440"/>
        </p:xfrm>
        <a:graphic>
          <a:graphicData uri="http://schemas.openxmlformats.org/drawingml/2006/table">
            <a:tbl>
              <a:tblPr/>
              <a:tblGrid>
                <a:gridCol w="1076514">
                  <a:extLst>
                    <a:ext uri="{9D8B030D-6E8A-4147-A177-3AD203B41FA5}">
                      <a16:colId xmlns:a16="http://schemas.microsoft.com/office/drawing/2014/main" val="1287636178"/>
                    </a:ext>
                  </a:extLst>
                </a:gridCol>
                <a:gridCol w="1076514">
                  <a:extLst>
                    <a:ext uri="{9D8B030D-6E8A-4147-A177-3AD203B41FA5}">
                      <a16:colId xmlns:a16="http://schemas.microsoft.com/office/drawing/2014/main" val="1668750404"/>
                    </a:ext>
                  </a:extLst>
                </a:gridCol>
              </a:tblGrid>
              <a:tr h="335348">
                <a:tc>
                  <a:txBody>
                    <a:bodyPr/>
                    <a:lstStyle/>
                    <a:p>
                      <a:pPr algn="ctr" fontAlgn="ctr"/>
                      <a:r>
                        <a:rPr lang="es-CO" sz="1400" b="1" i="0" u="none" strike="noStrike" dirty="0">
                          <a:solidFill>
                            <a:srgbClr val="254E5E"/>
                          </a:solidFill>
                          <a:effectLst/>
                          <a:latin typeface="Calibri" panose="020F0502020204030204" pitchFamily="34" charset="0"/>
                        </a:rPr>
                        <a:t>Año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s-CO" sz="1400" b="1" i="0" u="none" strike="noStrike" dirty="0">
                          <a:solidFill>
                            <a:srgbClr val="254E5E"/>
                          </a:solidFill>
                          <a:effectLst/>
                          <a:latin typeface="Calibri" panose="020F0502020204030204" pitchFamily="34" charset="0"/>
                        </a:rPr>
                        <a:t>Recursos UPC (Billón)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207985052"/>
                  </a:ext>
                </a:extLst>
              </a:tr>
              <a:tr h="209593">
                <a:tc>
                  <a:txBody>
                    <a:bodyPr/>
                    <a:lstStyle/>
                    <a:p>
                      <a:pPr algn="ctr" fontAlgn="b"/>
                      <a:r>
                        <a:rPr lang="es-CO" sz="1400" b="1" i="0" u="none" strike="noStrike" dirty="0">
                          <a:solidFill>
                            <a:srgbClr val="254E5E"/>
                          </a:solidFill>
                          <a:effectLst/>
                          <a:latin typeface="Calibri" panose="020F0502020204030204" pitchFamily="34" charset="0"/>
                        </a:rPr>
                        <a:t>2025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1400" b="1" i="0" u="none" strike="noStrike" dirty="0">
                          <a:solidFill>
                            <a:srgbClr val="254E5E"/>
                          </a:solidFill>
                          <a:effectLst/>
                          <a:latin typeface="Calibri" panose="020F0502020204030204" pitchFamily="34" charset="0"/>
                        </a:rPr>
                        <a:t> $    2,935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90460242"/>
                  </a:ext>
                </a:extLst>
              </a:tr>
              <a:tr h="209593">
                <a:tc>
                  <a:txBody>
                    <a:bodyPr/>
                    <a:lstStyle/>
                    <a:p>
                      <a:pPr algn="ctr" fontAlgn="b"/>
                      <a:r>
                        <a:rPr lang="es-CO" sz="1400" b="1" i="0" u="none" strike="noStrike" dirty="0">
                          <a:solidFill>
                            <a:srgbClr val="254E5E"/>
                          </a:solidFill>
                          <a:effectLst/>
                          <a:latin typeface="Calibri" panose="020F0502020204030204" pitchFamily="34" charset="0"/>
                        </a:rPr>
                        <a:t>2024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s-CO" sz="1400" b="1" i="0" u="none" strike="noStrike" dirty="0">
                          <a:solidFill>
                            <a:srgbClr val="254E5E"/>
                          </a:solidFill>
                          <a:effectLst/>
                          <a:latin typeface="Calibri" panose="020F0502020204030204" pitchFamily="34" charset="0"/>
                        </a:rPr>
                        <a:t> $    2,769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7439487"/>
                  </a:ext>
                </a:extLst>
              </a:tr>
            </a:tbl>
          </a:graphicData>
        </a:graphic>
      </p:graphicFrame>
      <p:pic>
        <p:nvPicPr>
          <p:cNvPr id="14" name="Gráfico 13">
            <a:extLst>
              <a:ext uri="{FF2B5EF4-FFF2-40B4-BE49-F238E27FC236}">
                <a16:creationId xmlns:a16="http://schemas.microsoft.com/office/drawing/2014/main" id="{273B038C-DF9A-9A9D-E279-EC0734E41B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829043" y="1678499"/>
            <a:ext cx="759519" cy="672576"/>
          </a:xfrm>
          <a:prstGeom prst="rect">
            <a:avLst/>
          </a:prstGeom>
        </p:spPr>
      </p:pic>
      <p:sp>
        <p:nvSpPr>
          <p:cNvPr id="17" name="CuadroTexto 16">
            <a:extLst>
              <a:ext uri="{FF2B5EF4-FFF2-40B4-BE49-F238E27FC236}">
                <a16:creationId xmlns:a16="http://schemas.microsoft.com/office/drawing/2014/main" id="{C5B723E6-76B0-58F1-92D0-6992ABD76EFC}"/>
              </a:ext>
            </a:extLst>
          </p:cNvPr>
          <p:cNvSpPr txBox="1"/>
          <p:nvPr/>
        </p:nvSpPr>
        <p:spPr>
          <a:xfrm>
            <a:off x="3582936" y="1910880"/>
            <a:ext cx="1239542" cy="430887"/>
          </a:xfrm>
          <a:prstGeom prst="rect">
            <a:avLst/>
          </a:prstGeom>
          <a:noFill/>
        </p:spPr>
        <p:txBody>
          <a:bodyPr wrap="square" rtlCol="0">
            <a:spAutoFit/>
          </a:bodyPr>
          <a:lstStyle/>
          <a:p>
            <a:r>
              <a:rPr lang="es-ES" sz="2200" b="1" dirty="0">
                <a:solidFill>
                  <a:srgbClr val="00A692"/>
                </a:solidFill>
                <a:latin typeface="+mj-lt"/>
              </a:rPr>
              <a:t>5,66%</a:t>
            </a:r>
            <a:endParaRPr lang="es-CO" sz="2200" b="1" dirty="0">
              <a:solidFill>
                <a:srgbClr val="00A692"/>
              </a:solidFill>
              <a:latin typeface="+mj-lt"/>
            </a:endParaRPr>
          </a:p>
        </p:txBody>
      </p:sp>
      <p:sp>
        <p:nvSpPr>
          <p:cNvPr id="19" name="CuadroTexto 18">
            <a:extLst>
              <a:ext uri="{FF2B5EF4-FFF2-40B4-BE49-F238E27FC236}">
                <a16:creationId xmlns:a16="http://schemas.microsoft.com/office/drawing/2014/main" id="{CA3E240E-CDFF-EBA0-D7ED-400F7257566D}"/>
              </a:ext>
            </a:extLst>
          </p:cNvPr>
          <p:cNvSpPr txBox="1"/>
          <p:nvPr/>
        </p:nvSpPr>
        <p:spPr>
          <a:xfrm>
            <a:off x="2829043" y="2465374"/>
            <a:ext cx="1440387" cy="276999"/>
          </a:xfrm>
          <a:prstGeom prst="rect">
            <a:avLst/>
          </a:prstGeom>
          <a:noFill/>
        </p:spPr>
        <p:txBody>
          <a:bodyPr wrap="square" rtlCol="0">
            <a:spAutoFit/>
          </a:bodyPr>
          <a:lstStyle/>
          <a:p>
            <a:r>
              <a:rPr lang="es-ES" sz="1200" b="1" dirty="0">
                <a:solidFill>
                  <a:srgbClr val="254E5E"/>
                </a:solidFill>
                <a:latin typeface="+mj-lt"/>
              </a:rPr>
              <a:t>Incrementó UPC                  </a:t>
            </a:r>
            <a:endParaRPr lang="es-CO" sz="1200" b="1" dirty="0">
              <a:solidFill>
                <a:srgbClr val="254E5E"/>
              </a:solidFill>
              <a:latin typeface="+mj-lt"/>
            </a:endParaRPr>
          </a:p>
        </p:txBody>
      </p:sp>
      <p:sp>
        <p:nvSpPr>
          <p:cNvPr id="21" name="CuadroTexto 20">
            <a:extLst>
              <a:ext uri="{FF2B5EF4-FFF2-40B4-BE49-F238E27FC236}">
                <a16:creationId xmlns:a16="http://schemas.microsoft.com/office/drawing/2014/main" id="{AA5859C0-FFF3-C25D-6B6D-7A7F6CBC527B}"/>
              </a:ext>
            </a:extLst>
          </p:cNvPr>
          <p:cNvSpPr txBox="1"/>
          <p:nvPr/>
        </p:nvSpPr>
        <p:spPr>
          <a:xfrm>
            <a:off x="333691" y="2615805"/>
            <a:ext cx="1835703" cy="276999"/>
          </a:xfrm>
          <a:prstGeom prst="rect">
            <a:avLst/>
          </a:prstGeom>
          <a:noFill/>
        </p:spPr>
        <p:txBody>
          <a:bodyPr wrap="square" rtlCol="0">
            <a:spAutoFit/>
          </a:bodyPr>
          <a:lstStyle/>
          <a:p>
            <a:r>
              <a:rPr lang="es-ES" sz="1200" b="1" dirty="0">
                <a:solidFill>
                  <a:srgbClr val="254E5E"/>
                </a:solidFill>
                <a:latin typeface="+mj-lt"/>
              </a:rPr>
              <a:t>Ingresos totales</a:t>
            </a:r>
            <a:endParaRPr lang="es-CO" sz="1200" b="1" dirty="0">
              <a:solidFill>
                <a:srgbClr val="254E5E"/>
              </a:solidFill>
              <a:latin typeface="+mj-lt"/>
            </a:endParaRPr>
          </a:p>
        </p:txBody>
      </p:sp>
      <p:graphicFrame>
        <p:nvGraphicFramePr>
          <p:cNvPr id="3" name="Gráfico 2">
            <a:extLst>
              <a:ext uri="{FF2B5EF4-FFF2-40B4-BE49-F238E27FC236}">
                <a16:creationId xmlns:a16="http://schemas.microsoft.com/office/drawing/2014/main" id="{5A1FFA7E-0E87-2911-177B-5B9140CECB0F}"/>
              </a:ext>
            </a:extLst>
          </p:cNvPr>
          <p:cNvGraphicFramePr>
            <a:graphicFrameLocks/>
          </p:cNvGraphicFramePr>
          <p:nvPr/>
        </p:nvGraphicFramePr>
        <p:xfrm>
          <a:off x="4590016" y="1946875"/>
          <a:ext cx="7399212" cy="274256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 name="Tabla 1">
            <a:extLst>
              <a:ext uri="{FF2B5EF4-FFF2-40B4-BE49-F238E27FC236}">
                <a16:creationId xmlns:a16="http://schemas.microsoft.com/office/drawing/2014/main" id="{9F74242D-6076-9792-20CF-80EDCD1E0D63}"/>
              </a:ext>
            </a:extLst>
          </p:cNvPr>
          <p:cNvGraphicFramePr>
            <a:graphicFrameLocks noGrp="1"/>
          </p:cNvGraphicFramePr>
          <p:nvPr/>
        </p:nvGraphicFramePr>
        <p:xfrm>
          <a:off x="333691" y="5119823"/>
          <a:ext cx="3935742" cy="1077277"/>
        </p:xfrm>
        <a:graphic>
          <a:graphicData uri="http://schemas.openxmlformats.org/drawingml/2006/table">
            <a:tbl>
              <a:tblPr/>
              <a:tblGrid>
                <a:gridCol w="1482020">
                  <a:extLst>
                    <a:ext uri="{9D8B030D-6E8A-4147-A177-3AD203B41FA5}">
                      <a16:colId xmlns:a16="http://schemas.microsoft.com/office/drawing/2014/main" val="2839799847"/>
                    </a:ext>
                  </a:extLst>
                </a:gridCol>
                <a:gridCol w="1122001">
                  <a:extLst>
                    <a:ext uri="{9D8B030D-6E8A-4147-A177-3AD203B41FA5}">
                      <a16:colId xmlns:a16="http://schemas.microsoft.com/office/drawing/2014/main" val="815116775"/>
                    </a:ext>
                  </a:extLst>
                </a:gridCol>
                <a:gridCol w="1331721">
                  <a:extLst>
                    <a:ext uri="{9D8B030D-6E8A-4147-A177-3AD203B41FA5}">
                      <a16:colId xmlns:a16="http://schemas.microsoft.com/office/drawing/2014/main" val="4057544054"/>
                    </a:ext>
                  </a:extLst>
                </a:gridCol>
              </a:tblGrid>
              <a:tr h="385552">
                <a:tc>
                  <a:txBody>
                    <a:bodyPr/>
                    <a:lstStyle/>
                    <a:p>
                      <a:pPr algn="ctr" fontAlgn="ctr">
                        <a:buNone/>
                      </a:pPr>
                      <a:r>
                        <a:rPr lang="es-CO" sz="1000" b="1" i="0" u="none" strike="noStrike" dirty="0">
                          <a:solidFill>
                            <a:srgbClr val="FFFFFF"/>
                          </a:solidFill>
                          <a:effectLst/>
                          <a:latin typeface="Arial" panose="020B0604020202020204" pitchFamily="34" charset="0"/>
                        </a:rPr>
                        <a:t>Régimen</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80"/>
                    </a:solidFill>
                  </a:tcPr>
                </a:tc>
                <a:tc>
                  <a:txBody>
                    <a:bodyPr/>
                    <a:lstStyle/>
                    <a:p>
                      <a:pPr algn="ctr" fontAlgn="ctr">
                        <a:buNone/>
                      </a:pPr>
                      <a:r>
                        <a:rPr lang="es-CO" sz="1000" b="1" i="0" u="none" strike="noStrike" dirty="0">
                          <a:solidFill>
                            <a:srgbClr val="FFFFFF"/>
                          </a:solidFill>
                          <a:effectLst/>
                          <a:latin typeface="Arial" panose="020B0604020202020204" pitchFamily="34" charset="0"/>
                        </a:rPr>
                        <a:t>Número de Afiliados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80"/>
                    </a:solidFill>
                  </a:tcPr>
                </a:tc>
                <a:tc>
                  <a:txBody>
                    <a:bodyPr/>
                    <a:lstStyle/>
                    <a:p>
                      <a:pPr algn="ctr" fontAlgn="ctr">
                        <a:buNone/>
                      </a:pPr>
                      <a:r>
                        <a:rPr lang="es-CO" sz="1000" b="1" i="0" u="none" strike="noStrike" dirty="0">
                          <a:solidFill>
                            <a:srgbClr val="FFFFFF"/>
                          </a:solidFill>
                          <a:effectLst/>
                          <a:latin typeface="Arial" panose="020B0604020202020204" pitchFamily="34" charset="0"/>
                        </a:rPr>
                        <a:t>% Participación</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8080"/>
                    </a:solidFill>
                  </a:tcPr>
                </a:tc>
                <a:extLst>
                  <a:ext uri="{0D108BD9-81ED-4DB2-BD59-A6C34878D82A}">
                    <a16:rowId xmlns:a16="http://schemas.microsoft.com/office/drawing/2014/main" val="2902085630"/>
                  </a:ext>
                </a:extLst>
              </a:tr>
              <a:tr h="226795">
                <a:tc>
                  <a:txBody>
                    <a:bodyPr/>
                    <a:lstStyle/>
                    <a:p>
                      <a:pPr algn="just" fontAlgn="ctr">
                        <a:buNone/>
                      </a:pPr>
                      <a:r>
                        <a:rPr lang="es-CO" sz="1000" b="1" i="0" u="none" strike="noStrike" dirty="0">
                          <a:solidFill>
                            <a:srgbClr val="23505E"/>
                          </a:solidFill>
                          <a:effectLst/>
                          <a:latin typeface="Arial" panose="020B0604020202020204" pitchFamily="34" charset="0"/>
                        </a:rPr>
                        <a:t>Subsidiado</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100" b="1" i="0" u="none" strike="noStrike" dirty="0">
                          <a:solidFill>
                            <a:srgbClr val="23505E"/>
                          </a:solidFill>
                          <a:effectLst/>
                          <a:latin typeface="Calibri" panose="020F0502020204030204" pitchFamily="34" charset="0"/>
                        </a:rPr>
                        <a:t>1.523.759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23505E"/>
                          </a:solidFill>
                          <a:effectLst/>
                          <a:latin typeface="Arial" panose="020B0604020202020204" pitchFamily="34" charset="0"/>
                        </a:rPr>
                        <a:t>90,6%</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60820361"/>
                  </a:ext>
                </a:extLst>
              </a:tr>
              <a:tr h="226795">
                <a:tc>
                  <a:txBody>
                    <a:bodyPr/>
                    <a:lstStyle/>
                    <a:p>
                      <a:pPr algn="just" fontAlgn="ctr">
                        <a:buNone/>
                      </a:pPr>
                      <a:r>
                        <a:rPr lang="es-CO" sz="1000" b="1" i="0" u="none" strike="noStrike" dirty="0">
                          <a:solidFill>
                            <a:srgbClr val="23505E"/>
                          </a:solidFill>
                          <a:effectLst/>
                          <a:latin typeface="Arial" panose="020B0604020202020204" pitchFamily="34" charset="0"/>
                        </a:rPr>
                        <a:t>Contributivo</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100" b="1" i="0" u="none" strike="noStrike" dirty="0">
                          <a:solidFill>
                            <a:srgbClr val="23505E"/>
                          </a:solidFill>
                          <a:effectLst/>
                          <a:latin typeface="Calibri" panose="020F0502020204030204" pitchFamily="34" charset="0"/>
                        </a:rPr>
                        <a:t>158.692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dirty="0">
                          <a:solidFill>
                            <a:srgbClr val="23505E"/>
                          </a:solidFill>
                          <a:effectLst/>
                          <a:latin typeface="Arial" panose="020B0604020202020204" pitchFamily="34" charset="0"/>
                        </a:rPr>
                        <a:t>9,4%</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42121816"/>
                  </a:ext>
                </a:extLst>
              </a:tr>
              <a:tr h="238135">
                <a:tc>
                  <a:txBody>
                    <a:bodyPr/>
                    <a:lstStyle/>
                    <a:p>
                      <a:pPr algn="ctr" fontAlgn="ctr">
                        <a:buNone/>
                      </a:pPr>
                      <a:r>
                        <a:rPr lang="es-CO" sz="1000" b="1" i="0" u="none" strike="noStrike" dirty="0">
                          <a:solidFill>
                            <a:srgbClr val="FFFFFF"/>
                          </a:solidFill>
                          <a:effectLst/>
                          <a:latin typeface="Arial" panose="020B0604020202020204" pitchFamily="34" charset="0"/>
                        </a:rPr>
                        <a:t>Total</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080"/>
                    </a:solidFill>
                  </a:tcPr>
                </a:tc>
                <a:tc>
                  <a:txBody>
                    <a:bodyPr/>
                    <a:lstStyle/>
                    <a:p>
                      <a:pPr algn="ctr" fontAlgn="ctr">
                        <a:buNone/>
                      </a:pPr>
                      <a:r>
                        <a:rPr lang="es-CO" sz="1000" b="1" i="0" u="none" strike="noStrike" dirty="0">
                          <a:solidFill>
                            <a:srgbClr val="23505E"/>
                          </a:solidFill>
                          <a:effectLst/>
                          <a:latin typeface="Arial" panose="020B0604020202020204" pitchFamily="34" charset="0"/>
                        </a:rPr>
                        <a:t>1.682.451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buNone/>
                      </a:pPr>
                      <a:r>
                        <a:rPr lang="es-CO" sz="1000" b="1" i="0" u="none" strike="noStrike" dirty="0">
                          <a:solidFill>
                            <a:srgbClr val="23505E"/>
                          </a:solidFill>
                          <a:effectLst/>
                          <a:latin typeface="Arial" panose="020B0604020202020204" pitchFamily="34" charset="0"/>
                        </a:rPr>
                        <a:t>100%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7347599"/>
                  </a:ext>
                </a:extLst>
              </a:tr>
            </a:tbl>
          </a:graphicData>
        </a:graphic>
      </p:graphicFrame>
      <p:sp>
        <p:nvSpPr>
          <p:cNvPr id="4" name="CuadroTexto 3">
            <a:extLst>
              <a:ext uri="{FF2B5EF4-FFF2-40B4-BE49-F238E27FC236}">
                <a16:creationId xmlns:a16="http://schemas.microsoft.com/office/drawing/2014/main" id="{068FF870-0286-B860-D064-15BF96B3DA6D}"/>
              </a:ext>
            </a:extLst>
          </p:cNvPr>
          <p:cNvSpPr txBox="1"/>
          <p:nvPr/>
        </p:nvSpPr>
        <p:spPr>
          <a:xfrm>
            <a:off x="4785378" y="4930616"/>
            <a:ext cx="7140151" cy="461558"/>
          </a:xfrm>
          <a:prstGeom prst="rect">
            <a:avLst/>
          </a:prstGeom>
          <a:solidFill>
            <a:schemeClr val="bg1">
              <a:lumMod val="95000"/>
            </a:schemeClr>
          </a:solidFill>
          <a:ln>
            <a:solidFill>
              <a:srgbClr val="2B5062"/>
            </a:solidFill>
          </a:ln>
        </p:spPr>
        <p:txBody>
          <a:bodyPr wrap="square">
            <a:spAutoFit/>
          </a:bodyPr>
          <a:lstStyle/>
          <a:p>
            <a:pPr algn="just"/>
            <a:r>
              <a:rPr lang="es-ES" sz="1200" dirty="0">
                <a:solidFill>
                  <a:srgbClr val="2B5062"/>
                </a:solidFill>
                <a:latin typeface="+mj-lt"/>
              </a:rPr>
              <a:t>Se presentaron en el 2025 un total de </a:t>
            </a:r>
            <a:r>
              <a:rPr lang="es-ES" sz="1200" b="1" dirty="0">
                <a:solidFill>
                  <a:srgbClr val="2B5062"/>
                </a:solidFill>
                <a:latin typeface="+mj-lt"/>
              </a:rPr>
              <a:t>15.661</a:t>
            </a:r>
            <a:r>
              <a:rPr lang="es-ES" sz="1200" dirty="0">
                <a:solidFill>
                  <a:srgbClr val="2B5062"/>
                </a:solidFill>
                <a:latin typeface="+mj-lt"/>
              </a:rPr>
              <a:t> egresos por parte de los Entes Territoriales de usuarios </a:t>
            </a:r>
            <a:r>
              <a:rPr lang="es-ES" sz="1200" b="1" dirty="0">
                <a:solidFill>
                  <a:srgbClr val="2B5062"/>
                </a:solidFill>
                <a:latin typeface="+mj-lt"/>
              </a:rPr>
              <a:t>Migrantes venezolanos </a:t>
            </a:r>
            <a:r>
              <a:rPr lang="es-ES" sz="1200" dirty="0">
                <a:solidFill>
                  <a:srgbClr val="2B5062"/>
                </a:solidFill>
                <a:latin typeface="+mj-lt"/>
              </a:rPr>
              <a:t>que no acreditaron su permanencia en su municipio de afiliación.</a:t>
            </a:r>
            <a:endParaRPr lang="es-CO" sz="1200" dirty="0">
              <a:solidFill>
                <a:srgbClr val="2B5062"/>
              </a:solidFill>
              <a:latin typeface="+mj-lt"/>
            </a:endParaRPr>
          </a:p>
        </p:txBody>
      </p:sp>
      <p:sp>
        <p:nvSpPr>
          <p:cNvPr id="6" name="CuadroTexto 5">
            <a:extLst>
              <a:ext uri="{FF2B5EF4-FFF2-40B4-BE49-F238E27FC236}">
                <a16:creationId xmlns:a16="http://schemas.microsoft.com/office/drawing/2014/main" id="{B7AAB6FF-6432-5659-4C79-6924B0EAFCB4}"/>
              </a:ext>
            </a:extLst>
          </p:cNvPr>
          <p:cNvSpPr txBox="1"/>
          <p:nvPr/>
        </p:nvSpPr>
        <p:spPr>
          <a:xfrm>
            <a:off x="4780834" y="5583729"/>
            <a:ext cx="7140151" cy="461558"/>
          </a:xfrm>
          <a:prstGeom prst="rect">
            <a:avLst/>
          </a:prstGeom>
          <a:solidFill>
            <a:schemeClr val="bg1">
              <a:lumMod val="95000"/>
            </a:schemeClr>
          </a:solidFill>
          <a:ln>
            <a:solidFill>
              <a:srgbClr val="2B5062"/>
            </a:solidFill>
          </a:ln>
        </p:spPr>
        <p:txBody>
          <a:bodyPr wrap="square">
            <a:spAutoFit/>
          </a:bodyPr>
          <a:lstStyle/>
          <a:p>
            <a:pPr algn="just"/>
            <a:r>
              <a:rPr lang="es-ES" sz="1200" b="1" dirty="0">
                <a:solidFill>
                  <a:srgbClr val="2B5062"/>
                </a:solidFill>
                <a:cs typeface="Arial" panose="020B0604020202020204" pitchFamily="34" charset="0"/>
              </a:rPr>
              <a:t>Disminución de traslado </a:t>
            </a:r>
            <a:r>
              <a:rPr lang="es-ES" sz="1200" dirty="0">
                <a:solidFill>
                  <a:srgbClr val="2B5062"/>
                </a:solidFill>
                <a:cs typeface="Arial" panose="020B0604020202020204" pitchFamily="34" charset="0"/>
              </a:rPr>
              <a:t>hacia otras EPS en un </a:t>
            </a:r>
            <a:r>
              <a:rPr lang="es-ES" sz="1200" b="1" dirty="0">
                <a:solidFill>
                  <a:srgbClr val="2B5062"/>
                </a:solidFill>
                <a:cs typeface="Arial" panose="020B0604020202020204" pitchFamily="34" charset="0"/>
              </a:rPr>
              <a:t>10% </a:t>
            </a:r>
            <a:r>
              <a:rPr lang="es-ES" sz="1200" dirty="0">
                <a:solidFill>
                  <a:srgbClr val="2B5062"/>
                </a:solidFill>
                <a:cs typeface="Arial" panose="020B0604020202020204" pitchFamily="34" charset="0"/>
              </a:rPr>
              <a:t>con relación al año 2024 equivalente a </a:t>
            </a:r>
            <a:r>
              <a:rPr lang="es-ES" sz="1200" b="1" dirty="0">
                <a:solidFill>
                  <a:srgbClr val="2B5062"/>
                </a:solidFill>
                <a:cs typeface="Arial" panose="020B0604020202020204" pitchFamily="34" charset="0"/>
              </a:rPr>
              <a:t>5.553</a:t>
            </a:r>
            <a:r>
              <a:rPr lang="es-ES" sz="1200" dirty="0">
                <a:solidFill>
                  <a:srgbClr val="2B5062"/>
                </a:solidFill>
                <a:cs typeface="Arial" panose="020B0604020202020204" pitchFamily="34" charset="0"/>
              </a:rPr>
              <a:t> traslados menos en el 2025.</a:t>
            </a:r>
            <a:endParaRPr lang="es-CO" sz="1200" b="1" dirty="0">
              <a:solidFill>
                <a:srgbClr val="2B5062"/>
              </a:solidFill>
              <a:latin typeface="+mj-lt"/>
            </a:endParaRPr>
          </a:p>
        </p:txBody>
      </p:sp>
      <p:pic>
        <p:nvPicPr>
          <p:cNvPr id="10" name="Google Shape;234;p5" descr="Imagen en blanco y negro&#10;&#10;El contenido generado por IA puede ser incorrecto.">
            <a:extLst>
              <a:ext uri="{FF2B5EF4-FFF2-40B4-BE49-F238E27FC236}">
                <a16:creationId xmlns:a16="http://schemas.microsoft.com/office/drawing/2014/main" id="{A3FA720A-96FB-AD61-DBED-87BFE2043117}"/>
              </a:ext>
            </a:extLst>
          </p:cNvPr>
          <p:cNvPicPr preferRelativeResize="0"/>
          <p:nvPr/>
        </p:nvPicPr>
        <p:blipFill rotWithShape="1">
          <a:blip r:embed="rId7">
            <a:alphaModFix/>
          </a:blip>
          <a:srcRect/>
          <a:stretch/>
        </p:blipFill>
        <p:spPr>
          <a:xfrm rot="8108137" flipH="1">
            <a:off x="2934737" y="403688"/>
            <a:ext cx="654818" cy="251559"/>
          </a:xfrm>
          <a:prstGeom prst="rect">
            <a:avLst/>
          </a:prstGeom>
          <a:noFill/>
          <a:ln>
            <a:noFill/>
          </a:ln>
        </p:spPr>
      </p:pic>
      <p:pic>
        <p:nvPicPr>
          <p:cNvPr id="11" name="Google Shape;235;p5" descr="Imagen en blanco y negro&#10;&#10;El contenido generado por IA puede ser incorrecto.">
            <a:extLst>
              <a:ext uri="{FF2B5EF4-FFF2-40B4-BE49-F238E27FC236}">
                <a16:creationId xmlns:a16="http://schemas.microsoft.com/office/drawing/2014/main" id="{4EBC26BC-CC65-8F13-70D3-0CA85540F6AD}"/>
              </a:ext>
            </a:extLst>
          </p:cNvPr>
          <p:cNvPicPr preferRelativeResize="0"/>
          <p:nvPr/>
        </p:nvPicPr>
        <p:blipFill rotWithShape="1">
          <a:blip r:embed="rId7">
            <a:alphaModFix/>
          </a:blip>
          <a:srcRect/>
          <a:stretch/>
        </p:blipFill>
        <p:spPr>
          <a:xfrm rot="-8157613" flipH="1">
            <a:off x="8137113" y="383582"/>
            <a:ext cx="654818" cy="251559"/>
          </a:xfrm>
          <a:prstGeom prst="rect">
            <a:avLst/>
          </a:prstGeom>
          <a:noFill/>
          <a:ln>
            <a:noFill/>
          </a:ln>
        </p:spPr>
      </p:pic>
    </p:spTree>
    <p:extLst>
      <p:ext uri="{BB962C8B-B14F-4D97-AF65-F5344CB8AC3E}">
        <p14:creationId xmlns:p14="http://schemas.microsoft.com/office/powerpoint/2010/main" val="35323689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233;p5">
            <a:extLst>
              <a:ext uri="{FF2B5EF4-FFF2-40B4-BE49-F238E27FC236}">
                <a16:creationId xmlns:a16="http://schemas.microsoft.com/office/drawing/2014/main" id="{00085353-0982-51AD-D2A9-8F037DAB4A02}"/>
              </a:ext>
            </a:extLst>
          </p:cNvPr>
          <p:cNvPicPr preferRelativeResize="0"/>
          <p:nvPr/>
        </p:nvPicPr>
        <p:blipFill rotWithShape="1">
          <a:blip r:embed="rId2">
            <a:alphaModFix amt="50000"/>
          </a:blip>
          <a:srcRect/>
          <a:stretch/>
        </p:blipFill>
        <p:spPr>
          <a:xfrm>
            <a:off x="1819072" y="205679"/>
            <a:ext cx="8138338" cy="885016"/>
          </a:xfrm>
          <a:prstGeom prst="rect">
            <a:avLst/>
          </a:prstGeom>
          <a:noFill/>
          <a:ln>
            <a:noFill/>
          </a:ln>
        </p:spPr>
      </p:pic>
      <p:pic>
        <p:nvPicPr>
          <p:cNvPr id="8" name="Google Shape;234;p5" descr="Imagen en blanco y negro&#10;&#10;El contenido generado por IA puede ser incorrecto.">
            <a:extLst>
              <a:ext uri="{FF2B5EF4-FFF2-40B4-BE49-F238E27FC236}">
                <a16:creationId xmlns:a16="http://schemas.microsoft.com/office/drawing/2014/main" id="{89B39A18-6588-B52C-8CD6-9DE1934AC20B}"/>
              </a:ext>
            </a:extLst>
          </p:cNvPr>
          <p:cNvPicPr preferRelativeResize="0"/>
          <p:nvPr/>
        </p:nvPicPr>
        <p:blipFill rotWithShape="1">
          <a:blip r:embed="rId3">
            <a:alphaModFix/>
          </a:blip>
          <a:srcRect/>
          <a:stretch/>
        </p:blipFill>
        <p:spPr>
          <a:xfrm rot="8108137" flipH="1">
            <a:off x="1586392" y="285716"/>
            <a:ext cx="654818" cy="251559"/>
          </a:xfrm>
          <a:prstGeom prst="rect">
            <a:avLst/>
          </a:prstGeom>
          <a:noFill/>
          <a:ln>
            <a:noFill/>
          </a:ln>
        </p:spPr>
      </p:pic>
      <p:pic>
        <p:nvPicPr>
          <p:cNvPr id="12" name="Google Shape;235;p5" descr="Imagen en blanco y negro&#10;&#10;El contenido generado por IA puede ser incorrecto.">
            <a:extLst>
              <a:ext uri="{FF2B5EF4-FFF2-40B4-BE49-F238E27FC236}">
                <a16:creationId xmlns:a16="http://schemas.microsoft.com/office/drawing/2014/main" id="{C16E07EA-9698-1258-DFA3-D360BEF235C7}"/>
              </a:ext>
            </a:extLst>
          </p:cNvPr>
          <p:cNvPicPr preferRelativeResize="0"/>
          <p:nvPr/>
        </p:nvPicPr>
        <p:blipFill rotWithShape="1">
          <a:blip r:embed="rId3">
            <a:alphaModFix/>
          </a:blip>
          <a:srcRect/>
          <a:stretch/>
        </p:blipFill>
        <p:spPr>
          <a:xfrm rot="-8157613" flipH="1">
            <a:off x="9471455" y="265610"/>
            <a:ext cx="654818" cy="251559"/>
          </a:xfrm>
          <a:prstGeom prst="rect">
            <a:avLst/>
          </a:prstGeom>
          <a:noFill/>
          <a:ln>
            <a:noFill/>
          </a:ln>
        </p:spPr>
      </p:pic>
      <p:grpSp>
        <p:nvGrpSpPr>
          <p:cNvPr id="13" name="Grupo 12">
            <a:extLst>
              <a:ext uri="{FF2B5EF4-FFF2-40B4-BE49-F238E27FC236}">
                <a16:creationId xmlns:a16="http://schemas.microsoft.com/office/drawing/2014/main" id="{92E18F3D-E5A0-7DA9-3361-3CCAF49A76F1}"/>
              </a:ext>
            </a:extLst>
          </p:cNvPr>
          <p:cNvGrpSpPr/>
          <p:nvPr/>
        </p:nvGrpSpPr>
        <p:grpSpPr>
          <a:xfrm>
            <a:off x="3794394" y="1580718"/>
            <a:ext cx="7982219" cy="5034226"/>
            <a:chOff x="667179" y="326018"/>
            <a:chExt cx="9260814" cy="6023800"/>
          </a:xfrm>
        </p:grpSpPr>
        <p:pic>
          <p:nvPicPr>
            <p:cNvPr id="15" name="Gráfico 14">
              <a:extLst>
                <a:ext uri="{FF2B5EF4-FFF2-40B4-BE49-F238E27FC236}">
                  <a16:creationId xmlns:a16="http://schemas.microsoft.com/office/drawing/2014/main" id="{64E241E0-01DF-4CE1-AFC6-1CA905E4E89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90788" y="3891765"/>
              <a:ext cx="1695450" cy="1704975"/>
            </a:xfrm>
            <a:prstGeom prst="rect">
              <a:avLst/>
            </a:prstGeom>
          </p:spPr>
        </p:pic>
        <p:pic>
          <p:nvPicPr>
            <p:cNvPr id="19" name="Gráfico 18">
              <a:extLst>
                <a:ext uri="{FF2B5EF4-FFF2-40B4-BE49-F238E27FC236}">
                  <a16:creationId xmlns:a16="http://schemas.microsoft.com/office/drawing/2014/main" id="{6333D32E-9A6A-4E20-9A84-DE0DFD861B3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362388" y="4500290"/>
              <a:ext cx="323850" cy="342900"/>
            </a:xfrm>
            <a:prstGeom prst="rect">
              <a:avLst/>
            </a:prstGeom>
          </p:spPr>
        </p:pic>
        <p:pic>
          <p:nvPicPr>
            <p:cNvPr id="21" name="Gráfico 20">
              <a:extLst>
                <a:ext uri="{FF2B5EF4-FFF2-40B4-BE49-F238E27FC236}">
                  <a16:creationId xmlns:a16="http://schemas.microsoft.com/office/drawing/2014/main" id="{ADE03330-B8AC-4560-A0A2-31EF846E02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492433" y="4107789"/>
              <a:ext cx="1457325" cy="1571625"/>
            </a:xfrm>
            <a:prstGeom prst="rect">
              <a:avLst/>
            </a:prstGeom>
          </p:spPr>
        </p:pic>
        <p:pic>
          <p:nvPicPr>
            <p:cNvPr id="23" name="Gráfico 22">
              <a:extLst>
                <a:ext uri="{FF2B5EF4-FFF2-40B4-BE49-F238E27FC236}">
                  <a16:creationId xmlns:a16="http://schemas.microsoft.com/office/drawing/2014/main" id="{288ECA53-2725-4B84-8A2A-E7628B7C9CC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314763" y="4225591"/>
              <a:ext cx="371475" cy="333375"/>
            </a:xfrm>
            <a:prstGeom prst="rect">
              <a:avLst/>
            </a:prstGeom>
          </p:spPr>
        </p:pic>
        <p:pic>
          <p:nvPicPr>
            <p:cNvPr id="27" name="Gráfico 26">
              <a:extLst>
                <a:ext uri="{FF2B5EF4-FFF2-40B4-BE49-F238E27FC236}">
                  <a16:creationId xmlns:a16="http://schemas.microsoft.com/office/drawing/2014/main" id="{3120AB34-1703-4A08-A5B9-100C20D4028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941511" y="2951841"/>
              <a:ext cx="1485900" cy="1714500"/>
            </a:xfrm>
            <a:prstGeom prst="rect">
              <a:avLst/>
            </a:prstGeom>
          </p:spPr>
        </p:pic>
        <p:pic>
          <p:nvPicPr>
            <p:cNvPr id="29" name="Gráfico 28">
              <a:extLst>
                <a:ext uri="{FF2B5EF4-FFF2-40B4-BE49-F238E27FC236}">
                  <a16:creationId xmlns:a16="http://schemas.microsoft.com/office/drawing/2014/main" id="{60D44A1C-88B7-4CEF-86CB-A0F8E67B2BF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180337" y="434340"/>
              <a:ext cx="1571625" cy="4133850"/>
            </a:xfrm>
            <a:prstGeom prst="rect">
              <a:avLst/>
            </a:prstGeom>
          </p:spPr>
        </p:pic>
        <p:pic>
          <p:nvPicPr>
            <p:cNvPr id="31" name="Gráfico 30">
              <a:extLst>
                <a:ext uri="{FF2B5EF4-FFF2-40B4-BE49-F238E27FC236}">
                  <a16:creationId xmlns:a16="http://schemas.microsoft.com/office/drawing/2014/main" id="{7D61B427-B41E-4F1E-8E3E-FFAC6325634E}"/>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333000" y="2350001"/>
              <a:ext cx="1924050" cy="1895475"/>
            </a:xfrm>
            <a:prstGeom prst="rect">
              <a:avLst/>
            </a:prstGeom>
          </p:spPr>
        </p:pic>
        <p:pic>
          <p:nvPicPr>
            <p:cNvPr id="33" name="Gráfico 32">
              <a:extLst>
                <a:ext uri="{FF2B5EF4-FFF2-40B4-BE49-F238E27FC236}">
                  <a16:creationId xmlns:a16="http://schemas.microsoft.com/office/drawing/2014/main" id="{85AA33B9-EC28-41C9-B72D-5B04D5BE7D02}"/>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5500500" y="1484991"/>
              <a:ext cx="1743075" cy="1466850"/>
            </a:xfrm>
            <a:prstGeom prst="rect">
              <a:avLst/>
            </a:prstGeom>
          </p:spPr>
        </p:pic>
        <p:pic>
          <p:nvPicPr>
            <p:cNvPr id="41" name="Gráfico 40">
              <a:extLst>
                <a:ext uri="{FF2B5EF4-FFF2-40B4-BE49-F238E27FC236}">
                  <a16:creationId xmlns:a16="http://schemas.microsoft.com/office/drawing/2014/main" id="{1B52728C-58D3-42DC-A871-2B992F16D4CB}"/>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929981" y="2586410"/>
              <a:ext cx="1647825" cy="1771650"/>
            </a:xfrm>
            <a:prstGeom prst="rect">
              <a:avLst/>
            </a:prstGeom>
          </p:spPr>
        </p:pic>
        <p:pic>
          <p:nvPicPr>
            <p:cNvPr id="45" name="Gráfico 44">
              <a:extLst>
                <a:ext uri="{FF2B5EF4-FFF2-40B4-BE49-F238E27FC236}">
                  <a16:creationId xmlns:a16="http://schemas.microsoft.com/office/drawing/2014/main" id="{2B137817-9903-45BF-B5F0-B31DF7FEAA7F}"/>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5393773" y="4044616"/>
              <a:ext cx="695325" cy="342900"/>
            </a:xfrm>
            <a:prstGeom prst="rect">
              <a:avLst/>
            </a:prstGeom>
          </p:spPr>
        </p:pic>
        <p:pic>
          <p:nvPicPr>
            <p:cNvPr id="47" name="Gráfico 46">
              <a:extLst>
                <a:ext uri="{FF2B5EF4-FFF2-40B4-BE49-F238E27FC236}">
                  <a16:creationId xmlns:a16="http://schemas.microsoft.com/office/drawing/2014/main" id="{77C6DB9F-5630-4564-A942-FB0C6044D983}"/>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6599262" y="2811645"/>
              <a:ext cx="1504950" cy="2228850"/>
            </a:xfrm>
            <a:prstGeom prst="rect">
              <a:avLst/>
            </a:prstGeom>
          </p:spPr>
        </p:pic>
        <p:sp>
          <p:nvSpPr>
            <p:cNvPr id="49" name="TextBox 26">
              <a:extLst>
                <a:ext uri="{FF2B5EF4-FFF2-40B4-BE49-F238E27FC236}">
                  <a16:creationId xmlns:a16="http://schemas.microsoft.com/office/drawing/2014/main" id="{C2F6621F-50E6-4C94-A47C-86CFC22957F5}"/>
                </a:ext>
              </a:extLst>
            </p:cNvPr>
            <p:cNvSpPr txBox="1"/>
            <p:nvPr/>
          </p:nvSpPr>
          <p:spPr>
            <a:xfrm>
              <a:off x="2015324" y="4671053"/>
              <a:ext cx="966234" cy="441829"/>
            </a:xfrm>
            <a:prstGeom prst="rect">
              <a:avLst/>
            </a:prstGeom>
            <a:noFill/>
          </p:spPr>
          <p:txBody>
            <a:bodyPr wrap="square" lIns="0" tIns="0" rIns="0" bIns="0" rtlCol="0">
              <a:spAutoFit/>
            </a:bodyPr>
            <a:lstStyle/>
            <a:p>
              <a:pPr algn="ctr"/>
              <a:r>
                <a:rPr lang="en-US" sz="1200" b="1" dirty="0" err="1">
                  <a:solidFill>
                    <a:srgbClr val="014353"/>
                  </a:solidFill>
                </a:rPr>
                <a:t>Suroeste</a:t>
              </a:r>
              <a:endParaRPr lang="en-US" sz="1200" b="1" dirty="0">
                <a:solidFill>
                  <a:srgbClr val="014353"/>
                </a:solidFill>
              </a:endParaRPr>
            </a:p>
            <a:p>
              <a:pPr algn="ctr"/>
              <a:r>
                <a:rPr lang="en-US" sz="1200" b="1" dirty="0">
                  <a:solidFill>
                    <a:srgbClr val="014353"/>
                  </a:solidFill>
                </a:rPr>
                <a:t>9%</a:t>
              </a:r>
            </a:p>
          </p:txBody>
        </p:sp>
        <p:sp>
          <p:nvSpPr>
            <p:cNvPr id="50" name="TextBox 26">
              <a:extLst>
                <a:ext uri="{FF2B5EF4-FFF2-40B4-BE49-F238E27FC236}">
                  <a16:creationId xmlns:a16="http://schemas.microsoft.com/office/drawing/2014/main" id="{58265067-0F04-46B9-A02A-9CC7A1486111}"/>
                </a:ext>
              </a:extLst>
            </p:cNvPr>
            <p:cNvSpPr txBox="1"/>
            <p:nvPr/>
          </p:nvSpPr>
          <p:spPr>
            <a:xfrm>
              <a:off x="4740181" y="857135"/>
              <a:ext cx="1413934" cy="441829"/>
            </a:xfrm>
            <a:prstGeom prst="rect">
              <a:avLst/>
            </a:prstGeom>
            <a:noFill/>
          </p:spPr>
          <p:txBody>
            <a:bodyPr wrap="square" lIns="0" tIns="0" rIns="0" bIns="0" rtlCol="0">
              <a:spAutoFit/>
            </a:bodyPr>
            <a:lstStyle/>
            <a:p>
              <a:pPr algn="ctr"/>
              <a:r>
                <a:rPr lang="en-US" sz="1200" b="1" dirty="0">
                  <a:solidFill>
                    <a:srgbClr val="014353"/>
                  </a:solidFill>
                </a:rPr>
                <a:t>Norte </a:t>
              </a:r>
            </a:p>
            <a:p>
              <a:pPr algn="ctr"/>
              <a:r>
                <a:rPr lang="en-US" sz="1200" b="1" dirty="0">
                  <a:solidFill>
                    <a:srgbClr val="014353"/>
                  </a:solidFill>
                </a:rPr>
                <a:t>6%</a:t>
              </a:r>
            </a:p>
          </p:txBody>
        </p:sp>
        <p:sp>
          <p:nvSpPr>
            <p:cNvPr id="51" name="TextBox 26">
              <a:extLst>
                <a:ext uri="{FF2B5EF4-FFF2-40B4-BE49-F238E27FC236}">
                  <a16:creationId xmlns:a16="http://schemas.microsoft.com/office/drawing/2014/main" id="{DDF2912A-A328-4CD7-AAF6-ED9EACBD91B4}"/>
                </a:ext>
              </a:extLst>
            </p:cNvPr>
            <p:cNvSpPr txBox="1"/>
            <p:nvPr/>
          </p:nvSpPr>
          <p:spPr>
            <a:xfrm>
              <a:off x="7220577" y="985262"/>
              <a:ext cx="1413934" cy="441829"/>
            </a:xfrm>
            <a:prstGeom prst="rect">
              <a:avLst/>
            </a:prstGeom>
            <a:noFill/>
          </p:spPr>
          <p:txBody>
            <a:bodyPr wrap="square" lIns="0" tIns="0" rIns="0" bIns="0" rtlCol="0">
              <a:spAutoFit/>
            </a:bodyPr>
            <a:lstStyle/>
            <a:p>
              <a:pPr algn="ctr"/>
              <a:r>
                <a:rPr lang="en-US" sz="1200" b="1" dirty="0">
                  <a:solidFill>
                    <a:srgbClr val="014353"/>
                  </a:solidFill>
                </a:rPr>
                <a:t>Bajo Cauca</a:t>
              </a:r>
            </a:p>
            <a:p>
              <a:pPr algn="ctr"/>
              <a:r>
                <a:rPr lang="en-US" sz="1200" b="1" dirty="0">
                  <a:solidFill>
                    <a:srgbClr val="014353"/>
                  </a:solidFill>
                </a:rPr>
                <a:t>3%</a:t>
              </a:r>
            </a:p>
          </p:txBody>
        </p:sp>
        <p:sp>
          <p:nvSpPr>
            <p:cNvPr id="52" name="TextBox 26">
              <a:extLst>
                <a:ext uri="{FF2B5EF4-FFF2-40B4-BE49-F238E27FC236}">
                  <a16:creationId xmlns:a16="http://schemas.microsoft.com/office/drawing/2014/main" id="{71CC80DD-E5D4-4AB4-B634-08C829D80395}"/>
                </a:ext>
              </a:extLst>
            </p:cNvPr>
            <p:cNvSpPr txBox="1"/>
            <p:nvPr/>
          </p:nvSpPr>
          <p:spPr>
            <a:xfrm>
              <a:off x="8615486" y="2019557"/>
              <a:ext cx="909320" cy="441829"/>
            </a:xfrm>
            <a:prstGeom prst="rect">
              <a:avLst/>
            </a:prstGeom>
            <a:noFill/>
          </p:spPr>
          <p:txBody>
            <a:bodyPr wrap="square" lIns="0" tIns="0" rIns="0" bIns="0" rtlCol="0">
              <a:spAutoFit/>
            </a:bodyPr>
            <a:lstStyle/>
            <a:p>
              <a:pPr algn="ctr"/>
              <a:r>
                <a:rPr lang="en-US" sz="1200" b="1" dirty="0">
                  <a:solidFill>
                    <a:srgbClr val="014353"/>
                  </a:solidFill>
                </a:rPr>
                <a:t>Nordeste</a:t>
              </a:r>
            </a:p>
            <a:p>
              <a:pPr algn="ctr"/>
              <a:r>
                <a:rPr lang="en-US" sz="1200" b="1" dirty="0">
                  <a:solidFill>
                    <a:srgbClr val="014353"/>
                  </a:solidFill>
                </a:rPr>
                <a:t>4%</a:t>
              </a:r>
            </a:p>
          </p:txBody>
        </p:sp>
        <p:sp>
          <p:nvSpPr>
            <p:cNvPr id="53" name="TextBox 26">
              <a:extLst>
                <a:ext uri="{FF2B5EF4-FFF2-40B4-BE49-F238E27FC236}">
                  <a16:creationId xmlns:a16="http://schemas.microsoft.com/office/drawing/2014/main" id="{63DAC0B3-7452-4813-AC08-C20454030C13}"/>
                </a:ext>
              </a:extLst>
            </p:cNvPr>
            <p:cNvSpPr txBox="1"/>
            <p:nvPr/>
          </p:nvSpPr>
          <p:spPr>
            <a:xfrm>
              <a:off x="8363692" y="3903379"/>
              <a:ext cx="1413934" cy="662744"/>
            </a:xfrm>
            <a:prstGeom prst="rect">
              <a:avLst/>
            </a:prstGeom>
            <a:noFill/>
          </p:spPr>
          <p:txBody>
            <a:bodyPr wrap="square" lIns="0" tIns="0" rIns="0" bIns="0" rtlCol="0">
              <a:spAutoFit/>
            </a:bodyPr>
            <a:lstStyle/>
            <a:p>
              <a:pPr algn="ctr"/>
              <a:r>
                <a:rPr lang="en-US" sz="1200" b="1" dirty="0">
                  <a:solidFill>
                    <a:srgbClr val="014353"/>
                  </a:solidFill>
                </a:rPr>
                <a:t>Magdalena Medio</a:t>
              </a:r>
            </a:p>
            <a:p>
              <a:pPr algn="ctr"/>
              <a:r>
                <a:rPr lang="en-US" sz="1200" b="1" dirty="0">
                  <a:solidFill>
                    <a:srgbClr val="014353"/>
                  </a:solidFill>
                </a:rPr>
                <a:t>3%</a:t>
              </a:r>
            </a:p>
          </p:txBody>
        </p:sp>
        <p:sp>
          <p:nvSpPr>
            <p:cNvPr id="54" name="TextBox 26">
              <a:extLst>
                <a:ext uri="{FF2B5EF4-FFF2-40B4-BE49-F238E27FC236}">
                  <a16:creationId xmlns:a16="http://schemas.microsoft.com/office/drawing/2014/main" id="{4C33630E-4CA8-4503-B2FC-69493FA10025}"/>
                </a:ext>
              </a:extLst>
            </p:cNvPr>
            <p:cNvSpPr txBox="1"/>
            <p:nvPr/>
          </p:nvSpPr>
          <p:spPr>
            <a:xfrm>
              <a:off x="8363692" y="5382622"/>
              <a:ext cx="900334" cy="441829"/>
            </a:xfrm>
            <a:prstGeom prst="rect">
              <a:avLst/>
            </a:prstGeom>
            <a:noFill/>
          </p:spPr>
          <p:txBody>
            <a:bodyPr wrap="square" lIns="0" tIns="0" rIns="0" bIns="0" rtlCol="0">
              <a:spAutoFit/>
            </a:bodyPr>
            <a:lstStyle/>
            <a:p>
              <a:pPr algn="ctr"/>
              <a:r>
                <a:rPr lang="en-US" sz="1200" b="1" dirty="0">
                  <a:solidFill>
                    <a:srgbClr val="014353"/>
                  </a:solidFill>
                </a:rPr>
                <a:t>Oriente</a:t>
              </a:r>
            </a:p>
            <a:p>
              <a:pPr algn="ctr"/>
              <a:r>
                <a:rPr lang="en-US" sz="1200" b="1" dirty="0">
                  <a:solidFill>
                    <a:srgbClr val="014353"/>
                  </a:solidFill>
                </a:rPr>
                <a:t>13%</a:t>
              </a:r>
            </a:p>
          </p:txBody>
        </p:sp>
        <p:sp>
          <p:nvSpPr>
            <p:cNvPr id="55" name="TextBox 26">
              <a:extLst>
                <a:ext uri="{FF2B5EF4-FFF2-40B4-BE49-F238E27FC236}">
                  <a16:creationId xmlns:a16="http://schemas.microsoft.com/office/drawing/2014/main" id="{9798F2A9-A194-44F0-9F2B-50DF2C3AF2AD}"/>
                </a:ext>
              </a:extLst>
            </p:cNvPr>
            <p:cNvSpPr txBox="1"/>
            <p:nvPr/>
          </p:nvSpPr>
          <p:spPr>
            <a:xfrm>
              <a:off x="958619" y="3106430"/>
              <a:ext cx="1025729" cy="662744"/>
            </a:xfrm>
            <a:prstGeom prst="rect">
              <a:avLst/>
            </a:prstGeom>
            <a:noFill/>
          </p:spPr>
          <p:txBody>
            <a:bodyPr wrap="square" lIns="0" tIns="0" rIns="0" bIns="0" rtlCol="0">
              <a:spAutoFit/>
            </a:bodyPr>
            <a:lstStyle/>
            <a:p>
              <a:pPr algn="ctr"/>
              <a:r>
                <a:rPr lang="en-US" sz="1200" b="1" dirty="0">
                  <a:solidFill>
                    <a:srgbClr val="014353"/>
                  </a:solidFill>
                </a:rPr>
                <a:t>Occidente</a:t>
              </a:r>
            </a:p>
            <a:p>
              <a:pPr algn="ctr"/>
              <a:r>
                <a:rPr lang="en-US" sz="1200" b="1" dirty="0">
                  <a:solidFill>
                    <a:srgbClr val="014353"/>
                  </a:solidFill>
                </a:rPr>
                <a:t>5%</a:t>
              </a:r>
            </a:p>
            <a:p>
              <a:pPr algn="ctr"/>
              <a:endParaRPr lang="en-US" sz="1200" b="1" dirty="0">
                <a:solidFill>
                  <a:srgbClr val="014353"/>
                </a:solidFill>
              </a:endParaRPr>
            </a:p>
          </p:txBody>
        </p:sp>
        <p:sp>
          <p:nvSpPr>
            <p:cNvPr id="22" name="TextBox 26">
              <a:extLst>
                <a:ext uri="{FF2B5EF4-FFF2-40B4-BE49-F238E27FC236}">
                  <a16:creationId xmlns:a16="http://schemas.microsoft.com/office/drawing/2014/main" id="{EC947F44-0BCD-409E-B950-859770539218}"/>
                </a:ext>
              </a:extLst>
            </p:cNvPr>
            <p:cNvSpPr txBox="1"/>
            <p:nvPr/>
          </p:nvSpPr>
          <p:spPr>
            <a:xfrm>
              <a:off x="4740181" y="5907989"/>
              <a:ext cx="1840448" cy="441829"/>
            </a:xfrm>
            <a:prstGeom prst="rect">
              <a:avLst/>
            </a:prstGeom>
            <a:noFill/>
          </p:spPr>
          <p:txBody>
            <a:bodyPr wrap="square" lIns="0" tIns="0" rIns="0" bIns="0" rtlCol="0">
              <a:spAutoFit/>
            </a:bodyPr>
            <a:lstStyle/>
            <a:p>
              <a:pPr algn="ctr"/>
              <a:r>
                <a:rPr lang="en-US" sz="1200" b="1" dirty="0" err="1">
                  <a:solidFill>
                    <a:srgbClr val="014353"/>
                  </a:solidFill>
                </a:rPr>
                <a:t>Área</a:t>
              </a:r>
              <a:r>
                <a:rPr lang="en-US" sz="1200" b="1" dirty="0">
                  <a:solidFill>
                    <a:srgbClr val="014353"/>
                  </a:solidFill>
                </a:rPr>
                <a:t> </a:t>
              </a:r>
              <a:r>
                <a:rPr lang="en-US" sz="1200" b="1" dirty="0" err="1">
                  <a:solidFill>
                    <a:srgbClr val="014353"/>
                  </a:solidFill>
                </a:rPr>
                <a:t>metropolitana</a:t>
              </a:r>
              <a:endParaRPr lang="en-US" sz="1200" b="1" dirty="0">
                <a:solidFill>
                  <a:srgbClr val="014353"/>
                </a:solidFill>
              </a:endParaRPr>
            </a:p>
            <a:p>
              <a:pPr algn="ctr"/>
              <a:r>
                <a:rPr lang="en-US" sz="1200" b="1" dirty="0">
                  <a:solidFill>
                    <a:srgbClr val="014353"/>
                  </a:solidFill>
                </a:rPr>
                <a:t>43%</a:t>
              </a:r>
            </a:p>
          </p:txBody>
        </p:sp>
        <p:cxnSp>
          <p:nvCxnSpPr>
            <p:cNvPr id="5" name="Conector recto de flecha 4">
              <a:extLst>
                <a:ext uri="{FF2B5EF4-FFF2-40B4-BE49-F238E27FC236}">
                  <a16:creationId xmlns:a16="http://schemas.microsoft.com/office/drawing/2014/main" id="{09A82A1B-F364-425F-B3B8-206CEC922F7B}"/>
                </a:ext>
              </a:extLst>
            </p:cNvPr>
            <p:cNvCxnSpPr>
              <a:cxnSpLocks/>
            </p:cNvCxnSpPr>
            <p:nvPr/>
          </p:nvCxnSpPr>
          <p:spPr>
            <a:xfrm flipV="1">
              <a:off x="5362388" y="1286805"/>
              <a:ext cx="0" cy="1366292"/>
            </a:xfrm>
            <a:prstGeom prst="straightConnector1">
              <a:avLst/>
            </a:prstGeom>
            <a:ln w="9525">
              <a:solidFill>
                <a:srgbClr val="006D74"/>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ector recto de flecha 6">
              <a:extLst>
                <a:ext uri="{FF2B5EF4-FFF2-40B4-BE49-F238E27FC236}">
                  <a16:creationId xmlns:a16="http://schemas.microsoft.com/office/drawing/2014/main" id="{BB7E63D1-6376-4316-BE62-61DF182B53CE}"/>
                </a:ext>
              </a:extLst>
            </p:cNvPr>
            <p:cNvCxnSpPr>
              <a:cxnSpLocks/>
            </p:cNvCxnSpPr>
            <p:nvPr/>
          </p:nvCxnSpPr>
          <p:spPr>
            <a:xfrm>
              <a:off x="7103318" y="4044616"/>
              <a:ext cx="1440160" cy="0"/>
            </a:xfrm>
            <a:prstGeom prst="straightConnector1">
              <a:avLst/>
            </a:prstGeom>
            <a:ln w="9525">
              <a:solidFill>
                <a:srgbClr val="006D74"/>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ector recto de flecha 8">
              <a:extLst>
                <a:ext uri="{FF2B5EF4-FFF2-40B4-BE49-F238E27FC236}">
                  <a16:creationId xmlns:a16="http://schemas.microsoft.com/office/drawing/2014/main" id="{4ACDEC10-C676-4500-90BA-CFD6EEFF0D4E}"/>
                </a:ext>
              </a:extLst>
            </p:cNvPr>
            <p:cNvCxnSpPr>
              <a:cxnSpLocks/>
            </p:cNvCxnSpPr>
            <p:nvPr/>
          </p:nvCxnSpPr>
          <p:spPr>
            <a:xfrm>
              <a:off x="5591150" y="4403368"/>
              <a:ext cx="0" cy="1520473"/>
            </a:xfrm>
            <a:prstGeom prst="straightConnector1">
              <a:avLst/>
            </a:prstGeom>
            <a:ln w="9525">
              <a:solidFill>
                <a:srgbClr val="006D74"/>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ector: angular 10">
              <a:extLst>
                <a:ext uri="{FF2B5EF4-FFF2-40B4-BE49-F238E27FC236}">
                  <a16:creationId xmlns:a16="http://schemas.microsoft.com/office/drawing/2014/main" id="{05F1546D-1188-48B2-AC53-18D73647C5B5}"/>
                </a:ext>
              </a:extLst>
            </p:cNvPr>
            <p:cNvCxnSpPr>
              <a:cxnSpLocks/>
            </p:cNvCxnSpPr>
            <p:nvPr/>
          </p:nvCxnSpPr>
          <p:spPr>
            <a:xfrm rot="5400000" flipH="1" flipV="1">
              <a:off x="6684224" y="1470820"/>
              <a:ext cx="1054721" cy="324937"/>
            </a:xfrm>
            <a:prstGeom prst="bentConnector2">
              <a:avLst/>
            </a:prstGeom>
            <a:ln w="9525">
              <a:solidFill>
                <a:srgbClr val="006D74"/>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ector: angular 13">
              <a:extLst>
                <a:ext uri="{FF2B5EF4-FFF2-40B4-BE49-F238E27FC236}">
                  <a16:creationId xmlns:a16="http://schemas.microsoft.com/office/drawing/2014/main" id="{693940DB-B141-431C-8949-23C2E8219172}"/>
                </a:ext>
              </a:extLst>
            </p:cNvPr>
            <p:cNvCxnSpPr>
              <a:cxnSpLocks/>
            </p:cNvCxnSpPr>
            <p:nvPr/>
          </p:nvCxnSpPr>
          <p:spPr>
            <a:xfrm flipV="1">
              <a:off x="7170737" y="2172726"/>
              <a:ext cx="1463774" cy="851764"/>
            </a:xfrm>
            <a:prstGeom prst="bentConnector3">
              <a:avLst>
                <a:gd name="adj1" fmla="val 37506"/>
              </a:avLst>
            </a:prstGeom>
            <a:ln w="9525">
              <a:solidFill>
                <a:srgbClr val="006D74"/>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angular 29">
              <a:extLst>
                <a:ext uri="{FF2B5EF4-FFF2-40B4-BE49-F238E27FC236}">
                  <a16:creationId xmlns:a16="http://schemas.microsoft.com/office/drawing/2014/main" id="{2A1138F8-D52F-4FF8-AF62-227E5BF7AF72}"/>
                </a:ext>
              </a:extLst>
            </p:cNvPr>
            <p:cNvCxnSpPr>
              <a:cxnSpLocks/>
            </p:cNvCxnSpPr>
            <p:nvPr/>
          </p:nvCxnSpPr>
          <p:spPr>
            <a:xfrm rot="5400000">
              <a:off x="3525774" y="3913801"/>
              <a:ext cx="374153" cy="1397563"/>
            </a:xfrm>
            <a:prstGeom prst="bentConnector2">
              <a:avLst/>
            </a:prstGeom>
            <a:ln w="9525">
              <a:solidFill>
                <a:srgbClr val="006D74"/>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ector: angular 55">
              <a:extLst>
                <a:ext uri="{FF2B5EF4-FFF2-40B4-BE49-F238E27FC236}">
                  <a16:creationId xmlns:a16="http://schemas.microsoft.com/office/drawing/2014/main" id="{7C2CA1CB-5CB3-4698-963C-D1098D35AAE8}"/>
                </a:ext>
              </a:extLst>
            </p:cNvPr>
            <p:cNvCxnSpPr>
              <a:cxnSpLocks/>
            </p:cNvCxnSpPr>
            <p:nvPr/>
          </p:nvCxnSpPr>
          <p:spPr>
            <a:xfrm rot="10800000">
              <a:off x="2015325" y="3229541"/>
              <a:ext cx="2208471" cy="165531"/>
            </a:xfrm>
            <a:prstGeom prst="bentConnector3">
              <a:avLst>
                <a:gd name="adj1" fmla="val 50000"/>
              </a:avLst>
            </a:prstGeom>
            <a:ln w="9525">
              <a:solidFill>
                <a:srgbClr val="006D74"/>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ector: angular 38">
              <a:extLst>
                <a:ext uri="{FF2B5EF4-FFF2-40B4-BE49-F238E27FC236}">
                  <a16:creationId xmlns:a16="http://schemas.microsoft.com/office/drawing/2014/main" id="{0B39B2E3-122B-405F-B25D-D69CC87116FD}"/>
                </a:ext>
              </a:extLst>
            </p:cNvPr>
            <p:cNvCxnSpPr>
              <a:cxnSpLocks/>
            </p:cNvCxnSpPr>
            <p:nvPr/>
          </p:nvCxnSpPr>
          <p:spPr>
            <a:xfrm>
              <a:off x="6424477" y="5099258"/>
              <a:ext cx="2023106" cy="414750"/>
            </a:xfrm>
            <a:prstGeom prst="bentConnector3">
              <a:avLst/>
            </a:prstGeom>
            <a:ln w="9525">
              <a:solidFill>
                <a:srgbClr val="006D74"/>
              </a:solidFill>
              <a:tailEnd type="triangle"/>
            </a:ln>
          </p:spPr>
          <p:style>
            <a:lnRef idx="1">
              <a:schemeClr val="accent1"/>
            </a:lnRef>
            <a:fillRef idx="0">
              <a:schemeClr val="accent1"/>
            </a:fillRef>
            <a:effectRef idx="0">
              <a:schemeClr val="accent1"/>
            </a:effectRef>
            <a:fontRef idx="minor">
              <a:schemeClr val="tx1"/>
            </a:fontRef>
          </p:style>
        </p:cxnSp>
        <p:pic>
          <p:nvPicPr>
            <p:cNvPr id="61" name="Gráfico 60">
              <a:extLst>
                <a:ext uri="{FF2B5EF4-FFF2-40B4-BE49-F238E27FC236}">
                  <a16:creationId xmlns:a16="http://schemas.microsoft.com/office/drawing/2014/main" id="{6F8CC97A-741C-4262-B27D-0EC0D843029F}"/>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7018983" y="534098"/>
              <a:ext cx="403187" cy="510155"/>
            </a:xfrm>
            <a:prstGeom prst="rect">
              <a:avLst/>
            </a:prstGeom>
          </p:spPr>
        </p:pic>
        <p:pic>
          <p:nvPicPr>
            <p:cNvPr id="62" name="Gráfico 61">
              <a:extLst>
                <a:ext uri="{FF2B5EF4-FFF2-40B4-BE49-F238E27FC236}">
                  <a16:creationId xmlns:a16="http://schemas.microsoft.com/office/drawing/2014/main" id="{3846E1AE-DEA1-4DF5-98DA-980AE35611E3}"/>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8140291" y="1635589"/>
              <a:ext cx="403187" cy="510155"/>
            </a:xfrm>
            <a:prstGeom prst="rect">
              <a:avLst/>
            </a:prstGeom>
          </p:spPr>
        </p:pic>
        <p:pic>
          <p:nvPicPr>
            <p:cNvPr id="63" name="Gráfico 62">
              <a:extLst>
                <a:ext uri="{FF2B5EF4-FFF2-40B4-BE49-F238E27FC236}">
                  <a16:creationId xmlns:a16="http://schemas.microsoft.com/office/drawing/2014/main" id="{888B9FE4-BDBE-4BF7-94BD-F0F8698DE3A2}"/>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5245554" y="326018"/>
              <a:ext cx="403187" cy="510155"/>
            </a:xfrm>
            <a:prstGeom prst="rect">
              <a:avLst/>
            </a:prstGeom>
          </p:spPr>
        </p:pic>
        <p:pic>
          <p:nvPicPr>
            <p:cNvPr id="65" name="Gráfico 64">
              <a:extLst>
                <a:ext uri="{FF2B5EF4-FFF2-40B4-BE49-F238E27FC236}">
                  <a16:creationId xmlns:a16="http://schemas.microsoft.com/office/drawing/2014/main" id="{20B1BA01-5C2D-41E9-A65F-F1DB2774E4AD}"/>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667179" y="2880388"/>
              <a:ext cx="403187" cy="510155"/>
            </a:xfrm>
            <a:prstGeom prst="rect">
              <a:avLst/>
            </a:prstGeom>
          </p:spPr>
        </p:pic>
        <p:pic>
          <p:nvPicPr>
            <p:cNvPr id="66" name="Gráfico 65">
              <a:extLst>
                <a:ext uri="{FF2B5EF4-FFF2-40B4-BE49-F238E27FC236}">
                  <a16:creationId xmlns:a16="http://schemas.microsoft.com/office/drawing/2014/main" id="{CD089468-2394-4580-9452-FDD3CB5278FB}"/>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9524806" y="3735321"/>
              <a:ext cx="403187" cy="510155"/>
            </a:xfrm>
            <a:prstGeom prst="rect">
              <a:avLst/>
            </a:prstGeom>
          </p:spPr>
        </p:pic>
        <p:pic>
          <p:nvPicPr>
            <p:cNvPr id="67" name="Gráfico 66">
              <a:extLst>
                <a:ext uri="{FF2B5EF4-FFF2-40B4-BE49-F238E27FC236}">
                  <a16:creationId xmlns:a16="http://schemas.microsoft.com/office/drawing/2014/main" id="{EBE3282C-A5F4-46C3-BAFF-667567E9733B}"/>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6458483" y="5686288"/>
              <a:ext cx="403187" cy="510155"/>
            </a:xfrm>
            <a:prstGeom prst="rect">
              <a:avLst/>
            </a:prstGeom>
          </p:spPr>
        </p:pic>
        <p:pic>
          <p:nvPicPr>
            <p:cNvPr id="68" name="Gráfico 67">
              <a:extLst>
                <a:ext uri="{FF2B5EF4-FFF2-40B4-BE49-F238E27FC236}">
                  <a16:creationId xmlns:a16="http://schemas.microsoft.com/office/drawing/2014/main" id="{E82F0E65-084B-4ABE-9CD5-91A9DA66E9D7}"/>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9071706" y="5163604"/>
              <a:ext cx="403187" cy="510155"/>
            </a:xfrm>
            <a:prstGeom prst="rect">
              <a:avLst/>
            </a:prstGeom>
          </p:spPr>
        </p:pic>
        <p:pic>
          <p:nvPicPr>
            <p:cNvPr id="69" name="Gráfico 68">
              <a:extLst>
                <a:ext uri="{FF2B5EF4-FFF2-40B4-BE49-F238E27FC236}">
                  <a16:creationId xmlns:a16="http://schemas.microsoft.com/office/drawing/2014/main" id="{8CCBDA34-538A-4E8A-8B21-4278A9864363}"/>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755844" y="4500290"/>
              <a:ext cx="403187" cy="510155"/>
            </a:xfrm>
            <a:prstGeom prst="rect">
              <a:avLst/>
            </a:prstGeom>
          </p:spPr>
        </p:pic>
        <p:cxnSp>
          <p:nvCxnSpPr>
            <p:cNvPr id="2" name="Conector: angular 1">
              <a:extLst>
                <a:ext uri="{FF2B5EF4-FFF2-40B4-BE49-F238E27FC236}">
                  <a16:creationId xmlns:a16="http://schemas.microsoft.com/office/drawing/2014/main" id="{228D4063-C7DA-AA2F-4AC4-A6E75D2BEF92}"/>
                </a:ext>
              </a:extLst>
            </p:cNvPr>
            <p:cNvCxnSpPr>
              <a:cxnSpLocks/>
            </p:cNvCxnSpPr>
            <p:nvPr/>
          </p:nvCxnSpPr>
          <p:spPr>
            <a:xfrm rot="10800000">
              <a:off x="2317780" y="985262"/>
              <a:ext cx="1611349" cy="166326"/>
            </a:xfrm>
            <a:prstGeom prst="bentConnector3">
              <a:avLst>
                <a:gd name="adj1" fmla="val 50000"/>
              </a:avLst>
            </a:prstGeom>
            <a:ln w="9525">
              <a:solidFill>
                <a:srgbClr val="006D74"/>
              </a:solidFill>
              <a:tailEnd type="triangle"/>
            </a:ln>
          </p:spPr>
          <p:style>
            <a:lnRef idx="1">
              <a:schemeClr val="accent1"/>
            </a:lnRef>
            <a:fillRef idx="0">
              <a:schemeClr val="accent1"/>
            </a:fillRef>
            <a:effectRef idx="0">
              <a:schemeClr val="accent1"/>
            </a:effectRef>
            <a:fontRef idx="minor">
              <a:schemeClr val="tx1"/>
            </a:fontRef>
          </p:style>
        </p:cxnSp>
        <p:pic>
          <p:nvPicPr>
            <p:cNvPr id="3" name="Gráfico 2">
              <a:extLst>
                <a:ext uri="{FF2B5EF4-FFF2-40B4-BE49-F238E27FC236}">
                  <a16:creationId xmlns:a16="http://schemas.microsoft.com/office/drawing/2014/main" id="{38CEA399-CF5F-D60F-70EB-9D314CFA13E5}"/>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057322" y="595773"/>
              <a:ext cx="403187" cy="510155"/>
            </a:xfrm>
            <a:prstGeom prst="rect">
              <a:avLst/>
            </a:prstGeom>
          </p:spPr>
        </p:pic>
        <p:sp>
          <p:nvSpPr>
            <p:cNvPr id="10" name="TextBox 26">
              <a:extLst>
                <a:ext uri="{FF2B5EF4-FFF2-40B4-BE49-F238E27FC236}">
                  <a16:creationId xmlns:a16="http://schemas.microsoft.com/office/drawing/2014/main" id="{4FD8B94D-FB94-6753-907F-CB373A84CACC}"/>
                </a:ext>
              </a:extLst>
            </p:cNvPr>
            <p:cNvSpPr txBox="1"/>
            <p:nvPr/>
          </p:nvSpPr>
          <p:spPr>
            <a:xfrm>
              <a:off x="1236218" y="828882"/>
              <a:ext cx="1025729" cy="662744"/>
            </a:xfrm>
            <a:prstGeom prst="rect">
              <a:avLst/>
            </a:prstGeom>
            <a:noFill/>
          </p:spPr>
          <p:txBody>
            <a:bodyPr wrap="square" lIns="0" tIns="0" rIns="0" bIns="0" rtlCol="0">
              <a:spAutoFit/>
            </a:bodyPr>
            <a:lstStyle/>
            <a:p>
              <a:pPr algn="ctr"/>
              <a:r>
                <a:rPr lang="en-US" sz="1200" b="1" dirty="0">
                  <a:solidFill>
                    <a:srgbClr val="014353"/>
                  </a:solidFill>
                </a:rPr>
                <a:t>Urabá</a:t>
              </a:r>
            </a:p>
            <a:p>
              <a:pPr algn="ctr"/>
              <a:r>
                <a:rPr lang="en-US" sz="1200" b="1" dirty="0">
                  <a:solidFill>
                    <a:srgbClr val="014353"/>
                  </a:solidFill>
                </a:rPr>
                <a:t>13%</a:t>
              </a:r>
            </a:p>
            <a:p>
              <a:pPr algn="ctr"/>
              <a:endParaRPr lang="en-US" sz="1200" b="1" dirty="0">
                <a:solidFill>
                  <a:srgbClr val="014353"/>
                </a:solidFill>
              </a:endParaRPr>
            </a:p>
          </p:txBody>
        </p:sp>
      </p:grpSp>
      <p:sp>
        <p:nvSpPr>
          <p:cNvPr id="17" name="CuadroTexto 16">
            <a:extLst>
              <a:ext uri="{FF2B5EF4-FFF2-40B4-BE49-F238E27FC236}">
                <a16:creationId xmlns:a16="http://schemas.microsoft.com/office/drawing/2014/main" id="{4C34A800-772B-7F63-5B5C-CB19289470F1}"/>
              </a:ext>
            </a:extLst>
          </p:cNvPr>
          <p:cNvSpPr txBox="1"/>
          <p:nvPr/>
        </p:nvSpPr>
        <p:spPr>
          <a:xfrm>
            <a:off x="2315183" y="243056"/>
            <a:ext cx="6809718" cy="830805"/>
          </a:xfrm>
          <a:prstGeom prst="rect">
            <a:avLst/>
          </a:prstGeom>
          <a:noFill/>
        </p:spPr>
        <p:txBody>
          <a:bodyPr wrap="square">
            <a:spAutoFit/>
          </a:bodyPr>
          <a:lstStyle/>
          <a:p>
            <a:pPr algn="ctr"/>
            <a:r>
              <a:rPr lang="es-ES" sz="2400" b="1" dirty="0">
                <a:solidFill>
                  <a:srgbClr val="23505E"/>
                </a:solidFill>
                <a:latin typeface="+mj-lt"/>
              </a:rPr>
              <a:t>Participación de afiliados en las subregiones</a:t>
            </a:r>
          </a:p>
          <a:p>
            <a:pPr lvl="1" algn="ctr"/>
            <a:r>
              <a:rPr lang="es-ES" sz="2400" b="1" dirty="0">
                <a:solidFill>
                  <a:srgbClr val="23505E"/>
                </a:solidFill>
                <a:latin typeface="+mj-lt"/>
              </a:rPr>
              <a:t>Diciembre 2025</a:t>
            </a:r>
          </a:p>
        </p:txBody>
      </p:sp>
      <p:graphicFrame>
        <p:nvGraphicFramePr>
          <p:cNvPr id="4" name="Tabla 3">
            <a:extLst>
              <a:ext uri="{FF2B5EF4-FFF2-40B4-BE49-F238E27FC236}">
                <a16:creationId xmlns:a16="http://schemas.microsoft.com/office/drawing/2014/main" id="{0B07FAB2-21CB-9017-622D-6715A74B9666}"/>
              </a:ext>
            </a:extLst>
          </p:cNvPr>
          <p:cNvGraphicFramePr>
            <a:graphicFrameLocks noGrp="1"/>
          </p:cNvGraphicFramePr>
          <p:nvPr>
            <p:extLst>
              <p:ext uri="{D42A27DB-BD31-4B8C-83A1-F6EECF244321}">
                <p14:modId xmlns:p14="http://schemas.microsoft.com/office/powerpoint/2010/main" val="2522122466"/>
              </p:ext>
            </p:extLst>
          </p:nvPr>
        </p:nvGraphicFramePr>
        <p:xfrm>
          <a:off x="723250" y="1607085"/>
          <a:ext cx="2925887" cy="3964647"/>
        </p:xfrm>
        <a:graphic>
          <a:graphicData uri="http://schemas.openxmlformats.org/drawingml/2006/table">
            <a:tbl>
              <a:tblPr/>
              <a:tblGrid>
                <a:gridCol w="1550215">
                  <a:extLst>
                    <a:ext uri="{9D8B030D-6E8A-4147-A177-3AD203B41FA5}">
                      <a16:colId xmlns:a16="http://schemas.microsoft.com/office/drawing/2014/main" val="1205847842"/>
                    </a:ext>
                  </a:extLst>
                </a:gridCol>
                <a:gridCol w="1375672">
                  <a:extLst>
                    <a:ext uri="{9D8B030D-6E8A-4147-A177-3AD203B41FA5}">
                      <a16:colId xmlns:a16="http://schemas.microsoft.com/office/drawing/2014/main" val="3326175767"/>
                    </a:ext>
                  </a:extLst>
                </a:gridCol>
              </a:tblGrid>
              <a:tr h="277967">
                <a:tc>
                  <a:txBody>
                    <a:bodyPr/>
                    <a:lstStyle/>
                    <a:p>
                      <a:pPr algn="ctr" fontAlgn="b">
                        <a:buNone/>
                      </a:pPr>
                      <a:r>
                        <a:rPr lang="es-CO" sz="1200" b="1" i="0" u="none" strike="noStrike" dirty="0">
                          <a:solidFill>
                            <a:schemeClr val="bg1"/>
                          </a:solidFill>
                          <a:effectLst/>
                          <a:latin typeface="Arial" panose="020B0604020202020204" pitchFamily="34" charset="0"/>
                        </a:rPr>
                        <a:t>Subregión</a:t>
                      </a:r>
                    </a:p>
                  </a:txBody>
                  <a:tcPr marL="7618" marR="7618" marT="761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48D"/>
                    </a:solidFill>
                  </a:tcPr>
                </a:tc>
                <a:tc>
                  <a:txBody>
                    <a:bodyPr/>
                    <a:lstStyle/>
                    <a:p>
                      <a:pPr algn="ctr" fontAlgn="b">
                        <a:buNone/>
                      </a:pPr>
                      <a:r>
                        <a:rPr lang="es-CO" sz="1200" b="1" i="0" u="none" strike="noStrike" dirty="0">
                          <a:solidFill>
                            <a:schemeClr val="bg1"/>
                          </a:solidFill>
                          <a:effectLst/>
                          <a:latin typeface="Arial" panose="020B0604020202020204" pitchFamily="34" charset="0"/>
                        </a:rPr>
                        <a:t>Total Afiliados</a:t>
                      </a:r>
                    </a:p>
                  </a:txBody>
                  <a:tcPr marL="7618" marR="7618" marT="761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extLst>
                  <a:ext uri="{0D108BD9-81ED-4DB2-BD59-A6C34878D82A}">
                    <a16:rowId xmlns:a16="http://schemas.microsoft.com/office/drawing/2014/main" val="3390037730"/>
                  </a:ext>
                </a:extLst>
              </a:tr>
              <a:tr h="368668">
                <a:tc>
                  <a:txBody>
                    <a:bodyPr/>
                    <a:lstStyle/>
                    <a:p>
                      <a:pPr algn="ctr" fontAlgn="b">
                        <a:buNone/>
                      </a:pPr>
                      <a:r>
                        <a:rPr lang="es-CO" sz="1100" b="0" i="0" u="none" strike="noStrike" dirty="0">
                          <a:solidFill>
                            <a:srgbClr val="23505E"/>
                          </a:solidFill>
                          <a:effectLst/>
                          <a:latin typeface="Arial" panose="020B0604020202020204" pitchFamily="34" charset="0"/>
                        </a:rPr>
                        <a:t>Valle de Aburrá</a:t>
                      </a:r>
                    </a:p>
                  </a:txBody>
                  <a:tcPr marL="7618" marR="7618" marT="761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100" b="0" i="0" u="none" strike="noStrike" dirty="0">
                          <a:solidFill>
                            <a:srgbClr val="23505E"/>
                          </a:solidFill>
                          <a:effectLst/>
                          <a:latin typeface="Arial" panose="020B0604020202020204" pitchFamily="34" charset="0"/>
                        </a:rPr>
                        <a:t>736.567</a:t>
                      </a:r>
                    </a:p>
                  </a:txBody>
                  <a:tcPr marL="7618" marR="7618" marT="76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6495680"/>
                  </a:ext>
                </a:extLst>
              </a:tr>
              <a:tr h="368668">
                <a:tc>
                  <a:txBody>
                    <a:bodyPr/>
                    <a:lstStyle/>
                    <a:p>
                      <a:pPr algn="ctr" fontAlgn="b">
                        <a:buNone/>
                      </a:pPr>
                      <a:r>
                        <a:rPr lang="es-CO" sz="1100" b="0" i="0" u="none" strike="noStrike" dirty="0">
                          <a:solidFill>
                            <a:srgbClr val="23505E"/>
                          </a:solidFill>
                          <a:effectLst/>
                          <a:latin typeface="Arial" panose="020B0604020202020204" pitchFamily="34" charset="0"/>
                        </a:rPr>
                        <a:t>Urabá</a:t>
                      </a:r>
                    </a:p>
                  </a:txBody>
                  <a:tcPr marL="7618" marR="7618" marT="761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100" b="0" i="0" u="none" strike="noStrike" dirty="0">
                          <a:solidFill>
                            <a:srgbClr val="23505E"/>
                          </a:solidFill>
                          <a:effectLst/>
                          <a:latin typeface="Arial" panose="020B0604020202020204" pitchFamily="34" charset="0"/>
                        </a:rPr>
                        <a:t>210.987</a:t>
                      </a:r>
                    </a:p>
                  </a:txBody>
                  <a:tcPr marL="7618" marR="7618" marT="76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45174446"/>
                  </a:ext>
                </a:extLst>
              </a:tr>
              <a:tr h="368668">
                <a:tc>
                  <a:txBody>
                    <a:bodyPr/>
                    <a:lstStyle/>
                    <a:p>
                      <a:pPr algn="ctr" fontAlgn="b">
                        <a:buNone/>
                      </a:pPr>
                      <a:r>
                        <a:rPr lang="es-CO" sz="1100" b="0" i="0" u="none" strike="noStrike" dirty="0">
                          <a:solidFill>
                            <a:srgbClr val="23505E"/>
                          </a:solidFill>
                          <a:effectLst/>
                          <a:latin typeface="Arial" panose="020B0604020202020204" pitchFamily="34" charset="0"/>
                        </a:rPr>
                        <a:t>Oriente</a:t>
                      </a:r>
                    </a:p>
                  </a:txBody>
                  <a:tcPr marL="7618" marR="7618" marT="761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100" b="0" i="0" u="none" strike="noStrike" dirty="0">
                          <a:solidFill>
                            <a:srgbClr val="23505E"/>
                          </a:solidFill>
                          <a:effectLst/>
                          <a:latin typeface="Arial" panose="020B0604020202020204" pitchFamily="34" charset="0"/>
                        </a:rPr>
                        <a:t>224.300</a:t>
                      </a:r>
                    </a:p>
                  </a:txBody>
                  <a:tcPr marL="7618" marR="7618" marT="76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7634013"/>
                  </a:ext>
                </a:extLst>
              </a:tr>
              <a:tr h="368668">
                <a:tc>
                  <a:txBody>
                    <a:bodyPr/>
                    <a:lstStyle/>
                    <a:p>
                      <a:pPr algn="ctr" fontAlgn="b">
                        <a:buNone/>
                      </a:pPr>
                      <a:r>
                        <a:rPr lang="es-CO" sz="1100" b="0" i="0" u="none" strike="noStrike" dirty="0">
                          <a:solidFill>
                            <a:srgbClr val="23505E"/>
                          </a:solidFill>
                          <a:effectLst/>
                          <a:latin typeface="Arial" panose="020B0604020202020204" pitchFamily="34" charset="0"/>
                        </a:rPr>
                        <a:t>Suroeste</a:t>
                      </a:r>
                    </a:p>
                  </a:txBody>
                  <a:tcPr marL="7618" marR="7618" marT="761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100" b="0" i="0" u="none" strike="noStrike" dirty="0">
                          <a:solidFill>
                            <a:srgbClr val="23505E"/>
                          </a:solidFill>
                          <a:effectLst/>
                          <a:latin typeface="Arial" panose="020B0604020202020204" pitchFamily="34" charset="0"/>
                        </a:rPr>
                        <a:t>154.193</a:t>
                      </a:r>
                    </a:p>
                  </a:txBody>
                  <a:tcPr marL="7618" marR="7618" marT="76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004344"/>
                  </a:ext>
                </a:extLst>
              </a:tr>
              <a:tr h="368668">
                <a:tc>
                  <a:txBody>
                    <a:bodyPr/>
                    <a:lstStyle/>
                    <a:p>
                      <a:pPr algn="ctr" fontAlgn="b">
                        <a:buNone/>
                      </a:pPr>
                      <a:r>
                        <a:rPr lang="es-CO" sz="1100" b="0" i="0" u="none" strike="noStrike" dirty="0">
                          <a:solidFill>
                            <a:srgbClr val="23505E"/>
                          </a:solidFill>
                          <a:effectLst/>
                          <a:latin typeface="Arial" panose="020B0604020202020204" pitchFamily="34" charset="0"/>
                        </a:rPr>
                        <a:t>Norte</a:t>
                      </a:r>
                    </a:p>
                  </a:txBody>
                  <a:tcPr marL="7618" marR="7618" marT="761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100" b="0" i="0" u="none" strike="noStrike" dirty="0">
                          <a:solidFill>
                            <a:srgbClr val="23505E"/>
                          </a:solidFill>
                          <a:effectLst/>
                          <a:latin typeface="Arial" panose="020B0604020202020204" pitchFamily="34" charset="0"/>
                        </a:rPr>
                        <a:t>96.986</a:t>
                      </a:r>
                    </a:p>
                  </a:txBody>
                  <a:tcPr marL="7618" marR="7618" marT="76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5509527"/>
                  </a:ext>
                </a:extLst>
              </a:tr>
              <a:tr h="368668">
                <a:tc>
                  <a:txBody>
                    <a:bodyPr/>
                    <a:lstStyle/>
                    <a:p>
                      <a:pPr algn="ctr" fontAlgn="b">
                        <a:buNone/>
                      </a:pPr>
                      <a:r>
                        <a:rPr lang="es-CO" sz="1100" b="0" i="0" u="none" strike="noStrike" dirty="0">
                          <a:solidFill>
                            <a:srgbClr val="23505E"/>
                          </a:solidFill>
                          <a:effectLst/>
                          <a:latin typeface="Arial" panose="020B0604020202020204" pitchFamily="34" charset="0"/>
                        </a:rPr>
                        <a:t>Occidente</a:t>
                      </a:r>
                    </a:p>
                  </a:txBody>
                  <a:tcPr marL="7618" marR="7618" marT="761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100" b="0" i="0" u="none" strike="noStrike" dirty="0">
                          <a:solidFill>
                            <a:srgbClr val="23505E"/>
                          </a:solidFill>
                          <a:effectLst/>
                          <a:latin typeface="Arial" panose="020B0604020202020204" pitchFamily="34" charset="0"/>
                        </a:rPr>
                        <a:t>87.450</a:t>
                      </a:r>
                    </a:p>
                  </a:txBody>
                  <a:tcPr marL="7618" marR="7618" marT="76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9111295"/>
                  </a:ext>
                </a:extLst>
              </a:tr>
              <a:tr h="368668">
                <a:tc>
                  <a:txBody>
                    <a:bodyPr/>
                    <a:lstStyle/>
                    <a:p>
                      <a:pPr algn="ctr" fontAlgn="b">
                        <a:buNone/>
                      </a:pPr>
                      <a:r>
                        <a:rPr lang="es-CO" sz="1100" b="0" i="0" u="none" strike="noStrike" dirty="0">
                          <a:solidFill>
                            <a:srgbClr val="23505E"/>
                          </a:solidFill>
                          <a:effectLst/>
                          <a:latin typeface="Arial" panose="020B0604020202020204" pitchFamily="34" charset="0"/>
                        </a:rPr>
                        <a:t>Nordeste</a:t>
                      </a:r>
                    </a:p>
                  </a:txBody>
                  <a:tcPr marL="7618" marR="7618" marT="761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100" b="0" i="0" u="none" strike="noStrike" dirty="0">
                          <a:solidFill>
                            <a:srgbClr val="23505E"/>
                          </a:solidFill>
                          <a:effectLst/>
                          <a:latin typeface="Arial" panose="020B0604020202020204" pitchFamily="34" charset="0"/>
                        </a:rPr>
                        <a:t>75.179</a:t>
                      </a:r>
                    </a:p>
                  </a:txBody>
                  <a:tcPr marL="7618" marR="7618" marT="76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7429383"/>
                  </a:ext>
                </a:extLst>
              </a:tr>
              <a:tr h="368668">
                <a:tc>
                  <a:txBody>
                    <a:bodyPr/>
                    <a:lstStyle/>
                    <a:p>
                      <a:pPr algn="ctr" fontAlgn="b">
                        <a:buNone/>
                      </a:pPr>
                      <a:r>
                        <a:rPr lang="es-CO" sz="1100" b="0" i="0" u="none" strike="noStrike" dirty="0">
                          <a:solidFill>
                            <a:srgbClr val="23505E"/>
                          </a:solidFill>
                          <a:effectLst/>
                          <a:latin typeface="Arial" panose="020B0604020202020204" pitchFamily="34" charset="0"/>
                        </a:rPr>
                        <a:t>Magdalena Medio</a:t>
                      </a:r>
                    </a:p>
                  </a:txBody>
                  <a:tcPr marL="7618" marR="7618" marT="761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100" b="0" i="0" u="none" strike="noStrike" dirty="0">
                          <a:solidFill>
                            <a:srgbClr val="23505E"/>
                          </a:solidFill>
                          <a:effectLst/>
                          <a:latin typeface="Arial" panose="020B0604020202020204" pitchFamily="34" charset="0"/>
                        </a:rPr>
                        <a:t>47.843</a:t>
                      </a:r>
                    </a:p>
                  </a:txBody>
                  <a:tcPr marL="7618" marR="7618" marT="76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6444751"/>
                  </a:ext>
                </a:extLst>
              </a:tr>
              <a:tr h="368668">
                <a:tc>
                  <a:txBody>
                    <a:bodyPr/>
                    <a:lstStyle/>
                    <a:p>
                      <a:pPr algn="ctr" fontAlgn="b">
                        <a:buNone/>
                      </a:pPr>
                      <a:r>
                        <a:rPr lang="es-CO" sz="1100" b="0" i="0" u="none" strike="noStrike" dirty="0">
                          <a:solidFill>
                            <a:srgbClr val="23505E"/>
                          </a:solidFill>
                          <a:effectLst/>
                          <a:latin typeface="Arial" panose="020B0604020202020204" pitchFamily="34" charset="0"/>
                        </a:rPr>
                        <a:t>Bajo Cauca</a:t>
                      </a:r>
                    </a:p>
                  </a:txBody>
                  <a:tcPr marL="7618" marR="7618" marT="761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buNone/>
                      </a:pPr>
                      <a:r>
                        <a:rPr lang="es-CO" sz="1100" b="0" i="0" u="none" strike="noStrike" dirty="0">
                          <a:solidFill>
                            <a:srgbClr val="23505E"/>
                          </a:solidFill>
                          <a:effectLst/>
                          <a:latin typeface="Arial" panose="020B0604020202020204" pitchFamily="34" charset="0"/>
                        </a:rPr>
                        <a:t>48.946</a:t>
                      </a:r>
                    </a:p>
                  </a:txBody>
                  <a:tcPr marL="7618" marR="7618" marT="7618"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2966462"/>
                  </a:ext>
                </a:extLst>
              </a:tr>
              <a:tr h="368668">
                <a:tc>
                  <a:txBody>
                    <a:bodyPr/>
                    <a:lstStyle/>
                    <a:p>
                      <a:pPr algn="ctr" fontAlgn="b">
                        <a:buNone/>
                      </a:pPr>
                      <a:r>
                        <a:rPr lang="es-CO" sz="1200" b="1" i="0" u="none" strike="noStrike" dirty="0">
                          <a:solidFill>
                            <a:schemeClr val="bg1"/>
                          </a:solidFill>
                          <a:effectLst/>
                          <a:latin typeface="Arial" panose="020B0604020202020204" pitchFamily="34" charset="0"/>
                        </a:rPr>
                        <a:t>Total</a:t>
                      </a:r>
                    </a:p>
                  </a:txBody>
                  <a:tcPr marL="7618" marR="7618" marT="7618"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48D"/>
                    </a:solidFill>
                  </a:tcPr>
                </a:tc>
                <a:tc>
                  <a:txBody>
                    <a:bodyPr/>
                    <a:lstStyle/>
                    <a:p>
                      <a:pPr algn="ctr" fontAlgn="b">
                        <a:buNone/>
                      </a:pPr>
                      <a:r>
                        <a:rPr lang="es-CO" sz="1200" b="1" i="0" u="none" strike="noStrike" dirty="0">
                          <a:solidFill>
                            <a:schemeClr val="bg1"/>
                          </a:solidFill>
                          <a:effectLst/>
                          <a:latin typeface="Arial" panose="020B0604020202020204" pitchFamily="34" charset="0"/>
                        </a:rPr>
                        <a:t> 1.682.451 </a:t>
                      </a:r>
                    </a:p>
                  </a:txBody>
                  <a:tcPr marL="7618" marR="7618" marT="7618"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A48D"/>
                    </a:solidFill>
                  </a:tcPr>
                </a:tc>
                <a:extLst>
                  <a:ext uri="{0D108BD9-81ED-4DB2-BD59-A6C34878D82A}">
                    <a16:rowId xmlns:a16="http://schemas.microsoft.com/office/drawing/2014/main" val="2766216689"/>
                  </a:ext>
                </a:extLst>
              </a:tr>
            </a:tbl>
          </a:graphicData>
        </a:graphic>
      </p:graphicFrame>
    </p:spTree>
    <p:extLst>
      <p:ext uri="{BB962C8B-B14F-4D97-AF65-F5344CB8AC3E}">
        <p14:creationId xmlns:p14="http://schemas.microsoft.com/office/powerpoint/2010/main" val="9465622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9167E989-AB16-53E4-C1F7-884541802DBD}"/>
            </a:ext>
          </a:extLst>
        </p:cNvPr>
        <p:cNvGrpSpPr/>
        <p:nvPr/>
      </p:nvGrpSpPr>
      <p:grpSpPr>
        <a:xfrm>
          <a:off x="0" y="0"/>
          <a:ext cx="0" cy="0"/>
          <a:chOff x="0" y="0"/>
          <a:chExt cx="0" cy="0"/>
        </a:xfrm>
      </p:grpSpPr>
      <p:pic>
        <p:nvPicPr>
          <p:cNvPr id="90" name="Google Shape;90;p1" descr="Un par de hombres sonriendo&#10;&#10;El contenido generado por IA puede ser incorrecto.">
            <a:extLst>
              <a:ext uri="{FF2B5EF4-FFF2-40B4-BE49-F238E27FC236}">
                <a16:creationId xmlns:a16="http://schemas.microsoft.com/office/drawing/2014/main" id="{B3A3D099-D165-3349-419B-668DA939EC6C}"/>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1" name="Google Shape;91;p1">
            <a:extLst>
              <a:ext uri="{FF2B5EF4-FFF2-40B4-BE49-F238E27FC236}">
                <a16:creationId xmlns:a16="http://schemas.microsoft.com/office/drawing/2014/main" id="{881DC582-5595-0826-65F6-11D197A3663A}"/>
              </a:ext>
            </a:extLst>
          </p:cNvPr>
          <p:cNvSpPr txBox="1"/>
          <p:nvPr/>
        </p:nvSpPr>
        <p:spPr>
          <a:xfrm>
            <a:off x="624115" y="3491817"/>
            <a:ext cx="6863806"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4000" b="1" dirty="0">
                <a:solidFill>
                  <a:srgbClr val="025147"/>
                </a:solidFill>
              </a:rPr>
              <a:t>Comunicaciones</a:t>
            </a:r>
            <a:endParaRPr lang="es-MX" sz="4000" b="1" u="none" strike="noStrike" cap="none" dirty="0">
              <a:solidFill>
                <a:srgbClr val="025147"/>
              </a:solidFill>
              <a:latin typeface="Arial"/>
              <a:ea typeface="Arial"/>
              <a:cs typeface="Arial"/>
              <a:sym typeface="Arial"/>
            </a:endParaRPr>
          </a:p>
        </p:txBody>
      </p:sp>
      <p:sp>
        <p:nvSpPr>
          <p:cNvPr id="92" name="Google Shape;92;p1">
            <a:extLst>
              <a:ext uri="{FF2B5EF4-FFF2-40B4-BE49-F238E27FC236}">
                <a16:creationId xmlns:a16="http://schemas.microsoft.com/office/drawing/2014/main" id="{1C051292-F9B1-C89C-E00B-93AB7EADC12B}"/>
              </a:ext>
            </a:extLst>
          </p:cNvPr>
          <p:cNvSpPr/>
          <p:nvPr/>
        </p:nvSpPr>
        <p:spPr>
          <a:xfrm>
            <a:off x="512990" y="2824842"/>
            <a:ext cx="45719" cy="204179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427331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061F2-9218-4A73-AA3B-1B80EEC1D1C8}"/>
            </a:ext>
          </a:extLst>
        </p:cNvPr>
        <p:cNvGrpSpPr/>
        <p:nvPr/>
      </p:nvGrpSpPr>
      <p:grpSpPr>
        <a:xfrm>
          <a:off x="0" y="0"/>
          <a:ext cx="0" cy="0"/>
          <a:chOff x="0" y="0"/>
          <a:chExt cx="0" cy="0"/>
        </a:xfrm>
      </p:grpSpPr>
      <p:pic>
        <p:nvPicPr>
          <p:cNvPr id="2" name="Google Shape;233;p5">
            <a:extLst>
              <a:ext uri="{FF2B5EF4-FFF2-40B4-BE49-F238E27FC236}">
                <a16:creationId xmlns:a16="http://schemas.microsoft.com/office/drawing/2014/main" id="{1F608DF8-61CE-543E-3E35-783A339141AF}"/>
              </a:ext>
            </a:extLst>
          </p:cNvPr>
          <p:cNvPicPr preferRelativeResize="0"/>
          <p:nvPr/>
        </p:nvPicPr>
        <p:blipFill rotWithShape="1">
          <a:blip r:embed="rId2">
            <a:alphaModFix amt="50000"/>
          </a:blip>
          <a:srcRect/>
          <a:stretch/>
        </p:blipFill>
        <p:spPr>
          <a:xfrm>
            <a:off x="3148605" y="471546"/>
            <a:ext cx="5526472" cy="576783"/>
          </a:xfrm>
          <a:prstGeom prst="rect">
            <a:avLst/>
          </a:prstGeom>
          <a:noFill/>
          <a:ln>
            <a:noFill/>
          </a:ln>
        </p:spPr>
      </p:pic>
      <p:pic>
        <p:nvPicPr>
          <p:cNvPr id="3" name="Google Shape;234;p5" descr="Imagen en blanco y negro&#10;&#10;El contenido generado por IA puede ser incorrecto.">
            <a:extLst>
              <a:ext uri="{FF2B5EF4-FFF2-40B4-BE49-F238E27FC236}">
                <a16:creationId xmlns:a16="http://schemas.microsoft.com/office/drawing/2014/main" id="{BA53C582-E6A7-5EEE-C44A-ACEC249D8E44}"/>
              </a:ext>
            </a:extLst>
          </p:cNvPr>
          <p:cNvPicPr preferRelativeResize="0"/>
          <p:nvPr/>
        </p:nvPicPr>
        <p:blipFill rotWithShape="1">
          <a:blip r:embed="rId3">
            <a:alphaModFix/>
          </a:blip>
          <a:srcRect/>
          <a:stretch/>
        </p:blipFill>
        <p:spPr>
          <a:xfrm rot="8108137" flipH="1">
            <a:off x="2975279" y="514762"/>
            <a:ext cx="654818" cy="251559"/>
          </a:xfrm>
          <a:prstGeom prst="rect">
            <a:avLst/>
          </a:prstGeom>
          <a:noFill/>
          <a:ln>
            <a:noFill/>
          </a:ln>
        </p:spPr>
      </p:pic>
      <p:pic>
        <p:nvPicPr>
          <p:cNvPr id="5" name="Google Shape;235;p5" descr="Imagen en blanco y negro&#10;&#10;El contenido generado por IA puede ser incorrecto.">
            <a:extLst>
              <a:ext uri="{FF2B5EF4-FFF2-40B4-BE49-F238E27FC236}">
                <a16:creationId xmlns:a16="http://schemas.microsoft.com/office/drawing/2014/main" id="{A0FEDA7E-6AF1-0D66-518B-DF34169DDA3F}"/>
              </a:ext>
            </a:extLst>
          </p:cNvPr>
          <p:cNvPicPr preferRelativeResize="0"/>
          <p:nvPr/>
        </p:nvPicPr>
        <p:blipFill rotWithShape="1">
          <a:blip r:embed="rId3">
            <a:alphaModFix/>
          </a:blip>
          <a:srcRect/>
          <a:stretch/>
        </p:blipFill>
        <p:spPr>
          <a:xfrm rot="-8157613" flipH="1">
            <a:off x="8191578" y="468959"/>
            <a:ext cx="654818" cy="251559"/>
          </a:xfrm>
          <a:prstGeom prst="rect">
            <a:avLst/>
          </a:prstGeom>
          <a:noFill/>
          <a:ln>
            <a:noFill/>
          </a:ln>
        </p:spPr>
      </p:pic>
      <p:sp>
        <p:nvSpPr>
          <p:cNvPr id="9" name="CuadroTexto 8">
            <a:extLst>
              <a:ext uri="{FF2B5EF4-FFF2-40B4-BE49-F238E27FC236}">
                <a16:creationId xmlns:a16="http://schemas.microsoft.com/office/drawing/2014/main" id="{3A79FCE1-C224-055A-4539-1299B7610201}"/>
              </a:ext>
            </a:extLst>
          </p:cNvPr>
          <p:cNvSpPr txBox="1"/>
          <p:nvPr/>
        </p:nvSpPr>
        <p:spPr>
          <a:xfrm>
            <a:off x="2587503" y="524102"/>
            <a:ext cx="6648675" cy="461665"/>
          </a:xfrm>
          <a:prstGeom prst="rect">
            <a:avLst/>
          </a:prstGeom>
          <a:noFill/>
        </p:spPr>
        <p:txBody>
          <a:bodyPr wrap="square" rtlCol="0">
            <a:spAutoFit/>
          </a:bodyPr>
          <a:lstStyle/>
          <a:p>
            <a:pPr algn="ctr"/>
            <a:r>
              <a:rPr lang="es-MX" sz="2400" b="1" dirty="0">
                <a:solidFill>
                  <a:srgbClr val="23505E"/>
                </a:solidFill>
              </a:rPr>
              <a:t>Componente Infancia</a:t>
            </a:r>
          </a:p>
        </p:txBody>
      </p:sp>
      <p:graphicFrame>
        <p:nvGraphicFramePr>
          <p:cNvPr id="14" name="Diagrama 13">
            <a:extLst>
              <a:ext uri="{FF2B5EF4-FFF2-40B4-BE49-F238E27FC236}">
                <a16:creationId xmlns:a16="http://schemas.microsoft.com/office/drawing/2014/main" id="{2B5918DA-93B9-34BF-94CD-9E8B1BF9E0BA}"/>
              </a:ext>
            </a:extLst>
          </p:cNvPr>
          <p:cNvGraphicFramePr/>
          <p:nvPr>
            <p:extLst>
              <p:ext uri="{D42A27DB-BD31-4B8C-83A1-F6EECF244321}">
                <p14:modId xmlns:p14="http://schemas.microsoft.com/office/powerpoint/2010/main" val="4787020"/>
              </p:ext>
            </p:extLst>
          </p:nvPr>
        </p:nvGraphicFramePr>
        <p:xfrm>
          <a:off x="0" y="1632310"/>
          <a:ext cx="5796091" cy="44483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CuadroTexto 15">
            <a:extLst>
              <a:ext uri="{FF2B5EF4-FFF2-40B4-BE49-F238E27FC236}">
                <a16:creationId xmlns:a16="http://schemas.microsoft.com/office/drawing/2014/main" id="{75E26141-A540-BC94-F14D-53AB248B66B1}"/>
              </a:ext>
            </a:extLst>
          </p:cNvPr>
          <p:cNvSpPr txBox="1"/>
          <p:nvPr/>
        </p:nvSpPr>
        <p:spPr>
          <a:xfrm>
            <a:off x="1918562" y="1385082"/>
            <a:ext cx="2126672" cy="369332"/>
          </a:xfrm>
          <a:prstGeom prst="rect">
            <a:avLst/>
          </a:prstGeom>
          <a:noFill/>
        </p:spPr>
        <p:txBody>
          <a:bodyPr wrap="none" rtlCol="0">
            <a:spAutoFit/>
          </a:bodyPr>
          <a:lstStyle/>
          <a:p>
            <a:r>
              <a:rPr lang="es-MX" b="1" dirty="0">
                <a:solidFill>
                  <a:srgbClr val="23505E"/>
                </a:solidFill>
              </a:rPr>
              <a:t>Principales Logros</a:t>
            </a:r>
            <a:endParaRPr lang="es-CO" b="1" dirty="0">
              <a:solidFill>
                <a:srgbClr val="23505E"/>
              </a:solidFill>
            </a:endParaRPr>
          </a:p>
        </p:txBody>
      </p:sp>
      <p:sp>
        <p:nvSpPr>
          <p:cNvPr id="17" name="CuadroTexto 16">
            <a:extLst>
              <a:ext uri="{FF2B5EF4-FFF2-40B4-BE49-F238E27FC236}">
                <a16:creationId xmlns:a16="http://schemas.microsoft.com/office/drawing/2014/main" id="{44923CD6-33FD-A6A5-06EF-94A5A4487731}"/>
              </a:ext>
            </a:extLst>
          </p:cNvPr>
          <p:cNvSpPr txBox="1"/>
          <p:nvPr/>
        </p:nvSpPr>
        <p:spPr>
          <a:xfrm>
            <a:off x="7473321" y="1385082"/>
            <a:ext cx="3836563" cy="369332"/>
          </a:xfrm>
          <a:prstGeom prst="rect">
            <a:avLst/>
          </a:prstGeom>
          <a:noFill/>
        </p:spPr>
        <p:txBody>
          <a:bodyPr wrap="none" rtlCol="0">
            <a:spAutoFit/>
          </a:bodyPr>
          <a:lstStyle/>
          <a:p>
            <a:r>
              <a:rPr lang="es-MX" b="1" dirty="0">
                <a:solidFill>
                  <a:srgbClr val="23505E"/>
                </a:solidFill>
              </a:rPr>
              <a:t>Comparativo resultados 2024-2025</a:t>
            </a:r>
            <a:endParaRPr lang="es-CO" b="1" dirty="0">
              <a:solidFill>
                <a:srgbClr val="23505E"/>
              </a:solidFill>
            </a:endParaRPr>
          </a:p>
        </p:txBody>
      </p:sp>
      <p:graphicFrame>
        <p:nvGraphicFramePr>
          <p:cNvPr id="19" name="Tabla 18">
            <a:extLst>
              <a:ext uri="{FF2B5EF4-FFF2-40B4-BE49-F238E27FC236}">
                <a16:creationId xmlns:a16="http://schemas.microsoft.com/office/drawing/2014/main" id="{5F22DE20-48BD-7E3B-F778-2CECA048CCEA}"/>
              </a:ext>
            </a:extLst>
          </p:cNvPr>
          <p:cNvGraphicFramePr>
            <a:graphicFrameLocks noGrp="1"/>
          </p:cNvGraphicFramePr>
          <p:nvPr>
            <p:extLst>
              <p:ext uri="{D42A27DB-BD31-4B8C-83A1-F6EECF244321}">
                <p14:modId xmlns:p14="http://schemas.microsoft.com/office/powerpoint/2010/main" val="1561359246"/>
              </p:ext>
            </p:extLst>
          </p:nvPr>
        </p:nvGraphicFramePr>
        <p:xfrm>
          <a:off x="6456493" y="1952548"/>
          <a:ext cx="5395472" cy="2280468"/>
        </p:xfrm>
        <a:graphic>
          <a:graphicData uri="http://schemas.openxmlformats.org/drawingml/2006/table">
            <a:tbl>
              <a:tblPr/>
              <a:tblGrid>
                <a:gridCol w="1095774">
                  <a:extLst>
                    <a:ext uri="{9D8B030D-6E8A-4147-A177-3AD203B41FA5}">
                      <a16:colId xmlns:a16="http://schemas.microsoft.com/office/drawing/2014/main" val="3207880044"/>
                    </a:ext>
                  </a:extLst>
                </a:gridCol>
                <a:gridCol w="1690579">
                  <a:extLst>
                    <a:ext uri="{9D8B030D-6E8A-4147-A177-3AD203B41FA5}">
                      <a16:colId xmlns:a16="http://schemas.microsoft.com/office/drawing/2014/main" val="2112736234"/>
                    </a:ext>
                  </a:extLst>
                </a:gridCol>
                <a:gridCol w="1131105">
                  <a:extLst>
                    <a:ext uri="{9D8B030D-6E8A-4147-A177-3AD203B41FA5}">
                      <a16:colId xmlns:a16="http://schemas.microsoft.com/office/drawing/2014/main" val="2959913559"/>
                    </a:ext>
                  </a:extLst>
                </a:gridCol>
                <a:gridCol w="739007">
                  <a:extLst>
                    <a:ext uri="{9D8B030D-6E8A-4147-A177-3AD203B41FA5}">
                      <a16:colId xmlns:a16="http://schemas.microsoft.com/office/drawing/2014/main" val="257265736"/>
                    </a:ext>
                  </a:extLst>
                </a:gridCol>
                <a:gridCol w="739007">
                  <a:extLst>
                    <a:ext uri="{9D8B030D-6E8A-4147-A177-3AD203B41FA5}">
                      <a16:colId xmlns:a16="http://schemas.microsoft.com/office/drawing/2014/main" val="1099666091"/>
                    </a:ext>
                  </a:extLst>
                </a:gridCol>
              </a:tblGrid>
              <a:tr h="482148">
                <a:tc>
                  <a:txBody>
                    <a:bodyPr/>
                    <a:lstStyle/>
                    <a:p>
                      <a:pPr algn="ctr" rtl="0" fontAlgn="ctr">
                        <a:buNone/>
                      </a:pPr>
                      <a:r>
                        <a:rPr lang="es-CO" sz="900" b="1" i="0" u="none" strike="noStrike">
                          <a:solidFill>
                            <a:srgbClr val="FFFFFF"/>
                          </a:solidFill>
                          <a:effectLst/>
                          <a:latin typeface="Arial" panose="020B0604020202020204" pitchFamily="34" charset="0"/>
                        </a:rPr>
                        <a:t>Componente</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rgbClr val="00A48D"/>
                    </a:solidFill>
                  </a:tcPr>
                </a:tc>
                <a:tc>
                  <a:txBody>
                    <a:bodyPr/>
                    <a:lstStyle/>
                    <a:p>
                      <a:pPr algn="ctr" rtl="0" fontAlgn="ctr">
                        <a:buNone/>
                      </a:pPr>
                      <a:r>
                        <a:rPr lang="es-CO" sz="900" b="1" i="0" u="none" strike="noStrike">
                          <a:solidFill>
                            <a:srgbClr val="FFFFFF"/>
                          </a:solidFill>
                          <a:effectLst/>
                          <a:latin typeface="Arial" panose="020B0604020202020204" pitchFamily="34" charset="0"/>
                        </a:rPr>
                        <a:t>Indicador</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rgbClr val="00A48D"/>
                    </a:solidFill>
                  </a:tcPr>
                </a:tc>
                <a:tc>
                  <a:txBody>
                    <a:bodyPr/>
                    <a:lstStyle/>
                    <a:p>
                      <a:pPr algn="ctr" rtl="0" fontAlgn="ctr">
                        <a:buNone/>
                      </a:pPr>
                      <a:r>
                        <a:rPr lang="es-CO" sz="900" b="1" i="0" u="none" strike="noStrike" dirty="0">
                          <a:solidFill>
                            <a:srgbClr val="FFFFFF"/>
                          </a:solidFill>
                          <a:effectLst/>
                          <a:latin typeface="Arial" panose="020B0604020202020204" pitchFamily="34" charset="0"/>
                        </a:rPr>
                        <a:t>Meta</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rgbClr val="00A48D"/>
                    </a:solidFill>
                  </a:tcPr>
                </a:tc>
                <a:tc>
                  <a:txBody>
                    <a:bodyPr/>
                    <a:lstStyle/>
                    <a:p>
                      <a:pPr algn="ctr" rtl="0" fontAlgn="ctr">
                        <a:buNone/>
                      </a:pPr>
                      <a:r>
                        <a:rPr lang="es-CO" sz="900" b="1" i="0" u="none" strike="noStrike" dirty="0">
                          <a:solidFill>
                            <a:srgbClr val="FFFFFF"/>
                          </a:solidFill>
                          <a:effectLst/>
                          <a:latin typeface="Arial" panose="020B0604020202020204" pitchFamily="34" charset="0"/>
                        </a:rPr>
                        <a:t>2024</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tc>
                  <a:txBody>
                    <a:bodyPr/>
                    <a:lstStyle/>
                    <a:p>
                      <a:pPr algn="ctr" rtl="0" fontAlgn="ctr">
                        <a:buNone/>
                      </a:pPr>
                      <a:r>
                        <a:rPr lang="es-CO" sz="900" b="1" i="0" u="none" strike="noStrike" dirty="0">
                          <a:solidFill>
                            <a:srgbClr val="FFFFFF"/>
                          </a:solidFill>
                          <a:effectLst/>
                          <a:latin typeface="Arial" panose="020B0604020202020204" pitchFamily="34" charset="0"/>
                        </a:rPr>
                        <a:t>2025</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extLst>
                  <a:ext uri="{0D108BD9-81ED-4DB2-BD59-A6C34878D82A}">
                    <a16:rowId xmlns:a16="http://schemas.microsoft.com/office/drawing/2014/main" val="2048683806"/>
                  </a:ext>
                </a:extLst>
              </a:tr>
              <a:tr h="446500">
                <a:tc rowSpan="4">
                  <a:txBody>
                    <a:bodyPr/>
                    <a:lstStyle/>
                    <a:p>
                      <a:pPr algn="ctr" rtl="0" fontAlgn="ctr">
                        <a:buNone/>
                      </a:pPr>
                      <a:r>
                        <a:rPr lang="es-CO" sz="900" b="0" i="0" u="none" strike="noStrike">
                          <a:solidFill>
                            <a:srgbClr val="000000"/>
                          </a:solidFill>
                          <a:effectLst/>
                          <a:latin typeface="Calibri" panose="020F0502020204030204" pitchFamily="34" charset="0"/>
                        </a:rPr>
                        <a:t>Infancia</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l" rtl="0" fontAlgn="ctr">
                        <a:buNone/>
                      </a:pPr>
                      <a:r>
                        <a:rPr lang="es-MX" sz="900" b="0" i="0" u="none" strike="noStrike">
                          <a:solidFill>
                            <a:srgbClr val="000000"/>
                          </a:solidFill>
                          <a:effectLst/>
                          <a:latin typeface="Calibri" panose="020F0502020204030204" pitchFamily="34" charset="0"/>
                        </a:rPr>
                        <a:t>Tasa de mortalidad en menores de 5 años por desnutrición</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MX" sz="800" b="0" i="1" u="none" strike="noStrike">
                          <a:solidFill>
                            <a:srgbClr val="000000"/>
                          </a:solidFill>
                          <a:effectLst/>
                          <a:latin typeface="Calibri" panose="020F0502020204030204" pitchFamily="34" charset="0"/>
                        </a:rPr>
                        <a:t>•Bueno: ≤  5</a:t>
                      </a:r>
                      <a:br>
                        <a:rPr lang="es-MX" sz="800" b="0" i="1" u="none" strike="noStrike">
                          <a:solidFill>
                            <a:srgbClr val="000000"/>
                          </a:solidFill>
                          <a:effectLst/>
                          <a:latin typeface="Calibri" panose="020F0502020204030204" pitchFamily="34" charset="0"/>
                        </a:rPr>
                      </a:br>
                      <a:r>
                        <a:rPr lang="es-MX" sz="800" b="0" i="1" u="none" strike="noStrike">
                          <a:solidFill>
                            <a:srgbClr val="000000"/>
                          </a:solidFill>
                          <a:effectLst/>
                          <a:latin typeface="Calibri" panose="020F0502020204030204" pitchFamily="34" charset="0"/>
                        </a:rPr>
                        <a:t>•Aceptable: ≤  6,0 (vigencia 2025)</a:t>
                      </a:r>
                      <a:br>
                        <a:rPr lang="es-MX" sz="800" b="0" i="1" u="none" strike="noStrike">
                          <a:solidFill>
                            <a:srgbClr val="000000"/>
                          </a:solidFill>
                          <a:effectLst/>
                          <a:latin typeface="Calibri" panose="020F0502020204030204" pitchFamily="34" charset="0"/>
                        </a:rPr>
                      </a:br>
                      <a:r>
                        <a:rPr lang="es-MX" sz="800" b="0" i="1" u="none" strike="noStrike">
                          <a:solidFill>
                            <a:srgbClr val="000000"/>
                          </a:solidFill>
                          <a:effectLst/>
                          <a:latin typeface="Calibri" panose="020F0502020204030204" pitchFamily="34" charset="0"/>
                        </a:rPr>
                        <a:t>•Crítico: &gt; 6,0</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CO" sz="900" b="1" i="0" u="none" strike="noStrike">
                          <a:solidFill>
                            <a:srgbClr val="00B050"/>
                          </a:solidFill>
                          <a:effectLst/>
                          <a:latin typeface="Calibri" panose="020F0502020204030204" pitchFamily="34" charset="0"/>
                        </a:rPr>
                        <a:t>4,31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900" b="1" i="0" u="none" strike="noStrike">
                          <a:solidFill>
                            <a:srgbClr val="00B050"/>
                          </a:solidFill>
                          <a:effectLst/>
                          <a:latin typeface="Calibri" panose="020F0502020204030204" pitchFamily="34" charset="0"/>
                        </a:rPr>
                        <a:t>1,18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22332755"/>
                  </a:ext>
                </a:extLst>
              </a:tr>
              <a:tr h="446500">
                <a:tc vMerge="1">
                  <a:txBody>
                    <a:bodyPr/>
                    <a:lstStyle/>
                    <a:p>
                      <a:endParaRPr lang="es-CO"/>
                    </a:p>
                  </a:txBody>
                  <a:tcPr/>
                </a:tc>
                <a:tc>
                  <a:txBody>
                    <a:bodyPr/>
                    <a:lstStyle/>
                    <a:p>
                      <a:pPr algn="l" rtl="0" fontAlgn="ctr">
                        <a:buNone/>
                      </a:pPr>
                      <a:r>
                        <a:rPr lang="es-MX" sz="900" b="0" i="0" u="none" strike="noStrike" dirty="0">
                          <a:solidFill>
                            <a:srgbClr val="000000"/>
                          </a:solidFill>
                          <a:effectLst/>
                          <a:latin typeface="Calibri" panose="020F0502020204030204" pitchFamily="34" charset="0"/>
                        </a:rPr>
                        <a:t>Tasa de mortalidad en menores de 5 años por Enfermedad Diarreica Aguda (EDA)</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MX" sz="800" b="0" i="1" u="none" strike="noStrike">
                          <a:solidFill>
                            <a:srgbClr val="000000"/>
                          </a:solidFill>
                          <a:effectLst/>
                          <a:latin typeface="Calibri" panose="020F0502020204030204" pitchFamily="34" charset="0"/>
                        </a:rPr>
                        <a:t>•Bueno: ≤  3</a:t>
                      </a:r>
                      <a:br>
                        <a:rPr lang="es-MX" sz="800" b="0" i="1" u="none" strike="noStrike">
                          <a:solidFill>
                            <a:srgbClr val="000000"/>
                          </a:solidFill>
                          <a:effectLst/>
                          <a:latin typeface="Calibri" panose="020F0502020204030204" pitchFamily="34" charset="0"/>
                        </a:rPr>
                      </a:br>
                      <a:r>
                        <a:rPr lang="es-MX" sz="800" b="0" i="1" u="none" strike="noStrike">
                          <a:solidFill>
                            <a:srgbClr val="000000"/>
                          </a:solidFill>
                          <a:effectLst/>
                          <a:latin typeface="Calibri" panose="020F0502020204030204" pitchFamily="34" charset="0"/>
                        </a:rPr>
                        <a:t>•Aceptable: ≤  4,50 (vigencia 2025)</a:t>
                      </a:r>
                      <a:br>
                        <a:rPr lang="es-MX" sz="800" b="0" i="1" u="none" strike="noStrike">
                          <a:solidFill>
                            <a:srgbClr val="000000"/>
                          </a:solidFill>
                          <a:effectLst/>
                          <a:latin typeface="Calibri" panose="020F0502020204030204" pitchFamily="34" charset="0"/>
                        </a:rPr>
                      </a:br>
                      <a:r>
                        <a:rPr lang="es-MX" sz="800" b="0" i="1" u="none" strike="noStrike">
                          <a:solidFill>
                            <a:srgbClr val="000000"/>
                          </a:solidFill>
                          <a:effectLst/>
                          <a:latin typeface="Calibri" panose="020F0502020204030204" pitchFamily="34" charset="0"/>
                        </a:rPr>
                        <a:t>•Crítico: &gt; 4,50</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CO" sz="900" b="1" i="0" u="none" strike="noStrike">
                          <a:solidFill>
                            <a:srgbClr val="00B050"/>
                          </a:solidFill>
                          <a:effectLst/>
                          <a:latin typeface="Calibri" panose="020F0502020204030204" pitchFamily="34" charset="0"/>
                        </a:rPr>
                        <a:t>3,23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900" b="1" i="0" u="none" strike="noStrike">
                          <a:solidFill>
                            <a:srgbClr val="00B05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50751635"/>
                  </a:ext>
                </a:extLst>
              </a:tr>
              <a:tr h="376735">
                <a:tc vMerge="1">
                  <a:txBody>
                    <a:bodyPr/>
                    <a:lstStyle/>
                    <a:p>
                      <a:endParaRPr lang="es-CO"/>
                    </a:p>
                  </a:txBody>
                  <a:tcPr/>
                </a:tc>
                <a:tc>
                  <a:txBody>
                    <a:bodyPr/>
                    <a:lstStyle/>
                    <a:p>
                      <a:pPr algn="l" rtl="0" fontAlgn="ctr">
                        <a:buNone/>
                      </a:pPr>
                      <a:r>
                        <a:rPr lang="es-MX" sz="900" b="0" i="0" u="none" strike="noStrike">
                          <a:solidFill>
                            <a:srgbClr val="000000"/>
                          </a:solidFill>
                          <a:effectLst/>
                          <a:latin typeface="Calibri" panose="020F0502020204030204" pitchFamily="34" charset="0"/>
                        </a:rPr>
                        <a:t>Tasa de mortalidad en menores de 5 años por Infección Respiratoria Aguda (IRA)</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MX" sz="800" b="0" i="1" u="none" strike="noStrike">
                          <a:solidFill>
                            <a:srgbClr val="000000"/>
                          </a:solidFill>
                          <a:effectLst/>
                          <a:latin typeface="Calibri" panose="020F0502020204030204" pitchFamily="34" charset="0"/>
                        </a:rPr>
                        <a:t>•Bueno: ≤ 6,7</a:t>
                      </a:r>
                      <a:br>
                        <a:rPr lang="es-MX" sz="800" b="0" i="1" u="none" strike="noStrike">
                          <a:solidFill>
                            <a:srgbClr val="000000"/>
                          </a:solidFill>
                          <a:effectLst/>
                          <a:latin typeface="Calibri" panose="020F0502020204030204" pitchFamily="34" charset="0"/>
                        </a:rPr>
                      </a:br>
                      <a:r>
                        <a:rPr lang="es-MX" sz="800" b="0" i="1" u="none" strike="noStrike">
                          <a:solidFill>
                            <a:srgbClr val="000000"/>
                          </a:solidFill>
                          <a:effectLst/>
                          <a:latin typeface="Calibri" panose="020F0502020204030204" pitchFamily="34" charset="0"/>
                        </a:rPr>
                        <a:t>•Aceptable: &gt;6,7 y ≤ 10,05</a:t>
                      </a:r>
                      <a:br>
                        <a:rPr lang="es-MX" sz="800" b="0" i="1" u="none" strike="noStrike">
                          <a:solidFill>
                            <a:srgbClr val="000000"/>
                          </a:solidFill>
                          <a:effectLst/>
                          <a:latin typeface="Calibri" panose="020F0502020204030204" pitchFamily="34" charset="0"/>
                        </a:rPr>
                      </a:br>
                      <a:r>
                        <a:rPr lang="es-MX" sz="800" b="0" i="1" u="none" strike="noStrike">
                          <a:solidFill>
                            <a:srgbClr val="000000"/>
                          </a:solidFill>
                          <a:effectLst/>
                          <a:latin typeface="Calibri" panose="020F0502020204030204" pitchFamily="34" charset="0"/>
                        </a:rPr>
                        <a:t>•Crítico: &gt; 10,05</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CO" sz="900" b="1" i="0" u="none" strike="noStrike">
                          <a:solidFill>
                            <a:srgbClr val="00B050"/>
                          </a:solidFill>
                          <a:effectLst/>
                          <a:latin typeface="Calibri" panose="020F0502020204030204" pitchFamily="34" charset="0"/>
                        </a:rPr>
                        <a:t>8,63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900" b="1" i="0" u="none" strike="noStrike" dirty="0">
                          <a:solidFill>
                            <a:srgbClr val="FF0000"/>
                          </a:solidFill>
                          <a:effectLst/>
                          <a:latin typeface="Calibri" panose="020F0502020204030204" pitchFamily="34" charset="0"/>
                        </a:rPr>
                        <a:t>10,59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5508643"/>
                  </a:ext>
                </a:extLst>
              </a:tr>
              <a:tr h="376735">
                <a:tc vMerge="1">
                  <a:txBody>
                    <a:bodyPr/>
                    <a:lstStyle/>
                    <a:p>
                      <a:endParaRPr lang="es-CO"/>
                    </a:p>
                  </a:txBody>
                  <a:tcPr/>
                </a:tc>
                <a:tc>
                  <a:txBody>
                    <a:bodyPr/>
                    <a:lstStyle/>
                    <a:p>
                      <a:pPr algn="l" rtl="0" fontAlgn="ctr">
                        <a:buNone/>
                      </a:pPr>
                      <a:r>
                        <a:rPr lang="es-MX" sz="900" b="0" i="0" u="none" strike="noStrike">
                          <a:solidFill>
                            <a:srgbClr val="000000"/>
                          </a:solidFill>
                          <a:effectLst/>
                          <a:latin typeface="Calibri" panose="020F0502020204030204" pitchFamily="34" charset="0"/>
                        </a:rPr>
                        <a:t>Cobertura de vacunación de tercera dosis de pentavalente en niños y niñas menores de un año</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MX" sz="800" b="0" i="1" u="none" strike="noStrike">
                          <a:solidFill>
                            <a:srgbClr val="000000"/>
                          </a:solidFill>
                          <a:effectLst/>
                          <a:latin typeface="Calibri" panose="020F0502020204030204" pitchFamily="34" charset="0"/>
                        </a:rPr>
                        <a:t>Mensual &gt;=7,92% y Anual &gt;= 95%</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CO" sz="900" b="1" i="0" u="none" strike="noStrike">
                          <a:solidFill>
                            <a:srgbClr val="00B050"/>
                          </a:solidFill>
                          <a:effectLst/>
                          <a:latin typeface="Calibri" panose="020F0502020204030204" pitchFamily="34" charset="0"/>
                        </a:rPr>
                        <a:t>95,31%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900" b="1" i="0" u="none" strike="noStrike" dirty="0">
                          <a:solidFill>
                            <a:srgbClr val="00B050"/>
                          </a:solidFill>
                          <a:effectLst/>
                          <a:latin typeface="Calibri" panose="020F0502020204030204" pitchFamily="34" charset="0"/>
                        </a:rPr>
                        <a:t>95,00%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9886469"/>
                  </a:ext>
                </a:extLst>
              </a:tr>
            </a:tbl>
          </a:graphicData>
        </a:graphic>
      </p:graphicFrame>
      <p:pic>
        <p:nvPicPr>
          <p:cNvPr id="21" name="Imagen 20">
            <a:extLst>
              <a:ext uri="{FF2B5EF4-FFF2-40B4-BE49-F238E27FC236}">
                <a16:creationId xmlns:a16="http://schemas.microsoft.com/office/drawing/2014/main" id="{39A9CB61-4E1B-7422-12D5-C5244A75D554}"/>
              </a:ext>
            </a:extLst>
          </p:cNvPr>
          <p:cNvPicPr>
            <a:picLocks noChangeAspect="1"/>
          </p:cNvPicPr>
          <p:nvPr/>
        </p:nvPicPr>
        <p:blipFill>
          <a:blip r:embed="rId9"/>
          <a:stretch>
            <a:fillRect/>
          </a:stretch>
        </p:blipFill>
        <p:spPr>
          <a:xfrm>
            <a:off x="6580910" y="4600108"/>
            <a:ext cx="1435716" cy="1913378"/>
          </a:xfrm>
          <a:prstGeom prst="rect">
            <a:avLst/>
          </a:prstGeom>
        </p:spPr>
      </p:pic>
      <p:pic>
        <p:nvPicPr>
          <p:cNvPr id="4" name="Imagen 3">
            <a:extLst>
              <a:ext uri="{FF2B5EF4-FFF2-40B4-BE49-F238E27FC236}">
                <a16:creationId xmlns:a16="http://schemas.microsoft.com/office/drawing/2014/main" id="{DAC1AD53-C418-30A5-2F3D-2703F0F85A02}"/>
              </a:ext>
            </a:extLst>
          </p:cNvPr>
          <p:cNvPicPr>
            <a:picLocks noChangeAspect="1"/>
          </p:cNvPicPr>
          <p:nvPr/>
        </p:nvPicPr>
        <p:blipFill>
          <a:blip r:embed="rId10"/>
          <a:stretch>
            <a:fillRect/>
          </a:stretch>
        </p:blipFill>
        <p:spPr>
          <a:xfrm>
            <a:off x="8153400" y="4600106"/>
            <a:ext cx="1791483" cy="1913378"/>
          </a:xfrm>
          <a:prstGeom prst="rect">
            <a:avLst/>
          </a:prstGeom>
        </p:spPr>
      </p:pic>
      <p:sp>
        <p:nvSpPr>
          <p:cNvPr id="6" name="CuadroTexto 5">
            <a:extLst>
              <a:ext uri="{FF2B5EF4-FFF2-40B4-BE49-F238E27FC236}">
                <a16:creationId xmlns:a16="http://schemas.microsoft.com/office/drawing/2014/main" id="{6CC86142-EE60-970C-7784-56F510555AD0}"/>
              </a:ext>
            </a:extLst>
          </p:cNvPr>
          <p:cNvSpPr txBox="1"/>
          <p:nvPr/>
        </p:nvSpPr>
        <p:spPr>
          <a:xfrm>
            <a:off x="6456493" y="4233016"/>
            <a:ext cx="2680989" cy="215444"/>
          </a:xfrm>
          <a:prstGeom prst="rect">
            <a:avLst/>
          </a:prstGeom>
          <a:noFill/>
        </p:spPr>
        <p:txBody>
          <a:bodyPr wrap="square" rtlCol="0">
            <a:spAutoFit/>
          </a:bodyPr>
          <a:lstStyle/>
          <a:p>
            <a:r>
              <a:rPr lang="es-MX" sz="800" dirty="0"/>
              <a:t>Fuente: Herramienta fénix EABP corte diciembre 2025 </a:t>
            </a:r>
            <a:endParaRPr lang="es-CO" sz="800" dirty="0"/>
          </a:p>
        </p:txBody>
      </p:sp>
      <p:pic>
        <p:nvPicPr>
          <p:cNvPr id="8" name="Imagen 7">
            <a:extLst>
              <a:ext uri="{FF2B5EF4-FFF2-40B4-BE49-F238E27FC236}">
                <a16:creationId xmlns:a16="http://schemas.microsoft.com/office/drawing/2014/main" id="{B1372C81-6CB6-D692-1B40-0F8C4836EE62}"/>
              </a:ext>
            </a:extLst>
          </p:cNvPr>
          <p:cNvPicPr>
            <a:picLocks noChangeAspect="1"/>
          </p:cNvPicPr>
          <p:nvPr/>
        </p:nvPicPr>
        <p:blipFill>
          <a:blip r:embed="rId11"/>
          <a:stretch>
            <a:fillRect/>
          </a:stretch>
        </p:blipFill>
        <p:spPr>
          <a:xfrm>
            <a:off x="10115551" y="4600106"/>
            <a:ext cx="1528444" cy="1913378"/>
          </a:xfrm>
          <a:prstGeom prst="rect">
            <a:avLst/>
          </a:prstGeom>
        </p:spPr>
      </p:pic>
    </p:spTree>
    <p:extLst>
      <p:ext uri="{BB962C8B-B14F-4D97-AF65-F5344CB8AC3E}">
        <p14:creationId xmlns:p14="http://schemas.microsoft.com/office/powerpoint/2010/main" val="5197068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915F093-48B8-9132-EE08-7FB0214297EC}"/>
              </a:ext>
            </a:extLst>
          </p:cNvPr>
          <p:cNvSpPr txBox="1"/>
          <p:nvPr/>
        </p:nvSpPr>
        <p:spPr>
          <a:xfrm>
            <a:off x="709063" y="643150"/>
            <a:ext cx="5487916" cy="1508105"/>
          </a:xfrm>
          <a:prstGeom prst="rect">
            <a:avLst/>
          </a:prstGeom>
          <a:noFill/>
        </p:spPr>
        <p:txBody>
          <a:bodyPr wrap="square" rtlCol="0">
            <a:spAutoFit/>
          </a:bodyPr>
          <a:lstStyle/>
          <a:p>
            <a:pPr algn="just" fontAlgn="base"/>
            <a:r>
              <a:rPr lang="es-MX" sz="1400" dirty="0">
                <a:solidFill>
                  <a:srgbClr val="23505E"/>
                </a:solidFill>
                <a:latin typeface="Calibri" panose="020F0502020204030204" pitchFamily="34" charset="0"/>
                <a:ea typeface="Calibri" panose="020F0502020204030204" pitchFamily="34" charset="0"/>
                <a:cs typeface="Calibri" panose="020F0502020204030204" pitchFamily="34" charset="0"/>
              </a:rPr>
              <a:t>El macroproceso de Gestión del Relacionamiento tiene como propósito planear, coordinar y ejecutar la comunicación estratégica de la entidad, garantizando información clara, oportuna y coherente para todos los públicos.</a:t>
            </a:r>
          </a:p>
          <a:p>
            <a:pPr algn="just" fontAlgn="base"/>
            <a:endParaRPr lang="es-MX" dirty="0"/>
          </a:p>
          <a:p>
            <a:pPr algn="just" fontAlgn="base"/>
            <a:r>
              <a:rPr lang="es-MX" dirty="0"/>
              <a:t> </a:t>
            </a:r>
          </a:p>
        </p:txBody>
      </p:sp>
      <p:grpSp>
        <p:nvGrpSpPr>
          <p:cNvPr id="27" name="Grupo 26">
            <a:extLst>
              <a:ext uri="{FF2B5EF4-FFF2-40B4-BE49-F238E27FC236}">
                <a16:creationId xmlns:a16="http://schemas.microsoft.com/office/drawing/2014/main" id="{61956A83-8B95-30B3-FBF6-3868B28B77BD}"/>
              </a:ext>
            </a:extLst>
          </p:cNvPr>
          <p:cNvGrpSpPr/>
          <p:nvPr/>
        </p:nvGrpSpPr>
        <p:grpSpPr>
          <a:xfrm>
            <a:off x="827990" y="2224303"/>
            <a:ext cx="5429919" cy="2031544"/>
            <a:chOff x="834388" y="2930936"/>
            <a:chExt cx="7195804" cy="2614973"/>
          </a:xfrm>
        </p:grpSpPr>
        <p:sp>
          <p:nvSpPr>
            <p:cNvPr id="5" name="CuadroTexto 4">
              <a:extLst>
                <a:ext uri="{FF2B5EF4-FFF2-40B4-BE49-F238E27FC236}">
                  <a16:creationId xmlns:a16="http://schemas.microsoft.com/office/drawing/2014/main" id="{7F8EE405-C046-B893-4B37-C2C484EB4628}"/>
                </a:ext>
              </a:extLst>
            </p:cNvPr>
            <p:cNvSpPr txBox="1"/>
            <p:nvPr/>
          </p:nvSpPr>
          <p:spPr>
            <a:xfrm>
              <a:off x="2342553" y="2995944"/>
              <a:ext cx="2229819" cy="594111"/>
            </a:xfrm>
            <a:prstGeom prst="rect">
              <a:avLst/>
            </a:prstGeom>
            <a:noFill/>
          </p:spPr>
          <p:txBody>
            <a:bodyPr wrap="square" rtlCol="0">
              <a:spAutoFit/>
            </a:bodyPr>
            <a:lstStyle/>
            <a:p>
              <a:pPr lvl="1" fontAlgn="base"/>
              <a:r>
                <a:rPr lang="es-MX" sz="1200" b="1" dirty="0">
                  <a:solidFill>
                    <a:srgbClr val="35B3A3"/>
                  </a:solidFill>
                </a:rPr>
                <a:t>Incremento de seguidores</a:t>
              </a:r>
              <a:endParaRPr lang="es-CO" sz="1200" b="1" dirty="0">
                <a:solidFill>
                  <a:srgbClr val="35B3A3"/>
                </a:solidFill>
              </a:endParaRPr>
            </a:p>
          </p:txBody>
        </p:sp>
        <p:sp>
          <p:nvSpPr>
            <p:cNvPr id="6" name="Rectángulo: una sola esquina cortada 5">
              <a:extLst>
                <a:ext uri="{FF2B5EF4-FFF2-40B4-BE49-F238E27FC236}">
                  <a16:creationId xmlns:a16="http://schemas.microsoft.com/office/drawing/2014/main" id="{2A8E8D26-8C6D-A716-185A-20D3B7312248}"/>
                </a:ext>
              </a:extLst>
            </p:cNvPr>
            <p:cNvSpPr/>
            <p:nvPr/>
          </p:nvSpPr>
          <p:spPr>
            <a:xfrm>
              <a:off x="1171196" y="3037703"/>
              <a:ext cx="1364097" cy="503773"/>
            </a:xfrm>
            <a:prstGeom prst="snip1Rect">
              <a:avLst/>
            </a:prstGeom>
            <a:solidFill>
              <a:srgbClr val="1428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600" b="1" dirty="0">
                  <a:solidFill>
                    <a:srgbClr val="FFFFFF"/>
                  </a:solidFill>
                </a:rPr>
                <a:t>   23%</a:t>
              </a:r>
              <a:endParaRPr lang="es-CO" sz="1600" b="1" dirty="0">
                <a:solidFill>
                  <a:srgbClr val="FFFFFF"/>
                </a:solidFill>
              </a:endParaRPr>
            </a:p>
          </p:txBody>
        </p:sp>
        <p:sp>
          <p:nvSpPr>
            <p:cNvPr id="7" name="CuadroTexto 6">
              <a:extLst>
                <a:ext uri="{FF2B5EF4-FFF2-40B4-BE49-F238E27FC236}">
                  <a16:creationId xmlns:a16="http://schemas.microsoft.com/office/drawing/2014/main" id="{023DFE7D-F4D3-BD7E-6A32-E19F796F3429}"/>
                </a:ext>
              </a:extLst>
            </p:cNvPr>
            <p:cNvSpPr txBox="1"/>
            <p:nvPr/>
          </p:nvSpPr>
          <p:spPr>
            <a:xfrm>
              <a:off x="834388" y="3717098"/>
              <a:ext cx="1600019" cy="830997"/>
            </a:xfrm>
            <a:prstGeom prst="rect">
              <a:avLst/>
            </a:prstGeom>
            <a:noFill/>
          </p:spPr>
          <p:txBody>
            <a:bodyPr wrap="square" rtlCol="0">
              <a:spAutoFit/>
            </a:bodyPr>
            <a:lstStyle/>
            <a:p>
              <a:pPr algn="ctr" fontAlgn="base"/>
              <a:r>
                <a:rPr lang="es-CO" sz="1200" b="1" dirty="0">
                  <a:solidFill>
                    <a:srgbClr val="23505E"/>
                  </a:solidFill>
                </a:rPr>
                <a:t>15.622</a:t>
              </a:r>
            </a:p>
            <a:p>
              <a:pPr algn="ctr" fontAlgn="base"/>
              <a:r>
                <a:rPr lang="es-CO" sz="1200" dirty="0">
                  <a:solidFill>
                    <a:srgbClr val="23505E"/>
                  </a:solidFill>
                </a:rPr>
                <a:t>seguidores</a:t>
              </a:r>
            </a:p>
            <a:p>
              <a:pPr algn="ctr" fontAlgn="base"/>
              <a:r>
                <a:rPr lang="es-CO" sz="1200" dirty="0"/>
                <a:t> </a:t>
              </a:r>
              <a:r>
                <a:rPr lang="es-CO" sz="1200" b="1" dirty="0">
                  <a:solidFill>
                    <a:srgbClr val="E89442"/>
                  </a:solidFill>
                </a:rPr>
                <a:t>2024</a:t>
              </a:r>
            </a:p>
          </p:txBody>
        </p:sp>
        <p:grpSp>
          <p:nvGrpSpPr>
            <p:cNvPr id="9" name="Grupo 8">
              <a:extLst>
                <a:ext uri="{FF2B5EF4-FFF2-40B4-BE49-F238E27FC236}">
                  <a16:creationId xmlns:a16="http://schemas.microsoft.com/office/drawing/2014/main" id="{7E711195-690C-E005-95A8-53CA5D487750}"/>
                </a:ext>
              </a:extLst>
            </p:cNvPr>
            <p:cNvGrpSpPr/>
            <p:nvPr/>
          </p:nvGrpSpPr>
          <p:grpSpPr>
            <a:xfrm>
              <a:off x="1018686" y="4525625"/>
              <a:ext cx="2280339" cy="928440"/>
              <a:chOff x="715744" y="4770746"/>
              <a:chExt cx="2280339" cy="928440"/>
            </a:xfrm>
          </p:grpSpPr>
          <p:pic>
            <p:nvPicPr>
              <p:cNvPr id="10" name="Gráfico 9">
                <a:extLst>
                  <a:ext uri="{FF2B5EF4-FFF2-40B4-BE49-F238E27FC236}">
                    <a16:creationId xmlns:a16="http://schemas.microsoft.com/office/drawing/2014/main" id="{159CCE02-B750-4F1F-0B7E-2F0E320EE64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723003" y="5040686"/>
                <a:ext cx="635090" cy="439932"/>
              </a:xfrm>
              <a:prstGeom prst="rect">
                <a:avLst/>
              </a:prstGeom>
            </p:spPr>
          </p:pic>
          <p:sp>
            <p:nvSpPr>
              <p:cNvPr id="11" name="Elipse 10">
                <a:extLst>
                  <a:ext uri="{FF2B5EF4-FFF2-40B4-BE49-F238E27FC236}">
                    <a16:creationId xmlns:a16="http://schemas.microsoft.com/office/drawing/2014/main" id="{8A684742-B102-A153-D50D-EEA368C49C0E}"/>
                  </a:ext>
                </a:extLst>
              </p:cNvPr>
              <p:cNvSpPr/>
              <p:nvPr/>
            </p:nvSpPr>
            <p:spPr>
              <a:xfrm>
                <a:off x="1633279" y="4770746"/>
                <a:ext cx="928440" cy="928440"/>
              </a:xfrm>
              <a:prstGeom prst="ellipse">
                <a:avLst/>
              </a:prstGeom>
              <a:noFill/>
              <a:ln>
                <a:solidFill>
                  <a:srgbClr val="35B3A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00"/>
              </a:p>
            </p:txBody>
          </p:sp>
          <p:sp>
            <p:nvSpPr>
              <p:cNvPr id="12" name="CuadroTexto 11">
                <a:extLst>
                  <a:ext uri="{FF2B5EF4-FFF2-40B4-BE49-F238E27FC236}">
                    <a16:creationId xmlns:a16="http://schemas.microsoft.com/office/drawing/2014/main" id="{95D5149F-222B-348F-76C4-B3F97A41BD91}"/>
                  </a:ext>
                </a:extLst>
              </p:cNvPr>
              <p:cNvSpPr txBox="1"/>
              <p:nvPr/>
            </p:nvSpPr>
            <p:spPr>
              <a:xfrm>
                <a:off x="715744" y="5329854"/>
                <a:ext cx="2280339" cy="369332"/>
              </a:xfrm>
              <a:prstGeom prst="rect">
                <a:avLst/>
              </a:prstGeom>
              <a:noFill/>
            </p:spPr>
            <p:txBody>
              <a:bodyPr wrap="square" rtlCol="0">
                <a:spAutoFit/>
              </a:bodyPr>
              <a:lstStyle/>
              <a:p>
                <a:pPr lvl="1" fontAlgn="base"/>
                <a:r>
                  <a:rPr lang="es-CO" sz="1200" b="1" dirty="0">
                    <a:solidFill>
                      <a:srgbClr val="35B3A3"/>
                    </a:solidFill>
                  </a:rPr>
                  <a:t>Indicador subió</a:t>
                </a:r>
              </a:p>
            </p:txBody>
          </p:sp>
        </p:grpSp>
        <p:sp>
          <p:nvSpPr>
            <p:cNvPr id="13" name="CuadroTexto 12">
              <a:extLst>
                <a:ext uri="{FF2B5EF4-FFF2-40B4-BE49-F238E27FC236}">
                  <a16:creationId xmlns:a16="http://schemas.microsoft.com/office/drawing/2014/main" id="{542AA4E1-5D53-BE89-DB7E-47759CCC107C}"/>
                </a:ext>
              </a:extLst>
            </p:cNvPr>
            <p:cNvSpPr txBox="1"/>
            <p:nvPr/>
          </p:nvSpPr>
          <p:spPr>
            <a:xfrm>
              <a:off x="2673921" y="3728035"/>
              <a:ext cx="1705442" cy="831755"/>
            </a:xfrm>
            <a:prstGeom prst="rect">
              <a:avLst/>
            </a:prstGeom>
            <a:noFill/>
          </p:spPr>
          <p:txBody>
            <a:bodyPr wrap="square" rtlCol="0">
              <a:spAutoFit/>
            </a:bodyPr>
            <a:lstStyle/>
            <a:p>
              <a:pPr algn="ctr" fontAlgn="base"/>
              <a:r>
                <a:rPr lang="es-CO" sz="1200" b="1" dirty="0">
                  <a:solidFill>
                    <a:srgbClr val="23505E"/>
                  </a:solidFill>
                </a:rPr>
                <a:t>19.222</a:t>
              </a:r>
            </a:p>
            <a:p>
              <a:pPr algn="ctr" fontAlgn="base"/>
              <a:r>
                <a:rPr lang="es-CO" sz="1200" dirty="0">
                  <a:solidFill>
                    <a:srgbClr val="23505E"/>
                  </a:solidFill>
                </a:rPr>
                <a:t>seguidores</a:t>
              </a:r>
            </a:p>
            <a:p>
              <a:pPr algn="ctr" fontAlgn="base"/>
              <a:r>
                <a:rPr lang="es-CO" sz="1200" dirty="0"/>
                <a:t> </a:t>
              </a:r>
              <a:r>
                <a:rPr lang="es-CO" sz="1200" b="1" dirty="0">
                  <a:solidFill>
                    <a:srgbClr val="E89442"/>
                  </a:solidFill>
                </a:rPr>
                <a:t>2025</a:t>
              </a:r>
            </a:p>
          </p:txBody>
        </p:sp>
        <p:cxnSp>
          <p:nvCxnSpPr>
            <p:cNvPr id="14" name="Conector recto de flecha 13">
              <a:extLst>
                <a:ext uri="{FF2B5EF4-FFF2-40B4-BE49-F238E27FC236}">
                  <a16:creationId xmlns:a16="http://schemas.microsoft.com/office/drawing/2014/main" id="{E4619E21-930C-59FE-5379-AB02E3612123}"/>
                </a:ext>
              </a:extLst>
            </p:cNvPr>
            <p:cNvCxnSpPr>
              <a:cxnSpLocks/>
            </p:cNvCxnSpPr>
            <p:nvPr/>
          </p:nvCxnSpPr>
          <p:spPr>
            <a:xfrm>
              <a:off x="2158855" y="3967709"/>
              <a:ext cx="39431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Flecha: hacia arriba 14">
              <a:extLst>
                <a:ext uri="{FF2B5EF4-FFF2-40B4-BE49-F238E27FC236}">
                  <a16:creationId xmlns:a16="http://schemas.microsoft.com/office/drawing/2014/main" id="{1DB516B9-8329-D4A1-84A4-28C79C19F614}"/>
                </a:ext>
              </a:extLst>
            </p:cNvPr>
            <p:cNvSpPr/>
            <p:nvPr/>
          </p:nvSpPr>
          <p:spPr>
            <a:xfrm>
              <a:off x="1215160" y="3068952"/>
              <a:ext cx="325320" cy="361546"/>
            </a:xfrm>
            <a:prstGeom prst="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200" dirty="0"/>
            </a:p>
          </p:txBody>
        </p:sp>
        <p:sp>
          <p:nvSpPr>
            <p:cNvPr id="16" name="Rectángulo: una sola esquina cortada 15">
              <a:extLst>
                <a:ext uri="{FF2B5EF4-FFF2-40B4-BE49-F238E27FC236}">
                  <a16:creationId xmlns:a16="http://schemas.microsoft.com/office/drawing/2014/main" id="{D83A5D54-44D4-FA77-E764-31D36CBE3349}"/>
                </a:ext>
              </a:extLst>
            </p:cNvPr>
            <p:cNvSpPr/>
            <p:nvPr/>
          </p:nvSpPr>
          <p:spPr>
            <a:xfrm>
              <a:off x="4978820" y="2930936"/>
              <a:ext cx="2970627" cy="498858"/>
            </a:xfrm>
            <a:prstGeom prst="snip1Rect">
              <a:avLst/>
            </a:prstGeom>
            <a:solidFill>
              <a:srgbClr val="E894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b="1" dirty="0">
                  <a:solidFill>
                    <a:srgbClr val="FFFFFF"/>
                  </a:solidFill>
                </a:rPr>
                <a:t>Seguidores por red social</a:t>
              </a:r>
              <a:endParaRPr lang="es-CO" sz="1200" b="1" dirty="0">
                <a:solidFill>
                  <a:srgbClr val="FFFFFF"/>
                </a:solidFill>
              </a:endParaRPr>
            </a:p>
          </p:txBody>
        </p:sp>
        <p:sp>
          <p:nvSpPr>
            <p:cNvPr id="17" name="CuadroTexto 16">
              <a:extLst>
                <a:ext uri="{FF2B5EF4-FFF2-40B4-BE49-F238E27FC236}">
                  <a16:creationId xmlns:a16="http://schemas.microsoft.com/office/drawing/2014/main" id="{B530BDB6-4112-D701-E9F3-027BC50E2917}"/>
                </a:ext>
              </a:extLst>
            </p:cNvPr>
            <p:cNvSpPr txBox="1"/>
            <p:nvPr/>
          </p:nvSpPr>
          <p:spPr>
            <a:xfrm>
              <a:off x="4841486" y="4159522"/>
              <a:ext cx="1705442" cy="356466"/>
            </a:xfrm>
            <a:prstGeom prst="rect">
              <a:avLst/>
            </a:prstGeom>
            <a:noFill/>
          </p:spPr>
          <p:txBody>
            <a:bodyPr wrap="square" rtlCol="0">
              <a:spAutoFit/>
            </a:bodyPr>
            <a:lstStyle/>
            <a:p>
              <a:pPr algn="ctr" fontAlgn="base"/>
              <a:r>
                <a:rPr lang="es-CO" sz="1200" b="1" dirty="0"/>
                <a:t>1.978</a:t>
              </a:r>
            </a:p>
          </p:txBody>
        </p:sp>
        <p:sp>
          <p:nvSpPr>
            <p:cNvPr id="18" name="CuadroTexto 17">
              <a:extLst>
                <a:ext uri="{FF2B5EF4-FFF2-40B4-BE49-F238E27FC236}">
                  <a16:creationId xmlns:a16="http://schemas.microsoft.com/office/drawing/2014/main" id="{EB3230B9-09D9-DC12-1FDD-E0F55CDC2F8D}"/>
                </a:ext>
              </a:extLst>
            </p:cNvPr>
            <p:cNvSpPr txBox="1"/>
            <p:nvPr/>
          </p:nvSpPr>
          <p:spPr>
            <a:xfrm>
              <a:off x="6293275" y="4173212"/>
              <a:ext cx="1705442" cy="356466"/>
            </a:xfrm>
            <a:prstGeom prst="rect">
              <a:avLst/>
            </a:prstGeom>
            <a:noFill/>
          </p:spPr>
          <p:txBody>
            <a:bodyPr wrap="square" rtlCol="0">
              <a:spAutoFit/>
            </a:bodyPr>
            <a:lstStyle/>
            <a:p>
              <a:pPr algn="ctr" fontAlgn="base"/>
              <a:r>
                <a:rPr lang="es-CO" sz="1200" b="1" dirty="0"/>
                <a:t>11.680</a:t>
              </a:r>
            </a:p>
          </p:txBody>
        </p:sp>
        <p:sp>
          <p:nvSpPr>
            <p:cNvPr id="19" name="CuadroTexto 18">
              <a:extLst>
                <a:ext uri="{FF2B5EF4-FFF2-40B4-BE49-F238E27FC236}">
                  <a16:creationId xmlns:a16="http://schemas.microsoft.com/office/drawing/2014/main" id="{E84EE30C-3C0D-69A8-3128-873A4AA44320}"/>
                </a:ext>
              </a:extLst>
            </p:cNvPr>
            <p:cNvSpPr txBox="1"/>
            <p:nvPr/>
          </p:nvSpPr>
          <p:spPr>
            <a:xfrm>
              <a:off x="4840605" y="5188458"/>
              <a:ext cx="1705442" cy="356466"/>
            </a:xfrm>
            <a:prstGeom prst="rect">
              <a:avLst/>
            </a:prstGeom>
            <a:noFill/>
          </p:spPr>
          <p:txBody>
            <a:bodyPr wrap="square" rtlCol="0">
              <a:spAutoFit/>
            </a:bodyPr>
            <a:lstStyle/>
            <a:p>
              <a:pPr algn="ctr" fontAlgn="base"/>
              <a:r>
                <a:rPr lang="es-CO" sz="1200" b="1" dirty="0"/>
                <a:t>4.515</a:t>
              </a:r>
            </a:p>
          </p:txBody>
        </p:sp>
        <p:sp>
          <p:nvSpPr>
            <p:cNvPr id="20" name="CuadroTexto 19">
              <a:extLst>
                <a:ext uri="{FF2B5EF4-FFF2-40B4-BE49-F238E27FC236}">
                  <a16:creationId xmlns:a16="http://schemas.microsoft.com/office/drawing/2014/main" id="{A385607B-5497-C4AA-133D-62AE2F20188D}"/>
                </a:ext>
              </a:extLst>
            </p:cNvPr>
            <p:cNvSpPr txBox="1"/>
            <p:nvPr/>
          </p:nvSpPr>
          <p:spPr>
            <a:xfrm>
              <a:off x="6324750" y="5189443"/>
              <a:ext cx="1705442" cy="356466"/>
            </a:xfrm>
            <a:prstGeom prst="rect">
              <a:avLst/>
            </a:prstGeom>
            <a:noFill/>
          </p:spPr>
          <p:txBody>
            <a:bodyPr wrap="square" rtlCol="0">
              <a:spAutoFit/>
            </a:bodyPr>
            <a:lstStyle/>
            <a:p>
              <a:pPr algn="ctr" fontAlgn="base"/>
              <a:r>
                <a:rPr lang="es-CO" sz="1200" b="1" dirty="0"/>
                <a:t>1.049</a:t>
              </a:r>
            </a:p>
          </p:txBody>
        </p:sp>
        <p:pic>
          <p:nvPicPr>
            <p:cNvPr id="21" name="Imagen 20" descr="Icono&#10;&#10;El contenido generado por IA puede ser incorrecto.">
              <a:extLst>
                <a:ext uri="{FF2B5EF4-FFF2-40B4-BE49-F238E27FC236}">
                  <a16:creationId xmlns:a16="http://schemas.microsoft.com/office/drawing/2014/main" id="{F2420BC2-A1AB-642B-0548-60A9CCDB45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7212" y="3602914"/>
              <a:ext cx="604276" cy="604276"/>
            </a:xfrm>
            <a:prstGeom prst="rect">
              <a:avLst/>
            </a:prstGeom>
          </p:spPr>
        </p:pic>
        <p:pic>
          <p:nvPicPr>
            <p:cNvPr id="22" name="Imagen 21" descr="Icono&#10;&#10;El contenido generado por IA puede ser incorrecto.">
              <a:extLst>
                <a:ext uri="{FF2B5EF4-FFF2-40B4-BE49-F238E27FC236}">
                  <a16:creationId xmlns:a16="http://schemas.microsoft.com/office/drawing/2014/main" id="{A0D2BEFA-DE23-5118-717D-789EC78B48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1712" y="3519008"/>
              <a:ext cx="731520" cy="731520"/>
            </a:xfrm>
            <a:prstGeom prst="rect">
              <a:avLst/>
            </a:prstGeom>
          </p:spPr>
        </p:pic>
        <p:pic>
          <p:nvPicPr>
            <p:cNvPr id="23" name="Imagen 22" descr="Icono&#10;&#10;El contenido generado por IA puede ser incorrecto.">
              <a:extLst>
                <a:ext uri="{FF2B5EF4-FFF2-40B4-BE49-F238E27FC236}">
                  <a16:creationId xmlns:a16="http://schemas.microsoft.com/office/drawing/2014/main" id="{06D38A00-B33D-9157-D987-38962CE2A9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6120" y="4662809"/>
              <a:ext cx="494410" cy="494410"/>
            </a:xfrm>
            <a:prstGeom prst="rect">
              <a:avLst/>
            </a:prstGeom>
          </p:spPr>
        </p:pic>
        <p:pic>
          <p:nvPicPr>
            <p:cNvPr id="24" name="Imagen 23" descr="Logotipo&#10;&#10;El contenido generado por IA puede ser incorrecto.">
              <a:extLst>
                <a:ext uri="{FF2B5EF4-FFF2-40B4-BE49-F238E27FC236}">
                  <a16:creationId xmlns:a16="http://schemas.microsoft.com/office/drawing/2014/main" id="{2B06E62D-DF4D-DCBB-EEE8-F0356CF1EC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43397" y="4367928"/>
              <a:ext cx="1005196" cy="1005196"/>
            </a:xfrm>
            <a:prstGeom prst="rect">
              <a:avLst/>
            </a:prstGeom>
          </p:spPr>
        </p:pic>
      </p:grpSp>
      <p:grpSp>
        <p:nvGrpSpPr>
          <p:cNvPr id="40" name="Grupo 39">
            <a:extLst>
              <a:ext uri="{FF2B5EF4-FFF2-40B4-BE49-F238E27FC236}">
                <a16:creationId xmlns:a16="http://schemas.microsoft.com/office/drawing/2014/main" id="{74F54B3F-D590-63E3-0917-801697785B67}"/>
              </a:ext>
            </a:extLst>
          </p:cNvPr>
          <p:cNvGrpSpPr/>
          <p:nvPr/>
        </p:nvGrpSpPr>
        <p:grpSpPr>
          <a:xfrm>
            <a:off x="1950662" y="4476313"/>
            <a:ext cx="3073082" cy="2099029"/>
            <a:chOff x="7231574" y="2886117"/>
            <a:chExt cx="3632539" cy="2456364"/>
          </a:xfrm>
        </p:grpSpPr>
        <p:sp>
          <p:nvSpPr>
            <p:cNvPr id="29" name="CuadroTexto 28">
              <a:extLst>
                <a:ext uri="{FF2B5EF4-FFF2-40B4-BE49-F238E27FC236}">
                  <a16:creationId xmlns:a16="http://schemas.microsoft.com/office/drawing/2014/main" id="{8E43D284-0E72-1381-8924-EF282F5F9862}"/>
                </a:ext>
              </a:extLst>
            </p:cNvPr>
            <p:cNvSpPr txBox="1"/>
            <p:nvPr/>
          </p:nvSpPr>
          <p:spPr>
            <a:xfrm>
              <a:off x="8913650" y="3003031"/>
              <a:ext cx="1950463" cy="324080"/>
            </a:xfrm>
            <a:prstGeom prst="rect">
              <a:avLst/>
            </a:prstGeom>
            <a:noFill/>
          </p:spPr>
          <p:txBody>
            <a:bodyPr wrap="square" rtlCol="0">
              <a:spAutoFit/>
            </a:bodyPr>
            <a:lstStyle/>
            <a:p>
              <a:pPr lvl="1" fontAlgn="base"/>
              <a:r>
                <a:rPr lang="es-CO" sz="1200" b="1" dirty="0">
                  <a:solidFill>
                    <a:srgbClr val="35B3A3"/>
                  </a:solidFill>
                </a:rPr>
                <a:t>Interacciones</a:t>
              </a:r>
            </a:p>
          </p:txBody>
        </p:sp>
        <p:sp>
          <p:nvSpPr>
            <p:cNvPr id="30" name="Rectángulo: una sola esquina cortada 29">
              <a:extLst>
                <a:ext uri="{FF2B5EF4-FFF2-40B4-BE49-F238E27FC236}">
                  <a16:creationId xmlns:a16="http://schemas.microsoft.com/office/drawing/2014/main" id="{5C37372A-EB37-5236-7EFC-99A190857CBC}"/>
                </a:ext>
              </a:extLst>
            </p:cNvPr>
            <p:cNvSpPr/>
            <p:nvPr/>
          </p:nvSpPr>
          <p:spPr>
            <a:xfrm>
              <a:off x="7512653" y="2886117"/>
              <a:ext cx="1691353" cy="503773"/>
            </a:xfrm>
            <a:prstGeom prst="snip1Rect">
              <a:avLst/>
            </a:prstGeom>
            <a:solidFill>
              <a:srgbClr val="1428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s-MX" sz="1600" b="1" dirty="0">
                  <a:solidFill>
                    <a:srgbClr val="FFFFFF"/>
                  </a:solidFill>
                </a:rPr>
                <a:t>  2.848%</a:t>
              </a:r>
              <a:endParaRPr lang="es-CO" sz="1600" b="1" dirty="0">
                <a:solidFill>
                  <a:srgbClr val="FFFFFF"/>
                </a:solidFill>
              </a:endParaRPr>
            </a:p>
          </p:txBody>
        </p:sp>
        <p:sp>
          <p:nvSpPr>
            <p:cNvPr id="31" name="CuadroTexto 30">
              <a:extLst>
                <a:ext uri="{FF2B5EF4-FFF2-40B4-BE49-F238E27FC236}">
                  <a16:creationId xmlns:a16="http://schemas.microsoft.com/office/drawing/2014/main" id="{34C01C79-944B-EDCD-0830-5210996CBD40}"/>
                </a:ext>
              </a:extLst>
            </p:cNvPr>
            <p:cNvSpPr txBox="1"/>
            <p:nvPr/>
          </p:nvSpPr>
          <p:spPr>
            <a:xfrm>
              <a:off x="7342063" y="3522722"/>
              <a:ext cx="1691354" cy="756186"/>
            </a:xfrm>
            <a:prstGeom prst="rect">
              <a:avLst/>
            </a:prstGeom>
            <a:noFill/>
          </p:spPr>
          <p:txBody>
            <a:bodyPr wrap="square" rtlCol="0">
              <a:spAutoFit/>
            </a:bodyPr>
            <a:lstStyle/>
            <a:p>
              <a:pPr algn="ctr" fontAlgn="base"/>
              <a:r>
                <a:rPr lang="es-CO" sz="1200" b="1" dirty="0"/>
                <a:t>11.912</a:t>
              </a:r>
              <a:endParaRPr lang="es-CO" sz="1200" dirty="0"/>
            </a:p>
            <a:p>
              <a:pPr algn="ctr" fontAlgn="base"/>
              <a:r>
                <a:rPr lang="es-CO" sz="1200" dirty="0"/>
                <a:t> interacciones</a:t>
              </a:r>
            </a:p>
            <a:p>
              <a:pPr algn="ctr" fontAlgn="base"/>
              <a:r>
                <a:rPr lang="es-CO" sz="1200" b="1" dirty="0">
                  <a:solidFill>
                    <a:srgbClr val="E89442"/>
                  </a:solidFill>
                </a:rPr>
                <a:t>2024</a:t>
              </a:r>
            </a:p>
          </p:txBody>
        </p:sp>
        <p:sp>
          <p:nvSpPr>
            <p:cNvPr id="32" name="CuadroTexto 31">
              <a:extLst>
                <a:ext uri="{FF2B5EF4-FFF2-40B4-BE49-F238E27FC236}">
                  <a16:creationId xmlns:a16="http://schemas.microsoft.com/office/drawing/2014/main" id="{46828F2B-7164-DB36-EA92-4D9CB9604C55}"/>
                </a:ext>
              </a:extLst>
            </p:cNvPr>
            <p:cNvSpPr txBox="1"/>
            <p:nvPr/>
          </p:nvSpPr>
          <p:spPr>
            <a:xfrm>
              <a:off x="9048756" y="3531863"/>
              <a:ext cx="1691354" cy="756186"/>
            </a:xfrm>
            <a:prstGeom prst="rect">
              <a:avLst/>
            </a:prstGeom>
            <a:noFill/>
          </p:spPr>
          <p:txBody>
            <a:bodyPr wrap="square" rtlCol="0">
              <a:spAutoFit/>
            </a:bodyPr>
            <a:lstStyle/>
            <a:p>
              <a:pPr algn="ctr" fontAlgn="base"/>
              <a:r>
                <a:rPr lang="es-CO" sz="1200" b="1" dirty="0"/>
                <a:t>351.108</a:t>
              </a:r>
              <a:endParaRPr lang="es-CO" sz="1200" dirty="0"/>
            </a:p>
            <a:p>
              <a:pPr algn="ctr" fontAlgn="base"/>
              <a:r>
                <a:rPr lang="es-CO" sz="1200" dirty="0"/>
                <a:t> interacciones</a:t>
              </a:r>
            </a:p>
            <a:p>
              <a:pPr algn="ctr" fontAlgn="base"/>
              <a:r>
                <a:rPr lang="es-CO" sz="1200" b="1" dirty="0">
                  <a:solidFill>
                    <a:srgbClr val="E89442"/>
                  </a:solidFill>
                </a:rPr>
                <a:t>2025</a:t>
              </a:r>
            </a:p>
          </p:txBody>
        </p:sp>
        <p:cxnSp>
          <p:nvCxnSpPr>
            <p:cNvPr id="33" name="Conector recto de flecha 32">
              <a:extLst>
                <a:ext uri="{FF2B5EF4-FFF2-40B4-BE49-F238E27FC236}">
                  <a16:creationId xmlns:a16="http://schemas.microsoft.com/office/drawing/2014/main" id="{C0798E0A-733A-1AE8-E3B3-366A58805574}"/>
                </a:ext>
              </a:extLst>
            </p:cNvPr>
            <p:cNvCxnSpPr/>
            <p:nvPr/>
          </p:nvCxnSpPr>
          <p:spPr>
            <a:xfrm>
              <a:off x="8809691" y="3913631"/>
              <a:ext cx="39431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4" name="Flecha: hacia arriba 33">
              <a:extLst>
                <a:ext uri="{FF2B5EF4-FFF2-40B4-BE49-F238E27FC236}">
                  <a16:creationId xmlns:a16="http://schemas.microsoft.com/office/drawing/2014/main" id="{B80E7206-EA59-4F37-0A4C-76B4D736AF9B}"/>
                </a:ext>
              </a:extLst>
            </p:cNvPr>
            <p:cNvSpPr/>
            <p:nvPr/>
          </p:nvSpPr>
          <p:spPr>
            <a:xfrm>
              <a:off x="7752029" y="2942149"/>
              <a:ext cx="289430" cy="337867"/>
            </a:xfrm>
            <a:prstGeom prst="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200" dirty="0"/>
            </a:p>
          </p:txBody>
        </p:sp>
        <p:grpSp>
          <p:nvGrpSpPr>
            <p:cNvPr id="35" name="Grupo 34">
              <a:extLst>
                <a:ext uri="{FF2B5EF4-FFF2-40B4-BE49-F238E27FC236}">
                  <a16:creationId xmlns:a16="http://schemas.microsoft.com/office/drawing/2014/main" id="{F185DF94-D001-D69C-51CC-61B2C7F785A1}"/>
                </a:ext>
              </a:extLst>
            </p:cNvPr>
            <p:cNvGrpSpPr/>
            <p:nvPr/>
          </p:nvGrpSpPr>
          <p:grpSpPr>
            <a:xfrm>
              <a:off x="7231574" y="4414041"/>
              <a:ext cx="2280339" cy="928440"/>
              <a:chOff x="311971" y="4651555"/>
              <a:chExt cx="2280339" cy="928440"/>
            </a:xfrm>
          </p:grpSpPr>
          <p:pic>
            <p:nvPicPr>
              <p:cNvPr id="36" name="Gráfico 35">
                <a:extLst>
                  <a:ext uri="{FF2B5EF4-FFF2-40B4-BE49-F238E27FC236}">
                    <a16:creationId xmlns:a16="http://schemas.microsoft.com/office/drawing/2014/main" id="{9752B02C-1013-3193-3CEC-532AFC1D4C4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319230" y="4921495"/>
                <a:ext cx="635090" cy="439932"/>
              </a:xfrm>
              <a:prstGeom prst="rect">
                <a:avLst/>
              </a:prstGeom>
            </p:spPr>
          </p:pic>
          <p:sp>
            <p:nvSpPr>
              <p:cNvPr id="37" name="Elipse 36">
                <a:extLst>
                  <a:ext uri="{FF2B5EF4-FFF2-40B4-BE49-F238E27FC236}">
                    <a16:creationId xmlns:a16="http://schemas.microsoft.com/office/drawing/2014/main" id="{F078F2DC-C1D3-4D91-F92B-B6754B985E24}"/>
                  </a:ext>
                </a:extLst>
              </p:cNvPr>
              <p:cNvSpPr/>
              <p:nvPr/>
            </p:nvSpPr>
            <p:spPr>
              <a:xfrm>
                <a:off x="1229505" y="4651555"/>
                <a:ext cx="928440" cy="928440"/>
              </a:xfrm>
              <a:prstGeom prst="ellipse">
                <a:avLst/>
              </a:prstGeom>
              <a:noFill/>
              <a:ln>
                <a:solidFill>
                  <a:srgbClr val="35B3A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00"/>
              </a:p>
            </p:txBody>
          </p:sp>
          <p:sp>
            <p:nvSpPr>
              <p:cNvPr id="38" name="CuadroTexto 37">
                <a:extLst>
                  <a:ext uri="{FF2B5EF4-FFF2-40B4-BE49-F238E27FC236}">
                    <a16:creationId xmlns:a16="http://schemas.microsoft.com/office/drawing/2014/main" id="{D1F3DED7-0568-7CD8-CB35-EAF7958C891F}"/>
                  </a:ext>
                </a:extLst>
              </p:cNvPr>
              <p:cNvSpPr txBox="1"/>
              <p:nvPr/>
            </p:nvSpPr>
            <p:spPr>
              <a:xfrm>
                <a:off x="311971" y="5210664"/>
                <a:ext cx="2280339" cy="324080"/>
              </a:xfrm>
              <a:prstGeom prst="rect">
                <a:avLst/>
              </a:prstGeom>
              <a:noFill/>
            </p:spPr>
            <p:txBody>
              <a:bodyPr wrap="square" rtlCol="0">
                <a:spAutoFit/>
              </a:bodyPr>
              <a:lstStyle/>
              <a:p>
                <a:pPr lvl="1" fontAlgn="base"/>
                <a:r>
                  <a:rPr lang="es-CO" sz="1200" b="1" dirty="0">
                    <a:solidFill>
                      <a:srgbClr val="35B3A3"/>
                    </a:solidFill>
                  </a:rPr>
                  <a:t>Indicador subió</a:t>
                </a:r>
              </a:p>
            </p:txBody>
          </p:sp>
        </p:grpSp>
        <p:sp>
          <p:nvSpPr>
            <p:cNvPr id="39" name="Rectángulo: una sola esquina cortada 38">
              <a:extLst>
                <a:ext uri="{FF2B5EF4-FFF2-40B4-BE49-F238E27FC236}">
                  <a16:creationId xmlns:a16="http://schemas.microsoft.com/office/drawing/2014/main" id="{EFAEB82C-6148-A529-D48F-9FF2D59E0C23}"/>
                </a:ext>
              </a:extLst>
            </p:cNvPr>
            <p:cNvSpPr/>
            <p:nvPr/>
          </p:nvSpPr>
          <p:spPr>
            <a:xfrm>
              <a:off x="9701616" y="4470088"/>
              <a:ext cx="928441" cy="485449"/>
            </a:xfrm>
            <a:prstGeom prst="snip1Rect">
              <a:avLst/>
            </a:prstGeom>
            <a:solidFill>
              <a:srgbClr val="E894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b="1" dirty="0">
                  <a:solidFill>
                    <a:srgbClr val="FFFFFF"/>
                  </a:solidFill>
                </a:rPr>
                <a:t>X 29</a:t>
              </a:r>
              <a:endParaRPr lang="es-CO" sz="1200" b="1" dirty="0">
                <a:solidFill>
                  <a:srgbClr val="FFFFFF"/>
                </a:solidFill>
              </a:endParaRPr>
            </a:p>
          </p:txBody>
        </p:sp>
      </p:grpSp>
      <p:grpSp>
        <p:nvGrpSpPr>
          <p:cNvPr id="47" name="Grupo 46">
            <a:extLst>
              <a:ext uri="{FF2B5EF4-FFF2-40B4-BE49-F238E27FC236}">
                <a16:creationId xmlns:a16="http://schemas.microsoft.com/office/drawing/2014/main" id="{CD858B91-89DD-5921-1F25-42F25F9255B2}"/>
              </a:ext>
            </a:extLst>
          </p:cNvPr>
          <p:cNvGrpSpPr/>
          <p:nvPr/>
        </p:nvGrpSpPr>
        <p:grpSpPr>
          <a:xfrm>
            <a:off x="7047822" y="1797033"/>
            <a:ext cx="2613576" cy="511493"/>
            <a:chOff x="2744871" y="5139687"/>
            <a:chExt cx="2614181" cy="511611"/>
          </a:xfrm>
        </p:grpSpPr>
        <p:pic>
          <p:nvPicPr>
            <p:cNvPr id="45" name="Gráfico 44">
              <a:extLst>
                <a:ext uri="{FF2B5EF4-FFF2-40B4-BE49-F238E27FC236}">
                  <a16:creationId xmlns:a16="http://schemas.microsoft.com/office/drawing/2014/main" id="{016EE9FA-F862-120D-5F2B-11DC4C4BA09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744871" y="5139687"/>
              <a:ext cx="2614181" cy="380165"/>
            </a:xfrm>
            <a:prstGeom prst="rect">
              <a:avLst/>
            </a:prstGeom>
          </p:spPr>
        </p:pic>
        <p:sp>
          <p:nvSpPr>
            <p:cNvPr id="46" name="Subtítulo 2">
              <a:extLst>
                <a:ext uri="{FF2B5EF4-FFF2-40B4-BE49-F238E27FC236}">
                  <a16:creationId xmlns:a16="http://schemas.microsoft.com/office/drawing/2014/main" id="{DAE130DD-EFDA-E822-4F98-526466396083}"/>
                </a:ext>
              </a:extLst>
            </p:cNvPr>
            <p:cNvSpPr txBox="1">
              <a:spLocks/>
            </p:cNvSpPr>
            <p:nvPr/>
          </p:nvSpPr>
          <p:spPr>
            <a:xfrm>
              <a:off x="2801481" y="5184497"/>
              <a:ext cx="2500962" cy="466801"/>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1000" b="1" dirty="0">
                  <a:solidFill>
                    <a:schemeClr val="bg1"/>
                  </a:solidFill>
                  <a:latin typeface="Open Sans" pitchFamily="2" charset="0"/>
                  <a:ea typeface="Open Sans" pitchFamily="2" charset="0"/>
                  <a:cs typeface="Open Sans" pitchFamily="2" charset="0"/>
                </a:rPr>
                <a:t>Logros en Comunicaciones externas</a:t>
              </a:r>
            </a:p>
          </p:txBody>
        </p:sp>
      </p:grpSp>
      <p:grpSp>
        <p:nvGrpSpPr>
          <p:cNvPr id="49" name="Grupo 48">
            <a:extLst>
              <a:ext uri="{FF2B5EF4-FFF2-40B4-BE49-F238E27FC236}">
                <a16:creationId xmlns:a16="http://schemas.microsoft.com/office/drawing/2014/main" id="{ED35C3AF-C66C-BBDB-4BF7-E1A3361B9A57}"/>
              </a:ext>
            </a:extLst>
          </p:cNvPr>
          <p:cNvGrpSpPr/>
          <p:nvPr/>
        </p:nvGrpSpPr>
        <p:grpSpPr>
          <a:xfrm>
            <a:off x="752597" y="1690710"/>
            <a:ext cx="2109008" cy="506594"/>
            <a:chOff x="2744884" y="5037732"/>
            <a:chExt cx="2614181" cy="572570"/>
          </a:xfrm>
        </p:grpSpPr>
        <p:pic>
          <p:nvPicPr>
            <p:cNvPr id="50" name="Gráfico 49">
              <a:extLst>
                <a:ext uri="{FF2B5EF4-FFF2-40B4-BE49-F238E27FC236}">
                  <a16:creationId xmlns:a16="http://schemas.microsoft.com/office/drawing/2014/main" id="{DA3BC9A2-BB41-190D-6473-80A23DBEEF3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744884" y="5037732"/>
              <a:ext cx="2614181" cy="484332"/>
            </a:xfrm>
            <a:prstGeom prst="rect">
              <a:avLst/>
            </a:prstGeom>
          </p:spPr>
        </p:pic>
        <p:sp>
          <p:nvSpPr>
            <p:cNvPr id="51" name="Subtítulo 2">
              <a:extLst>
                <a:ext uri="{FF2B5EF4-FFF2-40B4-BE49-F238E27FC236}">
                  <a16:creationId xmlns:a16="http://schemas.microsoft.com/office/drawing/2014/main" id="{39948D55-F47E-D741-A7B0-4DCEC9936121}"/>
                </a:ext>
              </a:extLst>
            </p:cNvPr>
            <p:cNvSpPr txBox="1">
              <a:spLocks/>
            </p:cNvSpPr>
            <p:nvPr/>
          </p:nvSpPr>
          <p:spPr>
            <a:xfrm>
              <a:off x="2801493" y="5143501"/>
              <a:ext cx="2500962" cy="466801"/>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ES" sz="1000" b="1" dirty="0">
                  <a:solidFill>
                    <a:schemeClr val="bg1"/>
                  </a:solidFill>
                  <a:latin typeface="Open Sans" pitchFamily="2" charset="0"/>
                  <a:ea typeface="Open Sans" pitchFamily="2" charset="0"/>
                  <a:cs typeface="Open Sans" pitchFamily="2" charset="0"/>
                </a:rPr>
                <a:t>Logros en redes sociales</a:t>
              </a:r>
            </a:p>
          </p:txBody>
        </p:sp>
      </p:grpSp>
      <p:sp>
        <p:nvSpPr>
          <p:cNvPr id="98" name="CuadroTexto 97">
            <a:extLst>
              <a:ext uri="{FF2B5EF4-FFF2-40B4-BE49-F238E27FC236}">
                <a16:creationId xmlns:a16="http://schemas.microsoft.com/office/drawing/2014/main" id="{51A2BBF3-8E71-11FF-AD77-69B53FC62F9F}"/>
              </a:ext>
            </a:extLst>
          </p:cNvPr>
          <p:cNvSpPr txBox="1"/>
          <p:nvPr/>
        </p:nvSpPr>
        <p:spPr>
          <a:xfrm>
            <a:off x="8335481" y="4461487"/>
            <a:ext cx="955487" cy="461558"/>
          </a:xfrm>
          <a:prstGeom prst="rect">
            <a:avLst/>
          </a:prstGeom>
          <a:noFill/>
        </p:spPr>
        <p:txBody>
          <a:bodyPr wrap="square" rtlCol="0">
            <a:spAutoFit/>
          </a:bodyPr>
          <a:lstStyle/>
          <a:p>
            <a:pPr fontAlgn="base"/>
            <a:r>
              <a:rPr lang="es-MX" sz="1200" b="1" dirty="0">
                <a:solidFill>
                  <a:srgbClr val="35B3A3"/>
                </a:solidFill>
              </a:rPr>
              <a:t>C</a:t>
            </a:r>
            <a:r>
              <a:rPr lang="es-CO" sz="1200" b="1" dirty="0">
                <a:solidFill>
                  <a:srgbClr val="35B3A3"/>
                </a:solidFill>
              </a:rPr>
              <a:t>uñas en </a:t>
            </a:r>
          </a:p>
          <a:p>
            <a:pPr fontAlgn="base"/>
            <a:r>
              <a:rPr lang="es-CO" sz="1200" b="1" dirty="0">
                <a:solidFill>
                  <a:srgbClr val="35B3A3"/>
                </a:solidFill>
              </a:rPr>
              <a:t>radio</a:t>
            </a:r>
          </a:p>
        </p:txBody>
      </p:sp>
      <p:sp>
        <p:nvSpPr>
          <p:cNvPr id="99" name="Rectángulo: una sola esquina cortada 98">
            <a:extLst>
              <a:ext uri="{FF2B5EF4-FFF2-40B4-BE49-F238E27FC236}">
                <a16:creationId xmlns:a16="http://schemas.microsoft.com/office/drawing/2014/main" id="{E5F707A9-0EFD-392E-9C3C-AF65EBBC739B}"/>
              </a:ext>
            </a:extLst>
          </p:cNvPr>
          <p:cNvSpPr/>
          <p:nvPr/>
        </p:nvSpPr>
        <p:spPr>
          <a:xfrm>
            <a:off x="7158927" y="2339172"/>
            <a:ext cx="1043135" cy="442183"/>
          </a:xfrm>
          <a:prstGeom prst="snip1Rect">
            <a:avLst/>
          </a:prstGeom>
          <a:solidFill>
            <a:srgbClr val="1428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600" b="1" dirty="0">
                <a:solidFill>
                  <a:srgbClr val="FFFFFF"/>
                </a:solidFill>
              </a:rPr>
              <a:t>    187%</a:t>
            </a:r>
            <a:endParaRPr lang="es-CO" sz="1600" b="1" dirty="0">
              <a:solidFill>
                <a:srgbClr val="FFFFFF"/>
              </a:solidFill>
            </a:endParaRPr>
          </a:p>
        </p:txBody>
      </p:sp>
      <p:sp>
        <p:nvSpPr>
          <p:cNvPr id="100" name="Rectángulo: una sola esquina cortada 99">
            <a:extLst>
              <a:ext uri="{FF2B5EF4-FFF2-40B4-BE49-F238E27FC236}">
                <a16:creationId xmlns:a16="http://schemas.microsoft.com/office/drawing/2014/main" id="{3906F9F1-FEAF-69AA-AFFE-59319E5B4715}"/>
              </a:ext>
            </a:extLst>
          </p:cNvPr>
          <p:cNvSpPr/>
          <p:nvPr/>
        </p:nvSpPr>
        <p:spPr>
          <a:xfrm>
            <a:off x="7294810" y="4467814"/>
            <a:ext cx="955487" cy="503656"/>
          </a:xfrm>
          <a:prstGeom prst="snip1Rect">
            <a:avLst/>
          </a:prstGeom>
          <a:solidFill>
            <a:srgbClr val="1428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b="1" dirty="0">
                <a:solidFill>
                  <a:srgbClr val="FFFFFF"/>
                </a:solidFill>
              </a:rPr>
              <a:t>     </a:t>
            </a:r>
            <a:r>
              <a:rPr lang="es-ES" sz="1600" b="1" dirty="0">
                <a:solidFill>
                  <a:srgbClr val="FFFFFF"/>
                </a:solidFill>
              </a:rPr>
              <a:t>4.600</a:t>
            </a:r>
            <a:endParaRPr lang="es-CO" sz="1600" b="1" dirty="0">
              <a:solidFill>
                <a:srgbClr val="FFFFFF"/>
              </a:solidFill>
            </a:endParaRPr>
          </a:p>
        </p:txBody>
      </p:sp>
      <p:sp>
        <p:nvSpPr>
          <p:cNvPr id="101" name="CuadroTexto 100">
            <a:extLst>
              <a:ext uri="{FF2B5EF4-FFF2-40B4-BE49-F238E27FC236}">
                <a16:creationId xmlns:a16="http://schemas.microsoft.com/office/drawing/2014/main" id="{8540F3A8-FDD5-5B35-ACFC-40F51838EEEA}"/>
              </a:ext>
            </a:extLst>
          </p:cNvPr>
          <p:cNvSpPr txBox="1"/>
          <p:nvPr/>
        </p:nvSpPr>
        <p:spPr>
          <a:xfrm>
            <a:off x="7147773" y="2826519"/>
            <a:ext cx="1235919" cy="646181"/>
          </a:xfrm>
          <a:prstGeom prst="rect">
            <a:avLst/>
          </a:prstGeom>
          <a:noFill/>
        </p:spPr>
        <p:txBody>
          <a:bodyPr wrap="square" rtlCol="0">
            <a:spAutoFit/>
          </a:bodyPr>
          <a:lstStyle/>
          <a:p>
            <a:pPr algn="ctr" fontAlgn="base"/>
            <a:r>
              <a:rPr lang="es-CO" sz="1200" b="1" dirty="0"/>
              <a:t>8 </a:t>
            </a:r>
          </a:p>
          <a:p>
            <a:pPr algn="ctr" fontAlgn="base"/>
            <a:r>
              <a:rPr lang="es-CO" sz="1200" dirty="0"/>
              <a:t>noticias</a:t>
            </a:r>
          </a:p>
          <a:p>
            <a:pPr algn="ctr" fontAlgn="base"/>
            <a:r>
              <a:rPr lang="es-CO" sz="1200" dirty="0"/>
              <a:t>  </a:t>
            </a:r>
            <a:r>
              <a:rPr lang="es-CO" sz="1200" b="1" dirty="0">
                <a:solidFill>
                  <a:srgbClr val="E89442"/>
                </a:solidFill>
              </a:rPr>
              <a:t>2024</a:t>
            </a:r>
          </a:p>
        </p:txBody>
      </p:sp>
      <p:sp>
        <p:nvSpPr>
          <p:cNvPr id="102" name="CuadroTexto 101">
            <a:extLst>
              <a:ext uri="{FF2B5EF4-FFF2-40B4-BE49-F238E27FC236}">
                <a16:creationId xmlns:a16="http://schemas.microsoft.com/office/drawing/2014/main" id="{5F20E8A7-6D53-8D7F-7055-BB59901EBFB5}"/>
              </a:ext>
            </a:extLst>
          </p:cNvPr>
          <p:cNvSpPr txBox="1"/>
          <p:nvPr/>
        </p:nvSpPr>
        <p:spPr>
          <a:xfrm>
            <a:off x="8422869" y="2842869"/>
            <a:ext cx="1355275" cy="646181"/>
          </a:xfrm>
          <a:prstGeom prst="rect">
            <a:avLst/>
          </a:prstGeom>
          <a:noFill/>
        </p:spPr>
        <p:txBody>
          <a:bodyPr wrap="square" rtlCol="0">
            <a:spAutoFit/>
          </a:bodyPr>
          <a:lstStyle/>
          <a:p>
            <a:pPr algn="ctr" fontAlgn="base"/>
            <a:r>
              <a:rPr lang="es-CO" sz="1200" b="1" dirty="0"/>
              <a:t>  23</a:t>
            </a:r>
          </a:p>
          <a:p>
            <a:pPr algn="ctr" fontAlgn="base"/>
            <a:r>
              <a:rPr lang="es-CO" sz="1200" dirty="0"/>
              <a:t>noticias</a:t>
            </a:r>
          </a:p>
          <a:p>
            <a:pPr algn="ctr" fontAlgn="base"/>
            <a:r>
              <a:rPr lang="es-CO" sz="1200" dirty="0"/>
              <a:t>    </a:t>
            </a:r>
            <a:r>
              <a:rPr lang="es-CO" sz="1200" b="1" dirty="0">
                <a:solidFill>
                  <a:srgbClr val="E89442"/>
                </a:solidFill>
              </a:rPr>
              <a:t>2025</a:t>
            </a:r>
          </a:p>
        </p:txBody>
      </p:sp>
      <p:cxnSp>
        <p:nvCxnSpPr>
          <p:cNvPr id="103" name="Conector recto de flecha 102">
            <a:extLst>
              <a:ext uri="{FF2B5EF4-FFF2-40B4-BE49-F238E27FC236}">
                <a16:creationId xmlns:a16="http://schemas.microsoft.com/office/drawing/2014/main" id="{B4F6D675-6EED-6E5A-A343-9834D8900C97}"/>
              </a:ext>
            </a:extLst>
          </p:cNvPr>
          <p:cNvCxnSpPr/>
          <p:nvPr/>
        </p:nvCxnSpPr>
        <p:spPr>
          <a:xfrm>
            <a:off x="8250753" y="3154957"/>
            <a:ext cx="39422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8" name="Flecha: hacia arriba 107">
            <a:extLst>
              <a:ext uri="{FF2B5EF4-FFF2-40B4-BE49-F238E27FC236}">
                <a16:creationId xmlns:a16="http://schemas.microsoft.com/office/drawing/2014/main" id="{0B69C838-C19E-73CA-FCFC-128DD9382C32}"/>
              </a:ext>
            </a:extLst>
          </p:cNvPr>
          <p:cNvSpPr/>
          <p:nvPr/>
        </p:nvSpPr>
        <p:spPr>
          <a:xfrm>
            <a:off x="7194671" y="2403794"/>
            <a:ext cx="312334" cy="291644"/>
          </a:xfrm>
          <a:prstGeom prst="up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200" dirty="0">
              <a:highlight>
                <a:srgbClr val="FFFF00"/>
              </a:highlight>
            </a:endParaRPr>
          </a:p>
        </p:txBody>
      </p:sp>
      <p:sp>
        <p:nvSpPr>
          <p:cNvPr id="109" name="CuadroTexto 108">
            <a:extLst>
              <a:ext uri="{FF2B5EF4-FFF2-40B4-BE49-F238E27FC236}">
                <a16:creationId xmlns:a16="http://schemas.microsoft.com/office/drawing/2014/main" id="{58771B72-862B-2E03-1048-F46CC43E2F61}"/>
              </a:ext>
            </a:extLst>
          </p:cNvPr>
          <p:cNvSpPr txBox="1"/>
          <p:nvPr/>
        </p:nvSpPr>
        <p:spPr>
          <a:xfrm>
            <a:off x="8179212" y="2429055"/>
            <a:ext cx="1921269" cy="276935"/>
          </a:xfrm>
          <a:prstGeom prst="rect">
            <a:avLst/>
          </a:prstGeom>
          <a:noFill/>
        </p:spPr>
        <p:txBody>
          <a:bodyPr wrap="square" rtlCol="0">
            <a:spAutoFit/>
          </a:bodyPr>
          <a:lstStyle/>
          <a:p>
            <a:pPr fontAlgn="base"/>
            <a:r>
              <a:rPr lang="es-CO" sz="1200" b="1" dirty="0">
                <a:solidFill>
                  <a:srgbClr val="35B3A3"/>
                </a:solidFill>
              </a:rPr>
              <a:t>Noticias positivas</a:t>
            </a:r>
          </a:p>
        </p:txBody>
      </p:sp>
      <p:sp>
        <p:nvSpPr>
          <p:cNvPr id="110" name="Cruz 109">
            <a:extLst>
              <a:ext uri="{FF2B5EF4-FFF2-40B4-BE49-F238E27FC236}">
                <a16:creationId xmlns:a16="http://schemas.microsoft.com/office/drawing/2014/main" id="{DFAD842D-D7B8-415F-D9A3-5BA095977009}"/>
              </a:ext>
            </a:extLst>
          </p:cNvPr>
          <p:cNvSpPr/>
          <p:nvPr/>
        </p:nvSpPr>
        <p:spPr>
          <a:xfrm>
            <a:off x="7352191" y="4613811"/>
            <a:ext cx="227694" cy="215950"/>
          </a:xfrm>
          <a:prstGeom prst="pl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200" dirty="0"/>
          </a:p>
        </p:txBody>
      </p:sp>
      <p:sp>
        <p:nvSpPr>
          <p:cNvPr id="111" name="CuadroTexto 110">
            <a:extLst>
              <a:ext uri="{FF2B5EF4-FFF2-40B4-BE49-F238E27FC236}">
                <a16:creationId xmlns:a16="http://schemas.microsoft.com/office/drawing/2014/main" id="{C9085184-657E-BAC9-606F-49AE085BF1D7}"/>
              </a:ext>
            </a:extLst>
          </p:cNvPr>
          <p:cNvSpPr txBox="1"/>
          <p:nvPr/>
        </p:nvSpPr>
        <p:spPr>
          <a:xfrm>
            <a:off x="10465990" y="4517309"/>
            <a:ext cx="1367794" cy="461558"/>
          </a:xfrm>
          <a:prstGeom prst="rect">
            <a:avLst/>
          </a:prstGeom>
          <a:noFill/>
        </p:spPr>
        <p:txBody>
          <a:bodyPr wrap="square" rtlCol="0">
            <a:spAutoFit/>
          </a:bodyPr>
          <a:lstStyle/>
          <a:p>
            <a:pPr fontAlgn="base"/>
            <a:r>
              <a:rPr lang="es-MX" sz="1200" b="1" dirty="0">
                <a:solidFill>
                  <a:srgbClr val="35B3A3"/>
                </a:solidFill>
              </a:rPr>
              <a:t>Comerciales en televisión</a:t>
            </a:r>
            <a:endParaRPr lang="es-CO" sz="1200" b="1" dirty="0">
              <a:solidFill>
                <a:srgbClr val="35B3A3"/>
              </a:solidFill>
            </a:endParaRPr>
          </a:p>
        </p:txBody>
      </p:sp>
      <p:sp>
        <p:nvSpPr>
          <p:cNvPr id="112" name="Rectángulo: una sola esquina cortada 111">
            <a:extLst>
              <a:ext uri="{FF2B5EF4-FFF2-40B4-BE49-F238E27FC236}">
                <a16:creationId xmlns:a16="http://schemas.microsoft.com/office/drawing/2014/main" id="{83001508-A5D9-1748-3C83-9E5B8BCC9968}"/>
              </a:ext>
            </a:extLst>
          </p:cNvPr>
          <p:cNvSpPr/>
          <p:nvPr/>
        </p:nvSpPr>
        <p:spPr>
          <a:xfrm>
            <a:off x="9556528" y="4504403"/>
            <a:ext cx="779357" cy="461558"/>
          </a:xfrm>
          <a:prstGeom prst="snip1Rect">
            <a:avLst/>
          </a:prstGeom>
          <a:solidFill>
            <a:srgbClr val="1428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1600" b="1" dirty="0">
                <a:solidFill>
                  <a:srgbClr val="FFFFFF"/>
                </a:solidFill>
              </a:rPr>
              <a:t>   50</a:t>
            </a:r>
            <a:endParaRPr lang="es-CO" sz="1600" b="1" dirty="0">
              <a:solidFill>
                <a:srgbClr val="FFFFFF"/>
              </a:solidFill>
            </a:endParaRPr>
          </a:p>
        </p:txBody>
      </p:sp>
      <p:sp>
        <p:nvSpPr>
          <p:cNvPr id="113" name="Cruz 112">
            <a:extLst>
              <a:ext uri="{FF2B5EF4-FFF2-40B4-BE49-F238E27FC236}">
                <a16:creationId xmlns:a16="http://schemas.microsoft.com/office/drawing/2014/main" id="{17D0D599-9513-21B5-B235-9FCCDC7DC0D4}"/>
              </a:ext>
            </a:extLst>
          </p:cNvPr>
          <p:cNvSpPr/>
          <p:nvPr/>
        </p:nvSpPr>
        <p:spPr>
          <a:xfrm>
            <a:off x="9634352" y="4636000"/>
            <a:ext cx="205132" cy="220040"/>
          </a:xfrm>
          <a:prstGeom prst="pl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CO" sz="1200" dirty="0"/>
          </a:p>
        </p:txBody>
      </p:sp>
      <p:sp>
        <p:nvSpPr>
          <p:cNvPr id="114" name="Rectángulo: una sola esquina cortada 113">
            <a:extLst>
              <a:ext uri="{FF2B5EF4-FFF2-40B4-BE49-F238E27FC236}">
                <a16:creationId xmlns:a16="http://schemas.microsoft.com/office/drawing/2014/main" id="{E41C7B7C-7E0F-1007-ABF4-80D59C53479F}"/>
              </a:ext>
            </a:extLst>
          </p:cNvPr>
          <p:cNvSpPr/>
          <p:nvPr/>
        </p:nvSpPr>
        <p:spPr>
          <a:xfrm>
            <a:off x="7438687" y="3801138"/>
            <a:ext cx="3890362" cy="423434"/>
          </a:xfrm>
          <a:prstGeom prst="snip1Rect">
            <a:avLst/>
          </a:prstGeom>
          <a:solidFill>
            <a:srgbClr val="E894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b="1" dirty="0">
                <a:solidFill>
                  <a:srgbClr val="FFFFFF"/>
                </a:solidFill>
              </a:rPr>
              <a:t>Implementación de plan de medios</a:t>
            </a:r>
            <a:endParaRPr lang="es-CO" sz="1200" b="1" dirty="0">
              <a:solidFill>
                <a:srgbClr val="FFFFFF"/>
              </a:solidFill>
            </a:endParaRPr>
          </a:p>
        </p:txBody>
      </p:sp>
      <p:pic>
        <p:nvPicPr>
          <p:cNvPr id="115" name="Gráfico 114">
            <a:extLst>
              <a:ext uri="{FF2B5EF4-FFF2-40B4-BE49-F238E27FC236}">
                <a16:creationId xmlns:a16="http://schemas.microsoft.com/office/drawing/2014/main" id="{35E635BA-7025-1E31-EB8E-27E4C99E453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469090" y="2664324"/>
            <a:ext cx="537278" cy="375934"/>
          </a:xfrm>
          <a:prstGeom prst="rect">
            <a:avLst/>
          </a:prstGeom>
        </p:spPr>
      </p:pic>
      <p:sp>
        <p:nvSpPr>
          <p:cNvPr id="116" name="Elipse 115">
            <a:extLst>
              <a:ext uri="{FF2B5EF4-FFF2-40B4-BE49-F238E27FC236}">
                <a16:creationId xmlns:a16="http://schemas.microsoft.com/office/drawing/2014/main" id="{C9864DFD-C845-C9F0-0DBD-B9741E3ACFAF}"/>
              </a:ext>
            </a:extLst>
          </p:cNvPr>
          <p:cNvSpPr/>
          <p:nvPr/>
        </p:nvSpPr>
        <p:spPr>
          <a:xfrm>
            <a:off x="10393185" y="2433652"/>
            <a:ext cx="785448" cy="793377"/>
          </a:xfrm>
          <a:prstGeom prst="ellipse">
            <a:avLst/>
          </a:prstGeom>
          <a:noFill/>
          <a:ln>
            <a:solidFill>
              <a:srgbClr val="35B3A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00"/>
          </a:p>
        </p:txBody>
      </p:sp>
      <p:sp>
        <p:nvSpPr>
          <p:cNvPr id="117" name="CuadroTexto 116">
            <a:extLst>
              <a:ext uri="{FF2B5EF4-FFF2-40B4-BE49-F238E27FC236}">
                <a16:creationId xmlns:a16="http://schemas.microsoft.com/office/drawing/2014/main" id="{FF0F15F7-3D37-6607-5E91-9542D9893EF3}"/>
              </a:ext>
            </a:extLst>
          </p:cNvPr>
          <p:cNvSpPr txBox="1"/>
          <p:nvPr/>
        </p:nvSpPr>
        <p:spPr>
          <a:xfrm>
            <a:off x="9616962" y="2911427"/>
            <a:ext cx="1929137" cy="276935"/>
          </a:xfrm>
          <a:prstGeom prst="rect">
            <a:avLst/>
          </a:prstGeom>
          <a:noFill/>
        </p:spPr>
        <p:txBody>
          <a:bodyPr wrap="square" rtlCol="0">
            <a:spAutoFit/>
          </a:bodyPr>
          <a:lstStyle/>
          <a:p>
            <a:pPr lvl="1" fontAlgn="base"/>
            <a:r>
              <a:rPr lang="es-CO" sz="1200" b="1" dirty="0">
                <a:solidFill>
                  <a:srgbClr val="35B3A3"/>
                </a:solidFill>
              </a:rPr>
              <a:t>Indicador subió</a:t>
            </a:r>
          </a:p>
        </p:txBody>
      </p:sp>
      <p:cxnSp>
        <p:nvCxnSpPr>
          <p:cNvPr id="3" name="Conector recto 2">
            <a:extLst>
              <a:ext uri="{FF2B5EF4-FFF2-40B4-BE49-F238E27FC236}">
                <a16:creationId xmlns:a16="http://schemas.microsoft.com/office/drawing/2014/main" id="{5BB975F5-7518-2A61-F7D3-D9D68D926850}"/>
              </a:ext>
            </a:extLst>
          </p:cNvPr>
          <p:cNvCxnSpPr>
            <a:cxnSpLocks/>
          </p:cNvCxnSpPr>
          <p:nvPr/>
        </p:nvCxnSpPr>
        <p:spPr>
          <a:xfrm>
            <a:off x="6535155" y="544749"/>
            <a:ext cx="0" cy="6030593"/>
          </a:xfrm>
          <a:prstGeom prst="line">
            <a:avLst/>
          </a:prstGeom>
          <a:ln w="15875">
            <a:prstDash val="lgDashDot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22005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79E3B5D7-5EF7-F526-5E83-DE211D396464}"/>
            </a:ext>
          </a:extLst>
        </p:cNvPr>
        <p:cNvGrpSpPr/>
        <p:nvPr/>
      </p:nvGrpSpPr>
      <p:grpSpPr>
        <a:xfrm>
          <a:off x="0" y="0"/>
          <a:ext cx="0" cy="0"/>
          <a:chOff x="0" y="0"/>
          <a:chExt cx="0" cy="0"/>
        </a:xfrm>
      </p:grpSpPr>
      <p:pic>
        <p:nvPicPr>
          <p:cNvPr id="90" name="Google Shape;90;p1" descr="Un par de hombres sonriendo&#10;&#10;El contenido generado por IA puede ser incorrecto.">
            <a:extLst>
              <a:ext uri="{FF2B5EF4-FFF2-40B4-BE49-F238E27FC236}">
                <a16:creationId xmlns:a16="http://schemas.microsoft.com/office/drawing/2014/main" id="{FC135594-91A3-8F98-1465-9283B015810C}"/>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0" y="0"/>
            <a:ext cx="12192000" cy="6858000"/>
          </a:xfrm>
          <a:prstGeom prst="rect">
            <a:avLst/>
          </a:prstGeom>
          <a:noFill/>
          <a:ln>
            <a:noFill/>
          </a:ln>
        </p:spPr>
      </p:pic>
      <p:sp>
        <p:nvSpPr>
          <p:cNvPr id="91" name="Google Shape;91;p1">
            <a:extLst>
              <a:ext uri="{FF2B5EF4-FFF2-40B4-BE49-F238E27FC236}">
                <a16:creationId xmlns:a16="http://schemas.microsoft.com/office/drawing/2014/main" id="{D4EE34FF-0FD0-6463-AD9F-3AFAF3D45A74}"/>
              </a:ext>
            </a:extLst>
          </p:cNvPr>
          <p:cNvSpPr txBox="1"/>
          <p:nvPr/>
        </p:nvSpPr>
        <p:spPr>
          <a:xfrm>
            <a:off x="678979" y="3025473"/>
            <a:ext cx="6863806"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4000" b="1" dirty="0">
                <a:solidFill>
                  <a:srgbClr val="025147"/>
                </a:solidFill>
              </a:rPr>
              <a:t>Subgerencia </a:t>
            </a:r>
          </a:p>
          <a:p>
            <a:pPr marL="0" marR="0" lvl="0" indent="0" algn="l" rtl="0">
              <a:spcBef>
                <a:spcPts val="0"/>
              </a:spcBef>
              <a:spcAft>
                <a:spcPts val="0"/>
              </a:spcAft>
              <a:buNone/>
            </a:pPr>
            <a:r>
              <a:rPr lang="es-MX" sz="4000" b="1" dirty="0">
                <a:solidFill>
                  <a:srgbClr val="025147"/>
                </a:solidFill>
              </a:rPr>
              <a:t>Financiera</a:t>
            </a:r>
          </a:p>
        </p:txBody>
      </p:sp>
      <p:sp>
        <p:nvSpPr>
          <p:cNvPr id="92" name="Google Shape;92;p1">
            <a:extLst>
              <a:ext uri="{FF2B5EF4-FFF2-40B4-BE49-F238E27FC236}">
                <a16:creationId xmlns:a16="http://schemas.microsoft.com/office/drawing/2014/main" id="{C8807B99-A97C-84B3-EA3B-A9DD069B3C1B}"/>
              </a:ext>
            </a:extLst>
          </p:cNvPr>
          <p:cNvSpPr/>
          <p:nvPr/>
        </p:nvSpPr>
        <p:spPr>
          <a:xfrm>
            <a:off x="512990" y="2824842"/>
            <a:ext cx="45719" cy="204179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22086302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023B8-75F2-2913-673B-1A5D8DA80D86}"/>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6814483A-027D-866B-E5BF-43094B02FC46}"/>
              </a:ext>
            </a:extLst>
          </p:cNvPr>
          <p:cNvSpPr txBox="1"/>
          <p:nvPr/>
        </p:nvSpPr>
        <p:spPr>
          <a:xfrm>
            <a:off x="562715" y="2684477"/>
            <a:ext cx="3186862" cy="3108543"/>
          </a:xfrm>
          <a:prstGeom prst="rect">
            <a:avLst/>
          </a:prstGeom>
          <a:noFill/>
        </p:spPr>
        <p:txBody>
          <a:bodyPr wrap="square" rtlCol="0">
            <a:spAutoFit/>
          </a:bodyPr>
          <a:lstStyle/>
          <a:p>
            <a:pPr algn="ctr" fontAlgn="base"/>
            <a:r>
              <a:rPr lang="es-MX" sz="1400" dirty="0">
                <a:solidFill>
                  <a:srgbClr val="23505E"/>
                </a:solidFill>
              </a:rPr>
              <a:t>La Subgerencia Financiera dirige la administración de los recursos, priorizando la transparencia en su ejecución. A través de Contabilidad y Presupuesto, fundamenta esta gestión mediante el registro riguroso de hechos económicos y el control de la ejecución presupuestal. De forma articulada, Tesorería y Cartera gestiona el flujo de pagos a la red de servicios y la recuperación de activos, buscando mitigar el déficit y asegurar el soporte económico para la operación de la EPS en Antioquia.</a:t>
            </a:r>
          </a:p>
        </p:txBody>
      </p:sp>
      <p:pic>
        <p:nvPicPr>
          <p:cNvPr id="11" name="Google Shape;233;p5">
            <a:extLst>
              <a:ext uri="{FF2B5EF4-FFF2-40B4-BE49-F238E27FC236}">
                <a16:creationId xmlns:a16="http://schemas.microsoft.com/office/drawing/2014/main" id="{E1B6CC7A-EB36-1936-0B00-276F182E79DF}"/>
              </a:ext>
            </a:extLst>
          </p:cNvPr>
          <p:cNvPicPr preferRelativeResize="0"/>
          <p:nvPr/>
        </p:nvPicPr>
        <p:blipFill rotWithShape="1">
          <a:blip r:embed="rId3">
            <a:alphaModFix amt="50000"/>
          </a:blip>
          <a:srcRect/>
          <a:stretch/>
        </p:blipFill>
        <p:spPr>
          <a:xfrm>
            <a:off x="502087" y="1673940"/>
            <a:ext cx="3390201" cy="484750"/>
          </a:xfrm>
          <a:prstGeom prst="rect">
            <a:avLst/>
          </a:prstGeom>
          <a:noFill/>
          <a:ln>
            <a:noFill/>
          </a:ln>
        </p:spPr>
      </p:pic>
      <p:pic>
        <p:nvPicPr>
          <p:cNvPr id="12" name="Google Shape;234;p5" descr="Imagen en blanco y negro&#10;&#10;El contenido generado por IA puede ser incorrecto.">
            <a:extLst>
              <a:ext uri="{FF2B5EF4-FFF2-40B4-BE49-F238E27FC236}">
                <a16:creationId xmlns:a16="http://schemas.microsoft.com/office/drawing/2014/main" id="{9BE61423-344A-3916-8B54-AF2A482AAFE0}"/>
              </a:ext>
            </a:extLst>
          </p:cNvPr>
          <p:cNvPicPr preferRelativeResize="0"/>
          <p:nvPr/>
        </p:nvPicPr>
        <p:blipFill rotWithShape="1">
          <a:blip r:embed="rId4">
            <a:alphaModFix/>
          </a:blip>
          <a:srcRect/>
          <a:stretch/>
        </p:blipFill>
        <p:spPr>
          <a:xfrm rot="8108137" flipH="1">
            <a:off x="234329" y="1738218"/>
            <a:ext cx="654666" cy="251501"/>
          </a:xfrm>
          <a:prstGeom prst="rect">
            <a:avLst/>
          </a:prstGeom>
          <a:noFill/>
          <a:ln>
            <a:noFill/>
          </a:ln>
        </p:spPr>
      </p:pic>
      <p:pic>
        <p:nvPicPr>
          <p:cNvPr id="13" name="Google Shape;235;p5" descr="Imagen en blanco y negro&#10;&#10;El contenido generado por IA puede ser incorrecto.">
            <a:extLst>
              <a:ext uri="{FF2B5EF4-FFF2-40B4-BE49-F238E27FC236}">
                <a16:creationId xmlns:a16="http://schemas.microsoft.com/office/drawing/2014/main" id="{82E4FB16-F2E2-6CC3-5A29-2A58B1EE59A6}"/>
              </a:ext>
            </a:extLst>
          </p:cNvPr>
          <p:cNvPicPr preferRelativeResize="0"/>
          <p:nvPr/>
        </p:nvPicPr>
        <p:blipFill rotWithShape="1">
          <a:blip r:embed="rId4">
            <a:alphaModFix/>
          </a:blip>
          <a:srcRect/>
          <a:stretch/>
        </p:blipFill>
        <p:spPr>
          <a:xfrm rot="-8157613" flipH="1">
            <a:off x="3503373" y="1681304"/>
            <a:ext cx="654666" cy="251501"/>
          </a:xfrm>
          <a:prstGeom prst="rect">
            <a:avLst/>
          </a:prstGeom>
          <a:noFill/>
          <a:ln>
            <a:noFill/>
          </a:ln>
        </p:spPr>
      </p:pic>
      <p:sp>
        <p:nvSpPr>
          <p:cNvPr id="14" name="CuadroTexto 4">
            <a:extLst>
              <a:ext uri="{FF2B5EF4-FFF2-40B4-BE49-F238E27FC236}">
                <a16:creationId xmlns:a16="http://schemas.microsoft.com/office/drawing/2014/main" id="{CC1B60B4-A488-4F91-F7BD-D729E3FE6FCF}"/>
              </a:ext>
            </a:extLst>
          </p:cNvPr>
          <p:cNvSpPr txBox="1"/>
          <p:nvPr/>
        </p:nvSpPr>
        <p:spPr>
          <a:xfrm>
            <a:off x="562715" y="1697025"/>
            <a:ext cx="3330528" cy="461665"/>
          </a:xfrm>
          <a:prstGeom prst="rect">
            <a:avLst/>
          </a:prstGeom>
          <a:noFill/>
        </p:spPr>
        <p:txBody>
          <a:bodyPr wrap="square" rtlCol="0">
            <a:spAutoFit/>
          </a:bodyPr>
          <a:lstStyle/>
          <a:p>
            <a:pPr algn="ctr"/>
            <a:r>
              <a:rPr lang="es-MX" sz="2400" b="1" dirty="0">
                <a:solidFill>
                  <a:srgbClr val="23505E"/>
                </a:solidFill>
                <a:latin typeface="+mj-lt"/>
              </a:rPr>
              <a:t>Subgerencia Financiera</a:t>
            </a:r>
            <a:endParaRPr lang="es-CO" sz="3199" b="1" dirty="0">
              <a:solidFill>
                <a:srgbClr val="23505E"/>
              </a:solidFill>
              <a:latin typeface="+mj-lt"/>
            </a:endParaRPr>
          </a:p>
        </p:txBody>
      </p:sp>
      <p:sp>
        <p:nvSpPr>
          <p:cNvPr id="16" name="Rectángulo 15">
            <a:extLst>
              <a:ext uri="{FF2B5EF4-FFF2-40B4-BE49-F238E27FC236}">
                <a16:creationId xmlns:a16="http://schemas.microsoft.com/office/drawing/2014/main" id="{994D202C-407D-8821-FAA3-55238BC8B177}"/>
              </a:ext>
            </a:extLst>
          </p:cNvPr>
          <p:cNvSpPr/>
          <p:nvPr/>
        </p:nvSpPr>
        <p:spPr>
          <a:xfrm>
            <a:off x="5155936" y="1947266"/>
            <a:ext cx="2023977" cy="297494"/>
          </a:xfrm>
          <a:prstGeom prst="rect">
            <a:avLst/>
          </a:prstGeom>
          <a:ln w="3175">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1" dirty="0">
                <a:solidFill>
                  <a:srgbClr val="006666"/>
                </a:solidFill>
                <a:latin typeface="Calibri"/>
              </a:rPr>
              <a:t>Denominación</a:t>
            </a:r>
            <a:endParaRPr kumimoji="0" lang="es-CO" sz="2400" b="1" i="0" u="none" strike="noStrike" kern="1200" cap="none" spc="0" normalizeH="0" baseline="0" noProof="0" dirty="0">
              <a:ln>
                <a:noFill/>
              </a:ln>
              <a:solidFill>
                <a:srgbClr val="006666"/>
              </a:solidFill>
              <a:effectLst/>
              <a:uLnTx/>
              <a:uFillTx/>
              <a:latin typeface="Calibri"/>
              <a:ea typeface="+mn-ea"/>
              <a:cs typeface="+mn-cs"/>
            </a:endParaRPr>
          </a:p>
        </p:txBody>
      </p:sp>
      <p:sp>
        <p:nvSpPr>
          <p:cNvPr id="17" name="Rectángulo 16">
            <a:extLst>
              <a:ext uri="{FF2B5EF4-FFF2-40B4-BE49-F238E27FC236}">
                <a16:creationId xmlns:a16="http://schemas.microsoft.com/office/drawing/2014/main" id="{DC5805DF-280F-C5C9-37B0-C789970BD0F9}"/>
              </a:ext>
            </a:extLst>
          </p:cNvPr>
          <p:cNvSpPr/>
          <p:nvPr/>
        </p:nvSpPr>
        <p:spPr>
          <a:xfrm>
            <a:off x="5155936" y="2347391"/>
            <a:ext cx="2830383" cy="39950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b="0" i="0" u="none" strike="noStrike" kern="1200" cap="none" spc="0" normalizeH="0" baseline="0" noProof="0" dirty="0">
                <a:ln w="0"/>
                <a:solidFill>
                  <a:srgbClr val="4472C4">
                    <a:lumMod val="50000"/>
                  </a:srgbClr>
                </a:solidFill>
                <a:uLnTx/>
                <a:uFillTx/>
                <a:latin typeface="Calibri"/>
                <a:ea typeface="+mn-ea"/>
                <a:cs typeface="+mn-cs"/>
              </a:rPr>
              <a:t>Activos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b="0" i="0" u="none" strike="noStrike" kern="1200" cap="none" spc="0" normalizeH="0" baseline="0" noProof="0" dirty="0">
              <a:ln w="0"/>
              <a:solidFill>
                <a:srgbClr val="4472C4">
                  <a:lumMod val="50000"/>
                </a:srgbClr>
              </a:solidFill>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b="0" i="0" u="none" strike="noStrike" kern="1200" cap="none" spc="0" normalizeH="0" baseline="0" noProof="0" dirty="0">
                <a:ln w="0"/>
                <a:solidFill>
                  <a:srgbClr val="4472C4">
                    <a:lumMod val="50000"/>
                  </a:srgbClr>
                </a:solidFill>
                <a:uLnTx/>
                <a:uFillTx/>
                <a:latin typeface="Calibri"/>
                <a:ea typeface="+mn-ea"/>
                <a:cs typeface="+mn-cs"/>
              </a:rPr>
              <a:t>Pasivos</a:t>
            </a:r>
            <a:endParaRPr kumimoji="0" lang="es-CO" b="0" i="0" u="none" strike="noStrike" kern="1200" cap="none" spc="0" normalizeH="0" baseline="0" noProof="0" dirty="0">
              <a:ln w="0"/>
              <a:solidFill>
                <a:srgbClr val="4472C4">
                  <a:lumMod val="75000"/>
                </a:srgbClr>
              </a:solidFill>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b="0" i="0" u="none" strike="noStrike" kern="1200" cap="none" spc="0" normalizeH="0" baseline="0" noProof="0" dirty="0">
              <a:ln w="0"/>
              <a:solidFill>
                <a:srgbClr val="4472C4">
                  <a:lumMod val="75000"/>
                </a:srgbClr>
              </a:solidFill>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b="0" i="0" u="none" strike="noStrike" kern="1200" cap="none" spc="0" normalizeH="0" baseline="0" noProof="0" dirty="0">
                <a:ln w="0"/>
                <a:solidFill>
                  <a:srgbClr val="4472C4">
                    <a:lumMod val="50000"/>
                  </a:srgbClr>
                </a:solidFill>
                <a:uLnTx/>
                <a:uFillTx/>
                <a:latin typeface="Calibri"/>
                <a:ea typeface="+mn-ea"/>
                <a:cs typeface="+mn-cs"/>
              </a:rPr>
              <a:t>Patrimonio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b="0" i="0" u="none" strike="noStrike" kern="1200" cap="none" spc="0" normalizeH="0" baseline="0" noProof="0" dirty="0">
              <a:ln w="0"/>
              <a:solidFill>
                <a:srgbClr val="4472C4">
                  <a:lumMod val="50000"/>
                </a:srgbClr>
              </a:solidFill>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b="0" i="0" u="none" strike="noStrike" kern="1200" cap="none" spc="0" normalizeH="0" baseline="0" noProof="0" dirty="0">
                <a:ln w="0"/>
                <a:solidFill>
                  <a:srgbClr val="4472C4">
                    <a:lumMod val="50000"/>
                  </a:srgbClr>
                </a:solidFill>
                <a:uLnTx/>
                <a:uFillTx/>
                <a:latin typeface="Calibri"/>
                <a:ea typeface="+mn-ea"/>
                <a:cs typeface="+mn-cs"/>
              </a:rPr>
              <a:t>Ingresos Operacionales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b="0" i="0" u="none" strike="noStrike" kern="1200" cap="none" spc="0" normalizeH="0" baseline="0" noProof="0" dirty="0">
              <a:ln w="0"/>
              <a:solidFill>
                <a:srgbClr val="4472C4">
                  <a:lumMod val="50000"/>
                </a:srgbClr>
              </a:solidFill>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b="0" i="0" u="none" strike="noStrike" kern="1200" cap="none" spc="0" normalizeH="0" baseline="0" noProof="0" dirty="0">
                <a:ln w="0"/>
                <a:solidFill>
                  <a:srgbClr val="4472C4">
                    <a:lumMod val="50000"/>
                  </a:srgbClr>
                </a:solidFill>
                <a:uLnTx/>
                <a:uFillTx/>
                <a:latin typeface="Calibri"/>
                <a:ea typeface="+mn-ea"/>
                <a:cs typeface="+mn-cs"/>
              </a:rPr>
              <a:t>Gastos En Salud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O" dirty="0">
              <a:ln w="0"/>
              <a:solidFill>
                <a:srgbClr val="4472C4">
                  <a:lumMod val="50000"/>
                </a:srgbClr>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CO" dirty="0">
                <a:ln w="0"/>
                <a:solidFill>
                  <a:srgbClr val="4472C4">
                    <a:lumMod val="50000"/>
                  </a:srgbClr>
                </a:solidFill>
                <a:latin typeface="Calibri"/>
              </a:rPr>
              <a:t>Provisión Gastos Servicios Salud</a:t>
            </a:r>
            <a:endParaRPr kumimoji="0" lang="es-CO" b="0" i="0" u="none" strike="noStrike" kern="1200" cap="none" spc="0" normalizeH="0" baseline="0" noProof="0" dirty="0">
              <a:ln w="0"/>
              <a:solidFill>
                <a:srgbClr val="4472C4">
                  <a:lumMod val="50000"/>
                </a:srgbClr>
              </a:solidFill>
              <a:uLnTx/>
              <a:uFillTx/>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b="0" i="0" u="none" strike="noStrike" kern="1200" cap="none" spc="0" normalizeH="0" baseline="0" noProof="0" dirty="0">
              <a:ln w="0"/>
              <a:solidFill>
                <a:srgbClr val="4472C4">
                  <a:lumMod val="50000"/>
                </a:srgbClr>
              </a:solidFill>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b="0" i="0" u="none" strike="noStrike" kern="1200" cap="none" spc="0" normalizeH="0" baseline="0" noProof="0" dirty="0">
                <a:ln w="0"/>
                <a:solidFill>
                  <a:srgbClr val="4472C4">
                    <a:lumMod val="50000"/>
                  </a:srgbClr>
                </a:solidFill>
                <a:uLnTx/>
                <a:uFillTx/>
                <a:latin typeface="Calibri"/>
                <a:ea typeface="+mn-ea"/>
                <a:cs typeface="+mn-cs"/>
              </a:rPr>
              <a:t>Gastos Administrativos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O" dirty="0">
              <a:ln w="0"/>
              <a:solidFill>
                <a:srgbClr val="4472C4">
                  <a:lumMod val="50000"/>
                </a:srgbClr>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b="0" i="0" u="none" strike="noStrike" kern="1200" cap="none" spc="0" normalizeH="0" baseline="0" noProof="0" dirty="0">
                <a:ln w="0"/>
                <a:solidFill>
                  <a:srgbClr val="4472C4">
                    <a:lumMod val="50000"/>
                  </a:srgbClr>
                </a:solidFill>
                <a:uLnTx/>
                <a:uFillTx/>
                <a:latin typeface="Calibri"/>
                <a:ea typeface="+mn-ea"/>
                <a:cs typeface="+mn-cs"/>
              </a:rPr>
              <a:t>Provisión Gastos Administrativos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b="0" i="0" u="none" strike="noStrike" kern="1200" cap="none" spc="0" normalizeH="0" baseline="0" noProof="0" dirty="0">
              <a:ln w="0"/>
              <a:solidFill>
                <a:srgbClr val="4472C4">
                  <a:lumMod val="50000"/>
                </a:srgbClr>
              </a:solidFill>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b="0" i="0" u="none" strike="noStrike" kern="1200" cap="none" spc="0" normalizeH="0" baseline="0" noProof="0" dirty="0">
                <a:ln w="0"/>
                <a:solidFill>
                  <a:srgbClr val="4472C4">
                    <a:lumMod val="50000"/>
                  </a:srgbClr>
                </a:solidFill>
                <a:uLnTx/>
                <a:uFillTx/>
                <a:latin typeface="Calibri"/>
                <a:ea typeface="+mn-ea"/>
                <a:cs typeface="+mn-cs"/>
              </a:rPr>
              <a:t>Utilidad (Pérdida) Operacional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b="0" i="0" u="none" strike="noStrike" kern="1200" cap="none" spc="0" normalizeH="0" baseline="0" noProof="0" dirty="0">
              <a:ln w="0"/>
              <a:solidFill>
                <a:srgbClr val="4472C4">
                  <a:lumMod val="50000"/>
                </a:srgbClr>
              </a:solidFill>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b="0" i="0" u="none" strike="noStrike" kern="1200" cap="none" spc="0" normalizeH="0" baseline="0" noProof="0" dirty="0">
                <a:ln w="0"/>
                <a:solidFill>
                  <a:srgbClr val="4472C4">
                    <a:lumMod val="50000"/>
                  </a:srgbClr>
                </a:solidFill>
                <a:uLnTx/>
                <a:uFillTx/>
                <a:latin typeface="Calibri"/>
                <a:ea typeface="+mn-ea"/>
                <a:cs typeface="+mn-cs"/>
              </a:rPr>
              <a:t>Otros Ingresos No Operacionales.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CO" dirty="0">
              <a:ln w="0"/>
              <a:solidFill>
                <a:srgbClr val="4472C4">
                  <a:lumMod val="50000"/>
                </a:srgbClr>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b="0" i="0" u="none" strike="noStrike" kern="1200" cap="none" spc="0" normalizeH="0" baseline="0" noProof="0" dirty="0">
                <a:ln w="0"/>
                <a:solidFill>
                  <a:srgbClr val="4472C4">
                    <a:lumMod val="50000"/>
                  </a:srgbClr>
                </a:solidFill>
                <a:uLnTx/>
                <a:uFillTx/>
                <a:latin typeface="Calibri"/>
                <a:ea typeface="+mn-ea"/>
                <a:cs typeface="+mn-cs"/>
              </a:rPr>
              <a:t>Otros Gastos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b="0" i="0" u="none" strike="noStrike" kern="1200" cap="none" spc="0" normalizeH="0" baseline="0" noProof="0" dirty="0">
              <a:ln w="0"/>
              <a:solidFill>
                <a:srgbClr val="4472C4">
                  <a:lumMod val="50000"/>
                </a:srgbClr>
              </a:solidFill>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b="0" i="0" u="none" strike="noStrike" kern="1200" cap="none" spc="0" normalizeH="0" baseline="0" noProof="0" dirty="0">
                <a:ln w="0"/>
                <a:solidFill>
                  <a:srgbClr val="4472C4">
                    <a:lumMod val="50000"/>
                  </a:srgbClr>
                </a:solidFill>
                <a:uLnTx/>
                <a:uFillTx/>
                <a:latin typeface="Calibri"/>
                <a:ea typeface="+mn-ea"/>
                <a:cs typeface="+mn-cs"/>
              </a:rPr>
              <a:t>Resultados Del Ejercicio</a:t>
            </a:r>
            <a:endParaRPr kumimoji="0" lang="es-CO" sz="1200" b="0" i="0" u="none" strike="noStrike" kern="1200" cap="none" spc="0" normalizeH="0" baseline="0" noProof="0" dirty="0">
              <a:ln w="0"/>
              <a:solidFill>
                <a:srgbClr val="4472C4">
                  <a:lumMod val="50000"/>
                </a:srgbClr>
              </a:solidFill>
              <a:uLnTx/>
              <a:uFillTx/>
              <a:latin typeface="Calibri"/>
              <a:ea typeface="+mn-ea"/>
              <a:cs typeface="+mn-cs"/>
            </a:endParaRPr>
          </a:p>
        </p:txBody>
      </p:sp>
      <p:graphicFrame>
        <p:nvGraphicFramePr>
          <p:cNvPr id="18" name="Tabla 3">
            <a:extLst>
              <a:ext uri="{FF2B5EF4-FFF2-40B4-BE49-F238E27FC236}">
                <a16:creationId xmlns:a16="http://schemas.microsoft.com/office/drawing/2014/main" id="{897EAE59-5513-746F-F1A3-6AA33991A304}"/>
              </a:ext>
            </a:extLst>
          </p:cNvPr>
          <p:cNvGraphicFramePr>
            <a:graphicFrameLocks noGrp="1"/>
          </p:cNvGraphicFramePr>
          <p:nvPr/>
        </p:nvGraphicFramePr>
        <p:xfrm>
          <a:off x="8224049" y="2366331"/>
          <a:ext cx="3186862" cy="3883467"/>
        </p:xfrm>
        <a:graphic>
          <a:graphicData uri="http://schemas.openxmlformats.org/drawingml/2006/table">
            <a:tbl>
              <a:tblPr firstRow="1" bandRow="1">
                <a:tableStyleId>{69CF1AB2-1976-4502-BF36-3FF5EA218861}</a:tableStyleId>
              </a:tblPr>
              <a:tblGrid>
                <a:gridCol w="1187159">
                  <a:extLst>
                    <a:ext uri="{9D8B030D-6E8A-4147-A177-3AD203B41FA5}">
                      <a16:colId xmlns:a16="http://schemas.microsoft.com/office/drawing/2014/main" val="3683890143"/>
                    </a:ext>
                  </a:extLst>
                </a:gridCol>
                <a:gridCol w="1160996">
                  <a:extLst>
                    <a:ext uri="{9D8B030D-6E8A-4147-A177-3AD203B41FA5}">
                      <a16:colId xmlns:a16="http://schemas.microsoft.com/office/drawing/2014/main" val="1929257842"/>
                    </a:ext>
                  </a:extLst>
                </a:gridCol>
                <a:gridCol w="838707">
                  <a:extLst>
                    <a:ext uri="{9D8B030D-6E8A-4147-A177-3AD203B41FA5}">
                      <a16:colId xmlns:a16="http://schemas.microsoft.com/office/drawing/2014/main" val="3142218647"/>
                    </a:ext>
                  </a:extLst>
                </a:gridCol>
              </a:tblGrid>
              <a:tr h="2896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rPr>
                        <a:t>$140,309</a:t>
                      </a:r>
                      <a:endParaRPr lang="es-ES" sz="1200" b="0" kern="1200" dirty="0">
                        <a:solidFill>
                          <a:schemeClr val="tx1"/>
                        </a:solidFill>
                        <a:latin typeface="+mn-lt"/>
                        <a:ea typeface="+mn-ea"/>
                        <a:cs typeface="+mn-cs"/>
                      </a:endParaRPr>
                    </a:p>
                  </a:txBody>
                  <a:tcPr marL="80779" marR="80779" marT="40389" marB="4038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rPr>
                        <a:t>$135,423</a:t>
                      </a:r>
                      <a:endParaRPr lang="es-ES" sz="1200" b="0" kern="1200" dirty="0">
                        <a:solidFill>
                          <a:schemeClr val="tx1"/>
                        </a:solidFill>
                        <a:latin typeface="+mn-lt"/>
                        <a:ea typeface="+mn-ea"/>
                        <a:cs typeface="+mn-cs"/>
                      </a:endParaRPr>
                    </a:p>
                  </a:txBody>
                  <a:tcPr marL="80779" marR="80779" marT="40389" marB="4038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rPr>
                        <a:t>3,61%</a:t>
                      </a:r>
                      <a:endParaRPr lang="es-ES" sz="1200" b="0" kern="1200" dirty="0">
                        <a:solidFill>
                          <a:schemeClr val="tx1"/>
                        </a:solidFill>
                        <a:latin typeface="+mn-lt"/>
                        <a:ea typeface="+mn-ea"/>
                        <a:cs typeface="+mn-cs"/>
                      </a:endParaRPr>
                    </a:p>
                  </a:txBody>
                  <a:tcPr marL="80779" marR="80779" marT="40389" marB="40389"/>
                </a:tc>
                <a:extLst>
                  <a:ext uri="{0D108BD9-81ED-4DB2-BD59-A6C34878D82A}">
                    <a16:rowId xmlns:a16="http://schemas.microsoft.com/office/drawing/2014/main" val="2398254248"/>
                  </a:ext>
                </a:extLst>
              </a:tr>
              <a:tr h="2896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rPr>
                        <a:t>$1,645,634</a:t>
                      </a:r>
                      <a:endParaRPr lang="es-ES" sz="1200" b="0" kern="1200" dirty="0">
                        <a:solidFill>
                          <a:schemeClr val="tx1"/>
                        </a:solidFill>
                        <a:latin typeface="+mn-lt"/>
                        <a:ea typeface="+mn-ea"/>
                        <a:cs typeface="+mn-cs"/>
                      </a:endParaRPr>
                    </a:p>
                  </a:txBody>
                  <a:tcPr marL="80779" marR="80779" marT="40389" marB="4038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rPr>
                        <a:t>$1,250,033</a:t>
                      </a:r>
                      <a:endParaRPr lang="es-ES" sz="1200" b="0" kern="1200" dirty="0">
                        <a:solidFill>
                          <a:schemeClr val="tx1"/>
                        </a:solidFill>
                        <a:latin typeface="+mn-lt"/>
                        <a:ea typeface="+mn-ea"/>
                        <a:cs typeface="+mn-cs"/>
                      </a:endParaRPr>
                    </a:p>
                  </a:txBody>
                  <a:tcPr marL="80779" marR="80779" marT="40389" marB="4038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rPr>
                        <a:t>31,65%</a:t>
                      </a:r>
                      <a:endParaRPr lang="es-ES" sz="1200" b="0" kern="1200" dirty="0">
                        <a:solidFill>
                          <a:schemeClr val="tx1"/>
                        </a:solidFill>
                        <a:latin typeface="+mn-lt"/>
                        <a:ea typeface="+mn-ea"/>
                        <a:cs typeface="+mn-cs"/>
                      </a:endParaRPr>
                    </a:p>
                  </a:txBody>
                  <a:tcPr marL="80779" marR="80779" marT="40389" marB="40389"/>
                </a:tc>
                <a:extLst>
                  <a:ext uri="{0D108BD9-81ED-4DB2-BD59-A6C34878D82A}">
                    <a16:rowId xmlns:a16="http://schemas.microsoft.com/office/drawing/2014/main" val="1256325405"/>
                  </a:ext>
                </a:extLst>
              </a:tr>
              <a:tr h="36085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rPr>
                        <a:t>$1,505,325</a:t>
                      </a:r>
                      <a:endParaRPr lang="es-ES" sz="1200" b="0" kern="1200" dirty="0">
                        <a:solidFill>
                          <a:schemeClr val="tx1"/>
                        </a:solidFill>
                        <a:latin typeface="+mn-lt"/>
                        <a:ea typeface="+mn-ea"/>
                        <a:cs typeface="+mn-cs"/>
                      </a:endParaRPr>
                    </a:p>
                  </a:txBody>
                  <a:tcPr marL="80779" marR="80779" marT="40389" marB="4038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rPr>
                        <a:t>$1,114,609</a:t>
                      </a:r>
                      <a:endParaRPr lang="es-ES" sz="1200" b="0" kern="1200" dirty="0">
                        <a:solidFill>
                          <a:schemeClr val="tx1"/>
                        </a:solidFill>
                        <a:latin typeface="+mn-lt"/>
                        <a:ea typeface="+mn-ea"/>
                        <a:cs typeface="+mn-cs"/>
                      </a:endParaRPr>
                    </a:p>
                  </a:txBody>
                  <a:tcPr marL="80779" marR="80779" marT="40389" marB="4038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b="0" kern="1200" dirty="0">
                          <a:solidFill>
                            <a:schemeClr val="tx1"/>
                          </a:solidFill>
                        </a:rPr>
                        <a:t>35,05%</a:t>
                      </a:r>
                      <a:endParaRPr lang="es-ES" sz="1200" b="0" kern="1200" dirty="0">
                        <a:solidFill>
                          <a:schemeClr val="tx1"/>
                        </a:solidFill>
                        <a:latin typeface="+mn-lt"/>
                        <a:ea typeface="+mn-ea"/>
                        <a:cs typeface="+mn-cs"/>
                      </a:endParaRPr>
                    </a:p>
                  </a:txBody>
                  <a:tcPr marL="80779" marR="80779" marT="40389" marB="40389"/>
                </a:tc>
                <a:extLst>
                  <a:ext uri="{0D108BD9-81ED-4DB2-BD59-A6C34878D82A}">
                    <a16:rowId xmlns:a16="http://schemas.microsoft.com/office/drawing/2014/main" val="3156837490"/>
                  </a:ext>
                </a:extLst>
              </a:tr>
              <a:tr h="310036">
                <a:tc>
                  <a:txBody>
                    <a:bodyPr/>
                    <a:lstStyle/>
                    <a:p>
                      <a:pPr algn="ctr"/>
                      <a:r>
                        <a:rPr lang="es-ES" sz="1200" dirty="0">
                          <a:solidFill>
                            <a:schemeClr val="tx1"/>
                          </a:solidFill>
                        </a:rPr>
                        <a:t>$3,038,732</a:t>
                      </a:r>
                    </a:p>
                  </a:txBody>
                  <a:tcPr marL="80779" marR="80779" marT="40389" marB="40389" anchor="ctr"/>
                </a:tc>
                <a:tc>
                  <a:txBody>
                    <a:bodyPr/>
                    <a:lstStyle/>
                    <a:p>
                      <a:pPr algn="ctr"/>
                      <a:r>
                        <a:rPr lang="es-ES" sz="1200" dirty="0">
                          <a:solidFill>
                            <a:schemeClr val="tx1"/>
                          </a:solidFill>
                        </a:rPr>
                        <a:t>$2,910,677</a:t>
                      </a:r>
                    </a:p>
                  </a:txBody>
                  <a:tcPr marL="80779" marR="80779" marT="40389" marB="40389" anchor="ctr"/>
                </a:tc>
                <a:tc>
                  <a:txBody>
                    <a:bodyPr/>
                    <a:lstStyle/>
                    <a:p>
                      <a:pPr algn="ctr"/>
                      <a:r>
                        <a:rPr lang="es-ES" sz="1200" dirty="0">
                          <a:solidFill>
                            <a:schemeClr val="tx1"/>
                          </a:solidFill>
                        </a:rPr>
                        <a:t>4,40%</a:t>
                      </a:r>
                    </a:p>
                  </a:txBody>
                  <a:tcPr marL="80779" marR="80779" marT="40389" marB="40389"/>
                </a:tc>
                <a:extLst>
                  <a:ext uri="{0D108BD9-81ED-4DB2-BD59-A6C34878D82A}">
                    <a16:rowId xmlns:a16="http://schemas.microsoft.com/office/drawing/2014/main" val="162986684"/>
                  </a:ext>
                </a:extLst>
              </a:tr>
              <a:tr h="347615">
                <a:tc>
                  <a:txBody>
                    <a:bodyPr/>
                    <a:lstStyle/>
                    <a:p>
                      <a:pPr algn="ctr"/>
                      <a:r>
                        <a:rPr lang="es-ES" sz="1200" dirty="0">
                          <a:solidFill>
                            <a:schemeClr val="tx1"/>
                          </a:solidFill>
                        </a:rPr>
                        <a:t>$3,133,222</a:t>
                      </a:r>
                    </a:p>
                  </a:txBody>
                  <a:tcPr marL="80779" marR="80779" marT="40389" marB="40389" anchor="ctr"/>
                </a:tc>
                <a:tc>
                  <a:txBody>
                    <a:bodyPr/>
                    <a:lstStyle/>
                    <a:p>
                      <a:pPr algn="ctr"/>
                      <a:r>
                        <a:rPr lang="es-ES" sz="1200" dirty="0">
                          <a:solidFill>
                            <a:schemeClr val="tx1"/>
                          </a:solidFill>
                        </a:rPr>
                        <a:t>$2,918,846</a:t>
                      </a:r>
                    </a:p>
                  </a:txBody>
                  <a:tcPr marL="80779" marR="80779" marT="40389" marB="40389" anchor="ctr"/>
                </a:tc>
                <a:tc>
                  <a:txBody>
                    <a:bodyPr/>
                    <a:lstStyle/>
                    <a:p>
                      <a:pPr algn="ctr"/>
                      <a:r>
                        <a:rPr lang="es-ES" sz="1200" dirty="0">
                          <a:solidFill>
                            <a:schemeClr val="tx1"/>
                          </a:solidFill>
                        </a:rPr>
                        <a:t>7,34%</a:t>
                      </a:r>
                    </a:p>
                  </a:txBody>
                  <a:tcPr marL="80779" marR="80779" marT="40389" marB="40389"/>
                </a:tc>
                <a:extLst>
                  <a:ext uri="{0D108BD9-81ED-4DB2-BD59-A6C34878D82A}">
                    <a16:rowId xmlns:a16="http://schemas.microsoft.com/office/drawing/2014/main" val="4165456508"/>
                  </a:ext>
                </a:extLst>
              </a:tr>
              <a:tr h="385197">
                <a:tc>
                  <a:txBody>
                    <a:bodyPr/>
                    <a:lstStyle/>
                    <a:p>
                      <a:pPr algn="ctr"/>
                      <a:r>
                        <a:rPr lang="es-ES" sz="1200" dirty="0">
                          <a:solidFill>
                            <a:schemeClr val="tx1"/>
                          </a:solidFill>
                        </a:rPr>
                        <a:t>$339,385</a:t>
                      </a:r>
                      <a:endParaRPr lang="es-CO" sz="1200" dirty="0">
                        <a:solidFill>
                          <a:schemeClr val="tx1"/>
                        </a:solidFill>
                      </a:endParaRPr>
                    </a:p>
                  </a:txBody>
                  <a:tcPr marL="80779" marR="80779" marT="40389" marB="40389" anchor="ctr"/>
                </a:tc>
                <a:tc>
                  <a:txBody>
                    <a:bodyPr/>
                    <a:lstStyle/>
                    <a:p>
                      <a:pPr algn="ctr"/>
                      <a:r>
                        <a:rPr lang="es-ES" sz="1200" dirty="0">
                          <a:solidFill>
                            <a:schemeClr val="tx1"/>
                          </a:solidFill>
                        </a:rPr>
                        <a:t>$205,537</a:t>
                      </a:r>
                      <a:endParaRPr lang="es-CO" sz="1200" dirty="0">
                        <a:solidFill>
                          <a:schemeClr val="tx1"/>
                        </a:solidFill>
                      </a:endParaRPr>
                    </a:p>
                  </a:txBody>
                  <a:tcPr marL="80779" marR="80779" marT="40389" marB="40389" anchor="ctr"/>
                </a:tc>
                <a:tc>
                  <a:txBody>
                    <a:bodyPr/>
                    <a:lstStyle/>
                    <a:p>
                      <a:pPr algn="ctr"/>
                      <a:r>
                        <a:rPr lang="es-MX" sz="1200" dirty="0">
                          <a:solidFill>
                            <a:schemeClr val="tx1"/>
                          </a:solidFill>
                        </a:rPr>
                        <a:t>65,12%</a:t>
                      </a:r>
                      <a:endParaRPr lang="es-CO" sz="1200" dirty="0">
                        <a:solidFill>
                          <a:schemeClr val="tx1"/>
                        </a:solidFill>
                      </a:endParaRPr>
                    </a:p>
                  </a:txBody>
                  <a:tcPr marL="80779" marR="80779" marT="40389" marB="40389"/>
                </a:tc>
                <a:extLst>
                  <a:ext uri="{0D108BD9-81ED-4DB2-BD59-A6C34878D82A}">
                    <a16:rowId xmlns:a16="http://schemas.microsoft.com/office/drawing/2014/main" val="1270639038"/>
                  </a:ext>
                </a:extLst>
              </a:tr>
              <a:tr h="386445">
                <a:tc>
                  <a:txBody>
                    <a:bodyPr/>
                    <a:lstStyle/>
                    <a:p>
                      <a:pPr algn="ctr"/>
                      <a:r>
                        <a:rPr lang="es-ES" sz="1200" dirty="0">
                          <a:solidFill>
                            <a:schemeClr val="tx1"/>
                          </a:solidFill>
                        </a:rPr>
                        <a:t>$129,872</a:t>
                      </a:r>
                    </a:p>
                  </a:txBody>
                  <a:tcPr marL="80779" marR="80779" marT="40389" marB="40389" anchor="ctr"/>
                </a:tc>
                <a:tc>
                  <a:txBody>
                    <a:bodyPr/>
                    <a:lstStyle/>
                    <a:p>
                      <a:pPr algn="ctr"/>
                      <a:r>
                        <a:rPr lang="es-ES" sz="1200" dirty="0">
                          <a:solidFill>
                            <a:schemeClr val="tx1"/>
                          </a:solidFill>
                        </a:rPr>
                        <a:t>$112,243</a:t>
                      </a:r>
                    </a:p>
                  </a:txBody>
                  <a:tcPr marL="80779" marR="80779" marT="40389" marB="40389" anchor="ctr"/>
                </a:tc>
                <a:tc>
                  <a:txBody>
                    <a:bodyPr/>
                    <a:lstStyle/>
                    <a:p>
                      <a:pPr algn="ctr"/>
                      <a:r>
                        <a:rPr lang="es-ES" sz="1200" dirty="0">
                          <a:solidFill>
                            <a:schemeClr val="tx1"/>
                          </a:solidFill>
                        </a:rPr>
                        <a:t>15,71%</a:t>
                      </a:r>
                    </a:p>
                  </a:txBody>
                  <a:tcPr marL="80779" marR="80779" marT="40389" marB="40389"/>
                </a:tc>
                <a:extLst>
                  <a:ext uri="{0D108BD9-81ED-4DB2-BD59-A6C34878D82A}">
                    <a16:rowId xmlns:a16="http://schemas.microsoft.com/office/drawing/2014/main" val="4218053037"/>
                  </a:ext>
                </a:extLst>
              </a:tr>
              <a:tr h="327577">
                <a:tc>
                  <a:txBody>
                    <a:bodyPr/>
                    <a:lstStyle/>
                    <a:p>
                      <a:pPr algn="ctr"/>
                      <a:r>
                        <a:rPr lang="es-ES" sz="1200" dirty="0">
                          <a:solidFill>
                            <a:schemeClr val="tx1"/>
                          </a:solidFill>
                        </a:rPr>
                        <a:t>$32,971</a:t>
                      </a:r>
                    </a:p>
                  </a:txBody>
                  <a:tcPr marL="80779" marR="80779" marT="40389" marB="40389" anchor="ctr"/>
                </a:tc>
                <a:tc>
                  <a:txBody>
                    <a:bodyPr/>
                    <a:lstStyle/>
                    <a:p>
                      <a:pPr algn="ctr"/>
                      <a:r>
                        <a:rPr lang="es-ES" sz="1200" dirty="0">
                          <a:solidFill>
                            <a:schemeClr val="tx1"/>
                          </a:solidFill>
                        </a:rPr>
                        <a:t>$56,647</a:t>
                      </a:r>
                    </a:p>
                  </a:txBody>
                  <a:tcPr marL="80779" marR="80779" marT="40389" marB="40389" anchor="ctr"/>
                </a:tc>
                <a:tc>
                  <a:txBody>
                    <a:bodyPr/>
                    <a:lstStyle/>
                    <a:p>
                      <a:pPr algn="ctr"/>
                      <a:r>
                        <a:rPr lang="es-ES" sz="1200" dirty="0">
                          <a:solidFill>
                            <a:schemeClr val="tx1"/>
                          </a:solidFill>
                        </a:rPr>
                        <a:t>-41,80%</a:t>
                      </a:r>
                    </a:p>
                  </a:txBody>
                  <a:tcPr marL="80779" marR="80779" marT="40389" marB="40389"/>
                </a:tc>
                <a:extLst>
                  <a:ext uri="{0D108BD9-81ED-4DB2-BD59-A6C34878D82A}">
                    <a16:rowId xmlns:a16="http://schemas.microsoft.com/office/drawing/2014/main" val="1692880577"/>
                  </a:ext>
                </a:extLst>
              </a:tr>
              <a:tr h="2896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dirty="0">
                          <a:solidFill>
                            <a:schemeClr val="tx1"/>
                          </a:solidFill>
                        </a:rPr>
                        <a:t>($596,718)</a:t>
                      </a:r>
                      <a:endParaRPr lang="es-CO" sz="1200" dirty="0">
                        <a:solidFill>
                          <a:schemeClr val="tx1"/>
                        </a:solidFill>
                      </a:endParaRPr>
                    </a:p>
                  </a:txBody>
                  <a:tcPr marL="80779" marR="80779" marT="40389" marB="4038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dirty="0">
                          <a:solidFill>
                            <a:schemeClr val="tx1"/>
                          </a:solidFill>
                        </a:rPr>
                        <a:t>($382,596)</a:t>
                      </a:r>
                      <a:endParaRPr lang="es-CO" sz="1200" dirty="0">
                        <a:solidFill>
                          <a:schemeClr val="tx1"/>
                        </a:solidFill>
                      </a:endParaRPr>
                    </a:p>
                  </a:txBody>
                  <a:tcPr marL="80779" marR="80779" marT="40389" marB="4038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200" dirty="0">
                          <a:solidFill>
                            <a:schemeClr val="tx1"/>
                          </a:solidFill>
                        </a:rPr>
                        <a:t>55,97%</a:t>
                      </a:r>
                      <a:endParaRPr lang="es-CO" sz="1200" dirty="0">
                        <a:solidFill>
                          <a:schemeClr val="tx1"/>
                        </a:solidFill>
                      </a:endParaRPr>
                    </a:p>
                  </a:txBody>
                  <a:tcPr marL="80779" marR="80779" marT="40389" marB="40389"/>
                </a:tc>
                <a:extLst>
                  <a:ext uri="{0D108BD9-81ED-4DB2-BD59-A6C34878D82A}">
                    <a16:rowId xmlns:a16="http://schemas.microsoft.com/office/drawing/2014/main" val="1043575578"/>
                  </a:ext>
                </a:extLst>
              </a:tr>
              <a:tr h="317513">
                <a:tc>
                  <a:txBody>
                    <a:bodyPr/>
                    <a:lstStyle/>
                    <a:p>
                      <a:pPr algn="ctr"/>
                      <a:r>
                        <a:rPr lang="es-ES" sz="1200" dirty="0">
                          <a:solidFill>
                            <a:schemeClr val="tx1"/>
                          </a:solidFill>
                        </a:rPr>
                        <a:t>$267,004</a:t>
                      </a:r>
                    </a:p>
                  </a:txBody>
                  <a:tcPr marL="80779" marR="80779" marT="40389" marB="40389" anchor="ctr"/>
                </a:tc>
                <a:tc>
                  <a:txBody>
                    <a:bodyPr/>
                    <a:lstStyle/>
                    <a:p>
                      <a:pPr algn="ctr"/>
                      <a:r>
                        <a:rPr lang="es-ES" sz="1200" dirty="0">
                          <a:solidFill>
                            <a:schemeClr val="tx1"/>
                          </a:solidFill>
                        </a:rPr>
                        <a:t>$63,372</a:t>
                      </a:r>
                    </a:p>
                  </a:txBody>
                  <a:tcPr marL="80779" marR="80779" marT="40389" marB="40389" anchor="ctr"/>
                </a:tc>
                <a:tc>
                  <a:txBody>
                    <a:bodyPr/>
                    <a:lstStyle/>
                    <a:p>
                      <a:pPr algn="ctr"/>
                      <a:r>
                        <a:rPr lang="es-ES" sz="1200" dirty="0">
                          <a:solidFill>
                            <a:schemeClr val="tx1"/>
                          </a:solidFill>
                        </a:rPr>
                        <a:t>321,33%</a:t>
                      </a:r>
                    </a:p>
                  </a:txBody>
                  <a:tcPr marL="80779" marR="80779" marT="40389" marB="40389"/>
                </a:tc>
                <a:extLst>
                  <a:ext uri="{0D108BD9-81ED-4DB2-BD59-A6C34878D82A}">
                    <a16:rowId xmlns:a16="http://schemas.microsoft.com/office/drawing/2014/main" val="1775498596"/>
                  </a:ext>
                </a:extLst>
              </a:tr>
              <a:tr h="289646">
                <a:tc>
                  <a:txBody>
                    <a:bodyPr/>
                    <a:lstStyle/>
                    <a:p>
                      <a:pPr marL="0" marR="0" lvl="0" indent="0" algn="ctr" defTabSz="1088284" rtl="0" eaLnBrk="1" fontAlgn="auto" latinLnBrk="0" hangingPunct="1">
                        <a:lnSpc>
                          <a:spcPct val="100000"/>
                        </a:lnSpc>
                        <a:spcBef>
                          <a:spcPts val="0"/>
                        </a:spcBef>
                        <a:spcAft>
                          <a:spcPts val="0"/>
                        </a:spcAft>
                        <a:buClrTx/>
                        <a:buSzTx/>
                        <a:buFontTx/>
                        <a:buNone/>
                        <a:tabLst/>
                        <a:defRPr/>
                      </a:pPr>
                      <a:r>
                        <a:rPr lang="es-ES" sz="1200" dirty="0">
                          <a:solidFill>
                            <a:schemeClr val="tx1"/>
                          </a:solidFill>
                        </a:rPr>
                        <a:t>$61,003</a:t>
                      </a:r>
                    </a:p>
                  </a:txBody>
                  <a:tcPr marL="80779" marR="80779" marT="40389" marB="40389" anchor="ctr"/>
                </a:tc>
                <a:tc>
                  <a:txBody>
                    <a:bodyPr/>
                    <a:lstStyle/>
                    <a:p>
                      <a:pPr algn="ctr"/>
                      <a:r>
                        <a:rPr lang="es-ES" sz="1200" dirty="0">
                          <a:solidFill>
                            <a:schemeClr val="tx1"/>
                          </a:solidFill>
                        </a:rPr>
                        <a:t>8,650</a:t>
                      </a:r>
                    </a:p>
                  </a:txBody>
                  <a:tcPr marL="80779" marR="80779" marT="40389" marB="40389" anchor="ctr"/>
                </a:tc>
                <a:tc>
                  <a:txBody>
                    <a:bodyPr/>
                    <a:lstStyle/>
                    <a:p>
                      <a:pPr algn="ctr"/>
                      <a:r>
                        <a:rPr lang="es-ES" sz="1200" dirty="0">
                          <a:solidFill>
                            <a:schemeClr val="tx1"/>
                          </a:solidFill>
                        </a:rPr>
                        <a:t>605,22%</a:t>
                      </a:r>
                    </a:p>
                  </a:txBody>
                  <a:tcPr marL="80779" marR="80779" marT="40389" marB="40389"/>
                </a:tc>
                <a:extLst>
                  <a:ext uri="{0D108BD9-81ED-4DB2-BD59-A6C34878D82A}">
                    <a16:rowId xmlns:a16="http://schemas.microsoft.com/office/drawing/2014/main" val="2172232062"/>
                  </a:ext>
                </a:extLst>
              </a:tr>
              <a:tr h="289646">
                <a:tc>
                  <a:txBody>
                    <a:bodyPr/>
                    <a:lstStyle/>
                    <a:p>
                      <a:pPr algn="ctr"/>
                      <a:r>
                        <a:rPr lang="es-ES" sz="1200" dirty="0">
                          <a:solidFill>
                            <a:schemeClr val="tx1"/>
                          </a:solidFill>
                        </a:rPr>
                        <a:t>($390,717)</a:t>
                      </a:r>
                    </a:p>
                  </a:txBody>
                  <a:tcPr marL="80779" marR="80779" marT="40389" marB="40389" anchor="ctr"/>
                </a:tc>
                <a:tc>
                  <a:txBody>
                    <a:bodyPr/>
                    <a:lstStyle/>
                    <a:p>
                      <a:pPr algn="ctr"/>
                      <a:r>
                        <a:rPr lang="es-ES" sz="1200" dirty="0">
                          <a:solidFill>
                            <a:schemeClr val="tx1"/>
                          </a:solidFill>
                        </a:rPr>
                        <a:t>($327,874)</a:t>
                      </a:r>
                    </a:p>
                  </a:txBody>
                  <a:tcPr marL="80779" marR="80779" marT="40389" marB="40389" anchor="ctr"/>
                </a:tc>
                <a:tc>
                  <a:txBody>
                    <a:bodyPr/>
                    <a:lstStyle/>
                    <a:p>
                      <a:pPr algn="ctr"/>
                      <a:r>
                        <a:rPr lang="es-ES" sz="1200" dirty="0">
                          <a:solidFill>
                            <a:schemeClr val="tx1"/>
                          </a:solidFill>
                        </a:rPr>
                        <a:t>19,17%</a:t>
                      </a:r>
                    </a:p>
                  </a:txBody>
                  <a:tcPr marL="80779" marR="80779" marT="40389" marB="40389"/>
                </a:tc>
                <a:extLst>
                  <a:ext uri="{0D108BD9-81ED-4DB2-BD59-A6C34878D82A}">
                    <a16:rowId xmlns:a16="http://schemas.microsoft.com/office/drawing/2014/main" val="4283718308"/>
                  </a:ext>
                </a:extLst>
              </a:tr>
            </a:tbl>
          </a:graphicData>
        </a:graphic>
      </p:graphicFrame>
      <p:sp>
        <p:nvSpPr>
          <p:cNvPr id="19" name="CuadroTexto 18">
            <a:extLst>
              <a:ext uri="{FF2B5EF4-FFF2-40B4-BE49-F238E27FC236}">
                <a16:creationId xmlns:a16="http://schemas.microsoft.com/office/drawing/2014/main" id="{B0153FD6-35A6-FE6F-EB42-53BE8C71FF74}"/>
              </a:ext>
            </a:extLst>
          </p:cNvPr>
          <p:cNvSpPr txBox="1"/>
          <p:nvPr/>
        </p:nvSpPr>
        <p:spPr>
          <a:xfrm>
            <a:off x="9680848" y="1716254"/>
            <a:ext cx="80764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23505E"/>
                </a:solidFill>
                <a:effectLst/>
                <a:uLnTx/>
                <a:uFillTx/>
                <a:latin typeface="Arial" panose="020B0604020202020204" pitchFamily="34" charset="0"/>
                <a:cs typeface="Arial" panose="020B0604020202020204" pitchFamily="34" charset="0"/>
              </a:rPr>
              <a:t>2024</a:t>
            </a:r>
            <a:endParaRPr kumimoji="0" lang="es-CO" sz="1400" b="1" i="0" u="none" strike="noStrike" kern="1200" cap="none" spc="0" normalizeH="0" baseline="0" noProof="0" dirty="0">
              <a:ln>
                <a:noFill/>
              </a:ln>
              <a:solidFill>
                <a:srgbClr val="23505E"/>
              </a:solidFill>
              <a:effectLst/>
              <a:uLnTx/>
              <a:uFillTx/>
              <a:latin typeface="Arial" panose="020B0604020202020204" pitchFamily="34" charset="0"/>
              <a:cs typeface="Arial" panose="020B0604020202020204" pitchFamily="34" charset="0"/>
            </a:endParaRPr>
          </a:p>
        </p:txBody>
      </p:sp>
      <p:sp>
        <p:nvSpPr>
          <p:cNvPr id="20" name="CuadroTexto 19">
            <a:extLst>
              <a:ext uri="{FF2B5EF4-FFF2-40B4-BE49-F238E27FC236}">
                <a16:creationId xmlns:a16="http://schemas.microsoft.com/office/drawing/2014/main" id="{C5FFA18D-FC8A-D7BF-0F78-B85634784C1E}"/>
              </a:ext>
            </a:extLst>
          </p:cNvPr>
          <p:cNvSpPr txBox="1"/>
          <p:nvPr/>
        </p:nvSpPr>
        <p:spPr>
          <a:xfrm>
            <a:off x="8473626" y="1718124"/>
            <a:ext cx="80764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23505E"/>
                </a:solidFill>
                <a:effectLst/>
                <a:uLnTx/>
                <a:uFillTx/>
                <a:latin typeface="Arial" panose="020B0604020202020204" pitchFamily="34" charset="0"/>
                <a:cs typeface="Arial" panose="020B0604020202020204" pitchFamily="34" charset="0"/>
              </a:rPr>
              <a:t>2025</a:t>
            </a:r>
            <a:endParaRPr kumimoji="0" lang="es-CO" sz="1400" b="1" i="0" u="none" strike="noStrike" kern="1200" cap="none" spc="0" normalizeH="0" baseline="0" noProof="0" dirty="0">
              <a:ln>
                <a:noFill/>
              </a:ln>
              <a:solidFill>
                <a:srgbClr val="23505E"/>
              </a:solidFill>
              <a:effectLst/>
              <a:uLnTx/>
              <a:uFillTx/>
              <a:latin typeface="Arial" panose="020B0604020202020204" pitchFamily="34" charset="0"/>
              <a:cs typeface="Arial" panose="020B0604020202020204" pitchFamily="34" charset="0"/>
            </a:endParaRPr>
          </a:p>
        </p:txBody>
      </p:sp>
      <p:sp>
        <p:nvSpPr>
          <p:cNvPr id="21" name="CuadroTexto 20">
            <a:extLst>
              <a:ext uri="{FF2B5EF4-FFF2-40B4-BE49-F238E27FC236}">
                <a16:creationId xmlns:a16="http://schemas.microsoft.com/office/drawing/2014/main" id="{5E2D0811-2CEF-AE16-BFAE-123F5B59F733}"/>
              </a:ext>
            </a:extLst>
          </p:cNvPr>
          <p:cNvSpPr txBox="1"/>
          <p:nvPr/>
        </p:nvSpPr>
        <p:spPr>
          <a:xfrm>
            <a:off x="10509715" y="1705321"/>
            <a:ext cx="103415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400" b="1" dirty="0">
                <a:solidFill>
                  <a:srgbClr val="23505E"/>
                </a:solidFill>
                <a:latin typeface="Arial" panose="020B0604020202020204" pitchFamily="34" charset="0"/>
                <a:cs typeface="Arial" panose="020B0604020202020204" pitchFamily="34" charset="0"/>
              </a:rPr>
              <a:t>Variación</a:t>
            </a:r>
            <a:endParaRPr kumimoji="0" lang="es-CO" sz="1400" b="1" i="0" u="none" strike="noStrike" kern="1200" cap="none" spc="0" normalizeH="0" baseline="0" noProof="0" dirty="0">
              <a:ln>
                <a:noFill/>
              </a:ln>
              <a:solidFill>
                <a:srgbClr val="23505E"/>
              </a:solidFill>
              <a:effectLst/>
              <a:uLnTx/>
              <a:uFillTx/>
              <a:latin typeface="Arial" panose="020B0604020202020204" pitchFamily="34" charset="0"/>
              <a:cs typeface="Arial" panose="020B0604020202020204" pitchFamily="34" charset="0"/>
            </a:endParaRPr>
          </a:p>
        </p:txBody>
      </p:sp>
      <p:pic>
        <p:nvPicPr>
          <p:cNvPr id="22" name="Imagen 21" descr="Imagen que contiene pantalla, negro, monitor, oscuro&#10;&#10;Descripción generada automáticamente">
            <a:extLst>
              <a:ext uri="{FF2B5EF4-FFF2-40B4-BE49-F238E27FC236}">
                <a16:creationId xmlns:a16="http://schemas.microsoft.com/office/drawing/2014/main" id="{142F51EE-1C91-84FD-FAD1-7DAE7198921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3866" t="16359" b="79862"/>
          <a:stretch/>
        </p:blipFill>
        <p:spPr>
          <a:xfrm>
            <a:off x="9346554" y="2024032"/>
            <a:ext cx="1518104" cy="249645"/>
          </a:xfrm>
          <a:prstGeom prst="rect">
            <a:avLst/>
          </a:prstGeom>
        </p:spPr>
      </p:pic>
      <p:pic>
        <p:nvPicPr>
          <p:cNvPr id="23" name="Imagen 22" descr="Imagen que contiene pantalla, negro, monitor, oscuro&#10;&#10;Descripción generada automáticamente">
            <a:extLst>
              <a:ext uri="{FF2B5EF4-FFF2-40B4-BE49-F238E27FC236}">
                <a16:creationId xmlns:a16="http://schemas.microsoft.com/office/drawing/2014/main" id="{D29F4633-1417-8A75-70E4-44F5845458A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3866" t="16359" b="79862"/>
          <a:stretch/>
        </p:blipFill>
        <p:spPr>
          <a:xfrm>
            <a:off x="8162744" y="2024033"/>
            <a:ext cx="1518104" cy="249645"/>
          </a:xfrm>
          <a:prstGeom prst="rect">
            <a:avLst/>
          </a:prstGeom>
        </p:spPr>
      </p:pic>
      <p:pic>
        <p:nvPicPr>
          <p:cNvPr id="24" name="Imagen 23" descr="Imagen que contiene pantalla, negro, monitor, oscuro&#10;&#10;Descripción generada automáticamente">
            <a:extLst>
              <a:ext uri="{FF2B5EF4-FFF2-40B4-BE49-F238E27FC236}">
                <a16:creationId xmlns:a16="http://schemas.microsoft.com/office/drawing/2014/main" id="{8EBCFD3F-5284-CBC1-C37E-E8AD06C98E4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3866" t="16359" b="79862"/>
          <a:stretch/>
        </p:blipFill>
        <p:spPr>
          <a:xfrm>
            <a:off x="10329359" y="2024032"/>
            <a:ext cx="1518104" cy="249645"/>
          </a:xfrm>
          <a:prstGeom prst="rect">
            <a:avLst/>
          </a:prstGeom>
        </p:spPr>
      </p:pic>
      <p:cxnSp>
        <p:nvCxnSpPr>
          <p:cNvPr id="25" name="Conector recto 24">
            <a:extLst>
              <a:ext uri="{FF2B5EF4-FFF2-40B4-BE49-F238E27FC236}">
                <a16:creationId xmlns:a16="http://schemas.microsoft.com/office/drawing/2014/main" id="{13FC13B6-016D-34B3-C15E-BB9075C08D1A}"/>
              </a:ext>
            </a:extLst>
          </p:cNvPr>
          <p:cNvCxnSpPr>
            <a:cxnSpLocks/>
          </p:cNvCxnSpPr>
          <p:nvPr/>
        </p:nvCxnSpPr>
        <p:spPr>
          <a:xfrm>
            <a:off x="4487723" y="746620"/>
            <a:ext cx="0" cy="5503178"/>
          </a:xfrm>
          <a:prstGeom prst="line">
            <a:avLst/>
          </a:prstGeom>
          <a:ln w="15875">
            <a:prstDash val="lgDashDotDot"/>
          </a:ln>
        </p:spPr>
        <p:style>
          <a:lnRef idx="1">
            <a:schemeClr val="accent1"/>
          </a:lnRef>
          <a:fillRef idx="0">
            <a:schemeClr val="accent1"/>
          </a:fillRef>
          <a:effectRef idx="0">
            <a:schemeClr val="accent1"/>
          </a:effectRef>
          <a:fontRef idx="minor">
            <a:schemeClr val="tx1"/>
          </a:fontRef>
        </p:style>
      </p:cxnSp>
      <p:pic>
        <p:nvPicPr>
          <p:cNvPr id="26" name="Google Shape;233;p5">
            <a:extLst>
              <a:ext uri="{FF2B5EF4-FFF2-40B4-BE49-F238E27FC236}">
                <a16:creationId xmlns:a16="http://schemas.microsoft.com/office/drawing/2014/main" id="{62A2379A-8D80-CDC6-FB5E-037BFD30BA83}"/>
              </a:ext>
            </a:extLst>
          </p:cNvPr>
          <p:cNvPicPr preferRelativeResize="0"/>
          <p:nvPr/>
        </p:nvPicPr>
        <p:blipFill rotWithShape="1">
          <a:blip r:embed="rId3">
            <a:alphaModFix amt="50000"/>
          </a:blip>
          <a:srcRect/>
          <a:stretch/>
        </p:blipFill>
        <p:spPr>
          <a:xfrm>
            <a:off x="6256114" y="1035695"/>
            <a:ext cx="3869398" cy="438580"/>
          </a:xfrm>
          <a:prstGeom prst="rect">
            <a:avLst/>
          </a:prstGeom>
          <a:noFill/>
          <a:ln>
            <a:noFill/>
          </a:ln>
        </p:spPr>
      </p:pic>
      <p:sp>
        <p:nvSpPr>
          <p:cNvPr id="29" name="CuadroTexto 4">
            <a:extLst>
              <a:ext uri="{FF2B5EF4-FFF2-40B4-BE49-F238E27FC236}">
                <a16:creationId xmlns:a16="http://schemas.microsoft.com/office/drawing/2014/main" id="{71974729-BC14-C602-45BD-335EFB2E6144}"/>
              </a:ext>
            </a:extLst>
          </p:cNvPr>
          <p:cNvSpPr txBox="1"/>
          <p:nvPr/>
        </p:nvSpPr>
        <p:spPr>
          <a:xfrm>
            <a:off x="6359181" y="1035695"/>
            <a:ext cx="3574424" cy="461665"/>
          </a:xfrm>
          <a:prstGeom prst="rect">
            <a:avLst/>
          </a:prstGeom>
          <a:noFill/>
        </p:spPr>
        <p:txBody>
          <a:bodyPr wrap="square" rtlCol="0">
            <a:spAutoFit/>
          </a:bodyPr>
          <a:lstStyle/>
          <a:p>
            <a:pPr algn="ctr"/>
            <a:r>
              <a:rPr lang="es-MX" sz="2400" b="1" dirty="0">
                <a:solidFill>
                  <a:srgbClr val="23505E"/>
                </a:solidFill>
                <a:latin typeface="+mj-lt"/>
              </a:rPr>
              <a:t>Resultados Financieros</a:t>
            </a:r>
          </a:p>
        </p:txBody>
      </p:sp>
    </p:spTree>
    <p:extLst>
      <p:ext uri="{BB962C8B-B14F-4D97-AF65-F5344CB8AC3E}">
        <p14:creationId xmlns:p14="http://schemas.microsoft.com/office/powerpoint/2010/main" val="8242056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uadroTexto 23">
            <a:extLst>
              <a:ext uri="{FF2B5EF4-FFF2-40B4-BE49-F238E27FC236}">
                <a16:creationId xmlns:a16="http://schemas.microsoft.com/office/drawing/2014/main" id="{DE3FBDFA-C752-D4A9-F020-24658063288C}"/>
              </a:ext>
            </a:extLst>
          </p:cNvPr>
          <p:cNvSpPr txBox="1"/>
          <p:nvPr/>
        </p:nvSpPr>
        <p:spPr>
          <a:xfrm>
            <a:off x="1413425" y="3223430"/>
            <a:ext cx="253379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000" dirty="0">
                <a:solidFill>
                  <a:srgbClr val="23505E"/>
                </a:solidFill>
                <a:latin typeface="Arial" panose="020B0604020202020204" pitchFamily="34" charset="0"/>
                <a:cs typeface="Arial" panose="020B0604020202020204" pitchFamily="34" charset="0"/>
              </a:rPr>
              <a:t>$</a:t>
            </a:r>
            <a:r>
              <a:rPr lang="es-ES" dirty="0">
                <a:solidFill>
                  <a:srgbClr val="23505E"/>
                </a:solidFill>
                <a:latin typeface="Arial" panose="020B0604020202020204" pitchFamily="34" charset="0"/>
                <a:cs typeface="Arial" panose="020B0604020202020204" pitchFamily="34" charset="0"/>
              </a:rPr>
              <a:t>3.038.732</a:t>
            </a:r>
            <a:r>
              <a:rPr lang="es-ES" sz="2000" dirty="0">
                <a:solidFill>
                  <a:srgbClr val="23505E"/>
                </a:solidFill>
                <a:latin typeface="Arial" panose="020B0604020202020204" pitchFamily="34" charset="0"/>
                <a:cs typeface="Arial" panose="020B0604020202020204" pitchFamily="34" charset="0"/>
              </a:rPr>
              <a:t> M</a:t>
            </a:r>
            <a:endParaRPr lang="es-CO" sz="2000" dirty="0">
              <a:solidFill>
                <a:srgbClr val="23505E"/>
              </a:solidFill>
              <a:latin typeface="Arial" panose="020B0604020202020204" pitchFamily="34" charset="0"/>
              <a:cs typeface="Arial" panose="020B0604020202020204" pitchFamily="34" charset="0"/>
            </a:endParaRPr>
          </a:p>
        </p:txBody>
      </p:sp>
      <p:sp>
        <p:nvSpPr>
          <p:cNvPr id="25" name="CuadroTexto 24">
            <a:extLst>
              <a:ext uri="{FF2B5EF4-FFF2-40B4-BE49-F238E27FC236}">
                <a16:creationId xmlns:a16="http://schemas.microsoft.com/office/drawing/2014/main" id="{7C972BAC-07F3-6D56-0C4E-B56397386317}"/>
              </a:ext>
            </a:extLst>
          </p:cNvPr>
          <p:cNvSpPr txBox="1"/>
          <p:nvPr/>
        </p:nvSpPr>
        <p:spPr>
          <a:xfrm>
            <a:off x="1736586" y="4722781"/>
            <a:ext cx="2013080" cy="369332"/>
          </a:xfrm>
          <a:prstGeom prst="rect">
            <a:avLst/>
          </a:prstGeom>
          <a:noFill/>
        </p:spPr>
        <p:txBody>
          <a:bodyPr wrap="square" rtlCol="0">
            <a:spAutoFit/>
          </a:bodyPr>
          <a:lstStyle/>
          <a:p>
            <a:pPr algn="ctr" defTabSz="914400">
              <a:defRPr/>
            </a:pPr>
            <a:r>
              <a:rPr lang="es-ES" dirty="0">
                <a:solidFill>
                  <a:srgbClr val="23505E"/>
                </a:solidFill>
                <a:latin typeface="Arial" panose="020B0604020202020204" pitchFamily="34" charset="0"/>
                <a:cs typeface="Arial" panose="020B0604020202020204" pitchFamily="34" charset="0"/>
              </a:rPr>
              <a:t>$3.472.607 M</a:t>
            </a:r>
            <a:endParaRPr lang="es-CO" dirty="0">
              <a:solidFill>
                <a:srgbClr val="23505E"/>
              </a:solidFill>
              <a:latin typeface="Arial" panose="020B0604020202020204" pitchFamily="34" charset="0"/>
              <a:cs typeface="Arial" panose="020B0604020202020204" pitchFamily="34" charset="0"/>
            </a:endParaRPr>
          </a:p>
        </p:txBody>
      </p:sp>
      <p:sp>
        <p:nvSpPr>
          <p:cNvPr id="26" name="CuadroTexto 25">
            <a:extLst>
              <a:ext uri="{FF2B5EF4-FFF2-40B4-BE49-F238E27FC236}">
                <a16:creationId xmlns:a16="http://schemas.microsoft.com/office/drawing/2014/main" id="{3024CA1B-6927-DA76-25AE-3BE9C76217C1}"/>
              </a:ext>
            </a:extLst>
          </p:cNvPr>
          <p:cNvSpPr txBox="1"/>
          <p:nvPr/>
        </p:nvSpPr>
        <p:spPr>
          <a:xfrm>
            <a:off x="491013" y="4354115"/>
            <a:ext cx="450422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rPr>
              <a:t>INVERSIÓN EN SALUD </a:t>
            </a:r>
            <a:endParaRPr kumimoji="0" lang="es-CO" sz="160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endParaRPr>
          </a:p>
        </p:txBody>
      </p:sp>
      <p:sp>
        <p:nvSpPr>
          <p:cNvPr id="27" name="CuadroTexto 26">
            <a:extLst>
              <a:ext uri="{FF2B5EF4-FFF2-40B4-BE49-F238E27FC236}">
                <a16:creationId xmlns:a16="http://schemas.microsoft.com/office/drawing/2014/main" id="{7996B3FC-522E-1815-2E95-27732205A039}"/>
              </a:ext>
            </a:extLst>
          </p:cNvPr>
          <p:cNvSpPr txBox="1"/>
          <p:nvPr/>
        </p:nvSpPr>
        <p:spPr>
          <a:xfrm>
            <a:off x="873523" y="3594437"/>
            <a:ext cx="373920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dirty="0">
                <a:solidFill>
                  <a:srgbClr val="23505E"/>
                </a:solidFill>
                <a:latin typeface="Arial Narrow" panose="020B0606020202030204" pitchFamily="34" charset="0"/>
              </a:rPr>
              <a:t>Nota: Incluye Provisiones en Salud</a:t>
            </a:r>
            <a:endParaRPr lang="es-CO" sz="1400" dirty="0">
              <a:solidFill>
                <a:srgbClr val="23505E"/>
              </a:solidFill>
              <a:latin typeface="Arial Narrow" panose="020B0606020202030204" pitchFamily="34" charset="0"/>
            </a:endParaRPr>
          </a:p>
        </p:txBody>
      </p:sp>
      <p:sp>
        <p:nvSpPr>
          <p:cNvPr id="28" name="CuadroTexto 27">
            <a:extLst>
              <a:ext uri="{FF2B5EF4-FFF2-40B4-BE49-F238E27FC236}">
                <a16:creationId xmlns:a16="http://schemas.microsoft.com/office/drawing/2014/main" id="{BF95A750-EEF4-2005-0EBB-E30A0357ACB9}"/>
              </a:ext>
            </a:extLst>
          </p:cNvPr>
          <p:cNvSpPr txBox="1"/>
          <p:nvPr/>
        </p:nvSpPr>
        <p:spPr>
          <a:xfrm>
            <a:off x="9209428" y="2631668"/>
            <a:ext cx="201308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Arial Narrow" panose="020B0606020202030204" pitchFamily="34" charset="0"/>
              </a:rPr>
              <a:t>$2.562.762 M </a:t>
            </a:r>
            <a:endParaRPr lang="es-CO" dirty="0">
              <a:solidFill>
                <a:srgbClr val="23505E"/>
              </a:solidFill>
              <a:latin typeface="Arial Narrow" panose="020B0606020202030204" pitchFamily="34" charset="0"/>
            </a:endParaRPr>
          </a:p>
        </p:txBody>
      </p:sp>
      <p:sp>
        <p:nvSpPr>
          <p:cNvPr id="29" name="CuadroTexto 28">
            <a:extLst>
              <a:ext uri="{FF2B5EF4-FFF2-40B4-BE49-F238E27FC236}">
                <a16:creationId xmlns:a16="http://schemas.microsoft.com/office/drawing/2014/main" id="{641B4E45-4E00-D278-D824-1FE633F3B22B}"/>
              </a:ext>
            </a:extLst>
          </p:cNvPr>
          <p:cNvSpPr txBox="1"/>
          <p:nvPr/>
        </p:nvSpPr>
        <p:spPr>
          <a:xfrm>
            <a:off x="9209428" y="2983903"/>
            <a:ext cx="206267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050" dirty="0">
                <a:solidFill>
                  <a:srgbClr val="003366"/>
                </a:solidFill>
                <a:latin typeface="Arial Narrow" panose="020B0606020202030204" pitchFamily="34" charset="0"/>
              </a:rPr>
              <a:t>93,04%</a:t>
            </a:r>
            <a:r>
              <a:rPr kumimoji="0" lang="es-ES" sz="105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 </a:t>
            </a:r>
            <a:r>
              <a:rPr kumimoji="0" lang="es-ES" sz="105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rPr>
              <a:t>de los ingresos UPC</a:t>
            </a:r>
            <a:endParaRPr kumimoji="0" lang="es-CO" sz="105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endParaRPr>
          </a:p>
        </p:txBody>
      </p:sp>
      <p:sp>
        <p:nvSpPr>
          <p:cNvPr id="30" name="CuadroTexto 29">
            <a:extLst>
              <a:ext uri="{FF2B5EF4-FFF2-40B4-BE49-F238E27FC236}">
                <a16:creationId xmlns:a16="http://schemas.microsoft.com/office/drawing/2014/main" id="{7A877F17-128A-A07D-C1BD-F8D8FE502ACD}"/>
              </a:ext>
            </a:extLst>
          </p:cNvPr>
          <p:cNvSpPr txBox="1"/>
          <p:nvPr/>
        </p:nvSpPr>
        <p:spPr>
          <a:xfrm>
            <a:off x="9209428" y="4326101"/>
            <a:ext cx="204196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Arial Narrow" panose="020B0606020202030204" pitchFamily="34" charset="0"/>
              </a:rPr>
              <a:t>$191.694 M </a:t>
            </a:r>
            <a:endParaRPr lang="es-CO" dirty="0">
              <a:solidFill>
                <a:srgbClr val="23505E"/>
              </a:solidFill>
              <a:latin typeface="Arial Narrow" panose="020B0606020202030204" pitchFamily="34" charset="0"/>
            </a:endParaRPr>
          </a:p>
        </p:txBody>
      </p:sp>
      <p:sp>
        <p:nvSpPr>
          <p:cNvPr id="31" name="CuadroTexto 30">
            <a:extLst>
              <a:ext uri="{FF2B5EF4-FFF2-40B4-BE49-F238E27FC236}">
                <a16:creationId xmlns:a16="http://schemas.microsoft.com/office/drawing/2014/main" id="{A9F0345D-035E-557E-E975-F3D6C720E8F5}"/>
              </a:ext>
            </a:extLst>
          </p:cNvPr>
          <p:cNvSpPr txBox="1"/>
          <p:nvPr/>
        </p:nvSpPr>
        <p:spPr>
          <a:xfrm>
            <a:off x="9209428" y="4589092"/>
            <a:ext cx="215408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400" dirty="0">
                <a:solidFill>
                  <a:srgbClr val="003366"/>
                </a:solidFill>
                <a:latin typeface="Arial Narrow" panose="020B0606020202030204" pitchFamily="34" charset="0"/>
              </a:rPr>
              <a:t>6,96%</a:t>
            </a:r>
            <a:r>
              <a:rPr kumimoji="0" lang="es-ES" sz="1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 </a:t>
            </a:r>
            <a:r>
              <a:rPr kumimoji="0" lang="es-ES" sz="140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rPr>
              <a:t>de los ingresos UPC</a:t>
            </a:r>
            <a:endParaRPr kumimoji="0" lang="es-CO" sz="140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endParaRPr>
          </a:p>
        </p:txBody>
      </p:sp>
      <p:pic>
        <p:nvPicPr>
          <p:cNvPr id="32" name="Imagen 31">
            <a:extLst>
              <a:ext uri="{FF2B5EF4-FFF2-40B4-BE49-F238E27FC236}">
                <a16:creationId xmlns:a16="http://schemas.microsoft.com/office/drawing/2014/main" id="{69965497-A376-6F05-B1E6-3157BD7AD06A}"/>
              </a:ext>
            </a:extLst>
          </p:cNvPr>
          <p:cNvPicPr>
            <a:picLocks noChangeAspect="1"/>
          </p:cNvPicPr>
          <p:nvPr/>
        </p:nvPicPr>
        <p:blipFill>
          <a:blip r:embed="rId2"/>
          <a:stretch>
            <a:fillRect/>
          </a:stretch>
        </p:blipFill>
        <p:spPr>
          <a:xfrm>
            <a:off x="5814574" y="2735798"/>
            <a:ext cx="2231874" cy="1019430"/>
          </a:xfrm>
          <a:prstGeom prst="rect">
            <a:avLst/>
          </a:prstGeom>
        </p:spPr>
      </p:pic>
      <p:sp>
        <p:nvSpPr>
          <p:cNvPr id="33" name="CuadroTexto 32">
            <a:extLst>
              <a:ext uri="{FF2B5EF4-FFF2-40B4-BE49-F238E27FC236}">
                <a16:creationId xmlns:a16="http://schemas.microsoft.com/office/drawing/2014/main" id="{235362EB-861A-514F-7F0B-1B8EE5F38A1F}"/>
              </a:ext>
            </a:extLst>
          </p:cNvPr>
          <p:cNvSpPr txBox="1"/>
          <p:nvPr/>
        </p:nvSpPr>
        <p:spPr>
          <a:xfrm>
            <a:off x="9194920" y="4995283"/>
            <a:ext cx="19409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Arial Narrow" panose="020B0606020202030204" pitchFamily="34" charset="0"/>
              </a:rPr>
              <a:t>$220.222 M </a:t>
            </a:r>
            <a:endParaRPr lang="es-CO" dirty="0">
              <a:solidFill>
                <a:srgbClr val="23505E"/>
              </a:solidFill>
              <a:latin typeface="Arial Narrow" panose="020B0606020202030204" pitchFamily="34" charset="0"/>
            </a:endParaRPr>
          </a:p>
        </p:txBody>
      </p:sp>
      <p:sp>
        <p:nvSpPr>
          <p:cNvPr id="34" name="CuadroTexto 33">
            <a:extLst>
              <a:ext uri="{FF2B5EF4-FFF2-40B4-BE49-F238E27FC236}">
                <a16:creationId xmlns:a16="http://schemas.microsoft.com/office/drawing/2014/main" id="{3CFFEEC0-E801-7B8C-00CD-115D2F8A1FD8}"/>
              </a:ext>
            </a:extLst>
          </p:cNvPr>
          <p:cNvSpPr txBox="1"/>
          <p:nvPr/>
        </p:nvSpPr>
        <p:spPr>
          <a:xfrm>
            <a:off x="9209428" y="5368640"/>
            <a:ext cx="2226309" cy="3161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400" dirty="0">
                <a:solidFill>
                  <a:srgbClr val="003366"/>
                </a:solidFill>
                <a:latin typeface="Arial Narrow" panose="020B0606020202030204" pitchFamily="34" charset="0"/>
              </a:rPr>
              <a:t>7,53%</a:t>
            </a:r>
            <a:r>
              <a:rPr kumimoji="0" lang="es-ES" sz="14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 </a:t>
            </a:r>
            <a:r>
              <a:rPr kumimoji="0" lang="es-ES" sz="140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rPr>
              <a:t>de los ingresos UPC</a:t>
            </a:r>
            <a:endParaRPr kumimoji="0" lang="es-CO" sz="140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endParaRPr>
          </a:p>
        </p:txBody>
      </p:sp>
      <p:sp>
        <p:nvSpPr>
          <p:cNvPr id="35" name="CuadroTexto 34">
            <a:extLst>
              <a:ext uri="{FF2B5EF4-FFF2-40B4-BE49-F238E27FC236}">
                <a16:creationId xmlns:a16="http://schemas.microsoft.com/office/drawing/2014/main" id="{ECB290F0-2BAF-621E-DB92-152F92B35115}"/>
              </a:ext>
            </a:extLst>
          </p:cNvPr>
          <p:cNvSpPr txBox="1"/>
          <p:nvPr/>
        </p:nvSpPr>
        <p:spPr>
          <a:xfrm>
            <a:off x="8489807" y="2653897"/>
            <a:ext cx="108404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rPr>
              <a:t>2024</a:t>
            </a:r>
            <a:endParaRPr kumimoji="0" lang="es-CO" sz="140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endParaRPr>
          </a:p>
        </p:txBody>
      </p:sp>
      <p:sp>
        <p:nvSpPr>
          <p:cNvPr id="36" name="CuadroTexto 35">
            <a:extLst>
              <a:ext uri="{FF2B5EF4-FFF2-40B4-BE49-F238E27FC236}">
                <a16:creationId xmlns:a16="http://schemas.microsoft.com/office/drawing/2014/main" id="{88973973-F969-A187-9D6F-972E1FC72135}"/>
              </a:ext>
            </a:extLst>
          </p:cNvPr>
          <p:cNvSpPr txBox="1"/>
          <p:nvPr/>
        </p:nvSpPr>
        <p:spPr>
          <a:xfrm>
            <a:off x="8507194" y="5167182"/>
            <a:ext cx="108404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rPr>
              <a:t>2025</a:t>
            </a:r>
            <a:endParaRPr kumimoji="0" lang="es-CO" sz="140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endParaRPr>
          </a:p>
        </p:txBody>
      </p:sp>
      <p:sp>
        <p:nvSpPr>
          <p:cNvPr id="37" name="CuadroTexto 36">
            <a:extLst>
              <a:ext uri="{FF2B5EF4-FFF2-40B4-BE49-F238E27FC236}">
                <a16:creationId xmlns:a16="http://schemas.microsoft.com/office/drawing/2014/main" id="{8AB04B94-F6FC-D468-118A-5FFD2A21FB57}"/>
              </a:ext>
            </a:extLst>
          </p:cNvPr>
          <p:cNvSpPr txBox="1"/>
          <p:nvPr/>
        </p:nvSpPr>
        <p:spPr>
          <a:xfrm>
            <a:off x="8471272" y="4381152"/>
            <a:ext cx="108404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rPr>
              <a:t>2024</a:t>
            </a:r>
            <a:endParaRPr kumimoji="0" lang="es-CO" sz="120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endParaRPr>
          </a:p>
        </p:txBody>
      </p:sp>
      <p:sp>
        <p:nvSpPr>
          <p:cNvPr id="38" name="Flecha: pentágono 37">
            <a:extLst>
              <a:ext uri="{FF2B5EF4-FFF2-40B4-BE49-F238E27FC236}">
                <a16:creationId xmlns:a16="http://schemas.microsoft.com/office/drawing/2014/main" id="{47C22F9B-36AD-F7F5-91F2-80A2C92C9A52}"/>
              </a:ext>
            </a:extLst>
          </p:cNvPr>
          <p:cNvSpPr/>
          <p:nvPr/>
        </p:nvSpPr>
        <p:spPr>
          <a:xfrm>
            <a:off x="5892363" y="4574002"/>
            <a:ext cx="2154084" cy="836693"/>
          </a:xfrm>
          <a:prstGeom prst="homePlate">
            <a:avLst/>
          </a:prstGeom>
          <a:solidFill>
            <a:srgbClr val="008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t>Contributivo</a:t>
            </a:r>
          </a:p>
          <a:p>
            <a:pPr algn="ctr"/>
            <a:r>
              <a:rPr lang="es-ES" b="1" dirty="0"/>
              <a:t>(Movilidad)</a:t>
            </a:r>
            <a:endParaRPr lang="es-CO" b="1" dirty="0"/>
          </a:p>
        </p:txBody>
      </p:sp>
      <p:sp>
        <p:nvSpPr>
          <p:cNvPr id="39" name="CuadroTexto 38">
            <a:extLst>
              <a:ext uri="{FF2B5EF4-FFF2-40B4-BE49-F238E27FC236}">
                <a16:creationId xmlns:a16="http://schemas.microsoft.com/office/drawing/2014/main" id="{A3F1BBF8-93DB-3557-BD4F-4E8D0A49E4FF}"/>
              </a:ext>
            </a:extLst>
          </p:cNvPr>
          <p:cNvSpPr txBox="1"/>
          <p:nvPr/>
        </p:nvSpPr>
        <p:spPr>
          <a:xfrm>
            <a:off x="9209428" y="3291167"/>
            <a:ext cx="214008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Arial Narrow" panose="020B0606020202030204" pitchFamily="34" charset="0"/>
              </a:rPr>
              <a:t>$2.702.977 M </a:t>
            </a:r>
            <a:endParaRPr lang="es-CO" dirty="0">
              <a:solidFill>
                <a:srgbClr val="23505E"/>
              </a:solidFill>
              <a:latin typeface="Arial Narrow" panose="020B0606020202030204" pitchFamily="34" charset="0"/>
            </a:endParaRPr>
          </a:p>
        </p:txBody>
      </p:sp>
      <p:sp>
        <p:nvSpPr>
          <p:cNvPr id="40" name="CuadroTexto 39">
            <a:extLst>
              <a:ext uri="{FF2B5EF4-FFF2-40B4-BE49-F238E27FC236}">
                <a16:creationId xmlns:a16="http://schemas.microsoft.com/office/drawing/2014/main" id="{D4F0D037-3ED3-9FED-3937-A2EAF007C590}"/>
              </a:ext>
            </a:extLst>
          </p:cNvPr>
          <p:cNvSpPr txBox="1"/>
          <p:nvPr/>
        </p:nvSpPr>
        <p:spPr>
          <a:xfrm>
            <a:off x="9223426" y="3592742"/>
            <a:ext cx="214008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050" dirty="0">
                <a:solidFill>
                  <a:srgbClr val="003366"/>
                </a:solidFill>
                <a:latin typeface="Arial Narrow" panose="020B0606020202030204" pitchFamily="34" charset="0"/>
              </a:rPr>
              <a:t>92,47%</a:t>
            </a:r>
            <a:r>
              <a:rPr kumimoji="0" lang="es-ES" sz="105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rPr>
              <a:t> </a:t>
            </a:r>
            <a:r>
              <a:rPr kumimoji="0" lang="es-ES" sz="105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rPr>
              <a:t>de los ingresos UPC</a:t>
            </a:r>
            <a:endParaRPr kumimoji="0" lang="es-CO" sz="105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endParaRPr>
          </a:p>
        </p:txBody>
      </p:sp>
      <p:sp>
        <p:nvSpPr>
          <p:cNvPr id="41" name="CuadroTexto 40">
            <a:extLst>
              <a:ext uri="{FF2B5EF4-FFF2-40B4-BE49-F238E27FC236}">
                <a16:creationId xmlns:a16="http://schemas.microsoft.com/office/drawing/2014/main" id="{639F3B4E-3F80-3D43-8683-4BFC38B65423}"/>
              </a:ext>
            </a:extLst>
          </p:cNvPr>
          <p:cNvSpPr txBox="1"/>
          <p:nvPr/>
        </p:nvSpPr>
        <p:spPr>
          <a:xfrm>
            <a:off x="8473390" y="3397689"/>
            <a:ext cx="108404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rPr>
              <a:t>2025</a:t>
            </a:r>
            <a:endParaRPr kumimoji="0" lang="es-CO" sz="140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endParaRPr>
          </a:p>
        </p:txBody>
      </p:sp>
      <p:sp>
        <p:nvSpPr>
          <p:cNvPr id="42" name="CuadroTexto 41">
            <a:extLst>
              <a:ext uri="{FF2B5EF4-FFF2-40B4-BE49-F238E27FC236}">
                <a16:creationId xmlns:a16="http://schemas.microsoft.com/office/drawing/2014/main" id="{3D329685-5C25-FB7C-C961-A82FE620F07C}"/>
              </a:ext>
            </a:extLst>
          </p:cNvPr>
          <p:cNvSpPr txBox="1"/>
          <p:nvPr/>
        </p:nvSpPr>
        <p:spPr>
          <a:xfrm>
            <a:off x="491013" y="2884876"/>
            <a:ext cx="450422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rPr>
              <a:t>INGRESOS OPERACIONALES TOTALES </a:t>
            </a:r>
            <a:endParaRPr kumimoji="0" lang="es-CO" sz="1600" b="1" i="0" u="none" strike="noStrike" kern="1200" cap="none" spc="0" normalizeH="0" baseline="0" noProof="0" dirty="0">
              <a:ln>
                <a:noFill/>
              </a:ln>
              <a:solidFill>
                <a:prstClr val="white">
                  <a:lumMod val="50000"/>
                </a:prstClr>
              </a:solidFill>
              <a:effectLst/>
              <a:uLnTx/>
              <a:uFillTx/>
              <a:latin typeface="Arial Narrow" panose="020B0606020202030204" pitchFamily="34" charset="0"/>
              <a:ea typeface="+mn-ea"/>
              <a:cs typeface="+mn-cs"/>
            </a:endParaRPr>
          </a:p>
        </p:txBody>
      </p:sp>
      <p:sp>
        <p:nvSpPr>
          <p:cNvPr id="43" name="Rectángulo: una sola esquina cortada 42">
            <a:extLst>
              <a:ext uri="{FF2B5EF4-FFF2-40B4-BE49-F238E27FC236}">
                <a16:creationId xmlns:a16="http://schemas.microsoft.com/office/drawing/2014/main" id="{6BBA16E1-7101-A773-07FB-AAE608C3BBC0}"/>
              </a:ext>
            </a:extLst>
          </p:cNvPr>
          <p:cNvSpPr/>
          <p:nvPr/>
        </p:nvSpPr>
        <p:spPr>
          <a:xfrm>
            <a:off x="6586734" y="1590013"/>
            <a:ext cx="3169695" cy="490219"/>
          </a:xfrm>
          <a:prstGeom prst="snip1Rect">
            <a:avLst/>
          </a:prstGeom>
          <a:solidFill>
            <a:srgbClr val="1428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400" b="1" dirty="0">
                <a:solidFill>
                  <a:srgbClr val="FFFFFF"/>
                </a:solidFill>
              </a:rPr>
              <a:t>INGRESOS UPC</a:t>
            </a:r>
            <a:endParaRPr lang="es-CO" sz="2400" b="1" dirty="0">
              <a:solidFill>
                <a:srgbClr val="FFFFFF"/>
              </a:solidFill>
            </a:endParaRPr>
          </a:p>
        </p:txBody>
      </p:sp>
      <p:pic>
        <p:nvPicPr>
          <p:cNvPr id="44" name="Google Shape;233;p5">
            <a:extLst>
              <a:ext uri="{FF2B5EF4-FFF2-40B4-BE49-F238E27FC236}">
                <a16:creationId xmlns:a16="http://schemas.microsoft.com/office/drawing/2014/main" id="{8910EAD4-CEBA-9046-C883-D540271468B0}"/>
              </a:ext>
            </a:extLst>
          </p:cNvPr>
          <p:cNvPicPr preferRelativeResize="0"/>
          <p:nvPr/>
        </p:nvPicPr>
        <p:blipFill rotWithShape="1">
          <a:blip r:embed="rId3">
            <a:alphaModFix amt="50000"/>
          </a:blip>
          <a:srcRect/>
          <a:stretch/>
        </p:blipFill>
        <p:spPr>
          <a:xfrm>
            <a:off x="1342693" y="2052203"/>
            <a:ext cx="2724924" cy="490219"/>
          </a:xfrm>
          <a:prstGeom prst="rect">
            <a:avLst/>
          </a:prstGeom>
          <a:noFill/>
          <a:ln>
            <a:noFill/>
          </a:ln>
        </p:spPr>
      </p:pic>
      <p:sp>
        <p:nvSpPr>
          <p:cNvPr id="45" name="CuadroTexto 4">
            <a:extLst>
              <a:ext uri="{FF2B5EF4-FFF2-40B4-BE49-F238E27FC236}">
                <a16:creationId xmlns:a16="http://schemas.microsoft.com/office/drawing/2014/main" id="{BA19E330-A880-2EE8-58F4-A5E8371EC4B9}"/>
              </a:ext>
            </a:extLst>
          </p:cNvPr>
          <p:cNvSpPr txBox="1"/>
          <p:nvPr/>
        </p:nvSpPr>
        <p:spPr>
          <a:xfrm>
            <a:off x="1792333" y="2091110"/>
            <a:ext cx="1736804" cy="461665"/>
          </a:xfrm>
          <a:prstGeom prst="rect">
            <a:avLst/>
          </a:prstGeom>
          <a:noFill/>
        </p:spPr>
        <p:txBody>
          <a:bodyPr wrap="square" rtlCol="0">
            <a:spAutoFit/>
          </a:bodyPr>
          <a:lstStyle/>
          <a:p>
            <a:pPr algn="ctr"/>
            <a:r>
              <a:rPr lang="es-MX" sz="2400" b="1" dirty="0">
                <a:solidFill>
                  <a:srgbClr val="23505E"/>
                </a:solidFill>
                <a:latin typeface="+mj-lt"/>
              </a:rPr>
              <a:t>Resultados</a:t>
            </a:r>
          </a:p>
        </p:txBody>
      </p:sp>
      <p:pic>
        <p:nvPicPr>
          <p:cNvPr id="46" name="Google Shape;234;p5" descr="Imagen en blanco y negro&#10;&#10;El contenido generado por IA puede ser incorrecto.">
            <a:extLst>
              <a:ext uri="{FF2B5EF4-FFF2-40B4-BE49-F238E27FC236}">
                <a16:creationId xmlns:a16="http://schemas.microsoft.com/office/drawing/2014/main" id="{1BCC78E2-CD4D-CFDF-EEA6-E0FA5E099786}"/>
              </a:ext>
            </a:extLst>
          </p:cNvPr>
          <p:cNvPicPr preferRelativeResize="0"/>
          <p:nvPr/>
        </p:nvPicPr>
        <p:blipFill rotWithShape="1">
          <a:blip r:embed="rId4">
            <a:alphaModFix/>
          </a:blip>
          <a:srcRect/>
          <a:stretch/>
        </p:blipFill>
        <p:spPr>
          <a:xfrm rot="8108137" flipH="1">
            <a:off x="1144287" y="2037923"/>
            <a:ext cx="654666" cy="251501"/>
          </a:xfrm>
          <a:prstGeom prst="rect">
            <a:avLst/>
          </a:prstGeom>
          <a:noFill/>
          <a:ln>
            <a:noFill/>
          </a:ln>
        </p:spPr>
      </p:pic>
      <p:pic>
        <p:nvPicPr>
          <p:cNvPr id="47" name="Google Shape;235;p5" descr="Imagen en blanco y negro&#10;&#10;El contenido generado por IA puede ser incorrecto.">
            <a:extLst>
              <a:ext uri="{FF2B5EF4-FFF2-40B4-BE49-F238E27FC236}">
                <a16:creationId xmlns:a16="http://schemas.microsoft.com/office/drawing/2014/main" id="{96E80566-5B7B-77DF-6E31-598CABE395FD}"/>
              </a:ext>
            </a:extLst>
          </p:cNvPr>
          <p:cNvPicPr preferRelativeResize="0"/>
          <p:nvPr/>
        </p:nvPicPr>
        <p:blipFill rotWithShape="1">
          <a:blip r:embed="rId4">
            <a:alphaModFix/>
          </a:blip>
          <a:srcRect/>
          <a:stretch/>
        </p:blipFill>
        <p:spPr>
          <a:xfrm rot="-8157613" flipH="1">
            <a:off x="3619891" y="2056827"/>
            <a:ext cx="654666" cy="251501"/>
          </a:xfrm>
          <a:prstGeom prst="rect">
            <a:avLst/>
          </a:prstGeom>
          <a:noFill/>
          <a:ln>
            <a:noFill/>
          </a:ln>
        </p:spPr>
      </p:pic>
      <p:cxnSp>
        <p:nvCxnSpPr>
          <p:cNvPr id="48" name="Conector recto 47">
            <a:extLst>
              <a:ext uri="{FF2B5EF4-FFF2-40B4-BE49-F238E27FC236}">
                <a16:creationId xmlns:a16="http://schemas.microsoft.com/office/drawing/2014/main" id="{D187DFCC-1547-B2A7-4FF7-A3A1C947C88B}"/>
              </a:ext>
            </a:extLst>
          </p:cNvPr>
          <p:cNvCxnSpPr>
            <a:cxnSpLocks/>
          </p:cNvCxnSpPr>
          <p:nvPr/>
        </p:nvCxnSpPr>
        <p:spPr>
          <a:xfrm>
            <a:off x="5067234" y="668867"/>
            <a:ext cx="0" cy="5506207"/>
          </a:xfrm>
          <a:prstGeom prst="line">
            <a:avLst/>
          </a:prstGeom>
          <a:ln w="15875">
            <a:prstDash val="lgDashDot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83885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C21F2-79C0-AA2C-3757-391F64332F55}"/>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02B67CC1-EA78-B4DB-2E06-F1349E6A469A}"/>
              </a:ext>
            </a:extLst>
          </p:cNvPr>
          <p:cNvSpPr txBox="1"/>
          <p:nvPr/>
        </p:nvSpPr>
        <p:spPr>
          <a:xfrm>
            <a:off x="1383715" y="1026788"/>
            <a:ext cx="9424566" cy="738664"/>
          </a:xfrm>
          <a:prstGeom prst="rect">
            <a:avLst/>
          </a:prstGeom>
          <a:noFill/>
        </p:spPr>
        <p:txBody>
          <a:bodyPr wrap="square" rtlCol="0">
            <a:spAutoFit/>
          </a:bodyPr>
          <a:lstStyle/>
          <a:p>
            <a:pPr algn="ctr"/>
            <a:r>
              <a:rPr lang="es-MX" sz="1400" dirty="0">
                <a:solidFill>
                  <a:srgbClr val="23505E"/>
                </a:solidFill>
              </a:rPr>
              <a:t>Se gestionaron pagos por $2.83 billones, manteniendo un flujo mensual promedio de $235 mil millones. Se destaca la priorización de la red pública y mixta con una asignación del 46.31% de los recursos ($1.31 billones), cumplimiento que refleja una administración</a:t>
            </a:r>
          </a:p>
        </p:txBody>
      </p:sp>
      <p:graphicFrame>
        <p:nvGraphicFramePr>
          <p:cNvPr id="2" name="Tabla 1">
            <a:extLst>
              <a:ext uri="{FF2B5EF4-FFF2-40B4-BE49-F238E27FC236}">
                <a16:creationId xmlns:a16="http://schemas.microsoft.com/office/drawing/2014/main" id="{8D79BFBF-AD55-220C-0A6E-86545834DF0B}"/>
              </a:ext>
            </a:extLst>
          </p:cNvPr>
          <p:cNvGraphicFramePr>
            <a:graphicFrameLocks noGrp="1"/>
          </p:cNvGraphicFramePr>
          <p:nvPr/>
        </p:nvGraphicFramePr>
        <p:xfrm>
          <a:off x="873760" y="2783840"/>
          <a:ext cx="5825178" cy="3137567"/>
        </p:xfrm>
        <a:graphic>
          <a:graphicData uri="http://schemas.openxmlformats.org/drawingml/2006/table">
            <a:tbl>
              <a:tblPr>
                <a:tableStyleId>{5C22544A-7EE6-4342-B048-85BDC9FD1C3A}</a:tableStyleId>
              </a:tblPr>
              <a:tblGrid>
                <a:gridCol w="970863">
                  <a:extLst>
                    <a:ext uri="{9D8B030D-6E8A-4147-A177-3AD203B41FA5}">
                      <a16:colId xmlns:a16="http://schemas.microsoft.com/office/drawing/2014/main" val="1594635547"/>
                    </a:ext>
                  </a:extLst>
                </a:gridCol>
                <a:gridCol w="970863">
                  <a:extLst>
                    <a:ext uri="{9D8B030D-6E8A-4147-A177-3AD203B41FA5}">
                      <a16:colId xmlns:a16="http://schemas.microsoft.com/office/drawing/2014/main" val="3371248437"/>
                    </a:ext>
                  </a:extLst>
                </a:gridCol>
                <a:gridCol w="970863">
                  <a:extLst>
                    <a:ext uri="{9D8B030D-6E8A-4147-A177-3AD203B41FA5}">
                      <a16:colId xmlns:a16="http://schemas.microsoft.com/office/drawing/2014/main" val="1877196844"/>
                    </a:ext>
                  </a:extLst>
                </a:gridCol>
                <a:gridCol w="970863">
                  <a:extLst>
                    <a:ext uri="{9D8B030D-6E8A-4147-A177-3AD203B41FA5}">
                      <a16:colId xmlns:a16="http://schemas.microsoft.com/office/drawing/2014/main" val="2104921091"/>
                    </a:ext>
                  </a:extLst>
                </a:gridCol>
                <a:gridCol w="970863">
                  <a:extLst>
                    <a:ext uri="{9D8B030D-6E8A-4147-A177-3AD203B41FA5}">
                      <a16:colId xmlns:a16="http://schemas.microsoft.com/office/drawing/2014/main" val="3563102080"/>
                    </a:ext>
                  </a:extLst>
                </a:gridCol>
                <a:gridCol w="970863">
                  <a:extLst>
                    <a:ext uri="{9D8B030D-6E8A-4147-A177-3AD203B41FA5}">
                      <a16:colId xmlns:a16="http://schemas.microsoft.com/office/drawing/2014/main" val="1991548517"/>
                    </a:ext>
                  </a:extLst>
                </a:gridCol>
              </a:tblGrid>
              <a:tr h="747309">
                <a:tc>
                  <a:txBody>
                    <a:bodyPr/>
                    <a:lstStyle/>
                    <a:p>
                      <a:pPr algn="ctr" rtl="0" fontAlgn="ctr">
                        <a:buNone/>
                      </a:pPr>
                      <a:r>
                        <a:rPr lang="es-CO" sz="1000" b="1" u="none" strike="noStrike" dirty="0">
                          <a:solidFill>
                            <a:schemeClr val="bg1"/>
                          </a:solidFill>
                          <a:effectLst/>
                        </a:rPr>
                        <a:t>MES</a:t>
                      </a:r>
                      <a:endParaRPr lang="es-CO" sz="1000" b="1" i="0" u="none" strike="noStrike" dirty="0">
                        <a:solidFill>
                          <a:schemeClr val="bg1"/>
                        </a:solidFill>
                        <a:effectLst/>
                        <a:latin typeface="Aptos Narrow" panose="020B0004020202020204" pitchFamily="34" charset="0"/>
                      </a:endParaRPr>
                    </a:p>
                  </a:txBody>
                  <a:tcPr marL="6703" marR="6703" marT="6703" marB="0" anchor="ctr">
                    <a:solidFill>
                      <a:srgbClr val="35B3A3"/>
                    </a:solidFill>
                  </a:tcPr>
                </a:tc>
                <a:tc>
                  <a:txBody>
                    <a:bodyPr/>
                    <a:lstStyle/>
                    <a:p>
                      <a:pPr algn="ctr" rtl="0" fontAlgn="ctr">
                        <a:buNone/>
                      </a:pPr>
                      <a:r>
                        <a:rPr lang="es-CO" sz="1000" b="1" u="none" strike="noStrike" dirty="0">
                          <a:solidFill>
                            <a:schemeClr val="bg1"/>
                          </a:solidFill>
                          <a:effectLst/>
                        </a:rPr>
                        <a:t>PÚBLICA</a:t>
                      </a:r>
                      <a:endParaRPr lang="es-CO" sz="1000" b="1" i="0" u="none" strike="noStrike" dirty="0">
                        <a:solidFill>
                          <a:schemeClr val="bg1"/>
                        </a:solidFill>
                        <a:effectLst/>
                        <a:latin typeface="Aptos Narrow" panose="020B0004020202020204" pitchFamily="34" charset="0"/>
                      </a:endParaRPr>
                    </a:p>
                  </a:txBody>
                  <a:tcPr marL="6703" marR="6703" marT="6703" marB="0" anchor="ctr">
                    <a:solidFill>
                      <a:srgbClr val="142831"/>
                    </a:solidFill>
                  </a:tcPr>
                </a:tc>
                <a:tc>
                  <a:txBody>
                    <a:bodyPr/>
                    <a:lstStyle/>
                    <a:p>
                      <a:pPr algn="ctr" rtl="0" fontAlgn="ctr">
                        <a:buNone/>
                      </a:pPr>
                      <a:r>
                        <a:rPr lang="es-CO" sz="1000" b="1" u="none" strike="noStrike" dirty="0">
                          <a:solidFill>
                            <a:schemeClr val="bg1"/>
                          </a:solidFill>
                          <a:effectLst/>
                        </a:rPr>
                        <a:t>MIXTA</a:t>
                      </a:r>
                      <a:endParaRPr lang="es-CO" sz="1000" b="1" i="0" u="none" strike="noStrike" dirty="0">
                        <a:solidFill>
                          <a:schemeClr val="bg1"/>
                        </a:solidFill>
                        <a:effectLst/>
                        <a:latin typeface="Aptos Narrow" panose="020B0004020202020204" pitchFamily="34" charset="0"/>
                      </a:endParaRPr>
                    </a:p>
                  </a:txBody>
                  <a:tcPr marL="6703" marR="6703" marT="6703" marB="0" anchor="ctr">
                    <a:solidFill>
                      <a:srgbClr val="35B3A3"/>
                    </a:solidFill>
                  </a:tcPr>
                </a:tc>
                <a:tc>
                  <a:txBody>
                    <a:bodyPr/>
                    <a:lstStyle/>
                    <a:p>
                      <a:pPr algn="ctr" rtl="0" fontAlgn="ctr">
                        <a:buNone/>
                      </a:pPr>
                      <a:r>
                        <a:rPr lang="es-CO" sz="1000" b="1" u="none" strike="noStrike" dirty="0">
                          <a:solidFill>
                            <a:schemeClr val="bg1"/>
                          </a:solidFill>
                          <a:effectLst/>
                        </a:rPr>
                        <a:t>PRIVADA</a:t>
                      </a:r>
                      <a:endParaRPr lang="es-CO" sz="1000" b="1" i="0" u="none" strike="noStrike" dirty="0">
                        <a:solidFill>
                          <a:schemeClr val="bg1"/>
                        </a:solidFill>
                        <a:effectLst/>
                        <a:latin typeface="Aptos Narrow" panose="020B0004020202020204" pitchFamily="34" charset="0"/>
                      </a:endParaRPr>
                    </a:p>
                  </a:txBody>
                  <a:tcPr marL="6703" marR="6703" marT="6703" marB="0" anchor="ctr">
                    <a:solidFill>
                      <a:srgbClr val="142831"/>
                    </a:solidFill>
                  </a:tcPr>
                </a:tc>
                <a:tc>
                  <a:txBody>
                    <a:bodyPr/>
                    <a:lstStyle/>
                    <a:p>
                      <a:pPr algn="ctr" rtl="0" fontAlgn="ctr">
                        <a:buNone/>
                      </a:pPr>
                      <a:r>
                        <a:rPr lang="es-CO" sz="1000" b="1" u="none" strike="noStrike" dirty="0">
                          <a:solidFill>
                            <a:schemeClr val="bg1"/>
                          </a:solidFill>
                          <a:effectLst/>
                        </a:rPr>
                        <a:t>TOTAL GENERAL</a:t>
                      </a:r>
                      <a:endParaRPr lang="es-CO" sz="1000" b="1" i="0" u="none" strike="noStrike" dirty="0">
                        <a:solidFill>
                          <a:schemeClr val="bg1"/>
                        </a:solidFill>
                        <a:effectLst/>
                        <a:latin typeface="Aptos Narrow" panose="020B0004020202020204" pitchFamily="34" charset="0"/>
                      </a:endParaRPr>
                    </a:p>
                  </a:txBody>
                  <a:tcPr marL="6703" marR="6703" marT="6703" marB="0" anchor="ctr">
                    <a:solidFill>
                      <a:srgbClr val="35B3A3"/>
                    </a:solidFill>
                  </a:tcPr>
                </a:tc>
                <a:tc>
                  <a:txBody>
                    <a:bodyPr/>
                    <a:lstStyle/>
                    <a:p>
                      <a:pPr algn="ctr" rtl="0" fontAlgn="ctr">
                        <a:buNone/>
                      </a:pPr>
                      <a:r>
                        <a:rPr lang="es-CO" sz="1000" b="1" u="none" strike="noStrike" dirty="0">
                          <a:solidFill>
                            <a:schemeClr val="bg1"/>
                          </a:solidFill>
                          <a:effectLst/>
                        </a:rPr>
                        <a:t>% PROMEDIO PÚBLICO Y MIXTO</a:t>
                      </a:r>
                      <a:endParaRPr lang="es-CO" sz="1000" b="1" i="0" u="none" strike="noStrike" dirty="0">
                        <a:solidFill>
                          <a:schemeClr val="bg1"/>
                        </a:solidFill>
                        <a:effectLst/>
                        <a:latin typeface="Aptos Narrow" panose="020B0004020202020204" pitchFamily="34" charset="0"/>
                      </a:endParaRPr>
                    </a:p>
                  </a:txBody>
                  <a:tcPr marL="6703" marR="6703" marT="6703" marB="0" anchor="ctr">
                    <a:solidFill>
                      <a:srgbClr val="142831"/>
                    </a:solidFill>
                  </a:tcPr>
                </a:tc>
                <a:extLst>
                  <a:ext uri="{0D108BD9-81ED-4DB2-BD59-A6C34878D82A}">
                    <a16:rowId xmlns:a16="http://schemas.microsoft.com/office/drawing/2014/main" val="2616284724"/>
                  </a:ext>
                </a:extLst>
              </a:tr>
              <a:tr h="183866">
                <a:tc>
                  <a:txBody>
                    <a:bodyPr/>
                    <a:lstStyle/>
                    <a:p>
                      <a:pPr algn="l" fontAlgn="b">
                        <a:buNone/>
                      </a:pPr>
                      <a:r>
                        <a:rPr lang="es-MX" sz="1000" b="1" i="0" u="none" strike="noStrike" dirty="0">
                          <a:solidFill>
                            <a:srgbClr val="000000"/>
                          </a:solidFill>
                          <a:effectLst/>
                          <a:latin typeface="Aptos Narrow" panose="020B0004020202020204" pitchFamily="34" charset="0"/>
                        </a:rPr>
                        <a:t>Enero</a:t>
                      </a:r>
                      <a:endParaRPr lang="es-CO" sz="1000" b="1" i="0" u="none" strike="noStrike" dirty="0">
                        <a:solidFill>
                          <a:srgbClr val="000000"/>
                        </a:solidFill>
                        <a:effectLst/>
                        <a:latin typeface="Aptos Narrow" panose="020B0004020202020204" pitchFamily="34" charset="0"/>
                      </a:endParaRPr>
                    </a:p>
                  </a:txBody>
                  <a:tcPr marL="6703" marR="6703" marT="6703" marB="0" anchor="b"/>
                </a:tc>
                <a:tc>
                  <a:txBody>
                    <a:bodyPr/>
                    <a:lstStyle/>
                    <a:p>
                      <a:pPr algn="ctr" fontAlgn="ctr">
                        <a:buNone/>
                      </a:pPr>
                      <a:r>
                        <a:rPr lang="es-CO" sz="1000" u="none" strike="noStrike">
                          <a:effectLst/>
                        </a:rPr>
                        <a:t>$ 93.820</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$ 21.182</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$ 107.133</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$ 222.135</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51,77%</a:t>
                      </a:r>
                      <a:endParaRPr lang="es-CO" sz="1000" b="0" i="0" u="none" strike="noStrike">
                        <a:solidFill>
                          <a:srgbClr val="000000"/>
                        </a:solidFill>
                        <a:effectLst/>
                        <a:latin typeface="Aptos Narrow" panose="020B0004020202020204" pitchFamily="34" charset="0"/>
                      </a:endParaRPr>
                    </a:p>
                  </a:txBody>
                  <a:tcPr marL="6703" marR="6703" marT="6703" marB="0" anchor="ctr"/>
                </a:tc>
                <a:extLst>
                  <a:ext uri="{0D108BD9-81ED-4DB2-BD59-A6C34878D82A}">
                    <a16:rowId xmlns:a16="http://schemas.microsoft.com/office/drawing/2014/main" val="2434432335"/>
                  </a:ext>
                </a:extLst>
              </a:tr>
              <a:tr h="183866">
                <a:tc>
                  <a:txBody>
                    <a:bodyPr/>
                    <a:lstStyle/>
                    <a:p>
                      <a:pPr algn="l" fontAlgn="b">
                        <a:buNone/>
                      </a:pPr>
                      <a:r>
                        <a:rPr lang="es-MX" sz="1000" b="1" i="0" u="none" strike="noStrike" dirty="0">
                          <a:solidFill>
                            <a:srgbClr val="000000"/>
                          </a:solidFill>
                          <a:effectLst/>
                          <a:latin typeface="Aptos Narrow" panose="020B0004020202020204" pitchFamily="34" charset="0"/>
                        </a:rPr>
                        <a:t>Febrero</a:t>
                      </a:r>
                      <a:endParaRPr lang="es-CO" sz="1000" b="1" i="0" u="none" strike="noStrike" dirty="0">
                        <a:solidFill>
                          <a:srgbClr val="000000"/>
                        </a:solidFill>
                        <a:effectLst/>
                        <a:latin typeface="Aptos Narrow" panose="020B0004020202020204" pitchFamily="34" charset="0"/>
                      </a:endParaRPr>
                    </a:p>
                  </a:txBody>
                  <a:tcPr marL="6703" marR="6703" marT="6703" marB="0" anchor="b"/>
                </a:tc>
                <a:tc>
                  <a:txBody>
                    <a:bodyPr/>
                    <a:lstStyle/>
                    <a:p>
                      <a:pPr algn="ctr" fontAlgn="ctr">
                        <a:buNone/>
                      </a:pPr>
                      <a:r>
                        <a:rPr lang="es-CO" sz="1000" u="none" strike="noStrike">
                          <a:effectLst/>
                        </a:rPr>
                        <a:t>$ 85.513</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dirty="0">
                          <a:effectLst/>
                        </a:rPr>
                        <a:t>$ 24.684</a:t>
                      </a:r>
                      <a:endParaRPr lang="es-CO" sz="1000" b="0" i="0" u="none" strike="noStrike" dirty="0">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$ 123.630</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$ 233.826</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47,13%</a:t>
                      </a:r>
                      <a:endParaRPr lang="es-CO" sz="1000" b="0" i="0" u="none" strike="noStrike">
                        <a:solidFill>
                          <a:srgbClr val="000000"/>
                        </a:solidFill>
                        <a:effectLst/>
                        <a:latin typeface="Aptos Narrow" panose="020B0004020202020204" pitchFamily="34" charset="0"/>
                      </a:endParaRPr>
                    </a:p>
                  </a:txBody>
                  <a:tcPr marL="6703" marR="6703" marT="6703" marB="0" anchor="ctr"/>
                </a:tc>
                <a:extLst>
                  <a:ext uri="{0D108BD9-81ED-4DB2-BD59-A6C34878D82A}">
                    <a16:rowId xmlns:a16="http://schemas.microsoft.com/office/drawing/2014/main" val="1550866002"/>
                  </a:ext>
                </a:extLst>
              </a:tr>
              <a:tr h="183866">
                <a:tc>
                  <a:txBody>
                    <a:bodyPr/>
                    <a:lstStyle/>
                    <a:p>
                      <a:pPr algn="l" fontAlgn="b">
                        <a:buNone/>
                      </a:pPr>
                      <a:r>
                        <a:rPr lang="es-MX" sz="1000" b="1" i="0" u="none" strike="noStrike" dirty="0">
                          <a:solidFill>
                            <a:srgbClr val="000000"/>
                          </a:solidFill>
                          <a:effectLst/>
                          <a:latin typeface="Aptos Narrow" panose="020B0004020202020204" pitchFamily="34" charset="0"/>
                        </a:rPr>
                        <a:t>Marzo</a:t>
                      </a:r>
                      <a:endParaRPr lang="es-CO" sz="1000" b="1" i="0" u="none" strike="noStrike" dirty="0">
                        <a:solidFill>
                          <a:srgbClr val="000000"/>
                        </a:solidFill>
                        <a:effectLst/>
                        <a:latin typeface="Aptos Narrow" panose="020B0004020202020204" pitchFamily="34" charset="0"/>
                      </a:endParaRPr>
                    </a:p>
                  </a:txBody>
                  <a:tcPr marL="6703" marR="6703" marT="6703" marB="0" anchor="b"/>
                </a:tc>
                <a:tc>
                  <a:txBody>
                    <a:bodyPr/>
                    <a:lstStyle/>
                    <a:p>
                      <a:pPr algn="ctr" fontAlgn="ctr">
                        <a:buNone/>
                      </a:pPr>
                      <a:r>
                        <a:rPr lang="es-CO" sz="1000" u="none" strike="noStrike">
                          <a:effectLst/>
                        </a:rPr>
                        <a:t>$ 86.221</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$ 22.332</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$ 137.066</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$ 245.619</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44,20%</a:t>
                      </a:r>
                      <a:endParaRPr lang="es-CO" sz="1000" b="0" i="0" u="none" strike="noStrike">
                        <a:solidFill>
                          <a:srgbClr val="000000"/>
                        </a:solidFill>
                        <a:effectLst/>
                        <a:latin typeface="Aptos Narrow" panose="020B0004020202020204" pitchFamily="34" charset="0"/>
                      </a:endParaRPr>
                    </a:p>
                  </a:txBody>
                  <a:tcPr marL="6703" marR="6703" marT="6703" marB="0" anchor="ctr"/>
                </a:tc>
                <a:extLst>
                  <a:ext uri="{0D108BD9-81ED-4DB2-BD59-A6C34878D82A}">
                    <a16:rowId xmlns:a16="http://schemas.microsoft.com/office/drawing/2014/main" val="3438866496"/>
                  </a:ext>
                </a:extLst>
              </a:tr>
              <a:tr h="183866">
                <a:tc>
                  <a:txBody>
                    <a:bodyPr/>
                    <a:lstStyle/>
                    <a:p>
                      <a:pPr algn="l" fontAlgn="b">
                        <a:buNone/>
                      </a:pPr>
                      <a:r>
                        <a:rPr lang="es-MX" sz="1000" b="1" i="0" u="none" strike="noStrike" dirty="0">
                          <a:solidFill>
                            <a:srgbClr val="000000"/>
                          </a:solidFill>
                          <a:effectLst/>
                          <a:latin typeface="Aptos Narrow" panose="020B0004020202020204" pitchFamily="34" charset="0"/>
                        </a:rPr>
                        <a:t>A</a:t>
                      </a:r>
                      <a:r>
                        <a:rPr lang="es-CO" sz="1000" b="1" i="0" u="none" strike="noStrike" dirty="0" err="1">
                          <a:solidFill>
                            <a:srgbClr val="000000"/>
                          </a:solidFill>
                          <a:effectLst/>
                          <a:latin typeface="Aptos Narrow" panose="020B0004020202020204" pitchFamily="34" charset="0"/>
                        </a:rPr>
                        <a:t>bril</a:t>
                      </a:r>
                      <a:endParaRPr lang="es-CO" sz="1000" b="1" i="0" u="none" strike="noStrike" dirty="0">
                        <a:solidFill>
                          <a:srgbClr val="000000"/>
                        </a:solidFill>
                        <a:effectLst/>
                        <a:latin typeface="Aptos Narrow" panose="020B0004020202020204" pitchFamily="34" charset="0"/>
                      </a:endParaRPr>
                    </a:p>
                  </a:txBody>
                  <a:tcPr marL="6703" marR="6703" marT="6703" marB="0" anchor="b"/>
                </a:tc>
                <a:tc>
                  <a:txBody>
                    <a:bodyPr/>
                    <a:lstStyle/>
                    <a:p>
                      <a:pPr algn="ctr" fontAlgn="ctr">
                        <a:buNone/>
                      </a:pPr>
                      <a:r>
                        <a:rPr lang="es-CO" sz="1000" u="none" strike="noStrike">
                          <a:effectLst/>
                        </a:rPr>
                        <a:t>$ 95.075</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$ 14.057</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dirty="0">
                          <a:effectLst/>
                        </a:rPr>
                        <a:t>$ 131.850</a:t>
                      </a:r>
                      <a:endParaRPr lang="es-CO" sz="1000" b="0" i="0" u="none" strike="noStrike" dirty="0">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$ 240.982</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45,29%</a:t>
                      </a:r>
                      <a:endParaRPr lang="es-CO" sz="1000" b="0" i="0" u="none" strike="noStrike">
                        <a:solidFill>
                          <a:srgbClr val="000000"/>
                        </a:solidFill>
                        <a:effectLst/>
                        <a:latin typeface="Aptos Narrow" panose="020B0004020202020204" pitchFamily="34" charset="0"/>
                      </a:endParaRPr>
                    </a:p>
                  </a:txBody>
                  <a:tcPr marL="6703" marR="6703" marT="6703" marB="0" anchor="ctr"/>
                </a:tc>
                <a:extLst>
                  <a:ext uri="{0D108BD9-81ED-4DB2-BD59-A6C34878D82A}">
                    <a16:rowId xmlns:a16="http://schemas.microsoft.com/office/drawing/2014/main" val="897962504"/>
                  </a:ext>
                </a:extLst>
              </a:tr>
              <a:tr h="183866">
                <a:tc>
                  <a:txBody>
                    <a:bodyPr/>
                    <a:lstStyle/>
                    <a:p>
                      <a:pPr algn="l" fontAlgn="b">
                        <a:buNone/>
                      </a:pPr>
                      <a:r>
                        <a:rPr lang="es-MX" sz="1000" b="1" i="0" u="none" strike="noStrike" dirty="0">
                          <a:solidFill>
                            <a:srgbClr val="000000"/>
                          </a:solidFill>
                          <a:effectLst/>
                          <a:latin typeface="Aptos Narrow" panose="020B0004020202020204" pitchFamily="34" charset="0"/>
                        </a:rPr>
                        <a:t>M</a:t>
                      </a:r>
                      <a:r>
                        <a:rPr lang="es-CO" sz="1000" b="1" i="0" u="none" strike="noStrike" dirty="0" err="1">
                          <a:solidFill>
                            <a:srgbClr val="000000"/>
                          </a:solidFill>
                          <a:effectLst/>
                          <a:latin typeface="Aptos Narrow" panose="020B0004020202020204" pitchFamily="34" charset="0"/>
                        </a:rPr>
                        <a:t>ayo</a:t>
                      </a:r>
                      <a:endParaRPr lang="es-CO" sz="1000" b="1" i="0" u="none" strike="noStrike" dirty="0">
                        <a:solidFill>
                          <a:srgbClr val="000000"/>
                        </a:solidFill>
                        <a:effectLst/>
                        <a:latin typeface="Aptos Narrow" panose="020B0004020202020204" pitchFamily="34" charset="0"/>
                      </a:endParaRPr>
                    </a:p>
                  </a:txBody>
                  <a:tcPr marL="6703" marR="6703" marT="6703" marB="0" anchor="b"/>
                </a:tc>
                <a:tc>
                  <a:txBody>
                    <a:bodyPr/>
                    <a:lstStyle/>
                    <a:p>
                      <a:pPr algn="ctr" fontAlgn="ctr">
                        <a:buNone/>
                      </a:pPr>
                      <a:r>
                        <a:rPr lang="es-CO" sz="1000" u="none" strike="noStrike">
                          <a:effectLst/>
                        </a:rPr>
                        <a:t>$ 88.759</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$ 21.823</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$ 120.018</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$ 230.600</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dirty="0">
                          <a:effectLst/>
                        </a:rPr>
                        <a:t>47,95%</a:t>
                      </a:r>
                      <a:endParaRPr lang="es-CO" sz="1000" b="0" i="0" u="none" strike="noStrike" dirty="0">
                        <a:solidFill>
                          <a:srgbClr val="000000"/>
                        </a:solidFill>
                        <a:effectLst/>
                        <a:latin typeface="Aptos Narrow" panose="020B0004020202020204" pitchFamily="34" charset="0"/>
                      </a:endParaRPr>
                    </a:p>
                  </a:txBody>
                  <a:tcPr marL="6703" marR="6703" marT="6703" marB="0" anchor="ctr"/>
                </a:tc>
                <a:extLst>
                  <a:ext uri="{0D108BD9-81ED-4DB2-BD59-A6C34878D82A}">
                    <a16:rowId xmlns:a16="http://schemas.microsoft.com/office/drawing/2014/main" val="2780226052"/>
                  </a:ext>
                </a:extLst>
              </a:tr>
              <a:tr h="183866">
                <a:tc>
                  <a:txBody>
                    <a:bodyPr/>
                    <a:lstStyle/>
                    <a:p>
                      <a:pPr algn="l" fontAlgn="b">
                        <a:buNone/>
                      </a:pPr>
                      <a:r>
                        <a:rPr lang="es-MX" sz="1000" b="1" i="0" u="none" strike="noStrike" dirty="0">
                          <a:solidFill>
                            <a:srgbClr val="000000"/>
                          </a:solidFill>
                          <a:effectLst/>
                          <a:latin typeface="Aptos Narrow" panose="020B0004020202020204" pitchFamily="34" charset="0"/>
                        </a:rPr>
                        <a:t>J</a:t>
                      </a:r>
                      <a:r>
                        <a:rPr lang="es-CO" sz="1000" b="1" i="0" u="none" strike="noStrike" dirty="0" err="1">
                          <a:solidFill>
                            <a:srgbClr val="000000"/>
                          </a:solidFill>
                          <a:effectLst/>
                          <a:latin typeface="Aptos Narrow" panose="020B0004020202020204" pitchFamily="34" charset="0"/>
                        </a:rPr>
                        <a:t>unio</a:t>
                      </a:r>
                      <a:endParaRPr lang="es-CO" sz="1000" b="1" i="0" u="none" strike="noStrike" dirty="0">
                        <a:solidFill>
                          <a:srgbClr val="000000"/>
                        </a:solidFill>
                        <a:effectLst/>
                        <a:latin typeface="Aptos Narrow" panose="020B0004020202020204" pitchFamily="34" charset="0"/>
                      </a:endParaRPr>
                    </a:p>
                  </a:txBody>
                  <a:tcPr marL="6703" marR="6703" marT="6703" marB="0" anchor="b"/>
                </a:tc>
                <a:tc>
                  <a:txBody>
                    <a:bodyPr/>
                    <a:lstStyle/>
                    <a:p>
                      <a:pPr algn="ctr" fontAlgn="ctr">
                        <a:buNone/>
                      </a:pPr>
                      <a:r>
                        <a:rPr lang="es-CO" sz="1000" u="none" strike="noStrike" dirty="0">
                          <a:effectLst/>
                        </a:rPr>
                        <a:t>$ 89.670</a:t>
                      </a:r>
                      <a:endParaRPr lang="es-CO" sz="1000" b="0" i="0" u="none" strike="noStrike" dirty="0">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$ 17.242</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dirty="0">
                          <a:effectLst/>
                        </a:rPr>
                        <a:t>$ 126.976</a:t>
                      </a:r>
                      <a:endParaRPr lang="es-CO" sz="1000" b="0" i="0" u="none" strike="noStrike" dirty="0">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$ 233.888</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45,71%</a:t>
                      </a:r>
                      <a:endParaRPr lang="es-CO" sz="1000" b="0" i="0" u="none" strike="noStrike">
                        <a:solidFill>
                          <a:srgbClr val="000000"/>
                        </a:solidFill>
                        <a:effectLst/>
                        <a:latin typeface="Aptos Narrow" panose="020B0004020202020204" pitchFamily="34" charset="0"/>
                      </a:endParaRPr>
                    </a:p>
                  </a:txBody>
                  <a:tcPr marL="6703" marR="6703" marT="6703" marB="0" anchor="ctr"/>
                </a:tc>
                <a:extLst>
                  <a:ext uri="{0D108BD9-81ED-4DB2-BD59-A6C34878D82A}">
                    <a16:rowId xmlns:a16="http://schemas.microsoft.com/office/drawing/2014/main" val="887892859"/>
                  </a:ext>
                </a:extLst>
              </a:tr>
              <a:tr h="183866">
                <a:tc>
                  <a:txBody>
                    <a:bodyPr/>
                    <a:lstStyle/>
                    <a:p>
                      <a:pPr algn="l" fontAlgn="b">
                        <a:buNone/>
                      </a:pPr>
                      <a:r>
                        <a:rPr lang="es-MX" sz="1000" b="1" i="0" u="none" strike="noStrike" dirty="0">
                          <a:solidFill>
                            <a:srgbClr val="000000"/>
                          </a:solidFill>
                          <a:effectLst/>
                          <a:latin typeface="Aptos Narrow" panose="020B0004020202020204" pitchFamily="34" charset="0"/>
                        </a:rPr>
                        <a:t>J</a:t>
                      </a:r>
                      <a:r>
                        <a:rPr lang="es-CO" sz="1000" b="1" i="0" u="none" strike="noStrike" dirty="0" err="1">
                          <a:solidFill>
                            <a:srgbClr val="000000"/>
                          </a:solidFill>
                          <a:effectLst/>
                          <a:latin typeface="Aptos Narrow" panose="020B0004020202020204" pitchFamily="34" charset="0"/>
                        </a:rPr>
                        <a:t>ulio</a:t>
                      </a:r>
                      <a:endParaRPr lang="es-CO" sz="1000" b="1" i="0" u="none" strike="noStrike" dirty="0">
                        <a:solidFill>
                          <a:srgbClr val="000000"/>
                        </a:solidFill>
                        <a:effectLst/>
                        <a:latin typeface="Aptos Narrow" panose="020B0004020202020204" pitchFamily="34" charset="0"/>
                      </a:endParaRPr>
                    </a:p>
                  </a:txBody>
                  <a:tcPr marL="6703" marR="6703" marT="6703" marB="0" anchor="b"/>
                </a:tc>
                <a:tc>
                  <a:txBody>
                    <a:bodyPr/>
                    <a:lstStyle/>
                    <a:p>
                      <a:pPr algn="ctr" fontAlgn="ctr">
                        <a:buNone/>
                      </a:pPr>
                      <a:r>
                        <a:rPr lang="es-CO" sz="1000" u="none" strike="noStrike">
                          <a:effectLst/>
                        </a:rPr>
                        <a:t>$ 98.765</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$ 14.015</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$ 135.525</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$ 248.305</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45,42%</a:t>
                      </a:r>
                      <a:endParaRPr lang="es-CO" sz="1000" b="0" i="0" u="none" strike="noStrike">
                        <a:solidFill>
                          <a:srgbClr val="000000"/>
                        </a:solidFill>
                        <a:effectLst/>
                        <a:latin typeface="Aptos Narrow" panose="020B0004020202020204" pitchFamily="34" charset="0"/>
                      </a:endParaRPr>
                    </a:p>
                  </a:txBody>
                  <a:tcPr marL="6703" marR="6703" marT="6703" marB="0" anchor="ctr"/>
                </a:tc>
                <a:extLst>
                  <a:ext uri="{0D108BD9-81ED-4DB2-BD59-A6C34878D82A}">
                    <a16:rowId xmlns:a16="http://schemas.microsoft.com/office/drawing/2014/main" val="1332215006"/>
                  </a:ext>
                </a:extLst>
              </a:tr>
              <a:tr h="183866">
                <a:tc>
                  <a:txBody>
                    <a:bodyPr/>
                    <a:lstStyle/>
                    <a:p>
                      <a:pPr algn="l" fontAlgn="b">
                        <a:buNone/>
                      </a:pPr>
                      <a:r>
                        <a:rPr lang="es-MX" sz="1000" b="1" i="0" u="none" strike="noStrike" dirty="0">
                          <a:solidFill>
                            <a:srgbClr val="000000"/>
                          </a:solidFill>
                          <a:effectLst/>
                          <a:latin typeface="Aptos Narrow" panose="020B0004020202020204" pitchFamily="34" charset="0"/>
                        </a:rPr>
                        <a:t>A</a:t>
                      </a:r>
                      <a:r>
                        <a:rPr lang="es-CO" sz="1000" b="1" i="0" u="none" strike="noStrike" dirty="0" err="1">
                          <a:solidFill>
                            <a:srgbClr val="000000"/>
                          </a:solidFill>
                          <a:effectLst/>
                          <a:latin typeface="Aptos Narrow" panose="020B0004020202020204" pitchFamily="34" charset="0"/>
                        </a:rPr>
                        <a:t>gosto</a:t>
                      </a:r>
                      <a:endParaRPr lang="es-CO" sz="1000" b="1" i="0" u="none" strike="noStrike" dirty="0">
                        <a:solidFill>
                          <a:srgbClr val="000000"/>
                        </a:solidFill>
                        <a:effectLst/>
                        <a:latin typeface="Aptos Narrow" panose="020B0004020202020204" pitchFamily="34" charset="0"/>
                      </a:endParaRPr>
                    </a:p>
                  </a:txBody>
                  <a:tcPr marL="6703" marR="6703" marT="6703" marB="0" anchor="b"/>
                </a:tc>
                <a:tc>
                  <a:txBody>
                    <a:bodyPr/>
                    <a:lstStyle/>
                    <a:p>
                      <a:pPr algn="ctr" fontAlgn="ctr">
                        <a:buNone/>
                      </a:pPr>
                      <a:r>
                        <a:rPr lang="es-CO" sz="1000" u="none" strike="noStrike">
                          <a:effectLst/>
                        </a:rPr>
                        <a:t>$ 92.298</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$ 13.680</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$ 126.514</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$ 232.491</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45,58%</a:t>
                      </a:r>
                      <a:endParaRPr lang="es-CO" sz="1000" b="0" i="0" u="none" strike="noStrike">
                        <a:solidFill>
                          <a:srgbClr val="000000"/>
                        </a:solidFill>
                        <a:effectLst/>
                        <a:latin typeface="Aptos Narrow" panose="020B0004020202020204" pitchFamily="34" charset="0"/>
                      </a:endParaRPr>
                    </a:p>
                  </a:txBody>
                  <a:tcPr marL="6703" marR="6703" marT="6703" marB="0" anchor="ctr"/>
                </a:tc>
                <a:extLst>
                  <a:ext uri="{0D108BD9-81ED-4DB2-BD59-A6C34878D82A}">
                    <a16:rowId xmlns:a16="http://schemas.microsoft.com/office/drawing/2014/main" val="1999979826"/>
                  </a:ext>
                </a:extLst>
              </a:tr>
              <a:tr h="183866">
                <a:tc>
                  <a:txBody>
                    <a:bodyPr/>
                    <a:lstStyle/>
                    <a:p>
                      <a:pPr algn="l" fontAlgn="b">
                        <a:buNone/>
                      </a:pPr>
                      <a:r>
                        <a:rPr lang="es-MX" sz="1000" b="1" i="0" u="none" strike="noStrike" dirty="0">
                          <a:solidFill>
                            <a:srgbClr val="000000"/>
                          </a:solidFill>
                          <a:effectLst/>
                          <a:latin typeface="Aptos Narrow" panose="020B0004020202020204" pitchFamily="34" charset="0"/>
                        </a:rPr>
                        <a:t>S</a:t>
                      </a:r>
                      <a:r>
                        <a:rPr lang="es-CO" sz="1000" b="1" i="0" u="none" strike="noStrike" dirty="0" err="1">
                          <a:solidFill>
                            <a:srgbClr val="000000"/>
                          </a:solidFill>
                          <a:effectLst/>
                          <a:latin typeface="Aptos Narrow" panose="020B0004020202020204" pitchFamily="34" charset="0"/>
                        </a:rPr>
                        <a:t>eptiembre</a:t>
                      </a:r>
                      <a:endParaRPr lang="es-CO" sz="1000" b="1" i="0" u="none" strike="noStrike" dirty="0">
                        <a:solidFill>
                          <a:srgbClr val="000000"/>
                        </a:solidFill>
                        <a:effectLst/>
                        <a:latin typeface="Aptos Narrow" panose="020B0004020202020204" pitchFamily="34" charset="0"/>
                      </a:endParaRPr>
                    </a:p>
                  </a:txBody>
                  <a:tcPr marL="6703" marR="6703" marT="6703" marB="0" anchor="b"/>
                </a:tc>
                <a:tc>
                  <a:txBody>
                    <a:bodyPr/>
                    <a:lstStyle/>
                    <a:p>
                      <a:pPr algn="ctr" fontAlgn="ctr">
                        <a:buNone/>
                      </a:pPr>
                      <a:r>
                        <a:rPr lang="es-CO" sz="1000" u="none" strike="noStrike">
                          <a:effectLst/>
                        </a:rPr>
                        <a:t>$ 96.139</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$ 14.404</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$ 122.533</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$ 233.077</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47,43%</a:t>
                      </a:r>
                      <a:endParaRPr lang="es-CO" sz="1000" b="0" i="0" u="none" strike="noStrike">
                        <a:solidFill>
                          <a:srgbClr val="000000"/>
                        </a:solidFill>
                        <a:effectLst/>
                        <a:latin typeface="Aptos Narrow" panose="020B0004020202020204" pitchFamily="34" charset="0"/>
                      </a:endParaRPr>
                    </a:p>
                  </a:txBody>
                  <a:tcPr marL="6703" marR="6703" marT="6703" marB="0" anchor="ctr"/>
                </a:tc>
                <a:extLst>
                  <a:ext uri="{0D108BD9-81ED-4DB2-BD59-A6C34878D82A}">
                    <a16:rowId xmlns:a16="http://schemas.microsoft.com/office/drawing/2014/main" val="2169552624"/>
                  </a:ext>
                </a:extLst>
              </a:tr>
              <a:tr h="183866">
                <a:tc>
                  <a:txBody>
                    <a:bodyPr/>
                    <a:lstStyle/>
                    <a:p>
                      <a:pPr algn="l" fontAlgn="b">
                        <a:buNone/>
                      </a:pPr>
                      <a:r>
                        <a:rPr lang="es-MX" sz="1000" b="1" i="0" u="none" strike="noStrike" dirty="0">
                          <a:solidFill>
                            <a:srgbClr val="000000"/>
                          </a:solidFill>
                          <a:effectLst/>
                          <a:latin typeface="Aptos Narrow" panose="020B0004020202020204" pitchFamily="34" charset="0"/>
                        </a:rPr>
                        <a:t>Octubre</a:t>
                      </a:r>
                      <a:endParaRPr lang="es-CO" sz="1000" b="1" i="0" u="none" strike="noStrike" dirty="0">
                        <a:solidFill>
                          <a:srgbClr val="000000"/>
                        </a:solidFill>
                        <a:effectLst/>
                        <a:latin typeface="Aptos Narrow" panose="020B0004020202020204" pitchFamily="34" charset="0"/>
                      </a:endParaRPr>
                    </a:p>
                  </a:txBody>
                  <a:tcPr marL="6703" marR="6703" marT="6703" marB="0" anchor="b"/>
                </a:tc>
                <a:tc>
                  <a:txBody>
                    <a:bodyPr/>
                    <a:lstStyle/>
                    <a:p>
                      <a:pPr algn="ctr" fontAlgn="ctr">
                        <a:buNone/>
                      </a:pPr>
                      <a:r>
                        <a:rPr lang="es-CO" sz="1000" u="none" strike="noStrike">
                          <a:effectLst/>
                        </a:rPr>
                        <a:t>$ 90.267</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$ 14.420</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$ 135.816</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$ 240.503</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43,53%</a:t>
                      </a:r>
                      <a:endParaRPr lang="es-CO" sz="1000" b="0" i="0" u="none" strike="noStrike">
                        <a:solidFill>
                          <a:srgbClr val="000000"/>
                        </a:solidFill>
                        <a:effectLst/>
                        <a:latin typeface="Aptos Narrow" panose="020B0004020202020204" pitchFamily="34" charset="0"/>
                      </a:endParaRPr>
                    </a:p>
                  </a:txBody>
                  <a:tcPr marL="6703" marR="6703" marT="6703" marB="0" anchor="ctr"/>
                </a:tc>
                <a:extLst>
                  <a:ext uri="{0D108BD9-81ED-4DB2-BD59-A6C34878D82A}">
                    <a16:rowId xmlns:a16="http://schemas.microsoft.com/office/drawing/2014/main" val="2157637617"/>
                  </a:ext>
                </a:extLst>
              </a:tr>
              <a:tr h="183866">
                <a:tc>
                  <a:txBody>
                    <a:bodyPr/>
                    <a:lstStyle/>
                    <a:p>
                      <a:pPr algn="l" fontAlgn="b">
                        <a:buNone/>
                      </a:pPr>
                      <a:r>
                        <a:rPr lang="es-MX" sz="1000" b="1" i="0" u="none" strike="noStrike" dirty="0">
                          <a:solidFill>
                            <a:srgbClr val="000000"/>
                          </a:solidFill>
                          <a:effectLst/>
                          <a:latin typeface="Aptos Narrow" panose="020B0004020202020204" pitchFamily="34" charset="0"/>
                        </a:rPr>
                        <a:t>N</a:t>
                      </a:r>
                      <a:r>
                        <a:rPr lang="es-CO" sz="1000" b="1" i="0" u="none" strike="noStrike" dirty="0" err="1">
                          <a:solidFill>
                            <a:srgbClr val="000000"/>
                          </a:solidFill>
                          <a:effectLst/>
                          <a:latin typeface="Aptos Narrow" panose="020B0004020202020204" pitchFamily="34" charset="0"/>
                        </a:rPr>
                        <a:t>oviembre</a:t>
                      </a:r>
                      <a:endParaRPr lang="es-CO" sz="1000" b="1" i="0" u="none" strike="noStrike" dirty="0">
                        <a:solidFill>
                          <a:srgbClr val="000000"/>
                        </a:solidFill>
                        <a:effectLst/>
                        <a:latin typeface="Aptos Narrow" panose="020B0004020202020204" pitchFamily="34" charset="0"/>
                      </a:endParaRPr>
                    </a:p>
                  </a:txBody>
                  <a:tcPr marL="6703" marR="6703" marT="6703" marB="0" anchor="b"/>
                </a:tc>
                <a:tc>
                  <a:txBody>
                    <a:bodyPr/>
                    <a:lstStyle/>
                    <a:p>
                      <a:pPr algn="ctr" fontAlgn="ctr">
                        <a:buNone/>
                      </a:pPr>
                      <a:r>
                        <a:rPr lang="es-CO" sz="1000" u="none" strike="noStrike">
                          <a:effectLst/>
                        </a:rPr>
                        <a:t>$ 97.827</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$ 11.446</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$ 122.482</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$ 231.755</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47,15%</a:t>
                      </a:r>
                      <a:endParaRPr lang="es-CO" sz="1000" b="0" i="0" u="none" strike="noStrike">
                        <a:solidFill>
                          <a:srgbClr val="000000"/>
                        </a:solidFill>
                        <a:effectLst/>
                        <a:latin typeface="Aptos Narrow" panose="020B0004020202020204" pitchFamily="34" charset="0"/>
                      </a:endParaRPr>
                    </a:p>
                  </a:txBody>
                  <a:tcPr marL="6703" marR="6703" marT="6703" marB="0" anchor="ctr"/>
                </a:tc>
                <a:extLst>
                  <a:ext uri="{0D108BD9-81ED-4DB2-BD59-A6C34878D82A}">
                    <a16:rowId xmlns:a16="http://schemas.microsoft.com/office/drawing/2014/main" val="1183731193"/>
                  </a:ext>
                </a:extLst>
              </a:tr>
              <a:tr h="183866">
                <a:tc>
                  <a:txBody>
                    <a:bodyPr/>
                    <a:lstStyle/>
                    <a:p>
                      <a:pPr algn="l" fontAlgn="b">
                        <a:buNone/>
                      </a:pPr>
                      <a:r>
                        <a:rPr lang="es-MX" sz="1000" b="1" i="0" u="none" strike="noStrike" dirty="0">
                          <a:solidFill>
                            <a:srgbClr val="000000"/>
                          </a:solidFill>
                          <a:effectLst/>
                          <a:latin typeface="Aptos Narrow" panose="020B0004020202020204" pitchFamily="34" charset="0"/>
                        </a:rPr>
                        <a:t>D</a:t>
                      </a:r>
                      <a:r>
                        <a:rPr lang="es-CO" sz="1000" b="1" i="0" u="none" strike="noStrike" dirty="0" err="1">
                          <a:solidFill>
                            <a:srgbClr val="000000"/>
                          </a:solidFill>
                          <a:effectLst/>
                          <a:latin typeface="Aptos Narrow" panose="020B0004020202020204" pitchFamily="34" charset="0"/>
                        </a:rPr>
                        <a:t>iciembre</a:t>
                      </a:r>
                      <a:endParaRPr lang="es-CO" sz="1000" b="1" i="0" u="none" strike="noStrike" dirty="0">
                        <a:solidFill>
                          <a:srgbClr val="000000"/>
                        </a:solidFill>
                        <a:effectLst/>
                        <a:latin typeface="Aptos Narrow" panose="020B0004020202020204" pitchFamily="34" charset="0"/>
                      </a:endParaRPr>
                    </a:p>
                  </a:txBody>
                  <a:tcPr marL="6703" marR="6703" marT="6703" marB="0" anchor="b"/>
                </a:tc>
                <a:tc>
                  <a:txBody>
                    <a:bodyPr/>
                    <a:lstStyle/>
                    <a:p>
                      <a:pPr algn="ctr" fontAlgn="ctr">
                        <a:buNone/>
                      </a:pPr>
                      <a:r>
                        <a:rPr lang="es-CO" sz="1000" u="none" strike="noStrike">
                          <a:effectLst/>
                        </a:rPr>
                        <a:t>$ 97.243</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$ 10.191</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$ 130.527</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$ 237.960</a:t>
                      </a:r>
                      <a:endParaRPr lang="es-CO" sz="1000" b="0"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a:effectLst/>
                        </a:rPr>
                        <a:t>45,15%</a:t>
                      </a:r>
                      <a:endParaRPr lang="es-CO" sz="1000" b="0" i="0" u="none" strike="noStrike">
                        <a:solidFill>
                          <a:srgbClr val="000000"/>
                        </a:solidFill>
                        <a:effectLst/>
                        <a:latin typeface="Aptos Narrow" panose="020B0004020202020204" pitchFamily="34" charset="0"/>
                      </a:endParaRPr>
                    </a:p>
                  </a:txBody>
                  <a:tcPr marL="6703" marR="6703" marT="6703" marB="0" anchor="ctr"/>
                </a:tc>
                <a:extLst>
                  <a:ext uri="{0D108BD9-81ED-4DB2-BD59-A6C34878D82A}">
                    <a16:rowId xmlns:a16="http://schemas.microsoft.com/office/drawing/2014/main" val="1342602598"/>
                  </a:ext>
                </a:extLst>
              </a:tr>
              <a:tr h="183866">
                <a:tc>
                  <a:txBody>
                    <a:bodyPr/>
                    <a:lstStyle/>
                    <a:p>
                      <a:pPr algn="l" fontAlgn="b">
                        <a:buNone/>
                      </a:pPr>
                      <a:r>
                        <a:rPr lang="es-MX" sz="1000" b="1" i="0" u="none" strike="noStrike" dirty="0">
                          <a:solidFill>
                            <a:srgbClr val="000000"/>
                          </a:solidFill>
                          <a:effectLst/>
                          <a:latin typeface="Aptos Narrow" panose="020B0004020202020204" pitchFamily="34" charset="0"/>
                        </a:rPr>
                        <a:t>T</a:t>
                      </a:r>
                      <a:r>
                        <a:rPr lang="es-CO" sz="1000" b="1" i="0" u="none" strike="noStrike" dirty="0">
                          <a:solidFill>
                            <a:srgbClr val="000000"/>
                          </a:solidFill>
                          <a:effectLst/>
                          <a:latin typeface="Aptos Narrow" panose="020B0004020202020204" pitchFamily="34" charset="0"/>
                        </a:rPr>
                        <a:t>OTAL</a:t>
                      </a:r>
                    </a:p>
                  </a:txBody>
                  <a:tcPr marL="6703" marR="6703" marT="6703" marB="0" anchor="b"/>
                </a:tc>
                <a:tc>
                  <a:txBody>
                    <a:bodyPr/>
                    <a:lstStyle/>
                    <a:p>
                      <a:pPr algn="ctr" fontAlgn="ctr">
                        <a:buNone/>
                      </a:pPr>
                      <a:r>
                        <a:rPr lang="es-CO" sz="1000" u="none" strike="noStrike">
                          <a:effectLst/>
                        </a:rPr>
                        <a:t>$ 1.111.598</a:t>
                      </a:r>
                      <a:endParaRPr lang="es-CO" sz="1000" b="1" i="0" u="none" strike="noStrike">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dirty="0">
                          <a:effectLst/>
                        </a:rPr>
                        <a:t>$ 199.473</a:t>
                      </a:r>
                      <a:endParaRPr lang="es-CO" sz="1000" b="1" i="0" u="none" strike="noStrike" dirty="0">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dirty="0">
                          <a:effectLst/>
                        </a:rPr>
                        <a:t>$ 1.520.069</a:t>
                      </a:r>
                      <a:endParaRPr lang="es-CO" sz="1000" b="1" i="0" u="none" strike="noStrike" dirty="0">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dirty="0">
                          <a:effectLst/>
                        </a:rPr>
                        <a:t>$ 2.831.139</a:t>
                      </a:r>
                      <a:endParaRPr lang="es-CO" sz="1000" b="1" i="0" u="none" strike="noStrike" dirty="0">
                        <a:solidFill>
                          <a:srgbClr val="000000"/>
                        </a:solidFill>
                        <a:effectLst/>
                        <a:latin typeface="Aptos Narrow" panose="020B0004020202020204" pitchFamily="34" charset="0"/>
                      </a:endParaRPr>
                    </a:p>
                  </a:txBody>
                  <a:tcPr marL="6703" marR="6703" marT="6703" marB="0" anchor="ctr"/>
                </a:tc>
                <a:tc>
                  <a:txBody>
                    <a:bodyPr/>
                    <a:lstStyle/>
                    <a:p>
                      <a:pPr algn="ctr" fontAlgn="ctr">
                        <a:buNone/>
                      </a:pPr>
                      <a:r>
                        <a:rPr lang="es-CO" sz="1000" u="none" strike="noStrike" dirty="0">
                          <a:effectLst/>
                        </a:rPr>
                        <a:t>46,31%</a:t>
                      </a:r>
                      <a:endParaRPr lang="es-CO" sz="1000" b="1" i="0" u="none" strike="noStrike" dirty="0">
                        <a:solidFill>
                          <a:srgbClr val="000000"/>
                        </a:solidFill>
                        <a:effectLst/>
                        <a:latin typeface="Aptos Narrow" panose="020B0004020202020204" pitchFamily="34" charset="0"/>
                      </a:endParaRPr>
                    </a:p>
                  </a:txBody>
                  <a:tcPr marL="6703" marR="6703" marT="6703" marB="0" anchor="ctr"/>
                </a:tc>
                <a:extLst>
                  <a:ext uri="{0D108BD9-81ED-4DB2-BD59-A6C34878D82A}">
                    <a16:rowId xmlns:a16="http://schemas.microsoft.com/office/drawing/2014/main" val="1631645034"/>
                  </a:ext>
                </a:extLst>
              </a:tr>
            </a:tbl>
          </a:graphicData>
        </a:graphic>
      </p:graphicFrame>
      <p:graphicFrame>
        <p:nvGraphicFramePr>
          <p:cNvPr id="4" name="Gráfico 3">
            <a:extLst>
              <a:ext uri="{FF2B5EF4-FFF2-40B4-BE49-F238E27FC236}">
                <a16:creationId xmlns:a16="http://schemas.microsoft.com/office/drawing/2014/main" id="{2B3B3528-D954-AF79-D34E-9DB593FB1CE7}"/>
              </a:ext>
            </a:extLst>
          </p:cNvPr>
          <p:cNvGraphicFramePr/>
          <p:nvPr/>
        </p:nvGraphicFramePr>
        <p:xfrm>
          <a:off x="6914489" y="2783841"/>
          <a:ext cx="4820311" cy="3155259"/>
        </p:xfrm>
        <a:graphic>
          <a:graphicData uri="http://schemas.openxmlformats.org/drawingml/2006/chart">
            <c:chart xmlns:c="http://schemas.openxmlformats.org/drawingml/2006/chart" xmlns:r="http://schemas.openxmlformats.org/officeDocument/2006/relationships" r:id="rId3"/>
          </a:graphicData>
        </a:graphic>
      </p:graphicFrame>
      <p:pic>
        <p:nvPicPr>
          <p:cNvPr id="5" name="Google Shape;233;p5">
            <a:extLst>
              <a:ext uri="{FF2B5EF4-FFF2-40B4-BE49-F238E27FC236}">
                <a16:creationId xmlns:a16="http://schemas.microsoft.com/office/drawing/2014/main" id="{ABFB746C-9ABA-5C90-0894-B597D7603B63}"/>
              </a:ext>
            </a:extLst>
          </p:cNvPr>
          <p:cNvPicPr preferRelativeResize="0"/>
          <p:nvPr/>
        </p:nvPicPr>
        <p:blipFill rotWithShape="1">
          <a:blip r:embed="rId4">
            <a:alphaModFix amt="50000"/>
          </a:blip>
          <a:srcRect/>
          <a:stretch/>
        </p:blipFill>
        <p:spPr>
          <a:xfrm>
            <a:off x="4858053" y="1935727"/>
            <a:ext cx="2724924" cy="490219"/>
          </a:xfrm>
          <a:prstGeom prst="rect">
            <a:avLst/>
          </a:prstGeom>
          <a:noFill/>
          <a:ln>
            <a:noFill/>
          </a:ln>
        </p:spPr>
      </p:pic>
      <p:sp>
        <p:nvSpPr>
          <p:cNvPr id="6" name="CuadroTexto 4">
            <a:extLst>
              <a:ext uri="{FF2B5EF4-FFF2-40B4-BE49-F238E27FC236}">
                <a16:creationId xmlns:a16="http://schemas.microsoft.com/office/drawing/2014/main" id="{1B749AA0-120F-B35A-2C77-CD27656BEE11}"/>
              </a:ext>
            </a:extLst>
          </p:cNvPr>
          <p:cNvSpPr txBox="1"/>
          <p:nvPr/>
        </p:nvSpPr>
        <p:spPr>
          <a:xfrm>
            <a:off x="5352113" y="1950003"/>
            <a:ext cx="1736804" cy="461665"/>
          </a:xfrm>
          <a:prstGeom prst="rect">
            <a:avLst/>
          </a:prstGeom>
          <a:noFill/>
        </p:spPr>
        <p:txBody>
          <a:bodyPr wrap="square" rtlCol="0">
            <a:spAutoFit/>
          </a:bodyPr>
          <a:lstStyle/>
          <a:p>
            <a:pPr algn="ctr"/>
            <a:r>
              <a:rPr lang="es-MX" sz="2400" b="1" dirty="0">
                <a:solidFill>
                  <a:srgbClr val="23505E"/>
                </a:solidFill>
                <a:latin typeface="+mj-lt"/>
              </a:rPr>
              <a:t>Resultados</a:t>
            </a:r>
          </a:p>
        </p:txBody>
      </p:sp>
    </p:spTree>
    <p:extLst>
      <p:ext uri="{BB962C8B-B14F-4D97-AF65-F5344CB8AC3E}">
        <p14:creationId xmlns:p14="http://schemas.microsoft.com/office/powerpoint/2010/main" val="33965886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2">
            <a:extLst>
              <a:ext uri="{FF2B5EF4-FFF2-40B4-BE49-F238E27FC236}">
                <a16:creationId xmlns:a16="http://schemas.microsoft.com/office/drawing/2014/main" id="{B6953489-AE62-77BF-3B32-FE95F697F5A5}"/>
              </a:ext>
            </a:extLst>
          </p:cNvPr>
          <p:cNvSpPr txBox="1">
            <a:spLocks/>
          </p:cNvSpPr>
          <p:nvPr/>
        </p:nvSpPr>
        <p:spPr>
          <a:xfrm>
            <a:off x="278137" y="1574069"/>
            <a:ext cx="509088" cy="367075"/>
          </a:xfrm>
          <a:prstGeom prst="rect">
            <a:avLst/>
          </a:prstGeom>
        </p:spPr>
        <p:txBody>
          <a:bodyPr vert="horz" lIns="58293" tIns="29146" rIns="58293" bIns="29146"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CO" sz="3442" b="1" dirty="0">
                <a:solidFill>
                  <a:srgbClr val="35B3A3"/>
                </a:solidFill>
                <a:latin typeface="Open Sans" pitchFamily="2" charset="0"/>
                <a:ea typeface="Open Sans" pitchFamily="2" charset="0"/>
                <a:cs typeface="Open Sans" pitchFamily="2" charset="0"/>
              </a:rPr>
              <a:t>1.</a:t>
            </a:r>
            <a:endParaRPr lang="es-ES" sz="3442" b="1" dirty="0">
              <a:solidFill>
                <a:srgbClr val="35B3A3"/>
              </a:solidFill>
              <a:latin typeface="Open Sans" pitchFamily="2" charset="0"/>
              <a:ea typeface="Open Sans" pitchFamily="2" charset="0"/>
              <a:cs typeface="Open Sans" pitchFamily="2" charset="0"/>
            </a:endParaRPr>
          </a:p>
        </p:txBody>
      </p:sp>
      <p:sp>
        <p:nvSpPr>
          <p:cNvPr id="3" name="CuadroTexto 2">
            <a:extLst>
              <a:ext uri="{FF2B5EF4-FFF2-40B4-BE49-F238E27FC236}">
                <a16:creationId xmlns:a16="http://schemas.microsoft.com/office/drawing/2014/main" id="{124C579F-A79B-0A1F-C7D9-7FF3F6E902BD}"/>
              </a:ext>
            </a:extLst>
          </p:cNvPr>
          <p:cNvSpPr txBox="1"/>
          <p:nvPr/>
        </p:nvSpPr>
        <p:spPr>
          <a:xfrm>
            <a:off x="2248648" y="1723170"/>
            <a:ext cx="2280339" cy="369332"/>
          </a:xfrm>
          <a:prstGeom prst="rect">
            <a:avLst/>
          </a:prstGeom>
          <a:noFill/>
        </p:spPr>
        <p:txBody>
          <a:bodyPr wrap="square" rtlCol="0">
            <a:spAutoFit/>
          </a:bodyPr>
          <a:lstStyle/>
          <a:p>
            <a:pPr fontAlgn="base"/>
            <a:r>
              <a:rPr lang="es-CO" b="1" dirty="0">
                <a:solidFill>
                  <a:srgbClr val="35B3A3"/>
                </a:solidFill>
              </a:rPr>
              <a:t>Giros a la Red</a:t>
            </a:r>
          </a:p>
        </p:txBody>
      </p:sp>
      <p:pic>
        <p:nvPicPr>
          <p:cNvPr id="4" name="Gráfico 3">
            <a:extLst>
              <a:ext uri="{FF2B5EF4-FFF2-40B4-BE49-F238E27FC236}">
                <a16:creationId xmlns:a16="http://schemas.microsoft.com/office/drawing/2014/main" id="{1D4F7878-0AC9-4BF8-C6F9-F80669CE02E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270133" y="4455253"/>
            <a:ext cx="635090" cy="439932"/>
          </a:xfrm>
          <a:prstGeom prst="rect">
            <a:avLst/>
          </a:prstGeom>
        </p:spPr>
      </p:pic>
      <p:sp>
        <p:nvSpPr>
          <p:cNvPr id="5" name="Rectángulo: una sola esquina cortada 4">
            <a:extLst>
              <a:ext uri="{FF2B5EF4-FFF2-40B4-BE49-F238E27FC236}">
                <a16:creationId xmlns:a16="http://schemas.microsoft.com/office/drawing/2014/main" id="{42313CFC-B7A7-2BE8-75B8-1ABC0878C7E1}"/>
              </a:ext>
            </a:extLst>
          </p:cNvPr>
          <p:cNvSpPr/>
          <p:nvPr/>
        </p:nvSpPr>
        <p:spPr>
          <a:xfrm>
            <a:off x="857306" y="1613438"/>
            <a:ext cx="1364097" cy="503773"/>
          </a:xfrm>
          <a:prstGeom prst="snip1Rect">
            <a:avLst/>
          </a:prstGeom>
          <a:solidFill>
            <a:srgbClr val="1428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400" b="1" dirty="0">
                <a:solidFill>
                  <a:srgbClr val="FFFFFF"/>
                </a:solidFill>
              </a:rPr>
              <a:t>$2.83 B</a:t>
            </a:r>
            <a:endParaRPr lang="es-CO" sz="2400" b="1" dirty="0">
              <a:solidFill>
                <a:srgbClr val="FFFFFF"/>
              </a:solidFill>
            </a:endParaRPr>
          </a:p>
        </p:txBody>
      </p:sp>
      <p:sp>
        <p:nvSpPr>
          <p:cNvPr id="6" name="CuadroTexto 5">
            <a:extLst>
              <a:ext uri="{FF2B5EF4-FFF2-40B4-BE49-F238E27FC236}">
                <a16:creationId xmlns:a16="http://schemas.microsoft.com/office/drawing/2014/main" id="{950324F5-CA90-D47B-7E94-C30D88086BD6}"/>
              </a:ext>
            </a:extLst>
          </p:cNvPr>
          <p:cNvSpPr txBox="1"/>
          <p:nvPr/>
        </p:nvSpPr>
        <p:spPr>
          <a:xfrm>
            <a:off x="748287" y="2220664"/>
            <a:ext cx="3172266" cy="954107"/>
          </a:xfrm>
          <a:prstGeom prst="rect">
            <a:avLst/>
          </a:prstGeom>
          <a:noFill/>
        </p:spPr>
        <p:txBody>
          <a:bodyPr wrap="square" rtlCol="0">
            <a:spAutoFit/>
          </a:bodyPr>
          <a:lstStyle/>
          <a:p>
            <a:pPr fontAlgn="base"/>
            <a:r>
              <a:rPr lang="es-MX" sz="1400" dirty="0">
                <a:solidFill>
                  <a:srgbClr val="23505E"/>
                </a:solidFill>
              </a:rPr>
              <a:t>Total de recursos movilizados para el pago a prestadores, garantizando la operatividad del servicio de salud en el departamento.</a:t>
            </a:r>
            <a:endParaRPr lang="es-CO" sz="1400" dirty="0">
              <a:solidFill>
                <a:srgbClr val="23505E"/>
              </a:solidFill>
            </a:endParaRPr>
          </a:p>
        </p:txBody>
      </p:sp>
      <p:sp>
        <p:nvSpPr>
          <p:cNvPr id="7" name="Subtítulo 2">
            <a:extLst>
              <a:ext uri="{FF2B5EF4-FFF2-40B4-BE49-F238E27FC236}">
                <a16:creationId xmlns:a16="http://schemas.microsoft.com/office/drawing/2014/main" id="{91992299-D543-CC57-4B22-4B472E08D834}"/>
              </a:ext>
            </a:extLst>
          </p:cNvPr>
          <p:cNvSpPr txBox="1">
            <a:spLocks/>
          </p:cNvSpPr>
          <p:nvPr/>
        </p:nvSpPr>
        <p:spPr>
          <a:xfrm>
            <a:off x="4062663" y="1574069"/>
            <a:ext cx="509088" cy="367075"/>
          </a:xfrm>
          <a:prstGeom prst="rect">
            <a:avLst/>
          </a:prstGeom>
        </p:spPr>
        <p:txBody>
          <a:bodyPr vert="horz" lIns="58293" tIns="29146" rIns="58293" bIns="29146"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CO" sz="3442" b="1" dirty="0">
                <a:solidFill>
                  <a:srgbClr val="35B3A3"/>
                </a:solidFill>
                <a:latin typeface="Open Sans" pitchFamily="2" charset="0"/>
                <a:ea typeface="Open Sans" pitchFamily="2" charset="0"/>
                <a:cs typeface="Open Sans" pitchFamily="2" charset="0"/>
              </a:rPr>
              <a:t>2.</a:t>
            </a:r>
            <a:endParaRPr lang="es-ES" sz="3442" b="1" dirty="0">
              <a:solidFill>
                <a:srgbClr val="35B3A3"/>
              </a:solidFill>
              <a:latin typeface="Open Sans" pitchFamily="2" charset="0"/>
              <a:ea typeface="Open Sans" pitchFamily="2" charset="0"/>
              <a:cs typeface="Open Sans" pitchFamily="2" charset="0"/>
            </a:endParaRPr>
          </a:p>
        </p:txBody>
      </p:sp>
      <p:sp>
        <p:nvSpPr>
          <p:cNvPr id="8" name="CuadroTexto 7">
            <a:extLst>
              <a:ext uri="{FF2B5EF4-FFF2-40B4-BE49-F238E27FC236}">
                <a16:creationId xmlns:a16="http://schemas.microsoft.com/office/drawing/2014/main" id="{D40622C1-A521-17AE-417F-EA2E8EF72473}"/>
              </a:ext>
            </a:extLst>
          </p:cNvPr>
          <p:cNvSpPr txBox="1"/>
          <p:nvPr/>
        </p:nvSpPr>
        <p:spPr>
          <a:xfrm>
            <a:off x="5925248" y="1542158"/>
            <a:ext cx="2014078" cy="646331"/>
          </a:xfrm>
          <a:prstGeom prst="rect">
            <a:avLst/>
          </a:prstGeom>
          <a:noFill/>
        </p:spPr>
        <p:txBody>
          <a:bodyPr wrap="square" rtlCol="0">
            <a:spAutoFit/>
          </a:bodyPr>
          <a:lstStyle/>
          <a:p>
            <a:pPr fontAlgn="base"/>
            <a:r>
              <a:rPr lang="es-CO" b="1" dirty="0">
                <a:solidFill>
                  <a:srgbClr val="35B3A3"/>
                </a:solidFill>
              </a:rPr>
              <a:t>Cumplimiento Normativo</a:t>
            </a:r>
          </a:p>
        </p:txBody>
      </p:sp>
      <p:sp>
        <p:nvSpPr>
          <p:cNvPr id="9" name="Rectángulo: una sola esquina cortada 8">
            <a:extLst>
              <a:ext uri="{FF2B5EF4-FFF2-40B4-BE49-F238E27FC236}">
                <a16:creationId xmlns:a16="http://schemas.microsoft.com/office/drawing/2014/main" id="{230B9532-1FA5-38C0-7A80-25AC8464D6F4}"/>
              </a:ext>
            </a:extLst>
          </p:cNvPr>
          <p:cNvSpPr/>
          <p:nvPr/>
        </p:nvSpPr>
        <p:spPr>
          <a:xfrm>
            <a:off x="4564441" y="1613438"/>
            <a:ext cx="1364097" cy="503773"/>
          </a:xfrm>
          <a:prstGeom prst="snip1Rect">
            <a:avLst/>
          </a:prstGeom>
          <a:solidFill>
            <a:srgbClr val="35B3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400" b="1" dirty="0">
                <a:solidFill>
                  <a:srgbClr val="FFFFFF"/>
                </a:solidFill>
              </a:rPr>
              <a:t>100%</a:t>
            </a:r>
            <a:endParaRPr lang="es-CO" sz="2400" b="1" dirty="0">
              <a:solidFill>
                <a:srgbClr val="FFFFFF"/>
              </a:solidFill>
            </a:endParaRPr>
          </a:p>
        </p:txBody>
      </p:sp>
      <p:sp>
        <p:nvSpPr>
          <p:cNvPr id="10" name="CuadroTexto 9">
            <a:extLst>
              <a:ext uri="{FF2B5EF4-FFF2-40B4-BE49-F238E27FC236}">
                <a16:creationId xmlns:a16="http://schemas.microsoft.com/office/drawing/2014/main" id="{30BB6F18-BE7C-7982-1AFC-FA053381A270}"/>
              </a:ext>
            </a:extLst>
          </p:cNvPr>
          <p:cNvSpPr txBox="1"/>
          <p:nvPr/>
        </p:nvSpPr>
        <p:spPr>
          <a:xfrm>
            <a:off x="4417803" y="2188489"/>
            <a:ext cx="3172266" cy="954107"/>
          </a:xfrm>
          <a:prstGeom prst="rect">
            <a:avLst/>
          </a:prstGeom>
          <a:noFill/>
        </p:spPr>
        <p:txBody>
          <a:bodyPr wrap="square" rtlCol="0">
            <a:spAutoFit/>
          </a:bodyPr>
          <a:lstStyle/>
          <a:p>
            <a:pPr fontAlgn="base"/>
            <a:r>
              <a:rPr lang="es-MX" sz="1400" dirty="0">
                <a:solidFill>
                  <a:srgbClr val="23505E"/>
                </a:solidFill>
              </a:rPr>
              <a:t>Reporte oportuno de archivos tipo FT y FP bajo la Circular 016 de 2016, asegurando transparencia ante el ente regulador.</a:t>
            </a:r>
            <a:endParaRPr lang="es-CO" sz="1600" dirty="0">
              <a:solidFill>
                <a:srgbClr val="23505E"/>
              </a:solidFill>
            </a:endParaRPr>
          </a:p>
        </p:txBody>
      </p:sp>
      <p:sp>
        <p:nvSpPr>
          <p:cNvPr id="11" name="Subtítulo 2">
            <a:extLst>
              <a:ext uri="{FF2B5EF4-FFF2-40B4-BE49-F238E27FC236}">
                <a16:creationId xmlns:a16="http://schemas.microsoft.com/office/drawing/2014/main" id="{769B3CA8-E593-C44E-ED1A-C4EE871DF81E}"/>
              </a:ext>
            </a:extLst>
          </p:cNvPr>
          <p:cNvSpPr txBox="1">
            <a:spLocks/>
          </p:cNvSpPr>
          <p:nvPr/>
        </p:nvSpPr>
        <p:spPr>
          <a:xfrm>
            <a:off x="278137" y="3766526"/>
            <a:ext cx="509088" cy="367075"/>
          </a:xfrm>
          <a:prstGeom prst="rect">
            <a:avLst/>
          </a:prstGeom>
        </p:spPr>
        <p:txBody>
          <a:bodyPr vert="horz" lIns="58293" tIns="29146" rIns="58293" bIns="29146"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CO" sz="3442" b="1" dirty="0">
                <a:solidFill>
                  <a:srgbClr val="35B3A3"/>
                </a:solidFill>
                <a:latin typeface="Open Sans" pitchFamily="2" charset="0"/>
                <a:ea typeface="Open Sans" pitchFamily="2" charset="0"/>
                <a:cs typeface="Open Sans" pitchFamily="2" charset="0"/>
              </a:rPr>
              <a:t>3.</a:t>
            </a:r>
            <a:endParaRPr lang="es-ES" sz="3442" b="1" dirty="0">
              <a:solidFill>
                <a:srgbClr val="35B3A3"/>
              </a:solidFill>
              <a:latin typeface="Open Sans" pitchFamily="2" charset="0"/>
              <a:ea typeface="Open Sans" pitchFamily="2" charset="0"/>
              <a:cs typeface="Open Sans" pitchFamily="2" charset="0"/>
            </a:endParaRPr>
          </a:p>
        </p:txBody>
      </p:sp>
      <p:sp>
        <p:nvSpPr>
          <p:cNvPr id="12" name="CuadroTexto 11">
            <a:extLst>
              <a:ext uri="{FF2B5EF4-FFF2-40B4-BE49-F238E27FC236}">
                <a16:creationId xmlns:a16="http://schemas.microsoft.com/office/drawing/2014/main" id="{127986FB-5DCD-75B9-C375-198D9417F4B4}"/>
              </a:ext>
            </a:extLst>
          </p:cNvPr>
          <p:cNvSpPr txBox="1"/>
          <p:nvPr/>
        </p:nvSpPr>
        <p:spPr>
          <a:xfrm>
            <a:off x="1802527" y="3744542"/>
            <a:ext cx="2389358" cy="646331"/>
          </a:xfrm>
          <a:prstGeom prst="rect">
            <a:avLst/>
          </a:prstGeom>
          <a:noFill/>
        </p:spPr>
        <p:txBody>
          <a:bodyPr wrap="square" rtlCol="0">
            <a:spAutoFit/>
          </a:bodyPr>
          <a:lstStyle/>
          <a:p>
            <a:pPr lvl="1" fontAlgn="base"/>
            <a:r>
              <a:rPr lang="es-CO" b="1" dirty="0">
                <a:solidFill>
                  <a:srgbClr val="35B3A3"/>
                </a:solidFill>
              </a:rPr>
              <a:t>Flujo de Tesorería</a:t>
            </a:r>
          </a:p>
        </p:txBody>
      </p:sp>
      <p:sp>
        <p:nvSpPr>
          <p:cNvPr id="13" name="Rectángulo: una sola esquina cortada 12">
            <a:extLst>
              <a:ext uri="{FF2B5EF4-FFF2-40B4-BE49-F238E27FC236}">
                <a16:creationId xmlns:a16="http://schemas.microsoft.com/office/drawing/2014/main" id="{78895F7A-0D91-A4C9-BD6B-BC2426F9D93C}"/>
              </a:ext>
            </a:extLst>
          </p:cNvPr>
          <p:cNvSpPr/>
          <p:nvPr/>
        </p:nvSpPr>
        <p:spPr>
          <a:xfrm>
            <a:off x="857306" y="3805895"/>
            <a:ext cx="1364097" cy="503773"/>
          </a:xfrm>
          <a:prstGeom prst="snip1Rect">
            <a:avLst/>
          </a:prstGeom>
          <a:solidFill>
            <a:srgbClr val="1428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rgbClr val="FFFFFF"/>
                </a:solidFill>
              </a:rPr>
              <a:t>$235 mil</a:t>
            </a:r>
            <a:endParaRPr lang="es-CO" sz="2000" b="1" dirty="0">
              <a:solidFill>
                <a:srgbClr val="FFFFFF"/>
              </a:solidFill>
            </a:endParaRPr>
          </a:p>
        </p:txBody>
      </p:sp>
      <p:sp>
        <p:nvSpPr>
          <p:cNvPr id="14" name="CuadroTexto 13">
            <a:extLst>
              <a:ext uri="{FF2B5EF4-FFF2-40B4-BE49-F238E27FC236}">
                <a16:creationId xmlns:a16="http://schemas.microsoft.com/office/drawing/2014/main" id="{FB06D133-A865-20A9-D392-9A36679866B6}"/>
              </a:ext>
            </a:extLst>
          </p:cNvPr>
          <p:cNvSpPr txBox="1"/>
          <p:nvPr/>
        </p:nvSpPr>
        <p:spPr>
          <a:xfrm>
            <a:off x="787225" y="4299478"/>
            <a:ext cx="3172266" cy="954107"/>
          </a:xfrm>
          <a:prstGeom prst="rect">
            <a:avLst/>
          </a:prstGeom>
          <a:noFill/>
        </p:spPr>
        <p:txBody>
          <a:bodyPr wrap="square" rtlCol="0">
            <a:spAutoFit/>
          </a:bodyPr>
          <a:lstStyle/>
          <a:p>
            <a:pPr fontAlgn="base"/>
            <a:r>
              <a:rPr lang="es-MX" sz="1400" dirty="0">
                <a:solidFill>
                  <a:srgbClr val="23505E"/>
                </a:solidFill>
              </a:rPr>
              <a:t>Millones de pesos girados en promedio cada mes a las IPS, manteniendo la estabilidad financiera de la red prestadora</a:t>
            </a:r>
            <a:endParaRPr lang="es-CO" sz="1400" dirty="0">
              <a:solidFill>
                <a:srgbClr val="23505E"/>
              </a:solidFill>
            </a:endParaRPr>
          </a:p>
        </p:txBody>
      </p:sp>
      <p:sp>
        <p:nvSpPr>
          <p:cNvPr id="15" name="Subtítulo 2">
            <a:extLst>
              <a:ext uri="{FF2B5EF4-FFF2-40B4-BE49-F238E27FC236}">
                <a16:creationId xmlns:a16="http://schemas.microsoft.com/office/drawing/2014/main" id="{B76CC797-E9AD-C2E0-25D0-B43FAD485E8A}"/>
              </a:ext>
            </a:extLst>
          </p:cNvPr>
          <p:cNvSpPr txBox="1">
            <a:spLocks/>
          </p:cNvSpPr>
          <p:nvPr/>
        </p:nvSpPr>
        <p:spPr>
          <a:xfrm>
            <a:off x="4062663" y="3766526"/>
            <a:ext cx="509088" cy="367075"/>
          </a:xfrm>
          <a:prstGeom prst="rect">
            <a:avLst/>
          </a:prstGeom>
        </p:spPr>
        <p:txBody>
          <a:bodyPr vert="horz" lIns="58293" tIns="29146" rIns="58293" bIns="29146"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CO" sz="3442" b="1" dirty="0">
                <a:solidFill>
                  <a:srgbClr val="35B3A3"/>
                </a:solidFill>
                <a:latin typeface="Open Sans" pitchFamily="2" charset="0"/>
                <a:ea typeface="Open Sans" pitchFamily="2" charset="0"/>
                <a:cs typeface="Open Sans" pitchFamily="2" charset="0"/>
              </a:rPr>
              <a:t>4.</a:t>
            </a:r>
            <a:endParaRPr lang="es-ES" sz="3442" b="1" dirty="0">
              <a:solidFill>
                <a:srgbClr val="35B3A3"/>
              </a:solidFill>
              <a:latin typeface="Open Sans" pitchFamily="2" charset="0"/>
              <a:ea typeface="Open Sans" pitchFamily="2" charset="0"/>
              <a:cs typeface="Open Sans" pitchFamily="2" charset="0"/>
            </a:endParaRPr>
          </a:p>
        </p:txBody>
      </p:sp>
      <p:sp>
        <p:nvSpPr>
          <p:cNvPr id="16" name="Rectángulo: una sola esquina cortada 15">
            <a:extLst>
              <a:ext uri="{FF2B5EF4-FFF2-40B4-BE49-F238E27FC236}">
                <a16:creationId xmlns:a16="http://schemas.microsoft.com/office/drawing/2014/main" id="{115ED5AE-1ABE-B6CE-57FE-E58ADE9CB51D}"/>
              </a:ext>
            </a:extLst>
          </p:cNvPr>
          <p:cNvSpPr/>
          <p:nvPr/>
        </p:nvSpPr>
        <p:spPr>
          <a:xfrm>
            <a:off x="4564441" y="3805895"/>
            <a:ext cx="1364097" cy="503773"/>
          </a:xfrm>
          <a:prstGeom prst="snip1Rect">
            <a:avLst/>
          </a:prstGeom>
          <a:solidFill>
            <a:srgbClr val="35B3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800" b="1" dirty="0">
                <a:solidFill>
                  <a:srgbClr val="FFFFFF"/>
                </a:solidFill>
              </a:rPr>
              <a:t>100%</a:t>
            </a:r>
            <a:endParaRPr lang="es-CO" sz="2800" b="1" dirty="0">
              <a:solidFill>
                <a:srgbClr val="FFFFFF"/>
              </a:solidFill>
            </a:endParaRPr>
          </a:p>
        </p:txBody>
      </p:sp>
      <p:sp>
        <p:nvSpPr>
          <p:cNvPr id="17" name="CuadroTexto 16">
            <a:extLst>
              <a:ext uri="{FF2B5EF4-FFF2-40B4-BE49-F238E27FC236}">
                <a16:creationId xmlns:a16="http://schemas.microsoft.com/office/drawing/2014/main" id="{46A6B2D9-F838-E3AB-0ADC-0C86CA4FBB47}"/>
              </a:ext>
            </a:extLst>
          </p:cNvPr>
          <p:cNvSpPr txBox="1"/>
          <p:nvPr/>
        </p:nvSpPr>
        <p:spPr>
          <a:xfrm>
            <a:off x="4494360" y="4299478"/>
            <a:ext cx="3172266" cy="954107"/>
          </a:xfrm>
          <a:prstGeom prst="rect">
            <a:avLst/>
          </a:prstGeom>
          <a:noFill/>
        </p:spPr>
        <p:txBody>
          <a:bodyPr wrap="square" rtlCol="0">
            <a:spAutoFit/>
          </a:bodyPr>
          <a:lstStyle/>
          <a:p>
            <a:pPr fontAlgn="base"/>
            <a:r>
              <a:rPr lang="es-MX" sz="1400" dirty="0">
                <a:solidFill>
                  <a:srgbClr val="23505E"/>
                </a:solidFill>
              </a:rPr>
              <a:t>Presentación de declaraciones tributarias a la DIAN y reportes a la Contaduría General de la Nación dentro de los plazos legales.</a:t>
            </a:r>
            <a:endParaRPr lang="es-CO" sz="1600" dirty="0">
              <a:solidFill>
                <a:srgbClr val="23505E"/>
              </a:solidFill>
            </a:endParaRPr>
          </a:p>
        </p:txBody>
      </p:sp>
      <p:sp>
        <p:nvSpPr>
          <p:cNvPr id="18" name="Subtítulo 2">
            <a:extLst>
              <a:ext uri="{FF2B5EF4-FFF2-40B4-BE49-F238E27FC236}">
                <a16:creationId xmlns:a16="http://schemas.microsoft.com/office/drawing/2014/main" id="{F41858E5-8FD3-A23F-C69B-947D0A3F1DF6}"/>
              </a:ext>
            </a:extLst>
          </p:cNvPr>
          <p:cNvSpPr txBox="1">
            <a:spLocks/>
          </p:cNvSpPr>
          <p:nvPr/>
        </p:nvSpPr>
        <p:spPr>
          <a:xfrm>
            <a:off x="7978444" y="1605447"/>
            <a:ext cx="509088" cy="367075"/>
          </a:xfrm>
          <a:prstGeom prst="rect">
            <a:avLst/>
          </a:prstGeom>
        </p:spPr>
        <p:txBody>
          <a:bodyPr vert="horz" lIns="58293" tIns="29146" rIns="58293" bIns="29146"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CO" sz="3442" b="1" dirty="0">
                <a:solidFill>
                  <a:srgbClr val="35B3A3"/>
                </a:solidFill>
                <a:latin typeface="Open Sans" pitchFamily="2" charset="0"/>
                <a:ea typeface="Open Sans" pitchFamily="2" charset="0"/>
                <a:cs typeface="Open Sans" pitchFamily="2" charset="0"/>
              </a:rPr>
              <a:t>5.</a:t>
            </a:r>
            <a:endParaRPr lang="es-ES" sz="3442" b="1" dirty="0">
              <a:solidFill>
                <a:srgbClr val="35B3A3"/>
              </a:solidFill>
              <a:latin typeface="Open Sans" pitchFamily="2" charset="0"/>
              <a:ea typeface="Open Sans" pitchFamily="2" charset="0"/>
              <a:cs typeface="Open Sans" pitchFamily="2" charset="0"/>
            </a:endParaRPr>
          </a:p>
        </p:txBody>
      </p:sp>
      <p:sp>
        <p:nvSpPr>
          <p:cNvPr id="19" name="Rectángulo: una sola esquina cortada 18">
            <a:extLst>
              <a:ext uri="{FF2B5EF4-FFF2-40B4-BE49-F238E27FC236}">
                <a16:creationId xmlns:a16="http://schemas.microsoft.com/office/drawing/2014/main" id="{4AAEF782-5D3F-F839-3B46-A735DC395FEE}"/>
              </a:ext>
            </a:extLst>
          </p:cNvPr>
          <p:cNvSpPr/>
          <p:nvPr/>
        </p:nvSpPr>
        <p:spPr>
          <a:xfrm>
            <a:off x="8087319" y="2161769"/>
            <a:ext cx="1364097" cy="503773"/>
          </a:xfrm>
          <a:prstGeom prst="snip1Rect">
            <a:avLst/>
          </a:prstGeom>
          <a:solidFill>
            <a:srgbClr val="E894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rgbClr val="FFFFFF"/>
                </a:solidFill>
              </a:rPr>
              <a:t>46.31%</a:t>
            </a:r>
            <a:endParaRPr lang="es-CO" sz="2000" b="1" dirty="0">
              <a:solidFill>
                <a:srgbClr val="FFFFFF"/>
              </a:solidFill>
            </a:endParaRPr>
          </a:p>
        </p:txBody>
      </p:sp>
      <p:sp>
        <p:nvSpPr>
          <p:cNvPr id="20" name="CuadroTexto 19">
            <a:extLst>
              <a:ext uri="{FF2B5EF4-FFF2-40B4-BE49-F238E27FC236}">
                <a16:creationId xmlns:a16="http://schemas.microsoft.com/office/drawing/2014/main" id="{EFE1CF44-C32D-AAAF-F443-1768134813E7}"/>
              </a:ext>
            </a:extLst>
          </p:cNvPr>
          <p:cNvSpPr txBox="1"/>
          <p:nvPr/>
        </p:nvSpPr>
        <p:spPr>
          <a:xfrm>
            <a:off x="7977709" y="2725341"/>
            <a:ext cx="3793071" cy="1077218"/>
          </a:xfrm>
          <a:prstGeom prst="rect">
            <a:avLst/>
          </a:prstGeom>
          <a:noFill/>
        </p:spPr>
        <p:txBody>
          <a:bodyPr wrap="square" rtlCol="0">
            <a:spAutoFit/>
          </a:bodyPr>
          <a:lstStyle/>
          <a:p>
            <a:pPr fontAlgn="base"/>
            <a:r>
              <a:rPr lang="es-MX" sz="1600" dirty="0">
                <a:solidFill>
                  <a:srgbClr val="23505E"/>
                </a:solidFill>
              </a:rPr>
              <a:t>Proporción de giros destinados al fortalecimiento de hospitales públicos y mixtos, sumando un total de $1.31 billones</a:t>
            </a:r>
            <a:endParaRPr lang="es-CO" sz="1600" dirty="0">
              <a:solidFill>
                <a:srgbClr val="23505E"/>
              </a:solidFill>
            </a:endParaRPr>
          </a:p>
        </p:txBody>
      </p:sp>
      <p:cxnSp>
        <p:nvCxnSpPr>
          <p:cNvPr id="21" name="Conector recto 20">
            <a:extLst>
              <a:ext uri="{FF2B5EF4-FFF2-40B4-BE49-F238E27FC236}">
                <a16:creationId xmlns:a16="http://schemas.microsoft.com/office/drawing/2014/main" id="{424DB464-EAE0-31AB-52EA-EC50EB1A04E4}"/>
              </a:ext>
            </a:extLst>
          </p:cNvPr>
          <p:cNvCxnSpPr>
            <a:cxnSpLocks/>
          </p:cNvCxnSpPr>
          <p:nvPr/>
        </p:nvCxnSpPr>
        <p:spPr>
          <a:xfrm>
            <a:off x="3920553" y="1378399"/>
            <a:ext cx="0" cy="4227136"/>
          </a:xfrm>
          <a:prstGeom prst="line">
            <a:avLst/>
          </a:prstGeom>
          <a:ln>
            <a:solidFill>
              <a:srgbClr val="35B3A3"/>
            </a:solidFill>
            <a:prstDash val="sysDot"/>
          </a:ln>
        </p:spPr>
        <p:style>
          <a:lnRef idx="2">
            <a:schemeClr val="accent1"/>
          </a:lnRef>
          <a:fillRef idx="0">
            <a:schemeClr val="accent1"/>
          </a:fillRef>
          <a:effectRef idx="1">
            <a:schemeClr val="accent1"/>
          </a:effectRef>
          <a:fontRef idx="minor">
            <a:schemeClr val="tx1"/>
          </a:fontRef>
        </p:style>
      </p:cxnSp>
      <p:cxnSp>
        <p:nvCxnSpPr>
          <p:cNvPr id="22" name="Conector recto 21">
            <a:extLst>
              <a:ext uri="{FF2B5EF4-FFF2-40B4-BE49-F238E27FC236}">
                <a16:creationId xmlns:a16="http://schemas.microsoft.com/office/drawing/2014/main" id="{70A5D8C5-C5D2-FD74-E94A-B8CCC027B99B}"/>
              </a:ext>
            </a:extLst>
          </p:cNvPr>
          <p:cNvCxnSpPr>
            <a:cxnSpLocks/>
          </p:cNvCxnSpPr>
          <p:nvPr/>
        </p:nvCxnSpPr>
        <p:spPr>
          <a:xfrm>
            <a:off x="306437" y="3425590"/>
            <a:ext cx="7318672" cy="0"/>
          </a:xfrm>
          <a:prstGeom prst="line">
            <a:avLst/>
          </a:prstGeom>
          <a:ln>
            <a:solidFill>
              <a:srgbClr val="35B3A3"/>
            </a:solidFill>
            <a:prstDash val="sysDot"/>
          </a:ln>
        </p:spPr>
        <p:style>
          <a:lnRef idx="2">
            <a:schemeClr val="accent1"/>
          </a:lnRef>
          <a:fillRef idx="0">
            <a:schemeClr val="accent1"/>
          </a:fillRef>
          <a:effectRef idx="1">
            <a:schemeClr val="accent1"/>
          </a:effectRef>
          <a:fontRef idx="minor">
            <a:schemeClr val="tx1"/>
          </a:fontRef>
        </p:style>
      </p:cxnSp>
      <p:sp>
        <p:nvSpPr>
          <p:cNvPr id="24" name="Elipse 23">
            <a:extLst>
              <a:ext uri="{FF2B5EF4-FFF2-40B4-BE49-F238E27FC236}">
                <a16:creationId xmlns:a16="http://schemas.microsoft.com/office/drawing/2014/main" id="{C356E1FB-3D9B-49A3-FD01-7F26DFD5E305}"/>
              </a:ext>
            </a:extLst>
          </p:cNvPr>
          <p:cNvSpPr/>
          <p:nvPr/>
        </p:nvSpPr>
        <p:spPr>
          <a:xfrm>
            <a:off x="8145541" y="4244664"/>
            <a:ext cx="928440" cy="928440"/>
          </a:xfrm>
          <a:prstGeom prst="ellipse">
            <a:avLst/>
          </a:prstGeom>
          <a:noFill/>
          <a:ln>
            <a:solidFill>
              <a:srgbClr val="35B3A3"/>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CuadroTexto 24">
            <a:extLst>
              <a:ext uri="{FF2B5EF4-FFF2-40B4-BE49-F238E27FC236}">
                <a16:creationId xmlns:a16="http://schemas.microsoft.com/office/drawing/2014/main" id="{BB9E71A2-DC5D-B2D6-814E-806AB6AB57D2}"/>
              </a:ext>
            </a:extLst>
          </p:cNvPr>
          <p:cNvSpPr txBox="1"/>
          <p:nvPr/>
        </p:nvSpPr>
        <p:spPr>
          <a:xfrm>
            <a:off x="5925248" y="3637145"/>
            <a:ext cx="2014078" cy="646331"/>
          </a:xfrm>
          <a:prstGeom prst="rect">
            <a:avLst/>
          </a:prstGeom>
          <a:noFill/>
        </p:spPr>
        <p:txBody>
          <a:bodyPr wrap="square" rtlCol="0">
            <a:spAutoFit/>
          </a:bodyPr>
          <a:lstStyle/>
          <a:p>
            <a:pPr fontAlgn="base"/>
            <a:r>
              <a:rPr lang="es-CO" b="1" dirty="0">
                <a:solidFill>
                  <a:srgbClr val="35B3A3"/>
                </a:solidFill>
              </a:rPr>
              <a:t>Oportunidad tributaria</a:t>
            </a:r>
          </a:p>
        </p:txBody>
      </p:sp>
      <p:sp>
        <p:nvSpPr>
          <p:cNvPr id="26" name="CuadroTexto 25">
            <a:extLst>
              <a:ext uri="{FF2B5EF4-FFF2-40B4-BE49-F238E27FC236}">
                <a16:creationId xmlns:a16="http://schemas.microsoft.com/office/drawing/2014/main" id="{C663DAEA-E222-8174-75B0-562EE4CEA36F}"/>
              </a:ext>
            </a:extLst>
          </p:cNvPr>
          <p:cNvSpPr txBox="1"/>
          <p:nvPr/>
        </p:nvSpPr>
        <p:spPr>
          <a:xfrm>
            <a:off x="9261972" y="4728877"/>
            <a:ext cx="171113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srgbClr val="003366"/>
                </a:solidFill>
                <a:effectLst/>
                <a:uLnTx/>
                <a:uFillTx/>
                <a:latin typeface="Arial Narrow" panose="020B0606020202030204" pitchFamily="34" charset="0"/>
                <a:ea typeface="+mn-ea"/>
                <a:cs typeface="+mn-cs"/>
              </a:rPr>
              <a:t>Inversión en reserva técnica</a:t>
            </a:r>
            <a:endParaRPr kumimoji="0" lang="es-CO" sz="1200" b="1" i="0" u="none" strike="noStrike" kern="1200" cap="none" spc="0" normalizeH="0" baseline="0" noProof="0" dirty="0">
              <a:ln>
                <a:noFill/>
              </a:ln>
              <a:solidFill>
                <a:srgbClr val="FF0000"/>
              </a:solidFill>
              <a:effectLst/>
              <a:uLnTx/>
              <a:uFillTx/>
              <a:latin typeface="Arial Narrow" panose="020B0606020202030204" pitchFamily="34" charset="0"/>
              <a:ea typeface="+mn-ea"/>
              <a:cs typeface="+mn-cs"/>
            </a:endParaRPr>
          </a:p>
        </p:txBody>
      </p:sp>
      <p:sp>
        <p:nvSpPr>
          <p:cNvPr id="27" name="Rectángulo: una sola esquina cortada 26">
            <a:extLst>
              <a:ext uri="{FF2B5EF4-FFF2-40B4-BE49-F238E27FC236}">
                <a16:creationId xmlns:a16="http://schemas.microsoft.com/office/drawing/2014/main" id="{3CDC3C64-99EE-00A1-53FF-665AE55AD6C7}"/>
              </a:ext>
            </a:extLst>
          </p:cNvPr>
          <p:cNvSpPr/>
          <p:nvPr/>
        </p:nvSpPr>
        <p:spPr>
          <a:xfrm>
            <a:off x="9261972" y="4244664"/>
            <a:ext cx="1364097" cy="503773"/>
          </a:xfrm>
          <a:prstGeom prst="snip1Rect">
            <a:avLst/>
          </a:prstGeom>
          <a:solidFill>
            <a:srgbClr val="35B3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400" b="1" dirty="0">
                <a:solidFill>
                  <a:srgbClr val="FFFFFF"/>
                </a:solidFill>
              </a:rPr>
              <a:t>$22.8 M</a:t>
            </a:r>
            <a:endParaRPr lang="es-CO" sz="2400" b="1" dirty="0">
              <a:solidFill>
                <a:srgbClr val="FFFFFF"/>
              </a:solidFill>
            </a:endParaRPr>
          </a:p>
        </p:txBody>
      </p:sp>
      <p:cxnSp>
        <p:nvCxnSpPr>
          <p:cNvPr id="28" name="Conector recto 27">
            <a:extLst>
              <a:ext uri="{FF2B5EF4-FFF2-40B4-BE49-F238E27FC236}">
                <a16:creationId xmlns:a16="http://schemas.microsoft.com/office/drawing/2014/main" id="{49CCEB17-0C07-C53F-FC44-3D31C1CC9AAA}"/>
              </a:ext>
            </a:extLst>
          </p:cNvPr>
          <p:cNvCxnSpPr>
            <a:cxnSpLocks/>
          </p:cNvCxnSpPr>
          <p:nvPr/>
        </p:nvCxnSpPr>
        <p:spPr>
          <a:xfrm>
            <a:off x="7718104" y="1459684"/>
            <a:ext cx="0" cy="4145851"/>
          </a:xfrm>
          <a:prstGeom prst="line">
            <a:avLst/>
          </a:prstGeom>
          <a:ln>
            <a:solidFill>
              <a:srgbClr val="35B3A3"/>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35719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F1AFF-A2F9-9676-E72E-8FEFDA88240F}"/>
            </a:ext>
          </a:extLst>
        </p:cNvPr>
        <p:cNvGrpSpPr/>
        <p:nvPr/>
      </p:nvGrpSpPr>
      <p:grpSpPr>
        <a:xfrm>
          <a:off x="0" y="0"/>
          <a:ext cx="0" cy="0"/>
          <a:chOff x="0" y="0"/>
          <a:chExt cx="0" cy="0"/>
        </a:xfrm>
      </p:grpSpPr>
      <p:pic>
        <p:nvPicPr>
          <p:cNvPr id="4" name="Google Shape;233;p5">
            <a:extLst>
              <a:ext uri="{FF2B5EF4-FFF2-40B4-BE49-F238E27FC236}">
                <a16:creationId xmlns:a16="http://schemas.microsoft.com/office/drawing/2014/main" id="{DC1013E5-CED2-18FD-6085-883AB2D2D891}"/>
              </a:ext>
            </a:extLst>
          </p:cNvPr>
          <p:cNvPicPr preferRelativeResize="0"/>
          <p:nvPr/>
        </p:nvPicPr>
        <p:blipFill rotWithShape="1">
          <a:blip r:embed="rId3">
            <a:alphaModFix amt="50000"/>
          </a:blip>
          <a:srcRect/>
          <a:stretch/>
        </p:blipFill>
        <p:spPr>
          <a:xfrm>
            <a:off x="4110607" y="696390"/>
            <a:ext cx="3390201" cy="725800"/>
          </a:xfrm>
          <a:prstGeom prst="rect">
            <a:avLst/>
          </a:prstGeom>
          <a:noFill/>
          <a:ln>
            <a:noFill/>
          </a:ln>
        </p:spPr>
      </p:pic>
      <p:pic>
        <p:nvPicPr>
          <p:cNvPr id="5" name="Google Shape;234;p5" descr="Imagen en blanco y negro&#10;&#10;El contenido generado por IA puede ser incorrecto.">
            <a:extLst>
              <a:ext uri="{FF2B5EF4-FFF2-40B4-BE49-F238E27FC236}">
                <a16:creationId xmlns:a16="http://schemas.microsoft.com/office/drawing/2014/main" id="{BEF32C9E-B633-3CC7-6283-0306F51038DB}"/>
              </a:ext>
            </a:extLst>
          </p:cNvPr>
          <p:cNvPicPr preferRelativeResize="0"/>
          <p:nvPr/>
        </p:nvPicPr>
        <p:blipFill rotWithShape="1">
          <a:blip r:embed="rId4">
            <a:alphaModFix/>
          </a:blip>
          <a:srcRect/>
          <a:stretch/>
        </p:blipFill>
        <p:spPr>
          <a:xfrm rot="8108137" flipH="1">
            <a:off x="3979512" y="735349"/>
            <a:ext cx="654666" cy="251501"/>
          </a:xfrm>
          <a:prstGeom prst="rect">
            <a:avLst/>
          </a:prstGeom>
          <a:noFill/>
          <a:ln>
            <a:noFill/>
          </a:ln>
        </p:spPr>
      </p:pic>
      <p:pic>
        <p:nvPicPr>
          <p:cNvPr id="6" name="Google Shape;235;p5" descr="Imagen en blanco y negro&#10;&#10;El contenido generado por IA puede ser incorrecto.">
            <a:extLst>
              <a:ext uri="{FF2B5EF4-FFF2-40B4-BE49-F238E27FC236}">
                <a16:creationId xmlns:a16="http://schemas.microsoft.com/office/drawing/2014/main" id="{5689D276-BE96-42EA-592A-C112325F3456}"/>
              </a:ext>
            </a:extLst>
          </p:cNvPr>
          <p:cNvPicPr preferRelativeResize="0"/>
          <p:nvPr/>
        </p:nvPicPr>
        <p:blipFill rotWithShape="1">
          <a:blip r:embed="rId4">
            <a:alphaModFix/>
          </a:blip>
          <a:srcRect/>
          <a:stretch/>
        </p:blipFill>
        <p:spPr>
          <a:xfrm rot="-8157613" flipH="1">
            <a:off x="7039552" y="774754"/>
            <a:ext cx="654666" cy="251501"/>
          </a:xfrm>
          <a:prstGeom prst="rect">
            <a:avLst/>
          </a:prstGeom>
          <a:noFill/>
          <a:ln>
            <a:noFill/>
          </a:ln>
        </p:spPr>
      </p:pic>
      <p:sp>
        <p:nvSpPr>
          <p:cNvPr id="7" name="CuadroTexto 6">
            <a:extLst>
              <a:ext uri="{FF2B5EF4-FFF2-40B4-BE49-F238E27FC236}">
                <a16:creationId xmlns:a16="http://schemas.microsoft.com/office/drawing/2014/main" id="{1253789F-52AA-5CD5-620C-157A18D2897D}"/>
              </a:ext>
            </a:extLst>
          </p:cNvPr>
          <p:cNvSpPr txBox="1"/>
          <p:nvPr/>
        </p:nvSpPr>
        <p:spPr>
          <a:xfrm>
            <a:off x="805343" y="2690166"/>
            <a:ext cx="3718935" cy="3108543"/>
          </a:xfrm>
          <a:prstGeom prst="rect">
            <a:avLst/>
          </a:prstGeom>
          <a:noFill/>
        </p:spPr>
        <p:txBody>
          <a:bodyPr wrap="square" rtlCol="0">
            <a:spAutoFit/>
          </a:bodyPr>
          <a:lstStyle/>
          <a:p>
            <a:pPr algn="just"/>
            <a:r>
              <a:rPr lang="es-MX" sz="1400" dirty="0">
                <a:solidFill>
                  <a:srgbClr val="23505E"/>
                </a:solidFill>
              </a:rPr>
              <a:t>Durante el periodo 2025 se gestionaron acuerdos de pago, los cuales ascendieron a un total de $26.461 millones, destacándose una fuerte concentración en dos rubros principales que representan el 73% del total:</a:t>
            </a:r>
            <a:br>
              <a:rPr lang="es-MX" sz="1400" dirty="0">
                <a:solidFill>
                  <a:srgbClr val="23505E"/>
                </a:solidFill>
              </a:rPr>
            </a:br>
            <a:endParaRPr lang="es-MX" sz="1400" dirty="0">
              <a:solidFill>
                <a:srgbClr val="23505E"/>
              </a:solidFill>
            </a:endParaRPr>
          </a:p>
          <a:p>
            <a:pPr marL="285750" indent="-285750" algn="just">
              <a:buFont typeface="Wingdings" panose="05000000000000000000" pitchFamily="2" charset="2"/>
              <a:buChar char="ü"/>
            </a:pPr>
            <a:r>
              <a:rPr lang="es-MX" sz="1400" b="1" dirty="0">
                <a:solidFill>
                  <a:srgbClr val="23505E"/>
                </a:solidFill>
              </a:rPr>
              <a:t>CAPITA:</a:t>
            </a:r>
            <a:r>
              <a:rPr lang="es-MX" sz="1400" dirty="0">
                <a:solidFill>
                  <a:srgbClr val="23505E"/>
                </a:solidFill>
              </a:rPr>
              <a:t> $10.334 millones </a:t>
            </a:r>
          </a:p>
          <a:p>
            <a:pPr marL="285750" indent="-285750" algn="just">
              <a:buFont typeface="Wingdings" panose="05000000000000000000" pitchFamily="2" charset="2"/>
              <a:buChar char="ü"/>
            </a:pPr>
            <a:r>
              <a:rPr lang="es-MX" sz="1400" b="1" dirty="0">
                <a:solidFill>
                  <a:srgbClr val="23505E"/>
                </a:solidFill>
              </a:rPr>
              <a:t>MVP:</a:t>
            </a:r>
            <a:r>
              <a:rPr lang="es-MX" sz="1400" dirty="0">
                <a:solidFill>
                  <a:srgbClr val="23505E"/>
                </a:solidFill>
              </a:rPr>
              <a:t> $8.938 millones.</a:t>
            </a:r>
          </a:p>
          <a:p>
            <a:pPr marL="285750" indent="-285750" algn="just">
              <a:buFont typeface="Wingdings" panose="05000000000000000000" pitchFamily="2" charset="2"/>
              <a:buChar char="ü"/>
            </a:pPr>
            <a:r>
              <a:rPr lang="es-MX" sz="1400" dirty="0">
                <a:solidFill>
                  <a:srgbClr val="23505E"/>
                </a:solidFill>
              </a:rPr>
              <a:t> El resto se distribuye principalmente entre </a:t>
            </a:r>
            <a:r>
              <a:rPr lang="es-MX" sz="1400" b="1" dirty="0">
                <a:solidFill>
                  <a:srgbClr val="23505E"/>
                </a:solidFill>
              </a:rPr>
              <a:t>PGP</a:t>
            </a:r>
            <a:r>
              <a:rPr lang="es-MX" sz="1400" dirty="0">
                <a:solidFill>
                  <a:srgbClr val="23505E"/>
                </a:solidFill>
              </a:rPr>
              <a:t> ($4.005M) </a:t>
            </a:r>
          </a:p>
          <a:p>
            <a:pPr marL="285750" indent="-285750" algn="just">
              <a:buFont typeface="Wingdings" panose="05000000000000000000" pitchFamily="2" charset="2"/>
              <a:buChar char="ü"/>
            </a:pPr>
            <a:r>
              <a:rPr lang="es-MX" sz="1400" b="1" dirty="0">
                <a:solidFill>
                  <a:srgbClr val="23505E"/>
                </a:solidFill>
              </a:rPr>
              <a:t> PEDT - Incentivos</a:t>
            </a:r>
            <a:r>
              <a:rPr lang="es-MX" sz="1400" dirty="0">
                <a:solidFill>
                  <a:srgbClr val="23505E"/>
                </a:solidFill>
              </a:rPr>
              <a:t> ($2.335M), con participaciones menores se encuentran los Indicadores, Otros y Covid.</a:t>
            </a:r>
          </a:p>
          <a:p>
            <a:pPr algn="just"/>
            <a:r>
              <a:rPr lang="es-MX" sz="1400" dirty="0">
                <a:solidFill>
                  <a:srgbClr val="23505E"/>
                </a:solidFill>
              </a:rPr>
              <a:t> </a:t>
            </a:r>
          </a:p>
        </p:txBody>
      </p:sp>
      <p:sp>
        <p:nvSpPr>
          <p:cNvPr id="8" name="CuadroTexto 7">
            <a:extLst>
              <a:ext uri="{FF2B5EF4-FFF2-40B4-BE49-F238E27FC236}">
                <a16:creationId xmlns:a16="http://schemas.microsoft.com/office/drawing/2014/main" id="{1B8140CA-6F6A-F0D1-901B-8943C5D49606}"/>
              </a:ext>
            </a:extLst>
          </p:cNvPr>
          <p:cNvSpPr txBox="1"/>
          <p:nvPr/>
        </p:nvSpPr>
        <p:spPr>
          <a:xfrm>
            <a:off x="7107778" y="1936234"/>
            <a:ext cx="1375377" cy="369332"/>
          </a:xfrm>
          <a:prstGeom prst="rect">
            <a:avLst/>
          </a:prstGeom>
          <a:solidFill>
            <a:srgbClr val="35B3A3"/>
          </a:solidFill>
        </p:spPr>
        <p:txBody>
          <a:bodyPr wrap="none" rtlCol="0">
            <a:spAutoFit/>
          </a:bodyPr>
          <a:lstStyle/>
          <a:p>
            <a:pPr algn="ctr"/>
            <a:r>
              <a:rPr lang="es-ES" b="1" dirty="0">
                <a:solidFill>
                  <a:schemeClr val="bg1"/>
                </a:solidFill>
              </a:rPr>
              <a:t>Resultados</a:t>
            </a:r>
            <a:endParaRPr lang="es-CO" b="1" dirty="0">
              <a:solidFill>
                <a:schemeClr val="bg1"/>
              </a:solidFill>
            </a:endParaRPr>
          </a:p>
        </p:txBody>
      </p:sp>
      <p:pic>
        <p:nvPicPr>
          <p:cNvPr id="9" name="Imagen 8">
            <a:extLst>
              <a:ext uri="{FF2B5EF4-FFF2-40B4-BE49-F238E27FC236}">
                <a16:creationId xmlns:a16="http://schemas.microsoft.com/office/drawing/2014/main" id="{43E8E1CB-C542-926D-934C-56F7F9C39786}"/>
              </a:ext>
            </a:extLst>
          </p:cNvPr>
          <p:cNvPicPr>
            <a:picLocks noChangeAspect="1"/>
          </p:cNvPicPr>
          <p:nvPr/>
        </p:nvPicPr>
        <p:blipFill>
          <a:blip r:embed="rId5"/>
          <a:srcRect l="1269" t="1782" r="1506" b="1565"/>
          <a:stretch>
            <a:fillRect/>
          </a:stretch>
        </p:blipFill>
        <p:spPr>
          <a:xfrm>
            <a:off x="5456244" y="2690167"/>
            <a:ext cx="5432665" cy="3108543"/>
          </a:xfrm>
          <a:prstGeom prst="rect">
            <a:avLst/>
          </a:prstGeom>
        </p:spPr>
      </p:pic>
      <p:sp>
        <p:nvSpPr>
          <p:cNvPr id="10" name="CuadroTexto 4">
            <a:extLst>
              <a:ext uri="{FF2B5EF4-FFF2-40B4-BE49-F238E27FC236}">
                <a16:creationId xmlns:a16="http://schemas.microsoft.com/office/drawing/2014/main" id="{B6801D01-43D4-3543-1177-FE4BFC6AE391}"/>
              </a:ext>
            </a:extLst>
          </p:cNvPr>
          <p:cNvSpPr txBox="1"/>
          <p:nvPr/>
        </p:nvSpPr>
        <p:spPr>
          <a:xfrm>
            <a:off x="4431999" y="840580"/>
            <a:ext cx="2832868" cy="461665"/>
          </a:xfrm>
          <a:prstGeom prst="rect">
            <a:avLst/>
          </a:prstGeom>
          <a:noFill/>
        </p:spPr>
        <p:txBody>
          <a:bodyPr wrap="square" rtlCol="0">
            <a:spAutoFit/>
          </a:bodyPr>
          <a:lstStyle/>
          <a:p>
            <a:pPr algn="ctr"/>
            <a:r>
              <a:rPr lang="es-MX" sz="2400" b="1" dirty="0">
                <a:solidFill>
                  <a:srgbClr val="23505E"/>
                </a:solidFill>
                <a:latin typeface="+mj-lt"/>
              </a:rPr>
              <a:t>Recuperación</a:t>
            </a:r>
            <a:endParaRPr lang="es-CO" sz="3199" b="1" dirty="0">
              <a:solidFill>
                <a:srgbClr val="23505E"/>
              </a:solidFill>
              <a:latin typeface="+mj-lt"/>
            </a:endParaRPr>
          </a:p>
        </p:txBody>
      </p:sp>
    </p:spTree>
    <p:extLst>
      <p:ext uri="{BB962C8B-B14F-4D97-AF65-F5344CB8AC3E}">
        <p14:creationId xmlns:p14="http://schemas.microsoft.com/office/powerpoint/2010/main" val="37688333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023B8-75F2-2913-673B-1A5D8DA80D86}"/>
            </a:ext>
          </a:extLst>
        </p:cNvPr>
        <p:cNvGrpSpPr/>
        <p:nvPr/>
      </p:nvGrpSpPr>
      <p:grpSpPr>
        <a:xfrm>
          <a:off x="0" y="0"/>
          <a:ext cx="0" cy="0"/>
          <a:chOff x="0" y="0"/>
          <a:chExt cx="0" cy="0"/>
        </a:xfrm>
      </p:grpSpPr>
      <p:sp>
        <p:nvSpPr>
          <p:cNvPr id="7" name="CuadroTexto 6">
            <a:extLst>
              <a:ext uri="{FF2B5EF4-FFF2-40B4-BE49-F238E27FC236}">
                <a16:creationId xmlns:a16="http://schemas.microsoft.com/office/drawing/2014/main" id="{6814483A-027D-866B-E5BF-43094B02FC46}"/>
              </a:ext>
            </a:extLst>
          </p:cNvPr>
          <p:cNvSpPr txBox="1"/>
          <p:nvPr/>
        </p:nvSpPr>
        <p:spPr>
          <a:xfrm>
            <a:off x="562715" y="2466363"/>
            <a:ext cx="5168322" cy="1384995"/>
          </a:xfrm>
          <a:prstGeom prst="rect">
            <a:avLst/>
          </a:prstGeom>
          <a:noFill/>
        </p:spPr>
        <p:txBody>
          <a:bodyPr wrap="square" rtlCol="0">
            <a:spAutoFit/>
          </a:bodyPr>
          <a:lstStyle/>
          <a:p>
            <a:r>
              <a:rPr lang="es-MX" sz="1400" dirty="0">
                <a:solidFill>
                  <a:srgbClr val="23505E"/>
                </a:solidFill>
              </a:rPr>
              <a:t>Se tiene un acumulado de $22.8 M pesos en inversión para la reserva técnica de los cuales $10 M pesos son el aporte del año 2025.</a:t>
            </a:r>
          </a:p>
          <a:p>
            <a:endParaRPr lang="es-MX" sz="1400" dirty="0">
              <a:solidFill>
                <a:srgbClr val="23505E"/>
              </a:solidFill>
            </a:endParaRPr>
          </a:p>
          <a:p>
            <a:r>
              <a:rPr lang="es-CO" sz="1400" dirty="0">
                <a:solidFill>
                  <a:srgbClr val="23505E"/>
                </a:solidFill>
              </a:rPr>
              <a:t>Teniendo un incremento con respecto a la vigencia del 2024 del </a:t>
            </a:r>
            <a:r>
              <a:rPr lang="es-MX" sz="1400" dirty="0">
                <a:solidFill>
                  <a:srgbClr val="23505E"/>
                </a:solidFill>
              </a:rPr>
              <a:t>54% en el valor de los Certificados de Depósito a Término (CDT)</a:t>
            </a:r>
          </a:p>
        </p:txBody>
      </p:sp>
      <p:sp>
        <p:nvSpPr>
          <p:cNvPr id="8" name="CuadroTexto 7">
            <a:extLst>
              <a:ext uri="{FF2B5EF4-FFF2-40B4-BE49-F238E27FC236}">
                <a16:creationId xmlns:a16="http://schemas.microsoft.com/office/drawing/2014/main" id="{A8ADCCCB-2846-D417-722E-A6EF0BC3543F}"/>
              </a:ext>
            </a:extLst>
          </p:cNvPr>
          <p:cNvSpPr txBox="1"/>
          <p:nvPr/>
        </p:nvSpPr>
        <p:spPr>
          <a:xfrm>
            <a:off x="2492523" y="4370629"/>
            <a:ext cx="1626727" cy="369332"/>
          </a:xfrm>
          <a:prstGeom prst="rect">
            <a:avLst/>
          </a:prstGeom>
          <a:solidFill>
            <a:srgbClr val="35B3A3"/>
          </a:solidFill>
        </p:spPr>
        <p:txBody>
          <a:bodyPr wrap="none" rtlCol="0">
            <a:spAutoFit/>
          </a:bodyPr>
          <a:lstStyle/>
          <a:p>
            <a:pPr algn="ctr"/>
            <a:r>
              <a:rPr lang="es-ES" dirty="0">
                <a:solidFill>
                  <a:schemeClr val="bg1"/>
                </a:solidFill>
              </a:rPr>
              <a:t>RESULTADOS  </a:t>
            </a:r>
            <a:endParaRPr lang="es-CO" dirty="0">
              <a:solidFill>
                <a:schemeClr val="bg1"/>
              </a:solidFill>
            </a:endParaRPr>
          </a:p>
        </p:txBody>
      </p:sp>
      <p:pic>
        <p:nvPicPr>
          <p:cNvPr id="9" name="Imagen 8">
            <a:extLst>
              <a:ext uri="{FF2B5EF4-FFF2-40B4-BE49-F238E27FC236}">
                <a16:creationId xmlns:a16="http://schemas.microsoft.com/office/drawing/2014/main" id="{10BDC1ED-ACB6-3A61-737D-FAA436990349}"/>
              </a:ext>
            </a:extLst>
          </p:cNvPr>
          <p:cNvPicPr>
            <a:picLocks noChangeAspect="1"/>
          </p:cNvPicPr>
          <p:nvPr/>
        </p:nvPicPr>
        <p:blipFill>
          <a:blip r:embed="rId3"/>
          <a:stretch>
            <a:fillRect/>
          </a:stretch>
        </p:blipFill>
        <p:spPr>
          <a:xfrm>
            <a:off x="562715" y="4945577"/>
            <a:ext cx="5452845" cy="348647"/>
          </a:xfrm>
          <a:prstGeom prst="rect">
            <a:avLst/>
          </a:prstGeom>
        </p:spPr>
      </p:pic>
      <p:pic>
        <p:nvPicPr>
          <p:cNvPr id="10" name="Imagen 9">
            <a:extLst>
              <a:ext uri="{FF2B5EF4-FFF2-40B4-BE49-F238E27FC236}">
                <a16:creationId xmlns:a16="http://schemas.microsoft.com/office/drawing/2014/main" id="{E02BD64D-0536-CDB6-1D74-36BE42F4E2F2}"/>
              </a:ext>
            </a:extLst>
          </p:cNvPr>
          <p:cNvPicPr>
            <a:picLocks noChangeAspect="1"/>
          </p:cNvPicPr>
          <p:nvPr/>
        </p:nvPicPr>
        <p:blipFill>
          <a:blip r:embed="rId4"/>
          <a:stretch>
            <a:fillRect/>
          </a:stretch>
        </p:blipFill>
        <p:spPr>
          <a:xfrm>
            <a:off x="6460965" y="2466364"/>
            <a:ext cx="4760225" cy="2861200"/>
          </a:xfrm>
          <a:prstGeom prst="rect">
            <a:avLst/>
          </a:prstGeom>
        </p:spPr>
      </p:pic>
      <p:pic>
        <p:nvPicPr>
          <p:cNvPr id="11" name="Google Shape;233;p5">
            <a:extLst>
              <a:ext uri="{FF2B5EF4-FFF2-40B4-BE49-F238E27FC236}">
                <a16:creationId xmlns:a16="http://schemas.microsoft.com/office/drawing/2014/main" id="{E1B6CC7A-EB36-1936-0B00-276F182E79DF}"/>
              </a:ext>
            </a:extLst>
          </p:cNvPr>
          <p:cNvPicPr preferRelativeResize="0"/>
          <p:nvPr/>
        </p:nvPicPr>
        <p:blipFill rotWithShape="1">
          <a:blip r:embed="rId5">
            <a:alphaModFix amt="50000"/>
          </a:blip>
          <a:srcRect/>
          <a:stretch/>
        </p:blipFill>
        <p:spPr>
          <a:xfrm>
            <a:off x="4110607" y="696390"/>
            <a:ext cx="3390201" cy="725800"/>
          </a:xfrm>
          <a:prstGeom prst="rect">
            <a:avLst/>
          </a:prstGeom>
          <a:noFill/>
          <a:ln>
            <a:noFill/>
          </a:ln>
        </p:spPr>
      </p:pic>
      <p:pic>
        <p:nvPicPr>
          <p:cNvPr id="12" name="Google Shape;234;p5" descr="Imagen en blanco y negro&#10;&#10;El contenido generado por IA puede ser incorrecto.">
            <a:extLst>
              <a:ext uri="{FF2B5EF4-FFF2-40B4-BE49-F238E27FC236}">
                <a16:creationId xmlns:a16="http://schemas.microsoft.com/office/drawing/2014/main" id="{9BE61423-344A-3916-8B54-AF2A482AAFE0}"/>
              </a:ext>
            </a:extLst>
          </p:cNvPr>
          <p:cNvPicPr preferRelativeResize="0"/>
          <p:nvPr/>
        </p:nvPicPr>
        <p:blipFill rotWithShape="1">
          <a:blip r:embed="rId6">
            <a:alphaModFix/>
          </a:blip>
          <a:srcRect/>
          <a:stretch/>
        </p:blipFill>
        <p:spPr>
          <a:xfrm rot="8108137" flipH="1">
            <a:off x="3979512" y="735349"/>
            <a:ext cx="654666" cy="251501"/>
          </a:xfrm>
          <a:prstGeom prst="rect">
            <a:avLst/>
          </a:prstGeom>
          <a:noFill/>
          <a:ln>
            <a:noFill/>
          </a:ln>
        </p:spPr>
      </p:pic>
      <p:pic>
        <p:nvPicPr>
          <p:cNvPr id="13" name="Google Shape;235;p5" descr="Imagen en blanco y negro&#10;&#10;El contenido generado por IA puede ser incorrecto.">
            <a:extLst>
              <a:ext uri="{FF2B5EF4-FFF2-40B4-BE49-F238E27FC236}">
                <a16:creationId xmlns:a16="http://schemas.microsoft.com/office/drawing/2014/main" id="{82E4FB16-F2E2-6CC3-5A29-2A58B1EE59A6}"/>
              </a:ext>
            </a:extLst>
          </p:cNvPr>
          <p:cNvPicPr preferRelativeResize="0"/>
          <p:nvPr/>
        </p:nvPicPr>
        <p:blipFill rotWithShape="1">
          <a:blip r:embed="rId6">
            <a:alphaModFix/>
          </a:blip>
          <a:srcRect/>
          <a:stretch/>
        </p:blipFill>
        <p:spPr>
          <a:xfrm rot="-8157613" flipH="1">
            <a:off x="7039552" y="774754"/>
            <a:ext cx="654666" cy="251501"/>
          </a:xfrm>
          <a:prstGeom prst="rect">
            <a:avLst/>
          </a:prstGeom>
          <a:noFill/>
          <a:ln>
            <a:noFill/>
          </a:ln>
        </p:spPr>
      </p:pic>
      <p:sp>
        <p:nvSpPr>
          <p:cNvPr id="14" name="CuadroTexto 4">
            <a:extLst>
              <a:ext uri="{FF2B5EF4-FFF2-40B4-BE49-F238E27FC236}">
                <a16:creationId xmlns:a16="http://schemas.microsoft.com/office/drawing/2014/main" id="{CC1B60B4-A488-4F91-F7BD-D729E3FE6FCF}"/>
              </a:ext>
            </a:extLst>
          </p:cNvPr>
          <p:cNvSpPr txBox="1"/>
          <p:nvPr/>
        </p:nvSpPr>
        <p:spPr>
          <a:xfrm>
            <a:off x="4431999" y="840580"/>
            <a:ext cx="2832868" cy="461665"/>
          </a:xfrm>
          <a:prstGeom prst="rect">
            <a:avLst/>
          </a:prstGeom>
          <a:noFill/>
        </p:spPr>
        <p:txBody>
          <a:bodyPr wrap="square" rtlCol="0">
            <a:spAutoFit/>
          </a:bodyPr>
          <a:lstStyle/>
          <a:p>
            <a:pPr algn="ctr"/>
            <a:r>
              <a:rPr lang="es-MX" sz="2400" b="1" dirty="0">
                <a:solidFill>
                  <a:srgbClr val="23505E"/>
                </a:solidFill>
                <a:latin typeface="+mj-lt"/>
              </a:rPr>
              <a:t>Inversiones</a:t>
            </a:r>
            <a:endParaRPr lang="es-CO" sz="3199" b="1" dirty="0">
              <a:solidFill>
                <a:srgbClr val="23505E"/>
              </a:solidFill>
              <a:latin typeface="+mj-lt"/>
            </a:endParaRPr>
          </a:p>
        </p:txBody>
      </p:sp>
    </p:spTree>
    <p:extLst>
      <p:ext uri="{BB962C8B-B14F-4D97-AF65-F5344CB8AC3E}">
        <p14:creationId xmlns:p14="http://schemas.microsoft.com/office/powerpoint/2010/main" val="36247617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233;p5">
            <a:extLst>
              <a:ext uri="{FF2B5EF4-FFF2-40B4-BE49-F238E27FC236}">
                <a16:creationId xmlns:a16="http://schemas.microsoft.com/office/drawing/2014/main" id="{0F14B1DE-F7E5-31E5-3067-72293958952D}"/>
              </a:ext>
            </a:extLst>
          </p:cNvPr>
          <p:cNvPicPr preferRelativeResize="0"/>
          <p:nvPr/>
        </p:nvPicPr>
        <p:blipFill rotWithShape="1">
          <a:blip r:embed="rId2">
            <a:alphaModFix amt="50000"/>
          </a:blip>
          <a:srcRect/>
          <a:stretch/>
        </p:blipFill>
        <p:spPr>
          <a:xfrm>
            <a:off x="3150081" y="268284"/>
            <a:ext cx="5525193" cy="725800"/>
          </a:xfrm>
          <a:prstGeom prst="rect">
            <a:avLst/>
          </a:prstGeom>
          <a:noFill/>
          <a:ln>
            <a:noFill/>
          </a:ln>
        </p:spPr>
      </p:pic>
      <p:pic>
        <p:nvPicPr>
          <p:cNvPr id="6" name="Google Shape;234;p5" descr="Imagen en blanco y negro&#10;&#10;El contenido generado por IA puede ser incorrecto.">
            <a:extLst>
              <a:ext uri="{FF2B5EF4-FFF2-40B4-BE49-F238E27FC236}">
                <a16:creationId xmlns:a16="http://schemas.microsoft.com/office/drawing/2014/main" id="{8D7FDAF0-F282-CDB6-2C76-68F1C56AFF16}"/>
              </a:ext>
            </a:extLst>
          </p:cNvPr>
          <p:cNvPicPr preferRelativeResize="0"/>
          <p:nvPr/>
        </p:nvPicPr>
        <p:blipFill rotWithShape="1">
          <a:blip r:embed="rId3">
            <a:alphaModFix/>
          </a:blip>
          <a:srcRect/>
          <a:stretch/>
        </p:blipFill>
        <p:spPr>
          <a:xfrm rot="8108137" flipH="1">
            <a:off x="2976795" y="311490"/>
            <a:ext cx="654666" cy="251501"/>
          </a:xfrm>
          <a:prstGeom prst="rect">
            <a:avLst/>
          </a:prstGeom>
          <a:noFill/>
          <a:ln>
            <a:noFill/>
          </a:ln>
        </p:spPr>
      </p:pic>
      <p:pic>
        <p:nvPicPr>
          <p:cNvPr id="7" name="Google Shape;235;p5" descr="Imagen en blanco y negro&#10;&#10;El contenido generado por IA puede ser incorrecto.">
            <a:extLst>
              <a:ext uri="{FF2B5EF4-FFF2-40B4-BE49-F238E27FC236}">
                <a16:creationId xmlns:a16="http://schemas.microsoft.com/office/drawing/2014/main" id="{6CE48384-7301-5095-5E1E-5B61A1FF3633}"/>
              </a:ext>
            </a:extLst>
          </p:cNvPr>
          <p:cNvPicPr preferRelativeResize="0"/>
          <p:nvPr/>
        </p:nvPicPr>
        <p:blipFill rotWithShape="1">
          <a:blip r:embed="rId3">
            <a:alphaModFix/>
          </a:blip>
          <a:srcRect/>
          <a:stretch/>
        </p:blipFill>
        <p:spPr>
          <a:xfrm rot="-8157613" flipH="1">
            <a:off x="8191887" y="265698"/>
            <a:ext cx="654666" cy="251501"/>
          </a:xfrm>
          <a:prstGeom prst="rect">
            <a:avLst/>
          </a:prstGeom>
          <a:noFill/>
          <a:ln>
            <a:noFill/>
          </a:ln>
        </p:spPr>
      </p:pic>
      <p:sp>
        <p:nvSpPr>
          <p:cNvPr id="2" name="1 CuadroTexto"/>
          <p:cNvSpPr txBox="1"/>
          <p:nvPr/>
        </p:nvSpPr>
        <p:spPr>
          <a:xfrm>
            <a:off x="504901" y="1432084"/>
            <a:ext cx="10815552" cy="4213974"/>
          </a:xfrm>
          <a:prstGeom prst="rect">
            <a:avLst/>
          </a:prstGeom>
          <a:noFill/>
        </p:spPr>
        <p:txBody>
          <a:bodyPr wrap="square" rtlCol="0">
            <a:spAutoFit/>
          </a:bodyPr>
          <a:lstStyle/>
          <a:p>
            <a:pPr marL="829835" lvl="1" indent="-285693">
              <a:lnSpc>
                <a:spcPct val="120000"/>
              </a:lnSpc>
              <a:buClr>
                <a:srgbClr val="5CB39C"/>
              </a:buClr>
              <a:buFont typeface="Arial" panose="020B0604020202020204" pitchFamily="34" charset="0"/>
              <a:buChar char="•"/>
            </a:pPr>
            <a:r>
              <a:rPr lang="es-CO" sz="1400" b="1" dirty="0">
                <a:solidFill>
                  <a:srgbClr val="23505E"/>
                </a:solidFill>
                <a:cs typeface="Arial" panose="020B0604020202020204" pitchFamily="34" charset="0"/>
              </a:rPr>
              <a:t>Estrategias de Optimización (Farmacéutica)</a:t>
            </a:r>
          </a:p>
          <a:p>
            <a:pPr marL="829835" lvl="1" indent="-285693">
              <a:lnSpc>
                <a:spcPct val="120000"/>
              </a:lnSpc>
              <a:buClr>
                <a:srgbClr val="5CB39C"/>
              </a:buClr>
              <a:buFont typeface="Wingdings" panose="05000000000000000000" pitchFamily="2" charset="2"/>
              <a:buChar char="ü"/>
            </a:pPr>
            <a:r>
              <a:rPr lang="es-CO" sz="1400" dirty="0">
                <a:solidFill>
                  <a:srgbClr val="23505E"/>
                </a:solidFill>
                <a:cs typeface="Arial" panose="020B0604020202020204" pitchFamily="34" charset="0"/>
              </a:rPr>
              <a:t>Negociación con Laboratorios: Ahorro del 33,26% en compra directa con la industria.</a:t>
            </a:r>
          </a:p>
          <a:p>
            <a:pPr marL="829835" lvl="1" indent="-285693">
              <a:lnSpc>
                <a:spcPct val="120000"/>
              </a:lnSpc>
              <a:buClr>
                <a:srgbClr val="5CB39C"/>
              </a:buClr>
              <a:buFont typeface="Wingdings" panose="05000000000000000000" pitchFamily="2" charset="2"/>
              <a:buChar char="ü"/>
            </a:pPr>
            <a:r>
              <a:rPr lang="es-CO" sz="1400" dirty="0">
                <a:solidFill>
                  <a:srgbClr val="23505E"/>
                </a:solidFill>
                <a:cs typeface="Arial" panose="020B0604020202020204" pitchFamily="34" charset="0"/>
              </a:rPr>
              <a:t>13 acuerdos de confidencialidad y 4 contratos firmados (Bayer, </a:t>
            </a:r>
            <a:r>
              <a:rPr lang="es-CO" sz="1400" dirty="0" err="1">
                <a:solidFill>
                  <a:srgbClr val="23505E"/>
                </a:solidFill>
                <a:cs typeface="Arial" panose="020B0604020202020204" pitchFamily="34" charset="0"/>
              </a:rPr>
              <a:t>Takeda</a:t>
            </a:r>
            <a:r>
              <a:rPr lang="es-CO" sz="1400" dirty="0">
                <a:solidFill>
                  <a:srgbClr val="23505E"/>
                </a:solidFill>
                <a:cs typeface="Arial" panose="020B0604020202020204" pitchFamily="34" charset="0"/>
              </a:rPr>
              <a:t>, </a:t>
            </a:r>
            <a:r>
              <a:rPr lang="es-CO" sz="1400" dirty="0" err="1">
                <a:solidFill>
                  <a:srgbClr val="23505E"/>
                </a:solidFill>
                <a:cs typeface="Arial" panose="020B0604020202020204" pitchFamily="34" charset="0"/>
              </a:rPr>
              <a:t>Valentech</a:t>
            </a:r>
            <a:r>
              <a:rPr lang="es-CO" sz="1400" dirty="0">
                <a:solidFill>
                  <a:srgbClr val="23505E"/>
                </a:solidFill>
                <a:cs typeface="Arial" panose="020B0604020202020204" pitchFamily="34" charset="0"/>
              </a:rPr>
              <a:t>, THE LABS). Ahorro mensual de $783 millones en moléculas seleccionadas.</a:t>
            </a:r>
          </a:p>
          <a:p>
            <a:pPr marL="544142" lvl="1">
              <a:lnSpc>
                <a:spcPct val="120000"/>
              </a:lnSpc>
              <a:buClr>
                <a:srgbClr val="5CB39C"/>
              </a:buClr>
            </a:pPr>
            <a:endParaRPr lang="es-CO" sz="1400" dirty="0">
              <a:solidFill>
                <a:srgbClr val="23505E"/>
              </a:solidFill>
              <a:cs typeface="Arial" panose="020B0604020202020204" pitchFamily="34" charset="0"/>
            </a:endParaRPr>
          </a:p>
          <a:p>
            <a:pPr marL="809463" lvl="1" indent="-272995">
              <a:lnSpc>
                <a:spcPct val="120000"/>
              </a:lnSpc>
              <a:buClr>
                <a:srgbClr val="5CB39C"/>
              </a:buClr>
              <a:buFont typeface="Wingdings" panose="05000000000000000000" pitchFamily="2" charset="2"/>
              <a:buChar char="§"/>
            </a:pPr>
            <a:r>
              <a:rPr lang="es-CO" sz="1400" b="1" dirty="0">
                <a:solidFill>
                  <a:srgbClr val="23505E"/>
                </a:solidFill>
                <a:cs typeface="Arial" panose="020B0604020202020204" pitchFamily="34" charset="0"/>
              </a:rPr>
              <a:t>Gestión Contractual y Red Prestadora</a:t>
            </a:r>
          </a:p>
          <a:p>
            <a:pPr marL="1095156" lvl="1" indent="-285693">
              <a:lnSpc>
                <a:spcPct val="120000"/>
              </a:lnSpc>
              <a:buClr>
                <a:srgbClr val="5CB39C"/>
              </a:buClr>
              <a:buFont typeface="Wingdings" panose="05000000000000000000" pitchFamily="2" charset="2"/>
              <a:buChar char="Ø"/>
            </a:pPr>
            <a:r>
              <a:rPr lang="es-CO" sz="1400" dirty="0">
                <a:solidFill>
                  <a:srgbClr val="23505E"/>
                </a:solidFill>
                <a:cs typeface="Arial" panose="020B0604020202020204" pitchFamily="34" charset="0"/>
              </a:rPr>
              <a:t>Nuevos Modelos de Pago: 27 acuerdos bajo Pago Global Prospectivo (PGP), logrando una contención del costo del 10% frente a las mismas actividades contratadas por evento.</a:t>
            </a:r>
          </a:p>
          <a:p>
            <a:pPr marL="1095156" lvl="1" indent="-285693">
              <a:lnSpc>
                <a:spcPct val="120000"/>
              </a:lnSpc>
              <a:buClr>
                <a:srgbClr val="5CB39C"/>
              </a:buClr>
              <a:buFont typeface="Wingdings" panose="05000000000000000000" pitchFamily="2" charset="2"/>
              <a:buChar char="Ø"/>
            </a:pPr>
            <a:r>
              <a:rPr lang="es-CO" sz="1400" dirty="0">
                <a:solidFill>
                  <a:srgbClr val="23505E"/>
                </a:solidFill>
                <a:cs typeface="Arial" panose="020B0604020202020204" pitchFamily="34" charset="0"/>
              </a:rPr>
              <a:t>Migración de modalidad evento a prospectivo con ahorro estimado del 14,9%.</a:t>
            </a:r>
          </a:p>
          <a:p>
            <a:pPr marL="1095156" lvl="1" indent="-285693">
              <a:lnSpc>
                <a:spcPct val="120000"/>
              </a:lnSpc>
              <a:buClr>
                <a:srgbClr val="5CB39C"/>
              </a:buClr>
              <a:buFont typeface="Wingdings" panose="05000000000000000000" pitchFamily="2" charset="2"/>
              <a:buChar char="Ø"/>
            </a:pPr>
            <a:r>
              <a:rPr lang="es-CO" sz="1400" dirty="0">
                <a:solidFill>
                  <a:srgbClr val="23505E"/>
                </a:solidFill>
                <a:cs typeface="Arial" panose="020B0604020202020204" pitchFamily="34" charset="0"/>
              </a:rPr>
              <a:t>218 negociaciones completadas en el año. Ahorro generado de $46.242 millones. Ahorro anual proyectado: $78.418 millones</a:t>
            </a:r>
          </a:p>
          <a:p>
            <a:pPr marL="1095156" lvl="1" indent="-285693">
              <a:lnSpc>
                <a:spcPct val="120000"/>
              </a:lnSpc>
              <a:buClr>
                <a:srgbClr val="5CB39C"/>
              </a:buClr>
              <a:buFont typeface="Wingdings" panose="05000000000000000000" pitchFamily="2" charset="2"/>
              <a:buChar char="Ø"/>
            </a:pPr>
            <a:endParaRPr lang="es-CO" sz="1400" b="1" dirty="0">
              <a:solidFill>
                <a:srgbClr val="23505E"/>
              </a:solidFill>
              <a:cs typeface="Arial" panose="020B0604020202020204" pitchFamily="34" charset="0"/>
            </a:endParaRPr>
          </a:p>
          <a:p>
            <a:pPr marL="829835" lvl="1" indent="-285693">
              <a:lnSpc>
                <a:spcPct val="120000"/>
              </a:lnSpc>
              <a:buClr>
                <a:srgbClr val="5CB39C"/>
              </a:buClr>
              <a:buFont typeface="Arial" panose="020B0604020202020204" pitchFamily="34" charset="0"/>
              <a:buChar char="•"/>
            </a:pPr>
            <a:r>
              <a:rPr lang="es-CO" sz="1400" b="1" dirty="0">
                <a:solidFill>
                  <a:srgbClr val="23505E"/>
                </a:solidFill>
                <a:cs typeface="Arial" panose="020B0604020202020204" pitchFamily="34" charset="0"/>
              </a:rPr>
              <a:t>Concurrencia y Gestión del Riesgo</a:t>
            </a:r>
          </a:p>
          <a:p>
            <a:pPr marL="829835" lvl="1" indent="-285693">
              <a:lnSpc>
                <a:spcPct val="120000"/>
              </a:lnSpc>
              <a:buClr>
                <a:srgbClr val="5CB39C"/>
              </a:buClr>
              <a:buFont typeface="Wingdings" panose="05000000000000000000" pitchFamily="2" charset="2"/>
              <a:buChar char="ü"/>
            </a:pPr>
            <a:r>
              <a:rPr lang="es-CO" sz="1400" dirty="0">
                <a:solidFill>
                  <a:srgbClr val="23505E"/>
                </a:solidFill>
                <a:cs typeface="Arial" panose="020B0604020202020204" pitchFamily="34" charset="0"/>
              </a:rPr>
              <a:t>Optimización por Concurrencia: Ahorro total de $38.423 millones a diciembre 2025.</a:t>
            </a:r>
          </a:p>
          <a:p>
            <a:pPr marL="829835" lvl="1" indent="-285693">
              <a:lnSpc>
                <a:spcPct val="120000"/>
              </a:lnSpc>
              <a:buClr>
                <a:srgbClr val="5CB39C"/>
              </a:buClr>
              <a:buFont typeface="Wingdings" panose="05000000000000000000" pitchFamily="2" charset="2"/>
              <a:buChar char="ü"/>
            </a:pPr>
            <a:r>
              <a:rPr lang="es-CO" sz="1400" dirty="0">
                <a:solidFill>
                  <a:srgbClr val="23505E"/>
                </a:solidFill>
                <a:cs typeface="Arial" panose="020B0604020202020204" pitchFamily="34" charset="0"/>
              </a:rPr>
              <a:t>Altas tempranas y atención domiciliaria: $12.372 millones.</a:t>
            </a:r>
          </a:p>
          <a:p>
            <a:pPr marL="829835" lvl="1" indent="-285693">
              <a:lnSpc>
                <a:spcPct val="120000"/>
              </a:lnSpc>
              <a:buClr>
                <a:srgbClr val="5CB39C"/>
              </a:buClr>
              <a:buFont typeface="Wingdings" panose="05000000000000000000" pitchFamily="2" charset="2"/>
              <a:buChar char="ü"/>
            </a:pPr>
            <a:r>
              <a:rPr lang="es-CO" sz="1400" dirty="0">
                <a:solidFill>
                  <a:srgbClr val="23505E"/>
                </a:solidFill>
                <a:cs typeface="Arial" panose="020B0604020202020204" pitchFamily="34" charset="0"/>
              </a:rPr>
              <a:t>Desescalamiento de complejidad y objeciones: $26.051 millones.</a:t>
            </a:r>
          </a:p>
        </p:txBody>
      </p:sp>
      <p:sp>
        <p:nvSpPr>
          <p:cNvPr id="3" name="CuadroTexto 4">
            <a:extLst>
              <a:ext uri="{FF2B5EF4-FFF2-40B4-BE49-F238E27FC236}">
                <a16:creationId xmlns:a16="http://schemas.microsoft.com/office/drawing/2014/main" id="{4743DEBA-F84A-F94C-911D-89BBA34C80E3}"/>
              </a:ext>
            </a:extLst>
          </p:cNvPr>
          <p:cNvSpPr txBox="1"/>
          <p:nvPr/>
        </p:nvSpPr>
        <p:spPr>
          <a:xfrm>
            <a:off x="1864741" y="376581"/>
            <a:ext cx="7980439" cy="461558"/>
          </a:xfrm>
          <a:prstGeom prst="rect">
            <a:avLst/>
          </a:prstGeom>
          <a:noFill/>
        </p:spPr>
        <p:txBody>
          <a:bodyPr wrap="square" rtlCol="0">
            <a:spAutoFit/>
          </a:bodyPr>
          <a:lstStyle/>
          <a:p>
            <a:pPr algn="ctr"/>
            <a:r>
              <a:rPr lang="es-CO" sz="2400" b="1" dirty="0">
                <a:solidFill>
                  <a:srgbClr val="23505E"/>
                </a:solidFill>
                <a:latin typeface="+mj-lt"/>
              </a:rPr>
              <a:t>Estrategias de reducción de costo</a:t>
            </a:r>
          </a:p>
        </p:txBody>
      </p:sp>
    </p:spTree>
    <p:extLst>
      <p:ext uri="{BB962C8B-B14F-4D97-AF65-F5344CB8AC3E}">
        <p14:creationId xmlns:p14="http://schemas.microsoft.com/office/powerpoint/2010/main" val="8664528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9CDC0-90C1-6AD3-BF0C-58E069620D78}"/>
            </a:ext>
          </a:extLst>
        </p:cNvPr>
        <p:cNvGrpSpPr/>
        <p:nvPr/>
      </p:nvGrpSpPr>
      <p:grpSpPr>
        <a:xfrm>
          <a:off x="0" y="0"/>
          <a:ext cx="0" cy="0"/>
          <a:chOff x="0" y="0"/>
          <a:chExt cx="0" cy="0"/>
        </a:xfrm>
      </p:grpSpPr>
      <p:pic>
        <p:nvPicPr>
          <p:cNvPr id="4" name="Google Shape;90;p1" descr="Un par de hombres sonriendo&#10;&#10;El contenido generado por IA puede ser incorrecto.">
            <a:extLst>
              <a:ext uri="{FF2B5EF4-FFF2-40B4-BE49-F238E27FC236}">
                <a16:creationId xmlns:a16="http://schemas.microsoft.com/office/drawing/2014/main" id="{E5EB8526-52E5-2CD7-52C1-CA304435E598}"/>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6" name="Google Shape;248;g2e430b237be_0_8">
            <a:extLst>
              <a:ext uri="{FF2B5EF4-FFF2-40B4-BE49-F238E27FC236}">
                <a16:creationId xmlns:a16="http://schemas.microsoft.com/office/drawing/2014/main" id="{8990084C-8912-49BD-41F6-F56DE392DC46}"/>
              </a:ext>
            </a:extLst>
          </p:cNvPr>
          <p:cNvSpPr txBox="1">
            <a:spLocks/>
          </p:cNvSpPr>
          <p:nvPr/>
        </p:nvSpPr>
        <p:spPr>
          <a:xfrm>
            <a:off x="529733" y="1872735"/>
            <a:ext cx="4795800" cy="1938545"/>
          </a:xfrm>
          <a:prstGeom prst="rect">
            <a:avLst/>
          </a:prstGeom>
          <a:noFill/>
          <a:ln>
            <a:noFill/>
          </a:ln>
        </p:spPr>
        <p:txBody>
          <a:bodyPr spcFirstLastPara="1" wrap="square" lIns="91404" tIns="45689" rIns="91404" bIns="45689" anchor="t" anchorCtr="0">
            <a:spAutoFit/>
          </a:bodyPr>
          <a:lstStyle/>
          <a:p>
            <a:pPr algn="ctr" defTabSz="914217">
              <a:buClr>
                <a:srgbClr val="000000"/>
              </a:buClr>
              <a:buSzPts val="4000"/>
              <a:defRPr/>
            </a:pPr>
            <a:r>
              <a:rPr lang="es-CO" sz="3999" b="1" kern="0" dirty="0">
                <a:solidFill>
                  <a:srgbClr val="23505E"/>
                </a:solidFill>
                <a:latin typeface="Calibri"/>
                <a:ea typeface="Calibri"/>
                <a:cs typeface="Calibri"/>
                <a:sym typeface="Calibri"/>
              </a:rPr>
              <a:t>Estados Financieros con corte al 31 de diciembre de 2025</a:t>
            </a:r>
            <a:endParaRPr sz="3999" b="1" kern="0" dirty="0">
              <a:solidFill>
                <a:srgbClr val="23505E"/>
              </a:solidFill>
              <a:latin typeface="Calibri"/>
              <a:ea typeface="Calibri"/>
              <a:cs typeface="Calibri"/>
              <a:sym typeface="Calibri"/>
            </a:endParaRPr>
          </a:p>
        </p:txBody>
      </p:sp>
    </p:spTree>
    <p:extLst>
      <p:ext uri="{BB962C8B-B14F-4D97-AF65-F5344CB8AC3E}">
        <p14:creationId xmlns:p14="http://schemas.microsoft.com/office/powerpoint/2010/main" val="1331574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1F72A-920F-258F-B654-953B33DFDCFF}"/>
            </a:ext>
          </a:extLst>
        </p:cNvPr>
        <p:cNvGrpSpPr/>
        <p:nvPr/>
      </p:nvGrpSpPr>
      <p:grpSpPr>
        <a:xfrm>
          <a:off x="0" y="0"/>
          <a:ext cx="0" cy="0"/>
          <a:chOff x="0" y="0"/>
          <a:chExt cx="0" cy="0"/>
        </a:xfrm>
      </p:grpSpPr>
      <p:pic>
        <p:nvPicPr>
          <p:cNvPr id="2" name="Google Shape;233;p5">
            <a:extLst>
              <a:ext uri="{FF2B5EF4-FFF2-40B4-BE49-F238E27FC236}">
                <a16:creationId xmlns:a16="http://schemas.microsoft.com/office/drawing/2014/main" id="{64A79C7B-643E-3B6A-6175-4BC96C3309FF}"/>
              </a:ext>
            </a:extLst>
          </p:cNvPr>
          <p:cNvPicPr preferRelativeResize="0"/>
          <p:nvPr/>
        </p:nvPicPr>
        <p:blipFill rotWithShape="1">
          <a:blip r:embed="rId3">
            <a:alphaModFix amt="50000"/>
          </a:blip>
          <a:srcRect/>
          <a:stretch/>
        </p:blipFill>
        <p:spPr>
          <a:xfrm>
            <a:off x="2485654" y="407387"/>
            <a:ext cx="6730046" cy="562799"/>
          </a:xfrm>
          <a:prstGeom prst="rect">
            <a:avLst/>
          </a:prstGeom>
          <a:noFill/>
          <a:ln>
            <a:noFill/>
          </a:ln>
        </p:spPr>
      </p:pic>
      <p:pic>
        <p:nvPicPr>
          <p:cNvPr id="3" name="Google Shape;234;p5" descr="Imagen en blanco y negro&#10;&#10;El contenido generado por IA puede ser incorrecto.">
            <a:extLst>
              <a:ext uri="{FF2B5EF4-FFF2-40B4-BE49-F238E27FC236}">
                <a16:creationId xmlns:a16="http://schemas.microsoft.com/office/drawing/2014/main" id="{DBFE4796-5D2F-4BDC-DE04-FEB0F37B5F73}"/>
              </a:ext>
            </a:extLst>
          </p:cNvPr>
          <p:cNvPicPr preferRelativeResize="0"/>
          <p:nvPr/>
        </p:nvPicPr>
        <p:blipFill rotWithShape="1">
          <a:blip r:embed="rId4">
            <a:alphaModFix/>
          </a:blip>
          <a:srcRect/>
          <a:stretch/>
        </p:blipFill>
        <p:spPr>
          <a:xfrm rot="8108137" flipH="1">
            <a:off x="2242913" y="372443"/>
            <a:ext cx="654818" cy="251559"/>
          </a:xfrm>
          <a:prstGeom prst="rect">
            <a:avLst/>
          </a:prstGeom>
          <a:noFill/>
          <a:ln>
            <a:noFill/>
          </a:ln>
        </p:spPr>
      </p:pic>
      <p:pic>
        <p:nvPicPr>
          <p:cNvPr id="5" name="Google Shape;235;p5" descr="Imagen en blanco y negro&#10;&#10;El contenido generado por IA puede ser incorrecto.">
            <a:extLst>
              <a:ext uri="{FF2B5EF4-FFF2-40B4-BE49-F238E27FC236}">
                <a16:creationId xmlns:a16="http://schemas.microsoft.com/office/drawing/2014/main" id="{796BE262-2AA9-5190-6E31-FC26E4A06E38}"/>
              </a:ext>
            </a:extLst>
          </p:cNvPr>
          <p:cNvPicPr preferRelativeResize="0"/>
          <p:nvPr/>
        </p:nvPicPr>
        <p:blipFill rotWithShape="1">
          <a:blip r:embed="rId4">
            <a:alphaModFix/>
          </a:blip>
          <a:srcRect/>
          <a:stretch/>
        </p:blipFill>
        <p:spPr>
          <a:xfrm rot="-8157613" flipH="1">
            <a:off x="8798325" y="383931"/>
            <a:ext cx="654818" cy="251559"/>
          </a:xfrm>
          <a:prstGeom prst="rect">
            <a:avLst/>
          </a:prstGeom>
          <a:noFill/>
          <a:ln>
            <a:noFill/>
          </a:ln>
        </p:spPr>
      </p:pic>
      <p:sp>
        <p:nvSpPr>
          <p:cNvPr id="9" name="CuadroTexto 8">
            <a:extLst>
              <a:ext uri="{FF2B5EF4-FFF2-40B4-BE49-F238E27FC236}">
                <a16:creationId xmlns:a16="http://schemas.microsoft.com/office/drawing/2014/main" id="{AE43B9FD-0D3F-0681-9849-498DC0955AD4}"/>
              </a:ext>
            </a:extLst>
          </p:cNvPr>
          <p:cNvSpPr txBox="1"/>
          <p:nvPr/>
        </p:nvSpPr>
        <p:spPr>
          <a:xfrm>
            <a:off x="2690586" y="440103"/>
            <a:ext cx="6312877" cy="461665"/>
          </a:xfrm>
          <a:prstGeom prst="rect">
            <a:avLst/>
          </a:prstGeom>
          <a:noFill/>
        </p:spPr>
        <p:txBody>
          <a:bodyPr wrap="square" rtlCol="0">
            <a:spAutoFit/>
          </a:bodyPr>
          <a:lstStyle/>
          <a:p>
            <a:pPr algn="ctr"/>
            <a:r>
              <a:rPr lang="es-MX" sz="2400" b="1" dirty="0">
                <a:solidFill>
                  <a:srgbClr val="23505E"/>
                </a:solidFill>
              </a:rPr>
              <a:t>Componente Riesgo Cardiovascular</a:t>
            </a:r>
          </a:p>
        </p:txBody>
      </p:sp>
      <p:graphicFrame>
        <p:nvGraphicFramePr>
          <p:cNvPr id="6" name="Diagrama 5">
            <a:extLst>
              <a:ext uri="{FF2B5EF4-FFF2-40B4-BE49-F238E27FC236}">
                <a16:creationId xmlns:a16="http://schemas.microsoft.com/office/drawing/2014/main" id="{D4241E26-8DE7-2B16-0DC1-A7E4CC7DFF68}"/>
              </a:ext>
            </a:extLst>
          </p:cNvPr>
          <p:cNvGraphicFramePr/>
          <p:nvPr>
            <p:extLst>
              <p:ext uri="{D42A27DB-BD31-4B8C-83A1-F6EECF244321}">
                <p14:modId xmlns:p14="http://schemas.microsoft.com/office/powerpoint/2010/main" val="2604035829"/>
              </p:ext>
            </p:extLst>
          </p:nvPr>
        </p:nvGraphicFramePr>
        <p:xfrm>
          <a:off x="0" y="1411051"/>
          <a:ext cx="5774267" cy="494155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CuadroTexto 7">
            <a:extLst>
              <a:ext uri="{FF2B5EF4-FFF2-40B4-BE49-F238E27FC236}">
                <a16:creationId xmlns:a16="http://schemas.microsoft.com/office/drawing/2014/main" id="{EE790C53-4E9D-8F6E-32B7-34EB4FBD5943}"/>
              </a:ext>
            </a:extLst>
          </p:cNvPr>
          <p:cNvSpPr txBox="1"/>
          <p:nvPr/>
        </p:nvSpPr>
        <p:spPr>
          <a:xfrm>
            <a:off x="2249533" y="1193568"/>
            <a:ext cx="2633133" cy="369332"/>
          </a:xfrm>
          <a:prstGeom prst="rect">
            <a:avLst/>
          </a:prstGeom>
          <a:noFill/>
        </p:spPr>
        <p:txBody>
          <a:bodyPr wrap="square" rtlCol="0">
            <a:spAutoFit/>
          </a:bodyPr>
          <a:lstStyle/>
          <a:p>
            <a:r>
              <a:rPr lang="es-MX" b="1" dirty="0">
                <a:solidFill>
                  <a:srgbClr val="23505E"/>
                </a:solidFill>
              </a:rPr>
              <a:t>Principales Logros</a:t>
            </a:r>
            <a:endParaRPr lang="es-CO" b="1" dirty="0">
              <a:solidFill>
                <a:srgbClr val="23505E"/>
              </a:solidFill>
            </a:endParaRPr>
          </a:p>
        </p:txBody>
      </p:sp>
      <p:sp>
        <p:nvSpPr>
          <p:cNvPr id="10" name="CuadroTexto 9">
            <a:extLst>
              <a:ext uri="{FF2B5EF4-FFF2-40B4-BE49-F238E27FC236}">
                <a16:creationId xmlns:a16="http://schemas.microsoft.com/office/drawing/2014/main" id="{B4FC9ACF-C116-FE1B-E353-87D94EED040E}"/>
              </a:ext>
            </a:extLst>
          </p:cNvPr>
          <p:cNvSpPr txBox="1"/>
          <p:nvPr/>
        </p:nvSpPr>
        <p:spPr>
          <a:xfrm>
            <a:off x="7296483" y="1224583"/>
            <a:ext cx="3985198" cy="369332"/>
          </a:xfrm>
          <a:prstGeom prst="rect">
            <a:avLst/>
          </a:prstGeom>
          <a:noFill/>
        </p:spPr>
        <p:txBody>
          <a:bodyPr wrap="square" rtlCol="0">
            <a:spAutoFit/>
          </a:bodyPr>
          <a:lstStyle/>
          <a:p>
            <a:r>
              <a:rPr lang="es-MX" b="1" dirty="0">
                <a:solidFill>
                  <a:srgbClr val="23505E"/>
                </a:solidFill>
              </a:rPr>
              <a:t>Comparativo resultados 2024 - 2025</a:t>
            </a:r>
            <a:endParaRPr lang="es-CO" b="1" dirty="0">
              <a:solidFill>
                <a:srgbClr val="23505E"/>
              </a:solidFill>
            </a:endParaRPr>
          </a:p>
        </p:txBody>
      </p:sp>
      <p:sp>
        <p:nvSpPr>
          <p:cNvPr id="16" name="CuadroTexto 15">
            <a:extLst>
              <a:ext uri="{FF2B5EF4-FFF2-40B4-BE49-F238E27FC236}">
                <a16:creationId xmlns:a16="http://schemas.microsoft.com/office/drawing/2014/main" id="{269A2F48-7B19-B071-9004-A09026DE5C27}"/>
              </a:ext>
            </a:extLst>
          </p:cNvPr>
          <p:cNvSpPr txBox="1"/>
          <p:nvPr/>
        </p:nvSpPr>
        <p:spPr>
          <a:xfrm>
            <a:off x="6761307" y="3748088"/>
            <a:ext cx="2680989" cy="215444"/>
          </a:xfrm>
          <a:prstGeom prst="rect">
            <a:avLst/>
          </a:prstGeom>
          <a:noFill/>
        </p:spPr>
        <p:txBody>
          <a:bodyPr wrap="square" rtlCol="0">
            <a:spAutoFit/>
          </a:bodyPr>
          <a:lstStyle/>
          <a:p>
            <a:r>
              <a:rPr lang="es-MX" sz="800" dirty="0"/>
              <a:t>Fuente: Herramienta fénix EABP corte diciembre 2025 </a:t>
            </a:r>
            <a:endParaRPr lang="es-CO" sz="800" dirty="0"/>
          </a:p>
        </p:txBody>
      </p:sp>
      <p:graphicFrame>
        <p:nvGraphicFramePr>
          <p:cNvPr id="4" name="Tabla 3">
            <a:extLst>
              <a:ext uri="{FF2B5EF4-FFF2-40B4-BE49-F238E27FC236}">
                <a16:creationId xmlns:a16="http://schemas.microsoft.com/office/drawing/2014/main" id="{90773D10-C956-645E-F308-14D57C67FE37}"/>
              </a:ext>
            </a:extLst>
          </p:cNvPr>
          <p:cNvGraphicFramePr>
            <a:graphicFrameLocks noGrp="1"/>
          </p:cNvGraphicFramePr>
          <p:nvPr>
            <p:extLst>
              <p:ext uri="{D42A27DB-BD31-4B8C-83A1-F6EECF244321}">
                <p14:modId xmlns:p14="http://schemas.microsoft.com/office/powerpoint/2010/main" val="573370424"/>
              </p:ext>
            </p:extLst>
          </p:nvPr>
        </p:nvGraphicFramePr>
        <p:xfrm>
          <a:off x="6575522" y="1710117"/>
          <a:ext cx="5083562" cy="1997516"/>
        </p:xfrm>
        <a:graphic>
          <a:graphicData uri="http://schemas.openxmlformats.org/drawingml/2006/table">
            <a:tbl>
              <a:tblPr/>
              <a:tblGrid>
                <a:gridCol w="1205826">
                  <a:extLst>
                    <a:ext uri="{9D8B030D-6E8A-4147-A177-3AD203B41FA5}">
                      <a16:colId xmlns:a16="http://schemas.microsoft.com/office/drawing/2014/main" val="3632051113"/>
                    </a:ext>
                  </a:extLst>
                </a:gridCol>
                <a:gridCol w="1559036">
                  <a:extLst>
                    <a:ext uri="{9D8B030D-6E8A-4147-A177-3AD203B41FA5}">
                      <a16:colId xmlns:a16="http://schemas.microsoft.com/office/drawing/2014/main" val="3759812333"/>
                    </a:ext>
                  </a:extLst>
                </a:gridCol>
                <a:gridCol w="926128">
                  <a:extLst>
                    <a:ext uri="{9D8B030D-6E8A-4147-A177-3AD203B41FA5}">
                      <a16:colId xmlns:a16="http://schemas.microsoft.com/office/drawing/2014/main" val="3263779557"/>
                    </a:ext>
                  </a:extLst>
                </a:gridCol>
                <a:gridCol w="696286">
                  <a:extLst>
                    <a:ext uri="{9D8B030D-6E8A-4147-A177-3AD203B41FA5}">
                      <a16:colId xmlns:a16="http://schemas.microsoft.com/office/drawing/2014/main" val="3502124873"/>
                    </a:ext>
                  </a:extLst>
                </a:gridCol>
                <a:gridCol w="696286">
                  <a:extLst>
                    <a:ext uri="{9D8B030D-6E8A-4147-A177-3AD203B41FA5}">
                      <a16:colId xmlns:a16="http://schemas.microsoft.com/office/drawing/2014/main" val="877715698"/>
                    </a:ext>
                  </a:extLst>
                </a:gridCol>
              </a:tblGrid>
              <a:tr h="400847">
                <a:tc>
                  <a:txBody>
                    <a:bodyPr/>
                    <a:lstStyle/>
                    <a:p>
                      <a:pPr algn="ctr" rtl="0" fontAlgn="ctr">
                        <a:buNone/>
                      </a:pPr>
                      <a:r>
                        <a:rPr lang="es-CO" sz="900" b="1" i="0" u="none" strike="noStrike">
                          <a:solidFill>
                            <a:srgbClr val="FFFFFF"/>
                          </a:solidFill>
                          <a:effectLst/>
                          <a:latin typeface="Arial" panose="020B0604020202020204" pitchFamily="34" charset="0"/>
                        </a:rPr>
                        <a:t>Componente</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rgbClr val="00A48D"/>
                    </a:solidFill>
                  </a:tcPr>
                </a:tc>
                <a:tc>
                  <a:txBody>
                    <a:bodyPr/>
                    <a:lstStyle/>
                    <a:p>
                      <a:pPr algn="ctr" rtl="0" fontAlgn="ctr">
                        <a:buNone/>
                      </a:pPr>
                      <a:r>
                        <a:rPr lang="es-CO" sz="900" b="1" i="0" u="none" strike="noStrike">
                          <a:solidFill>
                            <a:srgbClr val="FFFFFF"/>
                          </a:solidFill>
                          <a:effectLst/>
                          <a:latin typeface="Arial" panose="020B0604020202020204" pitchFamily="34" charset="0"/>
                        </a:rPr>
                        <a:t>Indicador</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rgbClr val="00A48D"/>
                    </a:solidFill>
                  </a:tcPr>
                </a:tc>
                <a:tc>
                  <a:txBody>
                    <a:bodyPr/>
                    <a:lstStyle/>
                    <a:p>
                      <a:pPr algn="ctr" rtl="0" fontAlgn="ctr">
                        <a:buNone/>
                      </a:pPr>
                      <a:r>
                        <a:rPr lang="es-CO" sz="900" b="1" i="0" u="none" strike="noStrike">
                          <a:solidFill>
                            <a:srgbClr val="FFFFFF"/>
                          </a:solidFill>
                          <a:effectLst/>
                          <a:latin typeface="Arial" panose="020B0604020202020204" pitchFamily="34" charset="0"/>
                        </a:rPr>
                        <a:t>Meta</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rgbClr val="00A48D"/>
                    </a:solidFill>
                  </a:tcPr>
                </a:tc>
                <a:tc>
                  <a:txBody>
                    <a:bodyPr/>
                    <a:lstStyle/>
                    <a:p>
                      <a:pPr algn="ctr" fontAlgn="ctr">
                        <a:buNone/>
                      </a:pPr>
                      <a:r>
                        <a:rPr lang="es-CO" sz="900" b="1" i="0" u="none" strike="noStrike" dirty="0">
                          <a:solidFill>
                            <a:srgbClr val="FFFFFF"/>
                          </a:solidFill>
                          <a:effectLst/>
                          <a:latin typeface="Arial" panose="020B0604020202020204" pitchFamily="34" charset="0"/>
                        </a:rPr>
                        <a:t>2024</a:t>
                      </a: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tc>
                  <a:txBody>
                    <a:bodyPr/>
                    <a:lstStyle/>
                    <a:p>
                      <a:pPr algn="ctr" fontAlgn="ctr">
                        <a:buNone/>
                      </a:pPr>
                      <a:r>
                        <a:rPr lang="es-MX" sz="900" b="1" i="0" u="none" strike="noStrike" dirty="0">
                          <a:solidFill>
                            <a:srgbClr val="FFFFFF"/>
                          </a:solidFill>
                          <a:effectLst/>
                          <a:latin typeface="Arial" panose="020B0604020202020204" pitchFamily="34" charset="0"/>
                        </a:rPr>
                        <a:t>2025</a:t>
                      </a:r>
                      <a:endParaRPr lang="es-CO" sz="900" b="1" i="0" u="none" strike="noStrike" dirty="0">
                        <a:solidFill>
                          <a:srgbClr val="FFFFFF"/>
                        </a:solidFill>
                        <a:effectLst/>
                        <a:latin typeface="Arial" panose="020B0604020202020204" pitchFamily="34" charset="0"/>
                      </a:endParaRPr>
                    </a:p>
                  </a:txBody>
                  <a:tcPr marL="0" marR="0" marT="0" marB="0" anchor="ctr">
                    <a:lnL w="6350" cap="flat" cmpd="sng" algn="ctr">
                      <a:solidFill>
                        <a:srgbClr val="00CC99"/>
                      </a:solidFill>
                      <a:prstDash val="solid"/>
                      <a:round/>
                      <a:headEnd type="none" w="med" len="med"/>
                      <a:tailEnd type="none" w="med" len="med"/>
                    </a:lnL>
                    <a:lnR w="6350" cap="flat" cmpd="sng" algn="ctr">
                      <a:solidFill>
                        <a:srgbClr val="00CC99"/>
                      </a:solidFill>
                      <a:prstDash val="solid"/>
                      <a:round/>
                      <a:headEnd type="none" w="med" len="med"/>
                      <a:tailEnd type="none" w="med" len="med"/>
                    </a:lnR>
                    <a:lnT w="6350" cap="flat" cmpd="sng" algn="ctr">
                      <a:solidFill>
                        <a:srgbClr val="00CC99"/>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extLst>
                  <a:ext uri="{0D108BD9-81ED-4DB2-BD59-A6C34878D82A}">
                    <a16:rowId xmlns:a16="http://schemas.microsoft.com/office/drawing/2014/main" val="838710904"/>
                  </a:ext>
                </a:extLst>
              </a:tr>
              <a:tr h="510934">
                <a:tc rowSpan="3">
                  <a:txBody>
                    <a:bodyPr/>
                    <a:lstStyle/>
                    <a:p>
                      <a:pPr algn="ctr" rtl="0" fontAlgn="ctr">
                        <a:buNone/>
                      </a:pPr>
                      <a:r>
                        <a:rPr lang="es-CO" sz="900" b="0" i="0" u="none" strike="noStrike">
                          <a:solidFill>
                            <a:srgbClr val="000000"/>
                          </a:solidFill>
                          <a:effectLst/>
                          <a:latin typeface="Calibri" panose="020F0502020204030204" pitchFamily="34" charset="0"/>
                        </a:rPr>
                        <a:t>RCV</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l" rtl="0" fontAlgn="ctr">
                        <a:buNone/>
                      </a:pPr>
                      <a:r>
                        <a:rPr lang="es-MX" sz="900" b="0" i="0" u="none" strike="noStrike" dirty="0">
                          <a:solidFill>
                            <a:srgbClr val="000000"/>
                          </a:solidFill>
                          <a:effectLst/>
                          <a:latin typeface="Calibri" panose="020F0502020204030204" pitchFamily="34" charset="0"/>
                        </a:rPr>
                        <a:t>Usuarios con cifras de </a:t>
                      </a:r>
                      <a:r>
                        <a:rPr lang="es-MX" sz="900" b="0" i="0" u="none" strike="noStrike" dirty="0" err="1">
                          <a:solidFill>
                            <a:srgbClr val="000000"/>
                          </a:solidFill>
                          <a:effectLst/>
                          <a:latin typeface="Calibri" panose="020F0502020204030204" pitchFamily="34" charset="0"/>
                        </a:rPr>
                        <a:t>Presion</a:t>
                      </a:r>
                      <a:r>
                        <a:rPr lang="es-MX" sz="900" b="0" i="0" u="none" strike="noStrike" dirty="0">
                          <a:solidFill>
                            <a:srgbClr val="000000"/>
                          </a:solidFill>
                          <a:effectLst/>
                          <a:latin typeface="Calibri" panose="020F0502020204030204" pitchFamily="34" charset="0"/>
                        </a:rPr>
                        <a:t> Arterial &lt; 140/90</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MX" sz="800" b="0" i="1" u="none" strike="noStrike">
                          <a:solidFill>
                            <a:srgbClr val="000000"/>
                          </a:solidFill>
                          <a:effectLst/>
                          <a:latin typeface="Calibri" panose="020F0502020204030204" pitchFamily="34" charset="0"/>
                        </a:rPr>
                        <a:t>• Bueno: ≥60% </a:t>
                      </a:r>
                      <a:br>
                        <a:rPr lang="es-MX" sz="800" b="0" i="1" u="none" strike="noStrike">
                          <a:solidFill>
                            <a:srgbClr val="000000"/>
                          </a:solidFill>
                          <a:effectLst/>
                          <a:latin typeface="Calibri" panose="020F0502020204030204" pitchFamily="34" charset="0"/>
                        </a:rPr>
                      </a:br>
                      <a:r>
                        <a:rPr lang="es-MX" sz="800" b="0" i="1" u="none" strike="noStrike">
                          <a:solidFill>
                            <a:srgbClr val="000000"/>
                          </a:solidFill>
                          <a:effectLst/>
                          <a:latin typeface="Calibri" panose="020F0502020204030204" pitchFamily="34" charset="0"/>
                        </a:rPr>
                        <a:t>• Aceptable: 40 a 60% </a:t>
                      </a:r>
                      <a:br>
                        <a:rPr lang="es-MX" sz="800" b="0" i="1" u="none" strike="noStrike">
                          <a:solidFill>
                            <a:srgbClr val="000000"/>
                          </a:solidFill>
                          <a:effectLst/>
                          <a:latin typeface="Calibri" panose="020F0502020204030204" pitchFamily="34" charset="0"/>
                        </a:rPr>
                      </a:br>
                      <a:r>
                        <a:rPr lang="es-MX" sz="800" b="0" i="1" u="none" strike="noStrike">
                          <a:solidFill>
                            <a:srgbClr val="000000"/>
                          </a:solidFill>
                          <a:effectLst/>
                          <a:latin typeface="Calibri" panose="020F0502020204030204" pitchFamily="34" charset="0"/>
                        </a:rPr>
                        <a:t>• Crítico: &lt;40%</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marL="0" algn="ctr" defTabSz="914400" rtl="0" eaLnBrk="1" fontAlgn="ctr" latinLnBrk="0" hangingPunct="1">
                        <a:buNone/>
                      </a:pPr>
                      <a:r>
                        <a:rPr lang="es-CO" sz="900" b="1" i="0" u="none" strike="noStrike" kern="1200" dirty="0">
                          <a:solidFill>
                            <a:srgbClr val="FFC000"/>
                          </a:solidFill>
                          <a:effectLst/>
                          <a:latin typeface="Calibri" panose="020F0502020204030204" pitchFamily="34" charset="0"/>
                          <a:ea typeface="+mn-ea"/>
                          <a:cs typeface="+mn-cs"/>
                        </a:rPr>
                        <a:t>55,03%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900" b="1" i="0" u="none" strike="noStrike" dirty="0">
                          <a:solidFill>
                            <a:srgbClr val="FFC000"/>
                          </a:solidFill>
                          <a:effectLst/>
                          <a:latin typeface="Calibri" panose="020F0502020204030204" pitchFamily="34" charset="0"/>
                        </a:rPr>
                        <a:t>56,38%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23759128"/>
                  </a:ext>
                </a:extLst>
              </a:tr>
              <a:tr h="574801">
                <a:tc vMerge="1">
                  <a:txBody>
                    <a:bodyPr/>
                    <a:lstStyle/>
                    <a:p>
                      <a:endParaRPr lang="es-CO"/>
                    </a:p>
                  </a:txBody>
                  <a:tcPr/>
                </a:tc>
                <a:tc>
                  <a:txBody>
                    <a:bodyPr/>
                    <a:lstStyle/>
                    <a:p>
                      <a:pPr algn="l" rtl="0" fontAlgn="ctr">
                        <a:buNone/>
                      </a:pPr>
                      <a:r>
                        <a:rPr lang="es-MX" sz="900" b="0" i="0" u="none" strike="noStrike">
                          <a:solidFill>
                            <a:srgbClr val="000000"/>
                          </a:solidFill>
                          <a:effectLst/>
                          <a:latin typeface="Calibri" panose="020F0502020204030204" pitchFamily="34" charset="0"/>
                        </a:rPr>
                        <a:t>Porcentaje de pacientes hipertensos controlados &gt;=60 años con cifras de Presión Arterial &lt;150/90</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MX" sz="800" b="0" i="1" u="none" strike="noStrike">
                          <a:solidFill>
                            <a:srgbClr val="000000"/>
                          </a:solidFill>
                          <a:effectLst/>
                          <a:latin typeface="Calibri" panose="020F0502020204030204" pitchFamily="34" charset="0"/>
                        </a:rPr>
                        <a:t>• Bueno: ≥60% </a:t>
                      </a:r>
                      <a:br>
                        <a:rPr lang="es-MX" sz="800" b="0" i="1" u="none" strike="noStrike">
                          <a:solidFill>
                            <a:srgbClr val="000000"/>
                          </a:solidFill>
                          <a:effectLst/>
                          <a:latin typeface="Calibri" panose="020F0502020204030204" pitchFamily="34" charset="0"/>
                        </a:rPr>
                      </a:br>
                      <a:r>
                        <a:rPr lang="es-MX" sz="800" b="0" i="1" u="none" strike="noStrike">
                          <a:solidFill>
                            <a:srgbClr val="000000"/>
                          </a:solidFill>
                          <a:effectLst/>
                          <a:latin typeface="Calibri" panose="020F0502020204030204" pitchFamily="34" charset="0"/>
                        </a:rPr>
                        <a:t>• Aceptable: 40 a 60% </a:t>
                      </a:r>
                      <a:br>
                        <a:rPr lang="es-MX" sz="800" b="0" i="1" u="none" strike="noStrike">
                          <a:solidFill>
                            <a:srgbClr val="000000"/>
                          </a:solidFill>
                          <a:effectLst/>
                          <a:latin typeface="Calibri" panose="020F0502020204030204" pitchFamily="34" charset="0"/>
                        </a:rPr>
                      </a:br>
                      <a:r>
                        <a:rPr lang="es-MX" sz="800" b="0" i="1" u="none" strike="noStrike">
                          <a:solidFill>
                            <a:srgbClr val="000000"/>
                          </a:solidFill>
                          <a:effectLst/>
                          <a:latin typeface="Calibri" panose="020F0502020204030204" pitchFamily="34" charset="0"/>
                        </a:rPr>
                        <a:t>• Crítico: &lt;40%</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CO" sz="900" b="1" i="0" u="none" strike="noStrike">
                          <a:solidFill>
                            <a:srgbClr val="00B050"/>
                          </a:solidFill>
                          <a:effectLst/>
                          <a:latin typeface="Calibri" panose="020F0502020204030204" pitchFamily="34" charset="0"/>
                        </a:rPr>
                        <a:t>63,94%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900" b="1" i="0" u="none" strike="noStrike">
                          <a:solidFill>
                            <a:srgbClr val="00B050"/>
                          </a:solidFill>
                          <a:effectLst/>
                          <a:latin typeface="Calibri" panose="020F0502020204030204" pitchFamily="34" charset="0"/>
                        </a:rPr>
                        <a:t>60,24%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16599879"/>
                  </a:ext>
                </a:extLst>
              </a:tr>
              <a:tr h="510934">
                <a:tc vMerge="1">
                  <a:txBody>
                    <a:bodyPr/>
                    <a:lstStyle/>
                    <a:p>
                      <a:endParaRPr lang="es-CO"/>
                    </a:p>
                  </a:txBody>
                  <a:tcPr/>
                </a:tc>
                <a:tc>
                  <a:txBody>
                    <a:bodyPr/>
                    <a:lstStyle/>
                    <a:p>
                      <a:pPr algn="l" rtl="0" fontAlgn="ctr">
                        <a:buNone/>
                      </a:pPr>
                      <a:r>
                        <a:rPr lang="es-CO" sz="900" b="0" i="0" u="none" strike="noStrike" dirty="0">
                          <a:solidFill>
                            <a:srgbClr val="000000"/>
                          </a:solidFill>
                          <a:effectLst/>
                          <a:latin typeface="Calibri" panose="020F0502020204030204" pitchFamily="34" charset="0"/>
                        </a:rPr>
                        <a:t>Porcentaje de pacientes diabéticos controlados</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MX" sz="800" b="0" i="1" u="none" strike="noStrike">
                          <a:solidFill>
                            <a:srgbClr val="000000"/>
                          </a:solidFill>
                          <a:effectLst/>
                          <a:latin typeface="Calibri" panose="020F0502020204030204" pitchFamily="34" charset="0"/>
                        </a:rPr>
                        <a:t>• Bueno: ≥50% </a:t>
                      </a:r>
                      <a:br>
                        <a:rPr lang="es-MX" sz="800" b="0" i="1" u="none" strike="noStrike">
                          <a:solidFill>
                            <a:srgbClr val="000000"/>
                          </a:solidFill>
                          <a:effectLst/>
                          <a:latin typeface="Calibri" panose="020F0502020204030204" pitchFamily="34" charset="0"/>
                        </a:rPr>
                      </a:br>
                      <a:r>
                        <a:rPr lang="es-MX" sz="800" b="0" i="1" u="none" strike="noStrike">
                          <a:solidFill>
                            <a:srgbClr val="000000"/>
                          </a:solidFill>
                          <a:effectLst/>
                          <a:latin typeface="Calibri" panose="020F0502020204030204" pitchFamily="34" charset="0"/>
                        </a:rPr>
                        <a:t>• Aceptable: 30 a 50%</a:t>
                      </a:r>
                      <a:br>
                        <a:rPr lang="es-MX" sz="800" b="0" i="1" u="none" strike="noStrike">
                          <a:solidFill>
                            <a:srgbClr val="000000"/>
                          </a:solidFill>
                          <a:effectLst/>
                          <a:latin typeface="Calibri" panose="020F0502020204030204" pitchFamily="34" charset="0"/>
                        </a:rPr>
                      </a:br>
                      <a:r>
                        <a:rPr lang="es-MX" sz="800" b="0" i="1" u="none" strike="noStrike">
                          <a:solidFill>
                            <a:srgbClr val="000000"/>
                          </a:solidFill>
                          <a:effectLst/>
                          <a:latin typeface="Calibri" panose="020F0502020204030204" pitchFamily="34" charset="0"/>
                        </a:rPr>
                        <a:t>• Crítico: &lt;30%</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CO" sz="900" b="1" i="0" u="none" strike="noStrike">
                          <a:solidFill>
                            <a:srgbClr val="00B050"/>
                          </a:solidFill>
                          <a:effectLst/>
                          <a:latin typeface="Calibri" panose="020F0502020204030204" pitchFamily="34" charset="0"/>
                        </a:rPr>
                        <a:t>30,32%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900" b="1" i="0" u="none" strike="noStrike" dirty="0">
                          <a:solidFill>
                            <a:srgbClr val="FFC000"/>
                          </a:solidFill>
                          <a:effectLst/>
                          <a:latin typeface="Calibri" panose="020F0502020204030204" pitchFamily="34" charset="0"/>
                        </a:rPr>
                        <a:t>31,89%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1563400"/>
                  </a:ext>
                </a:extLst>
              </a:tr>
            </a:tbl>
          </a:graphicData>
        </a:graphic>
      </p:graphicFrame>
      <p:pic>
        <p:nvPicPr>
          <p:cNvPr id="17" name="Imagen 16" descr="Pantalla de celular con imagen de hombre&#10;&#10;El contenido generado por IA puede ser incorrecto.">
            <a:extLst>
              <a:ext uri="{FF2B5EF4-FFF2-40B4-BE49-F238E27FC236}">
                <a16:creationId xmlns:a16="http://schemas.microsoft.com/office/drawing/2014/main" id="{A1B93B2B-6945-A64B-FA27-DC45A2552572}"/>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761307" y="4004494"/>
            <a:ext cx="1469506" cy="2481573"/>
          </a:xfrm>
          <a:prstGeom prst="rect">
            <a:avLst/>
          </a:prstGeom>
          <a:noFill/>
          <a:ln>
            <a:noFill/>
          </a:ln>
        </p:spPr>
      </p:pic>
      <p:pic>
        <p:nvPicPr>
          <p:cNvPr id="18" name="Imagen 17">
            <a:extLst>
              <a:ext uri="{FF2B5EF4-FFF2-40B4-BE49-F238E27FC236}">
                <a16:creationId xmlns:a16="http://schemas.microsoft.com/office/drawing/2014/main" id="{EF6ED7EC-7B38-178E-28F9-459DA575E06B}"/>
              </a:ext>
            </a:extLst>
          </p:cNvPr>
          <p:cNvPicPr>
            <a:picLocks noChangeAspect="1"/>
          </p:cNvPicPr>
          <p:nvPr/>
        </p:nvPicPr>
        <p:blipFill>
          <a:blip r:embed="rId11"/>
          <a:stretch>
            <a:fillRect/>
          </a:stretch>
        </p:blipFill>
        <p:spPr>
          <a:xfrm>
            <a:off x="8271071" y="4003987"/>
            <a:ext cx="1684099" cy="2481572"/>
          </a:xfrm>
          <a:prstGeom prst="rect">
            <a:avLst/>
          </a:prstGeom>
        </p:spPr>
      </p:pic>
      <p:pic>
        <p:nvPicPr>
          <p:cNvPr id="19" name="Imagen 18">
            <a:extLst>
              <a:ext uri="{FF2B5EF4-FFF2-40B4-BE49-F238E27FC236}">
                <a16:creationId xmlns:a16="http://schemas.microsoft.com/office/drawing/2014/main" id="{D594F853-4071-28CB-F765-6D261F609D0F}"/>
              </a:ext>
            </a:extLst>
          </p:cNvPr>
          <p:cNvPicPr>
            <a:picLocks noChangeAspect="1"/>
          </p:cNvPicPr>
          <p:nvPr/>
        </p:nvPicPr>
        <p:blipFill>
          <a:blip r:embed="rId12" cstate="print">
            <a:extLst>
              <a:ext uri="{28A0092B-C50C-407E-A947-70E740481C1C}">
                <a14:useLocalDpi xmlns:a14="http://schemas.microsoft.com/office/drawing/2010/main" val="0"/>
              </a:ext>
            </a:extLst>
          </a:blip>
          <a:srcRect t="5956"/>
          <a:stretch>
            <a:fillRect/>
          </a:stretch>
        </p:blipFill>
        <p:spPr>
          <a:xfrm>
            <a:off x="9995428" y="4003987"/>
            <a:ext cx="1569018" cy="2481065"/>
          </a:xfrm>
          <a:prstGeom prst="rect">
            <a:avLst/>
          </a:prstGeom>
        </p:spPr>
      </p:pic>
    </p:spTree>
    <p:extLst>
      <p:ext uri="{BB962C8B-B14F-4D97-AF65-F5344CB8AC3E}">
        <p14:creationId xmlns:p14="http://schemas.microsoft.com/office/powerpoint/2010/main" val="18411594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18D0F11-B4C7-1076-28D0-DD7B6E683E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Imagen 1">
            <a:extLst>
              <a:ext uri="{FF2B5EF4-FFF2-40B4-BE49-F238E27FC236}">
                <a16:creationId xmlns:a16="http://schemas.microsoft.com/office/drawing/2014/main" id="{D5AA8EAD-7605-230C-9235-C7C0AEA051EF}"/>
              </a:ext>
            </a:extLst>
          </p:cNvPr>
          <p:cNvPicPr>
            <a:picLocks noChangeAspect="1"/>
          </p:cNvPicPr>
          <p:nvPr/>
        </p:nvPicPr>
        <p:blipFill>
          <a:blip r:embed="rId3"/>
          <a:stretch>
            <a:fillRect/>
          </a:stretch>
        </p:blipFill>
        <p:spPr>
          <a:xfrm>
            <a:off x="2914063" y="440164"/>
            <a:ext cx="6416249" cy="6035336"/>
          </a:xfrm>
          <a:prstGeom prst="rect">
            <a:avLst/>
          </a:prstGeom>
        </p:spPr>
      </p:pic>
    </p:spTree>
    <p:extLst>
      <p:ext uri="{BB962C8B-B14F-4D97-AF65-F5344CB8AC3E}">
        <p14:creationId xmlns:p14="http://schemas.microsoft.com/office/powerpoint/2010/main" val="32068412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68AF64-9ED9-D38E-6E51-8B2770BE06D4}"/>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C280A360-4F7D-31F6-7359-5BD24582E4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Imagen 1">
            <a:extLst>
              <a:ext uri="{FF2B5EF4-FFF2-40B4-BE49-F238E27FC236}">
                <a16:creationId xmlns:a16="http://schemas.microsoft.com/office/drawing/2014/main" id="{9EAB56E5-FA75-2AEE-76AD-89AA5C33CB9E}"/>
              </a:ext>
            </a:extLst>
          </p:cNvPr>
          <p:cNvPicPr>
            <a:picLocks noChangeAspect="1"/>
          </p:cNvPicPr>
          <p:nvPr/>
        </p:nvPicPr>
        <p:blipFill>
          <a:blip r:embed="rId3"/>
          <a:stretch>
            <a:fillRect/>
          </a:stretch>
        </p:blipFill>
        <p:spPr>
          <a:xfrm>
            <a:off x="1839047" y="747381"/>
            <a:ext cx="8354665" cy="5363239"/>
          </a:xfrm>
          <a:prstGeom prst="rect">
            <a:avLst/>
          </a:prstGeom>
        </p:spPr>
      </p:pic>
    </p:spTree>
    <p:extLst>
      <p:ext uri="{BB962C8B-B14F-4D97-AF65-F5344CB8AC3E}">
        <p14:creationId xmlns:p14="http://schemas.microsoft.com/office/powerpoint/2010/main" val="40676269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D1A52-CF1E-D8FC-C09E-4B15F6A2E49C}"/>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5F16ADE0-0E7C-6334-E9E7-E1E0D33901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Imagen 2">
            <a:extLst>
              <a:ext uri="{FF2B5EF4-FFF2-40B4-BE49-F238E27FC236}">
                <a16:creationId xmlns:a16="http://schemas.microsoft.com/office/drawing/2014/main" id="{F4A268D9-4116-0B86-FE54-D751169BC374}"/>
              </a:ext>
            </a:extLst>
          </p:cNvPr>
          <p:cNvPicPr>
            <a:picLocks noChangeAspect="1"/>
          </p:cNvPicPr>
          <p:nvPr/>
        </p:nvPicPr>
        <p:blipFill>
          <a:blip r:embed="rId3"/>
          <a:stretch>
            <a:fillRect/>
          </a:stretch>
        </p:blipFill>
        <p:spPr>
          <a:xfrm>
            <a:off x="1741084" y="782064"/>
            <a:ext cx="8709833" cy="5293873"/>
          </a:xfrm>
          <a:prstGeom prst="rect">
            <a:avLst/>
          </a:prstGeom>
        </p:spPr>
      </p:pic>
    </p:spTree>
    <p:extLst>
      <p:ext uri="{BB962C8B-B14F-4D97-AF65-F5344CB8AC3E}">
        <p14:creationId xmlns:p14="http://schemas.microsoft.com/office/powerpoint/2010/main" val="6256271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A069C-6A66-51EA-B57C-ABEC16B03E73}"/>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EFDB0082-418A-E85F-24C2-2723182E33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Imagen 3">
            <a:extLst>
              <a:ext uri="{FF2B5EF4-FFF2-40B4-BE49-F238E27FC236}">
                <a16:creationId xmlns:a16="http://schemas.microsoft.com/office/drawing/2014/main" id="{F6C040A1-AD28-2207-4365-11336E3F2522}"/>
              </a:ext>
            </a:extLst>
          </p:cNvPr>
          <p:cNvPicPr>
            <a:picLocks noChangeAspect="1"/>
          </p:cNvPicPr>
          <p:nvPr/>
        </p:nvPicPr>
        <p:blipFill>
          <a:blip r:embed="rId3"/>
          <a:stretch>
            <a:fillRect/>
          </a:stretch>
        </p:blipFill>
        <p:spPr>
          <a:xfrm>
            <a:off x="609177" y="1676012"/>
            <a:ext cx="10815249" cy="3878476"/>
          </a:xfrm>
          <a:prstGeom prst="rect">
            <a:avLst/>
          </a:prstGeom>
        </p:spPr>
      </p:pic>
    </p:spTree>
    <p:extLst>
      <p:ext uri="{BB962C8B-B14F-4D97-AF65-F5344CB8AC3E}">
        <p14:creationId xmlns:p14="http://schemas.microsoft.com/office/powerpoint/2010/main" val="36304371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FDD845F-D685-7703-4832-A25CBD6166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Imagen 1">
            <a:extLst>
              <a:ext uri="{FF2B5EF4-FFF2-40B4-BE49-F238E27FC236}">
                <a16:creationId xmlns:a16="http://schemas.microsoft.com/office/drawing/2014/main" id="{EEBC357E-2596-DBC0-E131-19CC3DD43BAA}"/>
              </a:ext>
            </a:extLst>
          </p:cNvPr>
          <p:cNvPicPr>
            <a:picLocks noChangeAspect="1"/>
          </p:cNvPicPr>
          <p:nvPr/>
        </p:nvPicPr>
        <p:blipFill>
          <a:blip r:embed="rId3"/>
          <a:stretch>
            <a:fillRect/>
          </a:stretch>
        </p:blipFill>
        <p:spPr>
          <a:xfrm>
            <a:off x="1321711" y="1295099"/>
            <a:ext cx="8994079" cy="3927624"/>
          </a:xfrm>
          <a:prstGeom prst="rect">
            <a:avLst/>
          </a:prstGeom>
        </p:spPr>
      </p:pic>
    </p:spTree>
    <p:extLst>
      <p:ext uri="{BB962C8B-B14F-4D97-AF65-F5344CB8AC3E}">
        <p14:creationId xmlns:p14="http://schemas.microsoft.com/office/powerpoint/2010/main" val="38825640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2407AB4-64F0-1DED-18B5-1BD8A535EC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Imagen 1">
            <a:extLst>
              <a:ext uri="{FF2B5EF4-FFF2-40B4-BE49-F238E27FC236}">
                <a16:creationId xmlns:a16="http://schemas.microsoft.com/office/drawing/2014/main" id="{38F8D7F1-6CCF-A49D-A154-EB3A4A548D5B}"/>
              </a:ext>
            </a:extLst>
          </p:cNvPr>
          <p:cNvPicPr>
            <a:picLocks noChangeAspect="1"/>
          </p:cNvPicPr>
          <p:nvPr/>
        </p:nvPicPr>
        <p:blipFill>
          <a:blip r:embed="rId3"/>
          <a:stretch>
            <a:fillRect/>
          </a:stretch>
        </p:blipFill>
        <p:spPr>
          <a:xfrm>
            <a:off x="1890264" y="1229076"/>
            <a:ext cx="8605866" cy="4501530"/>
          </a:xfrm>
          <a:prstGeom prst="rect">
            <a:avLst/>
          </a:prstGeom>
        </p:spPr>
      </p:pic>
    </p:spTree>
    <p:extLst>
      <p:ext uri="{BB962C8B-B14F-4D97-AF65-F5344CB8AC3E}">
        <p14:creationId xmlns:p14="http://schemas.microsoft.com/office/powerpoint/2010/main" val="584224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89">
          <a:extLst>
            <a:ext uri="{FF2B5EF4-FFF2-40B4-BE49-F238E27FC236}">
              <a16:creationId xmlns:a16="http://schemas.microsoft.com/office/drawing/2014/main" id="{697B85BB-0885-EAC8-BDCE-B634E1C1AB67}"/>
            </a:ext>
          </a:extLst>
        </p:cNvPr>
        <p:cNvGrpSpPr/>
        <p:nvPr/>
      </p:nvGrpSpPr>
      <p:grpSpPr>
        <a:xfrm>
          <a:off x="0" y="0"/>
          <a:ext cx="0" cy="0"/>
          <a:chOff x="0" y="0"/>
          <a:chExt cx="0" cy="0"/>
        </a:xfrm>
      </p:grpSpPr>
      <p:pic>
        <p:nvPicPr>
          <p:cNvPr id="90" name="Google Shape;90;p1" descr="Un par de hombres sonriendo&#10;&#10;El contenido generado por IA puede ser incorrecto.">
            <a:extLst>
              <a:ext uri="{FF2B5EF4-FFF2-40B4-BE49-F238E27FC236}">
                <a16:creationId xmlns:a16="http://schemas.microsoft.com/office/drawing/2014/main" id="{11D27935-FD75-6D72-3EDE-47B94E8CC37B}"/>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0" y="0"/>
            <a:ext cx="12192000" cy="6858000"/>
          </a:xfrm>
          <a:prstGeom prst="rect">
            <a:avLst/>
          </a:prstGeom>
          <a:noFill/>
          <a:ln>
            <a:noFill/>
          </a:ln>
        </p:spPr>
      </p:pic>
      <p:sp>
        <p:nvSpPr>
          <p:cNvPr id="91" name="Google Shape;91;p1">
            <a:extLst>
              <a:ext uri="{FF2B5EF4-FFF2-40B4-BE49-F238E27FC236}">
                <a16:creationId xmlns:a16="http://schemas.microsoft.com/office/drawing/2014/main" id="{0ED7C6CC-48A3-767E-CFE5-22D592358C86}"/>
              </a:ext>
            </a:extLst>
          </p:cNvPr>
          <p:cNvSpPr txBox="1"/>
          <p:nvPr/>
        </p:nvSpPr>
        <p:spPr>
          <a:xfrm>
            <a:off x="678979" y="3025473"/>
            <a:ext cx="6863806" cy="19389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MX" sz="4000" b="1" dirty="0">
                <a:solidFill>
                  <a:srgbClr val="025147"/>
                </a:solidFill>
              </a:rPr>
              <a:t>Siniestralidad y </a:t>
            </a:r>
          </a:p>
          <a:p>
            <a:pPr marL="0" marR="0" lvl="0" indent="0" algn="l" rtl="0">
              <a:spcBef>
                <a:spcPts val="0"/>
              </a:spcBef>
              <a:spcAft>
                <a:spcPts val="0"/>
              </a:spcAft>
              <a:buNone/>
            </a:pPr>
            <a:r>
              <a:rPr lang="es-MX" sz="4000" b="1" dirty="0">
                <a:solidFill>
                  <a:srgbClr val="025147"/>
                </a:solidFill>
              </a:rPr>
              <a:t>Condiciones </a:t>
            </a:r>
          </a:p>
          <a:p>
            <a:pPr marL="0" marR="0" lvl="0" indent="0" algn="l" rtl="0">
              <a:spcBef>
                <a:spcPts val="0"/>
              </a:spcBef>
              <a:spcAft>
                <a:spcPts val="0"/>
              </a:spcAft>
              <a:buNone/>
            </a:pPr>
            <a:r>
              <a:rPr lang="es-MX" sz="4000" b="1" dirty="0">
                <a:solidFill>
                  <a:srgbClr val="025147"/>
                </a:solidFill>
              </a:rPr>
              <a:t>Financieras </a:t>
            </a:r>
          </a:p>
        </p:txBody>
      </p:sp>
      <p:sp>
        <p:nvSpPr>
          <p:cNvPr id="92" name="Google Shape;92;p1">
            <a:extLst>
              <a:ext uri="{FF2B5EF4-FFF2-40B4-BE49-F238E27FC236}">
                <a16:creationId xmlns:a16="http://schemas.microsoft.com/office/drawing/2014/main" id="{D758A3AD-1DFE-8EEB-5AB8-EE708FE698CC}"/>
              </a:ext>
            </a:extLst>
          </p:cNvPr>
          <p:cNvSpPr/>
          <p:nvPr/>
        </p:nvSpPr>
        <p:spPr>
          <a:xfrm>
            <a:off x="512990" y="2824842"/>
            <a:ext cx="45719" cy="204179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extLst>
      <p:ext uri="{BB962C8B-B14F-4D97-AF65-F5344CB8AC3E}">
        <p14:creationId xmlns:p14="http://schemas.microsoft.com/office/powerpoint/2010/main" val="5218696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023B8-75F2-2913-673B-1A5D8DA80D86}"/>
            </a:ext>
          </a:extLst>
        </p:cNvPr>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19727620-0928-7CEF-ECC7-102C57C9D2CF}"/>
              </a:ext>
            </a:extLst>
          </p:cNvPr>
          <p:cNvGraphicFramePr>
            <a:graphicFrameLocks noGrp="1"/>
          </p:cNvGraphicFramePr>
          <p:nvPr/>
        </p:nvGraphicFramePr>
        <p:xfrm>
          <a:off x="2306794" y="2367048"/>
          <a:ext cx="8103524" cy="2123904"/>
        </p:xfrm>
        <a:graphic>
          <a:graphicData uri="http://schemas.openxmlformats.org/drawingml/2006/table">
            <a:tbl>
              <a:tblPr/>
              <a:tblGrid>
                <a:gridCol w="4111640">
                  <a:extLst>
                    <a:ext uri="{9D8B030D-6E8A-4147-A177-3AD203B41FA5}">
                      <a16:colId xmlns:a16="http://schemas.microsoft.com/office/drawing/2014/main" val="1194338077"/>
                    </a:ext>
                  </a:extLst>
                </a:gridCol>
                <a:gridCol w="1995942">
                  <a:extLst>
                    <a:ext uri="{9D8B030D-6E8A-4147-A177-3AD203B41FA5}">
                      <a16:colId xmlns:a16="http://schemas.microsoft.com/office/drawing/2014/main" val="514301398"/>
                    </a:ext>
                  </a:extLst>
                </a:gridCol>
                <a:gridCol w="1995942">
                  <a:extLst>
                    <a:ext uri="{9D8B030D-6E8A-4147-A177-3AD203B41FA5}">
                      <a16:colId xmlns:a16="http://schemas.microsoft.com/office/drawing/2014/main" val="1416093064"/>
                    </a:ext>
                  </a:extLst>
                </a:gridCol>
              </a:tblGrid>
              <a:tr h="606829">
                <a:tc>
                  <a:txBody>
                    <a:bodyPr/>
                    <a:lstStyle/>
                    <a:p>
                      <a:pPr algn="ctr" fontAlgn="ctr">
                        <a:buNone/>
                      </a:pPr>
                      <a:r>
                        <a:rPr lang="es-CO" sz="1600" b="1" i="0" u="none" strike="noStrike" dirty="0">
                          <a:solidFill>
                            <a:schemeClr val="bg1"/>
                          </a:solidFill>
                          <a:effectLst/>
                          <a:latin typeface="Aptos Narrow" panose="020B0004020202020204" pitchFamily="34" charset="0"/>
                        </a:rPr>
                        <a:t>Concepto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ctr" fontAlgn="ctr">
                        <a:buNone/>
                      </a:pPr>
                      <a:r>
                        <a:rPr lang="es-CO" sz="1600" b="1" i="0" u="none" strike="noStrike" dirty="0">
                          <a:solidFill>
                            <a:schemeClr val="bg1"/>
                          </a:solidFill>
                          <a:effectLst/>
                          <a:latin typeface="Aptos Narrow" panose="020B0004020202020204" pitchFamily="34" charset="0"/>
                        </a:rPr>
                        <a:t>Total 2025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tc>
                  <a:txBody>
                    <a:bodyPr/>
                    <a:lstStyle/>
                    <a:p>
                      <a:pPr algn="ctr" fontAlgn="ctr">
                        <a:buNone/>
                      </a:pPr>
                      <a:r>
                        <a:rPr lang="es-CO" sz="1600" b="1" i="0" u="none" strike="noStrike" dirty="0">
                          <a:solidFill>
                            <a:schemeClr val="bg1"/>
                          </a:solidFill>
                          <a:effectLst/>
                          <a:latin typeface="Aptos Narrow" panose="020B0004020202020204" pitchFamily="34" charset="0"/>
                        </a:rPr>
                        <a:t>Sin Vigencias Anteriores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3505E"/>
                    </a:solidFill>
                  </a:tcPr>
                </a:tc>
                <a:extLst>
                  <a:ext uri="{0D108BD9-81ED-4DB2-BD59-A6C34878D82A}">
                    <a16:rowId xmlns:a16="http://schemas.microsoft.com/office/drawing/2014/main" val="1270200869"/>
                  </a:ext>
                </a:extLst>
              </a:tr>
              <a:tr h="303415">
                <a:tc>
                  <a:txBody>
                    <a:bodyPr/>
                    <a:lstStyle/>
                    <a:p>
                      <a:pPr algn="l" fontAlgn="ctr">
                        <a:buNone/>
                      </a:pPr>
                      <a:r>
                        <a:rPr lang="es-CO" sz="1600" b="0" i="0" u="none" strike="noStrike" dirty="0">
                          <a:solidFill>
                            <a:srgbClr val="000000"/>
                          </a:solidFill>
                          <a:effectLst/>
                          <a:latin typeface="Aptos Narrow" panose="020B0004020202020204" pitchFamily="34" charset="0"/>
                        </a:rPr>
                        <a:t>Ingresos Operacionales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s-CO" sz="1600" b="0" i="0" u="none" strike="noStrike">
                          <a:solidFill>
                            <a:srgbClr val="000000"/>
                          </a:solidFill>
                          <a:effectLst/>
                          <a:latin typeface="Aptos Narrow" panose="020B0004020202020204" pitchFamily="34" charset="0"/>
                        </a:rPr>
                        <a:t>3.018.033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s-CO" sz="1600" b="0" i="0" u="none" strike="noStrike">
                          <a:solidFill>
                            <a:srgbClr val="000000"/>
                          </a:solidFill>
                          <a:effectLst/>
                          <a:latin typeface="Aptos Narrow" panose="020B0004020202020204" pitchFamily="34" charset="0"/>
                        </a:rPr>
                        <a:t>3.018.033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8527426"/>
                  </a:ext>
                </a:extLst>
              </a:tr>
              <a:tr h="303415">
                <a:tc>
                  <a:txBody>
                    <a:bodyPr/>
                    <a:lstStyle/>
                    <a:p>
                      <a:pPr algn="l" fontAlgn="ctr">
                        <a:buNone/>
                      </a:pPr>
                      <a:r>
                        <a:rPr lang="es-MX" sz="1600" b="0" i="0" u="none" strike="noStrike">
                          <a:solidFill>
                            <a:srgbClr val="000000"/>
                          </a:solidFill>
                          <a:effectLst/>
                          <a:latin typeface="Aptos Narrow" panose="020B0004020202020204" pitchFamily="34" charset="0"/>
                        </a:rPr>
                        <a:t>Gastos de Operación de Servicios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s-CO" sz="1600" b="0" i="0" u="none" strike="noStrike">
                          <a:solidFill>
                            <a:srgbClr val="000000"/>
                          </a:solidFill>
                          <a:effectLst/>
                          <a:latin typeface="Aptos Narrow" panose="020B0004020202020204" pitchFamily="34" charset="0"/>
                        </a:rPr>
                        <a:t>3.453.438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s-CO" sz="1600" b="0" i="0" u="none" strike="noStrike">
                          <a:solidFill>
                            <a:srgbClr val="000000"/>
                          </a:solidFill>
                          <a:effectLst/>
                          <a:latin typeface="Aptos Narrow" panose="020B0004020202020204" pitchFamily="34" charset="0"/>
                        </a:rPr>
                        <a:t>3.138.134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3702724"/>
                  </a:ext>
                </a:extLst>
              </a:tr>
              <a:tr h="303415">
                <a:tc>
                  <a:txBody>
                    <a:bodyPr/>
                    <a:lstStyle/>
                    <a:p>
                      <a:pPr algn="l" fontAlgn="ctr">
                        <a:buNone/>
                      </a:pPr>
                      <a:r>
                        <a:rPr lang="es-CO" sz="1600" b="0" i="0" u="none" strike="noStrike">
                          <a:solidFill>
                            <a:srgbClr val="000000"/>
                          </a:solidFill>
                          <a:effectLst/>
                          <a:latin typeface="Aptos Narrow" panose="020B0004020202020204" pitchFamily="34" charset="0"/>
                        </a:rPr>
                        <a:t>Liberación reserva técnica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buNone/>
                      </a:pPr>
                      <a:r>
                        <a:rPr lang="es-CO" sz="1600" b="0" i="0" u="none" strike="noStrike">
                          <a:solidFill>
                            <a:srgbClr val="000000"/>
                          </a:solidFill>
                          <a:effectLst/>
                          <a:latin typeface="Aptos Narrow" panose="020B0004020202020204" pitchFamily="34" charset="0"/>
                        </a:rPr>
                        <a:t>117.610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s-CO" sz="1600" b="0" i="0" u="none" strike="noStrike" dirty="0">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61650874"/>
                  </a:ext>
                </a:extLst>
              </a:tr>
              <a:tr h="303415">
                <a:tc>
                  <a:txBody>
                    <a:bodyPr/>
                    <a:lstStyle/>
                    <a:p>
                      <a:pPr algn="l" fontAlgn="ctr">
                        <a:buNone/>
                      </a:pPr>
                      <a:r>
                        <a:rPr lang="es-CO" sz="1600" b="0" i="0" u="none" strike="noStrike">
                          <a:solidFill>
                            <a:srgbClr val="000000"/>
                          </a:solidFill>
                          <a:effectLst/>
                          <a:latin typeface="Aptos Narrow" panose="020B0004020202020204" pitchFamily="34" charset="0"/>
                        </a:rPr>
                        <a:t>Siniestralidad metodología SNS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ctr">
                        <a:buNone/>
                      </a:pPr>
                      <a:r>
                        <a:rPr lang="es-CO" sz="1600" b="0" i="0" u="none" strike="noStrike">
                          <a:solidFill>
                            <a:srgbClr val="000000"/>
                          </a:solidFill>
                          <a:effectLst/>
                          <a:latin typeface="Aptos Narrow" panose="020B0004020202020204" pitchFamily="34" charset="0"/>
                        </a:rPr>
                        <a:t>114%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s-CO" sz="1600" b="0" i="0" u="none" strike="noStrike" dirty="0">
                          <a:solidFill>
                            <a:srgbClr val="000000"/>
                          </a:solidFill>
                          <a:effectLst/>
                          <a:latin typeface="Aptos Narrow" panose="020B0004020202020204" pitchFamily="34" charset="0"/>
                        </a:rPr>
                        <a:t>104%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304425838"/>
                  </a:ext>
                </a:extLst>
              </a:tr>
              <a:tr h="303415">
                <a:tc>
                  <a:txBody>
                    <a:bodyPr/>
                    <a:lstStyle/>
                    <a:p>
                      <a:pPr algn="l" fontAlgn="ctr">
                        <a:buNone/>
                      </a:pPr>
                      <a:r>
                        <a:rPr lang="es-MX" sz="1600" b="0" i="0" u="none" strike="noStrike">
                          <a:solidFill>
                            <a:srgbClr val="000000"/>
                          </a:solidFill>
                          <a:effectLst/>
                          <a:latin typeface="Aptos Narrow" panose="020B0004020202020204" pitchFamily="34" charset="0"/>
                        </a:rPr>
                        <a:t>Siniestralidad ajustada con liberación RTVA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ctr">
                        <a:buNone/>
                      </a:pPr>
                      <a:r>
                        <a:rPr lang="es-CO" sz="1600" b="0" i="0" u="none" strike="noStrike">
                          <a:solidFill>
                            <a:srgbClr val="000000"/>
                          </a:solidFill>
                          <a:effectLst/>
                          <a:latin typeface="Aptos Narrow" panose="020B0004020202020204" pitchFamily="34" charset="0"/>
                        </a:rPr>
                        <a:t>110%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r" fontAlgn="b">
                        <a:buNone/>
                      </a:pPr>
                      <a:r>
                        <a:rPr lang="es-CO" sz="1600" b="0" i="0" u="none" strike="noStrike" dirty="0">
                          <a:solidFill>
                            <a:srgbClr val="000000"/>
                          </a:solidFill>
                          <a:effectLst/>
                          <a:latin typeface="Aptos Narrow" panose="020B0004020202020204" pitchFamily="34" charset="0"/>
                        </a:rPr>
                        <a:t>104%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243067583"/>
                  </a:ext>
                </a:extLst>
              </a:tr>
            </a:tbl>
          </a:graphicData>
        </a:graphic>
      </p:graphicFrame>
      <p:pic>
        <p:nvPicPr>
          <p:cNvPr id="2" name="Google Shape;233;p5">
            <a:extLst>
              <a:ext uri="{FF2B5EF4-FFF2-40B4-BE49-F238E27FC236}">
                <a16:creationId xmlns:a16="http://schemas.microsoft.com/office/drawing/2014/main" id="{3F408B1D-50D8-DFBD-976A-B8B0F537311B}"/>
              </a:ext>
            </a:extLst>
          </p:cNvPr>
          <p:cNvPicPr preferRelativeResize="0"/>
          <p:nvPr/>
        </p:nvPicPr>
        <p:blipFill rotWithShape="1">
          <a:blip r:embed="rId3">
            <a:alphaModFix amt="50000"/>
          </a:blip>
          <a:srcRect/>
          <a:stretch/>
        </p:blipFill>
        <p:spPr>
          <a:xfrm>
            <a:off x="4005844" y="996190"/>
            <a:ext cx="4575667" cy="635891"/>
          </a:xfrm>
          <a:prstGeom prst="rect">
            <a:avLst/>
          </a:prstGeom>
          <a:noFill/>
          <a:ln>
            <a:noFill/>
          </a:ln>
        </p:spPr>
      </p:pic>
      <p:pic>
        <p:nvPicPr>
          <p:cNvPr id="5" name="Google Shape;234;p5" descr="Imagen en blanco y negro&#10;&#10;El contenido generado por IA puede ser incorrecto.">
            <a:extLst>
              <a:ext uri="{FF2B5EF4-FFF2-40B4-BE49-F238E27FC236}">
                <a16:creationId xmlns:a16="http://schemas.microsoft.com/office/drawing/2014/main" id="{F393DF51-FBC6-8F54-F8DF-1D47E1F4D72C}"/>
              </a:ext>
            </a:extLst>
          </p:cNvPr>
          <p:cNvPicPr preferRelativeResize="0"/>
          <p:nvPr/>
        </p:nvPicPr>
        <p:blipFill rotWithShape="1">
          <a:blip r:embed="rId4">
            <a:alphaModFix/>
          </a:blip>
          <a:srcRect/>
          <a:stretch/>
        </p:blipFill>
        <p:spPr>
          <a:xfrm rot="8108137" flipH="1">
            <a:off x="3793501" y="1034696"/>
            <a:ext cx="654666" cy="251501"/>
          </a:xfrm>
          <a:prstGeom prst="rect">
            <a:avLst/>
          </a:prstGeom>
          <a:noFill/>
          <a:ln>
            <a:noFill/>
          </a:ln>
        </p:spPr>
      </p:pic>
      <p:pic>
        <p:nvPicPr>
          <p:cNvPr id="6" name="Google Shape;235;p5" descr="Imagen en blanco y negro&#10;&#10;El contenido generado por IA puede ser incorrecto.">
            <a:extLst>
              <a:ext uri="{FF2B5EF4-FFF2-40B4-BE49-F238E27FC236}">
                <a16:creationId xmlns:a16="http://schemas.microsoft.com/office/drawing/2014/main" id="{5AB55D0C-03B1-244C-3037-C734C5375CA5}"/>
              </a:ext>
            </a:extLst>
          </p:cNvPr>
          <p:cNvPicPr preferRelativeResize="0"/>
          <p:nvPr/>
        </p:nvPicPr>
        <p:blipFill rotWithShape="1">
          <a:blip r:embed="rId4">
            <a:alphaModFix/>
          </a:blip>
          <a:srcRect/>
          <a:stretch/>
        </p:blipFill>
        <p:spPr>
          <a:xfrm rot="13442387" flipH="1">
            <a:off x="8151003" y="1049957"/>
            <a:ext cx="654666" cy="251501"/>
          </a:xfrm>
          <a:prstGeom prst="rect">
            <a:avLst/>
          </a:prstGeom>
          <a:noFill/>
          <a:ln>
            <a:noFill/>
          </a:ln>
        </p:spPr>
      </p:pic>
      <p:sp>
        <p:nvSpPr>
          <p:cNvPr id="7" name="CuadroTexto 4">
            <a:extLst>
              <a:ext uri="{FF2B5EF4-FFF2-40B4-BE49-F238E27FC236}">
                <a16:creationId xmlns:a16="http://schemas.microsoft.com/office/drawing/2014/main" id="{78E22D3B-A5F2-6360-D125-C806746F6320}"/>
              </a:ext>
            </a:extLst>
          </p:cNvPr>
          <p:cNvSpPr txBox="1"/>
          <p:nvPr/>
        </p:nvSpPr>
        <p:spPr>
          <a:xfrm>
            <a:off x="4308961" y="1080624"/>
            <a:ext cx="3979241" cy="461665"/>
          </a:xfrm>
          <a:prstGeom prst="rect">
            <a:avLst/>
          </a:prstGeom>
          <a:noFill/>
        </p:spPr>
        <p:txBody>
          <a:bodyPr wrap="square" rtlCol="0">
            <a:spAutoFit/>
          </a:bodyPr>
          <a:lstStyle/>
          <a:p>
            <a:pPr algn="ctr"/>
            <a:r>
              <a:rPr lang="es-MX" sz="2400" b="1" dirty="0">
                <a:solidFill>
                  <a:srgbClr val="23505E"/>
                </a:solidFill>
                <a:latin typeface="+mj-lt"/>
              </a:rPr>
              <a:t>Siniestralidad 2025</a:t>
            </a:r>
            <a:endParaRPr lang="es-CO" sz="2400" b="1" dirty="0">
              <a:solidFill>
                <a:srgbClr val="23505E"/>
              </a:solidFill>
              <a:latin typeface="+mj-lt"/>
            </a:endParaRPr>
          </a:p>
        </p:txBody>
      </p:sp>
    </p:spTree>
    <p:extLst>
      <p:ext uri="{BB962C8B-B14F-4D97-AF65-F5344CB8AC3E}">
        <p14:creationId xmlns:p14="http://schemas.microsoft.com/office/powerpoint/2010/main" val="4416840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52B90-960E-6BE0-B7CD-1CBA1AE5C6C6}"/>
            </a:ext>
          </a:extLst>
        </p:cNvPr>
        <p:cNvGrpSpPr/>
        <p:nvPr/>
      </p:nvGrpSpPr>
      <p:grpSpPr>
        <a:xfrm>
          <a:off x="0" y="0"/>
          <a:ext cx="0" cy="0"/>
          <a:chOff x="0" y="0"/>
          <a:chExt cx="0" cy="0"/>
        </a:xfrm>
      </p:grpSpPr>
      <p:pic>
        <p:nvPicPr>
          <p:cNvPr id="7" name="Google Shape;233;p5">
            <a:extLst>
              <a:ext uri="{FF2B5EF4-FFF2-40B4-BE49-F238E27FC236}">
                <a16:creationId xmlns:a16="http://schemas.microsoft.com/office/drawing/2014/main" id="{B7CDE103-40CD-3ABF-B539-63C0E6D8D39F}"/>
              </a:ext>
            </a:extLst>
          </p:cNvPr>
          <p:cNvPicPr preferRelativeResize="0"/>
          <p:nvPr/>
        </p:nvPicPr>
        <p:blipFill rotWithShape="1">
          <a:blip r:embed="rId2">
            <a:alphaModFix amt="50000"/>
          </a:blip>
          <a:srcRect/>
          <a:stretch/>
        </p:blipFill>
        <p:spPr>
          <a:xfrm>
            <a:off x="3710569" y="573476"/>
            <a:ext cx="4575667" cy="635891"/>
          </a:xfrm>
          <a:prstGeom prst="rect">
            <a:avLst/>
          </a:prstGeom>
          <a:noFill/>
          <a:ln>
            <a:noFill/>
          </a:ln>
        </p:spPr>
      </p:pic>
      <p:pic>
        <p:nvPicPr>
          <p:cNvPr id="8" name="Google Shape;234;p5" descr="Imagen en blanco y negro&#10;&#10;El contenido generado por IA puede ser incorrecto.">
            <a:extLst>
              <a:ext uri="{FF2B5EF4-FFF2-40B4-BE49-F238E27FC236}">
                <a16:creationId xmlns:a16="http://schemas.microsoft.com/office/drawing/2014/main" id="{345E4003-38CF-130D-8300-79D3D08293F8}"/>
              </a:ext>
            </a:extLst>
          </p:cNvPr>
          <p:cNvPicPr preferRelativeResize="0"/>
          <p:nvPr/>
        </p:nvPicPr>
        <p:blipFill rotWithShape="1">
          <a:blip r:embed="rId3">
            <a:alphaModFix/>
          </a:blip>
          <a:srcRect/>
          <a:stretch/>
        </p:blipFill>
        <p:spPr>
          <a:xfrm rot="8108137" flipH="1">
            <a:off x="3498226" y="611982"/>
            <a:ext cx="654666" cy="251501"/>
          </a:xfrm>
          <a:prstGeom prst="rect">
            <a:avLst/>
          </a:prstGeom>
          <a:noFill/>
          <a:ln>
            <a:noFill/>
          </a:ln>
        </p:spPr>
      </p:pic>
      <p:pic>
        <p:nvPicPr>
          <p:cNvPr id="9" name="Google Shape;235;p5" descr="Imagen en blanco y negro&#10;&#10;El contenido generado por IA puede ser incorrecto.">
            <a:extLst>
              <a:ext uri="{FF2B5EF4-FFF2-40B4-BE49-F238E27FC236}">
                <a16:creationId xmlns:a16="http://schemas.microsoft.com/office/drawing/2014/main" id="{7263A7FF-0739-FFE5-9DC1-8354112AAB25}"/>
              </a:ext>
            </a:extLst>
          </p:cNvPr>
          <p:cNvPicPr preferRelativeResize="0"/>
          <p:nvPr/>
        </p:nvPicPr>
        <p:blipFill rotWithShape="1">
          <a:blip r:embed="rId3">
            <a:alphaModFix/>
          </a:blip>
          <a:srcRect/>
          <a:stretch/>
        </p:blipFill>
        <p:spPr>
          <a:xfrm rot="-8157613" flipH="1">
            <a:off x="7855728" y="627243"/>
            <a:ext cx="654666" cy="251501"/>
          </a:xfrm>
          <a:prstGeom prst="rect">
            <a:avLst/>
          </a:prstGeom>
          <a:noFill/>
          <a:ln>
            <a:noFill/>
          </a:ln>
        </p:spPr>
      </p:pic>
      <p:sp>
        <p:nvSpPr>
          <p:cNvPr id="4" name="CuadroTexto 4">
            <a:extLst>
              <a:ext uri="{FF2B5EF4-FFF2-40B4-BE49-F238E27FC236}">
                <a16:creationId xmlns:a16="http://schemas.microsoft.com/office/drawing/2014/main" id="{5D006779-AF9C-A20F-7BAA-1B7CD54DEF87}"/>
              </a:ext>
            </a:extLst>
          </p:cNvPr>
          <p:cNvSpPr txBox="1"/>
          <p:nvPr/>
        </p:nvSpPr>
        <p:spPr>
          <a:xfrm>
            <a:off x="4008782" y="630462"/>
            <a:ext cx="3979241" cy="461558"/>
          </a:xfrm>
          <a:prstGeom prst="rect">
            <a:avLst/>
          </a:prstGeom>
          <a:noFill/>
        </p:spPr>
        <p:txBody>
          <a:bodyPr wrap="square" rtlCol="0">
            <a:spAutoFit/>
          </a:bodyPr>
          <a:lstStyle/>
          <a:p>
            <a:pPr algn="ctr"/>
            <a:r>
              <a:rPr lang="es-MX" sz="2400" b="1" dirty="0">
                <a:solidFill>
                  <a:srgbClr val="23505E"/>
                </a:solidFill>
                <a:latin typeface="+mj-lt"/>
              </a:rPr>
              <a:t>Gasto en Salud 2023-2025</a:t>
            </a:r>
            <a:endParaRPr lang="es-CO" sz="2400" b="1" dirty="0">
              <a:solidFill>
                <a:srgbClr val="23505E"/>
              </a:solidFill>
              <a:latin typeface="+mj-lt"/>
            </a:endParaRPr>
          </a:p>
        </p:txBody>
      </p:sp>
      <p:pic>
        <p:nvPicPr>
          <p:cNvPr id="2" name="Imagen 1">
            <a:extLst>
              <a:ext uri="{FF2B5EF4-FFF2-40B4-BE49-F238E27FC236}">
                <a16:creationId xmlns:a16="http://schemas.microsoft.com/office/drawing/2014/main" id="{9F075AF9-9522-F712-BE61-F11781086CAE}"/>
              </a:ext>
            </a:extLst>
          </p:cNvPr>
          <p:cNvPicPr>
            <a:picLocks noChangeAspect="1"/>
          </p:cNvPicPr>
          <p:nvPr/>
        </p:nvPicPr>
        <p:blipFill>
          <a:blip r:embed="rId4"/>
          <a:stretch>
            <a:fillRect/>
          </a:stretch>
        </p:blipFill>
        <p:spPr>
          <a:xfrm>
            <a:off x="2196876" y="1799182"/>
            <a:ext cx="8052772" cy="4035928"/>
          </a:xfrm>
          <a:prstGeom prst="rect">
            <a:avLst/>
          </a:prstGeom>
        </p:spPr>
      </p:pic>
    </p:spTree>
    <p:extLst>
      <p:ext uri="{BB962C8B-B14F-4D97-AF65-F5344CB8AC3E}">
        <p14:creationId xmlns:p14="http://schemas.microsoft.com/office/powerpoint/2010/main" val="24058923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233;p5">
            <a:extLst>
              <a:ext uri="{FF2B5EF4-FFF2-40B4-BE49-F238E27FC236}">
                <a16:creationId xmlns:a16="http://schemas.microsoft.com/office/drawing/2014/main" id="{A9A0551F-DD89-8A69-7AB2-DC472AB62A7A}"/>
              </a:ext>
            </a:extLst>
          </p:cNvPr>
          <p:cNvPicPr preferRelativeResize="0"/>
          <p:nvPr/>
        </p:nvPicPr>
        <p:blipFill rotWithShape="1">
          <a:blip r:embed="rId2">
            <a:alphaModFix amt="50000"/>
          </a:blip>
          <a:srcRect/>
          <a:stretch/>
        </p:blipFill>
        <p:spPr>
          <a:xfrm>
            <a:off x="4002792" y="983228"/>
            <a:ext cx="4186415" cy="725632"/>
          </a:xfrm>
          <a:prstGeom prst="rect">
            <a:avLst/>
          </a:prstGeom>
          <a:noFill/>
          <a:ln>
            <a:noFill/>
          </a:ln>
        </p:spPr>
      </p:pic>
      <p:sp>
        <p:nvSpPr>
          <p:cNvPr id="2" name="Google Shape;24;p1">
            <a:extLst>
              <a:ext uri="{FF2B5EF4-FFF2-40B4-BE49-F238E27FC236}">
                <a16:creationId xmlns:a16="http://schemas.microsoft.com/office/drawing/2014/main" id="{9356F091-1FD8-D18E-1ED7-E15464A9621F}"/>
              </a:ext>
            </a:extLst>
          </p:cNvPr>
          <p:cNvSpPr txBox="1"/>
          <p:nvPr/>
        </p:nvSpPr>
        <p:spPr>
          <a:xfrm>
            <a:off x="4082881" y="1115285"/>
            <a:ext cx="4026238" cy="461517"/>
          </a:xfrm>
          <a:prstGeom prst="rect">
            <a:avLst/>
          </a:prstGeom>
          <a:noFill/>
          <a:ln>
            <a:noFill/>
          </a:ln>
        </p:spPr>
        <p:txBody>
          <a:bodyPr spcFirstLastPara="1" wrap="square" lIns="91404" tIns="45689" rIns="91404" bIns="45689" anchor="t" anchorCtr="0">
            <a:spAutoFit/>
          </a:bodyPr>
          <a:lstStyle/>
          <a:p>
            <a:pPr algn="ctr">
              <a:buClr>
                <a:srgbClr val="000000"/>
              </a:buClr>
              <a:buSzPts val="5400"/>
            </a:pPr>
            <a:r>
              <a:rPr lang="es-CO" sz="2400" b="1" dirty="0">
                <a:solidFill>
                  <a:srgbClr val="23505E"/>
                </a:solidFill>
                <a:latin typeface="+mj-lt"/>
                <a:ea typeface="Calibri"/>
                <a:cs typeface="Calibri"/>
                <a:sym typeface="Calibri"/>
              </a:rPr>
              <a:t>Indicadores de solvencia</a:t>
            </a:r>
            <a:endParaRPr sz="700" dirty="0">
              <a:solidFill>
                <a:srgbClr val="23505E"/>
              </a:solidFill>
              <a:latin typeface="+mj-lt"/>
              <a:ea typeface="Arial"/>
              <a:cs typeface="Arial"/>
              <a:sym typeface="Arial"/>
            </a:endParaRPr>
          </a:p>
        </p:txBody>
      </p:sp>
      <p:graphicFrame>
        <p:nvGraphicFramePr>
          <p:cNvPr id="5" name="Tabla 4">
            <a:extLst>
              <a:ext uri="{FF2B5EF4-FFF2-40B4-BE49-F238E27FC236}">
                <a16:creationId xmlns:a16="http://schemas.microsoft.com/office/drawing/2014/main" id="{57C39397-F596-3D9F-541E-84B98A2B3354}"/>
              </a:ext>
            </a:extLst>
          </p:cNvPr>
          <p:cNvGraphicFramePr>
            <a:graphicFrameLocks noGrp="1"/>
          </p:cNvGraphicFramePr>
          <p:nvPr>
            <p:extLst>
              <p:ext uri="{D42A27DB-BD31-4B8C-83A1-F6EECF244321}">
                <p14:modId xmlns:p14="http://schemas.microsoft.com/office/powerpoint/2010/main" val="1745624602"/>
              </p:ext>
            </p:extLst>
          </p:nvPr>
        </p:nvGraphicFramePr>
        <p:xfrm>
          <a:off x="2777503" y="2492493"/>
          <a:ext cx="6636992" cy="2595101"/>
        </p:xfrm>
        <a:graphic>
          <a:graphicData uri="http://schemas.openxmlformats.org/drawingml/2006/table">
            <a:tbl>
              <a:tblPr/>
              <a:tblGrid>
                <a:gridCol w="2790179">
                  <a:extLst>
                    <a:ext uri="{9D8B030D-6E8A-4147-A177-3AD203B41FA5}">
                      <a16:colId xmlns:a16="http://schemas.microsoft.com/office/drawing/2014/main" val="42888100"/>
                    </a:ext>
                  </a:extLst>
                </a:gridCol>
                <a:gridCol w="1981191">
                  <a:extLst>
                    <a:ext uri="{9D8B030D-6E8A-4147-A177-3AD203B41FA5}">
                      <a16:colId xmlns:a16="http://schemas.microsoft.com/office/drawing/2014/main" val="1480227242"/>
                    </a:ext>
                  </a:extLst>
                </a:gridCol>
                <a:gridCol w="1865622">
                  <a:extLst>
                    <a:ext uri="{9D8B030D-6E8A-4147-A177-3AD203B41FA5}">
                      <a16:colId xmlns:a16="http://schemas.microsoft.com/office/drawing/2014/main" val="2047395846"/>
                    </a:ext>
                  </a:extLst>
                </a:gridCol>
              </a:tblGrid>
              <a:tr h="721815">
                <a:tc>
                  <a:txBody>
                    <a:bodyPr/>
                    <a:lstStyle/>
                    <a:p>
                      <a:pPr algn="ctr" rtl="0" fontAlgn="ctr">
                        <a:buNone/>
                      </a:pPr>
                      <a:r>
                        <a:rPr lang="es-CO" sz="1800" b="1" dirty="0">
                          <a:solidFill>
                            <a:schemeClr val="bg1"/>
                          </a:solidFill>
                          <a:effectLst/>
                        </a:rPr>
                        <a:t>Indicador</a:t>
                      </a:r>
                    </a:p>
                  </a:txBody>
                  <a:tcPr marL="22855" marR="22855" marT="0" marB="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23505E"/>
                    </a:solidFill>
                  </a:tcPr>
                </a:tc>
                <a:tc>
                  <a:txBody>
                    <a:bodyPr/>
                    <a:lstStyle/>
                    <a:p>
                      <a:pPr algn="ctr" rtl="0" fontAlgn="ctr">
                        <a:buNone/>
                      </a:pPr>
                      <a:r>
                        <a:rPr lang="es-CO" sz="1800" b="1" dirty="0">
                          <a:solidFill>
                            <a:schemeClr val="bg1"/>
                          </a:solidFill>
                          <a:effectLst/>
                        </a:rPr>
                        <a:t>Meta Cumplimiento</a:t>
                      </a:r>
                    </a:p>
                  </a:txBody>
                  <a:tcPr marL="22855" marR="22855" marT="0" marB="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23505E"/>
                    </a:solidFill>
                  </a:tcPr>
                </a:tc>
                <a:tc>
                  <a:txBody>
                    <a:bodyPr/>
                    <a:lstStyle/>
                    <a:p>
                      <a:pPr algn="ctr" rtl="0" fontAlgn="ctr">
                        <a:buNone/>
                      </a:pPr>
                      <a:r>
                        <a:rPr lang="es-CO" sz="1800" b="1" dirty="0">
                          <a:solidFill>
                            <a:schemeClr val="bg1"/>
                          </a:solidFill>
                          <a:effectLst/>
                        </a:rPr>
                        <a:t>Defecto</a:t>
                      </a:r>
                    </a:p>
                  </a:txBody>
                  <a:tcPr marL="22855" marR="22855" marT="0" marB="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rgbClr val="23505E"/>
                    </a:solidFill>
                  </a:tcPr>
                </a:tc>
                <a:extLst>
                  <a:ext uri="{0D108BD9-81ED-4DB2-BD59-A6C34878D82A}">
                    <a16:rowId xmlns:a16="http://schemas.microsoft.com/office/drawing/2014/main" val="4038979174"/>
                  </a:ext>
                </a:extLst>
              </a:tr>
              <a:tr h="481211">
                <a:tc>
                  <a:txBody>
                    <a:bodyPr/>
                    <a:lstStyle/>
                    <a:p>
                      <a:pPr algn="ctr" rtl="0" fontAlgn="ctr">
                        <a:buNone/>
                      </a:pPr>
                      <a:r>
                        <a:rPr lang="es-CO" sz="1800" b="1" dirty="0">
                          <a:solidFill>
                            <a:srgbClr val="23505E"/>
                          </a:solidFill>
                          <a:effectLst/>
                        </a:rPr>
                        <a:t>Capital Mínimo</a:t>
                      </a:r>
                    </a:p>
                  </a:txBody>
                  <a:tcPr marL="22855" marR="22855" marT="0" marB="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r" rtl="0" fontAlgn="ctr">
                        <a:buNone/>
                      </a:pPr>
                      <a:r>
                        <a:rPr lang="es-CO" sz="1800" dirty="0">
                          <a:solidFill>
                            <a:srgbClr val="23505E"/>
                          </a:solidFill>
                          <a:effectLst/>
                        </a:rPr>
                        <a:t>17.761 </a:t>
                      </a:r>
                    </a:p>
                  </a:txBody>
                  <a:tcPr marL="22855" marR="22855" marT="0" marB="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r" rtl="0" fontAlgn="ctr">
                        <a:buNone/>
                      </a:pPr>
                      <a:r>
                        <a:rPr lang="es-CO" sz="1800" dirty="0">
                          <a:solidFill>
                            <a:srgbClr val="23505E"/>
                          </a:solidFill>
                          <a:effectLst/>
                        </a:rPr>
                        <a:t>(1.523.086)</a:t>
                      </a:r>
                    </a:p>
                  </a:txBody>
                  <a:tcPr marL="22855" marR="22855" marT="0" marB="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7515855"/>
                  </a:ext>
                </a:extLst>
              </a:tr>
              <a:tr h="541363">
                <a:tc>
                  <a:txBody>
                    <a:bodyPr/>
                    <a:lstStyle/>
                    <a:p>
                      <a:pPr algn="ctr" rtl="0" fontAlgn="ctr">
                        <a:buNone/>
                      </a:pPr>
                      <a:r>
                        <a:rPr lang="es-CO" sz="1800" b="1" dirty="0">
                          <a:solidFill>
                            <a:srgbClr val="23505E"/>
                          </a:solidFill>
                          <a:effectLst/>
                        </a:rPr>
                        <a:t>Patrimonio Adecuado</a:t>
                      </a:r>
                    </a:p>
                  </a:txBody>
                  <a:tcPr marL="22855" marR="22855" marT="0" marB="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r" rtl="0" fontAlgn="ctr">
                        <a:buNone/>
                      </a:pPr>
                      <a:r>
                        <a:rPr lang="es-CO" sz="1800" dirty="0">
                          <a:solidFill>
                            <a:srgbClr val="23505E"/>
                          </a:solidFill>
                          <a:effectLst/>
                        </a:rPr>
                        <a:t>242.621 </a:t>
                      </a:r>
                    </a:p>
                  </a:txBody>
                  <a:tcPr marL="22855" marR="22855" marT="0" marB="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r" rtl="0" fontAlgn="ctr">
                        <a:buNone/>
                      </a:pPr>
                      <a:r>
                        <a:rPr lang="es-CO" sz="1800" dirty="0">
                          <a:solidFill>
                            <a:srgbClr val="23505E"/>
                          </a:solidFill>
                          <a:effectLst/>
                        </a:rPr>
                        <a:t>(1.769.799)</a:t>
                      </a:r>
                    </a:p>
                  </a:txBody>
                  <a:tcPr marL="22855" marR="22855" marT="0" marB="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1981932"/>
                  </a:ext>
                </a:extLst>
              </a:tr>
              <a:tr h="575735">
                <a:tc>
                  <a:txBody>
                    <a:bodyPr/>
                    <a:lstStyle/>
                    <a:p>
                      <a:pPr algn="ctr" rtl="0" fontAlgn="ctr">
                        <a:buNone/>
                      </a:pPr>
                      <a:r>
                        <a:rPr lang="es-CO" sz="1800" b="1" dirty="0">
                          <a:solidFill>
                            <a:srgbClr val="23505E"/>
                          </a:solidFill>
                          <a:effectLst/>
                        </a:rPr>
                        <a:t>Inversión Reservas</a:t>
                      </a:r>
                    </a:p>
                  </a:txBody>
                  <a:tcPr marL="22855" marR="22855" marT="0" marB="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r" rtl="0" fontAlgn="ctr">
                        <a:buNone/>
                      </a:pPr>
                      <a:r>
                        <a:rPr lang="es-CO" sz="1800" dirty="0">
                          <a:solidFill>
                            <a:srgbClr val="23505E"/>
                          </a:solidFill>
                          <a:effectLst/>
                        </a:rPr>
                        <a:t>1.509.860 </a:t>
                      </a:r>
                    </a:p>
                  </a:txBody>
                  <a:tcPr marL="22855" marR="22855" marT="0" marB="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r" rtl="0" fontAlgn="ctr">
                        <a:buNone/>
                      </a:pPr>
                      <a:r>
                        <a:rPr lang="es-CO" sz="1800" dirty="0">
                          <a:solidFill>
                            <a:srgbClr val="23505E"/>
                          </a:solidFill>
                          <a:effectLst/>
                        </a:rPr>
                        <a:t>(1.486.925)</a:t>
                      </a:r>
                    </a:p>
                  </a:txBody>
                  <a:tcPr marL="22855" marR="22855" marT="0" marB="0" anchor="ctr">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2900296"/>
                  </a:ext>
                </a:extLst>
              </a:tr>
              <a:tr h="274977">
                <a:tc>
                  <a:txBody>
                    <a:bodyPr/>
                    <a:lstStyle/>
                    <a:p>
                      <a:pPr rtl="0" fontAlgn="b">
                        <a:buNone/>
                      </a:pPr>
                      <a:r>
                        <a:rPr lang="es-MX" sz="1200" b="1" dirty="0">
                          <a:effectLst/>
                        </a:rPr>
                        <a:t>*cifras en millones de pesos</a:t>
                      </a:r>
                    </a:p>
                  </a:txBody>
                  <a:tcPr marL="22855" marR="22855" marT="0" marB="0" anchor="b">
                    <a:lnL>
                      <a:noFill/>
                    </a:lnL>
                    <a:lnR>
                      <a:noFill/>
                    </a:lnR>
                    <a:lnT w="7620" cap="flat" cmpd="sng" algn="ctr">
                      <a:solidFill>
                        <a:srgbClr val="000000"/>
                      </a:solidFill>
                      <a:prstDash val="solid"/>
                      <a:round/>
                      <a:headEnd type="none" w="med" len="med"/>
                      <a:tailEnd type="none" w="med" len="med"/>
                    </a:lnT>
                    <a:lnB>
                      <a:noFill/>
                    </a:lnB>
                    <a:noFill/>
                  </a:tcPr>
                </a:tc>
                <a:tc>
                  <a:txBody>
                    <a:bodyPr/>
                    <a:lstStyle/>
                    <a:p>
                      <a:pPr rtl="0" fontAlgn="b">
                        <a:buNone/>
                      </a:pPr>
                      <a:endParaRPr lang="es-CO" sz="1800" dirty="0">
                        <a:effectLst/>
                      </a:endParaRPr>
                    </a:p>
                  </a:txBody>
                  <a:tcPr marL="22855" marR="22855" marT="0" marB="0" anchor="b">
                    <a:lnL>
                      <a:noFill/>
                    </a:lnL>
                    <a:lnR>
                      <a:noFill/>
                    </a:lnR>
                    <a:lnT w="7620" cap="flat" cmpd="sng" algn="ctr">
                      <a:solidFill>
                        <a:srgbClr val="000000"/>
                      </a:solidFill>
                      <a:prstDash val="solid"/>
                      <a:round/>
                      <a:headEnd type="none" w="med" len="med"/>
                      <a:tailEnd type="none" w="med" len="med"/>
                    </a:lnT>
                    <a:lnB>
                      <a:noFill/>
                    </a:lnB>
                    <a:noFill/>
                  </a:tcPr>
                </a:tc>
                <a:tc>
                  <a:txBody>
                    <a:bodyPr/>
                    <a:lstStyle/>
                    <a:p>
                      <a:pPr rtl="0" fontAlgn="b">
                        <a:buNone/>
                      </a:pPr>
                      <a:endParaRPr lang="es-CO" sz="1800" dirty="0">
                        <a:effectLst/>
                      </a:endParaRPr>
                    </a:p>
                  </a:txBody>
                  <a:tcPr marL="22855" marR="22855" marT="0" marB="0" anchor="b">
                    <a:lnL>
                      <a:noFill/>
                    </a:lnL>
                    <a:lnR>
                      <a:noFill/>
                    </a:lnR>
                    <a:lnT w="762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205885515"/>
                  </a:ext>
                </a:extLst>
              </a:tr>
            </a:tbl>
          </a:graphicData>
        </a:graphic>
      </p:graphicFrame>
      <p:pic>
        <p:nvPicPr>
          <p:cNvPr id="6" name="Google Shape;234;p5" descr="Imagen en blanco y negro&#10;&#10;El contenido generado por IA puede ser incorrecto.">
            <a:extLst>
              <a:ext uri="{FF2B5EF4-FFF2-40B4-BE49-F238E27FC236}">
                <a16:creationId xmlns:a16="http://schemas.microsoft.com/office/drawing/2014/main" id="{A5C5A736-888C-106B-4BFD-0844941B9A6A}"/>
              </a:ext>
            </a:extLst>
          </p:cNvPr>
          <p:cNvPicPr preferRelativeResize="0"/>
          <p:nvPr/>
        </p:nvPicPr>
        <p:blipFill rotWithShape="1">
          <a:blip r:embed="rId3">
            <a:alphaModFix/>
          </a:blip>
          <a:srcRect/>
          <a:stretch/>
        </p:blipFill>
        <p:spPr>
          <a:xfrm rot="8108137" flipH="1">
            <a:off x="3814597" y="1014632"/>
            <a:ext cx="654514" cy="251443"/>
          </a:xfrm>
          <a:prstGeom prst="rect">
            <a:avLst/>
          </a:prstGeom>
          <a:noFill/>
          <a:ln>
            <a:noFill/>
          </a:ln>
        </p:spPr>
      </p:pic>
      <p:pic>
        <p:nvPicPr>
          <p:cNvPr id="7" name="Google Shape;235;p5" descr="Imagen en blanco y negro&#10;&#10;El contenido generado por IA puede ser incorrecto.">
            <a:extLst>
              <a:ext uri="{FF2B5EF4-FFF2-40B4-BE49-F238E27FC236}">
                <a16:creationId xmlns:a16="http://schemas.microsoft.com/office/drawing/2014/main" id="{40F1C15F-2ABD-96AA-1987-41F7CE4E724B}"/>
              </a:ext>
            </a:extLst>
          </p:cNvPr>
          <p:cNvPicPr preferRelativeResize="0"/>
          <p:nvPr/>
        </p:nvPicPr>
        <p:blipFill rotWithShape="1">
          <a:blip r:embed="rId3">
            <a:alphaModFix/>
          </a:blip>
          <a:srcRect/>
          <a:stretch/>
        </p:blipFill>
        <p:spPr>
          <a:xfrm rot="-8157613" flipH="1">
            <a:off x="7720882" y="1022877"/>
            <a:ext cx="654514" cy="251443"/>
          </a:xfrm>
          <a:prstGeom prst="rect">
            <a:avLst/>
          </a:prstGeom>
          <a:noFill/>
          <a:ln>
            <a:noFill/>
          </a:ln>
        </p:spPr>
      </p:pic>
    </p:spTree>
    <p:extLst>
      <p:ext uri="{BB962C8B-B14F-4D97-AF65-F5344CB8AC3E}">
        <p14:creationId xmlns:p14="http://schemas.microsoft.com/office/powerpoint/2010/main" val="946092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9F30C-F54C-5B34-1B06-BE00A56B873A}"/>
            </a:ext>
          </a:extLst>
        </p:cNvPr>
        <p:cNvGrpSpPr/>
        <p:nvPr/>
      </p:nvGrpSpPr>
      <p:grpSpPr>
        <a:xfrm>
          <a:off x="0" y="0"/>
          <a:ext cx="0" cy="0"/>
          <a:chOff x="0" y="0"/>
          <a:chExt cx="0" cy="0"/>
        </a:xfrm>
      </p:grpSpPr>
      <p:pic>
        <p:nvPicPr>
          <p:cNvPr id="2" name="Google Shape;233;p5">
            <a:extLst>
              <a:ext uri="{FF2B5EF4-FFF2-40B4-BE49-F238E27FC236}">
                <a16:creationId xmlns:a16="http://schemas.microsoft.com/office/drawing/2014/main" id="{A2718BD4-E9AE-9D67-A86C-F966A23AEBA6}"/>
              </a:ext>
            </a:extLst>
          </p:cNvPr>
          <p:cNvPicPr preferRelativeResize="0"/>
          <p:nvPr/>
        </p:nvPicPr>
        <p:blipFill rotWithShape="1">
          <a:blip r:embed="rId2">
            <a:alphaModFix amt="50000"/>
          </a:blip>
          <a:srcRect/>
          <a:stretch/>
        </p:blipFill>
        <p:spPr>
          <a:xfrm>
            <a:off x="3148605" y="471546"/>
            <a:ext cx="5526472" cy="551457"/>
          </a:xfrm>
          <a:prstGeom prst="rect">
            <a:avLst/>
          </a:prstGeom>
          <a:noFill/>
          <a:ln>
            <a:noFill/>
          </a:ln>
        </p:spPr>
      </p:pic>
      <p:pic>
        <p:nvPicPr>
          <p:cNvPr id="3" name="Google Shape;234;p5" descr="Imagen en blanco y negro&#10;&#10;El contenido generado por IA puede ser incorrecto.">
            <a:extLst>
              <a:ext uri="{FF2B5EF4-FFF2-40B4-BE49-F238E27FC236}">
                <a16:creationId xmlns:a16="http://schemas.microsoft.com/office/drawing/2014/main" id="{A5F56F9C-1B1D-2E55-7FA8-ECF67B56F348}"/>
              </a:ext>
            </a:extLst>
          </p:cNvPr>
          <p:cNvPicPr preferRelativeResize="0"/>
          <p:nvPr/>
        </p:nvPicPr>
        <p:blipFill rotWithShape="1">
          <a:blip r:embed="rId3">
            <a:alphaModFix/>
          </a:blip>
          <a:srcRect/>
          <a:stretch/>
        </p:blipFill>
        <p:spPr>
          <a:xfrm rot="8108137" flipH="1">
            <a:off x="2975279" y="514762"/>
            <a:ext cx="654818" cy="251559"/>
          </a:xfrm>
          <a:prstGeom prst="rect">
            <a:avLst/>
          </a:prstGeom>
          <a:noFill/>
          <a:ln>
            <a:noFill/>
          </a:ln>
        </p:spPr>
      </p:pic>
      <p:pic>
        <p:nvPicPr>
          <p:cNvPr id="5" name="Google Shape;235;p5" descr="Imagen en blanco y negro&#10;&#10;El contenido generado por IA puede ser incorrecto.">
            <a:extLst>
              <a:ext uri="{FF2B5EF4-FFF2-40B4-BE49-F238E27FC236}">
                <a16:creationId xmlns:a16="http://schemas.microsoft.com/office/drawing/2014/main" id="{B44D05DC-1375-3736-7ABF-C052966374A2}"/>
              </a:ext>
            </a:extLst>
          </p:cNvPr>
          <p:cNvPicPr preferRelativeResize="0"/>
          <p:nvPr/>
        </p:nvPicPr>
        <p:blipFill rotWithShape="1">
          <a:blip r:embed="rId3">
            <a:alphaModFix/>
          </a:blip>
          <a:srcRect/>
          <a:stretch/>
        </p:blipFill>
        <p:spPr>
          <a:xfrm rot="-8157613" flipH="1">
            <a:off x="8191578" y="468959"/>
            <a:ext cx="654818" cy="251559"/>
          </a:xfrm>
          <a:prstGeom prst="rect">
            <a:avLst/>
          </a:prstGeom>
          <a:noFill/>
          <a:ln>
            <a:noFill/>
          </a:ln>
        </p:spPr>
      </p:pic>
      <p:sp>
        <p:nvSpPr>
          <p:cNvPr id="9" name="CuadroTexto 8">
            <a:extLst>
              <a:ext uri="{FF2B5EF4-FFF2-40B4-BE49-F238E27FC236}">
                <a16:creationId xmlns:a16="http://schemas.microsoft.com/office/drawing/2014/main" id="{A9CC210E-D8F9-A38E-D9F9-C9CDD54EA447}"/>
              </a:ext>
            </a:extLst>
          </p:cNvPr>
          <p:cNvSpPr txBox="1"/>
          <p:nvPr/>
        </p:nvSpPr>
        <p:spPr>
          <a:xfrm>
            <a:off x="2587503" y="524102"/>
            <a:ext cx="6648675" cy="461665"/>
          </a:xfrm>
          <a:prstGeom prst="rect">
            <a:avLst/>
          </a:prstGeom>
          <a:noFill/>
        </p:spPr>
        <p:txBody>
          <a:bodyPr wrap="square" rtlCol="0">
            <a:spAutoFit/>
          </a:bodyPr>
          <a:lstStyle/>
          <a:p>
            <a:pPr algn="ctr"/>
            <a:r>
              <a:rPr lang="es-MX" sz="2400" b="1" dirty="0">
                <a:solidFill>
                  <a:srgbClr val="23505E"/>
                </a:solidFill>
              </a:rPr>
              <a:t>Detección temprana de cáncer</a:t>
            </a:r>
          </a:p>
        </p:txBody>
      </p:sp>
      <p:sp>
        <p:nvSpPr>
          <p:cNvPr id="4" name="CuadroTexto 3">
            <a:extLst>
              <a:ext uri="{FF2B5EF4-FFF2-40B4-BE49-F238E27FC236}">
                <a16:creationId xmlns:a16="http://schemas.microsoft.com/office/drawing/2014/main" id="{AD448EED-CB31-982A-AEE8-4E4BD1D6DAE9}"/>
              </a:ext>
            </a:extLst>
          </p:cNvPr>
          <p:cNvSpPr txBox="1"/>
          <p:nvPr/>
        </p:nvSpPr>
        <p:spPr>
          <a:xfrm>
            <a:off x="2026001" y="1312552"/>
            <a:ext cx="2126672" cy="369332"/>
          </a:xfrm>
          <a:prstGeom prst="rect">
            <a:avLst/>
          </a:prstGeom>
          <a:noFill/>
        </p:spPr>
        <p:txBody>
          <a:bodyPr wrap="none" rtlCol="0">
            <a:spAutoFit/>
          </a:bodyPr>
          <a:lstStyle/>
          <a:p>
            <a:r>
              <a:rPr lang="es-MX" b="1" dirty="0">
                <a:solidFill>
                  <a:srgbClr val="23505E"/>
                </a:solidFill>
              </a:rPr>
              <a:t>Principales Logros</a:t>
            </a:r>
            <a:endParaRPr lang="es-CO" b="1" dirty="0">
              <a:solidFill>
                <a:srgbClr val="23505E"/>
              </a:solidFill>
            </a:endParaRPr>
          </a:p>
        </p:txBody>
      </p:sp>
      <p:sp>
        <p:nvSpPr>
          <p:cNvPr id="6" name="CuadroTexto 5">
            <a:extLst>
              <a:ext uri="{FF2B5EF4-FFF2-40B4-BE49-F238E27FC236}">
                <a16:creationId xmlns:a16="http://schemas.microsoft.com/office/drawing/2014/main" id="{53AD1853-BF15-7169-66F8-540948214034}"/>
              </a:ext>
            </a:extLst>
          </p:cNvPr>
          <p:cNvSpPr txBox="1"/>
          <p:nvPr/>
        </p:nvSpPr>
        <p:spPr>
          <a:xfrm>
            <a:off x="7431315" y="1461678"/>
            <a:ext cx="3836563" cy="369332"/>
          </a:xfrm>
          <a:prstGeom prst="rect">
            <a:avLst/>
          </a:prstGeom>
          <a:noFill/>
        </p:spPr>
        <p:txBody>
          <a:bodyPr wrap="none" rtlCol="0">
            <a:spAutoFit/>
          </a:bodyPr>
          <a:lstStyle/>
          <a:p>
            <a:r>
              <a:rPr lang="es-MX" b="1" dirty="0">
                <a:solidFill>
                  <a:srgbClr val="23505E"/>
                </a:solidFill>
              </a:rPr>
              <a:t>Comparativo resultados 2024-2025</a:t>
            </a:r>
            <a:endParaRPr lang="es-CO" b="1" dirty="0">
              <a:solidFill>
                <a:srgbClr val="23505E"/>
              </a:solidFill>
            </a:endParaRPr>
          </a:p>
        </p:txBody>
      </p:sp>
      <p:graphicFrame>
        <p:nvGraphicFramePr>
          <p:cNvPr id="8" name="Diagrama 7">
            <a:extLst>
              <a:ext uri="{FF2B5EF4-FFF2-40B4-BE49-F238E27FC236}">
                <a16:creationId xmlns:a16="http://schemas.microsoft.com/office/drawing/2014/main" id="{5A3A8BA9-A6B5-8864-93D5-2D44C32A448E}"/>
              </a:ext>
            </a:extLst>
          </p:cNvPr>
          <p:cNvGraphicFramePr/>
          <p:nvPr>
            <p:extLst>
              <p:ext uri="{D42A27DB-BD31-4B8C-83A1-F6EECF244321}">
                <p14:modId xmlns:p14="http://schemas.microsoft.com/office/powerpoint/2010/main" val="3285785285"/>
              </p:ext>
            </p:extLst>
          </p:nvPr>
        </p:nvGraphicFramePr>
        <p:xfrm>
          <a:off x="8127" y="1461678"/>
          <a:ext cx="6611160" cy="500395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1" name="Tabla 10">
            <a:extLst>
              <a:ext uri="{FF2B5EF4-FFF2-40B4-BE49-F238E27FC236}">
                <a16:creationId xmlns:a16="http://schemas.microsoft.com/office/drawing/2014/main" id="{F0F1130E-0614-3BD3-3985-48518186B686}"/>
              </a:ext>
            </a:extLst>
          </p:cNvPr>
          <p:cNvGraphicFramePr>
            <a:graphicFrameLocks noGrp="1"/>
          </p:cNvGraphicFramePr>
          <p:nvPr>
            <p:extLst>
              <p:ext uri="{D42A27DB-BD31-4B8C-83A1-F6EECF244321}">
                <p14:modId xmlns:p14="http://schemas.microsoft.com/office/powerpoint/2010/main" val="3438375445"/>
              </p:ext>
            </p:extLst>
          </p:nvPr>
        </p:nvGraphicFramePr>
        <p:xfrm>
          <a:off x="7212584" y="1897149"/>
          <a:ext cx="4648199" cy="1787659"/>
        </p:xfrm>
        <a:graphic>
          <a:graphicData uri="http://schemas.openxmlformats.org/drawingml/2006/table">
            <a:tbl>
              <a:tblPr/>
              <a:tblGrid>
                <a:gridCol w="1059349">
                  <a:extLst>
                    <a:ext uri="{9D8B030D-6E8A-4147-A177-3AD203B41FA5}">
                      <a16:colId xmlns:a16="http://schemas.microsoft.com/office/drawing/2014/main" val="3590690454"/>
                    </a:ext>
                  </a:extLst>
                </a:gridCol>
                <a:gridCol w="1540934">
                  <a:extLst>
                    <a:ext uri="{9D8B030D-6E8A-4147-A177-3AD203B41FA5}">
                      <a16:colId xmlns:a16="http://schemas.microsoft.com/office/drawing/2014/main" val="2035315530"/>
                    </a:ext>
                  </a:extLst>
                </a:gridCol>
                <a:gridCol w="774606">
                  <a:extLst>
                    <a:ext uri="{9D8B030D-6E8A-4147-A177-3AD203B41FA5}">
                      <a16:colId xmlns:a16="http://schemas.microsoft.com/office/drawing/2014/main" val="497381647"/>
                    </a:ext>
                  </a:extLst>
                </a:gridCol>
                <a:gridCol w="636655">
                  <a:extLst>
                    <a:ext uri="{9D8B030D-6E8A-4147-A177-3AD203B41FA5}">
                      <a16:colId xmlns:a16="http://schemas.microsoft.com/office/drawing/2014/main" val="1560978672"/>
                    </a:ext>
                  </a:extLst>
                </a:gridCol>
                <a:gridCol w="636655">
                  <a:extLst>
                    <a:ext uri="{9D8B030D-6E8A-4147-A177-3AD203B41FA5}">
                      <a16:colId xmlns:a16="http://schemas.microsoft.com/office/drawing/2014/main" val="3557977723"/>
                    </a:ext>
                  </a:extLst>
                </a:gridCol>
              </a:tblGrid>
              <a:tr h="526616">
                <a:tc>
                  <a:txBody>
                    <a:bodyPr/>
                    <a:lstStyle/>
                    <a:p>
                      <a:pPr algn="ctr" rtl="0" fontAlgn="ctr">
                        <a:buNone/>
                      </a:pPr>
                      <a:r>
                        <a:rPr lang="es-CO" sz="900" b="1" i="0" u="none" strike="noStrike">
                          <a:solidFill>
                            <a:srgbClr val="FFFFFF"/>
                          </a:solidFill>
                          <a:effectLst/>
                          <a:latin typeface="Arial" panose="020B0604020202020204" pitchFamily="34" charset="0"/>
                        </a:rPr>
                        <a:t>Componente</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156082"/>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rgbClr val="00A48D"/>
                    </a:solidFill>
                  </a:tcPr>
                </a:tc>
                <a:tc>
                  <a:txBody>
                    <a:bodyPr/>
                    <a:lstStyle/>
                    <a:p>
                      <a:pPr algn="ctr" rtl="0" fontAlgn="ctr">
                        <a:buNone/>
                      </a:pPr>
                      <a:r>
                        <a:rPr lang="es-CO" sz="900" b="1" i="0" u="none" strike="noStrike">
                          <a:solidFill>
                            <a:srgbClr val="FFFFFF"/>
                          </a:solidFill>
                          <a:effectLst/>
                          <a:latin typeface="Arial" panose="020B0604020202020204" pitchFamily="34" charset="0"/>
                        </a:rPr>
                        <a:t>Indicador</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rgbClr val="00A48D"/>
                    </a:solidFill>
                  </a:tcPr>
                </a:tc>
                <a:tc>
                  <a:txBody>
                    <a:bodyPr/>
                    <a:lstStyle/>
                    <a:p>
                      <a:pPr algn="ctr" rtl="0" fontAlgn="ctr">
                        <a:buNone/>
                      </a:pPr>
                      <a:r>
                        <a:rPr lang="es-CO" sz="900" b="1" i="0" u="none" strike="noStrike">
                          <a:solidFill>
                            <a:srgbClr val="FFFFFF"/>
                          </a:solidFill>
                          <a:effectLst/>
                          <a:latin typeface="Arial" panose="020B0604020202020204" pitchFamily="34" charset="0"/>
                        </a:rPr>
                        <a:t>Meta</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rgbClr val="00A48D"/>
                    </a:solidFill>
                  </a:tcPr>
                </a:tc>
                <a:tc>
                  <a:txBody>
                    <a:bodyPr/>
                    <a:lstStyle/>
                    <a:p>
                      <a:pPr algn="ctr" rtl="0" fontAlgn="ctr">
                        <a:buNone/>
                      </a:pPr>
                      <a:r>
                        <a:rPr lang="es-CO" sz="900" b="1" i="0" u="none" strike="noStrike" dirty="0">
                          <a:solidFill>
                            <a:srgbClr val="FFFFFF"/>
                          </a:solidFill>
                          <a:effectLst/>
                          <a:latin typeface="Arial" panose="020B0604020202020204" pitchFamily="34" charset="0"/>
                        </a:rPr>
                        <a:t>2024</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tc>
                  <a:txBody>
                    <a:bodyPr/>
                    <a:lstStyle/>
                    <a:p>
                      <a:pPr algn="ctr" rtl="0" fontAlgn="ctr">
                        <a:buNone/>
                      </a:pPr>
                      <a:r>
                        <a:rPr lang="es-CO" sz="900" b="1" i="0" u="none" strike="noStrike" dirty="0">
                          <a:solidFill>
                            <a:srgbClr val="FFFFFF"/>
                          </a:solidFill>
                          <a:effectLst/>
                          <a:latin typeface="Arial" panose="020B0604020202020204" pitchFamily="34" charset="0"/>
                        </a:rPr>
                        <a:t>2025</a:t>
                      </a:r>
                    </a:p>
                  </a:txBody>
                  <a:tcPr marL="0" marR="0" marT="0" marB="0" anchor="ctr">
                    <a:lnL w="6350" cap="flat" cmpd="sng" algn="ctr">
                      <a:solidFill>
                        <a:srgbClr val="15608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extLst>
                  <a:ext uri="{0D108BD9-81ED-4DB2-BD59-A6C34878D82A}">
                    <a16:rowId xmlns:a16="http://schemas.microsoft.com/office/drawing/2014/main" val="1453684343"/>
                  </a:ext>
                </a:extLst>
              </a:tr>
              <a:tr h="300923">
                <a:tc rowSpan="2">
                  <a:txBody>
                    <a:bodyPr/>
                    <a:lstStyle/>
                    <a:p>
                      <a:pPr algn="ctr" rtl="0" fontAlgn="ctr">
                        <a:buNone/>
                      </a:pPr>
                      <a:r>
                        <a:rPr lang="es-CO" sz="900" b="0" i="0" u="none" strike="noStrike">
                          <a:solidFill>
                            <a:srgbClr val="000000"/>
                          </a:solidFill>
                          <a:effectLst/>
                          <a:latin typeface="Calibri" panose="020F0502020204030204" pitchFamily="34" charset="0"/>
                        </a:rPr>
                        <a:t>DT cáncer de cérvix</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l" rtl="0" fontAlgn="ctr">
                        <a:buNone/>
                      </a:pPr>
                      <a:r>
                        <a:rPr lang="es-MX" sz="900" b="0" i="0" u="none" strike="noStrike">
                          <a:solidFill>
                            <a:srgbClr val="000000"/>
                          </a:solidFill>
                          <a:effectLst/>
                          <a:latin typeface="Calibri" panose="020F0502020204030204" pitchFamily="34" charset="0"/>
                        </a:rPr>
                        <a:t>Porcentaje de mujeres con toma de citología cervicouterina</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CO" sz="800" b="0" i="1" u="none" strike="noStrike">
                          <a:solidFill>
                            <a:srgbClr val="000000"/>
                          </a:solidFill>
                          <a:effectLst/>
                          <a:latin typeface="Calibri" panose="020F0502020204030204" pitchFamily="34" charset="0"/>
                        </a:rPr>
                        <a:t>&gt;= 70%</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CO" sz="900" b="1" i="0" u="none" strike="noStrike">
                          <a:solidFill>
                            <a:srgbClr val="FF0000"/>
                          </a:solidFill>
                          <a:effectLst/>
                          <a:latin typeface="Calibri" panose="020F0502020204030204" pitchFamily="34" charset="0"/>
                        </a:rPr>
                        <a:t>45,40%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900" b="1" i="0" u="none" strike="noStrike">
                          <a:solidFill>
                            <a:srgbClr val="FF0000"/>
                          </a:solidFill>
                          <a:effectLst/>
                          <a:latin typeface="Calibri" panose="020F0502020204030204" pitchFamily="34" charset="0"/>
                        </a:rPr>
                        <a:t>44,12%</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33715178"/>
                  </a:ext>
                </a:extLst>
              </a:tr>
              <a:tr h="421293">
                <a:tc vMerge="1">
                  <a:txBody>
                    <a:bodyPr/>
                    <a:lstStyle/>
                    <a:p>
                      <a:endParaRPr lang="es-CO"/>
                    </a:p>
                  </a:txBody>
                  <a:tcPr/>
                </a:tc>
                <a:tc>
                  <a:txBody>
                    <a:bodyPr/>
                    <a:lstStyle/>
                    <a:p>
                      <a:pPr algn="l" rtl="0" fontAlgn="ctr">
                        <a:buNone/>
                      </a:pPr>
                      <a:r>
                        <a:rPr lang="es-MX" sz="900" b="0" i="0" u="none" strike="noStrike" dirty="0">
                          <a:solidFill>
                            <a:srgbClr val="000000"/>
                          </a:solidFill>
                          <a:effectLst/>
                          <a:latin typeface="Calibri" panose="020F0502020204030204" pitchFamily="34" charset="0"/>
                        </a:rPr>
                        <a:t>Porcentaje de mujeres con citología cervicouterina anormal que cumplen el estándar de 30 días para la toma de colposcopia</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CO" sz="800" b="0" i="1" u="none" strike="noStrike">
                          <a:solidFill>
                            <a:srgbClr val="000000"/>
                          </a:solidFill>
                          <a:effectLst/>
                          <a:latin typeface="Calibri" panose="020F0502020204030204" pitchFamily="34" charset="0"/>
                        </a:rPr>
                        <a:t>&gt;= 80%</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CO" sz="900" b="1" i="0" u="none" strike="noStrike">
                          <a:solidFill>
                            <a:srgbClr val="00B050"/>
                          </a:solidFill>
                          <a:effectLst/>
                          <a:latin typeface="Calibri" panose="020F0502020204030204" pitchFamily="34" charset="0"/>
                        </a:rPr>
                        <a:t>87,27%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900" b="1" i="0" u="none" strike="noStrike">
                          <a:solidFill>
                            <a:srgbClr val="00B050"/>
                          </a:solidFill>
                          <a:effectLst/>
                          <a:latin typeface="Calibri" panose="020F0502020204030204" pitchFamily="34" charset="0"/>
                        </a:rPr>
                        <a:t>88,40%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7149863"/>
                  </a:ext>
                </a:extLst>
              </a:tr>
              <a:tr h="300923">
                <a:tc>
                  <a:txBody>
                    <a:bodyPr/>
                    <a:lstStyle/>
                    <a:p>
                      <a:pPr algn="ctr" rtl="0" fontAlgn="ctr">
                        <a:buNone/>
                      </a:pPr>
                      <a:r>
                        <a:rPr lang="es-CO" sz="900" b="0" i="0" u="none" strike="noStrike">
                          <a:solidFill>
                            <a:srgbClr val="000000"/>
                          </a:solidFill>
                          <a:effectLst/>
                          <a:latin typeface="Calibri" panose="020F0502020204030204" pitchFamily="34" charset="0"/>
                        </a:rPr>
                        <a:t>DT cáncer de mama</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ctr">
                        <a:buNone/>
                      </a:pPr>
                      <a:r>
                        <a:rPr lang="es-MX" sz="900" b="0" i="0" u="none" strike="noStrike" dirty="0">
                          <a:solidFill>
                            <a:srgbClr val="000000"/>
                          </a:solidFill>
                          <a:effectLst/>
                          <a:latin typeface="Calibri" panose="020F0502020204030204" pitchFamily="34" charset="0"/>
                        </a:rPr>
                        <a:t>Porcentaje de tamización bianual con mamografía de mujeres entre los 50 y 69 años</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s-CO" sz="800" b="0" i="1" u="none" strike="noStrike">
                          <a:solidFill>
                            <a:srgbClr val="000000"/>
                          </a:solidFill>
                          <a:effectLst/>
                          <a:latin typeface="Calibri" panose="020F0502020204030204" pitchFamily="34" charset="0"/>
                        </a:rPr>
                        <a:t>&gt;= 70%</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s-CO" sz="900" b="1" i="0" u="none" strike="noStrike">
                          <a:solidFill>
                            <a:srgbClr val="FF0000"/>
                          </a:solidFill>
                          <a:effectLst/>
                          <a:latin typeface="Calibri" panose="020F0502020204030204" pitchFamily="34" charset="0"/>
                        </a:rPr>
                        <a:t>46,86%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ctr">
                        <a:buNone/>
                      </a:pPr>
                      <a:r>
                        <a:rPr lang="es-CO" sz="900" b="1" i="0" u="none" strike="noStrike" dirty="0">
                          <a:solidFill>
                            <a:srgbClr val="FF0000"/>
                          </a:solidFill>
                          <a:effectLst/>
                          <a:latin typeface="Calibri" panose="020F0502020204030204" pitchFamily="34" charset="0"/>
                        </a:rPr>
                        <a:t>42,80%</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42216844"/>
                  </a:ext>
                </a:extLst>
              </a:tr>
            </a:tbl>
          </a:graphicData>
        </a:graphic>
      </p:graphicFrame>
      <p:sp>
        <p:nvSpPr>
          <p:cNvPr id="7" name="CuadroTexto 6">
            <a:extLst>
              <a:ext uri="{FF2B5EF4-FFF2-40B4-BE49-F238E27FC236}">
                <a16:creationId xmlns:a16="http://schemas.microsoft.com/office/drawing/2014/main" id="{C46A1502-AB95-0258-7D6C-6ECF297B23AC}"/>
              </a:ext>
            </a:extLst>
          </p:cNvPr>
          <p:cNvSpPr txBox="1"/>
          <p:nvPr/>
        </p:nvSpPr>
        <p:spPr>
          <a:xfrm>
            <a:off x="7118161" y="3795054"/>
            <a:ext cx="2680989" cy="215444"/>
          </a:xfrm>
          <a:prstGeom prst="rect">
            <a:avLst/>
          </a:prstGeom>
          <a:noFill/>
        </p:spPr>
        <p:txBody>
          <a:bodyPr wrap="square" rtlCol="0">
            <a:spAutoFit/>
          </a:bodyPr>
          <a:lstStyle/>
          <a:p>
            <a:r>
              <a:rPr lang="es-MX" sz="800" dirty="0"/>
              <a:t>Fuente: Herramienta fénix EABP corte diciembre 2025 </a:t>
            </a:r>
            <a:endParaRPr lang="es-CO" sz="800" dirty="0"/>
          </a:p>
        </p:txBody>
      </p:sp>
      <p:pic>
        <p:nvPicPr>
          <p:cNvPr id="10" name="Imagen 9">
            <a:extLst>
              <a:ext uri="{FF2B5EF4-FFF2-40B4-BE49-F238E27FC236}">
                <a16:creationId xmlns:a16="http://schemas.microsoft.com/office/drawing/2014/main" id="{04C1C442-CBC1-97B9-803F-16BC3AA01563}"/>
              </a:ext>
            </a:extLst>
          </p:cNvPr>
          <p:cNvPicPr>
            <a:picLocks noChangeAspect="1"/>
          </p:cNvPicPr>
          <p:nvPr/>
        </p:nvPicPr>
        <p:blipFill>
          <a:blip r:embed="rId9"/>
          <a:srcRect t="2880"/>
          <a:stretch>
            <a:fillRect/>
          </a:stretch>
        </p:blipFill>
        <p:spPr>
          <a:xfrm>
            <a:off x="7544911" y="4048093"/>
            <a:ext cx="1432330" cy="2338361"/>
          </a:xfrm>
          <a:prstGeom prst="rect">
            <a:avLst/>
          </a:prstGeom>
        </p:spPr>
      </p:pic>
      <p:pic>
        <p:nvPicPr>
          <p:cNvPr id="12" name="Imagen 11" descr="Un grupo de personas alrededor de una camioneta&#10;&#10;El contenido generado por IA puede ser incorrecto.">
            <a:extLst>
              <a:ext uri="{FF2B5EF4-FFF2-40B4-BE49-F238E27FC236}">
                <a16:creationId xmlns:a16="http://schemas.microsoft.com/office/drawing/2014/main" id="{53373E90-AFAD-3512-0C72-E444DFE98339}"/>
              </a:ext>
            </a:extLst>
          </p:cNvPr>
          <p:cNvPicPr>
            <a:picLocks noChangeAspect="1"/>
          </p:cNvPicPr>
          <p:nvPr/>
        </p:nvPicPr>
        <p:blipFill>
          <a:blip r:embed="rId10"/>
          <a:srcRect b="8275"/>
          <a:stretch>
            <a:fillRect/>
          </a:stretch>
        </p:blipFill>
        <p:spPr>
          <a:xfrm>
            <a:off x="8977241" y="4012228"/>
            <a:ext cx="1320783" cy="2374226"/>
          </a:xfrm>
          <a:prstGeom prst="rect">
            <a:avLst/>
          </a:prstGeom>
        </p:spPr>
      </p:pic>
      <p:pic>
        <p:nvPicPr>
          <p:cNvPr id="14" name="Imagen 13">
            <a:extLst>
              <a:ext uri="{FF2B5EF4-FFF2-40B4-BE49-F238E27FC236}">
                <a16:creationId xmlns:a16="http://schemas.microsoft.com/office/drawing/2014/main" id="{B531D594-51FE-EA1D-4DA5-2AC92D4FEBBF}"/>
              </a:ext>
            </a:extLst>
          </p:cNvPr>
          <p:cNvPicPr>
            <a:picLocks noChangeAspect="1"/>
          </p:cNvPicPr>
          <p:nvPr/>
        </p:nvPicPr>
        <p:blipFill>
          <a:blip r:embed="rId11"/>
          <a:stretch>
            <a:fillRect/>
          </a:stretch>
        </p:blipFill>
        <p:spPr>
          <a:xfrm>
            <a:off x="10298024" y="4048093"/>
            <a:ext cx="1354795" cy="2338361"/>
          </a:xfrm>
          <a:prstGeom prst="rect">
            <a:avLst/>
          </a:prstGeom>
        </p:spPr>
      </p:pic>
    </p:spTree>
    <p:extLst>
      <p:ext uri="{BB962C8B-B14F-4D97-AF65-F5344CB8AC3E}">
        <p14:creationId xmlns:p14="http://schemas.microsoft.com/office/powerpoint/2010/main" val="2289289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C2647-515C-63BF-A844-B402EAE95596}"/>
            </a:ext>
          </a:extLst>
        </p:cNvPr>
        <p:cNvGrpSpPr/>
        <p:nvPr/>
      </p:nvGrpSpPr>
      <p:grpSpPr>
        <a:xfrm>
          <a:off x="0" y="0"/>
          <a:ext cx="0" cy="0"/>
          <a:chOff x="0" y="0"/>
          <a:chExt cx="0" cy="0"/>
        </a:xfrm>
      </p:grpSpPr>
      <p:pic>
        <p:nvPicPr>
          <p:cNvPr id="2" name="Google Shape;233;p5">
            <a:extLst>
              <a:ext uri="{FF2B5EF4-FFF2-40B4-BE49-F238E27FC236}">
                <a16:creationId xmlns:a16="http://schemas.microsoft.com/office/drawing/2014/main" id="{95A49752-08F6-AA20-6634-120C3002BB4B}"/>
              </a:ext>
            </a:extLst>
          </p:cNvPr>
          <p:cNvPicPr preferRelativeResize="0"/>
          <p:nvPr/>
        </p:nvPicPr>
        <p:blipFill rotWithShape="1">
          <a:blip r:embed="rId2">
            <a:alphaModFix amt="50000"/>
          </a:blip>
          <a:srcRect/>
          <a:stretch/>
        </p:blipFill>
        <p:spPr>
          <a:xfrm>
            <a:off x="3148605" y="471546"/>
            <a:ext cx="5526472" cy="576631"/>
          </a:xfrm>
          <a:prstGeom prst="rect">
            <a:avLst/>
          </a:prstGeom>
          <a:noFill/>
          <a:ln>
            <a:noFill/>
          </a:ln>
        </p:spPr>
      </p:pic>
      <p:pic>
        <p:nvPicPr>
          <p:cNvPr id="3" name="Google Shape;234;p5" descr="Imagen en blanco y negro&#10;&#10;El contenido generado por IA puede ser incorrecto.">
            <a:extLst>
              <a:ext uri="{FF2B5EF4-FFF2-40B4-BE49-F238E27FC236}">
                <a16:creationId xmlns:a16="http://schemas.microsoft.com/office/drawing/2014/main" id="{1494ED76-56EB-16C2-D17F-A9BEA6B9DC18}"/>
              </a:ext>
            </a:extLst>
          </p:cNvPr>
          <p:cNvPicPr preferRelativeResize="0"/>
          <p:nvPr/>
        </p:nvPicPr>
        <p:blipFill rotWithShape="1">
          <a:blip r:embed="rId3">
            <a:alphaModFix/>
          </a:blip>
          <a:srcRect/>
          <a:stretch/>
        </p:blipFill>
        <p:spPr>
          <a:xfrm rot="8108137" flipH="1">
            <a:off x="2975279" y="514762"/>
            <a:ext cx="654818" cy="251559"/>
          </a:xfrm>
          <a:prstGeom prst="rect">
            <a:avLst/>
          </a:prstGeom>
          <a:noFill/>
          <a:ln>
            <a:noFill/>
          </a:ln>
        </p:spPr>
      </p:pic>
      <p:pic>
        <p:nvPicPr>
          <p:cNvPr id="5" name="Google Shape;235;p5" descr="Imagen en blanco y negro&#10;&#10;El contenido generado por IA puede ser incorrecto.">
            <a:extLst>
              <a:ext uri="{FF2B5EF4-FFF2-40B4-BE49-F238E27FC236}">
                <a16:creationId xmlns:a16="http://schemas.microsoft.com/office/drawing/2014/main" id="{E8099EDB-82FD-902B-FDAA-FD67CFD5E6EE}"/>
              </a:ext>
            </a:extLst>
          </p:cNvPr>
          <p:cNvPicPr preferRelativeResize="0"/>
          <p:nvPr/>
        </p:nvPicPr>
        <p:blipFill rotWithShape="1">
          <a:blip r:embed="rId3">
            <a:alphaModFix/>
          </a:blip>
          <a:srcRect/>
          <a:stretch/>
        </p:blipFill>
        <p:spPr>
          <a:xfrm rot="-8157613" flipH="1">
            <a:off x="8191578" y="468959"/>
            <a:ext cx="654818" cy="251559"/>
          </a:xfrm>
          <a:prstGeom prst="rect">
            <a:avLst/>
          </a:prstGeom>
          <a:noFill/>
          <a:ln>
            <a:noFill/>
          </a:ln>
        </p:spPr>
      </p:pic>
      <p:sp>
        <p:nvSpPr>
          <p:cNvPr id="9" name="CuadroTexto 8">
            <a:extLst>
              <a:ext uri="{FF2B5EF4-FFF2-40B4-BE49-F238E27FC236}">
                <a16:creationId xmlns:a16="http://schemas.microsoft.com/office/drawing/2014/main" id="{7F832832-2E11-0DE5-29C0-0CBC3E1F49C7}"/>
              </a:ext>
            </a:extLst>
          </p:cNvPr>
          <p:cNvSpPr txBox="1"/>
          <p:nvPr/>
        </p:nvSpPr>
        <p:spPr>
          <a:xfrm>
            <a:off x="2587503" y="524102"/>
            <a:ext cx="6648675" cy="461665"/>
          </a:xfrm>
          <a:prstGeom prst="rect">
            <a:avLst/>
          </a:prstGeom>
          <a:noFill/>
        </p:spPr>
        <p:txBody>
          <a:bodyPr wrap="square" rtlCol="0">
            <a:spAutoFit/>
          </a:bodyPr>
          <a:lstStyle/>
          <a:p>
            <a:pPr algn="ctr"/>
            <a:r>
              <a:rPr lang="es-MX" sz="2400" b="1" dirty="0">
                <a:solidFill>
                  <a:srgbClr val="23505E"/>
                </a:solidFill>
              </a:rPr>
              <a:t>Componente de Cáncer</a:t>
            </a:r>
          </a:p>
        </p:txBody>
      </p:sp>
      <p:graphicFrame>
        <p:nvGraphicFramePr>
          <p:cNvPr id="6" name="Tabla 5">
            <a:extLst>
              <a:ext uri="{FF2B5EF4-FFF2-40B4-BE49-F238E27FC236}">
                <a16:creationId xmlns:a16="http://schemas.microsoft.com/office/drawing/2014/main" id="{31FCF3F7-A08B-F259-2F63-82208A67BA9F}"/>
              </a:ext>
            </a:extLst>
          </p:cNvPr>
          <p:cNvGraphicFramePr>
            <a:graphicFrameLocks noGrp="1"/>
          </p:cNvGraphicFramePr>
          <p:nvPr>
            <p:extLst>
              <p:ext uri="{D42A27DB-BD31-4B8C-83A1-F6EECF244321}">
                <p14:modId xmlns:p14="http://schemas.microsoft.com/office/powerpoint/2010/main" val="4180002501"/>
              </p:ext>
            </p:extLst>
          </p:nvPr>
        </p:nvGraphicFramePr>
        <p:xfrm>
          <a:off x="7596554" y="2006713"/>
          <a:ext cx="4106632" cy="3349327"/>
        </p:xfrm>
        <a:graphic>
          <a:graphicData uri="http://schemas.openxmlformats.org/drawingml/2006/table">
            <a:tbl>
              <a:tblPr/>
              <a:tblGrid>
                <a:gridCol w="944294">
                  <a:extLst>
                    <a:ext uri="{9D8B030D-6E8A-4147-A177-3AD203B41FA5}">
                      <a16:colId xmlns:a16="http://schemas.microsoft.com/office/drawing/2014/main" val="3536002642"/>
                    </a:ext>
                  </a:extLst>
                </a:gridCol>
                <a:gridCol w="1177459">
                  <a:extLst>
                    <a:ext uri="{9D8B030D-6E8A-4147-A177-3AD203B41FA5}">
                      <a16:colId xmlns:a16="http://schemas.microsoft.com/office/drawing/2014/main" val="1655118830"/>
                    </a:ext>
                  </a:extLst>
                </a:gridCol>
                <a:gridCol w="498740">
                  <a:extLst>
                    <a:ext uri="{9D8B030D-6E8A-4147-A177-3AD203B41FA5}">
                      <a16:colId xmlns:a16="http://schemas.microsoft.com/office/drawing/2014/main" val="275840284"/>
                    </a:ext>
                  </a:extLst>
                </a:gridCol>
                <a:gridCol w="716408">
                  <a:extLst>
                    <a:ext uri="{9D8B030D-6E8A-4147-A177-3AD203B41FA5}">
                      <a16:colId xmlns:a16="http://schemas.microsoft.com/office/drawing/2014/main" val="3616943924"/>
                    </a:ext>
                  </a:extLst>
                </a:gridCol>
                <a:gridCol w="769731">
                  <a:extLst>
                    <a:ext uri="{9D8B030D-6E8A-4147-A177-3AD203B41FA5}">
                      <a16:colId xmlns:a16="http://schemas.microsoft.com/office/drawing/2014/main" val="1556153106"/>
                    </a:ext>
                  </a:extLst>
                </a:gridCol>
              </a:tblGrid>
              <a:tr h="345828">
                <a:tc>
                  <a:txBody>
                    <a:bodyPr/>
                    <a:lstStyle/>
                    <a:p>
                      <a:pPr algn="ctr" rtl="0" fontAlgn="ctr">
                        <a:buNone/>
                      </a:pPr>
                      <a:r>
                        <a:rPr lang="es-CO" sz="900" b="1" i="0" u="none" strike="noStrike" dirty="0">
                          <a:solidFill>
                            <a:srgbClr val="FFFFFF"/>
                          </a:solidFill>
                          <a:effectLst/>
                          <a:latin typeface="Arial" panose="020B0604020202020204" pitchFamily="34" charset="0"/>
                        </a:rPr>
                        <a:t>Componente</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rgbClr val="00A48D"/>
                    </a:solidFill>
                  </a:tcPr>
                </a:tc>
                <a:tc>
                  <a:txBody>
                    <a:bodyPr/>
                    <a:lstStyle/>
                    <a:p>
                      <a:pPr algn="ctr" rtl="0" fontAlgn="ctr">
                        <a:buNone/>
                      </a:pPr>
                      <a:r>
                        <a:rPr lang="es-CO" sz="900" b="1" i="0" u="none" strike="noStrike" dirty="0">
                          <a:solidFill>
                            <a:srgbClr val="FFFFFF"/>
                          </a:solidFill>
                          <a:effectLst/>
                          <a:latin typeface="Arial" panose="020B0604020202020204" pitchFamily="34" charset="0"/>
                        </a:rPr>
                        <a:t>Indicador</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rgbClr val="00A48D"/>
                    </a:solidFill>
                  </a:tcPr>
                </a:tc>
                <a:tc>
                  <a:txBody>
                    <a:bodyPr/>
                    <a:lstStyle/>
                    <a:p>
                      <a:pPr algn="ctr" rtl="0" fontAlgn="ctr">
                        <a:buNone/>
                      </a:pPr>
                      <a:r>
                        <a:rPr lang="es-CO" sz="900" b="1" i="0" u="none" strike="noStrike" dirty="0">
                          <a:solidFill>
                            <a:srgbClr val="FFFFFF"/>
                          </a:solidFill>
                          <a:effectLst/>
                          <a:latin typeface="Arial" panose="020B0604020202020204" pitchFamily="34" charset="0"/>
                        </a:rPr>
                        <a:t>Meta</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rgbClr val="00A48D"/>
                    </a:solidFill>
                  </a:tcPr>
                </a:tc>
                <a:tc>
                  <a:txBody>
                    <a:bodyPr/>
                    <a:lstStyle/>
                    <a:p>
                      <a:pPr algn="ctr" rtl="0" fontAlgn="ctr">
                        <a:buNone/>
                      </a:pPr>
                      <a:r>
                        <a:rPr lang="es-CO" sz="900" b="1" i="0" u="none" strike="noStrike" dirty="0">
                          <a:solidFill>
                            <a:srgbClr val="FFFFFF"/>
                          </a:solidFill>
                          <a:effectLst/>
                          <a:latin typeface="Arial" panose="020B0604020202020204" pitchFamily="34" charset="0"/>
                        </a:rPr>
                        <a:t>2024</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tc>
                  <a:txBody>
                    <a:bodyPr/>
                    <a:lstStyle/>
                    <a:p>
                      <a:pPr algn="ctr" rtl="0" fontAlgn="ctr">
                        <a:buNone/>
                      </a:pPr>
                      <a:r>
                        <a:rPr lang="es-CO" sz="900" b="1" i="0" u="none" strike="noStrike" dirty="0">
                          <a:solidFill>
                            <a:srgbClr val="FFFFFF"/>
                          </a:solidFill>
                          <a:effectLst/>
                          <a:latin typeface="Arial" panose="020B0604020202020204" pitchFamily="34" charset="0"/>
                        </a:rPr>
                        <a:t>2025</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extLst>
                  <a:ext uri="{0D108BD9-81ED-4DB2-BD59-A6C34878D82A}">
                    <a16:rowId xmlns:a16="http://schemas.microsoft.com/office/drawing/2014/main" val="3647934538"/>
                  </a:ext>
                </a:extLst>
              </a:tr>
              <a:tr h="889584">
                <a:tc>
                  <a:txBody>
                    <a:bodyPr/>
                    <a:lstStyle/>
                    <a:p>
                      <a:pPr algn="l" rtl="0" fontAlgn="ctr">
                        <a:buNone/>
                      </a:pPr>
                      <a:r>
                        <a:rPr lang="es-CO" sz="900" b="0" i="0" u="none" strike="noStrike" dirty="0">
                          <a:solidFill>
                            <a:srgbClr val="000000"/>
                          </a:solidFill>
                          <a:effectLst/>
                          <a:latin typeface="Calibri" panose="020F0502020204030204" pitchFamily="34" charset="0"/>
                        </a:rPr>
                        <a:t>Cáncer de próstata</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l" rtl="0" fontAlgn="ctr">
                        <a:buNone/>
                      </a:pPr>
                      <a:r>
                        <a:rPr lang="es-MX" sz="900" b="0" i="0" u="none" strike="noStrike" dirty="0">
                          <a:solidFill>
                            <a:srgbClr val="000000"/>
                          </a:solidFill>
                          <a:effectLst/>
                          <a:latin typeface="Calibri" panose="020F0502020204030204" pitchFamily="34" charset="0"/>
                        </a:rPr>
                        <a:t>Proporción de pacientes con cáncer de próstata localizado (pacientes en estadio 0+I+IIA+IIB)</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MX" sz="900" b="0" i="1" u="none" strike="noStrike" dirty="0">
                          <a:solidFill>
                            <a:srgbClr val="000000"/>
                          </a:solidFill>
                          <a:effectLst/>
                          <a:latin typeface="Calibri" panose="020F0502020204030204" pitchFamily="34" charset="0"/>
                        </a:rPr>
                        <a:t>• Alto: ≥ 69%</a:t>
                      </a:r>
                      <a:br>
                        <a:rPr lang="es-MX" sz="900" b="0" i="1" u="none" strike="noStrike" dirty="0">
                          <a:solidFill>
                            <a:srgbClr val="000000"/>
                          </a:solidFill>
                          <a:effectLst/>
                          <a:latin typeface="Calibri" panose="020F0502020204030204" pitchFamily="34" charset="0"/>
                        </a:rPr>
                      </a:br>
                      <a:r>
                        <a:rPr lang="es-MX" sz="900" b="0" i="1" u="none" strike="noStrike" dirty="0">
                          <a:solidFill>
                            <a:srgbClr val="000000"/>
                          </a:solidFill>
                          <a:effectLst/>
                          <a:latin typeface="Calibri" panose="020F0502020204030204" pitchFamily="34" charset="0"/>
                        </a:rPr>
                        <a:t>•Medio: ≥ 62 a &lt; 69%</a:t>
                      </a:r>
                      <a:br>
                        <a:rPr lang="es-MX" sz="900" b="0" i="1" u="none" strike="noStrike" dirty="0">
                          <a:solidFill>
                            <a:srgbClr val="000000"/>
                          </a:solidFill>
                          <a:effectLst/>
                          <a:latin typeface="Calibri" panose="020F0502020204030204" pitchFamily="34" charset="0"/>
                        </a:rPr>
                      </a:br>
                      <a:r>
                        <a:rPr lang="es-MX" sz="900" b="0" i="1" u="none" strike="noStrike" dirty="0">
                          <a:solidFill>
                            <a:srgbClr val="000000"/>
                          </a:solidFill>
                          <a:effectLst/>
                          <a:latin typeface="Calibri" panose="020F0502020204030204" pitchFamily="34" charset="0"/>
                        </a:rPr>
                        <a:t>•Bajo: &lt; 62%</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CO" sz="900" b="1" i="0" u="none" strike="noStrike">
                          <a:solidFill>
                            <a:srgbClr val="000000"/>
                          </a:solidFill>
                          <a:effectLst/>
                          <a:latin typeface="Calibri" panose="020F0502020204030204" pitchFamily="34" charset="0"/>
                        </a:rPr>
                        <a:t>SD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900" b="1" i="0" u="none" strike="noStrike">
                          <a:solidFill>
                            <a:srgbClr val="FF0000"/>
                          </a:solidFill>
                          <a:effectLst/>
                          <a:latin typeface="Calibri" panose="020F0502020204030204" pitchFamily="34" charset="0"/>
                        </a:rPr>
                        <a:t>35,97%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2879552"/>
                  </a:ext>
                </a:extLst>
              </a:tr>
              <a:tr h="1143751">
                <a:tc rowSpan="2">
                  <a:txBody>
                    <a:bodyPr/>
                    <a:lstStyle/>
                    <a:p>
                      <a:pPr algn="l" rtl="0" fontAlgn="ctr">
                        <a:buNone/>
                      </a:pPr>
                      <a:r>
                        <a:rPr lang="es-CO" sz="900" b="0" i="0" u="none" strike="noStrike" dirty="0">
                          <a:solidFill>
                            <a:srgbClr val="000000"/>
                          </a:solidFill>
                          <a:effectLst/>
                          <a:latin typeface="Calibri" panose="020F0502020204030204" pitchFamily="34" charset="0"/>
                        </a:rPr>
                        <a:t>Cáncer de mama</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l" rtl="0" fontAlgn="ctr">
                        <a:buNone/>
                      </a:pPr>
                      <a:r>
                        <a:rPr lang="es-MX" sz="900" b="0" i="0" u="none" strike="noStrike">
                          <a:solidFill>
                            <a:srgbClr val="000000"/>
                          </a:solidFill>
                          <a:effectLst/>
                          <a:latin typeface="Calibri" panose="020F0502020204030204" pitchFamily="34" charset="0"/>
                        </a:rPr>
                        <a:t>Tiempo promedio de espera para el inicio del tratamiento en cáncer de mama</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ctr">
                        <a:buNone/>
                      </a:pPr>
                      <a:r>
                        <a:rPr lang="es-MX" sz="900" b="0" i="0" u="none" strike="noStrike" dirty="0">
                          <a:solidFill>
                            <a:srgbClr val="000000"/>
                          </a:solidFill>
                          <a:effectLst/>
                          <a:latin typeface="Arial" panose="020B0604020202020204" pitchFamily="34" charset="0"/>
                        </a:rPr>
                        <a:t>•Bueno: ≤  30 días</a:t>
                      </a:r>
                      <a:br>
                        <a:rPr lang="es-MX" sz="900" b="0" i="0" u="none" strike="noStrike" dirty="0">
                          <a:solidFill>
                            <a:srgbClr val="000000"/>
                          </a:solidFill>
                          <a:effectLst/>
                          <a:latin typeface="Arial" panose="020B0604020202020204" pitchFamily="34" charset="0"/>
                        </a:rPr>
                      </a:br>
                      <a:r>
                        <a:rPr lang="es-MX" sz="900" b="0" i="0" u="none" strike="noStrike" dirty="0">
                          <a:solidFill>
                            <a:srgbClr val="000000"/>
                          </a:solidFill>
                          <a:effectLst/>
                          <a:latin typeface="Arial" panose="020B0604020202020204" pitchFamily="34" charset="0"/>
                        </a:rPr>
                        <a:t>• Aceptable:&gt;30  a 45 días</a:t>
                      </a:r>
                      <a:br>
                        <a:rPr lang="es-MX" sz="900" b="0" i="0" u="none" strike="noStrike" dirty="0">
                          <a:solidFill>
                            <a:srgbClr val="000000"/>
                          </a:solidFill>
                          <a:effectLst/>
                          <a:latin typeface="Arial" panose="020B0604020202020204" pitchFamily="34" charset="0"/>
                        </a:rPr>
                      </a:br>
                      <a:r>
                        <a:rPr lang="es-MX" sz="900" b="0" i="0" u="none" strike="noStrike" dirty="0">
                          <a:solidFill>
                            <a:srgbClr val="000000"/>
                          </a:solidFill>
                          <a:effectLst/>
                          <a:latin typeface="Arial" panose="020B0604020202020204" pitchFamily="34" charset="0"/>
                        </a:rPr>
                        <a:t>• Crítico: &gt; 45 días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CO" sz="900" b="1" i="0" u="none" strike="noStrike">
                          <a:solidFill>
                            <a:srgbClr val="00B050"/>
                          </a:solidFill>
                          <a:effectLst/>
                          <a:latin typeface="Calibri" panose="020F0502020204030204" pitchFamily="34" charset="0"/>
                        </a:rPr>
                        <a:t>17,48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900" b="1" i="0" u="none" strike="noStrike" dirty="0">
                          <a:solidFill>
                            <a:srgbClr val="00B050"/>
                          </a:solidFill>
                          <a:effectLst/>
                          <a:latin typeface="Calibri" panose="020F0502020204030204" pitchFamily="34" charset="0"/>
                        </a:rPr>
                        <a:t>21,36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16426812"/>
                  </a:ext>
                </a:extLst>
              </a:tr>
              <a:tr h="899628">
                <a:tc vMerge="1">
                  <a:txBody>
                    <a:bodyPr/>
                    <a:lstStyle/>
                    <a:p>
                      <a:endParaRPr lang="es-CO"/>
                    </a:p>
                  </a:txBody>
                  <a:tcPr/>
                </a:tc>
                <a:tc>
                  <a:txBody>
                    <a:bodyPr/>
                    <a:lstStyle/>
                    <a:p>
                      <a:pPr algn="l" rtl="0" fontAlgn="ctr">
                        <a:buNone/>
                      </a:pPr>
                      <a:r>
                        <a:rPr lang="es-MX" sz="900" b="0" i="0" u="none" strike="noStrike" dirty="0">
                          <a:solidFill>
                            <a:srgbClr val="000000"/>
                          </a:solidFill>
                          <a:effectLst/>
                          <a:latin typeface="Calibri" panose="020F0502020204030204" pitchFamily="34" charset="0"/>
                        </a:rPr>
                        <a:t>Proporción de mujeres con cáncer de mama detectados en estadios tempranos al momento del diagnóstico</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MX" sz="900" b="0" i="1" u="none" strike="noStrike">
                          <a:solidFill>
                            <a:srgbClr val="000000"/>
                          </a:solidFill>
                          <a:effectLst/>
                          <a:latin typeface="Calibri" panose="020F0502020204030204" pitchFamily="34" charset="0"/>
                        </a:rPr>
                        <a:t>• Alto: ≥ 50%</a:t>
                      </a:r>
                      <a:br>
                        <a:rPr lang="es-MX" sz="900" b="0" i="1" u="none" strike="noStrike">
                          <a:solidFill>
                            <a:srgbClr val="000000"/>
                          </a:solidFill>
                          <a:effectLst/>
                          <a:latin typeface="Calibri" panose="020F0502020204030204" pitchFamily="34" charset="0"/>
                        </a:rPr>
                      </a:br>
                      <a:r>
                        <a:rPr lang="es-MX" sz="900" b="0" i="1" u="none" strike="noStrike">
                          <a:solidFill>
                            <a:srgbClr val="000000"/>
                          </a:solidFill>
                          <a:effectLst/>
                          <a:latin typeface="Calibri" panose="020F0502020204030204" pitchFamily="34" charset="0"/>
                        </a:rPr>
                        <a:t>• Medio: ≥ 42 y &lt; 50%</a:t>
                      </a:r>
                      <a:br>
                        <a:rPr lang="es-MX" sz="900" b="0" i="1" u="none" strike="noStrike">
                          <a:solidFill>
                            <a:srgbClr val="000000"/>
                          </a:solidFill>
                          <a:effectLst/>
                          <a:latin typeface="Calibri" panose="020F0502020204030204" pitchFamily="34" charset="0"/>
                        </a:rPr>
                      </a:br>
                      <a:r>
                        <a:rPr lang="es-MX" sz="900" b="0" i="1" u="none" strike="noStrike">
                          <a:solidFill>
                            <a:srgbClr val="000000"/>
                          </a:solidFill>
                          <a:effectLst/>
                          <a:latin typeface="Calibri" panose="020F0502020204030204" pitchFamily="34" charset="0"/>
                        </a:rPr>
                        <a:t>• Bajo: &lt; 42%</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CO" sz="900" b="1" i="0" u="none" strike="noStrike">
                          <a:solidFill>
                            <a:srgbClr val="000000"/>
                          </a:solidFill>
                          <a:effectLst/>
                          <a:latin typeface="Calibri" panose="020F0502020204030204" pitchFamily="34" charset="0"/>
                        </a:rPr>
                        <a:t>SD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900" b="1" i="0" u="none" strike="noStrike" dirty="0">
                          <a:solidFill>
                            <a:srgbClr val="00B050"/>
                          </a:solidFill>
                          <a:effectLst/>
                          <a:latin typeface="Calibri" panose="020F0502020204030204" pitchFamily="34" charset="0"/>
                        </a:rPr>
                        <a:t>50,60%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8882592"/>
                  </a:ext>
                </a:extLst>
              </a:tr>
            </a:tbl>
          </a:graphicData>
        </a:graphic>
      </p:graphicFrame>
      <p:sp>
        <p:nvSpPr>
          <p:cNvPr id="7" name="CuadroTexto 6">
            <a:extLst>
              <a:ext uri="{FF2B5EF4-FFF2-40B4-BE49-F238E27FC236}">
                <a16:creationId xmlns:a16="http://schemas.microsoft.com/office/drawing/2014/main" id="{A7A7B136-82AF-823D-D6D5-96E96EA93D4D}"/>
              </a:ext>
            </a:extLst>
          </p:cNvPr>
          <p:cNvSpPr txBox="1"/>
          <p:nvPr/>
        </p:nvSpPr>
        <p:spPr>
          <a:xfrm>
            <a:off x="1614715" y="1392340"/>
            <a:ext cx="2126672" cy="369332"/>
          </a:xfrm>
          <a:prstGeom prst="rect">
            <a:avLst/>
          </a:prstGeom>
          <a:noFill/>
        </p:spPr>
        <p:txBody>
          <a:bodyPr wrap="none" rtlCol="0">
            <a:spAutoFit/>
          </a:bodyPr>
          <a:lstStyle/>
          <a:p>
            <a:r>
              <a:rPr lang="es-MX" b="1" dirty="0">
                <a:solidFill>
                  <a:srgbClr val="23505E"/>
                </a:solidFill>
              </a:rPr>
              <a:t>Principales Logros</a:t>
            </a:r>
            <a:endParaRPr lang="es-CO" b="1" dirty="0">
              <a:solidFill>
                <a:srgbClr val="23505E"/>
              </a:solidFill>
            </a:endParaRPr>
          </a:p>
        </p:txBody>
      </p:sp>
      <p:sp>
        <p:nvSpPr>
          <p:cNvPr id="8" name="CuadroTexto 7">
            <a:extLst>
              <a:ext uri="{FF2B5EF4-FFF2-40B4-BE49-F238E27FC236}">
                <a16:creationId xmlns:a16="http://schemas.microsoft.com/office/drawing/2014/main" id="{937DB276-0752-90CA-DDC0-11CEF031EE64}"/>
              </a:ext>
            </a:extLst>
          </p:cNvPr>
          <p:cNvSpPr txBox="1"/>
          <p:nvPr/>
        </p:nvSpPr>
        <p:spPr>
          <a:xfrm>
            <a:off x="7741372" y="1444402"/>
            <a:ext cx="3836563" cy="369332"/>
          </a:xfrm>
          <a:prstGeom prst="rect">
            <a:avLst/>
          </a:prstGeom>
          <a:noFill/>
        </p:spPr>
        <p:txBody>
          <a:bodyPr wrap="none" rtlCol="0">
            <a:spAutoFit/>
          </a:bodyPr>
          <a:lstStyle/>
          <a:p>
            <a:r>
              <a:rPr lang="es-MX" b="1" dirty="0">
                <a:solidFill>
                  <a:srgbClr val="23505E"/>
                </a:solidFill>
              </a:rPr>
              <a:t>Comparativo resultados 2024-2025</a:t>
            </a:r>
            <a:endParaRPr lang="es-CO" b="1" dirty="0">
              <a:solidFill>
                <a:srgbClr val="23505E"/>
              </a:solidFill>
            </a:endParaRPr>
          </a:p>
        </p:txBody>
      </p:sp>
      <p:graphicFrame>
        <p:nvGraphicFramePr>
          <p:cNvPr id="10" name="Diagrama 9">
            <a:extLst>
              <a:ext uri="{FF2B5EF4-FFF2-40B4-BE49-F238E27FC236}">
                <a16:creationId xmlns:a16="http://schemas.microsoft.com/office/drawing/2014/main" id="{979A615B-26D6-EAB7-AD14-BF303E59490F}"/>
              </a:ext>
            </a:extLst>
          </p:cNvPr>
          <p:cNvGraphicFramePr/>
          <p:nvPr>
            <p:extLst>
              <p:ext uri="{D42A27DB-BD31-4B8C-83A1-F6EECF244321}">
                <p14:modId xmlns:p14="http://schemas.microsoft.com/office/powerpoint/2010/main" val="301388443"/>
              </p:ext>
            </p:extLst>
          </p:nvPr>
        </p:nvGraphicFramePr>
        <p:xfrm>
          <a:off x="-17445" y="1697026"/>
          <a:ext cx="4532484" cy="43213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4" name="Diagrama 3">
            <a:extLst>
              <a:ext uri="{FF2B5EF4-FFF2-40B4-BE49-F238E27FC236}">
                <a16:creationId xmlns:a16="http://schemas.microsoft.com/office/drawing/2014/main" id="{51506743-20D4-3714-6E3A-5DF218A1114F}"/>
              </a:ext>
            </a:extLst>
          </p:cNvPr>
          <p:cNvGraphicFramePr/>
          <p:nvPr>
            <p:extLst>
              <p:ext uri="{D42A27DB-BD31-4B8C-83A1-F6EECF244321}">
                <p14:modId xmlns:p14="http://schemas.microsoft.com/office/powerpoint/2010/main" val="3195299122"/>
              </p:ext>
            </p:extLst>
          </p:nvPr>
        </p:nvGraphicFramePr>
        <p:xfrm>
          <a:off x="4409854" y="2085344"/>
          <a:ext cx="3054047" cy="334324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1" name="CuadroTexto 10">
            <a:extLst>
              <a:ext uri="{FF2B5EF4-FFF2-40B4-BE49-F238E27FC236}">
                <a16:creationId xmlns:a16="http://schemas.microsoft.com/office/drawing/2014/main" id="{ECCADFE9-6784-D8FE-370B-D9ACF66DF07B}"/>
              </a:ext>
            </a:extLst>
          </p:cNvPr>
          <p:cNvSpPr txBox="1"/>
          <p:nvPr/>
        </p:nvSpPr>
        <p:spPr>
          <a:xfrm>
            <a:off x="7676962" y="5700203"/>
            <a:ext cx="2680989" cy="215444"/>
          </a:xfrm>
          <a:prstGeom prst="rect">
            <a:avLst/>
          </a:prstGeom>
          <a:noFill/>
        </p:spPr>
        <p:txBody>
          <a:bodyPr wrap="square" rtlCol="0">
            <a:spAutoFit/>
          </a:bodyPr>
          <a:lstStyle/>
          <a:p>
            <a:r>
              <a:rPr lang="es-MX" sz="800" dirty="0"/>
              <a:t>Fuente: Herramienta fénix EABP corte diciembre 2025 </a:t>
            </a:r>
            <a:endParaRPr lang="es-CO" sz="800" dirty="0"/>
          </a:p>
        </p:txBody>
      </p:sp>
    </p:spTree>
    <p:extLst>
      <p:ext uri="{BB962C8B-B14F-4D97-AF65-F5344CB8AC3E}">
        <p14:creationId xmlns:p14="http://schemas.microsoft.com/office/powerpoint/2010/main" val="220269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59AB-0316-94BA-CD33-257FC1C415A6}"/>
            </a:ext>
          </a:extLst>
        </p:cNvPr>
        <p:cNvGrpSpPr/>
        <p:nvPr/>
      </p:nvGrpSpPr>
      <p:grpSpPr>
        <a:xfrm>
          <a:off x="0" y="0"/>
          <a:ext cx="0" cy="0"/>
          <a:chOff x="0" y="0"/>
          <a:chExt cx="0" cy="0"/>
        </a:xfrm>
      </p:grpSpPr>
      <p:pic>
        <p:nvPicPr>
          <p:cNvPr id="2" name="Google Shape;233;p5">
            <a:extLst>
              <a:ext uri="{FF2B5EF4-FFF2-40B4-BE49-F238E27FC236}">
                <a16:creationId xmlns:a16="http://schemas.microsoft.com/office/drawing/2014/main" id="{F679BCEF-1A59-2779-49DC-426E6731242C}"/>
              </a:ext>
            </a:extLst>
          </p:cNvPr>
          <p:cNvPicPr preferRelativeResize="0"/>
          <p:nvPr/>
        </p:nvPicPr>
        <p:blipFill rotWithShape="1">
          <a:blip r:embed="rId2">
            <a:alphaModFix amt="50000"/>
          </a:blip>
          <a:srcRect/>
          <a:stretch/>
        </p:blipFill>
        <p:spPr>
          <a:xfrm>
            <a:off x="3148605" y="471546"/>
            <a:ext cx="5526472" cy="535566"/>
          </a:xfrm>
          <a:prstGeom prst="rect">
            <a:avLst/>
          </a:prstGeom>
          <a:noFill/>
          <a:ln>
            <a:noFill/>
          </a:ln>
        </p:spPr>
      </p:pic>
      <p:pic>
        <p:nvPicPr>
          <p:cNvPr id="3" name="Google Shape;234;p5" descr="Imagen en blanco y negro&#10;&#10;El contenido generado por IA puede ser incorrecto.">
            <a:extLst>
              <a:ext uri="{FF2B5EF4-FFF2-40B4-BE49-F238E27FC236}">
                <a16:creationId xmlns:a16="http://schemas.microsoft.com/office/drawing/2014/main" id="{96C0D45D-6336-4769-F6B9-DBFF15F25B5E}"/>
              </a:ext>
            </a:extLst>
          </p:cNvPr>
          <p:cNvPicPr preferRelativeResize="0"/>
          <p:nvPr/>
        </p:nvPicPr>
        <p:blipFill rotWithShape="1">
          <a:blip r:embed="rId3">
            <a:alphaModFix/>
          </a:blip>
          <a:srcRect/>
          <a:stretch/>
        </p:blipFill>
        <p:spPr>
          <a:xfrm rot="8108137" flipH="1">
            <a:off x="2975279" y="514762"/>
            <a:ext cx="654818" cy="251559"/>
          </a:xfrm>
          <a:prstGeom prst="rect">
            <a:avLst/>
          </a:prstGeom>
          <a:noFill/>
          <a:ln>
            <a:noFill/>
          </a:ln>
        </p:spPr>
      </p:pic>
      <p:pic>
        <p:nvPicPr>
          <p:cNvPr id="5" name="Google Shape;235;p5" descr="Imagen en blanco y negro&#10;&#10;El contenido generado por IA puede ser incorrecto.">
            <a:extLst>
              <a:ext uri="{FF2B5EF4-FFF2-40B4-BE49-F238E27FC236}">
                <a16:creationId xmlns:a16="http://schemas.microsoft.com/office/drawing/2014/main" id="{13E64A47-1470-FD77-4CC6-A94D043FA7E9}"/>
              </a:ext>
            </a:extLst>
          </p:cNvPr>
          <p:cNvPicPr preferRelativeResize="0"/>
          <p:nvPr/>
        </p:nvPicPr>
        <p:blipFill rotWithShape="1">
          <a:blip r:embed="rId3">
            <a:alphaModFix/>
          </a:blip>
          <a:srcRect/>
          <a:stretch/>
        </p:blipFill>
        <p:spPr>
          <a:xfrm rot="-8157613" flipH="1">
            <a:off x="8191578" y="468959"/>
            <a:ext cx="654818" cy="251559"/>
          </a:xfrm>
          <a:prstGeom prst="rect">
            <a:avLst/>
          </a:prstGeom>
          <a:noFill/>
          <a:ln>
            <a:noFill/>
          </a:ln>
        </p:spPr>
      </p:pic>
      <p:sp>
        <p:nvSpPr>
          <p:cNvPr id="9" name="CuadroTexto 8">
            <a:extLst>
              <a:ext uri="{FF2B5EF4-FFF2-40B4-BE49-F238E27FC236}">
                <a16:creationId xmlns:a16="http://schemas.microsoft.com/office/drawing/2014/main" id="{37EDAB2E-C25B-AA20-0458-22E0385D825E}"/>
              </a:ext>
            </a:extLst>
          </p:cNvPr>
          <p:cNvSpPr txBox="1"/>
          <p:nvPr/>
        </p:nvSpPr>
        <p:spPr>
          <a:xfrm>
            <a:off x="2587503" y="524102"/>
            <a:ext cx="6648675" cy="461665"/>
          </a:xfrm>
          <a:prstGeom prst="rect">
            <a:avLst/>
          </a:prstGeom>
          <a:noFill/>
        </p:spPr>
        <p:txBody>
          <a:bodyPr wrap="square" rtlCol="0">
            <a:spAutoFit/>
          </a:bodyPr>
          <a:lstStyle/>
          <a:p>
            <a:pPr algn="ctr"/>
            <a:r>
              <a:rPr lang="es-MX" sz="2400" b="1" dirty="0">
                <a:solidFill>
                  <a:srgbClr val="23505E"/>
                </a:solidFill>
              </a:rPr>
              <a:t>Componente de Cáncer</a:t>
            </a:r>
          </a:p>
        </p:txBody>
      </p:sp>
      <p:graphicFrame>
        <p:nvGraphicFramePr>
          <p:cNvPr id="6" name="Tabla 5">
            <a:extLst>
              <a:ext uri="{FF2B5EF4-FFF2-40B4-BE49-F238E27FC236}">
                <a16:creationId xmlns:a16="http://schemas.microsoft.com/office/drawing/2014/main" id="{BF97D521-2E7C-6B61-82AB-EFAF7F750320}"/>
              </a:ext>
            </a:extLst>
          </p:cNvPr>
          <p:cNvGraphicFramePr>
            <a:graphicFrameLocks noGrp="1"/>
          </p:cNvGraphicFramePr>
          <p:nvPr>
            <p:extLst>
              <p:ext uri="{D42A27DB-BD31-4B8C-83A1-F6EECF244321}">
                <p14:modId xmlns:p14="http://schemas.microsoft.com/office/powerpoint/2010/main" val="1053160406"/>
              </p:ext>
            </p:extLst>
          </p:nvPr>
        </p:nvGraphicFramePr>
        <p:xfrm>
          <a:off x="5222273" y="2331609"/>
          <a:ext cx="6088510" cy="2526152"/>
        </p:xfrm>
        <a:graphic>
          <a:graphicData uri="http://schemas.openxmlformats.org/drawingml/2006/table">
            <a:tbl>
              <a:tblPr/>
              <a:tblGrid>
                <a:gridCol w="1195579">
                  <a:extLst>
                    <a:ext uri="{9D8B030D-6E8A-4147-A177-3AD203B41FA5}">
                      <a16:colId xmlns:a16="http://schemas.microsoft.com/office/drawing/2014/main" val="3536002642"/>
                    </a:ext>
                  </a:extLst>
                </a:gridCol>
                <a:gridCol w="2228486">
                  <a:extLst>
                    <a:ext uri="{9D8B030D-6E8A-4147-A177-3AD203B41FA5}">
                      <a16:colId xmlns:a16="http://schemas.microsoft.com/office/drawing/2014/main" val="1655118830"/>
                    </a:ext>
                  </a:extLst>
                </a:gridCol>
                <a:gridCol w="1317401">
                  <a:extLst>
                    <a:ext uri="{9D8B030D-6E8A-4147-A177-3AD203B41FA5}">
                      <a16:colId xmlns:a16="http://schemas.microsoft.com/office/drawing/2014/main" val="275840284"/>
                    </a:ext>
                  </a:extLst>
                </a:gridCol>
                <a:gridCol w="673522">
                  <a:extLst>
                    <a:ext uri="{9D8B030D-6E8A-4147-A177-3AD203B41FA5}">
                      <a16:colId xmlns:a16="http://schemas.microsoft.com/office/drawing/2014/main" val="3616943924"/>
                    </a:ext>
                  </a:extLst>
                </a:gridCol>
                <a:gridCol w="673522">
                  <a:extLst>
                    <a:ext uri="{9D8B030D-6E8A-4147-A177-3AD203B41FA5}">
                      <a16:colId xmlns:a16="http://schemas.microsoft.com/office/drawing/2014/main" val="1556153106"/>
                    </a:ext>
                  </a:extLst>
                </a:gridCol>
              </a:tblGrid>
              <a:tr h="331592">
                <a:tc>
                  <a:txBody>
                    <a:bodyPr/>
                    <a:lstStyle/>
                    <a:p>
                      <a:pPr algn="ctr" rtl="0" fontAlgn="ctr">
                        <a:buNone/>
                      </a:pPr>
                      <a:r>
                        <a:rPr lang="es-CO" sz="1200" b="1" i="0" u="none" strike="noStrike" dirty="0">
                          <a:solidFill>
                            <a:srgbClr val="FFFFFF"/>
                          </a:solidFill>
                          <a:effectLst/>
                          <a:latin typeface="Arial" panose="020B0604020202020204" pitchFamily="34" charset="0"/>
                        </a:rPr>
                        <a:t>Componente</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rgbClr val="00A48D"/>
                    </a:solidFill>
                  </a:tcPr>
                </a:tc>
                <a:tc>
                  <a:txBody>
                    <a:bodyPr/>
                    <a:lstStyle/>
                    <a:p>
                      <a:pPr algn="ctr" rtl="0" fontAlgn="ctr">
                        <a:buNone/>
                      </a:pPr>
                      <a:r>
                        <a:rPr lang="es-CO" sz="1200" b="1" i="0" u="none" strike="noStrike">
                          <a:solidFill>
                            <a:srgbClr val="FFFFFF"/>
                          </a:solidFill>
                          <a:effectLst/>
                          <a:latin typeface="Arial" panose="020B0604020202020204" pitchFamily="34" charset="0"/>
                        </a:rPr>
                        <a:t>Indicador</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rgbClr val="00A48D"/>
                    </a:solidFill>
                  </a:tcPr>
                </a:tc>
                <a:tc>
                  <a:txBody>
                    <a:bodyPr/>
                    <a:lstStyle/>
                    <a:p>
                      <a:pPr algn="ctr" rtl="0" fontAlgn="ctr">
                        <a:buNone/>
                      </a:pPr>
                      <a:r>
                        <a:rPr lang="es-CO" sz="1200" b="1" i="0" u="none" strike="noStrike">
                          <a:solidFill>
                            <a:srgbClr val="FFFFFF"/>
                          </a:solidFill>
                          <a:effectLst/>
                          <a:latin typeface="Arial" panose="020B0604020202020204" pitchFamily="34" charset="0"/>
                        </a:rPr>
                        <a:t>Meta</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rgbClr val="00A48D"/>
                    </a:solidFill>
                  </a:tcPr>
                </a:tc>
                <a:tc>
                  <a:txBody>
                    <a:bodyPr/>
                    <a:lstStyle/>
                    <a:p>
                      <a:pPr algn="ctr" rtl="0" fontAlgn="ctr">
                        <a:buNone/>
                      </a:pPr>
                      <a:r>
                        <a:rPr lang="es-CO" sz="1200" b="1" i="0" u="none" strike="noStrike" dirty="0">
                          <a:solidFill>
                            <a:srgbClr val="FFFFFF"/>
                          </a:solidFill>
                          <a:effectLst/>
                          <a:latin typeface="Arial" panose="020B0604020202020204" pitchFamily="34" charset="0"/>
                        </a:rPr>
                        <a:t>2024</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tc>
                  <a:txBody>
                    <a:bodyPr/>
                    <a:lstStyle/>
                    <a:p>
                      <a:pPr algn="ctr" rtl="0" fontAlgn="ctr">
                        <a:buNone/>
                      </a:pPr>
                      <a:r>
                        <a:rPr lang="es-CO" sz="1200" b="1" i="0" u="none" strike="noStrike" dirty="0">
                          <a:solidFill>
                            <a:srgbClr val="FFFFFF"/>
                          </a:solidFill>
                          <a:effectLst/>
                          <a:latin typeface="Arial" panose="020B0604020202020204" pitchFamily="34" charset="0"/>
                        </a:rPr>
                        <a:t>2025</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A48D"/>
                    </a:solidFill>
                  </a:tcPr>
                </a:tc>
                <a:extLst>
                  <a:ext uri="{0D108BD9-81ED-4DB2-BD59-A6C34878D82A}">
                    <a16:rowId xmlns:a16="http://schemas.microsoft.com/office/drawing/2014/main" val="3647934538"/>
                  </a:ext>
                </a:extLst>
              </a:tr>
              <a:tr h="461345">
                <a:tc>
                  <a:txBody>
                    <a:bodyPr/>
                    <a:lstStyle/>
                    <a:p>
                      <a:pPr algn="l" rtl="0" fontAlgn="ctr">
                        <a:buNone/>
                      </a:pPr>
                      <a:r>
                        <a:rPr lang="es-CO" sz="1200" b="0" i="0" u="none" strike="noStrike">
                          <a:solidFill>
                            <a:srgbClr val="000000"/>
                          </a:solidFill>
                          <a:effectLst/>
                          <a:latin typeface="Calibri" panose="020F0502020204030204" pitchFamily="34" charset="0"/>
                        </a:rPr>
                        <a:t>Cáncer de colon</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l" rtl="0" fontAlgn="ctr">
                        <a:buNone/>
                      </a:pPr>
                      <a:r>
                        <a:rPr lang="es-MX" sz="1200" b="0" i="0" u="none" strike="noStrike" dirty="0">
                          <a:solidFill>
                            <a:srgbClr val="000000"/>
                          </a:solidFill>
                          <a:effectLst/>
                          <a:latin typeface="Calibri" panose="020F0502020204030204" pitchFamily="34" charset="0"/>
                        </a:rPr>
                        <a:t>Proporción de CNR ca de colon identificados en estadios tempranos</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MX" sz="1000" b="0" i="1" u="none" strike="noStrike" dirty="0">
                          <a:solidFill>
                            <a:srgbClr val="000000"/>
                          </a:solidFill>
                          <a:effectLst/>
                          <a:latin typeface="Calibri" panose="020F0502020204030204" pitchFamily="34" charset="0"/>
                        </a:rPr>
                        <a:t>• Alto: ≥ 19%</a:t>
                      </a:r>
                      <a:br>
                        <a:rPr lang="es-MX" sz="1000" b="0" i="1" u="none" strike="noStrike" dirty="0">
                          <a:solidFill>
                            <a:srgbClr val="000000"/>
                          </a:solidFill>
                          <a:effectLst/>
                          <a:latin typeface="Calibri" panose="020F0502020204030204" pitchFamily="34" charset="0"/>
                        </a:rPr>
                      </a:br>
                      <a:r>
                        <a:rPr lang="es-MX" sz="1000" b="0" i="1" u="none" strike="noStrike" dirty="0">
                          <a:solidFill>
                            <a:srgbClr val="000000"/>
                          </a:solidFill>
                          <a:effectLst/>
                          <a:latin typeface="Calibri" panose="020F0502020204030204" pitchFamily="34" charset="0"/>
                        </a:rPr>
                        <a:t>•Medio: ≥ 15 a &lt; 19%</a:t>
                      </a:r>
                      <a:br>
                        <a:rPr lang="es-MX" sz="1000" b="0" i="1" u="none" strike="noStrike" dirty="0">
                          <a:solidFill>
                            <a:srgbClr val="000000"/>
                          </a:solidFill>
                          <a:effectLst/>
                          <a:latin typeface="Calibri" panose="020F0502020204030204" pitchFamily="34" charset="0"/>
                        </a:rPr>
                      </a:br>
                      <a:r>
                        <a:rPr lang="es-MX" sz="1000" b="0" i="1" u="none" strike="noStrike" dirty="0">
                          <a:solidFill>
                            <a:srgbClr val="000000"/>
                          </a:solidFill>
                          <a:effectLst/>
                          <a:latin typeface="Calibri" panose="020F0502020204030204" pitchFamily="34" charset="0"/>
                        </a:rPr>
                        <a:t>•Bajo: &lt; 15%</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200" b="1" i="0" u="none" strike="noStrike">
                          <a:solidFill>
                            <a:srgbClr val="000000"/>
                          </a:solidFill>
                          <a:effectLst/>
                          <a:latin typeface="Calibri" panose="020F0502020204030204" pitchFamily="34" charset="0"/>
                        </a:rPr>
                        <a:t>SD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200" b="1" i="0" u="none" strike="noStrike" dirty="0">
                          <a:solidFill>
                            <a:srgbClr val="FFC000"/>
                          </a:solidFill>
                          <a:effectLst/>
                          <a:latin typeface="Calibri" panose="020F0502020204030204" pitchFamily="34" charset="0"/>
                        </a:rPr>
                        <a:t>15,29%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88185110"/>
                  </a:ext>
                </a:extLst>
              </a:tr>
              <a:tr h="384454">
                <a:tc rowSpan="3">
                  <a:txBody>
                    <a:bodyPr/>
                    <a:lstStyle/>
                    <a:p>
                      <a:pPr algn="l" rtl="0" fontAlgn="ctr">
                        <a:buNone/>
                      </a:pPr>
                      <a:r>
                        <a:rPr lang="es-CO" sz="1200" b="0" i="0" u="none" strike="noStrike" dirty="0">
                          <a:solidFill>
                            <a:srgbClr val="000000"/>
                          </a:solidFill>
                          <a:effectLst/>
                          <a:latin typeface="Calibri" panose="020F0502020204030204" pitchFamily="34" charset="0"/>
                        </a:rPr>
                        <a:t>Cáncer de cérvix</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l" rtl="0" fontAlgn="ctr">
                        <a:buNone/>
                      </a:pPr>
                      <a:r>
                        <a:rPr lang="es-MX" sz="1200" b="0" i="0" u="none" strike="noStrike">
                          <a:solidFill>
                            <a:srgbClr val="000000"/>
                          </a:solidFill>
                          <a:effectLst/>
                          <a:latin typeface="Calibri" panose="020F0502020204030204" pitchFamily="34" charset="0"/>
                        </a:rPr>
                        <a:t>Tiempo promedio de espera para el incio del tratamiento de cancer de cuello uterino</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ctr">
                        <a:buNone/>
                      </a:pPr>
                      <a:r>
                        <a:rPr lang="es-MX" sz="800" b="0" i="0" u="none" strike="noStrike">
                          <a:solidFill>
                            <a:srgbClr val="000000"/>
                          </a:solidFill>
                          <a:effectLst/>
                          <a:latin typeface="Arial" panose="020B0604020202020204" pitchFamily="34" charset="0"/>
                        </a:rPr>
                        <a:t>•Bueno: ≤  30 días</a:t>
                      </a:r>
                      <a:br>
                        <a:rPr lang="es-MX" sz="800" b="0" i="0" u="none" strike="noStrike">
                          <a:solidFill>
                            <a:srgbClr val="000000"/>
                          </a:solidFill>
                          <a:effectLst/>
                          <a:latin typeface="Arial" panose="020B0604020202020204" pitchFamily="34" charset="0"/>
                        </a:rPr>
                      </a:br>
                      <a:r>
                        <a:rPr lang="es-MX" sz="800" b="0" i="0" u="none" strike="noStrike">
                          <a:solidFill>
                            <a:srgbClr val="000000"/>
                          </a:solidFill>
                          <a:effectLst/>
                          <a:latin typeface="Arial" panose="020B0604020202020204" pitchFamily="34" charset="0"/>
                        </a:rPr>
                        <a:t>• Aceptable:&gt;30  a 45 días</a:t>
                      </a:r>
                      <a:br>
                        <a:rPr lang="es-MX" sz="800" b="0" i="0" u="none" strike="noStrike">
                          <a:solidFill>
                            <a:srgbClr val="000000"/>
                          </a:solidFill>
                          <a:effectLst/>
                          <a:latin typeface="Arial" panose="020B0604020202020204" pitchFamily="34" charset="0"/>
                        </a:rPr>
                      </a:br>
                      <a:r>
                        <a:rPr lang="es-MX" sz="800" b="0" i="0" u="none" strike="noStrike">
                          <a:solidFill>
                            <a:srgbClr val="000000"/>
                          </a:solidFill>
                          <a:effectLst/>
                          <a:latin typeface="Arial" panose="020B0604020202020204" pitchFamily="34" charset="0"/>
                        </a:rPr>
                        <a:t>• Crítico: &gt; 45 días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CO" sz="1200" b="1" i="0" u="none" strike="noStrike">
                          <a:solidFill>
                            <a:srgbClr val="00B050"/>
                          </a:solidFill>
                          <a:effectLst/>
                          <a:latin typeface="Calibri" panose="020F0502020204030204" pitchFamily="34" charset="0"/>
                        </a:rPr>
                        <a:t>36,11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200" b="1" i="0" u="none" strike="noStrike">
                          <a:solidFill>
                            <a:srgbClr val="00B050"/>
                          </a:solidFill>
                          <a:effectLst/>
                          <a:latin typeface="Calibri" panose="020F0502020204030204" pitchFamily="34" charset="0"/>
                        </a:rPr>
                        <a:t>28,20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8723503"/>
                  </a:ext>
                </a:extLst>
              </a:tr>
              <a:tr h="293146">
                <a:tc vMerge="1">
                  <a:txBody>
                    <a:bodyPr/>
                    <a:lstStyle/>
                    <a:p>
                      <a:endParaRPr lang="es-CO"/>
                    </a:p>
                  </a:txBody>
                  <a:tcPr/>
                </a:tc>
                <a:tc>
                  <a:txBody>
                    <a:bodyPr/>
                    <a:lstStyle/>
                    <a:p>
                      <a:pPr algn="l" rtl="0" fontAlgn="ctr">
                        <a:buNone/>
                      </a:pPr>
                      <a:r>
                        <a:rPr lang="es-CO" sz="1200" b="0" i="0" u="none" strike="noStrike">
                          <a:solidFill>
                            <a:srgbClr val="000000"/>
                          </a:solidFill>
                          <a:effectLst/>
                          <a:latin typeface="Calibri" panose="020F0502020204030204" pitchFamily="34" charset="0"/>
                        </a:rPr>
                        <a:t>Estadificación temprana – cuello uterino</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CO" sz="1000" b="0" i="1" u="none" strike="noStrike">
                          <a:solidFill>
                            <a:srgbClr val="000000"/>
                          </a:solidFill>
                          <a:effectLst/>
                          <a:latin typeface="Calibri" panose="020F0502020204030204" pitchFamily="34" charset="0"/>
                        </a:rPr>
                        <a:t>• ≥80%</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CO" sz="1200" b="1" i="0" u="none" strike="noStrike">
                          <a:solidFill>
                            <a:srgbClr val="000000"/>
                          </a:solidFill>
                          <a:effectLst/>
                          <a:latin typeface="Calibri" panose="020F0502020204030204" pitchFamily="34" charset="0"/>
                        </a:rPr>
                        <a:t>SD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200" b="1" i="0" u="none" strike="noStrike">
                          <a:solidFill>
                            <a:srgbClr val="FF0000"/>
                          </a:solidFill>
                          <a:effectLst/>
                          <a:latin typeface="Calibri" panose="020F0502020204030204" pitchFamily="34" charset="0"/>
                        </a:rPr>
                        <a:t>26,45%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37817333"/>
                  </a:ext>
                </a:extLst>
              </a:tr>
              <a:tr h="461345">
                <a:tc vMerge="1">
                  <a:txBody>
                    <a:bodyPr/>
                    <a:lstStyle/>
                    <a:p>
                      <a:endParaRPr lang="es-CO"/>
                    </a:p>
                  </a:txBody>
                  <a:tcPr/>
                </a:tc>
                <a:tc>
                  <a:txBody>
                    <a:bodyPr/>
                    <a:lstStyle/>
                    <a:p>
                      <a:pPr algn="l" rtl="0" fontAlgn="ctr">
                        <a:buNone/>
                      </a:pPr>
                      <a:r>
                        <a:rPr lang="es-MX" sz="1200" b="0" i="0" u="none" strike="noStrike" dirty="0">
                          <a:solidFill>
                            <a:srgbClr val="000000"/>
                          </a:solidFill>
                          <a:effectLst/>
                          <a:latin typeface="Calibri" panose="020F0502020204030204" pitchFamily="34" charset="0"/>
                        </a:rPr>
                        <a:t>Proporción de mujeres con cáncer de cuello uterino a quienes se les realizó estadificación clínica, casos nuevos reportados (CNR)</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156082"/>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rtl="0" fontAlgn="ctr">
                        <a:buNone/>
                      </a:pPr>
                      <a:r>
                        <a:rPr lang="es-MX" sz="1000" b="0" i="1" u="none" strike="noStrike">
                          <a:solidFill>
                            <a:srgbClr val="000000"/>
                          </a:solidFill>
                          <a:effectLst/>
                          <a:latin typeface="Calibri" panose="020F0502020204030204" pitchFamily="34" charset="0"/>
                        </a:rPr>
                        <a:t>• Alto: ≥ 90%</a:t>
                      </a:r>
                      <a:br>
                        <a:rPr lang="es-MX" sz="1000" b="0" i="1" u="none" strike="noStrike">
                          <a:solidFill>
                            <a:srgbClr val="000000"/>
                          </a:solidFill>
                          <a:effectLst/>
                          <a:latin typeface="Calibri" panose="020F0502020204030204" pitchFamily="34" charset="0"/>
                        </a:rPr>
                      </a:br>
                      <a:r>
                        <a:rPr lang="es-MX" sz="1000" b="0" i="1" u="none" strike="noStrike">
                          <a:solidFill>
                            <a:srgbClr val="000000"/>
                          </a:solidFill>
                          <a:effectLst/>
                          <a:latin typeface="Calibri" panose="020F0502020204030204" pitchFamily="34" charset="0"/>
                        </a:rPr>
                        <a:t>•Medio: ≥ 80 a &lt; 90%</a:t>
                      </a:r>
                      <a:br>
                        <a:rPr lang="es-MX" sz="1000" b="0" i="1" u="none" strike="noStrike">
                          <a:solidFill>
                            <a:srgbClr val="000000"/>
                          </a:solidFill>
                          <a:effectLst/>
                          <a:latin typeface="Calibri" panose="020F0502020204030204" pitchFamily="34" charset="0"/>
                        </a:rPr>
                      </a:br>
                      <a:r>
                        <a:rPr lang="es-MX" sz="1000" b="0" i="1" u="none" strike="noStrike">
                          <a:solidFill>
                            <a:srgbClr val="000000"/>
                          </a:solidFill>
                          <a:effectLst/>
                          <a:latin typeface="Calibri" panose="020F0502020204030204" pitchFamily="34" charset="0"/>
                        </a:rPr>
                        <a:t>•Bajo: &lt; 80%</a:t>
                      </a:r>
                    </a:p>
                  </a:txBody>
                  <a:tcPr marL="0" marR="0" marT="0" marB="0" anchor="ctr">
                    <a:lnL w="6350" cap="flat" cmpd="sng" algn="ctr">
                      <a:solidFill>
                        <a:srgbClr val="15608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56082"/>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200" b="1" i="0" u="none" strike="noStrike">
                          <a:solidFill>
                            <a:srgbClr val="000000"/>
                          </a:solidFill>
                          <a:effectLst/>
                          <a:latin typeface="Calibri" panose="020F0502020204030204" pitchFamily="34" charset="0"/>
                        </a:rPr>
                        <a:t>SD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200" b="1" i="0" u="none" strike="noStrike" dirty="0">
                          <a:solidFill>
                            <a:srgbClr val="00B050"/>
                          </a:solidFill>
                          <a:effectLst/>
                          <a:latin typeface="Calibri" panose="020F0502020204030204" pitchFamily="34" charset="0"/>
                        </a:rPr>
                        <a:t>93,90%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2765366"/>
                  </a:ext>
                </a:extLst>
              </a:tr>
            </a:tbl>
          </a:graphicData>
        </a:graphic>
      </p:graphicFrame>
      <p:sp>
        <p:nvSpPr>
          <p:cNvPr id="7" name="CuadroTexto 6">
            <a:extLst>
              <a:ext uri="{FF2B5EF4-FFF2-40B4-BE49-F238E27FC236}">
                <a16:creationId xmlns:a16="http://schemas.microsoft.com/office/drawing/2014/main" id="{6C3A97FE-0976-DE6D-9D81-C6FB07B38017}"/>
              </a:ext>
            </a:extLst>
          </p:cNvPr>
          <p:cNvSpPr txBox="1"/>
          <p:nvPr/>
        </p:nvSpPr>
        <p:spPr>
          <a:xfrm>
            <a:off x="1433673" y="1401189"/>
            <a:ext cx="2126672" cy="369332"/>
          </a:xfrm>
          <a:prstGeom prst="rect">
            <a:avLst/>
          </a:prstGeom>
          <a:noFill/>
        </p:spPr>
        <p:txBody>
          <a:bodyPr wrap="none" rtlCol="0">
            <a:spAutoFit/>
          </a:bodyPr>
          <a:lstStyle/>
          <a:p>
            <a:r>
              <a:rPr lang="es-MX" b="1" dirty="0">
                <a:solidFill>
                  <a:srgbClr val="23505E"/>
                </a:solidFill>
              </a:rPr>
              <a:t>Principales Logros</a:t>
            </a:r>
            <a:endParaRPr lang="es-CO" b="1" dirty="0">
              <a:solidFill>
                <a:srgbClr val="23505E"/>
              </a:solidFill>
            </a:endParaRPr>
          </a:p>
        </p:txBody>
      </p:sp>
      <p:sp>
        <p:nvSpPr>
          <p:cNvPr id="8" name="CuadroTexto 7">
            <a:extLst>
              <a:ext uri="{FF2B5EF4-FFF2-40B4-BE49-F238E27FC236}">
                <a16:creationId xmlns:a16="http://schemas.microsoft.com/office/drawing/2014/main" id="{56A6718D-ADDF-4A60-317B-D36CD4B9C9EF}"/>
              </a:ext>
            </a:extLst>
          </p:cNvPr>
          <p:cNvSpPr txBox="1"/>
          <p:nvPr/>
        </p:nvSpPr>
        <p:spPr>
          <a:xfrm>
            <a:off x="6277908" y="1683590"/>
            <a:ext cx="3836563" cy="369332"/>
          </a:xfrm>
          <a:prstGeom prst="rect">
            <a:avLst/>
          </a:prstGeom>
          <a:noFill/>
        </p:spPr>
        <p:txBody>
          <a:bodyPr wrap="none" rtlCol="0">
            <a:spAutoFit/>
          </a:bodyPr>
          <a:lstStyle/>
          <a:p>
            <a:r>
              <a:rPr lang="es-MX" b="1" dirty="0">
                <a:solidFill>
                  <a:srgbClr val="23505E"/>
                </a:solidFill>
              </a:rPr>
              <a:t>Comparativo resultados 2024-2025</a:t>
            </a:r>
            <a:endParaRPr lang="es-CO" b="1" dirty="0">
              <a:solidFill>
                <a:srgbClr val="23505E"/>
              </a:solidFill>
            </a:endParaRPr>
          </a:p>
        </p:txBody>
      </p:sp>
      <p:graphicFrame>
        <p:nvGraphicFramePr>
          <p:cNvPr id="10" name="Diagrama 9">
            <a:extLst>
              <a:ext uri="{FF2B5EF4-FFF2-40B4-BE49-F238E27FC236}">
                <a16:creationId xmlns:a16="http://schemas.microsoft.com/office/drawing/2014/main" id="{162F389A-E3D3-CF07-FA2C-7309299FFBFB}"/>
              </a:ext>
            </a:extLst>
          </p:cNvPr>
          <p:cNvGraphicFramePr/>
          <p:nvPr>
            <p:extLst>
              <p:ext uri="{D42A27DB-BD31-4B8C-83A1-F6EECF244321}">
                <p14:modId xmlns:p14="http://schemas.microsoft.com/office/powerpoint/2010/main" val="2072912222"/>
              </p:ext>
            </p:extLst>
          </p:nvPr>
        </p:nvGraphicFramePr>
        <p:xfrm>
          <a:off x="116851" y="1749906"/>
          <a:ext cx="4472734" cy="23401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1" name="Diagrama 10">
            <a:extLst>
              <a:ext uri="{FF2B5EF4-FFF2-40B4-BE49-F238E27FC236}">
                <a16:creationId xmlns:a16="http://schemas.microsoft.com/office/drawing/2014/main" id="{99728240-65EE-8111-6782-5A7DE20C4116}"/>
              </a:ext>
            </a:extLst>
          </p:cNvPr>
          <p:cNvGraphicFramePr/>
          <p:nvPr>
            <p:extLst>
              <p:ext uri="{D42A27DB-BD31-4B8C-83A1-F6EECF244321}">
                <p14:modId xmlns:p14="http://schemas.microsoft.com/office/powerpoint/2010/main" val="651055134"/>
              </p:ext>
            </p:extLst>
          </p:nvPr>
        </p:nvGraphicFramePr>
        <p:xfrm>
          <a:off x="116851" y="3993742"/>
          <a:ext cx="4472734" cy="234015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4" name="CuadroTexto 3">
            <a:extLst>
              <a:ext uri="{FF2B5EF4-FFF2-40B4-BE49-F238E27FC236}">
                <a16:creationId xmlns:a16="http://schemas.microsoft.com/office/drawing/2014/main" id="{2FF64790-5C54-3666-82FA-71A9920B40B3}"/>
              </a:ext>
            </a:extLst>
          </p:cNvPr>
          <p:cNvSpPr txBox="1"/>
          <p:nvPr/>
        </p:nvSpPr>
        <p:spPr>
          <a:xfrm>
            <a:off x="5749192" y="5079972"/>
            <a:ext cx="2680989" cy="215444"/>
          </a:xfrm>
          <a:prstGeom prst="rect">
            <a:avLst/>
          </a:prstGeom>
          <a:noFill/>
        </p:spPr>
        <p:txBody>
          <a:bodyPr wrap="square" rtlCol="0">
            <a:spAutoFit/>
          </a:bodyPr>
          <a:lstStyle/>
          <a:p>
            <a:r>
              <a:rPr lang="es-MX" sz="800" dirty="0"/>
              <a:t>Fuente: Herramienta fénix EABP corte diciembre 2025 </a:t>
            </a:r>
            <a:endParaRPr lang="es-CO" sz="800" dirty="0"/>
          </a:p>
        </p:txBody>
      </p:sp>
    </p:spTree>
    <p:extLst>
      <p:ext uri="{BB962C8B-B14F-4D97-AF65-F5344CB8AC3E}">
        <p14:creationId xmlns:p14="http://schemas.microsoft.com/office/powerpoint/2010/main" val="277704640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Tema d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ema d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18014</TotalTime>
  <Words>7534</Words>
  <Application>Microsoft Office PowerPoint</Application>
  <PresentationFormat>Panorámica</PresentationFormat>
  <Paragraphs>1459</Paragraphs>
  <Slides>69</Slides>
  <Notes>31</Notes>
  <HiddenSlides>0</HiddenSlides>
  <MMClips>0</MMClips>
  <ScaleCrop>false</ScaleCrop>
  <HeadingPairs>
    <vt:vector size="6" baseType="variant">
      <vt:variant>
        <vt:lpstr>Fuentes usadas</vt:lpstr>
      </vt:variant>
      <vt:variant>
        <vt:i4>16</vt:i4>
      </vt:variant>
      <vt:variant>
        <vt:lpstr>Tema</vt:lpstr>
      </vt:variant>
      <vt:variant>
        <vt:i4>1</vt:i4>
      </vt:variant>
      <vt:variant>
        <vt:lpstr>Títulos de diapositiva</vt:lpstr>
      </vt:variant>
      <vt:variant>
        <vt:i4>69</vt:i4>
      </vt:variant>
    </vt:vector>
  </HeadingPairs>
  <TitlesOfParts>
    <vt:vector size="86" baseType="lpstr">
      <vt:lpstr>Aptos</vt:lpstr>
      <vt:lpstr>Aptos (Cuerpo)</vt:lpstr>
      <vt:lpstr>Aptos (Cuerpo)</vt:lpstr>
      <vt:lpstr>Aptos cuerpo</vt:lpstr>
      <vt:lpstr>Aptos Display</vt:lpstr>
      <vt:lpstr>Aptos Narrow</vt:lpstr>
      <vt:lpstr>Arial</vt:lpstr>
      <vt:lpstr>Arial Narrow</vt:lpstr>
      <vt:lpstr>Calibri</vt:lpstr>
      <vt:lpstr>Lato</vt:lpstr>
      <vt:lpstr>Open Sans</vt:lpstr>
      <vt:lpstr>Play</vt:lpstr>
      <vt:lpstr>T3Font_0</vt:lpstr>
      <vt:lpstr>Times New Roman</vt:lpstr>
      <vt:lpstr>Trebuchet MS</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Jhordan Mateo Vahos Bermúdez</dc:creator>
  <cp:lastModifiedBy>Jhordan Mateo Vahos Bermúdez</cp:lastModifiedBy>
  <cp:revision>148</cp:revision>
  <dcterms:created xsi:type="dcterms:W3CDTF">2026-03-24T19:40:41Z</dcterms:created>
  <dcterms:modified xsi:type="dcterms:W3CDTF">2026-06-12T20:12:41Z</dcterms:modified>
</cp:coreProperties>
</file>