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147477269" r:id="rId6"/>
    <p:sldId id="2147477284" r:id="rId7"/>
    <p:sldId id="279" r:id="rId8"/>
    <p:sldId id="280" r:id="rId9"/>
    <p:sldId id="2147477285" r:id="rId10"/>
    <p:sldId id="2147477283" r:id="rId11"/>
    <p:sldId id="2147477287" r:id="rId12"/>
    <p:sldId id="340" r:id="rId13"/>
    <p:sldId id="2147477288" r:id="rId14"/>
    <p:sldId id="2147477286" r:id="rId15"/>
    <p:sldId id="2147477290" r:id="rId16"/>
    <p:sldId id="2147477291" r:id="rId17"/>
    <p:sldId id="2147477292" r:id="rId18"/>
    <p:sldId id="2147477289" r:id="rId19"/>
    <p:sldId id="339" r:id="rId20"/>
    <p:sldId id="337" r:id="rId21"/>
    <p:sldId id="2147477293" r:id="rId22"/>
    <p:sldId id="2147477294" r:id="rId23"/>
    <p:sldId id="2147477295" r:id="rId24"/>
    <p:sldId id="347" r:id="rId25"/>
    <p:sldId id="348" r:id="rId26"/>
    <p:sldId id="275" r:id="rId27"/>
  </p:sldIdLst>
  <p:sldSz cx="12190413" cy="6859588"/>
  <p:notesSz cx="6858000" cy="9144000"/>
  <p:embeddedFontLst>
    <p:embeddedFont>
      <p:font typeface="Aptos Narrow" panose="020B0004020202020204" pitchFamily="34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6" roundtripDataSignature="AMtx7miVIMF3G/RKqonZ1Te4J6gYvlyF5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A111DD-6CD9-D491-9A22-E86C8883A411}" name="JONATAN MARTINEZ LOPERA" initials="JM" userId="S::jmartinez@saviaeps3.onmicrosoft.com::20c1df63-058d-463c-b166-62bce9a8aeb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46"/>
    <a:srgbClr val="00A592"/>
    <a:srgbClr val="00D6BD"/>
    <a:srgbClr val="00B49F"/>
    <a:srgbClr val="23505E"/>
    <a:srgbClr val="E46C0A"/>
    <a:srgbClr val="00B7AD"/>
    <a:srgbClr val="D9D9D9"/>
    <a:srgbClr val="00FFD9"/>
    <a:srgbClr val="337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892CCD-0FD9-4167-9684-1F548A6FE501}">
  <a:tblStyle styleId="{92892CCD-0FD9-4167-9684-1F548A6FE5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2465192-6C2B-4544-B615-FF1A629FAD4E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F1F5"/>
          </a:solidFill>
        </a:fill>
      </a:tcStyle>
    </a:wholeTbl>
    <a:band1H>
      <a:tcTxStyle/>
      <a:tcStyle>
        <a:tcBdr/>
        <a:fill>
          <a:solidFill>
            <a:srgbClr val="CEE2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E2E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8F1F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8F1F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89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88" Type="http://schemas.openxmlformats.org/officeDocument/2006/relationships/viewProps" Target="viewProps.xml"/><Relationship Id="rId9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87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90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86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" name="Google Shape;3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>
  <p:cSld name="Sólo el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afiliados/puntos-de-atenc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a caricatura de una persona&#10;&#10;El contenido generado por IA puede ser incorrecto.">
            <a:extLst>
              <a:ext uri="{FF2B5EF4-FFF2-40B4-BE49-F238E27FC236}">
                <a16:creationId xmlns:a16="http://schemas.microsoft.com/office/drawing/2014/main" id="{0E80FD32-D975-1164-CDE2-1EF73673D7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24" name="Google Shape;24;p1"/>
          <p:cNvSpPr txBox="1"/>
          <p:nvPr/>
        </p:nvSpPr>
        <p:spPr>
          <a:xfrm>
            <a:off x="839604" y="2921982"/>
            <a:ext cx="558757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MX" sz="3000" b="1" i="0" u="none" strike="noStrike" cap="none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Rendición de cuentas </a:t>
            </a:r>
            <a:r>
              <a:rPr lang="es-MX" sz="3000" b="1" i="0" u="none" strike="noStrike" cap="none" dirty="0" err="1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lV</a:t>
            </a:r>
            <a:r>
              <a:rPr lang="es-MX" sz="3000" b="1" i="0" u="none" strike="noStrike" cap="none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trimestre</a:t>
            </a:r>
            <a:endParaRPr sz="3000" b="0" i="0" u="none" strike="noStrike" cap="none" dirty="0">
              <a:solidFill>
                <a:srgbClr val="23505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20 de enero de 2026</a:t>
            </a:r>
            <a:endParaRPr sz="3000" b="0" i="0" u="none" strike="noStrike" cap="none" dirty="0">
              <a:solidFill>
                <a:srgbClr val="2350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1"/>
          <p:cNvCxnSpPr/>
          <p:nvPr/>
        </p:nvCxnSpPr>
        <p:spPr>
          <a:xfrm>
            <a:off x="839604" y="2766258"/>
            <a:ext cx="0" cy="1592495"/>
          </a:xfrm>
          <a:prstGeom prst="straightConnector1">
            <a:avLst/>
          </a:prstGeom>
          <a:noFill/>
          <a:ln w="57150" cap="flat" cmpd="sng">
            <a:solidFill>
              <a:srgbClr val="23505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33D7849B-42A7-2293-DAAE-7A457F6BBC71}"/>
              </a:ext>
            </a:extLst>
          </p:cNvPr>
          <p:cNvSpPr txBox="1"/>
          <p:nvPr/>
        </p:nvSpPr>
        <p:spPr>
          <a:xfrm>
            <a:off x="10640219" y="6186358"/>
            <a:ext cx="155019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Código: </a:t>
            </a:r>
            <a:r>
              <a:rPr lang="es-CO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FO-RE-02</a:t>
            </a:r>
          </a:p>
          <a:p>
            <a:r>
              <a:rPr lang="es-CO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Versión: </a:t>
            </a:r>
            <a:r>
              <a:rPr lang="es-CO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br>
              <a:rPr lang="es-CO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Fecha</a:t>
            </a:r>
            <a:r>
              <a:rPr lang="es-CO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21/08/2025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1141E-BE1D-9B8B-7AA5-B0C58948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A736BBE-D607-A46F-6A89-D610471B6CEE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Estado de contratación de la Red de servicios</a:t>
            </a:r>
          </a:p>
        </p:txBody>
      </p:sp>
    </p:spTree>
    <p:extLst>
      <p:ext uri="{BB962C8B-B14F-4D97-AF65-F5344CB8AC3E}">
        <p14:creationId xmlns:p14="http://schemas.microsoft.com/office/powerpoint/2010/main" val="415536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C3CACF3F-D3FC-10CA-7BED-019814838367}"/>
              </a:ext>
            </a:extLst>
          </p:cNvPr>
          <p:cNvSpPr txBox="1"/>
          <p:nvPr/>
        </p:nvSpPr>
        <p:spPr>
          <a:xfrm>
            <a:off x="2665747" y="762968"/>
            <a:ext cx="685890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Estado de contratación de la Red de servicios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1D999B9-B178-10B6-1EC8-134E4F022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72941"/>
              </p:ext>
            </p:extLst>
          </p:nvPr>
        </p:nvGraphicFramePr>
        <p:xfrm>
          <a:off x="1756235" y="1873428"/>
          <a:ext cx="8677930" cy="3112731"/>
        </p:xfrm>
        <a:graphic>
          <a:graphicData uri="http://schemas.openxmlformats.org/drawingml/2006/table">
            <a:tbl>
              <a:tblPr/>
              <a:tblGrid>
                <a:gridCol w="1287541">
                  <a:extLst>
                    <a:ext uri="{9D8B030D-6E8A-4147-A177-3AD203B41FA5}">
                      <a16:colId xmlns:a16="http://schemas.microsoft.com/office/drawing/2014/main" val="3454114168"/>
                    </a:ext>
                  </a:extLst>
                </a:gridCol>
                <a:gridCol w="1227611">
                  <a:extLst>
                    <a:ext uri="{9D8B030D-6E8A-4147-A177-3AD203B41FA5}">
                      <a16:colId xmlns:a16="http://schemas.microsoft.com/office/drawing/2014/main" val="1633353751"/>
                    </a:ext>
                  </a:extLst>
                </a:gridCol>
                <a:gridCol w="1316833">
                  <a:extLst>
                    <a:ext uri="{9D8B030D-6E8A-4147-A177-3AD203B41FA5}">
                      <a16:colId xmlns:a16="http://schemas.microsoft.com/office/drawing/2014/main" val="1478428074"/>
                    </a:ext>
                  </a:extLst>
                </a:gridCol>
                <a:gridCol w="1316833">
                  <a:extLst>
                    <a:ext uri="{9D8B030D-6E8A-4147-A177-3AD203B41FA5}">
                      <a16:colId xmlns:a16="http://schemas.microsoft.com/office/drawing/2014/main" val="2896269871"/>
                    </a:ext>
                  </a:extLst>
                </a:gridCol>
                <a:gridCol w="1316833">
                  <a:extLst>
                    <a:ext uri="{9D8B030D-6E8A-4147-A177-3AD203B41FA5}">
                      <a16:colId xmlns:a16="http://schemas.microsoft.com/office/drawing/2014/main" val="298008186"/>
                    </a:ext>
                  </a:extLst>
                </a:gridCol>
                <a:gridCol w="895446">
                  <a:extLst>
                    <a:ext uri="{9D8B030D-6E8A-4147-A177-3AD203B41FA5}">
                      <a16:colId xmlns:a16="http://schemas.microsoft.com/office/drawing/2014/main" val="1248223732"/>
                    </a:ext>
                  </a:extLst>
                </a:gridCol>
                <a:gridCol w="1316833">
                  <a:extLst>
                    <a:ext uri="{9D8B030D-6E8A-4147-A177-3AD203B41FA5}">
                      <a16:colId xmlns:a16="http://schemas.microsoft.com/office/drawing/2014/main" val="437654803"/>
                    </a:ext>
                  </a:extLst>
                </a:gridCol>
              </a:tblGrid>
              <a:tr h="181765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Tipo de Prestador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PRIVADA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PUBLICA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contratos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Presupuesto asignado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673565"/>
                  </a:ext>
                </a:extLst>
              </a:tr>
              <a:tr h="52257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Número de contratos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Presupuesto asignado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Número de contratos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Presupuesto asignado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926215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ADMINISTRATIVO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2.613.032.210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2.613.032.210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611841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PGP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623.608.127.461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238.525.897.222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862.134.024.684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448058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COMPLEMENTARIO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1.365.268.621.700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734.417.872.552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2.099.686.494.252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72899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PRIMARIO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17.661.889.155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476.082.422.701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493.744.311.856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654295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PROVEEDORES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41.881.613.508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41.881.613.508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737792"/>
                  </a:ext>
                </a:extLst>
              </a:tr>
              <a:tr h="3408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general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2.051.033.284.034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242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1.449.026.192.475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421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3.500.059.476.510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668162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Composición Red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677284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CB47068-5F66-A3A4-CE71-32A1157D0763}"/>
              </a:ext>
            </a:extLst>
          </p:cNvPr>
          <p:cNvSpPr txBox="1"/>
          <p:nvPr/>
        </p:nvSpPr>
        <p:spPr>
          <a:xfrm>
            <a:off x="3127798" y="649025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IV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66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C0794-B852-0653-265B-ED6050006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6D4BCAE-D2B7-C319-AA77-A4AC40631499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5.Satisfacción de los Usuarios</a:t>
            </a:r>
          </a:p>
        </p:txBody>
      </p:sp>
    </p:spTree>
    <p:extLst>
      <p:ext uri="{BB962C8B-B14F-4D97-AF65-F5344CB8AC3E}">
        <p14:creationId xmlns:p14="http://schemas.microsoft.com/office/powerpoint/2010/main" val="453712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F22C3-9CF8-D75A-6B87-16AD3AFFC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905A328-50B0-FDEB-8B5D-1FE5B6690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05314"/>
              </p:ext>
            </p:extLst>
          </p:nvPr>
        </p:nvGraphicFramePr>
        <p:xfrm>
          <a:off x="1359058" y="2839660"/>
          <a:ext cx="2945880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1960">
                  <a:extLst>
                    <a:ext uri="{9D8B030D-6E8A-4147-A177-3AD203B41FA5}">
                      <a16:colId xmlns:a16="http://schemas.microsoft.com/office/drawing/2014/main" val="154798541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270.110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208.878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172.765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D89B2BF-297F-1914-0CD7-E92AF78C6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46441"/>
              </p:ext>
            </p:extLst>
          </p:nvPr>
        </p:nvGraphicFramePr>
        <p:xfrm>
          <a:off x="4602086" y="2839660"/>
          <a:ext cx="2941911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0637">
                  <a:extLst>
                    <a:ext uri="{9D8B030D-6E8A-4147-A177-3AD203B41FA5}">
                      <a16:colId xmlns:a16="http://schemas.microsoft.com/office/drawing/2014/main" val="68063793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0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7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9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95016AF-05DA-B504-0843-E37F49F42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114087"/>
              </p:ext>
            </p:extLst>
          </p:nvPr>
        </p:nvGraphicFramePr>
        <p:xfrm>
          <a:off x="7841145" y="2845781"/>
          <a:ext cx="2941911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0637">
                  <a:extLst>
                    <a:ext uri="{9D8B030D-6E8A-4147-A177-3AD203B41FA5}">
                      <a16:colId xmlns:a16="http://schemas.microsoft.com/office/drawing/2014/main" val="168809803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0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1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5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C8313A8-772C-F845-C53F-25ABDCBE4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309396"/>
              </p:ext>
            </p:extLst>
          </p:nvPr>
        </p:nvGraphicFramePr>
        <p:xfrm>
          <a:off x="3108663" y="4886231"/>
          <a:ext cx="2945880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1960">
                  <a:extLst>
                    <a:ext uri="{9D8B030D-6E8A-4147-A177-3AD203B41FA5}">
                      <a16:colId xmlns:a16="http://schemas.microsoft.com/office/drawing/2014/main" val="3470438195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675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468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443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0F2A2C7-27AC-F9FC-096E-F3650E47C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584981"/>
              </p:ext>
            </p:extLst>
          </p:nvPr>
        </p:nvGraphicFramePr>
        <p:xfrm>
          <a:off x="6150533" y="4886231"/>
          <a:ext cx="2936160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78720">
                  <a:extLst>
                    <a:ext uri="{9D8B030D-6E8A-4147-A177-3AD203B41FA5}">
                      <a16:colId xmlns:a16="http://schemas.microsoft.com/office/drawing/2014/main" val="4031981396"/>
                    </a:ext>
                  </a:extLst>
                </a:gridCol>
                <a:gridCol w="978720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78720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5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80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58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81852AB0-F309-DF36-273B-177033023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7306"/>
              </p:ext>
            </p:extLst>
          </p:nvPr>
        </p:nvGraphicFramePr>
        <p:xfrm>
          <a:off x="9188641" y="4886231"/>
          <a:ext cx="2941911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0637">
                  <a:extLst>
                    <a:ext uri="{9D8B030D-6E8A-4147-A177-3AD203B41FA5}">
                      <a16:colId xmlns:a16="http://schemas.microsoft.com/office/drawing/2014/main" val="1518958659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0637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7.680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6.631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5.041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id="{0F0E2CB1-5600-8145-B288-1FAA49EA535A}"/>
              </a:ext>
            </a:extLst>
          </p:cNvPr>
          <p:cNvGrpSpPr/>
          <p:nvPr/>
        </p:nvGrpSpPr>
        <p:grpSpPr>
          <a:xfrm>
            <a:off x="2489831" y="1605476"/>
            <a:ext cx="900000" cy="900000"/>
            <a:chOff x="2533724" y="841560"/>
            <a:chExt cx="900000" cy="9000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D31089E0-4052-37E9-7698-D7BABDF954AA}"/>
                </a:ext>
              </a:extLst>
            </p:cNvPr>
            <p:cNvSpPr/>
            <p:nvPr/>
          </p:nvSpPr>
          <p:spPr>
            <a:xfrm>
              <a:off x="2533724" y="841560"/>
              <a:ext cx="900000" cy="900000"/>
            </a:xfrm>
            <a:prstGeom prst="ellipse">
              <a:avLst/>
            </a:prstGeom>
            <a:solidFill>
              <a:srgbClr val="99D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200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B128E177-ED34-04E0-F7E6-9BD57F326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49681" y="1021560"/>
              <a:ext cx="460588" cy="540000"/>
            </a:xfrm>
            <a:prstGeom prst="rect">
              <a:avLst/>
            </a:prstGeom>
          </p:spPr>
        </p:pic>
      </p:grp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4A82B3F2-096B-C023-A408-19954D85E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581090"/>
              </p:ext>
            </p:extLst>
          </p:nvPr>
        </p:nvGraphicFramePr>
        <p:xfrm>
          <a:off x="74523" y="4886231"/>
          <a:ext cx="2945880" cy="64800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81960">
                  <a:extLst>
                    <a:ext uri="{9D8B030D-6E8A-4147-A177-3AD203B41FA5}">
                      <a16:colId xmlns:a16="http://schemas.microsoft.com/office/drawing/2014/main" val="790578706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024804"/>
                    </a:ext>
                  </a:extLst>
                </a:gridCol>
                <a:gridCol w="981960">
                  <a:extLst>
                    <a:ext uri="{9D8B030D-6E8A-4147-A177-3AD203B41FA5}">
                      <a16:colId xmlns:a16="http://schemas.microsoft.com/office/drawing/2014/main" val="16974165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Octubre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Noviembre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Diciembre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44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142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795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504</a:t>
                      </a:r>
                      <a:endParaRPr lang="es-CO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56765"/>
                  </a:ext>
                </a:extLst>
              </a:tr>
            </a:tbl>
          </a:graphicData>
        </a:graphic>
      </p:graphicFrame>
      <p:grpSp>
        <p:nvGrpSpPr>
          <p:cNvPr id="14" name="Grupo 13">
            <a:extLst>
              <a:ext uri="{FF2B5EF4-FFF2-40B4-BE49-F238E27FC236}">
                <a16:creationId xmlns:a16="http://schemas.microsoft.com/office/drawing/2014/main" id="{533230B4-0BBC-278D-F07B-4B14EC69FEAC}"/>
              </a:ext>
            </a:extLst>
          </p:cNvPr>
          <p:cNvGrpSpPr/>
          <p:nvPr/>
        </p:nvGrpSpPr>
        <p:grpSpPr>
          <a:xfrm>
            <a:off x="428516" y="1605477"/>
            <a:ext cx="11268912" cy="3223902"/>
            <a:chOff x="288489" y="721942"/>
            <a:chExt cx="11268912" cy="3223902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8F02BFA-6CE1-7888-F77C-C74EAF65AF60}"/>
                </a:ext>
              </a:extLst>
            </p:cNvPr>
            <p:cNvGrpSpPr/>
            <p:nvPr/>
          </p:nvGrpSpPr>
          <p:grpSpPr>
            <a:xfrm>
              <a:off x="1573024" y="721942"/>
              <a:ext cx="9984377" cy="3208318"/>
              <a:chOff x="1573024" y="721942"/>
              <a:chExt cx="9984377" cy="3208318"/>
            </a:xfrm>
          </p:grpSpPr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85B28453-CC1B-BECE-626C-CD98FEB2B09D}"/>
                  </a:ext>
                </a:extLst>
              </p:cNvPr>
              <p:cNvGrpSpPr/>
              <p:nvPr/>
            </p:nvGrpSpPr>
            <p:grpSpPr>
              <a:xfrm>
                <a:off x="5512510" y="721942"/>
                <a:ext cx="900000" cy="900000"/>
                <a:chOff x="4847254" y="737263"/>
                <a:chExt cx="900000" cy="900000"/>
              </a:xfrm>
            </p:grpSpPr>
            <p:sp>
              <p:nvSpPr>
                <p:cNvPr id="39" name="Elipse 38">
                  <a:extLst>
                    <a:ext uri="{FF2B5EF4-FFF2-40B4-BE49-F238E27FC236}">
                      <a16:creationId xmlns:a16="http://schemas.microsoft.com/office/drawing/2014/main" id="{48E20E69-7E44-8189-8D4B-D1D149C96F74}"/>
                    </a:ext>
                  </a:extLst>
                </p:cNvPr>
                <p:cNvSpPr/>
                <p:nvPr/>
              </p:nvSpPr>
              <p:spPr>
                <a:xfrm>
                  <a:off x="4847254" y="737263"/>
                  <a:ext cx="900000" cy="900000"/>
                </a:xfrm>
                <a:prstGeom prst="ellipse">
                  <a:avLst/>
                </a:prstGeom>
                <a:solidFill>
                  <a:srgbClr val="99D9D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 sz="1200"/>
                </a:p>
              </p:txBody>
            </p:sp>
            <p:pic>
              <p:nvPicPr>
                <p:cNvPr id="40" name="Gráfico 39">
                  <a:extLst>
                    <a:ext uri="{FF2B5EF4-FFF2-40B4-BE49-F238E27FC236}">
                      <a16:creationId xmlns:a16="http://schemas.microsoft.com/office/drawing/2014/main" id="{C04AF80D-6A05-4361-7087-E9821132AC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33533" y="917263"/>
                  <a:ext cx="527442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6227297F-C505-0397-DA7F-29A9952CE9A1}"/>
                  </a:ext>
                </a:extLst>
              </p:cNvPr>
              <p:cNvGrpSpPr/>
              <p:nvPr/>
            </p:nvGrpSpPr>
            <p:grpSpPr>
              <a:xfrm>
                <a:off x="4044916" y="2781722"/>
                <a:ext cx="900000" cy="900000"/>
                <a:chOff x="265999" y="3004016"/>
                <a:chExt cx="900000" cy="900000"/>
              </a:xfrm>
            </p:grpSpPr>
            <p:sp>
              <p:nvSpPr>
                <p:cNvPr id="37" name="Elipse 36">
                  <a:extLst>
                    <a:ext uri="{FF2B5EF4-FFF2-40B4-BE49-F238E27FC236}">
                      <a16:creationId xmlns:a16="http://schemas.microsoft.com/office/drawing/2014/main" id="{12AFA17B-DF22-BC2B-5726-3BABAB085C35}"/>
                    </a:ext>
                  </a:extLst>
                </p:cNvPr>
                <p:cNvSpPr/>
                <p:nvPr/>
              </p:nvSpPr>
              <p:spPr>
                <a:xfrm>
                  <a:off x="265999" y="3004016"/>
                  <a:ext cx="900000" cy="900000"/>
                </a:xfrm>
                <a:prstGeom prst="ellipse">
                  <a:avLst/>
                </a:prstGeom>
                <a:solidFill>
                  <a:srgbClr val="99D9D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 sz="1200"/>
                </a:p>
              </p:txBody>
            </p:sp>
            <p:pic>
              <p:nvPicPr>
                <p:cNvPr id="38" name="Gráfico 37">
                  <a:extLst>
                    <a:ext uri="{FF2B5EF4-FFF2-40B4-BE49-F238E27FC236}">
                      <a16:creationId xmlns:a16="http://schemas.microsoft.com/office/drawing/2014/main" id="{DCCAA3C7-C238-285A-7CBC-D744C8729F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5127" y="3184016"/>
                  <a:ext cx="686116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8094AF35-B7D9-97E1-19CE-F84EA4088057}"/>
                  </a:ext>
                </a:extLst>
              </p:cNvPr>
              <p:cNvGrpSpPr/>
              <p:nvPr/>
            </p:nvGrpSpPr>
            <p:grpSpPr>
              <a:xfrm>
                <a:off x="6879479" y="2781722"/>
                <a:ext cx="900000" cy="900000"/>
                <a:chOff x="4078913" y="5315877"/>
                <a:chExt cx="900000" cy="900000"/>
              </a:xfrm>
            </p:grpSpPr>
            <p:sp>
              <p:nvSpPr>
                <p:cNvPr id="35" name="Elipse 34">
                  <a:extLst>
                    <a:ext uri="{FF2B5EF4-FFF2-40B4-BE49-F238E27FC236}">
                      <a16:creationId xmlns:a16="http://schemas.microsoft.com/office/drawing/2014/main" id="{FD24C0EF-671E-CC2B-A242-CA5569E215D5}"/>
                    </a:ext>
                  </a:extLst>
                </p:cNvPr>
                <p:cNvSpPr/>
                <p:nvPr/>
              </p:nvSpPr>
              <p:spPr>
                <a:xfrm>
                  <a:off x="4078913" y="5315877"/>
                  <a:ext cx="900000" cy="900000"/>
                </a:xfrm>
                <a:prstGeom prst="ellipse">
                  <a:avLst/>
                </a:prstGeom>
                <a:solidFill>
                  <a:srgbClr val="99D9D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 sz="1200" dirty="0"/>
                </a:p>
              </p:txBody>
            </p:sp>
            <p:pic>
              <p:nvPicPr>
                <p:cNvPr id="36" name="Gráfico 35">
                  <a:extLst>
                    <a:ext uri="{FF2B5EF4-FFF2-40B4-BE49-F238E27FC236}">
                      <a16:creationId xmlns:a16="http://schemas.microsoft.com/office/drawing/2014/main" id="{29D6E786-92A8-D08D-7007-2309903524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58913" y="5459893"/>
                  <a:ext cx="540000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23" name="Grupo 22">
                <a:extLst>
                  <a:ext uri="{FF2B5EF4-FFF2-40B4-BE49-F238E27FC236}">
                    <a16:creationId xmlns:a16="http://schemas.microsoft.com/office/drawing/2014/main" id="{06C2C448-0965-7C36-224B-1F88919B5785}"/>
                  </a:ext>
                </a:extLst>
              </p:cNvPr>
              <p:cNvGrpSpPr/>
              <p:nvPr/>
            </p:nvGrpSpPr>
            <p:grpSpPr>
              <a:xfrm>
                <a:off x="9988454" y="2781722"/>
                <a:ext cx="900000" cy="900000"/>
                <a:chOff x="11143428" y="5168757"/>
                <a:chExt cx="900000" cy="900000"/>
              </a:xfrm>
            </p:grpSpPr>
            <p:sp>
              <p:nvSpPr>
                <p:cNvPr id="33" name="Elipse 32">
                  <a:extLst>
                    <a:ext uri="{FF2B5EF4-FFF2-40B4-BE49-F238E27FC236}">
                      <a16:creationId xmlns:a16="http://schemas.microsoft.com/office/drawing/2014/main" id="{1E2F389E-3E4B-0649-E33A-2F3D63291AAF}"/>
                    </a:ext>
                  </a:extLst>
                </p:cNvPr>
                <p:cNvSpPr/>
                <p:nvPr/>
              </p:nvSpPr>
              <p:spPr>
                <a:xfrm>
                  <a:off x="11143428" y="5168757"/>
                  <a:ext cx="900000" cy="900000"/>
                </a:xfrm>
                <a:prstGeom prst="ellipse">
                  <a:avLst/>
                </a:prstGeom>
                <a:solidFill>
                  <a:srgbClr val="99D9D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 sz="1200"/>
                </a:p>
              </p:txBody>
            </p:sp>
            <p:pic>
              <p:nvPicPr>
                <p:cNvPr id="34" name="Gráfico 33">
                  <a:extLst>
                    <a:ext uri="{FF2B5EF4-FFF2-40B4-BE49-F238E27FC236}">
                      <a16:creationId xmlns:a16="http://schemas.microsoft.com/office/drawing/2014/main" id="{BB00C693-E69C-D39E-1839-F51A1453AD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84856" y="5348757"/>
                  <a:ext cx="617143" cy="540000"/>
                </a:xfrm>
                <a:prstGeom prst="rect">
                  <a:avLst/>
                </a:prstGeom>
              </p:spPr>
            </p:pic>
          </p:grpSp>
          <p:sp>
            <p:nvSpPr>
              <p:cNvPr id="24" name="1 CuadroTexto">
                <a:extLst>
                  <a:ext uri="{FF2B5EF4-FFF2-40B4-BE49-F238E27FC236}">
                    <a16:creationId xmlns:a16="http://schemas.microsoft.com/office/drawing/2014/main" id="{CA11A465-33C5-6DAA-0B8C-1657651615FB}"/>
                  </a:ext>
                </a:extLst>
              </p:cNvPr>
              <p:cNvSpPr txBox="1"/>
              <p:nvPr/>
            </p:nvSpPr>
            <p:spPr>
              <a:xfrm>
                <a:off x="1573024" y="1628721"/>
                <a:ext cx="22378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Solicitud de información</a:t>
                </a:r>
              </a:p>
            </p:txBody>
          </p:sp>
          <p:sp>
            <p:nvSpPr>
              <p:cNvPr id="25" name="1 CuadroTexto">
                <a:extLst>
                  <a:ext uri="{FF2B5EF4-FFF2-40B4-BE49-F238E27FC236}">
                    <a16:creationId xmlns:a16="http://schemas.microsoft.com/office/drawing/2014/main" id="{B5F9CA2E-1ECD-6AA5-2BD9-CEB5CB4AF4A8}"/>
                  </a:ext>
                </a:extLst>
              </p:cNvPr>
              <p:cNvSpPr txBox="1"/>
              <p:nvPr/>
            </p:nvSpPr>
            <p:spPr>
              <a:xfrm>
                <a:off x="4843562" y="1628721"/>
                <a:ext cx="2237894" cy="29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Felicitación</a:t>
                </a:r>
              </a:p>
            </p:txBody>
          </p:sp>
          <p:sp>
            <p:nvSpPr>
              <p:cNvPr id="26" name="1 CuadroTexto">
                <a:extLst>
                  <a:ext uri="{FF2B5EF4-FFF2-40B4-BE49-F238E27FC236}">
                    <a16:creationId xmlns:a16="http://schemas.microsoft.com/office/drawing/2014/main" id="{B692B47B-73EB-1337-E6D3-12A5319FC7B6}"/>
                  </a:ext>
                </a:extLst>
              </p:cNvPr>
              <p:cNvSpPr txBox="1"/>
              <p:nvPr/>
            </p:nvSpPr>
            <p:spPr>
              <a:xfrm>
                <a:off x="8053126" y="1635032"/>
                <a:ext cx="2237894" cy="29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Sugerencia</a:t>
                </a:r>
              </a:p>
            </p:txBody>
          </p:sp>
          <p:sp>
            <p:nvSpPr>
              <p:cNvPr id="27" name="1 CuadroTexto">
                <a:extLst>
                  <a:ext uri="{FF2B5EF4-FFF2-40B4-BE49-F238E27FC236}">
                    <a16:creationId xmlns:a16="http://schemas.microsoft.com/office/drawing/2014/main" id="{40997902-3F68-95A1-0018-DC6987A5C0F5}"/>
                  </a:ext>
                </a:extLst>
              </p:cNvPr>
              <p:cNvSpPr txBox="1"/>
              <p:nvPr/>
            </p:nvSpPr>
            <p:spPr>
              <a:xfrm>
                <a:off x="3380342" y="3636653"/>
                <a:ext cx="2237894" cy="29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Derecho de petición</a:t>
                </a:r>
              </a:p>
            </p:txBody>
          </p:sp>
          <p:sp>
            <p:nvSpPr>
              <p:cNvPr id="28" name="1 CuadroTexto">
                <a:extLst>
                  <a:ext uri="{FF2B5EF4-FFF2-40B4-BE49-F238E27FC236}">
                    <a16:creationId xmlns:a16="http://schemas.microsoft.com/office/drawing/2014/main" id="{04C1ADAE-448B-3C72-261C-AB3471F244F4}"/>
                  </a:ext>
                </a:extLst>
              </p:cNvPr>
              <p:cNvSpPr txBox="1"/>
              <p:nvPr/>
            </p:nvSpPr>
            <p:spPr>
              <a:xfrm>
                <a:off x="6212648" y="3636653"/>
                <a:ext cx="2237894" cy="29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Queja</a:t>
                </a:r>
              </a:p>
            </p:txBody>
          </p:sp>
          <p:sp>
            <p:nvSpPr>
              <p:cNvPr id="29" name="1 CuadroTexto">
                <a:extLst>
                  <a:ext uri="{FF2B5EF4-FFF2-40B4-BE49-F238E27FC236}">
                    <a16:creationId xmlns:a16="http://schemas.microsoft.com/office/drawing/2014/main" id="{4FAEC637-4DBE-EFCB-9722-BBCE68C889A8}"/>
                  </a:ext>
                </a:extLst>
              </p:cNvPr>
              <p:cNvSpPr txBox="1"/>
              <p:nvPr/>
            </p:nvSpPr>
            <p:spPr>
              <a:xfrm>
                <a:off x="9319507" y="3636652"/>
                <a:ext cx="2237894" cy="29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MX" sz="1200" dirty="0">
                    <a:solidFill>
                      <a:srgbClr val="2A5162"/>
                    </a:solidFill>
                    <a:cs typeface="Arial" panose="020B0604020202020204" pitchFamily="34" charset="0"/>
                  </a:rPr>
                  <a:t>Reclamo</a:t>
                </a:r>
              </a:p>
            </p:txBody>
          </p:sp>
          <p:grpSp>
            <p:nvGrpSpPr>
              <p:cNvPr id="30" name="Grupo 29">
                <a:extLst>
                  <a:ext uri="{FF2B5EF4-FFF2-40B4-BE49-F238E27FC236}">
                    <a16:creationId xmlns:a16="http://schemas.microsoft.com/office/drawing/2014/main" id="{FFB00B48-0CF7-0F13-1DF7-4663EDC4DA13}"/>
                  </a:ext>
                </a:extLst>
              </p:cNvPr>
              <p:cNvGrpSpPr/>
              <p:nvPr/>
            </p:nvGrpSpPr>
            <p:grpSpPr>
              <a:xfrm>
                <a:off x="8736693" y="721942"/>
                <a:ext cx="900000" cy="900000"/>
                <a:chOff x="8436523" y="566887"/>
                <a:chExt cx="900000" cy="900000"/>
              </a:xfrm>
            </p:grpSpPr>
            <p:sp>
              <p:nvSpPr>
                <p:cNvPr id="31" name="Elipse 30">
                  <a:extLst>
                    <a:ext uri="{FF2B5EF4-FFF2-40B4-BE49-F238E27FC236}">
                      <a16:creationId xmlns:a16="http://schemas.microsoft.com/office/drawing/2014/main" id="{EA382067-E931-773A-FE36-B30EE1CA6F39}"/>
                    </a:ext>
                  </a:extLst>
                </p:cNvPr>
                <p:cNvSpPr/>
                <p:nvPr/>
              </p:nvSpPr>
              <p:spPr>
                <a:xfrm>
                  <a:off x="8436523" y="566887"/>
                  <a:ext cx="900000" cy="900000"/>
                </a:xfrm>
                <a:prstGeom prst="ellipse">
                  <a:avLst/>
                </a:prstGeom>
                <a:solidFill>
                  <a:srgbClr val="99D9D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 sz="1200"/>
                </a:p>
              </p:txBody>
            </p:sp>
            <p:pic>
              <p:nvPicPr>
                <p:cNvPr id="32" name="Gráfico 31">
                  <a:extLst>
                    <a:ext uri="{FF2B5EF4-FFF2-40B4-BE49-F238E27FC236}">
                      <a16:creationId xmlns:a16="http://schemas.microsoft.com/office/drawing/2014/main" id="{C2982B6F-164A-81A0-757A-91779CAF66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72646" y="765193"/>
                  <a:ext cx="627753" cy="50338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6F31B0C7-7CBA-BDF9-6ADE-6CB2C0EFDE1E}"/>
                </a:ext>
              </a:extLst>
            </p:cNvPr>
            <p:cNvGrpSpPr/>
            <p:nvPr/>
          </p:nvGrpSpPr>
          <p:grpSpPr>
            <a:xfrm>
              <a:off x="957436" y="2781722"/>
              <a:ext cx="900000" cy="900000"/>
              <a:chOff x="-167271" y="2651328"/>
              <a:chExt cx="900000" cy="900000"/>
            </a:xfrm>
          </p:grpSpPr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B611E367-4357-356F-B127-A323C64271BB}"/>
                  </a:ext>
                </a:extLst>
              </p:cNvPr>
              <p:cNvSpPr/>
              <p:nvPr/>
            </p:nvSpPr>
            <p:spPr>
              <a:xfrm>
                <a:off x="-167271" y="2651328"/>
                <a:ext cx="900000" cy="900000"/>
              </a:xfrm>
              <a:prstGeom prst="ellipse">
                <a:avLst/>
              </a:prstGeom>
              <a:solidFill>
                <a:srgbClr val="99D9D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1200"/>
              </a:p>
            </p:txBody>
          </p:sp>
          <p:pic>
            <p:nvPicPr>
              <p:cNvPr id="19" name="Gráfico 18">
                <a:extLst>
                  <a:ext uri="{FF2B5EF4-FFF2-40B4-BE49-F238E27FC236}">
                    <a16:creationId xmlns:a16="http://schemas.microsoft.com/office/drawing/2014/main" id="{EE66E3B0-B6D5-EF18-5A73-46C67DCCE3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5929" y="2831328"/>
                <a:ext cx="453600" cy="540000"/>
              </a:xfrm>
              <a:prstGeom prst="rect">
                <a:avLst/>
              </a:prstGeom>
            </p:spPr>
          </p:pic>
        </p:grpSp>
        <p:sp>
          <p:nvSpPr>
            <p:cNvPr id="17" name="1 CuadroTexto">
              <a:extLst>
                <a:ext uri="{FF2B5EF4-FFF2-40B4-BE49-F238E27FC236}">
                  <a16:creationId xmlns:a16="http://schemas.microsoft.com/office/drawing/2014/main" id="{44902839-2BF5-D163-260A-B8C3C98D1599}"/>
                </a:ext>
              </a:extLst>
            </p:cNvPr>
            <p:cNvSpPr txBox="1"/>
            <p:nvPr/>
          </p:nvSpPr>
          <p:spPr>
            <a:xfrm>
              <a:off x="288489" y="3652237"/>
              <a:ext cx="2237894" cy="293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s-MX" sz="1200" dirty="0">
                  <a:solidFill>
                    <a:srgbClr val="2A5162"/>
                  </a:solidFill>
                  <a:cs typeface="Arial" panose="020B0604020202020204" pitchFamily="34" charset="0"/>
                </a:rPr>
                <a:t>Petición general</a:t>
              </a:r>
            </a:p>
          </p:txBody>
        </p:sp>
      </p:grpSp>
      <p:sp>
        <p:nvSpPr>
          <p:cNvPr id="41" name="CuadroTexto 4">
            <a:extLst>
              <a:ext uri="{FF2B5EF4-FFF2-40B4-BE49-F238E27FC236}">
                <a16:creationId xmlns:a16="http://schemas.microsoft.com/office/drawing/2014/main" id="{FDCFE67E-182B-5DE0-FABC-11682BB7DEB8}"/>
              </a:ext>
            </a:extLst>
          </p:cNvPr>
          <p:cNvSpPr txBox="1"/>
          <p:nvPr/>
        </p:nvSpPr>
        <p:spPr>
          <a:xfrm>
            <a:off x="1414686" y="583025"/>
            <a:ext cx="9361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23505E"/>
                </a:solidFill>
                <a:latin typeface="+mj-lt"/>
              </a:rPr>
              <a:t>Manifestaciones por tipo de solicitud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615FB6F-3A84-E4AE-EBF9-2F655A373163}"/>
              </a:ext>
            </a:extLst>
          </p:cNvPr>
          <p:cNvSpPr txBox="1"/>
          <p:nvPr/>
        </p:nvSpPr>
        <p:spPr>
          <a:xfrm>
            <a:off x="1270670" y="6221619"/>
            <a:ext cx="103652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BCAF9AF0-4A6D-4C5D-E092-1C10EB4E8ED1}"/>
              </a:ext>
            </a:extLst>
          </p:cNvPr>
          <p:cNvSpPr txBox="1"/>
          <p:nvPr/>
        </p:nvSpPr>
        <p:spPr>
          <a:xfrm>
            <a:off x="2667649" y="6531467"/>
            <a:ext cx="7009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80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99F3-EA38-CF33-F220-15B9E432A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adroTexto 42">
            <a:extLst>
              <a:ext uri="{FF2B5EF4-FFF2-40B4-BE49-F238E27FC236}">
                <a16:creationId xmlns:a16="http://schemas.microsoft.com/office/drawing/2014/main" id="{B494EF49-C265-E165-8AB1-942D13A31C2A}"/>
              </a:ext>
            </a:extLst>
          </p:cNvPr>
          <p:cNvSpPr txBox="1"/>
          <p:nvPr/>
        </p:nvSpPr>
        <p:spPr>
          <a:xfrm>
            <a:off x="1270670" y="6221619"/>
            <a:ext cx="103652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021ACCAE-B1F6-FD84-D143-C72D6B0FDA05}"/>
              </a:ext>
            </a:extLst>
          </p:cNvPr>
          <p:cNvSpPr txBox="1"/>
          <p:nvPr/>
        </p:nvSpPr>
        <p:spPr>
          <a:xfrm>
            <a:off x="2667649" y="6531467"/>
            <a:ext cx="7009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8ADE57F-3F90-58CB-4C20-A7137DEF541C}"/>
              </a:ext>
            </a:extLst>
          </p:cNvPr>
          <p:cNvGrpSpPr/>
          <p:nvPr/>
        </p:nvGrpSpPr>
        <p:grpSpPr>
          <a:xfrm>
            <a:off x="1774726" y="1748848"/>
            <a:ext cx="8519724" cy="3361892"/>
            <a:chOff x="1918742" y="2396928"/>
            <a:chExt cx="7164203" cy="2293157"/>
          </a:xfrm>
        </p:grpSpPr>
        <p:sp>
          <p:nvSpPr>
            <p:cNvPr id="9" name="Right Arrow 6">
              <a:extLst>
                <a:ext uri="{FF2B5EF4-FFF2-40B4-BE49-F238E27FC236}">
                  <a16:creationId xmlns:a16="http://schemas.microsoft.com/office/drawing/2014/main" id="{B285A02A-0B4E-684E-60DE-BEF9B2A6C06F}"/>
                </a:ext>
              </a:extLst>
            </p:cNvPr>
            <p:cNvSpPr/>
            <p:nvPr/>
          </p:nvSpPr>
          <p:spPr>
            <a:xfrm>
              <a:off x="1918742" y="2396928"/>
              <a:ext cx="6042014" cy="1110840"/>
            </a:xfrm>
            <a:prstGeom prst="rightArrow">
              <a:avLst>
                <a:gd name="adj1" fmla="val 74490"/>
                <a:gd name="adj2" fmla="val 62245"/>
              </a:avLst>
            </a:prstGeom>
            <a:solidFill>
              <a:srgbClr val="00504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ight Arrow 50">
              <a:extLst>
                <a:ext uri="{FF2B5EF4-FFF2-40B4-BE49-F238E27FC236}">
                  <a16:creationId xmlns:a16="http://schemas.microsoft.com/office/drawing/2014/main" id="{2D5338A4-1ADC-536E-A24D-1504B52FCEAF}"/>
                </a:ext>
              </a:extLst>
            </p:cNvPr>
            <p:cNvSpPr/>
            <p:nvPr/>
          </p:nvSpPr>
          <p:spPr>
            <a:xfrm>
              <a:off x="2527239" y="3106549"/>
              <a:ext cx="5433517" cy="916034"/>
            </a:xfrm>
            <a:prstGeom prst="rightArrow">
              <a:avLst>
                <a:gd name="adj1" fmla="val 74490"/>
                <a:gd name="adj2" fmla="val 62245"/>
              </a:avLst>
            </a:prstGeom>
            <a:solidFill>
              <a:srgbClr val="00A5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ight Arrow 51">
              <a:extLst>
                <a:ext uri="{FF2B5EF4-FFF2-40B4-BE49-F238E27FC236}">
                  <a16:creationId xmlns:a16="http://schemas.microsoft.com/office/drawing/2014/main" id="{2B907C68-AE98-132F-4524-97F47DC0811A}"/>
                </a:ext>
              </a:extLst>
            </p:cNvPr>
            <p:cNvSpPr/>
            <p:nvPr/>
          </p:nvSpPr>
          <p:spPr>
            <a:xfrm>
              <a:off x="3342585" y="3774051"/>
              <a:ext cx="4598854" cy="916034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00D6B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Proporción de usuarios que ha pensado en cambiarse de EPS</a:t>
              </a:r>
              <a:endParaRPr lang="es-CO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99">
              <a:extLst>
                <a:ext uri="{FF2B5EF4-FFF2-40B4-BE49-F238E27FC236}">
                  <a16:creationId xmlns:a16="http://schemas.microsoft.com/office/drawing/2014/main" id="{9233B5CC-1E84-5777-E8B2-EDCC4F0DC764}"/>
                </a:ext>
              </a:extLst>
            </p:cNvPr>
            <p:cNvSpPr txBox="1"/>
            <p:nvPr/>
          </p:nvSpPr>
          <p:spPr>
            <a:xfrm>
              <a:off x="8097495" y="2775293"/>
              <a:ext cx="985450" cy="2519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b="1" dirty="0">
                  <a:solidFill>
                    <a:srgbClr val="005046"/>
                  </a:solidFill>
                </a:rPr>
                <a:t>91,41%</a:t>
              </a:r>
            </a:p>
          </p:txBody>
        </p:sp>
        <p:sp>
          <p:nvSpPr>
            <p:cNvPr id="47" name="TextBox 100">
              <a:extLst>
                <a:ext uri="{FF2B5EF4-FFF2-40B4-BE49-F238E27FC236}">
                  <a16:creationId xmlns:a16="http://schemas.microsoft.com/office/drawing/2014/main" id="{EBADBE9B-6D2A-3E9D-C5B1-072E10EA4029}"/>
                </a:ext>
              </a:extLst>
            </p:cNvPr>
            <p:cNvSpPr txBox="1"/>
            <p:nvPr/>
          </p:nvSpPr>
          <p:spPr>
            <a:xfrm>
              <a:off x="8103733" y="3472752"/>
              <a:ext cx="972974" cy="2519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b="1" dirty="0">
                  <a:solidFill>
                    <a:srgbClr val="00A592"/>
                  </a:solidFill>
                </a:rPr>
                <a:t>89,39%</a:t>
              </a:r>
            </a:p>
          </p:txBody>
        </p:sp>
        <p:sp>
          <p:nvSpPr>
            <p:cNvPr id="48" name="TextBox 101">
              <a:extLst>
                <a:ext uri="{FF2B5EF4-FFF2-40B4-BE49-F238E27FC236}">
                  <a16:creationId xmlns:a16="http://schemas.microsoft.com/office/drawing/2014/main" id="{EEFAFACF-54A8-BEF3-6D16-62D082296E82}"/>
                </a:ext>
              </a:extLst>
            </p:cNvPr>
            <p:cNvSpPr txBox="1"/>
            <p:nvPr/>
          </p:nvSpPr>
          <p:spPr>
            <a:xfrm>
              <a:off x="8139565" y="4170211"/>
              <a:ext cx="901311" cy="2519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b="1" dirty="0">
                  <a:solidFill>
                    <a:srgbClr val="00D6BD"/>
                  </a:solidFill>
                </a:rPr>
                <a:t>9,51%</a:t>
              </a:r>
            </a:p>
          </p:txBody>
        </p:sp>
        <p:sp>
          <p:nvSpPr>
            <p:cNvPr id="49" name="TextBox 14">
              <a:extLst>
                <a:ext uri="{FF2B5EF4-FFF2-40B4-BE49-F238E27FC236}">
                  <a16:creationId xmlns:a16="http://schemas.microsoft.com/office/drawing/2014/main" id="{48C78C08-52B7-129A-1796-48E7C1A4EFA0}"/>
                </a:ext>
              </a:extLst>
            </p:cNvPr>
            <p:cNvSpPr txBox="1"/>
            <p:nvPr/>
          </p:nvSpPr>
          <p:spPr>
            <a:xfrm>
              <a:off x="2044037" y="2650569"/>
              <a:ext cx="524648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CO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s-CO" sz="16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roporción de satisfacción global de usuarios en la EPS</a:t>
              </a:r>
              <a:endParaRPr lang="es-CO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Box 14">
              <a:extLst>
                <a:ext uri="{FF2B5EF4-FFF2-40B4-BE49-F238E27FC236}">
                  <a16:creationId xmlns:a16="http://schemas.microsoft.com/office/drawing/2014/main" id="{EB0242FB-7699-2901-DD43-D3EFCDC10621}"/>
                </a:ext>
              </a:extLst>
            </p:cNvPr>
            <p:cNvSpPr txBox="1"/>
            <p:nvPr/>
          </p:nvSpPr>
          <p:spPr>
            <a:xfrm>
              <a:off x="2527239" y="3354053"/>
              <a:ext cx="524648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CO" sz="14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Proporción de usuarios que recomendarían la EPS a familiares y amigos</a:t>
              </a:r>
              <a:endParaRPr lang="es-CO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911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ADE55-21FA-49AC-70F2-E2F913943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1EF198-9800-07AC-705D-BC0AD3553666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Gestión en los puntos de atención</a:t>
            </a:r>
          </a:p>
        </p:txBody>
      </p:sp>
    </p:spTree>
    <p:extLst>
      <p:ext uri="{BB962C8B-B14F-4D97-AF65-F5344CB8AC3E}">
        <p14:creationId xmlns:p14="http://schemas.microsoft.com/office/powerpoint/2010/main" val="570067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01C8E3-B708-48A5-F060-4016DAC09FAA}"/>
              </a:ext>
            </a:extLst>
          </p:cNvPr>
          <p:cNvSpPr txBox="1"/>
          <p:nvPr/>
        </p:nvSpPr>
        <p:spPr>
          <a:xfrm>
            <a:off x="1198662" y="1917626"/>
            <a:ext cx="9433048" cy="3995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solidFill>
                  <a:srgbClr val="23505E"/>
                </a:solidFill>
              </a:rPr>
              <a:t>Savia Salud EPS en el IV trimestre de 2025, </a:t>
            </a:r>
            <a:r>
              <a:rPr lang="es-ES" sz="1800" b="1" dirty="0">
                <a:solidFill>
                  <a:srgbClr val="23505E"/>
                </a:solidFill>
              </a:rPr>
              <a:t>cuenta con un total de </a:t>
            </a:r>
            <a:r>
              <a:rPr lang="es-ES" sz="2000" b="1" dirty="0">
                <a:solidFill>
                  <a:srgbClr val="23505E"/>
                </a:solidFill>
              </a:rPr>
              <a:t>135</a:t>
            </a:r>
            <a:r>
              <a:rPr lang="es-ES" sz="1800" b="1" dirty="0">
                <a:solidFill>
                  <a:srgbClr val="23505E"/>
                </a:solidFill>
              </a:rPr>
              <a:t> puntos de atención</a:t>
            </a:r>
            <a:r>
              <a:rPr lang="es-ES" sz="1800" dirty="0">
                <a:solidFill>
                  <a:srgbClr val="23505E"/>
                </a:solidFill>
              </a:rPr>
              <a:t>, de los cuales </a:t>
            </a:r>
            <a:r>
              <a:rPr lang="es-ES" sz="2000" b="1" dirty="0">
                <a:solidFill>
                  <a:srgbClr val="23505E"/>
                </a:solidFill>
              </a:rPr>
              <a:t>120</a:t>
            </a:r>
            <a:r>
              <a:rPr lang="es-ES" sz="1800" b="1" dirty="0">
                <a:solidFill>
                  <a:srgbClr val="23505E"/>
                </a:solidFill>
              </a:rPr>
              <a:t> se encuentran ubicados en las subregiones</a:t>
            </a:r>
            <a:r>
              <a:rPr lang="es-ES" sz="2800" b="1" dirty="0">
                <a:solidFill>
                  <a:srgbClr val="23505E"/>
                </a:solidFill>
              </a:rPr>
              <a:t> </a:t>
            </a:r>
            <a:r>
              <a:rPr lang="es-ES" sz="1800" b="1" dirty="0">
                <a:solidFill>
                  <a:srgbClr val="23505E"/>
                </a:solidFill>
              </a:rPr>
              <a:t>y </a:t>
            </a:r>
            <a:r>
              <a:rPr lang="es-ES" sz="2000" b="1" dirty="0">
                <a:solidFill>
                  <a:srgbClr val="23505E"/>
                </a:solidFill>
              </a:rPr>
              <a:t>15</a:t>
            </a:r>
            <a:r>
              <a:rPr lang="es-ES" sz="1800" b="1" dirty="0">
                <a:solidFill>
                  <a:srgbClr val="23505E"/>
                </a:solidFill>
              </a:rPr>
              <a:t> en el área metropolitana. </a:t>
            </a:r>
            <a:endParaRPr lang="es-ES" sz="2800" b="1" dirty="0">
              <a:solidFill>
                <a:srgbClr val="23505E"/>
              </a:solidFill>
            </a:endParaRPr>
          </a:p>
          <a:p>
            <a:pPr algn="just"/>
            <a:endParaRPr lang="es-CO" sz="1800" dirty="0">
              <a:solidFill>
                <a:srgbClr val="23505E"/>
              </a:solidFill>
            </a:endParaRPr>
          </a:p>
          <a:p>
            <a:pPr algn="just"/>
            <a:r>
              <a:rPr lang="es-CO" sz="20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algn="just"/>
            <a:endParaRPr lang="es-CO" sz="1800" b="1" dirty="0">
              <a:solidFill>
                <a:srgbClr val="00A5A4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  <p:sp>
        <p:nvSpPr>
          <p:cNvPr id="5" name="Google Shape;32;p14">
            <a:extLst>
              <a:ext uri="{FF2B5EF4-FFF2-40B4-BE49-F238E27FC236}">
                <a16:creationId xmlns:a16="http://schemas.microsoft.com/office/drawing/2014/main" id="{9C18BFB9-03E3-78F1-F494-7E8C43422F96}"/>
              </a:ext>
            </a:extLst>
          </p:cNvPr>
          <p:cNvSpPr txBox="1"/>
          <p:nvPr/>
        </p:nvSpPr>
        <p:spPr>
          <a:xfrm>
            <a:off x="4439022" y="794315"/>
            <a:ext cx="331236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 6.1 Generalidades</a:t>
            </a:r>
            <a:endParaRPr lang="es-ES" sz="2800" b="1" dirty="0">
              <a:solidFill>
                <a:srgbClr val="005046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5E2AC16-EA3F-3770-4DE9-6C6B8E34E98F}"/>
              </a:ext>
            </a:extLst>
          </p:cNvPr>
          <p:cNvSpPr txBox="1"/>
          <p:nvPr/>
        </p:nvSpPr>
        <p:spPr>
          <a:xfrm>
            <a:off x="2169305" y="440952"/>
            <a:ext cx="785180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 6.2 </a:t>
            </a:r>
            <a:r>
              <a:rPr lang="es-ES" sz="2800" b="1" dirty="0">
                <a:solidFill>
                  <a:srgbClr val="005046"/>
                </a:solidFill>
                <a:latin typeface="Calibri"/>
                <a:cs typeface="Calibri"/>
              </a:rPr>
              <a:t>Promedio de visitas en los puntos de atención</a:t>
            </a:r>
          </a:p>
        </p:txBody>
      </p:sp>
      <p:sp>
        <p:nvSpPr>
          <p:cNvPr id="7" name="Google Shape;708;p48">
            <a:extLst>
              <a:ext uri="{FF2B5EF4-FFF2-40B4-BE49-F238E27FC236}">
                <a16:creationId xmlns:a16="http://schemas.microsoft.com/office/drawing/2014/main" id="{98873637-4121-0E86-090F-2501CF6D8A02}"/>
              </a:ext>
            </a:extLst>
          </p:cNvPr>
          <p:cNvSpPr/>
          <p:nvPr/>
        </p:nvSpPr>
        <p:spPr>
          <a:xfrm>
            <a:off x="5533304" y="2421426"/>
            <a:ext cx="5620179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0050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 lang="es-CO" sz="1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s-CO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</a:t>
            </a:r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de 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 minutos,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para atención general es de 20 minutos </a:t>
            </a:r>
            <a:r>
              <a:rPr lang="es-CO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388E4BA-F5EE-0239-05DB-307BAF8E0FD4}"/>
              </a:ext>
            </a:extLst>
          </p:cNvPr>
          <p:cNvSpPr txBox="1"/>
          <p:nvPr/>
        </p:nvSpPr>
        <p:spPr>
          <a:xfrm>
            <a:off x="5807174" y="3949705"/>
            <a:ext cx="46666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/>
              </a:rPr>
              <a:t>https://www.saviasaludeps.com/sitioweb/afiliados/puntos-de-atencion</a:t>
            </a:r>
            <a:r>
              <a:rPr lang="es-CO" sz="1400" dirty="0">
                <a:solidFill>
                  <a:srgbClr val="23505E"/>
                </a:solidFill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944272-4A6C-8EA7-2BCD-38811653231C}"/>
              </a:ext>
            </a:extLst>
          </p:cNvPr>
          <p:cNvSpPr txBox="1"/>
          <p:nvPr/>
        </p:nvSpPr>
        <p:spPr>
          <a:xfrm>
            <a:off x="3341091" y="662269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IV-2025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24BD526-82EB-71EA-F264-0A7FE4028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612722"/>
              </p:ext>
            </p:extLst>
          </p:nvPr>
        </p:nvGraphicFramePr>
        <p:xfrm>
          <a:off x="1036930" y="1515154"/>
          <a:ext cx="3800246" cy="4726583"/>
        </p:xfrm>
        <a:graphic>
          <a:graphicData uri="http://schemas.openxmlformats.org/drawingml/2006/table">
            <a:tbl>
              <a:tblPr/>
              <a:tblGrid>
                <a:gridCol w="1085775">
                  <a:extLst>
                    <a:ext uri="{9D8B030D-6E8A-4147-A177-3AD203B41FA5}">
                      <a16:colId xmlns:a16="http://schemas.microsoft.com/office/drawing/2014/main" val="1134754100"/>
                    </a:ext>
                  </a:extLst>
                </a:gridCol>
                <a:gridCol w="858239">
                  <a:extLst>
                    <a:ext uri="{9D8B030D-6E8A-4147-A177-3AD203B41FA5}">
                      <a16:colId xmlns:a16="http://schemas.microsoft.com/office/drawing/2014/main" val="3690443875"/>
                    </a:ext>
                  </a:extLst>
                </a:gridCol>
                <a:gridCol w="996696">
                  <a:extLst>
                    <a:ext uri="{9D8B030D-6E8A-4147-A177-3AD203B41FA5}">
                      <a16:colId xmlns:a16="http://schemas.microsoft.com/office/drawing/2014/main" val="1293672035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val="2896344023"/>
                    </a:ext>
                  </a:extLst>
                </a:gridCol>
              </a:tblGrid>
              <a:tr h="4631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OFICINAS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EN EL DÍA POR TRIMISTRE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182534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25.348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34972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55.769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984265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Urabá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246.479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487383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Nordeste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41.947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194984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91.588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874223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88.514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053041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73.456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714460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92.088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70003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Élite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100.602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147864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15.683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286301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34.182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761911"/>
                  </a:ext>
                </a:extLst>
              </a:tr>
              <a:tr h="1810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590879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087838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2417483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220066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Itagüí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23.578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61012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523140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Cristóbal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12.787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083725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9835668"/>
                  </a:ext>
                </a:extLst>
              </a:tr>
              <a:tr h="2917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Antonio de Prado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79894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9.165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542413"/>
                  </a:ext>
                </a:extLst>
              </a:tr>
              <a:tr h="1488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Neurológico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641112"/>
                  </a:ext>
                </a:extLst>
              </a:tr>
              <a:tr h="3393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Hospital General de Medellín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4.693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203352"/>
                  </a:ext>
                </a:extLst>
              </a:tr>
              <a:tr h="16391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135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16.448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986.853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805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F6D33-8F87-1253-AC2E-6B572611F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F4C4738-DF94-3DCE-968B-F8CBF3A73C23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</a:p>
        </p:txBody>
      </p:sp>
    </p:spTree>
    <p:extLst>
      <p:ext uri="{BB962C8B-B14F-4D97-AF65-F5344CB8AC3E}">
        <p14:creationId xmlns:p14="http://schemas.microsoft.com/office/powerpoint/2010/main" val="2622747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239C-A71C-B33B-F825-C53853B1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A1BB768-65FD-1CD7-D326-FD68F6AEF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604349"/>
              </p:ext>
            </p:extLst>
          </p:nvPr>
        </p:nvGraphicFramePr>
        <p:xfrm>
          <a:off x="1190088" y="2427764"/>
          <a:ext cx="9810236" cy="1752600"/>
        </p:xfrm>
        <a:graphic>
          <a:graphicData uri="http://schemas.openxmlformats.org/drawingml/2006/table">
            <a:tbl>
              <a:tblPr/>
              <a:tblGrid>
                <a:gridCol w="2599887">
                  <a:extLst>
                    <a:ext uri="{9D8B030D-6E8A-4147-A177-3AD203B41FA5}">
                      <a16:colId xmlns:a16="http://schemas.microsoft.com/office/drawing/2014/main" val="1549611356"/>
                    </a:ext>
                  </a:extLst>
                </a:gridCol>
                <a:gridCol w="1321650">
                  <a:extLst>
                    <a:ext uri="{9D8B030D-6E8A-4147-A177-3AD203B41FA5}">
                      <a16:colId xmlns:a16="http://schemas.microsoft.com/office/drawing/2014/main" val="2162228009"/>
                    </a:ext>
                  </a:extLst>
                </a:gridCol>
                <a:gridCol w="1321650">
                  <a:extLst>
                    <a:ext uri="{9D8B030D-6E8A-4147-A177-3AD203B41FA5}">
                      <a16:colId xmlns:a16="http://schemas.microsoft.com/office/drawing/2014/main" val="2748258768"/>
                    </a:ext>
                  </a:extLst>
                </a:gridCol>
                <a:gridCol w="1321650">
                  <a:extLst>
                    <a:ext uri="{9D8B030D-6E8A-4147-A177-3AD203B41FA5}">
                      <a16:colId xmlns:a16="http://schemas.microsoft.com/office/drawing/2014/main" val="3182295396"/>
                    </a:ext>
                  </a:extLst>
                </a:gridCol>
                <a:gridCol w="1321650">
                  <a:extLst>
                    <a:ext uri="{9D8B030D-6E8A-4147-A177-3AD203B41FA5}">
                      <a16:colId xmlns:a16="http://schemas.microsoft.com/office/drawing/2014/main" val="4139584442"/>
                    </a:ext>
                  </a:extLst>
                </a:gridCol>
                <a:gridCol w="903087">
                  <a:extLst>
                    <a:ext uri="{9D8B030D-6E8A-4147-A177-3AD203B41FA5}">
                      <a16:colId xmlns:a16="http://schemas.microsoft.com/office/drawing/2014/main" val="1852790847"/>
                    </a:ext>
                  </a:extLst>
                </a:gridCol>
                <a:gridCol w="1020662">
                  <a:extLst>
                    <a:ext uri="{9D8B030D-6E8A-4147-A177-3AD203B41FA5}">
                      <a16:colId xmlns:a16="http://schemas.microsoft.com/office/drawing/2014/main" val="2723801429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Línea de Atención al Ciudadano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iciembre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91907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Aseguramiento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3.528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26,1%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2972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26,5%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9480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 y Autorizaciones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9.773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72,2%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7686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68,6%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8025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Falla en línea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0,4%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363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3,2%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2561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Línea de PQRD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179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1,3%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180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1,6%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07132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600" b="1" i="0" u="none" strike="noStrike" cap="non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Total</a:t>
                      </a:r>
                      <a:endParaRPr lang="es-CO" sz="1600" b="1" i="0" u="none" strike="noStrike" cap="non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13.534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11.201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9.255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321154"/>
                  </a:ext>
                </a:extLst>
              </a:tr>
            </a:tbl>
          </a:graphicData>
        </a:graphic>
      </p:graphicFrame>
      <p:sp>
        <p:nvSpPr>
          <p:cNvPr id="5" name="Google Shape;32;p14">
            <a:extLst>
              <a:ext uri="{FF2B5EF4-FFF2-40B4-BE49-F238E27FC236}">
                <a16:creationId xmlns:a16="http://schemas.microsoft.com/office/drawing/2014/main" id="{73562137-CE1C-AD3B-E812-44AEC1937D0A}"/>
              </a:ext>
            </a:extLst>
          </p:cNvPr>
          <p:cNvSpPr txBox="1"/>
          <p:nvPr/>
        </p:nvSpPr>
        <p:spPr>
          <a:xfrm>
            <a:off x="3368569" y="986446"/>
            <a:ext cx="545327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7.1. </a:t>
            </a:r>
            <a:r>
              <a:rPr lang="es-ES" sz="2800" b="1" dirty="0">
                <a:solidFill>
                  <a:srgbClr val="23505E"/>
                </a:solidFill>
                <a:latin typeface="Calibri"/>
                <a:cs typeface="Calibri"/>
              </a:rPr>
              <a:t>Atenciones de línea telefónica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05CC4BB-1576-619F-D593-F30B055D0467}"/>
              </a:ext>
            </a:extLst>
          </p:cNvPr>
          <p:cNvSpPr txBox="1"/>
          <p:nvPr/>
        </p:nvSpPr>
        <p:spPr>
          <a:xfrm>
            <a:off x="3124730" y="6598084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 - 2025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64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D576A50-A7F2-82AE-D5E2-FDB7B044CA3A}"/>
              </a:ext>
            </a:extLst>
          </p:cNvPr>
          <p:cNvSpPr txBox="1"/>
          <p:nvPr/>
        </p:nvSpPr>
        <p:spPr>
          <a:xfrm>
            <a:off x="419310" y="1545761"/>
            <a:ext cx="113517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Cantidad de afiliados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1.1.Total de afiliados por régimen, corte diciembre 2025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1.2.Total de afiliados en las subregiones, corte diciembre 2025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2.Novedades presentadas en el aseguramiento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3.Indicadores de gestión -SOCG 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4.Estado de contratación de la Red de servicios corte a diciembre 2025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5.Satisfacción de los Usuarios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5.1.Resultados Encuesta de Satisfacción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6.Gestión en los puntos de atención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6.1.Generalidades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6.2.Promedio de visitas en los puntos de atención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7.Solicitudes no presenciales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7.1.Atenciones de línea telefónica</a:t>
            </a:r>
          </a:p>
          <a:p>
            <a:pPr lvl="0"/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7.2.Atención por otros medios (</a:t>
            </a:r>
            <a:r>
              <a:rPr lang="en-US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Supersalud, chat bot, Correo electrónico, WhatsApp Business</a:t>
            </a:r>
            <a:r>
              <a:rPr lang="es-MX" sz="1800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s-MX" sz="1800" b="1" kern="100" dirty="0">
                <a:solidFill>
                  <a:srgbClr val="00504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8.Glosario</a:t>
            </a:r>
          </a:p>
        </p:txBody>
      </p:sp>
      <p:sp>
        <p:nvSpPr>
          <p:cNvPr id="5" name="Google Shape;214;p38">
            <a:extLst>
              <a:ext uri="{FF2B5EF4-FFF2-40B4-BE49-F238E27FC236}">
                <a16:creationId xmlns:a16="http://schemas.microsoft.com/office/drawing/2014/main" id="{DA21348B-485A-8ADF-91D7-BEF77C4565D7}"/>
              </a:ext>
            </a:extLst>
          </p:cNvPr>
          <p:cNvSpPr txBox="1"/>
          <p:nvPr/>
        </p:nvSpPr>
        <p:spPr>
          <a:xfrm>
            <a:off x="419310" y="712587"/>
            <a:ext cx="461260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5046"/>
                </a:solidFill>
                <a:latin typeface="Calibri"/>
                <a:cs typeface="Calibri"/>
                <a:sym typeface="Calibri"/>
              </a:rPr>
              <a:t>Contenido </a:t>
            </a:r>
            <a:endParaRPr sz="4000" dirty="0">
              <a:solidFill>
                <a:srgbClr val="005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08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D5F23-0A73-1E8B-07BD-D3F611C5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7CBEDDC-E7CB-BE7F-F9AF-26D0DF92E863}"/>
              </a:ext>
            </a:extLst>
          </p:cNvPr>
          <p:cNvSpPr txBox="1"/>
          <p:nvPr/>
        </p:nvSpPr>
        <p:spPr>
          <a:xfrm>
            <a:off x="1618792" y="1039651"/>
            <a:ext cx="89528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7.2 </a:t>
            </a:r>
            <a:r>
              <a:rPr lang="es-ES" sz="2800" b="1" dirty="0">
                <a:solidFill>
                  <a:srgbClr val="005046"/>
                </a:solidFill>
                <a:latin typeface="Calibri"/>
                <a:cs typeface="Calibri"/>
              </a:rPr>
              <a:t>Atención por otros medios </a:t>
            </a:r>
            <a:r>
              <a:rPr lang="es-MX" sz="2800" b="1" dirty="0">
                <a:solidFill>
                  <a:srgbClr val="005046"/>
                </a:solidFill>
                <a:latin typeface="Calibri"/>
                <a:cs typeface="Calibri"/>
                <a:sym typeface="Calibri"/>
              </a:rPr>
              <a:t>(Supersalud, chat </a:t>
            </a:r>
            <a:r>
              <a:rPr lang="es-MX" sz="2800" b="1" dirty="0" err="1">
                <a:solidFill>
                  <a:srgbClr val="005046"/>
                </a:solidFill>
                <a:latin typeface="Calibri"/>
                <a:cs typeface="Calibri"/>
                <a:sym typeface="Calibri"/>
              </a:rPr>
              <a:t>bot</a:t>
            </a:r>
            <a:r>
              <a:rPr lang="es-MX" sz="2800" b="1" dirty="0">
                <a:solidFill>
                  <a:srgbClr val="005046"/>
                </a:solidFill>
                <a:latin typeface="Calibri"/>
                <a:cs typeface="Calibri"/>
                <a:sym typeface="Calibri"/>
              </a:rPr>
              <a:t>, Correo electrónico, WhatsApp Business)</a:t>
            </a:r>
            <a:endParaRPr lang="es-CO" sz="2800" dirty="0">
              <a:solidFill>
                <a:srgbClr val="005046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250FDA-93A7-07D0-6604-45045721D056}"/>
              </a:ext>
            </a:extLst>
          </p:cNvPr>
          <p:cNvSpPr txBox="1"/>
          <p:nvPr/>
        </p:nvSpPr>
        <p:spPr>
          <a:xfrm>
            <a:off x="3124730" y="6598084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 - 2025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015FDAE-619C-2F9C-055C-4F45DD9B1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5347"/>
              </p:ext>
            </p:extLst>
          </p:nvPr>
        </p:nvGraphicFramePr>
        <p:xfrm>
          <a:off x="2789434" y="2604689"/>
          <a:ext cx="6611537" cy="1679975"/>
        </p:xfrm>
        <a:graphic>
          <a:graphicData uri="http://schemas.openxmlformats.org/drawingml/2006/table">
            <a:tbl>
              <a:tblPr/>
              <a:tblGrid>
                <a:gridCol w="2105897">
                  <a:extLst>
                    <a:ext uri="{9D8B030D-6E8A-4147-A177-3AD203B41FA5}">
                      <a16:colId xmlns:a16="http://schemas.microsoft.com/office/drawing/2014/main" val="3302532297"/>
                    </a:ext>
                  </a:extLst>
                </a:gridCol>
                <a:gridCol w="1273333">
                  <a:extLst>
                    <a:ext uri="{9D8B030D-6E8A-4147-A177-3AD203B41FA5}">
                      <a16:colId xmlns:a16="http://schemas.microsoft.com/office/drawing/2014/main" val="363245341"/>
                    </a:ext>
                  </a:extLst>
                </a:gridCol>
                <a:gridCol w="1146536">
                  <a:extLst>
                    <a:ext uri="{9D8B030D-6E8A-4147-A177-3AD203B41FA5}">
                      <a16:colId xmlns:a16="http://schemas.microsoft.com/office/drawing/2014/main" val="3593857815"/>
                    </a:ext>
                  </a:extLst>
                </a:gridCol>
                <a:gridCol w="1073634">
                  <a:extLst>
                    <a:ext uri="{9D8B030D-6E8A-4147-A177-3AD203B41FA5}">
                      <a16:colId xmlns:a16="http://schemas.microsoft.com/office/drawing/2014/main" val="859207226"/>
                    </a:ext>
                  </a:extLst>
                </a:gridCol>
                <a:gridCol w="1012137">
                  <a:extLst>
                    <a:ext uri="{9D8B030D-6E8A-4147-A177-3AD203B41FA5}">
                      <a16:colId xmlns:a16="http://schemas.microsoft.com/office/drawing/2014/main" val="45371754"/>
                    </a:ext>
                  </a:extLst>
                </a:gridCol>
              </a:tblGrid>
              <a:tr h="2750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ORIGEN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OCTUBRE</a:t>
                      </a:r>
                      <a:endParaRPr lang="es-CO" sz="1400" b="1" i="0" u="none" strike="noStrike" cap="non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NOVIEMBRE</a:t>
                      </a:r>
                      <a:endParaRPr lang="es-CO" sz="1400" b="1" i="0" u="none" strike="noStrike" cap="non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DICIEMBRE</a:t>
                      </a:r>
                      <a:endParaRPr lang="es-CO" sz="1400" b="1" i="0" u="none" strike="noStrike" cap="non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194411"/>
                  </a:ext>
                </a:extLst>
              </a:tr>
              <a:tr h="27503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WhatsApp Business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229.339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189.621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157.484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576.446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534068"/>
                  </a:ext>
                </a:extLst>
              </a:tr>
              <a:tr h="27503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Supersalud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7.598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6.439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4.811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18.848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561673"/>
                  </a:ext>
                </a:extLst>
              </a:tr>
              <a:tr h="27503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Chat Bot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22.870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4.883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3.246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30.999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396394"/>
                  </a:ext>
                </a:extLst>
              </a:tr>
              <a:tr h="27503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Correo electrónico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3.308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2.858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2.321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8.487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605457"/>
                  </a:ext>
                </a:extLst>
              </a:tr>
              <a:tr h="27503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TOTAL/MES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502" rtl="0" eaLnBrk="1" fontAlgn="b" latinLnBrk="0" hangingPunct="1">
                        <a:buNone/>
                      </a:pPr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263.115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502" rtl="0" eaLnBrk="1" fontAlgn="b" latinLnBrk="0" hangingPunct="1">
                        <a:buNone/>
                      </a:pPr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203.801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502" rtl="0" eaLnBrk="1" fontAlgn="b" latinLnBrk="0" hangingPunct="1">
                        <a:buNone/>
                      </a:pPr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167.862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502" rtl="0" eaLnBrk="1" fontAlgn="b" latinLnBrk="0" hangingPunct="1">
                        <a:buNone/>
                      </a:pPr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634.780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34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811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55DD97DE-1F1B-F20B-88D3-CA58479A9138}"/>
              </a:ext>
            </a:extLst>
          </p:cNvPr>
          <p:cNvSpPr txBox="1"/>
          <p:nvPr/>
        </p:nvSpPr>
        <p:spPr>
          <a:xfrm>
            <a:off x="1342678" y="299331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F1998F-EE7B-D3A7-D11C-608FDE58459E}"/>
              </a:ext>
            </a:extLst>
          </p:cNvPr>
          <p:cNvSpPr txBox="1"/>
          <p:nvPr/>
        </p:nvSpPr>
        <p:spPr>
          <a:xfrm>
            <a:off x="1055822" y="1100277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s-CO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ondición que adquiere la persona al afiliarse en El Sistema de Seguridad Social en Salud (SGSSS), donde se brinda un seguro que cubre los gastos de salud a los habitantes del territorio nacional, colombianos y extranjeros por medio de una Entidad Administradora de Planes de Beneficios (EAPB) ya sea en el régimen subsidiado o régimen contributivo.</a:t>
            </a:r>
            <a:endParaRPr lang="es-CO" sz="11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23D0C3-93EF-F6BC-10A1-8937A256421E}"/>
              </a:ext>
            </a:extLst>
          </p:cNvPr>
          <p:cNvSpPr txBox="1"/>
          <p:nvPr/>
        </p:nvSpPr>
        <p:spPr>
          <a:xfrm>
            <a:off x="1054646" y="2392939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1435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ambulatoria</a:t>
            </a:r>
          </a:p>
          <a:p>
            <a:pPr algn="just"/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se realizan sin necesidad de que el usuario deba quedarse en una clínica u hospital. </a:t>
            </a:r>
            <a:endParaRPr lang="es-CO" sz="10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841C53C-AF84-779C-AF22-694A237D8F22}"/>
              </a:ext>
            </a:extLst>
          </p:cNvPr>
          <p:cNvSpPr txBox="1"/>
          <p:nvPr/>
        </p:nvSpPr>
        <p:spPr>
          <a:xfrm>
            <a:off x="1054646" y="30679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hospitalaria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exigen hospitalización en una clínica u hospital por más de 24 horas. 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F86781E-AA87-8E8C-4EE0-5A73BF7C151A}"/>
              </a:ext>
            </a:extLst>
          </p:cNvPr>
          <p:cNvSpPr txBox="1"/>
          <p:nvPr/>
        </p:nvSpPr>
        <p:spPr>
          <a:xfrm>
            <a:off x="1054646" y="365625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1435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prioritaria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donde la vida no corre peligro, pero el usuario no puede esperar una cita programada.</a:t>
            </a:r>
            <a:endParaRPr lang="es-CO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8D61169-25EC-DB7F-4264-B5EFA69B8214}"/>
              </a:ext>
            </a:extLst>
          </p:cNvPr>
          <p:cNvSpPr txBox="1"/>
          <p:nvPr/>
        </p:nvSpPr>
        <p:spPr>
          <a:xfrm>
            <a:off x="1049900" y="5430451"/>
            <a:ext cx="4824536" cy="1001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</a:rPr>
              <a:t>Cotizante</a:t>
            </a:r>
          </a:p>
          <a:p>
            <a:pPr lvl="0" algn="just">
              <a:lnSpc>
                <a:spcPct val="107000"/>
              </a:lnSpc>
            </a:pPr>
            <a:r>
              <a:rPr lang="es-CO" sz="1100" dirty="0">
                <a:latin typeface="Arial" panose="020B0604020202020204" pitchFamily="34" charset="0"/>
              </a:rPr>
              <a:t>Todos los asalariados o pensionados, al igual que todos los trabajadores independientes con ingresos iguales o superiores a un salario mínimo, que tienen la obligación de afiliarse al Régimen contributivo a través de una EPS pública o privada.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257211-80E6-B057-638B-C4A936B6ACEC}"/>
              </a:ext>
            </a:extLst>
          </p:cNvPr>
          <p:cNvSpPr txBox="1"/>
          <p:nvPr/>
        </p:nvSpPr>
        <p:spPr>
          <a:xfrm>
            <a:off x="6095206" y="2140372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EAPS</a:t>
            </a:r>
            <a:endParaRPr lang="es-CO" sz="1200" b="1" dirty="0">
              <a:solidFill>
                <a:srgbClr val="01435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Administradora de Planea de Beneficios en Salud</a:t>
            </a:r>
            <a:endParaRPr lang="es-CO" sz="11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A298F9-D6E6-CB07-C172-27C90999D180}"/>
              </a:ext>
            </a:extLst>
          </p:cNvPr>
          <p:cNvSpPr txBox="1"/>
          <p:nvPr/>
        </p:nvSpPr>
        <p:spPr>
          <a:xfrm>
            <a:off x="1049900" y="4301154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Beneficiario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los familiares en primer grado de consanguinidad, el cónyuge y los hijos menores de 18 años o menores de 25 años estudiantes y dedicación exclusiva a dicha actividad. 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son beneficiarios todos los afiliados con su grupo familiar. </a:t>
            </a:r>
            <a:endParaRPr lang="es-CO" sz="11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AE2C76-BF9C-2298-594F-718EEB72B45C}"/>
              </a:ext>
            </a:extLst>
          </p:cNvPr>
          <p:cNvSpPr txBox="1"/>
          <p:nvPr/>
        </p:nvSpPr>
        <p:spPr>
          <a:xfrm>
            <a:off x="6095206" y="261229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EPS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Promotora de Salud. Para el caso del régimen subsidiado y contributivo son las responsables de prestar el servicio de aseguramiento y de la prestación del Plan de Beneficios a sus afiliados.</a:t>
            </a:r>
            <a:endParaRPr lang="es-CO" sz="11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4C68FD-1741-2C3C-56CF-8D9739A29AD5}"/>
              </a:ext>
            </a:extLst>
          </p:cNvPr>
          <p:cNvSpPr txBox="1"/>
          <p:nvPr/>
        </p:nvSpPr>
        <p:spPr>
          <a:xfrm>
            <a:off x="6095206" y="338295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IPS</a:t>
            </a:r>
            <a:endParaRPr lang="es-CO" sz="1200" b="1" dirty="0">
              <a:solidFill>
                <a:srgbClr val="01435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Institución Prestadora de Servicios de Salud. Son las encargadas de prestar los servicios de salud en su nivel de atención correspondiente a los afiliados.</a:t>
            </a:r>
            <a:endParaRPr lang="es-CO" sz="11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A64EF39-8BB3-0346-BA03-7D35BC2CDAE0}"/>
              </a:ext>
            </a:extLst>
          </p:cNvPr>
          <p:cNvSpPr txBox="1"/>
          <p:nvPr/>
        </p:nvSpPr>
        <p:spPr>
          <a:xfrm>
            <a:off x="6095206" y="41778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garantía que tiene el afiliado de continuar en la misma EPS cuando por alguna circunstancia cambie de régimen. </a:t>
            </a:r>
            <a:endParaRPr lang="es-CO"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2DDC917-8B09-4161-24D0-468C04215369}"/>
              </a:ext>
            </a:extLst>
          </p:cNvPr>
          <p:cNvSpPr txBox="1"/>
          <p:nvPr/>
        </p:nvSpPr>
        <p:spPr>
          <a:xfrm>
            <a:off x="6095206" y="4808985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Movilidad ascendente</a:t>
            </a:r>
            <a:endParaRPr lang="es-CO" sz="1200" b="1" dirty="0">
              <a:solidFill>
                <a:srgbClr val="01435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subsidiado al régimen contributivo por vínculo laboral o capacidad de pago. </a:t>
            </a:r>
            <a:endParaRPr lang="es-CO" sz="11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38192EE-66BA-6E77-B2CB-C0521B497806}"/>
              </a:ext>
            </a:extLst>
          </p:cNvPr>
          <p:cNvSpPr txBox="1"/>
          <p:nvPr/>
        </p:nvSpPr>
        <p:spPr>
          <a:xfrm>
            <a:off x="6095206" y="543844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 descendente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contributivo al régimen subsidiado por terminación de su vínculo laboral o capacidad de pago. 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Nota: para la movilidad descendente el usuario debe cumplir con las nuevas categorías del Sisbén.</a:t>
            </a:r>
            <a:endParaRPr lang="es-CO" sz="11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88999D-AFEB-1DC9-8DBD-82B0F7886BA9}"/>
              </a:ext>
            </a:extLst>
          </p:cNvPr>
          <p:cNvSpPr txBox="1"/>
          <p:nvPr/>
        </p:nvSpPr>
        <p:spPr>
          <a:xfrm>
            <a:off x="6095206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Derecho de 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</a:p>
        </p:txBody>
      </p:sp>
    </p:spTree>
    <p:extLst>
      <p:ext uri="{BB962C8B-B14F-4D97-AF65-F5344CB8AC3E}">
        <p14:creationId xmlns:p14="http://schemas.microsoft.com/office/powerpoint/2010/main" val="4117058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3056F96B-8BE2-89A8-C829-C318FFE33F00}"/>
              </a:ext>
            </a:extLst>
          </p:cNvPr>
          <p:cNvSpPr txBox="1"/>
          <p:nvPr/>
        </p:nvSpPr>
        <p:spPr>
          <a:xfrm>
            <a:off x="1880173" y="509193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E18811E-4270-9347-E54F-BB99337524F1}"/>
              </a:ext>
            </a:extLst>
          </p:cNvPr>
          <p:cNvSpPr txBox="1"/>
          <p:nvPr/>
        </p:nvSpPr>
        <p:spPr>
          <a:xfrm>
            <a:off x="1055822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130A79B-73F9-B7D3-2A70-687300639B09}"/>
              </a:ext>
            </a:extLst>
          </p:cNvPr>
          <p:cNvSpPr txBox="1"/>
          <p:nvPr/>
        </p:nvSpPr>
        <p:spPr>
          <a:xfrm>
            <a:off x="1049900" y="208904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1435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Queja</a:t>
            </a:r>
          </a:p>
          <a:p>
            <a:pPr algn="just"/>
            <a:r>
              <a:rPr lang="es-MX" sz="1050" dirty="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anifestación de una persona, a través de la cual expresa inconformidad con el actuar de un funcionario de la entidad.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D06E77-6FD3-8690-AD46-F2C28849666C}"/>
              </a:ext>
            </a:extLst>
          </p:cNvPr>
          <p:cNvSpPr txBox="1"/>
          <p:nvPr/>
        </p:nvSpPr>
        <p:spPr>
          <a:xfrm>
            <a:off x="1049900" y="2704593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Reclamo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través del cual los usuarios del Sistema General de Seguridad Social en Salud dan a conocer su insatisfacción con la prestación del servicio de salud.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6024336-9F1D-FC65-497E-83A28FA41CD4}"/>
              </a:ext>
            </a:extLst>
          </p:cNvPr>
          <p:cNvSpPr txBox="1"/>
          <p:nvPr/>
        </p:nvSpPr>
        <p:spPr>
          <a:xfrm>
            <a:off x="1055999" y="3467593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1435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 un conjunto de normas que rigen la vinculación de los individuos y las familias al Sistema General de Seguridad Social en Salud, cuando tal vinculación se hace a través del pago de una cotización, individual y familiar, o un aporte económico previo financiado directamente por el afiliado o en concurrencia entre éste y su empleador. </a:t>
            </a:r>
            <a:endParaRPr lang="es-CO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EDFFCC2-C649-ACE5-C51D-3DB226BAB371}"/>
              </a:ext>
            </a:extLst>
          </p:cNvPr>
          <p:cNvSpPr txBox="1"/>
          <p:nvPr/>
        </p:nvSpPr>
        <p:spPr>
          <a:xfrm>
            <a:off x="6316372" y="1100277"/>
            <a:ext cx="4824536" cy="17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</a:rPr>
              <a:t>Rendición de cuentas</a:t>
            </a:r>
          </a:p>
          <a:p>
            <a:pPr lvl="0" algn="just">
              <a:lnSpc>
                <a:spcPct val="107000"/>
              </a:lnSpc>
            </a:pPr>
            <a:r>
              <a:rPr lang="es-MX" sz="1100" dirty="0">
                <a:latin typeface="Arial" panose="020B0604020202020204" pitchFamily="34" charset="0"/>
              </a:rPr>
              <a:t>Según la Función Pública es un proceso que busca la transparencia de la gestión de la Administración Pública, y la adopción de los principios de Buen Gobierno, eficiencia, eficacia y transparencia en todas las actuaciones del servidor público. La rendición de cuentas es la obligación de las entidades y servidores públicos de informar y explicar los avances y los resultados de su gestión, así como el avance en la garantía de derechos a los ciudadanos y sus organizaciones sociales, a través de espacios de diálogo público. </a:t>
            </a:r>
            <a:endParaRPr lang="es-CO" sz="1100" dirty="0">
              <a:latin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F4D65AF-C548-232B-F30A-D0DB09EFA3ED}"/>
              </a:ext>
            </a:extLst>
          </p:cNvPr>
          <p:cNvSpPr txBox="1"/>
          <p:nvPr/>
        </p:nvSpPr>
        <p:spPr>
          <a:xfrm>
            <a:off x="6316980" y="3940623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Solicitud de información</a:t>
            </a:r>
            <a:endParaRPr lang="es-CO" sz="1200" b="1" dirty="0">
              <a:solidFill>
                <a:srgbClr val="01435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Orientación solicitada para acceder a un servicio.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18932F7-648C-808E-E004-7A2805BB2BFF}"/>
              </a:ext>
            </a:extLst>
          </p:cNvPr>
          <p:cNvSpPr txBox="1"/>
          <p:nvPr/>
        </p:nvSpPr>
        <p:spPr>
          <a:xfrm>
            <a:off x="1062098" y="4590977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 encarga del aseguramiento de todas las personas sin capacidad de pago y no cubiertas por el régimen contributivo. La identificación de dicha población es competencia municipal y se lleva a cabo mediante la aplicación de la encuesta del Sistema de Identificación y Clasificación de Potenciales Beneficiarios para los Programas Sociales (SISBÉN). </a:t>
            </a:r>
            <a:endParaRPr lang="es-CO" sz="11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B20BDF8-030B-9093-29D5-CB9E330BC9F0}"/>
              </a:ext>
            </a:extLst>
          </p:cNvPr>
          <p:cNvSpPr txBox="1"/>
          <p:nvPr/>
        </p:nvSpPr>
        <p:spPr>
          <a:xfrm>
            <a:off x="6316372" y="4365174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Sugerencia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Recomendación que se realiza para mejorar un servicio.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802FB-8AD0-6935-BB3F-8FC558721869}"/>
              </a:ext>
            </a:extLst>
          </p:cNvPr>
          <p:cNvSpPr txBox="1"/>
          <p:nvPr/>
        </p:nvSpPr>
        <p:spPr>
          <a:xfrm>
            <a:off x="6316372" y="2808096"/>
            <a:ext cx="48245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SGSSS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</a:rPr>
              <a:t>Sistema de seguridad social en salud.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un conjunto armónico de entidades públicas y privadas, normas y procedimientos, que procura la prestación del servicio y fijan condiciones de acceso en todos los niveles de atención, bajo el fundamento de garantizar la atención integral a toda población.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3E14C45-4697-EB36-D6DD-84292C35E0A5}"/>
              </a:ext>
            </a:extLst>
          </p:cNvPr>
          <p:cNvSpPr txBox="1"/>
          <p:nvPr/>
        </p:nvSpPr>
        <p:spPr>
          <a:xfrm>
            <a:off x="6316372" y="4805204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1435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Traslado</a:t>
            </a:r>
            <a:endParaRPr lang="es-CO" sz="1200" b="1" dirty="0">
              <a:solidFill>
                <a:srgbClr val="01435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el cambio de inscripción de EPS dentro de un mismo régimen o el cambio de inscripción de EPS con cambio de régimen dentro del SGSSS siempre que se cumplan las condiciones previstas para el mismo.</a:t>
            </a:r>
          </a:p>
        </p:txBody>
      </p:sp>
    </p:spTree>
    <p:extLst>
      <p:ext uri="{BB962C8B-B14F-4D97-AF65-F5344CB8AC3E}">
        <p14:creationId xmlns:p14="http://schemas.microsoft.com/office/powerpoint/2010/main" val="2203851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FC1C-4062-3175-2AFB-C87132564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B21F65F-2228-64F4-C852-3180A545BB43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Cantidad de afiliados</a:t>
            </a:r>
          </a:p>
        </p:txBody>
      </p:sp>
    </p:spTree>
    <p:extLst>
      <p:ext uri="{BB962C8B-B14F-4D97-AF65-F5344CB8AC3E}">
        <p14:creationId xmlns:p14="http://schemas.microsoft.com/office/powerpoint/2010/main" val="7039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42;p50">
            <a:extLst>
              <a:ext uri="{FF2B5EF4-FFF2-40B4-BE49-F238E27FC236}">
                <a16:creationId xmlns:a16="http://schemas.microsoft.com/office/drawing/2014/main" id="{B7A5FF30-F192-6176-6408-C81AC0A04E39}"/>
              </a:ext>
            </a:extLst>
          </p:cNvPr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6" name="Google Shape;753;p50">
            <a:extLst>
              <a:ext uri="{FF2B5EF4-FFF2-40B4-BE49-F238E27FC236}">
                <a16:creationId xmlns:a16="http://schemas.microsoft.com/office/drawing/2014/main" id="{ACB9DE9E-253B-70BD-3D53-DFC706CF9CD9}"/>
              </a:ext>
            </a:extLst>
          </p:cNvPr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01F8F3-2707-AF80-9A57-BF36BB7D31C0}"/>
              </a:ext>
            </a:extLst>
          </p:cNvPr>
          <p:cNvSpPr txBox="1"/>
          <p:nvPr/>
        </p:nvSpPr>
        <p:spPr>
          <a:xfrm>
            <a:off x="1233319" y="2095593"/>
            <a:ext cx="972376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corte del 31 de diciembre de 2025, Savia Salud EPS cuenta con un total de 1.682.451 afiliados:</a:t>
            </a:r>
          </a:p>
        </p:txBody>
      </p:sp>
      <p:sp>
        <p:nvSpPr>
          <p:cNvPr id="8" name="Google Shape;738;p50">
            <a:extLst>
              <a:ext uri="{FF2B5EF4-FFF2-40B4-BE49-F238E27FC236}">
                <a16:creationId xmlns:a16="http://schemas.microsoft.com/office/drawing/2014/main" id="{5C40FA72-8EF2-C725-63E1-9D4D6D0EB279}"/>
              </a:ext>
            </a:extLst>
          </p:cNvPr>
          <p:cNvSpPr txBox="1"/>
          <p:nvPr/>
        </p:nvSpPr>
        <p:spPr>
          <a:xfrm>
            <a:off x="1654276" y="903291"/>
            <a:ext cx="888185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1.1. Total de afiliados por régimen diciembre 2025</a:t>
            </a:r>
            <a:endParaRPr sz="2800" dirty="0">
              <a:solidFill>
                <a:srgbClr val="005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005440F-094C-4161-E5F9-34C89E060FDB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</a:t>
            </a:r>
            <a:r>
              <a:rPr lang="es-ES" sz="800" i="1" dirty="0">
                <a:latin typeface="Arial" panose="020B0604020202020204" pitchFamily="34" charset="0"/>
              </a:rPr>
              <a:t>V </a:t>
            </a:r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- 2025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7A6FC5D0-7940-EA1A-72EF-2B01A2941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031440"/>
              </p:ext>
            </p:extLst>
          </p:nvPr>
        </p:nvGraphicFramePr>
        <p:xfrm>
          <a:off x="1233319" y="3799014"/>
          <a:ext cx="4754824" cy="1089614"/>
        </p:xfrm>
        <a:graphic>
          <a:graphicData uri="http://schemas.openxmlformats.org/drawingml/2006/table">
            <a:tbl>
              <a:tblPr/>
              <a:tblGrid>
                <a:gridCol w="1790449">
                  <a:extLst>
                    <a:ext uri="{9D8B030D-6E8A-4147-A177-3AD203B41FA5}">
                      <a16:colId xmlns:a16="http://schemas.microsoft.com/office/drawing/2014/main" val="3219333372"/>
                    </a:ext>
                  </a:extLst>
                </a:gridCol>
                <a:gridCol w="1355505">
                  <a:extLst>
                    <a:ext uri="{9D8B030D-6E8A-4147-A177-3AD203B41FA5}">
                      <a16:colId xmlns:a16="http://schemas.microsoft.com/office/drawing/2014/main" val="1600281353"/>
                    </a:ext>
                  </a:extLst>
                </a:gridCol>
                <a:gridCol w="1608870">
                  <a:extLst>
                    <a:ext uri="{9D8B030D-6E8A-4147-A177-3AD203B41FA5}">
                      <a16:colId xmlns:a16="http://schemas.microsoft.com/office/drawing/2014/main" val="1661517517"/>
                    </a:ext>
                  </a:extLst>
                </a:gridCol>
              </a:tblGrid>
              <a:tr h="3797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RÉGIMEN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AFILIADOS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PARTICIPACIÓN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220647"/>
                  </a:ext>
                </a:extLst>
              </a:tr>
              <a:tr h="241657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Subsidiado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1.523.759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958338"/>
                  </a:ext>
                </a:extLst>
              </a:tr>
              <a:tr h="241657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158.692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311815"/>
                  </a:ext>
                </a:extLst>
              </a:tr>
              <a:tr h="22655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1.682.451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628274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3FF492EB-CDFF-6926-24ED-52BD19F0D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633" y="3112322"/>
            <a:ext cx="4572396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92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A9F32BE-5BF8-D42F-5224-2F844D2087C2}"/>
              </a:ext>
            </a:extLst>
          </p:cNvPr>
          <p:cNvSpPr txBox="1"/>
          <p:nvPr/>
        </p:nvSpPr>
        <p:spPr>
          <a:xfrm>
            <a:off x="1414686" y="5278501"/>
            <a:ext cx="311179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600" b="1" dirty="0"/>
              <a:t>Asignación en 9 subregiones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7229A1-783E-98B9-39B4-1BA7CDFBF111}"/>
              </a:ext>
            </a:extLst>
          </p:cNvPr>
          <p:cNvSpPr txBox="1"/>
          <p:nvPr/>
        </p:nvSpPr>
        <p:spPr>
          <a:xfrm>
            <a:off x="1078211" y="1380973"/>
            <a:ext cx="1003398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latin typeface="+mj-lt"/>
                <a:cs typeface="Calibri" panose="020F0502020204030204" pitchFamily="34" charset="0"/>
              </a:rPr>
              <a:t>Distribución de la población afiliada según los </a:t>
            </a:r>
            <a:r>
              <a:rPr lang="es-ES" sz="2000" b="1" dirty="0">
                <a:latin typeface="+mj-lt"/>
                <a:cs typeface="Calibri" panose="020F0502020204030204" pitchFamily="34" charset="0"/>
              </a:rPr>
              <a:t>125</a:t>
            </a:r>
            <a:r>
              <a:rPr lang="es-ES" sz="1800" dirty="0">
                <a:latin typeface="+mj-lt"/>
                <a:cs typeface="Calibri" panose="020F0502020204030204" pitchFamily="34" charset="0"/>
              </a:rPr>
              <a:t> municipios del departamento de Antioquia, en los cuales Savia Salud hace presencia.</a:t>
            </a:r>
          </a:p>
        </p:txBody>
      </p:sp>
      <p:sp>
        <p:nvSpPr>
          <p:cNvPr id="7" name="Google Shape;738;p50">
            <a:extLst>
              <a:ext uri="{FF2B5EF4-FFF2-40B4-BE49-F238E27FC236}">
                <a16:creationId xmlns:a16="http://schemas.microsoft.com/office/drawing/2014/main" id="{829FA659-92A3-699C-00C0-2C4FDED150B3}"/>
              </a:ext>
            </a:extLst>
          </p:cNvPr>
          <p:cNvSpPr txBox="1"/>
          <p:nvPr/>
        </p:nvSpPr>
        <p:spPr>
          <a:xfrm>
            <a:off x="1534203" y="744573"/>
            <a:ext cx="912200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1.2. Total de afiliados en las subregiones septiembre 2025</a:t>
            </a:r>
            <a:endParaRPr sz="2800" dirty="0">
              <a:solidFill>
                <a:srgbClr val="005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9DA4F5A-D185-5AC6-DB9F-6BC5DC4E0CFC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IV - 2025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D8867C-8FB0-3E27-41C0-0E4B60E1C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032" y="2447845"/>
            <a:ext cx="3681984" cy="225704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75829EB-0201-DCDD-AB54-34AECA69B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287" y="2447845"/>
            <a:ext cx="5425910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96D76-E84E-C01F-25C0-86C8FCFE0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DF7DA7D-5324-CE60-5535-C51C3CB85C83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Novedades presentadas en el aseguramiento</a:t>
            </a:r>
          </a:p>
        </p:txBody>
      </p:sp>
    </p:spTree>
    <p:extLst>
      <p:ext uri="{BB962C8B-B14F-4D97-AF65-F5344CB8AC3E}">
        <p14:creationId xmlns:p14="http://schemas.microsoft.com/office/powerpoint/2010/main" val="5335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6A144-48E7-08AB-3B67-CFC093F2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F7344EBE-06AF-0B68-03D8-21F6FA09AF81}"/>
              </a:ext>
            </a:extLst>
          </p:cNvPr>
          <p:cNvSpPr txBox="1"/>
          <p:nvPr/>
        </p:nvSpPr>
        <p:spPr>
          <a:xfrm>
            <a:off x="2429385" y="73673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005046"/>
                </a:solidFill>
                <a:latin typeface="Calibri"/>
                <a:ea typeface="Calibri"/>
                <a:cs typeface="Calibri"/>
                <a:sym typeface="Calibri"/>
              </a:rPr>
              <a:t>Novedades presentadas en el aseguramiento</a:t>
            </a:r>
            <a:endParaRPr sz="2800" dirty="0">
              <a:solidFill>
                <a:srgbClr val="005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578365-FF17-B737-F83A-787560C29CE0}"/>
              </a:ext>
            </a:extLst>
          </p:cNvPr>
          <p:cNvSpPr txBox="1"/>
          <p:nvPr/>
        </p:nvSpPr>
        <p:spPr>
          <a:xfrm>
            <a:off x="2929503" y="3068637"/>
            <a:ext cx="2411273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nuevos: </a:t>
            </a:r>
            <a:r>
              <a:rPr lang="es-ES" sz="1200" b="1" dirty="0"/>
              <a:t>29.724</a:t>
            </a:r>
            <a:endParaRPr lang="es-CO" sz="12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36D1916-3902-0DEA-4BD0-2375086DDB8F}"/>
              </a:ext>
            </a:extLst>
          </p:cNvPr>
          <p:cNvSpPr txBox="1"/>
          <p:nvPr/>
        </p:nvSpPr>
        <p:spPr>
          <a:xfrm>
            <a:off x="6755271" y="3068637"/>
            <a:ext cx="326174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solicitud de portabilidad: </a:t>
            </a:r>
            <a:r>
              <a:rPr lang="es-ES" sz="1200" b="1" dirty="0"/>
              <a:t>10.305</a:t>
            </a:r>
            <a:endParaRPr lang="es-CO" sz="12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E58E82-DD60-1B24-B29A-EFEE578A0D90}"/>
              </a:ext>
            </a:extLst>
          </p:cNvPr>
          <p:cNvSpPr txBox="1"/>
          <p:nvPr/>
        </p:nvSpPr>
        <p:spPr>
          <a:xfrm>
            <a:off x="2155139" y="5307679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trasladados hacia Savia Salud: </a:t>
            </a:r>
            <a:r>
              <a:rPr lang="es-ES" sz="1200" b="1" dirty="0"/>
              <a:t>2.908</a:t>
            </a:r>
          </a:p>
          <a:p>
            <a:pPr algn="ctr"/>
            <a:r>
              <a:rPr lang="es-ES" sz="1200" dirty="0"/>
              <a:t>usuarios trasladados hacia otra EAPB-S: </a:t>
            </a:r>
            <a:r>
              <a:rPr lang="es-ES" sz="1200" b="1" dirty="0"/>
              <a:t>2.010</a:t>
            </a:r>
            <a:endParaRPr lang="es-CO" sz="12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94AA541-3C7C-BDAD-D126-7F011505FCF4}"/>
              </a:ext>
            </a:extLst>
          </p:cNvPr>
          <p:cNvSpPr txBox="1"/>
          <p:nvPr/>
        </p:nvSpPr>
        <p:spPr>
          <a:xfrm>
            <a:off x="6560342" y="5307679"/>
            <a:ext cx="365160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movilidad descendente: </a:t>
            </a:r>
            <a:r>
              <a:rPr lang="es-ES" sz="1200" b="1" dirty="0"/>
              <a:t>40.192</a:t>
            </a:r>
          </a:p>
          <a:p>
            <a:pPr algn="ctr"/>
            <a:r>
              <a:rPr lang="es-ES" sz="1200" dirty="0"/>
              <a:t>Usuarios con movilidad ascendente: </a:t>
            </a:r>
            <a:r>
              <a:rPr lang="es-ES" sz="1200" b="1" dirty="0"/>
              <a:t>39.229</a:t>
            </a:r>
            <a:endParaRPr lang="es-CO" sz="12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A3FC9C0-68DB-026E-6690-66B779C329EA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IV-2025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E6EC1183-F7AB-EF43-231C-A5425B2C5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197611"/>
              </p:ext>
            </p:extLst>
          </p:nvPr>
        </p:nvGraphicFramePr>
        <p:xfrm>
          <a:off x="2954040" y="1585828"/>
          <a:ext cx="2362200" cy="1295400"/>
        </p:xfrm>
        <a:graphic>
          <a:graphicData uri="http://schemas.openxmlformats.org/drawingml/2006/table">
            <a:tbl>
              <a:tblPr/>
              <a:tblGrid>
                <a:gridCol w="1344393">
                  <a:extLst>
                    <a:ext uri="{9D8B030D-6E8A-4147-A177-3AD203B41FA5}">
                      <a16:colId xmlns:a16="http://schemas.microsoft.com/office/drawing/2014/main" val="674435211"/>
                    </a:ext>
                  </a:extLst>
                </a:gridCol>
                <a:gridCol w="1017807">
                  <a:extLst>
                    <a:ext uri="{9D8B030D-6E8A-4147-A177-3AD203B41FA5}">
                      <a16:colId xmlns:a16="http://schemas.microsoft.com/office/drawing/2014/main" val="2226365174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AFILIACIÓN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AFILIADOS NUEVOS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569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7158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7873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1262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29.724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918053"/>
                  </a:ext>
                </a:extLst>
              </a:tr>
            </a:tbl>
          </a:graphicData>
        </a:graphic>
      </p:graphicFrame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A4A3E92F-38BE-A0F8-D8D6-22D3FAC0B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708227"/>
              </p:ext>
            </p:extLst>
          </p:nvPr>
        </p:nvGraphicFramePr>
        <p:xfrm>
          <a:off x="2350789" y="3754108"/>
          <a:ext cx="3568700" cy="1457325"/>
        </p:xfrm>
        <a:graphic>
          <a:graphicData uri="http://schemas.openxmlformats.org/drawingml/2006/table">
            <a:tbl>
              <a:tblPr/>
              <a:tblGrid>
                <a:gridCol w="1343809">
                  <a:extLst>
                    <a:ext uri="{9D8B030D-6E8A-4147-A177-3AD203B41FA5}">
                      <a16:colId xmlns:a16="http://schemas.microsoft.com/office/drawing/2014/main" val="2986678028"/>
                    </a:ext>
                  </a:extLst>
                </a:gridCol>
                <a:gridCol w="1017365">
                  <a:extLst>
                    <a:ext uri="{9D8B030D-6E8A-4147-A177-3AD203B41FA5}">
                      <a16:colId xmlns:a16="http://schemas.microsoft.com/office/drawing/2014/main" val="234712631"/>
                    </a:ext>
                  </a:extLst>
                </a:gridCol>
                <a:gridCol w="1207526">
                  <a:extLst>
                    <a:ext uri="{9D8B030D-6E8A-4147-A177-3AD203B41FA5}">
                      <a16:colId xmlns:a16="http://schemas.microsoft.com/office/drawing/2014/main" val="3032143145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DE NOVEDAD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HACIA SAVIA SALUD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DESDE SAVIA SALUD A OTRA EAPB-S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6163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9525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547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3132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2.908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2.010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857788"/>
                  </a:ext>
                </a:extLst>
              </a:tr>
            </a:tbl>
          </a:graphicData>
        </a:graphic>
      </p:graphicFrame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08FDF923-07B3-C10A-90C0-BC748E93E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672755"/>
              </p:ext>
            </p:extLst>
          </p:nvPr>
        </p:nvGraphicFramePr>
        <p:xfrm>
          <a:off x="7312994" y="1582947"/>
          <a:ext cx="2146300" cy="1295400"/>
        </p:xfrm>
        <a:graphic>
          <a:graphicData uri="http://schemas.openxmlformats.org/drawingml/2006/table">
            <a:tbl>
              <a:tblPr/>
              <a:tblGrid>
                <a:gridCol w="1041400">
                  <a:extLst>
                    <a:ext uri="{9D8B030D-6E8A-4147-A177-3AD203B41FA5}">
                      <a16:colId xmlns:a16="http://schemas.microsoft.com/office/drawing/2014/main" val="1660526502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068691205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SOLICITUD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SOLICITUDES DE PORTABILIDAD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8353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3877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17786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3295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10.305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458775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E63D787F-496E-8A98-D565-263196C02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975203"/>
              </p:ext>
            </p:extLst>
          </p:nvPr>
        </p:nvGraphicFramePr>
        <p:xfrm>
          <a:off x="6817694" y="3754107"/>
          <a:ext cx="3136900" cy="1457325"/>
        </p:xfrm>
        <a:graphic>
          <a:graphicData uri="http://schemas.openxmlformats.org/drawingml/2006/table">
            <a:tbl>
              <a:tblPr/>
              <a:tblGrid>
                <a:gridCol w="1041400">
                  <a:extLst>
                    <a:ext uri="{9D8B030D-6E8A-4147-A177-3AD203B41FA5}">
                      <a16:colId xmlns:a16="http://schemas.microsoft.com/office/drawing/2014/main" val="4119473060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57395027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926634383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NOVEDAD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ASCENDENTE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DESCENDENTE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611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7425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8135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791085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39.229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40.192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493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00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3C7C-7247-29FC-5526-B714F8DC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F8054CD-0EA1-2BB6-6A64-22DBACFE5755}"/>
              </a:ext>
            </a:extLst>
          </p:cNvPr>
          <p:cNvSpPr/>
          <p:nvPr/>
        </p:nvSpPr>
        <p:spPr>
          <a:xfrm>
            <a:off x="1595206" y="2529794"/>
            <a:ext cx="9000000" cy="1800000"/>
          </a:xfrm>
          <a:prstGeom prst="rect">
            <a:avLst/>
          </a:prstGeom>
          <a:solidFill>
            <a:srgbClr val="005046"/>
          </a:solidFill>
          <a:ln>
            <a:solidFill>
              <a:srgbClr val="0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Indicadores de gestión -SOCG</a:t>
            </a:r>
          </a:p>
        </p:txBody>
      </p:sp>
    </p:spTree>
    <p:extLst>
      <p:ext uri="{BB962C8B-B14F-4D97-AF65-F5344CB8AC3E}">
        <p14:creationId xmlns:p14="http://schemas.microsoft.com/office/powerpoint/2010/main" val="3944052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D24AB2-E54C-FD2F-D9AC-7388E3307A65}"/>
              </a:ext>
            </a:extLst>
          </p:cNvPr>
          <p:cNvSpPr txBox="1"/>
          <p:nvPr/>
        </p:nvSpPr>
        <p:spPr>
          <a:xfrm>
            <a:off x="3127798" y="649025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IV 2025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3CCA61E-D117-A60A-F37D-97D6AC42D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066041"/>
              </p:ext>
            </p:extLst>
          </p:nvPr>
        </p:nvGraphicFramePr>
        <p:xfrm>
          <a:off x="784484" y="1050611"/>
          <a:ext cx="10621444" cy="4758366"/>
        </p:xfrm>
        <a:graphic>
          <a:graphicData uri="http://schemas.openxmlformats.org/drawingml/2006/table">
            <a:tbl>
              <a:tblPr/>
              <a:tblGrid>
                <a:gridCol w="2389583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588984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2014643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824761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50060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1008143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45270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52733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INDICADORES DE CALIDAD SOGC 2025</a:t>
                      </a:r>
                      <a:endParaRPr lang="es-CO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52733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FORMULA DEL INDICADOR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CUARTO TRIMESTRE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7001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NUMERADOR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DENOMINADOR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OCTUBRE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NOVIEMBRE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DICIEMBRE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24798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resonancia magnética nuclear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resonancia magnética nuclear y la fecha de autorización</a:t>
                      </a: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resonancia magnética nuclear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3,18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2,90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2,87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9230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catarata 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CATARATA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CIRUGÍA DE CATARATA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12,54	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5,92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3,28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9230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reemplazo de cadera 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REEMPLAZO DE CADERA 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CIRUGÍA DE REEMPLAZO DE CADERA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MX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15,43	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5,15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8,51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105566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revascularización miocárdica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CIRUGÍA DE REVASCULARIZACIÓN MIOCÁRDICA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3,42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5,20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3,00</a:t>
                      </a:r>
                      <a:endParaRPr lang="es-CO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9343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617177370CD449BC993E426B5E6140" ma:contentTypeVersion="4" ma:contentTypeDescription="Create a new document." ma:contentTypeScope="" ma:versionID="74b820ddee4a1d427650c9163d2d6c41">
  <xsd:schema xmlns:xsd="http://www.w3.org/2001/XMLSchema" xmlns:xs="http://www.w3.org/2001/XMLSchema" xmlns:p="http://schemas.microsoft.com/office/2006/metadata/properties" xmlns:ns3="899aeb36-cd9a-414f-ba0b-e45e473fe862" targetNamespace="http://schemas.microsoft.com/office/2006/metadata/properties" ma:root="true" ma:fieldsID="5b1207d824c801dece569b861665173e" ns3:_="">
    <xsd:import namespace="899aeb36-cd9a-414f-ba0b-e45e473fe86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9aeb36-cd9a-414f-ba0b-e45e473fe86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537AAE-4FB5-4CAF-AD56-26461DCB4B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2958C6-F6B9-445E-A44E-F78E8E36E6FF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899aeb36-cd9a-414f-ba0b-e45e473fe862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935EDD2-1118-41E7-A9BF-6D7AC7D009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9aeb36-cd9a-414f-ba0b-e45e473fe8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7986</TotalTime>
  <Words>2250</Words>
  <Application>Microsoft Office PowerPoint</Application>
  <PresentationFormat>Personalizado</PresentationFormat>
  <Paragraphs>508</Paragraphs>
  <Slides>23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Calibri</vt:lpstr>
      <vt:lpstr>Arial</vt:lpstr>
      <vt:lpstr>Aptos</vt:lpstr>
      <vt:lpstr>Open Sans</vt:lpstr>
      <vt:lpstr>Wingdings</vt:lpstr>
      <vt:lpstr>Aptos Narrow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ETEJADA</cp:lastModifiedBy>
  <cp:revision>631</cp:revision>
  <dcterms:created xsi:type="dcterms:W3CDTF">2021-01-16T20:41:53Z</dcterms:created>
  <dcterms:modified xsi:type="dcterms:W3CDTF">2026-01-20T13:25:06Z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0x0101007F617177370CD449BC993E426B5E6140</vt:lpwstr>
  </property>
</Properties>
</file>