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1" r:id="rId3"/>
    <p:sldId id="334" r:id="rId4"/>
    <p:sldId id="258" r:id="rId5"/>
    <p:sldId id="261" r:id="rId6"/>
    <p:sldId id="340" r:id="rId7"/>
    <p:sldId id="341" r:id="rId8"/>
    <p:sldId id="342" r:id="rId9"/>
    <p:sldId id="343" r:id="rId10"/>
    <p:sldId id="345" r:id="rId11"/>
    <p:sldId id="339" r:id="rId12"/>
    <p:sldId id="337" r:id="rId13"/>
    <p:sldId id="267" r:id="rId14"/>
    <p:sldId id="338" r:id="rId15"/>
    <p:sldId id="347" r:id="rId16"/>
    <p:sldId id="348" r:id="rId17"/>
    <p:sldId id="332" r:id="rId18"/>
  </p:sldIdLst>
  <p:sldSz cx="12190413" cy="6859588"/>
  <p:notesSz cx="6858000" cy="9144000"/>
  <p:custDataLst>
    <p:tags r:id="rId20"/>
  </p:custDataLst>
  <p:defaultTextStyle>
    <a:defPPr>
      <a:defRPr lang="es-CO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009999"/>
    <a:srgbClr val="EEDF58"/>
    <a:srgbClr val="E17A16"/>
    <a:srgbClr val="E79442"/>
    <a:srgbClr val="713E0A"/>
    <a:srgbClr val="FAF634"/>
    <a:srgbClr val="9BBB59"/>
    <a:srgbClr val="FFFFFF"/>
    <a:srgbClr val="2A51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>
      <p:cViewPr varScale="1">
        <p:scale>
          <a:sx n="64" d="100"/>
          <a:sy n="64" d="100"/>
        </p:scale>
        <p:origin x="960" y="78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avia%20Salud\13.%20Informes\RENDICION%20DE%20CUENTAS_ASEGURAMIENTO_Trimestre%20III_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bro2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008080"/>
            </a:solidFill>
          </c:spPr>
          <c:dPt>
            <c:idx val="0"/>
            <c:bubble3D val="0"/>
            <c:spPr>
              <a:solidFill>
                <a:srgbClr val="0066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33B-4AE0-9ABA-F4E94530F471}"/>
              </c:ext>
            </c:extLst>
          </c:dPt>
          <c:dPt>
            <c:idx val="1"/>
            <c:bubble3D val="0"/>
            <c:spPr>
              <a:solidFill>
                <a:srgbClr val="00A5A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33B-4AE0-9ABA-F4E94530F47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92%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33B-4AE0-9ABA-F4E94530F47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8%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33B-4AE0-9ABA-F4E94530F4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'1er_Trimestre'!$B$5:$B$6</c:f>
              <c:strCache>
                <c:ptCount val="2"/>
                <c:pt idx="0">
                  <c:v>Subsidiado</c:v>
                </c:pt>
                <c:pt idx="1">
                  <c:v>Contributivo</c:v>
                </c:pt>
              </c:strCache>
            </c:strRef>
          </c:cat>
          <c:val>
            <c:numRef>
              <c:f>'1er_Trimestre'!$C$5:$C$6</c:f>
              <c:numCache>
                <c:formatCode>#,##0</c:formatCode>
                <c:ptCount val="2"/>
                <c:pt idx="0">
                  <c:v>1543231</c:v>
                </c:pt>
                <c:pt idx="1">
                  <c:v>130262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3B-4AE0-9ABA-F4E94530F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789569887599295"/>
          <c:y val="0.39821409209835168"/>
          <c:w val="0.2722470336517604"/>
          <c:h val="0.223034281048894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rgbClr val="008080"/>
            </a:solidFill>
            <a:ln>
              <a:noFill/>
            </a:ln>
            <a:effectLst/>
          </c:spPr>
          <c:invertIfNegative val="0"/>
          <c:cat>
            <c:strRef>
              <c:f>Hoja1!$B$4:$B$12</c:f>
              <c:strCache>
                <c:ptCount val="9"/>
                <c:pt idx="0">
                  <c:v>VALLE DE ABURRA</c:v>
                </c:pt>
                <c:pt idx="1">
                  <c:v>ORIENTE</c:v>
                </c:pt>
                <c:pt idx="2">
                  <c:v>URABA</c:v>
                </c:pt>
                <c:pt idx="3">
                  <c:v>SUROESTE</c:v>
                </c:pt>
                <c:pt idx="4">
                  <c:v>NORTE</c:v>
                </c:pt>
                <c:pt idx="5">
                  <c:v>OCCIDENTE</c:v>
                </c:pt>
                <c:pt idx="6">
                  <c:v>NORDESTE</c:v>
                </c:pt>
                <c:pt idx="7">
                  <c:v>MAGDALENA MEDIO</c:v>
                </c:pt>
                <c:pt idx="8">
                  <c:v>BAJO CAUCA</c:v>
                </c:pt>
              </c:strCache>
            </c:strRef>
          </c:cat>
          <c:val>
            <c:numRef>
              <c:f>Hoja1!$C$4:$C$12</c:f>
              <c:numCache>
                <c:formatCode>#,##0</c:formatCode>
                <c:ptCount val="9"/>
                <c:pt idx="0">
                  <c:v>736738</c:v>
                </c:pt>
                <c:pt idx="1">
                  <c:v>220953</c:v>
                </c:pt>
                <c:pt idx="2">
                  <c:v>211975</c:v>
                </c:pt>
                <c:pt idx="3">
                  <c:v>153263</c:v>
                </c:pt>
                <c:pt idx="4">
                  <c:v>97331</c:v>
                </c:pt>
                <c:pt idx="5">
                  <c:v>85846</c:v>
                </c:pt>
                <c:pt idx="6">
                  <c:v>73184</c:v>
                </c:pt>
                <c:pt idx="7">
                  <c:v>49020</c:v>
                </c:pt>
                <c:pt idx="8">
                  <c:v>46838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08-4D5A-B4B4-724DF5479839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Hoja1!$B$4:$B$12</c:f>
              <c:strCache>
                <c:ptCount val="9"/>
                <c:pt idx="0">
                  <c:v>VALLE DE ABURRA</c:v>
                </c:pt>
                <c:pt idx="1">
                  <c:v>ORIENTE</c:v>
                </c:pt>
                <c:pt idx="2">
                  <c:v>URABA</c:v>
                </c:pt>
                <c:pt idx="3">
                  <c:v>SUROESTE</c:v>
                </c:pt>
                <c:pt idx="4">
                  <c:v>NORTE</c:v>
                </c:pt>
                <c:pt idx="5">
                  <c:v>OCCIDENTE</c:v>
                </c:pt>
                <c:pt idx="6">
                  <c:v>NORDESTE</c:v>
                </c:pt>
                <c:pt idx="7">
                  <c:v>MAGDALENA MEDIO</c:v>
                </c:pt>
                <c:pt idx="8">
                  <c:v>BAJO CAUCA</c:v>
                </c:pt>
              </c:strCache>
            </c:strRef>
          </c:cat>
          <c:val>
            <c:numRef>
              <c:f>Hoja1!$D$4:$D$12</c:f>
              <c:numCache>
                <c:formatCode>0.00%</c:formatCode>
                <c:ptCount val="9"/>
                <c:pt idx="0">
                  <c:v>0.44</c:v>
                </c:pt>
                <c:pt idx="1">
                  <c:v>0.13200000000000001</c:v>
                </c:pt>
                <c:pt idx="2">
                  <c:v>0.127</c:v>
                </c:pt>
                <c:pt idx="3">
                  <c:v>9.0999999999999998E-2</c:v>
                </c:pt>
                <c:pt idx="4">
                  <c:v>5.8000000000000003E-2</c:v>
                </c:pt>
                <c:pt idx="5">
                  <c:v>5.0999999999999997E-2</c:v>
                </c:pt>
                <c:pt idx="6">
                  <c:v>4.3999999999999997E-2</c:v>
                </c:pt>
                <c:pt idx="7">
                  <c:v>2.9000000000000001E-2</c:v>
                </c:pt>
                <c:pt idx="8">
                  <c:v>2.8000000000000001E-2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08-4D5A-B4B4-724DF54798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70325008"/>
        <c:axId val="270322128"/>
      </c:barChart>
      <c:catAx>
        <c:axId val="27032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70322128"/>
        <c:crosses val="autoZero"/>
        <c:auto val="1"/>
        <c:lblAlgn val="ctr"/>
        <c:lblOffset val="100"/>
        <c:noMultiLvlLbl val="0"/>
      </c:catAx>
      <c:valAx>
        <c:axId val="27032212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27032500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52117-1CDE-49C9-AA8B-8CDFB8F7102C}" type="datetimeFigureOut">
              <a:rPr lang="es-CO" smtClean="0"/>
              <a:t>15/10/2024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D7F857-95B7-4AF3-BC02-B0F4E65BDE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0966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" name="Google Shape;3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1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436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D7F857-95B7-4AF3-BC02-B0F4E65BDEE8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128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42612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65760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21490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50492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83185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9844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21418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352071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430872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75037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75443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164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viasaludeps.com/sitioweb/afiliados/puntos-de-atencio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package" Target="../embeddings/Microsoft_Excel_Worksheet1.xlsx"/><Relationship Id="rId4" Type="http://schemas.openxmlformats.org/officeDocument/2006/relationships/image" Target="../media/image10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6291A80-9DA6-BA44-BA38-B7906968D198}"/>
              </a:ext>
            </a:extLst>
          </p:cNvPr>
          <p:cNvSpPr txBox="1"/>
          <p:nvPr/>
        </p:nvSpPr>
        <p:spPr>
          <a:xfrm>
            <a:off x="2494806" y="2722487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RENDICIÓN DE CUENTAS </a:t>
            </a:r>
            <a:endParaRPr lang="es-CO" sz="54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743DEBA-F84A-F94C-911D-89BBA34C80E3}"/>
              </a:ext>
            </a:extLst>
          </p:cNvPr>
          <p:cNvSpPr txBox="1"/>
          <p:nvPr/>
        </p:nvSpPr>
        <p:spPr>
          <a:xfrm>
            <a:off x="2469519" y="3429794"/>
            <a:ext cx="72260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 b="1" dirty="0">
                <a:solidFill>
                  <a:schemeClr val="bg1"/>
                </a:solidFill>
                <a:latin typeface="Calibri"/>
                <a:cs typeface="Calibri"/>
                <a:sym typeface="Calibri"/>
              </a:rPr>
              <a:t>III TRIMESTRE 2024</a:t>
            </a:r>
            <a:endParaRPr lang="es-CO" sz="5400" dirty="0">
              <a:solidFill>
                <a:schemeClr val="bg1"/>
              </a:solidFill>
            </a:endParaRPr>
          </a:p>
        </p:txBody>
      </p:sp>
      <p:cxnSp>
        <p:nvCxnSpPr>
          <p:cNvPr id="6" name="Conector recto 6">
            <a:extLst>
              <a:ext uri="{FF2B5EF4-FFF2-40B4-BE49-F238E27FC236}">
                <a16:creationId xmlns:a16="http://schemas.microsoft.com/office/drawing/2014/main" id="{B276BC31-3D62-3441-BD7C-A91FC8D368D1}"/>
              </a:ext>
            </a:extLst>
          </p:cNvPr>
          <p:cNvCxnSpPr/>
          <p:nvPr/>
        </p:nvCxnSpPr>
        <p:spPr>
          <a:xfrm flipH="1">
            <a:off x="2278876" y="2849570"/>
            <a:ext cx="0" cy="159249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7DC9C34B-8339-EC4A-3DB0-FC6BE602C1EA}"/>
              </a:ext>
            </a:extLst>
          </p:cNvPr>
          <p:cNvSpPr txBox="1"/>
          <p:nvPr/>
        </p:nvSpPr>
        <p:spPr>
          <a:xfrm>
            <a:off x="0" y="6259424"/>
            <a:ext cx="22322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Código: </a:t>
            </a:r>
            <a:r>
              <a:rPr lang="es-CO" sz="1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FO-RE-02</a:t>
            </a:r>
          </a:p>
          <a:p>
            <a:r>
              <a:rPr lang="es-CO" sz="11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Versión: </a:t>
            </a:r>
            <a:r>
              <a:rPr lang="es-CO" sz="1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br>
              <a:rPr lang="es-CO" sz="1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1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Fecha</a:t>
            </a:r>
            <a:r>
              <a:rPr lang="es-CO" sz="1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17/09/2024</a:t>
            </a:r>
          </a:p>
        </p:txBody>
      </p:sp>
    </p:spTree>
    <p:extLst>
      <p:ext uri="{BB962C8B-B14F-4D97-AF65-F5344CB8AC3E}">
        <p14:creationId xmlns:p14="http://schemas.microsoft.com/office/powerpoint/2010/main" val="102565071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6">
            <a:extLst>
              <a:ext uri="{FF2B5EF4-FFF2-40B4-BE49-F238E27FC236}">
                <a16:creationId xmlns:a16="http://schemas.microsoft.com/office/drawing/2014/main" id="{7E52058D-58A8-D697-E90F-F2A9A402856C}"/>
              </a:ext>
            </a:extLst>
          </p:cNvPr>
          <p:cNvSpPr/>
          <p:nvPr/>
        </p:nvSpPr>
        <p:spPr>
          <a:xfrm>
            <a:off x="1918742" y="2396928"/>
            <a:ext cx="6042014" cy="1110840"/>
          </a:xfrm>
          <a:prstGeom prst="rightArrow">
            <a:avLst>
              <a:gd name="adj1" fmla="val 74490"/>
              <a:gd name="adj2" fmla="val 62245"/>
            </a:avLst>
          </a:prstGeom>
          <a:solidFill>
            <a:srgbClr val="3185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50">
            <a:extLst>
              <a:ext uri="{FF2B5EF4-FFF2-40B4-BE49-F238E27FC236}">
                <a16:creationId xmlns:a16="http://schemas.microsoft.com/office/drawing/2014/main" id="{DAA46CF4-B6CD-3740-0BE4-AD2CA4804E14}"/>
              </a:ext>
            </a:extLst>
          </p:cNvPr>
          <p:cNvSpPr/>
          <p:nvPr/>
        </p:nvSpPr>
        <p:spPr>
          <a:xfrm>
            <a:off x="2527239" y="3106549"/>
            <a:ext cx="5433517" cy="916034"/>
          </a:xfrm>
          <a:prstGeom prst="rightArrow">
            <a:avLst>
              <a:gd name="adj1" fmla="val 74490"/>
              <a:gd name="adj2" fmla="val 62245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51">
            <a:extLst>
              <a:ext uri="{FF2B5EF4-FFF2-40B4-BE49-F238E27FC236}">
                <a16:creationId xmlns:a16="http://schemas.microsoft.com/office/drawing/2014/main" id="{D39EACEC-5B72-F867-4DC6-415B49982431}"/>
              </a:ext>
            </a:extLst>
          </p:cNvPr>
          <p:cNvSpPr/>
          <p:nvPr/>
        </p:nvSpPr>
        <p:spPr>
          <a:xfrm>
            <a:off x="3342585" y="3774051"/>
            <a:ext cx="4598854" cy="916034"/>
          </a:xfrm>
          <a:prstGeom prst="rightArrow">
            <a:avLst>
              <a:gd name="adj1" fmla="val 76531"/>
              <a:gd name="adj2" fmla="val 62245"/>
            </a:avLst>
          </a:prstGeom>
          <a:solidFill>
            <a:srgbClr val="57C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ha pensado en cambiarse de EPS</a:t>
            </a:r>
            <a:endParaRPr lang="es-CO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99">
            <a:extLst>
              <a:ext uri="{FF2B5EF4-FFF2-40B4-BE49-F238E27FC236}">
                <a16:creationId xmlns:a16="http://schemas.microsoft.com/office/drawing/2014/main" id="{55F1BF81-C05D-2CBF-0CE7-11E15308CC41}"/>
              </a:ext>
            </a:extLst>
          </p:cNvPr>
          <p:cNvSpPr txBox="1"/>
          <p:nvPr/>
        </p:nvSpPr>
        <p:spPr>
          <a:xfrm>
            <a:off x="8199442" y="2716589"/>
            <a:ext cx="985450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92,19%</a:t>
            </a:r>
          </a:p>
        </p:txBody>
      </p:sp>
      <p:sp>
        <p:nvSpPr>
          <p:cNvPr id="7" name="TextBox 100">
            <a:extLst>
              <a:ext uri="{FF2B5EF4-FFF2-40B4-BE49-F238E27FC236}">
                <a16:creationId xmlns:a16="http://schemas.microsoft.com/office/drawing/2014/main" id="{D270F399-DF8F-1F82-79DD-808BA15F4499}"/>
              </a:ext>
            </a:extLst>
          </p:cNvPr>
          <p:cNvSpPr txBox="1"/>
          <p:nvPr/>
        </p:nvSpPr>
        <p:spPr>
          <a:xfrm>
            <a:off x="8211918" y="3414047"/>
            <a:ext cx="972974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400" b="1" dirty="0">
                <a:solidFill>
                  <a:schemeClr val="accent3"/>
                </a:solidFill>
              </a:rPr>
              <a:t>93,36%</a:t>
            </a:r>
          </a:p>
        </p:txBody>
      </p:sp>
      <p:sp>
        <p:nvSpPr>
          <p:cNvPr id="8" name="TextBox 101">
            <a:extLst>
              <a:ext uri="{FF2B5EF4-FFF2-40B4-BE49-F238E27FC236}">
                <a16:creationId xmlns:a16="http://schemas.microsoft.com/office/drawing/2014/main" id="{BBEFEE00-D2F2-0A6D-93FC-32B0E62573C5}"/>
              </a:ext>
            </a:extLst>
          </p:cNvPr>
          <p:cNvSpPr txBox="1"/>
          <p:nvPr/>
        </p:nvSpPr>
        <p:spPr>
          <a:xfrm>
            <a:off x="8199442" y="4111505"/>
            <a:ext cx="841434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400" b="1" dirty="0">
                <a:solidFill>
                  <a:srgbClr val="57C9C1"/>
                </a:solidFill>
              </a:rPr>
              <a:t>8,46%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62773ECB-7133-3A27-11A9-90DF0F052C7C}"/>
              </a:ext>
            </a:extLst>
          </p:cNvPr>
          <p:cNvSpPr txBox="1"/>
          <p:nvPr/>
        </p:nvSpPr>
        <p:spPr>
          <a:xfrm>
            <a:off x="2044037" y="2650569"/>
            <a:ext cx="524648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CO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roporción de satisfacción global de usuarios en la EPS</a:t>
            </a:r>
            <a:endParaRPr lang="es-CO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32C219B1-547E-3B49-B4EC-EC2A45375B96}"/>
              </a:ext>
            </a:extLst>
          </p:cNvPr>
          <p:cNvSpPr txBox="1"/>
          <p:nvPr/>
        </p:nvSpPr>
        <p:spPr>
          <a:xfrm>
            <a:off x="2527239" y="3354053"/>
            <a:ext cx="524648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recomendarían la EPS a familiares y amigos</a:t>
            </a:r>
            <a:endParaRPr lang="es-CO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Google Shape;738;p50">
            <a:extLst>
              <a:ext uri="{FF2B5EF4-FFF2-40B4-BE49-F238E27FC236}">
                <a16:creationId xmlns:a16="http://schemas.microsoft.com/office/drawing/2014/main" id="{B94BA4C5-0CE7-B60A-E5B0-B43B3911E9BF}"/>
              </a:ext>
            </a:extLst>
          </p:cNvPr>
          <p:cNvSpPr txBox="1"/>
          <p:nvPr/>
        </p:nvSpPr>
        <p:spPr>
          <a:xfrm>
            <a:off x="2062758" y="484368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s-MX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Satisfacción de los usuarios</a:t>
            </a:r>
            <a:endParaRPr lang="es-ES" sz="28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sp>
        <p:nvSpPr>
          <p:cNvPr id="18" name="Google Shape;32;p14">
            <a:extLst>
              <a:ext uri="{FF2B5EF4-FFF2-40B4-BE49-F238E27FC236}">
                <a16:creationId xmlns:a16="http://schemas.microsoft.com/office/drawing/2014/main" id="{FD3B3920-69BE-8482-0369-C194081677C1}"/>
              </a:ext>
            </a:extLst>
          </p:cNvPr>
          <p:cNvSpPr txBox="1"/>
          <p:nvPr/>
        </p:nvSpPr>
        <p:spPr>
          <a:xfrm>
            <a:off x="3142878" y="1100768"/>
            <a:ext cx="641565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5.3 Resultados Encuesta de Satisfacción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98949A4-85C7-F70D-54BC-A740A02795D5}"/>
              </a:ext>
            </a:extLst>
          </p:cNvPr>
          <p:cNvSpPr txBox="1"/>
          <p:nvPr/>
        </p:nvSpPr>
        <p:spPr>
          <a:xfrm>
            <a:off x="3124731" y="648115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1C36C6E-A5E7-6393-C0EC-A4D80C4E6622}"/>
              </a:ext>
            </a:extLst>
          </p:cNvPr>
          <p:cNvSpPr txBox="1"/>
          <p:nvPr/>
        </p:nvSpPr>
        <p:spPr>
          <a:xfrm>
            <a:off x="1558702" y="5524621"/>
            <a:ext cx="878500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00" b="1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Nota: </a:t>
            </a:r>
            <a:r>
              <a:rPr lang="es-ES" sz="1000" b="0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Las expresiones de los usuarios incluyen derechos de petición, quejas, reclamos, sugerencias, solicitudes de información y felicitaciones.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215997557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601C8E3-B708-48A5-F060-4016DAC09FAA}"/>
              </a:ext>
            </a:extLst>
          </p:cNvPr>
          <p:cNvSpPr txBox="1"/>
          <p:nvPr/>
        </p:nvSpPr>
        <p:spPr>
          <a:xfrm>
            <a:off x="1198662" y="1917626"/>
            <a:ext cx="9433048" cy="3727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>
                <a:solidFill>
                  <a:srgbClr val="23505E"/>
                </a:solidFill>
              </a:rPr>
              <a:t>Savia Salud EPS en el III trimestre de 2024, </a:t>
            </a:r>
            <a:r>
              <a:rPr lang="es-ES" sz="1800" b="1" dirty="0">
                <a:solidFill>
                  <a:srgbClr val="23505E"/>
                </a:solidFill>
              </a:rPr>
              <a:t>cuenta con un total de </a:t>
            </a:r>
            <a:r>
              <a:rPr lang="es-ES" sz="2000" b="1" dirty="0">
                <a:solidFill>
                  <a:srgbClr val="23505E"/>
                </a:solidFill>
              </a:rPr>
              <a:t>134</a:t>
            </a:r>
            <a:r>
              <a:rPr lang="es-ES" sz="1800" b="1" dirty="0">
                <a:solidFill>
                  <a:srgbClr val="23505E"/>
                </a:solidFill>
              </a:rPr>
              <a:t> puntos de atención</a:t>
            </a:r>
            <a:r>
              <a:rPr lang="es-ES" sz="1800" dirty="0">
                <a:solidFill>
                  <a:srgbClr val="23505E"/>
                </a:solidFill>
              </a:rPr>
              <a:t>, de los cuales </a:t>
            </a:r>
            <a:r>
              <a:rPr lang="es-ES" sz="2000" b="1" dirty="0">
                <a:solidFill>
                  <a:srgbClr val="23505E"/>
                </a:solidFill>
              </a:rPr>
              <a:t>120</a:t>
            </a:r>
            <a:r>
              <a:rPr lang="es-ES" sz="1800" b="1" dirty="0">
                <a:solidFill>
                  <a:srgbClr val="23505E"/>
                </a:solidFill>
              </a:rPr>
              <a:t> se encuentran ubicados en las subregiones</a:t>
            </a:r>
            <a:r>
              <a:rPr lang="es-ES" sz="2800" b="1" dirty="0">
                <a:solidFill>
                  <a:srgbClr val="23505E"/>
                </a:solidFill>
              </a:rPr>
              <a:t> </a:t>
            </a:r>
            <a:r>
              <a:rPr lang="es-ES" sz="1800" b="1" dirty="0">
                <a:solidFill>
                  <a:srgbClr val="23505E"/>
                </a:solidFill>
              </a:rPr>
              <a:t>y </a:t>
            </a:r>
            <a:r>
              <a:rPr lang="es-ES" sz="2000" b="1" dirty="0">
                <a:solidFill>
                  <a:srgbClr val="23505E"/>
                </a:solidFill>
              </a:rPr>
              <a:t>14</a:t>
            </a:r>
            <a:r>
              <a:rPr lang="es-ES" sz="1800" b="1" dirty="0">
                <a:solidFill>
                  <a:srgbClr val="23505E"/>
                </a:solidFill>
              </a:rPr>
              <a:t> en el área metropolitana. </a:t>
            </a:r>
            <a:endParaRPr lang="es-ES" sz="2800" b="1" dirty="0">
              <a:solidFill>
                <a:srgbClr val="23505E"/>
              </a:solidFill>
            </a:endParaRPr>
          </a:p>
          <a:p>
            <a:pPr algn="just"/>
            <a:endParaRPr lang="es-CO" sz="1800" dirty="0">
              <a:solidFill>
                <a:srgbClr val="23505E"/>
              </a:solidFill>
            </a:endParaRPr>
          </a:p>
          <a:p>
            <a:pPr algn="just"/>
            <a:r>
              <a:rPr lang="es-CO" sz="2000" b="1" dirty="0">
                <a:solidFill>
                  <a:srgbClr val="00A5A4"/>
                </a:solidFill>
              </a:rPr>
              <a:t>A través de las cuales se brinda información personalizada referente a:</a:t>
            </a:r>
          </a:p>
          <a:p>
            <a:pPr algn="just"/>
            <a:endParaRPr lang="es-CO" sz="1800" b="1" dirty="0">
              <a:solidFill>
                <a:srgbClr val="00A5A4"/>
              </a:solidFill>
            </a:endParaRP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Trámites de autorizaciones de servicios.</a:t>
            </a: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Gestiones de afiliación y novedades en el aseguramiento.</a:t>
            </a: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Solicitud de portabilidad y movilidad.</a:t>
            </a: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Trámites administrativos.</a:t>
            </a: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Gestión de PQRSF a través de los buzones de sugerencias.</a:t>
            </a:r>
          </a:p>
        </p:txBody>
      </p:sp>
      <p:sp>
        <p:nvSpPr>
          <p:cNvPr id="5" name="Google Shape;32;p14">
            <a:extLst>
              <a:ext uri="{FF2B5EF4-FFF2-40B4-BE49-F238E27FC236}">
                <a16:creationId xmlns:a16="http://schemas.microsoft.com/office/drawing/2014/main" id="{9C18BFB9-03E3-78F1-F494-7E8C43422F96}"/>
              </a:ext>
            </a:extLst>
          </p:cNvPr>
          <p:cNvSpPr txBox="1"/>
          <p:nvPr/>
        </p:nvSpPr>
        <p:spPr>
          <a:xfrm>
            <a:off x="1198662" y="1485578"/>
            <a:ext cx="331236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O" sz="20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6.1 Generalidades</a:t>
            </a:r>
            <a:endParaRPr lang="es-ES" sz="24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sp>
        <p:nvSpPr>
          <p:cNvPr id="7" name="Google Shape;738;p50">
            <a:extLst>
              <a:ext uri="{FF2B5EF4-FFF2-40B4-BE49-F238E27FC236}">
                <a16:creationId xmlns:a16="http://schemas.microsoft.com/office/drawing/2014/main" id="{B3346B11-1ED6-111F-CB2F-E1380C5693D0}"/>
              </a:ext>
            </a:extLst>
          </p:cNvPr>
          <p:cNvSpPr txBox="1"/>
          <p:nvPr/>
        </p:nvSpPr>
        <p:spPr>
          <a:xfrm>
            <a:off x="3213474" y="765498"/>
            <a:ext cx="576346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lang="es-MX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Gestión en los puntos de atención</a:t>
            </a:r>
            <a:endParaRPr lang="es-ES" sz="28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">
            <a:extLst>
              <a:ext uri="{FF2B5EF4-FFF2-40B4-BE49-F238E27FC236}">
                <a16:creationId xmlns:a16="http://schemas.microsoft.com/office/drawing/2014/main" id="{2F6C2E3C-7A83-4831-8FE8-14B1B392AD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675438" y="15266988"/>
            <a:ext cx="304800" cy="30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CO"/>
          </a:p>
        </p:txBody>
      </p:sp>
      <p:sp>
        <p:nvSpPr>
          <p:cNvPr id="3" name="Google Shape;738;p50">
            <a:extLst>
              <a:ext uri="{FF2B5EF4-FFF2-40B4-BE49-F238E27FC236}">
                <a16:creationId xmlns:a16="http://schemas.microsoft.com/office/drawing/2014/main" id="{D6495BC6-AD03-D474-690B-0F42EB2093E6}"/>
              </a:ext>
            </a:extLst>
          </p:cNvPr>
          <p:cNvSpPr txBox="1"/>
          <p:nvPr/>
        </p:nvSpPr>
        <p:spPr>
          <a:xfrm>
            <a:off x="3288172" y="355108"/>
            <a:ext cx="576346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lang="es-MX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Gestión en los puntos de atención</a:t>
            </a:r>
            <a:endParaRPr lang="es-ES" sz="28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C5E2AC16-EA3F-3770-4DE9-6C6B8E34E98F}"/>
              </a:ext>
            </a:extLst>
          </p:cNvPr>
          <p:cNvSpPr txBox="1"/>
          <p:nvPr/>
        </p:nvSpPr>
        <p:spPr>
          <a:xfrm>
            <a:off x="838622" y="1053530"/>
            <a:ext cx="687185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0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6.2 </a:t>
            </a:r>
            <a:r>
              <a:rPr lang="es-ES" sz="2400" b="1" dirty="0">
                <a:solidFill>
                  <a:srgbClr val="23505E"/>
                </a:solidFill>
                <a:latin typeface="Calibri"/>
                <a:cs typeface="Calibri"/>
              </a:rPr>
              <a:t>Promedio de visitas en los puntos de atención</a:t>
            </a:r>
          </a:p>
        </p:txBody>
      </p:sp>
      <p:sp>
        <p:nvSpPr>
          <p:cNvPr id="7" name="Google Shape;708;p48">
            <a:extLst>
              <a:ext uri="{FF2B5EF4-FFF2-40B4-BE49-F238E27FC236}">
                <a16:creationId xmlns:a16="http://schemas.microsoft.com/office/drawing/2014/main" id="{98873637-4121-0E86-090F-2501CF6D8A02}"/>
              </a:ext>
            </a:extLst>
          </p:cNvPr>
          <p:cNvSpPr/>
          <p:nvPr/>
        </p:nvSpPr>
        <p:spPr>
          <a:xfrm>
            <a:off x="5533304" y="2421426"/>
            <a:ext cx="5620179" cy="1371600"/>
          </a:xfrm>
          <a:custGeom>
            <a:avLst/>
            <a:gdLst/>
            <a:ahLst/>
            <a:cxnLst/>
            <a:rect l="l" t="t" r="r" b="b"/>
            <a:pathLst>
              <a:path w="942" h="456" extrusionOk="0">
                <a:moveTo>
                  <a:pt x="0" y="456"/>
                </a:moveTo>
                <a:lnTo>
                  <a:pt x="794" y="456"/>
                </a:lnTo>
                <a:lnTo>
                  <a:pt x="942" y="228"/>
                </a:lnTo>
                <a:lnTo>
                  <a:pt x="794" y="0"/>
                </a:lnTo>
                <a:lnTo>
                  <a:pt x="0" y="0"/>
                </a:lnTo>
                <a:lnTo>
                  <a:pt x="78" y="228"/>
                </a:lnTo>
                <a:lnTo>
                  <a:pt x="0" y="456"/>
                </a:lnTo>
                <a:close/>
              </a:path>
            </a:pathLst>
          </a:custGeom>
          <a:solidFill>
            <a:srgbClr val="23505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endParaRPr lang="es-CO" sz="1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es-CO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 tiempo de espera para </a:t>
            </a:r>
          </a:p>
          <a:p>
            <a:pPr algn="ctr"/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atención preferencial </a:t>
            </a:r>
            <a:r>
              <a: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es de </a:t>
            </a:r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10 minutos, </a:t>
            </a:r>
          </a:p>
          <a:p>
            <a:pPr algn="ctr"/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 para atención general es de 20 minutos </a:t>
            </a:r>
            <a:r>
              <a:rPr lang="es-CO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388E4BA-F5EE-0239-05DB-307BAF8E0FD4}"/>
              </a:ext>
            </a:extLst>
          </p:cNvPr>
          <p:cNvSpPr txBox="1"/>
          <p:nvPr/>
        </p:nvSpPr>
        <p:spPr>
          <a:xfrm>
            <a:off x="5807174" y="3949705"/>
            <a:ext cx="46666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dirty="0">
                <a:solidFill>
                  <a:srgbClr val="23505E"/>
                </a:solidFill>
              </a:rPr>
              <a:t>Para consultar ubicación y horarios de nuestros puntos de atención, lo puedes hacer a través del siguiente link </a:t>
            </a:r>
            <a:r>
              <a:rPr lang="es-CO" sz="1400" dirty="0">
                <a:solidFill>
                  <a:srgbClr val="23505E"/>
                </a:solidFill>
                <a:hlinkClick r:id="rId3"/>
              </a:rPr>
              <a:t>https://www.saviasaludeps.com/sitioweb/afiliados/puntos-de-atencion</a:t>
            </a:r>
            <a:r>
              <a:rPr lang="es-CO" sz="1400" dirty="0">
                <a:solidFill>
                  <a:srgbClr val="23505E"/>
                </a:solidFill>
              </a:rPr>
              <a:t>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9619535-5068-7273-C56A-5BBFF31146DF}"/>
              </a:ext>
            </a:extLst>
          </p:cNvPr>
          <p:cNvSpPr txBox="1"/>
          <p:nvPr/>
        </p:nvSpPr>
        <p:spPr>
          <a:xfrm>
            <a:off x="3430910" y="6644144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de Aseguramiento/Savia Salud EPS/Trimestre III-2024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6A2366A1-C67B-433F-1848-77D7FC294F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137762"/>
              </p:ext>
            </p:extLst>
          </p:nvPr>
        </p:nvGraphicFramePr>
        <p:xfrm>
          <a:off x="694606" y="1701895"/>
          <a:ext cx="4412412" cy="5120640"/>
        </p:xfrm>
        <a:graphic>
          <a:graphicData uri="http://schemas.openxmlformats.org/drawingml/2006/table">
            <a:tbl>
              <a:tblPr/>
              <a:tblGrid>
                <a:gridCol w="812012">
                  <a:extLst>
                    <a:ext uri="{9D8B030D-6E8A-4147-A177-3AD203B41FA5}">
                      <a16:colId xmlns:a16="http://schemas.microsoft.com/office/drawing/2014/main" val="3582652145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66630114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70463803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201674877"/>
                    </a:ext>
                  </a:extLst>
                </a:gridCol>
              </a:tblGrid>
              <a:tr h="54059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NÚMERO DE OFICINAS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DE USUARIOS ATENDIDOS EN EL DÍA POR </a:t>
                      </a:r>
                      <a:r>
                        <a:rPr lang="es-CO" sz="105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TRIMISTRE</a:t>
                      </a:r>
                      <a:endParaRPr lang="es-CO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DE USUARIOS ATENDIDOS TRIMESTRE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194254"/>
                  </a:ext>
                </a:extLst>
              </a:tr>
              <a:tr h="263712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Magdalena Medio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46.262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8599105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Bajo Cauca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34.486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7352416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Urabá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241.705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8287066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Nordeste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53.502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1604483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Occidente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1.790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107.381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2702234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Norte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2.072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124.297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9650023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Oriente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4.996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299.743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9618962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Suroeste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2.207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132.417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3570736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Élite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120.791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0540563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Barbosa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8.207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4393493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Bello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38.564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581644"/>
                  </a:ext>
                </a:extLst>
              </a:tr>
              <a:tr h="133203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 65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20.405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2209207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Girardota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5.863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1370157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Copacabana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8.481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124648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Sabaneta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6.682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1676347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Itagüí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18.003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6171716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 Estrella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8.423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4150158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San Cristóbal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14.895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278888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Envigado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11.586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1020707"/>
                  </a:ext>
                </a:extLst>
              </a:tr>
              <a:tr h="263712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San Antonio de Prado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9.728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326684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Caldas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3471038"/>
                  </a:ext>
                </a:extLst>
              </a:tr>
              <a:tr h="131856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Neurológico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1055916"/>
                  </a:ext>
                </a:extLst>
              </a:tr>
              <a:tr h="263712"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Hospital General de Medellín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601689"/>
                  </a:ext>
                </a:extLst>
              </a:tr>
              <a:tr h="13396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134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22.200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1.331.988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299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423596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39C24465-C068-4B01-92DD-6EFAFF5C5869}"/>
              </a:ext>
            </a:extLst>
          </p:cNvPr>
          <p:cNvSpPr txBox="1"/>
          <p:nvPr/>
        </p:nvSpPr>
        <p:spPr>
          <a:xfrm>
            <a:off x="1266991" y="4838015"/>
            <a:ext cx="965642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s-ES" sz="1600" b="1" dirty="0">
                <a:solidFill>
                  <a:srgbClr val="23505E"/>
                </a:solidFill>
                <a:latin typeface="Calibri" panose="020F0502020204030204" pitchFamily="34" charset="0"/>
              </a:rPr>
              <a:t>En el III trimestre del año 2024, a través de las líneas de atención al usuario, se brindó respuesta a un total de </a:t>
            </a:r>
            <a:r>
              <a:rPr lang="es-ES" sz="1800" b="1" dirty="0">
                <a:solidFill>
                  <a:srgbClr val="009999"/>
                </a:solidFill>
                <a:latin typeface="Calibri" panose="020F0502020204030204" pitchFamily="34" charset="0"/>
              </a:rPr>
              <a:t>38.295</a:t>
            </a:r>
            <a:r>
              <a:rPr lang="es-ES" sz="1600" b="1" dirty="0">
                <a:solidFill>
                  <a:srgbClr val="23505E"/>
                </a:solidFill>
                <a:latin typeface="Calibri" panose="020F0502020204030204" pitchFamily="34" charset="0"/>
              </a:rPr>
              <a:t> solitudes, de las cuales el </a:t>
            </a:r>
            <a:r>
              <a:rPr lang="es-ES" sz="1800" b="1" dirty="0">
                <a:solidFill>
                  <a:srgbClr val="009999"/>
                </a:solidFill>
                <a:latin typeface="Calibri" panose="020F0502020204030204" pitchFamily="34" charset="0"/>
              </a:rPr>
              <a:t>72%</a:t>
            </a:r>
            <a:r>
              <a:rPr lang="es-ES" sz="1600" b="1" dirty="0">
                <a:solidFill>
                  <a:srgbClr val="23505E"/>
                </a:solidFill>
                <a:latin typeface="Calibri" panose="020F0502020204030204" pitchFamily="34" charset="0"/>
              </a:rPr>
              <a:t> corresponde a trámites para garantizar el acceso a los servicios de salud.</a:t>
            </a:r>
          </a:p>
        </p:txBody>
      </p:sp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EBCFF34E-593C-607D-93F9-3107BAB48D66}"/>
              </a:ext>
            </a:extLst>
          </p:cNvPr>
          <p:cNvSpPr txBox="1"/>
          <p:nvPr/>
        </p:nvSpPr>
        <p:spPr>
          <a:xfrm>
            <a:off x="1414686" y="1773610"/>
            <a:ext cx="545327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0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7.1 </a:t>
            </a:r>
            <a:r>
              <a:rPr lang="es-ES" sz="2400" b="1" dirty="0">
                <a:solidFill>
                  <a:srgbClr val="23505E"/>
                </a:solidFill>
                <a:latin typeface="Calibri"/>
                <a:cs typeface="Calibri"/>
              </a:rPr>
              <a:t>Atenciones de línea telefónica</a:t>
            </a:r>
          </a:p>
        </p:txBody>
      </p:sp>
      <p:sp>
        <p:nvSpPr>
          <p:cNvPr id="3" name="Google Shape;32;p14">
            <a:extLst>
              <a:ext uri="{FF2B5EF4-FFF2-40B4-BE49-F238E27FC236}">
                <a16:creationId xmlns:a16="http://schemas.microsoft.com/office/drawing/2014/main" id="{0A5D9295-3819-8637-9AD9-9966B3726E76}"/>
              </a:ext>
            </a:extLst>
          </p:cNvPr>
          <p:cNvSpPr txBox="1"/>
          <p:nvPr/>
        </p:nvSpPr>
        <p:spPr>
          <a:xfrm>
            <a:off x="1880170" y="981522"/>
            <a:ext cx="843006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2800" b="1" dirty="0">
                <a:solidFill>
                  <a:srgbClr val="2350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Solicitudes no presenciales</a:t>
            </a:r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92F6F0-E82B-95F1-065D-B41AEC14A6AC}"/>
              </a:ext>
            </a:extLst>
          </p:cNvPr>
          <p:cNvSpPr txBox="1"/>
          <p:nvPr/>
        </p:nvSpPr>
        <p:spPr>
          <a:xfrm>
            <a:off x="3124731" y="648115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2820CE1-1C7A-3BF0-9BF0-42C8838EF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991" y="2467231"/>
            <a:ext cx="9656423" cy="1905761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DAF74FC5-B93A-BC8A-66A1-1C176BC97855}"/>
              </a:ext>
            </a:extLst>
          </p:cNvPr>
          <p:cNvSpPr txBox="1"/>
          <p:nvPr/>
        </p:nvSpPr>
        <p:spPr>
          <a:xfrm>
            <a:off x="4078982" y="3313390"/>
            <a:ext cx="42394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b="1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Los principales motivos de PQRD* se deben a: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64C632-921B-6657-BE79-6811CB9EB946}"/>
              </a:ext>
            </a:extLst>
          </p:cNvPr>
          <p:cNvSpPr txBox="1"/>
          <p:nvPr/>
        </p:nvSpPr>
        <p:spPr>
          <a:xfrm>
            <a:off x="1299351" y="6275805"/>
            <a:ext cx="959170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50" b="1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*Nota: </a:t>
            </a:r>
            <a:r>
              <a:rPr lang="es-ES" sz="1050" b="0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Las PQRD incluyen peticiones, derechos de petición, quejas, reclamos registrados en el aplicativo misional de la EPS</a:t>
            </a:r>
            <a:endParaRPr lang="es-CO" sz="105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FF6175-23C8-0763-D2B6-0CEDF8F32680}"/>
              </a:ext>
            </a:extLst>
          </p:cNvPr>
          <p:cNvSpPr txBox="1"/>
          <p:nvPr/>
        </p:nvSpPr>
        <p:spPr>
          <a:xfrm>
            <a:off x="3124731" y="648115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C2BC484B-BEBF-22CD-C428-F9D7F815328D}"/>
              </a:ext>
            </a:extLst>
          </p:cNvPr>
          <p:cNvSpPr txBox="1"/>
          <p:nvPr/>
        </p:nvSpPr>
        <p:spPr>
          <a:xfrm>
            <a:off x="1880171" y="261504"/>
            <a:ext cx="843006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2800" b="1" dirty="0">
                <a:solidFill>
                  <a:srgbClr val="2350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Solicitudes no presenciales</a:t>
            </a:r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32;p14">
            <a:extLst>
              <a:ext uri="{FF2B5EF4-FFF2-40B4-BE49-F238E27FC236}">
                <a16:creationId xmlns:a16="http://schemas.microsoft.com/office/drawing/2014/main" id="{679900ED-CC89-B0F0-820E-5C210C26A139}"/>
              </a:ext>
            </a:extLst>
          </p:cNvPr>
          <p:cNvSpPr txBox="1"/>
          <p:nvPr/>
        </p:nvSpPr>
        <p:spPr>
          <a:xfrm>
            <a:off x="1126654" y="730222"/>
            <a:ext cx="10441160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O" sz="20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7.2 </a:t>
            </a:r>
            <a:r>
              <a:rPr lang="es-ES" sz="2400" b="1" dirty="0">
                <a:solidFill>
                  <a:srgbClr val="23505E"/>
                </a:solidFill>
                <a:latin typeface="Calibri"/>
                <a:cs typeface="Calibri"/>
              </a:rPr>
              <a:t>Atención por otros medios </a:t>
            </a:r>
            <a:r>
              <a:rPr lang="es-MX" sz="2000" b="1" dirty="0">
                <a:solidFill>
                  <a:srgbClr val="23505E"/>
                </a:solidFill>
                <a:latin typeface="Calibri"/>
                <a:cs typeface="Calibri"/>
                <a:sym typeface="Calibri"/>
              </a:rPr>
              <a:t>(Plataforma Supersalud, Página web, Correo electrónico, Redes sociales)</a:t>
            </a:r>
            <a:endParaRPr lang="es-ES" sz="20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493EC4ED-802C-88A6-31FB-BDAA752AB0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608898"/>
              </p:ext>
            </p:extLst>
          </p:nvPr>
        </p:nvGraphicFramePr>
        <p:xfrm>
          <a:off x="2985211" y="1548683"/>
          <a:ext cx="6219985" cy="1559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035414" imgH="1384212" progId="Excel.Sheet.12">
                  <p:embed/>
                </p:oleObj>
              </mc:Choice>
              <mc:Fallback>
                <p:oleObj name="Worksheet" r:id="rId3" imgW="5035414" imgH="138421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85211" y="1548683"/>
                        <a:ext cx="6219985" cy="15593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756F6165-1BC6-31E3-ACBD-6A35423CF8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5836827"/>
              </p:ext>
            </p:extLst>
          </p:nvPr>
        </p:nvGraphicFramePr>
        <p:xfrm>
          <a:off x="3217328" y="3707511"/>
          <a:ext cx="5848350" cy="204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5848214" imgH="2044788" progId="Excel.Sheet.12">
                  <p:embed/>
                </p:oleObj>
              </mc:Choice>
              <mc:Fallback>
                <p:oleObj name="Worksheet" r:id="rId5" imgW="5848214" imgH="204478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17328" y="3707511"/>
                        <a:ext cx="5848350" cy="2044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588982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2;p14">
            <a:extLst>
              <a:ext uri="{FF2B5EF4-FFF2-40B4-BE49-F238E27FC236}">
                <a16:creationId xmlns:a16="http://schemas.microsoft.com/office/drawing/2014/main" id="{3BCFCEF2-2051-EC10-7341-FFB972067B85}"/>
              </a:ext>
            </a:extLst>
          </p:cNvPr>
          <p:cNvSpPr txBox="1"/>
          <p:nvPr/>
        </p:nvSpPr>
        <p:spPr>
          <a:xfrm>
            <a:off x="1880173" y="509193"/>
            <a:ext cx="843006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2400" b="1" dirty="0">
                <a:solidFill>
                  <a:srgbClr val="2350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Glosario</a:t>
            </a:r>
            <a:endParaRPr lang="es-MX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A90BF22-DC43-688F-1BC4-14A82867FB96}"/>
              </a:ext>
            </a:extLst>
          </p:cNvPr>
          <p:cNvSpPr txBox="1"/>
          <p:nvPr/>
        </p:nvSpPr>
        <p:spPr>
          <a:xfrm>
            <a:off x="1055822" y="1100277"/>
            <a:ext cx="482453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Afiliado</a:t>
            </a:r>
          </a:p>
          <a:p>
            <a:pPr algn="just"/>
            <a:r>
              <a:rPr lang="es-CO" sz="1100" dirty="0">
                <a:latin typeface="Arial" panose="020B0604020202020204" pitchFamily="34" charset="0"/>
                <a:ea typeface="Calibri" panose="020F0502020204030204" pitchFamily="34" charset="0"/>
              </a:rPr>
              <a:t>C</a:t>
            </a:r>
            <a:r>
              <a:rPr lang="es-CO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ondición que adquiere la persona al afiliarse en El Sistema de Seguridad Social en Salud (SGSSS), donde se brinda un seguro que cubre los gastos de salud a los habitantes del territorio nacional, colombianos y extranjeros por medio de una Entidad Administradora de Planes de Beneficios (EAPB) ya sea en el régimen subsidiado o régimen contributivo.</a:t>
            </a:r>
            <a:endParaRPr lang="es-CO" sz="11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7A26983-3129-5A01-CCF8-2758750D6754}"/>
              </a:ext>
            </a:extLst>
          </p:cNvPr>
          <p:cNvSpPr txBox="1"/>
          <p:nvPr/>
        </p:nvSpPr>
        <p:spPr>
          <a:xfrm>
            <a:off x="1054646" y="2392939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009B8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Atención ambulatoria</a:t>
            </a:r>
          </a:p>
          <a:p>
            <a:pPr algn="just"/>
            <a:r>
              <a:rPr lang="es-MX" sz="105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Son las intervenciones en salud que se realizan sin necesidad de que el usuario deba quedarse en una clínica u hospital. </a:t>
            </a:r>
            <a:endParaRPr lang="es-CO" sz="105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D88D533-321E-07E3-4D95-8AF23F135CAC}"/>
              </a:ext>
            </a:extLst>
          </p:cNvPr>
          <p:cNvSpPr txBox="1"/>
          <p:nvPr/>
        </p:nvSpPr>
        <p:spPr>
          <a:xfrm>
            <a:off x="1054646" y="3067996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2A516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Atención hospitalaria</a:t>
            </a: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Son las intervenciones en salud que exigen hospitalización en una clínica u hospital por más de 24 horas. </a:t>
            </a:r>
            <a:endParaRPr lang="es-CO" sz="11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A72621-908E-459B-CDCE-C5BE6E0D85D5}"/>
              </a:ext>
            </a:extLst>
          </p:cNvPr>
          <p:cNvSpPr txBox="1"/>
          <p:nvPr/>
        </p:nvSpPr>
        <p:spPr>
          <a:xfrm>
            <a:off x="1054646" y="3656250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009B8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Atención prioritaria</a:t>
            </a: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Son las intervenciones en salud donde la vida no corre peligro, pero el usuario no puede esperar una cita programada.</a:t>
            </a:r>
            <a:endParaRPr lang="es-CO" sz="11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9ED2739-DC69-7181-C1EE-FF498AD7EDAD}"/>
              </a:ext>
            </a:extLst>
          </p:cNvPr>
          <p:cNvSpPr txBox="1"/>
          <p:nvPr/>
        </p:nvSpPr>
        <p:spPr>
          <a:xfrm>
            <a:off x="1049900" y="5430451"/>
            <a:ext cx="4824536" cy="1001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09B86"/>
                </a:solidFill>
                <a:latin typeface="Arial" panose="020B0604020202020204" pitchFamily="34" charset="0"/>
              </a:rPr>
              <a:t>Cotizante</a:t>
            </a:r>
          </a:p>
          <a:p>
            <a:pPr lvl="0" algn="just">
              <a:lnSpc>
                <a:spcPct val="107000"/>
              </a:lnSpc>
            </a:pPr>
            <a:r>
              <a:rPr lang="es-CO" sz="1100" dirty="0">
                <a:latin typeface="Arial" panose="020B0604020202020204" pitchFamily="34" charset="0"/>
              </a:rPr>
              <a:t>Todos los asalariados o pensionados, al igual que todos los trabajadores independientes con ingresos iguales o superiores a un salario mínimo, que tienen la obligación de afiliarse al Régimen contributivo a través de una EPS pública o privada.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D851655-244D-9FCD-701E-231706361451}"/>
              </a:ext>
            </a:extLst>
          </p:cNvPr>
          <p:cNvSpPr txBox="1"/>
          <p:nvPr/>
        </p:nvSpPr>
        <p:spPr>
          <a:xfrm>
            <a:off x="6095206" y="2140372"/>
            <a:ext cx="48245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09B8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EAPS</a:t>
            </a:r>
            <a:endParaRPr lang="es-CO" sz="1200" b="1" dirty="0">
              <a:solidFill>
                <a:srgbClr val="009B86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Entidad Administradora de Planea de Beneficios en Salud</a:t>
            </a:r>
            <a:endParaRPr lang="es-CO" sz="11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629FE1C-FE79-1015-D3E2-300D65F17D02}"/>
              </a:ext>
            </a:extLst>
          </p:cNvPr>
          <p:cNvSpPr txBox="1"/>
          <p:nvPr/>
        </p:nvSpPr>
        <p:spPr>
          <a:xfrm>
            <a:off x="1049900" y="4301154"/>
            <a:ext cx="4824536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2A516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Beneficiario</a:t>
            </a:r>
            <a:endParaRPr lang="es-MX" sz="1200" b="1" dirty="0">
              <a:solidFill>
                <a:srgbClr val="2A516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 el </a:t>
            </a:r>
            <a:r>
              <a:rPr lang="es-MX" sz="11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régimen contributivo</a:t>
            </a:r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los familiares en primer grado de consanguinidad, el cónyuge y los hijos menores de 18 años o menores de 25 años estudiantes y dedicación exclusiva a dicha actividad. En el </a:t>
            </a:r>
            <a:r>
              <a:rPr lang="es-MX" sz="11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régimen subsidiado</a:t>
            </a:r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son beneficiarios todos los afiliados con su grupo familiar. </a:t>
            </a:r>
            <a:endParaRPr lang="es-CO" sz="11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AB067FE-43E6-ECEB-792F-A125CBBDB4B4}"/>
              </a:ext>
            </a:extLst>
          </p:cNvPr>
          <p:cNvSpPr txBox="1"/>
          <p:nvPr/>
        </p:nvSpPr>
        <p:spPr>
          <a:xfrm>
            <a:off x="6095206" y="2612295"/>
            <a:ext cx="48245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</a:rPr>
              <a:t>EPS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Entidad Promotora de Salud. Para el caso del régimen subsidiado y contributivo son las responsables de prestar el servicio de aseguramiento y de la prestación del Plan de Beneficios a sus afiliados.</a:t>
            </a:r>
            <a:endParaRPr lang="es-CO" sz="11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6E6D377-202A-288D-C995-2EF6E498FB5D}"/>
              </a:ext>
            </a:extLst>
          </p:cNvPr>
          <p:cNvSpPr txBox="1"/>
          <p:nvPr/>
        </p:nvSpPr>
        <p:spPr>
          <a:xfrm>
            <a:off x="6095206" y="3382955"/>
            <a:ext cx="48245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09B8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IPS</a:t>
            </a:r>
            <a:endParaRPr lang="es-CO" sz="1200" b="1" dirty="0">
              <a:solidFill>
                <a:srgbClr val="009B86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Institución Prestadora de Servicios de Salud. Son las encargadas de prestar los servicios de salud en su nivel de atención correspondiente a los afiliados.</a:t>
            </a:r>
            <a:endParaRPr lang="es-CO" sz="11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FB154CD-1542-17C4-59FF-6C12E3AEA151}"/>
              </a:ext>
            </a:extLst>
          </p:cNvPr>
          <p:cNvSpPr txBox="1"/>
          <p:nvPr/>
        </p:nvSpPr>
        <p:spPr>
          <a:xfrm>
            <a:off x="6095206" y="4177896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</a:rPr>
              <a:t>Movilidad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la garantía que tiene el afiliado de continuar en la misma EPS cuando por alguna circunstancia cambie de régimen. </a:t>
            </a:r>
            <a:endParaRPr lang="es-CO" sz="11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3677F90-FA4F-1140-00D0-B8DDAB662582}"/>
              </a:ext>
            </a:extLst>
          </p:cNvPr>
          <p:cNvSpPr txBox="1"/>
          <p:nvPr/>
        </p:nvSpPr>
        <p:spPr>
          <a:xfrm>
            <a:off x="6095206" y="4808985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09B8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Movilidad ascendente</a:t>
            </a:r>
            <a:endParaRPr lang="es-CO" sz="1200" b="1" dirty="0">
              <a:solidFill>
                <a:srgbClr val="009B86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cuando un usuario pasa del régimen subsidiado al régimen contributivo por vínculo laboral o capacidad de pago. </a:t>
            </a:r>
            <a:endParaRPr lang="es-CO" sz="11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4AEAAB2-20CF-3092-1DA5-253CADA72EC1}"/>
              </a:ext>
            </a:extLst>
          </p:cNvPr>
          <p:cNvSpPr txBox="1"/>
          <p:nvPr/>
        </p:nvSpPr>
        <p:spPr>
          <a:xfrm>
            <a:off x="6095206" y="5438447"/>
            <a:ext cx="4824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</a:rPr>
              <a:t>Movilidad descendente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cuando un usuario pasa del régimen contributivo al régimen subsidiado por terminación de su vínculo laboral o capacidad de pago. 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Nota: para la movilidad descendente el usuario debe cumplir con las nuevas categorías del Sisbén.</a:t>
            </a:r>
            <a:endParaRPr lang="es-CO" sz="11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F880227-D50E-5C6B-AD7A-C357A1676CAA}"/>
              </a:ext>
            </a:extLst>
          </p:cNvPr>
          <p:cNvSpPr txBox="1"/>
          <p:nvPr/>
        </p:nvSpPr>
        <p:spPr>
          <a:xfrm>
            <a:off x="6095206" y="1100277"/>
            <a:ext cx="4824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Derecho de petición</a:t>
            </a:r>
            <a:endParaRPr lang="es-CO" sz="1200" b="1" dirty="0">
              <a:solidFill>
                <a:srgbClr val="2A516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la facultad concedida a todas las personas dentro del territorio nacional, para que puedan presentar peticiones a las autoridades y diferentes entidades, con el propósito de que se les entregue información sobre situaciones de interés general y/o particular.</a:t>
            </a:r>
          </a:p>
        </p:txBody>
      </p:sp>
    </p:spTree>
    <p:extLst>
      <p:ext uri="{BB962C8B-B14F-4D97-AF65-F5344CB8AC3E}">
        <p14:creationId xmlns:p14="http://schemas.microsoft.com/office/powerpoint/2010/main" val="318617757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2;p14">
            <a:extLst>
              <a:ext uri="{FF2B5EF4-FFF2-40B4-BE49-F238E27FC236}">
                <a16:creationId xmlns:a16="http://schemas.microsoft.com/office/drawing/2014/main" id="{3BCFCEF2-2051-EC10-7341-FFB972067B85}"/>
              </a:ext>
            </a:extLst>
          </p:cNvPr>
          <p:cNvSpPr txBox="1"/>
          <p:nvPr/>
        </p:nvSpPr>
        <p:spPr>
          <a:xfrm>
            <a:off x="1880173" y="509193"/>
            <a:ext cx="843006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2400" b="1" dirty="0">
                <a:solidFill>
                  <a:srgbClr val="2350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Glosario</a:t>
            </a:r>
            <a:endParaRPr lang="es-MX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A90BF22-DC43-688F-1BC4-14A82867FB96}"/>
              </a:ext>
            </a:extLst>
          </p:cNvPr>
          <p:cNvSpPr txBox="1"/>
          <p:nvPr/>
        </p:nvSpPr>
        <p:spPr>
          <a:xfrm>
            <a:off x="1055822" y="1100277"/>
            <a:ext cx="4824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Petición</a:t>
            </a:r>
            <a:endParaRPr lang="es-CO" sz="1200" b="1" dirty="0">
              <a:solidFill>
                <a:srgbClr val="2A516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Mediante la cual una persona por motivos de interés general o particular solicita la intervención de la entidad para la resolución de una situación, la prestación de un servicio, la información o requerimiento de copia de documentos, entre otros.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7A26983-3129-5A01-CCF8-2758750D6754}"/>
              </a:ext>
            </a:extLst>
          </p:cNvPr>
          <p:cNvSpPr txBox="1"/>
          <p:nvPr/>
        </p:nvSpPr>
        <p:spPr>
          <a:xfrm>
            <a:off x="1049900" y="2089040"/>
            <a:ext cx="48245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009B8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Queja</a:t>
            </a:r>
          </a:p>
          <a:p>
            <a:pPr algn="just"/>
            <a:r>
              <a:rPr lang="es-MX" sz="1050" dirty="0">
                <a:latin typeface="Arial" panose="020B0604020202020204" pitchFamily="34" charset="0"/>
                <a:ea typeface="Calibri" panose="020F0502020204030204" pitchFamily="34" charset="0"/>
              </a:rPr>
              <a:t>M</a:t>
            </a:r>
            <a:r>
              <a:rPr lang="es-MX" sz="105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anifestación de una persona, a través de la cual expresa inconformidad con el actuar de un funcionario de la entidad.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D88D533-321E-07E3-4D95-8AF23F135CAC}"/>
              </a:ext>
            </a:extLst>
          </p:cNvPr>
          <p:cNvSpPr txBox="1"/>
          <p:nvPr/>
        </p:nvSpPr>
        <p:spPr>
          <a:xfrm>
            <a:off x="1049900" y="2704593"/>
            <a:ext cx="48245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2A516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Reclamo</a:t>
            </a: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través del cual los usuarios del Sistema General de Seguridad Social en Salud dan a conocer su insatisfacción con la prestación del servicio de salud.</a:t>
            </a:r>
            <a:endParaRPr lang="es-CO" sz="11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A72621-908E-459B-CDCE-C5BE6E0D85D5}"/>
              </a:ext>
            </a:extLst>
          </p:cNvPr>
          <p:cNvSpPr txBox="1"/>
          <p:nvPr/>
        </p:nvSpPr>
        <p:spPr>
          <a:xfrm>
            <a:off x="1055999" y="3467593"/>
            <a:ext cx="4824536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009B8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Régimen contributivo</a:t>
            </a: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Es un conjunto de normas que rigen la vinculación de los individuos y las familias al Sistema General de Seguridad Social en Salud, cuando tal vinculación se hace a través del pago de una cotización, individual y familiar, o un aporte económico previo financiado directamente por el afiliado o en concurrencia entre éste y su empleador. </a:t>
            </a:r>
            <a:endParaRPr lang="es-CO" sz="11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9ED2739-DC69-7181-C1EE-FF498AD7EDAD}"/>
              </a:ext>
            </a:extLst>
          </p:cNvPr>
          <p:cNvSpPr txBox="1"/>
          <p:nvPr/>
        </p:nvSpPr>
        <p:spPr>
          <a:xfrm>
            <a:off x="6316372" y="1100277"/>
            <a:ext cx="4824536" cy="1725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09B86"/>
                </a:solidFill>
                <a:latin typeface="Arial" panose="020B0604020202020204" pitchFamily="34" charset="0"/>
              </a:rPr>
              <a:t>Rendición de cuentas</a:t>
            </a:r>
          </a:p>
          <a:p>
            <a:pPr lvl="0" algn="just">
              <a:lnSpc>
                <a:spcPct val="107000"/>
              </a:lnSpc>
            </a:pPr>
            <a:r>
              <a:rPr lang="es-MX" sz="1100" dirty="0">
                <a:latin typeface="Arial" panose="020B0604020202020204" pitchFamily="34" charset="0"/>
              </a:rPr>
              <a:t>Según la Función Pública es un proceso que busca la transparencia de la gestión de la Administración Pública, y la adopción de los principios de Buen Gobierno, eficiencia, eficacia y transparencia en todas las actuaciones del servidor público. La rendición de cuentas es la obligación de las entidades y servidores públicos de informar y explicar los avances y los resultados de su gestión, así como el avance en la garantía de derechos a los ciudadanos y sus organizaciones sociales, a través de espacios de diálogo público. </a:t>
            </a:r>
            <a:endParaRPr lang="es-CO" sz="1100" dirty="0">
              <a:latin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D851655-244D-9FCD-701E-231706361451}"/>
              </a:ext>
            </a:extLst>
          </p:cNvPr>
          <p:cNvSpPr txBox="1"/>
          <p:nvPr/>
        </p:nvSpPr>
        <p:spPr>
          <a:xfrm>
            <a:off x="6316980" y="3940623"/>
            <a:ext cx="48245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09B8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Solicitud de información</a:t>
            </a:r>
            <a:endParaRPr lang="es-CO" sz="1200" b="1" dirty="0">
              <a:solidFill>
                <a:srgbClr val="009B86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Orientación solicitada para acceder a un servicio.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629FE1C-FE79-1015-D3E2-300D65F17D02}"/>
              </a:ext>
            </a:extLst>
          </p:cNvPr>
          <p:cNvSpPr txBox="1"/>
          <p:nvPr/>
        </p:nvSpPr>
        <p:spPr>
          <a:xfrm>
            <a:off x="1062098" y="4590977"/>
            <a:ext cx="4824536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MX" sz="1200" b="1" dirty="0">
                <a:solidFill>
                  <a:srgbClr val="2A516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Régimen subsidiado</a:t>
            </a:r>
            <a:endParaRPr lang="es-MX" sz="1200" b="1" dirty="0">
              <a:solidFill>
                <a:srgbClr val="2A5162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 encarga del aseguramiento de todas las personas sin capacidad de pago y no cubiertas por el régimen contributivo. La identificación de dicha población es competencia municipal y se lleva a cabo mediante la aplicación de la encuesta del Sistema de Identificación y Clasificación de Potenciales Beneficiarios para los Programas Sociales (SISBÉN). </a:t>
            </a:r>
            <a:endParaRPr lang="es-CO" sz="11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AB067FE-43E6-ECEB-792F-A125CBBDB4B4}"/>
              </a:ext>
            </a:extLst>
          </p:cNvPr>
          <p:cNvSpPr txBox="1"/>
          <p:nvPr/>
        </p:nvSpPr>
        <p:spPr>
          <a:xfrm>
            <a:off x="6316372" y="4365174"/>
            <a:ext cx="48245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</a:rPr>
              <a:t>Sugerencia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Recomendación que se realiza para mejorar un servicio.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F880227-D50E-5C6B-AD7A-C357A1676CAA}"/>
              </a:ext>
            </a:extLst>
          </p:cNvPr>
          <p:cNvSpPr txBox="1"/>
          <p:nvPr/>
        </p:nvSpPr>
        <p:spPr>
          <a:xfrm>
            <a:off x="6316372" y="2808096"/>
            <a:ext cx="482453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2A516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SGSSS</a:t>
            </a:r>
          </a:p>
          <a:p>
            <a:pPr algn="just"/>
            <a:r>
              <a:rPr lang="es-CO" sz="1100" dirty="0">
                <a:latin typeface="Arial" panose="020B0604020202020204" pitchFamily="34" charset="0"/>
              </a:rPr>
              <a:t>Sistema de seguridad social en salud.</a:t>
            </a: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un conjunto armónico de entidades públicas y privadas, normas y procedimientos, que procura la prestación del servicio y fijan condiciones de acceso en todos los niveles de atención, bajo el fundamento de garantizar la atención integral a toda población.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E6F1F5E-E94E-FEE2-714C-ED3517B53EF3}"/>
              </a:ext>
            </a:extLst>
          </p:cNvPr>
          <p:cNvSpPr txBox="1"/>
          <p:nvPr/>
        </p:nvSpPr>
        <p:spPr>
          <a:xfrm>
            <a:off x="6316372" y="4805204"/>
            <a:ext cx="48245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s-CO" sz="1200" b="1" dirty="0">
                <a:solidFill>
                  <a:srgbClr val="009B8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Traslado</a:t>
            </a:r>
            <a:endParaRPr lang="es-CO" sz="1200" b="1" dirty="0">
              <a:solidFill>
                <a:srgbClr val="009B86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s-MX" sz="1100" dirty="0">
                <a:latin typeface="Arial" panose="020B0604020202020204" pitchFamily="34" charset="0"/>
                <a:ea typeface="Calibri" panose="020F0502020204030204" pitchFamily="34" charset="0"/>
              </a:rPr>
              <a:t>Es el cambio de inscripción de EPS dentro de un mismo régimen o el cambio de inscripción de EPS con cambio de régimen dentro del SGSSS siempre que se cumplan las condiciones previstas para el mismo.</a:t>
            </a:r>
          </a:p>
        </p:txBody>
      </p:sp>
    </p:spTree>
    <p:extLst>
      <p:ext uri="{BB962C8B-B14F-4D97-AF65-F5344CB8AC3E}">
        <p14:creationId xmlns:p14="http://schemas.microsoft.com/office/powerpoint/2010/main" val="97777274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795351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/>
          <p:nvPr/>
        </p:nvSpPr>
        <p:spPr>
          <a:xfrm>
            <a:off x="1342678" y="1053530"/>
            <a:ext cx="3153366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b="1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Contenido </a:t>
            </a:r>
            <a:endParaRPr sz="10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46619A0-959A-4B97-9AB0-5AB2BB1EE17B}"/>
              </a:ext>
            </a:extLst>
          </p:cNvPr>
          <p:cNvSpPr txBox="1"/>
          <p:nvPr/>
        </p:nvSpPr>
        <p:spPr>
          <a:xfrm>
            <a:off x="1569471" y="1989634"/>
            <a:ext cx="905147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Cantidad de afiliados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FontTx/>
              <a:buAutoNum type="arabicPeriod"/>
            </a:pPr>
            <a:r>
              <a:rPr lang="es-CO" sz="2000" dirty="0">
                <a:solidFill>
                  <a:srgbClr val="23505E"/>
                </a:solidFill>
              </a:rPr>
              <a:t>Novedades presentadas en el aseguramiento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FontTx/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Indicadores de gestión del Sistema Obligatorio de Garantía de la Calidad - SOGC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Estado de contratación de la red por nivel de complejidad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FontTx/>
              <a:buAutoNum type="arabicPeriod"/>
            </a:pPr>
            <a:r>
              <a:rPr lang="es-CO" sz="2000" dirty="0">
                <a:solidFill>
                  <a:srgbClr val="23505E"/>
                </a:solidFill>
              </a:rPr>
              <a:t>Satisfacción de los usuarios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FontTx/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Gestión en los puntos de atención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Solicitudes no presenciales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50"/>
          <p:cNvSpPr txBox="1"/>
          <p:nvPr/>
        </p:nvSpPr>
        <p:spPr>
          <a:xfrm>
            <a:off x="2429385" y="867288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1. Cantidad de afiliados</a:t>
            </a:r>
            <a:endParaRPr sz="28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742;p50">
            <a:extLst>
              <a:ext uri="{FF2B5EF4-FFF2-40B4-BE49-F238E27FC236}">
                <a16:creationId xmlns:a16="http://schemas.microsoft.com/office/drawing/2014/main" id="{C447B4E8-CAA6-A49C-73DD-56FA50EB2A72}"/>
              </a:ext>
            </a:extLst>
          </p:cNvPr>
          <p:cNvSpPr txBox="1"/>
          <p:nvPr/>
        </p:nvSpPr>
        <p:spPr>
          <a:xfrm>
            <a:off x="2894242" y="2295166"/>
            <a:ext cx="2303073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% PARTICIPACIÓN</a:t>
            </a:r>
            <a:endParaRPr dirty="0"/>
          </a:p>
        </p:txBody>
      </p:sp>
      <p:sp>
        <p:nvSpPr>
          <p:cNvPr id="8" name="Google Shape;753;p50">
            <a:extLst>
              <a:ext uri="{FF2B5EF4-FFF2-40B4-BE49-F238E27FC236}">
                <a16:creationId xmlns:a16="http://schemas.microsoft.com/office/drawing/2014/main" id="{D0BAE482-7DAE-90AC-E15A-CCD57896CA21}"/>
              </a:ext>
            </a:extLst>
          </p:cNvPr>
          <p:cNvSpPr txBox="1"/>
          <p:nvPr/>
        </p:nvSpPr>
        <p:spPr>
          <a:xfrm>
            <a:off x="9047534" y="2295166"/>
            <a:ext cx="1008112" cy="46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Texto 1</a:t>
            </a:r>
            <a:endParaRPr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538F1D-A827-2A6E-1E89-69B6D94E6815}"/>
              </a:ext>
            </a:extLst>
          </p:cNvPr>
          <p:cNvSpPr txBox="1"/>
          <p:nvPr/>
        </p:nvSpPr>
        <p:spPr>
          <a:xfrm>
            <a:off x="1081979" y="2499787"/>
            <a:ext cx="1002645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7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corte del 30 de septiembre de 2024, Savia Salud EPS cuenta con un total de </a:t>
            </a:r>
            <a:r>
              <a:rPr lang="es-ES" sz="17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1.675.148 </a:t>
            </a:r>
            <a:r>
              <a:rPr lang="es-ES" sz="17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afiliados:</a:t>
            </a:r>
            <a:endParaRPr lang="es-CO" sz="1700" dirty="0"/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6B3E6DE3-DEEB-DDCE-60E4-F6114D6F03F4}"/>
              </a:ext>
            </a:extLst>
          </p:cNvPr>
          <p:cNvGraphicFramePr>
            <a:graphicFrameLocks noGrp="1"/>
          </p:cNvGraphicFramePr>
          <p:nvPr/>
        </p:nvGraphicFramePr>
        <p:xfrm>
          <a:off x="1154324" y="3284638"/>
          <a:ext cx="5660962" cy="1926419"/>
        </p:xfrm>
        <a:graphic>
          <a:graphicData uri="http://schemas.openxmlformats.org/drawingml/2006/table">
            <a:tbl>
              <a:tblPr/>
              <a:tblGrid>
                <a:gridCol w="2131659">
                  <a:extLst>
                    <a:ext uri="{9D8B030D-6E8A-4147-A177-3AD203B41FA5}">
                      <a16:colId xmlns:a16="http://schemas.microsoft.com/office/drawing/2014/main" val="538600350"/>
                    </a:ext>
                  </a:extLst>
                </a:gridCol>
                <a:gridCol w="1613827">
                  <a:extLst>
                    <a:ext uri="{9D8B030D-6E8A-4147-A177-3AD203B41FA5}">
                      <a16:colId xmlns:a16="http://schemas.microsoft.com/office/drawing/2014/main" val="479862853"/>
                    </a:ext>
                  </a:extLst>
                </a:gridCol>
                <a:gridCol w="1915476">
                  <a:extLst>
                    <a:ext uri="{9D8B030D-6E8A-4147-A177-3AD203B41FA5}">
                      <a16:colId xmlns:a16="http://schemas.microsoft.com/office/drawing/2014/main" val="2226836544"/>
                    </a:ext>
                  </a:extLst>
                </a:gridCol>
              </a:tblGrid>
              <a:tr h="6880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RÉGIMEN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NÚMERO DE AFILIADOS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PARTICIPACIÓN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728684"/>
                  </a:ext>
                </a:extLst>
              </a:tr>
              <a:tr h="41280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Subsidiado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1.535.203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4749520"/>
                  </a:ext>
                </a:extLst>
              </a:tr>
              <a:tr h="41280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Contributivo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139.945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8316569"/>
                  </a:ext>
                </a:extLst>
              </a:tr>
              <a:tr h="41280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1.675.148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461376"/>
                  </a:ext>
                </a:extLst>
              </a:tr>
            </a:tbl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D37D1774-8D85-A2E4-23CB-AE2C24A237FC}"/>
              </a:ext>
            </a:extLst>
          </p:cNvPr>
          <p:cNvGraphicFramePr>
            <a:graphicFrameLocks/>
          </p:cNvGraphicFramePr>
          <p:nvPr/>
        </p:nvGraphicFramePr>
        <p:xfrm>
          <a:off x="6671270" y="2907925"/>
          <a:ext cx="4324172" cy="2610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Google Shape;738;p50">
            <a:extLst>
              <a:ext uri="{FF2B5EF4-FFF2-40B4-BE49-F238E27FC236}">
                <a16:creationId xmlns:a16="http://schemas.microsoft.com/office/drawing/2014/main" id="{64318E5A-E402-2437-A18C-93D12435624D}"/>
              </a:ext>
            </a:extLst>
          </p:cNvPr>
          <p:cNvSpPr txBox="1"/>
          <p:nvPr/>
        </p:nvSpPr>
        <p:spPr>
          <a:xfrm>
            <a:off x="1081979" y="1816042"/>
            <a:ext cx="88818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1.1 Total de afiliados por régimen, corte septiembre 2024</a:t>
            </a:r>
            <a:endParaRPr sz="24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FFF2CA-17B7-DECA-834B-1EC8F8752265}"/>
              </a:ext>
            </a:extLst>
          </p:cNvPr>
          <p:cNvSpPr txBox="1"/>
          <p:nvPr/>
        </p:nvSpPr>
        <p:spPr>
          <a:xfrm>
            <a:off x="3124732" y="623810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de Aseguramiento/Savia Salud EPS/Trimestre III-2024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38;p50">
            <a:extLst>
              <a:ext uri="{FF2B5EF4-FFF2-40B4-BE49-F238E27FC236}">
                <a16:creationId xmlns:a16="http://schemas.microsoft.com/office/drawing/2014/main" id="{C37AFFE4-5265-F29E-3D34-1E34557F15D4}"/>
              </a:ext>
            </a:extLst>
          </p:cNvPr>
          <p:cNvSpPr txBox="1"/>
          <p:nvPr/>
        </p:nvSpPr>
        <p:spPr>
          <a:xfrm>
            <a:off x="2429384" y="327671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1. Cantidad de afiliados</a:t>
            </a:r>
            <a:endParaRPr sz="28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B4C6F7B-D481-EE2F-B799-11BAEAEFA159}"/>
              </a:ext>
            </a:extLst>
          </p:cNvPr>
          <p:cNvSpPr txBox="1"/>
          <p:nvPr/>
        </p:nvSpPr>
        <p:spPr>
          <a:xfrm>
            <a:off x="1990750" y="5683507"/>
            <a:ext cx="3111790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600" b="1" dirty="0"/>
              <a:t>Asignación en 9 subregiones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F01ECDE-1D41-B486-97F2-4C7060AB0FF2}"/>
              </a:ext>
            </a:extLst>
          </p:cNvPr>
          <p:cNvSpPr txBox="1"/>
          <p:nvPr/>
        </p:nvSpPr>
        <p:spPr>
          <a:xfrm>
            <a:off x="1173789" y="1536970"/>
            <a:ext cx="1003398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>
                <a:latin typeface="+mj-lt"/>
                <a:cs typeface="Calibri" panose="020F0502020204030204" pitchFamily="34" charset="0"/>
              </a:rPr>
              <a:t>Distribución de la población afiliada según los </a:t>
            </a:r>
            <a:r>
              <a:rPr lang="es-ES" sz="2000" b="1" dirty="0">
                <a:latin typeface="+mj-lt"/>
                <a:cs typeface="Calibri" panose="020F0502020204030204" pitchFamily="34" charset="0"/>
              </a:rPr>
              <a:t>123</a:t>
            </a:r>
            <a:r>
              <a:rPr lang="es-ES" sz="1800" dirty="0">
                <a:latin typeface="+mj-lt"/>
                <a:cs typeface="Calibri" panose="020F0502020204030204" pitchFamily="34" charset="0"/>
              </a:rPr>
              <a:t> municipios del departamento de Antioquia, en los cuales Savia Salud hace presencia</a:t>
            </a:r>
          </a:p>
        </p:txBody>
      </p:sp>
      <p:sp>
        <p:nvSpPr>
          <p:cNvPr id="10" name="Google Shape;738;p50">
            <a:extLst>
              <a:ext uri="{FF2B5EF4-FFF2-40B4-BE49-F238E27FC236}">
                <a16:creationId xmlns:a16="http://schemas.microsoft.com/office/drawing/2014/main" id="{CFCEAB46-B7E3-7C96-8060-B8D64C20065A}"/>
              </a:ext>
            </a:extLst>
          </p:cNvPr>
          <p:cNvSpPr txBox="1"/>
          <p:nvPr/>
        </p:nvSpPr>
        <p:spPr>
          <a:xfrm>
            <a:off x="1173789" y="1003530"/>
            <a:ext cx="88818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1.2 Total de afiliados en las subregiones, corte Septiembre 2024</a:t>
            </a:r>
            <a:endParaRPr sz="24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9770D2A-6E0B-790D-0963-70D13318FBAF}"/>
              </a:ext>
            </a:extLst>
          </p:cNvPr>
          <p:cNvSpPr txBox="1"/>
          <p:nvPr/>
        </p:nvSpPr>
        <p:spPr>
          <a:xfrm>
            <a:off x="3124732" y="660170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de Aseguramiento/Savia Salud EPS/Trimestre III-2024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D14704D4-9FB6-D59E-BB71-8695156C66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1620777"/>
              </p:ext>
            </p:extLst>
          </p:nvPr>
        </p:nvGraphicFramePr>
        <p:xfrm>
          <a:off x="6239224" y="2500332"/>
          <a:ext cx="5245314" cy="2843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530E067A-B4A7-7E99-1E57-E6832DEED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491" y="2379622"/>
            <a:ext cx="4986699" cy="307276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38;p50">
            <a:extLst>
              <a:ext uri="{FF2B5EF4-FFF2-40B4-BE49-F238E27FC236}">
                <a16:creationId xmlns:a16="http://schemas.microsoft.com/office/drawing/2014/main" id="{46FEDD33-0E40-61DD-4633-581A93715589}"/>
              </a:ext>
            </a:extLst>
          </p:cNvPr>
          <p:cNvSpPr txBox="1"/>
          <p:nvPr/>
        </p:nvSpPr>
        <p:spPr>
          <a:xfrm>
            <a:off x="2429385" y="736739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2. Novedades presentadas en el aseguramiento</a:t>
            </a:r>
            <a:endParaRPr sz="28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D548142-648A-FC20-9E42-AA31B1A88611}"/>
              </a:ext>
            </a:extLst>
          </p:cNvPr>
          <p:cNvSpPr txBox="1"/>
          <p:nvPr/>
        </p:nvSpPr>
        <p:spPr>
          <a:xfrm>
            <a:off x="2855806" y="3072414"/>
            <a:ext cx="2411273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Usuarios nuevos: </a:t>
            </a:r>
            <a:r>
              <a:rPr lang="es-ES" sz="1200" b="1" dirty="0"/>
              <a:t>25.671</a:t>
            </a:r>
            <a:endParaRPr lang="es-CO" sz="1200" b="1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27803B0-73AF-AED8-EF97-3F7BABDFB2E2}"/>
              </a:ext>
            </a:extLst>
          </p:cNvPr>
          <p:cNvSpPr txBox="1"/>
          <p:nvPr/>
        </p:nvSpPr>
        <p:spPr>
          <a:xfrm>
            <a:off x="6860663" y="3005114"/>
            <a:ext cx="271564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Usuarios con solicitud de portabilidad: </a:t>
            </a:r>
            <a:r>
              <a:rPr lang="es-ES" sz="1200" b="1" dirty="0"/>
              <a:t>12.577</a:t>
            </a:r>
            <a:endParaRPr lang="es-CO" sz="1200" b="1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74D6F77-5534-3026-48A9-CE90D462E95B}"/>
              </a:ext>
            </a:extLst>
          </p:cNvPr>
          <p:cNvSpPr txBox="1"/>
          <p:nvPr/>
        </p:nvSpPr>
        <p:spPr>
          <a:xfrm>
            <a:off x="2083564" y="5352581"/>
            <a:ext cx="396000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Usuarios trasladados hacia Savia Salud: </a:t>
            </a:r>
            <a:r>
              <a:rPr lang="es-ES" sz="1200" b="1" dirty="0"/>
              <a:t>2.940</a:t>
            </a:r>
          </a:p>
          <a:p>
            <a:pPr algn="ctr"/>
            <a:r>
              <a:rPr lang="es-ES" sz="1200" dirty="0"/>
              <a:t>usuarios trasladados hacia otra EAPB-S: </a:t>
            </a:r>
            <a:r>
              <a:rPr lang="es-ES" sz="1200" b="1" dirty="0"/>
              <a:t>3.265</a:t>
            </a:r>
            <a:endParaRPr lang="es-CO" sz="1200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7E9A27A-57B6-F277-8DB3-1E367998B482}"/>
              </a:ext>
            </a:extLst>
          </p:cNvPr>
          <p:cNvSpPr txBox="1"/>
          <p:nvPr/>
        </p:nvSpPr>
        <p:spPr>
          <a:xfrm>
            <a:off x="6180143" y="5352581"/>
            <a:ext cx="396000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Usuarios con movilidad descendente: </a:t>
            </a:r>
            <a:r>
              <a:rPr lang="es-ES" sz="1200" b="1" dirty="0"/>
              <a:t>36.976</a:t>
            </a:r>
          </a:p>
          <a:p>
            <a:pPr algn="ctr"/>
            <a:r>
              <a:rPr lang="es-ES" sz="1200" dirty="0"/>
              <a:t>Usuarios con movilidad ascendente: </a:t>
            </a:r>
            <a:r>
              <a:rPr lang="es-ES" sz="1200" b="1" dirty="0"/>
              <a:t>28.516</a:t>
            </a:r>
            <a:endParaRPr lang="es-CO" sz="1200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D4B0035-BD6E-9DE6-A918-51B30298137C}"/>
              </a:ext>
            </a:extLst>
          </p:cNvPr>
          <p:cNvGraphicFramePr>
            <a:graphicFrameLocks noGrp="1"/>
          </p:cNvGraphicFramePr>
          <p:nvPr/>
        </p:nvGraphicFramePr>
        <p:xfrm>
          <a:off x="2855806" y="1403854"/>
          <a:ext cx="2362200" cy="1457325"/>
        </p:xfrm>
        <a:graphic>
          <a:graphicData uri="http://schemas.openxmlformats.org/drawingml/2006/table">
            <a:tbl>
              <a:tblPr/>
              <a:tblGrid>
                <a:gridCol w="1344393">
                  <a:extLst>
                    <a:ext uri="{9D8B030D-6E8A-4147-A177-3AD203B41FA5}">
                      <a16:colId xmlns:a16="http://schemas.microsoft.com/office/drawing/2014/main" val="616150924"/>
                    </a:ext>
                  </a:extLst>
                </a:gridCol>
                <a:gridCol w="1017807">
                  <a:extLst>
                    <a:ext uri="{9D8B030D-6E8A-4147-A177-3AD203B41FA5}">
                      <a16:colId xmlns:a16="http://schemas.microsoft.com/office/drawing/2014/main" val="863734010"/>
                    </a:ext>
                  </a:extLst>
                </a:gridCol>
              </a:tblGrid>
              <a:tr h="6572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MES AFILIACIÓN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AFILIADOS NUEVOS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09069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7.049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73518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11.170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323794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SEPTIEMBRE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7.452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935499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             25.671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7988027"/>
                  </a:ext>
                </a:extLst>
              </a:tr>
            </a:tbl>
          </a:graphicData>
        </a:graphic>
      </p:graphicFrame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6520A2D5-C9A3-0E38-A524-ACD21C3118FB}"/>
              </a:ext>
            </a:extLst>
          </p:cNvPr>
          <p:cNvGraphicFramePr>
            <a:graphicFrameLocks noGrp="1"/>
          </p:cNvGraphicFramePr>
          <p:nvPr/>
        </p:nvGraphicFramePr>
        <p:xfrm>
          <a:off x="2252556" y="3693233"/>
          <a:ext cx="3568700" cy="1457325"/>
        </p:xfrm>
        <a:graphic>
          <a:graphicData uri="http://schemas.openxmlformats.org/drawingml/2006/table">
            <a:tbl>
              <a:tblPr/>
              <a:tblGrid>
                <a:gridCol w="1343809">
                  <a:extLst>
                    <a:ext uri="{9D8B030D-6E8A-4147-A177-3AD203B41FA5}">
                      <a16:colId xmlns:a16="http://schemas.microsoft.com/office/drawing/2014/main" val="625032836"/>
                    </a:ext>
                  </a:extLst>
                </a:gridCol>
                <a:gridCol w="1017365">
                  <a:extLst>
                    <a:ext uri="{9D8B030D-6E8A-4147-A177-3AD203B41FA5}">
                      <a16:colId xmlns:a16="http://schemas.microsoft.com/office/drawing/2014/main" val="1993989683"/>
                    </a:ext>
                  </a:extLst>
                </a:gridCol>
                <a:gridCol w="1207526">
                  <a:extLst>
                    <a:ext uri="{9D8B030D-6E8A-4147-A177-3AD203B41FA5}">
                      <a16:colId xmlns:a16="http://schemas.microsoft.com/office/drawing/2014/main" val="1571801780"/>
                    </a:ext>
                  </a:extLst>
                </a:gridCol>
              </a:tblGrid>
              <a:tr h="6572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MES DE NOVEDAD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TRASLADOS HACIA SAVIA SALUD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TRASLADOS DESDE SAVIA SALUD A OTRA EAPB-S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64875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1.192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631675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AGOSTO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1.082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176792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SEPTIEMBRE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531841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               2.940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3.265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643382"/>
                  </a:ext>
                </a:extLst>
              </a:tr>
            </a:tbl>
          </a:graphicData>
        </a:graphic>
      </p:graphicFrame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F95A63D9-94C5-5208-BDCD-59C9A1B3E68C}"/>
              </a:ext>
            </a:extLst>
          </p:cNvPr>
          <p:cNvGraphicFramePr>
            <a:graphicFrameLocks noGrp="1"/>
          </p:cNvGraphicFramePr>
          <p:nvPr/>
        </p:nvGraphicFramePr>
        <p:xfrm>
          <a:off x="6444475" y="3658027"/>
          <a:ext cx="3136900" cy="1457325"/>
        </p:xfrm>
        <a:graphic>
          <a:graphicData uri="http://schemas.openxmlformats.org/drawingml/2006/table">
            <a:tbl>
              <a:tblPr/>
              <a:tblGrid>
                <a:gridCol w="1041400">
                  <a:extLst>
                    <a:ext uri="{9D8B030D-6E8A-4147-A177-3AD203B41FA5}">
                      <a16:colId xmlns:a16="http://schemas.microsoft.com/office/drawing/2014/main" val="1172992903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1555391655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976458557"/>
                    </a:ext>
                  </a:extLst>
                </a:gridCol>
              </a:tblGrid>
              <a:tr h="6572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MES NOVEDAD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MOVILIDAD ASCENDENTE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MOVILIDAD DESCENDENTE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01821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9.420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11.390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440448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AGOSTO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10.718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13.400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904281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SEPTIEMBRE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8.378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12.186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35144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                28.516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             36.976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971131"/>
                  </a:ext>
                </a:extLst>
              </a:tr>
            </a:tbl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803C3C94-9E7B-77A2-1271-33BC64951849}"/>
              </a:ext>
            </a:extLst>
          </p:cNvPr>
          <p:cNvSpPr txBox="1"/>
          <p:nvPr/>
        </p:nvSpPr>
        <p:spPr>
          <a:xfrm>
            <a:off x="3124732" y="623810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de Aseguramiento/Savia Salud EPS/Trimestre III-2024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9C4FD65F-AED8-D141-94A0-A97236E02866}"/>
              </a:ext>
            </a:extLst>
          </p:cNvPr>
          <p:cNvGraphicFramePr>
            <a:graphicFrameLocks noGrp="1"/>
          </p:cNvGraphicFramePr>
          <p:nvPr/>
        </p:nvGraphicFramePr>
        <p:xfrm>
          <a:off x="7086993" y="1399406"/>
          <a:ext cx="2146300" cy="1457325"/>
        </p:xfrm>
        <a:graphic>
          <a:graphicData uri="http://schemas.openxmlformats.org/drawingml/2006/table">
            <a:tbl>
              <a:tblPr/>
              <a:tblGrid>
                <a:gridCol w="1041400">
                  <a:extLst>
                    <a:ext uri="{9D8B030D-6E8A-4147-A177-3AD203B41FA5}">
                      <a16:colId xmlns:a16="http://schemas.microsoft.com/office/drawing/2014/main" val="746869156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2027159877"/>
                    </a:ext>
                  </a:extLst>
                </a:gridCol>
              </a:tblGrid>
              <a:tr h="6572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MES SOLICITUD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NÚMERO DE SOLICITUDES DE PORTABILIDAD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08072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1631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AGOSTO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9094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SEPTIEMBRE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229439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                12.577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72151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3CCA61E-D117-A60A-F37D-97D6AC42DF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774676"/>
              </p:ext>
            </p:extLst>
          </p:nvPr>
        </p:nvGraphicFramePr>
        <p:xfrm>
          <a:off x="550590" y="1217252"/>
          <a:ext cx="10621444" cy="4516798"/>
        </p:xfrm>
        <a:graphic>
          <a:graphicData uri="http://schemas.openxmlformats.org/drawingml/2006/table">
            <a:tbl>
              <a:tblPr/>
              <a:tblGrid>
                <a:gridCol w="2389583">
                  <a:extLst>
                    <a:ext uri="{9D8B030D-6E8A-4147-A177-3AD203B41FA5}">
                      <a16:colId xmlns:a16="http://schemas.microsoft.com/office/drawing/2014/main" val="3550759514"/>
                    </a:ext>
                  </a:extLst>
                </a:gridCol>
                <a:gridCol w="2588984">
                  <a:extLst>
                    <a:ext uri="{9D8B030D-6E8A-4147-A177-3AD203B41FA5}">
                      <a16:colId xmlns:a16="http://schemas.microsoft.com/office/drawing/2014/main" val="873212606"/>
                    </a:ext>
                  </a:extLst>
                </a:gridCol>
                <a:gridCol w="2215292">
                  <a:extLst>
                    <a:ext uri="{9D8B030D-6E8A-4147-A177-3AD203B41FA5}">
                      <a16:colId xmlns:a16="http://schemas.microsoft.com/office/drawing/2014/main" val="3509947402"/>
                    </a:ext>
                  </a:extLst>
                </a:gridCol>
                <a:gridCol w="624112">
                  <a:extLst>
                    <a:ext uri="{9D8B030D-6E8A-4147-A177-3AD203B41FA5}">
                      <a16:colId xmlns:a16="http://schemas.microsoft.com/office/drawing/2014/main" val="3149966606"/>
                    </a:ext>
                  </a:extLst>
                </a:gridCol>
                <a:gridCol w="850060">
                  <a:extLst>
                    <a:ext uri="{9D8B030D-6E8A-4147-A177-3AD203B41FA5}">
                      <a16:colId xmlns:a16="http://schemas.microsoft.com/office/drawing/2014/main" val="1432402161"/>
                    </a:ext>
                  </a:extLst>
                </a:gridCol>
                <a:gridCol w="1008143">
                  <a:extLst>
                    <a:ext uri="{9D8B030D-6E8A-4147-A177-3AD203B41FA5}">
                      <a16:colId xmlns:a16="http://schemas.microsoft.com/office/drawing/2014/main" val="3174638956"/>
                    </a:ext>
                  </a:extLst>
                </a:gridCol>
                <a:gridCol w="945270">
                  <a:extLst>
                    <a:ext uri="{9D8B030D-6E8A-4147-A177-3AD203B41FA5}">
                      <a16:colId xmlns:a16="http://schemas.microsoft.com/office/drawing/2014/main" val="3382673468"/>
                    </a:ext>
                  </a:extLst>
                </a:gridCol>
              </a:tblGrid>
              <a:tr h="356715">
                <a:tc gridSpan="7"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INDICADORES DE CALIDAD SOGC 2024</a:t>
                      </a:r>
                      <a:endParaRPr lang="es-CO" sz="2400" b="0" i="0" u="none" strike="noStrike" dirty="0">
                        <a:effectLst/>
                        <a:latin typeface="+mn-lt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798675"/>
                  </a:ext>
                </a:extLst>
              </a:tr>
              <a:tr h="356715"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CO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NOMBRE DEL INDICADOR 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FORMULA DEL INDICADOR 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META EN DÍAS 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2429" marR="102429" marT="51214" marB="512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TERCER TRIMESTRE 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294394"/>
                  </a:ext>
                </a:extLst>
              </a:tr>
              <a:tr h="27306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NUMERADOR 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DENOMINADOR 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JULIO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AGOSTO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SEPTIEMBRE</a:t>
                      </a:r>
                      <a:endParaRPr lang="es-CO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981573"/>
                  </a:ext>
                </a:extLst>
              </a:tr>
              <a:tr h="834110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Tiempo promedio de espera para la autorización de resonancia magnética nuclear</a:t>
                      </a:r>
                      <a:endParaRPr lang="es-E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Sumatoria total de los días calendario transcurridos entre la fecha de solicitud de la resonancia magnética nuclear y la fecha de autorización</a:t>
                      </a:r>
                    </a:p>
                  </a:txBody>
                  <a:tcPr marL="10670" marR="10670" marT="106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Número total de resonancia magnética nuclear autorizadas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8,44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6,17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6,24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9583425"/>
                  </a:ext>
                </a:extLst>
              </a:tr>
              <a:tr h="834110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Tiempo promedio de espera para la autorización de cirugía de catarata </a:t>
                      </a:r>
                      <a:endParaRPr lang="es-E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Sumatoria total de los días calendario transcurridos entre la fecha de solicitud de la CIRUGÍA DE CATARATA y la fecha de autorización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Número total de CIRUGIA DE CATARATA autorizadas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0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0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0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0931041"/>
                  </a:ext>
                </a:extLst>
              </a:tr>
              <a:tr h="834110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Tiempo promedio de espera para la autorización de cirugía de reemplazo de cadera </a:t>
                      </a:r>
                      <a:endParaRPr lang="es-E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Sumatoria total de los días calendario transcurridos entre la fecha de solicitud de la CIRUGÍA DE REEMPLAZO DE CADERA  y la fecha de autorización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Número total de CIRUGÍA DE REEMPLAZO DE CADERA autorizadas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8,90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7,86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7,10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912946"/>
                  </a:ext>
                </a:extLst>
              </a:tr>
              <a:tr h="1027978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Tiempo promedio de espera para la autorización de cirugía de revascularización miocárdica</a:t>
                      </a:r>
                      <a:endParaRPr lang="es-E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Sumatoria total de los días calendario transcurridos entre la fecha de solicitud de la CIRUGÍA DE REVASCULARIZACIÓN MIOCÁRDICA y la fecha de autorización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Número total de CIRUGIA DE REVASCULARIZACION MIOCARDICA autorizadas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1,92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5,08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11,11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626161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90D24AB2-E54C-FD2F-D9AC-7388E3307A65}"/>
              </a:ext>
            </a:extLst>
          </p:cNvPr>
          <p:cNvSpPr txBox="1"/>
          <p:nvPr/>
        </p:nvSpPr>
        <p:spPr>
          <a:xfrm>
            <a:off x="3124731" y="6022082"/>
            <a:ext cx="5940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i="1" dirty="0">
                <a:solidFill>
                  <a:srgbClr val="000000"/>
                </a:solidFill>
                <a:latin typeface="Arial" panose="020B0604020202020204" pitchFamily="34" charset="0"/>
              </a:rPr>
              <a:t>Fuente: Dirección de Acceso/Savia Salud EPS/Trimestre III-2024</a:t>
            </a:r>
            <a:br>
              <a:rPr lang="es-ES" sz="900" i="1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s-MX" sz="900" i="1" dirty="0">
                <a:solidFill>
                  <a:srgbClr val="000000"/>
                </a:solidFill>
                <a:latin typeface="Arial" panose="020B0604020202020204" pitchFamily="34" charset="0"/>
              </a:rPr>
              <a:t>Información sujeta a cambios</a:t>
            </a:r>
            <a:endParaRPr lang="es-ES" sz="9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Google Shape;738;p50">
            <a:extLst>
              <a:ext uri="{FF2B5EF4-FFF2-40B4-BE49-F238E27FC236}">
                <a16:creationId xmlns:a16="http://schemas.microsoft.com/office/drawing/2014/main" id="{76D34E24-A980-11A0-F895-8551D0FAE4D2}"/>
              </a:ext>
            </a:extLst>
          </p:cNvPr>
          <p:cNvSpPr txBox="1"/>
          <p:nvPr/>
        </p:nvSpPr>
        <p:spPr>
          <a:xfrm>
            <a:off x="3124731" y="588367"/>
            <a:ext cx="576346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s-MX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Indicadores de gestión -SOCG</a:t>
            </a:r>
            <a:endParaRPr lang="es-ES" sz="28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093435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38;p50">
            <a:extLst>
              <a:ext uri="{FF2B5EF4-FFF2-40B4-BE49-F238E27FC236}">
                <a16:creationId xmlns:a16="http://schemas.microsoft.com/office/drawing/2014/main" id="{E7863784-B703-14F3-53B2-F171B1AE227B}"/>
              </a:ext>
            </a:extLst>
          </p:cNvPr>
          <p:cNvSpPr txBox="1"/>
          <p:nvPr/>
        </p:nvSpPr>
        <p:spPr>
          <a:xfrm>
            <a:off x="3124730" y="588367"/>
            <a:ext cx="685890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Estado de contratación de la Red de servicios</a:t>
            </a:r>
            <a:endParaRPr lang="es-ES" sz="24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A4B2D19-E7E8-AE22-26AE-0D200A5ED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367" y="1266828"/>
            <a:ext cx="6066816" cy="187441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6805AC0-9063-60E1-1C04-7EEDD9716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21" y="3396172"/>
            <a:ext cx="9946170" cy="248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08828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38;p50">
            <a:extLst>
              <a:ext uri="{FF2B5EF4-FFF2-40B4-BE49-F238E27FC236}">
                <a16:creationId xmlns:a16="http://schemas.microsoft.com/office/drawing/2014/main" id="{214E3341-0B73-C960-BEAB-F63EDEE45473}"/>
              </a:ext>
            </a:extLst>
          </p:cNvPr>
          <p:cNvSpPr txBox="1"/>
          <p:nvPr/>
        </p:nvSpPr>
        <p:spPr>
          <a:xfrm>
            <a:off x="2503347" y="372923"/>
            <a:ext cx="685890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Satisfacción de los Usuarios</a:t>
            </a:r>
            <a:endParaRPr lang="es-ES" sz="24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070CCCF9-6930-4C5E-D134-6559FFB11F98}"/>
              </a:ext>
            </a:extLst>
          </p:cNvPr>
          <p:cNvGrpSpPr/>
          <p:nvPr/>
        </p:nvGrpSpPr>
        <p:grpSpPr>
          <a:xfrm>
            <a:off x="804515" y="1348230"/>
            <a:ext cx="3755418" cy="4102328"/>
            <a:chOff x="1863951" y="1747846"/>
            <a:chExt cx="3530946" cy="4259591"/>
          </a:xfrm>
        </p:grpSpPr>
        <p:sp>
          <p:nvSpPr>
            <p:cNvPr id="4" name="Google Shape;989;p57">
              <a:extLst>
                <a:ext uri="{FF2B5EF4-FFF2-40B4-BE49-F238E27FC236}">
                  <a16:creationId xmlns:a16="http://schemas.microsoft.com/office/drawing/2014/main" id="{2AB69C42-5A8F-905D-99D6-070BC32F741A}"/>
                </a:ext>
              </a:extLst>
            </p:cNvPr>
            <p:cNvSpPr/>
            <p:nvPr/>
          </p:nvSpPr>
          <p:spPr>
            <a:xfrm>
              <a:off x="1863951" y="1747846"/>
              <a:ext cx="3449371" cy="1080000"/>
            </a:xfrm>
            <a:prstGeom prst="rightArrow">
              <a:avLst>
                <a:gd name="adj1" fmla="val 74490"/>
                <a:gd name="adj2" fmla="val 62245"/>
              </a:avLst>
            </a:prstGeom>
            <a:solidFill>
              <a:srgbClr val="31859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s-CO" sz="1800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JULIO</a:t>
              </a:r>
              <a:endParaRPr lang="es-CO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991;p57">
              <a:extLst>
                <a:ext uri="{FF2B5EF4-FFF2-40B4-BE49-F238E27FC236}">
                  <a16:creationId xmlns:a16="http://schemas.microsoft.com/office/drawing/2014/main" id="{45386BA9-41CA-C42B-2C45-6B8CD07B8514}"/>
                </a:ext>
              </a:extLst>
            </p:cNvPr>
            <p:cNvSpPr/>
            <p:nvPr/>
          </p:nvSpPr>
          <p:spPr>
            <a:xfrm>
              <a:off x="1883388" y="3380954"/>
              <a:ext cx="3477374" cy="1080000"/>
            </a:xfrm>
            <a:prstGeom prst="rightArrow">
              <a:avLst>
                <a:gd name="adj1" fmla="val 76531"/>
                <a:gd name="adj2" fmla="val 62245"/>
              </a:avLst>
            </a:prstGeom>
            <a:solidFill>
              <a:srgbClr val="57C9C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s-CO" sz="18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AGOSTO</a:t>
              </a:r>
              <a:endParaRPr lang="es-CO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992;p57">
              <a:extLst>
                <a:ext uri="{FF2B5EF4-FFF2-40B4-BE49-F238E27FC236}">
                  <a16:creationId xmlns:a16="http://schemas.microsoft.com/office/drawing/2014/main" id="{AF84FACF-4093-06DB-B121-9B03888B3F48}"/>
                </a:ext>
              </a:extLst>
            </p:cNvPr>
            <p:cNvSpPr/>
            <p:nvPr/>
          </p:nvSpPr>
          <p:spPr>
            <a:xfrm>
              <a:off x="1883388" y="4927437"/>
              <a:ext cx="3511509" cy="1080000"/>
            </a:xfrm>
            <a:prstGeom prst="rightArrow">
              <a:avLst>
                <a:gd name="adj1" fmla="val 76531"/>
                <a:gd name="adj2" fmla="val 62245"/>
              </a:avLst>
            </a:prstGeom>
            <a:solidFill>
              <a:srgbClr val="23A29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s-CO" sz="1800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SEPTIEMBRE</a:t>
              </a:r>
              <a:endParaRPr lang="es-CO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38A8B441-2B87-20CC-E373-9BF1B9E747A7}"/>
              </a:ext>
            </a:extLst>
          </p:cNvPr>
          <p:cNvSpPr txBox="1"/>
          <p:nvPr/>
        </p:nvSpPr>
        <p:spPr>
          <a:xfrm>
            <a:off x="1270670" y="5790635"/>
            <a:ext cx="1036521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00" b="1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Nota: </a:t>
            </a:r>
            <a:r>
              <a:rPr lang="es-ES" sz="1000" b="0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Las expresiones de los usuarios incluyen derechos de petición, quejas, reclamos, sugerencias, solicitudes de información y felicitaciones.</a:t>
            </a:r>
            <a:endParaRPr lang="es-CO" sz="10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C51F39A-371D-71D6-2D23-22C9416338E1}"/>
              </a:ext>
            </a:extLst>
          </p:cNvPr>
          <p:cNvSpPr txBox="1"/>
          <p:nvPr/>
        </p:nvSpPr>
        <p:spPr>
          <a:xfrm>
            <a:off x="2667649" y="6531467"/>
            <a:ext cx="70095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EFC4F77-DF7B-995C-BA2F-2939AF374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3552" y="1187533"/>
            <a:ext cx="5807448" cy="140989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A495D95-F3CE-173A-4328-E0D40E689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3552" y="2687044"/>
            <a:ext cx="5842174" cy="143847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FC8A0E6-F7B2-DB20-9D63-B0D82A077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3064" y="4125520"/>
            <a:ext cx="6087325" cy="16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273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38;p50">
            <a:extLst>
              <a:ext uri="{FF2B5EF4-FFF2-40B4-BE49-F238E27FC236}">
                <a16:creationId xmlns:a16="http://schemas.microsoft.com/office/drawing/2014/main" id="{FB5C0BFF-39E6-D663-FE4A-417D607DA7F7}"/>
              </a:ext>
            </a:extLst>
          </p:cNvPr>
          <p:cNvSpPr txBox="1"/>
          <p:nvPr/>
        </p:nvSpPr>
        <p:spPr>
          <a:xfrm>
            <a:off x="2729357" y="827703"/>
            <a:ext cx="696783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5.2 </a:t>
            </a:r>
            <a:r>
              <a:rPr lang="es-MX" sz="2400" b="1" dirty="0">
                <a:solidFill>
                  <a:srgbClr val="23505E"/>
                </a:solidFill>
                <a:latin typeface="Calibri"/>
                <a:cs typeface="Calibri"/>
                <a:sym typeface="Calibri"/>
              </a:rPr>
              <a:t>Comportamiento Expresiones III trimestre </a:t>
            </a: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</a:p>
        </p:txBody>
      </p:sp>
      <p:graphicFrame>
        <p:nvGraphicFramePr>
          <p:cNvPr id="3" name="Tabla 5">
            <a:extLst>
              <a:ext uri="{FF2B5EF4-FFF2-40B4-BE49-F238E27FC236}">
                <a16:creationId xmlns:a16="http://schemas.microsoft.com/office/drawing/2014/main" id="{FD6D37B7-0543-B086-3F24-12756438CA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00056"/>
              </p:ext>
            </p:extLst>
          </p:nvPr>
        </p:nvGraphicFramePr>
        <p:xfrm>
          <a:off x="6685851" y="2688211"/>
          <a:ext cx="3268699" cy="15240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0526">
                  <a:extLst>
                    <a:ext uri="{9D8B030D-6E8A-4147-A177-3AD203B41FA5}">
                      <a16:colId xmlns:a16="http://schemas.microsoft.com/office/drawing/2014/main" val="3490193119"/>
                    </a:ext>
                  </a:extLst>
                </a:gridCol>
                <a:gridCol w="1758173">
                  <a:extLst>
                    <a:ext uri="{9D8B030D-6E8A-4147-A177-3AD203B41FA5}">
                      <a16:colId xmlns:a16="http://schemas.microsoft.com/office/drawing/2014/main" val="2341492494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PERIODO</a:t>
                      </a:r>
                      <a:endParaRPr lang="es-CO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MANIFESTACIONES</a:t>
                      </a:r>
                      <a:endParaRPr lang="es-CO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37219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es-MX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JULIO</a:t>
                      </a:r>
                      <a:endParaRPr lang="es-CO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109.299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706282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es-MX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AGOSTO</a:t>
                      </a:r>
                      <a:endParaRPr lang="es-CO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75.684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783613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es-MX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SEPTIEMBRE</a:t>
                      </a:r>
                      <a:endParaRPr lang="es-CO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76.589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1500883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s-CO" sz="1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261.572</a:t>
                      </a:r>
                      <a:endParaRPr lang="es-CO" sz="1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381651"/>
                  </a:ext>
                </a:extLst>
              </a:tr>
            </a:tbl>
          </a:graphicData>
        </a:graphic>
      </p:graphicFrame>
      <p:sp>
        <p:nvSpPr>
          <p:cNvPr id="4" name="Google Shape;738;p50">
            <a:extLst>
              <a:ext uri="{FF2B5EF4-FFF2-40B4-BE49-F238E27FC236}">
                <a16:creationId xmlns:a16="http://schemas.microsoft.com/office/drawing/2014/main" id="{C5CCE619-109E-4F63-3D28-18C26EA8A98F}"/>
              </a:ext>
            </a:extLst>
          </p:cNvPr>
          <p:cNvSpPr txBox="1"/>
          <p:nvPr/>
        </p:nvSpPr>
        <p:spPr>
          <a:xfrm>
            <a:off x="2429383" y="368022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s-MX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Satisfacción de los usuarios</a:t>
            </a:r>
            <a:endParaRPr lang="es-ES" sz="28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5FAE67-936D-3CAC-F198-3F5AFF3706AE}"/>
              </a:ext>
            </a:extLst>
          </p:cNvPr>
          <p:cNvSpPr txBox="1"/>
          <p:nvPr/>
        </p:nvSpPr>
        <p:spPr>
          <a:xfrm>
            <a:off x="3124731" y="648115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IIi-2024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0406EF4-E5B5-23F8-203C-9EB1586E559A}"/>
              </a:ext>
            </a:extLst>
          </p:cNvPr>
          <p:cNvSpPr txBox="1"/>
          <p:nvPr/>
        </p:nvSpPr>
        <p:spPr>
          <a:xfrm>
            <a:off x="1763060" y="5831000"/>
            <a:ext cx="878500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00" b="1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Nota: </a:t>
            </a:r>
            <a:r>
              <a:rPr lang="es-ES" sz="1000" b="0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Las expresiones de los usuarios incluyen derechos de petición, quejas, reclamos, sugerencias, solicitudes de información y felicitaciones.</a:t>
            </a:r>
            <a:endParaRPr lang="es-CO" sz="1000" dirty="0"/>
          </a:p>
        </p:txBody>
      </p:sp>
      <p:sp>
        <p:nvSpPr>
          <p:cNvPr id="45" name="Freeform 14">
            <a:extLst>
              <a:ext uri="{FF2B5EF4-FFF2-40B4-BE49-F238E27FC236}">
                <a16:creationId xmlns:a16="http://schemas.microsoft.com/office/drawing/2014/main" id="{C46C0669-EEA8-D4EA-1EEE-384733B196F3}"/>
              </a:ext>
            </a:extLst>
          </p:cNvPr>
          <p:cNvSpPr>
            <a:spLocks/>
          </p:cNvSpPr>
          <p:nvPr/>
        </p:nvSpPr>
        <p:spPr bwMode="auto">
          <a:xfrm>
            <a:off x="1404700" y="2039268"/>
            <a:ext cx="515251" cy="2661578"/>
          </a:xfrm>
          <a:custGeom>
            <a:avLst/>
            <a:gdLst>
              <a:gd name="T0" fmla="*/ 157 w 157"/>
              <a:gd name="T1" fmla="*/ 811 h 811"/>
              <a:gd name="T2" fmla="*/ 0 w 157"/>
              <a:gd name="T3" fmla="*/ 749 h 811"/>
              <a:gd name="T4" fmla="*/ 0 w 157"/>
              <a:gd name="T5" fmla="*/ 0 h 811"/>
              <a:gd name="T6" fmla="*/ 157 w 157"/>
              <a:gd name="T7" fmla="*/ 62 h 811"/>
              <a:gd name="T8" fmla="*/ 157 w 157"/>
              <a:gd name="T9" fmla="*/ 811 h 8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7" h="811">
                <a:moveTo>
                  <a:pt x="157" y="811"/>
                </a:moveTo>
                <a:lnTo>
                  <a:pt x="0" y="749"/>
                </a:lnTo>
                <a:lnTo>
                  <a:pt x="0" y="0"/>
                </a:lnTo>
                <a:lnTo>
                  <a:pt x="157" y="62"/>
                </a:lnTo>
                <a:lnTo>
                  <a:pt x="157" y="811"/>
                </a:lnTo>
                <a:close/>
              </a:path>
            </a:pathLst>
          </a:custGeom>
          <a:solidFill>
            <a:srgbClr val="01435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6" name="Freeform 15">
            <a:extLst>
              <a:ext uri="{FF2B5EF4-FFF2-40B4-BE49-F238E27FC236}">
                <a16:creationId xmlns:a16="http://schemas.microsoft.com/office/drawing/2014/main" id="{96337E7B-626E-ED12-C2EA-E41B655882E4}"/>
              </a:ext>
            </a:extLst>
          </p:cNvPr>
          <p:cNvSpPr>
            <a:spLocks/>
          </p:cNvSpPr>
          <p:nvPr/>
        </p:nvSpPr>
        <p:spPr bwMode="auto">
          <a:xfrm>
            <a:off x="1919949" y="2039268"/>
            <a:ext cx="515251" cy="2661578"/>
          </a:xfrm>
          <a:custGeom>
            <a:avLst/>
            <a:gdLst>
              <a:gd name="T0" fmla="*/ 0 w 157"/>
              <a:gd name="T1" fmla="*/ 811 h 811"/>
              <a:gd name="T2" fmla="*/ 157 w 157"/>
              <a:gd name="T3" fmla="*/ 749 h 811"/>
              <a:gd name="T4" fmla="*/ 157 w 157"/>
              <a:gd name="T5" fmla="*/ 0 h 811"/>
              <a:gd name="T6" fmla="*/ 0 w 157"/>
              <a:gd name="T7" fmla="*/ 62 h 811"/>
              <a:gd name="T8" fmla="*/ 0 w 157"/>
              <a:gd name="T9" fmla="*/ 811 h 8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7" h="811">
                <a:moveTo>
                  <a:pt x="0" y="811"/>
                </a:moveTo>
                <a:lnTo>
                  <a:pt x="157" y="749"/>
                </a:lnTo>
                <a:lnTo>
                  <a:pt x="157" y="0"/>
                </a:lnTo>
                <a:lnTo>
                  <a:pt x="0" y="62"/>
                </a:lnTo>
                <a:lnTo>
                  <a:pt x="0" y="811"/>
                </a:lnTo>
                <a:close/>
              </a:path>
            </a:pathLst>
          </a:custGeom>
          <a:solidFill>
            <a:srgbClr val="01565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7" name="Freeform 16">
            <a:extLst>
              <a:ext uri="{FF2B5EF4-FFF2-40B4-BE49-F238E27FC236}">
                <a16:creationId xmlns:a16="http://schemas.microsoft.com/office/drawing/2014/main" id="{52D9B54D-A79B-734A-7413-95DE15446DD4}"/>
              </a:ext>
            </a:extLst>
          </p:cNvPr>
          <p:cNvSpPr>
            <a:spLocks/>
          </p:cNvSpPr>
          <p:nvPr/>
        </p:nvSpPr>
        <p:spPr bwMode="auto">
          <a:xfrm>
            <a:off x="1404700" y="1825949"/>
            <a:ext cx="1030500" cy="420076"/>
          </a:xfrm>
          <a:custGeom>
            <a:avLst/>
            <a:gdLst>
              <a:gd name="T0" fmla="*/ 157 w 314"/>
              <a:gd name="T1" fmla="*/ 0 h 128"/>
              <a:gd name="T2" fmla="*/ 0 w 314"/>
              <a:gd name="T3" fmla="*/ 65 h 128"/>
              <a:gd name="T4" fmla="*/ 157 w 314"/>
              <a:gd name="T5" fmla="*/ 128 h 128"/>
              <a:gd name="T6" fmla="*/ 314 w 314"/>
              <a:gd name="T7" fmla="*/ 65 h 128"/>
              <a:gd name="T8" fmla="*/ 157 w 314"/>
              <a:gd name="T9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4" h="128">
                <a:moveTo>
                  <a:pt x="157" y="0"/>
                </a:moveTo>
                <a:lnTo>
                  <a:pt x="0" y="65"/>
                </a:lnTo>
                <a:lnTo>
                  <a:pt x="157" y="128"/>
                </a:lnTo>
                <a:lnTo>
                  <a:pt x="314" y="65"/>
                </a:lnTo>
                <a:lnTo>
                  <a:pt x="157" y="0"/>
                </a:lnTo>
                <a:close/>
              </a:path>
            </a:pathLst>
          </a:custGeom>
          <a:solidFill>
            <a:srgbClr val="006D74">
              <a:alpha val="82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8" name="TextBox 20">
            <a:extLst>
              <a:ext uri="{FF2B5EF4-FFF2-40B4-BE49-F238E27FC236}">
                <a16:creationId xmlns:a16="http://schemas.microsoft.com/office/drawing/2014/main" id="{B7000141-3245-8301-EA00-4226922678BC}"/>
              </a:ext>
            </a:extLst>
          </p:cNvPr>
          <p:cNvSpPr txBox="1"/>
          <p:nvPr/>
        </p:nvSpPr>
        <p:spPr>
          <a:xfrm>
            <a:off x="1411953" y="1513511"/>
            <a:ext cx="1015996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00" b="1" dirty="0">
                <a:solidFill>
                  <a:srgbClr val="006055"/>
                </a:solidFill>
              </a:rPr>
              <a:t>109.299</a:t>
            </a:r>
          </a:p>
        </p:txBody>
      </p:sp>
      <p:sp>
        <p:nvSpPr>
          <p:cNvPr id="49" name="TextBox 26">
            <a:extLst>
              <a:ext uri="{FF2B5EF4-FFF2-40B4-BE49-F238E27FC236}">
                <a16:creationId xmlns:a16="http://schemas.microsoft.com/office/drawing/2014/main" id="{01840738-6D46-5A66-A1F5-0931AA6A59A4}"/>
              </a:ext>
            </a:extLst>
          </p:cNvPr>
          <p:cNvSpPr txBox="1"/>
          <p:nvPr/>
        </p:nvSpPr>
        <p:spPr>
          <a:xfrm>
            <a:off x="1212982" y="4751065"/>
            <a:ext cx="141393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rgbClr val="01565B"/>
                </a:solidFill>
              </a:rPr>
              <a:t>JULIO</a:t>
            </a:r>
          </a:p>
        </p:txBody>
      </p:sp>
      <p:sp>
        <p:nvSpPr>
          <p:cNvPr id="50" name="Freeform 11">
            <a:extLst>
              <a:ext uri="{FF2B5EF4-FFF2-40B4-BE49-F238E27FC236}">
                <a16:creationId xmlns:a16="http://schemas.microsoft.com/office/drawing/2014/main" id="{3F60F710-EDB9-24E1-CF52-F68274C05393}"/>
              </a:ext>
            </a:extLst>
          </p:cNvPr>
          <p:cNvSpPr>
            <a:spLocks/>
          </p:cNvSpPr>
          <p:nvPr/>
        </p:nvSpPr>
        <p:spPr bwMode="auto">
          <a:xfrm>
            <a:off x="2886248" y="3242414"/>
            <a:ext cx="515251" cy="1286218"/>
          </a:xfrm>
          <a:custGeom>
            <a:avLst/>
            <a:gdLst>
              <a:gd name="T0" fmla="*/ 157 w 157"/>
              <a:gd name="T1" fmla="*/ 599 h 599"/>
              <a:gd name="T2" fmla="*/ 0 w 157"/>
              <a:gd name="T3" fmla="*/ 537 h 599"/>
              <a:gd name="T4" fmla="*/ 0 w 157"/>
              <a:gd name="T5" fmla="*/ 0 h 599"/>
              <a:gd name="T6" fmla="*/ 157 w 157"/>
              <a:gd name="T7" fmla="*/ 62 h 599"/>
              <a:gd name="T8" fmla="*/ 157 w 157"/>
              <a:gd name="T9" fmla="*/ 599 h 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7" h="599">
                <a:moveTo>
                  <a:pt x="157" y="599"/>
                </a:moveTo>
                <a:lnTo>
                  <a:pt x="0" y="537"/>
                </a:lnTo>
                <a:lnTo>
                  <a:pt x="0" y="0"/>
                </a:lnTo>
                <a:lnTo>
                  <a:pt x="157" y="62"/>
                </a:lnTo>
                <a:lnTo>
                  <a:pt x="157" y="599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1" name="Freeform 12">
            <a:extLst>
              <a:ext uri="{FF2B5EF4-FFF2-40B4-BE49-F238E27FC236}">
                <a16:creationId xmlns:a16="http://schemas.microsoft.com/office/drawing/2014/main" id="{2208A57E-EAAE-6EBF-11D1-B4E3179FDD89}"/>
              </a:ext>
            </a:extLst>
          </p:cNvPr>
          <p:cNvSpPr>
            <a:spLocks/>
          </p:cNvSpPr>
          <p:nvPr/>
        </p:nvSpPr>
        <p:spPr bwMode="auto">
          <a:xfrm>
            <a:off x="3401497" y="3242414"/>
            <a:ext cx="515251" cy="1286218"/>
          </a:xfrm>
          <a:custGeom>
            <a:avLst/>
            <a:gdLst>
              <a:gd name="T0" fmla="*/ 0 w 157"/>
              <a:gd name="T1" fmla="*/ 599 h 599"/>
              <a:gd name="T2" fmla="*/ 157 w 157"/>
              <a:gd name="T3" fmla="*/ 537 h 599"/>
              <a:gd name="T4" fmla="*/ 157 w 157"/>
              <a:gd name="T5" fmla="*/ 0 h 599"/>
              <a:gd name="T6" fmla="*/ 0 w 157"/>
              <a:gd name="T7" fmla="*/ 62 h 599"/>
              <a:gd name="T8" fmla="*/ 0 w 157"/>
              <a:gd name="T9" fmla="*/ 599 h 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7" h="599">
                <a:moveTo>
                  <a:pt x="0" y="599"/>
                </a:moveTo>
                <a:lnTo>
                  <a:pt x="157" y="537"/>
                </a:lnTo>
                <a:lnTo>
                  <a:pt x="157" y="0"/>
                </a:lnTo>
                <a:lnTo>
                  <a:pt x="0" y="62"/>
                </a:lnTo>
                <a:lnTo>
                  <a:pt x="0" y="59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2" name="Freeform 13">
            <a:extLst>
              <a:ext uri="{FF2B5EF4-FFF2-40B4-BE49-F238E27FC236}">
                <a16:creationId xmlns:a16="http://schemas.microsoft.com/office/drawing/2014/main" id="{117F22EF-3075-37E8-6628-E070C890F480}"/>
              </a:ext>
            </a:extLst>
          </p:cNvPr>
          <p:cNvSpPr>
            <a:spLocks/>
          </p:cNvSpPr>
          <p:nvPr/>
        </p:nvSpPr>
        <p:spPr bwMode="auto">
          <a:xfrm>
            <a:off x="2886248" y="3103914"/>
            <a:ext cx="1030500" cy="276999"/>
          </a:xfrm>
          <a:custGeom>
            <a:avLst/>
            <a:gdLst>
              <a:gd name="T0" fmla="*/ 157 w 314"/>
              <a:gd name="T1" fmla="*/ 0 h 129"/>
              <a:gd name="T2" fmla="*/ 0 w 314"/>
              <a:gd name="T3" fmla="*/ 65 h 129"/>
              <a:gd name="T4" fmla="*/ 157 w 314"/>
              <a:gd name="T5" fmla="*/ 129 h 129"/>
              <a:gd name="T6" fmla="*/ 314 w 314"/>
              <a:gd name="T7" fmla="*/ 65 h 129"/>
              <a:gd name="T8" fmla="*/ 157 w 314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4" h="129">
                <a:moveTo>
                  <a:pt x="157" y="0"/>
                </a:moveTo>
                <a:lnTo>
                  <a:pt x="0" y="65"/>
                </a:lnTo>
                <a:lnTo>
                  <a:pt x="157" y="129"/>
                </a:lnTo>
                <a:lnTo>
                  <a:pt x="314" y="65"/>
                </a:lnTo>
                <a:lnTo>
                  <a:pt x="15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3" name="TextBox 19">
            <a:extLst>
              <a:ext uri="{FF2B5EF4-FFF2-40B4-BE49-F238E27FC236}">
                <a16:creationId xmlns:a16="http://schemas.microsoft.com/office/drawing/2014/main" id="{8B7DB9DB-F2FA-7A38-9E48-B25C52068074}"/>
              </a:ext>
            </a:extLst>
          </p:cNvPr>
          <p:cNvSpPr txBox="1"/>
          <p:nvPr/>
        </p:nvSpPr>
        <p:spPr>
          <a:xfrm>
            <a:off x="2900752" y="2769616"/>
            <a:ext cx="1015996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00" b="1" dirty="0">
                <a:solidFill>
                  <a:schemeClr val="bg1">
                    <a:lumMod val="65000"/>
                  </a:schemeClr>
                </a:solidFill>
              </a:rPr>
              <a:t>75.684</a:t>
            </a:r>
          </a:p>
        </p:txBody>
      </p:sp>
      <p:sp>
        <p:nvSpPr>
          <p:cNvPr id="54" name="TextBox 26">
            <a:extLst>
              <a:ext uri="{FF2B5EF4-FFF2-40B4-BE49-F238E27FC236}">
                <a16:creationId xmlns:a16="http://schemas.microsoft.com/office/drawing/2014/main" id="{6DEE6379-526D-EE08-BD38-D8823F4251EF}"/>
              </a:ext>
            </a:extLst>
          </p:cNvPr>
          <p:cNvSpPr txBox="1"/>
          <p:nvPr/>
        </p:nvSpPr>
        <p:spPr>
          <a:xfrm>
            <a:off x="2694530" y="4758310"/>
            <a:ext cx="141393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AGOSTO</a:t>
            </a:r>
          </a:p>
        </p:txBody>
      </p:sp>
      <p:sp>
        <p:nvSpPr>
          <p:cNvPr id="55" name="Freeform 11">
            <a:extLst>
              <a:ext uri="{FF2B5EF4-FFF2-40B4-BE49-F238E27FC236}">
                <a16:creationId xmlns:a16="http://schemas.microsoft.com/office/drawing/2014/main" id="{F028891A-D90D-351F-04F1-D43CAE503BEB}"/>
              </a:ext>
            </a:extLst>
          </p:cNvPr>
          <p:cNvSpPr>
            <a:spLocks/>
          </p:cNvSpPr>
          <p:nvPr/>
        </p:nvSpPr>
        <p:spPr bwMode="auto">
          <a:xfrm>
            <a:off x="4302034" y="2574428"/>
            <a:ext cx="515251" cy="1965827"/>
          </a:xfrm>
          <a:custGeom>
            <a:avLst/>
            <a:gdLst>
              <a:gd name="T0" fmla="*/ 157 w 157"/>
              <a:gd name="T1" fmla="*/ 599 h 599"/>
              <a:gd name="T2" fmla="*/ 0 w 157"/>
              <a:gd name="T3" fmla="*/ 537 h 599"/>
              <a:gd name="T4" fmla="*/ 0 w 157"/>
              <a:gd name="T5" fmla="*/ 0 h 599"/>
              <a:gd name="T6" fmla="*/ 157 w 157"/>
              <a:gd name="T7" fmla="*/ 62 h 599"/>
              <a:gd name="T8" fmla="*/ 157 w 157"/>
              <a:gd name="T9" fmla="*/ 599 h 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7" h="599">
                <a:moveTo>
                  <a:pt x="157" y="599"/>
                </a:moveTo>
                <a:lnTo>
                  <a:pt x="0" y="537"/>
                </a:lnTo>
                <a:lnTo>
                  <a:pt x="0" y="0"/>
                </a:lnTo>
                <a:lnTo>
                  <a:pt x="157" y="62"/>
                </a:lnTo>
                <a:lnTo>
                  <a:pt x="157" y="59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6" name="Freeform 12">
            <a:extLst>
              <a:ext uri="{FF2B5EF4-FFF2-40B4-BE49-F238E27FC236}">
                <a16:creationId xmlns:a16="http://schemas.microsoft.com/office/drawing/2014/main" id="{CD6A5FE2-68CB-FC09-85F3-F8FEAAD4B3E4}"/>
              </a:ext>
            </a:extLst>
          </p:cNvPr>
          <p:cNvSpPr>
            <a:spLocks/>
          </p:cNvSpPr>
          <p:nvPr/>
        </p:nvSpPr>
        <p:spPr bwMode="auto">
          <a:xfrm>
            <a:off x="4817283" y="2574428"/>
            <a:ext cx="515251" cy="1965827"/>
          </a:xfrm>
          <a:custGeom>
            <a:avLst/>
            <a:gdLst>
              <a:gd name="T0" fmla="*/ 0 w 157"/>
              <a:gd name="T1" fmla="*/ 599 h 599"/>
              <a:gd name="T2" fmla="*/ 157 w 157"/>
              <a:gd name="T3" fmla="*/ 537 h 599"/>
              <a:gd name="T4" fmla="*/ 157 w 157"/>
              <a:gd name="T5" fmla="*/ 0 h 599"/>
              <a:gd name="T6" fmla="*/ 0 w 157"/>
              <a:gd name="T7" fmla="*/ 62 h 599"/>
              <a:gd name="T8" fmla="*/ 0 w 157"/>
              <a:gd name="T9" fmla="*/ 599 h 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7" h="599">
                <a:moveTo>
                  <a:pt x="0" y="599"/>
                </a:moveTo>
                <a:lnTo>
                  <a:pt x="157" y="537"/>
                </a:lnTo>
                <a:lnTo>
                  <a:pt x="157" y="0"/>
                </a:lnTo>
                <a:lnTo>
                  <a:pt x="0" y="62"/>
                </a:lnTo>
                <a:lnTo>
                  <a:pt x="0" y="5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7" name="Freeform 13">
            <a:extLst>
              <a:ext uri="{FF2B5EF4-FFF2-40B4-BE49-F238E27FC236}">
                <a16:creationId xmlns:a16="http://schemas.microsoft.com/office/drawing/2014/main" id="{6728A89B-8CB3-EEE7-CCAD-D11F6499DB6A}"/>
              </a:ext>
            </a:extLst>
          </p:cNvPr>
          <p:cNvSpPr>
            <a:spLocks/>
          </p:cNvSpPr>
          <p:nvPr/>
        </p:nvSpPr>
        <p:spPr bwMode="auto">
          <a:xfrm>
            <a:off x="4302034" y="2361109"/>
            <a:ext cx="1030500" cy="423359"/>
          </a:xfrm>
          <a:custGeom>
            <a:avLst/>
            <a:gdLst>
              <a:gd name="T0" fmla="*/ 157 w 314"/>
              <a:gd name="T1" fmla="*/ 0 h 129"/>
              <a:gd name="T2" fmla="*/ 0 w 314"/>
              <a:gd name="T3" fmla="*/ 65 h 129"/>
              <a:gd name="T4" fmla="*/ 157 w 314"/>
              <a:gd name="T5" fmla="*/ 129 h 129"/>
              <a:gd name="T6" fmla="*/ 314 w 314"/>
              <a:gd name="T7" fmla="*/ 65 h 129"/>
              <a:gd name="T8" fmla="*/ 157 w 314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4" h="129">
                <a:moveTo>
                  <a:pt x="157" y="0"/>
                </a:moveTo>
                <a:lnTo>
                  <a:pt x="0" y="65"/>
                </a:lnTo>
                <a:lnTo>
                  <a:pt x="157" y="129"/>
                </a:lnTo>
                <a:lnTo>
                  <a:pt x="314" y="65"/>
                </a:lnTo>
                <a:lnTo>
                  <a:pt x="157" y="0"/>
                </a:lnTo>
                <a:close/>
              </a:path>
            </a:pathLst>
          </a:custGeom>
          <a:solidFill>
            <a:schemeClr val="accent3">
              <a:alpha val="71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8" name="TextBox 19">
            <a:extLst>
              <a:ext uri="{FF2B5EF4-FFF2-40B4-BE49-F238E27FC236}">
                <a16:creationId xmlns:a16="http://schemas.microsoft.com/office/drawing/2014/main" id="{5E31C879-F7C9-5E1F-4B79-593CB01DE95A}"/>
              </a:ext>
            </a:extLst>
          </p:cNvPr>
          <p:cNvSpPr txBox="1"/>
          <p:nvPr/>
        </p:nvSpPr>
        <p:spPr>
          <a:xfrm>
            <a:off x="4302034" y="2039268"/>
            <a:ext cx="1015996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00" b="1" dirty="0">
                <a:solidFill>
                  <a:srgbClr val="9BBB59"/>
                </a:solidFill>
              </a:rPr>
              <a:t>76.589</a:t>
            </a:r>
          </a:p>
        </p:txBody>
      </p:sp>
      <p:sp>
        <p:nvSpPr>
          <p:cNvPr id="59" name="TextBox 26">
            <a:extLst>
              <a:ext uri="{FF2B5EF4-FFF2-40B4-BE49-F238E27FC236}">
                <a16:creationId xmlns:a16="http://schemas.microsoft.com/office/drawing/2014/main" id="{6C423A9A-E43D-93F2-6168-8A3A5A9AEBC5}"/>
              </a:ext>
            </a:extLst>
          </p:cNvPr>
          <p:cNvSpPr txBox="1"/>
          <p:nvPr/>
        </p:nvSpPr>
        <p:spPr>
          <a:xfrm>
            <a:off x="4112236" y="4707568"/>
            <a:ext cx="141393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9BBB59"/>
                </a:solidFill>
              </a:rPr>
              <a:t>SEPTIEMBRE</a:t>
            </a:r>
            <a:endParaRPr lang="en-US" sz="1600" b="1" dirty="0">
              <a:solidFill>
                <a:srgbClr val="9BBB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18642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8234</TotalTime>
  <Words>2061</Words>
  <Application>Microsoft Office PowerPoint</Application>
  <PresentationFormat>Personalizado</PresentationFormat>
  <Paragraphs>362</Paragraphs>
  <Slides>17</Slides>
  <Notes>8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3" baseType="lpstr">
      <vt:lpstr>Arial</vt:lpstr>
      <vt:lpstr>Calibri</vt:lpstr>
      <vt:lpstr>Open Sans</vt:lpstr>
      <vt:lpstr>Wingdings</vt:lpstr>
      <vt:lpstr>Tema de Office</vt:lpstr>
      <vt:lpstr>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Isabel Cristina Trujillo Bedoya</cp:lastModifiedBy>
  <cp:revision>84</cp:revision>
  <dcterms:created xsi:type="dcterms:W3CDTF">2021-01-16T20:41:53Z</dcterms:created>
  <dcterms:modified xsi:type="dcterms:W3CDTF">2024-10-15T20:12:54Z</dcterms:modified>
</cp:coreProperties>
</file>