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1" r:id="rId3"/>
    <p:sldId id="352" r:id="rId4"/>
    <p:sldId id="353" r:id="rId5"/>
    <p:sldId id="354" r:id="rId6"/>
    <p:sldId id="350" r:id="rId7"/>
    <p:sldId id="346" r:id="rId8"/>
    <p:sldId id="335" r:id="rId9"/>
    <p:sldId id="336" r:id="rId10"/>
    <p:sldId id="257" r:id="rId11"/>
    <p:sldId id="339" r:id="rId12"/>
    <p:sldId id="355" r:id="rId13"/>
    <p:sldId id="267" r:id="rId14"/>
    <p:sldId id="338" r:id="rId15"/>
    <p:sldId id="347" r:id="rId16"/>
    <p:sldId id="348" r:id="rId17"/>
    <p:sldId id="288" r:id="rId18"/>
  </p:sldIdLst>
  <p:sldSz cx="12190413" cy="6859588"/>
  <p:notesSz cx="6858000" cy="9144000"/>
  <p:custDataLst>
    <p:tags r:id="rId20"/>
  </p:custDataLst>
  <p:defaultTextStyle>
    <a:defPPr>
      <a:defRPr lang="es-CO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5A4"/>
    <a:srgbClr val="FBFBFB"/>
    <a:srgbClr val="2A5162"/>
    <a:srgbClr val="3AC4B7"/>
    <a:srgbClr val="009B86"/>
    <a:srgbClr val="006D74"/>
    <a:srgbClr val="9BBB59"/>
    <a:srgbClr val="13A28B"/>
    <a:srgbClr val="0098A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64" d="100"/>
          <a:sy n="64" d="100"/>
        </p:scale>
        <p:origin x="960" y="7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avia%20Salud\13.%20Informes\RENDICION%20DE%20CUENTAS_ASEGURAMIENTO_Trimestre%20III_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avia%20Salud\13.%20Informes\Rendicion%20de%20Cuentas\RENDICION%20DE%20CUENTAS_ASEGURAMIENTO_Trimestre%20I_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8080"/>
            </a:solidFill>
          </c:spPr>
          <c:dPt>
            <c:idx val="0"/>
            <c:bubble3D val="0"/>
            <c:spPr>
              <a:solidFill>
                <a:srgbClr val="0066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3B-4AE0-9ABA-F4E94530F471}"/>
              </c:ext>
            </c:extLst>
          </c:dPt>
          <c:dPt>
            <c:idx val="1"/>
            <c:bubble3D val="0"/>
            <c:spPr>
              <a:solidFill>
                <a:srgbClr val="00A5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3B-4AE0-9ABA-F4E94530F47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92%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33B-4AE0-9ABA-F4E94530F47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33B-4AE0-9ABA-F4E94530F4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'1er_Trimestre'!$B$5:$B$6</c:f>
              <c:strCache>
                <c:ptCount val="2"/>
                <c:pt idx="0">
                  <c:v>Subsidiado</c:v>
                </c:pt>
                <c:pt idx="1">
                  <c:v>Contributivo</c:v>
                </c:pt>
              </c:strCache>
            </c:strRef>
          </c:cat>
          <c:val>
            <c:numRef>
              <c:f>'1er_Trimestre'!$C$5:$C$6</c:f>
              <c:numCache>
                <c:formatCode>#,##0</c:formatCode>
                <c:ptCount val="2"/>
                <c:pt idx="0">
                  <c:v>1543231</c:v>
                </c:pt>
                <c:pt idx="1">
                  <c:v>130262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3B-4AE0-9ABA-F4E94530F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789569887599295"/>
          <c:y val="0.39821409209835168"/>
          <c:w val="0.2722470336517604"/>
          <c:h val="0.22303428104889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66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'4To_Trimestre'!$B$19:$B$27</c:f>
              <c:strCache>
                <c:ptCount val="9"/>
                <c:pt idx="0">
                  <c:v>VALLE DE ABURRA</c:v>
                </c:pt>
                <c:pt idx="1">
                  <c:v>URABA</c:v>
                </c:pt>
                <c:pt idx="2">
                  <c:v>ORIENTE</c:v>
                </c:pt>
                <c:pt idx="3">
                  <c:v>SUROESTE</c:v>
                </c:pt>
                <c:pt idx="4">
                  <c:v>NORTE</c:v>
                </c:pt>
                <c:pt idx="5">
                  <c:v>OCCIDENTE</c:v>
                </c:pt>
                <c:pt idx="6">
                  <c:v>NORDESTE</c:v>
                </c:pt>
                <c:pt idx="7">
                  <c:v>MAGDALENA MEDIO</c:v>
                </c:pt>
                <c:pt idx="8">
                  <c:v>BAJO CAUCA</c:v>
                </c:pt>
              </c:strCache>
            </c:strRef>
          </c:cat>
          <c:val>
            <c:numRef>
              <c:f>'4To_Trimestre'!$C$19:$C$27</c:f>
              <c:numCache>
                <c:formatCode>_-* #,##0_-;\-* #,##0_-;_-* "-"??_-;_-@_-</c:formatCode>
                <c:ptCount val="9"/>
                <c:pt idx="0">
                  <c:v>731839</c:v>
                </c:pt>
                <c:pt idx="1">
                  <c:v>213942</c:v>
                </c:pt>
                <c:pt idx="2">
                  <c:v>219978</c:v>
                </c:pt>
                <c:pt idx="3">
                  <c:v>153649</c:v>
                </c:pt>
                <c:pt idx="4">
                  <c:v>97645</c:v>
                </c:pt>
                <c:pt idx="5">
                  <c:v>85768</c:v>
                </c:pt>
                <c:pt idx="6">
                  <c:v>73146</c:v>
                </c:pt>
                <c:pt idx="7">
                  <c:v>49218</c:v>
                </c:pt>
                <c:pt idx="8">
                  <c:v>46828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05-4CB6-BEF2-434C15DDB5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5845008"/>
        <c:axId val="2085832112"/>
      </c:barChart>
      <c:catAx>
        <c:axId val="20858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85832112"/>
        <c:crosses val="autoZero"/>
        <c:auto val="1"/>
        <c:lblAlgn val="ctr"/>
        <c:lblOffset val="100"/>
        <c:noMultiLvlLbl val="0"/>
      </c:catAx>
      <c:valAx>
        <c:axId val="2085832112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20858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5462668816039986E-17"/>
                  <c:y val="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31-4B60-8DC1-8904BB5305AC}"/>
                </c:ext>
              </c:extLst>
            </c:dLbl>
            <c:dLbl>
              <c:idx val="1"/>
              <c:layout>
                <c:manualLayout>
                  <c:x val="-2.7777777777778798E-3"/>
                  <c:y val="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31-4B60-8DC1-8904BB5305AC}"/>
                </c:ext>
              </c:extLst>
            </c:dLbl>
            <c:dLbl>
              <c:idx val="2"/>
              <c:layout>
                <c:manualLayout>
                  <c:x val="-1.0185067526415994E-16"/>
                  <c:y val="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31-4B60-8DC1-8904BB5305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ABRIL</c:v>
                </c:pt>
                <c:pt idx="1">
                  <c:v>MAYO</c:v>
                </c:pt>
                <c:pt idx="2">
                  <c:v>JUNIO</c:v>
                </c:pt>
              </c:strCache>
            </c:strRef>
          </c:cat>
          <c:val>
            <c:numRef>
              <c:f>Hoja1!$B$2:$B$4</c:f>
              <c:numCache>
                <c:formatCode>_-* #,##0_-;\-* #,##0_-;_-* "-"??_-;_-@_-</c:formatCode>
                <c:ptCount val="3"/>
                <c:pt idx="0">
                  <c:v>121804</c:v>
                </c:pt>
                <c:pt idx="1">
                  <c:v>113425</c:v>
                </c:pt>
                <c:pt idx="2">
                  <c:v>101065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31-4B60-8DC1-8904BB5305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189827535"/>
        <c:axId val="1189828015"/>
      </c:barChart>
      <c:catAx>
        <c:axId val="1189827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89828015"/>
        <c:crosses val="autoZero"/>
        <c:auto val="1"/>
        <c:lblAlgn val="ctr"/>
        <c:lblOffset val="100"/>
        <c:noMultiLvlLbl val="0"/>
      </c:catAx>
      <c:valAx>
        <c:axId val="1189828015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189827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52117-1CDE-49C9-AA8B-8CDFB8F7102C}" type="datetimeFigureOut">
              <a:rPr lang="es-CO" smtClean="0"/>
              <a:t>31/07/2024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7F857-95B7-4AF3-BC02-B0F4E65BDE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96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7F857-95B7-4AF3-BC02-B0F4E65BDEE8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128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9098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36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4261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576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149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5049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318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9844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2141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5207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3087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7503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544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16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asaludeps.com/sitioweb/afiliados/puntos-de-atencio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/>
          <p:nvPr/>
        </p:nvCxnSpPr>
        <p:spPr>
          <a:xfrm flipH="1">
            <a:off x="2566814" y="2849570"/>
            <a:ext cx="0" cy="159249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25;p13">
            <a:extLst>
              <a:ext uri="{FF2B5EF4-FFF2-40B4-BE49-F238E27FC236}">
                <a16:creationId xmlns:a16="http://schemas.microsoft.com/office/drawing/2014/main" id="{27588BE1-8FF6-9B87-AD6C-539FEBF72F51}"/>
              </a:ext>
            </a:extLst>
          </p:cNvPr>
          <p:cNvSpPr txBox="1"/>
          <p:nvPr/>
        </p:nvSpPr>
        <p:spPr>
          <a:xfrm>
            <a:off x="2854845" y="2715490"/>
            <a:ext cx="7445265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RENDICIÓN DE CUENTAS </a:t>
            </a:r>
            <a:endParaRPr dirty="0"/>
          </a:p>
        </p:txBody>
      </p:sp>
      <p:sp>
        <p:nvSpPr>
          <p:cNvPr id="3" name="Google Shape;26;p13">
            <a:extLst>
              <a:ext uri="{FF2B5EF4-FFF2-40B4-BE49-F238E27FC236}">
                <a16:creationId xmlns:a16="http://schemas.microsoft.com/office/drawing/2014/main" id="{DD5835FB-8014-14BC-F737-64F685B657A8}"/>
              </a:ext>
            </a:extLst>
          </p:cNvPr>
          <p:cNvSpPr txBox="1"/>
          <p:nvPr/>
        </p:nvSpPr>
        <p:spPr>
          <a:xfrm>
            <a:off x="2854845" y="3645818"/>
            <a:ext cx="599053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II TRIMESTRE 2024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5650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/>
        </p:nvSpPr>
        <p:spPr>
          <a:xfrm>
            <a:off x="1439726" y="975829"/>
            <a:ext cx="64156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5.3 Resultados Encuesta de Satisfacción</a:t>
            </a:r>
          </a:p>
        </p:txBody>
      </p:sp>
      <p:sp>
        <p:nvSpPr>
          <p:cNvPr id="7" name="Google Shape;989;p57">
            <a:extLst>
              <a:ext uri="{FF2B5EF4-FFF2-40B4-BE49-F238E27FC236}">
                <a16:creationId xmlns:a16="http://schemas.microsoft.com/office/drawing/2014/main" id="{D8895991-8CD0-451D-833F-B2706D490F63}"/>
              </a:ext>
            </a:extLst>
          </p:cNvPr>
          <p:cNvSpPr/>
          <p:nvPr/>
        </p:nvSpPr>
        <p:spPr>
          <a:xfrm>
            <a:off x="920470" y="1665187"/>
            <a:ext cx="5333598" cy="1163781"/>
          </a:xfrm>
          <a:prstGeom prst="rightArrow">
            <a:avLst>
              <a:gd name="adj1" fmla="val 74490"/>
              <a:gd name="adj2" fmla="val 62245"/>
            </a:avLst>
          </a:prstGeom>
          <a:solidFill>
            <a:srgbClr val="318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91;p57">
            <a:extLst>
              <a:ext uri="{FF2B5EF4-FFF2-40B4-BE49-F238E27FC236}">
                <a16:creationId xmlns:a16="http://schemas.microsoft.com/office/drawing/2014/main" id="{3141C5FC-BBB8-461A-A477-3ACB287D2D78}"/>
              </a:ext>
            </a:extLst>
          </p:cNvPr>
          <p:cNvSpPr/>
          <p:nvPr/>
        </p:nvSpPr>
        <p:spPr>
          <a:xfrm>
            <a:off x="906455" y="3240520"/>
            <a:ext cx="5333598" cy="1163781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57C9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92;p57">
            <a:extLst>
              <a:ext uri="{FF2B5EF4-FFF2-40B4-BE49-F238E27FC236}">
                <a16:creationId xmlns:a16="http://schemas.microsoft.com/office/drawing/2014/main" id="{446E92F4-4169-4BBD-AFAC-9FDE14BDA775}"/>
              </a:ext>
            </a:extLst>
          </p:cNvPr>
          <p:cNvSpPr/>
          <p:nvPr/>
        </p:nvSpPr>
        <p:spPr>
          <a:xfrm>
            <a:off x="920470" y="4815853"/>
            <a:ext cx="5333598" cy="1163780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23A2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738;p50">
            <a:extLst>
              <a:ext uri="{FF2B5EF4-FFF2-40B4-BE49-F238E27FC236}">
                <a16:creationId xmlns:a16="http://schemas.microsoft.com/office/drawing/2014/main" id="{8A480EDE-04F3-33F2-84C4-4030EEBA8CC4}"/>
              </a:ext>
            </a:extLst>
          </p:cNvPr>
          <p:cNvSpPr txBox="1"/>
          <p:nvPr/>
        </p:nvSpPr>
        <p:spPr>
          <a:xfrm>
            <a:off x="2429385" y="371272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5CBF35-31FF-8510-A0D5-14E40BA9690B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Google Shape;989;p57">
            <a:extLst>
              <a:ext uri="{FF2B5EF4-FFF2-40B4-BE49-F238E27FC236}">
                <a16:creationId xmlns:a16="http://schemas.microsoft.com/office/drawing/2014/main" id="{C597F78A-A64D-6FFE-2601-B0D17907AEE3}"/>
              </a:ext>
            </a:extLst>
          </p:cNvPr>
          <p:cNvSpPr/>
          <p:nvPr/>
        </p:nvSpPr>
        <p:spPr>
          <a:xfrm flipH="1">
            <a:off x="6887294" y="1679988"/>
            <a:ext cx="4122052" cy="1163781"/>
          </a:xfrm>
          <a:prstGeom prst="rightArrow">
            <a:avLst>
              <a:gd name="adj1" fmla="val 74490"/>
              <a:gd name="adj2" fmla="val 62245"/>
            </a:avLst>
          </a:prstGeom>
          <a:solidFill>
            <a:srgbClr val="318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91.2%</a:t>
            </a:r>
            <a:endParaRPr lang="es-CO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91;p57">
            <a:extLst>
              <a:ext uri="{FF2B5EF4-FFF2-40B4-BE49-F238E27FC236}">
                <a16:creationId xmlns:a16="http://schemas.microsoft.com/office/drawing/2014/main" id="{53B80DCE-2969-A9CE-F411-73CEAF6D073C}"/>
              </a:ext>
            </a:extLst>
          </p:cNvPr>
          <p:cNvSpPr/>
          <p:nvPr/>
        </p:nvSpPr>
        <p:spPr>
          <a:xfrm flipH="1">
            <a:off x="6909253" y="3240520"/>
            <a:ext cx="4119666" cy="1163781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57C9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Calibri"/>
              </a:rPr>
              <a:t>90.7</a:t>
            </a:r>
            <a:r>
              <a:rPr lang="es-CO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%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92;p57">
            <a:extLst>
              <a:ext uri="{FF2B5EF4-FFF2-40B4-BE49-F238E27FC236}">
                <a16:creationId xmlns:a16="http://schemas.microsoft.com/office/drawing/2014/main" id="{0C565A6D-42A8-9E0B-9187-0460D1907E3E}"/>
              </a:ext>
            </a:extLst>
          </p:cNvPr>
          <p:cNvSpPr/>
          <p:nvPr/>
        </p:nvSpPr>
        <p:spPr>
          <a:xfrm flipH="1">
            <a:off x="6887294" y="4797866"/>
            <a:ext cx="4119666" cy="1163780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23A2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2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11,8%</a:t>
            </a:r>
            <a:endParaRPr lang="es-CO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601C8E3-B708-48A5-F060-4016DAC09FAA}"/>
              </a:ext>
            </a:extLst>
          </p:cNvPr>
          <p:cNvSpPr txBox="1"/>
          <p:nvPr/>
        </p:nvSpPr>
        <p:spPr>
          <a:xfrm>
            <a:off x="1198662" y="1917626"/>
            <a:ext cx="9433048" cy="3727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solidFill>
                  <a:srgbClr val="23505E"/>
                </a:solidFill>
              </a:rPr>
              <a:t>Savia Salud EPS en el II trimestre de 2024, </a:t>
            </a:r>
            <a:r>
              <a:rPr lang="es-ES" sz="1800" b="1" dirty="0">
                <a:solidFill>
                  <a:srgbClr val="23505E"/>
                </a:solidFill>
              </a:rPr>
              <a:t>cuenta con un total de </a:t>
            </a:r>
            <a:r>
              <a:rPr lang="es-ES" sz="2000" b="1" dirty="0">
                <a:solidFill>
                  <a:srgbClr val="23505E"/>
                </a:solidFill>
              </a:rPr>
              <a:t>134</a:t>
            </a:r>
            <a:r>
              <a:rPr lang="es-ES" sz="1800" b="1" dirty="0">
                <a:solidFill>
                  <a:srgbClr val="23505E"/>
                </a:solidFill>
              </a:rPr>
              <a:t> puntos de atención</a:t>
            </a:r>
            <a:r>
              <a:rPr lang="es-ES" sz="1800" dirty="0">
                <a:solidFill>
                  <a:srgbClr val="23505E"/>
                </a:solidFill>
              </a:rPr>
              <a:t>, de los cuales </a:t>
            </a:r>
            <a:r>
              <a:rPr lang="es-ES" sz="2000" b="1" dirty="0">
                <a:solidFill>
                  <a:srgbClr val="23505E"/>
                </a:solidFill>
              </a:rPr>
              <a:t>120</a:t>
            </a:r>
            <a:r>
              <a:rPr lang="es-ES" sz="1800" b="1" dirty="0">
                <a:solidFill>
                  <a:srgbClr val="23505E"/>
                </a:solidFill>
              </a:rPr>
              <a:t> se encuentran ubicados en las subregiones</a:t>
            </a:r>
            <a:r>
              <a:rPr lang="es-ES" sz="2800" b="1" dirty="0">
                <a:solidFill>
                  <a:srgbClr val="23505E"/>
                </a:solidFill>
              </a:rPr>
              <a:t> </a:t>
            </a:r>
            <a:r>
              <a:rPr lang="es-ES" sz="1800" b="1" dirty="0">
                <a:solidFill>
                  <a:srgbClr val="23505E"/>
                </a:solidFill>
              </a:rPr>
              <a:t>y </a:t>
            </a:r>
            <a:r>
              <a:rPr lang="es-ES" sz="2000" b="1" dirty="0">
                <a:solidFill>
                  <a:srgbClr val="23505E"/>
                </a:solidFill>
              </a:rPr>
              <a:t>14</a:t>
            </a:r>
            <a:r>
              <a:rPr lang="es-ES" sz="1800" b="1" dirty="0">
                <a:solidFill>
                  <a:srgbClr val="23505E"/>
                </a:solidFill>
              </a:rPr>
              <a:t> en el área metropolitana. </a:t>
            </a:r>
            <a:endParaRPr lang="es-ES" sz="2800" b="1" dirty="0">
              <a:solidFill>
                <a:srgbClr val="23505E"/>
              </a:solidFill>
            </a:endParaRPr>
          </a:p>
          <a:p>
            <a:pPr algn="just"/>
            <a:endParaRPr lang="es-CO" sz="1800" dirty="0">
              <a:solidFill>
                <a:srgbClr val="23505E"/>
              </a:solidFill>
            </a:endParaRPr>
          </a:p>
          <a:p>
            <a:pPr algn="just"/>
            <a:r>
              <a:rPr lang="es-CO" sz="20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algn="just"/>
            <a:endParaRPr lang="es-CO" sz="1800" b="1" dirty="0">
              <a:solidFill>
                <a:srgbClr val="00A5A4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Gestión de PQRSF a través de los buzones de sugerencias.</a:t>
            </a:r>
          </a:p>
        </p:txBody>
      </p:sp>
      <p:sp>
        <p:nvSpPr>
          <p:cNvPr id="5" name="Google Shape;32;p14">
            <a:extLst>
              <a:ext uri="{FF2B5EF4-FFF2-40B4-BE49-F238E27FC236}">
                <a16:creationId xmlns:a16="http://schemas.microsoft.com/office/drawing/2014/main" id="{9C18BFB9-03E3-78F1-F494-7E8C43422F96}"/>
              </a:ext>
            </a:extLst>
          </p:cNvPr>
          <p:cNvSpPr txBox="1"/>
          <p:nvPr/>
        </p:nvSpPr>
        <p:spPr>
          <a:xfrm>
            <a:off x="1198662" y="1485578"/>
            <a:ext cx="331236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6.1 Generalidades</a:t>
            </a:r>
            <a:endParaRPr lang="es-ES" sz="24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7" name="Google Shape;738;p50">
            <a:extLst>
              <a:ext uri="{FF2B5EF4-FFF2-40B4-BE49-F238E27FC236}">
                <a16:creationId xmlns:a16="http://schemas.microsoft.com/office/drawing/2014/main" id="{B3346B11-1ED6-111F-CB2F-E1380C5693D0}"/>
              </a:ext>
            </a:extLst>
          </p:cNvPr>
          <p:cNvSpPr txBox="1"/>
          <p:nvPr/>
        </p:nvSpPr>
        <p:spPr>
          <a:xfrm>
            <a:off x="3213474" y="765498"/>
            <a:ext cx="57634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Gestión en los puntos de atención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">
            <a:extLst>
              <a:ext uri="{FF2B5EF4-FFF2-40B4-BE49-F238E27FC236}">
                <a16:creationId xmlns:a16="http://schemas.microsoft.com/office/drawing/2014/main" id="{2F6C2E3C-7A83-4831-8FE8-14B1B392A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75438" y="15266988"/>
            <a:ext cx="304800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3" name="Google Shape;738;p50">
            <a:extLst>
              <a:ext uri="{FF2B5EF4-FFF2-40B4-BE49-F238E27FC236}">
                <a16:creationId xmlns:a16="http://schemas.microsoft.com/office/drawing/2014/main" id="{D6495BC6-AD03-D474-690B-0F42EB2093E6}"/>
              </a:ext>
            </a:extLst>
          </p:cNvPr>
          <p:cNvSpPr txBox="1"/>
          <p:nvPr/>
        </p:nvSpPr>
        <p:spPr>
          <a:xfrm>
            <a:off x="3288172" y="355108"/>
            <a:ext cx="57634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Gestión en los puntos de atención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C5E2AC16-EA3F-3770-4DE9-6C6B8E34E98F}"/>
              </a:ext>
            </a:extLst>
          </p:cNvPr>
          <p:cNvSpPr txBox="1"/>
          <p:nvPr/>
        </p:nvSpPr>
        <p:spPr>
          <a:xfrm>
            <a:off x="838622" y="1053530"/>
            <a:ext cx="687185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6.2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Promedio de visitas en los puntos de atención</a:t>
            </a:r>
          </a:p>
        </p:txBody>
      </p:sp>
      <p:sp>
        <p:nvSpPr>
          <p:cNvPr id="7" name="Google Shape;708;p48">
            <a:extLst>
              <a:ext uri="{FF2B5EF4-FFF2-40B4-BE49-F238E27FC236}">
                <a16:creationId xmlns:a16="http://schemas.microsoft.com/office/drawing/2014/main" id="{98873637-4121-0E86-090F-2501CF6D8A02}"/>
              </a:ext>
            </a:extLst>
          </p:cNvPr>
          <p:cNvSpPr/>
          <p:nvPr/>
        </p:nvSpPr>
        <p:spPr>
          <a:xfrm>
            <a:off x="5533304" y="2421426"/>
            <a:ext cx="5620179" cy="1371600"/>
          </a:xfrm>
          <a:custGeom>
            <a:avLst/>
            <a:gdLst/>
            <a:ahLst/>
            <a:cxnLst/>
            <a:rect l="l" t="t" r="r" b="b"/>
            <a:pathLst>
              <a:path w="942" h="456" extrusionOk="0">
                <a:moveTo>
                  <a:pt x="0" y="456"/>
                </a:moveTo>
                <a:lnTo>
                  <a:pt x="794" y="456"/>
                </a:lnTo>
                <a:lnTo>
                  <a:pt x="942" y="228"/>
                </a:lnTo>
                <a:lnTo>
                  <a:pt x="794" y="0"/>
                </a:lnTo>
                <a:lnTo>
                  <a:pt x="0" y="0"/>
                </a:lnTo>
                <a:lnTo>
                  <a:pt x="78" y="228"/>
                </a:lnTo>
                <a:lnTo>
                  <a:pt x="0" y="456"/>
                </a:lnTo>
                <a:close/>
              </a:path>
            </a:pathLst>
          </a:custGeom>
          <a:solidFill>
            <a:srgbClr val="23505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 lang="es-CO" sz="1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s-CO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</a:t>
            </a:r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es de </a:t>
            </a:r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 minutos,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para atención general es de 20 minutos </a:t>
            </a:r>
            <a:r>
              <a:rPr lang="es-CO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388E4BA-F5EE-0239-05DB-307BAF8E0FD4}"/>
              </a:ext>
            </a:extLst>
          </p:cNvPr>
          <p:cNvSpPr txBox="1"/>
          <p:nvPr/>
        </p:nvSpPr>
        <p:spPr>
          <a:xfrm>
            <a:off x="5807174" y="3949705"/>
            <a:ext cx="46666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3"/>
              </a:rPr>
              <a:t>https://www.saviasaludeps.com/sitioweb/afiliados/puntos-de-atencion</a:t>
            </a:r>
            <a:r>
              <a:rPr lang="es-CO" sz="1400" dirty="0">
                <a:solidFill>
                  <a:srgbClr val="23505E"/>
                </a:solidFill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BEF198-66B6-749F-4DE9-919D3C76498D}"/>
              </a:ext>
            </a:extLst>
          </p:cNvPr>
          <p:cNvSpPr txBox="1"/>
          <p:nvPr/>
        </p:nvSpPr>
        <p:spPr>
          <a:xfrm>
            <a:off x="3124732" y="623421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Aseguramiento/Savia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999A59D-DF2E-B8B3-8C30-43DCD5221EF5}"/>
              </a:ext>
            </a:extLst>
          </p:cNvPr>
          <p:cNvGraphicFramePr>
            <a:graphicFrameLocks noGrp="1"/>
          </p:cNvGraphicFramePr>
          <p:nvPr/>
        </p:nvGraphicFramePr>
        <p:xfrm>
          <a:off x="1126654" y="1773242"/>
          <a:ext cx="3528392" cy="4426156"/>
        </p:xfrm>
        <a:graphic>
          <a:graphicData uri="http://schemas.openxmlformats.org/drawingml/2006/table">
            <a:tbl>
              <a:tblPr/>
              <a:tblGrid>
                <a:gridCol w="1077088">
                  <a:extLst>
                    <a:ext uri="{9D8B030D-6E8A-4147-A177-3AD203B41FA5}">
                      <a16:colId xmlns:a16="http://schemas.microsoft.com/office/drawing/2014/main" val="3891766318"/>
                    </a:ext>
                  </a:extLst>
                </a:gridCol>
                <a:gridCol w="965666">
                  <a:extLst>
                    <a:ext uri="{9D8B030D-6E8A-4147-A177-3AD203B41FA5}">
                      <a16:colId xmlns:a16="http://schemas.microsoft.com/office/drawing/2014/main" val="1997244507"/>
                    </a:ext>
                  </a:extLst>
                </a:gridCol>
                <a:gridCol w="742819">
                  <a:extLst>
                    <a:ext uri="{9D8B030D-6E8A-4147-A177-3AD203B41FA5}">
                      <a16:colId xmlns:a16="http://schemas.microsoft.com/office/drawing/2014/main" val="4170124251"/>
                    </a:ext>
                  </a:extLst>
                </a:gridCol>
                <a:gridCol w="742819">
                  <a:extLst>
                    <a:ext uri="{9D8B030D-6E8A-4147-A177-3AD203B41FA5}">
                      <a16:colId xmlns:a16="http://schemas.microsoft.com/office/drawing/2014/main" val="1443975722"/>
                    </a:ext>
                  </a:extLst>
                </a:gridCol>
              </a:tblGrid>
              <a:tr h="6650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NÚMERO DE OFICINAS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TOTAL DE USUARIOS ATENDIDOS EN EL DÍA POR TRIMISTRE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TOTAL DE USUARIOS ATENDIDOS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421241"/>
                  </a:ext>
                </a:extLst>
              </a:tr>
              <a:tr h="142041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Magdalena Medio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66.919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069777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Bajo Cauca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38.831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481724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Urabá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229.272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1565887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Nordeste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59.077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143498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Occidente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78.459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52199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Norte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92.194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996757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Oriente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200.931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80952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Suroeste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89.904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335921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Élite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120.786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023041"/>
                  </a:ext>
                </a:extLst>
              </a:tr>
              <a:tr h="129129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Barbosa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8.591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232202"/>
                  </a:ext>
                </a:extLst>
              </a:tr>
              <a:tr h="129129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Bello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38.451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9603722"/>
                  </a:ext>
                </a:extLst>
              </a:tr>
              <a:tr h="22597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La 65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23.721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32193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Girardota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7.520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425361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Copacabana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520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Sabaneta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6.664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8848916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Itagüí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19.741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839071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La Estrella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6.721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869492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San Cristóbal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739858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Envigado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10.528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3440227"/>
                  </a:ext>
                </a:extLst>
              </a:tr>
              <a:tr h="264714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San Antonio de Prado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005845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Caldas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7.445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4535261"/>
                  </a:ext>
                </a:extLst>
              </a:tr>
              <a:tr h="1355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Neurológico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7.833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1731607"/>
                  </a:ext>
                </a:extLst>
              </a:tr>
              <a:tr h="264714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Hospital General de Medellín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719825"/>
                  </a:ext>
                </a:extLst>
              </a:tr>
              <a:tr h="227266"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                         134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           19.148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     1.148.898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655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22351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39C24465-C068-4B01-92DD-6EFAFF5C5869}"/>
              </a:ext>
            </a:extLst>
          </p:cNvPr>
          <p:cNvSpPr txBox="1"/>
          <p:nvPr/>
        </p:nvSpPr>
        <p:spPr>
          <a:xfrm>
            <a:off x="2036650" y="4437906"/>
            <a:ext cx="81630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En el II trimestre del año 2024, a través de las líneas de atención al usuario, se brindó respuesta a un total de </a:t>
            </a:r>
            <a:r>
              <a:rPr lang="es-ES" sz="1800" b="1" dirty="0">
                <a:solidFill>
                  <a:srgbClr val="009999"/>
                </a:solidFill>
                <a:latin typeface="Calibri" panose="020F0502020204030204" pitchFamily="34" charset="0"/>
              </a:rPr>
              <a:t>39.647</a:t>
            </a: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 solitudes, de las cuales el </a:t>
            </a:r>
            <a:r>
              <a:rPr lang="es-ES" sz="1800" b="1" dirty="0">
                <a:solidFill>
                  <a:srgbClr val="009999"/>
                </a:solidFill>
                <a:latin typeface="Calibri" panose="020F0502020204030204" pitchFamily="34" charset="0"/>
              </a:rPr>
              <a:t>72%</a:t>
            </a: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 corresponde a trámites para garantizar el acceso a los servicios de salud.</a:t>
            </a: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EBCFF34E-593C-607D-93F9-3107BAB48D66}"/>
              </a:ext>
            </a:extLst>
          </p:cNvPr>
          <p:cNvSpPr txBox="1"/>
          <p:nvPr/>
        </p:nvSpPr>
        <p:spPr>
          <a:xfrm>
            <a:off x="1414686" y="1773610"/>
            <a:ext cx="545327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7.1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Atenciones de línea telefónica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53443D9-2D1F-42D9-38DF-12974A0E9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296519"/>
              </p:ext>
            </p:extLst>
          </p:nvPr>
        </p:nvGraphicFramePr>
        <p:xfrm>
          <a:off x="2548809" y="2421682"/>
          <a:ext cx="7092793" cy="1788526"/>
        </p:xfrm>
        <a:graphic>
          <a:graphicData uri="http://schemas.openxmlformats.org/drawingml/2006/table">
            <a:tbl>
              <a:tblPr/>
              <a:tblGrid>
                <a:gridCol w="2086114">
                  <a:extLst>
                    <a:ext uri="{9D8B030D-6E8A-4147-A177-3AD203B41FA5}">
                      <a16:colId xmlns:a16="http://schemas.microsoft.com/office/drawing/2014/main" val="1730826064"/>
                    </a:ext>
                  </a:extLst>
                </a:gridCol>
                <a:gridCol w="1001336">
                  <a:extLst>
                    <a:ext uri="{9D8B030D-6E8A-4147-A177-3AD203B41FA5}">
                      <a16:colId xmlns:a16="http://schemas.microsoft.com/office/drawing/2014/main" val="450254130"/>
                    </a:ext>
                  </a:extLst>
                </a:gridCol>
                <a:gridCol w="1001336">
                  <a:extLst>
                    <a:ext uri="{9D8B030D-6E8A-4147-A177-3AD203B41FA5}">
                      <a16:colId xmlns:a16="http://schemas.microsoft.com/office/drawing/2014/main" val="3175865562"/>
                    </a:ext>
                  </a:extLst>
                </a:gridCol>
                <a:gridCol w="1107851">
                  <a:extLst>
                    <a:ext uri="{9D8B030D-6E8A-4147-A177-3AD203B41FA5}">
                      <a16:colId xmlns:a16="http://schemas.microsoft.com/office/drawing/2014/main" val="3253286232"/>
                    </a:ext>
                  </a:extLst>
                </a:gridCol>
                <a:gridCol w="894820">
                  <a:extLst>
                    <a:ext uri="{9D8B030D-6E8A-4147-A177-3AD203B41FA5}">
                      <a16:colId xmlns:a16="http://schemas.microsoft.com/office/drawing/2014/main" val="2069067329"/>
                    </a:ext>
                  </a:extLst>
                </a:gridCol>
                <a:gridCol w="1001336">
                  <a:extLst>
                    <a:ext uri="{9D8B030D-6E8A-4147-A177-3AD203B41FA5}">
                      <a16:colId xmlns:a16="http://schemas.microsoft.com/office/drawing/2014/main" val="3429387065"/>
                    </a:ext>
                  </a:extLst>
                </a:gridCol>
              </a:tblGrid>
              <a:tr h="33370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LINEA DE ATENCIÓN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ABRIL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MAYO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JUNIO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473553"/>
                  </a:ext>
                </a:extLst>
              </a:tr>
              <a:tr h="222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Red y Autorizaciones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9.567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8.348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28.695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791452"/>
                  </a:ext>
                </a:extLst>
              </a:tr>
              <a:tr h="222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Aseguramiento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9.596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92525"/>
                  </a:ext>
                </a:extLst>
              </a:tr>
              <a:tr h="222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Fallas en la línea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724725"/>
                  </a:ext>
                </a:extLst>
              </a:tr>
              <a:tr h="293702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Línea de PQRSF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820236"/>
                  </a:ext>
                </a:extLst>
              </a:tr>
              <a:tr h="222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Orientación a otras áreas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901113"/>
                  </a:ext>
                </a:extLst>
              </a:tr>
              <a:tr h="26946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TOTAL/MES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15.094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13.110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11.470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39.674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924160"/>
                  </a:ext>
                </a:extLst>
              </a:tr>
            </a:tbl>
          </a:graphicData>
        </a:graphic>
      </p:graphicFrame>
      <p:sp>
        <p:nvSpPr>
          <p:cNvPr id="3" name="Google Shape;32;p14">
            <a:extLst>
              <a:ext uri="{FF2B5EF4-FFF2-40B4-BE49-F238E27FC236}">
                <a16:creationId xmlns:a16="http://schemas.microsoft.com/office/drawing/2014/main" id="{0A5D9295-3819-8637-9AD9-9966B3726E76}"/>
              </a:ext>
            </a:extLst>
          </p:cNvPr>
          <p:cNvSpPr txBox="1"/>
          <p:nvPr/>
        </p:nvSpPr>
        <p:spPr>
          <a:xfrm>
            <a:off x="1880170" y="981522"/>
            <a:ext cx="843006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8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Solicitudes no presenciales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92F6F0-E82B-95F1-065D-B41AEC14A6AC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DAF74FC5-B93A-BC8A-66A1-1C176BC97855}"/>
              </a:ext>
            </a:extLst>
          </p:cNvPr>
          <p:cNvSpPr txBox="1"/>
          <p:nvPr/>
        </p:nvSpPr>
        <p:spPr>
          <a:xfrm>
            <a:off x="3759437" y="3260517"/>
            <a:ext cx="4239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Los principales motivos de PQRD* se deben a: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64C632-921B-6657-BE79-6811CB9EB946}"/>
              </a:ext>
            </a:extLst>
          </p:cNvPr>
          <p:cNvSpPr txBox="1"/>
          <p:nvPr/>
        </p:nvSpPr>
        <p:spPr>
          <a:xfrm>
            <a:off x="2840198" y="5898489"/>
            <a:ext cx="65100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5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*Nota: </a:t>
            </a:r>
            <a:r>
              <a:rPr lang="es-ES" sz="105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PQRD incluyen peticiones, derechos de petición, quejas, reclamos registrados en el aplicativo misional de la EPS</a:t>
            </a:r>
            <a:endParaRPr lang="es-CO" sz="105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FF6175-23C8-0763-D2B6-0CEDF8F32680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C2BC484B-BEBF-22CD-C428-F9D7F815328D}"/>
              </a:ext>
            </a:extLst>
          </p:cNvPr>
          <p:cNvSpPr txBox="1"/>
          <p:nvPr/>
        </p:nvSpPr>
        <p:spPr>
          <a:xfrm>
            <a:off x="1880171" y="364855"/>
            <a:ext cx="843006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8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Solicitudes no presenciales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32;p14">
            <a:extLst>
              <a:ext uri="{FF2B5EF4-FFF2-40B4-BE49-F238E27FC236}">
                <a16:creationId xmlns:a16="http://schemas.microsoft.com/office/drawing/2014/main" id="{679900ED-CC89-B0F0-820E-5C210C26A139}"/>
              </a:ext>
            </a:extLst>
          </p:cNvPr>
          <p:cNvSpPr txBox="1"/>
          <p:nvPr/>
        </p:nvSpPr>
        <p:spPr>
          <a:xfrm>
            <a:off x="1126654" y="1020000"/>
            <a:ext cx="1044116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7.2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Atención por otros medios </a:t>
            </a:r>
            <a:r>
              <a:rPr lang="es-MX" sz="20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(Plataforma Supersalud, Página web, Correo electrónico, Redes sociales)</a:t>
            </a:r>
            <a:endParaRPr lang="es-ES" sz="20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76E02964-4AE6-0D99-01C5-C102880DE7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402052"/>
              </p:ext>
            </p:extLst>
          </p:nvPr>
        </p:nvGraphicFramePr>
        <p:xfrm>
          <a:off x="3267548" y="1878485"/>
          <a:ext cx="5040559" cy="1354272"/>
        </p:xfrm>
        <a:graphic>
          <a:graphicData uri="http://schemas.openxmlformats.org/drawingml/2006/table">
            <a:tbl>
              <a:tblPr/>
              <a:tblGrid>
                <a:gridCol w="1596177">
                  <a:extLst>
                    <a:ext uri="{9D8B030D-6E8A-4147-A177-3AD203B41FA5}">
                      <a16:colId xmlns:a16="http://schemas.microsoft.com/office/drawing/2014/main" val="303764927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59378874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val="4241767388"/>
                    </a:ext>
                  </a:extLst>
                </a:gridCol>
                <a:gridCol w="876097">
                  <a:extLst>
                    <a:ext uri="{9D8B030D-6E8A-4147-A177-3AD203B41FA5}">
                      <a16:colId xmlns:a16="http://schemas.microsoft.com/office/drawing/2014/main" val="4002559550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3390574903"/>
                    </a:ext>
                  </a:extLst>
                </a:gridCol>
              </a:tblGrid>
              <a:tr h="22571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ORIGEN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ABRIL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MAYO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JUNIO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TOTAL PQRD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302651"/>
                  </a:ext>
                </a:extLst>
              </a:tr>
              <a:tr h="225712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Supersalud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6.242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5.648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260531"/>
                  </a:ext>
                </a:extLst>
              </a:tr>
              <a:tr h="225712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Página Web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5302723"/>
                  </a:ext>
                </a:extLst>
              </a:tr>
              <a:tr h="225712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Correo Electrónico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4.431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11.931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0625800"/>
                  </a:ext>
                </a:extLst>
              </a:tr>
              <a:tr h="225712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Redes Sociales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870849"/>
                  </a:ext>
                </a:extLst>
              </a:tr>
              <a:tr h="225712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TOTAL MES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10.661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8.996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9.423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</a:rPr>
                        <a:t>29.080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853141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F2C72951-95A0-D471-4898-80010B3A2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3049" y="3662698"/>
            <a:ext cx="3932261" cy="21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8982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;p14">
            <a:extLst>
              <a:ext uri="{FF2B5EF4-FFF2-40B4-BE49-F238E27FC236}">
                <a16:creationId xmlns:a16="http://schemas.microsoft.com/office/drawing/2014/main" id="{3BCFCEF2-2051-EC10-7341-FFB972067B85}"/>
              </a:ext>
            </a:extLst>
          </p:cNvPr>
          <p:cNvSpPr txBox="1"/>
          <p:nvPr/>
        </p:nvSpPr>
        <p:spPr>
          <a:xfrm>
            <a:off x="1880173" y="509193"/>
            <a:ext cx="84300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4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Glosario</a:t>
            </a:r>
            <a:endParaRPr 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A90BF22-DC43-688F-1BC4-14A82867FB96}"/>
              </a:ext>
            </a:extLst>
          </p:cNvPr>
          <p:cNvSpPr txBox="1"/>
          <p:nvPr/>
        </p:nvSpPr>
        <p:spPr>
          <a:xfrm>
            <a:off x="1055822" y="1100277"/>
            <a:ext cx="48245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Afiliado</a:t>
            </a:r>
          </a:p>
          <a:p>
            <a:pPr algn="just"/>
            <a:r>
              <a:rPr lang="es-CO" sz="1100" dirty="0"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s-CO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ondición que adquiere la persona al afiliarse en El Sistema de Seguridad Social en Salud (SGSSS), donde se brinda un seguro que cubre los gastos de salud a los habitantes del territorio nacional, colombianos y extranjeros por medio de una Entidad Administradora de Planes de Beneficios (EAPB) ya sea en el régimen subsidiado o régimen contributivo.</a:t>
            </a:r>
            <a:endParaRPr lang="es-CO" sz="11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7A26983-3129-5A01-CCF8-2758750D6754}"/>
              </a:ext>
            </a:extLst>
          </p:cNvPr>
          <p:cNvSpPr txBox="1"/>
          <p:nvPr/>
        </p:nvSpPr>
        <p:spPr>
          <a:xfrm>
            <a:off x="1054646" y="2392939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09B8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ambulatoria</a:t>
            </a:r>
          </a:p>
          <a:p>
            <a:pPr algn="just"/>
            <a:r>
              <a:rPr lang="es-MX" sz="105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que se realizan sin necesidad de que el usuario deba quedarse en una clínica u hospital. </a:t>
            </a:r>
            <a:endParaRPr lang="es-CO" sz="105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88D533-321E-07E3-4D95-8AF23F135CAC}"/>
              </a:ext>
            </a:extLst>
          </p:cNvPr>
          <p:cNvSpPr txBox="1"/>
          <p:nvPr/>
        </p:nvSpPr>
        <p:spPr>
          <a:xfrm>
            <a:off x="1054646" y="3067996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hospitalaria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que exigen hospitalización en una clínica u hospital por más de 24 horas. </a:t>
            </a:r>
            <a:endParaRPr lang="es-CO" sz="11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A72621-908E-459B-CDCE-C5BE6E0D85D5}"/>
              </a:ext>
            </a:extLst>
          </p:cNvPr>
          <p:cNvSpPr txBox="1"/>
          <p:nvPr/>
        </p:nvSpPr>
        <p:spPr>
          <a:xfrm>
            <a:off x="1054646" y="3656250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09B8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prioritaria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donde la vida no corre peligro, pero el usuario no puede esperar una cita programada.</a:t>
            </a:r>
            <a:endParaRPr lang="es-CO" sz="11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9ED2739-DC69-7181-C1EE-FF498AD7EDAD}"/>
              </a:ext>
            </a:extLst>
          </p:cNvPr>
          <p:cNvSpPr txBox="1"/>
          <p:nvPr/>
        </p:nvSpPr>
        <p:spPr>
          <a:xfrm>
            <a:off x="1049900" y="5430451"/>
            <a:ext cx="4824536" cy="1001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</a:rPr>
              <a:t>Cotizante</a:t>
            </a:r>
          </a:p>
          <a:p>
            <a:pPr lvl="0" algn="just">
              <a:lnSpc>
                <a:spcPct val="107000"/>
              </a:lnSpc>
            </a:pPr>
            <a:r>
              <a:rPr lang="es-CO" sz="1100" dirty="0">
                <a:latin typeface="Arial" panose="020B0604020202020204" pitchFamily="34" charset="0"/>
              </a:rPr>
              <a:t>Todos los asalariados o pensionados, al igual que todos los trabajadores independientes con ingresos iguales o superiores a un salario mínimo, que tienen la obligación de afiliarse al Régimen contributivo a través de una EPS pública o privada.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D851655-244D-9FCD-701E-231706361451}"/>
              </a:ext>
            </a:extLst>
          </p:cNvPr>
          <p:cNvSpPr txBox="1"/>
          <p:nvPr/>
        </p:nvSpPr>
        <p:spPr>
          <a:xfrm>
            <a:off x="6095206" y="2140372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EAPS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Entidad Administradora de Planea de Beneficios en Salud</a:t>
            </a:r>
            <a:endParaRPr lang="es-CO" sz="11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629FE1C-FE79-1015-D3E2-300D65F17D02}"/>
              </a:ext>
            </a:extLst>
          </p:cNvPr>
          <p:cNvSpPr txBox="1"/>
          <p:nvPr/>
        </p:nvSpPr>
        <p:spPr>
          <a:xfrm>
            <a:off x="1049900" y="4301154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Beneficiario</a:t>
            </a:r>
            <a:endParaRPr lang="es-MX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 el </a:t>
            </a:r>
            <a:r>
              <a:rPr lang="es-MX" sz="11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contributivo</a:t>
            </a:r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los familiares en primer grado de consanguinidad, el cónyuge y los hijos menores de 18 años o menores de 25 años estudiantes y dedicación exclusiva a dicha actividad. En el </a:t>
            </a:r>
            <a:r>
              <a:rPr lang="es-MX" sz="11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subsidiado</a:t>
            </a:r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son beneficiarios todos los afiliados con su grupo familiar. </a:t>
            </a:r>
            <a:endParaRPr lang="es-CO" sz="11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AB067FE-43E6-ECEB-792F-A125CBBDB4B4}"/>
              </a:ext>
            </a:extLst>
          </p:cNvPr>
          <p:cNvSpPr txBox="1"/>
          <p:nvPr/>
        </p:nvSpPr>
        <p:spPr>
          <a:xfrm>
            <a:off x="6095206" y="2612295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EPS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Entidad Promotora de Salud. Para el caso del régimen subsidiado y contributivo son las responsables de prestar el servicio de aseguramiento y de la prestación del Plan de Beneficios a sus afiliados.</a:t>
            </a:r>
            <a:endParaRPr lang="es-CO" sz="11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6E6D377-202A-288D-C995-2EF6E498FB5D}"/>
              </a:ext>
            </a:extLst>
          </p:cNvPr>
          <p:cNvSpPr txBox="1"/>
          <p:nvPr/>
        </p:nvSpPr>
        <p:spPr>
          <a:xfrm>
            <a:off x="6095206" y="3382955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IPS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Institución Prestadora de Servicios de Salud. Son las encargadas de prestar los servicios de salud en su nivel de atención correspondiente a los afiliados.</a:t>
            </a:r>
            <a:endParaRPr lang="es-CO" sz="11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FB154CD-1542-17C4-59FF-6C12E3AEA151}"/>
              </a:ext>
            </a:extLst>
          </p:cNvPr>
          <p:cNvSpPr txBox="1"/>
          <p:nvPr/>
        </p:nvSpPr>
        <p:spPr>
          <a:xfrm>
            <a:off x="6095206" y="4177896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Movilidad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la garantía que tiene el afiliado de continuar en la misma EPS cuando por alguna circunstancia cambie de régimen. </a:t>
            </a:r>
            <a:endParaRPr lang="es-CO" sz="11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3677F90-FA4F-1140-00D0-B8DDAB662582}"/>
              </a:ext>
            </a:extLst>
          </p:cNvPr>
          <p:cNvSpPr txBox="1"/>
          <p:nvPr/>
        </p:nvSpPr>
        <p:spPr>
          <a:xfrm>
            <a:off x="6095206" y="4808985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Movilidad ascendente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cuando un usuario pasa del régimen subsidiado al régimen contributivo por vínculo laboral o capacidad de pago. </a:t>
            </a:r>
            <a:endParaRPr lang="es-CO" sz="11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4AEAAB2-20CF-3092-1DA5-253CADA72EC1}"/>
              </a:ext>
            </a:extLst>
          </p:cNvPr>
          <p:cNvSpPr txBox="1"/>
          <p:nvPr/>
        </p:nvSpPr>
        <p:spPr>
          <a:xfrm>
            <a:off x="6095206" y="543844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Movilidad descendente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cuando un usuario pasa del régimen contributivo al régimen subsidiado por terminación de su vínculo laboral o capacidad de pago. 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Nota: para la movilidad descendente el usuario debe cumplir con las nuevas categorías del Sisbén.</a:t>
            </a:r>
            <a:endParaRPr lang="es-CO" sz="11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880227-D50E-5C6B-AD7A-C357A1676CAA}"/>
              </a:ext>
            </a:extLst>
          </p:cNvPr>
          <p:cNvSpPr txBox="1"/>
          <p:nvPr/>
        </p:nvSpPr>
        <p:spPr>
          <a:xfrm>
            <a:off x="6095206" y="110027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Derecho de petición</a:t>
            </a:r>
            <a:endParaRPr lang="es-CO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la facultad concedida a todas las personas dentro del territorio nacional, para que puedan presentar peticiones a las autoridades y diferentes entidades, con el propósito de que se les entregue información sobre situaciones de interés general y/o particular.</a:t>
            </a:r>
          </a:p>
        </p:txBody>
      </p:sp>
    </p:spTree>
    <p:extLst>
      <p:ext uri="{BB962C8B-B14F-4D97-AF65-F5344CB8AC3E}">
        <p14:creationId xmlns:p14="http://schemas.microsoft.com/office/powerpoint/2010/main" val="318617757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;p14">
            <a:extLst>
              <a:ext uri="{FF2B5EF4-FFF2-40B4-BE49-F238E27FC236}">
                <a16:creationId xmlns:a16="http://schemas.microsoft.com/office/drawing/2014/main" id="{3BCFCEF2-2051-EC10-7341-FFB972067B85}"/>
              </a:ext>
            </a:extLst>
          </p:cNvPr>
          <p:cNvSpPr txBox="1"/>
          <p:nvPr/>
        </p:nvSpPr>
        <p:spPr>
          <a:xfrm>
            <a:off x="1880173" y="509193"/>
            <a:ext cx="84300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4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Glosario</a:t>
            </a:r>
            <a:endParaRPr 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A90BF22-DC43-688F-1BC4-14A82867FB96}"/>
              </a:ext>
            </a:extLst>
          </p:cNvPr>
          <p:cNvSpPr txBox="1"/>
          <p:nvPr/>
        </p:nvSpPr>
        <p:spPr>
          <a:xfrm>
            <a:off x="1055822" y="110027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Petición</a:t>
            </a:r>
            <a:endParaRPr lang="es-CO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Mediante la cual una persona por motivos de interés general o particular solicita la intervención de la entidad para la resolución de una situación, la prestación de un servicio, la información o requerimiento de copia de documentos, entre otros.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7A26983-3129-5A01-CCF8-2758750D6754}"/>
              </a:ext>
            </a:extLst>
          </p:cNvPr>
          <p:cNvSpPr txBox="1"/>
          <p:nvPr/>
        </p:nvSpPr>
        <p:spPr>
          <a:xfrm>
            <a:off x="1049900" y="2089040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09B8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Queja</a:t>
            </a:r>
          </a:p>
          <a:p>
            <a:pPr algn="just"/>
            <a:r>
              <a:rPr lang="es-MX" sz="1050" dirty="0"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es-MX" sz="105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anifestación de una persona, a través de la cual expresa inconformidad con el actuar de un funcionario de la entidad.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88D533-321E-07E3-4D95-8AF23F135CAC}"/>
              </a:ext>
            </a:extLst>
          </p:cNvPr>
          <p:cNvSpPr txBox="1"/>
          <p:nvPr/>
        </p:nvSpPr>
        <p:spPr>
          <a:xfrm>
            <a:off x="1049900" y="2704593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Reclamo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través del cual los usuarios del Sistema General de Seguridad Social en Salud dan a conocer su insatisfacción con la prestación del servicio de salud.</a:t>
            </a:r>
            <a:endParaRPr lang="es-CO" sz="11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A72621-908E-459B-CDCE-C5BE6E0D85D5}"/>
              </a:ext>
            </a:extLst>
          </p:cNvPr>
          <p:cNvSpPr txBox="1"/>
          <p:nvPr/>
        </p:nvSpPr>
        <p:spPr>
          <a:xfrm>
            <a:off x="1055999" y="3467593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09B8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contributivo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 un conjunto de normas que rigen la vinculación de los individuos y las familias al Sistema General de Seguridad Social en Salud, cuando tal vinculación se hace a través del pago de una cotización, individual y familiar, o un aporte económico previo financiado directamente por el afiliado o en concurrencia entre éste y su empleador. </a:t>
            </a:r>
            <a:endParaRPr lang="es-CO" sz="11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9ED2739-DC69-7181-C1EE-FF498AD7EDAD}"/>
              </a:ext>
            </a:extLst>
          </p:cNvPr>
          <p:cNvSpPr txBox="1"/>
          <p:nvPr/>
        </p:nvSpPr>
        <p:spPr>
          <a:xfrm>
            <a:off x="6316372" y="1100277"/>
            <a:ext cx="4824536" cy="17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</a:rPr>
              <a:t>Rendición de cuentas</a:t>
            </a:r>
          </a:p>
          <a:p>
            <a:pPr lvl="0" algn="just">
              <a:lnSpc>
                <a:spcPct val="107000"/>
              </a:lnSpc>
            </a:pPr>
            <a:r>
              <a:rPr lang="es-MX" sz="1100" dirty="0">
                <a:latin typeface="Arial" panose="020B0604020202020204" pitchFamily="34" charset="0"/>
              </a:rPr>
              <a:t>Según la Función Pública es un proceso que busca la transparencia de la gestión de la Administración Pública, y la adopción de los principios de Buen Gobierno, eficiencia, eficacia y transparencia en todas las actuaciones del servidor público. La rendición de cuentas es la obligación de las entidades y servidores públicos de informar y explicar los avances y los resultados de su gestión, así como el avance en la garantía de derechos a los ciudadanos y sus organizaciones sociales, a través de espacios de diálogo público. </a:t>
            </a:r>
            <a:endParaRPr lang="es-CO" sz="1100" dirty="0">
              <a:latin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D851655-244D-9FCD-701E-231706361451}"/>
              </a:ext>
            </a:extLst>
          </p:cNvPr>
          <p:cNvSpPr txBox="1"/>
          <p:nvPr/>
        </p:nvSpPr>
        <p:spPr>
          <a:xfrm>
            <a:off x="6316980" y="3940623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Solicitud de información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Orientación solicitada para acceder a un servicio.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629FE1C-FE79-1015-D3E2-300D65F17D02}"/>
              </a:ext>
            </a:extLst>
          </p:cNvPr>
          <p:cNvSpPr txBox="1"/>
          <p:nvPr/>
        </p:nvSpPr>
        <p:spPr>
          <a:xfrm>
            <a:off x="1062098" y="4590977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Régimen subsidiado</a:t>
            </a:r>
            <a:endParaRPr lang="es-MX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 encarga del aseguramiento de todas las personas sin capacidad de pago y no cubiertas por el régimen contributivo. La identificación de dicha población es competencia municipal y se lleva a cabo mediante la aplicación de la encuesta del Sistema de Identificación y Clasificación de Potenciales Beneficiarios para los Programas Sociales (SISBÉN). </a:t>
            </a:r>
            <a:endParaRPr lang="es-CO" sz="11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AB067FE-43E6-ECEB-792F-A125CBBDB4B4}"/>
              </a:ext>
            </a:extLst>
          </p:cNvPr>
          <p:cNvSpPr txBox="1"/>
          <p:nvPr/>
        </p:nvSpPr>
        <p:spPr>
          <a:xfrm>
            <a:off x="6316372" y="4365174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Sugerencia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Recomendación que se realiza para mejorar un servicio.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880227-D50E-5C6B-AD7A-C357A1676CAA}"/>
              </a:ext>
            </a:extLst>
          </p:cNvPr>
          <p:cNvSpPr txBox="1"/>
          <p:nvPr/>
        </p:nvSpPr>
        <p:spPr>
          <a:xfrm>
            <a:off x="6316372" y="2808096"/>
            <a:ext cx="48245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SGSSS</a:t>
            </a:r>
          </a:p>
          <a:p>
            <a:pPr algn="just"/>
            <a:r>
              <a:rPr lang="es-CO" sz="1100" dirty="0">
                <a:latin typeface="Arial" panose="020B0604020202020204" pitchFamily="34" charset="0"/>
              </a:rPr>
              <a:t>Sistema de seguridad social en salud.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un conjunto armónico de entidades públicas y privadas, normas y procedimientos, que procura la prestación del servicio y fijan condiciones de acceso en todos los niveles de atención, bajo el fundamento de garantizar la atención integral a toda población.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E6F1F5E-E94E-FEE2-714C-ED3517B53EF3}"/>
              </a:ext>
            </a:extLst>
          </p:cNvPr>
          <p:cNvSpPr txBox="1"/>
          <p:nvPr/>
        </p:nvSpPr>
        <p:spPr>
          <a:xfrm>
            <a:off x="6316372" y="4805204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Traslado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el cambio de inscripción de EPS dentro de un mismo régimen o el cambio de inscripción de EPS con cambio de régimen dentro del SGSSS siempre que se cumplan las condiciones previstas para el mismo.</a:t>
            </a:r>
          </a:p>
        </p:txBody>
      </p:sp>
    </p:spTree>
    <p:extLst>
      <p:ext uri="{BB962C8B-B14F-4D97-AF65-F5344CB8AC3E}">
        <p14:creationId xmlns:p14="http://schemas.microsoft.com/office/powerpoint/2010/main" val="97777274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085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1342678" y="1053530"/>
            <a:ext cx="315336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Contenido </a:t>
            </a:r>
            <a:endParaRPr sz="1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46619A0-959A-4B97-9AB0-5AB2BB1EE17B}"/>
              </a:ext>
            </a:extLst>
          </p:cNvPr>
          <p:cNvSpPr txBox="1"/>
          <p:nvPr/>
        </p:nvSpPr>
        <p:spPr>
          <a:xfrm>
            <a:off x="1569471" y="1989634"/>
            <a:ext cx="90514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afiliados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Novedades presentadas en el aseguramiento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Indicadores de gestión del Sistema Obligatorio de Garantía de la Calidad - SOGC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Satisfacción de los usuarios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Gestión en los puntos de atención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Solicitudes no presenciales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50"/>
          <p:cNvSpPr txBox="1"/>
          <p:nvPr/>
        </p:nvSpPr>
        <p:spPr>
          <a:xfrm>
            <a:off x="2429385" y="867288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742;p50">
            <a:extLst>
              <a:ext uri="{FF2B5EF4-FFF2-40B4-BE49-F238E27FC236}">
                <a16:creationId xmlns:a16="http://schemas.microsoft.com/office/drawing/2014/main" id="{C447B4E8-CAA6-A49C-73DD-56FA50EB2A72}"/>
              </a:ext>
            </a:extLst>
          </p:cNvPr>
          <p:cNvSpPr txBox="1"/>
          <p:nvPr/>
        </p:nvSpPr>
        <p:spPr>
          <a:xfrm>
            <a:off x="2894242" y="2295166"/>
            <a:ext cx="2303073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% PARTICIPACIÓN</a:t>
            </a:r>
            <a:endParaRPr dirty="0"/>
          </a:p>
        </p:txBody>
      </p:sp>
      <p:sp>
        <p:nvSpPr>
          <p:cNvPr id="8" name="Google Shape;753;p50">
            <a:extLst>
              <a:ext uri="{FF2B5EF4-FFF2-40B4-BE49-F238E27FC236}">
                <a16:creationId xmlns:a16="http://schemas.microsoft.com/office/drawing/2014/main" id="{D0BAE482-7DAE-90AC-E15A-CCD57896CA21}"/>
              </a:ext>
            </a:extLst>
          </p:cNvPr>
          <p:cNvSpPr txBox="1"/>
          <p:nvPr/>
        </p:nvSpPr>
        <p:spPr>
          <a:xfrm>
            <a:off x="9047534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538F1D-A827-2A6E-1E89-69B6D94E6815}"/>
              </a:ext>
            </a:extLst>
          </p:cNvPr>
          <p:cNvSpPr txBox="1"/>
          <p:nvPr/>
        </p:nvSpPr>
        <p:spPr>
          <a:xfrm>
            <a:off x="1081979" y="2499787"/>
            <a:ext cx="1002645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7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corte del 30 de Junio de 2024, Savia Salud EPS cuenta con un total de </a:t>
            </a:r>
            <a:r>
              <a:rPr lang="es-ES" sz="17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1.672.013 </a:t>
            </a:r>
            <a:r>
              <a:rPr lang="es-ES" sz="17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afiliados:</a:t>
            </a:r>
            <a:endParaRPr lang="es-CO" sz="1700" dirty="0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6B3E6DE3-DEEB-DDCE-60E4-F6114D6F03F4}"/>
              </a:ext>
            </a:extLst>
          </p:cNvPr>
          <p:cNvGraphicFramePr>
            <a:graphicFrameLocks noGrp="1"/>
          </p:cNvGraphicFramePr>
          <p:nvPr/>
        </p:nvGraphicFramePr>
        <p:xfrm>
          <a:off x="1154324" y="3284638"/>
          <a:ext cx="5660962" cy="1926419"/>
        </p:xfrm>
        <a:graphic>
          <a:graphicData uri="http://schemas.openxmlformats.org/drawingml/2006/table">
            <a:tbl>
              <a:tblPr/>
              <a:tblGrid>
                <a:gridCol w="2131659">
                  <a:extLst>
                    <a:ext uri="{9D8B030D-6E8A-4147-A177-3AD203B41FA5}">
                      <a16:colId xmlns:a16="http://schemas.microsoft.com/office/drawing/2014/main" val="538600350"/>
                    </a:ext>
                  </a:extLst>
                </a:gridCol>
                <a:gridCol w="1613827">
                  <a:extLst>
                    <a:ext uri="{9D8B030D-6E8A-4147-A177-3AD203B41FA5}">
                      <a16:colId xmlns:a16="http://schemas.microsoft.com/office/drawing/2014/main" val="479862853"/>
                    </a:ext>
                  </a:extLst>
                </a:gridCol>
                <a:gridCol w="1915476">
                  <a:extLst>
                    <a:ext uri="{9D8B030D-6E8A-4147-A177-3AD203B41FA5}">
                      <a16:colId xmlns:a16="http://schemas.microsoft.com/office/drawing/2014/main" val="2226836544"/>
                    </a:ext>
                  </a:extLst>
                </a:gridCol>
              </a:tblGrid>
              <a:tr h="6880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RÉGIMEN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 DE AFILIADOS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PARTICIPACIÓN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728684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Subsidiado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1.533.600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749520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Contributivo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138.413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316569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1.672.013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461376"/>
                  </a:ext>
                </a:extLst>
              </a:tr>
            </a:tbl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D37D1774-8D85-A2E4-23CB-AE2C24A237FC}"/>
              </a:ext>
            </a:extLst>
          </p:cNvPr>
          <p:cNvGraphicFramePr>
            <a:graphicFrameLocks/>
          </p:cNvGraphicFramePr>
          <p:nvPr/>
        </p:nvGraphicFramePr>
        <p:xfrm>
          <a:off x="6671270" y="2907925"/>
          <a:ext cx="4324172" cy="261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Google Shape;738;p50">
            <a:extLst>
              <a:ext uri="{FF2B5EF4-FFF2-40B4-BE49-F238E27FC236}">
                <a16:creationId xmlns:a16="http://schemas.microsoft.com/office/drawing/2014/main" id="{64318E5A-E402-2437-A18C-93D12435624D}"/>
              </a:ext>
            </a:extLst>
          </p:cNvPr>
          <p:cNvSpPr txBox="1"/>
          <p:nvPr/>
        </p:nvSpPr>
        <p:spPr>
          <a:xfrm>
            <a:off x="1081979" y="1816042"/>
            <a:ext cx="88818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1.1 Total de afiliados por régimen, corte junio 2024</a:t>
            </a:r>
            <a:endParaRPr sz="24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FFF2CA-17B7-DECA-834B-1EC8F8752265}"/>
              </a:ext>
            </a:extLst>
          </p:cNvPr>
          <p:cNvSpPr txBox="1"/>
          <p:nvPr/>
        </p:nvSpPr>
        <p:spPr>
          <a:xfrm>
            <a:off x="3124732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Aseguramiento/Savia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38;p50">
            <a:extLst>
              <a:ext uri="{FF2B5EF4-FFF2-40B4-BE49-F238E27FC236}">
                <a16:creationId xmlns:a16="http://schemas.microsoft.com/office/drawing/2014/main" id="{C37AFFE4-5265-F29E-3D34-1E34557F15D4}"/>
              </a:ext>
            </a:extLst>
          </p:cNvPr>
          <p:cNvSpPr txBox="1"/>
          <p:nvPr/>
        </p:nvSpPr>
        <p:spPr>
          <a:xfrm>
            <a:off x="2429385" y="867288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4C6F7B-D481-EE2F-B799-11BAEAEFA159}"/>
              </a:ext>
            </a:extLst>
          </p:cNvPr>
          <p:cNvSpPr txBox="1"/>
          <p:nvPr/>
        </p:nvSpPr>
        <p:spPr>
          <a:xfrm>
            <a:off x="1772659" y="5503780"/>
            <a:ext cx="3111790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600" b="1" dirty="0"/>
              <a:t>Asignación en 9 subregiones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F01ECDE-1D41-B486-97F2-4C7060AB0FF2}"/>
              </a:ext>
            </a:extLst>
          </p:cNvPr>
          <p:cNvSpPr txBox="1"/>
          <p:nvPr/>
        </p:nvSpPr>
        <p:spPr>
          <a:xfrm>
            <a:off x="1173789" y="2084565"/>
            <a:ext cx="1003398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latin typeface="+mj-lt"/>
                <a:cs typeface="Calibri" panose="020F0502020204030204" pitchFamily="34" charset="0"/>
              </a:rPr>
              <a:t>Distribución de la población afiliada según los </a:t>
            </a:r>
            <a:r>
              <a:rPr lang="es-ES" sz="2000" b="1" dirty="0">
                <a:latin typeface="+mj-lt"/>
                <a:cs typeface="Calibri" panose="020F0502020204030204" pitchFamily="34" charset="0"/>
              </a:rPr>
              <a:t>123</a:t>
            </a:r>
            <a:r>
              <a:rPr lang="es-ES" sz="1800" dirty="0">
                <a:latin typeface="+mj-lt"/>
                <a:cs typeface="Calibri" panose="020F0502020204030204" pitchFamily="34" charset="0"/>
              </a:rPr>
              <a:t> municipios del departamento de Antioquia, en los cuales Savia Salud hace presencia</a:t>
            </a:r>
          </a:p>
        </p:txBody>
      </p:sp>
      <p:sp>
        <p:nvSpPr>
          <p:cNvPr id="10" name="Google Shape;738;p50">
            <a:extLst>
              <a:ext uri="{FF2B5EF4-FFF2-40B4-BE49-F238E27FC236}">
                <a16:creationId xmlns:a16="http://schemas.microsoft.com/office/drawing/2014/main" id="{CFCEAB46-B7E3-7C96-8060-B8D64C20065A}"/>
              </a:ext>
            </a:extLst>
          </p:cNvPr>
          <p:cNvSpPr txBox="1"/>
          <p:nvPr/>
        </p:nvSpPr>
        <p:spPr>
          <a:xfrm>
            <a:off x="1173789" y="1565723"/>
            <a:ext cx="88818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1.2 Total de afiliados en las subregiones, corte Junio 2024</a:t>
            </a:r>
            <a:endParaRPr sz="24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B5736F5-7715-9024-92A7-1805389523BE}"/>
              </a:ext>
            </a:extLst>
          </p:cNvPr>
          <p:cNvGraphicFramePr>
            <a:graphicFrameLocks noGrp="1"/>
          </p:cNvGraphicFramePr>
          <p:nvPr/>
        </p:nvGraphicFramePr>
        <p:xfrm>
          <a:off x="1342329" y="2904086"/>
          <a:ext cx="3568700" cy="2333625"/>
        </p:xfrm>
        <a:graphic>
          <a:graphicData uri="http://schemas.openxmlformats.org/drawingml/2006/table">
            <a:tbl>
              <a:tblPr/>
              <a:tblGrid>
                <a:gridCol w="1343809">
                  <a:extLst>
                    <a:ext uri="{9D8B030D-6E8A-4147-A177-3AD203B41FA5}">
                      <a16:colId xmlns:a16="http://schemas.microsoft.com/office/drawing/2014/main" val="1283714607"/>
                    </a:ext>
                  </a:extLst>
                </a:gridCol>
                <a:gridCol w="1017365">
                  <a:extLst>
                    <a:ext uri="{9D8B030D-6E8A-4147-A177-3AD203B41FA5}">
                      <a16:colId xmlns:a16="http://schemas.microsoft.com/office/drawing/2014/main" val="1059352429"/>
                    </a:ext>
                  </a:extLst>
                </a:gridCol>
                <a:gridCol w="1207526">
                  <a:extLst>
                    <a:ext uri="{9D8B030D-6E8A-4147-A177-3AD203B41FA5}">
                      <a16:colId xmlns:a16="http://schemas.microsoft.com/office/drawing/2014/main" val="482186973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SUBREGION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TOTAL DE AFILIADOS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% PARTICIPACIÓN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2448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VALLE DE ABURRA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731.839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7051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URABA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213.942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6319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219.978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00358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SUROESTE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153.649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13585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97.645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5915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OCCIDENTE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85.768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645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NORDESTE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73.146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0476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MAGDALENA MEDIO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49.218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28454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BAJO CAUCA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46.828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84448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          1.672.013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185924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277259A-E69D-4CD1-806B-3F78F5BD016C}"/>
              </a:ext>
            </a:extLst>
          </p:cNvPr>
          <p:cNvGraphicFramePr>
            <a:graphicFrameLocks/>
          </p:cNvGraphicFramePr>
          <p:nvPr/>
        </p:nvGraphicFramePr>
        <p:xfrm>
          <a:off x="5446981" y="3274930"/>
          <a:ext cx="5424489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DFA5AF0C-F2D7-0FBA-7F06-040681F76CB3}"/>
              </a:ext>
            </a:extLst>
          </p:cNvPr>
          <p:cNvSpPr txBox="1"/>
          <p:nvPr/>
        </p:nvSpPr>
        <p:spPr>
          <a:xfrm>
            <a:off x="3124732" y="616609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Aseguramiento/Savia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38;p50">
            <a:extLst>
              <a:ext uri="{FF2B5EF4-FFF2-40B4-BE49-F238E27FC236}">
                <a16:creationId xmlns:a16="http://schemas.microsoft.com/office/drawing/2014/main" id="{46FEDD33-0E40-61DD-4633-581A93715589}"/>
              </a:ext>
            </a:extLst>
          </p:cNvPr>
          <p:cNvSpPr txBox="1"/>
          <p:nvPr/>
        </p:nvSpPr>
        <p:spPr>
          <a:xfrm>
            <a:off x="2429385" y="736739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2. Novedades presentadas en el aseguramiento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D548142-648A-FC20-9E42-AA31B1A88611}"/>
              </a:ext>
            </a:extLst>
          </p:cNvPr>
          <p:cNvSpPr txBox="1"/>
          <p:nvPr/>
        </p:nvSpPr>
        <p:spPr>
          <a:xfrm>
            <a:off x="2855806" y="3072414"/>
            <a:ext cx="2411273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nuevos: </a:t>
            </a:r>
            <a:r>
              <a:rPr lang="es-ES" sz="1200" b="1" dirty="0"/>
              <a:t>24.217</a:t>
            </a:r>
            <a:endParaRPr lang="es-CO" sz="1200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27803B0-73AF-AED8-EF97-3F7BABDFB2E2}"/>
              </a:ext>
            </a:extLst>
          </p:cNvPr>
          <p:cNvSpPr txBox="1"/>
          <p:nvPr/>
        </p:nvSpPr>
        <p:spPr>
          <a:xfrm>
            <a:off x="6860663" y="3005114"/>
            <a:ext cx="271564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con solicitud de portabilidad: </a:t>
            </a:r>
            <a:r>
              <a:rPr lang="es-ES" sz="1200" b="1" dirty="0"/>
              <a:t>13.317</a:t>
            </a:r>
            <a:endParaRPr lang="es-CO" sz="12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74D6F77-5534-3026-48A9-CE90D462E95B}"/>
              </a:ext>
            </a:extLst>
          </p:cNvPr>
          <p:cNvSpPr txBox="1"/>
          <p:nvPr/>
        </p:nvSpPr>
        <p:spPr>
          <a:xfrm>
            <a:off x="2083564" y="5352581"/>
            <a:ext cx="3960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trasladados hacia Savia Salud: </a:t>
            </a:r>
            <a:r>
              <a:rPr lang="es-ES" sz="1200" b="1" dirty="0"/>
              <a:t>2.944</a:t>
            </a:r>
          </a:p>
          <a:p>
            <a:pPr algn="ctr"/>
            <a:r>
              <a:rPr lang="es-ES" sz="1200" dirty="0"/>
              <a:t>usuarios trasladados hacia otra EAPB-S: </a:t>
            </a:r>
            <a:r>
              <a:rPr lang="es-ES" sz="1200" b="1" dirty="0"/>
              <a:t>4.087</a:t>
            </a:r>
            <a:endParaRPr lang="es-CO" sz="12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7E9A27A-57B6-F277-8DB3-1E367998B482}"/>
              </a:ext>
            </a:extLst>
          </p:cNvPr>
          <p:cNvSpPr txBox="1"/>
          <p:nvPr/>
        </p:nvSpPr>
        <p:spPr>
          <a:xfrm>
            <a:off x="6180143" y="5352581"/>
            <a:ext cx="3960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con movilidad descendente: </a:t>
            </a:r>
            <a:r>
              <a:rPr lang="es-ES" sz="1200" b="1" dirty="0"/>
              <a:t>41.604</a:t>
            </a:r>
          </a:p>
          <a:p>
            <a:pPr algn="ctr"/>
            <a:r>
              <a:rPr lang="es-ES" sz="1200" dirty="0"/>
              <a:t>Usuarios con movilidad ascendente: </a:t>
            </a:r>
            <a:r>
              <a:rPr lang="es-ES" sz="1200" b="1" dirty="0"/>
              <a:t>28.167</a:t>
            </a:r>
            <a:endParaRPr lang="es-CO" sz="1200" b="1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A9CC4CB-A4E2-CFF2-9B63-E85AAE3C04D2}"/>
              </a:ext>
            </a:extLst>
          </p:cNvPr>
          <p:cNvGraphicFramePr>
            <a:graphicFrameLocks noGrp="1"/>
          </p:cNvGraphicFramePr>
          <p:nvPr/>
        </p:nvGraphicFramePr>
        <p:xfrm>
          <a:off x="2934487" y="1519399"/>
          <a:ext cx="2362200" cy="1295400"/>
        </p:xfrm>
        <a:graphic>
          <a:graphicData uri="http://schemas.openxmlformats.org/drawingml/2006/table">
            <a:tbl>
              <a:tblPr/>
              <a:tblGrid>
                <a:gridCol w="1344393">
                  <a:extLst>
                    <a:ext uri="{9D8B030D-6E8A-4147-A177-3AD203B41FA5}">
                      <a16:colId xmlns:a16="http://schemas.microsoft.com/office/drawing/2014/main" val="1264719342"/>
                    </a:ext>
                  </a:extLst>
                </a:gridCol>
                <a:gridCol w="1017807">
                  <a:extLst>
                    <a:ext uri="{9D8B030D-6E8A-4147-A177-3AD203B41FA5}">
                      <a16:colId xmlns:a16="http://schemas.microsoft.com/office/drawing/2014/main" val="3679995999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MES AFILIACIÓN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AFILIADOS NUEVOS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063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9395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10.951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1801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418492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              24.217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218283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39301DB-C200-B01C-8B7C-0BA5D1301A64}"/>
              </a:ext>
            </a:extLst>
          </p:cNvPr>
          <p:cNvGraphicFramePr>
            <a:graphicFrameLocks noGrp="1"/>
          </p:cNvGraphicFramePr>
          <p:nvPr/>
        </p:nvGraphicFramePr>
        <p:xfrm>
          <a:off x="7086992" y="1518466"/>
          <a:ext cx="2362199" cy="1295400"/>
        </p:xfrm>
        <a:graphic>
          <a:graphicData uri="http://schemas.openxmlformats.org/drawingml/2006/table">
            <a:tbl>
              <a:tblPr/>
              <a:tblGrid>
                <a:gridCol w="1146156">
                  <a:extLst>
                    <a:ext uri="{9D8B030D-6E8A-4147-A177-3AD203B41FA5}">
                      <a16:colId xmlns:a16="http://schemas.microsoft.com/office/drawing/2014/main" val="935474077"/>
                    </a:ext>
                  </a:extLst>
                </a:gridCol>
                <a:gridCol w="1216043">
                  <a:extLst>
                    <a:ext uri="{9D8B030D-6E8A-4147-A177-3AD203B41FA5}">
                      <a16:colId xmlns:a16="http://schemas.microsoft.com/office/drawing/2014/main" val="2079993426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MES SOLICITUD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NÚMERO DE SOLICITUDES DE PORTABILIDAD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45278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80800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0999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6936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                 13.317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4356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986E37A-9694-3AF5-DDBE-EC0E7D1C3C48}"/>
              </a:ext>
            </a:extLst>
          </p:cNvPr>
          <p:cNvGraphicFramePr>
            <a:graphicFrameLocks noGrp="1"/>
          </p:cNvGraphicFramePr>
          <p:nvPr/>
        </p:nvGraphicFramePr>
        <p:xfrm>
          <a:off x="2277092" y="3695162"/>
          <a:ext cx="3568700" cy="1457325"/>
        </p:xfrm>
        <a:graphic>
          <a:graphicData uri="http://schemas.openxmlformats.org/drawingml/2006/table">
            <a:tbl>
              <a:tblPr/>
              <a:tblGrid>
                <a:gridCol w="1343809">
                  <a:extLst>
                    <a:ext uri="{9D8B030D-6E8A-4147-A177-3AD203B41FA5}">
                      <a16:colId xmlns:a16="http://schemas.microsoft.com/office/drawing/2014/main" val="4173673227"/>
                    </a:ext>
                  </a:extLst>
                </a:gridCol>
                <a:gridCol w="1017365">
                  <a:extLst>
                    <a:ext uri="{9D8B030D-6E8A-4147-A177-3AD203B41FA5}">
                      <a16:colId xmlns:a16="http://schemas.microsoft.com/office/drawing/2014/main" val="3033820567"/>
                    </a:ext>
                  </a:extLst>
                </a:gridCol>
                <a:gridCol w="1207526">
                  <a:extLst>
                    <a:ext uri="{9D8B030D-6E8A-4147-A177-3AD203B41FA5}">
                      <a16:colId xmlns:a16="http://schemas.microsoft.com/office/drawing/2014/main" val="2493881289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MES DE NOVEDAD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TRASLADOS HACIA SAVIA SALUD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TRASLADOS DESDE SAVIA SALUD A OTRA EAPB-S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2406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7156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67254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27824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                2.944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                     4.087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609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9130246A-5761-E20D-1E40-AF78A391617A}"/>
              </a:ext>
            </a:extLst>
          </p:cNvPr>
          <p:cNvGraphicFramePr>
            <a:graphicFrameLocks noGrp="1"/>
          </p:cNvGraphicFramePr>
          <p:nvPr/>
        </p:nvGraphicFramePr>
        <p:xfrm>
          <a:off x="6624127" y="3695162"/>
          <a:ext cx="3136900" cy="1457325"/>
        </p:xfrm>
        <a:graphic>
          <a:graphicData uri="http://schemas.openxmlformats.org/drawingml/2006/table">
            <a:tbl>
              <a:tblPr/>
              <a:tblGrid>
                <a:gridCol w="1041400">
                  <a:extLst>
                    <a:ext uri="{9D8B030D-6E8A-4147-A177-3AD203B41FA5}">
                      <a16:colId xmlns:a16="http://schemas.microsoft.com/office/drawing/2014/main" val="2477177203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376178664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498907418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MES NOVEDAD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MOVILIDAD ASCENDENTE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MOVILIDAD DESCENDENTE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0227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11.141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16.231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1605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8.958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13.717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14767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11.656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885769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                 28.167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8080"/>
                          </a:highlight>
                          <a:latin typeface="Arial" panose="020B0604020202020204" pitchFamily="34" charset="0"/>
                        </a:rPr>
                        <a:t>              41.604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220820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1B95CAC0-C5C2-5B98-96C4-2DB8AED0BFC8}"/>
              </a:ext>
            </a:extLst>
          </p:cNvPr>
          <p:cNvSpPr txBox="1"/>
          <p:nvPr/>
        </p:nvSpPr>
        <p:spPr>
          <a:xfrm>
            <a:off x="3124732" y="616609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Aseguramiento/Savia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1C1FBFD7-1B8B-82F3-ABFA-3BEE7D235754}"/>
              </a:ext>
            </a:extLst>
          </p:cNvPr>
          <p:cNvSpPr txBox="1"/>
          <p:nvPr/>
        </p:nvSpPr>
        <p:spPr>
          <a:xfrm>
            <a:off x="2429385" y="794819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3. Indicadores de gestión - </a:t>
            </a:r>
            <a:r>
              <a:rPr lang="es-ES" sz="2800" b="1" dirty="0">
                <a:solidFill>
                  <a:srgbClr val="23505E"/>
                </a:solidFill>
                <a:latin typeface="Calibri"/>
                <a:cs typeface="Calibri"/>
              </a:rPr>
              <a:t>SOGC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E5D48D4-B478-AF7B-5385-536D316F86E1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Acceso/Savia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6A310DE-D85D-2ABF-5B70-3BC7A5F8DA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166239"/>
              </p:ext>
            </p:extLst>
          </p:nvPr>
        </p:nvGraphicFramePr>
        <p:xfrm>
          <a:off x="838090" y="1484206"/>
          <a:ext cx="10729724" cy="4545685"/>
        </p:xfrm>
        <a:graphic>
          <a:graphicData uri="http://schemas.openxmlformats.org/drawingml/2006/table">
            <a:tbl>
              <a:tblPr/>
              <a:tblGrid>
                <a:gridCol w="2413943">
                  <a:extLst>
                    <a:ext uri="{9D8B030D-6E8A-4147-A177-3AD203B41FA5}">
                      <a16:colId xmlns:a16="http://schemas.microsoft.com/office/drawing/2014/main" val="3550759514"/>
                    </a:ext>
                  </a:extLst>
                </a:gridCol>
                <a:gridCol w="2615377">
                  <a:extLst>
                    <a:ext uri="{9D8B030D-6E8A-4147-A177-3AD203B41FA5}">
                      <a16:colId xmlns:a16="http://schemas.microsoft.com/office/drawing/2014/main" val="873212606"/>
                    </a:ext>
                  </a:extLst>
                </a:gridCol>
                <a:gridCol w="1913080">
                  <a:extLst>
                    <a:ext uri="{9D8B030D-6E8A-4147-A177-3AD203B41FA5}">
                      <a16:colId xmlns:a16="http://schemas.microsoft.com/office/drawing/2014/main" val="3509947402"/>
                    </a:ext>
                  </a:extLst>
                </a:gridCol>
                <a:gridCol w="955270">
                  <a:extLst>
                    <a:ext uri="{9D8B030D-6E8A-4147-A177-3AD203B41FA5}">
                      <a16:colId xmlns:a16="http://schemas.microsoft.com/office/drawing/2014/main" val="3149966606"/>
                    </a:ext>
                  </a:extLst>
                </a:gridCol>
                <a:gridCol w="858726">
                  <a:extLst>
                    <a:ext uri="{9D8B030D-6E8A-4147-A177-3AD203B41FA5}">
                      <a16:colId xmlns:a16="http://schemas.microsoft.com/office/drawing/2014/main" val="1432402161"/>
                    </a:ext>
                  </a:extLst>
                </a:gridCol>
                <a:gridCol w="1018421">
                  <a:extLst>
                    <a:ext uri="{9D8B030D-6E8A-4147-A177-3AD203B41FA5}">
                      <a16:colId xmlns:a16="http://schemas.microsoft.com/office/drawing/2014/main" val="3174638956"/>
                    </a:ext>
                  </a:extLst>
                </a:gridCol>
                <a:gridCol w="954907">
                  <a:extLst>
                    <a:ext uri="{9D8B030D-6E8A-4147-A177-3AD203B41FA5}">
                      <a16:colId xmlns:a16="http://schemas.microsoft.com/office/drawing/2014/main" val="3382673468"/>
                    </a:ext>
                  </a:extLst>
                </a:gridCol>
              </a:tblGrid>
              <a:tr h="360637">
                <a:tc gridSpan="7"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INDICADORES DE CALIDAD SOGC 2024</a:t>
                      </a:r>
                      <a:endParaRPr lang="es-CO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98675"/>
                  </a:ext>
                </a:extLst>
              </a:tr>
              <a:tr h="360637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 DEL INDICADOR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FORMULA DEL INDICADOR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 EN DÍAS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SEGUNDO TRIMESTRE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294394"/>
                  </a:ext>
                </a:extLst>
              </a:tr>
              <a:tr h="25528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NUMERADOR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DENOMINADOR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81573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resonancia magnética nuclear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resonancia magnética nuclear y la fecha de autorización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Número total de resonancia magnética nuclear autorizadas</a:t>
                      </a:r>
                      <a:endParaRPr lang="es-CO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6,31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6,73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6,12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583425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catarata 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CATARATA y la fecha de autorización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CIRUGIA DE CATARATA autorizadas</a:t>
                      </a:r>
                      <a:endParaRPr lang="es-CO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1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931041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reemplazo de cadera 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REEMPLAZO DE CADERA  y la fecha de autorización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CIRUGÍA DE REEMPLAZO DE CADERA autorizadas</a:t>
                      </a:r>
                      <a:endParaRPr lang="es-CO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6,30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6,86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5,10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912946"/>
                  </a:ext>
                </a:extLst>
              </a:tr>
              <a:tr h="103928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revascularización miocárdica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REVASCULARIZACIÓN MIOCÁRDICA y la fecha de autorización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CIRUGIA DE REVASCULARIZACION MIOCARDICA autorizadas</a:t>
                      </a:r>
                      <a:endParaRPr lang="es-CO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1,73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6,33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1,75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62616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38;p50">
            <a:extLst>
              <a:ext uri="{FF2B5EF4-FFF2-40B4-BE49-F238E27FC236}">
                <a16:creationId xmlns:a16="http://schemas.microsoft.com/office/drawing/2014/main" id="{594A0272-4ADA-6F7F-6AE4-E596D1CCD028}"/>
              </a:ext>
            </a:extLst>
          </p:cNvPr>
          <p:cNvSpPr txBox="1"/>
          <p:nvPr/>
        </p:nvSpPr>
        <p:spPr>
          <a:xfrm>
            <a:off x="2429383" y="605011"/>
            <a:ext cx="733164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Estado de Contratación de la Red de Servicios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4726303-CE5E-4F12-FEAE-39ABDCD9551D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Acceso/Savia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3E04653-7529-3DB8-C371-96B9D8F37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66" y="1224864"/>
            <a:ext cx="4659204" cy="2014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8C4A34-92F8-4C47-1C7F-E85E9BF89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47" y="3429794"/>
            <a:ext cx="10245317" cy="2254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65064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271CB94B-1718-0751-31C9-B7A2ADB0A742}"/>
              </a:ext>
            </a:extLst>
          </p:cNvPr>
          <p:cNvSpPr txBox="1"/>
          <p:nvPr/>
        </p:nvSpPr>
        <p:spPr>
          <a:xfrm>
            <a:off x="2429384" y="413109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5" name="Google Shape;738;p50">
            <a:extLst>
              <a:ext uri="{FF2B5EF4-FFF2-40B4-BE49-F238E27FC236}">
                <a16:creationId xmlns:a16="http://schemas.microsoft.com/office/drawing/2014/main" id="{8DAE4E47-B880-3242-FBA9-A0E786630333}"/>
              </a:ext>
            </a:extLst>
          </p:cNvPr>
          <p:cNvSpPr txBox="1"/>
          <p:nvPr/>
        </p:nvSpPr>
        <p:spPr>
          <a:xfrm>
            <a:off x="1558702" y="963201"/>
            <a:ext cx="86439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5.1 Canales de recepción de expresiones de nuestros usuarios</a:t>
            </a:r>
            <a:endParaRPr sz="24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B2E933C-241B-8BF3-BE3C-AE55AD2F407E}"/>
              </a:ext>
            </a:extLst>
          </p:cNvPr>
          <p:cNvGrpSpPr/>
          <p:nvPr/>
        </p:nvGrpSpPr>
        <p:grpSpPr>
          <a:xfrm>
            <a:off x="1624018" y="1973692"/>
            <a:ext cx="3165373" cy="3434370"/>
            <a:chOff x="1896020" y="1923663"/>
            <a:chExt cx="3511509" cy="3923316"/>
          </a:xfrm>
        </p:grpSpPr>
        <p:sp>
          <p:nvSpPr>
            <p:cNvPr id="12" name="Google Shape;989;p57">
              <a:extLst>
                <a:ext uri="{FF2B5EF4-FFF2-40B4-BE49-F238E27FC236}">
                  <a16:creationId xmlns:a16="http://schemas.microsoft.com/office/drawing/2014/main" id="{D05DBC79-095A-C834-999A-ABCF94EB3529}"/>
                </a:ext>
              </a:extLst>
            </p:cNvPr>
            <p:cNvSpPr/>
            <p:nvPr/>
          </p:nvSpPr>
          <p:spPr>
            <a:xfrm>
              <a:off x="1896020" y="1923663"/>
              <a:ext cx="3449371" cy="1080000"/>
            </a:xfrm>
            <a:prstGeom prst="rightArrow">
              <a:avLst>
                <a:gd name="adj1" fmla="val 74490"/>
                <a:gd name="adj2" fmla="val 62245"/>
              </a:avLst>
            </a:prstGeom>
            <a:solidFill>
              <a:srgbClr val="31859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ABRIL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91;p57">
              <a:extLst>
                <a:ext uri="{FF2B5EF4-FFF2-40B4-BE49-F238E27FC236}">
                  <a16:creationId xmlns:a16="http://schemas.microsoft.com/office/drawing/2014/main" id="{36C91E79-CFB7-C425-2AA2-9C86BA028811}"/>
                </a:ext>
              </a:extLst>
            </p:cNvPr>
            <p:cNvSpPr/>
            <p:nvPr/>
          </p:nvSpPr>
          <p:spPr>
            <a:xfrm>
              <a:off x="1896020" y="3277429"/>
              <a:ext cx="3477374" cy="1080000"/>
            </a:xfrm>
            <a:prstGeom prst="rightArrow">
              <a:avLst>
                <a:gd name="adj1" fmla="val 76531"/>
                <a:gd name="adj2" fmla="val 62245"/>
              </a:avLst>
            </a:prstGeom>
            <a:solidFill>
              <a:srgbClr val="57C9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MAYO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992;p57">
              <a:extLst>
                <a:ext uri="{FF2B5EF4-FFF2-40B4-BE49-F238E27FC236}">
                  <a16:creationId xmlns:a16="http://schemas.microsoft.com/office/drawing/2014/main" id="{C7BD1651-291C-0CDE-AAC7-F8C4E2479908}"/>
                </a:ext>
              </a:extLst>
            </p:cNvPr>
            <p:cNvSpPr/>
            <p:nvPr/>
          </p:nvSpPr>
          <p:spPr>
            <a:xfrm>
              <a:off x="1896020" y="4766979"/>
              <a:ext cx="3511509" cy="1080000"/>
            </a:xfrm>
            <a:prstGeom prst="rightArrow">
              <a:avLst>
                <a:gd name="adj1" fmla="val 76531"/>
                <a:gd name="adj2" fmla="val 62245"/>
              </a:avLst>
            </a:prstGeom>
            <a:solidFill>
              <a:srgbClr val="23A2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JUNIO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A734395A-AF24-AC8B-BEAE-A41BC82C1841}"/>
              </a:ext>
            </a:extLst>
          </p:cNvPr>
          <p:cNvSpPr txBox="1"/>
          <p:nvPr/>
        </p:nvSpPr>
        <p:spPr>
          <a:xfrm>
            <a:off x="1633689" y="6022082"/>
            <a:ext cx="878500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4EB35C5-89E2-A296-1CAB-921A582EC4EF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0924EC-C2B6-C568-53CD-E503B777B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526" y="1939958"/>
            <a:ext cx="4608512" cy="12592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010A353-BA64-99BC-0C4C-B6B96AC3F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378" y="3158744"/>
            <a:ext cx="4608512" cy="123260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BA5539A-F64F-4F6A-DDFE-A1486C1D6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7520" y="4343796"/>
            <a:ext cx="4688518" cy="127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9515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38;p50">
            <a:extLst>
              <a:ext uri="{FF2B5EF4-FFF2-40B4-BE49-F238E27FC236}">
                <a16:creationId xmlns:a16="http://schemas.microsoft.com/office/drawing/2014/main" id="{3BF8650B-C035-0B6C-8034-8AC000A42AB8}"/>
              </a:ext>
            </a:extLst>
          </p:cNvPr>
          <p:cNvSpPr txBox="1"/>
          <p:nvPr/>
        </p:nvSpPr>
        <p:spPr>
          <a:xfrm>
            <a:off x="2611287" y="1184480"/>
            <a:ext cx="696783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5.2 </a:t>
            </a:r>
            <a:r>
              <a:rPr lang="es-MX" sz="24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Comportamiento Expresiones II trimestre </a:t>
            </a: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</a:p>
        </p:txBody>
      </p:sp>
      <p:graphicFrame>
        <p:nvGraphicFramePr>
          <p:cNvPr id="8" name="Tabla 5">
            <a:extLst>
              <a:ext uri="{FF2B5EF4-FFF2-40B4-BE49-F238E27FC236}">
                <a16:creationId xmlns:a16="http://schemas.microsoft.com/office/drawing/2014/main" id="{E69E5EB6-CFF3-2F75-6020-110C8FF53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684459"/>
              </p:ext>
            </p:extLst>
          </p:nvPr>
        </p:nvGraphicFramePr>
        <p:xfrm>
          <a:off x="4770723" y="3822531"/>
          <a:ext cx="3268699" cy="1524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0526">
                  <a:extLst>
                    <a:ext uri="{9D8B030D-6E8A-4147-A177-3AD203B41FA5}">
                      <a16:colId xmlns:a16="http://schemas.microsoft.com/office/drawing/2014/main" val="3490193119"/>
                    </a:ext>
                  </a:extLst>
                </a:gridCol>
                <a:gridCol w="1758173">
                  <a:extLst>
                    <a:ext uri="{9D8B030D-6E8A-4147-A177-3AD203B41FA5}">
                      <a16:colId xmlns:a16="http://schemas.microsoft.com/office/drawing/2014/main" val="2341492494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PERIODO</a:t>
                      </a:r>
                      <a:endParaRPr lang="es-CO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MANIFESTACIONES</a:t>
                      </a:r>
                      <a:endParaRPr lang="es-CO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7219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ABRIL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121.804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706282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MAYO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113.425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783613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JUNIO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101.065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500883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336.294</a:t>
                      </a:r>
                      <a:endParaRPr lang="es-CO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381651"/>
                  </a:ext>
                </a:extLst>
              </a:tr>
            </a:tbl>
          </a:graphicData>
        </a:graphic>
      </p:graphicFrame>
      <p:sp>
        <p:nvSpPr>
          <p:cNvPr id="4" name="Google Shape;738;p50">
            <a:extLst>
              <a:ext uri="{FF2B5EF4-FFF2-40B4-BE49-F238E27FC236}">
                <a16:creationId xmlns:a16="http://schemas.microsoft.com/office/drawing/2014/main" id="{F3CEE1F6-62CE-CB4D-9813-B2012E816D82}"/>
              </a:ext>
            </a:extLst>
          </p:cNvPr>
          <p:cNvSpPr txBox="1"/>
          <p:nvPr/>
        </p:nvSpPr>
        <p:spPr>
          <a:xfrm>
            <a:off x="2429385" y="612515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2DE226D-A0F2-155E-8F4E-DA7026A7B581}"/>
              </a:ext>
            </a:extLst>
          </p:cNvPr>
          <p:cNvSpPr txBox="1"/>
          <p:nvPr/>
        </p:nvSpPr>
        <p:spPr>
          <a:xfrm>
            <a:off x="1702698" y="5551997"/>
            <a:ext cx="878500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35FDFF0-D031-E61F-E9AE-F19AA62175C8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5D8CD4D-E894-95CF-8401-8E5BF23F99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9374311"/>
              </p:ext>
            </p:extLst>
          </p:nvPr>
        </p:nvGraphicFramePr>
        <p:xfrm>
          <a:off x="4433980" y="1381369"/>
          <a:ext cx="3942184" cy="2235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693885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4884</TotalTime>
  <Words>2189</Words>
  <Application>Microsoft Office PowerPoint</Application>
  <PresentationFormat>Personalizado</PresentationFormat>
  <Paragraphs>468</Paragraphs>
  <Slides>17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Open Sans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GESTION DEL RIESGO</cp:lastModifiedBy>
  <cp:revision>171</cp:revision>
  <dcterms:created xsi:type="dcterms:W3CDTF">2021-01-16T20:41:53Z</dcterms:created>
  <dcterms:modified xsi:type="dcterms:W3CDTF">2024-07-31T13:01:33Z</dcterms:modified>
</cp:coreProperties>
</file>