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6.jpg" ContentType="image/jpg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media/image17.jpg" ContentType="image/jpg"/>
  <Override PartName="/ppt/media/image18.jpg" ContentType="image/jpg"/>
  <Override PartName="/ppt/media/image23.jpg" ContentType="image/jpg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media/image80.jpg" ContentType="image/jpg"/>
  <Override PartName="/ppt/media/image122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8"/>
  </p:notesMasterIdLst>
  <p:sldIdLst>
    <p:sldId id="256" r:id="rId2"/>
    <p:sldId id="279" r:id="rId3"/>
    <p:sldId id="289" r:id="rId4"/>
    <p:sldId id="290" r:id="rId5"/>
    <p:sldId id="298" r:id="rId6"/>
    <p:sldId id="300" r:id="rId7"/>
    <p:sldId id="301" r:id="rId8"/>
    <p:sldId id="4283" r:id="rId9"/>
    <p:sldId id="4284" r:id="rId10"/>
    <p:sldId id="291" r:id="rId11"/>
    <p:sldId id="292" r:id="rId12"/>
    <p:sldId id="293" r:id="rId13"/>
    <p:sldId id="294" r:id="rId14"/>
    <p:sldId id="4285" r:id="rId15"/>
    <p:sldId id="295" r:id="rId16"/>
    <p:sldId id="305" r:id="rId17"/>
    <p:sldId id="4286" r:id="rId18"/>
    <p:sldId id="296" r:id="rId19"/>
    <p:sldId id="306" r:id="rId20"/>
    <p:sldId id="308" r:id="rId21"/>
    <p:sldId id="309" r:id="rId22"/>
    <p:sldId id="313" r:id="rId23"/>
    <p:sldId id="272" r:id="rId24"/>
    <p:sldId id="311" r:id="rId25"/>
    <p:sldId id="310" r:id="rId26"/>
    <p:sldId id="312" r:id="rId27"/>
    <p:sldId id="314" r:id="rId28"/>
    <p:sldId id="319" r:id="rId29"/>
    <p:sldId id="4287" r:id="rId30"/>
    <p:sldId id="4288" r:id="rId31"/>
    <p:sldId id="4289" r:id="rId32"/>
    <p:sldId id="316" r:id="rId33"/>
    <p:sldId id="317" r:id="rId34"/>
    <p:sldId id="318" r:id="rId35"/>
    <p:sldId id="4268" r:id="rId36"/>
    <p:sldId id="4269" r:id="rId37"/>
    <p:sldId id="4271" r:id="rId38"/>
    <p:sldId id="4272" r:id="rId39"/>
    <p:sldId id="4273" r:id="rId40"/>
    <p:sldId id="4274" r:id="rId41"/>
    <p:sldId id="4275" r:id="rId42"/>
    <p:sldId id="4290" r:id="rId43"/>
    <p:sldId id="4277" r:id="rId44"/>
    <p:sldId id="4278" r:id="rId45"/>
    <p:sldId id="4279" r:id="rId46"/>
    <p:sldId id="4280" r:id="rId47"/>
    <p:sldId id="4282" r:id="rId48"/>
    <p:sldId id="4291" r:id="rId49"/>
    <p:sldId id="4292" r:id="rId50"/>
    <p:sldId id="4293" r:id="rId51"/>
    <p:sldId id="4294" r:id="rId52"/>
    <p:sldId id="4295" r:id="rId53"/>
    <p:sldId id="4296" r:id="rId54"/>
    <p:sldId id="4297" r:id="rId55"/>
    <p:sldId id="4298" r:id="rId56"/>
    <p:sldId id="4299" r:id="rId57"/>
    <p:sldId id="4300" r:id="rId58"/>
    <p:sldId id="4301" r:id="rId59"/>
    <p:sldId id="4302" r:id="rId60"/>
    <p:sldId id="4303" r:id="rId61"/>
    <p:sldId id="4304" r:id="rId62"/>
    <p:sldId id="4305" r:id="rId63"/>
    <p:sldId id="4306" r:id="rId64"/>
    <p:sldId id="4307" r:id="rId65"/>
    <p:sldId id="4308" r:id="rId66"/>
    <p:sldId id="4309" r:id="rId67"/>
    <p:sldId id="4310" r:id="rId68"/>
    <p:sldId id="4311" r:id="rId69"/>
    <p:sldId id="4312" r:id="rId70"/>
    <p:sldId id="4313" r:id="rId71"/>
    <p:sldId id="4314" r:id="rId72"/>
    <p:sldId id="4315" r:id="rId73"/>
    <p:sldId id="4316" r:id="rId74"/>
    <p:sldId id="4317" r:id="rId75"/>
    <p:sldId id="4318" r:id="rId76"/>
    <p:sldId id="288" r:id="rId77"/>
  </p:sldIdLst>
  <p:sldSz cx="12190413" cy="6859588"/>
  <p:notesSz cx="6858000" cy="9144000"/>
  <p:custDataLst>
    <p:tags r:id="rId79"/>
  </p:custDataLst>
  <p:defaultTextStyle>
    <a:defPPr>
      <a:defRPr lang="es-CO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5162"/>
    <a:srgbClr val="006D74"/>
    <a:srgbClr val="009B86"/>
    <a:srgbClr val="00A5A4"/>
    <a:srgbClr val="9BBB59"/>
    <a:srgbClr val="00CC99"/>
    <a:srgbClr val="13A28B"/>
    <a:srgbClr val="0098A4"/>
    <a:srgbClr val="3AC4B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7" autoAdjust="0"/>
    <p:restoredTop sz="93741" autoAdjust="0"/>
  </p:normalViewPr>
  <p:slideViewPr>
    <p:cSldViewPr>
      <p:cViewPr varScale="1">
        <p:scale>
          <a:sx n="72" d="100"/>
          <a:sy n="72" d="100"/>
        </p:scale>
        <p:origin x="636" y="66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LOPEZ_2020%20-%20kelly%20jhoana%20lopez%20-%207.1\Ejecuci&#243;n%20Presupuesto%202022\12.%20Diciembre%202022\hoja%20trabajo%20Presentaci&#243;n%20-DICIEMBR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LOPEZ_2020%20-%20kelly%20jhoana%20lopez%20-%207.1\Ejecuci&#243;n%20Presupuesto%202022\12.%20Diciembre%202022\hoja%20trabajo%20Presentaci&#243;n%20-DICIEMBR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LOPEZ_2020%20-%20kelly%20jhoana%20lopez%20-%207.1\Ejecuci&#243;n%20Presupuesto%202022\12.%20Diciembre%202022\hoja%20trabajo%20Presentaci&#243;n%20-DICIEMBR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659960567130066"/>
          <c:y val="0.11497531221541564"/>
          <c:w val="0.71837489063867022"/>
          <c:h val="0.61498432487605714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ESFI.!$A$4</c:f>
              <c:strCache>
                <c:ptCount val="1"/>
                <c:pt idx="0">
                  <c:v>Activos</c:v>
                </c:pt>
              </c:strCache>
            </c:strRef>
          </c:tx>
          <c:spPr>
            <a:solidFill>
              <a:srgbClr val="00B4B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5.5555555555555558E-3"/>
                  <c:y val="1.38888888888888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2C1-433A-A2CA-469ED10299BE}"/>
                </c:ext>
              </c:extLst>
            </c:dLbl>
            <c:dLbl>
              <c:idx val="1"/>
              <c:layout>
                <c:manualLayout>
                  <c:x val="-2.7777777777778798E-3"/>
                  <c:y val="9.25925925925917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C1-433A-A2CA-469ED10299BE}"/>
                </c:ext>
              </c:extLst>
            </c:dLbl>
            <c:dLbl>
              <c:idx val="2"/>
              <c:layout>
                <c:manualLayout>
                  <c:x val="-2.7777777777778798E-3"/>
                  <c:y val="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2C1-433A-A2CA-469ED10299BE}"/>
                </c:ext>
              </c:extLst>
            </c:dLbl>
            <c:dLbl>
              <c:idx val="3"/>
              <c:layout>
                <c:manualLayout>
                  <c:x val="0"/>
                  <c:y val="9.25925925925921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C1-433A-A2CA-469ED10299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ESFI.!$B$3:$E$3</c:f>
              <c:strCach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Diciembre</c:v>
                </c:pt>
              </c:strCache>
            </c:strRef>
          </c:cat>
          <c:val>
            <c:numRef>
              <c:f>ESFI.!$B$4:$E$4</c:f>
              <c:numCache>
                <c:formatCode>_-* #,##0_-;\-* #,##0_-;_-* "-"??_-;_-@_-</c:formatCode>
                <c:ptCount val="4"/>
                <c:pt idx="0">
                  <c:v>280787</c:v>
                </c:pt>
                <c:pt idx="1">
                  <c:v>234188</c:v>
                </c:pt>
                <c:pt idx="2">
                  <c:v>266717</c:v>
                </c:pt>
                <c:pt idx="3">
                  <c:v>218330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2C1-433A-A2CA-469ED10299BE}"/>
            </c:ext>
          </c:extLst>
        </c:ser>
        <c:ser>
          <c:idx val="1"/>
          <c:order val="1"/>
          <c:tx>
            <c:strRef>
              <c:f>ESFI.!$A$5</c:f>
              <c:strCache>
                <c:ptCount val="1"/>
                <c:pt idx="0">
                  <c:v>Pasivos</c:v>
                </c:pt>
              </c:strCache>
            </c:strRef>
          </c:tx>
          <c:spPr>
            <a:solidFill>
              <a:schemeClr val="bg1">
                <a:lumMod val="65000"/>
                <a:alpha val="8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ESFI.!$B$3:$E$3</c:f>
              <c:strCach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Diciembre</c:v>
                </c:pt>
              </c:strCache>
            </c:strRef>
          </c:cat>
          <c:val>
            <c:numRef>
              <c:f>ESFI.!$B$5:$E$5</c:f>
              <c:numCache>
                <c:formatCode>_-* #,##0_-;\-* #,##0_-;_-* "-"??_-;_-@_-</c:formatCode>
                <c:ptCount val="4"/>
                <c:pt idx="0">
                  <c:v>867651</c:v>
                </c:pt>
                <c:pt idx="1">
                  <c:v>656724</c:v>
                </c:pt>
                <c:pt idx="2">
                  <c:v>687955</c:v>
                </c:pt>
                <c:pt idx="3">
                  <c:v>789148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2C1-433A-A2CA-469ED10299BE}"/>
            </c:ext>
          </c:extLst>
        </c:ser>
        <c:ser>
          <c:idx val="2"/>
          <c:order val="2"/>
          <c:tx>
            <c:strRef>
              <c:f>ESFI.!$A$6</c:f>
              <c:strCache>
                <c:ptCount val="1"/>
                <c:pt idx="0">
                  <c:v>Patrimonio</c:v>
                </c:pt>
              </c:strCache>
            </c:strRef>
          </c:tx>
          <c:spPr>
            <a:solidFill>
              <a:srgbClr val="92D050">
                <a:alpha val="95000"/>
              </a:srgbClr>
            </a:solidFill>
            <a:ln>
              <a:noFill/>
            </a:ln>
            <a:effectLst/>
            <a:sp3d/>
          </c:spPr>
          <c:invertIfNegative val="0"/>
          <c:dLbls>
            <c:dLbl>
              <c:idx val="3"/>
              <c:layout>
                <c:manualLayout>
                  <c:x val="2.4791239415211347E-17"/>
                  <c:y val="2.05444173538531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2C1-433A-A2CA-469ED10299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ESFI.!$B$3:$E$3</c:f>
              <c:strCach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Diciembre</c:v>
                </c:pt>
              </c:strCache>
            </c:strRef>
          </c:cat>
          <c:val>
            <c:numRef>
              <c:f>ESFI.!$B$6:$E$6</c:f>
              <c:numCache>
                <c:formatCode>_-* #,##0_-;\-* #,##0_-;_-* "-"??_-;_-@_-</c:formatCode>
                <c:ptCount val="4"/>
                <c:pt idx="0">
                  <c:v>-586864</c:v>
                </c:pt>
                <c:pt idx="1">
                  <c:v>-422536</c:v>
                </c:pt>
                <c:pt idx="2">
                  <c:v>-421238</c:v>
                </c:pt>
                <c:pt idx="3">
                  <c:v>-570818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2C1-433A-A2CA-469ED10299B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19903887"/>
        <c:axId val="319905967"/>
        <c:axId val="0"/>
      </c:bar3DChart>
      <c:catAx>
        <c:axId val="319903887"/>
        <c:scaling>
          <c:orientation val="minMax"/>
        </c:scaling>
        <c:delete val="1"/>
        <c:axPos val="l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O" sz="140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Diciembre</a:t>
                </a:r>
              </a:p>
              <a:p>
                <a:pPr>
                  <a:defRPr sz="1400"/>
                </a:pPr>
                <a:endParaRPr lang="es-CO" sz="14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  <a:p>
                <a:pPr>
                  <a:defRPr sz="1400"/>
                </a:pPr>
                <a:endParaRPr lang="es-CO" sz="14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  <a:p>
                <a:pPr>
                  <a:defRPr sz="1400"/>
                </a:pPr>
                <a:r>
                  <a:rPr lang="es-CO" sz="140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2021</a:t>
                </a:r>
              </a:p>
              <a:p>
                <a:pPr>
                  <a:defRPr sz="1400"/>
                </a:pPr>
                <a:endParaRPr lang="es-CO" sz="14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  <a:p>
                <a:pPr>
                  <a:defRPr sz="1400"/>
                </a:pPr>
                <a:endParaRPr lang="es-CO" sz="14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  <a:p>
                <a:pPr>
                  <a:defRPr sz="1400"/>
                </a:pPr>
                <a:r>
                  <a:rPr lang="es-CO" sz="140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2020  </a:t>
                </a:r>
              </a:p>
              <a:p>
                <a:pPr>
                  <a:defRPr sz="1400"/>
                </a:pPr>
                <a:endParaRPr lang="es-CO" sz="14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  <a:p>
                <a:pPr>
                  <a:defRPr sz="1400"/>
                </a:pPr>
                <a:endParaRPr lang="es-CO" sz="14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  <a:p>
                <a:pPr>
                  <a:defRPr sz="1400"/>
                </a:pPr>
                <a:r>
                  <a:rPr lang="es-CO" sz="140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2019</a:t>
                </a:r>
              </a:p>
              <a:p>
                <a:pPr>
                  <a:defRPr sz="1400"/>
                </a:pPr>
                <a:endParaRPr lang="es-CO" sz="14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5.6153051706232826E-4"/>
              <c:y val="0.1344613177471454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</c:title>
        <c:numFmt formatCode="General" sourceLinked="1"/>
        <c:majorTickMark val="out"/>
        <c:minorTickMark val="none"/>
        <c:tickLblPos val="nextTo"/>
        <c:crossAx val="319905967"/>
        <c:crosses val="autoZero"/>
        <c:auto val="1"/>
        <c:lblAlgn val="ctr"/>
        <c:lblOffset val="100"/>
        <c:noMultiLvlLbl val="0"/>
      </c:catAx>
      <c:valAx>
        <c:axId val="319905967"/>
        <c:scaling>
          <c:orientation val="minMax"/>
          <c:min val="-800000"/>
        </c:scaling>
        <c:delete val="0"/>
        <c:axPos val="b"/>
        <c:majorGridlines>
          <c:spPr>
            <a:ln w="1270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19903887"/>
        <c:crosses val="autoZero"/>
        <c:crossBetween val="between"/>
        <c:majorUnit val="200000"/>
        <c:minorUnit val="100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534980541225451"/>
          <c:y val="0.77939496998880531"/>
          <c:w val="0.46689900070807577"/>
          <c:h val="6.8309415217287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600" b="1">
                <a:solidFill>
                  <a:schemeClr val="tx1"/>
                </a:solidFill>
              </a:rPr>
              <a:t>Ingresos</a:t>
            </a:r>
            <a:r>
              <a:rPr lang="es-CO" sz="1600" b="1" baseline="0">
                <a:solidFill>
                  <a:schemeClr val="tx1"/>
                </a:solidFill>
              </a:rPr>
              <a:t> -Inversión en salud</a:t>
            </a:r>
            <a:endParaRPr lang="es-CO" sz="1600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ERI!$A$4</c:f>
              <c:strCache>
                <c:ptCount val="1"/>
                <c:pt idx="0">
                  <c:v>Ingresos </c:v>
                </c:pt>
              </c:strCache>
            </c:strRef>
          </c:tx>
          <c:spPr>
            <a:solidFill>
              <a:srgbClr val="00CC9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793103448275883E-2"/>
                  <c:y val="3.87034290323868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523-4C25-A533-2167F4D40D0E}"/>
                </c:ext>
              </c:extLst>
            </c:dLbl>
            <c:dLbl>
              <c:idx val="1"/>
              <c:layout>
                <c:manualLayout>
                  <c:x val="-7.6447914892502078E-2"/>
                  <c:y val="-1.93517145161934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523-4C25-A533-2167F4D40D0E}"/>
                </c:ext>
              </c:extLst>
            </c:dLbl>
            <c:dLbl>
              <c:idx val="2"/>
              <c:layout>
                <c:manualLayout>
                  <c:x val="-8.5503513391940983E-2"/>
                  <c:y val="8.5147543871251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523-4C25-A533-2167F4D40D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28575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ERI!$B$3:$D$3</c:f>
              <c:strCache>
                <c:ptCount val="3"/>
                <c:pt idx="0">
                  <c:v>Acum Dic - 2020</c:v>
                </c:pt>
                <c:pt idx="1">
                  <c:v>Acum Dic - 2021</c:v>
                </c:pt>
                <c:pt idx="2">
                  <c:v>Acum Dic 2022</c:v>
                </c:pt>
              </c:strCache>
            </c:strRef>
          </c:cat>
          <c:val>
            <c:numRef>
              <c:f>ERI!$B$4:$D$4</c:f>
              <c:numCache>
                <c:formatCode>_-"$"\ * #,##0_-;\-"$"\ * #,##0_-;_-"$"\ * "-"??_-;_-@_-</c:formatCode>
                <c:ptCount val="3"/>
                <c:pt idx="0">
                  <c:v>1854334</c:v>
                </c:pt>
                <c:pt idx="1">
                  <c:v>2104377</c:v>
                </c:pt>
                <c:pt idx="2">
                  <c:v>2227726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523-4C25-A533-2167F4D40D0E}"/>
            </c:ext>
          </c:extLst>
        </c:ser>
        <c:ser>
          <c:idx val="1"/>
          <c:order val="1"/>
          <c:tx>
            <c:strRef>
              <c:f>ERI!$A$5</c:f>
              <c:strCache>
                <c:ptCount val="1"/>
                <c:pt idx="0">
                  <c:v>Inversión en Salud</c:v>
                </c:pt>
              </c:strCache>
            </c:strRef>
          </c:tx>
          <c:spPr>
            <a:solidFill>
              <a:srgbClr val="008080">
                <a:alpha val="8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7836283359754741E-2"/>
                  <c:y val="5.4184800645341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523-4C25-A533-2167F4D40D0E}"/>
                </c:ext>
              </c:extLst>
            </c:dLbl>
            <c:dLbl>
              <c:idx val="1"/>
              <c:layout>
                <c:manualLayout>
                  <c:x val="-4.0363174237163782E-3"/>
                  <c:y val="-7.740685806477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523-4C25-A533-2167F4D40D0E}"/>
                </c:ext>
              </c:extLst>
            </c:dLbl>
            <c:dLbl>
              <c:idx val="2"/>
              <c:layout>
                <c:manualLayout>
                  <c:x val="-8.3921373389058487E-3"/>
                  <c:y val="-3.87034290323870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523-4C25-A533-2167F4D40D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28575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ERI!$B$3:$D$3</c:f>
              <c:strCache>
                <c:ptCount val="3"/>
                <c:pt idx="0">
                  <c:v>Acum Dic - 2020</c:v>
                </c:pt>
                <c:pt idx="1">
                  <c:v>Acum Dic - 2021</c:v>
                </c:pt>
                <c:pt idx="2">
                  <c:v>Acum Dic 2022</c:v>
                </c:pt>
              </c:strCache>
            </c:strRef>
          </c:cat>
          <c:val>
            <c:numRef>
              <c:f>ERI!$B$5:$D$5</c:f>
              <c:numCache>
                <c:formatCode>_-"$"\ * #,##0_-;\-"$"\ * #,##0_-;_-"$"\ * "-"??_-;_-@_-</c:formatCode>
                <c:ptCount val="3"/>
                <c:pt idx="0">
                  <c:v>1698642</c:v>
                </c:pt>
                <c:pt idx="1">
                  <c:v>2230450</c:v>
                </c:pt>
                <c:pt idx="2">
                  <c:v>2533826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523-4C25-A533-2167F4D40D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63660959"/>
        <c:axId val="14493951"/>
      </c:barChart>
      <c:catAx>
        <c:axId val="2063660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493951"/>
        <c:crosses val="autoZero"/>
        <c:auto val="1"/>
        <c:lblAlgn val="ctr"/>
        <c:lblOffset val="100"/>
        <c:noMultiLvlLbl val="0"/>
      </c:catAx>
      <c:valAx>
        <c:axId val="14493951"/>
        <c:scaling>
          <c:orientation val="minMax"/>
        </c:scaling>
        <c:delete val="0"/>
        <c:axPos val="l"/>
        <c:numFmt formatCode="_-&quot;$&quot;\ * #,##0_-;\-&quot;$&quot;\ * #,##0_-;_-&quot;$&quot;\ 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63660959"/>
        <c:crosses val="autoZero"/>
        <c:crossBetween val="between"/>
        <c:majorUnit val="2000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169167012018234"/>
          <c:y val="0.10450227416396986"/>
          <c:w val="0.84272722195992422"/>
          <c:h val="0.7357713619130942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ERI!$L$2</c:f>
              <c:strCache>
                <c:ptCount val="1"/>
                <c:pt idx="0">
                  <c:v>Acum Dic - 2020</c:v>
                </c:pt>
              </c:strCache>
            </c:strRef>
          </c:tx>
          <c:spPr>
            <a:solidFill>
              <a:schemeClr val="accent1">
                <a:alpha val="82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4.7280777685490106E-17"/>
                  <c:y val="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131-42ED-96C8-6907AD6A81BF}"/>
                </c:ext>
              </c:extLst>
            </c:dLbl>
            <c:dLbl>
              <c:idx val="2"/>
              <c:layout>
                <c:manualLayout>
                  <c:x val="0"/>
                  <c:y val="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131-42ED-96C8-6907AD6A81BF}"/>
                </c:ext>
              </c:extLst>
            </c:dLbl>
            <c:dLbl>
              <c:idx val="3"/>
              <c:layout>
                <c:manualLayout>
                  <c:x val="-1.0315925209542231E-2"/>
                  <c:y val="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131-42ED-96C8-6907AD6A81BF}"/>
                </c:ext>
              </c:extLst>
            </c:dLbl>
            <c:dLbl>
              <c:idx val="4"/>
              <c:layout>
                <c:manualLayout>
                  <c:x val="-1.5473887814313346E-2"/>
                  <c:y val="1.38888888888888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131-42ED-96C8-6907AD6A81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ERI!$K$3:$K$7</c:f>
              <c:strCache>
                <c:ptCount val="5"/>
                <c:pt idx="0">
                  <c:v>Utilidad/Deficit Neto</c:v>
                </c:pt>
                <c:pt idx="1">
                  <c:v>Otros ingresos</c:v>
                </c:pt>
                <c:pt idx="2">
                  <c:v>Gasto admin</c:v>
                </c:pt>
                <c:pt idx="3">
                  <c:v>Inversión en Salud</c:v>
                </c:pt>
                <c:pt idx="4">
                  <c:v>Ingresos </c:v>
                </c:pt>
              </c:strCache>
            </c:strRef>
          </c:cat>
          <c:val>
            <c:numRef>
              <c:f>ERI!$L$3:$L$7</c:f>
              <c:numCache>
                <c:formatCode>"$"#,##0_);\("$"#,##0\)</c:formatCode>
                <c:ptCount val="5"/>
                <c:pt idx="0">
                  <c:v>164329</c:v>
                </c:pt>
                <c:pt idx="1">
                  <c:v>94540</c:v>
                </c:pt>
                <c:pt idx="2">
                  <c:v>85903</c:v>
                </c:pt>
                <c:pt idx="3">
                  <c:v>1698642</c:v>
                </c:pt>
                <c:pt idx="4">
                  <c:v>1854334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31-42ED-96C8-6907AD6A81BF}"/>
            </c:ext>
          </c:extLst>
        </c:ser>
        <c:ser>
          <c:idx val="1"/>
          <c:order val="1"/>
          <c:tx>
            <c:strRef>
              <c:f>ERI!$M$2</c:f>
              <c:strCache>
                <c:ptCount val="1"/>
                <c:pt idx="0">
                  <c:v>Acum Dic - 2021</c:v>
                </c:pt>
              </c:strCache>
            </c:strRef>
          </c:tx>
          <c:spPr>
            <a:solidFill>
              <a:srgbClr val="008080">
                <a:alpha val="82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9.2264790408196976E-2"/>
                  <c:y val="-1.50418168473084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131-42ED-96C8-6907AD6A81BF}"/>
                </c:ext>
              </c:extLst>
            </c:dLbl>
            <c:dLbl>
              <c:idx val="1"/>
              <c:layout>
                <c:manualLayout>
                  <c:x val="-4.7280777685490106E-17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131-42ED-96C8-6907AD6A81BF}"/>
                </c:ext>
              </c:extLst>
            </c:dLbl>
            <c:dLbl>
              <c:idx val="3"/>
              <c:layout>
                <c:manualLayout>
                  <c:x val="-9.4561555370980212E-17"/>
                  <c:y val="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131-42ED-96C8-6907AD6A81BF}"/>
                </c:ext>
              </c:extLst>
            </c:dLbl>
            <c:dLbl>
              <c:idx val="4"/>
              <c:layout>
                <c:manualLayout>
                  <c:x val="2.5789813023854632E-3"/>
                  <c:y val="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131-42ED-96C8-6907AD6A81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ERI!$K$3:$K$7</c:f>
              <c:strCache>
                <c:ptCount val="5"/>
                <c:pt idx="0">
                  <c:v>Utilidad/Deficit Neto</c:v>
                </c:pt>
                <c:pt idx="1">
                  <c:v>Otros ingresos</c:v>
                </c:pt>
                <c:pt idx="2">
                  <c:v>Gasto admin</c:v>
                </c:pt>
                <c:pt idx="3">
                  <c:v>Inversión en Salud</c:v>
                </c:pt>
                <c:pt idx="4">
                  <c:v>Ingresos </c:v>
                </c:pt>
              </c:strCache>
            </c:strRef>
          </c:cat>
          <c:val>
            <c:numRef>
              <c:f>ERI!$M$3:$M$7</c:f>
              <c:numCache>
                <c:formatCode>"$"#,##0_);\("$"#,##0\)</c:formatCode>
                <c:ptCount val="5"/>
                <c:pt idx="0">
                  <c:v>1298</c:v>
                </c:pt>
                <c:pt idx="1">
                  <c:v>212028</c:v>
                </c:pt>
                <c:pt idx="2">
                  <c:v>84657</c:v>
                </c:pt>
                <c:pt idx="3">
                  <c:v>2230450</c:v>
                </c:pt>
                <c:pt idx="4">
                  <c:v>2104377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131-42ED-96C8-6907AD6A81BF}"/>
            </c:ext>
          </c:extLst>
        </c:ser>
        <c:ser>
          <c:idx val="2"/>
          <c:order val="2"/>
          <c:tx>
            <c:strRef>
              <c:f>ERI!$N$2</c:f>
              <c:strCache>
                <c:ptCount val="1"/>
                <c:pt idx="0">
                  <c:v>Acum Dic 2022</c:v>
                </c:pt>
              </c:strCache>
            </c:strRef>
          </c:tx>
          <c:spPr>
            <a:solidFill>
              <a:srgbClr val="92D050">
                <a:alpha val="85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17279093498225681"/>
                  <c:y val="-1.8518518518518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131-42ED-96C8-6907AD6A81BF}"/>
                </c:ext>
              </c:extLst>
            </c:dLbl>
            <c:dLbl>
              <c:idx val="2"/>
              <c:layout>
                <c:manualLayout>
                  <c:x val="-4.7280777685490106E-17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131-42ED-96C8-6907AD6A81BF}"/>
                </c:ext>
              </c:extLst>
            </c:dLbl>
            <c:dLbl>
              <c:idx val="3"/>
              <c:layout>
                <c:manualLayout>
                  <c:x val="-1.5473887814313346E-2"/>
                  <c:y val="-4.243778136006664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131-42ED-96C8-6907AD6A81BF}"/>
                </c:ext>
              </c:extLst>
            </c:dLbl>
            <c:dLbl>
              <c:idx val="4"/>
              <c:layout>
                <c:manualLayout>
                  <c:x val="-2.5790427690216603E-3"/>
                  <c:y val="3.98566825908231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131-42ED-96C8-6907AD6A81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ERI!$K$3:$K$7</c:f>
              <c:strCache>
                <c:ptCount val="5"/>
                <c:pt idx="0">
                  <c:v>Utilidad/Deficit Neto</c:v>
                </c:pt>
                <c:pt idx="1">
                  <c:v>Otros ingresos</c:v>
                </c:pt>
                <c:pt idx="2">
                  <c:v>Gasto admin</c:v>
                </c:pt>
                <c:pt idx="3">
                  <c:v>Inversión en Salud</c:v>
                </c:pt>
                <c:pt idx="4">
                  <c:v>Ingresos </c:v>
                </c:pt>
              </c:strCache>
            </c:strRef>
          </c:cat>
          <c:val>
            <c:numRef>
              <c:f>ERI!$N$3:$N$7</c:f>
              <c:numCache>
                <c:formatCode>"$"#,##0_);\("$"#,##0\)</c:formatCode>
                <c:ptCount val="5"/>
                <c:pt idx="0">
                  <c:v>-149580</c:v>
                </c:pt>
                <c:pt idx="1">
                  <c:v>258381</c:v>
                </c:pt>
                <c:pt idx="2">
                  <c:v>101861</c:v>
                </c:pt>
                <c:pt idx="3">
                  <c:v>2533826</c:v>
                </c:pt>
                <c:pt idx="4">
                  <c:v>2227726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131-42ED-96C8-6907AD6A81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09347759"/>
        <c:axId val="1209348591"/>
      </c:barChart>
      <c:catAx>
        <c:axId val="120934775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09348591"/>
        <c:crosses val="autoZero"/>
        <c:auto val="1"/>
        <c:lblAlgn val="ctr"/>
        <c:lblOffset val="100"/>
        <c:noMultiLvlLbl val="0"/>
      </c:catAx>
      <c:valAx>
        <c:axId val="120934859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_);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09347759"/>
        <c:crosses val="autoZero"/>
        <c:crossBetween val="between"/>
        <c:majorUnit val="300000"/>
        <c:minorUnit val="300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06015E-65CA-4AD1-9A3F-E3501C49DB9A}" type="doc">
      <dgm:prSet loTypeId="urn:microsoft.com/office/officeart/2005/8/layout/matrix2" loCatId="matrix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es-CO"/>
        </a:p>
      </dgm:t>
    </dgm:pt>
    <dgm:pt modelId="{14946B57-3BE7-46CE-8C28-1B88FA5BF217}">
      <dgm:prSet phldrT="[Texto]" custT="1"/>
      <dgm:spPr/>
      <dgm:t>
        <a:bodyPr/>
        <a:lstStyle/>
        <a:p>
          <a:pPr algn="ctr"/>
          <a:r>
            <a:rPr lang="es-ES" sz="2000" dirty="0">
              <a:latin typeface="Calibri (Cuerpo)"/>
            </a:rPr>
            <a:t>HASTA 28 DE JULIO 2023</a:t>
          </a:r>
          <a:endParaRPr lang="es-CO" sz="2000" dirty="0">
            <a:latin typeface="Calibri (Cuerpo)"/>
          </a:endParaRPr>
        </a:p>
      </dgm:t>
    </dgm:pt>
    <dgm:pt modelId="{29A56862-C3E0-4DAD-B12D-D2EC46C554A3}" type="parTrans" cxnId="{1BEF7162-A4A4-403D-8289-7495580E0C02}">
      <dgm:prSet/>
      <dgm:spPr/>
      <dgm:t>
        <a:bodyPr/>
        <a:lstStyle/>
        <a:p>
          <a:pPr algn="ctr"/>
          <a:endParaRPr lang="es-CO" sz="1600">
            <a:latin typeface="Calibri (Cuerpo)"/>
          </a:endParaRPr>
        </a:p>
      </dgm:t>
    </dgm:pt>
    <dgm:pt modelId="{EF9FC5A1-736F-44BA-8770-E2EF90196C8B}" type="sibTrans" cxnId="{1BEF7162-A4A4-403D-8289-7495580E0C02}">
      <dgm:prSet/>
      <dgm:spPr/>
      <dgm:t>
        <a:bodyPr/>
        <a:lstStyle/>
        <a:p>
          <a:pPr algn="ctr"/>
          <a:endParaRPr lang="es-CO" sz="1600">
            <a:latin typeface="Calibri (Cuerpo)"/>
          </a:endParaRPr>
        </a:p>
      </dgm:t>
    </dgm:pt>
    <dgm:pt modelId="{ABC2278C-4055-488A-8FFD-CF4F9848682C}">
      <dgm:prSet phldrT="[Texto]" custT="1"/>
      <dgm:spPr/>
      <dgm:t>
        <a:bodyPr/>
        <a:lstStyle/>
        <a:p>
          <a:pPr algn="ctr"/>
          <a:r>
            <a:rPr lang="es-CO" sz="1400" dirty="0">
              <a:latin typeface="Calibri (Cuerpo)"/>
            </a:rPr>
            <a:t>Aplicación inmediata. </a:t>
          </a:r>
        </a:p>
      </dgm:t>
    </dgm:pt>
    <dgm:pt modelId="{7666E8E8-2C63-409F-A0D3-C497DC240BD6}" type="parTrans" cxnId="{DEB42988-70FC-4ACA-95C1-021DD3CB938D}">
      <dgm:prSet/>
      <dgm:spPr/>
      <dgm:t>
        <a:bodyPr/>
        <a:lstStyle/>
        <a:p>
          <a:pPr algn="ctr"/>
          <a:endParaRPr lang="es-CO" sz="1600">
            <a:latin typeface="Calibri (Cuerpo)"/>
          </a:endParaRPr>
        </a:p>
      </dgm:t>
    </dgm:pt>
    <dgm:pt modelId="{861AFCFF-F9F5-48B9-A38B-65500B6E625A}" type="sibTrans" cxnId="{DEB42988-70FC-4ACA-95C1-021DD3CB938D}">
      <dgm:prSet/>
      <dgm:spPr/>
      <dgm:t>
        <a:bodyPr/>
        <a:lstStyle/>
        <a:p>
          <a:pPr algn="ctr"/>
          <a:endParaRPr lang="es-CO" sz="1600">
            <a:latin typeface="Calibri (Cuerpo)"/>
          </a:endParaRPr>
        </a:p>
      </dgm:t>
    </dgm:pt>
    <dgm:pt modelId="{09E63215-3480-4B69-AECE-2F11FD0A41A1}">
      <dgm:prSet phldrT="[Texto]" custT="1"/>
      <dgm:spPr/>
      <dgm:t>
        <a:bodyPr/>
        <a:lstStyle/>
        <a:p>
          <a:pPr algn="ctr"/>
          <a:r>
            <a:rPr lang="es-CO" sz="2000" dirty="0">
              <a:latin typeface="Calibri (Cuerpo)"/>
            </a:rPr>
            <a:t>COMITÉ TÉCNICO</a:t>
          </a:r>
        </a:p>
      </dgm:t>
    </dgm:pt>
    <dgm:pt modelId="{C04DD363-FDC4-41B1-A9A7-84077CAC3423}" type="parTrans" cxnId="{B8534CA9-41C2-4A59-A4F8-29A0D71C958A}">
      <dgm:prSet/>
      <dgm:spPr/>
      <dgm:t>
        <a:bodyPr/>
        <a:lstStyle/>
        <a:p>
          <a:pPr algn="ctr"/>
          <a:endParaRPr lang="es-CO" sz="1600">
            <a:latin typeface="Calibri (Cuerpo)"/>
          </a:endParaRPr>
        </a:p>
      </dgm:t>
    </dgm:pt>
    <dgm:pt modelId="{1BA2BD76-031E-4169-BA54-5B598C45C3D7}" type="sibTrans" cxnId="{B8534CA9-41C2-4A59-A4F8-29A0D71C958A}">
      <dgm:prSet/>
      <dgm:spPr/>
      <dgm:t>
        <a:bodyPr/>
        <a:lstStyle/>
        <a:p>
          <a:pPr algn="ctr"/>
          <a:endParaRPr lang="es-CO" sz="1600">
            <a:latin typeface="Calibri (Cuerpo)"/>
          </a:endParaRPr>
        </a:p>
      </dgm:t>
    </dgm:pt>
    <dgm:pt modelId="{EE6D2004-EB7A-48D0-A088-D39FF6CD3BE8}">
      <dgm:prSet phldrT="[Texto]" custT="1"/>
      <dgm:spPr/>
      <dgm:t>
        <a:bodyPr/>
        <a:lstStyle/>
        <a:p>
          <a:pPr algn="ctr"/>
          <a:r>
            <a:rPr lang="es-CO" sz="2000" dirty="0">
              <a:latin typeface="Calibri (Cuerpo)"/>
            </a:rPr>
            <a:t>SAC CONSULTING S.A.S. </a:t>
          </a:r>
        </a:p>
      </dgm:t>
    </dgm:pt>
    <dgm:pt modelId="{F24CC3E0-9568-4525-A123-B0E6B48A2DE8}" type="parTrans" cxnId="{DD3EFE04-AB96-47CC-9E88-34061B9DFBE6}">
      <dgm:prSet/>
      <dgm:spPr/>
      <dgm:t>
        <a:bodyPr/>
        <a:lstStyle/>
        <a:p>
          <a:pPr algn="ctr"/>
          <a:endParaRPr lang="es-CO" sz="1600">
            <a:latin typeface="Calibri (Cuerpo)"/>
          </a:endParaRPr>
        </a:p>
      </dgm:t>
    </dgm:pt>
    <dgm:pt modelId="{67DE0FE9-DD5F-4E55-B4B3-2D2CC9825CEC}" type="sibTrans" cxnId="{DD3EFE04-AB96-47CC-9E88-34061B9DFBE6}">
      <dgm:prSet/>
      <dgm:spPr/>
      <dgm:t>
        <a:bodyPr/>
        <a:lstStyle/>
        <a:p>
          <a:pPr algn="ctr"/>
          <a:endParaRPr lang="es-CO" sz="1600">
            <a:latin typeface="Calibri (Cuerpo)"/>
          </a:endParaRPr>
        </a:p>
      </dgm:t>
    </dgm:pt>
    <dgm:pt modelId="{25EEB259-ADB5-45F3-B781-437AF4DF3BC0}">
      <dgm:prSet phldrT="[Texto]" custT="1"/>
      <dgm:spPr/>
      <dgm:t>
        <a:bodyPr/>
        <a:lstStyle/>
        <a:p>
          <a:pPr algn="ctr"/>
          <a:r>
            <a:rPr lang="es-CO" sz="1400" dirty="0">
              <a:latin typeface="Calibri (Cuerpo)"/>
            </a:rPr>
            <a:t>Informe mensual</a:t>
          </a:r>
        </a:p>
      </dgm:t>
    </dgm:pt>
    <dgm:pt modelId="{A87CD241-FD36-44C4-B5C1-9250FA61A654}" type="parTrans" cxnId="{2C0B3745-345C-4A82-9E94-030E8BB703F8}">
      <dgm:prSet/>
      <dgm:spPr/>
      <dgm:t>
        <a:bodyPr/>
        <a:lstStyle/>
        <a:p>
          <a:pPr algn="ctr"/>
          <a:endParaRPr lang="es-CO" sz="1600">
            <a:latin typeface="Calibri (Cuerpo)"/>
          </a:endParaRPr>
        </a:p>
      </dgm:t>
    </dgm:pt>
    <dgm:pt modelId="{544989F4-D3F3-4A91-8E7F-FB1BCCC4EF31}" type="sibTrans" cxnId="{2C0B3745-345C-4A82-9E94-030E8BB703F8}">
      <dgm:prSet/>
      <dgm:spPr/>
      <dgm:t>
        <a:bodyPr/>
        <a:lstStyle/>
        <a:p>
          <a:pPr algn="ctr"/>
          <a:endParaRPr lang="es-CO" sz="1600">
            <a:latin typeface="Calibri (Cuerpo)"/>
          </a:endParaRPr>
        </a:p>
      </dgm:t>
    </dgm:pt>
    <dgm:pt modelId="{0F1FC077-3510-45AA-923E-495ED2B6DCFA}">
      <dgm:prSet phldrT="[Texto]" custT="1"/>
      <dgm:spPr/>
      <dgm:t>
        <a:bodyPr/>
        <a:lstStyle/>
        <a:p>
          <a:pPr algn="ctr"/>
          <a:r>
            <a:rPr lang="es-ES" sz="2000" dirty="0">
              <a:latin typeface="Calibri (Cuerpo)"/>
            </a:rPr>
            <a:t>NUEVAS AFILIACIONES</a:t>
          </a:r>
          <a:endParaRPr lang="es-CO" sz="2000" dirty="0">
            <a:latin typeface="Calibri (Cuerpo)"/>
          </a:endParaRPr>
        </a:p>
      </dgm:t>
    </dgm:pt>
    <dgm:pt modelId="{1DA63153-19C7-4D1B-A79B-71EB65C407E5}" type="parTrans" cxnId="{FC85D597-39D2-44F8-A3E3-858ACA2617EF}">
      <dgm:prSet/>
      <dgm:spPr/>
      <dgm:t>
        <a:bodyPr/>
        <a:lstStyle/>
        <a:p>
          <a:pPr algn="ctr"/>
          <a:endParaRPr lang="es-CO" sz="1600">
            <a:latin typeface="Calibri (Cuerpo)"/>
          </a:endParaRPr>
        </a:p>
      </dgm:t>
    </dgm:pt>
    <dgm:pt modelId="{0AB05337-FB03-49C2-BC59-932EC88B0BC8}" type="sibTrans" cxnId="{FC85D597-39D2-44F8-A3E3-858ACA2617EF}">
      <dgm:prSet/>
      <dgm:spPr/>
      <dgm:t>
        <a:bodyPr/>
        <a:lstStyle/>
        <a:p>
          <a:pPr algn="ctr"/>
          <a:endParaRPr lang="es-CO" sz="1600">
            <a:latin typeface="Calibri (Cuerpo)"/>
          </a:endParaRPr>
        </a:p>
      </dgm:t>
    </dgm:pt>
    <dgm:pt modelId="{5F1ABC4F-A699-4C79-9262-2E442CE0AD5D}">
      <dgm:prSet phldrT="[Texto]" custT="1"/>
      <dgm:spPr/>
      <dgm:t>
        <a:bodyPr/>
        <a:lstStyle/>
        <a:p>
          <a:pPr algn="ctr"/>
          <a:r>
            <a:rPr lang="es-ES" sz="1400" dirty="0">
              <a:latin typeface="Calibri (Cuerpo)"/>
            </a:rPr>
            <a:t>Se reitera que la limitación está superada desde 2020. </a:t>
          </a:r>
          <a:endParaRPr lang="es-CO" sz="1400" dirty="0">
            <a:latin typeface="Calibri (Cuerpo)"/>
          </a:endParaRPr>
        </a:p>
      </dgm:t>
    </dgm:pt>
    <dgm:pt modelId="{DEA25B9C-2B39-4F76-8533-19FDD2648706}" type="parTrans" cxnId="{DF2C2AFB-3B46-4CC0-BAAC-625675E1952F}">
      <dgm:prSet/>
      <dgm:spPr/>
      <dgm:t>
        <a:bodyPr/>
        <a:lstStyle/>
        <a:p>
          <a:pPr algn="ctr"/>
          <a:endParaRPr lang="es-CO" sz="1600">
            <a:latin typeface="Calibri (Cuerpo)"/>
          </a:endParaRPr>
        </a:p>
      </dgm:t>
    </dgm:pt>
    <dgm:pt modelId="{A92025DB-75E3-4E5F-95ED-7AC145B9A2E6}" type="sibTrans" cxnId="{DF2C2AFB-3B46-4CC0-BAAC-625675E1952F}">
      <dgm:prSet/>
      <dgm:spPr/>
      <dgm:t>
        <a:bodyPr/>
        <a:lstStyle/>
        <a:p>
          <a:pPr algn="ctr"/>
          <a:endParaRPr lang="es-CO" sz="1600">
            <a:latin typeface="Calibri (Cuerpo)"/>
          </a:endParaRPr>
        </a:p>
      </dgm:t>
    </dgm:pt>
    <dgm:pt modelId="{FEBF8A51-BA01-41DA-899F-2B9C884AA5F9}">
      <dgm:prSet phldrT="[Texto]" custT="1"/>
      <dgm:spPr/>
      <dgm:t>
        <a:bodyPr/>
        <a:lstStyle/>
        <a:p>
          <a:pPr algn="ctr"/>
          <a:r>
            <a:rPr lang="es-CO" sz="1400" dirty="0">
              <a:latin typeface="Calibri (Cuerpo)"/>
            </a:rPr>
            <a:t>15 órdenes particulares</a:t>
          </a:r>
        </a:p>
      </dgm:t>
    </dgm:pt>
    <dgm:pt modelId="{93879B76-14D6-473C-B68B-7A96EEB9F51B}" type="parTrans" cxnId="{8258769F-9E06-4CDB-BABB-3358974EA771}">
      <dgm:prSet/>
      <dgm:spPr/>
      <dgm:t>
        <a:bodyPr/>
        <a:lstStyle/>
        <a:p>
          <a:pPr algn="ctr"/>
          <a:endParaRPr lang="es-CO" sz="1600">
            <a:latin typeface="Calibri (Cuerpo)"/>
          </a:endParaRPr>
        </a:p>
      </dgm:t>
    </dgm:pt>
    <dgm:pt modelId="{FC55A3BD-1072-44F6-A821-106F325713DE}" type="sibTrans" cxnId="{8258769F-9E06-4CDB-BABB-3358974EA771}">
      <dgm:prSet/>
      <dgm:spPr/>
      <dgm:t>
        <a:bodyPr/>
        <a:lstStyle/>
        <a:p>
          <a:pPr algn="ctr"/>
          <a:endParaRPr lang="es-CO" sz="1600">
            <a:latin typeface="Calibri (Cuerpo)"/>
          </a:endParaRPr>
        </a:p>
      </dgm:t>
    </dgm:pt>
    <dgm:pt modelId="{ECC8D809-479C-4EA1-9187-ABAE2AF5B378}">
      <dgm:prSet phldrT="[Texto]" custT="1"/>
      <dgm:spPr/>
      <dgm:t>
        <a:bodyPr/>
        <a:lstStyle/>
        <a:p>
          <a:pPr algn="ctr"/>
          <a:r>
            <a:rPr lang="es-CO" sz="1400" dirty="0">
              <a:latin typeface="Calibri (Cuerpo)"/>
            </a:rPr>
            <a:t>Informe final</a:t>
          </a:r>
          <a:endParaRPr lang="es-CO" sz="1600" dirty="0">
            <a:latin typeface="Calibri (Cuerpo)"/>
          </a:endParaRPr>
        </a:p>
      </dgm:t>
    </dgm:pt>
    <dgm:pt modelId="{3161C525-C3ED-45EF-9752-E3425619E013}" type="parTrans" cxnId="{ECACACEA-CEA4-4261-B322-6C7D5F280382}">
      <dgm:prSet/>
      <dgm:spPr/>
      <dgm:t>
        <a:bodyPr/>
        <a:lstStyle/>
        <a:p>
          <a:pPr algn="ctr"/>
          <a:endParaRPr lang="es-CO" sz="1600"/>
        </a:p>
      </dgm:t>
    </dgm:pt>
    <dgm:pt modelId="{DD180EA9-7CD9-4E9C-80E5-AC0204695BBC}" type="sibTrans" cxnId="{ECACACEA-CEA4-4261-B322-6C7D5F280382}">
      <dgm:prSet/>
      <dgm:spPr/>
      <dgm:t>
        <a:bodyPr/>
        <a:lstStyle/>
        <a:p>
          <a:pPr algn="ctr"/>
          <a:endParaRPr lang="es-CO" sz="1600"/>
        </a:p>
      </dgm:t>
    </dgm:pt>
    <dgm:pt modelId="{A7A8B1E2-DEA3-434C-81EC-6FB8F538427A}">
      <dgm:prSet phldrT="[Texto]" custT="1"/>
      <dgm:spPr/>
      <dgm:t>
        <a:bodyPr/>
        <a:lstStyle/>
        <a:p>
          <a:pPr algn="ctr"/>
          <a:r>
            <a:rPr lang="es-CO" sz="1400" dirty="0">
              <a:latin typeface="Calibri (Cuerpo)"/>
            </a:rPr>
            <a:t>Recurso en efecto devolutivo. 10 días hábiles.</a:t>
          </a:r>
        </a:p>
      </dgm:t>
    </dgm:pt>
    <dgm:pt modelId="{1BDA4003-C5C7-44EB-96E0-75ED6B960A6F}" type="parTrans" cxnId="{8BBCBE4E-BE08-402A-8DA2-71F7E8616A16}">
      <dgm:prSet/>
      <dgm:spPr/>
      <dgm:t>
        <a:bodyPr/>
        <a:lstStyle/>
        <a:p>
          <a:pPr algn="ctr"/>
          <a:endParaRPr lang="es-CO" sz="1600"/>
        </a:p>
      </dgm:t>
    </dgm:pt>
    <dgm:pt modelId="{1BFC19B3-8BAE-43F0-80A9-135745682B37}" type="sibTrans" cxnId="{8BBCBE4E-BE08-402A-8DA2-71F7E8616A16}">
      <dgm:prSet/>
      <dgm:spPr/>
      <dgm:t>
        <a:bodyPr/>
        <a:lstStyle/>
        <a:p>
          <a:pPr algn="ctr"/>
          <a:endParaRPr lang="es-CO" sz="1600"/>
        </a:p>
      </dgm:t>
    </dgm:pt>
    <dgm:pt modelId="{31149E00-1C50-4B8F-BFC0-EE7006A0902E}">
      <dgm:prSet phldrT="[Texto]" custT="1"/>
      <dgm:spPr/>
      <dgm:t>
        <a:bodyPr/>
        <a:lstStyle/>
        <a:p>
          <a:pPr algn="ctr"/>
          <a:r>
            <a:rPr lang="es-CO" sz="1400" dirty="0">
              <a:latin typeface="Calibri (Cuerpo)"/>
            </a:rPr>
            <a:t>No está ligada a la Emergencia Sanitaria</a:t>
          </a:r>
        </a:p>
      </dgm:t>
    </dgm:pt>
    <dgm:pt modelId="{31C409D7-2191-467E-BD8C-0B57B73F7C91}" type="parTrans" cxnId="{3CEFA91F-71F0-4C51-8A8D-F41486186479}">
      <dgm:prSet/>
      <dgm:spPr/>
      <dgm:t>
        <a:bodyPr/>
        <a:lstStyle/>
        <a:p>
          <a:pPr algn="ctr"/>
          <a:endParaRPr lang="es-CO" sz="1600"/>
        </a:p>
      </dgm:t>
    </dgm:pt>
    <dgm:pt modelId="{F1A5E791-BFE0-4660-9EED-958252E53F96}" type="sibTrans" cxnId="{3CEFA91F-71F0-4C51-8A8D-F41486186479}">
      <dgm:prSet/>
      <dgm:spPr/>
      <dgm:t>
        <a:bodyPr/>
        <a:lstStyle/>
        <a:p>
          <a:pPr algn="ctr"/>
          <a:endParaRPr lang="es-CO" sz="1600"/>
        </a:p>
      </dgm:t>
    </dgm:pt>
    <dgm:pt modelId="{3DA6B497-EC55-474B-9581-751F9A88A38E}">
      <dgm:prSet phldrT="[Texto]" custT="1"/>
      <dgm:spPr/>
      <dgm:t>
        <a:bodyPr/>
        <a:lstStyle/>
        <a:p>
          <a:pPr algn="ctr"/>
          <a:r>
            <a:rPr lang="es-CO" sz="1400" dirty="0">
              <a:latin typeface="Calibri (Cuerpo)"/>
            </a:rPr>
            <a:t>Recomendación de prórroga x 6 meses</a:t>
          </a:r>
        </a:p>
      </dgm:t>
    </dgm:pt>
    <dgm:pt modelId="{832F63AE-C136-4977-8172-481D61A287AA}" type="parTrans" cxnId="{0667A647-E7DE-4CDA-AB27-4FDF700A5DA2}">
      <dgm:prSet/>
      <dgm:spPr/>
      <dgm:t>
        <a:bodyPr/>
        <a:lstStyle/>
        <a:p>
          <a:pPr algn="ctr"/>
          <a:endParaRPr lang="es-CO" sz="1600"/>
        </a:p>
      </dgm:t>
    </dgm:pt>
    <dgm:pt modelId="{E900EB80-C380-424F-BFD8-6CC2B153524F}" type="sibTrans" cxnId="{0667A647-E7DE-4CDA-AB27-4FDF700A5DA2}">
      <dgm:prSet/>
      <dgm:spPr/>
      <dgm:t>
        <a:bodyPr/>
        <a:lstStyle/>
        <a:p>
          <a:pPr algn="ctr"/>
          <a:endParaRPr lang="es-CO" sz="1600"/>
        </a:p>
      </dgm:t>
    </dgm:pt>
    <dgm:pt modelId="{742E2467-38D4-4426-863F-ABEDA4FBC88C}">
      <dgm:prSet phldrT="[Texto]" custT="1"/>
      <dgm:spPr/>
      <dgm:t>
        <a:bodyPr/>
        <a:lstStyle/>
        <a:p>
          <a:pPr algn="ctr"/>
          <a:r>
            <a:rPr lang="es-CO" sz="1400" dirty="0">
              <a:latin typeface="Calibri (Cuerpo)"/>
            </a:rPr>
            <a:t>Conclusiones</a:t>
          </a:r>
        </a:p>
      </dgm:t>
    </dgm:pt>
    <dgm:pt modelId="{7A21C6B5-B97A-4EA6-BE1B-B623B90B028B}" type="parTrans" cxnId="{C20B57BE-D663-40A3-A81F-9E03907B073A}">
      <dgm:prSet/>
      <dgm:spPr/>
      <dgm:t>
        <a:bodyPr/>
        <a:lstStyle/>
        <a:p>
          <a:pPr algn="ctr"/>
          <a:endParaRPr lang="es-CO" sz="1600"/>
        </a:p>
      </dgm:t>
    </dgm:pt>
    <dgm:pt modelId="{38F82CE7-BABD-456B-ACBF-686CE5DEBDD4}" type="sibTrans" cxnId="{C20B57BE-D663-40A3-A81F-9E03907B073A}">
      <dgm:prSet/>
      <dgm:spPr/>
      <dgm:t>
        <a:bodyPr/>
        <a:lstStyle/>
        <a:p>
          <a:pPr algn="ctr"/>
          <a:endParaRPr lang="es-CO" sz="1600"/>
        </a:p>
      </dgm:t>
    </dgm:pt>
    <dgm:pt modelId="{563C9CFD-4BED-42F3-B184-0F0D5410A8BB}" type="pres">
      <dgm:prSet presAssocID="{0F06015E-65CA-4AD1-9A3F-E3501C49DB9A}" presName="matrix" presStyleCnt="0">
        <dgm:presLayoutVars>
          <dgm:chMax val="1"/>
          <dgm:dir/>
          <dgm:resizeHandles val="exact"/>
        </dgm:presLayoutVars>
      </dgm:prSet>
      <dgm:spPr/>
    </dgm:pt>
    <dgm:pt modelId="{C85A0D22-0015-4D16-AFB2-08EF4AA95049}" type="pres">
      <dgm:prSet presAssocID="{0F06015E-65CA-4AD1-9A3F-E3501C49DB9A}" presName="axisShape" presStyleLbl="bgShp" presStyleIdx="0" presStyleCnt="1" custLinFactNeighborX="1697" custLinFactNeighborY="1542"/>
      <dgm:spPr/>
    </dgm:pt>
    <dgm:pt modelId="{E40BCAD2-68E4-4202-B575-F8FB6BDEF61E}" type="pres">
      <dgm:prSet presAssocID="{0F06015E-65CA-4AD1-9A3F-E3501C49DB9A}" presName="rect1" presStyleLbl="node1" presStyleIdx="0" presStyleCnt="4" custScaleX="116306">
        <dgm:presLayoutVars>
          <dgm:chMax val="0"/>
          <dgm:chPref val="0"/>
          <dgm:bulletEnabled val="1"/>
        </dgm:presLayoutVars>
      </dgm:prSet>
      <dgm:spPr/>
    </dgm:pt>
    <dgm:pt modelId="{E767E0F3-57F2-4C85-8440-4ACF89A354C8}" type="pres">
      <dgm:prSet presAssocID="{0F06015E-65CA-4AD1-9A3F-E3501C49DB9A}" presName="rect2" presStyleLbl="node1" presStyleIdx="1" presStyleCnt="4" custScaleX="135935" custLinFactNeighborX="17983">
        <dgm:presLayoutVars>
          <dgm:chMax val="0"/>
          <dgm:chPref val="0"/>
          <dgm:bulletEnabled val="1"/>
        </dgm:presLayoutVars>
      </dgm:prSet>
      <dgm:spPr/>
    </dgm:pt>
    <dgm:pt modelId="{14A9BFAB-1ED5-44DA-83A5-525031AF9219}" type="pres">
      <dgm:prSet presAssocID="{0F06015E-65CA-4AD1-9A3F-E3501C49DB9A}" presName="rect3" presStyleLbl="node1" presStyleIdx="2" presStyleCnt="4" custScaleX="116306">
        <dgm:presLayoutVars>
          <dgm:chMax val="0"/>
          <dgm:chPref val="0"/>
          <dgm:bulletEnabled val="1"/>
        </dgm:presLayoutVars>
      </dgm:prSet>
      <dgm:spPr/>
    </dgm:pt>
    <dgm:pt modelId="{E3126575-DDE4-425C-9673-FA8FD599C9D1}" type="pres">
      <dgm:prSet presAssocID="{0F06015E-65CA-4AD1-9A3F-E3501C49DB9A}" presName="rect4" presStyleLbl="node1" presStyleIdx="3" presStyleCnt="4" custScaleX="137652" custLinFactNeighborX="18214">
        <dgm:presLayoutVars>
          <dgm:chMax val="0"/>
          <dgm:chPref val="0"/>
          <dgm:bulletEnabled val="1"/>
        </dgm:presLayoutVars>
      </dgm:prSet>
      <dgm:spPr/>
    </dgm:pt>
  </dgm:ptLst>
  <dgm:cxnLst>
    <dgm:cxn modelId="{DD3EFE04-AB96-47CC-9E88-34061B9DFBE6}" srcId="{0F06015E-65CA-4AD1-9A3F-E3501C49DB9A}" destId="{EE6D2004-EB7A-48D0-A088-D39FF6CD3BE8}" srcOrd="2" destOrd="0" parTransId="{F24CC3E0-9568-4525-A123-B0E6B48A2DE8}" sibTransId="{67DE0FE9-DD5F-4E55-B4B3-2D2CC9825CEC}"/>
    <dgm:cxn modelId="{1FAC7D0C-BE0F-4357-9320-910FA33609EF}" type="presOf" srcId="{5F1ABC4F-A699-4C79-9262-2E442CE0AD5D}" destId="{E767E0F3-57F2-4C85-8440-4ACF89A354C8}" srcOrd="0" destOrd="1" presId="urn:microsoft.com/office/officeart/2005/8/layout/matrix2"/>
    <dgm:cxn modelId="{3CEFA91F-71F0-4C51-8A8D-F41486186479}" srcId="{0F1FC077-3510-45AA-923E-495ED2B6DCFA}" destId="{31149E00-1C50-4B8F-BFC0-EE7006A0902E}" srcOrd="1" destOrd="0" parTransId="{31C409D7-2191-467E-BD8C-0B57B73F7C91}" sibTransId="{F1A5E791-BFE0-4660-9EED-958252E53F96}"/>
    <dgm:cxn modelId="{6977BE1F-08CC-4AD3-A314-8FB9B8F46048}" type="presOf" srcId="{ABC2278C-4055-488A-8FFD-CF4F9848682C}" destId="{E40BCAD2-68E4-4202-B575-F8FB6BDEF61E}" srcOrd="0" destOrd="1" presId="urn:microsoft.com/office/officeart/2005/8/layout/matrix2"/>
    <dgm:cxn modelId="{E1F2E65D-EAF7-4254-9A5F-29A304AFB252}" type="presOf" srcId="{25EEB259-ADB5-45F3-B781-437AF4DF3BC0}" destId="{14A9BFAB-1ED5-44DA-83A5-525031AF9219}" srcOrd="0" destOrd="1" presId="urn:microsoft.com/office/officeart/2005/8/layout/matrix2"/>
    <dgm:cxn modelId="{1BEF7162-A4A4-403D-8289-7495580E0C02}" srcId="{0F06015E-65CA-4AD1-9A3F-E3501C49DB9A}" destId="{14946B57-3BE7-46CE-8C28-1B88FA5BF217}" srcOrd="0" destOrd="0" parTransId="{29A56862-C3E0-4DAD-B12D-D2EC46C554A3}" sibTransId="{EF9FC5A1-736F-44BA-8770-E2EF90196C8B}"/>
    <dgm:cxn modelId="{316D1443-3F9E-4563-93CE-9B408CD1ECC9}" type="presOf" srcId="{742E2467-38D4-4426-863F-ABEDA4FBC88C}" destId="{E3126575-DDE4-425C-9673-FA8FD599C9D1}" srcOrd="0" destOrd="2" presId="urn:microsoft.com/office/officeart/2005/8/layout/matrix2"/>
    <dgm:cxn modelId="{2C0B3745-345C-4A82-9E94-030E8BB703F8}" srcId="{EE6D2004-EB7A-48D0-A088-D39FF6CD3BE8}" destId="{25EEB259-ADB5-45F3-B781-437AF4DF3BC0}" srcOrd="0" destOrd="0" parTransId="{A87CD241-FD36-44C4-B5C1-9250FA61A654}" sibTransId="{544989F4-D3F3-4A91-8E7F-FB1BCCC4EF31}"/>
    <dgm:cxn modelId="{1DC59746-EC8C-4191-B49A-941A8B0A0168}" type="presOf" srcId="{3DA6B497-EC55-474B-9581-751F9A88A38E}" destId="{E3126575-DDE4-425C-9673-FA8FD599C9D1}" srcOrd="0" destOrd="1" presId="urn:microsoft.com/office/officeart/2005/8/layout/matrix2"/>
    <dgm:cxn modelId="{0667A647-E7DE-4CDA-AB27-4FDF700A5DA2}" srcId="{09E63215-3480-4B69-AECE-2F11FD0A41A1}" destId="{3DA6B497-EC55-474B-9581-751F9A88A38E}" srcOrd="0" destOrd="0" parTransId="{832F63AE-C136-4977-8172-481D61A287AA}" sibTransId="{E900EB80-C380-424F-BFD8-6CC2B153524F}"/>
    <dgm:cxn modelId="{4DCE474D-C66D-404F-A990-0E29E519770A}" type="presOf" srcId="{14946B57-3BE7-46CE-8C28-1B88FA5BF217}" destId="{E40BCAD2-68E4-4202-B575-F8FB6BDEF61E}" srcOrd="0" destOrd="0" presId="urn:microsoft.com/office/officeart/2005/8/layout/matrix2"/>
    <dgm:cxn modelId="{8BBCBE4E-BE08-402A-8DA2-71F7E8616A16}" srcId="{14946B57-3BE7-46CE-8C28-1B88FA5BF217}" destId="{A7A8B1E2-DEA3-434C-81EC-6FB8F538427A}" srcOrd="1" destOrd="0" parTransId="{1BDA4003-C5C7-44EB-96E0-75ED6B960A6F}" sibTransId="{1BFC19B3-8BAE-43F0-80A9-135745682B37}"/>
    <dgm:cxn modelId="{5FF60073-67E2-4541-9816-CA63A3BC68E3}" type="presOf" srcId="{0F06015E-65CA-4AD1-9A3F-E3501C49DB9A}" destId="{563C9CFD-4BED-42F3-B184-0F0D5410A8BB}" srcOrd="0" destOrd="0" presId="urn:microsoft.com/office/officeart/2005/8/layout/matrix2"/>
    <dgm:cxn modelId="{173D9A74-6BFF-4A45-845A-4FF1A3CE399F}" type="presOf" srcId="{09E63215-3480-4B69-AECE-2F11FD0A41A1}" destId="{E3126575-DDE4-425C-9673-FA8FD599C9D1}" srcOrd="0" destOrd="0" presId="urn:microsoft.com/office/officeart/2005/8/layout/matrix2"/>
    <dgm:cxn modelId="{EC523E75-0643-4518-96EE-C0017932EFFC}" type="presOf" srcId="{31149E00-1C50-4B8F-BFC0-EE7006A0902E}" destId="{E767E0F3-57F2-4C85-8440-4ACF89A354C8}" srcOrd="0" destOrd="2" presId="urn:microsoft.com/office/officeart/2005/8/layout/matrix2"/>
    <dgm:cxn modelId="{DEB42988-70FC-4ACA-95C1-021DD3CB938D}" srcId="{14946B57-3BE7-46CE-8C28-1B88FA5BF217}" destId="{ABC2278C-4055-488A-8FFD-CF4F9848682C}" srcOrd="0" destOrd="0" parTransId="{7666E8E8-2C63-409F-A0D3-C497DC240BD6}" sibTransId="{861AFCFF-F9F5-48B9-A38B-65500B6E625A}"/>
    <dgm:cxn modelId="{FC85D597-39D2-44F8-A3E3-858ACA2617EF}" srcId="{0F06015E-65CA-4AD1-9A3F-E3501C49DB9A}" destId="{0F1FC077-3510-45AA-923E-495ED2B6DCFA}" srcOrd="1" destOrd="0" parTransId="{1DA63153-19C7-4D1B-A79B-71EB65C407E5}" sibTransId="{0AB05337-FB03-49C2-BC59-932EC88B0BC8}"/>
    <dgm:cxn modelId="{8258769F-9E06-4CDB-BABB-3358974EA771}" srcId="{09E63215-3480-4B69-AECE-2F11FD0A41A1}" destId="{FEBF8A51-BA01-41DA-899F-2B9C884AA5F9}" srcOrd="2" destOrd="0" parTransId="{93879B76-14D6-473C-B68B-7A96EEB9F51B}" sibTransId="{FC55A3BD-1072-44F6-A821-106F325713DE}"/>
    <dgm:cxn modelId="{B8534CA9-41C2-4A59-A4F8-29A0D71C958A}" srcId="{0F06015E-65CA-4AD1-9A3F-E3501C49DB9A}" destId="{09E63215-3480-4B69-AECE-2F11FD0A41A1}" srcOrd="3" destOrd="0" parTransId="{C04DD363-FDC4-41B1-A9A7-84077CAC3423}" sibTransId="{1BA2BD76-031E-4169-BA54-5B598C45C3D7}"/>
    <dgm:cxn modelId="{241199AA-FC77-428A-9D0D-97B24ECF1CA9}" type="presOf" srcId="{FEBF8A51-BA01-41DA-899F-2B9C884AA5F9}" destId="{E3126575-DDE4-425C-9673-FA8FD599C9D1}" srcOrd="0" destOrd="3" presId="urn:microsoft.com/office/officeart/2005/8/layout/matrix2"/>
    <dgm:cxn modelId="{6B8F11B2-EB1E-4F1A-9CB3-9266E5CA3EE2}" type="presOf" srcId="{ECC8D809-479C-4EA1-9187-ABAE2AF5B378}" destId="{14A9BFAB-1ED5-44DA-83A5-525031AF9219}" srcOrd="0" destOrd="2" presId="urn:microsoft.com/office/officeart/2005/8/layout/matrix2"/>
    <dgm:cxn modelId="{3DEE58B2-586F-41FF-98B0-A4562F4AF340}" type="presOf" srcId="{A7A8B1E2-DEA3-434C-81EC-6FB8F538427A}" destId="{E40BCAD2-68E4-4202-B575-F8FB6BDEF61E}" srcOrd="0" destOrd="2" presId="urn:microsoft.com/office/officeart/2005/8/layout/matrix2"/>
    <dgm:cxn modelId="{CD6AEEB2-67E2-4A41-96DA-10620916AD2D}" type="presOf" srcId="{0F1FC077-3510-45AA-923E-495ED2B6DCFA}" destId="{E767E0F3-57F2-4C85-8440-4ACF89A354C8}" srcOrd="0" destOrd="0" presId="urn:microsoft.com/office/officeart/2005/8/layout/matrix2"/>
    <dgm:cxn modelId="{C20B57BE-D663-40A3-A81F-9E03907B073A}" srcId="{09E63215-3480-4B69-AECE-2F11FD0A41A1}" destId="{742E2467-38D4-4426-863F-ABEDA4FBC88C}" srcOrd="1" destOrd="0" parTransId="{7A21C6B5-B97A-4EA6-BE1B-B623B90B028B}" sibTransId="{38F82CE7-BABD-456B-ACBF-686CE5DEBDD4}"/>
    <dgm:cxn modelId="{ECACACEA-CEA4-4261-B322-6C7D5F280382}" srcId="{EE6D2004-EB7A-48D0-A088-D39FF6CD3BE8}" destId="{ECC8D809-479C-4EA1-9187-ABAE2AF5B378}" srcOrd="1" destOrd="0" parTransId="{3161C525-C3ED-45EF-9752-E3425619E013}" sibTransId="{DD180EA9-7CD9-4E9C-80E5-AC0204695BBC}"/>
    <dgm:cxn modelId="{022E63F3-4513-4E70-A7A9-94AC217FC4CE}" type="presOf" srcId="{EE6D2004-EB7A-48D0-A088-D39FF6CD3BE8}" destId="{14A9BFAB-1ED5-44DA-83A5-525031AF9219}" srcOrd="0" destOrd="0" presId="urn:microsoft.com/office/officeart/2005/8/layout/matrix2"/>
    <dgm:cxn modelId="{DF2C2AFB-3B46-4CC0-BAAC-625675E1952F}" srcId="{0F1FC077-3510-45AA-923E-495ED2B6DCFA}" destId="{5F1ABC4F-A699-4C79-9262-2E442CE0AD5D}" srcOrd="0" destOrd="0" parTransId="{DEA25B9C-2B39-4F76-8533-19FDD2648706}" sibTransId="{A92025DB-75E3-4E5F-95ED-7AC145B9A2E6}"/>
    <dgm:cxn modelId="{ACFE319B-3CB1-4D19-9250-0DC85D8B1C4D}" type="presParOf" srcId="{563C9CFD-4BED-42F3-B184-0F0D5410A8BB}" destId="{C85A0D22-0015-4D16-AFB2-08EF4AA95049}" srcOrd="0" destOrd="0" presId="urn:microsoft.com/office/officeart/2005/8/layout/matrix2"/>
    <dgm:cxn modelId="{9E37997D-1A69-43F2-90DD-42C81176EF48}" type="presParOf" srcId="{563C9CFD-4BED-42F3-B184-0F0D5410A8BB}" destId="{E40BCAD2-68E4-4202-B575-F8FB6BDEF61E}" srcOrd="1" destOrd="0" presId="urn:microsoft.com/office/officeart/2005/8/layout/matrix2"/>
    <dgm:cxn modelId="{D6507FEE-2A5C-4516-9D40-D6A077A95E89}" type="presParOf" srcId="{563C9CFD-4BED-42F3-B184-0F0D5410A8BB}" destId="{E767E0F3-57F2-4C85-8440-4ACF89A354C8}" srcOrd="2" destOrd="0" presId="urn:microsoft.com/office/officeart/2005/8/layout/matrix2"/>
    <dgm:cxn modelId="{4380EA98-E615-4AED-A4E6-EE4DB0F120A3}" type="presParOf" srcId="{563C9CFD-4BED-42F3-B184-0F0D5410A8BB}" destId="{14A9BFAB-1ED5-44DA-83A5-525031AF9219}" srcOrd="3" destOrd="0" presId="urn:microsoft.com/office/officeart/2005/8/layout/matrix2"/>
    <dgm:cxn modelId="{DC283BC7-0FAE-4B14-8304-E3E0449F8D56}" type="presParOf" srcId="{563C9CFD-4BED-42F3-B184-0F0D5410A8BB}" destId="{E3126575-DDE4-425C-9673-FA8FD599C9D1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F6EAD5-7C29-40BE-A0BE-95EFFDA5086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D20CF244-1EF7-4587-8300-D2F714E72385}">
      <dgm:prSet phldrT="[Texto]" custT="1"/>
      <dgm:spPr>
        <a:solidFill>
          <a:srgbClr val="008080"/>
        </a:solidFill>
      </dgm:spPr>
      <dgm:t>
        <a:bodyPr/>
        <a:lstStyle/>
        <a:p>
          <a:r>
            <a:rPr lang="es-CO" sz="1200" dirty="0"/>
            <a:t>Fortalecimiento del recurso humano en los programas de salud publica (cada componente tiene dos liderees y dos auxiliares) y alto costo ( RIAS Autoinmune y ERC líder médico auditor).  </a:t>
          </a:r>
        </a:p>
      </dgm:t>
    </dgm:pt>
    <dgm:pt modelId="{5F42805B-6217-4CEB-BE72-BF5ED4EEC81C}" type="parTrans" cxnId="{FF0417E1-B353-489A-A09F-D66B1F69772C}">
      <dgm:prSet/>
      <dgm:spPr/>
      <dgm:t>
        <a:bodyPr/>
        <a:lstStyle/>
        <a:p>
          <a:endParaRPr lang="es-CO"/>
        </a:p>
      </dgm:t>
    </dgm:pt>
    <dgm:pt modelId="{A5AB08C8-D049-42F6-A2B8-C77333AA47F0}" type="sibTrans" cxnId="{FF0417E1-B353-489A-A09F-D66B1F69772C}">
      <dgm:prSet/>
      <dgm:spPr/>
      <dgm:t>
        <a:bodyPr/>
        <a:lstStyle/>
        <a:p>
          <a:endParaRPr lang="es-CO"/>
        </a:p>
      </dgm:t>
    </dgm:pt>
    <dgm:pt modelId="{166987C9-DA8B-4225-A0CD-95B036C07FB7}">
      <dgm:prSet phldrT="[Texto]" custT="1"/>
      <dgm:spPr>
        <a:solidFill>
          <a:srgbClr val="008080"/>
        </a:solidFill>
      </dgm:spPr>
      <dgm:t>
        <a:bodyPr/>
        <a:lstStyle/>
        <a:p>
          <a:r>
            <a:rPr lang="es-ES" sz="1200" dirty="0"/>
            <a:t>Fortalecimiento del recurso humano equipo regional de </a:t>
          </a:r>
          <a:r>
            <a:rPr lang="es-ES" sz="1200" dirty="0" err="1"/>
            <a:t>ls</a:t>
          </a:r>
          <a:r>
            <a:rPr lang="es-ES" sz="1200" dirty="0"/>
            <a:t> subregiones 9 enfermeras regionales, 15 vigías de la salud y 22 gestores familiares a partir de septiembre 2022.</a:t>
          </a:r>
          <a:endParaRPr lang="es-CO" sz="1200" dirty="0"/>
        </a:p>
      </dgm:t>
    </dgm:pt>
    <dgm:pt modelId="{63650F43-4447-46B6-A91A-1EC938A6D672}" type="sibTrans" cxnId="{548505C1-8E39-49CE-B40B-4ADCB8726E1E}">
      <dgm:prSet/>
      <dgm:spPr/>
      <dgm:t>
        <a:bodyPr/>
        <a:lstStyle/>
        <a:p>
          <a:endParaRPr lang="es-CO"/>
        </a:p>
      </dgm:t>
    </dgm:pt>
    <dgm:pt modelId="{CF4F81F2-032E-4CEA-9866-ABEDE2A6A752}" type="parTrans" cxnId="{548505C1-8E39-49CE-B40B-4ADCB8726E1E}">
      <dgm:prSet/>
      <dgm:spPr/>
      <dgm:t>
        <a:bodyPr/>
        <a:lstStyle/>
        <a:p>
          <a:endParaRPr lang="es-CO"/>
        </a:p>
      </dgm:t>
    </dgm:pt>
    <dgm:pt modelId="{3818A8C7-8840-43B4-BD9A-CE5CD8EA28A3}">
      <dgm:prSet phldrT="[Texto]" custT="1"/>
      <dgm:spPr>
        <a:solidFill>
          <a:srgbClr val="008080"/>
        </a:solidFill>
      </dgm:spPr>
      <dgm:t>
        <a:bodyPr/>
        <a:lstStyle/>
        <a:p>
          <a:r>
            <a:rPr lang="es-CO" sz="1200" dirty="0"/>
            <a:t>Contrato PFG para la RIAS Cáncer de Mama con la UT Conciencia Rosa, pasamos de 637 PQRS en e 2020 a 4 PQRS en el 2022.</a:t>
          </a:r>
        </a:p>
      </dgm:t>
    </dgm:pt>
    <dgm:pt modelId="{E44A0E20-9B35-4B4E-B8D1-BCA3BF13BBFC}" type="parTrans" cxnId="{59750AE6-571B-488E-A93B-B70455C8F746}">
      <dgm:prSet/>
      <dgm:spPr/>
      <dgm:t>
        <a:bodyPr/>
        <a:lstStyle/>
        <a:p>
          <a:endParaRPr lang="es-CO"/>
        </a:p>
      </dgm:t>
    </dgm:pt>
    <dgm:pt modelId="{AFCC9A41-D737-4D05-B466-E425EC5F7E77}" type="sibTrans" cxnId="{59750AE6-571B-488E-A93B-B70455C8F746}">
      <dgm:prSet/>
      <dgm:spPr/>
      <dgm:t>
        <a:bodyPr/>
        <a:lstStyle/>
        <a:p>
          <a:endParaRPr lang="es-CO"/>
        </a:p>
      </dgm:t>
    </dgm:pt>
    <dgm:pt modelId="{293636E8-FEB7-40E2-B708-46AEC344271D}">
      <dgm:prSet phldrT="[Texto]" custT="1"/>
      <dgm:spPr>
        <a:solidFill>
          <a:srgbClr val="008080"/>
        </a:solidFill>
      </dgm:spPr>
      <dgm:t>
        <a:bodyPr/>
        <a:lstStyle/>
        <a:p>
          <a:r>
            <a:rPr lang="es-ES" sz="1200" dirty="0"/>
            <a:t>Pasamos de tener  19,34% DM  controlados en abril 2022 a un 47,57% DM controlados a corte diciembre 2022, acercándonos al cumplimiento de la meta en un 95%.</a:t>
          </a:r>
          <a:endParaRPr lang="es-CO" sz="1200" dirty="0"/>
        </a:p>
      </dgm:t>
    </dgm:pt>
    <dgm:pt modelId="{91C2F938-2672-43A2-8018-D6FF7E1B07C3}" type="parTrans" cxnId="{286D6F05-922E-4B8B-9426-4B68E27F00C6}">
      <dgm:prSet/>
      <dgm:spPr/>
      <dgm:t>
        <a:bodyPr/>
        <a:lstStyle/>
        <a:p>
          <a:endParaRPr lang="es-CO"/>
        </a:p>
      </dgm:t>
    </dgm:pt>
    <dgm:pt modelId="{0BDE6E27-D5F4-4B08-9450-FCF377109102}" type="sibTrans" cxnId="{286D6F05-922E-4B8B-9426-4B68E27F00C6}">
      <dgm:prSet/>
      <dgm:spPr/>
      <dgm:t>
        <a:bodyPr/>
        <a:lstStyle/>
        <a:p>
          <a:endParaRPr lang="es-CO"/>
        </a:p>
      </dgm:t>
    </dgm:pt>
    <dgm:pt modelId="{744DC705-3B1E-4424-B87B-965110E05871}">
      <dgm:prSet phldrT="[Texto]" custT="1"/>
      <dgm:spPr>
        <a:solidFill>
          <a:srgbClr val="008080"/>
        </a:solidFill>
      </dgm:spPr>
      <dgm:t>
        <a:bodyPr/>
        <a:lstStyle/>
        <a:p>
          <a:r>
            <a:rPr lang="es-ES" sz="1200" dirty="0"/>
            <a:t>Ampliación de la red de prestadores de mamografía en el departamento de Antioquia pasamos de 11 a 16 prestadores, e implementación jornadas; se ha realizado 116 jornadas en el periodo de octubre a diciembre 2022, con una asistencia del  87% (3561 /4079). Pasamos de 18,27% en abril 2022 a 33,08% a corte 31 diciembre 2022.</a:t>
          </a:r>
          <a:endParaRPr lang="es-CO" sz="1200" dirty="0"/>
        </a:p>
      </dgm:t>
    </dgm:pt>
    <dgm:pt modelId="{F55162EA-F9E6-4E4E-A87B-CF0E3A4A1960}" type="parTrans" cxnId="{558447E6-0165-48D6-A7B5-5237DADBCAC6}">
      <dgm:prSet/>
      <dgm:spPr/>
      <dgm:t>
        <a:bodyPr/>
        <a:lstStyle/>
        <a:p>
          <a:endParaRPr lang="es-CO"/>
        </a:p>
      </dgm:t>
    </dgm:pt>
    <dgm:pt modelId="{ADF0B28D-279E-47F0-AB6F-2F403FC28436}" type="sibTrans" cxnId="{558447E6-0165-48D6-A7B5-5237DADBCAC6}">
      <dgm:prSet/>
      <dgm:spPr/>
      <dgm:t>
        <a:bodyPr/>
        <a:lstStyle/>
        <a:p>
          <a:endParaRPr lang="es-CO"/>
        </a:p>
      </dgm:t>
    </dgm:pt>
    <dgm:pt modelId="{723F728D-00CF-453B-915C-A16978C40238}" type="pres">
      <dgm:prSet presAssocID="{A4F6EAD5-7C29-40BE-A0BE-95EFFDA50860}" presName="linear" presStyleCnt="0">
        <dgm:presLayoutVars>
          <dgm:dir/>
          <dgm:animLvl val="lvl"/>
          <dgm:resizeHandles val="exact"/>
        </dgm:presLayoutVars>
      </dgm:prSet>
      <dgm:spPr/>
    </dgm:pt>
    <dgm:pt modelId="{0B958CFC-0E3C-4EBC-9501-D9D72BB8ED60}" type="pres">
      <dgm:prSet presAssocID="{D20CF244-1EF7-4587-8300-D2F714E72385}" presName="parentLin" presStyleCnt="0"/>
      <dgm:spPr/>
    </dgm:pt>
    <dgm:pt modelId="{03585222-4A97-4BC2-96CA-304B190C1981}" type="pres">
      <dgm:prSet presAssocID="{D20CF244-1EF7-4587-8300-D2F714E72385}" presName="parentLeftMargin" presStyleLbl="node1" presStyleIdx="0" presStyleCnt="5"/>
      <dgm:spPr/>
    </dgm:pt>
    <dgm:pt modelId="{8C5AA996-95C8-46B3-8FD9-1695252056AB}" type="pres">
      <dgm:prSet presAssocID="{D20CF244-1EF7-4587-8300-D2F714E72385}" presName="parentText" presStyleLbl="node1" presStyleIdx="0" presStyleCnt="5" custScaleY="78642">
        <dgm:presLayoutVars>
          <dgm:chMax val="0"/>
          <dgm:bulletEnabled val="1"/>
        </dgm:presLayoutVars>
      </dgm:prSet>
      <dgm:spPr/>
    </dgm:pt>
    <dgm:pt modelId="{846B1C55-CFC5-4E21-9116-32D0F0D754A9}" type="pres">
      <dgm:prSet presAssocID="{D20CF244-1EF7-4587-8300-D2F714E72385}" presName="negativeSpace" presStyleCnt="0"/>
      <dgm:spPr/>
    </dgm:pt>
    <dgm:pt modelId="{14388039-C114-49B8-BD23-9EEF78DD8498}" type="pres">
      <dgm:prSet presAssocID="{D20CF244-1EF7-4587-8300-D2F714E72385}" presName="childText" presStyleLbl="conFgAcc1" presStyleIdx="0" presStyleCnt="5">
        <dgm:presLayoutVars>
          <dgm:bulletEnabled val="1"/>
        </dgm:presLayoutVars>
      </dgm:prSet>
      <dgm:spPr/>
    </dgm:pt>
    <dgm:pt modelId="{86ED92D6-3F69-4C9B-ACD6-B6BEB0284D79}" type="pres">
      <dgm:prSet presAssocID="{A5AB08C8-D049-42F6-A2B8-C77333AA47F0}" presName="spaceBetweenRectangles" presStyleCnt="0"/>
      <dgm:spPr/>
    </dgm:pt>
    <dgm:pt modelId="{09906BC6-0130-40A5-97DB-5CBF054A3476}" type="pres">
      <dgm:prSet presAssocID="{166987C9-DA8B-4225-A0CD-95B036C07FB7}" presName="parentLin" presStyleCnt="0"/>
      <dgm:spPr/>
    </dgm:pt>
    <dgm:pt modelId="{3B93D5A3-DA79-42CE-B715-9A547DBBE535}" type="pres">
      <dgm:prSet presAssocID="{166987C9-DA8B-4225-A0CD-95B036C07FB7}" presName="parentLeftMargin" presStyleLbl="node1" presStyleIdx="0" presStyleCnt="5"/>
      <dgm:spPr/>
    </dgm:pt>
    <dgm:pt modelId="{A0E4E972-40BF-4A90-8B0F-D32C4D8633C2}" type="pres">
      <dgm:prSet presAssocID="{166987C9-DA8B-4225-A0CD-95B036C07FB7}" presName="parentText" presStyleLbl="node1" presStyleIdx="1" presStyleCnt="5" custScaleY="76949">
        <dgm:presLayoutVars>
          <dgm:chMax val="0"/>
          <dgm:bulletEnabled val="1"/>
        </dgm:presLayoutVars>
      </dgm:prSet>
      <dgm:spPr/>
    </dgm:pt>
    <dgm:pt modelId="{2372E688-F07F-4FF2-9A8A-A143030EBFF7}" type="pres">
      <dgm:prSet presAssocID="{166987C9-DA8B-4225-A0CD-95B036C07FB7}" presName="negativeSpace" presStyleCnt="0"/>
      <dgm:spPr/>
    </dgm:pt>
    <dgm:pt modelId="{5514387D-25C6-4403-9F38-6AFB0E9FACD0}" type="pres">
      <dgm:prSet presAssocID="{166987C9-DA8B-4225-A0CD-95B036C07FB7}" presName="childText" presStyleLbl="conFgAcc1" presStyleIdx="1" presStyleCnt="5">
        <dgm:presLayoutVars>
          <dgm:bulletEnabled val="1"/>
        </dgm:presLayoutVars>
      </dgm:prSet>
      <dgm:spPr/>
    </dgm:pt>
    <dgm:pt modelId="{F287D6FC-6B83-4D23-8C10-7B5718FF3C92}" type="pres">
      <dgm:prSet presAssocID="{63650F43-4447-46B6-A91A-1EC938A6D672}" presName="spaceBetweenRectangles" presStyleCnt="0"/>
      <dgm:spPr/>
    </dgm:pt>
    <dgm:pt modelId="{B3792A71-4C88-4DCF-8455-0ABC478D01F4}" type="pres">
      <dgm:prSet presAssocID="{3818A8C7-8840-43B4-BD9A-CE5CD8EA28A3}" presName="parentLin" presStyleCnt="0"/>
      <dgm:spPr/>
    </dgm:pt>
    <dgm:pt modelId="{19B7BFB3-9AE6-4C85-B5FC-35F4D433D89D}" type="pres">
      <dgm:prSet presAssocID="{3818A8C7-8840-43B4-BD9A-CE5CD8EA28A3}" presName="parentLeftMargin" presStyleLbl="node1" presStyleIdx="1" presStyleCnt="5"/>
      <dgm:spPr/>
    </dgm:pt>
    <dgm:pt modelId="{F0DEFD7C-EF2E-4436-9AB1-9562E36CB143}" type="pres">
      <dgm:prSet presAssocID="{3818A8C7-8840-43B4-BD9A-CE5CD8EA28A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AAABF3A-01FE-451B-8013-6C40739225A7}" type="pres">
      <dgm:prSet presAssocID="{3818A8C7-8840-43B4-BD9A-CE5CD8EA28A3}" presName="negativeSpace" presStyleCnt="0"/>
      <dgm:spPr/>
    </dgm:pt>
    <dgm:pt modelId="{1AE15765-9359-42F6-825D-FE8F893A58B9}" type="pres">
      <dgm:prSet presAssocID="{3818A8C7-8840-43B4-BD9A-CE5CD8EA28A3}" presName="childText" presStyleLbl="conFgAcc1" presStyleIdx="2" presStyleCnt="5">
        <dgm:presLayoutVars>
          <dgm:bulletEnabled val="1"/>
        </dgm:presLayoutVars>
      </dgm:prSet>
      <dgm:spPr/>
    </dgm:pt>
    <dgm:pt modelId="{2C4C4E06-DE42-4368-B392-85FBEDE349D3}" type="pres">
      <dgm:prSet presAssocID="{AFCC9A41-D737-4D05-B466-E425EC5F7E77}" presName="spaceBetweenRectangles" presStyleCnt="0"/>
      <dgm:spPr/>
    </dgm:pt>
    <dgm:pt modelId="{35E998EE-07C3-4266-962A-AA2A49D07F30}" type="pres">
      <dgm:prSet presAssocID="{293636E8-FEB7-40E2-B708-46AEC344271D}" presName="parentLin" presStyleCnt="0"/>
      <dgm:spPr/>
    </dgm:pt>
    <dgm:pt modelId="{5B0D6F8A-7C33-43F8-A15E-831C366B6071}" type="pres">
      <dgm:prSet presAssocID="{293636E8-FEB7-40E2-B708-46AEC344271D}" presName="parentLeftMargin" presStyleLbl="node1" presStyleIdx="2" presStyleCnt="5"/>
      <dgm:spPr/>
    </dgm:pt>
    <dgm:pt modelId="{A4121B9E-F5A8-4331-835B-7612D3AD9C72}" type="pres">
      <dgm:prSet presAssocID="{293636E8-FEB7-40E2-B708-46AEC344271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5F7D6C2-3AEB-47E7-9916-94BE086EF3D3}" type="pres">
      <dgm:prSet presAssocID="{293636E8-FEB7-40E2-B708-46AEC344271D}" presName="negativeSpace" presStyleCnt="0"/>
      <dgm:spPr/>
    </dgm:pt>
    <dgm:pt modelId="{1B3A309A-2368-441D-ACB5-B5427A4AFF74}" type="pres">
      <dgm:prSet presAssocID="{293636E8-FEB7-40E2-B708-46AEC344271D}" presName="childText" presStyleLbl="conFgAcc1" presStyleIdx="3" presStyleCnt="5">
        <dgm:presLayoutVars>
          <dgm:bulletEnabled val="1"/>
        </dgm:presLayoutVars>
      </dgm:prSet>
      <dgm:spPr/>
    </dgm:pt>
    <dgm:pt modelId="{B0FB44BA-8312-4047-BDD8-DD4A20FDCBF6}" type="pres">
      <dgm:prSet presAssocID="{0BDE6E27-D5F4-4B08-9450-FCF377109102}" presName="spaceBetweenRectangles" presStyleCnt="0"/>
      <dgm:spPr/>
    </dgm:pt>
    <dgm:pt modelId="{EA2DBC4F-938B-49D1-8612-10DF73CF0266}" type="pres">
      <dgm:prSet presAssocID="{744DC705-3B1E-4424-B87B-965110E05871}" presName="parentLin" presStyleCnt="0"/>
      <dgm:spPr/>
    </dgm:pt>
    <dgm:pt modelId="{4B83075E-E67D-40ED-A210-A4600B80E06A}" type="pres">
      <dgm:prSet presAssocID="{744DC705-3B1E-4424-B87B-965110E05871}" presName="parentLeftMargin" presStyleLbl="node1" presStyleIdx="3" presStyleCnt="5"/>
      <dgm:spPr/>
    </dgm:pt>
    <dgm:pt modelId="{322DCD07-BDD6-460A-8CC5-3A6DA6748FC9}" type="pres">
      <dgm:prSet presAssocID="{744DC705-3B1E-4424-B87B-965110E05871}" presName="parentText" presStyleLbl="node1" presStyleIdx="4" presStyleCnt="5" custScaleY="133823">
        <dgm:presLayoutVars>
          <dgm:chMax val="0"/>
          <dgm:bulletEnabled val="1"/>
        </dgm:presLayoutVars>
      </dgm:prSet>
      <dgm:spPr/>
    </dgm:pt>
    <dgm:pt modelId="{E89815AA-52B0-4C5F-8384-5F6524CB97CD}" type="pres">
      <dgm:prSet presAssocID="{744DC705-3B1E-4424-B87B-965110E05871}" presName="negativeSpace" presStyleCnt="0"/>
      <dgm:spPr/>
    </dgm:pt>
    <dgm:pt modelId="{E920BD6C-1FCE-43F9-A719-788BEC0AAA82}" type="pres">
      <dgm:prSet presAssocID="{744DC705-3B1E-4424-B87B-965110E05871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286D6F05-922E-4B8B-9426-4B68E27F00C6}" srcId="{A4F6EAD5-7C29-40BE-A0BE-95EFFDA50860}" destId="{293636E8-FEB7-40E2-B708-46AEC344271D}" srcOrd="3" destOrd="0" parTransId="{91C2F938-2672-43A2-8018-D6FF7E1B07C3}" sibTransId="{0BDE6E27-D5F4-4B08-9450-FCF377109102}"/>
    <dgm:cxn modelId="{36B5FE1C-8C8F-40F8-9220-DFA9AACBA52C}" type="presOf" srcId="{293636E8-FEB7-40E2-B708-46AEC344271D}" destId="{A4121B9E-F5A8-4331-835B-7612D3AD9C72}" srcOrd="1" destOrd="0" presId="urn:microsoft.com/office/officeart/2005/8/layout/list1"/>
    <dgm:cxn modelId="{E0E4D022-DE20-4631-B1BE-09E44B5FFE78}" type="presOf" srcId="{A4F6EAD5-7C29-40BE-A0BE-95EFFDA50860}" destId="{723F728D-00CF-453B-915C-A16978C40238}" srcOrd="0" destOrd="0" presId="urn:microsoft.com/office/officeart/2005/8/layout/list1"/>
    <dgm:cxn modelId="{11E36B27-0C58-4E76-BF3A-B7306182CDED}" type="presOf" srcId="{166987C9-DA8B-4225-A0CD-95B036C07FB7}" destId="{A0E4E972-40BF-4A90-8B0F-D32C4D8633C2}" srcOrd="1" destOrd="0" presId="urn:microsoft.com/office/officeart/2005/8/layout/list1"/>
    <dgm:cxn modelId="{02B0644B-BACF-4FF4-B908-2D58BFDE5A9A}" type="presOf" srcId="{D20CF244-1EF7-4587-8300-D2F714E72385}" destId="{03585222-4A97-4BC2-96CA-304B190C1981}" srcOrd="0" destOrd="0" presId="urn:microsoft.com/office/officeart/2005/8/layout/list1"/>
    <dgm:cxn modelId="{54D2897C-5227-4784-B4AB-3544FB24816D}" type="presOf" srcId="{3818A8C7-8840-43B4-BD9A-CE5CD8EA28A3}" destId="{F0DEFD7C-EF2E-4436-9AB1-9562E36CB143}" srcOrd="1" destOrd="0" presId="urn:microsoft.com/office/officeart/2005/8/layout/list1"/>
    <dgm:cxn modelId="{A82C7885-9033-48C1-B8E4-5CA8606CE29C}" type="presOf" srcId="{166987C9-DA8B-4225-A0CD-95B036C07FB7}" destId="{3B93D5A3-DA79-42CE-B715-9A547DBBE535}" srcOrd="0" destOrd="0" presId="urn:microsoft.com/office/officeart/2005/8/layout/list1"/>
    <dgm:cxn modelId="{68E8C7B1-8DF0-450D-A905-3936E583AB62}" type="presOf" srcId="{3818A8C7-8840-43B4-BD9A-CE5CD8EA28A3}" destId="{19B7BFB3-9AE6-4C85-B5FC-35F4D433D89D}" srcOrd="0" destOrd="0" presId="urn:microsoft.com/office/officeart/2005/8/layout/list1"/>
    <dgm:cxn modelId="{B66DE5B2-553C-4BCA-B26D-A3513CA21F51}" type="presOf" srcId="{D20CF244-1EF7-4587-8300-D2F714E72385}" destId="{8C5AA996-95C8-46B3-8FD9-1695252056AB}" srcOrd="1" destOrd="0" presId="urn:microsoft.com/office/officeart/2005/8/layout/list1"/>
    <dgm:cxn modelId="{761887B6-6DAE-4540-860B-6F30F55A218C}" type="presOf" srcId="{744DC705-3B1E-4424-B87B-965110E05871}" destId="{322DCD07-BDD6-460A-8CC5-3A6DA6748FC9}" srcOrd="1" destOrd="0" presId="urn:microsoft.com/office/officeart/2005/8/layout/list1"/>
    <dgm:cxn modelId="{A523B5B7-9023-46E2-98F6-735E614605E5}" type="presOf" srcId="{744DC705-3B1E-4424-B87B-965110E05871}" destId="{4B83075E-E67D-40ED-A210-A4600B80E06A}" srcOrd="0" destOrd="0" presId="urn:microsoft.com/office/officeart/2005/8/layout/list1"/>
    <dgm:cxn modelId="{548505C1-8E39-49CE-B40B-4ADCB8726E1E}" srcId="{A4F6EAD5-7C29-40BE-A0BE-95EFFDA50860}" destId="{166987C9-DA8B-4225-A0CD-95B036C07FB7}" srcOrd="1" destOrd="0" parTransId="{CF4F81F2-032E-4CEA-9866-ABEDE2A6A752}" sibTransId="{63650F43-4447-46B6-A91A-1EC938A6D672}"/>
    <dgm:cxn modelId="{FF0417E1-B353-489A-A09F-D66B1F69772C}" srcId="{A4F6EAD5-7C29-40BE-A0BE-95EFFDA50860}" destId="{D20CF244-1EF7-4587-8300-D2F714E72385}" srcOrd="0" destOrd="0" parTransId="{5F42805B-6217-4CEB-BE72-BF5ED4EEC81C}" sibTransId="{A5AB08C8-D049-42F6-A2B8-C77333AA47F0}"/>
    <dgm:cxn modelId="{59750AE6-571B-488E-A93B-B70455C8F746}" srcId="{A4F6EAD5-7C29-40BE-A0BE-95EFFDA50860}" destId="{3818A8C7-8840-43B4-BD9A-CE5CD8EA28A3}" srcOrd="2" destOrd="0" parTransId="{E44A0E20-9B35-4B4E-B8D1-BCA3BF13BBFC}" sibTransId="{AFCC9A41-D737-4D05-B466-E425EC5F7E77}"/>
    <dgm:cxn modelId="{558447E6-0165-48D6-A7B5-5237DADBCAC6}" srcId="{A4F6EAD5-7C29-40BE-A0BE-95EFFDA50860}" destId="{744DC705-3B1E-4424-B87B-965110E05871}" srcOrd="4" destOrd="0" parTransId="{F55162EA-F9E6-4E4E-A87B-CF0E3A4A1960}" sibTransId="{ADF0B28D-279E-47F0-AB6F-2F403FC28436}"/>
    <dgm:cxn modelId="{ED3820EA-CD7C-479D-87E4-116D40C16B6F}" type="presOf" srcId="{293636E8-FEB7-40E2-B708-46AEC344271D}" destId="{5B0D6F8A-7C33-43F8-A15E-831C366B6071}" srcOrd="0" destOrd="0" presId="urn:microsoft.com/office/officeart/2005/8/layout/list1"/>
    <dgm:cxn modelId="{C0CFAA8E-F2B7-4F53-B6AB-1BF29E960976}" type="presParOf" srcId="{723F728D-00CF-453B-915C-A16978C40238}" destId="{0B958CFC-0E3C-4EBC-9501-D9D72BB8ED60}" srcOrd="0" destOrd="0" presId="urn:microsoft.com/office/officeart/2005/8/layout/list1"/>
    <dgm:cxn modelId="{335F5F3E-92B3-49B4-AD1B-68AD076AACF0}" type="presParOf" srcId="{0B958CFC-0E3C-4EBC-9501-D9D72BB8ED60}" destId="{03585222-4A97-4BC2-96CA-304B190C1981}" srcOrd="0" destOrd="0" presId="urn:microsoft.com/office/officeart/2005/8/layout/list1"/>
    <dgm:cxn modelId="{B07800F0-E1BC-48E9-BFE1-5984924F8A78}" type="presParOf" srcId="{0B958CFC-0E3C-4EBC-9501-D9D72BB8ED60}" destId="{8C5AA996-95C8-46B3-8FD9-1695252056AB}" srcOrd="1" destOrd="0" presId="urn:microsoft.com/office/officeart/2005/8/layout/list1"/>
    <dgm:cxn modelId="{8A6CCC20-B215-4703-BCD4-87AF33F3B451}" type="presParOf" srcId="{723F728D-00CF-453B-915C-A16978C40238}" destId="{846B1C55-CFC5-4E21-9116-32D0F0D754A9}" srcOrd="1" destOrd="0" presId="urn:microsoft.com/office/officeart/2005/8/layout/list1"/>
    <dgm:cxn modelId="{CEB3E893-94A2-4DA4-AB11-0EA53E69556F}" type="presParOf" srcId="{723F728D-00CF-453B-915C-A16978C40238}" destId="{14388039-C114-49B8-BD23-9EEF78DD8498}" srcOrd="2" destOrd="0" presId="urn:microsoft.com/office/officeart/2005/8/layout/list1"/>
    <dgm:cxn modelId="{B732D5EB-757E-46DF-BCBD-9132A9EEA079}" type="presParOf" srcId="{723F728D-00CF-453B-915C-A16978C40238}" destId="{86ED92D6-3F69-4C9B-ACD6-B6BEB0284D79}" srcOrd="3" destOrd="0" presId="urn:microsoft.com/office/officeart/2005/8/layout/list1"/>
    <dgm:cxn modelId="{4E0EF95E-1FE6-4C1F-AAF1-7AEB57DB1E4C}" type="presParOf" srcId="{723F728D-00CF-453B-915C-A16978C40238}" destId="{09906BC6-0130-40A5-97DB-5CBF054A3476}" srcOrd="4" destOrd="0" presId="urn:microsoft.com/office/officeart/2005/8/layout/list1"/>
    <dgm:cxn modelId="{101AF853-CBBA-468F-B70E-407267CD9A41}" type="presParOf" srcId="{09906BC6-0130-40A5-97DB-5CBF054A3476}" destId="{3B93D5A3-DA79-42CE-B715-9A547DBBE535}" srcOrd="0" destOrd="0" presId="urn:microsoft.com/office/officeart/2005/8/layout/list1"/>
    <dgm:cxn modelId="{C548D226-E4EC-4A4B-AB61-11C6D4BBFFC6}" type="presParOf" srcId="{09906BC6-0130-40A5-97DB-5CBF054A3476}" destId="{A0E4E972-40BF-4A90-8B0F-D32C4D8633C2}" srcOrd="1" destOrd="0" presId="urn:microsoft.com/office/officeart/2005/8/layout/list1"/>
    <dgm:cxn modelId="{7807836F-CD12-408C-B3D1-AA3F4FE959D8}" type="presParOf" srcId="{723F728D-00CF-453B-915C-A16978C40238}" destId="{2372E688-F07F-4FF2-9A8A-A143030EBFF7}" srcOrd="5" destOrd="0" presId="urn:microsoft.com/office/officeart/2005/8/layout/list1"/>
    <dgm:cxn modelId="{A3AB8EF8-D5E9-44A2-8638-34071F107A7F}" type="presParOf" srcId="{723F728D-00CF-453B-915C-A16978C40238}" destId="{5514387D-25C6-4403-9F38-6AFB0E9FACD0}" srcOrd="6" destOrd="0" presId="urn:microsoft.com/office/officeart/2005/8/layout/list1"/>
    <dgm:cxn modelId="{B4D174FD-7D19-4BEF-B41B-E45C4327480F}" type="presParOf" srcId="{723F728D-00CF-453B-915C-A16978C40238}" destId="{F287D6FC-6B83-4D23-8C10-7B5718FF3C92}" srcOrd="7" destOrd="0" presId="urn:microsoft.com/office/officeart/2005/8/layout/list1"/>
    <dgm:cxn modelId="{CAB530C6-4416-44DC-87CA-D26B49A3259B}" type="presParOf" srcId="{723F728D-00CF-453B-915C-A16978C40238}" destId="{B3792A71-4C88-4DCF-8455-0ABC478D01F4}" srcOrd="8" destOrd="0" presId="urn:microsoft.com/office/officeart/2005/8/layout/list1"/>
    <dgm:cxn modelId="{C80BF8F1-9D9F-43CD-841F-54836FBC8157}" type="presParOf" srcId="{B3792A71-4C88-4DCF-8455-0ABC478D01F4}" destId="{19B7BFB3-9AE6-4C85-B5FC-35F4D433D89D}" srcOrd="0" destOrd="0" presId="urn:microsoft.com/office/officeart/2005/8/layout/list1"/>
    <dgm:cxn modelId="{28103A5F-9737-4A66-922F-EECBEA16930B}" type="presParOf" srcId="{B3792A71-4C88-4DCF-8455-0ABC478D01F4}" destId="{F0DEFD7C-EF2E-4436-9AB1-9562E36CB143}" srcOrd="1" destOrd="0" presId="urn:microsoft.com/office/officeart/2005/8/layout/list1"/>
    <dgm:cxn modelId="{D6C0FB2C-E3C0-4F30-9F34-F96BC23C3235}" type="presParOf" srcId="{723F728D-00CF-453B-915C-A16978C40238}" destId="{8AAABF3A-01FE-451B-8013-6C40739225A7}" srcOrd="9" destOrd="0" presId="urn:microsoft.com/office/officeart/2005/8/layout/list1"/>
    <dgm:cxn modelId="{75EECE84-5B26-4C08-8C97-0F5435853501}" type="presParOf" srcId="{723F728D-00CF-453B-915C-A16978C40238}" destId="{1AE15765-9359-42F6-825D-FE8F893A58B9}" srcOrd="10" destOrd="0" presId="urn:microsoft.com/office/officeart/2005/8/layout/list1"/>
    <dgm:cxn modelId="{361179DA-8346-405B-84D8-57AE686A3226}" type="presParOf" srcId="{723F728D-00CF-453B-915C-A16978C40238}" destId="{2C4C4E06-DE42-4368-B392-85FBEDE349D3}" srcOrd="11" destOrd="0" presId="urn:microsoft.com/office/officeart/2005/8/layout/list1"/>
    <dgm:cxn modelId="{D3F751A1-53EF-4C41-B9B3-190D74868FD1}" type="presParOf" srcId="{723F728D-00CF-453B-915C-A16978C40238}" destId="{35E998EE-07C3-4266-962A-AA2A49D07F30}" srcOrd="12" destOrd="0" presId="urn:microsoft.com/office/officeart/2005/8/layout/list1"/>
    <dgm:cxn modelId="{00D3825D-210D-415D-AB5C-03A76A4A1745}" type="presParOf" srcId="{35E998EE-07C3-4266-962A-AA2A49D07F30}" destId="{5B0D6F8A-7C33-43F8-A15E-831C366B6071}" srcOrd="0" destOrd="0" presId="urn:microsoft.com/office/officeart/2005/8/layout/list1"/>
    <dgm:cxn modelId="{A02A25D9-D12A-4C20-8BF9-96CC4AC0E7E4}" type="presParOf" srcId="{35E998EE-07C3-4266-962A-AA2A49D07F30}" destId="{A4121B9E-F5A8-4331-835B-7612D3AD9C72}" srcOrd="1" destOrd="0" presId="urn:microsoft.com/office/officeart/2005/8/layout/list1"/>
    <dgm:cxn modelId="{4345BC06-F69A-4C17-8542-7B53888E121B}" type="presParOf" srcId="{723F728D-00CF-453B-915C-A16978C40238}" destId="{35F7D6C2-3AEB-47E7-9916-94BE086EF3D3}" srcOrd="13" destOrd="0" presId="urn:microsoft.com/office/officeart/2005/8/layout/list1"/>
    <dgm:cxn modelId="{643C831A-F247-4659-8E6C-03A9CDD1EEC1}" type="presParOf" srcId="{723F728D-00CF-453B-915C-A16978C40238}" destId="{1B3A309A-2368-441D-ACB5-B5427A4AFF74}" srcOrd="14" destOrd="0" presId="urn:microsoft.com/office/officeart/2005/8/layout/list1"/>
    <dgm:cxn modelId="{692E1DBA-2609-44C9-A3CB-08A2B09DA02C}" type="presParOf" srcId="{723F728D-00CF-453B-915C-A16978C40238}" destId="{B0FB44BA-8312-4047-BDD8-DD4A20FDCBF6}" srcOrd="15" destOrd="0" presId="urn:microsoft.com/office/officeart/2005/8/layout/list1"/>
    <dgm:cxn modelId="{8A1696D2-4FE6-42B5-A095-195767307D27}" type="presParOf" srcId="{723F728D-00CF-453B-915C-A16978C40238}" destId="{EA2DBC4F-938B-49D1-8612-10DF73CF0266}" srcOrd="16" destOrd="0" presId="urn:microsoft.com/office/officeart/2005/8/layout/list1"/>
    <dgm:cxn modelId="{749D75BB-FC2A-4DE2-BB62-8AD902C970E5}" type="presParOf" srcId="{EA2DBC4F-938B-49D1-8612-10DF73CF0266}" destId="{4B83075E-E67D-40ED-A210-A4600B80E06A}" srcOrd="0" destOrd="0" presId="urn:microsoft.com/office/officeart/2005/8/layout/list1"/>
    <dgm:cxn modelId="{B2007038-C9B7-4BE3-9471-E00AFFD3F862}" type="presParOf" srcId="{EA2DBC4F-938B-49D1-8612-10DF73CF0266}" destId="{322DCD07-BDD6-460A-8CC5-3A6DA6748FC9}" srcOrd="1" destOrd="0" presId="urn:microsoft.com/office/officeart/2005/8/layout/list1"/>
    <dgm:cxn modelId="{2B1B4C90-158B-4F18-A7C1-B3FCE84B0550}" type="presParOf" srcId="{723F728D-00CF-453B-915C-A16978C40238}" destId="{E89815AA-52B0-4C5F-8384-5F6524CB97CD}" srcOrd="17" destOrd="0" presId="urn:microsoft.com/office/officeart/2005/8/layout/list1"/>
    <dgm:cxn modelId="{93F8D8DD-2B4A-46D4-AAF0-ED5C48DF09B5}" type="presParOf" srcId="{723F728D-00CF-453B-915C-A16978C40238}" destId="{E920BD6C-1FCE-43F9-A719-788BEC0AAA8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F6EAD5-7C29-40BE-A0BE-95EFFDA5086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D20CF244-1EF7-4587-8300-D2F714E72385}">
      <dgm:prSet phldrT="[Texto]" custT="1"/>
      <dgm:spPr>
        <a:solidFill>
          <a:srgbClr val="008080"/>
        </a:solidFill>
      </dgm:spPr>
      <dgm:t>
        <a:bodyPr/>
        <a:lstStyle/>
        <a:p>
          <a:r>
            <a:rPr lang="es-CO" sz="1200" dirty="0"/>
            <a:t>Aumento en la cobertura de cumplimiento de los indicadores fénix, se paso de 47% en 2019 a 63% en 2022.  </a:t>
          </a:r>
        </a:p>
      </dgm:t>
    </dgm:pt>
    <dgm:pt modelId="{5F42805B-6217-4CEB-BE72-BF5ED4EEC81C}" type="parTrans" cxnId="{FF0417E1-B353-489A-A09F-D66B1F69772C}">
      <dgm:prSet/>
      <dgm:spPr/>
      <dgm:t>
        <a:bodyPr/>
        <a:lstStyle/>
        <a:p>
          <a:endParaRPr lang="es-CO"/>
        </a:p>
      </dgm:t>
    </dgm:pt>
    <dgm:pt modelId="{A5AB08C8-D049-42F6-A2B8-C77333AA47F0}" type="sibTrans" cxnId="{FF0417E1-B353-489A-A09F-D66B1F69772C}">
      <dgm:prSet/>
      <dgm:spPr/>
      <dgm:t>
        <a:bodyPr/>
        <a:lstStyle/>
        <a:p>
          <a:endParaRPr lang="es-CO"/>
        </a:p>
      </dgm:t>
    </dgm:pt>
    <dgm:pt modelId="{166987C9-DA8B-4225-A0CD-95B036C07FB7}">
      <dgm:prSet phldrT="[Texto]" custT="1"/>
      <dgm:spPr>
        <a:solidFill>
          <a:srgbClr val="008080"/>
        </a:solidFill>
      </dgm:spPr>
      <dgm:t>
        <a:bodyPr/>
        <a:lstStyle/>
        <a:p>
          <a:r>
            <a:rPr lang="es-ES" sz="1200" dirty="0"/>
            <a:t>Automatización de los indicadores PEDT con actualización ultima semana del mes siguiente, para consulta por parte de los prestadores directamente en la pagina web de la EPS. </a:t>
          </a:r>
          <a:endParaRPr lang="es-CO" sz="1200" dirty="0"/>
        </a:p>
      </dgm:t>
    </dgm:pt>
    <dgm:pt modelId="{63650F43-4447-46B6-A91A-1EC938A6D672}" type="sibTrans" cxnId="{548505C1-8E39-49CE-B40B-4ADCB8726E1E}">
      <dgm:prSet/>
      <dgm:spPr/>
      <dgm:t>
        <a:bodyPr/>
        <a:lstStyle/>
        <a:p>
          <a:endParaRPr lang="es-CO"/>
        </a:p>
      </dgm:t>
    </dgm:pt>
    <dgm:pt modelId="{CF4F81F2-032E-4CEA-9866-ABEDE2A6A752}" type="parTrans" cxnId="{548505C1-8E39-49CE-B40B-4ADCB8726E1E}">
      <dgm:prSet/>
      <dgm:spPr/>
      <dgm:t>
        <a:bodyPr/>
        <a:lstStyle/>
        <a:p>
          <a:endParaRPr lang="es-CO"/>
        </a:p>
      </dgm:t>
    </dgm:pt>
    <dgm:pt modelId="{3818A8C7-8840-43B4-BD9A-CE5CD8EA28A3}">
      <dgm:prSet phldrT="[Texto]" custT="1"/>
      <dgm:spPr>
        <a:solidFill>
          <a:srgbClr val="008080"/>
        </a:solidFill>
      </dgm:spPr>
      <dgm:t>
        <a:bodyPr/>
        <a:lstStyle/>
        <a:p>
          <a:r>
            <a:rPr lang="es-CO" sz="1200" dirty="0"/>
            <a:t>Auditoria patología alto costo VIH y Ca Mama junto con realimentación al prestador para los ajustes, conlleva a disponer de información confiable en la CAC.</a:t>
          </a:r>
        </a:p>
      </dgm:t>
    </dgm:pt>
    <dgm:pt modelId="{E44A0E20-9B35-4B4E-B8D1-BCA3BF13BBFC}" type="parTrans" cxnId="{59750AE6-571B-488E-A93B-B70455C8F746}">
      <dgm:prSet/>
      <dgm:spPr/>
      <dgm:t>
        <a:bodyPr/>
        <a:lstStyle/>
        <a:p>
          <a:endParaRPr lang="es-CO"/>
        </a:p>
      </dgm:t>
    </dgm:pt>
    <dgm:pt modelId="{AFCC9A41-D737-4D05-B466-E425EC5F7E77}" type="sibTrans" cxnId="{59750AE6-571B-488E-A93B-B70455C8F746}">
      <dgm:prSet/>
      <dgm:spPr/>
      <dgm:t>
        <a:bodyPr/>
        <a:lstStyle/>
        <a:p>
          <a:endParaRPr lang="es-CO"/>
        </a:p>
      </dgm:t>
    </dgm:pt>
    <dgm:pt modelId="{075C71C7-9EB1-4C2B-B85F-1324508748A0}">
      <dgm:prSet phldrT="[Texto]" custT="1"/>
      <dgm:spPr>
        <a:solidFill>
          <a:srgbClr val="008080"/>
        </a:solidFill>
      </dgm:spPr>
      <dgm:t>
        <a:bodyPr/>
        <a:lstStyle/>
        <a:p>
          <a:r>
            <a:rPr lang="es-CO" sz="1200" dirty="0"/>
            <a:t>Realización de un validador para la información de los indicadores de RCV.</a:t>
          </a:r>
        </a:p>
      </dgm:t>
    </dgm:pt>
    <dgm:pt modelId="{147F725A-2B5C-4A32-BFDB-8F6B35515800}" type="parTrans" cxnId="{E2CB84AC-9A41-4099-8DED-A5D04A8CCC6D}">
      <dgm:prSet/>
      <dgm:spPr/>
      <dgm:t>
        <a:bodyPr/>
        <a:lstStyle/>
        <a:p>
          <a:endParaRPr lang="es-CO"/>
        </a:p>
      </dgm:t>
    </dgm:pt>
    <dgm:pt modelId="{07302A0D-8254-4D13-84AF-640D7C9EB091}" type="sibTrans" cxnId="{E2CB84AC-9A41-4099-8DED-A5D04A8CCC6D}">
      <dgm:prSet/>
      <dgm:spPr/>
      <dgm:t>
        <a:bodyPr/>
        <a:lstStyle/>
        <a:p>
          <a:endParaRPr lang="es-CO"/>
        </a:p>
      </dgm:t>
    </dgm:pt>
    <dgm:pt modelId="{D0A3C37F-E203-40F8-8E66-69B4B5B37E5A}">
      <dgm:prSet phldrT="[Texto]" custT="1"/>
      <dgm:spPr>
        <a:solidFill>
          <a:srgbClr val="008080"/>
        </a:solidFill>
      </dgm:spPr>
      <dgm:t>
        <a:bodyPr/>
        <a:lstStyle/>
        <a:p>
          <a:r>
            <a:rPr lang="es-CO" sz="1200" dirty="0"/>
            <a:t>Realización mesas técnicas con ESE/IPS básicas para disminución de las brechas por los indicadores fénix.</a:t>
          </a:r>
        </a:p>
      </dgm:t>
    </dgm:pt>
    <dgm:pt modelId="{997AE3FC-7B7B-4569-87C9-E8F34D0CD3E9}" type="parTrans" cxnId="{E42F2E64-546A-4288-9DD6-9E758E551E0D}">
      <dgm:prSet/>
      <dgm:spPr/>
      <dgm:t>
        <a:bodyPr/>
        <a:lstStyle/>
        <a:p>
          <a:endParaRPr lang="es-CO"/>
        </a:p>
      </dgm:t>
    </dgm:pt>
    <dgm:pt modelId="{71EFB5A8-9760-42A5-A89C-69125E232566}" type="sibTrans" cxnId="{E42F2E64-546A-4288-9DD6-9E758E551E0D}">
      <dgm:prSet/>
      <dgm:spPr/>
      <dgm:t>
        <a:bodyPr/>
        <a:lstStyle/>
        <a:p>
          <a:endParaRPr lang="es-CO"/>
        </a:p>
      </dgm:t>
    </dgm:pt>
    <dgm:pt modelId="{723F728D-00CF-453B-915C-A16978C40238}" type="pres">
      <dgm:prSet presAssocID="{A4F6EAD5-7C29-40BE-A0BE-95EFFDA50860}" presName="linear" presStyleCnt="0">
        <dgm:presLayoutVars>
          <dgm:dir/>
          <dgm:animLvl val="lvl"/>
          <dgm:resizeHandles val="exact"/>
        </dgm:presLayoutVars>
      </dgm:prSet>
      <dgm:spPr/>
    </dgm:pt>
    <dgm:pt modelId="{0B958CFC-0E3C-4EBC-9501-D9D72BB8ED60}" type="pres">
      <dgm:prSet presAssocID="{D20CF244-1EF7-4587-8300-D2F714E72385}" presName="parentLin" presStyleCnt="0"/>
      <dgm:spPr/>
    </dgm:pt>
    <dgm:pt modelId="{03585222-4A97-4BC2-96CA-304B190C1981}" type="pres">
      <dgm:prSet presAssocID="{D20CF244-1EF7-4587-8300-D2F714E72385}" presName="parentLeftMargin" presStyleLbl="node1" presStyleIdx="0" presStyleCnt="5"/>
      <dgm:spPr/>
    </dgm:pt>
    <dgm:pt modelId="{8C5AA996-95C8-46B3-8FD9-1695252056AB}" type="pres">
      <dgm:prSet presAssocID="{D20CF244-1EF7-4587-8300-D2F714E72385}" presName="parentText" presStyleLbl="node1" presStyleIdx="0" presStyleCnt="5" custScaleY="78642">
        <dgm:presLayoutVars>
          <dgm:chMax val="0"/>
          <dgm:bulletEnabled val="1"/>
        </dgm:presLayoutVars>
      </dgm:prSet>
      <dgm:spPr/>
    </dgm:pt>
    <dgm:pt modelId="{846B1C55-CFC5-4E21-9116-32D0F0D754A9}" type="pres">
      <dgm:prSet presAssocID="{D20CF244-1EF7-4587-8300-D2F714E72385}" presName="negativeSpace" presStyleCnt="0"/>
      <dgm:spPr/>
    </dgm:pt>
    <dgm:pt modelId="{14388039-C114-49B8-BD23-9EEF78DD8498}" type="pres">
      <dgm:prSet presAssocID="{D20CF244-1EF7-4587-8300-D2F714E72385}" presName="childText" presStyleLbl="conFgAcc1" presStyleIdx="0" presStyleCnt="5">
        <dgm:presLayoutVars>
          <dgm:bulletEnabled val="1"/>
        </dgm:presLayoutVars>
      </dgm:prSet>
      <dgm:spPr/>
    </dgm:pt>
    <dgm:pt modelId="{86ED92D6-3F69-4C9B-ACD6-B6BEB0284D79}" type="pres">
      <dgm:prSet presAssocID="{A5AB08C8-D049-42F6-A2B8-C77333AA47F0}" presName="spaceBetweenRectangles" presStyleCnt="0"/>
      <dgm:spPr/>
    </dgm:pt>
    <dgm:pt modelId="{09906BC6-0130-40A5-97DB-5CBF054A3476}" type="pres">
      <dgm:prSet presAssocID="{166987C9-DA8B-4225-A0CD-95B036C07FB7}" presName="parentLin" presStyleCnt="0"/>
      <dgm:spPr/>
    </dgm:pt>
    <dgm:pt modelId="{3B93D5A3-DA79-42CE-B715-9A547DBBE535}" type="pres">
      <dgm:prSet presAssocID="{166987C9-DA8B-4225-A0CD-95B036C07FB7}" presName="parentLeftMargin" presStyleLbl="node1" presStyleIdx="0" presStyleCnt="5"/>
      <dgm:spPr/>
    </dgm:pt>
    <dgm:pt modelId="{A0E4E972-40BF-4A90-8B0F-D32C4D8633C2}" type="pres">
      <dgm:prSet presAssocID="{166987C9-DA8B-4225-A0CD-95B036C07FB7}" presName="parentText" presStyleLbl="node1" presStyleIdx="1" presStyleCnt="5" custScaleY="76949">
        <dgm:presLayoutVars>
          <dgm:chMax val="0"/>
          <dgm:bulletEnabled val="1"/>
        </dgm:presLayoutVars>
      </dgm:prSet>
      <dgm:spPr/>
    </dgm:pt>
    <dgm:pt modelId="{2372E688-F07F-4FF2-9A8A-A143030EBFF7}" type="pres">
      <dgm:prSet presAssocID="{166987C9-DA8B-4225-A0CD-95B036C07FB7}" presName="negativeSpace" presStyleCnt="0"/>
      <dgm:spPr/>
    </dgm:pt>
    <dgm:pt modelId="{5514387D-25C6-4403-9F38-6AFB0E9FACD0}" type="pres">
      <dgm:prSet presAssocID="{166987C9-DA8B-4225-A0CD-95B036C07FB7}" presName="childText" presStyleLbl="conFgAcc1" presStyleIdx="1" presStyleCnt="5">
        <dgm:presLayoutVars>
          <dgm:bulletEnabled val="1"/>
        </dgm:presLayoutVars>
      </dgm:prSet>
      <dgm:spPr/>
    </dgm:pt>
    <dgm:pt modelId="{F287D6FC-6B83-4D23-8C10-7B5718FF3C92}" type="pres">
      <dgm:prSet presAssocID="{63650F43-4447-46B6-A91A-1EC938A6D672}" presName="spaceBetweenRectangles" presStyleCnt="0"/>
      <dgm:spPr/>
    </dgm:pt>
    <dgm:pt modelId="{B3792A71-4C88-4DCF-8455-0ABC478D01F4}" type="pres">
      <dgm:prSet presAssocID="{3818A8C7-8840-43B4-BD9A-CE5CD8EA28A3}" presName="parentLin" presStyleCnt="0"/>
      <dgm:spPr/>
    </dgm:pt>
    <dgm:pt modelId="{19B7BFB3-9AE6-4C85-B5FC-35F4D433D89D}" type="pres">
      <dgm:prSet presAssocID="{3818A8C7-8840-43B4-BD9A-CE5CD8EA28A3}" presName="parentLeftMargin" presStyleLbl="node1" presStyleIdx="1" presStyleCnt="5"/>
      <dgm:spPr/>
    </dgm:pt>
    <dgm:pt modelId="{F0DEFD7C-EF2E-4436-9AB1-9562E36CB143}" type="pres">
      <dgm:prSet presAssocID="{3818A8C7-8840-43B4-BD9A-CE5CD8EA28A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AAABF3A-01FE-451B-8013-6C40739225A7}" type="pres">
      <dgm:prSet presAssocID="{3818A8C7-8840-43B4-BD9A-CE5CD8EA28A3}" presName="negativeSpace" presStyleCnt="0"/>
      <dgm:spPr/>
    </dgm:pt>
    <dgm:pt modelId="{1AE15765-9359-42F6-825D-FE8F893A58B9}" type="pres">
      <dgm:prSet presAssocID="{3818A8C7-8840-43B4-BD9A-CE5CD8EA28A3}" presName="childText" presStyleLbl="conFgAcc1" presStyleIdx="2" presStyleCnt="5">
        <dgm:presLayoutVars>
          <dgm:bulletEnabled val="1"/>
        </dgm:presLayoutVars>
      </dgm:prSet>
      <dgm:spPr/>
    </dgm:pt>
    <dgm:pt modelId="{4465427D-80B1-48AE-9EB7-968B27525F63}" type="pres">
      <dgm:prSet presAssocID="{AFCC9A41-D737-4D05-B466-E425EC5F7E77}" presName="spaceBetweenRectangles" presStyleCnt="0"/>
      <dgm:spPr/>
    </dgm:pt>
    <dgm:pt modelId="{B1F40177-E3F0-454B-9986-C5CDDEAF0B24}" type="pres">
      <dgm:prSet presAssocID="{075C71C7-9EB1-4C2B-B85F-1324508748A0}" presName="parentLin" presStyleCnt="0"/>
      <dgm:spPr/>
    </dgm:pt>
    <dgm:pt modelId="{522C03ED-9017-4673-AAE3-313D28A4A010}" type="pres">
      <dgm:prSet presAssocID="{075C71C7-9EB1-4C2B-B85F-1324508748A0}" presName="parentLeftMargin" presStyleLbl="node1" presStyleIdx="2" presStyleCnt="5"/>
      <dgm:spPr/>
    </dgm:pt>
    <dgm:pt modelId="{37CB8854-EB6F-432E-AF95-676387387FC8}" type="pres">
      <dgm:prSet presAssocID="{075C71C7-9EB1-4C2B-B85F-1324508748A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246A7BB8-98EC-4CED-BDB0-17220E6D5D25}" type="pres">
      <dgm:prSet presAssocID="{075C71C7-9EB1-4C2B-B85F-1324508748A0}" presName="negativeSpace" presStyleCnt="0"/>
      <dgm:spPr/>
    </dgm:pt>
    <dgm:pt modelId="{ACF10AB7-C0F3-4F14-AB6A-F9138F7D6E09}" type="pres">
      <dgm:prSet presAssocID="{075C71C7-9EB1-4C2B-B85F-1324508748A0}" presName="childText" presStyleLbl="conFgAcc1" presStyleIdx="3" presStyleCnt="5">
        <dgm:presLayoutVars>
          <dgm:bulletEnabled val="1"/>
        </dgm:presLayoutVars>
      </dgm:prSet>
      <dgm:spPr/>
    </dgm:pt>
    <dgm:pt modelId="{75687680-F407-470E-814D-75A8D646CB04}" type="pres">
      <dgm:prSet presAssocID="{07302A0D-8254-4D13-84AF-640D7C9EB091}" presName="spaceBetweenRectangles" presStyleCnt="0"/>
      <dgm:spPr/>
    </dgm:pt>
    <dgm:pt modelId="{5A674A6F-C8C5-4965-833B-7F43B77297AB}" type="pres">
      <dgm:prSet presAssocID="{D0A3C37F-E203-40F8-8E66-69B4B5B37E5A}" presName="parentLin" presStyleCnt="0"/>
      <dgm:spPr/>
    </dgm:pt>
    <dgm:pt modelId="{C27A0322-4556-45C6-8373-1F8261219653}" type="pres">
      <dgm:prSet presAssocID="{D0A3C37F-E203-40F8-8E66-69B4B5B37E5A}" presName="parentLeftMargin" presStyleLbl="node1" presStyleIdx="3" presStyleCnt="5"/>
      <dgm:spPr/>
    </dgm:pt>
    <dgm:pt modelId="{2168D21E-99E0-4E88-8BF1-C1513FF322C0}" type="pres">
      <dgm:prSet presAssocID="{D0A3C37F-E203-40F8-8E66-69B4B5B37E5A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ADD4E541-6294-4000-B9B9-8642E3962793}" type="pres">
      <dgm:prSet presAssocID="{D0A3C37F-E203-40F8-8E66-69B4B5B37E5A}" presName="negativeSpace" presStyleCnt="0"/>
      <dgm:spPr/>
    </dgm:pt>
    <dgm:pt modelId="{1E0BB10B-F72A-4B2C-86EB-599B79D51EFA}" type="pres">
      <dgm:prSet presAssocID="{D0A3C37F-E203-40F8-8E66-69B4B5B37E5A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76C3FE10-55D7-4F14-A0CA-AFC39DCD5E25}" type="presOf" srcId="{075C71C7-9EB1-4C2B-B85F-1324508748A0}" destId="{37CB8854-EB6F-432E-AF95-676387387FC8}" srcOrd="1" destOrd="0" presId="urn:microsoft.com/office/officeart/2005/8/layout/list1"/>
    <dgm:cxn modelId="{108A0416-F48C-470F-BE19-C5F131D85DCB}" type="presOf" srcId="{D0A3C37F-E203-40F8-8E66-69B4B5B37E5A}" destId="{2168D21E-99E0-4E88-8BF1-C1513FF322C0}" srcOrd="1" destOrd="0" presId="urn:microsoft.com/office/officeart/2005/8/layout/list1"/>
    <dgm:cxn modelId="{E0E4D022-DE20-4631-B1BE-09E44B5FFE78}" type="presOf" srcId="{A4F6EAD5-7C29-40BE-A0BE-95EFFDA50860}" destId="{723F728D-00CF-453B-915C-A16978C40238}" srcOrd="0" destOrd="0" presId="urn:microsoft.com/office/officeart/2005/8/layout/list1"/>
    <dgm:cxn modelId="{11E36B27-0C58-4E76-BF3A-B7306182CDED}" type="presOf" srcId="{166987C9-DA8B-4225-A0CD-95B036C07FB7}" destId="{A0E4E972-40BF-4A90-8B0F-D32C4D8633C2}" srcOrd="1" destOrd="0" presId="urn:microsoft.com/office/officeart/2005/8/layout/list1"/>
    <dgm:cxn modelId="{E42F2E64-546A-4288-9DD6-9E758E551E0D}" srcId="{A4F6EAD5-7C29-40BE-A0BE-95EFFDA50860}" destId="{D0A3C37F-E203-40F8-8E66-69B4B5B37E5A}" srcOrd="4" destOrd="0" parTransId="{997AE3FC-7B7B-4569-87C9-E8F34D0CD3E9}" sibTransId="{71EFB5A8-9760-42A5-A89C-69125E232566}"/>
    <dgm:cxn modelId="{02B0644B-BACF-4FF4-B908-2D58BFDE5A9A}" type="presOf" srcId="{D20CF244-1EF7-4587-8300-D2F714E72385}" destId="{03585222-4A97-4BC2-96CA-304B190C1981}" srcOrd="0" destOrd="0" presId="urn:microsoft.com/office/officeart/2005/8/layout/list1"/>
    <dgm:cxn modelId="{54D2897C-5227-4784-B4AB-3544FB24816D}" type="presOf" srcId="{3818A8C7-8840-43B4-BD9A-CE5CD8EA28A3}" destId="{F0DEFD7C-EF2E-4436-9AB1-9562E36CB143}" srcOrd="1" destOrd="0" presId="urn:microsoft.com/office/officeart/2005/8/layout/list1"/>
    <dgm:cxn modelId="{77B68380-0981-4779-BB65-A063DF6CA60E}" type="presOf" srcId="{075C71C7-9EB1-4C2B-B85F-1324508748A0}" destId="{522C03ED-9017-4673-AAE3-313D28A4A010}" srcOrd="0" destOrd="0" presId="urn:microsoft.com/office/officeart/2005/8/layout/list1"/>
    <dgm:cxn modelId="{A82C7885-9033-48C1-B8E4-5CA8606CE29C}" type="presOf" srcId="{166987C9-DA8B-4225-A0CD-95B036C07FB7}" destId="{3B93D5A3-DA79-42CE-B715-9A547DBBE535}" srcOrd="0" destOrd="0" presId="urn:microsoft.com/office/officeart/2005/8/layout/list1"/>
    <dgm:cxn modelId="{3CF20A87-711A-4CA7-839B-045C3C015943}" type="presOf" srcId="{D0A3C37F-E203-40F8-8E66-69B4B5B37E5A}" destId="{C27A0322-4556-45C6-8373-1F8261219653}" srcOrd="0" destOrd="0" presId="urn:microsoft.com/office/officeart/2005/8/layout/list1"/>
    <dgm:cxn modelId="{E2CB84AC-9A41-4099-8DED-A5D04A8CCC6D}" srcId="{A4F6EAD5-7C29-40BE-A0BE-95EFFDA50860}" destId="{075C71C7-9EB1-4C2B-B85F-1324508748A0}" srcOrd="3" destOrd="0" parTransId="{147F725A-2B5C-4A32-BFDB-8F6B35515800}" sibTransId="{07302A0D-8254-4D13-84AF-640D7C9EB091}"/>
    <dgm:cxn modelId="{68E8C7B1-8DF0-450D-A905-3936E583AB62}" type="presOf" srcId="{3818A8C7-8840-43B4-BD9A-CE5CD8EA28A3}" destId="{19B7BFB3-9AE6-4C85-B5FC-35F4D433D89D}" srcOrd="0" destOrd="0" presId="urn:microsoft.com/office/officeart/2005/8/layout/list1"/>
    <dgm:cxn modelId="{B66DE5B2-553C-4BCA-B26D-A3513CA21F51}" type="presOf" srcId="{D20CF244-1EF7-4587-8300-D2F714E72385}" destId="{8C5AA996-95C8-46B3-8FD9-1695252056AB}" srcOrd="1" destOrd="0" presId="urn:microsoft.com/office/officeart/2005/8/layout/list1"/>
    <dgm:cxn modelId="{548505C1-8E39-49CE-B40B-4ADCB8726E1E}" srcId="{A4F6EAD5-7C29-40BE-A0BE-95EFFDA50860}" destId="{166987C9-DA8B-4225-A0CD-95B036C07FB7}" srcOrd="1" destOrd="0" parTransId="{CF4F81F2-032E-4CEA-9866-ABEDE2A6A752}" sibTransId="{63650F43-4447-46B6-A91A-1EC938A6D672}"/>
    <dgm:cxn modelId="{FF0417E1-B353-489A-A09F-D66B1F69772C}" srcId="{A4F6EAD5-7C29-40BE-A0BE-95EFFDA50860}" destId="{D20CF244-1EF7-4587-8300-D2F714E72385}" srcOrd="0" destOrd="0" parTransId="{5F42805B-6217-4CEB-BE72-BF5ED4EEC81C}" sibTransId="{A5AB08C8-D049-42F6-A2B8-C77333AA47F0}"/>
    <dgm:cxn modelId="{59750AE6-571B-488E-A93B-B70455C8F746}" srcId="{A4F6EAD5-7C29-40BE-A0BE-95EFFDA50860}" destId="{3818A8C7-8840-43B4-BD9A-CE5CD8EA28A3}" srcOrd="2" destOrd="0" parTransId="{E44A0E20-9B35-4B4E-B8D1-BCA3BF13BBFC}" sibTransId="{AFCC9A41-D737-4D05-B466-E425EC5F7E77}"/>
    <dgm:cxn modelId="{C0CFAA8E-F2B7-4F53-B6AB-1BF29E960976}" type="presParOf" srcId="{723F728D-00CF-453B-915C-A16978C40238}" destId="{0B958CFC-0E3C-4EBC-9501-D9D72BB8ED60}" srcOrd="0" destOrd="0" presId="urn:microsoft.com/office/officeart/2005/8/layout/list1"/>
    <dgm:cxn modelId="{335F5F3E-92B3-49B4-AD1B-68AD076AACF0}" type="presParOf" srcId="{0B958CFC-0E3C-4EBC-9501-D9D72BB8ED60}" destId="{03585222-4A97-4BC2-96CA-304B190C1981}" srcOrd="0" destOrd="0" presId="urn:microsoft.com/office/officeart/2005/8/layout/list1"/>
    <dgm:cxn modelId="{B07800F0-E1BC-48E9-BFE1-5984924F8A78}" type="presParOf" srcId="{0B958CFC-0E3C-4EBC-9501-D9D72BB8ED60}" destId="{8C5AA996-95C8-46B3-8FD9-1695252056AB}" srcOrd="1" destOrd="0" presId="urn:microsoft.com/office/officeart/2005/8/layout/list1"/>
    <dgm:cxn modelId="{8A6CCC20-B215-4703-BCD4-87AF33F3B451}" type="presParOf" srcId="{723F728D-00CF-453B-915C-A16978C40238}" destId="{846B1C55-CFC5-4E21-9116-32D0F0D754A9}" srcOrd="1" destOrd="0" presId="urn:microsoft.com/office/officeart/2005/8/layout/list1"/>
    <dgm:cxn modelId="{CEB3E893-94A2-4DA4-AB11-0EA53E69556F}" type="presParOf" srcId="{723F728D-00CF-453B-915C-A16978C40238}" destId="{14388039-C114-49B8-BD23-9EEF78DD8498}" srcOrd="2" destOrd="0" presId="urn:microsoft.com/office/officeart/2005/8/layout/list1"/>
    <dgm:cxn modelId="{B732D5EB-757E-46DF-BCBD-9132A9EEA079}" type="presParOf" srcId="{723F728D-00CF-453B-915C-A16978C40238}" destId="{86ED92D6-3F69-4C9B-ACD6-B6BEB0284D79}" srcOrd="3" destOrd="0" presId="urn:microsoft.com/office/officeart/2005/8/layout/list1"/>
    <dgm:cxn modelId="{4E0EF95E-1FE6-4C1F-AAF1-7AEB57DB1E4C}" type="presParOf" srcId="{723F728D-00CF-453B-915C-A16978C40238}" destId="{09906BC6-0130-40A5-97DB-5CBF054A3476}" srcOrd="4" destOrd="0" presId="urn:microsoft.com/office/officeart/2005/8/layout/list1"/>
    <dgm:cxn modelId="{101AF853-CBBA-468F-B70E-407267CD9A41}" type="presParOf" srcId="{09906BC6-0130-40A5-97DB-5CBF054A3476}" destId="{3B93D5A3-DA79-42CE-B715-9A547DBBE535}" srcOrd="0" destOrd="0" presId="urn:microsoft.com/office/officeart/2005/8/layout/list1"/>
    <dgm:cxn modelId="{C548D226-E4EC-4A4B-AB61-11C6D4BBFFC6}" type="presParOf" srcId="{09906BC6-0130-40A5-97DB-5CBF054A3476}" destId="{A0E4E972-40BF-4A90-8B0F-D32C4D8633C2}" srcOrd="1" destOrd="0" presId="urn:microsoft.com/office/officeart/2005/8/layout/list1"/>
    <dgm:cxn modelId="{7807836F-CD12-408C-B3D1-AA3F4FE959D8}" type="presParOf" srcId="{723F728D-00CF-453B-915C-A16978C40238}" destId="{2372E688-F07F-4FF2-9A8A-A143030EBFF7}" srcOrd="5" destOrd="0" presId="urn:microsoft.com/office/officeart/2005/8/layout/list1"/>
    <dgm:cxn modelId="{A3AB8EF8-D5E9-44A2-8638-34071F107A7F}" type="presParOf" srcId="{723F728D-00CF-453B-915C-A16978C40238}" destId="{5514387D-25C6-4403-9F38-6AFB0E9FACD0}" srcOrd="6" destOrd="0" presId="urn:microsoft.com/office/officeart/2005/8/layout/list1"/>
    <dgm:cxn modelId="{B4D174FD-7D19-4BEF-B41B-E45C4327480F}" type="presParOf" srcId="{723F728D-00CF-453B-915C-A16978C40238}" destId="{F287D6FC-6B83-4D23-8C10-7B5718FF3C92}" srcOrd="7" destOrd="0" presId="urn:microsoft.com/office/officeart/2005/8/layout/list1"/>
    <dgm:cxn modelId="{CAB530C6-4416-44DC-87CA-D26B49A3259B}" type="presParOf" srcId="{723F728D-00CF-453B-915C-A16978C40238}" destId="{B3792A71-4C88-4DCF-8455-0ABC478D01F4}" srcOrd="8" destOrd="0" presId="urn:microsoft.com/office/officeart/2005/8/layout/list1"/>
    <dgm:cxn modelId="{C80BF8F1-9D9F-43CD-841F-54836FBC8157}" type="presParOf" srcId="{B3792A71-4C88-4DCF-8455-0ABC478D01F4}" destId="{19B7BFB3-9AE6-4C85-B5FC-35F4D433D89D}" srcOrd="0" destOrd="0" presId="urn:microsoft.com/office/officeart/2005/8/layout/list1"/>
    <dgm:cxn modelId="{28103A5F-9737-4A66-922F-EECBEA16930B}" type="presParOf" srcId="{B3792A71-4C88-4DCF-8455-0ABC478D01F4}" destId="{F0DEFD7C-EF2E-4436-9AB1-9562E36CB143}" srcOrd="1" destOrd="0" presId="urn:microsoft.com/office/officeart/2005/8/layout/list1"/>
    <dgm:cxn modelId="{D6C0FB2C-E3C0-4F30-9F34-F96BC23C3235}" type="presParOf" srcId="{723F728D-00CF-453B-915C-A16978C40238}" destId="{8AAABF3A-01FE-451B-8013-6C40739225A7}" srcOrd="9" destOrd="0" presId="urn:microsoft.com/office/officeart/2005/8/layout/list1"/>
    <dgm:cxn modelId="{75EECE84-5B26-4C08-8C97-0F5435853501}" type="presParOf" srcId="{723F728D-00CF-453B-915C-A16978C40238}" destId="{1AE15765-9359-42F6-825D-FE8F893A58B9}" srcOrd="10" destOrd="0" presId="urn:microsoft.com/office/officeart/2005/8/layout/list1"/>
    <dgm:cxn modelId="{8BB2185D-6249-4A6B-A66F-C045779137D3}" type="presParOf" srcId="{723F728D-00CF-453B-915C-A16978C40238}" destId="{4465427D-80B1-48AE-9EB7-968B27525F63}" srcOrd="11" destOrd="0" presId="urn:microsoft.com/office/officeart/2005/8/layout/list1"/>
    <dgm:cxn modelId="{2B52E68C-FF8D-4F63-85AE-05CD1612926C}" type="presParOf" srcId="{723F728D-00CF-453B-915C-A16978C40238}" destId="{B1F40177-E3F0-454B-9986-C5CDDEAF0B24}" srcOrd="12" destOrd="0" presId="urn:microsoft.com/office/officeart/2005/8/layout/list1"/>
    <dgm:cxn modelId="{E77FD31C-5553-4BED-9FB7-B046A01C25DE}" type="presParOf" srcId="{B1F40177-E3F0-454B-9986-C5CDDEAF0B24}" destId="{522C03ED-9017-4673-AAE3-313D28A4A010}" srcOrd="0" destOrd="0" presId="urn:microsoft.com/office/officeart/2005/8/layout/list1"/>
    <dgm:cxn modelId="{BB84B4FC-A0E8-4A91-8F7F-F55C7AFA246E}" type="presParOf" srcId="{B1F40177-E3F0-454B-9986-C5CDDEAF0B24}" destId="{37CB8854-EB6F-432E-AF95-676387387FC8}" srcOrd="1" destOrd="0" presId="urn:microsoft.com/office/officeart/2005/8/layout/list1"/>
    <dgm:cxn modelId="{6297C7CC-5D83-4E56-8948-97E663F5444A}" type="presParOf" srcId="{723F728D-00CF-453B-915C-A16978C40238}" destId="{246A7BB8-98EC-4CED-BDB0-17220E6D5D25}" srcOrd="13" destOrd="0" presId="urn:microsoft.com/office/officeart/2005/8/layout/list1"/>
    <dgm:cxn modelId="{EC7C673F-A44A-44AE-AB74-EC2C1D39A3DF}" type="presParOf" srcId="{723F728D-00CF-453B-915C-A16978C40238}" destId="{ACF10AB7-C0F3-4F14-AB6A-F9138F7D6E09}" srcOrd="14" destOrd="0" presId="urn:microsoft.com/office/officeart/2005/8/layout/list1"/>
    <dgm:cxn modelId="{C4824341-4287-4B63-A4A8-45AF6593886A}" type="presParOf" srcId="{723F728D-00CF-453B-915C-A16978C40238}" destId="{75687680-F407-470E-814D-75A8D646CB04}" srcOrd="15" destOrd="0" presId="urn:microsoft.com/office/officeart/2005/8/layout/list1"/>
    <dgm:cxn modelId="{F9EE0BD8-87D8-4879-878D-E125F6568999}" type="presParOf" srcId="{723F728D-00CF-453B-915C-A16978C40238}" destId="{5A674A6F-C8C5-4965-833B-7F43B77297AB}" srcOrd="16" destOrd="0" presId="urn:microsoft.com/office/officeart/2005/8/layout/list1"/>
    <dgm:cxn modelId="{A37F7464-AECD-45C5-9A0F-686A925A2361}" type="presParOf" srcId="{5A674A6F-C8C5-4965-833B-7F43B77297AB}" destId="{C27A0322-4556-45C6-8373-1F8261219653}" srcOrd="0" destOrd="0" presId="urn:microsoft.com/office/officeart/2005/8/layout/list1"/>
    <dgm:cxn modelId="{C3F77E64-A816-4D8C-8FF6-D9D623B56E56}" type="presParOf" srcId="{5A674A6F-C8C5-4965-833B-7F43B77297AB}" destId="{2168D21E-99E0-4E88-8BF1-C1513FF322C0}" srcOrd="1" destOrd="0" presId="urn:microsoft.com/office/officeart/2005/8/layout/list1"/>
    <dgm:cxn modelId="{4A1F7DFE-1682-4765-9900-ADE1E56056AB}" type="presParOf" srcId="{723F728D-00CF-453B-915C-A16978C40238}" destId="{ADD4E541-6294-4000-B9B9-8642E3962793}" srcOrd="17" destOrd="0" presId="urn:microsoft.com/office/officeart/2005/8/layout/list1"/>
    <dgm:cxn modelId="{05783D0E-C35A-4FE2-950C-458DE8BF86F0}" type="presParOf" srcId="{723F728D-00CF-453B-915C-A16978C40238}" destId="{1E0BB10B-F72A-4B2C-86EB-599B79D51EFA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5A0D22-0015-4D16-AFB2-08EF4AA95049}">
      <dsp:nvSpPr>
        <dsp:cNvPr id="0" name=""/>
        <dsp:cNvSpPr/>
      </dsp:nvSpPr>
      <dsp:spPr>
        <a:xfrm>
          <a:off x="648091" y="0"/>
          <a:ext cx="4668928" cy="4668928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0BCAD2-68E4-4202-B575-F8FB6BDEF61E}">
      <dsp:nvSpPr>
        <dsp:cNvPr id="0" name=""/>
        <dsp:cNvSpPr/>
      </dsp:nvSpPr>
      <dsp:spPr>
        <a:xfrm>
          <a:off x="720077" y="303480"/>
          <a:ext cx="2172097" cy="1867571"/>
        </a:xfrm>
        <a:prstGeom prst="round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>
              <a:latin typeface="Calibri (Cuerpo)"/>
            </a:rPr>
            <a:t>HASTA 28 DE JULIO 2023</a:t>
          </a:r>
          <a:endParaRPr lang="es-CO" sz="2000" kern="1200" dirty="0">
            <a:latin typeface="Calibri (Cuerpo)"/>
          </a:endParaRP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Calibri (Cuerpo)"/>
            </a:rPr>
            <a:t>Aplicación inmediata. </a:t>
          </a: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Calibri (Cuerpo)"/>
            </a:rPr>
            <a:t>Recurso en efecto devolutivo. 10 días hábiles.</a:t>
          </a:r>
        </a:p>
      </dsp:txBody>
      <dsp:txXfrm>
        <a:off x="811244" y="394647"/>
        <a:ext cx="1989763" cy="1685237"/>
      </dsp:txXfrm>
    </dsp:sp>
    <dsp:sp modelId="{E767E0F3-57F2-4C85-8440-4ACF89A354C8}">
      <dsp:nvSpPr>
        <dsp:cNvPr id="0" name=""/>
        <dsp:cNvSpPr/>
      </dsp:nvSpPr>
      <dsp:spPr>
        <a:xfrm>
          <a:off x="3067026" y="303480"/>
          <a:ext cx="2538682" cy="1867571"/>
        </a:xfrm>
        <a:prstGeom prst="roundRect">
          <a:avLst/>
        </a:prstGeom>
        <a:solidFill>
          <a:schemeClr val="accent5">
            <a:shade val="80000"/>
            <a:hueOff val="68407"/>
            <a:satOff val="-746"/>
            <a:lumOff val="85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>
              <a:latin typeface="Calibri (Cuerpo)"/>
            </a:rPr>
            <a:t>NUEVAS AFILIACIONES</a:t>
          </a:r>
          <a:endParaRPr lang="es-CO" sz="2000" kern="1200" dirty="0">
            <a:latin typeface="Calibri (Cuerpo)"/>
          </a:endParaRP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dirty="0">
              <a:latin typeface="Calibri (Cuerpo)"/>
            </a:rPr>
            <a:t>Se reitera que la limitación está superada desde 2020. </a:t>
          </a:r>
          <a:endParaRPr lang="es-CO" sz="1400" kern="1200" dirty="0">
            <a:latin typeface="Calibri (Cuerpo)"/>
          </a:endParaRP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Calibri (Cuerpo)"/>
            </a:rPr>
            <a:t>No está ligada a la Emergencia Sanitaria</a:t>
          </a:r>
        </a:p>
      </dsp:txBody>
      <dsp:txXfrm>
        <a:off x="3158193" y="394647"/>
        <a:ext cx="2356348" cy="1685237"/>
      </dsp:txXfrm>
    </dsp:sp>
    <dsp:sp modelId="{14A9BFAB-1ED5-44DA-83A5-525031AF9219}">
      <dsp:nvSpPr>
        <dsp:cNvPr id="0" name=""/>
        <dsp:cNvSpPr/>
      </dsp:nvSpPr>
      <dsp:spPr>
        <a:xfrm>
          <a:off x="720077" y="2497876"/>
          <a:ext cx="2172097" cy="1867571"/>
        </a:xfrm>
        <a:prstGeom prst="roundRect">
          <a:avLst/>
        </a:prstGeom>
        <a:solidFill>
          <a:schemeClr val="accent5">
            <a:shade val="80000"/>
            <a:hueOff val="136814"/>
            <a:satOff val="-1492"/>
            <a:lumOff val="170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Calibri (Cuerpo)"/>
            </a:rPr>
            <a:t>SAC CONSULTING S.A.S. </a:t>
          </a: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Calibri (Cuerpo)"/>
            </a:rPr>
            <a:t>Informe mensual</a:t>
          </a: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Calibri (Cuerpo)"/>
            </a:rPr>
            <a:t>Informe final</a:t>
          </a:r>
          <a:endParaRPr lang="es-CO" sz="1600" kern="1200" dirty="0">
            <a:latin typeface="Calibri (Cuerpo)"/>
          </a:endParaRPr>
        </a:p>
      </dsp:txBody>
      <dsp:txXfrm>
        <a:off x="811244" y="2589043"/>
        <a:ext cx="1989763" cy="1685237"/>
      </dsp:txXfrm>
    </dsp:sp>
    <dsp:sp modelId="{E3126575-DDE4-425C-9673-FA8FD599C9D1}">
      <dsp:nvSpPr>
        <dsp:cNvPr id="0" name=""/>
        <dsp:cNvSpPr/>
      </dsp:nvSpPr>
      <dsp:spPr>
        <a:xfrm>
          <a:off x="3055307" y="2497876"/>
          <a:ext cx="2570749" cy="1867571"/>
        </a:xfrm>
        <a:prstGeom prst="roundRect">
          <a:avLst/>
        </a:prstGeom>
        <a:solidFill>
          <a:schemeClr val="accent5">
            <a:shade val="80000"/>
            <a:hueOff val="205221"/>
            <a:satOff val="-2238"/>
            <a:lumOff val="255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Calibri (Cuerpo)"/>
            </a:rPr>
            <a:t>COMITÉ TÉCNICO</a:t>
          </a: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Calibri (Cuerpo)"/>
            </a:rPr>
            <a:t>Recomendación de prórroga x 6 meses</a:t>
          </a: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Calibri (Cuerpo)"/>
            </a:rPr>
            <a:t>Conclusiones</a:t>
          </a: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latin typeface="Calibri (Cuerpo)"/>
            </a:rPr>
            <a:t>15 órdenes particulares</a:t>
          </a:r>
        </a:p>
      </dsp:txBody>
      <dsp:txXfrm>
        <a:off x="3146474" y="2589043"/>
        <a:ext cx="2388415" cy="16852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388039-C114-49B8-BD23-9EEF78DD8498}">
      <dsp:nvSpPr>
        <dsp:cNvPr id="0" name=""/>
        <dsp:cNvSpPr/>
      </dsp:nvSpPr>
      <dsp:spPr>
        <a:xfrm>
          <a:off x="0" y="338572"/>
          <a:ext cx="684076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5AA996-95C8-46B3-8FD9-1695252056AB}">
      <dsp:nvSpPr>
        <dsp:cNvPr id="0" name=""/>
        <dsp:cNvSpPr/>
      </dsp:nvSpPr>
      <dsp:spPr>
        <a:xfrm>
          <a:off x="342038" y="93374"/>
          <a:ext cx="4788532" cy="673238"/>
        </a:xfrm>
        <a:prstGeom prst="roundRect">
          <a:avLst/>
        </a:prstGeom>
        <a:solidFill>
          <a:srgbClr val="0080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995" tIns="0" rIns="180995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Fortalecimiento del recurso humano en los programas de salud publica (cada componente tiene dos liderees y dos auxiliares) y alto costo ( RIAS Autoinmune y ERC líder médico auditor).  </a:t>
          </a:r>
        </a:p>
      </dsp:txBody>
      <dsp:txXfrm>
        <a:off x="374903" y="126239"/>
        <a:ext cx="4722802" cy="607508"/>
      </dsp:txXfrm>
    </dsp:sp>
    <dsp:sp modelId="{5514387D-25C6-4403-9F38-6AFB0E9FACD0}">
      <dsp:nvSpPr>
        <dsp:cNvPr id="0" name=""/>
        <dsp:cNvSpPr/>
      </dsp:nvSpPr>
      <dsp:spPr>
        <a:xfrm>
          <a:off x="0" y="1456677"/>
          <a:ext cx="684076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E4E972-40BF-4A90-8B0F-D32C4D8633C2}">
      <dsp:nvSpPr>
        <dsp:cNvPr id="0" name=""/>
        <dsp:cNvSpPr/>
      </dsp:nvSpPr>
      <dsp:spPr>
        <a:xfrm>
          <a:off x="342038" y="1225972"/>
          <a:ext cx="4788532" cy="658744"/>
        </a:xfrm>
        <a:prstGeom prst="roundRect">
          <a:avLst/>
        </a:prstGeom>
        <a:solidFill>
          <a:srgbClr val="0080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995" tIns="0" rIns="180995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Fortalecimiento del recurso humano equipo regional de </a:t>
          </a:r>
          <a:r>
            <a:rPr lang="es-ES" sz="1200" kern="1200" dirty="0" err="1"/>
            <a:t>ls</a:t>
          </a:r>
          <a:r>
            <a:rPr lang="es-ES" sz="1200" kern="1200" dirty="0"/>
            <a:t> subregiones 9 enfermeras regionales, 15 vigías de la salud y 22 gestores familiares a partir de septiembre 2022.</a:t>
          </a:r>
          <a:endParaRPr lang="es-CO" sz="1200" kern="1200" dirty="0"/>
        </a:p>
      </dsp:txBody>
      <dsp:txXfrm>
        <a:off x="374195" y="1258129"/>
        <a:ext cx="4724218" cy="594430"/>
      </dsp:txXfrm>
    </dsp:sp>
    <dsp:sp modelId="{1AE15765-9359-42F6-825D-FE8F893A58B9}">
      <dsp:nvSpPr>
        <dsp:cNvPr id="0" name=""/>
        <dsp:cNvSpPr/>
      </dsp:nvSpPr>
      <dsp:spPr>
        <a:xfrm>
          <a:off x="0" y="2772117"/>
          <a:ext cx="684076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DEFD7C-EF2E-4436-9AB1-9562E36CB143}">
      <dsp:nvSpPr>
        <dsp:cNvPr id="0" name=""/>
        <dsp:cNvSpPr/>
      </dsp:nvSpPr>
      <dsp:spPr>
        <a:xfrm>
          <a:off x="342038" y="2344077"/>
          <a:ext cx="4788532" cy="856080"/>
        </a:xfrm>
        <a:prstGeom prst="roundRect">
          <a:avLst/>
        </a:prstGeom>
        <a:solidFill>
          <a:srgbClr val="0080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995" tIns="0" rIns="180995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Contrato PFG para la RIAS Cáncer de Mama con la UT Conciencia Rosa, pasamos de 637 PQRS en e 2020 a 4 PQRS en el 2022.</a:t>
          </a:r>
        </a:p>
      </dsp:txBody>
      <dsp:txXfrm>
        <a:off x="383828" y="2385867"/>
        <a:ext cx="4704952" cy="772500"/>
      </dsp:txXfrm>
    </dsp:sp>
    <dsp:sp modelId="{1B3A309A-2368-441D-ACB5-B5427A4AFF74}">
      <dsp:nvSpPr>
        <dsp:cNvPr id="0" name=""/>
        <dsp:cNvSpPr/>
      </dsp:nvSpPr>
      <dsp:spPr>
        <a:xfrm>
          <a:off x="0" y="4087557"/>
          <a:ext cx="684076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121B9E-F5A8-4331-835B-7612D3AD9C72}">
      <dsp:nvSpPr>
        <dsp:cNvPr id="0" name=""/>
        <dsp:cNvSpPr/>
      </dsp:nvSpPr>
      <dsp:spPr>
        <a:xfrm>
          <a:off x="342038" y="3659517"/>
          <a:ext cx="4788532" cy="856080"/>
        </a:xfrm>
        <a:prstGeom prst="roundRect">
          <a:avLst/>
        </a:prstGeom>
        <a:solidFill>
          <a:srgbClr val="0080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995" tIns="0" rIns="180995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Pasamos de tener  19,34% DM  controlados en abril 2022 a un 47,57% DM controlados a corte diciembre 2022, acercándonos al cumplimiento de la meta en un 95%.</a:t>
          </a:r>
          <a:endParaRPr lang="es-CO" sz="1200" kern="1200" dirty="0"/>
        </a:p>
      </dsp:txBody>
      <dsp:txXfrm>
        <a:off x="383828" y="3701307"/>
        <a:ext cx="4704952" cy="772500"/>
      </dsp:txXfrm>
    </dsp:sp>
    <dsp:sp modelId="{E920BD6C-1FCE-43F9-A719-788BEC0AAA82}">
      <dsp:nvSpPr>
        <dsp:cNvPr id="0" name=""/>
        <dsp:cNvSpPr/>
      </dsp:nvSpPr>
      <dsp:spPr>
        <a:xfrm>
          <a:off x="0" y="5692549"/>
          <a:ext cx="684076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2DCD07-BDD6-460A-8CC5-3A6DA6748FC9}">
      <dsp:nvSpPr>
        <dsp:cNvPr id="0" name=""/>
        <dsp:cNvSpPr/>
      </dsp:nvSpPr>
      <dsp:spPr>
        <a:xfrm>
          <a:off x="342038" y="4974957"/>
          <a:ext cx="4788532" cy="1145631"/>
        </a:xfrm>
        <a:prstGeom prst="roundRect">
          <a:avLst/>
        </a:prstGeom>
        <a:solidFill>
          <a:srgbClr val="0080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995" tIns="0" rIns="180995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Ampliación de la red de prestadores de mamografía en el departamento de Antioquia pasamos de 11 a 16 prestadores, e implementación jornadas; se ha realizado 116 jornadas en el periodo de octubre a diciembre 2022, con una asistencia del  87% (3561 /4079). Pasamos de 18,27% en abril 2022 a 33,08% a corte 31 diciembre 2022.</a:t>
          </a:r>
          <a:endParaRPr lang="es-CO" sz="1200" kern="1200" dirty="0"/>
        </a:p>
      </dsp:txBody>
      <dsp:txXfrm>
        <a:off x="397963" y="5030882"/>
        <a:ext cx="4676682" cy="10337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388039-C114-49B8-BD23-9EEF78DD8498}">
      <dsp:nvSpPr>
        <dsp:cNvPr id="0" name=""/>
        <dsp:cNvSpPr/>
      </dsp:nvSpPr>
      <dsp:spPr>
        <a:xfrm>
          <a:off x="0" y="309008"/>
          <a:ext cx="612068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5AA996-95C8-46B3-8FD9-1695252056AB}">
      <dsp:nvSpPr>
        <dsp:cNvPr id="0" name=""/>
        <dsp:cNvSpPr/>
      </dsp:nvSpPr>
      <dsp:spPr>
        <a:xfrm>
          <a:off x="306034" y="72265"/>
          <a:ext cx="4284476" cy="650023"/>
        </a:xfrm>
        <a:prstGeom prst="roundRect">
          <a:avLst/>
        </a:prstGeom>
        <a:solidFill>
          <a:srgbClr val="0080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943" tIns="0" rIns="16194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Aumento en la cobertura de cumplimiento de los indicadores fénix, se paso de 47% en 2019 a 63% en 2022.  </a:t>
          </a:r>
        </a:p>
      </dsp:txBody>
      <dsp:txXfrm>
        <a:off x="337766" y="103997"/>
        <a:ext cx="4221012" cy="586559"/>
      </dsp:txXfrm>
    </dsp:sp>
    <dsp:sp modelId="{5514387D-25C6-4403-9F38-6AFB0E9FACD0}">
      <dsp:nvSpPr>
        <dsp:cNvPr id="0" name=""/>
        <dsp:cNvSpPr/>
      </dsp:nvSpPr>
      <dsp:spPr>
        <a:xfrm>
          <a:off x="0" y="1388558"/>
          <a:ext cx="612068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E4E972-40BF-4A90-8B0F-D32C4D8633C2}">
      <dsp:nvSpPr>
        <dsp:cNvPr id="0" name=""/>
        <dsp:cNvSpPr/>
      </dsp:nvSpPr>
      <dsp:spPr>
        <a:xfrm>
          <a:off x="306034" y="1165808"/>
          <a:ext cx="4284476" cy="636029"/>
        </a:xfrm>
        <a:prstGeom prst="roundRect">
          <a:avLst/>
        </a:prstGeom>
        <a:solidFill>
          <a:srgbClr val="0080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943" tIns="0" rIns="16194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Automatización de los indicadores PEDT con actualización ultima semana del mes siguiente, para consulta por parte de los prestadores directamente en la pagina web de la EPS. </a:t>
          </a:r>
          <a:endParaRPr lang="es-CO" sz="1200" kern="1200" dirty="0"/>
        </a:p>
      </dsp:txBody>
      <dsp:txXfrm>
        <a:off x="337082" y="1196856"/>
        <a:ext cx="4222380" cy="573933"/>
      </dsp:txXfrm>
    </dsp:sp>
    <dsp:sp modelId="{1AE15765-9359-42F6-825D-FE8F893A58B9}">
      <dsp:nvSpPr>
        <dsp:cNvPr id="0" name=""/>
        <dsp:cNvSpPr/>
      </dsp:nvSpPr>
      <dsp:spPr>
        <a:xfrm>
          <a:off x="0" y="2658638"/>
          <a:ext cx="612068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DEFD7C-EF2E-4436-9AB1-9562E36CB143}">
      <dsp:nvSpPr>
        <dsp:cNvPr id="0" name=""/>
        <dsp:cNvSpPr/>
      </dsp:nvSpPr>
      <dsp:spPr>
        <a:xfrm>
          <a:off x="306034" y="2245358"/>
          <a:ext cx="4284476" cy="826560"/>
        </a:xfrm>
        <a:prstGeom prst="roundRect">
          <a:avLst/>
        </a:prstGeom>
        <a:solidFill>
          <a:srgbClr val="0080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943" tIns="0" rIns="16194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Auditoria patología alto costo VIH y Ca Mama junto con realimentación al prestador para los ajustes, conlleva a disponer de información confiable en la CAC.</a:t>
          </a:r>
        </a:p>
      </dsp:txBody>
      <dsp:txXfrm>
        <a:off x="346383" y="2285707"/>
        <a:ext cx="4203778" cy="745862"/>
      </dsp:txXfrm>
    </dsp:sp>
    <dsp:sp modelId="{ACF10AB7-C0F3-4F14-AB6A-F9138F7D6E09}">
      <dsp:nvSpPr>
        <dsp:cNvPr id="0" name=""/>
        <dsp:cNvSpPr/>
      </dsp:nvSpPr>
      <dsp:spPr>
        <a:xfrm>
          <a:off x="0" y="3928718"/>
          <a:ext cx="612068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CB8854-EB6F-432E-AF95-676387387FC8}">
      <dsp:nvSpPr>
        <dsp:cNvPr id="0" name=""/>
        <dsp:cNvSpPr/>
      </dsp:nvSpPr>
      <dsp:spPr>
        <a:xfrm>
          <a:off x="306034" y="3515438"/>
          <a:ext cx="4284476" cy="826560"/>
        </a:xfrm>
        <a:prstGeom prst="roundRect">
          <a:avLst/>
        </a:prstGeom>
        <a:solidFill>
          <a:srgbClr val="0080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943" tIns="0" rIns="16194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Realización de un validador para la información de los indicadores de RCV.</a:t>
          </a:r>
        </a:p>
      </dsp:txBody>
      <dsp:txXfrm>
        <a:off x="346383" y="3555787"/>
        <a:ext cx="4203778" cy="745862"/>
      </dsp:txXfrm>
    </dsp:sp>
    <dsp:sp modelId="{1E0BB10B-F72A-4B2C-86EB-599B79D51EFA}">
      <dsp:nvSpPr>
        <dsp:cNvPr id="0" name=""/>
        <dsp:cNvSpPr/>
      </dsp:nvSpPr>
      <dsp:spPr>
        <a:xfrm>
          <a:off x="0" y="5198798"/>
          <a:ext cx="612068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68D21E-99E0-4E88-8BF1-C1513FF322C0}">
      <dsp:nvSpPr>
        <dsp:cNvPr id="0" name=""/>
        <dsp:cNvSpPr/>
      </dsp:nvSpPr>
      <dsp:spPr>
        <a:xfrm>
          <a:off x="306034" y="4785518"/>
          <a:ext cx="4284476" cy="826560"/>
        </a:xfrm>
        <a:prstGeom prst="roundRect">
          <a:avLst/>
        </a:prstGeom>
        <a:solidFill>
          <a:srgbClr val="0080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943" tIns="0" rIns="16194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Realización mesas técnicas con ESE/IPS básicas para disminución de las brechas por los indicadores fénix.</a:t>
          </a:r>
        </a:p>
      </dsp:txBody>
      <dsp:txXfrm>
        <a:off x="346383" y="4825867"/>
        <a:ext cx="4203778" cy="745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52117-1CDE-49C9-AA8B-8CDFB8F7102C}" type="datetimeFigureOut">
              <a:rPr lang="es-CO" smtClean="0"/>
              <a:t>4/04/2023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D7F857-95B7-4AF3-BC02-B0F4E65BDE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10966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D7F857-95B7-4AF3-BC02-B0F4E65BDEE8}" type="slidenum">
              <a:rPr lang="es-CO" smtClean="0"/>
              <a:t>10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78419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42612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365760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921490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7108" y="799846"/>
            <a:ext cx="8440666" cy="325339"/>
          </a:xfrm>
        </p:spPr>
        <p:txBody>
          <a:bodyPr lIns="0" tIns="0" rIns="0" bIns="0"/>
          <a:lstStyle>
            <a:lvl1pPr>
              <a:defRPr sz="2114" b="1" i="0">
                <a:solidFill>
                  <a:srgbClr val="00A48D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4716" y="2867049"/>
            <a:ext cx="11100988" cy="209897"/>
          </a:xfrm>
        </p:spPr>
        <p:txBody>
          <a:bodyPr lIns="0" tIns="0" rIns="0" bIns="0"/>
          <a:lstStyle>
            <a:lvl1pPr>
              <a:defRPr sz="1364" b="1" i="0">
                <a:solidFill>
                  <a:srgbClr val="23505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1547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50492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831857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98441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021418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352071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430872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375037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875443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1164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oncalidadsalud.minsalud.gov.co/Paginas/Indicadores.aspx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oncalidadsalud.minsalud.gov.co/Paginas/Indicadores.aspx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svg"/><Relationship Id="rId7" Type="http://schemas.openxmlformats.org/officeDocument/2006/relationships/image" Target="../media/image89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svg"/><Relationship Id="rId4" Type="http://schemas.openxmlformats.org/officeDocument/2006/relationships/image" Target="../media/image86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svg"/><Relationship Id="rId3" Type="http://schemas.openxmlformats.org/officeDocument/2006/relationships/image" Target="../media/image103.svg"/><Relationship Id="rId7" Type="http://schemas.openxmlformats.org/officeDocument/2006/relationships/image" Target="../media/image107.svg"/><Relationship Id="rId12" Type="http://schemas.openxmlformats.org/officeDocument/2006/relationships/image" Target="../media/image112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11" Type="http://schemas.openxmlformats.org/officeDocument/2006/relationships/image" Target="../media/image111.svg"/><Relationship Id="rId5" Type="http://schemas.openxmlformats.org/officeDocument/2006/relationships/image" Target="../media/image105.sv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C6291A80-9DA6-BA44-BA38-B7906968D198}"/>
              </a:ext>
            </a:extLst>
          </p:cNvPr>
          <p:cNvSpPr txBox="1"/>
          <p:nvPr/>
        </p:nvSpPr>
        <p:spPr>
          <a:xfrm>
            <a:off x="1702719" y="1455043"/>
            <a:ext cx="87849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5400" b="1" dirty="0">
                <a:solidFill>
                  <a:srgbClr val="009B86"/>
                </a:solidFill>
                <a:latin typeface="+mj-lt"/>
              </a:rPr>
              <a:t>INFORME</a:t>
            </a:r>
          </a:p>
          <a:p>
            <a:pPr algn="ctr"/>
            <a:r>
              <a:rPr lang="es-CO" sz="5400" b="1" dirty="0">
                <a:solidFill>
                  <a:srgbClr val="009B86"/>
                </a:solidFill>
                <a:latin typeface="+mj-lt"/>
              </a:rPr>
              <a:t>RENDICIÓN DE CUENTAS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743DEBA-F84A-F94C-911D-89BBA34C80E3}"/>
              </a:ext>
            </a:extLst>
          </p:cNvPr>
          <p:cNvSpPr txBox="1"/>
          <p:nvPr/>
        </p:nvSpPr>
        <p:spPr>
          <a:xfrm>
            <a:off x="3222378" y="3277687"/>
            <a:ext cx="57456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5400" b="1" dirty="0">
                <a:solidFill>
                  <a:srgbClr val="23505E"/>
                </a:solidFill>
                <a:latin typeface="+mj-lt"/>
              </a:rPr>
              <a:t>SAVIA SALUD EPS</a:t>
            </a:r>
          </a:p>
          <a:p>
            <a:pPr algn="ctr"/>
            <a:r>
              <a:rPr lang="es-CO" sz="5400" b="1" dirty="0">
                <a:solidFill>
                  <a:srgbClr val="23505E"/>
                </a:solidFill>
                <a:latin typeface="+mj-lt"/>
              </a:rPr>
              <a:t>AÑO 2022</a:t>
            </a:r>
          </a:p>
        </p:txBody>
      </p:sp>
      <p:cxnSp>
        <p:nvCxnSpPr>
          <p:cNvPr id="6" name="Conector recto 6">
            <a:extLst>
              <a:ext uri="{FF2B5EF4-FFF2-40B4-BE49-F238E27FC236}">
                <a16:creationId xmlns:a16="http://schemas.microsoft.com/office/drawing/2014/main" id="{B276BC31-3D62-3441-BD7C-A91FC8D368D1}"/>
              </a:ext>
            </a:extLst>
          </p:cNvPr>
          <p:cNvCxnSpPr>
            <a:cxnSpLocks/>
          </p:cNvCxnSpPr>
          <p:nvPr/>
        </p:nvCxnSpPr>
        <p:spPr>
          <a:xfrm>
            <a:off x="1702719" y="1689352"/>
            <a:ext cx="0" cy="317667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565071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1712CC07-23BA-9A68-85F1-79004481F358}"/>
              </a:ext>
            </a:extLst>
          </p:cNvPr>
          <p:cNvSpPr txBox="1"/>
          <p:nvPr/>
        </p:nvSpPr>
        <p:spPr>
          <a:xfrm>
            <a:off x="1342678" y="549474"/>
            <a:ext cx="9145016" cy="184665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sz="2400" b="1" spc="40" dirty="0">
                <a:solidFill>
                  <a:srgbClr val="009B86"/>
                </a:solidFill>
                <a:latin typeface="Arial"/>
                <a:cs typeface="Arial"/>
              </a:rPr>
              <a:t>Model</a:t>
            </a:r>
            <a:r>
              <a:rPr lang="es-CO" sz="2400" b="1" spc="175" dirty="0">
                <a:solidFill>
                  <a:srgbClr val="009B86"/>
                </a:solidFill>
                <a:latin typeface="Arial"/>
                <a:cs typeface="Arial"/>
              </a:rPr>
              <a:t>o</a:t>
            </a:r>
            <a:r>
              <a:rPr lang="es-CO" sz="2400" b="1" spc="-305" dirty="0">
                <a:solidFill>
                  <a:srgbClr val="009B86"/>
                </a:solidFill>
                <a:latin typeface="Arial"/>
                <a:cs typeface="Arial"/>
              </a:rPr>
              <a:t> </a:t>
            </a:r>
            <a:r>
              <a:rPr lang="es-CO" sz="2400" b="1" spc="25" dirty="0">
                <a:solidFill>
                  <a:srgbClr val="009B86"/>
                </a:solidFill>
                <a:latin typeface="Arial"/>
                <a:cs typeface="Arial"/>
              </a:rPr>
              <a:t>d</a:t>
            </a:r>
            <a:r>
              <a:rPr lang="es-CO" sz="2400" b="1" spc="135" dirty="0">
                <a:solidFill>
                  <a:srgbClr val="009B86"/>
                </a:solidFill>
                <a:latin typeface="Arial"/>
                <a:cs typeface="Arial"/>
              </a:rPr>
              <a:t>e</a:t>
            </a:r>
            <a:r>
              <a:rPr lang="es-CO" sz="2400" b="1" spc="-305" dirty="0">
                <a:solidFill>
                  <a:srgbClr val="009B86"/>
                </a:solidFill>
                <a:latin typeface="Arial"/>
                <a:cs typeface="Arial"/>
              </a:rPr>
              <a:t> </a:t>
            </a:r>
            <a:r>
              <a:rPr lang="es-CO" sz="2400" b="1" spc="40" dirty="0">
                <a:solidFill>
                  <a:srgbClr val="009B86"/>
                </a:solidFill>
                <a:latin typeface="Arial"/>
                <a:cs typeface="Arial"/>
              </a:rPr>
              <a:t>atención</a:t>
            </a:r>
          </a:p>
          <a:p>
            <a:endParaRPr lang="es-CO" sz="1000" b="1" spc="40" dirty="0">
              <a:solidFill>
                <a:srgbClr val="009B86"/>
              </a:solidFill>
              <a:latin typeface="Arial"/>
              <a:cs typeface="Arial"/>
            </a:endParaRPr>
          </a:p>
          <a:p>
            <a:pPr algn="just"/>
            <a:r>
              <a:rPr lang="es-MX" sz="1600" b="1" dirty="0">
                <a:solidFill>
                  <a:srgbClr val="23505E"/>
                </a:solidFill>
                <a:latin typeface="Arial"/>
                <a:cs typeface="Arial"/>
              </a:rPr>
              <a:t>Objetivo:</a:t>
            </a:r>
            <a:r>
              <a:rPr lang="es-MX" sz="1600" b="1" spc="-140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garantizar</a:t>
            </a:r>
            <a:r>
              <a:rPr lang="es-MX" sz="1600" spc="-13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600" spc="-13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atención</a:t>
            </a:r>
            <a:r>
              <a:rPr lang="es-MX" sz="1600" spc="-13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en</a:t>
            </a:r>
            <a:r>
              <a:rPr lang="es-MX" sz="1600" spc="-13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salud</a:t>
            </a:r>
            <a:r>
              <a:rPr lang="es-MX" sz="1600" spc="-13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600" spc="-13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los</a:t>
            </a:r>
            <a:r>
              <a:rPr lang="es-MX" sz="1600" spc="-13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afiliados</a:t>
            </a:r>
            <a:r>
              <a:rPr lang="es-MX" sz="1600" spc="-13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a</a:t>
            </a:r>
            <a:r>
              <a:rPr lang="es-MX" sz="1600" spc="-13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10" dirty="0">
                <a:solidFill>
                  <a:srgbClr val="23505E"/>
                </a:solidFill>
                <a:latin typeface="Arial MT"/>
                <a:cs typeface="Arial MT"/>
              </a:rPr>
              <a:t>Savia</a:t>
            </a:r>
            <a:r>
              <a:rPr lang="es-MX" sz="1600" spc="-13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Salud</a:t>
            </a:r>
            <a:r>
              <a:rPr lang="es-MX" sz="1600" spc="-13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10" dirty="0">
                <a:solidFill>
                  <a:srgbClr val="23505E"/>
                </a:solidFill>
                <a:latin typeface="Arial MT"/>
                <a:cs typeface="Arial MT"/>
              </a:rPr>
              <a:t>EPS,</a:t>
            </a:r>
            <a:r>
              <a:rPr lang="es-MX" sz="1600" spc="-13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con</a:t>
            </a:r>
            <a:r>
              <a:rPr lang="es-MX" sz="1600" spc="-13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oportunidad,</a:t>
            </a:r>
            <a:r>
              <a:rPr lang="es-MX" sz="1600" spc="-13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accesibilidad, </a:t>
            </a:r>
            <a:r>
              <a:rPr lang="es-MX" sz="16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integralidad</a:t>
            </a:r>
            <a:r>
              <a:rPr lang="es-MX" sz="1600" spc="6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y</a:t>
            </a:r>
            <a:r>
              <a:rPr lang="es-MX" sz="1600" spc="6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calidad</a:t>
            </a:r>
            <a:r>
              <a:rPr lang="es-MX" sz="1600" spc="6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en</a:t>
            </a:r>
            <a:r>
              <a:rPr lang="es-MX" sz="1600" spc="6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600" spc="6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atención,</a:t>
            </a:r>
            <a:r>
              <a:rPr lang="es-MX" sz="1600" spc="6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mediante</a:t>
            </a:r>
            <a:r>
              <a:rPr lang="es-MX" sz="1600" spc="6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600" spc="6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gestión</a:t>
            </a:r>
            <a:r>
              <a:rPr lang="es-MX" sz="1600" spc="6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eficiente</a:t>
            </a:r>
            <a:r>
              <a:rPr lang="es-MX" sz="1600" spc="6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del</a:t>
            </a:r>
            <a:r>
              <a:rPr lang="es-MX" sz="1600" spc="6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riesgo</a:t>
            </a:r>
            <a:r>
              <a:rPr lang="es-MX" sz="1600" spc="6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en</a:t>
            </a:r>
            <a:r>
              <a:rPr lang="es-MX" sz="1600" spc="6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salud,</a:t>
            </a:r>
            <a:r>
              <a:rPr lang="es-MX" sz="1600" spc="6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600" spc="6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integración</a:t>
            </a:r>
            <a:r>
              <a:rPr lang="es-MX" sz="1600" spc="6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de </a:t>
            </a:r>
            <a:r>
              <a:rPr lang="es-MX" sz="16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la red prestadora de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servicios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de salud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y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la implementación de modelos innovadores de contratación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y </a:t>
            </a:r>
            <a:r>
              <a:rPr lang="es-MX" sz="16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gobernanza</a:t>
            </a:r>
            <a:r>
              <a:rPr lang="es-MX" sz="16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que</a:t>
            </a:r>
            <a:r>
              <a:rPr lang="es-MX" sz="16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logren</a:t>
            </a:r>
            <a:r>
              <a:rPr lang="es-MX" sz="16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contribuir</a:t>
            </a:r>
            <a:r>
              <a:rPr lang="es-MX" sz="16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a</a:t>
            </a:r>
            <a:r>
              <a:rPr lang="es-MX" sz="16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6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salud</a:t>
            </a:r>
            <a:r>
              <a:rPr lang="es-MX" sz="16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6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los</a:t>
            </a:r>
            <a:r>
              <a:rPr lang="es-MX" sz="16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afiliados</a:t>
            </a:r>
            <a:r>
              <a:rPr lang="es-MX" sz="16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y</a:t>
            </a:r>
            <a:r>
              <a:rPr lang="es-MX" sz="16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6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sostenibilidad</a:t>
            </a:r>
            <a:r>
              <a:rPr lang="es-MX" sz="16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6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10" dirty="0">
                <a:solidFill>
                  <a:srgbClr val="23505E"/>
                </a:solidFill>
                <a:latin typeface="Arial MT"/>
                <a:cs typeface="Arial MT"/>
              </a:rPr>
              <a:t>Savia</a:t>
            </a:r>
            <a:r>
              <a:rPr lang="es-MX" sz="16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Salud</a:t>
            </a:r>
            <a:r>
              <a:rPr lang="es-MX" sz="16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10" dirty="0">
                <a:solidFill>
                  <a:srgbClr val="23505E"/>
                </a:solidFill>
                <a:latin typeface="Arial MT"/>
                <a:cs typeface="Arial MT"/>
              </a:rPr>
              <a:t>EPS</a:t>
            </a:r>
            <a:endParaRPr lang="es-MX" sz="1600" b="1" spc="-10" dirty="0">
              <a:solidFill>
                <a:srgbClr val="23505E"/>
              </a:solidFill>
              <a:latin typeface="Arial MT"/>
            </a:endParaRPr>
          </a:p>
        </p:txBody>
      </p:sp>
      <p:pic>
        <p:nvPicPr>
          <p:cNvPr id="6" name="object 6">
            <a:extLst>
              <a:ext uri="{FF2B5EF4-FFF2-40B4-BE49-F238E27FC236}">
                <a16:creationId xmlns:a16="http://schemas.microsoft.com/office/drawing/2014/main" id="{02FDB793-1737-9FCE-0B5D-0008B9D44A3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10830" y="2709714"/>
            <a:ext cx="6768752" cy="3672408"/>
          </a:xfrm>
          <a:prstGeom prst="rect">
            <a:avLst/>
          </a:prstGeom>
        </p:spPr>
      </p:pic>
      <p:sp>
        <p:nvSpPr>
          <p:cNvPr id="2" name="object 3">
            <a:extLst>
              <a:ext uri="{FF2B5EF4-FFF2-40B4-BE49-F238E27FC236}">
                <a16:creationId xmlns:a16="http://schemas.microsoft.com/office/drawing/2014/main" id="{3D7866C4-B38B-8CF5-F09A-04F07C9B5C74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232721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7D8545CD-10B1-D3AA-EAE6-3A1C17732F99}"/>
              </a:ext>
            </a:extLst>
          </p:cNvPr>
          <p:cNvSpPr txBox="1"/>
          <p:nvPr/>
        </p:nvSpPr>
        <p:spPr>
          <a:xfrm>
            <a:off x="1198662" y="477466"/>
            <a:ext cx="609834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b="1" dirty="0">
                <a:solidFill>
                  <a:srgbClr val="009B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 específicos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3D3EF2A-B216-1A20-3E1E-BB6BE3FEEB4B}"/>
              </a:ext>
            </a:extLst>
          </p:cNvPr>
          <p:cNvSpPr txBox="1"/>
          <p:nvPr/>
        </p:nvSpPr>
        <p:spPr>
          <a:xfrm>
            <a:off x="334566" y="2264200"/>
            <a:ext cx="11295717" cy="4117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30001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CO" sz="13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Mejorar: </a:t>
            </a:r>
            <a:r>
              <a:rPr lang="es-MX" sz="1300" b="1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condiciones</a:t>
            </a:r>
            <a:r>
              <a:rPr lang="es-MX" sz="1300" b="1" spc="114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300" b="1" spc="1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salud</a:t>
            </a:r>
            <a:r>
              <a:rPr lang="es-MX" sz="1300" b="1" spc="114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300" spc="114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s-MX" sz="1300" spc="114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afiliados</a:t>
            </a:r>
            <a:r>
              <a:rPr lang="es-MX" sz="1300" spc="1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MX" sz="1300" spc="114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Savia</a:t>
            </a:r>
            <a:r>
              <a:rPr lang="es-MX" sz="1300" spc="114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Salud</a:t>
            </a:r>
            <a:r>
              <a:rPr lang="es-MX" sz="1300" spc="1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EPS</a:t>
            </a:r>
            <a:r>
              <a:rPr lang="es-MX" sz="1300" spc="114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mediante</a:t>
            </a:r>
            <a:r>
              <a:rPr lang="es-MX" sz="1300" spc="114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MX" sz="1300" spc="114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spc="-10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gestión</a:t>
            </a:r>
            <a:r>
              <a:rPr lang="es-MX" sz="1300" b="1" spc="3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spc="-114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eficiente </a:t>
            </a:r>
            <a:r>
              <a:rPr lang="es-MX" sz="1300" b="1" spc="-39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territorios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permita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MX" sz="13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intervención del </a:t>
            </a:r>
            <a:r>
              <a:rPr lang="es-MX" sz="1300" b="1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riesgo </a:t>
            </a:r>
            <a:r>
              <a:rPr lang="es-MX" sz="13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primario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MX" sz="1300" b="1" spc="-9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técnico, </a:t>
            </a:r>
            <a:r>
              <a:rPr lang="es-MX" sz="1300" b="1" spc="-10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financiero </a:t>
            </a:r>
            <a:r>
              <a:rPr lang="es-MX" sz="1300" b="1" spc="-114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estratégico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beneficio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afiliados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sus </a:t>
            </a:r>
            <a:r>
              <a:rPr lang="es-MX" sz="13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familias,</a:t>
            </a:r>
          </a:p>
          <a:p>
            <a:pPr marL="830001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s-MX" sz="500" spc="-10" dirty="0">
              <a:solidFill>
                <a:srgbClr val="2350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30001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Diseñar e implementar las </a:t>
            </a:r>
            <a:r>
              <a:rPr lang="es-MX" sz="1300" b="1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rutas </a:t>
            </a:r>
            <a:r>
              <a:rPr lang="es-MX" sz="13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integrales de </a:t>
            </a:r>
            <a:r>
              <a:rPr lang="es-MX" sz="1300" b="1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atención </a:t>
            </a:r>
            <a:r>
              <a:rPr lang="es-MX" sz="13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priorizadas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incluyen la valoración integral 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salud,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educación,</a:t>
            </a:r>
            <a:r>
              <a:rPr lang="es-MX" sz="13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detección</a:t>
            </a:r>
            <a:r>
              <a:rPr lang="es-MX" sz="1300" b="1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temprana,</a:t>
            </a:r>
            <a:r>
              <a:rPr lang="es-MX" sz="1300" b="1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spc="-1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protección</a:t>
            </a:r>
            <a:r>
              <a:rPr lang="es-MX" sz="1300" b="1" spc="-9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específica,</a:t>
            </a:r>
            <a:r>
              <a:rPr lang="es-MX" sz="1300" b="1" spc="-9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spc="-9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diagnóstico,</a:t>
            </a:r>
            <a:r>
              <a:rPr lang="es-MX" sz="1300" b="1" spc="-9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spc="-13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tratamiento, </a:t>
            </a:r>
            <a:r>
              <a:rPr lang="es-MX" sz="1300" b="1" spc="-13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rehabilitación</a:t>
            </a:r>
            <a:r>
              <a:rPr lang="es-MX" sz="1300" b="1" spc="-10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MX" sz="1300" b="1" spc="-9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paliación,</a:t>
            </a:r>
            <a:r>
              <a:rPr lang="es-MX" sz="1300" b="1" spc="-9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lang="es-MX" sz="1300" spc="-9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MX" sz="1300" spc="-9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participación</a:t>
            </a:r>
            <a:r>
              <a:rPr lang="es-MX" sz="1300" spc="-9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300" spc="-1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equipos</a:t>
            </a:r>
            <a:r>
              <a:rPr lang="es-MX" sz="1300" b="1" spc="-10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multidisciplinarios</a:t>
            </a:r>
            <a:r>
              <a:rPr lang="es-MX" sz="1300" b="1" spc="-9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s-MX" sz="1300" spc="-9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salud</a:t>
            </a:r>
            <a:r>
              <a:rPr lang="es-MX" sz="1300" spc="-9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s-MX" sz="1300" spc="-9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s-MX" sz="1300" spc="-9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diferentes </a:t>
            </a:r>
            <a:r>
              <a:rPr lang="es-MX" sz="1300" spc="-32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niveles de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atención.</a:t>
            </a:r>
          </a:p>
          <a:p>
            <a:pPr marL="830001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s-MX" sz="500" spc="-5" dirty="0">
              <a:solidFill>
                <a:srgbClr val="2350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30001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Contribuir</a:t>
            </a:r>
            <a:r>
              <a:rPr lang="es-MX" sz="1300" spc="-9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MX" sz="1300" spc="-8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MX" sz="1300" spc="-9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salud</a:t>
            </a:r>
            <a:r>
              <a:rPr lang="es-MX" sz="1300" b="1" spc="-8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300" spc="-9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s-MX" sz="1300" spc="-8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afiliados</a:t>
            </a:r>
            <a:r>
              <a:rPr lang="es-MX" sz="1300" spc="-9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MX" sz="1300" spc="-8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MX" sz="1300" spc="-9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MX" sz="1300" spc="-8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sostenibilidad</a:t>
            </a:r>
            <a:r>
              <a:rPr lang="es-MX" sz="1300" b="1" spc="-9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300" spc="-8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Savia</a:t>
            </a:r>
            <a:r>
              <a:rPr lang="es-MX" sz="1300" spc="-9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Salud</a:t>
            </a:r>
            <a:r>
              <a:rPr lang="es-MX" sz="1300" spc="-8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EPS</a:t>
            </a:r>
            <a:r>
              <a:rPr lang="es-MX" sz="1300" spc="-9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mediante</a:t>
            </a:r>
            <a:r>
              <a:rPr lang="es-MX" sz="1300" spc="-8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MX" sz="1300" spc="-9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implementación </a:t>
            </a:r>
            <a:r>
              <a:rPr lang="es-MX" sz="1300" spc="-3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un modelo de atención </a:t>
            </a:r>
            <a:r>
              <a:rPr lang="es-MX" sz="13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apoyado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MX" sz="13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gestores de </a:t>
            </a:r>
            <a:r>
              <a:rPr lang="es-MX" sz="1300" b="1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riesgo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faciliten la </a:t>
            </a:r>
            <a:r>
              <a:rPr lang="es-MX" sz="1300" b="1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atención </a:t>
            </a:r>
            <a:r>
              <a:rPr lang="es-MX" sz="13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población 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priorizada.</a:t>
            </a:r>
          </a:p>
          <a:p>
            <a:pPr marL="830001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s-MX" sz="500" dirty="0">
              <a:solidFill>
                <a:srgbClr val="2350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30001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Contribuir a la protección de la salud de los afiliados 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sostenibilidad de </a:t>
            </a:r>
            <a:r>
              <a:rPr lang="es-MX" sz="13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Savia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Salud 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EPS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mediante el 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 de mecanismos </a:t>
            </a:r>
            <a:r>
              <a:rPr lang="es-MX" sz="13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MX" sz="1300" b="1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agregación </a:t>
            </a:r>
            <a:r>
              <a:rPr lang="es-MX" sz="13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demanda y de </a:t>
            </a:r>
            <a:r>
              <a:rPr lang="es-MX" sz="1300" b="1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contratación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que incentiven la atención 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integral de los afiliados 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MX" sz="1300" b="1" spc="-1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eficiencia </a:t>
            </a:r>
            <a:r>
              <a:rPr lang="es-MX" sz="1300" b="1" spc="-13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MX" sz="1300" b="1" spc="-1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MX" sz="1300" b="1" spc="-9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 </a:t>
            </a:r>
            <a:r>
              <a:rPr lang="es-MX" sz="1300" b="1" spc="-1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MX" sz="1300" b="1" spc="-7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</a:t>
            </a:r>
            <a:r>
              <a:rPr lang="es-MX" sz="1300" b="1" spc="-1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recursos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SGSSS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administrados por </a:t>
            </a:r>
            <a:r>
              <a:rPr lang="es-MX" sz="13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Savia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Salud </a:t>
            </a:r>
            <a:r>
              <a:rPr lang="es-MX" sz="13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EPS.</a:t>
            </a:r>
          </a:p>
          <a:p>
            <a:pPr marL="830001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s-MX" sz="500" spc="-10" dirty="0">
              <a:solidFill>
                <a:srgbClr val="2350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30001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MX" sz="13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Mejorar</a:t>
            </a:r>
            <a:r>
              <a:rPr lang="es-MX" sz="1300" b="1" spc="13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MX" sz="1300" b="1" spc="13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contratación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s-MX" sz="1300" spc="13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mediante</a:t>
            </a:r>
            <a:r>
              <a:rPr lang="es-MX" sz="1300" spc="13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s-MX" sz="1300" spc="13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establecimiento</a:t>
            </a:r>
            <a:r>
              <a:rPr lang="es-MX" sz="1300" spc="13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300" spc="13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mecanismos</a:t>
            </a:r>
            <a:r>
              <a:rPr lang="es-MX" sz="1300" b="1" spc="13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300" b="1" spc="13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pago</a:t>
            </a:r>
            <a:r>
              <a:rPr lang="es-MX" sz="1300" b="1" spc="13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s-MX" sz="1300" b="1" spc="13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r>
              <a:rPr lang="es-MX" sz="1300" b="1" spc="13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MX" sz="1300" spc="13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MX" sz="1300" spc="-3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establecimiento de</a:t>
            </a:r>
            <a:r>
              <a:rPr lang="es-MX"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3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incentivos por </a:t>
            </a:r>
            <a:r>
              <a:rPr lang="es-MX" sz="1300" b="1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cumplimiento </a:t>
            </a:r>
            <a:r>
              <a:rPr lang="es-MX" sz="13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MX" sz="1300" b="1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metas </a:t>
            </a:r>
            <a:r>
              <a:rPr lang="es-MX" sz="13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MX" sz="1300" b="1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salud.</a:t>
            </a:r>
            <a:endParaRPr lang="es-MX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ject 21">
            <a:extLst>
              <a:ext uri="{FF2B5EF4-FFF2-40B4-BE49-F238E27FC236}">
                <a16:creationId xmlns:a16="http://schemas.microsoft.com/office/drawing/2014/main" id="{A7E047D4-0A6B-8300-B8B0-CF241292581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86894" y="1076006"/>
            <a:ext cx="2808312" cy="1055214"/>
          </a:xfrm>
          <a:prstGeom prst="rect">
            <a:avLst/>
          </a:prstGeom>
        </p:spPr>
      </p:pic>
      <p:pic>
        <p:nvPicPr>
          <p:cNvPr id="3" name="object 22">
            <a:extLst>
              <a:ext uri="{FF2B5EF4-FFF2-40B4-BE49-F238E27FC236}">
                <a16:creationId xmlns:a16="http://schemas.microsoft.com/office/drawing/2014/main" id="{643B7A83-626F-A81B-CBD5-A23397B2C97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11230" y="1076006"/>
            <a:ext cx="2520280" cy="1024662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FF1BB905-8598-67A6-31C0-8C246010EF2B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143622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50F8B005-5CC7-80DB-92E3-FB784F698D8D}"/>
              </a:ext>
            </a:extLst>
          </p:cNvPr>
          <p:cNvSpPr txBox="1"/>
          <p:nvPr/>
        </p:nvSpPr>
        <p:spPr>
          <a:xfrm>
            <a:off x="1159546" y="631071"/>
            <a:ext cx="691276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1" spc="-20" dirty="0">
                <a:solidFill>
                  <a:srgbClr val="00A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Fundamento</a:t>
            </a:r>
            <a:r>
              <a:rPr lang="es-MX" sz="2400" b="1" spc="130" dirty="0">
                <a:solidFill>
                  <a:srgbClr val="00A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s-MX" sz="2400" b="1" spc="-370" dirty="0">
                <a:solidFill>
                  <a:srgbClr val="00A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2400" b="1" spc="10" dirty="0">
                <a:solidFill>
                  <a:srgbClr val="00A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2400" b="1" spc="80" dirty="0">
                <a:solidFill>
                  <a:srgbClr val="00A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s-MX" sz="2400" b="1" spc="-370" dirty="0">
                <a:solidFill>
                  <a:srgbClr val="00A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2400" b="1" dirty="0">
                <a:solidFill>
                  <a:srgbClr val="00A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  <a:r>
              <a:rPr lang="es-MX" sz="2400" b="1" spc="160" dirty="0">
                <a:solidFill>
                  <a:srgbClr val="00A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s-MX" sz="2400" b="1" spc="-370" dirty="0">
                <a:solidFill>
                  <a:srgbClr val="00A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2400" b="1" spc="-10" dirty="0">
                <a:solidFill>
                  <a:srgbClr val="00A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s-MX" sz="2400" b="1" spc="135" dirty="0">
                <a:solidFill>
                  <a:srgbClr val="00A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MX" sz="2400" b="1" spc="-370" dirty="0">
                <a:solidFill>
                  <a:srgbClr val="00A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2400" b="1" spc="5" dirty="0">
                <a:solidFill>
                  <a:srgbClr val="00A5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atención</a:t>
            </a:r>
          </a:p>
          <a:p>
            <a:endParaRPr lang="es-MX" sz="2000" b="1" spc="-5" dirty="0">
              <a:solidFill>
                <a:srgbClr val="00A4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2000" b="1" spc="-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s-MX" sz="20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alud</a:t>
            </a:r>
          </a:p>
          <a:p>
            <a:r>
              <a:rPr lang="es-MX" sz="2000" b="1" spc="-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MX" sz="20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cceso</a:t>
            </a:r>
          </a:p>
          <a:p>
            <a:r>
              <a:rPr lang="es-MX" sz="2000" b="1" spc="-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s-MX" sz="20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alor</a:t>
            </a:r>
          </a:p>
          <a:p>
            <a:r>
              <a:rPr lang="es-MX" sz="2000" b="1" spc="-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MX" sz="20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ntercultural </a:t>
            </a:r>
            <a:r>
              <a:rPr lang="es-MX" sz="2000" spc="-819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MX" sz="2000" b="1" spc="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MX" sz="20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rticulación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2A5A831-2111-EDEB-FFDC-FA62D3ACB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4740" y="1557586"/>
            <a:ext cx="3047781" cy="396044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B1D8EE3-AD17-577A-6214-C7D98B8C64E3}"/>
              </a:ext>
            </a:extLst>
          </p:cNvPr>
          <p:cNvSpPr txBox="1"/>
          <p:nvPr/>
        </p:nvSpPr>
        <p:spPr>
          <a:xfrm>
            <a:off x="1126654" y="3098765"/>
            <a:ext cx="7416824" cy="3131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marR="5080" algn="just">
              <a:lnSpc>
                <a:spcPts val="1300"/>
              </a:lnSpc>
              <a:spcBef>
                <a:spcPts val="260"/>
              </a:spcBef>
            </a:pPr>
            <a:r>
              <a:rPr lang="es-MX" sz="1400" b="1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Salud:</a:t>
            </a:r>
            <a:r>
              <a:rPr lang="es-MX" sz="1400" b="1" spc="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superior</a:t>
            </a:r>
            <a:r>
              <a:rPr lang="es-MX" sz="14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del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modelo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promoción de la calidad de vida de los habitantes </a:t>
            </a:r>
            <a:r>
              <a:rPr lang="es-MX" sz="1400" spc="-3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del</a:t>
            </a:r>
            <a:r>
              <a:rPr lang="es-MX" sz="1400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departamento</a:t>
            </a:r>
            <a:r>
              <a:rPr lang="es-MX" sz="1400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4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Antioquia.</a:t>
            </a:r>
          </a:p>
          <a:p>
            <a:pPr marL="12698" marR="5080" algn="just">
              <a:lnSpc>
                <a:spcPts val="1300"/>
              </a:lnSpc>
              <a:spcBef>
                <a:spcPts val="260"/>
              </a:spcBef>
            </a:pPr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 marR="5080" algn="just">
              <a:lnSpc>
                <a:spcPts val="1300"/>
              </a:lnSpc>
            </a:pPr>
            <a:r>
              <a:rPr lang="es-MX" sz="1400" b="1" spc="-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Acceso:</a:t>
            </a:r>
            <a:r>
              <a:rPr lang="es-MX" sz="1400" b="1" spc="-5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s-MX" sz="14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curso</a:t>
            </a:r>
            <a:r>
              <a:rPr lang="es-MX" sz="14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4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acción</a:t>
            </a:r>
            <a:r>
              <a:rPr lang="es-MX" sz="14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10" dirty="0">
                <a:latin typeface="Arial" panose="020B0604020202020204" pitchFamily="34" charset="0"/>
                <a:cs typeface="Arial" panose="020B0604020202020204" pitchFamily="34" charset="0"/>
              </a:rPr>
              <a:t>previsto</a:t>
            </a:r>
            <a:r>
              <a:rPr lang="es-MX" sz="14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s-MX" sz="14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s-MX" sz="14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modelo </a:t>
            </a:r>
            <a:r>
              <a:rPr lang="es-MX" sz="1400" spc="-3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pretende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eliminar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las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barreras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económicas,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geográficas,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sociales,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culturales,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oferta</a:t>
            </a:r>
            <a:r>
              <a:rPr lang="es-MX" sz="14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servicios,</a:t>
            </a:r>
            <a:r>
              <a:rPr lang="es-MX" sz="14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obstaculizan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realización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del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derecho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salud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afiliados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10" dirty="0">
                <a:latin typeface="Arial" panose="020B0604020202020204" pitchFamily="34" charset="0"/>
                <a:cs typeface="Arial" panose="020B0604020202020204" pitchFamily="34" charset="0"/>
              </a:rPr>
              <a:t>EPS.</a:t>
            </a:r>
          </a:p>
          <a:p>
            <a:pPr marL="12698" marR="5080" algn="just">
              <a:lnSpc>
                <a:spcPts val="1300"/>
              </a:lnSpc>
            </a:pPr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 marR="5080" algn="just">
              <a:lnSpc>
                <a:spcPts val="1300"/>
              </a:lnSpc>
              <a:spcBef>
                <a:spcPts val="5"/>
              </a:spcBef>
            </a:pPr>
            <a:r>
              <a:rPr lang="es-MX" sz="1400" b="1" spc="-1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Valor: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o alineación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coordinación de los niveles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de atención (básica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y complementaria)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a lo largo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del</a:t>
            </a:r>
            <a:r>
              <a:rPr lang="es-MX" sz="1400" spc="2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10" dirty="0">
                <a:latin typeface="Arial" panose="020B0604020202020204" pitchFamily="34" charset="0"/>
                <a:cs typeface="Arial" panose="020B0604020202020204" pitchFamily="34" charset="0"/>
              </a:rPr>
              <a:t>ciclo.</a:t>
            </a:r>
            <a:r>
              <a:rPr lang="es-MX" sz="1400" spc="1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MX" sz="14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 marR="5080" algn="just">
              <a:lnSpc>
                <a:spcPts val="1300"/>
              </a:lnSpc>
              <a:spcBef>
                <a:spcPts val="5"/>
              </a:spcBef>
            </a:pPr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 marR="5080" algn="just">
              <a:lnSpc>
                <a:spcPts val="1300"/>
              </a:lnSpc>
            </a:pPr>
            <a:r>
              <a:rPr lang="es-MX" sz="1400" b="1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Interculturalidad:</a:t>
            </a:r>
            <a:r>
              <a:rPr lang="es-MX" sz="1400" b="1" spc="33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15" dirty="0">
                <a:latin typeface="Arial" panose="020B0604020202020204" pitchFamily="34" charset="0"/>
                <a:cs typeface="Arial" panose="020B0604020202020204" pitchFamily="34" charset="0"/>
              </a:rPr>
              <a:t>promueve</a:t>
            </a:r>
            <a:r>
              <a:rPr lang="es-MX" sz="1400" spc="3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MX" sz="1400" spc="3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paridad  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trato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entre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diferentes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grupos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culturales,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entendiendo</a:t>
            </a:r>
            <a:r>
              <a:rPr lang="es-MX" sz="1400" spc="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MX" sz="1400" spc="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diversidad</a:t>
            </a:r>
            <a:r>
              <a:rPr lang="es-MX" sz="1400" spc="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s-MX" sz="1400" spc="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es-MX" sz="1400" spc="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puede</a:t>
            </a:r>
          </a:p>
          <a:p>
            <a:pPr marL="12698" marR="5080" algn="just">
              <a:lnSpc>
                <a:spcPts val="1300"/>
              </a:lnSpc>
            </a:pPr>
            <a:endParaRPr lang="es-MX" sz="14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 marR="5080" algn="just">
              <a:lnSpc>
                <a:spcPts val="1300"/>
              </a:lnSpc>
            </a:pPr>
            <a:r>
              <a:rPr lang="es-MX" sz="1400" b="1" spc="-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Articulación: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es la organización intencionada de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las</a:t>
            </a:r>
            <a:r>
              <a:rPr lang="es-MX" sz="1400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actividades</a:t>
            </a:r>
            <a:r>
              <a:rPr lang="es-MX" sz="1400" spc="-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400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atención</a:t>
            </a:r>
            <a:r>
              <a:rPr lang="es-MX" sz="1400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MX" sz="1400" spc="-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s-MX" sz="1400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afiliados</a:t>
            </a:r>
            <a:r>
              <a:rPr lang="es-MX" sz="1400" spc="-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definidas </a:t>
            </a:r>
            <a:r>
              <a:rPr lang="es-MX" sz="1400" spc="-3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por el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PBS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entre dos o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más actores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(incluido el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paciente), </a:t>
            </a:r>
            <a:r>
              <a:rPr lang="es-MX" sz="1400" spc="-10" dirty="0">
                <a:latin typeface="Arial" panose="020B0604020202020204" pitchFamily="34" charset="0"/>
                <a:cs typeface="Arial" panose="020B0604020202020204" pitchFamily="34" charset="0"/>
              </a:rPr>
              <a:t>involucrados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para facilitar la prestación </a:t>
            </a:r>
            <a:r>
              <a:rPr lang="es-MX" sz="1400" spc="-3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servicios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de salud en condiciones de calidad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técnica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interpersonal.</a:t>
            </a:r>
            <a:endParaRPr lang="es-MX" sz="1400" spc="-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 marR="5080" algn="just">
              <a:lnSpc>
                <a:spcPts val="1300"/>
              </a:lnSpc>
            </a:pPr>
            <a:endParaRPr lang="es-MX" sz="1400" spc="-5" dirty="0">
              <a:latin typeface="Arial MT"/>
              <a:cs typeface="Arial" panose="020B0604020202020204" pitchFamily="34" charset="0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2B537F45-AA09-658E-74A8-A222B19F296C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416137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5">
            <a:extLst>
              <a:ext uri="{FF2B5EF4-FFF2-40B4-BE49-F238E27FC236}">
                <a16:creationId xmlns:a16="http://schemas.microsoft.com/office/drawing/2014/main" id="{F3AE085D-3E95-7D42-B533-BD08A625ECE6}"/>
              </a:ext>
            </a:extLst>
          </p:cNvPr>
          <p:cNvGrpSpPr/>
          <p:nvPr/>
        </p:nvGrpSpPr>
        <p:grpSpPr>
          <a:xfrm>
            <a:off x="3201023" y="735120"/>
            <a:ext cx="6854623" cy="3270737"/>
            <a:chOff x="280797" y="1970737"/>
            <a:chExt cx="7131684" cy="3172460"/>
          </a:xfrm>
        </p:grpSpPr>
        <p:pic>
          <p:nvPicPr>
            <p:cNvPr id="3" name="object 6">
              <a:extLst>
                <a:ext uri="{FF2B5EF4-FFF2-40B4-BE49-F238E27FC236}">
                  <a16:creationId xmlns:a16="http://schemas.microsoft.com/office/drawing/2014/main" id="{3CD2DAB6-310E-5484-D0B9-1B5358F873C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0797" y="1970747"/>
              <a:ext cx="3385794" cy="3172117"/>
            </a:xfrm>
            <a:prstGeom prst="rect">
              <a:avLst/>
            </a:prstGeom>
          </p:spPr>
        </p:pic>
        <p:pic>
          <p:nvPicPr>
            <p:cNvPr id="4" name="object 7">
              <a:extLst>
                <a:ext uri="{FF2B5EF4-FFF2-40B4-BE49-F238E27FC236}">
                  <a16:creationId xmlns:a16="http://schemas.microsoft.com/office/drawing/2014/main" id="{A4A260D1-72A0-45FD-1772-F018134A179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26599" y="1970737"/>
              <a:ext cx="3385800" cy="3171265"/>
            </a:xfrm>
            <a:prstGeom prst="rect">
              <a:avLst/>
            </a:prstGeom>
          </p:spPr>
        </p:pic>
      </p:grpSp>
      <p:sp>
        <p:nvSpPr>
          <p:cNvPr id="5" name="object 4">
            <a:extLst>
              <a:ext uri="{FF2B5EF4-FFF2-40B4-BE49-F238E27FC236}">
                <a16:creationId xmlns:a16="http://schemas.microsoft.com/office/drawing/2014/main" id="{C2FA1779-C63C-D651-4B0B-7A7BEA643DE5}"/>
              </a:ext>
            </a:extLst>
          </p:cNvPr>
          <p:cNvSpPr txBox="1"/>
          <p:nvPr/>
        </p:nvSpPr>
        <p:spPr>
          <a:xfrm>
            <a:off x="1370590" y="307909"/>
            <a:ext cx="513143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2400" b="1" spc="-35" dirty="0">
                <a:solidFill>
                  <a:srgbClr val="00A48D"/>
                </a:solidFill>
                <a:latin typeface="Arial"/>
                <a:cs typeface="Arial"/>
              </a:rPr>
              <a:t>Diseñ</a:t>
            </a:r>
            <a:r>
              <a:rPr sz="2400" b="1" spc="100" dirty="0">
                <a:solidFill>
                  <a:srgbClr val="00A48D"/>
                </a:solidFill>
                <a:latin typeface="Arial"/>
                <a:cs typeface="Arial"/>
              </a:rPr>
              <a:t>o</a:t>
            </a:r>
            <a:r>
              <a:rPr sz="2400" b="1" spc="-30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2400" b="1" spc="30" dirty="0">
                <a:solidFill>
                  <a:srgbClr val="00A48D"/>
                </a:solidFill>
                <a:latin typeface="Arial"/>
                <a:cs typeface="Arial"/>
              </a:rPr>
              <a:t>model</a:t>
            </a:r>
            <a:r>
              <a:rPr sz="2400" b="1" spc="160" dirty="0">
                <a:solidFill>
                  <a:srgbClr val="00A48D"/>
                </a:solidFill>
                <a:latin typeface="Arial"/>
                <a:cs typeface="Arial"/>
              </a:rPr>
              <a:t>o</a:t>
            </a:r>
            <a:r>
              <a:rPr sz="2400" b="1" spc="-30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2400" b="1" spc="25" dirty="0">
                <a:solidFill>
                  <a:srgbClr val="00A48D"/>
                </a:solidFill>
                <a:latin typeface="Arial"/>
                <a:cs typeface="Arial"/>
              </a:rPr>
              <a:t>d</a:t>
            </a:r>
            <a:r>
              <a:rPr sz="2400" b="1" spc="135" dirty="0">
                <a:solidFill>
                  <a:srgbClr val="00A48D"/>
                </a:solidFill>
                <a:latin typeface="Arial"/>
                <a:cs typeface="Arial"/>
              </a:rPr>
              <a:t>e</a:t>
            </a:r>
            <a:r>
              <a:rPr sz="2400" b="1" spc="-30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2400" b="1" spc="40" dirty="0">
                <a:solidFill>
                  <a:srgbClr val="00A48D"/>
                </a:solidFill>
                <a:latin typeface="Arial"/>
                <a:cs typeface="Arial"/>
              </a:rPr>
              <a:t>atención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D9ABEFB-4097-7AC2-FD8C-4963F94FF9BC}"/>
              </a:ext>
            </a:extLst>
          </p:cNvPr>
          <p:cNvSpPr txBox="1"/>
          <p:nvPr/>
        </p:nvSpPr>
        <p:spPr>
          <a:xfrm>
            <a:off x="152630" y="4005858"/>
            <a:ext cx="6119446" cy="2425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marR="5080" algn="just">
              <a:lnSpc>
                <a:spcPct val="93500"/>
              </a:lnSpc>
              <a:spcBef>
                <a:spcPts val="190"/>
              </a:spcBef>
            </a:pPr>
            <a:r>
              <a:rPr lang="es-MX" sz="1200" b="1" dirty="0">
                <a:solidFill>
                  <a:srgbClr val="23505E"/>
                </a:solidFill>
                <a:latin typeface="Arial"/>
                <a:cs typeface="Arial"/>
              </a:rPr>
              <a:t>Para</a:t>
            </a:r>
            <a:r>
              <a:rPr lang="es-MX" sz="1200" b="1" spc="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1200" b="1" dirty="0">
                <a:solidFill>
                  <a:srgbClr val="23505E"/>
                </a:solidFill>
                <a:latin typeface="Arial"/>
                <a:cs typeface="Arial"/>
              </a:rPr>
              <a:t>diseñar</a:t>
            </a:r>
            <a:r>
              <a:rPr lang="es-MX" sz="1200" b="1" spc="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1200" b="1" spc="-5" dirty="0">
                <a:solidFill>
                  <a:srgbClr val="23505E"/>
                </a:solidFill>
                <a:latin typeface="Arial"/>
                <a:cs typeface="Arial"/>
              </a:rPr>
              <a:t>el</a:t>
            </a:r>
            <a:r>
              <a:rPr lang="es-MX" sz="1200" b="1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1200" b="1" spc="-5" dirty="0">
                <a:solidFill>
                  <a:srgbClr val="23505E"/>
                </a:solidFill>
                <a:latin typeface="Arial"/>
                <a:cs typeface="Arial"/>
              </a:rPr>
              <a:t>modelo</a:t>
            </a:r>
            <a:r>
              <a:rPr lang="es-MX" sz="1200" b="1" dirty="0">
                <a:solidFill>
                  <a:srgbClr val="23505E"/>
                </a:solidFill>
                <a:latin typeface="Arial"/>
                <a:cs typeface="Arial"/>
              </a:rPr>
              <a:t> de</a:t>
            </a:r>
            <a:r>
              <a:rPr lang="es-MX" sz="1200" b="1" spc="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1200" b="1" spc="-5" dirty="0">
                <a:solidFill>
                  <a:srgbClr val="23505E"/>
                </a:solidFill>
                <a:latin typeface="Arial"/>
                <a:cs typeface="Arial"/>
              </a:rPr>
              <a:t>atención,</a:t>
            </a:r>
            <a:r>
              <a:rPr lang="es-MX" sz="1200" b="1" dirty="0">
                <a:solidFill>
                  <a:srgbClr val="23505E"/>
                </a:solidFill>
                <a:latin typeface="Arial"/>
                <a:cs typeface="Arial"/>
              </a:rPr>
              <a:t> Savia </a:t>
            </a:r>
            <a:r>
              <a:rPr lang="es-MX" sz="1200" b="1" spc="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1200" b="1" dirty="0">
                <a:solidFill>
                  <a:srgbClr val="23505E"/>
                </a:solidFill>
                <a:latin typeface="Arial"/>
                <a:cs typeface="Arial"/>
              </a:rPr>
              <a:t>Salud</a:t>
            </a:r>
            <a:r>
              <a:rPr lang="es-MX" sz="1200" b="1" spc="-14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1200" b="1" dirty="0">
                <a:solidFill>
                  <a:srgbClr val="23505E"/>
                </a:solidFill>
                <a:latin typeface="Arial"/>
                <a:cs typeface="Arial"/>
              </a:rPr>
              <a:t>EPS</a:t>
            </a:r>
            <a:r>
              <a:rPr lang="es-MX" sz="1200" b="1" spc="-14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1200" b="1" dirty="0">
                <a:solidFill>
                  <a:srgbClr val="23505E"/>
                </a:solidFill>
                <a:latin typeface="Arial"/>
                <a:cs typeface="Arial"/>
              </a:rPr>
              <a:t>utilizó</a:t>
            </a:r>
            <a:r>
              <a:rPr lang="es-MX" sz="1200" b="1" spc="-14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1200" b="1" spc="-5" dirty="0">
                <a:solidFill>
                  <a:srgbClr val="23505E"/>
                </a:solidFill>
                <a:latin typeface="Arial"/>
                <a:cs typeface="Arial"/>
              </a:rPr>
              <a:t>com</a:t>
            </a:r>
            <a:r>
              <a:rPr lang="es-MX" sz="1200" b="1" dirty="0">
                <a:solidFill>
                  <a:srgbClr val="23505E"/>
                </a:solidFill>
                <a:latin typeface="Arial"/>
                <a:cs typeface="Arial"/>
              </a:rPr>
              <a:t>o</a:t>
            </a:r>
            <a:r>
              <a:rPr lang="es-MX" sz="1200" b="1" spc="-14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1200" b="1" dirty="0">
                <a:solidFill>
                  <a:srgbClr val="23505E"/>
                </a:solidFill>
                <a:latin typeface="Arial"/>
                <a:cs typeface="Arial"/>
              </a:rPr>
              <a:t>premisas</a:t>
            </a:r>
            <a:r>
              <a:rPr lang="es-MX" sz="1200" b="1" spc="-14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1200" b="1" dirty="0">
                <a:solidFill>
                  <a:srgbClr val="23505E"/>
                </a:solidFill>
                <a:latin typeface="Arial"/>
                <a:cs typeface="Arial"/>
              </a:rPr>
              <a:t>las</a:t>
            </a:r>
            <a:r>
              <a:rPr lang="es-MX" sz="1200" b="1" spc="-14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1200" b="1" spc="-5" dirty="0">
                <a:solidFill>
                  <a:srgbClr val="23505E"/>
                </a:solidFill>
                <a:latin typeface="Arial"/>
                <a:cs typeface="Arial"/>
              </a:rPr>
              <a:t>siguientes  </a:t>
            </a:r>
            <a:r>
              <a:rPr lang="es-MX" sz="1200" b="1" spc="-95" dirty="0">
                <a:solidFill>
                  <a:srgbClr val="23505E"/>
                </a:solidFill>
                <a:latin typeface="Verdana"/>
                <a:cs typeface="Verdana"/>
              </a:rPr>
              <a:t>definiciones</a:t>
            </a:r>
            <a:r>
              <a:rPr lang="es-MX" sz="1200" b="1" spc="225" dirty="0">
                <a:solidFill>
                  <a:srgbClr val="23505E"/>
                </a:solidFill>
                <a:latin typeface="Verdana"/>
                <a:cs typeface="Verdana"/>
              </a:rPr>
              <a:t> </a:t>
            </a:r>
            <a:r>
              <a:rPr lang="es-MX" sz="1200" b="1" spc="-90" dirty="0">
                <a:solidFill>
                  <a:srgbClr val="23505E"/>
                </a:solidFill>
                <a:latin typeface="Verdana"/>
                <a:cs typeface="Verdana"/>
              </a:rPr>
              <a:t>incluidas</a:t>
            </a:r>
            <a:r>
              <a:rPr lang="es-MX" sz="1200" b="1" spc="-85" dirty="0">
                <a:solidFill>
                  <a:srgbClr val="23505E"/>
                </a:solidFill>
                <a:latin typeface="Verdana"/>
                <a:cs typeface="Verdana"/>
              </a:rPr>
              <a:t> </a:t>
            </a:r>
            <a:r>
              <a:rPr lang="es-MX" sz="1200" b="1" spc="-130" dirty="0">
                <a:solidFill>
                  <a:srgbClr val="23505E"/>
                </a:solidFill>
                <a:latin typeface="Verdana"/>
                <a:cs typeface="Verdana"/>
              </a:rPr>
              <a:t>en</a:t>
            </a:r>
            <a:r>
              <a:rPr lang="es-MX" sz="1200" b="1" spc="-125" dirty="0">
                <a:solidFill>
                  <a:srgbClr val="23505E"/>
                </a:solidFill>
                <a:latin typeface="Verdana"/>
                <a:cs typeface="Verdana"/>
              </a:rPr>
              <a:t> </a:t>
            </a:r>
            <a:r>
              <a:rPr lang="es-MX" sz="1200" b="1" spc="-110" dirty="0">
                <a:solidFill>
                  <a:srgbClr val="23505E"/>
                </a:solidFill>
                <a:latin typeface="Verdana"/>
                <a:cs typeface="Verdana"/>
              </a:rPr>
              <a:t>la</a:t>
            </a:r>
            <a:r>
              <a:rPr lang="es-MX" sz="1200" b="1" spc="-105" dirty="0">
                <a:solidFill>
                  <a:srgbClr val="23505E"/>
                </a:solidFill>
                <a:latin typeface="Verdana"/>
                <a:cs typeface="Verdana"/>
              </a:rPr>
              <a:t> </a:t>
            </a:r>
            <a:r>
              <a:rPr lang="es-MX" sz="1200" b="1" spc="-120" dirty="0">
                <a:solidFill>
                  <a:srgbClr val="23505E"/>
                </a:solidFill>
                <a:latin typeface="Verdana"/>
                <a:cs typeface="Verdana"/>
              </a:rPr>
              <a:t>normatividad </a:t>
            </a:r>
            <a:r>
              <a:rPr lang="es-MX" sz="1200" b="1" spc="-114" dirty="0">
                <a:solidFill>
                  <a:srgbClr val="23505E"/>
                </a:solidFill>
                <a:latin typeface="Verdana"/>
                <a:cs typeface="Verdana"/>
              </a:rPr>
              <a:t> </a:t>
            </a:r>
            <a:r>
              <a:rPr lang="es-MX" sz="1200" b="1" spc="-5" dirty="0">
                <a:solidFill>
                  <a:srgbClr val="23505E"/>
                </a:solidFill>
                <a:latin typeface="Arial"/>
                <a:cs typeface="Arial"/>
              </a:rPr>
              <a:t>vigente:</a:t>
            </a:r>
          </a:p>
          <a:p>
            <a:pPr marL="12698" marR="5080" algn="just">
              <a:lnSpc>
                <a:spcPct val="93500"/>
              </a:lnSpc>
              <a:spcBef>
                <a:spcPts val="190"/>
              </a:spcBef>
            </a:pP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200" spc="-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10" dirty="0">
                <a:solidFill>
                  <a:srgbClr val="23505E"/>
                </a:solidFill>
                <a:latin typeface="Arial MT"/>
                <a:cs typeface="Arial MT"/>
              </a:rPr>
              <a:t>Ley</a:t>
            </a:r>
            <a:r>
              <a:rPr lang="es-MX" sz="1200" spc="-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1751</a:t>
            </a:r>
            <a:r>
              <a:rPr lang="es-MX" sz="1200" spc="-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200" spc="-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2015</a:t>
            </a:r>
            <a:r>
              <a:rPr lang="es-MX" sz="1200" spc="-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que</a:t>
            </a:r>
            <a:r>
              <a:rPr lang="es-MX" sz="1200" spc="-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consagró</a:t>
            </a:r>
            <a:r>
              <a:rPr lang="es-MX" sz="1200" spc="-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200" spc="-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salud</a:t>
            </a:r>
            <a:r>
              <a:rPr lang="es-MX" sz="1200" spc="-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como </a:t>
            </a:r>
            <a:r>
              <a:rPr lang="es-MX" sz="12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un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derecho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fundamental</a:t>
            </a:r>
            <a:r>
              <a:rPr lang="es-MX" sz="1200" spc="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10" dirty="0">
                <a:solidFill>
                  <a:srgbClr val="23505E"/>
                </a:solidFill>
                <a:latin typeface="Arial MT"/>
                <a:cs typeface="Arial MT"/>
              </a:rPr>
              <a:t>autónomo,</a:t>
            </a:r>
            <a:r>
              <a:rPr lang="es-MX" sz="1200" spc="31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situándolo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en el ámbito del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Sistema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de Salud.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Esta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visión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integra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y</a:t>
            </a:r>
            <a:r>
              <a:rPr lang="es-MX" sz="1200" spc="5" dirty="0">
                <a:solidFill>
                  <a:srgbClr val="23505E"/>
                </a:solidFill>
                <a:latin typeface="Arial MT"/>
                <a:cs typeface="Arial MT"/>
              </a:rPr>
              <a:t> articula</a:t>
            </a:r>
            <a:r>
              <a:rPr lang="es-MX" sz="12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el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componente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colectivo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e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individual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atención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en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salud,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con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las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acciones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intersectoriales requeridas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para </a:t>
            </a:r>
            <a:r>
              <a:rPr lang="es-MX" sz="1200" spc="-10" dirty="0">
                <a:solidFill>
                  <a:srgbClr val="23505E"/>
                </a:solidFill>
                <a:latin typeface="Arial MT"/>
                <a:cs typeface="Arial MT"/>
              </a:rPr>
              <a:t>afectar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 positivamente</a:t>
            </a:r>
            <a:r>
              <a:rPr lang="es-MX" sz="1200" spc="3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los</a:t>
            </a:r>
            <a:r>
              <a:rPr lang="es-MX" sz="1200" spc="3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determinantes</a:t>
            </a:r>
            <a:r>
              <a:rPr lang="es-MX" sz="1200" spc="3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sociales</a:t>
            </a:r>
            <a:r>
              <a:rPr lang="es-MX" sz="1200" spc="3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200" spc="3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la </a:t>
            </a:r>
            <a:r>
              <a:rPr lang="es-MX" sz="12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salud.</a:t>
            </a:r>
          </a:p>
          <a:p>
            <a:pPr marL="12698" marR="5080" algn="just">
              <a:lnSpc>
                <a:spcPct val="93500"/>
              </a:lnSpc>
              <a:spcBef>
                <a:spcPts val="190"/>
              </a:spcBef>
            </a:pPr>
            <a:endParaRPr lang="es-MX" sz="1200" spc="-5" dirty="0">
              <a:solidFill>
                <a:srgbClr val="23505E"/>
              </a:solidFill>
              <a:latin typeface="Arial MT"/>
              <a:cs typeface="Arial MT"/>
            </a:endParaRPr>
          </a:p>
          <a:p>
            <a:pPr marL="12698" marR="5080" algn="just">
              <a:lnSpc>
                <a:spcPct val="93500"/>
              </a:lnSpc>
              <a:spcBef>
                <a:spcPts val="190"/>
              </a:spcBef>
            </a:pP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200" spc="-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10" dirty="0">
                <a:solidFill>
                  <a:srgbClr val="23505E"/>
                </a:solidFill>
                <a:latin typeface="Arial MT"/>
                <a:cs typeface="Arial MT"/>
              </a:rPr>
              <a:t>Ley</a:t>
            </a:r>
            <a:r>
              <a:rPr lang="es-MX" sz="1200" spc="-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1751</a:t>
            </a:r>
            <a:r>
              <a:rPr lang="es-MX" sz="1200" spc="-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200" spc="-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2015</a:t>
            </a:r>
            <a:r>
              <a:rPr lang="es-MX" sz="1200" spc="-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que</a:t>
            </a:r>
            <a:r>
              <a:rPr lang="es-MX" sz="1200" spc="-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consagró</a:t>
            </a:r>
            <a:r>
              <a:rPr lang="es-MX" sz="1200" spc="-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200" spc="-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salud</a:t>
            </a:r>
            <a:r>
              <a:rPr lang="es-MX" sz="1200" spc="-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como </a:t>
            </a:r>
            <a:r>
              <a:rPr lang="es-MX" sz="12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un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derecho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fundamental</a:t>
            </a:r>
            <a:r>
              <a:rPr lang="es-MX" sz="1200" spc="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10" dirty="0">
                <a:solidFill>
                  <a:srgbClr val="23505E"/>
                </a:solidFill>
                <a:latin typeface="Arial MT"/>
                <a:cs typeface="Arial MT"/>
              </a:rPr>
              <a:t>autónomo,</a:t>
            </a:r>
            <a:r>
              <a:rPr lang="es-MX" sz="1200" spc="31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situándolo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en el ámbito del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Sistema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de Salud.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Esta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visión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integra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y</a:t>
            </a:r>
            <a:r>
              <a:rPr lang="es-MX" sz="1200" spc="5" dirty="0">
                <a:solidFill>
                  <a:srgbClr val="23505E"/>
                </a:solidFill>
                <a:latin typeface="Arial MT"/>
                <a:cs typeface="Arial MT"/>
              </a:rPr>
              <a:t> articula</a:t>
            </a:r>
            <a:r>
              <a:rPr lang="es-MX" sz="12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el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componente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colectivo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e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individual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atención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en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salud,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con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las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acciones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intersectoriales requeridas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para </a:t>
            </a:r>
            <a:r>
              <a:rPr lang="es-MX" sz="1200" spc="-10" dirty="0">
                <a:solidFill>
                  <a:srgbClr val="23505E"/>
                </a:solidFill>
                <a:latin typeface="Arial MT"/>
                <a:cs typeface="Arial MT"/>
              </a:rPr>
              <a:t>afectar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 positivamente</a:t>
            </a:r>
            <a:r>
              <a:rPr lang="es-MX" sz="1200" spc="3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los</a:t>
            </a:r>
            <a:r>
              <a:rPr lang="es-MX" sz="1200" spc="3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determinantes</a:t>
            </a:r>
            <a:r>
              <a:rPr lang="es-MX" sz="1200" spc="3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sociales</a:t>
            </a:r>
            <a:r>
              <a:rPr lang="es-MX" sz="1200" spc="3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200" spc="3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la </a:t>
            </a:r>
            <a:r>
              <a:rPr lang="es-MX" sz="12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salud.</a:t>
            </a:r>
            <a:endParaRPr lang="es-MX" sz="1200" dirty="0">
              <a:latin typeface="Arial MT"/>
              <a:cs typeface="Arial MT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4DF498E-DB74-D358-F714-0C36FFA37E60}"/>
              </a:ext>
            </a:extLst>
          </p:cNvPr>
          <p:cNvSpPr txBox="1"/>
          <p:nvPr/>
        </p:nvSpPr>
        <p:spPr>
          <a:xfrm>
            <a:off x="6502025" y="3684681"/>
            <a:ext cx="5375909" cy="2746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marR="5080" algn="just">
              <a:lnSpc>
                <a:spcPts val="1300"/>
              </a:lnSpc>
              <a:spcBef>
                <a:spcPts val="259"/>
              </a:spcBef>
            </a:pPr>
            <a:endParaRPr lang="es-MX" sz="1200" spc="-5" dirty="0">
              <a:solidFill>
                <a:srgbClr val="23505E"/>
              </a:solidFill>
              <a:latin typeface="Arial MT"/>
              <a:cs typeface="Arial MT"/>
            </a:endParaRPr>
          </a:p>
          <a:p>
            <a:pPr marL="12698" marR="5080" algn="just">
              <a:lnSpc>
                <a:spcPts val="1300"/>
              </a:lnSpc>
              <a:spcBef>
                <a:spcPts val="259"/>
              </a:spcBef>
            </a:pPr>
            <a:endParaRPr lang="es-MX" sz="1200" spc="-5" dirty="0">
              <a:solidFill>
                <a:srgbClr val="23505E"/>
              </a:solidFill>
              <a:latin typeface="Arial MT"/>
              <a:cs typeface="Arial MT"/>
            </a:endParaRPr>
          </a:p>
          <a:p>
            <a:pPr marL="12698" marR="5080" algn="just">
              <a:lnSpc>
                <a:spcPts val="1300"/>
              </a:lnSpc>
              <a:spcBef>
                <a:spcPts val="259"/>
              </a:spcBef>
            </a:pP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200" spc="-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10" dirty="0">
                <a:solidFill>
                  <a:srgbClr val="23505E"/>
                </a:solidFill>
                <a:latin typeface="Arial MT"/>
                <a:cs typeface="Arial MT"/>
              </a:rPr>
              <a:t>Ley</a:t>
            </a:r>
            <a:r>
              <a:rPr lang="es-MX" sz="1200" spc="-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1751</a:t>
            </a:r>
            <a:r>
              <a:rPr lang="es-MX" sz="1200" spc="-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200" spc="-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2015</a:t>
            </a:r>
            <a:r>
              <a:rPr lang="es-MX" sz="1200" spc="-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que</a:t>
            </a:r>
            <a:r>
              <a:rPr lang="es-MX" sz="1200" spc="-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consagró</a:t>
            </a:r>
            <a:r>
              <a:rPr lang="es-MX" sz="1200" spc="-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200" spc="-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salud</a:t>
            </a:r>
            <a:r>
              <a:rPr lang="es-MX" sz="1200" spc="-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como </a:t>
            </a:r>
            <a:r>
              <a:rPr lang="es-MX" sz="12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un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derecho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fundamental</a:t>
            </a:r>
            <a:r>
              <a:rPr lang="es-MX" sz="1200" spc="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10" dirty="0">
                <a:solidFill>
                  <a:srgbClr val="23505E"/>
                </a:solidFill>
                <a:latin typeface="Arial MT"/>
                <a:cs typeface="Arial MT"/>
              </a:rPr>
              <a:t>autónomo,</a:t>
            </a:r>
            <a:r>
              <a:rPr lang="es-MX" sz="1200" spc="31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situándolo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en el ámbito del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Sistema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de Salud.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Esta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visión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integra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y</a:t>
            </a:r>
            <a:r>
              <a:rPr lang="es-MX" sz="1200" spc="5" dirty="0">
                <a:solidFill>
                  <a:srgbClr val="23505E"/>
                </a:solidFill>
                <a:latin typeface="Arial MT"/>
                <a:cs typeface="Arial MT"/>
              </a:rPr>
              <a:t> articula</a:t>
            </a:r>
            <a:r>
              <a:rPr lang="es-MX" sz="12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el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componente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colectivo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e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individual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atención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en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salud,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con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las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acciones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intersectoriales requeridas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para </a:t>
            </a:r>
            <a:r>
              <a:rPr lang="es-MX" sz="1200" spc="-10" dirty="0">
                <a:solidFill>
                  <a:srgbClr val="23505E"/>
                </a:solidFill>
                <a:latin typeface="Arial MT"/>
                <a:cs typeface="Arial MT"/>
              </a:rPr>
              <a:t>afectar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 positivamente</a:t>
            </a:r>
            <a:r>
              <a:rPr lang="es-MX" sz="1200" spc="3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los</a:t>
            </a:r>
            <a:r>
              <a:rPr lang="es-MX" sz="1200" spc="3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determinantes</a:t>
            </a:r>
            <a:r>
              <a:rPr lang="es-MX" sz="1200" spc="3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sociales</a:t>
            </a:r>
            <a:r>
              <a:rPr lang="es-MX" sz="1200" spc="3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200" spc="3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la </a:t>
            </a:r>
            <a:r>
              <a:rPr lang="es-MX" sz="12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salud.</a:t>
            </a:r>
          </a:p>
          <a:p>
            <a:pPr marL="12698" marR="5080" algn="just">
              <a:lnSpc>
                <a:spcPts val="1300"/>
              </a:lnSpc>
              <a:spcBef>
                <a:spcPts val="259"/>
              </a:spcBef>
            </a:pPr>
            <a:endParaRPr lang="es-MX" sz="1200" spc="-5" dirty="0">
              <a:solidFill>
                <a:srgbClr val="23505E"/>
              </a:solidFill>
              <a:latin typeface="Arial MT"/>
              <a:cs typeface="Arial MT"/>
            </a:endParaRPr>
          </a:p>
          <a:p>
            <a:pPr marL="12698" marR="5080" algn="just">
              <a:lnSpc>
                <a:spcPts val="1300"/>
              </a:lnSpc>
              <a:spcBef>
                <a:spcPts val="259"/>
              </a:spcBef>
            </a:pP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El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Modelo de Atención Integral </a:t>
            </a:r>
            <a:r>
              <a:rPr lang="es-MX" sz="1200" spc="-10" dirty="0">
                <a:solidFill>
                  <a:srgbClr val="23505E"/>
                </a:solidFill>
                <a:latin typeface="Arial MT"/>
                <a:cs typeface="Arial MT"/>
              </a:rPr>
              <a:t>Territorial-MAITE, </a:t>
            </a:r>
            <a:r>
              <a:rPr lang="es-MX" sz="12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basado</a:t>
            </a:r>
            <a:r>
              <a:rPr lang="es-MX" sz="1200" spc="-1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en</a:t>
            </a:r>
            <a:r>
              <a:rPr lang="es-MX" sz="1200" spc="-9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200" spc="-9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Gestión</a:t>
            </a:r>
            <a:r>
              <a:rPr lang="es-MX" sz="1200" spc="-9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Integral</a:t>
            </a:r>
            <a:r>
              <a:rPr lang="es-MX" sz="1200" spc="-9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del</a:t>
            </a:r>
            <a:r>
              <a:rPr lang="es-MX" sz="1200" spc="-9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Riesgo</a:t>
            </a:r>
            <a:r>
              <a:rPr lang="es-MX" sz="1200" spc="-9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en</a:t>
            </a:r>
            <a:r>
              <a:rPr lang="es-MX" sz="1200" spc="-9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Salud- </a:t>
            </a:r>
            <a:r>
              <a:rPr lang="es-MX" sz="12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GIRS;</a:t>
            </a:r>
            <a:r>
              <a:rPr lang="es-MX" sz="1200" spc="1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200" spc="18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GIRS</a:t>
            </a:r>
            <a:r>
              <a:rPr lang="es-MX" sz="1200" spc="17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es</a:t>
            </a:r>
            <a:r>
              <a:rPr lang="es-MX" sz="1200" spc="17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una</a:t>
            </a:r>
            <a:r>
              <a:rPr lang="es-MX" sz="1200" spc="18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estrategia</a:t>
            </a:r>
            <a:r>
              <a:rPr lang="es-MX" sz="1200" spc="17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transversal</a:t>
            </a:r>
            <a:r>
              <a:rPr lang="es-MX" sz="1200" spc="17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de </a:t>
            </a:r>
            <a:r>
              <a:rPr lang="es-MX" sz="12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200" spc="25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40" dirty="0">
                <a:solidFill>
                  <a:srgbClr val="23505E"/>
                </a:solidFill>
                <a:latin typeface="Arial MT"/>
                <a:cs typeface="Arial MT"/>
              </a:rPr>
              <a:t>PAIS 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basada</a:t>
            </a:r>
            <a:r>
              <a:rPr lang="es-MX" sz="1200" spc="25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en</a:t>
            </a:r>
            <a:r>
              <a:rPr lang="es-MX" sz="1200" spc="25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200" spc="254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articulación</a:t>
            </a:r>
            <a:r>
              <a:rPr lang="es-MX" sz="1200" spc="25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e</a:t>
            </a:r>
            <a:r>
              <a:rPr lang="es-MX" sz="1200" spc="254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interacción </a:t>
            </a:r>
            <a:r>
              <a:rPr lang="es-MX" sz="1200" spc="-3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los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agentes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del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sistema</a:t>
            </a:r>
            <a:r>
              <a:rPr lang="es-MX" sz="12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salud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y</a:t>
            </a:r>
            <a:r>
              <a:rPr lang="es-MX" sz="12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otros </a:t>
            </a:r>
            <a:r>
              <a:rPr lang="es-MX" sz="12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sectores</a:t>
            </a:r>
            <a:r>
              <a:rPr lang="es-MX" sz="1200" spc="19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para</a:t>
            </a:r>
            <a:r>
              <a:rPr lang="es-MX" sz="1200" spc="19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10" dirty="0">
                <a:solidFill>
                  <a:srgbClr val="23505E"/>
                </a:solidFill>
                <a:latin typeface="Arial MT"/>
                <a:cs typeface="Arial MT"/>
              </a:rPr>
              <a:t>identificar,</a:t>
            </a:r>
            <a:r>
              <a:rPr lang="es-MX" sz="1200" spc="19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10" dirty="0">
                <a:solidFill>
                  <a:srgbClr val="23505E"/>
                </a:solidFill>
                <a:latin typeface="Arial MT"/>
                <a:cs typeface="Arial MT"/>
              </a:rPr>
              <a:t>analizar,</a:t>
            </a:r>
            <a:r>
              <a:rPr lang="es-MX" sz="1200" spc="19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20" dirty="0">
                <a:solidFill>
                  <a:srgbClr val="23505E"/>
                </a:solidFill>
                <a:latin typeface="Arial MT"/>
                <a:cs typeface="Arial MT"/>
              </a:rPr>
              <a:t>evaluar,</a:t>
            </a:r>
            <a:r>
              <a:rPr lang="es-MX" sz="1200" spc="19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tratar </a:t>
            </a:r>
            <a:r>
              <a:rPr lang="es-MX" sz="12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y </a:t>
            </a:r>
            <a:r>
              <a:rPr lang="es-MX" sz="1200" spc="-15" dirty="0">
                <a:solidFill>
                  <a:srgbClr val="23505E"/>
                </a:solidFill>
                <a:latin typeface="Arial MT"/>
                <a:cs typeface="Arial MT"/>
              </a:rPr>
              <a:t>llevar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a cabo el seguimiento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y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monitoreo de los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riesgos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para la salud de las personas, </a:t>
            </a:r>
            <a:r>
              <a:rPr lang="es-MX" sz="1200" spc="-10" dirty="0">
                <a:solidFill>
                  <a:srgbClr val="23505E"/>
                </a:solidFill>
                <a:latin typeface="Arial MT"/>
                <a:cs typeface="Arial MT"/>
              </a:rPr>
              <a:t>familias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y </a:t>
            </a:r>
            <a:r>
              <a:rPr lang="es-MX" sz="12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comunidades, 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orientada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al logro de resultados en </a:t>
            </a:r>
            <a:r>
              <a:rPr lang="es-MX" sz="12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salud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y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al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bienestar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200" spc="-5" dirty="0">
                <a:solidFill>
                  <a:srgbClr val="23505E"/>
                </a:solidFill>
                <a:latin typeface="Arial MT"/>
                <a:cs typeface="Arial MT"/>
              </a:rPr>
              <a:t>población.</a:t>
            </a:r>
            <a:endParaRPr lang="es-MX" sz="1200" dirty="0">
              <a:latin typeface="Arial MT"/>
              <a:cs typeface="Arial MT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8DFCE593-8BB3-3178-8DA7-12CEB1E19B3D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850192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C6291A80-9DA6-BA44-BA38-B7906968D198}"/>
              </a:ext>
            </a:extLst>
          </p:cNvPr>
          <p:cNvSpPr txBox="1"/>
          <p:nvPr/>
        </p:nvSpPr>
        <p:spPr>
          <a:xfrm>
            <a:off x="1702721" y="2061642"/>
            <a:ext cx="87849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dirty="0">
                <a:solidFill>
                  <a:srgbClr val="009B86"/>
                </a:solidFill>
                <a:latin typeface="+mj-lt"/>
              </a:rPr>
              <a:t>NUESTROS AFILIADOS</a:t>
            </a:r>
            <a:endParaRPr lang="es-CO" sz="5400" b="1" dirty="0">
              <a:solidFill>
                <a:srgbClr val="009B86"/>
              </a:solidFill>
              <a:latin typeface="+mj-l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743DEBA-F84A-F94C-911D-89BBA34C80E3}"/>
              </a:ext>
            </a:extLst>
          </p:cNvPr>
          <p:cNvSpPr txBox="1"/>
          <p:nvPr/>
        </p:nvSpPr>
        <p:spPr>
          <a:xfrm>
            <a:off x="3222378" y="3277687"/>
            <a:ext cx="57456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5400" b="1" dirty="0">
                <a:solidFill>
                  <a:srgbClr val="23505E"/>
                </a:solidFill>
                <a:latin typeface="+mj-lt"/>
              </a:rPr>
              <a:t>SAVIA SALUD EPS</a:t>
            </a:r>
          </a:p>
          <a:p>
            <a:pPr algn="ctr"/>
            <a:r>
              <a:rPr lang="es-CO" sz="5400" b="1" dirty="0">
                <a:solidFill>
                  <a:srgbClr val="23505E"/>
                </a:solidFill>
                <a:latin typeface="+mj-lt"/>
              </a:rPr>
              <a:t>AÑO 2022</a:t>
            </a:r>
          </a:p>
        </p:txBody>
      </p:sp>
      <p:cxnSp>
        <p:nvCxnSpPr>
          <p:cNvPr id="6" name="Conector recto 6">
            <a:extLst>
              <a:ext uri="{FF2B5EF4-FFF2-40B4-BE49-F238E27FC236}">
                <a16:creationId xmlns:a16="http://schemas.microsoft.com/office/drawing/2014/main" id="{B276BC31-3D62-3441-BD7C-A91FC8D368D1}"/>
              </a:ext>
            </a:extLst>
          </p:cNvPr>
          <p:cNvCxnSpPr>
            <a:cxnSpLocks/>
          </p:cNvCxnSpPr>
          <p:nvPr/>
        </p:nvCxnSpPr>
        <p:spPr>
          <a:xfrm>
            <a:off x="1702719" y="1689352"/>
            <a:ext cx="0" cy="317667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746654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9">
            <a:extLst>
              <a:ext uri="{FF2B5EF4-FFF2-40B4-BE49-F238E27FC236}">
                <a16:creationId xmlns:a16="http://schemas.microsoft.com/office/drawing/2014/main" id="{8DFC8317-453A-A36A-274B-D7DDACF3149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30233" y="2684951"/>
            <a:ext cx="4536504" cy="3842123"/>
          </a:xfrm>
          <a:prstGeom prst="rect">
            <a:avLst/>
          </a:prstGeom>
        </p:spPr>
      </p:pic>
      <p:sp>
        <p:nvSpPr>
          <p:cNvPr id="6" name="object 4">
            <a:extLst>
              <a:ext uri="{FF2B5EF4-FFF2-40B4-BE49-F238E27FC236}">
                <a16:creationId xmlns:a16="http://schemas.microsoft.com/office/drawing/2014/main" id="{8973778B-F176-6C02-C0C1-53FF51B4B05D}"/>
              </a:ext>
            </a:extLst>
          </p:cNvPr>
          <p:cNvSpPr txBox="1"/>
          <p:nvPr/>
        </p:nvSpPr>
        <p:spPr>
          <a:xfrm>
            <a:off x="1459466" y="566526"/>
            <a:ext cx="513143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es-MX" sz="2400" b="1" spc="-35" dirty="0">
                <a:solidFill>
                  <a:srgbClr val="00A48D"/>
                </a:solidFill>
                <a:latin typeface="Arial"/>
                <a:cs typeface="Arial"/>
              </a:rPr>
              <a:t>Cobertura en Antioquia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74FF22A2-5C5C-59C9-470D-80AA084D6F91}"/>
              </a:ext>
            </a:extLst>
          </p:cNvPr>
          <p:cNvSpPr txBox="1"/>
          <p:nvPr/>
        </p:nvSpPr>
        <p:spPr>
          <a:xfrm>
            <a:off x="2278782" y="1465978"/>
            <a:ext cx="3732857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8" algn="ctr">
              <a:spcBef>
                <a:spcPts val="100"/>
              </a:spcBef>
            </a:pPr>
            <a:r>
              <a:rPr lang="es-MX" sz="2400" b="1" spc="-35" dirty="0">
                <a:solidFill>
                  <a:srgbClr val="2A5162"/>
                </a:solidFill>
                <a:latin typeface="Arial"/>
                <a:cs typeface="Arial"/>
              </a:rPr>
              <a:t>Savia Salud </a:t>
            </a:r>
            <a:r>
              <a:rPr lang="es-MX" sz="2400" spc="-35" dirty="0">
                <a:solidFill>
                  <a:srgbClr val="2A5162"/>
                </a:solidFill>
                <a:latin typeface="Arial"/>
                <a:cs typeface="Arial"/>
              </a:rPr>
              <a:t>presente en </a:t>
            </a:r>
            <a:r>
              <a:rPr lang="es-MX" sz="2400" b="1" spc="-35" dirty="0">
                <a:solidFill>
                  <a:srgbClr val="2A5162"/>
                </a:solidFill>
                <a:latin typeface="Arial"/>
                <a:cs typeface="Arial"/>
              </a:rPr>
              <a:t>123 municipios</a:t>
            </a:r>
            <a:endParaRPr sz="2400" dirty="0">
              <a:solidFill>
                <a:srgbClr val="2A5162"/>
              </a:solidFill>
              <a:latin typeface="Arial"/>
              <a:cs typeface="Arial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990DD2E9-7A9D-028C-87F0-C1CD05975F57}"/>
              </a:ext>
            </a:extLst>
          </p:cNvPr>
          <p:cNvSpPr txBox="1"/>
          <p:nvPr/>
        </p:nvSpPr>
        <p:spPr>
          <a:xfrm>
            <a:off x="6743278" y="1465978"/>
            <a:ext cx="3732857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8" algn="ctr">
              <a:spcBef>
                <a:spcPts val="100"/>
              </a:spcBef>
            </a:pPr>
            <a:r>
              <a:rPr lang="es-MX" sz="2400" b="1" spc="-35" dirty="0">
                <a:solidFill>
                  <a:srgbClr val="2A5162"/>
                </a:solidFill>
                <a:latin typeface="Arial"/>
                <a:cs typeface="Arial"/>
              </a:rPr>
              <a:t>98,4% </a:t>
            </a:r>
            <a:r>
              <a:rPr lang="es-MX" sz="2400" spc="-35" dirty="0">
                <a:solidFill>
                  <a:srgbClr val="2A5162"/>
                </a:solidFill>
                <a:latin typeface="Arial"/>
                <a:cs typeface="Arial"/>
              </a:rPr>
              <a:t>del territorio de Antioquia</a:t>
            </a:r>
            <a:endParaRPr sz="2400" dirty="0">
              <a:solidFill>
                <a:srgbClr val="2A5162"/>
              </a:solidFill>
              <a:latin typeface="Arial"/>
              <a:cs typeface="Arial"/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44C2E502-0509-82FD-F327-C1A1C063B9D7}"/>
              </a:ext>
            </a:extLst>
          </p:cNvPr>
          <p:cNvCxnSpPr>
            <a:stCxn id="8" idx="3"/>
          </p:cNvCxnSpPr>
          <p:nvPr/>
        </p:nvCxnSpPr>
        <p:spPr>
          <a:xfrm>
            <a:off x="6011639" y="1841722"/>
            <a:ext cx="947663" cy="0"/>
          </a:xfrm>
          <a:prstGeom prst="line">
            <a:avLst/>
          </a:prstGeom>
          <a:ln w="38100">
            <a:solidFill>
              <a:srgbClr val="006D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ject 7">
            <a:extLst>
              <a:ext uri="{FF2B5EF4-FFF2-40B4-BE49-F238E27FC236}">
                <a16:creationId xmlns:a16="http://schemas.microsoft.com/office/drawing/2014/main" id="{DABCE382-ABC3-01DD-11DD-BBE464530CA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20506" y="1773610"/>
            <a:ext cx="102692" cy="102692"/>
          </a:xfrm>
          <a:prstGeom prst="rect">
            <a:avLst/>
          </a:prstGeom>
        </p:spPr>
      </p:pic>
      <p:pic>
        <p:nvPicPr>
          <p:cNvPr id="15" name="object 8">
            <a:extLst>
              <a:ext uri="{FF2B5EF4-FFF2-40B4-BE49-F238E27FC236}">
                <a16:creationId xmlns:a16="http://schemas.microsoft.com/office/drawing/2014/main" id="{B7B729A6-909D-619A-5880-0A8C590B8C6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87294" y="1773610"/>
            <a:ext cx="102692" cy="102692"/>
          </a:xfrm>
          <a:prstGeom prst="rect">
            <a:avLst/>
          </a:prstGeom>
        </p:spPr>
      </p:pic>
      <p:sp>
        <p:nvSpPr>
          <p:cNvPr id="16" name="object 3">
            <a:extLst>
              <a:ext uri="{FF2B5EF4-FFF2-40B4-BE49-F238E27FC236}">
                <a16:creationId xmlns:a16="http://schemas.microsoft.com/office/drawing/2014/main" id="{C7AFCAC5-6627-475E-E368-1521ED3248DE}"/>
              </a:ext>
            </a:extLst>
          </p:cNvPr>
          <p:cNvSpPr txBox="1"/>
          <p:nvPr/>
        </p:nvSpPr>
        <p:spPr>
          <a:xfrm>
            <a:off x="3200806" y="6402964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918056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DEEC55B-CB84-AEE8-9C3B-FEEC682B570B}"/>
              </a:ext>
            </a:extLst>
          </p:cNvPr>
          <p:cNvSpPr txBox="1"/>
          <p:nvPr/>
        </p:nvSpPr>
        <p:spPr>
          <a:xfrm>
            <a:off x="1342679" y="893856"/>
            <a:ext cx="6098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es-MX" sz="2400" b="1" spc="-5" dirty="0">
                <a:solidFill>
                  <a:srgbClr val="00A48D"/>
                </a:solidFill>
                <a:latin typeface="Arial"/>
                <a:cs typeface="Arial"/>
              </a:rPr>
              <a:t>Participació</a:t>
            </a:r>
            <a:r>
              <a:rPr lang="es-MX" sz="2400" b="1" spc="160" dirty="0">
                <a:solidFill>
                  <a:srgbClr val="00A48D"/>
                </a:solidFill>
                <a:latin typeface="Arial"/>
                <a:cs typeface="Arial"/>
              </a:rPr>
              <a:t>n</a:t>
            </a:r>
            <a:r>
              <a:rPr lang="es-MX" sz="2400" b="1" spc="-30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lang="es-MX" sz="2400" b="1" spc="50" dirty="0">
                <a:solidFill>
                  <a:srgbClr val="00A48D"/>
                </a:solidFill>
                <a:latin typeface="Arial"/>
                <a:cs typeface="Arial"/>
              </a:rPr>
              <a:t>e</a:t>
            </a:r>
            <a:r>
              <a:rPr lang="es-MX" sz="2400" b="1" spc="195" dirty="0">
                <a:solidFill>
                  <a:srgbClr val="00A48D"/>
                </a:solidFill>
                <a:latin typeface="Arial"/>
                <a:cs typeface="Arial"/>
              </a:rPr>
              <a:t>n</a:t>
            </a:r>
            <a:r>
              <a:rPr lang="es-MX" sz="2400" b="1" spc="-30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lang="es-MX" sz="2400" b="1" spc="95" dirty="0">
                <a:solidFill>
                  <a:srgbClr val="00A48D"/>
                </a:solidFill>
                <a:latin typeface="Arial"/>
                <a:cs typeface="Arial"/>
              </a:rPr>
              <a:t>e</a:t>
            </a:r>
            <a:r>
              <a:rPr lang="es-MX" sz="2400" b="1" spc="110" dirty="0">
                <a:solidFill>
                  <a:srgbClr val="00A48D"/>
                </a:solidFill>
                <a:latin typeface="Arial"/>
                <a:cs typeface="Arial"/>
              </a:rPr>
              <a:t>l</a:t>
            </a:r>
            <a:r>
              <a:rPr lang="es-MX" sz="2400" b="1" spc="-30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lang="es-MX" sz="2400" b="1" spc="30" dirty="0">
                <a:solidFill>
                  <a:srgbClr val="00A48D"/>
                </a:solidFill>
                <a:latin typeface="Arial"/>
                <a:cs typeface="Arial"/>
              </a:rPr>
              <a:t>mercad</a:t>
            </a:r>
            <a:r>
              <a:rPr lang="es-MX" sz="2400" b="1" spc="160" dirty="0">
                <a:solidFill>
                  <a:srgbClr val="00A48D"/>
                </a:solidFill>
                <a:latin typeface="Arial"/>
                <a:cs typeface="Arial"/>
              </a:rPr>
              <a:t>o</a:t>
            </a:r>
            <a:r>
              <a:rPr lang="es-MX" sz="2400" b="1" spc="-30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lang="es-MX" sz="2400" b="1" spc="10" dirty="0">
                <a:solidFill>
                  <a:srgbClr val="00A48D"/>
                </a:solidFill>
                <a:latin typeface="Arial"/>
                <a:cs typeface="Arial"/>
              </a:rPr>
              <a:t>nacional</a:t>
            </a:r>
            <a:endParaRPr lang="es-MX" sz="2400" dirty="0">
              <a:latin typeface="Arial"/>
              <a:cs typeface="Arial"/>
            </a:endParaRPr>
          </a:p>
        </p:txBody>
      </p:sp>
      <p:pic>
        <p:nvPicPr>
          <p:cNvPr id="4" name="object 5">
            <a:extLst>
              <a:ext uri="{FF2B5EF4-FFF2-40B4-BE49-F238E27FC236}">
                <a16:creationId xmlns:a16="http://schemas.microsoft.com/office/drawing/2014/main" id="{84DFC8FA-B7EC-E854-96F5-44FB6551DCF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6694" y="1363098"/>
            <a:ext cx="9217024" cy="5040560"/>
          </a:xfrm>
          <a:prstGeom prst="rect">
            <a:avLst/>
          </a:prstGeom>
        </p:spPr>
      </p:pic>
      <p:sp>
        <p:nvSpPr>
          <p:cNvPr id="2" name="object 3">
            <a:extLst>
              <a:ext uri="{FF2B5EF4-FFF2-40B4-BE49-F238E27FC236}">
                <a16:creationId xmlns:a16="http://schemas.microsoft.com/office/drawing/2014/main" id="{590F7C18-F26F-4817-2FB9-1BE7839FA6DB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79651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DEEC55B-CB84-AEE8-9C3B-FEEC682B570B}"/>
              </a:ext>
            </a:extLst>
          </p:cNvPr>
          <p:cNvSpPr txBox="1"/>
          <p:nvPr/>
        </p:nvSpPr>
        <p:spPr>
          <a:xfrm>
            <a:off x="1342678" y="477466"/>
            <a:ext cx="6098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es-MX" sz="2400" b="1" spc="-5" dirty="0">
                <a:solidFill>
                  <a:srgbClr val="00A48D"/>
                </a:solidFill>
                <a:latin typeface="Arial"/>
                <a:cs typeface="Arial"/>
              </a:rPr>
              <a:t>Afiliados Savia Salud EPS</a:t>
            </a:r>
            <a:endParaRPr lang="es-MX" sz="2400" dirty="0">
              <a:latin typeface="Arial"/>
              <a:cs typeface="Arial"/>
            </a:endParaRPr>
          </a:p>
        </p:txBody>
      </p:sp>
      <p:pic>
        <p:nvPicPr>
          <p:cNvPr id="2" name="object 6">
            <a:extLst>
              <a:ext uri="{FF2B5EF4-FFF2-40B4-BE49-F238E27FC236}">
                <a16:creationId xmlns:a16="http://schemas.microsoft.com/office/drawing/2014/main" id="{608E9994-3FED-3FBB-69B1-3CA1C5B2A53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10830" y="939131"/>
            <a:ext cx="6768751" cy="3730457"/>
          </a:xfrm>
          <a:prstGeom prst="rect">
            <a:avLst/>
          </a:prstGeom>
        </p:spPr>
      </p:pic>
      <p:pic>
        <p:nvPicPr>
          <p:cNvPr id="5" name="object 6">
            <a:extLst>
              <a:ext uri="{FF2B5EF4-FFF2-40B4-BE49-F238E27FC236}">
                <a16:creationId xmlns:a16="http://schemas.microsoft.com/office/drawing/2014/main" id="{83034BC9-16A1-13DF-4F71-5D9F274007D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70870" y="4581922"/>
            <a:ext cx="6552728" cy="1912076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524ECEC7-890E-293C-04D7-64563E32EAE3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05241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6C52DB0-002A-9EA3-03D2-4984CA5B0B1D}"/>
              </a:ext>
            </a:extLst>
          </p:cNvPr>
          <p:cNvSpPr txBox="1"/>
          <p:nvPr/>
        </p:nvSpPr>
        <p:spPr>
          <a:xfrm>
            <a:off x="1126654" y="693490"/>
            <a:ext cx="9649072" cy="925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>
              <a:lnSpc>
                <a:spcPts val="3410"/>
              </a:lnSpc>
              <a:spcBef>
                <a:spcPts val="100"/>
              </a:spcBef>
            </a:pPr>
            <a:r>
              <a:rPr lang="es-MX" sz="2400" b="1" spc="95" dirty="0">
                <a:solidFill>
                  <a:srgbClr val="00A48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Comportamiento de la afiliación en las subregiones con respecto al 2021</a:t>
            </a:r>
            <a:endParaRPr lang="es-MX" sz="2400" b="1" spc="-3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ject 3">
            <a:extLst>
              <a:ext uri="{FF2B5EF4-FFF2-40B4-BE49-F238E27FC236}">
                <a16:creationId xmlns:a16="http://schemas.microsoft.com/office/drawing/2014/main" id="{96F3B08D-7973-511C-7D51-4D7FCCB7205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50204" y="1618872"/>
            <a:ext cx="7290003" cy="4451194"/>
          </a:xfrm>
          <a:prstGeom prst="rect">
            <a:avLst/>
          </a:prstGeom>
        </p:spPr>
      </p:pic>
      <p:sp>
        <p:nvSpPr>
          <p:cNvPr id="2" name="object 3">
            <a:extLst>
              <a:ext uri="{FF2B5EF4-FFF2-40B4-BE49-F238E27FC236}">
                <a16:creationId xmlns:a16="http://schemas.microsoft.com/office/drawing/2014/main" id="{06067A64-E1EA-D8F5-A087-7DF1A1D22234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9701550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10FCBED-E7A4-DBBD-FF26-E5EF6C17DE4A}"/>
              </a:ext>
            </a:extLst>
          </p:cNvPr>
          <p:cNvSpPr txBox="1"/>
          <p:nvPr/>
        </p:nvSpPr>
        <p:spPr>
          <a:xfrm>
            <a:off x="1270670" y="409420"/>
            <a:ext cx="609834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spc="95" dirty="0">
                <a:solidFill>
                  <a:srgbClr val="009B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Ingres</a:t>
            </a:r>
            <a:r>
              <a:rPr lang="es-MX" b="1" spc="265" dirty="0">
                <a:solidFill>
                  <a:srgbClr val="009B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s-MX" b="1" spc="-380" dirty="0">
                <a:solidFill>
                  <a:srgbClr val="009B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b="1" spc="235" dirty="0">
                <a:solidFill>
                  <a:srgbClr val="009B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MX" b="1" spc="-380" dirty="0">
                <a:solidFill>
                  <a:srgbClr val="009B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b="1" spc="80" dirty="0">
                <a:solidFill>
                  <a:srgbClr val="009B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egres</a:t>
            </a:r>
            <a:r>
              <a:rPr lang="es-MX" b="1" spc="229" dirty="0">
                <a:solidFill>
                  <a:srgbClr val="009B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s-MX" b="1" spc="-380" dirty="0">
                <a:solidFill>
                  <a:srgbClr val="009B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b="1" spc="40" dirty="0">
                <a:solidFill>
                  <a:srgbClr val="009B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s-MX" b="1" spc="160" dirty="0">
                <a:solidFill>
                  <a:srgbClr val="009B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MX" b="1" spc="-380" dirty="0">
                <a:solidFill>
                  <a:srgbClr val="009B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b="1" spc="155" dirty="0">
                <a:solidFill>
                  <a:srgbClr val="009B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MX" b="1" spc="40" dirty="0">
                <a:solidFill>
                  <a:srgbClr val="009B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</a:t>
            </a:r>
            <a:r>
              <a:rPr lang="es-MX" b="1" spc="70" dirty="0">
                <a:solidFill>
                  <a:srgbClr val="009B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liados</a:t>
            </a:r>
          </a:p>
          <a:p>
            <a:r>
              <a:rPr lang="es-MX" b="1" spc="70" dirty="0">
                <a:solidFill>
                  <a:srgbClr val="009B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(2020 – 2021 – 2022)</a:t>
            </a:r>
            <a:endParaRPr lang="es-CO" b="1" dirty="0">
              <a:solidFill>
                <a:srgbClr val="009B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61D062B-C2BC-C409-94F3-CD5D72E86E50}"/>
              </a:ext>
            </a:extLst>
          </p:cNvPr>
          <p:cNvSpPr txBox="1"/>
          <p:nvPr/>
        </p:nvSpPr>
        <p:spPr>
          <a:xfrm>
            <a:off x="719442" y="1676484"/>
            <a:ext cx="2520280" cy="1010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>
              <a:lnSpc>
                <a:spcPts val="1370"/>
              </a:lnSpc>
              <a:spcBef>
                <a:spcPts val="2965"/>
              </a:spcBef>
            </a:pPr>
            <a:r>
              <a:rPr lang="es-CO" sz="1600" b="1" spc="-13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Ingreso</a:t>
            </a:r>
            <a:r>
              <a:rPr lang="es-CO" sz="1600" b="1" spc="-8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600" b="1" spc="-1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afiliados</a:t>
            </a:r>
            <a:endParaRPr lang="es-CO" sz="1600" b="1" spc="-5" dirty="0">
              <a:solidFill>
                <a:srgbClr val="00A4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/>
            <a:r>
              <a:rPr lang="es-CO" sz="1600" b="1" spc="-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2020:</a:t>
            </a:r>
            <a:r>
              <a:rPr lang="es-CO" sz="1600" b="1" spc="-6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6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344.477</a:t>
            </a:r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/>
            <a:r>
              <a:rPr lang="es-CO" sz="1600" b="1" spc="-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2021:</a:t>
            </a:r>
            <a:r>
              <a:rPr lang="es-CO" sz="1600" b="1" spc="-6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6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341.259</a:t>
            </a:r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/>
            <a:r>
              <a:rPr lang="es-CO" sz="1600" b="1" spc="-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2022:</a:t>
            </a:r>
            <a:r>
              <a:rPr lang="es-CO" sz="1600" b="1" spc="-6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6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426.804</a:t>
            </a:r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" name="object 8">
            <a:extLst>
              <a:ext uri="{FF2B5EF4-FFF2-40B4-BE49-F238E27FC236}">
                <a16:creationId xmlns:a16="http://schemas.microsoft.com/office/drawing/2014/main" id="{11F2EF32-6DC4-3277-D635-987ADA9737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611041"/>
              </p:ext>
            </p:extLst>
          </p:nvPr>
        </p:nvGraphicFramePr>
        <p:xfrm>
          <a:off x="4210580" y="3088540"/>
          <a:ext cx="3769252" cy="12273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26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2350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</a:t>
                      </a:r>
                      <a:r>
                        <a:rPr sz="1600" b="1" dirty="0">
                          <a:solidFill>
                            <a:srgbClr val="2350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sz="1600" b="1" spc="-80" dirty="0">
                          <a:solidFill>
                            <a:srgbClr val="2350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b="1" dirty="0">
                          <a:solidFill>
                            <a:srgbClr val="2350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</a:t>
                      </a:r>
                      <a:r>
                        <a:rPr sz="1600" b="1" spc="-80" dirty="0">
                          <a:solidFill>
                            <a:srgbClr val="2350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b="1" spc="-5" dirty="0" err="1">
                          <a:solidFill>
                            <a:srgbClr val="2350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afiliados</a:t>
                      </a:r>
                      <a:endParaRPr lang="es-MX" sz="1600" b="1" spc="-5" dirty="0">
                        <a:solidFill>
                          <a:srgbClr val="23505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endParaRPr sz="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12700">
                      <a:solidFill>
                        <a:srgbClr val="00A48D"/>
                      </a:solidFill>
                      <a:prstDash val="soli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A48D"/>
                      </a:solidFill>
                      <a:prstDash val="soli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176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00A4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2020:</a:t>
                      </a:r>
                      <a:r>
                        <a:rPr sz="1600" b="1" spc="-30" dirty="0">
                          <a:solidFill>
                            <a:srgbClr val="00A4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-5" dirty="0">
                          <a:solidFill>
                            <a:srgbClr val="2350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14.784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12700">
                      <a:solidFill>
                        <a:srgbClr val="00A48D"/>
                      </a:solidFill>
                      <a:prstDash val="soli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910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2350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0,9%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A48D"/>
                      </a:solidFill>
                      <a:prstDash val="soli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261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00A4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2021:</a:t>
                      </a:r>
                      <a:r>
                        <a:rPr sz="1600" b="1" spc="-30" dirty="0">
                          <a:solidFill>
                            <a:srgbClr val="00A4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-5" dirty="0">
                          <a:solidFill>
                            <a:srgbClr val="2350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-36.227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12700">
                      <a:solidFill>
                        <a:srgbClr val="00A48D"/>
                      </a:solidFill>
                      <a:prstDash val="soli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910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2350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-2,2%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A48D"/>
                      </a:solidFill>
                      <a:prstDash val="soli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013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00A4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2022:</a:t>
                      </a:r>
                      <a:r>
                        <a:rPr sz="1600" b="1" spc="-30" dirty="0">
                          <a:solidFill>
                            <a:srgbClr val="00A4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00" spc="-5" dirty="0">
                          <a:solidFill>
                            <a:srgbClr val="2350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37.888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12700">
                      <a:solidFill>
                        <a:srgbClr val="00A48D"/>
                      </a:solidFill>
                      <a:prstDash val="soli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910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23505E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2,3%</a:t>
                      </a:r>
                      <a:endParaRPr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A48D"/>
                      </a:solidFill>
                      <a:prstDash val="soli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5" name="CuadroTexto 24">
            <a:extLst>
              <a:ext uri="{FF2B5EF4-FFF2-40B4-BE49-F238E27FC236}">
                <a16:creationId xmlns:a16="http://schemas.microsoft.com/office/drawing/2014/main" id="{175F65DA-D093-0290-DA71-94A6F4F7BE39}"/>
              </a:ext>
            </a:extLst>
          </p:cNvPr>
          <p:cNvSpPr txBox="1"/>
          <p:nvPr/>
        </p:nvSpPr>
        <p:spPr>
          <a:xfrm>
            <a:off x="3531475" y="4640486"/>
            <a:ext cx="5127462" cy="1769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68" marR="7619" algn="ctr">
              <a:lnSpc>
                <a:spcPts val="3100"/>
              </a:lnSpc>
              <a:spcBef>
                <a:spcPts val="720"/>
              </a:spcBef>
            </a:pPr>
            <a:r>
              <a:rPr lang="es-MX" sz="1800" b="1" dirty="0">
                <a:solidFill>
                  <a:srgbClr val="009B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Perfil sociodemográfico  Savia Salud EPS</a:t>
            </a:r>
          </a:p>
          <a:p>
            <a:pPr marL="12698" algn="ctr">
              <a:spcBef>
                <a:spcPts val="1120"/>
              </a:spcBef>
            </a:pPr>
            <a:r>
              <a:rPr lang="es-MX" sz="1800" dirty="0">
                <a:solidFill>
                  <a:srgbClr val="009B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de afiliados Savia Salud EPS, diciembre 2022.</a:t>
            </a:r>
          </a:p>
          <a:p>
            <a:pPr marL="264757" algn="ctr">
              <a:spcBef>
                <a:spcPts val="1200"/>
              </a:spcBef>
            </a:pPr>
            <a:r>
              <a:rPr lang="es-MX" sz="2800" b="1" dirty="0">
                <a:solidFill>
                  <a:srgbClr val="009B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1.682.658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89BFB2E8-0ECD-E6D8-5061-767913055AEE}"/>
              </a:ext>
            </a:extLst>
          </p:cNvPr>
          <p:cNvSpPr txBox="1"/>
          <p:nvPr/>
        </p:nvSpPr>
        <p:spPr>
          <a:xfrm>
            <a:off x="1638488" y="4886577"/>
            <a:ext cx="16012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es-CO" sz="2400" b="1" spc="114" dirty="0">
                <a:solidFill>
                  <a:srgbClr val="23505E"/>
                </a:solidFill>
                <a:latin typeface="Arial"/>
                <a:cs typeface="Arial"/>
              </a:rPr>
              <a:t>47,82%</a:t>
            </a:r>
            <a:endParaRPr lang="es-CO" sz="2400" dirty="0">
              <a:latin typeface="Arial"/>
              <a:cs typeface="Arial"/>
            </a:endParaRPr>
          </a:p>
          <a:p>
            <a:pPr marL="12698"/>
            <a:r>
              <a:rPr lang="es-CO" sz="2400" b="1" spc="85" dirty="0">
                <a:solidFill>
                  <a:srgbClr val="23505E"/>
                </a:solidFill>
                <a:latin typeface="Arial"/>
                <a:cs typeface="Arial"/>
              </a:rPr>
              <a:t>804.638</a:t>
            </a:r>
            <a:endParaRPr lang="es-CO" sz="2400" dirty="0">
              <a:latin typeface="Arial"/>
              <a:cs typeface="Arial"/>
            </a:endParaRPr>
          </a:p>
        </p:txBody>
      </p:sp>
      <p:pic>
        <p:nvPicPr>
          <p:cNvPr id="2" name="object 18">
            <a:extLst>
              <a:ext uri="{FF2B5EF4-FFF2-40B4-BE49-F238E27FC236}">
                <a16:creationId xmlns:a16="http://schemas.microsoft.com/office/drawing/2014/main" id="{BE79558D-2588-9198-4318-CBD039B6D96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38822" y="1587292"/>
            <a:ext cx="2897422" cy="1163960"/>
          </a:xfrm>
          <a:prstGeom prst="rect">
            <a:avLst/>
          </a:prstGeom>
        </p:spPr>
      </p:pic>
      <p:sp>
        <p:nvSpPr>
          <p:cNvPr id="4" name="object 7">
            <a:extLst>
              <a:ext uri="{FF2B5EF4-FFF2-40B4-BE49-F238E27FC236}">
                <a16:creationId xmlns:a16="http://schemas.microsoft.com/office/drawing/2014/main" id="{3A4A2EEF-6218-E449-BB44-AB8E584E9122}"/>
              </a:ext>
            </a:extLst>
          </p:cNvPr>
          <p:cNvSpPr txBox="1"/>
          <p:nvPr/>
        </p:nvSpPr>
        <p:spPr>
          <a:xfrm>
            <a:off x="6442341" y="1653882"/>
            <a:ext cx="1678520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1600" b="1" spc="-9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Egreso</a:t>
            </a:r>
            <a:r>
              <a:rPr sz="1600" b="1" spc="-8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-1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afiliados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/>
            <a:r>
              <a:rPr sz="1600" b="1" spc="-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2020:</a:t>
            </a:r>
            <a:r>
              <a:rPr sz="1600" b="1" spc="-6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329.693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/>
            <a:r>
              <a:rPr sz="1600" b="1" spc="-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2021:</a:t>
            </a:r>
            <a:r>
              <a:rPr sz="1600" b="1" spc="-6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377.486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/>
            <a:r>
              <a:rPr sz="1600" b="1" spc="-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2022:</a:t>
            </a:r>
            <a:r>
              <a:rPr sz="1600" b="1" spc="-6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388.916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ject 19">
            <a:extLst>
              <a:ext uri="{FF2B5EF4-FFF2-40B4-BE49-F238E27FC236}">
                <a16:creationId xmlns:a16="http://schemas.microsoft.com/office/drawing/2014/main" id="{92EBF888-2BF0-1271-3780-87321B81DAD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73496" y="1460850"/>
            <a:ext cx="3313428" cy="1441800"/>
          </a:xfrm>
          <a:prstGeom prst="rect">
            <a:avLst/>
          </a:prstGeom>
        </p:spPr>
      </p:pic>
      <p:sp>
        <p:nvSpPr>
          <p:cNvPr id="6" name="object 12">
            <a:extLst>
              <a:ext uri="{FF2B5EF4-FFF2-40B4-BE49-F238E27FC236}">
                <a16:creationId xmlns:a16="http://schemas.microsoft.com/office/drawing/2014/main" id="{A6EDFD78-DC21-1426-7B6F-EB46CD695C55}"/>
              </a:ext>
            </a:extLst>
          </p:cNvPr>
          <p:cNvSpPr/>
          <p:nvPr/>
        </p:nvSpPr>
        <p:spPr>
          <a:xfrm>
            <a:off x="1166048" y="4780106"/>
            <a:ext cx="472440" cy="1043940"/>
          </a:xfrm>
          <a:custGeom>
            <a:avLst/>
            <a:gdLst/>
            <a:ahLst/>
            <a:cxnLst/>
            <a:rect l="l" t="t" r="r" b="b"/>
            <a:pathLst>
              <a:path w="472440" h="1043940">
                <a:moveTo>
                  <a:pt x="235707" y="0"/>
                </a:moveTo>
                <a:lnTo>
                  <a:pt x="187272" y="165"/>
                </a:lnTo>
                <a:lnTo>
                  <a:pt x="138841" y="666"/>
                </a:lnTo>
                <a:lnTo>
                  <a:pt x="90421" y="1481"/>
                </a:lnTo>
                <a:lnTo>
                  <a:pt x="28348" y="26066"/>
                </a:lnTo>
                <a:lnTo>
                  <a:pt x="1165" y="81541"/>
                </a:lnTo>
                <a:lnTo>
                  <a:pt x="510" y="134476"/>
                </a:lnTo>
                <a:lnTo>
                  <a:pt x="127" y="187416"/>
                </a:lnTo>
                <a:lnTo>
                  <a:pt x="0" y="293304"/>
                </a:lnTo>
                <a:lnTo>
                  <a:pt x="746" y="452140"/>
                </a:lnTo>
                <a:lnTo>
                  <a:pt x="3738" y="469209"/>
                </a:lnTo>
                <a:lnTo>
                  <a:pt x="12046" y="482325"/>
                </a:lnTo>
                <a:lnTo>
                  <a:pt x="25017" y="490874"/>
                </a:lnTo>
                <a:lnTo>
                  <a:pt x="41996" y="494241"/>
                </a:lnTo>
                <a:lnTo>
                  <a:pt x="58893" y="491808"/>
                </a:lnTo>
                <a:lnTo>
                  <a:pt x="86027" y="454540"/>
                </a:lnTo>
                <a:lnTo>
                  <a:pt x="86704" y="435533"/>
                </a:lnTo>
                <a:lnTo>
                  <a:pt x="86776" y="174798"/>
                </a:lnTo>
                <a:lnTo>
                  <a:pt x="87242" y="166151"/>
                </a:lnTo>
                <a:lnTo>
                  <a:pt x="88340" y="157508"/>
                </a:lnTo>
                <a:lnTo>
                  <a:pt x="90980" y="140228"/>
                </a:lnTo>
                <a:lnTo>
                  <a:pt x="101851" y="141206"/>
                </a:lnTo>
                <a:lnTo>
                  <a:pt x="103490" y="172278"/>
                </a:lnTo>
                <a:lnTo>
                  <a:pt x="103692" y="182633"/>
                </a:lnTo>
                <a:lnTo>
                  <a:pt x="103751" y="923903"/>
                </a:lnTo>
                <a:lnTo>
                  <a:pt x="104099" y="974771"/>
                </a:lnTo>
                <a:lnTo>
                  <a:pt x="108044" y="1002397"/>
                </a:lnTo>
                <a:lnTo>
                  <a:pt x="118867" y="1023205"/>
                </a:lnTo>
                <a:lnTo>
                  <a:pt x="136080" y="1036932"/>
                </a:lnTo>
                <a:lnTo>
                  <a:pt x="159191" y="1043312"/>
                </a:lnTo>
                <a:lnTo>
                  <a:pt x="186401" y="1040875"/>
                </a:lnTo>
                <a:lnTo>
                  <a:pt x="207517" y="1028258"/>
                </a:lnTo>
                <a:lnTo>
                  <a:pt x="221205" y="1006538"/>
                </a:lnTo>
                <a:lnTo>
                  <a:pt x="226133" y="976790"/>
                </a:lnTo>
                <a:lnTo>
                  <a:pt x="226514" y="533484"/>
                </a:lnTo>
                <a:lnTo>
                  <a:pt x="226933" y="523492"/>
                </a:lnTo>
                <a:lnTo>
                  <a:pt x="227929" y="513500"/>
                </a:lnTo>
                <a:lnTo>
                  <a:pt x="230324" y="493517"/>
                </a:lnTo>
                <a:lnTo>
                  <a:pt x="241551" y="493301"/>
                </a:lnTo>
                <a:lnTo>
                  <a:pt x="244277" y="509404"/>
                </a:lnTo>
                <a:lnTo>
                  <a:pt x="245421" y="517454"/>
                </a:lnTo>
                <a:lnTo>
                  <a:pt x="245945" y="525508"/>
                </a:lnTo>
                <a:lnTo>
                  <a:pt x="246200" y="557297"/>
                </a:lnTo>
                <a:lnTo>
                  <a:pt x="246364" y="983343"/>
                </a:lnTo>
                <a:lnTo>
                  <a:pt x="250553" y="1006957"/>
                </a:lnTo>
                <a:lnTo>
                  <a:pt x="261987" y="1025580"/>
                </a:lnTo>
                <a:lnTo>
                  <a:pt x="279367" y="1038207"/>
                </a:lnTo>
                <a:lnTo>
                  <a:pt x="301393" y="1043833"/>
                </a:lnTo>
                <a:lnTo>
                  <a:pt x="324436" y="1041685"/>
                </a:lnTo>
                <a:lnTo>
                  <a:pt x="358290" y="1015833"/>
                </a:lnTo>
                <a:lnTo>
                  <a:pt x="368497" y="975731"/>
                </a:lnTo>
                <a:lnTo>
                  <a:pt x="368576" y="141447"/>
                </a:lnTo>
                <a:lnTo>
                  <a:pt x="383016" y="141130"/>
                </a:lnTo>
                <a:lnTo>
                  <a:pt x="385392" y="168533"/>
                </a:lnTo>
                <a:lnTo>
                  <a:pt x="385696" y="177668"/>
                </a:lnTo>
                <a:lnTo>
                  <a:pt x="385988" y="439300"/>
                </a:lnTo>
                <a:lnTo>
                  <a:pt x="389121" y="462821"/>
                </a:lnTo>
                <a:lnTo>
                  <a:pt x="397859" y="480301"/>
                </a:lnTo>
                <a:lnTo>
                  <a:pt x="411556" y="491130"/>
                </a:lnTo>
                <a:lnTo>
                  <a:pt x="429562" y="494698"/>
                </a:lnTo>
                <a:lnTo>
                  <a:pt x="447281" y="490719"/>
                </a:lnTo>
                <a:lnTo>
                  <a:pt x="460601" y="479642"/>
                </a:lnTo>
                <a:lnTo>
                  <a:pt x="468995" y="461983"/>
                </a:lnTo>
                <a:lnTo>
                  <a:pt x="471942" y="438259"/>
                </a:lnTo>
                <a:lnTo>
                  <a:pt x="471891" y="100337"/>
                </a:lnTo>
                <a:lnTo>
                  <a:pt x="465025" y="62447"/>
                </a:lnTo>
                <a:lnTo>
                  <a:pt x="417447" y="10103"/>
                </a:lnTo>
                <a:lnTo>
                  <a:pt x="332570" y="751"/>
                </a:lnTo>
                <a:lnTo>
                  <a:pt x="284142" y="188"/>
                </a:lnTo>
                <a:lnTo>
                  <a:pt x="235707" y="0"/>
                </a:lnTo>
                <a:close/>
              </a:path>
            </a:pathLst>
          </a:custGeom>
          <a:solidFill>
            <a:srgbClr val="2350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13">
            <a:extLst>
              <a:ext uri="{FF2B5EF4-FFF2-40B4-BE49-F238E27FC236}">
                <a16:creationId xmlns:a16="http://schemas.microsoft.com/office/drawing/2014/main" id="{9B61BB85-6F83-E8F5-5632-D8BEA8B4B5D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04176" y="4543411"/>
            <a:ext cx="195351" cy="195440"/>
          </a:xfrm>
          <a:prstGeom prst="rect">
            <a:avLst/>
          </a:prstGeom>
        </p:spPr>
      </p:pic>
      <p:sp>
        <p:nvSpPr>
          <p:cNvPr id="8" name="object 16">
            <a:extLst>
              <a:ext uri="{FF2B5EF4-FFF2-40B4-BE49-F238E27FC236}">
                <a16:creationId xmlns:a16="http://schemas.microsoft.com/office/drawing/2014/main" id="{E7496CF9-1D47-FB7E-83B5-20E4E4BE136F}"/>
              </a:ext>
            </a:extLst>
          </p:cNvPr>
          <p:cNvSpPr/>
          <p:nvPr/>
        </p:nvSpPr>
        <p:spPr>
          <a:xfrm>
            <a:off x="8950692" y="4958822"/>
            <a:ext cx="583565" cy="1043940"/>
          </a:xfrm>
          <a:custGeom>
            <a:avLst/>
            <a:gdLst/>
            <a:ahLst/>
            <a:cxnLst/>
            <a:rect l="l" t="t" r="r" b="b"/>
            <a:pathLst>
              <a:path w="583564" h="1043940">
                <a:moveTo>
                  <a:pt x="398316" y="0"/>
                </a:moveTo>
                <a:lnTo>
                  <a:pt x="185960" y="0"/>
                </a:lnTo>
                <a:lnTo>
                  <a:pt x="142926" y="5853"/>
                </a:lnTo>
                <a:lnTo>
                  <a:pt x="108677" y="23231"/>
                </a:lnTo>
                <a:lnTo>
                  <a:pt x="83615" y="51977"/>
                </a:lnTo>
                <a:lnTo>
                  <a:pt x="68142" y="91935"/>
                </a:lnTo>
                <a:lnTo>
                  <a:pt x="57888" y="141681"/>
                </a:lnTo>
                <a:lnTo>
                  <a:pt x="616" y="448297"/>
                </a:lnTo>
                <a:lnTo>
                  <a:pt x="0" y="466264"/>
                </a:lnTo>
                <a:lnTo>
                  <a:pt x="5382" y="480325"/>
                </a:lnTo>
                <a:lnTo>
                  <a:pt x="16350" y="490468"/>
                </a:lnTo>
                <a:lnTo>
                  <a:pt x="32493" y="496684"/>
                </a:lnTo>
                <a:lnTo>
                  <a:pt x="49936" y="497783"/>
                </a:lnTo>
                <a:lnTo>
                  <a:pt x="64114" y="492694"/>
                </a:lnTo>
                <a:lnTo>
                  <a:pt x="84388" y="459023"/>
                </a:lnTo>
                <a:lnTo>
                  <a:pt x="134931" y="173240"/>
                </a:lnTo>
                <a:lnTo>
                  <a:pt x="137050" y="165126"/>
                </a:lnTo>
                <a:lnTo>
                  <a:pt x="140111" y="157178"/>
                </a:lnTo>
                <a:lnTo>
                  <a:pt x="146882" y="141401"/>
                </a:lnTo>
                <a:lnTo>
                  <a:pt x="158020" y="144856"/>
                </a:lnTo>
                <a:lnTo>
                  <a:pt x="77159" y="666064"/>
                </a:lnTo>
                <a:lnTo>
                  <a:pt x="174606" y="666064"/>
                </a:lnTo>
                <a:lnTo>
                  <a:pt x="174720" y="979068"/>
                </a:lnTo>
                <a:lnTo>
                  <a:pt x="189004" y="1026426"/>
                </a:lnTo>
                <a:lnTo>
                  <a:pt x="227730" y="1043914"/>
                </a:lnTo>
                <a:lnTo>
                  <a:pt x="249746" y="1039816"/>
                </a:lnTo>
                <a:lnTo>
                  <a:pt x="266514" y="1027220"/>
                </a:lnTo>
                <a:lnTo>
                  <a:pt x="277213" y="1006984"/>
                </a:lnTo>
                <a:lnTo>
                  <a:pt x="281019" y="979970"/>
                </a:lnTo>
                <a:lnTo>
                  <a:pt x="281451" y="700176"/>
                </a:lnTo>
                <a:lnTo>
                  <a:pt x="281876" y="691280"/>
                </a:lnTo>
                <a:lnTo>
                  <a:pt x="282859" y="682383"/>
                </a:lnTo>
                <a:lnTo>
                  <a:pt x="285210" y="664591"/>
                </a:lnTo>
                <a:lnTo>
                  <a:pt x="297224" y="664629"/>
                </a:lnTo>
                <a:lnTo>
                  <a:pt x="300610" y="691611"/>
                </a:lnTo>
                <a:lnTo>
                  <a:pt x="301034" y="700608"/>
                </a:lnTo>
                <a:lnTo>
                  <a:pt x="301288" y="976757"/>
                </a:lnTo>
                <a:lnTo>
                  <a:pt x="305093" y="1005143"/>
                </a:lnTo>
                <a:lnTo>
                  <a:pt x="315904" y="1026294"/>
                </a:lnTo>
                <a:lnTo>
                  <a:pt x="333019" y="1039466"/>
                </a:lnTo>
                <a:lnTo>
                  <a:pt x="355733" y="1043914"/>
                </a:lnTo>
                <a:lnTo>
                  <a:pt x="377907" y="1039019"/>
                </a:lnTo>
                <a:lnTo>
                  <a:pt x="394943" y="1025301"/>
                </a:lnTo>
                <a:lnTo>
                  <a:pt x="405909" y="1003722"/>
                </a:lnTo>
                <a:lnTo>
                  <a:pt x="409873" y="975245"/>
                </a:lnTo>
                <a:lnTo>
                  <a:pt x="410035" y="925104"/>
                </a:lnTo>
                <a:lnTo>
                  <a:pt x="409975" y="665937"/>
                </a:lnTo>
                <a:lnTo>
                  <a:pt x="505098" y="661403"/>
                </a:lnTo>
                <a:lnTo>
                  <a:pt x="425024" y="144297"/>
                </a:lnTo>
                <a:lnTo>
                  <a:pt x="439782" y="141909"/>
                </a:lnTo>
                <a:lnTo>
                  <a:pt x="446534" y="169875"/>
                </a:lnTo>
                <a:lnTo>
                  <a:pt x="448443" y="179260"/>
                </a:lnTo>
                <a:lnTo>
                  <a:pt x="498659" y="457657"/>
                </a:lnTo>
                <a:lnTo>
                  <a:pt x="504385" y="476210"/>
                </a:lnTo>
                <a:lnTo>
                  <a:pt x="514377" y="489785"/>
                </a:lnTo>
                <a:lnTo>
                  <a:pt x="529115" y="497058"/>
                </a:lnTo>
                <a:lnTo>
                  <a:pt x="549078" y="496709"/>
                </a:lnTo>
                <a:lnTo>
                  <a:pt x="567266" y="489849"/>
                </a:lnTo>
                <a:lnTo>
                  <a:pt x="578445" y="478310"/>
                </a:lnTo>
                <a:lnTo>
                  <a:pt x="583088" y="462394"/>
                </a:lnTo>
                <a:lnTo>
                  <a:pt x="581666" y="442404"/>
                </a:lnTo>
                <a:lnTo>
                  <a:pt x="571920" y="392035"/>
                </a:lnTo>
                <a:lnTo>
                  <a:pt x="543354" y="240800"/>
                </a:lnTo>
                <a:lnTo>
                  <a:pt x="523967" y="140050"/>
                </a:lnTo>
                <a:lnTo>
                  <a:pt x="513899" y="89750"/>
                </a:lnTo>
                <a:lnTo>
                  <a:pt x="499372" y="50856"/>
                </a:lnTo>
                <a:lnTo>
                  <a:pt x="440476" y="5747"/>
                </a:lnTo>
                <a:lnTo>
                  <a:pt x="398316" y="0"/>
                </a:lnTo>
                <a:close/>
              </a:path>
            </a:pathLst>
          </a:custGeom>
          <a:solidFill>
            <a:srgbClr val="B9251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17">
            <a:extLst>
              <a:ext uri="{FF2B5EF4-FFF2-40B4-BE49-F238E27FC236}">
                <a16:creationId xmlns:a16="http://schemas.microsoft.com/office/drawing/2014/main" id="{C660982C-409E-1750-D4FD-B050C8E6C33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42940" y="4722004"/>
            <a:ext cx="198526" cy="197243"/>
          </a:xfrm>
          <a:prstGeom prst="rect">
            <a:avLst/>
          </a:prstGeom>
        </p:spPr>
      </p:pic>
      <p:sp>
        <p:nvSpPr>
          <p:cNvPr id="10" name="object 22">
            <a:extLst>
              <a:ext uri="{FF2B5EF4-FFF2-40B4-BE49-F238E27FC236}">
                <a16:creationId xmlns:a16="http://schemas.microsoft.com/office/drawing/2014/main" id="{698ACFF2-EC8B-C208-9C7A-D48516EBB61C}"/>
              </a:ext>
            </a:extLst>
          </p:cNvPr>
          <p:cNvSpPr txBox="1"/>
          <p:nvPr/>
        </p:nvSpPr>
        <p:spPr>
          <a:xfrm>
            <a:off x="9729917" y="4992872"/>
            <a:ext cx="164401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2400" b="1" spc="95" dirty="0">
                <a:solidFill>
                  <a:srgbClr val="23505E"/>
                </a:solidFill>
                <a:latin typeface="Arial"/>
                <a:cs typeface="Arial"/>
              </a:rPr>
              <a:t>52,18</a:t>
            </a:r>
            <a:r>
              <a:rPr sz="2400" b="1" spc="-140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2400" b="1" spc="195" dirty="0">
                <a:solidFill>
                  <a:srgbClr val="23505E"/>
                </a:solidFill>
                <a:latin typeface="Arial"/>
                <a:cs typeface="Arial"/>
              </a:rPr>
              <a:t>%</a:t>
            </a:r>
            <a:endParaRPr sz="2400" dirty="0">
              <a:latin typeface="Arial"/>
              <a:cs typeface="Arial"/>
            </a:endParaRPr>
          </a:p>
          <a:p>
            <a:pPr marL="12698"/>
            <a:r>
              <a:rPr sz="2400" b="1" spc="85" dirty="0">
                <a:solidFill>
                  <a:srgbClr val="23505E"/>
                </a:solidFill>
                <a:latin typeface="Arial"/>
                <a:cs typeface="Arial"/>
              </a:rPr>
              <a:t>878.02</a:t>
            </a:r>
            <a:r>
              <a:rPr lang="es-CO" sz="2400" b="1" spc="85" dirty="0">
                <a:solidFill>
                  <a:srgbClr val="23505E"/>
                </a:solidFill>
                <a:latin typeface="Arial"/>
                <a:cs typeface="Arial"/>
              </a:rPr>
              <a:t>0</a:t>
            </a:r>
            <a:endParaRPr lang="es-CO" sz="2400" dirty="0">
              <a:latin typeface="Arial"/>
              <a:cs typeface="Arial"/>
            </a:endParaRP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114FB98D-03BA-BE64-AB77-C115B4A480B4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227621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>
            <a:extLst>
              <a:ext uri="{FF2B5EF4-FFF2-40B4-BE49-F238E27FC236}">
                <a16:creationId xmlns:a16="http://schemas.microsoft.com/office/drawing/2014/main" id="{B1AEDF71-9454-4623-EFAB-EAA066E28889}"/>
              </a:ext>
            </a:extLst>
          </p:cNvPr>
          <p:cNvSpPr txBox="1">
            <a:spLocks/>
          </p:cNvSpPr>
          <p:nvPr/>
        </p:nvSpPr>
        <p:spPr>
          <a:xfrm>
            <a:off x="1270670" y="1005511"/>
            <a:ext cx="732908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1088502" rtl="0" eaLnBrk="1" latinLnBrk="0" hangingPunct="1">
              <a:spcBef>
                <a:spcPct val="0"/>
              </a:spcBef>
              <a:buNone/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698" algn="l">
              <a:spcBef>
                <a:spcPts val="100"/>
              </a:spcBef>
            </a:pPr>
            <a:r>
              <a:rPr lang="es-CO" sz="2800" b="1" spc="110" dirty="0">
                <a:solidFill>
                  <a:srgbClr val="009B86"/>
                </a:solidFill>
                <a:latin typeface="Arial"/>
                <a:cs typeface="Arial"/>
              </a:rPr>
              <a:t>Gobierno</a:t>
            </a:r>
            <a:r>
              <a:rPr lang="es-CO" sz="2800" b="1" spc="-140" dirty="0">
                <a:solidFill>
                  <a:srgbClr val="009B86"/>
                </a:solidFill>
                <a:latin typeface="Arial"/>
                <a:cs typeface="Arial"/>
              </a:rPr>
              <a:t> </a:t>
            </a:r>
            <a:r>
              <a:rPr lang="es-CO" sz="2800" b="1" spc="150" dirty="0">
                <a:solidFill>
                  <a:srgbClr val="009B86"/>
                </a:solidFill>
                <a:latin typeface="Arial"/>
                <a:cs typeface="Arial"/>
              </a:rPr>
              <a:t>corporativo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A7726975-5E54-975B-00DB-20A5D01D6896}"/>
              </a:ext>
            </a:extLst>
          </p:cNvPr>
          <p:cNvSpPr txBox="1"/>
          <p:nvPr/>
        </p:nvSpPr>
        <p:spPr>
          <a:xfrm>
            <a:off x="838622" y="1562293"/>
            <a:ext cx="10513168" cy="357021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just">
              <a:lnSpc>
                <a:spcPct val="150000"/>
              </a:lnSpc>
              <a:spcBef>
                <a:spcPts val="260"/>
              </a:spcBef>
            </a:pPr>
            <a:r>
              <a:rPr sz="1600" spc="-5" dirty="0">
                <a:solidFill>
                  <a:srgbClr val="2A5162"/>
                </a:solidFill>
                <a:latin typeface="Arial"/>
                <a:cs typeface="Arial"/>
              </a:rPr>
              <a:t>De conformidad con el artículo 22 </a:t>
            </a:r>
            <a:r>
              <a:rPr sz="1600" dirty="0">
                <a:solidFill>
                  <a:srgbClr val="2A5162"/>
                </a:solidFill>
                <a:latin typeface="Arial"/>
                <a:cs typeface="Arial"/>
              </a:rPr>
              <a:t>de los </a:t>
            </a:r>
            <a:r>
              <a:rPr sz="1600" spc="-5" dirty="0">
                <a:solidFill>
                  <a:srgbClr val="2A5162"/>
                </a:solidFill>
                <a:latin typeface="Arial"/>
                <a:cs typeface="Arial"/>
              </a:rPr>
              <a:t>estatutos, </a:t>
            </a:r>
            <a:r>
              <a:rPr sz="1600" dirty="0">
                <a:solidFill>
                  <a:srgbClr val="2A5162"/>
                </a:solidFill>
                <a:latin typeface="Arial"/>
                <a:cs typeface="Arial"/>
              </a:rPr>
              <a:t>la </a:t>
            </a:r>
            <a:r>
              <a:rPr sz="1600" spc="-5" dirty="0">
                <a:solidFill>
                  <a:srgbClr val="2A5162"/>
                </a:solidFill>
                <a:latin typeface="Arial"/>
                <a:cs typeface="Arial"/>
              </a:rPr>
              <a:t>sociedad cuenta con </a:t>
            </a:r>
            <a:r>
              <a:rPr sz="1600" dirty="0">
                <a:solidFill>
                  <a:srgbClr val="2A5162"/>
                </a:solidFill>
                <a:latin typeface="Arial"/>
                <a:cs typeface="Arial"/>
              </a:rPr>
              <a:t>los </a:t>
            </a:r>
            <a:r>
              <a:rPr sz="1600" spc="-5" dirty="0">
                <a:solidFill>
                  <a:srgbClr val="2A5162"/>
                </a:solidFill>
                <a:latin typeface="Arial"/>
                <a:cs typeface="Arial"/>
              </a:rPr>
              <a:t>siguientes </a:t>
            </a:r>
            <a:r>
              <a:rPr sz="1600" spc="-320" dirty="0">
                <a:solidFill>
                  <a:srgbClr val="2A516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2A5162"/>
                </a:solidFill>
                <a:latin typeface="Arial"/>
                <a:cs typeface="Arial"/>
              </a:rPr>
              <a:t>órganos</a:t>
            </a:r>
            <a:r>
              <a:rPr sz="1600" spc="-5" dirty="0">
                <a:solidFill>
                  <a:srgbClr val="2A516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2A5162"/>
                </a:solidFill>
                <a:latin typeface="Arial"/>
                <a:cs typeface="Arial"/>
              </a:rPr>
              <a:t>de </a:t>
            </a:r>
            <a:r>
              <a:rPr sz="1600" dirty="0" err="1">
                <a:solidFill>
                  <a:srgbClr val="2A5162"/>
                </a:solidFill>
                <a:latin typeface="Arial"/>
                <a:cs typeface="Arial"/>
              </a:rPr>
              <a:t>dirección</a:t>
            </a:r>
            <a:r>
              <a:rPr sz="1600" dirty="0">
                <a:solidFill>
                  <a:srgbClr val="2A5162"/>
                </a:solidFill>
                <a:latin typeface="Arial"/>
                <a:cs typeface="Arial"/>
              </a:rPr>
              <a:t>:</a:t>
            </a:r>
            <a:endParaRPr lang="es-MX" sz="1600" dirty="0">
              <a:solidFill>
                <a:srgbClr val="2A5162"/>
              </a:solidFill>
              <a:latin typeface="Arial"/>
              <a:cs typeface="Arial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E3E5CBA9-B24A-97C9-0B80-DBBCFF90CC78}"/>
              </a:ext>
            </a:extLst>
          </p:cNvPr>
          <p:cNvSpPr txBox="1">
            <a:spLocks/>
          </p:cNvSpPr>
          <p:nvPr/>
        </p:nvSpPr>
        <p:spPr>
          <a:xfrm>
            <a:off x="838622" y="3702666"/>
            <a:ext cx="10513168" cy="2391424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>
            <a:lvl1pPr marL="408188" indent="-408188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4408" indent="-340157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627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878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129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3380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631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1882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132" indent="-272125" algn="l" defTabSz="10885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1300"/>
              </a:spcBef>
              <a:buNone/>
            </a:pPr>
            <a:r>
              <a:rPr lang="es-MX" sz="1600" b="1" spc="150" dirty="0">
                <a:solidFill>
                  <a:srgbClr val="009B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Misión</a:t>
            </a:r>
            <a:endParaRPr lang="es-MX" sz="1600" b="1" dirty="0">
              <a:solidFill>
                <a:srgbClr val="009B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 marR="5080" algn="just">
              <a:lnSpc>
                <a:spcPct val="150000"/>
              </a:lnSpc>
              <a:spcBef>
                <a:spcPts val="160"/>
              </a:spcBef>
            </a:pP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Somos</a:t>
            </a:r>
            <a:r>
              <a:rPr lang="es-MX" sz="1600" spc="1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s-MX" sz="1600" spc="2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Entidad</a:t>
            </a:r>
            <a:r>
              <a:rPr lang="es-MX" sz="1600" spc="2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Administradora</a:t>
            </a:r>
            <a:r>
              <a:rPr lang="es-MX" sz="1600" spc="2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600" spc="1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Planes</a:t>
            </a:r>
            <a:r>
              <a:rPr lang="es-MX" sz="1600" spc="2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600" spc="2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Beneficios</a:t>
            </a:r>
            <a:r>
              <a:rPr lang="es-MX" sz="1600" spc="2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600" spc="1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Salud</a:t>
            </a:r>
            <a:r>
              <a:rPr lang="es-MX" sz="1600" spc="2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s-MX" sz="1600" spc="2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gestiona</a:t>
            </a:r>
            <a:r>
              <a:rPr lang="es-MX" sz="1600" spc="2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s-MX" sz="1600" spc="1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aseguramiento</a:t>
            </a:r>
            <a:r>
              <a:rPr lang="es-MX" sz="1600" spc="2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MX" sz="1600" spc="-32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MX" sz="16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población</a:t>
            </a:r>
            <a:r>
              <a:rPr lang="es-MX" sz="1600" spc="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pobre</a:t>
            </a:r>
            <a:r>
              <a:rPr lang="es-MX" sz="1600" spc="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MX" sz="1600" spc="-1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vulnerable,</a:t>
            </a:r>
            <a:r>
              <a:rPr lang="es-MX" sz="1600" spc="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es-MX" sz="1600" spc="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impactar</a:t>
            </a:r>
            <a:r>
              <a:rPr lang="es-MX" sz="1600" spc="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s-MX" sz="16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MX" sz="1600" spc="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calidad</a:t>
            </a:r>
            <a:r>
              <a:rPr lang="es-MX" sz="1600" spc="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6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vida</a:t>
            </a:r>
            <a:r>
              <a:rPr lang="es-MX" sz="1600" spc="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600" spc="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</a:t>
            </a:r>
            <a:r>
              <a:rPr lang="es-MX" sz="1600" spc="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afiliados.</a:t>
            </a:r>
            <a:endParaRPr lang="es-MX" sz="1600" dirty="0">
              <a:solidFill>
                <a:srgbClr val="2A51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s-MX" sz="1600" b="1" spc="95" dirty="0">
                <a:solidFill>
                  <a:srgbClr val="009B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Visión</a:t>
            </a:r>
            <a:endParaRPr lang="es-MX" sz="1600" b="1" dirty="0">
              <a:solidFill>
                <a:srgbClr val="009B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 marR="337136" algn="just">
              <a:lnSpc>
                <a:spcPct val="150000"/>
              </a:lnSpc>
              <a:spcBef>
                <a:spcPts val="160"/>
              </a:spcBef>
            </a:pP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s-MX" sz="1600" spc="1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s-MX" sz="1600" spc="1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2028</a:t>
            </a:r>
            <a:r>
              <a:rPr lang="es-MX" sz="1600" spc="2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seremos</a:t>
            </a:r>
            <a:r>
              <a:rPr lang="es-MX" sz="1600" spc="1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MX" sz="1600" spc="1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mejor</a:t>
            </a:r>
            <a:r>
              <a:rPr lang="es-MX" sz="1600" spc="2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alternativa</a:t>
            </a:r>
            <a:r>
              <a:rPr lang="es-MX" sz="1600" spc="1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600" spc="2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aseguramiento</a:t>
            </a:r>
            <a:r>
              <a:rPr lang="es-MX" sz="1600" spc="1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s-MX" sz="1600" spc="1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régimen</a:t>
            </a:r>
            <a:r>
              <a:rPr lang="es-MX" sz="1600" spc="2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subsidiado</a:t>
            </a:r>
            <a:r>
              <a:rPr lang="es-MX" sz="1600" spc="1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es-MX" sz="1600" spc="2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MX" sz="1600" spc="1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población </a:t>
            </a:r>
            <a:r>
              <a:rPr lang="es-MX" sz="1600" spc="-32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pobre</a:t>
            </a:r>
            <a:r>
              <a:rPr lang="es-MX" sz="16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vulnerable</a:t>
            </a:r>
            <a:r>
              <a:rPr lang="es-MX" sz="16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</a:t>
            </a:r>
            <a:r>
              <a:rPr lang="es-MX" sz="16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departamento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6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spc="-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Antioquia.</a:t>
            </a:r>
            <a:endParaRPr lang="es-MX" sz="1600" dirty="0">
              <a:solidFill>
                <a:srgbClr val="2A51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ject 6">
            <a:extLst>
              <a:ext uri="{FF2B5EF4-FFF2-40B4-BE49-F238E27FC236}">
                <a16:creationId xmlns:a16="http://schemas.microsoft.com/office/drawing/2014/main" id="{AB6B395B-A1CE-FC0C-9BA3-7B84CCADC65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74184" y="2232099"/>
            <a:ext cx="2631592" cy="835998"/>
          </a:xfrm>
          <a:prstGeom prst="rect">
            <a:avLst/>
          </a:prstGeom>
        </p:spPr>
      </p:pic>
      <p:pic>
        <p:nvPicPr>
          <p:cNvPr id="3" name="object 7">
            <a:extLst>
              <a:ext uri="{FF2B5EF4-FFF2-40B4-BE49-F238E27FC236}">
                <a16:creationId xmlns:a16="http://schemas.microsoft.com/office/drawing/2014/main" id="{DBAA428C-DEDF-BA1E-57AD-9EAB1EF58E0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59003" y="2166302"/>
            <a:ext cx="1550314" cy="1063011"/>
          </a:xfrm>
          <a:prstGeom prst="rect">
            <a:avLst/>
          </a:prstGeom>
        </p:spPr>
      </p:pic>
      <p:pic>
        <p:nvPicPr>
          <p:cNvPr id="4" name="object 8">
            <a:extLst>
              <a:ext uri="{FF2B5EF4-FFF2-40B4-BE49-F238E27FC236}">
                <a16:creationId xmlns:a16="http://schemas.microsoft.com/office/drawing/2014/main" id="{7CEDD513-6E0C-3622-829F-F586A88C3FC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43526" y="2122796"/>
            <a:ext cx="2021967" cy="107213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DC5AE3D-76B3-BA94-6C93-2810E06CB719}"/>
              </a:ext>
            </a:extLst>
          </p:cNvPr>
          <p:cNvSpPr txBox="1"/>
          <p:nvPr/>
        </p:nvSpPr>
        <p:spPr>
          <a:xfrm>
            <a:off x="3398908" y="3156922"/>
            <a:ext cx="1111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400" b="1" dirty="0">
                <a:solidFill>
                  <a:srgbClr val="009B86"/>
                </a:solidFill>
              </a:rPr>
              <a:t>35,65%</a:t>
            </a:r>
            <a:endParaRPr lang="es-CO" sz="2400" b="1" dirty="0">
              <a:solidFill>
                <a:srgbClr val="009B86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DAC18E2-19D0-3915-DC7F-137E71DA77E8}"/>
              </a:ext>
            </a:extLst>
          </p:cNvPr>
          <p:cNvSpPr txBox="1"/>
          <p:nvPr/>
        </p:nvSpPr>
        <p:spPr>
          <a:xfrm>
            <a:off x="5799256" y="3202964"/>
            <a:ext cx="1111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400" b="1" dirty="0">
                <a:solidFill>
                  <a:srgbClr val="009B86"/>
                </a:solidFill>
              </a:rPr>
              <a:t>35,65%</a:t>
            </a:r>
            <a:endParaRPr lang="es-CO" sz="2400" b="1" dirty="0">
              <a:solidFill>
                <a:srgbClr val="009B86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0A50240-5C74-0894-E121-B66CE1ED28A6}"/>
              </a:ext>
            </a:extLst>
          </p:cNvPr>
          <p:cNvSpPr txBox="1"/>
          <p:nvPr/>
        </p:nvSpPr>
        <p:spPr>
          <a:xfrm>
            <a:off x="8134380" y="3114168"/>
            <a:ext cx="1111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400" b="1" dirty="0">
                <a:solidFill>
                  <a:srgbClr val="009B86"/>
                </a:solidFill>
              </a:rPr>
              <a:t>26,70%</a:t>
            </a:r>
            <a:endParaRPr lang="es-CO" sz="2400" b="1" dirty="0">
              <a:solidFill>
                <a:srgbClr val="009B86"/>
              </a:solidFill>
            </a:endParaRPr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69F6AB9D-3B62-2DBB-719C-B84FBCD88D0B}"/>
              </a:ext>
            </a:extLst>
          </p:cNvPr>
          <p:cNvSpPr/>
          <p:nvPr/>
        </p:nvSpPr>
        <p:spPr>
          <a:xfrm>
            <a:off x="7219175" y="3702665"/>
            <a:ext cx="2926190" cy="45719"/>
          </a:xfrm>
          <a:custGeom>
            <a:avLst/>
            <a:gdLst/>
            <a:ahLst/>
            <a:cxnLst/>
            <a:rect l="l" t="t" r="r" b="b"/>
            <a:pathLst>
              <a:path w="2714625">
                <a:moveTo>
                  <a:pt x="2714396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A4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2">
            <a:extLst>
              <a:ext uri="{FF2B5EF4-FFF2-40B4-BE49-F238E27FC236}">
                <a16:creationId xmlns:a16="http://schemas.microsoft.com/office/drawing/2014/main" id="{8FBEABFF-7D7A-61D5-F7EA-9D9A0DCD76BB}"/>
              </a:ext>
            </a:extLst>
          </p:cNvPr>
          <p:cNvSpPr/>
          <p:nvPr/>
        </p:nvSpPr>
        <p:spPr>
          <a:xfrm flipV="1">
            <a:off x="5359788" y="3656947"/>
            <a:ext cx="1671522" cy="45719"/>
          </a:xfrm>
          <a:custGeom>
            <a:avLst/>
            <a:gdLst/>
            <a:ahLst/>
            <a:cxnLst/>
            <a:rect l="l" t="t" r="r" b="b"/>
            <a:pathLst>
              <a:path w="1550670">
                <a:moveTo>
                  <a:pt x="1550327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A4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3">
            <a:extLst>
              <a:ext uri="{FF2B5EF4-FFF2-40B4-BE49-F238E27FC236}">
                <a16:creationId xmlns:a16="http://schemas.microsoft.com/office/drawing/2014/main" id="{50C1F9F3-FF92-9A43-D14E-324C41E2F76F}"/>
              </a:ext>
            </a:extLst>
          </p:cNvPr>
          <p:cNvSpPr/>
          <p:nvPr/>
        </p:nvSpPr>
        <p:spPr>
          <a:xfrm>
            <a:off x="3028772" y="3702665"/>
            <a:ext cx="2180097" cy="45719"/>
          </a:xfrm>
          <a:custGeom>
            <a:avLst/>
            <a:gdLst/>
            <a:ahLst/>
            <a:cxnLst/>
            <a:rect l="l" t="t" r="r" b="b"/>
            <a:pathLst>
              <a:path w="2022475">
                <a:moveTo>
                  <a:pt x="2021967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A48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5BF8D247-4460-8B9E-C5CD-23A7D65EA434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2492944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4">
            <a:extLst>
              <a:ext uri="{FF2B5EF4-FFF2-40B4-BE49-F238E27FC236}">
                <a16:creationId xmlns:a16="http://schemas.microsoft.com/office/drawing/2014/main" id="{508CE6FE-1148-F73A-5283-91EB4CAA79D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67156" y="1917626"/>
            <a:ext cx="5688633" cy="2232248"/>
          </a:xfrm>
          <a:prstGeom prst="rect">
            <a:avLst/>
          </a:prstGeom>
        </p:spPr>
      </p:pic>
      <p:pic>
        <p:nvPicPr>
          <p:cNvPr id="3" name="object 9">
            <a:extLst>
              <a:ext uri="{FF2B5EF4-FFF2-40B4-BE49-F238E27FC236}">
                <a16:creationId xmlns:a16="http://schemas.microsoft.com/office/drawing/2014/main" id="{15BA4037-FAF7-416C-65B7-C7986EB1B48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4712" y="1413570"/>
            <a:ext cx="5238546" cy="464433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6B34733-E142-FAD3-23B8-A91E320C8AD9}"/>
              </a:ext>
            </a:extLst>
          </p:cNvPr>
          <p:cNvSpPr txBox="1"/>
          <p:nvPr/>
        </p:nvSpPr>
        <p:spPr>
          <a:xfrm>
            <a:off x="6062300" y="4436403"/>
            <a:ext cx="6098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algn="ctr">
              <a:spcBef>
                <a:spcPts val="100"/>
              </a:spcBef>
            </a:pPr>
            <a:r>
              <a:rPr lang="es-MX" sz="2400" b="1" spc="-5" dirty="0">
                <a:solidFill>
                  <a:srgbClr val="2A5162"/>
                </a:solidFill>
                <a:latin typeface="Arial"/>
                <a:cs typeface="Arial"/>
              </a:rPr>
              <a:t>Distribución en el territorio</a:t>
            </a:r>
            <a:endParaRPr lang="es-MX" sz="2400" dirty="0">
              <a:solidFill>
                <a:srgbClr val="2A5162"/>
              </a:solidFill>
              <a:latin typeface="Arial"/>
              <a:cs typeface="Arial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5E091B1-4E74-4BB5-0265-281328841E2C}"/>
              </a:ext>
            </a:extLst>
          </p:cNvPr>
          <p:cNvSpPr txBox="1"/>
          <p:nvPr/>
        </p:nvSpPr>
        <p:spPr>
          <a:xfrm>
            <a:off x="187623" y="693490"/>
            <a:ext cx="6098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algn="ctr">
              <a:spcBef>
                <a:spcPts val="100"/>
              </a:spcBef>
            </a:pPr>
            <a:r>
              <a:rPr lang="es-MX" sz="2400" b="1" spc="-5" dirty="0" err="1">
                <a:solidFill>
                  <a:srgbClr val="00A48D"/>
                </a:solidFill>
                <a:latin typeface="Arial"/>
                <a:cs typeface="Arial"/>
              </a:rPr>
              <a:t>Piramide</a:t>
            </a:r>
            <a:r>
              <a:rPr lang="es-MX" sz="2400" b="1" spc="-5" dirty="0">
                <a:solidFill>
                  <a:srgbClr val="00A48D"/>
                </a:solidFill>
                <a:latin typeface="Arial"/>
                <a:cs typeface="Arial"/>
              </a:rPr>
              <a:t> poblacional</a:t>
            </a:r>
            <a:endParaRPr lang="es-MX" sz="2400" dirty="0">
              <a:latin typeface="Arial"/>
              <a:cs typeface="Arial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0F529DE5-885C-320D-239A-C1F4D895B057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1201962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0C39C889-B674-CAEE-5023-04C906C2F69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8662" y="333450"/>
            <a:ext cx="5760640" cy="604867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1F17960-8440-11A4-22F1-42E3FB216F17}"/>
              </a:ext>
            </a:extLst>
          </p:cNvPr>
          <p:cNvSpPr txBox="1"/>
          <p:nvPr/>
        </p:nvSpPr>
        <p:spPr>
          <a:xfrm>
            <a:off x="7463358" y="3069754"/>
            <a:ext cx="41764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3200" b="1" spc="4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Afiliados</a:t>
            </a:r>
            <a:r>
              <a:rPr lang="es-CO" sz="3200" b="1" spc="-6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3200" b="1" spc="5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s-CO" sz="3200" b="1" spc="-6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3200" b="1" spc="4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curso</a:t>
            </a:r>
            <a:r>
              <a:rPr lang="es-CO" sz="3200" b="1" spc="-6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3200" b="1" spc="4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CO" sz="3200" b="1" spc="-5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3200" b="1" spc="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vida,</a:t>
            </a:r>
            <a:r>
              <a:rPr lang="es-CO" sz="3200" b="1" spc="-6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3200" b="1" spc="4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diciembre</a:t>
            </a:r>
            <a:r>
              <a:rPr lang="es-CO" sz="3200" b="1" spc="-6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3200" b="1" spc="-3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endParaRPr lang="es-CO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6E30099-CAED-DD25-D910-811599140F59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1288807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88541" y="6599874"/>
            <a:ext cx="162396" cy="176612"/>
          </a:xfrm>
          <a:prstGeom prst="rect">
            <a:avLst/>
          </a:prstGeom>
        </p:spPr>
        <p:txBody>
          <a:bodyPr vert="horz" wrap="square" lIns="0" tIns="8661" rIns="0" bIns="0" rtlCol="0">
            <a:spAutoFit/>
          </a:bodyPr>
          <a:lstStyle/>
          <a:p>
            <a:pPr marL="8660">
              <a:spcBef>
                <a:spcPts val="68"/>
              </a:spcBef>
            </a:pPr>
            <a:r>
              <a:rPr sz="1091" b="1" spc="-41" dirty="0">
                <a:solidFill>
                  <a:srgbClr val="FFFFFF"/>
                </a:solidFill>
                <a:latin typeface="Arial"/>
                <a:cs typeface="Arial"/>
              </a:rPr>
              <a:t>16</a:t>
            </a:r>
            <a:endParaRPr sz="1091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33872" y="837507"/>
            <a:ext cx="4924699" cy="4312792"/>
            <a:chOff x="288949" y="1770354"/>
            <a:chExt cx="7221220" cy="6323965"/>
          </a:xfrm>
        </p:grpSpPr>
        <p:sp>
          <p:nvSpPr>
            <p:cNvPr id="4" name="object 4"/>
            <p:cNvSpPr/>
            <p:nvPr/>
          </p:nvSpPr>
          <p:spPr>
            <a:xfrm>
              <a:off x="3969003" y="5598007"/>
              <a:ext cx="3540760" cy="2496820"/>
            </a:xfrm>
            <a:custGeom>
              <a:avLst/>
              <a:gdLst/>
              <a:ahLst/>
              <a:cxnLst/>
              <a:rect l="l" t="t" r="r" b="b"/>
              <a:pathLst>
                <a:path w="3540759" h="2496820">
                  <a:moveTo>
                    <a:pt x="3540594" y="0"/>
                  </a:moveTo>
                  <a:lnTo>
                    <a:pt x="0" y="0"/>
                  </a:lnTo>
                  <a:lnTo>
                    <a:pt x="0" y="2496286"/>
                  </a:lnTo>
                  <a:lnTo>
                    <a:pt x="3540594" y="2496286"/>
                  </a:lnTo>
                  <a:lnTo>
                    <a:pt x="3540594" y="0"/>
                  </a:lnTo>
                  <a:close/>
                </a:path>
              </a:pathLst>
            </a:custGeom>
            <a:solidFill>
              <a:srgbClr val="23505E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 sz="1432"/>
            </a:p>
          </p:txBody>
        </p:sp>
        <p:sp>
          <p:nvSpPr>
            <p:cNvPr id="5" name="object 5"/>
            <p:cNvSpPr/>
            <p:nvPr/>
          </p:nvSpPr>
          <p:spPr>
            <a:xfrm>
              <a:off x="288950" y="3663352"/>
              <a:ext cx="3495040" cy="2448560"/>
            </a:xfrm>
            <a:custGeom>
              <a:avLst/>
              <a:gdLst/>
              <a:ahLst/>
              <a:cxnLst/>
              <a:rect l="l" t="t" r="r" b="b"/>
              <a:pathLst>
                <a:path w="3495040" h="2448560">
                  <a:moveTo>
                    <a:pt x="3494646" y="0"/>
                  </a:moveTo>
                  <a:lnTo>
                    <a:pt x="0" y="0"/>
                  </a:lnTo>
                  <a:lnTo>
                    <a:pt x="0" y="2448471"/>
                  </a:lnTo>
                  <a:lnTo>
                    <a:pt x="3494646" y="2448471"/>
                  </a:lnTo>
                  <a:lnTo>
                    <a:pt x="3494646" y="0"/>
                  </a:lnTo>
                  <a:close/>
                </a:path>
              </a:pathLst>
            </a:custGeom>
            <a:solidFill>
              <a:srgbClr val="CFB237">
                <a:alpha val="30999"/>
              </a:srgbClr>
            </a:solidFill>
          </p:spPr>
          <p:txBody>
            <a:bodyPr wrap="square" lIns="0" tIns="0" rIns="0" bIns="0" rtlCol="0"/>
            <a:lstStyle/>
            <a:p>
              <a:endParaRPr sz="1432"/>
            </a:p>
          </p:txBody>
        </p:sp>
        <p:sp>
          <p:nvSpPr>
            <p:cNvPr id="6" name="object 6"/>
            <p:cNvSpPr/>
            <p:nvPr/>
          </p:nvSpPr>
          <p:spPr>
            <a:xfrm>
              <a:off x="3975353" y="1770354"/>
              <a:ext cx="3528060" cy="1887220"/>
            </a:xfrm>
            <a:custGeom>
              <a:avLst/>
              <a:gdLst/>
              <a:ahLst/>
              <a:cxnLst/>
              <a:rect l="l" t="t" r="r" b="b"/>
              <a:pathLst>
                <a:path w="3528059" h="1887220">
                  <a:moveTo>
                    <a:pt x="3527894" y="0"/>
                  </a:moveTo>
                  <a:lnTo>
                    <a:pt x="0" y="0"/>
                  </a:lnTo>
                  <a:lnTo>
                    <a:pt x="0" y="1886648"/>
                  </a:lnTo>
                  <a:lnTo>
                    <a:pt x="3527894" y="1886648"/>
                  </a:lnTo>
                  <a:lnTo>
                    <a:pt x="3527894" y="0"/>
                  </a:lnTo>
                  <a:close/>
                </a:path>
              </a:pathLst>
            </a:custGeom>
            <a:solidFill>
              <a:srgbClr val="E27B17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 sz="1432"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8949" y="1774521"/>
              <a:ext cx="3494649" cy="17393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86125" y="2377275"/>
              <a:ext cx="3297205" cy="123608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0000" y="4813244"/>
              <a:ext cx="3332865" cy="106781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74820" y="6213291"/>
              <a:ext cx="3328958" cy="1820188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4047911" y="837506"/>
            <a:ext cx="2406052" cy="409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59" dirty="0">
              <a:latin typeface="Times New Roman"/>
              <a:cs typeface="Times New Roman"/>
            </a:endParaRPr>
          </a:p>
          <a:p>
            <a:pPr marL="66250" marR="277991">
              <a:lnSpc>
                <a:spcPts val="887"/>
              </a:lnSpc>
            </a:pPr>
            <a:r>
              <a:rPr sz="818" b="1" spc="-3" dirty="0">
                <a:solidFill>
                  <a:srgbClr val="23505E"/>
                </a:solidFill>
                <a:latin typeface="Arial"/>
                <a:cs typeface="Arial"/>
              </a:rPr>
              <a:t>Niños menores </a:t>
            </a:r>
            <a:r>
              <a:rPr sz="818" b="1" dirty="0">
                <a:solidFill>
                  <a:srgbClr val="23505E"/>
                </a:solidFill>
                <a:latin typeface="Arial"/>
                <a:cs typeface="Arial"/>
              </a:rPr>
              <a:t>de 5 </a:t>
            </a:r>
            <a:r>
              <a:rPr sz="818" b="1" spc="-3" dirty="0">
                <a:solidFill>
                  <a:srgbClr val="23505E"/>
                </a:solidFill>
                <a:latin typeface="Arial"/>
                <a:cs typeface="Arial"/>
              </a:rPr>
              <a:t>años: </a:t>
            </a:r>
            <a:r>
              <a:rPr sz="818" spc="-3" dirty="0">
                <a:solidFill>
                  <a:srgbClr val="23505E"/>
                </a:solidFill>
                <a:latin typeface="Arial MT"/>
                <a:cs typeface="Arial MT"/>
              </a:rPr>
              <a:t>126.606 (7,52% </a:t>
            </a:r>
            <a:r>
              <a:rPr sz="818" spc="-218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818" spc="-3" dirty="0">
                <a:solidFill>
                  <a:srgbClr val="23505E"/>
                </a:solidFill>
                <a:latin typeface="Arial MT"/>
                <a:cs typeface="Arial MT"/>
              </a:rPr>
              <a:t>respecto población</a:t>
            </a:r>
            <a:r>
              <a:rPr sz="818" dirty="0">
                <a:solidFill>
                  <a:srgbClr val="23505E"/>
                </a:solidFill>
                <a:latin typeface="Arial MT"/>
                <a:cs typeface="Arial MT"/>
              </a:rPr>
              <a:t> total)</a:t>
            </a:r>
            <a:endParaRPr sz="818" dirty="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33874" y="2128486"/>
            <a:ext cx="2383533" cy="654469"/>
          </a:xfrm>
          <a:prstGeom prst="rect">
            <a:avLst/>
          </a:prstGeom>
        </p:spPr>
        <p:txBody>
          <a:bodyPr vert="horz" wrap="square" lIns="0" tIns="81847" rIns="0" bIns="0" rtlCol="0">
            <a:spAutoFit/>
          </a:bodyPr>
          <a:lstStyle/>
          <a:p>
            <a:pPr marL="48064" marR="105654">
              <a:lnSpc>
                <a:spcPts val="887"/>
              </a:lnSpc>
              <a:spcBef>
                <a:spcPts val="644"/>
              </a:spcBef>
            </a:pPr>
            <a:r>
              <a:rPr sz="818" b="1" dirty="0">
                <a:solidFill>
                  <a:srgbClr val="23505E"/>
                </a:solidFill>
                <a:latin typeface="Arial"/>
                <a:cs typeface="Arial"/>
              </a:rPr>
              <a:t>Mujeres </a:t>
            </a:r>
            <a:r>
              <a:rPr sz="818" b="1" spc="-3" dirty="0">
                <a:solidFill>
                  <a:srgbClr val="23505E"/>
                </a:solidFill>
                <a:latin typeface="Arial"/>
                <a:cs typeface="Arial"/>
              </a:rPr>
              <a:t>en edad </a:t>
            </a:r>
            <a:r>
              <a:rPr sz="818" b="1" dirty="0">
                <a:solidFill>
                  <a:srgbClr val="23505E"/>
                </a:solidFill>
                <a:latin typeface="Arial"/>
                <a:cs typeface="Arial"/>
              </a:rPr>
              <a:t>fértil (10 a </a:t>
            </a:r>
            <a:r>
              <a:rPr sz="818" b="1" spc="-3" dirty="0">
                <a:solidFill>
                  <a:srgbClr val="23505E"/>
                </a:solidFill>
                <a:latin typeface="Arial"/>
                <a:cs typeface="Arial"/>
              </a:rPr>
              <a:t>49 años): </a:t>
            </a:r>
            <a:r>
              <a:rPr sz="818" spc="-3" dirty="0">
                <a:solidFill>
                  <a:srgbClr val="23505E"/>
                </a:solidFill>
                <a:latin typeface="Arial MT"/>
                <a:cs typeface="Arial MT"/>
              </a:rPr>
              <a:t>449.237 </a:t>
            </a:r>
            <a:r>
              <a:rPr sz="818" spc="-218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818" spc="-3" dirty="0">
                <a:solidFill>
                  <a:srgbClr val="23505E"/>
                </a:solidFill>
                <a:latin typeface="Arial MT"/>
                <a:cs typeface="Arial MT"/>
              </a:rPr>
              <a:t>(55%</a:t>
            </a:r>
            <a:r>
              <a:rPr sz="818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818" spc="-3" dirty="0">
                <a:solidFill>
                  <a:srgbClr val="23505E"/>
                </a:solidFill>
                <a:latin typeface="Arial MT"/>
                <a:cs typeface="Arial MT"/>
              </a:rPr>
              <a:t>respecto</a:t>
            </a:r>
            <a:r>
              <a:rPr sz="818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818" spc="-3" dirty="0">
                <a:solidFill>
                  <a:srgbClr val="23505E"/>
                </a:solidFill>
                <a:latin typeface="Arial MT"/>
                <a:cs typeface="Arial MT"/>
              </a:rPr>
              <a:t>mujeres</a:t>
            </a:r>
            <a:r>
              <a:rPr sz="818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818" spc="-3" dirty="0">
                <a:solidFill>
                  <a:srgbClr val="23505E"/>
                </a:solidFill>
                <a:latin typeface="Arial MT"/>
                <a:cs typeface="Arial MT"/>
              </a:rPr>
              <a:t>afiliadas)</a:t>
            </a:r>
            <a:endParaRPr sz="818">
              <a:latin typeface="Arial MT"/>
              <a:cs typeface="Arial MT"/>
            </a:endParaRPr>
          </a:p>
          <a:p>
            <a:pPr>
              <a:spcBef>
                <a:spcPts val="38"/>
              </a:spcBef>
            </a:pPr>
            <a:endParaRPr sz="716">
              <a:latin typeface="Arial MT"/>
              <a:cs typeface="Arial MT"/>
            </a:endParaRPr>
          </a:p>
          <a:p>
            <a:pPr marL="48064" marR="76642">
              <a:lnSpc>
                <a:spcPts val="887"/>
              </a:lnSpc>
            </a:pPr>
            <a:r>
              <a:rPr sz="818" b="1" dirty="0">
                <a:solidFill>
                  <a:srgbClr val="23505E"/>
                </a:solidFill>
                <a:latin typeface="Arial"/>
                <a:cs typeface="Arial"/>
              </a:rPr>
              <a:t>Mujeres </a:t>
            </a:r>
            <a:r>
              <a:rPr sz="818" b="1" spc="-3" dirty="0">
                <a:solidFill>
                  <a:srgbClr val="23505E"/>
                </a:solidFill>
                <a:latin typeface="Arial"/>
                <a:cs typeface="Arial"/>
              </a:rPr>
              <a:t>en estado </a:t>
            </a:r>
            <a:r>
              <a:rPr sz="818" b="1" dirty="0">
                <a:solidFill>
                  <a:srgbClr val="23505E"/>
                </a:solidFill>
                <a:latin typeface="Arial"/>
                <a:cs typeface="Arial"/>
              </a:rPr>
              <a:t>de gestación: </a:t>
            </a:r>
            <a:r>
              <a:rPr sz="818" spc="-3" dirty="0">
                <a:solidFill>
                  <a:srgbClr val="23505E"/>
                </a:solidFill>
                <a:latin typeface="Arial MT"/>
                <a:cs typeface="Arial MT"/>
              </a:rPr>
              <a:t>10.368 (2,3% </a:t>
            </a:r>
            <a:r>
              <a:rPr sz="818" spc="-218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818" spc="-3" dirty="0">
                <a:solidFill>
                  <a:srgbClr val="23505E"/>
                </a:solidFill>
                <a:latin typeface="Arial MT"/>
                <a:cs typeface="Arial MT"/>
              </a:rPr>
              <a:t>respecto mujeres</a:t>
            </a:r>
            <a:r>
              <a:rPr sz="818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818" spc="-3" dirty="0">
                <a:solidFill>
                  <a:srgbClr val="23505E"/>
                </a:solidFill>
                <a:latin typeface="Arial MT"/>
                <a:cs typeface="Arial MT"/>
              </a:rPr>
              <a:t>edad</a:t>
            </a:r>
            <a:r>
              <a:rPr sz="818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818" spc="3" dirty="0">
                <a:solidFill>
                  <a:srgbClr val="23505E"/>
                </a:solidFill>
                <a:latin typeface="Arial MT"/>
                <a:cs typeface="Arial MT"/>
              </a:rPr>
              <a:t>fértil)</a:t>
            </a:r>
            <a:endParaRPr sz="818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43582" y="3447874"/>
            <a:ext cx="2414713" cy="345364"/>
          </a:xfrm>
          <a:prstGeom prst="rect">
            <a:avLst/>
          </a:prstGeom>
        </p:spPr>
        <p:txBody>
          <a:bodyPr vert="horz" wrap="square" lIns="0" tIns="4331" rIns="0" bIns="0" rtlCol="0">
            <a:spAutoFit/>
          </a:bodyPr>
          <a:lstStyle/>
          <a:p>
            <a:pPr>
              <a:spcBef>
                <a:spcPts val="34"/>
              </a:spcBef>
            </a:pPr>
            <a:endParaRPr sz="716" dirty="0">
              <a:latin typeface="Times New Roman"/>
              <a:cs typeface="Times New Roman"/>
            </a:endParaRPr>
          </a:p>
          <a:p>
            <a:pPr marL="56291" marR="146356">
              <a:lnSpc>
                <a:spcPts val="887"/>
              </a:lnSpc>
            </a:pPr>
            <a:r>
              <a:rPr sz="818" b="1" spc="-3" dirty="0">
                <a:solidFill>
                  <a:srgbClr val="23505E"/>
                </a:solidFill>
                <a:latin typeface="Arial"/>
                <a:cs typeface="Arial"/>
              </a:rPr>
              <a:t>Adultos mayores </a:t>
            </a:r>
            <a:r>
              <a:rPr sz="818" b="1" dirty="0">
                <a:solidFill>
                  <a:srgbClr val="23505E"/>
                </a:solidFill>
                <a:latin typeface="Arial"/>
                <a:cs typeface="Arial"/>
              </a:rPr>
              <a:t>de </a:t>
            </a:r>
            <a:r>
              <a:rPr sz="818" b="1" spc="-3" dirty="0">
                <a:solidFill>
                  <a:srgbClr val="23505E"/>
                </a:solidFill>
                <a:latin typeface="Arial"/>
                <a:cs typeface="Arial"/>
              </a:rPr>
              <a:t>60 años: </a:t>
            </a:r>
            <a:r>
              <a:rPr sz="818" spc="-3" dirty="0">
                <a:solidFill>
                  <a:srgbClr val="23505E"/>
                </a:solidFill>
                <a:latin typeface="Arial MT"/>
                <a:cs typeface="Arial MT"/>
              </a:rPr>
              <a:t>316.737 (18,8% </a:t>
            </a:r>
            <a:r>
              <a:rPr sz="818" spc="-218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818" spc="-3" dirty="0">
                <a:solidFill>
                  <a:srgbClr val="23505E"/>
                </a:solidFill>
                <a:latin typeface="Arial MT"/>
                <a:cs typeface="Arial MT"/>
              </a:rPr>
              <a:t>respecto población</a:t>
            </a:r>
            <a:r>
              <a:rPr sz="818" dirty="0">
                <a:solidFill>
                  <a:srgbClr val="23505E"/>
                </a:solidFill>
                <a:latin typeface="Arial MT"/>
                <a:cs typeface="Arial MT"/>
              </a:rPr>
              <a:t> total)</a:t>
            </a:r>
            <a:endParaRPr sz="818" dirty="0">
              <a:latin typeface="Arial MT"/>
              <a:cs typeface="Arial M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616264" y="2124546"/>
            <a:ext cx="4769374" cy="3397790"/>
            <a:chOff x="288950" y="3744000"/>
            <a:chExt cx="7220648" cy="5060566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8950" y="6342804"/>
              <a:ext cx="3494649" cy="174255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72669" y="3744000"/>
              <a:ext cx="3536929" cy="176041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947242" y="8631847"/>
              <a:ext cx="3814445" cy="172719"/>
            </a:xfrm>
            <a:custGeom>
              <a:avLst/>
              <a:gdLst/>
              <a:ahLst/>
              <a:cxnLst/>
              <a:rect l="l" t="t" r="r" b="b"/>
              <a:pathLst>
                <a:path w="3814445" h="172720">
                  <a:moveTo>
                    <a:pt x="728395" y="86245"/>
                  </a:moveTo>
                  <a:lnTo>
                    <a:pt x="726389" y="76873"/>
                  </a:lnTo>
                  <a:lnTo>
                    <a:pt x="720356" y="68884"/>
                  </a:lnTo>
                  <a:lnTo>
                    <a:pt x="639102" y="0"/>
                  </a:lnTo>
                  <a:lnTo>
                    <a:pt x="625716" y="4267"/>
                  </a:lnTo>
                  <a:lnTo>
                    <a:pt x="617829" y="14693"/>
                  </a:lnTo>
                  <a:lnTo>
                    <a:pt x="616826" y="27711"/>
                  </a:lnTo>
                  <a:lnTo>
                    <a:pt x="624027" y="39789"/>
                  </a:lnTo>
                  <a:lnTo>
                    <a:pt x="643064" y="56642"/>
                  </a:lnTo>
                  <a:lnTo>
                    <a:pt x="29591" y="56642"/>
                  </a:lnTo>
                  <a:lnTo>
                    <a:pt x="18072" y="58966"/>
                  </a:lnTo>
                  <a:lnTo>
                    <a:pt x="8674" y="65316"/>
                  </a:lnTo>
                  <a:lnTo>
                    <a:pt x="2324" y="74726"/>
                  </a:lnTo>
                  <a:lnTo>
                    <a:pt x="0" y="86245"/>
                  </a:lnTo>
                  <a:lnTo>
                    <a:pt x="2324" y="97764"/>
                  </a:lnTo>
                  <a:lnTo>
                    <a:pt x="8674" y="107175"/>
                  </a:lnTo>
                  <a:lnTo>
                    <a:pt x="18072" y="113512"/>
                  </a:lnTo>
                  <a:lnTo>
                    <a:pt x="29591" y="115836"/>
                  </a:lnTo>
                  <a:lnTo>
                    <a:pt x="643064" y="115836"/>
                  </a:lnTo>
                  <a:lnTo>
                    <a:pt x="624027" y="132689"/>
                  </a:lnTo>
                  <a:lnTo>
                    <a:pt x="616826" y="144767"/>
                  </a:lnTo>
                  <a:lnTo>
                    <a:pt x="617829" y="157797"/>
                  </a:lnTo>
                  <a:lnTo>
                    <a:pt x="625716" y="168211"/>
                  </a:lnTo>
                  <a:lnTo>
                    <a:pt x="639102" y="172478"/>
                  </a:lnTo>
                  <a:lnTo>
                    <a:pt x="720356" y="103593"/>
                  </a:lnTo>
                  <a:lnTo>
                    <a:pt x="726389" y="95618"/>
                  </a:lnTo>
                  <a:lnTo>
                    <a:pt x="728395" y="86245"/>
                  </a:lnTo>
                  <a:close/>
                </a:path>
                <a:path w="3814445" h="172720">
                  <a:moveTo>
                    <a:pt x="3814330" y="86245"/>
                  </a:moveTo>
                  <a:lnTo>
                    <a:pt x="3812311" y="76873"/>
                  </a:lnTo>
                  <a:lnTo>
                    <a:pt x="3806291" y="68884"/>
                  </a:lnTo>
                  <a:lnTo>
                    <a:pt x="3725037" y="0"/>
                  </a:lnTo>
                  <a:lnTo>
                    <a:pt x="3711638" y="4267"/>
                  </a:lnTo>
                  <a:lnTo>
                    <a:pt x="3703764" y="14693"/>
                  </a:lnTo>
                  <a:lnTo>
                    <a:pt x="3702748" y="27711"/>
                  </a:lnTo>
                  <a:lnTo>
                    <a:pt x="3709962" y="39789"/>
                  </a:lnTo>
                  <a:lnTo>
                    <a:pt x="3728999" y="56642"/>
                  </a:lnTo>
                  <a:lnTo>
                    <a:pt x="3115526" y="56642"/>
                  </a:lnTo>
                  <a:lnTo>
                    <a:pt x="3104007" y="58966"/>
                  </a:lnTo>
                  <a:lnTo>
                    <a:pt x="3094596" y="65316"/>
                  </a:lnTo>
                  <a:lnTo>
                    <a:pt x="3088259" y="74726"/>
                  </a:lnTo>
                  <a:lnTo>
                    <a:pt x="3085935" y="86245"/>
                  </a:lnTo>
                  <a:lnTo>
                    <a:pt x="3088259" y="97764"/>
                  </a:lnTo>
                  <a:lnTo>
                    <a:pt x="3094596" y="107175"/>
                  </a:lnTo>
                  <a:lnTo>
                    <a:pt x="3104007" y="113512"/>
                  </a:lnTo>
                  <a:lnTo>
                    <a:pt x="3115526" y="115836"/>
                  </a:lnTo>
                  <a:lnTo>
                    <a:pt x="3728999" y="115836"/>
                  </a:lnTo>
                  <a:lnTo>
                    <a:pt x="3709962" y="132689"/>
                  </a:lnTo>
                  <a:lnTo>
                    <a:pt x="3702748" y="144767"/>
                  </a:lnTo>
                  <a:lnTo>
                    <a:pt x="3703764" y="157797"/>
                  </a:lnTo>
                  <a:lnTo>
                    <a:pt x="3711638" y="168211"/>
                  </a:lnTo>
                  <a:lnTo>
                    <a:pt x="3725037" y="172478"/>
                  </a:lnTo>
                  <a:lnTo>
                    <a:pt x="3806291" y="103593"/>
                  </a:lnTo>
                  <a:lnTo>
                    <a:pt x="3812311" y="95618"/>
                  </a:lnTo>
                  <a:lnTo>
                    <a:pt x="3814330" y="86245"/>
                  </a:lnTo>
                  <a:close/>
                </a:path>
              </a:pathLst>
            </a:custGeom>
            <a:solidFill>
              <a:srgbClr val="23505E"/>
            </a:solidFill>
          </p:spPr>
          <p:txBody>
            <a:bodyPr wrap="square" lIns="0" tIns="0" rIns="0" bIns="0" rtlCol="0"/>
            <a:lstStyle/>
            <a:p>
              <a:endParaRPr sz="1432"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816572" y="5395921"/>
            <a:ext cx="894258" cy="470410"/>
          </a:xfrm>
          <a:prstGeom prst="rect">
            <a:avLst/>
          </a:prstGeom>
        </p:spPr>
        <p:txBody>
          <a:bodyPr vert="horz" wrap="square" lIns="0" tIns="8661" rIns="0" bIns="0" rtlCol="0">
            <a:spAutoFit/>
          </a:bodyPr>
          <a:lstStyle/>
          <a:p>
            <a:pPr algn="ctr">
              <a:lnSpc>
                <a:spcPts val="1234"/>
              </a:lnSpc>
              <a:spcBef>
                <a:spcPts val="68"/>
              </a:spcBef>
            </a:pPr>
            <a:r>
              <a:rPr sz="1200" spc="-27" dirty="0">
                <a:solidFill>
                  <a:srgbClr val="23505E"/>
                </a:solidFill>
                <a:latin typeface="Arial MT"/>
                <a:cs typeface="Arial MT"/>
              </a:rPr>
              <a:t>Total</a:t>
            </a:r>
            <a:r>
              <a:rPr sz="1200" spc="-24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3" dirty="0">
                <a:solidFill>
                  <a:srgbClr val="23505E"/>
                </a:solidFill>
                <a:latin typeface="Arial MT"/>
                <a:cs typeface="Arial MT"/>
              </a:rPr>
              <a:t>afiliados:</a:t>
            </a:r>
            <a:endParaRPr sz="1200" dirty="0">
              <a:latin typeface="Arial MT"/>
              <a:cs typeface="Arial MT"/>
            </a:endParaRPr>
          </a:p>
          <a:p>
            <a:pPr marR="1732" algn="ctr">
              <a:lnSpc>
                <a:spcPts val="1234"/>
              </a:lnSpc>
            </a:pPr>
            <a:r>
              <a:rPr sz="1400" b="1" spc="-3" dirty="0">
                <a:solidFill>
                  <a:srgbClr val="23505E"/>
                </a:solidFill>
                <a:latin typeface="Arial"/>
                <a:cs typeface="Arial"/>
              </a:rPr>
              <a:t>1.682.658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286894" y="5395921"/>
            <a:ext cx="1487110" cy="491400"/>
          </a:xfrm>
          <a:prstGeom prst="rect">
            <a:avLst/>
          </a:prstGeom>
        </p:spPr>
        <p:txBody>
          <a:bodyPr vert="horz" wrap="square" lIns="0" tIns="29448" rIns="0" bIns="0" rtlCol="0">
            <a:spAutoFit/>
          </a:bodyPr>
          <a:lstStyle/>
          <a:p>
            <a:pPr marL="8660" marR="3465" indent="-6928" algn="ctr">
              <a:lnSpc>
                <a:spcPts val="1159"/>
              </a:lnSpc>
              <a:spcBef>
                <a:spcPts val="232"/>
              </a:spcBef>
            </a:pPr>
            <a:r>
              <a:rPr sz="1200" spc="-3" dirty="0">
                <a:solidFill>
                  <a:srgbClr val="23505E"/>
                </a:solidFill>
                <a:latin typeface="Arial MT"/>
                <a:cs typeface="Arial MT"/>
              </a:rPr>
              <a:t>Número</a:t>
            </a:r>
            <a:r>
              <a:rPr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3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sz="1200" spc="293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3" dirty="0">
                <a:solidFill>
                  <a:srgbClr val="23505E"/>
                </a:solidFill>
                <a:latin typeface="Arial MT"/>
                <a:cs typeface="Arial MT"/>
              </a:rPr>
              <a:t>afiliados </a:t>
            </a:r>
            <a:r>
              <a:rPr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3" dirty="0">
                <a:solidFill>
                  <a:srgbClr val="23505E"/>
                </a:solidFill>
                <a:latin typeface="Arial MT"/>
                <a:cs typeface="Arial MT"/>
              </a:rPr>
              <a:t>con</a:t>
            </a:r>
            <a:r>
              <a:rPr sz="1200" spc="-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23505E"/>
                </a:solidFill>
                <a:latin typeface="Arial MT"/>
                <a:cs typeface="Arial MT"/>
              </a:rPr>
              <a:t>riesgos</a:t>
            </a:r>
            <a:r>
              <a:rPr sz="1200" spc="-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23505E"/>
                </a:solidFill>
                <a:latin typeface="Arial MT"/>
                <a:cs typeface="Arial MT"/>
              </a:rPr>
              <a:t>priorizados: </a:t>
            </a:r>
            <a:r>
              <a:rPr sz="1200" spc="-293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b="1" spc="-3" dirty="0">
                <a:solidFill>
                  <a:srgbClr val="23505E"/>
                </a:solidFill>
                <a:latin typeface="Arial"/>
                <a:cs typeface="Arial"/>
              </a:rPr>
              <a:t>339.743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159102" y="5395782"/>
            <a:ext cx="1092164" cy="470410"/>
          </a:xfrm>
          <a:prstGeom prst="rect">
            <a:avLst/>
          </a:prstGeom>
        </p:spPr>
        <p:txBody>
          <a:bodyPr vert="horz" wrap="square" lIns="0" tIns="8661" rIns="0" bIns="0" rtlCol="0">
            <a:spAutoFit/>
          </a:bodyPr>
          <a:lstStyle/>
          <a:p>
            <a:pPr algn="ctr">
              <a:lnSpc>
                <a:spcPts val="1234"/>
              </a:lnSpc>
              <a:spcBef>
                <a:spcPts val="68"/>
              </a:spcBef>
            </a:pPr>
            <a:r>
              <a:rPr sz="1200" spc="-3" dirty="0">
                <a:solidFill>
                  <a:srgbClr val="23505E"/>
                </a:solidFill>
                <a:latin typeface="Arial MT"/>
                <a:cs typeface="Arial MT"/>
              </a:rPr>
              <a:t>%</a:t>
            </a:r>
            <a:r>
              <a:rPr sz="1200" spc="-14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3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sz="1200" spc="-14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23505E"/>
                </a:solidFill>
                <a:latin typeface="Arial MT"/>
                <a:cs typeface="Arial MT"/>
              </a:rPr>
              <a:t>priorizados:</a:t>
            </a:r>
            <a:endParaRPr sz="1200" dirty="0">
              <a:latin typeface="Arial MT"/>
              <a:cs typeface="Arial MT"/>
            </a:endParaRPr>
          </a:p>
          <a:p>
            <a:pPr marR="1299" algn="ctr">
              <a:lnSpc>
                <a:spcPts val="1234"/>
              </a:lnSpc>
            </a:pPr>
            <a:r>
              <a:rPr sz="1200" b="1" dirty="0">
                <a:solidFill>
                  <a:srgbClr val="23505E"/>
                </a:solidFill>
                <a:latin typeface="Arial"/>
                <a:cs typeface="Arial"/>
              </a:rPr>
              <a:t>(38,1%)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56B1D6BA-7CA0-CDC8-FBCE-E49F8122FDB3}"/>
              </a:ext>
            </a:extLst>
          </p:cNvPr>
          <p:cNvSpPr txBox="1"/>
          <p:nvPr/>
        </p:nvSpPr>
        <p:spPr>
          <a:xfrm>
            <a:off x="7031310" y="3170504"/>
            <a:ext cx="41764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3200" b="1" spc="4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Grupos priorizados, diciembre 2022</a:t>
            </a:r>
            <a:endParaRPr lang="es-CO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3">
            <a:extLst>
              <a:ext uri="{FF2B5EF4-FFF2-40B4-BE49-F238E27FC236}">
                <a16:creationId xmlns:a16="http://schemas.microsoft.com/office/drawing/2014/main" id="{6D9264D9-F0F9-9982-2C3D-77C2970EDFEC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992481" y="6599874"/>
            <a:ext cx="162396" cy="176612"/>
          </a:xfrm>
          <a:prstGeom prst="rect">
            <a:avLst/>
          </a:prstGeom>
        </p:spPr>
        <p:txBody>
          <a:bodyPr vert="horz" wrap="square" lIns="0" tIns="8661" rIns="0" bIns="0" rtlCol="0">
            <a:spAutoFit/>
          </a:bodyPr>
          <a:lstStyle/>
          <a:p>
            <a:pPr marL="8660">
              <a:spcBef>
                <a:spcPts val="68"/>
              </a:spcBef>
            </a:pPr>
            <a:r>
              <a:rPr sz="1091" b="1" spc="-41" dirty="0">
                <a:solidFill>
                  <a:srgbClr val="FFFFFF"/>
                </a:solidFill>
                <a:latin typeface="Arial"/>
                <a:cs typeface="Arial"/>
              </a:rPr>
              <a:t>17</a:t>
            </a:r>
            <a:endParaRPr sz="1091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890545" y="3285778"/>
            <a:ext cx="4795824" cy="600831"/>
          </a:xfrm>
          <a:prstGeom prst="rect">
            <a:avLst/>
          </a:prstGeom>
        </p:spPr>
        <p:txBody>
          <a:bodyPr vert="horz" wrap="square" lIns="0" tIns="8661" rIns="0" bIns="0" rtlCol="0">
            <a:spAutoFit/>
          </a:bodyPr>
          <a:lstStyle/>
          <a:p>
            <a:pPr marL="8660">
              <a:lnSpc>
                <a:spcPts val="2326"/>
              </a:lnSpc>
              <a:spcBef>
                <a:spcPts val="68"/>
              </a:spcBef>
            </a:pPr>
            <a:r>
              <a:rPr sz="2600" spc="44" dirty="0">
                <a:latin typeface="Arial" panose="020B0604020202020204" pitchFamily="34" charset="0"/>
                <a:cs typeface="Arial" panose="020B0604020202020204" pitchFamily="34" charset="0"/>
              </a:rPr>
              <a:t>Gestió</a:t>
            </a:r>
            <a:r>
              <a:rPr sz="2600" spc="16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600" spc="-25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spc="82" dirty="0"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  <a:r>
              <a:rPr sz="2600" spc="16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600" spc="-25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spc="-1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2600" spc="72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2600" spc="-25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spc="24" dirty="0">
                <a:latin typeface="Arial" panose="020B0604020202020204" pitchFamily="34" charset="0"/>
                <a:cs typeface="Arial" panose="020B0604020202020204" pitchFamily="34" charset="0"/>
              </a:rPr>
              <a:t>cáncer</a:t>
            </a:r>
          </a:p>
          <a:p>
            <a:pPr marL="8660">
              <a:lnSpc>
                <a:spcPts val="2326"/>
              </a:lnSpc>
            </a:pPr>
            <a:r>
              <a:rPr sz="2600" spc="17" dirty="0">
                <a:latin typeface="Arial" panose="020B0604020202020204" pitchFamily="34" charset="0"/>
                <a:cs typeface="Arial" panose="020B0604020202020204" pitchFamily="34" charset="0"/>
              </a:rPr>
              <a:t>cérvi</a:t>
            </a:r>
            <a:r>
              <a:rPr sz="2600" spc="119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sz="2600" spc="-2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spc="113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2600" spc="-2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spc="102" dirty="0">
                <a:latin typeface="Arial" panose="020B0604020202020204" pitchFamily="34" charset="0"/>
                <a:cs typeface="Arial" panose="020B0604020202020204" pitchFamily="34" charset="0"/>
              </a:rPr>
              <a:t>mama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558703" y="1239382"/>
            <a:ext cx="644819" cy="382951"/>
          </a:xfrm>
          <a:prstGeom prst="rect">
            <a:avLst/>
          </a:prstGeom>
        </p:spPr>
        <p:txBody>
          <a:bodyPr vert="horz" wrap="square" lIns="0" tIns="8661" rIns="0" bIns="0" rtlCol="0">
            <a:spAutoFit/>
          </a:bodyPr>
          <a:lstStyle/>
          <a:p>
            <a:pPr marL="8660">
              <a:spcBef>
                <a:spcPts val="68"/>
              </a:spcBef>
            </a:pPr>
            <a:r>
              <a:rPr sz="818" b="1" spc="10" dirty="0">
                <a:solidFill>
                  <a:srgbClr val="00A48D"/>
                </a:solidFill>
                <a:latin typeface="Arial"/>
                <a:cs typeface="Arial"/>
              </a:rPr>
              <a:t>2020:</a:t>
            </a:r>
            <a:r>
              <a:rPr sz="818" b="1" spc="-17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818" b="1" spc="10" dirty="0">
                <a:solidFill>
                  <a:srgbClr val="23505E"/>
                </a:solidFill>
                <a:latin typeface="Arial"/>
                <a:cs typeface="Arial"/>
              </a:rPr>
              <a:t>33.369</a:t>
            </a:r>
            <a:endParaRPr sz="818">
              <a:latin typeface="Arial"/>
              <a:cs typeface="Arial"/>
            </a:endParaRPr>
          </a:p>
          <a:p>
            <a:pPr marL="8660">
              <a:lnSpc>
                <a:spcPts val="968"/>
              </a:lnSpc>
            </a:pPr>
            <a:r>
              <a:rPr sz="818" b="1" spc="10" dirty="0">
                <a:solidFill>
                  <a:srgbClr val="00A48D"/>
                </a:solidFill>
                <a:latin typeface="Arial"/>
                <a:cs typeface="Arial"/>
              </a:rPr>
              <a:t>2021:</a:t>
            </a:r>
            <a:r>
              <a:rPr sz="818" b="1" spc="-17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818" b="1" spc="10" dirty="0">
                <a:solidFill>
                  <a:srgbClr val="23505E"/>
                </a:solidFill>
                <a:latin typeface="Arial"/>
                <a:cs typeface="Arial"/>
              </a:rPr>
              <a:t>34.274</a:t>
            </a:r>
            <a:endParaRPr sz="818">
              <a:latin typeface="Arial"/>
              <a:cs typeface="Arial"/>
            </a:endParaRPr>
          </a:p>
          <a:p>
            <a:pPr marL="8660">
              <a:lnSpc>
                <a:spcPts val="968"/>
              </a:lnSpc>
            </a:pPr>
            <a:r>
              <a:rPr sz="818" b="1" spc="10" dirty="0">
                <a:solidFill>
                  <a:srgbClr val="00A48D"/>
                </a:solidFill>
                <a:latin typeface="Arial"/>
                <a:cs typeface="Arial"/>
              </a:rPr>
              <a:t>2022:</a:t>
            </a:r>
            <a:r>
              <a:rPr sz="818" b="1" spc="-17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818" b="1" spc="10" dirty="0">
                <a:solidFill>
                  <a:srgbClr val="23505E"/>
                </a:solidFill>
                <a:latin typeface="Arial"/>
                <a:cs typeface="Arial"/>
              </a:rPr>
              <a:t>48.480</a:t>
            </a:r>
            <a:endParaRPr sz="818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58700" y="1709072"/>
            <a:ext cx="5331845" cy="678160"/>
          </a:xfrm>
          <a:prstGeom prst="rect">
            <a:avLst/>
          </a:prstGeom>
        </p:spPr>
        <p:txBody>
          <a:bodyPr vert="horz" wrap="square" lIns="0" tIns="8661" rIns="0" bIns="0" rtlCol="0">
            <a:spAutoFit/>
          </a:bodyPr>
          <a:lstStyle/>
          <a:p>
            <a:pPr marL="8660">
              <a:spcBef>
                <a:spcPts val="68"/>
              </a:spcBef>
            </a:pPr>
            <a:r>
              <a:rPr sz="1600" b="1" spc="-14" dirty="0">
                <a:solidFill>
                  <a:srgbClr val="23505E"/>
                </a:solidFill>
                <a:latin typeface="Arial"/>
                <a:cs typeface="Arial"/>
              </a:rPr>
              <a:t>Jornadas</a:t>
            </a:r>
            <a:r>
              <a:rPr sz="1600" b="1" spc="-24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600" b="1" spc="31" dirty="0">
                <a:solidFill>
                  <a:srgbClr val="23505E"/>
                </a:solidFill>
                <a:latin typeface="Arial"/>
                <a:cs typeface="Arial"/>
              </a:rPr>
              <a:t>municipales</a:t>
            </a:r>
            <a:r>
              <a:rPr sz="1600" b="1" spc="-24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600" b="1" spc="38" dirty="0">
                <a:solidFill>
                  <a:srgbClr val="23505E"/>
                </a:solidFill>
                <a:latin typeface="Arial"/>
                <a:cs typeface="Arial"/>
              </a:rPr>
              <a:t>de</a:t>
            </a:r>
            <a:r>
              <a:rPr sz="1600" b="1" spc="-20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600" b="1" spc="44" dirty="0">
                <a:solidFill>
                  <a:srgbClr val="23505E"/>
                </a:solidFill>
                <a:latin typeface="Arial"/>
                <a:cs typeface="Arial"/>
              </a:rPr>
              <a:t>mamografías</a:t>
            </a:r>
            <a:endParaRPr sz="1600" dirty="0">
              <a:latin typeface="Arial"/>
              <a:cs typeface="Arial"/>
            </a:endParaRPr>
          </a:p>
          <a:p>
            <a:pPr marL="8660" marR="3465">
              <a:spcBef>
                <a:spcPts val="859"/>
              </a:spcBef>
            </a:pP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Desde</a:t>
            </a:r>
            <a:r>
              <a:rPr sz="1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el</a:t>
            </a:r>
            <a:r>
              <a:rPr sz="1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23505E"/>
                </a:solidFill>
                <a:latin typeface="Arial MT"/>
                <a:cs typeface="Arial MT"/>
              </a:rPr>
              <a:t>mes</a:t>
            </a:r>
            <a:r>
              <a:rPr sz="1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sz="1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octubre</a:t>
            </a:r>
            <a:r>
              <a:rPr sz="1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hasta</a:t>
            </a:r>
            <a:r>
              <a:rPr sz="1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el</a:t>
            </a:r>
            <a:r>
              <a:rPr sz="1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30</a:t>
            </a:r>
            <a:r>
              <a:rPr sz="1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sz="1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diciembre</a:t>
            </a:r>
            <a:r>
              <a:rPr sz="1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sz="1000" spc="14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2022,</a:t>
            </a:r>
            <a:r>
              <a:rPr sz="1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se</a:t>
            </a:r>
            <a:r>
              <a:rPr sz="1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realizaron</a:t>
            </a:r>
            <a:r>
              <a:rPr sz="1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119</a:t>
            </a:r>
            <a:r>
              <a:rPr sz="1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23505E"/>
                </a:solidFill>
                <a:latin typeface="Arial MT"/>
                <a:cs typeface="Arial MT"/>
              </a:rPr>
              <a:t>jornadas</a:t>
            </a:r>
            <a:r>
              <a:rPr sz="1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con</a:t>
            </a:r>
            <a:r>
              <a:rPr sz="1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sz="1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asistencia </a:t>
            </a:r>
            <a:r>
              <a:rPr sz="1000" spc="-21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sz="1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3.532</a:t>
            </a:r>
            <a:r>
              <a:rPr sz="1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afiliadas</a:t>
            </a:r>
            <a:r>
              <a:rPr sz="1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entre</a:t>
            </a:r>
            <a:r>
              <a:rPr sz="1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los</a:t>
            </a:r>
            <a:r>
              <a:rPr sz="1000" spc="3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50</a:t>
            </a:r>
            <a:r>
              <a:rPr sz="1000" dirty="0">
                <a:solidFill>
                  <a:srgbClr val="23505E"/>
                </a:solidFill>
                <a:latin typeface="Arial MT"/>
                <a:cs typeface="Arial MT"/>
              </a:rPr>
              <a:t> y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los</a:t>
            </a:r>
            <a:r>
              <a:rPr sz="1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69</a:t>
            </a:r>
            <a:r>
              <a:rPr sz="1000" spc="3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años</a:t>
            </a:r>
            <a:r>
              <a:rPr sz="1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sz="1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000" spc="-3" dirty="0">
                <a:solidFill>
                  <a:srgbClr val="23505E"/>
                </a:solidFill>
                <a:latin typeface="Arial MT"/>
                <a:cs typeface="Arial MT"/>
              </a:rPr>
              <a:t>edad.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26500" y="1291246"/>
            <a:ext cx="825402" cy="349167"/>
          </a:xfrm>
          <a:prstGeom prst="rect">
            <a:avLst/>
          </a:prstGeom>
        </p:spPr>
        <p:txBody>
          <a:bodyPr vert="horz" wrap="square" lIns="0" tIns="15590" rIns="0" bIns="0" rtlCol="0">
            <a:spAutoFit/>
          </a:bodyPr>
          <a:lstStyle/>
          <a:p>
            <a:pPr marL="271062" marR="3465" indent="-262835">
              <a:lnSpc>
                <a:spcPts val="1296"/>
              </a:lnSpc>
              <a:spcBef>
                <a:spcPts val="123"/>
              </a:spcBef>
            </a:pPr>
            <a:r>
              <a:rPr sz="1091" b="1" spc="38" dirty="0">
                <a:solidFill>
                  <a:srgbClr val="23505E"/>
                </a:solidFill>
                <a:latin typeface="Arial"/>
                <a:cs typeface="Arial"/>
              </a:rPr>
              <a:t>Incrementó  </a:t>
            </a:r>
            <a:r>
              <a:rPr sz="1091" b="1" spc="14" dirty="0">
                <a:solidFill>
                  <a:srgbClr val="23505E"/>
                </a:solidFill>
                <a:latin typeface="Arial"/>
                <a:cs typeface="Arial"/>
              </a:rPr>
              <a:t>41%</a:t>
            </a:r>
            <a:endParaRPr sz="1091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81316" y="1291247"/>
            <a:ext cx="825402" cy="349167"/>
          </a:xfrm>
          <a:prstGeom prst="rect">
            <a:avLst/>
          </a:prstGeom>
        </p:spPr>
        <p:txBody>
          <a:bodyPr vert="horz" wrap="square" lIns="0" tIns="15590" rIns="0" bIns="0" rtlCol="0">
            <a:spAutoFit/>
          </a:bodyPr>
          <a:lstStyle/>
          <a:p>
            <a:pPr marL="310466" marR="3465" indent="-302239">
              <a:lnSpc>
                <a:spcPts val="1296"/>
              </a:lnSpc>
              <a:spcBef>
                <a:spcPts val="123"/>
              </a:spcBef>
            </a:pPr>
            <a:r>
              <a:rPr sz="1091" b="1" spc="38" dirty="0">
                <a:solidFill>
                  <a:srgbClr val="23505E"/>
                </a:solidFill>
                <a:latin typeface="Arial"/>
                <a:cs typeface="Arial"/>
              </a:rPr>
              <a:t>Incrementó  </a:t>
            </a:r>
            <a:r>
              <a:rPr sz="1091" b="1" spc="14" dirty="0">
                <a:solidFill>
                  <a:srgbClr val="23505E"/>
                </a:solidFill>
                <a:latin typeface="Arial"/>
                <a:cs typeface="Arial"/>
              </a:rPr>
              <a:t>7%</a:t>
            </a:r>
            <a:endParaRPr sz="1091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58702" y="837506"/>
            <a:ext cx="4155160" cy="218675"/>
          </a:xfrm>
          <a:prstGeom prst="rect">
            <a:avLst/>
          </a:prstGeom>
        </p:spPr>
        <p:txBody>
          <a:bodyPr vert="horz" wrap="square" lIns="0" tIns="8661" rIns="0" bIns="0" rtlCol="0">
            <a:spAutoFit/>
          </a:bodyPr>
          <a:lstStyle/>
          <a:p>
            <a:pPr marL="8660">
              <a:spcBef>
                <a:spcPts val="68"/>
              </a:spcBef>
              <a:tabLst>
                <a:tab pos="2535689" algn="l"/>
              </a:tabLst>
            </a:pPr>
            <a:r>
              <a:rPr sz="1364" b="1" spc="38" dirty="0">
                <a:solidFill>
                  <a:srgbClr val="23505E"/>
                </a:solidFill>
                <a:latin typeface="Arial"/>
                <a:cs typeface="Arial"/>
              </a:rPr>
              <a:t>Mamografías:	</a:t>
            </a:r>
            <a:r>
              <a:rPr sz="1364" b="1" spc="34" dirty="0">
                <a:solidFill>
                  <a:srgbClr val="23505E"/>
                </a:solidFill>
                <a:latin typeface="Arial"/>
                <a:cs typeface="Arial"/>
              </a:rPr>
              <a:t>Toma</a:t>
            </a:r>
            <a:r>
              <a:rPr sz="1364" b="1" spc="-51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364" b="1" spc="38" dirty="0">
                <a:solidFill>
                  <a:srgbClr val="23505E"/>
                </a:solidFill>
                <a:latin typeface="Arial"/>
                <a:cs typeface="Arial"/>
              </a:rPr>
              <a:t>de</a:t>
            </a:r>
            <a:r>
              <a:rPr sz="1364" b="1" spc="-48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364" b="1" spc="10" dirty="0">
                <a:solidFill>
                  <a:srgbClr val="23505E"/>
                </a:solidFill>
                <a:latin typeface="Arial"/>
                <a:cs typeface="Arial"/>
              </a:rPr>
              <a:t>citologías</a:t>
            </a:r>
            <a:endParaRPr sz="1364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86240" y="1239382"/>
            <a:ext cx="704147" cy="382951"/>
          </a:xfrm>
          <a:prstGeom prst="rect">
            <a:avLst/>
          </a:prstGeom>
        </p:spPr>
        <p:txBody>
          <a:bodyPr vert="horz" wrap="square" lIns="0" tIns="8661" rIns="0" bIns="0" rtlCol="0">
            <a:spAutoFit/>
          </a:bodyPr>
          <a:lstStyle/>
          <a:p>
            <a:pPr marL="8660">
              <a:spcBef>
                <a:spcPts val="68"/>
              </a:spcBef>
            </a:pPr>
            <a:r>
              <a:rPr sz="818" b="1" spc="10" dirty="0">
                <a:solidFill>
                  <a:srgbClr val="00A48D"/>
                </a:solidFill>
                <a:latin typeface="Arial"/>
                <a:cs typeface="Arial"/>
              </a:rPr>
              <a:t>2020:</a:t>
            </a:r>
            <a:r>
              <a:rPr sz="818" b="1" spc="-41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818" b="1" spc="10" dirty="0">
                <a:solidFill>
                  <a:srgbClr val="23505E"/>
                </a:solidFill>
                <a:latin typeface="Arial"/>
                <a:cs typeface="Arial"/>
              </a:rPr>
              <a:t>70.900</a:t>
            </a:r>
            <a:endParaRPr sz="818">
              <a:latin typeface="Arial"/>
              <a:cs typeface="Arial"/>
            </a:endParaRPr>
          </a:p>
          <a:p>
            <a:pPr marL="8660">
              <a:lnSpc>
                <a:spcPts val="968"/>
              </a:lnSpc>
            </a:pPr>
            <a:r>
              <a:rPr sz="818" b="1" spc="10" dirty="0">
                <a:solidFill>
                  <a:srgbClr val="00A48D"/>
                </a:solidFill>
                <a:latin typeface="Arial"/>
                <a:cs typeface="Arial"/>
              </a:rPr>
              <a:t>2021:</a:t>
            </a:r>
            <a:r>
              <a:rPr sz="818" b="1" spc="-17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818" b="1" spc="10" dirty="0">
                <a:solidFill>
                  <a:srgbClr val="23505E"/>
                </a:solidFill>
                <a:latin typeface="Arial"/>
                <a:cs typeface="Arial"/>
              </a:rPr>
              <a:t>107.591</a:t>
            </a:r>
            <a:endParaRPr sz="818">
              <a:latin typeface="Arial"/>
              <a:cs typeface="Arial"/>
            </a:endParaRPr>
          </a:p>
          <a:p>
            <a:pPr marL="8660">
              <a:lnSpc>
                <a:spcPts val="968"/>
              </a:lnSpc>
            </a:pPr>
            <a:r>
              <a:rPr sz="818" b="1" spc="10" dirty="0">
                <a:solidFill>
                  <a:srgbClr val="00A48D"/>
                </a:solidFill>
                <a:latin typeface="Arial"/>
                <a:cs typeface="Arial"/>
              </a:rPr>
              <a:t>2022:</a:t>
            </a:r>
            <a:r>
              <a:rPr sz="818" b="1" spc="-17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818" b="1" spc="10" dirty="0">
                <a:solidFill>
                  <a:srgbClr val="23505E"/>
                </a:solidFill>
                <a:latin typeface="Arial"/>
                <a:cs typeface="Arial"/>
              </a:rPr>
              <a:t>115.107</a:t>
            </a:r>
            <a:endParaRPr sz="818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568916" y="1239382"/>
            <a:ext cx="4958220" cy="3140009"/>
            <a:chOff x="362280" y="2750087"/>
            <a:chExt cx="7050874" cy="4241122"/>
          </a:xfrm>
        </p:grpSpPr>
        <p:sp>
          <p:nvSpPr>
            <p:cNvPr id="12" name="object 12"/>
            <p:cNvSpPr/>
            <p:nvPr/>
          </p:nvSpPr>
          <p:spPr>
            <a:xfrm>
              <a:off x="1474150" y="2750087"/>
              <a:ext cx="4062729" cy="554990"/>
            </a:xfrm>
            <a:custGeom>
              <a:avLst/>
              <a:gdLst/>
              <a:ahLst/>
              <a:cxnLst/>
              <a:rect l="l" t="t" r="r" b="b"/>
              <a:pathLst>
                <a:path w="4062729" h="554989">
                  <a:moveTo>
                    <a:pt x="316407" y="264960"/>
                  </a:moveTo>
                  <a:lnTo>
                    <a:pt x="158203" y="0"/>
                  </a:lnTo>
                  <a:lnTo>
                    <a:pt x="0" y="264960"/>
                  </a:lnTo>
                  <a:lnTo>
                    <a:pt x="90144" y="264960"/>
                  </a:lnTo>
                  <a:lnTo>
                    <a:pt x="90144" y="554393"/>
                  </a:lnTo>
                  <a:lnTo>
                    <a:pt x="226263" y="554393"/>
                  </a:lnTo>
                  <a:lnTo>
                    <a:pt x="226263" y="264960"/>
                  </a:lnTo>
                  <a:lnTo>
                    <a:pt x="316407" y="264960"/>
                  </a:lnTo>
                  <a:close/>
                </a:path>
                <a:path w="4062729" h="554989">
                  <a:moveTo>
                    <a:pt x="4062565" y="264960"/>
                  </a:moveTo>
                  <a:lnTo>
                    <a:pt x="3904361" y="0"/>
                  </a:lnTo>
                  <a:lnTo>
                    <a:pt x="3746157" y="264960"/>
                  </a:lnTo>
                  <a:lnTo>
                    <a:pt x="3836314" y="264960"/>
                  </a:lnTo>
                  <a:lnTo>
                    <a:pt x="3836314" y="554393"/>
                  </a:lnTo>
                  <a:lnTo>
                    <a:pt x="3972433" y="554393"/>
                  </a:lnTo>
                  <a:lnTo>
                    <a:pt x="3972433" y="264960"/>
                  </a:lnTo>
                  <a:lnTo>
                    <a:pt x="4062565" y="264960"/>
                  </a:lnTo>
                  <a:close/>
                </a:path>
              </a:pathLst>
            </a:custGeom>
            <a:solidFill>
              <a:srgbClr val="23505E"/>
            </a:solidFill>
          </p:spPr>
          <p:txBody>
            <a:bodyPr wrap="square" lIns="0" tIns="0" rIns="0" bIns="0" rtlCol="0"/>
            <a:lstStyle/>
            <a:p>
              <a:endParaRPr sz="1432" dirty="0"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2280" y="4431588"/>
              <a:ext cx="7050874" cy="2559621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589098" y="4379488"/>
            <a:ext cx="3858036" cy="1815403"/>
          </a:xfrm>
          <a:prstGeom prst="rect">
            <a:avLst/>
          </a:prstGeom>
        </p:spPr>
        <p:txBody>
          <a:bodyPr vert="horz" wrap="square" lIns="0" tIns="73186" rIns="0" bIns="0" rtlCol="0">
            <a:spAutoFit/>
          </a:bodyPr>
          <a:lstStyle/>
          <a:p>
            <a:pPr marL="8660">
              <a:spcBef>
                <a:spcPts val="576"/>
              </a:spcBef>
            </a:pPr>
            <a:r>
              <a:rPr sz="2400" b="1" spc="27" dirty="0">
                <a:solidFill>
                  <a:srgbClr val="00A48D"/>
                </a:solidFill>
                <a:latin typeface="Arial"/>
                <a:cs typeface="Arial"/>
              </a:rPr>
              <a:t>Tota</a:t>
            </a:r>
            <a:r>
              <a:rPr sz="2400" b="1" spc="58" dirty="0">
                <a:solidFill>
                  <a:srgbClr val="00A48D"/>
                </a:solidFill>
                <a:latin typeface="Arial"/>
                <a:cs typeface="Arial"/>
              </a:rPr>
              <a:t>l</a:t>
            </a:r>
            <a:r>
              <a:rPr sz="2400" b="1" spc="-208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2400" b="1" spc="31" dirty="0">
                <a:solidFill>
                  <a:srgbClr val="00A48D"/>
                </a:solidFill>
                <a:latin typeface="Arial"/>
                <a:cs typeface="Arial"/>
              </a:rPr>
              <a:t>trasplantes</a:t>
            </a:r>
            <a:endParaRPr sz="2400" dirty="0">
              <a:latin typeface="Arial"/>
              <a:cs typeface="Arial"/>
            </a:endParaRPr>
          </a:p>
          <a:p>
            <a:pPr marL="8660">
              <a:spcBef>
                <a:spcPts val="327"/>
              </a:spcBef>
            </a:pPr>
            <a:r>
              <a:rPr sz="1400" b="1" spc="14" dirty="0">
                <a:solidFill>
                  <a:srgbClr val="23505E"/>
                </a:solidFill>
                <a:latin typeface="Arial"/>
                <a:cs typeface="Arial"/>
              </a:rPr>
              <a:t>Órganos</a:t>
            </a:r>
            <a:r>
              <a:rPr sz="1400" b="1" spc="-31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400" b="1" spc="-17" dirty="0">
                <a:solidFill>
                  <a:srgbClr val="23505E"/>
                </a:solidFill>
                <a:latin typeface="Arial"/>
                <a:cs typeface="Arial"/>
              </a:rPr>
              <a:t>sólidos:</a:t>
            </a:r>
            <a:r>
              <a:rPr sz="1400" b="1" spc="-31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400" b="1" spc="17" dirty="0">
                <a:solidFill>
                  <a:srgbClr val="23505E"/>
                </a:solidFill>
                <a:latin typeface="Arial"/>
                <a:cs typeface="Arial"/>
              </a:rPr>
              <a:t>28</a:t>
            </a:r>
            <a:r>
              <a:rPr sz="1400" b="1" spc="-27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400" b="1" spc="41" dirty="0">
                <a:solidFill>
                  <a:srgbClr val="23505E"/>
                </a:solidFill>
                <a:latin typeface="Arial"/>
                <a:cs typeface="Arial"/>
              </a:rPr>
              <a:t>trasplantes</a:t>
            </a:r>
            <a:endParaRPr sz="1400" dirty="0">
              <a:latin typeface="Arial"/>
              <a:cs typeface="Arial"/>
            </a:endParaRPr>
          </a:p>
          <a:p>
            <a:pPr marL="8660">
              <a:spcBef>
                <a:spcPts val="842"/>
              </a:spcBef>
            </a:pPr>
            <a:r>
              <a:rPr sz="900" b="1" spc="14" dirty="0">
                <a:solidFill>
                  <a:srgbClr val="00A48D"/>
                </a:solidFill>
                <a:latin typeface="Arial"/>
                <a:cs typeface="Arial"/>
              </a:rPr>
              <a:t>Riñón:</a:t>
            </a:r>
            <a:r>
              <a:rPr sz="900" b="1" spc="-38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900" b="1" spc="24" dirty="0">
                <a:solidFill>
                  <a:srgbClr val="23505E"/>
                </a:solidFill>
                <a:latin typeface="Arial"/>
                <a:cs typeface="Arial"/>
              </a:rPr>
              <a:t>19</a:t>
            </a:r>
            <a:r>
              <a:rPr sz="900" b="1" spc="-34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900" b="1" spc="34" dirty="0">
                <a:solidFill>
                  <a:srgbClr val="23505E"/>
                </a:solidFill>
                <a:latin typeface="Arial"/>
                <a:cs typeface="Arial"/>
              </a:rPr>
              <a:t>pacientes</a:t>
            </a:r>
            <a:endParaRPr sz="900" dirty="0">
              <a:latin typeface="Arial"/>
              <a:cs typeface="Arial"/>
            </a:endParaRPr>
          </a:p>
          <a:p>
            <a:pPr marL="8660">
              <a:spcBef>
                <a:spcPts val="3"/>
              </a:spcBef>
            </a:pPr>
            <a:r>
              <a:rPr sz="900" b="1" spc="14" dirty="0">
                <a:solidFill>
                  <a:srgbClr val="00A48D"/>
                </a:solidFill>
                <a:latin typeface="Arial"/>
                <a:cs typeface="Arial"/>
              </a:rPr>
              <a:t>Corazón:</a:t>
            </a:r>
            <a:r>
              <a:rPr sz="900" b="1" spc="-34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900" b="1" spc="24" dirty="0">
                <a:solidFill>
                  <a:srgbClr val="23505E"/>
                </a:solidFill>
                <a:latin typeface="Arial"/>
                <a:cs typeface="Arial"/>
              </a:rPr>
              <a:t>3</a:t>
            </a:r>
            <a:r>
              <a:rPr sz="900" b="1" spc="-34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900" b="1" spc="34" dirty="0">
                <a:solidFill>
                  <a:srgbClr val="23505E"/>
                </a:solidFill>
                <a:latin typeface="Arial"/>
                <a:cs typeface="Arial"/>
              </a:rPr>
              <a:t>pacientes</a:t>
            </a:r>
            <a:endParaRPr sz="900" dirty="0">
              <a:latin typeface="Arial"/>
              <a:cs typeface="Arial"/>
            </a:endParaRPr>
          </a:p>
          <a:p>
            <a:pPr marL="8660"/>
            <a:r>
              <a:rPr sz="900" b="1" spc="14" dirty="0">
                <a:solidFill>
                  <a:srgbClr val="00A48D"/>
                </a:solidFill>
                <a:latin typeface="Arial"/>
                <a:cs typeface="Arial"/>
              </a:rPr>
              <a:t>Hígado:</a:t>
            </a:r>
            <a:r>
              <a:rPr sz="900" b="1" spc="-31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900" b="1" spc="24" dirty="0">
                <a:solidFill>
                  <a:srgbClr val="23505E"/>
                </a:solidFill>
                <a:latin typeface="Arial"/>
                <a:cs typeface="Arial"/>
              </a:rPr>
              <a:t>6</a:t>
            </a:r>
            <a:r>
              <a:rPr sz="900" b="1" spc="-31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900" b="1" spc="34" dirty="0">
                <a:solidFill>
                  <a:srgbClr val="23505E"/>
                </a:solidFill>
                <a:latin typeface="Arial"/>
                <a:cs typeface="Arial"/>
              </a:rPr>
              <a:t>pacientes</a:t>
            </a:r>
            <a:endParaRPr sz="9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00" dirty="0">
              <a:latin typeface="Arial"/>
              <a:cs typeface="Arial"/>
            </a:endParaRPr>
          </a:p>
          <a:p>
            <a:pPr marL="8660" marR="868612"/>
            <a:r>
              <a:rPr sz="900" b="1" spc="31" dirty="0">
                <a:solidFill>
                  <a:srgbClr val="00A48D"/>
                </a:solidFill>
                <a:latin typeface="Arial"/>
                <a:cs typeface="Arial"/>
              </a:rPr>
              <a:t>Régimen </a:t>
            </a:r>
            <a:r>
              <a:rPr sz="900" b="1" spc="14" dirty="0">
                <a:solidFill>
                  <a:srgbClr val="00A48D"/>
                </a:solidFill>
                <a:latin typeface="Arial"/>
                <a:cs typeface="Arial"/>
              </a:rPr>
              <a:t>subsidiado: </a:t>
            </a:r>
            <a:r>
              <a:rPr sz="900" b="1" spc="24" dirty="0">
                <a:solidFill>
                  <a:srgbClr val="23505E"/>
                </a:solidFill>
                <a:latin typeface="Arial"/>
                <a:cs typeface="Arial"/>
              </a:rPr>
              <a:t>23 </a:t>
            </a:r>
            <a:r>
              <a:rPr sz="900" b="1" spc="34" dirty="0">
                <a:solidFill>
                  <a:srgbClr val="23505E"/>
                </a:solidFill>
                <a:latin typeface="Arial"/>
                <a:cs typeface="Arial"/>
              </a:rPr>
              <a:t>pacientes </a:t>
            </a:r>
            <a:r>
              <a:rPr sz="900" b="1" spc="-218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900" b="1" spc="31" dirty="0">
                <a:solidFill>
                  <a:srgbClr val="00A48D"/>
                </a:solidFill>
                <a:latin typeface="Arial"/>
                <a:cs typeface="Arial"/>
              </a:rPr>
              <a:t>Régimen</a:t>
            </a:r>
            <a:r>
              <a:rPr sz="900" b="1" spc="-24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900" b="1" spc="34" dirty="0">
                <a:solidFill>
                  <a:srgbClr val="00A48D"/>
                </a:solidFill>
                <a:latin typeface="Arial"/>
                <a:cs typeface="Arial"/>
              </a:rPr>
              <a:t>contributivo:</a:t>
            </a:r>
            <a:r>
              <a:rPr sz="900" b="1" spc="-20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900" b="1" spc="24" dirty="0">
                <a:solidFill>
                  <a:srgbClr val="23505E"/>
                </a:solidFill>
                <a:latin typeface="Arial"/>
                <a:cs typeface="Arial"/>
              </a:rPr>
              <a:t>5</a:t>
            </a:r>
            <a:r>
              <a:rPr sz="900" b="1" spc="-20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900" b="1" spc="34" dirty="0">
                <a:solidFill>
                  <a:srgbClr val="23505E"/>
                </a:solidFill>
                <a:latin typeface="Arial"/>
                <a:cs typeface="Arial"/>
              </a:rPr>
              <a:t>pacientes</a:t>
            </a:r>
            <a:endParaRPr sz="900" dirty="0">
              <a:latin typeface="Arial"/>
              <a:cs typeface="Arial"/>
            </a:endParaRPr>
          </a:p>
          <a:p>
            <a:pPr marL="8660"/>
            <a:r>
              <a:rPr sz="900" b="1" spc="48" dirty="0">
                <a:solidFill>
                  <a:srgbClr val="00A48D"/>
                </a:solidFill>
                <a:latin typeface="Trebuchet MS"/>
                <a:cs typeface="Trebuchet MS"/>
              </a:rPr>
              <a:t>Hematolinfáticos</a:t>
            </a:r>
            <a:r>
              <a:rPr sz="900" b="1" spc="-31" dirty="0">
                <a:solidFill>
                  <a:srgbClr val="00A48D"/>
                </a:solidFill>
                <a:latin typeface="Trebuchet MS"/>
                <a:cs typeface="Trebuchet MS"/>
              </a:rPr>
              <a:t> </a:t>
            </a:r>
            <a:r>
              <a:rPr sz="900" b="1" spc="48" dirty="0">
                <a:solidFill>
                  <a:srgbClr val="00A48D"/>
                </a:solidFill>
                <a:latin typeface="Trebuchet MS"/>
                <a:cs typeface="Trebuchet MS"/>
              </a:rPr>
              <a:t>(médula</a:t>
            </a:r>
            <a:r>
              <a:rPr sz="900" b="1" spc="-31" dirty="0">
                <a:solidFill>
                  <a:srgbClr val="00A48D"/>
                </a:solidFill>
                <a:latin typeface="Trebuchet MS"/>
                <a:cs typeface="Trebuchet MS"/>
              </a:rPr>
              <a:t> </a:t>
            </a:r>
            <a:r>
              <a:rPr sz="900" b="1" spc="27" dirty="0">
                <a:solidFill>
                  <a:srgbClr val="00A48D"/>
                </a:solidFill>
                <a:latin typeface="Trebuchet MS"/>
                <a:cs typeface="Trebuchet MS"/>
              </a:rPr>
              <a:t>ósea):</a:t>
            </a:r>
            <a:r>
              <a:rPr sz="900" b="1" spc="-31" dirty="0">
                <a:solidFill>
                  <a:srgbClr val="00A48D"/>
                </a:solidFill>
                <a:latin typeface="Trebuchet MS"/>
                <a:cs typeface="Trebuchet MS"/>
              </a:rPr>
              <a:t> </a:t>
            </a:r>
            <a:r>
              <a:rPr sz="900" b="1" spc="24" dirty="0">
                <a:solidFill>
                  <a:srgbClr val="23505E"/>
                </a:solidFill>
                <a:latin typeface="Arial"/>
                <a:cs typeface="Arial"/>
              </a:rPr>
              <a:t>55</a:t>
            </a:r>
            <a:r>
              <a:rPr sz="900" b="1" spc="-14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900" b="1" spc="44" dirty="0">
                <a:solidFill>
                  <a:srgbClr val="23505E"/>
                </a:solidFill>
                <a:latin typeface="Arial"/>
                <a:cs typeface="Arial"/>
              </a:rPr>
              <a:t>trasplantes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8B534476-8079-7BAC-A287-F922F334170D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4">
            <a:extLst>
              <a:ext uri="{FF2B5EF4-FFF2-40B4-BE49-F238E27FC236}">
                <a16:creationId xmlns:a16="http://schemas.microsoft.com/office/drawing/2014/main" id="{82BA5D08-CBD2-D111-9B3F-1AA467BD7ED9}"/>
              </a:ext>
            </a:extLst>
          </p:cNvPr>
          <p:cNvGrpSpPr/>
          <p:nvPr/>
        </p:nvGrpSpPr>
        <p:grpSpPr>
          <a:xfrm>
            <a:off x="1126654" y="297339"/>
            <a:ext cx="7326630" cy="6264910"/>
            <a:chOff x="242100" y="2469599"/>
            <a:chExt cx="7326630" cy="6264910"/>
          </a:xfrm>
        </p:grpSpPr>
        <p:pic>
          <p:nvPicPr>
            <p:cNvPr id="3" name="object 5">
              <a:extLst>
                <a:ext uri="{FF2B5EF4-FFF2-40B4-BE49-F238E27FC236}">
                  <a16:creationId xmlns:a16="http://schemas.microsoft.com/office/drawing/2014/main" id="{4FE15620-562D-E753-440A-23302DA7E42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2100" y="2526122"/>
              <a:ext cx="3581999" cy="2446554"/>
            </a:xfrm>
            <a:prstGeom prst="rect">
              <a:avLst/>
            </a:prstGeom>
          </p:spPr>
        </p:pic>
        <p:pic>
          <p:nvPicPr>
            <p:cNvPr id="4" name="object 6">
              <a:extLst>
                <a:ext uri="{FF2B5EF4-FFF2-40B4-BE49-F238E27FC236}">
                  <a16:creationId xmlns:a16="http://schemas.microsoft.com/office/drawing/2014/main" id="{4984878A-A255-1741-A388-ABE9631F1BB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87723" y="2469599"/>
              <a:ext cx="3680811" cy="2439800"/>
            </a:xfrm>
            <a:prstGeom prst="rect">
              <a:avLst/>
            </a:prstGeom>
          </p:spPr>
        </p:pic>
        <p:pic>
          <p:nvPicPr>
            <p:cNvPr id="5" name="object 7">
              <a:extLst>
                <a:ext uri="{FF2B5EF4-FFF2-40B4-BE49-F238E27FC236}">
                  <a16:creationId xmlns:a16="http://schemas.microsoft.com/office/drawing/2014/main" id="{222E8D94-3411-F4FE-7DBD-81911A6C4FE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61934" y="5655600"/>
              <a:ext cx="4288536" cy="3078481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8D6BFEAC-F7F8-8DCF-63A3-28BCA56D7016}"/>
              </a:ext>
            </a:extLst>
          </p:cNvPr>
          <p:cNvSpPr txBox="1"/>
          <p:nvPr/>
        </p:nvSpPr>
        <p:spPr>
          <a:xfrm>
            <a:off x="6959302" y="3645396"/>
            <a:ext cx="462516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800" b="1" spc="-20" dirty="0">
                <a:solidFill>
                  <a:srgbClr val="009B86"/>
                </a:solidFill>
                <a:latin typeface="Arial"/>
                <a:cs typeface="Arial"/>
              </a:rPr>
              <a:t>Tiempo</a:t>
            </a:r>
            <a:r>
              <a:rPr lang="es-MX" sz="2800" b="1" spc="95" dirty="0">
                <a:solidFill>
                  <a:srgbClr val="009B86"/>
                </a:solidFill>
                <a:latin typeface="Arial"/>
                <a:cs typeface="Arial"/>
              </a:rPr>
              <a:t>s</a:t>
            </a:r>
            <a:r>
              <a:rPr lang="es-MX" sz="2800" b="1" spc="-305" dirty="0">
                <a:solidFill>
                  <a:srgbClr val="009B86"/>
                </a:solidFill>
                <a:latin typeface="Arial"/>
                <a:cs typeface="Arial"/>
              </a:rPr>
              <a:t> </a:t>
            </a:r>
            <a:r>
              <a:rPr lang="es-MX" sz="2800" b="1" spc="25" dirty="0">
                <a:solidFill>
                  <a:srgbClr val="009B86"/>
                </a:solidFill>
                <a:latin typeface="Arial"/>
                <a:cs typeface="Arial"/>
              </a:rPr>
              <a:t>d</a:t>
            </a:r>
            <a:r>
              <a:rPr lang="es-MX" sz="2800" b="1" spc="135" dirty="0">
                <a:solidFill>
                  <a:srgbClr val="009B86"/>
                </a:solidFill>
                <a:latin typeface="Arial"/>
                <a:cs typeface="Arial"/>
              </a:rPr>
              <a:t>e</a:t>
            </a:r>
            <a:r>
              <a:rPr lang="es-MX" sz="2800" b="1" spc="-305" dirty="0">
                <a:solidFill>
                  <a:srgbClr val="009B86"/>
                </a:solidFill>
                <a:latin typeface="Arial"/>
                <a:cs typeface="Arial"/>
              </a:rPr>
              <a:t> </a:t>
            </a:r>
            <a:r>
              <a:rPr lang="es-MX" sz="2800" b="1" spc="15" dirty="0">
                <a:solidFill>
                  <a:srgbClr val="009B86"/>
                </a:solidFill>
                <a:latin typeface="Arial"/>
                <a:cs typeface="Arial"/>
              </a:rPr>
              <a:t>esper</a:t>
            </a:r>
            <a:r>
              <a:rPr lang="es-MX" sz="2800" b="1" spc="145" dirty="0">
                <a:solidFill>
                  <a:srgbClr val="009B86"/>
                </a:solidFill>
                <a:latin typeface="Arial"/>
                <a:cs typeface="Arial"/>
              </a:rPr>
              <a:t>a</a:t>
            </a:r>
            <a:r>
              <a:rPr lang="es-MX" sz="2800" b="1" spc="-305" dirty="0">
                <a:solidFill>
                  <a:srgbClr val="009B86"/>
                </a:solidFill>
                <a:latin typeface="Arial"/>
                <a:cs typeface="Arial"/>
              </a:rPr>
              <a:t> </a:t>
            </a:r>
            <a:r>
              <a:rPr lang="es-MX" sz="2800" b="1" spc="60" dirty="0">
                <a:solidFill>
                  <a:srgbClr val="009B86"/>
                </a:solidFill>
                <a:latin typeface="Arial"/>
                <a:cs typeface="Arial"/>
              </a:rPr>
              <a:t>par</a:t>
            </a:r>
            <a:r>
              <a:rPr lang="es-MX" sz="2800" b="1" spc="200" dirty="0">
                <a:solidFill>
                  <a:srgbClr val="009B86"/>
                </a:solidFill>
                <a:latin typeface="Arial"/>
                <a:cs typeface="Arial"/>
              </a:rPr>
              <a:t>a</a:t>
            </a:r>
            <a:r>
              <a:rPr lang="es-MX" sz="2800" b="1" spc="-305" dirty="0">
                <a:solidFill>
                  <a:srgbClr val="009B86"/>
                </a:solidFill>
                <a:latin typeface="Arial"/>
                <a:cs typeface="Arial"/>
              </a:rPr>
              <a:t> </a:t>
            </a:r>
            <a:r>
              <a:rPr lang="es-MX" sz="2800" b="1" spc="-30" dirty="0">
                <a:solidFill>
                  <a:srgbClr val="009B86"/>
                </a:solidFill>
                <a:latin typeface="Arial"/>
                <a:cs typeface="Arial"/>
              </a:rPr>
              <a:t>inici</a:t>
            </a:r>
            <a:r>
              <a:rPr lang="es-MX" sz="2800" b="1" spc="150" dirty="0">
                <a:solidFill>
                  <a:srgbClr val="009B86"/>
                </a:solidFill>
                <a:latin typeface="Arial"/>
                <a:cs typeface="Arial"/>
              </a:rPr>
              <a:t>o</a:t>
            </a:r>
            <a:r>
              <a:rPr lang="es-MX" sz="2800" b="1" spc="-305" dirty="0">
                <a:solidFill>
                  <a:srgbClr val="009B86"/>
                </a:solidFill>
                <a:latin typeface="Arial"/>
                <a:cs typeface="Arial"/>
              </a:rPr>
              <a:t> </a:t>
            </a:r>
            <a:r>
              <a:rPr lang="es-MX" sz="2800" b="1" spc="-20" dirty="0">
                <a:solidFill>
                  <a:srgbClr val="009B86"/>
                </a:solidFill>
                <a:latin typeface="Arial"/>
                <a:cs typeface="Arial"/>
              </a:rPr>
              <a:t>de  </a:t>
            </a:r>
            <a:r>
              <a:rPr lang="es-MX" sz="2800" b="1" spc="125" dirty="0">
                <a:solidFill>
                  <a:srgbClr val="009B86"/>
                </a:solidFill>
                <a:latin typeface="Arial"/>
                <a:cs typeface="Arial"/>
              </a:rPr>
              <a:t>tratamiento</a:t>
            </a:r>
            <a:endParaRPr lang="es-CO" sz="2800" b="1" dirty="0">
              <a:solidFill>
                <a:srgbClr val="009B86"/>
              </a:solidFill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FBF8FE98-9D96-9017-CDB0-F6D7D685CE9E}"/>
              </a:ext>
            </a:extLst>
          </p:cNvPr>
          <p:cNvSpPr txBox="1"/>
          <p:nvPr/>
        </p:nvSpPr>
        <p:spPr>
          <a:xfrm>
            <a:off x="3200806" y="6598146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178643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06D7CBD-0572-7504-DD97-F940874C74BC}"/>
              </a:ext>
            </a:extLst>
          </p:cNvPr>
          <p:cNvSpPr txBox="1"/>
          <p:nvPr/>
        </p:nvSpPr>
        <p:spPr>
          <a:xfrm>
            <a:off x="1486694" y="582103"/>
            <a:ext cx="7865012" cy="782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es-MX" sz="2400" b="1" spc="-90" dirty="0">
                <a:solidFill>
                  <a:srgbClr val="009B86"/>
                </a:solidFill>
                <a:latin typeface="Arial"/>
                <a:cs typeface="Arial"/>
              </a:rPr>
              <a:t>COVID-19</a:t>
            </a:r>
          </a:p>
          <a:p>
            <a:pPr marL="12698">
              <a:spcBef>
                <a:spcPts val="100"/>
              </a:spcBef>
            </a:pPr>
            <a:r>
              <a:rPr lang="es-MX" sz="2000" spc="40" dirty="0">
                <a:solidFill>
                  <a:srgbClr val="23505E"/>
                </a:solidFill>
                <a:latin typeface="Arial"/>
                <a:cs typeface="Arial"/>
              </a:rPr>
              <a:t>Datos</a:t>
            </a:r>
            <a:r>
              <a:rPr lang="es-MX" sz="2000" spc="-4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2000" spc="20" dirty="0">
                <a:solidFill>
                  <a:srgbClr val="23505E"/>
                </a:solidFill>
                <a:latin typeface="Arial"/>
                <a:cs typeface="Arial"/>
              </a:rPr>
              <a:t>desde</a:t>
            </a:r>
            <a:r>
              <a:rPr lang="es-MX" sz="2000" spc="-3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2000" spc="60" dirty="0">
                <a:solidFill>
                  <a:srgbClr val="23505E"/>
                </a:solidFill>
                <a:latin typeface="Arial"/>
                <a:cs typeface="Arial"/>
              </a:rPr>
              <a:t>el</a:t>
            </a:r>
            <a:r>
              <a:rPr lang="es-MX" sz="2000" spc="-40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2000" spc="25" dirty="0">
                <a:solidFill>
                  <a:srgbClr val="23505E"/>
                </a:solidFill>
                <a:latin typeface="Arial"/>
                <a:cs typeface="Arial"/>
              </a:rPr>
              <a:t>2020</a:t>
            </a:r>
            <a:r>
              <a:rPr lang="es-MX" sz="2000" spc="-3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2000" spc="95" dirty="0">
                <a:solidFill>
                  <a:srgbClr val="23505E"/>
                </a:solidFill>
                <a:latin typeface="Arial"/>
                <a:cs typeface="Arial"/>
              </a:rPr>
              <a:t>a</a:t>
            </a:r>
            <a:r>
              <a:rPr lang="es-MX" sz="2000" spc="-4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2000" spc="60" dirty="0">
                <a:solidFill>
                  <a:srgbClr val="23505E"/>
                </a:solidFill>
                <a:latin typeface="Arial"/>
                <a:cs typeface="Arial"/>
              </a:rPr>
              <a:t>diciembre</a:t>
            </a:r>
            <a:r>
              <a:rPr lang="es-MX" sz="2000" spc="-3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2000" spc="25" dirty="0">
                <a:solidFill>
                  <a:srgbClr val="23505E"/>
                </a:solidFill>
                <a:latin typeface="Arial"/>
                <a:cs typeface="Arial"/>
              </a:rPr>
              <a:t>2022</a:t>
            </a:r>
            <a:endParaRPr lang="es-CO" sz="2000" dirty="0"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ACD85B8D-ECB9-557E-A2C5-BF0997CBA870}"/>
              </a:ext>
            </a:extLst>
          </p:cNvPr>
          <p:cNvGrpSpPr/>
          <p:nvPr/>
        </p:nvGrpSpPr>
        <p:grpSpPr>
          <a:xfrm>
            <a:off x="1126654" y="2506902"/>
            <a:ext cx="9541687" cy="3770583"/>
            <a:chOff x="1299151" y="1580110"/>
            <a:chExt cx="9541687" cy="3770583"/>
          </a:xfrm>
        </p:grpSpPr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A6011FE6-B8AD-3248-83F8-D661CD88637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9151" y="1580110"/>
              <a:ext cx="7049351" cy="3770583"/>
            </a:xfrm>
            <a:prstGeom prst="rect">
              <a:avLst/>
            </a:prstGeom>
          </p:spPr>
        </p:pic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68BB2D51-45AD-52B6-0C4A-CF23554265D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71759" y="2913661"/>
              <a:ext cx="4069079" cy="2289047"/>
            </a:xfrm>
            <a:prstGeom prst="rect">
              <a:avLst/>
            </a:prstGeom>
          </p:spPr>
        </p:pic>
      </p:grpSp>
      <p:sp>
        <p:nvSpPr>
          <p:cNvPr id="7" name="object 8">
            <a:extLst>
              <a:ext uri="{FF2B5EF4-FFF2-40B4-BE49-F238E27FC236}">
                <a16:creationId xmlns:a16="http://schemas.microsoft.com/office/drawing/2014/main" id="{3793D3F4-57ED-C252-2080-A9E686ED477E}"/>
              </a:ext>
            </a:extLst>
          </p:cNvPr>
          <p:cNvSpPr txBox="1"/>
          <p:nvPr/>
        </p:nvSpPr>
        <p:spPr>
          <a:xfrm>
            <a:off x="2638822" y="1666420"/>
            <a:ext cx="6912768" cy="692497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698" marR="5080" indent="420308" algn="ctr">
              <a:spcBef>
                <a:spcPts val="600"/>
              </a:spcBef>
            </a:pPr>
            <a:r>
              <a:rPr sz="2000" b="1" spc="25" dirty="0">
                <a:solidFill>
                  <a:srgbClr val="23505E"/>
                </a:solidFill>
                <a:latin typeface="Arial"/>
                <a:cs typeface="Arial"/>
              </a:rPr>
              <a:t>Usuarios </a:t>
            </a:r>
            <a:r>
              <a:rPr sz="2000" b="1" spc="5" dirty="0">
                <a:solidFill>
                  <a:srgbClr val="23505E"/>
                </a:solidFill>
                <a:latin typeface="Arial"/>
                <a:cs typeface="Arial"/>
              </a:rPr>
              <a:t>con </a:t>
            </a:r>
            <a:r>
              <a:rPr sz="2000" b="1" spc="25" dirty="0">
                <a:solidFill>
                  <a:srgbClr val="23505E"/>
                </a:solidFill>
                <a:latin typeface="Arial"/>
                <a:cs typeface="Arial"/>
              </a:rPr>
              <a:t>diagnóstico </a:t>
            </a:r>
            <a:r>
              <a:rPr sz="2000" b="1" spc="-10" dirty="0">
                <a:solidFill>
                  <a:srgbClr val="23505E"/>
                </a:solidFill>
                <a:latin typeface="Arial"/>
                <a:cs typeface="Arial"/>
              </a:rPr>
              <a:t>COVID </a:t>
            </a:r>
            <a:r>
              <a:rPr sz="2000" b="1" spc="35" dirty="0">
                <a:solidFill>
                  <a:srgbClr val="23505E"/>
                </a:solidFill>
                <a:latin typeface="Arial"/>
                <a:cs typeface="Arial"/>
              </a:rPr>
              <a:t>positivo </a:t>
            </a:r>
            <a:r>
              <a:rPr sz="2000" b="1" spc="25" dirty="0">
                <a:solidFill>
                  <a:srgbClr val="23505E"/>
                </a:solidFill>
                <a:latin typeface="Arial"/>
                <a:cs typeface="Arial"/>
              </a:rPr>
              <a:t>y </a:t>
            </a:r>
            <a:r>
              <a:rPr sz="2000" b="1" spc="30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2000" b="1" spc="35" dirty="0">
                <a:solidFill>
                  <a:srgbClr val="23505E"/>
                </a:solidFill>
                <a:latin typeface="Arial"/>
                <a:cs typeface="Arial"/>
              </a:rPr>
              <a:t>comorbilidades</a:t>
            </a:r>
            <a:r>
              <a:rPr sz="2000" b="1" spc="-40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2000" b="1" spc="20" dirty="0">
                <a:solidFill>
                  <a:srgbClr val="23505E"/>
                </a:solidFill>
                <a:latin typeface="Arial"/>
                <a:cs typeface="Arial"/>
              </a:rPr>
              <a:t>,</a:t>
            </a:r>
            <a:r>
              <a:rPr sz="2000" b="1" spc="-3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23505E"/>
                </a:solidFill>
                <a:latin typeface="Arial"/>
                <a:cs typeface="Arial"/>
              </a:rPr>
              <a:t>Savia</a:t>
            </a:r>
            <a:r>
              <a:rPr sz="2000" b="1" spc="-30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2000" b="1" spc="10" dirty="0">
                <a:solidFill>
                  <a:srgbClr val="23505E"/>
                </a:solidFill>
                <a:latin typeface="Arial"/>
                <a:cs typeface="Arial"/>
              </a:rPr>
              <a:t>Salud</a:t>
            </a:r>
            <a:r>
              <a:rPr sz="2000" b="1" spc="-30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2000" b="1" spc="-130" dirty="0">
                <a:solidFill>
                  <a:srgbClr val="23505E"/>
                </a:solidFill>
                <a:latin typeface="Arial"/>
                <a:cs typeface="Arial"/>
              </a:rPr>
              <a:t>EPS,</a:t>
            </a:r>
            <a:r>
              <a:rPr sz="2000" b="1" spc="-3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2000" b="1" spc="60" dirty="0">
                <a:solidFill>
                  <a:srgbClr val="23505E"/>
                </a:solidFill>
                <a:latin typeface="Arial"/>
                <a:cs typeface="Arial"/>
              </a:rPr>
              <a:t>diciembre</a:t>
            </a:r>
            <a:r>
              <a:rPr sz="2000" b="1" spc="-3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2000" b="1" spc="25" dirty="0">
                <a:solidFill>
                  <a:srgbClr val="23505E"/>
                </a:solidFill>
                <a:latin typeface="Arial"/>
                <a:cs typeface="Arial"/>
              </a:rPr>
              <a:t>2022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603F52D7-3C0D-BA1D-376A-E633995EC88C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5279455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E150C0DA-5E46-7FF4-B28A-41E8C047AF5E}"/>
              </a:ext>
            </a:extLst>
          </p:cNvPr>
          <p:cNvSpPr txBox="1"/>
          <p:nvPr/>
        </p:nvSpPr>
        <p:spPr>
          <a:xfrm>
            <a:off x="654468" y="729184"/>
            <a:ext cx="6098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2345"/>
              </a:spcBef>
            </a:pPr>
            <a:r>
              <a:rPr lang="es-MX" sz="2000" b="1" spc="-40" dirty="0">
                <a:solidFill>
                  <a:srgbClr val="009B86"/>
                </a:solidFill>
                <a:latin typeface="Arial"/>
                <a:cs typeface="Arial"/>
              </a:rPr>
              <a:t> </a:t>
            </a:r>
            <a:r>
              <a:rPr lang="es-CO" sz="2400" b="1" spc="30" dirty="0">
                <a:solidFill>
                  <a:srgbClr val="009B86"/>
                </a:solidFill>
                <a:latin typeface="Arial"/>
                <a:cs typeface="Arial"/>
              </a:rPr>
              <a:t>Cobertur</a:t>
            </a:r>
            <a:r>
              <a:rPr lang="es-CO" sz="2400" b="1" spc="165" dirty="0">
                <a:solidFill>
                  <a:srgbClr val="009B86"/>
                </a:solidFill>
                <a:latin typeface="Arial"/>
                <a:cs typeface="Arial"/>
              </a:rPr>
              <a:t>a</a:t>
            </a:r>
            <a:r>
              <a:rPr lang="es-CO" sz="2400" b="1" spc="-305" dirty="0">
                <a:solidFill>
                  <a:srgbClr val="009B86"/>
                </a:solidFill>
                <a:latin typeface="Arial"/>
                <a:cs typeface="Arial"/>
              </a:rPr>
              <a:t> </a:t>
            </a:r>
            <a:r>
              <a:rPr lang="es-CO" sz="2400" b="1" spc="25" dirty="0">
                <a:solidFill>
                  <a:srgbClr val="009B86"/>
                </a:solidFill>
                <a:latin typeface="Arial"/>
                <a:cs typeface="Arial"/>
              </a:rPr>
              <a:t>d</a:t>
            </a:r>
            <a:r>
              <a:rPr lang="es-CO" sz="2400" b="1" spc="135" dirty="0">
                <a:solidFill>
                  <a:srgbClr val="009B86"/>
                </a:solidFill>
                <a:latin typeface="Arial"/>
                <a:cs typeface="Arial"/>
              </a:rPr>
              <a:t>e</a:t>
            </a:r>
            <a:r>
              <a:rPr lang="es-CO" sz="2400" b="1" spc="-305" dirty="0">
                <a:solidFill>
                  <a:srgbClr val="009B86"/>
                </a:solidFill>
                <a:latin typeface="Arial"/>
                <a:cs typeface="Arial"/>
              </a:rPr>
              <a:t> </a:t>
            </a:r>
            <a:r>
              <a:rPr lang="es-CO" sz="2400" b="1" spc="-5" dirty="0">
                <a:solidFill>
                  <a:srgbClr val="009B86"/>
                </a:solidFill>
                <a:latin typeface="Arial"/>
                <a:cs typeface="Arial"/>
              </a:rPr>
              <a:t>vacunació</a:t>
            </a:r>
            <a:r>
              <a:rPr lang="es-CO" sz="2400" b="1" spc="135" dirty="0">
                <a:solidFill>
                  <a:srgbClr val="009B86"/>
                </a:solidFill>
                <a:latin typeface="Arial"/>
                <a:cs typeface="Arial"/>
              </a:rPr>
              <a:t>n</a:t>
            </a:r>
            <a:r>
              <a:rPr lang="es-CO" sz="2400" b="1" spc="-305" dirty="0">
                <a:solidFill>
                  <a:srgbClr val="009B86"/>
                </a:solidFill>
                <a:latin typeface="Arial"/>
                <a:cs typeface="Arial"/>
              </a:rPr>
              <a:t> </a:t>
            </a:r>
            <a:r>
              <a:rPr lang="es-CO" sz="2400" b="1" spc="-90" dirty="0">
                <a:solidFill>
                  <a:srgbClr val="009B86"/>
                </a:solidFill>
                <a:latin typeface="Arial"/>
                <a:cs typeface="Arial"/>
              </a:rPr>
              <a:t>COVID-19</a:t>
            </a:r>
            <a:endParaRPr lang="es-MX" sz="2000" b="1" dirty="0">
              <a:solidFill>
                <a:srgbClr val="009B86"/>
              </a:solidFill>
              <a:latin typeface="Arial"/>
              <a:cs typeface="Arial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1E076C3-D9B4-81E3-51BF-D65A5AB002DC}"/>
              </a:ext>
            </a:extLst>
          </p:cNvPr>
          <p:cNvSpPr txBox="1"/>
          <p:nvPr/>
        </p:nvSpPr>
        <p:spPr>
          <a:xfrm>
            <a:off x="1270670" y="1147889"/>
            <a:ext cx="61124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spc="30" dirty="0">
                <a:latin typeface="Arial"/>
                <a:cs typeface="Arial"/>
              </a:rPr>
              <a:t>Febrero 17 de 2021 – Diciembre 31 de 2022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3C05A10-FE30-80EB-8C9C-4D97382D1C05}"/>
              </a:ext>
            </a:extLst>
          </p:cNvPr>
          <p:cNvSpPr txBox="1"/>
          <p:nvPr/>
        </p:nvSpPr>
        <p:spPr>
          <a:xfrm>
            <a:off x="1882737" y="1917626"/>
            <a:ext cx="84249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spc="30" dirty="0">
                <a:solidFill>
                  <a:srgbClr val="009B86"/>
                </a:solidFill>
                <a:latin typeface="Arial"/>
                <a:cs typeface="Arial"/>
              </a:rPr>
              <a:t>Plan Nacional de Vacunación, Savia Salud EPS</a:t>
            </a:r>
          </a:p>
          <a:p>
            <a:pPr algn="ctr"/>
            <a:r>
              <a:rPr lang="es-MX" sz="2400" b="1" spc="30" dirty="0">
                <a:solidFill>
                  <a:srgbClr val="2A5162"/>
                </a:solidFill>
                <a:latin typeface="Arial"/>
                <a:cs typeface="Arial"/>
              </a:rPr>
              <a:t>2.224.051 Dosis aplicadas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E51C72D-FB1A-C8E4-EB21-F865B5D237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18" y="2853730"/>
            <a:ext cx="7873775" cy="2909574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id="{5E3F6149-02A2-B670-35E4-F6791BA31B3E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7426983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C72923A-D8F8-0E4A-0A1F-104000CEFCB5}"/>
              </a:ext>
            </a:extLst>
          </p:cNvPr>
          <p:cNvSpPr txBox="1"/>
          <p:nvPr/>
        </p:nvSpPr>
        <p:spPr>
          <a:xfrm>
            <a:off x="1126654" y="395461"/>
            <a:ext cx="60983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es-CO" sz="2000" b="1" spc="-5" dirty="0">
                <a:solidFill>
                  <a:srgbClr val="2A5162"/>
                </a:solidFill>
                <a:latin typeface="Arial"/>
                <a:cs typeface="Arial"/>
              </a:rPr>
              <a:t>Indicadore</a:t>
            </a:r>
            <a:r>
              <a:rPr lang="es-CO" sz="2000" b="1" spc="130" dirty="0">
                <a:solidFill>
                  <a:srgbClr val="2A5162"/>
                </a:solidFill>
                <a:latin typeface="Arial"/>
                <a:cs typeface="Arial"/>
              </a:rPr>
              <a:t>s</a:t>
            </a:r>
            <a:r>
              <a:rPr lang="es-CO" sz="2000" b="1" spc="-305" dirty="0">
                <a:solidFill>
                  <a:srgbClr val="2A5162"/>
                </a:solidFill>
                <a:latin typeface="Arial"/>
                <a:cs typeface="Arial"/>
              </a:rPr>
              <a:t> </a:t>
            </a:r>
            <a:r>
              <a:rPr lang="es-CO" sz="2000" b="1" spc="10" dirty="0">
                <a:solidFill>
                  <a:srgbClr val="2A5162"/>
                </a:solidFill>
                <a:latin typeface="Arial"/>
                <a:cs typeface="Arial"/>
              </a:rPr>
              <a:t>trazadores:</a:t>
            </a:r>
            <a:endParaRPr lang="es-CO" sz="2000" dirty="0">
              <a:solidFill>
                <a:srgbClr val="2A5162"/>
              </a:solidFill>
              <a:latin typeface="Arial"/>
              <a:cs typeface="Arial"/>
            </a:endParaRPr>
          </a:p>
        </p:txBody>
      </p:sp>
      <p:pic>
        <p:nvPicPr>
          <p:cNvPr id="4" name="object 45">
            <a:extLst>
              <a:ext uri="{FF2B5EF4-FFF2-40B4-BE49-F238E27FC236}">
                <a16:creationId xmlns:a16="http://schemas.microsoft.com/office/drawing/2014/main" id="{0CDDF89C-7223-F5F2-E225-8570FA82A03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94407" y="867123"/>
            <a:ext cx="7401598" cy="1748880"/>
          </a:xfrm>
          <a:prstGeom prst="rect">
            <a:avLst/>
          </a:prstGeom>
        </p:spPr>
      </p:pic>
      <p:pic>
        <p:nvPicPr>
          <p:cNvPr id="2" name="object 4">
            <a:extLst>
              <a:ext uri="{FF2B5EF4-FFF2-40B4-BE49-F238E27FC236}">
                <a16:creationId xmlns:a16="http://schemas.microsoft.com/office/drawing/2014/main" id="{4C566F16-4436-8551-C6F9-51DAF6B1586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04604" y="2626000"/>
            <a:ext cx="7291401" cy="1936510"/>
          </a:xfrm>
          <a:prstGeom prst="rect">
            <a:avLst/>
          </a:prstGeom>
        </p:spPr>
      </p:pic>
      <p:pic>
        <p:nvPicPr>
          <p:cNvPr id="5" name="object 5">
            <a:extLst>
              <a:ext uri="{FF2B5EF4-FFF2-40B4-BE49-F238E27FC236}">
                <a16:creationId xmlns:a16="http://schemas.microsoft.com/office/drawing/2014/main" id="{D667D106-595E-FEB8-84AC-EC1F18FB8FA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94407" y="4653930"/>
            <a:ext cx="7401598" cy="1748880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5A7AC47E-DCA1-2337-487A-DF325C27D404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7806645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6">
            <a:extLst>
              <a:ext uri="{FF2B5EF4-FFF2-40B4-BE49-F238E27FC236}">
                <a16:creationId xmlns:a16="http://schemas.microsoft.com/office/drawing/2014/main" id="{C3C462B1-A700-45D7-5370-0E8D1042FE6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02718" y="1701602"/>
            <a:ext cx="8784976" cy="396044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496C16E1-CEE8-77C7-8803-B902D470AF2C}"/>
              </a:ext>
            </a:extLst>
          </p:cNvPr>
          <p:cNvSpPr txBox="1"/>
          <p:nvPr/>
        </p:nvSpPr>
        <p:spPr>
          <a:xfrm>
            <a:off x="1846734" y="1053530"/>
            <a:ext cx="6098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es-MX" sz="2400" b="1" spc="20" dirty="0">
                <a:solidFill>
                  <a:srgbClr val="00A48D"/>
                </a:solidFill>
                <a:latin typeface="Arial"/>
                <a:cs typeface="Arial"/>
              </a:rPr>
              <a:t>Nominacione</a:t>
            </a:r>
            <a:r>
              <a:rPr lang="es-MX" sz="2400" b="1" spc="145" dirty="0">
                <a:solidFill>
                  <a:srgbClr val="00A48D"/>
                </a:solidFill>
                <a:latin typeface="Arial"/>
                <a:cs typeface="Arial"/>
              </a:rPr>
              <a:t>s</a:t>
            </a:r>
            <a:r>
              <a:rPr lang="es-MX" sz="2400" b="1" spc="-30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lang="es-MX" sz="2400" b="1" spc="55" dirty="0">
                <a:solidFill>
                  <a:srgbClr val="00A48D"/>
                </a:solidFill>
                <a:latin typeface="Arial"/>
                <a:cs typeface="Arial"/>
              </a:rPr>
              <a:t>cuent</a:t>
            </a:r>
            <a:r>
              <a:rPr lang="es-MX" sz="2400" b="1" spc="190" dirty="0">
                <a:solidFill>
                  <a:srgbClr val="00A48D"/>
                </a:solidFill>
                <a:latin typeface="Arial"/>
                <a:cs typeface="Arial"/>
              </a:rPr>
              <a:t>a</a:t>
            </a:r>
            <a:r>
              <a:rPr lang="es-MX" sz="2400" b="1" spc="-30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lang="es-MX" sz="2400" b="1" spc="25" dirty="0">
                <a:solidFill>
                  <a:srgbClr val="00A48D"/>
                </a:solidFill>
                <a:latin typeface="Arial"/>
                <a:cs typeface="Arial"/>
              </a:rPr>
              <a:t>d</a:t>
            </a:r>
            <a:r>
              <a:rPr lang="es-MX" sz="2400" b="1" spc="135" dirty="0">
                <a:solidFill>
                  <a:srgbClr val="00A48D"/>
                </a:solidFill>
                <a:latin typeface="Arial"/>
                <a:cs typeface="Arial"/>
              </a:rPr>
              <a:t>e</a:t>
            </a:r>
            <a:r>
              <a:rPr lang="es-MX" sz="2400" b="1" spc="-30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lang="es-MX" sz="2400" b="1" spc="55" dirty="0">
                <a:solidFill>
                  <a:srgbClr val="00A48D"/>
                </a:solidFill>
                <a:latin typeface="Arial"/>
                <a:cs typeface="Arial"/>
              </a:rPr>
              <a:t>alt</a:t>
            </a:r>
            <a:r>
              <a:rPr lang="es-MX" sz="2400" b="1" spc="280" dirty="0">
                <a:solidFill>
                  <a:srgbClr val="00A48D"/>
                </a:solidFill>
                <a:latin typeface="Arial"/>
                <a:cs typeface="Arial"/>
              </a:rPr>
              <a:t>o</a:t>
            </a:r>
            <a:r>
              <a:rPr lang="es-MX" sz="2400" b="1" spc="-30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lang="es-MX" sz="2400" b="1" spc="-40" dirty="0">
                <a:solidFill>
                  <a:srgbClr val="00A48D"/>
                </a:solidFill>
                <a:latin typeface="Arial"/>
                <a:cs typeface="Arial"/>
              </a:rPr>
              <a:t>costo</a:t>
            </a:r>
            <a:endParaRPr lang="es-MX" sz="2400" dirty="0">
              <a:latin typeface="Arial"/>
              <a:cs typeface="Arial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20AC4E77-525E-2699-93C3-BC22A25CF3AE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2151447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E43D50CE-A0DA-AF0E-8E33-0B8A19DC09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7198601"/>
              </p:ext>
            </p:extLst>
          </p:nvPr>
        </p:nvGraphicFramePr>
        <p:xfrm>
          <a:off x="1198662" y="261442"/>
          <a:ext cx="6840760" cy="6516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E3D96405-6B03-0D22-6DC7-340BF408C7AB}"/>
              </a:ext>
            </a:extLst>
          </p:cNvPr>
          <p:cNvSpPr txBox="1"/>
          <p:nvPr/>
        </p:nvSpPr>
        <p:spPr>
          <a:xfrm>
            <a:off x="8471470" y="3258194"/>
            <a:ext cx="30963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3600" b="1" spc="-20" dirty="0">
                <a:solidFill>
                  <a:srgbClr val="009B86"/>
                </a:solidFill>
                <a:latin typeface="Arial"/>
                <a:cs typeface="Arial"/>
              </a:rPr>
              <a:t>LOGROS</a:t>
            </a:r>
            <a:endParaRPr lang="es-CO" sz="3600" b="1" dirty="0">
              <a:solidFill>
                <a:srgbClr val="009B86"/>
              </a:solidFill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CA76ED16-C044-5FE3-9F32-8543277CBAD5}"/>
              </a:ext>
            </a:extLst>
          </p:cNvPr>
          <p:cNvSpPr txBox="1"/>
          <p:nvPr/>
        </p:nvSpPr>
        <p:spPr>
          <a:xfrm>
            <a:off x="7607374" y="6094090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478823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4">
            <a:extLst>
              <a:ext uri="{FF2B5EF4-FFF2-40B4-BE49-F238E27FC236}">
                <a16:creationId xmlns:a16="http://schemas.microsoft.com/office/drawing/2014/main" id="{710C8E65-30B0-575A-1BE7-B13ABE6C281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574" y="1197546"/>
            <a:ext cx="2134766" cy="537401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71F97AB-0418-D9AF-6A9F-6871234874D0}"/>
              </a:ext>
            </a:extLst>
          </p:cNvPr>
          <p:cNvSpPr txBox="1"/>
          <p:nvPr/>
        </p:nvSpPr>
        <p:spPr>
          <a:xfrm>
            <a:off x="3286894" y="1629594"/>
            <a:ext cx="806489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Convertir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a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EPS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en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el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eje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articulador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la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política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salud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Antioquia,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bajo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lo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que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se </a:t>
            </a:r>
            <a:r>
              <a:rPr lang="es-MX" sz="16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conoce a </a:t>
            </a:r>
            <a:r>
              <a:rPr lang="es-MX" sz="1600" spc="-10" dirty="0">
                <a:solidFill>
                  <a:srgbClr val="23505E"/>
                </a:solidFill>
                <a:latin typeface="Arial MT"/>
                <a:cs typeface="Arial MT"/>
              </a:rPr>
              <a:t>nivel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mundial como una “Red Integrada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de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Servicios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Salud”</a:t>
            </a:r>
          </a:p>
          <a:p>
            <a:pPr algn="just"/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Controlar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variación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en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probabilidad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de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ocurrencia de una condición de salud o de su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10" dirty="0">
                <a:solidFill>
                  <a:srgbClr val="23505E"/>
                </a:solidFill>
                <a:latin typeface="Arial MT"/>
                <a:cs typeface="Arial MT"/>
              </a:rPr>
              <a:t>severidad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y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consecuencias, denominado como el </a:t>
            </a:r>
            <a:r>
              <a:rPr lang="es-MX" sz="16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riesgo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 primario.</a:t>
            </a:r>
          </a:p>
          <a:p>
            <a:pPr algn="just"/>
            <a:endParaRPr lang="es-MX" sz="1600" dirty="0">
              <a:latin typeface="Arial MT"/>
              <a:cs typeface="Arial MT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Controlar</a:t>
            </a:r>
            <a:r>
              <a:rPr lang="es-MX" sz="1600" spc="-6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600" spc="-6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probabilidad</a:t>
            </a:r>
            <a:r>
              <a:rPr lang="es-MX" sz="1600" spc="-6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600" spc="-6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ocurrencia</a:t>
            </a:r>
            <a:r>
              <a:rPr lang="es-MX" sz="1600" spc="-6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600" spc="-6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15" dirty="0">
                <a:solidFill>
                  <a:srgbClr val="23505E"/>
                </a:solidFill>
                <a:latin typeface="Arial MT"/>
                <a:cs typeface="Arial MT"/>
              </a:rPr>
              <a:t>eventos </a:t>
            </a:r>
            <a:r>
              <a:rPr lang="es-MX" sz="16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10" dirty="0">
                <a:solidFill>
                  <a:srgbClr val="23505E"/>
                </a:solidFill>
                <a:latin typeface="Arial MT"/>
                <a:cs typeface="Arial MT"/>
              </a:rPr>
              <a:t>evitables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atribuibles a la prestación de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servicios </a:t>
            </a:r>
            <a:r>
              <a:rPr lang="es-MX" sz="16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que </a:t>
            </a:r>
            <a:r>
              <a:rPr lang="es-MX" sz="1600" spc="-10" dirty="0">
                <a:solidFill>
                  <a:srgbClr val="23505E"/>
                </a:solidFill>
                <a:latin typeface="Arial MT"/>
                <a:cs typeface="Arial MT"/>
              </a:rPr>
              <a:t>afectan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la calidad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y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el resultado </a:t>
            </a:r>
            <a:r>
              <a:rPr lang="es-MX" sz="1600" spc="-10" dirty="0">
                <a:solidFill>
                  <a:srgbClr val="23505E"/>
                </a:solidFill>
                <a:latin typeface="Arial MT"/>
                <a:cs typeface="Arial MT"/>
              </a:rPr>
              <a:t>esperado,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 denominado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como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el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riesgo </a:t>
            </a:r>
            <a:r>
              <a:rPr lang="es-MX" sz="1600" spc="-10" dirty="0">
                <a:solidFill>
                  <a:srgbClr val="23505E"/>
                </a:solidFill>
                <a:latin typeface="Arial MT"/>
                <a:cs typeface="Arial MT"/>
              </a:rPr>
              <a:t>técnico.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MX" sz="1600" spc="-10" dirty="0">
              <a:solidFill>
                <a:srgbClr val="23505E"/>
              </a:solidFill>
              <a:latin typeface="Arial MT"/>
              <a:cs typeface="Arial MT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Controlar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variación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en</a:t>
            </a:r>
            <a:r>
              <a:rPr lang="es-MX" sz="1600" spc="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el</a:t>
            </a:r>
            <a:r>
              <a:rPr lang="es-MX" sz="1600" spc="3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costo</a:t>
            </a:r>
            <a:r>
              <a:rPr lang="es-MX" sz="1600" spc="33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600" spc="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atención </a:t>
            </a:r>
            <a:r>
              <a:rPr lang="es-MX" sz="16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en salud asociado al proceso de prestación de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servicios,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denominado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como</a:t>
            </a:r>
            <a:r>
              <a:rPr lang="es-MX" sz="16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el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riesgo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financiero.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MX" sz="1600" spc="-5" dirty="0">
              <a:solidFill>
                <a:srgbClr val="23505E"/>
              </a:solidFill>
              <a:latin typeface="Arial MT"/>
              <a:cs typeface="Arial MT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Controlar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probabilidad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10" dirty="0">
                <a:solidFill>
                  <a:srgbClr val="23505E"/>
                </a:solidFill>
                <a:latin typeface="Arial MT"/>
                <a:cs typeface="Arial MT"/>
              </a:rPr>
              <a:t>fallas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 en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la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implementación de los planes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y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estrategias de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10" dirty="0">
                <a:solidFill>
                  <a:srgbClr val="23505E"/>
                </a:solidFill>
                <a:latin typeface="Arial MT"/>
                <a:cs typeface="Arial MT"/>
              </a:rPr>
              <a:t>negocio,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en la asignación de recursos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y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en poder 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adaptarse</a:t>
            </a:r>
            <a:r>
              <a:rPr lang="es-MX" sz="1600" spc="-3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a</a:t>
            </a:r>
            <a:r>
              <a:rPr lang="es-MX" sz="1600" spc="-3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los</a:t>
            </a:r>
            <a:r>
              <a:rPr lang="es-MX" sz="1600" spc="-3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cambios</a:t>
            </a:r>
            <a:r>
              <a:rPr lang="es-MX" sz="1600" spc="-3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del</a:t>
            </a:r>
            <a:r>
              <a:rPr lang="es-MX" sz="1600" spc="-3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entorno,</a:t>
            </a:r>
            <a:r>
              <a:rPr lang="es-MX" sz="1600" spc="-3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denominado </a:t>
            </a:r>
            <a:r>
              <a:rPr lang="es-MX" sz="16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3505E"/>
                </a:solidFill>
                <a:latin typeface="Arial MT"/>
                <a:cs typeface="Arial MT"/>
              </a:rPr>
              <a:t>como el</a:t>
            </a:r>
            <a:r>
              <a:rPr lang="es-MX" sz="1600" dirty="0">
                <a:solidFill>
                  <a:srgbClr val="23505E"/>
                </a:solidFill>
                <a:latin typeface="Arial MT"/>
                <a:cs typeface="Arial MT"/>
              </a:rPr>
              <a:t> riesgo </a:t>
            </a:r>
            <a:r>
              <a:rPr lang="es-MX" sz="1600" spc="-10" dirty="0">
                <a:solidFill>
                  <a:srgbClr val="23505E"/>
                </a:solidFill>
                <a:latin typeface="Arial MT"/>
                <a:cs typeface="Arial MT"/>
              </a:rPr>
              <a:t>estratégico.</a:t>
            </a:r>
            <a:endParaRPr lang="es-MX" sz="1600" dirty="0">
              <a:latin typeface="Arial MT"/>
              <a:cs typeface="Arial MT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BA87211-B595-1A5A-FDAB-4FF162A108E8}"/>
              </a:ext>
            </a:extLst>
          </p:cNvPr>
          <p:cNvSpPr txBox="1"/>
          <p:nvPr/>
        </p:nvSpPr>
        <p:spPr>
          <a:xfrm>
            <a:off x="3646934" y="837506"/>
            <a:ext cx="73448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es-CO" sz="2800" b="1" spc="110" dirty="0">
                <a:solidFill>
                  <a:srgbClr val="009B86"/>
                </a:solidFill>
                <a:latin typeface="Arial"/>
                <a:ea typeface="+mj-ea"/>
                <a:cs typeface="Arial"/>
              </a:rPr>
              <a:t>Objetivos estratégicos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BA332F9F-CCF1-5DAE-9570-99918AADB425}"/>
              </a:ext>
            </a:extLst>
          </p:cNvPr>
          <p:cNvSpPr txBox="1"/>
          <p:nvPr/>
        </p:nvSpPr>
        <p:spPr>
          <a:xfrm>
            <a:off x="3200806" y="6402964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7632230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D96405-6B03-0D22-6DC7-340BF408C7AB}"/>
              </a:ext>
            </a:extLst>
          </p:cNvPr>
          <p:cNvSpPr txBox="1"/>
          <p:nvPr/>
        </p:nvSpPr>
        <p:spPr>
          <a:xfrm>
            <a:off x="8183438" y="3285778"/>
            <a:ext cx="30963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3600" b="1" spc="-20" dirty="0">
                <a:solidFill>
                  <a:srgbClr val="009B86"/>
                </a:solidFill>
                <a:latin typeface="Arial"/>
                <a:cs typeface="Arial"/>
              </a:rPr>
              <a:t>LOGROS</a:t>
            </a:r>
            <a:endParaRPr lang="es-CO" sz="3600" b="1" dirty="0">
              <a:solidFill>
                <a:srgbClr val="009B86"/>
              </a:solidFill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16756608-01F8-9B14-F780-C93749CA56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7515977"/>
              </p:ext>
            </p:extLst>
          </p:nvPr>
        </p:nvGraphicFramePr>
        <p:xfrm>
          <a:off x="1270670" y="441462"/>
          <a:ext cx="612068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3">
            <a:extLst>
              <a:ext uri="{FF2B5EF4-FFF2-40B4-BE49-F238E27FC236}">
                <a16:creationId xmlns:a16="http://schemas.microsoft.com/office/drawing/2014/main" id="{5F63B1A0-4EFE-B00A-9490-FE85E88D44EE}"/>
              </a:ext>
            </a:extLst>
          </p:cNvPr>
          <p:cNvSpPr txBox="1"/>
          <p:nvPr/>
        </p:nvSpPr>
        <p:spPr>
          <a:xfrm>
            <a:off x="7535366" y="6166098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3476301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C6291A80-9DA6-BA44-BA38-B7906968D198}"/>
              </a:ext>
            </a:extLst>
          </p:cNvPr>
          <p:cNvSpPr txBox="1"/>
          <p:nvPr/>
        </p:nvSpPr>
        <p:spPr>
          <a:xfrm>
            <a:off x="1846734" y="2354357"/>
            <a:ext cx="8928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dirty="0">
                <a:solidFill>
                  <a:srgbClr val="009B86"/>
                </a:solidFill>
                <a:latin typeface="+mj-lt"/>
              </a:rPr>
              <a:t>EXPERIENCIA DE LA ATENCIÓN</a:t>
            </a:r>
            <a:endParaRPr lang="es-CO" sz="5400" b="1" dirty="0">
              <a:solidFill>
                <a:srgbClr val="009B86"/>
              </a:solidFill>
              <a:latin typeface="+mj-l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743DEBA-F84A-F94C-911D-89BBA34C80E3}"/>
              </a:ext>
            </a:extLst>
          </p:cNvPr>
          <p:cNvSpPr txBox="1"/>
          <p:nvPr/>
        </p:nvSpPr>
        <p:spPr>
          <a:xfrm>
            <a:off x="3222378" y="3277687"/>
            <a:ext cx="57456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5400" b="1" dirty="0">
                <a:solidFill>
                  <a:srgbClr val="23505E"/>
                </a:solidFill>
                <a:latin typeface="+mj-lt"/>
              </a:rPr>
              <a:t>SAVIA SALUD EPS</a:t>
            </a:r>
          </a:p>
          <a:p>
            <a:pPr algn="ctr"/>
            <a:r>
              <a:rPr lang="es-CO" sz="5400" b="1" dirty="0">
                <a:solidFill>
                  <a:srgbClr val="23505E"/>
                </a:solidFill>
                <a:latin typeface="+mj-lt"/>
              </a:rPr>
              <a:t>AÑO 2022</a:t>
            </a:r>
          </a:p>
        </p:txBody>
      </p:sp>
      <p:cxnSp>
        <p:nvCxnSpPr>
          <p:cNvPr id="6" name="Conector recto 6">
            <a:extLst>
              <a:ext uri="{FF2B5EF4-FFF2-40B4-BE49-F238E27FC236}">
                <a16:creationId xmlns:a16="http://schemas.microsoft.com/office/drawing/2014/main" id="{B276BC31-3D62-3441-BD7C-A91FC8D368D1}"/>
              </a:ext>
            </a:extLst>
          </p:cNvPr>
          <p:cNvCxnSpPr>
            <a:cxnSpLocks/>
          </p:cNvCxnSpPr>
          <p:nvPr/>
        </p:nvCxnSpPr>
        <p:spPr>
          <a:xfrm>
            <a:off x="1702719" y="1689352"/>
            <a:ext cx="0" cy="317667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534017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DB3D57B-8E2D-1AE7-3014-AFF892E49D00}"/>
              </a:ext>
            </a:extLst>
          </p:cNvPr>
          <p:cNvSpPr txBox="1"/>
          <p:nvPr/>
        </p:nvSpPr>
        <p:spPr>
          <a:xfrm>
            <a:off x="1142304" y="636358"/>
            <a:ext cx="84969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1" dirty="0">
                <a:solidFill>
                  <a:srgbClr val="23505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Tiempo promedio de espera para la asignación de cita de medicina general </a:t>
            </a:r>
            <a:endParaRPr lang="es-MX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7711B27-9E3C-58E2-C7AB-E3BE0DB26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590" y="2236654"/>
            <a:ext cx="4680520" cy="310750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341F2C2-0814-1E8C-E1B1-2453D5D988EB}"/>
              </a:ext>
            </a:extLst>
          </p:cNvPr>
          <p:cNvSpPr txBox="1"/>
          <p:nvPr/>
        </p:nvSpPr>
        <p:spPr>
          <a:xfrm>
            <a:off x="5429311" y="1896235"/>
            <a:ext cx="6098344" cy="1658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800" b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Definición Operacional</a:t>
            </a:r>
            <a:r>
              <a:rPr lang="es-MX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Sumatoria de la diferencia de días calendario entre la fecha en la que se asignó la cita de medicina general y la fecha en la cual el usuario la solicitó / Número total de citas de medicina general asignadas.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1C2A2AB-EBDE-02B9-EA92-6A0EB92903A8}"/>
              </a:ext>
            </a:extLst>
          </p:cNvPr>
          <p:cNvSpPr txBox="1"/>
          <p:nvPr/>
        </p:nvSpPr>
        <p:spPr>
          <a:xfrm>
            <a:off x="5455157" y="3820761"/>
            <a:ext cx="6098344" cy="1339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800" b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Interpretación:</a:t>
            </a: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 indicador refleja la oportunidad en la asignación de cita medicina general a los usuarios por parte de la red básica de prestadores.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708E716-8154-C1D3-547D-3932A2DB484A}"/>
              </a:ext>
            </a:extLst>
          </p:cNvPr>
          <p:cNvSpPr txBox="1"/>
          <p:nvPr/>
        </p:nvSpPr>
        <p:spPr>
          <a:xfrm>
            <a:off x="-61795" y="5399121"/>
            <a:ext cx="609834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SzPts val="1050"/>
            </a:pPr>
            <a:r>
              <a:rPr lang="es-MX" sz="800" b="1" i="1" dirty="0">
                <a:solidFill>
                  <a:srgbClr val="3F3F3F"/>
                </a:solidFill>
              </a:rPr>
              <a:t>Fuente</a:t>
            </a:r>
            <a:r>
              <a:rPr lang="es-MX" sz="800" i="1" dirty="0">
                <a:solidFill>
                  <a:srgbClr val="3F3F3F"/>
                </a:solidFill>
              </a:rPr>
              <a:t> </a:t>
            </a:r>
            <a:r>
              <a:rPr lang="es-MX" sz="800" b="1" i="1" dirty="0">
                <a:solidFill>
                  <a:srgbClr val="3F3F3F"/>
                </a:solidFill>
              </a:rPr>
              <a:t>datos</a:t>
            </a:r>
            <a:r>
              <a:rPr lang="es-MX" sz="800" i="1" dirty="0">
                <a:solidFill>
                  <a:srgbClr val="3F3F3F"/>
                </a:solidFill>
              </a:rPr>
              <a:t>: Reporte de las IPS/ESE a Savia Salud EPS (Resolución 1552 de 2013)</a:t>
            </a:r>
            <a:endParaRPr lang="es-MX" sz="44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AC49283-DB02-6FCF-2C5F-98BAFFCAB081}"/>
              </a:ext>
            </a:extLst>
          </p:cNvPr>
          <p:cNvSpPr txBox="1"/>
          <p:nvPr/>
        </p:nvSpPr>
        <p:spPr>
          <a:xfrm>
            <a:off x="694606" y="5647880"/>
            <a:ext cx="41160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SzPts val="1050"/>
            </a:pPr>
            <a:r>
              <a:rPr lang="es-MX" sz="800" b="1" i="1" dirty="0"/>
              <a:t>Colombia</a:t>
            </a:r>
            <a:r>
              <a:rPr lang="es-MX" sz="800" i="1" dirty="0"/>
              <a:t>: 3,78. </a:t>
            </a:r>
            <a:r>
              <a:rPr lang="es-MX" sz="800" b="1" i="1" dirty="0"/>
              <a:t>Antioquia</a:t>
            </a:r>
            <a:r>
              <a:rPr lang="es-MX" sz="800" i="1" dirty="0"/>
              <a:t>: 2,42. </a:t>
            </a:r>
            <a:r>
              <a:rPr lang="es-MX" sz="800" b="1" i="1" dirty="0"/>
              <a:t>Medellín</a:t>
            </a:r>
            <a:r>
              <a:rPr lang="es-MX" sz="800" i="1" dirty="0"/>
              <a:t>: 2,97; a 2021, IV trimestre.</a:t>
            </a:r>
            <a:endParaRPr lang="es-MX" sz="4400" dirty="0"/>
          </a:p>
          <a:p>
            <a:pPr algn="ctr">
              <a:buSzPts val="1050"/>
            </a:pPr>
            <a:r>
              <a:rPr lang="es-MX" sz="800" i="1" dirty="0"/>
              <a:t>Fuente: </a:t>
            </a:r>
            <a:r>
              <a:rPr lang="es-MX" sz="800" i="1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Bodega de Datos SISPRO </a:t>
            </a:r>
            <a:r>
              <a:rPr lang="es-MX" sz="800" i="1" dirty="0"/>
              <a:t>– Indicadores Resolución 256 de 2016.</a:t>
            </a:r>
            <a:endParaRPr lang="es-MX" sz="4400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3657E200-59F1-E7C6-4AEC-565510CDC57F}"/>
              </a:ext>
            </a:extLst>
          </p:cNvPr>
          <p:cNvSpPr txBox="1"/>
          <p:nvPr/>
        </p:nvSpPr>
        <p:spPr>
          <a:xfrm>
            <a:off x="194967" y="1669815"/>
            <a:ext cx="3487422" cy="492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CO" sz="1200" b="1" i="1" dirty="0">
                <a:solidFill>
                  <a:srgbClr val="FFFFFF"/>
                </a:solidFill>
                <a:highlight>
                  <a:srgbClr val="009B86"/>
                </a:highlight>
                <a:latin typeface="Calibri"/>
                <a:cs typeface="Calibri"/>
              </a:rPr>
              <a:t>11% respecto a Diciembre 2021 </a:t>
            </a:r>
            <a:r>
              <a:rPr lang="es-CO" sz="2400" b="1" i="1" dirty="0">
                <a:solidFill>
                  <a:srgbClr val="FFFFFF"/>
                </a:solidFill>
                <a:latin typeface="Calibri"/>
                <a:cs typeface="Calibri"/>
              </a:rPr>
              <a:t>2021</a:t>
            </a:r>
          </a:p>
        </p:txBody>
      </p:sp>
      <p:pic>
        <p:nvPicPr>
          <p:cNvPr id="2" name="Google Shape;551;p45" descr="Marca de verificación">
            <a:extLst>
              <a:ext uri="{FF2B5EF4-FFF2-40B4-BE49-F238E27FC236}">
                <a16:creationId xmlns:a16="http://schemas.microsoft.com/office/drawing/2014/main" id="{2C21B240-DEE0-57F4-DBA6-8C4195909DA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5329" y="1595098"/>
            <a:ext cx="513620" cy="51362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83DEAD74-876B-3459-BF4C-352ED1B6796B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3499112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CBF3B85-8EC0-4D6E-794B-63CF357519D8}"/>
              </a:ext>
            </a:extLst>
          </p:cNvPr>
          <p:cNvSpPr txBox="1"/>
          <p:nvPr/>
        </p:nvSpPr>
        <p:spPr>
          <a:xfrm>
            <a:off x="1497840" y="716637"/>
            <a:ext cx="84969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1" dirty="0">
                <a:solidFill>
                  <a:srgbClr val="23505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Tiempo promedio de espera para la asignación de cita de pediatría</a:t>
            </a:r>
            <a:endParaRPr lang="es-MX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18B3BAE-C322-EE51-9234-E34CA3882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063" y="1988385"/>
            <a:ext cx="4582959" cy="294357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C028E50-09EB-852D-8DE4-62F0C9230257}"/>
              </a:ext>
            </a:extLst>
          </p:cNvPr>
          <p:cNvSpPr txBox="1"/>
          <p:nvPr/>
        </p:nvSpPr>
        <p:spPr>
          <a:xfrm>
            <a:off x="5663158" y="1957552"/>
            <a:ext cx="5644122" cy="1658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800" b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Definición Operacional</a:t>
            </a:r>
            <a:r>
              <a:rPr lang="es-MX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Sumatoria de la diferencia de días calendario entre la fecha en la que se asignó la cita de pediatría y la fecha en la cual el usuario la solicitó / Número total de citas de pediatría asignadas.</a:t>
            </a:r>
            <a:endParaRPr lang="es-MX" sz="1800" b="1" dirty="0">
              <a:solidFill>
                <a:srgbClr val="2A51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7E567B6-BE0A-EA7C-BE74-84FB6DC1A5AC}"/>
              </a:ext>
            </a:extLst>
          </p:cNvPr>
          <p:cNvSpPr txBox="1"/>
          <p:nvPr/>
        </p:nvSpPr>
        <p:spPr>
          <a:xfrm>
            <a:off x="5689443" y="4123390"/>
            <a:ext cx="5644122" cy="1339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800" b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Interpretación:</a:t>
            </a:r>
          </a:p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Oportunidad en la asignación de citas de pediatría a los afiliados por parte de la red contratada por la EPS.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C195379-ECBF-5129-D02E-CDC6382787EA}"/>
              </a:ext>
            </a:extLst>
          </p:cNvPr>
          <p:cNvSpPr txBox="1"/>
          <p:nvPr/>
        </p:nvSpPr>
        <p:spPr>
          <a:xfrm>
            <a:off x="-101424" y="4953938"/>
            <a:ext cx="609834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SzPts val="1050"/>
            </a:pPr>
            <a:r>
              <a:rPr lang="es-MX" sz="800" b="1" i="1" dirty="0">
                <a:solidFill>
                  <a:srgbClr val="3F3F3F"/>
                </a:solidFill>
              </a:rPr>
              <a:t>Fuente datos: </a:t>
            </a:r>
            <a:r>
              <a:rPr lang="es-MX" sz="800" i="1" dirty="0">
                <a:solidFill>
                  <a:srgbClr val="3F3F3F"/>
                </a:solidFill>
              </a:rPr>
              <a:t>Reporte de las IPS/ESE a Savia Salud EPS (Resolución 1552 de 2013)</a:t>
            </a:r>
            <a:endParaRPr lang="es-MX" sz="44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32E786E-D89D-0B1D-EE1D-9D8B4D162077}"/>
              </a:ext>
            </a:extLst>
          </p:cNvPr>
          <p:cNvSpPr txBox="1"/>
          <p:nvPr/>
        </p:nvSpPr>
        <p:spPr>
          <a:xfrm>
            <a:off x="-190722" y="5220215"/>
            <a:ext cx="657664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SzPts val="1050"/>
            </a:pPr>
            <a:r>
              <a:rPr lang="es-MX" sz="800" b="1" i="1" dirty="0"/>
              <a:t>Colombia</a:t>
            </a:r>
            <a:r>
              <a:rPr lang="es-MX" sz="800" i="1" dirty="0"/>
              <a:t>: 6,84. </a:t>
            </a:r>
            <a:r>
              <a:rPr lang="es-MX" sz="800" b="1" i="1" dirty="0"/>
              <a:t>Antioquia</a:t>
            </a:r>
            <a:r>
              <a:rPr lang="es-MX" sz="800" i="1" dirty="0"/>
              <a:t>: 3,83. </a:t>
            </a:r>
            <a:r>
              <a:rPr lang="es-MX" sz="800" b="1" i="1" dirty="0"/>
              <a:t>Medellín</a:t>
            </a:r>
            <a:r>
              <a:rPr lang="es-MX" sz="800" i="1" dirty="0"/>
              <a:t>: 3,93 días, 2021, IV trimestre.</a:t>
            </a:r>
            <a:endParaRPr lang="es-MX" sz="4400" dirty="0"/>
          </a:p>
          <a:p>
            <a:pPr algn="ctr">
              <a:buSzPts val="1050"/>
            </a:pPr>
            <a:r>
              <a:rPr lang="es-MX" sz="800" i="1" dirty="0"/>
              <a:t>Fuente: Bodega de Datos SISPRO – Indicadores Resolución 256 de 2016.</a:t>
            </a:r>
            <a:endParaRPr lang="es-MX" sz="8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7116EB4-1F4F-2124-4673-2CB01A3949DB}"/>
              </a:ext>
            </a:extLst>
          </p:cNvPr>
          <p:cNvSpPr txBox="1"/>
          <p:nvPr/>
        </p:nvSpPr>
        <p:spPr>
          <a:xfrm>
            <a:off x="-19832" y="1690206"/>
            <a:ext cx="4031924" cy="298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CO" sz="1200" b="1" i="1" dirty="0">
                <a:solidFill>
                  <a:srgbClr val="FFFFFF"/>
                </a:solidFill>
                <a:highlight>
                  <a:srgbClr val="009B86"/>
                </a:highlight>
                <a:latin typeface="Calibri"/>
                <a:cs typeface="Calibri"/>
              </a:rPr>
              <a:t>24% respecto a Diciembre 2021</a:t>
            </a:r>
          </a:p>
        </p:txBody>
      </p:sp>
      <p:pic>
        <p:nvPicPr>
          <p:cNvPr id="2" name="Google Shape;551;p45" descr="Marca de verificación">
            <a:extLst>
              <a:ext uri="{FF2B5EF4-FFF2-40B4-BE49-F238E27FC236}">
                <a16:creationId xmlns:a16="http://schemas.microsoft.com/office/drawing/2014/main" id="{CEAFDF5E-C618-84EA-43BE-34875DAAECB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27542" y="1407980"/>
            <a:ext cx="513620" cy="51362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04306E37-1DF3-B8BC-08B6-AEBE239CF0EB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1372373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343AA28-CD7D-423F-AB33-A44DBD9D41A6}"/>
              </a:ext>
            </a:extLst>
          </p:cNvPr>
          <p:cNvSpPr txBox="1"/>
          <p:nvPr/>
        </p:nvSpPr>
        <p:spPr>
          <a:xfrm>
            <a:off x="1043971" y="910078"/>
            <a:ext cx="9361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1" dirty="0">
                <a:solidFill>
                  <a:srgbClr val="23505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Tiempo promedio de espera para la asignación de cita de medicina interna </a:t>
            </a:r>
            <a:endParaRPr lang="es-MX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8DE1163-2904-65C9-F03B-B256B6F21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574" y="2205658"/>
            <a:ext cx="4780460" cy="294886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D0787F6-D616-4EAF-BB6F-CC3699B4254E}"/>
              </a:ext>
            </a:extLst>
          </p:cNvPr>
          <p:cNvSpPr txBox="1"/>
          <p:nvPr/>
        </p:nvSpPr>
        <p:spPr>
          <a:xfrm>
            <a:off x="5159102" y="2179702"/>
            <a:ext cx="6098344" cy="1666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800" b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Definición Operacional</a:t>
            </a:r>
            <a:r>
              <a:rPr lang="es-MX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Sumatoria de la diferencia de días calendario entre la fecha en la que se asignó la cita de medicina interna y la fecha en la cual el usuario la solicitó / Número total de citas de medicina interna asignadas.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711F5A9-9ABF-DBCB-F797-C8B35DF726D5}"/>
              </a:ext>
            </a:extLst>
          </p:cNvPr>
          <p:cNvSpPr txBox="1"/>
          <p:nvPr/>
        </p:nvSpPr>
        <p:spPr>
          <a:xfrm>
            <a:off x="5159102" y="4207641"/>
            <a:ext cx="6098344" cy="1347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800" b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Interpretación:</a:t>
            </a:r>
          </a:p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Oportunidad en la asignación de citas de medicina interna para los usuarios por parte de la red de prestadores contratada para este servicio.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0E9032B-AB2B-C077-F6B0-45F7584E7EB1}"/>
              </a:ext>
            </a:extLst>
          </p:cNvPr>
          <p:cNvSpPr txBox="1"/>
          <p:nvPr/>
        </p:nvSpPr>
        <p:spPr>
          <a:xfrm>
            <a:off x="-315276" y="5235080"/>
            <a:ext cx="609834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SzPts val="1050"/>
            </a:pPr>
            <a:r>
              <a:rPr lang="es-MX" sz="800" b="1" i="1" dirty="0">
                <a:solidFill>
                  <a:srgbClr val="3F3F3F"/>
                </a:solidFill>
              </a:rPr>
              <a:t>Fuente datos</a:t>
            </a:r>
            <a:r>
              <a:rPr lang="es-MX" sz="800" i="1" dirty="0">
                <a:solidFill>
                  <a:srgbClr val="3F3F3F"/>
                </a:solidFill>
              </a:rPr>
              <a:t>: Reporte de las IPS/ESE a Savia Salud EPS (Resolución 1552 de 2013)</a:t>
            </a:r>
            <a:endParaRPr lang="es-MX" sz="44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EAA0C5B-0474-7F80-8058-CE3B35D09734}"/>
              </a:ext>
            </a:extLst>
          </p:cNvPr>
          <p:cNvSpPr txBox="1"/>
          <p:nvPr/>
        </p:nvSpPr>
        <p:spPr>
          <a:xfrm>
            <a:off x="-382966" y="5495683"/>
            <a:ext cx="64781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SzPts val="1050"/>
            </a:pPr>
            <a:r>
              <a:rPr lang="es-MX" sz="800" b="1" i="1" dirty="0"/>
              <a:t>Colombia</a:t>
            </a:r>
            <a:r>
              <a:rPr lang="es-MX" sz="800" i="1" dirty="0"/>
              <a:t>: 11,06. </a:t>
            </a:r>
            <a:r>
              <a:rPr lang="es-MX" sz="800" b="1" i="1" dirty="0"/>
              <a:t>Antioquia</a:t>
            </a:r>
            <a:r>
              <a:rPr lang="es-MX" sz="800" i="1" dirty="0"/>
              <a:t>: 8,65. </a:t>
            </a:r>
            <a:r>
              <a:rPr lang="es-MX" sz="800" b="1" i="1" dirty="0"/>
              <a:t>Medellín</a:t>
            </a:r>
            <a:r>
              <a:rPr lang="es-MX" sz="800" i="1" dirty="0"/>
              <a:t>: 9,34 días, 2021, IV trimestre.</a:t>
            </a:r>
            <a:endParaRPr lang="es-MX" sz="4400" dirty="0"/>
          </a:p>
          <a:p>
            <a:pPr algn="ctr">
              <a:buSzPts val="1050"/>
            </a:pPr>
            <a:r>
              <a:rPr lang="es-MX" sz="800" i="1" dirty="0"/>
              <a:t>Fuente: Bodega de Datos SISPRO – Indicadores Resolución 256 de 2016.</a:t>
            </a:r>
            <a:endParaRPr lang="es-MX" sz="8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FF4BD31-1065-BC12-8166-825AC9E28958}"/>
              </a:ext>
            </a:extLst>
          </p:cNvPr>
          <p:cNvSpPr txBox="1"/>
          <p:nvPr/>
        </p:nvSpPr>
        <p:spPr>
          <a:xfrm>
            <a:off x="-1609650" y="1832843"/>
            <a:ext cx="6478172" cy="29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200" b="1" i="1" dirty="0">
                <a:solidFill>
                  <a:srgbClr val="FFFFFF"/>
                </a:solidFill>
                <a:highlight>
                  <a:srgbClr val="009B86"/>
                </a:highlight>
                <a:latin typeface="Calibri"/>
                <a:ea typeface="Calibri"/>
                <a:cs typeface="Calibri"/>
                <a:sym typeface="Calibri"/>
              </a:rPr>
              <a:t>39%</a:t>
            </a:r>
            <a:r>
              <a:rPr lang="es-MX" sz="1200" i="1" dirty="0">
                <a:solidFill>
                  <a:srgbClr val="FFFFFF"/>
                </a:solidFill>
                <a:highlight>
                  <a:srgbClr val="009B86"/>
                </a:highlight>
                <a:latin typeface="Calibri"/>
                <a:ea typeface="Calibri"/>
                <a:cs typeface="Calibri"/>
                <a:sym typeface="Calibri"/>
              </a:rPr>
              <a:t> respecto a Diciembre 2021</a:t>
            </a:r>
            <a:r>
              <a:rPr lang="es-MX" sz="1200" i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s-MX" sz="1200" b="1" i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551;p45" descr="Marca de verificación">
            <a:extLst>
              <a:ext uri="{FF2B5EF4-FFF2-40B4-BE49-F238E27FC236}">
                <a16:creationId xmlns:a16="http://schemas.microsoft.com/office/drawing/2014/main" id="{856B9409-7345-71DA-0BAA-2E57C26E9AE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99310" y="1663995"/>
            <a:ext cx="513620" cy="51362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sp>
        <p:nvSpPr>
          <p:cNvPr id="9" name="object 3">
            <a:extLst>
              <a:ext uri="{FF2B5EF4-FFF2-40B4-BE49-F238E27FC236}">
                <a16:creationId xmlns:a16="http://schemas.microsoft.com/office/drawing/2014/main" id="{023B87F5-3393-C4D9-F652-80BB10866EA8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9272757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84A51D2-C943-295C-95DF-1AC0EE6F70DA}"/>
              </a:ext>
            </a:extLst>
          </p:cNvPr>
          <p:cNvSpPr txBox="1"/>
          <p:nvPr/>
        </p:nvSpPr>
        <p:spPr>
          <a:xfrm>
            <a:off x="1414686" y="682109"/>
            <a:ext cx="85689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1" dirty="0">
                <a:solidFill>
                  <a:srgbClr val="23505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Tiempo promedio de espera para la asignación de cita de obstetricia</a:t>
            </a:r>
            <a:endParaRPr lang="es-MX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10CAE5-6E7F-482F-977C-46AA67518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50" y="2061642"/>
            <a:ext cx="4758497" cy="305632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303283C-4AB1-6729-1231-A9C6C2F6DA97}"/>
              </a:ext>
            </a:extLst>
          </p:cNvPr>
          <p:cNvSpPr txBox="1"/>
          <p:nvPr/>
        </p:nvSpPr>
        <p:spPr>
          <a:xfrm>
            <a:off x="5483254" y="2277666"/>
            <a:ext cx="6222068" cy="1339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800" b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Interpretación:</a:t>
            </a: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Oportunidad en la asignación de citas de obstetricia para los usuarios por parte de la red de prestadores contratada para este servicio.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6CD8C87-3F39-673C-FC47-282DB7997094}"/>
              </a:ext>
            </a:extLst>
          </p:cNvPr>
          <p:cNvSpPr txBox="1"/>
          <p:nvPr/>
        </p:nvSpPr>
        <p:spPr>
          <a:xfrm>
            <a:off x="5483254" y="3705404"/>
            <a:ext cx="6098344" cy="1339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800" b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Interpretación:</a:t>
            </a: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Oportunidad en la asignación de citas de obstetricia para los usuarios por parte de la red de prestadores contratada para este servicio.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3C9C441-99A5-BC68-7870-6792E5121C4C}"/>
              </a:ext>
            </a:extLst>
          </p:cNvPr>
          <p:cNvSpPr txBox="1"/>
          <p:nvPr/>
        </p:nvSpPr>
        <p:spPr>
          <a:xfrm>
            <a:off x="-220374" y="4949760"/>
            <a:ext cx="6098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SzPts val="1050"/>
            </a:pPr>
            <a:r>
              <a:rPr lang="es-MX" sz="800" b="1" i="1" dirty="0">
                <a:solidFill>
                  <a:srgbClr val="3F3F3F"/>
                </a:solidFill>
              </a:rPr>
              <a:t>datos</a:t>
            </a:r>
            <a:r>
              <a:rPr lang="es-MX" sz="800" i="1" dirty="0">
                <a:solidFill>
                  <a:srgbClr val="3F3F3F"/>
                </a:solidFill>
              </a:rPr>
              <a:t>: Reporte de las IPS/ESE a Savia Salud EPS (Resolución 1552 de 2013)</a:t>
            </a:r>
            <a:r>
              <a:rPr lang="es-MX" sz="2400" b="1" i="1" dirty="0">
                <a:solidFill>
                  <a:srgbClr val="3F3F3F"/>
                </a:solidFill>
              </a:rPr>
              <a:t> </a:t>
            </a:r>
            <a:r>
              <a:rPr lang="es-MX" sz="800" b="1" i="1" dirty="0">
                <a:solidFill>
                  <a:srgbClr val="3F3F3F"/>
                </a:solidFill>
              </a:rPr>
              <a:t>Fuente</a:t>
            </a:r>
            <a:endParaRPr lang="es-MX" sz="8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543EA7F-565C-0548-1584-6AD190F2B193}"/>
              </a:ext>
            </a:extLst>
          </p:cNvPr>
          <p:cNvSpPr txBox="1"/>
          <p:nvPr/>
        </p:nvSpPr>
        <p:spPr>
          <a:xfrm>
            <a:off x="-122714" y="5411425"/>
            <a:ext cx="62179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SzPts val="1050"/>
            </a:pPr>
            <a:r>
              <a:rPr lang="es-MX" sz="800" b="1" i="1" dirty="0"/>
              <a:t>Colombia</a:t>
            </a:r>
            <a:r>
              <a:rPr lang="es-MX" sz="800" i="1" dirty="0"/>
              <a:t>: 7,09. </a:t>
            </a:r>
            <a:r>
              <a:rPr lang="es-MX" sz="800" b="1" i="1" dirty="0"/>
              <a:t>Antioquia</a:t>
            </a:r>
            <a:r>
              <a:rPr lang="es-MX" sz="800" i="1" dirty="0"/>
              <a:t>: 10,53. </a:t>
            </a:r>
            <a:r>
              <a:rPr lang="es-MX" sz="800" b="1" i="1" dirty="0"/>
              <a:t>Medellín</a:t>
            </a:r>
            <a:r>
              <a:rPr lang="es-MX" sz="800" i="1" dirty="0"/>
              <a:t>: 12,02 días, 2021, IV trimestre.</a:t>
            </a:r>
            <a:endParaRPr lang="es-MX" sz="4400" dirty="0"/>
          </a:p>
          <a:p>
            <a:pPr algn="ctr">
              <a:buSzPts val="1050"/>
            </a:pPr>
            <a:r>
              <a:rPr lang="es-MX" sz="800" i="1" dirty="0"/>
              <a:t>Fuente: Bodega de Datos SISPRO – Indicadores Resolución 256 de 2016.</a:t>
            </a:r>
            <a:endParaRPr lang="es-MX" sz="8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1AA5711-AC87-E9F0-18CF-ADE3B26FAD3A}"/>
              </a:ext>
            </a:extLst>
          </p:cNvPr>
          <p:cNvSpPr txBox="1"/>
          <p:nvPr/>
        </p:nvSpPr>
        <p:spPr>
          <a:xfrm>
            <a:off x="-1465634" y="1613497"/>
            <a:ext cx="6471138" cy="325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400" b="1" i="1" dirty="0">
                <a:solidFill>
                  <a:srgbClr val="FFFFFF"/>
                </a:solidFill>
                <a:highlight>
                  <a:srgbClr val="009B86"/>
                </a:highlight>
                <a:latin typeface="Calibri"/>
                <a:ea typeface="Calibri"/>
                <a:cs typeface="Calibri"/>
                <a:sym typeface="Calibri"/>
              </a:rPr>
              <a:t>10%</a:t>
            </a:r>
            <a:r>
              <a:rPr lang="es-MX" sz="1400" i="1" dirty="0">
                <a:solidFill>
                  <a:srgbClr val="FFFFFF"/>
                </a:solidFill>
                <a:highlight>
                  <a:srgbClr val="009B86"/>
                </a:highlight>
                <a:latin typeface="Calibri"/>
                <a:ea typeface="Calibri"/>
                <a:cs typeface="Calibri"/>
                <a:sym typeface="Calibri"/>
              </a:rPr>
              <a:t> respecto a Diciembre 2021</a:t>
            </a:r>
            <a:r>
              <a:rPr lang="es-MX" sz="1400" i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s-MX" sz="1400" b="1" i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Google Shape;551;p45" descr="Marca de verificación">
            <a:extLst>
              <a:ext uri="{FF2B5EF4-FFF2-40B4-BE49-F238E27FC236}">
                <a16:creationId xmlns:a16="http://schemas.microsoft.com/office/drawing/2014/main" id="{15931BD8-B84C-FD34-9C30-965232D4A23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86246" y="1513106"/>
            <a:ext cx="513620" cy="51362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4561644D-D6CA-76C5-A48C-340C99C1D983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1908555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95A16BD-6503-FBCD-81D2-9F7601829C7A}"/>
              </a:ext>
            </a:extLst>
          </p:cNvPr>
          <p:cNvSpPr txBox="1"/>
          <p:nvPr/>
        </p:nvSpPr>
        <p:spPr>
          <a:xfrm>
            <a:off x="1198662" y="877531"/>
            <a:ext cx="92170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1" dirty="0">
                <a:solidFill>
                  <a:srgbClr val="23505E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Tiempo promedio de espera para la asignación de cita de cirugía general </a:t>
            </a:r>
            <a:endParaRPr lang="es-MX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9502A8-8C00-9647-7A1A-6597D7672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425" y="1935090"/>
            <a:ext cx="5092610" cy="32709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34D46623-C7E7-A467-F826-D65F029FD24A}"/>
              </a:ext>
            </a:extLst>
          </p:cNvPr>
          <p:cNvSpPr txBox="1"/>
          <p:nvPr/>
        </p:nvSpPr>
        <p:spPr>
          <a:xfrm>
            <a:off x="5663158" y="2143879"/>
            <a:ext cx="6098344" cy="1658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800" b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Definición Operacional</a:t>
            </a:r>
            <a:r>
              <a:rPr lang="es-MX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Sumatoria total de los días calendario transcurridos entre la fecha en la que se asignó la cita de cirugía general y la fecha en la cual el usuario la solicito /Número total de consultas de cirugía general asignadas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7BDADCD-EDD5-B0AB-D097-72CE6B3C8595}"/>
              </a:ext>
            </a:extLst>
          </p:cNvPr>
          <p:cNvSpPr txBox="1"/>
          <p:nvPr/>
        </p:nvSpPr>
        <p:spPr>
          <a:xfrm>
            <a:off x="5663158" y="4015197"/>
            <a:ext cx="6098344" cy="1339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800" b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</a:t>
            </a:r>
            <a:r>
              <a:rPr lang="es-MX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MX" sz="1800" b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ción:</a:t>
            </a:r>
          </a:p>
          <a:p>
            <a:pPr algn="just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MX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Oportunidad en la asignación de citas de cirugía general para nuestros afiliados por parte de la red de prestadores contratada para este servicio.</a:t>
            </a:r>
            <a:endParaRPr lang="es-MX" sz="1800" b="1" dirty="0">
              <a:solidFill>
                <a:srgbClr val="2A51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0EF7BCE-C69E-0E3E-F8C7-0E94A95386AF}"/>
              </a:ext>
            </a:extLst>
          </p:cNvPr>
          <p:cNvSpPr txBox="1"/>
          <p:nvPr/>
        </p:nvSpPr>
        <p:spPr>
          <a:xfrm>
            <a:off x="273014" y="5354666"/>
            <a:ext cx="609834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SzPts val="1050"/>
            </a:pPr>
            <a:r>
              <a:rPr lang="es-MX" sz="800" b="1" i="1" dirty="0">
                <a:solidFill>
                  <a:srgbClr val="3F3F3F"/>
                </a:solidFill>
              </a:rPr>
              <a:t>Fuente datos</a:t>
            </a:r>
            <a:r>
              <a:rPr lang="es-MX" sz="800" i="1" dirty="0">
                <a:solidFill>
                  <a:srgbClr val="3F3F3F"/>
                </a:solidFill>
              </a:rPr>
              <a:t>: Reporte de las IPS/ESE a Savia Salud EPS (Resolución 1552 de 2013)</a:t>
            </a:r>
            <a:endParaRPr lang="es-MX" sz="44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75EAC78-2386-16F8-06C5-943B04874EBC}"/>
              </a:ext>
            </a:extLst>
          </p:cNvPr>
          <p:cNvSpPr txBox="1"/>
          <p:nvPr/>
        </p:nvSpPr>
        <p:spPr>
          <a:xfrm>
            <a:off x="176373" y="5684492"/>
            <a:ext cx="64922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SzPts val="1050"/>
            </a:pPr>
            <a:r>
              <a:rPr lang="es-MX" sz="800" b="1" i="1" dirty="0"/>
              <a:t>Colombia</a:t>
            </a:r>
            <a:r>
              <a:rPr lang="es-MX" sz="800" i="1" dirty="0"/>
              <a:t>: 11,99. </a:t>
            </a:r>
            <a:r>
              <a:rPr lang="es-MX" sz="800" b="1" i="1" dirty="0"/>
              <a:t>Antioquia</a:t>
            </a:r>
            <a:r>
              <a:rPr lang="es-MX" sz="800" i="1" dirty="0"/>
              <a:t>: 8,35. </a:t>
            </a:r>
            <a:r>
              <a:rPr lang="es-MX" sz="800" b="1" i="1" dirty="0"/>
              <a:t>Medellín</a:t>
            </a:r>
            <a:r>
              <a:rPr lang="es-MX" sz="800" i="1" dirty="0"/>
              <a:t>: 8,91 días, 2021, IV trimestre.</a:t>
            </a:r>
            <a:endParaRPr lang="es-MX" sz="4400" dirty="0"/>
          </a:p>
          <a:p>
            <a:pPr algn="ctr">
              <a:buSzPts val="1050"/>
            </a:pPr>
            <a:r>
              <a:rPr lang="es-MX" sz="800" i="1" dirty="0"/>
              <a:t>Fuente: </a:t>
            </a:r>
            <a:r>
              <a:rPr lang="es-MX" sz="800" i="1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Bodega de Datos SISPRO </a:t>
            </a:r>
            <a:r>
              <a:rPr lang="es-MX" sz="800" i="1" dirty="0"/>
              <a:t>– Indicadores Resolución 256 de 2016.</a:t>
            </a:r>
            <a:endParaRPr lang="es-MX" sz="8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EBC6A45-9F22-07AF-342F-AC24141C5C17}"/>
              </a:ext>
            </a:extLst>
          </p:cNvPr>
          <p:cNvSpPr txBox="1"/>
          <p:nvPr/>
        </p:nvSpPr>
        <p:spPr>
          <a:xfrm>
            <a:off x="654008" y="1653580"/>
            <a:ext cx="649927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200" b="1" i="1" dirty="0">
                <a:solidFill>
                  <a:srgbClr val="FFFFFF"/>
                </a:solidFill>
                <a:highlight>
                  <a:srgbClr val="009B86"/>
                </a:highlight>
                <a:latin typeface="Calibri"/>
                <a:ea typeface="Calibri"/>
                <a:cs typeface="Calibri"/>
                <a:sym typeface="Calibri"/>
              </a:rPr>
              <a:t>14%</a:t>
            </a:r>
            <a:r>
              <a:rPr lang="es-CO" sz="1200" i="1" dirty="0">
                <a:solidFill>
                  <a:srgbClr val="FFFFFF"/>
                </a:solidFill>
                <a:highlight>
                  <a:srgbClr val="009B86"/>
                </a:highlight>
                <a:latin typeface="Calibri"/>
                <a:ea typeface="Calibri"/>
                <a:cs typeface="Calibri"/>
                <a:sym typeface="Calibri"/>
              </a:rPr>
              <a:t> respecto a Diciembre 2021 </a:t>
            </a:r>
            <a:endParaRPr lang="es-CO" sz="1200" dirty="0">
              <a:highlight>
                <a:srgbClr val="009B86"/>
              </a:highlight>
            </a:endParaRPr>
          </a:p>
        </p:txBody>
      </p:sp>
      <p:pic>
        <p:nvPicPr>
          <p:cNvPr id="2" name="Google Shape;551;p45" descr="Marca de verificación">
            <a:extLst>
              <a:ext uri="{FF2B5EF4-FFF2-40B4-BE49-F238E27FC236}">
                <a16:creationId xmlns:a16="http://schemas.microsoft.com/office/drawing/2014/main" id="{AABF0A23-0242-BCC3-7604-E0957F46362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10830" y="1438561"/>
            <a:ext cx="513620" cy="51362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8D12E276-262C-6BDA-A94C-FDF82CFB9C26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3258623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3516912-ACF3-05AA-CFAC-5CEAD1F1232F}"/>
              </a:ext>
            </a:extLst>
          </p:cNvPr>
          <p:cNvSpPr txBox="1"/>
          <p:nvPr/>
        </p:nvSpPr>
        <p:spPr>
          <a:xfrm>
            <a:off x="964581" y="1036855"/>
            <a:ext cx="9433048" cy="373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s-ES" sz="18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Promedio de tiempo de espera para la entrega de medicamentos incluidos en el POS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436D6C1-84EA-588E-6393-4647F1A34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32" y="2064755"/>
            <a:ext cx="4978822" cy="330468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1997AB3-9197-4ED3-0605-5BCECC316B75}"/>
              </a:ext>
            </a:extLst>
          </p:cNvPr>
          <p:cNvSpPr txBox="1"/>
          <p:nvPr/>
        </p:nvSpPr>
        <p:spPr>
          <a:xfrm>
            <a:off x="5317821" y="2062716"/>
            <a:ext cx="609834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800" b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Definición Operacional</a:t>
            </a:r>
            <a:r>
              <a:rPr lang="es-CO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s-ES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Sumatoria del tiempo entre la solicitud de la entrega de medicamentos incluidos en el </a:t>
            </a:r>
            <a:r>
              <a:rPr lang="es-ES" sz="1800" i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 y la entrega efectiva </a:t>
            </a:r>
            <a:r>
              <a:rPr lang="es-ES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totalidad de medicamentos POS prescritos en la formula/ Total de fórmulas médicas solicitadas durante el periodo</a:t>
            </a:r>
            <a:endParaRPr lang="es-CO" sz="1800" dirty="0">
              <a:solidFill>
                <a:srgbClr val="2A51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C25790A-BDD4-65A9-9546-D31F47F809D1}"/>
              </a:ext>
            </a:extLst>
          </p:cNvPr>
          <p:cNvSpPr txBox="1"/>
          <p:nvPr/>
        </p:nvSpPr>
        <p:spPr>
          <a:xfrm>
            <a:off x="5303118" y="4169106"/>
            <a:ext cx="60983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Interpretación:</a:t>
            </a:r>
          </a:p>
          <a:p>
            <a:pPr algn="just"/>
            <a:r>
              <a:rPr lang="es-CO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Oportunidad para la entrega de la totalidad de los medicamentos POS prescritos a los usuarios de Savia Salud EPS.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D474F72-8365-749C-C7BA-04A77423A352}"/>
              </a:ext>
            </a:extLst>
          </p:cNvPr>
          <p:cNvSpPr txBox="1"/>
          <p:nvPr/>
        </p:nvSpPr>
        <p:spPr>
          <a:xfrm>
            <a:off x="-241498" y="5553332"/>
            <a:ext cx="609834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8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Fuente</a:t>
            </a:r>
            <a:r>
              <a:rPr lang="es-CO" sz="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s-ES" sz="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Base de datos con el detalle de faltantes entregados, suministrada por el proveedor COHAN.</a:t>
            </a:r>
            <a:endParaRPr lang="es-CO" sz="8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7985913-9F72-41E2-F11C-E1D9281240C8}"/>
              </a:ext>
            </a:extLst>
          </p:cNvPr>
          <p:cNvSpPr txBox="1"/>
          <p:nvPr/>
        </p:nvSpPr>
        <p:spPr>
          <a:xfrm>
            <a:off x="365047" y="1710652"/>
            <a:ext cx="63411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9B86"/>
                </a:highlight>
              </a:rPr>
              <a:t>113% </a:t>
            </a:r>
            <a:r>
              <a:rPr lang="es-CO" sz="1200" i="1" dirty="0">
                <a:solidFill>
                  <a:schemeClr val="bg1"/>
                </a:solidFill>
                <a:highlight>
                  <a:srgbClr val="009B86"/>
                </a:highlight>
              </a:rPr>
              <a:t>respecto a Diciembre 2021</a:t>
            </a:r>
            <a:endParaRPr lang="es-CO" dirty="0">
              <a:solidFill>
                <a:schemeClr val="bg1"/>
              </a:solidFill>
              <a:highlight>
                <a:srgbClr val="009B86"/>
              </a:highlight>
            </a:endParaRPr>
          </a:p>
        </p:txBody>
      </p:sp>
      <p:pic>
        <p:nvPicPr>
          <p:cNvPr id="2" name="Google Shape;551;p45" descr="Marca de verificación">
            <a:extLst>
              <a:ext uri="{FF2B5EF4-FFF2-40B4-BE49-F238E27FC236}">
                <a16:creationId xmlns:a16="http://schemas.microsoft.com/office/drawing/2014/main" id="{35511784-DFD4-6CE7-1374-4B818097D01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0864" y="1549096"/>
            <a:ext cx="513620" cy="51362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901813C5-E279-D217-3E2E-7C348CC4DD9D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9269611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56FB27C-D2EA-1EBA-B77D-59211BDEB405}"/>
              </a:ext>
            </a:extLst>
          </p:cNvPr>
          <p:cNvSpPr txBox="1"/>
          <p:nvPr/>
        </p:nvSpPr>
        <p:spPr>
          <a:xfrm>
            <a:off x="910630" y="1093818"/>
            <a:ext cx="8928992" cy="381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s-ES" sz="1800" b="1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Porcentaje de fórmulas médicas entregadas de manera completa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5E1BF64-122D-339C-6293-90200E306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126" y="2084050"/>
            <a:ext cx="5256584" cy="377044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CAE0F86-F48C-0B20-479E-24706C92FB00}"/>
              </a:ext>
            </a:extLst>
          </p:cNvPr>
          <p:cNvSpPr txBox="1"/>
          <p:nvPr/>
        </p:nvSpPr>
        <p:spPr>
          <a:xfrm>
            <a:off x="6023197" y="2323893"/>
            <a:ext cx="53907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800" b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Definición Operacional</a:t>
            </a:r>
            <a:r>
              <a:rPr lang="es-CO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s-ES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Número de fórmulas médicas entregadas de manera completa/ Total de fórmulas médicas solicitadas durante el periodo * 100</a:t>
            </a:r>
            <a:endParaRPr lang="es-CO" sz="1800" dirty="0">
              <a:solidFill>
                <a:srgbClr val="2A51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050A45-2661-EBC1-E335-186069F187A3}"/>
              </a:ext>
            </a:extLst>
          </p:cNvPr>
          <p:cNvSpPr txBox="1"/>
          <p:nvPr/>
        </p:nvSpPr>
        <p:spPr>
          <a:xfrm>
            <a:off x="6023197" y="3834670"/>
            <a:ext cx="53907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Interpretación:</a:t>
            </a:r>
          </a:p>
          <a:p>
            <a:pPr algn="just"/>
            <a:r>
              <a:rPr lang="es-CO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Cantidad de fórmulas médicas que le fueron prescritas a los usuarios y que fueron entregadas completamente.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E7F2076-D9F6-26CB-3C69-176AF248D4ED}"/>
              </a:ext>
            </a:extLst>
          </p:cNvPr>
          <p:cNvSpPr txBox="1"/>
          <p:nvPr/>
        </p:nvSpPr>
        <p:spPr>
          <a:xfrm>
            <a:off x="259398" y="5799302"/>
            <a:ext cx="609834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8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Fuente</a:t>
            </a:r>
            <a:r>
              <a:rPr lang="es-CO" sz="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s-ES" sz="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Base de datos de dispensaciones suministrada por el proveedor COHAN</a:t>
            </a:r>
            <a:endParaRPr lang="es-CO" sz="8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B07B3B5-AE67-A9BB-B396-83B4961C6865}"/>
              </a:ext>
            </a:extLst>
          </p:cNvPr>
          <p:cNvSpPr txBox="1"/>
          <p:nvPr/>
        </p:nvSpPr>
        <p:spPr>
          <a:xfrm>
            <a:off x="262558" y="1794985"/>
            <a:ext cx="31344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9B86"/>
                </a:highlight>
              </a:rPr>
              <a:t>6% </a:t>
            </a:r>
            <a:r>
              <a:rPr lang="es-CO" sz="1200" i="1" dirty="0">
                <a:solidFill>
                  <a:schemeClr val="bg1"/>
                </a:solidFill>
                <a:highlight>
                  <a:srgbClr val="009B86"/>
                </a:highlight>
              </a:rPr>
              <a:t>respecto a Diciembre 2021</a:t>
            </a:r>
          </a:p>
        </p:txBody>
      </p:sp>
      <p:pic>
        <p:nvPicPr>
          <p:cNvPr id="2" name="Gráfico 1" descr="Cerrar">
            <a:extLst>
              <a:ext uri="{FF2B5EF4-FFF2-40B4-BE49-F238E27FC236}">
                <a16:creationId xmlns:a16="http://schemas.microsoft.com/office/drawing/2014/main" id="{C297948A-368B-050F-BB16-31D9C093029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94537" y="1727497"/>
            <a:ext cx="514033" cy="3444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237F211F-5448-02FD-21D5-B55885E27CB4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4162427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1C25E28-048E-49EC-1C66-5B6083085E40}"/>
              </a:ext>
            </a:extLst>
          </p:cNvPr>
          <p:cNvSpPr txBox="1"/>
          <p:nvPr/>
        </p:nvSpPr>
        <p:spPr>
          <a:xfrm>
            <a:off x="1198662" y="549474"/>
            <a:ext cx="8568952" cy="373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s-ES" sz="1800" b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Porcentaje de fórmulas médicas entregadas de manera oportuna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7061E81-8DBB-03C3-7FD5-9515ADC66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563" y="2194706"/>
            <a:ext cx="4464497" cy="319025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77F8684-246A-47DA-ACAD-A198654575A1}"/>
              </a:ext>
            </a:extLst>
          </p:cNvPr>
          <p:cNvSpPr txBox="1"/>
          <p:nvPr/>
        </p:nvSpPr>
        <p:spPr>
          <a:xfrm>
            <a:off x="5951190" y="2400613"/>
            <a:ext cx="56068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800" b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Definición Operacional</a:t>
            </a:r>
            <a:r>
              <a:rPr lang="es-CO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s-ES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Número de fórmulas médicas entregadas de manera oportuna/ Total de fórmulas médicas solicitadas durante el periodo * 100</a:t>
            </a:r>
            <a:endParaRPr lang="es-CO" sz="1800" dirty="0">
              <a:solidFill>
                <a:srgbClr val="2A51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9F0B516-14AF-01B7-0E44-145DFCB4595A}"/>
              </a:ext>
            </a:extLst>
          </p:cNvPr>
          <p:cNvSpPr txBox="1"/>
          <p:nvPr/>
        </p:nvSpPr>
        <p:spPr>
          <a:xfrm>
            <a:off x="5879182" y="3789834"/>
            <a:ext cx="56068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Interpretación:</a:t>
            </a:r>
          </a:p>
          <a:p>
            <a:pPr algn="just"/>
            <a:r>
              <a:rPr lang="es-CO" sz="180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Cantidad de fórmulas médicas que le fueron prescritas a los usuarios y que fueron entregadas oportunamente (menor de 2 días).</a:t>
            </a:r>
            <a:endParaRPr lang="es-CO" sz="1800" dirty="0">
              <a:solidFill>
                <a:srgbClr val="2A5162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7F87F089-8178-788A-05D7-782E907E572D}"/>
              </a:ext>
            </a:extLst>
          </p:cNvPr>
          <p:cNvSpPr/>
          <p:nvPr/>
        </p:nvSpPr>
        <p:spPr>
          <a:xfrm>
            <a:off x="627563" y="1695413"/>
            <a:ext cx="1911219" cy="348620"/>
          </a:xfrm>
          <a:prstGeom prst="roundRect">
            <a:avLst/>
          </a:prstGeom>
          <a:solidFill>
            <a:srgbClr val="008080"/>
          </a:solidFill>
          <a:ln>
            <a:solidFill>
              <a:schemeClr val="bg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48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2% </a:t>
            </a:r>
            <a:r>
              <a:rPr lang="es-CO" sz="1148" i="1" dirty="0"/>
              <a:t>respecto a Diciembre 2021.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55F0A5B-E631-8445-77E5-B0469517B7E2}"/>
              </a:ext>
            </a:extLst>
          </p:cNvPr>
          <p:cNvSpPr txBox="1"/>
          <p:nvPr/>
        </p:nvSpPr>
        <p:spPr>
          <a:xfrm>
            <a:off x="1490686" y="5487478"/>
            <a:ext cx="2738250" cy="195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669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Fuente</a:t>
            </a:r>
            <a:r>
              <a:rPr lang="es-CO" sz="669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Base de datos de faltantes suministrada por el proveedor COHAN</a:t>
            </a:r>
          </a:p>
        </p:txBody>
      </p:sp>
      <p:pic>
        <p:nvPicPr>
          <p:cNvPr id="3" name="Gráfico 2" descr="Cerrar">
            <a:extLst>
              <a:ext uri="{FF2B5EF4-FFF2-40B4-BE49-F238E27FC236}">
                <a16:creationId xmlns:a16="http://schemas.microsoft.com/office/drawing/2014/main" id="{23005678-A0C9-7E67-F2D3-8534DF0CB9F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02794" y="1695413"/>
            <a:ext cx="514033" cy="3486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4ADB9FE1-BB24-EE3A-7354-A6C29365B085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98383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7E16BE1-5459-F5D6-BC3D-BDBF36496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646" y="693490"/>
            <a:ext cx="4383404" cy="835224"/>
          </a:xfrm>
          <a:prstGeom prst="rect">
            <a:avLst/>
          </a:prstGeom>
        </p:spPr>
      </p:pic>
      <p:sp>
        <p:nvSpPr>
          <p:cNvPr id="6" name="object 20">
            <a:extLst>
              <a:ext uri="{FF2B5EF4-FFF2-40B4-BE49-F238E27FC236}">
                <a16:creationId xmlns:a16="http://schemas.microsoft.com/office/drawing/2014/main" id="{0A56D02D-C33F-6955-6147-39895B5E32A0}"/>
              </a:ext>
            </a:extLst>
          </p:cNvPr>
          <p:cNvSpPr txBox="1"/>
          <p:nvPr/>
        </p:nvSpPr>
        <p:spPr>
          <a:xfrm>
            <a:off x="1342678" y="1543401"/>
            <a:ext cx="9937104" cy="44242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2000" b="1" spc="70" dirty="0">
                <a:solidFill>
                  <a:srgbClr val="00A48D"/>
                </a:solidFill>
                <a:latin typeface="Arial"/>
                <a:cs typeface="Arial"/>
              </a:rPr>
              <a:t>Respeto</a:t>
            </a:r>
            <a:r>
              <a:rPr lang="es-MX" sz="2000" b="1" spc="70" dirty="0">
                <a:solidFill>
                  <a:srgbClr val="00A48D"/>
                </a:solidFill>
                <a:latin typeface="Arial"/>
                <a:cs typeface="Arial"/>
              </a:rPr>
              <a:t>: </a:t>
            </a:r>
            <a:r>
              <a:rPr lang="es-MX" sz="2000" spc="-15" dirty="0">
                <a:solidFill>
                  <a:srgbClr val="23505E"/>
                </a:solidFill>
                <a:latin typeface="Arial MT"/>
                <a:cs typeface="Arial MT"/>
              </a:rPr>
              <a:t>Valoramos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a</a:t>
            </a:r>
            <a:r>
              <a:rPr lang="es-MX" sz="2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los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otros</a:t>
            </a:r>
            <a:r>
              <a:rPr lang="es-MX" sz="2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como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sujetos</a:t>
            </a:r>
            <a:r>
              <a:rPr lang="es-MX" sz="2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2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derechos </a:t>
            </a:r>
            <a:r>
              <a:rPr lang="es-MX" sz="20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que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debe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ser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protegidos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y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garantizados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por 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medio de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nuestras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acciones.</a:t>
            </a:r>
          </a:p>
          <a:p>
            <a:pPr marL="12698">
              <a:spcBef>
                <a:spcPts val="100"/>
              </a:spcBef>
            </a:pPr>
            <a:endParaRPr lang="es-MX" sz="2000" spc="-5" dirty="0">
              <a:solidFill>
                <a:srgbClr val="23505E"/>
              </a:solidFill>
              <a:latin typeface="Arial MT"/>
              <a:cs typeface="Arial MT"/>
            </a:endParaRPr>
          </a:p>
          <a:p>
            <a:pPr marL="12698">
              <a:spcBef>
                <a:spcPts val="100"/>
              </a:spcBef>
            </a:pPr>
            <a:r>
              <a:rPr lang="es-CO" sz="2000" b="1" spc="45" dirty="0">
                <a:solidFill>
                  <a:srgbClr val="00A48D"/>
                </a:solidFill>
                <a:latin typeface="Arial"/>
                <a:cs typeface="Arial"/>
              </a:rPr>
              <a:t>Equidad: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Acortamos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 las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brechas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para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asegurar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que 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aumente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el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10" dirty="0">
                <a:solidFill>
                  <a:srgbClr val="23505E"/>
                </a:solidFill>
                <a:latin typeface="Arial MT"/>
                <a:cs typeface="Arial MT"/>
              </a:rPr>
              <a:t>nivel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salud</a:t>
            </a:r>
            <a:r>
              <a:rPr lang="es-MX" sz="2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población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con </a:t>
            </a:r>
            <a:r>
              <a:rPr lang="es-MX" sz="2000" spc="-31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servicios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oportunos y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accesibles.</a:t>
            </a:r>
          </a:p>
          <a:p>
            <a:pPr marL="12698">
              <a:spcBef>
                <a:spcPts val="100"/>
              </a:spcBef>
            </a:pPr>
            <a:endParaRPr lang="es-MX" sz="2000" dirty="0">
              <a:latin typeface="Arial MT"/>
              <a:cs typeface="Arial MT"/>
            </a:endParaRPr>
          </a:p>
          <a:p>
            <a:pPr marL="12698">
              <a:spcBef>
                <a:spcPts val="100"/>
              </a:spcBef>
            </a:pPr>
            <a:r>
              <a:rPr lang="es-CO" sz="2000" b="1" spc="60" dirty="0">
                <a:solidFill>
                  <a:srgbClr val="00A48D"/>
                </a:solidFill>
                <a:latin typeface="Arial"/>
                <a:cs typeface="Arial"/>
              </a:rPr>
              <a:t>Responsabilidad: 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Actuamos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pensando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en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el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bienestar </a:t>
            </a:r>
            <a:r>
              <a:rPr lang="es-MX" sz="2000" spc="-3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y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el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respeto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cada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uno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los 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grupos de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interés.</a:t>
            </a:r>
          </a:p>
          <a:p>
            <a:pPr marL="12698">
              <a:spcBef>
                <a:spcPts val="100"/>
              </a:spcBef>
            </a:pPr>
            <a:endParaRPr lang="es-MX" sz="2000" spc="-5" dirty="0">
              <a:solidFill>
                <a:srgbClr val="23505E"/>
              </a:solidFill>
              <a:latin typeface="Arial MT"/>
              <a:cs typeface="Arial MT"/>
            </a:endParaRPr>
          </a:p>
          <a:p>
            <a:pPr marL="12698">
              <a:spcBef>
                <a:spcPts val="100"/>
              </a:spcBef>
            </a:pPr>
            <a:r>
              <a:rPr lang="es-CO" sz="2000" b="1" spc="75" dirty="0">
                <a:solidFill>
                  <a:srgbClr val="00A48D"/>
                </a:solidFill>
                <a:latin typeface="Arial"/>
                <a:cs typeface="Arial"/>
              </a:rPr>
              <a:t>Cercanía: </a:t>
            </a:r>
            <a:r>
              <a:rPr lang="es-MX" sz="2000" spc="-20" dirty="0">
                <a:solidFill>
                  <a:srgbClr val="23505E"/>
                </a:solidFill>
                <a:latin typeface="Arial MT"/>
                <a:cs typeface="Arial MT"/>
              </a:rPr>
              <a:t>Trabajamos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para</a:t>
            </a:r>
            <a:r>
              <a:rPr lang="es-MX" sz="2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que</a:t>
            </a:r>
            <a:r>
              <a:rPr lang="es-MX" sz="2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todos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nuestros</a:t>
            </a:r>
            <a:r>
              <a:rPr lang="es-MX" sz="2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afiliados</a:t>
            </a:r>
            <a:r>
              <a:rPr lang="es-MX" sz="2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se 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sientan</a:t>
            </a:r>
            <a:r>
              <a:rPr lang="es-MX" sz="2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acompañados</a:t>
            </a:r>
            <a:r>
              <a:rPr lang="es-MX" sz="2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en</a:t>
            </a:r>
            <a:r>
              <a:rPr lang="es-MX" sz="2000" spc="1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cada</a:t>
            </a:r>
            <a:r>
              <a:rPr lang="es-MX" sz="2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una</a:t>
            </a:r>
            <a:r>
              <a:rPr lang="es-MX" sz="2000" spc="1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2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las</a:t>
            </a:r>
            <a:r>
              <a:rPr lang="es-MX" sz="20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etapas </a:t>
            </a:r>
            <a:r>
              <a:rPr lang="es-MX" sz="20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de salud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-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enfermedad.</a:t>
            </a:r>
          </a:p>
          <a:p>
            <a:pPr marL="12698">
              <a:spcBef>
                <a:spcPts val="100"/>
              </a:spcBef>
            </a:pPr>
            <a:endParaRPr lang="es-MX" sz="2000" dirty="0">
              <a:latin typeface="Arial MT"/>
              <a:cs typeface="Arial MT"/>
            </a:endParaRPr>
          </a:p>
          <a:p>
            <a:pPr marL="12698">
              <a:spcBef>
                <a:spcPts val="100"/>
              </a:spcBef>
            </a:pPr>
            <a:r>
              <a:rPr lang="es-CO" sz="2000" b="1" spc="90" dirty="0">
                <a:solidFill>
                  <a:srgbClr val="00A48D"/>
                </a:solidFill>
                <a:latin typeface="Arial"/>
                <a:cs typeface="Arial"/>
              </a:rPr>
              <a:t>Transparencia: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Rendimos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cuentas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nuestra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gestión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y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estamos </a:t>
            </a:r>
            <a:r>
              <a:rPr lang="es-MX" sz="20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abiertos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a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compartir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información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pública</a:t>
            </a:r>
            <a:r>
              <a:rPr lang="es-MX" sz="20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con 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quien lo</a:t>
            </a:r>
            <a:r>
              <a:rPr lang="es-MX" sz="20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2000" spc="-5" dirty="0">
                <a:solidFill>
                  <a:srgbClr val="23505E"/>
                </a:solidFill>
                <a:latin typeface="Arial MT"/>
                <a:cs typeface="Arial MT"/>
              </a:rPr>
              <a:t>requiera.</a:t>
            </a:r>
            <a:endParaRPr lang="es-MX" sz="2400" dirty="0">
              <a:latin typeface="Arial MT"/>
              <a:cs typeface="Arial MT"/>
            </a:endParaRPr>
          </a:p>
        </p:txBody>
      </p:sp>
      <p:sp>
        <p:nvSpPr>
          <p:cNvPr id="2" name="object 26">
            <a:extLst>
              <a:ext uri="{FF2B5EF4-FFF2-40B4-BE49-F238E27FC236}">
                <a16:creationId xmlns:a16="http://schemas.microsoft.com/office/drawing/2014/main" id="{FF50891A-A155-D4A2-6154-EEDDB940EAEA}"/>
              </a:ext>
            </a:extLst>
          </p:cNvPr>
          <p:cNvSpPr/>
          <p:nvPr/>
        </p:nvSpPr>
        <p:spPr>
          <a:xfrm>
            <a:off x="824141" y="1543401"/>
            <a:ext cx="461009" cy="435889"/>
          </a:xfrm>
          <a:custGeom>
            <a:avLst/>
            <a:gdLst/>
            <a:ahLst/>
            <a:cxnLst/>
            <a:rect l="l" t="t" r="r" b="b"/>
            <a:pathLst>
              <a:path w="461009" h="468630">
                <a:moveTo>
                  <a:pt x="152756" y="0"/>
                </a:moveTo>
                <a:lnTo>
                  <a:pt x="135763" y="0"/>
                </a:lnTo>
                <a:lnTo>
                  <a:pt x="108718" y="2539"/>
                </a:lnTo>
                <a:lnTo>
                  <a:pt x="60078" y="21589"/>
                </a:lnTo>
                <a:lnTo>
                  <a:pt x="23263" y="57149"/>
                </a:lnTo>
                <a:lnTo>
                  <a:pt x="2784" y="104139"/>
                </a:lnTo>
                <a:lnTo>
                  <a:pt x="0" y="130809"/>
                </a:lnTo>
                <a:lnTo>
                  <a:pt x="780" y="147319"/>
                </a:lnTo>
                <a:lnTo>
                  <a:pt x="11442" y="194309"/>
                </a:lnTo>
                <a:lnTo>
                  <a:pt x="27387" y="231139"/>
                </a:lnTo>
                <a:lnTo>
                  <a:pt x="33807" y="242569"/>
                </a:lnTo>
                <a:lnTo>
                  <a:pt x="21183" y="255269"/>
                </a:lnTo>
                <a:lnTo>
                  <a:pt x="15780" y="261619"/>
                </a:lnTo>
                <a:lnTo>
                  <a:pt x="11952" y="269239"/>
                </a:lnTo>
                <a:lnTo>
                  <a:pt x="9698" y="276859"/>
                </a:lnTo>
                <a:lnTo>
                  <a:pt x="9017" y="285749"/>
                </a:lnTo>
                <a:lnTo>
                  <a:pt x="9892" y="293369"/>
                </a:lnTo>
                <a:lnTo>
                  <a:pt x="12309" y="302259"/>
                </a:lnTo>
                <a:lnTo>
                  <a:pt x="16264" y="308609"/>
                </a:lnTo>
                <a:lnTo>
                  <a:pt x="21755" y="316229"/>
                </a:lnTo>
                <a:lnTo>
                  <a:pt x="21996" y="316229"/>
                </a:lnTo>
                <a:lnTo>
                  <a:pt x="28798" y="321309"/>
                </a:lnTo>
                <a:lnTo>
                  <a:pt x="36328" y="325119"/>
                </a:lnTo>
                <a:lnTo>
                  <a:pt x="44334" y="327659"/>
                </a:lnTo>
                <a:lnTo>
                  <a:pt x="57873" y="327659"/>
                </a:lnTo>
                <a:lnTo>
                  <a:pt x="57683" y="328929"/>
                </a:lnTo>
                <a:lnTo>
                  <a:pt x="70345" y="363219"/>
                </a:lnTo>
                <a:lnTo>
                  <a:pt x="70599" y="363219"/>
                </a:lnTo>
                <a:lnTo>
                  <a:pt x="77399" y="368299"/>
                </a:lnTo>
                <a:lnTo>
                  <a:pt x="84926" y="372109"/>
                </a:lnTo>
                <a:lnTo>
                  <a:pt x="92932" y="374649"/>
                </a:lnTo>
                <a:lnTo>
                  <a:pt x="101168" y="375919"/>
                </a:lnTo>
                <a:lnTo>
                  <a:pt x="105283" y="375919"/>
                </a:lnTo>
                <a:lnTo>
                  <a:pt x="105168" y="377189"/>
                </a:lnTo>
                <a:lnTo>
                  <a:pt x="114769" y="406399"/>
                </a:lnTo>
                <a:lnTo>
                  <a:pt x="115163" y="406399"/>
                </a:lnTo>
                <a:lnTo>
                  <a:pt x="118122" y="410209"/>
                </a:lnTo>
                <a:lnTo>
                  <a:pt x="124922" y="415289"/>
                </a:lnTo>
                <a:lnTo>
                  <a:pt x="132449" y="419099"/>
                </a:lnTo>
                <a:lnTo>
                  <a:pt x="140455" y="421639"/>
                </a:lnTo>
                <a:lnTo>
                  <a:pt x="153987" y="421639"/>
                </a:lnTo>
                <a:lnTo>
                  <a:pt x="153797" y="422909"/>
                </a:lnTo>
                <a:lnTo>
                  <a:pt x="166458" y="457199"/>
                </a:lnTo>
                <a:lnTo>
                  <a:pt x="166712" y="457199"/>
                </a:lnTo>
                <a:lnTo>
                  <a:pt x="173514" y="462279"/>
                </a:lnTo>
                <a:lnTo>
                  <a:pt x="181044" y="466089"/>
                </a:lnTo>
                <a:lnTo>
                  <a:pt x="189051" y="468629"/>
                </a:lnTo>
                <a:lnTo>
                  <a:pt x="205517" y="468629"/>
                </a:lnTo>
                <a:lnTo>
                  <a:pt x="213485" y="466089"/>
                </a:lnTo>
                <a:lnTo>
                  <a:pt x="220936" y="462279"/>
                </a:lnTo>
                <a:lnTo>
                  <a:pt x="227622" y="455929"/>
                </a:lnTo>
                <a:lnTo>
                  <a:pt x="239057" y="444499"/>
                </a:lnTo>
                <a:lnTo>
                  <a:pt x="196986" y="444499"/>
                </a:lnTo>
                <a:lnTo>
                  <a:pt x="190151" y="443229"/>
                </a:lnTo>
                <a:lnTo>
                  <a:pt x="184124" y="439419"/>
                </a:lnTo>
                <a:lnTo>
                  <a:pt x="180090" y="433069"/>
                </a:lnTo>
                <a:lnTo>
                  <a:pt x="178682" y="426719"/>
                </a:lnTo>
                <a:lnTo>
                  <a:pt x="179913" y="419099"/>
                </a:lnTo>
                <a:lnTo>
                  <a:pt x="183794" y="414019"/>
                </a:lnTo>
                <a:lnTo>
                  <a:pt x="199711" y="397509"/>
                </a:lnTo>
                <a:lnTo>
                  <a:pt x="148394" y="397509"/>
                </a:lnTo>
                <a:lnTo>
                  <a:pt x="141556" y="396239"/>
                </a:lnTo>
                <a:lnTo>
                  <a:pt x="135521" y="392429"/>
                </a:lnTo>
                <a:lnTo>
                  <a:pt x="131489" y="386079"/>
                </a:lnTo>
                <a:lnTo>
                  <a:pt x="130084" y="379729"/>
                </a:lnTo>
                <a:lnTo>
                  <a:pt x="131315" y="372109"/>
                </a:lnTo>
                <a:lnTo>
                  <a:pt x="135191" y="365759"/>
                </a:lnTo>
                <a:lnTo>
                  <a:pt x="150583" y="350519"/>
                </a:lnTo>
                <a:lnTo>
                  <a:pt x="100872" y="350519"/>
                </a:lnTo>
                <a:lnTo>
                  <a:pt x="94038" y="349249"/>
                </a:lnTo>
                <a:lnTo>
                  <a:pt x="88011" y="345439"/>
                </a:lnTo>
                <a:lnTo>
                  <a:pt x="83971" y="339089"/>
                </a:lnTo>
                <a:lnTo>
                  <a:pt x="82564" y="332739"/>
                </a:lnTo>
                <a:lnTo>
                  <a:pt x="83797" y="326389"/>
                </a:lnTo>
                <a:lnTo>
                  <a:pt x="87680" y="320039"/>
                </a:lnTo>
                <a:lnTo>
                  <a:pt x="103597" y="303529"/>
                </a:lnTo>
                <a:lnTo>
                  <a:pt x="52270" y="303529"/>
                </a:lnTo>
                <a:lnTo>
                  <a:pt x="45435" y="302259"/>
                </a:lnTo>
                <a:lnTo>
                  <a:pt x="39408" y="298449"/>
                </a:lnTo>
                <a:lnTo>
                  <a:pt x="35368" y="292099"/>
                </a:lnTo>
                <a:lnTo>
                  <a:pt x="33961" y="285749"/>
                </a:lnTo>
                <a:lnTo>
                  <a:pt x="35195" y="278129"/>
                </a:lnTo>
                <a:lnTo>
                  <a:pt x="39077" y="273049"/>
                </a:lnTo>
                <a:lnTo>
                  <a:pt x="66014" y="245109"/>
                </a:lnTo>
                <a:lnTo>
                  <a:pt x="71941" y="241299"/>
                </a:lnTo>
                <a:lnTo>
                  <a:pt x="78743" y="240029"/>
                </a:lnTo>
                <a:lnTo>
                  <a:pt x="118046" y="240029"/>
                </a:lnTo>
                <a:lnTo>
                  <a:pt x="114754" y="233679"/>
                </a:lnTo>
                <a:lnTo>
                  <a:pt x="109270" y="227329"/>
                </a:lnTo>
                <a:lnTo>
                  <a:pt x="109016" y="226059"/>
                </a:lnTo>
                <a:lnTo>
                  <a:pt x="105616" y="223519"/>
                </a:lnTo>
                <a:lnTo>
                  <a:pt x="52082" y="223519"/>
                </a:lnTo>
                <a:lnTo>
                  <a:pt x="47224" y="214629"/>
                </a:lnTo>
                <a:lnTo>
                  <a:pt x="42733" y="205739"/>
                </a:lnTo>
                <a:lnTo>
                  <a:pt x="38650" y="195579"/>
                </a:lnTo>
                <a:lnTo>
                  <a:pt x="35013" y="186689"/>
                </a:lnTo>
                <a:lnTo>
                  <a:pt x="30820" y="172719"/>
                </a:lnTo>
                <a:lnTo>
                  <a:pt x="27686" y="158749"/>
                </a:lnTo>
                <a:lnTo>
                  <a:pt x="25723" y="144779"/>
                </a:lnTo>
                <a:lnTo>
                  <a:pt x="25044" y="130809"/>
                </a:lnTo>
                <a:lnTo>
                  <a:pt x="27286" y="109219"/>
                </a:lnTo>
                <a:lnTo>
                  <a:pt x="43786" y="71119"/>
                </a:lnTo>
                <a:lnTo>
                  <a:pt x="73696" y="43179"/>
                </a:lnTo>
                <a:lnTo>
                  <a:pt x="113559" y="26669"/>
                </a:lnTo>
                <a:lnTo>
                  <a:pt x="135763" y="24129"/>
                </a:lnTo>
                <a:lnTo>
                  <a:pt x="216054" y="24129"/>
                </a:lnTo>
                <a:lnTo>
                  <a:pt x="214406" y="22859"/>
                </a:lnTo>
                <a:lnTo>
                  <a:pt x="205627" y="17779"/>
                </a:lnTo>
                <a:lnTo>
                  <a:pt x="196265" y="12699"/>
                </a:lnTo>
                <a:lnTo>
                  <a:pt x="182901" y="6349"/>
                </a:lnTo>
                <a:lnTo>
                  <a:pt x="168433" y="2539"/>
                </a:lnTo>
                <a:lnTo>
                  <a:pt x="152756" y="0"/>
                </a:lnTo>
                <a:close/>
              </a:path>
              <a:path w="461009" h="468630">
                <a:moveTo>
                  <a:pt x="262758" y="380999"/>
                </a:moveTo>
                <a:lnTo>
                  <a:pt x="223459" y="380999"/>
                </a:lnTo>
                <a:lnTo>
                  <a:pt x="230294" y="382269"/>
                </a:lnTo>
                <a:lnTo>
                  <a:pt x="236321" y="386079"/>
                </a:lnTo>
                <a:lnTo>
                  <a:pt x="240355" y="391159"/>
                </a:lnTo>
                <a:lnTo>
                  <a:pt x="241763" y="398779"/>
                </a:lnTo>
                <a:lnTo>
                  <a:pt x="240532" y="405129"/>
                </a:lnTo>
                <a:lnTo>
                  <a:pt x="236651" y="411479"/>
                </a:lnTo>
                <a:lnTo>
                  <a:pt x="209715" y="439419"/>
                </a:lnTo>
                <a:lnTo>
                  <a:pt x="203787" y="443229"/>
                </a:lnTo>
                <a:lnTo>
                  <a:pt x="196986" y="444499"/>
                </a:lnTo>
                <a:lnTo>
                  <a:pt x="239057" y="444499"/>
                </a:lnTo>
                <a:lnTo>
                  <a:pt x="254304" y="429259"/>
                </a:lnTo>
                <a:lnTo>
                  <a:pt x="254546" y="429259"/>
                </a:lnTo>
                <a:lnTo>
                  <a:pt x="256870" y="426719"/>
                </a:lnTo>
                <a:lnTo>
                  <a:pt x="258851" y="424179"/>
                </a:lnTo>
                <a:lnTo>
                  <a:pt x="260502" y="420369"/>
                </a:lnTo>
                <a:lnTo>
                  <a:pt x="348332" y="420369"/>
                </a:lnTo>
                <a:lnTo>
                  <a:pt x="349195" y="419099"/>
                </a:lnTo>
                <a:lnTo>
                  <a:pt x="300316" y="419099"/>
                </a:lnTo>
                <a:lnTo>
                  <a:pt x="293624" y="417829"/>
                </a:lnTo>
                <a:lnTo>
                  <a:pt x="266280" y="392429"/>
                </a:lnTo>
                <a:lnTo>
                  <a:pt x="264795" y="386079"/>
                </a:lnTo>
                <a:lnTo>
                  <a:pt x="262758" y="380999"/>
                </a:lnTo>
                <a:close/>
              </a:path>
              <a:path w="461009" h="468630">
                <a:moveTo>
                  <a:pt x="348332" y="420369"/>
                </a:moveTo>
                <a:lnTo>
                  <a:pt x="260502" y="420369"/>
                </a:lnTo>
                <a:lnTo>
                  <a:pt x="271665" y="430529"/>
                </a:lnTo>
                <a:lnTo>
                  <a:pt x="279901" y="436879"/>
                </a:lnTo>
                <a:lnTo>
                  <a:pt x="288923" y="440689"/>
                </a:lnTo>
                <a:lnTo>
                  <a:pt x="298438" y="443229"/>
                </a:lnTo>
                <a:lnTo>
                  <a:pt x="308152" y="444499"/>
                </a:lnTo>
                <a:lnTo>
                  <a:pt x="317774" y="441959"/>
                </a:lnTo>
                <a:lnTo>
                  <a:pt x="327010" y="439419"/>
                </a:lnTo>
                <a:lnTo>
                  <a:pt x="335568" y="434339"/>
                </a:lnTo>
                <a:lnTo>
                  <a:pt x="343154" y="427989"/>
                </a:lnTo>
                <a:lnTo>
                  <a:pt x="348332" y="420369"/>
                </a:lnTo>
                <a:close/>
              </a:path>
              <a:path w="461009" h="468630">
                <a:moveTo>
                  <a:pt x="238950" y="265429"/>
                </a:moveTo>
                <a:lnTo>
                  <a:pt x="231051" y="265429"/>
                </a:lnTo>
                <a:lnTo>
                  <a:pt x="221818" y="275589"/>
                </a:lnTo>
                <a:lnTo>
                  <a:pt x="222224" y="283209"/>
                </a:lnTo>
                <a:lnTo>
                  <a:pt x="327964" y="379729"/>
                </a:lnTo>
                <a:lnTo>
                  <a:pt x="330784" y="386079"/>
                </a:lnTo>
                <a:lnTo>
                  <a:pt x="331444" y="398779"/>
                </a:lnTo>
                <a:lnTo>
                  <a:pt x="329298" y="405129"/>
                </a:lnTo>
                <a:lnTo>
                  <a:pt x="319862" y="415289"/>
                </a:lnTo>
                <a:lnTo>
                  <a:pt x="313436" y="419099"/>
                </a:lnTo>
                <a:lnTo>
                  <a:pt x="349195" y="419099"/>
                </a:lnTo>
                <a:lnTo>
                  <a:pt x="353348" y="410209"/>
                </a:lnTo>
                <a:lnTo>
                  <a:pt x="355630" y="400049"/>
                </a:lnTo>
                <a:lnTo>
                  <a:pt x="356057" y="391159"/>
                </a:lnTo>
                <a:lnTo>
                  <a:pt x="355879" y="387349"/>
                </a:lnTo>
                <a:lnTo>
                  <a:pt x="355358" y="383539"/>
                </a:lnTo>
                <a:lnTo>
                  <a:pt x="354495" y="380999"/>
                </a:lnTo>
                <a:lnTo>
                  <a:pt x="355028" y="380999"/>
                </a:lnTo>
                <a:lnTo>
                  <a:pt x="391677" y="356869"/>
                </a:lnTo>
                <a:lnTo>
                  <a:pt x="346303" y="356869"/>
                </a:lnTo>
                <a:lnTo>
                  <a:pt x="340309" y="355599"/>
                </a:lnTo>
                <a:lnTo>
                  <a:pt x="335229" y="351789"/>
                </a:lnTo>
                <a:lnTo>
                  <a:pt x="238950" y="265429"/>
                </a:lnTo>
                <a:close/>
              </a:path>
              <a:path w="461009" h="468630">
                <a:moveTo>
                  <a:pt x="213505" y="332739"/>
                </a:moveTo>
                <a:lnTo>
                  <a:pt x="174856" y="332739"/>
                </a:lnTo>
                <a:lnTo>
                  <a:pt x="181691" y="334009"/>
                </a:lnTo>
                <a:lnTo>
                  <a:pt x="187718" y="337819"/>
                </a:lnTo>
                <a:lnTo>
                  <a:pt x="191758" y="344169"/>
                </a:lnTo>
                <a:lnTo>
                  <a:pt x="193165" y="350519"/>
                </a:lnTo>
                <a:lnTo>
                  <a:pt x="191931" y="358139"/>
                </a:lnTo>
                <a:lnTo>
                  <a:pt x="188048" y="364489"/>
                </a:lnTo>
                <a:lnTo>
                  <a:pt x="161124" y="391159"/>
                </a:lnTo>
                <a:lnTo>
                  <a:pt x="155197" y="394969"/>
                </a:lnTo>
                <a:lnTo>
                  <a:pt x="148394" y="397509"/>
                </a:lnTo>
                <a:lnTo>
                  <a:pt x="199711" y="397509"/>
                </a:lnTo>
                <a:lnTo>
                  <a:pt x="210731" y="386079"/>
                </a:lnTo>
                <a:lnTo>
                  <a:pt x="216658" y="382269"/>
                </a:lnTo>
                <a:lnTo>
                  <a:pt x="223459" y="380999"/>
                </a:lnTo>
                <a:lnTo>
                  <a:pt x="262758" y="380999"/>
                </a:lnTo>
                <a:lnTo>
                  <a:pt x="262248" y="379729"/>
                </a:lnTo>
                <a:lnTo>
                  <a:pt x="258644" y="373379"/>
                </a:lnTo>
                <a:lnTo>
                  <a:pt x="253987" y="368299"/>
                </a:lnTo>
                <a:lnTo>
                  <a:pt x="253733" y="368299"/>
                </a:lnTo>
                <a:lnTo>
                  <a:pt x="246931" y="361949"/>
                </a:lnTo>
                <a:lnTo>
                  <a:pt x="239401" y="358139"/>
                </a:lnTo>
                <a:lnTo>
                  <a:pt x="223164" y="355599"/>
                </a:lnTo>
                <a:lnTo>
                  <a:pt x="217855" y="355599"/>
                </a:lnTo>
                <a:lnTo>
                  <a:pt x="218046" y="354329"/>
                </a:lnTo>
                <a:lnTo>
                  <a:pt x="218109" y="350519"/>
                </a:lnTo>
                <a:lnTo>
                  <a:pt x="217239" y="342899"/>
                </a:lnTo>
                <a:lnTo>
                  <a:pt x="214823" y="335279"/>
                </a:lnTo>
                <a:lnTo>
                  <a:pt x="213505" y="332739"/>
                </a:lnTo>
                <a:close/>
              </a:path>
              <a:path w="461009" h="468630">
                <a:moveTo>
                  <a:pt x="286689" y="205739"/>
                </a:moveTo>
                <a:lnTo>
                  <a:pt x="278790" y="207009"/>
                </a:lnTo>
                <a:lnTo>
                  <a:pt x="269557" y="217169"/>
                </a:lnTo>
                <a:lnTo>
                  <a:pt x="269963" y="224789"/>
                </a:lnTo>
                <a:lnTo>
                  <a:pt x="275094" y="229869"/>
                </a:lnTo>
                <a:lnTo>
                  <a:pt x="366090" y="311149"/>
                </a:lnTo>
                <a:lnTo>
                  <a:pt x="371462" y="316229"/>
                </a:lnTo>
                <a:lnTo>
                  <a:pt x="374142" y="322579"/>
                </a:lnTo>
                <a:lnTo>
                  <a:pt x="374789" y="335279"/>
                </a:lnTo>
                <a:lnTo>
                  <a:pt x="372643" y="342899"/>
                </a:lnTo>
                <a:lnTo>
                  <a:pt x="363664" y="351789"/>
                </a:lnTo>
                <a:lnTo>
                  <a:pt x="357987" y="355599"/>
                </a:lnTo>
                <a:lnTo>
                  <a:pt x="346303" y="356869"/>
                </a:lnTo>
                <a:lnTo>
                  <a:pt x="391677" y="356869"/>
                </a:lnTo>
                <a:lnTo>
                  <a:pt x="392540" y="355599"/>
                </a:lnTo>
                <a:lnTo>
                  <a:pt x="396694" y="346709"/>
                </a:lnTo>
                <a:lnTo>
                  <a:pt x="398975" y="337819"/>
                </a:lnTo>
                <a:lnTo>
                  <a:pt x="399348" y="328929"/>
                </a:lnTo>
                <a:lnTo>
                  <a:pt x="399249" y="325119"/>
                </a:lnTo>
                <a:lnTo>
                  <a:pt x="399110" y="323849"/>
                </a:lnTo>
                <a:lnTo>
                  <a:pt x="402856" y="323849"/>
                </a:lnTo>
                <a:lnTo>
                  <a:pt x="412399" y="322579"/>
                </a:lnTo>
                <a:lnTo>
                  <a:pt x="421560" y="320039"/>
                </a:lnTo>
                <a:lnTo>
                  <a:pt x="430060" y="314959"/>
                </a:lnTo>
                <a:lnTo>
                  <a:pt x="437616" y="307339"/>
                </a:lnTo>
                <a:lnTo>
                  <a:pt x="443688" y="299719"/>
                </a:lnTo>
                <a:lnTo>
                  <a:pt x="394970" y="299719"/>
                </a:lnTo>
                <a:lnTo>
                  <a:pt x="388200" y="297179"/>
                </a:lnTo>
                <a:lnTo>
                  <a:pt x="382828" y="293369"/>
                </a:lnTo>
                <a:lnTo>
                  <a:pt x="291820" y="210819"/>
                </a:lnTo>
                <a:lnTo>
                  <a:pt x="286689" y="205739"/>
                </a:lnTo>
                <a:close/>
              </a:path>
              <a:path w="461009" h="468630">
                <a:moveTo>
                  <a:pt x="166593" y="287019"/>
                </a:moveTo>
                <a:lnTo>
                  <a:pt x="127341" y="287019"/>
                </a:lnTo>
                <a:lnTo>
                  <a:pt x="134175" y="288289"/>
                </a:lnTo>
                <a:lnTo>
                  <a:pt x="140208" y="292099"/>
                </a:lnTo>
                <a:lnTo>
                  <a:pt x="144242" y="298449"/>
                </a:lnTo>
                <a:lnTo>
                  <a:pt x="145648" y="304799"/>
                </a:lnTo>
                <a:lnTo>
                  <a:pt x="144413" y="311149"/>
                </a:lnTo>
                <a:lnTo>
                  <a:pt x="140525" y="317499"/>
                </a:lnTo>
                <a:lnTo>
                  <a:pt x="113601" y="345439"/>
                </a:lnTo>
                <a:lnTo>
                  <a:pt x="107674" y="349249"/>
                </a:lnTo>
                <a:lnTo>
                  <a:pt x="100872" y="350519"/>
                </a:lnTo>
                <a:lnTo>
                  <a:pt x="150583" y="350519"/>
                </a:lnTo>
                <a:lnTo>
                  <a:pt x="162128" y="339089"/>
                </a:lnTo>
                <a:lnTo>
                  <a:pt x="168055" y="334009"/>
                </a:lnTo>
                <a:lnTo>
                  <a:pt x="174856" y="332739"/>
                </a:lnTo>
                <a:lnTo>
                  <a:pt x="213505" y="332739"/>
                </a:lnTo>
                <a:lnTo>
                  <a:pt x="210869" y="327659"/>
                </a:lnTo>
                <a:lnTo>
                  <a:pt x="205384" y="320039"/>
                </a:lnTo>
                <a:lnTo>
                  <a:pt x="205130" y="320039"/>
                </a:lnTo>
                <a:lnTo>
                  <a:pt x="198330" y="314959"/>
                </a:lnTo>
                <a:lnTo>
                  <a:pt x="190803" y="311149"/>
                </a:lnTo>
                <a:lnTo>
                  <a:pt x="182797" y="308609"/>
                </a:lnTo>
                <a:lnTo>
                  <a:pt x="170446" y="308609"/>
                </a:lnTo>
                <a:lnTo>
                  <a:pt x="170561" y="307339"/>
                </a:lnTo>
                <a:lnTo>
                  <a:pt x="170475" y="303529"/>
                </a:lnTo>
                <a:lnTo>
                  <a:pt x="169918" y="297179"/>
                </a:lnTo>
                <a:lnTo>
                  <a:pt x="168087" y="290829"/>
                </a:lnTo>
                <a:lnTo>
                  <a:pt x="166593" y="287019"/>
                </a:lnTo>
                <a:close/>
              </a:path>
              <a:path w="461009" h="468630">
                <a:moveTo>
                  <a:pt x="118046" y="240029"/>
                </a:moveTo>
                <a:lnTo>
                  <a:pt x="78743" y="240029"/>
                </a:lnTo>
                <a:lnTo>
                  <a:pt x="85577" y="241299"/>
                </a:lnTo>
                <a:lnTo>
                  <a:pt x="91605" y="245109"/>
                </a:lnTo>
                <a:lnTo>
                  <a:pt x="95639" y="250189"/>
                </a:lnTo>
                <a:lnTo>
                  <a:pt x="97047" y="257809"/>
                </a:lnTo>
                <a:lnTo>
                  <a:pt x="95816" y="264159"/>
                </a:lnTo>
                <a:lnTo>
                  <a:pt x="91935" y="270509"/>
                </a:lnTo>
                <a:lnTo>
                  <a:pt x="64998" y="297179"/>
                </a:lnTo>
                <a:lnTo>
                  <a:pt x="59071" y="302259"/>
                </a:lnTo>
                <a:lnTo>
                  <a:pt x="52270" y="303529"/>
                </a:lnTo>
                <a:lnTo>
                  <a:pt x="103597" y="303529"/>
                </a:lnTo>
                <a:lnTo>
                  <a:pt x="114617" y="292099"/>
                </a:lnTo>
                <a:lnTo>
                  <a:pt x="120543" y="288289"/>
                </a:lnTo>
                <a:lnTo>
                  <a:pt x="127341" y="287019"/>
                </a:lnTo>
                <a:lnTo>
                  <a:pt x="166593" y="287019"/>
                </a:lnTo>
                <a:lnTo>
                  <a:pt x="165100" y="283209"/>
                </a:lnTo>
                <a:lnTo>
                  <a:pt x="160959" y="278129"/>
                </a:lnTo>
                <a:lnTo>
                  <a:pt x="160566" y="276859"/>
                </a:lnTo>
                <a:lnTo>
                  <a:pt x="157861" y="274319"/>
                </a:lnTo>
                <a:lnTo>
                  <a:pt x="157607" y="274319"/>
                </a:lnTo>
                <a:lnTo>
                  <a:pt x="150812" y="269239"/>
                </a:lnTo>
                <a:lnTo>
                  <a:pt x="143286" y="265429"/>
                </a:lnTo>
                <a:lnTo>
                  <a:pt x="135280" y="262889"/>
                </a:lnTo>
                <a:lnTo>
                  <a:pt x="121742" y="262889"/>
                </a:lnTo>
                <a:lnTo>
                  <a:pt x="122008" y="259079"/>
                </a:lnTo>
                <a:lnTo>
                  <a:pt x="121996" y="256539"/>
                </a:lnTo>
                <a:lnTo>
                  <a:pt x="121120" y="248919"/>
                </a:lnTo>
                <a:lnTo>
                  <a:pt x="118705" y="241299"/>
                </a:lnTo>
                <a:lnTo>
                  <a:pt x="118046" y="240029"/>
                </a:lnTo>
                <a:close/>
              </a:path>
              <a:path w="461009" h="468630">
                <a:moveTo>
                  <a:pt x="319230" y="130809"/>
                </a:moveTo>
                <a:lnTo>
                  <a:pt x="283298" y="130809"/>
                </a:lnTo>
                <a:lnTo>
                  <a:pt x="422376" y="259079"/>
                </a:lnTo>
                <a:lnTo>
                  <a:pt x="425221" y="266699"/>
                </a:lnTo>
                <a:lnTo>
                  <a:pt x="425894" y="279399"/>
                </a:lnTo>
                <a:lnTo>
                  <a:pt x="423773" y="285749"/>
                </a:lnTo>
                <a:lnTo>
                  <a:pt x="419087" y="290829"/>
                </a:lnTo>
                <a:lnTo>
                  <a:pt x="414439" y="295909"/>
                </a:lnTo>
                <a:lnTo>
                  <a:pt x="408089" y="298449"/>
                </a:lnTo>
                <a:lnTo>
                  <a:pt x="394970" y="299719"/>
                </a:lnTo>
                <a:lnTo>
                  <a:pt x="443688" y="299719"/>
                </a:lnTo>
                <a:lnTo>
                  <a:pt x="447821" y="290829"/>
                </a:lnTo>
                <a:lnTo>
                  <a:pt x="450086" y="280669"/>
                </a:lnTo>
                <a:lnTo>
                  <a:pt x="450507" y="271779"/>
                </a:lnTo>
                <a:lnTo>
                  <a:pt x="449096" y="261619"/>
                </a:lnTo>
                <a:lnTo>
                  <a:pt x="445871" y="252729"/>
                </a:lnTo>
                <a:lnTo>
                  <a:pt x="440855" y="243839"/>
                </a:lnTo>
                <a:lnTo>
                  <a:pt x="434073" y="236219"/>
                </a:lnTo>
                <a:lnTo>
                  <a:pt x="431533" y="233679"/>
                </a:lnTo>
                <a:lnTo>
                  <a:pt x="437181" y="223519"/>
                </a:lnTo>
                <a:lnTo>
                  <a:pt x="440055" y="217169"/>
                </a:lnTo>
                <a:lnTo>
                  <a:pt x="412597" y="217169"/>
                </a:lnTo>
                <a:lnTo>
                  <a:pt x="319230" y="130809"/>
                </a:lnTo>
                <a:close/>
              </a:path>
              <a:path w="461009" h="468630">
                <a:moveTo>
                  <a:pt x="127050" y="261619"/>
                </a:moveTo>
                <a:lnTo>
                  <a:pt x="123494" y="261619"/>
                </a:lnTo>
                <a:lnTo>
                  <a:pt x="121742" y="262889"/>
                </a:lnTo>
                <a:lnTo>
                  <a:pt x="135280" y="262889"/>
                </a:lnTo>
                <a:lnTo>
                  <a:pt x="127050" y="261619"/>
                </a:lnTo>
                <a:close/>
              </a:path>
              <a:path w="461009" h="468630">
                <a:moveTo>
                  <a:pt x="86683" y="214629"/>
                </a:moveTo>
                <a:lnTo>
                  <a:pt x="71458" y="214629"/>
                </a:lnTo>
                <a:lnTo>
                  <a:pt x="64631" y="217169"/>
                </a:lnTo>
                <a:lnTo>
                  <a:pt x="58122" y="219709"/>
                </a:lnTo>
                <a:lnTo>
                  <a:pt x="52082" y="223519"/>
                </a:lnTo>
                <a:lnTo>
                  <a:pt x="105616" y="223519"/>
                </a:lnTo>
                <a:lnTo>
                  <a:pt x="102216" y="220979"/>
                </a:lnTo>
                <a:lnTo>
                  <a:pt x="94689" y="217169"/>
                </a:lnTo>
                <a:lnTo>
                  <a:pt x="86683" y="214629"/>
                </a:lnTo>
                <a:close/>
              </a:path>
              <a:path w="461009" h="468630">
                <a:moveTo>
                  <a:pt x="216054" y="24129"/>
                </a:moveTo>
                <a:lnTo>
                  <a:pt x="135763" y="24129"/>
                </a:lnTo>
                <a:lnTo>
                  <a:pt x="162863" y="26669"/>
                </a:lnTo>
                <a:lnTo>
                  <a:pt x="174662" y="30479"/>
                </a:lnTo>
                <a:lnTo>
                  <a:pt x="213601" y="55879"/>
                </a:lnTo>
                <a:lnTo>
                  <a:pt x="138328" y="137159"/>
                </a:lnTo>
                <a:lnTo>
                  <a:pt x="132216" y="146049"/>
                </a:lnTo>
                <a:lnTo>
                  <a:pt x="127987" y="154939"/>
                </a:lnTo>
                <a:lnTo>
                  <a:pt x="125630" y="163829"/>
                </a:lnTo>
                <a:lnTo>
                  <a:pt x="125133" y="173989"/>
                </a:lnTo>
                <a:lnTo>
                  <a:pt x="126476" y="184149"/>
                </a:lnTo>
                <a:lnTo>
                  <a:pt x="149653" y="215899"/>
                </a:lnTo>
                <a:lnTo>
                  <a:pt x="168033" y="222249"/>
                </a:lnTo>
                <a:lnTo>
                  <a:pt x="177673" y="222249"/>
                </a:lnTo>
                <a:lnTo>
                  <a:pt x="212826" y="205739"/>
                </a:lnTo>
                <a:lnTo>
                  <a:pt x="219993" y="198119"/>
                </a:lnTo>
                <a:lnTo>
                  <a:pt x="170065" y="198119"/>
                </a:lnTo>
                <a:lnTo>
                  <a:pt x="163449" y="195579"/>
                </a:lnTo>
                <a:lnTo>
                  <a:pt x="153123" y="186689"/>
                </a:lnTo>
                <a:lnTo>
                  <a:pt x="150355" y="179069"/>
                </a:lnTo>
                <a:lnTo>
                  <a:pt x="149783" y="166369"/>
                </a:lnTo>
                <a:lnTo>
                  <a:pt x="151980" y="160019"/>
                </a:lnTo>
                <a:lnTo>
                  <a:pt x="238823" y="64769"/>
                </a:lnTo>
                <a:lnTo>
                  <a:pt x="239318" y="64769"/>
                </a:lnTo>
                <a:lnTo>
                  <a:pt x="239776" y="63499"/>
                </a:lnTo>
                <a:lnTo>
                  <a:pt x="240195" y="63499"/>
                </a:lnTo>
                <a:lnTo>
                  <a:pt x="248081" y="54609"/>
                </a:lnTo>
                <a:lnTo>
                  <a:pt x="256519" y="46989"/>
                </a:lnTo>
                <a:lnTo>
                  <a:pt x="265592" y="40639"/>
                </a:lnTo>
                <a:lnTo>
                  <a:pt x="271469" y="36829"/>
                </a:lnTo>
                <a:lnTo>
                  <a:pt x="230403" y="36829"/>
                </a:lnTo>
                <a:lnTo>
                  <a:pt x="222649" y="29209"/>
                </a:lnTo>
                <a:lnTo>
                  <a:pt x="216054" y="24129"/>
                </a:lnTo>
                <a:close/>
              </a:path>
              <a:path w="461009" h="468630">
                <a:moveTo>
                  <a:pt x="403842" y="24129"/>
                </a:moveTo>
                <a:lnTo>
                  <a:pt x="325031" y="24129"/>
                </a:lnTo>
                <a:lnTo>
                  <a:pt x="347234" y="26669"/>
                </a:lnTo>
                <a:lnTo>
                  <a:pt x="368099" y="33019"/>
                </a:lnTo>
                <a:lnTo>
                  <a:pt x="403720" y="55879"/>
                </a:lnTo>
                <a:lnTo>
                  <a:pt x="427108" y="90169"/>
                </a:lnTo>
                <a:lnTo>
                  <a:pt x="435762" y="130809"/>
                </a:lnTo>
                <a:lnTo>
                  <a:pt x="435188" y="143509"/>
                </a:lnTo>
                <a:lnTo>
                  <a:pt x="427291" y="181609"/>
                </a:lnTo>
                <a:lnTo>
                  <a:pt x="412597" y="217169"/>
                </a:lnTo>
                <a:lnTo>
                  <a:pt x="440055" y="217169"/>
                </a:lnTo>
                <a:lnTo>
                  <a:pt x="455163" y="175259"/>
                </a:lnTo>
                <a:lnTo>
                  <a:pt x="460794" y="130809"/>
                </a:lnTo>
                <a:lnTo>
                  <a:pt x="458011" y="104139"/>
                </a:lnTo>
                <a:lnTo>
                  <a:pt x="450061" y="80009"/>
                </a:lnTo>
                <a:lnTo>
                  <a:pt x="437535" y="57149"/>
                </a:lnTo>
                <a:lnTo>
                  <a:pt x="421030" y="38099"/>
                </a:lnTo>
                <a:lnTo>
                  <a:pt x="403842" y="24129"/>
                </a:lnTo>
                <a:close/>
              </a:path>
              <a:path w="461009" h="468630">
                <a:moveTo>
                  <a:pt x="286194" y="99059"/>
                </a:moveTo>
                <a:lnTo>
                  <a:pt x="278282" y="100329"/>
                </a:lnTo>
                <a:lnTo>
                  <a:pt x="273558" y="105409"/>
                </a:lnTo>
                <a:lnTo>
                  <a:pt x="194627" y="189229"/>
                </a:lnTo>
                <a:lnTo>
                  <a:pt x="189750" y="194309"/>
                </a:lnTo>
                <a:lnTo>
                  <a:pt x="183210" y="196849"/>
                </a:lnTo>
                <a:lnTo>
                  <a:pt x="170065" y="198119"/>
                </a:lnTo>
                <a:lnTo>
                  <a:pt x="219993" y="198119"/>
                </a:lnTo>
                <a:lnTo>
                  <a:pt x="283298" y="130809"/>
                </a:lnTo>
                <a:lnTo>
                  <a:pt x="319230" y="130809"/>
                </a:lnTo>
                <a:lnTo>
                  <a:pt x="291769" y="105409"/>
                </a:lnTo>
                <a:lnTo>
                  <a:pt x="291211" y="104139"/>
                </a:lnTo>
                <a:lnTo>
                  <a:pt x="286194" y="99059"/>
                </a:lnTo>
                <a:close/>
              </a:path>
              <a:path w="461009" h="468630">
                <a:moveTo>
                  <a:pt x="325031" y="0"/>
                </a:moveTo>
                <a:lnTo>
                  <a:pt x="308042" y="0"/>
                </a:lnTo>
                <a:lnTo>
                  <a:pt x="292365" y="2539"/>
                </a:lnTo>
                <a:lnTo>
                  <a:pt x="255174" y="17779"/>
                </a:lnTo>
                <a:lnTo>
                  <a:pt x="230403" y="36829"/>
                </a:lnTo>
                <a:lnTo>
                  <a:pt x="271469" y="36829"/>
                </a:lnTo>
                <a:lnTo>
                  <a:pt x="275386" y="34289"/>
                </a:lnTo>
                <a:lnTo>
                  <a:pt x="286144" y="30479"/>
                </a:lnTo>
                <a:lnTo>
                  <a:pt x="297942" y="26669"/>
                </a:lnTo>
                <a:lnTo>
                  <a:pt x="325031" y="24129"/>
                </a:lnTo>
                <a:lnTo>
                  <a:pt x="403842" y="24129"/>
                </a:lnTo>
                <a:lnTo>
                  <a:pt x="400717" y="21589"/>
                </a:lnTo>
                <a:lnTo>
                  <a:pt x="377521" y="10159"/>
                </a:lnTo>
                <a:lnTo>
                  <a:pt x="352080" y="2539"/>
                </a:lnTo>
                <a:lnTo>
                  <a:pt x="325031" y="0"/>
                </a:lnTo>
                <a:close/>
              </a:path>
            </a:pathLst>
          </a:custGeom>
          <a:solidFill>
            <a:srgbClr val="2350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7">
            <a:extLst>
              <a:ext uri="{FF2B5EF4-FFF2-40B4-BE49-F238E27FC236}">
                <a16:creationId xmlns:a16="http://schemas.microsoft.com/office/drawing/2014/main" id="{30FCC34B-A95B-C9AD-698E-BB38DB14A4E4}"/>
              </a:ext>
            </a:extLst>
          </p:cNvPr>
          <p:cNvSpPr/>
          <p:nvPr/>
        </p:nvSpPr>
        <p:spPr>
          <a:xfrm>
            <a:off x="801486" y="2421682"/>
            <a:ext cx="461009" cy="436245"/>
          </a:xfrm>
          <a:custGeom>
            <a:avLst/>
            <a:gdLst/>
            <a:ahLst/>
            <a:cxnLst/>
            <a:rect l="l" t="t" r="r" b="b"/>
            <a:pathLst>
              <a:path w="461009" h="436245">
                <a:moveTo>
                  <a:pt x="100736" y="179819"/>
                </a:moveTo>
                <a:lnTo>
                  <a:pt x="98094" y="177165"/>
                </a:lnTo>
                <a:lnTo>
                  <a:pt x="95465" y="174510"/>
                </a:lnTo>
                <a:lnTo>
                  <a:pt x="91186" y="174510"/>
                </a:lnTo>
                <a:lnTo>
                  <a:pt x="78892" y="186905"/>
                </a:lnTo>
                <a:lnTo>
                  <a:pt x="66611" y="174510"/>
                </a:lnTo>
                <a:lnTo>
                  <a:pt x="62331" y="174510"/>
                </a:lnTo>
                <a:lnTo>
                  <a:pt x="57061" y="179819"/>
                </a:lnTo>
                <a:lnTo>
                  <a:pt x="57061" y="184137"/>
                </a:lnTo>
                <a:lnTo>
                  <a:pt x="69354" y="196532"/>
                </a:lnTo>
                <a:lnTo>
                  <a:pt x="57061" y="208915"/>
                </a:lnTo>
                <a:lnTo>
                  <a:pt x="57061" y="213233"/>
                </a:lnTo>
                <a:lnTo>
                  <a:pt x="61010" y="217208"/>
                </a:lnTo>
                <a:lnTo>
                  <a:pt x="62738" y="217881"/>
                </a:lnTo>
                <a:lnTo>
                  <a:pt x="66192" y="217881"/>
                </a:lnTo>
                <a:lnTo>
                  <a:pt x="67919" y="217208"/>
                </a:lnTo>
                <a:lnTo>
                  <a:pt x="78892" y="206146"/>
                </a:lnTo>
                <a:lnTo>
                  <a:pt x="89865" y="217208"/>
                </a:lnTo>
                <a:lnTo>
                  <a:pt x="91605" y="217881"/>
                </a:lnTo>
                <a:lnTo>
                  <a:pt x="95046" y="217881"/>
                </a:lnTo>
                <a:lnTo>
                  <a:pt x="96774" y="217208"/>
                </a:lnTo>
                <a:lnTo>
                  <a:pt x="100736" y="213233"/>
                </a:lnTo>
                <a:lnTo>
                  <a:pt x="100736" y="208915"/>
                </a:lnTo>
                <a:lnTo>
                  <a:pt x="88442" y="196532"/>
                </a:lnTo>
                <a:lnTo>
                  <a:pt x="100736" y="184137"/>
                </a:lnTo>
                <a:lnTo>
                  <a:pt x="100736" y="179819"/>
                </a:lnTo>
                <a:close/>
              </a:path>
              <a:path w="461009" h="436245">
                <a:moveTo>
                  <a:pt x="410959" y="238010"/>
                </a:moveTo>
                <a:lnTo>
                  <a:pt x="405688" y="232702"/>
                </a:lnTo>
                <a:lnTo>
                  <a:pt x="401421" y="232702"/>
                </a:lnTo>
                <a:lnTo>
                  <a:pt x="398780" y="235356"/>
                </a:lnTo>
                <a:lnTo>
                  <a:pt x="374700" y="259638"/>
                </a:lnTo>
                <a:lnTo>
                  <a:pt x="362407" y="247243"/>
                </a:lnTo>
                <a:lnTo>
                  <a:pt x="358127" y="247243"/>
                </a:lnTo>
                <a:lnTo>
                  <a:pt x="352856" y="252564"/>
                </a:lnTo>
                <a:lnTo>
                  <a:pt x="352856" y="256870"/>
                </a:lnTo>
                <a:lnTo>
                  <a:pt x="371246" y="275412"/>
                </a:lnTo>
                <a:lnTo>
                  <a:pt x="372973" y="276072"/>
                </a:lnTo>
                <a:lnTo>
                  <a:pt x="376428" y="276072"/>
                </a:lnTo>
                <a:lnTo>
                  <a:pt x="378155" y="275412"/>
                </a:lnTo>
                <a:lnTo>
                  <a:pt x="410959" y="242328"/>
                </a:lnTo>
                <a:lnTo>
                  <a:pt x="410959" y="238010"/>
                </a:lnTo>
                <a:close/>
              </a:path>
              <a:path w="461009" h="436245">
                <a:moveTo>
                  <a:pt x="460705" y="298831"/>
                </a:moveTo>
                <a:lnTo>
                  <a:pt x="460679" y="296887"/>
                </a:lnTo>
                <a:lnTo>
                  <a:pt x="446862" y="255104"/>
                </a:lnTo>
                <a:lnTo>
                  <a:pt x="446862" y="305168"/>
                </a:lnTo>
                <a:lnTo>
                  <a:pt x="439826" y="325577"/>
                </a:lnTo>
                <a:lnTo>
                  <a:pt x="425526" y="342023"/>
                </a:lnTo>
                <a:lnTo>
                  <a:pt x="405663" y="353021"/>
                </a:lnTo>
                <a:lnTo>
                  <a:pt x="381914" y="357022"/>
                </a:lnTo>
                <a:lnTo>
                  <a:pt x="358165" y="353021"/>
                </a:lnTo>
                <a:lnTo>
                  <a:pt x="338289" y="342023"/>
                </a:lnTo>
                <a:lnTo>
                  <a:pt x="323977" y="325577"/>
                </a:lnTo>
                <a:lnTo>
                  <a:pt x="316953" y="305168"/>
                </a:lnTo>
                <a:lnTo>
                  <a:pt x="407276" y="305168"/>
                </a:lnTo>
                <a:lnTo>
                  <a:pt x="410298" y="302120"/>
                </a:lnTo>
                <a:lnTo>
                  <a:pt x="410298" y="294614"/>
                </a:lnTo>
                <a:lnTo>
                  <a:pt x="407276" y="291566"/>
                </a:lnTo>
                <a:lnTo>
                  <a:pt x="319125" y="291566"/>
                </a:lnTo>
                <a:lnTo>
                  <a:pt x="381914" y="101676"/>
                </a:lnTo>
                <a:lnTo>
                  <a:pt x="444690" y="291566"/>
                </a:lnTo>
                <a:lnTo>
                  <a:pt x="428688" y="291566"/>
                </a:lnTo>
                <a:lnTo>
                  <a:pt x="425665" y="294614"/>
                </a:lnTo>
                <a:lnTo>
                  <a:pt x="425665" y="302120"/>
                </a:lnTo>
                <a:lnTo>
                  <a:pt x="428688" y="305168"/>
                </a:lnTo>
                <a:lnTo>
                  <a:pt x="446862" y="305168"/>
                </a:lnTo>
                <a:lnTo>
                  <a:pt x="446862" y="255104"/>
                </a:lnTo>
                <a:lnTo>
                  <a:pt x="396138" y="101676"/>
                </a:lnTo>
                <a:lnTo>
                  <a:pt x="389928" y="82892"/>
                </a:lnTo>
                <a:lnTo>
                  <a:pt x="409892" y="86918"/>
                </a:lnTo>
                <a:lnTo>
                  <a:pt x="410337" y="86956"/>
                </a:lnTo>
                <a:lnTo>
                  <a:pt x="413918" y="86956"/>
                </a:lnTo>
                <a:lnTo>
                  <a:pt x="416737" y="84721"/>
                </a:lnTo>
                <a:lnTo>
                  <a:pt x="417106" y="82892"/>
                </a:lnTo>
                <a:lnTo>
                  <a:pt x="418122" y="77800"/>
                </a:lnTo>
                <a:lnTo>
                  <a:pt x="415747" y="74218"/>
                </a:lnTo>
                <a:lnTo>
                  <a:pt x="317550" y="54419"/>
                </a:lnTo>
                <a:lnTo>
                  <a:pt x="303187" y="51523"/>
                </a:lnTo>
                <a:lnTo>
                  <a:pt x="251409" y="41084"/>
                </a:lnTo>
                <a:lnTo>
                  <a:pt x="250774" y="36042"/>
                </a:lnTo>
                <a:lnTo>
                  <a:pt x="250393" y="33134"/>
                </a:lnTo>
                <a:lnTo>
                  <a:pt x="250367" y="32880"/>
                </a:lnTo>
                <a:lnTo>
                  <a:pt x="244716" y="26111"/>
                </a:lnTo>
                <a:lnTo>
                  <a:pt x="238074" y="23863"/>
                </a:lnTo>
                <a:lnTo>
                  <a:pt x="238074" y="39509"/>
                </a:lnTo>
                <a:lnTo>
                  <a:pt x="238074" y="48044"/>
                </a:lnTo>
                <a:lnTo>
                  <a:pt x="234632" y="51523"/>
                </a:lnTo>
                <a:lnTo>
                  <a:pt x="226174" y="51523"/>
                </a:lnTo>
                <a:lnTo>
                  <a:pt x="222719" y="48044"/>
                </a:lnTo>
                <a:lnTo>
                  <a:pt x="222719" y="39509"/>
                </a:lnTo>
                <a:lnTo>
                  <a:pt x="226174" y="36042"/>
                </a:lnTo>
                <a:lnTo>
                  <a:pt x="234632" y="36042"/>
                </a:lnTo>
                <a:lnTo>
                  <a:pt x="238074" y="39509"/>
                </a:lnTo>
                <a:lnTo>
                  <a:pt x="238074" y="23863"/>
                </a:lnTo>
                <a:lnTo>
                  <a:pt x="237147" y="23545"/>
                </a:lnTo>
                <a:lnTo>
                  <a:pt x="237147" y="10922"/>
                </a:lnTo>
                <a:lnTo>
                  <a:pt x="234124" y="7886"/>
                </a:lnTo>
                <a:lnTo>
                  <a:pt x="226682" y="7886"/>
                </a:lnTo>
                <a:lnTo>
                  <a:pt x="223647" y="10922"/>
                </a:lnTo>
                <a:lnTo>
                  <a:pt x="223647" y="23545"/>
                </a:lnTo>
                <a:lnTo>
                  <a:pt x="218732" y="25222"/>
                </a:lnTo>
                <a:lnTo>
                  <a:pt x="214617" y="28676"/>
                </a:lnTo>
                <a:lnTo>
                  <a:pt x="212051" y="33134"/>
                </a:lnTo>
                <a:lnTo>
                  <a:pt x="154724" y="21577"/>
                </a:lnTo>
                <a:lnTo>
                  <a:pt x="47701" y="0"/>
                </a:lnTo>
                <a:lnTo>
                  <a:pt x="44145" y="2387"/>
                </a:lnTo>
                <a:lnTo>
                  <a:pt x="42697" y="9766"/>
                </a:lnTo>
                <a:lnTo>
                  <a:pt x="45059" y="13347"/>
                </a:lnTo>
                <a:lnTo>
                  <a:pt x="72771" y="18935"/>
                </a:lnTo>
                <a:lnTo>
                  <a:pt x="127" y="238709"/>
                </a:lnTo>
                <a:lnTo>
                  <a:pt x="23139" y="291249"/>
                </a:lnTo>
                <a:lnTo>
                  <a:pt x="78905" y="312445"/>
                </a:lnTo>
                <a:lnTo>
                  <a:pt x="109575" y="306755"/>
                </a:lnTo>
                <a:lnTo>
                  <a:pt x="122402" y="298831"/>
                </a:lnTo>
                <a:lnTo>
                  <a:pt x="134658" y="291249"/>
                </a:lnTo>
                <a:lnTo>
                  <a:pt x="151587" y="268274"/>
                </a:lnTo>
                <a:lnTo>
                  <a:pt x="157797" y="240169"/>
                </a:lnTo>
                <a:lnTo>
                  <a:pt x="157797" y="239420"/>
                </a:lnTo>
                <a:lnTo>
                  <a:pt x="157670" y="238709"/>
                </a:lnTo>
                <a:lnTo>
                  <a:pt x="143865" y="196964"/>
                </a:lnTo>
                <a:lnTo>
                  <a:pt x="143865" y="246976"/>
                </a:lnTo>
                <a:lnTo>
                  <a:pt x="136829" y="267373"/>
                </a:lnTo>
                <a:lnTo>
                  <a:pt x="122529" y="283832"/>
                </a:lnTo>
                <a:lnTo>
                  <a:pt x="102654" y="294830"/>
                </a:lnTo>
                <a:lnTo>
                  <a:pt x="78905" y="298831"/>
                </a:lnTo>
                <a:lnTo>
                  <a:pt x="55156" y="294830"/>
                </a:lnTo>
                <a:lnTo>
                  <a:pt x="35280" y="283832"/>
                </a:lnTo>
                <a:lnTo>
                  <a:pt x="20967" y="267373"/>
                </a:lnTo>
                <a:lnTo>
                  <a:pt x="13944" y="246976"/>
                </a:lnTo>
                <a:lnTo>
                  <a:pt x="104267" y="246976"/>
                </a:lnTo>
                <a:lnTo>
                  <a:pt x="107289" y="243941"/>
                </a:lnTo>
                <a:lnTo>
                  <a:pt x="107289" y="236423"/>
                </a:lnTo>
                <a:lnTo>
                  <a:pt x="104267" y="233375"/>
                </a:lnTo>
                <a:lnTo>
                  <a:pt x="16116" y="233375"/>
                </a:lnTo>
                <a:lnTo>
                  <a:pt x="78905" y="43484"/>
                </a:lnTo>
                <a:lnTo>
                  <a:pt x="141681" y="233375"/>
                </a:lnTo>
                <a:lnTo>
                  <a:pt x="125679" y="233375"/>
                </a:lnTo>
                <a:lnTo>
                  <a:pt x="122656" y="236423"/>
                </a:lnTo>
                <a:lnTo>
                  <a:pt x="122656" y="243941"/>
                </a:lnTo>
                <a:lnTo>
                  <a:pt x="125679" y="246976"/>
                </a:lnTo>
                <a:lnTo>
                  <a:pt x="143865" y="246976"/>
                </a:lnTo>
                <a:lnTo>
                  <a:pt x="143865" y="196964"/>
                </a:lnTo>
                <a:lnTo>
                  <a:pt x="93129" y="43484"/>
                </a:lnTo>
                <a:lnTo>
                  <a:pt x="85890" y="21577"/>
                </a:lnTo>
                <a:lnTo>
                  <a:pt x="209397" y="46482"/>
                </a:lnTo>
                <a:lnTo>
                  <a:pt x="210439" y="54686"/>
                </a:lnTo>
                <a:lnTo>
                  <a:pt x="216090" y="61442"/>
                </a:lnTo>
                <a:lnTo>
                  <a:pt x="223647" y="64020"/>
                </a:lnTo>
                <a:lnTo>
                  <a:pt x="223647" y="241757"/>
                </a:lnTo>
                <a:lnTo>
                  <a:pt x="215277" y="244614"/>
                </a:lnTo>
                <a:lnTo>
                  <a:pt x="209232" y="252603"/>
                </a:lnTo>
                <a:lnTo>
                  <a:pt x="209232" y="386118"/>
                </a:lnTo>
                <a:lnTo>
                  <a:pt x="187337" y="386118"/>
                </a:lnTo>
                <a:lnTo>
                  <a:pt x="178904" y="387388"/>
                </a:lnTo>
                <a:lnTo>
                  <a:pt x="171411" y="391020"/>
                </a:lnTo>
                <a:lnTo>
                  <a:pt x="165277" y="396684"/>
                </a:lnTo>
                <a:lnTo>
                  <a:pt x="160972" y="404114"/>
                </a:lnTo>
                <a:lnTo>
                  <a:pt x="153682" y="422490"/>
                </a:lnTo>
                <a:lnTo>
                  <a:pt x="140093" y="422490"/>
                </a:lnTo>
                <a:lnTo>
                  <a:pt x="137083" y="425538"/>
                </a:lnTo>
                <a:lnTo>
                  <a:pt x="137083" y="433057"/>
                </a:lnTo>
                <a:lnTo>
                  <a:pt x="140093" y="436105"/>
                </a:lnTo>
                <a:lnTo>
                  <a:pt x="320700" y="436105"/>
                </a:lnTo>
                <a:lnTo>
                  <a:pt x="323723" y="433057"/>
                </a:lnTo>
                <a:lnTo>
                  <a:pt x="323723" y="425538"/>
                </a:lnTo>
                <a:lnTo>
                  <a:pt x="320700" y="422490"/>
                </a:lnTo>
                <a:lnTo>
                  <a:pt x="307124" y="422490"/>
                </a:lnTo>
                <a:lnTo>
                  <a:pt x="299834" y="404114"/>
                </a:lnTo>
                <a:lnTo>
                  <a:pt x="297294" y="399732"/>
                </a:lnTo>
                <a:lnTo>
                  <a:pt x="295516" y="396684"/>
                </a:lnTo>
                <a:lnTo>
                  <a:pt x="292582" y="393979"/>
                </a:lnTo>
                <a:lnTo>
                  <a:pt x="292582" y="422490"/>
                </a:lnTo>
                <a:lnTo>
                  <a:pt x="168224" y="422490"/>
                </a:lnTo>
                <a:lnTo>
                  <a:pt x="175793" y="403440"/>
                </a:lnTo>
                <a:lnTo>
                  <a:pt x="181216" y="399732"/>
                </a:lnTo>
                <a:lnTo>
                  <a:pt x="279590" y="399732"/>
                </a:lnTo>
                <a:lnTo>
                  <a:pt x="285026" y="403440"/>
                </a:lnTo>
                <a:lnTo>
                  <a:pt x="292582" y="422490"/>
                </a:lnTo>
                <a:lnTo>
                  <a:pt x="292582" y="393979"/>
                </a:lnTo>
                <a:lnTo>
                  <a:pt x="289394" y="391020"/>
                </a:lnTo>
                <a:lnTo>
                  <a:pt x="281901" y="387388"/>
                </a:lnTo>
                <a:lnTo>
                  <a:pt x="273469" y="386118"/>
                </a:lnTo>
                <a:lnTo>
                  <a:pt x="251574" y="386118"/>
                </a:lnTo>
                <a:lnTo>
                  <a:pt x="251574" y="254254"/>
                </a:lnTo>
                <a:lnTo>
                  <a:pt x="251574" y="252603"/>
                </a:lnTo>
                <a:lnTo>
                  <a:pt x="245529" y="244614"/>
                </a:lnTo>
                <a:lnTo>
                  <a:pt x="238074" y="242074"/>
                </a:lnTo>
                <a:lnTo>
                  <a:pt x="238074" y="257721"/>
                </a:lnTo>
                <a:lnTo>
                  <a:pt x="238074" y="386118"/>
                </a:lnTo>
                <a:lnTo>
                  <a:pt x="222719" y="386118"/>
                </a:lnTo>
                <a:lnTo>
                  <a:pt x="222719" y="257721"/>
                </a:lnTo>
                <a:lnTo>
                  <a:pt x="226174" y="254254"/>
                </a:lnTo>
                <a:lnTo>
                  <a:pt x="234632" y="254254"/>
                </a:lnTo>
                <a:lnTo>
                  <a:pt x="238074" y="257721"/>
                </a:lnTo>
                <a:lnTo>
                  <a:pt x="238074" y="242074"/>
                </a:lnTo>
                <a:lnTo>
                  <a:pt x="237147" y="241757"/>
                </a:lnTo>
                <a:lnTo>
                  <a:pt x="237147" y="64020"/>
                </a:lnTo>
                <a:lnTo>
                  <a:pt x="242074" y="62344"/>
                </a:lnTo>
                <a:lnTo>
                  <a:pt x="246189" y="58889"/>
                </a:lnTo>
                <a:lnTo>
                  <a:pt x="248754" y="54419"/>
                </a:lnTo>
                <a:lnTo>
                  <a:pt x="374891" y="79857"/>
                </a:lnTo>
                <a:lnTo>
                  <a:pt x="303136" y="296887"/>
                </a:lnTo>
                <a:lnTo>
                  <a:pt x="303110" y="298831"/>
                </a:lnTo>
                <a:lnTo>
                  <a:pt x="309219" y="326466"/>
                </a:lnTo>
                <a:lnTo>
                  <a:pt x="326148" y="349440"/>
                </a:lnTo>
                <a:lnTo>
                  <a:pt x="351231" y="364947"/>
                </a:lnTo>
                <a:lnTo>
                  <a:pt x="381914" y="370636"/>
                </a:lnTo>
                <a:lnTo>
                  <a:pt x="412584" y="364947"/>
                </a:lnTo>
                <a:lnTo>
                  <a:pt x="425411" y="357022"/>
                </a:lnTo>
                <a:lnTo>
                  <a:pt x="437667" y="349440"/>
                </a:lnTo>
                <a:lnTo>
                  <a:pt x="454596" y="326466"/>
                </a:lnTo>
                <a:lnTo>
                  <a:pt x="460705" y="298831"/>
                </a:lnTo>
                <a:close/>
              </a:path>
            </a:pathLst>
          </a:custGeom>
          <a:solidFill>
            <a:srgbClr val="1F21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7">
            <a:extLst>
              <a:ext uri="{FF2B5EF4-FFF2-40B4-BE49-F238E27FC236}">
                <a16:creationId xmlns:a16="http://schemas.microsoft.com/office/drawing/2014/main" id="{0BA560BF-4969-C895-79F1-D177FC4A3A69}"/>
              </a:ext>
            </a:extLst>
          </p:cNvPr>
          <p:cNvSpPr/>
          <p:nvPr/>
        </p:nvSpPr>
        <p:spPr>
          <a:xfrm>
            <a:off x="801486" y="3429794"/>
            <a:ext cx="461009" cy="379730"/>
          </a:xfrm>
          <a:custGeom>
            <a:avLst/>
            <a:gdLst/>
            <a:ahLst/>
            <a:cxnLst/>
            <a:rect l="l" t="t" r="r" b="b"/>
            <a:pathLst>
              <a:path w="461009" h="379729">
                <a:moveTo>
                  <a:pt x="356006" y="301269"/>
                </a:moveTo>
                <a:lnTo>
                  <a:pt x="355066" y="296938"/>
                </a:lnTo>
                <a:lnTo>
                  <a:pt x="348475" y="292735"/>
                </a:lnTo>
                <a:lnTo>
                  <a:pt x="344068" y="293649"/>
                </a:lnTo>
                <a:lnTo>
                  <a:pt x="339471" y="300558"/>
                </a:lnTo>
                <a:lnTo>
                  <a:pt x="336804" y="304165"/>
                </a:lnTo>
                <a:lnTo>
                  <a:pt x="331508" y="310616"/>
                </a:lnTo>
                <a:lnTo>
                  <a:pt x="331990" y="315010"/>
                </a:lnTo>
                <a:lnTo>
                  <a:pt x="336372" y="318465"/>
                </a:lnTo>
                <a:lnTo>
                  <a:pt x="337947" y="318973"/>
                </a:lnTo>
                <a:lnTo>
                  <a:pt x="339521" y="318973"/>
                </a:lnTo>
                <a:lnTo>
                  <a:pt x="341604" y="318973"/>
                </a:lnTo>
                <a:lnTo>
                  <a:pt x="343662" y="318084"/>
                </a:lnTo>
                <a:lnTo>
                  <a:pt x="348195" y="312559"/>
                </a:lnTo>
                <a:lnTo>
                  <a:pt x="351155" y="308571"/>
                </a:lnTo>
                <a:lnTo>
                  <a:pt x="356006" y="301269"/>
                </a:lnTo>
                <a:close/>
              </a:path>
              <a:path w="461009" h="379729">
                <a:moveTo>
                  <a:pt x="373494" y="191643"/>
                </a:moveTo>
                <a:lnTo>
                  <a:pt x="371144" y="183210"/>
                </a:lnTo>
                <a:lnTo>
                  <a:pt x="369582" y="178523"/>
                </a:lnTo>
                <a:lnTo>
                  <a:pt x="369201" y="177571"/>
                </a:lnTo>
                <a:lnTo>
                  <a:pt x="367792" y="173977"/>
                </a:lnTo>
                <a:lnTo>
                  <a:pt x="366382" y="170383"/>
                </a:lnTo>
                <a:lnTo>
                  <a:pt x="365442" y="169976"/>
                </a:lnTo>
                <a:lnTo>
                  <a:pt x="345643" y="136220"/>
                </a:lnTo>
                <a:lnTo>
                  <a:pt x="313601" y="107048"/>
                </a:lnTo>
                <a:lnTo>
                  <a:pt x="274307" y="88239"/>
                </a:lnTo>
                <a:lnTo>
                  <a:pt x="230403" y="81572"/>
                </a:lnTo>
                <a:lnTo>
                  <a:pt x="183934" y="88950"/>
                </a:lnTo>
                <a:lnTo>
                  <a:pt x="143522" y="109461"/>
                </a:lnTo>
                <a:lnTo>
                  <a:pt x="111645" y="140728"/>
                </a:lnTo>
                <a:lnTo>
                  <a:pt x="90716" y="180352"/>
                </a:lnTo>
                <a:lnTo>
                  <a:pt x="83197" y="225933"/>
                </a:lnTo>
                <a:lnTo>
                  <a:pt x="85293" y="250444"/>
                </a:lnTo>
                <a:lnTo>
                  <a:pt x="101676" y="295973"/>
                </a:lnTo>
                <a:lnTo>
                  <a:pt x="119214" y="318960"/>
                </a:lnTo>
                <a:lnTo>
                  <a:pt x="121297" y="318960"/>
                </a:lnTo>
                <a:lnTo>
                  <a:pt x="122859" y="318960"/>
                </a:lnTo>
                <a:lnTo>
                  <a:pt x="124447" y="318452"/>
                </a:lnTo>
                <a:lnTo>
                  <a:pt x="128828" y="314998"/>
                </a:lnTo>
                <a:lnTo>
                  <a:pt x="129311" y="310603"/>
                </a:lnTo>
                <a:lnTo>
                  <a:pt x="126847" y="307594"/>
                </a:lnTo>
                <a:lnTo>
                  <a:pt x="114134" y="289179"/>
                </a:lnTo>
                <a:lnTo>
                  <a:pt x="104940" y="269240"/>
                </a:lnTo>
                <a:lnTo>
                  <a:pt x="99339" y="248069"/>
                </a:lnTo>
                <a:lnTo>
                  <a:pt x="97447" y="225933"/>
                </a:lnTo>
                <a:lnTo>
                  <a:pt x="104241" y="184772"/>
                </a:lnTo>
                <a:lnTo>
                  <a:pt x="123139" y="148983"/>
                </a:lnTo>
                <a:lnTo>
                  <a:pt x="151930" y="120738"/>
                </a:lnTo>
                <a:lnTo>
                  <a:pt x="188429" y="102209"/>
                </a:lnTo>
                <a:lnTo>
                  <a:pt x="230403" y="95542"/>
                </a:lnTo>
                <a:lnTo>
                  <a:pt x="270065" y="101561"/>
                </a:lnTo>
                <a:lnTo>
                  <a:pt x="305549" y="118554"/>
                </a:lnTo>
                <a:lnTo>
                  <a:pt x="334492" y="144907"/>
                </a:lnTo>
                <a:lnTo>
                  <a:pt x="354495" y="179006"/>
                </a:lnTo>
                <a:lnTo>
                  <a:pt x="355917" y="182600"/>
                </a:lnTo>
                <a:lnTo>
                  <a:pt x="356120" y="183108"/>
                </a:lnTo>
                <a:lnTo>
                  <a:pt x="357530" y="187350"/>
                </a:lnTo>
                <a:lnTo>
                  <a:pt x="359575" y="194703"/>
                </a:lnTo>
                <a:lnTo>
                  <a:pt x="362445" y="196748"/>
                </a:lnTo>
                <a:lnTo>
                  <a:pt x="365582" y="196748"/>
                </a:lnTo>
                <a:lnTo>
                  <a:pt x="366204" y="196748"/>
                </a:lnTo>
                <a:lnTo>
                  <a:pt x="366839" y="196672"/>
                </a:lnTo>
                <a:lnTo>
                  <a:pt x="371259" y="195491"/>
                </a:lnTo>
                <a:lnTo>
                  <a:pt x="373494" y="191643"/>
                </a:lnTo>
                <a:close/>
              </a:path>
              <a:path w="461009" h="379729">
                <a:moveTo>
                  <a:pt x="374383" y="256349"/>
                </a:moveTo>
                <a:lnTo>
                  <a:pt x="372033" y="252577"/>
                </a:lnTo>
                <a:lnTo>
                  <a:pt x="364388" y="250736"/>
                </a:lnTo>
                <a:lnTo>
                  <a:pt x="360540" y="253047"/>
                </a:lnTo>
                <a:lnTo>
                  <a:pt x="357847" y="263880"/>
                </a:lnTo>
                <a:lnTo>
                  <a:pt x="355460" y="270865"/>
                </a:lnTo>
                <a:lnTo>
                  <a:pt x="350939" y="281101"/>
                </a:lnTo>
                <a:lnTo>
                  <a:pt x="352590" y="285216"/>
                </a:lnTo>
                <a:lnTo>
                  <a:pt x="357124" y="287147"/>
                </a:lnTo>
                <a:lnTo>
                  <a:pt x="358089" y="287324"/>
                </a:lnTo>
                <a:lnTo>
                  <a:pt x="361784" y="287324"/>
                </a:lnTo>
                <a:lnTo>
                  <a:pt x="364401" y="285750"/>
                </a:lnTo>
                <a:lnTo>
                  <a:pt x="368846" y="275691"/>
                </a:lnTo>
                <a:lnTo>
                  <a:pt x="371500" y="267944"/>
                </a:lnTo>
                <a:lnTo>
                  <a:pt x="374383" y="256349"/>
                </a:lnTo>
                <a:close/>
              </a:path>
              <a:path w="461009" h="379729">
                <a:moveTo>
                  <a:pt x="377621" y="221234"/>
                </a:moveTo>
                <a:lnTo>
                  <a:pt x="377393" y="216496"/>
                </a:lnTo>
                <a:lnTo>
                  <a:pt x="376542" y="208026"/>
                </a:lnTo>
                <a:lnTo>
                  <a:pt x="373037" y="205193"/>
                </a:lnTo>
                <a:lnTo>
                  <a:pt x="365239" y="205955"/>
                </a:lnTo>
                <a:lnTo>
                  <a:pt x="362369" y="209372"/>
                </a:lnTo>
                <a:lnTo>
                  <a:pt x="363169" y="217398"/>
                </a:lnTo>
                <a:lnTo>
                  <a:pt x="363258" y="232105"/>
                </a:lnTo>
                <a:lnTo>
                  <a:pt x="362775" y="238975"/>
                </a:lnTo>
                <a:lnTo>
                  <a:pt x="365721" y="242328"/>
                </a:lnTo>
                <a:lnTo>
                  <a:pt x="369658" y="242595"/>
                </a:lnTo>
                <a:lnTo>
                  <a:pt x="370154" y="242608"/>
                </a:lnTo>
                <a:lnTo>
                  <a:pt x="373875" y="242595"/>
                </a:lnTo>
                <a:lnTo>
                  <a:pt x="376999" y="239801"/>
                </a:lnTo>
                <a:lnTo>
                  <a:pt x="377494" y="232752"/>
                </a:lnTo>
                <a:lnTo>
                  <a:pt x="377507" y="232105"/>
                </a:lnTo>
                <a:lnTo>
                  <a:pt x="377621" y="221234"/>
                </a:lnTo>
                <a:close/>
              </a:path>
              <a:path w="461009" h="379729">
                <a:moveTo>
                  <a:pt x="460806" y="186182"/>
                </a:moveTo>
                <a:lnTo>
                  <a:pt x="453059" y="178587"/>
                </a:lnTo>
                <a:lnTo>
                  <a:pt x="408990" y="178587"/>
                </a:lnTo>
                <a:lnTo>
                  <a:pt x="405523" y="167398"/>
                </a:lnTo>
                <a:lnTo>
                  <a:pt x="401332" y="156476"/>
                </a:lnTo>
                <a:lnTo>
                  <a:pt x="396430" y="145859"/>
                </a:lnTo>
                <a:lnTo>
                  <a:pt x="390842" y="135585"/>
                </a:lnTo>
                <a:lnTo>
                  <a:pt x="418515" y="108445"/>
                </a:lnTo>
                <a:lnTo>
                  <a:pt x="420319" y="104190"/>
                </a:lnTo>
                <a:lnTo>
                  <a:pt x="420319" y="95135"/>
                </a:lnTo>
                <a:lnTo>
                  <a:pt x="418515" y="90881"/>
                </a:lnTo>
                <a:lnTo>
                  <a:pt x="371386" y="44665"/>
                </a:lnTo>
                <a:lnTo>
                  <a:pt x="365734" y="41059"/>
                </a:lnTo>
                <a:lnTo>
                  <a:pt x="359168" y="39852"/>
                </a:lnTo>
                <a:lnTo>
                  <a:pt x="352615" y="41059"/>
                </a:lnTo>
                <a:lnTo>
                  <a:pt x="346964" y="44665"/>
                </a:lnTo>
                <a:lnTo>
                  <a:pt x="322541" y="68618"/>
                </a:lnTo>
                <a:lnTo>
                  <a:pt x="312051" y="63131"/>
                </a:lnTo>
                <a:lnTo>
                  <a:pt x="301231" y="58318"/>
                </a:lnTo>
                <a:lnTo>
                  <a:pt x="290093" y="54216"/>
                </a:lnTo>
                <a:lnTo>
                  <a:pt x="278701" y="50812"/>
                </a:lnTo>
                <a:lnTo>
                  <a:pt x="278701" y="7594"/>
                </a:lnTo>
                <a:lnTo>
                  <a:pt x="270954" y="0"/>
                </a:lnTo>
                <a:lnTo>
                  <a:pt x="189865" y="0"/>
                </a:lnTo>
                <a:lnTo>
                  <a:pt x="182105" y="7594"/>
                </a:lnTo>
                <a:lnTo>
                  <a:pt x="182105" y="50812"/>
                </a:lnTo>
                <a:lnTo>
                  <a:pt x="170713" y="54216"/>
                </a:lnTo>
                <a:lnTo>
                  <a:pt x="159588" y="58318"/>
                </a:lnTo>
                <a:lnTo>
                  <a:pt x="148767" y="63131"/>
                </a:lnTo>
                <a:lnTo>
                  <a:pt x="138264" y="68618"/>
                </a:lnTo>
                <a:lnTo>
                  <a:pt x="113855" y="44665"/>
                </a:lnTo>
                <a:lnTo>
                  <a:pt x="108140" y="40944"/>
                </a:lnTo>
                <a:lnTo>
                  <a:pt x="101638" y="39712"/>
                </a:lnTo>
                <a:lnTo>
                  <a:pt x="95135" y="40944"/>
                </a:lnTo>
                <a:lnTo>
                  <a:pt x="89420" y="44665"/>
                </a:lnTo>
                <a:lnTo>
                  <a:pt x="42291" y="90881"/>
                </a:lnTo>
                <a:lnTo>
                  <a:pt x="40500" y="95135"/>
                </a:lnTo>
                <a:lnTo>
                  <a:pt x="40500" y="104190"/>
                </a:lnTo>
                <a:lnTo>
                  <a:pt x="42291" y="108445"/>
                </a:lnTo>
                <a:lnTo>
                  <a:pt x="69964" y="135585"/>
                </a:lnTo>
                <a:lnTo>
                  <a:pt x="64389" y="145872"/>
                </a:lnTo>
                <a:lnTo>
                  <a:pt x="59486" y="156489"/>
                </a:lnTo>
                <a:lnTo>
                  <a:pt x="55295" y="167398"/>
                </a:lnTo>
                <a:lnTo>
                  <a:pt x="51816" y="178587"/>
                </a:lnTo>
                <a:lnTo>
                  <a:pt x="7759" y="178587"/>
                </a:lnTo>
                <a:lnTo>
                  <a:pt x="0" y="186182"/>
                </a:lnTo>
                <a:lnTo>
                  <a:pt x="0" y="265696"/>
                </a:lnTo>
                <a:lnTo>
                  <a:pt x="7759" y="273304"/>
                </a:lnTo>
                <a:lnTo>
                  <a:pt x="51828" y="273304"/>
                </a:lnTo>
                <a:lnTo>
                  <a:pt x="55295" y="284480"/>
                </a:lnTo>
                <a:lnTo>
                  <a:pt x="59486" y="295389"/>
                </a:lnTo>
                <a:lnTo>
                  <a:pt x="64376" y="305993"/>
                </a:lnTo>
                <a:lnTo>
                  <a:pt x="69964" y="316293"/>
                </a:lnTo>
                <a:lnTo>
                  <a:pt x="45554" y="340245"/>
                </a:lnTo>
                <a:lnTo>
                  <a:pt x="41770" y="345833"/>
                </a:lnTo>
                <a:lnTo>
                  <a:pt x="40513" y="352209"/>
                </a:lnTo>
                <a:lnTo>
                  <a:pt x="41770" y="358597"/>
                </a:lnTo>
                <a:lnTo>
                  <a:pt x="45554" y="364197"/>
                </a:lnTo>
                <a:lnTo>
                  <a:pt x="61239" y="379577"/>
                </a:lnTo>
                <a:lnTo>
                  <a:pt x="65747" y="379577"/>
                </a:lnTo>
                <a:lnTo>
                  <a:pt x="71310" y="374116"/>
                </a:lnTo>
                <a:lnTo>
                  <a:pt x="71310" y="369697"/>
                </a:lnTo>
                <a:lnTo>
                  <a:pt x="54444" y="353161"/>
                </a:lnTo>
                <a:lnTo>
                  <a:pt x="54444" y="351269"/>
                </a:lnTo>
                <a:lnTo>
                  <a:pt x="85090" y="321221"/>
                </a:lnTo>
                <a:lnTo>
                  <a:pt x="85852" y="315264"/>
                </a:lnTo>
                <a:lnTo>
                  <a:pt x="77495" y="300469"/>
                </a:lnTo>
                <a:lnTo>
                  <a:pt x="72656" y="290042"/>
                </a:lnTo>
                <a:lnTo>
                  <a:pt x="68554" y="279311"/>
                </a:lnTo>
                <a:lnTo>
                  <a:pt x="65201" y="268300"/>
                </a:lnTo>
                <a:lnTo>
                  <a:pt x="63804" y="263017"/>
                </a:lnTo>
                <a:lnTo>
                  <a:pt x="58966" y="259334"/>
                </a:lnTo>
                <a:lnTo>
                  <a:pt x="15608" y="259334"/>
                </a:lnTo>
                <a:lnTo>
                  <a:pt x="14249" y="258000"/>
                </a:lnTo>
                <a:lnTo>
                  <a:pt x="14249" y="193878"/>
                </a:lnTo>
                <a:lnTo>
                  <a:pt x="15608" y="192544"/>
                </a:lnTo>
                <a:lnTo>
                  <a:pt x="58966" y="192544"/>
                </a:lnTo>
                <a:lnTo>
                  <a:pt x="63804" y="188861"/>
                </a:lnTo>
                <a:lnTo>
                  <a:pt x="77495" y="151396"/>
                </a:lnTo>
                <a:lnTo>
                  <a:pt x="85852" y="136626"/>
                </a:lnTo>
                <a:lnTo>
                  <a:pt x="85090" y="130657"/>
                </a:lnTo>
                <a:lnTo>
                  <a:pt x="54851" y="101003"/>
                </a:lnTo>
                <a:lnTo>
                  <a:pt x="54851" y="98323"/>
                </a:lnTo>
                <a:lnTo>
                  <a:pt x="100672" y="53390"/>
                </a:lnTo>
                <a:lnTo>
                  <a:pt x="102590" y="53390"/>
                </a:lnTo>
                <a:lnTo>
                  <a:pt x="133235" y="83426"/>
                </a:lnTo>
                <a:lnTo>
                  <a:pt x="139319" y="84188"/>
                </a:lnTo>
                <a:lnTo>
                  <a:pt x="175983" y="67208"/>
                </a:lnTo>
                <a:lnTo>
                  <a:pt x="192595" y="62560"/>
                </a:lnTo>
                <a:lnTo>
                  <a:pt x="196354" y="57810"/>
                </a:lnTo>
                <a:lnTo>
                  <a:pt x="196354" y="15303"/>
                </a:lnTo>
                <a:lnTo>
                  <a:pt x="197713" y="13970"/>
                </a:lnTo>
                <a:lnTo>
                  <a:pt x="263093" y="13970"/>
                </a:lnTo>
                <a:lnTo>
                  <a:pt x="264452" y="15303"/>
                </a:lnTo>
                <a:lnTo>
                  <a:pt x="264452" y="57810"/>
                </a:lnTo>
                <a:lnTo>
                  <a:pt x="268211" y="62560"/>
                </a:lnTo>
                <a:lnTo>
                  <a:pt x="306412" y="75971"/>
                </a:lnTo>
                <a:lnTo>
                  <a:pt x="321487" y="84175"/>
                </a:lnTo>
                <a:lnTo>
                  <a:pt x="327558" y="83426"/>
                </a:lnTo>
                <a:lnTo>
                  <a:pt x="357809" y="53784"/>
                </a:lnTo>
                <a:lnTo>
                  <a:pt x="360540" y="53784"/>
                </a:lnTo>
                <a:lnTo>
                  <a:pt x="405955" y="98323"/>
                </a:lnTo>
                <a:lnTo>
                  <a:pt x="405955" y="101015"/>
                </a:lnTo>
                <a:lnTo>
                  <a:pt x="375716" y="130657"/>
                </a:lnTo>
                <a:lnTo>
                  <a:pt x="374954" y="136626"/>
                </a:lnTo>
                <a:lnTo>
                  <a:pt x="392264" y="172567"/>
                </a:lnTo>
                <a:lnTo>
                  <a:pt x="397002" y="188861"/>
                </a:lnTo>
                <a:lnTo>
                  <a:pt x="401840" y="192544"/>
                </a:lnTo>
                <a:lnTo>
                  <a:pt x="445198" y="192544"/>
                </a:lnTo>
                <a:lnTo>
                  <a:pt x="446557" y="193878"/>
                </a:lnTo>
                <a:lnTo>
                  <a:pt x="446557" y="258000"/>
                </a:lnTo>
                <a:lnTo>
                  <a:pt x="445198" y="259334"/>
                </a:lnTo>
                <a:lnTo>
                  <a:pt x="401840" y="259334"/>
                </a:lnTo>
                <a:lnTo>
                  <a:pt x="397002" y="263017"/>
                </a:lnTo>
                <a:lnTo>
                  <a:pt x="383336" y="300469"/>
                </a:lnTo>
                <a:lnTo>
                  <a:pt x="374954" y="315264"/>
                </a:lnTo>
                <a:lnTo>
                  <a:pt x="375716" y="321221"/>
                </a:lnTo>
                <a:lnTo>
                  <a:pt x="406361" y="351269"/>
                </a:lnTo>
                <a:lnTo>
                  <a:pt x="406361" y="353161"/>
                </a:lnTo>
                <a:lnTo>
                  <a:pt x="389496" y="369697"/>
                </a:lnTo>
                <a:lnTo>
                  <a:pt x="389496" y="374116"/>
                </a:lnTo>
                <a:lnTo>
                  <a:pt x="393674" y="378206"/>
                </a:lnTo>
                <a:lnTo>
                  <a:pt x="395503" y="378891"/>
                </a:lnTo>
                <a:lnTo>
                  <a:pt x="397319" y="378891"/>
                </a:lnTo>
                <a:lnTo>
                  <a:pt x="399148" y="378891"/>
                </a:lnTo>
                <a:lnTo>
                  <a:pt x="400964" y="378206"/>
                </a:lnTo>
                <a:lnTo>
                  <a:pt x="415264" y="364197"/>
                </a:lnTo>
                <a:lnTo>
                  <a:pt x="419049" y="358597"/>
                </a:lnTo>
                <a:lnTo>
                  <a:pt x="420319" y="352209"/>
                </a:lnTo>
                <a:lnTo>
                  <a:pt x="419049" y="345833"/>
                </a:lnTo>
                <a:lnTo>
                  <a:pt x="415251" y="340245"/>
                </a:lnTo>
                <a:lnTo>
                  <a:pt x="390842" y="316293"/>
                </a:lnTo>
                <a:lnTo>
                  <a:pt x="396443" y="305993"/>
                </a:lnTo>
                <a:lnTo>
                  <a:pt x="401332" y="295389"/>
                </a:lnTo>
                <a:lnTo>
                  <a:pt x="405523" y="284480"/>
                </a:lnTo>
                <a:lnTo>
                  <a:pt x="408990" y="273304"/>
                </a:lnTo>
                <a:lnTo>
                  <a:pt x="453059" y="273304"/>
                </a:lnTo>
                <a:lnTo>
                  <a:pt x="460806" y="265696"/>
                </a:lnTo>
                <a:lnTo>
                  <a:pt x="460806" y="186182"/>
                </a:lnTo>
                <a:close/>
              </a:path>
            </a:pathLst>
          </a:custGeom>
          <a:solidFill>
            <a:srgbClr val="1F21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29">
            <a:extLst>
              <a:ext uri="{FF2B5EF4-FFF2-40B4-BE49-F238E27FC236}">
                <a16:creationId xmlns:a16="http://schemas.microsoft.com/office/drawing/2014/main" id="{22ED9517-2BC5-3A5B-F21B-D066713D59B9}"/>
              </a:ext>
            </a:extLst>
          </p:cNvPr>
          <p:cNvSpPr/>
          <p:nvPr/>
        </p:nvSpPr>
        <p:spPr>
          <a:xfrm>
            <a:off x="1058742" y="4391692"/>
            <a:ext cx="171450" cy="410209"/>
          </a:xfrm>
          <a:custGeom>
            <a:avLst/>
            <a:gdLst/>
            <a:ahLst/>
            <a:cxnLst/>
            <a:rect l="l" t="t" r="r" b="b"/>
            <a:pathLst>
              <a:path w="171450" h="410209">
                <a:moveTo>
                  <a:pt x="158556" y="0"/>
                </a:moveTo>
                <a:lnTo>
                  <a:pt x="150656" y="2755"/>
                </a:lnTo>
                <a:lnTo>
                  <a:pt x="148536" y="7188"/>
                </a:lnTo>
                <a:lnTo>
                  <a:pt x="153819" y="23533"/>
                </a:lnTo>
                <a:lnTo>
                  <a:pt x="155959" y="33726"/>
                </a:lnTo>
                <a:lnTo>
                  <a:pt x="155909" y="44011"/>
                </a:lnTo>
                <a:lnTo>
                  <a:pt x="153710" y="54040"/>
                </a:lnTo>
                <a:lnTo>
                  <a:pt x="149399" y="63461"/>
                </a:lnTo>
                <a:lnTo>
                  <a:pt x="112569" y="125501"/>
                </a:lnTo>
                <a:lnTo>
                  <a:pt x="111566" y="127901"/>
                </a:lnTo>
                <a:lnTo>
                  <a:pt x="109915" y="129908"/>
                </a:lnTo>
                <a:lnTo>
                  <a:pt x="107781" y="131292"/>
                </a:lnTo>
                <a:lnTo>
                  <a:pt x="29346" y="172046"/>
                </a:lnTo>
                <a:lnTo>
                  <a:pt x="25536" y="175031"/>
                </a:lnTo>
                <a:lnTo>
                  <a:pt x="20151" y="174383"/>
                </a:lnTo>
                <a:lnTo>
                  <a:pt x="14233" y="166979"/>
                </a:lnTo>
                <a:lnTo>
                  <a:pt x="14385" y="161772"/>
                </a:lnTo>
                <a:lnTo>
                  <a:pt x="17370" y="158381"/>
                </a:lnTo>
                <a:lnTo>
                  <a:pt x="98840" y="108724"/>
                </a:lnTo>
                <a:lnTo>
                  <a:pt x="99895" y="107518"/>
                </a:lnTo>
                <a:lnTo>
                  <a:pt x="125803" y="49720"/>
                </a:lnTo>
                <a:lnTo>
                  <a:pt x="124164" y="45059"/>
                </a:lnTo>
                <a:lnTo>
                  <a:pt x="116608" y="41401"/>
                </a:lnTo>
                <a:lnTo>
                  <a:pt x="112112" y="43116"/>
                </a:lnTo>
                <a:lnTo>
                  <a:pt x="103590" y="62141"/>
                </a:lnTo>
                <a:lnTo>
                  <a:pt x="101507" y="44475"/>
                </a:lnTo>
                <a:lnTo>
                  <a:pt x="103362" y="36169"/>
                </a:lnTo>
                <a:lnTo>
                  <a:pt x="117052" y="14363"/>
                </a:lnTo>
                <a:lnTo>
                  <a:pt x="116074" y="9512"/>
                </a:lnTo>
                <a:lnTo>
                  <a:pt x="109089" y="4787"/>
                </a:lnTo>
                <a:lnTo>
                  <a:pt x="104416" y="5816"/>
                </a:lnTo>
                <a:lnTo>
                  <a:pt x="95069" y="20688"/>
                </a:lnTo>
                <a:lnTo>
                  <a:pt x="91035" y="28538"/>
                </a:lnTo>
                <a:lnTo>
                  <a:pt x="88396" y="36939"/>
                </a:lnTo>
                <a:lnTo>
                  <a:pt x="87198" y="45686"/>
                </a:lnTo>
                <a:lnTo>
                  <a:pt x="87487" y="54571"/>
                </a:lnTo>
                <a:lnTo>
                  <a:pt x="91551" y="88988"/>
                </a:lnTo>
                <a:lnTo>
                  <a:pt x="87842" y="97256"/>
                </a:lnTo>
                <a:lnTo>
                  <a:pt x="7566" y="146418"/>
                </a:lnTo>
                <a:lnTo>
                  <a:pt x="2182" y="154126"/>
                </a:lnTo>
                <a:lnTo>
                  <a:pt x="0" y="163064"/>
                </a:lnTo>
                <a:lnTo>
                  <a:pt x="1079" y="172217"/>
                </a:lnTo>
                <a:lnTo>
                  <a:pt x="5483" y="180568"/>
                </a:lnTo>
                <a:lnTo>
                  <a:pt x="10220" y="186499"/>
                </a:lnTo>
                <a:lnTo>
                  <a:pt x="17065" y="189585"/>
                </a:lnTo>
                <a:lnTo>
                  <a:pt x="28787" y="189585"/>
                </a:lnTo>
                <a:lnTo>
                  <a:pt x="33626" y="188099"/>
                </a:lnTo>
                <a:lnTo>
                  <a:pt x="37830" y="185013"/>
                </a:lnTo>
                <a:lnTo>
                  <a:pt x="91347" y="157302"/>
                </a:lnTo>
                <a:lnTo>
                  <a:pt x="91347" y="405968"/>
                </a:lnTo>
                <a:lnTo>
                  <a:pt x="94726" y="409473"/>
                </a:lnTo>
                <a:lnTo>
                  <a:pt x="103057" y="409473"/>
                </a:lnTo>
                <a:lnTo>
                  <a:pt x="106435" y="405968"/>
                </a:lnTo>
                <a:lnTo>
                  <a:pt x="106397" y="149517"/>
                </a:lnTo>
                <a:lnTo>
                  <a:pt x="115325" y="144856"/>
                </a:lnTo>
                <a:lnTo>
                  <a:pt x="120100" y="141884"/>
                </a:lnTo>
                <a:lnTo>
                  <a:pt x="123847" y="137566"/>
                </a:lnTo>
                <a:lnTo>
                  <a:pt x="126171" y="132321"/>
                </a:lnTo>
                <a:lnTo>
                  <a:pt x="155508" y="83007"/>
                </a:lnTo>
                <a:lnTo>
                  <a:pt x="156194" y="169227"/>
                </a:lnTo>
                <a:lnTo>
                  <a:pt x="123910" y="405472"/>
                </a:lnTo>
                <a:lnTo>
                  <a:pt x="126780" y="409435"/>
                </a:lnTo>
                <a:lnTo>
                  <a:pt x="131975" y="410121"/>
                </a:lnTo>
                <a:lnTo>
                  <a:pt x="135670" y="410121"/>
                </a:lnTo>
                <a:lnTo>
                  <a:pt x="138909" y="407301"/>
                </a:lnTo>
                <a:lnTo>
                  <a:pt x="171294" y="169684"/>
                </a:lnTo>
                <a:lnTo>
                  <a:pt x="170202" y="50469"/>
                </a:lnTo>
                <a:lnTo>
                  <a:pt x="171173" y="42512"/>
                </a:lnTo>
                <a:lnTo>
                  <a:pt x="171162" y="34477"/>
                </a:lnTo>
                <a:lnTo>
                  <a:pt x="170154" y="26456"/>
                </a:lnTo>
                <a:lnTo>
                  <a:pt x="168132" y="18541"/>
                </a:lnTo>
                <a:lnTo>
                  <a:pt x="162836" y="2197"/>
                </a:lnTo>
                <a:lnTo>
                  <a:pt x="158556" y="0"/>
                </a:lnTo>
                <a:close/>
              </a:path>
            </a:pathLst>
          </a:custGeom>
          <a:solidFill>
            <a:srgbClr val="1F21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1">
            <a:extLst>
              <a:ext uri="{FF2B5EF4-FFF2-40B4-BE49-F238E27FC236}">
                <a16:creationId xmlns:a16="http://schemas.microsoft.com/office/drawing/2014/main" id="{94A7A243-0A80-DB0B-0F8A-155FEFE8F91A}"/>
              </a:ext>
            </a:extLst>
          </p:cNvPr>
          <p:cNvSpPr/>
          <p:nvPr/>
        </p:nvSpPr>
        <p:spPr>
          <a:xfrm>
            <a:off x="883196" y="4391677"/>
            <a:ext cx="171450" cy="410209"/>
          </a:xfrm>
          <a:custGeom>
            <a:avLst/>
            <a:gdLst/>
            <a:ahLst/>
            <a:cxnLst/>
            <a:rect l="l" t="t" r="r" b="b"/>
            <a:pathLst>
              <a:path w="171450" h="410209">
                <a:moveTo>
                  <a:pt x="12661" y="0"/>
                </a:moveTo>
                <a:lnTo>
                  <a:pt x="39" y="42525"/>
                </a:lnTo>
                <a:lnTo>
                  <a:pt x="1015" y="50482"/>
                </a:lnTo>
                <a:lnTo>
                  <a:pt x="850" y="51981"/>
                </a:lnTo>
                <a:lnTo>
                  <a:pt x="0" y="170865"/>
                </a:lnTo>
                <a:lnTo>
                  <a:pt x="32308" y="407314"/>
                </a:lnTo>
                <a:lnTo>
                  <a:pt x="35534" y="410146"/>
                </a:lnTo>
                <a:lnTo>
                  <a:pt x="40309" y="410057"/>
                </a:lnTo>
                <a:lnTo>
                  <a:pt x="44437" y="409448"/>
                </a:lnTo>
                <a:lnTo>
                  <a:pt x="47307" y="405485"/>
                </a:lnTo>
                <a:lnTo>
                  <a:pt x="15024" y="169240"/>
                </a:lnTo>
                <a:lnTo>
                  <a:pt x="15697" y="83019"/>
                </a:lnTo>
                <a:lnTo>
                  <a:pt x="45046" y="132334"/>
                </a:lnTo>
                <a:lnTo>
                  <a:pt x="47370" y="137579"/>
                </a:lnTo>
                <a:lnTo>
                  <a:pt x="51104" y="141909"/>
                </a:lnTo>
                <a:lnTo>
                  <a:pt x="56400" y="145173"/>
                </a:lnTo>
                <a:lnTo>
                  <a:pt x="64668" y="149440"/>
                </a:lnTo>
                <a:lnTo>
                  <a:pt x="64604" y="405980"/>
                </a:lnTo>
                <a:lnTo>
                  <a:pt x="67995" y="409486"/>
                </a:lnTo>
                <a:lnTo>
                  <a:pt x="76326" y="409486"/>
                </a:lnTo>
                <a:lnTo>
                  <a:pt x="79705" y="405980"/>
                </a:lnTo>
                <a:lnTo>
                  <a:pt x="79705" y="157238"/>
                </a:lnTo>
                <a:lnTo>
                  <a:pt x="133388" y="185039"/>
                </a:lnTo>
                <a:lnTo>
                  <a:pt x="137591" y="188112"/>
                </a:lnTo>
                <a:lnTo>
                  <a:pt x="142430" y="189598"/>
                </a:lnTo>
                <a:lnTo>
                  <a:pt x="154152" y="189598"/>
                </a:lnTo>
                <a:lnTo>
                  <a:pt x="160985" y="186512"/>
                </a:lnTo>
                <a:lnTo>
                  <a:pt x="165734" y="180581"/>
                </a:lnTo>
                <a:lnTo>
                  <a:pt x="170138" y="172230"/>
                </a:lnTo>
                <a:lnTo>
                  <a:pt x="171218" y="163077"/>
                </a:lnTo>
                <a:lnTo>
                  <a:pt x="169035" y="154138"/>
                </a:lnTo>
                <a:lnTo>
                  <a:pt x="163652" y="146431"/>
                </a:lnTo>
                <a:lnTo>
                  <a:pt x="162318" y="145402"/>
                </a:lnTo>
                <a:lnTo>
                  <a:pt x="83375" y="97269"/>
                </a:lnTo>
                <a:lnTo>
                  <a:pt x="79667" y="89014"/>
                </a:lnTo>
                <a:lnTo>
                  <a:pt x="83718" y="54597"/>
                </a:lnTo>
                <a:lnTo>
                  <a:pt x="84014" y="45704"/>
                </a:lnTo>
                <a:lnTo>
                  <a:pt x="82819" y="36955"/>
                </a:lnTo>
                <a:lnTo>
                  <a:pt x="80182" y="28556"/>
                </a:lnTo>
                <a:lnTo>
                  <a:pt x="76149" y="20713"/>
                </a:lnTo>
                <a:lnTo>
                  <a:pt x="66801" y="5829"/>
                </a:lnTo>
                <a:lnTo>
                  <a:pt x="62128" y="4800"/>
                </a:lnTo>
                <a:lnTo>
                  <a:pt x="55143" y="9525"/>
                </a:lnTo>
                <a:lnTo>
                  <a:pt x="54152" y="14389"/>
                </a:lnTo>
                <a:lnTo>
                  <a:pt x="67843" y="36182"/>
                </a:lnTo>
                <a:lnTo>
                  <a:pt x="69710" y="44500"/>
                </a:lnTo>
                <a:lnTo>
                  <a:pt x="67627" y="62153"/>
                </a:lnTo>
                <a:lnTo>
                  <a:pt x="59093" y="43129"/>
                </a:lnTo>
                <a:lnTo>
                  <a:pt x="54609" y="41414"/>
                </a:lnTo>
                <a:lnTo>
                  <a:pt x="47040" y="45072"/>
                </a:lnTo>
                <a:lnTo>
                  <a:pt x="45402" y="49733"/>
                </a:lnTo>
                <a:lnTo>
                  <a:pt x="71323" y="107530"/>
                </a:lnTo>
                <a:lnTo>
                  <a:pt x="72377" y="108737"/>
                </a:lnTo>
                <a:lnTo>
                  <a:pt x="153847" y="158394"/>
                </a:lnTo>
                <a:lnTo>
                  <a:pt x="156819" y="161785"/>
                </a:lnTo>
                <a:lnTo>
                  <a:pt x="156984" y="166992"/>
                </a:lnTo>
                <a:lnTo>
                  <a:pt x="151066" y="174396"/>
                </a:lnTo>
                <a:lnTo>
                  <a:pt x="145681" y="175044"/>
                </a:lnTo>
                <a:lnTo>
                  <a:pt x="140690" y="171297"/>
                </a:lnTo>
                <a:lnTo>
                  <a:pt x="63436" y="131305"/>
                </a:lnTo>
                <a:lnTo>
                  <a:pt x="61302" y="129921"/>
                </a:lnTo>
                <a:lnTo>
                  <a:pt x="59651" y="127914"/>
                </a:lnTo>
                <a:lnTo>
                  <a:pt x="58153" y="124536"/>
                </a:lnTo>
                <a:lnTo>
                  <a:pt x="21818" y="63487"/>
                </a:lnTo>
                <a:lnTo>
                  <a:pt x="17500" y="54058"/>
                </a:lnTo>
                <a:lnTo>
                  <a:pt x="15298" y="44026"/>
                </a:lnTo>
                <a:lnTo>
                  <a:pt x="15251" y="33738"/>
                </a:lnTo>
                <a:lnTo>
                  <a:pt x="17398" y="23545"/>
                </a:lnTo>
                <a:lnTo>
                  <a:pt x="22682" y="7213"/>
                </a:lnTo>
                <a:lnTo>
                  <a:pt x="20561" y="2768"/>
                </a:lnTo>
                <a:lnTo>
                  <a:pt x="12661" y="0"/>
                </a:lnTo>
                <a:close/>
              </a:path>
            </a:pathLst>
          </a:custGeom>
          <a:solidFill>
            <a:srgbClr val="1F21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4">
            <a:extLst>
              <a:ext uri="{FF2B5EF4-FFF2-40B4-BE49-F238E27FC236}">
                <a16:creationId xmlns:a16="http://schemas.microsoft.com/office/drawing/2014/main" id="{F2EC0FD9-E131-2E3C-F271-E8E53E5F83B7}"/>
              </a:ext>
            </a:extLst>
          </p:cNvPr>
          <p:cNvSpPr/>
          <p:nvPr/>
        </p:nvSpPr>
        <p:spPr>
          <a:xfrm>
            <a:off x="908949" y="5544025"/>
            <a:ext cx="349885" cy="300355"/>
          </a:xfrm>
          <a:custGeom>
            <a:avLst/>
            <a:gdLst/>
            <a:ahLst/>
            <a:cxnLst/>
            <a:rect l="l" t="t" r="r" b="b"/>
            <a:pathLst>
              <a:path w="349884" h="300354">
                <a:moveTo>
                  <a:pt x="349402" y="72986"/>
                </a:moveTo>
                <a:lnTo>
                  <a:pt x="331698" y="35433"/>
                </a:lnTo>
                <a:lnTo>
                  <a:pt x="248310" y="0"/>
                </a:lnTo>
                <a:lnTo>
                  <a:pt x="244094" y="1905"/>
                </a:lnTo>
                <a:lnTo>
                  <a:pt x="241185" y="9601"/>
                </a:lnTo>
                <a:lnTo>
                  <a:pt x="243052" y="13931"/>
                </a:lnTo>
                <a:lnTo>
                  <a:pt x="314198" y="42151"/>
                </a:lnTo>
                <a:lnTo>
                  <a:pt x="322630" y="47117"/>
                </a:lnTo>
                <a:lnTo>
                  <a:pt x="329133" y="54317"/>
                </a:lnTo>
                <a:lnTo>
                  <a:pt x="333336" y="63131"/>
                </a:lnTo>
                <a:lnTo>
                  <a:pt x="334822" y="72986"/>
                </a:lnTo>
                <a:lnTo>
                  <a:pt x="334822" y="285267"/>
                </a:lnTo>
                <a:lnTo>
                  <a:pt x="284734" y="285267"/>
                </a:lnTo>
                <a:lnTo>
                  <a:pt x="284734" y="152438"/>
                </a:lnTo>
                <a:lnTo>
                  <a:pt x="281470" y="149098"/>
                </a:lnTo>
                <a:lnTo>
                  <a:pt x="273418" y="149098"/>
                </a:lnTo>
                <a:lnTo>
                  <a:pt x="270154" y="152438"/>
                </a:lnTo>
                <a:lnTo>
                  <a:pt x="270154" y="285267"/>
                </a:lnTo>
                <a:lnTo>
                  <a:pt x="79260" y="285267"/>
                </a:lnTo>
                <a:lnTo>
                  <a:pt x="79260" y="152438"/>
                </a:lnTo>
                <a:lnTo>
                  <a:pt x="75996" y="149098"/>
                </a:lnTo>
                <a:lnTo>
                  <a:pt x="67945" y="149098"/>
                </a:lnTo>
                <a:lnTo>
                  <a:pt x="64681" y="152438"/>
                </a:lnTo>
                <a:lnTo>
                  <a:pt x="64681" y="285267"/>
                </a:lnTo>
                <a:lnTo>
                  <a:pt x="14579" y="285267"/>
                </a:lnTo>
                <a:lnTo>
                  <a:pt x="14579" y="72986"/>
                </a:lnTo>
                <a:lnTo>
                  <a:pt x="16065" y="63131"/>
                </a:lnTo>
                <a:lnTo>
                  <a:pt x="20269" y="54317"/>
                </a:lnTo>
                <a:lnTo>
                  <a:pt x="26784" y="47117"/>
                </a:lnTo>
                <a:lnTo>
                  <a:pt x="35204" y="42151"/>
                </a:lnTo>
                <a:lnTo>
                  <a:pt x="106349" y="13931"/>
                </a:lnTo>
                <a:lnTo>
                  <a:pt x="108216" y="9601"/>
                </a:lnTo>
                <a:lnTo>
                  <a:pt x="105308" y="1905"/>
                </a:lnTo>
                <a:lnTo>
                  <a:pt x="101092" y="0"/>
                </a:lnTo>
                <a:lnTo>
                  <a:pt x="29933" y="28219"/>
                </a:lnTo>
                <a:lnTo>
                  <a:pt x="17703" y="35433"/>
                </a:lnTo>
                <a:lnTo>
                  <a:pt x="8255" y="45885"/>
                </a:lnTo>
                <a:lnTo>
                  <a:pt x="2159" y="58686"/>
                </a:lnTo>
                <a:lnTo>
                  <a:pt x="0" y="72986"/>
                </a:lnTo>
                <a:lnTo>
                  <a:pt x="0" y="296875"/>
                </a:lnTo>
                <a:lnTo>
                  <a:pt x="3263" y="300215"/>
                </a:lnTo>
                <a:lnTo>
                  <a:pt x="67945" y="300215"/>
                </a:lnTo>
                <a:lnTo>
                  <a:pt x="71970" y="300215"/>
                </a:lnTo>
                <a:lnTo>
                  <a:pt x="346138" y="300215"/>
                </a:lnTo>
                <a:lnTo>
                  <a:pt x="349402" y="296875"/>
                </a:lnTo>
                <a:lnTo>
                  <a:pt x="349402" y="72986"/>
                </a:lnTo>
                <a:close/>
              </a:path>
            </a:pathLst>
          </a:custGeom>
          <a:solidFill>
            <a:srgbClr val="1F213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35">
            <a:extLst>
              <a:ext uri="{FF2B5EF4-FFF2-40B4-BE49-F238E27FC236}">
                <a16:creationId xmlns:a16="http://schemas.microsoft.com/office/drawing/2014/main" id="{6721A984-A117-12BE-C155-68CFECC8BAE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5393" y="5316187"/>
            <a:ext cx="250007" cy="229047"/>
          </a:xfrm>
          <a:prstGeom prst="rect">
            <a:avLst/>
          </a:prstGeom>
        </p:spPr>
      </p:pic>
      <p:pic>
        <p:nvPicPr>
          <p:cNvPr id="13" name="object 36">
            <a:extLst>
              <a:ext uri="{FF2B5EF4-FFF2-40B4-BE49-F238E27FC236}">
                <a16:creationId xmlns:a16="http://schemas.microsoft.com/office/drawing/2014/main" id="{26C63DE9-7FA7-CE0D-702C-24DAA0FB4CE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3581" y="5594598"/>
            <a:ext cx="89154" cy="181546"/>
          </a:xfrm>
          <a:prstGeom prst="rect">
            <a:avLst/>
          </a:prstGeom>
        </p:spPr>
      </p:pic>
      <p:sp>
        <p:nvSpPr>
          <p:cNvPr id="17" name="object 3">
            <a:extLst>
              <a:ext uri="{FF2B5EF4-FFF2-40B4-BE49-F238E27FC236}">
                <a16:creationId xmlns:a16="http://schemas.microsoft.com/office/drawing/2014/main" id="{448ED25A-E40C-5BC7-C2DF-A6DF83C9B855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4796163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4A24D61-8C5C-8AC3-7771-09B63FFAB54A}"/>
              </a:ext>
            </a:extLst>
          </p:cNvPr>
          <p:cNvSpPr txBox="1"/>
          <p:nvPr/>
        </p:nvSpPr>
        <p:spPr>
          <a:xfrm>
            <a:off x="1430074" y="424753"/>
            <a:ext cx="58781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es-CO" sz="2400" b="1" dirty="0">
                <a:solidFill>
                  <a:srgbClr val="00A48D"/>
                </a:solidFill>
                <a:latin typeface="Arial"/>
                <a:ea typeface="+mj-ea"/>
                <a:cs typeface="Arial"/>
              </a:rPr>
              <a:t>Atenciones ambulatorias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1DB1CB3-CD4D-8DFC-5E58-25DA3514B0E8}"/>
              </a:ext>
            </a:extLst>
          </p:cNvPr>
          <p:cNvSpPr txBox="1"/>
          <p:nvPr/>
        </p:nvSpPr>
        <p:spPr>
          <a:xfrm>
            <a:off x="1723192" y="1164263"/>
            <a:ext cx="4797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spc="-25" dirty="0">
                <a:solidFill>
                  <a:srgbClr val="23505E"/>
                </a:solidFill>
                <a:latin typeface="Arial"/>
                <a:cs typeface="Arial"/>
              </a:rPr>
              <a:t>Roles</a:t>
            </a:r>
            <a:r>
              <a:rPr lang="es-CO" sz="1800" b="1" spc="-6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CO" sz="1800" b="1" spc="50" dirty="0">
                <a:solidFill>
                  <a:srgbClr val="23505E"/>
                </a:solidFill>
                <a:latin typeface="Arial"/>
                <a:cs typeface="Arial"/>
              </a:rPr>
              <a:t>recobrantes</a:t>
            </a:r>
            <a:r>
              <a:rPr lang="es-CO" sz="1800" b="1" spc="-60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CO" sz="1800" b="1" spc="-25" dirty="0">
                <a:solidFill>
                  <a:srgbClr val="23505E"/>
                </a:solidFill>
                <a:latin typeface="Arial"/>
                <a:cs typeface="Arial"/>
              </a:rPr>
              <a:t>- </a:t>
            </a:r>
            <a:r>
              <a:rPr lang="es-CO" sz="1800" b="1" spc="-540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CO" sz="1800" b="1" spc="80" dirty="0">
                <a:solidFill>
                  <a:srgbClr val="23505E"/>
                </a:solidFill>
                <a:latin typeface="Arial"/>
                <a:cs typeface="Arial"/>
              </a:rPr>
              <a:t>tutelas</a:t>
            </a:r>
            <a:r>
              <a:rPr lang="es-CO" sz="1800" b="1" spc="-50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CO" sz="1800" b="1" spc="40" dirty="0" err="1">
                <a:solidFill>
                  <a:srgbClr val="23505E"/>
                </a:solidFill>
                <a:latin typeface="Arial"/>
                <a:cs typeface="Arial"/>
              </a:rPr>
              <a:t>Mipres</a:t>
            </a:r>
            <a:endParaRPr lang="es-CO" sz="1800" dirty="0"/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C93B58E7-2073-6CB0-6B27-4B344B140D45}"/>
              </a:ext>
            </a:extLst>
          </p:cNvPr>
          <p:cNvSpPr txBox="1"/>
          <p:nvPr/>
        </p:nvSpPr>
        <p:spPr>
          <a:xfrm>
            <a:off x="2086396" y="1808310"/>
            <a:ext cx="2229894" cy="10751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8">
              <a:lnSpc>
                <a:spcPct val="150000"/>
              </a:lnSpc>
              <a:spcBef>
                <a:spcPts val="100"/>
              </a:spcBef>
            </a:pPr>
            <a:r>
              <a:rPr sz="1600" b="1" spc="15" dirty="0">
                <a:solidFill>
                  <a:srgbClr val="00A48D"/>
                </a:solidFill>
                <a:latin typeface="Arial"/>
                <a:cs typeface="Arial"/>
              </a:rPr>
              <a:t>2020:</a:t>
            </a:r>
            <a:r>
              <a:rPr sz="1600" b="1" spc="-8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1600" b="1" spc="15" dirty="0">
                <a:solidFill>
                  <a:srgbClr val="23505E"/>
                </a:solidFill>
                <a:latin typeface="Arial"/>
                <a:cs typeface="Arial"/>
              </a:rPr>
              <a:t>12.458</a:t>
            </a:r>
            <a:endParaRPr sz="1600" dirty="0">
              <a:latin typeface="Arial"/>
              <a:cs typeface="Arial"/>
            </a:endParaRPr>
          </a:p>
          <a:p>
            <a:pPr marL="12698">
              <a:lnSpc>
                <a:spcPct val="150000"/>
              </a:lnSpc>
            </a:pPr>
            <a:r>
              <a:rPr sz="1600" b="1" spc="15" dirty="0">
                <a:solidFill>
                  <a:srgbClr val="00A48D"/>
                </a:solidFill>
                <a:latin typeface="Arial"/>
                <a:cs typeface="Arial"/>
              </a:rPr>
              <a:t>2021:</a:t>
            </a:r>
            <a:r>
              <a:rPr sz="1600" b="1" spc="-2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1600" b="1" spc="15" dirty="0">
                <a:solidFill>
                  <a:srgbClr val="23505E"/>
                </a:solidFill>
                <a:latin typeface="Arial"/>
                <a:cs typeface="Arial"/>
              </a:rPr>
              <a:t>4.306</a:t>
            </a:r>
            <a:endParaRPr sz="1600" dirty="0">
              <a:latin typeface="Arial"/>
              <a:cs typeface="Arial"/>
            </a:endParaRPr>
          </a:p>
          <a:p>
            <a:pPr marL="12698">
              <a:lnSpc>
                <a:spcPct val="150000"/>
              </a:lnSpc>
            </a:pPr>
            <a:r>
              <a:rPr sz="1600" b="1" spc="15" dirty="0">
                <a:solidFill>
                  <a:srgbClr val="00A48D"/>
                </a:solidFill>
                <a:latin typeface="Arial"/>
                <a:cs typeface="Arial"/>
              </a:rPr>
              <a:t>2022:</a:t>
            </a:r>
            <a:r>
              <a:rPr sz="1600" b="1" spc="-2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1600" b="1" spc="15" dirty="0">
                <a:solidFill>
                  <a:srgbClr val="23505E"/>
                </a:solidFill>
                <a:latin typeface="Arial"/>
                <a:cs typeface="Arial"/>
              </a:rPr>
              <a:t>7.929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id="{3899C16D-E9D6-2064-10CE-7D11933911D0}"/>
              </a:ext>
            </a:extLst>
          </p:cNvPr>
          <p:cNvSpPr/>
          <p:nvPr/>
        </p:nvSpPr>
        <p:spPr>
          <a:xfrm>
            <a:off x="4369174" y="2097464"/>
            <a:ext cx="320675" cy="2723515"/>
          </a:xfrm>
          <a:custGeom>
            <a:avLst/>
            <a:gdLst/>
            <a:ahLst/>
            <a:cxnLst/>
            <a:rect l="l" t="t" r="r" b="b"/>
            <a:pathLst>
              <a:path w="320675" h="2723515">
                <a:moveTo>
                  <a:pt x="316407" y="264960"/>
                </a:moveTo>
                <a:lnTo>
                  <a:pt x="158203" y="0"/>
                </a:lnTo>
                <a:lnTo>
                  <a:pt x="0" y="264960"/>
                </a:lnTo>
                <a:lnTo>
                  <a:pt x="90144" y="264960"/>
                </a:lnTo>
                <a:lnTo>
                  <a:pt x="90144" y="554393"/>
                </a:lnTo>
                <a:lnTo>
                  <a:pt x="226263" y="554393"/>
                </a:lnTo>
                <a:lnTo>
                  <a:pt x="226263" y="264960"/>
                </a:lnTo>
                <a:lnTo>
                  <a:pt x="316407" y="264960"/>
                </a:lnTo>
                <a:close/>
              </a:path>
              <a:path w="320675" h="2723515">
                <a:moveTo>
                  <a:pt x="320357" y="2458428"/>
                </a:moveTo>
                <a:lnTo>
                  <a:pt x="230212" y="2458428"/>
                </a:lnTo>
                <a:lnTo>
                  <a:pt x="230212" y="2168982"/>
                </a:lnTo>
                <a:lnTo>
                  <a:pt x="94107" y="2168982"/>
                </a:lnTo>
                <a:lnTo>
                  <a:pt x="94107" y="2458428"/>
                </a:lnTo>
                <a:lnTo>
                  <a:pt x="3949" y="2458428"/>
                </a:lnTo>
                <a:lnTo>
                  <a:pt x="162153" y="2723388"/>
                </a:lnTo>
                <a:lnTo>
                  <a:pt x="320357" y="2458428"/>
                </a:lnTo>
                <a:close/>
              </a:path>
            </a:pathLst>
          </a:custGeom>
          <a:solidFill>
            <a:srgbClr val="2350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4">
            <a:extLst>
              <a:ext uri="{FF2B5EF4-FFF2-40B4-BE49-F238E27FC236}">
                <a16:creationId xmlns:a16="http://schemas.microsoft.com/office/drawing/2014/main" id="{CABC6CE4-E04B-624D-F96D-173B7D779C2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67447" y="1520785"/>
            <a:ext cx="2328537" cy="4584965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D495C9DF-C538-5094-BFD1-22B8BD493F61}"/>
              </a:ext>
            </a:extLst>
          </p:cNvPr>
          <p:cNvSpPr txBox="1"/>
          <p:nvPr/>
        </p:nvSpPr>
        <p:spPr>
          <a:xfrm>
            <a:off x="1723192" y="3319622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spc="10" dirty="0">
                <a:solidFill>
                  <a:srgbClr val="23505E"/>
                </a:solidFill>
                <a:latin typeface="Arial"/>
                <a:cs typeface="Arial"/>
              </a:rPr>
              <a:t>Prescripciones</a:t>
            </a:r>
            <a:r>
              <a:rPr lang="es-CO" sz="1800" b="1" spc="-7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CO" sz="1800" b="1" spc="40" dirty="0" err="1">
                <a:solidFill>
                  <a:srgbClr val="23505E"/>
                </a:solidFill>
                <a:latin typeface="Arial"/>
                <a:cs typeface="Arial"/>
              </a:rPr>
              <a:t>Mipres</a:t>
            </a:r>
            <a:endParaRPr lang="es-CO" sz="1800" dirty="0"/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9494CA9C-5990-1005-102F-963E80348F1E}"/>
              </a:ext>
            </a:extLst>
          </p:cNvPr>
          <p:cNvSpPr txBox="1"/>
          <p:nvPr/>
        </p:nvSpPr>
        <p:spPr>
          <a:xfrm>
            <a:off x="2031201" y="3991913"/>
            <a:ext cx="1902079" cy="7058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8">
              <a:lnSpc>
                <a:spcPct val="150000"/>
              </a:lnSpc>
              <a:spcBef>
                <a:spcPts val="100"/>
              </a:spcBef>
            </a:pPr>
            <a:r>
              <a:rPr sz="1600" b="1" spc="15" dirty="0">
                <a:solidFill>
                  <a:srgbClr val="00A48D"/>
                </a:solidFill>
                <a:latin typeface="Arial"/>
                <a:cs typeface="Arial"/>
              </a:rPr>
              <a:t>2021:</a:t>
            </a:r>
            <a:r>
              <a:rPr sz="1600" b="1" spc="-8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1600" b="1" spc="15" dirty="0">
                <a:solidFill>
                  <a:srgbClr val="23505E"/>
                </a:solidFill>
                <a:latin typeface="Arial"/>
                <a:cs typeface="Arial"/>
              </a:rPr>
              <a:t>124.213</a:t>
            </a:r>
            <a:endParaRPr sz="1600" dirty="0">
              <a:latin typeface="Arial"/>
              <a:cs typeface="Arial"/>
            </a:endParaRPr>
          </a:p>
          <a:p>
            <a:pPr marL="12698">
              <a:lnSpc>
                <a:spcPct val="150000"/>
              </a:lnSpc>
            </a:pPr>
            <a:r>
              <a:rPr sz="1600" b="1" spc="15" dirty="0">
                <a:solidFill>
                  <a:srgbClr val="00A48D"/>
                </a:solidFill>
                <a:latin typeface="Arial"/>
                <a:cs typeface="Arial"/>
              </a:rPr>
              <a:t>2022:</a:t>
            </a:r>
            <a:r>
              <a:rPr sz="1600" b="1" spc="-60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1600" b="1" spc="15" dirty="0">
                <a:solidFill>
                  <a:srgbClr val="23505E"/>
                </a:solidFill>
                <a:latin typeface="Arial"/>
                <a:cs typeface="Arial"/>
              </a:rPr>
              <a:t>63.465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2D3D361-2FA8-4E67-40DD-3B082E0ED37E}"/>
              </a:ext>
            </a:extLst>
          </p:cNvPr>
          <p:cNvSpPr txBox="1"/>
          <p:nvPr/>
        </p:nvSpPr>
        <p:spPr>
          <a:xfrm>
            <a:off x="5050589" y="3875759"/>
            <a:ext cx="2223966" cy="9381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9041" marR="5080" indent="-246979" algn="ctr">
              <a:lnSpc>
                <a:spcPct val="150000"/>
              </a:lnSpc>
              <a:spcBef>
                <a:spcPts val="180"/>
              </a:spcBef>
            </a:pPr>
            <a:r>
              <a:rPr lang="es-CO" sz="1800" b="1" spc="30" dirty="0">
                <a:solidFill>
                  <a:srgbClr val="23505E"/>
                </a:solidFill>
                <a:latin typeface="Arial"/>
                <a:cs typeface="Arial"/>
              </a:rPr>
              <a:t>Disminuyó  </a:t>
            </a:r>
          </a:p>
          <a:p>
            <a:pPr marL="259041" marR="5080" indent="-246979" algn="ctr">
              <a:lnSpc>
                <a:spcPct val="150000"/>
              </a:lnSpc>
              <a:spcBef>
                <a:spcPts val="180"/>
              </a:spcBef>
            </a:pPr>
            <a:r>
              <a:rPr lang="es-CO" sz="2000" b="1" spc="20" dirty="0">
                <a:solidFill>
                  <a:srgbClr val="23505E"/>
                </a:solidFill>
                <a:latin typeface="Arial"/>
                <a:cs typeface="Arial"/>
              </a:rPr>
              <a:t>48,9%</a:t>
            </a:r>
            <a:endParaRPr lang="es-CO" sz="2000" dirty="0">
              <a:latin typeface="Arial"/>
              <a:cs typeface="Arial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864F3F9-FDAE-2975-67EA-5A9444ACAF39}"/>
              </a:ext>
            </a:extLst>
          </p:cNvPr>
          <p:cNvSpPr txBox="1"/>
          <p:nvPr/>
        </p:nvSpPr>
        <p:spPr>
          <a:xfrm>
            <a:off x="1737808" y="5126677"/>
            <a:ext cx="612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es-CO" sz="1800" b="1" spc="35" dirty="0">
                <a:solidFill>
                  <a:srgbClr val="23505E"/>
                </a:solidFill>
                <a:latin typeface="Arial"/>
                <a:cs typeface="Arial"/>
              </a:rPr>
              <a:t>Autorizaciones </a:t>
            </a:r>
            <a:r>
              <a:rPr lang="es-CO" sz="1800" b="1" spc="65" dirty="0">
                <a:solidFill>
                  <a:srgbClr val="23505E"/>
                </a:solidFill>
                <a:latin typeface="Arial"/>
                <a:cs typeface="Arial"/>
              </a:rPr>
              <a:t>ambulatorias:</a:t>
            </a:r>
            <a:endParaRPr lang="es-CO" sz="1800" dirty="0">
              <a:latin typeface="Arial"/>
              <a:cs typeface="Arial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E692D6E-4962-B107-8978-C26708CB8C13}"/>
              </a:ext>
            </a:extLst>
          </p:cNvPr>
          <p:cNvSpPr txBox="1"/>
          <p:nvPr/>
        </p:nvSpPr>
        <p:spPr>
          <a:xfrm>
            <a:off x="1918742" y="5590034"/>
            <a:ext cx="6126480" cy="785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>
              <a:lnSpc>
                <a:spcPct val="150000"/>
              </a:lnSpc>
              <a:spcBef>
                <a:spcPts val="2200"/>
              </a:spcBef>
            </a:pPr>
            <a:r>
              <a:rPr lang="es-MX" sz="1600" b="1" spc="15" dirty="0">
                <a:solidFill>
                  <a:srgbClr val="00A48D"/>
                </a:solidFill>
                <a:latin typeface="Arial"/>
                <a:cs typeface="Arial"/>
              </a:rPr>
              <a:t>2022:</a:t>
            </a:r>
            <a:r>
              <a:rPr lang="es-MX" sz="1600" b="1" spc="-20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lang="es-MX" sz="1600" spc="-5" dirty="0">
                <a:solidFill>
                  <a:srgbClr val="2B4F61"/>
                </a:solidFill>
                <a:latin typeface="Arial MT"/>
                <a:cs typeface="Arial MT"/>
              </a:rPr>
              <a:t>3.483.514,</a:t>
            </a:r>
            <a:r>
              <a:rPr lang="es-MX" sz="1600" spc="10" dirty="0">
                <a:solidFill>
                  <a:srgbClr val="2B4F61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B4F61"/>
                </a:solidFill>
                <a:latin typeface="Arial MT"/>
                <a:cs typeface="Arial MT"/>
              </a:rPr>
              <a:t>promedio</a:t>
            </a:r>
            <a:r>
              <a:rPr lang="es-MX" sz="1600" spc="10" dirty="0">
                <a:solidFill>
                  <a:srgbClr val="2B4F61"/>
                </a:solidFill>
                <a:latin typeface="Arial MT"/>
                <a:cs typeface="Arial MT"/>
              </a:rPr>
              <a:t> </a:t>
            </a:r>
            <a:r>
              <a:rPr lang="es-MX" sz="1600" dirty="0">
                <a:solidFill>
                  <a:srgbClr val="2B4F61"/>
                </a:solidFill>
                <a:latin typeface="Arial MT"/>
                <a:cs typeface="Arial MT"/>
              </a:rPr>
              <a:t>mes</a:t>
            </a:r>
            <a:r>
              <a:rPr lang="es-MX" sz="1600" spc="5" dirty="0">
                <a:solidFill>
                  <a:srgbClr val="2B4F61"/>
                </a:solidFill>
                <a:latin typeface="Arial MT"/>
                <a:cs typeface="Arial MT"/>
              </a:rPr>
              <a:t> </a:t>
            </a:r>
            <a:r>
              <a:rPr lang="es-MX" sz="1600" spc="-5" dirty="0">
                <a:solidFill>
                  <a:srgbClr val="2B4F61"/>
                </a:solidFill>
                <a:latin typeface="Arial MT"/>
                <a:cs typeface="Arial MT"/>
              </a:rPr>
              <a:t>290.292</a:t>
            </a:r>
            <a:endParaRPr lang="es-MX" sz="1600" dirty="0">
              <a:latin typeface="Arial MT"/>
              <a:cs typeface="Arial MT"/>
            </a:endParaRPr>
          </a:p>
          <a:p>
            <a:pPr marL="12698">
              <a:lnSpc>
                <a:spcPct val="150000"/>
              </a:lnSpc>
            </a:pPr>
            <a:r>
              <a:rPr lang="es-MX" sz="1600" b="1" spc="40" dirty="0">
                <a:solidFill>
                  <a:srgbClr val="00A48D"/>
                </a:solidFill>
                <a:latin typeface="Arial"/>
                <a:cs typeface="Arial"/>
              </a:rPr>
              <a:t>Gestión</a:t>
            </a:r>
            <a:r>
              <a:rPr lang="es-MX" sz="1600" b="1" spc="-3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lang="es-MX" sz="1600" b="1" spc="45" dirty="0">
                <a:solidFill>
                  <a:srgbClr val="00A48D"/>
                </a:solidFill>
                <a:latin typeface="Arial"/>
                <a:cs typeface="Arial"/>
              </a:rPr>
              <a:t>pagina</a:t>
            </a:r>
            <a:r>
              <a:rPr lang="es-MX" sz="1600" b="1" spc="-3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lang="es-MX" sz="1600" b="1" spc="-40" dirty="0">
                <a:solidFill>
                  <a:srgbClr val="00A48D"/>
                </a:solidFill>
                <a:latin typeface="Arial"/>
                <a:cs typeface="Arial"/>
              </a:rPr>
              <a:t>WEB:</a:t>
            </a:r>
            <a:r>
              <a:rPr lang="es-MX" sz="1600" b="1" spc="-30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lang="es-MX" sz="1600" spc="-5" dirty="0">
                <a:solidFill>
                  <a:srgbClr val="2B4F61"/>
                </a:solidFill>
                <a:latin typeface="Arial MT"/>
                <a:cs typeface="Arial MT"/>
              </a:rPr>
              <a:t>46.498</a:t>
            </a:r>
            <a:endParaRPr lang="es-MX" sz="1600" dirty="0">
              <a:latin typeface="Arial MT"/>
              <a:cs typeface="Arial MT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164A5CB8-E980-4D77-08B5-C052CD8F9DD3}"/>
              </a:ext>
            </a:extLst>
          </p:cNvPr>
          <p:cNvSpPr txBox="1"/>
          <p:nvPr/>
        </p:nvSpPr>
        <p:spPr>
          <a:xfrm>
            <a:off x="5251803" y="1883179"/>
            <a:ext cx="1676972" cy="889411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309834" marR="5080" indent="-297771" algn="ctr">
              <a:lnSpc>
                <a:spcPct val="150000"/>
              </a:lnSpc>
              <a:spcBef>
                <a:spcPts val="180"/>
              </a:spcBef>
            </a:pPr>
            <a:r>
              <a:rPr sz="1800" b="1" spc="55" dirty="0" err="1">
                <a:solidFill>
                  <a:srgbClr val="23505E"/>
                </a:solidFill>
                <a:latin typeface="Arial"/>
                <a:cs typeface="Arial"/>
              </a:rPr>
              <a:t>Incrementó</a:t>
            </a:r>
            <a:endParaRPr lang="es-MX" sz="1800" b="1" spc="55" dirty="0">
              <a:solidFill>
                <a:srgbClr val="23505E"/>
              </a:solidFill>
              <a:latin typeface="Arial"/>
              <a:cs typeface="Arial"/>
            </a:endParaRPr>
          </a:p>
          <a:p>
            <a:pPr marL="309834" marR="5080" indent="-297771" algn="ctr">
              <a:lnSpc>
                <a:spcPct val="150000"/>
              </a:lnSpc>
              <a:spcBef>
                <a:spcPts val="180"/>
              </a:spcBef>
            </a:pPr>
            <a:r>
              <a:rPr sz="2000" b="1" spc="20" dirty="0">
                <a:solidFill>
                  <a:srgbClr val="23505E"/>
                </a:solidFill>
                <a:latin typeface="Arial"/>
                <a:cs typeface="Arial"/>
              </a:rPr>
              <a:t>84,1%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6A1929C8-8777-390E-2751-98989B5AB641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231332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23D5283-F10F-06B5-F86A-9FF5B17CA1A8}"/>
              </a:ext>
            </a:extLst>
          </p:cNvPr>
          <p:cNvSpPr txBox="1"/>
          <p:nvPr/>
        </p:nvSpPr>
        <p:spPr>
          <a:xfrm>
            <a:off x="1270670" y="765498"/>
            <a:ext cx="6098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es-CO" sz="2400" b="1" spc="15" dirty="0">
                <a:solidFill>
                  <a:srgbClr val="00A48D"/>
                </a:solidFill>
                <a:latin typeface="Arial"/>
                <a:ea typeface="+mj-ea"/>
                <a:cs typeface="Arial"/>
              </a:rPr>
              <a:t>Referencia y contrarreferencia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4676A78-B6B7-5492-0004-5BB8733F0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356" y="1413570"/>
            <a:ext cx="2840058" cy="201622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175F5BC-63B1-655F-0C21-86892A0A4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6892" y="3960463"/>
            <a:ext cx="1861130" cy="172819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97AD1D5-C64D-B03D-66FD-63AE8369AE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1110" y="1395575"/>
            <a:ext cx="1944216" cy="206204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9AB29D9-E3EA-B062-547B-AD5032D63F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7787" y="3783947"/>
            <a:ext cx="2491227" cy="251327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16F44A9-7E3C-F1FA-582F-CF82D138E0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0022" y="1441398"/>
            <a:ext cx="2352261" cy="201622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7BA1B4E-7FED-62EB-A671-1316AB856A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67414" y="3960463"/>
            <a:ext cx="2531747" cy="2160240"/>
          </a:xfrm>
          <a:prstGeom prst="rect">
            <a:avLst/>
          </a:prstGeom>
        </p:spPr>
      </p:pic>
      <p:sp>
        <p:nvSpPr>
          <p:cNvPr id="15" name="object 3">
            <a:extLst>
              <a:ext uri="{FF2B5EF4-FFF2-40B4-BE49-F238E27FC236}">
                <a16:creationId xmlns:a16="http://schemas.microsoft.com/office/drawing/2014/main" id="{0F51AD8B-103B-8EAB-0B2F-C93CAE666BF3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9174474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C6291A80-9DA6-BA44-BA38-B7906968D198}"/>
              </a:ext>
            </a:extLst>
          </p:cNvPr>
          <p:cNvSpPr txBox="1"/>
          <p:nvPr/>
        </p:nvSpPr>
        <p:spPr>
          <a:xfrm>
            <a:off x="1846734" y="2354357"/>
            <a:ext cx="8928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dirty="0">
                <a:solidFill>
                  <a:srgbClr val="009B86"/>
                </a:solidFill>
                <a:latin typeface="+mj-lt"/>
              </a:rPr>
              <a:t>CONTRATACIÓN</a:t>
            </a:r>
            <a:endParaRPr lang="es-CO" sz="5400" b="1" dirty="0">
              <a:solidFill>
                <a:srgbClr val="009B86"/>
              </a:solidFill>
              <a:latin typeface="+mj-l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743DEBA-F84A-F94C-911D-89BBA34C80E3}"/>
              </a:ext>
            </a:extLst>
          </p:cNvPr>
          <p:cNvSpPr txBox="1"/>
          <p:nvPr/>
        </p:nvSpPr>
        <p:spPr>
          <a:xfrm>
            <a:off x="3222378" y="3277687"/>
            <a:ext cx="57456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5400" b="1" dirty="0">
                <a:solidFill>
                  <a:srgbClr val="23505E"/>
                </a:solidFill>
                <a:latin typeface="+mj-lt"/>
              </a:rPr>
              <a:t>SAVIA SALUD EPS</a:t>
            </a:r>
          </a:p>
          <a:p>
            <a:pPr algn="ctr"/>
            <a:r>
              <a:rPr lang="es-CO" sz="5400" b="1" dirty="0">
                <a:solidFill>
                  <a:srgbClr val="23505E"/>
                </a:solidFill>
                <a:latin typeface="+mj-lt"/>
              </a:rPr>
              <a:t>AÑO 2022</a:t>
            </a:r>
          </a:p>
        </p:txBody>
      </p:sp>
      <p:cxnSp>
        <p:nvCxnSpPr>
          <p:cNvPr id="6" name="Conector recto 6">
            <a:extLst>
              <a:ext uri="{FF2B5EF4-FFF2-40B4-BE49-F238E27FC236}">
                <a16:creationId xmlns:a16="http://schemas.microsoft.com/office/drawing/2014/main" id="{B276BC31-3D62-3441-BD7C-A91FC8D368D1}"/>
              </a:ext>
            </a:extLst>
          </p:cNvPr>
          <p:cNvCxnSpPr>
            <a:cxnSpLocks/>
          </p:cNvCxnSpPr>
          <p:nvPr/>
        </p:nvCxnSpPr>
        <p:spPr>
          <a:xfrm>
            <a:off x="1702719" y="1689352"/>
            <a:ext cx="0" cy="317667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925680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5">
            <a:extLst>
              <a:ext uri="{FF2B5EF4-FFF2-40B4-BE49-F238E27FC236}">
                <a16:creationId xmlns:a16="http://schemas.microsoft.com/office/drawing/2014/main" id="{E2F537DF-ACA8-EED5-E6C3-2BC880BBD65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8582" y="1629594"/>
            <a:ext cx="7178405" cy="420461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E2063D3-22A5-A16A-5653-3178E1FE4D1D}"/>
              </a:ext>
            </a:extLst>
          </p:cNvPr>
          <p:cNvSpPr txBox="1"/>
          <p:nvPr/>
        </p:nvSpPr>
        <p:spPr>
          <a:xfrm>
            <a:off x="1270670" y="1025380"/>
            <a:ext cx="60983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800" b="1" spc="-40" dirty="0">
                <a:solidFill>
                  <a:srgbClr val="006D74"/>
                </a:solidFill>
                <a:latin typeface="Arial"/>
                <a:cs typeface="Arial"/>
              </a:rPr>
              <a:t>Adquisició</a:t>
            </a:r>
            <a:r>
              <a:rPr lang="es-CO" sz="2800" b="1" spc="100" dirty="0">
                <a:solidFill>
                  <a:srgbClr val="006D74"/>
                </a:solidFill>
                <a:latin typeface="Arial"/>
                <a:cs typeface="Arial"/>
              </a:rPr>
              <a:t>n</a:t>
            </a:r>
            <a:r>
              <a:rPr lang="es-CO" sz="2800" b="1" spc="-305" dirty="0">
                <a:solidFill>
                  <a:srgbClr val="006D74"/>
                </a:solidFill>
                <a:latin typeface="Arial"/>
                <a:cs typeface="Arial"/>
              </a:rPr>
              <a:t> </a:t>
            </a:r>
            <a:r>
              <a:rPr lang="es-CO" sz="2800" b="1" spc="25" dirty="0">
                <a:solidFill>
                  <a:srgbClr val="006D74"/>
                </a:solidFill>
                <a:latin typeface="Arial"/>
                <a:cs typeface="Arial"/>
              </a:rPr>
              <a:t>d</a:t>
            </a:r>
            <a:r>
              <a:rPr lang="es-CO" sz="2800" b="1" spc="135" dirty="0">
                <a:solidFill>
                  <a:srgbClr val="006D74"/>
                </a:solidFill>
                <a:latin typeface="Arial"/>
                <a:cs typeface="Arial"/>
              </a:rPr>
              <a:t>e</a:t>
            </a:r>
            <a:r>
              <a:rPr lang="es-CO" sz="2800" b="1" spc="-305" dirty="0">
                <a:solidFill>
                  <a:srgbClr val="006D74"/>
                </a:solidFill>
                <a:latin typeface="Arial"/>
                <a:cs typeface="Arial"/>
              </a:rPr>
              <a:t> </a:t>
            </a:r>
            <a:r>
              <a:rPr lang="es-CO" sz="2800" b="1" spc="-40" dirty="0">
                <a:solidFill>
                  <a:srgbClr val="006D74"/>
                </a:solidFill>
                <a:latin typeface="Arial"/>
                <a:cs typeface="Arial"/>
              </a:rPr>
              <a:t>servicios</a:t>
            </a:r>
            <a:endParaRPr lang="es-CO" sz="2800" b="1" dirty="0">
              <a:solidFill>
                <a:srgbClr val="006D74"/>
              </a:solidFill>
            </a:endParaRPr>
          </a:p>
        </p:txBody>
      </p:sp>
      <p:pic>
        <p:nvPicPr>
          <p:cNvPr id="5" name="object 6">
            <a:extLst>
              <a:ext uri="{FF2B5EF4-FFF2-40B4-BE49-F238E27FC236}">
                <a16:creationId xmlns:a16="http://schemas.microsoft.com/office/drawing/2014/main" id="{8EE07D0B-79AF-96F9-E46E-D6989C56AE9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67414" y="2349674"/>
            <a:ext cx="3886195" cy="2962794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7D49DF98-D56C-3536-B0A9-47041723E118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4899989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A7AD78-4003-D33D-5716-2BE833B1FE25}"/>
              </a:ext>
            </a:extLst>
          </p:cNvPr>
          <p:cNvSpPr txBox="1"/>
          <p:nvPr/>
        </p:nvSpPr>
        <p:spPr>
          <a:xfrm>
            <a:off x="1198662" y="981522"/>
            <a:ext cx="609834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b="1" spc="50" dirty="0">
                <a:solidFill>
                  <a:srgbClr val="006D74"/>
                </a:solidFill>
                <a:latin typeface="Arial"/>
                <a:cs typeface="Arial"/>
              </a:rPr>
              <a:t>Medicamentos</a:t>
            </a:r>
            <a:endParaRPr lang="es-CO" b="1" dirty="0">
              <a:solidFill>
                <a:srgbClr val="006D74"/>
              </a:solidFill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081D6774-400C-B714-F1D0-BDD9B5F2719F}"/>
              </a:ext>
            </a:extLst>
          </p:cNvPr>
          <p:cNvSpPr txBox="1"/>
          <p:nvPr/>
        </p:nvSpPr>
        <p:spPr>
          <a:xfrm>
            <a:off x="1054646" y="1671387"/>
            <a:ext cx="7776864" cy="44473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1200" b="1" spc="9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Análisis</a:t>
            </a:r>
            <a:r>
              <a:rPr sz="1200" b="1" spc="-7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7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b="1" spc="-7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7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pertinencia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 marR="765699">
              <a:spcBef>
                <a:spcPts val="200"/>
              </a:spcBef>
            </a:pPr>
            <a:r>
              <a:rPr sz="1200" b="1" spc="6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b="1" spc="-3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7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Medicamentos:</a:t>
            </a:r>
            <a:r>
              <a:rPr sz="1200" b="1" spc="-3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7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ahorro </a:t>
            </a:r>
            <a:r>
              <a:rPr sz="1200" b="1" spc="-40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7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intervención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1585"/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$741.198.189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25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 marR="59682"/>
            <a:r>
              <a:rPr sz="1200" b="1" spc="4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Cambios</a:t>
            </a:r>
            <a:r>
              <a:rPr sz="1200" b="1" spc="-4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6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b="1" spc="-3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9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marca</a:t>
            </a:r>
            <a:r>
              <a:rPr sz="1200" b="1" spc="-3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8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1200" b="1" spc="-4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5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recotización </a:t>
            </a:r>
            <a:r>
              <a:rPr sz="1200" b="1" spc="-40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7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medicamentos: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/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Impacto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costo:</a:t>
            </a:r>
            <a:r>
              <a:rPr sz="1200" spc="-6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$3.771.134.214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20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 marR="1283149"/>
            <a:r>
              <a:rPr sz="1200" b="1" spc="9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Nuevo</a:t>
            </a:r>
            <a:r>
              <a:rPr sz="1200" b="1" spc="-6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7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proveedor</a:t>
            </a:r>
            <a:r>
              <a:rPr sz="1200" b="1" spc="-6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6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sz="1200" b="1" spc="-40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7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medicamentos: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/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contrató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nuevo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operador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logístico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 marR="736492">
              <a:spcBef>
                <a:spcPts val="60"/>
              </a:spcBef>
            </a:pPr>
            <a:r>
              <a:rPr sz="1200" spc="-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(Tododrogas)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dispensación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sz="1200" spc="-3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tecnologías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municipios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40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 marR="66030"/>
            <a:r>
              <a:rPr sz="1200" b="1" spc="7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Reporte</a:t>
            </a:r>
            <a:r>
              <a:rPr sz="1200" b="1" spc="-4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6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b="1" spc="-4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5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tecnologías</a:t>
            </a:r>
            <a:r>
              <a:rPr sz="1200" b="1" spc="-4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6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agotadas </a:t>
            </a:r>
            <a:r>
              <a:rPr sz="1200" b="1" spc="-40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3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sz="1200" b="1" spc="-3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8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alternativas: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/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reportado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novedades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 marR="5080">
              <a:spcBef>
                <a:spcPts val="60"/>
              </a:spcBef>
            </a:pP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presentadas</a:t>
            </a:r>
            <a:r>
              <a:rPr sz="1200" spc="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sz="1200" spc="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sz="1200" spc="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medicamentos</a:t>
            </a:r>
            <a:r>
              <a:rPr sz="1200" spc="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agotados</a:t>
            </a:r>
            <a:r>
              <a:rPr sz="1200" spc="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sz="1200" spc="-32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manera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mensual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buscar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nueva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alternativa 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terapéutica.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20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 marR="13333"/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viene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realizando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 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reporte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Ministerio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sz="1200" spc="-3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Salud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Protección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INVIMA.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40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 marR="36824"/>
            <a:r>
              <a:rPr sz="1200" b="1" spc="7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Relacionamiento</a:t>
            </a:r>
            <a:r>
              <a:rPr sz="1200" b="1" spc="-3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3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sz="1200" b="1" spc="-3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8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1200" b="1" spc="-3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7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industria </a:t>
            </a:r>
            <a:r>
              <a:rPr sz="1200" b="1" spc="-405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70" dirty="0">
                <a:solidFill>
                  <a:srgbClr val="00A4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farmacéutica: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/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logró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cotización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portafolio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 marR="546021">
              <a:spcBef>
                <a:spcPts val="60"/>
              </a:spcBef>
            </a:pP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laboratorios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(tarifas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referencia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sz="1200" spc="-3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contratación).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20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 marR="6985"/>
            <a:r>
              <a:rPr sz="12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Validación</a:t>
            </a:r>
            <a:r>
              <a:rPr sz="1200" spc="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spc="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1200" spc="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disponibilidad</a:t>
            </a:r>
            <a:r>
              <a:rPr sz="1200" spc="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spc="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medicamentos </a:t>
            </a:r>
            <a:r>
              <a:rPr sz="1200" spc="-3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(agotados</a:t>
            </a:r>
            <a:r>
              <a:rPr sz="12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</a:t>
            </a:r>
            <a:r>
              <a:rPr sz="12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sabastecidos)</a:t>
            </a:r>
            <a:r>
              <a:rPr sz="14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14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intervención </a:t>
            </a:r>
            <a:r>
              <a:rPr sz="14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las</a:t>
            </a:r>
            <a:r>
              <a:rPr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IPS.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ject 6">
            <a:extLst>
              <a:ext uri="{FF2B5EF4-FFF2-40B4-BE49-F238E27FC236}">
                <a16:creationId xmlns:a16="http://schemas.microsoft.com/office/drawing/2014/main" id="{E16D3BF7-F40D-B25D-2294-287AAEC4D6E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75526" y="1557586"/>
            <a:ext cx="1944216" cy="4548680"/>
          </a:xfrm>
          <a:prstGeom prst="rect">
            <a:avLst/>
          </a:prstGeom>
        </p:spPr>
      </p:pic>
      <p:sp>
        <p:nvSpPr>
          <p:cNvPr id="2" name="object 3">
            <a:extLst>
              <a:ext uri="{FF2B5EF4-FFF2-40B4-BE49-F238E27FC236}">
                <a16:creationId xmlns:a16="http://schemas.microsoft.com/office/drawing/2014/main" id="{8A0E149A-9EEE-6A76-B02A-D1DF8CB508AB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371354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C0E1FB6-9BD4-D9D5-18CD-B08C7D532842}"/>
              </a:ext>
            </a:extLst>
          </p:cNvPr>
          <p:cNvSpPr txBox="1"/>
          <p:nvPr/>
        </p:nvSpPr>
        <p:spPr>
          <a:xfrm>
            <a:off x="1990750" y="1701602"/>
            <a:ext cx="6098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1" spc="50" dirty="0">
                <a:solidFill>
                  <a:srgbClr val="006D74"/>
                </a:solidFill>
                <a:latin typeface="Arial"/>
                <a:cs typeface="Arial"/>
              </a:rPr>
              <a:t>Contratos terminados y en ejecución</a:t>
            </a:r>
            <a:endParaRPr lang="es-CO" sz="2400" b="1" dirty="0">
              <a:solidFill>
                <a:srgbClr val="006D74"/>
              </a:solidFill>
            </a:endParaRPr>
          </a:p>
        </p:txBody>
      </p:sp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8A5A519C-A3E8-D449-407C-D40094339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056525"/>
              </p:ext>
            </p:extLst>
          </p:nvPr>
        </p:nvGraphicFramePr>
        <p:xfrm>
          <a:off x="2170770" y="2608090"/>
          <a:ext cx="7848872" cy="22618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95766">
                  <a:extLst>
                    <a:ext uri="{9D8B030D-6E8A-4147-A177-3AD203B41FA5}">
                      <a16:colId xmlns:a16="http://schemas.microsoft.com/office/drawing/2014/main" val="1656512845"/>
                    </a:ext>
                  </a:extLst>
                </a:gridCol>
                <a:gridCol w="1544040">
                  <a:extLst>
                    <a:ext uri="{9D8B030D-6E8A-4147-A177-3AD203B41FA5}">
                      <a16:colId xmlns:a16="http://schemas.microsoft.com/office/drawing/2014/main" val="2940441852"/>
                    </a:ext>
                  </a:extLst>
                </a:gridCol>
                <a:gridCol w="2509066">
                  <a:extLst>
                    <a:ext uri="{9D8B030D-6E8A-4147-A177-3AD203B41FA5}">
                      <a16:colId xmlns:a16="http://schemas.microsoft.com/office/drawing/2014/main" val="3440864246"/>
                    </a:ext>
                  </a:extLst>
                </a:gridCol>
              </a:tblGrid>
              <a:tr h="487311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O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CONTRATOS ENERO A DICIEMBRE 2022</a:t>
                      </a:r>
                      <a:endParaRPr lang="es-CO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45" marR="2045" marT="2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8175643"/>
                  </a:ext>
                </a:extLst>
              </a:tr>
              <a:tr h="44879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No.  CONTRATOS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45" marR="2045" marT="2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45" marR="2045" marT="2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VALOR TOTAL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45" marR="2045" marT="2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348296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effectLst/>
                        </a:rPr>
                        <a:t>CONTRATOS VIGENTES 03/04/2023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45" marR="2045" marT="2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effectLst/>
                        </a:rPr>
                        <a:t>282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45" marR="2045" marT="2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effectLst/>
                        </a:rPr>
                        <a:t> $      2.926.894.814.964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45" marR="2045" marT="2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9032668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effectLst/>
                        </a:rPr>
                        <a:t>CONTRATOS TERMINADOS 03/04/2023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45" marR="2045" marT="2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effectLst/>
                        </a:rPr>
                        <a:t>206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45" marR="2045" marT="2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effectLst/>
                        </a:rPr>
                        <a:t> $      1.594.561.960.051 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45" marR="2045" marT="2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9084707"/>
                  </a:ext>
                </a:extLst>
              </a:tr>
              <a:tr h="46166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TOTAL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45" marR="2045" marT="2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488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45" marR="2045" marT="2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effectLst/>
                        </a:rPr>
                        <a:t> $      4.521.456.775.014 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45" marR="2045" marT="20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9784747"/>
                  </a:ext>
                </a:extLst>
              </a:tr>
            </a:tbl>
          </a:graphicData>
        </a:graphic>
      </p:graphicFrame>
      <p:sp>
        <p:nvSpPr>
          <p:cNvPr id="2" name="object 3">
            <a:extLst>
              <a:ext uri="{FF2B5EF4-FFF2-40B4-BE49-F238E27FC236}">
                <a16:creationId xmlns:a16="http://schemas.microsoft.com/office/drawing/2014/main" id="{D1BAE1F9-C414-5A88-B258-3CF1A4461FED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2039893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CF05F31-FC80-E3CF-0D3B-4163BD16382D}"/>
              </a:ext>
            </a:extLst>
          </p:cNvPr>
          <p:cNvSpPr txBox="1"/>
          <p:nvPr/>
        </p:nvSpPr>
        <p:spPr>
          <a:xfrm>
            <a:off x="9119542" y="3285778"/>
            <a:ext cx="2520280" cy="1059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algn="ctr">
              <a:spcBef>
                <a:spcPts val="100"/>
              </a:spcBef>
            </a:pPr>
            <a:r>
              <a:rPr lang="es-CO" sz="3100" b="1" dirty="0">
                <a:solidFill>
                  <a:srgbClr val="00A48D"/>
                </a:solidFill>
                <a:latin typeface="Arial"/>
                <a:ea typeface="+mj-ea"/>
                <a:cs typeface="Arial"/>
              </a:rPr>
              <a:t>Programas </a:t>
            </a:r>
          </a:p>
          <a:p>
            <a:pPr marL="12698" algn="ctr">
              <a:spcBef>
                <a:spcPts val="100"/>
              </a:spcBef>
            </a:pPr>
            <a:r>
              <a:rPr lang="es-CO" sz="3100" b="1" dirty="0">
                <a:solidFill>
                  <a:srgbClr val="00A48D"/>
                </a:solidFill>
                <a:latin typeface="Arial"/>
                <a:ea typeface="+mj-ea"/>
                <a:cs typeface="Arial"/>
              </a:rPr>
              <a:t>especiales</a:t>
            </a:r>
          </a:p>
        </p:txBody>
      </p:sp>
      <p:pic>
        <p:nvPicPr>
          <p:cNvPr id="6" name="object 6">
            <a:extLst>
              <a:ext uri="{FF2B5EF4-FFF2-40B4-BE49-F238E27FC236}">
                <a16:creationId xmlns:a16="http://schemas.microsoft.com/office/drawing/2014/main" id="{C28E75E5-2E07-8126-8055-DC73D6FA44D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6614" y="405458"/>
            <a:ext cx="8064896" cy="5904656"/>
          </a:xfrm>
          <a:prstGeom prst="rect">
            <a:avLst/>
          </a:prstGeom>
        </p:spPr>
      </p:pic>
      <p:sp>
        <p:nvSpPr>
          <p:cNvPr id="2" name="object 3">
            <a:extLst>
              <a:ext uri="{FF2B5EF4-FFF2-40B4-BE49-F238E27FC236}">
                <a16:creationId xmlns:a16="http://schemas.microsoft.com/office/drawing/2014/main" id="{E7096189-CD39-1F74-D97C-2F9800856A53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4652797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FA3C9A3-5E68-E443-EF72-6765971FE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886" y="2709714"/>
            <a:ext cx="6321182" cy="363586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7914FC7-67F8-DF67-6A70-68C8C3D99A9E}"/>
              </a:ext>
            </a:extLst>
          </p:cNvPr>
          <p:cNvSpPr txBox="1"/>
          <p:nvPr/>
        </p:nvSpPr>
        <p:spPr>
          <a:xfrm>
            <a:off x="1342678" y="283174"/>
            <a:ext cx="56166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es-CO" sz="2400" b="1" dirty="0">
                <a:solidFill>
                  <a:srgbClr val="00A48D"/>
                </a:solidFill>
                <a:latin typeface="Arial"/>
                <a:ea typeface="+mj-ea"/>
                <a:cs typeface="Arial"/>
              </a:rPr>
              <a:t>Auditoria Concurrente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CD8FD3F-6367-8133-33D6-C7D474C425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885" y="876770"/>
            <a:ext cx="6274229" cy="1719116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id="{B722969E-B722-FBB0-2B14-3BDBC403A020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5493202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7914FC7-67F8-DF67-6A70-68C8C3D99A9E}"/>
              </a:ext>
            </a:extLst>
          </p:cNvPr>
          <p:cNvSpPr txBox="1"/>
          <p:nvPr/>
        </p:nvSpPr>
        <p:spPr>
          <a:xfrm>
            <a:off x="3475459" y="909514"/>
            <a:ext cx="56166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algn="ctr">
              <a:spcBef>
                <a:spcPts val="100"/>
              </a:spcBef>
            </a:pPr>
            <a:r>
              <a:rPr lang="es-CO" sz="2800" b="1" dirty="0">
                <a:solidFill>
                  <a:srgbClr val="00A48D"/>
                </a:solidFill>
                <a:latin typeface="Arial"/>
                <a:ea typeface="+mj-ea"/>
                <a:cs typeface="Arial"/>
              </a:rPr>
              <a:t>Auditoria de Calidad a la Red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BA4E380-6253-E382-28F8-1F600F1E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955" y="1845618"/>
            <a:ext cx="5993754" cy="3902056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id="{8B0B1127-7E1F-8663-0B0D-E9DDBC4C8987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7489047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C6291A80-9DA6-BA44-BA38-B7906968D198}"/>
              </a:ext>
            </a:extLst>
          </p:cNvPr>
          <p:cNvSpPr txBox="1"/>
          <p:nvPr/>
        </p:nvSpPr>
        <p:spPr>
          <a:xfrm>
            <a:off x="1846734" y="2354357"/>
            <a:ext cx="8928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dirty="0">
                <a:solidFill>
                  <a:srgbClr val="009B86"/>
                </a:solidFill>
                <a:latin typeface="+mj-lt"/>
              </a:rPr>
              <a:t>COMPONENTE FINANCIERO</a:t>
            </a:r>
            <a:endParaRPr lang="es-CO" sz="5400" b="1" dirty="0">
              <a:solidFill>
                <a:srgbClr val="009B86"/>
              </a:solidFill>
              <a:latin typeface="+mj-l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743DEBA-F84A-F94C-911D-89BBA34C80E3}"/>
              </a:ext>
            </a:extLst>
          </p:cNvPr>
          <p:cNvSpPr txBox="1"/>
          <p:nvPr/>
        </p:nvSpPr>
        <p:spPr>
          <a:xfrm>
            <a:off x="3222378" y="3277687"/>
            <a:ext cx="57456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5400" b="1" dirty="0">
                <a:solidFill>
                  <a:srgbClr val="23505E"/>
                </a:solidFill>
                <a:latin typeface="+mj-lt"/>
              </a:rPr>
              <a:t>SAVIA SALUD EPS</a:t>
            </a:r>
          </a:p>
          <a:p>
            <a:pPr algn="ctr"/>
            <a:r>
              <a:rPr lang="es-CO" sz="5400" b="1" dirty="0">
                <a:solidFill>
                  <a:srgbClr val="23505E"/>
                </a:solidFill>
                <a:latin typeface="+mj-lt"/>
              </a:rPr>
              <a:t>AÑO 2022</a:t>
            </a:r>
          </a:p>
        </p:txBody>
      </p:sp>
      <p:cxnSp>
        <p:nvCxnSpPr>
          <p:cNvPr id="6" name="Conector recto 6">
            <a:extLst>
              <a:ext uri="{FF2B5EF4-FFF2-40B4-BE49-F238E27FC236}">
                <a16:creationId xmlns:a16="http://schemas.microsoft.com/office/drawing/2014/main" id="{B276BC31-3D62-3441-BD7C-A91FC8D368D1}"/>
              </a:ext>
            </a:extLst>
          </p:cNvPr>
          <p:cNvCxnSpPr>
            <a:cxnSpLocks/>
          </p:cNvCxnSpPr>
          <p:nvPr/>
        </p:nvCxnSpPr>
        <p:spPr>
          <a:xfrm>
            <a:off x="1702719" y="1689352"/>
            <a:ext cx="0" cy="317667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898777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C972D59-0B62-9552-B552-758B6C75E2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5257370"/>
              </p:ext>
            </p:extLst>
          </p:nvPr>
        </p:nvGraphicFramePr>
        <p:xfrm>
          <a:off x="694606" y="1318224"/>
          <a:ext cx="5854757" cy="4668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4">
            <a:extLst>
              <a:ext uri="{FF2B5EF4-FFF2-40B4-BE49-F238E27FC236}">
                <a16:creationId xmlns:a16="http://schemas.microsoft.com/office/drawing/2014/main" id="{EA638477-F2C7-D816-1E76-15CA7912651C}"/>
              </a:ext>
            </a:extLst>
          </p:cNvPr>
          <p:cNvSpPr txBox="1"/>
          <p:nvPr/>
        </p:nvSpPr>
        <p:spPr>
          <a:xfrm>
            <a:off x="5519140" y="2176159"/>
            <a:ext cx="69386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94029">
              <a:defRPr/>
            </a:pPr>
            <a:r>
              <a:rPr lang="es-CO" sz="2400" b="1" dirty="0">
                <a:solidFill>
                  <a:srgbClr val="006D74"/>
                </a:solidFill>
                <a:latin typeface="Calibri"/>
                <a:ea typeface="Century Gothic" panose="020B0502020202020204" pitchFamily="34" charset="0"/>
                <a:cs typeface="Century Gothic" panose="020B0502020202020204" pitchFamily="34" charset="0"/>
              </a:rPr>
              <a:t>Resoluciones 2023320030000357-6  2023320030000361-6 de 2023</a:t>
            </a:r>
            <a:endParaRPr lang="es-CO" sz="2400" dirty="0">
              <a:solidFill>
                <a:srgbClr val="00A5A4"/>
              </a:solidFill>
              <a:latin typeface="Calibri"/>
              <a:cs typeface="Arial"/>
            </a:endParaRPr>
          </a:p>
        </p:txBody>
      </p:sp>
      <p:sp>
        <p:nvSpPr>
          <p:cNvPr id="5" name="1 CuadroTexto">
            <a:extLst>
              <a:ext uri="{FF2B5EF4-FFF2-40B4-BE49-F238E27FC236}">
                <a16:creationId xmlns:a16="http://schemas.microsoft.com/office/drawing/2014/main" id="{2D9FF8E7-CE94-9466-AF32-7D6E2E7C5054}"/>
              </a:ext>
            </a:extLst>
          </p:cNvPr>
          <p:cNvSpPr txBox="1"/>
          <p:nvPr/>
        </p:nvSpPr>
        <p:spPr>
          <a:xfrm>
            <a:off x="7679382" y="3213770"/>
            <a:ext cx="2899789" cy="2105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510"/>
              </a:spcAft>
              <a:defRPr/>
            </a:pPr>
            <a:r>
              <a:rPr lang="es-ES" sz="1600" b="1" spc="-5" dirty="0">
                <a:solidFill>
                  <a:srgbClr val="2A5162"/>
                </a:solidFill>
                <a:latin typeface="Arial"/>
                <a:cs typeface="Arial"/>
              </a:rPr>
              <a:t>TIEMPOS DE PRÓRROGA:</a:t>
            </a:r>
          </a:p>
          <a:p>
            <a:pPr algn="ctr" defTabSz="694029">
              <a:spcAft>
                <a:spcPts val="510"/>
              </a:spcAft>
              <a:defRPr/>
            </a:pPr>
            <a:r>
              <a:rPr lang="es-ES" sz="1600" b="1" spc="-5" dirty="0">
                <a:solidFill>
                  <a:srgbClr val="2A5162"/>
                </a:solidFill>
                <a:latin typeface="Arial"/>
                <a:cs typeface="Arial"/>
              </a:rPr>
              <a:t>6 MESES</a:t>
            </a:r>
          </a:p>
          <a:p>
            <a:pPr algn="ctr" defTabSz="694029">
              <a:spcAft>
                <a:spcPts val="510"/>
              </a:spcAft>
              <a:defRPr/>
            </a:pPr>
            <a:endParaRPr lang="es-ES" sz="1600" b="1" spc="-5" dirty="0">
              <a:solidFill>
                <a:srgbClr val="2A5162"/>
              </a:solidFill>
              <a:latin typeface="Arial"/>
              <a:cs typeface="Arial"/>
            </a:endParaRPr>
          </a:p>
          <a:p>
            <a:pPr algn="ctr" defTabSz="694029">
              <a:spcAft>
                <a:spcPts val="510"/>
              </a:spcAft>
              <a:defRPr/>
            </a:pPr>
            <a:r>
              <a:rPr lang="es-ES" sz="1600" b="1" spc="-5" dirty="0">
                <a:solidFill>
                  <a:srgbClr val="2A5162"/>
                </a:solidFill>
                <a:latin typeface="Arial"/>
                <a:cs typeface="Arial"/>
              </a:rPr>
              <a:t>PLAN DE TRABAJO: </a:t>
            </a:r>
          </a:p>
          <a:p>
            <a:pPr algn="ctr" defTabSz="694029">
              <a:spcAft>
                <a:spcPts val="510"/>
              </a:spcAft>
              <a:defRPr/>
            </a:pPr>
            <a:r>
              <a:rPr lang="es-ES" sz="1600" b="1" spc="-5" dirty="0">
                <a:solidFill>
                  <a:srgbClr val="2A5162"/>
                </a:solidFill>
                <a:latin typeface="Arial"/>
                <a:cs typeface="Arial"/>
              </a:rPr>
              <a:t>1 mes para entrega (28 de febrero)</a:t>
            </a:r>
          </a:p>
          <a:p>
            <a:pPr marL="182194" indent="-182194" algn="ctr" defTabSz="694029">
              <a:spcAft>
                <a:spcPts val="510"/>
              </a:spcAft>
              <a:buFont typeface="Wingdings" panose="05000000000000000000" pitchFamily="2" charset="2"/>
              <a:buChar char="ü"/>
              <a:defRPr/>
            </a:pPr>
            <a:endParaRPr lang="es-ES" sz="1400" dirty="0">
              <a:solidFill>
                <a:srgbClr val="2A51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90AEBF9-3C39-C56F-52DD-92C49F8096C9}"/>
              </a:ext>
            </a:extLst>
          </p:cNvPr>
          <p:cNvSpPr txBox="1"/>
          <p:nvPr/>
        </p:nvSpPr>
        <p:spPr>
          <a:xfrm>
            <a:off x="1553508" y="569947"/>
            <a:ext cx="60983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200" b="1" kern="0" dirty="0">
                <a:solidFill>
                  <a:srgbClr val="18A08C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SUPERSALUD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8555B48-EF37-E3A4-2010-74F8323525C8}"/>
              </a:ext>
            </a:extLst>
          </p:cNvPr>
          <p:cNvSpPr txBox="1"/>
          <p:nvPr/>
        </p:nvSpPr>
        <p:spPr>
          <a:xfrm>
            <a:off x="2306773" y="6164991"/>
            <a:ext cx="2630421" cy="24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94029">
              <a:defRPr/>
            </a:pPr>
            <a:r>
              <a:rPr lang="es-ES" sz="1020" b="1" dirty="0">
                <a:solidFill>
                  <a:srgbClr val="0098A4"/>
                </a:solidFill>
                <a:latin typeface="Calibri"/>
                <a:cs typeface="Arial"/>
              </a:rPr>
              <a:t>Notificación: 27/01/23 - 18:31</a:t>
            </a:r>
            <a:endParaRPr lang="es-CO" sz="1020" b="1" dirty="0">
              <a:solidFill>
                <a:srgbClr val="0098A4"/>
              </a:solidFill>
              <a:latin typeface="Calibri"/>
              <a:cs typeface="Arial"/>
            </a:endParaRP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9260A261-DEAB-F894-4402-8E7A94115512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5323140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7914FC7-67F8-DF67-6A70-68C8C3D99A9E}"/>
              </a:ext>
            </a:extLst>
          </p:cNvPr>
          <p:cNvSpPr txBox="1"/>
          <p:nvPr/>
        </p:nvSpPr>
        <p:spPr>
          <a:xfrm>
            <a:off x="1270670" y="693490"/>
            <a:ext cx="5616624" cy="782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es-MX" sz="2800" b="1" dirty="0">
                <a:solidFill>
                  <a:srgbClr val="00A48D"/>
                </a:solidFill>
                <a:latin typeface="Arial"/>
                <a:ea typeface="+mj-ea"/>
                <a:cs typeface="Arial"/>
              </a:rPr>
              <a:t>E</a:t>
            </a:r>
            <a:r>
              <a:rPr lang="es-CO" sz="2800" b="1" dirty="0" err="1">
                <a:solidFill>
                  <a:srgbClr val="00A48D"/>
                </a:solidFill>
                <a:latin typeface="Arial"/>
                <a:ea typeface="+mj-ea"/>
                <a:cs typeface="Arial"/>
              </a:rPr>
              <a:t>stado</a:t>
            </a:r>
            <a:r>
              <a:rPr lang="es-CO" sz="2800" b="1" dirty="0">
                <a:solidFill>
                  <a:srgbClr val="00A48D"/>
                </a:solidFill>
                <a:latin typeface="Arial"/>
                <a:ea typeface="+mj-ea"/>
                <a:cs typeface="Arial"/>
              </a:rPr>
              <a:t> financiero – ESFI</a:t>
            </a:r>
          </a:p>
          <a:p>
            <a:pPr marL="12698">
              <a:spcBef>
                <a:spcPts val="100"/>
              </a:spcBef>
            </a:pPr>
            <a:r>
              <a:rPr lang="es-CO" sz="1600" b="1" dirty="0">
                <a:solidFill>
                  <a:srgbClr val="00A48D"/>
                </a:solidFill>
                <a:latin typeface="Arial"/>
                <a:ea typeface="+mj-ea"/>
                <a:cs typeface="Arial"/>
              </a:rPr>
              <a:t>(miles de millones)</a:t>
            </a:r>
            <a:endParaRPr lang="es-CO" sz="2800" b="1" dirty="0">
              <a:solidFill>
                <a:srgbClr val="00A48D"/>
              </a:solidFill>
              <a:latin typeface="Arial"/>
              <a:ea typeface="+mj-ea"/>
              <a:cs typeface="Arial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C10BD94-8A49-2EE4-00F3-E0B01FEC4D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9126447"/>
              </p:ext>
            </p:extLst>
          </p:nvPr>
        </p:nvGraphicFramePr>
        <p:xfrm>
          <a:off x="981004" y="1629594"/>
          <a:ext cx="7346449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605440E-68E7-01B3-6A07-0F9D658CF4E1}"/>
              </a:ext>
            </a:extLst>
          </p:cNvPr>
          <p:cNvSpPr txBox="1"/>
          <p:nvPr/>
        </p:nvSpPr>
        <p:spPr>
          <a:xfrm>
            <a:off x="8183438" y="2205658"/>
            <a:ext cx="272264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>
                <a:solidFill>
                  <a:srgbClr val="006D74"/>
                </a:solidFill>
              </a:rPr>
              <a:t>Activos</a:t>
            </a:r>
          </a:p>
          <a:p>
            <a:pPr algn="just"/>
            <a:r>
              <a:rPr lang="es-ES" sz="1600" dirty="0">
                <a:solidFill>
                  <a:srgbClr val="006D74"/>
                </a:solidFill>
              </a:rPr>
              <a:t>Efectivo e inversiones $39.645</a:t>
            </a:r>
          </a:p>
          <a:p>
            <a:pPr algn="just"/>
            <a:r>
              <a:rPr lang="es-ES" sz="1600" dirty="0">
                <a:solidFill>
                  <a:srgbClr val="006D74"/>
                </a:solidFill>
              </a:rPr>
              <a:t>Cuentas por cobrar $142.826</a:t>
            </a:r>
            <a:endParaRPr lang="es-ES" sz="1600" dirty="0">
              <a:solidFill>
                <a:srgbClr val="006D74"/>
              </a:solidFill>
              <a:highlight>
                <a:srgbClr val="FFFF00"/>
              </a:highlight>
            </a:endParaRPr>
          </a:p>
          <a:p>
            <a:pPr algn="just"/>
            <a:r>
              <a:rPr lang="es-ES" sz="1600" dirty="0">
                <a:solidFill>
                  <a:srgbClr val="006D74"/>
                </a:solidFill>
              </a:rPr>
              <a:t>Otros Activos $35.859</a:t>
            </a:r>
            <a:endParaRPr lang="es-CO" sz="1600" dirty="0">
              <a:solidFill>
                <a:srgbClr val="006D74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C6507-3BB6-AEAB-194F-E68D087728A1}"/>
              </a:ext>
            </a:extLst>
          </p:cNvPr>
          <p:cNvSpPr txBox="1"/>
          <p:nvPr/>
        </p:nvSpPr>
        <p:spPr>
          <a:xfrm>
            <a:off x="8214642" y="3853495"/>
            <a:ext cx="3228745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>
                <a:solidFill>
                  <a:srgbClr val="006D74"/>
                </a:solidFill>
              </a:rPr>
              <a:t>Pasivos</a:t>
            </a:r>
          </a:p>
          <a:p>
            <a:pPr algn="just"/>
            <a:r>
              <a:rPr lang="es-ES" sz="1600" dirty="0">
                <a:solidFill>
                  <a:srgbClr val="006D74"/>
                </a:solidFill>
              </a:rPr>
              <a:t>Cuentas por pagar a la red $424.067</a:t>
            </a:r>
          </a:p>
          <a:p>
            <a:pPr algn="just"/>
            <a:r>
              <a:rPr lang="es-ES" sz="1600" dirty="0">
                <a:solidFill>
                  <a:srgbClr val="006D74"/>
                </a:solidFill>
              </a:rPr>
              <a:t>Reserva Técnica $158.015</a:t>
            </a:r>
          </a:p>
          <a:p>
            <a:pPr algn="just"/>
            <a:r>
              <a:rPr lang="es-ES" sz="1600" dirty="0">
                <a:solidFill>
                  <a:srgbClr val="006D74"/>
                </a:solidFill>
              </a:rPr>
              <a:t>IBNR $97.276</a:t>
            </a:r>
          </a:p>
          <a:p>
            <a:pPr algn="just"/>
            <a:r>
              <a:rPr lang="es-ES" sz="1600" dirty="0">
                <a:solidFill>
                  <a:srgbClr val="006D74"/>
                </a:solidFill>
              </a:rPr>
              <a:t>Provisión de Glosas $76.025</a:t>
            </a:r>
          </a:p>
          <a:p>
            <a:pPr algn="just"/>
            <a:r>
              <a:rPr lang="es-ES" sz="1600" dirty="0">
                <a:solidFill>
                  <a:srgbClr val="006D74"/>
                </a:solidFill>
              </a:rPr>
              <a:t>Otros Pasivos $33.765</a:t>
            </a:r>
            <a:endParaRPr lang="es-CO" sz="2000" dirty="0">
              <a:solidFill>
                <a:srgbClr val="006D74"/>
              </a:solidFill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9BB2D1EA-A661-B520-3ED6-6B7C3732E500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9910527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7914FC7-67F8-DF67-6A70-68C8C3D99A9E}"/>
              </a:ext>
            </a:extLst>
          </p:cNvPr>
          <p:cNvSpPr txBox="1"/>
          <p:nvPr/>
        </p:nvSpPr>
        <p:spPr>
          <a:xfrm>
            <a:off x="1270670" y="693490"/>
            <a:ext cx="5616624" cy="782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es-MX" sz="2800" b="1" dirty="0">
                <a:solidFill>
                  <a:srgbClr val="00A48D"/>
                </a:solidFill>
                <a:latin typeface="Arial"/>
                <a:ea typeface="+mj-ea"/>
                <a:cs typeface="Arial"/>
              </a:rPr>
              <a:t>E</a:t>
            </a:r>
            <a:r>
              <a:rPr lang="es-CO" sz="2800" b="1" dirty="0" err="1">
                <a:solidFill>
                  <a:srgbClr val="00A48D"/>
                </a:solidFill>
                <a:latin typeface="Arial"/>
                <a:ea typeface="+mj-ea"/>
                <a:cs typeface="Arial"/>
              </a:rPr>
              <a:t>stado</a:t>
            </a:r>
            <a:r>
              <a:rPr lang="es-CO" sz="2800" b="1" dirty="0">
                <a:solidFill>
                  <a:srgbClr val="00A48D"/>
                </a:solidFill>
                <a:latin typeface="Arial"/>
                <a:ea typeface="+mj-ea"/>
                <a:cs typeface="Arial"/>
              </a:rPr>
              <a:t> de resultados - ERI</a:t>
            </a:r>
          </a:p>
          <a:p>
            <a:pPr marL="12698">
              <a:spcBef>
                <a:spcPts val="100"/>
              </a:spcBef>
            </a:pPr>
            <a:r>
              <a:rPr lang="es-CO" sz="1600" b="1" dirty="0">
                <a:solidFill>
                  <a:srgbClr val="00A48D"/>
                </a:solidFill>
                <a:latin typeface="Arial"/>
                <a:ea typeface="+mj-ea"/>
                <a:cs typeface="Arial"/>
              </a:rPr>
              <a:t>(miles de millones)</a:t>
            </a:r>
            <a:endParaRPr lang="es-CO" sz="2800" b="1" dirty="0">
              <a:solidFill>
                <a:srgbClr val="00A48D"/>
              </a:solidFill>
              <a:latin typeface="Arial"/>
              <a:ea typeface="+mj-ea"/>
              <a:cs typeface="Arial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88F83078-B471-48F4-DBE5-291C72AFAF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7888546"/>
              </p:ext>
            </p:extLst>
          </p:nvPr>
        </p:nvGraphicFramePr>
        <p:xfrm>
          <a:off x="910630" y="1701602"/>
          <a:ext cx="7724444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05550886-DAF5-ED87-D42E-6BA194A4CE22}"/>
              </a:ext>
            </a:extLst>
          </p:cNvPr>
          <p:cNvSpPr txBox="1"/>
          <p:nvPr/>
        </p:nvSpPr>
        <p:spPr>
          <a:xfrm>
            <a:off x="8849582" y="3158960"/>
            <a:ext cx="21610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2A5162"/>
                </a:solidFill>
              </a:rPr>
              <a:t>Reserva Técnica </a:t>
            </a:r>
            <a:r>
              <a:rPr lang="es-ES" sz="1600" dirty="0">
                <a:solidFill>
                  <a:srgbClr val="2A5162"/>
                </a:solidFill>
              </a:rPr>
              <a:t>$41.769, los cuales hacen parte de la Inversión en Salud</a:t>
            </a:r>
            <a:endParaRPr lang="es-CO" sz="1600" dirty="0">
              <a:solidFill>
                <a:srgbClr val="2A5162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AD203E-1F6C-617A-F212-E0450B459598}"/>
              </a:ext>
            </a:extLst>
          </p:cNvPr>
          <p:cNvSpPr txBox="1"/>
          <p:nvPr/>
        </p:nvSpPr>
        <p:spPr>
          <a:xfrm>
            <a:off x="8849582" y="4345835"/>
            <a:ext cx="26307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500" b="1" dirty="0">
                <a:solidFill>
                  <a:srgbClr val="2A5162"/>
                </a:solidFill>
              </a:rPr>
              <a:t>Siniestralidad </a:t>
            </a:r>
          </a:p>
          <a:p>
            <a:pPr algn="just"/>
            <a:r>
              <a:rPr lang="es-ES" sz="1500" dirty="0">
                <a:solidFill>
                  <a:srgbClr val="2A5162"/>
                </a:solidFill>
              </a:rPr>
              <a:t>Año 2020 91,6% </a:t>
            </a:r>
          </a:p>
          <a:p>
            <a:pPr algn="just"/>
            <a:r>
              <a:rPr lang="es-ES" sz="1500" dirty="0">
                <a:solidFill>
                  <a:srgbClr val="2A5162"/>
                </a:solidFill>
              </a:rPr>
              <a:t>Año 2021 106,0% </a:t>
            </a:r>
          </a:p>
          <a:p>
            <a:pPr algn="just"/>
            <a:r>
              <a:rPr lang="es-ES" sz="1500" dirty="0">
                <a:solidFill>
                  <a:srgbClr val="2A5162"/>
                </a:solidFill>
              </a:rPr>
              <a:t>Año 2022 113,7%</a:t>
            </a:r>
            <a:endParaRPr lang="es-CO" sz="1500" dirty="0">
              <a:solidFill>
                <a:srgbClr val="2A5162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9DA361D-A407-5CCD-7069-06DEDA40BBDE}"/>
              </a:ext>
            </a:extLst>
          </p:cNvPr>
          <p:cNvSpPr txBox="1"/>
          <p:nvPr/>
        </p:nvSpPr>
        <p:spPr>
          <a:xfrm>
            <a:off x="8849582" y="5361498"/>
            <a:ext cx="26307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500" b="1" dirty="0">
                <a:solidFill>
                  <a:srgbClr val="2A5162"/>
                </a:solidFill>
              </a:rPr>
              <a:t>Gasto administrativo </a:t>
            </a:r>
          </a:p>
          <a:p>
            <a:pPr algn="just"/>
            <a:r>
              <a:rPr lang="es-ES" sz="1500" dirty="0">
                <a:solidFill>
                  <a:srgbClr val="2A5162"/>
                </a:solidFill>
              </a:rPr>
              <a:t>Año 2020 4,6% </a:t>
            </a:r>
          </a:p>
          <a:p>
            <a:pPr algn="just"/>
            <a:r>
              <a:rPr lang="es-ES" sz="1500" dirty="0">
                <a:solidFill>
                  <a:srgbClr val="2A5162"/>
                </a:solidFill>
              </a:rPr>
              <a:t>Año 2021 4,0% </a:t>
            </a:r>
          </a:p>
          <a:p>
            <a:pPr algn="just"/>
            <a:r>
              <a:rPr lang="es-ES" sz="1500" dirty="0">
                <a:solidFill>
                  <a:srgbClr val="2A5162"/>
                </a:solidFill>
              </a:rPr>
              <a:t>Año 2022 4,6%</a:t>
            </a:r>
            <a:endParaRPr lang="es-CO" sz="1500" dirty="0">
              <a:solidFill>
                <a:srgbClr val="2A5162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98BE50D-B537-5DCC-D8B0-D686DE42263C}"/>
              </a:ext>
            </a:extLst>
          </p:cNvPr>
          <p:cNvSpPr txBox="1"/>
          <p:nvPr/>
        </p:nvSpPr>
        <p:spPr>
          <a:xfrm>
            <a:off x="8831510" y="2005512"/>
            <a:ext cx="2630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b="1" dirty="0">
                <a:solidFill>
                  <a:srgbClr val="2A5162"/>
                </a:solidFill>
              </a:rPr>
              <a:t>Utilidad / Déficit Neto</a:t>
            </a:r>
          </a:p>
          <a:p>
            <a:pPr algn="just"/>
            <a:r>
              <a:rPr lang="es-ES" sz="1600" dirty="0">
                <a:solidFill>
                  <a:srgbClr val="2A5162"/>
                </a:solidFill>
              </a:rPr>
              <a:t>Año 2020 $164.329</a:t>
            </a:r>
          </a:p>
          <a:p>
            <a:pPr algn="just"/>
            <a:r>
              <a:rPr lang="es-ES" sz="1600" dirty="0">
                <a:solidFill>
                  <a:srgbClr val="2A5162"/>
                </a:solidFill>
              </a:rPr>
              <a:t>Año 2021   $1.298</a:t>
            </a:r>
          </a:p>
          <a:p>
            <a:pPr algn="just"/>
            <a:r>
              <a:rPr lang="es-ES" sz="1600" dirty="0">
                <a:solidFill>
                  <a:srgbClr val="2A5162"/>
                </a:solidFill>
              </a:rPr>
              <a:t>Año 2022   ($149.580)</a:t>
            </a:r>
            <a:endParaRPr lang="es-CO" sz="1600" dirty="0">
              <a:solidFill>
                <a:srgbClr val="2A5162"/>
              </a:solidFill>
            </a:endParaRP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21714A4B-0B53-97D4-DCAC-32599CC3B47F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194725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AD45B6A-2470-55FF-AA59-460B78526A3C}"/>
              </a:ext>
            </a:extLst>
          </p:cNvPr>
          <p:cNvSpPr txBox="1"/>
          <p:nvPr/>
        </p:nvSpPr>
        <p:spPr>
          <a:xfrm>
            <a:off x="1270670" y="693490"/>
            <a:ext cx="5616624" cy="782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es-MX" sz="2800" b="1" dirty="0">
                <a:solidFill>
                  <a:srgbClr val="00A48D"/>
                </a:solidFill>
                <a:latin typeface="Arial"/>
                <a:ea typeface="+mj-ea"/>
                <a:cs typeface="Arial"/>
              </a:rPr>
              <a:t>E</a:t>
            </a:r>
            <a:r>
              <a:rPr lang="es-CO" sz="2800" b="1" dirty="0" err="1">
                <a:solidFill>
                  <a:srgbClr val="00A48D"/>
                </a:solidFill>
                <a:latin typeface="Arial"/>
                <a:ea typeface="+mj-ea"/>
                <a:cs typeface="Arial"/>
              </a:rPr>
              <a:t>stado</a:t>
            </a:r>
            <a:r>
              <a:rPr lang="es-CO" sz="2800" b="1" dirty="0">
                <a:solidFill>
                  <a:srgbClr val="00A48D"/>
                </a:solidFill>
                <a:latin typeface="Arial"/>
                <a:ea typeface="+mj-ea"/>
                <a:cs typeface="Arial"/>
              </a:rPr>
              <a:t> de resultados - ERI</a:t>
            </a:r>
          </a:p>
          <a:p>
            <a:pPr marL="12698">
              <a:spcBef>
                <a:spcPts val="100"/>
              </a:spcBef>
            </a:pPr>
            <a:r>
              <a:rPr lang="es-CO" sz="1600" b="1" dirty="0">
                <a:solidFill>
                  <a:srgbClr val="00A48D"/>
                </a:solidFill>
                <a:latin typeface="Arial"/>
                <a:ea typeface="+mj-ea"/>
                <a:cs typeface="Arial"/>
              </a:rPr>
              <a:t>(miles de millones)</a:t>
            </a:r>
            <a:endParaRPr lang="es-CO" sz="2800" b="1" dirty="0">
              <a:solidFill>
                <a:srgbClr val="00A48D"/>
              </a:solidFill>
              <a:latin typeface="Arial"/>
              <a:ea typeface="+mj-ea"/>
              <a:cs typeface="Arial"/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AED7BF56-97DC-AAAF-046B-8CDE976715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6960873"/>
              </p:ext>
            </p:extLst>
          </p:nvPr>
        </p:nvGraphicFramePr>
        <p:xfrm>
          <a:off x="334566" y="1256248"/>
          <a:ext cx="9884195" cy="4189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F5DBEBE3-F3B4-96D9-BA9A-D79AB2DF3B0E}"/>
              </a:ext>
            </a:extLst>
          </p:cNvPr>
          <p:cNvSpPr txBox="1"/>
          <p:nvPr/>
        </p:nvSpPr>
        <p:spPr>
          <a:xfrm>
            <a:off x="8615486" y="5302002"/>
            <a:ext cx="25760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b="1" dirty="0">
                <a:solidFill>
                  <a:srgbClr val="2A5162"/>
                </a:solidFill>
              </a:rPr>
              <a:t>Otros Ingresos </a:t>
            </a:r>
          </a:p>
          <a:p>
            <a:pPr algn="just"/>
            <a:r>
              <a:rPr lang="es-ES" sz="1600" dirty="0">
                <a:solidFill>
                  <a:srgbClr val="2A5162"/>
                </a:solidFill>
              </a:rPr>
              <a:t>Recuperación RT $66.007</a:t>
            </a:r>
          </a:p>
          <a:p>
            <a:pPr algn="just"/>
            <a:r>
              <a:rPr lang="es-ES" sz="1600" dirty="0">
                <a:solidFill>
                  <a:srgbClr val="2A5162"/>
                </a:solidFill>
              </a:rPr>
              <a:t>Provisión Glosas $136.111</a:t>
            </a:r>
            <a:endParaRPr lang="es-CO" sz="1600" dirty="0">
              <a:solidFill>
                <a:srgbClr val="2A5162"/>
              </a:solidFill>
            </a:endParaRP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CB7590EA-23F8-3790-68D1-27DC6989E71C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2070824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AD45B6A-2470-55FF-AA59-460B78526A3C}"/>
              </a:ext>
            </a:extLst>
          </p:cNvPr>
          <p:cNvSpPr txBox="1"/>
          <p:nvPr/>
        </p:nvSpPr>
        <p:spPr>
          <a:xfrm>
            <a:off x="1009301" y="2738897"/>
            <a:ext cx="2904182" cy="1367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algn="ctr">
              <a:spcBef>
                <a:spcPts val="100"/>
              </a:spcBef>
            </a:pPr>
            <a:r>
              <a:rPr lang="es-MX" sz="3200" b="1" dirty="0">
                <a:solidFill>
                  <a:srgbClr val="00A48D"/>
                </a:solidFill>
                <a:latin typeface="Arial"/>
                <a:ea typeface="+mj-ea"/>
                <a:cs typeface="Arial"/>
              </a:rPr>
              <a:t>E</a:t>
            </a:r>
            <a:r>
              <a:rPr lang="es-CO" sz="3200" b="1" dirty="0" err="1">
                <a:solidFill>
                  <a:srgbClr val="00A48D"/>
                </a:solidFill>
                <a:latin typeface="Arial"/>
                <a:ea typeface="+mj-ea"/>
                <a:cs typeface="Arial"/>
              </a:rPr>
              <a:t>jecución</a:t>
            </a:r>
            <a:r>
              <a:rPr lang="es-CO" sz="3200" b="1" dirty="0">
                <a:solidFill>
                  <a:srgbClr val="00A48D"/>
                </a:solidFill>
                <a:latin typeface="Arial"/>
                <a:ea typeface="+mj-ea"/>
                <a:cs typeface="Arial"/>
              </a:rPr>
              <a:t> presupuestal</a:t>
            </a:r>
          </a:p>
          <a:p>
            <a:pPr marL="12698" algn="ctr">
              <a:spcBef>
                <a:spcPts val="100"/>
              </a:spcBef>
            </a:pPr>
            <a:r>
              <a:rPr lang="es-CO" sz="1800" b="1" dirty="0">
                <a:solidFill>
                  <a:srgbClr val="00A48D"/>
                </a:solidFill>
                <a:latin typeface="Arial"/>
                <a:ea typeface="+mj-ea"/>
                <a:cs typeface="Arial"/>
              </a:rPr>
              <a:t>(miles de millones)</a:t>
            </a:r>
            <a:endParaRPr lang="es-CO" sz="3200" b="1" dirty="0">
              <a:solidFill>
                <a:srgbClr val="00A48D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FC0CEB0-B24D-6BB7-997B-F5BB0B4F98B0}"/>
              </a:ext>
            </a:extLst>
          </p:cNvPr>
          <p:cNvSpPr txBox="1"/>
          <p:nvPr/>
        </p:nvSpPr>
        <p:spPr>
          <a:xfrm>
            <a:off x="4746245" y="2485208"/>
            <a:ext cx="19805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003366"/>
                </a:solidFill>
                <a:latin typeface="Arial Narrow" panose="020B0606020202030204" pitchFamily="34" charset="0"/>
              </a:rPr>
              <a:t>Ingresos</a:t>
            </a:r>
            <a:endParaRPr lang="es-CO" sz="1600" b="1" dirty="0">
              <a:solidFill>
                <a:srgbClr val="003366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AB7078A-93F7-2E8F-34DB-7737BEA40DFA}"/>
              </a:ext>
            </a:extLst>
          </p:cNvPr>
          <p:cNvSpPr txBox="1"/>
          <p:nvPr/>
        </p:nvSpPr>
        <p:spPr>
          <a:xfrm>
            <a:off x="4745311" y="2883428"/>
            <a:ext cx="19805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003366"/>
                </a:solidFill>
                <a:latin typeface="Arial Narrow" panose="020B0606020202030204" pitchFamily="34" charset="0"/>
              </a:rPr>
              <a:t>Inversión en salud</a:t>
            </a:r>
            <a:endParaRPr lang="es-CO" sz="1600" b="1" dirty="0">
              <a:solidFill>
                <a:srgbClr val="003366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3EFAE6-669B-FE56-385D-F3BFA642475E}"/>
              </a:ext>
            </a:extLst>
          </p:cNvPr>
          <p:cNvSpPr txBox="1"/>
          <p:nvPr/>
        </p:nvSpPr>
        <p:spPr>
          <a:xfrm>
            <a:off x="4745311" y="3554378"/>
            <a:ext cx="2520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003366"/>
                </a:solidFill>
                <a:latin typeface="Arial Narrow" panose="020B0606020202030204" pitchFamily="34" charset="0"/>
              </a:rPr>
              <a:t>Gastos administrativos</a:t>
            </a:r>
            <a:endParaRPr lang="es-CO" sz="1600" b="1" dirty="0">
              <a:solidFill>
                <a:srgbClr val="003366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CD8712B-6431-DF1D-51CF-0BF9D94924A3}"/>
              </a:ext>
            </a:extLst>
          </p:cNvPr>
          <p:cNvSpPr txBox="1"/>
          <p:nvPr/>
        </p:nvSpPr>
        <p:spPr>
          <a:xfrm>
            <a:off x="4745311" y="5036899"/>
            <a:ext cx="18025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003366"/>
                </a:solidFill>
                <a:latin typeface="Arial Narrow" panose="020B0606020202030204" pitchFamily="34" charset="0"/>
              </a:rPr>
              <a:t>Utilidad / Déficit</a:t>
            </a:r>
            <a:endParaRPr lang="es-CO" sz="1600" b="1" dirty="0">
              <a:solidFill>
                <a:srgbClr val="003366"/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Imagen 8" descr="Imagen que contiene pantalla, negro, monitor, oscuro&#10;&#10;Descripción generada automáticamente">
            <a:extLst>
              <a:ext uri="{FF2B5EF4-FFF2-40B4-BE49-F238E27FC236}">
                <a16:creationId xmlns:a16="http://schemas.microsoft.com/office/drawing/2014/main" id="{397A71CE-C912-CD6B-6DDD-8337079E4C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66" t="16359" b="79862"/>
          <a:stretch/>
        </p:blipFill>
        <p:spPr>
          <a:xfrm>
            <a:off x="8200401" y="2290817"/>
            <a:ext cx="1308102" cy="155306"/>
          </a:xfrm>
          <a:prstGeom prst="rect">
            <a:avLst/>
          </a:prstGeom>
        </p:spPr>
      </p:pic>
      <p:pic>
        <p:nvPicPr>
          <p:cNvPr id="10" name="Imagen 9" descr="Imagen que contiene pantalla, negro, monitor, oscuro&#10;&#10;Descripción generada automáticamente">
            <a:extLst>
              <a:ext uri="{FF2B5EF4-FFF2-40B4-BE49-F238E27FC236}">
                <a16:creationId xmlns:a16="http://schemas.microsoft.com/office/drawing/2014/main" id="{EB45CBA7-6C8B-10EB-07AF-A7483BE252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66" t="16359" b="79862"/>
          <a:stretch/>
        </p:blipFill>
        <p:spPr>
          <a:xfrm>
            <a:off x="9424397" y="2283423"/>
            <a:ext cx="1308102" cy="17643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3239520-1DCF-7755-4E77-7D58DB056AE3}"/>
              </a:ext>
            </a:extLst>
          </p:cNvPr>
          <p:cNvSpPr txBox="1"/>
          <p:nvPr/>
        </p:nvSpPr>
        <p:spPr>
          <a:xfrm>
            <a:off x="7003574" y="1724684"/>
            <a:ext cx="1108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Ejecutado a Dic 2022</a:t>
            </a:r>
            <a:endParaRPr lang="es-CO" sz="1600" b="1" dirty="0">
              <a:solidFill>
                <a:srgbClr val="0033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7743CC4-DF37-E3B9-7F09-057992C65322}"/>
              </a:ext>
            </a:extLst>
          </p:cNvPr>
          <p:cNvSpPr txBox="1"/>
          <p:nvPr/>
        </p:nvSpPr>
        <p:spPr>
          <a:xfrm>
            <a:off x="4745311" y="3193169"/>
            <a:ext cx="19805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003366"/>
                </a:solidFill>
                <a:latin typeface="Arial Narrow" panose="020B0606020202030204" pitchFamily="34" charset="0"/>
              </a:rPr>
              <a:t>Reserva Técnica</a:t>
            </a:r>
            <a:endParaRPr lang="es-CO" sz="1600" b="1" dirty="0">
              <a:solidFill>
                <a:srgbClr val="003366"/>
              </a:solidFill>
              <a:latin typeface="Arial Narrow" panose="020B0606020202030204" pitchFamily="34" charset="0"/>
            </a:endParaRPr>
          </a:p>
        </p:txBody>
      </p:sp>
      <p:pic>
        <p:nvPicPr>
          <p:cNvPr id="13" name="Imagen 12" descr="Imagen que contiene pantalla, negro, monitor, oscuro&#10;&#10;Descripción generada automáticamente">
            <a:extLst>
              <a:ext uri="{FF2B5EF4-FFF2-40B4-BE49-F238E27FC236}">
                <a16:creationId xmlns:a16="http://schemas.microsoft.com/office/drawing/2014/main" id="{BBB28C1F-B3DE-6275-D4D2-26C8FEA0F14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66" t="16359" b="79862"/>
          <a:stretch/>
        </p:blipFill>
        <p:spPr>
          <a:xfrm>
            <a:off x="7030330" y="2308478"/>
            <a:ext cx="1308102" cy="17643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C9B9AFC7-3900-82DD-C3F1-B17ECD764C4F}"/>
              </a:ext>
            </a:extLst>
          </p:cNvPr>
          <p:cNvSpPr txBox="1"/>
          <p:nvPr/>
        </p:nvSpPr>
        <p:spPr>
          <a:xfrm>
            <a:off x="9266750" y="1939789"/>
            <a:ext cx="15296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solidFill>
                  <a:srgbClr val="003366"/>
                </a:solidFill>
              </a:rPr>
              <a:t> </a:t>
            </a:r>
            <a:r>
              <a:rPr lang="es-ES" sz="1600" b="1" dirty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Cumplimiento</a:t>
            </a:r>
            <a:endParaRPr lang="es-CO" sz="1600" b="1" dirty="0">
              <a:solidFill>
                <a:srgbClr val="0033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A313356-AEFC-423B-8D7F-3A728B8120AE}"/>
              </a:ext>
            </a:extLst>
          </p:cNvPr>
          <p:cNvSpPr txBox="1"/>
          <p:nvPr/>
        </p:nvSpPr>
        <p:spPr>
          <a:xfrm>
            <a:off x="4736208" y="4278390"/>
            <a:ext cx="25953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003366"/>
                </a:solidFill>
                <a:latin typeface="Arial Narrow" panose="020B0606020202030204" pitchFamily="34" charset="0"/>
              </a:rPr>
              <a:t>Otros Ing. No </a:t>
            </a:r>
            <a:r>
              <a:rPr lang="es-ES" sz="1600" b="1" dirty="0" err="1">
                <a:solidFill>
                  <a:srgbClr val="003366"/>
                </a:solidFill>
                <a:latin typeface="Arial Narrow" panose="020B0606020202030204" pitchFamily="34" charset="0"/>
              </a:rPr>
              <a:t>op</a:t>
            </a:r>
            <a:r>
              <a:rPr lang="es-ES" sz="1600" b="1" dirty="0">
                <a:solidFill>
                  <a:srgbClr val="003366"/>
                </a:solidFill>
                <a:latin typeface="Arial Narrow" panose="020B0606020202030204" pitchFamily="34" charset="0"/>
              </a:rPr>
              <a:t>.</a:t>
            </a:r>
            <a:endParaRPr lang="es-CO" sz="1600" b="1" dirty="0">
              <a:solidFill>
                <a:srgbClr val="003366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16" name="Tabla 3">
            <a:extLst>
              <a:ext uri="{FF2B5EF4-FFF2-40B4-BE49-F238E27FC236}">
                <a16:creationId xmlns:a16="http://schemas.microsoft.com/office/drawing/2014/main" id="{94BC8285-CFD1-A0BC-4AA8-1496B417FA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500692"/>
              </p:ext>
            </p:extLst>
          </p:nvPr>
        </p:nvGraphicFramePr>
        <p:xfrm>
          <a:off x="7031310" y="2565698"/>
          <a:ext cx="3558516" cy="279282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186172">
                  <a:extLst>
                    <a:ext uri="{9D8B030D-6E8A-4147-A177-3AD203B41FA5}">
                      <a16:colId xmlns:a16="http://schemas.microsoft.com/office/drawing/2014/main" val="3683890143"/>
                    </a:ext>
                  </a:extLst>
                </a:gridCol>
                <a:gridCol w="1186172">
                  <a:extLst>
                    <a:ext uri="{9D8B030D-6E8A-4147-A177-3AD203B41FA5}">
                      <a16:colId xmlns:a16="http://schemas.microsoft.com/office/drawing/2014/main" val="3384158063"/>
                    </a:ext>
                  </a:extLst>
                </a:gridCol>
                <a:gridCol w="1186172">
                  <a:extLst>
                    <a:ext uri="{9D8B030D-6E8A-4147-A177-3AD203B41FA5}">
                      <a16:colId xmlns:a16="http://schemas.microsoft.com/office/drawing/2014/main" val="385540799"/>
                    </a:ext>
                  </a:extLst>
                </a:gridCol>
              </a:tblGrid>
              <a:tr h="3491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$2.227.726</a:t>
                      </a:r>
                    </a:p>
                  </a:txBody>
                  <a:tcPr marL="58301" marR="58301" marT="29150" marB="2915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$2.120.269</a:t>
                      </a:r>
                    </a:p>
                  </a:txBody>
                  <a:tcPr marL="58301" marR="58301" marT="29150" marB="2915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105,1%</a:t>
                      </a:r>
                      <a:endParaRPr lang="es-CO" sz="14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58301" marR="58301" marT="29150" marB="29150"/>
                </a:tc>
                <a:extLst>
                  <a:ext uri="{0D108BD9-81ED-4DB2-BD59-A6C34878D82A}">
                    <a16:rowId xmlns:a16="http://schemas.microsoft.com/office/drawing/2014/main" val="2398254248"/>
                  </a:ext>
                </a:extLst>
              </a:tr>
              <a:tr h="3491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($2.492.057)</a:t>
                      </a:r>
                    </a:p>
                  </a:txBody>
                  <a:tcPr marL="58301" marR="58301" marT="29150" marB="2915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4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($1.942.170)</a:t>
                      </a:r>
                    </a:p>
                  </a:txBody>
                  <a:tcPr marL="58301" marR="58301" marT="29150" marB="2915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128,3%</a:t>
                      </a:r>
                      <a:endParaRPr lang="es-CO" sz="140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58301" marR="58301" marT="29150" marB="29150"/>
                </a:tc>
                <a:extLst>
                  <a:ext uri="{0D108BD9-81ED-4DB2-BD59-A6C34878D82A}">
                    <a16:rowId xmlns:a16="http://schemas.microsoft.com/office/drawing/2014/main" val="162986684"/>
                  </a:ext>
                </a:extLst>
              </a:tr>
              <a:tr h="3491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($41.769)</a:t>
                      </a:r>
                    </a:p>
                  </a:txBody>
                  <a:tcPr marL="58301" marR="58301" marT="29150" marB="2915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($63.608)</a:t>
                      </a:r>
                    </a:p>
                  </a:txBody>
                  <a:tcPr marL="58301" marR="58301" marT="29150" marB="2915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65,7%</a:t>
                      </a:r>
                      <a:endParaRPr lang="es-CO" sz="140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58301" marR="58301" marT="29150" marB="29150"/>
                </a:tc>
                <a:extLst>
                  <a:ext uri="{0D108BD9-81ED-4DB2-BD59-A6C34878D82A}">
                    <a16:rowId xmlns:a16="http://schemas.microsoft.com/office/drawing/2014/main" val="4165456508"/>
                  </a:ext>
                </a:extLst>
              </a:tr>
              <a:tr h="3491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($101.861)</a:t>
                      </a:r>
                    </a:p>
                  </a:txBody>
                  <a:tcPr marL="58301" marR="58301" marT="29150" marB="2915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($97.517)</a:t>
                      </a:r>
                    </a:p>
                  </a:txBody>
                  <a:tcPr marL="58301" marR="58301" marT="29150" marB="2915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104,5%</a:t>
                      </a:r>
                      <a:endParaRPr lang="es-CO" sz="140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58301" marR="58301" marT="29150" marB="29150"/>
                </a:tc>
                <a:extLst>
                  <a:ext uri="{0D108BD9-81ED-4DB2-BD59-A6C34878D82A}">
                    <a16:rowId xmlns:a16="http://schemas.microsoft.com/office/drawing/2014/main" val="1270639038"/>
                  </a:ext>
                </a:extLst>
              </a:tr>
              <a:tr h="3491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($407.960)</a:t>
                      </a:r>
                    </a:p>
                  </a:txBody>
                  <a:tcPr marL="58301" marR="58301" marT="29150" marB="2915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$16.973</a:t>
                      </a:r>
                    </a:p>
                  </a:txBody>
                  <a:tcPr marL="58301" marR="58301" marT="29150" marB="2915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-2403,5%</a:t>
                      </a:r>
                      <a:endParaRPr lang="es-CO" sz="140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58301" marR="58301" marT="29150" marB="29150"/>
                </a:tc>
                <a:extLst>
                  <a:ext uri="{0D108BD9-81ED-4DB2-BD59-A6C34878D82A}">
                    <a16:rowId xmlns:a16="http://schemas.microsoft.com/office/drawing/2014/main" val="3304511015"/>
                  </a:ext>
                </a:extLst>
              </a:tr>
              <a:tr h="3491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$258.381</a:t>
                      </a:r>
                    </a:p>
                  </a:txBody>
                  <a:tcPr marL="58301" marR="58301" marT="29150" marB="2915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$80.668</a:t>
                      </a:r>
                    </a:p>
                  </a:txBody>
                  <a:tcPr marL="58301" marR="58301" marT="29150" marB="2915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320,3%</a:t>
                      </a:r>
                      <a:endParaRPr lang="es-CO" sz="140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58301" marR="58301" marT="29150" marB="29150"/>
                </a:tc>
                <a:extLst>
                  <a:ext uri="{0D108BD9-81ED-4DB2-BD59-A6C34878D82A}">
                    <a16:rowId xmlns:a16="http://schemas.microsoft.com/office/drawing/2014/main" val="4218053037"/>
                  </a:ext>
                </a:extLst>
              </a:tr>
              <a:tr h="3491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$0</a:t>
                      </a:r>
                    </a:p>
                  </a:txBody>
                  <a:tcPr marL="58301" marR="58301" marT="29150" marB="2915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$0</a:t>
                      </a:r>
                    </a:p>
                  </a:txBody>
                  <a:tcPr marL="58301" marR="58301" marT="29150" marB="2915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0%</a:t>
                      </a:r>
                      <a:endParaRPr lang="es-CO" sz="140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58301" marR="58301" marT="29150" marB="29150"/>
                </a:tc>
                <a:extLst>
                  <a:ext uri="{0D108BD9-81ED-4DB2-BD59-A6C34878D82A}">
                    <a16:rowId xmlns:a16="http://schemas.microsoft.com/office/drawing/2014/main" val="2786432807"/>
                  </a:ext>
                </a:extLst>
              </a:tr>
              <a:tr h="3491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($149.579)</a:t>
                      </a:r>
                    </a:p>
                  </a:txBody>
                  <a:tcPr marL="58301" marR="58301" marT="29150" marB="2915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$97.641</a:t>
                      </a:r>
                    </a:p>
                  </a:txBody>
                  <a:tcPr marL="58301" marR="58301" marT="29150" marB="2915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-153,2%</a:t>
                      </a:r>
                      <a:endParaRPr lang="es-CO" sz="140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58301" marR="58301" marT="29150" marB="29150"/>
                </a:tc>
                <a:extLst>
                  <a:ext uri="{0D108BD9-81ED-4DB2-BD59-A6C34878D82A}">
                    <a16:rowId xmlns:a16="http://schemas.microsoft.com/office/drawing/2014/main" val="1043575578"/>
                  </a:ext>
                </a:extLst>
              </a:tr>
            </a:tbl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3B4C991D-264F-613D-B746-C30CFC1A282D}"/>
              </a:ext>
            </a:extLst>
          </p:cNvPr>
          <p:cNvSpPr txBox="1"/>
          <p:nvPr/>
        </p:nvSpPr>
        <p:spPr>
          <a:xfrm>
            <a:off x="4736208" y="4652472"/>
            <a:ext cx="19495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003366"/>
                </a:solidFill>
                <a:latin typeface="Arial Narrow" panose="020B0606020202030204" pitchFamily="34" charset="0"/>
              </a:rPr>
              <a:t>Otros gastos no </a:t>
            </a:r>
            <a:r>
              <a:rPr lang="es-ES" sz="1600" b="1" dirty="0" err="1">
                <a:solidFill>
                  <a:srgbClr val="003366"/>
                </a:solidFill>
                <a:latin typeface="Arial Narrow" panose="020B0606020202030204" pitchFamily="34" charset="0"/>
              </a:rPr>
              <a:t>op</a:t>
            </a:r>
            <a:r>
              <a:rPr lang="es-ES" sz="1600" b="1" dirty="0">
                <a:solidFill>
                  <a:srgbClr val="003366"/>
                </a:solidFill>
                <a:latin typeface="Arial Narrow" panose="020B0606020202030204" pitchFamily="34" charset="0"/>
              </a:rPr>
              <a:t>.</a:t>
            </a:r>
            <a:endParaRPr lang="es-CO" sz="1600" b="1" dirty="0">
              <a:solidFill>
                <a:srgbClr val="003366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0099E5A-B0A6-4EDB-EE24-A51CBEF32591}"/>
              </a:ext>
            </a:extLst>
          </p:cNvPr>
          <p:cNvSpPr txBox="1"/>
          <p:nvPr/>
        </p:nvSpPr>
        <p:spPr>
          <a:xfrm>
            <a:off x="4736209" y="3896305"/>
            <a:ext cx="25953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solidFill>
                  <a:srgbClr val="003366"/>
                </a:solidFill>
                <a:latin typeface="Arial Narrow" panose="020B0606020202030204" pitchFamily="34" charset="0"/>
              </a:rPr>
              <a:t>Utilidad o pérdida </a:t>
            </a:r>
            <a:r>
              <a:rPr lang="es-ES" sz="1600" b="1" dirty="0" err="1">
                <a:solidFill>
                  <a:srgbClr val="003366"/>
                </a:solidFill>
                <a:latin typeface="Arial Narrow" panose="020B0606020202030204" pitchFamily="34" charset="0"/>
              </a:rPr>
              <a:t>op</a:t>
            </a:r>
            <a:endParaRPr lang="es-CO" sz="1600" b="1" dirty="0">
              <a:solidFill>
                <a:srgbClr val="003366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23CE76D-F53C-C324-D236-6B6B69DA5BE8}"/>
              </a:ext>
            </a:extLst>
          </p:cNvPr>
          <p:cNvSpPr txBox="1"/>
          <p:nvPr/>
        </p:nvSpPr>
        <p:spPr>
          <a:xfrm>
            <a:off x="8073807" y="1723703"/>
            <a:ext cx="1453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Presupuestado a Dic 2022</a:t>
            </a:r>
            <a:endParaRPr lang="es-CO" sz="1600" b="1" dirty="0">
              <a:solidFill>
                <a:srgbClr val="0033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2C797FC9-AF4D-6AB1-F471-E06386D6452E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606747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C6291A80-9DA6-BA44-BA38-B7906968D198}"/>
              </a:ext>
            </a:extLst>
          </p:cNvPr>
          <p:cNvSpPr txBox="1"/>
          <p:nvPr/>
        </p:nvSpPr>
        <p:spPr>
          <a:xfrm>
            <a:off x="1846734" y="2354357"/>
            <a:ext cx="9649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dirty="0">
                <a:solidFill>
                  <a:srgbClr val="009B86"/>
                </a:solidFill>
                <a:latin typeface="+mj-lt"/>
              </a:rPr>
              <a:t>SATISFACCIÓN DE LOS USUARIOS</a:t>
            </a:r>
            <a:endParaRPr lang="es-CO" sz="5400" b="1" dirty="0">
              <a:solidFill>
                <a:srgbClr val="009B86"/>
              </a:solidFill>
              <a:latin typeface="+mj-l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743DEBA-F84A-F94C-911D-89BBA34C80E3}"/>
              </a:ext>
            </a:extLst>
          </p:cNvPr>
          <p:cNvSpPr txBox="1"/>
          <p:nvPr/>
        </p:nvSpPr>
        <p:spPr>
          <a:xfrm>
            <a:off x="3222378" y="3277687"/>
            <a:ext cx="57456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5400" b="1" dirty="0">
                <a:solidFill>
                  <a:srgbClr val="23505E"/>
                </a:solidFill>
                <a:latin typeface="+mj-lt"/>
              </a:rPr>
              <a:t>SAVIA SALUD EPS</a:t>
            </a:r>
          </a:p>
          <a:p>
            <a:pPr algn="ctr"/>
            <a:r>
              <a:rPr lang="es-CO" sz="5400" b="1" dirty="0">
                <a:solidFill>
                  <a:srgbClr val="23505E"/>
                </a:solidFill>
                <a:latin typeface="+mj-lt"/>
              </a:rPr>
              <a:t>AÑO 2022</a:t>
            </a:r>
          </a:p>
        </p:txBody>
      </p:sp>
      <p:cxnSp>
        <p:nvCxnSpPr>
          <p:cNvPr id="6" name="Conector recto 6">
            <a:extLst>
              <a:ext uri="{FF2B5EF4-FFF2-40B4-BE49-F238E27FC236}">
                <a16:creationId xmlns:a16="http://schemas.microsoft.com/office/drawing/2014/main" id="{B276BC31-3D62-3441-BD7C-A91FC8D368D1}"/>
              </a:ext>
            </a:extLst>
          </p:cNvPr>
          <p:cNvCxnSpPr>
            <a:cxnSpLocks/>
          </p:cNvCxnSpPr>
          <p:nvPr/>
        </p:nvCxnSpPr>
        <p:spPr>
          <a:xfrm>
            <a:off x="1702719" y="1689352"/>
            <a:ext cx="0" cy="317667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966111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AD45B6A-2470-55FF-AA59-460B78526A3C}"/>
              </a:ext>
            </a:extLst>
          </p:cNvPr>
          <p:cNvSpPr txBox="1"/>
          <p:nvPr/>
        </p:nvSpPr>
        <p:spPr>
          <a:xfrm>
            <a:off x="1630710" y="621482"/>
            <a:ext cx="56166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es-MX" sz="2800" b="1" dirty="0">
                <a:solidFill>
                  <a:srgbClr val="00A48D"/>
                </a:solidFill>
                <a:latin typeface="Arial"/>
                <a:ea typeface="+mj-ea"/>
                <a:cs typeface="Arial"/>
              </a:rPr>
              <a:t>Afiliados satisfechos</a:t>
            </a:r>
            <a:endParaRPr lang="es-CO" sz="2800" b="1" dirty="0">
              <a:solidFill>
                <a:srgbClr val="00A48D"/>
              </a:solidFill>
              <a:latin typeface="Arial"/>
              <a:ea typeface="+mj-ea"/>
              <a:cs typeface="Arial"/>
            </a:endParaRPr>
          </a:p>
        </p:txBody>
      </p:sp>
      <p:pic>
        <p:nvPicPr>
          <p:cNvPr id="2" name="object 4">
            <a:extLst>
              <a:ext uri="{FF2B5EF4-FFF2-40B4-BE49-F238E27FC236}">
                <a16:creationId xmlns:a16="http://schemas.microsoft.com/office/drawing/2014/main" id="{2B2CA310-9818-F960-08B0-489BFFFB99A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6694" y="1681018"/>
            <a:ext cx="5616624" cy="4206404"/>
          </a:xfrm>
          <a:prstGeom prst="rect">
            <a:avLst/>
          </a:prstGeom>
        </p:spPr>
      </p:pic>
      <p:sp>
        <p:nvSpPr>
          <p:cNvPr id="3" name="object 5">
            <a:extLst>
              <a:ext uri="{FF2B5EF4-FFF2-40B4-BE49-F238E27FC236}">
                <a16:creationId xmlns:a16="http://schemas.microsoft.com/office/drawing/2014/main" id="{102B22A3-23F5-D573-C01F-604B8843D5F9}"/>
              </a:ext>
            </a:extLst>
          </p:cNvPr>
          <p:cNvSpPr txBox="1"/>
          <p:nvPr/>
        </p:nvSpPr>
        <p:spPr>
          <a:xfrm>
            <a:off x="7607375" y="1845618"/>
            <a:ext cx="3364865" cy="1727204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698" marR="5080">
              <a:lnSpc>
                <a:spcPts val="2500"/>
              </a:lnSpc>
              <a:spcBef>
                <a:spcPts val="400"/>
              </a:spcBef>
            </a:pPr>
            <a:r>
              <a:rPr sz="1600" b="1" spc="65" dirty="0">
                <a:solidFill>
                  <a:srgbClr val="23505E"/>
                </a:solidFill>
                <a:latin typeface="Arial"/>
                <a:cs typeface="Arial"/>
              </a:rPr>
              <a:t>Porcentaje</a:t>
            </a:r>
            <a:r>
              <a:rPr sz="1600" b="1" spc="-90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600" b="1" spc="65" dirty="0">
                <a:solidFill>
                  <a:srgbClr val="23505E"/>
                </a:solidFill>
                <a:latin typeface="Arial"/>
                <a:cs typeface="Arial"/>
              </a:rPr>
              <a:t>de</a:t>
            </a:r>
            <a:r>
              <a:rPr sz="1600" b="1" spc="-90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600" b="1" spc="30" dirty="0">
                <a:solidFill>
                  <a:srgbClr val="23505E"/>
                </a:solidFill>
                <a:latin typeface="Arial"/>
                <a:cs typeface="Arial"/>
              </a:rPr>
              <a:t>usuarios </a:t>
            </a:r>
            <a:r>
              <a:rPr sz="1600" b="1" spc="-62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600" b="1" spc="75" dirty="0">
                <a:solidFill>
                  <a:srgbClr val="23505E"/>
                </a:solidFill>
                <a:latin typeface="Arial"/>
                <a:cs typeface="Arial"/>
              </a:rPr>
              <a:t>que </a:t>
            </a:r>
            <a:r>
              <a:rPr sz="1600" b="1" spc="80" dirty="0">
                <a:solidFill>
                  <a:srgbClr val="23505E"/>
                </a:solidFill>
                <a:latin typeface="Arial"/>
                <a:cs typeface="Arial"/>
              </a:rPr>
              <a:t>recomendarían la </a:t>
            </a:r>
            <a:r>
              <a:rPr sz="1600" b="1" spc="8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600" b="1" spc="-185" dirty="0">
                <a:solidFill>
                  <a:srgbClr val="23505E"/>
                </a:solidFill>
                <a:latin typeface="Arial"/>
                <a:cs typeface="Arial"/>
              </a:rPr>
              <a:t>EPS:</a:t>
            </a:r>
            <a:endParaRPr sz="1600" dirty="0">
              <a:latin typeface="Arial"/>
              <a:cs typeface="Arial"/>
            </a:endParaRPr>
          </a:p>
          <a:p>
            <a:pPr marL="12698">
              <a:lnSpc>
                <a:spcPts val="2200"/>
              </a:lnSpc>
              <a:spcBef>
                <a:spcPts val="1900"/>
              </a:spcBef>
            </a:pPr>
            <a:r>
              <a:rPr sz="1400" b="1" spc="30" dirty="0">
                <a:solidFill>
                  <a:srgbClr val="00A48D"/>
                </a:solidFill>
                <a:latin typeface="Arial"/>
                <a:cs typeface="Arial"/>
              </a:rPr>
              <a:t>2020:</a:t>
            </a:r>
            <a:r>
              <a:rPr sz="1400" b="1" spc="-12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1400" b="1" spc="60" dirty="0">
                <a:solidFill>
                  <a:srgbClr val="23505E"/>
                </a:solidFill>
                <a:latin typeface="Arial"/>
                <a:cs typeface="Arial"/>
              </a:rPr>
              <a:t>97.5%</a:t>
            </a:r>
            <a:endParaRPr sz="1400" dirty="0">
              <a:latin typeface="Arial"/>
              <a:cs typeface="Arial"/>
            </a:endParaRPr>
          </a:p>
          <a:p>
            <a:pPr marL="12698">
              <a:lnSpc>
                <a:spcPts val="2000"/>
              </a:lnSpc>
            </a:pPr>
            <a:r>
              <a:rPr sz="1400" b="1" spc="30" dirty="0">
                <a:solidFill>
                  <a:srgbClr val="00A48D"/>
                </a:solidFill>
                <a:latin typeface="Arial"/>
                <a:cs typeface="Arial"/>
              </a:rPr>
              <a:t>2021:</a:t>
            </a:r>
            <a:r>
              <a:rPr sz="1400" b="1" spc="-12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1400" b="1" spc="60" dirty="0">
                <a:solidFill>
                  <a:srgbClr val="23505E"/>
                </a:solidFill>
                <a:latin typeface="Arial"/>
                <a:cs typeface="Arial"/>
              </a:rPr>
              <a:t>95.7%</a:t>
            </a:r>
            <a:endParaRPr sz="1400" dirty="0">
              <a:latin typeface="Arial"/>
              <a:cs typeface="Arial"/>
            </a:endParaRPr>
          </a:p>
          <a:p>
            <a:pPr marL="12698">
              <a:lnSpc>
                <a:spcPts val="2200"/>
              </a:lnSpc>
            </a:pPr>
            <a:r>
              <a:rPr sz="1400" b="1" spc="30" dirty="0">
                <a:solidFill>
                  <a:srgbClr val="00A48D"/>
                </a:solidFill>
                <a:latin typeface="Arial"/>
                <a:cs typeface="Arial"/>
              </a:rPr>
              <a:t>2022:</a:t>
            </a:r>
            <a:r>
              <a:rPr sz="1400" b="1" spc="-12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1400" b="1" spc="60" dirty="0">
                <a:solidFill>
                  <a:srgbClr val="23505E"/>
                </a:solidFill>
                <a:latin typeface="Arial"/>
                <a:cs typeface="Arial"/>
              </a:rPr>
              <a:t>97.0%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712E8D5E-0250-6483-B1F0-8E54CE84CB45}"/>
              </a:ext>
            </a:extLst>
          </p:cNvPr>
          <p:cNvSpPr txBox="1"/>
          <p:nvPr/>
        </p:nvSpPr>
        <p:spPr>
          <a:xfrm>
            <a:off x="7607374" y="4005858"/>
            <a:ext cx="3364865" cy="1727204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698" marR="5080">
              <a:lnSpc>
                <a:spcPts val="2500"/>
              </a:lnSpc>
              <a:spcBef>
                <a:spcPts val="400"/>
              </a:spcBef>
            </a:pPr>
            <a:r>
              <a:rPr sz="1600" b="1" spc="65" dirty="0">
                <a:solidFill>
                  <a:srgbClr val="23505E"/>
                </a:solidFill>
                <a:latin typeface="Arial"/>
                <a:cs typeface="Arial"/>
              </a:rPr>
              <a:t>Porcentaje</a:t>
            </a:r>
            <a:r>
              <a:rPr sz="1600" b="1" spc="-90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600" b="1" spc="65" dirty="0">
                <a:solidFill>
                  <a:srgbClr val="23505E"/>
                </a:solidFill>
                <a:latin typeface="Arial"/>
                <a:cs typeface="Arial"/>
              </a:rPr>
              <a:t>de</a:t>
            </a:r>
            <a:r>
              <a:rPr sz="1600" b="1" spc="-90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600" b="1" spc="30" dirty="0">
                <a:solidFill>
                  <a:srgbClr val="23505E"/>
                </a:solidFill>
                <a:latin typeface="Arial"/>
                <a:cs typeface="Arial"/>
              </a:rPr>
              <a:t>usuarios </a:t>
            </a:r>
            <a:r>
              <a:rPr sz="1600" b="1" spc="-62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600" b="1" spc="75" dirty="0">
                <a:solidFill>
                  <a:srgbClr val="23505E"/>
                </a:solidFill>
                <a:latin typeface="Arial"/>
                <a:cs typeface="Arial"/>
              </a:rPr>
              <a:t>que </a:t>
            </a:r>
            <a:r>
              <a:rPr sz="1600" b="1" spc="100" dirty="0">
                <a:solidFill>
                  <a:srgbClr val="23505E"/>
                </a:solidFill>
                <a:latin typeface="Arial"/>
                <a:cs typeface="Arial"/>
              </a:rPr>
              <a:t>han </a:t>
            </a:r>
            <a:r>
              <a:rPr sz="1600" b="1" spc="40" dirty="0">
                <a:solidFill>
                  <a:srgbClr val="23505E"/>
                </a:solidFill>
                <a:latin typeface="Arial"/>
                <a:cs typeface="Arial"/>
              </a:rPr>
              <a:t>pensado </a:t>
            </a:r>
            <a:r>
              <a:rPr sz="1600" b="1" spc="90" dirty="0">
                <a:solidFill>
                  <a:srgbClr val="23505E"/>
                </a:solidFill>
                <a:latin typeface="Arial"/>
                <a:cs typeface="Arial"/>
              </a:rPr>
              <a:t>en </a:t>
            </a:r>
            <a:r>
              <a:rPr sz="1600" b="1" spc="9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600" b="1" spc="55" dirty="0">
                <a:solidFill>
                  <a:srgbClr val="23505E"/>
                </a:solidFill>
                <a:latin typeface="Arial"/>
                <a:cs typeface="Arial"/>
              </a:rPr>
              <a:t>cambiarse</a:t>
            </a:r>
            <a:r>
              <a:rPr sz="1600" b="1" spc="-5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600" b="1" spc="65" dirty="0">
                <a:solidFill>
                  <a:srgbClr val="23505E"/>
                </a:solidFill>
                <a:latin typeface="Arial"/>
                <a:cs typeface="Arial"/>
              </a:rPr>
              <a:t>de</a:t>
            </a:r>
            <a:r>
              <a:rPr sz="1600" b="1" spc="-50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600" b="1" spc="-185" dirty="0">
                <a:solidFill>
                  <a:srgbClr val="23505E"/>
                </a:solidFill>
                <a:latin typeface="Arial"/>
                <a:cs typeface="Arial"/>
              </a:rPr>
              <a:t>EPS:</a:t>
            </a:r>
            <a:endParaRPr sz="1600" dirty="0">
              <a:latin typeface="Arial"/>
              <a:cs typeface="Arial"/>
            </a:endParaRPr>
          </a:p>
          <a:p>
            <a:pPr marL="12698">
              <a:lnSpc>
                <a:spcPts val="2200"/>
              </a:lnSpc>
              <a:spcBef>
                <a:spcPts val="1900"/>
              </a:spcBef>
            </a:pPr>
            <a:r>
              <a:rPr sz="1400" b="1" spc="30" dirty="0">
                <a:solidFill>
                  <a:srgbClr val="00A48D"/>
                </a:solidFill>
                <a:latin typeface="Arial"/>
                <a:cs typeface="Arial"/>
              </a:rPr>
              <a:t>2020:</a:t>
            </a:r>
            <a:r>
              <a:rPr sz="1400" b="1" spc="-120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1400" b="1" spc="60" dirty="0">
                <a:solidFill>
                  <a:srgbClr val="23505E"/>
                </a:solidFill>
                <a:latin typeface="Arial"/>
                <a:cs typeface="Arial"/>
              </a:rPr>
              <a:t>3.1%</a:t>
            </a:r>
            <a:endParaRPr sz="1400" dirty="0">
              <a:latin typeface="Arial"/>
              <a:cs typeface="Arial"/>
            </a:endParaRPr>
          </a:p>
          <a:p>
            <a:pPr marL="12698">
              <a:lnSpc>
                <a:spcPts val="2000"/>
              </a:lnSpc>
            </a:pPr>
            <a:r>
              <a:rPr sz="1400" b="1" spc="30" dirty="0">
                <a:solidFill>
                  <a:srgbClr val="00A48D"/>
                </a:solidFill>
                <a:latin typeface="Arial"/>
                <a:cs typeface="Arial"/>
              </a:rPr>
              <a:t>2021:</a:t>
            </a:r>
            <a:r>
              <a:rPr sz="1400" b="1" spc="-120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1400" b="1" spc="60" dirty="0">
                <a:solidFill>
                  <a:srgbClr val="23505E"/>
                </a:solidFill>
                <a:latin typeface="Arial"/>
                <a:cs typeface="Arial"/>
              </a:rPr>
              <a:t>6.2%</a:t>
            </a:r>
            <a:endParaRPr sz="1400" dirty="0">
              <a:latin typeface="Arial"/>
              <a:cs typeface="Arial"/>
            </a:endParaRPr>
          </a:p>
          <a:p>
            <a:pPr marL="12698">
              <a:lnSpc>
                <a:spcPts val="2200"/>
              </a:lnSpc>
            </a:pPr>
            <a:r>
              <a:rPr sz="1400" b="1" spc="30" dirty="0">
                <a:solidFill>
                  <a:srgbClr val="00A48D"/>
                </a:solidFill>
                <a:latin typeface="Arial"/>
                <a:cs typeface="Arial"/>
              </a:rPr>
              <a:t>2022:</a:t>
            </a:r>
            <a:r>
              <a:rPr sz="1400" b="1" spc="-120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1400" b="1" spc="60" dirty="0">
                <a:solidFill>
                  <a:srgbClr val="23505E"/>
                </a:solidFill>
                <a:latin typeface="Arial"/>
                <a:cs typeface="Arial"/>
              </a:rPr>
              <a:t>2.0%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CCBF3D90-42E0-CEC4-1045-F8EACF0B4637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1901189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AD45B6A-2470-55FF-AA59-460B78526A3C}"/>
              </a:ext>
            </a:extLst>
          </p:cNvPr>
          <p:cNvSpPr txBox="1"/>
          <p:nvPr/>
        </p:nvSpPr>
        <p:spPr>
          <a:xfrm>
            <a:off x="1448019" y="577078"/>
            <a:ext cx="8712968" cy="887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marR="7619" algn="ctr">
              <a:lnSpc>
                <a:spcPts val="3100"/>
              </a:lnSpc>
              <a:spcBef>
                <a:spcPts val="720"/>
              </a:spcBef>
            </a:pPr>
            <a:r>
              <a:rPr lang="es-MX" sz="2400" b="1" spc="40" dirty="0">
                <a:solidFill>
                  <a:srgbClr val="00A48D"/>
                </a:solidFill>
                <a:latin typeface="Arial"/>
                <a:cs typeface="Arial"/>
              </a:rPr>
              <a:t>Comportamiento</a:t>
            </a:r>
            <a:r>
              <a:rPr lang="es-MX" sz="2400" b="1" spc="95" dirty="0">
                <a:solidFill>
                  <a:srgbClr val="00A48D"/>
                </a:solidFill>
                <a:latin typeface="Arial"/>
                <a:cs typeface="Arial"/>
              </a:rPr>
              <a:t>:</a:t>
            </a:r>
            <a:r>
              <a:rPr lang="es-MX" sz="2400" b="1" spc="-30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lang="es-MX" sz="2400" b="1" dirty="0">
                <a:solidFill>
                  <a:srgbClr val="00A48D"/>
                </a:solidFill>
                <a:latin typeface="Arial"/>
                <a:cs typeface="Arial"/>
              </a:rPr>
              <a:t>expresione</a:t>
            </a:r>
            <a:r>
              <a:rPr lang="es-MX" sz="2400" b="1" spc="135" dirty="0">
                <a:solidFill>
                  <a:srgbClr val="00A48D"/>
                </a:solidFill>
                <a:latin typeface="Arial"/>
                <a:cs typeface="Arial"/>
              </a:rPr>
              <a:t>s</a:t>
            </a:r>
            <a:r>
              <a:rPr lang="es-MX" sz="2400" b="1" spc="-30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lang="es-MX" sz="2400" b="1" spc="25" dirty="0">
                <a:solidFill>
                  <a:srgbClr val="00A48D"/>
                </a:solidFill>
                <a:latin typeface="Arial"/>
                <a:cs typeface="Arial"/>
              </a:rPr>
              <a:t>d</a:t>
            </a:r>
            <a:r>
              <a:rPr lang="es-MX" sz="2400" b="1" spc="135" dirty="0">
                <a:solidFill>
                  <a:srgbClr val="00A48D"/>
                </a:solidFill>
                <a:latin typeface="Arial"/>
                <a:cs typeface="Arial"/>
              </a:rPr>
              <a:t>e</a:t>
            </a:r>
            <a:r>
              <a:rPr lang="es-MX" sz="2400" b="1" spc="-30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lang="es-MX" sz="2400" b="1" spc="-85" dirty="0">
                <a:solidFill>
                  <a:srgbClr val="00A48D"/>
                </a:solidFill>
                <a:latin typeface="Arial"/>
                <a:cs typeface="Arial"/>
              </a:rPr>
              <a:t>los  </a:t>
            </a:r>
            <a:r>
              <a:rPr lang="es-MX" sz="2400" b="1" spc="-15" dirty="0">
                <a:solidFill>
                  <a:srgbClr val="00A48D"/>
                </a:solidFill>
                <a:latin typeface="Arial"/>
                <a:cs typeface="Arial"/>
              </a:rPr>
              <a:t>usuario</a:t>
            </a:r>
            <a:r>
              <a:rPr lang="es-MX" sz="2400" b="1" spc="120" dirty="0">
                <a:solidFill>
                  <a:srgbClr val="00A48D"/>
                </a:solidFill>
                <a:latin typeface="Arial"/>
                <a:cs typeface="Arial"/>
              </a:rPr>
              <a:t>s</a:t>
            </a:r>
            <a:r>
              <a:rPr lang="es-MX" sz="2400" b="1" spc="-30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lang="es-MX" sz="2400" b="1" spc="35" dirty="0">
                <a:solidFill>
                  <a:srgbClr val="00A48D"/>
                </a:solidFill>
                <a:latin typeface="Arial"/>
                <a:cs typeface="Arial"/>
              </a:rPr>
              <a:t>po</a:t>
            </a:r>
            <a:r>
              <a:rPr lang="es-MX" sz="2400" b="1" spc="100" dirty="0">
                <a:solidFill>
                  <a:srgbClr val="00A48D"/>
                </a:solidFill>
                <a:latin typeface="Arial"/>
                <a:cs typeface="Arial"/>
              </a:rPr>
              <a:t>r</a:t>
            </a:r>
            <a:r>
              <a:rPr lang="es-MX" sz="2400" b="1" spc="-30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lang="es-MX" sz="2400" b="1" spc="25" dirty="0">
                <a:solidFill>
                  <a:srgbClr val="00A48D"/>
                </a:solidFill>
                <a:latin typeface="Arial"/>
                <a:cs typeface="Arial"/>
              </a:rPr>
              <a:t>cana</a:t>
            </a:r>
            <a:r>
              <a:rPr lang="es-MX" sz="2400" b="1" spc="70" dirty="0">
                <a:solidFill>
                  <a:srgbClr val="00A48D"/>
                </a:solidFill>
                <a:latin typeface="Arial"/>
                <a:cs typeface="Arial"/>
              </a:rPr>
              <a:t>l</a:t>
            </a:r>
            <a:r>
              <a:rPr lang="es-MX" sz="2400" b="1" spc="-30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lang="es-MX" sz="2400" b="1" spc="25" dirty="0">
                <a:solidFill>
                  <a:srgbClr val="00A48D"/>
                </a:solidFill>
                <a:latin typeface="Arial"/>
                <a:cs typeface="Arial"/>
              </a:rPr>
              <a:t>d</a:t>
            </a:r>
            <a:r>
              <a:rPr lang="es-MX" sz="2400" b="1" spc="135" dirty="0">
                <a:solidFill>
                  <a:srgbClr val="00A48D"/>
                </a:solidFill>
                <a:latin typeface="Arial"/>
                <a:cs typeface="Arial"/>
              </a:rPr>
              <a:t>e</a:t>
            </a:r>
            <a:r>
              <a:rPr lang="es-MX" sz="2400" b="1" spc="-30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lang="es-MX" sz="2400" b="1" spc="10" dirty="0">
                <a:solidFill>
                  <a:srgbClr val="00A48D"/>
                </a:solidFill>
                <a:latin typeface="Arial"/>
                <a:cs typeface="Arial"/>
              </a:rPr>
              <a:t>origen</a:t>
            </a:r>
            <a:endParaRPr lang="es-MX" sz="2400" dirty="0">
              <a:latin typeface="Arial"/>
              <a:cs typeface="Arial"/>
            </a:endParaRPr>
          </a:p>
        </p:txBody>
      </p:sp>
      <p:pic>
        <p:nvPicPr>
          <p:cNvPr id="6" name="object 5">
            <a:extLst>
              <a:ext uri="{FF2B5EF4-FFF2-40B4-BE49-F238E27FC236}">
                <a16:creationId xmlns:a16="http://schemas.microsoft.com/office/drawing/2014/main" id="{C370022D-495C-3FD8-CB80-3E24AEB3A2E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8303" y="1773610"/>
            <a:ext cx="7052399" cy="4285270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id="{E5DA1E77-3CB0-C580-40BA-C4F9B3A94744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891337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AD45B6A-2470-55FF-AA59-460B78526A3C}"/>
              </a:ext>
            </a:extLst>
          </p:cNvPr>
          <p:cNvSpPr txBox="1"/>
          <p:nvPr/>
        </p:nvSpPr>
        <p:spPr>
          <a:xfrm>
            <a:off x="1738722" y="575649"/>
            <a:ext cx="8712968" cy="460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marR="7619" algn="ctr">
              <a:lnSpc>
                <a:spcPts val="3100"/>
              </a:lnSpc>
              <a:spcBef>
                <a:spcPts val="720"/>
              </a:spcBef>
            </a:pPr>
            <a:r>
              <a:rPr lang="es-MX" sz="2400" b="1" spc="40" dirty="0">
                <a:solidFill>
                  <a:srgbClr val="00A48D"/>
                </a:solidFill>
                <a:latin typeface="Arial"/>
                <a:cs typeface="Arial"/>
              </a:rPr>
              <a:t>Tasa de PQRD al cierre del año</a:t>
            </a:r>
            <a:endParaRPr lang="es-MX" sz="2400" dirty="0">
              <a:latin typeface="Arial"/>
              <a:cs typeface="Arial"/>
            </a:endParaRPr>
          </a:p>
        </p:txBody>
      </p:sp>
      <p:pic>
        <p:nvPicPr>
          <p:cNvPr id="2" name="object 5">
            <a:extLst>
              <a:ext uri="{FF2B5EF4-FFF2-40B4-BE49-F238E27FC236}">
                <a16:creationId xmlns:a16="http://schemas.microsoft.com/office/drawing/2014/main" id="{120318D9-4D20-034E-051D-7BB67DE0FFE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69007" y="1197546"/>
            <a:ext cx="7052398" cy="3581619"/>
          </a:xfrm>
          <a:prstGeom prst="rect">
            <a:avLst/>
          </a:prstGeom>
        </p:spPr>
      </p:pic>
      <p:sp>
        <p:nvSpPr>
          <p:cNvPr id="3" name="object 6">
            <a:extLst>
              <a:ext uri="{FF2B5EF4-FFF2-40B4-BE49-F238E27FC236}">
                <a16:creationId xmlns:a16="http://schemas.microsoft.com/office/drawing/2014/main" id="{6D176A02-8FAD-E9F8-C2EB-4983EEADCD0B}"/>
              </a:ext>
            </a:extLst>
          </p:cNvPr>
          <p:cNvSpPr txBox="1"/>
          <p:nvPr/>
        </p:nvSpPr>
        <p:spPr>
          <a:xfrm>
            <a:off x="2835116" y="5374010"/>
            <a:ext cx="6520180" cy="6796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8" algn="ctr">
              <a:lnSpc>
                <a:spcPts val="2630"/>
              </a:lnSpc>
              <a:spcBef>
                <a:spcPts val="100"/>
              </a:spcBef>
            </a:pPr>
            <a:r>
              <a:rPr sz="20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Incremento</a:t>
            </a:r>
            <a:r>
              <a:rPr sz="20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</a:t>
            </a:r>
            <a:r>
              <a:rPr sz="20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54%</a:t>
            </a:r>
            <a:r>
              <a:rPr sz="2000" b="1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20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20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tasa </a:t>
            </a:r>
            <a:r>
              <a:rPr sz="20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20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PQRD</a:t>
            </a:r>
            <a:r>
              <a:rPr sz="20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sz="20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8" algn="ctr">
              <a:lnSpc>
                <a:spcPts val="2630"/>
              </a:lnSpc>
            </a:pPr>
            <a:r>
              <a:rPr sz="20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10.000</a:t>
            </a:r>
            <a:r>
              <a:rPr sz="20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afiliados</a:t>
            </a:r>
            <a:r>
              <a:rPr sz="2000" spc="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sz="2000" spc="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cierre</a:t>
            </a:r>
            <a:r>
              <a:rPr sz="20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</a:t>
            </a:r>
            <a:r>
              <a:rPr sz="2000" spc="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año</a:t>
            </a:r>
            <a:r>
              <a:rPr sz="2000" spc="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BFD03141-21BA-5E22-4218-2E9C801FC889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7835389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AD45B6A-2470-55FF-AA59-460B78526A3C}"/>
              </a:ext>
            </a:extLst>
          </p:cNvPr>
          <p:cNvSpPr txBox="1"/>
          <p:nvPr/>
        </p:nvSpPr>
        <p:spPr>
          <a:xfrm>
            <a:off x="1738722" y="1030484"/>
            <a:ext cx="8712968" cy="460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marR="7619" algn="ctr">
              <a:lnSpc>
                <a:spcPts val="3100"/>
              </a:lnSpc>
              <a:spcBef>
                <a:spcPts val="720"/>
              </a:spcBef>
            </a:pPr>
            <a:r>
              <a:rPr lang="es-MX" sz="2400" b="1" spc="40" dirty="0">
                <a:solidFill>
                  <a:srgbClr val="00A48D"/>
                </a:solidFill>
                <a:latin typeface="Arial"/>
                <a:cs typeface="Arial"/>
              </a:rPr>
              <a:t>Principales causas de PQRD</a:t>
            </a:r>
            <a:endParaRPr lang="es-MX" sz="2400" dirty="0">
              <a:latin typeface="Arial"/>
              <a:cs typeface="Arial"/>
            </a:endParaRPr>
          </a:p>
        </p:txBody>
      </p:sp>
      <p:pic>
        <p:nvPicPr>
          <p:cNvPr id="6" name="object 6">
            <a:extLst>
              <a:ext uri="{FF2B5EF4-FFF2-40B4-BE49-F238E27FC236}">
                <a16:creationId xmlns:a16="http://schemas.microsoft.com/office/drawing/2014/main" id="{FBAA3242-F12D-46B2-2171-BCF4DB5FE3A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9991" y="2011790"/>
            <a:ext cx="7052392" cy="2836008"/>
          </a:xfrm>
          <a:prstGeom prst="rect">
            <a:avLst/>
          </a:prstGeom>
        </p:spPr>
      </p:pic>
      <p:pic>
        <p:nvPicPr>
          <p:cNvPr id="7" name="object 7">
            <a:extLst>
              <a:ext uri="{FF2B5EF4-FFF2-40B4-BE49-F238E27FC236}">
                <a16:creationId xmlns:a16="http://schemas.microsoft.com/office/drawing/2014/main" id="{217AE6BE-D19A-A369-96C2-F7D11793DAD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39422" y="1773610"/>
            <a:ext cx="3349745" cy="3825238"/>
          </a:xfrm>
          <a:prstGeom prst="rect">
            <a:avLst/>
          </a:prstGeom>
        </p:spPr>
      </p:pic>
      <p:sp>
        <p:nvSpPr>
          <p:cNvPr id="8" name="object 3">
            <a:extLst>
              <a:ext uri="{FF2B5EF4-FFF2-40B4-BE49-F238E27FC236}">
                <a16:creationId xmlns:a16="http://schemas.microsoft.com/office/drawing/2014/main" id="{383CF0B3-3AA4-31F3-498D-83DC1A3F4B11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4861623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53D14A2-2619-CFC3-98AE-054C52D7FE71}"/>
              </a:ext>
            </a:extLst>
          </p:cNvPr>
          <p:cNvSpPr txBox="1"/>
          <p:nvPr/>
        </p:nvSpPr>
        <p:spPr>
          <a:xfrm>
            <a:off x="1666714" y="1053530"/>
            <a:ext cx="88569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800" b="1" dirty="0">
                <a:solidFill>
                  <a:srgbClr val="2C51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Mecanismos de atención prioritaria para personas con derechos a atención prioritaria o preferencial.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EC016DA-31B4-0E84-7E03-04F1F8FC8001}"/>
              </a:ext>
            </a:extLst>
          </p:cNvPr>
          <p:cNvSpPr txBox="1"/>
          <p:nvPr/>
        </p:nvSpPr>
        <p:spPr>
          <a:xfrm>
            <a:off x="1626482" y="2186494"/>
            <a:ext cx="25710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400" b="1" dirty="0">
                <a:solidFill>
                  <a:srgbClr val="00A5A4"/>
                </a:solidFill>
                <a:cs typeface="Arial" panose="020B0604020202020204" pitchFamily="34" charset="0"/>
              </a:rPr>
              <a:t>Señalización de los cubículos de atención preferencial</a:t>
            </a:r>
          </a:p>
        </p:txBody>
      </p:sp>
      <p:pic>
        <p:nvPicPr>
          <p:cNvPr id="4" name="Imagen 3" descr="Texto&#10;&#10;Descripción generada automáticamente">
            <a:extLst>
              <a:ext uri="{FF2B5EF4-FFF2-40B4-BE49-F238E27FC236}">
                <a16:creationId xmlns:a16="http://schemas.microsoft.com/office/drawing/2014/main" id="{E064A85D-BF08-242C-E6AD-7F29D0AAE41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86" y="2860579"/>
            <a:ext cx="2802286" cy="2165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62E4F89-F4F2-F3D4-B285-AEAF7CDE5222}"/>
              </a:ext>
            </a:extLst>
          </p:cNvPr>
          <p:cNvSpPr txBox="1"/>
          <p:nvPr/>
        </p:nvSpPr>
        <p:spPr>
          <a:xfrm>
            <a:off x="1430140" y="5177039"/>
            <a:ext cx="2500493" cy="36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93" dirty="0">
                <a:solidFill>
                  <a:srgbClr val="254B5E"/>
                </a:solidFill>
              </a:rPr>
              <a:t>Puntos de atención con la señalética adecuada para la identificación de la atención preferencial.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422E001-98DE-BC39-BE46-FA174F1D4580}"/>
              </a:ext>
            </a:extLst>
          </p:cNvPr>
          <p:cNvSpPr txBox="1"/>
          <p:nvPr/>
        </p:nvSpPr>
        <p:spPr>
          <a:xfrm>
            <a:off x="5289315" y="2064387"/>
            <a:ext cx="20200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400" b="1" dirty="0">
                <a:solidFill>
                  <a:srgbClr val="00A5A4"/>
                </a:solidFill>
                <a:cs typeface="Arial" panose="020B0604020202020204" pitchFamily="34" charset="0"/>
              </a:rPr>
              <a:t>Sitio web incluyente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D7AE5C2-B048-B561-0013-B66DE996E5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653"/>
          <a:stretch/>
        </p:blipFill>
        <p:spPr>
          <a:xfrm>
            <a:off x="5375126" y="2513482"/>
            <a:ext cx="1833361" cy="23618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67627B9D-4997-E67E-9C9F-FF25D2B05043}"/>
              </a:ext>
            </a:extLst>
          </p:cNvPr>
          <p:cNvSpPr txBox="1"/>
          <p:nvPr/>
        </p:nvSpPr>
        <p:spPr>
          <a:xfrm>
            <a:off x="5262441" y="5039629"/>
            <a:ext cx="2020086" cy="641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93" dirty="0">
                <a:solidFill>
                  <a:srgbClr val="254B5E"/>
                </a:solidFill>
              </a:rPr>
              <a:t>Líneas telefónicas con atención preferencial para el adulto mayor y afiliados identificados con discapacidad.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B01680F-F881-B219-5A68-0E825FC77567}"/>
              </a:ext>
            </a:extLst>
          </p:cNvPr>
          <p:cNvSpPr txBox="1"/>
          <p:nvPr/>
        </p:nvSpPr>
        <p:spPr>
          <a:xfrm>
            <a:off x="8487026" y="2165444"/>
            <a:ext cx="22519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400" b="1" dirty="0">
                <a:solidFill>
                  <a:srgbClr val="00A5A4"/>
                </a:solidFill>
                <a:cs typeface="Arial" panose="020B0604020202020204" pitchFamily="34" charset="0"/>
              </a:rPr>
              <a:t>AVIS para adultos mayores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3D6DA813-98FC-5E2A-D54F-21023E2F08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0151" y="2595197"/>
            <a:ext cx="2251966" cy="2342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20D6577E-0599-1856-CAAB-A823416268C5}"/>
              </a:ext>
            </a:extLst>
          </p:cNvPr>
          <p:cNvSpPr txBox="1"/>
          <p:nvPr/>
        </p:nvSpPr>
        <p:spPr>
          <a:xfrm>
            <a:off x="8476760" y="5089766"/>
            <a:ext cx="2046938" cy="504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93" dirty="0">
                <a:solidFill>
                  <a:srgbClr val="254B5E"/>
                </a:solidFill>
              </a:rPr>
              <a:t>WhatsApp brinda atención a través de asesor para el adulto mayor y afiliados identificados con discapacidad.</a:t>
            </a:r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689E456E-4FA1-D0F2-9129-81683A1AAB79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330061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25097D3C-785C-CCA3-48A4-70E033B6181F}"/>
              </a:ext>
            </a:extLst>
          </p:cNvPr>
          <p:cNvSpPr txBox="1"/>
          <p:nvPr/>
        </p:nvSpPr>
        <p:spPr>
          <a:xfrm>
            <a:off x="1666714" y="902173"/>
            <a:ext cx="609834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400" b="1" kern="0" dirty="0">
                <a:solidFill>
                  <a:srgbClr val="18A08C"/>
                </a:solidFill>
                <a:latin typeface="Open Sans"/>
                <a:sym typeface="Arial"/>
              </a:rPr>
              <a:t>Obligaciones Supersalud - 1:</a:t>
            </a:r>
          </a:p>
          <a:p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7EB9CE3-AB73-1CD3-F59F-1AC8FC043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35" y="1269554"/>
            <a:ext cx="8475741" cy="5108317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73C2D31F-B894-0407-E70E-2948E8EDE149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2808619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AD45B6A-2470-55FF-AA59-460B78526A3C}"/>
              </a:ext>
            </a:extLst>
          </p:cNvPr>
          <p:cNvSpPr txBox="1"/>
          <p:nvPr/>
        </p:nvSpPr>
        <p:spPr>
          <a:xfrm>
            <a:off x="1738722" y="575649"/>
            <a:ext cx="8712968" cy="460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marR="7619" algn="ctr">
              <a:lnSpc>
                <a:spcPts val="3100"/>
              </a:lnSpc>
              <a:spcBef>
                <a:spcPts val="720"/>
              </a:spcBef>
            </a:pPr>
            <a:r>
              <a:rPr lang="es-MX" sz="2400" b="1" spc="40" dirty="0">
                <a:solidFill>
                  <a:srgbClr val="00A48D"/>
                </a:solidFill>
                <a:latin typeface="Arial"/>
                <a:cs typeface="Arial"/>
              </a:rPr>
              <a:t>Deficiencias detectadas en la Atención al usuario</a:t>
            </a:r>
          </a:p>
        </p:txBody>
      </p:sp>
      <p:sp>
        <p:nvSpPr>
          <p:cNvPr id="4" name="CuadroTexto 4">
            <a:extLst>
              <a:ext uri="{FF2B5EF4-FFF2-40B4-BE49-F238E27FC236}">
                <a16:creationId xmlns:a16="http://schemas.microsoft.com/office/drawing/2014/main" id="{DAF78583-B9D2-35F2-7091-6314AFE66F3C}"/>
              </a:ext>
            </a:extLst>
          </p:cNvPr>
          <p:cNvSpPr txBox="1"/>
          <p:nvPr/>
        </p:nvSpPr>
        <p:spPr>
          <a:xfrm>
            <a:off x="4603096" y="1125538"/>
            <a:ext cx="2984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rgbClr val="23505E"/>
                </a:solidFill>
                <a:latin typeface="+mj-lt"/>
              </a:rPr>
              <a:t>Oportunidades de mejora</a:t>
            </a:r>
            <a:endParaRPr lang="es-CO" sz="2000" dirty="0">
              <a:solidFill>
                <a:srgbClr val="23505E"/>
              </a:solidFill>
              <a:latin typeface="+mj-lt"/>
            </a:endParaRPr>
          </a:p>
        </p:txBody>
      </p:sp>
      <p:sp>
        <p:nvSpPr>
          <p:cNvPr id="7" name="TextBox 25">
            <a:extLst>
              <a:ext uri="{FF2B5EF4-FFF2-40B4-BE49-F238E27FC236}">
                <a16:creationId xmlns:a16="http://schemas.microsoft.com/office/drawing/2014/main" id="{E339ED72-3F5D-D8ED-36C9-ABEE8FCB6CA9}"/>
              </a:ext>
            </a:extLst>
          </p:cNvPr>
          <p:cNvSpPr txBox="1"/>
          <p:nvPr/>
        </p:nvSpPr>
        <p:spPr>
          <a:xfrm>
            <a:off x="1752694" y="3095620"/>
            <a:ext cx="354304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s-MX" sz="1200" b="1" dirty="0">
                <a:solidFill>
                  <a:srgbClr val="254B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módulos de atención al usuario no ofrecen condiciones de privacidad, no cuentan con sillas interlocutoras.</a:t>
            </a:r>
            <a:endParaRPr lang="en-US" sz="1200" b="1" dirty="0">
              <a:solidFill>
                <a:srgbClr val="254B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511799F5-1CFF-9E76-246B-D35781F40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7413" y="2159516"/>
            <a:ext cx="1096300" cy="812074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E2CA5AA2-B489-68E1-BC41-4733801BF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94691" y="4221882"/>
            <a:ext cx="2220751" cy="1017223"/>
          </a:xfrm>
          <a:prstGeom prst="rect">
            <a:avLst/>
          </a:prstGeom>
        </p:spPr>
      </p:pic>
      <p:sp>
        <p:nvSpPr>
          <p:cNvPr id="12" name="TextBox 23">
            <a:extLst>
              <a:ext uri="{FF2B5EF4-FFF2-40B4-BE49-F238E27FC236}">
                <a16:creationId xmlns:a16="http://schemas.microsoft.com/office/drawing/2014/main" id="{563E1B6D-762C-0A37-D91D-8C3D820E23A2}"/>
              </a:ext>
            </a:extLst>
          </p:cNvPr>
          <p:cNvSpPr txBox="1"/>
          <p:nvPr/>
        </p:nvSpPr>
        <p:spPr>
          <a:xfrm>
            <a:off x="3231066" y="5447530"/>
            <a:ext cx="33843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s-MX" sz="1200" b="1" dirty="0">
                <a:solidFill>
                  <a:srgbClr val="254B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sede de la Oficina de Atención al Usuario no cumple con las normas de calidad y accesibilidad vigentes, dada la dificultad para el acceso de personas en condición de discapacidad o movilidad reducida.</a:t>
            </a:r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77ED7953-9AAD-A2D9-93A1-28EB8DA878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30781" y="2263729"/>
            <a:ext cx="1349811" cy="1224136"/>
          </a:xfrm>
          <a:prstGeom prst="rect">
            <a:avLst/>
          </a:prstGeom>
        </p:spPr>
      </p:pic>
      <p:sp>
        <p:nvSpPr>
          <p:cNvPr id="15" name="TextBox 29">
            <a:extLst>
              <a:ext uri="{FF2B5EF4-FFF2-40B4-BE49-F238E27FC236}">
                <a16:creationId xmlns:a16="http://schemas.microsoft.com/office/drawing/2014/main" id="{29CA590F-49B7-70EF-1C84-166BACB2E1DD}"/>
              </a:ext>
            </a:extLst>
          </p:cNvPr>
          <p:cNvSpPr txBox="1"/>
          <p:nvPr/>
        </p:nvSpPr>
        <p:spPr>
          <a:xfrm>
            <a:off x="8399462" y="2646097"/>
            <a:ext cx="248900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s-MX" sz="1200" b="1" dirty="0">
                <a:solidFill>
                  <a:srgbClr val="254B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observó filas y aglomeración de personas en la parte externa sin conservar el distanciamiento mínimo.</a:t>
            </a:r>
            <a:endParaRPr lang="en-US" sz="1200" b="1" dirty="0">
              <a:solidFill>
                <a:srgbClr val="254B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27">
            <a:extLst>
              <a:ext uri="{FF2B5EF4-FFF2-40B4-BE49-F238E27FC236}">
                <a16:creationId xmlns:a16="http://schemas.microsoft.com/office/drawing/2014/main" id="{10B28475-2D3F-23EC-2798-94180A54BDC8}"/>
              </a:ext>
            </a:extLst>
          </p:cNvPr>
          <p:cNvSpPr txBox="1"/>
          <p:nvPr/>
        </p:nvSpPr>
        <p:spPr>
          <a:xfrm>
            <a:off x="6977120" y="4985865"/>
            <a:ext cx="2844683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s-MX" sz="1200" b="1" dirty="0">
                <a:solidFill>
                  <a:srgbClr val="254B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acuerdo con la información remitida por la EAPB, el mecanismo  de dispensación de turnos no muestra priorización en la atención a la población preferencial. </a:t>
            </a:r>
          </a:p>
        </p:txBody>
      </p:sp>
      <p:sp>
        <p:nvSpPr>
          <p:cNvPr id="19" name="object 3">
            <a:extLst>
              <a:ext uri="{FF2B5EF4-FFF2-40B4-BE49-F238E27FC236}">
                <a16:creationId xmlns:a16="http://schemas.microsoft.com/office/drawing/2014/main" id="{B72A64AF-B5F2-9666-AD38-601689C36599}"/>
              </a:ext>
            </a:extLst>
          </p:cNvPr>
          <p:cNvSpPr txBox="1"/>
          <p:nvPr/>
        </p:nvSpPr>
        <p:spPr>
          <a:xfrm>
            <a:off x="3200806" y="6546980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8396829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AD45B6A-2470-55FF-AA59-460B78526A3C}"/>
              </a:ext>
            </a:extLst>
          </p:cNvPr>
          <p:cNvSpPr txBox="1"/>
          <p:nvPr/>
        </p:nvSpPr>
        <p:spPr>
          <a:xfrm>
            <a:off x="1738722" y="575649"/>
            <a:ext cx="8712968" cy="947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marR="7619" algn="ctr">
              <a:lnSpc>
                <a:spcPts val="3100"/>
              </a:lnSpc>
              <a:spcBef>
                <a:spcPts val="720"/>
              </a:spcBef>
            </a:pPr>
            <a:r>
              <a:rPr lang="es-MX" sz="2400" b="1" spc="40" dirty="0">
                <a:solidFill>
                  <a:srgbClr val="00A48D"/>
                </a:solidFill>
                <a:latin typeface="Arial"/>
                <a:cs typeface="Arial"/>
              </a:rPr>
              <a:t>Asociación de usuarios</a:t>
            </a:r>
          </a:p>
          <a:p>
            <a:pPr marL="12698" marR="7619" algn="ctr">
              <a:lnSpc>
                <a:spcPts val="3100"/>
              </a:lnSpc>
              <a:spcBef>
                <a:spcPts val="720"/>
              </a:spcBef>
            </a:pPr>
            <a:r>
              <a:rPr lang="es-MX" sz="2400" b="1" spc="40" dirty="0">
                <a:solidFill>
                  <a:srgbClr val="2A5162"/>
                </a:solidFill>
                <a:latin typeface="Arial"/>
                <a:cs typeface="Arial"/>
              </a:rPr>
              <a:t>Antioquia</a:t>
            </a:r>
            <a:endParaRPr lang="es-MX" sz="2400" dirty="0">
              <a:solidFill>
                <a:srgbClr val="2A5162"/>
              </a:solidFill>
              <a:latin typeface="Arial"/>
              <a:cs typeface="Arial"/>
            </a:endParaRPr>
          </a:p>
        </p:txBody>
      </p:sp>
      <p:pic>
        <p:nvPicPr>
          <p:cNvPr id="45" name="Google Shape;759;p51">
            <a:extLst>
              <a:ext uri="{FF2B5EF4-FFF2-40B4-BE49-F238E27FC236}">
                <a16:creationId xmlns:a16="http://schemas.microsoft.com/office/drawing/2014/main" id="{517A0855-B9F9-BF2C-C548-C9300AAA9AC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3349" y="3897417"/>
            <a:ext cx="1080990" cy="1087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760;p51">
            <a:extLst>
              <a:ext uri="{FF2B5EF4-FFF2-40B4-BE49-F238E27FC236}">
                <a16:creationId xmlns:a16="http://schemas.microsoft.com/office/drawing/2014/main" id="{8F4466D7-D40C-8527-7673-E26ACD7DB61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7859" y="4285402"/>
            <a:ext cx="206481" cy="218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761;p51">
            <a:extLst>
              <a:ext uri="{FF2B5EF4-FFF2-40B4-BE49-F238E27FC236}">
                <a16:creationId xmlns:a16="http://schemas.microsoft.com/office/drawing/2014/main" id="{0E9D07ED-E187-2CFD-013B-E67BC3A8DD3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90772" y="4035151"/>
            <a:ext cx="929166" cy="1002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762;p51">
            <a:extLst>
              <a:ext uri="{FF2B5EF4-FFF2-40B4-BE49-F238E27FC236}">
                <a16:creationId xmlns:a16="http://schemas.microsoft.com/office/drawing/2014/main" id="{DBD987FF-7D50-F03B-5440-489C40489CD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77493" y="4110258"/>
            <a:ext cx="236846" cy="212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763;p51">
            <a:extLst>
              <a:ext uri="{FF2B5EF4-FFF2-40B4-BE49-F238E27FC236}">
                <a16:creationId xmlns:a16="http://schemas.microsoft.com/office/drawing/2014/main" id="{9A2A4012-EE72-17E5-0B7F-66ED0EAB8BF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01931" y="3298136"/>
            <a:ext cx="947385" cy="1093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764;p51">
            <a:extLst>
              <a:ext uri="{FF2B5EF4-FFF2-40B4-BE49-F238E27FC236}">
                <a16:creationId xmlns:a16="http://schemas.microsoft.com/office/drawing/2014/main" id="{8B6844E4-DF87-0308-546F-D9C0C8F029A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16620" y="1693021"/>
            <a:ext cx="1002041" cy="2635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765;p51">
            <a:extLst>
              <a:ext uri="{FF2B5EF4-FFF2-40B4-BE49-F238E27FC236}">
                <a16:creationId xmlns:a16="http://schemas.microsoft.com/office/drawing/2014/main" id="{B2881223-A2F4-07A8-B782-71B229870BFA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51537" y="2914415"/>
            <a:ext cx="1226742" cy="1208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766;p51">
            <a:extLst>
              <a:ext uri="{FF2B5EF4-FFF2-40B4-BE49-F238E27FC236}">
                <a16:creationId xmlns:a16="http://schemas.microsoft.com/office/drawing/2014/main" id="{4EEA20B7-C433-684F-3F67-6C7BE308ED96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795917" y="2362898"/>
            <a:ext cx="1111355" cy="935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767;p51">
            <a:extLst>
              <a:ext uri="{FF2B5EF4-FFF2-40B4-BE49-F238E27FC236}">
                <a16:creationId xmlns:a16="http://schemas.microsoft.com/office/drawing/2014/main" id="{01B20FF0-F55F-4878-C50D-103A7B5C5C0B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069747" y="3065144"/>
            <a:ext cx="1050625" cy="1129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768;p51">
            <a:extLst>
              <a:ext uri="{FF2B5EF4-FFF2-40B4-BE49-F238E27FC236}">
                <a16:creationId xmlns:a16="http://schemas.microsoft.com/office/drawing/2014/main" id="{B01895CC-763A-17A8-4FE7-2EC2D504969C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727870" y="3994872"/>
            <a:ext cx="443327" cy="218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769;p51">
            <a:extLst>
              <a:ext uri="{FF2B5EF4-FFF2-40B4-BE49-F238E27FC236}">
                <a16:creationId xmlns:a16="http://schemas.microsoft.com/office/drawing/2014/main" id="{B701B898-BB1A-29BE-2FDF-8C0A5AC0BF36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496468" y="3208750"/>
            <a:ext cx="959531" cy="1421077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770;p51">
            <a:extLst>
              <a:ext uri="{FF2B5EF4-FFF2-40B4-BE49-F238E27FC236}">
                <a16:creationId xmlns:a16="http://schemas.microsoft.com/office/drawing/2014/main" id="{BB3B0FDC-C3DE-DAE6-C682-F6DCB368AB7E}"/>
              </a:ext>
            </a:extLst>
          </p:cNvPr>
          <p:cNvSpPr txBox="1"/>
          <p:nvPr/>
        </p:nvSpPr>
        <p:spPr>
          <a:xfrm>
            <a:off x="547167" y="2600441"/>
            <a:ext cx="338798" cy="29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582979">
              <a:buClr>
                <a:srgbClr val="000000"/>
              </a:buClr>
              <a:defRPr/>
            </a:pPr>
            <a:r>
              <a:rPr lang="es-CO" sz="1913" b="1" kern="0" dirty="0">
                <a:solidFill>
                  <a:srgbClr val="189E8A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913" kern="0" dirty="0">
              <a:solidFill>
                <a:srgbClr val="189E8A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7" name="Google Shape;771;p51">
            <a:extLst>
              <a:ext uri="{FF2B5EF4-FFF2-40B4-BE49-F238E27FC236}">
                <a16:creationId xmlns:a16="http://schemas.microsoft.com/office/drawing/2014/main" id="{90D91BB3-32FA-31AB-BC6C-41819BE21AC1}"/>
              </a:ext>
            </a:extLst>
          </p:cNvPr>
          <p:cNvSpPr txBox="1"/>
          <p:nvPr/>
        </p:nvSpPr>
        <p:spPr>
          <a:xfrm>
            <a:off x="962025" y="4491025"/>
            <a:ext cx="471672" cy="29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582979">
              <a:buClr>
                <a:srgbClr val="000000"/>
              </a:buClr>
              <a:defRPr/>
            </a:pPr>
            <a:r>
              <a:rPr lang="es-CO" sz="1913" b="1" kern="0" dirty="0">
                <a:solidFill>
                  <a:srgbClr val="189E8A"/>
                </a:solidFill>
                <a:latin typeface="Calibri"/>
                <a:ea typeface="Calibri"/>
                <a:cs typeface="Calibri"/>
                <a:sym typeface="Calibri"/>
              </a:rPr>
              <a:t>19</a:t>
            </a:r>
            <a:endParaRPr sz="1913" kern="0" dirty="0">
              <a:solidFill>
                <a:srgbClr val="189E8A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8" name="Google Shape;772;p51">
            <a:extLst>
              <a:ext uri="{FF2B5EF4-FFF2-40B4-BE49-F238E27FC236}">
                <a16:creationId xmlns:a16="http://schemas.microsoft.com/office/drawing/2014/main" id="{020D4AFB-01DE-FE16-7293-1F1E99219472}"/>
              </a:ext>
            </a:extLst>
          </p:cNvPr>
          <p:cNvSpPr txBox="1"/>
          <p:nvPr/>
        </p:nvSpPr>
        <p:spPr>
          <a:xfrm>
            <a:off x="2311149" y="2065685"/>
            <a:ext cx="901500" cy="156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582979">
              <a:buClr>
                <a:srgbClr val="000000"/>
              </a:buClr>
              <a:defRPr/>
            </a:pPr>
            <a:r>
              <a:rPr lang="es-CO" sz="1020" b="1" kern="0" dirty="0">
                <a:solidFill>
                  <a:srgbClr val="014353"/>
                </a:solidFill>
                <a:latin typeface="Calibri"/>
                <a:ea typeface="Calibri"/>
                <a:cs typeface="Calibri"/>
                <a:sym typeface="Calibri"/>
              </a:rPr>
              <a:t>Norte</a:t>
            </a:r>
            <a:endParaRPr sz="89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9" name="Google Shape;773;p51">
            <a:extLst>
              <a:ext uri="{FF2B5EF4-FFF2-40B4-BE49-F238E27FC236}">
                <a16:creationId xmlns:a16="http://schemas.microsoft.com/office/drawing/2014/main" id="{96A57BAC-7C4E-3C94-DB83-D3218B0CFEF2}"/>
              </a:ext>
            </a:extLst>
          </p:cNvPr>
          <p:cNvSpPr txBox="1"/>
          <p:nvPr/>
        </p:nvSpPr>
        <p:spPr>
          <a:xfrm>
            <a:off x="3892607" y="1958954"/>
            <a:ext cx="496195" cy="29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582979">
              <a:buClr>
                <a:srgbClr val="000000"/>
              </a:buClr>
              <a:defRPr/>
            </a:pPr>
            <a:r>
              <a:rPr lang="es-CO" sz="1913" b="1" kern="0" dirty="0">
                <a:solidFill>
                  <a:srgbClr val="189E8A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913" kern="0" dirty="0">
              <a:solidFill>
                <a:srgbClr val="189E8A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0" name="Google Shape;774;p51">
            <a:extLst>
              <a:ext uri="{FF2B5EF4-FFF2-40B4-BE49-F238E27FC236}">
                <a16:creationId xmlns:a16="http://schemas.microsoft.com/office/drawing/2014/main" id="{481322B3-372E-A933-FB8D-5FD1446FCBCF}"/>
              </a:ext>
            </a:extLst>
          </p:cNvPr>
          <p:cNvSpPr txBox="1"/>
          <p:nvPr/>
        </p:nvSpPr>
        <p:spPr>
          <a:xfrm>
            <a:off x="4736066" y="2667054"/>
            <a:ext cx="376446" cy="29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582979">
              <a:buClr>
                <a:srgbClr val="000000"/>
              </a:buClr>
              <a:defRPr/>
            </a:pPr>
            <a:r>
              <a:rPr lang="es-CO" sz="1913" b="1" kern="0" dirty="0">
                <a:solidFill>
                  <a:srgbClr val="189E8A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1913" kern="0" dirty="0">
              <a:solidFill>
                <a:srgbClr val="189E8A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1" name="Google Shape;775;p51">
            <a:extLst>
              <a:ext uri="{FF2B5EF4-FFF2-40B4-BE49-F238E27FC236}">
                <a16:creationId xmlns:a16="http://schemas.microsoft.com/office/drawing/2014/main" id="{A6B68698-FFCB-C952-5740-EEC6152A971F}"/>
              </a:ext>
            </a:extLst>
          </p:cNvPr>
          <p:cNvSpPr txBox="1"/>
          <p:nvPr/>
        </p:nvSpPr>
        <p:spPr>
          <a:xfrm>
            <a:off x="4680998" y="3828586"/>
            <a:ext cx="376446" cy="29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582979">
              <a:buClr>
                <a:srgbClr val="000000"/>
              </a:buClr>
              <a:defRPr/>
            </a:pPr>
            <a:r>
              <a:rPr lang="es-CO" sz="1913" b="1" kern="0" dirty="0">
                <a:solidFill>
                  <a:srgbClr val="189E8A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1913" kern="0" dirty="0">
              <a:solidFill>
                <a:srgbClr val="189E8A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2" name="Google Shape;776;p51">
            <a:extLst>
              <a:ext uri="{FF2B5EF4-FFF2-40B4-BE49-F238E27FC236}">
                <a16:creationId xmlns:a16="http://schemas.microsoft.com/office/drawing/2014/main" id="{B208FEE6-F82E-6026-8CCB-315619B9B062}"/>
              </a:ext>
            </a:extLst>
          </p:cNvPr>
          <p:cNvSpPr txBox="1"/>
          <p:nvPr/>
        </p:nvSpPr>
        <p:spPr>
          <a:xfrm>
            <a:off x="4661096" y="4810440"/>
            <a:ext cx="451417" cy="29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582979">
              <a:buClr>
                <a:srgbClr val="000000"/>
              </a:buClr>
              <a:defRPr/>
            </a:pPr>
            <a:r>
              <a:rPr lang="es-CO" sz="1913" b="1" kern="0" dirty="0">
                <a:solidFill>
                  <a:srgbClr val="189E8A"/>
                </a:solidFill>
                <a:latin typeface="Calibri"/>
                <a:ea typeface="Calibri"/>
                <a:cs typeface="Calibri"/>
                <a:sym typeface="Calibri"/>
              </a:rPr>
              <a:t>21</a:t>
            </a:r>
          </a:p>
        </p:txBody>
      </p:sp>
      <p:sp>
        <p:nvSpPr>
          <p:cNvPr id="63" name="Google Shape;777;p51">
            <a:extLst>
              <a:ext uri="{FF2B5EF4-FFF2-40B4-BE49-F238E27FC236}">
                <a16:creationId xmlns:a16="http://schemas.microsoft.com/office/drawing/2014/main" id="{5751F730-02DB-A2E9-67CF-42642F2659C6}"/>
              </a:ext>
            </a:extLst>
          </p:cNvPr>
          <p:cNvSpPr txBox="1"/>
          <p:nvPr/>
        </p:nvSpPr>
        <p:spPr>
          <a:xfrm>
            <a:off x="290102" y="3530460"/>
            <a:ext cx="443966" cy="29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582979">
              <a:buClr>
                <a:srgbClr val="000000"/>
              </a:buClr>
              <a:defRPr/>
            </a:pPr>
            <a:r>
              <a:rPr lang="es-CO" sz="1913" b="1" kern="0" dirty="0">
                <a:solidFill>
                  <a:srgbClr val="189E8A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endParaRPr sz="1913" kern="0" dirty="0">
              <a:solidFill>
                <a:srgbClr val="189E8A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4" name="Google Shape;778;p51">
            <a:extLst>
              <a:ext uri="{FF2B5EF4-FFF2-40B4-BE49-F238E27FC236}">
                <a16:creationId xmlns:a16="http://schemas.microsoft.com/office/drawing/2014/main" id="{E5BD49E8-E525-598C-CCFC-8E7D8BBFC4F2}"/>
              </a:ext>
            </a:extLst>
          </p:cNvPr>
          <p:cNvSpPr txBox="1"/>
          <p:nvPr/>
        </p:nvSpPr>
        <p:spPr>
          <a:xfrm>
            <a:off x="2690410" y="5153986"/>
            <a:ext cx="326604" cy="29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 defTabSz="582979">
              <a:buClr>
                <a:srgbClr val="000000"/>
              </a:buClr>
              <a:defRPr/>
            </a:pPr>
            <a:r>
              <a:rPr lang="es-MX" sz="1913" b="1" kern="0" dirty="0">
                <a:solidFill>
                  <a:srgbClr val="189E8A"/>
                </a:solidFill>
                <a:latin typeface="Calibri"/>
                <a:cs typeface="Calibri"/>
                <a:sym typeface="Calibri"/>
              </a:rPr>
              <a:t>5</a:t>
            </a:r>
            <a:endParaRPr lang="es-CO" sz="1913" kern="0" dirty="0">
              <a:solidFill>
                <a:srgbClr val="189E8A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65" name="Google Shape;780;p51">
            <a:extLst>
              <a:ext uri="{FF2B5EF4-FFF2-40B4-BE49-F238E27FC236}">
                <a16:creationId xmlns:a16="http://schemas.microsoft.com/office/drawing/2014/main" id="{2592A453-7FB9-8190-E78A-4F3C1B474B0E}"/>
              </a:ext>
            </a:extLst>
          </p:cNvPr>
          <p:cNvCxnSpPr>
            <a:cxnSpLocks/>
            <a:endCxn id="56" idx="0"/>
          </p:cNvCxnSpPr>
          <p:nvPr/>
        </p:nvCxnSpPr>
        <p:spPr>
          <a:xfrm rot="10800000" flipV="1">
            <a:off x="716566" y="2141381"/>
            <a:ext cx="1037346" cy="459060"/>
          </a:xfrm>
          <a:prstGeom prst="bentConnector2">
            <a:avLst/>
          </a:prstGeom>
          <a:noFill/>
          <a:ln w="9525" cap="flat" cmpd="sng">
            <a:solidFill>
              <a:srgbClr val="006D74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66" name="Google Shape;781;p51">
            <a:extLst>
              <a:ext uri="{FF2B5EF4-FFF2-40B4-BE49-F238E27FC236}">
                <a16:creationId xmlns:a16="http://schemas.microsoft.com/office/drawing/2014/main" id="{E2D17812-95F9-E021-DAE2-A2F072DD89E4}"/>
              </a:ext>
            </a:extLst>
          </p:cNvPr>
          <p:cNvCxnSpPr/>
          <p:nvPr/>
        </p:nvCxnSpPr>
        <p:spPr>
          <a:xfrm rot="10800000">
            <a:off x="2707858" y="2236538"/>
            <a:ext cx="0" cy="871125"/>
          </a:xfrm>
          <a:prstGeom prst="straightConnector1">
            <a:avLst/>
          </a:prstGeom>
          <a:noFill/>
          <a:ln w="9525" cap="flat" cmpd="sng">
            <a:solidFill>
              <a:srgbClr val="006D74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67" name="Google Shape;782;p51">
            <a:extLst>
              <a:ext uri="{FF2B5EF4-FFF2-40B4-BE49-F238E27FC236}">
                <a16:creationId xmlns:a16="http://schemas.microsoft.com/office/drawing/2014/main" id="{6B3833FA-423B-AB4F-91C2-CC26273FC08E}"/>
              </a:ext>
            </a:extLst>
          </p:cNvPr>
          <p:cNvCxnSpPr/>
          <p:nvPr/>
        </p:nvCxnSpPr>
        <p:spPr>
          <a:xfrm>
            <a:off x="3817845" y="3994871"/>
            <a:ext cx="918222" cy="0"/>
          </a:xfrm>
          <a:prstGeom prst="straightConnector1">
            <a:avLst/>
          </a:prstGeom>
          <a:noFill/>
          <a:ln w="9525" cap="flat" cmpd="sng">
            <a:solidFill>
              <a:srgbClr val="006D74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68" name="Google Shape;783;p51">
            <a:extLst>
              <a:ext uri="{FF2B5EF4-FFF2-40B4-BE49-F238E27FC236}">
                <a16:creationId xmlns:a16="http://schemas.microsoft.com/office/drawing/2014/main" id="{B7F84B94-0FFF-8E0C-8F00-A537B6B34D27}"/>
              </a:ext>
            </a:extLst>
          </p:cNvPr>
          <p:cNvCxnSpPr>
            <a:cxnSpLocks/>
          </p:cNvCxnSpPr>
          <p:nvPr/>
        </p:nvCxnSpPr>
        <p:spPr>
          <a:xfrm>
            <a:off x="2853712" y="4223606"/>
            <a:ext cx="0" cy="969428"/>
          </a:xfrm>
          <a:prstGeom prst="straightConnector1">
            <a:avLst/>
          </a:prstGeom>
          <a:noFill/>
          <a:ln w="9525" cap="flat" cmpd="sng">
            <a:solidFill>
              <a:srgbClr val="006D74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69" name="Google Shape;784;p51">
            <a:extLst>
              <a:ext uri="{FF2B5EF4-FFF2-40B4-BE49-F238E27FC236}">
                <a16:creationId xmlns:a16="http://schemas.microsoft.com/office/drawing/2014/main" id="{524CF209-9963-BE0E-41BE-56054BE8D7CC}"/>
              </a:ext>
            </a:extLst>
          </p:cNvPr>
          <p:cNvCxnSpPr/>
          <p:nvPr/>
        </p:nvCxnSpPr>
        <p:spPr>
          <a:xfrm rot="-5400000">
            <a:off x="3550601" y="2353850"/>
            <a:ext cx="672523" cy="207151"/>
          </a:xfrm>
          <a:prstGeom prst="bentConnector2">
            <a:avLst/>
          </a:prstGeom>
          <a:noFill/>
          <a:ln w="9525" cap="flat" cmpd="sng">
            <a:solidFill>
              <a:srgbClr val="006D74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0" name="Google Shape;785;p51">
            <a:extLst>
              <a:ext uri="{FF2B5EF4-FFF2-40B4-BE49-F238E27FC236}">
                <a16:creationId xmlns:a16="http://schemas.microsoft.com/office/drawing/2014/main" id="{1FEE2149-07D8-B0FA-F292-C312D8E7B6E3}"/>
              </a:ext>
            </a:extLst>
          </p:cNvPr>
          <p:cNvCxnSpPr/>
          <p:nvPr/>
        </p:nvCxnSpPr>
        <p:spPr>
          <a:xfrm rot="10800000" flipH="1">
            <a:off x="3860830" y="2801428"/>
            <a:ext cx="933230" cy="543029"/>
          </a:xfrm>
          <a:prstGeom prst="bentConnector3">
            <a:avLst>
              <a:gd name="adj1" fmla="val 37508"/>
            </a:avLst>
          </a:prstGeom>
          <a:noFill/>
          <a:ln w="9525" cap="flat" cmpd="sng">
            <a:solidFill>
              <a:srgbClr val="006D74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1" name="Google Shape;786;p51">
            <a:extLst>
              <a:ext uri="{FF2B5EF4-FFF2-40B4-BE49-F238E27FC236}">
                <a16:creationId xmlns:a16="http://schemas.microsoft.com/office/drawing/2014/main" id="{87F8BE58-FC6F-EE02-5E60-5FD9FF1E536C}"/>
              </a:ext>
            </a:extLst>
          </p:cNvPr>
          <p:cNvCxnSpPr/>
          <p:nvPr/>
        </p:nvCxnSpPr>
        <p:spPr>
          <a:xfrm flipH="1">
            <a:off x="1210522" y="4237720"/>
            <a:ext cx="891150" cy="238520"/>
          </a:xfrm>
          <a:prstGeom prst="bentConnector2">
            <a:avLst/>
          </a:prstGeom>
          <a:noFill/>
          <a:ln w="9525" cap="flat" cmpd="sng">
            <a:solidFill>
              <a:srgbClr val="006D74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2" name="Google Shape;787;p51">
            <a:extLst>
              <a:ext uri="{FF2B5EF4-FFF2-40B4-BE49-F238E27FC236}">
                <a16:creationId xmlns:a16="http://schemas.microsoft.com/office/drawing/2014/main" id="{615CF3D1-DF0F-092A-83CD-0E0C3D272ECC}"/>
              </a:ext>
            </a:extLst>
          </p:cNvPr>
          <p:cNvCxnSpPr/>
          <p:nvPr/>
        </p:nvCxnSpPr>
        <p:spPr>
          <a:xfrm rot="10800000">
            <a:off x="573746" y="3475149"/>
            <a:ext cx="1408166" cy="105584"/>
          </a:xfrm>
          <a:prstGeom prst="bentConnector3">
            <a:avLst>
              <a:gd name="adj1" fmla="val 49997"/>
            </a:avLst>
          </a:prstGeom>
          <a:noFill/>
          <a:ln w="9525" cap="flat" cmpd="sng">
            <a:solidFill>
              <a:srgbClr val="006D74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73" name="Google Shape;788;p51">
            <a:extLst>
              <a:ext uri="{FF2B5EF4-FFF2-40B4-BE49-F238E27FC236}">
                <a16:creationId xmlns:a16="http://schemas.microsoft.com/office/drawing/2014/main" id="{4F8D1C69-C932-8A77-FC81-3C7BBC99A609}"/>
              </a:ext>
            </a:extLst>
          </p:cNvPr>
          <p:cNvCxnSpPr/>
          <p:nvPr/>
        </p:nvCxnSpPr>
        <p:spPr>
          <a:xfrm>
            <a:off x="3385028" y="4667294"/>
            <a:ext cx="1289958" cy="264533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006D74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74" name="Google Shape;789;p51">
            <a:extLst>
              <a:ext uri="{FF2B5EF4-FFF2-40B4-BE49-F238E27FC236}">
                <a16:creationId xmlns:a16="http://schemas.microsoft.com/office/drawing/2014/main" id="{0E68A9DC-10FB-2483-2D7D-68794C9C184A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764076" y="1756625"/>
            <a:ext cx="257065" cy="325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90;p51">
            <a:extLst>
              <a:ext uri="{FF2B5EF4-FFF2-40B4-BE49-F238E27FC236}">
                <a16:creationId xmlns:a16="http://schemas.microsoft.com/office/drawing/2014/main" id="{303D9C7C-3B40-E235-FAB3-32A35A73DAD8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479003" y="2458917"/>
            <a:ext cx="257065" cy="325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91;p51">
            <a:extLst>
              <a:ext uri="{FF2B5EF4-FFF2-40B4-BE49-F238E27FC236}">
                <a16:creationId xmlns:a16="http://schemas.microsoft.com/office/drawing/2014/main" id="{F2605B6F-93A5-3E7F-8EF2-B7E3BDF5D7F1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637755" y="1769692"/>
            <a:ext cx="257065" cy="325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92;p51">
            <a:extLst>
              <a:ext uri="{FF2B5EF4-FFF2-40B4-BE49-F238E27FC236}">
                <a16:creationId xmlns:a16="http://schemas.microsoft.com/office/drawing/2014/main" id="{30E12688-8B24-B57A-E7D1-DE29E8E00284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76335" y="2330214"/>
            <a:ext cx="257065" cy="325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93;p51">
            <a:extLst>
              <a:ext uri="{FF2B5EF4-FFF2-40B4-BE49-F238E27FC236}">
                <a16:creationId xmlns:a16="http://schemas.microsoft.com/office/drawing/2014/main" id="{45364E85-589A-91AC-4BD6-0F12398C9A0F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90103" y="3255469"/>
            <a:ext cx="257065" cy="325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4;p51">
            <a:extLst>
              <a:ext uri="{FF2B5EF4-FFF2-40B4-BE49-F238E27FC236}">
                <a16:creationId xmlns:a16="http://schemas.microsoft.com/office/drawing/2014/main" id="{4D3F6770-668A-9667-3B4C-F3EB3439D539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983981" y="3778919"/>
            <a:ext cx="257065" cy="325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795;p51">
            <a:extLst>
              <a:ext uri="{FF2B5EF4-FFF2-40B4-BE49-F238E27FC236}">
                <a16:creationId xmlns:a16="http://schemas.microsoft.com/office/drawing/2014/main" id="{394A8C7A-A546-8B76-008E-E67A5E704B0C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013212" y="5039790"/>
            <a:ext cx="257065" cy="325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796;p51">
            <a:extLst>
              <a:ext uri="{FF2B5EF4-FFF2-40B4-BE49-F238E27FC236}">
                <a16:creationId xmlns:a16="http://schemas.microsoft.com/office/drawing/2014/main" id="{FAAB2704-6A0E-C572-B7AD-4753293F1ACD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072857" y="4708319"/>
            <a:ext cx="257065" cy="325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797;p51">
            <a:extLst>
              <a:ext uri="{FF2B5EF4-FFF2-40B4-BE49-F238E27FC236}">
                <a16:creationId xmlns:a16="http://schemas.microsoft.com/office/drawing/2014/main" id="{531077BC-D4D8-7189-E2CE-9388861D8A80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45932" y="4211570"/>
            <a:ext cx="257065" cy="325266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CuadroTexto 82">
            <a:extLst>
              <a:ext uri="{FF2B5EF4-FFF2-40B4-BE49-F238E27FC236}">
                <a16:creationId xmlns:a16="http://schemas.microsoft.com/office/drawing/2014/main" id="{A09331EB-D31E-7B20-6642-158018DCE0DE}"/>
              </a:ext>
            </a:extLst>
          </p:cNvPr>
          <p:cNvSpPr txBox="1"/>
          <p:nvPr/>
        </p:nvSpPr>
        <p:spPr>
          <a:xfrm>
            <a:off x="5281378" y="2443284"/>
            <a:ext cx="1661468" cy="4847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82979">
              <a:buClr>
                <a:srgbClr val="000000"/>
              </a:buClr>
              <a:defRPr/>
            </a:pPr>
            <a:r>
              <a:rPr lang="es-MX" sz="1466" b="1" kern="0" dirty="0">
                <a:solidFill>
                  <a:srgbClr val="006D74"/>
                </a:solidFill>
                <a:latin typeface="Calibri"/>
                <a:cs typeface="Calibri"/>
                <a:sym typeface="Calibri"/>
              </a:rPr>
              <a:t>Municipales: </a:t>
            </a:r>
            <a:r>
              <a:rPr lang="es-MX" sz="2550" b="1" kern="0" dirty="0">
                <a:solidFill>
                  <a:srgbClr val="189E8A"/>
                </a:solidFill>
                <a:latin typeface="Calibri"/>
                <a:cs typeface="Calibri"/>
                <a:sym typeface="Calibri"/>
              </a:rPr>
              <a:t>91</a:t>
            </a:r>
            <a:endParaRPr lang="es-CO" sz="2550" b="1" kern="0" dirty="0">
              <a:solidFill>
                <a:srgbClr val="189E8A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4" name="CuadroTexto 83">
            <a:extLst>
              <a:ext uri="{FF2B5EF4-FFF2-40B4-BE49-F238E27FC236}">
                <a16:creationId xmlns:a16="http://schemas.microsoft.com/office/drawing/2014/main" id="{5C613E53-5268-C8C2-065F-0BECDA5F9B7D}"/>
              </a:ext>
            </a:extLst>
          </p:cNvPr>
          <p:cNvSpPr txBox="1"/>
          <p:nvPr/>
        </p:nvSpPr>
        <p:spPr>
          <a:xfrm>
            <a:off x="5277084" y="2790870"/>
            <a:ext cx="1665761" cy="4847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82979">
              <a:buClr>
                <a:srgbClr val="000000"/>
              </a:buClr>
              <a:defRPr/>
            </a:pPr>
            <a:r>
              <a:rPr lang="es-MX" sz="1466" b="1" kern="0" dirty="0">
                <a:solidFill>
                  <a:srgbClr val="006D74"/>
                </a:solidFill>
                <a:latin typeface="Calibri"/>
                <a:cs typeface="Calibri"/>
                <a:sym typeface="Calibri"/>
              </a:rPr>
              <a:t>Departamental: </a:t>
            </a:r>
            <a:r>
              <a:rPr lang="es-MX" sz="2550" b="1" kern="0" dirty="0">
                <a:solidFill>
                  <a:srgbClr val="189E8A"/>
                </a:solidFill>
                <a:latin typeface="Calibri"/>
                <a:cs typeface="Calibri"/>
                <a:sym typeface="Calibri"/>
              </a:rPr>
              <a:t>1</a:t>
            </a:r>
            <a:endParaRPr lang="es-CO" sz="2550" b="1" kern="0" dirty="0">
              <a:solidFill>
                <a:srgbClr val="189E8A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5" name="CuadroTexto 84">
            <a:extLst>
              <a:ext uri="{FF2B5EF4-FFF2-40B4-BE49-F238E27FC236}">
                <a16:creationId xmlns:a16="http://schemas.microsoft.com/office/drawing/2014/main" id="{6B078871-99B9-4A0F-511A-147E53C02A5C}"/>
              </a:ext>
            </a:extLst>
          </p:cNvPr>
          <p:cNvSpPr txBox="1"/>
          <p:nvPr/>
        </p:nvSpPr>
        <p:spPr>
          <a:xfrm>
            <a:off x="1846734" y="5944526"/>
            <a:ext cx="2352366" cy="36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82979">
              <a:buClr>
                <a:srgbClr val="000000"/>
              </a:buClr>
              <a:defRPr/>
            </a:pPr>
            <a:r>
              <a:rPr lang="es-ES" sz="900" i="1" kern="0" dirty="0">
                <a:solidFill>
                  <a:srgbClr val="254B5E"/>
                </a:solidFill>
                <a:latin typeface="Arial"/>
                <a:cs typeface="Arial"/>
                <a:sym typeface="Arial"/>
              </a:rPr>
              <a:t>Cada una de las asociaciones de usuarios cuentan con actas de conformación</a:t>
            </a:r>
            <a:endParaRPr lang="es-CO" sz="900" i="1" kern="0" dirty="0">
              <a:solidFill>
                <a:srgbClr val="254B5E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6" name="Google Shape;209;p37">
            <a:extLst>
              <a:ext uri="{FF2B5EF4-FFF2-40B4-BE49-F238E27FC236}">
                <a16:creationId xmlns:a16="http://schemas.microsoft.com/office/drawing/2014/main" id="{DD6360FC-A0AF-7FE4-62AA-FEF5602AF152}"/>
              </a:ext>
            </a:extLst>
          </p:cNvPr>
          <p:cNvSpPr txBox="1"/>
          <p:nvPr/>
        </p:nvSpPr>
        <p:spPr>
          <a:xfrm>
            <a:off x="7259232" y="2969371"/>
            <a:ext cx="4223447" cy="2828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291" tIns="29138" rIns="58291" bIns="29138" anchor="t" anchorCtr="0">
            <a:spAutoFit/>
          </a:bodyPr>
          <a:lstStyle/>
          <a:p>
            <a:pPr algn="just" defTabSz="582979">
              <a:buClr>
                <a:srgbClr val="000000"/>
              </a:buClr>
              <a:defRPr/>
            </a:pPr>
            <a:r>
              <a:rPr lang="es-MX" sz="1500" kern="0" dirty="0">
                <a:solidFill>
                  <a:srgbClr val="006D74"/>
                </a:solidFill>
                <a:latin typeface="Calibri"/>
                <a:cs typeface="Calibri"/>
                <a:sym typeface="Calibri"/>
              </a:rPr>
              <a:t>En </a:t>
            </a:r>
            <a:r>
              <a:rPr lang="es-MX" sz="1500" kern="0" dirty="0">
                <a:solidFill>
                  <a:srgbClr val="006D74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Savia</a:t>
            </a:r>
            <a:r>
              <a:rPr lang="es-MX" sz="1500" kern="0" dirty="0">
                <a:solidFill>
                  <a:srgbClr val="006D74"/>
                </a:solidFill>
                <a:latin typeface="Calibri"/>
                <a:cs typeface="Calibri"/>
                <a:sym typeface="Calibri"/>
              </a:rPr>
              <a:t> Salud EPS, somos conscientes de la importancia de la Participación Social y en el proceso de implementación progresiva de la PPSS, se han diseñado y puesto en marcha estrategias para garantizar escenarios para la participación, la interlocución con la ciudadanía y el desarrollo de habilidades para el ejercicio pleno de los derechos.    </a:t>
            </a:r>
          </a:p>
          <a:p>
            <a:pPr algn="just" defTabSz="582979">
              <a:buClr>
                <a:srgbClr val="000000"/>
              </a:buClr>
              <a:defRPr/>
            </a:pPr>
            <a:endParaRPr lang="es-MX" sz="1500" kern="0" dirty="0">
              <a:solidFill>
                <a:srgbClr val="006D74"/>
              </a:solidFill>
              <a:latin typeface="Calibri"/>
              <a:cs typeface="Calibri"/>
              <a:sym typeface="Calibri"/>
            </a:endParaRPr>
          </a:p>
          <a:p>
            <a:pPr algn="just" defTabSz="582979">
              <a:buClr>
                <a:srgbClr val="000000"/>
              </a:buClr>
              <a:defRPr/>
            </a:pPr>
            <a:r>
              <a:rPr lang="es-MX" sz="1500" kern="0" dirty="0">
                <a:solidFill>
                  <a:srgbClr val="006D74"/>
                </a:solidFill>
                <a:latin typeface="Calibri"/>
                <a:cs typeface="Calibri"/>
                <a:sym typeface="Calibri"/>
              </a:rPr>
              <a:t>En el año 2022 se formuló e implementó el plan de acción por medio del cual se dio cumplimento a los ejes estratégicos y líneas de acción dispuestas por la Política de Participación Social en Salud.</a:t>
            </a:r>
          </a:p>
        </p:txBody>
      </p:sp>
      <p:sp>
        <p:nvSpPr>
          <p:cNvPr id="87" name="Google Shape;25;p13">
            <a:extLst>
              <a:ext uri="{FF2B5EF4-FFF2-40B4-BE49-F238E27FC236}">
                <a16:creationId xmlns:a16="http://schemas.microsoft.com/office/drawing/2014/main" id="{1F4AC28F-B7A2-2D9C-1278-523B1B7075B4}"/>
              </a:ext>
            </a:extLst>
          </p:cNvPr>
          <p:cNvSpPr txBox="1"/>
          <p:nvPr/>
        </p:nvSpPr>
        <p:spPr>
          <a:xfrm>
            <a:off x="7258004" y="2109253"/>
            <a:ext cx="4224675" cy="674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291" tIns="29138" rIns="58291" bIns="29138" anchor="t" anchorCtr="0">
            <a:spAutoFit/>
          </a:bodyPr>
          <a:lstStyle/>
          <a:p>
            <a:pPr algn="ctr"/>
            <a:r>
              <a:rPr lang="es-MX" sz="2000" b="1" dirty="0">
                <a:solidFill>
                  <a:srgbClr val="254B5E"/>
                </a:solidFill>
                <a:latin typeface="Calibri"/>
                <a:cs typeface="Calibri"/>
                <a:sym typeface="Calibri"/>
              </a:rPr>
              <a:t>P</a:t>
            </a:r>
            <a:r>
              <a:rPr lang="es-CO" sz="2000" b="1" dirty="0">
                <a:solidFill>
                  <a:srgbClr val="254B5E"/>
                </a:solidFill>
                <a:latin typeface="Calibri"/>
                <a:cs typeface="Calibri"/>
                <a:sym typeface="Calibri"/>
              </a:rPr>
              <a:t>olítica de Participación Social en Salud - PPSS</a:t>
            </a:r>
            <a:endParaRPr sz="2000" dirty="0">
              <a:solidFill>
                <a:srgbClr val="254B5E"/>
              </a:solidFill>
            </a:endParaRPr>
          </a:p>
        </p:txBody>
      </p:sp>
      <p:sp>
        <p:nvSpPr>
          <p:cNvPr id="88" name="object 3">
            <a:extLst>
              <a:ext uri="{FF2B5EF4-FFF2-40B4-BE49-F238E27FC236}">
                <a16:creationId xmlns:a16="http://schemas.microsoft.com/office/drawing/2014/main" id="{F0D69D13-864D-39BA-F154-4F38B1D9185A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6155835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AD45B6A-2470-55FF-AA59-460B78526A3C}"/>
              </a:ext>
            </a:extLst>
          </p:cNvPr>
          <p:cNvSpPr txBox="1"/>
          <p:nvPr/>
        </p:nvSpPr>
        <p:spPr>
          <a:xfrm>
            <a:off x="3574926" y="606363"/>
            <a:ext cx="5295096" cy="977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marR="7619" algn="ctr">
              <a:lnSpc>
                <a:spcPts val="3100"/>
              </a:lnSpc>
              <a:spcBef>
                <a:spcPts val="720"/>
              </a:spcBef>
            </a:pPr>
            <a:r>
              <a:rPr lang="es-MX" sz="3600" b="1" spc="40" dirty="0">
                <a:solidFill>
                  <a:srgbClr val="00A48D"/>
                </a:solidFill>
                <a:latin typeface="Arial"/>
                <a:cs typeface="Arial"/>
              </a:rPr>
              <a:t>Logros</a:t>
            </a:r>
          </a:p>
          <a:p>
            <a:pPr marL="12698" marR="7619" algn="ctr">
              <a:lnSpc>
                <a:spcPts val="3100"/>
              </a:lnSpc>
              <a:spcBef>
                <a:spcPts val="720"/>
              </a:spcBef>
            </a:pPr>
            <a:r>
              <a:rPr lang="es-MX" sz="3200" b="1" spc="40" dirty="0">
                <a:solidFill>
                  <a:srgbClr val="2A5162"/>
                </a:solidFill>
                <a:latin typeface="Arial"/>
                <a:cs typeface="Arial"/>
              </a:rPr>
              <a:t>Asociación de usuarios</a:t>
            </a:r>
            <a:endParaRPr lang="es-MX" sz="3200" dirty="0">
              <a:solidFill>
                <a:srgbClr val="2A5162"/>
              </a:solidFill>
              <a:latin typeface="Arial"/>
              <a:cs typeface="Arial"/>
            </a:endParaRPr>
          </a:p>
        </p:txBody>
      </p:sp>
      <p:sp>
        <p:nvSpPr>
          <p:cNvPr id="4" name="Google Shape;1184;p63">
            <a:extLst>
              <a:ext uri="{FF2B5EF4-FFF2-40B4-BE49-F238E27FC236}">
                <a16:creationId xmlns:a16="http://schemas.microsoft.com/office/drawing/2014/main" id="{6A84B645-D739-5DEC-CA26-7A0FD4559E19}"/>
              </a:ext>
            </a:extLst>
          </p:cNvPr>
          <p:cNvSpPr/>
          <p:nvPr/>
        </p:nvSpPr>
        <p:spPr>
          <a:xfrm>
            <a:off x="3272527" y="2053222"/>
            <a:ext cx="1978803" cy="86338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58291" tIns="29138" rIns="58291" bIns="29138" anchor="ctr" anchorCtr="0">
            <a:noAutofit/>
          </a:bodyPr>
          <a:lstStyle/>
          <a:p>
            <a:pPr algn="ctr" defTabSz="582979">
              <a:buClr>
                <a:srgbClr val="000000"/>
              </a:buClr>
              <a:defRPr/>
            </a:pPr>
            <a:endParaRPr sz="1339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185;p63">
            <a:extLst>
              <a:ext uri="{FF2B5EF4-FFF2-40B4-BE49-F238E27FC236}">
                <a16:creationId xmlns:a16="http://schemas.microsoft.com/office/drawing/2014/main" id="{27C215A8-ACCA-D126-8372-DF690014770C}"/>
              </a:ext>
            </a:extLst>
          </p:cNvPr>
          <p:cNvSpPr/>
          <p:nvPr/>
        </p:nvSpPr>
        <p:spPr>
          <a:xfrm>
            <a:off x="3260412" y="4088595"/>
            <a:ext cx="1990917" cy="982522"/>
          </a:xfrm>
          <a:prstGeom prst="roundRect">
            <a:avLst>
              <a:gd name="adj" fmla="val 16667"/>
            </a:avLst>
          </a:prstGeom>
          <a:solidFill>
            <a:srgbClr val="57C9C1"/>
          </a:solidFill>
          <a:ln>
            <a:noFill/>
          </a:ln>
        </p:spPr>
        <p:txBody>
          <a:bodyPr spcFirstLastPara="1" wrap="square" lIns="58291" tIns="29138" rIns="58291" bIns="29138" anchor="ctr" anchorCtr="0">
            <a:noAutofit/>
          </a:bodyPr>
          <a:lstStyle/>
          <a:p>
            <a:pPr algn="ctr" defTabSz="582979">
              <a:buClr>
                <a:srgbClr val="000000"/>
              </a:buClr>
              <a:defRPr/>
            </a:pPr>
            <a:endParaRPr sz="1339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186;p63">
            <a:extLst>
              <a:ext uri="{FF2B5EF4-FFF2-40B4-BE49-F238E27FC236}">
                <a16:creationId xmlns:a16="http://schemas.microsoft.com/office/drawing/2014/main" id="{D9428FF9-6527-6C1D-FDBE-7535AC147693}"/>
              </a:ext>
            </a:extLst>
          </p:cNvPr>
          <p:cNvSpPr/>
          <p:nvPr/>
        </p:nvSpPr>
        <p:spPr>
          <a:xfrm>
            <a:off x="7087772" y="2073882"/>
            <a:ext cx="1928840" cy="874837"/>
          </a:xfrm>
          <a:prstGeom prst="roundRect">
            <a:avLst>
              <a:gd name="adj" fmla="val 16667"/>
            </a:avLst>
          </a:prstGeom>
          <a:solidFill>
            <a:srgbClr val="006055"/>
          </a:solidFill>
          <a:ln>
            <a:noFill/>
          </a:ln>
        </p:spPr>
        <p:txBody>
          <a:bodyPr spcFirstLastPara="1" wrap="square" lIns="58291" tIns="29138" rIns="58291" bIns="29138" anchor="ctr" anchorCtr="0">
            <a:noAutofit/>
          </a:bodyPr>
          <a:lstStyle/>
          <a:p>
            <a:pPr algn="ctr" defTabSz="582979">
              <a:buClr>
                <a:srgbClr val="000000"/>
              </a:buClr>
              <a:defRPr/>
            </a:pPr>
            <a:endParaRPr sz="1339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187;p63">
            <a:extLst>
              <a:ext uri="{FF2B5EF4-FFF2-40B4-BE49-F238E27FC236}">
                <a16:creationId xmlns:a16="http://schemas.microsoft.com/office/drawing/2014/main" id="{1810376D-2ECD-913C-2A52-C1B6BAD6B474}"/>
              </a:ext>
            </a:extLst>
          </p:cNvPr>
          <p:cNvSpPr/>
          <p:nvPr/>
        </p:nvSpPr>
        <p:spPr>
          <a:xfrm>
            <a:off x="7097552" y="3089383"/>
            <a:ext cx="2249517" cy="753237"/>
          </a:xfrm>
          <a:prstGeom prst="roundRect">
            <a:avLst>
              <a:gd name="adj" fmla="val 16667"/>
            </a:avLst>
          </a:prstGeom>
          <a:solidFill>
            <a:srgbClr val="00A5A4"/>
          </a:solidFill>
          <a:ln>
            <a:noFill/>
          </a:ln>
        </p:spPr>
        <p:txBody>
          <a:bodyPr spcFirstLastPara="1" wrap="square" lIns="58291" tIns="29138" rIns="58291" bIns="29138" anchor="ctr" anchorCtr="0">
            <a:noAutofit/>
          </a:bodyPr>
          <a:lstStyle/>
          <a:p>
            <a:pPr algn="ctr" defTabSz="582979">
              <a:buClr>
                <a:srgbClr val="000000"/>
              </a:buClr>
              <a:defRPr/>
            </a:pPr>
            <a:endParaRPr sz="1339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188;p63">
            <a:extLst>
              <a:ext uri="{FF2B5EF4-FFF2-40B4-BE49-F238E27FC236}">
                <a16:creationId xmlns:a16="http://schemas.microsoft.com/office/drawing/2014/main" id="{D2F84926-476A-7ED3-6700-3852272A8F65}"/>
              </a:ext>
            </a:extLst>
          </p:cNvPr>
          <p:cNvSpPr/>
          <p:nvPr/>
        </p:nvSpPr>
        <p:spPr>
          <a:xfrm>
            <a:off x="7103318" y="4077866"/>
            <a:ext cx="2261523" cy="885760"/>
          </a:xfrm>
          <a:prstGeom prst="roundRect">
            <a:avLst>
              <a:gd name="adj" fmla="val 16667"/>
            </a:avLst>
          </a:prstGeom>
          <a:solidFill>
            <a:srgbClr val="31859B"/>
          </a:solidFill>
          <a:ln>
            <a:noFill/>
          </a:ln>
        </p:spPr>
        <p:txBody>
          <a:bodyPr spcFirstLastPara="1" wrap="square" lIns="58291" tIns="29138" rIns="58291" bIns="29138" anchor="ctr" anchorCtr="0">
            <a:noAutofit/>
          </a:bodyPr>
          <a:lstStyle/>
          <a:p>
            <a:pPr algn="ctr" defTabSz="582979">
              <a:buClr>
                <a:srgbClr val="000000"/>
              </a:buClr>
              <a:defRPr/>
            </a:pPr>
            <a:endParaRPr sz="1339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" name="Google Shape;1189;p63">
            <a:extLst>
              <a:ext uri="{FF2B5EF4-FFF2-40B4-BE49-F238E27FC236}">
                <a16:creationId xmlns:a16="http://schemas.microsoft.com/office/drawing/2014/main" id="{5BAF8B9C-F4DE-1F93-03EA-4EF1AB75A034}"/>
              </a:ext>
            </a:extLst>
          </p:cNvPr>
          <p:cNvCxnSpPr/>
          <p:nvPr/>
        </p:nvCxnSpPr>
        <p:spPr>
          <a:xfrm>
            <a:off x="6649671" y="3533373"/>
            <a:ext cx="541783" cy="0"/>
          </a:xfrm>
          <a:prstGeom prst="straightConnector1">
            <a:avLst/>
          </a:prstGeom>
          <a:noFill/>
          <a:ln w="12700" cap="flat" cmpd="sng">
            <a:solidFill>
              <a:srgbClr val="00A5A4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90;p63">
            <a:extLst>
              <a:ext uri="{FF2B5EF4-FFF2-40B4-BE49-F238E27FC236}">
                <a16:creationId xmlns:a16="http://schemas.microsoft.com/office/drawing/2014/main" id="{F9BDB84E-08EE-29D3-BBEA-A60B61667514}"/>
              </a:ext>
            </a:extLst>
          </p:cNvPr>
          <p:cNvCxnSpPr/>
          <p:nvPr/>
        </p:nvCxnSpPr>
        <p:spPr>
          <a:xfrm>
            <a:off x="5012669" y="3533373"/>
            <a:ext cx="541783" cy="0"/>
          </a:xfrm>
          <a:prstGeom prst="straightConnector1">
            <a:avLst/>
          </a:prstGeom>
          <a:noFill/>
          <a:ln w="19050" cap="flat" cmpd="sng">
            <a:solidFill>
              <a:srgbClr val="006B75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191;p63">
            <a:extLst>
              <a:ext uri="{FF2B5EF4-FFF2-40B4-BE49-F238E27FC236}">
                <a16:creationId xmlns:a16="http://schemas.microsoft.com/office/drawing/2014/main" id="{5874C111-8560-BFAC-D770-E9FFE99CBE40}"/>
              </a:ext>
            </a:extLst>
          </p:cNvPr>
          <p:cNvGrpSpPr/>
          <p:nvPr/>
        </p:nvGrpSpPr>
        <p:grpSpPr>
          <a:xfrm>
            <a:off x="5212563" y="2432149"/>
            <a:ext cx="630148" cy="486841"/>
            <a:chOff x="4408409" y="2177808"/>
            <a:chExt cx="1311384" cy="508290"/>
          </a:xfrm>
        </p:grpSpPr>
        <p:cxnSp>
          <p:nvCxnSpPr>
            <p:cNvPr id="13" name="Google Shape;1192;p63">
              <a:extLst>
                <a:ext uri="{FF2B5EF4-FFF2-40B4-BE49-F238E27FC236}">
                  <a16:creationId xmlns:a16="http://schemas.microsoft.com/office/drawing/2014/main" id="{AC0343E9-437E-5CAE-8759-74426FFD7AAC}"/>
                </a:ext>
              </a:extLst>
            </p:cNvPr>
            <p:cNvCxnSpPr/>
            <p:nvPr/>
          </p:nvCxnSpPr>
          <p:spPr>
            <a:xfrm>
              <a:off x="4408409" y="2177808"/>
              <a:ext cx="849745" cy="0"/>
            </a:xfrm>
            <a:prstGeom prst="straightConnector1">
              <a:avLst/>
            </a:prstGeom>
            <a:noFill/>
            <a:ln w="12700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193;p63">
              <a:extLst>
                <a:ext uri="{FF2B5EF4-FFF2-40B4-BE49-F238E27FC236}">
                  <a16:creationId xmlns:a16="http://schemas.microsoft.com/office/drawing/2014/main" id="{42FF3D54-AAE3-AB0E-06C0-6452BE16E05F}"/>
                </a:ext>
              </a:extLst>
            </p:cNvPr>
            <p:cNvCxnSpPr/>
            <p:nvPr/>
          </p:nvCxnSpPr>
          <p:spPr>
            <a:xfrm>
              <a:off x="5256868" y="2177808"/>
              <a:ext cx="462925" cy="508290"/>
            </a:xfrm>
            <a:prstGeom prst="straightConnector1">
              <a:avLst/>
            </a:prstGeom>
            <a:noFill/>
            <a:ln w="12700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194;p63">
            <a:extLst>
              <a:ext uri="{FF2B5EF4-FFF2-40B4-BE49-F238E27FC236}">
                <a16:creationId xmlns:a16="http://schemas.microsoft.com/office/drawing/2014/main" id="{573CC3EE-D2D3-2B5B-6D06-B95AA74E3E03}"/>
              </a:ext>
            </a:extLst>
          </p:cNvPr>
          <p:cNvGrpSpPr/>
          <p:nvPr/>
        </p:nvGrpSpPr>
        <p:grpSpPr>
          <a:xfrm flipH="1">
            <a:off x="6339147" y="2384044"/>
            <a:ext cx="852307" cy="486841"/>
            <a:chOff x="4408409" y="2177808"/>
            <a:chExt cx="1311384" cy="508290"/>
          </a:xfrm>
        </p:grpSpPr>
        <p:cxnSp>
          <p:nvCxnSpPr>
            <p:cNvPr id="16" name="Google Shape;1195;p63">
              <a:extLst>
                <a:ext uri="{FF2B5EF4-FFF2-40B4-BE49-F238E27FC236}">
                  <a16:creationId xmlns:a16="http://schemas.microsoft.com/office/drawing/2014/main" id="{D95EC16E-5A24-1959-E935-49066C77861C}"/>
                </a:ext>
              </a:extLst>
            </p:cNvPr>
            <p:cNvCxnSpPr/>
            <p:nvPr/>
          </p:nvCxnSpPr>
          <p:spPr>
            <a:xfrm>
              <a:off x="4408409" y="2177808"/>
              <a:ext cx="849745" cy="0"/>
            </a:xfrm>
            <a:prstGeom prst="straightConnector1">
              <a:avLst/>
            </a:prstGeom>
            <a:noFill/>
            <a:ln w="12700" cap="flat" cmpd="sng">
              <a:solidFill>
                <a:srgbClr val="006D74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196;p63">
              <a:extLst>
                <a:ext uri="{FF2B5EF4-FFF2-40B4-BE49-F238E27FC236}">
                  <a16:creationId xmlns:a16="http://schemas.microsoft.com/office/drawing/2014/main" id="{21320ECA-48D5-2BE9-252C-599A5051CB08}"/>
                </a:ext>
              </a:extLst>
            </p:cNvPr>
            <p:cNvCxnSpPr/>
            <p:nvPr/>
          </p:nvCxnSpPr>
          <p:spPr>
            <a:xfrm>
              <a:off x="5256868" y="2177808"/>
              <a:ext cx="462925" cy="508290"/>
            </a:xfrm>
            <a:prstGeom prst="straightConnector1">
              <a:avLst/>
            </a:prstGeom>
            <a:noFill/>
            <a:ln w="12700" cap="flat" cmpd="sng">
              <a:solidFill>
                <a:srgbClr val="006D74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8" name="Google Shape;1197;p63">
            <a:extLst>
              <a:ext uri="{FF2B5EF4-FFF2-40B4-BE49-F238E27FC236}">
                <a16:creationId xmlns:a16="http://schemas.microsoft.com/office/drawing/2014/main" id="{7481E41C-D0B7-19D9-A0A1-2D4FC7900ABE}"/>
              </a:ext>
            </a:extLst>
          </p:cNvPr>
          <p:cNvGrpSpPr/>
          <p:nvPr/>
        </p:nvGrpSpPr>
        <p:grpSpPr>
          <a:xfrm rot="10800000" flipH="1">
            <a:off x="5045635" y="4088597"/>
            <a:ext cx="807524" cy="485830"/>
            <a:chOff x="4408409" y="2177808"/>
            <a:chExt cx="1311384" cy="508290"/>
          </a:xfrm>
        </p:grpSpPr>
        <p:cxnSp>
          <p:nvCxnSpPr>
            <p:cNvPr id="19" name="Google Shape;1198;p63">
              <a:extLst>
                <a:ext uri="{FF2B5EF4-FFF2-40B4-BE49-F238E27FC236}">
                  <a16:creationId xmlns:a16="http://schemas.microsoft.com/office/drawing/2014/main" id="{D12AA8AA-2AD2-77E5-47F2-445F6704C759}"/>
                </a:ext>
              </a:extLst>
            </p:cNvPr>
            <p:cNvCxnSpPr/>
            <p:nvPr/>
          </p:nvCxnSpPr>
          <p:spPr>
            <a:xfrm>
              <a:off x="4408409" y="2177808"/>
              <a:ext cx="849745" cy="0"/>
            </a:xfrm>
            <a:prstGeom prst="straightConnector1">
              <a:avLst/>
            </a:prstGeom>
            <a:noFill/>
            <a:ln w="12700" cap="flat" cmpd="sng">
              <a:solidFill>
                <a:srgbClr val="57C9C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" name="Google Shape;1199;p63">
              <a:extLst>
                <a:ext uri="{FF2B5EF4-FFF2-40B4-BE49-F238E27FC236}">
                  <a16:creationId xmlns:a16="http://schemas.microsoft.com/office/drawing/2014/main" id="{866CD7C5-930C-A411-EEF4-8E72B25FE524}"/>
                </a:ext>
              </a:extLst>
            </p:cNvPr>
            <p:cNvCxnSpPr/>
            <p:nvPr/>
          </p:nvCxnSpPr>
          <p:spPr>
            <a:xfrm>
              <a:off x="5256868" y="2177808"/>
              <a:ext cx="462925" cy="508290"/>
            </a:xfrm>
            <a:prstGeom prst="straightConnector1">
              <a:avLst/>
            </a:prstGeom>
            <a:noFill/>
            <a:ln w="12700" cap="flat" cmpd="sng">
              <a:solidFill>
                <a:srgbClr val="57C9C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1" name="Google Shape;1200;p63">
            <a:extLst>
              <a:ext uri="{FF2B5EF4-FFF2-40B4-BE49-F238E27FC236}">
                <a16:creationId xmlns:a16="http://schemas.microsoft.com/office/drawing/2014/main" id="{2E22F729-8D02-12BD-E791-CA705B871A37}"/>
              </a:ext>
            </a:extLst>
          </p:cNvPr>
          <p:cNvGrpSpPr/>
          <p:nvPr/>
        </p:nvGrpSpPr>
        <p:grpSpPr>
          <a:xfrm rot="10800000">
            <a:off x="6375623" y="4077866"/>
            <a:ext cx="762002" cy="533335"/>
            <a:chOff x="4408409" y="2177808"/>
            <a:chExt cx="1311384" cy="508290"/>
          </a:xfrm>
        </p:grpSpPr>
        <p:cxnSp>
          <p:nvCxnSpPr>
            <p:cNvPr id="22" name="Google Shape;1201;p63">
              <a:extLst>
                <a:ext uri="{FF2B5EF4-FFF2-40B4-BE49-F238E27FC236}">
                  <a16:creationId xmlns:a16="http://schemas.microsoft.com/office/drawing/2014/main" id="{3474DC86-C7B5-87EC-2199-0148758DBBB0}"/>
                </a:ext>
              </a:extLst>
            </p:cNvPr>
            <p:cNvCxnSpPr/>
            <p:nvPr/>
          </p:nvCxnSpPr>
          <p:spPr>
            <a:xfrm>
              <a:off x="4408409" y="2177808"/>
              <a:ext cx="849745" cy="0"/>
            </a:xfrm>
            <a:prstGeom prst="straightConnector1">
              <a:avLst/>
            </a:prstGeom>
            <a:noFill/>
            <a:ln w="12700" cap="flat" cmpd="sng">
              <a:solidFill>
                <a:srgbClr val="006D74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" name="Google Shape;1202;p63">
              <a:extLst>
                <a:ext uri="{FF2B5EF4-FFF2-40B4-BE49-F238E27FC236}">
                  <a16:creationId xmlns:a16="http://schemas.microsoft.com/office/drawing/2014/main" id="{0E991387-33F2-135C-0A70-6350280309A0}"/>
                </a:ext>
              </a:extLst>
            </p:cNvPr>
            <p:cNvCxnSpPr/>
            <p:nvPr/>
          </p:nvCxnSpPr>
          <p:spPr>
            <a:xfrm>
              <a:off x="5256868" y="2177808"/>
              <a:ext cx="462925" cy="508290"/>
            </a:xfrm>
            <a:prstGeom prst="straightConnector1">
              <a:avLst/>
            </a:prstGeom>
            <a:noFill/>
            <a:ln w="12700" cap="flat" cmpd="sng">
              <a:solidFill>
                <a:srgbClr val="006D74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4" name="Google Shape;1203;p63">
            <a:extLst>
              <a:ext uri="{FF2B5EF4-FFF2-40B4-BE49-F238E27FC236}">
                <a16:creationId xmlns:a16="http://schemas.microsoft.com/office/drawing/2014/main" id="{991DEBD7-C373-ED03-B757-BC87CBE5B249}"/>
              </a:ext>
            </a:extLst>
          </p:cNvPr>
          <p:cNvSpPr/>
          <p:nvPr/>
        </p:nvSpPr>
        <p:spPr>
          <a:xfrm>
            <a:off x="6143165" y="2948718"/>
            <a:ext cx="447091" cy="315179"/>
          </a:xfrm>
          <a:custGeom>
            <a:avLst/>
            <a:gdLst/>
            <a:ahLst/>
            <a:cxnLst/>
            <a:rect l="l" t="t" r="r" b="b"/>
            <a:pathLst>
              <a:path w="215" h="151" extrusionOk="0">
                <a:moveTo>
                  <a:pt x="167" y="151"/>
                </a:moveTo>
                <a:cubicBezTo>
                  <a:pt x="215" y="123"/>
                  <a:pt x="215" y="123"/>
                  <a:pt x="215" y="123"/>
                </a:cubicBezTo>
                <a:cubicBezTo>
                  <a:pt x="168" y="53"/>
                  <a:pt x="90" y="5"/>
                  <a:pt x="0" y="0"/>
                </a:cubicBezTo>
                <a:cubicBezTo>
                  <a:pt x="0" y="55"/>
                  <a:pt x="0" y="55"/>
                  <a:pt x="0" y="55"/>
                </a:cubicBezTo>
                <a:cubicBezTo>
                  <a:pt x="70" y="60"/>
                  <a:pt x="130" y="97"/>
                  <a:pt x="167" y="151"/>
                </a:cubicBezTo>
                <a:close/>
              </a:path>
            </a:pathLst>
          </a:custGeom>
          <a:solidFill>
            <a:srgbClr val="006055"/>
          </a:solidFill>
          <a:ln>
            <a:noFill/>
          </a:ln>
        </p:spPr>
        <p:txBody>
          <a:bodyPr spcFirstLastPara="1" wrap="square" lIns="58291" tIns="29138" rIns="58291" bIns="29138" anchor="t" anchorCtr="0">
            <a:noAutofit/>
          </a:bodyPr>
          <a:lstStyle/>
          <a:p>
            <a:pPr defTabSz="582979">
              <a:buClr>
                <a:srgbClr val="000000"/>
              </a:buClr>
              <a:defRPr/>
            </a:pPr>
            <a:endParaRPr sz="1339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1204;p63">
            <a:extLst>
              <a:ext uri="{FF2B5EF4-FFF2-40B4-BE49-F238E27FC236}">
                <a16:creationId xmlns:a16="http://schemas.microsoft.com/office/drawing/2014/main" id="{8B446D01-2EDD-6222-C46D-6A3A2714C627}"/>
              </a:ext>
            </a:extLst>
          </p:cNvPr>
          <p:cNvSpPr/>
          <p:nvPr/>
        </p:nvSpPr>
        <p:spPr>
          <a:xfrm>
            <a:off x="5630622" y="2948718"/>
            <a:ext cx="445076" cy="315179"/>
          </a:xfrm>
          <a:custGeom>
            <a:avLst/>
            <a:gdLst/>
            <a:ahLst/>
            <a:cxnLst/>
            <a:rect l="l" t="t" r="r" b="b"/>
            <a:pathLst>
              <a:path w="214" h="151" extrusionOk="0">
                <a:moveTo>
                  <a:pt x="0" y="124"/>
                </a:moveTo>
                <a:cubicBezTo>
                  <a:pt x="48" y="151"/>
                  <a:pt x="48" y="151"/>
                  <a:pt x="48" y="151"/>
                </a:cubicBezTo>
                <a:cubicBezTo>
                  <a:pt x="85" y="97"/>
                  <a:pt x="145" y="60"/>
                  <a:pt x="214" y="55"/>
                </a:cubicBezTo>
                <a:cubicBezTo>
                  <a:pt x="214" y="0"/>
                  <a:pt x="214" y="0"/>
                  <a:pt x="214" y="0"/>
                </a:cubicBezTo>
                <a:cubicBezTo>
                  <a:pt x="125" y="5"/>
                  <a:pt x="46" y="53"/>
                  <a:pt x="0" y="124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58291" tIns="29138" rIns="58291" bIns="29138" anchor="t" anchorCtr="0">
            <a:noAutofit/>
          </a:bodyPr>
          <a:lstStyle/>
          <a:p>
            <a:pPr defTabSz="582979">
              <a:buClr>
                <a:srgbClr val="000000"/>
              </a:buClr>
              <a:defRPr/>
            </a:pPr>
            <a:endParaRPr sz="1339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1205;p63">
            <a:extLst>
              <a:ext uri="{FF2B5EF4-FFF2-40B4-BE49-F238E27FC236}">
                <a16:creationId xmlns:a16="http://schemas.microsoft.com/office/drawing/2014/main" id="{9DC944D3-029A-F5EE-2058-78651D4B336B}"/>
              </a:ext>
            </a:extLst>
          </p:cNvPr>
          <p:cNvSpPr/>
          <p:nvPr/>
        </p:nvSpPr>
        <p:spPr>
          <a:xfrm>
            <a:off x="6523795" y="3263897"/>
            <a:ext cx="160107" cy="516570"/>
          </a:xfrm>
          <a:custGeom>
            <a:avLst/>
            <a:gdLst/>
            <a:ahLst/>
            <a:cxnLst/>
            <a:rect l="l" t="t" r="r" b="b"/>
            <a:pathLst>
              <a:path w="77" h="248" extrusionOk="0">
                <a:moveTo>
                  <a:pt x="48" y="0"/>
                </a:moveTo>
                <a:cubicBezTo>
                  <a:pt x="0" y="28"/>
                  <a:pt x="0" y="28"/>
                  <a:pt x="0" y="28"/>
                </a:cubicBezTo>
                <a:cubicBezTo>
                  <a:pt x="14" y="57"/>
                  <a:pt x="22" y="90"/>
                  <a:pt x="22" y="124"/>
                </a:cubicBezTo>
                <a:cubicBezTo>
                  <a:pt x="22" y="158"/>
                  <a:pt x="14" y="191"/>
                  <a:pt x="0" y="220"/>
                </a:cubicBezTo>
                <a:cubicBezTo>
                  <a:pt x="48" y="248"/>
                  <a:pt x="48" y="248"/>
                  <a:pt x="48" y="248"/>
                </a:cubicBezTo>
                <a:cubicBezTo>
                  <a:pt x="67" y="211"/>
                  <a:pt x="77" y="169"/>
                  <a:pt x="77" y="124"/>
                </a:cubicBezTo>
                <a:cubicBezTo>
                  <a:pt x="77" y="79"/>
                  <a:pt x="67" y="37"/>
                  <a:pt x="48" y="0"/>
                </a:cubicBezTo>
                <a:close/>
              </a:path>
            </a:pathLst>
          </a:custGeom>
          <a:solidFill>
            <a:srgbClr val="00A5A4"/>
          </a:solidFill>
          <a:ln>
            <a:noFill/>
          </a:ln>
        </p:spPr>
        <p:txBody>
          <a:bodyPr spcFirstLastPara="1" wrap="square" lIns="58291" tIns="29138" rIns="58291" bIns="29138" anchor="t" anchorCtr="0">
            <a:noAutofit/>
          </a:bodyPr>
          <a:lstStyle/>
          <a:p>
            <a:pPr defTabSz="582979">
              <a:buClr>
                <a:srgbClr val="000000"/>
              </a:buClr>
              <a:defRPr/>
            </a:pPr>
            <a:endParaRPr sz="1339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1206;p63">
            <a:extLst>
              <a:ext uri="{FF2B5EF4-FFF2-40B4-BE49-F238E27FC236}">
                <a16:creationId xmlns:a16="http://schemas.microsoft.com/office/drawing/2014/main" id="{458C0E4E-83FA-B5F0-F877-8FCA7C2A728D}"/>
              </a:ext>
            </a:extLst>
          </p:cNvPr>
          <p:cNvSpPr/>
          <p:nvPr/>
        </p:nvSpPr>
        <p:spPr>
          <a:xfrm>
            <a:off x="5536975" y="3263897"/>
            <a:ext cx="160107" cy="516570"/>
          </a:xfrm>
          <a:custGeom>
            <a:avLst/>
            <a:gdLst/>
            <a:ahLst/>
            <a:cxnLst/>
            <a:rect l="l" t="t" r="r" b="b"/>
            <a:pathLst>
              <a:path w="77" h="248" extrusionOk="0">
                <a:moveTo>
                  <a:pt x="55" y="124"/>
                </a:moveTo>
                <a:cubicBezTo>
                  <a:pt x="55" y="90"/>
                  <a:pt x="63" y="57"/>
                  <a:pt x="77" y="28"/>
                </a:cubicBezTo>
                <a:cubicBezTo>
                  <a:pt x="29" y="0"/>
                  <a:pt x="29" y="0"/>
                  <a:pt x="29" y="0"/>
                </a:cubicBezTo>
                <a:cubicBezTo>
                  <a:pt x="10" y="37"/>
                  <a:pt x="0" y="79"/>
                  <a:pt x="0" y="124"/>
                </a:cubicBezTo>
                <a:cubicBezTo>
                  <a:pt x="0" y="169"/>
                  <a:pt x="10" y="211"/>
                  <a:pt x="29" y="248"/>
                </a:cubicBezTo>
                <a:cubicBezTo>
                  <a:pt x="77" y="220"/>
                  <a:pt x="77" y="220"/>
                  <a:pt x="77" y="220"/>
                </a:cubicBezTo>
                <a:cubicBezTo>
                  <a:pt x="63" y="191"/>
                  <a:pt x="55" y="158"/>
                  <a:pt x="55" y="124"/>
                </a:cubicBezTo>
                <a:close/>
              </a:path>
            </a:pathLst>
          </a:custGeom>
          <a:solidFill>
            <a:srgbClr val="006B75"/>
          </a:solidFill>
          <a:ln>
            <a:noFill/>
          </a:ln>
        </p:spPr>
        <p:txBody>
          <a:bodyPr spcFirstLastPara="1" wrap="square" lIns="58291" tIns="29138" rIns="58291" bIns="29138" anchor="t" anchorCtr="0">
            <a:noAutofit/>
          </a:bodyPr>
          <a:lstStyle/>
          <a:p>
            <a:pPr defTabSz="582979">
              <a:buClr>
                <a:srgbClr val="000000"/>
              </a:buClr>
              <a:defRPr/>
            </a:pPr>
            <a:endParaRPr sz="1339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1207;p63">
            <a:extLst>
              <a:ext uri="{FF2B5EF4-FFF2-40B4-BE49-F238E27FC236}">
                <a16:creationId xmlns:a16="http://schemas.microsoft.com/office/drawing/2014/main" id="{A91B4EFF-5EAC-BE0A-061D-600CC5F67808}"/>
              </a:ext>
            </a:extLst>
          </p:cNvPr>
          <p:cNvSpPr/>
          <p:nvPr/>
        </p:nvSpPr>
        <p:spPr>
          <a:xfrm>
            <a:off x="5630622" y="3780467"/>
            <a:ext cx="445076" cy="314171"/>
          </a:xfrm>
          <a:custGeom>
            <a:avLst/>
            <a:gdLst/>
            <a:ahLst/>
            <a:cxnLst/>
            <a:rect l="l" t="t" r="r" b="b"/>
            <a:pathLst>
              <a:path w="214" h="151" extrusionOk="0">
                <a:moveTo>
                  <a:pt x="48" y="0"/>
                </a:moveTo>
                <a:cubicBezTo>
                  <a:pt x="0" y="28"/>
                  <a:pt x="0" y="28"/>
                  <a:pt x="0" y="28"/>
                </a:cubicBezTo>
                <a:cubicBezTo>
                  <a:pt x="46" y="98"/>
                  <a:pt x="125" y="146"/>
                  <a:pt x="214" y="151"/>
                </a:cubicBezTo>
                <a:cubicBezTo>
                  <a:pt x="214" y="96"/>
                  <a:pt x="214" y="96"/>
                  <a:pt x="214" y="96"/>
                </a:cubicBezTo>
                <a:cubicBezTo>
                  <a:pt x="145" y="91"/>
                  <a:pt x="85" y="54"/>
                  <a:pt x="48" y="0"/>
                </a:cubicBezTo>
                <a:close/>
              </a:path>
            </a:pathLst>
          </a:custGeom>
          <a:solidFill>
            <a:srgbClr val="57C9C1"/>
          </a:solidFill>
          <a:ln>
            <a:noFill/>
          </a:ln>
        </p:spPr>
        <p:txBody>
          <a:bodyPr spcFirstLastPara="1" wrap="square" lIns="58291" tIns="29138" rIns="58291" bIns="29138" anchor="t" anchorCtr="0">
            <a:noAutofit/>
          </a:bodyPr>
          <a:lstStyle/>
          <a:p>
            <a:pPr defTabSz="582979">
              <a:buClr>
                <a:srgbClr val="000000"/>
              </a:buClr>
              <a:defRPr/>
            </a:pPr>
            <a:endParaRPr sz="1339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1208;p63">
            <a:extLst>
              <a:ext uri="{FF2B5EF4-FFF2-40B4-BE49-F238E27FC236}">
                <a16:creationId xmlns:a16="http://schemas.microsoft.com/office/drawing/2014/main" id="{8907B65F-33AA-E00B-74C1-E0280954643A}"/>
              </a:ext>
            </a:extLst>
          </p:cNvPr>
          <p:cNvSpPr/>
          <p:nvPr/>
        </p:nvSpPr>
        <p:spPr>
          <a:xfrm>
            <a:off x="6143165" y="3780467"/>
            <a:ext cx="447091" cy="314171"/>
          </a:xfrm>
          <a:custGeom>
            <a:avLst/>
            <a:gdLst/>
            <a:ahLst/>
            <a:cxnLst/>
            <a:rect l="l" t="t" r="r" b="b"/>
            <a:pathLst>
              <a:path w="215" h="151" extrusionOk="0">
                <a:moveTo>
                  <a:pt x="0" y="96"/>
                </a:moveTo>
                <a:cubicBezTo>
                  <a:pt x="0" y="151"/>
                  <a:pt x="0" y="151"/>
                  <a:pt x="0" y="151"/>
                </a:cubicBezTo>
                <a:cubicBezTo>
                  <a:pt x="90" y="146"/>
                  <a:pt x="168" y="98"/>
                  <a:pt x="215" y="28"/>
                </a:cubicBezTo>
                <a:cubicBezTo>
                  <a:pt x="167" y="0"/>
                  <a:pt x="167" y="0"/>
                  <a:pt x="167" y="0"/>
                </a:cubicBezTo>
                <a:cubicBezTo>
                  <a:pt x="130" y="54"/>
                  <a:pt x="70" y="91"/>
                  <a:pt x="0" y="96"/>
                </a:cubicBezTo>
                <a:close/>
              </a:path>
            </a:pathLst>
          </a:custGeom>
          <a:solidFill>
            <a:srgbClr val="31859B"/>
          </a:solidFill>
          <a:ln>
            <a:noFill/>
          </a:ln>
        </p:spPr>
        <p:txBody>
          <a:bodyPr spcFirstLastPara="1" wrap="square" lIns="58291" tIns="29138" rIns="58291" bIns="29138" anchor="t" anchorCtr="0">
            <a:noAutofit/>
          </a:bodyPr>
          <a:lstStyle/>
          <a:p>
            <a:pPr defTabSz="582979">
              <a:buClr>
                <a:srgbClr val="000000"/>
              </a:buClr>
              <a:defRPr/>
            </a:pPr>
            <a:endParaRPr sz="1339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1209;p63">
            <a:extLst>
              <a:ext uri="{FF2B5EF4-FFF2-40B4-BE49-F238E27FC236}">
                <a16:creationId xmlns:a16="http://schemas.microsoft.com/office/drawing/2014/main" id="{3B6B8C93-78F5-1DFB-3BB8-8B024EBFB638}"/>
              </a:ext>
            </a:extLst>
          </p:cNvPr>
          <p:cNvSpPr/>
          <p:nvPr/>
        </p:nvSpPr>
        <p:spPr>
          <a:xfrm>
            <a:off x="3272527" y="3089382"/>
            <a:ext cx="1978802" cy="723038"/>
          </a:xfrm>
          <a:prstGeom prst="roundRect">
            <a:avLst>
              <a:gd name="adj" fmla="val 16667"/>
            </a:avLst>
          </a:prstGeom>
          <a:solidFill>
            <a:srgbClr val="006B75"/>
          </a:solidFill>
          <a:ln>
            <a:noFill/>
          </a:ln>
        </p:spPr>
        <p:txBody>
          <a:bodyPr spcFirstLastPara="1" wrap="square" lIns="58291" tIns="29138" rIns="58291" bIns="29138" anchor="ctr" anchorCtr="0">
            <a:noAutofit/>
          </a:bodyPr>
          <a:lstStyle/>
          <a:p>
            <a:pPr algn="ctr" defTabSz="582979">
              <a:buClr>
                <a:srgbClr val="000000"/>
              </a:buClr>
              <a:defRPr/>
            </a:pPr>
            <a:endParaRPr sz="1339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1211;p63">
            <a:extLst>
              <a:ext uri="{FF2B5EF4-FFF2-40B4-BE49-F238E27FC236}">
                <a16:creationId xmlns:a16="http://schemas.microsoft.com/office/drawing/2014/main" id="{D9AB09E7-490B-AF5B-5EC4-62E10B1A01E7}"/>
              </a:ext>
            </a:extLst>
          </p:cNvPr>
          <p:cNvSpPr txBox="1"/>
          <p:nvPr/>
        </p:nvSpPr>
        <p:spPr>
          <a:xfrm>
            <a:off x="3375439" y="2205280"/>
            <a:ext cx="1821259" cy="558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582979">
              <a:buClr>
                <a:srgbClr val="000000"/>
              </a:buClr>
              <a:defRPr/>
            </a:pPr>
            <a:r>
              <a:rPr lang="es-MX" sz="1211" kern="0" dirty="0">
                <a:solidFill>
                  <a:srgbClr val="FFFFFF"/>
                </a:solidFill>
                <a:latin typeface="Calibri"/>
                <a:cs typeface="Calibri"/>
                <a:sym typeface="Calibri"/>
              </a:rPr>
              <a:t>Divulgación de la</a:t>
            </a:r>
            <a:r>
              <a:rPr lang="es-CO" sz="1211" kern="0" dirty="0">
                <a:solidFill>
                  <a:srgbClr val="FFFFFF"/>
                </a:solidFill>
                <a:latin typeface="Calibri"/>
                <a:cs typeface="Calibri"/>
                <a:sym typeface="Calibri"/>
              </a:rPr>
              <a:t> Política de Participación Social a los colaboradores de la EPS</a:t>
            </a:r>
            <a:endParaRPr sz="121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1213;p63">
            <a:extLst>
              <a:ext uri="{FF2B5EF4-FFF2-40B4-BE49-F238E27FC236}">
                <a16:creationId xmlns:a16="http://schemas.microsoft.com/office/drawing/2014/main" id="{C50A2C31-F904-70A1-9656-0B51A3D5C185}"/>
              </a:ext>
            </a:extLst>
          </p:cNvPr>
          <p:cNvSpPr txBox="1"/>
          <p:nvPr/>
        </p:nvSpPr>
        <p:spPr>
          <a:xfrm>
            <a:off x="3391173" y="3169536"/>
            <a:ext cx="1489404" cy="558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582979">
              <a:buClr>
                <a:srgbClr val="000000"/>
              </a:buClr>
              <a:defRPr/>
            </a:pPr>
            <a:r>
              <a:rPr lang="es-ES" sz="1211" kern="0" dirty="0">
                <a:solidFill>
                  <a:srgbClr val="FFFFFF"/>
                </a:solidFill>
                <a:latin typeface="Calibri"/>
                <a:cs typeface="Calibri"/>
                <a:sym typeface="Calibri"/>
              </a:rPr>
              <a:t>Adopción de la Política de Participación Social en Salud</a:t>
            </a:r>
            <a:endParaRPr sz="121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1215;p63">
            <a:extLst>
              <a:ext uri="{FF2B5EF4-FFF2-40B4-BE49-F238E27FC236}">
                <a16:creationId xmlns:a16="http://schemas.microsoft.com/office/drawing/2014/main" id="{01D4DFC0-0C6C-32BE-6E1E-CEA840680FC6}"/>
              </a:ext>
            </a:extLst>
          </p:cNvPr>
          <p:cNvSpPr txBox="1"/>
          <p:nvPr/>
        </p:nvSpPr>
        <p:spPr>
          <a:xfrm>
            <a:off x="3354058" y="4122455"/>
            <a:ext cx="1789013" cy="93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582979">
              <a:buClr>
                <a:srgbClr val="000000"/>
              </a:buClr>
              <a:defRPr/>
            </a:pPr>
            <a:r>
              <a:rPr lang="es-CO" sz="1211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Acompañamiento a Asociaciones de Usuarios Municipales para la promoción de habilidades para la participación social </a:t>
            </a:r>
            <a:endParaRPr sz="121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1217;p63">
            <a:extLst>
              <a:ext uri="{FF2B5EF4-FFF2-40B4-BE49-F238E27FC236}">
                <a16:creationId xmlns:a16="http://schemas.microsoft.com/office/drawing/2014/main" id="{9226448D-2888-6815-4461-502852FF3B41}"/>
              </a:ext>
            </a:extLst>
          </p:cNvPr>
          <p:cNvSpPr txBox="1"/>
          <p:nvPr/>
        </p:nvSpPr>
        <p:spPr>
          <a:xfrm>
            <a:off x="7230334" y="2189772"/>
            <a:ext cx="1786278" cy="558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582979">
              <a:buClr>
                <a:srgbClr val="000000"/>
              </a:buClr>
              <a:defRPr/>
            </a:pPr>
            <a:r>
              <a:rPr lang="es-CO" sz="1211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Canales de comunicación activos para la gestión de solicitudes de los usuarios  </a:t>
            </a:r>
            <a:endParaRPr sz="121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1219;p63">
            <a:extLst>
              <a:ext uri="{FF2B5EF4-FFF2-40B4-BE49-F238E27FC236}">
                <a16:creationId xmlns:a16="http://schemas.microsoft.com/office/drawing/2014/main" id="{23F60A20-686D-1609-1F29-56F9655DA3F1}"/>
              </a:ext>
            </a:extLst>
          </p:cNvPr>
          <p:cNvSpPr txBox="1"/>
          <p:nvPr/>
        </p:nvSpPr>
        <p:spPr>
          <a:xfrm>
            <a:off x="7227591" y="3135975"/>
            <a:ext cx="2031552" cy="558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582979">
              <a:buClr>
                <a:srgbClr val="000000"/>
              </a:buClr>
              <a:defRPr/>
            </a:pPr>
            <a:r>
              <a:rPr lang="es-CO" sz="1211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Estrategia comunicativa para la promoción de la salud y el bienestar</a:t>
            </a:r>
            <a:endParaRPr sz="121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1221;p63">
            <a:extLst>
              <a:ext uri="{FF2B5EF4-FFF2-40B4-BE49-F238E27FC236}">
                <a16:creationId xmlns:a16="http://schemas.microsoft.com/office/drawing/2014/main" id="{980871B5-B025-69CE-FE6D-8506659974BF}"/>
              </a:ext>
            </a:extLst>
          </p:cNvPr>
          <p:cNvSpPr txBox="1"/>
          <p:nvPr/>
        </p:nvSpPr>
        <p:spPr>
          <a:xfrm>
            <a:off x="7223941" y="4148547"/>
            <a:ext cx="2261523" cy="745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582979">
              <a:buClr>
                <a:srgbClr val="000000"/>
              </a:buClr>
              <a:defRPr/>
            </a:pPr>
            <a:r>
              <a:rPr lang="es-CO" sz="1211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Estrategia pedagógica: </a:t>
            </a:r>
            <a:r>
              <a:rPr lang="es-CO" sz="1211" b="1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4162 afiliados </a:t>
            </a:r>
            <a:r>
              <a:rPr lang="es-CO" sz="1211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informados en temas relacionados con el derechos a la salud y la participación social</a:t>
            </a:r>
            <a:endParaRPr sz="121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7" name="Gráfico 36">
            <a:extLst>
              <a:ext uri="{FF2B5EF4-FFF2-40B4-BE49-F238E27FC236}">
                <a16:creationId xmlns:a16="http://schemas.microsoft.com/office/drawing/2014/main" id="{CB181F86-37DC-2343-8C15-DEED89C60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8307" y="4238344"/>
            <a:ext cx="469734" cy="496467"/>
          </a:xfrm>
          <a:prstGeom prst="rect">
            <a:avLst/>
          </a:prstGeom>
        </p:spPr>
      </p:pic>
      <p:pic>
        <p:nvPicPr>
          <p:cNvPr id="38" name="Gráfico 37">
            <a:extLst>
              <a:ext uri="{FF2B5EF4-FFF2-40B4-BE49-F238E27FC236}">
                <a16:creationId xmlns:a16="http://schemas.microsoft.com/office/drawing/2014/main" id="{A83082F0-FB52-5767-4A04-6FAE95008C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67935" y="3263896"/>
            <a:ext cx="592477" cy="486842"/>
          </a:xfrm>
          <a:prstGeom prst="rect">
            <a:avLst/>
          </a:prstGeom>
        </p:spPr>
      </p:pic>
      <p:pic>
        <p:nvPicPr>
          <p:cNvPr id="39" name="Gráfico 38">
            <a:extLst>
              <a:ext uri="{FF2B5EF4-FFF2-40B4-BE49-F238E27FC236}">
                <a16:creationId xmlns:a16="http://schemas.microsoft.com/office/drawing/2014/main" id="{F80AA9EE-6E08-A057-7470-A1A68DDFCA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60826" y="2205280"/>
            <a:ext cx="478075" cy="518590"/>
          </a:xfrm>
          <a:prstGeom prst="rect">
            <a:avLst/>
          </a:prstGeom>
        </p:spPr>
      </p:pic>
      <p:pic>
        <p:nvPicPr>
          <p:cNvPr id="40" name="Gráfico 39">
            <a:extLst>
              <a:ext uri="{FF2B5EF4-FFF2-40B4-BE49-F238E27FC236}">
                <a16:creationId xmlns:a16="http://schemas.microsoft.com/office/drawing/2014/main" id="{7CC42949-9B0E-9222-5D0F-ED15075B02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26662" y="4208810"/>
            <a:ext cx="574893" cy="516570"/>
          </a:xfrm>
          <a:prstGeom prst="rect">
            <a:avLst/>
          </a:prstGeom>
        </p:spPr>
      </p:pic>
      <p:pic>
        <p:nvPicPr>
          <p:cNvPr id="41" name="Gráfico 40">
            <a:extLst>
              <a:ext uri="{FF2B5EF4-FFF2-40B4-BE49-F238E27FC236}">
                <a16:creationId xmlns:a16="http://schemas.microsoft.com/office/drawing/2014/main" id="{1D0C3516-8C6B-22BF-E62C-CA9024DF84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403534" y="3263896"/>
            <a:ext cx="523316" cy="382424"/>
          </a:xfrm>
          <a:prstGeom prst="rect">
            <a:avLst/>
          </a:prstGeom>
        </p:spPr>
      </p:pic>
      <p:pic>
        <p:nvPicPr>
          <p:cNvPr id="42" name="Gráfico 41">
            <a:extLst>
              <a:ext uri="{FF2B5EF4-FFF2-40B4-BE49-F238E27FC236}">
                <a16:creationId xmlns:a16="http://schemas.microsoft.com/office/drawing/2014/main" id="{9DA15FAE-6FDC-CB22-7866-652DB13C7C9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061949" y="2320801"/>
            <a:ext cx="434684" cy="390329"/>
          </a:xfrm>
          <a:prstGeom prst="rect">
            <a:avLst/>
          </a:prstGeom>
        </p:spPr>
      </p:pic>
      <p:sp>
        <p:nvSpPr>
          <p:cNvPr id="43" name="object 3">
            <a:extLst>
              <a:ext uri="{FF2B5EF4-FFF2-40B4-BE49-F238E27FC236}">
                <a16:creationId xmlns:a16="http://schemas.microsoft.com/office/drawing/2014/main" id="{498906BD-7ECA-5FD7-BD32-22EDC500A9E3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4819261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AD45B6A-2470-55FF-AA59-460B78526A3C}"/>
              </a:ext>
            </a:extLst>
          </p:cNvPr>
          <p:cNvSpPr txBox="1"/>
          <p:nvPr/>
        </p:nvSpPr>
        <p:spPr>
          <a:xfrm>
            <a:off x="1738722" y="368402"/>
            <a:ext cx="8712968" cy="460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marR="7619" algn="ctr">
              <a:lnSpc>
                <a:spcPts val="3100"/>
              </a:lnSpc>
              <a:spcBef>
                <a:spcPts val="720"/>
              </a:spcBef>
            </a:pPr>
            <a:r>
              <a:rPr lang="es-MX" sz="2400" b="1" spc="40" dirty="0">
                <a:solidFill>
                  <a:srgbClr val="00A48D"/>
                </a:solidFill>
                <a:latin typeface="Arial"/>
                <a:cs typeface="Arial"/>
              </a:rPr>
              <a:t>Histórico de tutelas</a:t>
            </a:r>
            <a:endParaRPr lang="es-MX" sz="2400" dirty="0">
              <a:latin typeface="Arial"/>
              <a:cs typeface="Arial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A5768B0-322C-47B7-F735-906F962FD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3893" y="828913"/>
            <a:ext cx="5762625" cy="2838450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id="{1EDE7B5A-E5DB-8F61-D3D4-9E2B96AFF50E}"/>
              </a:ext>
            </a:extLst>
          </p:cNvPr>
          <p:cNvSpPr txBox="1"/>
          <p:nvPr/>
        </p:nvSpPr>
        <p:spPr>
          <a:xfrm>
            <a:off x="3641246" y="3861842"/>
            <a:ext cx="490791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8" algn="ctr">
              <a:spcBef>
                <a:spcPts val="100"/>
              </a:spcBef>
            </a:pPr>
            <a:r>
              <a:rPr sz="2000" b="1" spc="-25" dirty="0">
                <a:solidFill>
                  <a:srgbClr val="00A48D"/>
                </a:solidFill>
                <a:latin typeface="Arial"/>
                <a:cs typeface="Arial"/>
              </a:rPr>
              <a:t>Principale</a:t>
            </a:r>
            <a:r>
              <a:rPr sz="2000" b="1" spc="114" dirty="0">
                <a:solidFill>
                  <a:srgbClr val="00A48D"/>
                </a:solidFill>
                <a:latin typeface="Arial"/>
                <a:cs typeface="Arial"/>
              </a:rPr>
              <a:t>s</a:t>
            </a:r>
            <a:r>
              <a:rPr sz="2000" b="1" spc="-30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2000" b="1" spc="-60" dirty="0">
                <a:solidFill>
                  <a:srgbClr val="00A48D"/>
                </a:solidFill>
                <a:latin typeface="Arial"/>
                <a:cs typeface="Arial"/>
              </a:rPr>
              <a:t>causa</a:t>
            </a:r>
            <a:r>
              <a:rPr sz="2000" b="1" spc="65" dirty="0">
                <a:solidFill>
                  <a:srgbClr val="00A48D"/>
                </a:solidFill>
                <a:latin typeface="Arial"/>
                <a:cs typeface="Arial"/>
              </a:rPr>
              <a:t>s</a:t>
            </a:r>
            <a:r>
              <a:rPr sz="2000" b="1" spc="-305" dirty="0">
                <a:solidFill>
                  <a:srgbClr val="00A48D"/>
                </a:solidFill>
                <a:latin typeface="Arial"/>
                <a:cs typeface="Arial"/>
              </a:rPr>
              <a:t> </a:t>
            </a:r>
            <a:r>
              <a:rPr sz="2000" b="1" spc="80" dirty="0">
                <a:solidFill>
                  <a:srgbClr val="00A48D"/>
                </a:solidFill>
                <a:latin typeface="Arial"/>
                <a:cs typeface="Arial"/>
              </a:rPr>
              <a:t>tutelas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8" name="object 6">
            <a:extLst>
              <a:ext uri="{FF2B5EF4-FFF2-40B4-BE49-F238E27FC236}">
                <a16:creationId xmlns:a16="http://schemas.microsoft.com/office/drawing/2014/main" id="{578456D0-C409-D3A0-633F-2FB7F9FAD4C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54844" y="4267784"/>
            <a:ext cx="6480720" cy="2320102"/>
          </a:xfrm>
          <a:prstGeom prst="rect">
            <a:avLst/>
          </a:prstGeom>
        </p:spPr>
      </p:pic>
      <p:sp>
        <p:nvSpPr>
          <p:cNvPr id="9" name="object 3">
            <a:extLst>
              <a:ext uri="{FF2B5EF4-FFF2-40B4-BE49-F238E27FC236}">
                <a16:creationId xmlns:a16="http://schemas.microsoft.com/office/drawing/2014/main" id="{E0ADF9DE-3684-863D-2608-149BDE2A1922}"/>
              </a:ext>
            </a:extLst>
          </p:cNvPr>
          <p:cNvSpPr txBox="1"/>
          <p:nvPr/>
        </p:nvSpPr>
        <p:spPr>
          <a:xfrm>
            <a:off x="3200806" y="6598146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9369433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AD45B6A-2470-55FF-AA59-460B78526A3C}"/>
              </a:ext>
            </a:extLst>
          </p:cNvPr>
          <p:cNvSpPr txBox="1"/>
          <p:nvPr/>
        </p:nvSpPr>
        <p:spPr>
          <a:xfrm>
            <a:off x="1738722" y="368402"/>
            <a:ext cx="8712968" cy="460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marR="7619" algn="ctr">
              <a:lnSpc>
                <a:spcPts val="3100"/>
              </a:lnSpc>
              <a:spcBef>
                <a:spcPts val="720"/>
              </a:spcBef>
            </a:pPr>
            <a:r>
              <a:rPr lang="es-MX" sz="2400" b="1" spc="40" dirty="0">
                <a:solidFill>
                  <a:srgbClr val="00A48D"/>
                </a:solidFill>
                <a:latin typeface="Arial"/>
                <a:cs typeface="Arial"/>
              </a:rPr>
              <a:t>Servicios solicitados a través de tutelas</a:t>
            </a:r>
            <a:endParaRPr lang="es-MX" sz="2400" dirty="0">
              <a:latin typeface="Arial"/>
              <a:cs typeface="Arial"/>
            </a:endParaRPr>
          </a:p>
        </p:txBody>
      </p:sp>
      <p:pic>
        <p:nvPicPr>
          <p:cNvPr id="2" name="object 9">
            <a:extLst>
              <a:ext uri="{FF2B5EF4-FFF2-40B4-BE49-F238E27FC236}">
                <a16:creationId xmlns:a16="http://schemas.microsoft.com/office/drawing/2014/main" id="{32A0AA9A-4F18-1F7D-2005-99F22BDC5A1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2396" y="3141762"/>
            <a:ext cx="7052398" cy="2635211"/>
          </a:xfrm>
          <a:prstGeom prst="rect">
            <a:avLst/>
          </a:prstGeom>
        </p:spPr>
      </p:pic>
      <p:pic>
        <p:nvPicPr>
          <p:cNvPr id="3" name="object 8">
            <a:extLst>
              <a:ext uri="{FF2B5EF4-FFF2-40B4-BE49-F238E27FC236}">
                <a16:creationId xmlns:a16="http://schemas.microsoft.com/office/drawing/2014/main" id="{23F98DB2-A623-C3EA-D24C-E7C860D4FD5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91150" y="1318709"/>
            <a:ext cx="2930399" cy="942670"/>
          </a:xfrm>
          <a:prstGeom prst="rect">
            <a:avLst/>
          </a:prstGeom>
        </p:spPr>
      </p:pic>
      <p:pic>
        <p:nvPicPr>
          <p:cNvPr id="6" name="object 7">
            <a:extLst>
              <a:ext uri="{FF2B5EF4-FFF2-40B4-BE49-F238E27FC236}">
                <a16:creationId xmlns:a16="http://schemas.microsoft.com/office/drawing/2014/main" id="{25ED4A9C-8BB2-5CFC-C7D4-375BFB95E5C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11430" y="1629594"/>
            <a:ext cx="3399808" cy="3123248"/>
          </a:xfrm>
          <a:prstGeom prst="rect">
            <a:avLst/>
          </a:prstGeom>
        </p:spPr>
      </p:pic>
      <p:sp>
        <p:nvSpPr>
          <p:cNvPr id="9" name="object 3">
            <a:extLst>
              <a:ext uri="{FF2B5EF4-FFF2-40B4-BE49-F238E27FC236}">
                <a16:creationId xmlns:a16="http://schemas.microsoft.com/office/drawing/2014/main" id="{FA8766B0-21DC-2719-EFFE-79ACBB173533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5714519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AD45B6A-2470-55FF-AA59-460B78526A3C}"/>
              </a:ext>
            </a:extLst>
          </p:cNvPr>
          <p:cNvSpPr txBox="1"/>
          <p:nvPr/>
        </p:nvSpPr>
        <p:spPr>
          <a:xfrm>
            <a:off x="1738722" y="630471"/>
            <a:ext cx="8712968" cy="460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marR="7619" algn="ctr">
              <a:lnSpc>
                <a:spcPts val="3100"/>
              </a:lnSpc>
              <a:spcBef>
                <a:spcPts val="720"/>
              </a:spcBef>
            </a:pPr>
            <a:r>
              <a:rPr lang="es-MX" sz="2400" b="1" spc="40" dirty="0">
                <a:solidFill>
                  <a:srgbClr val="00A48D"/>
                </a:solidFill>
                <a:latin typeface="Arial"/>
                <a:cs typeface="Arial"/>
              </a:rPr>
              <a:t>Procesos judiciales</a:t>
            </a:r>
            <a:endParaRPr lang="es-MX" sz="2400" dirty="0">
              <a:latin typeface="Arial"/>
              <a:cs typeface="Arial"/>
            </a:endParaRPr>
          </a:p>
        </p:txBody>
      </p:sp>
      <p:pic>
        <p:nvPicPr>
          <p:cNvPr id="10" name="object 6">
            <a:extLst>
              <a:ext uri="{FF2B5EF4-FFF2-40B4-BE49-F238E27FC236}">
                <a16:creationId xmlns:a16="http://schemas.microsoft.com/office/drawing/2014/main" id="{F84A5116-48B8-E4F7-8728-35730D9FD96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4566" y="1413570"/>
            <a:ext cx="6192688" cy="4104456"/>
          </a:xfrm>
          <a:prstGeom prst="rect">
            <a:avLst/>
          </a:prstGeom>
        </p:spPr>
      </p:pic>
      <p:pic>
        <p:nvPicPr>
          <p:cNvPr id="11" name="object 7">
            <a:extLst>
              <a:ext uri="{FF2B5EF4-FFF2-40B4-BE49-F238E27FC236}">
                <a16:creationId xmlns:a16="http://schemas.microsoft.com/office/drawing/2014/main" id="{D38621C7-E723-8C60-DC57-CFCE16EF4A2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3278" y="2246308"/>
            <a:ext cx="4780203" cy="2841581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09C67558-19FD-AFE5-3289-98A3F2CF3264}"/>
              </a:ext>
            </a:extLst>
          </p:cNvPr>
          <p:cNvSpPr txBox="1"/>
          <p:nvPr/>
        </p:nvSpPr>
        <p:spPr>
          <a:xfrm>
            <a:off x="6527254" y="2061642"/>
            <a:ext cx="48606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algn="ctr">
              <a:spcBef>
                <a:spcPts val="100"/>
              </a:spcBef>
            </a:pPr>
            <a:r>
              <a:rPr lang="es-CO" sz="1800" b="1" spc="1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</a:t>
            </a:r>
            <a:r>
              <a:rPr lang="es-CO" sz="1800" b="1" spc="4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</a:t>
            </a:r>
            <a:r>
              <a:rPr lang="es-CO" sz="1800" b="1" spc="3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cació</a:t>
            </a:r>
            <a:r>
              <a:rPr lang="es-CO" sz="1800" b="1" spc="19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s-CO" sz="1800" b="1" spc="-38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800" b="1" spc="4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probabilida</a:t>
            </a:r>
            <a:r>
              <a:rPr lang="es-CO" sz="1800" b="1" spc="21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s-CO" sz="1800" b="1" spc="-38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800" b="1" spc="4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s-CO" sz="1800" b="1" spc="16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CO" sz="1800" b="1" spc="-380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800" b="1" spc="45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pérdida</a:t>
            </a:r>
            <a:endParaRPr lang="es-CO" sz="1800" dirty="0">
              <a:solidFill>
                <a:srgbClr val="2A51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0CF900DD-DFC5-C9FB-C8E8-4AB0AFF999D5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86685932"/>
      </p:ext>
    </p:ext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AD45B6A-2470-55FF-AA59-460B78526A3C}"/>
              </a:ext>
            </a:extLst>
          </p:cNvPr>
          <p:cNvSpPr txBox="1"/>
          <p:nvPr/>
        </p:nvSpPr>
        <p:spPr>
          <a:xfrm>
            <a:off x="1738722" y="787386"/>
            <a:ext cx="8712968" cy="460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marR="7619" algn="ctr">
              <a:lnSpc>
                <a:spcPts val="3100"/>
              </a:lnSpc>
              <a:spcBef>
                <a:spcPts val="720"/>
              </a:spcBef>
            </a:pPr>
            <a:r>
              <a:rPr lang="es-MX" sz="2400" b="1" spc="40" dirty="0">
                <a:solidFill>
                  <a:srgbClr val="00A48D"/>
                </a:solidFill>
                <a:latin typeface="Arial"/>
                <a:cs typeface="Arial"/>
              </a:rPr>
              <a:t>Contratación - Jurídica</a:t>
            </a:r>
            <a:endParaRPr lang="es-MX" sz="2400" dirty="0">
              <a:latin typeface="Arial"/>
              <a:cs typeface="Arial"/>
            </a:endParaRPr>
          </a:p>
        </p:txBody>
      </p:sp>
      <p:grpSp>
        <p:nvGrpSpPr>
          <p:cNvPr id="2" name="object 4">
            <a:extLst>
              <a:ext uri="{FF2B5EF4-FFF2-40B4-BE49-F238E27FC236}">
                <a16:creationId xmlns:a16="http://schemas.microsoft.com/office/drawing/2014/main" id="{2B8B4403-A0BA-D7D6-92AB-6972E666DFB2}"/>
              </a:ext>
            </a:extLst>
          </p:cNvPr>
          <p:cNvGrpSpPr/>
          <p:nvPr/>
        </p:nvGrpSpPr>
        <p:grpSpPr>
          <a:xfrm>
            <a:off x="2566814" y="1485578"/>
            <a:ext cx="7443470" cy="4428490"/>
            <a:chOff x="203521" y="1857679"/>
            <a:chExt cx="7443470" cy="4428490"/>
          </a:xfrm>
        </p:grpSpPr>
        <p:sp>
          <p:nvSpPr>
            <p:cNvPr id="3" name="object 5">
              <a:extLst>
                <a:ext uri="{FF2B5EF4-FFF2-40B4-BE49-F238E27FC236}">
                  <a16:creationId xmlns:a16="http://schemas.microsoft.com/office/drawing/2014/main" id="{3E5FC725-0646-3656-4943-5CDDF449061A}"/>
                </a:ext>
              </a:extLst>
            </p:cNvPr>
            <p:cNvSpPr/>
            <p:nvPr/>
          </p:nvSpPr>
          <p:spPr>
            <a:xfrm>
              <a:off x="359994" y="5266880"/>
              <a:ext cx="7052945" cy="1019175"/>
            </a:xfrm>
            <a:custGeom>
              <a:avLst/>
              <a:gdLst/>
              <a:ahLst/>
              <a:cxnLst/>
              <a:rect l="l" t="t" r="r" b="b"/>
              <a:pathLst>
                <a:path w="7052945" h="1019175">
                  <a:moveTo>
                    <a:pt x="7052398" y="0"/>
                  </a:moveTo>
                  <a:lnTo>
                    <a:pt x="0" y="0"/>
                  </a:lnTo>
                  <a:lnTo>
                    <a:pt x="0" y="1018806"/>
                  </a:lnTo>
                  <a:lnTo>
                    <a:pt x="7052398" y="1018806"/>
                  </a:lnTo>
                  <a:lnTo>
                    <a:pt x="7052398" y="0"/>
                  </a:lnTo>
                  <a:close/>
                </a:path>
              </a:pathLst>
            </a:custGeom>
            <a:solidFill>
              <a:srgbClr val="23505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6">
              <a:extLst>
                <a:ext uri="{FF2B5EF4-FFF2-40B4-BE49-F238E27FC236}">
                  <a16:creationId xmlns:a16="http://schemas.microsoft.com/office/drawing/2014/main" id="{65E1BA50-9C04-2727-4E29-753385F0814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3521" y="1857679"/>
              <a:ext cx="7442868" cy="3171520"/>
            </a:xfrm>
            <a:prstGeom prst="rect">
              <a:avLst/>
            </a:prstGeom>
          </p:spPr>
        </p:pic>
      </p:grpSp>
      <p:sp>
        <p:nvSpPr>
          <p:cNvPr id="6" name="object 8">
            <a:extLst>
              <a:ext uri="{FF2B5EF4-FFF2-40B4-BE49-F238E27FC236}">
                <a16:creationId xmlns:a16="http://schemas.microsoft.com/office/drawing/2014/main" id="{2C2A4DB7-B2A8-B521-C8D3-C95B33EF4A6F}"/>
              </a:ext>
            </a:extLst>
          </p:cNvPr>
          <p:cNvSpPr txBox="1"/>
          <p:nvPr/>
        </p:nvSpPr>
        <p:spPr>
          <a:xfrm>
            <a:off x="2744368" y="4894779"/>
            <a:ext cx="8024186" cy="868186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79679" marR="947917">
              <a:lnSpc>
                <a:spcPts val="1400"/>
              </a:lnSpc>
              <a:spcBef>
                <a:spcPts val="1150"/>
              </a:spcBef>
            </a:pP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Reestructuración</a:t>
            </a:r>
            <a:r>
              <a:rPr sz="1200" spc="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del</a:t>
            </a:r>
            <a:r>
              <a:rPr sz="1200" spc="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proceso</a:t>
            </a:r>
            <a:r>
              <a:rPr sz="1200" spc="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sz="1200" spc="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23505E"/>
                </a:solidFill>
                <a:latin typeface="Arial MT"/>
                <a:cs typeface="Arial MT"/>
              </a:rPr>
              <a:t>supervisión</a:t>
            </a:r>
            <a:r>
              <a:rPr sz="1200" spc="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al</a:t>
            </a:r>
            <a:r>
              <a:rPr sz="1200" spc="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modelo</a:t>
            </a:r>
            <a:r>
              <a:rPr sz="1200" spc="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sz="1200" spc="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seguimiento</a:t>
            </a:r>
            <a:r>
              <a:rPr sz="1200" spc="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contractual,</a:t>
            </a:r>
            <a:r>
              <a:rPr sz="1200" spc="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que </a:t>
            </a:r>
            <a:r>
              <a:rPr sz="12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23505E"/>
                </a:solidFill>
                <a:latin typeface="Arial MT"/>
                <a:cs typeface="Arial MT"/>
              </a:rPr>
              <a:t>permite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que</a:t>
            </a:r>
            <a:r>
              <a:rPr sz="12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tengamos</a:t>
            </a:r>
            <a:r>
              <a:rPr sz="12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el</a:t>
            </a:r>
            <a:r>
              <a:rPr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100%</a:t>
            </a:r>
            <a:r>
              <a:rPr sz="12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sz="12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los</a:t>
            </a:r>
            <a:r>
              <a:rPr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informes</a:t>
            </a:r>
            <a:r>
              <a:rPr sz="12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sz="12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todos</a:t>
            </a:r>
            <a:r>
              <a:rPr sz="1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los</a:t>
            </a:r>
            <a:r>
              <a:rPr sz="12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contratos.</a:t>
            </a:r>
            <a:endParaRPr sz="12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150" dirty="0">
              <a:latin typeface="Arial MT"/>
              <a:cs typeface="Arial MT"/>
            </a:endParaRPr>
          </a:p>
          <a:p>
            <a:pPr marL="179679"/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Se</a:t>
            </a:r>
            <a:r>
              <a:rPr sz="1200" spc="1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inició</a:t>
            </a:r>
            <a:r>
              <a:rPr sz="1200" spc="1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el</a:t>
            </a:r>
            <a:r>
              <a:rPr sz="1200" spc="1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23505E"/>
                </a:solidFill>
                <a:latin typeface="Arial MT"/>
                <a:cs typeface="Arial MT"/>
              </a:rPr>
              <a:t>levantamiento</a:t>
            </a:r>
            <a:r>
              <a:rPr sz="1200" spc="1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del</a:t>
            </a:r>
            <a:r>
              <a:rPr sz="1200" spc="1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módulo</a:t>
            </a:r>
            <a:r>
              <a:rPr sz="1200" spc="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sz="1200" spc="1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contratación</a:t>
            </a:r>
            <a:r>
              <a:rPr sz="1200" spc="1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23505E"/>
                </a:solidFill>
                <a:latin typeface="Arial MT"/>
                <a:cs typeface="Arial MT"/>
              </a:rPr>
              <a:t>en</a:t>
            </a:r>
            <a:r>
              <a:rPr sz="1200" spc="1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sz="1200" spc="-10" dirty="0">
                <a:solidFill>
                  <a:srgbClr val="23505E"/>
                </a:solidFill>
                <a:latin typeface="Arial MT"/>
                <a:cs typeface="Arial MT"/>
              </a:rPr>
              <a:t>Conexiones.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CCA89060-9DB9-0724-9965-E8361B17D7DC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631480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C6291A80-9DA6-BA44-BA38-B7906968D198}"/>
              </a:ext>
            </a:extLst>
          </p:cNvPr>
          <p:cNvSpPr txBox="1"/>
          <p:nvPr/>
        </p:nvSpPr>
        <p:spPr>
          <a:xfrm>
            <a:off x="1846734" y="2354357"/>
            <a:ext cx="9649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dirty="0">
                <a:solidFill>
                  <a:srgbClr val="009B86"/>
                </a:solidFill>
                <a:latin typeface="+mj-lt"/>
              </a:rPr>
              <a:t>DESDE LO ORGANIZACIONAL</a:t>
            </a:r>
            <a:endParaRPr lang="es-CO" sz="5400" b="1" dirty="0">
              <a:solidFill>
                <a:srgbClr val="009B86"/>
              </a:solidFill>
              <a:latin typeface="+mj-l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743DEBA-F84A-F94C-911D-89BBA34C80E3}"/>
              </a:ext>
            </a:extLst>
          </p:cNvPr>
          <p:cNvSpPr txBox="1"/>
          <p:nvPr/>
        </p:nvSpPr>
        <p:spPr>
          <a:xfrm>
            <a:off x="3222378" y="3277687"/>
            <a:ext cx="57456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5400" b="1" dirty="0">
                <a:solidFill>
                  <a:srgbClr val="23505E"/>
                </a:solidFill>
                <a:latin typeface="+mj-lt"/>
              </a:rPr>
              <a:t>SAVIA SALUD EPS</a:t>
            </a:r>
          </a:p>
          <a:p>
            <a:pPr algn="ctr"/>
            <a:r>
              <a:rPr lang="es-CO" sz="5400" b="1" dirty="0">
                <a:solidFill>
                  <a:srgbClr val="23505E"/>
                </a:solidFill>
                <a:latin typeface="+mj-lt"/>
              </a:rPr>
              <a:t>AÑO 2022</a:t>
            </a:r>
          </a:p>
        </p:txBody>
      </p:sp>
      <p:cxnSp>
        <p:nvCxnSpPr>
          <p:cNvPr id="6" name="Conector recto 6">
            <a:extLst>
              <a:ext uri="{FF2B5EF4-FFF2-40B4-BE49-F238E27FC236}">
                <a16:creationId xmlns:a16="http://schemas.microsoft.com/office/drawing/2014/main" id="{B276BC31-3D62-3441-BD7C-A91FC8D368D1}"/>
              </a:ext>
            </a:extLst>
          </p:cNvPr>
          <p:cNvCxnSpPr>
            <a:cxnSpLocks/>
          </p:cNvCxnSpPr>
          <p:nvPr/>
        </p:nvCxnSpPr>
        <p:spPr>
          <a:xfrm>
            <a:off x="1702719" y="1689352"/>
            <a:ext cx="0" cy="317667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638409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>
            <a:extLst>
              <a:ext uri="{FF2B5EF4-FFF2-40B4-BE49-F238E27FC236}">
                <a16:creationId xmlns:a16="http://schemas.microsoft.com/office/drawing/2014/main" id="{580F9AF8-EECA-D5CA-8CB0-488835EE43DA}"/>
              </a:ext>
            </a:extLst>
          </p:cNvPr>
          <p:cNvSpPr txBox="1"/>
          <p:nvPr/>
        </p:nvSpPr>
        <p:spPr>
          <a:xfrm>
            <a:off x="730610" y="1269554"/>
            <a:ext cx="10729192" cy="3947234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84148" marR="5080" indent="-171450" algn="just">
              <a:spcBef>
                <a:spcPts val="180"/>
              </a:spcBef>
              <a:buFont typeface="Wingdings" panose="05000000000000000000" pitchFamily="2" charset="2"/>
              <a:buChar char="ü"/>
            </a:pPr>
            <a:r>
              <a:rPr sz="15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Implementación del </a:t>
            </a:r>
            <a:r>
              <a:rPr sz="15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</a:t>
            </a:r>
            <a:r>
              <a:rPr sz="15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inteligencia de </a:t>
            </a:r>
            <a:r>
              <a:rPr sz="15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negocios a </a:t>
            </a:r>
            <a:r>
              <a:rPr sz="15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través </a:t>
            </a:r>
            <a:r>
              <a:rPr sz="15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tableros con indicadores de </a:t>
            </a:r>
            <a:r>
              <a:rPr sz="15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gestión, optimizando el análisis de la información </a:t>
            </a:r>
            <a:r>
              <a:rPr sz="15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la</a:t>
            </a:r>
            <a:r>
              <a:rPr sz="15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toma </a:t>
            </a:r>
            <a:r>
              <a:rPr sz="15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5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decisiones.</a:t>
            </a:r>
            <a:endParaRPr lang="es-MX" sz="1500" spc="-5" dirty="0">
              <a:solidFill>
                <a:srgbClr val="2350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48" marR="5080" indent="-171450" algn="just">
              <a:spcBef>
                <a:spcPts val="180"/>
              </a:spcBef>
              <a:buFont typeface="Wingdings" panose="05000000000000000000" pitchFamily="2" charset="2"/>
              <a:buChar char="ü"/>
            </a:pP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Puesta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en</a:t>
            </a:r>
            <a:r>
              <a:rPr lang="es-MX" sz="15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producción</a:t>
            </a:r>
            <a:r>
              <a:rPr lang="es-MX" sz="15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y</a:t>
            </a:r>
            <a:r>
              <a:rPr lang="es-MX" sz="15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estabilización</a:t>
            </a:r>
            <a:r>
              <a:rPr lang="es-MX" sz="15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en 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Conexiones</a:t>
            </a:r>
            <a:r>
              <a:rPr lang="es-MX" sz="15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5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los</a:t>
            </a:r>
            <a:r>
              <a:rPr lang="es-MX" sz="15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módulos</a:t>
            </a:r>
            <a:r>
              <a:rPr lang="es-MX" sz="15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tutelas,</a:t>
            </a:r>
            <a:r>
              <a:rPr lang="es-MX" sz="15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atención</a:t>
            </a:r>
            <a:r>
              <a:rPr lang="es-MX" sz="1500" spc="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al </a:t>
            </a:r>
            <a:r>
              <a:rPr lang="es-MX" sz="15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usuario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y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auditoría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concurrente.</a:t>
            </a:r>
          </a:p>
          <a:p>
            <a:pPr marL="184148" marR="5080" indent="-171450" algn="just">
              <a:spcBef>
                <a:spcPts val="180"/>
              </a:spcBef>
              <a:buFont typeface="Wingdings" panose="05000000000000000000" pitchFamily="2" charset="2"/>
              <a:buChar char="ü"/>
            </a:pP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Fortalecimiento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de estrategias de 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ciberseguridad </a:t>
            </a:r>
            <a:r>
              <a:rPr lang="es-MX" sz="15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en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5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infraestructura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tecnológica</a:t>
            </a:r>
            <a:r>
              <a:rPr lang="es-MX" sz="15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y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en</a:t>
            </a:r>
            <a:r>
              <a:rPr lang="es-MX" sz="15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los 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aplicativos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misionales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y SAP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4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Hanna.</a:t>
            </a:r>
            <a:endParaRPr lang="es-MX" sz="1500" dirty="0">
              <a:latin typeface="Arial MT"/>
              <a:cs typeface="Arial MT"/>
            </a:endParaRPr>
          </a:p>
          <a:p>
            <a:pPr marL="184148" marR="5080" indent="-171450" algn="just">
              <a:spcBef>
                <a:spcPts val="180"/>
              </a:spcBef>
              <a:buFont typeface="Wingdings" panose="05000000000000000000" pitchFamily="2" charset="2"/>
              <a:buChar char="ü"/>
            </a:pP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Implementación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respuestas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directas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a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las 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PQRD</a:t>
            </a:r>
            <a:r>
              <a:rPr lang="es-MX" sz="1500" spc="-14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asignadas</a:t>
            </a:r>
            <a:r>
              <a:rPr lang="es-MX" sz="1500" spc="-14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mediante</a:t>
            </a:r>
            <a:r>
              <a:rPr lang="es-MX" sz="1500" spc="-13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500" spc="-14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creación</a:t>
            </a:r>
            <a:r>
              <a:rPr lang="es-MX" sz="1500" spc="-13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500" spc="-14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usuarios </a:t>
            </a:r>
            <a:r>
              <a:rPr lang="es-MX" sz="15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externos en el aplicativo </a:t>
            </a:r>
            <a:r>
              <a:rPr lang="es-MX" sz="1500" spc="-10" dirty="0">
                <a:solidFill>
                  <a:srgbClr val="23505E"/>
                </a:solidFill>
                <a:latin typeface="Arial MT"/>
                <a:cs typeface="Arial MT"/>
              </a:rPr>
              <a:t>Conexiones.</a:t>
            </a:r>
          </a:p>
          <a:p>
            <a:pPr marL="184148" marR="5080" indent="-171450" algn="just">
              <a:spcBef>
                <a:spcPts val="180"/>
              </a:spcBef>
              <a:buFont typeface="Wingdings" panose="05000000000000000000" pitchFamily="2" charset="2"/>
              <a:buChar char="ü"/>
            </a:pP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Generación y automatización de repo</a:t>
            </a:r>
            <a:r>
              <a:rPr lang="es-MX" sz="1500" spc="40" dirty="0">
                <a:solidFill>
                  <a:srgbClr val="23505E"/>
                </a:solidFill>
                <a:latin typeface="Arial MT"/>
                <a:cs typeface="Arial MT"/>
              </a:rPr>
              <a:t>r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tes 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ope</a:t>
            </a:r>
            <a:r>
              <a:rPr lang="es-MX" sz="1500" spc="-20" dirty="0">
                <a:solidFill>
                  <a:srgbClr val="23505E"/>
                </a:solidFill>
                <a:latin typeface="Arial MT"/>
                <a:cs typeface="Arial MT"/>
              </a:rPr>
              <a:t>r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ati</a:t>
            </a:r>
            <a:r>
              <a:rPr lang="es-MX" sz="1500" spc="-35" dirty="0">
                <a:solidFill>
                  <a:srgbClr val="23505E"/>
                </a:solidFill>
                <a:latin typeface="Arial MT"/>
                <a:cs typeface="Arial MT"/>
              </a:rPr>
              <a:t>v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os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	y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no</a:t>
            </a:r>
            <a:r>
              <a:rPr lang="es-MX" sz="1500" spc="25" dirty="0">
                <a:solidFill>
                  <a:srgbClr val="23505E"/>
                </a:solidFill>
                <a:latin typeface="Arial MT"/>
                <a:cs typeface="Arial MT"/>
              </a:rPr>
              <a:t>r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mati</a:t>
            </a:r>
            <a:r>
              <a:rPr lang="es-MX" sz="1500" spc="-30" dirty="0">
                <a:solidFill>
                  <a:srgbClr val="23505E"/>
                </a:solidFill>
                <a:latin typeface="Arial MT"/>
                <a:cs typeface="Arial MT"/>
              </a:rPr>
              <a:t>v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os	en la plata</a:t>
            </a:r>
            <a:r>
              <a:rPr lang="es-MX" sz="1500" spc="-40" dirty="0">
                <a:solidFill>
                  <a:srgbClr val="23505E"/>
                </a:solidFill>
                <a:latin typeface="Arial MT"/>
                <a:cs typeface="Arial MT"/>
              </a:rPr>
              <a:t>f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o</a:t>
            </a:r>
            <a:r>
              <a:rPr lang="es-MX" sz="1500" spc="30" dirty="0">
                <a:solidFill>
                  <a:srgbClr val="23505E"/>
                </a:solidFill>
                <a:latin typeface="Arial MT"/>
                <a:cs typeface="Arial MT"/>
              </a:rPr>
              <a:t>r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ma.</a:t>
            </a:r>
          </a:p>
          <a:p>
            <a:pPr marL="184148" marR="5080" indent="-171450">
              <a:spcBef>
                <a:spcPts val="180"/>
              </a:spcBef>
              <a:buFont typeface="Wingdings" panose="05000000000000000000" pitchFamily="2" charset="2"/>
              <a:buChar char="ü"/>
            </a:pP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Automatización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del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flujo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cuentas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médicas </a:t>
            </a:r>
            <a:r>
              <a:rPr lang="es-MX" sz="15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alcanzando</a:t>
            </a:r>
            <a:r>
              <a:rPr lang="es-MX" sz="1500" spc="30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una</a:t>
            </a:r>
            <a:r>
              <a:rPr lang="es-MX" sz="1500" spc="30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radicación</a:t>
            </a:r>
            <a:r>
              <a:rPr lang="es-MX" sz="1500" spc="3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mensual</a:t>
            </a:r>
            <a:r>
              <a:rPr lang="es-MX" sz="1500" spc="30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500" spc="30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más</a:t>
            </a:r>
            <a:r>
              <a:rPr lang="es-MX" sz="1500" spc="31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500" dirty="0"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100.000 </a:t>
            </a:r>
            <a:r>
              <a:rPr lang="es-MX" sz="1500" spc="-10" dirty="0">
                <a:solidFill>
                  <a:srgbClr val="23505E"/>
                </a:solidFill>
                <a:latin typeface="Arial MT"/>
                <a:cs typeface="Arial MT"/>
              </a:rPr>
              <a:t>facturas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de 86 </a:t>
            </a:r>
            <a:r>
              <a:rPr lang="es-MX" sz="1500" spc="-10" dirty="0">
                <a:solidFill>
                  <a:srgbClr val="23505E"/>
                </a:solidFill>
                <a:latin typeface="Arial MT"/>
                <a:cs typeface="Arial MT"/>
              </a:rPr>
              <a:t>IPS</a:t>
            </a:r>
          </a:p>
          <a:p>
            <a:pPr marL="184148" marR="5080" indent="-171450">
              <a:spcBef>
                <a:spcPts val="180"/>
              </a:spcBef>
              <a:buFont typeface="Wingdings" panose="05000000000000000000" pitchFamily="2" charset="2"/>
              <a:buChar char="ü"/>
            </a:pP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Solución</a:t>
            </a:r>
            <a:r>
              <a:rPr lang="es-MX" sz="1500" spc="2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500" spc="2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10" dirty="0">
                <a:solidFill>
                  <a:srgbClr val="23505E"/>
                </a:solidFill>
                <a:latin typeface="Arial MT"/>
                <a:cs typeface="Arial MT"/>
              </a:rPr>
              <a:t>fondo</a:t>
            </a:r>
            <a:r>
              <a:rPr lang="es-MX" sz="1500" spc="2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a</a:t>
            </a:r>
            <a:r>
              <a:rPr lang="es-MX" sz="1500" spc="2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8.051</a:t>
            </a:r>
            <a:r>
              <a:rPr lang="es-MX" sz="1500" spc="2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500" spc="2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las</a:t>
            </a:r>
            <a:r>
              <a:rPr lang="es-MX" sz="1500" spc="2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8.625</a:t>
            </a:r>
            <a:r>
              <a:rPr lang="es-MX" sz="1500" spc="2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PQRD </a:t>
            </a:r>
            <a:r>
              <a:rPr lang="es-MX" sz="15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que</a:t>
            </a:r>
            <a:r>
              <a:rPr lang="es-MX" sz="1500" spc="33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se</a:t>
            </a:r>
            <a:r>
              <a:rPr lang="es-MX" sz="1500" spc="3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encontraban</a:t>
            </a:r>
            <a:r>
              <a:rPr lang="es-MX" sz="1500" spc="3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represadas</a:t>
            </a:r>
            <a:r>
              <a:rPr lang="es-MX" sz="1500" spc="3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del</a:t>
            </a:r>
            <a:r>
              <a:rPr lang="es-MX" sz="1500" spc="3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1</a:t>
            </a:r>
            <a:r>
              <a:rPr lang="es-MX" sz="1500" spc="65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de 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enero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al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30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septiembre</a:t>
            </a:r>
            <a:r>
              <a:rPr lang="es-MX" sz="1500" spc="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radicadas</a:t>
            </a:r>
            <a:r>
              <a:rPr lang="es-MX" sz="1500" spc="3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en</a:t>
            </a:r>
            <a:r>
              <a:rPr lang="es-MX" sz="1500" spc="3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500" spc="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10" dirty="0">
                <a:solidFill>
                  <a:srgbClr val="23505E"/>
                </a:solidFill>
                <a:latin typeface="Arial MT"/>
                <a:cs typeface="Arial MT"/>
              </a:rPr>
              <a:t>SNS</a:t>
            </a:r>
          </a:p>
          <a:p>
            <a:pPr marL="184148" marR="5080" indent="-171450">
              <a:spcBef>
                <a:spcPts val="180"/>
              </a:spcBef>
              <a:buFont typeface="Wingdings" panose="05000000000000000000" pitchFamily="2" charset="2"/>
              <a:buChar char="ü"/>
            </a:pPr>
            <a:r>
              <a:rPr lang="es-MX" sz="1500" spc="-10" dirty="0">
                <a:solidFill>
                  <a:srgbClr val="23505E"/>
                </a:solidFill>
                <a:latin typeface="Arial MT"/>
                <a:cs typeface="Arial MT"/>
              </a:rPr>
              <a:t>Fortalecimiento del relacionamiento con las asociación de usuarios y líderes sociales.</a:t>
            </a:r>
          </a:p>
          <a:p>
            <a:pPr marL="184148" marR="5080" indent="-171450">
              <a:spcBef>
                <a:spcPts val="180"/>
              </a:spcBef>
              <a:buFont typeface="Wingdings" panose="05000000000000000000" pitchFamily="2" charset="2"/>
              <a:buChar char="ü"/>
            </a:pP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Fortalecimiento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de las acciones que apuntan a la 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protección de datos personales, cumpliendo con 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lo solicitado por la </a:t>
            </a:r>
            <a:r>
              <a:rPr lang="es-MX" sz="1500" spc="-10" dirty="0">
                <a:solidFill>
                  <a:srgbClr val="23505E"/>
                </a:solidFill>
                <a:latin typeface="Arial MT"/>
                <a:cs typeface="Arial MT"/>
              </a:rPr>
              <a:t>Ley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1581 de 2012 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y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ejerciendo </a:t>
            </a:r>
            <a:r>
              <a:rPr lang="es-MX" sz="15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la responsabilidad 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empresarial frente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al manejo 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500" spc="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500" spc="204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información</a:t>
            </a:r>
            <a:r>
              <a:rPr lang="es-MX" sz="1500" spc="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sensible</a:t>
            </a:r>
            <a:r>
              <a:rPr lang="es-MX" sz="1500" spc="204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500" spc="2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nuestros</a:t>
            </a:r>
            <a:r>
              <a:rPr lang="es-MX" sz="1500" spc="204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públicos </a:t>
            </a:r>
            <a:r>
              <a:rPr lang="es-MX" sz="1500" spc="-32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de interés.</a:t>
            </a:r>
            <a:endParaRPr lang="es-MX" sz="1500" dirty="0">
              <a:latin typeface="Arial MT"/>
              <a:cs typeface="Arial MT"/>
            </a:endParaRPr>
          </a:p>
          <a:p>
            <a:pPr marL="184148" marR="5080" indent="-171450">
              <a:spcBef>
                <a:spcPts val="180"/>
              </a:spcBef>
              <a:buFont typeface="Wingdings" panose="05000000000000000000" pitchFamily="2" charset="2"/>
              <a:buChar char="ü"/>
            </a:pP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Cumplimiento del 100% de la 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matriz </a:t>
            </a:r>
            <a:r>
              <a:rPr lang="es-MX" sz="1500" spc="-50" dirty="0">
                <a:solidFill>
                  <a:srgbClr val="23505E"/>
                </a:solidFill>
                <a:latin typeface="Arial MT"/>
                <a:cs typeface="Arial MT"/>
              </a:rPr>
              <a:t>ITA </a:t>
            </a:r>
            <a:r>
              <a:rPr lang="es-MX" sz="1500" spc="-10" dirty="0">
                <a:solidFill>
                  <a:srgbClr val="23505E"/>
                </a:solidFill>
                <a:latin typeface="Arial MT"/>
                <a:cs typeface="Arial MT"/>
              </a:rPr>
              <a:t>(Ley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de </a:t>
            </a:r>
            <a:r>
              <a:rPr lang="es-MX" sz="15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15" dirty="0">
                <a:solidFill>
                  <a:srgbClr val="23505E"/>
                </a:solidFill>
                <a:latin typeface="Arial MT"/>
                <a:cs typeface="Arial MT"/>
              </a:rPr>
              <a:t>Transparencia</a:t>
            </a:r>
            <a:r>
              <a:rPr lang="es-MX" sz="1500" spc="3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1712</a:t>
            </a:r>
            <a:r>
              <a:rPr lang="es-MX" sz="1500" spc="30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500" spc="3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500" spc="-5" dirty="0">
                <a:solidFill>
                  <a:srgbClr val="23505E"/>
                </a:solidFill>
                <a:latin typeface="Arial MT"/>
                <a:cs typeface="Arial MT"/>
              </a:rPr>
              <a:t>2014).</a:t>
            </a:r>
            <a:endParaRPr lang="es-MX" sz="1500" dirty="0">
              <a:latin typeface="Arial MT"/>
              <a:cs typeface="Arial MT"/>
            </a:endParaRPr>
          </a:p>
        </p:txBody>
      </p:sp>
      <p:pic>
        <p:nvPicPr>
          <p:cNvPr id="9" name="object 12">
            <a:extLst>
              <a:ext uri="{FF2B5EF4-FFF2-40B4-BE49-F238E27FC236}">
                <a16:creationId xmlns:a16="http://schemas.microsoft.com/office/drawing/2014/main" id="{C0084A31-892B-C374-C5BC-B113EC6729B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90950" y="5374010"/>
            <a:ext cx="4859442" cy="1384503"/>
          </a:xfrm>
          <a:prstGeom prst="rect">
            <a:avLst/>
          </a:prstGeom>
        </p:spPr>
      </p:pic>
      <p:sp>
        <p:nvSpPr>
          <p:cNvPr id="10" name="object 3">
            <a:extLst>
              <a:ext uri="{FF2B5EF4-FFF2-40B4-BE49-F238E27FC236}">
                <a16:creationId xmlns:a16="http://schemas.microsoft.com/office/drawing/2014/main" id="{E8884968-0158-D187-FC60-09E80113D8CC}"/>
              </a:ext>
            </a:extLst>
          </p:cNvPr>
          <p:cNvSpPr txBox="1"/>
          <p:nvPr/>
        </p:nvSpPr>
        <p:spPr>
          <a:xfrm>
            <a:off x="7535366" y="6166098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1778659"/>
      </p:ext>
    </p:extLst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>
            <a:extLst>
              <a:ext uri="{FF2B5EF4-FFF2-40B4-BE49-F238E27FC236}">
                <a16:creationId xmlns:a16="http://schemas.microsoft.com/office/drawing/2014/main" id="{580F9AF8-EECA-D5CA-8CB0-488835EE43DA}"/>
              </a:ext>
            </a:extLst>
          </p:cNvPr>
          <p:cNvSpPr txBox="1"/>
          <p:nvPr/>
        </p:nvSpPr>
        <p:spPr>
          <a:xfrm>
            <a:off x="730610" y="1485578"/>
            <a:ext cx="10729192" cy="3524042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298448" marR="5080" indent="-285750" algn="just">
              <a:spcBef>
                <a:spcPts val="340"/>
              </a:spcBef>
              <a:buFont typeface="Wingdings" panose="05000000000000000000" pitchFamily="2" charset="2"/>
              <a:buChar char="ü"/>
            </a:pP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Implementación</a:t>
            </a:r>
            <a:r>
              <a:rPr lang="es-MX" sz="1400" spc="-5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400" spc="-5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actividades</a:t>
            </a:r>
            <a:r>
              <a:rPr lang="es-MX" sz="1400" spc="-5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400" spc="-5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bienestar</a:t>
            </a:r>
            <a:r>
              <a:rPr lang="es-MX" sz="1400" spc="-5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</a:t>
            </a:r>
            <a:r>
              <a:rPr lang="es-MX" sz="1400" spc="-3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teletrabajo,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formación</a:t>
            </a:r>
            <a:r>
              <a:rPr lang="es-MX" sz="1400" spc="3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s-MX" sz="1400" spc="32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gestión</a:t>
            </a:r>
            <a:r>
              <a:rPr lang="es-MX" sz="1400" spc="32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MX" sz="1400" spc="33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liderazgo,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día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familia,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educación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financiera</a:t>
            </a:r>
            <a:r>
              <a:rPr lang="es-MX" sz="1400" spc="3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MX" sz="1400" spc="33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los </a:t>
            </a:r>
            <a:r>
              <a:rPr lang="es-MX" sz="1400" spc="-5" dirty="0" err="1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pre-pensionados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aportando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un clima 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laboral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satisfactorio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empleados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organización.</a:t>
            </a:r>
          </a:p>
          <a:p>
            <a:pPr marL="298448" marR="5080" indent="-285750">
              <a:spcBef>
                <a:spcPts val="340"/>
              </a:spcBef>
              <a:buFont typeface="Wingdings" panose="05000000000000000000" pitchFamily="2" charset="2"/>
              <a:buChar char="ü"/>
            </a:pP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Número de empleados con corte al 31 de  diciembre de 2022:</a:t>
            </a:r>
          </a:p>
          <a:p>
            <a:pPr marL="649645" lvl="1" indent="-93331">
              <a:buChar char="-"/>
              <a:tabLst>
                <a:tab pos="106029" algn="l"/>
              </a:tabLst>
            </a:pP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989 en la planta.</a:t>
            </a:r>
          </a:p>
          <a:p>
            <a:pPr marL="649645" lvl="1" indent="-93331">
              <a:buChar char="-"/>
              <a:tabLst>
                <a:tab pos="106029" algn="l"/>
              </a:tabLst>
            </a:pP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 en la temporal.</a:t>
            </a:r>
          </a:p>
          <a:p>
            <a:pPr marL="649645" lvl="1" indent="-93331">
              <a:buChar char="-"/>
              <a:tabLst>
                <a:tab pos="106029" algn="l"/>
              </a:tabLst>
            </a:pP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 aprendices.</a:t>
            </a:r>
          </a:p>
          <a:p>
            <a:pPr marL="298448" marR="5080" indent="-285750" algn="just">
              <a:spcBef>
                <a:spcPts val="340"/>
              </a:spcBef>
              <a:buFont typeface="Wingdings" panose="05000000000000000000" pitchFamily="2" charset="2"/>
              <a:buChar char="ü"/>
            </a:pP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Articulación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entre las áreas de comunicaciones 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y </a:t>
            </a:r>
            <a:r>
              <a:rPr lang="es-MX" sz="14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atención</a:t>
            </a:r>
            <a:r>
              <a:rPr lang="es-MX" sz="1400" spc="-16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al</a:t>
            </a:r>
            <a:r>
              <a:rPr lang="es-MX" sz="1400" spc="-16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usuario</a:t>
            </a:r>
            <a:r>
              <a:rPr lang="es-MX" sz="1400" spc="-16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para</a:t>
            </a:r>
            <a:r>
              <a:rPr lang="es-MX" sz="1400" spc="-16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400" spc="-16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gestión</a:t>
            </a:r>
            <a:r>
              <a:rPr lang="es-MX" sz="1400" spc="-16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400" spc="-16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las</a:t>
            </a:r>
            <a:r>
              <a:rPr lang="es-MX" sz="1400" spc="-16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solicitudes </a:t>
            </a:r>
            <a:r>
              <a:rPr lang="es-MX" sz="14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que ingresan a </a:t>
            </a:r>
            <a:r>
              <a:rPr lang="es-MX" sz="1400" spc="-10" dirty="0">
                <a:solidFill>
                  <a:srgbClr val="23505E"/>
                </a:solidFill>
                <a:latin typeface="Arial MT"/>
                <a:cs typeface="Arial MT"/>
              </a:rPr>
              <a:t>través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de las redes sociales de la 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10" dirty="0">
                <a:solidFill>
                  <a:srgbClr val="23505E"/>
                </a:solidFill>
                <a:latin typeface="Arial MT"/>
                <a:cs typeface="Arial MT"/>
              </a:rPr>
              <a:t>EPS.</a:t>
            </a:r>
          </a:p>
          <a:p>
            <a:pPr marL="298448" marR="5080" indent="-285750" algn="just">
              <a:spcBef>
                <a:spcPts val="340"/>
              </a:spcBef>
              <a:buFont typeface="Wingdings" panose="05000000000000000000" pitchFamily="2" charset="2"/>
              <a:buChar char="ü"/>
            </a:pP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Relacionamiento</a:t>
            </a:r>
            <a:r>
              <a:rPr lang="es-MX" sz="1400" spc="-1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y</a:t>
            </a:r>
            <a:r>
              <a:rPr lang="es-MX" sz="1400" spc="-1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trabajo</a:t>
            </a:r>
            <a:r>
              <a:rPr lang="es-MX" sz="1400" spc="-1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permanente</a:t>
            </a:r>
            <a:r>
              <a:rPr lang="es-MX" sz="1400" spc="-9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con</a:t>
            </a:r>
            <a:r>
              <a:rPr lang="es-MX" sz="1400" spc="-1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400" spc="-1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SNS </a:t>
            </a:r>
            <a:r>
              <a:rPr lang="es-MX" sz="14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y</a:t>
            </a:r>
            <a:r>
              <a:rPr lang="es-MX" sz="1400" spc="-3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15" dirty="0">
                <a:solidFill>
                  <a:srgbClr val="23505E"/>
                </a:solidFill>
                <a:latin typeface="Arial MT"/>
                <a:cs typeface="Arial MT"/>
              </a:rPr>
              <a:t>SAC</a:t>
            </a:r>
            <a:r>
              <a:rPr lang="es-MX" sz="1400" spc="-3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 err="1">
                <a:solidFill>
                  <a:srgbClr val="23505E"/>
                </a:solidFill>
                <a:latin typeface="Arial MT"/>
                <a:cs typeface="Arial MT"/>
              </a:rPr>
              <a:t>Consulting</a:t>
            </a:r>
            <a:r>
              <a:rPr lang="es-MX" sz="1400" spc="-3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en</a:t>
            </a:r>
            <a:r>
              <a:rPr lang="es-MX" sz="1400" spc="-3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lo</a:t>
            </a:r>
            <a:r>
              <a:rPr lang="es-MX" sz="1400" spc="-3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relacionado</a:t>
            </a:r>
            <a:r>
              <a:rPr lang="es-MX" sz="1400" spc="-3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con</a:t>
            </a:r>
            <a:r>
              <a:rPr lang="es-MX" sz="1400" spc="-3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400" spc="-3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Medida </a:t>
            </a:r>
            <a:r>
              <a:rPr lang="es-MX" sz="14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Vigilancia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Especial</a:t>
            </a:r>
            <a:endParaRPr lang="es-MX" sz="1400" spc="-10" dirty="0">
              <a:solidFill>
                <a:srgbClr val="23505E"/>
              </a:solidFill>
              <a:latin typeface="Arial MT"/>
              <a:cs typeface="Arial MT"/>
            </a:endParaRPr>
          </a:p>
          <a:p>
            <a:pPr marL="298448" marR="5080" indent="-285750" algn="just">
              <a:spcBef>
                <a:spcPts val="340"/>
              </a:spcBef>
              <a:buFont typeface="Wingdings" panose="05000000000000000000" pitchFamily="2" charset="2"/>
              <a:buChar char="ü"/>
            </a:pP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Implementación de software </a:t>
            </a:r>
            <a:r>
              <a:rPr lang="es-MX" sz="1400" spc="-10" dirty="0">
                <a:solidFill>
                  <a:srgbClr val="23505E"/>
                </a:solidFill>
                <a:latin typeface="Arial MT"/>
                <a:cs typeface="Arial MT"/>
              </a:rPr>
              <a:t>BUK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 para integrar 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todo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el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proceso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gestión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humana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desde </a:t>
            </a:r>
            <a:r>
              <a:rPr lang="es-MX" sz="14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selección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hasta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finalización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la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relación 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contractual.</a:t>
            </a:r>
            <a:endParaRPr lang="es-MX" sz="1400" spc="-10" dirty="0">
              <a:solidFill>
                <a:srgbClr val="23505E"/>
              </a:solidFill>
              <a:latin typeface="Arial MT"/>
              <a:cs typeface="Arial MT"/>
            </a:endParaRPr>
          </a:p>
          <a:p>
            <a:pPr marL="298448" marR="5080" indent="-285750" algn="just">
              <a:spcBef>
                <a:spcPts val="340"/>
              </a:spcBef>
              <a:buFont typeface="Wingdings" panose="05000000000000000000" pitchFamily="2" charset="2"/>
              <a:buChar char="ü"/>
            </a:pP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Monitoreo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permanente</a:t>
            </a:r>
            <a:r>
              <a:rPr lang="es-MX" sz="1400" spc="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a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los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1.298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5" dirty="0">
                <a:solidFill>
                  <a:srgbClr val="23505E"/>
                </a:solidFill>
                <a:latin typeface="Arial MT"/>
                <a:cs typeface="Arial MT"/>
              </a:rPr>
              <a:t>reportes </a:t>
            </a:r>
            <a:r>
              <a:rPr lang="es-MX" sz="14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periódicos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aplicables por 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normatividad y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a cada 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uno</a:t>
            </a:r>
            <a:r>
              <a:rPr lang="es-MX" sz="1400" spc="-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400" spc="-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los</a:t>
            </a:r>
            <a:r>
              <a:rPr lang="es-MX" sz="1400" spc="-1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criterios</a:t>
            </a:r>
            <a:r>
              <a:rPr lang="es-MX" sz="1400" spc="-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400" spc="-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los</a:t>
            </a:r>
            <a:r>
              <a:rPr lang="es-MX" sz="1400" spc="-1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estándares</a:t>
            </a:r>
            <a:r>
              <a:rPr lang="es-MX" sz="1400" spc="-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del</a:t>
            </a:r>
            <a:r>
              <a:rPr lang="es-MX" sz="1400" spc="-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Sistema </a:t>
            </a:r>
            <a:r>
              <a:rPr lang="es-MX" sz="14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Único de Habilitación.</a:t>
            </a:r>
          </a:p>
          <a:p>
            <a:pPr marL="298448" marR="5080" indent="-285750" algn="just">
              <a:spcBef>
                <a:spcPts val="340"/>
              </a:spcBef>
              <a:buFont typeface="Wingdings" panose="05000000000000000000" pitchFamily="2" charset="2"/>
              <a:buChar char="ü"/>
            </a:pP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Cumplimiento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del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92,7%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los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estándares 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mínimos</a:t>
            </a:r>
            <a:r>
              <a:rPr lang="es-MX" sz="1400" spc="-9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de</a:t>
            </a:r>
            <a:r>
              <a:rPr lang="es-MX" sz="1400" spc="-9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seguridad</a:t>
            </a:r>
            <a:r>
              <a:rPr lang="es-MX" sz="1400" spc="-9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y</a:t>
            </a:r>
            <a:r>
              <a:rPr lang="es-MX" sz="1400" spc="-9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salud,</a:t>
            </a:r>
            <a:r>
              <a:rPr lang="es-MX" sz="1400" spc="-9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mejorando</a:t>
            </a:r>
            <a:r>
              <a:rPr lang="es-MX" sz="1400" spc="-9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un</a:t>
            </a:r>
            <a:r>
              <a:rPr lang="es-MX" sz="1400" spc="-9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7,1% </a:t>
            </a:r>
            <a:r>
              <a:rPr lang="es-MX" sz="1400" spc="-32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en relación con el año </a:t>
            </a:r>
            <a:r>
              <a:rPr lang="es-MX" sz="1400" spc="-10" dirty="0">
                <a:solidFill>
                  <a:srgbClr val="23505E"/>
                </a:solidFill>
                <a:latin typeface="Arial MT"/>
                <a:cs typeface="Arial MT"/>
              </a:rPr>
              <a:t>anterior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.</a:t>
            </a:r>
          </a:p>
          <a:p>
            <a:pPr marL="298448" marR="5080" indent="-285750" algn="just">
              <a:spcBef>
                <a:spcPts val="340"/>
              </a:spcBef>
              <a:buFont typeface="Wingdings" panose="05000000000000000000" pitchFamily="2" charset="2"/>
              <a:buChar char="ü"/>
            </a:pP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Respuesta </a:t>
            </a:r>
            <a:r>
              <a:rPr lang="es-MX" sz="1400" spc="5" dirty="0">
                <a:solidFill>
                  <a:srgbClr val="23505E"/>
                </a:solidFill>
                <a:latin typeface="Arial MT"/>
                <a:cs typeface="Arial MT"/>
              </a:rPr>
              <a:t>oportuna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al 100% de los 198 planes 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de mejoramiento del 2022, equivalentes a 871 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hallazgos</a:t>
            </a:r>
            <a:r>
              <a:rPr lang="es-MX" sz="1400" spc="-80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cerrados</a:t>
            </a:r>
            <a:r>
              <a:rPr lang="es-MX" sz="1400" spc="-75" dirty="0">
                <a:solidFill>
                  <a:srgbClr val="23505E"/>
                </a:solidFill>
                <a:latin typeface="Arial MT"/>
                <a:cs typeface="Arial MT"/>
              </a:rPr>
              <a:t> </a:t>
            </a:r>
            <a:r>
              <a:rPr lang="es-MX" sz="1400" dirty="0">
                <a:solidFill>
                  <a:srgbClr val="23505E"/>
                </a:solidFill>
                <a:latin typeface="Arial MT"/>
                <a:cs typeface="Arial MT"/>
              </a:rPr>
              <a:t>oportunamente</a:t>
            </a:r>
            <a:r>
              <a:rPr lang="es-MX" sz="1400" spc="-5" dirty="0">
                <a:solidFill>
                  <a:srgbClr val="23505E"/>
                </a:solidFill>
                <a:latin typeface="Arial MT"/>
                <a:cs typeface="Arial MT"/>
              </a:rPr>
              <a:t>.</a:t>
            </a:r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ject 12">
            <a:extLst>
              <a:ext uri="{FF2B5EF4-FFF2-40B4-BE49-F238E27FC236}">
                <a16:creationId xmlns:a16="http://schemas.microsoft.com/office/drawing/2014/main" id="{C0084A31-892B-C374-C5BC-B113EC6729B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90950" y="5374010"/>
            <a:ext cx="4859442" cy="1384503"/>
          </a:xfrm>
          <a:prstGeom prst="rect">
            <a:avLst/>
          </a:prstGeom>
        </p:spPr>
      </p:pic>
      <p:sp>
        <p:nvSpPr>
          <p:cNvPr id="2" name="object 3">
            <a:extLst>
              <a:ext uri="{FF2B5EF4-FFF2-40B4-BE49-F238E27FC236}">
                <a16:creationId xmlns:a16="http://schemas.microsoft.com/office/drawing/2014/main" id="{BD3C18B7-EEDD-D4F5-791E-95DABA7CA6A1}"/>
              </a:ext>
            </a:extLst>
          </p:cNvPr>
          <p:cNvSpPr txBox="1"/>
          <p:nvPr/>
        </p:nvSpPr>
        <p:spPr>
          <a:xfrm>
            <a:off x="7535366" y="6166098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474637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0D1745C-58D1-9C16-CE8A-1B9C0E574444}"/>
              </a:ext>
            </a:extLst>
          </p:cNvPr>
          <p:cNvSpPr txBox="1"/>
          <p:nvPr/>
        </p:nvSpPr>
        <p:spPr>
          <a:xfrm>
            <a:off x="1666714" y="902173"/>
            <a:ext cx="609834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400" b="1" kern="0" dirty="0">
                <a:solidFill>
                  <a:srgbClr val="18A08C"/>
                </a:solidFill>
                <a:latin typeface="Open Sans"/>
                <a:sym typeface="Arial"/>
              </a:rPr>
              <a:t>Obligaciones Supersalud - 2:</a:t>
            </a:r>
          </a:p>
          <a:p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4434C57-3D53-DCC4-F588-960BAA065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4766" y="1485578"/>
            <a:ext cx="8136904" cy="4910422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7E086CD8-2BF5-970D-C756-E9AF2A9E3FA7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754886"/>
      </p:ext>
    </p:extLst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AD45B6A-2470-55FF-AA59-460B78526A3C}"/>
              </a:ext>
            </a:extLst>
          </p:cNvPr>
          <p:cNvSpPr txBox="1"/>
          <p:nvPr/>
        </p:nvSpPr>
        <p:spPr>
          <a:xfrm>
            <a:off x="1414686" y="269897"/>
            <a:ext cx="8712968" cy="460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marR="7619">
              <a:lnSpc>
                <a:spcPts val="3100"/>
              </a:lnSpc>
              <a:spcBef>
                <a:spcPts val="720"/>
              </a:spcBef>
            </a:pPr>
            <a:r>
              <a:rPr lang="es-MX" sz="2000" b="1" spc="40" dirty="0">
                <a:solidFill>
                  <a:srgbClr val="00A48D"/>
                </a:solidFill>
                <a:latin typeface="Arial"/>
                <a:cs typeface="Arial"/>
              </a:rPr>
              <a:t>Informe de evolución de redes</a:t>
            </a:r>
            <a:endParaRPr lang="es-MX" sz="2000" dirty="0">
              <a:latin typeface="Arial"/>
              <a:cs typeface="Arial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C8EBDDD-8A5A-7187-5438-6B1F15F8FEAE}"/>
              </a:ext>
            </a:extLst>
          </p:cNvPr>
          <p:cNvSpPr txBox="1"/>
          <p:nvPr/>
        </p:nvSpPr>
        <p:spPr>
          <a:xfrm>
            <a:off x="7607374" y="1831167"/>
            <a:ext cx="396044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marR="5080" algn="just">
              <a:spcBef>
                <a:spcPts val="180"/>
              </a:spcBef>
            </a:pP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MX" sz="1400" spc="-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mayor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crecimiento en 2022 se registró en </a:t>
            </a:r>
            <a:r>
              <a:rPr lang="es-MX" sz="1400" dirty="0" err="1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Tiktok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un 139,4 % de incremento en seguidores, con 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respecto</a:t>
            </a:r>
            <a:r>
              <a:rPr lang="es-MX" sz="1400" spc="4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es-MX" sz="1400" spc="4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2021.</a:t>
            </a:r>
            <a:r>
              <a:rPr lang="es-MX" sz="1400" spc="-3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</a:t>
            </a:r>
            <a:r>
              <a:rPr lang="es-MX" sz="1400" spc="4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s-MX" sz="1400" spc="4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MX" sz="1400" spc="4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r>
              <a:rPr lang="es-MX" sz="1400" spc="4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es-MX" sz="1400" spc="4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</a:t>
            </a:r>
            <a:r>
              <a:rPr lang="es-MX" sz="1400" spc="4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nueva</a:t>
            </a:r>
            <a:r>
              <a:rPr lang="es-MX" sz="1400" spc="4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MX" sz="1400" spc="4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viral</a:t>
            </a:r>
            <a:r>
              <a:rPr lang="es-MX" sz="1400" spc="4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actualmente.</a:t>
            </a:r>
            <a:r>
              <a:rPr lang="es-MX" sz="1400" spc="-3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2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s-MX" sz="1400" spc="4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medio</a:t>
            </a:r>
            <a:r>
              <a:rPr lang="es-MX" sz="1400" spc="4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s-MX" sz="1400" spc="4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ella</a:t>
            </a:r>
            <a:r>
              <a:rPr lang="es-MX" sz="1400" spc="4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es-MX" sz="1400" spc="4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busca</a:t>
            </a:r>
            <a:r>
              <a:rPr lang="es-MX" sz="1400" spc="4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llegar </a:t>
            </a:r>
            <a:r>
              <a:rPr lang="es-MX" sz="1400" spc="-3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MX" sz="1400" spc="16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lang="es-MX" sz="1400" spc="17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público</a:t>
            </a:r>
            <a:r>
              <a:rPr lang="es-MX" sz="1400" spc="17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</a:t>
            </a:r>
            <a:r>
              <a:rPr lang="es-MX" sz="1400" spc="16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joven</a:t>
            </a:r>
            <a:r>
              <a:rPr lang="es-MX" sz="1400" spc="17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es-MX" sz="1400" spc="17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promover</a:t>
            </a:r>
            <a:r>
              <a:rPr lang="es-MX" sz="1400" spc="17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temas</a:t>
            </a:r>
            <a:r>
              <a:rPr lang="es-MX" sz="1400" spc="16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enfocados</a:t>
            </a:r>
            <a:r>
              <a:rPr lang="es-MX" sz="1400" spc="17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es-MX" sz="1400" spc="17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autocuidado</a:t>
            </a:r>
            <a:r>
              <a:rPr lang="es-MX" sz="1400" spc="16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MX" sz="1400" spc="17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s-MX" sz="1400" spc="17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bienestar.</a:t>
            </a:r>
            <a:r>
              <a:rPr lang="es-MX" sz="1400" spc="9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2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s-MX" sz="1400" spc="17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otro</a:t>
            </a:r>
            <a:r>
              <a:rPr lang="es-MX" sz="1400" spc="17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lado, </a:t>
            </a:r>
            <a:r>
              <a:rPr lang="es-MX" sz="1400" spc="-32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segunda red social en crecimiento 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LinkedIn, que logró posicionarse gracias a la publicación de 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eventos 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convocatorias laborales. Instagram, </a:t>
            </a:r>
            <a:r>
              <a:rPr lang="es-MX" sz="1400" spc="-3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Twitter, </a:t>
            </a:r>
            <a:r>
              <a:rPr lang="es-MX" sz="1400" spc="-5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YouTube 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MX" sz="14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registraron un aumento del 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32,9% 17,3% 18,2 % 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3,8% respectivamente. Cabe señalar que el aumento ha sido orgánico 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no 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paga</a:t>
            </a:r>
            <a:r>
              <a:rPr lang="es-MX"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pauta.</a:t>
            </a:r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0B565DA-9362-3DCF-64EE-B788C4A94DD1}"/>
              </a:ext>
            </a:extLst>
          </p:cNvPr>
          <p:cNvSpPr txBox="1"/>
          <p:nvPr/>
        </p:nvSpPr>
        <p:spPr>
          <a:xfrm>
            <a:off x="1054646" y="819122"/>
            <a:ext cx="10081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400" b="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CO" sz="1400" b="0" spc="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EPS</a:t>
            </a:r>
            <a:r>
              <a:rPr lang="es-CO" sz="1400" b="0" spc="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tiene</a:t>
            </a:r>
            <a:r>
              <a:rPr lang="es-CO" sz="1400" b="0" spc="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</a:t>
            </a:r>
            <a:r>
              <a:rPr lang="es-CO" sz="1400" b="0" spc="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siguientes</a:t>
            </a:r>
            <a:r>
              <a:rPr lang="es-CO" sz="1400" b="0" spc="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redes</a:t>
            </a:r>
            <a:r>
              <a:rPr lang="es-CO" sz="1400" b="0" spc="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sociales:</a:t>
            </a:r>
            <a:r>
              <a:rPr lang="es-CO" sz="1400" b="0" spc="-5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Facebook,</a:t>
            </a:r>
            <a:r>
              <a:rPr lang="es-CO" sz="1400" b="0" spc="-4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0" spc="-3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Twitter,</a:t>
            </a:r>
            <a:r>
              <a:rPr lang="es-CO" sz="1400" b="0" spc="-9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0" spc="-4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YouTube,</a:t>
            </a:r>
            <a:r>
              <a:rPr lang="es-CO" sz="1400" b="0" spc="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Instagram,</a:t>
            </a:r>
            <a:r>
              <a:rPr lang="es-CO" sz="1400" b="0" spc="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</a:t>
            </a:r>
            <a:r>
              <a:rPr lang="es-CO" sz="1400" b="0" spc="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CO" sz="1400" b="0" spc="-4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0" spc="-25" dirty="0" err="1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TikTok</a:t>
            </a:r>
            <a:r>
              <a:rPr lang="es-CO" sz="1400" b="0" spc="-2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CO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ject 5">
            <a:extLst>
              <a:ext uri="{FF2B5EF4-FFF2-40B4-BE49-F238E27FC236}">
                <a16:creationId xmlns:a16="http://schemas.microsoft.com/office/drawing/2014/main" id="{CECB244E-B9CC-7A23-917A-8A1E30D06C9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574" y="1244312"/>
            <a:ext cx="7052398" cy="5345379"/>
          </a:xfrm>
          <a:prstGeom prst="rect">
            <a:avLst/>
          </a:prstGeom>
        </p:spPr>
      </p:pic>
      <p:sp>
        <p:nvSpPr>
          <p:cNvPr id="12" name="object 3">
            <a:extLst>
              <a:ext uri="{FF2B5EF4-FFF2-40B4-BE49-F238E27FC236}">
                <a16:creationId xmlns:a16="http://schemas.microsoft.com/office/drawing/2014/main" id="{AEBDF8EF-E6B8-5801-A177-DE762306DFE9}"/>
              </a:ext>
            </a:extLst>
          </p:cNvPr>
          <p:cNvSpPr txBox="1"/>
          <p:nvPr/>
        </p:nvSpPr>
        <p:spPr>
          <a:xfrm>
            <a:off x="3200806" y="6546980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9647856"/>
      </p:ext>
    </p:extLst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AD45B6A-2470-55FF-AA59-460B78526A3C}"/>
              </a:ext>
            </a:extLst>
          </p:cNvPr>
          <p:cNvSpPr txBox="1"/>
          <p:nvPr/>
        </p:nvSpPr>
        <p:spPr>
          <a:xfrm>
            <a:off x="1342678" y="1092008"/>
            <a:ext cx="8712968" cy="443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marR="7619">
              <a:lnSpc>
                <a:spcPts val="3100"/>
              </a:lnSpc>
              <a:spcBef>
                <a:spcPts val="720"/>
              </a:spcBef>
            </a:pPr>
            <a:r>
              <a:rPr lang="es-MX" sz="1800" b="1" spc="40" dirty="0">
                <a:solidFill>
                  <a:srgbClr val="00A48D"/>
                </a:solidFill>
                <a:latin typeface="Arial"/>
                <a:cs typeface="Arial"/>
              </a:rPr>
              <a:t>Posicionamiento y reputación de la marca Savia Salud EPS</a:t>
            </a:r>
            <a:endParaRPr lang="es-MX" sz="1800" dirty="0">
              <a:latin typeface="Arial"/>
              <a:cs typeface="Arial"/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E69E72B0-F240-6C82-10D9-5C2EFBD271AE}"/>
              </a:ext>
            </a:extLst>
          </p:cNvPr>
          <p:cNvSpPr txBox="1"/>
          <p:nvPr/>
        </p:nvSpPr>
        <p:spPr>
          <a:xfrm>
            <a:off x="1342678" y="1845618"/>
            <a:ext cx="9649072" cy="561692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698" marR="5080" algn="just">
              <a:lnSpc>
                <a:spcPts val="1400"/>
              </a:lnSpc>
              <a:spcBef>
                <a:spcPts val="180"/>
              </a:spcBef>
            </a:pPr>
            <a:r>
              <a:rPr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EPS </a:t>
            </a:r>
            <a:r>
              <a:rPr sz="14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tuvo </a:t>
            </a:r>
            <a:r>
              <a:rPr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577 menciones en los medios de comunicación de los cuales el 39.4% equivalen a noticias </a:t>
            </a:r>
            <a:r>
              <a:rPr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positivas, </a:t>
            </a:r>
            <a:r>
              <a:rPr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17.2% neutras </a:t>
            </a:r>
            <a:r>
              <a:rPr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43.0% </a:t>
            </a:r>
            <a:r>
              <a:rPr sz="14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negativas. </a:t>
            </a:r>
            <a:r>
              <a:rPr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neutras </a:t>
            </a:r>
            <a:r>
              <a:rPr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positivas representan el </a:t>
            </a:r>
            <a:r>
              <a:rPr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57.0%, </a:t>
            </a:r>
            <a:r>
              <a:rPr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 que </a:t>
            </a:r>
            <a:r>
              <a:rPr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equivale</a:t>
            </a:r>
            <a:r>
              <a:rPr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recepción</a:t>
            </a:r>
            <a:r>
              <a:rPr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agradable</a:t>
            </a:r>
            <a:r>
              <a:rPr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14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marca.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ject 7">
            <a:extLst>
              <a:ext uri="{FF2B5EF4-FFF2-40B4-BE49-F238E27FC236}">
                <a16:creationId xmlns:a16="http://schemas.microsoft.com/office/drawing/2014/main" id="{BB9EB710-153B-F074-DD16-62129B9E784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22798" y="2565698"/>
            <a:ext cx="7052398" cy="2980347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6F0CFCC3-E382-1674-1E03-7FE8C0A5FCE7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1865442"/>
      </p:ext>
    </p:extLst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AD45B6A-2470-55FF-AA59-460B78526A3C}"/>
              </a:ext>
            </a:extLst>
          </p:cNvPr>
          <p:cNvSpPr txBox="1"/>
          <p:nvPr/>
        </p:nvSpPr>
        <p:spPr>
          <a:xfrm>
            <a:off x="1342678" y="1092008"/>
            <a:ext cx="8712968" cy="93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marR="7619">
              <a:lnSpc>
                <a:spcPts val="3100"/>
              </a:lnSpc>
              <a:spcBef>
                <a:spcPts val="720"/>
              </a:spcBef>
            </a:pPr>
            <a:r>
              <a:rPr lang="es-MX" sz="1800" b="1" spc="40" dirty="0">
                <a:solidFill>
                  <a:srgbClr val="00A48D"/>
                </a:solidFill>
                <a:latin typeface="Arial"/>
                <a:cs typeface="Arial"/>
              </a:rPr>
              <a:t>Posicionamiento y reputación de la marca Savia Salud EPS</a:t>
            </a:r>
            <a:endParaRPr lang="es-MX" sz="1800" b="1" spc="40" dirty="0">
              <a:solidFill>
                <a:srgbClr val="2A5162"/>
              </a:solidFill>
              <a:latin typeface="Arial"/>
              <a:cs typeface="Arial"/>
            </a:endParaRPr>
          </a:p>
          <a:p>
            <a:pPr marL="12698" marR="7619">
              <a:lnSpc>
                <a:spcPts val="3100"/>
              </a:lnSpc>
              <a:spcBef>
                <a:spcPts val="720"/>
              </a:spcBef>
            </a:pPr>
            <a:r>
              <a:rPr lang="es-MX" sz="1800" b="1" spc="40" dirty="0">
                <a:solidFill>
                  <a:srgbClr val="2A5162"/>
                </a:solidFill>
                <a:latin typeface="Arial"/>
                <a:cs typeface="Arial"/>
              </a:rPr>
              <a:t>Generación de comunidades</a:t>
            </a:r>
            <a:endParaRPr lang="es-MX" sz="1800" dirty="0">
              <a:solidFill>
                <a:srgbClr val="2A5162"/>
              </a:solidFill>
              <a:latin typeface="Arial"/>
              <a:cs typeface="Arial"/>
            </a:endParaRPr>
          </a:p>
        </p:txBody>
      </p:sp>
      <p:pic>
        <p:nvPicPr>
          <p:cNvPr id="4" name="object 8">
            <a:extLst>
              <a:ext uri="{FF2B5EF4-FFF2-40B4-BE49-F238E27FC236}">
                <a16:creationId xmlns:a16="http://schemas.microsoft.com/office/drawing/2014/main" id="{B68136E1-C702-16DC-A945-17A495F9AC8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4507" y="2024025"/>
            <a:ext cx="4392488" cy="3888432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C77C976-6AA2-73C4-F220-3A4B333C87F5}"/>
              </a:ext>
            </a:extLst>
          </p:cNvPr>
          <p:cNvSpPr txBox="1"/>
          <p:nvPr/>
        </p:nvSpPr>
        <p:spPr>
          <a:xfrm>
            <a:off x="6671270" y="2341899"/>
            <a:ext cx="4729620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promedio, la red social con mayor generación  de comunidad e interacción es Facebook con  un </a:t>
            </a:r>
            <a:r>
              <a:rPr lang="es-MX" b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59.692</a:t>
            </a:r>
            <a:r>
              <a:rPr lang="es-MX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interacciones en el 2022, seguida  de Twitter con </a:t>
            </a:r>
            <a:r>
              <a:rPr lang="es-MX" b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27.851</a:t>
            </a:r>
            <a:r>
              <a:rPr lang="es-MX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Instagram con </a:t>
            </a:r>
            <a:r>
              <a:rPr lang="es-MX" b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6.469</a:t>
            </a:r>
            <a:r>
              <a:rPr lang="es-MX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 YouTube con </a:t>
            </a:r>
            <a:r>
              <a:rPr lang="es-MX" b="1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4.654</a:t>
            </a:r>
            <a:r>
              <a:rPr lang="es-MX" dirty="0">
                <a:solidFill>
                  <a:srgbClr val="2A51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E3402894-31BE-3C75-C074-8BAE438B0E97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50390083"/>
      </p:ext>
    </p:extLst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AD45B6A-2470-55FF-AA59-460B78526A3C}"/>
              </a:ext>
            </a:extLst>
          </p:cNvPr>
          <p:cNvSpPr txBox="1"/>
          <p:nvPr/>
        </p:nvSpPr>
        <p:spPr>
          <a:xfrm>
            <a:off x="1362004" y="901743"/>
            <a:ext cx="8712968" cy="460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marR="7619">
              <a:lnSpc>
                <a:spcPts val="3100"/>
              </a:lnSpc>
              <a:spcBef>
                <a:spcPts val="720"/>
              </a:spcBef>
            </a:pPr>
            <a:r>
              <a:rPr lang="es-MX" sz="2400" b="1" spc="40" dirty="0">
                <a:solidFill>
                  <a:srgbClr val="00A48D"/>
                </a:solidFill>
                <a:latin typeface="Arial"/>
                <a:cs typeface="Arial"/>
              </a:rPr>
              <a:t>Casos de redes</a:t>
            </a:r>
            <a:endParaRPr lang="es-MX" sz="2400" dirty="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EE12C0DE-7934-D0B7-96E9-204125C2193D}"/>
              </a:ext>
            </a:extLst>
          </p:cNvPr>
          <p:cNvSpPr txBox="1"/>
          <p:nvPr/>
        </p:nvSpPr>
        <p:spPr>
          <a:xfrm>
            <a:off x="1342678" y="1629594"/>
            <a:ext cx="9505056" cy="382156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698" marR="5080">
              <a:lnSpc>
                <a:spcPts val="1400"/>
              </a:lnSpc>
              <a:spcBef>
                <a:spcPts val="180"/>
              </a:spcBef>
            </a:pP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</a:t>
            </a:r>
            <a:r>
              <a:rPr sz="1300" spc="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redes</a:t>
            </a:r>
            <a:r>
              <a:rPr sz="1300" spc="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sociales</a:t>
            </a:r>
            <a:r>
              <a:rPr sz="1300" spc="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sz="1300" spc="-5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3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Twitter,</a:t>
            </a:r>
            <a:r>
              <a:rPr sz="1300" spc="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  <a:r>
              <a:rPr sz="1300" spc="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300" spc="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Instagram,</a:t>
            </a:r>
            <a:r>
              <a:rPr sz="1300" spc="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1300" spc="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</a:t>
            </a:r>
            <a:r>
              <a:rPr sz="1300" spc="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convertido</a:t>
            </a:r>
            <a:r>
              <a:rPr sz="1300" spc="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sz="1300" spc="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sz="1300" spc="1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medio</a:t>
            </a:r>
            <a:r>
              <a:rPr sz="1300" spc="1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sz="1300" spc="-32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comunicación</a:t>
            </a:r>
            <a:r>
              <a:rPr sz="13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</a:t>
            </a:r>
            <a:r>
              <a:rPr sz="13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sz="13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sz="13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afiliado</a:t>
            </a:r>
            <a:r>
              <a:rPr sz="13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13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sirven</a:t>
            </a:r>
            <a:r>
              <a:rPr sz="13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13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gestionar</a:t>
            </a:r>
            <a:r>
              <a:rPr sz="13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casos,</a:t>
            </a:r>
            <a:r>
              <a:rPr sz="13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dudas</a:t>
            </a:r>
            <a:r>
              <a:rPr sz="13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1300" spc="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00" spc="-5" dirty="0">
                <a:solidFill>
                  <a:srgbClr val="2350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PQRS.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ject 6">
            <a:extLst>
              <a:ext uri="{FF2B5EF4-FFF2-40B4-BE49-F238E27FC236}">
                <a16:creationId xmlns:a16="http://schemas.microsoft.com/office/drawing/2014/main" id="{22674857-596C-93D2-108D-6B7E80BAFBF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0670" y="2296531"/>
            <a:ext cx="4968552" cy="3156620"/>
          </a:xfrm>
          <a:prstGeom prst="rect">
            <a:avLst/>
          </a:prstGeom>
        </p:spPr>
      </p:pic>
      <p:pic>
        <p:nvPicPr>
          <p:cNvPr id="7" name="object 7">
            <a:extLst>
              <a:ext uri="{FF2B5EF4-FFF2-40B4-BE49-F238E27FC236}">
                <a16:creationId xmlns:a16="http://schemas.microsoft.com/office/drawing/2014/main" id="{A3CA7BFC-9CB6-253E-3021-2562A26C327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71270" y="2421682"/>
            <a:ext cx="3672000" cy="2906318"/>
          </a:xfrm>
          <a:prstGeom prst="rect">
            <a:avLst/>
          </a:prstGeom>
        </p:spPr>
      </p:pic>
      <p:sp>
        <p:nvSpPr>
          <p:cNvPr id="8" name="object 3">
            <a:extLst>
              <a:ext uri="{FF2B5EF4-FFF2-40B4-BE49-F238E27FC236}">
                <a16:creationId xmlns:a16="http://schemas.microsoft.com/office/drawing/2014/main" id="{F2856408-092C-E753-CC48-C1347991C1DC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5888372"/>
      </p:ext>
    </p:extLst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AD45B6A-2470-55FF-AA59-460B78526A3C}"/>
              </a:ext>
            </a:extLst>
          </p:cNvPr>
          <p:cNvSpPr txBox="1"/>
          <p:nvPr/>
        </p:nvSpPr>
        <p:spPr>
          <a:xfrm>
            <a:off x="1054646" y="794811"/>
            <a:ext cx="8712968" cy="460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marR="7619">
              <a:lnSpc>
                <a:spcPts val="3100"/>
              </a:lnSpc>
              <a:spcBef>
                <a:spcPts val="720"/>
              </a:spcBef>
            </a:pPr>
            <a:r>
              <a:rPr lang="es-MX" sz="2400" b="1" spc="40" dirty="0">
                <a:solidFill>
                  <a:srgbClr val="00A48D"/>
                </a:solidFill>
                <a:latin typeface="Arial"/>
                <a:cs typeface="Arial"/>
              </a:rPr>
              <a:t>Casos de redes</a:t>
            </a:r>
            <a:endParaRPr lang="es-MX" sz="2400" dirty="0">
              <a:latin typeface="Arial"/>
              <a:cs typeface="Arial"/>
            </a:endParaRPr>
          </a:p>
        </p:txBody>
      </p:sp>
      <p:pic>
        <p:nvPicPr>
          <p:cNvPr id="2" name="object 7">
            <a:extLst>
              <a:ext uri="{FF2B5EF4-FFF2-40B4-BE49-F238E27FC236}">
                <a16:creationId xmlns:a16="http://schemas.microsoft.com/office/drawing/2014/main" id="{F08C897C-8ACA-0470-6767-3E7D45FE5AD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62758" y="1771911"/>
            <a:ext cx="8064896" cy="4062610"/>
          </a:xfrm>
          <a:prstGeom prst="rect">
            <a:avLst/>
          </a:prstGeom>
        </p:spPr>
      </p:pic>
      <p:sp>
        <p:nvSpPr>
          <p:cNvPr id="3" name="object 5">
            <a:extLst>
              <a:ext uri="{FF2B5EF4-FFF2-40B4-BE49-F238E27FC236}">
                <a16:creationId xmlns:a16="http://schemas.microsoft.com/office/drawing/2014/main" id="{09F027E8-1C10-AD01-F5F0-A1DF1D1FB209}"/>
              </a:ext>
            </a:extLst>
          </p:cNvPr>
          <p:cNvSpPr txBox="1"/>
          <p:nvPr/>
        </p:nvSpPr>
        <p:spPr>
          <a:xfrm>
            <a:off x="1198662" y="1341562"/>
            <a:ext cx="339471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1800" b="1" spc="114" dirty="0">
                <a:solidFill>
                  <a:srgbClr val="23505E"/>
                </a:solidFill>
                <a:latin typeface="Arial"/>
                <a:cs typeface="Arial"/>
              </a:rPr>
              <a:t>Dato</a:t>
            </a:r>
            <a:r>
              <a:rPr sz="1800" b="1" spc="-4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800" b="1" spc="85" dirty="0">
                <a:solidFill>
                  <a:srgbClr val="23505E"/>
                </a:solidFill>
                <a:latin typeface="Arial"/>
                <a:cs typeface="Arial"/>
              </a:rPr>
              <a:t>por</a:t>
            </a:r>
            <a:r>
              <a:rPr sz="1800" b="1" spc="-4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800" b="1" spc="95" dirty="0">
                <a:solidFill>
                  <a:srgbClr val="23505E"/>
                </a:solidFill>
                <a:latin typeface="Arial"/>
                <a:cs typeface="Arial"/>
              </a:rPr>
              <a:t>mes</a:t>
            </a:r>
            <a:r>
              <a:rPr sz="1800" b="1" spc="-4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800" b="1" spc="105" dirty="0">
                <a:solidFill>
                  <a:srgbClr val="23505E"/>
                </a:solidFill>
                <a:latin typeface="Arial"/>
                <a:cs typeface="Arial"/>
              </a:rPr>
              <a:t>y</a:t>
            </a:r>
            <a:r>
              <a:rPr sz="1800" b="1" spc="-4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800" b="1" spc="110" dirty="0">
                <a:solidFill>
                  <a:srgbClr val="23505E"/>
                </a:solidFill>
                <a:latin typeface="Arial"/>
                <a:cs typeface="Arial"/>
              </a:rPr>
              <a:t>red</a:t>
            </a:r>
            <a:r>
              <a:rPr sz="1800" b="1" spc="-4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sz="1800" b="1" spc="35" dirty="0">
                <a:solidFill>
                  <a:srgbClr val="23505E"/>
                </a:solidFill>
                <a:latin typeface="Arial"/>
                <a:cs typeface="Arial"/>
              </a:rPr>
              <a:t>social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6074FFB3-90BD-4A65-581D-4C4827B89883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5291000"/>
      </p:ext>
    </p:extLst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AD45B6A-2470-55FF-AA59-460B78526A3C}"/>
              </a:ext>
            </a:extLst>
          </p:cNvPr>
          <p:cNvSpPr txBox="1"/>
          <p:nvPr/>
        </p:nvSpPr>
        <p:spPr>
          <a:xfrm>
            <a:off x="982638" y="1283229"/>
            <a:ext cx="8712968" cy="460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 marR="7619">
              <a:lnSpc>
                <a:spcPts val="3100"/>
              </a:lnSpc>
              <a:spcBef>
                <a:spcPts val="720"/>
              </a:spcBef>
            </a:pPr>
            <a:r>
              <a:rPr lang="es-MX" sz="2400" b="1" spc="40" dirty="0">
                <a:solidFill>
                  <a:srgbClr val="00A48D"/>
                </a:solidFill>
                <a:latin typeface="Arial"/>
                <a:cs typeface="Arial"/>
              </a:rPr>
              <a:t>Casos de redes</a:t>
            </a:r>
            <a:endParaRPr lang="es-MX" sz="2400" dirty="0">
              <a:latin typeface="Arial"/>
              <a:cs typeface="Arial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5AF8DB0-991C-A477-45B6-80B4A97E7836}"/>
              </a:ext>
            </a:extLst>
          </p:cNvPr>
          <p:cNvSpPr txBox="1"/>
          <p:nvPr/>
        </p:nvSpPr>
        <p:spPr>
          <a:xfrm>
            <a:off x="982638" y="1773610"/>
            <a:ext cx="80648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8">
              <a:spcBef>
                <a:spcPts val="100"/>
              </a:spcBef>
            </a:pPr>
            <a:r>
              <a:rPr lang="es-MX" sz="2000" b="1" spc="55" dirty="0">
                <a:solidFill>
                  <a:srgbClr val="23505E"/>
                </a:solidFill>
                <a:latin typeface="Arial"/>
                <a:cs typeface="Arial"/>
              </a:rPr>
              <a:t>Hallazgos</a:t>
            </a:r>
            <a:r>
              <a:rPr lang="es-MX" sz="2000" b="1" spc="-4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2000" b="1" spc="100" dirty="0">
                <a:solidFill>
                  <a:srgbClr val="23505E"/>
                </a:solidFill>
                <a:latin typeface="Arial"/>
                <a:cs typeface="Arial"/>
              </a:rPr>
              <a:t>Contraloría</a:t>
            </a:r>
            <a:r>
              <a:rPr lang="es-MX" sz="2000" b="1" spc="-4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2000" b="1" spc="90" dirty="0">
                <a:solidFill>
                  <a:srgbClr val="23505E"/>
                </a:solidFill>
                <a:latin typeface="Arial"/>
                <a:cs typeface="Arial"/>
              </a:rPr>
              <a:t>General</a:t>
            </a:r>
            <a:r>
              <a:rPr lang="es-MX" sz="2000" b="1" spc="-4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2000" b="1" spc="90" dirty="0">
                <a:solidFill>
                  <a:srgbClr val="23505E"/>
                </a:solidFill>
                <a:latin typeface="Arial"/>
                <a:cs typeface="Arial"/>
              </a:rPr>
              <a:t>de</a:t>
            </a:r>
            <a:r>
              <a:rPr lang="es-MX" sz="2000" b="1" spc="-4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2000" b="1" spc="105" dirty="0">
                <a:solidFill>
                  <a:srgbClr val="23505E"/>
                </a:solidFill>
                <a:latin typeface="Arial"/>
                <a:cs typeface="Arial"/>
              </a:rPr>
              <a:t>la</a:t>
            </a:r>
            <a:r>
              <a:rPr lang="es-MX" sz="2000" b="1" spc="-45" dirty="0">
                <a:solidFill>
                  <a:srgbClr val="23505E"/>
                </a:solidFill>
                <a:latin typeface="Arial"/>
                <a:cs typeface="Arial"/>
              </a:rPr>
              <a:t> </a:t>
            </a:r>
            <a:r>
              <a:rPr lang="es-MX" sz="2000" b="1" spc="45" dirty="0">
                <a:solidFill>
                  <a:srgbClr val="23505E"/>
                </a:solidFill>
                <a:latin typeface="Arial"/>
                <a:cs typeface="Arial"/>
              </a:rPr>
              <a:t>República:</a:t>
            </a:r>
            <a:endParaRPr lang="es-MX" sz="2000" dirty="0">
              <a:latin typeface="Arial"/>
              <a:cs typeface="Arial"/>
            </a:endParaRPr>
          </a:p>
        </p:txBody>
      </p:sp>
      <p:pic>
        <p:nvPicPr>
          <p:cNvPr id="7" name="object 8">
            <a:extLst>
              <a:ext uri="{FF2B5EF4-FFF2-40B4-BE49-F238E27FC236}">
                <a16:creationId xmlns:a16="http://schemas.microsoft.com/office/drawing/2014/main" id="{6E1B0EAC-3D55-4140-BCE4-AD5846135A2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82838" y="2430498"/>
            <a:ext cx="7052392" cy="2685351"/>
          </a:xfrm>
          <a:prstGeom prst="rect">
            <a:avLst/>
          </a:prstGeom>
        </p:spPr>
      </p:pic>
      <p:sp>
        <p:nvSpPr>
          <p:cNvPr id="8" name="object 3">
            <a:extLst>
              <a:ext uri="{FF2B5EF4-FFF2-40B4-BE49-F238E27FC236}">
                <a16:creationId xmlns:a16="http://schemas.microsoft.com/office/drawing/2014/main" id="{0E491E61-F6E8-5443-CF93-5F3BA84AB6E5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1556798"/>
      </p:ext>
    </p:extLst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90855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0D1745C-58D1-9C16-CE8A-1B9C0E574444}"/>
              </a:ext>
            </a:extLst>
          </p:cNvPr>
          <p:cNvSpPr txBox="1"/>
          <p:nvPr/>
        </p:nvSpPr>
        <p:spPr>
          <a:xfrm>
            <a:off x="1666714" y="902173"/>
            <a:ext cx="609834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400" b="1" kern="0" dirty="0">
                <a:solidFill>
                  <a:srgbClr val="18A08C"/>
                </a:solidFill>
                <a:latin typeface="Open Sans"/>
                <a:sym typeface="Arial"/>
              </a:rPr>
              <a:t>Obligaciones Supersalud - 3:</a:t>
            </a:r>
          </a:p>
          <a:p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52AF39-5A56-3585-8566-AEC38A1B9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764" y="1557586"/>
            <a:ext cx="7956884" cy="4521531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AC1B7967-A179-5B9E-BB3A-A85B48DC1813}"/>
              </a:ext>
            </a:extLst>
          </p:cNvPr>
          <p:cNvSpPr txBox="1"/>
          <p:nvPr/>
        </p:nvSpPr>
        <p:spPr>
          <a:xfrm>
            <a:off x="3200806" y="6388932"/>
            <a:ext cx="5788799" cy="195182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698" marR="5080" algn="ctr">
              <a:lnSpc>
                <a:spcPct val="150000"/>
              </a:lnSpc>
              <a:spcBef>
                <a:spcPts val="260"/>
              </a:spcBef>
            </a:pPr>
            <a:r>
              <a:rPr lang="es-MX" sz="800" i="1" spc="-5" dirty="0">
                <a:solidFill>
                  <a:srgbClr val="2A5162"/>
                </a:solidFill>
                <a:latin typeface="Arial"/>
                <a:cs typeface="Arial"/>
              </a:rPr>
              <a:t>Fuente: Informe de Gestión – 2022 / Savia Salud EPS</a:t>
            </a:r>
            <a:endParaRPr lang="es-MX" sz="800" i="1" dirty="0">
              <a:solidFill>
                <a:srgbClr val="2A516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175804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C6291A80-9DA6-BA44-BA38-B7906968D198}"/>
              </a:ext>
            </a:extLst>
          </p:cNvPr>
          <p:cNvSpPr txBox="1"/>
          <p:nvPr/>
        </p:nvSpPr>
        <p:spPr>
          <a:xfrm>
            <a:off x="1702721" y="2061642"/>
            <a:ext cx="87849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dirty="0">
                <a:solidFill>
                  <a:srgbClr val="009B86"/>
                </a:solidFill>
                <a:latin typeface="+mj-lt"/>
              </a:rPr>
              <a:t>M</a:t>
            </a:r>
            <a:r>
              <a:rPr lang="es-CO" sz="5400" b="1" dirty="0">
                <a:solidFill>
                  <a:srgbClr val="009B86"/>
                </a:solidFill>
                <a:latin typeface="+mj-lt"/>
              </a:rPr>
              <a:t>ODELO DE ATENCIÓN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743DEBA-F84A-F94C-911D-89BBA34C80E3}"/>
              </a:ext>
            </a:extLst>
          </p:cNvPr>
          <p:cNvSpPr txBox="1"/>
          <p:nvPr/>
        </p:nvSpPr>
        <p:spPr>
          <a:xfrm>
            <a:off x="3222378" y="3277687"/>
            <a:ext cx="57456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5400" b="1" dirty="0">
                <a:solidFill>
                  <a:srgbClr val="23505E"/>
                </a:solidFill>
                <a:latin typeface="+mj-lt"/>
              </a:rPr>
              <a:t>SAVIA SALUD EPS</a:t>
            </a:r>
          </a:p>
          <a:p>
            <a:pPr algn="ctr"/>
            <a:r>
              <a:rPr lang="es-CO" sz="5400" b="1" dirty="0">
                <a:solidFill>
                  <a:srgbClr val="23505E"/>
                </a:solidFill>
                <a:latin typeface="+mj-lt"/>
              </a:rPr>
              <a:t>AÑO 2022</a:t>
            </a:r>
          </a:p>
        </p:txBody>
      </p:sp>
      <p:cxnSp>
        <p:nvCxnSpPr>
          <p:cNvPr id="6" name="Conector recto 6">
            <a:extLst>
              <a:ext uri="{FF2B5EF4-FFF2-40B4-BE49-F238E27FC236}">
                <a16:creationId xmlns:a16="http://schemas.microsoft.com/office/drawing/2014/main" id="{B276BC31-3D62-3441-BD7C-A91FC8D368D1}"/>
              </a:ext>
            </a:extLst>
          </p:cNvPr>
          <p:cNvCxnSpPr>
            <a:cxnSpLocks/>
          </p:cNvCxnSpPr>
          <p:nvPr/>
        </p:nvCxnSpPr>
        <p:spPr>
          <a:xfrm>
            <a:off x="1702719" y="1689352"/>
            <a:ext cx="0" cy="317667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4287770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2650</TotalTime>
  <Words>5303</Words>
  <Application>Microsoft Office PowerPoint</Application>
  <PresentationFormat>Personalizado</PresentationFormat>
  <Paragraphs>575</Paragraphs>
  <Slides>76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76</vt:i4>
      </vt:variant>
    </vt:vector>
  </HeadingPairs>
  <TitlesOfParts>
    <vt:vector size="87" baseType="lpstr">
      <vt:lpstr>Arial</vt:lpstr>
      <vt:lpstr>Arial MT</vt:lpstr>
      <vt:lpstr>Arial Narrow</vt:lpstr>
      <vt:lpstr>Calibri</vt:lpstr>
      <vt:lpstr>Calibri (Cuerpo)</vt:lpstr>
      <vt:lpstr>Open Sans</vt:lpstr>
      <vt:lpstr>Times New Roman</vt:lpstr>
      <vt:lpstr>Trebuchet MS</vt:lpstr>
      <vt:lpstr>Verdana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Gestión programa DT cáncer cérvix y mama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atencionalusuario</cp:lastModifiedBy>
  <cp:revision>194</cp:revision>
  <dcterms:created xsi:type="dcterms:W3CDTF">2021-01-16T20:41:53Z</dcterms:created>
  <dcterms:modified xsi:type="dcterms:W3CDTF">2023-04-04T12:47:36Z</dcterms:modified>
</cp:coreProperties>
</file>