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48" r:id="rId2"/>
  </p:sldMasterIdLst>
  <p:notesMasterIdLst>
    <p:notesMasterId r:id="rId19"/>
  </p:notesMasterIdLst>
  <p:sldIdLst>
    <p:sldId id="256" r:id="rId3"/>
    <p:sldId id="281" r:id="rId4"/>
    <p:sldId id="293" r:id="rId5"/>
    <p:sldId id="258" r:id="rId6"/>
    <p:sldId id="261" r:id="rId7"/>
    <p:sldId id="259" r:id="rId8"/>
    <p:sldId id="333" r:id="rId9"/>
    <p:sldId id="331" r:id="rId10"/>
    <p:sldId id="327" r:id="rId11"/>
    <p:sldId id="332" r:id="rId12"/>
    <p:sldId id="257" r:id="rId13"/>
    <p:sldId id="269" r:id="rId14"/>
    <p:sldId id="325" r:id="rId15"/>
    <p:sldId id="267" r:id="rId16"/>
    <p:sldId id="334" r:id="rId17"/>
    <p:sldId id="324" r:id="rId18"/>
  </p:sldIdLst>
  <p:sldSz cx="12190413" cy="6859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087549-325B-4CFC-B648-6D47C133181A}">
  <a:tblStyle styleId="{5A087549-325B-4CFC-B648-6D47C133181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4125A0D-C19A-4BFD-8923-1A7F65B4016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104" d="100"/>
          <a:sy n="104" d="100"/>
        </p:scale>
        <p:origin x="792" y="108"/>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Savia%20Salud\13.%20Informes\RENDICION%20DE%20CUENTAS_ASEGURAMIENTO_Trimestre%20III_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8080"/>
            </a:solidFill>
          </c:spPr>
          <c:dPt>
            <c:idx val="0"/>
            <c:bubble3D val="0"/>
            <c:spPr>
              <a:solidFill>
                <a:srgbClr val="006666"/>
              </a:solidFill>
              <a:ln w="19050">
                <a:solidFill>
                  <a:schemeClr val="lt1"/>
                </a:solidFill>
              </a:ln>
              <a:effectLst/>
            </c:spPr>
            <c:extLst>
              <c:ext xmlns:c16="http://schemas.microsoft.com/office/drawing/2014/chart" uri="{C3380CC4-5D6E-409C-BE32-E72D297353CC}">
                <c16:uniqueId val="{00000001-DD72-450C-9114-43E4732EE815}"/>
              </c:ext>
            </c:extLst>
          </c:dPt>
          <c:dPt>
            <c:idx val="1"/>
            <c:bubble3D val="0"/>
            <c:spPr>
              <a:solidFill>
                <a:srgbClr val="00A5A4"/>
              </a:solidFill>
              <a:ln w="19050">
                <a:solidFill>
                  <a:schemeClr val="lt1"/>
                </a:solidFill>
              </a:ln>
              <a:effectLst/>
            </c:spPr>
            <c:extLst>
              <c:ext xmlns:c16="http://schemas.microsoft.com/office/drawing/2014/chart" uri="{C3380CC4-5D6E-409C-BE32-E72D297353CC}">
                <c16:uniqueId val="{00000003-DD72-450C-9114-43E4732EE81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'1er_Trimestre'!$B$5:$B$6</c:f>
              <c:strCache>
                <c:ptCount val="2"/>
                <c:pt idx="0">
                  <c:v>Subsidiado</c:v>
                </c:pt>
                <c:pt idx="1">
                  <c:v>Contributivo</c:v>
                </c:pt>
              </c:strCache>
            </c:strRef>
          </c:cat>
          <c:val>
            <c:numRef>
              <c:f>'1er_Trimestre'!$C$5:$C$6</c:f>
              <c:numCache>
                <c:formatCode>#,##0</c:formatCode>
                <c:ptCount val="2"/>
                <c:pt idx="0">
                  <c:v>1543231</c:v>
                </c:pt>
                <c:pt idx="1">
                  <c:v>130262</c:v>
                </c:pt>
              </c:numCache>
            </c:numRef>
          </c:val>
          <c:extLst>
            <c:ext xmlns:c16="http://schemas.microsoft.com/office/drawing/2014/chart" uri="{C3380CC4-5D6E-409C-BE32-E72D297353CC}">
              <c16:uniqueId val="{00000004-DD72-450C-9114-43E4732EE81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666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'1er_Trimestre'!$B$19:$B$27</c:f>
              <c:strCache>
                <c:ptCount val="9"/>
                <c:pt idx="0">
                  <c:v>VALLE DE ABURRA</c:v>
                </c:pt>
                <c:pt idx="1">
                  <c:v>URABA</c:v>
                </c:pt>
                <c:pt idx="2">
                  <c:v>ORIENTE</c:v>
                </c:pt>
                <c:pt idx="3">
                  <c:v>SUROESTE</c:v>
                </c:pt>
                <c:pt idx="4">
                  <c:v>NORTE</c:v>
                </c:pt>
                <c:pt idx="5">
                  <c:v>OCCIDENTE</c:v>
                </c:pt>
                <c:pt idx="6">
                  <c:v>NORDESTE</c:v>
                </c:pt>
                <c:pt idx="7">
                  <c:v>MAGDALENA MEDIO</c:v>
                </c:pt>
                <c:pt idx="8">
                  <c:v>BAJO CAUCA</c:v>
                </c:pt>
              </c:strCache>
            </c:strRef>
          </c:cat>
          <c:val>
            <c:numRef>
              <c:f>'1er_Trimestre'!$C$19:$C$27</c:f>
              <c:numCache>
                <c:formatCode>#,##0</c:formatCode>
                <c:ptCount val="9"/>
                <c:pt idx="0">
                  <c:v>719686</c:v>
                </c:pt>
                <c:pt idx="1">
                  <c:v>230308</c:v>
                </c:pt>
                <c:pt idx="2">
                  <c:v>215147</c:v>
                </c:pt>
                <c:pt idx="3">
                  <c:v>155249</c:v>
                </c:pt>
                <c:pt idx="4">
                  <c:v>99605</c:v>
                </c:pt>
                <c:pt idx="5">
                  <c:v>83752</c:v>
                </c:pt>
                <c:pt idx="6">
                  <c:v>72409</c:v>
                </c:pt>
                <c:pt idx="7">
                  <c:v>51992</c:v>
                </c:pt>
                <c:pt idx="8">
                  <c:v>45345</c:v>
                </c:pt>
              </c:numCache>
            </c:numRef>
          </c:val>
          <c:extLst>
            <c:ext xmlns:c16="http://schemas.microsoft.com/office/drawing/2014/chart" uri="{C3380CC4-5D6E-409C-BE32-E72D297353CC}">
              <c16:uniqueId val="{00000000-EAF9-44DC-8F09-C9DA0A509C24}"/>
            </c:ext>
          </c:extLst>
        </c:ser>
        <c:dLbls>
          <c:dLblPos val="outEnd"/>
          <c:showLegendKey val="0"/>
          <c:showVal val="1"/>
          <c:showCatName val="0"/>
          <c:showSerName val="0"/>
          <c:showPercent val="0"/>
          <c:showBubbleSize val="0"/>
        </c:dLbls>
        <c:gapWidth val="219"/>
        <c:overlap val="-27"/>
        <c:axId val="2085845008"/>
        <c:axId val="2085832112"/>
      </c:barChart>
      <c:catAx>
        <c:axId val="208584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2085832112"/>
        <c:crosses val="autoZero"/>
        <c:auto val="1"/>
        <c:lblAlgn val="ctr"/>
        <c:lblOffset val="100"/>
        <c:noMultiLvlLbl val="0"/>
      </c:catAx>
      <c:valAx>
        <c:axId val="20858321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208584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16441202110631E-2"/>
          <c:y val="4.8503980312314246E-2"/>
          <c:w val="0.92016711759577874"/>
          <c:h val="0.84920435417835571"/>
        </c:manualLayout>
      </c:layout>
      <c:barChart>
        <c:barDir val="col"/>
        <c:grouping val="clustered"/>
        <c:varyColors val="0"/>
        <c:ser>
          <c:idx val="0"/>
          <c:order val="0"/>
          <c:spPr>
            <a:solidFill>
              <a:srgbClr val="009999"/>
            </a:solidFill>
            <a:ln>
              <a:noFill/>
            </a:ln>
            <a:effectLst/>
          </c:spPr>
          <c:invertIfNegative val="0"/>
          <c:cat>
            <c:strRef>
              <c:f>Hoja1!$C$4:$C$6</c:f>
              <c:strCache>
                <c:ptCount val="3"/>
                <c:pt idx="0">
                  <c:v>JULIO</c:v>
                </c:pt>
                <c:pt idx="1">
                  <c:v>AGOSTO</c:v>
                </c:pt>
                <c:pt idx="2">
                  <c:v>SEPTIEMBRE</c:v>
                </c:pt>
              </c:strCache>
            </c:strRef>
          </c:cat>
          <c:val>
            <c:numRef>
              <c:f>Hoja1!$D$4:$D$6</c:f>
              <c:numCache>
                <c:formatCode>#,##0</c:formatCode>
                <c:ptCount val="3"/>
                <c:pt idx="0">
                  <c:v>64270</c:v>
                </c:pt>
                <c:pt idx="1">
                  <c:v>69324</c:v>
                </c:pt>
                <c:pt idx="2">
                  <c:v>65198</c:v>
                </c:pt>
              </c:numCache>
            </c:numRef>
          </c:val>
          <c:extLst>
            <c:ext xmlns:c16="http://schemas.microsoft.com/office/drawing/2014/chart" uri="{C3380CC4-5D6E-409C-BE32-E72D297353CC}">
              <c16:uniqueId val="{00000000-8006-48AA-AD51-A65C0FBC67D9}"/>
            </c:ext>
          </c:extLst>
        </c:ser>
        <c:dLbls>
          <c:showLegendKey val="0"/>
          <c:showVal val="0"/>
          <c:showCatName val="0"/>
          <c:showSerName val="0"/>
          <c:showPercent val="0"/>
          <c:showBubbleSize val="0"/>
        </c:dLbls>
        <c:gapWidth val="219"/>
        <c:overlap val="-27"/>
        <c:axId val="493613135"/>
        <c:axId val="493595247"/>
      </c:barChart>
      <c:catAx>
        <c:axId val="49361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493595247"/>
        <c:crosses val="autoZero"/>
        <c:auto val="1"/>
        <c:lblAlgn val="ctr"/>
        <c:lblOffset val="100"/>
        <c:noMultiLvlLbl val="0"/>
      </c:catAx>
      <c:valAx>
        <c:axId val="493595247"/>
        <c:scaling>
          <c:orientation val="minMax"/>
          <c:max val="75000"/>
        </c:scaling>
        <c:delete val="1"/>
        <c:axPos val="l"/>
        <c:numFmt formatCode="#,##0" sourceLinked="1"/>
        <c:majorTickMark val="none"/>
        <c:minorTickMark val="none"/>
        <c:tickLblPos val="nextTo"/>
        <c:crossAx val="493613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Hoja2!$H$7</c:f>
              <c:strCache>
                <c:ptCount val="1"/>
                <c:pt idx="0">
                  <c:v>Resultado</c:v>
                </c:pt>
              </c:strCache>
            </c:strRef>
          </c:tx>
          <c:spPr>
            <a:ln w="28575" cap="rnd">
              <a:solidFill>
                <a:srgbClr val="006666"/>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Hoja2!$I$6:$J$6</c:f>
              <c:strCache>
                <c:ptCount val="2"/>
                <c:pt idx="0">
                  <c:v>Mayo-Junio</c:v>
                </c:pt>
                <c:pt idx="1">
                  <c:v>Julio-Agosto</c:v>
                </c:pt>
              </c:strCache>
            </c:strRef>
          </c:cat>
          <c:val>
            <c:numRef>
              <c:f>Hoja2!$I$7:$J$7</c:f>
              <c:numCache>
                <c:formatCode>0%</c:formatCode>
                <c:ptCount val="2"/>
                <c:pt idx="0">
                  <c:v>0.98</c:v>
                </c:pt>
                <c:pt idx="1">
                  <c:v>0.98</c:v>
                </c:pt>
              </c:numCache>
            </c:numRef>
          </c:val>
          <c:smooth val="0"/>
          <c:extLst>
            <c:ext xmlns:c16="http://schemas.microsoft.com/office/drawing/2014/chart" uri="{C3380CC4-5D6E-409C-BE32-E72D297353CC}">
              <c16:uniqueId val="{00000000-5690-4966-90A1-A7D77D650BFE}"/>
            </c:ext>
          </c:extLst>
        </c:ser>
        <c:ser>
          <c:idx val="1"/>
          <c:order val="1"/>
          <c:tx>
            <c:strRef>
              <c:f>Hoja2!$H$8</c:f>
              <c:strCache>
                <c:ptCount val="1"/>
                <c:pt idx="0">
                  <c:v>Meta</c:v>
                </c:pt>
              </c:strCache>
            </c:strRef>
          </c:tx>
          <c:spPr>
            <a:ln w="28575" cap="rnd">
              <a:solidFill>
                <a:srgbClr val="00C9C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Hoja2!$I$6:$J$6</c:f>
              <c:strCache>
                <c:ptCount val="2"/>
                <c:pt idx="0">
                  <c:v>Mayo-Junio</c:v>
                </c:pt>
                <c:pt idx="1">
                  <c:v>Julio-Agosto</c:v>
                </c:pt>
              </c:strCache>
            </c:strRef>
          </c:cat>
          <c:val>
            <c:numRef>
              <c:f>Hoja2!$I$8:$J$8</c:f>
              <c:numCache>
                <c:formatCode>0%</c:formatCode>
                <c:ptCount val="2"/>
                <c:pt idx="0">
                  <c:v>0.9</c:v>
                </c:pt>
                <c:pt idx="1">
                  <c:v>0.9</c:v>
                </c:pt>
              </c:numCache>
            </c:numRef>
          </c:val>
          <c:smooth val="0"/>
          <c:extLst>
            <c:ext xmlns:c16="http://schemas.microsoft.com/office/drawing/2014/chart" uri="{C3380CC4-5D6E-409C-BE32-E72D297353CC}">
              <c16:uniqueId val="{00000001-5690-4966-90A1-A7D77D650BFE}"/>
            </c:ext>
          </c:extLst>
        </c:ser>
        <c:dLbls>
          <c:dLblPos val="t"/>
          <c:showLegendKey val="0"/>
          <c:showVal val="1"/>
          <c:showCatName val="0"/>
          <c:showSerName val="0"/>
          <c:showPercent val="0"/>
          <c:showBubbleSize val="0"/>
        </c:dLbls>
        <c:smooth val="0"/>
        <c:axId val="44203359"/>
        <c:axId val="44215007"/>
      </c:lineChart>
      <c:catAx>
        <c:axId val="4420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44215007"/>
        <c:crosses val="autoZero"/>
        <c:auto val="1"/>
        <c:lblAlgn val="ctr"/>
        <c:lblOffset val="100"/>
        <c:noMultiLvlLbl val="0"/>
      </c:catAx>
      <c:valAx>
        <c:axId val="44215007"/>
        <c:scaling>
          <c:orientation val="minMax"/>
        </c:scaling>
        <c:delete val="1"/>
        <c:axPos val="l"/>
        <c:numFmt formatCode="0%" sourceLinked="1"/>
        <c:majorTickMark val="none"/>
        <c:minorTickMark val="none"/>
        <c:tickLblPos val="nextTo"/>
        <c:crossAx val="442033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75000"/>
        </a:schemeClr>
      </a:solidFill>
    </a:ln>
    <a:effectLst/>
  </c:spPr>
  <c:txPr>
    <a:bodyPr/>
    <a:lstStyle/>
    <a:p>
      <a:pPr>
        <a:defRPr>
          <a:solidFill>
            <a:schemeClr val="tx1"/>
          </a:solidFill>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Hoja2!$H$17</c:f>
              <c:strCache>
                <c:ptCount val="1"/>
                <c:pt idx="0">
                  <c:v>Resultado</c:v>
                </c:pt>
              </c:strCache>
            </c:strRef>
          </c:tx>
          <c:spPr>
            <a:ln w="28575" cap="rnd">
              <a:solidFill>
                <a:srgbClr val="00808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Hoja2!$I$6:$J$6</c:f>
              <c:strCache>
                <c:ptCount val="2"/>
                <c:pt idx="0">
                  <c:v>Mayo-Junio</c:v>
                </c:pt>
                <c:pt idx="1">
                  <c:v>Julio-Agosto</c:v>
                </c:pt>
              </c:strCache>
            </c:strRef>
          </c:cat>
          <c:val>
            <c:numRef>
              <c:f>Hoja2!$I$17:$J$17</c:f>
              <c:numCache>
                <c:formatCode>0%</c:formatCode>
                <c:ptCount val="2"/>
                <c:pt idx="0">
                  <c:v>0.97</c:v>
                </c:pt>
                <c:pt idx="1">
                  <c:v>0.98</c:v>
                </c:pt>
              </c:numCache>
            </c:numRef>
          </c:val>
          <c:smooth val="0"/>
          <c:extLst>
            <c:ext xmlns:c16="http://schemas.microsoft.com/office/drawing/2014/chart" uri="{C3380CC4-5D6E-409C-BE32-E72D297353CC}">
              <c16:uniqueId val="{00000000-2CEC-413C-8B0D-087AB141CB83}"/>
            </c:ext>
          </c:extLst>
        </c:ser>
        <c:ser>
          <c:idx val="1"/>
          <c:order val="1"/>
          <c:tx>
            <c:strRef>
              <c:f>Hoja2!$H$18</c:f>
              <c:strCache>
                <c:ptCount val="1"/>
                <c:pt idx="0">
                  <c:v>Meta</c:v>
                </c:pt>
              </c:strCache>
            </c:strRef>
          </c:tx>
          <c:spPr>
            <a:ln w="28575" cap="rnd">
              <a:solidFill>
                <a:srgbClr val="00C9C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Hoja2!$I$6:$J$6</c:f>
              <c:strCache>
                <c:ptCount val="2"/>
                <c:pt idx="0">
                  <c:v>Mayo-Junio</c:v>
                </c:pt>
                <c:pt idx="1">
                  <c:v>Julio-Agosto</c:v>
                </c:pt>
              </c:strCache>
            </c:strRef>
          </c:cat>
          <c:val>
            <c:numRef>
              <c:f>Hoja2!$I$18:$J$18</c:f>
              <c:numCache>
                <c:formatCode>0%</c:formatCode>
                <c:ptCount val="2"/>
                <c:pt idx="0">
                  <c:v>0.9</c:v>
                </c:pt>
                <c:pt idx="1">
                  <c:v>0.9</c:v>
                </c:pt>
              </c:numCache>
            </c:numRef>
          </c:val>
          <c:smooth val="0"/>
          <c:extLst>
            <c:ext xmlns:c16="http://schemas.microsoft.com/office/drawing/2014/chart" uri="{C3380CC4-5D6E-409C-BE32-E72D297353CC}">
              <c16:uniqueId val="{00000001-2CEC-413C-8B0D-087AB141CB83}"/>
            </c:ext>
          </c:extLst>
        </c:ser>
        <c:dLbls>
          <c:dLblPos val="t"/>
          <c:showLegendKey val="0"/>
          <c:showVal val="1"/>
          <c:showCatName val="0"/>
          <c:showSerName val="0"/>
          <c:showPercent val="0"/>
          <c:showBubbleSize val="0"/>
        </c:dLbls>
        <c:smooth val="0"/>
        <c:axId val="44203359"/>
        <c:axId val="44215007"/>
      </c:lineChart>
      <c:catAx>
        <c:axId val="4420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44215007"/>
        <c:crosses val="autoZero"/>
        <c:auto val="1"/>
        <c:lblAlgn val="ctr"/>
        <c:lblOffset val="100"/>
        <c:noMultiLvlLbl val="0"/>
      </c:catAx>
      <c:valAx>
        <c:axId val="44215007"/>
        <c:scaling>
          <c:orientation val="minMax"/>
        </c:scaling>
        <c:delete val="1"/>
        <c:axPos val="l"/>
        <c:numFmt formatCode="0%" sourceLinked="1"/>
        <c:majorTickMark val="none"/>
        <c:minorTickMark val="none"/>
        <c:tickLblPos val="nextTo"/>
        <c:crossAx val="442033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85000"/>
        </a:schemeClr>
      </a:solidFill>
    </a:ln>
    <a:effectLst/>
  </c:spPr>
  <c:txPr>
    <a:bodyPr/>
    <a:lstStyle/>
    <a:p>
      <a:pPr>
        <a:defRPr>
          <a:solidFill>
            <a:schemeClr val="tx1"/>
          </a:solidFill>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Hoja2!$H$29</c:f>
              <c:strCache>
                <c:ptCount val="1"/>
                <c:pt idx="0">
                  <c:v>Resultado</c:v>
                </c:pt>
              </c:strCache>
            </c:strRef>
          </c:tx>
          <c:spPr>
            <a:ln w="28575" cap="rnd">
              <a:solidFill>
                <a:srgbClr val="00C9C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Hoja2!$I$6:$J$6</c:f>
              <c:strCache>
                <c:ptCount val="2"/>
                <c:pt idx="0">
                  <c:v>Mayo-Junio</c:v>
                </c:pt>
                <c:pt idx="1">
                  <c:v>Julio-Agosto</c:v>
                </c:pt>
              </c:strCache>
            </c:strRef>
          </c:cat>
          <c:val>
            <c:numRef>
              <c:f>Hoja2!$I$29:$J$29</c:f>
              <c:numCache>
                <c:formatCode>0%</c:formatCode>
                <c:ptCount val="2"/>
                <c:pt idx="0">
                  <c:v>0.02</c:v>
                </c:pt>
                <c:pt idx="1">
                  <c:v>0.04</c:v>
                </c:pt>
              </c:numCache>
            </c:numRef>
          </c:val>
          <c:smooth val="0"/>
          <c:extLst>
            <c:ext xmlns:c16="http://schemas.microsoft.com/office/drawing/2014/chart" uri="{C3380CC4-5D6E-409C-BE32-E72D297353CC}">
              <c16:uniqueId val="{00000000-4F84-4D3B-A1DF-ADBEEF85FCE5}"/>
            </c:ext>
          </c:extLst>
        </c:ser>
        <c:ser>
          <c:idx val="1"/>
          <c:order val="1"/>
          <c:tx>
            <c:strRef>
              <c:f>Hoja2!$H$30</c:f>
              <c:strCache>
                <c:ptCount val="1"/>
                <c:pt idx="0">
                  <c:v>Meta</c:v>
                </c:pt>
              </c:strCache>
            </c:strRef>
          </c:tx>
          <c:spPr>
            <a:ln w="28575" cap="rnd">
              <a:solidFill>
                <a:srgbClr val="006666"/>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Hoja2!$I$6:$J$6</c:f>
              <c:strCache>
                <c:ptCount val="2"/>
                <c:pt idx="0">
                  <c:v>Mayo-Junio</c:v>
                </c:pt>
                <c:pt idx="1">
                  <c:v>Julio-Agosto</c:v>
                </c:pt>
              </c:strCache>
            </c:strRef>
          </c:cat>
          <c:val>
            <c:numRef>
              <c:f>Hoja2!$I$30:$J$30</c:f>
              <c:numCache>
                <c:formatCode>0%</c:formatCode>
                <c:ptCount val="2"/>
                <c:pt idx="0">
                  <c:v>0.1</c:v>
                </c:pt>
                <c:pt idx="1">
                  <c:v>0.1</c:v>
                </c:pt>
              </c:numCache>
            </c:numRef>
          </c:val>
          <c:smooth val="0"/>
          <c:extLst>
            <c:ext xmlns:c16="http://schemas.microsoft.com/office/drawing/2014/chart" uri="{C3380CC4-5D6E-409C-BE32-E72D297353CC}">
              <c16:uniqueId val="{00000001-4F84-4D3B-A1DF-ADBEEF85FCE5}"/>
            </c:ext>
          </c:extLst>
        </c:ser>
        <c:dLbls>
          <c:dLblPos val="t"/>
          <c:showLegendKey val="0"/>
          <c:showVal val="1"/>
          <c:showCatName val="0"/>
          <c:showSerName val="0"/>
          <c:showPercent val="0"/>
          <c:showBubbleSize val="0"/>
        </c:dLbls>
        <c:smooth val="0"/>
        <c:axId val="44203359"/>
        <c:axId val="44215007"/>
      </c:lineChart>
      <c:catAx>
        <c:axId val="4420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44215007"/>
        <c:crosses val="autoZero"/>
        <c:auto val="1"/>
        <c:lblAlgn val="ctr"/>
        <c:lblOffset val="100"/>
        <c:noMultiLvlLbl val="0"/>
      </c:catAx>
      <c:valAx>
        <c:axId val="44215007"/>
        <c:scaling>
          <c:orientation val="minMax"/>
        </c:scaling>
        <c:delete val="1"/>
        <c:axPos val="l"/>
        <c:numFmt formatCode="0%" sourceLinked="1"/>
        <c:majorTickMark val="none"/>
        <c:minorTickMark val="none"/>
        <c:tickLblPos val="nextTo"/>
        <c:crossAx val="442033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solidFill>
            <a:schemeClr val="tx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3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0" name="Google Shape;1690;p6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p3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 name="Google Shape;35;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47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 name="Google Shape;41;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09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spTree>
      <p:nvGrpSpPr>
        <p:cNvPr id="1" name="Shape 1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2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5049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p:cSld name="Sólo el título">
    <p:spTree>
      <p:nvGrpSpPr>
        <p:cNvPr id="1" name="Shape 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spTree>
      <p:nvGrpSpPr>
        <p:cNvPr id="1" name="Shape 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p:cSld name="Imagen con título">
    <p:spTree>
      <p:nvGrpSpPr>
        <p:cNvPr id="1" name="Shape 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49"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64905"/>
      </p:ext>
    </p:extLst>
  </p:cSld>
  <p:clrMap bg1="lt1" tx1="dk1" bg2="lt2" tx2="dk2" accent1="accent1" accent2="accent2" accent3="accent3" accent4="accent4" accent5="accent5" accent6="accent6" hlink="hlink" folHlink="folHlink"/>
  <p:sldLayoutIdLst>
    <p:sldLayoutId id="2147483650" r:id="rId1"/>
  </p:sldLayoutIdLst>
  <p:transition/>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s-CO"/>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viasaludeps.com/sitioweb/index.php/afiliados/puntos-de-atencion/savia-salud-ep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
        <p:cNvGrpSpPr/>
        <p:nvPr/>
      </p:nvGrpSpPr>
      <p:grpSpPr>
        <a:xfrm>
          <a:off x="0" y="0"/>
          <a:ext cx="0" cy="0"/>
          <a:chOff x="0" y="0"/>
          <a:chExt cx="0" cy="0"/>
        </a:xfrm>
      </p:grpSpPr>
      <p:sp>
        <p:nvSpPr>
          <p:cNvPr id="25" name="Google Shape;25;p13"/>
          <p:cNvSpPr txBox="1"/>
          <p:nvPr/>
        </p:nvSpPr>
        <p:spPr>
          <a:xfrm>
            <a:off x="4150989" y="2715490"/>
            <a:ext cx="744526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dirty="0">
                <a:solidFill>
                  <a:schemeClr val="lt1"/>
                </a:solidFill>
                <a:latin typeface="Calibri"/>
                <a:cs typeface="Calibri"/>
                <a:sym typeface="Calibri"/>
              </a:rPr>
              <a:t>RENDICION DE CUENTAS </a:t>
            </a:r>
            <a:endParaRPr dirty="0"/>
          </a:p>
        </p:txBody>
      </p:sp>
      <p:sp>
        <p:nvSpPr>
          <p:cNvPr id="26" name="Google Shape;26;p13"/>
          <p:cNvSpPr txBox="1"/>
          <p:nvPr/>
        </p:nvSpPr>
        <p:spPr>
          <a:xfrm>
            <a:off x="4150989" y="3645818"/>
            <a:ext cx="599053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dirty="0">
                <a:solidFill>
                  <a:srgbClr val="23505E"/>
                </a:solidFill>
                <a:latin typeface="Calibri"/>
                <a:cs typeface="Calibri"/>
                <a:sym typeface="Calibri"/>
              </a:rPr>
              <a:t>III TRIMESTRE 2022</a:t>
            </a:r>
            <a:endParaRPr dirty="0"/>
          </a:p>
        </p:txBody>
      </p:sp>
      <p:cxnSp>
        <p:nvCxnSpPr>
          <p:cNvPr id="27" name="Google Shape;27;p13"/>
          <p:cNvCxnSpPr/>
          <p:nvPr/>
        </p:nvCxnSpPr>
        <p:spPr>
          <a:xfrm>
            <a:off x="4078982" y="2874455"/>
            <a:ext cx="0" cy="1592495"/>
          </a:xfrm>
          <a:prstGeom prst="straightConnector1">
            <a:avLst/>
          </a:prstGeom>
          <a:noFill/>
          <a:ln w="57150" cap="flat" cmpd="sng">
            <a:solidFill>
              <a:schemeClr val="l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738;p50">
            <a:extLst>
              <a:ext uri="{FF2B5EF4-FFF2-40B4-BE49-F238E27FC236}">
                <a16:creationId xmlns:a16="http://schemas.microsoft.com/office/drawing/2014/main" id="{4BE60B8B-2210-E6CF-1DF0-C60A1BD3DE93}"/>
              </a:ext>
            </a:extLst>
          </p:cNvPr>
          <p:cNvSpPr txBox="1"/>
          <p:nvPr/>
        </p:nvSpPr>
        <p:spPr>
          <a:xfrm>
            <a:off x="197156" y="813815"/>
            <a:ext cx="7331642" cy="523180"/>
          </a:xfrm>
          <a:prstGeom prst="rect">
            <a:avLst/>
          </a:prstGeom>
          <a:noFill/>
          <a:ln>
            <a:noFill/>
          </a:ln>
        </p:spPr>
        <p:txBody>
          <a:bodyPr spcFirstLastPara="1" wrap="square" lIns="91425" tIns="45700" rIns="91425" bIns="45700" anchor="t" anchorCtr="0">
            <a:spAutoFit/>
          </a:bodyPr>
          <a:lstStyle/>
          <a:p>
            <a:pPr algn="ctr"/>
            <a:r>
              <a:rPr lang="es-CO" sz="2800" b="1" dirty="0">
                <a:solidFill>
                  <a:srgbClr val="23505E"/>
                </a:solidFill>
                <a:latin typeface="Calibri"/>
                <a:ea typeface="Calibri"/>
                <a:cs typeface="Calibri"/>
                <a:sym typeface="Calibri"/>
              </a:rPr>
              <a:t>5. </a:t>
            </a:r>
            <a:r>
              <a:rPr lang="es-MX" sz="2800" b="1" dirty="0">
                <a:solidFill>
                  <a:srgbClr val="23505E"/>
                </a:solidFill>
                <a:latin typeface="Calibri"/>
                <a:ea typeface="Calibri"/>
                <a:cs typeface="Calibri"/>
                <a:sym typeface="Calibri"/>
              </a:rPr>
              <a:t>Satisfacción de los usuarios</a:t>
            </a:r>
            <a:endParaRPr lang="es-ES" sz="2800" b="1" dirty="0">
              <a:solidFill>
                <a:srgbClr val="23505E"/>
              </a:solidFill>
              <a:latin typeface="Calibri"/>
              <a:cs typeface="Calibri"/>
            </a:endParaRPr>
          </a:p>
        </p:txBody>
      </p:sp>
      <p:sp>
        <p:nvSpPr>
          <p:cNvPr id="3" name="Google Shape;738;p50">
            <a:extLst>
              <a:ext uri="{FF2B5EF4-FFF2-40B4-BE49-F238E27FC236}">
                <a16:creationId xmlns:a16="http://schemas.microsoft.com/office/drawing/2014/main" id="{3BF8650B-C035-0B6C-8034-8AC000A42AB8}"/>
              </a:ext>
            </a:extLst>
          </p:cNvPr>
          <p:cNvSpPr txBox="1"/>
          <p:nvPr/>
        </p:nvSpPr>
        <p:spPr>
          <a:xfrm>
            <a:off x="1006411" y="1457575"/>
            <a:ext cx="696783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23505E"/>
                </a:solidFill>
                <a:latin typeface="Calibri"/>
                <a:ea typeface="Calibri"/>
                <a:cs typeface="Calibri"/>
                <a:sym typeface="Calibri"/>
              </a:rPr>
              <a:t>5.2 </a:t>
            </a:r>
            <a:r>
              <a:rPr lang="es-MX" sz="2400" b="1" dirty="0">
                <a:solidFill>
                  <a:srgbClr val="23505E"/>
                </a:solidFill>
                <a:latin typeface="Calibri"/>
                <a:cs typeface="Calibri"/>
                <a:sym typeface="Calibri"/>
              </a:rPr>
              <a:t>Comportamiento expresiones III trimestre </a:t>
            </a:r>
            <a:r>
              <a:rPr lang="es-MX" sz="2400" b="1" dirty="0">
                <a:solidFill>
                  <a:srgbClr val="23505E"/>
                </a:solidFill>
                <a:latin typeface="Calibri"/>
                <a:ea typeface="Calibri"/>
                <a:cs typeface="Calibri"/>
                <a:sym typeface="Calibri"/>
              </a:rPr>
              <a:t>2022</a:t>
            </a:r>
          </a:p>
        </p:txBody>
      </p:sp>
      <p:graphicFrame>
        <p:nvGraphicFramePr>
          <p:cNvPr id="8" name="Tabla 5">
            <a:extLst>
              <a:ext uri="{FF2B5EF4-FFF2-40B4-BE49-F238E27FC236}">
                <a16:creationId xmlns:a16="http://schemas.microsoft.com/office/drawing/2014/main" id="{E69E5EB6-CFF3-2F75-6020-110C8FF53638}"/>
              </a:ext>
            </a:extLst>
          </p:cNvPr>
          <p:cNvGraphicFramePr>
            <a:graphicFrameLocks noGrp="1"/>
          </p:cNvGraphicFramePr>
          <p:nvPr>
            <p:extLst>
              <p:ext uri="{D42A27DB-BD31-4B8C-83A1-F6EECF244321}">
                <p14:modId xmlns:p14="http://schemas.microsoft.com/office/powerpoint/2010/main" val="105639959"/>
              </p:ext>
            </p:extLst>
          </p:nvPr>
        </p:nvGraphicFramePr>
        <p:xfrm>
          <a:off x="1922442" y="4298970"/>
          <a:ext cx="4344794" cy="1524000"/>
        </p:xfrm>
        <a:graphic>
          <a:graphicData uri="http://schemas.openxmlformats.org/drawingml/2006/table">
            <a:tbl>
              <a:tblPr firstRow="1" bandRow="1">
                <a:tableStyleId>{7E9639D4-E3E2-4D34-9284-5A2195B3D0D7}</a:tableStyleId>
              </a:tblPr>
              <a:tblGrid>
                <a:gridCol w="2172397">
                  <a:extLst>
                    <a:ext uri="{9D8B030D-6E8A-4147-A177-3AD203B41FA5}">
                      <a16:colId xmlns:a16="http://schemas.microsoft.com/office/drawing/2014/main" val="3490193119"/>
                    </a:ext>
                  </a:extLst>
                </a:gridCol>
                <a:gridCol w="2172397">
                  <a:extLst>
                    <a:ext uri="{9D8B030D-6E8A-4147-A177-3AD203B41FA5}">
                      <a16:colId xmlns:a16="http://schemas.microsoft.com/office/drawing/2014/main" val="2341492494"/>
                    </a:ext>
                  </a:extLst>
                </a:gridCol>
              </a:tblGrid>
              <a:tr h="282692">
                <a:tc>
                  <a:txBody>
                    <a:bodyPr/>
                    <a:lstStyle/>
                    <a:p>
                      <a:pPr algn="ctr"/>
                      <a:r>
                        <a:rPr lang="es-MX" sz="1400" dirty="0">
                          <a:latin typeface="Calibri" panose="020F0502020204030204" pitchFamily="34" charset="0"/>
                          <a:cs typeface="Calibri" panose="020F0502020204030204" pitchFamily="34" charset="0"/>
                        </a:rPr>
                        <a:t>PERIODO</a:t>
                      </a:r>
                      <a:endParaRPr lang="es-CO" sz="1400" dirty="0">
                        <a:latin typeface="Calibri" panose="020F0502020204030204" pitchFamily="34" charset="0"/>
                        <a:cs typeface="Calibri" panose="020F0502020204030204" pitchFamily="34" charset="0"/>
                      </a:endParaRPr>
                    </a:p>
                  </a:txBody>
                  <a:tcPr>
                    <a:solidFill>
                      <a:srgbClr val="009999"/>
                    </a:solidFill>
                  </a:tcPr>
                </a:tc>
                <a:tc>
                  <a:txBody>
                    <a:bodyPr/>
                    <a:lstStyle/>
                    <a:p>
                      <a:pPr algn="ctr"/>
                      <a:r>
                        <a:rPr lang="es-MX" sz="1400" dirty="0">
                          <a:latin typeface="Calibri" panose="020F0502020204030204" pitchFamily="34" charset="0"/>
                          <a:cs typeface="Calibri" panose="020F0502020204030204" pitchFamily="34" charset="0"/>
                        </a:rPr>
                        <a:t>PQRSF</a:t>
                      </a:r>
                      <a:endParaRPr lang="es-CO" sz="1400" dirty="0">
                        <a:latin typeface="Calibri" panose="020F0502020204030204" pitchFamily="34" charset="0"/>
                        <a:cs typeface="Calibri" panose="020F0502020204030204" pitchFamily="34" charset="0"/>
                      </a:endParaRPr>
                    </a:p>
                  </a:txBody>
                  <a:tcPr>
                    <a:solidFill>
                      <a:srgbClr val="009999"/>
                    </a:solidFill>
                  </a:tcPr>
                </a:tc>
                <a:extLst>
                  <a:ext uri="{0D108BD9-81ED-4DB2-BD59-A6C34878D82A}">
                    <a16:rowId xmlns:a16="http://schemas.microsoft.com/office/drawing/2014/main" val="1513721904"/>
                  </a:ext>
                </a:extLst>
              </a:tr>
              <a:tr h="282692">
                <a:tc>
                  <a:txBody>
                    <a:bodyPr/>
                    <a:lstStyle/>
                    <a:p>
                      <a:r>
                        <a:rPr lang="es-MX" sz="1400" dirty="0">
                          <a:latin typeface="Calibri" panose="020F0502020204030204" pitchFamily="34" charset="0"/>
                          <a:cs typeface="Calibri" panose="020F0502020204030204" pitchFamily="34" charset="0"/>
                        </a:rPr>
                        <a:t>JULIO</a:t>
                      </a:r>
                      <a:endParaRPr lang="es-CO" sz="1400" dirty="0">
                        <a:latin typeface="Calibri" panose="020F0502020204030204" pitchFamily="34" charset="0"/>
                        <a:cs typeface="Calibri" panose="020F0502020204030204" pitchFamily="34" charset="0"/>
                      </a:endParaRPr>
                    </a:p>
                  </a:txBody>
                  <a:tcPr/>
                </a:tc>
                <a:tc>
                  <a:txBody>
                    <a:bodyPr/>
                    <a:lstStyle/>
                    <a:p>
                      <a:pPr algn="ctr"/>
                      <a:r>
                        <a:rPr lang="es-MX" sz="1400" dirty="0">
                          <a:latin typeface="Calibri" panose="020F0502020204030204" pitchFamily="34" charset="0"/>
                          <a:cs typeface="Calibri" panose="020F0502020204030204" pitchFamily="34" charset="0"/>
                        </a:rPr>
                        <a:t>64.270</a:t>
                      </a:r>
                      <a:endParaRPr lang="es-CO"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67062821"/>
                  </a:ext>
                </a:extLst>
              </a:tr>
              <a:tr h="282692">
                <a:tc>
                  <a:txBody>
                    <a:bodyPr/>
                    <a:lstStyle/>
                    <a:p>
                      <a:r>
                        <a:rPr lang="es-MX" sz="1400" dirty="0">
                          <a:latin typeface="Calibri" panose="020F0502020204030204" pitchFamily="34" charset="0"/>
                          <a:cs typeface="Calibri" panose="020F0502020204030204" pitchFamily="34" charset="0"/>
                        </a:rPr>
                        <a:t>AGOSTO</a:t>
                      </a:r>
                      <a:endParaRPr lang="es-CO" sz="1400" dirty="0">
                        <a:latin typeface="Calibri" panose="020F0502020204030204" pitchFamily="34" charset="0"/>
                        <a:cs typeface="Calibri" panose="020F0502020204030204" pitchFamily="34" charset="0"/>
                      </a:endParaRPr>
                    </a:p>
                  </a:txBody>
                  <a:tcPr/>
                </a:tc>
                <a:tc>
                  <a:txBody>
                    <a:bodyPr/>
                    <a:lstStyle/>
                    <a:p>
                      <a:pPr algn="ctr"/>
                      <a:r>
                        <a:rPr lang="es-MX" sz="1400" dirty="0">
                          <a:latin typeface="Calibri" panose="020F0502020204030204" pitchFamily="34" charset="0"/>
                          <a:cs typeface="Calibri" panose="020F0502020204030204" pitchFamily="34" charset="0"/>
                        </a:rPr>
                        <a:t>69.324</a:t>
                      </a:r>
                      <a:endParaRPr lang="es-CO"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7836135"/>
                  </a:ext>
                </a:extLst>
              </a:tr>
              <a:tr h="282692">
                <a:tc>
                  <a:txBody>
                    <a:bodyPr/>
                    <a:lstStyle/>
                    <a:p>
                      <a:r>
                        <a:rPr lang="es-MX" sz="1400" dirty="0">
                          <a:latin typeface="Calibri" panose="020F0502020204030204" pitchFamily="34" charset="0"/>
                          <a:cs typeface="Calibri" panose="020F0502020204030204" pitchFamily="34" charset="0"/>
                        </a:rPr>
                        <a:t>SEPTIEMBRE</a:t>
                      </a:r>
                      <a:endParaRPr lang="es-CO" sz="1400" dirty="0">
                        <a:latin typeface="Calibri" panose="020F0502020204030204" pitchFamily="34" charset="0"/>
                        <a:cs typeface="Calibri" panose="020F0502020204030204" pitchFamily="34" charset="0"/>
                      </a:endParaRPr>
                    </a:p>
                  </a:txBody>
                  <a:tcPr/>
                </a:tc>
                <a:tc>
                  <a:txBody>
                    <a:bodyPr/>
                    <a:lstStyle/>
                    <a:p>
                      <a:pPr algn="ctr"/>
                      <a:r>
                        <a:rPr lang="es-MX" sz="1400" dirty="0">
                          <a:latin typeface="Calibri" panose="020F0502020204030204" pitchFamily="34" charset="0"/>
                          <a:cs typeface="Calibri" panose="020F0502020204030204" pitchFamily="34" charset="0"/>
                        </a:rPr>
                        <a:t>65.198</a:t>
                      </a:r>
                      <a:endParaRPr lang="es-CO"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5008836"/>
                  </a:ext>
                </a:extLst>
              </a:tr>
              <a:tr h="282692">
                <a:tc>
                  <a:txBody>
                    <a:bodyPr/>
                    <a:lstStyle/>
                    <a:p>
                      <a:pPr algn="ctr"/>
                      <a:r>
                        <a:rPr lang="es-MX" sz="1400" b="1" dirty="0">
                          <a:solidFill>
                            <a:schemeClr val="bg1"/>
                          </a:solidFill>
                          <a:latin typeface="Calibri" panose="020F0502020204030204" pitchFamily="34" charset="0"/>
                          <a:cs typeface="Calibri" panose="020F0502020204030204" pitchFamily="34" charset="0"/>
                        </a:rPr>
                        <a:t>TOTAL</a:t>
                      </a:r>
                      <a:endParaRPr lang="es-CO" sz="1400" b="1" dirty="0">
                        <a:solidFill>
                          <a:schemeClr val="bg1"/>
                        </a:solidFill>
                        <a:latin typeface="Calibri" panose="020F0502020204030204" pitchFamily="34" charset="0"/>
                        <a:cs typeface="Calibri" panose="020F0502020204030204" pitchFamily="34" charset="0"/>
                      </a:endParaRPr>
                    </a:p>
                  </a:txBody>
                  <a:tcPr>
                    <a:solidFill>
                      <a:srgbClr val="009999"/>
                    </a:solidFill>
                  </a:tcPr>
                </a:tc>
                <a:tc>
                  <a:txBody>
                    <a:bodyPr/>
                    <a:lstStyle/>
                    <a:p>
                      <a:pPr algn="ctr"/>
                      <a:r>
                        <a:rPr lang="es-MX" sz="1400" b="1" dirty="0">
                          <a:solidFill>
                            <a:schemeClr val="bg1"/>
                          </a:solidFill>
                          <a:latin typeface="Calibri" panose="020F0502020204030204" pitchFamily="34" charset="0"/>
                          <a:cs typeface="Calibri" panose="020F0502020204030204" pitchFamily="34" charset="0"/>
                        </a:rPr>
                        <a:t>198.792</a:t>
                      </a:r>
                      <a:endParaRPr lang="es-CO" sz="1400" b="1" dirty="0">
                        <a:solidFill>
                          <a:schemeClr val="bg1"/>
                        </a:solidFill>
                        <a:latin typeface="Calibri" panose="020F0502020204030204" pitchFamily="34" charset="0"/>
                        <a:cs typeface="Calibri" panose="020F0502020204030204" pitchFamily="34" charset="0"/>
                      </a:endParaRPr>
                    </a:p>
                  </a:txBody>
                  <a:tcPr>
                    <a:solidFill>
                      <a:srgbClr val="009999"/>
                    </a:solidFill>
                  </a:tcPr>
                </a:tc>
                <a:extLst>
                  <a:ext uri="{0D108BD9-81ED-4DB2-BD59-A6C34878D82A}">
                    <a16:rowId xmlns:a16="http://schemas.microsoft.com/office/drawing/2014/main" val="2515381651"/>
                  </a:ext>
                </a:extLst>
              </a:tr>
            </a:tbl>
          </a:graphicData>
        </a:graphic>
      </p:graphicFrame>
      <p:graphicFrame>
        <p:nvGraphicFramePr>
          <p:cNvPr id="9" name="Gráfico 8">
            <a:extLst>
              <a:ext uri="{FF2B5EF4-FFF2-40B4-BE49-F238E27FC236}">
                <a16:creationId xmlns:a16="http://schemas.microsoft.com/office/drawing/2014/main" id="{6297C313-90B0-CC20-0F42-50C605D70294}"/>
              </a:ext>
            </a:extLst>
          </p:cNvPr>
          <p:cNvGraphicFramePr>
            <a:graphicFrameLocks/>
          </p:cNvGraphicFramePr>
          <p:nvPr>
            <p:extLst>
              <p:ext uri="{D42A27DB-BD31-4B8C-83A1-F6EECF244321}">
                <p14:modId xmlns:p14="http://schemas.microsoft.com/office/powerpoint/2010/main" val="2927925891"/>
              </p:ext>
            </p:extLst>
          </p:nvPr>
        </p:nvGraphicFramePr>
        <p:xfrm>
          <a:off x="2113072" y="1336995"/>
          <a:ext cx="3499811" cy="2880176"/>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39E86A2-C426-1C70-612C-F64D45C39AD4}"/>
              </a:ext>
            </a:extLst>
          </p:cNvPr>
          <p:cNvSpPr txBox="1"/>
          <p:nvPr/>
        </p:nvSpPr>
        <p:spPr>
          <a:xfrm>
            <a:off x="1431086" y="5904769"/>
            <a:ext cx="6097712" cy="430887"/>
          </a:xfrm>
          <a:prstGeom prst="rect">
            <a:avLst/>
          </a:prstGeom>
          <a:noFill/>
        </p:spPr>
        <p:txBody>
          <a:bodyPr wrap="square">
            <a:spAutoFit/>
          </a:bodyPr>
          <a:lstStyle/>
          <a:p>
            <a:r>
              <a:rPr lang="es-ES" sz="1100" b="1" i="0" u="none" strike="noStrike" baseline="0" dirty="0">
                <a:solidFill>
                  <a:srgbClr val="22505E"/>
                </a:solidFill>
                <a:latin typeface="Open Sans" panose="020B0606030504020204" pitchFamily="34" charset="0"/>
              </a:rPr>
              <a:t>Nota: </a:t>
            </a:r>
            <a:r>
              <a:rPr lang="es-ES" sz="1100" b="0" i="0" u="none" strike="noStrike" baseline="0" dirty="0">
                <a:solidFill>
                  <a:srgbClr val="22505E"/>
                </a:solidFill>
                <a:latin typeface="Open Sans" panose="020B0606030504020204" pitchFamily="34" charset="0"/>
              </a:rPr>
              <a:t>Las expresiones de los usuarios incluyen derechos de petición, quejas, reclamos, sugerencias, solicitudes de información y felicitaciones.</a:t>
            </a:r>
            <a:endParaRPr lang="es-CO" sz="1100" dirty="0"/>
          </a:p>
        </p:txBody>
      </p:sp>
    </p:spTree>
    <p:extLst>
      <p:ext uri="{BB962C8B-B14F-4D97-AF65-F5344CB8AC3E}">
        <p14:creationId xmlns:p14="http://schemas.microsoft.com/office/powerpoint/2010/main" val="15769388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4"/>
          <p:cNvSpPr txBox="1"/>
          <p:nvPr/>
        </p:nvSpPr>
        <p:spPr>
          <a:xfrm>
            <a:off x="1439726" y="975829"/>
            <a:ext cx="641565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23505E"/>
                </a:solidFill>
                <a:latin typeface="Calibri"/>
                <a:ea typeface="Calibri"/>
                <a:cs typeface="Calibri"/>
                <a:sym typeface="Calibri"/>
              </a:rPr>
              <a:t>5.3 Resultados Encuesta de Satisfacción</a:t>
            </a:r>
          </a:p>
        </p:txBody>
      </p:sp>
      <p:sp>
        <p:nvSpPr>
          <p:cNvPr id="7" name="Google Shape;989;p57">
            <a:extLst>
              <a:ext uri="{FF2B5EF4-FFF2-40B4-BE49-F238E27FC236}">
                <a16:creationId xmlns:a16="http://schemas.microsoft.com/office/drawing/2014/main" id="{D8895991-8CD0-451D-833F-B2706D490F63}"/>
              </a:ext>
            </a:extLst>
          </p:cNvPr>
          <p:cNvSpPr/>
          <p:nvPr/>
        </p:nvSpPr>
        <p:spPr>
          <a:xfrm>
            <a:off x="906455" y="1636054"/>
            <a:ext cx="5333598" cy="1163781"/>
          </a:xfrm>
          <a:prstGeom prst="rightArrow">
            <a:avLst>
              <a:gd name="adj1" fmla="val 74490"/>
              <a:gd name="adj2" fmla="val 62245"/>
            </a:avLst>
          </a:prstGeom>
          <a:solidFill>
            <a:srgbClr val="31859C"/>
          </a:solidFill>
          <a:ln>
            <a:noFill/>
          </a:ln>
        </p:spPr>
        <p:txBody>
          <a:bodyPr spcFirstLastPara="1" wrap="square" lIns="91425" tIns="45700" rIns="91425" bIns="45700" anchor="ctr" anchorCtr="0">
            <a:noAutofit/>
          </a:bodyPr>
          <a:lstStyle/>
          <a:p>
            <a:pPr algn="ctr"/>
            <a:endPar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r>
              <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P</a:t>
            </a:r>
            <a:r>
              <a:rPr lang="es-CO"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roporción de satisfacción global de usuarios en la EPS</a:t>
            </a:r>
            <a:endParaRPr lang="es-C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100" dirty="0">
              <a:solidFill>
                <a:schemeClr val="lt1"/>
              </a:solidFill>
              <a:latin typeface="Calibri"/>
              <a:ea typeface="Calibri"/>
              <a:cs typeface="Calibri"/>
              <a:sym typeface="Calibri"/>
            </a:endParaRPr>
          </a:p>
        </p:txBody>
      </p:sp>
      <p:sp>
        <p:nvSpPr>
          <p:cNvPr id="8" name="Google Shape;991;p57">
            <a:extLst>
              <a:ext uri="{FF2B5EF4-FFF2-40B4-BE49-F238E27FC236}">
                <a16:creationId xmlns:a16="http://schemas.microsoft.com/office/drawing/2014/main" id="{3141C5FC-BBB8-461A-A477-3ACB287D2D78}"/>
              </a:ext>
            </a:extLst>
          </p:cNvPr>
          <p:cNvSpPr/>
          <p:nvPr/>
        </p:nvSpPr>
        <p:spPr>
          <a:xfrm>
            <a:off x="906455" y="3432983"/>
            <a:ext cx="5333598" cy="1163781"/>
          </a:xfrm>
          <a:prstGeom prst="rightArrow">
            <a:avLst>
              <a:gd name="adj1" fmla="val 76531"/>
              <a:gd name="adj2" fmla="val 62245"/>
            </a:avLst>
          </a:prstGeom>
          <a:solidFill>
            <a:srgbClr val="57C9C1"/>
          </a:solidFill>
          <a:ln>
            <a:noFill/>
          </a:ln>
        </p:spPr>
        <p:txBody>
          <a:bodyPr spcFirstLastPara="1" wrap="square" lIns="91425" tIns="45700" rIns="91425" bIns="45700" anchor="ctr" anchorCtr="0">
            <a:noAutofit/>
          </a:bodyPr>
          <a:lstStyle/>
          <a:p>
            <a:pPr algn="ctr"/>
            <a:endPar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r>
              <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Proporción de usuarios que recomendarían la EPS a familiares y amigos</a:t>
            </a:r>
            <a:endParaRPr lang="es-C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100" dirty="0">
              <a:solidFill>
                <a:schemeClr val="lt1"/>
              </a:solidFill>
              <a:latin typeface="Calibri"/>
              <a:ea typeface="Calibri"/>
              <a:cs typeface="Calibri"/>
              <a:sym typeface="Calibri"/>
            </a:endParaRPr>
          </a:p>
        </p:txBody>
      </p:sp>
      <p:sp>
        <p:nvSpPr>
          <p:cNvPr id="9" name="Google Shape;992;p57">
            <a:extLst>
              <a:ext uri="{FF2B5EF4-FFF2-40B4-BE49-F238E27FC236}">
                <a16:creationId xmlns:a16="http://schemas.microsoft.com/office/drawing/2014/main" id="{446E92F4-4169-4BBD-AFAC-9FDE14BDA775}"/>
              </a:ext>
            </a:extLst>
          </p:cNvPr>
          <p:cNvSpPr/>
          <p:nvPr/>
        </p:nvSpPr>
        <p:spPr>
          <a:xfrm>
            <a:off x="906455" y="4964816"/>
            <a:ext cx="5333598" cy="1163780"/>
          </a:xfrm>
          <a:prstGeom prst="rightArrow">
            <a:avLst>
              <a:gd name="adj1" fmla="val 76531"/>
              <a:gd name="adj2" fmla="val 62245"/>
            </a:avLst>
          </a:prstGeom>
          <a:solidFill>
            <a:srgbClr val="23A297"/>
          </a:solidFill>
          <a:ln>
            <a:noFill/>
          </a:ln>
        </p:spPr>
        <p:txBody>
          <a:bodyPr spcFirstLastPara="1" wrap="square" lIns="91425" tIns="45700" rIns="91425" bIns="45700" anchor="ctr" anchorCtr="0">
            <a:noAutofit/>
          </a:bodyPr>
          <a:lstStyle/>
          <a:p>
            <a:pPr algn="ctr"/>
            <a:endParaRPr lang="es-CO"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s-CO"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Proporción de usuarios que ha pensado en cambiarse de EPS</a:t>
            </a:r>
            <a:endParaRPr lang="es-C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100" dirty="0">
              <a:solidFill>
                <a:schemeClr val="lt1"/>
              </a:solidFill>
              <a:latin typeface="Calibri"/>
              <a:ea typeface="Calibri"/>
              <a:cs typeface="Calibri"/>
              <a:sym typeface="Calibri"/>
            </a:endParaRPr>
          </a:p>
        </p:txBody>
      </p:sp>
      <p:graphicFrame>
        <p:nvGraphicFramePr>
          <p:cNvPr id="4" name="Gráfico 3">
            <a:extLst>
              <a:ext uri="{FF2B5EF4-FFF2-40B4-BE49-F238E27FC236}">
                <a16:creationId xmlns:a16="http://schemas.microsoft.com/office/drawing/2014/main" id="{2FE5A20E-2BFD-9A4D-4150-F83A7DEF4610}"/>
              </a:ext>
            </a:extLst>
          </p:cNvPr>
          <p:cNvGraphicFramePr>
            <a:graphicFrameLocks/>
          </p:cNvGraphicFramePr>
          <p:nvPr>
            <p:extLst>
              <p:ext uri="{D42A27DB-BD31-4B8C-83A1-F6EECF244321}">
                <p14:modId xmlns:p14="http://schemas.microsoft.com/office/powerpoint/2010/main" val="1160288953"/>
              </p:ext>
            </p:extLst>
          </p:nvPr>
        </p:nvGraphicFramePr>
        <p:xfrm>
          <a:off x="6240053" y="1656638"/>
          <a:ext cx="4572000" cy="1211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BEB3DDCF-D096-4916-A514-15F5CE0777DA}"/>
              </a:ext>
            </a:extLst>
          </p:cNvPr>
          <p:cNvGraphicFramePr>
            <a:graphicFrameLocks/>
          </p:cNvGraphicFramePr>
          <p:nvPr>
            <p:extLst>
              <p:ext uri="{D42A27DB-BD31-4B8C-83A1-F6EECF244321}">
                <p14:modId xmlns:p14="http://schemas.microsoft.com/office/powerpoint/2010/main" val="1936135397"/>
              </p:ext>
            </p:extLst>
          </p:nvPr>
        </p:nvGraphicFramePr>
        <p:xfrm>
          <a:off x="6240053" y="3349118"/>
          <a:ext cx="4572000" cy="1247646"/>
        </p:xfrm>
        <a:graphic>
          <a:graphicData uri="http://schemas.openxmlformats.org/drawingml/2006/chart">
            <c:chart xmlns:c="http://schemas.openxmlformats.org/drawingml/2006/chart" xmlns:r="http://schemas.openxmlformats.org/officeDocument/2006/relationships" r:id="rId4"/>
          </a:graphicData>
        </a:graphic>
      </p:graphicFrame>
      <p:sp>
        <p:nvSpPr>
          <p:cNvPr id="6" name="Google Shape;738;p50">
            <a:extLst>
              <a:ext uri="{FF2B5EF4-FFF2-40B4-BE49-F238E27FC236}">
                <a16:creationId xmlns:a16="http://schemas.microsoft.com/office/drawing/2014/main" id="{8A480EDE-04F3-33F2-84C4-4030EEBA8CC4}"/>
              </a:ext>
            </a:extLst>
          </p:cNvPr>
          <p:cNvSpPr txBox="1"/>
          <p:nvPr/>
        </p:nvSpPr>
        <p:spPr>
          <a:xfrm>
            <a:off x="2429385" y="371272"/>
            <a:ext cx="7331642" cy="523180"/>
          </a:xfrm>
          <a:prstGeom prst="rect">
            <a:avLst/>
          </a:prstGeom>
          <a:noFill/>
          <a:ln>
            <a:noFill/>
          </a:ln>
        </p:spPr>
        <p:txBody>
          <a:bodyPr spcFirstLastPara="1" wrap="square" lIns="91425" tIns="45700" rIns="91425" bIns="45700" anchor="t" anchorCtr="0">
            <a:spAutoFit/>
          </a:bodyPr>
          <a:lstStyle/>
          <a:p>
            <a:pPr algn="ctr"/>
            <a:r>
              <a:rPr lang="es-CO" sz="2800" b="1" dirty="0">
                <a:solidFill>
                  <a:srgbClr val="23505E"/>
                </a:solidFill>
                <a:latin typeface="Calibri"/>
                <a:ea typeface="Calibri"/>
                <a:cs typeface="Calibri"/>
                <a:sym typeface="Calibri"/>
              </a:rPr>
              <a:t>5. </a:t>
            </a:r>
            <a:r>
              <a:rPr lang="es-MX" sz="2800" b="1" dirty="0">
                <a:solidFill>
                  <a:srgbClr val="23505E"/>
                </a:solidFill>
                <a:latin typeface="Calibri"/>
                <a:ea typeface="Calibri"/>
                <a:cs typeface="Calibri"/>
                <a:sym typeface="Calibri"/>
              </a:rPr>
              <a:t>Satisfacción de los usuarios</a:t>
            </a:r>
            <a:endParaRPr lang="es-ES" sz="2800" b="1" dirty="0">
              <a:solidFill>
                <a:srgbClr val="23505E"/>
              </a:solidFill>
              <a:latin typeface="Calibri"/>
              <a:cs typeface="Calibri"/>
            </a:endParaRPr>
          </a:p>
        </p:txBody>
      </p:sp>
      <p:graphicFrame>
        <p:nvGraphicFramePr>
          <p:cNvPr id="12" name="Gráfico 11">
            <a:extLst>
              <a:ext uri="{FF2B5EF4-FFF2-40B4-BE49-F238E27FC236}">
                <a16:creationId xmlns:a16="http://schemas.microsoft.com/office/drawing/2014/main" id="{DE4AF3A7-4959-48FD-B44E-8D71A997D9A2}"/>
              </a:ext>
            </a:extLst>
          </p:cNvPr>
          <p:cNvGraphicFramePr>
            <a:graphicFrameLocks/>
          </p:cNvGraphicFramePr>
          <p:nvPr>
            <p:extLst>
              <p:ext uri="{D42A27DB-BD31-4B8C-83A1-F6EECF244321}">
                <p14:modId xmlns:p14="http://schemas.microsoft.com/office/powerpoint/2010/main" val="582662363"/>
              </p:ext>
            </p:extLst>
          </p:nvPr>
        </p:nvGraphicFramePr>
        <p:xfrm>
          <a:off x="6240053" y="4964816"/>
          <a:ext cx="4572000" cy="124764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6" name="CuadroTexto 5">
            <a:extLst>
              <a:ext uri="{FF2B5EF4-FFF2-40B4-BE49-F238E27FC236}">
                <a16:creationId xmlns:a16="http://schemas.microsoft.com/office/drawing/2014/main" id="{C4D9B31B-7381-40FB-9808-687F20BBA6AB}"/>
              </a:ext>
            </a:extLst>
          </p:cNvPr>
          <p:cNvSpPr txBox="1"/>
          <p:nvPr/>
        </p:nvSpPr>
        <p:spPr>
          <a:xfrm>
            <a:off x="380676" y="1939904"/>
            <a:ext cx="5094785" cy="3323987"/>
          </a:xfrm>
          <a:prstGeom prst="rect">
            <a:avLst/>
          </a:prstGeom>
          <a:noFill/>
        </p:spPr>
        <p:txBody>
          <a:bodyPr wrap="square">
            <a:spAutoFit/>
          </a:bodyPr>
          <a:lstStyle/>
          <a:p>
            <a:pPr algn="just"/>
            <a:r>
              <a:rPr lang="es-ES" sz="1400" dirty="0">
                <a:solidFill>
                  <a:srgbClr val="23505E"/>
                </a:solidFill>
              </a:rPr>
              <a:t>Savia Salud EPS en el trimestre III de 2022, en total </a:t>
            </a:r>
            <a:r>
              <a:rPr lang="es-ES" sz="1400" b="1" dirty="0">
                <a:solidFill>
                  <a:srgbClr val="23505E"/>
                </a:solidFill>
              </a:rPr>
              <a:t>cuenta con 135 puntos de atención</a:t>
            </a:r>
            <a:r>
              <a:rPr lang="es-ES" sz="1400" dirty="0">
                <a:solidFill>
                  <a:srgbClr val="23505E"/>
                </a:solidFill>
              </a:rPr>
              <a:t>, de los cuales </a:t>
            </a:r>
            <a:r>
              <a:rPr lang="es-ES" sz="1400" b="1" dirty="0">
                <a:solidFill>
                  <a:srgbClr val="23505E"/>
                </a:solidFill>
              </a:rPr>
              <a:t>119 se encuentran ubicados en las subregiones y 18 en el área metropolitana</a:t>
            </a:r>
            <a:r>
              <a:rPr lang="es-ES" sz="1400" dirty="0">
                <a:solidFill>
                  <a:srgbClr val="23505E"/>
                </a:solidFill>
              </a:rPr>
              <a:t> </a:t>
            </a:r>
            <a:r>
              <a:rPr lang="es-ES" dirty="0">
                <a:solidFill>
                  <a:srgbClr val="23505E"/>
                </a:solidFill>
              </a:rPr>
              <a:t> de las cuales 3 son</a:t>
            </a:r>
            <a:r>
              <a:rPr lang="es-ES" sz="1400" dirty="0">
                <a:solidFill>
                  <a:srgbClr val="23505E"/>
                </a:solidFill>
              </a:rPr>
              <a:t> descentralizadas (Hospital Mental de Antioquia, Hospital General de Medellín y  en el Instituto Neurológico de Antioquia)</a:t>
            </a:r>
          </a:p>
          <a:p>
            <a:pPr algn="just"/>
            <a:endParaRPr lang="es-CO" sz="1400" dirty="0">
              <a:solidFill>
                <a:srgbClr val="23505E"/>
              </a:solidFill>
            </a:endParaRPr>
          </a:p>
          <a:p>
            <a:pPr algn="just"/>
            <a:r>
              <a:rPr lang="es-CO" sz="1400" b="1" dirty="0">
                <a:solidFill>
                  <a:srgbClr val="00A5A4"/>
                </a:solidFill>
              </a:rPr>
              <a:t>A través de estas oficinas se brinda información personalizada referente a:</a:t>
            </a:r>
          </a:p>
          <a:p>
            <a:pPr algn="just"/>
            <a:endParaRPr lang="es-CO" sz="1400" b="1" dirty="0">
              <a:solidFill>
                <a:srgbClr val="00A5A4"/>
              </a:solidFill>
            </a:endParaRPr>
          </a:p>
          <a:p>
            <a:pPr marL="285750" indent="-285750" algn="just">
              <a:buClr>
                <a:srgbClr val="00A5A4"/>
              </a:buClr>
              <a:buFont typeface="Wingdings" panose="05000000000000000000" pitchFamily="2" charset="2"/>
              <a:buChar char="ü"/>
            </a:pPr>
            <a:r>
              <a:rPr lang="es-CO" sz="1400" dirty="0">
                <a:solidFill>
                  <a:srgbClr val="23505E"/>
                </a:solidFill>
              </a:rPr>
              <a:t>Trámites de autorizaciones de servicios.</a:t>
            </a:r>
          </a:p>
          <a:p>
            <a:pPr marL="285750" indent="-285750" algn="just">
              <a:buClr>
                <a:srgbClr val="00A5A4"/>
              </a:buClr>
              <a:buFont typeface="Wingdings" panose="05000000000000000000" pitchFamily="2" charset="2"/>
              <a:buChar char="ü"/>
            </a:pPr>
            <a:r>
              <a:rPr lang="es-CO" sz="1400" dirty="0">
                <a:solidFill>
                  <a:srgbClr val="23505E"/>
                </a:solidFill>
              </a:rPr>
              <a:t>Gestiones de afiliación y novedades en el aseguramiento.</a:t>
            </a:r>
          </a:p>
          <a:p>
            <a:pPr marL="285750" indent="-285750" algn="just">
              <a:buClr>
                <a:srgbClr val="00A5A4"/>
              </a:buClr>
              <a:buFont typeface="Wingdings" panose="05000000000000000000" pitchFamily="2" charset="2"/>
              <a:buChar char="ü"/>
            </a:pPr>
            <a:r>
              <a:rPr lang="es-CO" sz="1400" dirty="0">
                <a:solidFill>
                  <a:srgbClr val="23505E"/>
                </a:solidFill>
              </a:rPr>
              <a:t>Solicitud de portabilidad y movilidad.</a:t>
            </a:r>
          </a:p>
          <a:p>
            <a:pPr marL="285750" indent="-285750" algn="just">
              <a:buClr>
                <a:srgbClr val="00A5A4"/>
              </a:buClr>
              <a:buFont typeface="Wingdings" panose="05000000000000000000" pitchFamily="2" charset="2"/>
              <a:buChar char="ü"/>
            </a:pPr>
            <a:r>
              <a:rPr lang="es-CO" sz="1400" dirty="0">
                <a:solidFill>
                  <a:srgbClr val="23505E"/>
                </a:solidFill>
              </a:rPr>
              <a:t>Trámites administrativos.</a:t>
            </a:r>
          </a:p>
          <a:p>
            <a:pPr marL="285750" indent="-285750" algn="just">
              <a:buClr>
                <a:srgbClr val="00A5A4"/>
              </a:buClr>
              <a:buFont typeface="Wingdings" panose="05000000000000000000" pitchFamily="2" charset="2"/>
              <a:buChar char="ü"/>
            </a:pPr>
            <a:r>
              <a:rPr lang="es-CO" sz="1400" dirty="0">
                <a:solidFill>
                  <a:srgbClr val="23505E"/>
                </a:solidFill>
              </a:rPr>
              <a:t>Gestión de PQRSF</a:t>
            </a:r>
          </a:p>
        </p:txBody>
      </p:sp>
      <p:sp>
        <p:nvSpPr>
          <p:cNvPr id="4" name="Google Shape;738;p50">
            <a:extLst>
              <a:ext uri="{FF2B5EF4-FFF2-40B4-BE49-F238E27FC236}">
                <a16:creationId xmlns:a16="http://schemas.microsoft.com/office/drawing/2014/main" id="{988DAC61-E217-041A-889B-F7E2084E3658}"/>
              </a:ext>
            </a:extLst>
          </p:cNvPr>
          <p:cNvSpPr txBox="1"/>
          <p:nvPr/>
        </p:nvSpPr>
        <p:spPr>
          <a:xfrm>
            <a:off x="380676" y="1380254"/>
            <a:ext cx="4939839" cy="461624"/>
          </a:xfrm>
          <a:prstGeom prst="rect">
            <a:avLst/>
          </a:prstGeom>
          <a:noFill/>
          <a:ln>
            <a:noFill/>
          </a:ln>
        </p:spPr>
        <p:txBody>
          <a:bodyPr spcFirstLastPara="1" wrap="square" lIns="91425" tIns="45700" rIns="91425" bIns="45700" anchor="t" anchorCtr="0">
            <a:spAutoFit/>
          </a:bodyPr>
          <a:lstStyle/>
          <a:p>
            <a:pPr algn="ctr"/>
            <a:r>
              <a:rPr lang="es-CO" sz="2400" b="1" dirty="0">
                <a:solidFill>
                  <a:srgbClr val="23505E"/>
                </a:solidFill>
                <a:latin typeface="Calibri"/>
                <a:ea typeface="Calibri"/>
                <a:cs typeface="Calibri"/>
                <a:sym typeface="Calibri"/>
              </a:rPr>
              <a:t>6. </a:t>
            </a:r>
            <a:r>
              <a:rPr lang="es-MX" sz="2400" b="1" dirty="0">
                <a:solidFill>
                  <a:srgbClr val="23505E"/>
                </a:solidFill>
                <a:latin typeface="Calibri"/>
                <a:ea typeface="Calibri"/>
                <a:cs typeface="Calibri"/>
                <a:sym typeface="Calibri"/>
              </a:rPr>
              <a:t>Gestión en los puntos de atención</a:t>
            </a:r>
            <a:endParaRPr lang="es-ES" sz="2400" b="1" dirty="0">
              <a:solidFill>
                <a:srgbClr val="23505E"/>
              </a:solidFill>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4" name="Google Shape;32;p14">
            <a:extLst>
              <a:ext uri="{FF2B5EF4-FFF2-40B4-BE49-F238E27FC236}">
                <a16:creationId xmlns:a16="http://schemas.microsoft.com/office/drawing/2014/main" id="{C09A8C4D-178F-43E5-8792-EA313AAF2893}"/>
              </a:ext>
            </a:extLst>
          </p:cNvPr>
          <p:cNvSpPr txBox="1"/>
          <p:nvPr/>
        </p:nvSpPr>
        <p:spPr>
          <a:xfrm>
            <a:off x="794326" y="920177"/>
            <a:ext cx="6871855" cy="646290"/>
          </a:xfrm>
          <a:prstGeom prst="rect">
            <a:avLst/>
          </a:prstGeom>
          <a:noFill/>
          <a:ln>
            <a:noFill/>
          </a:ln>
        </p:spPr>
        <p:txBody>
          <a:bodyPr spcFirstLastPara="1" wrap="square" lIns="91425" tIns="45700" rIns="91425" bIns="45700" anchor="t" anchorCtr="0">
            <a:spAutoFit/>
          </a:bodyPr>
          <a:lstStyle/>
          <a:p>
            <a:pPr algn="ctr"/>
            <a:r>
              <a:rPr lang="es-CO" sz="2000" b="1" dirty="0">
                <a:solidFill>
                  <a:srgbClr val="23505E"/>
                </a:solidFill>
                <a:latin typeface="Calibri"/>
                <a:ea typeface="Calibri"/>
                <a:cs typeface="Calibri"/>
                <a:sym typeface="Calibri"/>
              </a:rPr>
              <a:t> </a:t>
            </a:r>
            <a:r>
              <a:rPr lang="es-CO" sz="2400" b="1" dirty="0">
                <a:solidFill>
                  <a:srgbClr val="23505E"/>
                </a:solidFill>
                <a:latin typeface="Calibri"/>
                <a:ea typeface="Calibri"/>
                <a:cs typeface="Calibri"/>
                <a:sym typeface="Calibri"/>
              </a:rPr>
              <a:t>6.1 </a:t>
            </a:r>
            <a:r>
              <a:rPr lang="es-ES" sz="2400" b="1" dirty="0">
                <a:solidFill>
                  <a:srgbClr val="23505E"/>
                </a:solidFill>
                <a:latin typeface="Calibri"/>
                <a:cs typeface="Calibri"/>
              </a:rPr>
              <a:t>Promedio de visitas en los puntos de atención</a:t>
            </a:r>
          </a:p>
          <a:p>
            <a:pPr marL="0" marR="0" lvl="0" indent="0" algn="ctr" rtl="0">
              <a:spcBef>
                <a:spcPts val="0"/>
              </a:spcBef>
              <a:spcAft>
                <a:spcPts val="0"/>
              </a:spcAft>
              <a:buNone/>
            </a:pPr>
            <a:endParaRPr sz="1200" dirty="0"/>
          </a:p>
        </p:txBody>
      </p:sp>
      <p:sp>
        <p:nvSpPr>
          <p:cNvPr id="9" name="AutoShape 1">
            <a:extLst>
              <a:ext uri="{FF2B5EF4-FFF2-40B4-BE49-F238E27FC236}">
                <a16:creationId xmlns:a16="http://schemas.microsoft.com/office/drawing/2014/main" id="{2F6C2E3C-7A83-4831-8FE8-14B1B392AD90}"/>
              </a:ext>
            </a:extLst>
          </p:cNvPr>
          <p:cNvSpPr>
            <a:spLocks noChangeAspect="1" noChangeArrowheads="1"/>
          </p:cNvSpPr>
          <p:nvPr/>
        </p:nvSpPr>
        <p:spPr bwMode="auto">
          <a:xfrm>
            <a:off x="6675438" y="15266988"/>
            <a:ext cx="304800" cy="30321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0" name="Google Shape;708;p48">
            <a:extLst>
              <a:ext uri="{FF2B5EF4-FFF2-40B4-BE49-F238E27FC236}">
                <a16:creationId xmlns:a16="http://schemas.microsoft.com/office/drawing/2014/main" id="{00F6ABBB-2D79-47B4-B253-2EFC60636B0E}"/>
              </a:ext>
            </a:extLst>
          </p:cNvPr>
          <p:cNvSpPr/>
          <p:nvPr/>
        </p:nvSpPr>
        <p:spPr>
          <a:xfrm>
            <a:off x="5099917" y="2214184"/>
            <a:ext cx="6523898" cy="1371600"/>
          </a:xfrm>
          <a:custGeom>
            <a:avLst/>
            <a:gdLst/>
            <a:ahLst/>
            <a:cxnLst/>
            <a:rect l="l" t="t" r="r" b="b"/>
            <a:pathLst>
              <a:path w="942" h="456" extrusionOk="0">
                <a:moveTo>
                  <a:pt x="0" y="456"/>
                </a:moveTo>
                <a:lnTo>
                  <a:pt x="794" y="456"/>
                </a:lnTo>
                <a:lnTo>
                  <a:pt x="942" y="228"/>
                </a:lnTo>
                <a:lnTo>
                  <a:pt x="794" y="0"/>
                </a:lnTo>
                <a:lnTo>
                  <a:pt x="0" y="0"/>
                </a:lnTo>
                <a:lnTo>
                  <a:pt x="78" y="228"/>
                </a:lnTo>
                <a:lnTo>
                  <a:pt x="0" y="456"/>
                </a:lnTo>
                <a:close/>
              </a:path>
            </a:pathLst>
          </a:custGeom>
          <a:solidFill>
            <a:srgbClr val="23505E"/>
          </a:solidFill>
          <a:ln>
            <a:noFill/>
          </a:ln>
        </p:spPr>
        <p:txBody>
          <a:bodyPr spcFirstLastPara="1" wrap="square" lIns="91425" tIns="45700" rIns="91425" bIns="45700" anchor="t" anchorCtr="0">
            <a:noAutofit/>
          </a:bodyPr>
          <a:lstStyle/>
          <a:p>
            <a:pPr algn="ctr"/>
            <a:endParaRPr lang="es-CO" sz="1000" dirty="0">
              <a:solidFill>
                <a:schemeClr val="bg1"/>
              </a:solidFill>
              <a:effectLst/>
              <a:latin typeface="Arial" panose="020B0604020202020204" pitchFamily="34" charset="0"/>
              <a:ea typeface="Times New Roman" panose="02020603050405020304" pitchFamily="18" charset="0"/>
            </a:endParaRPr>
          </a:p>
          <a:p>
            <a:pPr algn="ctr"/>
            <a:r>
              <a:rPr lang="es-CO" sz="2000" dirty="0">
                <a:solidFill>
                  <a:schemeClr val="bg1"/>
                </a:solidFill>
                <a:effectLst/>
                <a:latin typeface="Arial" panose="020B0604020202020204" pitchFamily="34" charset="0"/>
                <a:ea typeface="Times New Roman" panose="02020603050405020304" pitchFamily="18" charset="0"/>
              </a:rPr>
              <a:t>El tiempo de espera para </a:t>
            </a:r>
          </a:p>
          <a:p>
            <a:pPr algn="ctr"/>
            <a:r>
              <a:rPr lang="es-CO" sz="2000" b="1" dirty="0">
                <a:solidFill>
                  <a:schemeClr val="bg1"/>
                </a:solidFill>
                <a:effectLst/>
                <a:latin typeface="Arial" panose="020B0604020202020204" pitchFamily="34" charset="0"/>
                <a:ea typeface="Times New Roman" panose="02020603050405020304" pitchFamily="18" charset="0"/>
              </a:rPr>
              <a:t>atención preferencial </a:t>
            </a:r>
            <a:r>
              <a:rPr lang="es-CO" sz="2000" b="1" dirty="0">
                <a:solidFill>
                  <a:schemeClr val="bg1"/>
                </a:solidFill>
                <a:latin typeface="Arial" panose="020B0604020202020204" pitchFamily="34" charset="0"/>
                <a:ea typeface="Times New Roman" panose="02020603050405020304" pitchFamily="18" charset="0"/>
              </a:rPr>
              <a:t>es de </a:t>
            </a:r>
            <a:r>
              <a:rPr lang="es-CO" sz="2000" b="1" dirty="0">
                <a:solidFill>
                  <a:schemeClr val="bg1"/>
                </a:solidFill>
                <a:effectLst/>
                <a:latin typeface="Arial" panose="020B0604020202020204" pitchFamily="34" charset="0"/>
                <a:ea typeface="Times New Roman" panose="02020603050405020304" pitchFamily="18" charset="0"/>
              </a:rPr>
              <a:t>10 minutos, </a:t>
            </a:r>
          </a:p>
          <a:p>
            <a:pPr algn="ctr"/>
            <a:r>
              <a:rPr lang="es-CO" sz="2000" b="1" dirty="0">
                <a:solidFill>
                  <a:schemeClr val="bg1"/>
                </a:solidFill>
                <a:effectLst/>
                <a:latin typeface="Arial" panose="020B0604020202020204" pitchFamily="34" charset="0"/>
                <a:ea typeface="Times New Roman" panose="02020603050405020304" pitchFamily="18" charset="0"/>
              </a:rPr>
              <a:t>y para atención general es de 20 minutos </a:t>
            </a:r>
            <a:r>
              <a:rPr lang="es-CO" sz="2000" dirty="0">
                <a:solidFill>
                  <a:schemeClr val="bg1"/>
                </a:solidFill>
                <a:effectLst/>
                <a:latin typeface="Arial" panose="020B0604020202020204" pitchFamily="34" charset="0"/>
                <a:ea typeface="Times New Roman" panose="02020603050405020304" pitchFamily="18" charset="0"/>
              </a:rPr>
              <a:t>.</a:t>
            </a:r>
          </a:p>
        </p:txBody>
      </p:sp>
      <p:sp>
        <p:nvSpPr>
          <p:cNvPr id="13" name="CuadroTexto 12">
            <a:extLst>
              <a:ext uri="{FF2B5EF4-FFF2-40B4-BE49-F238E27FC236}">
                <a16:creationId xmlns:a16="http://schemas.microsoft.com/office/drawing/2014/main" id="{997DB5F5-7E1B-4531-B1DD-E56453C7712F}"/>
              </a:ext>
            </a:extLst>
          </p:cNvPr>
          <p:cNvSpPr txBox="1"/>
          <p:nvPr/>
        </p:nvSpPr>
        <p:spPr>
          <a:xfrm>
            <a:off x="5313866" y="3967573"/>
            <a:ext cx="6096000" cy="954107"/>
          </a:xfrm>
          <a:prstGeom prst="rect">
            <a:avLst/>
          </a:prstGeom>
          <a:noFill/>
        </p:spPr>
        <p:txBody>
          <a:bodyPr wrap="square">
            <a:spAutoFit/>
          </a:bodyPr>
          <a:lstStyle/>
          <a:p>
            <a:pPr algn="just"/>
            <a:r>
              <a:rPr lang="es-ES" sz="1400" dirty="0">
                <a:solidFill>
                  <a:srgbClr val="23505E"/>
                </a:solidFill>
              </a:rPr>
              <a:t>Para consultar ubicación y horarios de nuestros puntos de atención, lo puedes hacer a través del siguiente link </a:t>
            </a:r>
            <a:r>
              <a:rPr lang="es-CO" sz="1400" dirty="0">
                <a:solidFill>
                  <a:srgbClr val="23505E"/>
                </a:solidFill>
                <a:hlinkClick r:id="rId3">
                  <a:extLst>
                    <a:ext uri="{A12FA001-AC4F-418D-AE19-62706E023703}">
                      <ahyp:hlinkClr xmlns:ahyp="http://schemas.microsoft.com/office/drawing/2018/hyperlinkcolor" val="tx"/>
                    </a:ext>
                  </a:extLst>
                </a:hlinkClick>
              </a:rPr>
              <a:t>https://www.saviasaludeps.com/sitioweb/index.php/afiliados/puntos-de-atencion/savia-salud-eps</a:t>
            </a:r>
            <a:endParaRPr lang="es-CO" sz="1400" dirty="0">
              <a:solidFill>
                <a:srgbClr val="23505E"/>
              </a:solidFill>
            </a:endParaRPr>
          </a:p>
        </p:txBody>
      </p:sp>
      <p:graphicFrame>
        <p:nvGraphicFramePr>
          <p:cNvPr id="2" name="Tabla 1">
            <a:extLst>
              <a:ext uri="{FF2B5EF4-FFF2-40B4-BE49-F238E27FC236}">
                <a16:creationId xmlns:a16="http://schemas.microsoft.com/office/drawing/2014/main" id="{F9F7143C-3318-FEEC-13AD-0AEC4E402B25}"/>
              </a:ext>
            </a:extLst>
          </p:cNvPr>
          <p:cNvGraphicFramePr>
            <a:graphicFrameLocks noGrp="1"/>
          </p:cNvGraphicFramePr>
          <p:nvPr>
            <p:extLst>
              <p:ext uri="{D42A27DB-BD31-4B8C-83A1-F6EECF244321}">
                <p14:modId xmlns:p14="http://schemas.microsoft.com/office/powerpoint/2010/main" val="3344321061"/>
              </p:ext>
            </p:extLst>
          </p:nvPr>
        </p:nvGraphicFramePr>
        <p:xfrm>
          <a:off x="1122218" y="1504821"/>
          <a:ext cx="3649807" cy="4663425"/>
        </p:xfrm>
        <a:graphic>
          <a:graphicData uri="http://schemas.openxmlformats.org/drawingml/2006/table">
            <a:tbl>
              <a:tblPr/>
              <a:tblGrid>
                <a:gridCol w="1268056">
                  <a:extLst>
                    <a:ext uri="{9D8B030D-6E8A-4147-A177-3AD203B41FA5}">
                      <a16:colId xmlns:a16="http://schemas.microsoft.com/office/drawing/2014/main" val="3888693065"/>
                    </a:ext>
                  </a:extLst>
                </a:gridCol>
                <a:gridCol w="844991">
                  <a:extLst>
                    <a:ext uri="{9D8B030D-6E8A-4147-A177-3AD203B41FA5}">
                      <a16:colId xmlns:a16="http://schemas.microsoft.com/office/drawing/2014/main" val="3082156489"/>
                    </a:ext>
                  </a:extLst>
                </a:gridCol>
                <a:gridCol w="768380">
                  <a:extLst>
                    <a:ext uri="{9D8B030D-6E8A-4147-A177-3AD203B41FA5}">
                      <a16:colId xmlns:a16="http://schemas.microsoft.com/office/drawing/2014/main" val="3341432119"/>
                    </a:ext>
                  </a:extLst>
                </a:gridCol>
                <a:gridCol w="768380">
                  <a:extLst>
                    <a:ext uri="{9D8B030D-6E8A-4147-A177-3AD203B41FA5}">
                      <a16:colId xmlns:a16="http://schemas.microsoft.com/office/drawing/2014/main" val="2591892693"/>
                    </a:ext>
                  </a:extLst>
                </a:gridCol>
              </a:tblGrid>
              <a:tr h="690621">
                <a:tc>
                  <a:txBody>
                    <a:bodyPr/>
                    <a:lstStyle/>
                    <a:p>
                      <a:pPr algn="l" fontAlgn="ctr"/>
                      <a:r>
                        <a:rPr lang="es-CO" sz="900" b="1" i="0" u="none" strike="noStrike" dirty="0">
                          <a:solidFill>
                            <a:srgbClr val="FFFFFF"/>
                          </a:solidFill>
                          <a:effectLst/>
                          <a:latin typeface="Calibri" panose="020F0502020204030204" pitchFamily="34" charset="0"/>
                        </a:rPr>
                        <a:t>MUNICIPIO/UBICACION</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900" b="1" i="0" u="none" strike="noStrike" dirty="0">
                          <a:solidFill>
                            <a:srgbClr val="FFFFFF"/>
                          </a:solidFill>
                          <a:effectLst/>
                          <a:latin typeface="Calibri" panose="020F0502020204030204" pitchFamily="34" charset="0"/>
                        </a:rPr>
                        <a:t>NÚMERO DE OFICINAS</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900" b="1" i="0" u="none" strike="noStrike" dirty="0">
                          <a:solidFill>
                            <a:srgbClr val="FFFFFF"/>
                          </a:solidFill>
                          <a:effectLst/>
                          <a:latin typeface="Calibri" panose="020F0502020204030204" pitchFamily="34" charset="0"/>
                        </a:rPr>
                        <a:t>PROMEDIO DE USUARIOS ATENDIDOS EN EL DÍA POR TRIMESTRE</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900" b="1" i="0" u="none" strike="noStrike">
                          <a:solidFill>
                            <a:srgbClr val="FFFFFF"/>
                          </a:solidFill>
                          <a:effectLst/>
                          <a:latin typeface="Calibri" panose="020F0502020204030204" pitchFamily="34" charset="0"/>
                        </a:rPr>
                        <a:t>TOTAL DE USUARIOS ATENDIDOS TRIMESTRE</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270980250"/>
                  </a:ext>
                </a:extLst>
              </a:tr>
              <a:tr h="147511">
                <a:tc>
                  <a:txBody>
                    <a:bodyPr/>
                    <a:lstStyle/>
                    <a:p>
                      <a:pPr algn="l" fontAlgn="b"/>
                      <a:r>
                        <a:rPr lang="es-CO" sz="1000" b="0" i="0" u="none" strike="noStrike">
                          <a:solidFill>
                            <a:srgbClr val="FFFFFF"/>
                          </a:solidFill>
                          <a:effectLst/>
                          <a:latin typeface="Calibri" panose="020F0502020204030204" pitchFamily="34" charset="0"/>
                        </a:rPr>
                        <a:t>Magdalena Medio</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a:solidFill>
                            <a:srgbClr val="000000"/>
                          </a:solidFill>
                          <a:effectLst/>
                          <a:latin typeface="Arial" panose="020B0604020202020204" pitchFamily="34" charset="0"/>
                        </a:rPr>
                        <a:t>8</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551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33.078</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815472"/>
                  </a:ext>
                </a:extLst>
              </a:tr>
              <a:tr h="140806">
                <a:tc>
                  <a:txBody>
                    <a:bodyPr/>
                    <a:lstStyle/>
                    <a:p>
                      <a:pPr algn="l" fontAlgn="b"/>
                      <a:r>
                        <a:rPr lang="es-CO" sz="1000" b="0" i="0" u="none" strike="noStrike">
                          <a:solidFill>
                            <a:srgbClr val="FFFFFF"/>
                          </a:solidFill>
                          <a:effectLst/>
                          <a:latin typeface="Calibri" panose="020F0502020204030204" pitchFamily="34" charset="0"/>
                        </a:rPr>
                        <a:t>Bajo Cauca</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dirty="0">
                          <a:solidFill>
                            <a:srgbClr val="000000"/>
                          </a:solidFill>
                          <a:effectLst/>
                          <a:latin typeface="Arial" panose="020B0604020202020204" pitchFamily="34" charset="0"/>
                        </a:rPr>
                        <a:t>6</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313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18.750</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257766"/>
                  </a:ext>
                </a:extLst>
              </a:tr>
              <a:tr h="140806">
                <a:tc>
                  <a:txBody>
                    <a:bodyPr/>
                    <a:lstStyle/>
                    <a:p>
                      <a:pPr algn="l" fontAlgn="b"/>
                      <a:r>
                        <a:rPr lang="es-CO" sz="1000" b="0" i="0" u="none" strike="noStrike">
                          <a:solidFill>
                            <a:srgbClr val="FFFFFF"/>
                          </a:solidFill>
                          <a:effectLst/>
                          <a:latin typeface="Calibri" panose="020F0502020204030204" pitchFamily="34" charset="0"/>
                        </a:rPr>
                        <a:t>Urabá</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a:solidFill>
                            <a:srgbClr val="000000"/>
                          </a:solidFill>
                          <a:effectLst/>
                          <a:latin typeface="Arial" panose="020B0604020202020204" pitchFamily="34" charset="0"/>
                        </a:rPr>
                        <a:t>13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1.807</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108.397</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633880"/>
                  </a:ext>
                </a:extLst>
              </a:tr>
              <a:tr h="140806">
                <a:tc>
                  <a:txBody>
                    <a:bodyPr/>
                    <a:lstStyle/>
                    <a:p>
                      <a:pPr algn="l" fontAlgn="b"/>
                      <a:r>
                        <a:rPr lang="es-CO" sz="1000" b="0" i="0" u="none" strike="noStrike">
                          <a:solidFill>
                            <a:srgbClr val="FFFFFF"/>
                          </a:solidFill>
                          <a:effectLst/>
                          <a:latin typeface="Calibri" panose="020F0502020204030204" pitchFamily="34" charset="0"/>
                        </a:rPr>
                        <a:t>Nordeste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a:solidFill>
                            <a:srgbClr val="000000"/>
                          </a:solidFill>
                          <a:effectLst/>
                          <a:latin typeface="Arial" panose="020B0604020202020204" pitchFamily="34" charset="0"/>
                        </a:rPr>
                        <a:t>10</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493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29.596</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994754"/>
                  </a:ext>
                </a:extLst>
              </a:tr>
              <a:tr h="140806">
                <a:tc>
                  <a:txBody>
                    <a:bodyPr/>
                    <a:lstStyle/>
                    <a:p>
                      <a:pPr algn="l" fontAlgn="b"/>
                      <a:r>
                        <a:rPr lang="es-CO" sz="1000" b="0" i="0" u="none" strike="noStrike">
                          <a:solidFill>
                            <a:srgbClr val="FFFFFF"/>
                          </a:solidFill>
                          <a:effectLst/>
                          <a:latin typeface="Calibri" panose="020F0502020204030204" pitchFamily="34" charset="0"/>
                        </a:rPr>
                        <a:t>Occidente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a:solidFill>
                            <a:srgbClr val="000000"/>
                          </a:solidFill>
                          <a:effectLst/>
                          <a:latin typeface="Arial" panose="020B0604020202020204" pitchFamily="34" charset="0"/>
                        </a:rPr>
                        <a:t>17</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1.247</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74.813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766684"/>
                  </a:ext>
                </a:extLst>
              </a:tr>
              <a:tr h="140806">
                <a:tc>
                  <a:txBody>
                    <a:bodyPr/>
                    <a:lstStyle/>
                    <a:p>
                      <a:pPr algn="l" fontAlgn="b"/>
                      <a:r>
                        <a:rPr lang="es-CO" sz="1000" b="0" i="0" u="none" strike="noStrike">
                          <a:solidFill>
                            <a:srgbClr val="FFFFFF"/>
                          </a:solidFill>
                          <a:effectLst/>
                          <a:latin typeface="Calibri" panose="020F0502020204030204" pitchFamily="34" charset="0"/>
                        </a:rPr>
                        <a:t>Norte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a:solidFill>
                            <a:srgbClr val="000000"/>
                          </a:solidFill>
                          <a:effectLst/>
                          <a:latin typeface="Arial" panose="020B0604020202020204" pitchFamily="34" charset="0"/>
                        </a:rPr>
                        <a:t>17</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1.513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90.802</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018765"/>
                  </a:ext>
                </a:extLst>
              </a:tr>
              <a:tr h="140806">
                <a:tc>
                  <a:txBody>
                    <a:bodyPr/>
                    <a:lstStyle/>
                    <a:p>
                      <a:pPr algn="l" fontAlgn="b"/>
                      <a:r>
                        <a:rPr lang="es-CO" sz="1000" b="0" i="0" u="none" strike="noStrike">
                          <a:solidFill>
                            <a:srgbClr val="FFFFFF"/>
                          </a:solidFill>
                          <a:effectLst/>
                          <a:latin typeface="Calibri" panose="020F0502020204030204" pitchFamily="34" charset="0"/>
                        </a:rPr>
                        <a:t>Oriente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a:solidFill>
                            <a:srgbClr val="000000"/>
                          </a:solidFill>
                          <a:effectLst/>
                          <a:latin typeface="Arial" panose="020B0604020202020204" pitchFamily="34" charset="0"/>
                        </a:rPr>
                        <a:t>24</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3.273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196.372</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439984"/>
                  </a:ext>
                </a:extLst>
              </a:tr>
              <a:tr h="140806">
                <a:tc>
                  <a:txBody>
                    <a:bodyPr/>
                    <a:lstStyle/>
                    <a:p>
                      <a:pPr algn="l" fontAlgn="b"/>
                      <a:r>
                        <a:rPr lang="es-CO" sz="1000" b="0" i="0" u="none" strike="noStrike">
                          <a:solidFill>
                            <a:srgbClr val="FFFFFF"/>
                          </a:solidFill>
                          <a:effectLst/>
                          <a:latin typeface="Calibri" panose="020F0502020204030204" pitchFamily="34" charset="0"/>
                        </a:rPr>
                        <a:t>Suroeste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ctr"/>
                      <a:r>
                        <a:rPr lang="es-CO" sz="800" b="0" i="0" u="none" strike="noStrike">
                          <a:solidFill>
                            <a:srgbClr val="000000"/>
                          </a:solidFill>
                          <a:effectLst/>
                          <a:latin typeface="Arial" panose="020B0604020202020204" pitchFamily="34" charset="0"/>
                        </a:rPr>
                        <a:t>24</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1.798</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107.883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069602"/>
                  </a:ext>
                </a:extLst>
              </a:tr>
              <a:tr h="140806">
                <a:tc>
                  <a:txBody>
                    <a:bodyPr/>
                    <a:lstStyle/>
                    <a:p>
                      <a:pPr algn="l" fontAlgn="b"/>
                      <a:r>
                        <a:rPr lang="es-CO" sz="1000" b="0" i="0" u="none" strike="noStrike">
                          <a:solidFill>
                            <a:srgbClr val="FFFFFF"/>
                          </a:solidFill>
                          <a:effectLst/>
                          <a:latin typeface="Calibri" panose="020F0502020204030204" pitchFamily="34" charset="0"/>
                        </a:rPr>
                        <a:t>Élite</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1.890</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113.376</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873176"/>
                  </a:ext>
                </a:extLst>
              </a:tr>
              <a:tr h="134101">
                <a:tc>
                  <a:txBody>
                    <a:bodyPr/>
                    <a:lstStyle/>
                    <a:p>
                      <a:pPr algn="l" fontAlgn="b"/>
                      <a:r>
                        <a:rPr lang="es-CO" sz="1000" b="0" i="0" u="none" strike="noStrike">
                          <a:solidFill>
                            <a:srgbClr val="FFFFFF"/>
                          </a:solidFill>
                          <a:effectLst/>
                          <a:latin typeface="Calibri" panose="020F0502020204030204" pitchFamily="34" charset="0"/>
                        </a:rPr>
                        <a:t>Bello</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599</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35.961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430756"/>
                  </a:ext>
                </a:extLst>
              </a:tr>
              <a:tr h="134101">
                <a:tc>
                  <a:txBody>
                    <a:bodyPr/>
                    <a:lstStyle/>
                    <a:p>
                      <a:pPr algn="l" fontAlgn="b"/>
                      <a:r>
                        <a:rPr lang="es-CO" sz="1000" b="0" i="0" u="none" strike="noStrike">
                          <a:solidFill>
                            <a:srgbClr val="FFFFFF"/>
                          </a:solidFill>
                          <a:effectLst/>
                          <a:latin typeface="Calibri" panose="020F0502020204030204" pitchFamily="34" charset="0"/>
                        </a:rPr>
                        <a:t>La 65</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514</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30.863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345506"/>
                  </a:ext>
                </a:extLst>
              </a:tr>
              <a:tr h="134101">
                <a:tc>
                  <a:txBody>
                    <a:bodyPr/>
                    <a:lstStyle/>
                    <a:p>
                      <a:pPr algn="l" fontAlgn="b"/>
                      <a:r>
                        <a:rPr lang="es-CO" sz="1000" b="0" i="0" u="none" strike="noStrike">
                          <a:solidFill>
                            <a:srgbClr val="FFFFFF"/>
                          </a:solidFill>
                          <a:effectLst/>
                          <a:latin typeface="Calibri" panose="020F0502020204030204" pitchFamily="34" charset="0"/>
                        </a:rPr>
                        <a:t>Girardota</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116</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6.987</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678187"/>
                  </a:ext>
                </a:extLst>
              </a:tr>
              <a:tr h="134101">
                <a:tc>
                  <a:txBody>
                    <a:bodyPr/>
                    <a:lstStyle/>
                    <a:p>
                      <a:pPr algn="l" fontAlgn="b"/>
                      <a:r>
                        <a:rPr lang="es-CO" sz="1000" b="0" i="0" u="none" strike="noStrike">
                          <a:solidFill>
                            <a:srgbClr val="FFFFFF"/>
                          </a:solidFill>
                          <a:effectLst/>
                          <a:latin typeface="Calibri" panose="020F0502020204030204" pitchFamily="34" charset="0"/>
                        </a:rPr>
                        <a:t>Copacabana</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92</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5.543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142186"/>
                  </a:ext>
                </a:extLst>
              </a:tr>
              <a:tr h="134101">
                <a:tc>
                  <a:txBody>
                    <a:bodyPr/>
                    <a:lstStyle/>
                    <a:p>
                      <a:pPr algn="l" fontAlgn="b"/>
                      <a:r>
                        <a:rPr lang="es-CO" sz="1000" b="0" i="0" u="none" strike="noStrike">
                          <a:solidFill>
                            <a:srgbClr val="FFFFFF"/>
                          </a:solidFill>
                          <a:effectLst/>
                          <a:latin typeface="Calibri" panose="020F0502020204030204" pitchFamily="34" charset="0"/>
                        </a:rPr>
                        <a:t>Sabaneta</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171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10.275</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512686"/>
                  </a:ext>
                </a:extLst>
              </a:tr>
              <a:tr h="134101">
                <a:tc>
                  <a:txBody>
                    <a:bodyPr/>
                    <a:lstStyle/>
                    <a:p>
                      <a:pPr algn="l" fontAlgn="b"/>
                      <a:r>
                        <a:rPr lang="es-CO" sz="1000" b="0" i="0" u="none" strike="noStrike">
                          <a:solidFill>
                            <a:srgbClr val="FFFFFF"/>
                          </a:solidFill>
                          <a:effectLst/>
                          <a:latin typeface="Calibri" panose="020F0502020204030204" pitchFamily="34" charset="0"/>
                        </a:rPr>
                        <a:t>Itagüí</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321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19.261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657641"/>
                  </a:ext>
                </a:extLst>
              </a:tr>
              <a:tr h="134101">
                <a:tc>
                  <a:txBody>
                    <a:bodyPr/>
                    <a:lstStyle/>
                    <a:p>
                      <a:pPr algn="l" fontAlgn="b"/>
                      <a:r>
                        <a:rPr lang="es-CO" sz="1000" b="0" i="0" u="none" strike="noStrike">
                          <a:solidFill>
                            <a:srgbClr val="FFFFFF"/>
                          </a:solidFill>
                          <a:effectLst/>
                          <a:latin typeface="Calibri" panose="020F0502020204030204" pitchFamily="34" charset="0"/>
                        </a:rPr>
                        <a:t>La Estrella</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138</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8.307</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540142"/>
                  </a:ext>
                </a:extLst>
              </a:tr>
              <a:tr h="134101">
                <a:tc>
                  <a:txBody>
                    <a:bodyPr/>
                    <a:lstStyle/>
                    <a:p>
                      <a:pPr algn="l" fontAlgn="b"/>
                      <a:r>
                        <a:rPr lang="es-CO" sz="1000" b="0" i="0" u="none" strike="noStrike">
                          <a:solidFill>
                            <a:srgbClr val="FFFFFF"/>
                          </a:solidFill>
                          <a:effectLst/>
                          <a:latin typeface="Calibri" panose="020F0502020204030204" pitchFamily="34" charset="0"/>
                        </a:rPr>
                        <a:t>San Cristóbal </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255</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15.281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913105"/>
                  </a:ext>
                </a:extLst>
              </a:tr>
              <a:tr h="134101">
                <a:tc>
                  <a:txBody>
                    <a:bodyPr/>
                    <a:lstStyle/>
                    <a:p>
                      <a:pPr algn="l" fontAlgn="b"/>
                      <a:r>
                        <a:rPr lang="es-CO" sz="1000" b="0" i="0" u="none" strike="noStrike">
                          <a:solidFill>
                            <a:srgbClr val="FFFFFF"/>
                          </a:solidFill>
                          <a:effectLst/>
                          <a:latin typeface="Calibri" panose="020F0502020204030204" pitchFamily="34" charset="0"/>
                        </a:rPr>
                        <a:t>Envigado</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153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9.158</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705046"/>
                  </a:ext>
                </a:extLst>
              </a:tr>
              <a:tr h="152468">
                <a:tc>
                  <a:txBody>
                    <a:bodyPr/>
                    <a:lstStyle/>
                    <a:p>
                      <a:pPr algn="l" fontAlgn="b"/>
                      <a:r>
                        <a:rPr lang="es-CO" sz="1000" b="0" i="0" u="none" strike="noStrike">
                          <a:solidFill>
                            <a:srgbClr val="FFFFFF"/>
                          </a:solidFill>
                          <a:effectLst/>
                          <a:latin typeface="Calibri" panose="020F0502020204030204" pitchFamily="34" charset="0"/>
                        </a:rPr>
                        <a:t>San Antonio de Prado</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188</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11.303</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021829"/>
                  </a:ext>
                </a:extLst>
              </a:tr>
              <a:tr h="134101">
                <a:tc>
                  <a:txBody>
                    <a:bodyPr/>
                    <a:lstStyle/>
                    <a:p>
                      <a:pPr algn="l" fontAlgn="b"/>
                      <a:r>
                        <a:rPr lang="es-CO" sz="1000" b="0" i="0" u="none" strike="noStrike">
                          <a:solidFill>
                            <a:srgbClr val="FFFFFF"/>
                          </a:solidFill>
                          <a:effectLst/>
                          <a:latin typeface="Calibri" panose="020F0502020204030204" pitchFamily="34" charset="0"/>
                        </a:rPr>
                        <a:t>Caldas</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180</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10.771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110749"/>
                  </a:ext>
                </a:extLst>
              </a:tr>
              <a:tr h="134101">
                <a:tc>
                  <a:txBody>
                    <a:bodyPr/>
                    <a:lstStyle/>
                    <a:p>
                      <a:pPr algn="l" fontAlgn="b"/>
                      <a:r>
                        <a:rPr lang="es-CO" sz="1000" b="0" i="0" u="none" strike="noStrike">
                          <a:solidFill>
                            <a:srgbClr val="FFFFFF"/>
                          </a:solidFill>
                          <a:effectLst/>
                          <a:latin typeface="Calibri" panose="020F0502020204030204" pitchFamily="34" charset="0"/>
                        </a:rPr>
                        <a:t>Homo</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69</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4.128</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575276"/>
                  </a:ext>
                </a:extLst>
              </a:tr>
              <a:tr h="134101">
                <a:tc>
                  <a:txBody>
                    <a:bodyPr/>
                    <a:lstStyle/>
                    <a:p>
                      <a:pPr algn="l" fontAlgn="b"/>
                      <a:r>
                        <a:rPr lang="es-CO" sz="1000" b="0" i="0" u="none" strike="noStrike">
                          <a:solidFill>
                            <a:srgbClr val="FFFFFF"/>
                          </a:solidFill>
                          <a:effectLst/>
                          <a:latin typeface="Calibri" panose="020F0502020204030204" pitchFamily="34" charset="0"/>
                        </a:rPr>
                        <a:t>Neurológico</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195</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11.721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131977"/>
                  </a:ext>
                </a:extLst>
              </a:tr>
              <a:tr h="148982">
                <a:tc>
                  <a:txBody>
                    <a:bodyPr/>
                    <a:lstStyle/>
                    <a:p>
                      <a:pPr algn="l" fontAlgn="b"/>
                      <a:r>
                        <a:rPr lang="es-CO" sz="1000" b="0" i="0" u="none" strike="noStrike" dirty="0">
                          <a:solidFill>
                            <a:srgbClr val="FFFFFF"/>
                          </a:solidFill>
                          <a:effectLst/>
                          <a:latin typeface="Calibri" panose="020F0502020204030204" pitchFamily="34" charset="0"/>
                        </a:rPr>
                        <a:t>Hospital General M.</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0" i="0" u="none" strike="noStrike">
                          <a:solidFill>
                            <a:srgbClr val="000000"/>
                          </a:solidFill>
                          <a:effectLst/>
                          <a:latin typeface="Calibri" panose="020F0502020204030204" pitchFamily="34" charset="0"/>
                        </a:rPr>
                        <a:t>1</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rPr>
                        <a:t>24</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rPr>
                        <a:t>1.450</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084343"/>
                  </a:ext>
                </a:extLst>
              </a:tr>
              <a:tr h="242723">
                <a:tc>
                  <a:txBody>
                    <a:bodyPr/>
                    <a:lstStyle/>
                    <a:p>
                      <a:pPr algn="ctr" fontAlgn="b"/>
                      <a:r>
                        <a:rPr lang="es-CO" sz="1000" b="1" i="0" u="none" strike="noStrike" dirty="0">
                          <a:solidFill>
                            <a:srgbClr val="FFFFFF"/>
                          </a:solidFill>
                          <a:effectLst/>
                          <a:latin typeface="Calibri" panose="020F0502020204030204" pitchFamily="34" charset="0"/>
                        </a:rPr>
                        <a:t>TOTAL</a:t>
                      </a:r>
                    </a:p>
                  </a:txBody>
                  <a:tcPr marL="6705" marR="6705" marT="6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1" i="0" u="none" strike="noStrike">
                          <a:solidFill>
                            <a:srgbClr val="FFFFFF"/>
                          </a:solidFill>
                          <a:effectLst/>
                          <a:latin typeface="Calibri" panose="020F0502020204030204" pitchFamily="34" charset="0"/>
                        </a:rPr>
                        <a:t>                         134 </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1" i="0" u="none" strike="noStrike">
                          <a:solidFill>
                            <a:srgbClr val="FFFFFF"/>
                          </a:solidFill>
                          <a:effectLst/>
                          <a:latin typeface="Calibri" panose="020F0502020204030204" pitchFamily="34" charset="0"/>
                        </a:rPr>
                        <a:t>           15.901 </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tc>
                  <a:txBody>
                    <a:bodyPr/>
                    <a:lstStyle/>
                    <a:p>
                      <a:pPr algn="ctr" fontAlgn="b"/>
                      <a:r>
                        <a:rPr lang="es-CO" sz="1000" b="1" i="0" u="none" strike="noStrike" dirty="0">
                          <a:solidFill>
                            <a:srgbClr val="FFFFFF"/>
                          </a:solidFill>
                          <a:effectLst/>
                          <a:latin typeface="Calibri" panose="020F0502020204030204" pitchFamily="34" charset="0"/>
                        </a:rPr>
                        <a:t>        954.076 </a:t>
                      </a:r>
                    </a:p>
                  </a:txBody>
                  <a:tcPr marL="6705" marR="6705" marT="67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985758866"/>
                  </a:ext>
                </a:extLst>
              </a:tr>
            </a:tbl>
          </a:graphicData>
        </a:graphic>
      </p:graphicFrame>
      <p:sp>
        <p:nvSpPr>
          <p:cNvPr id="3" name="Google Shape;738;p50">
            <a:extLst>
              <a:ext uri="{FF2B5EF4-FFF2-40B4-BE49-F238E27FC236}">
                <a16:creationId xmlns:a16="http://schemas.microsoft.com/office/drawing/2014/main" id="{D6495BC6-AD03-D474-690B-0F42EB2093E6}"/>
              </a:ext>
            </a:extLst>
          </p:cNvPr>
          <p:cNvSpPr txBox="1"/>
          <p:nvPr/>
        </p:nvSpPr>
        <p:spPr>
          <a:xfrm>
            <a:off x="3288172" y="355108"/>
            <a:ext cx="5763464" cy="523180"/>
          </a:xfrm>
          <a:prstGeom prst="rect">
            <a:avLst/>
          </a:prstGeom>
          <a:noFill/>
          <a:ln>
            <a:noFill/>
          </a:ln>
        </p:spPr>
        <p:txBody>
          <a:bodyPr spcFirstLastPara="1" wrap="square" lIns="91425" tIns="45700" rIns="91425" bIns="45700" anchor="t" anchorCtr="0">
            <a:spAutoFit/>
          </a:bodyPr>
          <a:lstStyle/>
          <a:p>
            <a:pPr algn="ctr"/>
            <a:r>
              <a:rPr lang="es-CO" sz="2800" b="1" dirty="0">
                <a:solidFill>
                  <a:srgbClr val="23505E"/>
                </a:solidFill>
                <a:latin typeface="Calibri"/>
                <a:ea typeface="Calibri"/>
                <a:cs typeface="Calibri"/>
                <a:sym typeface="Calibri"/>
              </a:rPr>
              <a:t>6. </a:t>
            </a:r>
            <a:r>
              <a:rPr lang="es-MX" sz="2800" b="1" dirty="0">
                <a:solidFill>
                  <a:srgbClr val="23505E"/>
                </a:solidFill>
                <a:latin typeface="Calibri"/>
                <a:ea typeface="Calibri"/>
                <a:cs typeface="Calibri"/>
                <a:sym typeface="Calibri"/>
              </a:rPr>
              <a:t>Gestión en los puntos de atención</a:t>
            </a:r>
            <a:endParaRPr lang="es-ES" sz="2800" b="1" dirty="0">
              <a:solidFill>
                <a:srgbClr val="23505E"/>
              </a:solidFill>
              <a:latin typeface="Calibri"/>
              <a:cs typeface="Calibri"/>
            </a:endParaRPr>
          </a:p>
        </p:txBody>
      </p:sp>
    </p:spTree>
    <p:extLst>
      <p:ext uri="{BB962C8B-B14F-4D97-AF65-F5344CB8AC3E}">
        <p14:creationId xmlns:p14="http://schemas.microsoft.com/office/powerpoint/2010/main" val="171423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8" name="CuadroTexto 7">
            <a:extLst>
              <a:ext uri="{FF2B5EF4-FFF2-40B4-BE49-F238E27FC236}">
                <a16:creationId xmlns:a16="http://schemas.microsoft.com/office/drawing/2014/main" id="{39C24465-C068-4B01-92DD-6EFAFF5C5869}"/>
              </a:ext>
            </a:extLst>
          </p:cNvPr>
          <p:cNvSpPr txBox="1"/>
          <p:nvPr/>
        </p:nvSpPr>
        <p:spPr>
          <a:xfrm>
            <a:off x="1022366" y="3414483"/>
            <a:ext cx="6218796" cy="1138773"/>
          </a:xfrm>
          <a:prstGeom prst="rect">
            <a:avLst/>
          </a:prstGeom>
          <a:noFill/>
        </p:spPr>
        <p:txBody>
          <a:bodyPr wrap="square" rtlCol="0">
            <a:spAutoFit/>
          </a:bodyPr>
          <a:lstStyle/>
          <a:p>
            <a:pPr marL="12700" algn="just">
              <a:lnSpc>
                <a:spcPct val="100000"/>
              </a:lnSpc>
              <a:spcBef>
                <a:spcPts val="100"/>
              </a:spcBef>
            </a:pPr>
            <a:r>
              <a:rPr lang="es-ES" sz="1600" b="1" dirty="0">
                <a:solidFill>
                  <a:srgbClr val="23505E"/>
                </a:solidFill>
                <a:latin typeface="Calibri" panose="020F0502020204030204" pitchFamily="34" charset="0"/>
              </a:rPr>
              <a:t>En el III trimestre del año 2022, a través de las líneas de atención al usuario, se brindó respuesta a un total de </a:t>
            </a:r>
            <a:r>
              <a:rPr lang="es-ES" sz="1800" b="1" dirty="0">
                <a:solidFill>
                  <a:srgbClr val="009999"/>
                </a:solidFill>
                <a:latin typeface="Calibri" panose="020F0502020204030204" pitchFamily="34" charset="0"/>
              </a:rPr>
              <a:t>57.892</a:t>
            </a:r>
            <a:r>
              <a:rPr lang="es-ES" sz="1600" b="1" dirty="0">
                <a:solidFill>
                  <a:srgbClr val="23505E"/>
                </a:solidFill>
                <a:latin typeface="Calibri" panose="020F0502020204030204" pitchFamily="34" charset="0"/>
              </a:rPr>
              <a:t> solitudes, de las cuales el </a:t>
            </a:r>
            <a:r>
              <a:rPr lang="es-ES" sz="1800" b="1" dirty="0">
                <a:solidFill>
                  <a:srgbClr val="009999"/>
                </a:solidFill>
                <a:latin typeface="Calibri" panose="020F0502020204030204" pitchFamily="34" charset="0"/>
              </a:rPr>
              <a:t>75%</a:t>
            </a:r>
            <a:r>
              <a:rPr lang="es-ES" sz="1600" b="1" dirty="0">
                <a:solidFill>
                  <a:srgbClr val="23505E"/>
                </a:solidFill>
                <a:latin typeface="Calibri" panose="020F0502020204030204" pitchFamily="34" charset="0"/>
              </a:rPr>
              <a:t> corresponde a trámites para garantizar el acceso a los servicios de salud.</a:t>
            </a:r>
          </a:p>
        </p:txBody>
      </p:sp>
      <p:sp>
        <p:nvSpPr>
          <p:cNvPr id="6" name="Google Shape;32;p14">
            <a:extLst>
              <a:ext uri="{FF2B5EF4-FFF2-40B4-BE49-F238E27FC236}">
                <a16:creationId xmlns:a16="http://schemas.microsoft.com/office/drawing/2014/main" id="{EBCFF34E-593C-607D-93F9-3107BAB48D66}"/>
              </a:ext>
            </a:extLst>
          </p:cNvPr>
          <p:cNvSpPr txBox="1"/>
          <p:nvPr/>
        </p:nvSpPr>
        <p:spPr>
          <a:xfrm>
            <a:off x="1298689" y="997470"/>
            <a:ext cx="5453274" cy="646290"/>
          </a:xfrm>
          <a:prstGeom prst="rect">
            <a:avLst/>
          </a:prstGeom>
          <a:noFill/>
          <a:ln>
            <a:noFill/>
          </a:ln>
        </p:spPr>
        <p:txBody>
          <a:bodyPr spcFirstLastPara="1" wrap="square" lIns="91425" tIns="45700" rIns="91425" bIns="45700" anchor="t" anchorCtr="0">
            <a:spAutoFit/>
          </a:bodyPr>
          <a:lstStyle/>
          <a:p>
            <a:pPr algn="ctr"/>
            <a:r>
              <a:rPr lang="es-CO" sz="2000" b="1" dirty="0">
                <a:solidFill>
                  <a:srgbClr val="23505E"/>
                </a:solidFill>
                <a:latin typeface="Calibri"/>
                <a:ea typeface="Calibri"/>
                <a:cs typeface="Calibri"/>
                <a:sym typeface="Calibri"/>
              </a:rPr>
              <a:t> </a:t>
            </a:r>
            <a:r>
              <a:rPr lang="es-CO" sz="2400" b="1" dirty="0">
                <a:solidFill>
                  <a:srgbClr val="23505E"/>
                </a:solidFill>
                <a:latin typeface="Calibri"/>
                <a:ea typeface="Calibri"/>
                <a:cs typeface="Calibri"/>
                <a:sym typeface="Calibri"/>
              </a:rPr>
              <a:t>6.2 </a:t>
            </a:r>
            <a:r>
              <a:rPr lang="es-ES" sz="2400" b="1" dirty="0">
                <a:solidFill>
                  <a:srgbClr val="23505E"/>
                </a:solidFill>
                <a:latin typeface="Calibri"/>
                <a:cs typeface="Calibri"/>
              </a:rPr>
              <a:t>Atenciones de línea telefónica</a:t>
            </a:r>
          </a:p>
          <a:p>
            <a:pPr marL="0" marR="0" lvl="0" indent="0" algn="ctr" rtl="0">
              <a:spcBef>
                <a:spcPts val="0"/>
              </a:spcBef>
              <a:spcAft>
                <a:spcPts val="0"/>
              </a:spcAft>
              <a:buNone/>
            </a:pPr>
            <a:endParaRPr sz="1200" dirty="0"/>
          </a:p>
        </p:txBody>
      </p:sp>
      <p:graphicFrame>
        <p:nvGraphicFramePr>
          <p:cNvPr id="2" name="Tabla 1">
            <a:extLst>
              <a:ext uri="{FF2B5EF4-FFF2-40B4-BE49-F238E27FC236}">
                <a16:creationId xmlns:a16="http://schemas.microsoft.com/office/drawing/2014/main" id="{D53443D9-2D1F-42D9-38DF-12974A0E9E2B}"/>
              </a:ext>
            </a:extLst>
          </p:cNvPr>
          <p:cNvGraphicFramePr>
            <a:graphicFrameLocks noGrp="1"/>
          </p:cNvGraphicFramePr>
          <p:nvPr>
            <p:extLst>
              <p:ext uri="{D42A27DB-BD31-4B8C-83A1-F6EECF244321}">
                <p14:modId xmlns:p14="http://schemas.microsoft.com/office/powerpoint/2010/main" val="3634157802"/>
              </p:ext>
            </p:extLst>
          </p:nvPr>
        </p:nvGraphicFramePr>
        <p:xfrm>
          <a:off x="1298689" y="1757392"/>
          <a:ext cx="5666149" cy="1429826"/>
        </p:xfrm>
        <a:graphic>
          <a:graphicData uri="http://schemas.openxmlformats.org/drawingml/2006/table">
            <a:tbl>
              <a:tblPr>
                <a:tableStyleId>{5A087549-325B-4CFC-B648-6D47C133181A}</a:tableStyleId>
              </a:tblPr>
              <a:tblGrid>
                <a:gridCol w="1666514">
                  <a:extLst>
                    <a:ext uri="{9D8B030D-6E8A-4147-A177-3AD203B41FA5}">
                      <a16:colId xmlns:a16="http://schemas.microsoft.com/office/drawing/2014/main" val="1730826064"/>
                    </a:ext>
                  </a:extLst>
                </a:gridCol>
                <a:gridCol w="799927">
                  <a:extLst>
                    <a:ext uri="{9D8B030D-6E8A-4147-A177-3AD203B41FA5}">
                      <a16:colId xmlns:a16="http://schemas.microsoft.com/office/drawing/2014/main" val="450254130"/>
                    </a:ext>
                  </a:extLst>
                </a:gridCol>
                <a:gridCol w="799927">
                  <a:extLst>
                    <a:ext uri="{9D8B030D-6E8A-4147-A177-3AD203B41FA5}">
                      <a16:colId xmlns:a16="http://schemas.microsoft.com/office/drawing/2014/main" val="3175865562"/>
                    </a:ext>
                  </a:extLst>
                </a:gridCol>
                <a:gridCol w="885018">
                  <a:extLst>
                    <a:ext uri="{9D8B030D-6E8A-4147-A177-3AD203B41FA5}">
                      <a16:colId xmlns:a16="http://schemas.microsoft.com/office/drawing/2014/main" val="3253286232"/>
                    </a:ext>
                  </a:extLst>
                </a:gridCol>
                <a:gridCol w="714836">
                  <a:extLst>
                    <a:ext uri="{9D8B030D-6E8A-4147-A177-3AD203B41FA5}">
                      <a16:colId xmlns:a16="http://schemas.microsoft.com/office/drawing/2014/main" val="2069067329"/>
                    </a:ext>
                  </a:extLst>
                </a:gridCol>
                <a:gridCol w="799927">
                  <a:extLst>
                    <a:ext uri="{9D8B030D-6E8A-4147-A177-3AD203B41FA5}">
                      <a16:colId xmlns:a16="http://schemas.microsoft.com/office/drawing/2014/main" val="3429387065"/>
                    </a:ext>
                  </a:extLst>
                </a:gridCol>
              </a:tblGrid>
              <a:tr h="353420">
                <a:tc>
                  <a:txBody>
                    <a:bodyPr/>
                    <a:lstStyle/>
                    <a:p>
                      <a:pPr algn="l" fontAlgn="b"/>
                      <a:r>
                        <a:rPr lang="es-CO" sz="1200" b="1" u="none" strike="noStrike" dirty="0">
                          <a:solidFill>
                            <a:schemeClr val="bg1"/>
                          </a:solidFill>
                          <a:effectLst/>
                        </a:rPr>
                        <a:t>LINEA DE ATENCIÓN</a:t>
                      </a:r>
                      <a:endParaRPr lang="es-CO"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tc>
                  <a:txBody>
                    <a:bodyPr/>
                    <a:lstStyle/>
                    <a:p>
                      <a:pPr algn="ctr" fontAlgn="b"/>
                      <a:r>
                        <a:rPr lang="es-CO" sz="1200" b="1" u="none" strike="noStrike" dirty="0">
                          <a:solidFill>
                            <a:schemeClr val="bg1"/>
                          </a:solidFill>
                          <a:effectLst/>
                        </a:rPr>
                        <a:t>JULIO</a:t>
                      </a:r>
                      <a:endParaRPr lang="es-CO"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tc>
                  <a:txBody>
                    <a:bodyPr/>
                    <a:lstStyle/>
                    <a:p>
                      <a:pPr algn="ctr" fontAlgn="b"/>
                      <a:r>
                        <a:rPr lang="es-CO" sz="1200" b="1" u="none" strike="noStrike" dirty="0">
                          <a:solidFill>
                            <a:schemeClr val="bg1"/>
                          </a:solidFill>
                          <a:effectLst/>
                        </a:rPr>
                        <a:t>AGOSTO</a:t>
                      </a:r>
                      <a:endParaRPr lang="es-CO"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tc>
                  <a:txBody>
                    <a:bodyPr/>
                    <a:lstStyle/>
                    <a:p>
                      <a:pPr algn="ctr" fontAlgn="b"/>
                      <a:r>
                        <a:rPr lang="es-CO" sz="1200" b="1" u="none" strike="noStrike" dirty="0">
                          <a:solidFill>
                            <a:schemeClr val="bg1"/>
                          </a:solidFill>
                          <a:effectLst/>
                        </a:rPr>
                        <a:t>SEPTIEMBRE</a:t>
                      </a:r>
                      <a:endParaRPr lang="es-CO"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tc>
                  <a:txBody>
                    <a:bodyPr/>
                    <a:lstStyle/>
                    <a:p>
                      <a:pPr algn="ctr" fontAlgn="b"/>
                      <a:r>
                        <a:rPr lang="es-CO" sz="1200" b="1" u="none" strike="noStrike" dirty="0">
                          <a:solidFill>
                            <a:schemeClr val="bg1"/>
                          </a:solidFill>
                          <a:effectLst/>
                        </a:rPr>
                        <a:t>TOTAL</a:t>
                      </a:r>
                      <a:endParaRPr lang="es-CO"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tc>
                  <a:txBody>
                    <a:bodyPr/>
                    <a:lstStyle/>
                    <a:p>
                      <a:pPr algn="ctr" fontAlgn="b"/>
                      <a:r>
                        <a:rPr lang="es-CO" sz="1200" b="1" u="none" strike="noStrike" dirty="0">
                          <a:solidFill>
                            <a:schemeClr val="bg1"/>
                          </a:solidFill>
                          <a:effectLst/>
                        </a:rPr>
                        <a:t>%</a:t>
                      </a:r>
                      <a:endParaRPr lang="es-CO"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extLst>
                  <a:ext uri="{0D108BD9-81ED-4DB2-BD59-A6C34878D82A}">
                    <a16:rowId xmlns:a16="http://schemas.microsoft.com/office/drawing/2014/main" val="2645473553"/>
                  </a:ext>
                </a:extLst>
              </a:tr>
              <a:tr h="179401">
                <a:tc>
                  <a:txBody>
                    <a:bodyPr/>
                    <a:lstStyle/>
                    <a:p>
                      <a:pPr algn="l" fontAlgn="b"/>
                      <a:r>
                        <a:rPr lang="es-CO" sz="1100" u="none" strike="noStrike" dirty="0">
                          <a:effectLst/>
                        </a:rPr>
                        <a:t>Red y Autorizaciones</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11.138</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18.139</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a:effectLst/>
                        </a:rPr>
                        <a:t>13.903</a:t>
                      </a:r>
                      <a:endParaRPr lang="es-C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43.180</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75%</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86791452"/>
                  </a:ext>
                </a:extLst>
              </a:tr>
              <a:tr h="179401">
                <a:tc>
                  <a:txBody>
                    <a:bodyPr/>
                    <a:lstStyle/>
                    <a:p>
                      <a:pPr algn="l" fontAlgn="b"/>
                      <a:r>
                        <a:rPr lang="es-CO" sz="1100" u="none" strike="noStrike" dirty="0">
                          <a:effectLst/>
                        </a:rPr>
                        <a:t>Aseguramiento</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3.165</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3.929</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3.627</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a:effectLst/>
                        </a:rPr>
                        <a:t>10.721</a:t>
                      </a:r>
                      <a:endParaRPr lang="es-C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19%</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82692525"/>
                  </a:ext>
                </a:extLst>
              </a:tr>
              <a:tr h="179401">
                <a:tc>
                  <a:txBody>
                    <a:bodyPr/>
                    <a:lstStyle/>
                    <a:p>
                      <a:pPr algn="l" fontAlgn="b"/>
                      <a:r>
                        <a:rPr lang="es-CO" sz="1100" u="none" strike="noStrike" dirty="0">
                          <a:effectLst/>
                        </a:rPr>
                        <a:t>Fallas en la línea</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758</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876</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827</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2.461</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a:effectLst/>
                        </a:rPr>
                        <a:t>4%</a:t>
                      </a:r>
                      <a:endParaRPr lang="es-C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16724725"/>
                  </a:ext>
                </a:extLst>
              </a:tr>
              <a:tr h="179401">
                <a:tc>
                  <a:txBody>
                    <a:bodyPr/>
                    <a:lstStyle/>
                    <a:p>
                      <a:pPr algn="l" fontAlgn="b"/>
                      <a:r>
                        <a:rPr lang="es-CO" sz="1100" u="none" strike="noStrike" dirty="0" err="1">
                          <a:effectLst/>
                        </a:rPr>
                        <a:t>Linea</a:t>
                      </a:r>
                      <a:r>
                        <a:rPr lang="es-CO" sz="1100" u="none" strike="noStrike" dirty="0">
                          <a:effectLst/>
                        </a:rPr>
                        <a:t> de PQRSF</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335</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441</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426</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1.202</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2%</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42820236"/>
                  </a:ext>
                </a:extLst>
              </a:tr>
              <a:tr h="179401">
                <a:tc>
                  <a:txBody>
                    <a:bodyPr/>
                    <a:lstStyle/>
                    <a:p>
                      <a:pPr algn="l" fontAlgn="b"/>
                      <a:r>
                        <a:rPr lang="es-CO" sz="1100" u="none" strike="noStrike">
                          <a:effectLst/>
                        </a:rPr>
                        <a:t>Orientación a otras áreas</a:t>
                      </a:r>
                      <a:endParaRPr lang="es-C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180</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100</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48</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328</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61901113"/>
                  </a:ext>
                </a:extLst>
              </a:tr>
              <a:tr h="179401">
                <a:tc>
                  <a:txBody>
                    <a:bodyPr/>
                    <a:lstStyle/>
                    <a:p>
                      <a:pPr algn="ctr" fontAlgn="b"/>
                      <a:r>
                        <a:rPr lang="es-CO" sz="1100" b="1" u="none" strike="noStrike" dirty="0">
                          <a:solidFill>
                            <a:schemeClr val="bg1"/>
                          </a:solidFill>
                          <a:effectLst/>
                        </a:rPr>
                        <a:t>TOTAL/MES</a:t>
                      </a:r>
                      <a:endParaRPr lang="es-CO"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9999"/>
                    </a:solidFill>
                  </a:tcPr>
                </a:tc>
                <a:tc>
                  <a:txBody>
                    <a:bodyPr/>
                    <a:lstStyle/>
                    <a:p>
                      <a:pPr algn="ctr" fontAlgn="b"/>
                      <a:r>
                        <a:rPr lang="es-CO" sz="1100" b="1" u="none" strike="noStrike" dirty="0">
                          <a:solidFill>
                            <a:schemeClr val="bg1"/>
                          </a:solidFill>
                          <a:effectLst/>
                        </a:rPr>
                        <a:t>15.576</a:t>
                      </a:r>
                      <a:endParaRPr lang="es-CO"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9999"/>
                    </a:solidFill>
                  </a:tcPr>
                </a:tc>
                <a:tc>
                  <a:txBody>
                    <a:bodyPr/>
                    <a:lstStyle/>
                    <a:p>
                      <a:pPr algn="ctr" fontAlgn="b"/>
                      <a:r>
                        <a:rPr lang="es-CO" sz="1100" b="1" u="none" strike="noStrike" dirty="0">
                          <a:solidFill>
                            <a:schemeClr val="bg1"/>
                          </a:solidFill>
                          <a:effectLst/>
                        </a:rPr>
                        <a:t>23.485</a:t>
                      </a:r>
                      <a:endParaRPr lang="es-CO"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9999"/>
                    </a:solidFill>
                  </a:tcPr>
                </a:tc>
                <a:tc>
                  <a:txBody>
                    <a:bodyPr/>
                    <a:lstStyle/>
                    <a:p>
                      <a:pPr algn="ctr" fontAlgn="b"/>
                      <a:r>
                        <a:rPr lang="es-CO" sz="1100" b="1" u="none" strike="noStrike" dirty="0">
                          <a:solidFill>
                            <a:schemeClr val="bg1"/>
                          </a:solidFill>
                          <a:effectLst/>
                        </a:rPr>
                        <a:t>18.831</a:t>
                      </a:r>
                      <a:endParaRPr lang="es-CO"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9999"/>
                    </a:solidFill>
                  </a:tcPr>
                </a:tc>
                <a:tc>
                  <a:txBody>
                    <a:bodyPr/>
                    <a:lstStyle/>
                    <a:p>
                      <a:pPr algn="ctr" fontAlgn="b"/>
                      <a:r>
                        <a:rPr lang="es-CO" sz="1100" b="1" u="none" strike="noStrike" dirty="0">
                          <a:solidFill>
                            <a:schemeClr val="bg1"/>
                          </a:solidFill>
                          <a:effectLst/>
                        </a:rPr>
                        <a:t>57.892</a:t>
                      </a:r>
                      <a:endParaRPr lang="es-CO"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9999"/>
                    </a:solidFill>
                  </a:tcPr>
                </a:tc>
                <a:tc>
                  <a:txBody>
                    <a:bodyPr/>
                    <a:lstStyle/>
                    <a:p>
                      <a:pPr algn="ctr" fontAlgn="b"/>
                      <a:r>
                        <a:rPr lang="es-CO" sz="1100" b="1" u="none" strike="noStrike" dirty="0">
                          <a:solidFill>
                            <a:schemeClr val="bg1"/>
                          </a:solidFill>
                          <a:effectLst/>
                        </a:rPr>
                        <a:t>100%</a:t>
                      </a:r>
                      <a:endParaRPr lang="es-CO" sz="11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a16="http://schemas.microsoft.com/office/drawing/2014/main" val="47892416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2;p14">
            <a:extLst>
              <a:ext uri="{FF2B5EF4-FFF2-40B4-BE49-F238E27FC236}">
                <a16:creationId xmlns:a16="http://schemas.microsoft.com/office/drawing/2014/main" id="{C9097797-86FE-2771-014B-2B8296F08A60}"/>
              </a:ext>
            </a:extLst>
          </p:cNvPr>
          <p:cNvSpPr txBox="1"/>
          <p:nvPr/>
        </p:nvSpPr>
        <p:spPr>
          <a:xfrm>
            <a:off x="0" y="593093"/>
            <a:ext cx="8430066" cy="523180"/>
          </a:xfrm>
          <a:prstGeom prst="rect">
            <a:avLst/>
          </a:prstGeom>
          <a:noFill/>
          <a:ln>
            <a:noFill/>
          </a:ln>
        </p:spPr>
        <p:txBody>
          <a:bodyPr spcFirstLastPara="1" wrap="square" lIns="91425" tIns="45700" rIns="91425" bIns="45700" anchor="t" anchorCtr="0">
            <a:spAutoFit/>
          </a:bodyPr>
          <a:lstStyle/>
          <a:p>
            <a:pPr algn="ctr"/>
            <a:r>
              <a:rPr lang="es-MX" sz="2800" b="1" dirty="0">
                <a:solidFill>
                  <a:srgbClr val="23505E"/>
                </a:solidFill>
                <a:latin typeface="Calibri" panose="020F0502020204030204" pitchFamily="34" charset="0"/>
                <a:cs typeface="Calibri" panose="020F0502020204030204" pitchFamily="34" charset="0"/>
              </a:rPr>
              <a:t>7. Solicitudes PQRD no presenciales</a:t>
            </a:r>
            <a:endParaRPr lang="es-MX" sz="2800" dirty="0">
              <a:latin typeface="Calibri" panose="020F0502020204030204" pitchFamily="34" charset="0"/>
              <a:cs typeface="Calibri" panose="020F0502020204030204" pitchFamily="34" charset="0"/>
            </a:endParaRPr>
          </a:p>
        </p:txBody>
      </p:sp>
      <p:sp>
        <p:nvSpPr>
          <p:cNvPr id="3" name="Google Shape;738;p50">
            <a:extLst>
              <a:ext uri="{FF2B5EF4-FFF2-40B4-BE49-F238E27FC236}">
                <a16:creationId xmlns:a16="http://schemas.microsoft.com/office/drawing/2014/main" id="{027A9916-A519-E612-C1E8-2312E3179B62}"/>
              </a:ext>
            </a:extLst>
          </p:cNvPr>
          <p:cNvSpPr txBox="1"/>
          <p:nvPr/>
        </p:nvSpPr>
        <p:spPr>
          <a:xfrm>
            <a:off x="857615" y="1120994"/>
            <a:ext cx="6714836" cy="307736"/>
          </a:xfrm>
          <a:prstGeom prst="rect">
            <a:avLst/>
          </a:prstGeom>
          <a:noFill/>
          <a:ln>
            <a:noFill/>
          </a:ln>
        </p:spPr>
        <p:txBody>
          <a:bodyPr spcFirstLastPara="1" wrap="square" lIns="91425" tIns="45700" rIns="91425" bIns="45700" anchor="t" anchorCtr="0">
            <a:spAutoFit/>
          </a:bodyPr>
          <a:lstStyle/>
          <a:p>
            <a:pPr algn="ctr"/>
            <a:r>
              <a:rPr lang="es-MX" b="1" dirty="0">
                <a:solidFill>
                  <a:srgbClr val="23505E"/>
                </a:solidFill>
                <a:latin typeface="Calibri"/>
                <a:cs typeface="Calibri"/>
                <a:sym typeface="Calibri"/>
              </a:rPr>
              <a:t>(Plataforma Supersalud, Página web, Correo electrónico, Redes sociales)</a:t>
            </a:r>
            <a:endParaRPr lang="es-ES" b="1" dirty="0">
              <a:solidFill>
                <a:srgbClr val="23505E"/>
              </a:solidFill>
              <a:latin typeface="Calibri"/>
              <a:cs typeface="Calibri"/>
            </a:endParaRPr>
          </a:p>
        </p:txBody>
      </p:sp>
      <p:sp>
        <p:nvSpPr>
          <p:cNvPr id="8" name="CuadroTexto 7">
            <a:extLst>
              <a:ext uri="{FF2B5EF4-FFF2-40B4-BE49-F238E27FC236}">
                <a16:creationId xmlns:a16="http://schemas.microsoft.com/office/drawing/2014/main" id="{E9716E63-3C12-D5A7-ACF5-52E20EDF37BF}"/>
              </a:ext>
            </a:extLst>
          </p:cNvPr>
          <p:cNvSpPr txBox="1"/>
          <p:nvPr/>
        </p:nvSpPr>
        <p:spPr>
          <a:xfrm>
            <a:off x="5284120" y="2070651"/>
            <a:ext cx="2506201" cy="984885"/>
          </a:xfrm>
          <a:prstGeom prst="rect">
            <a:avLst/>
          </a:prstGeom>
          <a:noFill/>
        </p:spPr>
        <p:txBody>
          <a:bodyPr wrap="square">
            <a:spAutoFit/>
          </a:bodyPr>
          <a:lstStyle/>
          <a:p>
            <a:pPr algn="ctr"/>
            <a:r>
              <a:rPr lang="es-MX" b="1" i="0" u="none" strike="noStrike" dirty="0">
                <a:solidFill>
                  <a:srgbClr val="23505E"/>
                </a:solidFill>
                <a:effectLst/>
                <a:latin typeface="Calibri" panose="020F0502020204030204" pitchFamily="34" charset="0"/>
              </a:rPr>
              <a:t>Para el </a:t>
            </a:r>
            <a:r>
              <a:rPr lang="es-MX" b="1" dirty="0">
                <a:solidFill>
                  <a:srgbClr val="23505E"/>
                </a:solidFill>
                <a:latin typeface="Calibri" panose="020F0502020204030204" pitchFamily="34" charset="0"/>
              </a:rPr>
              <a:t>III trimestre </a:t>
            </a:r>
            <a:r>
              <a:rPr lang="es-MX" b="1" i="0" u="none" strike="noStrike" dirty="0">
                <a:solidFill>
                  <a:srgbClr val="23505E"/>
                </a:solidFill>
                <a:effectLst/>
                <a:latin typeface="Calibri" panose="020F0502020204030204" pitchFamily="34" charset="0"/>
              </a:rPr>
              <a:t>de 2022, se generaron </a:t>
            </a:r>
            <a:r>
              <a:rPr lang="es-MX" sz="1600" b="1" dirty="0">
                <a:solidFill>
                  <a:srgbClr val="23505E"/>
                </a:solidFill>
                <a:latin typeface="Calibri" panose="020F0502020204030204" pitchFamily="34" charset="0"/>
              </a:rPr>
              <a:t>12.334</a:t>
            </a:r>
            <a:r>
              <a:rPr lang="es-MX" b="1" i="0" u="none" strike="noStrike" dirty="0">
                <a:solidFill>
                  <a:srgbClr val="23505E"/>
                </a:solidFill>
                <a:effectLst/>
                <a:latin typeface="Calibri" panose="020F0502020204030204" pitchFamily="34" charset="0"/>
              </a:rPr>
              <a:t>  PQRD a través de los diferentes canales no presenciales</a:t>
            </a:r>
          </a:p>
        </p:txBody>
      </p:sp>
      <p:graphicFrame>
        <p:nvGraphicFramePr>
          <p:cNvPr id="9" name="Tabla 8">
            <a:extLst>
              <a:ext uri="{FF2B5EF4-FFF2-40B4-BE49-F238E27FC236}">
                <a16:creationId xmlns:a16="http://schemas.microsoft.com/office/drawing/2014/main" id="{C51E3976-5D50-6C38-834A-240FCDF07F6E}"/>
              </a:ext>
            </a:extLst>
          </p:cNvPr>
          <p:cNvGraphicFramePr>
            <a:graphicFrameLocks noGrp="1"/>
          </p:cNvGraphicFramePr>
          <p:nvPr>
            <p:extLst>
              <p:ext uri="{D42A27DB-BD31-4B8C-83A1-F6EECF244321}">
                <p14:modId xmlns:p14="http://schemas.microsoft.com/office/powerpoint/2010/main" val="3746073277"/>
              </p:ext>
            </p:extLst>
          </p:nvPr>
        </p:nvGraphicFramePr>
        <p:xfrm>
          <a:off x="638588" y="1947701"/>
          <a:ext cx="4645532" cy="1230786"/>
        </p:xfrm>
        <a:graphic>
          <a:graphicData uri="http://schemas.openxmlformats.org/drawingml/2006/table">
            <a:tbl>
              <a:tblPr/>
              <a:tblGrid>
                <a:gridCol w="1244669">
                  <a:extLst>
                    <a:ext uri="{9D8B030D-6E8A-4147-A177-3AD203B41FA5}">
                      <a16:colId xmlns:a16="http://schemas.microsoft.com/office/drawing/2014/main" val="4274961811"/>
                    </a:ext>
                  </a:extLst>
                </a:gridCol>
                <a:gridCol w="624660">
                  <a:extLst>
                    <a:ext uri="{9D8B030D-6E8A-4147-A177-3AD203B41FA5}">
                      <a16:colId xmlns:a16="http://schemas.microsoft.com/office/drawing/2014/main" val="3694470947"/>
                    </a:ext>
                  </a:extLst>
                </a:gridCol>
                <a:gridCol w="819866">
                  <a:extLst>
                    <a:ext uri="{9D8B030D-6E8A-4147-A177-3AD203B41FA5}">
                      <a16:colId xmlns:a16="http://schemas.microsoft.com/office/drawing/2014/main" val="3547136806"/>
                    </a:ext>
                  </a:extLst>
                </a:gridCol>
                <a:gridCol w="897950">
                  <a:extLst>
                    <a:ext uri="{9D8B030D-6E8A-4147-A177-3AD203B41FA5}">
                      <a16:colId xmlns:a16="http://schemas.microsoft.com/office/drawing/2014/main" val="578682108"/>
                    </a:ext>
                  </a:extLst>
                </a:gridCol>
                <a:gridCol w="1058387">
                  <a:extLst>
                    <a:ext uri="{9D8B030D-6E8A-4147-A177-3AD203B41FA5}">
                      <a16:colId xmlns:a16="http://schemas.microsoft.com/office/drawing/2014/main" val="180558002"/>
                    </a:ext>
                  </a:extLst>
                </a:gridCol>
              </a:tblGrid>
              <a:tr h="205131">
                <a:tc>
                  <a:txBody>
                    <a:bodyPr/>
                    <a:lstStyle/>
                    <a:p>
                      <a:pPr algn="l" fontAlgn="b"/>
                      <a:r>
                        <a:rPr lang="es-CO" sz="1200" b="1" i="0" u="none" strike="noStrike" dirty="0">
                          <a:solidFill>
                            <a:schemeClr val="bg1"/>
                          </a:solidFill>
                          <a:effectLst/>
                          <a:latin typeface="Calibri" panose="020F0502020204030204" pitchFamily="34" charset="0"/>
                        </a:rPr>
                        <a:t>ORIGEN</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009999"/>
                    </a:solidFill>
                  </a:tcPr>
                </a:tc>
                <a:tc>
                  <a:txBody>
                    <a:bodyPr/>
                    <a:lstStyle/>
                    <a:p>
                      <a:pPr algn="ctr" fontAlgn="b"/>
                      <a:r>
                        <a:rPr lang="es-MX" sz="1200" b="1" i="0" u="none" strike="noStrike" dirty="0">
                          <a:solidFill>
                            <a:schemeClr val="bg1"/>
                          </a:solidFill>
                          <a:effectLst/>
                          <a:latin typeface="Calibri" panose="020F0502020204030204" pitchFamily="34" charset="0"/>
                        </a:rPr>
                        <a:t>JULIO</a:t>
                      </a:r>
                      <a:endParaRPr lang="es-CO" sz="1200" b="1" i="0" u="none" strike="noStrike" dirty="0">
                        <a:solidFill>
                          <a:schemeClr val="bg1"/>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009999"/>
                    </a:solidFill>
                  </a:tcPr>
                </a:tc>
                <a:tc>
                  <a:txBody>
                    <a:bodyPr/>
                    <a:lstStyle/>
                    <a:p>
                      <a:pPr algn="ctr" fontAlgn="b"/>
                      <a:r>
                        <a:rPr lang="es-CO" sz="1200" b="1" i="0" u="none" strike="noStrike" dirty="0">
                          <a:solidFill>
                            <a:schemeClr val="bg1"/>
                          </a:solidFill>
                          <a:effectLst/>
                          <a:latin typeface="Calibri" panose="020F0502020204030204" pitchFamily="34" charset="0"/>
                        </a:rPr>
                        <a:t>AGOSTO</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009999"/>
                    </a:solidFill>
                  </a:tcPr>
                </a:tc>
                <a:tc>
                  <a:txBody>
                    <a:bodyPr/>
                    <a:lstStyle/>
                    <a:p>
                      <a:pPr algn="ctr" fontAlgn="b"/>
                      <a:r>
                        <a:rPr lang="es-CO" sz="1200" b="1" i="0" u="none" strike="noStrike" dirty="0">
                          <a:solidFill>
                            <a:schemeClr val="bg1"/>
                          </a:solidFill>
                          <a:effectLst/>
                          <a:latin typeface="Calibri" panose="020F0502020204030204" pitchFamily="34" charset="0"/>
                        </a:rPr>
                        <a:t>SEPTIEMBRE</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009999"/>
                    </a:solidFill>
                  </a:tcPr>
                </a:tc>
                <a:tc>
                  <a:txBody>
                    <a:bodyPr/>
                    <a:lstStyle/>
                    <a:p>
                      <a:pPr algn="ctr" fontAlgn="b"/>
                      <a:r>
                        <a:rPr lang="es-CO" sz="1200" b="1" i="0" u="none" strike="noStrike" dirty="0">
                          <a:solidFill>
                            <a:schemeClr val="bg1"/>
                          </a:solidFill>
                          <a:effectLst/>
                          <a:latin typeface="Calibri" panose="020F0502020204030204" pitchFamily="34" charset="0"/>
                        </a:rPr>
                        <a:t>TOTAL PQRD</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009999"/>
                    </a:solidFill>
                  </a:tcPr>
                </a:tc>
                <a:extLst>
                  <a:ext uri="{0D108BD9-81ED-4DB2-BD59-A6C34878D82A}">
                    <a16:rowId xmlns:a16="http://schemas.microsoft.com/office/drawing/2014/main" val="39335751"/>
                  </a:ext>
                </a:extLst>
              </a:tr>
              <a:tr h="205131">
                <a:tc>
                  <a:txBody>
                    <a:bodyPr/>
                    <a:lstStyle/>
                    <a:p>
                      <a:pPr algn="l" fontAlgn="b"/>
                      <a:r>
                        <a:rPr lang="es-CO" sz="1200" b="0" i="0" u="none" strike="noStrike" dirty="0">
                          <a:solidFill>
                            <a:srgbClr val="000000"/>
                          </a:solidFill>
                          <a:effectLst/>
                          <a:latin typeface="Calibri" panose="020F0502020204030204" pitchFamily="34" charset="0"/>
                        </a:rPr>
                        <a:t>Supersalud</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3.188</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3.109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s-MX" sz="1200" b="0" i="0" u="none" strike="noStrike" dirty="0">
                          <a:solidFill>
                            <a:srgbClr val="000000"/>
                          </a:solidFill>
                          <a:effectLst/>
                          <a:latin typeface="Calibri" panose="020F0502020204030204" pitchFamily="34" charset="0"/>
                        </a:rPr>
                        <a:t>2.955</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rtl="0" fontAlgn="b"/>
                      <a:r>
                        <a:rPr lang="es-CO" sz="1200" b="0" i="0" u="none" strike="noStrike">
                          <a:solidFill>
                            <a:srgbClr val="000000"/>
                          </a:solidFill>
                          <a:effectLst/>
                          <a:latin typeface="Calibri" panose="020F0502020204030204" pitchFamily="34" charset="0"/>
                        </a:rPr>
                        <a:t>9.252</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482463174"/>
                  </a:ext>
                </a:extLst>
              </a:tr>
              <a:tr h="205131">
                <a:tc>
                  <a:txBody>
                    <a:bodyPr/>
                    <a:lstStyle/>
                    <a:p>
                      <a:pPr algn="l" fontAlgn="b"/>
                      <a:r>
                        <a:rPr lang="es-CO" sz="1200" b="0" i="0" u="none" strike="noStrike" dirty="0">
                          <a:solidFill>
                            <a:srgbClr val="000000"/>
                          </a:solidFill>
                          <a:effectLst/>
                          <a:latin typeface="Calibri" panose="020F0502020204030204" pitchFamily="34" charset="0"/>
                        </a:rPr>
                        <a:t>Página Web</a:t>
                      </a:r>
                    </a:p>
                  </a:txBody>
                  <a:tcPr marL="9525" marR="9525" marT="9525" marB="0" anchor="b">
                    <a:lnL>
                      <a:noFill/>
                    </a:lnL>
                    <a:lnR>
                      <a:noFill/>
                    </a:lnR>
                    <a:lnT>
                      <a:noFill/>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494</a:t>
                      </a:r>
                    </a:p>
                  </a:txBody>
                  <a:tcPr marL="9525" marR="9525" marT="9525" marB="0" anchor="b">
                    <a:lnL>
                      <a:noFill/>
                    </a:lnL>
                    <a:lnR>
                      <a:noFill/>
                    </a:lnR>
                    <a:lnT>
                      <a:noFill/>
                    </a:lnT>
                    <a:lnB>
                      <a:noFill/>
                    </a:lnB>
                  </a:tcPr>
                </a:tc>
                <a:tc>
                  <a:txBody>
                    <a:bodyPr/>
                    <a:lstStyle/>
                    <a:p>
                      <a:pPr algn="ctr" fontAlgn="b"/>
                      <a:r>
                        <a:rPr lang="es-MX" sz="1200" b="0" i="0" u="none" strike="noStrike" dirty="0">
                          <a:solidFill>
                            <a:srgbClr val="000000"/>
                          </a:solidFill>
                          <a:effectLst/>
                          <a:latin typeface="Calibri" panose="020F0502020204030204" pitchFamily="34" charset="0"/>
                        </a:rPr>
                        <a:t>581</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s-MX" sz="1200" b="0" i="0" u="none" strike="noStrike" dirty="0">
                          <a:solidFill>
                            <a:srgbClr val="000000"/>
                          </a:solidFill>
                          <a:effectLst/>
                          <a:latin typeface="Calibri" panose="020F0502020204030204" pitchFamily="34" charset="0"/>
                        </a:rPr>
                        <a:t>623</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rtl="0" fontAlgn="b"/>
                      <a:r>
                        <a:rPr lang="es-CO" sz="1200" b="0" i="0" u="none" strike="noStrike">
                          <a:solidFill>
                            <a:srgbClr val="000000"/>
                          </a:solidFill>
                          <a:effectLst/>
                          <a:latin typeface="Calibri" panose="020F0502020204030204" pitchFamily="34" charset="0"/>
                        </a:rPr>
                        <a:t>1.698</a:t>
                      </a:r>
                    </a:p>
                  </a:txBody>
                  <a:tcPr marL="9525" marR="9525" marT="9525" marB="0" anchor="b">
                    <a:lnL>
                      <a:noFill/>
                    </a:lnL>
                    <a:lnR>
                      <a:noFill/>
                    </a:lnR>
                    <a:lnT>
                      <a:noFill/>
                    </a:lnT>
                    <a:lnB>
                      <a:noFill/>
                    </a:lnB>
                  </a:tcPr>
                </a:tc>
                <a:extLst>
                  <a:ext uri="{0D108BD9-81ED-4DB2-BD59-A6C34878D82A}">
                    <a16:rowId xmlns:a16="http://schemas.microsoft.com/office/drawing/2014/main" val="2094299671"/>
                  </a:ext>
                </a:extLst>
              </a:tr>
              <a:tr h="205131">
                <a:tc>
                  <a:txBody>
                    <a:bodyPr/>
                    <a:lstStyle/>
                    <a:p>
                      <a:pPr algn="l" fontAlgn="b"/>
                      <a:r>
                        <a:rPr lang="es-CO" sz="1200" b="0" i="0" u="none" strike="noStrike" dirty="0">
                          <a:solidFill>
                            <a:srgbClr val="000000"/>
                          </a:solidFill>
                          <a:effectLst/>
                          <a:latin typeface="Calibri" panose="020F0502020204030204" pitchFamily="34" charset="0"/>
                        </a:rPr>
                        <a:t>Correo Electrónico</a:t>
                      </a:r>
                    </a:p>
                  </a:txBody>
                  <a:tcPr marL="9525" marR="9525" marT="9525" marB="0" anchor="b">
                    <a:lnL>
                      <a:noFill/>
                    </a:lnL>
                    <a:lnR>
                      <a:noFill/>
                    </a:lnR>
                    <a:lnT>
                      <a:noFill/>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359</a:t>
                      </a:r>
                    </a:p>
                  </a:txBody>
                  <a:tcPr marL="9525" marR="9525" marT="9525" marB="0" anchor="b">
                    <a:lnL>
                      <a:noFill/>
                    </a:lnL>
                    <a:lnR>
                      <a:noFill/>
                    </a:lnR>
                    <a:lnT>
                      <a:noFill/>
                    </a:lnT>
                    <a:lnB>
                      <a:noFill/>
                    </a:lnB>
                  </a:tcPr>
                </a:tc>
                <a:tc>
                  <a:txBody>
                    <a:bodyPr/>
                    <a:lstStyle/>
                    <a:p>
                      <a:pPr algn="ctr" fontAlgn="b"/>
                      <a:r>
                        <a:rPr lang="es-CO" sz="1200" b="0" i="0" u="none" strike="noStrike" dirty="0">
                          <a:solidFill>
                            <a:srgbClr val="000000"/>
                          </a:solidFill>
                          <a:effectLst/>
                          <a:latin typeface="Calibri" panose="020F0502020204030204" pitchFamily="34" charset="0"/>
                        </a:rPr>
                        <a:t>341</a:t>
                      </a:r>
                    </a:p>
                  </a:txBody>
                  <a:tcPr marL="9525" marR="9525" marT="9525" marB="0" anchor="b">
                    <a:lnL>
                      <a:noFill/>
                    </a:lnL>
                    <a:lnR>
                      <a:noFill/>
                    </a:lnR>
                    <a:lnT>
                      <a:noFill/>
                    </a:lnT>
                    <a:lnB>
                      <a:noFill/>
                    </a:lnB>
                  </a:tcPr>
                </a:tc>
                <a:tc>
                  <a:txBody>
                    <a:bodyPr/>
                    <a:lstStyle/>
                    <a:p>
                      <a:pPr algn="ctr" fontAlgn="b"/>
                      <a:r>
                        <a:rPr lang="es-MX" sz="1200" b="0" i="0" u="none" strike="noStrike" dirty="0">
                          <a:solidFill>
                            <a:srgbClr val="000000"/>
                          </a:solidFill>
                          <a:effectLst/>
                          <a:latin typeface="Calibri" panose="020F0502020204030204" pitchFamily="34" charset="0"/>
                        </a:rPr>
                        <a:t>588</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rtl="0" fontAlgn="b"/>
                      <a:r>
                        <a:rPr lang="es-CO" sz="1200" b="0" i="0" u="none" strike="noStrike" dirty="0">
                          <a:solidFill>
                            <a:srgbClr val="000000"/>
                          </a:solidFill>
                          <a:effectLst/>
                          <a:latin typeface="Calibri" panose="020F0502020204030204" pitchFamily="34" charset="0"/>
                        </a:rPr>
                        <a:t>1.288</a:t>
                      </a:r>
                    </a:p>
                  </a:txBody>
                  <a:tcPr marL="9525" marR="9525" marT="9525" marB="0" anchor="b">
                    <a:lnL>
                      <a:noFill/>
                    </a:lnL>
                    <a:lnR>
                      <a:noFill/>
                    </a:lnR>
                    <a:lnT>
                      <a:noFill/>
                    </a:lnT>
                    <a:lnB>
                      <a:noFill/>
                    </a:lnB>
                  </a:tcPr>
                </a:tc>
                <a:extLst>
                  <a:ext uri="{0D108BD9-81ED-4DB2-BD59-A6C34878D82A}">
                    <a16:rowId xmlns:a16="http://schemas.microsoft.com/office/drawing/2014/main" val="547593917"/>
                  </a:ext>
                </a:extLst>
              </a:tr>
              <a:tr h="205131">
                <a:tc>
                  <a:txBody>
                    <a:bodyPr/>
                    <a:lstStyle/>
                    <a:p>
                      <a:pPr algn="l" fontAlgn="b"/>
                      <a:r>
                        <a:rPr lang="es-CO" sz="1200" b="0" i="0" u="none" strike="noStrike" dirty="0">
                          <a:solidFill>
                            <a:srgbClr val="000000"/>
                          </a:solidFill>
                          <a:effectLst/>
                          <a:latin typeface="Calibri" panose="020F0502020204030204" pitchFamily="34" charset="0"/>
                        </a:rPr>
                        <a:t>Redes Sociales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29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r>
                        <a:rPr lang="es-MX" sz="1200" b="0" i="0" u="none" strike="noStrike" dirty="0">
                          <a:solidFill>
                            <a:srgbClr val="000000"/>
                          </a:solidFill>
                          <a:effectLst/>
                          <a:latin typeface="Calibri" panose="020F0502020204030204" pitchFamily="34" charset="0"/>
                        </a:rPr>
                        <a:t>38</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r>
                        <a:rPr lang="es-MX" sz="1200" b="0" i="0" u="none" strike="noStrike" dirty="0">
                          <a:solidFill>
                            <a:srgbClr val="000000"/>
                          </a:solidFill>
                          <a:effectLst/>
                          <a:latin typeface="Calibri" panose="020F0502020204030204" pitchFamily="34" charset="0"/>
                        </a:rPr>
                        <a:t>29</a:t>
                      </a:r>
                      <a:endParaRPr lang="es-CO"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Calibri" panose="020F0502020204030204" pitchFamily="34" charset="0"/>
                        </a:rPr>
                        <a:t>96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78121984"/>
                  </a:ext>
                </a:extLst>
              </a:tr>
              <a:tr h="205131">
                <a:tc>
                  <a:txBody>
                    <a:bodyPr/>
                    <a:lstStyle/>
                    <a:p>
                      <a:pPr algn="l" fontAlgn="b"/>
                      <a:r>
                        <a:rPr lang="es-CO" sz="1200" b="1" i="0" u="none" strike="noStrike" dirty="0">
                          <a:solidFill>
                            <a:schemeClr val="bg1"/>
                          </a:solidFill>
                          <a:effectLst/>
                          <a:latin typeface="Calibri" panose="020F0502020204030204" pitchFamily="34" charset="0"/>
                        </a:rPr>
                        <a:t>TOTAL MES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009999"/>
                    </a:solidFill>
                  </a:tcPr>
                </a:tc>
                <a:tc>
                  <a:txBody>
                    <a:bodyPr/>
                    <a:lstStyle/>
                    <a:p>
                      <a:pPr algn="ctr" rtl="0" fontAlgn="b"/>
                      <a:r>
                        <a:rPr lang="es-CO" sz="1200" b="1" i="0" u="none" strike="noStrike" dirty="0">
                          <a:solidFill>
                            <a:srgbClr val="FFFFFF"/>
                          </a:solidFill>
                          <a:effectLst/>
                          <a:latin typeface="Calibri" panose="020F0502020204030204" pitchFamily="34" charset="0"/>
                        </a:rPr>
                        <a:t>4.070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009999"/>
                    </a:solidFill>
                  </a:tcPr>
                </a:tc>
                <a:tc>
                  <a:txBody>
                    <a:bodyPr/>
                    <a:lstStyle/>
                    <a:p>
                      <a:pPr algn="ctr" rtl="0" fontAlgn="b"/>
                      <a:r>
                        <a:rPr lang="es-CO" sz="1200" b="1" i="0" u="none" strike="noStrike" dirty="0">
                          <a:solidFill>
                            <a:srgbClr val="FFFFFF"/>
                          </a:solidFill>
                          <a:effectLst/>
                          <a:latin typeface="Calibri" panose="020F0502020204030204" pitchFamily="34" charset="0"/>
                        </a:rPr>
                        <a:t>4.069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009999"/>
                    </a:solidFill>
                  </a:tcPr>
                </a:tc>
                <a:tc>
                  <a:txBody>
                    <a:bodyPr/>
                    <a:lstStyle/>
                    <a:p>
                      <a:pPr algn="ctr" rtl="0" fontAlgn="b"/>
                      <a:r>
                        <a:rPr lang="es-CO" sz="1200" b="1" i="0" u="none" strike="noStrike" dirty="0">
                          <a:solidFill>
                            <a:srgbClr val="FFFFFF"/>
                          </a:solidFill>
                          <a:effectLst/>
                          <a:latin typeface="Calibri" panose="020F0502020204030204" pitchFamily="34" charset="0"/>
                        </a:rPr>
                        <a:t>4.195</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009999"/>
                    </a:solidFill>
                  </a:tcPr>
                </a:tc>
                <a:tc>
                  <a:txBody>
                    <a:bodyPr/>
                    <a:lstStyle/>
                    <a:p>
                      <a:pPr algn="ctr" rtl="0" fontAlgn="b"/>
                      <a:r>
                        <a:rPr lang="es-CO" sz="1200" b="1" i="0" u="none" strike="noStrike" dirty="0">
                          <a:solidFill>
                            <a:srgbClr val="FFFFFF"/>
                          </a:solidFill>
                          <a:effectLst/>
                          <a:latin typeface="Calibri" panose="020F0502020204030204" pitchFamily="34" charset="0"/>
                        </a:rPr>
                        <a:t>12.334</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009999"/>
                    </a:solidFill>
                  </a:tcPr>
                </a:tc>
                <a:extLst>
                  <a:ext uri="{0D108BD9-81ED-4DB2-BD59-A6C34878D82A}">
                    <a16:rowId xmlns:a16="http://schemas.microsoft.com/office/drawing/2014/main" val="2359517531"/>
                  </a:ext>
                </a:extLst>
              </a:tr>
            </a:tbl>
          </a:graphicData>
        </a:graphic>
      </p:graphicFrame>
      <p:graphicFrame>
        <p:nvGraphicFramePr>
          <p:cNvPr id="10" name="Tabla 9">
            <a:extLst>
              <a:ext uri="{FF2B5EF4-FFF2-40B4-BE49-F238E27FC236}">
                <a16:creationId xmlns:a16="http://schemas.microsoft.com/office/drawing/2014/main" id="{441180C3-1A86-696A-5C0F-9C6AD48D8059}"/>
              </a:ext>
            </a:extLst>
          </p:cNvPr>
          <p:cNvGraphicFramePr>
            <a:graphicFrameLocks noGrp="1"/>
          </p:cNvGraphicFramePr>
          <p:nvPr>
            <p:extLst>
              <p:ext uri="{D42A27DB-BD31-4B8C-83A1-F6EECF244321}">
                <p14:modId xmlns:p14="http://schemas.microsoft.com/office/powerpoint/2010/main" val="1334072317"/>
              </p:ext>
            </p:extLst>
          </p:nvPr>
        </p:nvGraphicFramePr>
        <p:xfrm>
          <a:off x="1929771" y="4092937"/>
          <a:ext cx="3547559" cy="1690980"/>
        </p:xfrm>
        <a:graphic>
          <a:graphicData uri="http://schemas.openxmlformats.org/drawingml/2006/table">
            <a:tbl>
              <a:tblPr/>
              <a:tblGrid>
                <a:gridCol w="2362097">
                  <a:extLst>
                    <a:ext uri="{9D8B030D-6E8A-4147-A177-3AD203B41FA5}">
                      <a16:colId xmlns:a16="http://schemas.microsoft.com/office/drawing/2014/main" val="4274961811"/>
                    </a:ext>
                  </a:extLst>
                </a:gridCol>
                <a:gridCol w="1185462">
                  <a:extLst>
                    <a:ext uri="{9D8B030D-6E8A-4147-A177-3AD203B41FA5}">
                      <a16:colId xmlns:a16="http://schemas.microsoft.com/office/drawing/2014/main" val="3694470947"/>
                    </a:ext>
                  </a:extLst>
                </a:gridCol>
              </a:tblGrid>
              <a:tr h="281830">
                <a:tc>
                  <a:txBody>
                    <a:bodyPr/>
                    <a:lstStyle/>
                    <a:p>
                      <a:pPr algn="l" fontAlgn="b"/>
                      <a:r>
                        <a:rPr lang="es-MX" sz="1200" b="1" i="0" u="none" strike="noStrike" dirty="0">
                          <a:solidFill>
                            <a:schemeClr val="bg1"/>
                          </a:solidFill>
                          <a:effectLst/>
                          <a:latin typeface="Calibri" panose="020F0502020204030204" pitchFamily="34" charset="0"/>
                        </a:rPr>
                        <a:t>P</a:t>
                      </a:r>
                      <a:r>
                        <a:rPr lang="es-CO" sz="1200" b="1" i="0" u="none" strike="noStrike" dirty="0">
                          <a:solidFill>
                            <a:schemeClr val="bg1"/>
                          </a:solidFill>
                          <a:effectLst/>
                          <a:latin typeface="Calibri" panose="020F0502020204030204" pitchFamily="34" charset="0"/>
                        </a:rPr>
                        <a:t>RINCIPALES MOTIVOS</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fontAlgn="b"/>
                      <a:r>
                        <a:rPr lang="es-MX" sz="1200" b="1" i="0" u="none" strike="noStrike" dirty="0">
                          <a:solidFill>
                            <a:schemeClr val="bg1"/>
                          </a:solidFill>
                          <a:effectLst/>
                          <a:latin typeface="Calibri" panose="020F0502020204030204" pitchFamily="34" charset="0"/>
                        </a:rPr>
                        <a:t>JULIO</a:t>
                      </a:r>
                      <a:endParaRPr lang="es-CO" sz="1200" b="1" i="0" u="none" strike="noStrike" dirty="0">
                        <a:solidFill>
                          <a:schemeClr val="bg1"/>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39335751"/>
                  </a:ext>
                </a:extLst>
              </a:tr>
              <a:tr h="281830">
                <a:tc>
                  <a:txBody>
                    <a:bodyPr/>
                    <a:lstStyle/>
                    <a:p>
                      <a:pPr algn="l" fontAlgn="b"/>
                      <a:r>
                        <a:rPr lang="es-CO" sz="1200" b="0" i="0" u="none" strike="noStrike" dirty="0">
                          <a:solidFill>
                            <a:srgbClr val="000000"/>
                          </a:solidFill>
                          <a:effectLst/>
                          <a:latin typeface="Calibri" panose="020F0502020204030204" pitchFamily="34" charset="0"/>
                        </a:rPr>
                        <a:t>1. Autorizaciones/Asignación de citas</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s-CO" sz="1200" b="0" i="0" u="none" strike="noStrike" dirty="0">
                          <a:solidFill>
                            <a:srgbClr val="000000"/>
                          </a:solidFill>
                          <a:effectLst/>
                          <a:latin typeface="Calibri" panose="020F0502020204030204" pitchFamily="34" charset="0"/>
                        </a:rPr>
                        <a:t>62%</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482463174"/>
                  </a:ext>
                </a:extLst>
              </a:tr>
              <a:tr h="281830">
                <a:tc>
                  <a:txBody>
                    <a:bodyPr/>
                    <a:lstStyle/>
                    <a:p>
                      <a:pPr algn="l" fontAlgn="b"/>
                      <a:r>
                        <a:rPr lang="es-CO" sz="1200" b="0" i="0" u="none" strike="noStrike" dirty="0">
                          <a:solidFill>
                            <a:srgbClr val="000000"/>
                          </a:solidFill>
                          <a:effectLst/>
                          <a:latin typeface="Calibri" panose="020F0502020204030204" pitchFamily="34" charset="0"/>
                        </a:rPr>
                        <a:t>2. Medicamentos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s-CO" sz="12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94299671"/>
                  </a:ext>
                </a:extLst>
              </a:tr>
              <a:tr h="281830">
                <a:tc>
                  <a:txBody>
                    <a:bodyPr/>
                    <a:lstStyle/>
                    <a:p>
                      <a:pPr algn="l" fontAlgn="b"/>
                      <a:r>
                        <a:rPr lang="es-CO" sz="1200" b="0" i="0" u="none" strike="noStrike" dirty="0">
                          <a:solidFill>
                            <a:srgbClr val="000000"/>
                          </a:solidFill>
                          <a:effectLst/>
                          <a:latin typeface="Calibri" panose="020F0502020204030204" pitchFamily="34" charset="0"/>
                        </a:rPr>
                        <a:t>3. Aseguramiento</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s-CO" sz="12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47593917"/>
                  </a:ext>
                </a:extLst>
              </a:tr>
              <a:tr h="281830">
                <a:tc>
                  <a:txBody>
                    <a:bodyPr/>
                    <a:lstStyle/>
                    <a:p>
                      <a:pPr algn="l" fontAlgn="b"/>
                      <a:r>
                        <a:rPr lang="es-CO" sz="1200" b="0" i="0" u="none" strike="noStrike" dirty="0">
                          <a:solidFill>
                            <a:srgbClr val="000000"/>
                          </a:solidFill>
                          <a:effectLst/>
                          <a:latin typeface="Calibri" panose="020F0502020204030204" pitchFamily="34" charset="0"/>
                        </a:rPr>
                        <a:t>4. Referencia</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2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121984"/>
                  </a:ext>
                </a:extLst>
              </a:tr>
              <a:tr h="281830">
                <a:tc>
                  <a:txBody>
                    <a:bodyPr/>
                    <a:lstStyle/>
                    <a:p>
                      <a:pPr algn="l" fontAlgn="b"/>
                      <a:r>
                        <a:rPr lang="es-MX" sz="1200" b="0" i="0" u="none" strike="noStrike" dirty="0">
                          <a:solidFill>
                            <a:srgbClr val="000000"/>
                          </a:solidFill>
                          <a:effectLst/>
                          <a:latin typeface="Calibri" panose="020F0502020204030204" pitchFamily="34" charset="0"/>
                        </a:rPr>
                        <a:t>5. Solicitud de información</a:t>
                      </a:r>
                      <a:endParaRPr lang="es-CO"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1200" b="0" i="0" u="none" strike="noStrike" dirty="0">
                          <a:solidFill>
                            <a:srgbClr val="000000"/>
                          </a:solidFill>
                          <a:effectLst/>
                          <a:latin typeface="Calibri" panose="020F0502020204030204" pitchFamily="34" charset="0"/>
                        </a:rPr>
                        <a:t>2%</a:t>
                      </a:r>
                      <a:endParaRPr lang="es-CO"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387260"/>
                  </a:ext>
                </a:extLst>
              </a:tr>
            </a:tbl>
          </a:graphicData>
        </a:graphic>
      </p:graphicFrame>
      <p:sp>
        <p:nvSpPr>
          <p:cNvPr id="11" name="CuadroTexto 10">
            <a:extLst>
              <a:ext uri="{FF2B5EF4-FFF2-40B4-BE49-F238E27FC236}">
                <a16:creationId xmlns:a16="http://schemas.microsoft.com/office/drawing/2014/main" id="{DAF74FC5-B93A-BC8A-66A1-1C176BC97855}"/>
              </a:ext>
            </a:extLst>
          </p:cNvPr>
          <p:cNvSpPr txBox="1"/>
          <p:nvPr/>
        </p:nvSpPr>
        <p:spPr>
          <a:xfrm>
            <a:off x="1583806" y="3676830"/>
            <a:ext cx="4239487" cy="369332"/>
          </a:xfrm>
          <a:prstGeom prst="rect">
            <a:avLst/>
          </a:prstGeom>
          <a:noFill/>
        </p:spPr>
        <p:txBody>
          <a:bodyPr wrap="square">
            <a:spAutoFit/>
          </a:bodyPr>
          <a:lstStyle/>
          <a:p>
            <a:pPr algn="ctr"/>
            <a:r>
              <a:rPr lang="es-MX" sz="1600" b="1" i="0" u="none" strike="noStrike" dirty="0">
                <a:solidFill>
                  <a:srgbClr val="23505E"/>
                </a:solidFill>
                <a:effectLst/>
                <a:latin typeface="Calibri" panose="020F0502020204030204" pitchFamily="34" charset="0"/>
              </a:rPr>
              <a:t>El </a:t>
            </a:r>
            <a:r>
              <a:rPr lang="es-MX" sz="1800" b="1" i="0" u="none" strike="noStrike" dirty="0">
                <a:solidFill>
                  <a:srgbClr val="23505E"/>
                </a:solidFill>
                <a:effectLst/>
                <a:latin typeface="Calibri" panose="020F0502020204030204" pitchFamily="34" charset="0"/>
              </a:rPr>
              <a:t>78% </a:t>
            </a:r>
            <a:r>
              <a:rPr lang="es-MX" sz="1600" b="1" i="0" u="none" strike="noStrike" dirty="0">
                <a:solidFill>
                  <a:srgbClr val="23505E"/>
                </a:solidFill>
                <a:effectLst/>
                <a:latin typeface="Calibri" panose="020F0502020204030204" pitchFamily="34" charset="0"/>
              </a:rPr>
              <a:t>de los motivos de PQRD se deben a: </a:t>
            </a:r>
          </a:p>
        </p:txBody>
      </p:sp>
      <p:sp>
        <p:nvSpPr>
          <p:cNvPr id="4" name="CuadroTexto 3">
            <a:extLst>
              <a:ext uri="{FF2B5EF4-FFF2-40B4-BE49-F238E27FC236}">
                <a16:creationId xmlns:a16="http://schemas.microsoft.com/office/drawing/2014/main" id="{D264C632-921B-6657-BE79-6811CB9EB946}"/>
              </a:ext>
            </a:extLst>
          </p:cNvPr>
          <p:cNvSpPr txBox="1"/>
          <p:nvPr/>
        </p:nvSpPr>
        <p:spPr>
          <a:xfrm>
            <a:off x="654693" y="5989496"/>
            <a:ext cx="6097712" cy="276999"/>
          </a:xfrm>
          <a:prstGeom prst="rect">
            <a:avLst/>
          </a:prstGeom>
          <a:noFill/>
        </p:spPr>
        <p:txBody>
          <a:bodyPr wrap="square">
            <a:spAutoFit/>
          </a:bodyPr>
          <a:lstStyle/>
          <a:p>
            <a:r>
              <a:rPr lang="es-ES" sz="1200" b="1" i="0" u="none" strike="noStrike" baseline="0" dirty="0">
                <a:solidFill>
                  <a:srgbClr val="22505E"/>
                </a:solidFill>
                <a:latin typeface="Open Sans" panose="020B0606030504020204" pitchFamily="34" charset="0"/>
              </a:rPr>
              <a:t>Nota: </a:t>
            </a:r>
            <a:r>
              <a:rPr lang="es-ES" sz="1200" b="0" i="0" u="none" strike="noStrike" baseline="0" dirty="0">
                <a:solidFill>
                  <a:srgbClr val="22505E"/>
                </a:solidFill>
                <a:latin typeface="Open Sans" panose="020B0606030504020204" pitchFamily="34" charset="0"/>
              </a:rPr>
              <a:t>Las PQRD incluyen peticiones, derechos de petición, quejas, reclamos.</a:t>
            </a:r>
            <a:endParaRPr lang="es-CO" sz="1200" dirty="0"/>
          </a:p>
        </p:txBody>
      </p:sp>
    </p:spTree>
    <p:extLst>
      <p:ext uri="{BB962C8B-B14F-4D97-AF65-F5344CB8AC3E}">
        <p14:creationId xmlns:p14="http://schemas.microsoft.com/office/powerpoint/2010/main" val="38858898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8"/>
          <p:cNvSpPr txBox="1"/>
          <p:nvPr/>
        </p:nvSpPr>
        <p:spPr>
          <a:xfrm>
            <a:off x="904493" y="950751"/>
            <a:ext cx="380143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b="1" dirty="0">
                <a:solidFill>
                  <a:srgbClr val="006D74"/>
                </a:solidFill>
                <a:latin typeface="Calibri"/>
                <a:cs typeface="Calibri"/>
                <a:sym typeface="Calibri"/>
              </a:rPr>
              <a:t>Contenido </a:t>
            </a:r>
            <a:endParaRPr sz="900" dirty="0"/>
          </a:p>
        </p:txBody>
      </p:sp>
      <p:sp>
        <p:nvSpPr>
          <p:cNvPr id="6" name="CuadroTexto 5">
            <a:extLst>
              <a:ext uri="{FF2B5EF4-FFF2-40B4-BE49-F238E27FC236}">
                <a16:creationId xmlns:a16="http://schemas.microsoft.com/office/drawing/2014/main" id="{346619A0-959A-4B97-9AB0-5AB2BB1EE17B}"/>
              </a:ext>
            </a:extLst>
          </p:cNvPr>
          <p:cNvSpPr txBox="1"/>
          <p:nvPr/>
        </p:nvSpPr>
        <p:spPr>
          <a:xfrm>
            <a:off x="522494" y="1723368"/>
            <a:ext cx="4257328" cy="3893374"/>
          </a:xfrm>
          <a:prstGeom prst="rect">
            <a:avLst/>
          </a:prstGeom>
          <a:noFill/>
        </p:spPr>
        <p:txBody>
          <a:bodyPr wrap="square" rtlCol="0">
            <a:spAutoFit/>
          </a:bodyPr>
          <a:lstStyle/>
          <a:p>
            <a:pPr marL="342900" indent="-342900" algn="just">
              <a:spcBef>
                <a:spcPts val="190"/>
              </a:spcBef>
              <a:buClr>
                <a:srgbClr val="00A5A4"/>
              </a:buClr>
              <a:buAutoNum type="arabicPeriod"/>
            </a:pPr>
            <a:r>
              <a:rPr lang="es-ES" sz="1600" dirty="0">
                <a:solidFill>
                  <a:srgbClr val="23505E"/>
                </a:solidFill>
              </a:rPr>
              <a:t>Cantidad de afiliados</a:t>
            </a:r>
          </a:p>
          <a:p>
            <a:pPr marL="342900" indent="-342900" algn="just">
              <a:spcBef>
                <a:spcPts val="190"/>
              </a:spcBef>
              <a:buClr>
                <a:srgbClr val="00A5A4"/>
              </a:buClr>
              <a:buAutoNum type="arabicPeriod"/>
            </a:pPr>
            <a:endParaRPr lang="es-ES" sz="800" dirty="0">
              <a:solidFill>
                <a:srgbClr val="23505E"/>
              </a:solidFill>
            </a:endParaRPr>
          </a:p>
          <a:p>
            <a:pPr marL="342900" indent="-342900" algn="just">
              <a:spcBef>
                <a:spcPts val="190"/>
              </a:spcBef>
              <a:buClr>
                <a:srgbClr val="00A5A4"/>
              </a:buClr>
              <a:buFontTx/>
              <a:buAutoNum type="arabicPeriod"/>
            </a:pPr>
            <a:r>
              <a:rPr lang="es-CO" sz="1600" dirty="0">
                <a:solidFill>
                  <a:srgbClr val="23505E"/>
                </a:solidFill>
              </a:rPr>
              <a:t>Novedades presentadas en el aseguramiento</a:t>
            </a:r>
          </a:p>
          <a:p>
            <a:pPr marL="342900" indent="-342900" algn="just">
              <a:spcBef>
                <a:spcPts val="190"/>
              </a:spcBef>
              <a:buClr>
                <a:srgbClr val="00A5A4"/>
              </a:buClr>
              <a:buFontTx/>
              <a:buAutoNum type="arabicPeriod"/>
            </a:pPr>
            <a:endParaRPr lang="es-ES" sz="800" dirty="0">
              <a:solidFill>
                <a:srgbClr val="23505E"/>
              </a:solidFill>
            </a:endParaRPr>
          </a:p>
          <a:p>
            <a:pPr marL="342900" indent="-342900" algn="just">
              <a:spcBef>
                <a:spcPts val="190"/>
              </a:spcBef>
              <a:buClr>
                <a:srgbClr val="00A5A4"/>
              </a:buClr>
              <a:buAutoNum type="arabicPeriod"/>
            </a:pPr>
            <a:r>
              <a:rPr lang="es-ES" sz="1600" dirty="0">
                <a:solidFill>
                  <a:srgbClr val="23505E"/>
                </a:solidFill>
              </a:rPr>
              <a:t>Indicadores de gestión del Sistema Obligatorio de Garantía de la Calidad - SOGC</a:t>
            </a:r>
          </a:p>
          <a:p>
            <a:pPr marL="342900" indent="-342900" algn="just">
              <a:spcBef>
                <a:spcPts val="190"/>
              </a:spcBef>
              <a:buClr>
                <a:srgbClr val="00A5A4"/>
              </a:buClr>
              <a:buAutoNum type="arabicPeriod"/>
            </a:pPr>
            <a:endParaRPr lang="es-ES" sz="800" dirty="0">
              <a:solidFill>
                <a:srgbClr val="23505E"/>
              </a:solidFill>
            </a:endParaRPr>
          </a:p>
          <a:p>
            <a:pPr marL="342900" indent="-342900" algn="just">
              <a:spcBef>
                <a:spcPts val="190"/>
              </a:spcBef>
              <a:buClr>
                <a:srgbClr val="00A5A4"/>
              </a:buClr>
              <a:buAutoNum type="arabicPeriod"/>
            </a:pPr>
            <a:r>
              <a:rPr lang="es-ES" sz="1600" dirty="0">
                <a:solidFill>
                  <a:srgbClr val="23505E"/>
                </a:solidFill>
              </a:rPr>
              <a:t>Estado de contratación de la red por nivel de complejidad</a:t>
            </a:r>
          </a:p>
          <a:p>
            <a:pPr marL="342900" indent="-342900" algn="just">
              <a:spcBef>
                <a:spcPts val="190"/>
              </a:spcBef>
              <a:buClr>
                <a:srgbClr val="00A5A4"/>
              </a:buClr>
              <a:buAutoNum type="arabicPeriod"/>
            </a:pPr>
            <a:endParaRPr lang="es-ES" sz="800" dirty="0">
              <a:solidFill>
                <a:srgbClr val="23505E"/>
              </a:solidFill>
            </a:endParaRPr>
          </a:p>
          <a:p>
            <a:pPr marL="342900" indent="-342900" algn="just">
              <a:spcBef>
                <a:spcPts val="190"/>
              </a:spcBef>
              <a:buClr>
                <a:srgbClr val="00A5A4"/>
              </a:buClr>
              <a:buFontTx/>
              <a:buAutoNum type="arabicPeriod"/>
            </a:pPr>
            <a:r>
              <a:rPr lang="es-CO" sz="1600" dirty="0">
                <a:solidFill>
                  <a:srgbClr val="23505E"/>
                </a:solidFill>
              </a:rPr>
              <a:t>Satisfacción de los usuarios</a:t>
            </a:r>
          </a:p>
          <a:p>
            <a:pPr marL="342900" indent="-342900" algn="just">
              <a:spcBef>
                <a:spcPts val="190"/>
              </a:spcBef>
              <a:buClr>
                <a:srgbClr val="00A5A4"/>
              </a:buClr>
              <a:buFontTx/>
              <a:buAutoNum type="arabicPeriod"/>
            </a:pPr>
            <a:endParaRPr lang="es-ES" sz="800" dirty="0">
              <a:solidFill>
                <a:srgbClr val="23505E"/>
              </a:solidFill>
            </a:endParaRPr>
          </a:p>
          <a:p>
            <a:pPr marL="342900" indent="-342900" algn="just">
              <a:spcBef>
                <a:spcPts val="190"/>
              </a:spcBef>
              <a:buClr>
                <a:srgbClr val="00A5A4"/>
              </a:buClr>
              <a:buAutoNum type="arabicPeriod"/>
            </a:pPr>
            <a:r>
              <a:rPr lang="es-ES" sz="1600" dirty="0">
                <a:solidFill>
                  <a:srgbClr val="23505E"/>
                </a:solidFill>
              </a:rPr>
              <a:t>Gestión en los puntos de atención</a:t>
            </a:r>
          </a:p>
          <a:p>
            <a:pPr marL="342900" indent="-342900" algn="just">
              <a:spcBef>
                <a:spcPts val="190"/>
              </a:spcBef>
              <a:buClr>
                <a:srgbClr val="00A5A4"/>
              </a:buClr>
              <a:buAutoNum type="arabicPeriod"/>
            </a:pPr>
            <a:endParaRPr lang="es-ES" sz="800" dirty="0">
              <a:solidFill>
                <a:srgbClr val="23505E"/>
              </a:solidFill>
            </a:endParaRPr>
          </a:p>
          <a:p>
            <a:pPr marL="342900" indent="-342900" algn="just">
              <a:spcBef>
                <a:spcPts val="190"/>
              </a:spcBef>
              <a:buClr>
                <a:srgbClr val="00A5A4"/>
              </a:buClr>
              <a:buAutoNum type="arabicPeriod"/>
            </a:pPr>
            <a:r>
              <a:rPr lang="es-ES" sz="1600" dirty="0">
                <a:solidFill>
                  <a:srgbClr val="23505E"/>
                </a:solidFill>
              </a:rPr>
              <a:t>Solicitudes PQRD no presenciales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8" name="Google Shape;738;p50"/>
          <p:cNvSpPr txBox="1"/>
          <p:nvPr/>
        </p:nvSpPr>
        <p:spPr>
          <a:xfrm>
            <a:off x="2429385" y="825901"/>
            <a:ext cx="733164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800" b="1" dirty="0">
                <a:solidFill>
                  <a:srgbClr val="23505E"/>
                </a:solidFill>
                <a:latin typeface="Calibri"/>
                <a:ea typeface="Calibri"/>
                <a:cs typeface="Calibri"/>
                <a:sym typeface="Calibri"/>
              </a:rPr>
              <a:t>1. Cantidad de afiliados</a:t>
            </a:r>
            <a:endParaRPr sz="2800" dirty="0">
              <a:solidFill>
                <a:srgbClr val="00A5A4"/>
              </a:solidFill>
              <a:latin typeface="Calibri"/>
              <a:ea typeface="Calibri"/>
              <a:cs typeface="Calibri"/>
              <a:sym typeface="Calibri"/>
            </a:endParaRPr>
          </a:p>
        </p:txBody>
      </p:sp>
      <p:sp>
        <p:nvSpPr>
          <p:cNvPr id="740" name="Google Shape;740;p50"/>
          <p:cNvSpPr txBox="1"/>
          <p:nvPr/>
        </p:nvSpPr>
        <p:spPr>
          <a:xfrm>
            <a:off x="2302220" y="2253402"/>
            <a:ext cx="177262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O" sz="1800" b="1" dirty="0">
                <a:solidFill>
                  <a:schemeClr val="lt1"/>
                </a:solidFill>
                <a:latin typeface="Calibri"/>
                <a:cs typeface="Calibri"/>
                <a:sym typeface="Calibri"/>
              </a:rPr>
              <a:t>NÍMERO DE AFILIADOS</a:t>
            </a:r>
            <a:endParaRPr dirty="0"/>
          </a:p>
        </p:txBody>
      </p:sp>
      <p:sp>
        <p:nvSpPr>
          <p:cNvPr id="742" name="Google Shape;742;p50"/>
          <p:cNvSpPr txBox="1"/>
          <p:nvPr/>
        </p:nvSpPr>
        <p:spPr>
          <a:xfrm>
            <a:off x="2894242" y="2295166"/>
            <a:ext cx="2303073"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O" sz="1800" b="1" dirty="0">
                <a:solidFill>
                  <a:schemeClr val="lt1"/>
                </a:solidFill>
                <a:latin typeface="Calibri"/>
                <a:cs typeface="Calibri"/>
                <a:sym typeface="Calibri"/>
              </a:rPr>
              <a:t>% PARTICIPACIÓN</a:t>
            </a:r>
            <a:endParaRPr dirty="0"/>
          </a:p>
        </p:txBody>
      </p:sp>
      <p:sp>
        <p:nvSpPr>
          <p:cNvPr id="753" name="Google Shape;753;p50"/>
          <p:cNvSpPr txBox="1"/>
          <p:nvPr/>
        </p:nvSpPr>
        <p:spPr>
          <a:xfrm>
            <a:off x="9047534" y="2295166"/>
            <a:ext cx="1008112" cy="464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O" sz="1800" b="1">
                <a:solidFill>
                  <a:schemeClr val="lt1"/>
                </a:solidFill>
                <a:latin typeface="Calibri"/>
                <a:ea typeface="Calibri"/>
                <a:cs typeface="Calibri"/>
                <a:sym typeface="Calibri"/>
              </a:rPr>
              <a:t>Texto 1</a:t>
            </a:r>
            <a:endParaRPr/>
          </a:p>
        </p:txBody>
      </p:sp>
      <p:sp>
        <p:nvSpPr>
          <p:cNvPr id="7" name="CuadroTexto 6">
            <a:extLst>
              <a:ext uri="{FF2B5EF4-FFF2-40B4-BE49-F238E27FC236}">
                <a16:creationId xmlns:a16="http://schemas.microsoft.com/office/drawing/2014/main" id="{A345D91F-7979-49D8-870E-A99188E063A4}"/>
              </a:ext>
            </a:extLst>
          </p:cNvPr>
          <p:cNvSpPr txBox="1"/>
          <p:nvPr/>
        </p:nvSpPr>
        <p:spPr>
          <a:xfrm>
            <a:off x="1173789" y="2230717"/>
            <a:ext cx="10026453" cy="369332"/>
          </a:xfrm>
          <a:prstGeom prst="rect">
            <a:avLst/>
          </a:prstGeom>
          <a:noFill/>
        </p:spPr>
        <p:txBody>
          <a:bodyPr wrap="square" rtlCol="0">
            <a:spAutoFit/>
          </a:bodyPr>
          <a:lstStyle/>
          <a:p>
            <a:pPr algn="just"/>
            <a:r>
              <a:rPr lang="es-ES" sz="1600" dirty="0"/>
              <a:t>A corte del 30 de septiembre de 2022, Savia Salud EPS cuenta con un total de </a:t>
            </a:r>
            <a:r>
              <a:rPr lang="es-ES" sz="1800" b="1" dirty="0"/>
              <a:t>1.673.493</a:t>
            </a:r>
            <a:r>
              <a:rPr lang="es-ES" sz="1600" dirty="0"/>
              <a:t> afiliados:</a:t>
            </a:r>
            <a:endParaRPr lang="es-CO" sz="1600" dirty="0"/>
          </a:p>
        </p:txBody>
      </p:sp>
      <p:graphicFrame>
        <p:nvGraphicFramePr>
          <p:cNvPr id="2" name="Tabla 1">
            <a:extLst>
              <a:ext uri="{FF2B5EF4-FFF2-40B4-BE49-F238E27FC236}">
                <a16:creationId xmlns:a16="http://schemas.microsoft.com/office/drawing/2014/main" id="{2A320A00-B163-691B-D299-2C4FA0AAA957}"/>
              </a:ext>
            </a:extLst>
          </p:cNvPr>
          <p:cNvGraphicFramePr>
            <a:graphicFrameLocks noGrp="1"/>
          </p:cNvGraphicFramePr>
          <p:nvPr>
            <p:extLst>
              <p:ext uri="{D42A27DB-BD31-4B8C-83A1-F6EECF244321}">
                <p14:modId xmlns:p14="http://schemas.microsoft.com/office/powerpoint/2010/main" val="3523575105"/>
              </p:ext>
            </p:extLst>
          </p:nvPr>
        </p:nvGraphicFramePr>
        <p:xfrm>
          <a:off x="1332137" y="3019599"/>
          <a:ext cx="5660962" cy="1926419"/>
        </p:xfrm>
        <a:graphic>
          <a:graphicData uri="http://schemas.openxmlformats.org/drawingml/2006/table">
            <a:tbl>
              <a:tblPr/>
              <a:tblGrid>
                <a:gridCol w="2131659">
                  <a:extLst>
                    <a:ext uri="{9D8B030D-6E8A-4147-A177-3AD203B41FA5}">
                      <a16:colId xmlns:a16="http://schemas.microsoft.com/office/drawing/2014/main" val="538600350"/>
                    </a:ext>
                  </a:extLst>
                </a:gridCol>
                <a:gridCol w="1613827">
                  <a:extLst>
                    <a:ext uri="{9D8B030D-6E8A-4147-A177-3AD203B41FA5}">
                      <a16:colId xmlns:a16="http://schemas.microsoft.com/office/drawing/2014/main" val="479862853"/>
                    </a:ext>
                  </a:extLst>
                </a:gridCol>
                <a:gridCol w="1915476">
                  <a:extLst>
                    <a:ext uri="{9D8B030D-6E8A-4147-A177-3AD203B41FA5}">
                      <a16:colId xmlns:a16="http://schemas.microsoft.com/office/drawing/2014/main" val="2226836544"/>
                    </a:ext>
                  </a:extLst>
                </a:gridCol>
              </a:tblGrid>
              <a:tr h="688007">
                <a:tc>
                  <a:txBody>
                    <a:bodyPr/>
                    <a:lstStyle/>
                    <a:p>
                      <a:pPr algn="ctr" fontAlgn="ctr"/>
                      <a:r>
                        <a:rPr lang="es-CO" sz="1600" b="1" i="0" u="none" strike="noStrike" dirty="0">
                          <a:solidFill>
                            <a:srgbClr val="FFFFFF"/>
                          </a:solidFill>
                          <a:effectLst/>
                          <a:latin typeface="Arial" panose="020B0604020202020204" pitchFamily="34" charset="0"/>
                        </a:rPr>
                        <a:t>RÉGIMEN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600" b="1" i="0" u="none" strike="noStrike">
                          <a:solidFill>
                            <a:srgbClr val="FFFFFF"/>
                          </a:solidFill>
                          <a:effectLst/>
                          <a:latin typeface="Arial" panose="020B0604020202020204" pitchFamily="34" charset="0"/>
                        </a:rPr>
                        <a:t>NÚMERO DE AFILIADOS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600" b="1" i="0" u="none" strike="noStrike" dirty="0">
                          <a:solidFill>
                            <a:srgbClr val="FFFFFF"/>
                          </a:solidFill>
                          <a:effectLst/>
                          <a:latin typeface="Arial" panose="020B0604020202020204" pitchFamily="34" charset="0"/>
                        </a:rPr>
                        <a:t>% </a:t>
                      </a:r>
                    </a:p>
                    <a:p>
                      <a:pPr algn="ctr" fontAlgn="ctr"/>
                      <a:r>
                        <a:rPr lang="es-CO" sz="1600" b="1" i="0" u="none" strike="noStrike" dirty="0">
                          <a:solidFill>
                            <a:srgbClr val="FFFFFF"/>
                          </a:solidFill>
                          <a:effectLst/>
                          <a:latin typeface="Arial" panose="020B0604020202020204" pitchFamily="34" charset="0"/>
                        </a:rPr>
                        <a:t>PARTICIPACIÓN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254728684"/>
                  </a:ext>
                </a:extLst>
              </a:tr>
              <a:tr h="412804">
                <a:tc>
                  <a:txBody>
                    <a:bodyPr/>
                    <a:lstStyle/>
                    <a:p>
                      <a:pPr algn="just" fontAlgn="ctr"/>
                      <a:r>
                        <a:rPr lang="es-CO" sz="1600" b="1" i="0" u="none" strike="noStrike">
                          <a:solidFill>
                            <a:srgbClr val="000000"/>
                          </a:solidFill>
                          <a:effectLst/>
                          <a:latin typeface="Arial" panose="020B0604020202020204" pitchFamily="34" charset="0"/>
                        </a:rPr>
                        <a:t>Subsidiado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Arial" panose="020B0604020202020204" pitchFamily="34" charset="0"/>
                        </a:rPr>
                        <a:t>1.543.231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Arial" panose="020B0604020202020204" pitchFamily="34" charset="0"/>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749520"/>
                  </a:ext>
                </a:extLst>
              </a:tr>
              <a:tr h="412804">
                <a:tc>
                  <a:txBody>
                    <a:bodyPr/>
                    <a:lstStyle/>
                    <a:p>
                      <a:pPr algn="just" fontAlgn="ctr"/>
                      <a:r>
                        <a:rPr lang="es-CO" sz="1600" b="1" i="0" u="none" strike="noStrike">
                          <a:solidFill>
                            <a:srgbClr val="000000"/>
                          </a:solidFill>
                          <a:effectLst/>
                          <a:latin typeface="Arial" panose="020B0604020202020204" pitchFamily="34" charset="0"/>
                        </a:rPr>
                        <a:t>Contributivo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Arial" panose="020B0604020202020204" pitchFamily="34" charset="0"/>
                        </a:rPr>
                        <a:t>130.262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316569"/>
                  </a:ext>
                </a:extLst>
              </a:tr>
              <a:tr h="412804">
                <a:tc>
                  <a:txBody>
                    <a:bodyPr/>
                    <a:lstStyle/>
                    <a:p>
                      <a:pPr algn="ctr" fontAlgn="ctr"/>
                      <a:r>
                        <a:rPr lang="es-CO" sz="1600" b="1" i="0" u="none" strike="noStrike">
                          <a:solidFill>
                            <a:srgbClr val="FFFFFF"/>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600" b="1" i="0" u="none" strike="noStrike" dirty="0">
                          <a:solidFill>
                            <a:srgbClr val="000000"/>
                          </a:solidFill>
                          <a:effectLst/>
                          <a:latin typeface="Arial" panose="020B0604020202020204" pitchFamily="34" charset="0"/>
                        </a:rPr>
                        <a:t>1.673.493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461376"/>
                  </a:ext>
                </a:extLst>
              </a:tr>
            </a:tbl>
          </a:graphicData>
        </a:graphic>
      </p:graphicFrame>
      <p:graphicFrame>
        <p:nvGraphicFramePr>
          <p:cNvPr id="3" name="Gráfico 2">
            <a:extLst>
              <a:ext uri="{FF2B5EF4-FFF2-40B4-BE49-F238E27FC236}">
                <a16:creationId xmlns:a16="http://schemas.microsoft.com/office/drawing/2014/main" id="{96E6A334-DF89-4122-94E2-7A7FA114A29B}"/>
              </a:ext>
            </a:extLst>
          </p:cNvPr>
          <p:cNvGraphicFramePr>
            <a:graphicFrameLocks/>
          </p:cNvGraphicFramePr>
          <p:nvPr>
            <p:extLst>
              <p:ext uri="{D42A27DB-BD31-4B8C-83A1-F6EECF244321}">
                <p14:modId xmlns:p14="http://schemas.microsoft.com/office/powerpoint/2010/main" val="2109474496"/>
              </p:ext>
            </p:extLst>
          </p:nvPr>
        </p:nvGraphicFramePr>
        <p:xfrm>
          <a:off x="6993099" y="2633720"/>
          <a:ext cx="4324172" cy="2610101"/>
        </p:xfrm>
        <a:graphic>
          <a:graphicData uri="http://schemas.openxmlformats.org/drawingml/2006/chart">
            <c:chart xmlns:c="http://schemas.openxmlformats.org/drawingml/2006/chart" xmlns:r="http://schemas.openxmlformats.org/officeDocument/2006/relationships" r:id="rId3"/>
          </a:graphicData>
        </a:graphic>
      </p:graphicFrame>
      <p:sp>
        <p:nvSpPr>
          <p:cNvPr id="4" name="Google Shape;738;p50">
            <a:extLst>
              <a:ext uri="{FF2B5EF4-FFF2-40B4-BE49-F238E27FC236}">
                <a16:creationId xmlns:a16="http://schemas.microsoft.com/office/drawing/2014/main" id="{61C06155-B99D-3B73-35EE-4A247EFFF77F}"/>
              </a:ext>
            </a:extLst>
          </p:cNvPr>
          <p:cNvSpPr txBox="1"/>
          <p:nvPr/>
        </p:nvSpPr>
        <p:spPr>
          <a:xfrm>
            <a:off x="1173789" y="1565723"/>
            <a:ext cx="888185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23505E"/>
                </a:solidFill>
                <a:latin typeface="Calibri"/>
                <a:ea typeface="Calibri"/>
                <a:cs typeface="Calibri"/>
                <a:sym typeface="Calibri"/>
              </a:rPr>
              <a:t>1.1 Total de afiliados por régimen, corte septiembre 2022</a:t>
            </a:r>
            <a:endParaRPr sz="2400" dirty="0">
              <a:solidFill>
                <a:srgbClr val="00A5A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9" name="CuadroTexto 8">
            <a:extLst>
              <a:ext uri="{FF2B5EF4-FFF2-40B4-BE49-F238E27FC236}">
                <a16:creationId xmlns:a16="http://schemas.microsoft.com/office/drawing/2014/main" id="{DBB6625F-ABA8-4F3D-8038-9F600B80464E}"/>
              </a:ext>
            </a:extLst>
          </p:cNvPr>
          <p:cNvSpPr txBox="1"/>
          <p:nvPr/>
        </p:nvSpPr>
        <p:spPr>
          <a:xfrm>
            <a:off x="1348284" y="5599869"/>
            <a:ext cx="3703401" cy="307777"/>
          </a:xfrm>
          <a:prstGeom prst="rect">
            <a:avLst/>
          </a:prstGeom>
          <a:noFill/>
        </p:spPr>
        <p:txBody>
          <a:bodyPr wrap="square">
            <a:spAutoFit/>
          </a:bodyPr>
          <a:lstStyle/>
          <a:p>
            <a:r>
              <a:rPr lang="es-CO" dirty="0"/>
              <a:t>Asignación en 9 subregiones</a:t>
            </a:r>
          </a:p>
        </p:txBody>
      </p:sp>
      <p:sp>
        <p:nvSpPr>
          <p:cNvPr id="7" name="CuadroTexto 6">
            <a:extLst>
              <a:ext uri="{FF2B5EF4-FFF2-40B4-BE49-F238E27FC236}">
                <a16:creationId xmlns:a16="http://schemas.microsoft.com/office/drawing/2014/main" id="{4E7B9167-6DDC-7FB9-3AD9-AE3E76FC63A4}"/>
              </a:ext>
            </a:extLst>
          </p:cNvPr>
          <p:cNvSpPr txBox="1"/>
          <p:nvPr/>
        </p:nvSpPr>
        <p:spPr>
          <a:xfrm>
            <a:off x="1003511" y="2137852"/>
            <a:ext cx="10239112" cy="677108"/>
          </a:xfrm>
          <a:prstGeom prst="rect">
            <a:avLst/>
          </a:prstGeom>
          <a:noFill/>
        </p:spPr>
        <p:txBody>
          <a:bodyPr wrap="square">
            <a:spAutoFit/>
          </a:bodyPr>
          <a:lstStyle/>
          <a:p>
            <a:pPr algn="just"/>
            <a:r>
              <a:rPr lang="es-ES" sz="1800" dirty="0">
                <a:latin typeface="+mj-lt"/>
                <a:cs typeface="Calibri" panose="020F0502020204030204" pitchFamily="34" charset="0"/>
              </a:rPr>
              <a:t>Distribución de la población afiliada según los </a:t>
            </a:r>
            <a:r>
              <a:rPr lang="es-ES" sz="2000" b="1" dirty="0">
                <a:latin typeface="+mj-lt"/>
                <a:cs typeface="Calibri" panose="020F0502020204030204" pitchFamily="34" charset="0"/>
              </a:rPr>
              <a:t>123</a:t>
            </a:r>
            <a:r>
              <a:rPr lang="es-ES" sz="1800" dirty="0">
                <a:latin typeface="+mj-lt"/>
                <a:cs typeface="Calibri" panose="020F0502020204030204" pitchFamily="34" charset="0"/>
              </a:rPr>
              <a:t> municipios del departamento de Antioquia, en los cuales Savia Salud hace presencia</a:t>
            </a:r>
          </a:p>
        </p:txBody>
      </p:sp>
      <p:graphicFrame>
        <p:nvGraphicFramePr>
          <p:cNvPr id="11" name="Tabla 10">
            <a:extLst>
              <a:ext uri="{FF2B5EF4-FFF2-40B4-BE49-F238E27FC236}">
                <a16:creationId xmlns:a16="http://schemas.microsoft.com/office/drawing/2014/main" id="{9A165C38-7C32-3555-2070-D3AA176BB297}"/>
              </a:ext>
            </a:extLst>
          </p:cNvPr>
          <p:cNvGraphicFramePr>
            <a:graphicFrameLocks noGrp="1"/>
          </p:cNvGraphicFramePr>
          <p:nvPr>
            <p:extLst>
              <p:ext uri="{D42A27DB-BD31-4B8C-83A1-F6EECF244321}">
                <p14:modId xmlns:p14="http://schemas.microsoft.com/office/powerpoint/2010/main" val="4063291468"/>
              </p:ext>
            </p:extLst>
          </p:nvPr>
        </p:nvGraphicFramePr>
        <p:xfrm>
          <a:off x="1348284" y="3053704"/>
          <a:ext cx="4093144" cy="2516350"/>
        </p:xfrm>
        <a:graphic>
          <a:graphicData uri="http://schemas.openxmlformats.org/drawingml/2006/table">
            <a:tbl>
              <a:tblPr/>
              <a:tblGrid>
                <a:gridCol w="1541291">
                  <a:extLst>
                    <a:ext uri="{9D8B030D-6E8A-4147-A177-3AD203B41FA5}">
                      <a16:colId xmlns:a16="http://schemas.microsoft.com/office/drawing/2014/main" val="3776583733"/>
                    </a:ext>
                  </a:extLst>
                </a:gridCol>
                <a:gridCol w="1166873">
                  <a:extLst>
                    <a:ext uri="{9D8B030D-6E8A-4147-A177-3AD203B41FA5}">
                      <a16:colId xmlns:a16="http://schemas.microsoft.com/office/drawing/2014/main" val="3374216524"/>
                    </a:ext>
                  </a:extLst>
                </a:gridCol>
                <a:gridCol w="1384980">
                  <a:extLst>
                    <a:ext uri="{9D8B030D-6E8A-4147-A177-3AD203B41FA5}">
                      <a16:colId xmlns:a16="http://schemas.microsoft.com/office/drawing/2014/main" val="2396129774"/>
                    </a:ext>
                  </a:extLst>
                </a:gridCol>
              </a:tblGrid>
              <a:tr h="397530">
                <a:tc>
                  <a:txBody>
                    <a:bodyPr/>
                    <a:lstStyle/>
                    <a:p>
                      <a:pPr algn="ctr" fontAlgn="ctr"/>
                      <a:r>
                        <a:rPr lang="es-CO" sz="1200" b="1" i="0" u="none" strike="noStrike" dirty="0">
                          <a:solidFill>
                            <a:srgbClr val="FFFFFF"/>
                          </a:solidFill>
                          <a:effectLst/>
                          <a:latin typeface="Arial" panose="020B0604020202020204" pitchFamily="34" charset="0"/>
                        </a:rPr>
                        <a:t>SUBREGION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TOTAL DE AFILIADOS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 </a:t>
                      </a:r>
                    </a:p>
                    <a:p>
                      <a:pPr algn="ctr" fontAlgn="ctr"/>
                      <a:r>
                        <a:rPr lang="es-CO" sz="1200" b="1" i="0" u="none" strike="noStrike" dirty="0">
                          <a:solidFill>
                            <a:srgbClr val="FFFFFF"/>
                          </a:solidFill>
                          <a:effectLst/>
                          <a:latin typeface="Arial" panose="020B0604020202020204" pitchFamily="34" charset="0"/>
                        </a:rPr>
                        <a:t>PARTICIPACIÓN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2970074601"/>
                  </a:ext>
                </a:extLst>
              </a:tr>
              <a:tr h="211882">
                <a:tc>
                  <a:txBody>
                    <a:bodyPr/>
                    <a:lstStyle/>
                    <a:p>
                      <a:pPr algn="l" fontAlgn="ctr"/>
                      <a:r>
                        <a:rPr lang="es-CO" sz="1100" b="1" i="0" u="none" strike="noStrike">
                          <a:solidFill>
                            <a:srgbClr val="000000"/>
                          </a:solidFill>
                          <a:effectLst/>
                          <a:latin typeface="Arial" panose="020B0604020202020204" pitchFamily="34" charset="0"/>
                        </a:rPr>
                        <a:t>VALLE DE ABURRA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719.686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735510"/>
                  </a:ext>
                </a:extLst>
              </a:tr>
              <a:tr h="211882">
                <a:tc>
                  <a:txBody>
                    <a:bodyPr/>
                    <a:lstStyle/>
                    <a:p>
                      <a:pPr algn="l" fontAlgn="ctr"/>
                      <a:r>
                        <a:rPr lang="es-CO" sz="1100" b="1" i="0" u="none" strike="noStrike">
                          <a:solidFill>
                            <a:srgbClr val="000000"/>
                          </a:solidFill>
                          <a:effectLst/>
                          <a:latin typeface="Arial" panose="020B0604020202020204" pitchFamily="34" charset="0"/>
                        </a:rPr>
                        <a:t>URABA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230.308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13,8%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640686"/>
                  </a:ext>
                </a:extLst>
              </a:tr>
              <a:tr h="211882">
                <a:tc>
                  <a:txBody>
                    <a:bodyPr/>
                    <a:lstStyle/>
                    <a:p>
                      <a:pPr algn="l" fontAlgn="ctr"/>
                      <a:r>
                        <a:rPr lang="es-CO" sz="1100" b="1" i="0" u="none" strike="noStrike">
                          <a:solidFill>
                            <a:srgbClr val="000000"/>
                          </a:solidFill>
                          <a:effectLst/>
                          <a:latin typeface="Arial" panose="020B0604020202020204" pitchFamily="34" charset="0"/>
                        </a:rPr>
                        <a:t>ORIENTE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215.147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12,9%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310883"/>
                  </a:ext>
                </a:extLst>
              </a:tr>
              <a:tr h="211882">
                <a:tc>
                  <a:txBody>
                    <a:bodyPr/>
                    <a:lstStyle/>
                    <a:p>
                      <a:pPr algn="l" fontAlgn="ctr"/>
                      <a:r>
                        <a:rPr lang="es-CO" sz="1100" b="1" i="0" u="none" strike="noStrike">
                          <a:solidFill>
                            <a:srgbClr val="000000"/>
                          </a:solidFill>
                          <a:effectLst/>
                          <a:latin typeface="Arial" panose="020B0604020202020204" pitchFamily="34" charset="0"/>
                        </a:rPr>
                        <a:t>SUROESTE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155.249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403832"/>
                  </a:ext>
                </a:extLst>
              </a:tr>
              <a:tr h="211882">
                <a:tc>
                  <a:txBody>
                    <a:bodyPr/>
                    <a:lstStyle/>
                    <a:p>
                      <a:pPr algn="l" fontAlgn="ctr"/>
                      <a:r>
                        <a:rPr lang="es-CO" sz="1100" b="1" i="0" u="none" strike="noStrike">
                          <a:solidFill>
                            <a:srgbClr val="000000"/>
                          </a:solidFill>
                          <a:effectLst/>
                          <a:latin typeface="Arial" panose="020B0604020202020204" pitchFamily="34" charset="0"/>
                        </a:rPr>
                        <a:t>NORTE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99.605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171830"/>
                  </a:ext>
                </a:extLst>
              </a:tr>
              <a:tr h="211882">
                <a:tc>
                  <a:txBody>
                    <a:bodyPr/>
                    <a:lstStyle/>
                    <a:p>
                      <a:pPr algn="l" fontAlgn="ctr"/>
                      <a:r>
                        <a:rPr lang="es-CO" sz="1100" b="1" i="0" u="none" strike="noStrike">
                          <a:solidFill>
                            <a:srgbClr val="000000"/>
                          </a:solidFill>
                          <a:effectLst/>
                          <a:latin typeface="Arial" panose="020B0604020202020204" pitchFamily="34" charset="0"/>
                        </a:rPr>
                        <a:t>OCCIDENTE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83.752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705167"/>
                  </a:ext>
                </a:extLst>
              </a:tr>
              <a:tr h="211882">
                <a:tc>
                  <a:txBody>
                    <a:bodyPr/>
                    <a:lstStyle/>
                    <a:p>
                      <a:pPr algn="l" fontAlgn="ctr"/>
                      <a:r>
                        <a:rPr lang="es-CO" sz="1100" b="1" i="0" u="none" strike="noStrike">
                          <a:solidFill>
                            <a:srgbClr val="000000"/>
                          </a:solidFill>
                          <a:effectLst/>
                          <a:latin typeface="Arial" panose="020B0604020202020204" pitchFamily="34" charset="0"/>
                        </a:rPr>
                        <a:t>NORDESTE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72.409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974931"/>
                  </a:ext>
                </a:extLst>
              </a:tr>
              <a:tr h="211882">
                <a:tc>
                  <a:txBody>
                    <a:bodyPr/>
                    <a:lstStyle/>
                    <a:p>
                      <a:pPr algn="l" fontAlgn="ctr"/>
                      <a:r>
                        <a:rPr lang="es-CO" sz="1100" b="1" i="0" u="none" strike="noStrike">
                          <a:solidFill>
                            <a:srgbClr val="000000"/>
                          </a:solidFill>
                          <a:effectLst/>
                          <a:latin typeface="Arial" panose="020B0604020202020204" pitchFamily="34" charset="0"/>
                        </a:rPr>
                        <a:t>MAGDALENA MEDIO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51.992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panose="020B0604020202020204" pitchFamily="34"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365633"/>
                  </a:ext>
                </a:extLst>
              </a:tr>
              <a:tr h="211882">
                <a:tc>
                  <a:txBody>
                    <a:bodyPr/>
                    <a:lstStyle/>
                    <a:p>
                      <a:pPr algn="l" fontAlgn="ctr"/>
                      <a:r>
                        <a:rPr lang="es-CO" sz="1100" b="1" i="0" u="none" strike="noStrike" dirty="0">
                          <a:solidFill>
                            <a:srgbClr val="000000"/>
                          </a:solidFill>
                          <a:effectLst/>
                          <a:latin typeface="Arial" panose="020B0604020202020204" pitchFamily="34" charset="0"/>
                        </a:rPr>
                        <a:t>BAJO CAUCA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panose="020B0604020202020204" pitchFamily="34" charset="0"/>
                        </a:rPr>
                        <a:t>45.345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Arial" panose="020B0604020202020204" pitchFamily="34"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60607"/>
                  </a:ext>
                </a:extLst>
              </a:tr>
              <a:tr h="211882">
                <a:tc>
                  <a:txBody>
                    <a:bodyPr/>
                    <a:lstStyle/>
                    <a:p>
                      <a:pPr algn="ctr" fontAlgn="ctr"/>
                      <a:r>
                        <a:rPr lang="es-CO" sz="1200" b="1" i="0" u="none" strike="noStrike" dirty="0">
                          <a:solidFill>
                            <a:srgbClr val="FFFFFF"/>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1.673.493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834659651"/>
                  </a:ext>
                </a:extLst>
              </a:tr>
            </a:tbl>
          </a:graphicData>
        </a:graphic>
      </p:graphicFrame>
      <p:graphicFrame>
        <p:nvGraphicFramePr>
          <p:cNvPr id="12" name="Gráfico 11">
            <a:extLst>
              <a:ext uri="{FF2B5EF4-FFF2-40B4-BE49-F238E27FC236}">
                <a16:creationId xmlns:a16="http://schemas.microsoft.com/office/drawing/2014/main" id="{D277259A-E69D-4CD1-806B-3F78F5BD016C}"/>
              </a:ext>
            </a:extLst>
          </p:cNvPr>
          <p:cNvGraphicFramePr>
            <a:graphicFrameLocks/>
          </p:cNvGraphicFramePr>
          <p:nvPr>
            <p:extLst>
              <p:ext uri="{D42A27DB-BD31-4B8C-83A1-F6EECF244321}">
                <p14:modId xmlns:p14="http://schemas.microsoft.com/office/powerpoint/2010/main" val="3514290989"/>
              </p:ext>
            </p:extLst>
          </p:nvPr>
        </p:nvGraphicFramePr>
        <p:xfrm>
          <a:off x="5780872" y="3083522"/>
          <a:ext cx="5686603" cy="2516347"/>
        </p:xfrm>
        <a:graphic>
          <a:graphicData uri="http://schemas.openxmlformats.org/drawingml/2006/chart">
            <c:chart xmlns:c="http://schemas.openxmlformats.org/drawingml/2006/chart" xmlns:r="http://schemas.openxmlformats.org/officeDocument/2006/relationships" r:id="rId3"/>
          </a:graphicData>
        </a:graphic>
      </p:graphicFrame>
      <p:sp>
        <p:nvSpPr>
          <p:cNvPr id="2" name="Google Shape;738;p50">
            <a:extLst>
              <a:ext uri="{FF2B5EF4-FFF2-40B4-BE49-F238E27FC236}">
                <a16:creationId xmlns:a16="http://schemas.microsoft.com/office/drawing/2014/main" id="{0FC6BEEF-5271-42D9-048C-936A88EAF61A}"/>
              </a:ext>
            </a:extLst>
          </p:cNvPr>
          <p:cNvSpPr txBox="1"/>
          <p:nvPr/>
        </p:nvSpPr>
        <p:spPr>
          <a:xfrm>
            <a:off x="2429385" y="725701"/>
            <a:ext cx="733164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800" b="1" dirty="0">
                <a:solidFill>
                  <a:srgbClr val="23505E"/>
                </a:solidFill>
                <a:latin typeface="Calibri"/>
                <a:ea typeface="Calibri"/>
                <a:cs typeface="Calibri"/>
                <a:sym typeface="Calibri"/>
              </a:rPr>
              <a:t>1. Cantidad de afiliados</a:t>
            </a:r>
            <a:endParaRPr sz="2800" dirty="0">
              <a:solidFill>
                <a:srgbClr val="00A5A4"/>
              </a:solidFill>
              <a:latin typeface="Calibri"/>
              <a:ea typeface="Calibri"/>
              <a:cs typeface="Calibri"/>
              <a:sym typeface="Calibri"/>
            </a:endParaRPr>
          </a:p>
        </p:txBody>
      </p:sp>
      <p:sp>
        <p:nvSpPr>
          <p:cNvPr id="3" name="Google Shape;738;p50">
            <a:extLst>
              <a:ext uri="{FF2B5EF4-FFF2-40B4-BE49-F238E27FC236}">
                <a16:creationId xmlns:a16="http://schemas.microsoft.com/office/drawing/2014/main" id="{D192A7EE-C4B1-3ACA-2946-AECBC23A1941}"/>
              </a:ext>
            </a:extLst>
          </p:cNvPr>
          <p:cNvSpPr txBox="1"/>
          <p:nvPr/>
        </p:nvSpPr>
        <p:spPr>
          <a:xfrm>
            <a:off x="1173789" y="1565723"/>
            <a:ext cx="888185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23505E"/>
                </a:solidFill>
                <a:latin typeface="Calibri"/>
                <a:ea typeface="Calibri"/>
                <a:cs typeface="Calibri"/>
                <a:sym typeface="Calibri"/>
              </a:rPr>
              <a:t>1.1 Total de afiliados en las subregiones, corte septiembre 2022</a:t>
            </a:r>
            <a:endParaRPr sz="2400" dirty="0">
              <a:solidFill>
                <a:srgbClr val="00A5A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15" name="CuadroTexto 14">
            <a:extLst>
              <a:ext uri="{FF2B5EF4-FFF2-40B4-BE49-F238E27FC236}">
                <a16:creationId xmlns:a16="http://schemas.microsoft.com/office/drawing/2014/main" id="{A8899B6E-7263-2F58-ED09-F94AD16E6804}"/>
              </a:ext>
            </a:extLst>
          </p:cNvPr>
          <p:cNvSpPr txBox="1"/>
          <p:nvPr/>
        </p:nvSpPr>
        <p:spPr>
          <a:xfrm>
            <a:off x="1645237" y="3247031"/>
            <a:ext cx="3257479" cy="307777"/>
          </a:xfrm>
          <a:prstGeom prst="rect">
            <a:avLst/>
          </a:prstGeom>
          <a:noFill/>
        </p:spPr>
        <p:txBody>
          <a:bodyPr wrap="square">
            <a:spAutoFit/>
          </a:bodyPr>
          <a:lstStyle/>
          <a:p>
            <a:pPr algn="ctr"/>
            <a:r>
              <a:rPr lang="es-ES" dirty="0"/>
              <a:t>Usuarios nuevos: </a:t>
            </a:r>
            <a:r>
              <a:rPr lang="es-ES" b="1" dirty="0"/>
              <a:t>37.538</a:t>
            </a:r>
            <a:endParaRPr lang="es-CO" b="1" dirty="0"/>
          </a:p>
        </p:txBody>
      </p:sp>
      <p:sp>
        <p:nvSpPr>
          <p:cNvPr id="18" name="CuadroTexto 17">
            <a:extLst>
              <a:ext uri="{FF2B5EF4-FFF2-40B4-BE49-F238E27FC236}">
                <a16:creationId xmlns:a16="http://schemas.microsoft.com/office/drawing/2014/main" id="{BD298B93-DBBF-1A26-EBC3-CA9539397072}"/>
              </a:ext>
            </a:extLst>
          </p:cNvPr>
          <p:cNvSpPr txBox="1"/>
          <p:nvPr/>
        </p:nvSpPr>
        <p:spPr>
          <a:xfrm>
            <a:off x="6229953" y="3243181"/>
            <a:ext cx="4732906" cy="307777"/>
          </a:xfrm>
          <a:prstGeom prst="rect">
            <a:avLst/>
          </a:prstGeom>
          <a:noFill/>
        </p:spPr>
        <p:txBody>
          <a:bodyPr wrap="square">
            <a:spAutoFit/>
          </a:bodyPr>
          <a:lstStyle/>
          <a:p>
            <a:pPr algn="ctr"/>
            <a:r>
              <a:rPr lang="es-ES" dirty="0"/>
              <a:t>Usuarios con solicitud de portabilidad: </a:t>
            </a:r>
            <a:r>
              <a:rPr lang="es-ES" b="1" dirty="0"/>
              <a:t>10.482</a:t>
            </a:r>
            <a:endParaRPr lang="es-CO" b="1" dirty="0"/>
          </a:p>
        </p:txBody>
      </p:sp>
      <p:sp>
        <p:nvSpPr>
          <p:cNvPr id="22" name="CuadroTexto 21">
            <a:extLst>
              <a:ext uri="{FF2B5EF4-FFF2-40B4-BE49-F238E27FC236}">
                <a16:creationId xmlns:a16="http://schemas.microsoft.com/office/drawing/2014/main" id="{42B0BBDE-B2E9-0DE5-B321-E97C1FBB69D1}"/>
              </a:ext>
            </a:extLst>
          </p:cNvPr>
          <p:cNvSpPr txBox="1"/>
          <p:nvPr/>
        </p:nvSpPr>
        <p:spPr>
          <a:xfrm>
            <a:off x="1377096" y="5395666"/>
            <a:ext cx="4139284" cy="523220"/>
          </a:xfrm>
          <a:prstGeom prst="rect">
            <a:avLst/>
          </a:prstGeom>
          <a:noFill/>
        </p:spPr>
        <p:txBody>
          <a:bodyPr wrap="square">
            <a:spAutoFit/>
          </a:bodyPr>
          <a:lstStyle/>
          <a:p>
            <a:r>
              <a:rPr lang="es-ES" dirty="0"/>
              <a:t>Usuarios trasladados hacia Savia Salud: </a:t>
            </a:r>
            <a:r>
              <a:rPr lang="es-ES" b="1" dirty="0"/>
              <a:t>3.744</a:t>
            </a:r>
          </a:p>
          <a:p>
            <a:r>
              <a:rPr lang="es-ES" dirty="0"/>
              <a:t>usuarios trasladados hacia otra EAPB-S: </a:t>
            </a:r>
            <a:r>
              <a:rPr lang="es-ES" b="1" dirty="0"/>
              <a:t>2.919</a:t>
            </a:r>
            <a:endParaRPr lang="es-CO" b="1" dirty="0"/>
          </a:p>
        </p:txBody>
      </p:sp>
      <p:sp>
        <p:nvSpPr>
          <p:cNvPr id="25" name="CuadroTexto 24">
            <a:extLst>
              <a:ext uri="{FF2B5EF4-FFF2-40B4-BE49-F238E27FC236}">
                <a16:creationId xmlns:a16="http://schemas.microsoft.com/office/drawing/2014/main" id="{F46A601B-BF9F-DC67-0295-B8682B58D331}"/>
              </a:ext>
            </a:extLst>
          </p:cNvPr>
          <p:cNvSpPr txBox="1"/>
          <p:nvPr/>
        </p:nvSpPr>
        <p:spPr>
          <a:xfrm>
            <a:off x="6546695" y="5395666"/>
            <a:ext cx="3917471" cy="523220"/>
          </a:xfrm>
          <a:prstGeom prst="rect">
            <a:avLst/>
          </a:prstGeom>
          <a:noFill/>
        </p:spPr>
        <p:txBody>
          <a:bodyPr wrap="square">
            <a:spAutoFit/>
          </a:bodyPr>
          <a:lstStyle/>
          <a:p>
            <a:r>
              <a:rPr lang="es-ES" dirty="0"/>
              <a:t>Usuarios con movilidad descendente: </a:t>
            </a:r>
            <a:r>
              <a:rPr lang="es-ES" b="1" dirty="0"/>
              <a:t>37.894</a:t>
            </a:r>
          </a:p>
          <a:p>
            <a:r>
              <a:rPr lang="es-ES" dirty="0"/>
              <a:t>Usuarios con movilidad ascendente: </a:t>
            </a:r>
            <a:r>
              <a:rPr lang="es-ES" b="1" dirty="0"/>
              <a:t>37.241</a:t>
            </a:r>
            <a:endParaRPr lang="es-CO" b="1" dirty="0"/>
          </a:p>
        </p:txBody>
      </p:sp>
      <p:graphicFrame>
        <p:nvGraphicFramePr>
          <p:cNvPr id="4" name="Tabla 3">
            <a:extLst>
              <a:ext uri="{FF2B5EF4-FFF2-40B4-BE49-F238E27FC236}">
                <a16:creationId xmlns:a16="http://schemas.microsoft.com/office/drawing/2014/main" id="{67EDC5BE-62C6-65F7-2556-4E9BB3D411B6}"/>
              </a:ext>
            </a:extLst>
          </p:cNvPr>
          <p:cNvGraphicFramePr>
            <a:graphicFrameLocks noGrp="1"/>
          </p:cNvGraphicFramePr>
          <p:nvPr>
            <p:extLst>
              <p:ext uri="{D42A27DB-BD31-4B8C-83A1-F6EECF244321}">
                <p14:modId xmlns:p14="http://schemas.microsoft.com/office/powerpoint/2010/main" val="3550740397"/>
              </p:ext>
            </p:extLst>
          </p:nvPr>
        </p:nvGraphicFramePr>
        <p:xfrm>
          <a:off x="1868575" y="1736408"/>
          <a:ext cx="3034141" cy="1528109"/>
        </p:xfrm>
        <a:graphic>
          <a:graphicData uri="http://schemas.openxmlformats.org/drawingml/2006/table">
            <a:tbl>
              <a:tblPr/>
              <a:tblGrid>
                <a:gridCol w="1726813">
                  <a:extLst>
                    <a:ext uri="{9D8B030D-6E8A-4147-A177-3AD203B41FA5}">
                      <a16:colId xmlns:a16="http://schemas.microsoft.com/office/drawing/2014/main" val="3135874868"/>
                    </a:ext>
                  </a:extLst>
                </a:gridCol>
                <a:gridCol w="1307328">
                  <a:extLst>
                    <a:ext uri="{9D8B030D-6E8A-4147-A177-3AD203B41FA5}">
                      <a16:colId xmlns:a16="http://schemas.microsoft.com/office/drawing/2014/main" val="2150724946"/>
                    </a:ext>
                  </a:extLst>
                </a:gridCol>
              </a:tblGrid>
              <a:tr h="487905">
                <a:tc>
                  <a:txBody>
                    <a:bodyPr/>
                    <a:lstStyle/>
                    <a:p>
                      <a:pPr algn="ctr" fontAlgn="ctr"/>
                      <a:r>
                        <a:rPr lang="es-CO" sz="1200" b="1" i="0" u="none" strike="noStrike" dirty="0">
                          <a:solidFill>
                            <a:srgbClr val="FFFFFF"/>
                          </a:solidFill>
                          <a:effectLst/>
                          <a:latin typeface="Arial" panose="020B0604020202020204" pitchFamily="34" charset="0"/>
                        </a:rPr>
                        <a:t>MES AFILIACIÓN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AFILIADOS NUEVOS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049497635"/>
                  </a:ext>
                </a:extLst>
              </a:tr>
              <a:tr h="260051">
                <a:tc>
                  <a:txBody>
                    <a:bodyPr/>
                    <a:lstStyle/>
                    <a:p>
                      <a:pPr algn="ctr" fontAlgn="ctr"/>
                      <a:r>
                        <a:rPr lang="es-CO" sz="1200" b="1" i="0" u="none" strike="noStrike">
                          <a:solidFill>
                            <a:srgbClr val="000000"/>
                          </a:solidFill>
                          <a:effectLst/>
                          <a:latin typeface="Arial" panose="020B0604020202020204" pitchFamily="34" charset="0"/>
                        </a:rPr>
                        <a:t>Julio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10.357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239071"/>
                  </a:ext>
                </a:extLst>
              </a:tr>
              <a:tr h="260051">
                <a:tc>
                  <a:txBody>
                    <a:bodyPr/>
                    <a:lstStyle/>
                    <a:p>
                      <a:pPr algn="ctr" fontAlgn="ctr"/>
                      <a:r>
                        <a:rPr lang="es-CO" sz="1200" b="1" i="0" u="none" strike="noStrike" dirty="0">
                          <a:solidFill>
                            <a:srgbClr val="000000"/>
                          </a:solidFill>
                          <a:effectLst/>
                          <a:latin typeface="Arial" panose="020B0604020202020204" pitchFamily="34" charset="0"/>
                        </a:rPr>
                        <a:t>Agosto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14.503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397315"/>
                  </a:ext>
                </a:extLst>
              </a:tr>
              <a:tr h="260051">
                <a:tc>
                  <a:txBody>
                    <a:bodyPr/>
                    <a:lstStyle/>
                    <a:p>
                      <a:pPr algn="ctr" fontAlgn="ctr"/>
                      <a:r>
                        <a:rPr lang="es-CO" sz="1200" b="1" i="0" u="none" strike="noStrike">
                          <a:solidFill>
                            <a:srgbClr val="000000"/>
                          </a:solidFill>
                          <a:effectLst/>
                          <a:latin typeface="Arial" panose="020B0604020202020204" pitchFamily="34" charset="0"/>
                        </a:rPr>
                        <a:t>Septiembre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12.678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930011"/>
                  </a:ext>
                </a:extLst>
              </a:tr>
              <a:tr h="260051">
                <a:tc>
                  <a:txBody>
                    <a:bodyPr/>
                    <a:lstStyle/>
                    <a:p>
                      <a:pPr algn="ctr" fontAlgn="ctr"/>
                      <a:r>
                        <a:rPr lang="es-CO" sz="1200" b="1" i="0" u="none" strike="noStrike" dirty="0">
                          <a:solidFill>
                            <a:srgbClr val="FFFFFF"/>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 37.538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076620343"/>
                  </a:ext>
                </a:extLst>
              </a:tr>
            </a:tbl>
          </a:graphicData>
        </a:graphic>
      </p:graphicFrame>
      <p:graphicFrame>
        <p:nvGraphicFramePr>
          <p:cNvPr id="5" name="Tabla 4">
            <a:extLst>
              <a:ext uri="{FF2B5EF4-FFF2-40B4-BE49-F238E27FC236}">
                <a16:creationId xmlns:a16="http://schemas.microsoft.com/office/drawing/2014/main" id="{3C738DEA-5B86-C6B5-E85E-690B85B86896}"/>
              </a:ext>
            </a:extLst>
          </p:cNvPr>
          <p:cNvGraphicFramePr>
            <a:graphicFrameLocks noGrp="1"/>
          </p:cNvGraphicFramePr>
          <p:nvPr>
            <p:extLst>
              <p:ext uri="{D42A27DB-BD31-4B8C-83A1-F6EECF244321}">
                <p14:modId xmlns:p14="http://schemas.microsoft.com/office/powerpoint/2010/main" val="457625361"/>
              </p:ext>
            </p:extLst>
          </p:nvPr>
        </p:nvGraphicFramePr>
        <p:xfrm>
          <a:off x="6804629" y="1637154"/>
          <a:ext cx="3583554" cy="1501469"/>
        </p:xfrm>
        <a:graphic>
          <a:graphicData uri="http://schemas.openxmlformats.org/drawingml/2006/table">
            <a:tbl>
              <a:tblPr/>
              <a:tblGrid>
                <a:gridCol w="1738766">
                  <a:extLst>
                    <a:ext uri="{9D8B030D-6E8A-4147-A177-3AD203B41FA5}">
                      <a16:colId xmlns:a16="http://schemas.microsoft.com/office/drawing/2014/main" val="1949461667"/>
                    </a:ext>
                  </a:extLst>
                </a:gridCol>
                <a:gridCol w="1844788">
                  <a:extLst>
                    <a:ext uri="{9D8B030D-6E8A-4147-A177-3AD203B41FA5}">
                      <a16:colId xmlns:a16="http://schemas.microsoft.com/office/drawing/2014/main" val="2696337070"/>
                    </a:ext>
                  </a:extLst>
                </a:gridCol>
              </a:tblGrid>
              <a:tr h="597601">
                <a:tc>
                  <a:txBody>
                    <a:bodyPr/>
                    <a:lstStyle/>
                    <a:p>
                      <a:pPr algn="ctr" fontAlgn="ctr"/>
                      <a:r>
                        <a:rPr lang="es-CO" sz="1200" b="1" i="0" u="none" strike="noStrike" dirty="0">
                          <a:solidFill>
                            <a:srgbClr val="FFFFFF"/>
                          </a:solidFill>
                          <a:effectLst/>
                          <a:latin typeface="Arial" panose="020B0604020202020204" pitchFamily="34" charset="0"/>
                        </a:rPr>
                        <a:t>MES SOLICITUD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a:solidFill>
                            <a:srgbClr val="FFFFFF"/>
                          </a:solidFill>
                          <a:effectLst/>
                          <a:latin typeface="Arial" panose="020B0604020202020204" pitchFamily="34" charset="0"/>
                        </a:rPr>
                        <a:t>NÚMERO DE SOLICITUDES DE PORTABILIDAD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144867723"/>
                  </a:ext>
                </a:extLst>
              </a:tr>
              <a:tr h="225967">
                <a:tc>
                  <a:txBody>
                    <a:bodyPr/>
                    <a:lstStyle/>
                    <a:p>
                      <a:pPr algn="ctr" fontAlgn="ctr"/>
                      <a:r>
                        <a:rPr lang="es-CO" sz="1200" b="1" i="0" u="none" strike="noStrike">
                          <a:solidFill>
                            <a:srgbClr val="000000"/>
                          </a:solidFill>
                          <a:effectLst/>
                          <a:latin typeface="Arial" panose="020B0604020202020204" pitchFamily="34" charset="0"/>
                        </a:rPr>
                        <a:t>Julio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3.238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2797"/>
                  </a:ext>
                </a:extLst>
              </a:tr>
              <a:tr h="225967">
                <a:tc>
                  <a:txBody>
                    <a:bodyPr/>
                    <a:lstStyle/>
                    <a:p>
                      <a:pPr algn="ctr" fontAlgn="ctr"/>
                      <a:r>
                        <a:rPr lang="es-CO" sz="1200" b="1" i="0" u="none" strike="noStrike">
                          <a:solidFill>
                            <a:srgbClr val="000000"/>
                          </a:solidFill>
                          <a:effectLst/>
                          <a:latin typeface="Arial" panose="020B0604020202020204" pitchFamily="34" charset="0"/>
                        </a:rPr>
                        <a:t>Agosto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3.656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773769"/>
                  </a:ext>
                </a:extLst>
              </a:tr>
              <a:tr h="225967">
                <a:tc>
                  <a:txBody>
                    <a:bodyPr/>
                    <a:lstStyle/>
                    <a:p>
                      <a:pPr algn="ctr" fontAlgn="ctr"/>
                      <a:r>
                        <a:rPr lang="es-CO" sz="1200" b="1" i="0" u="none" strike="noStrike">
                          <a:solidFill>
                            <a:srgbClr val="000000"/>
                          </a:solidFill>
                          <a:effectLst/>
                          <a:latin typeface="Arial" panose="020B0604020202020204" pitchFamily="34" charset="0"/>
                        </a:rPr>
                        <a:t>Septiembre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3.588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908538"/>
                  </a:ext>
                </a:extLst>
              </a:tr>
              <a:tr h="225967">
                <a:tc>
                  <a:txBody>
                    <a:bodyPr/>
                    <a:lstStyle/>
                    <a:p>
                      <a:pPr algn="ctr" fontAlgn="ctr"/>
                      <a:r>
                        <a:rPr lang="es-CO" sz="1200" b="1" i="0" u="none" strike="noStrike">
                          <a:solidFill>
                            <a:srgbClr val="FFFFFF"/>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10.482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4045078025"/>
                  </a:ext>
                </a:extLst>
              </a:tr>
            </a:tbl>
          </a:graphicData>
        </a:graphic>
      </p:graphicFrame>
      <p:graphicFrame>
        <p:nvGraphicFramePr>
          <p:cNvPr id="2" name="Tabla 1">
            <a:extLst>
              <a:ext uri="{FF2B5EF4-FFF2-40B4-BE49-F238E27FC236}">
                <a16:creationId xmlns:a16="http://schemas.microsoft.com/office/drawing/2014/main" id="{DE7468E6-19F7-E19D-7310-B3505C5C73F9}"/>
              </a:ext>
            </a:extLst>
          </p:cNvPr>
          <p:cNvGraphicFramePr>
            <a:graphicFrameLocks noGrp="1"/>
          </p:cNvGraphicFramePr>
          <p:nvPr>
            <p:extLst>
              <p:ext uri="{D42A27DB-BD31-4B8C-83A1-F6EECF244321}">
                <p14:modId xmlns:p14="http://schemas.microsoft.com/office/powerpoint/2010/main" val="2064239"/>
              </p:ext>
            </p:extLst>
          </p:nvPr>
        </p:nvGraphicFramePr>
        <p:xfrm>
          <a:off x="1460610" y="3781609"/>
          <a:ext cx="3850067" cy="1541145"/>
        </p:xfrm>
        <a:graphic>
          <a:graphicData uri="http://schemas.openxmlformats.org/drawingml/2006/table">
            <a:tbl>
              <a:tblPr/>
              <a:tblGrid>
                <a:gridCol w="1449759">
                  <a:extLst>
                    <a:ext uri="{9D8B030D-6E8A-4147-A177-3AD203B41FA5}">
                      <a16:colId xmlns:a16="http://schemas.microsoft.com/office/drawing/2014/main" val="3460221511"/>
                    </a:ext>
                  </a:extLst>
                </a:gridCol>
                <a:gridCol w="1097577">
                  <a:extLst>
                    <a:ext uri="{9D8B030D-6E8A-4147-A177-3AD203B41FA5}">
                      <a16:colId xmlns:a16="http://schemas.microsoft.com/office/drawing/2014/main" val="1181607726"/>
                    </a:ext>
                  </a:extLst>
                </a:gridCol>
                <a:gridCol w="1302731">
                  <a:extLst>
                    <a:ext uri="{9D8B030D-6E8A-4147-A177-3AD203B41FA5}">
                      <a16:colId xmlns:a16="http://schemas.microsoft.com/office/drawing/2014/main" val="786510549"/>
                    </a:ext>
                  </a:extLst>
                </a:gridCol>
              </a:tblGrid>
              <a:tr h="657225">
                <a:tc>
                  <a:txBody>
                    <a:bodyPr/>
                    <a:lstStyle/>
                    <a:p>
                      <a:pPr algn="ctr" fontAlgn="ctr"/>
                      <a:r>
                        <a:rPr lang="es-CO" sz="1200" b="1" i="0" u="none" strike="noStrike" dirty="0">
                          <a:solidFill>
                            <a:srgbClr val="FFFFFF"/>
                          </a:solidFill>
                          <a:effectLst/>
                          <a:latin typeface="Arial" panose="020B0604020202020204" pitchFamily="34" charset="0"/>
                        </a:rPr>
                        <a:t>MES DE NOVEDAD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a:solidFill>
                            <a:srgbClr val="FFFFFF"/>
                          </a:solidFill>
                          <a:effectLst/>
                          <a:latin typeface="Arial" panose="020B0604020202020204" pitchFamily="34" charset="0"/>
                        </a:rPr>
                        <a:t>TRASLADOS HACIA SAVIA SALUD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ES" sz="1200" b="1" i="0" u="none" strike="noStrike">
                          <a:solidFill>
                            <a:srgbClr val="FFFFFF"/>
                          </a:solidFill>
                          <a:effectLst/>
                          <a:latin typeface="Arial" panose="020B0604020202020204" pitchFamily="34" charset="0"/>
                        </a:rPr>
                        <a:t>TRASLADOS DESDE SAVIA SALUD A OTRA EAPB-S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800643446"/>
                  </a:ext>
                </a:extLst>
              </a:tr>
              <a:tr h="200025">
                <a:tc>
                  <a:txBody>
                    <a:bodyPr/>
                    <a:lstStyle/>
                    <a:p>
                      <a:pPr algn="ctr" fontAlgn="ctr"/>
                      <a:r>
                        <a:rPr lang="es-CO" sz="1200" b="1" i="0" u="none" strike="noStrike">
                          <a:solidFill>
                            <a:srgbClr val="000000"/>
                          </a:solidFill>
                          <a:effectLst/>
                          <a:latin typeface="Arial" panose="020B0604020202020204" pitchFamily="34" charset="0"/>
                        </a:rPr>
                        <a:t>Julio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1.057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951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85682"/>
                  </a:ext>
                </a:extLst>
              </a:tr>
              <a:tr h="200025">
                <a:tc>
                  <a:txBody>
                    <a:bodyPr/>
                    <a:lstStyle/>
                    <a:p>
                      <a:pPr algn="ctr" fontAlgn="ctr"/>
                      <a:r>
                        <a:rPr lang="es-CO" sz="1200" b="1" i="0" u="none" strike="noStrike">
                          <a:solidFill>
                            <a:srgbClr val="000000"/>
                          </a:solidFill>
                          <a:effectLst/>
                          <a:latin typeface="Arial" panose="020B0604020202020204" pitchFamily="34" charset="0"/>
                        </a:rPr>
                        <a:t>Agosto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1.302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964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927123"/>
                  </a:ext>
                </a:extLst>
              </a:tr>
              <a:tr h="200025">
                <a:tc>
                  <a:txBody>
                    <a:bodyPr/>
                    <a:lstStyle/>
                    <a:p>
                      <a:pPr algn="ctr" fontAlgn="ctr"/>
                      <a:r>
                        <a:rPr lang="es-CO" sz="1200" b="1" i="0" u="none" strike="noStrike">
                          <a:solidFill>
                            <a:srgbClr val="000000"/>
                          </a:solidFill>
                          <a:effectLst/>
                          <a:latin typeface="Arial" panose="020B0604020202020204" pitchFamily="34" charset="0"/>
                        </a:rPr>
                        <a:t>Septiembre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1.385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1.004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315852"/>
                  </a:ext>
                </a:extLst>
              </a:tr>
              <a:tr h="200025">
                <a:tc>
                  <a:txBody>
                    <a:bodyPr/>
                    <a:lstStyle/>
                    <a:p>
                      <a:pPr algn="ctr" fontAlgn="ctr"/>
                      <a:r>
                        <a:rPr lang="es-CO" sz="1200" b="1" i="0" u="none" strike="noStrike">
                          <a:solidFill>
                            <a:srgbClr val="FFFFFF"/>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3.744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2.919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1335147358"/>
                  </a:ext>
                </a:extLst>
              </a:tr>
            </a:tbl>
          </a:graphicData>
        </a:graphic>
      </p:graphicFrame>
      <p:graphicFrame>
        <p:nvGraphicFramePr>
          <p:cNvPr id="3" name="Tabla 2">
            <a:extLst>
              <a:ext uri="{FF2B5EF4-FFF2-40B4-BE49-F238E27FC236}">
                <a16:creationId xmlns:a16="http://schemas.microsoft.com/office/drawing/2014/main" id="{7CF90983-F469-8ABB-6CC6-168DA3C755B5}"/>
              </a:ext>
            </a:extLst>
          </p:cNvPr>
          <p:cNvGraphicFramePr>
            <a:graphicFrameLocks noGrp="1"/>
          </p:cNvGraphicFramePr>
          <p:nvPr>
            <p:extLst>
              <p:ext uri="{D42A27DB-BD31-4B8C-83A1-F6EECF244321}">
                <p14:modId xmlns:p14="http://schemas.microsoft.com/office/powerpoint/2010/main" val="1635359023"/>
              </p:ext>
            </p:extLst>
          </p:nvPr>
        </p:nvGraphicFramePr>
        <p:xfrm>
          <a:off x="6546695" y="3782248"/>
          <a:ext cx="3917471" cy="1540506"/>
        </p:xfrm>
        <a:graphic>
          <a:graphicData uri="http://schemas.openxmlformats.org/drawingml/2006/table">
            <a:tbl>
              <a:tblPr/>
              <a:tblGrid>
                <a:gridCol w="1300537">
                  <a:extLst>
                    <a:ext uri="{9D8B030D-6E8A-4147-A177-3AD203B41FA5}">
                      <a16:colId xmlns:a16="http://schemas.microsoft.com/office/drawing/2014/main" val="701284678"/>
                    </a:ext>
                  </a:extLst>
                </a:gridCol>
                <a:gridCol w="1379838">
                  <a:extLst>
                    <a:ext uri="{9D8B030D-6E8A-4147-A177-3AD203B41FA5}">
                      <a16:colId xmlns:a16="http://schemas.microsoft.com/office/drawing/2014/main" val="2119010504"/>
                    </a:ext>
                  </a:extLst>
                </a:gridCol>
                <a:gridCol w="1237096">
                  <a:extLst>
                    <a:ext uri="{9D8B030D-6E8A-4147-A177-3AD203B41FA5}">
                      <a16:colId xmlns:a16="http://schemas.microsoft.com/office/drawing/2014/main" val="2467979599"/>
                    </a:ext>
                  </a:extLst>
                </a:gridCol>
              </a:tblGrid>
              <a:tr h="694738">
                <a:tc>
                  <a:txBody>
                    <a:bodyPr/>
                    <a:lstStyle/>
                    <a:p>
                      <a:pPr algn="ctr" fontAlgn="ctr"/>
                      <a:r>
                        <a:rPr lang="es-CO" sz="1200" b="1" i="0" u="none" strike="noStrike">
                          <a:solidFill>
                            <a:srgbClr val="FFFFFF"/>
                          </a:solidFill>
                          <a:effectLst/>
                          <a:latin typeface="Arial" panose="020B0604020202020204" pitchFamily="34" charset="0"/>
                        </a:rPr>
                        <a:t>MES DE NOVEDAD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MOVILIDAD DESCENDENTE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a:solidFill>
                            <a:srgbClr val="FFFFFF"/>
                          </a:solidFill>
                          <a:effectLst/>
                          <a:latin typeface="Arial" panose="020B0604020202020204" pitchFamily="34" charset="0"/>
                        </a:rPr>
                        <a:t>MOVILIDAD ASCENDENTE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352850682"/>
                  </a:ext>
                </a:extLst>
              </a:tr>
              <a:tr h="211442">
                <a:tc>
                  <a:txBody>
                    <a:bodyPr/>
                    <a:lstStyle/>
                    <a:p>
                      <a:pPr algn="ctr" fontAlgn="ctr"/>
                      <a:r>
                        <a:rPr lang="es-CO" sz="1200" b="1" i="0" u="none" strike="noStrike">
                          <a:solidFill>
                            <a:srgbClr val="000000"/>
                          </a:solidFill>
                          <a:effectLst/>
                          <a:latin typeface="Arial" panose="020B0604020202020204" pitchFamily="34" charset="0"/>
                        </a:rPr>
                        <a:t>Julio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11.887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10.607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764054"/>
                  </a:ext>
                </a:extLst>
              </a:tr>
              <a:tr h="211442">
                <a:tc>
                  <a:txBody>
                    <a:bodyPr/>
                    <a:lstStyle/>
                    <a:p>
                      <a:pPr algn="ctr" fontAlgn="ctr"/>
                      <a:r>
                        <a:rPr lang="es-CO" sz="1200" b="1" i="0" u="none" strike="noStrike">
                          <a:solidFill>
                            <a:srgbClr val="000000"/>
                          </a:solidFill>
                          <a:effectLst/>
                          <a:latin typeface="Arial" panose="020B0604020202020204" pitchFamily="34" charset="0"/>
                        </a:rPr>
                        <a:t>Agosto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17.232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panose="020B0604020202020204" pitchFamily="34" charset="0"/>
                        </a:rPr>
                        <a:t>11.949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883517"/>
                  </a:ext>
                </a:extLst>
              </a:tr>
              <a:tr h="211442">
                <a:tc>
                  <a:txBody>
                    <a:bodyPr/>
                    <a:lstStyle/>
                    <a:p>
                      <a:pPr algn="ctr" fontAlgn="ctr"/>
                      <a:r>
                        <a:rPr lang="es-CO" sz="1200" b="1" i="0" u="none" strike="noStrike">
                          <a:solidFill>
                            <a:srgbClr val="000000"/>
                          </a:solidFill>
                          <a:effectLst/>
                          <a:latin typeface="Arial" panose="020B0604020202020204" pitchFamily="34" charset="0"/>
                        </a:rPr>
                        <a:t>Septiembre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8.775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panose="020B0604020202020204" pitchFamily="34" charset="0"/>
                        </a:rPr>
                        <a:t>14.685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782954"/>
                  </a:ext>
                </a:extLst>
              </a:tr>
              <a:tr h="211442">
                <a:tc>
                  <a:txBody>
                    <a:bodyPr/>
                    <a:lstStyle/>
                    <a:p>
                      <a:pPr algn="ctr" fontAlgn="ctr"/>
                      <a:r>
                        <a:rPr lang="es-CO" sz="1200" b="1" i="0" u="none" strike="noStrike">
                          <a:solidFill>
                            <a:srgbClr val="FFFFFF"/>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37.894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fontAlgn="ctr"/>
                      <a:r>
                        <a:rPr lang="es-CO" sz="1200" b="1" i="0" u="none" strike="noStrike" dirty="0">
                          <a:solidFill>
                            <a:srgbClr val="FFFFFF"/>
                          </a:solidFill>
                          <a:effectLst/>
                          <a:latin typeface="Arial" panose="020B0604020202020204" pitchFamily="34" charset="0"/>
                        </a:rPr>
                        <a:t>37.241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2510746874"/>
                  </a:ext>
                </a:extLst>
              </a:tr>
            </a:tbl>
          </a:graphicData>
        </a:graphic>
      </p:graphicFrame>
      <p:sp>
        <p:nvSpPr>
          <p:cNvPr id="6" name="Google Shape;738;p50">
            <a:extLst>
              <a:ext uri="{FF2B5EF4-FFF2-40B4-BE49-F238E27FC236}">
                <a16:creationId xmlns:a16="http://schemas.microsoft.com/office/drawing/2014/main" id="{46FEDD33-0E40-61DD-4633-581A93715589}"/>
              </a:ext>
            </a:extLst>
          </p:cNvPr>
          <p:cNvSpPr txBox="1"/>
          <p:nvPr/>
        </p:nvSpPr>
        <p:spPr>
          <a:xfrm>
            <a:off x="2429385" y="736739"/>
            <a:ext cx="733164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2800" b="1" dirty="0">
                <a:solidFill>
                  <a:srgbClr val="23505E"/>
                </a:solidFill>
                <a:latin typeface="Calibri"/>
                <a:ea typeface="Calibri"/>
                <a:cs typeface="Calibri"/>
                <a:sym typeface="Calibri"/>
              </a:rPr>
              <a:t>2. Novedades presentadas en el aseguramiento</a:t>
            </a:r>
            <a:endParaRPr sz="2800" dirty="0">
              <a:solidFill>
                <a:srgbClr val="00A5A4"/>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2" name="Google Shape;738;p50">
            <a:extLst>
              <a:ext uri="{FF2B5EF4-FFF2-40B4-BE49-F238E27FC236}">
                <a16:creationId xmlns:a16="http://schemas.microsoft.com/office/drawing/2014/main" id="{1C1FBFD7-1B8B-82F3-ABFA-3BEE7D235754}"/>
              </a:ext>
            </a:extLst>
          </p:cNvPr>
          <p:cNvSpPr txBox="1"/>
          <p:nvPr/>
        </p:nvSpPr>
        <p:spPr>
          <a:xfrm>
            <a:off x="2429385" y="794819"/>
            <a:ext cx="7331642" cy="523180"/>
          </a:xfrm>
          <a:prstGeom prst="rect">
            <a:avLst/>
          </a:prstGeom>
          <a:noFill/>
          <a:ln>
            <a:noFill/>
          </a:ln>
        </p:spPr>
        <p:txBody>
          <a:bodyPr spcFirstLastPara="1" wrap="square" lIns="91425" tIns="45700" rIns="91425" bIns="45700" anchor="t" anchorCtr="0">
            <a:spAutoFit/>
          </a:bodyPr>
          <a:lstStyle/>
          <a:p>
            <a:pPr algn="ctr"/>
            <a:r>
              <a:rPr lang="es-CO" sz="2800" b="1" dirty="0">
                <a:solidFill>
                  <a:srgbClr val="23505E"/>
                </a:solidFill>
                <a:latin typeface="Calibri"/>
                <a:ea typeface="Calibri"/>
                <a:cs typeface="Calibri"/>
                <a:sym typeface="Calibri"/>
              </a:rPr>
              <a:t>3. Indicadores de gestión - </a:t>
            </a:r>
            <a:r>
              <a:rPr lang="es-ES" sz="2800" b="1" dirty="0">
                <a:solidFill>
                  <a:srgbClr val="23505E"/>
                </a:solidFill>
                <a:latin typeface="Calibri"/>
                <a:cs typeface="Calibri"/>
              </a:rPr>
              <a:t>SOGC</a:t>
            </a:r>
          </a:p>
        </p:txBody>
      </p:sp>
      <p:graphicFrame>
        <p:nvGraphicFramePr>
          <p:cNvPr id="3" name="Tabla 2">
            <a:extLst>
              <a:ext uri="{FF2B5EF4-FFF2-40B4-BE49-F238E27FC236}">
                <a16:creationId xmlns:a16="http://schemas.microsoft.com/office/drawing/2014/main" id="{DABDBB1B-F0C9-D61C-7E57-A8676997A381}"/>
              </a:ext>
            </a:extLst>
          </p:cNvPr>
          <p:cNvGraphicFramePr>
            <a:graphicFrameLocks noGrp="1"/>
          </p:cNvGraphicFramePr>
          <p:nvPr>
            <p:extLst>
              <p:ext uri="{D42A27DB-BD31-4B8C-83A1-F6EECF244321}">
                <p14:modId xmlns:p14="http://schemas.microsoft.com/office/powerpoint/2010/main" val="1088989671"/>
              </p:ext>
            </p:extLst>
          </p:nvPr>
        </p:nvGraphicFramePr>
        <p:xfrm>
          <a:off x="584614" y="2055236"/>
          <a:ext cx="10767705" cy="2749115"/>
        </p:xfrm>
        <a:graphic>
          <a:graphicData uri="http://schemas.openxmlformats.org/drawingml/2006/table">
            <a:tbl>
              <a:tblPr/>
              <a:tblGrid>
                <a:gridCol w="2353456">
                  <a:extLst>
                    <a:ext uri="{9D8B030D-6E8A-4147-A177-3AD203B41FA5}">
                      <a16:colId xmlns:a16="http://schemas.microsoft.com/office/drawing/2014/main" val="3550759514"/>
                    </a:ext>
                  </a:extLst>
                </a:gridCol>
                <a:gridCol w="2828330">
                  <a:extLst>
                    <a:ext uri="{9D8B030D-6E8A-4147-A177-3AD203B41FA5}">
                      <a16:colId xmlns:a16="http://schemas.microsoft.com/office/drawing/2014/main" val="873212606"/>
                    </a:ext>
                  </a:extLst>
                </a:gridCol>
                <a:gridCol w="1874658">
                  <a:extLst>
                    <a:ext uri="{9D8B030D-6E8A-4147-A177-3AD203B41FA5}">
                      <a16:colId xmlns:a16="http://schemas.microsoft.com/office/drawing/2014/main" val="3509947402"/>
                    </a:ext>
                  </a:extLst>
                </a:gridCol>
                <a:gridCol w="936084">
                  <a:extLst>
                    <a:ext uri="{9D8B030D-6E8A-4147-A177-3AD203B41FA5}">
                      <a16:colId xmlns:a16="http://schemas.microsoft.com/office/drawing/2014/main" val="3149966606"/>
                    </a:ext>
                  </a:extLst>
                </a:gridCol>
                <a:gridCol w="841480">
                  <a:extLst>
                    <a:ext uri="{9D8B030D-6E8A-4147-A177-3AD203B41FA5}">
                      <a16:colId xmlns:a16="http://schemas.microsoft.com/office/drawing/2014/main" val="1432402161"/>
                    </a:ext>
                  </a:extLst>
                </a:gridCol>
                <a:gridCol w="997968">
                  <a:extLst>
                    <a:ext uri="{9D8B030D-6E8A-4147-A177-3AD203B41FA5}">
                      <a16:colId xmlns:a16="http://schemas.microsoft.com/office/drawing/2014/main" val="3174638956"/>
                    </a:ext>
                  </a:extLst>
                </a:gridCol>
                <a:gridCol w="935729">
                  <a:extLst>
                    <a:ext uri="{9D8B030D-6E8A-4147-A177-3AD203B41FA5}">
                      <a16:colId xmlns:a16="http://schemas.microsoft.com/office/drawing/2014/main" val="3382673468"/>
                    </a:ext>
                  </a:extLst>
                </a:gridCol>
              </a:tblGrid>
              <a:tr h="252803">
                <a:tc gridSpan="7">
                  <a:txBody>
                    <a:bodyPr/>
                    <a:lstStyle/>
                    <a:p>
                      <a:pPr algn="ctr" rtl="0" fontAlgn="b">
                        <a:spcBef>
                          <a:spcPts val="0"/>
                        </a:spcBef>
                        <a:spcAft>
                          <a:spcPts val="0"/>
                        </a:spcAft>
                      </a:pPr>
                      <a:r>
                        <a:rPr lang="es-CO" sz="1100" b="1" i="0" u="none" strike="noStrike" dirty="0">
                          <a:solidFill>
                            <a:srgbClr val="FFFFFF"/>
                          </a:solidFill>
                          <a:effectLst/>
                          <a:latin typeface="Arial" panose="020B0604020202020204" pitchFamily="34" charset="0"/>
                        </a:rPr>
                        <a:t>INDICADORES DE CALIDAD SOGC 2022</a:t>
                      </a:r>
                      <a:endParaRPr lang="es-CO" sz="2000" b="0" i="0" u="none" strike="noStrike" dirty="0">
                        <a:effectLst/>
                        <a:latin typeface="Arial" panose="020B0604020202020204" pitchFamily="34" charset="0"/>
                      </a:endParaRPr>
                    </a:p>
                  </a:txBody>
                  <a:tcPr marL="102429" marR="102429" marT="51214" marB="5121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19798675"/>
                  </a:ext>
                </a:extLst>
              </a:tr>
              <a:tr h="252803">
                <a:tc rowSpan="2">
                  <a:txBody>
                    <a:bodyPr/>
                    <a:lstStyle/>
                    <a:p>
                      <a:pPr algn="ctr" rtl="0" fontAlgn="ctr">
                        <a:spcBef>
                          <a:spcPts val="0"/>
                        </a:spcBef>
                        <a:spcAft>
                          <a:spcPts val="0"/>
                        </a:spcAft>
                      </a:pPr>
                      <a:endParaRPr lang="es-CO" sz="1100" b="1" i="0" u="none" strike="noStrike" dirty="0">
                        <a:solidFill>
                          <a:srgbClr val="FFFFFF"/>
                        </a:solidFill>
                        <a:effectLst/>
                        <a:latin typeface="Arial" panose="020B0604020202020204" pitchFamily="34" charset="0"/>
                      </a:endParaRPr>
                    </a:p>
                    <a:p>
                      <a:pPr algn="ctr" rtl="0" fontAlgn="ctr">
                        <a:spcBef>
                          <a:spcPts val="0"/>
                        </a:spcBef>
                        <a:spcAft>
                          <a:spcPts val="0"/>
                        </a:spcAft>
                      </a:pPr>
                      <a:r>
                        <a:rPr lang="es-CO" sz="1100" b="1" i="0" u="none" strike="noStrike" dirty="0">
                          <a:solidFill>
                            <a:srgbClr val="FFFFFF"/>
                          </a:solidFill>
                          <a:effectLst/>
                          <a:latin typeface="Arial" panose="020B0604020202020204" pitchFamily="34" charset="0"/>
                        </a:rPr>
                        <a:t>NOMBRE DEL INDICADOR </a:t>
                      </a:r>
                      <a:endParaRPr lang="es-CO" sz="2000" b="0" i="0" u="none" strike="noStrike" dirty="0">
                        <a:effectLst/>
                        <a:latin typeface="Arial" panose="020B0604020202020204" pitchFamily="34" charset="0"/>
                      </a:endParaRPr>
                    </a:p>
                  </a:txBody>
                  <a:tcPr marL="102429" marR="102429" marT="51214" marB="5121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592"/>
                    </a:solidFill>
                  </a:tcPr>
                </a:tc>
                <a:tc gridSpan="2">
                  <a:txBody>
                    <a:bodyPr/>
                    <a:lstStyle/>
                    <a:p>
                      <a:pPr algn="ctr" rtl="0" fontAlgn="ctr">
                        <a:spcBef>
                          <a:spcPts val="0"/>
                        </a:spcBef>
                        <a:spcAft>
                          <a:spcPts val="0"/>
                        </a:spcAft>
                      </a:pPr>
                      <a:r>
                        <a:rPr lang="es-CO" sz="1100" b="1" i="0" u="none" strike="noStrike" dirty="0">
                          <a:solidFill>
                            <a:srgbClr val="FFFFFF"/>
                          </a:solidFill>
                          <a:effectLst/>
                          <a:latin typeface="Arial" panose="020B0604020202020204" pitchFamily="34" charset="0"/>
                        </a:rPr>
                        <a:t>FORMULA DEL INDICADOR </a:t>
                      </a:r>
                      <a:endParaRPr lang="es-CO" sz="2000" b="0" i="0" u="none" strike="noStrike" dirty="0">
                        <a:effectLst/>
                        <a:latin typeface="Arial" panose="020B0604020202020204" pitchFamily="34" charset="0"/>
                      </a:endParaRPr>
                    </a:p>
                  </a:txBody>
                  <a:tcPr marL="102429" marR="102429" marT="51214" marB="5121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hMerge="1">
                  <a:txBody>
                    <a:bodyPr/>
                    <a:lstStyle/>
                    <a:p>
                      <a:endParaRPr lang="es-CO"/>
                    </a:p>
                  </a:txBody>
                  <a:tcPr/>
                </a:tc>
                <a:tc rowSpan="2">
                  <a:txBody>
                    <a:bodyPr/>
                    <a:lstStyle/>
                    <a:p>
                      <a:pPr algn="ctr" rtl="0" fontAlgn="ctr">
                        <a:spcBef>
                          <a:spcPts val="0"/>
                        </a:spcBef>
                        <a:spcAft>
                          <a:spcPts val="0"/>
                        </a:spcAft>
                      </a:pPr>
                      <a:r>
                        <a:rPr lang="es-CO" sz="1100" b="1" i="0" u="none" strike="noStrike" dirty="0">
                          <a:solidFill>
                            <a:srgbClr val="FFFFFF"/>
                          </a:solidFill>
                          <a:effectLst/>
                          <a:latin typeface="Arial" panose="020B0604020202020204" pitchFamily="34" charset="0"/>
                        </a:rPr>
                        <a:t>META EN DÍAS </a:t>
                      </a:r>
                      <a:endParaRPr lang="es-CO" sz="2000" b="0" i="0" u="none" strike="noStrike" dirty="0">
                        <a:effectLst/>
                        <a:latin typeface="Arial" panose="020B0604020202020204" pitchFamily="34" charset="0"/>
                      </a:endParaRPr>
                    </a:p>
                  </a:txBody>
                  <a:tcPr marL="102429" marR="102429" marT="51214" marB="512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gridSpan="3">
                  <a:txBody>
                    <a:bodyPr/>
                    <a:lstStyle/>
                    <a:p>
                      <a:pPr algn="ctr" rtl="0" fontAlgn="ctr">
                        <a:spcBef>
                          <a:spcPts val="0"/>
                        </a:spcBef>
                        <a:spcAft>
                          <a:spcPts val="0"/>
                        </a:spcAft>
                      </a:pPr>
                      <a:r>
                        <a:rPr lang="es-CO" sz="1100" b="1" i="0" u="none" strike="noStrike" dirty="0">
                          <a:solidFill>
                            <a:srgbClr val="FFFFFF"/>
                          </a:solidFill>
                          <a:effectLst/>
                          <a:latin typeface="Arial" panose="020B0604020202020204" pitchFamily="34" charset="0"/>
                        </a:rPr>
                        <a:t>TERCER TRIMESTRE </a:t>
                      </a:r>
                      <a:endParaRPr lang="es-CO" sz="2000" b="0" i="0" u="none" strike="noStrike" dirty="0">
                        <a:effectLst/>
                        <a:latin typeface="Arial" panose="020B0604020202020204" pitchFamily="34" charset="0"/>
                      </a:endParaRPr>
                    </a:p>
                  </a:txBody>
                  <a:tcPr marL="102429" marR="102429" marT="51214" marB="5121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690294394"/>
                  </a:ext>
                </a:extLst>
              </a:tr>
              <a:tr h="178954">
                <a:tc vMerge="1">
                  <a:txBody>
                    <a:bodyPr/>
                    <a:lstStyle/>
                    <a:p>
                      <a:endParaRPr lang="es-CO"/>
                    </a:p>
                  </a:txBody>
                  <a:tcPr/>
                </a:tc>
                <a:tc>
                  <a:txBody>
                    <a:bodyPr/>
                    <a:lstStyle/>
                    <a:p>
                      <a:pPr algn="ctr" rtl="0" fontAlgn="b">
                        <a:spcBef>
                          <a:spcPts val="0"/>
                        </a:spcBef>
                        <a:spcAft>
                          <a:spcPts val="0"/>
                        </a:spcAft>
                      </a:pPr>
                      <a:r>
                        <a:rPr lang="es-CO" sz="1100" b="1" i="0" u="none" strike="noStrike" dirty="0">
                          <a:solidFill>
                            <a:srgbClr val="FFFFFF"/>
                          </a:solidFill>
                          <a:effectLst/>
                          <a:latin typeface="Arial" panose="020B0604020202020204" pitchFamily="34" charset="0"/>
                        </a:rPr>
                        <a:t>NUMERADOR </a:t>
                      </a:r>
                      <a:endParaRPr lang="es-CO" sz="2000" b="0" i="0" u="none" strike="noStrike" dirty="0">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a:txBody>
                    <a:bodyPr/>
                    <a:lstStyle/>
                    <a:p>
                      <a:pPr algn="ctr" rtl="0" fontAlgn="b">
                        <a:spcBef>
                          <a:spcPts val="0"/>
                        </a:spcBef>
                        <a:spcAft>
                          <a:spcPts val="0"/>
                        </a:spcAft>
                      </a:pPr>
                      <a:r>
                        <a:rPr lang="es-CO" sz="1100" b="1" i="0" u="none" strike="noStrike" dirty="0">
                          <a:solidFill>
                            <a:srgbClr val="FFFFFF"/>
                          </a:solidFill>
                          <a:effectLst/>
                          <a:latin typeface="Arial" panose="020B0604020202020204" pitchFamily="34" charset="0"/>
                        </a:rPr>
                        <a:t>DENOMINADOR </a:t>
                      </a:r>
                      <a:endParaRPr lang="es-CO" sz="2000" b="0" i="0" u="none" strike="noStrike" dirty="0">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vMerge="1">
                  <a:txBody>
                    <a:bodyPr/>
                    <a:lstStyle/>
                    <a:p>
                      <a:endParaRPr lang="es-CO"/>
                    </a:p>
                  </a:txBody>
                  <a:tcPr/>
                </a:tc>
                <a:tc>
                  <a:txBody>
                    <a:bodyPr/>
                    <a:lstStyle/>
                    <a:p>
                      <a:pPr algn="ctr" rtl="0" fontAlgn="ctr">
                        <a:spcBef>
                          <a:spcPts val="0"/>
                        </a:spcBef>
                        <a:spcAft>
                          <a:spcPts val="0"/>
                        </a:spcAft>
                      </a:pPr>
                      <a:r>
                        <a:rPr lang="es-CO" sz="1100" b="1" i="0" u="none" strike="noStrike" dirty="0">
                          <a:solidFill>
                            <a:srgbClr val="FFFFFF"/>
                          </a:solidFill>
                          <a:effectLst/>
                          <a:latin typeface="Arial" panose="020B0604020202020204" pitchFamily="34" charset="0"/>
                        </a:rPr>
                        <a:t>JULIO</a:t>
                      </a:r>
                      <a:endParaRPr lang="es-CO" sz="2000" b="0" i="0" u="none" strike="noStrike" dirty="0">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a:txBody>
                    <a:bodyPr/>
                    <a:lstStyle/>
                    <a:p>
                      <a:pPr algn="ctr" rtl="0" fontAlgn="ctr">
                        <a:spcBef>
                          <a:spcPts val="0"/>
                        </a:spcBef>
                        <a:spcAft>
                          <a:spcPts val="0"/>
                        </a:spcAft>
                      </a:pPr>
                      <a:r>
                        <a:rPr lang="es-CO" sz="1100" b="1" i="0" u="none" strike="noStrike" dirty="0">
                          <a:solidFill>
                            <a:srgbClr val="FFFFFF"/>
                          </a:solidFill>
                          <a:effectLst/>
                          <a:latin typeface="Arial" panose="020B0604020202020204" pitchFamily="34" charset="0"/>
                        </a:rPr>
                        <a:t>AGOSTO</a:t>
                      </a:r>
                      <a:endParaRPr lang="es-CO" sz="2000" b="0" i="0" u="none" strike="noStrike" dirty="0">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tc>
                  <a:txBody>
                    <a:bodyPr/>
                    <a:lstStyle/>
                    <a:p>
                      <a:pPr algn="ctr" rtl="0" fontAlgn="ctr">
                        <a:spcBef>
                          <a:spcPts val="0"/>
                        </a:spcBef>
                        <a:spcAft>
                          <a:spcPts val="0"/>
                        </a:spcAft>
                      </a:pPr>
                      <a:r>
                        <a:rPr lang="es-CO" sz="1100" b="1" i="0" u="none" strike="noStrike" dirty="0">
                          <a:solidFill>
                            <a:srgbClr val="FFFFFF"/>
                          </a:solidFill>
                          <a:effectLst/>
                          <a:latin typeface="Arial" panose="020B0604020202020204" pitchFamily="34" charset="0"/>
                        </a:rPr>
                        <a:t>SEPTIEMBRE</a:t>
                      </a:r>
                      <a:endParaRPr lang="es-CO" sz="2000" b="0" i="0" u="none" strike="noStrike" dirty="0">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592"/>
                    </a:solidFill>
                  </a:tcPr>
                </a:tc>
                <a:extLst>
                  <a:ext uri="{0D108BD9-81ED-4DB2-BD59-A6C34878D82A}">
                    <a16:rowId xmlns:a16="http://schemas.microsoft.com/office/drawing/2014/main" val="4286981573"/>
                  </a:ext>
                </a:extLst>
              </a:tr>
              <a:tr h="591132">
                <a:tc>
                  <a:txBody>
                    <a:bodyPr/>
                    <a:lstStyle/>
                    <a:p>
                      <a:pPr marL="0" lvl="2" algn="just" rtl="0" fontAlgn="ctr">
                        <a:spcBef>
                          <a:spcPts val="0"/>
                        </a:spcBef>
                        <a:spcAft>
                          <a:spcPts val="0"/>
                        </a:spcAft>
                      </a:pPr>
                      <a:r>
                        <a:rPr lang="es-ES" sz="1050" b="1" i="0" u="none" strike="noStrike" dirty="0">
                          <a:solidFill>
                            <a:schemeClr val="tx1"/>
                          </a:solidFill>
                          <a:effectLst/>
                          <a:latin typeface="Arial" panose="020B0604020202020204" pitchFamily="34" charset="0"/>
                        </a:rPr>
                        <a:t>Tiempo promedio de espera para la autorización de resonancia magnética nuclear</a:t>
                      </a:r>
                      <a:endParaRPr lang="es-ES" sz="1800" b="0" i="0" u="none" strike="noStrike" dirty="0">
                        <a:solidFill>
                          <a:schemeClr val="tx1"/>
                        </a:solidFill>
                        <a:effectLst/>
                        <a:latin typeface="Arial" panose="020B0604020202020204" pitchFamily="34" charset="0"/>
                      </a:endParaRPr>
                    </a:p>
                  </a:txBody>
                  <a:tcPr marL="72000" marR="72000" marT="10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2" algn="just" rtl="0" fontAlgn="ctr">
                        <a:spcBef>
                          <a:spcPts val="0"/>
                        </a:spcBef>
                        <a:spcAft>
                          <a:spcPts val="0"/>
                        </a:spcAft>
                      </a:pPr>
                      <a:r>
                        <a:rPr lang="es-ES" sz="1050" b="0" i="0" u="none" strike="noStrike" dirty="0">
                          <a:solidFill>
                            <a:schemeClr val="tx1"/>
                          </a:solidFill>
                          <a:effectLst/>
                          <a:latin typeface="Arial" panose="020B0604020202020204" pitchFamily="34" charset="0"/>
                        </a:rPr>
                        <a:t>Sumatoria total de los días calendario transcurridos entre la fecha de solicitud de la resonancia magnética nuclear y la fecha de autorización</a:t>
                      </a:r>
                      <a:endParaRPr lang="es-ES" sz="1800" b="0" i="0" u="none" strike="noStrike" dirty="0">
                        <a:solidFill>
                          <a:schemeClr val="tx1"/>
                        </a:solidFill>
                        <a:effectLst/>
                        <a:latin typeface="Arial" panose="020B0604020202020204" pitchFamily="34" charset="0"/>
                      </a:endParaRPr>
                    </a:p>
                  </a:txBody>
                  <a:tcPr marL="72000" marR="72000" marT="1067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2" algn="just" rtl="0" fontAlgn="ctr">
                        <a:spcBef>
                          <a:spcPts val="0"/>
                        </a:spcBef>
                        <a:spcAft>
                          <a:spcPts val="0"/>
                        </a:spcAft>
                      </a:pPr>
                      <a:r>
                        <a:rPr lang="es-CO" sz="1050" b="0" i="0" u="none" strike="noStrike">
                          <a:solidFill>
                            <a:schemeClr val="tx1"/>
                          </a:solidFill>
                          <a:effectLst/>
                          <a:latin typeface="Arial" panose="020B0604020202020204" pitchFamily="34" charset="0"/>
                        </a:rPr>
                        <a:t>Número total de resonancia magnética nuclear autorizadas</a:t>
                      </a:r>
                      <a:endParaRPr lang="es-CO" sz="1800" b="0" i="0" u="none" strike="noStrike">
                        <a:solidFill>
                          <a:schemeClr val="tx1"/>
                        </a:solidFill>
                        <a:effectLst/>
                        <a:latin typeface="Arial" panose="020B0604020202020204" pitchFamily="34" charset="0"/>
                      </a:endParaRPr>
                    </a:p>
                  </a:txBody>
                  <a:tcPr marL="72000" marR="7200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CO" sz="1400" b="0" i="0" u="none" strike="noStrike" dirty="0">
                          <a:solidFill>
                            <a:schemeClr val="tx1"/>
                          </a:solidFill>
                          <a:effectLst/>
                          <a:latin typeface="Arial" panose="020B0604020202020204" pitchFamily="34" charset="0"/>
                        </a:rPr>
                        <a:t>5</a:t>
                      </a:r>
                      <a:endParaRPr lang="es-CO" sz="2400" b="0" i="0" u="none" strike="noStrike" dirty="0">
                        <a:solidFill>
                          <a:schemeClr val="tx1"/>
                        </a:solidFill>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s-ES" sz="1400" b="0" i="0" u="none" strike="noStrike" cap="none" dirty="0">
                          <a:solidFill>
                            <a:schemeClr val="tx1"/>
                          </a:solidFill>
                          <a:effectLst/>
                          <a:latin typeface="Arial" panose="020B0604020202020204" pitchFamily="34" charset="0"/>
                          <a:ea typeface="+mn-ea"/>
                          <a:cs typeface="+mn-cs"/>
                          <a:sym typeface="Arial"/>
                        </a:rPr>
                        <a:t>6.6</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s-ES" sz="1400" b="0" i="0" u="none" strike="noStrike" cap="none" dirty="0">
                          <a:solidFill>
                            <a:schemeClr val="tx1"/>
                          </a:solidFill>
                          <a:effectLst/>
                          <a:latin typeface="Arial" panose="020B0604020202020204" pitchFamily="34" charset="0"/>
                          <a:ea typeface="+mn-ea"/>
                          <a:cs typeface="+mn-cs"/>
                          <a:sym typeface="Arial"/>
                        </a:rPr>
                        <a:t>6.5</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s-ES" sz="1400" b="0" i="0" u="none" strike="noStrike" cap="none" dirty="0">
                          <a:solidFill>
                            <a:schemeClr val="tx1"/>
                          </a:solidFill>
                          <a:effectLst/>
                          <a:latin typeface="Arial" panose="020B0604020202020204" pitchFamily="34" charset="0"/>
                          <a:ea typeface="+mn-ea"/>
                          <a:cs typeface="+mn-cs"/>
                          <a:sym typeface="Arial"/>
                        </a:rPr>
                        <a:t>6.2</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583425"/>
                  </a:ext>
                </a:extLst>
              </a:tr>
              <a:tr h="591132">
                <a:tc>
                  <a:txBody>
                    <a:bodyPr/>
                    <a:lstStyle/>
                    <a:p>
                      <a:pPr marL="0" lvl="2" algn="just" rtl="0" fontAlgn="ctr">
                        <a:spcBef>
                          <a:spcPts val="0"/>
                        </a:spcBef>
                        <a:spcAft>
                          <a:spcPts val="0"/>
                        </a:spcAft>
                      </a:pPr>
                      <a:r>
                        <a:rPr lang="es-ES" sz="1050" b="1" i="0" u="none" strike="noStrike" dirty="0">
                          <a:solidFill>
                            <a:schemeClr val="tx1"/>
                          </a:solidFill>
                          <a:effectLst/>
                          <a:latin typeface="Arial" panose="020B0604020202020204" pitchFamily="34" charset="0"/>
                        </a:rPr>
                        <a:t>Tiempo promedio de espera para la autorización de cirugía de reemplazo de cadera </a:t>
                      </a:r>
                      <a:endParaRPr lang="es-ES" sz="1800" b="0" i="0" u="none" strike="noStrike" dirty="0">
                        <a:solidFill>
                          <a:schemeClr val="tx1"/>
                        </a:solidFill>
                        <a:effectLst/>
                        <a:latin typeface="Arial" panose="020B0604020202020204" pitchFamily="34" charset="0"/>
                      </a:endParaRPr>
                    </a:p>
                  </a:txBody>
                  <a:tcPr marL="72000" marR="7200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2" algn="just" rtl="0" fontAlgn="ctr">
                        <a:spcBef>
                          <a:spcPts val="0"/>
                        </a:spcBef>
                        <a:spcAft>
                          <a:spcPts val="0"/>
                        </a:spcAft>
                      </a:pPr>
                      <a:r>
                        <a:rPr lang="es-ES" sz="1050" b="0" i="0" u="none" strike="noStrike" dirty="0">
                          <a:solidFill>
                            <a:schemeClr val="tx1"/>
                          </a:solidFill>
                          <a:effectLst/>
                          <a:latin typeface="Arial" panose="020B0604020202020204" pitchFamily="34" charset="0"/>
                        </a:rPr>
                        <a:t>Sumatoria total de los días calendario transcurridos entre la fecha de solicitud de la CIRUGÍA DE REEMPLAZO DE CADERA  y la fecha de autorización</a:t>
                      </a:r>
                      <a:endParaRPr lang="es-ES" sz="1800" b="0" i="0" u="none" strike="noStrike" dirty="0">
                        <a:solidFill>
                          <a:schemeClr val="tx1"/>
                        </a:solidFill>
                        <a:effectLst/>
                        <a:latin typeface="Arial" panose="020B0604020202020204" pitchFamily="34" charset="0"/>
                      </a:endParaRPr>
                    </a:p>
                  </a:txBody>
                  <a:tcPr marL="72000" marR="7200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2" algn="just" rtl="0" fontAlgn="ctr">
                        <a:spcBef>
                          <a:spcPts val="0"/>
                        </a:spcBef>
                        <a:spcAft>
                          <a:spcPts val="0"/>
                        </a:spcAft>
                      </a:pPr>
                      <a:r>
                        <a:rPr lang="es-CO" sz="1050" b="0" i="0" u="none" strike="noStrike" dirty="0">
                          <a:solidFill>
                            <a:schemeClr val="tx1"/>
                          </a:solidFill>
                          <a:effectLst/>
                          <a:latin typeface="Arial" panose="020B0604020202020204" pitchFamily="34" charset="0"/>
                        </a:rPr>
                        <a:t>Número total de CIRUGÍA DE REEMPLAZO DE CADERA autorizadas</a:t>
                      </a:r>
                      <a:endParaRPr lang="es-CO" sz="1800" b="0" i="0" u="none" strike="noStrike" dirty="0">
                        <a:solidFill>
                          <a:schemeClr val="tx1"/>
                        </a:solidFill>
                        <a:effectLst/>
                        <a:latin typeface="Arial" panose="020B0604020202020204" pitchFamily="34" charset="0"/>
                      </a:endParaRPr>
                    </a:p>
                  </a:txBody>
                  <a:tcPr marL="72000" marR="7200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CO" sz="1400" b="0" i="0" u="none" strike="noStrike" dirty="0">
                          <a:solidFill>
                            <a:schemeClr val="tx1"/>
                          </a:solidFill>
                          <a:effectLst/>
                          <a:latin typeface="Arial" panose="020B0604020202020204" pitchFamily="34" charset="0"/>
                        </a:rPr>
                        <a:t>5</a:t>
                      </a:r>
                      <a:endParaRPr lang="es-CO" sz="2400" b="0" i="0" u="none" strike="noStrike" dirty="0">
                        <a:solidFill>
                          <a:schemeClr val="tx1"/>
                        </a:solidFill>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ES" sz="1400" b="0" i="0" u="none" strike="noStrike" cap="none" dirty="0">
                          <a:solidFill>
                            <a:schemeClr val="tx1"/>
                          </a:solidFill>
                          <a:effectLst/>
                          <a:latin typeface="Arial" panose="020B0604020202020204" pitchFamily="34" charset="0"/>
                          <a:ea typeface="+mn-ea"/>
                          <a:cs typeface="+mn-cs"/>
                          <a:sym typeface="Arial"/>
                        </a:rPr>
                        <a:t>7.4</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ES" sz="1400" b="0" i="0" u="none" strike="noStrike" cap="none" dirty="0">
                          <a:solidFill>
                            <a:schemeClr val="tx1"/>
                          </a:solidFill>
                          <a:effectLst/>
                          <a:latin typeface="Arial" panose="020B0604020202020204" pitchFamily="34" charset="0"/>
                          <a:ea typeface="+mn-ea"/>
                          <a:cs typeface="+mn-cs"/>
                          <a:sym typeface="Arial"/>
                        </a:rPr>
                        <a:t>7.2</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ES" sz="1400" b="0" i="0" u="none" strike="noStrike" cap="none" dirty="0">
                          <a:solidFill>
                            <a:schemeClr val="tx1"/>
                          </a:solidFill>
                          <a:effectLst/>
                          <a:latin typeface="Arial" panose="020B0604020202020204" pitchFamily="34" charset="0"/>
                          <a:ea typeface="+mn-ea"/>
                          <a:cs typeface="+mn-cs"/>
                          <a:sym typeface="Arial"/>
                        </a:rPr>
                        <a:t>8.7</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12946"/>
                  </a:ext>
                </a:extLst>
              </a:tr>
              <a:tr h="728525">
                <a:tc>
                  <a:txBody>
                    <a:bodyPr/>
                    <a:lstStyle/>
                    <a:p>
                      <a:pPr marL="0" lvl="2" algn="just" rtl="0" fontAlgn="ctr">
                        <a:spcBef>
                          <a:spcPts val="0"/>
                        </a:spcBef>
                        <a:spcAft>
                          <a:spcPts val="0"/>
                        </a:spcAft>
                      </a:pPr>
                      <a:r>
                        <a:rPr lang="es-ES" sz="1050" b="1" i="0" u="none" strike="noStrike" dirty="0">
                          <a:solidFill>
                            <a:schemeClr val="tx1"/>
                          </a:solidFill>
                          <a:effectLst/>
                          <a:latin typeface="Arial" panose="020B0604020202020204" pitchFamily="34" charset="0"/>
                        </a:rPr>
                        <a:t>Tiempo promedio de espera para la autorización de cirugía de revascularización miocárdica</a:t>
                      </a:r>
                      <a:endParaRPr lang="es-ES" sz="1800" b="0" i="0" u="none" strike="noStrike" dirty="0">
                        <a:solidFill>
                          <a:schemeClr val="tx1"/>
                        </a:solidFill>
                        <a:effectLst/>
                        <a:latin typeface="Arial" panose="020B0604020202020204" pitchFamily="34" charset="0"/>
                      </a:endParaRPr>
                    </a:p>
                  </a:txBody>
                  <a:tcPr marL="72000" marR="7200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2" algn="just" rtl="0" fontAlgn="ctr">
                        <a:spcBef>
                          <a:spcPts val="0"/>
                        </a:spcBef>
                        <a:spcAft>
                          <a:spcPts val="0"/>
                        </a:spcAft>
                      </a:pPr>
                      <a:r>
                        <a:rPr lang="es-ES" sz="1050" b="0" i="0" u="none" strike="noStrike" dirty="0">
                          <a:solidFill>
                            <a:schemeClr val="tx1"/>
                          </a:solidFill>
                          <a:effectLst/>
                          <a:latin typeface="Arial" panose="020B0604020202020204" pitchFamily="34" charset="0"/>
                        </a:rPr>
                        <a:t>Sumatoria total de los días calendario transcurridos entre la fecha de solicitud de la CIRUGÍA DE REVASCULARIZACIÓN MIOCÁRDICA y la fecha de autorización</a:t>
                      </a:r>
                      <a:endParaRPr lang="es-ES" sz="1800" b="0" i="0" u="none" strike="noStrike" dirty="0">
                        <a:solidFill>
                          <a:schemeClr val="tx1"/>
                        </a:solidFill>
                        <a:effectLst/>
                        <a:latin typeface="Arial" panose="020B0604020202020204" pitchFamily="34" charset="0"/>
                      </a:endParaRPr>
                    </a:p>
                  </a:txBody>
                  <a:tcPr marL="72000" marR="7200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2" algn="just" rtl="0" fontAlgn="ctr">
                        <a:spcBef>
                          <a:spcPts val="0"/>
                        </a:spcBef>
                        <a:spcAft>
                          <a:spcPts val="0"/>
                        </a:spcAft>
                      </a:pPr>
                      <a:r>
                        <a:rPr lang="es-CO" sz="1050" b="0" i="0" u="none" strike="noStrike" dirty="0">
                          <a:solidFill>
                            <a:schemeClr val="tx1"/>
                          </a:solidFill>
                          <a:effectLst/>
                          <a:latin typeface="Arial" panose="020B0604020202020204" pitchFamily="34" charset="0"/>
                        </a:rPr>
                        <a:t>Número total de CIRUGIA DE REVASCULARIZACION MIOCARDICA autorizadas</a:t>
                      </a:r>
                      <a:endParaRPr lang="es-CO" sz="1800" b="0" i="0" u="none" strike="noStrike" dirty="0">
                        <a:solidFill>
                          <a:schemeClr val="tx1"/>
                        </a:solidFill>
                        <a:effectLst/>
                        <a:latin typeface="Arial" panose="020B0604020202020204" pitchFamily="34" charset="0"/>
                      </a:endParaRPr>
                    </a:p>
                  </a:txBody>
                  <a:tcPr marL="72000" marR="7200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CO" sz="1400" b="0" i="0" u="none" strike="noStrike" dirty="0">
                          <a:solidFill>
                            <a:schemeClr val="tx1"/>
                          </a:solidFill>
                          <a:effectLst/>
                          <a:latin typeface="Arial" panose="020B0604020202020204" pitchFamily="34" charset="0"/>
                        </a:rPr>
                        <a:t>5</a:t>
                      </a:r>
                      <a:endParaRPr lang="es-CO" sz="2400" b="0" i="0" u="none" strike="noStrike" dirty="0">
                        <a:solidFill>
                          <a:schemeClr val="tx1"/>
                        </a:solidFill>
                        <a:effectLst/>
                        <a:latin typeface="Arial" panose="020B0604020202020204" pitchFamily="34" charset="0"/>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ES" sz="1400" b="0" i="0" u="none" strike="noStrike" cap="none" dirty="0">
                          <a:solidFill>
                            <a:schemeClr val="tx1"/>
                          </a:solidFill>
                          <a:effectLst/>
                          <a:latin typeface="Arial" panose="020B0604020202020204" pitchFamily="34" charset="0"/>
                          <a:ea typeface="+mn-ea"/>
                          <a:cs typeface="+mn-cs"/>
                          <a:sym typeface="Arial"/>
                        </a:rPr>
                        <a:t>4.0</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ES" sz="1400" b="0" i="0" u="none" strike="noStrike" cap="none" dirty="0">
                          <a:solidFill>
                            <a:schemeClr val="tx1"/>
                          </a:solidFill>
                          <a:effectLst/>
                          <a:latin typeface="Arial" panose="020B0604020202020204" pitchFamily="34" charset="0"/>
                          <a:ea typeface="+mn-ea"/>
                          <a:cs typeface="+mn-cs"/>
                          <a:sym typeface="Arial"/>
                        </a:rPr>
                        <a:t>60.3</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s-ES" sz="1400" b="0" i="0" u="none" strike="noStrike" cap="none" dirty="0">
                          <a:solidFill>
                            <a:schemeClr val="tx1"/>
                          </a:solidFill>
                          <a:effectLst/>
                          <a:latin typeface="Arial" panose="020B0604020202020204" pitchFamily="34" charset="0"/>
                          <a:ea typeface="+mn-ea"/>
                          <a:cs typeface="+mn-cs"/>
                          <a:sym typeface="Arial"/>
                        </a:rPr>
                        <a:t>5.0</a:t>
                      </a:r>
                      <a:endParaRPr lang="es-CO" sz="1400" b="0" i="0" u="none" strike="noStrike" cap="none" dirty="0">
                        <a:solidFill>
                          <a:schemeClr val="tx1"/>
                        </a:solidFill>
                        <a:effectLst/>
                        <a:latin typeface="Arial" panose="020B0604020202020204" pitchFamily="34" charset="0"/>
                        <a:ea typeface="+mn-ea"/>
                        <a:cs typeface="+mn-cs"/>
                        <a:sym typeface="Arial"/>
                      </a:endParaRPr>
                    </a:p>
                  </a:txBody>
                  <a:tcPr marL="10670" marR="10670" marT="10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626161"/>
                  </a:ext>
                </a:extLst>
              </a:tr>
            </a:tbl>
          </a:graphicData>
        </a:graphic>
      </p:graphicFrame>
      <p:sp>
        <p:nvSpPr>
          <p:cNvPr id="5" name="CuadroTexto 4">
            <a:extLst>
              <a:ext uri="{FF2B5EF4-FFF2-40B4-BE49-F238E27FC236}">
                <a16:creationId xmlns:a16="http://schemas.microsoft.com/office/drawing/2014/main" id="{76CEA141-76B4-5B52-DF4D-0E56A371316A}"/>
              </a:ext>
            </a:extLst>
          </p:cNvPr>
          <p:cNvSpPr txBox="1"/>
          <p:nvPr/>
        </p:nvSpPr>
        <p:spPr>
          <a:xfrm>
            <a:off x="584614" y="5029580"/>
            <a:ext cx="10767705" cy="1384995"/>
          </a:xfrm>
          <a:prstGeom prst="rect">
            <a:avLst/>
          </a:prstGeom>
          <a:noFill/>
        </p:spPr>
        <p:txBody>
          <a:bodyPr wrap="square">
            <a:spAutoFit/>
          </a:bodyPr>
          <a:lstStyle/>
          <a:p>
            <a:pPr marL="0" lvl="2" algn="just" rtl="0" fontAlgn="ctr">
              <a:spcBef>
                <a:spcPts val="0"/>
              </a:spcBef>
              <a:spcAft>
                <a:spcPts val="0"/>
              </a:spcAft>
            </a:pPr>
            <a:r>
              <a:rPr lang="es-ES" b="1" i="0" u="none" strike="noStrike" dirty="0">
                <a:solidFill>
                  <a:schemeClr val="tx1"/>
                </a:solidFill>
                <a:effectLst/>
                <a:latin typeface="Arial" panose="020B0604020202020204" pitchFamily="34" charset="0"/>
              </a:rPr>
              <a:t>Tiempo promedio de espera para la autorización de cirugía de catarata: </a:t>
            </a:r>
            <a:r>
              <a:rPr lang="es-ES" i="0" u="none" strike="noStrike" dirty="0">
                <a:solidFill>
                  <a:schemeClr val="tx1"/>
                </a:solidFill>
                <a:effectLst/>
                <a:latin typeface="Arial" panose="020B0604020202020204" pitchFamily="34" charset="0"/>
              </a:rPr>
              <a:t>Savia Salud EPS para garantizar el acceso a los servicios de salud y agilizar la prestación de los servicios de nuestra población afiliada en el departamento de Antioquia dio inicio desde el 01 de julio del 2021 a la Ruta Integral de Atención en Salud - RIAS Visual para la prestación integral de todos los servicios de oftalmología. Dentro de las atenciones de trastornos no refractivos, entre otros servicios se encuentra incluida la realización de la cirugía de catarata, por tal motivo, dichos procedimientos no requieren la generación de una autorización para la respectiva realización.</a:t>
            </a:r>
            <a:endParaRPr lang="es-ES" sz="2800" i="0" u="none" strike="noStrike" dirty="0">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44252B6-9296-DBA4-06D3-B38F653E15FD}"/>
              </a:ext>
            </a:extLst>
          </p:cNvPr>
          <p:cNvPicPr>
            <a:picLocks noChangeAspect="1"/>
          </p:cNvPicPr>
          <p:nvPr/>
        </p:nvPicPr>
        <p:blipFill rotWithShape="1">
          <a:blip r:embed="rId3"/>
          <a:srcRect l="2877" t="9457" r="2728" b="3075"/>
          <a:stretch/>
        </p:blipFill>
        <p:spPr>
          <a:xfrm>
            <a:off x="933450" y="2476600"/>
            <a:ext cx="6094167" cy="3150726"/>
          </a:xfrm>
          <a:prstGeom prst="rect">
            <a:avLst/>
          </a:prstGeom>
        </p:spPr>
      </p:pic>
      <p:sp>
        <p:nvSpPr>
          <p:cNvPr id="3" name="Google Shape;738;p50">
            <a:extLst>
              <a:ext uri="{FF2B5EF4-FFF2-40B4-BE49-F238E27FC236}">
                <a16:creationId xmlns:a16="http://schemas.microsoft.com/office/drawing/2014/main" id="{594A0272-4ADA-6F7F-6AE4-E596D1CCD028}"/>
              </a:ext>
            </a:extLst>
          </p:cNvPr>
          <p:cNvSpPr txBox="1"/>
          <p:nvPr/>
        </p:nvSpPr>
        <p:spPr>
          <a:xfrm>
            <a:off x="733934" y="1380748"/>
            <a:ext cx="7331642" cy="830956"/>
          </a:xfrm>
          <a:prstGeom prst="rect">
            <a:avLst/>
          </a:prstGeom>
          <a:noFill/>
          <a:ln>
            <a:noFill/>
          </a:ln>
        </p:spPr>
        <p:txBody>
          <a:bodyPr spcFirstLastPara="1" wrap="square" lIns="91425" tIns="45700" rIns="91425" bIns="45700" anchor="t" anchorCtr="0">
            <a:spAutoFit/>
          </a:bodyPr>
          <a:lstStyle/>
          <a:p>
            <a:r>
              <a:rPr lang="es-CO" sz="2400" b="1" dirty="0">
                <a:solidFill>
                  <a:srgbClr val="23505E"/>
                </a:solidFill>
                <a:latin typeface="Calibri"/>
                <a:ea typeface="Calibri"/>
                <a:cs typeface="Calibri"/>
                <a:sym typeface="Calibri"/>
              </a:rPr>
              <a:t>4. </a:t>
            </a:r>
            <a:r>
              <a:rPr lang="es-MX" sz="2400" b="1" dirty="0">
                <a:solidFill>
                  <a:srgbClr val="23505E"/>
                </a:solidFill>
                <a:latin typeface="Calibri"/>
                <a:ea typeface="Calibri"/>
                <a:cs typeface="Calibri"/>
                <a:sym typeface="Calibri"/>
              </a:rPr>
              <a:t>Estado de Contratación de la Red de Servicios</a:t>
            </a:r>
          </a:p>
          <a:p>
            <a:pPr algn="ctr"/>
            <a:r>
              <a:rPr lang="es-MX" sz="2400" b="1" dirty="0">
                <a:solidFill>
                  <a:srgbClr val="23505E"/>
                </a:solidFill>
                <a:latin typeface="Calibri"/>
                <a:cs typeface="Calibri"/>
                <a:sym typeface="Calibri"/>
              </a:rPr>
              <a:t>Parte 1</a:t>
            </a:r>
            <a:endParaRPr lang="es-ES" sz="2400" b="1" dirty="0">
              <a:solidFill>
                <a:srgbClr val="23505E"/>
              </a:solidFill>
              <a:latin typeface="Calibri"/>
              <a:cs typeface="Calibri"/>
            </a:endParaRPr>
          </a:p>
        </p:txBody>
      </p:sp>
    </p:spTree>
    <p:extLst>
      <p:ext uri="{BB962C8B-B14F-4D97-AF65-F5344CB8AC3E}">
        <p14:creationId xmlns:p14="http://schemas.microsoft.com/office/powerpoint/2010/main" val="5732768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2" name="Google Shape;738;p50">
            <a:extLst>
              <a:ext uri="{FF2B5EF4-FFF2-40B4-BE49-F238E27FC236}">
                <a16:creationId xmlns:a16="http://schemas.microsoft.com/office/drawing/2014/main" id="{D437990D-BF96-3BEF-01E1-C00F3B023315}"/>
              </a:ext>
            </a:extLst>
          </p:cNvPr>
          <p:cNvSpPr txBox="1"/>
          <p:nvPr/>
        </p:nvSpPr>
        <p:spPr>
          <a:xfrm>
            <a:off x="2429384" y="1009273"/>
            <a:ext cx="7331642" cy="954067"/>
          </a:xfrm>
          <a:prstGeom prst="rect">
            <a:avLst/>
          </a:prstGeom>
          <a:noFill/>
          <a:ln>
            <a:noFill/>
          </a:ln>
        </p:spPr>
        <p:txBody>
          <a:bodyPr spcFirstLastPara="1" wrap="square" lIns="91425" tIns="45700" rIns="91425" bIns="45700" anchor="t" anchorCtr="0">
            <a:spAutoFit/>
          </a:bodyPr>
          <a:lstStyle/>
          <a:p>
            <a:r>
              <a:rPr lang="es-CO" sz="2800" b="1" dirty="0">
                <a:solidFill>
                  <a:srgbClr val="23505E"/>
                </a:solidFill>
                <a:latin typeface="Calibri"/>
                <a:ea typeface="Calibri"/>
                <a:cs typeface="Calibri"/>
                <a:sym typeface="Calibri"/>
              </a:rPr>
              <a:t>4. </a:t>
            </a:r>
            <a:r>
              <a:rPr lang="es-MX" sz="2800" b="1" dirty="0">
                <a:solidFill>
                  <a:srgbClr val="23505E"/>
                </a:solidFill>
                <a:latin typeface="Calibri"/>
                <a:ea typeface="Calibri"/>
                <a:cs typeface="Calibri"/>
                <a:sym typeface="Calibri"/>
              </a:rPr>
              <a:t>Estado de Contratación de la Red de Servicios</a:t>
            </a:r>
          </a:p>
          <a:p>
            <a:pPr algn="ctr"/>
            <a:r>
              <a:rPr lang="es-MX" sz="2800" b="1" dirty="0">
                <a:solidFill>
                  <a:srgbClr val="23505E"/>
                </a:solidFill>
                <a:latin typeface="Calibri"/>
                <a:cs typeface="Calibri"/>
                <a:sym typeface="Calibri"/>
              </a:rPr>
              <a:t>Parte 2</a:t>
            </a:r>
            <a:endParaRPr lang="es-ES" sz="2800" b="1" dirty="0">
              <a:solidFill>
                <a:srgbClr val="23505E"/>
              </a:solidFill>
              <a:latin typeface="Calibri"/>
              <a:cs typeface="Calibri"/>
            </a:endParaRPr>
          </a:p>
        </p:txBody>
      </p:sp>
      <p:pic>
        <p:nvPicPr>
          <p:cNvPr id="4" name="Imagen 3">
            <a:extLst>
              <a:ext uri="{FF2B5EF4-FFF2-40B4-BE49-F238E27FC236}">
                <a16:creationId xmlns:a16="http://schemas.microsoft.com/office/drawing/2014/main" id="{236ABE5D-CA38-8F91-411F-A3E42754A769}"/>
              </a:ext>
            </a:extLst>
          </p:cNvPr>
          <p:cNvPicPr>
            <a:picLocks noChangeAspect="1"/>
          </p:cNvPicPr>
          <p:nvPr/>
        </p:nvPicPr>
        <p:blipFill>
          <a:blip r:embed="rId3"/>
          <a:stretch>
            <a:fillRect/>
          </a:stretch>
        </p:blipFill>
        <p:spPr>
          <a:xfrm>
            <a:off x="175050" y="1963340"/>
            <a:ext cx="11840309" cy="3071305"/>
          </a:xfrm>
          <a:prstGeom prst="rect">
            <a:avLst/>
          </a:prstGeom>
        </p:spPr>
      </p:pic>
    </p:spTree>
    <p:extLst>
      <p:ext uri="{BB962C8B-B14F-4D97-AF65-F5344CB8AC3E}">
        <p14:creationId xmlns:p14="http://schemas.microsoft.com/office/powerpoint/2010/main" val="162203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2" name="Google Shape;738;p50">
            <a:extLst>
              <a:ext uri="{FF2B5EF4-FFF2-40B4-BE49-F238E27FC236}">
                <a16:creationId xmlns:a16="http://schemas.microsoft.com/office/drawing/2014/main" id="{271CB94B-1718-0751-31C9-B7A2ADB0A742}"/>
              </a:ext>
            </a:extLst>
          </p:cNvPr>
          <p:cNvSpPr txBox="1"/>
          <p:nvPr/>
        </p:nvSpPr>
        <p:spPr>
          <a:xfrm>
            <a:off x="2429385" y="618391"/>
            <a:ext cx="7331642" cy="523180"/>
          </a:xfrm>
          <a:prstGeom prst="rect">
            <a:avLst/>
          </a:prstGeom>
          <a:noFill/>
          <a:ln>
            <a:noFill/>
          </a:ln>
        </p:spPr>
        <p:txBody>
          <a:bodyPr spcFirstLastPara="1" wrap="square" lIns="91425" tIns="45700" rIns="91425" bIns="45700" anchor="t" anchorCtr="0">
            <a:spAutoFit/>
          </a:bodyPr>
          <a:lstStyle/>
          <a:p>
            <a:pPr algn="ctr"/>
            <a:r>
              <a:rPr lang="es-CO" sz="2800" b="1" dirty="0">
                <a:solidFill>
                  <a:srgbClr val="23505E"/>
                </a:solidFill>
                <a:latin typeface="Calibri"/>
                <a:ea typeface="Calibri"/>
                <a:cs typeface="Calibri"/>
                <a:sym typeface="Calibri"/>
              </a:rPr>
              <a:t>5. </a:t>
            </a:r>
            <a:r>
              <a:rPr lang="es-MX" sz="2800" b="1" dirty="0">
                <a:solidFill>
                  <a:srgbClr val="23505E"/>
                </a:solidFill>
                <a:latin typeface="Calibri"/>
                <a:ea typeface="Calibri"/>
                <a:cs typeface="Calibri"/>
                <a:sym typeface="Calibri"/>
              </a:rPr>
              <a:t>Satisfacción de los usuarios</a:t>
            </a:r>
            <a:endParaRPr lang="es-ES" sz="2800" b="1" dirty="0">
              <a:solidFill>
                <a:srgbClr val="23505E"/>
              </a:solidFill>
              <a:latin typeface="Calibri"/>
              <a:cs typeface="Calibri"/>
            </a:endParaRPr>
          </a:p>
        </p:txBody>
      </p:sp>
      <p:sp>
        <p:nvSpPr>
          <p:cNvPr id="5" name="Google Shape;738;p50">
            <a:extLst>
              <a:ext uri="{FF2B5EF4-FFF2-40B4-BE49-F238E27FC236}">
                <a16:creationId xmlns:a16="http://schemas.microsoft.com/office/drawing/2014/main" id="{8DAE4E47-B880-3242-FBA9-A0E786630333}"/>
              </a:ext>
            </a:extLst>
          </p:cNvPr>
          <p:cNvSpPr txBox="1"/>
          <p:nvPr/>
        </p:nvSpPr>
        <p:spPr>
          <a:xfrm>
            <a:off x="1486352" y="1293848"/>
            <a:ext cx="864396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rgbClr val="23505E"/>
                </a:solidFill>
                <a:latin typeface="Calibri"/>
                <a:ea typeface="Calibri"/>
                <a:cs typeface="Calibri"/>
                <a:sym typeface="Calibri"/>
              </a:rPr>
              <a:t>5.1 Canales de recepción de expresiones de nuestros usuarios</a:t>
            </a:r>
            <a:endParaRPr sz="2400" dirty="0">
              <a:solidFill>
                <a:srgbClr val="00A5A4"/>
              </a:solidFill>
              <a:latin typeface="Calibri"/>
              <a:ea typeface="Calibri"/>
              <a:cs typeface="Calibri"/>
              <a:sym typeface="Calibri"/>
            </a:endParaRPr>
          </a:p>
        </p:txBody>
      </p:sp>
      <p:grpSp>
        <p:nvGrpSpPr>
          <p:cNvPr id="19" name="Grupo 18">
            <a:extLst>
              <a:ext uri="{FF2B5EF4-FFF2-40B4-BE49-F238E27FC236}">
                <a16:creationId xmlns:a16="http://schemas.microsoft.com/office/drawing/2014/main" id="{DBD8D48A-3304-A47D-E5EB-424CB6D54B75}"/>
              </a:ext>
            </a:extLst>
          </p:cNvPr>
          <p:cNvGrpSpPr/>
          <p:nvPr/>
        </p:nvGrpSpPr>
        <p:grpSpPr>
          <a:xfrm>
            <a:off x="1486352" y="2027641"/>
            <a:ext cx="8923030" cy="4213556"/>
            <a:chOff x="1991678" y="1869569"/>
            <a:chExt cx="8923030" cy="4213556"/>
          </a:xfrm>
        </p:grpSpPr>
        <p:grpSp>
          <p:nvGrpSpPr>
            <p:cNvPr id="3" name="Grupo 2">
              <a:extLst>
                <a:ext uri="{FF2B5EF4-FFF2-40B4-BE49-F238E27FC236}">
                  <a16:creationId xmlns:a16="http://schemas.microsoft.com/office/drawing/2014/main" id="{9B2E933C-241B-8BF3-BE3C-AE55AD2F407E}"/>
                </a:ext>
              </a:extLst>
            </p:cNvPr>
            <p:cNvGrpSpPr/>
            <p:nvPr/>
          </p:nvGrpSpPr>
          <p:grpSpPr>
            <a:xfrm>
              <a:off x="1991678" y="2036759"/>
              <a:ext cx="3511509" cy="3869313"/>
              <a:chOff x="1896020" y="1923663"/>
              <a:chExt cx="3511509" cy="3869313"/>
            </a:xfrm>
          </p:grpSpPr>
          <p:sp>
            <p:nvSpPr>
              <p:cNvPr id="12" name="Google Shape;989;p57">
                <a:extLst>
                  <a:ext uri="{FF2B5EF4-FFF2-40B4-BE49-F238E27FC236}">
                    <a16:creationId xmlns:a16="http://schemas.microsoft.com/office/drawing/2014/main" id="{D05DBC79-095A-C834-999A-ABCF94EB3529}"/>
                  </a:ext>
                </a:extLst>
              </p:cNvPr>
              <p:cNvSpPr/>
              <p:nvPr/>
            </p:nvSpPr>
            <p:spPr>
              <a:xfrm>
                <a:off x="1896020" y="1923663"/>
                <a:ext cx="3449371" cy="949684"/>
              </a:xfrm>
              <a:prstGeom prst="rightArrow">
                <a:avLst>
                  <a:gd name="adj1" fmla="val 74490"/>
                  <a:gd name="adj2" fmla="val 62245"/>
                </a:avLst>
              </a:prstGeom>
              <a:solidFill>
                <a:srgbClr val="31859C"/>
              </a:solidFill>
              <a:ln>
                <a:noFill/>
              </a:ln>
            </p:spPr>
            <p:txBody>
              <a:bodyPr spcFirstLastPara="1" wrap="square" lIns="91425" tIns="45700" rIns="91425" bIns="45700" anchor="ctr" anchorCtr="0">
                <a:noAutofit/>
              </a:bodyPr>
              <a:lstStyle/>
              <a:p>
                <a:pPr algn="ctr"/>
                <a:endPar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r>
                  <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JULIO</a:t>
                </a:r>
                <a:endParaRPr lang="es-C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100" dirty="0">
                  <a:solidFill>
                    <a:schemeClr val="lt1"/>
                  </a:solidFill>
                  <a:latin typeface="Calibri"/>
                  <a:ea typeface="Calibri"/>
                  <a:cs typeface="Calibri"/>
                  <a:sym typeface="Calibri"/>
                </a:endParaRPr>
              </a:p>
            </p:txBody>
          </p:sp>
          <p:sp>
            <p:nvSpPr>
              <p:cNvPr id="14" name="Google Shape;991;p57">
                <a:extLst>
                  <a:ext uri="{FF2B5EF4-FFF2-40B4-BE49-F238E27FC236}">
                    <a16:creationId xmlns:a16="http://schemas.microsoft.com/office/drawing/2014/main" id="{36C91E79-CFB7-C425-2AA2-9C86BA028811}"/>
                  </a:ext>
                </a:extLst>
              </p:cNvPr>
              <p:cNvSpPr/>
              <p:nvPr/>
            </p:nvSpPr>
            <p:spPr>
              <a:xfrm>
                <a:off x="1896020" y="3277429"/>
                <a:ext cx="3477374" cy="1025998"/>
              </a:xfrm>
              <a:prstGeom prst="rightArrow">
                <a:avLst>
                  <a:gd name="adj1" fmla="val 76531"/>
                  <a:gd name="adj2" fmla="val 62245"/>
                </a:avLst>
              </a:prstGeom>
              <a:solidFill>
                <a:srgbClr val="57C9C1"/>
              </a:solidFill>
              <a:ln>
                <a:noFill/>
              </a:ln>
            </p:spPr>
            <p:txBody>
              <a:bodyPr spcFirstLastPara="1" wrap="square" lIns="91425" tIns="45700" rIns="91425" bIns="45700" anchor="ctr" anchorCtr="0">
                <a:noAutofit/>
              </a:bodyPr>
              <a:lstStyle/>
              <a:p>
                <a:pPr algn="ctr"/>
                <a:endPar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r>
                  <a:rPr lang="es-CO"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AGOSTO</a:t>
                </a:r>
                <a:endParaRPr lang="es-C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100" dirty="0">
                  <a:solidFill>
                    <a:schemeClr val="lt1"/>
                  </a:solidFill>
                  <a:latin typeface="Calibri"/>
                  <a:ea typeface="Calibri"/>
                  <a:cs typeface="Calibri"/>
                  <a:sym typeface="Calibri"/>
                </a:endParaRPr>
              </a:p>
            </p:txBody>
          </p:sp>
          <p:sp>
            <p:nvSpPr>
              <p:cNvPr id="15" name="Google Shape;992;p57">
                <a:extLst>
                  <a:ext uri="{FF2B5EF4-FFF2-40B4-BE49-F238E27FC236}">
                    <a16:creationId xmlns:a16="http://schemas.microsoft.com/office/drawing/2014/main" id="{C7BD1651-291C-0CDE-AAC7-F8C4E2479908}"/>
                  </a:ext>
                </a:extLst>
              </p:cNvPr>
              <p:cNvSpPr/>
              <p:nvPr/>
            </p:nvSpPr>
            <p:spPr>
              <a:xfrm>
                <a:off x="1896020" y="4766979"/>
                <a:ext cx="3511509" cy="1025997"/>
              </a:xfrm>
              <a:prstGeom prst="rightArrow">
                <a:avLst>
                  <a:gd name="adj1" fmla="val 76531"/>
                  <a:gd name="adj2" fmla="val 62245"/>
                </a:avLst>
              </a:prstGeom>
              <a:solidFill>
                <a:srgbClr val="23A297"/>
              </a:solidFill>
              <a:ln>
                <a:noFill/>
              </a:ln>
            </p:spPr>
            <p:txBody>
              <a:bodyPr spcFirstLastPara="1" wrap="square" lIns="91425" tIns="45700" rIns="91425" bIns="45700" anchor="ctr" anchorCtr="0">
                <a:noAutofit/>
              </a:bodyPr>
              <a:lstStyle/>
              <a:p>
                <a:pPr algn="ctr"/>
                <a:endParaRPr lang="es-CO"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s-CO"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SEPTIEMBRE</a:t>
                </a:r>
                <a:endParaRPr lang="es-C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None/>
                </a:pPr>
                <a:endParaRPr sz="2100" dirty="0">
                  <a:solidFill>
                    <a:schemeClr val="lt1"/>
                  </a:solidFill>
                  <a:latin typeface="Calibri"/>
                  <a:ea typeface="Calibri"/>
                  <a:cs typeface="Calibri"/>
                  <a:sym typeface="Calibri"/>
                </a:endParaRPr>
              </a:p>
            </p:txBody>
          </p:sp>
        </p:grpSp>
        <p:pic>
          <p:nvPicPr>
            <p:cNvPr id="7" name="Imagen 6" descr="Interfaz de usuario gráfica&#10;&#10;Descripción generada automáticamente con confianza media">
              <a:extLst>
                <a:ext uri="{FF2B5EF4-FFF2-40B4-BE49-F238E27FC236}">
                  <a16:creationId xmlns:a16="http://schemas.microsoft.com/office/drawing/2014/main" id="{45E9966E-3E5A-14F7-62B6-D13F77B9E8E5}"/>
                </a:ext>
              </a:extLst>
            </p:cNvPr>
            <p:cNvPicPr>
              <a:picLocks noChangeAspect="1"/>
            </p:cNvPicPr>
            <p:nvPr/>
          </p:nvPicPr>
          <p:blipFill>
            <a:blip r:embed="rId3"/>
            <a:stretch>
              <a:fillRect/>
            </a:stretch>
          </p:blipFill>
          <p:spPr>
            <a:xfrm>
              <a:off x="5822600" y="4654375"/>
              <a:ext cx="5092107" cy="1428750"/>
            </a:xfrm>
            <a:prstGeom prst="rect">
              <a:avLst/>
            </a:prstGeom>
            <a:ln>
              <a:noFill/>
            </a:ln>
            <a:effectLst>
              <a:outerShdw blurRad="190500" algn="tl" rotWithShape="0">
                <a:srgbClr val="000000">
                  <a:alpha val="70000"/>
                </a:srgbClr>
              </a:outerShdw>
            </a:effectLst>
          </p:spPr>
        </p:pic>
        <p:pic>
          <p:nvPicPr>
            <p:cNvPr id="10" name="Imagen 9">
              <a:extLst>
                <a:ext uri="{FF2B5EF4-FFF2-40B4-BE49-F238E27FC236}">
                  <a16:creationId xmlns:a16="http://schemas.microsoft.com/office/drawing/2014/main" id="{E1A1A724-A11C-A1F8-80FB-0630017C7482}"/>
                </a:ext>
              </a:extLst>
            </p:cNvPr>
            <p:cNvPicPr>
              <a:picLocks noChangeAspect="1"/>
            </p:cNvPicPr>
            <p:nvPr/>
          </p:nvPicPr>
          <p:blipFill rotWithShape="1">
            <a:blip r:embed="rId4"/>
            <a:srcRect l="18249" t="27405" r="43351" b="53172"/>
            <a:stretch/>
          </p:blipFill>
          <p:spPr>
            <a:xfrm>
              <a:off x="5822601" y="3273576"/>
              <a:ext cx="5092107" cy="1331207"/>
            </a:xfrm>
            <a:prstGeom prst="rect">
              <a:avLst/>
            </a:prstGeom>
            <a:ln>
              <a:noFill/>
            </a:ln>
            <a:effectLst>
              <a:outerShdw blurRad="190500" algn="tl" rotWithShape="0">
                <a:srgbClr val="000000">
                  <a:alpha val="70000"/>
                </a:srgbClr>
              </a:outerShdw>
            </a:effectLst>
          </p:spPr>
        </p:pic>
        <p:pic>
          <p:nvPicPr>
            <p:cNvPr id="18" name="Imagen 17" descr="Interfaz de usuario gráfica&#10;&#10;Descripción generada automáticamente con confianza media">
              <a:extLst>
                <a:ext uri="{FF2B5EF4-FFF2-40B4-BE49-F238E27FC236}">
                  <a16:creationId xmlns:a16="http://schemas.microsoft.com/office/drawing/2014/main" id="{9A21C265-160F-7384-F8F7-A0B0431DD247}"/>
                </a:ext>
              </a:extLst>
            </p:cNvPr>
            <p:cNvPicPr>
              <a:picLocks noChangeAspect="1"/>
            </p:cNvPicPr>
            <p:nvPr/>
          </p:nvPicPr>
          <p:blipFill>
            <a:blip r:embed="rId5"/>
            <a:stretch>
              <a:fillRect/>
            </a:stretch>
          </p:blipFill>
          <p:spPr>
            <a:xfrm>
              <a:off x="5822599" y="1869569"/>
              <a:ext cx="5092107" cy="1354415"/>
            </a:xfrm>
            <a:prstGeom prst="rect">
              <a:avLst/>
            </a:prstGeom>
            <a:ln>
              <a:noFill/>
            </a:ln>
            <a:effectLst>
              <a:outerShdw blurRad="190500" algn="tl" rotWithShape="0">
                <a:srgbClr val="000000">
                  <a:alpha val="70000"/>
                </a:srgbClr>
              </a:outerShdw>
            </a:effectLst>
          </p:spPr>
        </p:pic>
      </p:grpSp>
      <p:sp>
        <p:nvSpPr>
          <p:cNvPr id="4" name="CuadroTexto 3">
            <a:extLst>
              <a:ext uri="{FF2B5EF4-FFF2-40B4-BE49-F238E27FC236}">
                <a16:creationId xmlns:a16="http://schemas.microsoft.com/office/drawing/2014/main" id="{A734395A-AF24-AC8B-BEAE-A41BC82C1841}"/>
              </a:ext>
            </a:extLst>
          </p:cNvPr>
          <p:cNvSpPr txBox="1"/>
          <p:nvPr/>
        </p:nvSpPr>
        <p:spPr>
          <a:xfrm>
            <a:off x="193250" y="6289371"/>
            <a:ext cx="6097712" cy="430887"/>
          </a:xfrm>
          <a:prstGeom prst="rect">
            <a:avLst/>
          </a:prstGeom>
          <a:noFill/>
        </p:spPr>
        <p:txBody>
          <a:bodyPr wrap="square">
            <a:spAutoFit/>
          </a:bodyPr>
          <a:lstStyle/>
          <a:p>
            <a:pPr algn="just"/>
            <a:r>
              <a:rPr lang="es-ES" sz="1100" b="1" i="0" u="none" strike="noStrike" baseline="0" dirty="0">
                <a:solidFill>
                  <a:srgbClr val="22505E"/>
                </a:solidFill>
                <a:latin typeface="Open Sans" panose="020B0606030504020204" pitchFamily="34" charset="0"/>
              </a:rPr>
              <a:t>Nota: </a:t>
            </a:r>
            <a:r>
              <a:rPr lang="es-ES" sz="1100" b="0" i="0" u="none" strike="noStrike" baseline="0" dirty="0">
                <a:solidFill>
                  <a:srgbClr val="22505E"/>
                </a:solidFill>
                <a:latin typeface="Open Sans" panose="020B0606030504020204" pitchFamily="34" charset="0"/>
              </a:rPr>
              <a:t>Las expresiones de los usuarios incluyen derechos de petición, quejas, reclamos, sugerencias, solicitudes de información y felicitaciones.</a:t>
            </a:r>
            <a:endParaRPr lang="es-CO" sz="1100" dirty="0"/>
          </a:p>
        </p:txBody>
      </p:sp>
    </p:spTree>
    <p:extLst>
      <p:ext uri="{BB962C8B-B14F-4D97-AF65-F5344CB8AC3E}">
        <p14:creationId xmlns:p14="http://schemas.microsoft.com/office/powerpoint/2010/main" val="328789515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27613</TotalTime>
  <Words>1317</Words>
  <Application>Microsoft Office PowerPoint</Application>
  <PresentationFormat>Personalizado</PresentationFormat>
  <Paragraphs>406</Paragraphs>
  <Slides>16</Slides>
  <Notes>13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16</vt:i4>
      </vt:variant>
    </vt:vector>
  </HeadingPairs>
  <TitlesOfParts>
    <vt:vector size="22" baseType="lpstr">
      <vt:lpstr>Arial</vt:lpstr>
      <vt:lpstr>Calibri</vt:lpstr>
      <vt:lpstr>Open Sans</vt:lpstr>
      <vt:lpstr>Wingdings</vt:lpstr>
      <vt:lpstr>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Edelmira Hoyos Almanza</dc:creator>
  <cp:lastModifiedBy>lgallego</cp:lastModifiedBy>
  <cp:revision>84</cp:revision>
  <dcterms:modified xsi:type="dcterms:W3CDTF">2022-10-28T15:11:35Z</dcterms:modified>
</cp:coreProperties>
</file>