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8" r:id="rId3"/>
    <p:sldId id="299" r:id="rId4"/>
    <p:sldId id="280" r:id="rId5"/>
    <p:sldId id="287" r:id="rId6"/>
    <p:sldId id="300" r:id="rId7"/>
    <p:sldId id="301" r:id="rId8"/>
    <p:sldId id="302" r:id="rId9"/>
    <p:sldId id="289" r:id="rId10"/>
    <p:sldId id="303" r:id="rId11"/>
    <p:sldId id="292" r:id="rId12"/>
    <p:sldId id="304" r:id="rId13"/>
    <p:sldId id="305" r:id="rId14"/>
    <p:sldId id="306" r:id="rId15"/>
    <p:sldId id="307" r:id="rId16"/>
  </p:sldIdLst>
  <p:sldSz cx="12190413" cy="6859588"/>
  <p:notesSz cx="6858000" cy="9144000"/>
  <p:custDataLst>
    <p:tags r:id="rId18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05E"/>
    <a:srgbClr val="00A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72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r>
              <a:rPr lang="es-CO" sz="1600">
                <a:solidFill>
                  <a:srgbClr val="23505E"/>
                </a:solidFill>
              </a:rPr>
              <a:t>SOLICITUDES DE AUTORIZACIONES REALIZADAS A TRAVÉS DE LA PÁGINA WEB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rgbClr val="23505E"/>
              </a:solidFill>
              <a:latin typeface="+mn-lt"/>
              <a:ea typeface="+mn-ea"/>
              <a:cs typeface="+mn-cs"/>
            </a:defRPr>
          </a:pPr>
          <a:endParaRPr lang="es-CO"/>
        </a:p>
      </c:txPr>
    </c:title>
    <c:autoTitleDeleted val="0"/>
    <c:plotArea>
      <c:layout>
        <c:manualLayout>
          <c:layoutTarget val="inner"/>
          <c:xMode val="edge"/>
          <c:yMode val="edge"/>
          <c:x val="3.2825310271183586E-2"/>
          <c:y val="0.2065034965034965"/>
          <c:w val="0.94841736957385436"/>
          <c:h val="0.7188750619459281"/>
        </c:manualLayout>
      </c:layout>
      <c:barChart>
        <c:barDir val="col"/>
        <c:grouping val="stacked"/>
        <c:varyColors val="0"/>
        <c:ser>
          <c:idx val="1"/>
          <c:order val="0"/>
          <c:spPr>
            <a:solidFill>
              <a:srgbClr val="00A5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'PAGINA WEB - INTRASAVIA '!$A$23:$C$23</c:f>
              <c:strCache>
                <c:ptCount val="3"/>
                <c:pt idx="0">
                  <c:v>ABRIL</c:v>
                </c:pt>
                <c:pt idx="1">
                  <c:v>MAYO </c:v>
                </c:pt>
                <c:pt idx="2">
                  <c:v>JUNIO </c:v>
                </c:pt>
              </c:strCache>
            </c:strRef>
          </c:cat>
          <c:val>
            <c:numRef>
              <c:f>'PAGINA WEB - INTRASAVIA '!$A$24:$C$24</c:f>
              <c:numCache>
                <c:formatCode>General</c:formatCode>
                <c:ptCount val="3"/>
                <c:pt idx="0">
                  <c:v>8256</c:v>
                </c:pt>
                <c:pt idx="1">
                  <c:v>8258</c:v>
                </c:pt>
                <c:pt idx="2">
                  <c:v>6845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5-42DE-9D43-9CED2489F9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32755744"/>
        <c:axId val="932766560"/>
      </c:barChart>
      <c:catAx>
        <c:axId val="932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2766560"/>
        <c:crosses val="autoZero"/>
        <c:auto val="1"/>
        <c:lblAlgn val="ctr"/>
        <c:lblOffset val="100"/>
        <c:noMultiLvlLbl val="0"/>
      </c:catAx>
      <c:valAx>
        <c:axId val="932766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32755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50" normalizeH="0" baseline="0">
                <a:solidFill>
                  <a:srgbClr val="23505E"/>
                </a:solidFill>
                <a:latin typeface="+mj-lt"/>
                <a:ea typeface="+mj-ea"/>
                <a:cs typeface="+mj-cs"/>
              </a:defRPr>
            </a:pPr>
            <a:r>
              <a:rPr lang="es-CO" sz="1800">
                <a:solidFill>
                  <a:srgbClr val="23505E"/>
                </a:solidFill>
              </a:rPr>
              <a:t>SOLICITUDES DE ASEGURAMIENTO REALIZADAS  A TRAVÉS DE LA PÁGINA WEB</a:t>
            </a:r>
          </a:p>
        </c:rich>
      </c:tx>
      <c:layout>
        <c:manualLayout>
          <c:xMode val="edge"/>
          <c:yMode val="edge"/>
          <c:x val="0.1230079931047165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50" normalizeH="0" baseline="0">
              <a:solidFill>
                <a:srgbClr val="23505E"/>
              </a:solidFill>
              <a:latin typeface="+mj-lt"/>
              <a:ea typeface="+mj-ea"/>
              <a:cs typeface="+mj-cs"/>
            </a:defRPr>
          </a:pPr>
          <a:endParaRPr lang="es-C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A5A4">
                <a:alpha val="7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5620908906965924E-3"/>
                  <c:y val="9.6777580340350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D3-4B43-84A7-1BDC112942BE}"/>
                </c:ext>
              </c:extLst>
            </c:dLbl>
            <c:dLbl>
              <c:idx val="1"/>
              <c:layout>
                <c:manualLayout>
                  <c:x val="-5.5620908906965924E-3"/>
                  <c:y val="9.677758034035001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D3-4B43-84A7-1BDC112942BE}"/>
                </c:ext>
              </c:extLst>
            </c:dLbl>
            <c:dLbl>
              <c:idx val="2"/>
              <c:layout>
                <c:manualLayout>
                  <c:x val="5.562090890696491E-3"/>
                  <c:y val="0.114699354477451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D3-4B43-84A7-1BDC112942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'PAGINA WEB - INTRASAVIA '!$H$22:$J$23</c:f>
              <c:strCache>
                <c:ptCount val="3"/>
                <c:pt idx="0">
                  <c:v>ABRIL</c:v>
                </c:pt>
                <c:pt idx="1">
                  <c:v>MAYO</c:v>
                </c:pt>
                <c:pt idx="2">
                  <c:v>JUNIO</c:v>
                </c:pt>
              </c:strCache>
            </c:strRef>
          </c:cat>
          <c:val>
            <c:numRef>
              <c:f>'PAGINA WEB - INTRASAVIA '!$H$24:$J$24</c:f>
              <c:numCache>
                <c:formatCode>General</c:formatCode>
                <c:ptCount val="3"/>
                <c:pt idx="0">
                  <c:v>2421</c:v>
                </c:pt>
                <c:pt idx="1">
                  <c:v>2112</c:v>
                </c:pt>
                <c:pt idx="2">
                  <c:v>2091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D3-4B43-84A7-1BDC112942B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overlap val="25"/>
        <c:axId val="1623150448"/>
        <c:axId val="1623145872"/>
      </c:barChart>
      <c:catAx>
        <c:axId val="1623150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cap="none" spc="20" normalizeH="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3145872"/>
        <c:crosses val="autoZero"/>
        <c:auto val="1"/>
        <c:lblAlgn val="ctr"/>
        <c:lblOffset val="100"/>
        <c:noMultiLvlLbl val="0"/>
      </c:catAx>
      <c:valAx>
        <c:axId val="1623145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spc="20" baseline="0">
                <a:solidFill>
                  <a:srgbClr val="23505E"/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23150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3/08/2021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saviasaludeps.com/sitioweb/index.php/afiliados/puntos-de-atencion/savia-salud-ep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ector recto 6">
            <a:extLst>
              <a:ext uri="{FF2B5EF4-FFF2-40B4-BE49-F238E27FC236}">
                <a16:creationId xmlns:a16="http://schemas.microsoft.com/office/drawing/2014/main" id="{B276BC31-3D62-3441-BD7C-A91FC8D368D1}"/>
              </a:ext>
            </a:extLst>
          </p:cNvPr>
          <p:cNvCxnSpPr/>
          <p:nvPr/>
        </p:nvCxnSpPr>
        <p:spPr>
          <a:xfrm flipH="1">
            <a:off x="4078982" y="2874455"/>
            <a:ext cx="0" cy="1592495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8E45E5D1-A2C1-4788-825F-CA278268BF8C}"/>
              </a:ext>
            </a:extLst>
          </p:cNvPr>
          <p:cNvSpPr txBox="1"/>
          <p:nvPr/>
        </p:nvSpPr>
        <p:spPr>
          <a:xfrm>
            <a:off x="4150990" y="2853730"/>
            <a:ext cx="6768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4800" b="1" dirty="0">
                <a:solidFill>
                  <a:srgbClr val="00A5A4"/>
                </a:solidFill>
              </a:rPr>
              <a:t>R</a:t>
            </a:r>
            <a:r>
              <a:rPr lang="es-CO" sz="4800" b="1" dirty="0">
                <a:solidFill>
                  <a:srgbClr val="00A5A4"/>
                </a:solidFill>
              </a:rPr>
              <a:t>ENDICIÓN DE CUENTAS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A8EF4C7-17EC-476A-92F3-0CA565F09C3C}"/>
              </a:ext>
            </a:extLst>
          </p:cNvPr>
          <p:cNvSpPr txBox="1"/>
          <p:nvPr/>
        </p:nvSpPr>
        <p:spPr>
          <a:xfrm>
            <a:off x="4163367" y="3708680"/>
            <a:ext cx="50784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>
                <a:solidFill>
                  <a:srgbClr val="23505E"/>
                </a:solidFill>
              </a:rPr>
              <a:t>II TRIMESTRE 2021</a:t>
            </a:r>
            <a:endParaRPr lang="es-CO" sz="4400" b="1" dirty="0">
              <a:solidFill>
                <a:srgbClr val="2350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6507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36A2E2-51EC-4A98-BB07-C0D9042EEA91}"/>
              </a:ext>
            </a:extLst>
          </p:cNvPr>
          <p:cNvSpPr/>
          <p:nvPr/>
        </p:nvSpPr>
        <p:spPr>
          <a:xfrm>
            <a:off x="771433" y="1917626"/>
            <a:ext cx="4140460" cy="1224136"/>
          </a:xfrm>
          <a:prstGeom prst="roundRect">
            <a:avLst/>
          </a:prstGeom>
          <a:solidFill>
            <a:srgbClr val="235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D64F5828-D78A-4A71-B3B0-15F7934ED216}"/>
              </a:ext>
            </a:extLst>
          </p:cNvPr>
          <p:cNvSpPr txBox="1"/>
          <p:nvPr/>
        </p:nvSpPr>
        <p:spPr>
          <a:xfrm>
            <a:off x="528028" y="477466"/>
            <a:ext cx="80874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00A5A4"/>
                </a:solidFill>
              </a:rPr>
              <a:t>Comportamiento PQRSF II trimestre 2021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219BF86-3022-404F-A1A4-00934FE3A2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727758"/>
              </p:ext>
            </p:extLst>
          </p:nvPr>
        </p:nvGraphicFramePr>
        <p:xfrm>
          <a:off x="766614" y="3717826"/>
          <a:ext cx="4145279" cy="1868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8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017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Periodo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PQRSF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Porcentaje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4953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A49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1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s-ES" sz="1400" b="1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Abril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43.904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37%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lang="es-ES" sz="1400" b="1" spc="-10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Mayo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40.575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34%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26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s-ES" sz="1400" b="1" dirty="0">
                          <a:solidFill>
                            <a:srgbClr val="224B5B"/>
                          </a:solidFill>
                          <a:latin typeface="Arial"/>
                          <a:cs typeface="Arial"/>
                        </a:rPr>
                        <a:t>Junio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34.086</a:t>
                      </a:r>
                    </a:p>
                  </a:txBody>
                  <a:tcPr marL="0" marR="0" marT="889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lang="es-ES" sz="1800" kern="1200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29%</a:t>
                      </a:r>
                      <a:endParaRPr lang="es-CO" sz="1800" kern="1200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016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sz="1800" b="1" spc="-35" dirty="0">
                          <a:solidFill>
                            <a:srgbClr val="22505E"/>
                          </a:solidFill>
                          <a:latin typeface="Calibri"/>
                          <a:cs typeface="Calibri"/>
                        </a:rPr>
                        <a:t>Total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800" b="1" kern="1200" spc="-5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118.564</a:t>
                      </a:r>
                    </a:p>
                  </a:txBody>
                  <a:tcPr marL="0" marR="0" marT="501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lang="es-ES" sz="1800" b="1" kern="1200" spc="-5" dirty="0">
                          <a:solidFill>
                            <a:srgbClr val="22505E"/>
                          </a:solidFill>
                          <a:latin typeface="Calibri"/>
                          <a:ea typeface="+mn-ea"/>
                          <a:cs typeface="Calibri"/>
                        </a:rPr>
                        <a:t>100%</a:t>
                      </a:r>
                      <a:endParaRPr lang="es-CO" sz="1800" b="1" kern="1200" spc="-5" dirty="0">
                        <a:solidFill>
                          <a:srgbClr val="22505E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</a:txBody>
                  <a:tcPr marL="0" marR="0" marT="4889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C0CA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Freeform 8">
            <a:extLst>
              <a:ext uri="{FF2B5EF4-FFF2-40B4-BE49-F238E27FC236}">
                <a16:creationId xmlns:a16="http://schemas.microsoft.com/office/drawing/2014/main" id="{80FF29FF-E330-433D-8A65-169D5886CD89}"/>
              </a:ext>
            </a:extLst>
          </p:cNvPr>
          <p:cNvSpPr>
            <a:spLocks noEditPoints="1"/>
          </p:cNvSpPr>
          <p:nvPr/>
        </p:nvSpPr>
        <p:spPr bwMode="auto">
          <a:xfrm>
            <a:off x="1167477" y="2440165"/>
            <a:ext cx="648072" cy="589306"/>
          </a:xfrm>
          <a:custGeom>
            <a:avLst/>
            <a:gdLst>
              <a:gd name="T0" fmla="*/ 581 w 582"/>
              <a:gd name="T1" fmla="*/ 185 h 529"/>
              <a:gd name="T2" fmla="*/ 581 w 582"/>
              <a:gd name="T3" fmla="*/ 182 h 529"/>
              <a:gd name="T4" fmla="*/ 579 w 582"/>
              <a:gd name="T5" fmla="*/ 180 h 529"/>
              <a:gd name="T6" fmla="*/ 533 w 582"/>
              <a:gd name="T7" fmla="*/ 131 h 529"/>
              <a:gd name="T8" fmla="*/ 270 w 582"/>
              <a:gd name="T9" fmla="*/ 80 h 529"/>
              <a:gd name="T10" fmla="*/ 270 w 582"/>
              <a:gd name="T11" fmla="*/ 79 h 529"/>
              <a:gd name="T12" fmla="*/ 266 w 582"/>
              <a:gd name="T13" fmla="*/ 70 h 529"/>
              <a:gd name="T14" fmla="*/ 192 w 582"/>
              <a:gd name="T15" fmla="*/ 3 h 529"/>
              <a:gd name="T16" fmla="*/ 188 w 582"/>
              <a:gd name="T17" fmla="*/ 0 h 529"/>
              <a:gd name="T18" fmla="*/ 0 w 582"/>
              <a:gd name="T19" fmla="*/ 403 h 529"/>
              <a:gd name="T20" fmla="*/ 198 w 582"/>
              <a:gd name="T21" fmla="*/ 518 h 529"/>
              <a:gd name="T22" fmla="*/ 571 w 582"/>
              <a:gd name="T23" fmla="*/ 529 h 529"/>
              <a:gd name="T24" fmla="*/ 582 w 582"/>
              <a:gd name="T25" fmla="*/ 187 h 529"/>
              <a:gd name="T26" fmla="*/ 528 w 582"/>
              <a:gd name="T27" fmla="*/ 153 h 529"/>
              <a:gd name="T28" fmla="*/ 233 w 582"/>
              <a:gd name="T29" fmla="*/ 176 h 529"/>
              <a:gd name="T30" fmla="*/ 528 w 582"/>
              <a:gd name="T31" fmla="*/ 153 h 529"/>
              <a:gd name="T32" fmla="*/ 231 w 582"/>
              <a:gd name="T33" fmla="*/ 68 h 529"/>
              <a:gd name="T34" fmla="*/ 195 w 582"/>
              <a:gd name="T35" fmla="*/ 36 h 529"/>
              <a:gd name="T36" fmla="*/ 200 w 582"/>
              <a:gd name="T37" fmla="*/ 180 h 529"/>
              <a:gd name="T38" fmla="*/ 199 w 582"/>
              <a:gd name="T39" fmla="*/ 182 h 529"/>
              <a:gd name="T40" fmla="*/ 198 w 582"/>
              <a:gd name="T41" fmla="*/ 186 h 529"/>
              <a:gd name="T42" fmla="*/ 198 w 582"/>
              <a:gd name="T43" fmla="*/ 381 h 529"/>
              <a:gd name="T44" fmla="*/ 22 w 582"/>
              <a:gd name="T45" fmla="*/ 22 h 529"/>
              <a:gd name="T46" fmla="*/ 173 w 582"/>
              <a:gd name="T47" fmla="*/ 79 h 529"/>
              <a:gd name="T48" fmla="*/ 248 w 582"/>
              <a:gd name="T49" fmla="*/ 90 h 529"/>
              <a:gd name="T50" fmla="*/ 247 w 582"/>
              <a:gd name="T51" fmla="*/ 131 h 529"/>
              <a:gd name="T52" fmla="*/ 200 w 582"/>
              <a:gd name="T53" fmla="*/ 180 h 529"/>
              <a:gd name="T54" fmla="*/ 220 w 582"/>
              <a:gd name="T55" fmla="*/ 507 h 529"/>
              <a:gd name="T56" fmla="*/ 560 w 582"/>
              <a:gd name="T57" fmla="*/ 198 h 529"/>
              <a:gd name="T58" fmla="*/ 458 w 582"/>
              <a:gd name="T59" fmla="*/ 224 h 529"/>
              <a:gd name="T60" fmla="*/ 322 w 582"/>
              <a:gd name="T61" fmla="*/ 291 h 529"/>
              <a:gd name="T62" fmla="*/ 458 w 582"/>
              <a:gd name="T63" fmla="*/ 224 h 529"/>
              <a:gd name="T64" fmla="*/ 344 w 582"/>
              <a:gd name="T65" fmla="*/ 269 h 529"/>
              <a:gd name="T66" fmla="*/ 436 w 582"/>
              <a:gd name="T67" fmla="*/ 246 h 5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82" h="529">
                <a:moveTo>
                  <a:pt x="582" y="186"/>
                </a:moveTo>
                <a:cubicBezTo>
                  <a:pt x="582" y="186"/>
                  <a:pt x="581" y="185"/>
                  <a:pt x="581" y="185"/>
                </a:cubicBezTo>
                <a:cubicBezTo>
                  <a:pt x="581" y="184"/>
                  <a:pt x="581" y="183"/>
                  <a:pt x="581" y="182"/>
                </a:cubicBezTo>
                <a:cubicBezTo>
                  <a:pt x="581" y="182"/>
                  <a:pt x="581" y="182"/>
                  <a:pt x="581" y="182"/>
                </a:cubicBezTo>
                <a:cubicBezTo>
                  <a:pt x="580" y="181"/>
                  <a:pt x="580" y="181"/>
                  <a:pt x="579" y="180"/>
                </a:cubicBezTo>
                <a:cubicBezTo>
                  <a:pt x="579" y="180"/>
                  <a:pt x="579" y="180"/>
                  <a:pt x="579" y="180"/>
                </a:cubicBezTo>
                <a:cubicBezTo>
                  <a:pt x="541" y="135"/>
                  <a:pt x="541" y="135"/>
                  <a:pt x="541" y="135"/>
                </a:cubicBezTo>
                <a:cubicBezTo>
                  <a:pt x="539" y="133"/>
                  <a:pt x="536" y="131"/>
                  <a:pt x="533" y="131"/>
                </a:cubicBezTo>
                <a:cubicBezTo>
                  <a:pt x="270" y="131"/>
                  <a:pt x="270" y="131"/>
                  <a:pt x="270" y="131"/>
                </a:cubicBezTo>
                <a:cubicBezTo>
                  <a:pt x="270" y="80"/>
                  <a:pt x="270" y="80"/>
                  <a:pt x="270" y="80"/>
                </a:cubicBezTo>
                <a:cubicBezTo>
                  <a:pt x="270" y="80"/>
                  <a:pt x="270" y="79"/>
                  <a:pt x="270" y="79"/>
                </a:cubicBezTo>
                <a:cubicBezTo>
                  <a:pt x="270" y="79"/>
                  <a:pt x="270" y="79"/>
                  <a:pt x="270" y="79"/>
                </a:cubicBezTo>
                <a:cubicBezTo>
                  <a:pt x="270" y="74"/>
                  <a:pt x="270" y="74"/>
                  <a:pt x="270" y="74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266" y="70"/>
                  <a:pt x="266" y="70"/>
                  <a:pt x="266" y="70"/>
                </a:cubicBezTo>
                <a:cubicBezTo>
                  <a:pt x="192" y="3"/>
                  <a:pt x="192" y="3"/>
                  <a:pt x="192" y="3"/>
                </a:cubicBezTo>
                <a:cubicBezTo>
                  <a:pt x="192" y="3"/>
                  <a:pt x="192" y="3"/>
                  <a:pt x="192" y="3"/>
                </a:cubicBezTo>
                <a:cubicBezTo>
                  <a:pt x="188" y="0"/>
                  <a:pt x="188" y="0"/>
                  <a:pt x="188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3"/>
                  <a:pt x="0" y="403"/>
                  <a:pt x="0" y="403"/>
                </a:cubicBezTo>
                <a:cubicBezTo>
                  <a:pt x="198" y="403"/>
                  <a:pt x="198" y="403"/>
                  <a:pt x="198" y="403"/>
                </a:cubicBezTo>
                <a:cubicBezTo>
                  <a:pt x="198" y="518"/>
                  <a:pt x="198" y="518"/>
                  <a:pt x="198" y="518"/>
                </a:cubicBezTo>
                <a:cubicBezTo>
                  <a:pt x="198" y="524"/>
                  <a:pt x="203" y="529"/>
                  <a:pt x="209" y="529"/>
                </a:cubicBezTo>
                <a:cubicBezTo>
                  <a:pt x="571" y="529"/>
                  <a:pt x="571" y="529"/>
                  <a:pt x="571" y="529"/>
                </a:cubicBezTo>
                <a:cubicBezTo>
                  <a:pt x="577" y="529"/>
                  <a:pt x="582" y="524"/>
                  <a:pt x="582" y="518"/>
                </a:cubicBezTo>
                <a:cubicBezTo>
                  <a:pt x="582" y="187"/>
                  <a:pt x="582" y="187"/>
                  <a:pt x="582" y="187"/>
                </a:cubicBezTo>
                <a:cubicBezTo>
                  <a:pt x="582" y="186"/>
                  <a:pt x="582" y="186"/>
                  <a:pt x="582" y="186"/>
                </a:cubicBezTo>
                <a:close/>
                <a:moveTo>
                  <a:pt x="528" y="153"/>
                </a:moveTo>
                <a:cubicBezTo>
                  <a:pt x="547" y="176"/>
                  <a:pt x="547" y="176"/>
                  <a:pt x="547" y="176"/>
                </a:cubicBezTo>
                <a:cubicBezTo>
                  <a:pt x="233" y="176"/>
                  <a:pt x="233" y="176"/>
                  <a:pt x="233" y="176"/>
                </a:cubicBezTo>
                <a:cubicBezTo>
                  <a:pt x="252" y="153"/>
                  <a:pt x="252" y="153"/>
                  <a:pt x="252" y="153"/>
                </a:cubicBezTo>
                <a:lnTo>
                  <a:pt x="528" y="153"/>
                </a:lnTo>
                <a:close/>
                <a:moveTo>
                  <a:pt x="195" y="36"/>
                </a:moveTo>
                <a:cubicBezTo>
                  <a:pt x="231" y="68"/>
                  <a:pt x="231" y="68"/>
                  <a:pt x="231" y="68"/>
                </a:cubicBezTo>
                <a:cubicBezTo>
                  <a:pt x="195" y="68"/>
                  <a:pt x="195" y="68"/>
                  <a:pt x="195" y="68"/>
                </a:cubicBezTo>
                <a:lnTo>
                  <a:pt x="195" y="36"/>
                </a:lnTo>
                <a:close/>
                <a:moveTo>
                  <a:pt x="200" y="180"/>
                </a:moveTo>
                <a:cubicBezTo>
                  <a:pt x="200" y="180"/>
                  <a:pt x="200" y="180"/>
                  <a:pt x="200" y="180"/>
                </a:cubicBezTo>
                <a:cubicBezTo>
                  <a:pt x="200" y="181"/>
                  <a:pt x="199" y="181"/>
                  <a:pt x="199" y="182"/>
                </a:cubicBezTo>
                <a:cubicBezTo>
                  <a:pt x="199" y="182"/>
                  <a:pt x="199" y="182"/>
                  <a:pt x="199" y="182"/>
                </a:cubicBezTo>
                <a:cubicBezTo>
                  <a:pt x="198" y="183"/>
                  <a:pt x="198" y="184"/>
                  <a:pt x="198" y="185"/>
                </a:cubicBezTo>
                <a:cubicBezTo>
                  <a:pt x="198" y="185"/>
                  <a:pt x="198" y="186"/>
                  <a:pt x="198" y="186"/>
                </a:cubicBezTo>
                <a:cubicBezTo>
                  <a:pt x="198" y="186"/>
                  <a:pt x="198" y="186"/>
                  <a:pt x="198" y="187"/>
                </a:cubicBezTo>
                <a:cubicBezTo>
                  <a:pt x="198" y="381"/>
                  <a:pt x="198" y="381"/>
                  <a:pt x="198" y="381"/>
                </a:cubicBezTo>
                <a:cubicBezTo>
                  <a:pt x="22" y="381"/>
                  <a:pt x="22" y="381"/>
                  <a:pt x="22" y="381"/>
                </a:cubicBezTo>
                <a:cubicBezTo>
                  <a:pt x="22" y="22"/>
                  <a:pt x="22" y="22"/>
                  <a:pt x="22" y="22"/>
                </a:cubicBezTo>
                <a:cubicBezTo>
                  <a:pt x="173" y="22"/>
                  <a:pt x="173" y="22"/>
                  <a:pt x="173" y="22"/>
                </a:cubicBezTo>
                <a:cubicBezTo>
                  <a:pt x="173" y="79"/>
                  <a:pt x="173" y="79"/>
                  <a:pt x="173" y="79"/>
                </a:cubicBezTo>
                <a:cubicBezTo>
                  <a:pt x="173" y="85"/>
                  <a:pt x="178" y="90"/>
                  <a:pt x="184" y="90"/>
                </a:cubicBezTo>
                <a:cubicBezTo>
                  <a:pt x="248" y="90"/>
                  <a:pt x="248" y="90"/>
                  <a:pt x="248" y="90"/>
                </a:cubicBezTo>
                <a:cubicBezTo>
                  <a:pt x="248" y="131"/>
                  <a:pt x="248" y="131"/>
                  <a:pt x="248" y="131"/>
                </a:cubicBezTo>
                <a:cubicBezTo>
                  <a:pt x="247" y="131"/>
                  <a:pt x="247" y="131"/>
                  <a:pt x="247" y="131"/>
                </a:cubicBezTo>
                <a:cubicBezTo>
                  <a:pt x="243" y="131"/>
                  <a:pt x="240" y="133"/>
                  <a:pt x="238" y="135"/>
                </a:cubicBezTo>
                <a:lnTo>
                  <a:pt x="200" y="180"/>
                </a:lnTo>
                <a:close/>
                <a:moveTo>
                  <a:pt x="560" y="507"/>
                </a:moveTo>
                <a:cubicBezTo>
                  <a:pt x="220" y="507"/>
                  <a:pt x="220" y="507"/>
                  <a:pt x="220" y="507"/>
                </a:cubicBezTo>
                <a:cubicBezTo>
                  <a:pt x="220" y="198"/>
                  <a:pt x="220" y="198"/>
                  <a:pt x="220" y="198"/>
                </a:cubicBezTo>
                <a:cubicBezTo>
                  <a:pt x="560" y="198"/>
                  <a:pt x="560" y="198"/>
                  <a:pt x="560" y="198"/>
                </a:cubicBezTo>
                <a:lnTo>
                  <a:pt x="560" y="507"/>
                </a:lnTo>
                <a:close/>
                <a:moveTo>
                  <a:pt x="458" y="224"/>
                </a:moveTo>
                <a:cubicBezTo>
                  <a:pt x="322" y="224"/>
                  <a:pt x="322" y="224"/>
                  <a:pt x="322" y="224"/>
                </a:cubicBezTo>
                <a:cubicBezTo>
                  <a:pt x="322" y="291"/>
                  <a:pt x="322" y="291"/>
                  <a:pt x="322" y="291"/>
                </a:cubicBezTo>
                <a:cubicBezTo>
                  <a:pt x="458" y="291"/>
                  <a:pt x="458" y="291"/>
                  <a:pt x="458" y="291"/>
                </a:cubicBezTo>
                <a:lnTo>
                  <a:pt x="458" y="224"/>
                </a:lnTo>
                <a:close/>
                <a:moveTo>
                  <a:pt x="436" y="269"/>
                </a:moveTo>
                <a:cubicBezTo>
                  <a:pt x="344" y="269"/>
                  <a:pt x="344" y="269"/>
                  <a:pt x="344" y="269"/>
                </a:cubicBezTo>
                <a:cubicBezTo>
                  <a:pt x="344" y="246"/>
                  <a:pt x="344" y="246"/>
                  <a:pt x="344" y="246"/>
                </a:cubicBezTo>
                <a:cubicBezTo>
                  <a:pt x="436" y="246"/>
                  <a:pt x="436" y="246"/>
                  <a:pt x="436" y="246"/>
                </a:cubicBezTo>
                <a:lnTo>
                  <a:pt x="436" y="2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2A5954D-77F8-4A44-8A12-41A58BF4566A}"/>
              </a:ext>
            </a:extLst>
          </p:cNvPr>
          <p:cNvSpPr txBox="1"/>
          <p:nvPr/>
        </p:nvSpPr>
        <p:spPr>
          <a:xfrm>
            <a:off x="1023461" y="2014446"/>
            <a:ext cx="3744416" cy="843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40690" marR="5080" indent="-428625" algn="r">
              <a:spcBef>
                <a:spcPts val="100"/>
              </a:spcBef>
            </a:pPr>
            <a:r>
              <a:rPr lang="es-ES" sz="2400" b="1" dirty="0">
                <a:solidFill>
                  <a:srgbClr val="FFFFFF"/>
                </a:solidFill>
                <a:latin typeface="Arial"/>
                <a:cs typeface="Arial"/>
              </a:rPr>
              <a:t>PQRSF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Savia Salud</a:t>
            </a:r>
            <a:r>
              <a:rPr lang="es-ES" sz="24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EPS </a:t>
            </a:r>
          </a:p>
          <a:p>
            <a:pPr marL="440690" marR="5080" indent="-428625" algn="r">
              <a:spcBef>
                <a:spcPts val="100"/>
              </a:spcBef>
            </a:pP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 I</a:t>
            </a:r>
            <a:r>
              <a:rPr lang="es-ES" sz="2400" b="1" dirty="0">
                <a:solidFill>
                  <a:srgbClr val="FFFFFF"/>
                </a:solidFill>
                <a:latin typeface="Arial"/>
                <a:cs typeface="Arial"/>
              </a:rPr>
              <a:t>I </a:t>
            </a:r>
            <a:r>
              <a:rPr lang="es-ES" sz="2400" b="1" spc="-10" dirty="0">
                <a:solidFill>
                  <a:srgbClr val="FFFFFF"/>
                </a:solidFill>
                <a:latin typeface="Arial"/>
                <a:cs typeface="Arial"/>
              </a:rPr>
              <a:t>Trimestre</a:t>
            </a:r>
            <a:r>
              <a:rPr lang="es-ES" sz="240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2400" b="1" spc="-5" dirty="0">
                <a:solidFill>
                  <a:srgbClr val="FFFFFF"/>
                </a:solidFill>
                <a:latin typeface="Arial"/>
                <a:cs typeface="Arial"/>
              </a:rPr>
              <a:t>2021</a:t>
            </a:r>
            <a:endParaRPr lang="es-ES" sz="2400" dirty="0">
              <a:latin typeface="Arial"/>
              <a:cs typeface="Arial"/>
            </a:endParaRPr>
          </a:p>
        </p:txBody>
      </p:sp>
      <p:pic>
        <p:nvPicPr>
          <p:cNvPr id="15" name="Imagen 14" descr="Gráfico, Gráfico de barras&#10;&#10;Descripción generada automáticamente">
            <a:extLst>
              <a:ext uri="{FF2B5EF4-FFF2-40B4-BE49-F238E27FC236}">
                <a16:creationId xmlns:a16="http://schemas.microsoft.com/office/drawing/2014/main" id="{472D13BB-0A86-49E0-8EFB-DF05A1E30BF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341" y="2529694"/>
            <a:ext cx="4904398" cy="310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823894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2 CuadroTexto">
            <a:extLst>
              <a:ext uri="{FF2B5EF4-FFF2-40B4-BE49-F238E27FC236}">
                <a16:creationId xmlns:a16="http://schemas.microsoft.com/office/drawing/2014/main" id="{1D5DA651-2C77-458D-AABD-CAB9B2B89EDB}"/>
              </a:ext>
            </a:extLst>
          </p:cNvPr>
          <p:cNvSpPr txBox="1"/>
          <p:nvPr/>
        </p:nvSpPr>
        <p:spPr>
          <a:xfrm>
            <a:off x="478582" y="1943877"/>
            <a:ext cx="56886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 dirty="0">
                <a:solidFill>
                  <a:srgbClr val="23505E"/>
                </a:solidFill>
              </a:rPr>
              <a:t>Savia Salud EPS en el trimestre II de 2021, en total </a:t>
            </a:r>
            <a:r>
              <a:rPr lang="es-ES" sz="1600" b="1" dirty="0">
                <a:solidFill>
                  <a:srgbClr val="23505E"/>
                </a:solidFill>
              </a:rPr>
              <a:t>cuenta con 148 puntos de atención</a:t>
            </a:r>
            <a:r>
              <a:rPr lang="es-ES" sz="1600" dirty="0">
                <a:solidFill>
                  <a:srgbClr val="23505E"/>
                </a:solidFill>
              </a:rPr>
              <a:t>, de los cuales </a:t>
            </a:r>
            <a:r>
              <a:rPr lang="es-ES" sz="1600" b="1" dirty="0">
                <a:solidFill>
                  <a:srgbClr val="23505E"/>
                </a:solidFill>
              </a:rPr>
              <a:t>131 se encuentran ubicados en las subregiones, 15 en el área metropolitana</a:t>
            </a:r>
            <a:r>
              <a:rPr lang="es-ES" sz="1600" dirty="0">
                <a:solidFill>
                  <a:srgbClr val="23505E"/>
                </a:solidFill>
              </a:rPr>
              <a:t> y 2 Descentralizadas una en el Hospital Mental de Antioquia y una en el Instituto Neurológico de Antioquia.</a:t>
            </a:r>
          </a:p>
          <a:p>
            <a:pPr algn="just"/>
            <a:endParaRPr lang="es-CO" sz="1600" dirty="0">
              <a:solidFill>
                <a:srgbClr val="23505E"/>
              </a:solidFill>
            </a:endParaRPr>
          </a:p>
          <a:p>
            <a:pPr algn="just"/>
            <a:r>
              <a:rPr lang="es-CO" sz="1600" b="1" dirty="0">
                <a:solidFill>
                  <a:srgbClr val="00A5A4"/>
                </a:solidFill>
              </a:rPr>
              <a:t>A través de las cuales se brinda información personalizada referente a: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Trámites de autorizaciones de servicios.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Gestiones de afiliación y novedades en el aseguramiento.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Solicitud de portabilidad y movilidad.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Trámites administrativos.</a:t>
            </a:r>
          </a:p>
          <a:p>
            <a:pPr marL="285750" indent="-285750" algn="just">
              <a:buClr>
                <a:srgbClr val="00A5A4"/>
              </a:buClr>
              <a:buFont typeface="Wingdings" panose="05000000000000000000" pitchFamily="2" charset="2"/>
              <a:buChar char="ü"/>
            </a:pPr>
            <a:r>
              <a:rPr lang="es-CO" sz="1600" dirty="0">
                <a:solidFill>
                  <a:srgbClr val="23505E"/>
                </a:solidFill>
              </a:rPr>
              <a:t>Gestión de PQRSF a través de los buzones de sugerencias.</a:t>
            </a:r>
          </a:p>
          <a:p>
            <a:pPr algn="just"/>
            <a:endParaRPr lang="es-CO" sz="1600" dirty="0">
              <a:solidFill>
                <a:srgbClr val="23505E"/>
              </a:solidFill>
            </a:endParaRPr>
          </a:p>
        </p:txBody>
      </p:sp>
      <p:sp>
        <p:nvSpPr>
          <p:cNvPr id="10" name="CuadroTexto 3">
            <a:extLst>
              <a:ext uri="{FF2B5EF4-FFF2-40B4-BE49-F238E27FC236}">
                <a16:creationId xmlns:a16="http://schemas.microsoft.com/office/drawing/2014/main" id="{DFDE7C03-F821-4011-94B5-EBB074472A69}"/>
              </a:ext>
            </a:extLst>
          </p:cNvPr>
          <p:cNvSpPr txBox="1"/>
          <p:nvPr/>
        </p:nvSpPr>
        <p:spPr>
          <a:xfrm>
            <a:off x="550590" y="189434"/>
            <a:ext cx="796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000" b="1" dirty="0">
                <a:solidFill>
                  <a:srgbClr val="00A5A4"/>
                </a:solidFill>
              </a:rPr>
              <a:t>6. Cantidad de Oficinas y Gestión</a:t>
            </a:r>
          </a:p>
        </p:txBody>
      </p:sp>
      <p:pic>
        <p:nvPicPr>
          <p:cNvPr id="11" name="Imagen 10" descr="Una persona con una computadora en una oficina&#10;&#10;Descripción generada automáticamente con confianza media">
            <a:extLst>
              <a:ext uri="{FF2B5EF4-FFF2-40B4-BE49-F238E27FC236}">
                <a16:creationId xmlns:a16="http://schemas.microsoft.com/office/drawing/2014/main" id="{382E1967-BE74-459E-947B-A035BE0EBC4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38" r="14286"/>
          <a:stretch/>
        </p:blipFill>
        <p:spPr>
          <a:xfrm>
            <a:off x="6392094" y="1976998"/>
            <a:ext cx="4887688" cy="39010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1810765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472D8C4-5A85-40EC-B96B-882DD575FEFC}"/>
              </a:ext>
            </a:extLst>
          </p:cNvPr>
          <p:cNvSpPr/>
          <p:nvPr/>
        </p:nvSpPr>
        <p:spPr>
          <a:xfrm>
            <a:off x="622598" y="2621497"/>
            <a:ext cx="3672408" cy="1224136"/>
          </a:xfrm>
          <a:prstGeom prst="roundRect">
            <a:avLst/>
          </a:prstGeom>
          <a:solidFill>
            <a:srgbClr val="2350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3">
            <a:extLst>
              <a:ext uri="{FF2B5EF4-FFF2-40B4-BE49-F238E27FC236}">
                <a16:creationId xmlns:a16="http://schemas.microsoft.com/office/drawing/2014/main" id="{F4AC6CE5-8854-43B4-AAB7-866BED520F2A}"/>
              </a:ext>
            </a:extLst>
          </p:cNvPr>
          <p:cNvSpPr txBox="1"/>
          <p:nvPr/>
        </p:nvSpPr>
        <p:spPr>
          <a:xfrm>
            <a:off x="1324139" y="352197"/>
            <a:ext cx="60486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1A592"/>
                </a:solidFill>
              </a:rPr>
              <a:t>Promedio de visitas </a:t>
            </a:r>
            <a:r>
              <a:rPr lang="es-ES" sz="2000" b="1" dirty="0">
                <a:solidFill>
                  <a:srgbClr val="01A592"/>
                </a:solidFill>
              </a:rPr>
              <a:t>en los puntos de atención</a:t>
            </a:r>
          </a:p>
          <a:p>
            <a:r>
              <a:rPr lang="es-ES" sz="2000" b="1" dirty="0">
                <a:solidFill>
                  <a:srgbClr val="01A592"/>
                </a:solidFill>
              </a:rPr>
              <a:t>presencial en el II trimestre</a:t>
            </a:r>
            <a:endParaRPr lang="es-CO" sz="2000" b="1" dirty="0">
              <a:solidFill>
                <a:srgbClr val="01A592"/>
              </a:solidFill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D22E5DB-FA89-4BC5-8373-24DB5071822A}"/>
              </a:ext>
            </a:extLst>
          </p:cNvPr>
          <p:cNvSpPr txBox="1"/>
          <p:nvPr/>
        </p:nvSpPr>
        <p:spPr>
          <a:xfrm>
            <a:off x="550590" y="4131871"/>
            <a:ext cx="480653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dirty="0">
                <a:solidFill>
                  <a:srgbClr val="23505E"/>
                </a:solidFill>
              </a:rPr>
              <a:t>Para consultar ubicación y horarios de nuestros puntos de atención, lo puedes hacer a través del siguiente link </a:t>
            </a:r>
            <a:r>
              <a:rPr lang="es-CO" sz="1400" dirty="0">
                <a:solidFill>
                  <a:srgbClr val="23505E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https://www.saviasaludeps.com/sitioweb/index.php/afiliados/puntos-de-atencion/savia-salud-eps</a:t>
            </a:r>
            <a:endParaRPr lang="es-CO" sz="1400" dirty="0">
              <a:solidFill>
                <a:srgbClr val="23505E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AC227B9-E29E-4A96-9397-2D5F676D8F08}"/>
              </a:ext>
            </a:extLst>
          </p:cNvPr>
          <p:cNvSpPr txBox="1"/>
          <p:nvPr/>
        </p:nvSpPr>
        <p:spPr>
          <a:xfrm>
            <a:off x="1742579" y="2785643"/>
            <a:ext cx="24084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El tiempo de espera para </a:t>
            </a:r>
            <a:r>
              <a:rPr lang="es-CO" sz="14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atención preferencial son 20 minutos y 1 hora </a:t>
            </a:r>
            <a:r>
              <a:rPr lang="es-CO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para atención general.</a:t>
            </a: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id="{222DBC3F-4389-4292-A85F-E1651E9FFF90}"/>
              </a:ext>
            </a:extLst>
          </p:cNvPr>
          <p:cNvSpPr>
            <a:spLocks noEditPoints="1"/>
          </p:cNvSpPr>
          <p:nvPr/>
        </p:nvSpPr>
        <p:spPr bwMode="auto">
          <a:xfrm>
            <a:off x="782234" y="2858542"/>
            <a:ext cx="776468" cy="776468"/>
          </a:xfrm>
          <a:custGeom>
            <a:avLst/>
            <a:gdLst>
              <a:gd name="T0" fmla="*/ 251 w 502"/>
              <a:gd name="T1" fmla="*/ 0 h 502"/>
              <a:gd name="T2" fmla="*/ 0 w 502"/>
              <a:gd name="T3" fmla="*/ 251 h 502"/>
              <a:gd name="T4" fmla="*/ 251 w 502"/>
              <a:gd name="T5" fmla="*/ 502 h 502"/>
              <a:gd name="T6" fmla="*/ 502 w 502"/>
              <a:gd name="T7" fmla="*/ 251 h 502"/>
              <a:gd name="T8" fmla="*/ 251 w 502"/>
              <a:gd name="T9" fmla="*/ 0 h 502"/>
              <a:gd name="T10" fmla="*/ 251 w 502"/>
              <a:gd name="T11" fmla="*/ 480 h 502"/>
              <a:gd name="T12" fmla="*/ 22 w 502"/>
              <a:gd name="T13" fmla="*/ 251 h 502"/>
              <a:gd name="T14" fmla="*/ 251 w 502"/>
              <a:gd name="T15" fmla="*/ 22 h 502"/>
              <a:gd name="T16" fmla="*/ 480 w 502"/>
              <a:gd name="T17" fmla="*/ 251 h 502"/>
              <a:gd name="T18" fmla="*/ 251 w 502"/>
              <a:gd name="T19" fmla="*/ 480 h 502"/>
              <a:gd name="T20" fmla="*/ 262 w 502"/>
              <a:gd name="T21" fmla="*/ 237 h 502"/>
              <a:gd name="T22" fmla="*/ 262 w 502"/>
              <a:gd name="T23" fmla="*/ 63 h 502"/>
              <a:gd name="T24" fmla="*/ 240 w 502"/>
              <a:gd name="T25" fmla="*/ 63 h 502"/>
              <a:gd name="T26" fmla="*/ 240 w 502"/>
              <a:gd name="T27" fmla="*/ 237 h 502"/>
              <a:gd name="T28" fmla="*/ 233 w 502"/>
              <a:gd name="T29" fmla="*/ 251 h 502"/>
              <a:gd name="T30" fmla="*/ 251 w 502"/>
              <a:gd name="T31" fmla="*/ 269 h 502"/>
              <a:gd name="T32" fmla="*/ 256 w 502"/>
              <a:gd name="T33" fmla="*/ 268 h 502"/>
              <a:gd name="T34" fmla="*/ 361 w 502"/>
              <a:gd name="T35" fmla="*/ 340 h 502"/>
              <a:gd name="T36" fmla="*/ 373 w 502"/>
              <a:gd name="T37" fmla="*/ 322 h 502"/>
              <a:gd name="T38" fmla="*/ 269 w 502"/>
              <a:gd name="T39" fmla="*/ 250 h 502"/>
              <a:gd name="T40" fmla="*/ 262 w 502"/>
              <a:gd name="T41" fmla="*/ 237 h 5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02" h="502">
                <a:moveTo>
                  <a:pt x="251" y="0"/>
                </a:moveTo>
                <a:cubicBezTo>
                  <a:pt x="113" y="0"/>
                  <a:pt x="0" y="113"/>
                  <a:pt x="0" y="251"/>
                </a:cubicBezTo>
                <a:cubicBezTo>
                  <a:pt x="0" y="390"/>
                  <a:pt x="113" y="502"/>
                  <a:pt x="251" y="502"/>
                </a:cubicBezTo>
                <a:cubicBezTo>
                  <a:pt x="389" y="502"/>
                  <a:pt x="502" y="390"/>
                  <a:pt x="502" y="251"/>
                </a:cubicBezTo>
                <a:cubicBezTo>
                  <a:pt x="502" y="113"/>
                  <a:pt x="389" y="0"/>
                  <a:pt x="251" y="0"/>
                </a:cubicBezTo>
                <a:close/>
                <a:moveTo>
                  <a:pt x="251" y="480"/>
                </a:moveTo>
                <a:cubicBezTo>
                  <a:pt x="125" y="480"/>
                  <a:pt x="22" y="378"/>
                  <a:pt x="22" y="251"/>
                </a:cubicBezTo>
                <a:cubicBezTo>
                  <a:pt x="22" y="125"/>
                  <a:pt x="125" y="22"/>
                  <a:pt x="251" y="22"/>
                </a:cubicBezTo>
                <a:cubicBezTo>
                  <a:pt x="377" y="22"/>
                  <a:pt x="480" y="125"/>
                  <a:pt x="480" y="251"/>
                </a:cubicBezTo>
                <a:cubicBezTo>
                  <a:pt x="480" y="378"/>
                  <a:pt x="377" y="480"/>
                  <a:pt x="251" y="480"/>
                </a:cubicBezTo>
                <a:close/>
                <a:moveTo>
                  <a:pt x="262" y="237"/>
                </a:moveTo>
                <a:cubicBezTo>
                  <a:pt x="262" y="63"/>
                  <a:pt x="262" y="63"/>
                  <a:pt x="262" y="63"/>
                </a:cubicBezTo>
                <a:cubicBezTo>
                  <a:pt x="240" y="63"/>
                  <a:pt x="240" y="63"/>
                  <a:pt x="240" y="63"/>
                </a:cubicBezTo>
                <a:cubicBezTo>
                  <a:pt x="240" y="237"/>
                  <a:pt x="240" y="237"/>
                  <a:pt x="240" y="237"/>
                </a:cubicBezTo>
                <a:cubicBezTo>
                  <a:pt x="236" y="241"/>
                  <a:pt x="233" y="246"/>
                  <a:pt x="233" y="251"/>
                </a:cubicBezTo>
                <a:cubicBezTo>
                  <a:pt x="233" y="261"/>
                  <a:pt x="241" y="269"/>
                  <a:pt x="251" y="269"/>
                </a:cubicBezTo>
                <a:cubicBezTo>
                  <a:pt x="253" y="269"/>
                  <a:pt x="255" y="269"/>
                  <a:pt x="256" y="268"/>
                </a:cubicBezTo>
                <a:cubicBezTo>
                  <a:pt x="361" y="340"/>
                  <a:pt x="361" y="340"/>
                  <a:pt x="361" y="340"/>
                </a:cubicBezTo>
                <a:cubicBezTo>
                  <a:pt x="373" y="322"/>
                  <a:pt x="373" y="322"/>
                  <a:pt x="373" y="322"/>
                </a:cubicBezTo>
                <a:cubicBezTo>
                  <a:pt x="269" y="250"/>
                  <a:pt x="269" y="250"/>
                  <a:pt x="269" y="250"/>
                </a:cubicBezTo>
                <a:cubicBezTo>
                  <a:pt x="269" y="245"/>
                  <a:pt x="266" y="240"/>
                  <a:pt x="262" y="23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pSp>
        <p:nvGrpSpPr>
          <p:cNvPr id="12" name="Group 35">
            <a:extLst>
              <a:ext uri="{FF2B5EF4-FFF2-40B4-BE49-F238E27FC236}">
                <a16:creationId xmlns:a16="http://schemas.microsoft.com/office/drawing/2014/main" id="{E263E8C0-083E-4E3F-A745-A82168EAD63C}"/>
              </a:ext>
            </a:extLst>
          </p:cNvPr>
          <p:cNvGrpSpPr/>
          <p:nvPr/>
        </p:nvGrpSpPr>
        <p:grpSpPr>
          <a:xfrm>
            <a:off x="669521" y="421268"/>
            <a:ext cx="601149" cy="704270"/>
            <a:chOff x="1583686" y="1442145"/>
            <a:chExt cx="511837" cy="599637"/>
          </a:xfrm>
          <a:solidFill>
            <a:srgbClr val="00A5A4"/>
          </a:solidFill>
        </p:grpSpPr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E8D0AEBC-6EF2-4299-9329-E36702DF99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583686" y="1597582"/>
              <a:ext cx="226978" cy="444200"/>
            </a:xfrm>
            <a:custGeom>
              <a:avLst/>
              <a:gdLst>
                <a:gd name="T0" fmla="*/ 136 w 165"/>
                <a:gd name="T1" fmla="*/ 323 h 323"/>
                <a:gd name="T2" fmla="*/ 31 w 165"/>
                <a:gd name="T3" fmla="*/ 323 h 323"/>
                <a:gd name="T4" fmla="*/ 31 w 165"/>
                <a:gd name="T5" fmla="*/ 184 h 323"/>
                <a:gd name="T6" fmla="*/ 0 w 165"/>
                <a:gd name="T7" fmla="*/ 184 h 323"/>
                <a:gd name="T8" fmla="*/ 0 w 165"/>
                <a:gd name="T9" fmla="*/ 45 h 323"/>
                <a:gd name="T10" fmla="*/ 45 w 165"/>
                <a:gd name="T11" fmla="*/ 0 h 323"/>
                <a:gd name="T12" fmla="*/ 165 w 165"/>
                <a:gd name="T13" fmla="*/ 0 h 323"/>
                <a:gd name="T14" fmla="*/ 165 w 165"/>
                <a:gd name="T15" fmla="*/ 184 h 323"/>
                <a:gd name="T16" fmla="*/ 136 w 165"/>
                <a:gd name="T17" fmla="*/ 184 h 323"/>
                <a:gd name="T18" fmla="*/ 136 w 165"/>
                <a:gd name="T19" fmla="*/ 323 h 323"/>
                <a:gd name="T20" fmla="*/ 53 w 165"/>
                <a:gd name="T21" fmla="*/ 301 h 323"/>
                <a:gd name="T22" fmla="*/ 114 w 165"/>
                <a:gd name="T23" fmla="*/ 301 h 323"/>
                <a:gd name="T24" fmla="*/ 114 w 165"/>
                <a:gd name="T25" fmla="*/ 162 h 323"/>
                <a:gd name="T26" fmla="*/ 143 w 165"/>
                <a:gd name="T27" fmla="*/ 162 h 323"/>
                <a:gd name="T28" fmla="*/ 143 w 165"/>
                <a:gd name="T29" fmla="*/ 22 h 323"/>
                <a:gd name="T30" fmla="*/ 45 w 165"/>
                <a:gd name="T31" fmla="*/ 22 h 323"/>
                <a:gd name="T32" fmla="*/ 22 w 165"/>
                <a:gd name="T33" fmla="*/ 45 h 323"/>
                <a:gd name="T34" fmla="*/ 22 w 165"/>
                <a:gd name="T35" fmla="*/ 162 h 323"/>
                <a:gd name="T36" fmla="*/ 53 w 165"/>
                <a:gd name="T37" fmla="*/ 162 h 323"/>
                <a:gd name="T38" fmla="*/ 53 w 165"/>
                <a:gd name="T39" fmla="*/ 30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5" h="323">
                  <a:moveTo>
                    <a:pt x="136" y="323"/>
                  </a:moveTo>
                  <a:cubicBezTo>
                    <a:pt x="31" y="323"/>
                    <a:pt x="31" y="323"/>
                    <a:pt x="31" y="323"/>
                  </a:cubicBezTo>
                  <a:cubicBezTo>
                    <a:pt x="31" y="184"/>
                    <a:pt x="31" y="184"/>
                    <a:pt x="31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20"/>
                    <a:pt x="20" y="0"/>
                    <a:pt x="45" y="0"/>
                  </a:cubicBezTo>
                  <a:cubicBezTo>
                    <a:pt x="165" y="0"/>
                    <a:pt x="165" y="0"/>
                    <a:pt x="165" y="0"/>
                  </a:cubicBezTo>
                  <a:cubicBezTo>
                    <a:pt x="165" y="184"/>
                    <a:pt x="165" y="184"/>
                    <a:pt x="165" y="184"/>
                  </a:cubicBezTo>
                  <a:cubicBezTo>
                    <a:pt x="136" y="184"/>
                    <a:pt x="136" y="184"/>
                    <a:pt x="136" y="184"/>
                  </a:cubicBezTo>
                  <a:lnTo>
                    <a:pt x="136" y="323"/>
                  </a:lnTo>
                  <a:close/>
                  <a:moveTo>
                    <a:pt x="53" y="301"/>
                  </a:moveTo>
                  <a:cubicBezTo>
                    <a:pt x="114" y="301"/>
                    <a:pt x="114" y="301"/>
                    <a:pt x="114" y="301"/>
                  </a:cubicBezTo>
                  <a:cubicBezTo>
                    <a:pt x="114" y="162"/>
                    <a:pt x="114" y="162"/>
                    <a:pt x="114" y="162"/>
                  </a:cubicBezTo>
                  <a:cubicBezTo>
                    <a:pt x="143" y="162"/>
                    <a:pt x="143" y="162"/>
                    <a:pt x="143" y="162"/>
                  </a:cubicBezTo>
                  <a:cubicBezTo>
                    <a:pt x="143" y="22"/>
                    <a:pt x="143" y="22"/>
                    <a:pt x="143" y="22"/>
                  </a:cubicBezTo>
                  <a:cubicBezTo>
                    <a:pt x="45" y="22"/>
                    <a:pt x="45" y="22"/>
                    <a:pt x="45" y="22"/>
                  </a:cubicBezTo>
                  <a:cubicBezTo>
                    <a:pt x="33" y="22"/>
                    <a:pt x="22" y="32"/>
                    <a:pt x="22" y="45"/>
                  </a:cubicBezTo>
                  <a:cubicBezTo>
                    <a:pt x="22" y="162"/>
                    <a:pt x="22" y="162"/>
                    <a:pt x="22" y="162"/>
                  </a:cubicBezTo>
                  <a:cubicBezTo>
                    <a:pt x="53" y="162"/>
                    <a:pt x="53" y="162"/>
                    <a:pt x="53" y="162"/>
                  </a:cubicBezTo>
                  <a:lnTo>
                    <a:pt x="53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A2842E11-B067-42E9-B0D7-7C1F10B8731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27911" y="1442145"/>
              <a:ext cx="139178" cy="140479"/>
            </a:xfrm>
            <a:custGeom>
              <a:avLst/>
              <a:gdLst>
                <a:gd name="T0" fmla="*/ 50 w 101"/>
                <a:gd name="T1" fmla="*/ 102 h 102"/>
                <a:gd name="T2" fmla="*/ 0 w 101"/>
                <a:gd name="T3" fmla="*/ 51 h 102"/>
                <a:gd name="T4" fmla="*/ 50 w 101"/>
                <a:gd name="T5" fmla="*/ 0 h 102"/>
                <a:gd name="T6" fmla="*/ 101 w 101"/>
                <a:gd name="T7" fmla="*/ 51 h 102"/>
                <a:gd name="T8" fmla="*/ 50 w 101"/>
                <a:gd name="T9" fmla="*/ 102 h 102"/>
                <a:gd name="T10" fmla="*/ 50 w 101"/>
                <a:gd name="T11" fmla="*/ 22 h 102"/>
                <a:gd name="T12" fmla="*/ 22 w 101"/>
                <a:gd name="T13" fmla="*/ 51 h 102"/>
                <a:gd name="T14" fmla="*/ 50 w 101"/>
                <a:gd name="T15" fmla="*/ 80 h 102"/>
                <a:gd name="T16" fmla="*/ 79 w 101"/>
                <a:gd name="T17" fmla="*/ 51 h 102"/>
                <a:gd name="T18" fmla="*/ 50 w 101"/>
                <a:gd name="T19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1" h="102">
                  <a:moveTo>
                    <a:pt x="50" y="102"/>
                  </a:moveTo>
                  <a:cubicBezTo>
                    <a:pt x="22" y="102"/>
                    <a:pt x="0" y="79"/>
                    <a:pt x="0" y="51"/>
                  </a:cubicBezTo>
                  <a:cubicBezTo>
                    <a:pt x="0" y="23"/>
                    <a:pt x="22" y="0"/>
                    <a:pt x="50" y="0"/>
                  </a:cubicBezTo>
                  <a:cubicBezTo>
                    <a:pt x="78" y="0"/>
                    <a:pt x="101" y="23"/>
                    <a:pt x="101" y="51"/>
                  </a:cubicBezTo>
                  <a:cubicBezTo>
                    <a:pt x="101" y="79"/>
                    <a:pt x="78" y="102"/>
                    <a:pt x="50" y="102"/>
                  </a:cubicBezTo>
                  <a:close/>
                  <a:moveTo>
                    <a:pt x="50" y="22"/>
                  </a:moveTo>
                  <a:cubicBezTo>
                    <a:pt x="35" y="22"/>
                    <a:pt x="22" y="35"/>
                    <a:pt x="22" y="51"/>
                  </a:cubicBezTo>
                  <a:cubicBezTo>
                    <a:pt x="22" y="67"/>
                    <a:pt x="35" y="80"/>
                    <a:pt x="50" y="80"/>
                  </a:cubicBezTo>
                  <a:cubicBezTo>
                    <a:pt x="66" y="80"/>
                    <a:pt x="79" y="67"/>
                    <a:pt x="79" y="51"/>
                  </a:cubicBezTo>
                  <a:cubicBezTo>
                    <a:pt x="79" y="35"/>
                    <a:pt x="66" y="22"/>
                    <a:pt x="50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2502481-A74D-4010-B526-B98D1E6D82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856189" y="1597582"/>
              <a:ext cx="239334" cy="444200"/>
            </a:xfrm>
            <a:custGeom>
              <a:avLst/>
              <a:gdLst>
                <a:gd name="T0" fmla="*/ 129 w 174"/>
                <a:gd name="T1" fmla="*/ 323 h 323"/>
                <a:gd name="T2" fmla="*/ 46 w 174"/>
                <a:gd name="T3" fmla="*/ 323 h 323"/>
                <a:gd name="T4" fmla="*/ 46 w 174"/>
                <a:gd name="T5" fmla="*/ 263 h 323"/>
                <a:gd name="T6" fmla="*/ 0 w 174"/>
                <a:gd name="T7" fmla="*/ 263 h 323"/>
                <a:gd name="T8" fmla="*/ 25 w 174"/>
                <a:gd name="T9" fmla="*/ 43 h 323"/>
                <a:gd name="T10" fmla="*/ 73 w 174"/>
                <a:gd name="T11" fmla="*/ 0 h 323"/>
                <a:gd name="T12" fmla="*/ 145 w 174"/>
                <a:gd name="T13" fmla="*/ 0 h 323"/>
                <a:gd name="T14" fmla="*/ 174 w 174"/>
                <a:gd name="T15" fmla="*/ 262 h 323"/>
                <a:gd name="T16" fmla="*/ 129 w 174"/>
                <a:gd name="T17" fmla="*/ 262 h 323"/>
                <a:gd name="T18" fmla="*/ 129 w 174"/>
                <a:gd name="T19" fmla="*/ 323 h 323"/>
                <a:gd name="T20" fmla="*/ 68 w 174"/>
                <a:gd name="T21" fmla="*/ 301 h 323"/>
                <a:gd name="T22" fmla="*/ 107 w 174"/>
                <a:gd name="T23" fmla="*/ 301 h 323"/>
                <a:gd name="T24" fmla="*/ 107 w 174"/>
                <a:gd name="T25" fmla="*/ 240 h 323"/>
                <a:gd name="T26" fmla="*/ 150 w 174"/>
                <a:gd name="T27" fmla="*/ 240 h 323"/>
                <a:gd name="T28" fmla="*/ 126 w 174"/>
                <a:gd name="T29" fmla="*/ 22 h 323"/>
                <a:gd name="T30" fmla="*/ 73 w 174"/>
                <a:gd name="T31" fmla="*/ 22 h 323"/>
                <a:gd name="T32" fmla="*/ 46 w 174"/>
                <a:gd name="T33" fmla="*/ 46 h 323"/>
                <a:gd name="T34" fmla="*/ 25 w 174"/>
                <a:gd name="T35" fmla="*/ 241 h 323"/>
                <a:gd name="T36" fmla="*/ 68 w 174"/>
                <a:gd name="T37" fmla="*/ 241 h 323"/>
                <a:gd name="T38" fmla="*/ 68 w 174"/>
                <a:gd name="T39" fmla="*/ 301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4" h="323">
                  <a:moveTo>
                    <a:pt x="129" y="323"/>
                  </a:moveTo>
                  <a:cubicBezTo>
                    <a:pt x="46" y="323"/>
                    <a:pt x="46" y="323"/>
                    <a:pt x="46" y="323"/>
                  </a:cubicBezTo>
                  <a:cubicBezTo>
                    <a:pt x="46" y="263"/>
                    <a:pt x="46" y="263"/>
                    <a:pt x="46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25" y="43"/>
                    <a:pt x="25" y="43"/>
                    <a:pt x="25" y="43"/>
                  </a:cubicBezTo>
                  <a:cubicBezTo>
                    <a:pt x="28" y="19"/>
                    <a:pt x="49" y="0"/>
                    <a:pt x="73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74" y="262"/>
                    <a:pt x="174" y="262"/>
                    <a:pt x="174" y="262"/>
                  </a:cubicBezTo>
                  <a:cubicBezTo>
                    <a:pt x="129" y="262"/>
                    <a:pt x="129" y="262"/>
                    <a:pt x="129" y="262"/>
                  </a:cubicBezTo>
                  <a:lnTo>
                    <a:pt x="129" y="323"/>
                  </a:lnTo>
                  <a:close/>
                  <a:moveTo>
                    <a:pt x="68" y="301"/>
                  </a:moveTo>
                  <a:cubicBezTo>
                    <a:pt x="107" y="301"/>
                    <a:pt x="107" y="301"/>
                    <a:pt x="107" y="301"/>
                  </a:cubicBezTo>
                  <a:cubicBezTo>
                    <a:pt x="107" y="240"/>
                    <a:pt x="107" y="240"/>
                    <a:pt x="107" y="240"/>
                  </a:cubicBezTo>
                  <a:cubicBezTo>
                    <a:pt x="150" y="240"/>
                    <a:pt x="150" y="240"/>
                    <a:pt x="150" y="240"/>
                  </a:cubicBezTo>
                  <a:cubicBezTo>
                    <a:pt x="126" y="22"/>
                    <a:pt x="126" y="22"/>
                    <a:pt x="126" y="22"/>
                  </a:cubicBezTo>
                  <a:cubicBezTo>
                    <a:pt x="73" y="22"/>
                    <a:pt x="73" y="22"/>
                    <a:pt x="73" y="22"/>
                  </a:cubicBezTo>
                  <a:cubicBezTo>
                    <a:pt x="60" y="22"/>
                    <a:pt x="48" y="33"/>
                    <a:pt x="46" y="46"/>
                  </a:cubicBezTo>
                  <a:cubicBezTo>
                    <a:pt x="25" y="241"/>
                    <a:pt x="25" y="241"/>
                    <a:pt x="25" y="241"/>
                  </a:cubicBezTo>
                  <a:cubicBezTo>
                    <a:pt x="68" y="241"/>
                    <a:pt x="68" y="241"/>
                    <a:pt x="68" y="241"/>
                  </a:cubicBezTo>
                  <a:lnTo>
                    <a:pt x="68" y="3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A28894D-D950-4152-A927-83D256F7210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15373" y="1442145"/>
              <a:ext cx="140479" cy="140479"/>
            </a:xfrm>
            <a:custGeom>
              <a:avLst/>
              <a:gdLst>
                <a:gd name="T0" fmla="*/ 51 w 102"/>
                <a:gd name="T1" fmla="*/ 102 h 102"/>
                <a:gd name="T2" fmla="*/ 0 w 102"/>
                <a:gd name="T3" fmla="*/ 51 h 102"/>
                <a:gd name="T4" fmla="*/ 51 w 102"/>
                <a:gd name="T5" fmla="*/ 0 h 102"/>
                <a:gd name="T6" fmla="*/ 102 w 102"/>
                <a:gd name="T7" fmla="*/ 51 h 102"/>
                <a:gd name="T8" fmla="*/ 51 w 102"/>
                <a:gd name="T9" fmla="*/ 102 h 102"/>
                <a:gd name="T10" fmla="*/ 51 w 102"/>
                <a:gd name="T11" fmla="*/ 22 h 102"/>
                <a:gd name="T12" fmla="*/ 22 w 102"/>
                <a:gd name="T13" fmla="*/ 51 h 102"/>
                <a:gd name="T14" fmla="*/ 51 w 102"/>
                <a:gd name="T15" fmla="*/ 80 h 102"/>
                <a:gd name="T16" fmla="*/ 80 w 102"/>
                <a:gd name="T17" fmla="*/ 51 h 102"/>
                <a:gd name="T18" fmla="*/ 51 w 102"/>
                <a:gd name="T19" fmla="*/ 2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2" h="102">
                  <a:moveTo>
                    <a:pt x="51" y="102"/>
                  </a:moveTo>
                  <a:cubicBezTo>
                    <a:pt x="23" y="102"/>
                    <a:pt x="0" y="79"/>
                    <a:pt x="0" y="51"/>
                  </a:cubicBezTo>
                  <a:cubicBezTo>
                    <a:pt x="0" y="23"/>
                    <a:pt x="23" y="0"/>
                    <a:pt x="51" y="0"/>
                  </a:cubicBezTo>
                  <a:cubicBezTo>
                    <a:pt x="79" y="0"/>
                    <a:pt x="102" y="23"/>
                    <a:pt x="102" y="51"/>
                  </a:cubicBezTo>
                  <a:cubicBezTo>
                    <a:pt x="102" y="79"/>
                    <a:pt x="79" y="102"/>
                    <a:pt x="51" y="102"/>
                  </a:cubicBezTo>
                  <a:close/>
                  <a:moveTo>
                    <a:pt x="51" y="22"/>
                  </a:moveTo>
                  <a:cubicBezTo>
                    <a:pt x="35" y="22"/>
                    <a:pt x="22" y="35"/>
                    <a:pt x="22" y="51"/>
                  </a:cubicBezTo>
                  <a:cubicBezTo>
                    <a:pt x="22" y="67"/>
                    <a:pt x="35" y="80"/>
                    <a:pt x="51" y="80"/>
                  </a:cubicBezTo>
                  <a:cubicBezTo>
                    <a:pt x="67" y="80"/>
                    <a:pt x="80" y="67"/>
                    <a:pt x="80" y="51"/>
                  </a:cubicBezTo>
                  <a:cubicBezTo>
                    <a:pt x="80" y="35"/>
                    <a:pt x="67" y="22"/>
                    <a:pt x="51" y="2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pic>
        <p:nvPicPr>
          <p:cNvPr id="4" name="Imagen 3" descr="Tabla&#10;&#10;Descripción generada automáticamente">
            <a:extLst>
              <a:ext uri="{FF2B5EF4-FFF2-40B4-BE49-F238E27FC236}">
                <a16:creationId xmlns:a16="http://schemas.microsoft.com/office/drawing/2014/main" id="{352D37DB-180C-4187-8FBF-E02A81AB51C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182" y="1197546"/>
            <a:ext cx="5565839" cy="55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8448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54B58258-D130-4094-9059-3438DB8F29CF}"/>
              </a:ext>
            </a:extLst>
          </p:cNvPr>
          <p:cNvSpPr txBox="1"/>
          <p:nvPr/>
        </p:nvSpPr>
        <p:spPr>
          <a:xfrm>
            <a:off x="1081089" y="384352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01A592"/>
                </a:solidFill>
              </a:rPr>
              <a:t>Atenciones a través de las líneas telefónicas</a:t>
            </a:r>
            <a:endParaRPr lang="es-CO" sz="2800" b="1" dirty="0">
              <a:solidFill>
                <a:srgbClr val="01A592"/>
              </a:solidFill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331D71F-7F5D-4127-8193-9A4D18F86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95421"/>
              </p:ext>
            </p:extLst>
          </p:nvPr>
        </p:nvGraphicFramePr>
        <p:xfrm>
          <a:off x="8399462" y="1554208"/>
          <a:ext cx="2892933" cy="1650779"/>
        </p:xfrm>
        <a:graphic>
          <a:graphicData uri="http://schemas.openxmlformats.org/drawingml/2006/table">
            <a:tbl>
              <a:tblPr/>
              <a:tblGrid>
                <a:gridCol w="964311">
                  <a:extLst>
                    <a:ext uri="{9D8B030D-6E8A-4147-A177-3AD203B41FA5}">
                      <a16:colId xmlns:a16="http://schemas.microsoft.com/office/drawing/2014/main" val="3715342293"/>
                    </a:ext>
                  </a:extLst>
                </a:gridCol>
                <a:gridCol w="964311">
                  <a:extLst>
                    <a:ext uri="{9D8B030D-6E8A-4147-A177-3AD203B41FA5}">
                      <a16:colId xmlns:a16="http://schemas.microsoft.com/office/drawing/2014/main" val="765469499"/>
                    </a:ext>
                  </a:extLst>
                </a:gridCol>
                <a:gridCol w="964311">
                  <a:extLst>
                    <a:ext uri="{9D8B030D-6E8A-4147-A177-3AD203B41FA5}">
                      <a16:colId xmlns:a16="http://schemas.microsoft.com/office/drawing/2014/main" val="2612927697"/>
                    </a:ext>
                  </a:extLst>
                </a:gridCol>
              </a:tblGrid>
              <a:tr h="65193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MES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LLAMADAS RECIBIDAS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PROMEDIO DURACION (MINUTOS)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268661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27.220</a:t>
                      </a:r>
                    </a:p>
                  </a:txBody>
                  <a:tcPr marL="0" marR="0" marT="50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S" sz="1300" b="1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3,31</a:t>
                      </a:r>
                      <a:endParaRPr lang="es-CO" sz="1300" b="1" i="0" u="none" strike="noStrike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96069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23.397</a:t>
                      </a:r>
                    </a:p>
                  </a:txBody>
                  <a:tcPr marL="0" marR="0" marT="50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36392"/>
                  </a:ext>
                </a:extLst>
              </a:tr>
              <a:tr h="222897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22.584</a:t>
                      </a:r>
                    </a:p>
                  </a:txBody>
                  <a:tcPr marL="0" marR="0" marT="889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8890337"/>
                  </a:ext>
                </a:extLst>
              </a:tr>
              <a:tr h="25865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300" b="1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8443" marR="8443" marT="84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lang="es-ES" sz="1300" b="1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73.201</a:t>
                      </a:r>
                    </a:p>
                  </a:txBody>
                  <a:tcPr marL="0" marR="0" marT="5016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27273"/>
                  </a:ext>
                </a:extLst>
              </a:tr>
            </a:tbl>
          </a:graphicData>
        </a:graphic>
      </p:graphicFrame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DB8C45A-433B-4135-B600-95A70F8B5A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7909"/>
              </p:ext>
            </p:extLst>
          </p:nvPr>
        </p:nvGraphicFramePr>
        <p:xfrm>
          <a:off x="5829986" y="3300327"/>
          <a:ext cx="5485865" cy="2145691"/>
        </p:xfrm>
        <a:graphic>
          <a:graphicData uri="http://schemas.openxmlformats.org/drawingml/2006/table">
            <a:tbl>
              <a:tblPr/>
              <a:tblGrid>
                <a:gridCol w="1828621">
                  <a:extLst>
                    <a:ext uri="{9D8B030D-6E8A-4147-A177-3AD203B41FA5}">
                      <a16:colId xmlns:a16="http://schemas.microsoft.com/office/drawing/2014/main" val="2590937302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554254292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1881759463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1860972408"/>
                    </a:ext>
                  </a:extLst>
                </a:gridCol>
                <a:gridCol w="914311">
                  <a:extLst>
                    <a:ext uri="{9D8B030D-6E8A-4147-A177-3AD203B41FA5}">
                      <a16:colId xmlns:a16="http://schemas.microsoft.com/office/drawing/2014/main" val="1603855765"/>
                    </a:ext>
                  </a:extLst>
                </a:gridCol>
              </a:tblGrid>
              <a:tr h="368817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LINEA DE ATENCION AL CIUDADANO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ABRIL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MAYO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JUNIO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8144141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Aseguramiento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2.521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2.778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2.732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8.031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395401"/>
                  </a:ext>
                </a:extLst>
              </a:tr>
              <a:tr h="37264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0" i="0" u="none" strike="noStrike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Acceso a servicio de salud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7.807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14.885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18.409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1.101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4915045"/>
                  </a:ext>
                </a:extLst>
              </a:tr>
              <a:tr h="3226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Orientación a Otras Áreas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.569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3.689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708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8.966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4768954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Medicamentos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487679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Procesos Juridicos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8067406"/>
                  </a:ext>
                </a:extLst>
              </a:tr>
              <a:tr h="26929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b="0" i="0" u="none" strike="noStrike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</a:rPr>
                        <a:t>Línea de PQR´S</a:t>
                      </a:r>
                    </a:p>
                  </a:txBody>
                  <a:tcPr marL="7395" marR="7395" marT="73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37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272</a:t>
                      </a: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kern="1200" dirty="0">
                          <a:solidFill>
                            <a:srgbClr val="23505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555</a:t>
                      </a:r>
                      <a:endParaRPr lang="es-CO" sz="1400" b="0" i="0" u="none" strike="noStrike" kern="1200" dirty="0">
                        <a:solidFill>
                          <a:srgbClr val="23505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67" marR="8067" marT="806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392866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A4828F5F-F02B-4937-A6B8-3DF2AF9F8DAE}"/>
              </a:ext>
            </a:extLst>
          </p:cNvPr>
          <p:cNvSpPr txBox="1"/>
          <p:nvPr/>
        </p:nvSpPr>
        <p:spPr>
          <a:xfrm>
            <a:off x="4222998" y="5695141"/>
            <a:ext cx="7200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En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I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trimestre del año 2021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 a </a:t>
            </a:r>
            <a:r>
              <a:rPr lang="es-ES" sz="1600" spc="-15" dirty="0">
                <a:solidFill>
                  <a:srgbClr val="224B5B"/>
                </a:solidFill>
                <a:latin typeface="Calibri"/>
                <a:cs typeface="Calibri"/>
              </a:rPr>
              <a:t>través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las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líneas de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atención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al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usuario,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se brindó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respuesta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un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total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 </a:t>
            </a:r>
            <a:r>
              <a:rPr lang="es-ES" sz="2000" b="1" spc="-5" dirty="0">
                <a:solidFill>
                  <a:srgbClr val="00A38D"/>
                </a:solidFill>
                <a:latin typeface="Calibri"/>
                <a:cs typeface="Calibri"/>
              </a:rPr>
              <a:t>73.201</a:t>
            </a:r>
            <a:r>
              <a:rPr lang="es-ES" sz="1600" b="1" dirty="0">
                <a:solidFill>
                  <a:srgbClr val="00A38D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solitudes,</a:t>
            </a:r>
            <a:r>
              <a:rPr lang="es-ES" sz="1600" spc="300" dirty="0">
                <a:solidFill>
                  <a:srgbClr val="224B5B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de</a:t>
            </a:r>
            <a:r>
              <a:rPr lang="es-ES" sz="1600" dirty="0"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las cuales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</a:t>
            </a:r>
            <a:r>
              <a:rPr lang="es-ES" sz="2000" b="1" dirty="0">
                <a:solidFill>
                  <a:srgbClr val="00A38D"/>
                </a:solidFill>
                <a:latin typeface="Calibri"/>
                <a:cs typeface="Calibri"/>
              </a:rPr>
              <a:t>70%</a:t>
            </a:r>
            <a:r>
              <a:rPr lang="es-ES" sz="1600" b="1" dirty="0">
                <a:solidFill>
                  <a:srgbClr val="00A38D"/>
                </a:solidFill>
                <a:latin typeface="Calibri"/>
                <a:cs typeface="Calibri"/>
              </a:rPr>
              <a:t>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corresponde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10" dirty="0">
                <a:solidFill>
                  <a:srgbClr val="224B5B"/>
                </a:solidFill>
                <a:latin typeface="Calibri"/>
                <a:cs typeface="Calibri"/>
              </a:rPr>
              <a:t>trámites </a:t>
            </a:r>
            <a:r>
              <a:rPr lang="es-ES" sz="1600" spc="-15" dirty="0">
                <a:solidFill>
                  <a:srgbClr val="224B5B"/>
                </a:solidFill>
                <a:latin typeface="Calibri"/>
                <a:cs typeface="Calibri"/>
              </a:rPr>
              <a:t>para garantizar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el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acceso </a:t>
            </a:r>
            <a:r>
              <a:rPr lang="es-ES" sz="1600" dirty="0">
                <a:solidFill>
                  <a:srgbClr val="224B5B"/>
                </a:solidFill>
                <a:latin typeface="Calibri"/>
                <a:cs typeface="Calibri"/>
              </a:rPr>
              <a:t>a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los servicios de</a:t>
            </a:r>
            <a:r>
              <a:rPr lang="es-ES" sz="1600" spc="140" dirty="0">
                <a:solidFill>
                  <a:srgbClr val="224B5B"/>
                </a:solidFill>
                <a:latin typeface="Calibri"/>
                <a:cs typeface="Calibri"/>
              </a:rPr>
              <a:t> </a:t>
            </a:r>
            <a:r>
              <a:rPr lang="es-ES" sz="1600" spc="-5" dirty="0">
                <a:solidFill>
                  <a:srgbClr val="224B5B"/>
                </a:solidFill>
                <a:latin typeface="Calibri"/>
                <a:cs typeface="Calibri"/>
              </a:rPr>
              <a:t>salud.</a:t>
            </a:r>
            <a:endParaRPr lang="es-ES" sz="1600" dirty="0">
              <a:latin typeface="Calibri"/>
              <a:cs typeface="Calibri"/>
            </a:endParaRPr>
          </a:p>
        </p:txBody>
      </p:sp>
      <p:pic>
        <p:nvPicPr>
          <p:cNvPr id="8" name="Imagen 7" descr="Mujer sentada frente a una computadora&#10;&#10;Descripción generada automáticamente con confianza media">
            <a:extLst>
              <a:ext uri="{FF2B5EF4-FFF2-40B4-BE49-F238E27FC236}">
                <a16:creationId xmlns:a16="http://schemas.microsoft.com/office/drawing/2014/main" id="{AC1F9DE6-8278-4F81-A599-789BBD9B81B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9" t="13259" r="24107"/>
          <a:stretch/>
        </p:blipFill>
        <p:spPr>
          <a:xfrm>
            <a:off x="669521" y="1587951"/>
            <a:ext cx="3481469" cy="44379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53AF81E3-4E91-4D21-BC1D-CA42F9FC44F1}"/>
              </a:ext>
            </a:extLst>
          </p:cNvPr>
          <p:cNvSpPr>
            <a:spLocks noEditPoints="1"/>
          </p:cNvSpPr>
          <p:nvPr/>
        </p:nvSpPr>
        <p:spPr bwMode="auto">
          <a:xfrm>
            <a:off x="601120" y="333450"/>
            <a:ext cx="479969" cy="626952"/>
          </a:xfrm>
          <a:custGeom>
            <a:avLst/>
            <a:gdLst>
              <a:gd name="T0" fmla="*/ 357 w 371"/>
              <a:gd name="T1" fmla="*/ 377 h 485"/>
              <a:gd name="T2" fmla="*/ 347 w 371"/>
              <a:gd name="T3" fmla="*/ 360 h 485"/>
              <a:gd name="T4" fmla="*/ 290 w 371"/>
              <a:gd name="T5" fmla="*/ 322 h 485"/>
              <a:gd name="T6" fmla="*/ 270 w 371"/>
              <a:gd name="T7" fmla="*/ 328 h 485"/>
              <a:gd name="T8" fmla="*/ 241 w 371"/>
              <a:gd name="T9" fmla="*/ 344 h 485"/>
              <a:gd name="T10" fmla="*/ 235 w 371"/>
              <a:gd name="T11" fmla="*/ 346 h 485"/>
              <a:gd name="T12" fmla="*/ 210 w 371"/>
              <a:gd name="T13" fmla="*/ 325 h 485"/>
              <a:gd name="T14" fmla="*/ 169 w 371"/>
              <a:gd name="T15" fmla="*/ 259 h 485"/>
              <a:gd name="T16" fmla="*/ 132 w 371"/>
              <a:gd name="T17" fmla="*/ 191 h 485"/>
              <a:gd name="T18" fmla="*/ 131 w 371"/>
              <a:gd name="T19" fmla="*/ 154 h 485"/>
              <a:gd name="T20" fmla="*/ 160 w 371"/>
              <a:gd name="T21" fmla="*/ 138 h 485"/>
              <a:gd name="T22" fmla="*/ 182 w 371"/>
              <a:gd name="T23" fmla="*/ 101 h 485"/>
              <a:gd name="T24" fmla="*/ 171 w 371"/>
              <a:gd name="T25" fmla="*/ 54 h 485"/>
              <a:gd name="T26" fmla="*/ 161 w 371"/>
              <a:gd name="T27" fmla="*/ 38 h 485"/>
              <a:gd name="T28" fmla="*/ 105 w 371"/>
              <a:gd name="T29" fmla="*/ 0 h 485"/>
              <a:gd name="T30" fmla="*/ 84 w 371"/>
              <a:gd name="T31" fmla="*/ 5 h 485"/>
              <a:gd name="T32" fmla="*/ 58 w 371"/>
              <a:gd name="T33" fmla="*/ 20 h 485"/>
              <a:gd name="T34" fmla="*/ 17 w 371"/>
              <a:gd name="T35" fmla="*/ 80 h 485"/>
              <a:gd name="T36" fmla="*/ 75 w 371"/>
              <a:gd name="T37" fmla="*/ 314 h 485"/>
              <a:gd name="T38" fmla="*/ 278 w 371"/>
              <a:gd name="T39" fmla="*/ 485 h 485"/>
              <a:gd name="T40" fmla="*/ 320 w 371"/>
              <a:gd name="T41" fmla="*/ 475 h 485"/>
              <a:gd name="T42" fmla="*/ 346 w 371"/>
              <a:gd name="T43" fmla="*/ 460 h 485"/>
              <a:gd name="T44" fmla="*/ 366 w 371"/>
              <a:gd name="T45" fmla="*/ 433 h 485"/>
              <a:gd name="T46" fmla="*/ 357 w 371"/>
              <a:gd name="T47" fmla="*/ 377 h 485"/>
              <a:gd name="T48" fmla="*/ 142 w 371"/>
              <a:gd name="T49" fmla="*/ 49 h 485"/>
              <a:gd name="T50" fmla="*/ 152 w 371"/>
              <a:gd name="T51" fmla="*/ 65 h 485"/>
              <a:gd name="T52" fmla="*/ 160 w 371"/>
              <a:gd name="T53" fmla="*/ 99 h 485"/>
              <a:gd name="T54" fmla="*/ 153 w 371"/>
              <a:gd name="T55" fmla="*/ 116 h 485"/>
              <a:gd name="T56" fmla="*/ 99 w 371"/>
              <a:gd name="T57" fmla="*/ 22 h 485"/>
              <a:gd name="T58" fmla="*/ 105 w 371"/>
              <a:gd name="T59" fmla="*/ 22 h 485"/>
              <a:gd name="T60" fmla="*/ 142 w 371"/>
              <a:gd name="T61" fmla="*/ 49 h 485"/>
              <a:gd name="T62" fmla="*/ 278 w 371"/>
              <a:gd name="T63" fmla="*/ 463 h 485"/>
              <a:gd name="T64" fmla="*/ 94 w 371"/>
              <a:gd name="T65" fmla="*/ 303 h 485"/>
              <a:gd name="T66" fmla="*/ 37 w 371"/>
              <a:gd name="T67" fmla="*/ 87 h 485"/>
              <a:gd name="T68" fmla="*/ 69 w 371"/>
              <a:gd name="T69" fmla="*/ 39 h 485"/>
              <a:gd name="T70" fmla="*/ 79 w 371"/>
              <a:gd name="T71" fmla="*/ 33 h 485"/>
              <a:gd name="T72" fmla="*/ 134 w 371"/>
              <a:gd name="T73" fmla="*/ 128 h 485"/>
              <a:gd name="T74" fmla="*/ 121 w 371"/>
              <a:gd name="T75" fmla="*/ 135 h 485"/>
              <a:gd name="T76" fmla="*/ 113 w 371"/>
              <a:gd name="T77" fmla="*/ 201 h 485"/>
              <a:gd name="T78" fmla="*/ 150 w 371"/>
              <a:gd name="T79" fmla="*/ 270 h 485"/>
              <a:gd name="T80" fmla="*/ 191 w 371"/>
              <a:gd name="T81" fmla="*/ 337 h 485"/>
              <a:gd name="T82" fmla="*/ 235 w 371"/>
              <a:gd name="T83" fmla="*/ 368 h 485"/>
              <a:gd name="T84" fmla="*/ 252 w 371"/>
              <a:gd name="T85" fmla="*/ 364 h 485"/>
              <a:gd name="T86" fmla="*/ 265 w 371"/>
              <a:gd name="T87" fmla="*/ 356 h 485"/>
              <a:gd name="T88" fmla="*/ 320 w 371"/>
              <a:gd name="T89" fmla="*/ 450 h 485"/>
              <a:gd name="T90" fmla="*/ 309 w 371"/>
              <a:gd name="T91" fmla="*/ 457 h 485"/>
              <a:gd name="T92" fmla="*/ 278 w 371"/>
              <a:gd name="T93" fmla="*/ 463 h 485"/>
              <a:gd name="T94" fmla="*/ 345 w 371"/>
              <a:gd name="T95" fmla="*/ 428 h 485"/>
              <a:gd name="T96" fmla="*/ 339 w 371"/>
              <a:gd name="T97" fmla="*/ 439 h 485"/>
              <a:gd name="T98" fmla="*/ 285 w 371"/>
              <a:gd name="T99" fmla="*/ 345 h 485"/>
              <a:gd name="T100" fmla="*/ 290 w 371"/>
              <a:gd name="T101" fmla="*/ 344 h 485"/>
              <a:gd name="T102" fmla="*/ 328 w 371"/>
              <a:gd name="T103" fmla="*/ 371 h 485"/>
              <a:gd name="T104" fmla="*/ 338 w 371"/>
              <a:gd name="T105" fmla="*/ 388 h 485"/>
              <a:gd name="T106" fmla="*/ 345 w 371"/>
              <a:gd name="T107" fmla="*/ 428 h 4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1" h="485">
                <a:moveTo>
                  <a:pt x="357" y="377"/>
                </a:moveTo>
                <a:cubicBezTo>
                  <a:pt x="347" y="360"/>
                  <a:pt x="347" y="360"/>
                  <a:pt x="347" y="360"/>
                </a:cubicBezTo>
                <a:cubicBezTo>
                  <a:pt x="334" y="337"/>
                  <a:pt x="312" y="322"/>
                  <a:pt x="290" y="322"/>
                </a:cubicBezTo>
                <a:cubicBezTo>
                  <a:pt x="283" y="322"/>
                  <a:pt x="276" y="324"/>
                  <a:pt x="270" y="328"/>
                </a:cubicBezTo>
                <a:cubicBezTo>
                  <a:pt x="241" y="344"/>
                  <a:pt x="241" y="344"/>
                  <a:pt x="241" y="344"/>
                </a:cubicBezTo>
                <a:cubicBezTo>
                  <a:pt x="241" y="344"/>
                  <a:pt x="239" y="346"/>
                  <a:pt x="235" y="346"/>
                </a:cubicBezTo>
                <a:cubicBezTo>
                  <a:pt x="227" y="346"/>
                  <a:pt x="218" y="338"/>
                  <a:pt x="210" y="325"/>
                </a:cubicBezTo>
                <a:cubicBezTo>
                  <a:pt x="186" y="289"/>
                  <a:pt x="182" y="283"/>
                  <a:pt x="169" y="259"/>
                </a:cubicBezTo>
                <a:cubicBezTo>
                  <a:pt x="155" y="236"/>
                  <a:pt x="152" y="229"/>
                  <a:pt x="132" y="191"/>
                </a:cubicBezTo>
                <a:cubicBezTo>
                  <a:pt x="118" y="164"/>
                  <a:pt x="130" y="155"/>
                  <a:pt x="131" y="154"/>
                </a:cubicBezTo>
                <a:cubicBezTo>
                  <a:pt x="160" y="138"/>
                  <a:pt x="160" y="138"/>
                  <a:pt x="160" y="138"/>
                </a:cubicBezTo>
                <a:cubicBezTo>
                  <a:pt x="173" y="131"/>
                  <a:pt x="180" y="117"/>
                  <a:pt x="182" y="101"/>
                </a:cubicBezTo>
                <a:cubicBezTo>
                  <a:pt x="184" y="86"/>
                  <a:pt x="180" y="69"/>
                  <a:pt x="171" y="54"/>
                </a:cubicBezTo>
                <a:cubicBezTo>
                  <a:pt x="161" y="38"/>
                  <a:pt x="161" y="38"/>
                  <a:pt x="161" y="38"/>
                </a:cubicBezTo>
                <a:cubicBezTo>
                  <a:pt x="148" y="15"/>
                  <a:pt x="126" y="0"/>
                  <a:pt x="105" y="0"/>
                </a:cubicBezTo>
                <a:cubicBezTo>
                  <a:pt x="97" y="0"/>
                  <a:pt x="90" y="1"/>
                  <a:pt x="84" y="5"/>
                </a:cubicBezTo>
                <a:cubicBezTo>
                  <a:pt x="58" y="20"/>
                  <a:pt x="58" y="20"/>
                  <a:pt x="58" y="20"/>
                </a:cubicBezTo>
                <a:cubicBezTo>
                  <a:pt x="57" y="21"/>
                  <a:pt x="29" y="36"/>
                  <a:pt x="17" y="80"/>
                </a:cubicBezTo>
                <a:cubicBezTo>
                  <a:pt x="0" y="139"/>
                  <a:pt x="20" y="217"/>
                  <a:pt x="75" y="314"/>
                </a:cubicBezTo>
                <a:cubicBezTo>
                  <a:pt x="157" y="455"/>
                  <a:pt x="230" y="485"/>
                  <a:pt x="278" y="485"/>
                </a:cubicBezTo>
                <a:cubicBezTo>
                  <a:pt x="303" y="485"/>
                  <a:pt x="319" y="476"/>
                  <a:pt x="320" y="475"/>
                </a:cubicBezTo>
                <a:cubicBezTo>
                  <a:pt x="346" y="460"/>
                  <a:pt x="346" y="460"/>
                  <a:pt x="346" y="460"/>
                </a:cubicBezTo>
                <a:cubicBezTo>
                  <a:pt x="356" y="455"/>
                  <a:pt x="363" y="445"/>
                  <a:pt x="366" y="433"/>
                </a:cubicBezTo>
                <a:cubicBezTo>
                  <a:pt x="371" y="416"/>
                  <a:pt x="367" y="395"/>
                  <a:pt x="357" y="377"/>
                </a:cubicBezTo>
                <a:close/>
                <a:moveTo>
                  <a:pt x="142" y="49"/>
                </a:moveTo>
                <a:cubicBezTo>
                  <a:pt x="152" y="65"/>
                  <a:pt x="152" y="65"/>
                  <a:pt x="152" y="65"/>
                </a:cubicBezTo>
                <a:cubicBezTo>
                  <a:pt x="158" y="76"/>
                  <a:pt x="161" y="88"/>
                  <a:pt x="160" y="99"/>
                </a:cubicBezTo>
                <a:cubicBezTo>
                  <a:pt x="160" y="103"/>
                  <a:pt x="158" y="111"/>
                  <a:pt x="153" y="116"/>
                </a:cubicBezTo>
                <a:cubicBezTo>
                  <a:pt x="99" y="22"/>
                  <a:pt x="99" y="22"/>
                  <a:pt x="99" y="22"/>
                </a:cubicBezTo>
                <a:cubicBezTo>
                  <a:pt x="100" y="22"/>
                  <a:pt x="102" y="22"/>
                  <a:pt x="105" y="22"/>
                </a:cubicBezTo>
                <a:cubicBezTo>
                  <a:pt x="118" y="22"/>
                  <a:pt x="133" y="32"/>
                  <a:pt x="142" y="49"/>
                </a:cubicBezTo>
                <a:close/>
                <a:moveTo>
                  <a:pt x="278" y="463"/>
                </a:moveTo>
                <a:cubicBezTo>
                  <a:pt x="198" y="463"/>
                  <a:pt x="129" y="363"/>
                  <a:pt x="94" y="303"/>
                </a:cubicBezTo>
                <a:cubicBezTo>
                  <a:pt x="29" y="190"/>
                  <a:pt x="28" y="123"/>
                  <a:pt x="37" y="87"/>
                </a:cubicBezTo>
                <a:cubicBezTo>
                  <a:pt x="47" y="52"/>
                  <a:pt x="68" y="40"/>
                  <a:pt x="69" y="39"/>
                </a:cubicBezTo>
                <a:cubicBezTo>
                  <a:pt x="79" y="33"/>
                  <a:pt x="79" y="33"/>
                  <a:pt x="79" y="33"/>
                </a:cubicBezTo>
                <a:cubicBezTo>
                  <a:pt x="134" y="128"/>
                  <a:pt x="134" y="128"/>
                  <a:pt x="134" y="128"/>
                </a:cubicBezTo>
                <a:cubicBezTo>
                  <a:pt x="121" y="135"/>
                  <a:pt x="121" y="135"/>
                  <a:pt x="121" y="135"/>
                </a:cubicBezTo>
                <a:cubicBezTo>
                  <a:pt x="109" y="141"/>
                  <a:pt x="93" y="163"/>
                  <a:pt x="113" y="201"/>
                </a:cubicBezTo>
                <a:cubicBezTo>
                  <a:pt x="132" y="239"/>
                  <a:pt x="136" y="246"/>
                  <a:pt x="150" y="270"/>
                </a:cubicBezTo>
                <a:cubicBezTo>
                  <a:pt x="163" y="294"/>
                  <a:pt x="168" y="301"/>
                  <a:pt x="191" y="337"/>
                </a:cubicBezTo>
                <a:cubicBezTo>
                  <a:pt x="207" y="362"/>
                  <a:pt x="224" y="368"/>
                  <a:pt x="235" y="368"/>
                </a:cubicBezTo>
                <a:cubicBezTo>
                  <a:pt x="245" y="368"/>
                  <a:pt x="251" y="364"/>
                  <a:pt x="252" y="364"/>
                </a:cubicBezTo>
                <a:cubicBezTo>
                  <a:pt x="265" y="356"/>
                  <a:pt x="265" y="356"/>
                  <a:pt x="265" y="356"/>
                </a:cubicBezTo>
                <a:cubicBezTo>
                  <a:pt x="320" y="450"/>
                  <a:pt x="320" y="450"/>
                  <a:pt x="320" y="450"/>
                </a:cubicBezTo>
                <a:cubicBezTo>
                  <a:pt x="309" y="457"/>
                  <a:pt x="309" y="457"/>
                  <a:pt x="309" y="457"/>
                </a:cubicBezTo>
                <a:cubicBezTo>
                  <a:pt x="309" y="457"/>
                  <a:pt x="297" y="463"/>
                  <a:pt x="278" y="463"/>
                </a:cubicBezTo>
                <a:close/>
                <a:moveTo>
                  <a:pt x="345" y="428"/>
                </a:moveTo>
                <a:cubicBezTo>
                  <a:pt x="344" y="431"/>
                  <a:pt x="342" y="436"/>
                  <a:pt x="339" y="439"/>
                </a:cubicBezTo>
                <a:cubicBezTo>
                  <a:pt x="285" y="345"/>
                  <a:pt x="285" y="345"/>
                  <a:pt x="285" y="345"/>
                </a:cubicBezTo>
                <a:cubicBezTo>
                  <a:pt x="286" y="345"/>
                  <a:pt x="288" y="344"/>
                  <a:pt x="290" y="344"/>
                </a:cubicBezTo>
                <a:cubicBezTo>
                  <a:pt x="304" y="344"/>
                  <a:pt x="319" y="355"/>
                  <a:pt x="328" y="371"/>
                </a:cubicBezTo>
                <a:cubicBezTo>
                  <a:pt x="338" y="388"/>
                  <a:pt x="338" y="388"/>
                  <a:pt x="338" y="388"/>
                </a:cubicBezTo>
                <a:cubicBezTo>
                  <a:pt x="345" y="401"/>
                  <a:pt x="348" y="416"/>
                  <a:pt x="345" y="428"/>
                </a:cubicBezTo>
                <a:close/>
              </a:path>
            </a:pathLst>
          </a:custGeom>
          <a:solidFill>
            <a:srgbClr val="00A5A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044604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453E0B70-CE8A-48ED-A088-386AE7E6FE2E}"/>
              </a:ext>
            </a:extLst>
          </p:cNvPr>
          <p:cNvSpPr txBox="1"/>
          <p:nvPr/>
        </p:nvSpPr>
        <p:spPr>
          <a:xfrm>
            <a:off x="1414686" y="487357"/>
            <a:ext cx="8384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srgbClr val="23505E"/>
                </a:solidFill>
              </a:rPr>
              <a:t>Atenciones a través de las Plataformas de Página Web </a:t>
            </a:r>
            <a:endParaRPr lang="es-CO" sz="2800" b="1" dirty="0">
              <a:solidFill>
                <a:srgbClr val="23505E"/>
              </a:solidFill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6972AF-062B-4ECC-8F4A-648F911449A9}"/>
              </a:ext>
            </a:extLst>
          </p:cNvPr>
          <p:cNvSpPr txBox="1"/>
          <p:nvPr/>
        </p:nvSpPr>
        <p:spPr>
          <a:xfrm>
            <a:off x="1702718" y="5541234"/>
            <a:ext cx="9585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Para el segundo trimestre de 2021 en total se generaron </a:t>
            </a:r>
            <a:r>
              <a:rPr lang="es-MX" sz="2400" b="1" i="0" u="none" strike="noStrike" dirty="0">
                <a:solidFill>
                  <a:srgbClr val="00A5A4"/>
                </a:solidFill>
                <a:effectLst/>
                <a:latin typeface="Calibri" panose="020F0502020204030204" pitchFamily="34" charset="0"/>
              </a:rPr>
              <a:t>23.359</a:t>
            </a:r>
            <a:r>
              <a:rPr lang="es-MX" sz="1800" b="1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autorizaciones de servicios, a través de la plataforma para tal fin y un total de </a:t>
            </a:r>
            <a:r>
              <a:rPr lang="es-MX" sz="2400" b="1" i="0" u="none" strike="noStrike" dirty="0">
                <a:solidFill>
                  <a:srgbClr val="00A5A4"/>
                </a:solidFill>
                <a:effectLst/>
                <a:latin typeface="Calibri" panose="020F0502020204030204" pitchFamily="34" charset="0"/>
              </a:rPr>
              <a:t>6.624</a:t>
            </a:r>
            <a:r>
              <a:rPr lang="es-MX" sz="1800" b="1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s-MX" sz="1800" b="0" i="0" u="none" strike="noStrike" dirty="0">
                <a:solidFill>
                  <a:srgbClr val="23505E"/>
                </a:solidFill>
                <a:effectLst/>
                <a:latin typeface="Calibri" panose="020F0502020204030204" pitchFamily="34" charset="0"/>
              </a:rPr>
              <a:t>trámites que hacen referencia a la afiliación.</a:t>
            </a:r>
            <a:endParaRPr lang="es-ES" sz="1800" dirty="0"/>
          </a:p>
        </p:txBody>
      </p:sp>
      <p:sp>
        <p:nvSpPr>
          <p:cNvPr id="8" name="Freeform 12">
            <a:extLst>
              <a:ext uri="{FF2B5EF4-FFF2-40B4-BE49-F238E27FC236}">
                <a16:creationId xmlns:a16="http://schemas.microsoft.com/office/drawing/2014/main" id="{C629E5F5-1D76-48AE-A167-40810266EC9F}"/>
              </a:ext>
            </a:extLst>
          </p:cNvPr>
          <p:cNvSpPr>
            <a:spLocks noEditPoints="1"/>
          </p:cNvSpPr>
          <p:nvPr/>
        </p:nvSpPr>
        <p:spPr bwMode="auto">
          <a:xfrm>
            <a:off x="766614" y="487357"/>
            <a:ext cx="648072" cy="633710"/>
          </a:xfrm>
          <a:custGeom>
            <a:avLst/>
            <a:gdLst>
              <a:gd name="T0" fmla="*/ 300 w 356"/>
              <a:gd name="T1" fmla="*/ 0 h 348"/>
              <a:gd name="T2" fmla="*/ 0 w 356"/>
              <a:gd name="T3" fmla="*/ 0 h 348"/>
              <a:gd name="T4" fmla="*/ 0 w 356"/>
              <a:gd name="T5" fmla="*/ 269 h 348"/>
              <a:gd name="T6" fmla="*/ 356 w 356"/>
              <a:gd name="T7" fmla="*/ 269 h 348"/>
              <a:gd name="T8" fmla="*/ 356 w 356"/>
              <a:gd name="T9" fmla="*/ 58 h 348"/>
              <a:gd name="T10" fmla="*/ 300 w 356"/>
              <a:gd name="T11" fmla="*/ 0 h 348"/>
              <a:gd name="T12" fmla="*/ 334 w 356"/>
              <a:gd name="T13" fmla="*/ 247 h 348"/>
              <a:gd name="T14" fmla="*/ 22 w 356"/>
              <a:gd name="T15" fmla="*/ 247 h 348"/>
              <a:gd name="T16" fmla="*/ 22 w 356"/>
              <a:gd name="T17" fmla="*/ 22 h 348"/>
              <a:gd name="T18" fmla="*/ 300 w 356"/>
              <a:gd name="T19" fmla="*/ 22 h 348"/>
              <a:gd name="T20" fmla="*/ 334 w 356"/>
              <a:gd name="T21" fmla="*/ 58 h 348"/>
              <a:gd name="T22" fmla="*/ 334 w 356"/>
              <a:gd name="T23" fmla="*/ 247 h 348"/>
              <a:gd name="T24" fmla="*/ 11 w 356"/>
              <a:gd name="T25" fmla="*/ 348 h 348"/>
              <a:gd name="T26" fmla="*/ 345 w 356"/>
              <a:gd name="T27" fmla="*/ 348 h 348"/>
              <a:gd name="T28" fmla="*/ 345 w 356"/>
              <a:gd name="T29" fmla="*/ 326 h 348"/>
              <a:gd name="T30" fmla="*/ 11 w 356"/>
              <a:gd name="T31" fmla="*/ 326 h 348"/>
              <a:gd name="T32" fmla="*/ 11 w 356"/>
              <a:gd name="T33" fmla="*/ 348 h 348"/>
              <a:gd name="T34" fmla="*/ 141 w 356"/>
              <a:gd name="T35" fmla="*/ 287 h 348"/>
              <a:gd name="T36" fmla="*/ 141 w 356"/>
              <a:gd name="T37" fmla="*/ 309 h 348"/>
              <a:gd name="T38" fmla="*/ 216 w 356"/>
              <a:gd name="T39" fmla="*/ 309 h 348"/>
              <a:gd name="T40" fmla="*/ 216 w 356"/>
              <a:gd name="T41" fmla="*/ 287 h 348"/>
              <a:gd name="T42" fmla="*/ 141 w 356"/>
              <a:gd name="T43" fmla="*/ 287 h 3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356" h="348">
                <a:moveTo>
                  <a:pt x="30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69"/>
                  <a:pt x="0" y="269"/>
                  <a:pt x="0" y="269"/>
                </a:cubicBezTo>
                <a:cubicBezTo>
                  <a:pt x="356" y="269"/>
                  <a:pt x="356" y="269"/>
                  <a:pt x="356" y="269"/>
                </a:cubicBezTo>
                <a:cubicBezTo>
                  <a:pt x="356" y="58"/>
                  <a:pt x="356" y="58"/>
                  <a:pt x="356" y="58"/>
                </a:cubicBezTo>
                <a:cubicBezTo>
                  <a:pt x="356" y="25"/>
                  <a:pt x="332" y="0"/>
                  <a:pt x="300" y="0"/>
                </a:cubicBezTo>
                <a:close/>
                <a:moveTo>
                  <a:pt x="334" y="247"/>
                </a:moveTo>
                <a:cubicBezTo>
                  <a:pt x="22" y="247"/>
                  <a:pt x="22" y="247"/>
                  <a:pt x="22" y="247"/>
                </a:cubicBezTo>
                <a:cubicBezTo>
                  <a:pt x="22" y="22"/>
                  <a:pt x="22" y="22"/>
                  <a:pt x="22" y="22"/>
                </a:cubicBezTo>
                <a:cubicBezTo>
                  <a:pt x="300" y="22"/>
                  <a:pt x="300" y="22"/>
                  <a:pt x="300" y="22"/>
                </a:cubicBezTo>
                <a:cubicBezTo>
                  <a:pt x="319" y="22"/>
                  <a:pt x="334" y="38"/>
                  <a:pt x="334" y="58"/>
                </a:cubicBezTo>
                <a:lnTo>
                  <a:pt x="334" y="247"/>
                </a:lnTo>
                <a:close/>
                <a:moveTo>
                  <a:pt x="11" y="348"/>
                </a:moveTo>
                <a:cubicBezTo>
                  <a:pt x="345" y="348"/>
                  <a:pt x="345" y="348"/>
                  <a:pt x="345" y="348"/>
                </a:cubicBezTo>
                <a:cubicBezTo>
                  <a:pt x="345" y="326"/>
                  <a:pt x="345" y="326"/>
                  <a:pt x="345" y="326"/>
                </a:cubicBezTo>
                <a:cubicBezTo>
                  <a:pt x="11" y="326"/>
                  <a:pt x="11" y="326"/>
                  <a:pt x="11" y="326"/>
                </a:cubicBezTo>
                <a:lnTo>
                  <a:pt x="11" y="348"/>
                </a:lnTo>
                <a:close/>
                <a:moveTo>
                  <a:pt x="141" y="287"/>
                </a:moveTo>
                <a:cubicBezTo>
                  <a:pt x="141" y="309"/>
                  <a:pt x="141" y="309"/>
                  <a:pt x="141" y="309"/>
                </a:cubicBezTo>
                <a:cubicBezTo>
                  <a:pt x="216" y="309"/>
                  <a:pt x="216" y="309"/>
                  <a:pt x="216" y="309"/>
                </a:cubicBezTo>
                <a:cubicBezTo>
                  <a:pt x="216" y="287"/>
                  <a:pt x="216" y="287"/>
                  <a:pt x="216" y="287"/>
                </a:cubicBezTo>
                <a:lnTo>
                  <a:pt x="141" y="287"/>
                </a:lnTo>
                <a:close/>
              </a:path>
            </a:pathLst>
          </a:custGeom>
          <a:solidFill>
            <a:srgbClr val="00A5A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F7C27172-AA9C-46E0-A3FA-48EB22B475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7119245"/>
              </p:ext>
            </p:extLst>
          </p:nvPr>
        </p:nvGraphicFramePr>
        <p:xfrm>
          <a:off x="677116" y="1910328"/>
          <a:ext cx="5105287" cy="3423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3B20C8F1-3787-45AD-8E22-51394D00C67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5141145"/>
              </p:ext>
            </p:extLst>
          </p:nvPr>
        </p:nvGraphicFramePr>
        <p:xfrm>
          <a:off x="6721226" y="1830834"/>
          <a:ext cx="4566628" cy="354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6347865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06249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34CE477-185B-4872-BEA5-F59E51F9E1BB}"/>
              </a:ext>
            </a:extLst>
          </p:cNvPr>
          <p:cNvSpPr txBox="1"/>
          <p:nvPr/>
        </p:nvSpPr>
        <p:spPr>
          <a:xfrm>
            <a:off x="647114" y="1629594"/>
            <a:ext cx="9706708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Cantidad de los afiliados.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FontTx/>
              <a:buAutoNum type="arabicPeriod"/>
            </a:pPr>
            <a:r>
              <a:rPr lang="es-CO" sz="2400" dirty="0">
                <a:solidFill>
                  <a:srgbClr val="23505E"/>
                </a:solidFill>
              </a:rPr>
              <a:t>Novedades presentadas en el aseguramiento.</a:t>
            </a:r>
            <a:endParaRPr lang="es-ES" sz="2400" dirty="0">
              <a:solidFill>
                <a:srgbClr val="23505E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Indicadores de gestión del sistema obligatorio de garantía de la calidad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Estado de contratación de la red por nivel de complejidad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FontTx/>
              <a:buAutoNum type="arabicPeriod"/>
            </a:pPr>
            <a:r>
              <a:rPr lang="es-CO" sz="2400" dirty="0">
                <a:solidFill>
                  <a:srgbClr val="23505E"/>
                </a:solidFill>
              </a:rPr>
              <a:t>Satisfacción de los usuarios</a:t>
            </a:r>
            <a:endParaRPr lang="es-ES" sz="2400" dirty="0">
              <a:solidFill>
                <a:srgbClr val="23505E"/>
              </a:solidFill>
            </a:endParaRP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Cantidad de oficinas y gestión</a:t>
            </a:r>
          </a:p>
          <a:p>
            <a:pPr marL="342900" indent="-342900" algn="just">
              <a:lnSpc>
                <a:spcPct val="150000"/>
              </a:lnSpc>
              <a:buClr>
                <a:srgbClr val="00A5A4"/>
              </a:buClr>
              <a:buAutoNum type="arabicPeriod"/>
            </a:pPr>
            <a:r>
              <a:rPr lang="es-ES" sz="2400" dirty="0">
                <a:solidFill>
                  <a:srgbClr val="23505E"/>
                </a:solidFill>
              </a:rPr>
              <a:t> Atenciones no presenciales</a:t>
            </a:r>
          </a:p>
          <a:p>
            <a:pPr algn="just">
              <a:lnSpc>
                <a:spcPct val="150000"/>
              </a:lnSpc>
              <a:buClr>
                <a:srgbClr val="00A5A4"/>
              </a:buClr>
            </a:pPr>
            <a:endParaRPr lang="es-CO" sz="2400" dirty="0">
              <a:solidFill>
                <a:srgbClr val="23505E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80F10E6-11EE-40FA-9A6D-5DE514CAB722}"/>
              </a:ext>
            </a:extLst>
          </p:cNvPr>
          <p:cNvSpPr txBox="1"/>
          <p:nvPr/>
        </p:nvSpPr>
        <p:spPr>
          <a:xfrm>
            <a:off x="647115" y="730040"/>
            <a:ext cx="2351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A5A4"/>
                </a:solidFill>
              </a:rPr>
              <a:t>Contenido</a:t>
            </a:r>
            <a:endParaRPr lang="es-CO" sz="3600" b="1" dirty="0">
              <a:solidFill>
                <a:srgbClr val="00A5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1441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4E4D364-C04D-429F-9D4F-79FADB76F205}"/>
              </a:ext>
            </a:extLst>
          </p:cNvPr>
          <p:cNvSpPr txBox="1"/>
          <p:nvPr/>
        </p:nvSpPr>
        <p:spPr>
          <a:xfrm>
            <a:off x="622598" y="477466"/>
            <a:ext cx="5627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0A5A4"/>
                </a:solidFill>
              </a:rPr>
              <a:t>1. C</a:t>
            </a:r>
            <a:r>
              <a:rPr lang="es-CO" sz="3600" b="1" dirty="0">
                <a:solidFill>
                  <a:srgbClr val="00A5A4"/>
                </a:solidFill>
              </a:rPr>
              <a:t>antidad de Afiliados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EFCE129-703B-4E48-8904-503EA660B3AB}"/>
              </a:ext>
            </a:extLst>
          </p:cNvPr>
          <p:cNvSpPr txBox="1"/>
          <p:nvPr/>
        </p:nvSpPr>
        <p:spPr>
          <a:xfrm>
            <a:off x="550590" y="4941962"/>
            <a:ext cx="6552728" cy="772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corte del 30 de </a:t>
            </a:r>
            <a:r>
              <a:rPr lang="es-ES" sz="1800" dirty="0">
                <a:solidFill>
                  <a:srgbClr val="23505E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junio</a:t>
            </a: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2021, Savia Salud EPS cuenta con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total de </a:t>
            </a:r>
            <a:r>
              <a:rPr lang="es-ES" sz="1800" b="1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1.668.596</a:t>
            </a: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afiliados</a:t>
            </a:r>
            <a:endParaRPr lang="es-CO" dirty="0">
              <a:solidFill>
                <a:srgbClr val="23505E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A91ADFB0-09CC-4AE1-B481-0B886938AE4B}"/>
              </a:ext>
            </a:extLst>
          </p:cNvPr>
          <p:cNvGraphicFramePr>
            <a:graphicFrameLocks noGrp="1"/>
          </p:cNvGraphicFramePr>
          <p:nvPr/>
        </p:nvGraphicFramePr>
        <p:xfrm>
          <a:off x="694607" y="2352179"/>
          <a:ext cx="5978667" cy="20396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92889">
                  <a:extLst>
                    <a:ext uri="{9D8B030D-6E8A-4147-A177-3AD203B41FA5}">
                      <a16:colId xmlns:a16="http://schemas.microsoft.com/office/drawing/2014/main" val="1108085900"/>
                    </a:ext>
                  </a:extLst>
                </a:gridCol>
                <a:gridCol w="1992889">
                  <a:extLst>
                    <a:ext uri="{9D8B030D-6E8A-4147-A177-3AD203B41FA5}">
                      <a16:colId xmlns:a16="http://schemas.microsoft.com/office/drawing/2014/main" val="433666266"/>
                    </a:ext>
                  </a:extLst>
                </a:gridCol>
                <a:gridCol w="1992889">
                  <a:extLst>
                    <a:ext uri="{9D8B030D-6E8A-4147-A177-3AD203B41FA5}">
                      <a16:colId xmlns:a16="http://schemas.microsoft.com/office/drawing/2014/main" val="3828620267"/>
                    </a:ext>
                  </a:extLst>
                </a:gridCol>
              </a:tblGrid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A4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5A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3154638"/>
                  </a:ext>
                </a:extLst>
              </a:tr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88682"/>
                  </a:ext>
                </a:extLst>
              </a:tr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93536"/>
                  </a:ext>
                </a:extLst>
              </a:tr>
              <a:tr h="509915"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CO" sz="2600" dirty="0">
                        <a:ln>
                          <a:solidFill>
                            <a:srgbClr val="23505E"/>
                          </a:solidFill>
                        </a:ln>
                      </a:endParaRPr>
                    </a:p>
                  </a:txBody>
                  <a:tcPr marL="113314" marR="113314" marT="56658" marB="5665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2928198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36A5C95-35E5-4E8B-AF56-96688FDCD4A5}"/>
              </a:ext>
            </a:extLst>
          </p:cNvPr>
          <p:cNvSpPr txBox="1"/>
          <p:nvPr/>
        </p:nvSpPr>
        <p:spPr>
          <a:xfrm>
            <a:off x="855104" y="2709714"/>
            <a:ext cx="16183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Subsidiado</a:t>
            </a:r>
          </a:p>
          <a:p>
            <a:pPr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Contributivo</a:t>
            </a:r>
          </a:p>
          <a:p>
            <a:pPr>
              <a:lnSpc>
                <a:spcPct val="200000"/>
              </a:lnSpc>
            </a:pPr>
            <a:r>
              <a:rPr lang="es-MX" sz="1800" b="1" dirty="0">
                <a:solidFill>
                  <a:srgbClr val="23505E"/>
                </a:solidFill>
              </a:rPr>
              <a:t>Total</a:t>
            </a:r>
            <a:endParaRPr lang="es-CO" sz="1800" b="1" dirty="0">
              <a:solidFill>
                <a:srgbClr val="23505E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0DDFE31-55A9-40C9-80C5-9B378D26C608}"/>
              </a:ext>
            </a:extLst>
          </p:cNvPr>
          <p:cNvSpPr txBox="1"/>
          <p:nvPr/>
        </p:nvSpPr>
        <p:spPr>
          <a:xfrm>
            <a:off x="2923959" y="2761165"/>
            <a:ext cx="16183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1.541. 564</a:t>
            </a:r>
          </a:p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127.02</a:t>
            </a:r>
          </a:p>
          <a:p>
            <a:pPr algn="ctr">
              <a:lnSpc>
                <a:spcPct val="200000"/>
              </a:lnSpc>
            </a:pPr>
            <a:r>
              <a:rPr lang="es-MX" sz="1800" b="1" dirty="0">
                <a:solidFill>
                  <a:srgbClr val="23505E"/>
                </a:solidFill>
              </a:rPr>
              <a:t>1.668.596</a:t>
            </a:r>
            <a:endParaRPr lang="es-CO" sz="1800" b="1" dirty="0">
              <a:solidFill>
                <a:srgbClr val="23505E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AC4FD00-E07C-4539-AB84-6233D9AFC002}"/>
              </a:ext>
            </a:extLst>
          </p:cNvPr>
          <p:cNvSpPr txBox="1"/>
          <p:nvPr/>
        </p:nvSpPr>
        <p:spPr>
          <a:xfrm>
            <a:off x="4922634" y="2758536"/>
            <a:ext cx="1618300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92%</a:t>
            </a:r>
          </a:p>
          <a:p>
            <a:pPr algn="ctr"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8%</a:t>
            </a:r>
          </a:p>
          <a:p>
            <a:pPr algn="ctr">
              <a:lnSpc>
                <a:spcPct val="200000"/>
              </a:lnSpc>
            </a:pPr>
            <a:r>
              <a:rPr lang="es-MX" sz="1800" b="1" dirty="0">
                <a:solidFill>
                  <a:srgbClr val="23505E"/>
                </a:solidFill>
              </a:rPr>
              <a:t>100%</a:t>
            </a:r>
            <a:endParaRPr lang="es-CO" sz="1800" b="1" dirty="0">
              <a:solidFill>
                <a:srgbClr val="23505E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92681A2-2E64-4160-B4F3-B8814D770491}"/>
              </a:ext>
            </a:extLst>
          </p:cNvPr>
          <p:cNvSpPr txBox="1"/>
          <p:nvPr/>
        </p:nvSpPr>
        <p:spPr>
          <a:xfrm>
            <a:off x="842110" y="2430179"/>
            <a:ext cx="16323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RÉGIMEN</a:t>
            </a:r>
            <a:endParaRPr lang="es-CO" sz="18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51687E-E251-45D7-A710-B27054D1017A}"/>
              </a:ext>
            </a:extLst>
          </p:cNvPr>
          <p:cNvSpPr txBox="1"/>
          <p:nvPr/>
        </p:nvSpPr>
        <p:spPr>
          <a:xfrm>
            <a:off x="2782839" y="2421682"/>
            <a:ext cx="17478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N° AFILIADOS</a:t>
            </a:r>
            <a:endParaRPr lang="es-CO" sz="1800" b="1" dirty="0">
              <a:solidFill>
                <a:schemeClr val="bg1"/>
              </a:solidFill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D761D9D-7836-48C9-AF40-A60B1F96934A}"/>
              </a:ext>
            </a:extLst>
          </p:cNvPr>
          <p:cNvSpPr txBox="1"/>
          <p:nvPr/>
        </p:nvSpPr>
        <p:spPr>
          <a:xfrm>
            <a:off x="4727054" y="2430179"/>
            <a:ext cx="20285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1800" b="1" dirty="0">
                <a:solidFill>
                  <a:schemeClr val="bg1"/>
                </a:solidFill>
              </a:rPr>
              <a:t>PARTICIPACIÓN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1A28B71-7003-42E0-8E3C-7101A2FFF745}"/>
              </a:ext>
            </a:extLst>
          </p:cNvPr>
          <p:cNvGrpSpPr/>
          <p:nvPr/>
        </p:nvGrpSpPr>
        <p:grpSpPr>
          <a:xfrm>
            <a:off x="7791666" y="4810735"/>
            <a:ext cx="1274672" cy="648072"/>
            <a:chOff x="8441402" y="4941962"/>
            <a:chExt cx="1274672" cy="648072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C3932891-D939-47FF-B467-7C0AB2624BF2}"/>
                </a:ext>
              </a:extLst>
            </p:cNvPr>
            <p:cNvSpPr>
              <a:spLocks/>
            </p:cNvSpPr>
            <p:nvPr/>
          </p:nvSpPr>
          <p:spPr bwMode="auto">
            <a:xfrm>
              <a:off x="8471471" y="5001204"/>
              <a:ext cx="622302" cy="588830"/>
            </a:xfrm>
            <a:custGeom>
              <a:avLst/>
              <a:gdLst>
                <a:gd name="T0" fmla="*/ 157 w 157"/>
                <a:gd name="T1" fmla="*/ 599 h 599"/>
                <a:gd name="T2" fmla="*/ 0 w 157"/>
                <a:gd name="T3" fmla="*/ 537 h 599"/>
                <a:gd name="T4" fmla="*/ 0 w 157"/>
                <a:gd name="T5" fmla="*/ 0 h 599"/>
                <a:gd name="T6" fmla="*/ 157 w 157"/>
                <a:gd name="T7" fmla="*/ 62 h 599"/>
                <a:gd name="T8" fmla="*/ 157 w 157"/>
                <a:gd name="T9" fmla="*/ 599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99">
                  <a:moveTo>
                    <a:pt x="157" y="599"/>
                  </a:moveTo>
                  <a:lnTo>
                    <a:pt x="0" y="537"/>
                  </a:lnTo>
                  <a:lnTo>
                    <a:pt x="0" y="0"/>
                  </a:lnTo>
                  <a:lnTo>
                    <a:pt x="157" y="62"/>
                  </a:lnTo>
                  <a:lnTo>
                    <a:pt x="157" y="59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4906116C-C733-4CC2-9033-84A0B73570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3772" y="5001204"/>
              <a:ext cx="622302" cy="588830"/>
            </a:xfrm>
            <a:custGeom>
              <a:avLst/>
              <a:gdLst>
                <a:gd name="T0" fmla="*/ 0 w 157"/>
                <a:gd name="T1" fmla="*/ 599 h 599"/>
                <a:gd name="T2" fmla="*/ 157 w 157"/>
                <a:gd name="T3" fmla="*/ 537 h 599"/>
                <a:gd name="T4" fmla="*/ 157 w 157"/>
                <a:gd name="T5" fmla="*/ 0 h 599"/>
                <a:gd name="T6" fmla="*/ 0 w 157"/>
                <a:gd name="T7" fmla="*/ 62 h 599"/>
                <a:gd name="T8" fmla="*/ 0 w 157"/>
                <a:gd name="T9" fmla="*/ 599 h 5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599">
                  <a:moveTo>
                    <a:pt x="0" y="599"/>
                  </a:moveTo>
                  <a:lnTo>
                    <a:pt x="157" y="537"/>
                  </a:lnTo>
                  <a:lnTo>
                    <a:pt x="157" y="0"/>
                  </a:lnTo>
                  <a:lnTo>
                    <a:pt x="0" y="62"/>
                  </a:lnTo>
                  <a:lnTo>
                    <a:pt x="0" y="59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3A6A0AD-E18B-4619-9A42-952E3CE24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1402" y="4941962"/>
              <a:ext cx="1274671" cy="125568"/>
            </a:xfrm>
            <a:custGeom>
              <a:avLst/>
              <a:gdLst>
                <a:gd name="T0" fmla="*/ 157 w 314"/>
                <a:gd name="T1" fmla="*/ 0 h 129"/>
                <a:gd name="T2" fmla="*/ 0 w 314"/>
                <a:gd name="T3" fmla="*/ 65 h 129"/>
                <a:gd name="T4" fmla="*/ 157 w 314"/>
                <a:gd name="T5" fmla="*/ 129 h 129"/>
                <a:gd name="T6" fmla="*/ 314 w 314"/>
                <a:gd name="T7" fmla="*/ 65 h 129"/>
                <a:gd name="T8" fmla="*/ 157 w 314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29">
                  <a:moveTo>
                    <a:pt x="157" y="0"/>
                  </a:moveTo>
                  <a:lnTo>
                    <a:pt x="0" y="65"/>
                  </a:lnTo>
                  <a:lnTo>
                    <a:pt x="157" y="129"/>
                  </a:lnTo>
                  <a:lnTo>
                    <a:pt x="314" y="6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accent3">
                <a:alpha val="71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grpSp>
        <p:nvGrpSpPr>
          <p:cNvPr id="6" name="Grupo 5">
            <a:extLst>
              <a:ext uri="{FF2B5EF4-FFF2-40B4-BE49-F238E27FC236}">
                <a16:creationId xmlns:a16="http://schemas.microsoft.com/office/drawing/2014/main" id="{BFBB2396-7C23-4586-82CB-4E73ADE06B41}"/>
              </a:ext>
            </a:extLst>
          </p:cNvPr>
          <p:cNvGrpSpPr/>
          <p:nvPr/>
        </p:nvGrpSpPr>
        <p:grpSpPr>
          <a:xfrm>
            <a:off x="9801997" y="1986601"/>
            <a:ext cx="1244604" cy="3472206"/>
            <a:chOff x="8883050" y="1890441"/>
            <a:chExt cx="1030500" cy="2874897"/>
          </a:xfrm>
        </p:grpSpPr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73CC0D18-C665-4686-9BD1-EF66131185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050" y="2103760"/>
              <a:ext cx="515251" cy="2661578"/>
            </a:xfrm>
            <a:custGeom>
              <a:avLst/>
              <a:gdLst>
                <a:gd name="T0" fmla="*/ 157 w 157"/>
                <a:gd name="T1" fmla="*/ 811 h 811"/>
                <a:gd name="T2" fmla="*/ 0 w 157"/>
                <a:gd name="T3" fmla="*/ 749 h 811"/>
                <a:gd name="T4" fmla="*/ 0 w 157"/>
                <a:gd name="T5" fmla="*/ 0 h 811"/>
                <a:gd name="T6" fmla="*/ 157 w 157"/>
                <a:gd name="T7" fmla="*/ 62 h 811"/>
                <a:gd name="T8" fmla="*/ 157 w 157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811">
                  <a:moveTo>
                    <a:pt x="157" y="811"/>
                  </a:moveTo>
                  <a:lnTo>
                    <a:pt x="0" y="749"/>
                  </a:lnTo>
                  <a:lnTo>
                    <a:pt x="0" y="0"/>
                  </a:lnTo>
                  <a:lnTo>
                    <a:pt x="157" y="62"/>
                  </a:lnTo>
                  <a:lnTo>
                    <a:pt x="157" y="811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A79B1D5D-C520-4F64-B32D-3AF17A9BD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398299" y="2103760"/>
              <a:ext cx="515251" cy="2661578"/>
            </a:xfrm>
            <a:custGeom>
              <a:avLst/>
              <a:gdLst>
                <a:gd name="T0" fmla="*/ 0 w 157"/>
                <a:gd name="T1" fmla="*/ 811 h 811"/>
                <a:gd name="T2" fmla="*/ 157 w 157"/>
                <a:gd name="T3" fmla="*/ 749 h 811"/>
                <a:gd name="T4" fmla="*/ 157 w 157"/>
                <a:gd name="T5" fmla="*/ 0 h 811"/>
                <a:gd name="T6" fmla="*/ 0 w 157"/>
                <a:gd name="T7" fmla="*/ 62 h 811"/>
                <a:gd name="T8" fmla="*/ 0 w 157"/>
                <a:gd name="T9" fmla="*/ 811 h 8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7" h="811">
                  <a:moveTo>
                    <a:pt x="0" y="811"/>
                  </a:moveTo>
                  <a:lnTo>
                    <a:pt x="157" y="749"/>
                  </a:lnTo>
                  <a:lnTo>
                    <a:pt x="157" y="0"/>
                  </a:lnTo>
                  <a:lnTo>
                    <a:pt x="0" y="62"/>
                  </a:lnTo>
                  <a:lnTo>
                    <a:pt x="0" y="811"/>
                  </a:lnTo>
                  <a:close/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B8A80EA9-9F6C-46E2-9A9E-B1F216A66573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3050" y="1890441"/>
              <a:ext cx="1030500" cy="420076"/>
            </a:xfrm>
            <a:custGeom>
              <a:avLst/>
              <a:gdLst>
                <a:gd name="T0" fmla="*/ 157 w 314"/>
                <a:gd name="T1" fmla="*/ 0 h 128"/>
                <a:gd name="T2" fmla="*/ 0 w 314"/>
                <a:gd name="T3" fmla="*/ 65 h 128"/>
                <a:gd name="T4" fmla="*/ 157 w 314"/>
                <a:gd name="T5" fmla="*/ 128 h 128"/>
                <a:gd name="T6" fmla="*/ 314 w 314"/>
                <a:gd name="T7" fmla="*/ 65 h 128"/>
                <a:gd name="T8" fmla="*/ 157 w 314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128">
                  <a:moveTo>
                    <a:pt x="157" y="0"/>
                  </a:moveTo>
                  <a:lnTo>
                    <a:pt x="0" y="65"/>
                  </a:lnTo>
                  <a:lnTo>
                    <a:pt x="157" y="128"/>
                  </a:lnTo>
                  <a:lnTo>
                    <a:pt x="314" y="65"/>
                  </a:lnTo>
                  <a:lnTo>
                    <a:pt x="157" y="0"/>
                  </a:lnTo>
                  <a:close/>
                </a:path>
              </a:pathLst>
            </a:cu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O"/>
            </a:p>
          </p:txBody>
        </p:sp>
      </p:grp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63BABC2-32A8-4405-BF5C-B684F824190A}"/>
              </a:ext>
            </a:extLst>
          </p:cNvPr>
          <p:cNvSpPr txBox="1"/>
          <p:nvPr/>
        </p:nvSpPr>
        <p:spPr>
          <a:xfrm>
            <a:off x="8242046" y="4389755"/>
            <a:ext cx="724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rgbClr val="23505E"/>
                </a:solidFill>
              </a:rPr>
              <a:t>8%</a:t>
            </a:r>
            <a:endParaRPr lang="es-CO" sz="1600" b="1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1626092C-177B-4E1E-B79D-283AE6091E84}"/>
              </a:ext>
            </a:extLst>
          </p:cNvPr>
          <p:cNvSpPr txBox="1"/>
          <p:nvPr/>
        </p:nvSpPr>
        <p:spPr>
          <a:xfrm>
            <a:off x="10059622" y="1651851"/>
            <a:ext cx="724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600" b="1" dirty="0">
                <a:solidFill>
                  <a:srgbClr val="23505E"/>
                </a:solidFill>
              </a:rPr>
              <a:t>92%</a:t>
            </a:r>
            <a:endParaRPr lang="es-CO" sz="1600" b="1" dirty="0"/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CAB1B9AA-182A-45E5-A868-6F9551A392D1}"/>
              </a:ext>
            </a:extLst>
          </p:cNvPr>
          <p:cNvSpPr txBox="1"/>
          <p:nvPr/>
        </p:nvSpPr>
        <p:spPr>
          <a:xfrm>
            <a:off x="7790032" y="5541233"/>
            <a:ext cx="3561758" cy="56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MX" sz="1800" dirty="0">
                <a:solidFill>
                  <a:srgbClr val="23505E"/>
                </a:solidFill>
              </a:rPr>
              <a:t>Contributivo                    Subsidiado</a:t>
            </a: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1E691939-CFC8-4742-AF99-CC7DE300567F}"/>
              </a:ext>
            </a:extLst>
          </p:cNvPr>
          <p:cNvSpPr/>
          <p:nvPr/>
        </p:nvSpPr>
        <p:spPr>
          <a:xfrm>
            <a:off x="7679382" y="5825605"/>
            <a:ext cx="144016" cy="171870"/>
          </a:xfrm>
          <a:prstGeom prst="rect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8" name="Rectángulo 27">
            <a:extLst>
              <a:ext uri="{FF2B5EF4-FFF2-40B4-BE49-F238E27FC236}">
                <a16:creationId xmlns:a16="http://schemas.microsoft.com/office/drawing/2014/main" id="{5B001EA7-6354-4747-B2FD-0706DE79D110}"/>
              </a:ext>
            </a:extLst>
          </p:cNvPr>
          <p:cNvSpPr/>
          <p:nvPr/>
        </p:nvSpPr>
        <p:spPr>
          <a:xfrm>
            <a:off x="9911630" y="5825605"/>
            <a:ext cx="144016" cy="171870"/>
          </a:xfrm>
          <a:prstGeom prst="rect">
            <a:avLst/>
          </a:prstGeom>
          <a:solidFill>
            <a:srgbClr val="93C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53314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adroTexto 3">
            <a:extLst>
              <a:ext uri="{FF2B5EF4-FFF2-40B4-BE49-F238E27FC236}">
                <a16:creationId xmlns:a16="http://schemas.microsoft.com/office/drawing/2014/main" id="{FF9FF4C9-BD61-429F-AEB1-49AD5747E332}"/>
              </a:ext>
            </a:extLst>
          </p:cNvPr>
          <p:cNvSpPr txBox="1"/>
          <p:nvPr/>
        </p:nvSpPr>
        <p:spPr>
          <a:xfrm>
            <a:off x="406574" y="513135"/>
            <a:ext cx="8047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01A592"/>
                </a:solidFill>
              </a:rPr>
              <a:t>C</a:t>
            </a:r>
            <a:r>
              <a:rPr lang="es-CO" sz="3600" b="1" dirty="0">
                <a:solidFill>
                  <a:srgbClr val="01A592"/>
                </a:solidFill>
              </a:rPr>
              <a:t>antidad de Afiliados por Subregión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4F618D8-8D16-4040-A837-29C0CEC99A11}"/>
              </a:ext>
            </a:extLst>
          </p:cNvPr>
          <p:cNvSpPr txBox="1"/>
          <p:nvPr/>
        </p:nvSpPr>
        <p:spPr>
          <a:xfrm>
            <a:off x="406574" y="126955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Distribución de la población afiliada según los </a:t>
            </a:r>
            <a:r>
              <a:rPr lang="es-ES" sz="1800" b="1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120 municipios del departamento de Antioquia</a:t>
            </a:r>
            <a:r>
              <a:rPr lang="es-ES" sz="1800" dirty="0">
                <a:solidFill>
                  <a:srgbClr val="23505E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en los cuales Savia Salud hace presencia.</a:t>
            </a:r>
            <a:endParaRPr lang="es-CO" dirty="0">
              <a:solidFill>
                <a:srgbClr val="23505E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728881B-4F30-428D-98E3-3D0B161810E8}"/>
              </a:ext>
            </a:extLst>
          </p:cNvPr>
          <p:cNvSpPr txBox="1"/>
          <p:nvPr/>
        </p:nvSpPr>
        <p:spPr>
          <a:xfrm>
            <a:off x="4655046" y="5930526"/>
            <a:ext cx="6762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s-ES" sz="1800" b="1" dirty="0">
                <a:solidFill>
                  <a:srgbClr val="00A5A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Afiliados en 9 subregiones del departamento de Antioquia.</a:t>
            </a:r>
            <a:endParaRPr lang="es-CO" sz="1800" b="1" dirty="0">
              <a:solidFill>
                <a:srgbClr val="00A5A4"/>
              </a:solidFill>
            </a:endParaRPr>
          </a:p>
        </p:txBody>
      </p:sp>
      <p:pic>
        <p:nvPicPr>
          <p:cNvPr id="11" name="Imagen 10" descr="Tabla&#10;&#10;Descripción generada automáticamente">
            <a:extLst>
              <a:ext uri="{FF2B5EF4-FFF2-40B4-BE49-F238E27FC236}">
                <a16:creationId xmlns:a16="http://schemas.microsoft.com/office/drawing/2014/main" id="{A2DBD896-858E-4784-8B53-A25814CFC19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33" y="2205658"/>
            <a:ext cx="4901176" cy="3240360"/>
          </a:xfrm>
          <a:prstGeom prst="rect">
            <a:avLst/>
          </a:prstGeom>
        </p:spPr>
      </p:pic>
      <p:pic>
        <p:nvPicPr>
          <p:cNvPr id="13" name="Imagen 12" descr="Gráfico&#10;&#10;Descripción generada automáticamente">
            <a:extLst>
              <a:ext uri="{FF2B5EF4-FFF2-40B4-BE49-F238E27FC236}">
                <a16:creationId xmlns:a16="http://schemas.microsoft.com/office/drawing/2014/main" id="{E5E0CF55-7C20-4F78-B1EB-CA1CA633E59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134" y="2637706"/>
            <a:ext cx="621261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2723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7432727-91EE-43BC-99A1-54B4E296F477}"/>
              </a:ext>
            </a:extLst>
          </p:cNvPr>
          <p:cNvSpPr txBox="1"/>
          <p:nvPr/>
        </p:nvSpPr>
        <p:spPr>
          <a:xfrm>
            <a:off x="766614" y="621482"/>
            <a:ext cx="737498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b="1" dirty="0">
                <a:solidFill>
                  <a:srgbClr val="00A5A4"/>
                </a:solidFill>
              </a:rPr>
              <a:t>2. Novedades Presentadas en el Aseguramiento</a:t>
            </a:r>
            <a:endParaRPr lang="es-CO" sz="2800" b="1" dirty="0">
              <a:solidFill>
                <a:srgbClr val="00A5A4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5491A5B-92F9-428C-9DC0-B7466A023D39}"/>
              </a:ext>
            </a:extLst>
          </p:cNvPr>
          <p:cNvSpPr txBox="1"/>
          <p:nvPr/>
        </p:nvSpPr>
        <p:spPr>
          <a:xfrm>
            <a:off x="766614" y="3093012"/>
            <a:ext cx="33340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nuevos afiliados </a:t>
            </a:r>
            <a:r>
              <a:rPr lang="es-CO" sz="1800" b="1" dirty="0">
                <a:solidFill>
                  <a:srgbClr val="23505E"/>
                </a:solidFill>
              </a:rPr>
              <a:t>21.916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26A201-49B6-4046-9481-EFF0E696EC63}"/>
              </a:ext>
            </a:extLst>
          </p:cNvPr>
          <p:cNvSpPr txBox="1"/>
          <p:nvPr/>
        </p:nvSpPr>
        <p:spPr>
          <a:xfrm>
            <a:off x="6455246" y="3132470"/>
            <a:ext cx="563832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solicitud de portabilidad </a:t>
            </a:r>
            <a:r>
              <a:rPr lang="es-CO" sz="1800" b="1" dirty="0">
                <a:solidFill>
                  <a:srgbClr val="23505E"/>
                </a:solidFill>
              </a:rPr>
              <a:t>9.320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7A15718-171B-4BDF-AEB9-D095E1008C3D}"/>
              </a:ext>
            </a:extLst>
          </p:cNvPr>
          <p:cNvSpPr txBox="1"/>
          <p:nvPr/>
        </p:nvSpPr>
        <p:spPr>
          <a:xfrm>
            <a:off x="6433548" y="5361086"/>
            <a:ext cx="5206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trasladados hacia Savia Salud </a:t>
            </a:r>
            <a:r>
              <a:rPr lang="es-CO" sz="1800" b="1" dirty="0">
                <a:solidFill>
                  <a:srgbClr val="23505E"/>
                </a:solidFill>
              </a:rPr>
              <a:t>2.908</a:t>
            </a:r>
            <a:r>
              <a:rPr lang="es-CO" sz="1800" dirty="0">
                <a:solidFill>
                  <a:srgbClr val="23505E"/>
                </a:solidFill>
              </a:rPr>
              <a:t> y con traslado hacia otra EAPB </a:t>
            </a:r>
            <a:r>
              <a:rPr lang="es-CO" sz="1800" b="1" dirty="0">
                <a:solidFill>
                  <a:srgbClr val="23505E"/>
                </a:solidFill>
              </a:rPr>
              <a:t>3.068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5A5949DC-E8D1-4805-A062-7A76ABFCAF46}"/>
              </a:ext>
            </a:extLst>
          </p:cNvPr>
          <p:cNvSpPr txBox="1"/>
          <p:nvPr/>
        </p:nvSpPr>
        <p:spPr>
          <a:xfrm>
            <a:off x="766614" y="5375751"/>
            <a:ext cx="48685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800" dirty="0">
                <a:solidFill>
                  <a:srgbClr val="23505E"/>
                </a:solidFill>
              </a:rPr>
              <a:t>Total afiliados con movilidad descendente  </a:t>
            </a:r>
            <a:r>
              <a:rPr lang="es-CO" sz="1800" b="1" dirty="0">
                <a:solidFill>
                  <a:srgbClr val="23505E"/>
                </a:solidFill>
              </a:rPr>
              <a:t>17.706 </a:t>
            </a:r>
            <a:r>
              <a:rPr lang="es-CO" sz="1800" dirty="0">
                <a:solidFill>
                  <a:srgbClr val="23505E"/>
                </a:solidFill>
              </a:rPr>
              <a:t>y con movilidad ascendente </a:t>
            </a:r>
            <a:r>
              <a:rPr lang="es-CO" sz="1800" b="1" dirty="0">
                <a:solidFill>
                  <a:srgbClr val="23505E"/>
                </a:solidFill>
              </a:rPr>
              <a:t>33.806</a:t>
            </a:r>
          </a:p>
        </p:txBody>
      </p:sp>
      <p:pic>
        <p:nvPicPr>
          <p:cNvPr id="5" name="Imagen 4" descr="Tabla&#10;&#10;Descripción generada automáticamente">
            <a:extLst>
              <a:ext uri="{FF2B5EF4-FFF2-40B4-BE49-F238E27FC236}">
                <a16:creationId xmlns:a16="http://schemas.microsoft.com/office/drawing/2014/main" id="{5FD13EEC-961A-445E-8B9A-232DB8DCB8A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2" y="1659497"/>
            <a:ext cx="3239019" cy="1472973"/>
          </a:xfrm>
          <a:prstGeom prst="rect">
            <a:avLst/>
          </a:prstGeom>
        </p:spPr>
      </p:pic>
      <p:pic>
        <p:nvPicPr>
          <p:cNvPr id="10" name="Imagen 9" descr="Tabla&#10;&#10;Descripción generada automáticamente">
            <a:extLst>
              <a:ext uri="{FF2B5EF4-FFF2-40B4-BE49-F238E27FC236}">
                <a16:creationId xmlns:a16="http://schemas.microsoft.com/office/drawing/2014/main" id="{C94FF0D3-A1EE-4975-8A29-F4D5F75E94F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3482" y="1671488"/>
            <a:ext cx="3239019" cy="1469167"/>
          </a:xfrm>
          <a:prstGeom prst="rect">
            <a:avLst/>
          </a:prstGeom>
        </p:spPr>
      </p:pic>
      <p:pic>
        <p:nvPicPr>
          <p:cNvPr id="16" name="Imagen 15" descr="Captura de pantalla de un celular&#10;&#10;Descripción generada automáticamente">
            <a:extLst>
              <a:ext uri="{FF2B5EF4-FFF2-40B4-BE49-F238E27FC236}">
                <a16:creationId xmlns:a16="http://schemas.microsoft.com/office/drawing/2014/main" id="{B1B471DA-12D6-45F5-AC8E-A9F17A4495B8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02" y="3877143"/>
            <a:ext cx="4407502" cy="1469167"/>
          </a:xfrm>
          <a:prstGeom prst="rect">
            <a:avLst/>
          </a:prstGeom>
        </p:spPr>
      </p:pic>
      <p:pic>
        <p:nvPicPr>
          <p:cNvPr id="18" name="Imagen 17" descr="Tabla&#10;&#10;Descripción generada automáticamente">
            <a:extLst>
              <a:ext uri="{FF2B5EF4-FFF2-40B4-BE49-F238E27FC236}">
                <a16:creationId xmlns:a16="http://schemas.microsoft.com/office/drawing/2014/main" id="{3E9635A3-8C8A-4F53-94F2-CB2913FBA3B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416" y="3781540"/>
            <a:ext cx="4407503" cy="157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14563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E99F857-FBE3-4C16-844E-3587F999A13D}"/>
              </a:ext>
            </a:extLst>
          </p:cNvPr>
          <p:cNvSpPr txBox="1"/>
          <p:nvPr/>
        </p:nvSpPr>
        <p:spPr>
          <a:xfrm>
            <a:off x="406574" y="621482"/>
            <a:ext cx="658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rgbClr val="00A5A4"/>
                </a:solidFill>
              </a:rPr>
              <a:t>3. Indicadores de Gestión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2D9650E-BED1-415E-ACD6-C608341CD2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778319"/>
              </p:ext>
            </p:extLst>
          </p:nvPr>
        </p:nvGraphicFramePr>
        <p:xfrm>
          <a:off x="478582" y="1557586"/>
          <a:ext cx="10696245" cy="4444509"/>
        </p:xfrm>
        <a:graphic>
          <a:graphicData uri="http://schemas.openxmlformats.org/drawingml/2006/table">
            <a:tbl>
              <a:tblPr/>
              <a:tblGrid>
                <a:gridCol w="2173898">
                  <a:extLst>
                    <a:ext uri="{9D8B030D-6E8A-4147-A177-3AD203B41FA5}">
                      <a16:colId xmlns:a16="http://schemas.microsoft.com/office/drawing/2014/main" val="3019288443"/>
                    </a:ext>
                  </a:extLst>
                </a:gridCol>
                <a:gridCol w="2864185">
                  <a:extLst>
                    <a:ext uri="{9D8B030D-6E8A-4147-A177-3AD203B41FA5}">
                      <a16:colId xmlns:a16="http://schemas.microsoft.com/office/drawing/2014/main" val="1579803048"/>
                    </a:ext>
                  </a:extLst>
                </a:gridCol>
                <a:gridCol w="1712893">
                  <a:extLst>
                    <a:ext uri="{9D8B030D-6E8A-4147-A177-3AD203B41FA5}">
                      <a16:colId xmlns:a16="http://schemas.microsoft.com/office/drawing/2014/main" val="1710176277"/>
                    </a:ext>
                  </a:extLst>
                </a:gridCol>
                <a:gridCol w="954727">
                  <a:extLst>
                    <a:ext uri="{9D8B030D-6E8A-4147-A177-3AD203B41FA5}">
                      <a16:colId xmlns:a16="http://schemas.microsoft.com/office/drawing/2014/main" val="1044000306"/>
                    </a:ext>
                  </a:extLst>
                </a:gridCol>
                <a:gridCol w="968766">
                  <a:extLst>
                    <a:ext uri="{9D8B030D-6E8A-4147-A177-3AD203B41FA5}">
                      <a16:colId xmlns:a16="http://schemas.microsoft.com/office/drawing/2014/main" val="1624043634"/>
                    </a:ext>
                  </a:extLst>
                </a:gridCol>
                <a:gridCol w="968766">
                  <a:extLst>
                    <a:ext uri="{9D8B030D-6E8A-4147-A177-3AD203B41FA5}">
                      <a16:colId xmlns:a16="http://schemas.microsoft.com/office/drawing/2014/main" val="1954036059"/>
                    </a:ext>
                  </a:extLst>
                </a:gridCol>
                <a:gridCol w="1053010">
                  <a:extLst>
                    <a:ext uri="{9D8B030D-6E8A-4147-A177-3AD203B41FA5}">
                      <a16:colId xmlns:a16="http://schemas.microsoft.com/office/drawing/2014/main" val="2655015893"/>
                    </a:ext>
                  </a:extLst>
                </a:gridCol>
              </a:tblGrid>
              <a:tr h="243003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INDICADORES DE CALIDAD SOGC 2021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4513729"/>
                  </a:ext>
                </a:extLst>
              </a:tr>
              <a:tr h="24300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INDICADOR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FORMULA DEL INDICADOR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EN DÍAS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SEGUNDO TRIMESTRE </a:t>
                      </a:r>
                    </a:p>
                  </a:txBody>
                  <a:tcPr marL="89982" marR="89982" marT="44991" marB="44991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682977"/>
                  </a:ext>
                </a:extLst>
              </a:tr>
              <a:tr h="18197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NUMERADOR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DENOMINADOR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ABRIL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JUNIO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F61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817290"/>
                  </a:ext>
                </a:extLst>
              </a:tr>
              <a:tr h="881189">
                <a:tc>
                  <a:txBody>
                    <a:bodyPr/>
                    <a:lstStyle/>
                    <a:p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resonancia magnética nuclear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resonancia magnética nuclear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resonancia magnética nuclear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5514410"/>
                  </a:ext>
                </a:extLst>
              </a:tr>
              <a:tr h="881189">
                <a:tc>
                  <a:txBody>
                    <a:bodyPr/>
                    <a:lstStyle/>
                    <a:p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catarata 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CATARATA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CIRUGIA DE CATARATA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428480"/>
                  </a:ext>
                </a:extLst>
              </a:tr>
              <a:tr h="1007074">
                <a:tc>
                  <a:txBody>
                    <a:bodyPr/>
                    <a:lstStyle/>
                    <a:p>
                      <a:pPr marL="0" marR="0" lvl="0" indent="0" algn="l" defTabSz="108850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reemplazo de cadera 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ES" sz="1000" b="1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días calendario transcurridos entre la fecha de solicitud de la CIRUGÍA DE REEMPLAZO DE CADERA  y la fecha de autorización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CIRUGÍA DE REEMPLAZO DE CADERA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1519102"/>
                  </a:ext>
                </a:extLst>
              </a:tr>
              <a:tr h="1007074">
                <a:tc>
                  <a:txBody>
                    <a:bodyPr/>
                    <a:lstStyle/>
                    <a:p>
                      <a:pPr marL="0" marR="0" lvl="0" indent="0" algn="l" defTabSz="108850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00" b="1" kern="12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Tiempo promedio de espera para la autorización de cirugía de revascularización miocárdica</a:t>
                      </a:r>
                      <a:endParaRPr lang="es-CO" sz="1000" kern="1200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l" fontAlgn="ctr"/>
                      <a:endParaRPr lang="es-ES" sz="1000" b="1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00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Sumatoria total de los dias calendario transcurridos entre la fecha de solicitud de la CIRUGÍA DE REVASCULARIZACIÓN MIOCÁRDICA y la fecha de autorizacion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total de CIRUGIA DE REVASCULARIZACION MIOCARDICA autorizadas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0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148591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F99A343F-944F-4CEE-AA74-799D5D78EE40}"/>
              </a:ext>
            </a:extLst>
          </p:cNvPr>
          <p:cNvSpPr txBox="1"/>
          <p:nvPr/>
        </p:nvSpPr>
        <p:spPr>
          <a:xfrm>
            <a:off x="694606" y="405458"/>
            <a:ext cx="82718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01A592"/>
                </a:solidFill>
              </a:rPr>
              <a:t>4</a:t>
            </a:r>
            <a:r>
              <a:rPr lang="es-CO" sz="3200" b="1" dirty="0">
                <a:solidFill>
                  <a:srgbClr val="01A592"/>
                </a:solidFill>
              </a:rPr>
              <a:t>. Estado de la Contratación de la</a:t>
            </a:r>
          </a:p>
          <a:p>
            <a:r>
              <a:rPr lang="es-CO" sz="3200" b="1" dirty="0">
                <a:solidFill>
                  <a:srgbClr val="01A592"/>
                </a:solidFill>
              </a:rPr>
              <a:t>Red de Servicios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97E9913-8322-4F48-8E50-46D609EA7E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541031"/>
              </p:ext>
            </p:extLst>
          </p:nvPr>
        </p:nvGraphicFramePr>
        <p:xfrm>
          <a:off x="773723" y="1842868"/>
          <a:ext cx="10353824" cy="3713875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735766">
                  <a:extLst>
                    <a:ext uri="{9D8B030D-6E8A-4147-A177-3AD203B41FA5}">
                      <a16:colId xmlns:a16="http://schemas.microsoft.com/office/drawing/2014/main" val="4104566470"/>
                    </a:ext>
                  </a:extLst>
                </a:gridCol>
                <a:gridCol w="1080276">
                  <a:extLst>
                    <a:ext uri="{9D8B030D-6E8A-4147-A177-3AD203B41FA5}">
                      <a16:colId xmlns:a16="http://schemas.microsoft.com/office/drawing/2014/main" val="689189054"/>
                    </a:ext>
                  </a:extLst>
                </a:gridCol>
                <a:gridCol w="1122366">
                  <a:extLst>
                    <a:ext uri="{9D8B030D-6E8A-4147-A177-3AD203B41FA5}">
                      <a16:colId xmlns:a16="http://schemas.microsoft.com/office/drawing/2014/main" val="1407532736"/>
                    </a:ext>
                  </a:extLst>
                </a:gridCol>
                <a:gridCol w="1164455">
                  <a:extLst>
                    <a:ext uri="{9D8B030D-6E8A-4147-A177-3AD203B41FA5}">
                      <a16:colId xmlns:a16="http://schemas.microsoft.com/office/drawing/2014/main" val="2762555720"/>
                    </a:ext>
                  </a:extLst>
                </a:gridCol>
                <a:gridCol w="1122366">
                  <a:extLst>
                    <a:ext uri="{9D8B030D-6E8A-4147-A177-3AD203B41FA5}">
                      <a16:colId xmlns:a16="http://schemas.microsoft.com/office/drawing/2014/main" val="2843017179"/>
                    </a:ext>
                  </a:extLst>
                </a:gridCol>
                <a:gridCol w="2006229">
                  <a:extLst>
                    <a:ext uri="{9D8B030D-6E8A-4147-A177-3AD203B41FA5}">
                      <a16:colId xmlns:a16="http://schemas.microsoft.com/office/drawing/2014/main" val="3604587305"/>
                    </a:ext>
                  </a:extLst>
                </a:gridCol>
                <a:gridCol w="1122366">
                  <a:extLst>
                    <a:ext uri="{9D8B030D-6E8A-4147-A177-3AD203B41FA5}">
                      <a16:colId xmlns:a16="http://schemas.microsoft.com/office/drawing/2014/main" val="703966690"/>
                    </a:ext>
                  </a:extLst>
                </a:gridCol>
              </a:tblGrid>
              <a:tr h="36385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s-ES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CONTRATACIÓN PRESTADORES DE SERVICIOS DE SALUD Y PROVEEDORES I TRIMESTRE 2021</a:t>
                      </a:r>
                      <a:endParaRPr lang="es-ES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48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899066"/>
                  </a:ext>
                </a:extLst>
              </a:tr>
              <a:tr h="2450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PRESTADORES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CONTRATOS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CONTRATADO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359037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PÚBLICOS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482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$834.401.856.325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645797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PRIVADOS (Adm. Red pública)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$33.838.279.674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545809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PRIVADOS  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$756.280.182.272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457832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PRESTADORES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633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$1.624.520.318.271 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2846641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PROVEEDORES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$177.416.537.400 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rgbClr val="23505E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rgbClr val="23505E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300802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PROVEEDORES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$177.416.537.400 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7253042"/>
                  </a:ext>
                </a:extLst>
              </a:tr>
              <a:tr h="443565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GENERAL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$1.801.936.855.671 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CO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50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509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5166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618BE4B4-BB6D-4AE2-8462-D84D45168134}"/>
              </a:ext>
            </a:extLst>
          </p:cNvPr>
          <p:cNvSpPr txBox="1"/>
          <p:nvPr/>
        </p:nvSpPr>
        <p:spPr>
          <a:xfrm>
            <a:off x="622598" y="392101"/>
            <a:ext cx="7709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rgbClr val="00A5A4"/>
                </a:solidFill>
              </a:rPr>
              <a:t>5. Satisfacción de Usuarios</a:t>
            </a:r>
          </a:p>
        </p:txBody>
      </p:sp>
      <p:sp>
        <p:nvSpPr>
          <p:cNvPr id="6" name="object 4">
            <a:extLst>
              <a:ext uri="{FF2B5EF4-FFF2-40B4-BE49-F238E27FC236}">
                <a16:creationId xmlns:a16="http://schemas.microsoft.com/office/drawing/2014/main" id="{18E550FC-6F07-4AC1-B9D8-A9F5EE507A83}"/>
              </a:ext>
            </a:extLst>
          </p:cNvPr>
          <p:cNvSpPr/>
          <p:nvPr/>
        </p:nvSpPr>
        <p:spPr>
          <a:xfrm>
            <a:off x="6095206" y="1245659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2459D1D1-082A-45E1-9387-B6CECABB74D6}"/>
              </a:ext>
            </a:extLst>
          </p:cNvPr>
          <p:cNvSpPr/>
          <p:nvPr/>
        </p:nvSpPr>
        <p:spPr>
          <a:xfrm>
            <a:off x="6095206" y="2997746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88075B0E-D24D-4C97-9AEA-ABAD656863A4}"/>
              </a:ext>
            </a:extLst>
          </p:cNvPr>
          <p:cNvSpPr/>
          <p:nvPr/>
        </p:nvSpPr>
        <p:spPr>
          <a:xfrm>
            <a:off x="6095206" y="4774051"/>
            <a:ext cx="1008112" cy="13200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050758D-F3FA-446E-A030-C918E8AECD58}"/>
              </a:ext>
            </a:extLst>
          </p:cNvPr>
          <p:cNvSpPr txBox="1"/>
          <p:nvPr/>
        </p:nvSpPr>
        <p:spPr>
          <a:xfrm>
            <a:off x="7319342" y="1754446"/>
            <a:ext cx="369533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s-CO" sz="1400" b="1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roporción de satisfacción global de usuarios en la EPS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EB2D8C-F0AF-4F91-A57B-B8F1C24F04D3}"/>
              </a:ext>
            </a:extLst>
          </p:cNvPr>
          <p:cNvSpPr txBox="1"/>
          <p:nvPr/>
        </p:nvSpPr>
        <p:spPr>
          <a:xfrm>
            <a:off x="7319342" y="3381681"/>
            <a:ext cx="4398498" cy="5240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usuarios que recomendarían la EPS a familiares y amigos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F5734C-C5EF-421F-BA99-A755CD9E97EF}"/>
              </a:ext>
            </a:extLst>
          </p:cNvPr>
          <p:cNvSpPr txBox="1"/>
          <p:nvPr/>
        </p:nvSpPr>
        <p:spPr>
          <a:xfrm>
            <a:off x="7319342" y="5175519"/>
            <a:ext cx="390612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s-CO" sz="1400" b="1" dirty="0">
                <a:solidFill>
                  <a:srgbClr val="44546A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Proporción de usuarios que ha pensado en cambiarse de EPS</a:t>
            </a:r>
            <a:endParaRPr lang="es-CO" sz="1200" dirty="0">
              <a:solidFill>
                <a:srgbClr val="44546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ED09F0-ED97-44FF-800F-56A4E751F4E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" t="4808" r="4570" b="2954"/>
          <a:stretch/>
        </p:blipFill>
        <p:spPr>
          <a:xfrm>
            <a:off x="766614" y="1269554"/>
            <a:ext cx="5040560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30130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3">
            <a:extLst>
              <a:ext uri="{FF2B5EF4-FFF2-40B4-BE49-F238E27FC236}">
                <a16:creationId xmlns:a16="http://schemas.microsoft.com/office/drawing/2014/main" id="{DEC552FD-B18C-43EF-AA95-E455D4415E6E}"/>
              </a:ext>
            </a:extLst>
          </p:cNvPr>
          <p:cNvSpPr txBox="1"/>
          <p:nvPr/>
        </p:nvSpPr>
        <p:spPr>
          <a:xfrm>
            <a:off x="1270670" y="549474"/>
            <a:ext cx="8087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spc="-5" dirty="0">
                <a:solidFill>
                  <a:srgbClr val="01A592"/>
                </a:solidFill>
              </a:rPr>
              <a:t>Canales </a:t>
            </a:r>
            <a:r>
              <a:rPr lang="es-ES" sz="3200" b="1" dirty="0">
                <a:solidFill>
                  <a:srgbClr val="01A592"/>
                </a:solidFill>
              </a:rPr>
              <a:t>de </a:t>
            </a:r>
            <a:r>
              <a:rPr lang="es-ES" sz="3200" b="1" spc="-10" dirty="0">
                <a:solidFill>
                  <a:srgbClr val="01A592"/>
                </a:solidFill>
              </a:rPr>
              <a:t>recepción PQRSF </a:t>
            </a:r>
            <a:r>
              <a:rPr lang="es-ES" sz="3200" b="1" dirty="0">
                <a:solidFill>
                  <a:srgbClr val="01A592"/>
                </a:solidFill>
              </a:rPr>
              <a:t>II </a:t>
            </a:r>
            <a:r>
              <a:rPr lang="es-ES" sz="3200" b="1" spc="-5" dirty="0">
                <a:solidFill>
                  <a:srgbClr val="01A592"/>
                </a:solidFill>
              </a:rPr>
              <a:t>trimestre</a:t>
            </a:r>
            <a:r>
              <a:rPr lang="es-ES" sz="3200" b="1" spc="-75" dirty="0">
                <a:solidFill>
                  <a:srgbClr val="01A592"/>
                </a:solidFill>
              </a:rPr>
              <a:t> </a:t>
            </a:r>
            <a:r>
              <a:rPr lang="es-ES" sz="3200" b="1" spc="-5" dirty="0">
                <a:solidFill>
                  <a:srgbClr val="01A592"/>
                </a:solidFill>
              </a:rPr>
              <a:t>2021</a:t>
            </a:r>
            <a:endParaRPr lang="es-CO" sz="3200" b="1" dirty="0">
              <a:solidFill>
                <a:srgbClr val="01A592"/>
              </a:solidFill>
            </a:endParaRPr>
          </a:p>
        </p:txBody>
      </p:sp>
      <p:pic>
        <p:nvPicPr>
          <p:cNvPr id="7" name="Imagen 6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81925514-C822-4B1F-B888-18608E38CF3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65" b="-3976"/>
          <a:stretch/>
        </p:blipFill>
        <p:spPr>
          <a:xfrm>
            <a:off x="550590" y="1413570"/>
            <a:ext cx="10427702" cy="432048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1D75743D-7D64-4D95-9CE3-11E156E417A4}"/>
              </a:ext>
            </a:extLst>
          </p:cNvPr>
          <p:cNvSpPr txBox="1"/>
          <p:nvPr/>
        </p:nvSpPr>
        <p:spPr>
          <a:xfrm>
            <a:off x="1486694" y="3362249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80%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685BE42-C5D2-4364-9784-60144AD7AB76}"/>
              </a:ext>
            </a:extLst>
          </p:cNvPr>
          <p:cNvSpPr txBox="1"/>
          <p:nvPr/>
        </p:nvSpPr>
        <p:spPr>
          <a:xfrm>
            <a:off x="3358902" y="3366085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8%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614DBA5-235A-4C9E-871F-C34EA3E0B14D}"/>
              </a:ext>
            </a:extLst>
          </p:cNvPr>
          <p:cNvSpPr txBox="1"/>
          <p:nvPr/>
        </p:nvSpPr>
        <p:spPr>
          <a:xfrm>
            <a:off x="5296389" y="3366085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5%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A21C99B-7C7C-45CD-BAE7-AF3281DA3487}"/>
              </a:ext>
            </a:extLst>
          </p:cNvPr>
          <p:cNvSpPr txBox="1"/>
          <p:nvPr/>
        </p:nvSpPr>
        <p:spPr>
          <a:xfrm>
            <a:off x="7175326" y="3362249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4%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AB4B688-5606-4744-A5BB-340695C708F9}"/>
              </a:ext>
            </a:extLst>
          </p:cNvPr>
          <p:cNvSpPr txBox="1"/>
          <p:nvPr/>
        </p:nvSpPr>
        <p:spPr>
          <a:xfrm>
            <a:off x="9047534" y="3362249"/>
            <a:ext cx="13070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solidFill>
                  <a:srgbClr val="23505E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3%</a:t>
            </a:r>
            <a:endParaRPr lang="es-CO" sz="2800" dirty="0">
              <a:solidFill>
                <a:srgbClr val="23505E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92177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972</Words>
  <Application>Microsoft Office PowerPoint</Application>
  <PresentationFormat>Personalizado</PresentationFormat>
  <Paragraphs>231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 Extrabold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amospina</cp:lastModifiedBy>
  <cp:revision>63</cp:revision>
  <dcterms:created xsi:type="dcterms:W3CDTF">2021-01-16T20:41:53Z</dcterms:created>
  <dcterms:modified xsi:type="dcterms:W3CDTF">2021-08-03T18:38:14Z</dcterms:modified>
</cp:coreProperties>
</file>