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76" r:id="rId3"/>
    <p:sldMasterId id="2147483688" r:id="rId4"/>
    <p:sldMasterId id="2147483700" r:id="rId5"/>
    <p:sldMasterId id="2147483712" r:id="rId6"/>
    <p:sldMasterId id="2147483662" r:id="rId7"/>
    <p:sldMasterId id="2147483674" r:id="rId8"/>
  </p:sldMasterIdLst>
  <p:sldIdLst>
    <p:sldId id="256" r:id="rId9"/>
    <p:sldId id="258" r:id="rId10"/>
    <p:sldId id="266" r:id="rId11"/>
    <p:sldId id="281" r:id="rId12"/>
    <p:sldId id="283" r:id="rId13"/>
    <p:sldId id="268" r:id="rId14"/>
    <p:sldId id="284" r:id="rId15"/>
    <p:sldId id="272" r:id="rId16"/>
    <p:sldId id="274" r:id="rId17"/>
    <p:sldId id="276" r:id="rId18"/>
    <p:sldId id="275" r:id="rId19"/>
    <p:sldId id="277" r:id="rId20"/>
    <p:sldId id="282" r:id="rId21"/>
    <p:sldId id="285"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592"/>
    <a:srgbClr val="23505E"/>
    <a:srgbClr val="C0C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2" autoAdjust="0"/>
    <p:restoredTop sz="94695"/>
  </p:normalViewPr>
  <p:slideViewPr>
    <p:cSldViewPr snapToGrid="0" snapToObjects="1">
      <p:cViewPr varScale="1">
        <p:scale>
          <a:sx n="68" d="100"/>
          <a:sy n="68" d="100"/>
        </p:scale>
        <p:origin x="80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hoyos\Documents\ATENCI&#211;N%20AL%20USUARIO\RENDICI&#211;N%20DE%20CUENTA\MICROSITIO%20WEB\III%20TRIMESTRE%202020\INFORMACION%20III%20TRIMESTRE%202020.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IMPRESIÓN DE LA AUTORIZACIÓN DE SERVICIOS A TRAVÉS DE LA PÁGINA WEB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240251504"/>
        <c:axId val="461988080"/>
      </c:barChart>
      <c:catAx>
        <c:axId val="24025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461988080"/>
        <c:crosses val="autoZero"/>
        <c:auto val="1"/>
        <c:lblAlgn val="ctr"/>
        <c:lblOffset val="100"/>
        <c:noMultiLvlLbl val="0"/>
      </c:catAx>
      <c:valAx>
        <c:axId val="461988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0251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Imagen 1">
          <a:extLst xmlns:a="http://schemas.openxmlformats.org/drawingml/2006/main">
            <a:ext uri="{FF2B5EF4-FFF2-40B4-BE49-F238E27FC236}">
              <a16:creationId xmlns:a16="http://schemas.microsoft.com/office/drawing/2014/main" id="{3554C5DD-9C98-4758-B866-3A284A8894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8135" y="0"/>
          <a:ext cx="3628014" cy="2548517"/>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4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7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7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25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47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87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2B0C3262-07BD-8C42-9B74-CBF483C0CA78}"/>
              </a:ext>
            </a:extLst>
          </p:cNvPr>
          <p:cNvSpPr>
            <a:spLocks noGrp="1"/>
          </p:cNvSpPr>
          <p:nvPr>
            <p:ph type="dt" sz="half" idx="10"/>
          </p:nvPr>
        </p:nvSpPr>
        <p:spPr>
          <a:xfrm>
            <a:off x="838200" y="6356350"/>
            <a:ext cx="2743200" cy="365125"/>
          </a:xfrm>
          <a:prstGeom prst="rect">
            <a:avLst/>
          </a:prstGeom>
        </p:spPr>
        <p:txBody>
          <a:bodyPr/>
          <a:lstStyle/>
          <a:p>
            <a:fld id="{888B0DDA-F715-5942-B292-FE11783642A4}" type="datetimeFigureOut">
              <a:rPr lang="es-CO" smtClean="0"/>
              <a:t>12/02/2021</a:t>
            </a:fld>
            <a:endParaRPr lang="es-CO"/>
          </a:p>
        </p:txBody>
      </p:sp>
      <p:sp>
        <p:nvSpPr>
          <p:cNvPr id="5" name="Marcador de pie de página 4">
            <a:extLst>
              <a:ext uri="{FF2B5EF4-FFF2-40B4-BE49-F238E27FC236}">
                <a16:creationId xmlns:a16="http://schemas.microsoft.com/office/drawing/2014/main" id="{ACC1BF3E-8ED8-7C41-AE29-4E3D58C499B0}"/>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8894A57A-48DE-7C41-BFF4-D762F7AAB09B}"/>
              </a:ext>
            </a:extLst>
          </p:cNvPr>
          <p:cNvSpPr>
            <a:spLocks noGrp="1"/>
          </p:cNvSpPr>
          <p:nvPr>
            <p:ph type="sldNum" sz="quarter" idx="12"/>
          </p:nvPr>
        </p:nvSpPr>
        <p:spPr>
          <a:xfrm>
            <a:off x="8610600" y="6356350"/>
            <a:ext cx="2743200" cy="365125"/>
          </a:xfrm>
          <a:prstGeom prst="rect">
            <a:avLst/>
          </a:prstGeom>
        </p:spPr>
        <p:txBody>
          <a:bodyPr/>
          <a:lstStyle/>
          <a:p>
            <a:fld id="{B42E7448-B1DE-A64F-8143-7346103A0E48}" type="slidenum">
              <a:rPr lang="es-CO" smtClean="0"/>
              <a:t>‹Nº›</a:t>
            </a:fld>
            <a:endParaRPr lang="es-CO"/>
          </a:p>
        </p:txBody>
      </p:sp>
    </p:spTree>
    <p:extLst>
      <p:ext uri="{BB962C8B-B14F-4D97-AF65-F5344CB8AC3E}">
        <p14:creationId xmlns:p14="http://schemas.microsoft.com/office/powerpoint/2010/main" val="3541087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2AA084B-30F6-BB48-82B9-478E49CD9C70}"/>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4786677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0A0B1F-5EC8-1546-ACB2-DF8FB614653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11404464"/>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CDFCA8C-60B5-7B41-86F2-76BF952E590B}"/>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43918271"/>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8880AE0-2ED8-3840-A9EE-B2B4129F4C5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7169158"/>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9B82800-AEA5-884D-82FF-BB732D591D6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7296010"/>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05467C4-E9EE-0646-82D2-69509080965C}"/>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068334538"/>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EAFEFA33-56C2-544A-B172-DF855D9D88D1}"/>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43307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E3F7723-BD3A-DA44-AD64-89DC326F594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6752139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hyperlink" Target="https://www.saviasaludeps.com/sitioweb/index.php/afiliados/puntos-de-atencion/savia-salud-ep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6291A80-9DA6-BA44-BA38-B7906968D198}"/>
              </a:ext>
            </a:extLst>
          </p:cNvPr>
          <p:cNvSpPr txBox="1"/>
          <p:nvPr/>
        </p:nvSpPr>
        <p:spPr>
          <a:xfrm>
            <a:off x="8096036" y="1109609"/>
            <a:ext cx="3801438" cy="1569660"/>
          </a:xfrm>
          <a:prstGeom prst="rect">
            <a:avLst/>
          </a:prstGeom>
          <a:noFill/>
        </p:spPr>
        <p:txBody>
          <a:bodyPr wrap="square" rtlCol="0">
            <a:spAutoFit/>
          </a:bodyPr>
          <a:lstStyle/>
          <a:p>
            <a:r>
              <a:rPr lang="es-ES" sz="4800" b="1" dirty="0">
                <a:solidFill>
                  <a:schemeClr val="bg1"/>
                </a:solidFill>
              </a:rPr>
              <a:t>R</a:t>
            </a:r>
            <a:r>
              <a:rPr lang="es-CO" sz="4800" b="1" dirty="0">
                <a:solidFill>
                  <a:schemeClr val="bg1"/>
                </a:solidFill>
              </a:rPr>
              <a:t>ENDICIÓN DE CUENTAS</a:t>
            </a:r>
          </a:p>
        </p:txBody>
      </p:sp>
      <p:cxnSp>
        <p:nvCxnSpPr>
          <p:cNvPr id="7" name="Conector recto 6">
            <a:extLst>
              <a:ext uri="{FF2B5EF4-FFF2-40B4-BE49-F238E27FC236}">
                <a16:creationId xmlns:a16="http://schemas.microsoft.com/office/drawing/2014/main" id="{B276BC31-3D62-3441-BD7C-A91FC8D368D1}"/>
              </a:ext>
            </a:extLst>
          </p:cNvPr>
          <p:cNvCxnSpPr>
            <a:cxnSpLocks/>
          </p:cNvCxnSpPr>
          <p:nvPr/>
        </p:nvCxnSpPr>
        <p:spPr>
          <a:xfrm>
            <a:off x="8096036" y="986318"/>
            <a:ext cx="0" cy="1592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E4D1063A-2B60-447F-86CA-D556DC56BB0E}"/>
              </a:ext>
            </a:extLst>
          </p:cNvPr>
          <p:cNvSpPr txBox="1"/>
          <p:nvPr/>
        </p:nvSpPr>
        <p:spPr>
          <a:xfrm>
            <a:off x="2110157" y="5317590"/>
            <a:ext cx="5078437" cy="769441"/>
          </a:xfrm>
          <a:prstGeom prst="rect">
            <a:avLst/>
          </a:prstGeom>
          <a:noFill/>
        </p:spPr>
        <p:txBody>
          <a:bodyPr wrap="square" rtlCol="0">
            <a:spAutoFit/>
          </a:bodyPr>
          <a:lstStyle/>
          <a:p>
            <a:r>
              <a:rPr lang="es-ES" sz="4400" b="1" dirty="0"/>
              <a:t>IV TRIMESTRE 2020</a:t>
            </a:r>
            <a:endParaRPr lang="es-CO" sz="4400" b="1" dirty="0"/>
          </a:p>
        </p:txBody>
      </p:sp>
    </p:spTree>
    <p:extLst>
      <p:ext uri="{BB962C8B-B14F-4D97-AF65-F5344CB8AC3E}">
        <p14:creationId xmlns:p14="http://schemas.microsoft.com/office/powerpoint/2010/main" val="1565082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3">
            <a:extLst>
              <a:ext uri="{FF2B5EF4-FFF2-40B4-BE49-F238E27FC236}">
                <a16:creationId xmlns:a16="http://schemas.microsoft.com/office/drawing/2014/main" id="{F7E3406F-F6E3-4A6D-BCBF-16255B60B7EA}"/>
              </a:ext>
            </a:extLst>
          </p:cNvPr>
          <p:cNvSpPr txBox="1"/>
          <p:nvPr/>
        </p:nvSpPr>
        <p:spPr>
          <a:xfrm>
            <a:off x="1969183" y="769256"/>
            <a:ext cx="8087458" cy="1200329"/>
          </a:xfrm>
          <a:prstGeom prst="rect">
            <a:avLst/>
          </a:prstGeom>
          <a:noFill/>
        </p:spPr>
        <p:txBody>
          <a:bodyPr wrap="square" rtlCol="0">
            <a:spAutoFit/>
          </a:bodyPr>
          <a:lstStyle/>
          <a:p>
            <a:pPr algn="ctr"/>
            <a:r>
              <a:rPr lang="es-CO" sz="3600" b="1" dirty="0">
                <a:solidFill>
                  <a:srgbClr val="01A592"/>
                </a:solidFill>
              </a:rPr>
              <a:t>Comportamiento PQRSF IV trimestre 2020</a:t>
            </a:r>
          </a:p>
        </p:txBody>
      </p:sp>
      <p:graphicFrame>
        <p:nvGraphicFramePr>
          <p:cNvPr id="6" name="object 4">
            <a:extLst>
              <a:ext uri="{FF2B5EF4-FFF2-40B4-BE49-F238E27FC236}">
                <a16:creationId xmlns:a16="http://schemas.microsoft.com/office/drawing/2014/main" id="{B1E50D69-F7EF-4A22-ABB4-C6E496ED53FE}"/>
              </a:ext>
            </a:extLst>
          </p:cNvPr>
          <p:cNvGraphicFramePr>
            <a:graphicFrameLocks noGrp="1"/>
          </p:cNvGraphicFramePr>
          <p:nvPr>
            <p:extLst>
              <p:ext uri="{D42A27DB-BD31-4B8C-83A1-F6EECF244321}">
                <p14:modId xmlns:p14="http://schemas.microsoft.com/office/powerpoint/2010/main" val="1104714010"/>
              </p:ext>
            </p:extLst>
          </p:nvPr>
        </p:nvGraphicFramePr>
        <p:xfrm>
          <a:off x="803661" y="2975789"/>
          <a:ext cx="4145279" cy="1868169"/>
        </p:xfrm>
        <a:graphic>
          <a:graphicData uri="http://schemas.openxmlformats.org/drawingml/2006/table">
            <a:tbl>
              <a:tblPr firstRow="1" bandRow="1">
                <a:tableStyleId>{2D5ABB26-0587-4C30-8999-92F81FD0307C}</a:tableStyleId>
              </a:tblPr>
              <a:tblGrid>
                <a:gridCol w="1381760">
                  <a:extLst>
                    <a:ext uri="{9D8B030D-6E8A-4147-A177-3AD203B41FA5}">
                      <a16:colId xmlns:a16="http://schemas.microsoft.com/office/drawing/2014/main" val="20000"/>
                    </a:ext>
                  </a:extLst>
                </a:gridCol>
                <a:gridCol w="1381760">
                  <a:extLst>
                    <a:ext uri="{9D8B030D-6E8A-4147-A177-3AD203B41FA5}">
                      <a16:colId xmlns:a16="http://schemas.microsoft.com/office/drawing/2014/main" val="20001"/>
                    </a:ext>
                  </a:extLst>
                </a:gridCol>
                <a:gridCol w="1381759">
                  <a:extLst>
                    <a:ext uri="{9D8B030D-6E8A-4147-A177-3AD203B41FA5}">
                      <a16:colId xmlns:a16="http://schemas.microsoft.com/office/drawing/2014/main" val="20002"/>
                    </a:ext>
                  </a:extLst>
                </a:gridCol>
              </a:tblGrid>
              <a:tr h="390017">
                <a:tc>
                  <a:txBody>
                    <a:bodyPr/>
                    <a:lstStyle/>
                    <a:p>
                      <a:pPr marL="635" algn="ctr">
                        <a:lnSpc>
                          <a:spcPct val="100000"/>
                        </a:lnSpc>
                        <a:spcBef>
                          <a:spcPts val="390"/>
                        </a:spcBef>
                      </a:pPr>
                      <a:r>
                        <a:rPr sz="1800" b="1" spc="-10" dirty="0">
                          <a:solidFill>
                            <a:srgbClr val="FFFFFF"/>
                          </a:solidFill>
                          <a:latin typeface="Calibri"/>
                          <a:cs typeface="Calibri"/>
                        </a:rPr>
                        <a:t>Periodo</a:t>
                      </a:r>
                      <a:endParaRPr sz="1800">
                        <a:latin typeface="Calibri"/>
                        <a:cs typeface="Calibri"/>
                      </a:endParaRPr>
                    </a:p>
                  </a:txBody>
                  <a:tcPr marL="0" marR="0" marT="495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492"/>
                    </a:solidFill>
                  </a:tcPr>
                </a:tc>
                <a:tc>
                  <a:txBody>
                    <a:bodyPr/>
                    <a:lstStyle/>
                    <a:p>
                      <a:pPr marL="635" algn="ctr">
                        <a:lnSpc>
                          <a:spcPct val="100000"/>
                        </a:lnSpc>
                        <a:spcBef>
                          <a:spcPts val="390"/>
                        </a:spcBef>
                      </a:pPr>
                      <a:r>
                        <a:rPr sz="1800" b="1" spc="-5" dirty="0">
                          <a:solidFill>
                            <a:srgbClr val="FFFFFF"/>
                          </a:solidFill>
                          <a:latin typeface="Calibri"/>
                          <a:cs typeface="Calibri"/>
                        </a:rPr>
                        <a:t>PQRSF</a:t>
                      </a:r>
                      <a:endParaRPr sz="1800">
                        <a:latin typeface="Calibri"/>
                        <a:cs typeface="Calibri"/>
                      </a:endParaRPr>
                    </a:p>
                  </a:txBody>
                  <a:tcPr marL="0" marR="0" marT="495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492"/>
                    </a:solidFill>
                  </a:tcPr>
                </a:tc>
                <a:tc>
                  <a:txBody>
                    <a:bodyPr/>
                    <a:lstStyle/>
                    <a:p>
                      <a:pPr marL="2540" algn="ctr">
                        <a:lnSpc>
                          <a:spcPct val="100000"/>
                        </a:lnSpc>
                        <a:spcBef>
                          <a:spcPts val="390"/>
                        </a:spcBef>
                      </a:pPr>
                      <a:r>
                        <a:rPr sz="1800" b="1" spc="-10" dirty="0">
                          <a:solidFill>
                            <a:srgbClr val="FFFFFF"/>
                          </a:solidFill>
                          <a:latin typeface="Calibri"/>
                          <a:cs typeface="Calibri"/>
                        </a:rPr>
                        <a:t>Porcentaje</a:t>
                      </a:r>
                      <a:endParaRPr sz="1800">
                        <a:latin typeface="Calibri"/>
                        <a:cs typeface="Calibri"/>
                      </a:endParaRPr>
                    </a:p>
                  </a:txBody>
                  <a:tcPr marL="0" marR="0" marT="4953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00A492"/>
                    </a:solidFill>
                  </a:tcPr>
                </a:tc>
                <a:extLst>
                  <a:ext uri="{0D108BD9-81ED-4DB2-BD59-A6C34878D82A}">
                    <a16:rowId xmlns:a16="http://schemas.microsoft.com/office/drawing/2014/main" val="10000"/>
                  </a:ext>
                </a:extLst>
              </a:tr>
              <a:tr h="390017">
                <a:tc>
                  <a:txBody>
                    <a:bodyPr/>
                    <a:lstStyle/>
                    <a:p>
                      <a:pPr algn="ctr">
                        <a:lnSpc>
                          <a:spcPct val="100000"/>
                        </a:lnSpc>
                        <a:spcBef>
                          <a:spcPts val="660"/>
                        </a:spcBef>
                      </a:pPr>
                      <a:r>
                        <a:rPr lang="es-ES" sz="1400" b="1" dirty="0">
                          <a:solidFill>
                            <a:srgbClr val="224B5B"/>
                          </a:solidFill>
                          <a:latin typeface="Arial"/>
                          <a:cs typeface="Arial"/>
                        </a:rPr>
                        <a:t>Octubre</a:t>
                      </a:r>
                      <a:endParaRPr sz="1400" dirty="0">
                        <a:latin typeface="Arial"/>
                        <a:cs typeface="Arial"/>
                      </a:endParaRPr>
                    </a:p>
                  </a:txBody>
                  <a:tcPr marL="0" marR="0" marT="838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395"/>
                        </a:spcBef>
                      </a:pPr>
                      <a:r>
                        <a:rPr sz="1800" dirty="0">
                          <a:solidFill>
                            <a:srgbClr val="22505E"/>
                          </a:solidFill>
                          <a:latin typeface="Calibri"/>
                          <a:cs typeface="Calibri"/>
                        </a:rPr>
                        <a:t>2.</a:t>
                      </a:r>
                      <a:r>
                        <a:rPr lang="es-ES" sz="1800" dirty="0">
                          <a:solidFill>
                            <a:srgbClr val="22505E"/>
                          </a:solidFill>
                          <a:latin typeface="Calibri"/>
                          <a:cs typeface="Calibri"/>
                        </a:rPr>
                        <a:t>147</a:t>
                      </a:r>
                      <a:endParaRPr sz="1800" dirty="0">
                        <a:latin typeface="Calibri"/>
                        <a:cs typeface="Calibri"/>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380"/>
                        </a:spcBef>
                      </a:pPr>
                      <a:r>
                        <a:rPr sz="1800" dirty="0">
                          <a:solidFill>
                            <a:srgbClr val="22505E"/>
                          </a:solidFill>
                          <a:latin typeface="Calibri"/>
                          <a:cs typeface="Calibri"/>
                        </a:rPr>
                        <a:t>3</a:t>
                      </a:r>
                      <a:r>
                        <a:rPr lang="es-ES" sz="1800" dirty="0">
                          <a:solidFill>
                            <a:srgbClr val="22505E"/>
                          </a:solidFill>
                          <a:latin typeface="Calibri"/>
                          <a:cs typeface="Calibri"/>
                        </a:rPr>
                        <a:t>4</a:t>
                      </a:r>
                      <a:r>
                        <a:rPr sz="1800" dirty="0">
                          <a:solidFill>
                            <a:srgbClr val="22505E"/>
                          </a:solidFill>
                          <a:latin typeface="Calibri"/>
                          <a:cs typeface="Calibri"/>
                        </a:rPr>
                        <a:t>%</a:t>
                      </a:r>
                      <a:endParaRPr sz="1800" dirty="0">
                        <a:latin typeface="Calibri"/>
                        <a:cs typeface="Calibri"/>
                      </a:endParaRPr>
                    </a:p>
                  </a:txBody>
                  <a:tcPr marL="0" marR="0" marT="482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90144">
                <a:tc>
                  <a:txBody>
                    <a:bodyPr/>
                    <a:lstStyle/>
                    <a:p>
                      <a:pPr marL="1270" algn="ctr">
                        <a:lnSpc>
                          <a:spcPct val="100000"/>
                        </a:lnSpc>
                        <a:spcBef>
                          <a:spcPts val="660"/>
                        </a:spcBef>
                      </a:pPr>
                      <a:r>
                        <a:rPr lang="es-ES" sz="1400" b="1" spc="-10" dirty="0">
                          <a:solidFill>
                            <a:srgbClr val="224B5B"/>
                          </a:solidFill>
                          <a:latin typeface="Arial"/>
                          <a:cs typeface="Arial"/>
                        </a:rPr>
                        <a:t>Noviembre</a:t>
                      </a:r>
                      <a:endParaRPr sz="1400" dirty="0">
                        <a:latin typeface="Arial"/>
                        <a:cs typeface="Arial"/>
                      </a:endParaRPr>
                    </a:p>
                  </a:txBody>
                  <a:tcPr marL="0" marR="0" marT="838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395"/>
                        </a:spcBef>
                      </a:pPr>
                      <a:r>
                        <a:rPr sz="1800" dirty="0">
                          <a:solidFill>
                            <a:srgbClr val="22505E"/>
                          </a:solidFill>
                          <a:latin typeface="Calibri"/>
                          <a:cs typeface="Calibri"/>
                        </a:rPr>
                        <a:t>2.1</a:t>
                      </a:r>
                      <a:r>
                        <a:rPr lang="es-ES" sz="1800" dirty="0">
                          <a:solidFill>
                            <a:srgbClr val="22505E"/>
                          </a:solidFill>
                          <a:latin typeface="Calibri"/>
                          <a:cs typeface="Calibri"/>
                        </a:rPr>
                        <a:t>57</a:t>
                      </a:r>
                      <a:endParaRPr sz="1800" dirty="0">
                        <a:latin typeface="Calibri"/>
                        <a:cs typeface="Calibri"/>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380"/>
                        </a:spcBef>
                      </a:pPr>
                      <a:r>
                        <a:rPr sz="1800" dirty="0">
                          <a:solidFill>
                            <a:srgbClr val="22505E"/>
                          </a:solidFill>
                          <a:latin typeface="Calibri"/>
                          <a:cs typeface="Calibri"/>
                        </a:rPr>
                        <a:t>3</a:t>
                      </a:r>
                      <a:r>
                        <a:rPr lang="es-ES" sz="1800" dirty="0">
                          <a:solidFill>
                            <a:srgbClr val="22505E"/>
                          </a:solidFill>
                          <a:latin typeface="Calibri"/>
                          <a:cs typeface="Calibri"/>
                        </a:rPr>
                        <a:t>4</a:t>
                      </a:r>
                      <a:r>
                        <a:rPr sz="1800" dirty="0">
                          <a:solidFill>
                            <a:srgbClr val="22505E"/>
                          </a:solidFill>
                          <a:latin typeface="Calibri"/>
                          <a:cs typeface="Calibri"/>
                        </a:rPr>
                        <a:t>%</a:t>
                      </a:r>
                      <a:endParaRPr sz="1800" dirty="0">
                        <a:latin typeface="Calibri"/>
                        <a:cs typeface="Calibri"/>
                      </a:endParaRPr>
                    </a:p>
                  </a:txBody>
                  <a:tcPr marL="0" marR="0" marT="482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07975">
                <a:tc>
                  <a:txBody>
                    <a:bodyPr/>
                    <a:lstStyle/>
                    <a:p>
                      <a:pPr algn="ctr">
                        <a:lnSpc>
                          <a:spcPct val="100000"/>
                        </a:lnSpc>
                        <a:spcBef>
                          <a:spcPts val="335"/>
                        </a:spcBef>
                      </a:pPr>
                      <a:r>
                        <a:rPr lang="es-ES" sz="1400" b="1" dirty="0">
                          <a:solidFill>
                            <a:srgbClr val="224B5B"/>
                          </a:solidFill>
                          <a:latin typeface="Arial"/>
                          <a:cs typeface="Arial"/>
                        </a:rPr>
                        <a:t>Diciembre</a:t>
                      </a:r>
                      <a:endParaRPr sz="1400" dirty="0">
                        <a:latin typeface="Arial"/>
                        <a:cs typeface="Arial"/>
                      </a:endParaRPr>
                    </a:p>
                  </a:txBody>
                  <a:tcPr marL="0" marR="0" marT="425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algn="ctr">
                        <a:lnSpc>
                          <a:spcPct val="100000"/>
                        </a:lnSpc>
                        <a:spcBef>
                          <a:spcPts val="70"/>
                        </a:spcBef>
                      </a:pPr>
                      <a:r>
                        <a:rPr sz="1800" dirty="0">
                          <a:solidFill>
                            <a:srgbClr val="22505E"/>
                          </a:solidFill>
                          <a:latin typeface="Calibri"/>
                          <a:cs typeface="Calibri"/>
                        </a:rPr>
                        <a:t>2.</a:t>
                      </a:r>
                      <a:r>
                        <a:rPr lang="es-ES" sz="1800" dirty="0">
                          <a:solidFill>
                            <a:srgbClr val="22505E"/>
                          </a:solidFill>
                          <a:latin typeface="Calibri"/>
                          <a:cs typeface="Calibri"/>
                        </a:rPr>
                        <a:t>048</a:t>
                      </a:r>
                      <a:endParaRPr sz="1800" dirty="0">
                        <a:latin typeface="Calibri"/>
                        <a:cs typeface="Calibri"/>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35" algn="ctr">
                        <a:lnSpc>
                          <a:spcPct val="100000"/>
                        </a:lnSpc>
                        <a:spcBef>
                          <a:spcPts val="60"/>
                        </a:spcBef>
                      </a:pPr>
                      <a:r>
                        <a:rPr sz="1800" dirty="0">
                          <a:solidFill>
                            <a:srgbClr val="22505E"/>
                          </a:solidFill>
                          <a:latin typeface="Calibri"/>
                          <a:cs typeface="Calibri"/>
                        </a:rPr>
                        <a:t>3</a:t>
                      </a:r>
                      <a:r>
                        <a:rPr lang="es-ES" sz="1800" dirty="0">
                          <a:solidFill>
                            <a:srgbClr val="22505E"/>
                          </a:solidFill>
                          <a:latin typeface="Calibri"/>
                          <a:cs typeface="Calibri"/>
                        </a:rPr>
                        <a:t>2</a:t>
                      </a:r>
                      <a:r>
                        <a:rPr sz="1800" dirty="0">
                          <a:solidFill>
                            <a:srgbClr val="22505E"/>
                          </a:solidFill>
                          <a:latin typeface="Calibri"/>
                          <a:cs typeface="Calibri"/>
                        </a:rPr>
                        <a:t>%</a:t>
                      </a:r>
                      <a:endParaRPr sz="1800" dirty="0">
                        <a:latin typeface="Calibri"/>
                        <a:cs typeface="Calibri"/>
                      </a:endParaRPr>
                    </a:p>
                  </a:txBody>
                  <a:tcPr marL="0" marR="0" marT="762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90016">
                <a:tc>
                  <a:txBody>
                    <a:bodyPr/>
                    <a:lstStyle/>
                    <a:p>
                      <a:pPr marL="635" algn="ctr">
                        <a:lnSpc>
                          <a:spcPct val="100000"/>
                        </a:lnSpc>
                        <a:spcBef>
                          <a:spcPts val="395"/>
                        </a:spcBef>
                      </a:pPr>
                      <a:r>
                        <a:rPr sz="1800" b="1" spc="-35" dirty="0">
                          <a:solidFill>
                            <a:srgbClr val="22505E"/>
                          </a:solidFill>
                          <a:latin typeface="Calibri"/>
                          <a:cs typeface="Calibri"/>
                        </a:rPr>
                        <a:t>Total</a:t>
                      </a:r>
                      <a:endParaRPr sz="1800">
                        <a:latin typeface="Calibri"/>
                        <a:cs typeface="Calibri"/>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0CAD0"/>
                    </a:solidFill>
                  </a:tcPr>
                </a:tc>
                <a:tc>
                  <a:txBody>
                    <a:bodyPr/>
                    <a:lstStyle/>
                    <a:p>
                      <a:pPr marL="1270" algn="ctr">
                        <a:lnSpc>
                          <a:spcPct val="100000"/>
                        </a:lnSpc>
                        <a:spcBef>
                          <a:spcPts val="395"/>
                        </a:spcBef>
                      </a:pPr>
                      <a:r>
                        <a:rPr sz="1800" b="1" spc="-5" dirty="0">
                          <a:solidFill>
                            <a:srgbClr val="22505E"/>
                          </a:solidFill>
                          <a:latin typeface="Calibri"/>
                          <a:cs typeface="Calibri"/>
                        </a:rPr>
                        <a:t>6.</a:t>
                      </a:r>
                      <a:r>
                        <a:rPr lang="es-ES" sz="1800" b="1" spc="-5" dirty="0">
                          <a:solidFill>
                            <a:srgbClr val="22505E"/>
                          </a:solidFill>
                          <a:latin typeface="Calibri"/>
                          <a:cs typeface="Calibri"/>
                        </a:rPr>
                        <a:t>352</a:t>
                      </a:r>
                      <a:endParaRPr sz="1800" dirty="0">
                        <a:latin typeface="Calibri"/>
                        <a:cs typeface="Calibri"/>
                      </a:endParaRPr>
                    </a:p>
                  </a:txBody>
                  <a:tcPr marL="0" marR="0" marT="501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0CAD0"/>
                    </a:solidFill>
                  </a:tcPr>
                </a:tc>
                <a:tc>
                  <a:txBody>
                    <a:bodyPr/>
                    <a:lstStyle/>
                    <a:p>
                      <a:pPr algn="ctr">
                        <a:lnSpc>
                          <a:spcPct val="100000"/>
                        </a:lnSpc>
                        <a:spcBef>
                          <a:spcPts val="384"/>
                        </a:spcBef>
                      </a:pPr>
                      <a:r>
                        <a:rPr sz="1800" b="1" spc="-5" dirty="0">
                          <a:solidFill>
                            <a:srgbClr val="22505E"/>
                          </a:solidFill>
                          <a:latin typeface="Calibri"/>
                          <a:cs typeface="Calibri"/>
                        </a:rPr>
                        <a:t>100%</a:t>
                      </a:r>
                      <a:endParaRPr sz="1800" dirty="0">
                        <a:latin typeface="Calibri"/>
                        <a:cs typeface="Calibri"/>
                      </a:endParaRPr>
                    </a:p>
                  </a:txBody>
                  <a:tcPr marL="0" marR="0" marT="48894"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C0CAD0"/>
                    </a:solidFill>
                  </a:tcPr>
                </a:tc>
                <a:extLst>
                  <a:ext uri="{0D108BD9-81ED-4DB2-BD59-A6C34878D82A}">
                    <a16:rowId xmlns:a16="http://schemas.microsoft.com/office/drawing/2014/main" val="10004"/>
                  </a:ext>
                </a:extLst>
              </a:tr>
            </a:tbl>
          </a:graphicData>
        </a:graphic>
      </p:graphicFrame>
      <p:sp>
        <p:nvSpPr>
          <p:cNvPr id="11" name="object 6">
            <a:extLst>
              <a:ext uri="{FF2B5EF4-FFF2-40B4-BE49-F238E27FC236}">
                <a16:creationId xmlns:a16="http://schemas.microsoft.com/office/drawing/2014/main" id="{9E26E75F-A59B-4C4A-A521-7E37BDFE1F63}"/>
              </a:ext>
            </a:extLst>
          </p:cNvPr>
          <p:cNvSpPr txBox="1"/>
          <p:nvPr/>
        </p:nvSpPr>
        <p:spPr>
          <a:xfrm>
            <a:off x="1378634" y="1758462"/>
            <a:ext cx="2711221" cy="692716"/>
          </a:xfrm>
          <a:prstGeom prst="rect">
            <a:avLst/>
          </a:prstGeom>
        </p:spPr>
        <p:txBody>
          <a:bodyPr vert="horz" wrap="square" lIns="0" tIns="12700" rIns="0" bIns="0" rtlCol="0">
            <a:spAutoFit/>
          </a:bodyPr>
          <a:lstStyle/>
          <a:p>
            <a:pPr marL="440690" marR="5080" indent="-428625">
              <a:lnSpc>
                <a:spcPct val="144000"/>
              </a:lnSpc>
              <a:spcBef>
                <a:spcPts val="100"/>
              </a:spcBef>
            </a:pPr>
            <a:r>
              <a:rPr sz="1600" b="1" i="1" dirty="0">
                <a:solidFill>
                  <a:srgbClr val="FFFFFF"/>
                </a:solidFill>
                <a:latin typeface="Arial"/>
                <a:cs typeface="Arial"/>
              </a:rPr>
              <a:t>PQRSF </a:t>
            </a:r>
            <a:r>
              <a:rPr sz="1600" b="1" i="1" spc="-5" dirty="0">
                <a:solidFill>
                  <a:srgbClr val="FFFFFF"/>
                </a:solidFill>
                <a:latin typeface="Arial"/>
                <a:cs typeface="Arial"/>
              </a:rPr>
              <a:t>Savia Salud</a:t>
            </a:r>
            <a:r>
              <a:rPr sz="1600" b="1" i="1" spc="-60" dirty="0">
                <a:solidFill>
                  <a:srgbClr val="FFFFFF"/>
                </a:solidFill>
                <a:latin typeface="Arial"/>
                <a:cs typeface="Arial"/>
              </a:rPr>
              <a:t> </a:t>
            </a:r>
            <a:r>
              <a:rPr sz="1600" b="1" i="1" spc="-5" dirty="0">
                <a:solidFill>
                  <a:srgbClr val="FFFFFF"/>
                </a:solidFill>
                <a:latin typeface="Arial"/>
                <a:cs typeface="Arial"/>
              </a:rPr>
              <a:t>EPS  </a:t>
            </a:r>
            <a:r>
              <a:rPr sz="1600" b="1" i="1" dirty="0">
                <a:solidFill>
                  <a:srgbClr val="FFFFFF"/>
                </a:solidFill>
                <a:latin typeface="Arial"/>
                <a:cs typeface="Arial"/>
              </a:rPr>
              <a:t>I</a:t>
            </a:r>
            <a:r>
              <a:rPr lang="es-CO" sz="1600" b="1" i="1" dirty="0">
                <a:solidFill>
                  <a:srgbClr val="FFFFFF"/>
                </a:solidFill>
                <a:latin typeface="Arial"/>
                <a:cs typeface="Arial"/>
              </a:rPr>
              <a:t>V</a:t>
            </a:r>
            <a:r>
              <a:rPr sz="1600" b="1" i="1" dirty="0">
                <a:solidFill>
                  <a:srgbClr val="FFFFFF"/>
                </a:solidFill>
                <a:latin typeface="Arial"/>
                <a:cs typeface="Arial"/>
              </a:rPr>
              <a:t> </a:t>
            </a:r>
            <a:r>
              <a:rPr sz="1600" b="1" i="1" spc="-10" dirty="0">
                <a:solidFill>
                  <a:srgbClr val="FFFFFF"/>
                </a:solidFill>
                <a:latin typeface="Arial"/>
                <a:cs typeface="Arial"/>
              </a:rPr>
              <a:t>Trimestre</a:t>
            </a:r>
            <a:r>
              <a:rPr sz="1600" b="1" i="1" spc="-15" dirty="0">
                <a:solidFill>
                  <a:srgbClr val="FFFFFF"/>
                </a:solidFill>
                <a:latin typeface="Arial"/>
                <a:cs typeface="Arial"/>
              </a:rPr>
              <a:t> </a:t>
            </a:r>
            <a:r>
              <a:rPr sz="1600" b="1" i="1" spc="-5" dirty="0">
                <a:solidFill>
                  <a:srgbClr val="FFFFFF"/>
                </a:solidFill>
                <a:latin typeface="Arial"/>
                <a:cs typeface="Arial"/>
              </a:rPr>
              <a:t>2020</a:t>
            </a:r>
            <a:endParaRPr sz="1600" dirty="0">
              <a:latin typeface="Arial"/>
              <a:cs typeface="Arial"/>
            </a:endParaRPr>
          </a:p>
        </p:txBody>
      </p:sp>
      <p:pic>
        <p:nvPicPr>
          <p:cNvPr id="2" name="Imagen 1">
            <a:extLst>
              <a:ext uri="{FF2B5EF4-FFF2-40B4-BE49-F238E27FC236}">
                <a16:creationId xmlns:a16="http://schemas.microsoft.com/office/drawing/2014/main" id="{EAFAAA46-55E9-48F0-A02A-12D3094E3F46}"/>
              </a:ext>
            </a:extLst>
          </p:cNvPr>
          <p:cNvPicPr>
            <a:picLocks noChangeAspect="1"/>
          </p:cNvPicPr>
          <p:nvPr/>
        </p:nvPicPr>
        <p:blipFill>
          <a:blip r:embed="rId2"/>
          <a:stretch>
            <a:fillRect/>
          </a:stretch>
        </p:blipFill>
        <p:spPr>
          <a:xfrm>
            <a:off x="5373616" y="2179406"/>
            <a:ext cx="5608806" cy="3371380"/>
          </a:xfrm>
          <a:prstGeom prst="rect">
            <a:avLst/>
          </a:prstGeom>
        </p:spPr>
      </p:pic>
      <p:sp>
        <p:nvSpPr>
          <p:cNvPr id="13" name="object 7">
            <a:extLst>
              <a:ext uri="{FF2B5EF4-FFF2-40B4-BE49-F238E27FC236}">
                <a16:creationId xmlns:a16="http://schemas.microsoft.com/office/drawing/2014/main" id="{25CBC959-2824-45A9-84FE-DF20CE6DA11C}"/>
              </a:ext>
            </a:extLst>
          </p:cNvPr>
          <p:cNvSpPr/>
          <p:nvPr/>
        </p:nvSpPr>
        <p:spPr>
          <a:xfrm>
            <a:off x="244544" y="1766435"/>
            <a:ext cx="995172" cy="1181100"/>
          </a:xfrm>
          <a:prstGeom prst="rect">
            <a:avLst/>
          </a:prstGeom>
          <a:blipFill>
            <a:blip r:embed="rId3" cstate="print"/>
            <a:stretch>
              <a:fillRect/>
            </a:stretch>
          </a:blipFill>
        </p:spPr>
        <p:txBody>
          <a:bodyPr wrap="square" lIns="0" tIns="0" rIns="0" bIns="0" rtlCol="0"/>
          <a:lstStyle/>
          <a:p>
            <a:endParaRPr/>
          </a:p>
        </p:txBody>
      </p:sp>
      <p:sp>
        <p:nvSpPr>
          <p:cNvPr id="14" name="object 2">
            <a:extLst>
              <a:ext uri="{FF2B5EF4-FFF2-40B4-BE49-F238E27FC236}">
                <a16:creationId xmlns:a16="http://schemas.microsoft.com/office/drawing/2014/main" id="{D7ECCC33-AF21-4BAC-B596-6B211BFDF7F1}"/>
              </a:ext>
            </a:extLst>
          </p:cNvPr>
          <p:cNvSpPr/>
          <p:nvPr/>
        </p:nvSpPr>
        <p:spPr>
          <a:xfrm>
            <a:off x="975120" y="1758462"/>
            <a:ext cx="4145279" cy="984738"/>
          </a:xfrm>
          <a:prstGeom prst="rect">
            <a:avLst/>
          </a:prstGeom>
          <a:blipFill>
            <a:blip r:embed="rId4" cstate="print"/>
            <a:stretch>
              <a:fillRect/>
            </a:stretch>
          </a:blipFill>
        </p:spPr>
        <p:txBody>
          <a:bodyPr wrap="square" lIns="0" tIns="0" rIns="0" bIns="0" rtlCol="0"/>
          <a:lstStyle/>
          <a:p>
            <a:pPr marL="440690" marR="5080" indent="-428625" algn="ctr">
              <a:spcBef>
                <a:spcPts val="100"/>
              </a:spcBef>
            </a:pPr>
            <a:r>
              <a:rPr lang="es-ES" sz="1800" b="1" i="1" dirty="0">
                <a:solidFill>
                  <a:srgbClr val="FFFFFF"/>
                </a:solidFill>
                <a:latin typeface="Arial"/>
                <a:cs typeface="Arial"/>
              </a:rPr>
              <a:t>     </a:t>
            </a:r>
          </a:p>
          <a:p>
            <a:pPr marL="440690" marR="5080" indent="-428625" algn="ctr">
              <a:spcBef>
                <a:spcPts val="100"/>
              </a:spcBef>
            </a:pPr>
            <a:r>
              <a:rPr lang="es-ES" sz="1800" b="1" i="1" dirty="0">
                <a:solidFill>
                  <a:srgbClr val="FFFFFF"/>
                </a:solidFill>
                <a:latin typeface="Arial"/>
                <a:cs typeface="Arial"/>
              </a:rPr>
              <a:t>PQRSF </a:t>
            </a:r>
            <a:r>
              <a:rPr lang="es-ES" sz="1800" b="1" i="1" spc="-5" dirty="0">
                <a:solidFill>
                  <a:srgbClr val="FFFFFF"/>
                </a:solidFill>
                <a:latin typeface="Arial"/>
                <a:cs typeface="Arial"/>
              </a:rPr>
              <a:t>Savia Salud</a:t>
            </a:r>
            <a:r>
              <a:rPr lang="es-ES" sz="1800" b="1" i="1" spc="-60" dirty="0">
                <a:solidFill>
                  <a:srgbClr val="FFFFFF"/>
                </a:solidFill>
                <a:latin typeface="Arial"/>
                <a:cs typeface="Arial"/>
              </a:rPr>
              <a:t> </a:t>
            </a:r>
            <a:r>
              <a:rPr lang="es-ES" sz="1800" b="1" i="1" spc="-5" dirty="0">
                <a:solidFill>
                  <a:srgbClr val="FFFFFF"/>
                </a:solidFill>
                <a:latin typeface="Arial"/>
                <a:cs typeface="Arial"/>
              </a:rPr>
              <a:t>EPS </a:t>
            </a:r>
          </a:p>
          <a:p>
            <a:pPr marL="440690" marR="5080" indent="-428625" algn="ctr">
              <a:spcBef>
                <a:spcPts val="100"/>
              </a:spcBef>
            </a:pPr>
            <a:r>
              <a:rPr lang="es-ES" sz="1800" b="1" i="1" spc="-5" dirty="0">
                <a:solidFill>
                  <a:srgbClr val="FFFFFF"/>
                </a:solidFill>
                <a:latin typeface="Arial"/>
                <a:cs typeface="Arial"/>
              </a:rPr>
              <a:t> </a:t>
            </a:r>
            <a:r>
              <a:rPr lang="es-ES" sz="1800" b="1" i="1" dirty="0">
                <a:solidFill>
                  <a:srgbClr val="FFFFFF"/>
                </a:solidFill>
                <a:latin typeface="Arial"/>
                <a:cs typeface="Arial"/>
              </a:rPr>
              <a:t>IV </a:t>
            </a:r>
            <a:r>
              <a:rPr lang="es-ES" sz="1800" b="1" i="1" spc="-10" dirty="0">
                <a:solidFill>
                  <a:srgbClr val="FFFFFF"/>
                </a:solidFill>
                <a:latin typeface="Arial"/>
                <a:cs typeface="Arial"/>
              </a:rPr>
              <a:t>Trimestre</a:t>
            </a:r>
            <a:r>
              <a:rPr lang="es-ES" sz="1800" b="1" i="1" spc="-15" dirty="0">
                <a:solidFill>
                  <a:srgbClr val="FFFFFF"/>
                </a:solidFill>
                <a:latin typeface="Arial"/>
                <a:cs typeface="Arial"/>
              </a:rPr>
              <a:t> </a:t>
            </a:r>
            <a:r>
              <a:rPr lang="es-ES" sz="1800" b="1" i="1" spc="-5" dirty="0">
                <a:solidFill>
                  <a:srgbClr val="FFFFFF"/>
                </a:solidFill>
                <a:latin typeface="Arial"/>
                <a:cs typeface="Arial"/>
              </a:rPr>
              <a:t>2020</a:t>
            </a:r>
            <a:endParaRPr lang="es-ES" sz="1800" dirty="0">
              <a:latin typeface="Arial"/>
              <a:cs typeface="Arial"/>
            </a:endParaRPr>
          </a:p>
        </p:txBody>
      </p:sp>
    </p:spTree>
    <p:extLst>
      <p:ext uri="{BB962C8B-B14F-4D97-AF65-F5344CB8AC3E}">
        <p14:creationId xmlns:p14="http://schemas.microsoft.com/office/powerpoint/2010/main" val="749851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6291A80-9DA6-BA44-BA38-B7906968D198}"/>
              </a:ext>
            </a:extLst>
          </p:cNvPr>
          <p:cNvSpPr txBox="1"/>
          <p:nvPr/>
        </p:nvSpPr>
        <p:spPr>
          <a:xfrm>
            <a:off x="1969183" y="544168"/>
            <a:ext cx="7962608" cy="707886"/>
          </a:xfrm>
          <a:prstGeom prst="rect">
            <a:avLst/>
          </a:prstGeom>
          <a:noFill/>
        </p:spPr>
        <p:txBody>
          <a:bodyPr wrap="square" rtlCol="0">
            <a:spAutoFit/>
          </a:bodyPr>
          <a:lstStyle/>
          <a:p>
            <a:r>
              <a:rPr lang="es-CO" sz="4000" b="1">
                <a:solidFill>
                  <a:srgbClr val="01A592"/>
                </a:solidFill>
              </a:rPr>
              <a:t>6. Cantidad de Oficinas y Gestión</a:t>
            </a:r>
            <a:endParaRPr lang="es-CO" sz="4000" b="1" dirty="0">
              <a:solidFill>
                <a:srgbClr val="01A592"/>
              </a:solidFill>
            </a:endParaRPr>
          </a:p>
        </p:txBody>
      </p:sp>
      <p:sp>
        <p:nvSpPr>
          <p:cNvPr id="3" name="2 CuadroTexto"/>
          <p:cNvSpPr txBox="1"/>
          <p:nvPr/>
        </p:nvSpPr>
        <p:spPr>
          <a:xfrm>
            <a:off x="490382" y="1790214"/>
            <a:ext cx="6402792" cy="3693319"/>
          </a:xfrm>
          <a:prstGeom prst="rect">
            <a:avLst/>
          </a:prstGeom>
          <a:noFill/>
        </p:spPr>
        <p:txBody>
          <a:bodyPr wrap="square" rtlCol="0">
            <a:spAutoFit/>
          </a:bodyPr>
          <a:lstStyle/>
          <a:p>
            <a:pPr algn="just"/>
            <a:r>
              <a:rPr lang="es-ES">
                <a:solidFill>
                  <a:srgbClr val="23505E"/>
                </a:solidFill>
              </a:rPr>
              <a:t>S</a:t>
            </a:r>
            <a:r>
              <a:rPr lang="es-CO">
                <a:solidFill>
                  <a:srgbClr val="23505E"/>
                </a:solidFill>
              </a:rPr>
              <a:t>avia Salud EPS en el trimestre IV de 2020, en total cuenta con 124 puntos de atención, de los cuales 131 se encuentran ubicados en las subregiones, 14 en el área metropolitana y 2 en el Hospital Mental de Antioquia e Instituto Neurológico de Antioquia.</a:t>
            </a:r>
          </a:p>
          <a:p>
            <a:pPr algn="just"/>
            <a:endParaRPr lang="es-CO">
              <a:solidFill>
                <a:srgbClr val="23505E"/>
              </a:solidFill>
            </a:endParaRPr>
          </a:p>
          <a:p>
            <a:pPr algn="just"/>
            <a:r>
              <a:rPr lang="es-CO">
                <a:solidFill>
                  <a:srgbClr val="23505E"/>
                </a:solidFill>
              </a:rPr>
              <a:t>A través de las cuales se brinda información personalizada referente a:</a:t>
            </a:r>
          </a:p>
          <a:p>
            <a:pPr marL="285750" indent="-285750" algn="just">
              <a:buFont typeface="Wingdings" panose="05000000000000000000" pitchFamily="2" charset="2"/>
              <a:buChar char="ü"/>
            </a:pPr>
            <a:r>
              <a:rPr lang="es-CO">
                <a:solidFill>
                  <a:srgbClr val="23505E"/>
                </a:solidFill>
              </a:rPr>
              <a:t>Trámites de autorizaciones de servicios.</a:t>
            </a:r>
          </a:p>
          <a:p>
            <a:pPr marL="285750" indent="-285750" algn="just">
              <a:buFont typeface="Wingdings" panose="05000000000000000000" pitchFamily="2" charset="2"/>
              <a:buChar char="ü"/>
            </a:pPr>
            <a:r>
              <a:rPr lang="es-CO">
                <a:solidFill>
                  <a:srgbClr val="23505E"/>
                </a:solidFill>
              </a:rPr>
              <a:t>Gestiones de afiliación y novedades en el aseguramiento.</a:t>
            </a:r>
          </a:p>
          <a:p>
            <a:pPr marL="285750" indent="-285750" algn="just">
              <a:buFont typeface="Wingdings" panose="05000000000000000000" pitchFamily="2" charset="2"/>
              <a:buChar char="ü"/>
            </a:pPr>
            <a:r>
              <a:rPr lang="es-CO">
                <a:solidFill>
                  <a:srgbClr val="23505E"/>
                </a:solidFill>
              </a:rPr>
              <a:t>Solicitud de portabilidad y movilidad.</a:t>
            </a:r>
          </a:p>
          <a:p>
            <a:pPr marL="285750" indent="-285750" algn="just">
              <a:buFont typeface="Wingdings" panose="05000000000000000000" pitchFamily="2" charset="2"/>
              <a:buChar char="ü"/>
            </a:pPr>
            <a:r>
              <a:rPr lang="es-CO">
                <a:solidFill>
                  <a:srgbClr val="23505E"/>
                </a:solidFill>
              </a:rPr>
              <a:t>Trámites administrativos.</a:t>
            </a:r>
          </a:p>
          <a:p>
            <a:pPr marL="285750" indent="-285750" algn="just">
              <a:buFont typeface="Wingdings" panose="05000000000000000000" pitchFamily="2" charset="2"/>
              <a:buChar char="ü"/>
            </a:pPr>
            <a:r>
              <a:rPr lang="es-CO">
                <a:solidFill>
                  <a:srgbClr val="23505E"/>
                </a:solidFill>
              </a:rPr>
              <a:t>Gestión de PQRSF a través de los buzones de sugerencias.</a:t>
            </a:r>
          </a:p>
          <a:p>
            <a:pPr algn="just"/>
            <a:endParaRPr lang="es-CO" dirty="0">
              <a:solidFill>
                <a:srgbClr val="23505E"/>
              </a:solidFill>
            </a:endParaRPr>
          </a:p>
        </p:txBody>
      </p:sp>
      <p:pic>
        <p:nvPicPr>
          <p:cNvPr id="8" name="Imagen 7">
            <a:extLst>
              <a:ext uri="{FF2B5EF4-FFF2-40B4-BE49-F238E27FC236}">
                <a16:creationId xmlns:a16="http://schemas.microsoft.com/office/drawing/2014/main" id="{964ED7BD-B9CE-413E-A9AB-95FDBD3CB291}"/>
              </a:ext>
            </a:extLst>
          </p:cNvPr>
          <p:cNvPicPr>
            <a:picLocks noChangeAspect="1"/>
          </p:cNvPicPr>
          <p:nvPr/>
        </p:nvPicPr>
        <p:blipFill>
          <a:blip r:embed="rId2"/>
          <a:stretch>
            <a:fillRect/>
          </a:stretch>
        </p:blipFill>
        <p:spPr>
          <a:xfrm>
            <a:off x="7410893" y="1945865"/>
            <a:ext cx="3976579" cy="3030174"/>
          </a:xfrm>
          <a:prstGeom prst="rect">
            <a:avLst/>
          </a:prstGeom>
        </p:spPr>
      </p:pic>
    </p:spTree>
    <p:extLst>
      <p:ext uri="{BB962C8B-B14F-4D97-AF65-F5344CB8AC3E}">
        <p14:creationId xmlns:p14="http://schemas.microsoft.com/office/powerpoint/2010/main" val="682552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6291A80-9DA6-BA44-BA38-B7906968D198}"/>
              </a:ext>
            </a:extLst>
          </p:cNvPr>
          <p:cNvSpPr txBox="1"/>
          <p:nvPr/>
        </p:nvSpPr>
        <p:spPr>
          <a:xfrm>
            <a:off x="1631850" y="272644"/>
            <a:ext cx="8567224" cy="954107"/>
          </a:xfrm>
          <a:prstGeom prst="rect">
            <a:avLst/>
          </a:prstGeom>
          <a:noFill/>
        </p:spPr>
        <p:txBody>
          <a:bodyPr wrap="square" rtlCol="0">
            <a:spAutoFit/>
          </a:bodyPr>
          <a:lstStyle/>
          <a:p>
            <a:pPr algn="ctr"/>
            <a:r>
              <a:rPr lang="es-ES" sz="2800" b="1" dirty="0">
                <a:solidFill>
                  <a:srgbClr val="01A592"/>
                </a:solidFill>
              </a:rPr>
              <a:t>Promedio de visitas en los puntos de atención presencial en el IV trimestre</a:t>
            </a:r>
            <a:endParaRPr lang="es-CO" sz="2800" b="1" dirty="0">
              <a:solidFill>
                <a:srgbClr val="01A592"/>
              </a:solidFill>
            </a:endParaRPr>
          </a:p>
        </p:txBody>
      </p:sp>
      <p:sp>
        <p:nvSpPr>
          <p:cNvPr id="7" name="CuadroTexto 6">
            <a:extLst>
              <a:ext uri="{FF2B5EF4-FFF2-40B4-BE49-F238E27FC236}">
                <a16:creationId xmlns:a16="http://schemas.microsoft.com/office/drawing/2014/main" id="{5132C1F1-C68F-455F-84B1-AFD085ED5188}"/>
              </a:ext>
            </a:extLst>
          </p:cNvPr>
          <p:cNvSpPr txBox="1"/>
          <p:nvPr/>
        </p:nvSpPr>
        <p:spPr>
          <a:xfrm>
            <a:off x="74419" y="6157343"/>
            <a:ext cx="6710157" cy="954107"/>
          </a:xfrm>
          <a:prstGeom prst="rect">
            <a:avLst/>
          </a:prstGeom>
          <a:noFill/>
        </p:spPr>
        <p:txBody>
          <a:bodyPr wrap="square" rtlCol="0">
            <a:spAutoFit/>
          </a:bodyPr>
          <a:lstStyle/>
          <a:p>
            <a:pPr algn="ctr"/>
            <a:r>
              <a:rPr lang="es-CO" sz="1400" dirty="0">
                <a:effectLst/>
                <a:latin typeface="Arial" panose="020B0604020202020204" pitchFamily="34" charset="0"/>
                <a:ea typeface="Times New Roman" panose="02020603050405020304" pitchFamily="18" charset="0"/>
              </a:rPr>
              <a:t>El tiempo de espera para atención preferencial son 20 minutos y 1 hora para atención general.</a:t>
            </a:r>
          </a:p>
          <a:p>
            <a:pPr algn="ctr"/>
            <a:endParaRPr lang="es-CO" sz="1400" dirty="0">
              <a:latin typeface="Arial" panose="020B0604020202020204" pitchFamily="34" charset="0"/>
              <a:ea typeface="Times New Roman" panose="02020603050405020304" pitchFamily="18" charset="0"/>
            </a:endParaRPr>
          </a:p>
          <a:p>
            <a:pPr algn="ctr"/>
            <a:r>
              <a:rPr lang="es-CO" sz="1400" dirty="0">
                <a:effectLst/>
                <a:latin typeface="Arial" panose="020B0604020202020204" pitchFamily="34" charset="0"/>
                <a:ea typeface="Times New Roman" panose="02020603050405020304" pitchFamily="18" charset="0"/>
              </a:rPr>
              <a:t> </a:t>
            </a:r>
            <a:endParaRPr lang="es-CO" sz="1400" dirty="0">
              <a:effectLst/>
              <a:latin typeface="Times New Roman" panose="02020603050405020304" pitchFamily="18" charset="0"/>
              <a:ea typeface="Times New Roman" panose="02020603050405020304" pitchFamily="18" charset="0"/>
            </a:endParaRPr>
          </a:p>
        </p:txBody>
      </p:sp>
      <p:sp>
        <p:nvSpPr>
          <p:cNvPr id="10" name="CuadroTexto 9">
            <a:extLst>
              <a:ext uri="{FF2B5EF4-FFF2-40B4-BE49-F238E27FC236}">
                <a16:creationId xmlns:a16="http://schemas.microsoft.com/office/drawing/2014/main" id="{92E7F825-EF91-4316-91A9-6996E3892074}"/>
              </a:ext>
            </a:extLst>
          </p:cNvPr>
          <p:cNvSpPr txBox="1"/>
          <p:nvPr/>
        </p:nvSpPr>
        <p:spPr>
          <a:xfrm>
            <a:off x="6503250" y="3140031"/>
            <a:ext cx="5324956" cy="1200329"/>
          </a:xfrm>
          <a:prstGeom prst="rect">
            <a:avLst/>
          </a:prstGeom>
          <a:noFill/>
        </p:spPr>
        <p:txBody>
          <a:bodyPr wrap="square">
            <a:spAutoFit/>
          </a:bodyPr>
          <a:lstStyle/>
          <a:p>
            <a:pPr algn="just"/>
            <a:r>
              <a:rPr lang="es-ES" dirty="0"/>
              <a:t>Para consultar ubicación y horarios de nuestros puntos de atención, lo puedes hacer a través del siguiente link </a:t>
            </a:r>
            <a:r>
              <a:rPr lang="es-CO" dirty="0">
                <a:hlinkClick r:id="rId2"/>
              </a:rPr>
              <a:t>https://www.saviasaludeps.com/sitioweb/index.php/afiliados/puntos-de-atencion/savia-salud-eps</a:t>
            </a:r>
            <a:endParaRPr lang="es-CO" dirty="0"/>
          </a:p>
        </p:txBody>
      </p:sp>
      <p:pic>
        <p:nvPicPr>
          <p:cNvPr id="5" name="Imagen 4">
            <a:extLst>
              <a:ext uri="{FF2B5EF4-FFF2-40B4-BE49-F238E27FC236}">
                <a16:creationId xmlns:a16="http://schemas.microsoft.com/office/drawing/2014/main" id="{0746A13B-D2BF-4D2F-B1F9-1CD1BB8D2CE3}"/>
              </a:ext>
            </a:extLst>
          </p:cNvPr>
          <p:cNvPicPr>
            <a:picLocks noChangeAspect="1"/>
          </p:cNvPicPr>
          <p:nvPr/>
        </p:nvPicPr>
        <p:blipFill>
          <a:blip r:embed="rId3"/>
          <a:stretch>
            <a:fillRect/>
          </a:stretch>
        </p:blipFill>
        <p:spPr>
          <a:xfrm>
            <a:off x="546354" y="1329070"/>
            <a:ext cx="5631162" cy="4838367"/>
          </a:xfrm>
          <a:prstGeom prst="rect">
            <a:avLst/>
          </a:prstGeom>
        </p:spPr>
      </p:pic>
    </p:spTree>
    <p:extLst>
      <p:ext uri="{BB962C8B-B14F-4D97-AF65-F5344CB8AC3E}">
        <p14:creationId xmlns:p14="http://schemas.microsoft.com/office/powerpoint/2010/main" val="557358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6291A80-9DA6-BA44-BA38-B7906968D198}"/>
              </a:ext>
            </a:extLst>
          </p:cNvPr>
          <p:cNvSpPr txBox="1"/>
          <p:nvPr/>
        </p:nvSpPr>
        <p:spPr>
          <a:xfrm>
            <a:off x="1800665" y="483666"/>
            <a:ext cx="8384344" cy="1200329"/>
          </a:xfrm>
          <a:prstGeom prst="rect">
            <a:avLst/>
          </a:prstGeom>
          <a:noFill/>
        </p:spPr>
        <p:txBody>
          <a:bodyPr wrap="square" rtlCol="0">
            <a:spAutoFit/>
          </a:bodyPr>
          <a:lstStyle/>
          <a:p>
            <a:pPr algn="ctr"/>
            <a:r>
              <a:rPr lang="es-ES" sz="3600" b="1" dirty="0">
                <a:solidFill>
                  <a:srgbClr val="01A592"/>
                </a:solidFill>
              </a:rPr>
              <a:t>Atenciones a través de las líneas telefónicas</a:t>
            </a:r>
            <a:endParaRPr lang="es-CO" sz="3600" b="1" dirty="0">
              <a:solidFill>
                <a:srgbClr val="01A592"/>
              </a:solidFill>
            </a:endParaRPr>
          </a:p>
        </p:txBody>
      </p:sp>
      <p:sp>
        <p:nvSpPr>
          <p:cNvPr id="12" name="CuadroTexto 11">
            <a:extLst>
              <a:ext uri="{FF2B5EF4-FFF2-40B4-BE49-F238E27FC236}">
                <a16:creationId xmlns:a16="http://schemas.microsoft.com/office/drawing/2014/main" id="{DBCFC391-8B94-415F-A5DB-A93E8C6F0D3B}"/>
              </a:ext>
            </a:extLst>
          </p:cNvPr>
          <p:cNvSpPr txBox="1"/>
          <p:nvPr/>
        </p:nvSpPr>
        <p:spPr>
          <a:xfrm>
            <a:off x="956605" y="5528603"/>
            <a:ext cx="10621105" cy="646331"/>
          </a:xfrm>
          <a:prstGeom prst="rect">
            <a:avLst/>
          </a:prstGeom>
          <a:noFill/>
        </p:spPr>
        <p:txBody>
          <a:bodyPr wrap="square" rtlCol="0">
            <a:spAutoFit/>
          </a:bodyPr>
          <a:lstStyle/>
          <a:p>
            <a:pPr marL="12700">
              <a:lnSpc>
                <a:spcPct val="100000"/>
              </a:lnSpc>
              <a:spcBef>
                <a:spcPts val="100"/>
              </a:spcBef>
            </a:pPr>
            <a:r>
              <a:rPr lang="es-ES" sz="1800" spc="-5" dirty="0">
                <a:solidFill>
                  <a:srgbClr val="224B5B"/>
                </a:solidFill>
                <a:latin typeface="Calibri"/>
                <a:cs typeface="Calibri"/>
              </a:rPr>
              <a:t>En </a:t>
            </a:r>
            <a:r>
              <a:rPr lang="es-ES" sz="1800" dirty="0">
                <a:solidFill>
                  <a:srgbClr val="224B5B"/>
                </a:solidFill>
                <a:latin typeface="Calibri"/>
                <a:cs typeface="Calibri"/>
              </a:rPr>
              <a:t>el IV </a:t>
            </a:r>
            <a:r>
              <a:rPr lang="es-ES" sz="1800" spc="-10" dirty="0">
                <a:solidFill>
                  <a:srgbClr val="224B5B"/>
                </a:solidFill>
                <a:latin typeface="Calibri"/>
                <a:cs typeface="Calibri"/>
              </a:rPr>
              <a:t>trimestre </a:t>
            </a:r>
            <a:r>
              <a:rPr lang="es-ES" spc="-10" dirty="0">
                <a:solidFill>
                  <a:srgbClr val="224B5B"/>
                </a:solidFill>
                <a:latin typeface="Calibri"/>
                <a:cs typeface="Calibri"/>
              </a:rPr>
              <a:t>del año 2020</a:t>
            </a:r>
            <a:r>
              <a:rPr lang="es-ES" sz="1800" dirty="0">
                <a:solidFill>
                  <a:srgbClr val="224B5B"/>
                </a:solidFill>
                <a:latin typeface="Calibri"/>
                <a:cs typeface="Calibri"/>
              </a:rPr>
              <a:t> a </a:t>
            </a:r>
            <a:r>
              <a:rPr lang="es-ES" sz="1800" spc="-15" dirty="0">
                <a:solidFill>
                  <a:srgbClr val="224B5B"/>
                </a:solidFill>
                <a:latin typeface="Calibri"/>
                <a:cs typeface="Calibri"/>
              </a:rPr>
              <a:t>través </a:t>
            </a:r>
            <a:r>
              <a:rPr lang="es-ES" sz="1800" spc="-5" dirty="0">
                <a:solidFill>
                  <a:srgbClr val="224B5B"/>
                </a:solidFill>
                <a:latin typeface="Calibri"/>
                <a:cs typeface="Calibri"/>
              </a:rPr>
              <a:t>de </a:t>
            </a:r>
            <a:r>
              <a:rPr lang="es-ES" sz="1800" dirty="0">
                <a:solidFill>
                  <a:srgbClr val="224B5B"/>
                </a:solidFill>
                <a:latin typeface="Calibri"/>
                <a:cs typeface="Calibri"/>
              </a:rPr>
              <a:t>las </a:t>
            </a:r>
            <a:r>
              <a:rPr lang="es-ES" sz="1800" spc="-5" dirty="0">
                <a:solidFill>
                  <a:srgbClr val="224B5B"/>
                </a:solidFill>
                <a:latin typeface="Calibri"/>
                <a:cs typeface="Calibri"/>
              </a:rPr>
              <a:t>líneas de </a:t>
            </a:r>
            <a:r>
              <a:rPr lang="es-ES" sz="1800" spc="-10" dirty="0">
                <a:solidFill>
                  <a:srgbClr val="224B5B"/>
                </a:solidFill>
                <a:latin typeface="Calibri"/>
                <a:cs typeface="Calibri"/>
              </a:rPr>
              <a:t>atención </a:t>
            </a:r>
            <a:r>
              <a:rPr lang="es-ES" sz="1800" dirty="0">
                <a:solidFill>
                  <a:srgbClr val="224B5B"/>
                </a:solidFill>
                <a:latin typeface="Calibri"/>
                <a:cs typeface="Calibri"/>
              </a:rPr>
              <a:t>al </a:t>
            </a:r>
            <a:r>
              <a:rPr lang="es-ES" sz="1800" spc="-10" dirty="0">
                <a:solidFill>
                  <a:srgbClr val="224B5B"/>
                </a:solidFill>
                <a:latin typeface="Calibri"/>
                <a:cs typeface="Calibri"/>
              </a:rPr>
              <a:t>usuario, </a:t>
            </a:r>
            <a:r>
              <a:rPr lang="es-ES" sz="1800" spc="-5" dirty="0">
                <a:solidFill>
                  <a:srgbClr val="224B5B"/>
                </a:solidFill>
                <a:latin typeface="Calibri"/>
                <a:cs typeface="Calibri"/>
              </a:rPr>
              <a:t>se brindó </a:t>
            </a:r>
            <a:r>
              <a:rPr lang="es-ES" sz="1800" spc="-10" dirty="0">
                <a:solidFill>
                  <a:srgbClr val="224B5B"/>
                </a:solidFill>
                <a:latin typeface="Calibri"/>
                <a:cs typeface="Calibri"/>
              </a:rPr>
              <a:t>respuesta </a:t>
            </a:r>
            <a:r>
              <a:rPr lang="es-ES" sz="1800" dirty="0">
                <a:solidFill>
                  <a:srgbClr val="224B5B"/>
                </a:solidFill>
                <a:latin typeface="Calibri"/>
                <a:cs typeface="Calibri"/>
              </a:rPr>
              <a:t>a </a:t>
            </a:r>
            <a:r>
              <a:rPr lang="es-ES" sz="1800" spc="-5" dirty="0">
                <a:solidFill>
                  <a:srgbClr val="224B5B"/>
                </a:solidFill>
                <a:latin typeface="Calibri"/>
                <a:cs typeface="Calibri"/>
              </a:rPr>
              <a:t>un </a:t>
            </a:r>
            <a:r>
              <a:rPr lang="es-ES" sz="1800" spc="-10" dirty="0">
                <a:solidFill>
                  <a:srgbClr val="224B5B"/>
                </a:solidFill>
                <a:latin typeface="Calibri"/>
                <a:cs typeface="Calibri"/>
              </a:rPr>
              <a:t>total </a:t>
            </a:r>
            <a:r>
              <a:rPr lang="es-ES" sz="1800" spc="-5" dirty="0">
                <a:solidFill>
                  <a:srgbClr val="224B5B"/>
                </a:solidFill>
                <a:latin typeface="Calibri"/>
                <a:cs typeface="Calibri"/>
              </a:rPr>
              <a:t>de </a:t>
            </a:r>
            <a:r>
              <a:rPr lang="es-ES" sz="1800" b="1" dirty="0">
                <a:solidFill>
                  <a:srgbClr val="00A38D"/>
                </a:solidFill>
                <a:latin typeface="Calibri"/>
                <a:cs typeface="Calibri"/>
              </a:rPr>
              <a:t>53.216</a:t>
            </a:r>
            <a:r>
              <a:rPr lang="es-ES" b="1" dirty="0">
                <a:solidFill>
                  <a:srgbClr val="00A38D"/>
                </a:solidFill>
                <a:latin typeface="Calibri"/>
                <a:cs typeface="Calibri"/>
              </a:rPr>
              <a:t> </a:t>
            </a:r>
            <a:r>
              <a:rPr lang="es-ES" spc="-5" dirty="0">
                <a:solidFill>
                  <a:srgbClr val="224B5B"/>
                </a:solidFill>
                <a:latin typeface="Calibri"/>
                <a:cs typeface="Calibri"/>
              </a:rPr>
              <a:t>solitudes</a:t>
            </a:r>
            <a:r>
              <a:rPr lang="es-ES" sz="1800" spc="-5" dirty="0">
                <a:solidFill>
                  <a:srgbClr val="224B5B"/>
                </a:solidFill>
                <a:latin typeface="Calibri"/>
                <a:cs typeface="Calibri"/>
              </a:rPr>
              <a:t>,</a:t>
            </a:r>
            <a:r>
              <a:rPr lang="es-ES" sz="1800" spc="300" dirty="0">
                <a:solidFill>
                  <a:srgbClr val="224B5B"/>
                </a:solidFill>
                <a:latin typeface="Calibri"/>
                <a:cs typeface="Calibri"/>
              </a:rPr>
              <a:t> </a:t>
            </a:r>
            <a:r>
              <a:rPr lang="es-ES" sz="1800" spc="-5" dirty="0">
                <a:solidFill>
                  <a:srgbClr val="224B5B"/>
                </a:solidFill>
                <a:latin typeface="Calibri"/>
                <a:cs typeface="Calibri"/>
              </a:rPr>
              <a:t>de</a:t>
            </a:r>
            <a:r>
              <a:rPr lang="es-ES" dirty="0">
                <a:latin typeface="Calibri"/>
                <a:cs typeface="Calibri"/>
              </a:rPr>
              <a:t> </a:t>
            </a:r>
            <a:r>
              <a:rPr lang="es-ES" sz="1800" spc="-5" dirty="0">
                <a:solidFill>
                  <a:srgbClr val="224B5B"/>
                </a:solidFill>
                <a:latin typeface="Calibri"/>
                <a:cs typeface="Calibri"/>
              </a:rPr>
              <a:t>las cuales </a:t>
            </a:r>
            <a:r>
              <a:rPr lang="es-ES" sz="1800" dirty="0">
                <a:solidFill>
                  <a:srgbClr val="224B5B"/>
                </a:solidFill>
                <a:latin typeface="Calibri"/>
                <a:cs typeface="Calibri"/>
              </a:rPr>
              <a:t>el </a:t>
            </a:r>
            <a:r>
              <a:rPr lang="es-ES" sz="1800" b="1" dirty="0">
                <a:solidFill>
                  <a:srgbClr val="00A38D"/>
                </a:solidFill>
                <a:latin typeface="Calibri"/>
                <a:cs typeface="Calibri"/>
              </a:rPr>
              <a:t>80% </a:t>
            </a:r>
            <a:r>
              <a:rPr lang="es-ES" sz="1800" spc="-10" dirty="0">
                <a:solidFill>
                  <a:srgbClr val="224B5B"/>
                </a:solidFill>
                <a:latin typeface="Calibri"/>
                <a:cs typeface="Calibri"/>
              </a:rPr>
              <a:t>corresponde </a:t>
            </a:r>
            <a:r>
              <a:rPr lang="es-ES" sz="1800" dirty="0">
                <a:solidFill>
                  <a:srgbClr val="224B5B"/>
                </a:solidFill>
                <a:latin typeface="Calibri"/>
                <a:cs typeface="Calibri"/>
              </a:rPr>
              <a:t>a </a:t>
            </a:r>
            <a:r>
              <a:rPr lang="es-ES" sz="1800" spc="-10" dirty="0">
                <a:solidFill>
                  <a:srgbClr val="224B5B"/>
                </a:solidFill>
                <a:latin typeface="Calibri"/>
                <a:cs typeface="Calibri"/>
              </a:rPr>
              <a:t>trámites </a:t>
            </a:r>
            <a:r>
              <a:rPr lang="es-ES" sz="1800" spc="-15" dirty="0">
                <a:solidFill>
                  <a:srgbClr val="224B5B"/>
                </a:solidFill>
                <a:latin typeface="Calibri"/>
                <a:cs typeface="Calibri"/>
              </a:rPr>
              <a:t>para garantizar </a:t>
            </a:r>
            <a:r>
              <a:rPr lang="es-ES" sz="1800" dirty="0">
                <a:solidFill>
                  <a:srgbClr val="224B5B"/>
                </a:solidFill>
                <a:latin typeface="Calibri"/>
                <a:cs typeface="Calibri"/>
              </a:rPr>
              <a:t>el </a:t>
            </a:r>
            <a:r>
              <a:rPr lang="es-ES" sz="1800" spc="-5" dirty="0">
                <a:solidFill>
                  <a:srgbClr val="224B5B"/>
                </a:solidFill>
                <a:latin typeface="Calibri"/>
                <a:cs typeface="Calibri"/>
              </a:rPr>
              <a:t>acceso </a:t>
            </a:r>
            <a:r>
              <a:rPr lang="es-ES" sz="1800" dirty="0">
                <a:solidFill>
                  <a:srgbClr val="224B5B"/>
                </a:solidFill>
                <a:latin typeface="Calibri"/>
                <a:cs typeface="Calibri"/>
              </a:rPr>
              <a:t>a </a:t>
            </a:r>
            <a:r>
              <a:rPr lang="es-ES" sz="1800" spc="-5" dirty="0">
                <a:solidFill>
                  <a:srgbClr val="224B5B"/>
                </a:solidFill>
                <a:latin typeface="Calibri"/>
                <a:cs typeface="Calibri"/>
              </a:rPr>
              <a:t>los servicios de</a:t>
            </a:r>
            <a:r>
              <a:rPr lang="es-ES" sz="1800" spc="140" dirty="0">
                <a:solidFill>
                  <a:srgbClr val="224B5B"/>
                </a:solidFill>
                <a:latin typeface="Calibri"/>
                <a:cs typeface="Calibri"/>
              </a:rPr>
              <a:t> </a:t>
            </a:r>
            <a:r>
              <a:rPr lang="es-ES" sz="1800" spc="-5" dirty="0">
                <a:solidFill>
                  <a:srgbClr val="224B5B"/>
                </a:solidFill>
                <a:latin typeface="Calibri"/>
                <a:cs typeface="Calibri"/>
              </a:rPr>
              <a:t>salud.</a:t>
            </a:r>
            <a:endParaRPr lang="es-ES" sz="1800" dirty="0">
              <a:latin typeface="Calibri"/>
              <a:cs typeface="Calibri"/>
            </a:endParaRPr>
          </a:p>
        </p:txBody>
      </p:sp>
      <p:graphicFrame>
        <p:nvGraphicFramePr>
          <p:cNvPr id="7" name="Tabla 6">
            <a:extLst>
              <a:ext uri="{FF2B5EF4-FFF2-40B4-BE49-F238E27FC236}">
                <a16:creationId xmlns:a16="http://schemas.microsoft.com/office/drawing/2014/main" id="{523F446D-E7A9-4BE5-9BAD-1001F36DDDFE}"/>
              </a:ext>
            </a:extLst>
          </p:cNvPr>
          <p:cNvGraphicFramePr>
            <a:graphicFrameLocks noGrp="1"/>
          </p:cNvGraphicFramePr>
          <p:nvPr>
            <p:extLst>
              <p:ext uri="{D42A27DB-BD31-4B8C-83A1-F6EECF244321}">
                <p14:modId xmlns:p14="http://schemas.microsoft.com/office/powerpoint/2010/main" val="3807869739"/>
              </p:ext>
            </p:extLst>
          </p:nvPr>
        </p:nvGraphicFramePr>
        <p:xfrm>
          <a:off x="1153557" y="2644724"/>
          <a:ext cx="3249636" cy="1754505"/>
        </p:xfrm>
        <a:graphic>
          <a:graphicData uri="http://schemas.openxmlformats.org/drawingml/2006/table">
            <a:tbl>
              <a:tblPr/>
              <a:tblGrid>
                <a:gridCol w="1083212">
                  <a:extLst>
                    <a:ext uri="{9D8B030D-6E8A-4147-A177-3AD203B41FA5}">
                      <a16:colId xmlns:a16="http://schemas.microsoft.com/office/drawing/2014/main" val="3715342293"/>
                    </a:ext>
                  </a:extLst>
                </a:gridCol>
                <a:gridCol w="1083212">
                  <a:extLst>
                    <a:ext uri="{9D8B030D-6E8A-4147-A177-3AD203B41FA5}">
                      <a16:colId xmlns:a16="http://schemas.microsoft.com/office/drawing/2014/main" val="765469499"/>
                    </a:ext>
                  </a:extLst>
                </a:gridCol>
                <a:gridCol w="1083212">
                  <a:extLst>
                    <a:ext uri="{9D8B030D-6E8A-4147-A177-3AD203B41FA5}">
                      <a16:colId xmlns:a16="http://schemas.microsoft.com/office/drawing/2014/main" val="2612927697"/>
                    </a:ext>
                  </a:extLst>
                </a:gridCol>
              </a:tblGrid>
              <a:tr h="635764">
                <a:tc>
                  <a:txBody>
                    <a:bodyPr/>
                    <a:lstStyle/>
                    <a:p>
                      <a:pPr algn="ctr" fontAlgn="ctr"/>
                      <a:r>
                        <a:rPr lang="es-CO" sz="1600" b="1" i="0" u="none" strike="noStrike" dirty="0">
                          <a:solidFill>
                            <a:srgbClr val="FFFFFF"/>
                          </a:solidFill>
                          <a:effectLst/>
                          <a:latin typeface="Calibri" panose="020F0502020204030204" pitchFamily="34" charset="0"/>
                        </a:rPr>
                        <a:t>MES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8D"/>
                    </a:solidFill>
                  </a:tcPr>
                </a:tc>
                <a:tc>
                  <a:txBody>
                    <a:bodyPr/>
                    <a:lstStyle/>
                    <a:p>
                      <a:pPr algn="ctr" fontAlgn="ctr"/>
                      <a:r>
                        <a:rPr lang="es-CO" sz="1600" b="1" i="0" u="none" strike="noStrike" dirty="0">
                          <a:solidFill>
                            <a:srgbClr val="FFFFFF"/>
                          </a:solidFill>
                          <a:effectLst/>
                          <a:latin typeface="Calibri" panose="020F0502020204030204" pitchFamily="34" charset="0"/>
                        </a:rPr>
                        <a:t>LLAMADAS RECIBIDAS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8D"/>
                    </a:solidFill>
                  </a:tcPr>
                </a:tc>
                <a:tc>
                  <a:txBody>
                    <a:bodyPr/>
                    <a:lstStyle/>
                    <a:p>
                      <a:pPr algn="ctr" fontAlgn="ctr"/>
                      <a:r>
                        <a:rPr lang="es-CO" sz="1600" b="1" i="0" u="none" strike="noStrike" dirty="0">
                          <a:solidFill>
                            <a:srgbClr val="FFFFFF"/>
                          </a:solidFill>
                          <a:effectLst/>
                          <a:latin typeface="Calibri" panose="020F0502020204030204" pitchFamily="34" charset="0"/>
                        </a:rPr>
                        <a:t>PROMEDIO DURACION (MINUTOS)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8D"/>
                    </a:solidFill>
                  </a:tcPr>
                </a:tc>
                <a:extLst>
                  <a:ext uri="{0D108BD9-81ED-4DB2-BD59-A6C34878D82A}">
                    <a16:rowId xmlns:a16="http://schemas.microsoft.com/office/drawing/2014/main" val="1273268661"/>
                  </a:ext>
                </a:extLst>
              </a:tr>
              <a:tr h="217369">
                <a:tc>
                  <a:txBody>
                    <a:bodyPr/>
                    <a:lstStyle/>
                    <a:p>
                      <a:pPr algn="ctr" fontAlgn="b"/>
                      <a:r>
                        <a:rPr lang="es-CO" sz="1600" b="0" i="0" u="none" strike="noStrike">
                          <a:solidFill>
                            <a:srgbClr val="000000"/>
                          </a:solidFill>
                          <a:effectLst/>
                          <a:latin typeface="Calibri" panose="020F0502020204030204" pitchFamily="34" charset="0"/>
                        </a:rPr>
                        <a:t>Octubre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effectLst/>
                          <a:latin typeface="Calibri" panose="020F0502020204030204" pitchFamily="34" charset="0"/>
                        </a:rPr>
                        <a:t>21.615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es-CO" sz="1600" b="0" i="0" u="none" strike="noStrike" dirty="0">
                          <a:solidFill>
                            <a:srgbClr val="000000"/>
                          </a:solidFill>
                          <a:effectLst/>
                          <a:latin typeface="Calibri" panose="020F0502020204030204" pitchFamily="34" charset="0"/>
                        </a:rPr>
                        <a:t>3,79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096069"/>
                  </a:ext>
                </a:extLst>
              </a:tr>
              <a:tr h="217369">
                <a:tc>
                  <a:txBody>
                    <a:bodyPr/>
                    <a:lstStyle/>
                    <a:p>
                      <a:pPr algn="ctr" fontAlgn="b"/>
                      <a:r>
                        <a:rPr lang="es-CO" sz="1600" b="0" i="0" u="none" strike="noStrike">
                          <a:solidFill>
                            <a:srgbClr val="000000"/>
                          </a:solidFill>
                          <a:effectLst/>
                          <a:latin typeface="Calibri" panose="020F0502020204030204" pitchFamily="34" charset="0"/>
                        </a:rPr>
                        <a:t>Noviembre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effectLst/>
                          <a:latin typeface="Calibri" panose="020F0502020204030204" pitchFamily="34" charset="0"/>
                        </a:rPr>
                        <a:t>16.395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96236392"/>
                  </a:ext>
                </a:extLst>
              </a:tr>
              <a:tr h="217369">
                <a:tc>
                  <a:txBody>
                    <a:bodyPr/>
                    <a:lstStyle/>
                    <a:p>
                      <a:pPr algn="ctr" fontAlgn="b"/>
                      <a:r>
                        <a:rPr lang="es-CO" sz="1600" b="0" i="0" u="none" strike="noStrike">
                          <a:solidFill>
                            <a:srgbClr val="000000"/>
                          </a:solidFill>
                          <a:effectLst/>
                          <a:latin typeface="Calibri" panose="020F0502020204030204" pitchFamily="34" charset="0"/>
                        </a:rPr>
                        <a:t>Diciembre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a:solidFill>
                            <a:srgbClr val="000000"/>
                          </a:solidFill>
                          <a:effectLst/>
                          <a:latin typeface="Calibri" panose="020F0502020204030204" pitchFamily="34" charset="0"/>
                        </a:rPr>
                        <a:t>15.206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4188890337"/>
                  </a:ext>
                </a:extLst>
              </a:tr>
              <a:tr h="217369">
                <a:tc>
                  <a:txBody>
                    <a:bodyPr/>
                    <a:lstStyle/>
                    <a:p>
                      <a:pPr algn="ctr" fontAlgn="b"/>
                      <a:r>
                        <a:rPr lang="es-CO" sz="1600" b="0"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600" b="0" i="0" u="none" strike="noStrike" dirty="0">
                          <a:solidFill>
                            <a:srgbClr val="000000"/>
                          </a:solidFill>
                          <a:effectLst/>
                          <a:latin typeface="Calibri" panose="020F0502020204030204" pitchFamily="34" charset="0"/>
                        </a:rPr>
                        <a:t>53.216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s-CO"/>
                    </a:p>
                  </a:txBody>
                  <a:tcPr/>
                </a:tc>
                <a:extLst>
                  <a:ext uri="{0D108BD9-81ED-4DB2-BD59-A6C34878D82A}">
                    <a16:rowId xmlns:a16="http://schemas.microsoft.com/office/drawing/2014/main" val="3654027273"/>
                  </a:ext>
                </a:extLst>
              </a:tr>
            </a:tbl>
          </a:graphicData>
        </a:graphic>
      </p:graphicFrame>
      <p:graphicFrame>
        <p:nvGraphicFramePr>
          <p:cNvPr id="8" name="Tabla 7">
            <a:extLst>
              <a:ext uri="{FF2B5EF4-FFF2-40B4-BE49-F238E27FC236}">
                <a16:creationId xmlns:a16="http://schemas.microsoft.com/office/drawing/2014/main" id="{AFECF6AC-1067-42C6-81F5-3101B4BAE750}"/>
              </a:ext>
            </a:extLst>
          </p:cNvPr>
          <p:cNvGraphicFramePr>
            <a:graphicFrameLocks noGrp="1"/>
          </p:cNvGraphicFramePr>
          <p:nvPr>
            <p:extLst>
              <p:ext uri="{D42A27DB-BD31-4B8C-83A1-F6EECF244321}">
                <p14:modId xmlns:p14="http://schemas.microsoft.com/office/powerpoint/2010/main" val="1266935003"/>
              </p:ext>
            </p:extLst>
          </p:nvPr>
        </p:nvGraphicFramePr>
        <p:xfrm>
          <a:off x="5257800" y="2344649"/>
          <a:ext cx="6477000" cy="2528232"/>
        </p:xfrm>
        <a:graphic>
          <a:graphicData uri="http://schemas.openxmlformats.org/drawingml/2006/table">
            <a:tbl>
              <a:tblPr/>
              <a:tblGrid>
                <a:gridCol w="2159000">
                  <a:extLst>
                    <a:ext uri="{9D8B030D-6E8A-4147-A177-3AD203B41FA5}">
                      <a16:colId xmlns:a16="http://schemas.microsoft.com/office/drawing/2014/main" val="2590937302"/>
                    </a:ext>
                  </a:extLst>
                </a:gridCol>
                <a:gridCol w="1079500">
                  <a:extLst>
                    <a:ext uri="{9D8B030D-6E8A-4147-A177-3AD203B41FA5}">
                      <a16:colId xmlns:a16="http://schemas.microsoft.com/office/drawing/2014/main" val="554254292"/>
                    </a:ext>
                  </a:extLst>
                </a:gridCol>
                <a:gridCol w="1079500">
                  <a:extLst>
                    <a:ext uri="{9D8B030D-6E8A-4147-A177-3AD203B41FA5}">
                      <a16:colId xmlns:a16="http://schemas.microsoft.com/office/drawing/2014/main" val="1881759463"/>
                    </a:ext>
                  </a:extLst>
                </a:gridCol>
                <a:gridCol w="1079500">
                  <a:extLst>
                    <a:ext uri="{9D8B030D-6E8A-4147-A177-3AD203B41FA5}">
                      <a16:colId xmlns:a16="http://schemas.microsoft.com/office/drawing/2014/main" val="1860972408"/>
                    </a:ext>
                  </a:extLst>
                </a:gridCol>
                <a:gridCol w="1079500">
                  <a:extLst>
                    <a:ext uri="{9D8B030D-6E8A-4147-A177-3AD203B41FA5}">
                      <a16:colId xmlns:a16="http://schemas.microsoft.com/office/drawing/2014/main" val="1603855765"/>
                    </a:ext>
                  </a:extLst>
                </a:gridCol>
              </a:tblGrid>
              <a:tr h="427301">
                <a:tc>
                  <a:txBody>
                    <a:bodyPr/>
                    <a:lstStyle/>
                    <a:p>
                      <a:pPr algn="ctr" fontAlgn="ctr"/>
                      <a:r>
                        <a:rPr lang="es-ES" sz="1400" b="1" i="0" u="none" strike="noStrike" dirty="0">
                          <a:solidFill>
                            <a:srgbClr val="FFFFFF"/>
                          </a:solidFill>
                          <a:effectLst/>
                          <a:latin typeface="Calibri" panose="020F0502020204030204" pitchFamily="34" charset="0"/>
                        </a:rPr>
                        <a:t>LINEA DE ATENCION AL CIUDADANO</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8D"/>
                    </a:solidFill>
                  </a:tcPr>
                </a:tc>
                <a:tc>
                  <a:txBody>
                    <a:bodyPr/>
                    <a:lstStyle/>
                    <a:p>
                      <a:pPr algn="ctr" fontAlgn="ctr"/>
                      <a:r>
                        <a:rPr lang="es-CO" sz="1400" b="1" i="0" u="none" strike="noStrike">
                          <a:solidFill>
                            <a:srgbClr val="FFFFFF"/>
                          </a:solidFill>
                          <a:effectLst/>
                          <a:latin typeface="Calibri" panose="020F0502020204030204" pitchFamily="34" charset="0"/>
                        </a:rPr>
                        <a:t>OCTUBRE</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8D"/>
                    </a:solidFill>
                  </a:tcPr>
                </a:tc>
                <a:tc>
                  <a:txBody>
                    <a:bodyPr/>
                    <a:lstStyle/>
                    <a:p>
                      <a:pPr algn="ctr" fontAlgn="ctr"/>
                      <a:r>
                        <a:rPr lang="es-CO" sz="1400" b="1" i="0" u="none" strike="noStrike">
                          <a:solidFill>
                            <a:srgbClr val="FFFFFF"/>
                          </a:solidFill>
                          <a:effectLst/>
                          <a:latin typeface="Calibri" panose="020F0502020204030204" pitchFamily="34" charset="0"/>
                        </a:rPr>
                        <a:t>NOVIEMBRE</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8D"/>
                    </a:solidFill>
                  </a:tcPr>
                </a:tc>
                <a:tc>
                  <a:txBody>
                    <a:bodyPr/>
                    <a:lstStyle/>
                    <a:p>
                      <a:pPr algn="ctr" fontAlgn="ctr"/>
                      <a:r>
                        <a:rPr lang="es-CO" sz="1400" b="1" i="0" u="none" strike="noStrike">
                          <a:solidFill>
                            <a:srgbClr val="FFFFFF"/>
                          </a:solidFill>
                          <a:effectLst/>
                          <a:latin typeface="Calibri" panose="020F0502020204030204" pitchFamily="34" charset="0"/>
                        </a:rPr>
                        <a:t>DICIEMBRE</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8D"/>
                    </a:solidFill>
                  </a:tcPr>
                </a:tc>
                <a:tc>
                  <a:txBody>
                    <a:bodyPr/>
                    <a:lstStyle/>
                    <a:p>
                      <a:pPr algn="ctr" fontAlgn="ctr"/>
                      <a:r>
                        <a:rPr lang="es-CO" sz="1400" b="1" i="0" u="none" strike="noStrike">
                          <a:solidFill>
                            <a:srgbClr val="FFFFFF"/>
                          </a:solidFill>
                          <a:effectLst/>
                          <a:latin typeface="Calibri" panose="020F0502020204030204" pitchFamily="34" charset="0"/>
                        </a:rPr>
                        <a:t>TOTAL</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A48D"/>
                    </a:solidFill>
                  </a:tcPr>
                </a:tc>
                <a:extLst>
                  <a:ext uri="{0D108BD9-81ED-4DB2-BD59-A6C34878D82A}">
                    <a16:rowId xmlns:a16="http://schemas.microsoft.com/office/drawing/2014/main" val="2508144141"/>
                  </a:ext>
                </a:extLst>
              </a:tr>
              <a:tr h="317952">
                <a:tc>
                  <a:txBody>
                    <a:bodyPr/>
                    <a:lstStyle/>
                    <a:p>
                      <a:pPr algn="ctr" fontAlgn="ctr"/>
                      <a:r>
                        <a:rPr lang="es-CO" sz="1400" b="0" i="0" u="none" strike="noStrike" dirty="0">
                          <a:solidFill>
                            <a:srgbClr val="000000"/>
                          </a:solidFill>
                          <a:effectLst/>
                          <a:latin typeface="Calibri" panose="020F0502020204030204" pitchFamily="34" charset="0"/>
                        </a:rPr>
                        <a:t>Aseguramiento</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Calibri" panose="020F0502020204030204" pitchFamily="34" charset="0"/>
                        </a:rPr>
                        <a:t>4.527</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3.070</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2.464</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10.061</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395401"/>
                  </a:ext>
                </a:extLst>
              </a:tr>
              <a:tr h="439973">
                <a:tc>
                  <a:txBody>
                    <a:bodyPr/>
                    <a:lstStyle/>
                    <a:p>
                      <a:pPr algn="ctr" fontAlgn="ctr"/>
                      <a:r>
                        <a:rPr lang="es-ES" sz="1400" b="0" i="0" u="none" strike="noStrike">
                          <a:solidFill>
                            <a:srgbClr val="000000"/>
                          </a:solidFill>
                          <a:effectLst/>
                          <a:latin typeface="Calibri" panose="020F0502020204030204" pitchFamily="34" charset="0"/>
                        </a:rPr>
                        <a:t>Acceso a servicio de salud</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Calibri" panose="020F0502020204030204" pitchFamily="34" charset="0"/>
                        </a:rPr>
                        <a:t>16.975</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13.166</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12.253</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42.394</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915045"/>
                  </a:ext>
                </a:extLst>
              </a:tr>
              <a:tr h="381000">
                <a:tc>
                  <a:txBody>
                    <a:bodyPr/>
                    <a:lstStyle/>
                    <a:p>
                      <a:pPr algn="ctr" fontAlgn="ctr"/>
                      <a:r>
                        <a:rPr lang="es-CO" sz="1400" b="0" i="0" u="none" strike="noStrike" dirty="0">
                          <a:solidFill>
                            <a:srgbClr val="000000"/>
                          </a:solidFill>
                          <a:effectLst/>
                          <a:latin typeface="Calibri" panose="020F0502020204030204" pitchFamily="34" charset="0"/>
                        </a:rPr>
                        <a:t>Orientación a Otras Áreas</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87</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146</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478</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711</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768954"/>
                  </a:ext>
                </a:extLst>
              </a:tr>
              <a:tr h="317952">
                <a:tc>
                  <a:txBody>
                    <a:bodyPr/>
                    <a:lstStyle/>
                    <a:p>
                      <a:pPr algn="ctr" fontAlgn="ctr"/>
                      <a:r>
                        <a:rPr lang="es-CO" sz="1400" b="0" i="0" u="none" strike="noStrike">
                          <a:solidFill>
                            <a:srgbClr val="000000"/>
                          </a:solidFill>
                          <a:effectLst/>
                          <a:latin typeface="Calibri" panose="020F0502020204030204" pitchFamily="34" charset="0"/>
                        </a:rPr>
                        <a:t>Medicamentos</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9</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15</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487679"/>
                  </a:ext>
                </a:extLst>
              </a:tr>
              <a:tr h="317952">
                <a:tc>
                  <a:txBody>
                    <a:bodyPr/>
                    <a:lstStyle/>
                    <a:p>
                      <a:pPr algn="ctr" fontAlgn="ctr"/>
                      <a:r>
                        <a:rPr lang="es-CO" sz="1400" b="0" i="0" u="none" strike="noStrike">
                          <a:solidFill>
                            <a:srgbClr val="000000"/>
                          </a:solidFill>
                          <a:effectLst/>
                          <a:latin typeface="Calibri" panose="020F0502020204030204" pitchFamily="34" charset="0"/>
                        </a:rPr>
                        <a:t>Procesos Juridicos</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0</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0</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067406"/>
                  </a:ext>
                </a:extLst>
              </a:tr>
              <a:tr h="317952">
                <a:tc>
                  <a:txBody>
                    <a:bodyPr/>
                    <a:lstStyle/>
                    <a:p>
                      <a:pPr algn="ctr" fontAlgn="ctr"/>
                      <a:r>
                        <a:rPr lang="es-CO" sz="1400" b="0" i="0" u="none" strike="noStrike">
                          <a:solidFill>
                            <a:srgbClr val="000000"/>
                          </a:solidFill>
                          <a:effectLst/>
                          <a:latin typeface="Calibri" panose="020F0502020204030204" pitchFamily="34" charset="0"/>
                        </a:rPr>
                        <a:t>Línea dePQR´S</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15</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10</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8</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33</a:t>
                      </a:r>
                    </a:p>
                  </a:txBody>
                  <a:tcPr marL="8731" marR="8731" marT="87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392866"/>
                  </a:ext>
                </a:extLst>
              </a:tr>
            </a:tbl>
          </a:graphicData>
        </a:graphic>
      </p:graphicFrame>
    </p:spTree>
    <p:extLst>
      <p:ext uri="{BB962C8B-B14F-4D97-AF65-F5344CB8AC3E}">
        <p14:creationId xmlns:p14="http://schemas.microsoft.com/office/powerpoint/2010/main" val="2897993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3">
            <a:extLst>
              <a:ext uri="{FF2B5EF4-FFF2-40B4-BE49-F238E27FC236}">
                <a16:creationId xmlns:a16="http://schemas.microsoft.com/office/drawing/2014/main" id="{5C7E25A6-39B0-4743-862D-30DAED28E2B0}"/>
              </a:ext>
            </a:extLst>
          </p:cNvPr>
          <p:cNvSpPr txBox="1"/>
          <p:nvPr/>
        </p:nvSpPr>
        <p:spPr>
          <a:xfrm>
            <a:off x="1800665" y="511801"/>
            <a:ext cx="8384344" cy="523220"/>
          </a:xfrm>
          <a:prstGeom prst="rect">
            <a:avLst/>
          </a:prstGeom>
          <a:noFill/>
        </p:spPr>
        <p:txBody>
          <a:bodyPr wrap="square" rtlCol="0">
            <a:spAutoFit/>
          </a:bodyPr>
          <a:lstStyle/>
          <a:p>
            <a:pPr algn="ctr"/>
            <a:r>
              <a:rPr lang="es-ES" sz="2800" b="1" dirty="0">
                <a:solidFill>
                  <a:srgbClr val="01A592"/>
                </a:solidFill>
              </a:rPr>
              <a:t>Atenciones a través de las Plataformas de Página Web </a:t>
            </a:r>
            <a:endParaRPr lang="es-CO" sz="2800" b="1" dirty="0">
              <a:solidFill>
                <a:srgbClr val="01A592"/>
              </a:solidFill>
            </a:endParaRPr>
          </a:p>
        </p:txBody>
      </p:sp>
      <p:sp>
        <p:nvSpPr>
          <p:cNvPr id="5" name="CuadroTexto 4">
            <a:extLst>
              <a:ext uri="{FF2B5EF4-FFF2-40B4-BE49-F238E27FC236}">
                <a16:creationId xmlns:a16="http://schemas.microsoft.com/office/drawing/2014/main" id="{CD4D5942-B401-42F3-B6C2-50A138C5400D}"/>
              </a:ext>
            </a:extLst>
          </p:cNvPr>
          <p:cNvSpPr txBox="1"/>
          <p:nvPr/>
        </p:nvSpPr>
        <p:spPr>
          <a:xfrm>
            <a:off x="886271" y="4389128"/>
            <a:ext cx="10241280" cy="923330"/>
          </a:xfrm>
          <a:prstGeom prst="rect">
            <a:avLst/>
          </a:prstGeom>
          <a:noFill/>
        </p:spPr>
        <p:txBody>
          <a:bodyPr wrap="square" rtlCol="0">
            <a:spAutoFit/>
          </a:bodyPr>
          <a:lstStyle/>
          <a:p>
            <a:r>
              <a:rPr lang="es-ES" dirty="0"/>
              <a:t>Para el IV trimestre de 2020 en total se generaron </a:t>
            </a:r>
            <a:r>
              <a:rPr lang="es-ES" b="1" dirty="0"/>
              <a:t>25.928 </a:t>
            </a:r>
            <a:r>
              <a:rPr lang="es-ES" dirty="0"/>
              <a:t>autorizaciones de servicios, a través de la plataforma para tal fin y un total de </a:t>
            </a:r>
            <a:r>
              <a:rPr lang="es-ES" b="1" dirty="0"/>
              <a:t>7.067 </a:t>
            </a:r>
            <a:r>
              <a:rPr lang="es-ES" dirty="0"/>
              <a:t>trámites que hacen referencia a la afiliación.</a:t>
            </a:r>
          </a:p>
          <a:p>
            <a:endParaRPr lang="es-ES" dirty="0"/>
          </a:p>
        </p:txBody>
      </p:sp>
      <p:graphicFrame>
        <p:nvGraphicFramePr>
          <p:cNvPr id="8" name="Gráfico 7">
            <a:extLst>
              <a:ext uri="{FF2B5EF4-FFF2-40B4-BE49-F238E27FC236}">
                <a16:creationId xmlns:a16="http://schemas.microsoft.com/office/drawing/2014/main" id="{23D155D2-D833-49C9-9CD2-63542C0A2F87}"/>
              </a:ext>
            </a:extLst>
          </p:cNvPr>
          <p:cNvGraphicFramePr>
            <a:graphicFrameLocks/>
          </p:cNvGraphicFramePr>
          <p:nvPr>
            <p:extLst>
              <p:ext uri="{D42A27DB-BD31-4B8C-83A1-F6EECF244321}">
                <p14:modId xmlns:p14="http://schemas.microsoft.com/office/powerpoint/2010/main" val="1840855063"/>
              </p:ext>
            </p:extLst>
          </p:nvPr>
        </p:nvGraphicFramePr>
        <p:xfrm>
          <a:off x="6328112" y="1407348"/>
          <a:ext cx="3941301" cy="2889754"/>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n 1">
            <a:extLst>
              <a:ext uri="{FF2B5EF4-FFF2-40B4-BE49-F238E27FC236}">
                <a16:creationId xmlns:a16="http://schemas.microsoft.com/office/drawing/2014/main" id="{0C045AFD-D994-412E-B42D-F0BD92F287B8}"/>
              </a:ext>
            </a:extLst>
          </p:cNvPr>
          <p:cNvPicPr>
            <a:picLocks noChangeAspect="1"/>
          </p:cNvPicPr>
          <p:nvPr/>
        </p:nvPicPr>
        <p:blipFill>
          <a:blip r:embed="rId3"/>
          <a:stretch>
            <a:fillRect/>
          </a:stretch>
        </p:blipFill>
        <p:spPr>
          <a:xfrm>
            <a:off x="1972101" y="1407348"/>
            <a:ext cx="4365114" cy="2889754"/>
          </a:xfrm>
          <a:prstGeom prst="rect">
            <a:avLst/>
          </a:prstGeom>
        </p:spPr>
      </p:pic>
    </p:spTree>
    <p:extLst>
      <p:ext uri="{BB962C8B-B14F-4D97-AF65-F5344CB8AC3E}">
        <p14:creationId xmlns:p14="http://schemas.microsoft.com/office/powerpoint/2010/main" val="74512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09375BC-BAA4-46BD-A808-952745BC45B2}"/>
              </a:ext>
            </a:extLst>
          </p:cNvPr>
          <p:cNvSpPr txBox="1"/>
          <p:nvPr/>
        </p:nvSpPr>
        <p:spPr>
          <a:xfrm>
            <a:off x="647114" y="1631854"/>
            <a:ext cx="6006905" cy="646331"/>
          </a:xfrm>
          <a:prstGeom prst="rect">
            <a:avLst/>
          </a:prstGeom>
          <a:noFill/>
        </p:spPr>
        <p:txBody>
          <a:bodyPr wrap="square" rtlCol="0">
            <a:spAutoFit/>
          </a:bodyPr>
          <a:lstStyle/>
          <a:p>
            <a:r>
              <a:rPr lang="es-ES" sz="3600" b="1" dirty="0"/>
              <a:t>CONTENIDO</a:t>
            </a:r>
            <a:endParaRPr lang="es-CO" sz="3600" b="1" dirty="0"/>
          </a:p>
        </p:txBody>
      </p:sp>
      <p:sp>
        <p:nvSpPr>
          <p:cNvPr id="3" name="CuadroTexto 2">
            <a:extLst>
              <a:ext uri="{FF2B5EF4-FFF2-40B4-BE49-F238E27FC236}">
                <a16:creationId xmlns:a16="http://schemas.microsoft.com/office/drawing/2014/main" id="{50927976-379C-43AB-A32E-E105909478F4}"/>
              </a:ext>
            </a:extLst>
          </p:cNvPr>
          <p:cNvSpPr txBox="1"/>
          <p:nvPr/>
        </p:nvSpPr>
        <p:spPr>
          <a:xfrm>
            <a:off x="647114" y="2560324"/>
            <a:ext cx="9706708" cy="3046988"/>
          </a:xfrm>
          <a:prstGeom prst="rect">
            <a:avLst/>
          </a:prstGeom>
          <a:noFill/>
        </p:spPr>
        <p:txBody>
          <a:bodyPr wrap="square" rtlCol="0">
            <a:spAutoFit/>
          </a:bodyPr>
          <a:lstStyle/>
          <a:p>
            <a:pPr marL="342900" indent="-342900" algn="just">
              <a:buAutoNum type="arabicPeriod"/>
            </a:pPr>
            <a:r>
              <a:rPr lang="es-ES" sz="2400" dirty="0"/>
              <a:t>Cantidad de los afiliados.</a:t>
            </a:r>
          </a:p>
          <a:p>
            <a:pPr marL="342900" indent="-342900" algn="just">
              <a:buFontTx/>
              <a:buAutoNum type="arabicPeriod"/>
            </a:pPr>
            <a:r>
              <a:rPr lang="es-CO" sz="2400" dirty="0"/>
              <a:t>Novedades presentadas en el aseguramiento.</a:t>
            </a:r>
            <a:endParaRPr lang="es-ES" sz="2400" dirty="0"/>
          </a:p>
          <a:p>
            <a:pPr marL="342900" indent="-342900" algn="just">
              <a:buAutoNum type="arabicPeriod"/>
            </a:pPr>
            <a:r>
              <a:rPr lang="es-ES" sz="2400" dirty="0"/>
              <a:t>Indicadores de gestión del sistema obligatorio de garantía de la calidad</a:t>
            </a:r>
          </a:p>
          <a:p>
            <a:pPr marL="342900" indent="-342900" algn="just">
              <a:buAutoNum type="arabicPeriod"/>
            </a:pPr>
            <a:r>
              <a:rPr lang="es-ES" sz="2400" dirty="0"/>
              <a:t>Estado de contratación de la red por nivel de complejidad</a:t>
            </a:r>
          </a:p>
          <a:p>
            <a:pPr marL="342900" indent="-342900" algn="just">
              <a:buFontTx/>
              <a:buAutoNum type="arabicPeriod"/>
            </a:pPr>
            <a:r>
              <a:rPr lang="es-CO" sz="2400" dirty="0"/>
              <a:t>Satisfacción de los usuarios</a:t>
            </a:r>
            <a:endParaRPr lang="es-ES" sz="2400" dirty="0"/>
          </a:p>
          <a:p>
            <a:pPr marL="342900" indent="-342900" algn="just">
              <a:buAutoNum type="arabicPeriod"/>
            </a:pPr>
            <a:r>
              <a:rPr lang="es-ES" sz="2400" dirty="0"/>
              <a:t>Cantidad de oficinas y gestión</a:t>
            </a:r>
          </a:p>
          <a:p>
            <a:pPr marL="342900" indent="-342900" algn="just">
              <a:buAutoNum type="arabicPeriod"/>
            </a:pPr>
            <a:r>
              <a:rPr lang="es-ES" sz="2400" dirty="0"/>
              <a:t> Atenciones no presenciales</a:t>
            </a:r>
          </a:p>
          <a:p>
            <a:pPr algn="just"/>
            <a:endParaRPr lang="es-CO" sz="2400" dirty="0"/>
          </a:p>
        </p:txBody>
      </p:sp>
    </p:spTree>
    <p:extLst>
      <p:ext uri="{BB962C8B-B14F-4D97-AF65-F5344CB8AC3E}">
        <p14:creationId xmlns:p14="http://schemas.microsoft.com/office/powerpoint/2010/main" val="484675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6291A80-9DA6-BA44-BA38-B7906968D198}"/>
              </a:ext>
            </a:extLst>
          </p:cNvPr>
          <p:cNvSpPr txBox="1"/>
          <p:nvPr/>
        </p:nvSpPr>
        <p:spPr>
          <a:xfrm>
            <a:off x="1969182" y="624343"/>
            <a:ext cx="5627371" cy="707886"/>
          </a:xfrm>
          <a:prstGeom prst="rect">
            <a:avLst/>
          </a:prstGeom>
          <a:noFill/>
        </p:spPr>
        <p:txBody>
          <a:bodyPr wrap="square" rtlCol="0">
            <a:spAutoFit/>
          </a:bodyPr>
          <a:lstStyle/>
          <a:p>
            <a:r>
              <a:rPr lang="es-ES" sz="4000" b="1" dirty="0">
                <a:solidFill>
                  <a:srgbClr val="01A592"/>
                </a:solidFill>
              </a:rPr>
              <a:t>1. C</a:t>
            </a:r>
            <a:r>
              <a:rPr lang="es-CO" sz="4000" b="1" dirty="0">
                <a:solidFill>
                  <a:srgbClr val="01A592"/>
                </a:solidFill>
              </a:rPr>
              <a:t>antidad de Afiliados</a:t>
            </a:r>
          </a:p>
        </p:txBody>
      </p:sp>
      <p:sp>
        <p:nvSpPr>
          <p:cNvPr id="13" name="CuadroTexto 12">
            <a:extLst>
              <a:ext uri="{FF2B5EF4-FFF2-40B4-BE49-F238E27FC236}">
                <a16:creationId xmlns:a16="http://schemas.microsoft.com/office/drawing/2014/main" id="{4843B7E7-BDDC-44E9-9CC1-0D6B1CA3031B}"/>
              </a:ext>
            </a:extLst>
          </p:cNvPr>
          <p:cNvSpPr txBox="1"/>
          <p:nvPr/>
        </p:nvSpPr>
        <p:spPr>
          <a:xfrm>
            <a:off x="601393" y="4948677"/>
            <a:ext cx="9171258" cy="670120"/>
          </a:xfrm>
          <a:prstGeom prst="rect">
            <a:avLst/>
          </a:prstGeom>
          <a:noFill/>
        </p:spPr>
        <p:txBody>
          <a:bodyPr wrap="square" rtlCol="0">
            <a:spAutoFit/>
          </a:bodyPr>
          <a:lstStyle/>
          <a:p>
            <a:pPr algn="ctr">
              <a:lnSpc>
                <a:spcPct val="107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A corte del 31 de diciembre de 2020, Savia Salud EPS cuenta con un total de </a:t>
            </a:r>
            <a:r>
              <a:rPr lang="es-ES" sz="1800" b="1" dirty="0">
                <a:effectLst/>
                <a:latin typeface="Arial" panose="020B0604020202020204" pitchFamily="34" charset="0"/>
                <a:ea typeface="Calibri" panose="020F0502020204030204" pitchFamily="34" charset="0"/>
                <a:cs typeface="Times New Roman" panose="02020603050405020304" pitchFamily="18" charset="0"/>
              </a:rPr>
              <a:t>1.681.008</a:t>
            </a:r>
            <a:r>
              <a:rPr lang="es-ES" sz="1800" dirty="0">
                <a:effectLst/>
                <a:latin typeface="Arial" panose="020B0604020202020204" pitchFamily="34" charset="0"/>
                <a:ea typeface="Calibri" panose="020F0502020204030204" pitchFamily="34" charset="0"/>
                <a:cs typeface="Times New Roman" panose="02020603050405020304" pitchFamily="18" charset="0"/>
              </a:rPr>
              <a:t> afiliados</a:t>
            </a:r>
            <a:endParaRPr lang="es-CO" dirty="0"/>
          </a:p>
        </p:txBody>
      </p:sp>
      <p:pic>
        <p:nvPicPr>
          <p:cNvPr id="4" name="Imagen 3">
            <a:extLst>
              <a:ext uri="{FF2B5EF4-FFF2-40B4-BE49-F238E27FC236}">
                <a16:creationId xmlns:a16="http://schemas.microsoft.com/office/drawing/2014/main" id="{0A436157-DA8E-485B-A9C2-30A2D4682987}"/>
              </a:ext>
            </a:extLst>
          </p:cNvPr>
          <p:cNvPicPr>
            <a:picLocks noChangeAspect="1"/>
          </p:cNvPicPr>
          <p:nvPr/>
        </p:nvPicPr>
        <p:blipFill>
          <a:blip r:embed="rId2"/>
          <a:stretch>
            <a:fillRect/>
          </a:stretch>
        </p:blipFill>
        <p:spPr>
          <a:xfrm>
            <a:off x="1722924" y="2632634"/>
            <a:ext cx="3400425" cy="1114425"/>
          </a:xfrm>
          <a:prstGeom prst="rect">
            <a:avLst/>
          </a:prstGeom>
        </p:spPr>
      </p:pic>
      <p:pic>
        <p:nvPicPr>
          <p:cNvPr id="6" name="Imagen 5">
            <a:extLst>
              <a:ext uri="{FF2B5EF4-FFF2-40B4-BE49-F238E27FC236}">
                <a16:creationId xmlns:a16="http://schemas.microsoft.com/office/drawing/2014/main" id="{4D169FE2-C26C-4A43-A414-D6B4A6F34616}"/>
              </a:ext>
            </a:extLst>
          </p:cNvPr>
          <p:cNvPicPr>
            <a:picLocks noChangeAspect="1"/>
          </p:cNvPicPr>
          <p:nvPr/>
        </p:nvPicPr>
        <p:blipFill>
          <a:blip r:embed="rId3"/>
          <a:stretch>
            <a:fillRect/>
          </a:stretch>
        </p:blipFill>
        <p:spPr>
          <a:xfrm>
            <a:off x="5910143" y="2363997"/>
            <a:ext cx="3918780" cy="1846348"/>
          </a:xfrm>
          <a:prstGeom prst="rect">
            <a:avLst/>
          </a:prstGeom>
        </p:spPr>
      </p:pic>
    </p:spTree>
    <p:extLst>
      <p:ext uri="{BB962C8B-B14F-4D97-AF65-F5344CB8AC3E}">
        <p14:creationId xmlns:p14="http://schemas.microsoft.com/office/powerpoint/2010/main" val="317410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6291A80-9DA6-BA44-BA38-B7906968D198}"/>
              </a:ext>
            </a:extLst>
          </p:cNvPr>
          <p:cNvSpPr txBox="1"/>
          <p:nvPr/>
        </p:nvSpPr>
        <p:spPr>
          <a:xfrm>
            <a:off x="1969182" y="624343"/>
            <a:ext cx="8047015" cy="707886"/>
          </a:xfrm>
          <a:prstGeom prst="rect">
            <a:avLst/>
          </a:prstGeom>
          <a:noFill/>
        </p:spPr>
        <p:txBody>
          <a:bodyPr wrap="square" rtlCol="0">
            <a:spAutoFit/>
          </a:bodyPr>
          <a:lstStyle/>
          <a:p>
            <a:r>
              <a:rPr lang="es-ES" sz="4000" b="1" dirty="0">
                <a:solidFill>
                  <a:srgbClr val="01A592"/>
                </a:solidFill>
              </a:rPr>
              <a:t>C</a:t>
            </a:r>
            <a:r>
              <a:rPr lang="es-CO" sz="4000" b="1" dirty="0">
                <a:solidFill>
                  <a:srgbClr val="01A592"/>
                </a:solidFill>
              </a:rPr>
              <a:t>antidad de Afiliados por Subregión</a:t>
            </a:r>
          </a:p>
        </p:txBody>
      </p:sp>
      <p:sp>
        <p:nvSpPr>
          <p:cNvPr id="15" name="CuadroTexto 14">
            <a:extLst>
              <a:ext uri="{FF2B5EF4-FFF2-40B4-BE49-F238E27FC236}">
                <a16:creationId xmlns:a16="http://schemas.microsoft.com/office/drawing/2014/main" id="{CD285E6C-2B41-40A3-99C0-115328559661}"/>
              </a:ext>
            </a:extLst>
          </p:cNvPr>
          <p:cNvSpPr txBox="1"/>
          <p:nvPr/>
        </p:nvSpPr>
        <p:spPr>
          <a:xfrm>
            <a:off x="1899136" y="1547441"/>
            <a:ext cx="7751299" cy="646331"/>
          </a:xfrm>
          <a:prstGeom prst="rect">
            <a:avLst/>
          </a:prstGeom>
          <a:noFill/>
        </p:spPr>
        <p:txBody>
          <a:bodyPr wrap="square" rtlCol="0">
            <a:spAutoFit/>
          </a:bodyPr>
          <a:lstStyle/>
          <a:p>
            <a:pPr algn="just"/>
            <a:r>
              <a:rPr lang="es-ES" sz="1800" dirty="0">
                <a:effectLst/>
                <a:latin typeface="Arial" panose="020B0604020202020204" pitchFamily="34" charset="0"/>
                <a:ea typeface="Calibri" panose="020F0502020204030204" pitchFamily="34" charset="0"/>
              </a:rPr>
              <a:t>Distribución de la población afiliada según los 118 municipios del departamento de Antioquia, en los cuales Savia Salud hace presencia</a:t>
            </a:r>
            <a:endParaRPr lang="es-CO" dirty="0"/>
          </a:p>
        </p:txBody>
      </p:sp>
      <p:sp>
        <p:nvSpPr>
          <p:cNvPr id="6" name="CuadroTexto 5">
            <a:extLst>
              <a:ext uri="{FF2B5EF4-FFF2-40B4-BE49-F238E27FC236}">
                <a16:creationId xmlns:a16="http://schemas.microsoft.com/office/drawing/2014/main" id="{FFC6DCFE-528E-4AF4-A681-5E7E2E4D0716}"/>
              </a:ext>
            </a:extLst>
          </p:cNvPr>
          <p:cNvSpPr txBox="1"/>
          <p:nvPr/>
        </p:nvSpPr>
        <p:spPr>
          <a:xfrm>
            <a:off x="2644727" y="5514531"/>
            <a:ext cx="6288261" cy="830997"/>
          </a:xfrm>
          <a:prstGeom prst="rect">
            <a:avLst/>
          </a:prstGeom>
          <a:noFill/>
        </p:spPr>
        <p:txBody>
          <a:bodyPr wrap="square" rtlCol="0">
            <a:spAutoFit/>
          </a:bodyPr>
          <a:lstStyle/>
          <a:p>
            <a:pPr algn="ctr"/>
            <a:r>
              <a:rPr lang="es-ES" sz="1800" dirty="0">
                <a:effectLst/>
                <a:latin typeface="Arial" panose="020B0604020202020204" pitchFamily="34" charset="0"/>
                <a:ea typeface="Calibri" panose="020F0502020204030204" pitchFamily="34" charset="0"/>
              </a:rPr>
              <a:t> </a:t>
            </a:r>
            <a:r>
              <a:rPr lang="es-ES" sz="2400" dirty="0">
                <a:effectLst/>
                <a:latin typeface="Arial" panose="020B0604020202020204" pitchFamily="34" charset="0"/>
                <a:ea typeface="Calibri" panose="020F0502020204030204" pitchFamily="34" charset="0"/>
              </a:rPr>
              <a:t>Afiliados en 9 subregiones del departamento de Antioquia</a:t>
            </a:r>
            <a:endParaRPr lang="es-CO" sz="2400" dirty="0"/>
          </a:p>
        </p:txBody>
      </p:sp>
      <p:pic>
        <p:nvPicPr>
          <p:cNvPr id="3" name="Imagen 2">
            <a:extLst>
              <a:ext uri="{FF2B5EF4-FFF2-40B4-BE49-F238E27FC236}">
                <a16:creationId xmlns:a16="http://schemas.microsoft.com/office/drawing/2014/main" id="{5EA4DAF0-5F4D-4C64-A7E6-51FB258006B8}"/>
              </a:ext>
            </a:extLst>
          </p:cNvPr>
          <p:cNvPicPr>
            <a:picLocks noChangeAspect="1"/>
          </p:cNvPicPr>
          <p:nvPr/>
        </p:nvPicPr>
        <p:blipFill>
          <a:blip r:embed="rId2"/>
          <a:stretch>
            <a:fillRect/>
          </a:stretch>
        </p:blipFill>
        <p:spPr>
          <a:xfrm>
            <a:off x="6766561" y="2331210"/>
            <a:ext cx="3956436" cy="2925768"/>
          </a:xfrm>
          <a:prstGeom prst="rect">
            <a:avLst/>
          </a:prstGeom>
        </p:spPr>
      </p:pic>
      <p:pic>
        <p:nvPicPr>
          <p:cNvPr id="5" name="Imagen 4">
            <a:extLst>
              <a:ext uri="{FF2B5EF4-FFF2-40B4-BE49-F238E27FC236}">
                <a16:creationId xmlns:a16="http://schemas.microsoft.com/office/drawing/2014/main" id="{B636AE04-3FC8-49AC-BE42-F7E68BA9D21B}"/>
              </a:ext>
            </a:extLst>
          </p:cNvPr>
          <p:cNvPicPr>
            <a:picLocks noChangeAspect="1"/>
          </p:cNvPicPr>
          <p:nvPr/>
        </p:nvPicPr>
        <p:blipFill>
          <a:blip r:embed="rId3"/>
          <a:stretch>
            <a:fillRect/>
          </a:stretch>
        </p:blipFill>
        <p:spPr>
          <a:xfrm>
            <a:off x="1468943" y="2635949"/>
            <a:ext cx="4499238" cy="2402032"/>
          </a:xfrm>
          <a:prstGeom prst="rect">
            <a:avLst/>
          </a:prstGeom>
        </p:spPr>
      </p:pic>
    </p:spTree>
    <p:extLst>
      <p:ext uri="{BB962C8B-B14F-4D97-AF65-F5344CB8AC3E}">
        <p14:creationId xmlns:p14="http://schemas.microsoft.com/office/powerpoint/2010/main" val="1685006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20">
            <a:extLst>
              <a:ext uri="{FF2B5EF4-FFF2-40B4-BE49-F238E27FC236}">
                <a16:creationId xmlns:a16="http://schemas.microsoft.com/office/drawing/2014/main" id="{385FB808-5649-4E33-9077-03CDCE141805}"/>
              </a:ext>
            </a:extLst>
          </p:cNvPr>
          <p:cNvSpPr txBox="1"/>
          <p:nvPr/>
        </p:nvSpPr>
        <p:spPr>
          <a:xfrm>
            <a:off x="2050366" y="750833"/>
            <a:ext cx="7374987" cy="523220"/>
          </a:xfrm>
          <a:prstGeom prst="rect">
            <a:avLst/>
          </a:prstGeom>
          <a:noFill/>
        </p:spPr>
        <p:txBody>
          <a:bodyPr wrap="square">
            <a:spAutoFit/>
          </a:bodyPr>
          <a:lstStyle/>
          <a:p>
            <a:r>
              <a:rPr lang="es-ES" sz="2800" b="1" dirty="0">
                <a:solidFill>
                  <a:srgbClr val="01A592"/>
                </a:solidFill>
              </a:rPr>
              <a:t>2. Novedades Presentadas en el Aseguramiento</a:t>
            </a:r>
            <a:endParaRPr lang="es-CO" sz="2800" b="1" dirty="0">
              <a:solidFill>
                <a:srgbClr val="01A592"/>
              </a:solidFill>
            </a:endParaRPr>
          </a:p>
        </p:txBody>
      </p:sp>
      <p:sp>
        <p:nvSpPr>
          <p:cNvPr id="25" name="CuadroTexto 24">
            <a:extLst>
              <a:ext uri="{FF2B5EF4-FFF2-40B4-BE49-F238E27FC236}">
                <a16:creationId xmlns:a16="http://schemas.microsoft.com/office/drawing/2014/main" id="{DB77262A-EF04-4C44-851F-D976A463A18C}"/>
              </a:ext>
            </a:extLst>
          </p:cNvPr>
          <p:cNvSpPr txBox="1"/>
          <p:nvPr/>
        </p:nvSpPr>
        <p:spPr>
          <a:xfrm>
            <a:off x="5043373" y="1574147"/>
            <a:ext cx="3695336" cy="523220"/>
          </a:xfrm>
          <a:prstGeom prst="rect">
            <a:avLst/>
          </a:prstGeom>
          <a:noFill/>
        </p:spPr>
        <p:txBody>
          <a:bodyPr wrap="square">
            <a:spAutoFit/>
          </a:bodyPr>
          <a:lstStyle/>
          <a:p>
            <a:pPr algn="ctr">
              <a:spcAft>
                <a:spcPts val="1000"/>
              </a:spcAft>
            </a:pPr>
            <a:r>
              <a:rPr lang="es-ES" sz="14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Total nuevos usuarios en el IV trimestre: 17.073</a:t>
            </a:r>
            <a:endParaRPr lang="es-CO"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CuadroTexto 27">
            <a:extLst>
              <a:ext uri="{FF2B5EF4-FFF2-40B4-BE49-F238E27FC236}">
                <a16:creationId xmlns:a16="http://schemas.microsoft.com/office/drawing/2014/main" id="{36B0CF7B-C3A8-486F-A9B2-803B51D30835}"/>
              </a:ext>
            </a:extLst>
          </p:cNvPr>
          <p:cNvSpPr txBox="1"/>
          <p:nvPr/>
        </p:nvSpPr>
        <p:spPr>
          <a:xfrm>
            <a:off x="5702210" y="5412290"/>
            <a:ext cx="4581273" cy="738664"/>
          </a:xfrm>
          <a:prstGeom prst="rect">
            <a:avLst/>
          </a:prstGeom>
          <a:noFill/>
        </p:spPr>
        <p:txBody>
          <a:bodyPr wrap="square">
            <a:spAutoFit/>
          </a:bodyPr>
          <a:lstStyle/>
          <a:p>
            <a:pPr algn="ctr">
              <a:spcAft>
                <a:spcPts val="1000"/>
              </a:spcAft>
            </a:pPr>
            <a:r>
              <a:rPr lang="es-ES" sz="14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Total usuarios trasladados hacia Savia Salud en el IV trimestre: 1.536 y total usuarios trasladados hacia otra EAPB-S en el IV trimestre: 2.542</a:t>
            </a:r>
            <a:endParaRPr lang="es-CO"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CuadroTexto 30">
            <a:extLst>
              <a:ext uri="{FF2B5EF4-FFF2-40B4-BE49-F238E27FC236}">
                <a16:creationId xmlns:a16="http://schemas.microsoft.com/office/drawing/2014/main" id="{9E54F1A8-C70E-4662-990B-BF1909A07423}"/>
              </a:ext>
            </a:extLst>
          </p:cNvPr>
          <p:cNvSpPr txBox="1"/>
          <p:nvPr/>
        </p:nvSpPr>
        <p:spPr>
          <a:xfrm>
            <a:off x="5432577" y="3848430"/>
            <a:ext cx="4243649" cy="738664"/>
          </a:xfrm>
          <a:prstGeom prst="rect">
            <a:avLst/>
          </a:prstGeom>
          <a:noFill/>
        </p:spPr>
        <p:txBody>
          <a:bodyPr wrap="square">
            <a:spAutoFit/>
          </a:bodyPr>
          <a:lstStyle/>
          <a:p>
            <a:pPr algn="ctr">
              <a:spcAft>
                <a:spcPts val="1000"/>
              </a:spcAft>
            </a:pPr>
            <a:r>
              <a:rPr lang="es-ES" sz="14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Total usuarios con movilidad descendente en el IV trimestre: 22.055. Total usuarios con movilidad ascendente en el IV trimestre: 35.680</a:t>
            </a:r>
            <a:endParaRPr lang="es-CO"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CuadroTexto 33">
            <a:extLst>
              <a:ext uri="{FF2B5EF4-FFF2-40B4-BE49-F238E27FC236}">
                <a16:creationId xmlns:a16="http://schemas.microsoft.com/office/drawing/2014/main" id="{95E73149-11D7-4F42-8BBE-0A080C548EB5}"/>
              </a:ext>
            </a:extLst>
          </p:cNvPr>
          <p:cNvSpPr txBox="1"/>
          <p:nvPr/>
        </p:nvSpPr>
        <p:spPr>
          <a:xfrm>
            <a:off x="5195773" y="2725356"/>
            <a:ext cx="3695336" cy="523220"/>
          </a:xfrm>
          <a:prstGeom prst="rect">
            <a:avLst/>
          </a:prstGeom>
          <a:noFill/>
        </p:spPr>
        <p:txBody>
          <a:bodyPr wrap="square">
            <a:spAutoFit/>
          </a:bodyPr>
          <a:lstStyle/>
          <a:p>
            <a:pPr algn="ctr">
              <a:spcAft>
                <a:spcPts val="1000"/>
              </a:spcAft>
            </a:pPr>
            <a:r>
              <a:rPr lang="es-ES" sz="14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Total usuarios con solicitud de portabilidad en el IV trimestre: 9.245</a:t>
            </a:r>
            <a:endParaRPr lang="es-CO"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5D7E4BE7-E9F8-4025-8CE3-80507328D15B}"/>
              </a:ext>
            </a:extLst>
          </p:cNvPr>
          <p:cNvPicPr>
            <a:picLocks noChangeAspect="1"/>
          </p:cNvPicPr>
          <p:nvPr/>
        </p:nvPicPr>
        <p:blipFill>
          <a:blip r:embed="rId2"/>
          <a:stretch>
            <a:fillRect/>
          </a:stretch>
        </p:blipFill>
        <p:spPr>
          <a:xfrm>
            <a:off x="1798324" y="1403760"/>
            <a:ext cx="2743200" cy="1152525"/>
          </a:xfrm>
          <a:prstGeom prst="rect">
            <a:avLst/>
          </a:prstGeom>
        </p:spPr>
      </p:pic>
      <p:pic>
        <p:nvPicPr>
          <p:cNvPr id="7" name="Imagen 6">
            <a:extLst>
              <a:ext uri="{FF2B5EF4-FFF2-40B4-BE49-F238E27FC236}">
                <a16:creationId xmlns:a16="http://schemas.microsoft.com/office/drawing/2014/main" id="{9892BFD9-91A4-4BCF-B7C0-EA62D0B1F7E8}"/>
              </a:ext>
            </a:extLst>
          </p:cNvPr>
          <p:cNvPicPr>
            <a:picLocks noChangeAspect="1"/>
          </p:cNvPicPr>
          <p:nvPr/>
        </p:nvPicPr>
        <p:blipFill>
          <a:blip r:embed="rId3"/>
          <a:stretch>
            <a:fillRect/>
          </a:stretch>
        </p:blipFill>
        <p:spPr>
          <a:xfrm>
            <a:off x="1798324" y="2623993"/>
            <a:ext cx="2743200" cy="1019175"/>
          </a:xfrm>
          <a:prstGeom prst="rect">
            <a:avLst/>
          </a:prstGeom>
        </p:spPr>
      </p:pic>
      <p:pic>
        <p:nvPicPr>
          <p:cNvPr id="9" name="Imagen 8">
            <a:extLst>
              <a:ext uri="{FF2B5EF4-FFF2-40B4-BE49-F238E27FC236}">
                <a16:creationId xmlns:a16="http://schemas.microsoft.com/office/drawing/2014/main" id="{DF9C0339-B57A-4F2B-8DA4-26498C5DA699}"/>
              </a:ext>
            </a:extLst>
          </p:cNvPr>
          <p:cNvPicPr>
            <a:picLocks noChangeAspect="1"/>
          </p:cNvPicPr>
          <p:nvPr/>
        </p:nvPicPr>
        <p:blipFill>
          <a:blip r:embed="rId4"/>
          <a:stretch>
            <a:fillRect/>
          </a:stretch>
        </p:blipFill>
        <p:spPr>
          <a:xfrm>
            <a:off x="1083065" y="3685372"/>
            <a:ext cx="4112707" cy="1266107"/>
          </a:xfrm>
          <a:prstGeom prst="rect">
            <a:avLst/>
          </a:prstGeom>
        </p:spPr>
      </p:pic>
      <p:pic>
        <p:nvPicPr>
          <p:cNvPr id="10" name="Imagen 9">
            <a:extLst>
              <a:ext uri="{FF2B5EF4-FFF2-40B4-BE49-F238E27FC236}">
                <a16:creationId xmlns:a16="http://schemas.microsoft.com/office/drawing/2014/main" id="{0A307614-870F-4B33-85FE-9D6718E2C92B}"/>
              </a:ext>
            </a:extLst>
          </p:cNvPr>
          <p:cNvPicPr>
            <a:picLocks noChangeAspect="1"/>
          </p:cNvPicPr>
          <p:nvPr/>
        </p:nvPicPr>
        <p:blipFill>
          <a:blip r:embed="rId5"/>
          <a:stretch>
            <a:fillRect/>
          </a:stretch>
        </p:blipFill>
        <p:spPr>
          <a:xfrm>
            <a:off x="1316864" y="5054185"/>
            <a:ext cx="3762375" cy="1476375"/>
          </a:xfrm>
          <a:prstGeom prst="rect">
            <a:avLst/>
          </a:prstGeom>
        </p:spPr>
      </p:pic>
    </p:spTree>
    <p:extLst>
      <p:ext uri="{BB962C8B-B14F-4D97-AF65-F5344CB8AC3E}">
        <p14:creationId xmlns:p14="http://schemas.microsoft.com/office/powerpoint/2010/main" val="301941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6291A80-9DA6-BA44-BA38-B7906968D198}"/>
              </a:ext>
            </a:extLst>
          </p:cNvPr>
          <p:cNvSpPr txBox="1"/>
          <p:nvPr/>
        </p:nvSpPr>
        <p:spPr>
          <a:xfrm>
            <a:off x="1997612" y="520506"/>
            <a:ext cx="6583680" cy="854660"/>
          </a:xfrm>
          <a:prstGeom prst="rect">
            <a:avLst/>
          </a:prstGeom>
          <a:noFill/>
        </p:spPr>
        <p:txBody>
          <a:bodyPr wrap="square" rtlCol="0">
            <a:spAutoFit/>
          </a:bodyPr>
          <a:lstStyle/>
          <a:p>
            <a:r>
              <a:rPr lang="es-CO" sz="4800" b="1" dirty="0">
                <a:solidFill>
                  <a:srgbClr val="01A592"/>
                </a:solidFill>
              </a:rPr>
              <a:t>3. Indicadores de Gestión</a:t>
            </a:r>
          </a:p>
        </p:txBody>
      </p:sp>
      <p:pic>
        <p:nvPicPr>
          <p:cNvPr id="6" name="Imagen 5">
            <a:extLst>
              <a:ext uri="{FF2B5EF4-FFF2-40B4-BE49-F238E27FC236}">
                <a16:creationId xmlns:a16="http://schemas.microsoft.com/office/drawing/2014/main" id="{19187BDB-58E0-4543-A634-9A56F0DC6940}"/>
              </a:ext>
            </a:extLst>
          </p:cNvPr>
          <p:cNvPicPr>
            <a:picLocks noChangeAspect="1"/>
          </p:cNvPicPr>
          <p:nvPr/>
        </p:nvPicPr>
        <p:blipFill>
          <a:blip r:embed="rId2"/>
          <a:stretch>
            <a:fillRect/>
          </a:stretch>
        </p:blipFill>
        <p:spPr>
          <a:xfrm>
            <a:off x="1466850" y="1595150"/>
            <a:ext cx="9258300" cy="4314825"/>
          </a:xfrm>
          <a:prstGeom prst="rect">
            <a:avLst/>
          </a:prstGeom>
        </p:spPr>
      </p:pic>
    </p:spTree>
    <p:extLst>
      <p:ext uri="{BB962C8B-B14F-4D97-AF65-F5344CB8AC3E}">
        <p14:creationId xmlns:p14="http://schemas.microsoft.com/office/powerpoint/2010/main" val="2040353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8A353B-52D5-4AD1-8DC3-89FA1D25AAE2}"/>
              </a:ext>
            </a:extLst>
          </p:cNvPr>
          <p:cNvSpPr txBox="1"/>
          <p:nvPr/>
        </p:nvSpPr>
        <p:spPr>
          <a:xfrm>
            <a:off x="1997612" y="520506"/>
            <a:ext cx="8145194" cy="1077218"/>
          </a:xfrm>
          <a:prstGeom prst="rect">
            <a:avLst/>
          </a:prstGeom>
          <a:noFill/>
        </p:spPr>
        <p:txBody>
          <a:bodyPr wrap="square" rtlCol="0">
            <a:spAutoFit/>
          </a:bodyPr>
          <a:lstStyle/>
          <a:p>
            <a:pPr algn="ctr"/>
            <a:r>
              <a:rPr lang="es-ES" sz="3200" b="1" dirty="0">
                <a:solidFill>
                  <a:srgbClr val="01A592"/>
                </a:solidFill>
              </a:rPr>
              <a:t>4</a:t>
            </a:r>
            <a:r>
              <a:rPr lang="es-CO" sz="3200" b="1" dirty="0">
                <a:solidFill>
                  <a:srgbClr val="01A592"/>
                </a:solidFill>
              </a:rPr>
              <a:t>. Estado de la Contratación de la Red de Servicios</a:t>
            </a:r>
          </a:p>
        </p:txBody>
      </p:sp>
      <p:pic>
        <p:nvPicPr>
          <p:cNvPr id="6" name="Imagen 5">
            <a:extLst>
              <a:ext uri="{FF2B5EF4-FFF2-40B4-BE49-F238E27FC236}">
                <a16:creationId xmlns:a16="http://schemas.microsoft.com/office/drawing/2014/main" id="{3C8BBC24-9A9F-424B-97CB-B76F5F4F3182}"/>
              </a:ext>
            </a:extLst>
          </p:cNvPr>
          <p:cNvPicPr>
            <a:picLocks noChangeAspect="1"/>
          </p:cNvPicPr>
          <p:nvPr/>
        </p:nvPicPr>
        <p:blipFill>
          <a:blip r:embed="rId2"/>
          <a:stretch>
            <a:fillRect/>
          </a:stretch>
        </p:blipFill>
        <p:spPr>
          <a:xfrm>
            <a:off x="1411682" y="2278966"/>
            <a:ext cx="9154579" cy="2672862"/>
          </a:xfrm>
          <a:prstGeom prst="rect">
            <a:avLst/>
          </a:prstGeom>
        </p:spPr>
      </p:pic>
    </p:spTree>
    <p:extLst>
      <p:ext uri="{BB962C8B-B14F-4D97-AF65-F5344CB8AC3E}">
        <p14:creationId xmlns:p14="http://schemas.microsoft.com/office/powerpoint/2010/main" val="188995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3">
            <a:extLst>
              <a:ext uri="{FF2B5EF4-FFF2-40B4-BE49-F238E27FC236}">
                <a16:creationId xmlns:a16="http://schemas.microsoft.com/office/drawing/2014/main" id="{C6291A80-9DA6-BA44-BA38-B7906968D198}"/>
              </a:ext>
            </a:extLst>
          </p:cNvPr>
          <p:cNvSpPr txBox="1"/>
          <p:nvPr/>
        </p:nvSpPr>
        <p:spPr>
          <a:xfrm>
            <a:off x="1969184" y="511800"/>
            <a:ext cx="7709388" cy="830997"/>
          </a:xfrm>
          <a:prstGeom prst="rect">
            <a:avLst/>
          </a:prstGeom>
          <a:noFill/>
        </p:spPr>
        <p:txBody>
          <a:bodyPr wrap="square" rtlCol="0">
            <a:spAutoFit/>
          </a:bodyPr>
          <a:lstStyle/>
          <a:p>
            <a:r>
              <a:rPr lang="es-CO" sz="4800" b="1" dirty="0">
                <a:solidFill>
                  <a:srgbClr val="01A592"/>
                </a:solidFill>
              </a:rPr>
              <a:t>5. Satisfacción de Usuarios</a:t>
            </a:r>
          </a:p>
        </p:txBody>
      </p:sp>
      <p:sp>
        <p:nvSpPr>
          <p:cNvPr id="12" name="CuadroTexto 11">
            <a:extLst>
              <a:ext uri="{FF2B5EF4-FFF2-40B4-BE49-F238E27FC236}">
                <a16:creationId xmlns:a16="http://schemas.microsoft.com/office/drawing/2014/main" id="{078C1556-5E7B-498D-BDAA-8ED2FD9C4851}"/>
              </a:ext>
            </a:extLst>
          </p:cNvPr>
          <p:cNvSpPr txBox="1"/>
          <p:nvPr/>
        </p:nvSpPr>
        <p:spPr>
          <a:xfrm>
            <a:off x="7631829" y="2094654"/>
            <a:ext cx="3695336" cy="523220"/>
          </a:xfrm>
          <a:prstGeom prst="rect">
            <a:avLst/>
          </a:prstGeom>
          <a:noFill/>
        </p:spPr>
        <p:txBody>
          <a:bodyPr wrap="square">
            <a:spAutoFit/>
          </a:bodyPr>
          <a:lstStyle/>
          <a:p>
            <a:pPr algn="ctr">
              <a:spcAft>
                <a:spcPts val="1000"/>
              </a:spcAft>
            </a:pPr>
            <a:r>
              <a:rPr lang="es-CO" sz="14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P</a:t>
            </a:r>
            <a:r>
              <a:rPr lang="es-CO" sz="1400" b="1"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roporción de satisfacción global de usuarios en la EPS</a:t>
            </a:r>
            <a:endParaRPr lang="es-CO"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Texto 13">
            <a:extLst>
              <a:ext uri="{FF2B5EF4-FFF2-40B4-BE49-F238E27FC236}">
                <a16:creationId xmlns:a16="http://schemas.microsoft.com/office/drawing/2014/main" id="{D4C0C27F-3D32-4C52-AA87-2819C8B93259}"/>
              </a:ext>
            </a:extLst>
          </p:cNvPr>
          <p:cNvSpPr txBox="1"/>
          <p:nvPr/>
        </p:nvSpPr>
        <p:spPr>
          <a:xfrm>
            <a:off x="7596559" y="3671669"/>
            <a:ext cx="4398498" cy="524036"/>
          </a:xfrm>
          <a:prstGeom prst="rect">
            <a:avLst/>
          </a:prstGeom>
          <a:noFill/>
        </p:spPr>
        <p:txBody>
          <a:bodyPr wrap="square">
            <a:spAutoFit/>
          </a:bodyPr>
          <a:lstStyle/>
          <a:p>
            <a:pPr algn="ctr">
              <a:spcAft>
                <a:spcPts val="1000"/>
              </a:spcAft>
            </a:pPr>
            <a:r>
              <a:rPr lang="es-CO" sz="14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Proporción de usuarios que recomendarían la EPS a familiares y amigos</a:t>
            </a:r>
            <a:endParaRPr lang="es-CO"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uadroTexto 15">
            <a:extLst>
              <a:ext uri="{FF2B5EF4-FFF2-40B4-BE49-F238E27FC236}">
                <a16:creationId xmlns:a16="http://schemas.microsoft.com/office/drawing/2014/main" id="{4AD098A2-B9B4-428A-84A0-C5417850F003}"/>
              </a:ext>
            </a:extLst>
          </p:cNvPr>
          <p:cNvSpPr txBox="1"/>
          <p:nvPr/>
        </p:nvSpPr>
        <p:spPr>
          <a:xfrm>
            <a:off x="7828782" y="5353273"/>
            <a:ext cx="3906129" cy="523220"/>
          </a:xfrm>
          <a:prstGeom prst="rect">
            <a:avLst/>
          </a:prstGeom>
          <a:noFill/>
        </p:spPr>
        <p:txBody>
          <a:bodyPr wrap="square">
            <a:spAutoFit/>
          </a:bodyPr>
          <a:lstStyle/>
          <a:p>
            <a:pPr algn="ctr">
              <a:spcAft>
                <a:spcPts val="1000"/>
              </a:spcAft>
            </a:pPr>
            <a:r>
              <a:rPr lang="es-CO" sz="1400" b="1"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Proporción de usuarios que ha pensado en cambiarse de EPS</a:t>
            </a:r>
            <a:endParaRPr lang="es-CO"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E63E931D-BC88-423A-8270-2DAD4B16AE8E}"/>
              </a:ext>
            </a:extLst>
          </p:cNvPr>
          <p:cNvPicPr>
            <a:picLocks noChangeAspect="1"/>
          </p:cNvPicPr>
          <p:nvPr/>
        </p:nvPicPr>
        <p:blipFill>
          <a:blip r:embed="rId2"/>
          <a:stretch>
            <a:fillRect/>
          </a:stretch>
        </p:blipFill>
        <p:spPr>
          <a:xfrm>
            <a:off x="1086726" y="1643517"/>
            <a:ext cx="5818378" cy="1480450"/>
          </a:xfrm>
          <a:prstGeom prst="rect">
            <a:avLst/>
          </a:prstGeom>
        </p:spPr>
      </p:pic>
      <p:pic>
        <p:nvPicPr>
          <p:cNvPr id="10" name="Imagen 9">
            <a:extLst>
              <a:ext uri="{FF2B5EF4-FFF2-40B4-BE49-F238E27FC236}">
                <a16:creationId xmlns:a16="http://schemas.microsoft.com/office/drawing/2014/main" id="{105DA77E-1E5D-4F33-B209-F0BC21EC4BCC}"/>
              </a:ext>
            </a:extLst>
          </p:cNvPr>
          <p:cNvPicPr>
            <a:picLocks noChangeAspect="1"/>
          </p:cNvPicPr>
          <p:nvPr/>
        </p:nvPicPr>
        <p:blipFill>
          <a:blip r:embed="rId3"/>
          <a:stretch>
            <a:fillRect/>
          </a:stretch>
        </p:blipFill>
        <p:spPr>
          <a:xfrm>
            <a:off x="1114862" y="3269107"/>
            <a:ext cx="5818378" cy="1427325"/>
          </a:xfrm>
          <a:prstGeom prst="rect">
            <a:avLst/>
          </a:prstGeom>
        </p:spPr>
      </p:pic>
      <p:pic>
        <p:nvPicPr>
          <p:cNvPr id="11" name="Imagen 10">
            <a:extLst>
              <a:ext uri="{FF2B5EF4-FFF2-40B4-BE49-F238E27FC236}">
                <a16:creationId xmlns:a16="http://schemas.microsoft.com/office/drawing/2014/main" id="{144E280E-43C6-4041-A822-A4C813CB5201}"/>
              </a:ext>
            </a:extLst>
          </p:cNvPr>
          <p:cNvPicPr>
            <a:picLocks noChangeAspect="1"/>
          </p:cNvPicPr>
          <p:nvPr/>
        </p:nvPicPr>
        <p:blipFill>
          <a:blip r:embed="rId4"/>
          <a:stretch>
            <a:fillRect/>
          </a:stretch>
        </p:blipFill>
        <p:spPr>
          <a:xfrm>
            <a:off x="1086726" y="4925519"/>
            <a:ext cx="5818378" cy="1427326"/>
          </a:xfrm>
          <a:prstGeom prst="rect">
            <a:avLst/>
          </a:prstGeom>
        </p:spPr>
      </p:pic>
      <p:sp>
        <p:nvSpPr>
          <p:cNvPr id="13" name="object 4">
            <a:extLst>
              <a:ext uri="{FF2B5EF4-FFF2-40B4-BE49-F238E27FC236}">
                <a16:creationId xmlns:a16="http://schemas.microsoft.com/office/drawing/2014/main" id="{73B0CFB4-6D42-4640-B1E9-90D12158F839}"/>
              </a:ext>
            </a:extLst>
          </p:cNvPr>
          <p:cNvSpPr/>
          <p:nvPr/>
        </p:nvSpPr>
        <p:spPr>
          <a:xfrm>
            <a:off x="7083077" y="1857876"/>
            <a:ext cx="679703" cy="890015"/>
          </a:xfrm>
          <a:prstGeom prst="rect">
            <a:avLst/>
          </a:prstGeom>
          <a:blipFill>
            <a:blip r:embed="rId5" cstate="print"/>
            <a:stretch>
              <a:fillRect/>
            </a:stretch>
          </a:blipFill>
        </p:spPr>
        <p:txBody>
          <a:bodyPr wrap="square" lIns="0" tIns="0" rIns="0" bIns="0" rtlCol="0"/>
          <a:lstStyle/>
          <a:p>
            <a:endParaRPr/>
          </a:p>
        </p:txBody>
      </p:sp>
      <p:sp>
        <p:nvSpPr>
          <p:cNvPr id="15" name="object 4">
            <a:extLst>
              <a:ext uri="{FF2B5EF4-FFF2-40B4-BE49-F238E27FC236}">
                <a16:creationId xmlns:a16="http://schemas.microsoft.com/office/drawing/2014/main" id="{CE553E95-ABAB-432E-BD58-E60D67FD5305}"/>
              </a:ext>
            </a:extLst>
          </p:cNvPr>
          <p:cNvSpPr/>
          <p:nvPr/>
        </p:nvSpPr>
        <p:spPr>
          <a:xfrm>
            <a:off x="6970538" y="3433456"/>
            <a:ext cx="679703" cy="890015"/>
          </a:xfrm>
          <a:prstGeom prst="rect">
            <a:avLst/>
          </a:prstGeom>
          <a:blipFill>
            <a:blip r:embed="rId5" cstate="print"/>
            <a:stretch>
              <a:fillRect/>
            </a:stretch>
          </a:blipFill>
        </p:spPr>
        <p:txBody>
          <a:bodyPr wrap="square" lIns="0" tIns="0" rIns="0" bIns="0" rtlCol="0"/>
          <a:lstStyle/>
          <a:p>
            <a:endParaRPr/>
          </a:p>
        </p:txBody>
      </p:sp>
      <p:sp>
        <p:nvSpPr>
          <p:cNvPr id="17" name="object 4">
            <a:extLst>
              <a:ext uri="{FF2B5EF4-FFF2-40B4-BE49-F238E27FC236}">
                <a16:creationId xmlns:a16="http://schemas.microsoft.com/office/drawing/2014/main" id="{48076586-585C-4A6B-A682-9FAD0E42AD8D}"/>
              </a:ext>
            </a:extLst>
          </p:cNvPr>
          <p:cNvSpPr/>
          <p:nvPr/>
        </p:nvSpPr>
        <p:spPr>
          <a:xfrm>
            <a:off x="7024464" y="5175501"/>
            <a:ext cx="679703" cy="890015"/>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088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a:extLst>
              <a:ext uri="{FF2B5EF4-FFF2-40B4-BE49-F238E27FC236}">
                <a16:creationId xmlns:a16="http://schemas.microsoft.com/office/drawing/2014/main" id="{E7117518-F4E0-437F-86F0-9C0C8DD57D7D}"/>
              </a:ext>
            </a:extLst>
          </p:cNvPr>
          <p:cNvSpPr txBox="1"/>
          <p:nvPr/>
        </p:nvSpPr>
        <p:spPr>
          <a:xfrm>
            <a:off x="1969183" y="698916"/>
            <a:ext cx="8087458" cy="584775"/>
          </a:xfrm>
          <a:prstGeom prst="rect">
            <a:avLst/>
          </a:prstGeom>
          <a:noFill/>
        </p:spPr>
        <p:txBody>
          <a:bodyPr wrap="square" rtlCol="0">
            <a:spAutoFit/>
          </a:bodyPr>
          <a:lstStyle/>
          <a:p>
            <a:pPr algn="ctr"/>
            <a:r>
              <a:rPr lang="es-ES" sz="3200" b="1" spc="-5" dirty="0">
                <a:solidFill>
                  <a:srgbClr val="01A592"/>
                </a:solidFill>
              </a:rPr>
              <a:t>Canales </a:t>
            </a:r>
            <a:r>
              <a:rPr lang="es-ES" sz="3200" b="1" dirty="0">
                <a:solidFill>
                  <a:srgbClr val="01A592"/>
                </a:solidFill>
              </a:rPr>
              <a:t>de </a:t>
            </a:r>
            <a:r>
              <a:rPr lang="es-ES" sz="3200" b="1" spc="-10" dirty="0">
                <a:solidFill>
                  <a:srgbClr val="01A592"/>
                </a:solidFill>
              </a:rPr>
              <a:t>recepción PQRSF </a:t>
            </a:r>
            <a:r>
              <a:rPr lang="es-ES" sz="3200" b="1" dirty="0">
                <a:solidFill>
                  <a:srgbClr val="01A592"/>
                </a:solidFill>
              </a:rPr>
              <a:t>IV </a:t>
            </a:r>
            <a:r>
              <a:rPr lang="es-ES" sz="3200" b="1" spc="-5" dirty="0">
                <a:solidFill>
                  <a:srgbClr val="01A592"/>
                </a:solidFill>
              </a:rPr>
              <a:t>trimestre</a:t>
            </a:r>
            <a:r>
              <a:rPr lang="es-ES" sz="3200" b="1" spc="-75" dirty="0">
                <a:solidFill>
                  <a:srgbClr val="01A592"/>
                </a:solidFill>
              </a:rPr>
              <a:t> </a:t>
            </a:r>
            <a:r>
              <a:rPr lang="es-ES" sz="3200" b="1" spc="-5" dirty="0">
                <a:solidFill>
                  <a:srgbClr val="01A592"/>
                </a:solidFill>
              </a:rPr>
              <a:t>2020</a:t>
            </a:r>
            <a:endParaRPr lang="es-CO" sz="3200" b="1" dirty="0">
              <a:solidFill>
                <a:srgbClr val="01A592"/>
              </a:solidFill>
            </a:endParaRPr>
          </a:p>
        </p:txBody>
      </p:sp>
      <p:pic>
        <p:nvPicPr>
          <p:cNvPr id="2" name="Imagen 1">
            <a:extLst>
              <a:ext uri="{FF2B5EF4-FFF2-40B4-BE49-F238E27FC236}">
                <a16:creationId xmlns:a16="http://schemas.microsoft.com/office/drawing/2014/main" id="{D4FA9175-E8DD-43CB-AE6A-04B5BCBE8ACD}"/>
              </a:ext>
            </a:extLst>
          </p:cNvPr>
          <p:cNvPicPr>
            <a:picLocks noChangeAspect="1"/>
          </p:cNvPicPr>
          <p:nvPr/>
        </p:nvPicPr>
        <p:blipFill>
          <a:blip r:embed="rId2"/>
          <a:stretch>
            <a:fillRect/>
          </a:stretch>
        </p:blipFill>
        <p:spPr>
          <a:xfrm>
            <a:off x="1958077" y="1573732"/>
            <a:ext cx="8894835" cy="4779678"/>
          </a:xfrm>
          <a:prstGeom prst="rect">
            <a:avLst/>
          </a:prstGeom>
        </p:spPr>
      </p:pic>
    </p:spTree>
    <p:extLst>
      <p:ext uri="{BB962C8B-B14F-4D97-AF65-F5344CB8AC3E}">
        <p14:creationId xmlns:p14="http://schemas.microsoft.com/office/powerpoint/2010/main" val="11988878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20785</TotalTime>
  <Words>646</Words>
  <Application>Microsoft Office PowerPoint</Application>
  <PresentationFormat>Panorámica</PresentationFormat>
  <Paragraphs>113</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8</vt:i4>
      </vt:variant>
      <vt:variant>
        <vt:lpstr>Títulos de diapositiva</vt:lpstr>
      </vt:variant>
      <vt:variant>
        <vt:i4>14</vt:i4>
      </vt:variant>
    </vt:vector>
  </HeadingPairs>
  <TitlesOfParts>
    <vt:vector size="26" baseType="lpstr">
      <vt:lpstr>Arial</vt:lpstr>
      <vt:lpstr>Calibri</vt:lpstr>
      <vt:lpstr>Times New Roman</vt:lpstr>
      <vt:lpstr>Wingdings</vt:lpstr>
      <vt:lpstr>Tema de Office</vt:lpstr>
      <vt:lpstr>Diseño personalizado</vt:lpstr>
      <vt:lpstr>3_Diseño personalizado</vt:lpstr>
      <vt:lpstr>4_Diseño personalizado</vt:lpstr>
      <vt:lpstr>5_Diseño personalizado</vt:lpstr>
      <vt:lpstr>6_Diseño personalizado</vt:lpstr>
      <vt:lpstr>1_Diseño personalizado</vt:lpstr>
      <vt:lpstr>2_Diseño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ahoyos</cp:lastModifiedBy>
  <cp:revision>98</cp:revision>
  <dcterms:created xsi:type="dcterms:W3CDTF">2020-04-23T15:43:56Z</dcterms:created>
  <dcterms:modified xsi:type="dcterms:W3CDTF">2021-02-15T14:18:36Z</dcterms:modified>
</cp:coreProperties>
</file>