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3" r:id="rId2"/>
  </p:sldIdLst>
  <p:sldSz cx="12190413" cy="6859588"/>
  <p:notesSz cx="6858000" cy="9144000"/>
  <p:custDataLst>
    <p:tags r:id="rId4"/>
  </p:custDataLst>
  <p:defaultTextStyle>
    <a:defPPr>
      <a:defRPr lang="es-CO"/>
    </a:defPPr>
    <a:lvl1pPr marL="0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251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502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753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5162"/>
    <a:srgbClr val="009B86"/>
    <a:srgbClr val="006D74"/>
    <a:srgbClr val="00A5A4"/>
    <a:srgbClr val="9BBB59"/>
    <a:srgbClr val="13A28B"/>
    <a:srgbClr val="0098A4"/>
    <a:srgbClr val="3AC4B7"/>
    <a:srgbClr val="FFFFFF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 varScale="1">
        <p:scale>
          <a:sx n="68" d="100"/>
          <a:sy n="68" d="100"/>
        </p:scale>
        <p:origin x="798" y="60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52117-1CDE-49C9-AA8B-8CDFB8F7102C}" type="datetimeFigureOut">
              <a:rPr lang="es-CO" smtClean="0"/>
              <a:t>1/09/2023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D7F857-95B7-4AF3-BC02-B0F4E65BDE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0966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742612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365760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921490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750492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831857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198441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021418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352071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430872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375037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875443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116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1088502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188" indent="-408188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408" indent="-340157" algn="l" defTabSz="1088502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627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878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29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380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631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882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132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5A71D45-B5AD-443B-8264-A0B47AF93651}"/>
              </a:ext>
            </a:extLst>
          </p:cNvPr>
          <p:cNvSpPr txBox="1"/>
          <p:nvPr/>
        </p:nvSpPr>
        <p:spPr>
          <a:xfrm>
            <a:off x="1040242" y="477466"/>
            <a:ext cx="88569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b="1" dirty="0">
                <a:solidFill>
                  <a:srgbClr val="01A592"/>
                </a:solidFill>
                <a:latin typeface="+mj-lt"/>
              </a:rPr>
              <a:t>Estrategias pedagógicas dirigidas a los usuarios y representantes de las asociaciones de usuarios, del plan de acción de la Política de Participación Social para el año 2023.  Relacionadas con el derecho a la salud y  la participación.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E5E213D-80DF-37FD-7370-CEA4991A68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2275561"/>
              </p:ext>
            </p:extLst>
          </p:nvPr>
        </p:nvGraphicFramePr>
        <p:xfrm>
          <a:off x="1040242" y="2061642"/>
          <a:ext cx="8734606" cy="41110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66086">
                  <a:extLst>
                    <a:ext uri="{9D8B030D-6E8A-4147-A177-3AD203B41FA5}">
                      <a16:colId xmlns:a16="http://schemas.microsoft.com/office/drawing/2014/main" val="2621751915"/>
                    </a:ext>
                  </a:extLst>
                </a:gridCol>
                <a:gridCol w="2868520">
                  <a:extLst>
                    <a:ext uri="{9D8B030D-6E8A-4147-A177-3AD203B41FA5}">
                      <a16:colId xmlns:a16="http://schemas.microsoft.com/office/drawing/2014/main" val="896868285"/>
                    </a:ext>
                  </a:extLst>
                </a:gridCol>
              </a:tblGrid>
              <a:tr h="31170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Temática </a:t>
                      </a:r>
                      <a:endParaRPr lang="es-CO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A2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</a:t>
                      </a:r>
                      <a:endParaRPr lang="es-CO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A2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259189"/>
                  </a:ext>
                </a:extLst>
              </a:tr>
              <a:tr h="312023">
                <a:tc>
                  <a:txBody>
                    <a:bodyPr/>
                    <a:lstStyle/>
                    <a:p>
                      <a:pPr marL="0" algn="l" defTabSz="1088502" rtl="0" eaLnBrk="1" fontAlgn="b" latinLnBrk="0" hangingPunct="1"/>
                      <a:r>
                        <a:rPr lang="es-CO" sz="2000" b="1" kern="1200" dirty="0">
                          <a:solidFill>
                            <a:srgbClr val="006D74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Procedimiento PQRFD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8502" rtl="0" eaLnBrk="1" fontAlgn="b" latinLnBrk="0" hangingPunct="1"/>
                      <a:r>
                        <a:rPr lang="es-CO" sz="2000" b="1" kern="1200" dirty="0">
                          <a:solidFill>
                            <a:srgbClr val="006D74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Enero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571390"/>
                  </a:ext>
                </a:extLst>
              </a:tr>
              <a:tr h="312023">
                <a:tc>
                  <a:txBody>
                    <a:bodyPr/>
                    <a:lstStyle/>
                    <a:p>
                      <a:pPr marL="0" indent="0" algn="l" defTabSz="1088502" rtl="0" eaLnBrk="1" fontAlgn="b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MX" sz="2000" b="1" kern="1200" dirty="0">
                          <a:solidFill>
                            <a:srgbClr val="006D74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Derechos y deberes en salud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8502" rtl="0" eaLnBrk="1" fontAlgn="b" latinLnBrk="0" hangingPunct="1"/>
                      <a:r>
                        <a:rPr lang="es-CO" sz="2000" b="1" kern="1200" dirty="0">
                          <a:solidFill>
                            <a:srgbClr val="006D74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Febrero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633148"/>
                  </a:ext>
                </a:extLst>
              </a:tr>
              <a:tr h="312023">
                <a:tc>
                  <a:txBody>
                    <a:bodyPr/>
                    <a:lstStyle/>
                    <a:p>
                      <a:pPr marL="0" algn="l" defTabSz="1088502" rtl="0" eaLnBrk="1" fontAlgn="b" latinLnBrk="0" hangingPunct="1"/>
                      <a:r>
                        <a:rPr lang="es-MX" sz="2000" b="1" kern="1200" dirty="0">
                          <a:solidFill>
                            <a:srgbClr val="006D74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Cartilla de derecho y deberes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8502" rtl="0" eaLnBrk="1" fontAlgn="b" latinLnBrk="0" hangingPunct="1"/>
                      <a:r>
                        <a:rPr lang="es-CO" sz="2000" b="1" kern="1200" dirty="0">
                          <a:solidFill>
                            <a:srgbClr val="006D74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Marzo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010674"/>
                  </a:ext>
                </a:extLst>
              </a:tr>
              <a:tr h="337754">
                <a:tc>
                  <a:txBody>
                    <a:bodyPr/>
                    <a:lstStyle/>
                    <a:p>
                      <a:pPr marL="0" algn="l" defTabSz="1088502" rtl="0" eaLnBrk="1" fontAlgn="b" latinLnBrk="0" hangingPunct="1"/>
                      <a:r>
                        <a:rPr lang="es-MX" sz="2000" b="1" kern="1200" dirty="0">
                          <a:solidFill>
                            <a:srgbClr val="006D74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Conceptos generales sobre rendición de cuentas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8502" rtl="0" eaLnBrk="1" fontAlgn="b" latinLnBrk="0" hangingPunct="1"/>
                      <a:r>
                        <a:rPr lang="es-CO" sz="2000" b="1" kern="1200" dirty="0">
                          <a:solidFill>
                            <a:srgbClr val="006D74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Abril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911661"/>
                  </a:ext>
                </a:extLst>
              </a:tr>
              <a:tr h="312023">
                <a:tc>
                  <a:txBody>
                    <a:bodyPr/>
                    <a:lstStyle/>
                    <a:p>
                      <a:pPr marL="0" marR="0" lvl="0" indent="0" algn="l" defTabSz="108850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1" kern="1200" dirty="0">
                          <a:solidFill>
                            <a:srgbClr val="006D74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Asociación de usuarios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8502" rtl="0" eaLnBrk="1" fontAlgn="b" latinLnBrk="0" hangingPunct="1"/>
                      <a:r>
                        <a:rPr lang="es-CO" sz="2000" b="1" kern="1200" dirty="0">
                          <a:solidFill>
                            <a:srgbClr val="006D74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Mayo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597496"/>
                  </a:ext>
                </a:extLst>
              </a:tr>
              <a:tr h="312023">
                <a:tc>
                  <a:txBody>
                    <a:bodyPr/>
                    <a:lstStyle/>
                    <a:p>
                      <a:pPr marL="0" algn="l" defTabSz="1088502" rtl="0" eaLnBrk="1" fontAlgn="b" latinLnBrk="0" hangingPunct="1"/>
                      <a:r>
                        <a:rPr lang="es-CO" sz="2000" b="1" kern="1200" dirty="0">
                          <a:solidFill>
                            <a:srgbClr val="006D74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Control social en salud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8502" rtl="0" eaLnBrk="1" fontAlgn="b" latinLnBrk="0" hangingPunct="1"/>
                      <a:r>
                        <a:rPr lang="es-CO" sz="2000" b="1" kern="1200" dirty="0">
                          <a:solidFill>
                            <a:srgbClr val="006D74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Junio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317721"/>
                  </a:ext>
                </a:extLst>
              </a:tr>
              <a:tr h="312023">
                <a:tc>
                  <a:txBody>
                    <a:bodyPr/>
                    <a:lstStyle/>
                    <a:p>
                      <a:pPr marL="0" algn="l" defTabSz="1088502" rtl="0" eaLnBrk="1" fontAlgn="b" latinLnBrk="0" hangingPunct="1"/>
                      <a:r>
                        <a:rPr lang="es-MX" sz="2000" b="1" kern="1200" dirty="0">
                          <a:solidFill>
                            <a:srgbClr val="006D74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Tecnología</a:t>
                      </a:r>
                      <a:r>
                        <a:rPr lang="es-CO" sz="2000" b="1" kern="1200" dirty="0">
                          <a:solidFill>
                            <a:srgbClr val="006D74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  de la información y plataformas digitales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8502" rtl="0" eaLnBrk="1" fontAlgn="b" latinLnBrk="0" hangingPunct="1"/>
                      <a:r>
                        <a:rPr lang="es-CO" sz="2000" b="1" kern="1200" dirty="0">
                          <a:solidFill>
                            <a:srgbClr val="006D74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Julio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368089"/>
                  </a:ext>
                </a:extLst>
              </a:tr>
              <a:tr h="318356">
                <a:tc>
                  <a:txBody>
                    <a:bodyPr/>
                    <a:lstStyle/>
                    <a:p>
                      <a:pPr marL="0" algn="l" defTabSz="1088502" rtl="0" eaLnBrk="1" latinLnBrk="0" hangingPunct="1"/>
                      <a:r>
                        <a:rPr lang="es-MX" sz="2000" b="1" kern="1200" dirty="0">
                          <a:solidFill>
                            <a:srgbClr val="006D74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Modelos atención  Savia Salud EPS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8502" rtl="0" eaLnBrk="1" fontAlgn="b" latinLnBrk="0" hangingPunct="1"/>
                      <a:r>
                        <a:rPr lang="es-CO" sz="2000" b="1" kern="1200" dirty="0">
                          <a:solidFill>
                            <a:srgbClr val="006D74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Agosto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365019"/>
                  </a:ext>
                </a:extLst>
              </a:tr>
              <a:tr h="312023">
                <a:tc>
                  <a:txBody>
                    <a:bodyPr/>
                    <a:lstStyle/>
                    <a:p>
                      <a:pPr marL="0" marR="0" lvl="0" indent="0" algn="l" defTabSz="108850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1" kern="1200" dirty="0">
                          <a:solidFill>
                            <a:srgbClr val="006D74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Planificación  participativa</a:t>
                      </a:r>
                      <a:endParaRPr lang="es-CO" sz="2000" b="1" kern="1200" dirty="0">
                        <a:solidFill>
                          <a:srgbClr val="006D74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8502" rtl="0" eaLnBrk="1" fontAlgn="b" latinLnBrk="0" hangingPunct="1"/>
                      <a:r>
                        <a:rPr lang="es-CO" sz="2000" b="1" kern="1200" dirty="0">
                          <a:solidFill>
                            <a:srgbClr val="006D74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Septiembre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058502"/>
                  </a:ext>
                </a:extLst>
              </a:tr>
              <a:tr h="312023">
                <a:tc>
                  <a:txBody>
                    <a:bodyPr/>
                    <a:lstStyle/>
                    <a:p>
                      <a:pPr marL="0" marR="0" lvl="0" indent="0" algn="l" defTabSz="108850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1" kern="1200" dirty="0">
                          <a:solidFill>
                            <a:srgbClr val="006D74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Política de participación social - PPSS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8502" rtl="0" eaLnBrk="1" fontAlgn="b" latinLnBrk="0" hangingPunct="1"/>
                      <a:r>
                        <a:rPr lang="es-CO" sz="2000" b="1" kern="1200" dirty="0">
                          <a:solidFill>
                            <a:srgbClr val="006D74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Octubre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986207"/>
                  </a:ext>
                </a:extLst>
              </a:tr>
              <a:tr h="312023">
                <a:tc>
                  <a:txBody>
                    <a:bodyPr/>
                    <a:lstStyle/>
                    <a:p>
                      <a:pPr marL="0" marR="0" lvl="0" indent="0" algn="l" defTabSz="108850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1" kern="1200" dirty="0">
                          <a:solidFill>
                            <a:srgbClr val="006D74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Salud pública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8502" rtl="0" eaLnBrk="1" fontAlgn="b" latinLnBrk="0" hangingPunct="1"/>
                      <a:r>
                        <a:rPr lang="es-CO" sz="2000" b="1" kern="1200" dirty="0">
                          <a:solidFill>
                            <a:srgbClr val="006D74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Noviembre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856175"/>
                  </a:ext>
                </a:extLst>
              </a:tr>
              <a:tr h="312023">
                <a:tc>
                  <a:txBody>
                    <a:bodyPr/>
                    <a:lstStyle/>
                    <a:p>
                      <a:pPr marL="0" marR="0" lvl="0" indent="0" algn="l" defTabSz="108850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1" kern="1200" dirty="0">
                          <a:solidFill>
                            <a:srgbClr val="006D74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Propuesta de la Reforma al Sistema de Salud </a:t>
                      </a:r>
                      <a:endParaRPr lang="es-CO" sz="2000" b="1" kern="1200" dirty="0">
                        <a:solidFill>
                          <a:srgbClr val="006D74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850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b="1" kern="1200" dirty="0">
                          <a:solidFill>
                            <a:srgbClr val="006D74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Diciembre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594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4034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2351</TotalTime>
  <Words>110</Words>
  <Application>Microsoft Office PowerPoint</Application>
  <PresentationFormat>Personalizado</PresentationFormat>
  <Paragraphs>27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atencionalusuario2</cp:lastModifiedBy>
  <cp:revision>75</cp:revision>
  <dcterms:created xsi:type="dcterms:W3CDTF">2021-01-16T20:41:53Z</dcterms:created>
  <dcterms:modified xsi:type="dcterms:W3CDTF">2023-09-01T20:11:15Z</dcterms:modified>
</cp:coreProperties>
</file>