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362" r:id="rId3"/>
    <p:sldId id="363" r:id="rId4"/>
    <p:sldId id="364" r:id="rId5"/>
    <p:sldId id="365" r:id="rId6"/>
    <p:sldId id="335" r:id="rId7"/>
    <p:sldId id="336" r:id="rId8"/>
    <p:sldId id="337" r:id="rId9"/>
    <p:sldId id="338" r:id="rId10"/>
    <p:sldId id="339" r:id="rId11"/>
    <p:sldId id="341" r:id="rId12"/>
    <p:sldId id="340" r:id="rId13"/>
    <p:sldId id="342" r:id="rId14"/>
    <p:sldId id="344" r:id="rId15"/>
    <p:sldId id="345" r:id="rId16"/>
    <p:sldId id="346" r:id="rId17"/>
    <p:sldId id="347" r:id="rId18"/>
    <p:sldId id="348" r:id="rId19"/>
    <p:sldId id="349" r:id="rId20"/>
    <p:sldId id="350" r:id="rId21"/>
    <p:sldId id="351" r:id="rId22"/>
    <p:sldId id="352" r:id="rId23"/>
    <p:sldId id="353" r:id="rId24"/>
    <p:sldId id="354" r:id="rId25"/>
    <p:sldId id="356" r:id="rId26"/>
    <p:sldId id="357" r:id="rId27"/>
  </p:sldIdLst>
  <p:sldSz cx="12190413" cy="6859588"/>
  <p:notesSz cx="6858000" cy="9144000"/>
  <p:custDataLst>
    <p:tags r:id="rId29"/>
  </p:custDataLst>
  <p:defaultTextStyle>
    <a:defPPr>
      <a:defRPr lang="es-CO"/>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547BDA-B3BE-D253-53E5-FA18C689AB3B}" name="Natalia Andrea Gomez Echaverria" initials="NG" userId="S::NGOMEZ@saviaeps.onmicrosoft.com::d35c5606-5963-4c82-af25-5ff9217117ce" providerId="AD"/>
  <p188:author id="{10A111DD-6CD9-D491-9A22-E86C8883A411}" name="JONATAN MARTINEZ LOPERA" initials="JM" userId="S::jmartinez@saviaeps3.onmicrosoft.com::20c1df63-058d-463c-b166-62bce9a8aeb2" providerId="AD"/>
  <p188:author id="{25B663F3-C0DA-D218-EF21-23685F4E7750}" name="Natalia Andrea Gomez Echavarria" initials="NAGE" userId="S-1-5-21-1716087525-4202621800-3901471093-1474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046"/>
    <a:srgbClr val="2A5162"/>
    <a:srgbClr val="CCECE8"/>
    <a:srgbClr val="99D9D1"/>
    <a:srgbClr val="3BB9B8"/>
    <a:srgbClr val="FFFFFF"/>
    <a:srgbClr val="9BD2CD"/>
    <a:srgbClr val="009B86"/>
    <a:srgbClr val="EEDF58"/>
    <a:srgbClr val="E17A16"/>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92570" autoAdjust="0"/>
  </p:normalViewPr>
  <p:slideViewPr>
    <p:cSldViewPr>
      <p:cViewPr varScale="1">
        <p:scale>
          <a:sx n="85" d="100"/>
          <a:sy n="85" d="100"/>
        </p:scale>
        <p:origin x="494" y="58"/>
      </p:cViewPr>
      <p:guideLst>
        <p:guide orient="horz" pos="2161"/>
        <p:guide pos="384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D:\Users\jmartinez\Desktop\Expresiones\2025\Data_expresiones_2025.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0" normalizeH="0" baseline="0">
                <a:solidFill>
                  <a:srgbClr val="002823"/>
                </a:solidFill>
                <a:latin typeface="+mj-lt"/>
                <a:ea typeface="+mj-ea"/>
                <a:cs typeface="+mj-cs"/>
              </a:defRPr>
            </a:pPr>
            <a:r>
              <a:rPr lang="es-CO" sz="1600">
                <a:solidFill>
                  <a:srgbClr val="006666"/>
                </a:solidFill>
              </a:rPr>
              <a:t>Gráfico 1. Comparativo del comportamiento de manifestaciones periodo 2024 – 2025</a:t>
            </a:r>
          </a:p>
        </c:rich>
      </c:tx>
      <c:layout>
        <c:manualLayout>
          <c:xMode val="edge"/>
          <c:yMode val="edge"/>
          <c:x val="0.13202538687327817"/>
          <c:y val="2.394926204780665E-2"/>
        </c:manualLayout>
      </c:layout>
      <c:overlay val="0"/>
      <c:spPr>
        <a:solidFill>
          <a:srgbClr val="FFFFFF"/>
        </a:solidFill>
        <a:ln>
          <a:noFill/>
        </a:ln>
        <a:effectLst/>
      </c:spPr>
      <c:txPr>
        <a:bodyPr rot="0" spcFirstLastPara="1" vertOverflow="ellipsis" vert="horz" wrap="square" anchor="ctr" anchorCtr="1"/>
        <a:lstStyle/>
        <a:p>
          <a:pPr>
            <a:defRPr sz="1600" b="1" i="0" u="none" strike="noStrike" kern="1200" cap="none" spc="0" normalizeH="0" baseline="0">
              <a:solidFill>
                <a:srgbClr val="002823"/>
              </a:solidFill>
              <a:latin typeface="+mj-lt"/>
              <a:ea typeface="+mj-ea"/>
              <a:cs typeface="+mj-cs"/>
            </a:defRPr>
          </a:pPr>
          <a:endParaRPr lang="es-CO"/>
        </a:p>
      </c:txPr>
    </c:title>
    <c:autoTitleDeleted val="0"/>
    <c:plotArea>
      <c:layout/>
      <c:barChart>
        <c:barDir val="col"/>
        <c:grouping val="clustered"/>
        <c:varyColors val="0"/>
        <c:ser>
          <c:idx val="0"/>
          <c:order val="0"/>
          <c:tx>
            <c:strRef>
              <c:f>'Dinámica Comparativo'!$A$7</c:f>
              <c:strCache>
                <c:ptCount val="1"/>
                <c:pt idx="0">
                  <c:v>2024</c:v>
                </c:pt>
              </c:strCache>
            </c:strRef>
          </c:tx>
          <c:spPr>
            <a:solidFill>
              <a:srgbClr val="2A516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006666"/>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'Dinámica Comparativo'!$F$6:$G$6</c:f>
              <c:strCache>
                <c:ptCount val="2"/>
                <c:pt idx="0">
                  <c:v>MAYO</c:v>
                </c:pt>
                <c:pt idx="1">
                  <c:v>JUNIO</c:v>
                </c:pt>
              </c:strCache>
            </c:strRef>
          </c:cat>
          <c:val>
            <c:numRef>
              <c:f>'Dinámica Comparativo'!$F$7:$G$7</c:f>
              <c:numCache>
                <c:formatCode>#,##0</c:formatCode>
                <c:ptCount val="2"/>
                <c:pt idx="0">
                  <c:v>113425</c:v>
                </c:pt>
                <c:pt idx="1">
                  <c:v>101065</c:v>
                </c:pt>
              </c:numCache>
            </c:numRef>
          </c:val>
          <c:extLst>
            <c:ext xmlns:c16="http://schemas.microsoft.com/office/drawing/2014/chart" uri="{C3380CC4-5D6E-409C-BE32-E72D297353CC}">
              <c16:uniqueId val="{00000000-E9C9-4301-9140-EAD78D644301}"/>
            </c:ext>
          </c:extLst>
        </c:ser>
        <c:ser>
          <c:idx val="1"/>
          <c:order val="1"/>
          <c:tx>
            <c:strRef>
              <c:f>'Dinámica Comparativo'!$A$8</c:f>
              <c:strCache>
                <c:ptCount val="1"/>
                <c:pt idx="0">
                  <c:v>2025</c:v>
                </c:pt>
              </c:strCache>
            </c:strRef>
          </c:tx>
          <c:spPr>
            <a:solidFill>
              <a:srgbClr val="00A5A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006666"/>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'Dinámica Comparativo'!$F$6:$G$6</c:f>
              <c:strCache>
                <c:ptCount val="2"/>
                <c:pt idx="0">
                  <c:v>MAYO</c:v>
                </c:pt>
                <c:pt idx="1">
                  <c:v>JUNIO</c:v>
                </c:pt>
              </c:strCache>
            </c:strRef>
          </c:cat>
          <c:val>
            <c:numRef>
              <c:f>'Dinámica Comparativo'!$F$8:$G$8</c:f>
              <c:numCache>
                <c:formatCode>#,##0</c:formatCode>
                <c:ptCount val="2"/>
                <c:pt idx="0">
                  <c:v>200044</c:v>
                </c:pt>
                <c:pt idx="1">
                  <c:v>198713</c:v>
                </c:pt>
              </c:numCache>
            </c:numRef>
          </c:val>
          <c:extLst>
            <c:ext xmlns:c16="http://schemas.microsoft.com/office/drawing/2014/chart" uri="{C3380CC4-5D6E-409C-BE32-E72D297353CC}">
              <c16:uniqueId val="{00000001-E9C9-4301-9140-EAD78D644301}"/>
            </c:ext>
          </c:extLst>
        </c:ser>
        <c:dLbls>
          <c:dLblPos val="outEnd"/>
          <c:showLegendKey val="0"/>
          <c:showVal val="1"/>
          <c:showCatName val="0"/>
          <c:showSerName val="0"/>
          <c:showPercent val="0"/>
          <c:showBubbleSize val="0"/>
        </c:dLbls>
        <c:gapWidth val="267"/>
        <c:overlap val="-43"/>
        <c:axId val="443074528"/>
        <c:axId val="443075008"/>
      </c:barChart>
      <c:catAx>
        <c:axId val="443074528"/>
        <c:scaling>
          <c:orientation val="minMax"/>
        </c:scaling>
        <c:delete val="0"/>
        <c:axPos val="b"/>
        <c:numFmt formatCode="General"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000" b="0" i="0" u="none" strike="noStrike" kern="1200" cap="none" spc="0" normalizeH="0" baseline="0">
                <a:solidFill>
                  <a:srgbClr val="006666"/>
                </a:solidFill>
                <a:latin typeface="+mn-lt"/>
                <a:ea typeface="+mn-ea"/>
                <a:cs typeface="+mn-cs"/>
              </a:defRPr>
            </a:pPr>
            <a:endParaRPr lang="es-CO"/>
          </a:p>
        </c:txPr>
        <c:crossAx val="443075008"/>
        <c:crosses val="autoZero"/>
        <c:auto val="1"/>
        <c:lblAlgn val="ctr"/>
        <c:lblOffset val="100"/>
        <c:noMultiLvlLbl val="0"/>
      </c:catAx>
      <c:valAx>
        <c:axId val="443075008"/>
        <c:scaling>
          <c:orientation val="minMax"/>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rgbClr val="006666"/>
                </a:solidFill>
                <a:latin typeface="+mn-lt"/>
                <a:ea typeface="+mn-ea"/>
                <a:cs typeface="+mn-cs"/>
              </a:defRPr>
            </a:pPr>
            <a:endParaRPr lang="es-CO"/>
          </a:p>
        </c:txPr>
        <c:crossAx val="443074528"/>
        <c:crosses val="autoZero"/>
        <c:crossBetween val="between"/>
      </c:valAx>
      <c:spPr>
        <a:no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rgbClr val="006666"/>
              </a:solidFill>
              <a:latin typeface="+mn-lt"/>
              <a:ea typeface="+mn-ea"/>
              <a:cs typeface="+mn-cs"/>
            </a:defRPr>
          </a:pPr>
          <a:endParaRPr lang="es-CO"/>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E52117-1CDE-49C9-AA8B-8CDFB8F7102C}" type="datetimeFigureOut">
              <a:rPr lang="es-CO" smtClean="0"/>
              <a:t>10/07/2025</a:t>
            </a:fld>
            <a:endParaRPr lang="es-CO"/>
          </a:p>
        </p:txBody>
      </p:sp>
      <p:sp>
        <p:nvSpPr>
          <p:cNvPr id="4" name="3 Marcador de imagen de diapositiva"/>
          <p:cNvSpPr>
            <a:spLocks noGrp="1" noRot="1" noChangeAspect="1"/>
          </p:cNvSpPr>
          <p:nvPr>
            <p:ph type="sldImg" idx="2"/>
          </p:nvPr>
        </p:nvSpPr>
        <p:spPr>
          <a:xfrm>
            <a:off x="382588" y="685800"/>
            <a:ext cx="6092825" cy="3429000"/>
          </a:xfrm>
          <a:prstGeom prst="rect">
            <a:avLst/>
          </a:prstGeom>
          <a:noFill/>
          <a:ln w="12700">
            <a:solidFill>
              <a:prstClr val="black"/>
            </a:solidFill>
          </a:ln>
        </p:spPr>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D7F857-95B7-4AF3-BC02-B0F4E65BDEE8}" type="slidenum">
              <a:rPr lang="es-CO" smtClean="0"/>
              <a:t>‹Nº›</a:t>
            </a:fld>
            <a:endParaRPr lang="es-CO"/>
          </a:p>
        </p:txBody>
      </p:sp>
    </p:spTree>
    <p:extLst>
      <p:ext uri="{BB962C8B-B14F-4D97-AF65-F5344CB8AC3E}">
        <p14:creationId xmlns:p14="http://schemas.microsoft.com/office/powerpoint/2010/main" val="3810966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C1D7F857-95B7-4AF3-BC02-B0F4E65BDEE8}" type="slidenum">
              <a:rPr lang="es-CO" smtClean="0"/>
              <a:t>1</a:t>
            </a:fld>
            <a:endParaRPr lang="es-CO"/>
          </a:p>
        </p:txBody>
      </p:sp>
    </p:spTree>
    <p:extLst>
      <p:ext uri="{BB962C8B-B14F-4D97-AF65-F5344CB8AC3E}">
        <p14:creationId xmlns:p14="http://schemas.microsoft.com/office/powerpoint/2010/main" val="1877373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56DF5-649C-A148-6D58-DF1041E375C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24B71F8-A74B-844A-E56E-5108B0ED548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AE742B4-9762-8DFB-F09A-9A90D6D799F6}"/>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C53B7AD5-83BF-C76E-93C6-68DCEA537ED5}"/>
              </a:ext>
            </a:extLst>
          </p:cNvPr>
          <p:cNvSpPr>
            <a:spLocks noGrp="1"/>
          </p:cNvSpPr>
          <p:nvPr>
            <p:ph type="sldNum" sz="quarter" idx="5"/>
          </p:nvPr>
        </p:nvSpPr>
        <p:spPr/>
        <p:txBody>
          <a:bodyPr/>
          <a:lstStyle/>
          <a:p>
            <a:fld id="{C1D7F857-95B7-4AF3-BC02-B0F4E65BDEE8}" type="slidenum">
              <a:rPr lang="es-CO" smtClean="0"/>
              <a:t>13</a:t>
            </a:fld>
            <a:endParaRPr lang="es-CO"/>
          </a:p>
        </p:txBody>
      </p:sp>
    </p:spTree>
    <p:extLst>
      <p:ext uri="{BB962C8B-B14F-4D97-AF65-F5344CB8AC3E}">
        <p14:creationId xmlns:p14="http://schemas.microsoft.com/office/powerpoint/2010/main" val="4045999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C1D7F857-95B7-4AF3-BC02-B0F4E65BDEE8}" type="slidenum">
              <a:rPr lang="es-CO" smtClean="0"/>
              <a:t>15</a:t>
            </a:fld>
            <a:endParaRPr lang="es-CO"/>
          </a:p>
        </p:txBody>
      </p:sp>
    </p:spTree>
    <p:extLst>
      <p:ext uri="{BB962C8B-B14F-4D97-AF65-F5344CB8AC3E}">
        <p14:creationId xmlns:p14="http://schemas.microsoft.com/office/powerpoint/2010/main" val="795597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AAA3C-6892-5C4B-86EE-E9D21563116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01869F3-5B1D-9390-ECFD-3918CCA1CE8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703BDE2-1735-3372-FDED-D97F0474FEE0}"/>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B811AD69-BBC2-C678-394F-85E3CB89FE84}"/>
              </a:ext>
            </a:extLst>
          </p:cNvPr>
          <p:cNvSpPr>
            <a:spLocks noGrp="1"/>
          </p:cNvSpPr>
          <p:nvPr>
            <p:ph type="sldNum" sz="quarter" idx="5"/>
          </p:nvPr>
        </p:nvSpPr>
        <p:spPr/>
        <p:txBody>
          <a:bodyPr/>
          <a:lstStyle/>
          <a:p>
            <a:fld id="{C1D7F857-95B7-4AF3-BC02-B0F4E65BDEE8}" type="slidenum">
              <a:rPr lang="es-CO" smtClean="0"/>
              <a:t>5</a:t>
            </a:fld>
            <a:endParaRPr lang="es-CO"/>
          </a:p>
        </p:txBody>
      </p:sp>
    </p:spTree>
    <p:extLst>
      <p:ext uri="{BB962C8B-B14F-4D97-AF65-F5344CB8AC3E}">
        <p14:creationId xmlns:p14="http://schemas.microsoft.com/office/powerpoint/2010/main" val="2823255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60B66-A964-88A1-FFC4-FF8B6009F1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0EEA7C0-4E6F-C13C-9D6D-5F548C59130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BF731CD-8C72-8CF4-D6C3-A992A2B3857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D0AA70AB-24EC-EA56-9783-9A036927E83F}"/>
              </a:ext>
            </a:extLst>
          </p:cNvPr>
          <p:cNvSpPr>
            <a:spLocks noGrp="1"/>
          </p:cNvSpPr>
          <p:nvPr>
            <p:ph type="sldNum" sz="quarter" idx="5"/>
          </p:nvPr>
        </p:nvSpPr>
        <p:spPr/>
        <p:txBody>
          <a:bodyPr/>
          <a:lstStyle/>
          <a:p>
            <a:fld id="{C1D7F857-95B7-4AF3-BC02-B0F4E65BDEE8}" type="slidenum">
              <a:rPr lang="es-CO" smtClean="0"/>
              <a:t>6</a:t>
            </a:fld>
            <a:endParaRPr lang="es-CO"/>
          </a:p>
        </p:txBody>
      </p:sp>
    </p:spTree>
    <p:extLst>
      <p:ext uri="{BB962C8B-B14F-4D97-AF65-F5344CB8AC3E}">
        <p14:creationId xmlns:p14="http://schemas.microsoft.com/office/powerpoint/2010/main" val="148713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5E3E1-FD29-61EA-CB45-51530CC2EFF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4983910-EAA3-CE8C-BAE8-617F70B1FC9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1E5F503-75F4-0366-CFB8-A0C69D1C2240}"/>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763C4B96-5F8B-D854-3755-5731E0485870}"/>
              </a:ext>
            </a:extLst>
          </p:cNvPr>
          <p:cNvSpPr>
            <a:spLocks noGrp="1"/>
          </p:cNvSpPr>
          <p:nvPr>
            <p:ph type="sldNum" sz="quarter" idx="5"/>
          </p:nvPr>
        </p:nvSpPr>
        <p:spPr/>
        <p:txBody>
          <a:bodyPr/>
          <a:lstStyle/>
          <a:p>
            <a:fld id="{C1D7F857-95B7-4AF3-BC02-B0F4E65BDEE8}" type="slidenum">
              <a:rPr lang="es-CO" smtClean="0"/>
              <a:t>7</a:t>
            </a:fld>
            <a:endParaRPr lang="es-CO"/>
          </a:p>
        </p:txBody>
      </p:sp>
    </p:spTree>
    <p:extLst>
      <p:ext uri="{BB962C8B-B14F-4D97-AF65-F5344CB8AC3E}">
        <p14:creationId xmlns:p14="http://schemas.microsoft.com/office/powerpoint/2010/main" val="4086300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C8C1E-E80C-CB51-68AF-DA57CA74672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42899F5-4E66-0075-B7ED-4A8F623FD6A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2ED3EE3-1F35-FC03-DFEB-0AD06FA3455C}"/>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8E8CA394-20D1-B82C-05AB-846412082BF6}"/>
              </a:ext>
            </a:extLst>
          </p:cNvPr>
          <p:cNvSpPr>
            <a:spLocks noGrp="1"/>
          </p:cNvSpPr>
          <p:nvPr>
            <p:ph type="sldNum" sz="quarter" idx="5"/>
          </p:nvPr>
        </p:nvSpPr>
        <p:spPr/>
        <p:txBody>
          <a:bodyPr/>
          <a:lstStyle/>
          <a:p>
            <a:fld id="{C1D7F857-95B7-4AF3-BC02-B0F4E65BDEE8}" type="slidenum">
              <a:rPr lang="es-CO" smtClean="0"/>
              <a:t>8</a:t>
            </a:fld>
            <a:endParaRPr lang="es-CO"/>
          </a:p>
        </p:txBody>
      </p:sp>
    </p:spTree>
    <p:extLst>
      <p:ext uri="{BB962C8B-B14F-4D97-AF65-F5344CB8AC3E}">
        <p14:creationId xmlns:p14="http://schemas.microsoft.com/office/powerpoint/2010/main" val="2618517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342C6-601E-5564-AE28-9419FD51015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EC4C5D4-EEFA-A85A-94F3-5393F389C4D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987D749-CAE2-C1EA-5011-545129ABD80B}"/>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CEB32769-B474-7566-42E7-99B50F641F50}"/>
              </a:ext>
            </a:extLst>
          </p:cNvPr>
          <p:cNvSpPr>
            <a:spLocks noGrp="1"/>
          </p:cNvSpPr>
          <p:nvPr>
            <p:ph type="sldNum" sz="quarter" idx="5"/>
          </p:nvPr>
        </p:nvSpPr>
        <p:spPr/>
        <p:txBody>
          <a:bodyPr/>
          <a:lstStyle/>
          <a:p>
            <a:fld id="{C1D7F857-95B7-4AF3-BC02-B0F4E65BDEE8}" type="slidenum">
              <a:rPr lang="es-CO" smtClean="0"/>
              <a:t>9</a:t>
            </a:fld>
            <a:endParaRPr lang="es-CO"/>
          </a:p>
        </p:txBody>
      </p:sp>
    </p:spTree>
    <p:extLst>
      <p:ext uri="{BB962C8B-B14F-4D97-AF65-F5344CB8AC3E}">
        <p14:creationId xmlns:p14="http://schemas.microsoft.com/office/powerpoint/2010/main" val="2387481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0FCBB-6047-906E-0FFB-91052128530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8E2D89D-A2C7-0548-4924-9C5FA794899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A609DC2-95F6-5A84-4DF8-381D6A6BC425}"/>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4FAA0E5A-F4D1-3AB3-D707-31CA3092FB3B}"/>
              </a:ext>
            </a:extLst>
          </p:cNvPr>
          <p:cNvSpPr>
            <a:spLocks noGrp="1"/>
          </p:cNvSpPr>
          <p:nvPr>
            <p:ph type="sldNum" sz="quarter" idx="5"/>
          </p:nvPr>
        </p:nvSpPr>
        <p:spPr/>
        <p:txBody>
          <a:bodyPr/>
          <a:lstStyle/>
          <a:p>
            <a:fld id="{C1D7F857-95B7-4AF3-BC02-B0F4E65BDEE8}" type="slidenum">
              <a:rPr lang="es-CO" smtClean="0"/>
              <a:t>10</a:t>
            </a:fld>
            <a:endParaRPr lang="es-CO"/>
          </a:p>
        </p:txBody>
      </p:sp>
    </p:spTree>
    <p:extLst>
      <p:ext uri="{BB962C8B-B14F-4D97-AF65-F5344CB8AC3E}">
        <p14:creationId xmlns:p14="http://schemas.microsoft.com/office/powerpoint/2010/main" val="3592362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438BD-D110-C22A-A867-6296FFC07CD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38C359D-670F-7E50-92FE-5B2CF994FAD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3DC0DB7-73B9-EC43-3DFD-55DA74AEE63A}"/>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1F00E976-EF13-E35F-644C-C3C06C4D5F2B}"/>
              </a:ext>
            </a:extLst>
          </p:cNvPr>
          <p:cNvSpPr>
            <a:spLocks noGrp="1"/>
          </p:cNvSpPr>
          <p:nvPr>
            <p:ph type="sldNum" sz="quarter" idx="5"/>
          </p:nvPr>
        </p:nvSpPr>
        <p:spPr/>
        <p:txBody>
          <a:bodyPr/>
          <a:lstStyle/>
          <a:p>
            <a:fld id="{C1D7F857-95B7-4AF3-BC02-B0F4E65BDEE8}" type="slidenum">
              <a:rPr lang="es-CO" smtClean="0"/>
              <a:t>11</a:t>
            </a:fld>
            <a:endParaRPr lang="es-CO"/>
          </a:p>
        </p:txBody>
      </p:sp>
    </p:spTree>
    <p:extLst>
      <p:ext uri="{BB962C8B-B14F-4D97-AF65-F5344CB8AC3E}">
        <p14:creationId xmlns:p14="http://schemas.microsoft.com/office/powerpoint/2010/main" val="8184608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56FF1-854D-6FB0-B20D-50AEFD7D081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A87D1F3-FEED-A2DF-C537-5D0417A1E29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8D19789-C32B-62BC-F099-B16C2F3970F8}"/>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5FB09AC2-AF41-5798-6D14-7B0D312B19D7}"/>
              </a:ext>
            </a:extLst>
          </p:cNvPr>
          <p:cNvSpPr>
            <a:spLocks noGrp="1"/>
          </p:cNvSpPr>
          <p:nvPr>
            <p:ph type="sldNum" sz="quarter" idx="5"/>
          </p:nvPr>
        </p:nvSpPr>
        <p:spPr/>
        <p:txBody>
          <a:bodyPr/>
          <a:lstStyle/>
          <a:p>
            <a:fld id="{C1D7F857-95B7-4AF3-BC02-B0F4E65BDEE8}" type="slidenum">
              <a:rPr lang="es-CO" smtClean="0"/>
              <a:t>12</a:t>
            </a:fld>
            <a:endParaRPr lang="es-CO"/>
          </a:p>
        </p:txBody>
      </p:sp>
    </p:spTree>
    <p:extLst>
      <p:ext uri="{BB962C8B-B14F-4D97-AF65-F5344CB8AC3E}">
        <p14:creationId xmlns:p14="http://schemas.microsoft.com/office/powerpoint/2010/main" val="1143689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42612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365760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92149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750492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831857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50198441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021418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352071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430872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375037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875443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1164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1088502" rtl="0" eaLnBrk="1" latinLnBrk="0" hangingPunct="1">
        <a:spcBef>
          <a:spcPct val="0"/>
        </a:spcBef>
        <a:buNone/>
        <a:defRPr sz="5200" kern="1200">
          <a:solidFill>
            <a:schemeClr val="tx1"/>
          </a:solidFill>
          <a:latin typeface="+mj-lt"/>
          <a:ea typeface="+mj-ea"/>
          <a:cs typeface="+mj-cs"/>
        </a:defRPr>
      </a:lvl1pPr>
    </p:titleStyle>
    <p:bodyStyle>
      <a:lvl1pPr marL="408188" indent="-408188" algn="l" defTabSz="1088502" rtl="0" eaLnBrk="1" latinLnBrk="0" hangingPunct="1">
        <a:spcBef>
          <a:spcPct val="20000"/>
        </a:spcBef>
        <a:buFont typeface="Arial" panose="020B0604020202020204" pitchFamily="34" charset="0"/>
        <a:buChar char="•"/>
        <a:defRPr sz="3800" kern="1200">
          <a:solidFill>
            <a:schemeClr val="tx1"/>
          </a:solidFill>
          <a:latin typeface="+mn-lt"/>
          <a:ea typeface="+mn-ea"/>
          <a:cs typeface="+mn-cs"/>
        </a:defRPr>
      </a:lvl1pPr>
      <a:lvl2pPr marL="884408" indent="-340157" algn="l" defTabSz="1088502"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p:bodyStyle>
    <p:otherStyle>
      <a:defPPr>
        <a:defRPr lang="es-CO"/>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5.sv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7.sv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9.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5.svg"/><Relationship Id="rId7" Type="http://schemas.openxmlformats.org/officeDocument/2006/relationships/image" Target="../media/image9.svg"/><Relationship Id="rId12"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5" Type="http://schemas.openxmlformats.org/officeDocument/2006/relationships/image" Target="../media/image1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sv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7.sv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9.sv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1.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778632" y="2722726"/>
            <a:ext cx="10009112" cy="1446550"/>
          </a:xfrm>
          <a:prstGeom prst="rect">
            <a:avLst/>
          </a:prstGeom>
          <a:noFill/>
        </p:spPr>
        <p:txBody>
          <a:bodyPr wrap="square" rtlCol="0">
            <a:spAutoFit/>
          </a:bodyPr>
          <a:lstStyle/>
          <a:p>
            <a:r>
              <a:rPr lang="es-CO" sz="4400" dirty="0">
                <a:solidFill>
                  <a:srgbClr val="FFFFFF"/>
                </a:solidFill>
                <a:latin typeface="+mj-lt"/>
              </a:rPr>
              <a:t>Reporte de gestión a las solicitudes radicadas por parte de nuestros afiliados </a:t>
            </a: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630710" y="2714462"/>
            <a:ext cx="0" cy="223224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7DC9C34B-8339-EC4A-3DB0-FC6BE602C1EA}"/>
              </a:ext>
            </a:extLst>
          </p:cNvPr>
          <p:cNvSpPr txBox="1"/>
          <p:nvPr/>
        </p:nvSpPr>
        <p:spPr>
          <a:xfrm>
            <a:off x="0" y="6259424"/>
            <a:ext cx="2232248" cy="600164"/>
          </a:xfrm>
          <a:prstGeom prst="rect">
            <a:avLst/>
          </a:prstGeom>
          <a:noFill/>
        </p:spPr>
        <p:txBody>
          <a:bodyPr wrap="square" rtlCol="0">
            <a:spAutoFit/>
          </a:bodyPr>
          <a:lstStyle/>
          <a:p>
            <a:r>
              <a:rPr lang="es-CO" sz="1100" b="1" dirty="0">
                <a:solidFill>
                  <a:srgbClr val="FFFFFF"/>
                </a:solidFill>
                <a:latin typeface="Arial" panose="020B0604020202020204" pitchFamily="34" charset="0"/>
                <a:cs typeface="Arial" panose="020B0604020202020204" pitchFamily="34" charset="0"/>
              </a:rPr>
              <a:t>Código: </a:t>
            </a:r>
            <a:r>
              <a:rPr lang="es-CO" sz="1100" dirty="0">
                <a:solidFill>
                  <a:srgbClr val="FFFFFF"/>
                </a:solidFill>
                <a:latin typeface="Arial" panose="020B0604020202020204" pitchFamily="34" charset="0"/>
                <a:cs typeface="Arial" panose="020B0604020202020204" pitchFamily="34" charset="0"/>
              </a:rPr>
              <a:t>FO-RE-02</a:t>
            </a:r>
          </a:p>
          <a:p>
            <a:r>
              <a:rPr lang="es-CO" sz="1100" b="1" dirty="0">
                <a:solidFill>
                  <a:srgbClr val="FFFFFF"/>
                </a:solidFill>
                <a:latin typeface="Arial" panose="020B0604020202020204" pitchFamily="34" charset="0"/>
                <a:cs typeface="Arial" panose="020B0604020202020204" pitchFamily="34" charset="0"/>
              </a:rPr>
              <a:t>Versión: </a:t>
            </a:r>
            <a:r>
              <a:rPr lang="es-CO" sz="1100" dirty="0">
                <a:solidFill>
                  <a:srgbClr val="FFFFFF"/>
                </a:solidFill>
                <a:latin typeface="Arial" panose="020B0604020202020204" pitchFamily="34" charset="0"/>
                <a:cs typeface="Arial" panose="020B0604020202020204" pitchFamily="34" charset="0"/>
              </a:rPr>
              <a:t>04</a:t>
            </a:r>
            <a:br>
              <a:rPr lang="es-CO" sz="1100" dirty="0">
                <a:solidFill>
                  <a:srgbClr val="FFFFFF"/>
                </a:solidFill>
                <a:latin typeface="Arial" panose="020B0604020202020204" pitchFamily="34" charset="0"/>
                <a:cs typeface="Arial" panose="020B0604020202020204" pitchFamily="34" charset="0"/>
              </a:rPr>
            </a:br>
            <a:r>
              <a:rPr lang="es-CO" sz="1100" b="1" dirty="0">
                <a:solidFill>
                  <a:srgbClr val="FFFFFF"/>
                </a:solidFill>
                <a:latin typeface="Arial" panose="020B0604020202020204" pitchFamily="34" charset="0"/>
                <a:cs typeface="Arial" panose="020B0604020202020204" pitchFamily="34" charset="0"/>
              </a:rPr>
              <a:t>Fecha</a:t>
            </a:r>
            <a:r>
              <a:rPr lang="es-CO" sz="1100" dirty="0">
                <a:solidFill>
                  <a:srgbClr val="FFFFFF"/>
                </a:solidFill>
                <a:latin typeface="Arial" panose="020B0604020202020204" pitchFamily="34" charset="0"/>
                <a:cs typeface="Arial" panose="020B0604020202020204" pitchFamily="34" charset="0"/>
              </a:rPr>
              <a:t>: 17/09/2024</a:t>
            </a:r>
          </a:p>
        </p:txBody>
      </p:sp>
      <p:sp>
        <p:nvSpPr>
          <p:cNvPr id="3" name="CuadroTexto 2">
            <a:extLst>
              <a:ext uri="{FF2B5EF4-FFF2-40B4-BE49-F238E27FC236}">
                <a16:creationId xmlns:a16="http://schemas.microsoft.com/office/drawing/2014/main" id="{F680A909-8FE4-ACC9-8749-15B0FE03EB37}"/>
              </a:ext>
            </a:extLst>
          </p:cNvPr>
          <p:cNvSpPr txBox="1"/>
          <p:nvPr/>
        </p:nvSpPr>
        <p:spPr>
          <a:xfrm>
            <a:off x="1774726" y="4001563"/>
            <a:ext cx="10009112" cy="923330"/>
          </a:xfrm>
          <a:prstGeom prst="rect">
            <a:avLst/>
          </a:prstGeom>
          <a:noFill/>
        </p:spPr>
        <p:txBody>
          <a:bodyPr wrap="square" rtlCol="0">
            <a:spAutoFit/>
          </a:bodyPr>
          <a:lstStyle/>
          <a:p>
            <a:r>
              <a:rPr lang="es-MX" sz="5400" dirty="0">
                <a:solidFill>
                  <a:srgbClr val="FFFFFF"/>
                </a:solidFill>
                <a:latin typeface="+mj-lt"/>
              </a:rPr>
              <a:t>Junio 2025</a:t>
            </a:r>
          </a:p>
        </p:txBody>
      </p:sp>
    </p:spTree>
    <p:extLst>
      <p:ext uri="{BB962C8B-B14F-4D97-AF65-F5344CB8AC3E}">
        <p14:creationId xmlns:p14="http://schemas.microsoft.com/office/powerpoint/2010/main" val="102565071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2C0D1-1CBD-4297-20E1-EE1B1B2F4EBF}"/>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A683D686-49ED-E1D8-F28B-711AC485C027}"/>
              </a:ext>
            </a:extLst>
          </p:cNvPr>
          <p:cNvSpPr txBox="1"/>
          <p:nvPr/>
        </p:nvSpPr>
        <p:spPr>
          <a:xfrm>
            <a:off x="2458802" y="329675"/>
            <a:ext cx="7272808" cy="646331"/>
          </a:xfrm>
          <a:prstGeom prst="rect">
            <a:avLst/>
          </a:prstGeom>
          <a:noFill/>
        </p:spPr>
        <p:txBody>
          <a:bodyPr wrap="square" rtlCol="0">
            <a:spAutoFit/>
          </a:bodyPr>
          <a:lstStyle/>
          <a:p>
            <a:pPr algn="ctr"/>
            <a:r>
              <a:rPr lang="es-CO" sz="3600" b="1" dirty="0">
                <a:solidFill>
                  <a:srgbClr val="23505E"/>
                </a:solidFill>
                <a:latin typeface="+mj-lt"/>
              </a:rPr>
              <a:t>Canales de origen – Oriente</a:t>
            </a:r>
          </a:p>
        </p:txBody>
      </p:sp>
      <p:pic>
        <p:nvPicPr>
          <p:cNvPr id="5" name="Gráfico 4">
            <a:extLst>
              <a:ext uri="{FF2B5EF4-FFF2-40B4-BE49-F238E27FC236}">
                <a16:creationId xmlns:a16="http://schemas.microsoft.com/office/drawing/2014/main" id="{0C01FFEB-117F-6ECA-D192-860A5592E9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15286" y="1423644"/>
            <a:ext cx="3904976" cy="4150800"/>
          </a:xfrm>
          <a:prstGeom prst="rect">
            <a:avLst/>
          </a:prstGeom>
        </p:spPr>
      </p:pic>
      <p:graphicFrame>
        <p:nvGraphicFramePr>
          <p:cNvPr id="6" name="Tabla 5">
            <a:extLst>
              <a:ext uri="{FF2B5EF4-FFF2-40B4-BE49-F238E27FC236}">
                <a16:creationId xmlns:a16="http://schemas.microsoft.com/office/drawing/2014/main" id="{10008325-2482-929F-0B26-81FEB1BBA990}"/>
              </a:ext>
            </a:extLst>
          </p:cNvPr>
          <p:cNvGraphicFramePr>
            <a:graphicFrameLocks noGrp="1"/>
          </p:cNvGraphicFramePr>
          <p:nvPr>
            <p:extLst>
              <p:ext uri="{D42A27DB-BD31-4B8C-83A1-F6EECF244321}">
                <p14:modId xmlns:p14="http://schemas.microsoft.com/office/powerpoint/2010/main" val="3910024912"/>
              </p:ext>
            </p:extLst>
          </p:nvPr>
        </p:nvGraphicFramePr>
        <p:xfrm>
          <a:off x="1270670" y="1602439"/>
          <a:ext cx="5400000" cy="3793210"/>
        </p:xfrm>
        <a:graphic>
          <a:graphicData uri="http://schemas.openxmlformats.org/drawingml/2006/table">
            <a:tbl>
              <a:tblPr/>
              <a:tblGrid>
                <a:gridCol w="2639694">
                  <a:extLst>
                    <a:ext uri="{9D8B030D-6E8A-4147-A177-3AD203B41FA5}">
                      <a16:colId xmlns:a16="http://schemas.microsoft.com/office/drawing/2014/main" val="2132901368"/>
                    </a:ext>
                  </a:extLst>
                </a:gridCol>
                <a:gridCol w="1380153">
                  <a:extLst>
                    <a:ext uri="{9D8B030D-6E8A-4147-A177-3AD203B41FA5}">
                      <a16:colId xmlns:a16="http://schemas.microsoft.com/office/drawing/2014/main" val="483967810"/>
                    </a:ext>
                  </a:extLst>
                </a:gridCol>
                <a:gridCol w="1380153">
                  <a:extLst>
                    <a:ext uri="{9D8B030D-6E8A-4147-A177-3AD203B41FA5}">
                      <a16:colId xmlns:a16="http://schemas.microsoft.com/office/drawing/2014/main" val="4121549470"/>
                    </a:ext>
                  </a:extLst>
                </a:gridCol>
              </a:tblGrid>
              <a:tr h="447799">
                <a:tc>
                  <a:txBody>
                    <a:bodyPr/>
                    <a:lstStyle/>
                    <a:p>
                      <a:pPr algn="l" fontAlgn="b"/>
                      <a:r>
                        <a:rPr lang="es-CO" sz="2000" b="0" i="0" u="none" strike="noStrike" dirty="0">
                          <a:solidFill>
                            <a:srgbClr val="000000"/>
                          </a:solidFill>
                          <a:effectLst/>
                          <a:latin typeface="Aptos Narrow" panose="020B0004020202020204" pitchFamily="34" charset="0"/>
                        </a:rPr>
                        <a:t> </a:t>
                      </a:r>
                    </a:p>
                  </a:txBody>
                  <a:tcPr marL="0" marR="0" marT="0" marB="0" anchor="ctr">
                    <a:lnL>
                      <a:noFill/>
                    </a:lnL>
                    <a:lnR>
                      <a:noFill/>
                    </a:lnR>
                    <a:lnT>
                      <a:noFill/>
                    </a:lnT>
                    <a:lnB w="6350" cap="flat" cmpd="sng" algn="ctr">
                      <a:solidFill>
                        <a:srgbClr val="FFFFFF"/>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Mayo 2025</a:t>
                      </a:r>
                    </a:p>
                  </a:txBody>
                  <a:tcPr marL="0" marR="0" marT="0" marB="0" anchor="ctr">
                    <a:lnL>
                      <a:noFill/>
                    </a:lnL>
                    <a:lnR w="12700" cap="flat" cmpd="sng" algn="ctr">
                      <a:solidFill>
                        <a:srgbClr val="2A5162"/>
                      </a:solidFill>
                      <a:prstDash val="solid"/>
                      <a:round/>
                      <a:headEnd type="none" w="med" len="med"/>
                      <a:tailEnd type="none" w="med" len="med"/>
                    </a:lnR>
                    <a:lnT>
                      <a:noFill/>
                    </a:lnT>
                    <a:lnB w="12700" cap="flat" cmpd="sng" algn="ctr">
                      <a:solidFill>
                        <a:srgbClr val="2A5162"/>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Junio 2025</a:t>
                      </a:r>
                    </a:p>
                  </a:txBody>
                  <a:tcPr marL="0" marR="0" marT="0" marB="0" anchor="ctr">
                    <a:lnL w="12700" cap="flat" cmpd="sng" algn="ctr">
                      <a:solidFill>
                        <a:srgbClr val="2A5162"/>
                      </a:solidFill>
                      <a:prstDash val="solid"/>
                      <a:round/>
                      <a:headEnd type="none" w="med" len="med"/>
                      <a:tailEnd type="none" w="med" len="med"/>
                    </a:lnL>
                    <a:lnR>
                      <a:noFill/>
                    </a:lnR>
                    <a:lnT>
                      <a:noFill/>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991122767"/>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Supersalud</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569</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503</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521607108"/>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Correo electrónico</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89</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66</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31726585"/>
                  </a:ext>
                </a:extLst>
              </a:tr>
              <a:tr h="553208">
                <a:tc>
                  <a:txBody>
                    <a:bodyPr/>
                    <a:lstStyle/>
                    <a:p>
                      <a:pPr algn="l" rtl="0" fontAlgn="b">
                        <a:buNone/>
                      </a:pPr>
                      <a:r>
                        <a:rPr lang="es-CO" sz="2000" b="0" i="0" u="none" strike="noStrike">
                          <a:solidFill>
                            <a:srgbClr val="2A5162"/>
                          </a:solidFill>
                          <a:effectLst/>
                          <a:latin typeface="Aptos Narrow" panose="020B0004020202020204" pitchFamily="34" charset="0"/>
                        </a:rPr>
                        <a:t>Página web</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49</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38</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38082083"/>
                  </a:ext>
                </a:extLst>
              </a:tr>
              <a:tr h="553208">
                <a:tc>
                  <a:txBody>
                    <a:bodyPr/>
                    <a:lstStyle/>
                    <a:p>
                      <a:pPr algn="l" rtl="0" fontAlgn="b">
                        <a:buNone/>
                      </a:pPr>
                      <a:r>
                        <a:rPr lang="es-CO" sz="2000" b="0" i="0" u="none" strike="noStrike">
                          <a:solidFill>
                            <a:srgbClr val="2A5162"/>
                          </a:solidFill>
                          <a:effectLst/>
                          <a:latin typeface="Aptos Narrow" panose="020B0004020202020204" pitchFamily="34" charset="0"/>
                        </a:rPr>
                        <a:t>Buzón de sugerencias</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37</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24</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254567889"/>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Call center</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4</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4</a:t>
                      </a:r>
                    </a:p>
                  </a:txBody>
                  <a:tcPr marL="7620" marR="7620" marT="7620" marB="0" anchor="b">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97670079"/>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Redes sociales</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1</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2</a:t>
                      </a:r>
                    </a:p>
                  </a:txBody>
                  <a:tcPr marL="7620" marR="7620" marT="7620" marB="0" anchor="b">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337798032"/>
                  </a:ext>
                </a:extLst>
              </a:tr>
              <a:tr h="447799">
                <a:tc>
                  <a:txBody>
                    <a:bodyPr/>
                    <a:lstStyle/>
                    <a:p>
                      <a:pPr algn="l" fontAlgn="b"/>
                      <a:endParaRPr lang="es-CO" sz="2000" b="0" i="0" u="none" strike="noStrike" dirty="0">
                        <a:solidFill>
                          <a:srgbClr val="2A5162"/>
                        </a:solidFill>
                        <a:effectLst/>
                        <a:latin typeface="Aptos Narrow" panose="020B0004020202020204" pitchFamily="34" charset="0"/>
                      </a:endParaRPr>
                    </a:p>
                  </a:txBody>
                  <a:tcPr marL="0" marR="0" marT="0" marB="0" anchor="ctr">
                    <a:lnL>
                      <a:noFill/>
                    </a:lnL>
                    <a:lnR>
                      <a:noFill/>
                    </a:lnR>
                    <a:lnT w="12700" cap="flat" cmpd="sng" algn="ctr">
                      <a:solidFill>
                        <a:srgbClr val="2A5162"/>
                      </a:solidFill>
                      <a:prstDash val="solid"/>
                      <a:round/>
                      <a:headEnd type="none" w="med" len="med"/>
                      <a:tailEnd type="none" w="med" len="med"/>
                    </a:lnT>
                    <a:lnB>
                      <a:noFill/>
                    </a:lnB>
                    <a:noFill/>
                  </a:tcPr>
                </a:tc>
                <a:tc>
                  <a:txBody>
                    <a:bodyPr/>
                    <a:lstStyle/>
                    <a:p>
                      <a:pPr algn="r" fontAlgn="b"/>
                      <a:r>
                        <a:rPr lang="es-MX" sz="2000" b="0" i="0" u="none" strike="noStrike" dirty="0">
                          <a:solidFill>
                            <a:srgbClr val="2A5162"/>
                          </a:solidFill>
                          <a:effectLst/>
                          <a:latin typeface="Aptos Narrow" panose="020B0004020202020204" pitchFamily="34" charset="0"/>
                        </a:rPr>
                        <a:t>749</a:t>
                      </a:r>
                      <a:endParaRPr lang="es-CO" sz="2000" b="0" i="0" u="none" strike="noStrike" dirty="0">
                        <a:solidFill>
                          <a:srgbClr val="2A5162"/>
                        </a:solidFill>
                        <a:effectLst/>
                        <a:latin typeface="Aptos Narrow" panose="020B0004020202020204" pitchFamily="34" charset="0"/>
                      </a:endParaRPr>
                    </a:p>
                  </a:txBody>
                  <a:tcPr marL="0" marR="0" marT="0" marB="0" anchor="ctr">
                    <a:lnL>
                      <a:noFill/>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a:noFill/>
                    </a:lnB>
                    <a:noFill/>
                  </a:tcPr>
                </a:tc>
                <a:tc>
                  <a:txBody>
                    <a:bodyPr/>
                    <a:lstStyle/>
                    <a:p>
                      <a:pPr algn="r" fontAlgn="b"/>
                      <a:r>
                        <a:rPr lang="es-MX" sz="2000" b="0" i="0" u="none" strike="noStrike" dirty="0">
                          <a:solidFill>
                            <a:srgbClr val="2A5162"/>
                          </a:solidFill>
                          <a:effectLst/>
                          <a:latin typeface="Aptos Narrow" panose="020B0004020202020204" pitchFamily="34" charset="0"/>
                        </a:rPr>
                        <a:t>637</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a:noFill/>
                    </a:lnR>
                    <a:lnT w="12700" cap="flat" cmpd="sng" algn="ctr">
                      <a:solidFill>
                        <a:srgbClr val="2A5162"/>
                      </a:solidFill>
                      <a:prstDash val="solid"/>
                      <a:round/>
                      <a:headEnd type="none" w="med" len="med"/>
                      <a:tailEnd type="none" w="med" len="med"/>
                    </a:lnT>
                    <a:lnB>
                      <a:noFill/>
                    </a:lnB>
                    <a:noFill/>
                  </a:tcPr>
                </a:tc>
                <a:extLst>
                  <a:ext uri="{0D108BD9-81ED-4DB2-BD59-A6C34878D82A}">
                    <a16:rowId xmlns:a16="http://schemas.microsoft.com/office/drawing/2014/main" val="1535305277"/>
                  </a:ext>
                </a:extLst>
              </a:tr>
            </a:tbl>
          </a:graphicData>
        </a:graphic>
      </p:graphicFrame>
      <p:sp>
        <p:nvSpPr>
          <p:cNvPr id="2" name="CuadroTexto 1">
            <a:extLst>
              <a:ext uri="{FF2B5EF4-FFF2-40B4-BE49-F238E27FC236}">
                <a16:creationId xmlns:a16="http://schemas.microsoft.com/office/drawing/2014/main" id="{BA2023AB-D067-124A-7621-09D823A0CB20}"/>
              </a:ext>
            </a:extLst>
          </p:cNvPr>
          <p:cNvSpPr txBox="1"/>
          <p:nvPr/>
        </p:nvSpPr>
        <p:spPr>
          <a:xfrm>
            <a:off x="6781609" y="6037470"/>
            <a:ext cx="5041646"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Fuentes: Aplicativo Conexiones – Informe Andes BPO – Informe Redes (Comunicaciones) –Informe </a:t>
            </a:r>
            <a:r>
              <a:rPr lang="es-CO" sz="700" b="1" i="1" dirty="0" err="1">
                <a:solidFill>
                  <a:srgbClr val="23505E"/>
                </a:solidFill>
                <a:latin typeface="Arial" panose="020B0604020202020204" pitchFamily="34" charset="0"/>
                <a:ea typeface="Calibri" panose="020F0502020204030204" pitchFamily="34" charset="0"/>
                <a:cs typeface="Times New Roman" panose="02020603050405020304" pitchFamily="18" charset="0"/>
              </a:rPr>
              <a:t>SuperArgo</a:t>
            </a:r>
            <a:endPar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endParaRP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Tree>
    <p:extLst>
      <p:ext uri="{BB962C8B-B14F-4D97-AF65-F5344CB8AC3E}">
        <p14:creationId xmlns:p14="http://schemas.microsoft.com/office/powerpoint/2010/main" val="180923414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828E5-C8C3-B8F5-4ADE-44257E074174}"/>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7976968F-459C-DF38-2C6E-590482455DCA}"/>
              </a:ext>
            </a:extLst>
          </p:cNvPr>
          <p:cNvSpPr txBox="1"/>
          <p:nvPr/>
        </p:nvSpPr>
        <p:spPr>
          <a:xfrm>
            <a:off x="2458802" y="332002"/>
            <a:ext cx="7272808" cy="646331"/>
          </a:xfrm>
          <a:prstGeom prst="rect">
            <a:avLst/>
          </a:prstGeom>
          <a:noFill/>
        </p:spPr>
        <p:txBody>
          <a:bodyPr wrap="square" rtlCol="0">
            <a:spAutoFit/>
          </a:bodyPr>
          <a:lstStyle/>
          <a:p>
            <a:pPr algn="ctr"/>
            <a:r>
              <a:rPr lang="es-CO" sz="3600" b="1" dirty="0">
                <a:solidFill>
                  <a:srgbClr val="23505E"/>
                </a:solidFill>
                <a:latin typeface="+mj-lt"/>
              </a:rPr>
              <a:t>Canales de origen – Suroeste</a:t>
            </a:r>
          </a:p>
        </p:txBody>
      </p:sp>
      <p:pic>
        <p:nvPicPr>
          <p:cNvPr id="5" name="Gráfico 4">
            <a:extLst>
              <a:ext uri="{FF2B5EF4-FFF2-40B4-BE49-F238E27FC236}">
                <a16:creationId xmlns:a16="http://schemas.microsoft.com/office/drawing/2014/main" id="{B9057468-B134-7254-BF09-BE9DC31130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31310" y="1424807"/>
            <a:ext cx="3904976" cy="4150800"/>
          </a:xfrm>
          <a:prstGeom prst="rect">
            <a:avLst/>
          </a:prstGeom>
        </p:spPr>
      </p:pic>
      <p:graphicFrame>
        <p:nvGraphicFramePr>
          <p:cNvPr id="11" name="Tabla 10">
            <a:extLst>
              <a:ext uri="{FF2B5EF4-FFF2-40B4-BE49-F238E27FC236}">
                <a16:creationId xmlns:a16="http://schemas.microsoft.com/office/drawing/2014/main" id="{3D895D1E-E108-84F5-CE39-C9BA86AF958B}"/>
              </a:ext>
            </a:extLst>
          </p:cNvPr>
          <p:cNvGraphicFramePr>
            <a:graphicFrameLocks noGrp="1"/>
          </p:cNvGraphicFramePr>
          <p:nvPr>
            <p:extLst>
              <p:ext uri="{D42A27DB-BD31-4B8C-83A1-F6EECF244321}">
                <p14:modId xmlns:p14="http://schemas.microsoft.com/office/powerpoint/2010/main" val="3267100136"/>
              </p:ext>
            </p:extLst>
          </p:nvPr>
        </p:nvGraphicFramePr>
        <p:xfrm>
          <a:off x="1342678" y="1603602"/>
          <a:ext cx="5400000" cy="3793210"/>
        </p:xfrm>
        <a:graphic>
          <a:graphicData uri="http://schemas.openxmlformats.org/drawingml/2006/table">
            <a:tbl>
              <a:tblPr/>
              <a:tblGrid>
                <a:gridCol w="2639694">
                  <a:extLst>
                    <a:ext uri="{9D8B030D-6E8A-4147-A177-3AD203B41FA5}">
                      <a16:colId xmlns:a16="http://schemas.microsoft.com/office/drawing/2014/main" val="2132901368"/>
                    </a:ext>
                  </a:extLst>
                </a:gridCol>
                <a:gridCol w="1380153">
                  <a:extLst>
                    <a:ext uri="{9D8B030D-6E8A-4147-A177-3AD203B41FA5}">
                      <a16:colId xmlns:a16="http://schemas.microsoft.com/office/drawing/2014/main" val="483967810"/>
                    </a:ext>
                  </a:extLst>
                </a:gridCol>
                <a:gridCol w="1380153">
                  <a:extLst>
                    <a:ext uri="{9D8B030D-6E8A-4147-A177-3AD203B41FA5}">
                      <a16:colId xmlns:a16="http://schemas.microsoft.com/office/drawing/2014/main" val="4121549470"/>
                    </a:ext>
                  </a:extLst>
                </a:gridCol>
              </a:tblGrid>
              <a:tr h="447799">
                <a:tc>
                  <a:txBody>
                    <a:bodyPr/>
                    <a:lstStyle/>
                    <a:p>
                      <a:pPr algn="l" fontAlgn="b"/>
                      <a:r>
                        <a:rPr lang="es-CO" sz="2000" b="0" i="0" u="none" strike="noStrike" dirty="0">
                          <a:solidFill>
                            <a:srgbClr val="000000"/>
                          </a:solidFill>
                          <a:effectLst/>
                          <a:latin typeface="Aptos Narrow" panose="020B0004020202020204" pitchFamily="34" charset="0"/>
                        </a:rPr>
                        <a:t> </a:t>
                      </a:r>
                    </a:p>
                  </a:txBody>
                  <a:tcPr marL="0" marR="0" marT="0" marB="0" anchor="ctr">
                    <a:lnL>
                      <a:noFill/>
                    </a:lnL>
                    <a:lnR>
                      <a:noFill/>
                    </a:lnR>
                    <a:lnT>
                      <a:noFill/>
                    </a:lnT>
                    <a:lnB w="6350" cap="flat" cmpd="sng" algn="ctr">
                      <a:solidFill>
                        <a:srgbClr val="FFFFFF"/>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Mayo 2025</a:t>
                      </a:r>
                    </a:p>
                  </a:txBody>
                  <a:tcPr marL="0" marR="0" marT="0" marB="0" anchor="ctr">
                    <a:lnL>
                      <a:noFill/>
                    </a:lnL>
                    <a:lnR w="12700" cap="flat" cmpd="sng" algn="ctr">
                      <a:solidFill>
                        <a:srgbClr val="2A5162"/>
                      </a:solidFill>
                      <a:prstDash val="solid"/>
                      <a:round/>
                      <a:headEnd type="none" w="med" len="med"/>
                      <a:tailEnd type="none" w="med" len="med"/>
                    </a:lnR>
                    <a:lnT>
                      <a:noFill/>
                    </a:lnT>
                    <a:lnB w="12700" cap="flat" cmpd="sng" algn="ctr">
                      <a:solidFill>
                        <a:srgbClr val="2A5162"/>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Junio 2025</a:t>
                      </a:r>
                    </a:p>
                  </a:txBody>
                  <a:tcPr marL="0" marR="0" marT="0" marB="0" anchor="ctr">
                    <a:lnL w="12700" cap="flat" cmpd="sng" algn="ctr">
                      <a:solidFill>
                        <a:srgbClr val="2A5162"/>
                      </a:solidFill>
                      <a:prstDash val="solid"/>
                      <a:round/>
                      <a:headEnd type="none" w="med" len="med"/>
                      <a:tailEnd type="none" w="med" len="med"/>
                    </a:lnL>
                    <a:lnR>
                      <a:noFill/>
                    </a:lnR>
                    <a:lnT>
                      <a:noFill/>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991122767"/>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Supersalud</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388</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371</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521607108"/>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Correo electrónico</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34</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32</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31726585"/>
                  </a:ext>
                </a:extLst>
              </a:tr>
              <a:tr h="553208">
                <a:tc>
                  <a:txBody>
                    <a:bodyPr/>
                    <a:lstStyle/>
                    <a:p>
                      <a:pPr algn="l" rtl="0" fontAlgn="b">
                        <a:buNone/>
                      </a:pPr>
                      <a:r>
                        <a:rPr lang="es-CO" sz="2000" b="0" i="0" u="none" strike="noStrike">
                          <a:solidFill>
                            <a:srgbClr val="2A5162"/>
                          </a:solidFill>
                          <a:effectLst/>
                          <a:latin typeface="Aptos Narrow" panose="020B0004020202020204" pitchFamily="34" charset="0"/>
                        </a:rPr>
                        <a:t>Página web</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20</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29</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38082083"/>
                  </a:ext>
                </a:extLst>
              </a:tr>
              <a:tr h="553208">
                <a:tc>
                  <a:txBody>
                    <a:bodyPr/>
                    <a:lstStyle/>
                    <a:p>
                      <a:pPr algn="l" rtl="0" fontAlgn="b">
                        <a:buNone/>
                      </a:pPr>
                      <a:r>
                        <a:rPr lang="es-CO" sz="2000" b="0" i="0" u="none" strike="noStrike">
                          <a:solidFill>
                            <a:srgbClr val="2A5162"/>
                          </a:solidFill>
                          <a:effectLst/>
                          <a:latin typeface="Aptos Narrow" panose="020B0004020202020204" pitchFamily="34" charset="0"/>
                        </a:rPr>
                        <a:t>Buzón de sugerencias</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1</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MX" sz="2000" b="0" i="0" u="none" strike="noStrike" dirty="0">
                          <a:solidFill>
                            <a:srgbClr val="2A5162"/>
                          </a:solidFill>
                          <a:effectLst/>
                          <a:latin typeface="Aptos Narrow" panose="020B0004020202020204" pitchFamily="34" charset="0"/>
                        </a:rPr>
                        <a:t>5</a:t>
                      </a:r>
                      <a:endParaRPr lang="es-CO" sz="2000" b="0" i="0" u="none" strike="noStrike" dirty="0">
                        <a:solidFill>
                          <a:srgbClr val="2A5162"/>
                        </a:solidFill>
                        <a:effectLst/>
                        <a:latin typeface="Aptos Narrow" panose="020B0004020202020204" pitchFamily="34" charset="0"/>
                      </a:endParaRP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227573852"/>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Call center</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3</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a:t>
                      </a:r>
                    </a:p>
                  </a:txBody>
                  <a:tcPr marL="7620" marR="7620" marT="7620" marB="0" anchor="b">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97670079"/>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Redes sociales</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1</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0</a:t>
                      </a:r>
                    </a:p>
                  </a:txBody>
                  <a:tcPr marL="7620" marR="7620" marT="7620" marB="0" anchor="b">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337798032"/>
                  </a:ext>
                </a:extLst>
              </a:tr>
              <a:tr h="447799">
                <a:tc>
                  <a:txBody>
                    <a:bodyPr/>
                    <a:lstStyle/>
                    <a:p>
                      <a:pPr algn="l" fontAlgn="b"/>
                      <a:endParaRPr lang="es-CO" sz="2000" b="0" i="0" u="none" strike="noStrike">
                        <a:solidFill>
                          <a:srgbClr val="2A5162"/>
                        </a:solidFill>
                        <a:effectLst/>
                        <a:latin typeface="Aptos Narrow" panose="020B0004020202020204" pitchFamily="34" charset="0"/>
                      </a:endParaRPr>
                    </a:p>
                  </a:txBody>
                  <a:tcPr marL="0" marR="0" marT="0" marB="0" anchor="ctr">
                    <a:lnL>
                      <a:noFill/>
                    </a:lnL>
                    <a:lnR>
                      <a:noFill/>
                    </a:lnR>
                    <a:lnT w="12700" cap="flat" cmpd="sng" algn="ctr">
                      <a:solidFill>
                        <a:srgbClr val="2A5162"/>
                      </a:solidFill>
                      <a:prstDash val="solid"/>
                      <a:round/>
                      <a:headEnd type="none" w="med" len="med"/>
                      <a:tailEnd type="none" w="med" len="med"/>
                    </a:lnT>
                    <a:lnB>
                      <a:noFill/>
                    </a:lnB>
                    <a:noFill/>
                  </a:tcPr>
                </a:tc>
                <a:tc>
                  <a:txBody>
                    <a:bodyPr/>
                    <a:lstStyle/>
                    <a:p>
                      <a:pPr algn="r" fontAlgn="b"/>
                      <a:r>
                        <a:rPr lang="es-MX" sz="2000" b="0" i="0" u="none" strike="noStrike" dirty="0">
                          <a:solidFill>
                            <a:srgbClr val="2A5162"/>
                          </a:solidFill>
                          <a:effectLst/>
                          <a:latin typeface="Aptos Narrow" panose="020B0004020202020204" pitchFamily="34" charset="0"/>
                        </a:rPr>
                        <a:t>447</a:t>
                      </a:r>
                      <a:endParaRPr lang="es-CO" sz="2000" b="0" i="0" u="none" strike="noStrike" dirty="0">
                        <a:solidFill>
                          <a:srgbClr val="2A5162"/>
                        </a:solidFill>
                        <a:effectLst/>
                        <a:latin typeface="Aptos Narrow" panose="020B0004020202020204" pitchFamily="34" charset="0"/>
                      </a:endParaRPr>
                    </a:p>
                  </a:txBody>
                  <a:tcPr marL="0" marR="0" marT="0" marB="0" anchor="ctr">
                    <a:lnL>
                      <a:noFill/>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a:noFill/>
                    </a:lnB>
                    <a:noFill/>
                  </a:tcPr>
                </a:tc>
                <a:tc>
                  <a:txBody>
                    <a:bodyPr/>
                    <a:lstStyle/>
                    <a:p>
                      <a:pPr algn="r" fontAlgn="b"/>
                      <a:r>
                        <a:rPr lang="es-MX" sz="2000" b="0" i="0" u="none" strike="noStrike" dirty="0">
                          <a:solidFill>
                            <a:srgbClr val="2A5162"/>
                          </a:solidFill>
                          <a:effectLst/>
                          <a:latin typeface="Aptos Narrow" panose="020B0004020202020204" pitchFamily="34" charset="0"/>
                        </a:rPr>
                        <a:t>438</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a:noFill/>
                    </a:lnR>
                    <a:lnT w="12700" cap="flat" cmpd="sng" algn="ctr">
                      <a:solidFill>
                        <a:srgbClr val="2A5162"/>
                      </a:solidFill>
                      <a:prstDash val="solid"/>
                      <a:round/>
                      <a:headEnd type="none" w="med" len="med"/>
                      <a:tailEnd type="none" w="med" len="med"/>
                    </a:lnT>
                    <a:lnB>
                      <a:noFill/>
                    </a:lnB>
                    <a:noFill/>
                  </a:tcPr>
                </a:tc>
                <a:extLst>
                  <a:ext uri="{0D108BD9-81ED-4DB2-BD59-A6C34878D82A}">
                    <a16:rowId xmlns:a16="http://schemas.microsoft.com/office/drawing/2014/main" val="1535305277"/>
                  </a:ext>
                </a:extLst>
              </a:tr>
            </a:tbl>
          </a:graphicData>
        </a:graphic>
      </p:graphicFrame>
      <p:sp>
        <p:nvSpPr>
          <p:cNvPr id="2" name="CuadroTexto 1">
            <a:extLst>
              <a:ext uri="{FF2B5EF4-FFF2-40B4-BE49-F238E27FC236}">
                <a16:creationId xmlns:a16="http://schemas.microsoft.com/office/drawing/2014/main" id="{94FEE080-ECC8-D5E0-6E5E-E121EAF405E9}"/>
              </a:ext>
            </a:extLst>
          </p:cNvPr>
          <p:cNvSpPr txBox="1"/>
          <p:nvPr/>
        </p:nvSpPr>
        <p:spPr>
          <a:xfrm>
            <a:off x="6742678" y="6022081"/>
            <a:ext cx="5041646"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Fuentes: Aplicativo Conexiones – Informe Andes BPO – Informe Redes (Comunicaciones) –Informe </a:t>
            </a:r>
            <a:r>
              <a:rPr lang="es-CO" sz="700" b="1" i="1" dirty="0" err="1">
                <a:solidFill>
                  <a:srgbClr val="23505E"/>
                </a:solidFill>
                <a:latin typeface="Arial" panose="020B0604020202020204" pitchFamily="34" charset="0"/>
                <a:ea typeface="Calibri" panose="020F0502020204030204" pitchFamily="34" charset="0"/>
                <a:cs typeface="Times New Roman" panose="02020603050405020304" pitchFamily="18" charset="0"/>
              </a:rPr>
              <a:t>SuperArgo</a:t>
            </a:r>
            <a:endPar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endParaRP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Tree>
    <p:extLst>
      <p:ext uri="{BB962C8B-B14F-4D97-AF65-F5344CB8AC3E}">
        <p14:creationId xmlns:p14="http://schemas.microsoft.com/office/powerpoint/2010/main" val="187917354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37405-5775-5D16-8385-B72A695A0221}"/>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5B891FC0-6147-4C35-DECB-76C20F317516}"/>
              </a:ext>
            </a:extLst>
          </p:cNvPr>
          <p:cNvSpPr txBox="1"/>
          <p:nvPr/>
        </p:nvSpPr>
        <p:spPr>
          <a:xfrm>
            <a:off x="2458802" y="331570"/>
            <a:ext cx="7272808" cy="584775"/>
          </a:xfrm>
          <a:prstGeom prst="rect">
            <a:avLst/>
          </a:prstGeom>
          <a:noFill/>
        </p:spPr>
        <p:txBody>
          <a:bodyPr wrap="square" rtlCol="0">
            <a:spAutoFit/>
          </a:bodyPr>
          <a:lstStyle/>
          <a:p>
            <a:pPr algn="ctr"/>
            <a:r>
              <a:rPr lang="es-CO" sz="3200" b="1" dirty="0">
                <a:solidFill>
                  <a:srgbClr val="23505E"/>
                </a:solidFill>
                <a:latin typeface="+mj-lt"/>
              </a:rPr>
              <a:t>Canales de origen – Urabá</a:t>
            </a:r>
          </a:p>
        </p:txBody>
      </p:sp>
      <p:sp>
        <p:nvSpPr>
          <p:cNvPr id="7" name="CuadroTexto 6">
            <a:extLst>
              <a:ext uri="{FF2B5EF4-FFF2-40B4-BE49-F238E27FC236}">
                <a16:creationId xmlns:a16="http://schemas.microsoft.com/office/drawing/2014/main" id="{42DC397C-96DB-6888-47FF-EE0811DF48D1}"/>
              </a:ext>
            </a:extLst>
          </p:cNvPr>
          <p:cNvSpPr txBox="1"/>
          <p:nvPr/>
        </p:nvSpPr>
        <p:spPr>
          <a:xfrm>
            <a:off x="7175326" y="6022082"/>
            <a:ext cx="4624548" cy="507831"/>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pic>
        <p:nvPicPr>
          <p:cNvPr id="9" name="Gráfico 8">
            <a:extLst>
              <a:ext uri="{FF2B5EF4-FFF2-40B4-BE49-F238E27FC236}">
                <a16:creationId xmlns:a16="http://schemas.microsoft.com/office/drawing/2014/main" id="{5CDBA7F7-E45D-F346-A743-DD8AEE5E0D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59302" y="1393813"/>
            <a:ext cx="3904976" cy="4150800"/>
          </a:xfrm>
          <a:prstGeom prst="rect">
            <a:avLst/>
          </a:prstGeom>
        </p:spPr>
      </p:pic>
      <p:graphicFrame>
        <p:nvGraphicFramePr>
          <p:cNvPr id="16" name="Tabla 15">
            <a:extLst>
              <a:ext uri="{FF2B5EF4-FFF2-40B4-BE49-F238E27FC236}">
                <a16:creationId xmlns:a16="http://schemas.microsoft.com/office/drawing/2014/main" id="{A23D15BD-E721-1F08-567E-6BA2EF5BF440}"/>
              </a:ext>
            </a:extLst>
          </p:cNvPr>
          <p:cNvGraphicFramePr>
            <a:graphicFrameLocks noGrp="1"/>
          </p:cNvGraphicFramePr>
          <p:nvPr>
            <p:extLst>
              <p:ext uri="{D42A27DB-BD31-4B8C-83A1-F6EECF244321}">
                <p14:modId xmlns:p14="http://schemas.microsoft.com/office/powerpoint/2010/main" val="826173023"/>
              </p:ext>
            </p:extLst>
          </p:nvPr>
        </p:nvGraphicFramePr>
        <p:xfrm>
          <a:off x="1415286" y="1572608"/>
          <a:ext cx="5400000" cy="3793210"/>
        </p:xfrm>
        <a:graphic>
          <a:graphicData uri="http://schemas.openxmlformats.org/drawingml/2006/table">
            <a:tbl>
              <a:tblPr/>
              <a:tblGrid>
                <a:gridCol w="2639694">
                  <a:extLst>
                    <a:ext uri="{9D8B030D-6E8A-4147-A177-3AD203B41FA5}">
                      <a16:colId xmlns:a16="http://schemas.microsoft.com/office/drawing/2014/main" val="2132901368"/>
                    </a:ext>
                  </a:extLst>
                </a:gridCol>
                <a:gridCol w="1380153">
                  <a:extLst>
                    <a:ext uri="{9D8B030D-6E8A-4147-A177-3AD203B41FA5}">
                      <a16:colId xmlns:a16="http://schemas.microsoft.com/office/drawing/2014/main" val="483967810"/>
                    </a:ext>
                  </a:extLst>
                </a:gridCol>
                <a:gridCol w="1380153">
                  <a:extLst>
                    <a:ext uri="{9D8B030D-6E8A-4147-A177-3AD203B41FA5}">
                      <a16:colId xmlns:a16="http://schemas.microsoft.com/office/drawing/2014/main" val="4121549470"/>
                    </a:ext>
                  </a:extLst>
                </a:gridCol>
              </a:tblGrid>
              <a:tr h="447799">
                <a:tc>
                  <a:txBody>
                    <a:bodyPr/>
                    <a:lstStyle/>
                    <a:p>
                      <a:pPr algn="l" fontAlgn="b"/>
                      <a:r>
                        <a:rPr lang="es-CO" sz="2000" b="0" i="0" u="none" strike="noStrike" dirty="0">
                          <a:solidFill>
                            <a:srgbClr val="000000"/>
                          </a:solidFill>
                          <a:effectLst/>
                          <a:latin typeface="Aptos Narrow" panose="020B0004020202020204" pitchFamily="34" charset="0"/>
                        </a:rPr>
                        <a:t> </a:t>
                      </a:r>
                    </a:p>
                  </a:txBody>
                  <a:tcPr marL="0" marR="0" marT="0" marB="0" anchor="ctr">
                    <a:lnL>
                      <a:noFill/>
                    </a:lnL>
                    <a:lnR>
                      <a:noFill/>
                    </a:lnR>
                    <a:lnT>
                      <a:noFill/>
                    </a:lnT>
                    <a:lnB w="6350" cap="flat" cmpd="sng" algn="ctr">
                      <a:solidFill>
                        <a:srgbClr val="FFFFFF"/>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Mayo 2025</a:t>
                      </a:r>
                    </a:p>
                  </a:txBody>
                  <a:tcPr marL="0" marR="0" marT="0" marB="0" anchor="ctr">
                    <a:lnL>
                      <a:noFill/>
                    </a:lnL>
                    <a:lnR w="12700" cap="flat" cmpd="sng" algn="ctr">
                      <a:solidFill>
                        <a:srgbClr val="2A5162"/>
                      </a:solidFill>
                      <a:prstDash val="solid"/>
                      <a:round/>
                      <a:headEnd type="none" w="med" len="med"/>
                      <a:tailEnd type="none" w="med" len="med"/>
                    </a:lnR>
                    <a:lnT>
                      <a:noFill/>
                    </a:lnT>
                    <a:lnB w="12700" cap="flat" cmpd="sng" algn="ctr">
                      <a:solidFill>
                        <a:srgbClr val="2A5162"/>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Junio 2025</a:t>
                      </a:r>
                    </a:p>
                  </a:txBody>
                  <a:tcPr marL="0" marR="0" marT="0" marB="0" anchor="ctr">
                    <a:lnL w="12700" cap="flat" cmpd="sng" algn="ctr">
                      <a:solidFill>
                        <a:srgbClr val="2A5162"/>
                      </a:solidFill>
                      <a:prstDash val="solid"/>
                      <a:round/>
                      <a:headEnd type="none" w="med" len="med"/>
                      <a:tailEnd type="none" w="med" len="med"/>
                    </a:lnL>
                    <a:lnR>
                      <a:noFill/>
                    </a:lnR>
                    <a:lnT>
                      <a:noFill/>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991122767"/>
                  </a:ext>
                </a:extLst>
              </a:tr>
              <a:tr h="447799">
                <a:tc>
                  <a:txBody>
                    <a:bodyPr/>
                    <a:lstStyle/>
                    <a:p>
                      <a:pPr algn="l" rtl="0" fontAlgn="b">
                        <a:buNone/>
                      </a:pPr>
                      <a:r>
                        <a:rPr lang="es-CO" sz="2000" b="0" i="0" u="none" strike="noStrike" dirty="0">
                          <a:solidFill>
                            <a:srgbClr val="2A5162"/>
                          </a:solidFill>
                          <a:effectLst/>
                          <a:latin typeface="Aptos Narrow" panose="020B0004020202020204" pitchFamily="34" charset="0"/>
                        </a:rPr>
                        <a:t>Supersalud</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379</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404</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521607108"/>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Correo electrónico</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44</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36</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31726585"/>
                  </a:ext>
                </a:extLst>
              </a:tr>
              <a:tr h="553208">
                <a:tc>
                  <a:txBody>
                    <a:bodyPr/>
                    <a:lstStyle/>
                    <a:p>
                      <a:pPr algn="l" rtl="0" fontAlgn="b">
                        <a:buNone/>
                      </a:pPr>
                      <a:r>
                        <a:rPr lang="es-CO" sz="2000" b="0" i="0" u="none" strike="noStrike">
                          <a:solidFill>
                            <a:srgbClr val="2A5162"/>
                          </a:solidFill>
                          <a:effectLst/>
                          <a:latin typeface="Aptos Narrow" panose="020B0004020202020204" pitchFamily="34" charset="0"/>
                        </a:rPr>
                        <a:t>Página web</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31</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16</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38082083"/>
                  </a:ext>
                </a:extLst>
              </a:tr>
              <a:tr h="553208">
                <a:tc>
                  <a:txBody>
                    <a:bodyPr/>
                    <a:lstStyle/>
                    <a:p>
                      <a:pPr algn="l" rtl="0" fontAlgn="b">
                        <a:buNone/>
                      </a:pPr>
                      <a:r>
                        <a:rPr lang="es-CO" sz="2000" b="0" i="0" u="none" strike="noStrike">
                          <a:solidFill>
                            <a:srgbClr val="2A5162"/>
                          </a:solidFill>
                          <a:effectLst/>
                          <a:latin typeface="Aptos Narrow" panose="020B0004020202020204" pitchFamily="34" charset="0"/>
                        </a:rPr>
                        <a:t>Buzón de sugerencias</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5</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13</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725502205"/>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Call center</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5</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a:t>
                      </a:r>
                    </a:p>
                  </a:txBody>
                  <a:tcPr marL="7620" marR="7620" marT="7620" marB="0" anchor="b">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97670079"/>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Redes sociales</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0</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0</a:t>
                      </a:r>
                    </a:p>
                  </a:txBody>
                  <a:tcPr marL="7620" marR="7620" marT="7620" marB="0" anchor="b">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337798032"/>
                  </a:ext>
                </a:extLst>
              </a:tr>
              <a:tr h="447799">
                <a:tc>
                  <a:txBody>
                    <a:bodyPr/>
                    <a:lstStyle/>
                    <a:p>
                      <a:pPr algn="l" fontAlgn="b"/>
                      <a:endParaRPr lang="es-CO" sz="2000" b="0" i="0" u="none" strike="noStrike">
                        <a:solidFill>
                          <a:srgbClr val="2A5162"/>
                        </a:solidFill>
                        <a:effectLst/>
                        <a:latin typeface="Aptos Narrow" panose="020B0004020202020204" pitchFamily="34" charset="0"/>
                      </a:endParaRPr>
                    </a:p>
                  </a:txBody>
                  <a:tcPr marL="0" marR="0" marT="0" marB="0" anchor="ctr">
                    <a:lnL>
                      <a:noFill/>
                    </a:lnL>
                    <a:lnR>
                      <a:noFill/>
                    </a:lnR>
                    <a:lnT w="12700" cap="flat" cmpd="sng" algn="ctr">
                      <a:solidFill>
                        <a:srgbClr val="2A5162"/>
                      </a:solidFill>
                      <a:prstDash val="solid"/>
                      <a:round/>
                      <a:headEnd type="none" w="med" len="med"/>
                      <a:tailEnd type="none" w="med" len="med"/>
                    </a:lnT>
                    <a:lnB>
                      <a:noFill/>
                    </a:lnB>
                    <a:noFill/>
                  </a:tcPr>
                </a:tc>
                <a:tc>
                  <a:txBody>
                    <a:bodyPr/>
                    <a:lstStyle/>
                    <a:p>
                      <a:pPr algn="r" fontAlgn="b"/>
                      <a:r>
                        <a:rPr lang="es-MX" sz="2000" b="0" i="0" u="none" strike="noStrike" dirty="0">
                          <a:solidFill>
                            <a:srgbClr val="2A5162"/>
                          </a:solidFill>
                          <a:effectLst/>
                          <a:latin typeface="Aptos Narrow" panose="020B0004020202020204" pitchFamily="34" charset="0"/>
                        </a:rPr>
                        <a:t>464</a:t>
                      </a:r>
                      <a:endParaRPr lang="es-CO" sz="2000" b="0" i="0" u="none" strike="noStrike" dirty="0">
                        <a:solidFill>
                          <a:srgbClr val="2A5162"/>
                        </a:solidFill>
                        <a:effectLst/>
                        <a:latin typeface="Aptos Narrow" panose="020B0004020202020204" pitchFamily="34" charset="0"/>
                      </a:endParaRPr>
                    </a:p>
                  </a:txBody>
                  <a:tcPr marL="0" marR="0" marT="0" marB="0" anchor="ctr">
                    <a:lnL>
                      <a:noFill/>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a:noFill/>
                    </a:lnB>
                    <a:noFill/>
                  </a:tcPr>
                </a:tc>
                <a:tc>
                  <a:txBody>
                    <a:bodyPr/>
                    <a:lstStyle/>
                    <a:p>
                      <a:pPr algn="r" fontAlgn="b"/>
                      <a:r>
                        <a:rPr lang="es-MX" sz="2000" b="0" i="0" u="none" strike="noStrike" dirty="0">
                          <a:solidFill>
                            <a:srgbClr val="2A5162"/>
                          </a:solidFill>
                          <a:effectLst/>
                          <a:latin typeface="Aptos Narrow" panose="020B0004020202020204" pitchFamily="34" charset="0"/>
                        </a:rPr>
                        <a:t>470</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a:noFill/>
                    </a:lnR>
                    <a:lnT w="12700" cap="flat" cmpd="sng" algn="ctr">
                      <a:solidFill>
                        <a:srgbClr val="2A5162"/>
                      </a:solidFill>
                      <a:prstDash val="solid"/>
                      <a:round/>
                      <a:headEnd type="none" w="med" len="med"/>
                      <a:tailEnd type="none" w="med" len="med"/>
                    </a:lnT>
                    <a:lnB>
                      <a:noFill/>
                    </a:lnB>
                    <a:noFill/>
                  </a:tcPr>
                </a:tc>
                <a:extLst>
                  <a:ext uri="{0D108BD9-81ED-4DB2-BD59-A6C34878D82A}">
                    <a16:rowId xmlns:a16="http://schemas.microsoft.com/office/drawing/2014/main" val="1535305277"/>
                  </a:ext>
                </a:extLst>
              </a:tr>
            </a:tbl>
          </a:graphicData>
        </a:graphic>
      </p:graphicFrame>
    </p:spTree>
    <p:extLst>
      <p:ext uri="{BB962C8B-B14F-4D97-AF65-F5344CB8AC3E}">
        <p14:creationId xmlns:p14="http://schemas.microsoft.com/office/powerpoint/2010/main" val="383529917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0AFB-0BDC-A6E7-8216-9B316F80EDF2}"/>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A084D60B-2B0C-D3AC-60DC-6F30A77A7BEC}"/>
              </a:ext>
            </a:extLst>
          </p:cNvPr>
          <p:cNvSpPr txBox="1"/>
          <p:nvPr/>
        </p:nvSpPr>
        <p:spPr>
          <a:xfrm>
            <a:off x="2458802" y="329675"/>
            <a:ext cx="7272808" cy="584775"/>
          </a:xfrm>
          <a:prstGeom prst="rect">
            <a:avLst/>
          </a:prstGeom>
          <a:noFill/>
        </p:spPr>
        <p:txBody>
          <a:bodyPr wrap="square" rtlCol="0">
            <a:spAutoFit/>
          </a:bodyPr>
          <a:lstStyle/>
          <a:p>
            <a:pPr algn="ctr"/>
            <a:r>
              <a:rPr lang="es-CO" sz="3200" b="1" dirty="0">
                <a:solidFill>
                  <a:srgbClr val="23505E"/>
                </a:solidFill>
                <a:latin typeface="+mj-lt"/>
              </a:rPr>
              <a:t>Canales de origen – Valle de Aburrá</a:t>
            </a:r>
          </a:p>
        </p:txBody>
      </p:sp>
      <p:pic>
        <p:nvPicPr>
          <p:cNvPr id="5" name="Gráfico 4">
            <a:extLst>
              <a:ext uri="{FF2B5EF4-FFF2-40B4-BE49-F238E27FC236}">
                <a16:creationId xmlns:a16="http://schemas.microsoft.com/office/drawing/2014/main" id="{093D3638-DCDF-718D-D655-61BF6F90C3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31310" y="1392866"/>
            <a:ext cx="3904976" cy="4150800"/>
          </a:xfrm>
          <a:prstGeom prst="rect">
            <a:avLst/>
          </a:prstGeom>
        </p:spPr>
      </p:pic>
      <p:graphicFrame>
        <p:nvGraphicFramePr>
          <p:cNvPr id="11" name="Tabla 10">
            <a:extLst>
              <a:ext uri="{FF2B5EF4-FFF2-40B4-BE49-F238E27FC236}">
                <a16:creationId xmlns:a16="http://schemas.microsoft.com/office/drawing/2014/main" id="{95203265-DA18-520A-ACC0-52A792A767D3}"/>
              </a:ext>
            </a:extLst>
          </p:cNvPr>
          <p:cNvGraphicFramePr>
            <a:graphicFrameLocks noGrp="1"/>
          </p:cNvGraphicFramePr>
          <p:nvPr>
            <p:extLst>
              <p:ext uri="{D42A27DB-BD31-4B8C-83A1-F6EECF244321}">
                <p14:modId xmlns:p14="http://schemas.microsoft.com/office/powerpoint/2010/main" val="3536155084"/>
              </p:ext>
            </p:extLst>
          </p:nvPr>
        </p:nvGraphicFramePr>
        <p:xfrm>
          <a:off x="1254127" y="1571661"/>
          <a:ext cx="5400000" cy="3793210"/>
        </p:xfrm>
        <a:graphic>
          <a:graphicData uri="http://schemas.openxmlformats.org/drawingml/2006/table">
            <a:tbl>
              <a:tblPr/>
              <a:tblGrid>
                <a:gridCol w="2639694">
                  <a:extLst>
                    <a:ext uri="{9D8B030D-6E8A-4147-A177-3AD203B41FA5}">
                      <a16:colId xmlns:a16="http://schemas.microsoft.com/office/drawing/2014/main" val="2132901368"/>
                    </a:ext>
                  </a:extLst>
                </a:gridCol>
                <a:gridCol w="1380153">
                  <a:extLst>
                    <a:ext uri="{9D8B030D-6E8A-4147-A177-3AD203B41FA5}">
                      <a16:colId xmlns:a16="http://schemas.microsoft.com/office/drawing/2014/main" val="483967810"/>
                    </a:ext>
                  </a:extLst>
                </a:gridCol>
                <a:gridCol w="1380153">
                  <a:extLst>
                    <a:ext uri="{9D8B030D-6E8A-4147-A177-3AD203B41FA5}">
                      <a16:colId xmlns:a16="http://schemas.microsoft.com/office/drawing/2014/main" val="4121549470"/>
                    </a:ext>
                  </a:extLst>
                </a:gridCol>
              </a:tblGrid>
              <a:tr h="447799">
                <a:tc>
                  <a:txBody>
                    <a:bodyPr/>
                    <a:lstStyle/>
                    <a:p>
                      <a:pPr algn="l" fontAlgn="b"/>
                      <a:r>
                        <a:rPr lang="es-CO" sz="2000" b="0" i="0" u="none" strike="noStrike" dirty="0">
                          <a:solidFill>
                            <a:srgbClr val="000000"/>
                          </a:solidFill>
                          <a:effectLst/>
                          <a:latin typeface="Aptos Narrow" panose="020B0004020202020204" pitchFamily="34" charset="0"/>
                        </a:rPr>
                        <a:t> </a:t>
                      </a:r>
                    </a:p>
                  </a:txBody>
                  <a:tcPr marL="0" marR="0" marT="0" marB="0" anchor="ctr">
                    <a:lnL>
                      <a:noFill/>
                    </a:lnL>
                    <a:lnR>
                      <a:noFill/>
                    </a:lnR>
                    <a:lnT>
                      <a:noFill/>
                    </a:lnT>
                    <a:lnB w="6350" cap="flat" cmpd="sng" algn="ctr">
                      <a:solidFill>
                        <a:srgbClr val="FFFFFF"/>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Mayo 2025</a:t>
                      </a:r>
                    </a:p>
                  </a:txBody>
                  <a:tcPr marL="0" marR="0" marT="0" marB="0" anchor="ctr">
                    <a:lnL>
                      <a:noFill/>
                    </a:lnL>
                    <a:lnR w="12700" cap="flat" cmpd="sng" algn="ctr">
                      <a:solidFill>
                        <a:srgbClr val="2A5162"/>
                      </a:solidFill>
                      <a:prstDash val="solid"/>
                      <a:round/>
                      <a:headEnd type="none" w="med" len="med"/>
                      <a:tailEnd type="none" w="med" len="med"/>
                    </a:lnR>
                    <a:lnT>
                      <a:noFill/>
                    </a:lnT>
                    <a:lnB w="12700" cap="flat" cmpd="sng" algn="ctr">
                      <a:solidFill>
                        <a:srgbClr val="2A5162"/>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Junio 2025</a:t>
                      </a:r>
                    </a:p>
                  </a:txBody>
                  <a:tcPr marL="0" marR="0" marT="0" marB="0" anchor="ctr">
                    <a:lnL w="12700" cap="flat" cmpd="sng" algn="ctr">
                      <a:solidFill>
                        <a:srgbClr val="2A5162"/>
                      </a:solidFill>
                      <a:prstDash val="solid"/>
                      <a:round/>
                      <a:headEnd type="none" w="med" len="med"/>
                      <a:tailEnd type="none" w="med" len="med"/>
                    </a:lnL>
                    <a:lnR>
                      <a:noFill/>
                    </a:lnR>
                    <a:lnT>
                      <a:noFill/>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991122767"/>
                  </a:ext>
                </a:extLst>
              </a:tr>
              <a:tr h="447799">
                <a:tc>
                  <a:txBody>
                    <a:bodyPr/>
                    <a:lstStyle/>
                    <a:p>
                      <a:pPr algn="l" rtl="0" fontAlgn="b">
                        <a:buNone/>
                      </a:pPr>
                      <a:r>
                        <a:rPr lang="es-CO" sz="2000" b="0" i="0" u="none" strike="noStrike" dirty="0">
                          <a:solidFill>
                            <a:srgbClr val="2A5162"/>
                          </a:solidFill>
                          <a:effectLst/>
                          <a:latin typeface="Aptos Narrow" panose="020B0004020202020204" pitchFamily="34" charset="0"/>
                        </a:rPr>
                        <a:t>Supersalud</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3.685</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3.306</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521607108"/>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Correo electrónico</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295</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305</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31726585"/>
                  </a:ext>
                </a:extLst>
              </a:tr>
              <a:tr h="553208">
                <a:tc>
                  <a:txBody>
                    <a:bodyPr/>
                    <a:lstStyle/>
                    <a:p>
                      <a:pPr algn="l" rtl="0" fontAlgn="b">
                        <a:buNone/>
                      </a:pPr>
                      <a:r>
                        <a:rPr lang="es-CO" sz="2000" b="0" i="0" u="none" strike="noStrike">
                          <a:solidFill>
                            <a:srgbClr val="2A5162"/>
                          </a:solidFill>
                          <a:effectLst/>
                          <a:latin typeface="Aptos Narrow" panose="020B0004020202020204" pitchFamily="34" charset="0"/>
                        </a:rPr>
                        <a:t>Página web</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363</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247</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38082083"/>
                  </a:ext>
                </a:extLst>
              </a:tr>
              <a:tr h="553208">
                <a:tc>
                  <a:txBody>
                    <a:bodyPr/>
                    <a:lstStyle/>
                    <a:p>
                      <a:pPr algn="l" rtl="0" fontAlgn="b">
                        <a:buNone/>
                      </a:pPr>
                      <a:r>
                        <a:rPr lang="es-CO" sz="2000" b="0" i="0" u="none" strike="noStrike">
                          <a:solidFill>
                            <a:srgbClr val="2A5162"/>
                          </a:solidFill>
                          <a:effectLst/>
                          <a:latin typeface="Aptos Narrow" panose="020B0004020202020204" pitchFamily="34" charset="0"/>
                        </a:rPr>
                        <a:t>Call center</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62</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54</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85600176"/>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Buzón de sugerencias</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19</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MX" sz="2000" b="0" i="0" u="none" strike="noStrike" dirty="0">
                          <a:solidFill>
                            <a:srgbClr val="2A5162"/>
                          </a:solidFill>
                          <a:effectLst/>
                          <a:latin typeface="Aptos Narrow" panose="020B0004020202020204" pitchFamily="34" charset="0"/>
                        </a:rPr>
                        <a:t>2</a:t>
                      </a:r>
                      <a:r>
                        <a:rPr lang="es-CO" sz="2000" b="0" i="0" u="none" strike="noStrike" dirty="0">
                          <a:solidFill>
                            <a:srgbClr val="2A5162"/>
                          </a:solidFill>
                          <a:effectLst/>
                          <a:latin typeface="Aptos Narrow" panose="020B0004020202020204" pitchFamily="34" charset="0"/>
                        </a:rPr>
                        <a:t>8</a:t>
                      </a:r>
                    </a:p>
                  </a:txBody>
                  <a:tcPr marL="7620" marR="7620" marT="7620" marB="0" anchor="b">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97670079"/>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Redes sociales</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6</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6</a:t>
                      </a:r>
                    </a:p>
                  </a:txBody>
                  <a:tcPr marL="7620" marR="7620" marT="7620" marB="0" anchor="b">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337798032"/>
                  </a:ext>
                </a:extLst>
              </a:tr>
              <a:tr h="447799">
                <a:tc>
                  <a:txBody>
                    <a:bodyPr/>
                    <a:lstStyle/>
                    <a:p>
                      <a:pPr algn="l" fontAlgn="b"/>
                      <a:endParaRPr lang="es-CO" sz="2000" b="0" i="0" u="none" strike="noStrike">
                        <a:solidFill>
                          <a:srgbClr val="2A5162"/>
                        </a:solidFill>
                        <a:effectLst/>
                        <a:latin typeface="Aptos Narrow" panose="020B0004020202020204" pitchFamily="34" charset="0"/>
                      </a:endParaRPr>
                    </a:p>
                  </a:txBody>
                  <a:tcPr marL="0" marR="0" marT="0" marB="0" anchor="ctr">
                    <a:lnL>
                      <a:noFill/>
                    </a:lnL>
                    <a:lnR>
                      <a:noFill/>
                    </a:lnR>
                    <a:lnT w="12700" cap="flat" cmpd="sng" algn="ctr">
                      <a:solidFill>
                        <a:srgbClr val="2A5162"/>
                      </a:solidFill>
                      <a:prstDash val="solid"/>
                      <a:round/>
                      <a:headEnd type="none" w="med" len="med"/>
                      <a:tailEnd type="none" w="med" len="med"/>
                    </a:lnT>
                    <a:lnB>
                      <a:noFill/>
                    </a:lnB>
                    <a:noFill/>
                  </a:tcPr>
                </a:tc>
                <a:tc>
                  <a:txBody>
                    <a:bodyPr/>
                    <a:lstStyle/>
                    <a:p>
                      <a:pPr algn="r" fontAlgn="b"/>
                      <a:r>
                        <a:rPr lang="es-MX" sz="2000" b="0" i="0" u="none" strike="noStrike" dirty="0">
                          <a:solidFill>
                            <a:srgbClr val="2A5162"/>
                          </a:solidFill>
                          <a:effectLst/>
                          <a:latin typeface="Aptos Narrow" panose="020B0004020202020204" pitchFamily="34" charset="0"/>
                        </a:rPr>
                        <a:t>4</a:t>
                      </a:r>
                      <a:r>
                        <a:rPr lang="es-CO" sz="2000" b="0" i="0" u="none" strike="noStrike" dirty="0">
                          <a:solidFill>
                            <a:srgbClr val="2A5162"/>
                          </a:solidFill>
                          <a:effectLst/>
                          <a:latin typeface="Aptos Narrow" panose="020B0004020202020204" pitchFamily="34" charset="0"/>
                        </a:rPr>
                        <a:t>.430</a:t>
                      </a:r>
                    </a:p>
                  </a:txBody>
                  <a:tcPr marL="0" marR="0" marT="0" marB="0" anchor="ctr">
                    <a:lnL>
                      <a:noFill/>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a:noFill/>
                    </a:lnB>
                    <a:noFill/>
                  </a:tcPr>
                </a:tc>
                <a:tc>
                  <a:txBody>
                    <a:bodyPr/>
                    <a:lstStyle/>
                    <a:p>
                      <a:pPr algn="r" fontAlgn="b"/>
                      <a:r>
                        <a:rPr lang="es-MX" sz="2000" b="0" i="0" u="none" strike="noStrike" dirty="0">
                          <a:solidFill>
                            <a:srgbClr val="2A5162"/>
                          </a:solidFill>
                          <a:effectLst/>
                          <a:latin typeface="Aptos Narrow" panose="020B0004020202020204" pitchFamily="34" charset="0"/>
                        </a:rPr>
                        <a:t>3</a:t>
                      </a:r>
                      <a:r>
                        <a:rPr lang="es-CO" sz="2000" b="0" i="0" u="none" strike="noStrike" dirty="0">
                          <a:solidFill>
                            <a:srgbClr val="2A5162"/>
                          </a:solidFill>
                          <a:effectLst/>
                          <a:latin typeface="Aptos Narrow" panose="020B0004020202020204" pitchFamily="34" charset="0"/>
                        </a:rPr>
                        <a:t>.946</a:t>
                      </a:r>
                    </a:p>
                  </a:txBody>
                  <a:tcPr marL="0" marR="0" marT="0" marB="0" anchor="ctr">
                    <a:lnL w="12700" cap="flat" cmpd="sng" algn="ctr">
                      <a:solidFill>
                        <a:srgbClr val="2A5162"/>
                      </a:solidFill>
                      <a:prstDash val="solid"/>
                      <a:round/>
                      <a:headEnd type="none" w="med" len="med"/>
                      <a:tailEnd type="none" w="med" len="med"/>
                    </a:lnL>
                    <a:lnR>
                      <a:noFill/>
                    </a:lnR>
                    <a:lnT w="12700" cap="flat" cmpd="sng" algn="ctr">
                      <a:solidFill>
                        <a:srgbClr val="2A5162"/>
                      </a:solidFill>
                      <a:prstDash val="solid"/>
                      <a:round/>
                      <a:headEnd type="none" w="med" len="med"/>
                      <a:tailEnd type="none" w="med" len="med"/>
                    </a:lnT>
                    <a:lnB>
                      <a:noFill/>
                    </a:lnB>
                    <a:noFill/>
                  </a:tcPr>
                </a:tc>
                <a:extLst>
                  <a:ext uri="{0D108BD9-81ED-4DB2-BD59-A6C34878D82A}">
                    <a16:rowId xmlns:a16="http://schemas.microsoft.com/office/drawing/2014/main" val="1535305277"/>
                  </a:ext>
                </a:extLst>
              </a:tr>
            </a:tbl>
          </a:graphicData>
        </a:graphic>
      </p:graphicFrame>
      <p:sp>
        <p:nvSpPr>
          <p:cNvPr id="2" name="CuadroTexto 1">
            <a:extLst>
              <a:ext uri="{FF2B5EF4-FFF2-40B4-BE49-F238E27FC236}">
                <a16:creationId xmlns:a16="http://schemas.microsoft.com/office/drawing/2014/main" id="{E2C63AEA-AF55-B67E-4210-E659CD8700A4}"/>
              </a:ext>
            </a:extLst>
          </p:cNvPr>
          <p:cNvSpPr txBox="1"/>
          <p:nvPr/>
        </p:nvSpPr>
        <p:spPr>
          <a:xfrm>
            <a:off x="6743278" y="6019301"/>
            <a:ext cx="5041646"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Fuentes: Aplicativo Conexiones – Informe Andes BPO – Informe Redes (Comunicaciones) –Informe </a:t>
            </a:r>
            <a:r>
              <a:rPr lang="es-CO" sz="700" b="1" i="1" dirty="0" err="1">
                <a:solidFill>
                  <a:srgbClr val="23505E"/>
                </a:solidFill>
                <a:latin typeface="Arial" panose="020B0604020202020204" pitchFamily="34" charset="0"/>
                <a:ea typeface="Calibri" panose="020F0502020204030204" pitchFamily="34" charset="0"/>
                <a:cs typeface="Times New Roman" panose="02020603050405020304" pitchFamily="18" charset="0"/>
              </a:rPr>
              <a:t>SuperArgo</a:t>
            </a:r>
            <a:endPar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endParaRP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Tree>
    <p:extLst>
      <p:ext uri="{BB962C8B-B14F-4D97-AF65-F5344CB8AC3E}">
        <p14:creationId xmlns:p14="http://schemas.microsoft.com/office/powerpoint/2010/main" val="376717012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FA45D-DAE3-4E3C-3BE0-2DCC9410DD80}"/>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56D730B8-BFCE-0E6E-9961-DA7049A7FACD}"/>
              </a:ext>
            </a:extLst>
          </p:cNvPr>
          <p:cNvSpPr txBox="1"/>
          <p:nvPr/>
        </p:nvSpPr>
        <p:spPr>
          <a:xfrm>
            <a:off x="1737074" y="356827"/>
            <a:ext cx="8856984" cy="954107"/>
          </a:xfrm>
          <a:prstGeom prst="rect">
            <a:avLst/>
          </a:prstGeom>
          <a:noFill/>
        </p:spPr>
        <p:txBody>
          <a:bodyPr wrap="square" rtlCol="0">
            <a:spAutoFit/>
          </a:bodyPr>
          <a:lstStyle/>
          <a:p>
            <a:pPr algn="ctr"/>
            <a:r>
              <a:rPr lang="es-MX" sz="2800" b="1" dirty="0">
                <a:solidFill>
                  <a:srgbClr val="23505E"/>
                </a:solidFill>
                <a:latin typeface="+mj-lt"/>
              </a:rPr>
              <a:t>Distribución PQRD Savia Salud EPS por principales motivos para el mes de junio 2025</a:t>
            </a:r>
          </a:p>
        </p:txBody>
      </p:sp>
      <p:graphicFrame>
        <p:nvGraphicFramePr>
          <p:cNvPr id="4" name="Tabla 3">
            <a:extLst>
              <a:ext uri="{FF2B5EF4-FFF2-40B4-BE49-F238E27FC236}">
                <a16:creationId xmlns:a16="http://schemas.microsoft.com/office/drawing/2014/main" id="{7D855B8F-EB66-A82D-6B9B-DC96EE8FF98A}"/>
              </a:ext>
            </a:extLst>
          </p:cNvPr>
          <p:cNvGraphicFramePr>
            <a:graphicFrameLocks noGrp="1"/>
          </p:cNvGraphicFramePr>
          <p:nvPr>
            <p:extLst>
              <p:ext uri="{D42A27DB-BD31-4B8C-83A1-F6EECF244321}">
                <p14:modId xmlns:p14="http://schemas.microsoft.com/office/powerpoint/2010/main" val="3860324116"/>
              </p:ext>
            </p:extLst>
          </p:nvPr>
        </p:nvGraphicFramePr>
        <p:xfrm>
          <a:off x="2152768" y="1657972"/>
          <a:ext cx="7884876" cy="3935513"/>
        </p:xfrm>
        <a:graphic>
          <a:graphicData uri="http://schemas.openxmlformats.org/drawingml/2006/table">
            <a:tbl>
              <a:tblPr/>
              <a:tblGrid>
                <a:gridCol w="4292876">
                  <a:extLst>
                    <a:ext uri="{9D8B030D-6E8A-4147-A177-3AD203B41FA5}">
                      <a16:colId xmlns:a16="http://schemas.microsoft.com/office/drawing/2014/main" val="1591494252"/>
                    </a:ext>
                  </a:extLst>
                </a:gridCol>
                <a:gridCol w="2556852">
                  <a:extLst>
                    <a:ext uri="{9D8B030D-6E8A-4147-A177-3AD203B41FA5}">
                      <a16:colId xmlns:a16="http://schemas.microsoft.com/office/drawing/2014/main" val="3502051566"/>
                    </a:ext>
                  </a:extLst>
                </a:gridCol>
                <a:gridCol w="1035148">
                  <a:extLst>
                    <a:ext uri="{9D8B030D-6E8A-4147-A177-3AD203B41FA5}">
                      <a16:colId xmlns:a16="http://schemas.microsoft.com/office/drawing/2014/main" val="1808223162"/>
                    </a:ext>
                  </a:extLst>
                </a:gridCol>
              </a:tblGrid>
              <a:tr h="238691">
                <a:tc>
                  <a:txBody>
                    <a:bodyPr/>
                    <a:lstStyle/>
                    <a:p>
                      <a:pPr algn="ctr" fontAlgn="b"/>
                      <a:r>
                        <a:rPr lang="es-CO" sz="1400" b="1" i="0" u="none" strike="noStrike" dirty="0">
                          <a:solidFill>
                            <a:srgbClr val="FFFFFF"/>
                          </a:solidFill>
                          <a:effectLst/>
                          <a:latin typeface="+mn-lt"/>
                        </a:rPr>
                        <a:t>Motivo principal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80"/>
                    </a:solidFill>
                  </a:tcPr>
                </a:tc>
                <a:tc>
                  <a:txBody>
                    <a:bodyPr/>
                    <a:lstStyle/>
                    <a:p>
                      <a:pPr algn="ctr" fontAlgn="b"/>
                      <a:r>
                        <a:rPr lang="es-CO" sz="1400" b="1" i="0" u="none" strike="noStrike" dirty="0">
                          <a:solidFill>
                            <a:srgbClr val="FFFFFF"/>
                          </a:solidFill>
                          <a:effectLst/>
                          <a:latin typeface="+mn-lt"/>
                        </a:rPr>
                        <a:t>Servicios/Especialidades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80"/>
                    </a:solidFill>
                  </a:tcPr>
                </a:tc>
                <a:tc>
                  <a:txBody>
                    <a:bodyPr/>
                    <a:lstStyle/>
                    <a:p>
                      <a:pPr algn="ctr" fontAlgn="b"/>
                      <a:r>
                        <a:rPr lang="es-CO" sz="1400" b="1" i="0" u="none" strike="noStrike" dirty="0">
                          <a:solidFill>
                            <a:srgbClr val="FFFFFF"/>
                          </a:solidFill>
                          <a:effectLst/>
                          <a:latin typeface="+mn-lt"/>
                        </a:rPr>
                        <a:t>% de servicio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1245950872"/>
                  </a:ext>
                </a:extLst>
              </a:tr>
              <a:tr h="1101651">
                <a:tc>
                  <a:txBody>
                    <a:bodyPr/>
                    <a:lstStyle/>
                    <a:p>
                      <a:pPr algn="l" fontAlgn="ctr"/>
                      <a:r>
                        <a:rPr lang="es-MX" sz="1400" b="1" i="0" u="none" strike="noStrike" dirty="0">
                          <a:solidFill>
                            <a:srgbClr val="006666"/>
                          </a:solidFill>
                          <a:effectLst/>
                          <a:latin typeface="+mn-lt"/>
                        </a:rPr>
                        <a:t>FALTA DE OPORTUNIDAD EN LAS CITAS O CONSULTAS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MX" sz="1400" b="0" i="0" u="none" strike="noStrike" dirty="0">
                          <a:solidFill>
                            <a:srgbClr val="006666"/>
                          </a:solidFill>
                          <a:effectLst/>
                          <a:latin typeface="+mn-lt"/>
                        </a:rPr>
                        <a:t>Medicina general</a:t>
                      </a:r>
                    </a:p>
                    <a:p>
                      <a:pPr algn="l" fontAlgn="ctr"/>
                      <a:r>
                        <a:rPr lang="es-MX" sz="1400" b="0" i="0" u="none" strike="noStrike" dirty="0">
                          <a:solidFill>
                            <a:srgbClr val="006666"/>
                          </a:solidFill>
                          <a:effectLst/>
                          <a:latin typeface="+mn-lt"/>
                        </a:rPr>
                        <a:t>Medicina interna</a:t>
                      </a:r>
                      <a:br>
                        <a:rPr lang="es-MX" sz="1400" b="0" i="0" u="none" strike="noStrike" dirty="0">
                          <a:solidFill>
                            <a:srgbClr val="006666"/>
                          </a:solidFill>
                          <a:effectLst/>
                          <a:latin typeface="+mn-lt"/>
                        </a:rPr>
                      </a:br>
                      <a:r>
                        <a:rPr lang="es-MX" sz="1400" b="0" i="0" u="none" strike="noStrike" dirty="0">
                          <a:solidFill>
                            <a:srgbClr val="006666"/>
                          </a:solidFill>
                          <a:effectLst/>
                          <a:latin typeface="+mn-lt"/>
                        </a:rPr>
                        <a:t>Ortopedia y traumatología</a:t>
                      </a:r>
                      <a:br>
                        <a:rPr lang="es-MX" sz="1400" b="0" i="0" u="none" strike="noStrike" dirty="0">
                          <a:solidFill>
                            <a:srgbClr val="006666"/>
                          </a:solidFill>
                          <a:effectLst/>
                          <a:latin typeface="+mn-lt"/>
                        </a:rPr>
                      </a:br>
                      <a:r>
                        <a:rPr lang="es-MX" sz="1400" b="0" i="0" u="none" strike="noStrike" dirty="0">
                          <a:solidFill>
                            <a:srgbClr val="006666"/>
                          </a:solidFill>
                          <a:effectLst/>
                          <a:latin typeface="+mn-lt"/>
                        </a:rPr>
                        <a:t>Oftalmología</a:t>
                      </a:r>
                      <a:br>
                        <a:rPr lang="es-MX" sz="1400" b="0" i="0" u="none" strike="noStrike" dirty="0">
                          <a:solidFill>
                            <a:srgbClr val="006666"/>
                          </a:solidFill>
                          <a:effectLst/>
                          <a:latin typeface="+mn-lt"/>
                        </a:rPr>
                      </a:br>
                      <a:r>
                        <a:rPr lang="es-MX" sz="1400" b="0" i="0" u="none" strike="noStrike" dirty="0">
                          <a:solidFill>
                            <a:srgbClr val="006666"/>
                          </a:solidFill>
                          <a:effectLst/>
                          <a:latin typeface="+mn-lt"/>
                        </a:rPr>
                        <a:t>Otorrinolaringología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400" b="1" i="0" u="none" strike="noStrike" dirty="0">
                          <a:solidFill>
                            <a:srgbClr val="006666"/>
                          </a:solidFill>
                          <a:effectLst/>
                          <a:latin typeface="+mn-lt"/>
                        </a:rPr>
                        <a:t>27,64%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9573895"/>
                  </a:ext>
                </a:extLst>
              </a:tr>
              <a:tr h="1101651">
                <a:tc>
                  <a:txBody>
                    <a:bodyPr/>
                    <a:lstStyle/>
                    <a:p>
                      <a:pPr marL="0" marR="0" lvl="0" indent="0" algn="l" defTabSz="1088502" rtl="0" eaLnBrk="1" fontAlgn="ctr" latinLnBrk="0" hangingPunct="1">
                        <a:lnSpc>
                          <a:spcPct val="100000"/>
                        </a:lnSpc>
                        <a:spcBef>
                          <a:spcPts val="0"/>
                        </a:spcBef>
                        <a:spcAft>
                          <a:spcPts val="0"/>
                        </a:spcAft>
                        <a:buClrTx/>
                        <a:buSzTx/>
                        <a:buFontTx/>
                        <a:buNone/>
                        <a:tabLst/>
                        <a:defRPr/>
                      </a:pPr>
                      <a:r>
                        <a:rPr lang="es-MX" sz="1400" b="1" i="0" u="none" strike="noStrike" dirty="0">
                          <a:solidFill>
                            <a:srgbClr val="006666"/>
                          </a:solidFill>
                          <a:effectLst/>
                          <a:latin typeface="+mn-lt"/>
                        </a:rPr>
                        <a:t>NEGACIÓN EN LA ASIGNACIÓN DE CITAS DE CITA O CONSULTA</a:t>
                      </a:r>
                    </a:p>
                    <a:p>
                      <a:pPr algn="l" fontAlgn="ctr"/>
                      <a:endParaRPr lang="es-MX" sz="1400" b="1" i="0" u="none" strike="noStrike" dirty="0">
                        <a:solidFill>
                          <a:srgbClr val="006666"/>
                        </a:solidFill>
                        <a:effectLst/>
                        <a:latin typeface="+mn-lt"/>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MX" sz="1400" b="0" i="0" u="none" strike="noStrike" dirty="0">
                          <a:solidFill>
                            <a:srgbClr val="006666"/>
                          </a:solidFill>
                          <a:effectLst/>
                          <a:latin typeface="+mn-lt"/>
                        </a:rPr>
                        <a:t>Medicina general</a:t>
                      </a:r>
                    </a:p>
                    <a:p>
                      <a:pPr algn="l" fontAlgn="b"/>
                      <a:r>
                        <a:rPr lang="es-MX" sz="1400" b="0" i="0" u="none" strike="noStrike" dirty="0">
                          <a:solidFill>
                            <a:srgbClr val="006666"/>
                          </a:solidFill>
                          <a:effectLst/>
                          <a:latin typeface="+mn-lt"/>
                        </a:rPr>
                        <a:t>Ortopedia y traumatología</a:t>
                      </a:r>
                    </a:p>
                    <a:p>
                      <a:pPr algn="l" fontAlgn="b"/>
                      <a:r>
                        <a:rPr lang="es-MX" sz="1400" b="0" i="0" u="none" strike="noStrike" dirty="0">
                          <a:solidFill>
                            <a:srgbClr val="006666"/>
                          </a:solidFill>
                          <a:effectLst/>
                          <a:latin typeface="+mn-lt"/>
                        </a:rPr>
                        <a:t>Medicina interna</a:t>
                      </a:r>
                    </a:p>
                    <a:p>
                      <a:pPr algn="l" fontAlgn="b"/>
                      <a:r>
                        <a:rPr lang="es-MX" sz="1400" b="0" i="0" u="none" strike="noStrike" dirty="0">
                          <a:solidFill>
                            <a:srgbClr val="006666"/>
                          </a:solidFill>
                          <a:effectLst/>
                          <a:latin typeface="+mn-lt"/>
                        </a:rPr>
                        <a:t>Oftalmología</a:t>
                      </a:r>
                    </a:p>
                    <a:p>
                      <a:pPr algn="l" fontAlgn="b"/>
                      <a:r>
                        <a:rPr lang="es-MX" sz="1400" b="0" i="0" u="none" strike="noStrike" dirty="0">
                          <a:solidFill>
                            <a:srgbClr val="006666"/>
                          </a:solidFill>
                          <a:effectLst/>
                          <a:latin typeface="+mn-lt"/>
                        </a:rPr>
                        <a:t>Otorrinolaringología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400" b="1" i="0" u="none" strike="noStrike" dirty="0">
                          <a:solidFill>
                            <a:srgbClr val="006666"/>
                          </a:solidFill>
                          <a:effectLst/>
                          <a:latin typeface="+mn-lt"/>
                        </a:rPr>
                        <a:t>16,89%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92934527"/>
                  </a:ext>
                </a:extLst>
              </a:tr>
              <a:tr h="1101651">
                <a:tc>
                  <a:txBody>
                    <a:bodyPr/>
                    <a:lstStyle/>
                    <a:p>
                      <a:pPr algn="l" fontAlgn="ctr"/>
                      <a:r>
                        <a:rPr lang="es-MX" sz="1400" b="1" i="0" u="none" strike="noStrike" dirty="0">
                          <a:solidFill>
                            <a:srgbClr val="006666"/>
                          </a:solidFill>
                          <a:effectLst/>
                          <a:latin typeface="+mn-lt"/>
                        </a:rPr>
                        <a:t>FALTA DE OPORTUNIDAD EN LA ATENCIÓN EN OTROS SERVICIOS DE SALUD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MX" sz="1400" b="0" i="0" u="none" strike="noStrike" dirty="0">
                          <a:solidFill>
                            <a:srgbClr val="006666"/>
                          </a:solidFill>
                          <a:effectLst/>
                          <a:latin typeface="+mn-lt"/>
                        </a:rPr>
                        <a:t>Otros procedimientos no quirúrgicos</a:t>
                      </a:r>
                    </a:p>
                    <a:p>
                      <a:pPr algn="l" fontAlgn="b"/>
                      <a:r>
                        <a:rPr lang="es-MX" sz="1400" b="0" i="0" u="none" strike="noStrike" dirty="0">
                          <a:solidFill>
                            <a:srgbClr val="006666"/>
                          </a:solidFill>
                          <a:effectLst/>
                          <a:latin typeface="+mn-lt"/>
                        </a:rPr>
                        <a:t>Otros procedimientos quirúrgicos</a:t>
                      </a:r>
                    </a:p>
                    <a:p>
                      <a:pPr algn="l" fontAlgn="b"/>
                      <a:r>
                        <a:rPr lang="es-MX" sz="1400" b="0" i="0" u="none" strike="noStrike" dirty="0">
                          <a:solidFill>
                            <a:srgbClr val="006666"/>
                          </a:solidFill>
                          <a:effectLst/>
                          <a:latin typeface="+mn-lt"/>
                        </a:rPr>
                        <a:t>Imagenología</a:t>
                      </a:r>
                    </a:p>
                    <a:p>
                      <a:pPr algn="l" fontAlgn="b"/>
                      <a:r>
                        <a:rPr lang="es-MX" sz="1400" b="0" i="0" u="none" strike="noStrike" dirty="0">
                          <a:solidFill>
                            <a:srgbClr val="006666"/>
                          </a:solidFill>
                          <a:effectLst/>
                          <a:latin typeface="+mn-lt"/>
                        </a:rPr>
                        <a:t>Atención domiciliaria</a:t>
                      </a:r>
                    </a:p>
                    <a:p>
                      <a:pPr algn="l" fontAlgn="b"/>
                      <a:r>
                        <a:rPr lang="es-MX" sz="1400" b="0" i="0" u="none" strike="noStrike" dirty="0">
                          <a:solidFill>
                            <a:srgbClr val="006666"/>
                          </a:solidFill>
                          <a:effectLst/>
                          <a:latin typeface="+mn-lt"/>
                        </a:rPr>
                        <a:t>Laboratorio clínico y anatomopatológico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400" b="1" i="0" u="none" strike="noStrike" dirty="0">
                          <a:solidFill>
                            <a:srgbClr val="006666"/>
                          </a:solidFill>
                          <a:effectLst/>
                          <a:latin typeface="+mn-lt"/>
                        </a:rPr>
                        <a:t>9,96%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4848051"/>
                  </a:ext>
                </a:extLst>
              </a:tr>
            </a:tbl>
          </a:graphicData>
        </a:graphic>
      </p:graphicFrame>
      <p:sp>
        <p:nvSpPr>
          <p:cNvPr id="2" name="CuadroTexto 1">
            <a:extLst>
              <a:ext uri="{FF2B5EF4-FFF2-40B4-BE49-F238E27FC236}">
                <a16:creationId xmlns:a16="http://schemas.microsoft.com/office/drawing/2014/main" id="{C9212B6A-1E56-879E-E5B0-101E6A1D1CCA}"/>
              </a:ext>
            </a:extLst>
          </p:cNvPr>
          <p:cNvSpPr txBox="1"/>
          <p:nvPr/>
        </p:nvSpPr>
        <p:spPr>
          <a:xfrm>
            <a:off x="6743278" y="6010318"/>
            <a:ext cx="5041646"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Fuentes: Aplicativo Conexiones – Informe Andes BPO – Informe Redes (Comunicaciones) –Informe </a:t>
            </a:r>
            <a:r>
              <a:rPr lang="es-CO" sz="700" b="1" i="1" dirty="0" err="1">
                <a:solidFill>
                  <a:srgbClr val="23505E"/>
                </a:solidFill>
                <a:latin typeface="Arial" panose="020B0604020202020204" pitchFamily="34" charset="0"/>
                <a:ea typeface="Calibri" panose="020F0502020204030204" pitchFamily="34" charset="0"/>
                <a:cs typeface="Times New Roman" panose="02020603050405020304" pitchFamily="18" charset="0"/>
              </a:rPr>
              <a:t>SuperArgo</a:t>
            </a:r>
            <a:endPar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endParaRP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Tree>
    <p:extLst>
      <p:ext uri="{BB962C8B-B14F-4D97-AF65-F5344CB8AC3E}">
        <p14:creationId xmlns:p14="http://schemas.microsoft.com/office/powerpoint/2010/main" val="407455819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E6729-EF1A-BC3E-A6B4-BB5CD5E07178}"/>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2CC18F8D-8466-627D-2236-B09718770580}"/>
              </a:ext>
            </a:extLst>
          </p:cNvPr>
          <p:cNvSpPr txBox="1"/>
          <p:nvPr/>
        </p:nvSpPr>
        <p:spPr>
          <a:xfrm>
            <a:off x="1666714" y="392126"/>
            <a:ext cx="8856984" cy="954107"/>
          </a:xfrm>
          <a:prstGeom prst="rect">
            <a:avLst/>
          </a:prstGeom>
          <a:noFill/>
        </p:spPr>
        <p:txBody>
          <a:bodyPr wrap="square" rtlCol="0">
            <a:spAutoFit/>
          </a:bodyPr>
          <a:lstStyle/>
          <a:p>
            <a:pPr algn="ctr"/>
            <a:r>
              <a:rPr lang="es-MX" sz="2800" b="1" dirty="0">
                <a:solidFill>
                  <a:srgbClr val="23505E"/>
                </a:solidFill>
                <a:latin typeface="+mj-lt"/>
              </a:rPr>
              <a:t>Tasa de PQRD en las regiones (por cada 10.000 afiliados) </a:t>
            </a:r>
            <a:r>
              <a:rPr lang="es-MX" sz="2800" b="1" dirty="0">
                <a:solidFill>
                  <a:srgbClr val="009B86"/>
                </a:solidFill>
                <a:latin typeface="+mj-lt"/>
              </a:rPr>
              <a:t>Junio 2025</a:t>
            </a:r>
          </a:p>
        </p:txBody>
      </p:sp>
      <p:grpSp>
        <p:nvGrpSpPr>
          <p:cNvPr id="2" name="Grupo 1">
            <a:extLst>
              <a:ext uri="{FF2B5EF4-FFF2-40B4-BE49-F238E27FC236}">
                <a16:creationId xmlns:a16="http://schemas.microsoft.com/office/drawing/2014/main" id="{7CDD789F-8F53-8AFC-D8B2-5C342FFF75F4}"/>
              </a:ext>
            </a:extLst>
          </p:cNvPr>
          <p:cNvGrpSpPr/>
          <p:nvPr/>
        </p:nvGrpSpPr>
        <p:grpSpPr>
          <a:xfrm>
            <a:off x="506221" y="1346233"/>
            <a:ext cx="6381073" cy="4953880"/>
            <a:chOff x="169053" y="1893589"/>
            <a:chExt cx="6381073" cy="4953880"/>
          </a:xfrm>
        </p:grpSpPr>
        <p:grpSp>
          <p:nvGrpSpPr>
            <p:cNvPr id="4" name="Grupo 3">
              <a:extLst>
                <a:ext uri="{FF2B5EF4-FFF2-40B4-BE49-F238E27FC236}">
                  <a16:creationId xmlns:a16="http://schemas.microsoft.com/office/drawing/2014/main" id="{2AD35608-B233-A0D6-FA07-829C51974731}"/>
                </a:ext>
              </a:extLst>
            </p:cNvPr>
            <p:cNvGrpSpPr/>
            <p:nvPr/>
          </p:nvGrpSpPr>
          <p:grpSpPr>
            <a:xfrm>
              <a:off x="169053" y="1893589"/>
              <a:ext cx="6287738" cy="4811756"/>
              <a:chOff x="419116" y="2061992"/>
              <a:chExt cx="9242392" cy="7072836"/>
            </a:xfrm>
          </p:grpSpPr>
          <p:pic>
            <p:nvPicPr>
              <p:cNvPr id="16" name="Imagen 15" descr="Mapa&#10;&#10;Descripción generada automáticamente">
                <a:extLst>
                  <a:ext uri="{FF2B5EF4-FFF2-40B4-BE49-F238E27FC236}">
                    <a16:creationId xmlns:a16="http://schemas.microsoft.com/office/drawing/2014/main" id="{C83FB320-0E16-8C64-213A-F48AB2D998A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893147" y="2070236"/>
                <a:ext cx="6362134" cy="6224232"/>
              </a:xfrm>
              <a:prstGeom prst="rect">
                <a:avLst/>
              </a:prstGeom>
            </p:spPr>
          </p:pic>
          <p:sp>
            <p:nvSpPr>
              <p:cNvPr id="17" name="CuadroTexto 16">
                <a:extLst>
                  <a:ext uri="{FF2B5EF4-FFF2-40B4-BE49-F238E27FC236}">
                    <a16:creationId xmlns:a16="http://schemas.microsoft.com/office/drawing/2014/main" id="{691317DC-79AA-66F2-B8CC-D7FABD88B3B0}"/>
                  </a:ext>
                </a:extLst>
              </p:cNvPr>
              <p:cNvSpPr txBox="1"/>
              <p:nvPr/>
            </p:nvSpPr>
            <p:spPr>
              <a:xfrm>
                <a:off x="440888" y="3062233"/>
                <a:ext cx="2015544" cy="505090"/>
              </a:xfrm>
              <a:prstGeom prst="rect">
                <a:avLst/>
              </a:prstGeom>
              <a:noFill/>
            </p:spPr>
            <p:txBody>
              <a:bodyPr wrap="square">
                <a:spAutoFit/>
              </a:bodyPr>
              <a:lstStyle/>
              <a:p>
                <a:pPr algn="ctr"/>
                <a:r>
                  <a:rPr lang="es-ES" sz="1633" dirty="0">
                    <a:solidFill>
                      <a:srgbClr val="0070C0"/>
                    </a:solidFill>
                    <a:latin typeface="Open Sans Extrabold" panose="020B0906030804020204" pitchFamily="34" charset="0"/>
                    <a:ea typeface="Open Sans Extrabold" panose="020B0906030804020204" pitchFamily="34" charset="0"/>
                    <a:cs typeface="Open Sans Extrabold" panose="020B0906030804020204" pitchFamily="34" charset="0"/>
                  </a:rPr>
                  <a:t>Urabá</a:t>
                </a:r>
              </a:p>
            </p:txBody>
          </p:sp>
          <p:sp>
            <p:nvSpPr>
              <p:cNvPr id="18" name="CuadroTexto 17">
                <a:extLst>
                  <a:ext uri="{FF2B5EF4-FFF2-40B4-BE49-F238E27FC236}">
                    <a16:creationId xmlns:a16="http://schemas.microsoft.com/office/drawing/2014/main" id="{57BAF3A9-60C2-BFB5-BED4-C36084BA1227}"/>
                  </a:ext>
                </a:extLst>
              </p:cNvPr>
              <p:cNvSpPr txBox="1"/>
              <p:nvPr/>
            </p:nvSpPr>
            <p:spPr>
              <a:xfrm>
                <a:off x="445702" y="3417939"/>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22,3</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CuadroTexto 18">
                <a:extLst>
                  <a:ext uri="{FF2B5EF4-FFF2-40B4-BE49-F238E27FC236}">
                    <a16:creationId xmlns:a16="http://schemas.microsoft.com/office/drawing/2014/main" id="{ECDC6551-9C04-CDCA-4712-44919D8E762E}"/>
                  </a:ext>
                </a:extLst>
              </p:cNvPr>
              <p:cNvSpPr txBox="1"/>
              <p:nvPr/>
            </p:nvSpPr>
            <p:spPr>
              <a:xfrm>
                <a:off x="703814" y="4675729"/>
                <a:ext cx="2015544" cy="505090"/>
              </a:xfrm>
              <a:prstGeom prst="rect">
                <a:avLst/>
              </a:prstGeom>
              <a:noFill/>
            </p:spPr>
            <p:txBody>
              <a:bodyPr wrap="square">
                <a:spAutoFit/>
              </a:bodyPr>
              <a:lstStyle/>
              <a:p>
                <a:pPr algn="ctr"/>
                <a:r>
                  <a:rPr lang="es-ES" sz="1633" dirty="0">
                    <a:solidFill>
                      <a:srgbClr val="00B050"/>
                    </a:solidFill>
                    <a:latin typeface="Open Sans Extrabold" panose="020B0906030804020204" pitchFamily="34" charset="0"/>
                    <a:ea typeface="Open Sans Extrabold" panose="020B0906030804020204" pitchFamily="34" charset="0"/>
                    <a:cs typeface="Open Sans Extrabold" panose="020B0906030804020204" pitchFamily="34" charset="0"/>
                  </a:rPr>
                  <a:t>Occidente</a:t>
                </a:r>
              </a:p>
            </p:txBody>
          </p:sp>
          <p:sp>
            <p:nvSpPr>
              <p:cNvPr id="20" name="CuadroTexto 19">
                <a:extLst>
                  <a:ext uri="{FF2B5EF4-FFF2-40B4-BE49-F238E27FC236}">
                    <a16:creationId xmlns:a16="http://schemas.microsoft.com/office/drawing/2014/main" id="{1B542863-2C1D-5F5D-3DA9-47B3F2687DD4}"/>
                  </a:ext>
                </a:extLst>
              </p:cNvPr>
              <p:cNvSpPr txBox="1"/>
              <p:nvPr/>
            </p:nvSpPr>
            <p:spPr>
              <a:xfrm>
                <a:off x="501081" y="5058957"/>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19,5</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CuadroTexto 20">
                <a:extLst>
                  <a:ext uri="{FF2B5EF4-FFF2-40B4-BE49-F238E27FC236}">
                    <a16:creationId xmlns:a16="http://schemas.microsoft.com/office/drawing/2014/main" id="{C3F27A09-76AA-C66C-D9C6-160D64EA1DB8}"/>
                  </a:ext>
                </a:extLst>
              </p:cNvPr>
              <p:cNvSpPr txBox="1"/>
              <p:nvPr/>
            </p:nvSpPr>
            <p:spPr>
              <a:xfrm>
                <a:off x="419116" y="6583130"/>
                <a:ext cx="2015544" cy="505090"/>
              </a:xfrm>
              <a:prstGeom prst="rect">
                <a:avLst/>
              </a:prstGeom>
              <a:noFill/>
            </p:spPr>
            <p:txBody>
              <a:bodyPr wrap="square">
                <a:spAutoFit/>
              </a:bodyPr>
              <a:lstStyle/>
              <a:p>
                <a:pPr algn="ctr"/>
                <a:r>
                  <a:rPr lang="es-ES" sz="1633" dirty="0">
                    <a:solidFill>
                      <a:srgbClr val="DA3A5C"/>
                    </a:solidFill>
                    <a:latin typeface="Open Sans Extrabold" panose="020B0906030804020204" pitchFamily="34" charset="0"/>
                    <a:ea typeface="Open Sans Extrabold" panose="020B0906030804020204" pitchFamily="34" charset="0"/>
                    <a:cs typeface="Open Sans Extrabold" panose="020B0906030804020204" pitchFamily="34" charset="0"/>
                  </a:rPr>
                  <a:t>Suroeste</a:t>
                </a:r>
              </a:p>
            </p:txBody>
          </p:sp>
          <p:sp>
            <p:nvSpPr>
              <p:cNvPr id="22" name="CuadroTexto 21">
                <a:extLst>
                  <a:ext uri="{FF2B5EF4-FFF2-40B4-BE49-F238E27FC236}">
                    <a16:creationId xmlns:a16="http://schemas.microsoft.com/office/drawing/2014/main" id="{D41E3A2B-8EFC-360A-E6BD-3C951ADF81DC}"/>
                  </a:ext>
                </a:extLst>
              </p:cNvPr>
              <p:cNvSpPr txBox="1"/>
              <p:nvPr/>
            </p:nvSpPr>
            <p:spPr>
              <a:xfrm>
                <a:off x="419116" y="6952279"/>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28,7</a:t>
                </a:r>
              </a:p>
            </p:txBody>
          </p:sp>
          <p:sp>
            <p:nvSpPr>
              <p:cNvPr id="23" name="CuadroTexto 22">
                <a:extLst>
                  <a:ext uri="{FF2B5EF4-FFF2-40B4-BE49-F238E27FC236}">
                    <a16:creationId xmlns:a16="http://schemas.microsoft.com/office/drawing/2014/main" id="{79D71050-DDCB-F103-A36F-386AE6B5ED06}"/>
                  </a:ext>
                </a:extLst>
              </p:cNvPr>
              <p:cNvSpPr txBox="1"/>
              <p:nvPr/>
            </p:nvSpPr>
            <p:spPr>
              <a:xfrm>
                <a:off x="7236961" y="3139065"/>
                <a:ext cx="2015544" cy="505090"/>
              </a:xfrm>
              <a:prstGeom prst="rect">
                <a:avLst/>
              </a:prstGeom>
              <a:noFill/>
            </p:spPr>
            <p:txBody>
              <a:bodyPr wrap="square">
                <a:spAutoFit/>
              </a:bodyPr>
              <a:lstStyle/>
              <a:p>
                <a:pPr algn="ctr"/>
                <a:r>
                  <a:rPr lang="es-ES" sz="1633" dirty="0">
                    <a:solidFill>
                      <a:srgbClr val="6600CC"/>
                    </a:solidFill>
                    <a:latin typeface="Open Sans Extrabold" panose="020B0906030804020204" pitchFamily="34" charset="0"/>
                    <a:ea typeface="Open Sans Extrabold" panose="020B0906030804020204" pitchFamily="34" charset="0"/>
                    <a:cs typeface="Open Sans Extrabold" panose="020B0906030804020204" pitchFamily="34" charset="0"/>
                  </a:rPr>
                  <a:t>Bajo Cauca</a:t>
                </a:r>
              </a:p>
            </p:txBody>
          </p:sp>
          <p:sp>
            <p:nvSpPr>
              <p:cNvPr id="24" name="CuadroTexto 23">
                <a:extLst>
                  <a:ext uri="{FF2B5EF4-FFF2-40B4-BE49-F238E27FC236}">
                    <a16:creationId xmlns:a16="http://schemas.microsoft.com/office/drawing/2014/main" id="{17C7C4B3-0B58-B1BC-D67C-ECF9D3CADC54}"/>
                  </a:ext>
                </a:extLst>
              </p:cNvPr>
              <p:cNvSpPr txBox="1"/>
              <p:nvPr/>
            </p:nvSpPr>
            <p:spPr>
              <a:xfrm>
                <a:off x="7256011" y="3508213"/>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22,1</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CuadroTexto 24">
                <a:extLst>
                  <a:ext uri="{FF2B5EF4-FFF2-40B4-BE49-F238E27FC236}">
                    <a16:creationId xmlns:a16="http://schemas.microsoft.com/office/drawing/2014/main" id="{7635A457-79C5-AED9-94B2-186ACE418601}"/>
                  </a:ext>
                </a:extLst>
              </p:cNvPr>
              <p:cNvSpPr txBox="1"/>
              <p:nvPr/>
            </p:nvSpPr>
            <p:spPr>
              <a:xfrm>
                <a:off x="7619258" y="4545013"/>
                <a:ext cx="2015544" cy="505090"/>
              </a:xfrm>
              <a:prstGeom prst="rect">
                <a:avLst/>
              </a:prstGeom>
              <a:noFill/>
            </p:spPr>
            <p:txBody>
              <a:bodyPr wrap="square">
                <a:spAutoFit/>
              </a:bodyPr>
              <a:lstStyle/>
              <a:p>
                <a:pPr algn="ctr"/>
                <a:r>
                  <a:rPr lang="es-ES" sz="1633" dirty="0">
                    <a:solidFill>
                      <a:schemeClr val="accent4">
                        <a:lumMod val="7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Nordeste</a:t>
                </a:r>
              </a:p>
            </p:txBody>
          </p:sp>
          <p:sp>
            <p:nvSpPr>
              <p:cNvPr id="26" name="CuadroTexto 25">
                <a:extLst>
                  <a:ext uri="{FF2B5EF4-FFF2-40B4-BE49-F238E27FC236}">
                    <a16:creationId xmlns:a16="http://schemas.microsoft.com/office/drawing/2014/main" id="{05EA02B4-5409-BE06-5686-E82BF40D8F61}"/>
                  </a:ext>
                </a:extLst>
              </p:cNvPr>
              <p:cNvSpPr txBox="1"/>
              <p:nvPr/>
            </p:nvSpPr>
            <p:spPr>
              <a:xfrm>
                <a:off x="7619258" y="4914159"/>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22,1</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7" name="CuadroTexto 26">
                <a:extLst>
                  <a:ext uri="{FF2B5EF4-FFF2-40B4-BE49-F238E27FC236}">
                    <a16:creationId xmlns:a16="http://schemas.microsoft.com/office/drawing/2014/main" id="{C17805C9-A6AD-4694-F49D-F52C8E01D1EE}"/>
                  </a:ext>
                </a:extLst>
              </p:cNvPr>
              <p:cNvSpPr txBox="1"/>
              <p:nvPr/>
            </p:nvSpPr>
            <p:spPr>
              <a:xfrm>
                <a:off x="7645964" y="6144609"/>
                <a:ext cx="2015544" cy="874457"/>
              </a:xfrm>
              <a:prstGeom prst="rect">
                <a:avLst/>
              </a:prstGeom>
              <a:noFill/>
            </p:spPr>
            <p:txBody>
              <a:bodyPr wrap="square">
                <a:spAutoFit/>
              </a:bodyPr>
              <a:lstStyle/>
              <a:p>
                <a:pPr algn="ctr"/>
                <a:r>
                  <a:rPr lang="es-ES" sz="1633" dirty="0">
                    <a:solidFill>
                      <a:srgbClr val="9E4E22"/>
                    </a:solidFill>
                    <a:latin typeface="Open Sans Extrabold" panose="020B0906030804020204" pitchFamily="34" charset="0"/>
                    <a:ea typeface="Open Sans Extrabold" panose="020B0906030804020204" pitchFamily="34" charset="0"/>
                    <a:cs typeface="Open Sans Extrabold" panose="020B0906030804020204" pitchFamily="34" charset="0"/>
                  </a:rPr>
                  <a:t>Magdalena</a:t>
                </a:r>
              </a:p>
              <a:p>
                <a:pPr algn="ctr"/>
                <a:r>
                  <a:rPr lang="es-ES" sz="1633" dirty="0">
                    <a:solidFill>
                      <a:srgbClr val="9E4E22"/>
                    </a:solidFill>
                    <a:latin typeface="Open Sans Extrabold" panose="020B0906030804020204" pitchFamily="34" charset="0"/>
                    <a:ea typeface="Open Sans Extrabold" panose="020B0906030804020204" pitchFamily="34" charset="0"/>
                    <a:cs typeface="Open Sans Extrabold" panose="020B0906030804020204" pitchFamily="34" charset="0"/>
                  </a:rPr>
                  <a:t>Medio</a:t>
                </a:r>
              </a:p>
            </p:txBody>
          </p:sp>
          <p:sp>
            <p:nvSpPr>
              <p:cNvPr id="28" name="CuadroTexto 27">
                <a:extLst>
                  <a:ext uri="{FF2B5EF4-FFF2-40B4-BE49-F238E27FC236}">
                    <a16:creationId xmlns:a16="http://schemas.microsoft.com/office/drawing/2014/main" id="{C69298D0-909D-5F09-A25A-15629FB6F391}"/>
                  </a:ext>
                </a:extLst>
              </p:cNvPr>
              <p:cNvSpPr txBox="1"/>
              <p:nvPr/>
            </p:nvSpPr>
            <p:spPr>
              <a:xfrm>
                <a:off x="8029310" y="6914277"/>
                <a:ext cx="1521275"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21,7</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CuadroTexto 28">
                <a:extLst>
                  <a:ext uri="{FF2B5EF4-FFF2-40B4-BE49-F238E27FC236}">
                    <a16:creationId xmlns:a16="http://schemas.microsoft.com/office/drawing/2014/main" id="{38DE6A95-AC72-585F-E6B1-B467FAEB4623}"/>
                  </a:ext>
                </a:extLst>
              </p:cNvPr>
              <p:cNvSpPr txBox="1"/>
              <p:nvPr/>
            </p:nvSpPr>
            <p:spPr>
              <a:xfrm>
                <a:off x="5428778" y="8004992"/>
                <a:ext cx="2015544" cy="505090"/>
              </a:xfrm>
              <a:prstGeom prst="rect">
                <a:avLst/>
              </a:prstGeom>
              <a:noFill/>
            </p:spPr>
            <p:txBody>
              <a:bodyPr wrap="square">
                <a:spAutoFit/>
              </a:bodyPr>
              <a:lstStyle/>
              <a:p>
                <a:pPr algn="ctr"/>
                <a:r>
                  <a:rPr lang="es-ES" sz="1633" dirty="0">
                    <a:solidFill>
                      <a:srgbClr val="B50BA1"/>
                    </a:solidFill>
                    <a:latin typeface="Open Sans Extrabold" panose="020B0906030804020204" pitchFamily="34" charset="0"/>
                    <a:ea typeface="Open Sans Extrabold" panose="020B0906030804020204" pitchFamily="34" charset="0"/>
                    <a:cs typeface="Open Sans Extrabold" panose="020B0906030804020204" pitchFamily="34" charset="0"/>
                  </a:rPr>
                  <a:t>Oriente</a:t>
                </a:r>
              </a:p>
            </p:txBody>
          </p:sp>
          <p:sp>
            <p:nvSpPr>
              <p:cNvPr id="30" name="CuadroTexto 29">
                <a:extLst>
                  <a:ext uri="{FF2B5EF4-FFF2-40B4-BE49-F238E27FC236}">
                    <a16:creationId xmlns:a16="http://schemas.microsoft.com/office/drawing/2014/main" id="{FCF6EDBE-0977-9FB4-33D9-197D16257EEA}"/>
                  </a:ext>
                </a:extLst>
              </p:cNvPr>
              <p:cNvSpPr txBox="1"/>
              <p:nvPr/>
            </p:nvSpPr>
            <p:spPr>
              <a:xfrm>
                <a:off x="5428778" y="8374141"/>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29,6</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1" name="CuadroTexto 30">
                <a:extLst>
                  <a:ext uri="{FF2B5EF4-FFF2-40B4-BE49-F238E27FC236}">
                    <a16:creationId xmlns:a16="http://schemas.microsoft.com/office/drawing/2014/main" id="{7716A4C2-0697-4BF8-2486-CCDE09210296}"/>
                  </a:ext>
                </a:extLst>
              </p:cNvPr>
              <p:cNvSpPr txBox="1"/>
              <p:nvPr/>
            </p:nvSpPr>
            <p:spPr>
              <a:xfrm>
                <a:off x="4076754" y="2061992"/>
                <a:ext cx="2015544" cy="505090"/>
              </a:xfrm>
              <a:prstGeom prst="rect">
                <a:avLst/>
              </a:prstGeom>
              <a:noFill/>
            </p:spPr>
            <p:txBody>
              <a:bodyPr wrap="square">
                <a:spAutoFit/>
              </a:bodyPr>
              <a:lstStyle/>
              <a:p>
                <a:pPr algn="ctr"/>
                <a:r>
                  <a:rPr lang="es-ES" sz="1633"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Norte</a:t>
                </a:r>
              </a:p>
            </p:txBody>
          </p:sp>
          <p:sp>
            <p:nvSpPr>
              <p:cNvPr id="32" name="CuadroTexto 31">
                <a:extLst>
                  <a:ext uri="{FF2B5EF4-FFF2-40B4-BE49-F238E27FC236}">
                    <a16:creationId xmlns:a16="http://schemas.microsoft.com/office/drawing/2014/main" id="{FF39D9D9-6C56-BBF6-A78A-C24D8D5BC30A}"/>
                  </a:ext>
                </a:extLst>
              </p:cNvPr>
              <p:cNvSpPr txBox="1"/>
              <p:nvPr/>
            </p:nvSpPr>
            <p:spPr>
              <a:xfrm>
                <a:off x="4064632" y="2395514"/>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23,3</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3" name="CuadroTexto 32">
                <a:extLst>
                  <a:ext uri="{FF2B5EF4-FFF2-40B4-BE49-F238E27FC236}">
                    <a16:creationId xmlns:a16="http://schemas.microsoft.com/office/drawing/2014/main" id="{6D5ACB4A-18E9-83EB-F3E6-D2E779884898}"/>
                  </a:ext>
                </a:extLst>
              </p:cNvPr>
              <p:cNvSpPr txBox="1"/>
              <p:nvPr/>
            </p:nvSpPr>
            <p:spPr>
              <a:xfrm>
                <a:off x="2876345" y="7888263"/>
                <a:ext cx="2015544" cy="874457"/>
              </a:xfrm>
              <a:prstGeom prst="rect">
                <a:avLst/>
              </a:prstGeom>
              <a:noFill/>
            </p:spPr>
            <p:txBody>
              <a:bodyPr wrap="square">
                <a:spAutoFit/>
              </a:bodyPr>
              <a:lstStyle/>
              <a:p>
                <a:pPr algn="ctr"/>
                <a:r>
                  <a:rPr lang="es-ES" sz="1633" dirty="0">
                    <a:solidFill>
                      <a:schemeClr val="accent4">
                        <a:lumMod val="7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Valle de Aburrá</a:t>
                </a:r>
              </a:p>
            </p:txBody>
          </p:sp>
          <p:sp>
            <p:nvSpPr>
              <p:cNvPr id="34" name="CuadroTexto 33">
                <a:extLst>
                  <a:ext uri="{FF2B5EF4-FFF2-40B4-BE49-F238E27FC236}">
                    <a16:creationId xmlns:a16="http://schemas.microsoft.com/office/drawing/2014/main" id="{0F10AA95-3677-07F0-A6C9-22087062A3CF}"/>
                  </a:ext>
                </a:extLst>
              </p:cNvPr>
              <p:cNvSpPr txBox="1"/>
              <p:nvPr/>
            </p:nvSpPr>
            <p:spPr>
              <a:xfrm>
                <a:off x="2876345" y="8568193"/>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58,2</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35" name="Conector recto de flecha 34">
                <a:extLst>
                  <a:ext uri="{FF2B5EF4-FFF2-40B4-BE49-F238E27FC236}">
                    <a16:creationId xmlns:a16="http://schemas.microsoft.com/office/drawing/2014/main" id="{5D40C479-1983-ECEF-91B5-32C599FC8B91}"/>
                  </a:ext>
                </a:extLst>
              </p:cNvPr>
              <p:cNvCxnSpPr>
                <a:cxnSpLocks/>
              </p:cNvCxnSpPr>
              <p:nvPr/>
            </p:nvCxnSpPr>
            <p:spPr>
              <a:xfrm flipH="1" flipV="1">
                <a:off x="2293571" y="3453499"/>
                <a:ext cx="1112139" cy="8963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Conector recto de flecha 35">
                <a:extLst>
                  <a:ext uri="{FF2B5EF4-FFF2-40B4-BE49-F238E27FC236}">
                    <a16:creationId xmlns:a16="http://schemas.microsoft.com/office/drawing/2014/main" id="{8F1D9E4C-18F5-5565-438A-1473E5C44691}"/>
                  </a:ext>
                </a:extLst>
              </p:cNvPr>
              <p:cNvCxnSpPr>
                <a:cxnSpLocks/>
              </p:cNvCxnSpPr>
              <p:nvPr/>
            </p:nvCxnSpPr>
            <p:spPr>
              <a:xfrm flipH="1" flipV="1">
                <a:off x="2383767" y="5149610"/>
                <a:ext cx="1813721" cy="4653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de flecha 36">
                <a:extLst>
                  <a:ext uri="{FF2B5EF4-FFF2-40B4-BE49-F238E27FC236}">
                    <a16:creationId xmlns:a16="http://schemas.microsoft.com/office/drawing/2014/main" id="{408D22E7-FC87-DF3B-D273-5EF55971AAA0}"/>
                  </a:ext>
                </a:extLst>
              </p:cNvPr>
              <p:cNvCxnSpPr>
                <a:cxnSpLocks/>
              </p:cNvCxnSpPr>
              <p:nvPr/>
            </p:nvCxnSpPr>
            <p:spPr>
              <a:xfrm flipH="1">
                <a:off x="2498849" y="6714247"/>
                <a:ext cx="1915278" cy="4822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ector recto de flecha 37">
                <a:extLst>
                  <a:ext uri="{FF2B5EF4-FFF2-40B4-BE49-F238E27FC236}">
                    <a16:creationId xmlns:a16="http://schemas.microsoft.com/office/drawing/2014/main" id="{30A67887-6216-FB14-DA82-2E1741BF327F}"/>
                  </a:ext>
                </a:extLst>
              </p:cNvPr>
              <p:cNvCxnSpPr>
                <a:cxnSpLocks/>
              </p:cNvCxnSpPr>
              <p:nvPr/>
            </p:nvCxnSpPr>
            <p:spPr>
              <a:xfrm flipH="1" flipV="1">
                <a:off x="5072403" y="3164024"/>
                <a:ext cx="12123" cy="2282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Conector recto de flecha 38">
                <a:extLst>
                  <a:ext uri="{FF2B5EF4-FFF2-40B4-BE49-F238E27FC236}">
                    <a16:creationId xmlns:a16="http://schemas.microsoft.com/office/drawing/2014/main" id="{21F3E496-66C9-FD35-DC04-95151B926EFA}"/>
                  </a:ext>
                </a:extLst>
              </p:cNvPr>
              <p:cNvCxnSpPr>
                <a:cxnSpLocks/>
              </p:cNvCxnSpPr>
              <p:nvPr/>
            </p:nvCxnSpPr>
            <p:spPr>
              <a:xfrm flipV="1">
                <a:off x="5793135" y="3675945"/>
                <a:ext cx="1682710" cy="476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Conector recto de flecha 39">
                <a:extLst>
                  <a:ext uri="{FF2B5EF4-FFF2-40B4-BE49-F238E27FC236}">
                    <a16:creationId xmlns:a16="http://schemas.microsoft.com/office/drawing/2014/main" id="{5CA66598-D43D-4EA5-FB69-A65B2B400A72}"/>
                  </a:ext>
                </a:extLst>
              </p:cNvPr>
              <p:cNvCxnSpPr>
                <a:cxnSpLocks/>
              </p:cNvCxnSpPr>
              <p:nvPr/>
            </p:nvCxnSpPr>
            <p:spPr>
              <a:xfrm flipV="1">
                <a:off x="6174734" y="5083873"/>
                <a:ext cx="1417820" cy="2308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40">
                <a:extLst>
                  <a:ext uri="{FF2B5EF4-FFF2-40B4-BE49-F238E27FC236}">
                    <a16:creationId xmlns:a16="http://schemas.microsoft.com/office/drawing/2014/main" id="{31EFECBD-18F1-8020-E169-9163B7681A55}"/>
                  </a:ext>
                </a:extLst>
              </p:cNvPr>
              <p:cNvCxnSpPr>
                <a:cxnSpLocks/>
              </p:cNvCxnSpPr>
              <p:nvPr/>
            </p:nvCxnSpPr>
            <p:spPr>
              <a:xfrm>
                <a:off x="6686526" y="6059117"/>
                <a:ext cx="1294682" cy="9436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ector recto de flecha 41">
                <a:extLst>
                  <a:ext uri="{FF2B5EF4-FFF2-40B4-BE49-F238E27FC236}">
                    <a16:creationId xmlns:a16="http://schemas.microsoft.com/office/drawing/2014/main" id="{25B16D32-E89D-4F28-631A-1B80D5BBE33B}"/>
                  </a:ext>
                </a:extLst>
              </p:cNvPr>
              <p:cNvCxnSpPr>
                <a:cxnSpLocks/>
              </p:cNvCxnSpPr>
              <p:nvPr/>
            </p:nvCxnSpPr>
            <p:spPr>
              <a:xfrm>
                <a:off x="5525462" y="6714247"/>
                <a:ext cx="884382" cy="1118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Conector recto de flecha 42">
                <a:extLst>
                  <a:ext uri="{FF2B5EF4-FFF2-40B4-BE49-F238E27FC236}">
                    <a16:creationId xmlns:a16="http://schemas.microsoft.com/office/drawing/2014/main" id="{6533F1D3-4295-66D7-9DF7-CACFA60DD026}"/>
                  </a:ext>
                </a:extLst>
              </p:cNvPr>
              <p:cNvCxnSpPr>
                <a:cxnSpLocks/>
              </p:cNvCxnSpPr>
              <p:nvPr/>
            </p:nvCxnSpPr>
            <p:spPr>
              <a:xfrm flipH="1">
                <a:off x="4273791" y="6458857"/>
                <a:ext cx="637793" cy="13739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5" name="CuadroTexto 4">
              <a:extLst>
                <a:ext uri="{FF2B5EF4-FFF2-40B4-BE49-F238E27FC236}">
                  <a16:creationId xmlns:a16="http://schemas.microsoft.com/office/drawing/2014/main" id="{7C44E28B-D537-FDAF-4AAC-054C8D97CE03}"/>
                </a:ext>
              </a:extLst>
            </p:cNvPr>
            <p:cNvSpPr txBox="1"/>
            <p:nvPr/>
          </p:nvSpPr>
          <p:spPr>
            <a:xfrm>
              <a:off x="5116061" y="5521466"/>
              <a:ext cx="142948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29,3</a:t>
              </a:r>
            </a:p>
          </p:txBody>
        </p:sp>
        <p:sp>
          <p:nvSpPr>
            <p:cNvPr id="8" name="CuadroTexto 7">
              <a:extLst>
                <a:ext uri="{FF2B5EF4-FFF2-40B4-BE49-F238E27FC236}">
                  <a16:creationId xmlns:a16="http://schemas.microsoft.com/office/drawing/2014/main" id="{36E8E302-A344-5D59-3F5F-1E48504C8693}"/>
                </a:ext>
              </a:extLst>
            </p:cNvPr>
            <p:cNvSpPr txBox="1"/>
            <p:nvPr/>
          </p:nvSpPr>
          <p:spPr>
            <a:xfrm>
              <a:off x="4814511" y="3187475"/>
              <a:ext cx="1371205"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25,2</a:t>
              </a:r>
            </a:p>
          </p:txBody>
        </p:sp>
        <p:sp>
          <p:nvSpPr>
            <p:cNvPr id="9" name="CuadroTexto 8">
              <a:extLst>
                <a:ext uri="{FF2B5EF4-FFF2-40B4-BE49-F238E27FC236}">
                  <a16:creationId xmlns:a16="http://schemas.microsoft.com/office/drawing/2014/main" id="{2767E3A0-4168-140B-6135-8464BCAD4A84}"/>
                </a:ext>
              </a:extLst>
            </p:cNvPr>
            <p:cNvSpPr txBox="1"/>
            <p:nvPr/>
          </p:nvSpPr>
          <p:spPr>
            <a:xfrm>
              <a:off x="188640" y="3113874"/>
              <a:ext cx="144967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22,4</a:t>
              </a:r>
            </a:p>
          </p:txBody>
        </p:sp>
        <p:sp>
          <p:nvSpPr>
            <p:cNvPr id="10" name="CuadroTexto 9">
              <a:extLst>
                <a:ext uri="{FF2B5EF4-FFF2-40B4-BE49-F238E27FC236}">
                  <a16:creationId xmlns:a16="http://schemas.microsoft.com/office/drawing/2014/main" id="{A4EA0195-B7B7-A1B0-1ED7-943F39F2C390}"/>
                </a:ext>
              </a:extLst>
            </p:cNvPr>
            <p:cNvSpPr txBox="1"/>
            <p:nvPr/>
          </p:nvSpPr>
          <p:spPr>
            <a:xfrm>
              <a:off x="5120638" y="4111968"/>
              <a:ext cx="142948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25,9</a:t>
              </a:r>
            </a:p>
          </p:txBody>
        </p:sp>
        <p:sp>
          <p:nvSpPr>
            <p:cNvPr id="11" name="CuadroTexto 10">
              <a:extLst>
                <a:ext uri="{FF2B5EF4-FFF2-40B4-BE49-F238E27FC236}">
                  <a16:creationId xmlns:a16="http://schemas.microsoft.com/office/drawing/2014/main" id="{C52DDBCE-B364-23BC-2BEE-4B563DEC8555}"/>
                </a:ext>
              </a:extLst>
            </p:cNvPr>
            <p:cNvSpPr txBox="1"/>
            <p:nvPr/>
          </p:nvSpPr>
          <p:spPr>
            <a:xfrm>
              <a:off x="288197" y="4236191"/>
              <a:ext cx="1496366"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21,3</a:t>
              </a:r>
            </a:p>
          </p:txBody>
        </p:sp>
        <p:sp>
          <p:nvSpPr>
            <p:cNvPr id="12" name="CuadroTexto 11">
              <a:extLst>
                <a:ext uri="{FF2B5EF4-FFF2-40B4-BE49-F238E27FC236}">
                  <a16:creationId xmlns:a16="http://schemas.microsoft.com/office/drawing/2014/main" id="{ED769E7D-2714-4F28-7112-2B7DB0B8710E}"/>
                </a:ext>
              </a:extLst>
            </p:cNvPr>
            <p:cNvSpPr txBox="1"/>
            <p:nvPr/>
          </p:nvSpPr>
          <p:spPr>
            <a:xfrm>
              <a:off x="2657399" y="2411056"/>
              <a:ext cx="1587236"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28,8</a:t>
              </a:r>
            </a:p>
          </p:txBody>
        </p:sp>
        <p:sp>
          <p:nvSpPr>
            <p:cNvPr id="13" name="CuadroTexto 12">
              <a:extLst>
                <a:ext uri="{FF2B5EF4-FFF2-40B4-BE49-F238E27FC236}">
                  <a16:creationId xmlns:a16="http://schemas.microsoft.com/office/drawing/2014/main" id="{EDCBB47C-CB19-09E0-AE3A-3CAC3089C084}"/>
                </a:ext>
              </a:extLst>
            </p:cNvPr>
            <p:cNvSpPr txBox="1"/>
            <p:nvPr/>
          </p:nvSpPr>
          <p:spPr>
            <a:xfrm>
              <a:off x="3577200" y="6476813"/>
              <a:ext cx="149021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37,7</a:t>
              </a:r>
            </a:p>
          </p:txBody>
        </p:sp>
        <p:sp>
          <p:nvSpPr>
            <p:cNvPr id="14" name="CuadroTexto 13">
              <a:extLst>
                <a:ext uri="{FF2B5EF4-FFF2-40B4-BE49-F238E27FC236}">
                  <a16:creationId xmlns:a16="http://schemas.microsoft.com/office/drawing/2014/main" id="{0BA1A481-5655-6983-B2FF-FF6F3EAF4E6E}"/>
                </a:ext>
              </a:extLst>
            </p:cNvPr>
            <p:cNvSpPr txBox="1"/>
            <p:nvPr/>
          </p:nvSpPr>
          <p:spPr>
            <a:xfrm>
              <a:off x="233348" y="5570259"/>
              <a:ext cx="1456351"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30,5</a:t>
              </a:r>
            </a:p>
          </p:txBody>
        </p:sp>
        <p:sp>
          <p:nvSpPr>
            <p:cNvPr id="15" name="CuadroTexto 14">
              <a:extLst>
                <a:ext uri="{FF2B5EF4-FFF2-40B4-BE49-F238E27FC236}">
                  <a16:creationId xmlns:a16="http://schemas.microsoft.com/office/drawing/2014/main" id="{8107012E-9D34-CAEF-1061-B0A1E6632F69}"/>
                </a:ext>
              </a:extLst>
            </p:cNvPr>
            <p:cNvSpPr txBox="1"/>
            <p:nvPr/>
          </p:nvSpPr>
          <p:spPr>
            <a:xfrm>
              <a:off x="1840743" y="6598170"/>
              <a:ext cx="144005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67,7</a:t>
              </a:r>
            </a:p>
          </p:txBody>
        </p:sp>
      </p:grpSp>
      <p:sp>
        <p:nvSpPr>
          <p:cNvPr id="44" name="1 CuadroTexto">
            <a:extLst>
              <a:ext uri="{FF2B5EF4-FFF2-40B4-BE49-F238E27FC236}">
                <a16:creationId xmlns:a16="http://schemas.microsoft.com/office/drawing/2014/main" id="{C3BCE74D-6D30-7885-8752-4E8775B14573}"/>
              </a:ext>
            </a:extLst>
          </p:cNvPr>
          <p:cNvSpPr txBox="1"/>
          <p:nvPr/>
        </p:nvSpPr>
        <p:spPr>
          <a:xfrm>
            <a:off x="6994716" y="2794570"/>
            <a:ext cx="4857130" cy="1708160"/>
          </a:xfrm>
          <a:prstGeom prst="rect">
            <a:avLst/>
          </a:prstGeom>
          <a:noFill/>
        </p:spPr>
        <p:txBody>
          <a:bodyPr wrap="square" rtlCol="0">
            <a:spAutoFit/>
          </a:bodyPr>
          <a:lstStyle/>
          <a:p>
            <a:pPr algn="just"/>
            <a:r>
              <a:rPr lang="es-MX" dirty="0">
                <a:solidFill>
                  <a:srgbClr val="2A5162"/>
                </a:solidFill>
                <a:cs typeface="Arial" panose="020B0604020202020204" pitchFamily="34" charset="0"/>
              </a:rPr>
              <a:t>En la distribución es posible identificar que las quejas, los reclamos y los derechos de petición (PQR) suman un total de 6.652, observándose una disminución del 9,0%, en comparación con el mes anterior.</a:t>
            </a:r>
          </a:p>
        </p:txBody>
      </p:sp>
      <p:sp>
        <p:nvSpPr>
          <p:cNvPr id="45" name="Freeform 13">
            <a:extLst>
              <a:ext uri="{FF2B5EF4-FFF2-40B4-BE49-F238E27FC236}">
                <a16:creationId xmlns:a16="http://schemas.microsoft.com/office/drawing/2014/main" id="{8F1120A4-9AC9-6A1C-BBF7-E45F4CEF16A8}"/>
              </a:ext>
            </a:extLst>
          </p:cNvPr>
          <p:cNvSpPr>
            <a:spLocks/>
          </p:cNvSpPr>
          <p:nvPr/>
        </p:nvSpPr>
        <p:spPr bwMode="auto">
          <a:xfrm>
            <a:off x="9780272" y="4622415"/>
            <a:ext cx="2071574" cy="364857"/>
          </a:xfrm>
          <a:custGeom>
            <a:avLst/>
            <a:gdLst>
              <a:gd name="T0" fmla="*/ 0 w 589"/>
              <a:gd name="T1" fmla="*/ 0 h 224"/>
              <a:gd name="T2" fmla="*/ 0 w 589"/>
              <a:gd name="T3" fmla="*/ 160 h 224"/>
              <a:gd name="T4" fmla="*/ 64 w 589"/>
              <a:gd name="T5" fmla="*/ 224 h 224"/>
              <a:gd name="T6" fmla="*/ 525 w 589"/>
              <a:gd name="T7" fmla="*/ 224 h 224"/>
              <a:gd name="T8" fmla="*/ 589 w 589"/>
              <a:gd name="T9" fmla="*/ 160 h 224"/>
              <a:gd name="T10" fmla="*/ 589 w 589"/>
              <a:gd name="T11" fmla="*/ 0 h 224"/>
              <a:gd name="T12" fmla="*/ 0 w 589"/>
              <a:gd name="T13" fmla="*/ 0 h 224"/>
            </a:gdLst>
            <a:ahLst/>
            <a:cxnLst>
              <a:cxn ang="0">
                <a:pos x="T0" y="T1"/>
              </a:cxn>
              <a:cxn ang="0">
                <a:pos x="T2" y="T3"/>
              </a:cxn>
              <a:cxn ang="0">
                <a:pos x="T4" y="T5"/>
              </a:cxn>
              <a:cxn ang="0">
                <a:pos x="T6" y="T7"/>
              </a:cxn>
              <a:cxn ang="0">
                <a:pos x="T8" y="T9"/>
              </a:cxn>
              <a:cxn ang="0">
                <a:pos x="T10" y="T11"/>
              </a:cxn>
              <a:cxn ang="0">
                <a:pos x="T12" y="T13"/>
              </a:cxn>
            </a:cxnLst>
            <a:rect l="0" t="0" r="r" b="b"/>
            <a:pathLst>
              <a:path w="589" h="224">
                <a:moveTo>
                  <a:pt x="0" y="0"/>
                </a:moveTo>
                <a:cubicBezTo>
                  <a:pt x="0" y="160"/>
                  <a:pt x="0" y="160"/>
                  <a:pt x="0" y="160"/>
                </a:cubicBezTo>
                <a:cubicBezTo>
                  <a:pt x="0" y="196"/>
                  <a:pt x="28" y="224"/>
                  <a:pt x="64" y="224"/>
                </a:cubicBezTo>
                <a:cubicBezTo>
                  <a:pt x="525" y="224"/>
                  <a:pt x="525" y="224"/>
                  <a:pt x="525" y="224"/>
                </a:cubicBezTo>
                <a:cubicBezTo>
                  <a:pt x="560" y="224"/>
                  <a:pt x="589" y="196"/>
                  <a:pt x="589" y="160"/>
                </a:cubicBezTo>
                <a:cubicBezTo>
                  <a:pt x="589" y="0"/>
                  <a:pt x="589" y="0"/>
                  <a:pt x="589" y="0"/>
                </a:cubicBezTo>
                <a:lnTo>
                  <a:pt x="0" y="0"/>
                </a:lnTo>
                <a:close/>
              </a:path>
            </a:pathLst>
          </a:custGeom>
          <a:solidFill>
            <a:srgbClr val="23505E"/>
          </a:solidFill>
          <a:ln>
            <a:noFill/>
          </a:ln>
        </p:spPr>
        <p:txBody>
          <a:bodyPr vert="horz" wrap="square" lIns="91440" tIns="45720" rIns="91440" bIns="45720" numCol="1" anchor="t" anchorCtr="0" compatLnSpc="1">
            <a:prstTxWarp prst="textNoShape">
              <a:avLst/>
            </a:prstTxWarp>
          </a:bodyPr>
          <a:lstStyle/>
          <a:p>
            <a:pPr algn="ctr" defTabSz="685766">
              <a:defRPr/>
            </a:pPr>
            <a:r>
              <a:rPr lang="es-MX" sz="800" b="1" i="1" dirty="0">
                <a:solidFill>
                  <a:schemeClr val="bg1"/>
                </a:solidFill>
                <a:latin typeface="Arial" panose="020B0604020202020204" pitchFamily="34" charset="0"/>
                <a:ea typeface="Calibri" panose="020F0502020204030204" pitchFamily="34" charset="0"/>
                <a:cs typeface="Times New Roman" panose="02020603050405020304" pitchFamily="18" charset="0"/>
              </a:rPr>
              <a:t>Fórmula de cálculo:</a:t>
            </a:r>
          </a:p>
          <a:p>
            <a:pPr algn="ctr" defTabSz="685766">
              <a:defRPr/>
            </a:pPr>
            <a:r>
              <a:rPr lang="es-MX" sz="800" b="1" i="1" dirty="0">
                <a:solidFill>
                  <a:schemeClr val="bg1"/>
                </a:solidFill>
                <a:latin typeface="Arial" panose="020B0604020202020204" pitchFamily="34" charset="0"/>
                <a:ea typeface="Calibri" panose="020F0502020204030204" pitchFamily="34" charset="0"/>
                <a:cs typeface="Times New Roman" panose="02020603050405020304" pitchFamily="18" charset="0"/>
              </a:rPr>
              <a:t>(</a:t>
            </a:r>
            <a:r>
              <a:rPr lang="es-MX" sz="800" b="1" i="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N°</a:t>
            </a:r>
            <a:r>
              <a:rPr lang="es-MX" sz="800" b="1" i="1" dirty="0">
                <a:solidFill>
                  <a:schemeClr val="bg1"/>
                </a:solidFill>
                <a:latin typeface="Arial" panose="020B0604020202020204" pitchFamily="34" charset="0"/>
                <a:ea typeface="Calibri" panose="020F0502020204030204" pitchFamily="34" charset="0"/>
                <a:cs typeface="Times New Roman" panose="02020603050405020304" pitchFamily="18" charset="0"/>
              </a:rPr>
              <a:t> PQRD / Total de afiliados) *10.000</a:t>
            </a:r>
          </a:p>
        </p:txBody>
      </p:sp>
      <p:sp>
        <p:nvSpPr>
          <p:cNvPr id="47" name="CuadroTexto 46">
            <a:extLst>
              <a:ext uri="{FF2B5EF4-FFF2-40B4-BE49-F238E27FC236}">
                <a16:creationId xmlns:a16="http://schemas.microsoft.com/office/drawing/2014/main" id="{6B0D32B5-CA50-0BD2-1031-CC0B23387CE9}"/>
              </a:ext>
            </a:extLst>
          </p:cNvPr>
          <p:cNvSpPr txBox="1"/>
          <p:nvPr/>
        </p:nvSpPr>
        <p:spPr>
          <a:xfrm>
            <a:off x="5837281" y="602597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Tree>
    <p:extLst>
      <p:ext uri="{BB962C8B-B14F-4D97-AF65-F5344CB8AC3E}">
        <p14:creationId xmlns:p14="http://schemas.microsoft.com/office/powerpoint/2010/main" val="144496278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B6D22-FC0C-300D-1247-C80DE4E3ADE2}"/>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2285E533-2ECD-195C-7D0E-26035E8CFF16}"/>
              </a:ext>
            </a:extLst>
          </p:cNvPr>
          <p:cNvSpPr txBox="1"/>
          <p:nvPr/>
        </p:nvSpPr>
        <p:spPr>
          <a:xfrm>
            <a:off x="1558699" y="387350"/>
            <a:ext cx="9073008" cy="954107"/>
          </a:xfrm>
          <a:prstGeom prst="rect">
            <a:avLst/>
          </a:prstGeom>
          <a:noFill/>
        </p:spPr>
        <p:txBody>
          <a:bodyPr wrap="square" rtlCol="0">
            <a:spAutoFit/>
          </a:bodyPr>
          <a:lstStyle/>
          <a:p>
            <a:pPr algn="ctr"/>
            <a:r>
              <a:rPr lang="es-MX" sz="2800" b="1" dirty="0">
                <a:solidFill>
                  <a:srgbClr val="23505E"/>
                </a:solidFill>
                <a:latin typeface="+mj-lt"/>
              </a:rPr>
              <a:t>Distribución de PQRD Savia Salud EPS en el Valle de Aburrá para Junio 2025</a:t>
            </a:r>
          </a:p>
        </p:txBody>
      </p:sp>
      <p:sp>
        <p:nvSpPr>
          <p:cNvPr id="8" name="CuadroTexto 7">
            <a:extLst>
              <a:ext uri="{FF2B5EF4-FFF2-40B4-BE49-F238E27FC236}">
                <a16:creationId xmlns:a16="http://schemas.microsoft.com/office/drawing/2014/main" id="{25DF7558-A55E-FFD6-1E38-180E776C0A21}"/>
              </a:ext>
            </a:extLst>
          </p:cNvPr>
          <p:cNvSpPr txBox="1"/>
          <p:nvPr/>
        </p:nvSpPr>
        <p:spPr>
          <a:xfrm>
            <a:off x="5807174" y="602208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
        <p:nvSpPr>
          <p:cNvPr id="7" name="1 CuadroTexto">
            <a:extLst>
              <a:ext uri="{FF2B5EF4-FFF2-40B4-BE49-F238E27FC236}">
                <a16:creationId xmlns:a16="http://schemas.microsoft.com/office/drawing/2014/main" id="{F3C0B9ED-7C0D-D6FD-AAC7-91C8A50E37EF}"/>
              </a:ext>
            </a:extLst>
          </p:cNvPr>
          <p:cNvSpPr txBox="1"/>
          <p:nvPr/>
        </p:nvSpPr>
        <p:spPr>
          <a:xfrm>
            <a:off x="1740176" y="4669934"/>
            <a:ext cx="8640000" cy="738664"/>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mayo en el Valle de Aburrá es de 58,2 presentando una disminución del 14,0% con relación al mes anterior.</a:t>
            </a:r>
          </a:p>
        </p:txBody>
      </p:sp>
      <p:graphicFrame>
        <p:nvGraphicFramePr>
          <p:cNvPr id="4" name="Tabla 3">
            <a:extLst>
              <a:ext uri="{FF2B5EF4-FFF2-40B4-BE49-F238E27FC236}">
                <a16:creationId xmlns:a16="http://schemas.microsoft.com/office/drawing/2014/main" id="{B2EF466F-17CB-E337-DE0F-21ADC55373C1}"/>
              </a:ext>
            </a:extLst>
          </p:cNvPr>
          <p:cNvGraphicFramePr>
            <a:graphicFrameLocks noGrp="1"/>
          </p:cNvGraphicFramePr>
          <p:nvPr>
            <p:extLst>
              <p:ext uri="{D42A27DB-BD31-4B8C-83A1-F6EECF244321}">
                <p14:modId xmlns:p14="http://schemas.microsoft.com/office/powerpoint/2010/main" val="3512671336"/>
              </p:ext>
            </p:extLst>
          </p:nvPr>
        </p:nvGraphicFramePr>
        <p:xfrm>
          <a:off x="3215202" y="1745697"/>
          <a:ext cx="5760001" cy="2519996"/>
        </p:xfrm>
        <a:graphic>
          <a:graphicData uri="http://schemas.openxmlformats.org/drawingml/2006/table">
            <a:tbl>
              <a:tblPr/>
              <a:tblGrid>
                <a:gridCol w="1905778">
                  <a:extLst>
                    <a:ext uri="{9D8B030D-6E8A-4147-A177-3AD203B41FA5}">
                      <a16:colId xmlns:a16="http://schemas.microsoft.com/office/drawing/2014/main" val="3755418797"/>
                    </a:ext>
                  </a:extLst>
                </a:gridCol>
                <a:gridCol w="1208889">
                  <a:extLst>
                    <a:ext uri="{9D8B030D-6E8A-4147-A177-3AD203B41FA5}">
                      <a16:colId xmlns:a16="http://schemas.microsoft.com/office/drawing/2014/main" val="50148803"/>
                    </a:ext>
                  </a:extLst>
                </a:gridCol>
                <a:gridCol w="881778">
                  <a:extLst>
                    <a:ext uri="{9D8B030D-6E8A-4147-A177-3AD203B41FA5}">
                      <a16:colId xmlns:a16="http://schemas.microsoft.com/office/drawing/2014/main" val="254185338"/>
                    </a:ext>
                  </a:extLst>
                </a:gridCol>
                <a:gridCol w="881778">
                  <a:extLst>
                    <a:ext uri="{9D8B030D-6E8A-4147-A177-3AD203B41FA5}">
                      <a16:colId xmlns:a16="http://schemas.microsoft.com/office/drawing/2014/main" val="607122390"/>
                    </a:ext>
                  </a:extLst>
                </a:gridCol>
                <a:gridCol w="881778">
                  <a:extLst>
                    <a:ext uri="{9D8B030D-6E8A-4147-A177-3AD203B41FA5}">
                      <a16:colId xmlns:a16="http://schemas.microsoft.com/office/drawing/2014/main" val="1888948703"/>
                    </a:ext>
                  </a:extLst>
                </a:gridCol>
              </a:tblGrid>
              <a:tr h="373940">
                <a:tc>
                  <a:txBody>
                    <a:bodyPr/>
                    <a:lstStyle/>
                    <a:p>
                      <a:pPr algn="ctr" fontAlgn="ctr">
                        <a:buNone/>
                      </a:pPr>
                      <a:r>
                        <a:rPr lang="es-CO" sz="1200" b="1" i="0" u="none" strike="noStrike" dirty="0">
                          <a:solidFill>
                            <a:srgbClr val="FFFFFF"/>
                          </a:solidFill>
                          <a:effectLst/>
                          <a:latin typeface="+mn-lt"/>
                        </a:rPr>
                        <a:t>VALLE DE ABURRÁ</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mn-lt"/>
                        </a:rPr>
                        <a:t>TOTAL AFILIADOS A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mn-lt"/>
                        </a:rPr>
                        <a:t>N°PQRD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mn-lt"/>
                        </a:rPr>
                        <a:t>TASA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mn-lt"/>
                        </a:rPr>
                        <a:t>TASA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99"/>
                    </a:solidFill>
                  </a:tcPr>
                </a:tc>
                <a:extLst>
                  <a:ext uri="{0D108BD9-81ED-4DB2-BD59-A6C34878D82A}">
                    <a16:rowId xmlns:a16="http://schemas.microsoft.com/office/drawing/2014/main" val="331630740"/>
                  </a:ext>
                </a:extLst>
              </a:tr>
              <a:tr h="195096">
                <a:tc>
                  <a:txBody>
                    <a:bodyPr/>
                    <a:lstStyle/>
                    <a:p>
                      <a:pPr algn="l" fontAlgn="ctr">
                        <a:buNone/>
                      </a:pPr>
                      <a:r>
                        <a:rPr lang="es-CO" sz="1200" b="0" i="0" u="none" strike="noStrike">
                          <a:solidFill>
                            <a:srgbClr val="000000"/>
                          </a:solidFill>
                          <a:effectLst/>
                          <a:latin typeface="+mn-lt"/>
                        </a:rPr>
                        <a:t>MEDELLIN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mn-lt"/>
                        </a:rPr>
                        <a:t>515.120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3.132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60,8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67,4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655230249"/>
                  </a:ext>
                </a:extLst>
              </a:tr>
              <a:tr h="195096">
                <a:tc>
                  <a:txBody>
                    <a:bodyPr/>
                    <a:lstStyle/>
                    <a:p>
                      <a:pPr algn="l" fontAlgn="ctr">
                        <a:buNone/>
                      </a:pPr>
                      <a:r>
                        <a:rPr lang="es-CO" sz="1200" b="0" i="0" u="none" strike="noStrike" dirty="0">
                          <a:solidFill>
                            <a:srgbClr val="000000"/>
                          </a:solidFill>
                          <a:effectLst/>
                          <a:latin typeface="+mn-lt"/>
                        </a:rPr>
                        <a:t>BARBOSA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mn-lt"/>
                        </a:rPr>
                        <a:t>18.138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36,9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40,8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982822885"/>
                  </a:ext>
                </a:extLst>
              </a:tr>
              <a:tr h="195096">
                <a:tc>
                  <a:txBody>
                    <a:bodyPr/>
                    <a:lstStyle/>
                    <a:p>
                      <a:pPr algn="l" fontAlgn="ctr">
                        <a:buNone/>
                      </a:pPr>
                      <a:r>
                        <a:rPr lang="es-CO" sz="1200" b="0" i="0" u="none" strike="noStrike">
                          <a:solidFill>
                            <a:srgbClr val="000000"/>
                          </a:solidFill>
                          <a:effectLst/>
                          <a:latin typeface="+mn-lt"/>
                        </a:rPr>
                        <a:t>BELLO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92.220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mn-lt"/>
                        </a:rPr>
                        <a:t>466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50,5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403832428"/>
                  </a:ext>
                </a:extLst>
              </a:tr>
              <a:tr h="195096">
                <a:tc>
                  <a:txBody>
                    <a:bodyPr/>
                    <a:lstStyle/>
                    <a:p>
                      <a:pPr algn="l" fontAlgn="ctr">
                        <a:buNone/>
                      </a:pPr>
                      <a:r>
                        <a:rPr lang="es-CO" sz="1200" b="0" i="0" u="none" strike="noStrike">
                          <a:solidFill>
                            <a:srgbClr val="000000"/>
                          </a:solidFill>
                          <a:effectLst/>
                          <a:latin typeface="+mn-lt"/>
                        </a:rPr>
                        <a:t>CALDAS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14.026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mn-lt"/>
                        </a:rPr>
                        <a:t>115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82,0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72,1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4034275053"/>
                  </a:ext>
                </a:extLst>
              </a:tr>
              <a:tr h="195096">
                <a:tc>
                  <a:txBody>
                    <a:bodyPr/>
                    <a:lstStyle/>
                    <a:p>
                      <a:pPr algn="l" fontAlgn="ctr">
                        <a:buNone/>
                      </a:pPr>
                      <a:r>
                        <a:rPr lang="es-CO" sz="1200" b="0" i="0" u="none" strike="noStrike">
                          <a:solidFill>
                            <a:srgbClr val="000000"/>
                          </a:solidFill>
                          <a:effectLst/>
                          <a:latin typeface="+mn-lt"/>
                        </a:rPr>
                        <a:t>COPACABANA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14.945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mn-lt"/>
                        </a:rPr>
                        <a:t>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44,8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58,9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4138597537"/>
                  </a:ext>
                </a:extLst>
              </a:tr>
              <a:tr h="195096">
                <a:tc>
                  <a:txBody>
                    <a:bodyPr/>
                    <a:lstStyle/>
                    <a:p>
                      <a:pPr algn="l" fontAlgn="ctr">
                        <a:buNone/>
                      </a:pPr>
                      <a:r>
                        <a:rPr lang="es-CO" sz="1200" b="0" i="0" u="none" strike="noStrike">
                          <a:solidFill>
                            <a:srgbClr val="000000"/>
                          </a:solidFill>
                          <a:effectLst/>
                          <a:latin typeface="+mn-lt"/>
                        </a:rPr>
                        <a:t>ENVIGADO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16.956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mn-lt"/>
                        </a:rPr>
                        <a:t>47,8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70,8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264957184"/>
                  </a:ext>
                </a:extLst>
              </a:tr>
              <a:tr h="195096">
                <a:tc>
                  <a:txBody>
                    <a:bodyPr/>
                    <a:lstStyle/>
                    <a:p>
                      <a:pPr algn="l" fontAlgn="ctr">
                        <a:buNone/>
                      </a:pPr>
                      <a:r>
                        <a:rPr lang="es-CO" sz="1200" b="0" i="0" u="none" strike="noStrike">
                          <a:solidFill>
                            <a:srgbClr val="000000"/>
                          </a:solidFill>
                          <a:effectLst/>
                          <a:latin typeface="+mn-lt"/>
                        </a:rPr>
                        <a:t>GIRARDOTA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12.492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mn-lt"/>
                        </a:rPr>
                        <a:t>55,2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54,3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4179729840"/>
                  </a:ext>
                </a:extLst>
              </a:tr>
              <a:tr h="195096">
                <a:tc>
                  <a:txBody>
                    <a:bodyPr/>
                    <a:lstStyle/>
                    <a:p>
                      <a:pPr algn="l" fontAlgn="ctr">
                        <a:buNone/>
                      </a:pPr>
                      <a:r>
                        <a:rPr lang="es-CO" sz="1200" b="0" i="0" u="none" strike="noStrike">
                          <a:solidFill>
                            <a:srgbClr val="000000"/>
                          </a:solidFill>
                          <a:effectLst/>
                          <a:latin typeface="+mn-lt"/>
                        </a:rPr>
                        <a:t>ITAGUI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39.830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242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60,8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mn-lt"/>
                        </a:rPr>
                        <a:t>65,8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052688265"/>
                  </a:ext>
                </a:extLst>
              </a:tr>
              <a:tr h="195096">
                <a:tc>
                  <a:txBody>
                    <a:bodyPr/>
                    <a:lstStyle/>
                    <a:p>
                      <a:pPr algn="l" fontAlgn="ctr">
                        <a:buNone/>
                      </a:pPr>
                      <a:r>
                        <a:rPr lang="es-CO" sz="1200" b="0" i="0" u="none" strike="noStrike">
                          <a:solidFill>
                            <a:srgbClr val="000000"/>
                          </a:solidFill>
                          <a:effectLst/>
                          <a:latin typeface="+mn-lt"/>
                        </a:rPr>
                        <a:t>LA ESTRELLA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10.123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35,6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mn-lt"/>
                        </a:rPr>
                        <a:t>60,8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472314014"/>
                  </a:ext>
                </a:extLst>
              </a:tr>
              <a:tr h="195096">
                <a:tc>
                  <a:txBody>
                    <a:bodyPr/>
                    <a:lstStyle/>
                    <a:p>
                      <a:pPr algn="l" fontAlgn="ctr">
                        <a:buNone/>
                      </a:pPr>
                      <a:r>
                        <a:rPr lang="es-CO" sz="1200" b="0" i="0" u="none" strike="noStrike">
                          <a:solidFill>
                            <a:srgbClr val="000000"/>
                          </a:solidFill>
                          <a:effectLst/>
                          <a:latin typeface="+mn-lt"/>
                        </a:rPr>
                        <a:t>SABANETA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9.038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49,8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mn-lt"/>
                        </a:rPr>
                        <a:t>44,3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803538018"/>
                  </a:ext>
                </a:extLst>
              </a:tr>
              <a:tr h="195096">
                <a:tc>
                  <a:txBody>
                    <a:bodyPr/>
                    <a:lstStyle/>
                    <a:p>
                      <a:pPr algn="l" fontAlgn="ctr">
                        <a:buNone/>
                      </a:pPr>
                      <a:r>
                        <a:rPr lang="es-CO" sz="1200" b="1" i="0" u="none" strike="noStrike" dirty="0">
                          <a:solidFill>
                            <a:srgbClr val="FFFFFF"/>
                          </a:solidFill>
                          <a:effectLst/>
                          <a:latin typeface="+mn-lt"/>
                        </a:rPr>
                        <a:t>TOTAL VALLE DE ABURRÁ</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a:solidFill>
                            <a:srgbClr val="FFFFFF"/>
                          </a:solidFill>
                          <a:effectLst/>
                          <a:latin typeface="+mn-lt"/>
                        </a:rPr>
                        <a:t>742.888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a:solidFill>
                            <a:srgbClr val="FFFFFF"/>
                          </a:solidFill>
                          <a:effectLst/>
                          <a:latin typeface="+mn-lt"/>
                        </a:rPr>
                        <a:t>4.320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a:solidFill>
                            <a:srgbClr val="FFFFFF"/>
                          </a:solidFill>
                          <a:effectLst/>
                          <a:latin typeface="+mn-lt"/>
                        </a:rPr>
                        <a:t>58,2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b">
                        <a:buNone/>
                      </a:pPr>
                      <a:r>
                        <a:rPr lang="es-CO" sz="1200" b="1" i="0" u="none" strike="noStrike" dirty="0">
                          <a:solidFill>
                            <a:srgbClr val="FFFFFF"/>
                          </a:solidFill>
                          <a:effectLst/>
                          <a:latin typeface="+mn-lt"/>
                        </a:rPr>
                        <a:t>67,7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extLst>
                  <a:ext uri="{0D108BD9-81ED-4DB2-BD59-A6C34878D82A}">
                    <a16:rowId xmlns:a16="http://schemas.microsoft.com/office/drawing/2014/main" val="928277377"/>
                  </a:ext>
                </a:extLst>
              </a:tr>
            </a:tbl>
          </a:graphicData>
        </a:graphic>
      </p:graphicFrame>
    </p:spTree>
    <p:extLst>
      <p:ext uri="{BB962C8B-B14F-4D97-AF65-F5344CB8AC3E}">
        <p14:creationId xmlns:p14="http://schemas.microsoft.com/office/powerpoint/2010/main" val="43304692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8A34E-2B83-7F8D-1F65-9D95C2E803E0}"/>
            </a:ext>
          </a:extLst>
        </p:cNvPr>
        <p:cNvGrpSpPr/>
        <p:nvPr/>
      </p:nvGrpSpPr>
      <p:grpSpPr>
        <a:xfrm>
          <a:off x="0" y="0"/>
          <a:ext cx="0" cy="0"/>
          <a:chOff x="0" y="0"/>
          <a:chExt cx="0" cy="0"/>
        </a:xfrm>
      </p:grpSpPr>
      <p:sp>
        <p:nvSpPr>
          <p:cNvPr id="5" name="1 CuadroTexto">
            <a:extLst>
              <a:ext uri="{FF2B5EF4-FFF2-40B4-BE49-F238E27FC236}">
                <a16:creationId xmlns:a16="http://schemas.microsoft.com/office/drawing/2014/main" id="{E9B3DF31-5E1A-DD6A-46A4-B5913D7720DF}"/>
              </a:ext>
            </a:extLst>
          </p:cNvPr>
          <p:cNvSpPr txBox="1"/>
          <p:nvPr/>
        </p:nvSpPr>
        <p:spPr>
          <a:xfrm>
            <a:off x="1775202" y="4725765"/>
            <a:ext cx="8640000" cy="738664"/>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mayo en el Urabá es de 22,3 presentando una disminución del 0,8% con relación al mes anterior.</a:t>
            </a:r>
          </a:p>
        </p:txBody>
      </p:sp>
      <p:sp>
        <p:nvSpPr>
          <p:cNvPr id="8" name="CuadroTexto 7">
            <a:extLst>
              <a:ext uri="{FF2B5EF4-FFF2-40B4-BE49-F238E27FC236}">
                <a16:creationId xmlns:a16="http://schemas.microsoft.com/office/drawing/2014/main" id="{59F4172B-80A8-7557-6AD8-2EE73DD45A36}"/>
              </a:ext>
            </a:extLst>
          </p:cNvPr>
          <p:cNvSpPr txBox="1"/>
          <p:nvPr/>
        </p:nvSpPr>
        <p:spPr>
          <a:xfrm>
            <a:off x="5807174" y="602208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
        <p:nvSpPr>
          <p:cNvPr id="4" name="CuadroTexto 4">
            <a:extLst>
              <a:ext uri="{FF2B5EF4-FFF2-40B4-BE49-F238E27FC236}">
                <a16:creationId xmlns:a16="http://schemas.microsoft.com/office/drawing/2014/main" id="{CCD103F3-E0F4-9FAA-6AF0-4EFB565576BA}"/>
              </a:ext>
            </a:extLst>
          </p:cNvPr>
          <p:cNvSpPr txBox="1"/>
          <p:nvPr/>
        </p:nvSpPr>
        <p:spPr>
          <a:xfrm>
            <a:off x="1558699" y="387350"/>
            <a:ext cx="9073008" cy="954107"/>
          </a:xfrm>
          <a:prstGeom prst="rect">
            <a:avLst/>
          </a:prstGeom>
          <a:noFill/>
        </p:spPr>
        <p:txBody>
          <a:bodyPr wrap="square" rtlCol="0">
            <a:spAutoFit/>
          </a:bodyPr>
          <a:lstStyle/>
          <a:p>
            <a:pPr algn="ctr"/>
            <a:r>
              <a:rPr lang="es-MX" sz="2800" b="1" dirty="0">
                <a:solidFill>
                  <a:srgbClr val="23505E"/>
                </a:solidFill>
                <a:latin typeface="+mj-lt"/>
              </a:rPr>
              <a:t>Distribución de PQRD Savia Salud EPS en el Urabá para Junio 2025</a:t>
            </a:r>
          </a:p>
        </p:txBody>
      </p:sp>
      <p:graphicFrame>
        <p:nvGraphicFramePr>
          <p:cNvPr id="3" name="Tabla 2">
            <a:extLst>
              <a:ext uri="{FF2B5EF4-FFF2-40B4-BE49-F238E27FC236}">
                <a16:creationId xmlns:a16="http://schemas.microsoft.com/office/drawing/2014/main" id="{92241065-825E-11A3-D932-E6EB7CA8CF60}"/>
              </a:ext>
            </a:extLst>
          </p:cNvPr>
          <p:cNvGraphicFramePr>
            <a:graphicFrameLocks noGrp="1"/>
          </p:cNvGraphicFramePr>
          <p:nvPr>
            <p:extLst>
              <p:ext uri="{D42A27DB-BD31-4B8C-83A1-F6EECF244321}">
                <p14:modId xmlns:p14="http://schemas.microsoft.com/office/powerpoint/2010/main" val="191110382"/>
              </p:ext>
            </p:extLst>
          </p:nvPr>
        </p:nvGraphicFramePr>
        <p:xfrm>
          <a:off x="3215201" y="1683611"/>
          <a:ext cx="5760001" cy="2700000"/>
        </p:xfrm>
        <a:graphic>
          <a:graphicData uri="http://schemas.openxmlformats.org/drawingml/2006/table">
            <a:tbl>
              <a:tblPr/>
              <a:tblGrid>
                <a:gridCol w="1905778">
                  <a:extLst>
                    <a:ext uri="{9D8B030D-6E8A-4147-A177-3AD203B41FA5}">
                      <a16:colId xmlns:a16="http://schemas.microsoft.com/office/drawing/2014/main" val="1136731171"/>
                    </a:ext>
                  </a:extLst>
                </a:gridCol>
                <a:gridCol w="1208889">
                  <a:extLst>
                    <a:ext uri="{9D8B030D-6E8A-4147-A177-3AD203B41FA5}">
                      <a16:colId xmlns:a16="http://schemas.microsoft.com/office/drawing/2014/main" val="3911679690"/>
                    </a:ext>
                  </a:extLst>
                </a:gridCol>
                <a:gridCol w="881778">
                  <a:extLst>
                    <a:ext uri="{9D8B030D-6E8A-4147-A177-3AD203B41FA5}">
                      <a16:colId xmlns:a16="http://schemas.microsoft.com/office/drawing/2014/main" val="618965899"/>
                    </a:ext>
                  </a:extLst>
                </a:gridCol>
                <a:gridCol w="881778">
                  <a:extLst>
                    <a:ext uri="{9D8B030D-6E8A-4147-A177-3AD203B41FA5}">
                      <a16:colId xmlns:a16="http://schemas.microsoft.com/office/drawing/2014/main" val="2799670491"/>
                    </a:ext>
                  </a:extLst>
                </a:gridCol>
                <a:gridCol w="881778">
                  <a:extLst>
                    <a:ext uri="{9D8B030D-6E8A-4147-A177-3AD203B41FA5}">
                      <a16:colId xmlns:a16="http://schemas.microsoft.com/office/drawing/2014/main" val="1616050456"/>
                    </a:ext>
                  </a:extLst>
                </a:gridCol>
              </a:tblGrid>
              <a:tr h="371856">
                <a:tc>
                  <a:txBody>
                    <a:bodyPr/>
                    <a:lstStyle/>
                    <a:p>
                      <a:pPr algn="ctr" fontAlgn="ctr">
                        <a:buNone/>
                      </a:pPr>
                      <a:r>
                        <a:rPr lang="es-CO" sz="1200" b="1" i="0" u="none" strike="noStrike" dirty="0">
                          <a:solidFill>
                            <a:srgbClr val="FFFFFF"/>
                          </a:solidFill>
                          <a:effectLst/>
                          <a:latin typeface="Calibri" panose="020F0502020204030204" pitchFamily="34" charset="0"/>
                        </a:rPr>
                        <a:t> URABÁ</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Calibri" panose="020F0502020204030204" pitchFamily="34" charset="0"/>
                        </a:rPr>
                        <a:t>TOTAL AFILIADOS A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Calibri" panose="020F0502020204030204" pitchFamily="34" charset="0"/>
                        </a:rPr>
                        <a:t>N°PQRD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Calibri" panose="020F0502020204030204" pitchFamily="34" charset="0"/>
                        </a:rPr>
                        <a:t>TASA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Calibri" panose="020F0502020204030204" pitchFamily="34" charset="0"/>
                        </a:rPr>
                        <a:t>TASA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99"/>
                    </a:solidFill>
                  </a:tcPr>
                </a:tc>
                <a:extLst>
                  <a:ext uri="{0D108BD9-81ED-4DB2-BD59-A6C34878D82A}">
                    <a16:rowId xmlns:a16="http://schemas.microsoft.com/office/drawing/2014/main" val="4196006075"/>
                  </a:ext>
                </a:extLst>
              </a:tr>
              <a:tr h="194012">
                <a:tc>
                  <a:txBody>
                    <a:bodyPr/>
                    <a:lstStyle/>
                    <a:p>
                      <a:pPr algn="l" fontAlgn="ctr">
                        <a:buNone/>
                      </a:pPr>
                      <a:r>
                        <a:rPr lang="es-CO" sz="1200" b="0" i="0" u="none" strike="noStrike">
                          <a:solidFill>
                            <a:srgbClr val="000000"/>
                          </a:solidFill>
                          <a:effectLst/>
                          <a:latin typeface="Calibri" panose="020F0502020204030204" pitchFamily="34" charset="0"/>
                        </a:rPr>
                        <a:t>APARTADO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36.964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53,6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55,4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985180053"/>
                  </a:ext>
                </a:extLst>
              </a:tr>
              <a:tr h="194012">
                <a:tc>
                  <a:txBody>
                    <a:bodyPr/>
                    <a:lstStyle/>
                    <a:p>
                      <a:pPr algn="l" fontAlgn="ctr">
                        <a:buNone/>
                      </a:pPr>
                      <a:r>
                        <a:rPr lang="es-CO" sz="1200" b="0" i="0" u="none" strike="noStrike">
                          <a:solidFill>
                            <a:srgbClr val="000000"/>
                          </a:solidFill>
                          <a:effectLst/>
                          <a:latin typeface="Calibri" panose="020F0502020204030204" pitchFamily="34" charset="0"/>
                        </a:rPr>
                        <a:t>ARBOLETES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14.189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474886838"/>
                  </a:ext>
                </a:extLst>
              </a:tr>
              <a:tr h="194012">
                <a:tc>
                  <a:txBody>
                    <a:bodyPr/>
                    <a:lstStyle/>
                    <a:p>
                      <a:pPr algn="l" fontAlgn="ctr">
                        <a:buNone/>
                      </a:pPr>
                      <a:r>
                        <a:rPr lang="es-CO" sz="1200" b="0" i="0" u="none" strike="noStrike">
                          <a:solidFill>
                            <a:srgbClr val="000000"/>
                          </a:solidFill>
                          <a:effectLst/>
                          <a:latin typeface="Calibri" panose="020F0502020204030204" pitchFamily="34" charset="0"/>
                        </a:rPr>
                        <a:t>CAREPA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20.849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983383683"/>
                  </a:ext>
                </a:extLst>
              </a:tr>
              <a:tr h="194012">
                <a:tc>
                  <a:txBody>
                    <a:bodyPr/>
                    <a:lstStyle/>
                    <a:p>
                      <a:pPr algn="l" fontAlgn="ctr">
                        <a:buNone/>
                      </a:pPr>
                      <a:r>
                        <a:rPr lang="es-CO" sz="1200" b="0" i="0" u="none" strike="noStrike">
                          <a:solidFill>
                            <a:srgbClr val="000000"/>
                          </a:solidFill>
                          <a:effectLst/>
                          <a:latin typeface="Calibri" panose="020F0502020204030204" pitchFamily="34" charset="0"/>
                        </a:rPr>
                        <a:t>CHIGORODO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22.139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197680651"/>
                  </a:ext>
                </a:extLst>
              </a:tr>
              <a:tr h="194012">
                <a:tc>
                  <a:txBody>
                    <a:bodyPr/>
                    <a:lstStyle/>
                    <a:p>
                      <a:pPr algn="l" fontAlgn="ctr">
                        <a:buNone/>
                      </a:pPr>
                      <a:r>
                        <a:rPr lang="es-CO" sz="1200" b="0" i="0" u="none" strike="noStrike">
                          <a:solidFill>
                            <a:srgbClr val="000000"/>
                          </a:solidFill>
                          <a:effectLst/>
                          <a:latin typeface="Calibri" panose="020F0502020204030204" pitchFamily="34" charset="0"/>
                        </a:rPr>
                        <a:t>MURINDO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4.867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478985945"/>
                  </a:ext>
                </a:extLst>
              </a:tr>
              <a:tr h="194012">
                <a:tc>
                  <a:txBody>
                    <a:bodyPr/>
                    <a:lstStyle/>
                    <a:p>
                      <a:pPr algn="l" fontAlgn="ctr">
                        <a:buNone/>
                      </a:pPr>
                      <a:r>
                        <a:rPr lang="es-CO" sz="1200" b="0" i="0" u="none" strike="noStrike">
                          <a:solidFill>
                            <a:srgbClr val="000000"/>
                          </a:solidFill>
                          <a:effectLst/>
                          <a:latin typeface="Calibri" panose="020F0502020204030204" pitchFamily="34" charset="0"/>
                        </a:rPr>
                        <a:t>MUTATA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13.559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477315329"/>
                  </a:ext>
                </a:extLst>
              </a:tr>
              <a:tr h="194012">
                <a:tc>
                  <a:txBody>
                    <a:bodyPr/>
                    <a:lstStyle/>
                    <a:p>
                      <a:pPr algn="l" fontAlgn="ctr">
                        <a:buNone/>
                      </a:pPr>
                      <a:r>
                        <a:rPr lang="es-CO" sz="1200" b="0" i="0" u="none" strike="noStrike">
                          <a:solidFill>
                            <a:srgbClr val="000000"/>
                          </a:solidFill>
                          <a:effectLst/>
                          <a:latin typeface="Calibri" panose="020F0502020204030204" pitchFamily="34" charset="0"/>
                        </a:rPr>
                        <a:t>NECOCLI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18.418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480706310"/>
                  </a:ext>
                </a:extLst>
              </a:tr>
              <a:tr h="194012">
                <a:tc>
                  <a:txBody>
                    <a:bodyPr/>
                    <a:lstStyle/>
                    <a:p>
                      <a:pPr algn="l" fontAlgn="ctr">
                        <a:buNone/>
                      </a:pPr>
                      <a:r>
                        <a:rPr lang="es-CO" sz="1200" b="0" i="0" u="none" strike="noStrike">
                          <a:solidFill>
                            <a:srgbClr val="000000"/>
                          </a:solidFill>
                          <a:effectLst/>
                          <a:latin typeface="Calibri" panose="020F0502020204030204" pitchFamily="34" charset="0"/>
                        </a:rPr>
                        <a:t>SAN JUAN DE URABA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13.482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680982810"/>
                  </a:ext>
                </a:extLst>
              </a:tr>
              <a:tr h="194012">
                <a:tc>
                  <a:txBody>
                    <a:bodyPr/>
                    <a:lstStyle/>
                    <a:p>
                      <a:pPr algn="l" fontAlgn="ctr">
                        <a:buNone/>
                      </a:pPr>
                      <a:r>
                        <a:rPr lang="es-CO" sz="1200" b="0" i="0" u="none" strike="noStrike">
                          <a:solidFill>
                            <a:srgbClr val="000000"/>
                          </a:solidFill>
                          <a:effectLst/>
                          <a:latin typeface="Calibri" panose="020F0502020204030204" pitchFamily="34" charset="0"/>
                        </a:rPr>
                        <a:t>SAN PEDRO DE URABA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24.983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667093240"/>
                  </a:ext>
                </a:extLst>
              </a:tr>
              <a:tr h="194012">
                <a:tc>
                  <a:txBody>
                    <a:bodyPr/>
                    <a:lstStyle/>
                    <a:p>
                      <a:pPr algn="l" fontAlgn="ctr">
                        <a:buNone/>
                      </a:pPr>
                      <a:r>
                        <a:rPr lang="es-CO" sz="1200" b="0" i="0" u="none" strike="noStrike">
                          <a:solidFill>
                            <a:srgbClr val="000000"/>
                          </a:solidFill>
                          <a:effectLst/>
                          <a:latin typeface="Calibri" panose="020F0502020204030204" pitchFamily="34" charset="0"/>
                        </a:rPr>
                        <a:t>TURBO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35.678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14,9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467528677"/>
                  </a:ext>
                </a:extLst>
              </a:tr>
              <a:tr h="194012">
                <a:tc>
                  <a:txBody>
                    <a:bodyPr/>
                    <a:lstStyle/>
                    <a:p>
                      <a:pPr algn="l" fontAlgn="ctr">
                        <a:buNone/>
                      </a:pPr>
                      <a:r>
                        <a:rPr lang="es-CO" sz="1200" b="0" i="0" u="none" strike="noStrike">
                          <a:solidFill>
                            <a:srgbClr val="000000"/>
                          </a:solidFill>
                          <a:effectLst/>
                          <a:latin typeface="Calibri" panose="020F0502020204030204" pitchFamily="34" charset="0"/>
                        </a:rPr>
                        <a:t>VIGIA DEL FUERTE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7.355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10,9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875394974"/>
                  </a:ext>
                </a:extLst>
              </a:tr>
              <a:tr h="194012">
                <a:tc>
                  <a:txBody>
                    <a:bodyPr/>
                    <a:lstStyle/>
                    <a:p>
                      <a:pPr algn="l" fontAlgn="ctr">
                        <a:buNone/>
                      </a:pPr>
                      <a:r>
                        <a:rPr lang="es-CO" sz="1200" b="1" i="0" u="none" strike="noStrike">
                          <a:solidFill>
                            <a:srgbClr val="FFFFFF"/>
                          </a:solidFill>
                          <a:effectLst/>
                          <a:latin typeface="Calibri" panose="020F0502020204030204" pitchFamily="34" charset="0"/>
                        </a:rPr>
                        <a:t>TOTAL URABÁ</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a:solidFill>
                            <a:srgbClr val="FFFFFF"/>
                          </a:solidFill>
                          <a:effectLst/>
                          <a:latin typeface="Aptos Narrow" panose="020B0004020202020204" pitchFamily="34" charset="0"/>
                        </a:rPr>
                        <a:t>212.483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a:solidFill>
                            <a:srgbClr val="FFFFFF"/>
                          </a:solidFill>
                          <a:effectLst/>
                          <a:latin typeface="Aptos Narrow" panose="020B0004020202020204" pitchFamily="34" charset="0"/>
                        </a:rPr>
                        <a:t>473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a:solidFill>
                            <a:srgbClr val="FFFFFF"/>
                          </a:solidFill>
                          <a:effectLst/>
                          <a:latin typeface="Aptos Narrow" panose="020B0004020202020204" pitchFamily="34" charset="0"/>
                        </a:rPr>
                        <a:t>22,3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b">
                        <a:buNone/>
                      </a:pPr>
                      <a:r>
                        <a:rPr lang="es-CO" sz="1200" b="1" i="0" u="none" strike="noStrike" dirty="0">
                          <a:solidFill>
                            <a:srgbClr val="FFFFFF"/>
                          </a:solidFill>
                          <a:effectLst/>
                          <a:latin typeface="Aptos Narrow" panose="020B0004020202020204" pitchFamily="34" charset="0"/>
                        </a:rPr>
                        <a:t>22,4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extLst>
                  <a:ext uri="{0D108BD9-81ED-4DB2-BD59-A6C34878D82A}">
                    <a16:rowId xmlns:a16="http://schemas.microsoft.com/office/drawing/2014/main" val="3178918994"/>
                  </a:ext>
                </a:extLst>
              </a:tr>
            </a:tbl>
          </a:graphicData>
        </a:graphic>
      </p:graphicFrame>
    </p:spTree>
    <p:extLst>
      <p:ext uri="{BB962C8B-B14F-4D97-AF65-F5344CB8AC3E}">
        <p14:creationId xmlns:p14="http://schemas.microsoft.com/office/powerpoint/2010/main" val="130456065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8820D-E002-B3F2-55D2-07C3FD1D1640}"/>
            </a:ext>
          </a:extLst>
        </p:cNvPr>
        <p:cNvGrpSpPr/>
        <p:nvPr/>
      </p:nvGrpSpPr>
      <p:grpSpPr>
        <a:xfrm>
          <a:off x="0" y="0"/>
          <a:ext cx="0" cy="0"/>
          <a:chOff x="0" y="0"/>
          <a:chExt cx="0" cy="0"/>
        </a:xfrm>
      </p:grpSpPr>
      <p:sp>
        <p:nvSpPr>
          <p:cNvPr id="5" name="1 CuadroTexto">
            <a:extLst>
              <a:ext uri="{FF2B5EF4-FFF2-40B4-BE49-F238E27FC236}">
                <a16:creationId xmlns:a16="http://schemas.microsoft.com/office/drawing/2014/main" id="{7B22BEEF-5DA8-BF8D-B9CF-F9400431D772}"/>
              </a:ext>
            </a:extLst>
          </p:cNvPr>
          <p:cNvSpPr txBox="1"/>
          <p:nvPr/>
        </p:nvSpPr>
        <p:spPr>
          <a:xfrm>
            <a:off x="6887294" y="3025088"/>
            <a:ext cx="4140000" cy="1384995"/>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mayo en el Oriente es de 29,6 presentando una disminución del 21,5% con relación al mes anterior.</a:t>
            </a:r>
          </a:p>
        </p:txBody>
      </p:sp>
      <p:sp>
        <p:nvSpPr>
          <p:cNvPr id="9" name="CuadroTexto 8">
            <a:extLst>
              <a:ext uri="{FF2B5EF4-FFF2-40B4-BE49-F238E27FC236}">
                <a16:creationId xmlns:a16="http://schemas.microsoft.com/office/drawing/2014/main" id="{EDFE926A-BB59-A962-88F5-8932EF0897AD}"/>
              </a:ext>
            </a:extLst>
          </p:cNvPr>
          <p:cNvSpPr txBox="1"/>
          <p:nvPr/>
        </p:nvSpPr>
        <p:spPr>
          <a:xfrm>
            <a:off x="5785268" y="602446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
        <p:nvSpPr>
          <p:cNvPr id="4" name="CuadroTexto 4">
            <a:extLst>
              <a:ext uri="{FF2B5EF4-FFF2-40B4-BE49-F238E27FC236}">
                <a16:creationId xmlns:a16="http://schemas.microsoft.com/office/drawing/2014/main" id="{FF0FD3F0-7879-F471-2D09-60AFDB3FA30F}"/>
              </a:ext>
            </a:extLst>
          </p:cNvPr>
          <p:cNvSpPr txBox="1"/>
          <p:nvPr/>
        </p:nvSpPr>
        <p:spPr>
          <a:xfrm>
            <a:off x="1558699" y="387350"/>
            <a:ext cx="9073008" cy="954107"/>
          </a:xfrm>
          <a:prstGeom prst="rect">
            <a:avLst/>
          </a:prstGeom>
          <a:noFill/>
        </p:spPr>
        <p:txBody>
          <a:bodyPr wrap="square" rtlCol="0">
            <a:spAutoFit/>
          </a:bodyPr>
          <a:lstStyle/>
          <a:p>
            <a:pPr algn="ctr"/>
            <a:r>
              <a:rPr lang="es-MX" sz="2800" b="1" dirty="0">
                <a:solidFill>
                  <a:srgbClr val="23505E"/>
                </a:solidFill>
                <a:latin typeface="+mj-lt"/>
              </a:rPr>
              <a:t>Distribución de PQRD Savia Salud EPS en el Oriente para Junio 2025</a:t>
            </a:r>
          </a:p>
        </p:txBody>
      </p:sp>
      <p:graphicFrame>
        <p:nvGraphicFramePr>
          <p:cNvPr id="8" name="Tabla 7">
            <a:extLst>
              <a:ext uri="{FF2B5EF4-FFF2-40B4-BE49-F238E27FC236}">
                <a16:creationId xmlns:a16="http://schemas.microsoft.com/office/drawing/2014/main" id="{FD6C91B4-E263-5640-1A4B-9F9D0944D46D}"/>
              </a:ext>
            </a:extLst>
          </p:cNvPr>
          <p:cNvGraphicFramePr>
            <a:graphicFrameLocks noGrp="1"/>
          </p:cNvGraphicFramePr>
          <p:nvPr>
            <p:extLst>
              <p:ext uri="{D42A27DB-BD31-4B8C-83A1-F6EECF244321}">
                <p14:modId xmlns:p14="http://schemas.microsoft.com/office/powerpoint/2010/main" val="405170920"/>
              </p:ext>
            </p:extLst>
          </p:nvPr>
        </p:nvGraphicFramePr>
        <p:xfrm>
          <a:off x="838622" y="1704082"/>
          <a:ext cx="5760000" cy="4754880"/>
        </p:xfrm>
        <a:graphic>
          <a:graphicData uri="http://schemas.openxmlformats.org/drawingml/2006/table">
            <a:tbl>
              <a:tblPr/>
              <a:tblGrid>
                <a:gridCol w="1905777">
                  <a:extLst>
                    <a:ext uri="{9D8B030D-6E8A-4147-A177-3AD203B41FA5}">
                      <a16:colId xmlns:a16="http://schemas.microsoft.com/office/drawing/2014/main" val="3875089950"/>
                    </a:ext>
                  </a:extLst>
                </a:gridCol>
                <a:gridCol w="1208889">
                  <a:extLst>
                    <a:ext uri="{9D8B030D-6E8A-4147-A177-3AD203B41FA5}">
                      <a16:colId xmlns:a16="http://schemas.microsoft.com/office/drawing/2014/main" val="589154304"/>
                    </a:ext>
                  </a:extLst>
                </a:gridCol>
                <a:gridCol w="881778">
                  <a:extLst>
                    <a:ext uri="{9D8B030D-6E8A-4147-A177-3AD203B41FA5}">
                      <a16:colId xmlns:a16="http://schemas.microsoft.com/office/drawing/2014/main" val="3612918559"/>
                    </a:ext>
                  </a:extLst>
                </a:gridCol>
                <a:gridCol w="881778">
                  <a:extLst>
                    <a:ext uri="{9D8B030D-6E8A-4147-A177-3AD203B41FA5}">
                      <a16:colId xmlns:a16="http://schemas.microsoft.com/office/drawing/2014/main" val="1751958165"/>
                    </a:ext>
                  </a:extLst>
                </a:gridCol>
                <a:gridCol w="881778">
                  <a:extLst>
                    <a:ext uri="{9D8B030D-6E8A-4147-A177-3AD203B41FA5}">
                      <a16:colId xmlns:a16="http://schemas.microsoft.com/office/drawing/2014/main" val="2002617441"/>
                    </a:ext>
                  </a:extLst>
                </a:gridCol>
              </a:tblGrid>
              <a:tr h="260792">
                <a:tc>
                  <a:txBody>
                    <a:bodyPr/>
                    <a:lstStyle/>
                    <a:p>
                      <a:pPr algn="ctr" fontAlgn="ctr">
                        <a:buNone/>
                      </a:pPr>
                      <a:r>
                        <a:rPr lang="es-CO" sz="1200" b="1" i="0" u="none" strike="noStrike">
                          <a:solidFill>
                            <a:srgbClr val="FFFFFF"/>
                          </a:solidFill>
                          <a:effectLst/>
                          <a:latin typeface="Calibri" panose="020F0502020204030204" pitchFamily="34" charset="0"/>
                        </a:rPr>
                        <a:t>ORIENTE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Calibri" panose="020F0502020204030204" pitchFamily="34" charset="0"/>
                        </a:rPr>
                        <a:t>TOTAL AFILIADOS A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Calibri" panose="020F0502020204030204" pitchFamily="34" charset="0"/>
                        </a:rPr>
                        <a:t>N°PQRD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Calibri" panose="020F0502020204030204" pitchFamily="34" charset="0"/>
                        </a:rPr>
                        <a:t>TASA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Calibri" panose="020F0502020204030204" pitchFamily="34" charset="0"/>
                        </a:rPr>
                        <a:t>TASA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99"/>
                    </a:solidFill>
                  </a:tcPr>
                </a:tc>
                <a:extLst>
                  <a:ext uri="{0D108BD9-81ED-4DB2-BD59-A6C34878D82A}">
                    <a16:rowId xmlns:a16="http://schemas.microsoft.com/office/drawing/2014/main" val="3156951962"/>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ABEJORRAL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9.259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54,0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67,8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308426775"/>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ALEJANDRIA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2.928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54,9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385807738"/>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ARGELIA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6.134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011158042"/>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COCORNA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9.730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54,5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59,4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462433238"/>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CONCEPCION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2.340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34,2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51,4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828176319"/>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EL CARMEN DE VIBORAL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12.949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33,3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9732232"/>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EL SANTUARIO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14.858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48,5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49,7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316533786"/>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GRANADA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4.884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51,2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34,9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948693932"/>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GUARNE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12.682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32,4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850476624"/>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GUATAPE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4.131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11451344"/>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LA CEJA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7.864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33,1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40,8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628582050"/>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LA UNION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8.465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48,4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41,4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4130737151"/>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MARINILLA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21.119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33,6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726946329"/>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NARIÑO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7.023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14,2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335277099"/>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PEÑOL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9.548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35,7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795312625"/>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RETIRO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3.238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24,7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618255558"/>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RIONEGRO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20.949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24,8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54,1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311260184"/>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SAN CARLOS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7.403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37,8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33,9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4007999814"/>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SAN FRANCISCO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4.866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14,3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4010439348"/>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SAN LUIS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9.994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41,0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085749008"/>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SAN RAFAEL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9.369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23,5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31,0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323269248"/>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SAN VICENTE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11.820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35,5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522681023"/>
                  </a:ext>
                </a:extLst>
              </a:tr>
              <a:tr h="173633">
                <a:tc>
                  <a:txBody>
                    <a:bodyPr/>
                    <a:lstStyle/>
                    <a:p>
                      <a:pPr algn="l" fontAlgn="ctr">
                        <a:buNone/>
                      </a:pPr>
                      <a:r>
                        <a:rPr lang="es-CO" sz="1200" b="0" i="0" u="none" strike="noStrike">
                          <a:solidFill>
                            <a:srgbClr val="000000"/>
                          </a:solidFill>
                          <a:effectLst/>
                          <a:latin typeface="Calibri" panose="020F0502020204030204" pitchFamily="34" charset="0"/>
                        </a:rPr>
                        <a:t>SONSON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21.519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18,6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25,1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947897744"/>
                  </a:ext>
                </a:extLst>
              </a:tr>
              <a:tr h="173633">
                <a:tc>
                  <a:txBody>
                    <a:bodyPr/>
                    <a:lstStyle/>
                    <a:p>
                      <a:pPr algn="l" fontAlgn="ctr">
                        <a:buNone/>
                      </a:pPr>
                      <a:r>
                        <a:rPr lang="es-CO" sz="1200" b="1" i="0" u="none" strike="noStrike">
                          <a:solidFill>
                            <a:srgbClr val="FFFFFF"/>
                          </a:solidFill>
                          <a:effectLst/>
                          <a:latin typeface="Calibri" panose="020F0502020204030204" pitchFamily="34" charset="0"/>
                        </a:rPr>
                        <a:t>TOTAL  ORIENTE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a:solidFill>
                            <a:srgbClr val="FFFFFF"/>
                          </a:solidFill>
                          <a:effectLst/>
                          <a:latin typeface="Aptos Narrow" panose="020B0004020202020204" pitchFamily="34" charset="0"/>
                        </a:rPr>
                        <a:t>223.072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dirty="0">
                          <a:solidFill>
                            <a:srgbClr val="FFFFFF"/>
                          </a:solidFill>
                          <a:effectLst/>
                          <a:latin typeface="Aptos Narrow" panose="020B0004020202020204" pitchFamily="34" charset="0"/>
                        </a:rPr>
                        <a:t>660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a:solidFill>
                            <a:srgbClr val="FFFFFF"/>
                          </a:solidFill>
                          <a:effectLst/>
                          <a:latin typeface="Aptos Narrow" panose="020B0004020202020204" pitchFamily="34" charset="0"/>
                        </a:rPr>
                        <a:t>29,6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b">
                        <a:buNone/>
                      </a:pPr>
                      <a:r>
                        <a:rPr lang="es-CO" sz="1200" b="1" i="0" u="none" strike="noStrike" dirty="0">
                          <a:solidFill>
                            <a:srgbClr val="FFFFFF"/>
                          </a:solidFill>
                          <a:effectLst/>
                          <a:latin typeface="Aptos Narrow" panose="020B0004020202020204" pitchFamily="34" charset="0"/>
                        </a:rPr>
                        <a:t>37,7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extLst>
                  <a:ext uri="{0D108BD9-81ED-4DB2-BD59-A6C34878D82A}">
                    <a16:rowId xmlns:a16="http://schemas.microsoft.com/office/drawing/2014/main" val="3102223712"/>
                  </a:ext>
                </a:extLst>
              </a:tr>
            </a:tbl>
          </a:graphicData>
        </a:graphic>
      </p:graphicFrame>
    </p:spTree>
    <p:extLst>
      <p:ext uri="{BB962C8B-B14F-4D97-AF65-F5344CB8AC3E}">
        <p14:creationId xmlns:p14="http://schemas.microsoft.com/office/powerpoint/2010/main" val="172173209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87B3-EC06-C1E5-5E18-341E9583B247}"/>
            </a:ext>
          </a:extLst>
        </p:cNvPr>
        <p:cNvGrpSpPr/>
        <p:nvPr/>
      </p:nvGrpSpPr>
      <p:grpSpPr>
        <a:xfrm>
          <a:off x="0" y="0"/>
          <a:ext cx="0" cy="0"/>
          <a:chOff x="0" y="0"/>
          <a:chExt cx="0" cy="0"/>
        </a:xfrm>
      </p:grpSpPr>
      <p:sp>
        <p:nvSpPr>
          <p:cNvPr id="5" name="1 CuadroTexto">
            <a:extLst>
              <a:ext uri="{FF2B5EF4-FFF2-40B4-BE49-F238E27FC236}">
                <a16:creationId xmlns:a16="http://schemas.microsoft.com/office/drawing/2014/main" id="{6EBEA3F4-9694-C199-583E-B0231B5A5671}"/>
              </a:ext>
            </a:extLst>
          </p:cNvPr>
          <p:cNvSpPr txBox="1"/>
          <p:nvPr/>
        </p:nvSpPr>
        <p:spPr>
          <a:xfrm>
            <a:off x="7031310" y="3025567"/>
            <a:ext cx="4140000" cy="1384995"/>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mayo en el Suroeste es de 28,7  presentando una disminución del 5,7% con relación al mes anterior.</a:t>
            </a:r>
          </a:p>
        </p:txBody>
      </p:sp>
      <p:sp>
        <p:nvSpPr>
          <p:cNvPr id="8" name="CuadroTexto 7">
            <a:extLst>
              <a:ext uri="{FF2B5EF4-FFF2-40B4-BE49-F238E27FC236}">
                <a16:creationId xmlns:a16="http://schemas.microsoft.com/office/drawing/2014/main" id="{607499D0-A592-7A88-FDC1-7759AEE46A05}"/>
              </a:ext>
            </a:extLst>
          </p:cNvPr>
          <p:cNvSpPr txBox="1"/>
          <p:nvPr/>
        </p:nvSpPr>
        <p:spPr>
          <a:xfrm>
            <a:off x="5843984" y="602446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
        <p:nvSpPr>
          <p:cNvPr id="6" name="CuadroTexto 4">
            <a:extLst>
              <a:ext uri="{FF2B5EF4-FFF2-40B4-BE49-F238E27FC236}">
                <a16:creationId xmlns:a16="http://schemas.microsoft.com/office/drawing/2014/main" id="{18182383-0CF0-D495-ECC1-04D914085FD7}"/>
              </a:ext>
            </a:extLst>
          </p:cNvPr>
          <p:cNvSpPr txBox="1"/>
          <p:nvPr/>
        </p:nvSpPr>
        <p:spPr>
          <a:xfrm>
            <a:off x="1558699" y="387350"/>
            <a:ext cx="9073008" cy="954107"/>
          </a:xfrm>
          <a:prstGeom prst="rect">
            <a:avLst/>
          </a:prstGeom>
          <a:noFill/>
        </p:spPr>
        <p:txBody>
          <a:bodyPr wrap="square" rtlCol="0">
            <a:spAutoFit/>
          </a:bodyPr>
          <a:lstStyle/>
          <a:p>
            <a:pPr algn="ctr"/>
            <a:r>
              <a:rPr lang="es-MX" sz="2800" b="1" dirty="0">
                <a:solidFill>
                  <a:srgbClr val="23505E"/>
                </a:solidFill>
                <a:latin typeface="+mj-lt"/>
              </a:rPr>
              <a:t>Distribución de PQRD Savia Salud EPS en el Suroeste para Junio 2025</a:t>
            </a:r>
          </a:p>
        </p:txBody>
      </p:sp>
      <p:graphicFrame>
        <p:nvGraphicFramePr>
          <p:cNvPr id="3" name="Tabla 2">
            <a:extLst>
              <a:ext uri="{FF2B5EF4-FFF2-40B4-BE49-F238E27FC236}">
                <a16:creationId xmlns:a16="http://schemas.microsoft.com/office/drawing/2014/main" id="{16D52675-B229-81AC-2BAB-0EB0D8EAE021}"/>
              </a:ext>
            </a:extLst>
          </p:cNvPr>
          <p:cNvGraphicFramePr>
            <a:graphicFrameLocks noGrp="1"/>
          </p:cNvGraphicFramePr>
          <p:nvPr>
            <p:extLst>
              <p:ext uri="{D42A27DB-BD31-4B8C-83A1-F6EECF244321}">
                <p14:modId xmlns:p14="http://schemas.microsoft.com/office/powerpoint/2010/main" val="2059516799"/>
              </p:ext>
            </p:extLst>
          </p:nvPr>
        </p:nvGraphicFramePr>
        <p:xfrm>
          <a:off x="1019103" y="1629594"/>
          <a:ext cx="5759999" cy="4500000"/>
        </p:xfrm>
        <a:graphic>
          <a:graphicData uri="http://schemas.openxmlformats.org/drawingml/2006/table">
            <a:tbl>
              <a:tblPr/>
              <a:tblGrid>
                <a:gridCol w="1905777">
                  <a:extLst>
                    <a:ext uri="{9D8B030D-6E8A-4147-A177-3AD203B41FA5}">
                      <a16:colId xmlns:a16="http://schemas.microsoft.com/office/drawing/2014/main" val="3541200685"/>
                    </a:ext>
                  </a:extLst>
                </a:gridCol>
                <a:gridCol w="1208888">
                  <a:extLst>
                    <a:ext uri="{9D8B030D-6E8A-4147-A177-3AD203B41FA5}">
                      <a16:colId xmlns:a16="http://schemas.microsoft.com/office/drawing/2014/main" val="338640747"/>
                    </a:ext>
                  </a:extLst>
                </a:gridCol>
                <a:gridCol w="881778">
                  <a:extLst>
                    <a:ext uri="{9D8B030D-6E8A-4147-A177-3AD203B41FA5}">
                      <a16:colId xmlns:a16="http://schemas.microsoft.com/office/drawing/2014/main" val="3750166249"/>
                    </a:ext>
                  </a:extLst>
                </a:gridCol>
                <a:gridCol w="881778">
                  <a:extLst>
                    <a:ext uri="{9D8B030D-6E8A-4147-A177-3AD203B41FA5}">
                      <a16:colId xmlns:a16="http://schemas.microsoft.com/office/drawing/2014/main" val="2579145768"/>
                    </a:ext>
                  </a:extLst>
                </a:gridCol>
                <a:gridCol w="881778">
                  <a:extLst>
                    <a:ext uri="{9D8B030D-6E8A-4147-A177-3AD203B41FA5}">
                      <a16:colId xmlns:a16="http://schemas.microsoft.com/office/drawing/2014/main" val="2461854240"/>
                    </a:ext>
                  </a:extLst>
                </a:gridCol>
              </a:tblGrid>
              <a:tr h="346154">
                <a:tc>
                  <a:txBody>
                    <a:bodyPr/>
                    <a:lstStyle/>
                    <a:p>
                      <a:pPr algn="ctr" fontAlgn="ctr">
                        <a:buNone/>
                      </a:pPr>
                      <a:r>
                        <a:rPr lang="es-CO" sz="1100" b="1" i="0" u="none" strike="noStrike">
                          <a:solidFill>
                            <a:srgbClr val="FFFFFF"/>
                          </a:solidFill>
                          <a:effectLst/>
                          <a:latin typeface="+mn-lt"/>
                        </a:rPr>
                        <a:t>SUROESTE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100" b="1" i="0" u="none" strike="noStrike" dirty="0">
                          <a:solidFill>
                            <a:srgbClr val="FFFFFF"/>
                          </a:solidFill>
                          <a:effectLst/>
                          <a:latin typeface="+mn-lt"/>
                        </a:rPr>
                        <a:t>TOTAL AFILIADOS A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100" b="1" i="0" u="none" strike="noStrike">
                          <a:solidFill>
                            <a:srgbClr val="FFFFFF"/>
                          </a:solidFill>
                          <a:effectLst/>
                          <a:latin typeface="+mn-lt"/>
                        </a:rPr>
                        <a:t>N°PQRD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100" b="1" i="0" u="none" strike="noStrike">
                          <a:solidFill>
                            <a:srgbClr val="FFFFFF"/>
                          </a:solidFill>
                          <a:effectLst/>
                          <a:latin typeface="+mn-lt"/>
                        </a:rPr>
                        <a:t>TASA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100" b="1" i="0" u="none" strike="noStrike">
                          <a:solidFill>
                            <a:srgbClr val="FFFFFF"/>
                          </a:solidFill>
                          <a:effectLst/>
                          <a:latin typeface="+mn-lt"/>
                        </a:rPr>
                        <a:t>TASA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99"/>
                    </a:solidFill>
                  </a:tcPr>
                </a:tc>
                <a:extLst>
                  <a:ext uri="{0D108BD9-81ED-4DB2-BD59-A6C34878D82A}">
                    <a16:rowId xmlns:a16="http://schemas.microsoft.com/office/drawing/2014/main" val="2195480796"/>
                  </a:ext>
                </a:extLst>
              </a:tr>
              <a:tr h="180602">
                <a:tc>
                  <a:txBody>
                    <a:bodyPr/>
                    <a:lstStyle/>
                    <a:p>
                      <a:pPr algn="l" fontAlgn="ctr">
                        <a:buNone/>
                      </a:pPr>
                      <a:r>
                        <a:rPr lang="es-CO" sz="1100" b="0" i="0" u="none" strike="noStrike">
                          <a:solidFill>
                            <a:srgbClr val="000000"/>
                          </a:solidFill>
                          <a:effectLst/>
                          <a:latin typeface="+mn-lt"/>
                        </a:rPr>
                        <a:t>AMAGA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dirty="0">
                          <a:solidFill>
                            <a:srgbClr val="000000"/>
                          </a:solidFill>
                          <a:effectLst/>
                          <a:latin typeface="+mn-lt"/>
                        </a:rPr>
                        <a:t>3.484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43,1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66,1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4207824474"/>
                  </a:ext>
                </a:extLst>
              </a:tr>
              <a:tr h="180602">
                <a:tc>
                  <a:txBody>
                    <a:bodyPr/>
                    <a:lstStyle/>
                    <a:p>
                      <a:pPr algn="l" fontAlgn="ctr">
                        <a:buNone/>
                      </a:pPr>
                      <a:r>
                        <a:rPr lang="es-CO" sz="1100" b="0" i="0" u="none" strike="noStrike">
                          <a:solidFill>
                            <a:srgbClr val="000000"/>
                          </a:solidFill>
                          <a:effectLst/>
                          <a:latin typeface="+mn-lt"/>
                        </a:rPr>
                        <a:t>ANDES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dirty="0">
                          <a:solidFill>
                            <a:srgbClr val="000000"/>
                          </a:solidFill>
                          <a:effectLst/>
                          <a:latin typeface="+mn-lt"/>
                        </a:rPr>
                        <a:t>23.019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23,9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20,8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809572138"/>
                  </a:ext>
                </a:extLst>
              </a:tr>
              <a:tr h="180602">
                <a:tc>
                  <a:txBody>
                    <a:bodyPr/>
                    <a:lstStyle/>
                    <a:p>
                      <a:pPr algn="l" fontAlgn="ctr">
                        <a:buNone/>
                      </a:pPr>
                      <a:r>
                        <a:rPr lang="es-CO" sz="1100" b="0" i="0" u="none" strike="noStrike">
                          <a:solidFill>
                            <a:srgbClr val="000000"/>
                          </a:solidFill>
                          <a:effectLst/>
                          <a:latin typeface="+mn-lt"/>
                        </a:rPr>
                        <a:t>ANGELOPOLIS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dirty="0">
                          <a:solidFill>
                            <a:srgbClr val="000000"/>
                          </a:solidFill>
                          <a:effectLst/>
                          <a:latin typeface="+mn-lt"/>
                        </a:rPr>
                        <a:t>1.117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53,7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107,0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482870802"/>
                  </a:ext>
                </a:extLst>
              </a:tr>
              <a:tr h="180602">
                <a:tc>
                  <a:txBody>
                    <a:bodyPr/>
                    <a:lstStyle/>
                    <a:p>
                      <a:pPr algn="l" fontAlgn="ctr">
                        <a:buNone/>
                      </a:pPr>
                      <a:r>
                        <a:rPr lang="es-CO" sz="1100" b="0" i="0" u="none" strike="noStrike">
                          <a:solidFill>
                            <a:srgbClr val="000000"/>
                          </a:solidFill>
                          <a:effectLst/>
                          <a:latin typeface="+mn-lt"/>
                        </a:rPr>
                        <a:t>BETANIA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4.708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dirty="0">
                          <a:solidFill>
                            <a:srgbClr val="000000"/>
                          </a:solidFill>
                          <a:effectLst/>
                          <a:latin typeface="+mn-lt"/>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36,1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48,8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655339522"/>
                  </a:ext>
                </a:extLst>
              </a:tr>
              <a:tr h="180602">
                <a:tc>
                  <a:txBody>
                    <a:bodyPr/>
                    <a:lstStyle/>
                    <a:p>
                      <a:pPr algn="l" fontAlgn="ctr">
                        <a:buNone/>
                      </a:pPr>
                      <a:r>
                        <a:rPr lang="es-CO" sz="1100" b="0" i="0" u="none" strike="noStrike">
                          <a:solidFill>
                            <a:srgbClr val="000000"/>
                          </a:solidFill>
                          <a:effectLst/>
                          <a:latin typeface="+mn-lt"/>
                        </a:rPr>
                        <a:t>BETULIA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14.141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19,8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24,7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59458538"/>
                  </a:ext>
                </a:extLst>
              </a:tr>
              <a:tr h="180602">
                <a:tc>
                  <a:txBody>
                    <a:bodyPr/>
                    <a:lstStyle/>
                    <a:p>
                      <a:pPr algn="l" fontAlgn="ctr">
                        <a:buNone/>
                      </a:pPr>
                      <a:r>
                        <a:rPr lang="es-CO" sz="1100" b="0" i="0" u="none" strike="noStrike">
                          <a:solidFill>
                            <a:srgbClr val="000000"/>
                          </a:solidFill>
                          <a:effectLst/>
                          <a:latin typeface="+mn-lt"/>
                        </a:rPr>
                        <a:t>BOLIVAR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3.304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dirty="0">
                          <a:solidFill>
                            <a:srgbClr val="000000"/>
                          </a:solidFill>
                          <a:effectLst/>
                          <a:latin typeface="+mn-lt"/>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18,2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75,7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689681323"/>
                  </a:ext>
                </a:extLst>
              </a:tr>
              <a:tr h="180602">
                <a:tc>
                  <a:txBody>
                    <a:bodyPr/>
                    <a:lstStyle/>
                    <a:p>
                      <a:pPr algn="l" fontAlgn="ctr">
                        <a:buNone/>
                      </a:pPr>
                      <a:r>
                        <a:rPr lang="es-CO" sz="1100" b="0" i="0" u="none" strike="noStrike">
                          <a:solidFill>
                            <a:srgbClr val="000000"/>
                          </a:solidFill>
                          <a:effectLst/>
                          <a:latin typeface="+mn-lt"/>
                        </a:rPr>
                        <a:t>CARAMANTA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8.266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29,0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839742310"/>
                  </a:ext>
                </a:extLst>
              </a:tr>
              <a:tr h="180602">
                <a:tc>
                  <a:txBody>
                    <a:bodyPr/>
                    <a:lstStyle/>
                    <a:p>
                      <a:pPr algn="l" fontAlgn="ctr">
                        <a:buNone/>
                      </a:pPr>
                      <a:r>
                        <a:rPr lang="es-CO" sz="1100" b="0" i="0" u="none" strike="noStrike">
                          <a:solidFill>
                            <a:srgbClr val="000000"/>
                          </a:solidFill>
                          <a:effectLst/>
                          <a:latin typeface="+mn-lt"/>
                        </a:rPr>
                        <a:t>CONCORDIA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11.508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dirty="0">
                          <a:solidFill>
                            <a:srgbClr val="000000"/>
                          </a:solidFill>
                          <a:effectLst/>
                          <a:latin typeface="+mn-lt"/>
                        </a:rPr>
                        <a:t>41,7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34,7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114807385"/>
                  </a:ext>
                </a:extLst>
              </a:tr>
              <a:tr h="180602">
                <a:tc>
                  <a:txBody>
                    <a:bodyPr/>
                    <a:lstStyle/>
                    <a:p>
                      <a:pPr algn="l" fontAlgn="ctr">
                        <a:buNone/>
                      </a:pPr>
                      <a:r>
                        <a:rPr lang="es-CO" sz="1100" b="0" i="0" u="none" strike="noStrike">
                          <a:solidFill>
                            <a:srgbClr val="000000"/>
                          </a:solidFill>
                          <a:effectLst/>
                          <a:latin typeface="+mn-lt"/>
                        </a:rPr>
                        <a:t>FREDONIA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7.600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42,1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56,4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687549081"/>
                  </a:ext>
                </a:extLst>
              </a:tr>
              <a:tr h="180602">
                <a:tc>
                  <a:txBody>
                    <a:bodyPr/>
                    <a:lstStyle/>
                    <a:p>
                      <a:pPr algn="l" fontAlgn="ctr">
                        <a:buNone/>
                      </a:pPr>
                      <a:r>
                        <a:rPr lang="es-CO" sz="1100" b="0" i="0" u="none" strike="noStrike">
                          <a:solidFill>
                            <a:srgbClr val="000000"/>
                          </a:solidFill>
                          <a:effectLst/>
                          <a:latin typeface="+mn-lt"/>
                        </a:rPr>
                        <a:t>HISPANIA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639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15,5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560795952"/>
                  </a:ext>
                </a:extLst>
              </a:tr>
              <a:tr h="180602">
                <a:tc>
                  <a:txBody>
                    <a:bodyPr/>
                    <a:lstStyle/>
                    <a:p>
                      <a:pPr algn="l" fontAlgn="ctr">
                        <a:buNone/>
                      </a:pPr>
                      <a:r>
                        <a:rPr lang="es-CO" sz="1100" b="0" i="0" u="none" strike="noStrike">
                          <a:solidFill>
                            <a:srgbClr val="000000"/>
                          </a:solidFill>
                          <a:effectLst/>
                          <a:latin typeface="+mn-lt"/>
                        </a:rPr>
                        <a:t>JARDIN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9.435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dirty="0">
                          <a:solidFill>
                            <a:srgbClr val="000000"/>
                          </a:solidFill>
                          <a:effectLst/>
                          <a:latin typeface="+mn-lt"/>
                        </a:rPr>
                        <a:t>24,4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23,4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613629555"/>
                  </a:ext>
                </a:extLst>
              </a:tr>
              <a:tr h="180602">
                <a:tc>
                  <a:txBody>
                    <a:bodyPr/>
                    <a:lstStyle/>
                    <a:p>
                      <a:pPr algn="l" fontAlgn="ctr">
                        <a:buNone/>
                      </a:pPr>
                      <a:r>
                        <a:rPr lang="es-CO" sz="1100" b="0" i="0" u="none" strike="noStrike">
                          <a:solidFill>
                            <a:srgbClr val="000000"/>
                          </a:solidFill>
                          <a:effectLst/>
                          <a:latin typeface="+mn-lt"/>
                        </a:rPr>
                        <a:t>LA PINTADA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4.391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11,4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13,6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323930614"/>
                  </a:ext>
                </a:extLst>
              </a:tr>
              <a:tr h="180602">
                <a:tc>
                  <a:txBody>
                    <a:bodyPr/>
                    <a:lstStyle/>
                    <a:p>
                      <a:pPr algn="l" fontAlgn="ctr">
                        <a:buNone/>
                      </a:pPr>
                      <a:r>
                        <a:rPr lang="es-CO" sz="1100" b="0" i="0" u="none" strike="noStrike">
                          <a:solidFill>
                            <a:srgbClr val="000000"/>
                          </a:solidFill>
                          <a:effectLst/>
                          <a:latin typeface="+mn-lt"/>
                        </a:rPr>
                        <a:t>MONTEBELLO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4.261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51,6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39,8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245566791"/>
                  </a:ext>
                </a:extLst>
              </a:tr>
              <a:tr h="180602">
                <a:tc>
                  <a:txBody>
                    <a:bodyPr/>
                    <a:lstStyle/>
                    <a:p>
                      <a:pPr algn="l" fontAlgn="ctr">
                        <a:buNone/>
                      </a:pPr>
                      <a:r>
                        <a:rPr lang="es-CO" sz="1100" b="0" i="0" u="none" strike="noStrike">
                          <a:solidFill>
                            <a:srgbClr val="000000"/>
                          </a:solidFill>
                          <a:effectLst/>
                          <a:latin typeface="+mn-lt"/>
                        </a:rPr>
                        <a:t>PUEBLORRICO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1.386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dirty="0">
                          <a:solidFill>
                            <a:srgbClr val="000000"/>
                          </a:solidFill>
                          <a:effectLst/>
                          <a:latin typeface="+mn-lt"/>
                        </a:rPr>
                        <a:t>21,6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21,5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4181010715"/>
                  </a:ext>
                </a:extLst>
              </a:tr>
              <a:tr h="180602">
                <a:tc>
                  <a:txBody>
                    <a:bodyPr/>
                    <a:lstStyle/>
                    <a:p>
                      <a:pPr algn="l" fontAlgn="ctr">
                        <a:buNone/>
                      </a:pPr>
                      <a:r>
                        <a:rPr lang="es-CO" sz="1100" b="0" i="0" u="none" strike="noStrike">
                          <a:solidFill>
                            <a:srgbClr val="000000"/>
                          </a:solidFill>
                          <a:effectLst/>
                          <a:latin typeface="+mn-lt"/>
                        </a:rPr>
                        <a:t>SALGAR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8.844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33,9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33,8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841882233"/>
                  </a:ext>
                </a:extLst>
              </a:tr>
              <a:tr h="180602">
                <a:tc>
                  <a:txBody>
                    <a:bodyPr/>
                    <a:lstStyle/>
                    <a:p>
                      <a:pPr algn="l" fontAlgn="ctr">
                        <a:buNone/>
                      </a:pPr>
                      <a:r>
                        <a:rPr lang="es-CO" sz="1100" b="0" i="0" u="none" strike="noStrike">
                          <a:solidFill>
                            <a:srgbClr val="000000"/>
                          </a:solidFill>
                          <a:effectLst/>
                          <a:latin typeface="+mn-lt"/>
                        </a:rPr>
                        <a:t>SANTA BARBARA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7.577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dirty="0">
                          <a:solidFill>
                            <a:srgbClr val="000000"/>
                          </a:solidFill>
                          <a:effectLst/>
                          <a:latin typeface="+mn-lt"/>
                        </a:rPr>
                        <a:t>39,6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38,3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957613310"/>
                  </a:ext>
                </a:extLst>
              </a:tr>
              <a:tr h="180602">
                <a:tc>
                  <a:txBody>
                    <a:bodyPr/>
                    <a:lstStyle/>
                    <a:p>
                      <a:pPr algn="l" fontAlgn="ctr">
                        <a:buNone/>
                      </a:pPr>
                      <a:r>
                        <a:rPr lang="es-CO" sz="1100" b="0" i="0" u="none" strike="noStrike">
                          <a:solidFill>
                            <a:srgbClr val="000000"/>
                          </a:solidFill>
                          <a:effectLst/>
                          <a:latin typeface="+mn-lt"/>
                        </a:rPr>
                        <a:t>TAMESIS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1.716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dirty="0">
                          <a:solidFill>
                            <a:srgbClr val="000000"/>
                          </a:solidFill>
                          <a:effectLst/>
                          <a:latin typeface="+mn-lt"/>
                        </a:rPr>
                        <a:t>23,3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35,1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723690884"/>
                  </a:ext>
                </a:extLst>
              </a:tr>
              <a:tr h="180602">
                <a:tc>
                  <a:txBody>
                    <a:bodyPr/>
                    <a:lstStyle/>
                    <a:p>
                      <a:pPr algn="l" fontAlgn="ctr">
                        <a:buNone/>
                      </a:pPr>
                      <a:r>
                        <a:rPr lang="es-CO" sz="1100" b="0" i="0" u="none" strike="noStrike">
                          <a:solidFill>
                            <a:srgbClr val="000000"/>
                          </a:solidFill>
                          <a:effectLst/>
                          <a:latin typeface="+mn-lt"/>
                        </a:rPr>
                        <a:t>TARSO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2.926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58,1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54,7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395641798"/>
                  </a:ext>
                </a:extLst>
              </a:tr>
              <a:tr h="180602">
                <a:tc>
                  <a:txBody>
                    <a:bodyPr/>
                    <a:lstStyle/>
                    <a:p>
                      <a:pPr algn="l" fontAlgn="ctr">
                        <a:buNone/>
                      </a:pPr>
                      <a:r>
                        <a:rPr lang="es-CO" sz="1100" b="0" i="0" u="none" strike="noStrike">
                          <a:solidFill>
                            <a:srgbClr val="000000"/>
                          </a:solidFill>
                          <a:effectLst/>
                          <a:latin typeface="+mn-lt"/>
                        </a:rPr>
                        <a:t>TITIRIBI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3.339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dirty="0">
                          <a:solidFill>
                            <a:srgbClr val="000000"/>
                          </a:solidFill>
                          <a:effectLst/>
                          <a:latin typeface="+mn-lt"/>
                        </a:rPr>
                        <a:t>21,0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26,9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515886711"/>
                  </a:ext>
                </a:extLst>
              </a:tr>
              <a:tr h="180602">
                <a:tc>
                  <a:txBody>
                    <a:bodyPr/>
                    <a:lstStyle/>
                    <a:p>
                      <a:pPr algn="l" fontAlgn="ctr">
                        <a:buNone/>
                      </a:pPr>
                      <a:r>
                        <a:rPr lang="es-CO" sz="1100" b="0" i="0" u="none" strike="noStrike">
                          <a:solidFill>
                            <a:srgbClr val="000000"/>
                          </a:solidFill>
                          <a:effectLst/>
                          <a:latin typeface="+mn-lt"/>
                        </a:rPr>
                        <a:t>URRAO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24.689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dirty="0">
                          <a:solidFill>
                            <a:srgbClr val="000000"/>
                          </a:solidFill>
                          <a:effectLst/>
                          <a:latin typeface="+mn-lt"/>
                        </a:rPr>
                        <a:t>19,0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19,5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4136272070"/>
                  </a:ext>
                </a:extLst>
              </a:tr>
              <a:tr h="180602">
                <a:tc>
                  <a:txBody>
                    <a:bodyPr/>
                    <a:lstStyle/>
                    <a:p>
                      <a:pPr algn="l" fontAlgn="ctr">
                        <a:buNone/>
                      </a:pPr>
                      <a:r>
                        <a:rPr lang="es-CO" sz="1100" b="0" i="0" u="none" strike="noStrike">
                          <a:solidFill>
                            <a:srgbClr val="000000"/>
                          </a:solidFill>
                          <a:effectLst/>
                          <a:latin typeface="+mn-lt"/>
                        </a:rPr>
                        <a:t>VALPARAISO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2.894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dirty="0">
                          <a:solidFill>
                            <a:srgbClr val="000000"/>
                          </a:solidFill>
                          <a:effectLst/>
                          <a:latin typeface="+mn-lt"/>
                        </a:rPr>
                        <a:t>41,5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31,1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403254691"/>
                  </a:ext>
                </a:extLst>
              </a:tr>
              <a:tr h="180602">
                <a:tc>
                  <a:txBody>
                    <a:bodyPr/>
                    <a:lstStyle/>
                    <a:p>
                      <a:pPr algn="l" fontAlgn="ctr">
                        <a:buNone/>
                      </a:pPr>
                      <a:r>
                        <a:rPr lang="es-CO" sz="1100" b="0" i="0" u="none" strike="noStrike">
                          <a:solidFill>
                            <a:srgbClr val="000000"/>
                          </a:solidFill>
                          <a:effectLst/>
                          <a:latin typeface="+mn-lt"/>
                        </a:rPr>
                        <a:t>VENECIA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5.363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100" b="0" i="0" u="none" strike="noStrike">
                          <a:solidFill>
                            <a:srgbClr val="000000"/>
                          </a:solidFill>
                          <a:effectLst/>
                          <a:latin typeface="+mn-lt"/>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a:solidFill>
                            <a:srgbClr val="000000"/>
                          </a:solidFill>
                          <a:effectLst/>
                          <a:latin typeface="+mn-lt"/>
                        </a:rPr>
                        <a:t>24,2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100" b="0" i="0" u="none" strike="noStrike" dirty="0">
                          <a:solidFill>
                            <a:srgbClr val="000000"/>
                          </a:solidFill>
                          <a:effectLst/>
                          <a:latin typeface="+mn-lt"/>
                        </a:rPr>
                        <a:t>35,4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412876940"/>
                  </a:ext>
                </a:extLst>
              </a:tr>
              <a:tr h="180602">
                <a:tc>
                  <a:txBody>
                    <a:bodyPr/>
                    <a:lstStyle/>
                    <a:p>
                      <a:pPr algn="l" fontAlgn="ctr">
                        <a:buNone/>
                      </a:pPr>
                      <a:r>
                        <a:rPr lang="es-CO" sz="1100" b="1" i="0" u="none" strike="noStrike">
                          <a:solidFill>
                            <a:srgbClr val="FFFFFF"/>
                          </a:solidFill>
                          <a:effectLst/>
                          <a:latin typeface="+mn-lt"/>
                        </a:rPr>
                        <a:t>TOTAL  SUROESTE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100" b="1" i="0" u="none" strike="noStrike">
                          <a:solidFill>
                            <a:srgbClr val="FFFFFF"/>
                          </a:solidFill>
                          <a:effectLst/>
                          <a:latin typeface="+mn-lt"/>
                        </a:rPr>
                        <a:t>154.607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100" b="1" i="0" u="none" strike="noStrike">
                          <a:solidFill>
                            <a:srgbClr val="FFFFFF"/>
                          </a:solidFill>
                          <a:effectLst/>
                          <a:latin typeface="+mn-lt"/>
                        </a:rPr>
                        <a:t>444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100" b="1" i="0" u="none" strike="noStrike">
                          <a:solidFill>
                            <a:srgbClr val="FFFFFF"/>
                          </a:solidFill>
                          <a:effectLst/>
                          <a:latin typeface="+mn-lt"/>
                        </a:rPr>
                        <a:t>28,7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b">
                        <a:buNone/>
                      </a:pPr>
                      <a:r>
                        <a:rPr lang="es-CO" sz="1100" b="1" i="0" u="none" strike="noStrike" dirty="0">
                          <a:solidFill>
                            <a:srgbClr val="FFFFFF"/>
                          </a:solidFill>
                          <a:effectLst/>
                          <a:latin typeface="+mn-lt"/>
                        </a:rPr>
                        <a:t>30,5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extLst>
                  <a:ext uri="{0D108BD9-81ED-4DB2-BD59-A6C34878D82A}">
                    <a16:rowId xmlns:a16="http://schemas.microsoft.com/office/drawing/2014/main" val="4213624664"/>
                  </a:ext>
                </a:extLst>
              </a:tr>
            </a:tbl>
          </a:graphicData>
        </a:graphic>
      </p:graphicFrame>
    </p:spTree>
    <p:extLst>
      <p:ext uri="{BB962C8B-B14F-4D97-AF65-F5344CB8AC3E}">
        <p14:creationId xmlns:p14="http://schemas.microsoft.com/office/powerpoint/2010/main" val="232306279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6E031-9D1A-2157-BBE0-E60A9867ED3C}"/>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9338A0BE-A48A-8A75-7F93-0BE0B200394E}"/>
              </a:ext>
            </a:extLst>
          </p:cNvPr>
          <p:cNvSpPr txBox="1"/>
          <p:nvPr/>
        </p:nvSpPr>
        <p:spPr>
          <a:xfrm>
            <a:off x="683714" y="1125883"/>
            <a:ext cx="10818056" cy="842090"/>
          </a:xfrm>
          <a:prstGeom prst="rect">
            <a:avLst/>
          </a:prstGeom>
          <a:noFill/>
        </p:spPr>
        <p:txBody>
          <a:bodyPr wrap="square" rtlCol="0">
            <a:spAutoFit/>
          </a:bodyPr>
          <a:lstStyle/>
          <a:p>
            <a:pPr algn="just">
              <a:lnSpc>
                <a:spcPct val="120000"/>
              </a:lnSpc>
            </a:pPr>
            <a:r>
              <a:rPr lang="es-MX" dirty="0">
                <a:solidFill>
                  <a:srgbClr val="2A5162"/>
                </a:solidFill>
                <a:cs typeface="Arial" panose="020B0604020202020204" pitchFamily="34" charset="0"/>
              </a:rPr>
              <a:t>En Junio de 2025, se registraron un total de 198.713 manifestaciones, en comparación con mayo de 2025, se observó una disminución del 0,7%, equivalente a 1.331 registros.</a:t>
            </a:r>
          </a:p>
        </p:txBody>
      </p:sp>
      <p:sp>
        <p:nvSpPr>
          <p:cNvPr id="3" name="CuadroTexto 4">
            <a:extLst>
              <a:ext uri="{FF2B5EF4-FFF2-40B4-BE49-F238E27FC236}">
                <a16:creationId xmlns:a16="http://schemas.microsoft.com/office/drawing/2014/main" id="{5A09DE3E-3CF8-92AC-33E6-5F191BFC3B18}"/>
              </a:ext>
            </a:extLst>
          </p:cNvPr>
          <p:cNvSpPr txBox="1"/>
          <p:nvPr/>
        </p:nvSpPr>
        <p:spPr>
          <a:xfrm>
            <a:off x="1412222" y="277588"/>
            <a:ext cx="9361040" cy="646331"/>
          </a:xfrm>
          <a:prstGeom prst="rect">
            <a:avLst/>
          </a:prstGeom>
          <a:noFill/>
        </p:spPr>
        <p:txBody>
          <a:bodyPr wrap="square" rtlCol="0">
            <a:spAutoFit/>
          </a:bodyPr>
          <a:lstStyle/>
          <a:p>
            <a:pPr algn="ctr"/>
            <a:r>
              <a:rPr lang="es-CO" sz="3600" b="1" dirty="0">
                <a:solidFill>
                  <a:srgbClr val="23505E"/>
                </a:solidFill>
                <a:latin typeface="+mj-lt"/>
              </a:rPr>
              <a:t>Comportamiento de manifestaciones</a:t>
            </a:r>
          </a:p>
        </p:txBody>
      </p:sp>
      <p:sp>
        <p:nvSpPr>
          <p:cNvPr id="6" name="1 CuadroTexto">
            <a:extLst>
              <a:ext uri="{FF2B5EF4-FFF2-40B4-BE49-F238E27FC236}">
                <a16:creationId xmlns:a16="http://schemas.microsoft.com/office/drawing/2014/main" id="{98E0FDB4-8BED-65A5-790D-F38001531822}"/>
              </a:ext>
            </a:extLst>
          </p:cNvPr>
          <p:cNvSpPr txBox="1"/>
          <p:nvPr/>
        </p:nvSpPr>
        <p:spPr>
          <a:xfrm>
            <a:off x="6873228" y="3823247"/>
            <a:ext cx="4398452" cy="1617687"/>
          </a:xfrm>
          <a:prstGeom prst="rect">
            <a:avLst/>
          </a:prstGeom>
          <a:noFill/>
        </p:spPr>
        <p:txBody>
          <a:bodyPr wrap="square" rtlCol="0">
            <a:spAutoFit/>
          </a:bodyPr>
          <a:lstStyle/>
          <a:p>
            <a:pPr algn="just">
              <a:lnSpc>
                <a:spcPct val="120000"/>
              </a:lnSpc>
            </a:pPr>
            <a:r>
              <a:rPr lang="es-MX" dirty="0">
                <a:solidFill>
                  <a:srgbClr val="2A5162"/>
                </a:solidFill>
                <a:cs typeface="Arial" panose="020B0604020202020204" pitchFamily="34" charset="0"/>
              </a:rPr>
              <a:t>Las solicitudes de los usuarios incluyen peticiones, quejas, reclamos, sugerencias, solicitudes de información y felicitaciones.</a:t>
            </a:r>
          </a:p>
        </p:txBody>
      </p:sp>
      <p:sp>
        <p:nvSpPr>
          <p:cNvPr id="7" name="CuadroTexto 6">
            <a:extLst>
              <a:ext uri="{FF2B5EF4-FFF2-40B4-BE49-F238E27FC236}">
                <a16:creationId xmlns:a16="http://schemas.microsoft.com/office/drawing/2014/main" id="{7AD3663E-1B96-94C3-4965-D1CA80E97C1E}"/>
              </a:ext>
            </a:extLst>
          </p:cNvPr>
          <p:cNvSpPr txBox="1"/>
          <p:nvPr/>
        </p:nvSpPr>
        <p:spPr>
          <a:xfrm>
            <a:off x="6743278" y="6022082"/>
            <a:ext cx="5041646"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Fuentes: Aplicativo Conexiones – Informe Andes BPO – Informe Redes (Comunicaciones) –Informe </a:t>
            </a:r>
            <a:r>
              <a:rPr lang="es-CO" sz="700" b="1" i="1" dirty="0" err="1">
                <a:solidFill>
                  <a:srgbClr val="23505E"/>
                </a:solidFill>
                <a:latin typeface="Arial" panose="020B0604020202020204" pitchFamily="34" charset="0"/>
                <a:ea typeface="Calibri" panose="020F0502020204030204" pitchFamily="34" charset="0"/>
                <a:cs typeface="Times New Roman" panose="02020603050405020304" pitchFamily="18" charset="0"/>
              </a:rPr>
              <a:t>SuperArgo</a:t>
            </a:r>
            <a:endPar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endParaRP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graphicFrame>
        <p:nvGraphicFramePr>
          <p:cNvPr id="4" name="Gráfico 3">
            <a:extLst>
              <a:ext uri="{FF2B5EF4-FFF2-40B4-BE49-F238E27FC236}">
                <a16:creationId xmlns:a16="http://schemas.microsoft.com/office/drawing/2014/main" id="{67C1BCCA-7F88-49AA-9567-919D7A1F578B}"/>
              </a:ext>
            </a:extLst>
          </p:cNvPr>
          <p:cNvGraphicFramePr>
            <a:graphicFrameLocks/>
          </p:cNvGraphicFramePr>
          <p:nvPr>
            <p:extLst>
              <p:ext uri="{D42A27DB-BD31-4B8C-83A1-F6EECF244321}">
                <p14:modId xmlns:p14="http://schemas.microsoft.com/office/powerpoint/2010/main" val="1262800925"/>
              </p:ext>
            </p:extLst>
          </p:nvPr>
        </p:nvGraphicFramePr>
        <p:xfrm>
          <a:off x="1126654" y="2637706"/>
          <a:ext cx="4968552" cy="2808312"/>
        </p:xfrm>
        <a:graphic>
          <a:graphicData uri="http://schemas.openxmlformats.org/drawingml/2006/chart">
            <c:chart xmlns:c="http://schemas.openxmlformats.org/drawingml/2006/chart" xmlns:r="http://schemas.openxmlformats.org/officeDocument/2006/relationships" r:id="rId2"/>
          </a:graphicData>
        </a:graphic>
      </p:graphicFrame>
      <p:pic>
        <p:nvPicPr>
          <p:cNvPr id="12" name="Imagen 11">
            <a:extLst>
              <a:ext uri="{FF2B5EF4-FFF2-40B4-BE49-F238E27FC236}">
                <a16:creationId xmlns:a16="http://schemas.microsoft.com/office/drawing/2014/main" id="{65521FC1-54CD-A26A-D603-1CB205C621A4}"/>
              </a:ext>
            </a:extLst>
          </p:cNvPr>
          <p:cNvPicPr>
            <a:picLocks noChangeAspect="1"/>
          </p:cNvPicPr>
          <p:nvPr/>
        </p:nvPicPr>
        <p:blipFill>
          <a:blip r:embed="rId3"/>
          <a:stretch>
            <a:fillRect/>
          </a:stretch>
        </p:blipFill>
        <p:spPr>
          <a:xfrm>
            <a:off x="6527254" y="2637706"/>
            <a:ext cx="5090400" cy="720258"/>
          </a:xfrm>
          <a:prstGeom prst="rect">
            <a:avLst/>
          </a:prstGeom>
        </p:spPr>
      </p:pic>
    </p:spTree>
    <p:extLst>
      <p:ext uri="{BB962C8B-B14F-4D97-AF65-F5344CB8AC3E}">
        <p14:creationId xmlns:p14="http://schemas.microsoft.com/office/powerpoint/2010/main" val="184933367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473E4-E303-3C42-003B-75F29BAE9881}"/>
            </a:ext>
          </a:extLst>
        </p:cNvPr>
        <p:cNvGrpSpPr/>
        <p:nvPr/>
      </p:nvGrpSpPr>
      <p:grpSpPr>
        <a:xfrm>
          <a:off x="0" y="0"/>
          <a:ext cx="0" cy="0"/>
          <a:chOff x="0" y="0"/>
          <a:chExt cx="0" cy="0"/>
        </a:xfrm>
      </p:grpSpPr>
      <p:sp>
        <p:nvSpPr>
          <p:cNvPr id="5" name="1 CuadroTexto">
            <a:extLst>
              <a:ext uri="{FF2B5EF4-FFF2-40B4-BE49-F238E27FC236}">
                <a16:creationId xmlns:a16="http://schemas.microsoft.com/office/drawing/2014/main" id="{09FD350E-E46D-7CC4-B7D1-26FE2F3C7A6D}"/>
              </a:ext>
            </a:extLst>
          </p:cNvPr>
          <p:cNvSpPr txBox="1"/>
          <p:nvPr/>
        </p:nvSpPr>
        <p:spPr>
          <a:xfrm>
            <a:off x="7270147" y="2963511"/>
            <a:ext cx="4140000" cy="1384995"/>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mayo en el Norte es de 23,3 presentando una disminución del 18,96% con relación al mes anterior.</a:t>
            </a:r>
          </a:p>
        </p:txBody>
      </p:sp>
      <p:sp>
        <p:nvSpPr>
          <p:cNvPr id="10" name="CuadroTexto 9">
            <a:extLst>
              <a:ext uri="{FF2B5EF4-FFF2-40B4-BE49-F238E27FC236}">
                <a16:creationId xmlns:a16="http://schemas.microsoft.com/office/drawing/2014/main" id="{2D07E2C9-4646-578A-DE9F-0C5E080B764D}"/>
              </a:ext>
            </a:extLst>
          </p:cNvPr>
          <p:cNvSpPr txBox="1"/>
          <p:nvPr/>
        </p:nvSpPr>
        <p:spPr>
          <a:xfrm>
            <a:off x="5843984" y="602446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
        <p:nvSpPr>
          <p:cNvPr id="4" name="CuadroTexto 4">
            <a:extLst>
              <a:ext uri="{FF2B5EF4-FFF2-40B4-BE49-F238E27FC236}">
                <a16:creationId xmlns:a16="http://schemas.microsoft.com/office/drawing/2014/main" id="{F59E18FB-D82A-18DC-E4A6-FB65DDCBD920}"/>
              </a:ext>
            </a:extLst>
          </p:cNvPr>
          <p:cNvSpPr txBox="1"/>
          <p:nvPr/>
        </p:nvSpPr>
        <p:spPr>
          <a:xfrm>
            <a:off x="1594704" y="389106"/>
            <a:ext cx="9001003" cy="954107"/>
          </a:xfrm>
          <a:prstGeom prst="rect">
            <a:avLst/>
          </a:prstGeom>
          <a:noFill/>
        </p:spPr>
        <p:txBody>
          <a:bodyPr wrap="square" rtlCol="0">
            <a:spAutoFit/>
          </a:bodyPr>
          <a:lstStyle/>
          <a:p>
            <a:pPr algn="ctr"/>
            <a:r>
              <a:rPr lang="es-MX" sz="2800" b="1" dirty="0">
                <a:solidFill>
                  <a:srgbClr val="23505E"/>
                </a:solidFill>
                <a:latin typeface="+mj-lt"/>
              </a:rPr>
              <a:t>Distribución de PQRD Savia Salud EPS en el Norte para Junio 2025</a:t>
            </a:r>
          </a:p>
        </p:txBody>
      </p:sp>
      <p:graphicFrame>
        <p:nvGraphicFramePr>
          <p:cNvPr id="7" name="Tabla 6">
            <a:extLst>
              <a:ext uri="{FF2B5EF4-FFF2-40B4-BE49-F238E27FC236}">
                <a16:creationId xmlns:a16="http://schemas.microsoft.com/office/drawing/2014/main" id="{E5DB62DE-83F6-DF86-265D-9C299964E526}"/>
              </a:ext>
            </a:extLst>
          </p:cNvPr>
          <p:cNvGraphicFramePr>
            <a:graphicFrameLocks noGrp="1"/>
          </p:cNvGraphicFramePr>
          <p:nvPr>
            <p:extLst>
              <p:ext uri="{D42A27DB-BD31-4B8C-83A1-F6EECF244321}">
                <p14:modId xmlns:p14="http://schemas.microsoft.com/office/powerpoint/2010/main" val="3412897978"/>
              </p:ext>
            </p:extLst>
          </p:nvPr>
        </p:nvGraphicFramePr>
        <p:xfrm>
          <a:off x="982638" y="1766884"/>
          <a:ext cx="5760001" cy="3780007"/>
        </p:xfrm>
        <a:graphic>
          <a:graphicData uri="http://schemas.openxmlformats.org/drawingml/2006/table">
            <a:tbl>
              <a:tblPr/>
              <a:tblGrid>
                <a:gridCol w="1905778">
                  <a:extLst>
                    <a:ext uri="{9D8B030D-6E8A-4147-A177-3AD203B41FA5}">
                      <a16:colId xmlns:a16="http://schemas.microsoft.com/office/drawing/2014/main" val="462789640"/>
                    </a:ext>
                  </a:extLst>
                </a:gridCol>
                <a:gridCol w="1208889">
                  <a:extLst>
                    <a:ext uri="{9D8B030D-6E8A-4147-A177-3AD203B41FA5}">
                      <a16:colId xmlns:a16="http://schemas.microsoft.com/office/drawing/2014/main" val="1571668523"/>
                    </a:ext>
                  </a:extLst>
                </a:gridCol>
                <a:gridCol w="881778">
                  <a:extLst>
                    <a:ext uri="{9D8B030D-6E8A-4147-A177-3AD203B41FA5}">
                      <a16:colId xmlns:a16="http://schemas.microsoft.com/office/drawing/2014/main" val="4222972209"/>
                    </a:ext>
                  </a:extLst>
                </a:gridCol>
                <a:gridCol w="881778">
                  <a:extLst>
                    <a:ext uri="{9D8B030D-6E8A-4147-A177-3AD203B41FA5}">
                      <a16:colId xmlns:a16="http://schemas.microsoft.com/office/drawing/2014/main" val="2429721249"/>
                    </a:ext>
                  </a:extLst>
                </a:gridCol>
                <a:gridCol w="881778">
                  <a:extLst>
                    <a:ext uri="{9D8B030D-6E8A-4147-A177-3AD203B41FA5}">
                      <a16:colId xmlns:a16="http://schemas.microsoft.com/office/drawing/2014/main" val="3326296102"/>
                    </a:ext>
                  </a:extLst>
                </a:gridCol>
              </a:tblGrid>
              <a:tr h="413071">
                <a:tc>
                  <a:txBody>
                    <a:bodyPr/>
                    <a:lstStyle/>
                    <a:p>
                      <a:pPr algn="ctr" fontAlgn="ctr">
                        <a:buNone/>
                      </a:pPr>
                      <a:r>
                        <a:rPr lang="es-CO" sz="1200" b="1" i="0" u="none" strike="noStrike" dirty="0">
                          <a:solidFill>
                            <a:srgbClr val="FFFFFF"/>
                          </a:solidFill>
                          <a:effectLst/>
                          <a:latin typeface="+mn-lt"/>
                        </a:rPr>
                        <a:t>NORTE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mn-lt"/>
                        </a:rPr>
                        <a:t>TOTAL AFILIADOS A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mn-lt"/>
                        </a:rPr>
                        <a:t>N°PQRD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mn-lt"/>
                        </a:rPr>
                        <a:t>TASA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mn-lt"/>
                        </a:rPr>
                        <a:t>TASA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99"/>
                    </a:solidFill>
                  </a:tcPr>
                </a:tc>
                <a:extLst>
                  <a:ext uri="{0D108BD9-81ED-4DB2-BD59-A6C34878D82A}">
                    <a16:rowId xmlns:a16="http://schemas.microsoft.com/office/drawing/2014/main" val="305867415"/>
                  </a:ext>
                </a:extLst>
              </a:tr>
              <a:tr h="187052">
                <a:tc>
                  <a:txBody>
                    <a:bodyPr/>
                    <a:lstStyle/>
                    <a:p>
                      <a:pPr algn="l" fontAlgn="ctr">
                        <a:buNone/>
                      </a:pPr>
                      <a:r>
                        <a:rPr lang="es-CO" sz="1200" b="0" i="0" u="none" strike="noStrike">
                          <a:solidFill>
                            <a:srgbClr val="000000"/>
                          </a:solidFill>
                          <a:effectLst/>
                          <a:latin typeface="+mn-lt"/>
                        </a:rPr>
                        <a:t>ANGOSTURA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mn-lt"/>
                        </a:rPr>
                        <a:t>664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30,1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15,1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045407119"/>
                  </a:ext>
                </a:extLst>
              </a:tr>
              <a:tr h="187052">
                <a:tc>
                  <a:txBody>
                    <a:bodyPr/>
                    <a:lstStyle/>
                    <a:p>
                      <a:pPr algn="l" fontAlgn="ctr">
                        <a:buNone/>
                      </a:pPr>
                      <a:r>
                        <a:rPr lang="es-CO" sz="1200" b="0" i="0" u="none" strike="noStrike">
                          <a:solidFill>
                            <a:srgbClr val="000000"/>
                          </a:solidFill>
                          <a:effectLst/>
                          <a:latin typeface="+mn-lt"/>
                        </a:rPr>
                        <a:t>BELMIRA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mn-lt"/>
                        </a:rPr>
                        <a:t>2.772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21,6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28,8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999980725"/>
                  </a:ext>
                </a:extLst>
              </a:tr>
              <a:tr h="187052">
                <a:tc>
                  <a:txBody>
                    <a:bodyPr/>
                    <a:lstStyle/>
                    <a:p>
                      <a:pPr algn="l" fontAlgn="ctr">
                        <a:buNone/>
                      </a:pPr>
                      <a:r>
                        <a:rPr lang="es-CO" sz="1200" b="0" i="0" u="none" strike="noStrike">
                          <a:solidFill>
                            <a:srgbClr val="000000"/>
                          </a:solidFill>
                          <a:effectLst/>
                          <a:latin typeface="+mn-lt"/>
                        </a:rPr>
                        <a:t>BRICEÑO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1.586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mn-lt"/>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37,8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44,4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83288602"/>
                  </a:ext>
                </a:extLst>
              </a:tr>
              <a:tr h="187052">
                <a:tc>
                  <a:txBody>
                    <a:bodyPr/>
                    <a:lstStyle/>
                    <a:p>
                      <a:pPr algn="l" fontAlgn="ctr">
                        <a:buNone/>
                      </a:pPr>
                      <a:r>
                        <a:rPr lang="es-CO" sz="1200" b="0" i="0" u="none" strike="noStrike">
                          <a:solidFill>
                            <a:srgbClr val="000000"/>
                          </a:solidFill>
                          <a:effectLst/>
                          <a:latin typeface="+mn-lt"/>
                        </a:rPr>
                        <a:t>CAMPAMENTO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6.446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18,5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059201974"/>
                  </a:ext>
                </a:extLst>
              </a:tr>
              <a:tr h="187052">
                <a:tc>
                  <a:txBody>
                    <a:bodyPr/>
                    <a:lstStyle/>
                    <a:p>
                      <a:pPr algn="l" fontAlgn="ctr">
                        <a:buNone/>
                      </a:pPr>
                      <a:r>
                        <a:rPr lang="es-CO" sz="1200" b="0" i="0" u="none" strike="noStrike">
                          <a:solidFill>
                            <a:srgbClr val="000000"/>
                          </a:solidFill>
                          <a:effectLst/>
                          <a:latin typeface="+mn-lt"/>
                        </a:rPr>
                        <a:t>CAROLINA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1.531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mn-lt"/>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32,7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85,0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867543366"/>
                  </a:ext>
                </a:extLst>
              </a:tr>
              <a:tr h="187052">
                <a:tc>
                  <a:txBody>
                    <a:bodyPr/>
                    <a:lstStyle/>
                    <a:p>
                      <a:pPr algn="l" fontAlgn="ctr">
                        <a:buNone/>
                      </a:pPr>
                      <a:r>
                        <a:rPr lang="es-CO" sz="1200" b="0" i="0" u="none" strike="noStrike">
                          <a:solidFill>
                            <a:srgbClr val="000000"/>
                          </a:solidFill>
                          <a:effectLst/>
                          <a:latin typeface="+mn-lt"/>
                        </a:rPr>
                        <a:t>DON MATIAS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6.560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21,3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32,0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161241293"/>
                  </a:ext>
                </a:extLst>
              </a:tr>
              <a:tr h="187052">
                <a:tc>
                  <a:txBody>
                    <a:bodyPr/>
                    <a:lstStyle/>
                    <a:p>
                      <a:pPr algn="l" fontAlgn="ctr">
                        <a:buNone/>
                      </a:pPr>
                      <a:r>
                        <a:rPr lang="es-CO" sz="1200" b="0" i="0" u="none" strike="noStrike">
                          <a:solidFill>
                            <a:srgbClr val="000000"/>
                          </a:solidFill>
                          <a:effectLst/>
                          <a:latin typeface="+mn-lt"/>
                        </a:rPr>
                        <a:t>ENTRERRIOS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2.872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mn-lt"/>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41,8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59,3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583773481"/>
                  </a:ext>
                </a:extLst>
              </a:tr>
              <a:tr h="187052">
                <a:tc>
                  <a:txBody>
                    <a:bodyPr/>
                    <a:lstStyle/>
                    <a:p>
                      <a:pPr algn="l" fontAlgn="ctr">
                        <a:buNone/>
                      </a:pPr>
                      <a:r>
                        <a:rPr lang="es-CO" sz="1200" b="0" i="0" u="none" strike="noStrike">
                          <a:solidFill>
                            <a:srgbClr val="000000"/>
                          </a:solidFill>
                          <a:effectLst/>
                          <a:latin typeface="+mn-lt"/>
                        </a:rPr>
                        <a:t>GOMEZ PLATA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4.331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36,9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53,1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977820496"/>
                  </a:ext>
                </a:extLst>
              </a:tr>
              <a:tr h="187052">
                <a:tc>
                  <a:txBody>
                    <a:bodyPr/>
                    <a:lstStyle/>
                    <a:p>
                      <a:pPr algn="l" fontAlgn="ctr">
                        <a:buNone/>
                      </a:pPr>
                      <a:r>
                        <a:rPr lang="es-CO" sz="1200" b="0" i="0" u="none" strike="noStrike">
                          <a:solidFill>
                            <a:srgbClr val="000000"/>
                          </a:solidFill>
                          <a:effectLst/>
                          <a:latin typeface="+mn-lt"/>
                        </a:rPr>
                        <a:t>GUADALUPE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3.618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mn-lt"/>
                        </a:rPr>
                        <a:t>13,8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30,3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754901800"/>
                  </a:ext>
                </a:extLst>
              </a:tr>
              <a:tr h="187052">
                <a:tc>
                  <a:txBody>
                    <a:bodyPr/>
                    <a:lstStyle/>
                    <a:p>
                      <a:pPr algn="l" fontAlgn="ctr">
                        <a:buNone/>
                      </a:pPr>
                      <a:r>
                        <a:rPr lang="es-CO" sz="1200" b="0" i="0" u="none" strike="noStrike">
                          <a:solidFill>
                            <a:srgbClr val="000000"/>
                          </a:solidFill>
                          <a:effectLst/>
                          <a:latin typeface="+mn-lt"/>
                        </a:rPr>
                        <a:t>ITUANGO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15.934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15,1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13,8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405290199"/>
                  </a:ext>
                </a:extLst>
              </a:tr>
              <a:tr h="187052">
                <a:tc>
                  <a:txBody>
                    <a:bodyPr/>
                    <a:lstStyle/>
                    <a:p>
                      <a:pPr algn="l" fontAlgn="ctr">
                        <a:buNone/>
                      </a:pPr>
                      <a:r>
                        <a:rPr lang="es-CO" sz="1200" b="0" i="0" u="none" strike="noStrike">
                          <a:solidFill>
                            <a:srgbClr val="000000"/>
                          </a:solidFill>
                          <a:effectLst/>
                          <a:latin typeface="+mn-lt"/>
                        </a:rPr>
                        <a:t>SAN ANDRES DE CUERQUIA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4.154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26,5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24,0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646388078"/>
                  </a:ext>
                </a:extLst>
              </a:tr>
              <a:tr h="187052">
                <a:tc>
                  <a:txBody>
                    <a:bodyPr/>
                    <a:lstStyle/>
                    <a:p>
                      <a:pPr algn="l" fontAlgn="ctr">
                        <a:buNone/>
                      </a:pPr>
                      <a:r>
                        <a:rPr lang="es-CO" sz="1200" b="0" i="0" u="none" strike="noStrike">
                          <a:solidFill>
                            <a:srgbClr val="000000"/>
                          </a:solidFill>
                          <a:effectLst/>
                          <a:latin typeface="+mn-lt"/>
                        </a:rPr>
                        <a:t>SAN JOSE DE LA MONTAÑA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1.825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mn-lt"/>
                        </a:rPr>
                        <a:t>16,4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16,6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704093253"/>
                  </a:ext>
                </a:extLst>
              </a:tr>
              <a:tr h="187052">
                <a:tc>
                  <a:txBody>
                    <a:bodyPr/>
                    <a:lstStyle/>
                    <a:p>
                      <a:pPr algn="l" fontAlgn="ctr">
                        <a:buNone/>
                      </a:pPr>
                      <a:r>
                        <a:rPr lang="es-CO" sz="1200" b="0" i="0" u="none" strike="noStrike">
                          <a:solidFill>
                            <a:srgbClr val="000000"/>
                          </a:solidFill>
                          <a:effectLst/>
                          <a:latin typeface="+mn-lt"/>
                        </a:rPr>
                        <a:t>SAN PEDRO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9.282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mn-lt"/>
                        </a:rPr>
                        <a:t>25,9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33,4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334265285"/>
                  </a:ext>
                </a:extLst>
              </a:tr>
              <a:tr h="187052">
                <a:tc>
                  <a:txBody>
                    <a:bodyPr/>
                    <a:lstStyle/>
                    <a:p>
                      <a:pPr algn="l" fontAlgn="ctr">
                        <a:buNone/>
                      </a:pPr>
                      <a:r>
                        <a:rPr lang="es-CO" sz="1200" b="0" i="0" u="none" strike="noStrike">
                          <a:solidFill>
                            <a:srgbClr val="000000"/>
                          </a:solidFill>
                          <a:effectLst/>
                          <a:latin typeface="+mn-lt"/>
                        </a:rPr>
                        <a:t>SANTA ROSA DE OSOS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15.031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23,3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767144879"/>
                  </a:ext>
                </a:extLst>
              </a:tr>
              <a:tr h="187052">
                <a:tc>
                  <a:txBody>
                    <a:bodyPr/>
                    <a:lstStyle/>
                    <a:p>
                      <a:pPr algn="l" fontAlgn="ctr">
                        <a:buNone/>
                      </a:pPr>
                      <a:r>
                        <a:rPr lang="es-CO" sz="1200" b="0" i="0" u="none" strike="noStrike">
                          <a:solidFill>
                            <a:srgbClr val="000000"/>
                          </a:solidFill>
                          <a:effectLst/>
                          <a:latin typeface="+mn-lt"/>
                        </a:rPr>
                        <a:t>TOLEDO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3.654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16,4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mn-lt"/>
                        </a:rPr>
                        <a:t>29,9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527748617"/>
                  </a:ext>
                </a:extLst>
              </a:tr>
              <a:tr h="187052">
                <a:tc>
                  <a:txBody>
                    <a:bodyPr/>
                    <a:lstStyle/>
                    <a:p>
                      <a:pPr algn="l" fontAlgn="ctr">
                        <a:buNone/>
                      </a:pPr>
                      <a:r>
                        <a:rPr lang="es-CO" sz="1200" b="0" i="0" u="none" strike="noStrike">
                          <a:solidFill>
                            <a:srgbClr val="000000"/>
                          </a:solidFill>
                          <a:effectLst/>
                          <a:latin typeface="+mn-lt"/>
                        </a:rPr>
                        <a:t>VALDIVIA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1.181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mn-lt"/>
                        </a:rPr>
                        <a:t>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498060561"/>
                  </a:ext>
                </a:extLst>
              </a:tr>
              <a:tr h="187052">
                <a:tc>
                  <a:txBody>
                    <a:bodyPr/>
                    <a:lstStyle/>
                    <a:p>
                      <a:pPr algn="l" fontAlgn="ctr">
                        <a:buNone/>
                      </a:pPr>
                      <a:r>
                        <a:rPr lang="es-CO" sz="1200" b="0" i="0" u="none" strike="noStrike">
                          <a:solidFill>
                            <a:srgbClr val="000000"/>
                          </a:solidFill>
                          <a:effectLst/>
                          <a:latin typeface="+mn-lt"/>
                        </a:rPr>
                        <a:t>YARUMAL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15.371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37,7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35,1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635907902"/>
                  </a:ext>
                </a:extLst>
              </a:tr>
              <a:tr h="187052">
                <a:tc>
                  <a:txBody>
                    <a:bodyPr/>
                    <a:lstStyle/>
                    <a:p>
                      <a:pPr algn="l" fontAlgn="ctr">
                        <a:buNone/>
                      </a:pPr>
                      <a:r>
                        <a:rPr lang="es-CO" sz="1200" b="1" i="0" u="none" strike="noStrike">
                          <a:solidFill>
                            <a:srgbClr val="FFFFFF"/>
                          </a:solidFill>
                          <a:effectLst/>
                          <a:latin typeface="+mn-lt"/>
                        </a:rPr>
                        <a:t>TOTAL NORTE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a:solidFill>
                            <a:srgbClr val="FFFFFF"/>
                          </a:solidFill>
                          <a:effectLst/>
                          <a:latin typeface="+mn-lt"/>
                        </a:rPr>
                        <a:t>96.812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a:solidFill>
                            <a:srgbClr val="FFFFFF"/>
                          </a:solidFill>
                          <a:effectLst/>
                          <a:latin typeface="+mn-lt"/>
                        </a:rPr>
                        <a:t>226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a:solidFill>
                            <a:srgbClr val="FFFFFF"/>
                          </a:solidFill>
                          <a:effectLst/>
                          <a:latin typeface="+mn-lt"/>
                        </a:rPr>
                        <a:t>23,3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b">
                        <a:buNone/>
                      </a:pPr>
                      <a:r>
                        <a:rPr lang="es-CO" sz="1200" b="1" i="0" u="none" strike="noStrike" dirty="0">
                          <a:solidFill>
                            <a:srgbClr val="FFFFFF"/>
                          </a:solidFill>
                          <a:effectLst/>
                          <a:latin typeface="+mn-lt"/>
                        </a:rPr>
                        <a:t>28,8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extLst>
                  <a:ext uri="{0D108BD9-81ED-4DB2-BD59-A6C34878D82A}">
                    <a16:rowId xmlns:a16="http://schemas.microsoft.com/office/drawing/2014/main" val="2504866599"/>
                  </a:ext>
                </a:extLst>
              </a:tr>
            </a:tbl>
          </a:graphicData>
        </a:graphic>
      </p:graphicFrame>
    </p:spTree>
    <p:extLst>
      <p:ext uri="{BB962C8B-B14F-4D97-AF65-F5344CB8AC3E}">
        <p14:creationId xmlns:p14="http://schemas.microsoft.com/office/powerpoint/2010/main" val="18959733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CC7B3-C18E-ADF0-E72D-38FF6A795874}"/>
            </a:ext>
          </a:extLst>
        </p:cNvPr>
        <p:cNvGrpSpPr/>
        <p:nvPr/>
      </p:nvGrpSpPr>
      <p:grpSpPr>
        <a:xfrm>
          <a:off x="0" y="0"/>
          <a:ext cx="0" cy="0"/>
          <a:chOff x="0" y="0"/>
          <a:chExt cx="0" cy="0"/>
        </a:xfrm>
      </p:grpSpPr>
      <p:sp>
        <p:nvSpPr>
          <p:cNvPr id="5" name="1 CuadroTexto">
            <a:extLst>
              <a:ext uri="{FF2B5EF4-FFF2-40B4-BE49-F238E27FC236}">
                <a16:creationId xmlns:a16="http://schemas.microsoft.com/office/drawing/2014/main" id="{7F1D6F68-20DF-D035-4817-A9B1A9B97B6A}"/>
              </a:ext>
            </a:extLst>
          </p:cNvPr>
          <p:cNvSpPr txBox="1"/>
          <p:nvPr/>
        </p:nvSpPr>
        <p:spPr>
          <a:xfrm>
            <a:off x="6995767" y="2737296"/>
            <a:ext cx="4140000" cy="1384995"/>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mayo en el Occidente es de 19,5 presentando una disminución del 8,1% con relación al mes anterior.</a:t>
            </a:r>
          </a:p>
        </p:txBody>
      </p:sp>
      <p:sp>
        <p:nvSpPr>
          <p:cNvPr id="4" name="CuadroTexto 3">
            <a:extLst>
              <a:ext uri="{FF2B5EF4-FFF2-40B4-BE49-F238E27FC236}">
                <a16:creationId xmlns:a16="http://schemas.microsoft.com/office/drawing/2014/main" id="{D34A6ACB-47A6-1A0B-DE79-FC809A1B6728}"/>
              </a:ext>
            </a:extLst>
          </p:cNvPr>
          <p:cNvSpPr txBox="1"/>
          <p:nvPr/>
        </p:nvSpPr>
        <p:spPr>
          <a:xfrm>
            <a:off x="5843984" y="602446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
        <p:nvSpPr>
          <p:cNvPr id="6" name="CuadroTexto 4">
            <a:extLst>
              <a:ext uri="{FF2B5EF4-FFF2-40B4-BE49-F238E27FC236}">
                <a16:creationId xmlns:a16="http://schemas.microsoft.com/office/drawing/2014/main" id="{BF74B186-0F7A-11A8-FDBF-3277C2E568D9}"/>
              </a:ext>
            </a:extLst>
          </p:cNvPr>
          <p:cNvSpPr txBox="1"/>
          <p:nvPr/>
        </p:nvSpPr>
        <p:spPr>
          <a:xfrm>
            <a:off x="1558699" y="387350"/>
            <a:ext cx="9073008" cy="954107"/>
          </a:xfrm>
          <a:prstGeom prst="rect">
            <a:avLst/>
          </a:prstGeom>
          <a:noFill/>
        </p:spPr>
        <p:txBody>
          <a:bodyPr wrap="square" rtlCol="0">
            <a:spAutoFit/>
          </a:bodyPr>
          <a:lstStyle/>
          <a:p>
            <a:pPr algn="ctr"/>
            <a:r>
              <a:rPr lang="es-MX" sz="2800" b="1" dirty="0">
                <a:solidFill>
                  <a:srgbClr val="23505E"/>
                </a:solidFill>
                <a:latin typeface="+mj-lt"/>
              </a:rPr>
              <a:t>Distribución de PQRD Savia Salud EPS en el Occidente para Junio 2025</a:t>
            </a:r>
          </a:p>
        </p:txBody>
      </p:sp>
      <p:graphicFrame>
        <p:nvGraphicFramePr>
          <p:cNvPr id="8" name="Tabla 7">
            <a:extLst>
              <a:ext uri="{FF2B5EF4-FFF2-40B4-BE49-F238E27FC236}">
                <a16:creationId xmlns:a16="http://schemas.microsoft.com/office/drawing/2014/main" id="{C9CEE1A6-FD73-DEC9-1EF1-89DA104829DA}"/>
              </a:ext>
            </a:extLst>
          </p:cNvPr>
          <p:cNvGraphicFramePr>
            <a:graphicFrameLocks noGrp="1"/>
          </p:cNvGraphicFramePr>
          <p:nvPr>
            <p:extLst>
              <p:ext uri="{D42A27DB-BD31-4B8C-83A1-F6EECF244321}">
                <p14:modId xmlns:p14="http://schemas.microsoft.com/office/powerpoint/2010/main" val="1818330099"/>
              </p:ext>
            </p:extLst>
          </p:nvPr>
        </p:nvGraphicFramePr>
        <p:xfrm>
          <a:off x="838622" y="1701602"/>
          <a:ext cx="5760001" cy="4143700"/>
        </p:xfrm>
        <a:graphic>
          <a:graphicData uri="http://schemas.openxmlformats.org/drawingml/2006/table">
            <a:tbl>
              <a:tblPr/>
              <a:tblGrid>
                <a:gridCol w="1905778">
                  <a:extLst>
                    <a:ext uri="{9D8B030D-6E8A-4147-A177-3AD203B41FA5}">
                      <a16:colId xmlns:a16="http://schemas.microsoft.com/office/drawing/2014/main" val="3835157309"/>
                    </a:ext>
                  </a:extLst>
                </a:gridCol>
                <a:gridCol w="1208889">
                  <a:extLst>
                    <a:ext uri="{9D8B030D-6E8A-4147-A177-3AD203B41FA5}">
                      <a16:colId xmlns:a16="http://schemas.microsoft.com/office/drawing/2014/main" val="537880542"/>
                    </a:ext>
                  </a:extLst>
                </a:gridCol>
                <a:gridCol w="881778">
                  <a:extLst>
                    <a:ext uri="{9D8B030D-6E8A-4147-A177-3AD203B41FA5}">
                      <a16:colId xmlns:a16="http://schemas.microsoft.com/office/drawing/2014/main" val="140834450"/>
                    </a:ext>
                  </a:extLst>
                </a:gridCol>
                <a:gridCol w="881778">
                  <a:extLst>
                    <a:ext uri="{9D8B030D-6E8A-4147-A177-3AD203B41FA5}">
                      <a16:colId xmlns:a16="http://schemas.microsoft.com/office/drawing/2014/main" val="2351180336"/>
                    </a:ext>
                  </a:extLst>
                </a:gridCol>
                <a:gridCol w="881778">
                  <a:extLst>
                    <a:ext uri="{9D8B030D-6E8A-4147-A177-3AD203B41FA5}">
                      <a16:colId xmlns:a16="http://schemas.microsoft.com/office/drawing/2014/main" val="3525161609"/>
                    </a:ext>
                  </a:extLst>
                </a:gridCol>
              </a:tblGrid>
              <a:tr h="362053">
                <a:tc>
                  <a:txBody>
                    <a:bodyPr/>
                    <a:lstStyle/>
                    <a:p>
                      <a:pPr algn="ctr" fontAlgn="ctr">
                        <a:buNone/>
                      </a:pPr>
                      <a:r>
                        <a:rPr lang="es-CO" sz="1200" b="1" i="0" u="none" strike="noStrike" dirty="0">
                          <a:solidFill>
                            <a:srgbClr val="FFFFFF"/>
                          </a:solidFill>
                          <a:effectLst/>
                          <a:latin typeface="Calibri" panose="020F0502020204030204" pitchFamily="34" charset="0"/>
                        </a:rPr>
                        <a:t>OCCIDENTE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Calibri" panose="020F0502020204030204" pitchFamily="34" charset="0"/>
                        </a:rPr>
                        <a:t>TOTAL AFILIADOS A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Calibri" panose="020F0502020204030204" pitchFamily="34" charset="0"/>
                        </a:rPr>
                        <a:t>N°PQRD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Calibri" panose="020F0502020204030204" pitchFamily="34" charset="0"/>
                        </a:rPr>
                        <a:t>TASA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Calibri" panose="020F0502020204030204" pitchFamily="34" charset="0"/>
                        </a:rPr>
                        <a:t>TASA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99"/>
                    </a:solidFill>
                  </a:tcPr>
                </a:tc>
                <a:extLst>
                  <a:ext uri="{0D108BD9-81ED-4DB2-BD59-A6C34878D82A}">
                    <a16:rowId xmlns:a16="http://schemas.microsoft.com/office/drawing/2014/main" val="409211305"/>
                  </a:ext>
                </a:extLst>
              </a:tr>
              <a:tr h="188897">
                <a:tc>
                  <a:txBody>
                    <a:bodyPr/>
                    <a:lstStyle/>
                    <a:p>
                      <a:pPr algn="l" fontAlgn="ctr">
                        <a:buNone/>
                      </a:pPr>
                      <a:r>
                        <a:rPr lang="es-CO" sz="1200" b="0" i="0" u="none" strike="noStrike">
                          <a:solidFill>
                            <a:srgbClr val="000000"/>
                          </a:solidFill>
                          <a:effectLst/>
                          <a:latin typeface="Calibri" panose="020F0502020204030204" pitchFamily="34" charset="0"/>
                        </a:rPr>
                        <a:t>ABRIAQUI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1.407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928953930"/>
                  </a:ext>
                </a:extLst>
              </a:tr>
              <a:tr h="188897">
                <a:tc>
                  <a:txBody>
                    <a:bodyPr/>
                    <a:lstStyle/>
                    <a:p>
                      <a:pPr algn="l" fontAlgn="ctr">
                        <a:buNone/>
                      </a:pPr>
                      <a:r>
                        <a:rPr lang="es-CO" sz="1200" b="0" i="0" u="none" strike="noStrike">
                          <a:solidFill>
                            <a:srgbClr val="000000"/>
                          </a:solidFill>
                          <a:effectLst/>
                          <a:latin typeface="Calibri" panose="020F0502020204030204" pitchFamily="34" charset="0"/>
                        </a:rPr>
                        <a:t>ANZA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5.521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4098018111"/>
                  </a:ext>
                </a:extLst>
              </a:tr>
              <a:tr h="188897">
                <a:tc>
                  <a:txBody>
                    <a:bodyPr/>
                    <a:lstStyle/>
                    <a:p>
                      <a:pPr algn="l" fontAlgn="ctr">
                        <a:buNone/>
                      </a:pPr>
                      <a:r>
                        <a:rPr lang="es-CO" sz="1200" b="0" i="0" u="none" strike="noStrike" dirty="0">
                          <a:solidFill>
                            <a:srgbClr val="000000"/>
                          </a:solidFill>
                          <a:effectLst/>
                          <a:latin typeface="Calibri" panose="020F0502020204030204" pitchFamily="34" charset="0"/>
                        </a:rPr>
                        <a:t>ARMENIA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756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52,9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81951617"/>
                  </a:ext>
                </a:extLst>
              </a:tr>
              <a:tr h="188897">
                <a:tc>
                  <a:txBody>
                    <a:bodyPr/>
                    <a:lstStyle/>
                    <a:p>
                      <a:pPr algn="l" fontAlgn="ctr">
                        <a:buNone/>
                      </a:pPr>
                      <a:r>
                        <a:rPr lang="es-CO" sz="1200" b="0" i="0" u="none" strike="noStrike" dirty="0">
                          <a:solidFill>
                            <a:srgbClr val="000000"/>
                          </a:solidFill>
                          <a:effectLst/>
                          <a:latin typeface="Calibri" panose="020F0502020204030204" pitchFamily="34" charset="0"/>
                        </a:rPr>
                        <a:t>BURITICA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5.472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071072253"/>
                  </a:ext>
                </a:extLst>
              </a:tr>
              <a:tr h="188897">
                <a:tc>
                  <a:txBody>
                    <a:bodyPr/>
                    <a:lstStyle/>
                    <a:p>
                      <a:pPr algn="l" fontAlgn="ctr">
                        <a:buNone/>
                      </a:pPr>
                      <a:r>
                        <a:rPr lang="es-CO" sz="1200" b="0" i="0" u="none" strike="noStrike">
                          <a:solidFill>
                            <a:srgbClr val="000000"/>
                          </a:solidFill>
                          <a:effectLst/>
                          <a:latin typeface="Calibri" panose="020F0502020204030204" pitchFamily="34" charset="0"/>
                        </a:rPr>
                        <a:t>CAICEDO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6.910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180079851"/>
                  </a:ext>
                </a:extLst>
              </a:tr>
              <a:tr h="188897">
                <a:tc>
                  <a:txBody>
                    <a:bodyPr/>
                    <a:lstStyle/>
                    <a:p>
                      <a:pPr algn="l" fontAlgn="ctr">
                        <a:buNone/>
                      </a:pPr>
                      <a:r>
                        <a:rPr lang="es-CO" sz="1200" b="0" i="0" u="none" strike="noStrike">
                          <a:solidFill>
                            <a:srgbClr val="000000"/>
                          </a:solidFill>
                          <a:effectLst/>
                          <a:latin typeface="Calibri" panose="020F0502020204030204" pitchFamily="34" charset="0"/>
                        </a:rPr>
                        <a:t>CAÑASGORDAS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11.389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826826070"/>
                  </a:ext>
                </a:extLst>
              </a:tr>
              <a:tr h="188897">
                <a:tc>
                  <a:txBody>
                    <a:bodyPr/>
                    <a:lstStyle/>
                    <a:p>
                      <a:pPr algn="l" fontAlgn="ctr">
                        <a:buNone/>
                      </a:pPr>
                      <a:r>
                        <a:rPr lang="es-CO" sz="1200" b="0" i="0" u="none" strike="noStrike">
                          <a:solidFill>
                            <a:srgbClr val="000000"/>
                          </a:solidFill>
                          <a:effectLst/>
                          <a:latin typeface="Calibri" panose="020F0502020204030204" pitchFamily="34" charset="0"/>
                        </a:rPr>
                        <a:t>DABEIBA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1.441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594115279"/>
                  </a:ext>
                </a:extLst>
              </a:tr>
              <a:tr h="188897">
                <a:tc>
                  <a:txBody>
                    <a:bodyPr/>
                    <a:lstStyle/>
                    <a:p>
                      <a:pPr algn="l" fontAlgn="ctr">
                        <a:buNone/>
                      </a:pPr>
                      <a:r>
                        <a:rPr lang="es-CO" sz="1200" b="0" i="0" u="none" strike="noStrike">
                          <a:solidFill>
                            <a:srgbClr val="000000"/>
                          </a:solidFill>
                          <a:effectLst/>
                          <a:latin typeface="Calibri" panose="020F0502020204030204" pitchFamily="34" charset="0"/>
                        </a:rPr>
                        <a:t>EBEJICO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6.619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803574295"/>
                  </a:ext>
                </a:extLst>
              </a:tr>
              <a:tr h="188897">
                <a:tc>
                  <a:txBody>
                    <a:bodyPr/>
                    <a:lstStyle/>
                    <a:p>
                      <a:pPr algn="l" fontAlgn="ctr">
                        <a:buNone/>
                      </a:pPr>
                      <a:r>
                        <a:rPr lang="es-CO" sz="1200" b="0" i="0" u="none" strike="noStrike">
                          <a:solidFill>
                            <a:srgbClr val="000000"/>
                          </a:solidFill>
                          <a:effectLst/>
                          <a:latin typeface="Calibri" panose="020F0502020204030204" pitchFamily="34" charset="0"/>
                        </a:rPr>
                        <a:t>FRONTINO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2.504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16,0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789583232"/>
                  </a:ext>
                </a:extLst>
              </a:tr>
              <a:tr h="188897">
                <a:tc>
                  <a:txBody>
                    <a:bodyPr/>
                    <a:lstStyle/>
                    <a:p>
                      <a:pPr algn="l" fontAlgn="ctr">
                        <a:buNone/>
                      </a:pPr>
                      <a:r>
                        <a:rPr lang="es-CO" sz="1200" b="0" i="0" u="none" strike="noStrike">
                          <a:solidFill>
                            <a:srgbClr val="000000"/>
                          </a:solidFill>
                          <a:effectLst/>
                          <a:latin typeface="Calibri" panose="020F0502020204030204" pitchFamily="34" charset="0"/>
                        </a:rPr>
                        <a:t>GIRALDO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1.151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43,4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43,9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535584868"/>
                  </a:ext>
                </a:extLst>
              </a:tr>
              <a:tr h="188897">
                <a:tc>
                  <a:txBody>
                    <a:bodyPr/>
                    <a:lstStyle/>
                    <a:p>
                      <a:pPr algn="l" fontAlgn="ctr">
                        <a:buNone/>
                      </a:pPr>
                      <a:r>
                        <a:rPr lang="es-CO" sz="1200" b="0" i="0" u="none" strike="noStrike">
                          <a:solidFill>
                            <a:srgbClr val="000000"/>
                          </a:solidFill>
                          <a:effectLst/>
                          <a:latin typeface="Calibri" panose="020F0502020204030204" pitchFamily="34" charset="0"/>
                        </a:rPr>
                        <a:t>HELICONIA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3.087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29,2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45,1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098982803"/>
                  </a:ext>
                </a:extLst>
              </a:tr>
              <a:tr h="188897">
                <a:tc>
                  <a:txBody>
                    <a:bodyPr/>
                    <a:lstStyle/>
                    <a:p>
                      <a:pPr algn="l" fontAlgn="ctr">
                        <a:buNone/>
                      </a:pPr>
                      <a:r>
                        <a:rPr lang="es-CO" sz="1200" b="0" i="0" u="none" strike="noStrike">
                          <a:solidFill>
                            <a:srgbClr val="000000"/>
                          </a:solidFill>
                          <a:effectLst/>
                          <a:latin typeface="Calibri" panose="020F0502020204030204" pitchFamily="34" charset="0"/>
                        </a:rPr>
                        <a:t>LIBORINA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7.229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78961287"/>
                  </a:ext>
                </a:extLst>
              </a:tr>
              <a:tr h="188897">
                <a:tc>
                  <a:txBody>
                    <a:bodyPr/>
                    <a:lstStyle/>
                    <a:p>
                      <a:pPr algn="l" fontAlgn="ctr">
                        <a:buNone/>
                      </a:pPr>
                      <a:r>
                        <a:rPr lang="es-CO" sz="1200" b="0" i="0" u="none" strike="noStrike">
                          <a:solidFill>
                            <a:srgbClr val="000000"/>
                          </a:solidFill>
                          <a:effectLst/>
                          <a:latin typeface="Calibri" panose="020F0502020204030204" pitchFamily="34" charset="0"/>
                        </a:rPr>
                        <a:t>OLAYA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1.834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32,7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968208442"/>
                  </a:ext>
                </a:extLst>
              </a:tr>
              <a:tr h="188897">
                <a:tc>
                  <a:txBody>
                    <a:bodyPr/>
                    <a:lstStyle/>
                    <a:p>
                      <a:pPr algn="l" fontAlgn="ctr">
                        <a:buNone/>
                      </a:pPr>
                      <a:r>
                        <a:rPr lang="es-CO" sz="1200" b="0" i="0" u="none" strike="noStrike">
                          <a:solidFill>
                            <a:srgbClr val="000000"/>
                          </a:solidFill>
                          <a:effectLst/>
                          <a:latin typeface="Calibri" panose="020F0502020204030204" pitchFamily="34" charset="0"/>
                        </a:rPr>
                        <a:t>PEQUE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2.524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518819384"/>
                  </a:ext>
                </a:extLst>
              </a:tr>
              <a:tr h="188897">
                <a:tc>
                  <a:txBody>
                    <a:bodyPr/>
                    <a:lstStyle/>
                    <a:p>
                      <a:pPr algn="l" fontAlgn="ctr">
                        <a:buNone/>
                      </a:pPr>
                      <a:r>
                        <a:rPr lang="es-CO" sz="1200" b="0" i="0" u="none" strike="noStrike">
                          <a:solidFill>
                            <a:srgbClr val="000000"/>
                          </a:solidFill>
                          <a:effectLst/>
                          <a:latin typeface="Calibri" panose="020F0502020204030204" pitchFamily="34" charset="0"/>
                        </a:rPr>
                        <a:t>SABANALARGA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6.507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4253838077"/>
                  </a:ext>
                </a:extLst>
              </a:tr>
              <a:tr h="188897">
                <a:tc>
                  <a:txBody>
                    <a:bodyPr/>
                    <a:lstStyle/>
                    <a:p>
                      <a:pPr algn="l" fontAlgn="ctr">
                        <a:buNone/>
                      </a:pPr>
                      <a:r>
                        <a:rPr lang="es-CO" sz="1200" b="0" i="0" u="none" strike="noStrike">
                          <a:solidFill>
                            <a:srgbClr val="000000"/>
                          </a:solidFill>
                          <a:effectLst/>
                          <a:latin typeface="Calibri" panose="020F0502020204030204" pitchFamily="34" charset="0"/>
                        </a:rPr>
                        <a:t>SAN JERONIMO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6.018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26,6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008327591"/>
                  </a:ext>
                </a:extLst>
              </a:tr>
              <a:tr h="188897">
                <a:tc>
                  <a:txBody>
                    <a:bodyPr/>
                    <a:lstStyle/>
                    <a:p>
                      <a:pPr algn="l" fontAlgn="ctr">
                        <a:buNone/>
                      </a:pPr>
                      <a:r>
                        <a:rPr lang="es-CO" sz="1200" b="0" i="0" u="none" strike="noStrike">
                          <a:solidFill>
                            <a:srgbClr val="000000"/>
                          </a:solidFill>
                          <a:effectLst/>
                          <a:latin typeface="Calibri" panose="020F0502020204030204" pitchFamily="34" charset="0"/>
                        </a:rPr>
                        <a:t>SANTA FE DE ANTIOQUIA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7.782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20,6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334886616"/>
                  </a:ext>
                </a:extLst>
              </a:tr>
              <a:tr h="188897">
                <a:tc>
                  <a:txBody>
                    <a:bodyPr/>
                    <a:lstStyle/>
                    <a:p>
                      <a:pPr algn="l" fontAlgn="ctr">
                        <a:buNone/>
                      </a:pPr>
                      <a:r>
                        <a:rPr lang="es-CO" sz="1200" b="0" i="0" u="none" strike="noStrike">
                          <a:solidFill>
                            <a:srgbClr val="000000"/>
                          </a:solidFill>
                          <a:effectLst/>
                          <a:latin typeface="Calibri" panose="020F0502020204030204" pitchFamily="34" charset="0"/>
                        </a:rPr>
                        <a:t>SOPETRAN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8.781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30,7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34,1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553435814"/>
                  </a:ext>
                </a:extLst>
              </a:tr>
              <a:tr h="188897">
                <a:tc>
                  <a:txBody>
                    <a:bodyPr/>
                    <a:lstStyle/>
                    <a:p>
                      <a:pPr algn="l" fontAlgn="ctr">
                        <a:buNone/>
                      </a:pPr>
                      <a:r>
                        <a:rPr lang="es-CO" sz="1200" b="0" i="0" u="none" strike="noStrike">
                          <a:solidFill>
                            <a:srgbClr val="000000"/>
                          </a:solidFill>
                          <a:effectLst/>
                          <a:latin typeface="Calibri" panose="020F0502020204030204" pitchFamily="34" charset="0"/>
                        </a:rPr>
                        <a:t>URAMITA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062035627"/>
                  </a:ext>
                </a:extLst>
              </a:tr>
              <a:tr h="188897">
                <a:tc>
                  <a:txBody>
                    <a:bodyPr/>
                    <a:lstStyle/>
                    <a:p>
                      <a:pPr algn="l" fontAlgn="ctr">
                        <a:buNone/>
                      </a:pPr>
                      <a:r>
                        <a:rPr lang="es-CO" sz="1200" b="1" i="0" u="none" strike="noStrike">
                          <a:solidFill>
                            <a:srgbClr val="FFFFFF"/>
                          </a:solidFill>
                          <a:effectLst/>
                          <a:latin typeface="Calibri" panose="020F0502020204030204" pitchFamily="34" charset="0"/>
                        </a:rPr>
                        <a:t>TOTAL  OCCIDENTE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a:solidFill>
                            <a:srgbClr val="FFFFFF"/>
                          </a:solidFill>
                          <a:effectLst/>
                          <a:latin typeface="Aptos Narrow" panose="020B0004020202020204" pitchFamily="34" charset="0"/>
                        </a:rPr>
                        <a:t>86.984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a:solidFill>
                            <a:srgbClr val="FFFFFF"/>
                          </a:solidFill>
                          <a:effectLst/>
                          <a:latin typeface="Aptos Narrow" panose="020B0004020202020204" pitchFamily="34" charset="0"/>
                        </a:rPr>
                        <a:t>170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a:solidFill>
                            <a:srgbClr val="FFFFFF"/>
                          </a:solidFill>
                          <a:effectLst/>
                          <a:latin typeface="Aptos Narrow" panose="020B0004020202020204" pitchFamily="34" charset="0"/>
                        </a:rPr>
                        <a:t>19,5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b">
                        <a:buNone/>
                      </a:pPr>
                      <a:r>
                        <a:rPr lang="es-CO" sz="1200" b="1" i="0" u="none" strike="noStrike" dirty="0">
                          <a:solidFill>
                            <a:srgbClr val="FFFFFF"/>
                          </a:solidFill>
                          <a:effectLst/>
                          <a:latin typeface="Aptos Narrow" panose="020B0004020202020204" pitchFamily="34" charset="0"/>
                        </a:rPr>
                        <a:t>21,3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extLst>
                  <a:ext uri="{0D108BD9-81ED-4DB2-BD59-A6C34878D82A}">
                    <a16:rowId xmlns:a16="http://schemas.microsoft.com/office/drawing/2014/main" val="1857539311"/>
                  </a:ext>
                </a:extLst>
              </a:tr>
            </a:tbl>
          </a:graphicData>
        </a:graphic>
      </p:graphicFrame>
    </p:spTree>
    <p:extLst>
      <p:ext uri="{BB962C8B-B14F-4D97-AF65-F5344CB8AC3E}">
        <p14:creationId xmlns:p14="http://schemas.microsoft.com/office/powerpoint/2010/main" val="376693293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F671E-DF71-623F-8459-CAEB7C1C34EA}"/>
            </a:ext>
          </a:extLst>
        </p:cNvPr>
        <p:cNvGrpSpPr/>
        <p:nvPr/>
      </p:nvGrpSpPr>
      <p:grpSpPr>
        <a:xfrm>
          <a:off x="0" y="0"/>
          <a:ext cx="0" cy="0"/>
          <a:chOff x="0" y="0"/>
          <a:chExt cx="0" cy="0"/>
        </a:xfrm>
      </p:grpSpPr>
      <p:sp>
        <p:nvSpPr>
          <p:cNvPr id="5" name="1 CuadroTexto">
            <a:extLst>
              <a:ext uri="{FF2B5EF4-FFF2-40B4-BE49-F238E27FC236}">
                <a16:creationId xmlns:a16="http://schemas.microsoft.com/office/drawing/2014/main" id="{9DE80AB2-ABF0-3817-44F5-F7A637258534}"/>
              </a:ext>
            </a:extLst>
          </p:cNvPr>
          <p:cNvSpPr txBox="1"/>
          <p:nvPr/>
        </p:nvSpPr>
        <p:spPr>
          <a:xfrm>
            <a:off x="1775202" y="4708756"/>
            <a:ext cx="8640000" cy="738664"/>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mayo en el Nordeste es de 22,1 presentando una disminución del 14,7% con relación al mes anterior.</a:t>
            </a:r>
          </a:p>
        </p:txBody>
      </p:sp>
      <p:sp>
        <p:nvSpPr>
          <p:cNvPr id="6" name="CuadroTexto 5">
            <a:extLst>
              <a:ext uri="{FF2B5EF4-FFF2-40B4-BE49-F238E27FC236}">
                <a16:creationId xmlns:a16="http://schemas.microsoft.com/office/drawing/2014/main" id="{55E256D3-2DEA-E6D8-57A1-780019A0C93D}"/>
              </a:ext>
            </a:extLst>
          </p:cNvPr>
          <p:cNvSpPr txBox="1"/>
          <p:nvPr/>
        </p:nvSpPr>
        <p:spPr>
          <a:xfrm>
            <a:off x="5843984" y="602446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
        <p:nvSpPr>
          <p:cNvPr id="4" name="CuadroTexto 4">
            <a:extLst>
              <a:ext uri="{FF2B5EF4-FFF2-40B4-BE49-F238E27FC236}">
                <a16:creationId xmlns:a16="http://schemas.microsoft.com/office/drawing/2014/main" id="{D23F111E-AA44-5C5A-286D-00139AC7FB4C}"/>
              </a:ext>
            </a:extLst>
          </p:cNvPr>
          <p:cNvSpPr txBox="1"/>
          <p:nvPr/>
        </p:nvSpPr>
        <p:spPr>
          <a:xfrm>
            <a:off x="1558699" y="387350"/>
            <a:ext cx="9073008" cy="954107"/>
          </a:xfrm>
          <a:prstGeom prst="rect">
            <a:avLst/>
          </a:prstGeom>
          <a:noFill/>
        </p:spPr>
        <p:txBody>
          <a:bodyPr wrap="square" rtlCol="0">
            <a:spAutoFit/>
          </a:bodyPr>
          <a:lstStyle/>
          <a:p>
            <a:pPr algn="ctr"/>
            <a:r>
              <a:rPr lang="es-MX" sz="2800" b="1" dirty="0">
                <a:solidFill>
                  <a:srgbClr val="23505E"/>
                </a:solidFill>
                <a:latin typeface="+mj-lt"/>
              </a:rPr>
              <a:t>Distribución de PQRD Savia Salud EPS en el Nordeste para Junio 2025</a:t>
            </a:r>
          </a:p>
        </p:txBody>
      </p:sp>
      <p:graphicFrame>
        <p:nvGraphicFramePr>
          <p:cNvPr id="3" name="Tabla 2">
            <a:extLst>
              <a:ext uri="{FF2B5EF4-FFF2-40B4-BE49-F238E27FC236}">
                <a16:creationId xmlns:a16="http://schemas.microsoft.com/office/drawing/2014/main" id="{A92BFC2C-63D2-80C5-E65A-242839465FA7}"/>
              </a:ext>
            </a:extLst>
          </p:cNvPr>
          <p:cNvGraphicFramePr>
            <a:graphicFrameLocks noGrp="1"/>
          </p:cNvGraphicFramePr>
          <p:nvPr>
            <p:extLst>
              <p:ext uri="{D42A27DB-BD31-4B8C-83A1-F6EECF244321}">
                <p14:modId xmlns:p14="http://schemas.microsoft.com/office/powerpoint/2010/main" val="3622457416"/>
              </p:ext>
            </p:extLst>
          </p:nvPr>
        </p:nvGraphicFramePr>
        <p:xfrm>
          <a:off x="3215201" y="1549355"/>
          <a:ext cx="5760001" cy="3005234"/>
        </p:xfrm>
        <a:graphic>
          <a:graphicData uri="http://schemas.openxmlformats.org/drawingml/2006/table">
            <a:tbl>
              <a:tblPr/>
              <a:tblGrid>
                <a:gridCol w="1905778">
                  <a:extLst>
                    <a:ext uri="{9D8B030D-6E8A-4147-A177-3AD203B41FA5}">
                      <a16:colId xmlns:a16="http://schemas.microsoft.com/office/drawing/2014/main" val="373089281"/>
                    </a:ext>
                  </a:extLst>
                </a:gridCol>
                <a:gridCol w="1208889">
                  <a:extLst>
                    <a:ext uri="{9D8B030D-6E8A-4147-A177-3AD203B41FA5}">
                      <a16:colId xmlns:a16="http://schemas.microsoft.com/office/drawing/2014/main" val="932372313"/>
                    </a:ext>
                  </a:extLst>
                </a:gridCol>
                <a:gridCol w="881778">
                  <a:extLst>
                    <a:ext uri="{9D8B030D-6E8A-4147-A177-3AD203B41FA5}">
                      <a16:colId xmlns:a16="http://schemas.microsoft.com/office/drawing/2014/main" val="186127517"/>
                    </a:ext>
                  </a:extLst>
                </a:gridCol>
                <a:gridCol w="881778">
                  <a:extLst>
                    <a:ext uri="{9D8B030D-6E8A-4147-A177-3AD203B41FA5}">
                      <a16:colId xmlns:a16="http://schemas.microsoft.com/office/drawing/2014/main" val="1614017264"/>
                    </a:ext>
                  </a:extLst>
                </a:gridCol>
                <a:gridCol w="881778">
                  <a:extLst>
                    <a:ext uri="{9D8B030D-6E8A-4147-A177-3AD203B41FA5}">
                      <a16:colId xmlns:a16="http://schemas.microsoft.com/office/drawing/2014/main" val="3719084634"/>
                    </a:ext>
                  </a:extLst>
                </a:gridCol>
              </a:tblGrid>
              <a:tr h="373940">
                <a:tc>
                  <a:txBody>
                    <a:bodyPr/>
                    <a:lstStyle/>
                    <a:p>
                      <a:pPr algn="ctr" fontAlgn="ctr">
                        <a:buNone/>
                      </a:pPr>
                      <a:r>
                        <a:rPr lang="es-CO" sz="1400" b="1" i="0" u="none" strike="noStrike">
                          <a:solidFill>
                            <a:srgbClr val="FFFFFF"/>
                          </a:solidFill>
                          <a:effectLst/>
                          <a:latin typeface="+mn-lt"/>
                        </a:rPr>
                        <a:t> NORDESTE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400" b="1" i="0" u="none" strike="noStrike">
                          <a:solidFill>
                            <a:srgbClr val="FFFFFF"/>
                          </a:solidFill>
                          <a:effectLst/>
                          <a:latin typeface="+mn-lt"/>
                        </a:rPr>
                        <a:t>TOTAL AFILIADOS A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400" b="1" i="0" u="none" strike="noStrike">
                          <a:solidFill>
                            <a:srgbClr val="FFFFFF"/>
                          </a:solidFill>
                          <a:effectLst/>
                          <a:latin typeface="+mn-lt"/>
                        </a:rPr>
                        <a:t>N°PQRD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400" b="1" i="0" u="none" strike="noStrike">
                          <a:solidFill>
                            <a:srgbClr val="FFFFFF"/>
                          </a:solidFill>
                          <a:effectLst/>
                          <a:latin typeface="+mn-lt"/>
                        </a:rPr>
                        <a:t>TASA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400" b="1" i="0" u="none" strike="noStrike">
                          <a:solidFill>
                            <a:srgbClr val="FFFFFF"/>
                          </a:solidFill>
                          <a:effectLst/>
                          <a:latin typeface="+mn-lt"/>
                        </a:rPr>
                        <a:t>TASA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99"/>
                    </a:solidFill>
                  </a:tcPr>
                </a:tc>
                <a:extLst>
                  <a:ext uri="{0D108BD9-81ED-4DB2-BD59-A6C34878D82A}">
                    <a16:rowId xmlns:a16="http://schemas.microsoft.com/office/drawing/2014/main" val="3188784566"/>
                  </a:ext>
                </a:extLst>
              </a:tr>
              <a:tr h="195096">
                <a:tc>
                  <a:txBody>
                    <a:bodyPr/>
                    <a:lstStyle/>
                    <a:p>
                      <a:pPr algn="l" fontAlgn="ctr">
                        <a:buNone/>
                      </a:pPr>
                      <a:r>
                        <a:rPr lang="es-CO" sz="1400" b="0" i="0" u="none" strike="noStrike">
                          <a:solidFill>
                            <a:srgbClr val="000000"/>
                          </a:solidFill>
                          <a:effectLst/>
                          <a:latin typeface="+mn-lt"/>
                        </a:rPr>
                        <a:t>AMALFI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dirty="0">
                          <a:solidFill>
                            <a:srgbClr val="000000"/>
                          </a:solidFill>
                          <a:effectLst/>
                          <a:latin typeface="+mn-lt"/>
                        </a:rPr>
                        <a:t>5.258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a:solidFill>
                            <a:srgbClr val="000000"/>
                          </a:solidFill>
                          <a:effectLst/>
                          <a:latin typeface="+mn-lt"/>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a:solidFill>
                            <a:srgbClr val="000000"/>
                          </a:solidFill>
                          <a:effectLst/>
                          <a:latin typeface="+mn-lt"/>
                        </a:rPr>
                        <a:t>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a:solidFill>
                            <a:srgbClr val="000000"/>
                          </a:solidFill>
                          <a:effectLst/>
                          <a:latin typeface="+mn-lt"/>
                        </a:rPr>
                        <a:t>20,9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4062226725"/>
                  </a:ext>
                </a:extLst>
              </a:tr>
              <a:tr h="231554">
                <a:tc>
                  <a:txBody>
                    <a:bodyPr/>
                    <a:lstStyle/>
                    <a:p>
                      <a:pPr algn="l" fontAlgn="ctr">
                        <a:buNone/>
                      </a:pPr>
                      <a:r>
                        <a:rPr lang="es-CO" sz="1400" b="0" i="0" u="none" strike="noStrike">
                          <a:solidFill>
                            <a:srgbClr val="000000"/>
                          </a:solidFill>
                          <a:effectLst/>
                          <a:latin typeface="+mn-lt"/>
                        </a:rPr>
                        <a:t>ANORI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dirty="0">
                          <a:solidFill>
                            <a:srgbClr val="000000"/>
                          </a:solidFill>
                          <a:effectLst/>
                          <a:latin typeface="+mn-lt"/>
                        </a:rPr>
                        <a:t>3.045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a:solidFill>
                            <a:srgbClr val="000000"/>
                          </a:solidFill>
                          <a:effectLst/>
                          <a:latin typeface="+mn-lt"/>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a:solidFill>
                            <a:srgbClr val="000000"/>
                          </a:solidFill>
                          <a:effectLst/>
                          <a:latin typeface="+mn-lt"/>
                        </a:rPr>
                        <a:t>23,0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a:solidFill>
                            <a:srgbClr val="000000"/>
                          </a:solidFill>
                          <a:effectLst/>
                          <a:latin typeface="+mn-lt"/>
                        </a:rPr>
                        <a:t>13,2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167283713"/>
                  </a:ext>
                </a:extLst>
              </a:tr>
              <a:tr h="195096">
                <a:tc>
                  <a:txBody>
                    <a:bodyPr/>
                    <a:lstStyle/>
                    <a:p>
                      <a:pPr algn="l" fontAlgn="ctr">
                        <a:buNone/>
                      </a:pPr>
                      <a:r>
                        <a:rPr lang="es-CO" sz="1400" b="0" i="0" u="none" strike="noStrike">
                          <a:solidFill>
                            <a:srgbClr val="000000"/>
                          </a:solidFill>
                          <a:effectLst/>
                          <a:latin typeface="+mn-lt"/>
                        </a:rPr>
                        <a:t>CISNEROS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dirty="0">
                          <a:solidFill>
                            <a:srgbClr val="000000"/>
                          </a:solidFill>
                          <a:effectLst/>
                          <a:latin typeface="+mn-lt"/>
                        </a:rPr>
                        <a:t>6.774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a:solidFill>
                            <a:srgbClr val="000000"/>
                          </a:solidFill>
                          <a:effectLst/>
                          <a:latin typeface="+mn-lt"/>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a:solidFill>
                            <a:srgbClr val="000000"/>
                          </a:solidFill>
                          <a:effectLst/>
                          <a:latin typeface="+mn-lt"/>
                        </a:rPr>
                        <a:t>38,4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a:solidFill>
                            <a:srgbClr val="000000"/>
                          </a:solidFill>
                          <a:effectLst/>
                          <a:latin typeface="+mn-lt"/>
                        </a:rPr>
                        <a:t>35,5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926585472"/>
                  </a:ext>
                </a:extLst>
              </a:tr>
              <a:tr h="195096">
                <a:tc>
                  <a:txBody>
                    <a:bodyPr/>
                    <a:lstStyle/>
                    <a:p>
                      <a:pPr algn="l" fontAlgn="ctr">
                        <a:buNone/>
                      </a:pPr>
                      <a:r>
                        <a:rPr lang="es-CO" sz="1400" b="0" i="0" u="none" strike="noStrike">
                          <a:solidFill>
                            <a:srgbClr val="000000"/>
                          </a:solidFill>
                          <a:effectLst/>
                          <a:latin typeface="+mn-lt"/>
                        </a:rPr>
                        <a:t>REMEDIOS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a:solidFill>
                            <a:srgbClr val="000000"/>
                          </a:solidFill>
                          <a:effectLst/>
                          <a:latin typeface="+mn-lt"/>
                        </a:rPr>
                        <a:t>7.055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dirty="0">
                          <a:solidFill>
                            <a:srgbClr val="000000"/>
                          </a:solidFill>
                          <a:effectLst/>
                          <a:latin typeface="+mn-lt"/>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a:solidFill>
                            <a:srgbClr val="000000"/>
                          </a:solidFill>
                          <a:effectLst/>
                          <a:latin typeface="+mn-lt"/>
                        </a:rPr>
                        <a:t>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a:solidFill>
                            <a:srgbClr val="000000"/>
                          </a:solidFill>
                          <a:effectLst/>
                          <a:latin typeface="+mn-lt"/>
                        </a:rPr>
                        <a:t>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107692465"/>
                  </a:ext>
                </a:extLst>
              </a:tr>
              <a:tr h="195096">
                <a:tc>
                  <a:txBody>
                    <a:bodyPr/>
                    <a:lstStyle/>
                    <a:p>
                      <a:pPr algn="l" fontAlgn="ctr">
                        <a:buNone/>
                      </a:pPr>
                      <a:r>
                        <a:rPr lang="es-CO" sz="1400" b="0" i="0" u="none" strike="noStrike">
                          <a:solidFill>
                            <a:srgbClr val="000000"/>
                          </a:solidFill>
                          <a:effectLst/>
                          <a:latin typeface="+mn-lt"/>
                        </a:rPr>
                        <a:t>SAN ROQUE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a:solidFill>
                            <a:srgbClr val="000000"/>
                          </a:solidFill>
                          <a:effectLst/>
                          <a:latin typeface="+mn-lt"/>
                        </a:rPr>
                        <a:t>13.860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dirty="0">
                          <a:solidFill>
                            <a:srgbClr val="000000"/>
                          </a:solidFill>
                          <a:effectLst/>
                          <a:latin typeface="+mn-lt"/>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a:solidFill>
                            <a:srgbClr val="000000"/>
                          </a:solidFill>
                          <a:effectLst/>
                          <a:latin typeface="+mn-lt"/>
                        </a:rPr>
                        <a:t>24,5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a:solidFill>
                            <a:srgbClr val="000000"/>
                          </a:solidFill>
                          <a:effectLst/>
                          <a:latin typeface="+mn-lt"/>
                        </a:rPr>
                        <a:t>25,3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228255629"/>
                  </a:ext>
                </a:extLst>
              </a:tr>
              <a:tr h="195096">
                <a:tc>
                  <a:txBody>
                    <a:bodyPr/>
                    <a:lstStyle/>
                    <a:p>
                      <a:pPr algn="l" fontAlgn="ctr">
                        <a:buNone/>
                      </a:pPr>
                      <a:r>
                        <a:rPr lang="es-CO" sz="1400" b="0" i="0" u="none" strike="noStrike">
                          <a:solidFill>
                            <a:srgbClr val="000000"/>
                          </a:solidFill>
                          <a:effectLst/>
                          <a:latin typeface="+mn-lt"/>
                        </a:rPr>
                        <a:t>SANTO DOMINGO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a:solidFill>
                            <a:srgbClr val="000000"/>
                          </a:solidFill>
                          <a:effectLst/>
                          <a:latin typeface="+mn-lt"/>
                        </a:rPr>
                        <a:t>6.379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dirty="0">
                          <a:solidFill>
                            <a:srgbClr val="000000"/>
                          </a:solidFill>
                          <a:effectLst/>
                          <a:latin typeface="+mn-lt"/>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a:solidFill>
                            <a:srgbClr val="000000"/>
                          </a:solidFill>
                          <a:effectLst/>
                          <a:latin typeface="+mn-lt"/>
                        </a:rPr>
                        <a:t>31,4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a:solidFill>
                            <a:srgbClr val="000000"/>
                          </a:solidFill>
                          <a:effectLst/>
                          <a:latin typeface="+mn-lt"/>
                        </a:rPr>
                        <a:t>45,4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868892085"/>
                  </a:ext>
                </a:extLst>
              </a:tr>
              <a:tr h="195096">
                <a:tc>
                  <a:txBody>
                    <a:bodyPr/>
                    <a:lstStyle/>
                    <a:p>
                      <a:pPr algn="l" fontAlgn="ctr">
                        <a:buNone/>
                      </a:pPr>
                      <a:r>
                        <a:rPr lang="es-CO" sz="1400" b="0" i="0" u="none" strike="noStrike">
                          <a:solidFill>
                            <a:srgbClr val="000000"/>
                          </a:solidFill>
                          <a:effectLst/>
                          <a:latin typeface="+mn-lt"/>
                        </a:rPr>
                        <a:t>SEGOVIA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a:solidFill>
                            <a:srgbClr val="000000"/>
                          </a:solidFill>
                          <a:effectLst/>
                          <a:latin typeface="+mn-lt"/>
                        </a:rPr>
                        <a:t>8.897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a:solidFill>
                            <a:srgbClr val="000000"/>
                          </a:solidFill>
                          <a:effectLst/>
                          <a:latin typeface="+mn-lt"/>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a:solidFill>
                            <a:srgbClr val="000000"/>
                          </a:solidFill>
                          <a:effectLst/>
                          <a:latin typeface="+mn-lt"/>
                        </a:rPr>
                        <a:t>18,0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a:solidFill>
                            <a:srgbClr val="000000"/>
                          </a:solidFill>
                          <a:effectLst/>
                          <a:latin typeface="+mn-lt"/>
                        </a:rPr>
                        <a:t>31,6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824999355"/>
                  </a:ext>
                </a:extLst>
              </a:tr>
              <a:tr h="195096">
                <a:tc>
                  <a:txBody>
                    <a:bodyPr/>
                    <a:lstStyle/>
                    <a:p>
                      <a:pPr algn="l" fontAlgn="ctr">
                        <a:buNone/>
                      </a:pPr>
                      <a:r>
                        <a:rPr lang="es-CO" sz="1400" b="0" i="0" u="none" strike="noStrike">
                          <a:solidFill>
                            <a:srgbClr val="000000"/>
                          </a:solidFill>
                          <a:effectLst/>
                          <a:latin typeface="+mn-lt"/>
                        </a:rPr>
                        <a:t>VEGACHI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a:solidFill>
                            <a:srgbClr val="000000"/>
                          </a:solidFill>
                          <a:effectLst/>
                          <a:latin typeface="+mn-lt"/>
                        </a:rPr>
                        <a:t>11.211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dirty="0">
                          <a:solidFill>
                            <a:srgbClr val="000000"/>
                          </a:solidFill>
                          <a:effectLst/>
                          <a:latin typeface="+mn-lt"/>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dirty="0">
                          <a:solidFill>
                            <a:srgbClr val="000000"/>
                          </a:solidFill>
                          <a:effectLst/>
                          <a:latin typeface="+mn-lt"/>
                        </a:rPr>
                        <a:t>20,5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a:solidFill>
                            <a:srgbClr val="000000"/>
                          </a:solidFill>
                          <a:effectLst/>
                          <a:latin typeface="+mn-lt"/>
                        </a:rPr>
                        <a:t>15,2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4186113582"/>
                  </a:ext>
                </a:extLst>
              </a:tr>
              <a:tr h="195096">
                <a:tc>
                  <a:txBody>
                    <a:bodyPr/>
                    <a:lstStyle/>
                    <a:p>
                      <a:pPr algn="l" fontAlgn="ctr">
                        <a:buNone/>
                      </a:pPr>
                      <a:r>
                        <a:rPr lang="es-CO" sz="1400" b="0" i="0" u="none" strike="noStrike">
                          <a:solidFill>
                            <a:srgbClr val="000000"/>
                          </a:solidFill>
                          <a:effectLst/>
                          <a:latin typeface="+mn-lt"/>
                        </a:rPr>
                        <a:t>YALI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a:solidFill>
                            <a:srgbClr val="000000"/>
                          </a:solidFill>
                          <a:effectLst/>
                          <a:latin typeface="+mn-lt"/>
                        </a:rPr>
                        <a:t>3.615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a:solidFill>
                            <a:srgbClr val="000000"/>
                          </a:solidFill>
                          <a:effectLst/>
                          <a:latin typeface="+mn-lt"/>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dirty="0">
                          <a:solidFill>
                            <a:srgbClr val="000000"/>
                          </a:solidFill>
                          <a:effectLst/>
                          <a:latin typeface="+mn-lt"/>
                        </a:rPr>
                        <a:t>22,1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a:solidFill>
                            <a:srgbClr val="000000"/>
                          </a:solidFill>
                          <a:effectLst/>
                          <a:latin typeface="+mn-lt"/>
                        </a:rPr>
                        <a:t>19,4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002316704"/>
                  </a:ext>
                </a:extLst>
              </a:tr>
              <a:tr h="195096">
                <a:tc>
                  <a:txBody>
                    <a:bodyPr/>
                    <a:lstStyle/>
                    <a:p>
                      <a:pPr algn="l" fontAlgn="ctr">
                        <a:buNone/>
                      </a:pPr>
                      <a:r>
                        <a:rPr lang="es-CO" sz="1400" b="0" i="0" u="none" strike="noStrike">
                          <a:solidFill>
                            <a:srgbClr val="000000"/>
                          </a:solidFill>
                          <a:effectLst/>
                          <a:latin typeface="+mn-lt"/>
                        </a:rPr>
                        <a:t>YOLOMBO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a:solidFill>
                            <a:srgbClr val="000000"/>
                          </a:solidFill>
                          <a:effectLst/>
                          <a:latin typeface="+mn-lt"/>
                        </a:rPr>
                        <a:t>8.645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400" b="0" i="0" u="none" strike="noStrike">
                          <a:solidFill>
                            <a:srgbClr val="000000"/>
                          </a:solidFill>
                          <a:effectLst/>
                          <a:latin typeface="+mn-lt"/>
                        </a:rPr>
                        <a:t>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a:solidFill>
                            <a:srgbClr val="000000"/>
                          </a:solidFill>
                          <a:effectLst/>
                          <a:latin typeface="+mn-lt"/>
                        </a:rPr>
                        <a:t>24,3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400" b="0" i="0" u="none" strike="noStrike" dirty="0">
                          <a:solidFill>
                            <a:srgbClr val="000000"/>
                          </a:solidFill>
                          <a:effectLst/>
                          <a:latin typeface="+mn-lt"/>
                        </a:rPr>
                        <a:t>37,0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076738071"/>
                  </a:ext>
                </a:extLst>
              </a:tr>
              <a:tr h="195096">
                <a:tc>
                  <a:txBody>
                    <a:bodyPr/>
                    <a:lstStyle/>
                    <a:p>
                      <a:pPr algn="l" fontAlgn="ctr">
                        <a:buNone/>
                      </a:pPr>
                      <a:r>
                        <a:rPr lang="es-CO" sz="1400" b="1" i="0" u="none" strike="noStrike" dirty="0">
                          <a:solidFill>
                            <a:srgbClr val="FFFFFF"/>
                          </a:solidFill>
                          <a:effectLst/>
                          <a:latin typeface="+mn-lt"/>
                        </a:rPr>
                        <a:t>TOTAL  NORDESTE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400" b="1" i="0" u="none" strike="noStrike">
                          <a:solidFill>
                            <a:srgbClr val="FFFFFF"/>
                          </a:solidFill>
                          <a:effectLst/>
                          <a:latin typeface="+mn-lt"/>
                        </a:rPr>
                        <a:t>74.739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400" b="1" i="0" u="none" strike="noStrike">
                          <a:solidFill>
                            <a:srgbClr val="FFFFFF"/>
                          </a:solidFill>
                          <a:effectLst/>
                          <a:latin typeface="+mn-lt"/>
                        </a:rPr>
                        <a:t>165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400" b="1" i="0" u="none" strike="noStrike">
                          <a:solidFill>
                            <a:srgbClr val="FFFFFF"/>
                          </a:solidFill>
                          <a:effectLst/>
                          <a:latin typeface="+mn-lt"/>
                        </a:rPr>
                        <a:t>22,1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b">
                        <a:buNone/>
                      </a:pPr>
                      <a:r>
                        <a:rPr lang="es-CO" sz="1400" b="1" i="0" u="none" strike="noStrike" dirty="0">
                          <a:solidFill>
                            <a:srgbClr val="FFFFFF"/>
                          </a:solidFill>
                          <a:effectLst/>
                          <a:latin typeface="+mn-lt"/>
                        </a:rPr>
                        <a:t>25,9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extLst>
                  <a:ext uri="{0D108BD9-81ED-4DB2-BD59-A6C34878D82A}">
                    <a16:rowId xmlns:a16="http://schemas.microsoft.com/office/drawing/2014/main" val="312013387"/>
                  </a:ext>
                </a:extLst>
              </a:tr>
            </a:tbl>
          </a:graphicData>
        </a:graphic>
      </p:graphicFrame>
    </p:spTree>
    <p:extLst>
      <p:ext uri="{BB962C8B-B14F-4D97-AF65-F5344CB8AC3E}">
        <p14:creationId xmlns:p14="http://schemas.microsoft.com/office/powerpoint/2010/main" val="131767209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04EA1-7458-F9E8-AED6-EE5AFDEBA829}"/>
            </a:ext>
          </a:extLst>
        </p:cNvPr>
        <p:cNvGrpSpPr/>
        <p:nvPr/>
      </p:nvGrpSpPr>
      <p:grpSpPr>
        <a:xfrm>
          <a:off x="0" y="0"/>
          <a:ext cx="0" cy="0"/>
          <a:chOff x="0" y="0"/>
          <a:chExt cx="0" cy="0"/>
        </a:xfrm>
      </p:grpSpPr>
      <p:sp>
        <p:nvSpPr>
          <p:cNvPr id="5" name="1 CuadroTexto">
            <a:extLst>
              <a:ext uri="{FF2B5EF4-FFF2-40B4-BE49-F238E27FC236}">
                <a16:creationId xmlns:a16="http://schemas.microsoft.com/office/drawing/2014/main" id="{AFCFB3EC-ACAA-B508-F5A9-67973AB5E337}"/>
              </a:ext>
            </a:extLst>
          </p:cNvPr>
          <p:cNvSpPr txBox="1"/>
          <p:nvPr/>
        </p:nvSpPr>
        <p:spPr>
          <a:xfrm>
            <a:off x="1775204" y="4443953"/>
            <a:ext cx="8640000" cy="738664"/>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mayo en el Magdalena Medio es de 21,7  presentando una disminución del 26,2% con relación al mes anterior.</a:t>
            </a:r>
          </a:p>
        </p:txBody>
      </p:sp>
      <p:sp>
        <p:nvSpPr>
          <p:cNvPr id="8" name="CuadroTexto 7">
            <a:extLst>
              <a:ext uri="{FF2B5EF4-FFF2-40B4-BE49-F238E27FC236}">
                <a16:creationId xmlns:a16="http://schemas.microsoft.com/office/drawing/2014/main" id="{B57343DA-FBFF-3BAB-DB1C-82914BB69BCB}"/>
              </a:ext>
            </a:extLst>
          </p:cNvPr>
          <p:cNvSpPr txBox="1"/>
          <p:nvPr/>
        </p:nvSpPr>
        <p:spPr>
          <a:xfrm>
            <a:off x="5843984" y="602446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
        <p:nvSpPr>
          <p:cNvPr id="4" name="CuadroTexto 4">
            <a:extLst>
              <a:ext uri="{FF2B5EF4-FFF2-40B4-BE49-F238E27FC236}">
                <a16:creationId xmlns:a16="http://schemas.microsoft.com/office/drawing/2014/main" id="{8A937579-27B8-CCA8-7A23-530D9C61B4A4}"/>
              </a:ext>
            </a:extLst>
          </p:cNvPr>
          <p:cNvSpPr txBox="1"/>
          <p:nvPr/>
        </p:nvSpPr>
        <p:spPr>
          <a:xfrm>
            <a:off x="1450691" y="387350"/>
            <a:ext cx="9289029" cy="954107"/>
          </a:xfrm>
          <a:prstGeom prst="rect">
            <a:avLst/>
          </a:prstGeom>
          <a:noFill/>
        </p:spPr>
        <p:txBody>
          <a:bodyPr wrap="square" rtlCol="0">
            <a:spAutoFit/>
          </a:bodyPr>
          <a:lstStyle/>
          <a:p>
            <a:pPr algn="ctr"/>
            <a:r>
              <a:rPr lang="es-MX" sz="2800" b="1" dirty="0">
                <a:solidFill>
                  <a:srgbClr val="23505E"/>
                </a:solidFill>
                <a:latin typeface="+mj-lt"/>
              </a:rPr>
              <a:t>Distribución de PQRD Savia Salud EPS en el Magdalena Medio para Junio 2025</a:t>
            </a:r>
          </a:p>
        </p:txBody>
      </p:sp>
      <p:graphicFrame>
        <p:nvGraphicFramePr>
          <p:cNvPr id="3" name="Tabla 2">
            <a:extLst>
              <a:ext uri="{FF2B5EF4-FFF2-40B4-BE49-F238E27FC236}">
                <a16:creationId xmlns:a16="http://schemas.microsoft.com/office/drawing/2014/main" id="{EACCBC6D-45C4-60F4-D4E9-4328C0A5458B}"/>
              </a:ext>
            </a:extLst>
          </p:cNvPr>
          <p:cNvGraphicFramePr>
            <a:graphicFrameLocks noGrp="1"/>
          </p:cNvGraphicFramePr>
          <p:nvPr>
            <p:extLst>
              <p:ext uri="{D42A27DB-BD31-4B8C-83A1-F6EECF244321}">
                <p14:modId xmlns:p14="http://schemas.microsoft.com/office/powerpoint/2010/main" val="2550887220"/>
              </p:ext>
            </p:extLst>
          </p:nvPr>
        </p:nvGraphicFramePr>
        <p:xfrm>
          <a:off x="3215203" y="1992705"/>
          <a:ext cx="5760001" cy="1800000"/>
        </p:xfrm>
        <a:graphic>
          <a:graphicData uri="http://schemas.openxmlformats.org/drawingml/2006/table">
            <a:tbl>
              <a:tblPr/>
              <a:tblGrid>
                <a:gridCol w="1905778">
                  <a:extLst>
                    <a:ext uri="{9D8B030D-6E8A-4147-A177-3AD203B41FA5}">
                      <a16:colId xmlns:a16="http://schemas.microsoft.com/office/drawing/2014/main" val="3091118765"/>
                    </a:ext>
                  </a:extLst>
                </a:gridCol>
                <a:gridCol w="1208889">
                  <a:extLst>
                    <a:ext uri="{9D8B030D-6E8A-4147-A177-3AD203B41FA5}">
                      <a16:colId xmlns:a16="http://schemas.microsoft.com/office/drawing/2014/main" val="1518741205"/>
                    </a:ext>
                  </a:extLst>
                </a:gridCol>
                <a:gridCol w="881778">
                  <a:extLst>
                    <a:ext uri="{9D8B030D-6E8A-4147-A177-3AD203B41FA5}">
                      <a16:colId xmlns:a16="http://schemas.microsoft.com/office/drawing/2014/main" val="2081528821"/>
                    </a:ext>
                  </a:extLst>
                </a:gridCol>
                <a:gridCol w="881778">
                  <a:extLst>
                    <a:ext uri="{9D8B030D-6E8A-4147-A177-3AD203B41FA5}">
                      <a16:colId xmlns:a16="http://schemas.microsoft.com/office/drawing/2014/main" val="2397887123"/>
                    </a:ext>
                  </a:extLst>
                </a:gridCol>
                <a:gridCol w="881778">
                  <a:extLst>
                    <a:ext uri="{9D8B030D-6E8A-4147-A177-3AD203B41FA5}">
                      <a16:colId xmlns:a16="http://schemas.microsoft.com/office/drawing/2014/main" val="3551740827"/>
                    </a:ext>
                  </a:extLst>
                </a:gridCol>
              </a:tblGrid>
              <a:tr h="400000">
                <a:tc>
                  <a:txBody>
                    <a:bodyPr/>
                    <a:lstStyle/>
                    <a:p>
                      <a:pPr algn="ctr" fontAlgn="ctr">
                        <a:buNone/>
                      </a:pPr>
                      <a:r>
                        <a:rPr lang="es-CO" sz="1200" b="1" i="0" u="none" strike="noStrike" dirty="0">
                          <a:solidFill>
                            <a:srgbClr val="FFFFFF"/>
                          </a:solidFill>
                          <a:effectLst/>
                          <a:latin typeface="+mn-lt"/>
                        </a:rPr>
                        <a:t>MAGDALENA MEDIO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mn-lt"/>
                        </a:rPr>
                        <a:t>TOTAL AFILIADOS A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mn-lt"/>
                        </a:rPr>
                        <a:t>N°PQRD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mn-lt"/>
                        </a:rPr>
                        <a:t>TASA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mn-lt"/>
                        </a:rPr>
                        <a:t>TASA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99"/>
                    </a:solidFill>
                  </a:tcPr>
                </a:tc>
                <a:extLst>
                  <a:ext uri="{0D108BD9-81ED-4DB2-BD59-A6C34878D82A}">
                    <a16:rowId xmlns:a16="http://schemas.microsoft.com/office/drawing/2014/main" val="1839537301"/>
                  </a:ext>
                </a:extLst>
              </a:tr>
              <a:tr h="200000">
                <a:tc>
                  <a:txBody>
                    <a:bodyPr/>
                    <a:lstStyle/>
                    <a:p>
                      <a:pPr algn="l" fontAlgn="ctr">
                        <a:buNone/>
                      </a:pPr>
                      <a:r>
                        <a:rPr lang="es-CO" sz="1200" b="0" i="0" u="none" strike="noStrike">
                          <a:solidFill>
                            <a:srgbClr val="000000"/>
                          </a:solidFill>
                          <a:effectLst/>
                          <a:latin typeface="+mn-lt"/>
                        </a:rPr>
                        <a:t>CARACOLI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mn-lt"/>
                        </a:rPr>
                        <a:t>2.940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17,0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40,8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218110425"/>
                  </a:ext>
                </a:extLst>
              </a:tr>
              <a:tr h="200000">
                <a:tc>
                  <a:txBody>
                    <a:bodyPr/>
                    <a:lstStyle/>
                    <a:p>
                      <a:pPr algn="l" fontAlgn="ctr">
                        <a:buNone/>
                      </a:pPr>
                      <a:r>
                        <a:rPr lang="es-CO" sz="1200" b="0" i="0" u="none" strike="noStrike">
                          <a:solidFill>
                            <a:srgbClr val="000000"/>
                          </a:solidFill>
                          <a:effectLst/>
                          <a:latin typeface="+mn-lt"/>
                        </a:rPr>
                        <a:t>MACEO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mn-lt"/>
                        </a:rPr>
                        <a:t>5.461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29,3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36,5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237765928"/>
                  </a:ext>
                </a:extLst>
              </a:tr>
              <a:tr h="200000">
                <a:tc>
                  <a:txBody>
                    <a:bodyPr/>
                    <a:lstStyle/>
                    <a:p>
                      <a:pPr algn="l" fontAlgn="ctr">
                        <a:buNone/>
                      </a:pPr>
                      <a:r>
                        <a:rPr lang="es-CO" sz="1200" b="0" i="0" u="none" strike="noStrike">
                          <a:solidFill>
                            <a:srgbClr val="000000"/>
                          </a:solidFill>
                          <a:effectLst/>
                          <a:latin typeface="+mn-lt"/>
                        </a:rPr>
                        <a:t>PUERTO BERRIO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17.059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mn-lt"/>
                        </a:rPr>
                        <a:t>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15,8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26,3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4230271985"/>
                  </a:ext>
                </a:extLst>
              </a:tr>
              <a:tr h="200000">
                <a:tc>
                  <a:txBody>
                    <a:bodyPr/>
                    <a:lstStyle/>
                    <a:p>
                      <a:pPr algn="l" fontAlgn="ctr">
                        <a:buNone/>
                      </a:pPr>
                      <a:r>
                        <a:rPr lang="es-CO" sz="1200" b="0" i="0" u="none" strike="noStrike">
                          <a:solidFill>
                            <a:srgbClr val="000000"/>
                          </a:solidFill>
                          <a:effectLst/>
                          <a:latin typeface="+mn-lt"/>
                        </a:rPr>
                        <a:t>PUERTO NARE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5.439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mn-lt"/>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16,5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31,3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473978708"/>
                  </a:ext>
                </a:extLst>
              </a:tr>
              <a:tr h="200000">
                <a:tc>
                  <a:txBody>
                    <a:bodyPr/>
                    <a:lstStyle/>
                    <a:p>
                      <a:pPr algn="l" fontAlgn="ctr">
                        <a:buNone/>
                      </a:pPr>
                      <a:r>
                        <a:rPr lang="es-CO" sz="1200" b="0" i="0" u="none" strike="noStrike">
                          <a:solidFill>
                            <a:srgbClr val="000000"/>
                          </a:solidFill>
                          <a:effectLst/>
                          <a:latin typeface="+mn-lt"/>
                        </a:rPr>
                        <a:t>PUERTO TRIUNFO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8.602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mn-lt"/>
                        </a:rPr>
                        <a:t>40,7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mn-lt"/>
                        </a:rPr>
                        <a:t>39,6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842916193"/>
                  </a:ext>
                </a:extLst>
              </a:tr>
              <a:tr h="200000">
                <a:tc>
                  <a:txBody>
                    <a:bodyPr/>
                    <a:lstStyle/>
                    <a:p>
                      <a:pPr algn="l" fontAlgn="ctr">
                        <a:buNone/>
                      </a:pPr>
                      <a:r>
                        <a:rPr lang="es-CO" sz="1200" b="0" i="0" u="none" strike="noStrike">
                          <a:solidFill>
                            <a:srgbClr val="000000"/>
                          </a:solidFill>
                          <a:effectLst/>
                          <a:latin typeface="+mn-lt"/>
                        </a:rPr>
                        <a:t>YONDO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8.528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mn-lt"/>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mn-lt"/>
                        </a:rPr>
                        <a:t>14,1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mn-lt"/>
                        </a:rPr>
                        <a:t>15,2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758091271"/>
                  </a:ext>
                </a:extLst>
              </a:tr>
              <a:tr h="200000">
                <a:tc>
                  <a:txBody>
                    <a:bodyPr/>
                    <a:lstStyle/>
                    <a:p>
                      <a:pPr algn="l" fontAlgn="ctr">
                        <a:buNone/>
                      </a:pPr>
                      <a:r>
                        <a:rPr lang="es-CO" sz="1200" b="1" i="0" u="none" strike="noStrike">
                          <a:solidFill>
                            <a:srgbClr val="FFFFFF"/>
                          </a:solidFill>
                          <a:effectLst/>
                          <a:latin typeface="+mn-lt"/>
                        </a:rPr>
                        <a:t>TOTAL MAGDALENA MEDIO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a:solidFill>
                            <a:srgbClr val="FFFFFF"/>
                          </a:solidFill>
                          <a:effectLst/>
                          <a:latin typeface="+mn-lt"/>
                        </a:rPr>
                        <a:t>48.029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a:solidFill>
                            <a:srgbClr val="FFFFFF"/>
                          </a:solidFill>
                          <a:effectLst/>
                          <a:latin typeface="+mn-lt"/>
                        </a:rPr>
                        <a:t>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a:solidFill>
                            <a:srgbClr val="FFFFFF"/>
                          </a:solidFill>
                          <a:effectLst/>
                          <a:latin typeface="+mn-lt"/>
                        </a:rPr>
                        <a:t>21,7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b">
                        <a:buNone/>
                      </a:pPr>
                      <a:r>
                        <a:rPr lang="es-CO" sz="1200" b="1" i="0" u="none" strike="noStrike" dirty="0">
                          <a:solidFill>
                            <a:srgbClr val="FFFFFF"/>
                          </a:solidFill>
                          <a:effectLst/>
                          <a:latin typeface="+mn-lt"/>
                        </a:rPr>
                        <a:t>29,3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extLst>
                  <a:ext uri="{0D108BD9-81ED-4DB2-BD59-A6C34878D82A}">
                    <a16:rowId xmlns:a16="http://schemas.microsoft.com/office/drawing/2014/main" val="3766810490"/>
                  </a:ext>
                </a:extLst>
              </a:tr>
            </a:tbl>
          </a:graphicData>
        </a:graphic>
      </p:graphicFrame>
    </p:spTree>
    <p:extLst>
      <p:ext uri="{BB962C8B-B14F-4D97-AF65-F5344CB8AC3E}">
        <p14:creationId xmlns:p14="http://schemas.microsoft.com/office/powerpoint/2010/main" val="229554510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92C5-EF85-2034-7CAB-5E2DD320E617}"/>
            </a:ext>
          </a:extLst>
        </p:cNvPr>
        <p:cNvGrpSpPr/>
        <p:nvPr/>
      </p:nvGrpSpPr>
      <p:grpSpPr>
        <a:xfrm>
          <a:off x="0" y="0"/>
          <a:ext cx="0" cy="0"/>
          <a:chOff x="0" y="0"/>
          <a:chExt cx="0" cy="0"/>
        </a:xfrm>
      </p:grpSpPr>
      <p:sp>
        <p:nvSpPr>
          <p:cNvPr id="5" name="1 CuadroTexto">
            <a:extLst>
              <a:ext uri="{FF2B5EF4-FFF2-40B4-BE49-F238E27FC236}">
                <a16:creationId xmlns:a16="http://schemas.microsoft.com/office/drawing/2014/main" id="{665C928E-B35D-2F3C-4C4F-991B07420924}"/>
              </a:ext>
            </a:extLst>
          </p:cNvPr>
          <p:cNvSpPr txBox="1"/>
          <p:nvPr/>
        </p:nvSpPr>
        <p:spPr>
          <a:xfrm>
            <a:off x="1775204" y="4443953"/>
            <a:ext cx="8640000" cy="738664"/>
          </a:xfrm>
          <a:prstGeom prst="rect">
            <a:avLst/>
          </a:prstGeom>
          <a:noFill/>
        </p:spPr>
        <p:txBody>
          <a:bodyPr wrap="square" rtlCol="0">
            <a:spAutoFit/>
          </a:bodyPr>
          <a:lstStyle/>
          <a:p>
            <a:pPr algn="just"/>
            <a:r>
              <a:rPr lang="es-MX" dirty="0">
                <a:solidFill>
                  <a:srgbClr val="2A5162"/>
                </a:solidFill>
                <a:cs typeface="Arial" panose="020B0604020202020204" pitchFamily="34" charset="0"/>
              </a:rPr>
              <a:t>La tasa total de PQRD para mayo en el Bajo Cauca es de 22,1 presentando una disminución del 12,5% con relación al mes anterior.</a:t>
            </a:r>
          </a:p>
        </p:txBody>
      </p:sp>
      <p:sp>
        <p:nvSpPr>
          <p:cNvPr id="10" name="CuadroTexto 9">
            <a:extLst>
              <a:ext uri="{FF2B5EF4-FFF2-40B4-BE49-F238E27FC236}">
                <a16:creationId xmlns:a16="http://schemas.microsoft.com/office/drawing/2014/main" id="{0E2AA1CF-5F98-0314-C176-EB5689A207D1}"/>
              </a:ext>
            </a:extLst>
          </p:cNvPr>
          <p:cNvSpPr txBox="1"/>
          <p:nvPr/>
        </p:nvSpPr>
        <p:spPr>
          <a:xfrm>
            <a:off x="5843984" y="6024462"/>
            <a:ext cx="5998570" cy="501676"/>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
        <p:nvSpPr>
          <p:cNvPr id="4" name="CuadroTexto 4">
            <a:extLst>
              <a:ext uri="{FF2B5EF4-FFF2-40B4-BE49-F238E27FC236}">
                <a16:creationId xmlns:a16="http://schemas.microsoft.com/office/drawing/2014/main" id="{1E25DC59-1A3B-64DF-0DEA-06BD0A066707}"/>
              </a:ext>
            </a:extLst>
          </p:cNvPr>
          <p:cNvSpPr txBox="1"/>
          <p:nvPr/>
        </p:nvSpPr>
        <p:spPr>
          <a:xfrm>
            <a:off x="1450691" y="387350"/>
            <a:ext cx="9289029" cy="954107"/>
          </a:xfrm>
          <a:prstGeom prst="rect">
            <a:avLst/>
          </a:prstGeom>
          <a:noFill/>
        </p:spPr>
        <p:txBody>
          <a:bodyPr wrap="square" rtlCol="0">
            <a:spAutoFit/>
          </a:bodyPr>
          <a:lstStyle/>
          <a:p>
            <a:pPr algn="ctr"/>
            <a:r>
              <a:rPr lang="es-MX" sz="2800" b="1" dirty="0">
                <a:solidFill>
                  <a:srgbClr val="23505E"/>
                </a:solidFill>
                <a:latin typeface="+mj-lt"/>
              </a:rPr>
              <a:t>Distribución de PQRD Savia Salud EPS en el Bajo Cauca para Junio 2025</a:t>
            </a:r>
          </a:p>
        </p:txBody>
      </p:sp>
      <p:graphicFrame>
        <p:nvGraphicFramePr>
          <p:cNvPr id="3" name="Tabla 2">
            <a:extLst>
              <a:ext uri="{FF2B5EF4-FFF2-40B4-BE49-F238E27FC236}">
                <a16:creationId xmlns:a16="http://schemas.microsoft.com/office/drawing/2014/main" id="{81C13FD3-B99D-2E50-10DE-A209C2E12A10}"/>
              </a:ext>
            </a:extLst>
          </p:cNvPr>
          <p:cNvGraphicFramePr>
            <a:graphicFrameLocks noGrp="1"/>
          </p:cNvGraphicFramePr>
          <p:nvPr>
            <p:extLst>
              <p:ext uri="{D42A27DB-BD31-4B8C-83A1-F6EECF244321}">
                <p14:modId xmlns:p14="http://schemas.microsoft.com/office/powerpoint/2010/main" val="774876395"/>
              </p:ext>
            </p:extLst>
          </p:nvPr>
        </p:nvGraphicFramePr>
        <p:xfrm>
          <a:off x="3215203" y="1992704"/>
          <a:ext cx="5760001" cy="1800002"/>
        </p:xfrm>
        <a:graphic>
          <a:graphicData uri="http://schemas.openxmlformats.org/drawingml/2006/table">
            <a:tbl>
              <a:tblPr/>
              <a:tblGrid>
                <a:gridCol w="1905778">
                  <a:extLst>
                    <a:ext uri="{9D8B030D-6E8A-4147-A177-3AD203B41FA5}">
                      <a16:colId xmlns:a16="http://schemas.microsoft.com/office/drawing/2014/main" val="3663171370"/>
                    </a:ext>
                  </a:extLst>
                </a:gridCol>
                <a:gridCol w="1208889">
                  <a:extLst>
                    <a:ext uri="{9D8B030D-6E8A-4147-A177-3AD203B41FA5}">
                      <a16:colId xmlns:a16="http://schemas.microsoft.com/office/drawing/2014/main" val="141914874"/>
                    </a:ext>
                  </a:extLst>
                </a:gridCol>
                <a:gridCol w="881778">
                  <a:extLst>
                    <a:ext uri="{9D8B030D-6E8A-4147-A177-3AD203B41FA5}">
                      <a16:colId xmlns:a16="http://schemas.microsoft.com/office/drawing/2014/main" val="3376942719"/>
                    </a:ext>
                  </a:extLst>
                </a:gridCol>
                <a:gridCol w="881778">
                  <a:extLst>
                    <a:ext uri="{9D8B030D-6E8A-4147-A177-3AD203B41FA5}">
                      <a16:colId xmlns:a16="http://schemas.microsoft.com/office/drawing/2014/main" val="1095333377"/>
                    </a:ext>
                  </a:extLst>
                </a:gridCol>
                <a:gridCol w="881778">
                  <a:extLst>
                    <a:ext uri="{9D8B030D-6E8A-4147-A177-3AD203B41FA5}">
                      <a16:colId xmlns:a16="http://schemas.microsoft.com/office/drawing/2014/main" val="2488132708"/>
                    </a:ext>
                  </a:extLst>
                </a:gridCol>
              </a:tblGrid>
              <a:tr h="437837">
                <a:tc>
                  <a:txBody>
                    <a:bodyPr/>
                    <a:lstStyle/>
                    <a:p>
                      <a:pPr algn="ctr" fontAlgn="ctr">
                        <a:buNone/>
                      </a:pPr>
                      <a:r>
                        <a:rPr lang="es-CO" sz="1200" b="1" i="0" u="none" strike="noStrike">
                          <a:solidFill>
                            <a:srgbClr val="FFFFFF"/>
                          </a:solidFill>
                          <a:effectLst/>
                          <a:latin typeface="Calibri" panose="020F0502020204030204" pitchFamily="34" charset="0"/>
                        </a:rPr>
                        <a:t>BAJO CAUCA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Calibri" panose="020F0502020204030204" pitchFamily="34" charset="0"/>
                        </a:rPr>
                        <a:t>TOTAL AFILIADOS A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Calibri" panose="020F0502020204030204" pitchFamily="34" charset="0"/>
                        </a:rPr>
                        <a:t>N°PQRD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Calibri" panose="020F0502020204030204" pitchFamily="34" charset="0"/>
                        </a:rPr>
                        <a:t>TASA JUNIO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ctr" fontAlgn="ctr">
                        <a:buNone/>
                      </a:pPr>
                      <a:r>
                        <a:rPr lang="es-CO" sz="1200" b="1" i="0" u="none" strike="noStrike">
                          <a:solidFill>
                            <a:srgbClr val="FFFFFF"/>
                          </a:solidFill>
                          <a:effectLst/>
                          <a:latin typeface="Calibri" panose="020F0502020204030204" pitchFamily="34" charset="0"/>
                        </a:rPr>
                        <a:t>TASA MAYO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99"/>
                    </a:solidFill>
                  </a:tcPr>
                </a:tc>
                <a:extLst>
                  <a:ext uri="{0D108BD9-81ED-4DB2-BD59-A6C34878D82A}">
                    <a16:rowId xmlns:a16="http://schemas.microsoft.com/office/drawing/2014/main" val="897838497"/>
                  </a:ext>
                </a:extLst>
              </a:tr>
              <a:tr h="194595">
                <a:tc>
                  <a:txBody>
                    <a:bodyPr/>
                    <a:lstStyle/>
                    <a:p>
                      <a:pPr algn="l" fontAlgn="ctr">
                        <a:buNone/>
                      </a:pPr>
                      <a:r>
                        <a:rPr lang="es-CO" sz="1200" b="0" i="0" u="none" strike="noStrike">
                          <a:solidFill>
                            <a:srgbClr val="000000"/>
                          </a:solidFill>
                          <a:effectLst/>
                          <a:latin typeface="Calibri" panose="020F0502020204030204" pitchFamily="34" charset="0"/>
                        </a:rPr>
                        <a:t>CACERES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1.146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34,8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383339471"/>
                  </a:ext>
                </a:extLst>
              </a:tr>
              <a:tr h="194595">
                <a:tc>
                  <a:txBody>
                    <a:bodyPr/>
                    <a:lstStyle/>
                    <a:p>
                      <a:pPr algn="l" fontAlgn="ctr">
                        <a:buNone/>
                      </a:pPr>
                      <a:r>
                        <a:rPr lang="es-CO" sz="1200" b="0" i="0" u="none" strike="noStrike">
                          <a:solidFill>
                            <a:srgbClr val="000000"/>
                          </a:solidFill>
                          <a:effectLst/>
                          <a:latin typeface="Calibri" panose="020F0502020204030204" pitchFamily="34" charset="0"/>
                        </a:rPr>
                        <a:t>CAUCASIA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27.969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38,3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4119973524"/>
                  </a:ext>
                </a:extLst>
              </a:tr>
              <a:tr h="194595">
                <a:tc>
                  <a:txBody>
                    <a:bodyPr/>
                    <a:lstStyle/>
                    <a:p>
                      <a:pPr algn="l" fontAlgn="ctr">
                        <a:buNone/>
                      </a:pPr>
                      <a:r>
                        <a:rPr lang="es-CO" sz="1200" b="0" i="0" u="none" strike="noStrike">
                          <a:solidFill>
                            <a:srgbClr val="000000"/>
                          </a:solidFill>
                          <a:effectLst/>
                          <a:latin typeface="Calibri" panose="020F0502020204030204" pitchFamily="34" charset="0"/>
                        </a:rPr>
                        <a:t>EL BAGRE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5.498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798987030"/>
                  </a:ext>
                </a:extLst>
              </a:tr>
              <a:tr h="194595">
                <a:tc>
                  <a:txBody>
                    <a:bodyPr/>
                    <a:lstStyle/>
                    <a:p>
                      <a:pPr algn="l" fontAlgn="ctr">
                        <a:buNone/>
                      </a:pPr>
                      <a:r>
                        <a:rPr lang="es-CO" sz="1200" b="0" i="0" u="none" strike="noStrike">
                          <a:solidFill>
                            <a:srgbClr val="000000"/>
                          </a:solidFill>
                          <a:effectLst/>
                          <a:latin typeface="Calibri" panose="020F0502020204030204" pitchFamily="34" charset="0"/>
                        </a:rPr>
                        <a:t>NECHI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1.334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15,1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221856970"/>
                  </a:ext>
                </a:extLst>
              </a:tr>
              <a:tr h="194595">
                <a:tc>
                  <a:txBody>
                    <a:bodyPr/>
                    <a:lstStyle/>
                    <a:p>
                      <a:pPr algn="l" fontAlgn="ctr">
                        <a:buNone/>
                      </a:pPr>
                      <a:r>
                        <a:rPr lang="es-CO" sz="1200" b="0" i="0" u="none" strike="noStrike">
                          <a:solidFill>
                            <a:srgbClr val="000000"/>
                          </a:solidFill>
                          <a:effectLst/>
                          <a:latin typeface="Calibri" panose="020F0502020204030204" pitchFamily="34" charset="0"/>
                        </a:rPr>
                        <a:t>TARAZA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7.153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dirty="0">
                          <a:solidFill>
                            <a:srgbClr val="000000"/>
                          </a:solidFill>
                          <a:effectLst/>
                          <a:latin typeface="Aptos Narrow" panose="020B000402020202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21,0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897510214"/>
                  </a:ext>
                </a:extLst>
              </a:tr>
              <a:tr h="194595">
                <a:tc>
                  <a:txBody>
                    <a:bodyPr/>
                    <a:lstStyle/>
                    <a:p>
                      <a:pPr algn="l" fontAlgn="ctr">
                        <a:buNone/>
                      </a:pPr>
                      <a:r>
                        <a:rPr lang="es-CO" sz="1200" b="0" i="0" u="none" strike="noStrike">
                          <a:solidFill>
                            <a:srgbClr val="000000"/>
                          </a:solidFill>
                          <a:effectLst/>
                          <a:latin typeface="Calibri" panose="020F0502020204030204" pitchFamily="34" charset="0"/>
                        </a:rPr>
                        <a:t>ZARAGOZA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4.912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ctr">
                        <a:buNone/>
                      </a:pPr>
                      <a:r>
                        <a:rPr lang="es-CO" sz="1200" b="0" i="0" u="none" strike="noStrike">
                          <a:solidFill>
                            <a:srgbClr val="000000"/>
                          </a:solidFill>
                          <a:effectLst/>
                          <a:latin typeface="Aptos Narrow" panose="020B000402020202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dirty="0">
                          <a:solidFill>
                            <a:srgbClr val="000000"/>
                          </a:solidFill>
                          <a:effectLst/>
                          <a:latin typeface="Aptos Narrow" panose="020B0004020202020204" pitchFamily="34" charset="0"/>
                        </a:rPr>
                        <a:t>12,2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buNone/>
                      </a:pPr>
                      <a:r>
                        <a:rPr lang="es-CO" sz="1200" b="0" i="0" u="none" strike="noStrike">
                          <a:solidFill>
                            <a:srgbClr val="000000"/>
                          </a:solidFill>
                          <a:effectLst/>
                          <a:latin typeface="Aptos Narrow" panose="020B0004020202020204" pitchFamily="34" charset="0"/>
                        </a:rPr>
                        <a:t>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636478944"/>
                  </a:ext>
                </a:extLst>
              </a:tr>
              <a:tr h="194595">
                <a:tc>
                  <a:txBody>
                    <a:bodyPr/>
                    <a:lstStyle/>
                    <a:p>
                      <a:pPr algn="l" fontAlgn="ctr">
                        <a:buNone/>
                      </a:pPr>
                      <a:r>
                        <a:rPr lang="es-CO" sz="1200" b="1" i="0" u="none" strike="noStrike">
                          <a:solidFill>
                            <a:srgbClr val="FFFFFF"/>
                          </a:solidFill>
                          <a:effectLst/>
                          <a:latin typeface="Calibri" panose="020F0502020204030204" pitchFamily="34" charset="0"/>
                        </a:rPr>
                        <a:t>TOTAL BAJO CAUCA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a:solidFill>
                            <a:srgbClr val="FFFFFF"/>
                          </a:solidFill>
                          <a:effectLst/>
                          <a:latin typeface="Aptos Narrow" panose="020B0004020202020204" pitchFamily="34" charset="0"/>
                        </a:rPr>
                        <a:t>48.012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a:solidFill>
                            <a:srgbClr val="FFFFFF"/>
                          </a:solidFill>
                          <a:effectLst/>
                          <a:latin typeface="Aptos Narrow" panose="020B0004020202020204" pitchFamily="34" charset="0"/>
                        </a:rPr>
                        <a:t>106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ctr">
                        <a:buNone/>
                      </a:pPr>
                      <a:r>
                        <a:rPr lang="es-CO" sz="1200" b="1" i="0" u="none" strike="noStrike" dirty="0">
                          <a:solidFill>
                            <a:srgbClr val="FFFFFF"/>
                          </a:solidFill>
                          <a:effectLst/>
                          <a:latin typeface="Aptos Narrow" panose="020B0004020202020204" pitchFamily="34" charset="0"/>
                        </a:rPr>
                        <a:t>22,1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tc>
                  <a:txBody>
                    <a:bodyPr/>
                    <a:lstStyle/>
                    <a:p>
                      <a:pPr algn="r" fontAlgn="b">
                        <a:buNone/>
                      </a:pPr>
                      <a:r>
                        <a:rPr lang="es-CO" sz="1200" b="1" i="0" u="none" strike="noStrike" dirty="0">
                          <a:solidFill>
                            <a:srgbClr val="FFFFFF"/>
                          </a:solidFill>
                          <a:effectLst/>
                          <a:latin typeface="Aptos Narrow" panose="020B0004020202020204" pitchFamily="34" charset="0"/>
                        </a:rPr>
                        <a:t>25,2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66"/>
                    </a:solidFill>
                  </a:tcPr>
                </a:tc>
                <a:extLst>
                  <a:ext uri="{0D108BD9-81ED-4DB2-BD59-A6C34878D82A}">
                    <a16:rowId xmlns:a16="http://schemas.microsoft.com/office/drawing/2014/main" val="1444893736"/>
                  </a:ext>
                </a:extLst>
              </a:tr>
            </a:tbl>
          </a:graphicData>
        </a:graphic>
      </p:graphicFrame>
    </p:spTree>
    <p:extLst>
      <p:ext uri="{BB962C8B-B14F-4D97-AF65-F5344CB8AC3E}">
        <p14:creationId xmlns:p14="http://schemas.microsoft.com/office/powerpoint/2010/main" val="392567090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90E5B-5922-9805-D2AA-48B4AC54E19D}"/>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E0DE54E0-F766-E8C5-FDD8-EE2DA8277464}"/>
              </a:ext>
            </a:extLst>
          </p:cNvPr>
          <p:cNvSpPr txBox="1"/>
          <p:nvPr/>
        </p:nvSpPr>
        <p:spPr>
          <a:xfrm>
            <a:off x="1270670" y="1733945"/>
            <a:ext cx="9649072" cy="3391698"/>
          </a:xfrm>
          <a:prstGeom prst="rect">
            <a:avLst/>
          </a:prstGeom>
          <a:noFill/>
        </p:spPr>
        <p:txBody>
          <a:bodyPr wrap="square" rtlCol="0">
            <a:spAutoFit/>
          </a:bodyPr>
          <a:lstStyle/>
          <a:p>
            <a:pPr marL="342900" indent="-342900" algn="just">
              <a:lnSpc>
                <a:spcPct val="120000"/>
              </a:lnSpc>
              <a:buFont typeface="Wingdings" panose="05000000000000000000" pitchFamily="2" charset="2"/>
              <a:buChar char="ü"/>
            </a:pPr>
            <a:r>
              <a:rPr lang="es-MX" sz="2000" dirty="0">
                <a:solidFill>
                  <a:srgbClr val="2A5162"/>
                </a:solidFill>
                <a:cs typeface="Arial" panose="020B0604020202020204" pitchFamily="34" charset="0"/>
              </a:rPr>
              <a:t>Estrategia BASSI la cual busca captar las necesidades de nuestros usuarios que asisten a diversos entes de control actualmente contamos con presencia en: Gobernación de Antioquia Secretaría Seccional de Salud de Antioquia, Secretaría de Salud de Bello, Secretaría de Salud de Rionegro, Defensoría del Pueblo, Secretaría de Salud de Medellín (Sede Principal Alpujarra, sede UPJ El Bosque).</a:t>
            </a:r>
          </a:p>
          <a:p>
            <a:pPr algn="just">
              <a:lnSpc>
                <a:spcPct val="120000"/>
              </a:lnSpc>
            </a:pPr>
            <a:endParaRPr lang="es-MX" sz="2000" dirty="0">
              <a:solidFill>
                <a:srgbClr val="2A5162"/>
              </a:solidFill>
              <a:cs typeface="Arial" panose="020B0604020202020204" pitchFamily="34" charset="0"/>
            </a:endParaRPr>
          </a:p>
          <a:p>
            <a:pPr marL="342900" indent="-342900" algn="just">
              <a:lnSpc>
                <a:spcPct val="120000"/>
              </a:lnSpc>
              <a:buFont typeface="Wingdings" panose="05000000000000000000" pitchFamily="2" charset="2"/>
              <a:buChar char="ü"/>
            </a:pPr>
            <a:r>
              <a:rPr lang="es-MX" sz="2000" dirty="0">
                <a:solidFill>
                  <a:srgbClr val="2A5162"/>
                </a:solidFill>
                <a:cs typeface="Arial" panose="020B0604020202020204" pitchFamily="34" charset="0"/>
              </a:rPr>
              <a:t>En busca de dar respuesta a las solicitudes de nuestros afiliados se reforzó la gestión y respuesta por los canales internos de la EAPB (Redes sociales, buzón de sugerencias, WhatsApp Business, página web y correo electrónico, chat </a:t>
            </a:r>
            <a:r>
              <a:rPr lang="es-MX" sz="2000" dirty="0" err="1">
                <a:solidFill>
                  <a:srgbClr val="2A5162"/>
                </a:solidFill>
                <a:cs typeface="Arial" panose="020B0604020202020204" pitchFamily="34" charset="0"/>
              </a:rPr>
              <a:t>bot</a:t>
            </a:r>
            <a:r>
              <a:rPr lang="es-MX" sz="2000" dirty="0">
                <a:solidFill>
                  <a:srgbClr val="2A5162"/>
                </a:solidFill>
                <a:cs typeface="Arial" panose="020B0604020202020204" pitchFamily="34" charset="0"/>
              </a:rPr>
              <a:t> AVIS).</a:t>
            </a:r>
          </a:p>
        </p:txBody>
      </p:sp>
      <p:sp>
        <p:nvSpPr>
          <p:cNvPr id="3" name="CuadroTexto 4">
            <a:extLst>
              <a:ext uri="{FF2B5EF4-FFF2-40B4-BE49-F238E27FC236}">
                <a16:creationId xmlns:a16="http://schemas.microsoft.com/office/drawing/2014/main" id="{F6BEDF81-6FBA-C229-A52B-1C7C6D9599B6}"/>
              </a:ext>
            </a:extLst>
          </p:cNvPr>
          <p:cNvSpPr txBox="1"/>
          <p:nvPr/>
        </p:nvSpPr>
        <p:spPr>
          <a:xfrm>
            <a:off x="2458802" y="327698"/>
            <a:ext cx="7272808" cy="707886"/>
          </a:xfrm>
          <a:prstGeom prst="rect">
            <a:avLst/>
          </a:prstGeom>
          <a:noFill/>
        </p:spPr>
        <p:txBody>
          <a:bodyPr wrap="square" rtlCol="0">
            <a:spAutoFit/>
          </a:bodyPr>
          <a:lstStyle/>
          <a:p>
            <a:pPr algn="ctr"/>
            <a:r>
              <a:rPr lang="es-CO" sz="4000" b="1" dirty="0">
                <a:solidFill>
                  <a:srgbClr val="23505E"/>
                </a:solidFill>
                <a:latin typeface="+mj-lt"/>
              </a:rPr>
              <a:t>Estrategias</a:t>
            </a:r>
          </a:p>
        </p:txBody>
      </p:sp>
    </p:spTree>
    <p:extLst>
      <p:ext uri="{BB962C8B-B14F-4D97-AF65-F5344CB8AC3E}">
        <p14:creationId xmlns:p14="http://schemas.microsoft.com/office/powerpoint/2010/main" val="138291386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F691B-1407-3072-138B-BDD32EA3F85F}"/>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A65A563D-511F-6135-86F1-55096DA4F33A}"/>
              </a:ext>
            </a:extLst>
          </p:cNvPr>
          <p:cNvSpPr txBox="1"/>
          <p:nvPr/>
        </p:nvSpPr>
        <p:spPr>
          <a:xfrm>
            <a:off x="434560" y="1179947"/>
            <a:ext cx="11321292" cy="4499693"/>
          </a:xfrm>
          <a:prstGeom prst="rect">
            <a:avLst/>
          </a:prstGeom>
          <a:noFill/>
        </p:spPr>
        <p:txBody>
          <a:bodyPr wrap="square" rtlCol="0">
            <a:spAutoFit/>
          </a:bodyPr>
          <a:lstStyle/>
          <a:p>
            <a:pPr marL="342900" indent="-342900" algn="just">
              <a:lnSpc>
                <a:spcPct val="120000"/>
              </a:lnSpc>
              <a:buFont typeface="Wingdings" panose="05000000000000000000" pitchFamily="2" charset="2"/>
              <a:buChar char="ü"/>
            </a:pPr>
            <a:r>
              <a:rPr lang="es-MX" sz="2000" b="1" dirty="0">
                <a:solidFill>
                  <a:srgbClr val="009B86"/>
                </a:solidFill>
                <a:cs typeface="Arial" panose="020B0604020202020204" pitchFamily="34" charset="0"/>
              </a:rPr>
              <a:t>Petición: </a:t>
            </a:r>
            <a:r>
              <a:rPr lang="es-MX" sz="2000" dirty="0">
                <a:solidFill>
                  <a:srgbClr val="2A5162"/>
                </a:solidFill>
                <a:cs typeface="Arial" panose="020B0604020202020204" pitchFamily="34" charset="0"/>
              </a:rPr>
              <a:t>mediante la cual una persona por motivos de interés general o particular solicita la intervención de la entidad para la resolución de una situación, la prestación de un servicio, la información o requerimiento de copia de documentos, entre otros.</a:t>
            </a:r>
          </a:p>
          <a:p>
            <a:pPr marL="342900" indent="-342900" algn="just">
              <a:lnSpc>
                <a:spcPct val="120000"/>
              </a:lnSpc>
              <a:buFont typeface="Wingdings" panose="05000000000000000000" pitchFamily="2" charset="2"/>
              <a:buChar char="ü"/>
            </a:pPr>
            <a:r>
              <a:rPr lang="es-MX" sz="2000" b="1" dirty="0">
                <a:solidFill>
                  <a:srgbClr val="009B86"/>
                </a:solidFill>
                <a:cs typeface="Arial" panose="020B0604020202020204" pitchFamily="34" charset="0"/>
              </a:rPr>
              <a:t>Queja: </a:t>
            </a:r>
            <a:r>
              <a:rPr lang="es-MX" sz="2000" dirty="0">
                <a:solidFill>
                  <a:srgbClr val="2A5162"/>
                </a:solidFill>
                <a:cs typeface="Arial" panose="020B0604020202020204" pitchFamily="34" charset="0"/>
              </a:rPr>
              <a:t>manifestación de una persona, a través de la cual expresa inconformidad con el actuar de un funcionario de la entidad.</a:t>
            </a:r>
          </a:p>
          <a:p>
            <a:pPr marL="342900" indent="-342900" algn="just">
              <a:lnSpc>
                <a:spcPct val="120000"/>
              </a:lnSpc>
              <a:buFont typeface="Wingdings" panose="05000000000000000000" pitchFamily="2" charset="2"/>
              <a:buChar char="ü"/>
            </a:pPr>
            <a:r>
              <a:rPr lang="es-MX" sz="2000" b="1" dirty="0">
                <a:solidFill>
                  <a:srgbClr val="009B86"/>
                </a:solidFill>
                <a:cs typeface="Arial" panose="020B0604020202020204" pitchFamily="34" charset="0"/>
              </a:rPr>
              <a:t>Reclamo: </a:t>
            </a:r>
            <a:r>
              <a:rPr lang="es-MX" sz="2000" dirty="0">
                <a:solidFill>
                  <a:srgbClr val="2A5162"/>
                </a:solidFill>
                <a:cs typeface="Arial" panose="020B0604020202020204" pitchFamily="34" charset="0"/>
              </a:rPr>
              <a:t>a través del cual los usuarios del Sistema General de Seguridad Social en Salud dan a conocer su insatisfacción con la prestación del servicio de salud.</a:t>
            </a:r>
          </a:p>
          <a:p>
            <a:pPr marL="342900" indent="-342900" algn="just">
              <a:lnSpc>
                <a:spcPct val="120000"/>
              </a:lnSpc>
              <a:buFont typeface="Wingdings" panose="05000000000000000000" pitchFamily="2" charset="2"/>
              <a:buChar char="ü"/>
            </a:pPr>
            <a:r>
              <a:rPr lang="es-MX" sz="2000" b="1" dirty="0">
                <a:solidFill>
                  <a:srgbClr val="009B86"/>
                </a:solidFill>
                <a:cs typeface="Arial" panose="020B0604020202020204" pitchFamily="34" charset="0"/>
              </a:rPr>
              <a:t>Solicitud de Información: </a:t>
            </a:r>
            <a:r>
              <a:rPr lang="es-MX" sz="2000" dirty="0">
                <a:solidFill>
                  <a:srgbClr val="2A5162"/>
                </a:solidFill>
                <a:cs typeface="Arial" panose="020B0604020202020204" pitchFamily="34" charset="0"/>
              </a:rPr>
              <a:t>orientación solicitada para acceder a un servicio.</a:t>
            </a:r>
            <a:endParaRPr lang="es-MX" sz="2000" b="1" dirty="0">
              <a:solidFill>
                <a:srgbClr val="009B86"/>
              </a:solidFill>
              <a:cs typeface="Arial" panose="020B0604020202020204" pitchFamily="34" charset="0"/>
            </a:endParaRPr>
          </a:p>
          <a:p>
            <a:pPr marL="342900" indent="-342900" algn="just">
              <a:lnSpc>
                <a:spcPct val="120000"/>
              </a:lnSpc>
              <a:buFont typeface="Wingdings" panose="05000000000000000000" pitchFamily="2" charset="2"/>
              <a:buChar char="ü"/>
            </a:pPr>
            <a:r>
              <a:rPr lang="es-MX" sz="2000" b="1" dirty="0">
                <a:solidFill>
                  <a:srgbClr val="009B86"/>
                </a:solidFill>
                <a:cs typeface="Arial" panose="020B0604020202020204" pitchFamily="34" charset="0"/>
              </a:rPr>
              <a:t>Sugerencia: </a:t>
            </a:r>
            <a:r>
              <a:rPr lang="es-MX" sz="2000" dirty="0">
                <a:solidFill>
                  <a:srgbClr val="2A5162"/>
                </a:solidFill>
                <a:cs typeface="Arial" panose="020B0604020202020204" pitchFamily="34" charset="0"/>
              </a:rPr>
              <a:t>recomendación que se realiza para mejorar un servicio.</a:t>
            </a:r>
            <a:endParaRPr lang="es-MX" sz="2000" b="1" dirty="0">
              <a:solidFill>
                <a:srgbClr val="009B86"/>
              </a:solidFill>
              <a:cs typeface="Arial" panose="020B0604020202020204" pitchFamily="34" charset="0"/>
            </a:endParaRPr>
          </a:p>
          <a:p>
            <a:pPr marL="342900" indent="-342900" algn="just">
              <a:lnSpc>
                <a:spcPct val="120000"/>
              </a:lnSpc>
              <a:buFont typeface="Wingdings" panose="05000000000000000000" pitchFamily="2" charset="2"/>
              <a:buChar char="ü"/>
            </a:pPr>
            <a:r>
              <a:rPr lang="es-MX" sz="2000" b="1" dirty="0">
                <a:solidFill>
                  <a:srgbClr val="009B86"/>
                </a:solidFill>
                <a:cs typeface="Arial" panose="020B0604020202020204" pitchFamily="34" charset="0"/>
              </a:rPr>
              <a:t>Derecho de Petición: </a:t>
            </a:r>
            <a:r>
              <a:rPr lang="es-MX" sz="2000" dirty="0">
                <a:solidFill>
                  <a:srgbClr val="2A5162"/>
                </a:solidFill>
                <a:cs typeface="Arial" panose="020B0604020202020204" pitchFamily="34" charset="0"/>
              </a:rPr>
              <a:t>es la facultad concedida a todas las personas dentro del territorio nacional, para que puedan presentar peticiones a las autoridades y diferentes entidades, con el propósito de que se les entregue información sobre situaciones de interés general y/o particular.</a:t>
            </a:r>
          </a:p>
        </p:txBody>
      </p:sp>
      <p:sp>
        <p:nvSpPr>
          <p:cNvPr id="4" name="CuadroTexto 4">
            <a:extLst>
              <a:ext uri="{FF2B5EF4-FFF2-40B4-BE49-F238E27FC236}">
                <a16:creationId xmlns:a16="http://schemas.microsoft.com/office/drawing/2014/main" id="{458D874A-661A-2F42-DE27-FE41E5440FA5}"/>
              </a:ext>
            </a:extLst>
          </p:cNvPr>
          <p:cNvSpPr txBox="1"/>
          <p:nvPr/>
        </p:nvSpPr>
        <p:spPr>
          <a:xfrm>
            <a:off x="2458802" y="327698"/>
            <a:ext cx="7272808" cy="707886"/>
          </a:xfrm>
          <a:prstGeom prst="rect">
            <a:avLst/>
          </a:prstGeom>
          <a:noFill/>
        </p:spPr>
        <p:txBody>
          <a:bodyPr wrap="square" rtlCol="0">
            <a:spAutoFit/>
          </a:bodyPr>
          <a:lstStyle/>
          <a:p>
            <a:pPr algn="ctr"/>
            <a:r>
              <a:rPr lang="es-CO" sz="4000" b="1" dirty="0">
                <a:solidFill>
                  <a:srgbClr val="23505E"/>
                </a:solidFill>
                <a:latin typeface="+mj-lt"/>
              </a:rPr>
              <a:t>Glosario</a:t>
            </a:r>
          </a:p>
        </p:txBody>
      </p:sp>
    </p:spTree>
    <p:extLst>
      <p:ext uri="{BB962C8B-B14F-4D97-AF65-F5344CB8AC3E}">
        <p14:creationId xmlns:p14="http://schemas.microsoft.com/office/powerpoint/2010/main" val="41760312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BA36F-4595-42C3-D490-E950AF4307D1}"/>
            </a:ext>
          </a:extLst>
        </p:cNvPr>
        <p:cNvGrpSpPr/>
        <p:nvPr/>
      </p:nvGrpSpPr>
      <p:grpSpPr>
        <a:xfrm>
          <a:off x="0" y="0"/>
          <a:ext cx="0" cy="0"/>
          <a:chOff x="0" y="0"/>
          <a:chExt cx="0" cy="0"/>
        </a:xfrm>
      </p:grpSpPr>
      <p:graphicFrame>
        <p:nvGraphicFramePr>
          <p:cNvPr id="50" name="Tabla 49">
            <a:extLst>
              <a:ext uri="{FF2B5EF4-FFF2-40B4-BE49-F238E27FC236}">
                <a16:creationId xmlns:a16="http://schemas.microsoft.com/office/drawing/2014/main" id="{F3691622-9A3A-E399-5C94-55C3A2E66DB1}"/>
              </a:ext>
            </a:extLst>
          </p:cNvPr>
          <p:cNvGraphicFramePr>
            <a:graphicFrameLocks noGrp="1"/>
          </p:cNvGraphicFramePr>
          <p:nvPr>
            <p:extLst>
              <p:ext uri="{D42A27DB-BD31-4B8C-83A1-F6EECF244321}">
                <p14:modId xmlns:p14="http://schemas.microsoft.com/office/powerpoint/2010/main" val="2418918763"/>
              </p:ext>
            </p:extLst>
          </p:nvPr>
        </p:nvGraphicFramePr>
        <p:xfrm>
          <a:off x="2318891" y="2237540"/>
          <a:ext cx="2160000" cy="670560"/>
        </p:xfrm>
        <a:graphic>
          <a:graphicData uri="http://schemas.openxmlformats.org/drawingml/2006/table">
            <a:tbl>
              <a:tblPr firstRow="1">
                <a:tableStyleId>{6E25E649-3F16-4E02-A733-19D2CDBF48F0}</a:tableStyleId>
              </a:tblPr>
              <a:tblGrid>
                <a:gridCol w="1080000">
                  <a:extLst>
                    <a:ext uri="{9D8B030D-6E8A-4147-A177-3AD203B41FA5}">
                      <a16:colId xmlns:a16="http://schemas.microsoft.com/office/drawing/2014/main" val="169024804"/>
                    </a:ext>
                  </a:extLst>
                </a:gridCol>
                <a:gridCol w="1080000">
                  <a:extLst>
                    <a:ext uri="{9D8B030D-6E8A-4147-A177-3AD203B41FA5}">
                      <a16:colId xmlns:a16="http://schemas.microsoft.com/office/drawing/2014/main" val="1697416505"/>
                    </a:ext>
                  </a:extLst>
                </a:gridCol>
              </a:tblGrid>
              <a:tr h="324000">
                <a:tc>
                  <a:txBody>
                    <a:bodyPr/>
                    <a:lstStyle/>
                    <a:p>
                      <a:pPr algn="ctr"/>
                      <a:r>
                        <a:rPr lang="es-MX" sz="1600" dirty="0"/>
                        <a:t>Mayo</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tc>
                  <a:txBody>
                    <a:bodyPr/>
                    <a:lstStyle/>
                    <a:p>
                      <a:pPr algn="ctr"/>
                      <a:r>
                        <a:rPr lang="es-MX" sz="1600" dirty="0"/>
                        <a:t>Junio</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extLst>
                  <a:ext uri="{0D108BD9-81ED-4DB2-BD59-A6C34878D82A}">
                    <a16:rowId xmlns:a16="http://schemas.microsoft.com/office/drawing/2014/main" val="84614456"/>
                  </a:ext>
                </a:extLst>
              </a:tr>
              <a:tr h="324000">
                <a:tc>
                  <a:txBody>
                    <a:bodyPr/>
                    <a:lstStyle/>
                    <a:p>
                      <a:pPr algn="ctr"/>
                      <a:r>
                        <a:rPr lang="es-MX" sz="1600" dirty="0"/>
                        <a:t>192.734</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MX" sz="1600" dirty="0"/>
                        <a:t>192.061</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2256765"/>
                  </a:ext>
                </a:extLst>
              </a:tr>
            </a:tbl>
          </a:graphicData>
        </a:graphic>
      </p:graphicFrame>
      <p:graphicFrame>
        <p:nvGraphicFramePr>
          <p:cNvPr id="51" name="Tabla 50">
            <a:extLst>
              <a:ext uri="{FF2B5EF4-FFF2-40B4-BE49-F238E27FC236}">
                <a16:creationId xmlns:a16="http://schemas.microsoft.com/office/drawing/2014/main" id="{E26A87BF-2B62-EA4C-0932-2A4ECBBD4CFB}"/>
              </a:ext>
            </a:extLst>
          </p:cNvPr>
          <p:cNvGraphicFramePr>
            <a:graphicFrameLocks noGrp="1"/>
          </p:cNvGraphicFramePr>
          <p:nvPr>
            <p:extLst>
              <p:ext uri="{D42A27DB-BD31-4B8C-83A1-F6EECF244321}">
                <p14:modId xmlns:p14="http://schemas.microsoft.com/office/powerpoint/2010/main" val="1168963245"/>
              </p:ext>
            </p:extLst>
          </p:nvPr>
        </p:nvGraphicFramePr>
        <p:xfrm>
          <a:off x="5147901" y="2241718"/>
          <a:ext cx="2160000" cy="670560"/>
        </p:xfrm>
        <a:graphic>
          <a:graphicData uri="http://schemas.openxmlformats.org/drawingml/2006/table">
            <a:tbl>
              <a:tblPr firstRow="1">
                <a:tableStyleId>{6E25E649-3F16-4E02-A733-19D2CDBF48F0}</a:tableStyleId>
              </a:tblPr>
              <a:tblGrid>
                <a:gridCol w="1080000">
                  <a:extLst>
                    <a:ext uri="{9D8B030D-6E8A-4147-A177-3AD203B41FA5}">
                      <a16:colId xmlns:a16="http://schemas.microsoft.com/office/drawing/2014/main" val="169024804"/>
                    </a:ext>
                  </a:extLst>
                </a:gridCol>
                <a:gridCol w="1080000">
                  <a:extLst>
                    <a:ext uri="{9D8B030D-6E8A-4147-A177-3AD203B41FA5}">
                      <a16:colId xmlns:a16="http://schemas.microsoft.com/office/drawing/2014/main" val="1697416505"/>
                    </a:ext>
                  </a:extLst>
                </a:gridCol>
              </a:tblGrid>
              <a:tr h="324000">
                <a:tc>
                  <a:txBody>
                    <a:bodyPr/>
                    <a:lstStyle/>
                    <a:p>
                      <a:pPr algn="ctr"/>
                      <a:r>
                        <a:rPr lang="es-MX" sz="1600" dirty="0"/>
                        <a:t>Mayo</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tc>
                  <a:txBody>
                    <a:bodyPr/>
                    <a:lstStyle/>
                    <a:p>
                      <a:pPr algn="ctr"/>
                      <a:r>
                        <a:rPr lang="es-MX" sz="1600" dirty="0"/>
                        <a:t>Junio</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extLst>
                  <a:ext uri="{0D108BD9-81ED-4DB2-BD59-A6C34878D82A}">
                    <a16:rowId xmlns:a16="http://schemas.microsoft.com/office/drawing/2014/main" val="84614456"/>
                  </a:ext>
                </a:extLst>
              </a:tr>
              <a:tr h="324000">
                <a:tc>
                  <a:txBody>
                    <a:bodyPr/>
                    <a:lstStyle/>
                    <a:p>
                      <a:pPr algn="ctr"/>
                      <a:r>
                        <a:rPr lang="es-MX" sz="1600" dirty="0"/>
                        <a:t>8</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MX" sz="1600" dirty="0"/>
                        <a:t>18</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2256765"/>
                  </a:ext>
                </a:extLst>
              </a:tr>
            </a:tbl>
          </a:graphicData>
        </a:graphic>
      </p:graphicFrame>
      <p:graphicFrame>
        <p:nvGraphicFramePr>
          <p:cNvPr id="52" name="Tabla 51">
            <a:extLst>
              <a:ext uri="{FF2B5EF4-FFF2-40B4-BE49-F238E27FC236}">
                <a16:creationId xmlns:a16="http://schemas.microsoft.com/office/drawing/2014/main" id="{303EA618-35D7-8143-3143-D3885901FB0B}"/>
              </a:ext>
            </a:extLst>
          </p:cNvPr>
          <p:cNvGraphicFramePr>
            <a:graphicFrameLocks noGrp="1"/>
          </p:cNvGraphicFramePr>
          <p:nvPr>
            <p:extLst>
              <p:ext uri="{D42A27DB-BD31-4B8C-83A1-F6EECF244321}">
                <p14:modId xmlns:p14="http://schemas.microsoft.com/office/powerpoint/2010/main" val="616993011"/>
              </p:ext>
            </p:extLst>
          </p:nvPr>
        </p:nvGraphicFramePr>
        <p:xfrm>
          <a:off x="7976911" y="2229019"/>
          <a:ext cx="2160000" cy="670560"/>
        </p:xfrm>
        <a:graphic>
          <a:graphicData uri="http://schemas.openxmlformats.org/drawingml/2006/table">
            <a:tbl>
              <a:tblPr firstRow="1">
                <a:tableStyleId>{6E25E649-3F16-4E02-A733-19D2CDBF48F0}</a:tableStyleId>
              </a:tblPr>
              <a:tblGrid>
                <a:gridCol w="1080000">
                  <a:extLst>
                    <a:ext uri="{9D8B030D-6E8A-4147-A177-3AD203B41FA5}">
                      <a16:colId xmlns:a16="http://schemas.microsoft.com/office/drawing/2014/main" val="169024804"/>
                    </a:ext>
                  </a:extLst>
                </a:gridCol>
                <a:gridCol w="1080000">
                  <a:extLst>
                    <a:ext uri="{9D8B030D-6E8A-4147-A177-3AD203B41FA5}">
                      <a16:colId xmlns:a16="http://schemas.microsoft.com/office/drawing/2014/main" val="1697416505"/>
                    </a:ext>
                  </a:extLst>
                </a:gridCol>
              </a:tblGrid>
              <a:tr h="324000">
                <a:tc>
                  <a:txBody>
                    <a:bodyPr/>
                    <a:lstStyle/>
                    <a:p>
                      <a:pPr algn="ctr"/>
                      <a:r>
                        <a:rPr lang="es-MX" sz="1600" dirty="0"/>
                        <a:t>Mayo</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tc>
                  <a:txBody>
                    <a:bodyPr/>
                    <a:lstStyle/>
                    <a:p>
                      <a:pPr algn="ctr"/>
                      <a:r>
                        <a:rPr lang="es-MX" sz="1600" dirty="0"/>
                        <a:t>Junio</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extLst>
                  <a:ext uri="{0D108BD9-81ED-4DB2-BD59-A6C34878D82A}">
                    <a16:rowId xmlns:a16="http://schemas.microsoft.com/office/drawing/2014/main" val="84614456"/>
                  </a:ext>
                </a:extLst>
              </a:tr>
              <a:tr h="324000">
                <a:tc>
                  <a:txBody>
                    <a:bodyPr/>
                    <a:lstStyle/>
                    <a:p>
                      <a:pPr algn="ctr"/>
                      <a:r>
                        <a:rPr lang="es-MX" sz="1600" dirty="0"/>
                        <a:t>4</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MX" sz="1600" dirty="0"/>
                        <a:t>4</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2256765"/>
                  </a:ext>
                </a:extLst>
              </a:tr>
            </a:tbl>
          </a:graphicData>
        </a:graphic>
      </p:graphicFrame>
      <p:graphicFrame>
        <p:nvGraphicFramePr>
          <p:cNvPr id="59" name="Tabla 58">
            <a:extLst>
              <a:ext uri="{FF2B5EF4-FFF2-40B4-BE49-F238E27FC236}">
                <a16:creationId xmlns:a16="http://schemas.microsoft.com/office/drawing/2014/main" id="{3CF9757F-AECD-7BFA-E39C-8A8DC77ACA74}"/>
              </a:ext>
            </a:extLst>
          </p:cNvPr>
          <p:cNvGraphicFramePr>
            <a:graphicFrameLocks noGrp="1"/>
          </p:cNvGraphicFramePr>
          <p:nvPr>
            <p:extLst>
              <p:ext uri="{D42A27DB-BD31-4B8C-83A1-F6EECF244321}">
                <p14:modId xmlns:p14="http://schemas.microsoft.com/office/powerpoint/2010/main" val="4182178353"/>
              </p:ext>
            </p:extLst>
          </p:nvPr>
        </p:nvGraphicFramePr>
        <p:xfrm>
          <a:off x="3558922" y="4269012"/>
          <a:ext cx="2160000" cy="670560"/>
        </p:xfrm>
        <a:graphic>
          <a:graphicData uri="http://schemas.openxmlformats.org/drawingml/2006/table">
            <a:tbl>
              <a:tblPr firstRow="1">
                <a:tableStyleId>{6E25E649-3F16-4E02-A733-19D2CDBF48F0}</a:tableStyleId>
              </a:tblPr>
              <a:tblGrid>
                <a:gridCol w="1080000">
                  <a:extLst>
                    <a:ext uri="{9D8B030D-6E8A-4147-A177-3AD203B41FA5}">
                      <a16:colId xmlns:a16="http://schemas.microsoft.com/office/drawing/2014/main" val="169024804"/>
                    </a:ext>
                  </a:extLst>
                </a:gridCol>
                <a:gridCol w="1080000">
                  <a:extLst>
                    <a:ext uri="{9D8B030D-6E8A-4147-A177-3AD203B41FA5}">
                      <a16:colId xmlns:a16="http://schemas.microsoft.com/office/drawing/2014/main" val="1697416505"/>
                    </a:ext>
                  </a:extLst>
                </a:gridCol>
              </a:tblGrid>
              <a:tr h="324000">
                <a:tc>
                  <a:txBody>
                    <a:bodyPr/>
                    <a:lstStyle/>
                    <a:p>
                      <a:pPr algn="ctr"/>
                      <a:r>
                        <a:rPr lang="es-MX" sz="1600" dirty="0"/>
                        <a:t>Mayo</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tc>
                  <a:txBody>
                    <a:bodyPr/>
                    <a:lstStyle/>
                    <a:p>
                      <a:pPr algn="ctr"/>
                      <a:r>
                        <a:rPr lang="es-MX" sz="1600" dirty="0"/>
                        <a:t>Junio</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extLst>
                  <a:ext uri="{0D108BD9-81ED-4DB2-BD59-A6C34878D82A}">
                    <a16:rowId xmlns:a16="http://schemas.microsoft.com/office/drawing/2014/main" val="84614456"/>
                  </a:ext>
                </a:extLst>
              </a:tr>
              <a:tr h="324000">
                <a:tc>
                  <a:txBody>
                    <a:bodyPr/>
                    <a:lstStyle/>
                    <a:p>
                      <a:pPr algn="ctr"/>
                      <a:r>
                        <a:rPr lang="es-MX" sz="1600" dirty="0"/>
                        <a:t>461</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MX" sz="1600" dirty="0"/>
                        <a:t>378</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2256765"/>
                  </a:ext>
                </a:extLst>
              </a:tr>
            </a:tbl>
          </a:graphicData>
        </a:graphic>
      </p:graphicFrame>
      <p:graphicFrame>
        <p:nvGraphicFramePr>
          <p:cNvPr id="60" name="Tabla 59">
            <a:extLst>
              <a:ext uri="{FF2B5EF4-FFF2-40B4-BE49-F238E27FC236}">
                <a16:creationId xmlns:a16="http://schemas.microsoft.com/office/drawing/2014/main" id="{D80E0D63-2BCF-E600-9F4B-4FD896D5D44F}"/>
              </a:ext>
            </a:extLst>
          </p:cNvPr>
          <p:cNvGraphicFramePr>
            <a:graphicFrameLocks noGrp="1"/>
          </p:cNvGraphicFramePr>
          <p:nvPr>
            <p:extLst>
              <p:ext uri="{D42A27DB-BD31-4B8C-83A1-F6EECF244321}">
                <p14:modId xmlns:p14="http://schemas.microsoft.com/office/powerpoint/2010/main" val="1887757012"/>
              </p:ext>
            </p:extLst>
          </p:nvPr>
        </p:nvGraphicFramePr>
        <p:xfrm>
          <a:off x="6387932" y="4265139"/>
          <a:ext cx="2160000" cy="670560"/>
        </p:xfrm>
        <a:graphic>
          <a:graphicData uri="http://schemas.openxmlformats.org/drawingml/2006/table">
            <a:tbl>
              <a:tblPr firstRow="1">
                <a:tableStyleId>{6E25E649-3F16-4E02-A733-19D2CDBF48F0}</a:tableStyleId>
              </a:tblPr>
              <a:tblGrid>
                <a:gridCol w="1080000">
                  <a:extLst>
                    <a:ext uri="{9D8B030D-6E8A-4147-A177-3AD203B41FA5}">
                      <a16:colId xmlns:a16="http://schemas.microsoft.com/office/drawing/2014/main" val="169024804"/>
                    </a:ext>
                  </a:extLst>
                </a:gridCol>
                <a:gridCol w="1080000">
                  <a:extLst>
                    <a:ext uri="{9D8B030D-6E8A-4147-A177-3AD203B41FA5}">
                      <a16:colId xmlns:a16="http://schemas.microsoft.com/office/drawing/2014/main" val="1697416505"/>
                    </a:ext>
                  </a:extLst>
                </a:gridCol>
              </a:tblGrid>
              <a:tr h="324000">
                <a:tc>
                  <a:txBody>
                    <a:bodyPr/>
                    <a:lstStyle/>
                    <a:p>
                      <a:pPr algn="ctr"/>
                      <a:r>
                        <a:rPr lang="es-MX" sz="1600" dirty="0"/>
                        <a:t>Mayo</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5046"/>
                    </a:solidFill>
                  </a:tcPr>
                </a:tc>
                <a:tc>
                  <a:txBody>
                    <a:bodyPr/>
                    <a:lstStyle/>
                    <a:p>
                      <a:pPr algn="ctr"/>
                      <a:r>
                        <a:rPr lang="es-MX" sz="1600" dirty="0"/>
                        <a:t>Junio</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5046"/>
                    </a:solidFill>
                  </a:tcPr>
                </a:tc>
                <a:extLst>
                  <a:ext uri="{0D108BD9-81ED-4DB2-BD59-A6C34878D82A}">
                    <a16:rowId xmlns:a16="http://schemas.microsoft.com/office/drawing/2014/main" val="84614456"/>
                  </a:ext>
                </a:extLst>
              </a:tr>
              <a:tr h="324000">
                <a:tc>
                  <a:txBody>
                    <a:bodyPr/>
                    <a:lstStyle/>
                    <a:p>
                      <a:pPr algn="ctr"/>
                      <a:r>
                        <a:rPr lang="es-MX" sz="1600" dirty="0"/>
                        <a:t>112</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MX" sz="1600" dirty="0"/>
                        <a:t>23</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2256765"/>
                  </a:ext>
                </a:extLst>
              </a:tr>
            </a:tbl>
          </a:graphicData>
        </a:graphic>
      </p:graphicFrame>
      <p:graphicFrame>
        <p:nvGraphicFramePr>
          <p:cNvPr id="61" name="Tabla 60">
            <a:extLst>
              <a:ext uri="{FF2B5EF4-FFF2-40B4-BE49-F238E27FC236}">
                <a16:creationId xmlns:a16="http://schemas.microsoft.com/office/drawing/2014/main" id="{E1F50317-A78C-1745-2655-EAB737C4EC57}"/>
              </a:ext>
            </a:extLst>
          </p:cNvPr>
          <p:cNvGraphicFramePr>
            <a:graphicFrameLocks noGrp="1"/>
          </p:cNvGraphicFramePr>
          <p:nvPr>
            <p:extLst>
              <p:ext uri="{D42A27DB-BD31-4B8C-83A1-F6EECF244321}">
                <p14:modId xmlns:p14="http://schemas.microsoft.com/office/powerpoint/2010/main" val="670108213"/>
              </p:ext>
            </p:extLst>
          </p:nvPr>
        </p:nvGraphicFramePr>
        <p:xfrm>
          <a:off x="9216942" y="4265139"/>
          <a:ext cx="2160000" cy="670560"/>
        </p:xfrm>
        <a:graphic>
          <a:graphicData uri="http://schemas.openxmlformats.org/drawingml/2006/table">
            <a:tbl>
              <a:tblPr firstRow="1">
                <a:tableStyleId>{6E25E649-3F16-4E02-A733-19D2CDBF48F0}</a:tableStyleId>
              </a:tblPr>
              <a:tblGrid>
                <a:gridCol w="1080000">
                  <a:extLst>
                    <a:ext uri="{9D8B030D-6E8A-4147-A177-3AD203B41FA5}">
                      <a16:colId xmlns:a16="http://schemas.microsoft.com/office/drawing/2014/main" val="169024804"/>
                    </a:ext>
                  </a:extLst>
                </a:gridCol>
                <a:gridCol w="1080000">
                  <a:extLst>
                    <a:ext uri="{9D8B030D-6E8A-4147-A177-3AD203B41FA5}">
                      <a16:colId xmlns:a16="http://schemas.microsoft.com/office/drawing/2014/main" val="1697416505"/>
                    </a:ext>
                  </a:extLst>
                </a:gridCol>
              </a:tblGrid>
              <a:tr h="324000">
                <a:tc>
                  <a:txBody>
                    <a:bodyPr/>
                    <a:lstStyle/>
                    <a:p>
                      <a:pPr algn="ctr"/>
                      <a:r>
                        <a:rPr lang="es-MX" sz="1600" dirty="0"/>
                        <a:t>Mayo</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tc>
                  <a:txBody>
                    <a:bodyPr/>
                    <a:lstStyle/>
                    <a:p>
                      <a:pPr algn="ctr"/>
                      <a:r>
                        <a:rPr lang="es-MX" sz="1600" dirty="0"/>
                        <a:t>Junio</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extLst>
                  <a:ext uri="{0D108BD9-81ED-4DB2-BD59-A6C34878D82A}">
                    <a16:rowId xmlns:a16="http://schemas.microsoft.com/office/drawing/2014/main" val="84614456"/>
                  </a:ext>
                </a:extLst>
              </a:tr>
              <a:tr h="324000">
                <a:tc>
                  <a:txBody>
                    <a:bodyPr/>
                    <a:lstStyle/>
                    <a:p>
                      <a:pPr algn="ctr"/>
                      <a:r>
                        <a:rPr lang="es-MX" sz="1600" dirty="0"/>
                        <a:t>5.775</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MX" sz="1600" dirty="0"/>
                        <a:t>5.269</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2256765"/>
                  </a:ext>
                </a:extLst>
              </a:tr>
            </a:tbl>
          </a:graphicData>
        </a:graphic>
      </p:graphicFrame>
      <p:sp>
        <p:nvSpPr>
          <p:cNvPr id="63" name="1 CuadroTexto">
            <a:extLst>
              <a:ext uri="{FF2B5EF4-FFF2-40B4-BE49-F238E27FC236}">
                <a16:creationId xmlns:a16="http://schemas.microsoft.com/office/drawing/2014/main" id="{19208880-C0AA-5413-2610-278A1CF279AB}"/>
              </a:ext>
            </a:extLst>
          </p:cNvPr>
          <p:cNvSpPr txBox="1"/>
          <p:nvPr/>
        </p:nvSpPr>
        <p:spPr>
          <a:xfrm>
            <a:off x="341855" y="5110070"/>
            <a:ext cx="11506699" cy="707886"/>
          </a:xfrm>
          <a:prstGeom prst="rect">
            <a:avLst/>
          </a:prstGeom>
          <a:noFill/>
        </p:spPr>
        <p:txBody>
          <a:bodyPr wrap="square" rtlCol="0">
            <a:spAutoFit/>
          </a:bodyPr>
          <a:lstStyle/>
          <a:p>
            <a:pPr algn="just"/>
            <a:r>
              <a:rPr lang="es-MX" sz="2000" dirty="0">
                <a:solidFill>
                  <a:srgbClr val="2A5162"/>
                </a:solidFill>
                <a:cs typeface="Arial" panose="020B0604020202020204" pitchFamily="34" charset="0"/>
              </a:rPr>
              <a:t>Se puede identificar que las quejas, los reclamos y los derechos de petición (PQR) suman un total de 6.652, observándose una disminución del 9,0%, en comparación con el mes anterior.</a:t>
            </a:r>
          </a:p>
        </p:txBody>
      </p:sp>
      <p:grpSp>
        <p:nvGrpSpPr>
          <p:cNvPr id="14" name="Grupo 13">
            <a:extLst>
              <a:ext uri="{FF2B5EF4-FFF2-40B4-BE49-F238E27FC236}">
                <a16:creationId xmlns:a16="http://schemas.microsoft.com/office/drawing/2014/main" id="{BDDDCAAB-8FCE-0DBF-C931-1B9A1D492831}"/>
              </a:ext>
            </a:extLst>
          </p:cNvPr>
          <p:cNvGrpSpPr/>
          <p:nvPr/>
        </p:nvGrpSpPr>
        <p:grpSpPr>
          <a:xfrm>
            <a:off x="2948891" y="986898"/>
            <a:ext cx="900000" cy="900000"/>
            <a:chOff x="2533724" y="841560"/>
            <a:chExt cx="900000" cy="900000"/>
          </a:xfrm>
        </p:grpSpPr>
        <p:sp>
          <p:nvSpPr>
            <p:cNvPr id="31" name="Elipse 30">
              <a:extLst>
                <a:ext uri="{FF2B5EF4-FFF2-40B4-BE49-F238E27FC236}">
                  <a16:creationId xmlns:a16="http://schemas.microsoft.com/office/drawing/2014/main" id="{39E8480D-5660-6CD6-DCCD-239F0873793D}"/>
                </a:ext>
              </a:extLst>
            </p:cNvPr>
            <p:cNvSpPr/>
            <p:nvPr/>
          </p:nvSpPr>
          <p:spPr>
            <a:xfrm>
              <a:off x="2533724" y="841560"/>
              <a:ext cx="900000" cy="900000"/>
            </a:xfrm>
            <a:prstGeom prst="ellipse">
              <a:avLst/>
            </a:prstGeom>
            <a:solidFill>
              <a:srgbClr val="99D9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Gráfico 4">
              <a:extLst>
                <a:ext uri="{FF2B5EF4-FFF2-40B4-BE49-F238E27FC236}">
                  <a16:creationId xmlns:a16="http://schemas.microsoft.com/office/drawing/2014/main" id="{D0744EFD-E038-F0AA-3113-831FB8BAA7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49681" y="1021560"/>
              <a:ext cx="460588" cy="540000"/>
            </a:xfrm>
            <a:prstGeom prst="rect">
              <a:avLst/>
            </a:prstGeom>
          </p:spPr>
        </p:pic>
      </p:grpSp>
      <p:graphicFrame>
        <p:nvGraphicFramePr>
          <p:cNvPr id="11" name="Tabla 10">
            <a:extLst>
              <a:ext uri="{FF2B5EF4-FFF2-40B4-BE49-F238E27FC236}">
                <a16:creationId xmlns:a16="http://schemas.microsoft.com/office/drawing/2014/main" id="{F6208258-383A-490A-795B-6118FB8C8529}"/>
              </a:ext>
            </a:extLst>
          </p:cNvPr>
          <p:cNvGraphicFramePr>
            <a:graphicFrameLocks noGrp="1"/>
          </p:cNvGraphicFramePr>
          <p:nvPr>
            <p:extLst>
              <p:ext uri="{D42A27DB-BD31-4B8C-83A1-F6EECF244321}">
                <p14:modId xmlns:p14="http://schemas.microsoft.com/office/powerpoint/2010/main" val="2778164209"/>
              </p:ext>
            </p:extLst>
          </p:nvPr>
        </p:nvGraphicFramePr>
        <p:xfrm>
          <a:off x="729912" y="4271402"/>
          <a:ext cx="2160000" cy="670560"/>
        </p:xfrm>
        <a:graphic>
          <a:graphicData uri="http://schemas.openxmlformats.org/drawingml/2006/table">
            <a:tbl>
              <a:tblPr firstRow="1">
                <a:tableStyleId>{6E25E649-3F16-4E02-A733-19D2CDBF48F0}</a:tableStyleId>
              </a:tblPr>
              <a:tblGrid>
                <a:gridCol w="1080000">
                  <a:extLst>
                    <a:ext uri="{9D8B030D-6E8A-4147-A177-3AD203B41FA5}">
                      <a16:colId xmlns:a16="http://schemas.microsoft.com/office/drawing/2014/main" val="169024804"/>
                    </a:ext>
                  </a:extLst>
                </a:gridCol>
                <a:gridCol w="1080000">
                  <a:extLst>
                    <a:ext uri="{9D8B030D-6E8A-4147-A177-3AD203B41FA5}">
                      <a16:colId xmlns:a16="http://schemas.microsoft.com/office/drawing/2014/main" val="1697416505"/>
                    </a:ext>
                  </a:extLst>
                </a:gridCol>
              </a:tblGrid>
              <a:tr h="324000">
                <a:tc>
                  <a:txBody>
                    <a:bodyPr/>
                    <a:lstStyle/>
                    <a:p>
                      <a:pPr algn="ctr"/>
                      <a:r>
                        <a:rPr lang="es-MX" sz="1600" dirty="0"/>
                        <a:t>Mayo</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tc>
                  <a:txBody>
                    <a:bodyPr/>
                    <a:lstStyle/>
                    <a:p>
                      <a:pPr algn="ctr"/>
                      <a:r>
                        <a:rPr lang="es-MX" sz="1600" dirty="0"/>
                        <a:t>Junio</a:t>
                      </a:r>
                      <a:endParaRPr lang="es-CO"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5046"/>
                    </a:solidFill>
                  </a:tcPr>
                </a:tc>
                <a:extLst>
                  <a:ext uri="{0D108BD9-81ED-4DB2-BD59-A6C34878D82A}">
                    <a16:rowId xmlns:a16="http://schemas.microsoft.com/office/drawing/2014/main" val="84614456"/>
                  </a:ext>
                </a:extLst>
              </a:tr>
              <a:tr h="324000">
                <a:tc>
                  <a:txBody>
                    <a:bodyPr/>
                    <a:lstStyle/>
                    <a:p>
                      <a:pPr algn="ctr"/>
                      <a:r>
                        <a:rPr lang="es-MX" sz="1600" dirty="0"/>
                        <a:t>950</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MX" sz="1600" dirty="0"/>
                        <a:t>960</a:t>
                      </a:r>
                      <a:endParaRPr lang="es-CO"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2256765"/>
                  </a:ext>
                </a:extLst>
              </a:tr>
            </a:tbl>
          </a:graphicData>
        </a:graphic>
      </p:graphicFrame>
      <p:grpSp>
        <p:nvGrpSpPr>
          <p:cNvPr id="25" name="Grupo 24">
            <a:extLst>
              <a:ext uri="{FF2B5EF4-FFF2-40B4-BE49-F238E27FC236}">
                <a16:creationId xmlns:a16="http://schemas.microsoft.com/office/drawing/2014/main" id="{E48A3C5F-5C81-2F1F-F652-38026EFEE494}"/>
              </a:ext>
            </a:extLst>
          </p:cNvPr>
          <p:cNvGrpSpPr/>
          <p:nvPr/>
        </p:nvGrpSpPr>
        <p:grpSpPr>
          <a:xfrm>
            <a:off x="694606" y="984534"/>
            <a:ext cx="10721078" cy="3280732"/>
            <a:chOff x="561910" y="725253"/>
            <a:chExt cx="10721078" cy="3280732"/>
          </a:xfrm>
        </p:grpSpPr>
        <p:grpSp>
          <p:nvGrpSpPr>
            <p:cNvPr id="20" name="Grupo 19">
              <a:extLst>
                <a:ext uri="{FF2B5EF4-FFF2-40B4-BE49-F238E27FC236}">
                  <a16:creationId xmlns:a16="http://schemas.microsoft.com/office/drawing/2014/main" id="{4A766C0A-608A-8A00-D8C2-FCB05CEBD2C9}"/>
                </a:ext>
              </a:extLst>
            </p:cNvPr>
            <p:cNvGrpSpPr/>
            <p:nvPr/>
          </p:nvGrpSpPr>
          <p:grpSpPr>
            <a:xfrm>
              <a:off x="2143499" y="725253"/>
              <a:ext cx="9139489" cy="3280731"/>
              <a:chOff x="2143499" y="725253"/>
              <a:chExt cx="9139489" cy="3280731"/>
            </a:xfrm>
          </p:grpSpPr>
          <p:grpSp>
            <p:nvGrpSpPr>
              <p:cNvPr id="34" name="Grupo 33">
                <a:extLst>
                  <a:ext uri="{FF2B5EF4-FFF2-40B4-BE49-F238E27FC236}">
                    <a16:creationId xmlns:a16="http://schemas.microsoft.com/office/drawing/2014/main" id="{B8761AD3-9E82-3D87-9405-243684708841}"/>
                  </a:ext>
                </a:extLst>
              </p:cNvPr>
              <p:cNvGrpSpPr/>
              <p:nvPr/>
            </p:nvGrpSpPr>
            <p:grpSpPr>
              <a:xfrm>
                <a:off x="5641515" y="725253"/>
                <a:ext cx="900000" cy="900000"/>
                <a:chOff x="4976259" y="740574"/>
                <a:chExt cx="900000" cy="900000"/>
              </a:xfrm>
            </p:grpSpPr>
            <p:sp>
              <p:nvSpPr>
                <p:cNvPr id="33" name="Elipse 32">
                  <a:extLst>
                    <a:ext uri="{FF2B5EF4-FFF2-40B4-BE49-F238E27FC236}">
                      <a16:creationId xmlns:a16="http://schemas.microsoft.com/office/drawing/2014/main" id="{E12998CF-BC89-DA1A-CF23-54D2F48E9120}"/>
                    </a:ext>
                  </a:extLst>
                </p:cNvPr>
                <p:cNvSpPr/>
                <p:nvPr/>
              </p:nvSpPr>
              <p:spPr>
                <a:xfrm>
                  <a:off x="4976259" y="740574"/>
                  <a:ext cx="900000" cy="900000"/>
                </a:xfrm>
                <a:prstGeom prst="ellipse">
                  <a:avLst/>
                </a:prstGeom>
                <a:solidFill>
                  <a:srgbClr val="99D9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Gráfico 6">
                  <a:extLst>
                    <a:ext uri="{FF2B5EF4-FFF2-40B4-BE49-F238E27FC236}">
                      <a16:creationId xmlns:a16="http://schemas.microsoft.com/office/drawing/2014/main" id="{1C31FFD1-80B2-47FF-2D45-7E0B720DBB2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62538" y="920574"/>
                  <a:ext cx="527442" cy="540000"/>
                </a:xfrm>
                <a:prstGeom prst="rect">
                  <a:avLst/>
                </a:prstGeom>
              </p:spPr>
            </p:pic>
          </p:grpSp>
          <p:grpSp>
            <p:nvGrpSpPr>
              <p:cNvPr id="38" name="Grupo 37">
                <a:extLst>
                  <a:ext uri="{FF2B5EF4-FFF2-40B4-BE49-F238E27FC236}">
                    <a16:creationId xmlns:a16="http://schemas.microsoft.com/office/drawing/2014/main" id="{F0F448F8-5A1E-D9C9-07E8-EDC180B6B144}"/>
                  </a:ext>
                </a:extLst>
              </p:cNvPr>
              <p:cNvGrpSpPr/>
              <p:nvPr/>
            </p:nvGrpSpPr>
            <p:grpSpPr>
              <a:xfrm>
                <a:off x="4041475" y="2781722"/>
                <a:ext cx="900000" cy="900000"/>
                <a:chOff x="262558" y="3004016"/>
                <a:chExt cx="900000" cy="900000"/>
              </a:xfrm>
            </p:grpSpPr>
            <p:sp>
              <p:nvSpPr>
                <p:cNvPr id="37" name="Elipse 36">
                  <a:extLst>
                    <a:ext uri="{FF2B5EF4-FFF2-40B4-BE49-F238E27FC236}">
                      <a16:creationId xmlns:a16="http://schemas.microsoft.com/office/drawing/2014/main" id="{57FA2467-B860-517E-AEED-6B52EB92B230}"/>
                    </a:ext>
                  </a:extLst>
                </p:cNvPr>
                <p:cNvSpPr/>
                <p:nvPr/>
              </p:nvSpPr>
              <p:spPr>
                <a:xfrm>
                  <a:off x="262558" y="3004016"/>
                  <a:ext cx="900000" cy="900000"/>
                </a:xfrm>
                <a:prstGeom prst="ellipse">
                  <a:avLst/>
                </a:prstGeom>
                <a:solidFill>
                  <a:srgbClr val="99D9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7" name="Gráfico 16">
                  <a:extLst>
                    <a:ext uri="{FF2B5EF4-FFF2-40B4-BE49-F238E27FC236}">
                      <a16:creationId xmlns:a16="http://schemas.microsoft.com/office/drawing/2014/main" id="{0FA97AC1-3094-E71E-7A32-03C52C78C77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9500" y="3184016"/>
                  <a:ext cx="686116" cy="540000"/>
                </a:xfrm>
                <a:prstGeom prst="rect">
                  <a:avLst/>
                </a:prstGeom>
              </p:spPr>
            </p:pic>
          </p:grpSp>
          <p:grpSp>
            <p:nvGrpSpPr>
              <p:cNvPr id="47" name="Grupo 46">
                <a:extLst>
                  <a:ext uri="{FF2B5EF4-FFF2-40B4-BE49-F238E27FC236}">
                    <a16:creationId xmlns:a16="http://schemas.microsoft.com/office/drawing/2014/main" id="{3C7CC478-82DC-9A92-B505-55EB342E9F2B}"/>
                  </a:ext>
                </a:extLst>
              </p:cNvPr>
              <p:cNvGrpSpPr/>
              <p:nvPr/>
            </p:nvGrpSpPr>
            <p:grpSpPr>
              <a:xfrm>
                <a:off x="6879479" y="2781722"/>
                <a:ext cx="900000" cy="900000"/>
                <a:chOff x="4078913" y="5315877"/>
                <a:chExt cx="900000" cy="900000"/>
              </a:xfrm>
            </p:grpSpPr>
            <p:sp>
              <p:nvSpPr>
                <p:cNvPr id="40" name="Elipse 39">
                  <a:extLst>
                    <a:ext uri="{FF2B5EF4-FFF2-40B4-BE49-F238E27FC236}">
                      <a16:creationId xmlns:a16="http://schemas.microsoft.com/office/drawing/2014/main" id="{0C657CCD-0C11-9CA9-80C8-FE04C41D103E}"/>
                    </a:ext>
                  </a:extLst>
                </p:cNvPr>
                <p:cNvSpPr/>
                <p:nvPr/>
              </p:nvSpPr>
              <p:spPr>
                <a:xfrm>
                  <a:off x="4078913" y="5315877"/>
                  <a:ext cx="900000" cy="900000"/>
                </a:xfrm>
                <a:prstGeom prst="ellipse">
                  <a:avLst/>
                </a:prstGeom>
                <a:solidFill>
                  <a:srgbClr val="99D9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8" name="Gráfico 17">
                  <a:extLst>
                    <a:ext uri="{FF2B5EF4-FFF2-40B4-BE49-F238E27FC236}">
                      <a16:creationId xmlns:a16="http://schemas.microsoft.com/office/drawing/2014/main" id="{D78FBBAD-F03E-1A57-C428-80707CEB1B5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258913" y="5459893"/>
                  <a:ext cx="540000" cy="540000"/>
                </a:xfrm>
                <a:prstGeom prst="rect">
                  <a:avLst/>
                </a:prstGeom>
              </p:spPr>
            </p:pic>
          </p:grpSp>
          <p:grpSp>
            <p:nvGrpSpPr>
              <p:cNvPr id="49" name="Grupo 48">
                <a:extLst>
                  <a:ext uri="{FF2B5EF4-FFF2-40B4-BE49-F238E27FC236}">
                    <a16:creationId xmlns:a16="http://schemas.microsoft.com/office/drawing/2014/main" id="{D17260CD-49EC-B110-2B2D-A6C53A3BAAC5}"/>
                  </a:ext>
                </a:extLst>
              </p:cNvPr>
              <p:cNvGrpSpPr/>
              <p:nvPr/>
            </p:nvGrpSpPr>
            <p:grpSpPr>
              <a:xfrm>
                <a:off x="9714042" y="2781722"/>
                <a:ext cx="900000" cy="900000"/>
                <a:chOff x="10869016" y="5168757"/>
                <a:chExt cx="900000" cy="900000"/>
              </a:xfrm>
            </p:grpSpPr>
            <p:sp>
              <p:nvSpPr>
                <p:cNvPr id="48" name="Elipse 47">
                  <a:extLst>
                    <a:ext uri="{FF2B5EF4-FFF2-40B4-BE49-F238E27FC236}">
                      <a16:creationId xmlns:a16="http://schemas.microsoft.com/office/drawing/2014/main" id="{20EBA5F9-A343-617E-B777-C15E52DE12D7}"/>
                    </a:ext>
                  </a:extLst>
                </p:cNvPr>
                <p:cNvSpPr/>
                <p:nvPr/>
              </p:nvSpPr>
              <p:spPr>
                <a:xfrm>
                  <a:off x="10869016" y="5168757"/>
                  <a:ext cx="900000" cy="900000"/>
                </a:xfrm>
                <a:prstGeom prst="ellipse">
                  <a:avLst/>
                </a:prstGeom>
                <a:solidFill>
                  <a:srgbClr val="99D9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1" name="Gráfico 20">
                  <a:extLst>
                    <a:ext uri="{FF2B5EF4-FFF2-40B4-BE49-F238E27FC236}">
                      <a16:creationId xmlns:a16="http://schemas.microsoft.com/office/drawing/2014/main" id="{1E9670D2-5A0A-A7C0-390F-04F15E0FD29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010444" y="5348757"/>
                  <a:ext cx="617143" cy="540000"/>
                </a:xfrm>
                <a:prstGeom prst="rect">
                  <a:avLst/>
                </a:prstGeom>
              </p:spPr>
            </p:pic>
          </p:grpSp>
          <p:sp>
            <p:nvSpPr>
              <p:cNvPr id="22" name="1 CuadroTexto">
                <a:extLst>
                  <a:ext uri="{FF2B5EF4-FFF2-40B4-BE49-F238E27FC236}">
                    <a16:creationId xmlns:a16="http://schemas.microsoft.com/office/drawing/2014/main" id="{071B384A-9166-1600-2836-CEC4123CF887}"/>
                  </a:ext>
                </a:extLst>
              </p:cNvPr>
              <p:cNvSpPr txBox="1"/>
              <p:nvPr/>
            </p:nvSpPr>
            <p:spPr>
              <a:xfrm>
                <a:off x="2143499" y="1650808"/>
                <a:ext cx="2237894" cy="338554"/>
              </a:xfrm>
              <a:prstGeom prst="rect">
                <a:avLst/>
              </a:prstGeom>
              <a:noFill/>
            </p:spPr>
            <p:txBody>
              <a:bodyPr wrap="square" rtlCol="0">
                <a:spAutoFit/>
              </a:bodyPr>
              <a:lstStyle/>
              <a:p>
                <a:pPr algn="ctr"/>
                <a:r>
                  <a:rPr lang="es-MX" sz="1600" dirty="0">
                    <a:solidFill>
                      <a:srgbClr val="2A5162"/>
                    </a:solidFill>
                    <a:cs typeface="Arial" panose="020B0604020202020204" pitchFamily="34" charset="0"/>
                  </a:rPr>
                  <a:t>Solicitud de información</a:t>
                </a:r>
              </a:p>
            </p:txBody>
          </p:sp>
          <p:sp>
            <p:nvSpPr>
              <p:cNvPr id="23" name="1 CuadroTexto">
                <a:extLst>
                  <a:ext uri="{FF2B5EF4-FFF2-40B4-BE49-F238E27FC236}">
                    <a16:creationId xmlns:a16="http://schemas.microsoft.com/office/drawing/2014/main" id="{BF85FEFA-DF36-6501-9684-2A2AF9480A6F}"/>
                  </a:ext>
                </a:extLst>
              </p:cNvPr>
              <p:cNvSpPr txBox="1"/>
              <p:nvPr/>
            </p:nvSpPr>
            <p:spPr>
              <a:xfrm>
                <a:off x="4972568" y="1610084"/>
                <a:ext cx="2237894" cy="368049"/>
              </a:xfrm>
              <a:prstGeom prst="rect">
                <a:avLst/>
              </a:prstGeom>
              <a:noFill/>
            </p:spPr>
            <p:txBody>
              <a:bodyPr wrap="square" rtlCol="0">
                <a:spAutoFit/>
              </a:bodyPr>
              <a:lstStyle/>
              <a:p>
                <a:pPr algn="ctr">
                  <a:lnSpc>
                    <a:spcPct val="120000"/>
                  </a:lnSpc>
                </a:pPr>
                <a:r>
                  <a:rPr lang="es-MX" sz="1600" dirty="0">
                    <a:solidFill>
                      <a:srgbClr val="2A5162"/>
                    </a:solidFill>
                    <a:cs typeface="Arial" panose="020B0604020202020204" pitchFamily="34" charset="0"/>
                  </a:rPr>
                  <a:t>Felicitación</a:t>
                </a:r>
              </a:p>
            </p:txBody>
          </p:sp>
          <p:sp>
            <p:nvSpPr>
              <p:cNvPr id="24" name="1 CuadroTexto">
                <a:extLst>
                  <a:ext uri="{FF2B5EF4-FFF2-40B4-BE49-F238E27FC236}">
                    <a16:creationId xmlns:a16="http://schemas.microsoft.com/office/drawing/2014/main" id="{D8C04480-5810-646B-461E-7C0348ABB97D}"/>
                  </a:ext>
                </a:extLst>
              </p:cNvPr>
              <p:cNvSpPr txBox="1"/>
              <p:nvPr/>
            </p:nvSpPr>
            <p:spPr>
              <a:xfrm>
                <a:off x="7805267" y="1616622"/>
                <a:ext cx="2237894" cy="368049"/>
              </a:xfrm>
              <a:prstGeom prst="rect">
                <a:avLst/>
              </a:prstGeom>
              <a:noFill/>
            </p:spPr>
            <p:txBody>
              <a:bodyPr wrap="square" rtlCol="0">
                <a:spAutoFit/>
              </a:bodyPr>
              <a:lstStyle/>
              <a:p>
                <a:pPr algn="ctr">
                  <a:lnSpc>
                    <a:spcPct val="120000"/>
                  </a:lnSpc>
                </a:pPr>
                <a:r>
                  <a:rPr lang="es-MX" sz="1600" dirty="0">
                    <a:solidFill>
                      <a:srgbClr val="2A5162"/>
                    </a:solidFill>
                    <a:cs typeface="Arial" panose="020B0604020202020204" pitchFamily="34" charset="0"/>
                  </a:rPr>
                  <a:t>Sugerencia</a:t>
                </a:r>
              </a:p>
            </p:txBody>
          </p:sp>
          <p:sp>
            <p:nvSpPr>
              <p:cNvPr id="28" name="1 CuadroTexto">
                <a:extLst>
                  <a:ext uri="{FF2B5EF4-FFF2-40B4-BE49-F238E27FC236}">
                    <a16:creationId xmlns:a16="http://schemas.microsoft.com/office/drawing/2014/main" id="{BE89F28B-E032-3821-AFBF-C0453F1D1618}"/>
                  </a:ext>
                </a:extLst>
              </p:cNvPr>
              <p:cNvSpPr txBox="1"/>
              <p:nvPr/>
            </p:nvSpPr>
            <p:spPr>
              <a:xfrm>
                <a:off x="3378085" y="3637935"/>
                <a:ext cx="2237894" cy="368049"/>
              </a:xfrm>
              <a:prstGeom prst="rect">
                <a:avLst/>
              </a:prstGeom>
              <a:noFill/>
            </p:spPr>
            <p:txBody>
              <a:bodyPr wrap="square" rtlCol="0">
                <a:spAutoFit/>
              </a:bodyPr>
              <a:lstStyle/>
              <a:p>
                <a:pPr algn="ctr">
                  <a:lnSpc>
                    <a:spcPct val="120000"/>
                  </a:lnSpc>
                </a:pPr>
                <a:r>
                  <a:rPr lang="es-MX" sz="1600" dirty="0">
                    <a:solidFill>
                      <a:srgbClr val="2A5162"/>
                    </a:solidFill>
                    <a:cs typeface="Arial" panose="020B0604020202020204" pitchFamily="34" charset="0"/>
                  </a:rPr>
                  <a:t>Derecho de petición</a:t>
                </a:r>
              </a:p>
            </p:txBody>
          </p:sp>
          <p:sp>
            <p:nvSpPr>
              <p:cNvPr id="29" name="1 CuadroTexto">
                <a:extLst>
                  <a:ext uri="{FF2B5EF4-FFF2-40B4-BE49-F238E27FC236}">
                    <a16:creationId xmlns:a16="http://schemas.microsoft.com/office/drawing/2014/main" id="{379AC88C-C0B5-0571-8905-1B29CF9DEB5A}"/>
                  </a:ext>
                </a:extLst>
              </p:cNvPr>
              <p:cNvSpPr txBox="1"/>
              <p:nvPr/>
            </p:nvSpPr>
            <p:spPr>
              <a:xfrm>
                <a:off x="6212648" y="3636653"/>
                <a:ext cx="2237894" cy="368049"/>
              </a:xfrm>
              <a:prstGeom prst="rect">
                <a:avLst/>
              </a:prstGeom>
              <a:noFill/>
            </p:spPr>
            <p:txBody>
              <a:bodyPr wrap="square" rtlCol="0">
                <a:spAutoFit/>
              </a:bodyPr>
              <a:lstStyle/>
              <a:p>
                <a:pPr algn="ctr">
                  <a:lnSpc>
                    <a:spcPct val="120000"/>
                  </a:lnSpc>
                </a:pPr>
                <a:r>
                  <a:rPr lang="es-MX" sz="1600" dirty="0">
                    <a:solidFill>
                      <a:srgbClr val="2A5162"/>
                    </a:solidFill>
                    <a:cs typeface="Arial" panose="020B0604020202020204" pitchFamily="34" charset="0"/>
                  </a:rPr>
                  <a:t>Queja</a:t>
                </a:r>
              </a:p>
            </p:txBody>
          </p:sp>
          <p:sp>
            <p:nvSpPr>
              <p:cNvPr id="30" name="1 CuadroTexto">
                <a:extLst>
                  <a:ext uri="{FF2B5EF4-FFF2-40B4-BE49-F238E27FC236}">
                    <a16:creationId xmlns:a16="http://schemas.microsoft.com/office/drawing/2014/main" id="{A3F330F0-A106-C1A1-5760-EA51E2E15291}"/>
                  </a:ext>
                </a:extLst>
              </p:cNvPr>
              <p:cNvSpPr txBox="1"/>
              <p:nvPr/>
            </p:nvSpPr>
            <p:spPr>
              <a:xfrm>
                <a:off x="9045094" y="3627743"/>
                <a:ext cx="2237894" cy="368049"/>
              </a:xfrm>
              <a:prstGeom prst="rect">
                <a:avLst/>
              </a:prstGeom>
              <a:noFill/>
            </p:spPr>
            <p:txBody>
              <a:bodyPr wrap="square" rtlCol="0">
                <a:spAutoFit/>
              </a:bodyPr>
              <a:lstStyle/>
              <a:p>
                <a:pPr algn="ctr">
                  <a:lnSpc>
                    <a:spcPct val="120000"/>
                  </a:lnSpc>
                </a:pPr>
                <a:r>
                  <a:rPr lang="es-MX" sz="1600" dirty="0">
                    <a:solidFill>
                      <a:srgbClr val="2A5162"/>
                    </a:solidFill>
                    <a:cs typeface="Arial" panose="020B0604020202020204" pitchFamily="34" charset="0"/>
                  </a:rPr>
                  <a:t>Reclamo</a:t>
                </a:r>
              </a:p>
            </p:txBody>
          </p:sp>
          <p:grpSp>
            <p:nvGrpSpPr>
              <p:cNvPr id="36" name="Grupo 35">
                <a:extLst>
                  <a:ext uri="{FF2B5EF4-FFF2-40B4-BE49-F238E27FC236}">
                    <a16:creationId xmlns:a16="http://schemas.microsoft.com/office/drawing/2014/main" id="{D44E537A-D508-109D-1187-BA2768861C40}"/>
                  </a:ext>
                </a:extLst>
              </p:cNvPr>
              <p:cNvGrpSpPr/>
              <p:nvPr/>
            </p:nvGrpSpPr>
            <p:grpSpPr>
              <a:xfrm>
                <a:off x="8474215" y="729622"/>
                <a:ext cx="900000" cy="900000"/>
                <a:chOff x="8174045" y="574567"/>
                <a:chExt cx="900000" cy="900000"/>
              </a:xfrm>
            </p:grpSpPr>
            <p:sp>
              <p:nvSpPr>
                <p:cNvPr id="35" name="Elipse 34">
                  <a:extLst>
                    <a:ext uri="{FF2B5EF4-FFF2-40B4-BE49-F238E27FC236}">
                      <a16:creationId xmlns:a16="http://schemas.microsoft.com/office/drawing/2014/main" id="{8A7A3084-D52F-8D0D-FE10-49D7527B7070}"/>
                    </a:ext>
                  </a:extLst>
                </p:cNvPr>
                <p:cNvSpPr/>
                <p:nvPr/>
              </p:nvSpPr>
              <p:spPr>
                <a:xfrm>
                  <a:off x="8174045" y="574567"/>
                  <a:ext cx="900000" cy="900000"/>
                </a:xfrm>
                <a:prstGeom prst="ellipse">
                  <a:avLst/>
                </a:prstGeom>
                <a:solidFill>
                  <a:srgbClr val="99D9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9" name="Gráfico 18">
                  <a:extLst>
                    <a:ext uri="{FF2B5EF4-FFF2-40B4-BE49-F238E27FC236}">
                      <a16:creationId xmlns:a16="http://schemas.microsoft.com/office/drawing/2014/main" id="{C14070DB-2AAC-C79D-C089-EFD4728203D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10168" y="772873"/>
                  <a:ext cx="627753" cy="503387"/>
                </a:xfrm>
                <a:prstGeom prst="rect">
                  <a:avLst/>
                </a:prstGeom>
              </p:spPr>
            </p:pic>
          </p:grpSp>
        </p:grpSp>
        <p:grpSp>
          <p:nvGrpSpPr>
            <p:cNvPr id="9" name="Grupo 8">
              <a:extLst>
                <a:ext uri="{FF2B5EF4-FFF2-40B4-BE49-F238E27FC236}">
                  <a16:creationId xmlns:a16="http://schemas.microsoft.com/office/drawing/2014/main" id="{63CDAA21-A35F-5E78-A7AA-BACBDDB033C0}"/>
                </a:ext>
              </a:extLst>
            </p:cNvPr>
            <p:cNvGrpSpPr/>
            <p:nvPr/>
          </p:nvGrpSpPr>
          <p:grpSpPr>
            <a:xfrm>
              <a:off x="1263367" y="2781722"/>
              <a:ext cx="900000" cy="900000"/>
              <a:chOff x="138660" y="2651328"/>
              <a:chExt cx="900000" cy="900000"/>
            </a:xfrm>
          </p:grpSpPr>
          <p:sp>
            <p:nvSpPr>
              <p:cNvPr id="3" name="Elipse 2">
                <a:extLst>
                  <a:ext uri="{FF2B5EF4-FFF2-40B4-BE49-F238E27FC236}">
                    <a16:creationId xmlns:a16="http://schemas.microsoft.com/office/drawing/2014/main" id="{E454EB0E-E134-B85E-CA27-E8038C7673CD}"/>
                  </a:ext>
                </a:extLst>
              </p:cNvPr>
              <p:cNvSpPr/>
              <p:nvPr/>
            </p:nvSpPr>
            <p:spPr>
              <a:xfrm>
                <a:off x="138660" y="2651328"/>
                <a:ext cx="900000" cy="900000"/>
              </a:xfrm>
              <a:prstGeom prst="ellipse">
                <a:avLst/>
              </a:prstGeom>
              <a:solidFill>
                <a:srgbClr val="99D9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Gráfico 7">
                <a:extLst>
                  <a:ext uri="{FF2B5EF4-FFF2-40B4-BE49-F238E27FC236}">
                    <a16:creationId xmlns:a16="http://schemas.microsoft.com/office/drawing/2014/main" id="{71C18F07-1141-C094-1A93-0A9E9674CCA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61860" y="2831328"/>
                <a:ext cx="453600" cy="540000"/>
              </a:xfrm>
              <a:prstGeom prst="rect">
                <a:avLst/>
              </a:prstGeom>
            </p:spPr>
          </p:pic>
        </p:grpSp>
        <p:sp>
          <p:nvSpPr>
            <p:cNvPr id="12" name="1 CuadroTexto">
              <a:extLst>
                <a:ext uri="{FF2B5EF4-FFF2-40B4-BE49-F238E27FC236}">
                  <a16:creationId xmlns:a16="http://schemas.microsoft.com/office/drawing/2014/main" id="{284BFFD6-BD7F-81A0-357C-04CA1247C75A}"/>
                </a:ext>
              </a:extLst>
            </p:cNvPr>
            <p:cNvSpPr txBox="1"/>
            <p:nvPr/>
          </p:nvSpPr>
          <p:spPr>
            <a:xfrm>
              <a:off x="561910" y="3637936"/>
              <a:ext cx="2237894" cy="368049"/>
            </a:xfrm>
            <a:prstGeom prst="rect">
              <a:avLst/>
            </a:prstGeom>
            <a:noFill/>
          </p:spPr>
          <p:txBody>
            <a:bodyPr wrap="square" rtlCol="0">
              <a:spAutoFit/>
            </a:bodyPr>
            <a:lstStyle/>
            <a:p>
              <a:pPr algn="ctr">
                <a:lnSpc>
                  <a:spcPct val="120000"/>
                </a:lnSpc>
              </a:pPr>
              <a:r>
                <a:rPr lang="es-MX" sz="1600" dirty="0">
                  <a:solidFill>
                    <a:srgbClr val="2A5162"/>
                  </a:solidFill>
                  <a:cs typeface="Arial" panose="020B0604020202020204" pitchFamily="34" charset="0"/>
                </a:rPr>
                <a:t>Petición general</a:t>
              </a:r>
            </a:p>
          </p:txBody>
        </p:sp>
      </p:grpSp>
      <p:sp>
        <p:nvSpPr>
          <p:cNvPr id="26" name="CuadroTexto 4">
            <a:extLst>
              <a:ext uri="{FF2B5EF4-FFF2-40B4-BE49-F238E27FC236}">
                <a16:creationId xmlns:a16="http://schemas.microsoft.com/office/drawing/2014/main" id="{82BB4908-2198-FA2F-19A6-CBBB397AC6DF}"/>
              </a:ext>
            </a:extLst>
          </p:cNvPr>
          <p:cNvSpPr txBox="1"/>
          <p:nvPr/>
        </p:nvSpPr>
        <p:spPr>
          <a:xfrm>
            <a:off x="1414685" y="138789"/>
            <a:ext cx="9361040" cy="646331"/>
          </a:xfrm>
          <a:prstGeom prst="rect">
            <a:avLst/>
          </a:prstGeom>
          <a:noFill/>
        </p:spPr>
        <p:txBody>
          <a:bodyPr wrap="square" rtlCol="0">
            <a:spAutoFit/>
          </a:bodyPr>
          <a:lstStyle/>
          <a:p>
            <a:pPr algn="ctr"/>
            <a:r>
              <a:rPr lang="es-CO" sz="3600" b="1" dirty="0">
                <a:solidFill>
                  <a:srgbClr val="23505E"/>
                </a:solidFill>
                <a:latin typeface="+mj-lt"/>
              </a:rPr>
              <a:t>Manifestaciones por tipo de solicitud</a:t>
            </a:r>
          </a:p>
        </p:txBody>
      </p:sp>
      <p:sp>
        <p:nvSpPr>
          <p:cNvPr id="4" name="CuadroTexto 3">
            <a:extLst>
              <a:ext uri="{FF2B5EF4-FFF2-40B4-BE49-F238E27FC236}">
                <a16:creationId xmlns:a16="http://schemas.microsoft.com/office/drawing/2014/main" id="{D72C4EDE-3BEA-864B-5A0B-0DCA80982079}"/>
              </a:ext>
            </a:extLst>
          </p:cNvPr>
          <p:cNvSpPr txBox="1"/>
          <p:nvPr/>
        </p:nvSpPr>
        <p:spPr>
          <a:xfrm>
            <a:off x="6772941" y="6023092"/>
            <a:ext cx="5041646"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Fuentes: Aplicativo Conexiones – Informe Andes BPO – Informe Redes (Comunicaciones) –Informe </a:t>
            </a:r>
            <a:r>
              <a:rPr lang="es-CO" sz="700" b="1" i="1" dirty="0" err="1">
                <a:solidFill>
                  <a:srgbClr val="23505E"/>
                </a:solidFill>
                <a:latin typeface="Arial" panose="020B0604020202020204" pitchFamily="34" charset="0"/>
                <a:ea typeface="Calibri" panose="020F0502020204030204" pitchFamily="34" charset="0"/>
                <a:cs typeface="Times New Roman" panose="02020603050405020304" pitchFamily="18" charset="0"/>
              </a:rPr>
              <a:t>SuperArgo</a:t>
            </a:r>
            <a:endPar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endParaRP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Tree>
    <p:extLst>
      <p:ext uri="{BB962C8B-B14F-4D97-AF65-F5344CB8AC3E}">
        <p14:creationId xmlns:p14="http://schemas.microsoft.com/office/powerpoint/2010/main" val="389301268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B8D8B-714D-3ECD-51F5-A8DF077729B6}"/>
            </a:ext>
          </a:extLst>
        </p:cNvPr>
        <p:cNvGrpSpPr/>
        <p:nvPr/>
      </p:nvGrpSpPr>
      <p:grpSpPr>
        <a:xfrm>
          <a:off x="0" y="0"/>
          <a:ext cx="0" cy="0"/>
          <a:chOff x="0" y="0"/>
          <a:chExt cx="0" cy="0"/>
        </a:xfrm>
      </p:grpSpPr>
      <p:grpSp>
        <p:nvGrpSpPr>
          <p:cNvPr id="181" name="Grupo 180">
            <a:extLst>
              <a:ext uri="{FF2B5EF4-FFF2-40B4-BE49-F238E27FC236}">
                <a16:creationId xmlns:a16="http://schemas.microsoft.com/office/drawing/2014/main" id="{FD9E66B6-8200-2D20-174C-0D2558AEF27C}"/>
              </a:ext>
            </a:extLst>
          </p:cNvPr>
          <p:cNvGrpSpPr/>
          <p:nvPr/>
        </p:nvGrpSpPr>
        <p:grpSpPr>
          <a:xfrm>
            <a:off x="6599262" y="1473576"/>
            <a:ext cx="4680001" cy="4356000"/>
            <a:chOff x="3137769" y="1053530"/>
            <a:chExt cx="4923880" cy="4667618"/>
          </a:xfrm>
        </p:grpSpPr>
        <p:sp>
          <p:nvSpPr>
            <p:cNvPr id="4" name="Rectángulo: esquinas redondeadas 3">
              <a:extLst>
                <a:ext uri="{FF2B5EF4-FFF2-40B4-BE49-F238E27FC236}">
                  <a16:creationId xmlns:a16="http://schemas.microsoft.com/office/drawing/2014/main" id="{97E69732-442B-B717-B1F0-7DA139E6D022}"/>
                </a:ext>
              </a:extLst>
            </p:cNvPr>
            <p:cNvSpPr/>
            <p:nvPr/>
          </p:nvSpPr>
          <p:spPr>
            <a:xfrm>
              <a:off x="3166554" y="1053530"/>
              <a:ext cx="1404000" cy="576000"/>
            </a:xfrm>
            <a:prstGeom prst="roundRect">
              <a:avLst/>
            </a:prstGeom>
            <a:solidFill>
              <a:srgbClr val="0050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600" b="1" dirty="0"/>
                <a:t>Subregiones</a:t>
              </a:r>
              <a:endParaRPr lang="es-CO" sz="1600" b="1" dirty="0"/>
            </a:p>
          </p:txBody>
        </p:sp>
        <p:grpSp>
          <p:nvGrpSpPr>
            <p:cNvPr id="10" name="Grupo 9">
              <a:extLst>
                <a:ext uri="{FF2B5EF4-FFF2-40B4-BE49-F238E27FC236}">
                  <a16:creationId xmlns:a16="http://schemas.microsoft.com/office/drawing/2014/main" id="{EA77385D-89FE-6184-1788-FA1238AD0D17}"/>
                </a:ext>
              </a:extLst>
            </p:cNvPr>
            <p:cNvGrpSpPr/>
            <p:nvPr/>
          </p:nvGrpSpPr>
          <p:grpSpPr>
            <a:xfrm>
              <a:off x="3166356" y="1799040"/>
              <a:ext cx="4895094" cy="252334"/>
              <a:chOff x="7167232" y="1966267"/>
              <a:chExt cx="4895094" cy="252334"/>
            </a:xfrm>
          </p:grpSpPr>
          <p:sp>
            <p:nvSpPr>
              <p:cNvPr id="9" name="Rectángulo: esquinas redondeadas 8">
                <a:extLst>
                  <a:ext uri="{FF2B5EF4-FFF2-40B4-BE49-F238E27FC236}">
                    <a16:creationId xmlns:a16="http://schemas.microsoft.com/office/drawing/2014/main" id="{2F86D87C-EBB3-3B95-4DCF-B619AF90B51F}"/>
                  </a:ext>
                </a:extLst>
              </p:cNvPr>
              <p:cNvSpPr/>
              <p:nvPr/>
            </p:nvSpPr>
            <p:spPr>
              <a:xfrm>
                <a:off x="10658326" y="1966601"/>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79</a:t>
                </a:r>
                <a:endParaRPr lang="es-CO" sz="1100" dirty="0">
                  <a:solidFill>
                    <a:srgbClr val="2A5162"/>
                  </a:solidFill>
                </a:endParaRPr>
              </a:p>
            </p:txBody>
          </p:sp>
          <p:sp>
            <p:nvSpPr>
              <p:cNvPr id="8" name="Rectángulo: esquinas redondeadas 7">
                <a:extLst>
                  <a:ext uri="{FF2B5EF4-FFF2-40B4-BE49-F238E27FC236}">
                    <a16:creationId xmlns:a16="http://schemas.microsoft.com/office/drawing/2014/main" id="{C305453F-830B-6117-3024-F9CFECDED223}"/>
                  </a:ext>
                </a:extLst>
              </p:cNvPr>
              <p:cNvSpPr/>
              <p:nvPr/>
            </p:nvSpPr>
            <p:spPr>
              <a:xfrm>
                <a:off x="9511046" y="1966267"/>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16</a:t>
                </a:r>
                <a:endParaRPr lang="es-CO" sz="1100" dirty="0">
                  <a:solidFill>
                    <a:srgbClr val="2A5162"/>
                  </a:solidFill>
                </a:endParaRPr>
              </a:p>
            </p:txBody>
          </p:sp>
          <p:sp>
            <p:nvSpPr>
              <p:cNvPr id="6" name="Rectángulo: esquinas redondeadas 5">
                <a:extLst>
                  <a:ext uri="{FF2B5EF4-FFF2-40B4-BE49-F238E27FC236}">
                    <a16:creationId xmlns:a16="http://schemas.microsoft.com/office/drawing/2014/main" id="{77AA1855-50F9-B45A-D592-75100B55F335}"/>
                  </a:ext>
                </a:extLst>
              </p:cNvPr>
              <p:cNvSpPr/>
              <p:nvPr/>
            </p:nvSpPr>
            <p:spPr>
              <a:xfrm>
                <a:off x="8339139" y="1966434"/>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0</a:t>
                </a:r>
                <a:endParaRPr lang="es-CO" sz="1100" dirty="0">
                  <a:solidFill>
                    <a:srgbClr val="2A5162"/>
                  </a:solidFill>
                </a:endParaRPr>
              </a:p>
            </p:txBody>
          </p:sp>
          <p:sp>
            <p:nvSpPr>
              <p:cNvPr id="5" name="Rectángulo: esquinas redondeadas 4">
                <a:extLst>
                  <a:ext uri="{FF2B5EF4-FFF2-40B4-BE49-F238E27FC236}">
                    <a16:creationId xmlns:a16="http://schemas.microsoft.com/office/drawing/2014/main" id="{E8DF328C-74C1-DFAF-F564-FF2007364C0E}"/>
                  </a:ext>
                </a:extLst>
              </p:cNvPr>
              <p:cNvSpPr/>
              <p:nvPr/>
            </p:nvSpPr>
            <p:spPr>
              <a:xfrm>
                <a:off x="7167232" y="1966434"/>
                <a:ext cx="1404000" cy="252000"/>
              </a:xfrm>
              <a:prstGeom prst="roundRect">
                <a:avLst>
                  <a:gd name="adj" fmla="val 50000"/>
                </a:avLst>
              </a:prstGeom>
              <a:solidFill>
                <a:srgbClr val="005046"/>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t>Bajo Cauca</a:t>
                </a:r>
                <a:endParaRPr lang="es-CO" sz="1100" dirty="0"/>
              </a:p>
            </p:txBody>
          </p:sp>
        </p:grpSp>
        <p:grpSp>
          <p:nvGrpSpPr>
            <p:cNvPr id="11" name="Grupo 10">
              <a:extLst>
                <a:ext uri="{FF2B5EF4-FFF2-40B4-BE49-F238E27FC236}">
                  <a16:creationId xmlns:a16="http://schemas.microsoft.com/office/drawing/2014/main" id="{428EBD7D-190C-9633-886F-8DCA23FE0AD5}"/>
                </a:ext>
              </a:extLst>
            </p:cNvPr>
            <p:cNvGrpSpPr/>
            <p:nvPr/>
          </p:nvGrpSpPr>
          <p:grpSpPr>
            <a:xfrm>
              <a:off x="3166356" y="2199505"/>
              <a:ext cx="4895094" cy="252167"/>
              <a:chOff x="7167232" y="1966434"/>
              <a:chExt cx="4895094" cy="252167"/>
            </a:xfrm>
          </p:grpSpPr>
          <p:sp>
            <p:nvSpPr>
              <p:cNvPr id="12" name="Rectángulo: esquinas redondeadas 11">
                <a:extLst>
                  <a:ext uri="{FF2B5EF4-FFF2-40B4-BE49-F238E27FC236}">
                    <a16:creationId xmlns:a16="http://schemas.microsoft.com/office/drawing/2014/main" id="{97445FF5-B790-CD19-1049-67F2236A3B32}"/>
                  </a:ext>
                </a:extLst>
              </p:cNvPr>
              <p:cNvSpPr/>
              <p:nvPr/>
            </p:nvSpPr>
            <p:spPr>
              <a:xfrm>
                <a:off x="10658326" y="1966601"/>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60</a:t>
                </a:r>
                <a:endParaRPr lang="es-CO" sz="1100" dirty="0">
                  <a:solidFill>
                    <a:srgbClr val="2A5162"/>
                  </a:solidFill>
                </a:endParaRPr>
              </a:p>
            </p:txBody>
          </p:sp>
          <p:sp>
            <p:nvSpPr>
              <p:cNvPr id="13" name="Rectángulo: esquinas redondeadas 12">
                <a:extLst>
                  <a:ext uri="{FF2B5EF4-FFF2-40B4-BE49-F238E27FC236}">
                    <a16:creationId xmlns:a16="http://schemas.microsoft.com/office/drawing/2014/main" id="{C8EC5612-4A7A-B0F2-DD3D-6191ADE6E391}"/>
                  </a:ext>
                </a:extLst>
              </p:cNvPr>
              <p:cNvSpPr/>
              <p:nvPr/>
            </p:nvSpPr>
            <p:spPr>
              <a:xfrm>
                <a:off x="9486419" y="1966434"/>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37</a:t>
                </a:r>
                <a:endParaRPr lang="es-CO" sz="1100" dirty="0">
                  <a:solidFill>
                    <a:srgbClr val="2A5162"/>
                  </a:solidFill>
                </a:endParaRPr>
              </a:p>
            </p:txBody>
          </p:sp>
          <p:sp>
            <p:nvSpPr>
              <p:cNvPr id="14" name="Rectángulo: esquinas redondeadas 13">
                <a:extLst>
                  <a:ext uri="{FF2B5EF4-FFF2-40B4-BE49-F238E27FC236}">
                    <a16:creationId xmlns:a16="http://schemas.microsoft.com/office/drawing/2014/main" id="{8C202BC3-B512-A67A-42B1-29550A884CB0}"/>
                  </a:ext>
                </a:extLst>
              </p:cNvPr>
              <p:cNvSpPr/>
              <p:nvPr/>
            </p:nvSpPr>
            <p:spPr>
              <a:xfrm>
                <a:off x="8339139" y="1966434"/>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2</a:t>
                </a:r>
                <a:endParaRPr lang="es-CO" sz="1100" dirty="0">
                  <a:solidFill>
                    <a:srgbClr val="2A5162"/>
                  </a:solidFill>
                </a:endParaRPr>
              </a:p>
            </p:txBody>
          </p:sp>
          <p:sp>
            <p:nvSpPr>
              <p:cNvPr id="15" name="Rectángulo: esquinas redondeadas 14">
                <a:extLst>
                  <a:ext uri="{FF2B5EF4-FFF2-40B4-BE49-F238E27FC236}">
                    <a16:creationId xmlns:a16="http://schemas.microsoft.com/office/drawing/2014/main" id="{4DB8F429-656F-101A-B58C-6090B266049F}"/>
                  </a:ext>
                </a:extLst>
              </p:cNvPr>
              <p:cNvSpPr/>
              <p:nvPr/>
            </p:nvSpPr>
            <p:spPr>
              <a:xfrm>
                <a:off x="7167232" y="1966434"/>
                <a:ext cx="1404000" cy="252000"/>
              </a:xfrm>
              <a:prstGeom prst="roundRect">
                <a:avLst>
                  <a:gd name="adj" fmla="val 50000"/>
                </a:avLst>
              </a:prstGeom>
              <a:solidFill>
                <a:srgbClr val="005046"/>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t>Magdalena Medio</a:t>
                </a:r>
                <a:endParaRPr lang="es-CO" sz="1100" dirty="0"/>
              </a:p>
            </p:txBody>
          </p:sp>
        </p:grpSp>
        <p:grpSp>
          <p:nvGrpSpPr>
            <p:cNvPr id="16" name="Grupo 15">
              <a:extLst>
                <a:ext uri="{FF2B5EF4-FFF2-40B4-BE49-F238E27FC236}">
                  <a16:creationId xmlns:a16="http://schemas.microsoft.com/office/drawing/2014/main" id="{33805A59-9CF3-41DC-8E26-D9E7C9C23F5D}"/>
                </a:ext>
              </a:extLst>
            </p:cNvPr>
            <p:cNvGrpSpPr/>
            <p:nvPr/>
          </p:nvGrpSpPr>
          <p:grpSpPr>
            <a:xfrm>
              <a:off x="3166356" y="2607679"/>
              <a:ext cx="4857205" cy="256079"/>
              <a:chOff x="7167232" y="1966434"/>
              <a:chExt cx="4857205" cy="256079"/>
            </a:xfrm>
          </p:grpSpPr>
          <p:sp>
            <p:nvSpPr>
              <p:cNvPr id="17" name="Rectángulo: esquinas redondeadas 16">
                <a:extLst>
                  <a:ext uri="{FF2B5EF4-FFF2-40B4-BE49-F238E27FC236}">
                    <a16:creationId xmlns:a16="http://schemas.microsoft.com/office/drawing/2014/main" id="{BBAB36A4-1BF5-4D96-1711-754B2D9FEB67}"/>
                  </a:ext>
                </a:extLst>
              </p:cNvPr>
              <p:cNvSpPr/>
              <p:nvPr/>
            </p:nvSpPr>
            <p:spPr>
              <a:xfrm>
                <a:off x="10620437" y="1966434"/>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131</a:t>
                </a:r>
                <a:endParaRPr lang="es-CO" sz="1100" dirty="0">
                  <a:solidFill>
                    <a:srgbClr val="2A5162"/>
                  </a:solidFill>
                </a:endParaRPr>
              </a:p>
            </p:txBody>
          </p:sp>
          <p:sp>
            <p:nvSpPr>
              <p:cNvPr id="18" name="Rectángulo: esquinas redondeadas 17">
                <a:extLst>
                  <a:ext uri="{FF2B5EF4-FFF2-40B4-BE49-F238E27FC236}">
                    <a16:creationId xmlns:a16="http://schemas.microsoft.com/office/drawing/2014/main" id="{9ECD4FB8-3239-8D86-AF15-4CB3DDCE3A16}"/>
                  </a:ext>
                </a:extLst>
              </p:cNvPr>
              <p:cNvSpPr/>
              <p:nvPr/>
            </p:nvSpPr>
            <p:spPr>
              <a:xfrm>
                <a:off x="9486101" y="1970513"/>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16</a:t>
                </a:r>
                <a:endParaRPr lang="es-CO" sz="1100" dirty="0">
                  <a:solidFill>
                    <a:srgbClr val="2A5162"/>
                  </a:solidFill>
                </a:endParaRPr>
              </a:p>
            </p:txBody>
          </p:sp>
          <p:sp>
            <p:nvSpPr>
              <p:cNvPr id="19" name="Rectángulo: esquinas redondeadas 18">
                <a:extLst>
                  <a:ext uri="{FF2B5EF4-FFF2-40B4-BE49-F238E27FC236}">
                    <a16:creationId xmlns:a16="http://schemas.microsoft.com/office/drawing/2014/main" id="{07CBBA7D-4129-BE89-8DDC-341FD8356AE5}"/>
                  </a:ext>
                </a:extLst>
              </p:cNvPr>
              <p:cNvSpPr/>
              <p:nvPr/>
            </p:nvSpPr>
            <p:spPr>
              <a:xfrm>
                <a:off x="8339139" y="1966434"/>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4</a:t>
                </a:r>
                <a:endParaRPr lang="es-CO" sz="1100" dirty="0">
                  <a:solidFill>
                    <a:srgbClr val="2A5162"/>
                  </a:solidFill>
                </a:endParaRPr>
              </a:p>
            </p:txBody>
          </p:sp>
          <p:sp>
            <p:nvSpPr>
              <p:cNvPr id="20" name="Rectángulo: esquinas redondeadas 19">
                <a:extLst>
                  <a:ext uri="{FF2B5EF4-FFF2-40B4-BE49-F238E27FC236}">
                    <a16:creationId xmlns:a16="http://schemas.microsoft.com/office/drawing/2014/main" id="{A7AB813E-3130-29D0-2F39-9177413E8292}"/>
                  </a:ext>
                </a:extLst>
              </p:cNvPr>
              <p:cNvSpPr/>
              <p:nvPr/>
            </p:nvSpPr>
            <p:spPr>
              <a:xfrm>
                <a:off x="7167232" y="1966434"/>
                <a:ext cx="1404000" cy="252000"/>
              </a:xfrm>
              <a:prstGeom prst="roundRect">
                <a:avLst>
                  <a:gd name="adj" fmla="val 50000"/>
                </a:avLst>
              </a:prstGeom>
              <a:solidFill>
                <a:srgbClr val="005046"/>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t>Nordeste</a:t>
                </a:r>
                <a:endParaRPr lang="es-CO" sz="1100" dirty="0"/>
              </a:p>
            </p:txBody>
          </p:sp>
        </p:grpSp>
        <p:grpSp>
          <p:nvGrpSpPr>
            <p:cNvPr id="21" name="Grupo 20">
              <a:extLst>
                <a:ext uri="{FF2B5EF4-FFF2-40B4-BE49-F238E27FC236}">
                  <a16:creationId xmlns:a16="http://schemas.microsoft.com/office/drawing/2014/main" id="{22C18048-A82A-F4B5-C6FB-F0208F0FCDA7}"/>
                </a:ext>
              </a:extLst>
            </p:cNvPr>
            <p:cNvGrpSpPr/>
            <p:nvPr/>
          </p:nvGrpSpPr>
          <p:grpSpPr>
            <a:xfrm>
              <a:off x="3166356" y="3015686"/>
              <a:ext cx="4895094" cy="252167"/>
              <a:chOff x="7167232" y="1966434"/>
              <a:chExt cx="4895094" cy="252167"/>
            </a:xfrm>
          </p:grpSpPr>
          <p:sp>
            <p:nvSpPr>
              <p:cNvPr id="22" name="Rectángulo: esquinas redondeadas 21">
                <a:extLst>
                  <a:ext uri="{FF2B5EF4-FFF2-40B4-BE49-F238E27FC236}">
                    <a16:creationId xmlns:a16="http://schemas.microsoft.com/office/drawing/2014/main" id="{8026DC9E-ADBC-8C0D-0581-B7BB22636F8A}"/>
                  </a:ext>
                </a:extLst>
              </p:cNvPr>
              <p:cNvSpPr/>
              <p:nvPr/>
            </p:nvSpPr>
            <p:spPr>
              <a:xfrm>
                <a:off x="10658326" y="1966601"/>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160</a:t>
                </a:r>
                <a:endParaRPr lang="es-CO" sz="1100" dirty="0">
                  <a:solidFill>
                    <a:srgbClr val="2A5162"/>
                  </a:solidFill>
                </a:endParaRPr>
              </a:p>
            </p:txBody>
          </p:sp>
          <p:sp>
            <p:nvSpPr>
              <p:cNvPr id="23" name="Rectángulo: esquinas redondeadas 22">
                <a:extLst>
                  <a:ext uri="{FF2B5EF4-FFF2-40B4-BE49-F238E27FC236}">
                    <a16:creationId xmlns:a16="http://schemas.microsoft.com/office/drawing/2014/main" id="{538A3ABA-F3BD-B8E7-FF25-F0647C4658FE}"/>
                  </a:ext>
                </a:extLst>
              </p:cNvPr>
              <p:cNvSpPr/>
              <p:nvPr/>
            </p:nvSpPr>
            <p:spPr>
              <a:xfrm>
                <a:off x="9511046" y="1966434"/>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39</a:t>
                </a:r>
                <a:endParaRPr lang="es-CO" sz="1100" dirty="0">
                  <a:solidFill>
                    <a:srgbClr val="2A5162"/>
                  </a:solidFill>
                </a:endParaRPr>
              </a:p>
            </p:txBody>
          </p:sp>
          <p:sp>
            <p:nvSpPr>
              <p:cNvPr id="24" name="Rectángulo: esquinas redondeadas 23">
                <a:extLst>
                  <a:ext uri="{FF2B5EF4-FFF2-40B4-BE49-F238E27FC236}">
                    <a16:creationId xmlns:a16="http://schemas.microsoft.com/office/drawing/2014/main" id="{8C7F43F6-F753-3C2A-C14A-9FABC6356D39}"/>
                  </a:ext>
                </a:extLst>
              </p:cNvPr>
              <p:cNvSpPr/>
              <p:nvPr/>
            </p:nvSpPr>
            <p:spPr>
              <a:xfrm>
                <a:off x="8339139" y="1966434"/>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5</a:t>
                </a:r>
                <a:endParaRPr lang="es-CO" sz="1100" dirty="0">
                  <a:solidFill>
                    <a:srgbClr val="2A5162"/>
                  </a:solidFill>
                </a:endParaRPr>
              </a:p>
            </p:txBody>
          </p:sp>
          <p:sp>
            <p:nvSpPr>
              <p:cNvPr id="25" name="Rectángulo: esquinas redondeadas 24">
                <a:extLst>
                  <a:ext uri="{FF2B5EF4-FFF2-40B4-BE49-F238E27FC236}">
                    <a16:creationId xmlns:a16="http://schemas.microsoft.com/office/drawing/2014/main" id="{0E157CF3-35CC-7060-1F8B-B1654439EEB9}"/>
                  </a:ext>
                </a:extLst>
              </p:cNvPr>
              <p:cNvSpPr/>
              <p:nvPr/>
            </p:nvSpPr>
            <p:spPr>
              <a:xfrm>
                <a:off x="7167232" y="1966434"/>
                <a:ext cx="1404000" cy="252000"/>
              </a:xfrm>
              <a:prstGeom prst="roundRect">
                <a:avLst>
                  <a:gd name="adj" fmla="val 50000"/>
                </a:avLst>
              </a:prstGeom>
              <a:solidFill>
                <a:srgbClr val="005046"/>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t>Norte</a:t>
                </a:r>
                <a:endParaRPr lang="es-CO" sz="1100" dirty="0"/>
              </a:p>
            </p:txBody>
          </p:sp>
        </p:grpSp>
        <p:grpSp>
          <p:nvGrpSpPr>
            <p:cNvPr id="26" name="Grupo 25">
              <a:extLst>
                <a:ext uri="{FF2B5EF4-FFF2-40B4-BE49-F238E27FC236}">
                  <a16:creationId xmlns:a16="http://schemas.microsoft.com/office/drawing/2014/main" id="{32FD98D0-F873-4AF0-8617-A424490998DD}"/>
                </a:ext>
              </a:extLst>
            </p:cNvPr>
            <p:cNvGrpSpPr/>
            <p:nvPr/>
          </p:nvGrpSpPr>
          <p:grpSpPr>
            <a:xfrm>
              <a:off x="3145818" y="3423005"/>
              <a:ext cx="4895094" cy="252668"/>
              <a:chOff x="7167232" y="1965933"/>
              <a:chExt cx="4895094" cy="252668"/>
            </a:xfrm>
          </p:grpSpPr>
          <p:sp>
            <p:nvSpPr>
              <p:cNvPr id="27" name="Rectángulo: esquinas redondeadas 26">
                <a:extLst>
                  <a:ext uri="{FF2B5EF4-FFF2-40B4-BE49-F238E27FC236}">
                    <a16:creationId xmlns:a16="http://schemas.microsoft.com/office/drawing/2014/main" id="{74AF2E89-9B06-7243-353D-0CFB4FDC0FD4}"/>
                  </a:ext>
                </a:extLst>
              </p:cNvPr>
              <p:cNvSpPr/>
              <p:nvPr/>
            </p:nvSpPr>
            <p:spPr>
              <a:xfrm>
                <a:off x="10658326" y="1966601"/>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133</a:t>
                </a:r>
                <a:endParaRPr lang="es-CO" sz="1100" dirty="0">
                  <a:solidFill>
                    <a:srgbClr val="2A5162"/>
                  </a:solidFill>
                </a:endParaRPr>
              </a:p>
            </p:txBody>
          </p:sp>
          <p:sp>
            <p:nvSpPr>
              <p:cNvPr id="28" name="Rectángulo: esquinas redondeadas 27">
                <a:extLst>
                  <a:ext uri="{FF2B5EF4-FFF2-40B4-BE49-F238E27FC236}">
                    <a16:creationId xmlns:a16="http://schemas.microsoft.com/office/drawing/2014/main" id="{959ABD4A-1312-9B91-CCA4-DB1E3DB03D28}"/>
                  </a:ext>
                </a:extLst>
              </p:cNvPr>
              <p:cNvSpPr/>
              <p:nvPr/>
            </p:nvSpPr>
            <p:spPr>
              <a:xfrm>
                <a:off x="9515725" y="1965933"/>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18</a:t>
                </a:r>
                <a:endParaRPr lang="es-CO" sz="1100" dirty="0">
                  <a:solidFill>
                    <a:srgbClr val="2A5162"/>
                  </a:solidFill>
                </a:endParaRPr>
              </a:p>
            </p:txBody>
          </p:sp>
          <p:sp>
            <p:nvSpPr>
              <p:cNvPr id="29" name="Rectángulo: esquinas redondeadas 28">
                <a:extLst>
                  <a:ext uri="{FF2B5EF4-FFF2-40B4-BE49-F238E27FC236}">
                    <a16:creationId xmlns:a16="http://schemas.microsoft.com/office/drawing/2014/main" id="{E98939DB-A881-436C-819F-694F51EF2A85}"/>
                  </a:ext>
                </a:extLst>
              </p:cNvPr>
              <p:cNvSpPr/>
              <p:nvPr/>
            </p:nvSpPr>
            <p:spPr>
              <a:xfrm>
                <a:off x="8339139" y="1966434"/>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5</a:t>
                </a:r>
                <a:endParaRPr lang="es-CO" sz="1100" dirty="0">
                  <a:solidFill>
                    <a:srgbClr val="2A5162"/>
                  </a:solidFill>
                </a:endParaRPr>
              </a:p>
            </p:txBody>
          </p:sp>
          <p:sp>
            <p:nvSpPr>
              <p:cNvPr id="30" name="Rectángulo: esquinas redondeadas 29">
                <a:extLst>
                  <a:ext uri="{FF2B5EF4-FFF2-40B4-BE49-F238E27FC236}">
                    <a16:creationId xmlns:a16="http://schemas.microsoft.com/office/drawing/2014/main" id="{A1D0BB87-41FC-EA4C-8143-879CA0CF1BBC}"/>
                  </a:ext>
                </a:extLst>
              </p:cNvPr>
              <p:cNvSpPr/>
              <p:nvPr/>
            </p:nvSpPr>
            <p:spPr>
              <a:xfrm>
                <a:off x="7167232" y="1966434"/>
                <a:ext cx="1404000" cy="252000"/>
              </a:xfrm>
              <a:prstGeom prst="roundRect">
                <a:avLst>
                  <a:gd name="adj" fmla="val 50000"/>
                </a:avLst>
              </a:prstGeom>
              <a:solidFill>
                <a:srgbClr val="005046"/>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t>Occidente</a:t>
                </a:r>
                <a:endParaRPr lang="es-CO" sz="1100" dirty="0"/>
              </a:p>
            </p:txBody>
          </p:sp>
        </p:grpSp>
        <p:grpSp>
          <p:nvGrpSpPr>
            <p:cNvPr id="31" name="Grupo 30">
              <a:extLst>
                <a:ext uri="{FF2B5EF4-FFF2-40B4-BE49-F238E27FC236}">
                  <a16:creationId xmlns:a16="http://schemas.microsoft.com/office/drawing/2014/main" id="{1E03A22A-3AD3-92B1-0031-104B0C17BFDE}"/>
                </a:ext>
              </a:extLst>
            </p:cNvPr>
            <p:cNvGrpSpPr/>
            <p:nvPr/>
          </p:nvGrpSpPr>
          <p:grpSpPr>
            <a:xfrm>
              <a:off x="3166356" y="3825652"/>
              <a:ext cx="4895094" cy="260996"/>
              <a:chOff x="7167232" y="1966434"/>
              <a:chExt cx="4895094" cy="260996"/>
            </a:xfrm>
          </p:grpSpPr>
          <p:sp>
            <p:nvSpPr>
              <p:cNvPr id="32" name="Rectángulo: esquinas redondeadas 31">
                <a:extLst>
                  <a:ext uri="{FF2B5EF4-FFF2-40B4-BE49-F238E27FC236}">
                    <a16:creationId xmlns:a16="http://schemas.microsoft.com/office/drawing/2014/main" id="{F2464C4D-A1E0-1CA2-14C4-4390188481F5}"/>
                  </a:ext>
                </a:extLst>
              </p:cNvPr>
              <p:cNvSpPr/>
              <p:nvPr/>
            </p:nvSpPr>
            <p:spPr>
              <a:xfrm>
                <a:off x="10658326" y="1966601"/>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503</a:t>
                </a:r>
                <a:endParaRPr lang="es-CO" sz="1100" dirty="0">
                  <a:solidFill>
                    <a:srgbClr val="2A5162"/>
                  </a:solidFill>
                </a:endParaRPr>
              </a:p>
            </p:txBody>
          </p:sp>
          <p:sp>
            <p:nvSpPr>
              <p:cNvPr id="33" name="Rectángulo: esquinas redondeadas 32">
                <a:extLst>
                  <a:ext uri="{FF2B5EF4-FFF2-40B4-BE49-F238E27FC236}">
                    <a16:creationId xmlns:a16="http://schemas.microsoft.com/office/drawing/2014/main" id="{68896CE9-1641-9B4D-CBF6-A373AD72C43C}"/>
                  </a:ext>
                </a:extLst>
              </p:cNvPr>
              <p:cNvSpPr/>
              <p:nvPr/>
            </p:nvSpPr>
            <p:spPr>
              <a:xfrm>
                <a:off x="9511046" y="1975430"/>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60</a:t>
                </a:r>
                <a:endParaRPr lang="es-CO" sz="1100" dirty="0">
                  <a:solidFill>
                    <a:srgbClr val="2A5162"/>
                  </a:solidFill>
                </a:endParaRPr>
              </a:p>
            </p:txBody>
          </p:sp>
          <p:sp>
            <p:nvSpPr>
              <p:cNvPr id="34" name="Rectángulo: esquinas redondeadas 33">
                <a:extLst>
                  <a:ext uri="{FF2B5EF4-FFF2-40B4-BE49-F238E27FC236}">
                    <a16:creationId xmlns:a16="http://schemas.microsoft.com/office/drawing/2014/main" id="{F0EC8211-C352-F931-B658-6753C131A065}"/>
                  </a:ext>
                </a:extLst>
              </p:cNvPr>
              <p:cNvSpPr/>
              <p:nvPr/>
            </p:nvSpPr>
            <p:spPr>
              <a:xfrm>
                <a:off x="8339139" y="1966434"/>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22</a:t>
                </a:r>
                <a:endParaRPr lang="es-CO" sz="1100" dirty="0">
                  <a:solidFill>
                    <a:srgbClr val="2A5162"/>
                  </a:solidFill>
                </a:endParaRPr>
              </a:p>
            </p:txBody>
          </p:sp>
          <p:sp>
            <p:nvSpPr>
              <p:cNvPr id="35" name="Rectángulo: esquinas redondeadas 34">
                <a:extLst>
                  <a:ext uri="{FF2B5EF4-FFF2-40B4-BE49-F238E27FC236}">
                    <a16:creationId xmlns:a16="http://schemas.microsoft.com/office/drawing/2014/main" id="{D5068D6E-541F-8A62-00AA-438A03F6DCE0}"/>
                  </a:ext>
                </a:extLst>
              </p:cNvPr>
              <p:cNvSpPr/>
              <p:nvPr/>
            </p:nvSpPr>
            <p:spPr>
              <a:xfrm>
                <a:off x="7167232" y="1966434"/>
                <a:ext cx="1404000" cy="252000"/>
              </a:xfrm>
              <a:prstGeom prst="roundRect">
                <a:avLst>
                  <a:gd name="adj" fmla="val 50000"/>
                </a:avLst>
              </a:prstGeom>
              <a:solidFill>
                <a:srgbClr val="005046"/>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t>Oriente</a:t>
                </a:r>
                <a:endParaRPr lang="es-CO" sz="1100" dirty="0"/>
              </a:p>
            </p:txBody>
          </p:sp>
        </p:grpSp>
        <p:grpSp>
          <p:nvGrpSpPr>
            <p:cNvPr id="36" name="Grupo 35">
              <a:extLst>
                <a:ext uri="{FF2B5EF4-FFF2-40B4-BE49-F238E27FC236}">
                  <a16:creationId xmlns:a16="http://schemas.microsoft.com/office/drawing/2014/main" id="{D6F1222A-FB0B-5B26-ECC2-0010C191045C}"/>
                </a:ext>
              </a:extLst>
            </p:cNvPr>
            <p:cNvGrpSpPr/>
            <p:nvPr/>
          </p:nvGrpSpPr>
          <p:grpSpPr>
            <a:xfrm>
              <a:off x="3145818" y="4242280"/>
              <a:ext cx="4895094" cy="252167"/>
              <a:chOff x="7167232" y="1966434"/>
              <a:chExt cx="4895094" cy="252167"/>
            </a:xfrm>
          </p:grpSpPr>
          <p:sp>
            <p:nvSpPr>
              <p:cNvPr id="37" name="Rectángulo: esquinas redondeadas 36">
                <a:extLst>
                  <a:ext uri="{FF2B5EF4-FFF2-40B4-BE49-F238E27FC236}">
                    <a16:creationId xmlns:a16="http://schemas.microsoft.com/office/drawing/2014/main" id="{B1DEBF6D-156B-558C-7EEF-4581E967831C}"/>
                  </a:ext>
                </a:extLst>
              </p:cNvPr>
              <p:cNvSpPr/>
              <p:nvPr/>
            </p:nvSpPr>
            <p:spPr>
              <a:xfrm>
                <a:off x="10658326" y="1966601"/>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371</a:t>
                </a:r>
                <a:endParaRPr lang="es-CO" sz="1100" dirty="0">
                  <a:solidFill>
                    <a:srgbClr val="2A5162"/>
                  </a:solidFill>
                </a:endParaRPr>
              </a:p>
            </p:txBody>
          </p:sp>
          <p:sp>
            <p:nvSpPr>
              <p:cNvPr id="38" name="Rectángulo: esquinas redondeadas 37">
                <a:extLst>
                  <a:ext uri="{FF2B5EF4-FFF2-40B4-BE49-F238E27FC236}">
                    <a16:creationId xmlns:a16="http://schemas.microsoft.com/office/drawing/2014/main" id="{B0ACFD3D-7273-FC37-8BB2-7C19D63B1A94}"/>
                  </a:ext>
                </a:extLst>
              </p:cNvPr>
              <p:cNvSpPr/>
              <p:nvPr/>
            </p:nvSpPr>
            <p:spPr>
              <a:xfrm>
                <a:off x="9511046" y="1966434"/>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31</a:t>
                </a:r>
                <a:endParaRPr lang="es-CO" sz="1100" dirty="0">
                  <a:solidFill>
                    <a:srgbClr val="2A5162"/>
                  </a:solidFill>
                </a:endParaRPr>
              </a:p>
            </p:txBody>
          </p:sp>
          <p:sp>
            <p:nvSpPr>
              <p:cNvPr id="40" name="Rectángulo: esquinas redondeadas 39">
                <a:extLst>
                  <a:ext uri="{FF2B5EF4-FFF2-40B4-BE49-F238E27FC236}">
                    <a16:creationId xmlns:a16="http://schemas.microsoft.com/office/drawing/2014/main" id="{B5682F95-80E9-FF05-4F64-60000514D9F6}"/>
                  </a:ext>
                </a:extLst>
              </p:cNvPr>
              <p:cNvSpPr/>
              <p:nvPr/>
            </p:nvSpPr>
            <p:spPr>
              <a:xfrm>
                <a:off x="8339139" y="1966434"/>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4</a:t>
                </a:r>
                <a:endParaRPr lang="es-CO" sz="1100" dirty="0">
                  <a:solidFill>
                    <a:srgbClr val="2A5162"/>
                  </a:solidFill>
                </a:endParaRPr>
              </a:p>
            </p:txBody>
          </p:sp>
          <p:sp>
            <p:nvSpPr>
              <p:cNvPr id="41" name="Rectángulo: esquinas redondeadas 40">
                <a:extLst>
                  <a:ext uri="{FF2B5EF4-FFF2-40B4-BE49-F238E27FC236}">
                    <a16:creationId xmlns:a16="http://schemas.microsoft.com/office/drawing/2014/main" id="{7EF80F54-AEB6-5FAC-0702-86825EAEB5E7}"/>
                  </a:ext>
                </a:extLst>
              </p:cNvPr>
              <p:cNvSpPr/>
              <p:nvPr/>
            </p:nvSpPr>
            <p:spPr>
              <a:xfrm>
                <a:off x="7167232" y="1966434"/>
                <a:ext cx="1404000" cy="252000"/>
              </a:xfrm>
              <a:prstGeom prst="roundRect">
                <a:avLst>
                  <a:gd name="adj" fmla="val 50000"/>
                </a:avLst>
              </a:prstGeom>
              <a:solidFill>
                <a:srgbClr val="005046"/>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t>Suroeste</a:t>
                </a:r>
                <a:endParaRPr lang="es-CO" sz="1100" dirty="0"/>
              </a:p>
            </p:txBody>
          </p:sp>
        </p:grpSp>
        <p:grpSp>
          <p:nvGrpSpPr>
            <p:cNvPr id="43" name="Grupo 42">
              <a:extLst>
                <a:ext uri="{FF2B5EF4-FFF2-40B4-BE49-F238E27FC236}">
                  <a16:creationId xmlns:a16="http://schemas.microsoft.com/office/drawing/2014/main" id="{1E327795-4BFB-40F6-1774-E8B23189EF4B}"/>
                </a:ext>
              </a:extLst>
            </p:cNvPr>
            <p:cNvGrpSpPr/>
            <p:nvPr/>
          </p:nvGrpSpPr>
          <p:grpSpPr>
            <a:xfrm>
              <a:off x="3166356" y="4644426"/>
              <a:ext cx="4895094" cy="252167"/>
              <a:chOff x="7167232" y="1966434"/>
              <a:chExt cx="4895094" cy="252167"/>
            </a:xfrm>
          </p:grpSpPr>
          <p:sp>
            <p:nvSpPr>
              <p:cNvPr id="59" name="Rectángulo: esquinas redondeadas 58">
                <a:extLst>
                  <a:ext uri="{FF2B5EF4-FFF2-40B4-BE49-F238E27FC236}">
                    <a16:creationId xmlns:a16="http://schemas.microsoft.com/office/drawing/2014/main" id="{2B940AEE-8AD3-011B-EF5D-3D62D6605E95}"/>
                  </a:ext>
                </a:extLst>
              </p:cNvPr>
              <p:cNvSpPr/>
              <p:nvPr/>
            </p:nvSpPr>
            <p:spPr>
              <a:xfrm>
                <a:off x="10658326" y="1966601"/>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404</a:t>
                </a:r>
                <a:endParaRPr lang="es-CO" sz="1100" dirty="0">
                  <a:solidFill>
                    <a:srgbClr val="2A5162"/>
                  </a:solidFill>
                </a:endParaRPr>
              </a:p>
            </p:txBody>
          </p:sp>
          <p:sp>
            <p:nvSpPr>
              <p:cNvPr id="60" name="Rectángulo: esquinas redondeadas 59">
                <a:extLst>
                  <a:ext uri="{FF2B5EF4-FFF2-40B4-BE49-F238E27FC236}">
                    <a16:creationId xmlns:a16="http://schemas.microsoft.com/office/drawing/2014/main" id="{0D6436A3-709B-BD91-DA0F-BE18BA106BD8}"/>
                  </a:ext>
                </a:extLst>
              </p:cNvPr>
              <p:cNvSpPr/>
              <p:nvPr/>
            </p:nvSpPr>
            <p:spPr>
              <a:xfrm>
                <a:off x="9511046" y="1966434"/>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32</a:t>
                </a:r>
                <a:endParaRPr lang="es-CO" sz="1100" dirty="0">
                  <a:solidFill>
                    <a:srgbClr val="2A5162"/>
                  </a:solidFill>
                </a:endParaRPr>
              </a:p>
            </p:txBody>
          </p:sp>
          <p:sp>
            <p:nvSpPr>
              <p:cNvPr id="61" name="Rectángulo: esquinas redondeadas 60">
                <a:extLst>
                  <a:ext uri="{FF2B5EF4-FFF2-40B4-BE49-F238E27FC236}">
                    <a16:creationId xmlns:a16="http://schemas.microsoft.com/office/drawing/2014/main" id="{3AA16DA2-3465-16E5-E7F9-ECD20AEBA18A}"/>
                  </a:ext>
                </a:extLst>
              </p:cNvPr>
              <p:cNvSpPr/>
              <p:nvPr/>
            </p:nvSpPr>
            <p:spPr>
              <a:xfrm>
                <a:off x="8339139" y="1966434"/>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2</a:t>
                </a:r>
                <a:endParaRPr lang="es-CO" sz="1100" dirty="0">
                  <a:solidFill>
                    <a:srgbClr val="2A5162"/>
                  </a:solidFill>
                </a:endParaRPr>
              </a:p>
            </p:txBody>
          </p:sp>
          <p:sp>
            <p:nvSpPr>
              <p:cNvPr id="62" name="Rectángulo: esquinas redondeadas 61">
                <a:extLst>
                  <a:ext uri="{FF2B5EF4-FFF2-40B4-BE49-F238E27FC236}">
                    <a16:creationId xmlns:a16="http://schemas.microsoft.com/office/drawing/2014/main" id="{2B4EE356-FC4C-9C53-3F20-81519B06D88F}"/>
                  </a:ext>
                </a:extLst>
              </p:cNvPr>
              <p:cNvSpPr/>
              <p:nvPr/>
            </p:nvSpPr>
            <p:spPr>
              <a:xfrm>
                <a:off x="7167232" y="1966434"/>
                <a:ext cx="1404000" cy="252000"/>
              </a:xfrm>
              <a:prstGeom prst="roundRect">
                <a:avLst>
                  <a:gd name="adj" fmla="val 50000"/>
                </a:avLst>
              </a:prstGeom>
              <a:solidFill>
                <a:srgbClr val="005046"/>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t>Urabá</a:t>
                </a:r>
                <a:endParaRPr lang="es-CO" sz="1100" dirty="0"/>
              </a:p>
            </p:txBody>
          </p:sp>
        </p:grpSp>
        <p:grpSp>
          <p:nvGrpSpPr>
            <p:cNvPr id="63" name="Grupo 62">
              <a:extLst>
                <a:ext uri="{FF2B5EF4-FFF2-40B4-BE49-F238E27FC236}">
                  <a16:creationId xmlns:a16="http://schemas.microsoft.com/office/drawing/2014/main" id="{A5160FD9-20D4-4A7A-B919-6C6D8DCC76F3}"/>
                </a:ext>
              </a:extLst>
            </p:cNvPr>
            <p:cNvGrpSpPr/>
            <p:nvPr/>
          </p:nvGrpSpPr>
          <p:grpSpPr>
            <a:xfrm>
              <a:off x="3137769" y="5053394"/>
              <a:ext cx="4895094" cy="257419"/>
              <a:chOff x="7167232" y="1966434"/>
              <a:chExt cx="4895094" cy="257419"/>
            </a:xfrm>
          </p:grpSpPr>
          <p:sp>
            <p:nvSpPr>
              <p:cNvPr id="64" name="Rectángulo: esquinas redondeadas 63">
                <a:extLst>
                  <a:ext uri="{FF2B5EF4-FFF2-40B4-BE49-F238E27FC236}">
                    <a16:creationId xmlns:a16="http://schemas.microsoft.com/office/drawing/2014/main" id="{9E53AD24-275E-3FC4-BD6E-77E3EA5504D1}"/>
                  </a:ext>
                </a:extLst>
              </p:cNvPr>
              <p:cNvSpPr/>
              <p:nvPr/>
            </p:nvSpPr>
            <p:spPr>
              <a:xfrm>
                <a:off x="10658326" y="1966601"/>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3.305</a:t>
                </a:r>
                <a:endParaRPr lang="es-CO" sz="1100" dirty="0">
                  <a:solidFill>
                    <a:srgbClr val="2A5162"/>
                  </a:solidFill>
                </a:endParaRPr>
              </a:p>
            </p:txBody>
          </p:sp>
          <p:sp>
            <p:nvSpPr>
              <p:cNvPr id="65" name="Rectángulo: esquinas redondeadas 64">
                <a:extLst>
                  <a:ext uri="{FF2B5EF4-FFF2-40B4-BE49-F238E27FC236}">
                    <a16:creationId xmlns:a16="http://schemas.microsoft.com/office/drawing/2014/main" id="{78A1C5BE-4A4B-9DAB-B08B-A619689FD5A1}"/>
                  </a:ext>
                </a:extLst>
              </p:cNvPr>
              <p:cNvSpPr/>
              <p:nvPr/>
            </p:nvSpPr>
            <p:spPr>
              <a:xfrm>
                <a:off x="9487167" y="1971853"/>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278</a:t>
                </a:r>
              </a:p>
            </p:txBody>
          </p:sp>
          <p:sp>
            <p:nvSpPr>
              <p:cNvPr id="66" name="Rectángulo: esquinas redondeadas 65">
                <a:extLst>
                  <a:ext uri="{FF2B5EF4-FFF2-40B4-BE49-F238E27FC236}">
                    <a16:creationId xmlns:a16="http://schemas.microsoft.com/office/drawing/2014/main" id="{9FEF9272-42A8-DF97-63C0-27B0A1CA9A9F}"/>
                  </a:ext>
                </a:extLst>
              </p:cNvPr>
              <p:cNvSpPr/>
              <p:nvPr/>
            </p:nvSpPr>
            <p:spPr>
              <a:xfrm>
                <a:off x="8339139" y="1966434"/>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397</a:t>
                </a:r>
                <a:endParaRPr lang="es-CO" sz="1100" dirty="0">
                  <a:solidFill>
                    <a:srgbClr val="2A5162"/>
                  </a:solidFill>
                </a:endParaRPr>
              </a:p>
            </p:txBody>
          </p:sp>
          <p:sp>
            <p:nvSpPr>
              <p:cNvPr id="122" name="Rectángulo: esquinas redondeadas 121">
                <a:extLst>
                  <a:ext uri="{FF2B5EF4-FFF2-40B4-BE49-F238E27FC236}">
                    <a16:creationId xmlns:a16="http://schemas.microsoft.com/office/drawing/2014/main" id="{B776DF4E-933B-A6E0-08ED-2B7D963A8FE1}"/>
                  </a:ext>
                </a:extLst>
              </p:cNvPr>
              <p:cNvSpPr/>
              <p:nvPr/>
            </p:nvSpPr>
            <p:spPr>
              <a:xfrm>
                <a:off x="7167232" y="1966434"/>
                <a:ext cx="1404000" cy="252000"/>
              </a:xfrm>
              <a:prstGeom prst="roundRect">
                <a:avLst>
                  <a:gd name="adj" fmla="val 50000"/>
                </a:avLst>
              </a:prstGeom>
              <a:solidFill>
                <a:srgbClr val="005046"/>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t>Valle de Aburrá</a:t>
                </a:r>
                <a:endParaRPr lang="es-CO" sz="1100" dirty="0"/>
              </a:p>
            </p:txBody>
          </p:sp>
        </p:grpSp>
        <p:grpSp>
          <p:nvGrpSpPr>
            <p:cNvPr id="123" name="Grupo 122">
              <a:extLst>
                <a:ext uri="{FF2B5EF4-FFF2-40B4-BE49-F238E27FC236}">
                  <a16:creationId xmlns:a16="http://schemas.microsoft.com/office/drawing/2014/main" id="{B0C2E3ED-5A43-2EFB-31B3-C3BBFC415C71}"/>
                </a:ext>
              </a:extLst>
            </p:cNvPr>
            <p:cNvGrpSpPr/>
            <p:nvPr/>
          </p:nvGrpSpPr>
          <p:grpSpPr>
            <a:xfrm>
              <a:off x="3137769" y="5468981"/>
              <a:ext cx="4895094" cy="252167"/>
              <a:chOff x="7167232" y="1966434"/>
              <a:chExt cx="4895094" cy="252167"/>
            </a:xfrm>
          </p:grpSpPr>
          <p:sp>
            <p:nvSpPr>
              <p:cNvPr id="124" name="Rectángulo: esquinas redondeadas 123">
                <a:extLst>
                  <a:ext uri="{FF2B5EF4-FFF2-40B4-BE49-F238E27FC236}">
                    <a16:creationId xmlns:a16="http://schemas.microsoft.com/office/drawing/2014/main" id="{6CBA1317-188D-0BF9-3E25-FBFA7272B0F5}"/>
                  </a:ext>
                </a:extLst>
              </p:cNvPr>
              <p:cNvSpPr/>
              <p:nvPr/>
            </p:nvSpPr>
            <p:spPr>
              <a:xfrm>
                <a:off x="10658326" y="1966601"/>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5.146</a:t>
                </a:r>
                <a:endParaRPr lang="es-CO" sz="1100" dirty="0">
                  <a:solidFill>
                    <a:srgbClr val="2A5162"/>
                  </a:solidFill>
                </a:endParaRPr>
              </a:p>
            </p:txBody>
          </p:sp>
          <p:sp>
            <p:nvSpPr>
              <p:cNvPr id="125" name="Rectángulo: esquinas redondeadas 124">
                <a:extLst>
                  <a:ext uri="{FF2B5EF4-FFF2-40B4-BE49-F238E27FC236}">
                    <a16:creationId xmlns:a16="http://schemas.microsoft.com/office/drawing/2014/main" id="{5A624780-C1DF-3BD2-E68D-31EAF6FE39B6}"/>
                  </a:ext>
                </a:extLst>
              </p:cNvPr>
              <p:cNvSpPr/>
              <p:nvPr/>
            </p:nvSpPr>
            <p:spPr>
              <a:xfrm>
                <a:off x="9486419" y="1966434"/>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527</a:t>
                </a:r>
                <a:endParaRPr lang="es-CO" sz="1100" dirty="0">
                  <a:solidFill>
                    <a:srgbClr val="2A5162"/>
                  </a:solidFill>
                </a:endParaRPr>
              </a:p>
            </p:txBody>
          </p:sp>
          <p:sp>
            <p:nvSpPr>
              <p:cNvPr id="126" name="Rectángulo: esquinas redondeadas 125">
                <a:extLst>
                  <a:ext uri="{FF2B5EF4-FFF2-40B4-BE49-F238E27FC236}">
                    <a16:creationId xmlns:a16="http://schemas.microsoft.com/office/drawing/2014/main" id="{05606A7F-D7BC-A256-A19F-B9692286EF62}"/>
                  </a:ext>
                </a:extLst>
              </p:cNvPr>
              <p:cNvSpPr/>
              <p:nvPr/>
            </p:nvSpPr>
            <p:spPr>
              <a:xfrm>
                <a:off x="8339139" y="1966434"/>
                <a:ext cx="1404000" cy="252000"/>
              </a:xfrm>
              <a:prstGeom prst="roundRect">
                <a:avLst>
                  <a:gd name="adj" fmla="val 50000"/>
                </a:avLst>
              </a:prstGeom>
              <a:solidFill>
                <a:srgbClr val="FFFFFF"/>
              </a:solidFill>
              <a:ln w="12700">
                <a:solidFill>
                  <a:srgbClr val="005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solidFill>
                      <a:srgbClr val="2A5162"/>
                    </a:solidFill>
                  </a:rPr>
                  <a:t>441</a:t>
                </a:r>
                <a:endParaRPr lang="es-CO" sz="1100" dirty="0">
                  <a:solidFill>
                    <a:srgbClr val="2A5162"/>
                  </a:solidFill>
                </a:endParaRPr>
              </a:p>
            </p:txBody>
          </p:sp>
          <p:sp>
            <p:nvSpPr>
              <p:cNvPr id="127" name="Rectángulo: esquinas redondeadas 126">
                <a:extLst>
                  <a:ext uri="{FF2B5EF4-FFF2-40B4-BE49-F238E27FC236}">
                    <a16:creationId xmlns:a16="http://schemas.microsoft.com/office/drawing/2014/main" id="{F43A6FB7-AFC4-1496-F066-C0495469F7BC}"/>
                  </a:ext>
                </a:extLst>
              </p:cNvPr>
              <p:cNvSpPr/>
              <p:nvPr/>
            </p:nvSpPr>
            <p:spPr>
              <a:xfrm>
                <a:off x="7167232" y="1966434"/>
                <a:ext cx="1404000" cy="252000"/>
              </a:xfrm>
              <a:prstGeom prst="roundRect">
                <a:avLst>
                  <a:gd name="adj" fmla="val 50000"/>
                </a:avLst>
              </a:prstGeom>
              <a:solidFill>
                <a:srgbClr val="005046"/>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dirty="0"/>
                  <a:t>Total</a:t>
                </a:r>
                <a:endParaRPr lang="es-CO" sz="1100" dirty="0"/>
              </a:p>
            </p:txBody>
          </p:sp>
        </p:grpSp>
        <p:sp>
          <p:nvSpPr>
            <p:cNvPr id="135" name="Rectángulo: esquinas redondeadas 134">
              <a:extLst>
                <a:ext uri="{FF2B5EF4-FFF2-40B4-BE49-F238E27FC236}">
                  <a16:creationId xmlns:a16="http://schemas.microsoft.com/office/drawing/2014/main" id="{74041409-2924-1341-7248-A9DC000F8E8A}"/>
                </a:ext>
              </a:extLst>
            </p:cNvPr>
            <p:cNvSpPr/>
            <p:nvPr/>
          </p:nvSpPr>
          <p:spPr>
            <a:xfrm>
              <a:off x="4655046" y="1053530"/>
              <a:ext cx="3406603" cy="288000"/>
            </a:xfrm>
            <a:prstGeom prst="roundRect">
              <a:avLst/>
            </a:prstGeom>
            <a:solidFill>
              <a:srgbClr val="0050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600" dirty="0"/>
                <a:t>Canales más usados para radicar</a:t>
              </a:r>
              <a:endParaRPr lang="es-CO" sz="1600" dirty="0"/>
            </a:p>
          </p:txBody>
        </p:sp>
        <p:sp>
          <p:nvSpPr>
            <p:cNvPr id="138" name="Rectángulo: esquinas redondeadas 137">
              <a:extLst>
                <a:ext uri="{FF2B5EF4-FFF2-40B4-BE49-F238E27FC236}">
                  <a16:creationId xmlns:a16="http://schemas.microsoft.com/office/drawing/2014/main" id="{AD4F4749-29E8-1A3B-17E1-FBEB23699A2C}"/>
                </a:ext>
              </a:extLst>
            </p:cNvPr>
            <p:cNvSpPr/>
            <p:nvPr/>
          </p:nvSpPr>
          <p:spPr>
            <a:xfrm>
              <a:off x="4655045" y="1423120"/>
              <a:ext cx="770832" cy="216000"/>
            </a:xfrm>
            <a:prstGeom prst="roundRect">
              <a:avLst/>
            </a:prstGeom>
            <a:solidFill>
              <a:srgbClr val="0050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000" b="1" dirty="0"/>
                <a:t>BASSI</a:t>
              </a:r>
              <a:endParaRPr lang="es-CO" sz="1000" b="1" dirty="0"/>
            </a:p>
          </p:txBody>
        </p:sp>
        <p:sp>
          <p:nvSpPr>
            <p:cNvPr id="139" name="Rectángulo: esquinas redondeadas 138">
              <a:extLst>
                <a:ext uri="{FF2B5EF4-FFF2-40B4-BE49-F238E27FC236}">
                  <a16:creationId xmlns:a16="http://schemas.microsoft.com/office/drawing/2014/main" id="{5BC4E109-6C40-9948-2596-3B8050F3096D}"/>
                </a:ext>
              </a:extLst>
            </p:cNvPr>
            <p:cNvSpPr/>
            <p:nvPr/>
          </p:nvSpPr>
          <p:spPr>
            <a:xfrm>
              <a:off x="5802325" y="1423120"/>
              <a:ext cx="770832" cy="216000"/>
            </a:xfrm>
            <a:prstGeom prst="roundRect">
              <a:avLst/>
            </a:prstGeom>
            <a:solidFill>
              <a:srgbClr val="0050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000" b="1" dirty="0"/>
                <a:t>Correo</a:t>
              </a:r>
              <a:endParaRPr lang="es-CO" sz="1600" b="1" dirty="0"/>
            </a:p>
          </p:txBody>
        </p:sp>
        <p:sp>
          <p:nvSpPr>
            <p:cNvPr id="180" name="Rectángulo: esquinas redondeadas 179">
              <a:extLst>
                <a:ext uri="{FF2B5EF4-FFF2-40B4-BE49-F238E27FC236}">
                  <a16:creationId xmlns:a16="http://schemas.microsoft.com/office/drawing/2014/main" id="{C71BECC4-3584-99EF-A518-59C70C56FE50}"/>
                </a:ext>
              </a:extLst>
            </p:cNvPr>
            <p:cNvSpPr/>
            <p:nvPr/>
          </p:nvSpPr>
          <p:spPr>
            <a:xfrm>
              <a:off x="6914368" y="1418770"/>
              <a:ext cx="932964" cy="224700"/>
            </a:xfrm>
            <a:prstGeom prst="roundRect">
              <a:avLst/>
            </a:prstGeom>
            <a:solidFill>
              <a:srgbClr val="0050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000" b="1" dirty="0"/>
                <a:t>Supersalud</a:t>
              </a:r>
              <a:endParaRPr lang="es-CO" sz="1600" b="1" dirty="0"/>
            </a:p>
          </p:txBody>
        </p:sp>
      </p:grpSp>
      <p:sp>
        <p:nvSpPr>
          <p:cNvPr id="182" name="CuadroTexto 4">
            <a:extLst>
              <a:ext uri="{FF2B5EF4-FFF2-40B4-BE49-F238E27FC236}">
                <a16:creationId xmlns:a16="http://schemas.microsoft.com/office/drawing/2014/main" id="{39107354-2DDD-C678-1213-F61B32952C52}"/>
              </a:ext>
            </a:extLst>
          </p:cNvPr>
          <p:cNvSpPr txBox="1"/>
          <p:nvPr/>
        </p:nvSpPr>
        <p:spPr>
          <a:xfrm>
            <a:off x="2458802" y="199781"/>
            <a:ext cx="7272808" cy="646331"/>
          </a:xfrm>
          <a:prstGeom prst="rect">
            <a:avLst/>
          </a:prstGeom>
          <a:noFill/>
        </p:spPr>
        <p:txBody>
          <a:bodyPr wrap="square" rtlCol="0">
            <a:spAutoFit/>
          </a:bodyPr>
          <a:lstStyle/>
          <a:p>
            <a:pPr algn="ctr"/>
            <a:r>
              <a:rPr lang="es-CO" sz="3600" b="1" dirty="0">
                <a:solidFill>
                  <a:srgbClr val="23505E"/>
                </a:solidFill>
                <a:latin typeface="+mj-lt"/>
              </a:rPr>
              <a:t>Comportamiento de solicitudes</a:t>
            </a:r>
          </a:p>
        </p:txBody>
      </p:sp>
      <p:grpSp>
        <p:nvGrpSpPr>
          <p:cNvPr id="46" name="Grupo 45">
            <a:extLst>
              <a:ext uri="{FF2B5EF4-FFF2-40B4-BE49-F238E27FC236}">
                <a16:creationId xmlns:a16="http://schemas.microsoft.com/office/drawing/2014/main" id="{7FCCECC5-156A-0BA9-4C16-55B4890D7A58}"/>
              </a:ext>
            </a:extLst>
          </p:cNvPr>
          <p:cNvGrpSpPr/>
          <p:nvPr/>
        </p:nvGrpSpPr>
        <p:grpSpPr>
          <a:xfrm>
            <a:off x="3284694" y="2319475"/>
            <a:ext cx="288000" cy="3522274"/>
            <a:chOff x="1997019" y="1653245"/>
            <a:chExt cx="288000" cy="3522274"/>
          </a:xfrm>
        </p:grpSpPr>
        <p:cxnSp>
          <p:nvCxnSpPr>
            <p:cNvPr id="192" name="Conector recto 191">
              <a:extLst>
                <a:ext uri="{FF2B5EF4-FFF2-40B4-BE49-F238E27FC236}">
                  <a16:creationId xmlns:a16="http://schemas.microsoft.com/office/drawing/2014/main" id="{7635A9D9-1733-8953-CB6D-D9E207F2C2E5}"/>
                </a:ext>
              </a:extLst>
            </p:cNvPr>
            <p:cNvCxnSpPr>
              <a:cxnSpLocks/>
            </p:cNvCxnSpPr>
            <p:nvPr/>
          </p:nvCxnSpPr>
          <p:spPr>
            <a:xfrm>
              <a:off x="2141019" y="1653245"/>
              <a:ext cx="0" cy="3522274"/>
            </a:xfrm>
            <a:prstGeom prst="line">
              <a:avLst/>
            </a:prstGeom>
            <a:ln w="19050">
              <a:solidFill>
                <a:srgbClr val="009B86"/>
              </a:solidFill>
            </a:ln>
          </p:spPr>
          <p:style>
            <a:lnRef idx="1">
              <a:schemeClr val="accent1"/>
            </a:lnRef>
            <a:fillRef idx="0">
              <a:schemeClr val="accent1"/>
            </a:fillRef>
            <a:effectRef idx="0">
              <a:schemeClr val="accent1"/>
            </a:effectRef>
            <a:fontRef idx="minor">
              <a:schemeClr val="tx1"/>
            </a:fontRef>
          </p:style>
        </p:cxnSp>
        <p:grpSp>
          <p:nvGrpSpPr>
            <p:cNvPr id="197" name="Grupo 196">
              <a:extLst>
                <a:ext uri="{FF2B5EF4-FFF2-40B4-BE49-F238E27FC236}">
                  <a16:creationId xmlns:a16="http://schemas.microsoft.com/office/drawing/2014/main" id="{3322D997-7221-66C0-6A55-6AA43F0A5AE8}"/>
                </a:ext>
              </a:extLst>
            </p:cNvPr>
            <p:cNvGrpSpPr/>
            <p:nvPr/>
          </p:nvGrpSpPr>
          <p:grpSpPr>
            <a:xfrm>
              <a:off x="1997019" y="2047165"/>
              <a:ext cx="288000" cy="288000"/>
              <a:chOff x="9582949" y="2782981"/>
              <a:chExt cx="468000" cy="468000"/>
            </a:xfrm>
          </p:grpSpPr>
          <p:pic>
            <p:nvPicPr>
              <p:cNvPr id="204" name="Gráfico 203" descr="bolas de harvey 100% contorno">
                <a:extLst>
                  <a:ext uri="{FF2B5EF4-FFF2-40B4-BE49-F238E27FC236}">
                    <a16:creationId xmlns:a16="http://schemas.microsoft.com/office/drawing/2014/main" id="{BAF34E24-77F0-68BB-F742-99C67E60BC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2949" y="2782981"/>
                <a:ext cx="468000" cy="468000"/>
              </a:xfrm>
              <a:prstGeom prst="rect">
                <a:avLst/>
              </a:prstGeom>
            </p:spPr>
          </p:pic>
          <p:pic>
            <p:nvPicPr>
              <p:cNvPr id="205" name="Gráfico 204" descr="bolas de harvey 100% con relleno sólido">
                <a:extLst>
                  <a:ext uri="{FF2B5EF4-FFF2-40B4-BE49-F238E27FC236}">
                    <a16:creationId xmlns:a16="http://schemas.microsoft.com/office/drawing/2014/main" id="{3BE6D4D7-145F-811A-B04F-DEFC480765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36949" y="2841877"/>
                <a:ext cx="360000" cy="360000"/>
              </a:xfrm>
              <a:prstGeom prst="rect">
                <a:avLst/>
              </a:prstGeom>
            </p:spPr>
          </p:pic>
        </p:grpSp>
        <p:grpSp>
          <p:nvGrpSpPr>
            <p:cNvPr id="198" name="Grupo 197">
              <a:extLst>
                <a:ext uri="{FF2B5EF4-FFF2-40B4-BE49-F238E27FC236}">
                  <a16:creationId xmlns:a16="http://schemas.microsoft.com/office/drawing/2014/main" id="{8E56F4D0-4E5B-7E5A-7B45-A9E876E72278}"/>
                </a:ext>
              </a:extLst>
            </p:cNvPr>
            <p:cNvGrpSpPr/>
            <p:nvPr/>
          </p:nvGrpSpPr>
          <p:grpSpPr>
            <a:xfrm>
              <a:off x="1997019" y="3285794"/>
              <a:ext cx="288000" cy="288000"/>
              <a:chOff x="9582949" y="2782981"/>
              <a:chExt cx="468000" cy="468000"/>
            </a:xfrm>
          </p:grpSpPr>
          <p:pic>
            <p:nvPicPr>
              <p:cNvPr id="202" name="Gráfico 201" descr="bolas de harvey 100% contorno">
                <a:extLst>
                  <a:ext uri="{FF2B5EF4-FFF2-40B4-BE49-F238E27FC236}">
                    <a16:creationId xmlns:a16="http://schemas.microsoft.com/office/drawing/2014/main" id="{527F89D5-BFD1-5DCE-FFA0-86426273BD9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2949" y="2782981"/>
                <a:ext cx="468000" cy="468000"/>
              </a:xfrm>
              <a:prstGeom prst="rect">
                <a:avLst/>
              </a:prstGeom>
            </p:spPr>
          </p:pic>
          <p:pic>
            <p:nvPicPr>
              <p:cNvPr id="203" name="Gráfico 202" descr="bolas de harvey 100% con relleno sólido">
                <a:extLst>
                  <a:ext uri="{FF2B5EF4-FFF2-40B4-BE49-F238E27FC236}">
                    <a16:creationId xmlns:a16="http://schemas.microsoft.com/office/drawing/2014/main" id="{FE1A685A-C970-3566-CE5F-CF8A4FBB85E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36949" y="2841877"/>
                <a:ext cx="360000" cy="360000"/>
              </a:xfrm>
              <a:prstGeom prst="rect">
                <a:avLst/>
              </a:prstGeom>
            </p:spPr>
          </p:pic>
        </p:grpSp>
        <p:grpSp>
          <p:nvGrpSpPr>
            <p:cNvPr id="199" name="Grupo 198">
              <a:extLst>
                <a:ext uri="{FF2B5EF4-FFF2-40B4-BE49-F238E27FC236}">
                  <a16:creationId xmlns:a16="http://schemas.microsoft.com/office/drawing/2014/main" id="{1BDE2736-E6BE-09B3-BFC2-9290AC40316B}"/>
                </a:ext>
              </a:extLst>
            </p:cNvPr>
            <p:cNvGrpSpPr/>
            <p:nvPr/>
          </p:nvGrpSpPr>
          <p:grpSpPr>
            <a:xfrm>
              <a:off x="1997019" y="4524423"/>
              <a:ext cx="288000" cy="288000"/>
              <a:chOff x="9582949" y="2782981"/>
              <a:chExt cx="468000" cy="468000"/>
            </a:xfrm>
          </p:grpSpPr>
          <p:pic>
            <p:nvPicPr>
              <p:cNvPr id="200" name="Gráfico 199" descr="bolas de harvey 100% contorno">
                <a:extLst>
                  <a:ext uri="{FF2B5EF4-FFF2-40B4-BE49-F238E27FC236}">
                    <a16:creationId xmlns:a16="http://schemas.microsoft.com/office/drawing/2014/main" id="{01228CD8-36E5-A70D-7696-06435889EA6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2949" y="2782981"/>
                <a:ext cx="468000" cy="468000"/>
              </a:xfrm>
              <a:prstGeom prst="rect">
                <a:avLst/>
              </a:prstGeom>
            </p:spPr>
          </p:pic>
          <p:pic>
            <p:nvPicPr>
              <p:cNvPr id="201" name="Gráfico 200" descr="bolas de harvey 100% con relleno sólido">
                <a:extLst>
                  <a:ext uri="{FF2B5EF4-FFF2-40B4-BE49-F238E27FC236}">
                    <a16:creationId xmlns:a16="http://schemas.microsoft.com/office/drawing/2014/main" id="{FC408AFC-C301-F379-F749-5BCB9DE6895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36949" y="2841877"/>
                <a:ext cx="360000" cy="360000"/>
              </a:xfrm>
              <a:prstGeom prst="rect">
                <a:avLst/>
              </a:prstGeom>
            </p:spPr>
          </p:pic>
        </p:grpSp>
      </p:grpSp>
      <p:graphicFrame>
        <p:nvGraphicFramePr>
          <p:cNvPr id="39" name="Tabla 38">
            <a:extLst>
              <a:ext uri="{FF2B5EF4-FFF2-40B4-BE49-F238E27FC236}">
                <a16:creationId xmlns:a16="http://schemas.microsoft.com/office/drawing/2014/main" id="{0515321F-0192-2099-3C74-6CBF604FF7B2}"/>
              </a:ext>
            </a:extLst>
          </p:cNvPr>
          <p:cNvGraphicFramePr>
            <a:graphicFrameLocks noGrp="1"/>
          </p:cNvGraphicFramePr>
          <p:nvPr>
            <p:extLst>
              <p:ext uri="{D42A27DB-BD31-4B8C-83A1-F6EECF244321}">
                <p14:modId xmlns:p14="http://schemas.microsoft.com/office/powerpoint/2010/main" val="1976051716"/>
              </p:ext>
            </p:extLst>
          </p:nvPr>
        </p:nvGraphicFramePr>
        <p:xfrm>
          <a:off x="2167580" y="2522115"/>
          <a:ext cx="1080000" cy="648000"/>
        </p:xfrm>
        <a:graphic>
          <a:graphicData uri="http://schemas.openxmlformats.org/drawingml/2006/table">
            <a:tbl>
              <a:tblPr firstRow="1">
                <a:tableStyleId>{6E25E649-3F16-4E02-A733-19D2CDBF48F0}</a:tableStyleId>
              </a:tblPr>
              <a:tblGrid>
                <a:gridCol w="1080000">
                  <a:extLst>
                    <a:ext uri="{9D8B030D-6E8A-4147-A177-3AD203B41FA5}">
                      <a16:colId xmlns:a16="http://schemas.microsoft.com/office/drawing/2014/main" val="169024804"/>
                    </a:ext>
                  </a:extLst>
                </a:gridCol>
              </a:tblGrid>
              <a:tr h="324000">
                <a:tc>
                  <a:txBody>
                    <a:bodyPr/>
                    <a:lstStyle/>
                    <a:p>
                      <a:pPr algn="ctr"/>
                      <a:r>
                        <a:rPr lang="es-MX" sz="1400" b="0" dirty="0">
                          <a:solidFill>
                            <a:srgbClr val="005046"/>
                          </a:solidFill>
                        </a:rPr>
                        <a:t>171.866</a:t>
                      </a:r>
                      <a:endParaRPr lang="es-CO" sz="1400" b="0" dirty="0">
                        <a:solidFill>
                          <a:srgbClr val="00504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noFill/>
                  </a:tcPr>
                </a:tc>
                <a:extLst>
                  <a:ext uri="{0D108BD9-81ED-4DB2-BD59-A6C34878D82A}">
                    <a16:rowId xmlns:a16="http://schemas.microsoft.com/office/drawing/2014/main" val="1022256765"/>
                  </a:ext>
                </a:extLst>
              </a:tr>
              <a:tr h="324000">
                <a:tc>
                  <a:txBody>
                    <a:bodyPr/>
                    <a:lstStyle/>
                    <a:p>
                      <a:pPr algn="ctr"/>
                      <a:r>
                        <a:rPr lang="es-MX" sz="1400" dirty="0">
                          <a:solidFill>
                            <a:srgbClr val="005046"/>
                          </a:solidFill>
                        </a:rPr>
                        <a:t>85,9%</a:t>
                      </a:r>
                      <a:endParaRPr lang="es-CO" sz="1400" dirty="0">
                        <a:solidFill>
                          <a:srgbClr val="00504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noFill/>
                  </a:tcPr>
                </a:tc>
                <a:extLst>
                  <a:ext uri="{0D108BD9-81ED-4DB2-BD59-A6C34878D82A}">
                    <a16:rowId xmlns:a16="http://schemas.microsoft.com/office/drawing/2014/main" val="2254918167"/>
                  </a:ext>
                </a:extLst>
              </a:tr>
            </a:tbl>
          </a:graphicData>
        </a:graphic>
      </p:graphicFrame>
      <p:graphicFrame>
        <p:nvGraphicFramePr>
          <p:cNvPr id="51" name="Tabla 50">
            <a:extLst>
              <a:ext uri="{FF2B5EF4-FFF2-40B4-BE49-F238E27FC236}">
                <a16:creationId xmlns:a16="http://schemas.microsoft.com/office/drawing/2014/main" id="{A136F6FC-A183-DC98-22BC-44F14A652453}"/>
              </a:ext>
            </a:extLst>
          </p:cNvPr>
          <p:cNvGraphicFramePr>
            <a:graphicFrameLocks noGrp="1"/>
          </p:cNvGraphicFramePr>
          <p:nvPr>
            <p:extLst>
              <p:ext uri="{D42A27DB-BD31-4B8C-83A1-F6EECF244321}">
                <p14:modId xmlns:p14="http://schemas.microsoft.com/office/powerpoint/2010/main" val="1278904820"/>
              </p:ext>
            </p:extLst>
          </p:nvPr>
        </p:nvGraphicFramePr>
        <p:xfrm>
          <a:off x="3607620" y="3752803"/>
          <a:ext cx="1080000" cy="648000"/>
        </p:xfrm>
        <a:graphic>
          <a:graphicData uri="http://schemas.openxmlformats.org/drawingml/2006/table">
            <a:tbl>
              <a:tblPr firstRow="1">
                <a:tableStyleId>{6E25E649-3F16-4E02-A733-19D2CDBF48F0}</a:tableStyleId>
              </a:tblPr>
              <a:tblGrid>
                <a:gridCol w="1080000">
                  <a:extLst>
                    <a:ext uri="{9D8B030D-6E8A-4147-A177-3AD203B41FA5}">
                      <a16:colId xmlns:a16="http://schemas.microsoft.com/office/drawing/2014/main" val="169024804"/>
                    </a:ext>
                  </a:extLst>
                </a:gridCol>
              </a:tblGrid>
              <a:tr h="324000">
                <a:tc>
                  <a:txBody>
                    <a:bodyPr/>
                    <a:lstStyle/>
                    <a:p>
                      <a:pPr algn="ctr"/>
                      <a:r>
                        <a:rPr lang="es-MX" sz="1400" b="0" dirty="0">
                          <a:solidFill>
                            <a:srgbClr val="005046"/>
                          </a:solidFill>
                        </a:rPr>
                        <a:t>11.619</a:t>
                      </a:r>
                      <a:endParaRPr lang="es-CO" sz="1400" b="0" dirty="0">
                        <a:solidFill>
                          <a:srgbClr val="00504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noFill/>
                  </a:tcPr>
                </a:tc>
                <a:extLst>
                  <a:ext uri="{0D108BD9-81ED-4DB2-BD59-A6C34878D82A}">
                    <a16:rowId xmlns:a16="http://schemas.microsoft.com/office/drawing/2014/main" val="1022256765"/>
                  </a:ext>
                </a:extLst>
              </a:tr>
              <a:tr h="324000">
                <a:tc>
                  <a:txBody>
                    <a:bodyPr/>
                    <a:lstStyle/>
                    <a:p>
                      <a:pPr algn="ctr"/>
                      <a:r>
                        <a:rPr lang="es-MX" sz="1400" dirty="0">
                          <a:solidFill>
                            <a:srgbClr val="005046"/>
                          </a:solidFill>
                        </a:rPr>
                        <a:t>5,8%</a:t>
                      </a:r>
                      <a:endParaRPr lang="es-CO" sz="1400" dirty="0">
                        <a:solidFill>
                          <a:srgbClr val="00504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noFill/>
                  </a:tcPr>
                </a:tc>
                <a:extLst>
                  <a:ext uri="{0D108BD9-81ED-4DB2-BD59-A6C34878D82A}">
                    <a16:rowId xmlns:a16="http://schemas.microsoft.com/office/drawing/2014/main" val="2254918167"/>
                  </a:ext>
                </a:extLst>
              </a:tr>
            </a:tbl>
          </a:graphicData>
        </a:graphic>
      </p:graphicFrame>
      <p:graphicFrame>
        <p:nvGraphicFramePr>
          <p:cNvPr id="52" name="Tabla 51">
            <a:extLst>
              <a:ext uri="{FF2B5EF4-FFF2-40B4-BE49-F238E27FC236}">
                <a16:creationId xmlns:a16="http://schemas.microsoft.com/office/drawing/2014/main" id="{710133C6-C31B-0FE1-68C8-ADFA3E902C49}"/>
              </a:ext>
            </a:extLst>
          </p:cNvPr>
          <p:cNvGraphicFramePr>
            <a:graphicFrameLocks noGrp="1"/>
          </p:cNvGraphicFramePr>
          <p:nvPr>
            <p:extLst>
              <p:ext uri="{D42A27DB-BD31-4B8C-83A1-F6EECF244321}">
                <p14:modId xmlns:p14="http://schemas.microsoft.com/office/powerpoint/2010/main" val="2490407569"/>
              </p:ext>
            </p:extLst>
          </p:nvPr>
        </p:nvGraphicFramePr>
        <p:xfrm>
          <a:off x="2167580" y="5007625"/>
          <a:ext cx="1080000" cy="648000"/>
        </p:xfrm>
        <a:graphic>
          <a:graphicData uri="http://schemas.openxmlformats.org/drawingml/2006/table">
            <a:tbl>
              <a:tblPr firstRow="1">
                <a:tableStyleId>{6E25E649-3F16-4E02-A733-19D2CDBF48F0}</a:tableStyleId>
              </a:tblPr>
              <a:tblGrid>
                <a:gridCol w="1080000">
                  <a:extLst>
                    <a:ext uri="{9D8B030D-6E8A-4147-A177-3AD203B41FA5}">
                      <a16:colId xmlns:a16="http://schemas.microsoft.com/office/drawing/2014/main" val="169024804"/>
                    </a:ext>
                  </a:extLst>
                </a:gridCol>
              </a:tblGrid>
              <a:tr h="324000">
                <a:tc>
                  <a:txBody>
                    <a:bodyPr/>
                    <a:lstStyle/>
                    <a:p>
                      <a:pPr algn="ctr"/>
                      <a:r>
                        <a:rPr lang="es-MX" sz="1400" b="0" dirty="0">
                          <a:solidFill>
                            <a:srgbClr val="005046"/>
                          </a:solidFill>
                        </a:rPr>
                        <a:t>5.597</a:t>
                      </a:r>
                      <a:endParaRPr lang="es-CO" sz="1600" b="0" dirty="0">
                        <a:solidFill>
                          <a:srgbClr val="00504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noFill/>
                  </a:tcPr>
                </a:tc>
                <a:extLst>
                  <a:ext uri="{0D108BD9-81ED-4DB2-BD59-A6C34878D82A}">
                    <a16:rowId xmlns:a16="http://schemas.microsoft.com/office/drawing/2014/main" val="1022256765"/>
                  </a:ext>
                </a:extLst>
              </a:tr>
              <a:tr h="324000">
                <a:tc>
                  <a:txBody>
                    <a:bodyPr/>
                    <a:lstStyle/>
                    <a:p>
                      <a:pPr algn="ctr"/>
                      <a:r>
                        <a:rPr lang="es-MX" sz="1400" dirty="0">
                          <a:solidFill>
                            <a:srgbClr val="005046"/>
                          </a:solidFill>
                        </a:rPr>
                        <a:t>2,8%</a:t>
                      </a:r>
                      <a:endParaRPr lang="es-CO" sz="1400" dirty="0">
                        <a:solidFill>
                          <a:srgbClr val="00504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noFill/>
                  </a:tcPr>
                </a:tc>
                <a:extLst>
                  <a:ext uri="{0D108BD9-81ED-4DB2-BD59-A6C34878D82A}">
                    <a16:rowId xmlns:a16="http://schemas.microsoft.com/office/drawing/2014/main" val="2254918167"/>
                  </a:ext>
                </a:extLst>
              </a:tr>
            </a:tbl>
          </a:graphicData>
        </a:graphic>
      </p:graphicFrame>
      <p:sp>
        <p:nvSpPr>
          <p:cNvPr id="53" name="CuadroTexto 4">
            <a:extLst>
              <a:ext uri="{FF2B5EF4-FFF2-40B4-BE49-F238E27FC236}">
                <a16:creationId xmlns:a16="http://schemas.microsoft.com/office/drawing/2014/main" id="{1424E62E-DD0B-8098-B0FD-0A1A03236F8F}"/>
              </a:ext>
            </a:extLst>
          </p:cNvPr>
          <p:cNvSpPr txBox="1"/>
          <p:nvPr/>
        </p:nvSpPr>
        <p:spPr>
          <a:xfrm>
            <a:off x="1268694" y="1505594"/>
            <a:ext cx="4320000" cy="715089"/>
          </a:xfrm>
          <a:prstGeom prst="roundRect">
            <a:avLst/>
          </a:prstGeom>
          <a:solidFill>
            <a:srgbClr val="005046"/>
          </a:solidFill>
        </p:spPr>
        <p:txBody>
          <a:bodyPr wrap="square" rtlCol="0">
            <a:spAutoFit/>
          </a:bodyPr>
          <a:lstStyle/>
          <a:p>
            <a:pPr algn="ctr"/>
            <a:r>
              <a:rPr lang="es-MX" sz="1800" b="1" dirty="0">
                <a:solidFill>
                  <a:schemeClr val="bg1"/>
                </a:solidFill>
                <a:latin typeface="+mj-lt"/>
              </a:rPr>
              <a:t>C</a:t>
            </a:r>
            <a:r>
              <a:rPr lang="es-CO" sz="1800" b="1" dirty="0">
                <a:solidFill>
                  <a:schemeClr val="bg1"/>
                </a:solidFill>
                <a:latin typeface="+mj-lt"/>
              </a:rPr>
              <a:t>anales más usados para establecer comunicación</a:t>
            </a:r>
          </a:p>
        </p:txBody>
      </p:sp>
      <p:sp>
        <p:nvSpPr>
          <p:cNvPr id="54" name="1 CuadroTexto">
            <a:extLst>
              <a:ext uri="{FF2B5EF4-FFF2-40B4-BE49-F238E27FC236}">
                <a16:creationId xmlns:a16="http://schemas.microsoft.com/office/drawing/2014/main" id="{762B8BB5-0668-8DCD-9961-629F1A583F4A}"/>
              </a:ext>
            </a:extLst>
          </p:cNvPr>
          <p:cNvSpPr txBox="1"/>
          <p:nvPr/>
        </p:nvSpPr>
        <p:spPr>
          <a:xfrm>
            <a:off x="907580" y="2687135"/>
            <a:ext cx="1260000" cy="306467"/>
          </a:xfrm>
          <a:prstGeom prst="roundRect">
            <a:avLst/>
          </a:prstGeom>
          <a:solidFill>
            <a:srgbClr val="005046"/>
          </a:solidFill>
        </p:spPr>
        <p:txBody>
          <a:bodyPr wrap="square" rtlCol="0">
            <a:spAutoFit/>
          </a:bodyPr>
          <a:lstStyle/>
          <a:p>
            <a:pPr algn="ctr"/>
            <a:r>
              <a:rPr lang="es-MX" sz="1200" dirty="0" err="1">
                <a:solidFill>
                  <a:schemeClr val="bg1"/>
                </a:solidFill>
                <a:cs typeface="Arial" panose="020B0604020202020204" pitchFamily="34" charset="0"/>
              </a:rPr>
              <a:t>Whatsapp</a:t>
            </a:r>
            <a:endParaRPr lang="es-MX" sz="1200" dirty="0">
              <a:solidFill>
                <a:schemeClr val="bg1"/>
              </a:solidFill>
              <a:cs typeface="Arial" panose="020B0604020202020204" pitchFamily="34" charset="0"/>
            </a:endParaRPr>
          </a:p>
        </p:txBody>
      </p:sp>
      <p:sp>
        <p:nvSpPr>
          <p:cNvPr id="57" name="1 CuadroTexto">
            <a:extLst>
              <a:ext uri="{FF2B5EF4-FFF2-40B4-BE49-F238E27FC236}">
                <a16:creationId xmlns:a16="http://schemas.microsoft.com/office/drawing/2014/main" id="{F4205771-41BB-0E23-7C99-303E0A89399B}"/>
              </a:ext>
            </a:extLst>
          </p:cNvPr>
          <p:cNvSpPr txBox="1"/>
          <p:nvPr/>
        </p:nvSpPr>
        <p:spPr>
          <a:xfrm>
            <a:off x="4678944" y="3910352"/>
            <a:ext cx="1260000" cy="306467"/>
          </a:xfrm>
          <a:prstGeom prst="roundRect">
            <a:avLst/>
          </a:prstGeom>
          <a:solidFill>
            <a:srgbClr val="005046"/>
          </a:solidFill>
        </p:spPr>
        <p:txBody>
          <a:bodyPr wrap="square" rtlCol="0">
            <a:spAutoFit/>
          </a:bodyPr>
          <a:lstStyle/>
          <a:p>
            <a:pPr algn="ctr"/>
            <a:r>
              <a:rPr lang="es-MX" sz="1200" dirty="0" err="1">
                <a:solidFill>
                  <a:schemeClr val="bg1"/>
                </a:solidFill>
                <a:cs typeface="Arial" panose="020B0604020202020204" pitchFamily="34" charset="0"/>
              </a:rPr>
              <a:t>Call</a:t>
            </a:r>
            <a:r>
              <a:rPr lang="es-MX" sz="1200" dirty="0">
                <a:solidFill>
                  <a:schemeClr val="bg1"/>
                </a:solidFill>
                <a:cs typeface="Arial" panose="020B0604020202020204" pitchFamily="34" charset="0"/>
              </a:rPr>
              <a:t> center</a:t>
            </a:r>
          </a:p>
        </p:txBody>
      </p:sp>
      <p:sp>
        <p:nvSpPr>
          <p:cNvPr id="58" name="1 CuadroTexto">
            <a:extLst>
              <a:ext uri="{FF2B5EF4-FFF2-40B4-BE49-F238E27FC236}">
                <a16:creationId xmlns:a16="http://schemas.microsoft.com/office/drawing/2014/main" id="{E864125D-4DAB-DC3C-9181-05458728942C}"/>
              </a:ext>
            </a:extLst>
          </p:cNvPr>
          <p:cNvSpPr txBox="1"/>
          <p:nvPr/>
        </p:nvSpPr>
        <p:spPr>
          <a:xfrm>
            <a:off x="907580" y="5172645"/>
            <a:ext cx="1260000" cy="306467"/>
          </a:xfrm>
          <a:prstGeom prst="roundRect">
            <a:avLst/>
          </a:prstGeom>
          <a:solidFill>
            <a:srgbClr val="005046"/>
          </a:solidFill>
        </p:spPr>
        <p:txBody>
          <a:bodyPr wrap="square" rtlCol="0">
            <a:spAutoFit/>
          </a:bodyPr>
          <a:lstStyle/>
          <a:p>
            <a:pPr algn="ctr"/>
            <a:r>
              <a:rPr lang="es-MX" sz="1200" dirty="0">
                <a:solidFill>
                  <a:schemeClr val="bg1"/>
                </a:solidFill>
                <a:cs typeface="Arial" panose="020B0604020202020204" pitchFamily="34" charset="0"/>
              </a:rPr>
              <a:t>Chat </a:t>
            </a:r>
            <a:r>
              <a:rPr lang="es-MX" sz="1200" dirty="0" err="1">
                <a:solidFill>
                  <a:schemeClr val="bg1"/>
                </a:solidFill>
                <a:cs typeface="Arial" panose="020B0604020202020204" pitchFamily="34" charset="0"/>
              </a:rPr>
              <a:t>bot</a:t>
            </a:r>
            <a:r>
              <a:rPr lang="es-MX" sz="1200" dirty="0">
                <a:solidFill>
                  <a:schemeClr val="bg1"/>
                </a:solidFill>
                <a:cs typeface="Arial" panose="020B0604020202020204" pitchFamily="34" charset="0"/>
              </a:rPr>
              <a:t> AVIS </a:t>
            </a:r>
          </a:p>
        </p:txBody>
      </p:sp>
      <p:sp>
        <p:nvSpPr>
          <p:cNvPr id="2" name="CuadroTexto 1">
            <a:extLst>
              <a:ext uri="{FF2B5EF4-FFF2-40B4-BE49-F238E27FC236}">
                <a16:creationId xmlns:a16="http://schemas.microsoft.com/office/drawing/2014/main" id="{59FFA1CA-A2D6-6517-850C-F74DCAECD707}"/>
              </a:ext>
            </a:extLst>
          </p:cNvPr>
          <p:cNvSpPr txBox="1"/>
          <p:nvPr/>
        </p:nvSpPr>
        <p:spPr>
          <a:xfrm>
            <a:off x="6815286" y="6045612"/>
            <a:ext cx="5041646"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Fuentes: Aplicativo Conexiones – Informe Andes BPO – Informe Redes (Comunicaciones) –Informe </a:t>
            </a:r>
            <a:r>
              <a:rPr lang="es-CO" sz="700" b="1" i="1" dirty="0" err="1">
                <a:solidFill>
                  <a:srgbClr val="23505E"/>
                </a:solidFill>
                <a:latin typeface="Arial" panose="020B0604020202020204" pitchFamily="34" charset="0"/>
                <a:ea typeface="Calibri" panose="020F0502020204030204" pitchFamily="34" charset="0"/>
                <a:cs typeface="Times New Roman" panose="02020603050405020304" pitchFamily="18" charset="0"/>
              </a:rPr>
              <a:t>SuperArgo</a:t>
            </a:r>
            <a:endPar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endParaRP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Tree>
    <p:extLst>
      <p:ext uri="{BB962C8B-B14F-4D97-AF65-F5344CB8AC3E}">
        <p14:creationId xmlns:p14="http://schemas.microsoft.com/office/powerpoint/2010/main" val="277325346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D6DB6-8AE7-9302-417C-83ED06E6150E}"/>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D9625C77-78A0-C8A3-D320-D526E180BE43}"/>
              </a:ext>
            </a:extLst>
          </p:cNvPr>
          <p:cNvSpPr txBox="1"/>
          <p:nvPr/>
        </p:nvSpPr>
        <p:spPr>
          <a:xfrm>
            <a:off x="2026754" y="329675"/>
            <a:ext cx="8136904" cy="646331"/>
          </a:xfrm>
          <a:prstGeom prst="rect">
            <a:avLst/>
          </a:prstGeom>
          <a:noFill/>
        </p:spPr>
        <p:txBody>
          <a:bodyPr wrap="square" rtlCol="0">
            <a:spAutoFit/>
          </a:bodyPr>
          <a:lstStyle/>
          <a:p>
            <a:pPr algn="ctr"/>
            <a:r>
              <a:rPr lang="es-CO" sz="3600" b="1" dirty="0">
                <a:solidFill>
                  <a:srgbClr val="23505E"/>
                </a:solidFill>
                <a:latin typeface="+mj-lt"/>
              </a:rPr>
              <a:t>Canales de origen – Bajo Cauca</a:t>
            </a:r>
          </a:p>
        </p:txBody>
      </p:sp>
      <p:pic>
        <p:nvPicPr>
          <p:cNvPr id="27" name="Gráfico 26">
            <a:extLst>
              <a:ext uri="{FF2B5EF4-FFF2-40B4-BE49-F238E27FC236}">
                <a16:creationId xmlns:a16="http://schemas.microsoft.com/office/drawing/2014/main" id="{83403562-42FF-D87A-F0E7-A7E4DF932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91350" y="1424107"/>
            <a:ext cx="3907663" cy="4149874"/>
          </a:xfrm>
          <a:prstGeom prst="rect">
            <a:avLst/>
          </a:prstGeom>
        </p:spPr>
      </p:pic>
      <p:graphicFrame>
        <p:nvGraphicFramePr>
          <p:cNvPr id="5" name="Tabla 4">
            <a:extLst>
              <a:ext uri="{FF2B5EF4-FFF2-40B4-BE49-F238E27FC236}">
                <a16:creationId xmlns:a16="http://schemas.microsoft.com/office/drawing/2014/main" id="{7BCDFA23-EA45-4E3F-C176-B02B7612AD94}"/>
              </a:ext>
            </a:extLst>
          </p:cNvPr>
          <p:cNvGraphicFramePr>
            <a:graphicFrameLocks noGrp="1"/>
          </p:cNvGraphicFramePr>
          <p:nvPr>
            <p:extLst>
              <p:ext uri="{D42A27DB-BD31-4B8C-83A1-F6EECF244321}">
                <p14:modId xmlns:p14="http://schemas.microsoft.com/office/powerpoint/2010/main" val="2054247861"/>
              </p:ext>
            </p:extLst>
          </p:nvPr>
        </p:nvGraphicFramePr>
        <p:xfrm>
          <a:off x="1198662" y="1585893"/>
          <a:ext cx="5400000" cy="3687801"/>
        </p:xfrm>
        <a:graphic>
          <a:graphicData uri="http://schemas.openxmlformats.org/drawingml/2006/table">
            <a:tbl>
              <a:tblPr/>
              <a:tblGrid>
                <a:gridCol w="2639692">
                  <a:extLst>
                    <a:ext uri="{9D8B030D-6E8A-4147-A177-3AD203B41FA5}">
                      <a16:colId xmlns:a16="http://schemas.microsoft.com/office/drawing/2014/main" val="2132901368"/>
                    </a:ext>
                  </a:extLst>
                </a:gridCol>
                <a:gridCol w="1380154">
                  <a:extLst>
                    <a:ext uri="{9D8B030D-6E8A-4147-A177-3AD203B41FA5}">
                      <a16:colId xmlns:a16="http://schemas.microsoft.com/office/drawing/2014/main" val="483967810"/>
                    </a:ext>
                  </a:extLst>
                </a:gridCol>
                <a:gridCol w="1380154">
                  <a:extLst>
                    <a:ext uri="{9D8B030D-6E8A-4147-A177-3AD203B41FA5}">
                      <a16:colId xmlns:a16="http://schemas.microsoft.com/office/drawing/2014/main" val="4121549470"/>
                    </a:ext>
                  </a:extLst>
                </a:gridCol>
              </a:tblGrid>
              <a:tr h="447799">
                <a:tc>
                  <a:txBody>
                    <a:bodyPr/>
                    <a:lstStyle/>
                    <a:p>
                      <a:pPr algn="l" rtl="0" fontAlgn="b">
                        <a:buNone/>
                      </a:pPr>
                      <a:r>
                        <a:rPr lang="es-CO" sz="2000" b="0" i="0" u="none" strike="noStrike" dirty="0">
                          <a:solidFill>
                            <a:srgbClr val="000000"/>
                          </a:solidFill>
                          <a:effectLst/>
                          <a:latin typeface="Aptos Narrow" panose="020B0004020202020204" pitchFamily="34" charset="0"/>
                        </a:rPr>
                        <a:t> </a:t>
                      </a:r>
                      <a:r>
                        <a:rPr lang="es-CO" sz="2000" b="1" i="0" u="none" strike="noStrike" dirty="0">
                          <a:solidFill>
                            <a:srgbClr val="2A5162"/>
                          </a:solidFill>
                          <a:effectLst/>
                          <a:latin typeface="Aptos Narrow" panose="020B0004020202020204" pitchFamily="34" charset="0"/>
                        </a:rPr>
                        <a:t>Canal</a:t>
                      </a:r>
                      <a:endParaRPr lang="es-CO" sz="2000" b="0" i="0" u="none" strike="noStrike" dirty="0">
                        <a:solidFill>
                          <a:srgbClr val="000000"/>
                        </a:solidFill>
                        <a:effectLst/>
                        <a:latin typeface="Aptos Narrow" panose="020B0004020202020204" pitchFamily="34" charset="0"/>
                      </a:endParaRPr>
                    </a:p>
                  </a:txBody>
                  <a:tcPr marL="7620" marR="7620" marT="7620" marB="0" anchor="b">
                    <a:lnL>
                      <a:noFill/>
                    </a:lnL>
                    <a:lnR>
                      <a:noFill/>
                    </a:lnR>
                    <a:lnT>
                      <a:noFill/>
                    </a:lnT>
                    <a:lnB w="12700" cap="flat" cmpd="sng" algn="ctr">
                      <a:solidFill>
                        <a:srgbClr val="2A5162"/>
                      </a:solidFill>
                      <a:prstDash val="solid"/>
                      <a:round/>
                      <a:headEnd type="none" w="med" len="med"/>
                      <a:tailEnd type="none" w="med" len="med"/>
                    </a:lnB>
                    <a:noFill/>
                  </a:tcPr>
                </a:tc>
                <a:tc>
                  <a:txBody>
                    <a:bodyPr/>
                    <a:lstStyle/>
                    <a:p>
                      <a:pPr algn="ctr" rtl="0" fontAlgn="b">
                        <a:buNone/>
                      </a:pPr>
                      <a:r>
                        <a:rPr lang="es-CO" sz="2000" b="1" i="0" u="none" strike="noStrike" dirty="0">
                          <a:solidFill>
                            <a:srgbClr val="2A5162"/>
                          </a:solidFill>
                          <a:effectLst/>
                          <a:latin typeface="Aptos Narrow" panose="020B0004020202020204" pitchFamily="34" charset="0"/>
                        </a:rPr>
                        <a:t>Mayo 2025</a:t>
                      </a:r>
                    </a:p>
                  </a:txBody>
                  <a:tcPr marL="7620" marR="7620" marT="7620" marB="0" anchor="b">
                    <a:lnL>
                      <a:noFill/>
                    </a:lnL>
                    <a:lnR w="12700" cap="flat" cmpd="sng" algn="ctr">
                      <a:solidFill>
                        <a:srgbClr val="2A5162"/>
                      </a:solidFill>
                      <a:prstDash val="solid"/>
                      <a:round/>
                      <a:headEnd type="none" w="med" len="med"/>
                      <a:tailEnd type="none" w="med" len="med"/>
                    </a:lnR>
                    <a:lnT>
                      <a:noFill/>
                    </a:lnT>
                    <a:lnB w="12700" cap="flat" cmpd="sng" algn="ctr">
                      <a:solidFill>
                        <a:srgbClr val="2A5162"/>
                      </a:solidFill>
                      <a:prstDash val="solid"/>
                      <a:round/>
                      <a:headEnd type="none" w="med" len="med"/>
                      <a:tailEnd type="none" w="med" len="med"/>
                    </a:lnB>
                    <a:noFill/>
                  </a:tcPr>
                </a:tc>
                <a:tc>
                  <a:txBody>
                    <a:bodyPr/>
                    <a:lstStyle/>
                    <a:p>
                      <a:pPr algn="ctr" rtl="0" fontAlgn="b">
                        <a:buNone/>
                      </a:pPr>
                      <a:r>
                        <a:rPr lang="es-CO" sz="2000" b="1" i="0" u="none" strike="noStrike" dirty="0">
                          <a:solidFill>
                            <a:srgbClr val="2A5162"/>
                          </a:solidFill>
                          <a:effectLst/>
                          <a:latin typeface="Aptos Narrow" panose="020B0004020202020204" pitchFamily="34" charset="0"/>
                        </a:rPr>
                        <a:t>Junio 2025</a:t>
                      </a:r>
                    </a:p>
                  </a:txBody>
                  <a:tcPr marL="7620" marR="7620" marT="7620" marB="0" anchor="b">
                    <a:lnL w="12700" cap="flat" cmpd="sng" algn="ctr">
                      <a:solidFill>
                        <a:srgbClr val="2A5162"/>
                      </a:solidFill>
                      <a:prstDash val="solid"/>
                      <a:round/>
                      <a:headEnd type="none" w="med" len="med"/>
                      <a:tailEnd type="none" w="med" len="med"/>
                    </a:lnL>
                    <a:lnR>
                      <a:noFill/>
                    </a:lnR>
                    <a:lnT>
                      <a:noFill/>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991122767"/>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Supersalud</a:t>
                      </a:r>
                    </a:p>
                  </a:txBody>
                  <a:tcPr marL="7620" marR="7620" marT="7620" marB="0" anchor="b">
                    <a:lnL>
                      <a:noFill/>
                    </a:lnL>
                    <a:lnR w="6350" cap="flat" cmpd="sng" algn="ctr">
                      <a:solidFill>
                        <a:srgbClr val="FFFFFF"/>
                      </a:solidFill>
                      <a:prstDash val="solid"/>
                      <a:round/>
                      <a:headEnd type="none" w="med" len="med"/>
                      <a:tailEnd type="none" w="med" len="med"/>
                    </a:lnR>
                    <a:lnT w="12700" cap="flat" cmpd="sng" algn="ctr">
                      <a:solidFill>
                        <a:srgbClr val="2A5162"/>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96</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005046"/>
                      </a:solidFill>
                      <a:prstDash val="solid"/>
                      <a:round/>
                      <a:headEnd type="none" w="med" len="med"/>
                      <a:tailEnd type="none" w="med" len="med"/>
                    </a:lnR>
                    <a:lnT w="12700" cap="flat" cmpd="sng" algn="ctr">
                      <a:solidFill>
                        <a:srgbClr val="2A5162"/>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r" rtl="0" fontAlgn="b">
                        <a:buNone/>
                      </a:pPr>
                      <a:r>
                        <a:rPr lang="es-MX" sz="2000" b="0" i="0" u="none" strike="noStrike" dirty="0">
                          <a:solidFill>
                            <a:srgbClr val="2A5162"/>
                          </a:solidFill>
                          <a:effectLst/>
                          <a:latin typeface="Aptos Narrow" panose="020B0004020202020204" pitchFamily="34" charset="0"/>
                        </a:rPr>
                        <a:t>7</a:t>
                      </a:r>
                      <a:r>
                        <a:rPr lang="es-CO" sz="2000" b="0" i="0" u="none" strike="noStrike" dirty="0">
                          <a:solidFill>
                            <a:srgbClr val="2A5162"/>
                          </a:solidFill>
                          <a:effectLst/>
                          <a:latin typeface="Aptos Narrow" panose="020B0004020202020204" pitchFamily="34" charset="0"/>
                        </a:rPr>
                        <a:t>9</a:t>
                      </a:r>
                    </a:p>
                  </a:txBody>
                  <a:tcPr marL="7620" marR="7620" marT="7620" marB="0" anchor="b">
                    <a:lnL w="12700" cap="flat" cmpd="sng" algn="ctr">
                      <a:solidFill>
                        <a:srgbClr val="005046"/>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2A5162"/>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640922686"/>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Correo electrónico</a:t>
                      </a:r>
                    </a:p>
                  </a:txBody>
                  <a:tcPr marL="7620" marR="7620" marT="7620" marB="0" anchor="b">
                    <a:lnL>
                      <a:noFill/>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19</a:t>
                      </a:r>
                    </a:p>
                  </a:txBody>
                  <a:tcPr marL="7620" marR="7620" marT="7620" marB="0" anchor="b">
                    <a:lnL w="6350" cap="flat" cmpd="sng" algn="ctr">
                      <a:noFill/>
                      <a:prstDash val="solid"/>
                      <a:round/>
                      <a:headEnd type="none" w="med" len="med"/>
                      <a:tailEnd type="none" w="med" len="med"/>
                    </a:lnL>
                    <a:lnR w="12700" cap="flat" cmpd="sng" algn="ctr">
                      <a:solidFill>
                        <a:srgbClr val="2A516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16</a:t>
                      </a:r>
                    </a:p>
                  </a:txBody>
                  <a:tcPr marL="7620" marR="7620" marT="7620" marB="0" anchor="b">
                    <a:lnL w="12700" cap="flat" cmpd="sng" algn="ctr">
                      <a:solidFill>
                        <a:srgbClr val="2A5162"/>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081995"/>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Página web</a:t>
                      </a:r>
                    </a:p>
                  </a:txBody>
                  <a:tcPr marL="7620" marR="7620" marT="7620" marB="0" anchor="b">
                    <a:lnL>
                      <a:noFill/>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buNone/>
                      </a:pPr>
                      <a:r>
                        <a:rPr lang="es-CO" sz="2000" b="0" i="0" u="none" strike="noStrike">
                          <a:solidFill>
                            <a:srgbClr val="2A5162"/>
                          </a:solidFill>
                          <a:effectLst/>
                          <a:latin typeface="Aptos Narrow" panose="020B0004020202020204" pitchFamily="34" charset="0"/>
                        </a:rPr>
                        <a:t>3</a:t>
                      </a:r>
                    </a:p>
                  </a:txBody>
                  <a:tcPr marL="7620" marR="7620" marT="7620" marB="0" anchor="b">
                    <a:lnL w="6350" cap="flat" cmpd="sng" algn="ctr">
                      <a:noFill/>
                      <a:prstDash val="solid"/>
                      <a:round/>
                      <a:headEnd type="none" w="med" len="med"/>
                      <a:tailEnd type="none" w="med" len="med"/>
                    </a:lnL>
                    <a:lnR w="12700" cap="flat" cmpd="sng" algn="ctr">
                      <a:solidFill>
                        <a:srgbClr val="2A516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5</a:t>
                      </a:r>
                    </a:p>
                  </a:txBody>
                  <a:tcPr marL="7620" marR="7620" marT="7620" marB="0" anchor="b">
                    <a:lnL w="12700" cap="flat" cmpd="sng" algn="ctr">
                      <a:solidFill>
                        <a:srgbClr val="2A5162"/>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1607108"/>
                  </a:ext>
                </a:extLst>
              </a:tr>
              <a:tr h="553208">
                <a:tc>
                  <a:txBody>
                    <a:bodyPr/>
                    <a:lstStyle/>
                    <a:p>
                      <a:pPr algn="l" rtl="0" fontAlgn="b">
                        <a:buNone/>
                      </a:pPr>
                      <a:r>
                        <a:rPr lang="es-CO" sz="2000" b="0" i="0" u="none" strike="noStrike">
                          <a:solidFill>
                            <a:srgbClr val="2A5162"/>
                          </a:solidFill>
                          <a:effectLst/>
                          <a:latin typeface="Aptos Narrow" panose="020B0004020202020204" pitchFamily="34" charset="0"/>
                        </a:rPr>
                        <a:t>Buzón de sugerencias</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0</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5</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38082083"/>
                  </a:ext>
                </a:extLst>
              </a:tr>
              <a:tr h="447799">
                <a:tc>
                  <a:txBody>
                    <a:bodyPr/>
                    <a:lstStyle/>
                    <a:p>
                      <a:pPr algn="l" rtl="0" fontAlgn="b">
                        <a:buNone/>
                      </a:pPr>
                      <a:r>
                        <a:rPr lang="es-CO" sz="2000" b="0" i="0" u="none" strike="noStrike" dirty="0" err="1">
                          <a:solidFill>
                            <a:srgbClr val="2A5162"/>
                          </a:solidFill>
                          <a:effectLst/>
                          <a:latin typeface="Aptos Narrow" panose="020B0004020202020204" pitchFamily="34" charset="0"/>
                        </a:rPr>
                        <a:t>Call</a:t>
                      </a:r>
                      <a:r>
                        <a:rPr lang="es-CO" sz="2000" b="0" i="0" u="none" strike="noStrike" dirty="0">
                          <a:solidFill>
                            <a:srgbClr val="2A5162"/>
                          </a:solidFill>
                          <a:effectLst/>
                          <a:latin typeface="Aptos Narrow" panose="020B0004020202020204" pitchFamily="34" charset="0"/>
                        </a:rPr>
                        <a:t> center</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0</a:t>
                      </a:r>
                    </a:p>
                  </a:txBody>
                  <a:tcPr marL="7620" marR="7620" marT="7620" marB="0" anchor="b">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97670079"/>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Redes sociales</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r" rtl="0" fontAlgn="b">
                        <a:buNone/>
                      </a:pPr>
                      <a:r>
                        <a:rPr lang="es-MX" sz="2000" b="0" i="0" u="none" strike="noStrike" dirty="0">
                          <a:solidFill>
                            <a:srgbClr val="2A5162"/>
                          </a:solidFill>
                          <a:effectLst/>
                          <a:latin typeface="Aptos Narrow" panose="020B0004020202020204" pitchFamily="34" charset="0"/>
                        </a:rPr>
                        <a:t>1</a:t>
                      </a:r>
                      <a:endParaRPr lang="es-CO" sz="2000" b="0" i="0" u="none" strike="noStrike" dirty="0">
                        <a:solidFill>
                          <a:srgbClr val="2A5162"/>
                        </a:solidFill>
                        <a:effectLst/>
                        <a:latin typeface="Aptos Narrow" panose="020B0004020202020204" pitchFamily="34" charset="0"/>
                      </a:endParaRP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0</a:t>
                      </a:r>
                    </a:p>
                  </a:txBody>
                  <a:tcPr marL="7620" marR="7620" marT="7620" marB="0" anchor="b">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337798032"/>
                  </a:ext>
                </a:extLst>
              </a:tr>
              <a:tr h="447799">
                <a:tc>
                  <a:txBody>
                    <a:bodyPr/>
                    <a:lstStyle/>
                    <a:p>
                      <a:pPr algn="l" fontAlgn="ctr">
                        <a:buNone/>
                      </a:pPr>
                      <a:r>
                        <a:rPr lang="es-CO" sz="1800" b="0" i="0" u="none" strike="noStrike">
                          <a:solidFill>
                            <a:srgbClr val="000000"/>
                          </a:solidFill>
                          <a:effectLst/>
                          <a:latin typeface="Arial" panose="020B0604020202020204" pitchFamily="34" charset="0"/>
                        </a:rPr>
                        <a:t> </a:t>
                      </a:r>
                    </a:p>
                  </a:txBody>
                  <a:tcPr marL="7620" marR="7620" marT="7620" marB="0" anchor="ctr">
                    <a:lnL>
                      <a:noFill/>
                    </a:lnL>
                    <a:lnR>
                      <a:noFill/>
                    </a:lnR>
                    <a:lnT w="12700" cap="flat" cmpd="sng" algn="ctr">
                      <a:solidFill>
                        <a:srgbClr val="2A5162"/>
                      </a:solidFill>
                      <a:prstDash val="solid"/>
                      <a:round/>
                      <a:headEnd type="none" w="med" len="med"/>
                      <a:tailEnd type="none" w="med" len="med"/>
                    </a:lnT>
                    <a:lnB>
                      <a:noFill/>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120</a:t>
                      </a:r>
                    </a:p>
                  </a:txBody>
                  <a:tcPr marL="7620" marR="7620" marT="7620" marB="0" anchor="b">
                    <a:lnL>
                      <a:noFill/>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a:noFill/>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105</a:t>
                      </a:r>
                    </a:p>
                  </a:txBody>
                  <a:tcPr marL="7620" marR="7620" marT="7620" marB="0" anchor="b">
                    <a:lnL w="12700" cap="flat" cmpd="sng" algn="ctr">
                      <a:solidFill>
                        <a:srgbClr val="2A5162"/>
                      </a:solidFill>
                      <a:prstDash val="solid"/>
                      <a:round/>
                      <a:headEnd type="none" w="med" len="med"/>
                      <a:tailEnd type="none" w="med" len="med"/>
                    </a:lnL>
                    <a:lnR>
                      <a:noFill/>
                    </a:lnR>
                    <a:lnT w="12700" cap="flat" cmpd="sng" algn="ctr">
                      <a:solidFill>
                        <a:srgbClr val="2A5162"/>
                      </a:solidFill>
                      <a:prstDash val="solid"/>
                      <a:round/>
                      <a:headEnd type="none" w="med" len="med"/>
                      <a:tailEnd type="none" w="med" len="med"/>
                    </a:lnT>
                    <a:lnB>
                      <a:noFill/>
                    </a:lnB>
                    <a:noFill/>
                  </a:tcPr>
                </a:tc>
                <a:extLst>
                  <a:ext uri="{0D108BD9-81ED-4DB2-BD59-A6C34878D82A}">
                    <a16:rowId xmlns:a16="http://schemas.microsoft.com/office/drawing/2014/main" val="1535305277"/>
                  </a:ext>
                </a:extLst>
              </a:tr>
            </a:tbl>
          </a:graphicData>
        </a:graphic>
      </p:graphicFrame>
      <p:sp>
        <p:nvSpPr>
          <p:cNvPr id="2" name="CuadroTexto 1">
            <a:extLst>
              <a:ext uri="{FF2B5EF4-FFF2-40B4-BE49-F238E27FC236}">
                <a16:creationId xmlns:a16="http://schemas.microsoft.com/office/drawing/2014/main" id="{6B4E0E74-47FD-349C-488A-9434CBAC8EF0}"/>
              </a:ext>
            </a:extLst>
          </p:cNvPr>
          <p:cNvSpPr txBox="1"/>
          <p:nvPr/>
        </p:nvSpPr>
        <p:spPr>
          <a:xfrm>
            <a:off x="6743278" y="5992407"/>
            <a:ext cx="5041646"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Fuentes: Aplicativo Conexiones – Informe Andes BPO – Informe Redes (Comunicaciones) –Informe </a:t>
            </a:r>
            <a:r>
              <a:rPr lang="es-CO" sz="700" b="1" i="1" dirty="0" err="1">
                <a:solidFill>
                  <a:srgbClr val="23505E"/>
                </a:solidFill>
                <a:latin typeface="Arial" panose="020B0604020202020204" pitchFamily="34" charset="0"/>
                <a:ea typeface="Calibri" panose="020F0502020204030204" pitchFamily="34" charset="0"/>
                <a:cs typeface="Times New Roman" panose="02020603050405020304" pitchFamily="18" charset="0"/>
              </a:rPr>
              <a:t>SuperArgo</a:t>
            </a:r>
            <a:endPar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endParaRP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Tree>
    <p:extLst>
      <p:ext uri="{BB962C8B-B14F-4D97-AF65-F5344CB8AC3E}">
        <p14:creationId xmlns:p14="http://schemas.microsoft.com/office/powerpoint/2010/main" val="6170481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AACBB-1DCC-CA69-D119-80A981F0A66F}"/>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72A7270E-F36E-4EAD-93FB-6DC02EDD810A}"/>
              </a:ext>
            </a:extLst>
          </p:cNvPr>
          <p:cNvSpPr txBox="1"/>
          <p:nvPr/>
        </p:nvSpPr>
        <p:spPr>
          <a:xfrm>
            <a:off x="2098762" y="329675"/>
            <a:ext cx="7992888" cy="646331"/>
          </a:xfrm>
          <a:prstGeom prst="rect">
            <a:avLst/>
          </a:prstGeom>
          <a:noFill/>
        </p:spPr>
        <p:txBody>
          <a:bodyPr wrap="square" rtlCol="0">
            <a:spAutoFit/>
          </a:bodyPr>
          <a:lstStyle/>
          <a:p>
            <a:pPr algn="ctr"/>
            <a:r>
              <a:rPr lang="es-CO" sz="3600" b="1" dirty="0">
                <a:solidFill>
                  <a:srgbClr val="23505E"/>
                </a:solidFill>
                <a:latin typeface="+mj-lt"/>
              </a:rPr>
              <a:t>Canales de origen – Magdalena Medio</a:t>
            </a:r>
          </a:p>
        </p:txBody>
      </p:sp>
      <p:pic>
        <p:nvPicPr>
          <p:cNvPr id="8" name="Gráfico 7">
            <a:extLst>
              <a:ext uri="{FF2B5EF4-FFF2-40B4-BE49-F238E27FC236}">
                <a16:creationId xmlns:a16="http://schemas.microsoft.com/office/drawing/2014/main" id="{CF245FDC-8ADF-F028-1F0C-2F51D7BCD09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31310" y="1423644"/>
            <a:ext cx="3904976" cy="4150800"/>
          </a:xfrm>
          <a:prstGeom prst="rect">
            <a:avLst/>
          </a:prstGeom>
        </p:spPr>
      </p:pic>
      <p:graphicFrame>
        <p:nvGraphicFramePr>
          <p:cNvPr id="11" name="Tabla 10">
            <a:extLst>
              <a:ext uri="{FF2B5EF4-FFF2-40B4-BE49-F238E27FC236}">
                <a16:creationId xmlns:a16="http://schemas.microsoft.com/office/drawing/2014/main" id="{42CE8547-31DC-6F24-CE5A-9665F3E8D047}"/>
              </a:ext>
            </a:extLst>
          </p:cNvPr>
          <p:cNvGraphicFramePr>
            <a:graphicFrameLocks noGrp="1"/>
          </p:cNvGraphicFramePr>
          <p:nvPr>
            <p:extLst>
              <p:ext uri="{D42A27DB-BD31-4B8C-83A1-F6EECF244321}">
                <p14:modId xmlns:p14="http://schemas.microsoft.com/office/powerpoint/2010/main" val="3500827420"/>
              </p:ext>
            </p:extLst>
          </p:nvPr>
        </p:nvGraphicFramePr>
        <p:xfrm>
          <a:off x="1306974" y="1602439"/>
          <a:ext cx="5400000" cy="3687801"/>
        </p:xfrm>
        <a:graphic>
          <a:graphicData uri="http://schemas.openxmlformats.org/drawingml/2006/table">
            <a:tbl>
              <a:tblPr/>
              <a:tblGrid>
                <a:gridCol w="2639694">
                  <a:extLst>
                    <a:ext uri="{9D8B030D-6E8A-4147-A177-3AD203B41FA5}">
                      <a16:colId xmlns:a16="http://schemas.microsoft.com/office/drawing/2014/main" val="2132901368"/>
                    </a:ext>
                  </a:extLst>
                </a:gridCol>
                <a:gridCol w="1380153">
                  <a:extLst>
                    <a:ext uri="{9D8B030D-6E8A-4147-A177-3AD203B41FA5}">
                      <a16:colId xmlns:a16="http://schemas.microsoft.com/office/drawing/2014/main" val="483967810"/>
                    </a:ext>
                  </a:extLst>
                </a:gridCol>
                <a:gridCol w="1380153">
                  <a:extLst>
                    <a:ext uri="{9D8B030D-6E8A-4147-A177-3AD203B41FA5}">
                      <a16:colId xmlns:a16="http://schemas.microsoft.com/office/drawing/2014/main" val="4121549470"/>
                    </a:ext>
                  </a:extLst>
                </a:gridCol>
              </a:tblGrid>
              <a:tr h="447799">
                <a:tc>
                  <a:txBody>
                    <a:bodyPr/>
                    <a:lstStyle/>
                    <a:p>
                      <a:pPr algn="l" fontAlgn="b"/>
                      <a:r>
                        <a:rPr lang="es-CO" sz="2000" b="0" i="0" u="none" strike="noStrike" dirty="0">
                          <a:solidFill>
                            <a:srgbClr val="000000"/>
                          </a:solidFill>
                          <a:effectLst/>
                          <a:latin typeface="Aptos Narrow" panose="020B0004020202020204" pitchFamily="34" charset="0"/>
                        </a:rPr>
                        <a:t> </a:t>
                      </a:r>
                    </a:p>
                  </a:txBody>
                  <a:tcPr marL="0" marR="0" marT="0" marB="0" anchor="ctr">
                    <a:lnL>
                      <a:noFill/>
                    </a:lnL>
                    <a:lnR>
                      <a:noFill/>
                    </a:lnR>
                    <a:lnT>
                      <a:noFill/>
                    </a:lnT>
                    <a:lnB w="6350" cap="flat" cmpd="sng" algn="ctr">
                      <a:solidFill>
                        <a:srgbClr val="FFFFFF"/>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Mayo 2025</a:t>
                      </a:r>
                    </a:p>
                  </a:txBody>
                  <a:tcPr marL="0" marR="0" marT="0" marB="0" anchor="ctr">
                    <a:lnL>
                      <a:noFill/>
                    </a:lnL>
                    <a:lnR w="12700" cap="flat" cmpd="sng" algn="ctr">
                      <a:solidFill>
                        <a:srgbClr val="2A5162"/>
                      </a:solidFill>
                      <a:prstDash val="solid"/>
                      <a:round/>
                      <a:headEnd type="none" w="med" len="med"/>
                      <a:tailEnd type="none" w="med" len="med"/>
                    </a:lnR>
                    <a:lnT>
                      <a:noFill/>
                    </a:lnT>
                    <a:lnB w="12700" cap="flat" cmpd="sng" algn="ctr">
                      <a:solidFill>
                        <a:srgbClr val="2A5162"/>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Junio 2025</a:t>
                      </a:r>
                    </a:p>
                  </a:txBody>
                  <a:tcPr marL="0" marR="0" marT="0" marB="0" anchor="ctr">
                    <a:lnL w="12700" cap="flat" cmpd="sng" algn="ctr">
                      <a:solidFill>
                        <a:srgbClr val="2A5162"/>
                      </a:solidFill>
                      <a:prstDash val="solid"/>
                      <a:round/>
                      <a:headEnd type="none" w="med" len="med"/>
                      <a:tailEnd type="none" w="med" len="med"/>
                    </a:lnL>
                    <a:lnR>
                      <a:noFill/>
                    </a:lnR>
                    <a:lnT>
                      <a:noFill/>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991122767"/>
                  </a:ext>
                </a:extLst>
              </a:tr>
              <a:tr h="447799">
                <a:tc>
                  <a:txBody>
                    <a:bodyPr/>
                    <a:lstStyle/>
                    <a:p>
                      <a:pPr algn="l" rtl="0" fontAlgn="b">
                        <a:buNone/>
                      </a:pPr>
                      <a:r>
                        <a:rPr lang="es-CO" sz="2000" b="0" i="0" u="none" strike="noStrike" dirty="0">
                          <a:solidFill>
                            <a:srgbClr val="2A5162"/>
                          </a:solidFill>
                          <a:effectLst/>
                          <a:latin typeface="Aptos Narrow" panose="020B0004020202020204" pitchFamily="34" charset="0"/>
                        </a:rPr>
                        <a:t>Supersalud</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86</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60</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521607108"/>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Correo electrónico</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34</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37</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31726585"/>
                  </a:ext>
                </a:extLst>
              </a:tr>
              <a:tr h="553208">
                <a:tc>
                  <a:txBody>
                    <a:bodyPr/>
                    <a:lstStyle/>
                    <a:p>
                      <a:pPr algn="l" rtl="0" fontAlgn="b">
                        <a:buNone/>
                      </a:pPr>
                      <a:r>
                        <a:rPr lang="es-CO" sz="2000" b="0" i="0" u="none" strike="noStrike">
                          <a:solidFill>
                            <a:srgbClr val="2A5162"/>
                          </a:solidFill>
                          <a:effectLst/>
                          <a:latin typeface="Aptos Narrow" panose="020B0004020202020204" pitchFamily="34" charset="0"/>
                        </a:rPr>
                        <a:t>Página web</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8</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2</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38082083"/>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Call center</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1</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a:t>
                      </a:r>
                    </a:p>
                  </a:txBody>
                  <a:tcPr marL="7620" marR="7620" marT="7620" marB="0" anchor="b">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97670079"/>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Buzón de sugerencias</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4</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a:t>
                      </a:r>
                    </a:p>
                  </a:txBody>
                  <a:tcPr marL="7620" marR="7620" marT="7620" marB="0" anchor="b">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27541047"/>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Redes sociales</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1</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0</a:t>
                      </a:r>
                    </a:p>
                  </a:txBody>
                  <a:tcPr marL="7620" marR="7620" marT="7620" marB="0" anchor="b">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337798032"/>
                  </a:ext>
                </a:extLst>
              </a:tr>
              <a:tr h="447799">
                <a:tc>
                  <a:txBody>
                    <a:bodyPr/>
                    <a:lstStyle/>
                    <a:p>
                      <a:pPr algn="l" fontAlgn="b"/>
                      <a:endParaRPr lang="es-CO" sz="2000" b="0" i="0" u="none" strike="noStrike">
                        <a:solidFill>
                          <a:srgbClr val="2A5162"/>
                        </a:solidFill>
                        <a:effectLst/>
                        <a:latin typeface="Aptos Narrow" panose="020B0004020202020204" pitchFamily="34" charset="0"/>
                      </a:endParaRPr>
                    </a:p>
                  </a:txBody>
                  <a:tcPr marL="0" marR="0" marT="0" marB="0" anchor="ctr">
                    <a:lnL>
                      <a:noFill/>
                    </a:lnL>
                    <a:lnR>
                      <a:noFill/>
                    </a:lnR>
                    <a:lnT w="12700" cap="flat" cmpd="sng" algn="ctr">
                      <a:solidFill>
                        <a:srgbClr val="2A5162"/>
                      </a:solidFill>
                      <a:prstDash val="solid"/>
                      <a:round/>
                      <a:headEnd type="none" w="med" len="med"/>
                      <a:tailEnd type="none" w="med" len="med"/>
                    </a:lnT>
                    <a:lnB>
                      <a:noFill/>
                    </a:lnB>
                    <a:noFill/>
                  </a:tcPr>
                </a:tc>
                <a:tc>
                  <a:txBody>
                    <a:bodyPr/>
                    <a:lstStyle/>
                    <a:p>
                      <a:pPr algn="r" fontAlgn="b"/>
                      <a:r>
                        <a:rPr lang="es-MX" sz="2000" b="0" i="0" u="none" strike="noStrike" dirty="0">
                          <a:solidFill>
                            <a:srgbClr val="2A5162"/>
                          </a:solidFill>
                          <a:effectLst/>
                          <a:latin typeface="Aptos Narrow" panose="020B0004020202020204" pitchFamily="34" charset="0"/>
                        </a:rPr>
                        <a:t>1</a:t>
                      </a:r>
                      <a:r>
                        <a:rPr lang="es-CO" sz="2000" b="0" i="0" u="none" strike="noStrike" dirty="0">
                          <a:solidFill>
                            <a:srgbClr val="2A5162"/>
                          </a:solidFill>
                          <a:effectLst/>
                          <a:latin typeface="Aptos Narrow" panose="020B0004020202020204" pitchFamily="34" charset="0"/>
                        </a:rPr>
                        <a:t>34</a:t>
                      </a:r>
                    </a:p>
                  </a:txBody>
                  <a:tcPr marL="0" marR="0" marT="0" marB="0" anchor="ctr">
                    <a:lnL>
                      <a:noFill/>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a:noFill/>
                    </a:lnB>
                    <a:noFill/>
                  </a:tcPr>
                </a:tc>
                <a:tc>
                  <a:txBody>
                    <a:bodyPr/>
                    <a:lstStyle/>
                    <a:p>
                      <a:pPr algn="r" fontAlgn="b"/>
                      <a:r>
                        <a:rPr lang="es-MX" sz="2000" b="0" i="0" u="none" strike="noStrike" dirty="0">
                          <a:solidFill>
                            <a:srgbClr val="2A5162"/>
                          </a:solidFill>
                          <a:effectLst/>
                          <a:latin typeface="Aptos Narrow" panose="020B0004020202020204" pitchFamily="34" charset="0"/>
                        </a:rPr>
                        <a:t>1</a:t>
                      </a:r>
                      <a:r>
                        <a:rPr lang="es-CO" sz="2000" b="0" i="0" u="none" strike="noStrike" dirty="0">
                          <a:solidFill>
                            <a:srgbClr val="2A5162"/>
                          </a:solidFill>
                          <a:effectLst/>
                          <a:latin typeface="Aptos Narrow" panose="020B0004020202020204" pitchFamily="34" charset="0"/>
                        </a:rPr>
                        <a:t>01</a:t>
                      </a:r>
                    </a:p>
                  </a:txBody>
                  <a:tcPr marL="0" marR="0" marT="0" marB="0" anchor="ctr">
                    <a:lnL w="12700" cap="flat" cmpd="sng" algn="ctr">
                      <a:solidFill>
                        <a:srgbClr val="2A5162"/>
                      </a:solidFill>
                      <a:prstDash val="solid"/>
                      <a:round/>
                      <a:headEnd type="none" w="med" len="med"/>
                      <a:tailEnd type="none" w="med" len="med"/>
                    </a:lnL>
                    <a:lnR>
                      <a:noFill/>
                    </a:lnR>
                    <a:lnT w="12700" cap="flat" cmpd="sng" algn="ctr">
                      <a:solidFill>
                        <a:srgbClr val="2A5162"/>
                      </a:solidFill>
                      <a:prstDash val="solid"/>
                      <a:round/>
                      <a:headEnd type="none" w="med" len="med"/>
                      <a:tailEnd type="none" w="med" len="med"/>
                    </a:lnT>
                    <a:lnB>
                      <a:noFill/>
                    </a:lnB>
                    <a:noFill/>
                  </a:tcPr>
                </a:tc>
                <a:extLst>
                  <a:ext uri="{0D108BD9-81ED-4DB2-BD59-A6C34878D82A}">
                    <a16:rowId xmlns:a16="http://schemas.microsoft.com/office/drawing/2014/main" val="1535305277"/>
                  </a:ext>
                </a:extLst>
              </a:tr>
            </a:tbl>
          </a:graphicData>
        </a:graphic>
      </p:graphicFrame>
      <p:sp>
        <p:nvSpPr>
          <p:cNvPr id="2" name="CuadroTexto 1">
            <a:extLst>
              <a:ext uri="{FF2B5EF4-FFF2-40B4-BE49-F238E27FC236}">
                <a16:creationId xmlns:a16="http://schemas.microsoft.com/office/drawing/2014/main" id="{A45AD7EF-BF6D-F509-742B-E7208496800B}"/>
              </a:ext>
            </a:extLst>
          </p:cNvPr>
          <p:cNvSpPr txBox="1"/>
          <p:nvPr/>
        </p:nvSpPr>
        <p:spPr>
          <a:xfrm>
            <a:off x="6815286" y="6043944"/>
            <a:ext cx="5041646"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Fuentes: Aplicativo Conexiones – Informe Andes BPO – Informe Redes (Comunicaciones) –Informe </a:t>
            </a:r>
            <a:r>
              <a:rPr lang="es-CO" sz="700" b="1" i="1" dirty="0" err="1">
                <a:solidFill>
                  <a:srgbClr val="23505E"/>
                </a:solidFill>
                <a:latin typeface="Arial" panose="020B0604020202020204" pitchFamily="34" charset="0"/>
                <a:ea typeface="Calibri" panose="020F0502020204030204" pitchFamily="34" charset="0"/>
                <a:cs typeface="Times New Roman" panose="02020603050405020304" pitchFamily="18" charset="0"/>
              </a:rPr>
              <a:t>SuperArgo</a:t>
            </a:r>
            <a:endPar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endParaRP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Tree>
    <p:extLst>
      <p:ext uri="{BB962C8B-B14F-4D97-AF65-F5344CB8AC3E}">
        <p14:creationId xmlns:p14="http://schemas.microsoft.com/office/powerpoint/2010/main" val="277806320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10CC8-022E-11AA-F784-E7D008DC7931}"/>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68AB6271-1BE5-B3FC-D207-1389F4179BF3}"/>
              </a:ext>
            </a:extLst>
          </p:cNvPr>
          <p:cNvSpPr txBox="1"/>
          <p:nvPr/>
        </p:nvSpPr>
        <p:spPr>
          <a:xfrm>
            <a:off x="2458802" y="329675"/>
            <a:ext cx="7272808" cy="646331"/>
          </a:xfrm>
          <a:prstGeom prst="rect">
            <a:avLst/>
          </a:prstGeom>
          <a:noFill/>
        </p:spPr>
        <p:txBody>
          <a:bodyPr wrap="square" rtlCol="0">
            <a:spAutoFit/>
          </a:bodyPr>
          <a:lstStyle/>
          <a:p>
            <a:pPr algn="ctr"/>
            <a:r>
              <a:rPr lang="es-CO" sz="3600" b="1" dirty="0">
                <a:solidFill>
                  <a:srgbClr val="23505E"/>
                </a:solidFill>
                <a:latin typeface="+mj-lt"/>
              </a:rPr>
              <a:t>Canales de origen – Nordeste</a:t>
            </a:r>
          </a:p>
        </p:txBody>
      </p:sp>
      <p:pic>
        <p:nvPicPr>
          <p:cNvPr id="9" name="Gráfico 8">
            <a:extLst>
              <a:ext uri="{FF2B5EF4-FFF2-40B4-BE49-F238E27FC236}">
                <a16:creationId xmlns:a16="http://schemas.microsoft.com/office/drawing/2014/main" id="{BE5FE6AD-71C4-F275-1D65-3D58337EB7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31310" y="1423644"/>
            <a:ext cx="3904976" cy="4150800"/>
          </a:xfrm>
          <a:prstGeom prst="rect">
            <a:avLst/>
          </a:prstGeom>
        </p:spPr>
      </p:pic>
      <p:graphicFrame>
        <p:nvGraphicFramePr>
          <p:cNvPr id="11" name="Tabla 10">
            <a:extLst>
              <a:ext uri="{FF2B5EF4-FFF2-40B4-BE49-F238E27FC236}">
                <a16:creationId xmlns:a16="http://schemas.microsoft.com/office/drawing/2014/main" id="{8EAA1D26-3953-1EC5-9483-D3920360DEC7}"/>
              </a:ext>
            </a:extLst>
          </p:cNvPr>
          <p:cNvGraphicFramePr>
            <a:graphicFrameLocks noGrp="1"/>
          </p:cNvGraphicFramePr>
          <p:nvPr>
            <p:extLst>
              <p:ext uri="{D42A27DB-BD31-4B8C-83A1-F6EECF244321}">
                <p14:modId xmlns:p14="http://schemas.microsoft.com/office/powerpoint/2010/main" val="1970222192"/>
              </p:ext>
            </p:extLst>
          </p:nvPr>
        </p:nvGraphicFramePr>
        <p:xfrm>
          <a:off x="1306974" y="1602439"/>
          <a:ext cx="5400000" cy="3793210"/>
        </p:xfrm>
        <a:graphic>
          <a:graphicData uri="http://schemas.openxmlformats.org/drawingml/2006/table">
            <a:tbl>
              <a:tblPr/>
              <a:tblGrid>
                <a:gridCol w="2639694">
                  <a:extLst>
                    <a:ext uri="{9D8B030D-6E8A-4147-A177-3AD203B41FA5}">
                      <a16:colId xmlns:a16="http://schemas.microsoft.com/office/drawing/2014/main" val="2132901368"/>
                    </a:ext>
                  </a:extLst>
                </a:gridCol>
                <a:gridCol w="1380153">
                  <a:extLst>
                    <a:ext uri="{9D8B030D-6E8A-4147-A177-3AD203B41FA5}">
                      <a16:colId xmlns:a16="http://schemas.microsoft.com/office/drawing/2014/main" val="483967810"/>
                    </a:ext>
                  </a:extLst>
                </a:gridCol>
                <a:gridCol w="1380153">
                  <a:extLst>
                    <a:ext uri="{9D8B030D-6E8A-4147-A177-3AD203B41FA5}">
                      <a16:colId xmlns:a16="http://schemas.microsoft.com/office/drawing/2014/main" val="4121549470"/>
                    </a:ext>
                  </a:extLst>
                </a:gridCol>
              </a:tblGrid>
              <a:tr h="447799">
                <a:tc>
                  <a:txBody>
                    <a:bodyPr/>
                    <a:lstStyle/>
                    <a:p>
                      <a:pPr algn="l" fontAlgn="b"/>
                      <a:r>
                        <a:rPr lang="es-CO" sz="2000" b="0" i="0" u="none" strike="noStrike" dirty="0">
                          <a:solidFill>
                            <a:srgbClr val="000000"/>
                          </a:solidFill>
                          <a:effectLst/>
                          <a:latin typeface="Aptos Narrow" panose="020B0004020202020204" pitchFamily="34" charset="0"/>
                        </a:rPr>
                        <a:t> </a:t>
                      </a:r>
                    </a:p>
                  </a:txBody>
                  <a:tcPr marL="0" marR="0" marT="0" marB="0" anchor="ctr">
                    <a:lnL>
                      <a:noFill/>
                    </a:lnL>
                    <a:lnR>
                      <a:noFill/>
                    </a:lnR>
                    <a:lnT>
                      <a:noFill/>
                    </a:lnT>
                    <a:lnB w="6350" cap="flat" cmpd="sng" algn="ctr">
                      <a:solidFill>
                        <a:srgbClr val="FFFFFF"/>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Mayo 2025</a:t>
                      </a:r>
                    </a:p>
                  </a:txBody>
                  <a:tcPr marL="0" marR="0" marT="0" marB="0" anchor="ctr">
                    <a:lnL>
                      <a:noFill/>
                    </a:lnL>
                    <a:lnR w="12700" cap="flat" cmpd="sng" algn="ctr">
                      <a:solidFill>
                        <a:srgbClr val="2A5162"/>
                      </a:solidFill>
                      <a:prstDash val="solid"/>
                      <a:round/>
                      <a:headEnd type="none" w="med" len="med"/>
                      <a:tailEnd type="none" w="med" len="med"/>
                    </a:lnR>
                    <a:lnT>
                      <a:noFill/>
                    </a:lnT>
                    <a:lnB w="12700" cap="flat" cmpd="sng" algn="ctr">
                      <a:solidFill>
                        <a:srgbClr val="2A5162"/>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Junio 2025</a:t>
                      </a:r>
                    </a:p>
                  </a:txBody>
                  <a:tcPr marL="0" marR="0" marT="0" marB="0" anchor="ctr">
                    <a:lnL w="12700" cap="flat" cmpd="sng" algn="ctr">
                      <a:solidFill>
                        <a:srgbClr val="2A5162"/>
                      </a:solidFill>
                      <a:prstDash val="solid"/>
                      <a:round/>
                      <a:headEnd type="none" w="med" len="med"/>
                      <a:tailEnd type="none" w="med" len="med"/>
                    </a:lnL>
                    <a:lnR>
                      <a:noFill/>
                    </a:lnR>
                    <a:lnT>
                      <a:noFill/>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991122767"/>
                  </a:ext>
                </a:extLst>
              </a:tr>
              <a:tr h="447799">
                <a:tc>
                  <a:txBody>
                    <a:bodyPr/>
                    <a:lstStyle/>
                    <a:p>
                      <a:pPr algn="l" rtl="0" fontAlgn="b">
                        <a:buNone/>
                      </a:pPr>
                      <a:r>
                        <a:rPr lang="es-CO" sz="2000" b="0" i="0" u="none" strike="noStrike" dirty="0">
                          <a:solidFill>
                            <a:srgbClr val="2A5162"/>
                          </a:solidFill>
                          <a:effectLst/>
                          <a:latin typeface="Aptos Narrow" panose="020B0004020202020204" pitchFamily="34" charset="0"/>
                        </a:rPr>
                        <a:t>Supersalud</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157</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131</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521607108"/>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Correo electrónico</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15</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18</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31726585"/>
                  </a:ext>
                </a:extLst>
              </a:tr>
              <a:tr h="553208">
                <a:tc>
                  <a:txBody>
                    <a:bodyPr/>
                    <a:lstStyle/>
                    <a:p>
                      <a:pPr algn="l" rtl="0" fontAlgn="b">
                        <a:buNone/>
                      </a:pPr>
                      <a:r>
                        <a:rPr lang="es-CO" sz="2000" b="0" i="0" u="none" strike="noStrike">
                          <a:solidFill>
                            <a:srgbClr val="2A5162"/>
                          </a:solidFill>
                          <a:effectLst/>
                          <a:latin typeface="Aptos Narrow" panose="020B0004020202020204" pitchFamily="34" charset="0"/>
                        </a:rPr>
                        <a:t>Página web</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10</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12</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38082083"/>
                  </a:ext>
                </a:extLst>
              </a:tr>
              <a:tr h="553208">
                <a:tc>
                  <a:txBody>
                    <a:bodyPr/>
                    <a:lstStyle/>
                    <a:p>
                      <a:pPr algn="l" rtl="0" fontAlgn="b">
                        <a:buNone/>
                      </a:pPr>
                      <a:r>
                        <a:rPr lang="es-CO" sz="2000" b="0" i="0" u="none" strike="noStrike">
                          <a:solidFill>
                            <a:srgbClr val="2A5162"/>
                          </a:solidFill>
                          <a:effectLst/>
                          <a:latin typeface="Aptos Narrow" panose="020B0004020202020204" pitchFamily="34" charset="0"/>
                        </a:rPr>
                        <a:t>Call center</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1</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0</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486209378"/>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Redes sociales</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0</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0</a:t>
                      </a:r>
                    </a:p>
                  </a:txBody>
                  <a:tcPr marL="7620" marR="7620" marT="7620" marB="0" anchor="b">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97670079"/>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Buzón de sugerencias</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0</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0</a:t>
                      </a:r>
                    </a:p>
                  </a:txBody>
                  <a:tcPr marL="7620" marR="7620" marT="7620" marB="0" anchor="b">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337798032"/>
                  </a:ext>
                </a:extLst>
              </a:tr>
              <a:tr h="447799">
                <a:tc>
                  <a:txBody>
                    <a:bodyPr/>
                    <a:lstStyle/>
                    <a:p>
                      <a:pPr algn="l" fontAlgn="b"/>
                      <a:endParaRPr lang="es-CO" sz="2000" b="0" i="0" u="none" strike="noStrike">
                        <a:solidFill>
                          <a:srgbClr val="2A5162"/>
                        </a:solidFill>
                        <a:effectLst/>
                        <a:latin typeface="Aptos Narrow" panose="020B0004020202020204" pitchFamily="34" charset="0"/>
                      </a:endParaRPr>
                    </a:p>
                  </a:txBody>
                  <a:tcPr marL="0" marR="0" marT="0" marB="0" anchor="ctr">
                    <a:lnL>
                      <a:noFill/>
                    </a:lnL>
                    <a:lnR>
                      <a:noFill/>
                    </a:lnR>
                    <a:lnT w="12700" cap="flat" cmpd="sng" algn="ctr">
                      <a:solidFill>
                        <a:srgbClr val="2A5162"/>
                      </a:solidFill>
                      <a:prstDash val="solid"/>
                      <a:round/>
                      <a:headEnd type="none" w="med" len="med"/>
                      <a:tailEnd type="none" w="med" len="med"/>
                    </a:lnT>
                    <a:lnB>
                      <a:noFill/>
                    </a:lnB>
                    <a:noFill/>
                  </a:tcPr>
                </a:tc>
                <a:tc>
                  <a:txBody>
                    <a:bodyPr/>
                    <a:lstStyle/>
                    <a:p>
                      <a:pPr algn="r" fontAlgn="b"/>
                      <a:r>
                        <a:rPr lang="es-MX" sz="2000" b="0" i="0" u="none" strike="noStrike" dirty="0">
                          <a:solidFill>
                            <a:srgbClr val="2A5162"/>
                          </a:solidFill>
                          <a:effectLst/>
                          <a:latin typeface="Aptos Narrow" panose="020B0004020202020204" pitchFamily="34" charset="0"/>
                        </a:rPr>
                        <a:t>183</a:t>
                      </a:r>
                      <a:endParaRPr lang="es-CO" sz="2000" b="0" i="0" u="none" strike="noStrike" dirty="0">
                        <a:solidFill>
                          <a:srgbClr val="2A5162"/>
                        </a:solidFill>
                        <a:effectLst/>
                        <a:latin typeface="Aptos Narrow" panose="020B0004020202020204" pitchFamily="34" charset="0"/>
                      </a:endParaRPr>
                    </a:p>
                  </a:txBody>
                  <a:tcPr marL="0" marR="0" marT="0" marB="0" anchor="ctr">
                    <a:lnL>
                      <a:noFill/>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a:noFill/>
                    </a:lnB>
                    <a:noFill/>
                  </a:tcPr>
                </a:tc>
                <a:tc>
                  <a:txBody>
                    <a:bodyPr/>
                    <a:lstStyle/>
                    <a:p>
                      <a:pPr algn="r" fontAlgn="b"/>
                      <a:r>
                        <a:rPr lang="es-MX" sz="2000" b="0" i="0" u="none" strike="noStrike" dirty="0">
                          <a:solidFill>
                            <a:srgbClr val="2A5162"/>
                          </a:solidFill>
                          <a:effectLst/>
                          <a:latin typeface="Aptos Narrow" panose="020B0004020202020204" pitchFamily="34" charset="0"/>
                        </a:rPr>
                        <a:t>161</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a:noFill/>
                    </a:lnR>
                    <a:lnT w="12700" cap="flat" cmpd="sng" algn="ctr">
                      <a:solidFill>
                        <a:srgbClr val="2A5162"/>
                      </a:solidFill>
                      <a:prstDash val="solid"/>
                      <a:round/>
                      <a:headEnd type="none" w="med" len="med"/>
                      <a:tailEnd type="none" w="med" len="med"/>
                    </a:lnT>
                    <a:lnB>
                      <a:noFill/>
                    </a:lnB>
                    <a:noFill/>
                  </a:tcPr>
                </a:tc>
                <a:extLst>
                  <a:ext uri="{0D108BD9-81ED-4DB2-BD59-A6C34878D82A}">
                    <a16:rowId xmlns:a16="http://schemas.microsoft.com/office/drawing/2014/main" val="1535305277"/>
                  </a:ext>
                </a:extLst>
              </a:tr>
            </a:tbl>
          </a:graphicData>
        </a:graphic>
      </p:graphicFrame>
      <p:sp>
        <p:nvSpPr>
          <p:cNvPr id="2" name="CuadroTexto 1">
            <a:extLst>
              <a:ext uri="{FF2B5EF4-FFF2-40B4-BE49-F238E27FC236}">
                <a16:creationId xmlns:a16="http://schemas.microsoft.com/office/drawing/2014/main" id="{304BF8D8-4A76-39C1-946B-F2800248D6D2}"/>
              </a:ext>
            </a:extLst>
          </p:cNvPr>
          <p:cNvSpPr txBox="1"/>
          <p:nvPr/>
        </p:nvSpPr>
        <p:spPr>
          <a:xfrm>
            <a:off x="6815286" y="6022082"/>
            <a:ext cx="5041646"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Fuentes: Aplicativo Conexiones – Informe Andes BPO – Informe Redes (Comunicaciones) –Informe </a:t>
            </a:r>
            <a:r>
              <a:rPr lang="es-CO" sz="700" b="1" i="1" dirty="0" err="1">
                <a:solidFill>
                  <a:srgbClr val="23505E"/>
                </a:solidFill>
                <a:latin typeface="Arial" panose="020B0604020202020204" pitchFamily="34" charset="0"/>
                <a:ea typeface="Calibri" panose="020F0502020204030204" pitchFamily="34" charset="0"/>
                <a:cs typeface="Times New Roman" panose="02020603050405020304" pitchFamily="18" charset="0"/>
              </a:rPr>
              <a:t>SuperArgo</a:t>
            </a:r>
            <a:endPar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endParaRP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Tree>
    <p:extLst>
      <p:ext uri="{BB962C8B-B14F-4D97-AF65-F5344CB8AC3E}">
        <p14:creationId xmlns:p14="http://schemas.microsoft.com/office/powerpoint/2010/main" val="201935335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164BF-6276-84E6-5488-C71C38A61EA7}"/>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5A6E263F-46E4-03E8-1E04-36AB942C94F0}"/>
              </a:ext>
            </a:extLst>
          </p:cNvPr>
          <p:cNvSpPr txBox="1"/>
          <p:nvPr/>
        </p:nvSpPr>
        <p:spPr>
          <a:xfrm>
            <a:off x="2458802" y="329675"/>
            <a:ext cx="7272808" cy="646331"/>
          </a:xfrm>
          <a:prstGeom prst="rect">
            <a:avLst/>
          </a:prstGeom>
          <a:noFill/>
        </p:spPr>
        <p:txBody>
          <a:bodyPr wrap="square" rtlCol="0">
            <a:spAutoFit/>
          </a:bodyPr>
          <a:lstStyle/>
          <a:p>
            <a:pPr algn="ctr"/>
            <a:r>
              <a:rPr lang="es-CO" sz="3600" b="1" dirty="0">
                <a:solidFill>
                  <a:srgbClr val="23505E"/>
                </a:solidFill>
                <a:latin typeface="+mj-lt"/>
              </a:rPr>
              <a:t>Canales de origen – Norte</a:t>
            </a:r>
          </a:p>
        </p:txBody>
      </p:sp>
      <p:pic>
        <p:nvPicPr>
          <p:cNvPr id="5" name="Gráfico 4">
            <a:extLst>
              <a:ext uri="{FF2B5EF4-FFF2-40B4-BE49-F238E27FC236}">
                <a16:creationId xmlns:a16="http://schemas.microsoft.com/office/drawing/2014/main" id="{CD0E4BF8-F9F7-35D3-76C5-ED5454F35A5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31310" y="1423644"/>
            <a:ext cx="3904976" cy="4150800"/>
          </a:xfrm>
          <a:prstGeom prst="rect">
            <a:avLst/>
          </a:prstGeom>
        </p:spPr>
      </p:pic>
      <p:graphicFrame>
        <p:nvGraphicFramePr>
          <p:cNvPr id="11" name="Tabla 10">
            <a:extLst>
              <a:ext uri="{FF2B5EF4-FFF2-40B4-BE49-F238E27FC236}">
                <a16:creationId xmlns:a16="http://schemas.microsoft.com/office/drawing/2014/main" id="{224B1494-C500-29C4-9B06-A7D690EBF370}"/>
              </a:ext>
            </a:extLst>
          </p:cNvPr>
          <p:cNvGraphicFramePr>
            <a:graphicFrameLocks noGrp="1"/>
          </p:cNvGraphicFramePr>
          <p:nvPr>
            <p:extLst>
              <p:ext uri="{D42A27DB-BD31-4B8C-83A1-F6EECF244321}">
                <p14:modId xmlns:p14="http://schemas.microsoft.com/office/powerpoint/2010/main" val="804803143"/>
              </p:ext>
            </p:extLst>
          </p:nvPr>
        </p:nvGraphicFramePr>
        <p:xfrm>
          <a:off x="1342678" y="1602439"/>
          <a:ext cx="5400000" cy="3793210"/>
        </p:xfrm>
        <a:graphic>
          <a:graphicData uri="http://schemas.openxmlformats.org/drawingml/2006/table">
            <a:tbl>
              <a:tblPr/>
              <a:tblGrid>
                <a:gridCol w="2639694">
                  <a:extLst>
                    <a:ext uri="{9D8B030D-6E8A-4147-A177-3AD203B41FA5}">
                      <a16:colId xmlns:a16="http://schemas.microsoft.com/office/drawing/2014/main" val="2132901368"/>
                    </a:ext>
                  </a:extLst>
                </a:gridCol>
                <a:gridCol w="1380153">
                  <a:extLst>
                    <a:ext uri="{9D8B030D-6E8A-4147-A177-3AD203B41FA5}">
                      <a16:colId xmlns:a16="http://schemas.microsoft.com/office/drawing/2014/main" val="483967810"/>
                    </a:ext>
                  </a:extLst>
                </a:gridCol>
                <a:gridCol w="1380153">
                  <a:extLst>
                    <a:ext uri="{9D8B030D-6E8A-4147-A177-3AD203B41FA5}">
                      <a16:colId xmlns:a16="http://schemas.microsoft.com/office/drawing/2014/main" val="4121549470"/>
                    </a:ext>
                  </a:extLst>
                </a:gridCol>
              </a:tblGrid>
              <a:tr h="447799">
                <a:tc>
                  <a:txBody>
                    <a:bodyPr/>
                    <a:lstStyle/>
                    <a:p>
                      <a:pPr algn="l" fontAlgn="b"/>
                      <a:r>
                        <a:rPr lang="es-CO" sz="2000" b="0" i="0" u="none" strike="noStrike" dirty="0">
                          <a:solidFill>
                            <a:srgbClr val="000000"/>
                          </a:solidFill>
                          <a:effectLst/>
                          <a:latin typeface="Aptos Narrow" panose="020B0004020202020204" pitchFamily="34" charset="0"/>
                        </a:rPr>
                        <a:t> </a:t>
                      </a:r>
                    </a:p>
                  </a:txBody>
                  <a:tcPr marL="0" marR="0" marT="0" marB="0" anchor="ctr">
                    <a:lnL>
                      <a:noFill/>
                    </a:lnL>
                    <a:lnR>
                      <a:noFill/>
                    </a:lnR>
                    <a:lnT>
                      <a:noFill/>
                    </a:lnT>
                    <a:lnB w="6350" cap="flat" cmpd="sng" algn="ctr">
                      <a:solidFill>
                        <a:srgbClr val="FFFFFF"/>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Mayo 2025</a:t>
                      </a:r>
                    </a:p>
                  </a:txBody>
                  <a:tcPr marL="0" marR="0" marT="0" marB="0" anchor="ctr">
                    <a:lnL>
                      <a:noFill/>
                    </a:lnL>
                    <a:lnR w="12700" cap="flat" cmpd="sng" algn="ctr">
                      <a:solidFill>
                        <a:srgbClr val="2A5162"/>
                      </a:solidFill>
                      <a:prstDash val="solid"/>
                      <a:round/>
                      <a:headEnd type="none" w="med" len="med"/>
                      <a:tailEnd type="none" w="med" len="med"/>
                    </a:lnR>
                    <a:lnT>
                      <a:noFill/>
                    </a:lnT>
                    <a:lnB w="12700" cap="flat" cmpd="sng" algn="ctr">
                      <a:solidFill>
                        <a:srgbClr val="2A5162"/>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Junio 2025</a:t>
                      </a:r>
                    </a:p>
                  </a:txBody>
                  <a:tcPr marL="0" marR="0" marT="0" marB="0" anchor="ctr">
                    <a:lnL w="12700" cap="flat" cmpd="sng" algn="ctr">
                      <a:solidFill>
                        <a:srgbClr val="2A5162"/>
                      </a:solidFill>
                      <a:prstDash val="solid"/>
                      <a:round/>
                      <a:headEnd type="none" w="med" len="med"/>
                      <a:tailEnd type="none" w="med" len="med"/>
                    </a:lnL>
                    <a:lnR>
                      <a:noFill/>
                    </a:lnR>
                    <a:lnT>
                      <a:noFill/>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991122767"/>
                  </a:ext>
                </a:extLst>
              </a:tr>
              <a:tr h="447799">
                <a:tc>
                  <a:txBody>
                    <a:bodyPr/>
                    <a:lstStyle/>
                    <a:p>
                      <a:pPr algn="l" rtl="0" fontAlgn="b">
                        <a:buNone/>
                      </a:pPr>
                      <a:r>
                        <a:rPr lang="es-CO" sz="2000" b="0" i="0" u="none" strike="noStrike" dirty="0">
                          <a:solidFill>
                            <a:srgbClr val="2A5162"/>
                          </a:solidFill>
                          <a:effectLst/>
                          <a:latin typeface="Aptos Narrow" panose="020B0004020202020204" pitchFamily="34" charset="0"/>
                        </a:rPr>
                        <a:t>Supersalud</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198</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160</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521607108"/>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Correo electrónico</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44</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40</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31726585"/>
                  </a:ext>
                </a:extLst>
              </a:tr>
              <a:tr h="553208">
                <a:tc>
                  <a:txBody>
                    <a:bodyPr/>
                    <a:lstStyle/>
                    <a:p>
                      <a:pPr algn="l" rtl="0" fontAlgn="b">
                        <a:buNone/>
                      </a:pPr>
                      <a:r>
                        <a:rPr lang="es-CO" sz="2000" b="0" i="0" u="none" strike="noStrike">
                          <a:solidFill>
                            <a:srgbClr val="2A5162"/>
                          </a:solidFill>
                          <a:effectLst/>
                          <a:latin typeface="Aptos Narrow" panose="020B0004020202020204" pitchFamily="34" charset="0"/>
                        </a:rPr>
                        <a:t>Página web</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19</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19</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38082083"/>
                  </a:ext>
                </a:extLst>
              </a:tr>
              <a:tr h="553208">
                <a:tc>
                  <a:txBody>
                    <a:bodyPr/>
                    <a:lstStyle/>
                    <a:p>
                      <a:pPr algn="l" rtl="0" fontAlgn="b">
                        <a:buNone/>
                      </a:pPr>
                      <a:r>
                        <a:rPr lang="es-CO" sz="2000" b="0" i="0" u="none" strike="noStrike">
                          <a:solidFill>
                            <a:srgbClr val="2A5162"/>
                          </a:solidFill>
                          <a:effectLst/>
                          <a:latin typeface="Aptos Narrow" panose="020B0004020202020204" pitchFamily="34" charset="0"/>
                        </a:rPr>
                        <a:t>Call center</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1</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3</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995813936"/>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Buzón de sugerencias</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4</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2</a:t>
                      </a:r>
                    </a:p>
                  </a:txBody>
                  <a:tcPr marL="7620" marR="7620" marT="7620" marB="0" anchor="b">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97670079"/>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Redes sociales</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0</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0</a:t>
                      </a:r>
                    </a:p>
                  </a:txBody>
                  <a:tcPr marL="7620" marR="7620" marT="7620" marB="0" anchor="b">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337798032"/>
                  </a:ext>
                </a:extLst>
              </a:tr>
              <a:tr h="447799">
                <a:tc>
                  <a:txBody>
                    <a:bodyPr/>
                    <a:lstStyle/>
                    <a:p>
                      <a:pPr algn="l" fontAlgn="b"/>
                      <a:endParaRPr lang="es-CO" sz="2000" b="0" i="0" u="none" strike="noStrike">
                        <a:solidFill>
                          <a:srgbClr val="2A5162"/>
                        </a:solidFill>
                        <a:effectLst/>
                        <a:latin typeface="Aptos Narrow" panose="020B0004020202020204" pitchFamily="34" charset="0"/>
                      </a:endParaRPr>
                    </a:p>
                  </a:txBody>
                  <a:tcPr marL="0" marR="0" marT="0" marB="0" anchor="ctr">
                    <a:lnL>
                      <a:noFill/>
                    </a:lnL>
                    <a:lnR>
                      <a:noFill/>
                    </a:lnR>
                    <a:lnT w="12700" cap="flat" cmpd="sng" algn="ctr">
                      <a:solidFill>
                        <a:srgbClr val="2A5162"/>
                      </a:solidFill>
                      <a:prstDash val="solid"/>
                      <a:round/>
                      <a:headEnd type="none" w="med" len="med"/>
                      <a:tailEnd type="none" w="med" len="med"/>
                    </a:lnT>
                    <a:lnB>
                      <a:noFill/>
                    </a:lnB>
                    <a:noFill/>
                  </a:tcPr>
                </a:tc>
                <a:tc>
                  <a:txBody>
                    <a:bodyPr/>
                    <a:lstStyle/>
                    <a:p>
                      <a:pPr algn="r" fontAlgn="b"/>
                      <a:r>
                        <a:rPr lang="es-MX" sz="2000" b="0" i="0" u="none" strike="noStrike" dirty="0">
                          <a:solidFill>
                            <a:srgbClr val="2A5162"/>
                          </a:solidFill>
                          <a:effectLst/>
                          <a:latin typeface="Aptos Narrow" panose="020B0004020202020204" pitchFamily="34" charset="0"/>
                        </a:rPr>
                        <a:t>266</a:t>
                      </a:r>
                      <a:endParaRPr lang="es-CO" sz="2000" b="0" i="0" u="none" strike="noStrike" dirty="0">
                        <a:solidFill>
                          <a:srgbClr val="2A5162"/>
                        </a:solidFill>
                        <a:effectLst/>
                        <a:latin typeface="Aptos Narrow" panose="020B0004020202020204" pitchFamily="34" charset="0"/>
                      </a:endParaRPr>
                    </a:p>
                  </a:txBody>
                  <a:tcPr marL="0" marR="0" marT="0" marB="0" anchor="ctr">
                    <a:lnL>
                      <a:noFill/>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a:noFill/>
                    </a:lnB>
                    <a:noFill/>
                  </a:tcPr>
                </a:tc>
                <a:tc>
                  <a:txBody>
                    <a:bodyPr/>
                    <a:lstStyle/>
                    <a:p>
                      <a:pPr algn="r" fontAlgn="b"/>
                      <a:r>
                        <a:rPr lang="es-MX" sz="2000" b="0" i="0" u="none" strike="noStrike" dirty="0">
                          <a:solidFill>
                            <a:srgbClr val="2A5162"/>
                          </a:solidFill>
                          <a:effectLst/>
                          <a:latin typeface="Aptos Narrow" panose="020B0004020202020204" pitchFamily="34" charset="0"/>
                        </a:rPr>
                        <a:t>224</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a:noFill/>
                    </a:lnR>
                    <a:lnT w="12700" cap="flat" cmpd="sng" algn="ctr">
                      <a:solidFill>
                        <a:srgbClr val="2A5162"/>
                      </a:solidFill>
                      <a:prstDash val="solid"/>
                      <a:round/>
                      <a:headEnd type="none" w="med" len="med"/>
                      <a:tailEnd type="none" w="med" len="med"/>
                    </a:lnT>
                    <a:lnB>
                      <a:noFill/>
                    </a:lnB>
                    <a:noFill/>
                  </a:tcPr>
                </a:tc>
                <a:extLst>
                  <a:ext uri="{0D108BD9-81ED-4DB2-BD59-A6C34878D82A}">
                    <a16:rowId xmlns:a16="http://schemas.microsoft.com/office/drawing/2014/main" val="1535305277"/>
                  </a:ext>
                </a:extLst>
              </a:tr>
            </a:tbl>
          </a:graphicData>
        </a:graphic>
      </p:graphicFrame>
      <p:sp>
        <p:nvSpPr>
          <p:cNvPr id="2" name="CuadroTexto 1">
            <a:extLst>
              <a:ext uri="{FF2B5EF4-FFF2-40B4-BE49-F238E27FC236}">
                <a16:creationId xmlns:a16="http://schemas.microsoft.com/office/drawing/2014/main" id="{8B54A117-2013-17F0-841A-5932BE361F02}"/>
              </a:ext>
            </a:extLst>
          </p:cNvPr>
          <p:cNvSpPr txBox="1"/>
          <p:nvPr/>
        </p:nvSpPr>
        <p:spPr>
          <a:xfrm>
            <a:off x="6742678" y="6022082"/>
            <a:ext cx="5041646"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Fuentes: Aplicativo Conexiones – Informe Andes BPO – Informe Redes (Comunicaciones) –Informe </a:t>
            </a:r>
            <a:r>
              <a:rPr lang="es-CO" sz="700" b="1" i="1" dirty="0" err="1">
                <a:solidFill>
                  <a:srgbClr val="23505E"/>
                </a:solidFill>
                <a:latin typeface="Arial" panose="020B0604020202020204" pitchFamily="34" charset="0"/>
                <a:ea typeface="Calibri" panose="020F0502020204030204" pitchFamily="34" charset="0"/>
                <a:cs typeface="Times New Roman" panose="02020603050405020304" pitchFamily="18" charset="0"/>
              </a:rPr>
              <a:t>SuperArgo</a:t>
            </a:r>
            <a:endPar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endParaRP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Tree>
    <p:extLst>
      <p:ext uri="{BB962C8B-B14F-4D97-AF65-F5344CB8AC3E}">
        <p14:creationId xmlns:p14="http://schemas.microsoft.com/office/powerpoint/2010/main" val="264904588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9F722-17AB-8349-4561-92997583AC7B}"/>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71900819-9471-5039-A5E0-9706A5E8ABE0}"/>
              </a:ext>
            </a:extLst>
          </p:cNvPr>
          <p:cNvSpPr txBox="1"/>
          <p:nvPr/>
        </p:nvSpPr>
        <p:spPr>
          <a:xfrm>
            <a:off x="2458802" y="325529"/>
            <a:ext cx="7272808" cy="646331"/>
          </a:xfrm>
          <a:prstGeom prst="rect">
            <a:avLst/>
          </a:prstGeom>
          <a:noFill/>
        </p:spPr>
        <p:txBody>
          <a:bodyPr wrap="square" rtlCol="0">
            <a:spAutoFit/>
          </a:bodyPr>
          <a:lstStyle/>
          <a:p>
            <a:pPr algn="ctr"/>
            <a:r>
              <a:rPr lang="es-CO" sz="3600" b="1" dirty="0">
                <a:solidFill>
                  <a:srgbClr val="23505E"/>
                </a:solidFill>
                <a:latin typeface="+mj-lt"/>
              </a:rPr>
              <a:t>Canales de origen – Occidente</a:t>
            </a:r>
          </a:p>
        </p:txBody>
      </p:sp>
      <p:pic>
        <p:nvPicPr>
          <p:cNvPr id="6" name="Gráfico 5">
            <a:extLst>
              <a:ext uri="{FF2B5EF4-FFF2-40B4-BE49-F238E27FC236}">
                <a16:creationId xmlns:a16="http://schemas.microsoft.com/office/drawing/2014/main" id="{2363E640-F3F1-6B2E-6314-261C98F626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03318" y="1421571"/>
            <a:ext cx="3904976" cy="4150800"/>
          </a:xfrm>
          <a:prstGeom prst="rect">
            <a:avLst/>
          </a:prstGeom>
        </p:spPr>
      </p:pic>
      <p:graphicFrame>
        <p:nvGraphicFramePr>
          <p:cNvPr id="11" name="Tabla 10">
            <a:extLst>
              <a:ext uri="{FF2B5EF4-FFF2-40B4-BE49-F238E27FC236}">
                <a16:creationId xmlns:a16="http://schemas.microsoft.com/office/drawing/2014/main" id="{586FB568-0B47-7FF8-9613-71A374922CD4}"/>
              </a:ext>
            </a:extLst>
          </p:cNvPr>
          <p:cNvGraphicFramePr>
            <a:graphicFrameLocks noGrp="1"/>
          </p:cNvGraphicFramePr>
          <p:nvPr>
            <p:extLst>
              <p:ext uri="{D42A27DB-BD31-4B8C-83A1-F6EECF244321}">
                <p14:modId xmlns:p14="http://schemas.microsoft.com/office/powerpoint/2010/main" val="3361183889"/>
              </p:ext>
            </p:extLst>
          </p:nvPr>
        </p:nvGraphicFramePr>
        <p:xfrm>
          <a:off x="1486694" y="1533189"/>
          <a:ext cx="5400000" cy="3793210"/>
        </p:xfrm>
        <a:graphic>
          <a:graphicData uri="http://schemas.openxmlformats.org/drawingml/2006/table">
            <a:tbl>
              <a:tblPr/>
              <a:tblGrid>
                <a:gridCol w="2639694">
                  <a:extLst>
                    <a:ext uri="{9D8B030D-6E8A-4147-A177-3AD203B41FA5}">
                      <a16:colId xmlns:a16="http://schemas.microsoft.com/office/drawing/2014/main" val="2132901368"/>
                    </a:ext>
                  </a:extLst>
                </a:gridCol>
                <a:gridCol w="1380153">
                  <a:extLst>
                    <a:ext uri="{9D8B030D-6E8A-4147-A177-3AD203B41FA5}">
                      <a16:colId xmlns:a16="http://schemas.microsoft.com/office/drawing/2014/main" val="483967810"/>
                    </a:ext>
                  </a:extLst>
                </a:gridCol>
                <a:gridCol w="1380153">
                  <a:extLst>
                    <a:ext uri="{9D8B030D-6E8A-4147-A177-3AD203B41FA5}">
                      <a16:colId xmlns:a16="http://schemas.microsoft.com/office/drawing/2014/main" val="4121549470"/>
                    </a:ext>
                  </a:extLst>
                </a:gridCol>
              </a:tblGrid>
              <a:tr h="447799">
                <a:tc>
                  <a:txBody>
                    <a:bodyPr/>
                    <a:lstStyle/>
                    <a:p>
                      <a:pPr algn="l" fontAlgn="b"/>
                      <a:r>
                        <a:rPr lang="es-CO" sz="2000" b="0" i="0" u="none" strike="noStrike" dirty="0">
                          <a:solidFill>
                            <a:srgbClr val="000000"/>
                          </a:solidFill>
                          <a:effectLst/>
                          <a:latin typeface="Aptos Narrow" panose="020B0004020202020204" pitchFamily="34" charset="0"/>
                        </a:rPr>
                        <a:t> </a:t>
                      </a:r>
                    </a:p>
                  </a:txBody>
                  <a:tcPr marL="0" marR="0" marT="0" marB="0" anchor="ctr">
                    <a:lnL>
                      <a:noFill/>
                    </a:lnL>
                    <a:lnR>
                      <a:noFill/>
                    </a:lnR>
                    <a:lnT>
                      <a:noFill/>
                    </a:lnT>
                    <a:lnB w="6350" cap="flat" cmpd="sng" algn="ctr">
                      <a:solidFill>
                        <a:srgbClr val="FFFFFF"/>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Mayo 2025</a:t>
                      </a:r>
                    </a:p>
                  </a:txBody>
                  <a:tcPr marL="0" marR="0" marT="0" marB="0" anchor="ctr">
                    <a:lnL>
                      <a:noFill/>
                    </a:lnL>
                    <a:lnR w="12700" cap="flat" cmpd="sng" algn="ctr">
                      <a:solidFill>
                        <a:srgbClr val="2A5162"/>
                      </a:solidFill>
                      <a:prstDash val="solid"/>
                      <a:round/>
                      <a:headEnd type="none" w="med" len="med"/>
                      <a:tailEnd type="none" w="med" len="med"/>
                    </a:lnR>
                    <a:lnT>
                      <a:noFill/>
                    </a:lnT>
                    <a:lnB w="12700" cap="flat" cmpd="sng" algn="ctr">
                      <a:solidFill>
                        <a:srgbClr val="2A5162"/>
                      </a:solidFill>
                      <a:prstDash val="solid"/>
                      <a:round/>
                      <a:headEnd type="none" w="med" len="med"/>
                      <a:tailEnd type="none" w="med" len="med"/>
                    </a:lnB>
                    <a:noFill/>
                  </a:tcPr>
                </a:tc>
                <a:tc>
                  <a:txBody>
                    <a:bodyPr/>
                    <a:lstStyle/>
                    <a:p>
                      <a:pPr algn="ctr" fontAlgn="b"/>
                      <a:r>
                        <a:rPr lang="es-CO" sz="2000" b="1" i="0" u="none" strike="noStrike" dirty="0">
                          <a:solidFill>
                            <a:srgbClr val="2A5162"/>
                          </a:solidFill>
                          <a:effectLst/>
                          <a:latin typeface="Aptos Narrow" panose="020B0004020202020204" pitchFamily="34" charset="0"/>
                        </a:rPr>
                        <a:t>Junio 2025</a:t>
                      </a:r>
                    </a:p>
                  </a:txBody>
                  <a:tcPr marL="0" marR="0" marT="0" marB="0" anchor="ctr">
                    <a:lnL w="12700" cap="flat" cmpd="sng" algn="ctr">
                      <a:solidFill>
                        <a:srgbClr val="2A5162"/>
                      </a:solidFill>
                      <a:prstDash val="solid"/>
                      <a:round/>
                      <a:headEnd type="none" w="med" len="med"/>
                      <a:tailEnd type="none" w="med" len="med"/>
                    </a:lnL>
                    <a:lnR>
                      <a:noFill/>
                    </a:lnR>
                    <a:lnT>
                      <a:noFill/>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991122767"/>
                  </a:ext>
                </a:extLst>
              </a:tr>
              <a:tr h="447799">
                <a:tc>
                  <a:txBody>
                    <a:bodyPr/>
                    <a:lstStyle/>
                    <a:p>
                      <a:pPr algn="l" rtl="0" fontAlgn="b">
                        <a:buNone/>
                      </a:pPr>
                      <a:r>
                        <a:rPr lang="es-CO" sz="2000" b="0" i="0" u="none" strike="noStrike" dirty="0">
                          <a:solidFill>
                            <a:srgbClr val="2A5162"/>
                          </a:solidFill>
                          <a:effectLst/>
                          <a:latin typeface="Aptos Narrow" panose="020B0004020202020204" pitchFamily="34" charset="0"/>
                        </a:rPr>
                        <a:t>Supersalud</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143</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133</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2A5162"/>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521607108"/>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Correo electrónico</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20</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18</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31726585"/>
                  </a:ext>
                </a:extLst>
              </a:tr>
              <a:tr h="553208">
                <a:tc>
                  <a:txBody>
                    <a:bodyPr/>
                    <a:lstStyle/>
                    <a:p>
                      <a:pPr algn="l" rtl="0" fontAlgn="b">
                        <a:buNone/>
                      </a:pPr>
                      <a:r>
                        <a:rPr lang="es-CO" sz="2000" b="0" i="0" u="none" strike="noStrike">
                          <a:solidFill>
                            <a:srgbClr val="2A5162"/>
                          </a:solidFill>
                          <a:effectLst/>
                          <a:latin typeface="Aptos Narrow" panose="020B0004020202020204" pitchFamily="34" charset="0"/>
                        </a:rPr>
                        <a:t>Página web</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4</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10</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38082083"/>
                  </a:ext>
                </a:extLst>
              </a:tr>
              <a:tr h="553208">
                <a:tc>
                  <a:txBody>
                    <a:bodyPr/>
                    <a:lstStyle/>
                    <a:p>
                      <a:pPr algn="l" rtl="0" fontAlgn="b">
                        <a:buNone/>
                      </a:pPr>
                      <a:r>
                        <a:rPr lang="es-CO" sz="2000" b="0" i="0" u="none" strike="noStrike">
                          <a:solidFill>
                            <a:srgbClr val="2A5162"/>
                          </a:solidFill>
                          <a:effectLst/>
                          <a:latin typeface="Aptos Narrow" panose="020B0004020202020204" pitchFamily="34" charset="0"/>
                        </a:rPr>
                        <a:t>Buzón de sugerencias</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3</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3</a:t>
                      </a:r>
                    </a:p>
                  </a:txBody>
                  <a:tcPr marL="7620" marR="7620" marT="7620" marB="0" anchor="b">
                    <a:lnL w="12700" cap="flat" cmpd="sng" algn="ctr">
                      <a:solidFill>
                        <a:srgbClr val="2A5162"/>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836180684"/>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Call center</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1</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0</a:t>
                      </a:r>
                    </a:p>
                  </a:txBody>
                  <a:tcPr marL="7620" marR="7620" marT="7620" marB="0" anchor="b">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97670079"/>
                  </a:ext>
                </a:extLst>
              </a:tr>
              <a:tr h="447799">
                <a:tc>
                  <a:txBody>
                    <a:bodyPr/>
                    <a:lstStyle/>
                    <a:p>
                      <a:pPr algn="l" rtl="0" fontAlgn="b">
                        <a:buNone/>
                      </a:pPr>
                      <a:r>
                        <a:rPr lang="es-CO" sz="2000" b="0" i="0" u="none" strike="noStrike">
                          <a:solidFill>
                            <a:srgbClr val="2A5162"/>
                          </a:solidFill>
                          <a:effectLst/>
                          <a:latin typeface="Aptos Narrow" panose="020B0004020202020204" pitchFamily="34" charset="0"/>
                        </a:rPr>
                        <a:t>Redes sociales</a:t>
                      </a:r>
                    </a:p>
                  </a:txBody>
                  <a:tcPr marL="7620" marR="7620" marT="762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r" rtl="0" fontAlgn="b">
                        <a:buNone/>
                      </a:pPr>
                      <a:r>
                        <a:rPr lang="es-CO" sz="2000" b="0" i="0" u="none" strike="noStrike">
                          <a:solidFill>
                            <a:srgbClr val="2A5162"/>
                          </a:solidFill>
                          <a:effectLst/>
                          <a:latin typeface="Aptos Narrow" panose="020B0004020202020204" pitchFamily="34" charset="0"/>
                        </a:rPr>
                        <a:t>0</a:t>
                      </a:r>
                    </a:p>
                  </a:txBody>
                  <a:tcPr marL="7620" marR="7620" marT="7620" marB="0" anchor="b">
                    <a:lnL w="6350" cap="flat" cmpd="sng" algn="ctr">
                      <a:solidFill>
                        <a:srgbClr val="FFFFFF"/>
                      </a:solidFill>
                      <a:prstDash val="solid"/>
                      <a:round/>
                      <a:headEnd type="none" w="med" len="med"/>
                      <a:tailEnd type="none" w="med" len="med"/>
                    </a:lnL>
                    <a:lnR w="12700" cap="flat" cmpd="sng" algn="ctr">
                      <a:solidFill>
                        <a:srgbClr val="2A5162"/>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tc>
                  <a:txBody>
                    <a:bodyPr/>
                    <a:lstStyle/>
                    <a:p>
                      <a:pPr algn="r" rtl="0" fontAlgn="b">
                        <a:buNone/>
                      </a:pPr>
                      <a:r>
                        <a:rPr lang="es-CO" sz="2000" b="0" i="0" u="none" strike="noStrike" dirty="0">
                          <a:solidFill>
                            <a:srgbClr val="2A5162"/>
                          </a:solidFill>
                          <a:effectLst/>
                          <a:latin typeface="Aptos Narrow" panose="020B0004020202020204" pitchFamily="34" charset="0"/>
                        </a:rPr>
                        <a:t>0</a:t>
                      </a:r>
                    </a:p>
                  </a:txBody>
                  <a:tcPr marL="7620" marR="7620" marT="7620" marB="0" anchor="b">
                    <a:lnL w="12700" cap="flat" cmpd="sng" algn="ctr">
                      <a:solidFill>
                        <a:srgbClr val="2A5162"/>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2A5162"/>
                      </a:solidFill>
                      <a:prstDash val="solid"/>
                      <a:round/>
                      <a:headEnd type="none" w="med" len="med"/>
                      <a:tailEnd type="none" w="med" len="med"/>
                    </a:lnB>
                    <a:noFill/>
                  </a:tcPr>
                </a:tc>
                <a:extLst>
                  <a:ext uri="{0D108BD9-81ED-4DB2-BD59-A6C34878D82A}">
                    <a16:rowId xmlns:a16="http://schemas.microsoft.com/office/drawing/2014/main" val="337798032"/>
                  </a:ext>
                </a:extLst>
              </a:tr>
              <a:tr h="447799">
                <a:tc>
                  <a:txBody>
                    <a:bodyPr/>
                    <a:lstStyle/>
                    <a:p>
                      <a:pPr algn="l" fontAlgn="b"/>
                      <a:endParaRPr lang="es-CO" sz="2000" b="0" i="0" u="none" strike="noStrike">
                        <a:solidFill>
                          <a:srgbClr val="2A5162"/>
                        </a:solidFill>
                        <a:effectLst/>
                        <a:latin typeface="Aptos Narrow" panose="020B0004020202020204" pitchFamily="34" charset="0"/>
                      </a:endParaRPr>
                    </a:p>
                  </a:txBody>
                  <a:tcPr marL="0" marR="0" marT="0" marB="0" anchor="ctr">
                    <a:lnL>
                      <a:noFill/>
                    </a:lnL>
                    <a:lnR>
                      <a:noFill/>
                    </a:lnR>
                    <a:lnT w="12700" cap="flat" cmpd="sng" algn="ctr">
                      <a:solidFill>
                        <a:srgbClr val="2A5162"/>
                      </a:solidFill>
                      <a:prstDash val="solid"/>
                      <a:round/>
                      <a:headEnd type="none" w="med" len="med"/>
                      <a:tailEnd type="none" w="med" len="med"/>
                    </a:lnT>
                    <a:lnB>
                      <a:noFill/>
                    </a:lnB>
                    <a:noFill/>
                  </a:tcPr>
                </a:tc>
                <a:tc>
                  <a:txBody>
                    <a:bodyPr/>
                    <a:lstStyle/>
                    <a:p>
                      <a:pPr algn="r" fontAlgn="b"/>
                      <a:r>
                        <a:rPr lang="es-MX" sz="2000" b="0" i="0" u="none" strike="noStrike" dirty="0">
                          <a:solidFill>
                            <a:srgbClr val="2A5162"/>
                          </a:solidFill>
                          <a:effectLst/>
                          <a:latin typeface="Aptos Narrow" panose="020B0004020202020204" pitchFamily="34" charset="0"/>
                        </a:rPr>
                        <a:t>171</a:t>
                      </a:r>
                      <a:endParaRPr lang="es-CO" sz="2000" b="0" i="0" u="none" strike="noStrike" dirty="0">
                        <a:solidFill>
                          <a:srgbClr val="2A5162"/>
                        </a:solidFill>
                        <a:effectLst/>
                        <a:latin typeface="Aptos Narrow" panose="020B0004020202020204" pitchFamily="34" charset="0"/>
                      </a:endParaRPr>
                    </a:p>
                  </a:txBody>
                  <a:tcPr marL="0" marR="0" marT="0" marB="0" anchor="ctr">
                    <a:lnL>
                      <a:noFill/>
                    </a:lnL>
                    <a:lnR w="12700" cap="flat" cmpd="sng" algn="ctr">
                      <a:solidFill>
                        <a:srgbClr val="2A5162"/>
                      </a:solidFill>
                      <a:prstDash val="solid"/>
                      <a:round/>
                      <a:headEnd type="none" w="med" len="med"/>
                      <a:tailEnd type="none" w="med" len="med"/>
                    </a:lnR>
                    <a:lnT w="12700" cap="flat" cmpd="sng" algn="ctr">
                      <a:solidFill>
                        <a:srgbClr val="2A5162"/>
                      </a:solidFill>
                      <a:prstDash val="solid"/>
                      <a:round/>
                      <a:headEnd type="none" w="med" len="med"/>
                      <a:tailEnd type="none" w="med" len="med"/>
                    </a:lnT>
                    <a:lnB>
                      <a:noFill/>
                    </a:lnB>
                    <a:noFill/>
                  </a:tcPr>
                </a:tc>
                <a:tc>
                  <a:txBody>
                    <a:bodyPr/>
                    <a:lstStyle/>
                    <a:p>
                      <a:pPr algn="r" fontAlgn="b"/>
                      <a:r>
                        <a:rPr lang="es-MX" sz="2000" b="0" i="0" u="none" strike="noStrike" dirty="0">
                          <a:solidFill>
                            <a:srgbClr val="2A5162"/>
                          </a:solidFill>
                          <a:effectLst/>
                          <a:latin typeface="Aptos Narrow" panose="020B0004020202020204" pitchFamily="34" charset="0"/>
                        </a:rPr>
                        <a:t>164</a:t>
                      </a:r>
                      <a:endParaRPr lang="es-CO" sz="2000" b="0" i="0" u="none" strike="noStrike" dirty="0">
                        <a:solidFill>
                          <a:srgbClr val="2A5162"/>
                        </a:solidFill>
                        <a:effectLst/>
                        <a:latin typeface="Aptos Narrow" panose="020B0004020202020204" pitchFamily="34" charset="0"/>
                      </a:endParaRPr>
                    </a:p>
                  </a:txBody>
                  <a:tcPr marL="0" marR="0" marT="0" marB="0" anchor="ctr">
                    <a:lnL w="12700" cap="flat" cmpd="sng" algn="ctr">
                      <a:solidFill>
                        <a:srgbClr val="2A5162"/>
                      </a:solidFill>
                      <a:prstDash val="solid"/>
                      <a:round/>
                      <a:headEnd type="none" w="med" len="med"/>
                      <a:tailEnd type="none" w="med" len="med"/>
                    </a:lnL>
                    <a:lnR>
                      <a:noFill/>
                    </a:lnR>
                    <a:lnT w="12700" cap="flat" cmpd="sng" algn="ctr">
                      <a:solidFill>
                        <a:srgbClr val="2A5162"/>
                      </a:solidFill>
                      <a:prstDash val="solid"/>
                      <a:round/>
                      <a:headEnd type="none" w="med" len="med"/>
                      <a:tailEnd type="none" w="med" len="med"/>
                    </a:lnT>
                    <a:lnB>
                      <a:noFill/>
                    </a:lnB>
                    <a:noFill/>
                  </a:tcPr>
                </a:tc>
                <a:extLst>
                  <a:ext uri="{0D108BD9-81ED-4DB2-BD59-A6C34878D82A}">
                    <a16:rowId xmlns:a16="http://schemas.microsoft.com/office/drawing/2014/main" val="1535305277"/>
                  </a:ext>
                </a:extLst>
              </a:tr>
            </a:tbl>
          </a:graphicData>
        </a:graphic>
      </p:graphicFrame>
      <p:sp>
        <p:nvSpPr>
          <p:cNvPr id="2" name="CuadroTexto 1">
            <a:extLst>
              <a:ext uri="{FF2B5EF4-FFF2-40B4-BE49-F238E27FC236}">
                <a16:creationId xmlns:a16="http://schemas.microsoft.com/office/drawing/2014/main" id="{2FC5E5A0-146B-C2A0-ACB4-7C2713845611}"/>
              </a:ext>
            </a:extLst>
          </p:cNvPr>
          <p:cNvSpPr txBox="1"/>
          <p:nvPr/>
        </p:nvSpPr>
        <p:spPr>
          <a:xfrm>
            <a:off x="6743278" y="6022082"/>
            <a:ext cx="5041646"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Fuentes: Aplicativo Conexiones – Informe Andes BPO – Informe Redes (Comunicaciones) –Informe </a:t>
            </a:r>
            <a:r>
              <a:rPr lang="es-CO" sz="700" b="1" i="1" dirty="0" err="1">
                <a:solidFill>
                  <a:srgbClr val="23505E"/>
                </a:solidFill>
                <a:latin typeface="Arial" panose="020B0604020202020204" pitchFamily="34" charset="0"/>
                <a:ea typeface="Calibri" panose="020F0502020204030204" pitchFamily="34" charset="0"/>
                <a:cs typeface="Times New Roman" panose="02020603050405020304" pitchFamily="18" charset="0"/>
              </a:rPr>
              <a:t>SuperArgo</a:t>
            </a:r>
            <a:endPar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endParaRP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Jun 2025</a:t>
            </a:r>
          </a:p>
        </p:txBody>
      </p:sp>
    </p:spTree>
    <p:extLst>
      <p:ext uri="{BB962C8B-B14F-4D97-AF65-F5344CB8AC3E}">
        <p14:creationId xmlns:p14="http://schemas.microsoft.com/office/powerpoint/2010/main" val="89579839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7.01.13"/>
  <p:tag name="AS_TITLE" val="Aspose.Slides for .NET 4.0"/>
  <p:tag name="AS_VERSION" val="16.12.1.0"/>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8642</TotalTime>
  <Words>2877</Words>
  <Application>Microsoft Office PowerPoint</Application>
  <PresentationFormat>Personalizado</PresentationFormat>
  <Paragraphs>1191</Paragraphs>
  <Slides>26</Slides>
  <Notes>11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26</vt:i4>
      </vt:variant>
    </vt:vector>
  </HeadingPairs>
  <TitlesOfParts>
    <vt:vector size="33" baseType="lpstr">
      <vt:lpstr>Aptos Narrow</vt:lpstr>
      <vt:lpstr>Arial</vt:lpstr>
      <vt:lpstr>Calibri</vt:lpstr>
      <vt:lpstr>Open Sans</vt:lpstr>
      <vt:lpstr>Open Sans Extrabold</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JONATAN MARTINEZ LOPERA</cp:lastModifiedBy>
  <cp:revision>199</cp:revision>
  <dcterms:created xsi:type="dcterms:W3CDTF">2021-01-16T20:41:53Z</dcterms:created>
  <dcterms:modified xsi:type="dcterms:W3CDTF">2025-07-10T21:04:42Z</dcterms:modified>
</cp:coreProperties>
</file>