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79" r:id="rId3"/>
    <p:sldId id="361" r:id="rId4"/>
    <p:sldId id="360" r:id="rId5"/>
    <p:sldId id="334" r:id="rId6"/>
    <p:sldId id="335" r:id="rId7"/>
    <p:sldId id="336" r:id="rId8"/>
    <p:sldId id="337" r:id="rId9"/>
    <p:sldId id="338" r:id="rId10"/>
    <p:sldId id="339" r:id="rId11"/>
    <p:sldId id="341" r:id="rId12"/>
    <p:sldId id="340" r:id="rId13"/>
    <p:sldId id="342" r:id="rId14"/>
    <p:sldId id="344" r:id="rId15"/>
    <p:sldId id="345" r:id="rId16"/>
    <p:sldId id="346" r:id="rId17"/>
    <p:sldId id="347" r:id="rId18"/>
    <p:sldId id="348" r:id="rId19"/>
    <p:sldId id="349" r:id="rId20"/>
    <p:sldId id="350" r:id="rId21"/>
    <p:sldId id="351" r:id="rId22"/>
    <p:sldId id="352" r:id="rId23"/>
    <p:sldId id="353" r:id="rId24"/>
    <p:sldId id="354" r:id="rId25"/>
    <p:sldId id="356" r:id="rId26"/>
    <p:sldId id="357" r:id="rId27"/>
    <p:sldId id="358" r:id="rId28"/>
  </p:sldIdLst>
  <p:sldSz cx="12190413" cy="6859588"/>
  <p:notesSz cx="6858000" cy="9144000"/>
  <p:custDataLst>
    <p:tags r:id="rId30"/>
  </p:custDataLst>
  <p:defaultText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547BDA-B3BE-D253-53E5-FA18C689AB3B}" name="Natalia Andrea Gomez Echaverria" initials="NG" userId="S::NGOMEZ@saviaeps.onmicrosoft.com::d35c5606-5963-4c82-af25-5ff9217117ce" providerId="AD"/>
  <p188:author id="{10A111DD-6CD9-D491-9A22-E86C8883A411}" name="JONATAN MARTINEZ LOPERA" initials="JM" userId="S::jmartinez@saviaeps3.onmicrosoft.com::20c1df63-058d-463c-b166-62bce9a8aeb2" providerId="AD"/>
  <p188:author id="{25B663F3-C0DA-D218-EF21-23685F4E7750}" name="Natalia Andrea Gomez Echavarria" initials="NAGE" userId="S-1-5-21-1716087525-4202621800-3901471093-147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162"/>
    <a:srgbClr val="005046"/>
    <a:srgbClr val="CCECE8"/>
    <a:srgbClr val="99D9D1"/>
    <a:srgbClr val="3BB9B8"/>
    <a:srgbClr val="FFFFFF"/>
    <a:srgbClr val="9BD2CD"/>
    <a:srgbClr val="009B86"/>
    <a:srgbClr val="EEDF58"/>
    <a:srgbClr val="E17A16"/>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2570" autoAdjust="0"/>
  </p:normalViewPr>
  <p:slideViewPr>
    <p:cSldViewPr>
      <p:cViewPr varScale="1">
        <p:scale>
          <a:sx n="85" d="100"/>
          <a:sy n="85" d="100"/>
        </p:scale>
        <p:origin x="494" y="58"/>
      </p:cViewPr>
      <p:guideLst>
        <p:guide orient="horz" pos="2161"/>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microsoft.com/office/2018/10/relationships/authors" Target="author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D:\Users\jmartinez\Desktop\Expresiones\2025\Data_expresiones_2025.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rgbClr val="002823"/>
                </a:solidFill>
                <a:latin typeface="+mj-lt"/>
                <a:ea typeface="+mj-ea"/>
                <a:cs typeface="+mj-cs"/>
              </a:defRPr>
            </a:pPr>
            <a:r>
              <a:rPr lang="es-CO">
                <a:solidFill>
                  <a:srgbClr val="006666"/>
                </a:solidFill>
              </a:rPr>
              <a:t>COMPARATIVO MANIFESTACIONES</a:t>
            </a:r>
          </a:p>
          <a:p>
            <a:pPr>
              <a:defRPr>
                <a:solidFill>
                  <a:srgbClr val="002823"/>
                </a:solidFill>
              </a:defRPr>
            </a:pPr>
            <a:endParaRPr lang="es-CO">
              <a:solidFill>
                <a:srgbClr val="002823"/>
              </a:solidFill>
            </a:endParaRPr>
          </a:p>
        </c:rich>
      </c:tx>
      <c:layout>
        <c:manualLayout>
          <c:xMode val="edge"/>
          <c:yMode val="edge"/>
          <c:x val="0.17047086576444753"/>
          <c:y val="2.8532721639710358E-2"/>
        </c:manualLayout>
      </c:layout>
      <c:overlay val="0"/>
      <c:spPr>
        <a:solidFill>
          <a:srgbClr val="FFFFFF"/>
        </a:solidFill>
        <a:ln>
          <a:noFill/>
        </a:ln>
        <a:effectLst/>
      </c:spPr>
      <c:txPr>
        <a:bodyPr rot="0" spcFirstLastPara="1" vertOverflow="ellipsis" vert="horz" wrap="square" anchor="ctr" anchorCtr="1"/>
        <a:lstStyle/>
        <a:p>
          <a:pPr>
            <a:defRPr sz="1600" b="1" i="0" u="none" strike="noStrike" kern="1200" cap="none" spc="0" normalizeH="0" baseline="0">
              <a:solidFill>
                <a:srgbClr val="002823"/>
              </a:solidFill>
              <a:latin typeface="+mj-lt"/>
              <a:ea typeface="+mj-ea"/>
              <a:cs typeface="+mj-cs"/>
            </a:defRPr>
          </a:pPr>
          <a:endParaRPr lang="es-CO"/>
        </a:p>
      </c:txPr>
    </c:title>
    <c:autoTitleDeleted val="0"/>
    <c:plotArea>
      <c:layout/>
      <c:barChart>
        <c:barDir val="col"/>
        <c:grouping val="clustered"/>
        <c:varyColors val="0"/>
        <c:ser>
          <c:idx val="0"/>
          <c:order val="0"/>
          <c:tx>
            <c:strRef>
              <c:f>'Dinámica Comparativo'!$A$7</c:f>
              <c:strCache>
                <c:ptCount val="1"/>
                <c:pt idx="0">
                  <c:v>2024</c:v>
                </c:pt>
              </c:strCache>
            </c:strRef>
          </c:tx>
          <c:spPr>
            <a:solidFill>
              <a:srgbClr val="2A516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6666"/>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'Dinámica Comparativo'!$E$6:$F$6</c:f>
              <c:strCache>
                <c:ptCount val="2"/>
                <c:pt idx="0">
                  <c:v>ABRIL</c:v>
                </c:pt>
                <c:pt idx="1">
                  <c:v>MAYO</c:v>
                </c:pt>
              </c:strCache>
            </c:strRef>
          </c:cat>
          <c:val>
            <c:numRef>
              <c:f>'Dinámica Comparativo'!$E$7:$F$7</c:f>
              <c:numCache>
                <c:formatCode>#,##0</c:formatCode>
                <c:ptCount val="2"/>
                <c:pt idx="0">
                  <c:v>121804</c:v>
                </c:pt>
                <c:pt idx="1">
                  <c:v>113425</c:v>
                </c:pt>
              </c:numCache>
            </c:numRef>
          </c:val>
          <c:extLst>
            <c:ext xmlns:c16="http://schemas.microsoft.com/office/drawing/2014/chart" uri="{C3380CC4-5D6E-409C-BE32-E72D297353CC}">
              <c16:uniqueId val="{00000000-2988-4BB5-BA38-0197A859DAF9}"/>
            </c:ext>
          </c:extLst>
        </c:ser>
        <c:ser>
          <c:idx val="1"/>
          <c:order val="1"/>
          <c:tx>
            <c:strRef>
              <c:f>'Dinámica Comparativo'!$A$8</c:f>
              <c:strCache>
                <c:ptCount val="1"/>
                <c:pt idx="0">
                  <c:v>2025</c:v>
                </c:pt>
              </c:strCache>
            </c:strRef>
          </c:tx>
          <c:spPr>
            <a:solidFill>
              <a:srgbClr val="00A5A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6666"/>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'Dinámica Comparativo'!$E$6:$F$6</c:f>
              <c:strCache>
                <c:ptCount val="2"/>
                <c:pt idx="0">
                  <c:v>ABRIL</c:v>
                </c:pt>
                <c:pt idx="1">
                  <c:v>MAYO</c:v>
                </c:pt>
              </c:strCache>
            </c:strRef>
          </c:cat>
          <c:val>
            <c:numRef>
              <c:f>'Dinámica Comparativo'!$E$8:$F$8</c:f>
              <c:numCache>
                <c:formatCode>#,##0</c:formatCode>
                <c:ptCount val="2"/>
                <c:pt idx="0">
                  <c:v>184313</c:v>
                </c:pt>
                <c:pt idx="1">
                  <c:v>199764</c:v>
                </c:pt>
              </c:numCache>
            </c:numRef>
          </c:val>
          <c:extLst>
            <c:ext xmlns:c16="http://schemas.microsoft.com/office/drawing/2014/chart" uri="{C3380CC4-5D6E-409C-BE32-E72D297353CC}">
              <c16:uniqueId val="{00000001-2988-4BB5-BA38-0197A859DAF9}"/>
            </c:ext>
          </c:extLst>
        </c:ser>
        <c:dLbls>
          <c:dLblPos val="outEnd"/>
          <c:showLegendKey val="0"/>
          <c:showVal val="1"/>
          <c:showCatName val="0"/>
          <c:showSerName val="0"/>
          <c:showPercent val="0"/>
          <c:showBubbleSize val="0"/>
        </c:dLbls>
        <c:gapWidth val="267"/>
        <c:overlap val="-43"/>
        <c:axId val="443074528"/>
        <c:axId val="443075008"/>
      </c:barChart>
      <c:catAx>
        <c:axId val="443074528"/>
        <c:scaling>
          <c:orientation val="minMax"/>
        </c:scaling>
        <c:delete val="0"/>
        <c:axPos val="b"/>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rgbClr val="006666"/>
                </a:solidFill>
                <a:latin typeface="+mn-lt"/>
                <a:ea typeface="+mn-ea"/>
                <a:cs typeface="+mn-cs"/>
              </a:defRPr>
            </a:pPr>
            <a:endParaRPr lang="es-CO"/>
          </a:p>
        </c:txPr>
        <c:crossAx val="443075008"/>
        <c:crosses val="autoZero"/>
        <c:auto val="1"/>
        <c:lblAlgn val="ctr"/>
        <c:lblOffset val="100"/>
        <c:noMultiLvlLbl val="0"/>
      </c:catAx>
      <c:valAx>
        <c:axId val="443075008"/>
        <c:scaling>
          <c:orientation val="minMax"/>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6666"/>
                </a:solidFill>
                <a:latin typeface="+mn-lt"/>
                <a:ea typeface="+mn-ea"/>
                <a:cs typeface="+mn-cs"/>
              </a:defRPr>
            </a:pPr>
            <a:endParaRPr lang="es-CO"/>
          </a:p>
        </c:txPr>
        <c:crossAx val="443074528"/>
        <c:crosses val="autoZero"/>
        <c:crossBetween val="between"/>
      </c:valAx>
      <c:spPr>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006666"/>
              </a:solidFill>
              <a:latin typeface="+mn-lt"/>
              <a:ea typeface="+mn-ea"/>
              <a:cs typeface="+mn-cs"/>
            </a:defRPr>
          </a:pPr>
          <a:endParaRPr lang="es-CO"/>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E52117-1CDE-49C9-AA8B-8CDFB8F7102C}" type="datetimeFigureOut">
              <a:rPr lang="es-CO" smtClean="0"/>
              <a:t>16/06/2025</a:t>
            </a:fld>
            <a:endParaRPr lang="es-CO"/>
          </a:p>
        </p:txBody>
      </p:sp>
      <p:sp>
        <p:nvSpPr>
          <p:cNvPr id="4" name="3 Marcador de imagen de diapositiva"/>
          <p:cNvSpPr>
            <a:spLocks noGrp="1" noRot="1" noChangeAspect="1"/>
          </p:cNvSpPr>
          <p:nvPr>
            <p:ph type="sldImg" idx="2"/>
          </p:nvPr>
        </p:nvSpPr>
        <p:spPr>
          <a:xfrm>
            <a:off x="382588" y="685800"/>
            <a:ext cx="6092825" cy="3429000"/>
          </a:xfrm>
          <a:prstGeom prst="rect">
            <a:avLst/>
          </a:prstGeom>
          <a:noFill/>
          <a:ln w="12700">
            <a:solidFill>
              <a:prstClr val="black"/>
            </a:solidFill>
          </a:ln>
        </p:spPr>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D7F857-95B7-4AF3-BC02-B0F4E65BDEE8}" type="slidenum">
              <a:rPr lang="es-CO" smtClean="0"/>
              <a:t>‹Nº›</a:t>
            </a:fld>
            <a:endParaRPr lang="es-CO"/>
          </a:p>
        </p:txBody>
      </p:sp>
    </p:spTree>
    <p:extLst>
      <p:ext uri="{BB962C8B-B14F-4D97-AF65-F5344CB8AC3E}">
        <p14:creationId xmlns:p14="http://schemas.microsoft.com/office/powerpoint/2010/main" val="3810966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1</a:t>
            </a:fld>
            <a:endParaRPr lang="es-CO"/>
          </a:p>
        </p:txBody>
      </p:sp>
    </p:spTree>
    <p:extLst>
      <p:ext uri="{BB962C8B-B14F-4D97-AF65-F5344CB8AC3E}">
        <p14:creationId xmlns:p14="http://schemas.microsoft.com/office/powerpoint/2010/main" val="1877373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56DF5-649C-A148-6D58-DF1041E375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24B71F8-A74B-844A-E56E-5108B0ED54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AE742B4-9762-8DFB-F09A-9A90D6D799F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53B7AD5-83BF-C76E-93C6-68DCEA537ED5}"/>
              </a:ext>
            </a:extLst>
          </p:cNvPr>
          <p:cNvSpPr>
            <a:spLocks noGrp="1"/>
          </p:cNvSpPr>
          <p:nvPr>
            <p:ph type="sldNum" sz="quarter" idx="5"/>
          </p:nvPr>
        </p:nvSpPr>
        <p:spPr/>
        <p:txBody>
          <a:bodyPr/>
          <a:lstStyle/>
          <a:p>
            <a:fld id="{C1D7F857-95B7-4AF3-BC02-B0F4E65BDEE8}" type="slidenum">
              <a:rPr lang="es-CO" smtClean="0"/>
              <a:t>13</a:t>
            </a:fld>
            <a:endParaRPr lang="es-CO"/>
          </a:p>
        </p:txBody>
      </p:sp>
    </p:spTree>
    <p:extLst>
      <p:ext uri="{BB962C8B-B14F-4D97-AF65-F5344CB8AC3E}">
        <p14:creationId xmlns:p14="http://schemas.microsoft.com/office/powerpoint/2010/main" val="4045999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5</a:t>
            </a:fld>
            <a:endParaRPr lang="es-CO"/>
          </a:p>
        </p:txBody>
      </p:sp>
    </p:spTree>
    <p:extLst>
      <p:ext uri="{BB962C8B-B14F-4D97-AF65-F5344CB8AC3E}">
        <p14:creationId xmlns:p14="http://schemas.microsoft.com/office/powerpoint/2010/main" val="1341062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60B66-A964-88A1-FFC4-FF8B6009F1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EEA7C0-4E6F-C13C-9D6D-5F548C5913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BF731CD-8C72-8CF4-D6C3-A992A2B3857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D0AA70AB-24EC-EA56-9783-9A036927E83F}"/>
              </a:ext>
            </a:extLst>
          </p:cNvPr>
          <p:cNvSpPr>
            <a:spLocks noGrp="1"/>
          </p:cNvSpPr>
          <p:nvPr>
            <p:ph type="sldNum" sz="quarter" idx="5"/>
          </p:nvPr>
        </p:nvSpPr>
        <p:spPr/>
        <p:txBody>
          <a:bodyPr/>
          <a:lstStyle/>
          <a:p>
            <a:fld id="{C1D7F857-95B7-4AF3-BC02-B0F4E65BDEE8}" type="slidenum">
              <a:rPr lang="es-CO" smtClean="0"/>
              <a:t>6</a:t>
            </a:fld>
            <a:endParaRPr lang="es-CO"/>
          </a:p>
        </p:txBody>
      </p:sp>
    </p:spTree>
    <p:extLst>
      <p:ext uri="{BB962C8B-B14F-4D97-AF65-F5344CB8AC3E}">
        <p14:creationId xmlns:p14="http://schemas.microsoft.com/office/powerpoint/2010/main" val="148713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E3E1-FD29-61EA-CB45-51530CC2EFF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4983910-EAA3-CE8C-BAE8-617F70B1FC9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1E5F503-75F4-0366-CFB8-A0C69D1C224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763C4B96-5F8B-D854-3755-5731E0485870}"/>
              </a:ext>
            </a:extLst>
          </p:cNvPr>
          <p:cNvSpPr>
            <a:spLocks noGrp="1"/>
          </p:cNvSpPr>
          <p:nvPr>
            <p:ph type="sldNum" sz="quarter" idx="5"/>
          </p:nvPr>
        </p:nvSpPr>
        <p:spPr/>
        <p:txBody>
          <a:bodyPr/>
          <a:lstStyle/>
          <a:p>
            <a:fld id="{C1D7F857-95B7-4AF3-BC02-B0F4E65BDEE8}" type="slidenum">
              <a:rPr lang="es-CO" smtClean="0"/>
              <a:t>7</a:t>
            </a:fld>
            <a:endParaRPr lang="es-CO"/>
          </a:p>
        </p:txBody>
      </p:sp>
    </p:spTree>
    <p:extLst>
      <p:ext uri="{BB962C8B-B14F-4D97-AF65-F5344CB8AC3E}">
        <p14:creationId xmlns:p14="http://schemas.microsoft.com/office/powerpoint/2010/main" val="408630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C8C1E-E80C-CB51-68AF-DA57CA7467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42899F5-4E66-0075-B7ED-4A8F623FD6A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2ED3EE3-1F35-FC03-DFEB-0AD06FA3455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E8CA394-20D1-B82C-05AB-846412082BF6}"/>
              </a:ext>
            </a:extLst>
          </p:cNvPr>
          <p:cNvSpPr>
            <a:spLocks noGrp="1"/>
          </p:cNvSpPr>
          <p:nvPr>
            <p:ph type="sldNum" sz="quarter" idx="5"/>
          </p:nvPr>
        </p:nvSpPr>
        <p:spPr/>
        <p:txBody>
          <a:bodyPr/>
          <a:lstStyle/>
          <a:p>
            <a:fld id="{C1D7F857-95B7-4AF3-BC02-B0F4E65BDEE8}" type="slidenum">
              <a:rPr lang="es-CO" smtClean="0"/>
              <a:t>8</a:t>
            </a:fld>
            <a:endParaRPr lang="es-CO"/>
          </a:p>
        </p:txBody>
      </p:sp>
    </p:spTree>
    <p:extLst>
      <p:ext uri="{BB962C8B-B14F-4D97-AF65-F5344CB8AC3E}">
        <p14:creationId xmlns:p14="http://schemas.microsoft.com/office/powerpoint/2010/main" val="2618517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342C6-601E-5564-AE28-9419FD51015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C4C5D4-EEFA-A85A-94F3-5393F389C4D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987D749-CAE2-C1EA-5011-545129ABD80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EB32769-B474-7566-42E7-99B50F641F50}"/>
              </a:ext>
            </a:extLst>
          </p:cNvPr>
          <p:cNvSpPr>
            <a:spLocks noGrp="1"/>
          </p:cNvSpPr>
          <p:nvPr>
            <p:ph type="sldNum" sz="quarter" idx="5"/>
          </p:nvPr>
        </p:nvSpPr>
        <p:spPr/>
        <p:txBody>
          <a:bodyPr/>
          <a:lstStyle/>
          <a:p>
            <a:fld id="{C1D7F857-95B7-4AF3-BC02-B0F4E65BDEE8}" type="slidenum">
              <a:rPr lang="es-CO" smtClean="0"/>
              <a:t>9</a:t>
            </a:fld>
            <a:endParaRPr lang="es-CO"/>
          </a:p>
        </p:txBody>
      </p:sp>
    </p:spTree>
    <p:extLst>
      <p:ext uri="{BB962C8B-B14F-4D97-AF65-F5344CB8AC3E}">
        <p14:creationId xmlns:p14="http://schemas.microsoft.com/office/powerpoint/2010/main" val="2387481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FCBB-6047-906E-0FFB-9105212853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E2D89D-A2C7-0548-4924-9C5FA79489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A609DC2-95F6-5A84-4DF8-381D6A6BC42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4FAA0E5A-F4D1-3AB3-D707-31CA3092FB3B}"/>
              </a:ext>
            </a:extLst>
          </p:cNvPr>
          <p:cNvSpPr>
            <a:spLocks noGrp="1"/>
          </p:cNvSpPr>
          <p:nvPr>
            <p:ph type="sldNum" sz="quarter" idx="5"/>
          </p:nvPr>
        </p:nvSpPr>
        <p:spPr/>
        <p:txBody>
          <a:bodyPr/>
          <a:lstStyle/>
          <a:p>
            <a:fld id="{C1D7F857-95B7-4AF3-BC02-B0F4E65BDEE8}" type="slidenum">
              <a:rPr lang="es-CO" smtClean="0"/>
              <a:t>10</a:t>
            </a:fld>
            <a:endParaRPr lang="es-CO"/>
          </a:p>
        </p:txBody>
      </p:sp>
    </p:spTree>
    <p:extLst>
      <p:ext uri="{BB962C8B-B14F-4D97-AF65-F5344CB8AC3E}">
        <p14:creationId xmlns:p14="http://schemas.microsoft.com/office/powerpoint/2010/main" val="3592362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438BD-D110-C22A-A867-6296FFC07C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38C359D-670F-7E50-92FE-5B2CF994FA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3DC0DB7-73B9-EC43-3DFD-55DA74AEE63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F00E976-EF13-E35F-644C-C3C06C4D5F2B}"/>
              </a:ext>
            </a:extLst>
          </p:cNvPr>
          <p:cNvSpPr>
            <a:spLocks noGrp="1"/>
          </p:cNvSpPr>
          <p:nvPr>
            <p:ph type="sldNum" sz="quarter" idx="5"/>
          </p:nvPr>
        </p:nvSpPr>
        <p:spPr/>
        <p:txBody>
          <a:bodyPr/>
          <a:lstStyle/>
          <a:p>
            <a:fld id="{C1D7F857-95B7-4AF3-BC02-B0F4E65BDEE8}" type="slidenum">
              <a:rPr lang="es-CO" smtClean="0"/>
              <a:t>11</a:t>
            </a:fld>
            <a:endParaRPr lang="es-CO"/>
          </a:p>
        </p:txBody>
      </p:sp>
    </p:spTree>
    <p:extLst>
      <p:ext uri="{BB962C8B-B14F-4D97-AF65-F5344CB8AC3E}">
        <p14:creationId xmlns:p14="http://schemas.microsoft.com/office/powerpoint/2010/main" val="818460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56FF1-854D-6FB0-B20D-50AEFD7D081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87D1F3-FEED-A2DF-C537-5D0417A1E29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8D19789-C32B-62BC-F099-B16C2F3970F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FB09AC2-AF41-5798-6D14-7B0D312B19D7}"/>
              </a:ext>
            </a:extLst>
          </p:cNvPr>
          <p:cNvSpPr>
            <a:spLocks noGrp="1"/>
          </p:cNvSpPr>
          <p:nvPr>
            <p:ph type="sldNum" sz="quarter" idx="5"/>
          </p:nvPr>
        </p:nvSpPr>
        <p:spPr/>
        <p:txBody>
          <a:bodyPr/>
          <a:lstStyle/>
          <a:p>
            <a:fld id="{C1D7F857-95B7-4AF3-BC02-B0F4E65BDEE8}" type="slidenum">
              <a:rPr lang="es-CO" smtClean="0"/>
              <a:t>12</a:t>
            </a:fld>
            <a:endParaRPr lang="es-CO"/>
          </a:p>
        </p:txBody>
      </p:sp>
    </p:spTree>
    <p:extLst>
      <p:ext uri="{BB962C8B-B14F-4D97-AF65-F5344CB8AC3E}">
        <p14:creationId xmlns:p14="http://schemas.microsoft.com/office/powerpoint/2010/main" val="1143689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42612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65760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214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50492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3185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98441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2141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5207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087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7503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7544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164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778632" y="2722726"/>
            <a:ext cx="10009112" cy="1446550"/>
          </a:xfrm>
          <a:prstGeom prst="rect">
            <a:avLst/>
          </a:prstGeom>
          <a:noFill/>
        </p:spPr>
        <p:txBody>
          <a:bodyPr wrap="square" rtlCol="0">
            <a:spAutoFit/>
          </a:bodyPr>
          <a:lstStyle/>
          <a:p>
            <a:r>
              <a:rPr lang="es-CO" sz="4400" dirty="0">
                <a:solidFill>
                  <a:srgbClr val="FFFFFF"/>
                </a:solidFill>
                <a:latin typeface="+mj-lt"/>
              </a:rPr>
              <a:t>Reporte de gestión a las solicitudes radicadas por parte de nuestros afiliados </a:t>
            </a: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630710" y="2714462"/>
            <a:ext cx="0" cy="223224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7DC9C34B-8339-EC4A-3DB0-FC6BE602C1EA}"/>
              </a:ext>
            </a:extLst>
          </p:cNvPr>
          <p:cNvSpPr txBox="1"/>
          <p:nvPr/>
        </p:nvSpPr>
        <p:spPr>
          <a:xfrm>
            <a:off x="0" y="6259424"/>
            <a:ext cx="2232248" cy="600164"/>
          </a:xfrm>
          <a:prstGeom prst="rect">
            <a:avLst/>
          </a:prstGeom>
          <a:noFill/>
        </p:spPr>
        <p:txBody>
          <a:bodyPr wrap="square" rtlCol="0">
            <a:spAutoFit/>
          </a:bodyPr>
          <a:lstStyle/>
          <a:p>
            <a:r>
              <a:rPr lang="es-CO" sz="1100" b="1" dirty="0">
                <a:solidFill>
                  <a:srgbClr val="FFFFFF"/>
                </a:solidFill>
                <a:latin typeface="Arial" panose="020B0604020202020204" pitchFamily="34" charset="0"/>
                <a:cs typeface="Arial" panose="020B0604020202020204" pitchFamily="34" charset="0"/>
              </a:rPr>
              <a:t>Código: </a:t>
            </a:r>
            <a:r>
              <a:rPr lang="es-CO" sz="1100" dirty="0">
                <a:solidFill>
                  <a:srgbClr val="FFFFFF"/>
                </a:solidFill>
                <a:latin typeface="Arial" panose="020B0604020202020204" pitchFamily="34" charset="0"/>
                <a:cs typeface="Arial" panose="020B0604020202020204" pitchFamily="34" charset="0"/>
              </a:rPr>
              <a:t>FO-RE-02</a:t>
            </a:r>
          </a:p>
          <a:p>
            <a:r>
              <a:rPr lang="es-CO" sz="1100" b="1" dirty="0">
                <a:solidFill>
                  <a:srgbClr val="FFFFFF"/>
                </a:solidFill>
                <a:latin typeface="Arial" panose="020B0604020202020204" pitchFamily="34" charset="0"/>
                <a:cs typeface="Arial" panose="020B0604020202020204" pitchFamily="34" charset="0"/>
              </a:rPr>
              <a:t>Versión: </a:t>
            </a:r>
            <a:r>
              <a:rPr lang="es-CO" sz="1100" dirty="0">
                <a:solidFill>
                  <a:srgbClr val="FFFFFF"/>
                </a:solidFill>
                <a:latin typeface="Arial" panose="020B0604020202020204" pitchFamily="34" charset="0"/>
                <a:cs typeface="Arial" panose="020B0604020202020204" pitchFamily="34" charset="0"/>
              </a:rPr>
              <a:t>04</a:t>
            </a:r>
            <a:br>
              <a:rPr lang="es-CO" sz="1100" dirty="0">
                <a:solidFill>
                  <a:srgbClr val="FFFFFF"/>
                </a:solidFill>
                <a:latin typeface="Arial" panose="020B0604020202020204" pitchFamily="34" charset="0"/>
                <a:cs typeface="Arial" panose="020B0604020202020204" pitchFamily="34" charset="0"/>
              </a:rPr>
            </a:br>
            <a:r>
              <a:rPr lang="es-CO" sz="1100" b="1" dirty="0">
                <a:solidFill>
                  <a:srgbClr val="FFFFFF"/>
                </a:solidFill>
                <a:latin typeface="Arial" panose="020B0604020202020204" pitchFamily="34" charset="0"/>
                <a:cs typeface="Arial" panose="020B0604020202020204" pitchFamily="34" charset="0"/>
              </a:rPr>
              <a:t>Fecha</a:t>
            </a:r>
            <a:r>
              <a:rPr lang="es-CO" sz="1100" dirty="0">
                <a:solidFill>
                  <a:srgbClr val="FFFFFF"/>
                </a:solidFill>
                <a:latin typeface="Arial" panose="020B0604020202020204" pitchFamily="34" charset="0"/>
                <a:cs typeface="Arial" panose="020B0604020202020204" pitchFamily="34" charset="0"/>
              </a:rPr>
              <a:t>: 17/09/2024</a:t>
            </a:r>
          </a:p>
        </p:txBody>
      </p:sp>
      <p:sp>
        <p:nvSpPr>
          <p:cNvPr id="3" name="CuadroTexto 2">
            <a:extLst>
              <a:ext uri="{FF2B5EF4-FFF2-40B4-BE49-F238E27FC236}">
                <a16:creationId xmlns:a16="http://schemas.microsoft.com/office/drawing/2014/main" id="{F680A909-8FE4-ACC9-8749-15B0FE03EB37}"/>
              </a:ext>
            </a:extLst>
          </p:cNvPr>
          <p:cNvSpPr txBox="1"/>
          <p:nvPr/>
        </p:nvSpPr>
        <p:spPr>
          <a:xfrm>
            <a:off x="1774726" y="4001563"/>
            <a:ext cx="10009112" cy="923330"/>
          </a:xfrm>
          <a:prstGeom prst="rect">
            <a:avLst/>
          </a:prstGeom>
          <a:noFill/>
        </p:spPr>
        <p:txBody>
          <a:bodyPr wrap="square" rtlCol="0">
            <a:spAutoFit/>
          </a:bodyPr>
          <a:lstStyle/>
          <a:p>
            <a:r>
              <a:rPr lang="es-MX" sz="5400" dirty="0">
                <a:solidFill>
                  <a:srgbClr val="FFFFFF"/>
                </a:solidFill>
                <a:latin typeface="+mj-lt"/>
              </a:rPr>
              <a:t>Mayo 2025</a:t>
            </a:r>
          </a:p>
        </p:txBody>
      </p:sp>
    </p:spTree>
    <p:extLst>
      <p:ext uri="{BB962C8B-B14F-4D97-AF65-F5344CB8AC3E}">
        <p14:creationId xmlns:p14="http://schemas.microsoft.com/office/powerpoint/2010/main" val="102565071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2C0D1-1CBD-4297-20E1-EE1B1B2F4EB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6ADAC79-AF02-4ADC-0BD1-5FD8CF3ACF17}"/>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1.345 (64,5%)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683D686-49ED-E1D8-F28B-711AC485C027}"/>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Oriente</a:t>
            </a:r>
          </a:p>
        </p:txBody>
      </p:sp>
      <p:sp>
        <p:nvSpPr>
          <p:cNvPr id="7" name="CuadroTexto 6">
            <a:extLst>
              <a:ext uri="{FF2B5EF4-FFF2-40B4-BE49-F238E27FC236}">
                <a16:creationId xmlns:a16="http://schemas.microsoft.com/office/drawing/2014/main" id="{9C61029E-D964-8F5D-FCE4-4C5338CAB2CC}"/>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sp>
        <p:nvSpPr>
          <p:cNvPr id="69" name="CuadroTexto 68">
            <a:extLst>
              <a:ext uri="{FF2B5EF4-FFF2-40B4-BE49-F238E27FC236}">
                <a16:creationId xmlns:a16="http://schemas.microsoft.com/office/drawing/2014/main" id="{E57D4EB1-36D3-B53C-618C-E82D51B1369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Oriente</a:t>
            </a:r>
            <a:endParaRPr lang="es-CO" b="1" dirty="0">
              <a:solidFill>
                <a:srgbClr val="2A5162"/>
              </a:solidFill>
            </a:endParaRPr>
          </a:p>
        </p:txBody>
      </p:sp>
      <p:pic>
        <p:nvPicPr>
          <p:cNvPr id="5" name="Gráfico 4">
            <a:extLst>
              <a:ext uri="{FF2B5EF4-FFF2-40B4-BE49-F238E27FC236}">
                <a16:creationId xmlns:a16="http://schemas.microsoft.com/office/drawing/2014/main" id="{0C01FFEB-117F-6ECA-D192-860A5592E9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90590" y="1696390"/>
            <a:ext cx="3904976" cy="4150800"/>
          </a:xfrm>
          <a:prstGeom prst="rect">
            <a:avLst/>
          </a:prstGeom>
        </p:spPr>
      </p:pic>
      <p:graphicFrame>
        <p:nvGraphicFramePr>
          <p:cNvPr id="6" name="Tabla 5">
            <a:extLst>
              <a:ext uri="{FF2B5EF4-FFF2-40B4-BE49-F238E27FC236}">
                <a16:creationId xmlns:a16="http://schemas.microsoft.com/office/drawing/2014/main" id="{10008325-2482-929F-0B26-81FEB1BBA990}"/>
              </a:ext>
            </a:extLst>
          </p:cNvPr>
          <p:cNvGraphicFramePr>
            <a:graphicFrameLocks noGrp="1"/>
          </p:cNvGraphicFramePr>
          <p:nvPr>
            <p:extLst>
              <p:ext uri="{D42A27DB-BD31-4B8C-83A1-F6EECF244321}">
                <p14:modId xmlns:p14="http://schemas.microsoft.com/office/powerpoint/2010/main" val="100893161"/>
              </p:ext>
            </p:extLst>
          </p:nvPr>
        </p:nvGraphicFramePr>
        <p:xfrm>
          <a:off x="534736" y="1974597"/>
          <a:ext cx="7199999" cy="3793210"/>
        </p:xfrm>
        <a:graphic>
          <a:graphicData uri="http://schemas.openxmlformats.org/drawingml/2006/table">
            <a:tbl>
              <a:tblPr/>
              <a:tblGrid>
                <a:gridCol w="3519591">
                  <a:extLst>
                    <a:ext uri="{9D8B030D-6E8A-4147-A177-3AD203B41FA5}">
                      <a16:colId xmlns:a16="http://schemas.microsoft.com/office/drawing/2014/main" val="2132901368"/>
                    </a:ext>
                  </a:extLst>
                </a:gridCol>
                <a:gridCol w="1840204">
                  <a:extLst>
                    <a:ext uri="{9D8B030D-6E8A-4147-A177-3AD203B41FA5}">
                      <a16:colId xmlns:a16="http://schemas.microsoft.com/office/drawing/2014/main" val="483967810"/>
                    </a:ext>
                  </a:extLst>
                </a:gridCol>
                <a:gridCol w="1840204">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Abril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fontAlgn="b"/>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1.036</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1.345</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Supersalud</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583</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5</a:t>
                      </a:r>
                      <a:r>
                        <a:rPr lang="es-CO" sz="2000" b="0" i="0" u="none" strike="noStrike" dirty="0">
                          <a:solidFill>
                            <a:srgbClr val="2A5162"/>
                          </a:solidFill>
                          <a:effectLst/>
                          <a:latin typeface="Aptos Narrow" panose="020B0004020202020204" pitchFamily="34" charset="0"/>
                        </a:rPr>
                        <a:t>68</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fontAlgn="b"/>
                      <a:r>
                        <a:rPr lang="es-CO" sz="2000" b="0" i="0" u="none" strike="noStrike" dirty="0">
                          <a:solidFill>
                            <a:srgbClr val="2A5162"/>
                          </a:solidFill>
                          <a:effectLst/>
                          <a:latin typeface="Aptos Narrow" panose="020B0004020202020204" pitchFamily="34" charset="0"/>
                        </a:rPr>
                        <a:t>Página web</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46</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49</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fontAlgn="b"/>
                      <a:r>
                        <a:rPr lang="es-MX" sz="2000" b="0" i="0" u="none" strike="noStrike" dirty="0">
                          <a:solidFill>
                            <a:srgbClr val="2A5162"/>
                          </a:solidFill>
                          <a:effectLst/>
                          <a:latin typeface="Aptos Narrow" panose="020B0004020202020204" pitchFamily="34" charset="0"/>
                        </a:rPr>
                        <a:t>Correo electrónico</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99</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90</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25456788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Redes sociales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Buzón de sugerencias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34</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a:t>
                      </a:r>
                      <a:r>
                        <a:rPr lang="es-CO" sz="2000" b="0" i="0" u="none" strike="noStrike" dirty="0">
                          <a:solidFill>
                            <a:srgbClr val="2A5162"/>
                          </a:solidFill>
                          <a:effectLst/>
                          <a:latin typeface="Aptos Narrow" panose="020B0004020202020204" pitchFamily="34" charset="0"/>
                        </a:rPr>
                        <a:t>2</a:t>
                      </a: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dirty="0">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800</a:t>
                      </a: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2</a:t>
                      </a:r>
                      <a:r>
                        <a:rPr lang="es-CO" sz="2000" b="0" i="0" u="none" strike="noStrike" dirty="0">
                          <a:solidFill>
                            <a:srgbClr val="2A5162"/>
                          </a:solidFill>
                          <a:effectLst/>
                          <a:latin typeface="Aptos Narrow" panose="020B0004020202020204" pitchFamily="34" charset="0"/>
                        </a:rPr>
                        <a:t>.085</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8" name="CuadroTexto 7">
            <a:extLst>
              <a:ext uri="{FF2B5EF4-FFF2-40B4-BE49-F238E27FC236}">
                <a16:creationId xmlns:a16="http://schemas.microsoft.com/office/drawing/2014/main" id="{9157B852-B4DC-7AB0-56C8-196C14145DD1}"/>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923414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828E5-C8C3-B8F5-4ADE-44257E074174}"/>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4A659C1-6623-13E3-CF4D-EF73940E6C4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755 (62,9%)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976968F-459C-DF38-2C6E-590482455DCA}"/>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Suroeste</a:t>
            </a:r>
          </a:p>
        </p:txBody>
      </p:sp>
      <p:sp>
        <p:nvSpPr>
          <p:cNvPr id="7" name="CuadroTexto 6">
            <a:extLst>
              <a:ext uri="{FF2B5EF4-FFF2-40B4-BE49-F238E27FC236}">
                <a16:creationId xmlns:a16="http://schemas.microsoft.com/office/drawing/2014/main" id="{8B3F5744-79B0-6E34-869B-2D57D577DB8A}"/>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sp>
        <p:nvSpPr>
          <p:cNvPr id="69" name="CuadroTexto 68">
            <a:extLst>
              <a:ext uri="{FF2B5EF4-FFF2-40B4-BE49-F238E27FC236}">
                <a16:creationId xmlns:a16="http://schemas.microsoft.com/office/drawing/2014/main" id="{30E0260C-F747-9C82-5107-7A79F9C83CD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Suroeste</a:t>
            </a:r>
            <a:endParaRPr lang="es-CO" b="1" dirty="0">
              <a:solidFill>
                <a:srgbClr val="2A5162"/>
              </a:solidFill>
            </a:endParaRPr>
          </a:p>
        </p:txBody>
      </p:sp>
      <p:pic>
        <p:nvPicPr>
          <p:cNvPr id="5" name="Gráfico 4">
            <a:extLst>
              <a:ext uri="{FF2B5EF4-FFF2-40B4-BE49-F238E27FC236}">
                <a16:creationId xmlns:a16="http://schemas.microsoft.com/office/drawing/2014/main" id="{B9057468-B134-7254-BF09-BE9DC31130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30455"/>
            <a:ext cx="3904976" cy="4150800"/>
          </a:xfrm>
          <a:prstGeom prst="rect">
            <a:avLst/>
          </a:prstGeom>
        </p:spPr>
      </p:pic>
      <p:graphicFrame>
        <p:nvGraphicFramePr>
          <p:cNvPr id="11" name="Tabla 10">
            <a:extLst>
              <a:ext uri="{FF2B5EF4-FFF2-40B4-BE49-F238E27FC236}">
                <a16:creationId xmlns:a16="http://schemas.microsoft.com/office/drawing/2014/main" id="{3D895D1E-E108-84F5-CE39-C9BA86AF958B}"/>
              </a:ext>
            </a:extLst>
          </p:cNvPr>
          <p:cNvGraphicFramePr>
            <a:graphicFrameLocks noGrp="1"/>
          </p:cNvGraphicFramePr>
          <p:nvPr>
            <p:extLst>
              <p:ext uri="{D42A27DB-BD31-4B8C-83A1-F6EECF244321}">
                <p14:modId xmlns:p14="http://schemas.microsoft.com/office/powerpoint/2010/main" val="1493303322"/>
              </p:ext>
            </p:extLst>
          </p:nvPr>
        </p:nvGraphicFramePr>
        <p:xfrm>
          <a:off x="534736" y="1974597"/>
          <a:ext cx="7199999" cy="3793210"/>
        </p:xfrm>
        <a:graphic>
          <a:graphicData uri="http://schemas.openxmlformats.org/drawingml/2006/table">
            <a:tbl>
              <a:tblPr/>
              <a:tblGrid>
                <a:gridCol w="3519591">
                  <a:extLst>
                    <a:ext uri="{9D8B030D-6E8A-4147-A177-3AD203B41FA5}">
                      <a16:colId xmlns:a16="http://schemas.microsoft.com/office/drawing/2014/main" val="2132901368"/>
                    </a:ext>
                  </a:extLst>
                </a:gridCol>
                <a:gridCol w="1840204">
                  <a:extLst>
                    <a:ext uri="{9D8B030D-6E8A-4147-A177-3AD203B41FA5}">
                      <a16:colId xmlns:a16="http://schemas.microsoft.com/office/drawing/2014/main" val="483967810"/>
                    </a:ext>
                  </a:extLst>
                </a:gridCol>
                <a:gridCol w="1840204">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Abril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fontAlgn="b"/>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5</a:t>
                      </a:r>
                      <a:r>
                        <a:rPr lang="es-CO" sz="2000" b="0" i="0" u="none" strike="noStrike" dirty="0">
                          <a:solidFill>
                            <a:srgbClr val="2A5162"/>
                          </a:solidFill>
                          <a:effectLst/>
                          <a:latin typeface="Aptos Narrow" panose="020B0004020202020204" pitchFamily="34" charset="0"/>
                        </a:rPr>
                        <a:t>56</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7</a:t>
                      </a:r>
                      <a:r>
                        <a:rPr lang="es-CO" sz="2000" b="0" i="0" u="none" strike="noStrike" dirty="0">
                          <a:solidFill>
                            <a:srgbClr val="2A5162"/>
                          </a:solidFill>
                          <a:effectLst/>
                          <a:latin typeface="Aptos Narrow" panose="020B0004020202020204" pitchFamily="34" charset="0"/>
                        </a:rPr>
                        <a:t>55</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Supersalud</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411</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a:t>
                      </a:r>
                      <a:r>
                        <a:rPr lang="es-CO" sz="2000" b="0" i="0" u="none" strike="noStrike" dirty="0">
                          <a:solidFill>
                            <a:srgbClr val="2A5162"/>
                          </a:solidFill>
                          <a:effectLst/>
                          <a:latin typeface="Aptos Narrow" panose="020B0004020202020204" pitchFamily="34" charset="0"/>
                        </a:rPr>
                        <a:t>88</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fontAlgn="b"/>
                      <a:r>
                        <a:rPr lang="es-CO" sz="2000" b="0" i="0" u="none" strike="noStrike" dirty="0">
                          <a:solidFill>
                            <a:srgbClr val="2A5162"/>
                          </a:solidFill>
                          <a:effectLst/>
                          <a:latin typeface="Aptos Narrow" panose="020B0004020202020204" pitchFamily="34" charset="0"/>
                        </a:rPr>
                        <a:t>Página web</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26</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20</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fontAlgn="b"/>
                      <a:r>
                        <a:rPr lang="es-MX" sz="2000" b="0" i="0" u="none" strike="noStrike" dirty="0">
                          <a:solidFill>
                            <a:srgbClr val="2A5162"/>
                          </a:solidFill>
                          <a:effectLst/>
                          <a:latin typeface="Aptos Narrow" panose="020B0004020202020204" pitchFamily="34" charset="0"/>
                        </a:rPr>
                        <a:t>Correo electrónico</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54</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35</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227573852"/>
                  </a:ext>
                </a:extLst>
              </a:tr>
              <a:tr h="447799">
                <a:tc>
                  <a:txBody>
                    <a:bodyPr/>
                    <a:lstStyle/>
                    <a:p>
                      <a:pPr algn="l" fontAlgn="b"/>
                      <a:r>
                        <a:rPr lang="es-CO" sz="2000" b="0" i="0" u="none" strike="noStrike" dirty="0">
                          <a:solidFill>
                            <a:srgbClr val="2A5162"/>
                          </a:solidFill>
                          <a:effectLst/>
                          <a:latin typeface="Aptos Narrow" panose="020B0004020202020204" pitchFamily="34" charset="0"/>
                        </a:rPr>
                        <a:t>Redes sociales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Buzón de sugerencias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.047</a:t>
                      </a: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.200</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14" name="CuadroTexto 13">
            <a:extLst>
              <a:ext uri="{FF2B5EF4-FFF2-40B4-BE49-F238E27FC236}">
                <a16:creationId xmlns:a16="http://schemas.microsoft.com/office/drawing/2014/main" id="{B9471AC7-8751-03CF-BD19-5FF031679703}"/>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91735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7405-5775-5D16-8385-B72A695A022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14A5B8C-8F86-DA06-D236-BF0B8326E623}"/>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810 (63,9%)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B891FC0-6147-4C35-DECB-76C20F317516}"/>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Urabá</a:t>
            </a:r>
          </a:p>
        </p:txBody>
      </p:sp>
      <p:sp>
        <p:nvSpPr>
          <p:cNvPr id="7" name="CuadroTexto 6">
            <a:extLst>
              <a:ext uri="{FF2B5EF4-FFF2-40B4-BE49-F238E27FC236}">
                <a16:creationId xmlns:a16="http://schemas.microsoft.com/office/drawing/2014/main" id="{42DC397C-96DB-6888-47FF-EE0811DF48D1}"/>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sp>
        <p:nvSpPr>
          <p:cNvPr id="69" name="CuadroTexto 68">
            <a:extLst>
              <a:ext uri="{FF2B5EF4-FFF2-40B4-BE49-F238E27FC236}">
                <a16:creationId xmlns:a16="http://schemas.microsoft.com/office/drawing/2014/main" id="{37E618E7-5F81-946A-14E6-B862B7B17F7E}"/>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Urabá</a:t>
            </a:r>
            <a:endParaRPr lang="es-CO" b="1" dirty="0">
              <a:solidFill>
                <a:srgbClr val="2A5162"/>
              </a:solidFill>
            </a:endParaRPr>
          </a:p>
        </p:txBody>
      </p:sp>
      <p:pic>
        <p:nvPicPr>
          <p:cNvPr id="9" name="Gráfico 8">
            <a:extLst>
              <a:ext uri="{FF2B5EF4-FFF2-40B4-BE49-F238E27FC236}">
                <a16:creationId xmlns:a16="http://schemas.microsoft.com/office/drawing/2014/main" id="{5CDBA7F7-E45D-F346-A743-DD8AEE5E0D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0323"/>
            <a:ext cx="3904976" cy="4150800"/>
          </a:xfrm>
          <a:prstGeom prst="rect">
            <a:avLst/>
          </a:prstGeom>
        </p:spPr>
      </p:pic>
      <p:graphicFrame>
        <p:nvGraphicFramePr>
          <p:cNvPr id="16" name="Tabla 15">
            <a:extLst>
              <a:ext uri="{FF2B5EF4-FFF2-40B4-BE49-F238E27FC236}">
                <a16:creationId xmlns:a16="http://schemas.microsoft.com/office/drawing/2014/main" id="{A23D15BD-E721-1F08-567E-6BA2EF5BF440}"/>
              </a:ext>
            </a:extLst>
          </p:cNvPr>
          <p:cNvGraphicFramePr>
            <a:graphicFrameLocks noGrp="1"/>
          </p:cNvGraphicFramePr>
          <p:nvPr>
            <p:extLst>
              <p:ext uri="{D42A27DB-BD31-4B8C-83A1-F6EECF244321}">
                <p14:modId xmlns:p14="http://schemas.microsoft.com/office/powerpoint/2010/main" val="3424977193"/>
              </p:ext>
            </p:extLst>
          </p:nvPr>
        </p:nvGraphicFramePr>
        <p:xfrm>
          <a:off x="534736" y="1974597"/>
          <a:ext cx="7199999" cy="3793210"/>
        </p:xfrm>
        <a:graphic>
          <a:graphicData uri="http://schemas.openxmlformats.org/drawingml/2006/table">
            <a:tbl>
              <a:tblPr/>
              <a:tblGrid>
                <a:gridCol w="3519591">
                  <a:extLst>
                    <a:ext uri="{9D8B030D-6E8A-4147-A177-3AD203B41FA5}">
                      <a16:colId xmlns:a16="http://schemas.microsoft.com/office/drawing/2014/main" val="2132901368"/>
                    </a:ext>
                  </a:extLst>
                </a:gridCol>
                <a:gridCol w="1840204">
                  <a:extLst>
                    <a:ext uri="{9D8B030D-6E8A-4147-A177-3AD203B41FA5}">
                      <a16:colId xmlns:a16="http://schemas.microsoft.com/office/drawing/2014/main" val="483967810"/>
                    </a:ext>
                  </a:extLst>
                </a:gridCol>
                <a:gridCol w="1840204">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Abril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fontAlgn="b"/>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805</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810</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Supersalud</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329</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379</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fontAlgn="b"/>
                      <a:r>
                        <a:rPr lang="es-CO" sz="2000" b="0" i="0" u="none" strike="noStrike" dirty="0">
                          <a:solidFill>
                            <a:srgbClr val="2A5162"/>
                          </a:solidFill>
                          <a:effectLst/>
                          <a:latin typeface="Aptos Narrow" panose="020B0004020202020204" pitchFamily="34" charset="0"/>
                        </a:rPr>
                        <a:t>Página web</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20</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30</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fontAlgn="b"/>
                      <a:r>
                        <a:rPr lang="es-MX" sz="2000" b="0" i="0" u="none" strike="noStrike" dirty="0">
                          <a:solidFill>
                            <a:srgbClr val="2A5162"/>
                          </a:solidFill>
                          <a:effectLst/>
                          <a:latin typeface="Aptos Narrow" panose="020B0004020202020204" pitchFamily="34" charset="0"/>
                        </a:rPr>
                        <a:t>Correo electrónico</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40</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725502205"/>
                  </a:ext>
                </a:extLst>
              </a:tr>
              <a:tr h="447799">
                <a:tc>
                  <a:txBody>
                    <a:bodyPr/>
                    <a:lstStyle/>
                    <a:p>
                      <a:pPr algn="l" fontAlgn="b"/>
                      <a:r>
                        <a:rPr lang="es-CO" sz="2000" b="0" i="0" u="none" strike="noStrike" dirty="0">
                          <a:solidFill>
                            <a:srgbClr val="2A5162"/>
                          </a:solidFill>
                          <a:effectLst/>
                          <a:latin typeface="Aptos Narrow" panose="020B0004020202020204" pitchFamily="34" charset="0"/>
                        </a:rPr>
                        <a:t>Redes sociales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0</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Buzón de sugerencias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5</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.197</a:t>
                      </a: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.268</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17" name="CuadroTexto 16">
            <a:extLst>
              <a:ext uri="{FF2B5EF4-FFF2-40B4-BE49-F238E27FC236}">
                <a16:creationId xmlns:a16="http://schemas.microsoft.com/office/drawing/2014/main" id="{E54E5D6A-2CEA-C74F-43CD-204A925DC47A}"/>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529917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0AFB-0BDC-A6E7-8216-9B316F80EDF2}"/>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620A17EA-30D0-8703-8CC9-DCCE807F287F}"/>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10.591 (70,8%)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084D60B-2B0C-D3AC-60DC-6F30A77A7BEC}"/>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Valle de Aburrá</a:t>
            </a:r>
          </a:p>
        </p:txBody>
      </p:sp>
      <p:sp>
        <p:nvSpPr>
          <p:cNvPr id="7" name="CuadroTexto 6">
            <a:extLst>
              <a:ext uri="{FF2B5EF4-FFF2-40B4-BE49-F238E27FC236}">
                <a16:creationId xmlns:a16="http://schemas.microsoft.com/office/drawing/2014/main" id="{EBC9AC68-5097-1E6E-7844-A987883D4351}"/>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sp>
        <p:nvSpPr>
          <p:cNvPr id="69" name="CuadroTexto 68">
            <a:extLst>
              <a:ext uri="{FF2B5EF4-FFF2-40B4-BE49-F238E27FC236}">
                <a16:creationId xmlns:a16="http://schemas.microsoft.com/office/drawing/2014/main" id="{5422F9E7-CFA5-76B0-1BF4-CAC90B80E27D}"/>
              </a:ext>
            </a:extLst>
          </p:cNvPr>
          <p:cNvSpPr txBox="1"/>
          <p:nvPr/>
        </p:nvSpPr>
        <p:spPr>
          <a:xfrm>
            <a:off x="9746665" y="1986949"/>
            <a:ext cx="1935351" cy="415498"/>
          </a:xfrm>
          <a:prstGeom prst="rect">
            <a:avLst/>
          </a:prstGeom>
          <a:noFill/>
        </p:spPr>
        <p:txBody>
          <a:bodyPr wrap="square" rtlCol="0">
            <a:spAutoFit/>
          </a:bodyPr>
          <a:lstStyle/>
          <a:p>
            <a:pPr algn="ctr"/>
            <a:r>
              <a:rPr lang="es-MX" b="1" dirty="0">
                <a:solidFill>
                  <a:srgbClr val="2A5162"/>
                </a:solidFill>
              </a:rPr>
              <a:t>Valle de Aburrá</a:t>
            </a:r>
            <a:endParaRPr lang="es-CO" b="1" dirty="0">
              <a:solidFill>
                <a:srgbClr val="2A5162"/>
              </a:solidFill>
            </a:endParaRPr>
          </a:p>
        </p:txBody>
      </p:sp>
      <p:pic>
        <p:nvPicPr>
          <p:cNvPr id="5" name="Gráfico 4">
            <a:extLst>
              <a:ext uri="{FF2B5EF4-FFF2-40B4-BE49-F238E27FC236}">
                <a16:creationId xmlns:a16="http://schemas.microsoft.com/office/drawing/2014/main" id="{093D3638-DCDF-718D-D655-61BF6F90C3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9245"/>
            <a:ext cx="3904976" cy="4150800"/>
          </a:xfrm>
          <a:prstGeom prst="rect">
            <a:avLst/>
          </a:prstGeom>
        </p:spPr>
      </p:pic>
      <p:graphicFrame>
        <p:nvGraphicFramePr>
          <p:cNvPr id="11" name="Tabla 10">
            <a:extLst>
              <a:ext uri="{FF2B5EF4-FFF2-40B4-BE49-F238E27FC236}">
                <a16:creationId xmlns:a16="http://schemas.microsoft.com/office/drawing/2014/main" id="{95203265-DA18-520A-ACC0-52A792A767D3}"/>
              </a:ext>
            </a:extLst>
          </p:cNvPr>
          <p:cNvGraphicFramePr>
            <a:graphicFrameLocks noGrp="1"/>
          </p:cNvGraphicFramePr>
          <p:nvPr>
            <p:extLst>
              <p:ext uri="{D42A27DB-BD31-4B8C-83A1-F6EECF244321}">
                <p14:modId xmlns:p14="http://schemas.microsoft.com/office/powerpoint/2010/main" val="2514934260"/>
              </p:ext>
            </p:extLst>
          </p:nvPr>
        </p:nvGraphicFramePr>
        <p:xfrm>
          <a:off x="534736" y="1974597"/>
          <a:ext cx="7199999" cy="3793210"/>
        </p:xfrm>
        <a:graphic>
          <a:graphicData uri="http://schemas.openxmlformats.org/drawingml/2006/table">
            <a:tbl>
              <a:tblPr/>
              <a:tblGrid>
                <a:gridCol w="3519591">
                  <a:extLst>
                    <a:ext uri="{9D8B030D-6E8A-4147-A177-3AD203B41FA5}">
                      <a16:colId xmlns:a16="http://schemas.microsoft.com/office/drawing/2014/main" val="2132901368"/>
                    </a:ext>
                  </a:extLst>
                </a:gridCol>
                <a:gridCol w="1840204">
                  <a:extLst>
                    <a:ext uri="{9D8B030D-6E8A-4147-A177-3AD203B41FA5}">
                      <a16:colId xmlns:a16="http://schemas.microsoft.com/office/drawing/2014/main" val="483967810"/>
                    </a:ext>
                  </a:extLst>
                </a:gridCol>
                <a:gridCol w="1840204">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Abril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fontAlgn="b"/>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8.334</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10.591</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Supersalud</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3.341</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3.685</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fontAlgn="b"/>
                      <a:r>
                        <a:rPr lang="es-CO" sz="2000" b="0" i="0" u="none" strike="noStrike" dirty="0">
                          <a:solidFill>
                            <a:srgbClr val="2A5162"/>
                          </a:solidFill>
                          <a:effectLst/>
                          <a:latin typeface="Aptos Narrow" panose="020B0004020202020204" pitchFamily="34" charset="0"/>
                        </a:rPr>
                        <a:t>Página web</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311</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364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fontAlgn="b"/>
                      <a:r>
                        <a:rPr lang="es-MX" sz="2000" b="0" i="0" u="none" strike="noStrike" dirty="0">
                          <a:solidFill>
                            <a:srgbClr val="2A5162"/>
                          </a:solidFill>
                          <a:effectLst/>
                          <a:latin typeface="Aptos Narrow" panose="020B0004020202020204" pitchFamily="34" charset="0"/>
                        </a:rPr>
                        <a:t>Correo electrónico</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281</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294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85600176"/>
                  </a:ext>
                </a:extLst>
              </a:tr>
              <a:tr h="447799">
                <a:tc>
                  <a:txBody>
                    <a:bodyPr/>
                    <a:lstStyle/>
                    <a:p>
                      <a:pPr algn="l" fontAlgn="b"/>
                      <a:r>
                        <a:rPr lang="es-CO" sz="2000" b="0" i="0" u="none" strike="noStrike" dirty="0">
                          <a:solidFill>
                            <a:srgbClr val="2A5162"/>
                          </a:solidFill>
                          <a:effectLst/>
                          <a:latin typeface="Aptos Narrow" panose="020B0004020202020204" pitchFamily="34" charset="0"/>
                        </a:rPr>
                        <a:t>Redes sociales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5</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6</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Buzón de sugerencias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17</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12</a:t>
                      </a:r>
                      <a:r>
                        <a:rPr lang="es-CO" sz="2000" b="0" i="0" u="none" strike="noStrike" dirty="0">
                          <a:solidFill>
                            <a:srgbClr val="2A5162"/>
                          </a:solidFill>
                          <a:effectLst/>
                          <a:latin typeface="Aptos Narrow" panose="020B0004020202020204" pitchFamily="34" charset="0"/>
                        </a:rPr>
                        <a:t>.289</a:t>
                      </a: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14</a:t>
                      </a:r>
                      <a:r>
                        <a:rPr lang="es-CO" sz="2000" b="0" i="0" u="none" strike="noStrike" dirty="0">
                          <a:solidFill>
                            <a:srgbClr val="2A5162"/>
                          </a:solidFill>
                          <a:effectLst/>
                          <a:latin typeface="Aptos Narrow" panose="020B0004020202020204" pitchFamily="34" charset="0"/>
                        </a:rPr>
                        <a:t>.964</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14" name="CuadroTexto 13">
            <a:extLst>
              <a:ext uri="{FF2B5EF4-FFF2-40B4-BE49-F238E27FC236}">
                <a16:creationId xmlns:a16="http://schemas.microsoft.com/office/drawing/2014/main" id="{ECD90A5C-B70E-4BE1-D2A0-89784D247AE6}"/>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71701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FA45D-DAE3-4E3C-3BE0-2DCC9410DD8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6D730B8-BFCE-0E6E-9961-DA7049A7FACD}"/>
              </a:ext>
            </a:extLst>
          </p:cNvPr>
          <p:cNvSpPr txBox="1"/>
          <p:nvPr/>
        </p:nvSpPr>
        <p:spPr>
          <a:xfrm>
            <a:off x="1270670" y="160472"/>
            <a:ext cx="8856984" cy="954107"/>
          </a:xfrm>
          <a:prstGeom prst="rect">
            <a:avLst/>
          </a:prstGeom>
          <a:noFill/>
        </p:spPr>
        <p:txBody>
          <a:bodyPr wrap="square" rtlCol="0">
            <a:spAutoFit/>
          </a:bodyPr>
          <a:lstStyle/>
          <a:p>
            <a:r>
              <a:rPr lang="es-MX" sz="2800" b="1" dirty="0">
                <a:solidFill>
                  <a:srgbClr val="23505E"/>
                </a:solidFill>
                <a:latin typeface="+mj-lt"/>
              </a:rPr>
              <a:t>Tabla 1. Distribución PQRD Savia Salud EPS por principales motivos para el mes de mayo 2025</a:t>
            </a:r>
          </a:p>
        </p:txBody>
      </p:sp>
      <p:sp>
        <p:nvSpPr>
          <p:cNvPr id="60" name="CuadroTexto 59">
            <a:extLst>
              <a:ext uri="{FF2B5EF4-FFF2-40B4-BE49-F238E27FC236}">
                <a16:creationId xmlns:a16="http://schemas.microsoft.com/office/drawing/2014/main" id="{97C23A99-2235-89D7-F163-1511FB8F1DC7}"/>
              </a:ext>
            </a:extLst>
          </p:cNvPr>
          <p:cNvSpPr txBox="1"/>
          <p:nvPr/>
        </p:nvSpPr>
        <p:spPr>
          <a:xfrm>
            <a:off x="6167214" y="5979541"/>
            <a:ext cx="5625940" cy="523220"/>
          </a:xfrm>
          <a:prstGeom prst="rect">
            <a:avLst/>
          </a:prstGeom>
          <a:noFill/>
        </p:spPr>
        <p:txBody>
          <a:bodyPr wrap="square" rtlCol="0">
            <a:spAutoFit/>
          </a:bodyPr>
          <a:lstStyle/>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según la nueva clasificación de la Supersalud</a:t>
            </a:r>
          </a:p>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graphicFrame>
        <p:nvGraphicFramePr>
          <p:cNvPr id="4" name="Tabla 3">
            <a:extLst>
              <a:ext uri="{FF2B5EF4-FFF2-40B4-BE49-F238E27FC236}">
                <a16:creationId xmlns:a16="http://schemas.microsoft.com/office/drawing/2014/main" id="{7D855B8F-EB66-A82D-6B9B-DC96EE8FF98A}"/>
              </a:ext>
            </a:extLst>
          </p:cNvPr>
          <p:cNvGraphicFramePr>
            <a:graphicFrameLocks noGrp="1"/>
          </p:cNvGraphicFramePr>
          <p:nvPr>
            <p:extLst>
              <p:ext uri="{D42A27DB-BD31-4B8C-83A1-F6EECF244321}">
                <p14:modId xmlns:p14="http://schemas.microsoft.com/office/powerpoint/2010/main" val="2039217935"/>
              </p:ext>
            </p:extLst>
          </p:nvPr>
        </p:nvGraphicFramePr>
        <p:xfrm>
          <a:off x="2779542" y="1657972"/>
          <a:ext cx="6772048" cy="3543644"/>
        </p:xfrm>
        <a:graphic>
          <a:graphicData uri="http://schemas.openxmlformats.org/drawingml/2006/table">
            <a:tbl>
              <a:tblPr/>
              <a:tblGrid>
                <a:gridCol w="3687003">
                  <a:extLst>
                    <a:ext uri="{9D8B030D-6E8A-4147-A177-3AD203B41FA5}">
                      <a16:colId xmlns:a16="http://schemas.microsoft.com/office/drawing/2014/main" val="1591494252"/>
                    </a:ext>
                  </a:extLst>
                </a:gridCol>
                <a:gridCol w="2242301">
                  <a:extLst>
                    <a:ext uri="{9D8B030D-6E8A-4147-A177-3AD203B41FA5}">
                      <a16:colId xmlns:a16="http://schemas.microsoft.com/office/drawing/2014/main" val="3502051566"/>
                    </a:ext>
                  </a:extLst>
                </a:gridCol>
                <a:gridCol w="842744">
                  <a:extLst>
                    <a:ext uri="{9D8B030D-6E8A-4147-A177-3AD203B41FA5}">
                      <a16:colId xmlns:a16="http://schemas.microsoft.com/office/drawing/2014/main" val="1808223162"/>
                    </a:ext>
                  </a:extLst>
                </a:gridCol>
              </a:tblGrid>
              <a:tr h="238691">
                <a:tc>
                  <a:txBody>
                    <a:bodyPr/>
                    <a:lstStyle/>
                    <a:p>
                      <a:pPr algn="ctr" fontAlgn="b"/>
                      <a:r>
                        <a:rPr lang="es-CO" sz="1200" b="1" i="0" u="none" strike="noStrike" dirty="0">
                          <a:solidFill>
                            <a:srgbClr val="FFFFFF"/>
                          </a:solidFill>
                          <a:effectLst/>
                          <a:latin typeface="+mn-lt"/>
                        </a:rPr>
                        <a:t>Motivo principal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80"/>
                    </a:solidFill>
                  </a:tcPr>
                </a:tc>
                <a:tc>
                  <a:txBody>
                    <a:bodyPr/>
                    <a:lstStyle/>
                    <a:p>
                      <a:pPr algn="ctr" fontAlgn="b"/>
                      <a:r>
                        <a:rPr lang="es-CO" sz="1200" b="1" i="0" u="none" strike="noStrike">
                          <a:solidFill>
                            <a:srgbClr val="FFFFFF"/>
                          </a:solidFill>
                          <a:effectLst/>
                          <a:latin typeface="+mn-lt"/>
                        </a:rPr>
                        <a:t>Servicios/Especialidades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80"/>
                    </a:solidFill>
                  </a:tcPr>
                </a:tc>
                <a:tc>
                  <a:txBody>
                    <a:bodyPr/>
                    <a:lstStyle/>
                    <a:p>
                      <a:pPr algn="ctr" fontAlgn="b"/>
                      <a:r>
                        <a:rPr lang="es-CO" sz="1200" b="1" i="0" u="none" strike="noStrike" dirty="0">
                          <a:solidFill>
                            <a:srgbClr val="FFFFFF"/>
                          </a:solidFill>
                          <a:effectLst/>
                          <a:latin typeface="+mn-lt"/>
                        </a:rPr>
                        <a:t>% de servicio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1245950872"/>
                  </a:ext>
                </a:extLst>
              </a:tr>
              <a:tr h="1101651">
                <a:tc>
                  <a:txBody>
                    <a:bodyPr/>
                    <a:lstStyle/>
                    <a:p>
                      <a:pPr algn="l" fontAlgn="ctr"/>
                      <a:r>
                        <a:rPr lang="es-MX" sz="1200" b="1" i="0" u="none" strike="noStrike" dirty="0">
                          <a:solidFill>
                            <a:srgbClr val="006666"/>
                          </a:solidFill>
                          <a:effectLst/>
                          <a:latin typeface="+mn-lt"/>
                        </a:rPr>
                        <a:t>FALTA DE OPORTUNIDAD EN LAS CITAS O CONSULTAS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MX" sz="1200" b="0" i="0" u="none" strike="noStrike" dirty="0">
                          <a:solidFill>
                            <a:srgbClr val="006666"/>
                          </a:solidFill>
                          <a:effectLst/>
                          <a:latin typeface="+mn-lt"/>
                        </a:rPr>
                        <a:t>Medicina general</a:t>
                      </a:r>
                      <a:br>
                        <a:rPr lang="es-MX" sz="1200" b="0" i="0" u="none" strike="noStrike" dirty="0">
                          <a:solidFill>
                            <a:srgbClr val="006666"/>
                          </a:solidFill>
                          <a:effectLst/>
                          <a:latin typeface="+mn-lt"/>
                        </a:rPr>
                      </a:br>
                      <a:r>
                        <a:rPr lang="es-MX" sz="1200" b="0" i="0" u="none" strike="noStrike" dirty="0">
                          <a:solidFill>
                            <a:srgbClr val="006666"/>
                          </a:solidFill>
                          <a:effectLst/>
                          <a:latin typeface="+mn-lt"/>
                        </a:rPr>
                        <a:t>Ortopedia y traumatología</a:t>
                      </a:r>
                      <a:br>
                        <a:rPr lang="es-MX" sz="1200" b="0" i="0" u="none" strike="noStrike" dirty="0">
                          <a:solidFill>
                            <a:srgbClr val="006666"/>
                          </a:solidFill>
                          <a:effectLst/>
                          <a:latin typeface="+mn-lt"/>
                        </a:rPr>
                      </a:br>
                      <a:r>
                        <a:rPr lang="es-MX" sz="1200" b="0" i="0" u="none" strike="noStrike" dirty="0">
                          <a:solidFill>
                            <a:srgbClr val="006666"/>
                          </a:solidFill>
                          <a:effectLst/>
                          <a:latin typeface="+mn-lt"/>
                        </a:rPr>
                        <a:t>Medicina interna</a:t>
                      </a:r>
                      <a:br>
                        <a:rPr lang="es-MX" sz="1200" b="0" i="0" u="none" strike="noStrike" dirty="0">
                          <a:solidFill>
                            <a:srgbClr val="006666"/>
                          </a:solidFill>
                          <a:effectLst/>
                          <a:latin typeface="+mn-lt"/>
                        </a:rPr>
                      </a:br>
                      <a:r>
                        <a:rPr lang="es-MX" sz="1200" b="0" i="0" u="none" strike="noStrike" dirty="0">
                          <a:solidFill>
                            <a:srgbClr val="006666"/>
                          </a:solidFill>
                          <a:effectLst/>
                          <a:latin typeface="+mn-lt"/>
                        </a:rPr>
                        <a:t>Oftalmología</a:t>
                      </a:r>
                      <a:br>
                        <a:rPr lang="es-MX" sz="1200" b="0" i="0" u="none" strike="noStrike" dirty="0">
                          <a:solidFill>
                            <a:srgbClr val="006666"/>
                          </a:solidFill>
                          <a:effectLst/>
                          <a:latin typeface="+mn-lt"/>
                        </a:rPr>
                      </a:br>
                      <a:r>
                        <a:rPr lang="es-MX" sz="1200" b="0" i="0" u="none" strike="noStrike" dirty="0">
                          <a:solidFill>
                            <a:srgbClr val="006666"/>
                          </a:solidFill>
                          <a:effectLst/>
                          <a:latin typeface="+mn-lt"/>
                        </a:rPr>
                        <a:t>Otorrinolaringología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200" b="1" i="0" u="none" strike="noStrike">
                          <a:solidFill>
                            <a:srgbClr val="006666"/>
                          </a:solidFill>
                          <a:effectLst/>
                          <a:latin typeface="+mn-lt"/>
                        </a:rPr>
                        <a:t>19,09%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9573895"/>
                  </a:ext>
                </a:extLst>
              </a:tr>
              <a:tr h="1101651">
                <a:tc>
                  <a:txBody>
                    <a:bodyPr/>
                    <a:lstStyle/>
                    <a:p>
                      <a:pPr algn="l" fontAlgn="ctr"/>
                      <a:r>
                        <a:rPr lang="es-MX" sz="1200" b="1" i="0" u="none" strike="noStrike">
                          <a:solidFill>
                            <a:srgbClr val="006666"/>
                          </a:solidFill>
                          <a:effectLst/>
                          <a:latin typeface="+mn-lt"/>
                        </a:rPr>
                        <a:t>NEGACIÓN PARA LA ENTREGA DE TECNOLOGÍAS EN SALUD Y/O DE OTROS SERVICIOS AUTORIZADOS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1200" b="0" i="0" u="none" strike="noStrike" dirty="0">
                          <a:solidFill>
                            <a:srgbClr val="006666"/>
                          </a:solidFill>
                          <a:effectLst/>
                          <a:latin typeface="+mn-lt"/>
                        </a:rPr>
                        <a:t>Medicamentos UPC</a:t>
                      </a:r>
                      <a:br>
                        <a:rPr lang="es-CO" sz="1200" b="0" i="0" u="none" strike="noStrike" dirty="0">
                          <a:solidFill>
                            <a:srgbClr val="006666"/>
                          </a:solidFill>
                          <a:effectLst/>
                          <a:latin typeface="+mn-lt"/>
                        </a:rPr>
                      </a:br>
                      <a:r>
                        <a:rPr lang="es-CO" sz="1200" b="0" i="0" u="none" strike="noStrike" dirty="0">
                          <a:solidFill>
                            <a:srgbClr val="006666"/>
                          </a:solidFill>
                          <a:effectLst/>
                          <a:latin typeface="+mn-lt"/>
                        </a:rPr>
                        <a:t>Elementos complementarios</a:t>
                      </a:r>
                      <a:br>
                        <a:rPr lang="es-CO" sz="1200" b="0" i="0" u="none" strike="noStrike" dirty="0">
                          <a:solidFill>
                            <a:srgbClr val="006666"/>
                          </a:solidFill>
                          <a:effectLst/>
                          <a:latin typeface="+mn-lt"/>
                        </a:rPr>
                      </a:br>
                      <a:r>
                        <a:rPr lang="es-CO" sz="1200" b="0" i="0" u="none" strike="noStrike" dirty="0">
                          <a:solidFill>
                            <a:srgbClr val="006666"/>
                          </a:solidFill>
                          <a:effectLst/>
                          <a:latin typeface="+mn-lt"/>
                        </a:rPr>
                        <a:t>Medicamentos no UPC</a:t>
                      </a:r>
                      <a:br>
                        <a:rPr lang="es-CO" sz="1200" b="0" i="0" u="none" strike="noStrike" dirty="0">
                          <a:solidFill>
                            <a:srgbClr val="006666"/>
                          </a:solidFill>
                          <a:effectLst/>
                          <a:latin typeface="+mn-lt"/>
                        </a:rPr>
                      </a:br>
                      <a:r>
                        <a:rPr lang="es-CO" sz="1200" b="0" i="0" u="none" strike="noStrike" dirty="0">
                          <a:solidFill>
                            <a:srgbClr val="006666"/>
                          </a:solidFill>
                          <a:effectLst/>
                          <a:latin typeface="+mn-lt"/>
                        </a:rPr>
                        <a:t>Soporte nutricional</a:t>
                      </a:r>
                      <a:br>
                        <a:rPr lang="es-CO" sz="1200" b="0" i="0" u="none" strike="noStrike" dirty="0">
                          <a:solidFill>
                            <a:srgbClr val="006666"/>
                          </a:solidFill>
                          <a:effectLst/>
                          <a:latin typeface="+mn-lt"/>
                        </a:rPr>
                      </a:br>
                      <a:r>
                        <a:rPr lang="es-CO" sz="1200" b="0" i="0" u="none" strike="noStrike" dirty="0">
                          <a:solidFill>
                            <a:srgbClr val="006666"/>
                          </a:solidFill>
                          <a:effectLst/>
                          <a:latin typeface="+mn-lt"/>
                        </a:rPr>
                        <a:t>Dispositivos médicos UPC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200" b="1" i="0" u="none" strike="noStrike">
                          <a:solidFill>
                            <a:srgbClr val="006666"/>
                          </a:solidFill>
                          <a:effectLst/>
                          <a:latin typeface="+mn-lt"/>
                        </a:rPr>
                        <a:t>15,42%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2934527"/>
                  </a:ext>
                </a:extLst>
              </a:tr>
              <a:tr h="1101651">
                <a:tc>
                  <a:txBody>
                    <a:bodyPr/>
                    <a:lstStyle/>
                    <a:p>
                      <a:pPr algn="l" fontAlgn="ctr"/>
                      <a:r>
                        <a:rPr lang="es-MX" sz="1200" b="1" i="0" u="none" strike="noStrike">
                          <a:solidFill>
                            <a:srgbClr val="006666"/>
                          </a:solidFill>
                          <a:effectLst/>
                          <a:latin typeface="+mn-lt"/>
                        </a:rPr>
                        <a:t>NEGACIÓN EN LA ASIGNACIÓN DE CITAS DE CITA O CONSULTA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MX" sz="1200" b="0" i="0" u="none" strike="noStrike" dirty="0">
                          <a:solidFill>
                            <a:srgbClr val="006666"/>
                          </a:solidFill>
                          <a:effectLst/>
                          <a:latin typeface="+mn-lt"/>
                        </a:rPr>
                        <a:t>Ortopedia y traumatología</a:t>
                      </a:r>
                      <a:br>
                        <a:rPr lang="es-MX" sz="1200" b="0" i="0" u="none" strike="noStrike" dirty="0">
                          <a:solidFill>
                            <a:srgbClr val="006666"/>
                          </a:solidFill>
                          <a:effectLst/>
                          <a:latin typeface="+mn-lt"/>
                        </a:rPr>
                      </a:br>
                      <a:r>
                        <a:rPr lang="es-MX" sz="1200" b="0" i="0" u="none" strike="noStrike" dirty="0">
                          <a:solidFill>
                            <a:srgbClr val="006666"/>
                          </a:solidFill>
                          <a:effectLst/>
                          <a:latin typeface="+mn-lt"/>
                        </a:rPr>
                        <a:t>Medicina interna</a:t>
                      </a:r>
                      <a:br>
                        <a:rPr lang="es-MX" sz="1200" b="0" i="0" u="none" strike="noStrike" dirty="0">
                          <a:solidFill>
                            <a:srgbClr val="006666"/>
                          </a:solidFill>
                          <a:effectLst/>
                          <a:latin typeface="+mn-lt"/>
                        </a:rPr>
                      </a:br>
                      <a:r>
                        <a:rPr lang="es-MX" sz="1200" b="0" i="0" u="none" strike="noStrike" dirty="0">
                          <a:solidFill>
                            <a:srgbClr val="006666"/>
                          </a:solidFill>
                          <a:effectLst/>
                          <a:latin typeface="+mn-lt"/>
                        </a:rPr>
                        <a:t>Medicina general</a:t>
                      </a:r>
                      <a:br>
                        <a:rPr lang="es-MX" sz="1200" b="0" i="0" u="none" strike="noStrike" dirty="0">
                          <a:solidFill>
                            <a:srgbClr val="006666"/>
                          </a:solidFill>
                          <a:effectLst/>
                          <a:latin typeface="+mn-lt"/>
                        </a:rPr>
                      </a:br>
                      <a:r>
                        <a:rPr lang="es-MX" sz="1200" b="0" i="0" u="none" strike="noStrike" dirty="0">
                          <a:solidFill>
                            <a:srgbClr val="006666"/>
                          </a:solidFill>
                          <a:effectLst/>
                          <a:latin typeface="+mn-lt"/>
                        </a:rPr>
                        <a:t>Oftalmología</a:t>
                      </a:r>
                      <a:br>
                        <a:rPr lang="es-MX" sz="1200" b="0" i="0" u="none" strike="noStrike" dirty="0">
                          <a:solidFill>
                            <a:srgbClr val="006666"/>
                          </a:solidFill>
                          <a:effectLst/>
                          <a:latin typeface="+mn-lt"/>
                        </a:rPr>
                      </a:br>
                      <a:r>
                        <a:rPr lang="es-MX" sz="1200" b="0" i="0" u="none" strike="noStrike" dirty="0">
                          <a:solidFill>
                            <a:srgbClr val="006666"/>
                          </a:solidFill>
                          <a:effectLst/>
                          <a:latin typeface="+mn-lt"/>
                        </a:rPr>
                        <a:t>Urología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200" b="1" i="0" u="none" strike="noStrike" dirty="0">
                          <a:solidFill>
                            <a:srgbClr val="006666"/>
                          </a:solidFill>
                          <a:effectLst/>
                          <a:latin typeface="+mn-lt"/>
                        </a:rPr>
                        <a:t>15,22%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4848051"/>
                  </a:ext>
                </a:extLst>
              </a:tr>
            </a:tbl>
          </a:graphicData>
        </a:graphic>
      </p:graphicFrame>
    </p:spTree>
    <p:extLst>
      <p:ext uri="{BB962C8B-B14F-4D97-AF65-F5344CB8AC3E}">
        <p14:creationId xmlns:p14="http://schemas.microsoft.com/office/powerpoint/2010/main" val="40745581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6729-EF1A-BC3E-A6B4-BB5CD5E07178}"/>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CC18F8D-8466-627D-2236-B09718770580}"/>
              </a:ext>
            </a:extLst>
          </p:cNvPr>
          <p:cNvSpPr txBox="1"/>
          <p:nvPr/>
        </p:nvSpPr>
        <p:spPr>
          <a:xfrm>
            <a:off x="1164474" y="323732"/>
            <a:ext cx="8784976" cy="523220"/>
          </a:xfrm>
          <a:prstGeom prst="rect">
            <a:avLst/>
          </a:prstGeom>
          <a:noFill/>
        </p:spPr>
        <p:txBody>
          <a:bodyPr wrap="square" rtlCol="0">
            <a:spAutoFit/>
          </a:bodyPr>
          <a:lstStyle/>
          <a:p>
            <a:pPr algn="just"/>
            <a:r>
              <a:rPr lang="es-MX" sz="2800" b="1" dirty="0">
                <a:solidFill>
                  <a:srgbClr val="23505E"/>
                </a:solidFill>
                <a:latin typeface="+mj-lt"/>
              </a:rPr>
              <a:t>Tasa de PQRD en las regiones </a:t>
            </a:r>
            <a:r>
              <a:rPr lang="es-MX" sz="2800" b="1" dirty="0">
                <a:solidFill>
                  <a:srgbClr val="009B86"/>
                </a:solidFill>
                <a:latin typeface="+mj-lt"/>
              </a:rPr>
              <a:t>Mayo 2025</a:t>
            </a:r>
          </a:p>
        </p:txBody>
      </p:sp>
      <p:grpSp>
        <p:nvGrpSpPr>
          <p:cNvPr id="2" name="Grupo 1">
            <a:extLst>
              <a:ext uri="{FF2B5EF4-FFF2-40B4-BE49-F238E27FC236}">
                <a16:creationId xmlns:a16="http://schemas.microsoft.com/office/drawing/2014/main" id="{7CDD789F-8F53-8AFC-D8B2-5C342FFF75F4}"/>
              </a:ext>
            </a:extLst>
          </p:cNvPr>
          <p:cNvGrpSpPr/>
          <p:nvPr/>
        </p:nvGrpSpPr>
        <p:grpSpPr>
          <a:xfrm>
            <a:off x="609954" y="1116453"/>
            <a:ext cx="6381073" cy="4953880"/>
            <a:chOff x="169053" y="1893589"/>
            <a:chExt cx="6381073" cy="4953880"/>
          </a:xfrm>
        </p:grpSpPr>
        <p:grpSp>
          <p:nvGrpSpPr>
            <p:cNvPr id="4" name="Grupo 3">
              <a:extLst>
                <a:ext uri="{FF2B5EF4-FFF2-40B4-BE49-F238E27FC236}">
                  <a16:creationId xmlns:a16="http://schemas.microsoft.com/office/drawing/2014/main" id="{2AD35608-B233-A0D6-FA07-829C51974731}"/>
                </a:ext>
              </a:extLst>
            </p:cNvPr>
            <p:cNvGrpSpPr/>
            <p:nvPr/>
          </p:nvGrpSpPr>
          <p:grpSpPr>
            <a:xfrm>
              <a:off x="169053" y="1893589"/>
              <a:ext cx="6287738" cy="4811756"/>
              <a:chOff x="419116" y="2061992"/>
              <a:chExt cx="9242392" cy="7072836"/>
            </a:xfrm>
          </p:grpSpPr>
          <p:pic>
            <p:nvPicPr>
              <p:cNvPr id="16" name="Imagen 15" descr="Mapa&#10;&#10;Descripción generada automáticamente">
                <a:extLst>
                  <a:ext uri="{FF2B5EF4-FFF2-40B4-BE49-F238E27FC236}">
                    <a16:creationId xmlns:a16="http://schemas.microsoft.com/office/drawing/2014/main" id="{C83FB320-0E16-8C64-213A-F48AB2D998A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93147" y="2070236"/>
                <a:ext cx="6362134" cy="6224232"/>
              </a:xfrm>
              <a:prstGeom prst="rect">
                <a:avLst/>
              </a:prstGeom>
            </p:spPr>
          </p:pic>
          <p:sp>
            <p:nvSpPr>
              <p:cNvPr id="17" name="CuadroTexto 16">
                <a:extLst>
                  <a:ext uri="{FF2B5EF4-FFF2-40B4-BE49-F238E27FC236}">
                    <a16:creationId xmlns:a16="http://schemas.microsoft.com/office/drawing/2014/main" id="{691317DC-79AA-66F2-B8CC-D7FABD88B3B0}"/>
                  </a:ext>
                </a:extLst>
              </p:cNvPr>
              <p:cNvSpPr txBox="1"/>
              <p:nvPr/>
            </p:nvSpPr>
            <p:spPr>
              <a:xfrm>
                <a:off x="440888" y="3062233"/>
                <a:ext cx="2015544" cy="505090"/>
              </a:xfrm>
              <a:prstGeom prst="rect">
                <a:avLst/>
              </a:prstGeom>
              <a:noFill/>
            </p:spPr>
            <p:txBody>
              <a:bodyPr wrap="square">
                <a:spAutoFit/>
              </a:bodyPr>
              <a:lstStyle/>
              <a:p>
                <a:pPr algn="ctr"/>
                <a:r>
                  <a:rPr lang="es-ES" sz="1633" dirty="0">
                    <a:solidFill>
                      <a:srgbClr val="0070C0"/>
                    </a:solidFill>
                    <a:latin typeface="Open Sans Extrabold" panose="020B0906030804020204" pitchFamily="34" charset="0"/>
                    <a:ea typeface="Open Sans Extrabold" panose="020B0906030804020204" pitchFamily="34" charset="0"/>
                    <a:cs typeface="Open Sans Extrabold" panose="020B0906030804020204" pitchFamily="34" charset="0"/>
                  </a:rPr>
                  <a:t>Urabá</a:t>
                </a:r>
              </a:p>
            </p:txBody>
          </p:sp>
          <p:sp>
            <p:nvSpPr>
              <p:cNvPr id="18" name="CuadroTexto 17">
                <a:extLst>
                  <a:ext uri="{FF2B5EF4-FFF2-40B4-BE49-F238E27FC236}">
                    <a16:creationId xmlns:a16="http://schemas.microsoft.com/office/drawing/2014/main" id="{57BAF3A9-60C2-BFB5-BED4-C36084BA1227}"/>
                  </a:ext>
                </a:extLst>
              </p:cNvPr>
              <p:cNvSpPr txBox="1"/>
              <p:nvPr/>
            </p:nvSpPr>
            <p:spPr>
              <a:xfrm>
                <a:off x="445702" y="341793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22,4</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CuadroTexto 18">
                <a:extLst>
                  <a:ext uri="{FF2B5EF4-FFF2-40B4-BE49-F238E27FC236}">
                    <a16:creationId xmlns:a16="http://schemas.microsoft.com/office/drawing/2014/main" id="{ECDC6551-9C04-CDCA-4712-44919D8E762E}"/>
                  </a:ext>
                </a:extLst>
              </p:cNvPr>
              <p:cNvSpPr txBox="1"/>
              <p:nvPr/>
            </p:nvSpPr>
            <p:spPr>
              <a:xfrm>
                <a:off x="703814" y="4675729"/>
                <a:ext cx="2015544" cy="505090"/>
              </a:xfrm>
              <a:prstGeom prst="rect">
                <a:avLst/>
              </a:prstGeom>
              <a:noFill/>
            </p:spPr>
            <p:txBody>
              <a:bodyPr wrap="square">
                <a:spAutoFit/>
              </a:bodyPr>
              <a:lstStyle/>
              <a:p>
                <a:pPr algn="ctr"/>
                <a:r>
                  <a:rPr lang="es-ES" sz="1633" dirty="0">
                    <a:solidFill>
                      <a:srgbClr val="00B050"/>
                    </a:solidFill>
                    <a:latin typeface="Open Sans Extrabold" panose="020B0906030804020204" pitchFamily="34" charset="0"/>
                    <a:ea typeface="Open Sans Extrabold" panose="020B0906030804020204" pitchFamily="34" charset="0"/>
                    <a:cs typeface="Open Sans Extrabold" panose="020B0906030804020204" pitchFamily="34" charset="0"/>
                  </a:rPr>
                  <a:t>Occidente</a:t>
                </a:r>
              </a:p>
            </p:txBody>
          </p:sp>
          <p:sp>
            <p:nvSpPr>
              <p:cNvPr id="20" name="CuadroTexto 19">
                <a:extLst>
                  <a:ext uri="{FF2B5EF4-FFF2-40B4-BE49-F238E27FC236}">
                    <a16:creationId xmlns:a16="http://schemas.microsoft.com/office/drawing/2014/main" id="{1B542863-2C1D-5F5D-3DA9-47B3F2687DD4}"/>
                  </a:ext>
                </a:extLst>
              </p:cNvPr>
              <p:cNvSpPr txBox="1"/>
              <p:nvPr/>
            </p:nvSpPr>
            <p:spPr>
              <a:xfrm>
                <a:off x="501081" y="5058957"/>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21,3</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CuadroTexto 20">
                <a:extLst>
                  <a:ext uri="{FF2B5EF4-FFF2-40B4-BE49-F238E27FC236}">
                    <a16:creationId xmlns:a16="http://schemas.microsoft.com/office/drawing/2014/main" id="{C3F27A09-76AA-C66C-D9C6-160D64EA1DB8}"/>
                  </a:ext>
                </a:extLst>
              </p:cNvPr>
              <p:cNvSpPr txBox="1"/>
              <p:nvPr/>
            </p:nvSpPr>
            <p:spPr>
              <a:xfrm>
                <a:off x="419116" y="6583130"/>
                <a:ext cx="2015544" cy="505090"/>
              </a:xfrm>
              <a:prstGeom prst="rect">
                <a:avLst/>
              </a:prstGeom>
              <a:noFill/>
            </p:spPr>
            <p:txBody>
              <a:bodyPr wrap="square">
                <a:spAutoFit/>
              </a:bodyPr>
              <a:lstStyle/>
              <a:p>
                <a:pPr algn="ctr"/>
                <a:r>
                  <a:rPr lang="es-ES" sz="1633" dirty="0">
                    <a:solidFill>
                      <a:srgbClr val="DA3A5C"/>
                    </a:solidFill>
                    <a:latin typeface="Open Sans Extrabold" panose="020B0906030804020204" pitchFamily="34" charset="0"/>
                    <a:ea typeface="Open Sans Extrabold" panose="020B0906030804020204" pitchFamily="34" charset="0"/>
                    <a:cs typeface="Open Sans Extrabold" panose="020B0906030804020204" pitchFamily="34" charset="0"/>
                  </a:rPr>
                  <a:t>Suroeste</a:t>
                </a:r>
              </a:p>
            </p:txBody>
          </p:sp>
          <p:sp>
            <p:nvSpPr>
              <p:cNvPr id="22" name="CuadroTexto 21">
                <a:extLst>
                  <a:ext uri="{FF2B5EF4-FFF2-40B4-BE49-F238E27FC236}">
                    <a16:creationId xmlns:a16="http://schemas.microsoft.com/office/drawing/2014/main" id="{D41E3A2B-8EFC-360A-E6BD-3C951ADF81DC}"/>
                  </a:ext>
                </a:extLst>
              </p:cNvPr>
              <p:cNvSpPr txBox="1"/>
              <p:nvPr/>
            </p:nvSpPr>
            <p:spPr>
              <a:xfrm>
                <a:off x="419116" y="695227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30,5</a:t>
                </a:r>
              </a:p>
            </p:txBody>
          </p:sp>
          <p:sp>
            <p:nvSpPr>
              <p:cNvPr id="23" name="CuadroTexto 22">
                <a:extLst>
                  <a:ext uri="{FF2B5EF4-FFF2-40B4-BE49-F238E27FC236}">
                    <a16:creationId xmlns:a16="http://schemas.microsoft.com/office/drawing/2014/main" id="{79D71050-DDCB-F103-A36F-386AE6B5ED06}"/>
                  </a:ext>
                </a:extLst>
              </p:cNvPr>
              <p:cNvSpPr txBox="1"/>
              <p:nvPr/>
            </p:nvSpPr>
            <p:spPr>
              <a:xfrm>
                <a:off x="7236961" y="3139065"/>
                <a:ext cx="2015544" cy="505090"/>
              </a:xfrm>
              <a:prstGeom prst="rect">
                <a:avLst/>
              </a:prstGeom>
              <a:noFill/>
            </p:spPr>
            <p:txBody>
              <a:bodyPr wrap="square">
                <a:spAutoFit/>
              </a:bodyPr>
              <a:lstStyle/>
              <a:p>
                <a:pPr algn="ctr"/>
                <a:r>
                  <a:rPr lang="es-ES" sz="1633" dirty="0">
                    <a:solidFill>
                      <a:srgbClr val="6600CC"/>
                    </a:solidFill>
                    <a:latin typeface="Open Sans Extrabold" panose="020B0906030804020204" pitchFamily="34" charset="0"/>
                    <a:ea typeface="Open Sans Extrabold" panose="020B0906030804020204" pitchFamily="34" charset="0"/>
                    <a:cs typeface="Open Sans Extrabold" panose="020B0906030804020204" pitchFamily="34" charset="0"/>
                  </a:rPr>
                  <a:t>Bajo Cauca</a:t>
                </a:r>
              </a:p>
            </p:txBody>
          </p:sp>
          <p:sp>
            <p:nvSpPr>
              <p:cNvPr id="24" name="CuadroTexto 23">
                <a:extLst>
                  <a:ext uri="{FF2B5EF4-FFF2-40B4-BE49-F238E27FC236}">
                    <a16:creationId xmlns:a16="http://schemas.microsoft.com/office/drawing/2014/main" id="{17C7C4B3-0B58-B1BC-D67C-ECF9D3CADC54}"/>
                  </a:ext>
                </a:extLst>
              </p:cNvPr>
              <p:cNvSpPr txBox="1"/>
              <p:nvPr/>
            </p:nvSpPr>
            <p:spPr>
              <a:xfrm>
                <a:off x="7256011" y="350821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25,2</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CuadroTexto 24">
                <a:extLst>
                  <a:ext uri="{FF2B5EF4-FFF2-40B4-BE49-F238E27FC236}">
                    <a16:creationId xmlns:a16="http://schemas.microsoft.com/office/drawing/2014/main" id="{7635A457-79C5-AED9-94B2-186ACE418601}"/>
                  </a:ext>
                </a:extLst>
              </p:cNvPr>
              <p:cNvSpPr txBox="1"/>
              <p:nvPr/>
            </p:nvSpPr>
            <p:spPr>
              <a:xfrm>
                <a:off x="7619258" y="4545013"/>
                <a:ext cx="2015544" cy="505090"/>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Nordeste</a:t>
                </a:r>
              </a:p>
            </p:txBody>
          </p:sp>
          <p:sp>
            <p:nvSpPr>
              <p:cNvPr id="26" name="CuadroTexto 25">
                <a:extLst>
                  <a:ext uri="{FF2B5EF4-FFF2-40B4-BE49-F238E27FC236}">
                    <a16:creationId xmlns:a16="http://schemas.microsoft.com/office/drawing/2014/main" id="{05EA02B4-5409-BE06-5686-E82BF40D8F61}"/>
                  </a:ext>
                </a:extLst>
              </p:cNvPr>
              <p:cNvSpPr txBox="1"/>
              <p:nvPr/>
            </p:nvSpPr>
            <p:spPr>
              <a:xfrm>
                <a:off x="7619258" y="491415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25,9</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CuadroTexto 26">
                <a:extLst>
                  <a:ext uri="{FF2B5EF4-FFF2-40B4-BE49-F238E27FC236}">
                    <a16:creationId xmlns:a16="http://schemas.microsoft.com/office/drawing/2014/main" id="{C17805C9-A6AD-4694-F49D-F52C8E01D1EE}"/>
                  </a:ext>
                </a:extLst>
              </p:cNvPr>
              <p:cNvSpPr txBox="1"/>
              <p:nvPr/>
            </p:nvSpPr>
            <p:spPr>
              <a:xfrm>
                <a:off x="7645964" y="6144609"/>
                <a:ext cx="2015544" cy="874457"/>
              </a:xfrm>
              <a:prstGeom prst="rect">
                <a:avLst/>
              </a:prstGeom>
              <a:noFill/>
            </p:spPr>
            <p:txBody>
              <a:bodyPr wrap="square">
                <a:spAutoFit/>
              </a:bodyPr>
              <a:lstStyle/>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Magdalena</a:t>
                </a:r>
              </a:p>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Medio</a:t>
                </a:r>
              </a:p>
            </p:txBody>
          </p:sp>
          <p:sp>
            <p:nvSpPr>
              <p:cNvPr id="28" name="CuadroTexto 27">
                <a:extLst>
                  <a:ext uri="{FF2B5EF4-FFF2-40B4-BE49-F238E27FC236}">
                    <a16:creationId xmlns:a16="http://schemas.microsoft.com/office/drawing/2014/main" id="{C69298D0-909D-5F09-A25A-15629FB6F391}"/>
                  </a:ext>
                </a:extLst>
              </p:cNvPr>
              <p:cNvSpPr txBox="1"/>
              <p:nvPr/>
            </p:nvSpPr>
            <p:spPr>
              <a:xfrm>
                <a:off x="8029310" y="6914277"/>
                <a:ext cx="1521275"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29,3</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CuadroTexto 28">
                <a:extLst>
                  <a:ext uri="{FF2B5EF4-FFF2-40B4-BE49-F238E27FC236}">
                    <a16:creationId xmlns:a16="http://schemas.microsoft.com/office/drawing/2014/main" id="{38DE6A95-AC72-585F-E6B1-B467FAEB4623}"/>
                  </a:ext>
                </a:extLst>
              </p:cNvPr>
              <p:cNvSpPr txBox="1"/>
              <p:nvPr/>
            </p:nvSpPr>
            <p:spPr>
              <a:xfrm>
                <a:off x="5428778" y="8004992"/>
                <a:ext cx="2015544" cy="505090"/>
              </a:xfrm>
              <a:prstGeom prst="rect">
                <a:avLst/>
              </a:prstGeom>
              <a:noFill/>
            </p:spPr>
            <p:txBody>
              <a:bodyPr wrap="square">
                <a:spAutoFit/>
              </a:bodyPr>
              <a:lstStyle/>
              <a:p>
                <a:pPr algn="ctr"/>
                <a:r>
                  <a:rPr lang="es-ES" sz="1633" dirty="0">
                    <a:solidFill>
                      <a:srgbClr val="B50BA1"/>
                    </a:solidFill>
                    <a:latin typeface="Open Sans Extrabold" panose="020B0906030804020204" pitchFamily="34" charset="0"/>
                    <a:ea typeface="Open Sans Extrabold" panose="020B0906030804020204" pitchFamily="34" charset="0"/>
                    <a:cs typeface="Open Sans Extrabold" panose="020B0906030804020204" pitchFamily="34" charset="0"/>
                  </a:rPr>
                  <a:t>Oriente</a:t>
                </a:r>
              </a:p>
            </p:txBody>
          </p:sp>
          <p:sp>
            <p:nvSpPr>
              <p:cNvPr id="30" name="CuadroTexto 29">
                <a:extLst>
                  <a:ext uri="{FF2B5EF4-FFF2-40B4-BE49-F238E27FC236}">
                    <a16:creationId xmlns:a16="http://schemas.microsoft.com/office/drawing/2014/main" id="{FCF6EDBE-0977-9FB4-33D9-197D16257EEA}"/>
                  </a:ext>
                </a:extLst>
              </p:cNvPr>
              <p:cNvSpPr txBox="1"/>
              <p:nvPr/>
            </p:nvSpPr>
            <p:spPr>
              <a:xfrm>
                <a:off x="5428778" y="8374141"/>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37,7</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CuadroTexto 30">
                <a:extLst>
                  <a:ext uri="{FF2B5EF4-FFF2-40B4-BE49-F238E27FC236}">
                    <a16:creationId xmlns:a16="http://schemas.microsoft.com/office/drawing/2014/main" id="{7716A4C2-0697-4BF8-2486-CCDE09210296}"/>
                  </a:ext>
                </a:extLst>
              </p:cNvPr>
              <p:cNvSpPr txBox="1"/>
              <p:nvPr/>
            </p:nvSpPr>
            <p:spPr>
              <a:xfrm>
                <a:off x="4076754" y="2061992"/>
                <a:ext cx="2015544" cy="505090"/>
              </a:xfrm>
              <a:prstGeom prst="rect">
                <a:avLst/>
              </a:prstGeom>
              <a:noFill/>
            </p:spPr>
            <p:txBody>
              <a:bodyPr wrap="square">
                <a:spAutoFit/>
              </a:bodyPr>
              <a:lstStyle/>
              <a:p>
                <a:pPr algn="ctr"/>
                <a:r>
                  <a:rPr lang="es-ES" sz="1633"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Norte</a:t>
                </a:r>
              </a:p>
            </p:txBody>
          </p:sp>
          <p:sp>
            <p:nvSpPr>
              <p:cNvPr id="32" name="CuadroTexto 31">
                <a:extLst>
                  <a:ext uri="{FF2B5EF4-FFF2-40B4-BE49-F238E27FC236}">
                    <a16:creationId xmlns:a16="http://schemas.microsoft.com/office/drawing/2014/main" id="{FF39D9D9-6C56-BBF6-A78A-C24D8D5BC30A}"/>
                  </a:ext>
                </a:extLst>
              </p:cNvPr>
              <p:cNvSpPr txBox="1"/>
              <p:nvPr/>
            </p:nvSpPr>
            <p:spPr>
              <a:xfrm>
                <a:off x="4064632" y="2395514"/>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28,8</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CuadroTexto 32">
                <a:extLst>
                  <a:ext uri="{FF2B5EF4-FFF2-40B4-BE49-F238E27FC236}">
                    <a16:creationId xmlns:a16="http://schemas.microsoft.com/office/drawing/2014/main" id="{6D5ACB4A-18E9-83EB-F3E6-D2E779884898}"/>
                  </a:ext>
                </a:extLst>
              </p:cNvPr>
              <p:cNvSpPr txBox="1"/>
              <p:nvPr/>
            </p:nvSpPr>
            <p:spPr>
              <a:xfrm>
                <a:off x="2876345" y="7888263"/>
                <a:ext cx="2015544" cy="874457"/>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Valle de Aburrá</a:t>
                </a:r>
              </a:p>
            </p:txBody>
          </p:sp>
          <p:sp>
            <p:nvSpPr>
              <p:cNvPr id="34" name="CuadroTexto 33">
                <a:extLst>
                  <a:ext uri="{FF2B5EF4-FFF2-40B4-BE49-F238E27FC236}">
                    <a16:creationId xmlns:a16="http://schemas.microsoft.com/office/drawing/2014/main" id="{0F10AA95-3677-07F0-A6C9-22087062A3CF}"/>
                  </a:ext>
                </a:extLst>
              </p:cNvPr>
              <p:cNvSpPr txBox="1"/>
              <p:nvPr/>
            </p:nvSpPr>
            <p:spPr>
              <a:xfrm>
                <a:off x="2876345" y="856819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67,7</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5" name="Conector recto de flecha 34">
                <a:extLst>
                  <a:ext uri="{FF2B5EF4-FFF2-40B4-BE49-F238E27FC236}">
                    <a16:creationId xmlns:a16="http://schemas.microsoft.com/office/drawing/2014/main" id="{5D40C479-1983-ECEF-91B5-32C599FC8B91}"/>
                  </a:ext>
                </a:extLst>
              </p:cNvPr>
              <p:cNvCxnSpPr>
                <a:cxnSpLocks/>
              </p:cNvCxnSpPr>
              <p:nvPr/>
            </p:nvCxnSpPr>
            <p:spPr>
              <a:xfrm flipH="1" flipV="1">
                <a:off x="2293571" y="3453499"/>
                <a:ext cx="1112139" cy="89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8F1D9E4C-18F5-5565-438A-1473E5C44691}"/>
                  </a:ext>
                </a:extLst>
              </p:cNvPr>
              <p:cNvCxnSpPr>
                <a:cxnSpLocks/>
              </p:cNvCxnSpPr>
              <p:nvPr/>
            </p:nvCxnSpPr>
            <p:spPr>
              <a:xfrm flipH="1" flipV="1">
                <a:off x="2383767" y="5149610"/>
                <a:ext cx="1813721" cy="465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408D22E7-FC87-DF3B-D273-5EF55971AAA0}"/>
                  </a:ext>
                </a:extLst>
              </p:cNvPr>
              <p:cNvCxnSpPr>
                <a:cxnSpLocks/>
              </p:cNvCxnSpPr>
              <p:nvPr/>
            </p:nvCxnSpPr>
            <p:spPr>
              <a:xfrm flipH="1">
                <a:off x="2498849" y="6714247"/>
                <a:ext cx="1915278" cy="4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30A67887-6216-FB14-DA82-2E1741BF327F}"/>
                  </a:ext>
                </a:extLst>
              </p:cNvPr>
              <p:cNvCxnSpPr>
                <a:cxnSpLocks/>
              </p:cNvCxnSpPr>
              <p:nvPr/>
            </p:nvCxnSpPr>
            <p:spPr>
              <a:xfrm flipH="1" flipV="1">
                <a:off x="5072403" y="3164024"/>
                <a:ext cx="12123" cy="228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21F3E496-66C9-FD35-DC04-95151B926EFA}"/>
                  </a:ext>
                </a:extLst>
              </p:cNvPr>
              <p:cNvCxnSpPr>
                <a:cxnSpLocks/>
              </p:cNvCxnSpPr>
              <p:nvPr/>
            </p:nvCxnSpPr>
            <p:spPr>
              <a:xfrm flipV="1">
                <a:off x="5793135" y="3675945"/>
                <a:ext cx="1682710" cy="476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5CA66598-D43D-4EA5-FB69-A65B2B400A72}"/>
                  </a:ext>
                </a:extLst>
              </p:cNvPr>
              <p:cNvCxnSpPr>
                <a:cxnSpLocks/>
              </p:cNvCxnSpPr>
              <p:nvPr/>
            </p:nvCxnSpPr>
            <p:spPr>
              <a:xfrm flipV="1">
                <a:off x="6174734" y="5083873"/>
                <a:ext cx="1417820" cy="230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31EFECBD-18F1-8020-E169-9163B7681A55}"/>
                  </a:ext>
                </a:extLst>
              </p:cNvPr>
              <p:cNvCxnSpPr>
                <a:cxnSpLocks/>
              </p:cNvCxnSpPr>
              <p:nvPr/>
            </p:nvCxnSpPr>
            <p:spPr>
              <a:xfrm>
                <a:off x="6686526" y="6059117"/>
                <a:ext cx="1294682" cy="943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a:extLst>
                  <a:ext uri="{FF2B5EF4-FFF2-40B4-BE49-F238E27FC236}">
                    <a16:creationId xmlns:a16="http://schemas.microsoft.com/office/drawing/2014/main" id="{25B16D32-E89D-4F28-631A-1B80D5BBE33B}"/>
                  </a:ext>
                </a:extLst>
              </p:cNvPr>
              <p:cNvCxnSpPr>
                <a:cxnSpLocks/>
              </p:cNvCxnSpPr>
              <p:nvPr/>
            </p:nvCxnSpPr>
            <p:spPr>
              <a:xfrm>
                <a:off x="5525462" y="6714247"/>
                <a:ext cx="884382" cy="111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6533F1D3-4295-66D7-9DF7-CACFA60DD026}"/>
                  </a:ext>
                </a:extLst>
              </p:cNvPr>
              <p:cNvCxnSpPr>
                <a:cxnSpLocks/>
              </p:cNvCxnSpPr>
              <p:nvPr/>
            </p:nvCxnSpPr>
            <p:spPr>
              <a:xfrm flipH="1">
                <a:off x="4273791" y="6458857"/>
                <a:ext cx="637793" cy="1373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 name="CuadroTexto 4">
              <a:extLst>
                <a:ext uri="{FF2B5EF4-FFF2-40B4-BE49-F238E27FC236}">
                  <a16:creationId xmlns:a16="http://schemas.microsoft.com/office/drawing/2014/main" id="{7C44E28B-D537-FDAF-4AAC-054C8D97CE03}"/>
                </a:ext>
              </a:extLst>
            </p:cNvPr>
            <p:cNvSpPr txBox="1"/>
            <p:nvPr/>
          </p:nvSpPr>
          <p:spPr>
            <a:xfrm>
              <a:off x="5116061" y="5521466"/>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22,6</a:t>
              </a:r>
            </a:p>
          </p:txBody>
        </p:sp>
        <p:sp>
          <p:nvSpPr>
            <p:cNvPr id="8" name="CuadroTexto 7">
              <a:extLst>
                <a:ext uri="{FF2B5EF4-FFF2-40B4-BE49-F238E27FC236}">
                  <a16:creationId xmlns:a16="http://schemas.microsoft.com/office/drawing/2014/main" id="{36E8E302-A344-5D59-3F5F-1E48504C8693}"/>
                </a:ext>
              </a:extLst>
            </p:cNvPr>
            <p:cNvSpPr txBox="1"/>
            <p:nvPr/>
          </p:nvSpPr>
          <p:spPr>
            <a:xfrm>
              <a:off x="4814511" y="3187475"/>
              <a:ext cx="1371205"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19,0</a:t>
              </a:r>
            </a:p>
          </p:txBody>
        </p:sp>
        <p:sp>
          <p:nvSpPr>
            <p:cNvPr id="9" name="CuadroTexto 8">
              <a:extLst>
                <a:ext uri="{FF2B5EF4-FFF2-40B4-BE49-F238E27FC236}">
                  <a16:creationId xmlns:a16="http://schemas.microsoft.com/office/drawing/2014/main" id="{2767E3A0-4168-140B-6135-8464BCAD4A84}"/>
                </a:ext>
              </a:extLst>
            </p:cNvPr>
            <p:cNvSpPr txBox="1"/>
            <p:nvPr/>
          </p:nvSpPr>
          <p:spPr>
            <a:xfrm>
              <a:off x="188640" y="3113874"/>
              <a:ext cx="144967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19,1</a:t>
              </a:r>
            </a:p>
          </p:txBody>
        </p:sp>
        <p:sp>
          <p:nvSpPr>
            <p:cNvPr id="10" name="CuadroTexto 9">
              <a:extLst>
                <a:ext uri="{FF2B5EF4-FFF2-40B4-BE49-F238E27FC236}">
                  <a16:creationId xmlns:a16="http://schemas.microsoft.com/office/drawing/2014/main" id="{A4EA0195-B7B7-A1B0-1ED7-943F39F2C390}"/>
                </a:ext>
              </a:extLst>
            </p:cNvPr>
            <p:cNvSpPr txBox="1"/>
            <p:nvPr/>
          </p:nvSpPr>
          <p:spPr>
            <a:xfrm>
              <a:off x="5120638" y="4111968"/>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22,3</a:t>
              </a:r>
            </a:p>
          </p:txBody>
        </p:sp>
        <p:sp>
          <p:nvSpPr>
            <p:cNvPr id="11" name="CuadroTexto 10">
              <a:extLst>
                <a:ext uri="{FF2B5EF4-FFF2-40B4-BE49-F238E27FC236}">
                  <a16:creationId xmlns:a16="http://schemas.microsoft.com/office/drawing/2014/main" id="{C52DDBCE-B364-23BC-2BEE-4B563DEC8555}"/>
                </a:ext>
              </a:extLst>
            </p:cNvPr>
            <p:cNvSpPr txBox="1"/>
            <p:nvPr/>
          </p:nvSpPr>
          <p:spPr>
            <a:xfrm>
              <a:off x="288197" y="4236191"/>
              <a:ext cx="149636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19,1</a:t>
              </a:r>
            </a:p>
          </p:txBody>
        </p:sp>
        <p:sp>
          <p:nvSpPr>
            <p:cNvPr id="12" name="CuadroTexto 11">
              <a:extLst>
                <a:ext uri="{FF2B5EF4-FFF2-40B4-BE49-F238E27FC236}">
                  <a16:creationId xmlns:a16="http://schemas.microsoft.com/office/drawing/2014/main" id="{ED769E7D-2714-4F28-7112-2B7DB0B8710E}"/>
                </a:ext>
              </a:extLst>
            </p:cNvPr>
            <p:cNvSpPr txBox="1"/>
            <p:nvPr/>
          </p:nvSpPr>
          <p:spPr>
            <a:xfrm>
              <a:off x="2657399" y="2411056"/>
              <a:ext cx="158723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29,6</a:t>
              </a:r>
            </a:p>
          </p:txBody>
        </p:sp>
        <p:sp>
          <p:nvSpPr>
            <p:cNvPr id="13" name="CuadroTexto 12">
              <a:extLst>
                <a:ext uri="{FF2B5EF4-FFF2-40B4-BE49-F238E27FC236}">
                  <a16:creationId xmlns:a16="http://schemas.microsoft.com/office/drawing/2014/main" id="{EDCBB47C-CB19-09E0-AE3A-3CAC3089C084}"/>
                </a:ext>
              </a:extLst>
            </p:cNvPr>
            <p:cNvSpPr txBox="1"/>
            <p:nvPr/>
          </p:nvSpPr>
          <p:spPr>
            <a:xfrm>
              <a:off x="3577200" y="6476813"/>
              <a:ext cx="149021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35,8</a:t>
              </a:r>
            </a:p>
          </p:txBody>
        </p:sp>
        <p:sp>
          <p:nvSpPr>
            <p:cNvPr id="14" name="CuadroTexto 13">
              <a:extLst>
                <a:ext uri="{FF2B5EF4-FFF2-40B4-BE49-F238E27FC236}">
                  <a16:creationId xmlns:a16="http://schemas.microsoft.com/office/drawing/2014/main" id="{0BA1A481-5655-6983-B2FF-FF6F3EAF4E6E}"/>
                </a:ext>
              </a:extLst>
            </p:cNvPr>
            <p:cNvSpPr txBox="1"/>
            <p:nvPr/>
          </p:nvSpPr>
          <p:spPr>
            <a:xfrm>
              <a:off x="233348" y="5570259"/>
              <a:ext cx="1456351"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33,4</a:t>
              </a:r>
            </a:p>
          </p:txBody>
        </p:sp>
        <p:sp>
          <p:nvSpPr>
            <p:cNvPr id="15" name="CuadroTexto 14">
              <a:extLst>
                <a:ext uri="{FF2B5EF4-FFF2-40B4-BE49-F238E27FC236}">
                  <a16:creationId xmlns:a16="http://schemas.microsoft.com/office/drawing/2014/main" id="{8107012E-9D34-CAEF-1061-B0A1E6632F69}"/>
                </a:ext>
              </a:extLst>
            </p:cNvPr>
            <p:cNvSpPr txBox="1"/>
            <p:nvPr/>
          </p:nvSpPr>
          <p:spPr>
            <a:xfrm>
              <a:off x="1840743" y="6598170"/>
              <a:ext cx="144005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58,6</a:t>
              </a:r>
            </a:p>
          </p:txBody>
        </p:sp>
      </p:grpSp>
      <p:sp>
        <p:nvSpPr>
          <p:cNvPr id="44" name="1 CuadroTexto">
            <a:extLst>
              <a:ext uri="{FF2B5EF4-FFF2-40B4-BE49-F238E27FC236}">
                <a16:creationId xmlns:a16="http://schemas.microsoft.com/office/drawing/2014/main" id="{C3BCE74D-6D30-7885-8752-4E8775B14573}"/>
              </a:ext>
            </a:extLst>
          </p:cNvPr>
          <p:cNvSpPr txBox="1"/>
          <p:nvPr/>
        </p:nvSpPr>
        <p:spPr>
          <a:xfrm>
            <a:off x="6991027" y="1827676"/>
            <a:ext cx="4857130" cy="1708160"/>
          </a:xfrm>
          <a:prstGeom prst="rect">
            <a:avLst/>
          </a:prstGeom>
          <a:noFill/>
        </p:spPr>
        <p:txBody>
          <a:bodyPr wrap="square" rtlCol="0">
            <a:spAutoFit/>
          </a:bodyPr>
          <a:lstStyle/>
          <a:p>
            <a:pPr algn="just"/>
            <a:r>
              <a:rPr lang="es-MX" dirty="0">
                <a:solidFill>
                  <a:srgbClr val="2A5162"/>
                </a:solidFill>
                <a:cs typeface="Arial" panose="020B0604020202020204" pitchFamily="34" charset="0"/>
              </a:rPr>
              <a:t>En la distribución es posible identificar que las quejas, los reclamos y los derechos de petición (PQR) suman un total de 6.360, observándose un aumento del 7,4%, en comparación con el mes anterior.</a:t>
            </a:r>
          </a:p>
        </p:txBody>
      </p:sp>
      <p:sp>
        <p:nvSpPr>
          <p:cNvPr id="45" name="Freeform 13">
            <a:extLst>
              <a:ext uri="{FF2B5EF4-FFF2-40B4-BE49-F238E27FC236}">
                <a16:creationId xmlns:a16="http://schemas.microsoft.com/office/drawing/2014/main" id="{8F1120A4-9AC9-6A1C-BBF7-E45F4CEF16A8}"/>
              </a:ext>
            </a:extLst>
          </p:cNvPr>
          <p:cNvSpPr>
            <a:spLocks/>
          </p:cNvSpPr>
          <p:nvPr/>
        </p:nvSpPr>
        <p:spPr bwMode="auto">
          <a:xfrm>
            <a:off x="9780734" y="3593474"/>
            <a:ext cx="1979365" cy="454067"/>
          </a:xfrm>
          <a:custGeom>
            <a:avLst/>
            <a:gdLst>
              <a:gd name="T0" fmla="*/ 0 w 589"/>
              <a:gd name="T1" fmla="*/ 0 h 224"/>
              <a:gd name="T2" fmla="*/ 0 w 589"/>
              <a:gd name="T3" fmla="*/ 160 h 224"/>
              <a:gd name="T4" fmla="*/ 64 w 589"/>
              <a:gd name="T5" fmla="*/ 224 h 224"/>
              <a:gd name="T6" fmla="*/ 525 w 589"/>
              <a:gd name="T7" fmla="*/ 224 h 224"/>
              <a:gd name="T8" fmla="*/ 589 w 589"/>
              <a:gd name="T9" fmla="*/ 160 h 224"/>
              <a:gd name="T10" fmla="*/ 589 w 589"/>
              <a:gd name="T11" fmla="*/ 0 h 224"/>
              <a:gd name="T12" fmla="*/ 0 w 589"/>
              <a:gd name="T13" fmla="*/ 0 h 224"/>
            </a:gdLst>
            <a:ahLst/>
            <a:cxnLst>
              <a:cxn ang="0">
                <a:pos x="T0" y="T1"/>
              </a:cxn>
              <a:cxn ang="0">
                <a:pos x="T2" y="T3"/>
              </a:cxn>
              <a:cxn ang="0">
                <a:pos x="T4" y="T5"/>
              </a:cxn>
              <a:cxn ang="0">
                <a:pos x="T6" y="T7"/>
              </a:cxn>
              <a:cxn ang="0">
                <a:pos x="T8" y="T9"/>
              </a:cxn>
              <a:cxn ang="0">
                <a:pos x="T10" y="T11"/>
              </a:cxn>
              <a:cxn ang="0">
                <a:pos x="T12" y="T13"/>
              </a:cxn>
            </a:cxnLst>
            <a:rect l="0" t="0" r="r" b="b"/>
            <a:pathLst>
              <a:path w="589" h="224">
                <a:moveTo>
                  <a:pt x="0" y="0"/>
                </a:moveTo>
                <a:cubicBezTo>
                  <a:pt x="0" y="160"/>
                  <a:pt x="0" y="160"/>
                  <a:pt x="0" y="160"/>
                </a:cubicBezTo>
                <a:cubicBezTo>
                  <a:pt x="0" y="196"/>
                  <a:pt x="28" y="224"/>
                  <a:pt x="64" y="224"/>
                </a:cubicBezTo>
                <a:cubicBezTo>
                  <a:pt x="525" y="224"/>
                  <a:pt x="525" y="224"/>
                  <a:pt x="525" y="224"/>
                </a:cubicBezTo>
                <a:cubicBezTo>
                  <a:pt x="560" y="224"/>
                  <a:pt x="589" y="196"/>
                  <a:pt x="589" y="160"/>
                </a:cubicBezTo>
                <a:cubicBezTo>
                  <a:pt x="589" y="0"/>
                  <a:pt x="589" y="0"/>
                  <a:pt x="589" y="0"/>
                </a:cubicBezTo>
                <a:lnTo>
                  <a:pt x="0" y="0"/>
                </a:lnTo>
                <a:close/>
              </a:path>
            </a:pathLst>
          </a:custGeom>
          <a:solidFill>
            <a:srgbClr val="23505E"/>
          </a:solidFill>
          <a:ln>
            <a:noFill/>
          </a:ln>
        </p:spPr>
        <p:txBody>
          <a:bodyPr vert="horz" wrap="square" lIns="91440" tIns="45720" rIns="91440" bIns="45720" numCol="1" anchor="t" anchorCtr="0" compatLnSpc="1">
            <a:prstTxWarp prst="textNoShape">
              <a:avLst/>
            </a:prstTxWarp>
          </a:bodyPr>
          <a:lstStyle/>
          <a:p>
            <a:endParaRPr lang="es-CO"/>
          </a:p>
        </p:txBody>
      </p:sp>
      <p:sp>
        <p:nvSpPr>
          <p:cNvPr id="46" name="CuadroTexto 45">
            <a:extLst>
              <a:ext uri="{FF2B5EF4-FFF2-40B4-BE49-F238E27FC236}">
                <a16:creationId xmlns:a16="http://schemas.microsoft.com/office/drawing/2014/main" id="{C065C4AF-7A21-F331-9B5C-4E63CCC40E7B}"/>
              </a:ext>
            </a:extLst>
          </p:cNvPr>
          <p:cNvSpPr txBox="1"/>
          <p:nvPr/>
        </p:nvSpPr>
        <p:spPr>
          <a:xfrm>
            <a:off x="9263558" y="3665943"/>
            <a:ext cx="3040037" cy="309128"/>
          </a:xfrm>
          <a:prstGeom prst="rect">
            <a:avLst/>
          </a:prstGeom>
          <a:noFill/>
        </p:spPr>
        <p:txBody>
          <a:bodyPr wrap="square">
            <a:spAutoFit/>
          </a:bodyPr>
          <a:lstStyle/>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Fórmula de cálculo – Tasa:</a:t>
            </a:r>
          </a:p>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(N° PQRD / Total de afiliados) *10.000</a:t>
            </a:r>
          </a:p>
        </p:txBody>
      </p:sp>
      <p:sp>
        <p:nvSpPr>
          <p:cNvPr id="47" name="CuadroTexto 46">
            <a:extLst>
              <a:ext uri="{FF2B5EF4-FFF2-40B4-BE49-F238E27FC236}">
                <a16:creationId xmlns:a16="http://schemas.microsoft.com/office/drawing/2014/main" id="{6B0D32B5-CA50-0BD2-1031-CC0B23387CE9}"/>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sp>
        <p:nvSpPr>
          <p:cNvPr id="6" name="CuadroTexto 5">
            <a:extLst>
              <a:ext uri="{FF2B5EF4-FFF2-40B4-BE49-F238E27FC236}">
                <a16:creationId xmlns:a16="http://schemas.microsoft.com/office/drawing/2014/main" id="{DC561B7C-F1E5-3E59-6AD7-1FE1E13F50A9}"/>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496278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B6D22-FC0C-300D-1247-C80DE4E3ADE2}"/>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285E533-2ECD-195C-7D0E-26035E8CFF16}"/>
              </a:ext>
            </a:extLst>
          </p:cNvPr>
          <p:cNvSpPr txBox="1"/>
          <p:nvPr/>
        </p:nvSpPr>
        <p:spPr>
          <a:xfrm>
            <a:off x="1670419" y="650873"/>
            <a:ext cx="8856984" cy="523220"/>
          </a:xfrm>
          <a:prstGeom prst="rect">
            <a:avLst/>
          </a:prstGeom>
          <a:noFill/>
        </p:spPr>
        <p:txBody>
          <a:bodyPr wrap="square" rtlCol="0">
            <a:spAutoFit/>
          </a:bodyPr>
          <a:lstStyle/>
          <a:p>
            <a:pPr algn="ctr"/>
            <a:r>
              <a:rPr lang="es-MX" sz="2800" b="1" dirty="0">
                <a:solidFill>
                  <a:srgbClr val="23505E"/>
                </a:solidFill>
                <a:latin typeface="+mj-lt"/>
              </a:rPr>
              <a:t>Detalle del comportamiento de PQRD en Valle de Aburrá</a:t>
            </a:r>
          </a:p>
        </p:txBody>
      </p:sp>
      <p:sp>
        <p:nvSpPr>
          <p:cNvPr id="2" name="CuadroTexto 1">
            <a:extLst>
              <a:ext uri="{FF2B5EF4-FFF2-40B4-BE49-F238E27FC236}">
                <a16:creationId xmlns:a16="http://schemas.microsoft.com/office/drawing/2014/main" id="{400A2DB6-FA4A-F3CD-5ABB-F05B456114EC}"/>
              </a:ext>
            </a:extLst>
          </p:cNvPr>
          <p:cNvSpPr txBox="1"/>
          <p:nvPr/>
        </p:nvSpPr>
        <p:spPr>
          <a:xfrm>
            <a:off x="1630709" y="1407661"/>
            <a:ext cx="8928992" cy="312265"/>
          </a:xfrm>
          <a:prstGeom prst="rect">
            <a:avLst/>
          </a:prstGeom>
          <a:noFill/>
        </p:spPr>
        <p:txBody>
          <a:bodyPr wrap="square" rtlCol="0">
            <a:spAutoFit/>
          </a:bodyPr>
          <a:lstStyle/>
          <a:p>
            <a:pPr algn="ctr"/>
            <a:r>
              <a:rPr lang="es-CO"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2. Distribución de PQRD Savia Salud EPS en el Valle de Aburrá para el mes de mayo 2025</a:t>
            </a:r>
          </a:p>
        </p:txBody>
      </p:sp>
      <p:sp>
        <p:nvSpPr>
          <p:cNvPr id="5" name="1 CuadroTexto">
            <a:extLst>
              <a:ext uri="{FF2B5EF4-FFF2-40B4-BE49-F238E27FC236}">
                <a16:creationId xmlns:a16="http://schemas.microsoft.com/office/drawing/2014/main" id="{F3C0B9ED-7C0D-D6FD-AAC7-91C8A50E37EF}"/>
              </a:ext>
            </a:extLst>
          </p:cNvPr>
          <p:cNvSpPr txBox="1"/>
          <p:nvPr/>
        </p:nvSpPr>
        <p:spPr>
          <a:xfrm>
            <a:off x="409489" y="5105201"/>
            <a:ext cx="11236660"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Valle de Aburrá es de 67,7 presentando un aumento del 15,5% con relación al mes anterior.</a:t>
            </a:r>
          </a:p>
        </p:txBody>
      </p:sp>
      <p:sp>
        <p:nvSpPr>
          <p:cNvPr id="8" name="CuadroTexto 7">
            <a:extLst>
              <a:ext uri="{FF2B5EF4-FFF2-40B4-BE49-F238E27FC236}">
                <a16:creationId xmlns:a16="http://schemas.microsoft.com/office/drawing/2014/main" id="{25DF7558-A55E-FFD6-1E38-180E776C0A21}"/>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10" name="Imagen 9">
            <a:extLst>
              <a:ext uri="{FF2B5EF4-FFF2-40B4-BE49-F238E27FC236}">
                <a16:creationId xmlns:a16="http://schemas.microsoft.com/office/drawing/2014/main" id="{7DC41659-A4F1-83E6-5D5B-42008E30CAA2}"/>
              </a:ext>
            </a:extLst>
          </p:cNvPr>
          <p:cNvPicPr>
            <a:picLocks noChangeAspect="1"/>
          </p:cNvPicPr>
          <p:nvPr/>
        </p:nvPicPr>
        <p:blipFill>
          <a:blip r:embed="rId2"/>
          <a:stretch>
            <a:fillRect/>
          </a:stretch>
        </p:blipFill>
        <p:spPr>
          <a:xfrm>
            <a:off x="2971221" y="1987955"/>
            <a:ext cx="6247968" cy="2883678"/>
          </a:xfrm>
          <a:prstGeom prst="rect">
            <a:avLst/>
          </a:prstGeom>
        </p:spPr>
      </p:pic>
    </p:spTree>
    <p:extLst>
      <p:ext uri="{BB962C8B-B14F-4D97-AF65-F5344CB8AC3E}">
        <p14:creationId xmlns:p14="http://schemas.microsoft.com/office/powerpoint/2010/main" val="4330469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A34E-2B83-7F8D-1F65-9D95C2E803E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28AE3FF-9AB9-D248-03B4-A372E127427A}"/>
              </a:ext>
            </a:extLst>
          </p:cNvPr>
          <p:cNvSpPr txBox="1"/>
          <p:nvPr/>
        </p:nvSpPr>
        <p:spPr>
          <a:xfrm>
            <a:off x="1666713" y="544658"/>
            <a:ext cx="8856984" cy="523220"/>
          </a:xfrm>
          <a:prstGeom prst="rect">
            <a:avLst/>
          </a:prstGeom>
          <a:noFill/>
        </p:spPr>
        <p:txBody>
          <a:bodyPr wrap="square" rtlCol="0">
            <a:spAutoFit/>
          </a:bodyPr>
          <a:lstStyle/>
          <a:p>
            <a:pPr algn="ctr"/>
            <a:r>
              <a:rPr lang="es-MX" sz="2800" b="1" dirty="0">
                <a:solidFill>
                  <a:srgbClr val="23505E"/>
                </a:solidFill>
                <a:latin typeface="+mj-lt"/>
              </a:rPr>
              <a:t>Detalle del comportamiento de PQRD en Urabá</a:t>
            </a:r>
          </a:p>
        </p:txBody>
      </p:sp>
      <p:sp>
        <p:nvSpPr>
          <p:cNvPr id="2" name="CuadroTexto 1">
            <a:extLst>
              <a:ext uri="{FF2B5EF4-FFF2-40B4-BE49-F238E27FC236}">
                <a16:creationId xmlns:a16="http://schemas.microsoft.com/office/drawing/2014/main" id="{1D228E73-BB0B-9EF5-6F28-ED56F9B7B60E}"/>
              </a:ext>
            </a:extLst>
          </p:cNvPr>
          <p:cNvSpPr txBox="1"/>
          <p:nvPr/>
        </p:nvSpPr>
        <p:spPr>
          <a:xfrm>
            <a:off x="1630709" y="1271590"/>
            <a:ext cx="8928992"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3. Distribución de PQRD Savia Salud EPS en el Urabá para el mes de mayo 2025</a:t>
            </a:r>
          </a:p>
        </p:txBody>
      </p:sp>
      <p:sp>
        <p:nvSpPr>
          <p:cNvPr id="5" name="1 CuadroTexto">
            <a:extLst>
              <a:ext uri="{FF2B5EF4-FFF2-40B4-BE49-F238E27FC236}">
                <a16:creationId xmlns:a16="http://schemas.microsoft.com/office/drawing/2014/main" id="{E9B3DF31-5E1A-DD6A-46A4-B5913D7720DF}"/>
              </a:ext>
            </a:extLst>
          </p:cNvPr>
          <p:cNvSpPr txBox="1"/>
          <p:nvPr/>
        </p:nvSpPr>
        <p:spPr>
          <a:xfrm>
            <a:off x="409489" y="5431865"/>
            <a:ext cx="11236660"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Urabá es de 22,4 presentando un aumento del 17,2% con relación al mes anterior.</a:t>
            </a:r>
          </a:p>
        </p:txBody>
      </p:sp>
      <p:sp>
        <p:nvSpPr>
          <p:cNvPr id="8" name="CuadroTexto 7">
            <a:extLst>
              <a:ext uri="{FF2B5EF4-FFF2-40B4-BE49-F238E27FC236}">
                <a16:creationId xmlns:a16="http://schemas.microsoft.com/office/drawing/2014/main" id="{59F4172B-80A8-7557-6AD8-2EE73DD45A36}"/>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9" name="Imagen 8">
            <a:extLst>
              <a:ext uri="{FF2B5EF4-FFF2-40B4-BE49-F238E27FC236}">
                <a16:creationId xmlns:a16="http://schemas.microsoft.com/office/drawing/2014/main" id="{D84EB01F-51A1-CA3A-4598-E53EA7BBD40B}"/>
              </a:ext>
            </a:extLst>
          </p:cNvPr>
          <p:cNvPicPr>
            <a:picLocks noChangeAspect="1"/>
          </p:cNvPicPr>
          <p:nvPr/>
        </p:nvPicPr>
        <p:blipFill>
          <a:blip r:embed="rId2"/>
          <a:stretch>
            <a:fillRect/>
          </a:stretch>
        </p:blipFill>
        <p:spPr>
          <a:xfrm>
            <a:off x="2791201" y="1787567"/>
            <a:ext cx="6608009" cy="3284454"/>
          </a:xfrm>
          <a:prstGeom prst="rect">
            <a:avLst/>
          </a:prstGeom>
        </p:spPr>
      </p:pic>
    </p:spTree>
    <p:extLst>
      <p:ext uri="{BB962C8B-B14F-4D97-AF65-F5344CB8AC3E}">
        <p14:creationId xmlns:p14="http://schemas.microsoft.com/office/powerpoint/2010/main" val="13045606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8820D-E002-B3F2-55D2-07C3FD1D164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FD3B9A03-6277-7474-FCFB-A32965B3A2E6}"/>
              </a:ext>
            </a:extLst>
          </p:cNvPr>
          <p:cNvSpPr txBox="1"/>
          <p:nvPr/>
        </p:nvSpPr>
        <p:spPr>
          <a:xfrm>
            <a:off x="1666714" y="387350"/>
            <a:ext cx="8856984" cy="523220"/>
          </a:xfrm>
          <a:prstGeom prst="rect">
            <a:avLst/>
          </a:prstGeom>
          <a:noFill/>
        </p:spPr>
        <p:txBody>
          <a:bodyPr wrap="square" rtlCol="0">
            <a:spAutoFit/>
          </a:bodyPr>
          <a:lstStyle/>
          <a:p>
            <a:pPr algn="ctr"/>
            <a:r>
              <a:rPr lang="es-MX" sz="2800" b="1" dirty="0">
                <a:solidFill>
                  <a:srgbClr val="23505E"/>
                </a:solidFill>
                <a:latin typeface="+mj-lt"/>
              </a:rPr>
              <a:t>Detalle del comportamiento de PQRD en Oriente</a:t>
            </a:r>
          </a:p>
        </p:txBody>
      </p:sp>
      <p:sp>
        <p:nvSpPr>
          <p:cNvPr id="2" name="CuadroTexto 1">
            <a:extLst>
              <a:ext uri="{FF2B5EF4-FFF2-40B4-BE49-F238E27FC236}">
                <a16:creationId xmlns:a16="http://schemas.microsoft.com/office/drawing/2014/main" id="{4523C347-0B56-46F9-F3D9-4FB276504877}"/>
              </a:ext>
            </a:extLst>
          </p:cNvPr>
          <p:cNvSpPr txBox="1"/>
          <p:nvPr/>
        </p:nvSpPr>
        <p:spPr>
          <a:xfrm>
            <a:off x="6674267" y="1128020"/>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4. Distribución de PQRD Savia Salud EPS en el Oriente para el mes de mayo 2025</a:t>
            </a:r>
          </a:p>
        </p:txBody>
      </p:sp>
      <p:sp>
        <p:nvSpPr>
          <p:cNvPr id="5" name="1 CuadroTexto">
            <a:extLst>
              <a:ext uri="{FF2B5EF4-FFF2-40B4-BE49-F238E27FC236}">
                <a16:creationId xmlns:a16="http://schemas.microsoft.com/office/drawing/2014/main" id="{7B22BEEF-5DA8-BF8D-B9CF-F9400431D772}"/>
              </a:ext>
            </a:extLst>
          </p:cNvPr>
          <p:cNvSpPr txBox="1"/>
          <p:nvPr/>
        </p:nvSpPr>
        <p:spPr>
          <a:xfrm>
            <a:off x="6674267" y="1662214"/>
            <a:ext cx="4248471"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Oriente es de 37,7 presentando un aumento del 5,1% con relación al mes anterior.</a:t>
            </a:r>
          </a:p>
        </p:txBody>
      </p:sp>
      <p:sp>
        <p:nvSpPr>
          <p:cNvPr id="9" name="CuadroTexto 8">
            <a:extLst>
              <a:ext uri="{FF2B5EF4-FFF2-40B4-BE49-F238E27FC236}">
                <a16:creationId xmlns:a16="http://schemas.microsoft.com/office/drawing/2014/main" id="{EDFE926A-BB59-A962-88F5-8932EF0897AD}"/>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10" name="Imagen 9">
            <a:extLst>
              <a:ext uri="{FF2B5EF4-FFF2-40B4-BE49-F238E27FC236}">
                <a16:creationId xmlns:a16="http://schemas.microsoft.com/office/drawing/2014/main" id="{2B571F45-52C5-2DBC-CE7C-5AA91292376B}"/>
              </a:ext>
            </a:extLst>
          </p:cNvPr>
          <p:cNvPicPr>
            <a:picLocks noChangeAspect="1"/>
          </p:cNvPicPr>
          <p:nvPr/>
        </p:nvPicPr>
        <p:blipFill>
          <a:blip r:embed="rId2"/>
          <a:stretch>
            <a:fillRect/>
          </a:stretch>
        </p:blipFill>
        <p:spPr>
          <a:xfrm>
            <a:off x="1051650" y="1128020"/>
            <a:ext cx="5406592" cy="4990700"/>
          </a:xfrm>
          <a:prstGeom prst="rect">
            <a:avLst/>
          </a:prstGeom>
        </p:spPr>
      </p:pic>
    </p:spTree>
    <p:extLst>
      <p:ext uri="{BB962C8B-B14F-4D97-AF65-F5344CB8AC3E}">
        <p14:creationId xmlns:p14="http://schemas.microsoft.com/office/powerpoint/2010/main" val="17217320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87B3-EC06-C1E5-5E18-341E9583B24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928B90F9-9EA4-CF0F-71C5-9A83D864B3F1}"/>
              </a:ext>
            </a:extLst>
          </p:cNvPr>
          <p:cNvSpPr txBox="1"/>
          <p:nvPr/>
        </p:nvSpPr>
        <p:spPr>
          <a:xfrm>
            <a:off x="1666714" y="581390"/>
            <a:ext cx="8856984" cy="523220"/>
          </a:xfrm>
          <a:prstGeom prst="rect">
            <a:avLst/>
          </a:prstGeom>
          <a:noFill/>
        </p:spPr>
        <p:txBody>
          <a:bodyPr wrap="square" rtlCol="0">
            <a:spAutoFit/>
          </a:bodyPr>
          <a:lstStyle/>
          <a:p>
            <a:pPr algn="ctr"/>
            <a:r>
              <a:rPr lang="es-MX" sz="2800" b="1" dirty="0">
                <a:solidFill>
                  <a:srgbClr val="23505E"/>
                </a:solidFill>
                <a:latin typeface="+mj-lt"/>
              </a:rPr>
              <a:t>Detalle del comportamiento de PQRD en Suroeste</a:t>
            </a:r>
          </a:p>
        </p:txBody>
      </p:sp>
      <p:sp>
        <p:nvSpPr>
          <p:cNvPr id="2" name="CuadroTexto 1">
            <a:extLst>
              <a:ext uri="{FF2B5EF4-FFF2-40B4-BE49-F238E27FC236}">
                <a16:creationId xmlns:a16="http://schemas.microsoft.com/office/drawing/2014/main" id="{6A8B346D-F08B-9461-B95F-CBE5F2D92076}"/>
              </a:ext>
            </a:extLst>
          </p:cNvPr>
          <p:cNvSpPr txBox="1"/>
          <p:nvPr/>
        </p:nvSpPr>
        <p:spPr>
          <a:xfrm>
            <a:off x="6887294" y="134156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5. Distribución de PQRD Savia Salud EPS en el Suroeste para el mes de mayo 2025</a:t>
            </a:r>
          </a:p>
        </p:txBody>
      </p:sp>
      <p:sp>
        <p:nvSpPr>
          <p:cNvPr id="5" name="1 CuadroTexto">
            <a:extLst>
              <a:ext uri="{FF2B5EF4-FFF2-40B4-BE49-F238E27FC236}">
                <a16:creationId xmlns:a16="http://schemas.microsoft.com/office/drawing/2014/main" id="{6EBEA3F4-9694-C199-583E-B0231B5A5671}"/>
              </a:ext>
            </a:extLst>
          </p:cNvPr>
          <p:cNvSpPr txBox="1"/>
          <p:nvPr/>
        </p:nvSpPr>
        <p:spPr>
          <a:xfrm>
            <a:off x="6887294" y="1873759"/>
            <a:ext cx="4464496"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Suroeste es de 30,5  presentando una disminución del 8,84% con relación al mes anterior.</a:t>
            </a:r>
          </a:p>
        </p:txBody>
      </p:sp>
      <p:sp>
        <p:nvSpPr>
          <p:cNvPr id="8" name="CuadroTexto 7">
            <a:extLst>
              <a:ext uri="{FF2B5EF4-FFF2-40B4-BE49-F238E27FC236}">
                <a16:creationId xmlns:a16="http://schemas.microsoft.com/office/drawing/2014/main" id="{607499D0-A592-7A88-FDC1-7759AEE46A05}"/>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7" name="Imagen 6">
            <a:extLst>
              <a:ext uri="{FF2B5EF4-FFF2-40B4-BE49-F238E27FC236}">
                <a16:creationId xmlns:a16="http://schemas.microsoft.com/office/drawing/2014/main" id="{CFB51030-6D05-EE0F-9FAE-DBEF77AF705E}"/>
              </a:ext>
            </a:extLst>
          </p:cNvPr>
          <p:cNvPicPr>
            <a:picLocks noChangeAspect="1"/>
          </p:cNvPicPr>
          <p:nvPr/>
        </p:nvPicPr>
        <p:blipFill>
          <a:blip r:embed="rId2"/>
          <a:stretch>
            <a:fillRect/>
          </a:stretch>
        </p:blipFill>
        <p:spPr>
          <a:xfrm>
            <a:off x="841360" y="1370708"/>
            <a:ext cx="5629401" cy="4996510"/>
          </a:xfrm>
          <a:prstGeom prst="rect">
            <a:avLst/>
          </a:prstGeom>
        </p:spPr>
      </p:pic>
    </p:spTree>
    <p:extLst>
      <p:ext uri="{BB962C8B-B14F-4D97-AF65-F5344CB8AC3E}">
        <p14:creationId xmlns:p14="http://schemas.microsoft.com/office/powerpoint/2010/main" val="232306279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83714" y="1125883"/>
            <a:ext cx="10818056" cy="842090"/>
          </a:xfrm>
          <a:prstGeom prst="rect">
            <a:avLst/>
          </a:prstGeom>
          <a:noFill/>
        </p:spPr>
        <p:txBody>
          <a:bodyPr wrap="square" rtlCol="0">
            <a:spAutoFit/>
          </a:bodyPr>
          <a:lstStyle/>
          <a:p>
            <a:pPr algn="just">
              <a:lnSpc>
                <a:spcPct val="120000"/>
              </a:lnSpc>
            </a:pPr>
            <a:r>
              <a:rPr lang="es-MX" dirty="0">
                <a:solidFill>
                  <a:srgbClr val="2A5162"/>
                </a:solidFill>
                <a:cs typeface="Arial" panose="020B0604020202020204" pitchFamily="34" charset="0"/>
              </a:rPr>
              <a:t>En Mayo de 2025, se registraron un total de 199.754 manifestaciones, en comparación con abril de 2025, se observó un aumento del 8,4%, equivalente a 15.441 registros.</a:t>
            </a:r>
          </a:p>
        </p:txBody>
      </p:sp>
      <p:sp>
        <p:nvSpPr>
          <p:cNvPr id="3" name="CuadroTexto 4">
            <a:extLst>
              <a:ext uri="{FF2B5EF4-FFF2-40B4-BE49-F238E27FC236}">
                <a16:creationId xmlns:a16="http://schemas.microsoft.com/office/drawing/2014/main" id="{4743DEBA-F84A-F94C-911D-89BBA34C80E3}"/>
              </a:ext>
            </a:extLst>
          </p:cNvPr>
          <p:cNvSpPr txBox="1"/>
          <p:nvPr/>
        </p:nvSpPr>
        <p:spPr>
          <a:xfrm>
            <a:off x="1270670" y="261442"/>
            <a:ext cx="9361040" cy="646331"/>
          </a:xfrm>
          <a:prstGeom prst="rect">
            <a:avLst/>
          </a:prstGeom>
          <a:noFill/>
        </p:spPr>
        <p:txBody>
          <a:bodyPr wrap="square" rtlCol="0">
            <a:spAutoFit/>
          </a:bodyPr>
          <a:lstStyle/>
          <a:p>
            <a:r>
              <a:rPr lang="es-CO" sz="3600" b="1" dirty="0">
                <a:solidFill>
                  <a:srgbClr val="23505E"/>
                </a:solidFill>
                <a:latin typeface="+mj-lt"/>
              </a:rPr>
              <a:t>Comportamiento de solicitudes – Mayo</a:t>
            </a:r>
          </a:p>
        </p:txBody>
      </p:sp>
      <p:sp>
        <p:nvSpPr>
          <p:cNvPr id="4" name="CuadroTexto 3">
            <a:extLst>
              <a:ext uri="{FF2B5EF4-FFF2-40B4-BE49-F238E27FC236}">
                <a16:creationId xmlns:a16="http://schemas.microsoft.com/office/drawing/2014/main" id="{C44020A4-DF55-32D1-5FEE-220B9C09FC88}"/>
              </a:ext>
            </a:extLst>
          </p:cNvPr>
          <p:cNvSpPr txBox="1"/>
          <p:nvPr/>
        </p:nvSpPr>
        <p:spPr>
          <a:xfrm>
            <a:off x="1270670" y="2593979"/>
            <a:ext cx="4625497" cy="259751"/>
          </a:xfrm>
          <a:prstGeom prst="rect">
            <a:avLst/>
          </a:prstGeom>
          <a:noFill/>
        </p:spPr>
        <p:txBody>
          <a:bodyPr wrap="square" rtlCol="0">
            <a:spAutoFit/>
          </a:bodyPr>
          <a:lstStyle/>
          <a:p>
            <a:pPr algn="ctr"/>
            <a:r>
              <a:rPr lang="es-CO" sz="1050" b="1" i="1" dirty="0">
                <a:solidFill>
                  <a:srgbClr val="2A5162"/>
                </a:solidFill>
                <a:latin typeface="Arial" panose="020B0604020202020204" pitchFamily="34" charset="0"/>
                <a:ea typeface="Calibri" panose="020F0502020204030204" pitchFamily="34" charset="0"/>
                <a:cs typeface="Arial" panose="020B0604020202020204" pitchFamily="34" charset="0"/>
              </a:rPr>
              <a:t>Gráfico 1. Comportamiento solicitudes periodo 2024 – 2025</a:t>
            </a:r>
          </a:p>
        </p:txBody>
      </p:sp>
      <p:sp>
        <p:nvSpPr>
          <p:cNvPr id="6" name="1 CuadroTexto">
            <a:extLst>
              <a:ext uri="{FF2B5EF4-FFF2-40B4-BE49-F238E27FC236}">
                <a16:creationId xmlns:a16="http://schemas.microsoft.com/office/drawing/2014/main" id="{30ADE66B-DD5E-A22C-5006-8F6011780A85}"/>
              </a:ext>
            </a:extLst>
          </p:cNvPr>
          <p:cNvSpPr txBox="1"/>
          <p:nvPr/>
        </p:nvSpPr>
        <p:spPr>
          <a:xfrm>
            <a:off x="7103318" y="3645818"/>
            <a:ext cx="4398452" cy="1617687"/>
          </a:xfrm>
          <a:prstGeom prst="rect">
            <a:avLst/>
          </a:prstGeom>
          <a:noFill/>
        </p:spPr>
        <p:txBody>
          <a:bodyPr wrap="square" rtlCol="0">
            <a:spAutoFit/>
          </a:bodyPr>
          <a:lstStyle/>
          <a:p>
            <a:pPr algn="just">
              <a:lnSpc>
                <a:spcPct val="120000"/>
              </a:lnSpc>
            </a:pPr>
            <a:r>
              <a:rPr lang="es-MX" b="1" dirty="0">
                <a:solidFill>
                  <a:srgbClr val="2A5162"/>
                </a:solidFill>
                <a:cs typeface="Arial" panose="020B0604020202020204" pitchFamily="34" charset="0"/>
              </a:rPr>
              <a:t>Nota1: </a:t>
            </a:r>
            <a:r>
              <a:rPr lang="es-MX" dirty="0">
                <a:solidFill>
                  <a:srgbClr val="2A5162"/>
                </a:solidFill>
                <a:cs typeface="Arial" panose="020B0604020202020204" pitchFamily="34" charset="0"/>
              </a:rPr>
              <a:t>Las solicitudes de los usuarios incluyen derechos de petición, quejas, reclamos, sugerencias, solicitudes de información y felicitaciones.</a:t>
            </a:r>
          </a:p>
        </p:txBody>
      </p:sp>
      <p:sp>
        <p:nvSpPr>
          <p:cNvPr id="7" name="CuadroTexto 6">
            <a:extLst>
              <a:ext uri="{FF2B5EF4-FFF2-40B4-BE49-F238E27FC236}">
                <a16:creationId xmlns:a16="http://schemas.microsoft.com/office/drawing/2014/main" id="{17CBF631-9375-DF87-E721-1100B1BB8BE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graphicFrame>
        <p:nvGraphicFramePr>
          <p:cNvPr id="5" name="Gráfico 4">
            <a:extLst>
              <a:ext uri="{FF2B5EF4-FFF2-40B4-BE49-F238E27FC236}">
                <a16:creationId xmlns:a16="http://schemas.microsoft.com/office/drawing/2014/main" id="{67C1BCCA-7F88-49AA-9567-919D7A1F578B}"/>
              </a:ext>
            </a:extLst>
          </p:cNvPr>
          <p:cNvGraphicFramePr>
            <a:graphicFrameLocks/>
          </p:cNvGraphicFramePr>
          <p:nvPr>
            <p:extLst>
              <p:ext uri="{D42A27DB-BD31-4B8C-83A1-F6EECF244321}">
                <p14:modId xmlns:p14="http://schemas.microsoft.com/office/powerpoint/2010/main" val="837870734"/>
              </p:ext>
            </p:extLst>
          </p:nvPr>
        </p:nvGraphicFramePr>
        <p:xfrm>
          <a:off x="1326966" y="2847668"/>
          <a:ext cx="4733366" cy="2670618"/>
        </p:xfrm>
        <a:graphic>
          <a:graphicData uri="http://schemas.openxmlformats.org/drawingml/2006/chart">
            <c:chart xmlns:c="http://schemas.openxmlformats.org/drawingml/2006/chart" xmlns:r="http://schemas.openxmlformats.org/officeDocument/2006/relationships" r:id="rId2"/>
          </a:graphicData>
        </a:graphic>
      </p:graphicFrame>
      <p:pic>
        <p:nvPicPr>
          <p:cNvPr id="9" name="Imagen 8">
            <a:extLst>
              <a:ext uri="{FF2B5EF4-FFF2-40B4-BE49-F238E27FC236}">
                <a16:creationId xmlns:a16="http://schemas.microsoft.com/office/drawing/2014/main" id="{A15D0C47-DA24-815B-6E37-4E5FE678E930}"/>
              </a:ext>
            </a:extLst>
          </p:cNvPr>
          <p:cNvPicPr>
            <a:picLocks noChangeAspect="1"/>
          </p:cNvPicPr>
          <p:nvPr/>
        </p:nvPicPr>
        <p:blipFill>
          <a:blip r:embed="rId3"/>
          <a:stretch>
            <a:fillRect/>
          </a:stretch>
        </p:blipFill>
        <p:spPr>
          <a:xfrm>
            <a:off x="6758228" y="2723854"/>
            <a:ext cx="5088631" cy="720000"/>
          </a:xfrm>
          <a:prstGeom prst="rect">
            <a:avLst/>
          </a:prstGeom>
        </p:spPr>
      </p:pic>
    </p:spTree>
    <p:extLst>
      <p:ext uri="{BB962C8B-B14F-4D97-AF65-F5344CB8AC3E}">
        <p14:creationId xmlns:p14="http://schemas.microsoft.com/office/powerpoint/2010/main" val="48249294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473E4-E303-3C42-003B-75F29BAE9881}"/>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CE58B2FE-EDC7-0273-9DAC-CDD986B84D35}"/>
              </a:ext>
            </a:extLst>
          </p:cNvPr>
          <p:cNvSpPr txBox="1"/>
          <p:nvPr/>
        </p:nvSpPr>
        <p:spPr>
          <a:xfrm>
            <a:off x="1666714" y="651631"/>
            <a:ext cx="8856984" cy="523220"/>
          </a:xfrm>
          <a:prstGeom prst="rect">
            <a:avLst/>
          </a:prstGeom>
          <a:noFill/>
        </p:spPr>
        <p:txBody>
          <a:bodyPr wrap="square" rtlCol="0">
            <a:spAutoFit/>
          </a:bodyPr>
          <a:lstStyle/>
          <a:p>
            <a:pPr algn="ctr"/>
            <a:r>
              <a:rPr lang="es-MX" sz="2800" b="1" dirty="0">
                <a:solidFill>
                  <a:srgbClr val="23505E"/>
                </a:solidFill>
                <a:latin typeface="+mj-lt"/>
              </a:rPr>
              <a:t>Detalle del comportamiento de PQRD en Norte</a:t>
            </a:r>
          </a:p>
        </p:txBody>
      </p:sp>
      <p:sp>
        <p:nvSpPr>
          <p:cNvPr id="2" name="CuadroTexto 1">
            <a:extLst>
              <a:ext uri="{FF2B5EF4-FFF2-40B4-BE49-F238E27FC236}">
                <a16:creationId xmlns:a16="http://schemas.microsoft.com/office/drawing/2014/main" id="{56120CDD-6DCC-68DB-8E7A-45858BDD2154}"/>
              </a:ext>
            </a:extLst>
          </p:cNvPr>
          <p:cNvSpPr txBox="1"/>
          <p:nvPr/>
        </p:nvSpPr>
        <p:spPr>
          <a:xfrm>
            <a:off x="6959302" y="149097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6. Distribución de PQRD Savia Salud EPS en el Norte para el mes de mayo 2025</a:t>
            </a:r>
          </a:p>
        </p:txBody>
      </p:sp>
      <p:sp>
        <p:nvSpPr>
          <p:cNvPr id="5" name="1 CuadroTexto">
            <a:extLst>
              <a:ext uri="{FF2B5EF4-FFF2-40B4-BE49-F238E27FC236}">
                <a16:creationId xmlns:a16="http://schemas.microsoft.com/office/drawing/2014/main" id="{09FD350E-E46D-7CC4-B7D1-26FE2F3C7A6D}"/>
              </a:ext>
            </a:extLst>
          </p:cNvPr>
          <p:cNvSpPr txBox="1"/>
          <p:nvPr/>
        </p:nvSpPr>
        <p:spPr>
          <a:xfrm>
            <a:off x="6959302" y="2023169"/>
            <a:ext cx="4464496"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Norte es de 28,8 presentando una disminución del 2,81% con relación al mes anterior.</a:t>
            </a:r>
          </a:p>
        </p:txBody>
      </p:sp>
      <p:sp>
        <p:nvSpPr>
          <p:cNvPr id="10" name="CuadroTexto 9">
            <a:extLst>
              <a:ext uri="{FF2B5EF4-FFF2-40B4-BE49-F238E27FC236}">
                <a16:creationId xmlns:a16="http://schemas.microsoft.com/office/drawing/2014/main" id="{2D07E2C9-4646-578A-DE9F-0C5E080B764D}"/>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7" name="Imagen 6">
            <a:extLst>
              <a:ext uri="{FF2B5EF4-FFF2-40B4-BE49-F238E27FC236}">
                <a16:creationId xmlns:a16="http://schemas.microsoft.com/office/drawing/2014/main" id="{F23D0E53-3124-AF5C-558C-B89715FDCDFA}"/>
              </a:ext>
            </a:extLst>
          </p:cNvPr>
          <p:cNvPicPr>
            <a:picLocks noChangeAspect="1"/>
          </p:cNvPicPr>
          <p:nvPr/>
        </p:nvPicPr>
        <p:blipFill>
          <a:blip r:embed="rId2"/>
          <a:stretch>
            <a:fillRect/>
          </a:stretch>
        </p:blipFill>
        <p:spPr>
          <a:xfrm>
            <a:off x="766615" y="1508273"/>
            <a:ext cx="5797309" cy="4176464"/>
          </a:xfrm>
          <a:prstGeom prst="rect">
            <a:avLst/>
          </a:prstGeom>
        </p:spPr>
      </p:pic>
    </p:spTree>
    <p:extLst>
      <p:ext uri="{BB962C8B-B14F-4D97-AF65-F5344CB8AC3E}">
        <p14:creationId xmlns:p14="http://schemas.microsoft.com/office/powerpoint/2010/main" val="18959733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C7B3-C18E-ADF0-E72D-38FF6A795874}"/>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7B0636F5-26AD-2C82-418A-E1CD6735E8B6}"/>
              </a:ext>
            </a:extLst>
          </p:cNvPr>
          <p:cNvSpPr txBox="1"/>
          <p:nvPr/>
        </p:nvSpPr>
        <p:spPr>
          <a:xfrm>
            <a:off x="1666714" y="626880"/>
            <a:ext cx="8856984" cy="523220"/>
          </a:xfrm>
          <a:prstGeom prst="rect">
            <a:avLst/>
          </a:prstGeom>
          <a:noFill/>
        </p:spPr>
        <p:txBody>
          <a:bodyPr wrap="square" rtlCol="0">
            <a:spAutoFit/>
          </a:bodyPr>
          <a:lstStyle/>
          <a:p>
            <a:pPr algn="ctr"/>
            <a:r>
              <a:rPr lang="es-MX" sz="2800" b="1" dirty="0">
                <a:solidFill>
                  <a:srgbClr val="23505E"/>
                </a:solidFill>
                <a:latin typeface="+mj-lt"/>
              </a:rPr>
              <a:t>Detalle del comportamiento de PQRD en Occidente</a:t>
            </a:r>
          </a:p>
        </p:txBody>
      </p:sp>
      <p:sp>
        <p:nvSpPr>
          <p:cNvPr id="2" name="CuadroTexto 1">
            <a:extLst>
              <a:ext uri="{FF2B5EF4-FFF2-40B4-BE49-F238E27FC236}">
                <a16:creationId xmlns:a16="http://schemas.microsoft.com/office/drawing/2014/main" id="{726664AB-9085-3ABB-8236-1C25129FDEAE}"/>
              </a:ext>
            </a:extLst>
          </p:cNvPr>
          <p:cNvSpPr txBox="1"/>
          <p:nvPr/>
        </p:nvSpPr>
        <p:spPr>
          <a:xfrm>
            <a:off x="7175326" y="149097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7. Distribución de PQRD Savia Salud EPS en el Occidente para el mes de mayo 2025</a:t>
            </a:r>
          </a:p>
        </p:txBody>
      </p:sp>
      <p:sp>
        <p:nvSpPr>
          <p:cNvPr id="5" name="1 CuadroTexto">
            <a:extLst>
              <a:ext uri="{FF2B5EF4-FFF2-40B4-BE49-F238E27FC236}">
                <a16:creationId xmlns:a16="http://schemas.microsoft.com/office/drawing/2014/main" id="{7F1D6F68-20DF-D035-4817-A9B1A9B97B6A}"/>
              </a:ext>
            </a:extLst>
          </p:cNvPr>
          <p:cNvSpPr txBox="1"/>
          <p:nvPr/>
        </p:nvSpPr>
        <p:spPr>
          <a:xfrm>
            <a:off x="7175326" y="2044799"/>
            <a:ext cx="4464496"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Occidente es de 21,3 presentando un aumento  del 11,4% con relación al mes anterior.</a:t>
            </a:r>
          </a:p>
        </p:txBody>
      </p:sp>
      <p:sp>
        <p:nvSpPr>
          <p:cNvPr id="4" name="CuadroTexto 3">
            <a:extLst>
              <a:ext uri="{FF2B5EF4-FFF2-40B4-BE49-F238E27FC236}">
                <a16:creationId xmlns:a16="http://schemas.microsoft.com/office/drawing/2014/main" id="{D34A6ACB-47A6-1A0B-DE79-FC809A1B6728}"/>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7" name="Imagen 6">
            <a:extLst>
              <a:ext uri="{FF2B5EF4-FFF2-40B4-BE49-F238E27FC236}">
                <a16:creationId xmlns:a16="http://schemas.microsoft.com/office/drawing/2014/main" id="{0971E672-F010-B801-7478-BC8D7FE6F6DC}"/>
              </a:ext>
            </a:extLst>
          </p:cNvPr>
          <p:cNvPicPr>
            <a:picLocks noChangeAspect="1"/>
          </p:cNvPicPr>
          <p:nvPr/>
        </p:nvPicPr>
        <p:blipFill>
          <a:blip r:embed="rId2"/>
          <a:stretch>
            <a:fillRect/>
          </a:stretch>
        </p:blipFill>
        <p:spPr>
          <a:xfrm>
            <a:off x="910630" y="1490972"/>
            <a:ext cx="5616624" cy="4386949"/>
          </a:xfrm>
          <a:prstGeom prst="rect">
            <a:avLst/>
          </a:prstGeom>
        </p:spPr>
      </p:pic>
    </p:spTree>
    <p:extLst>
      <p:ext uri="{BB962C8B-B14F-4D97-AF65-F5344CB8AC3E}">
        <p14:creationId xmlns:p14="http://schemas.microsoft.com/office/powerpoint/2010/main" val="37669329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F671E-DF71-623F-8459-CAEB7C1C34EA}"/>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B1D5BBB7-9B77-109C-2A2C-8C12C32E0B6F}"/>
              </a:ext>
            </a:extLst>
          </p:cNvPr>
          <p:cNvSpPr txBox="1"/>
          <p:nvPr/>
        </p:nvSpPr>
        <p:spPr>
          <a:xfrm>
            <a:off x="1666713" y="726557"/>
            <a:ext cx="8856984" cy="523220"/>
          </a:xfrm>
          <a:prstGeom prst="rect">
            <a:avLst/>
          </a:prstGeom>
          <a:noFill/>
        </p:spPr>
        <p:txBody>
          <a:bodyPr wrap="square" rtlCol="0">
            <a:spAutoFit/>
          </a:bodyPr>
          <a:lstStyle/>
          <a:p>
            <a:pPr algn="ctr"/>
            <a:r>
              <a:rPr lang="es-MX" sz="2800" b="1" dirty="0">
                <a:solidFill>
                  <a:srgbClr val="23505E"/>
                </a:solidFill>
                <a:latin typeface="+mj-lt"/>
              </a:rPr>
              <a:t>Detalle del comportamiento de PQRD en Nordeste</a:t>
            </a:r>
          </a:p>
        </p:txBody>
      </p:sp>
      <p:sp>
        <p:nvSpPr>
          <p:cNvPr id="2" name="CuadroTexto 1">
            <a:extLst>
              <a:ext uri="{FF2B5EF4-FFF2-40B4-BE49-F238E27FC236}">
                <a16:creationId xmlns:a16="http://schemas.microsoft.com/office/drawing/2014/main" id="{0ACDA06D-8030-3EB3-05C8-B312168C488A}"/>
              </a:ext>
            </a:extLst>
          </p:cNvPr>
          <p:cNvSpPr txBox="1"/>
          <p:nvPr/>
        </p:nvSpPr>
        <p:spPr>
          <a:xfrm>
            <a:off x="2080759" y="1446191"/>
            <a:ext cx="8028892"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8. Distribución de PQRD Savia Salud EPS en el Nordeste para el mes de mayo 2025</a:t>
            </a:r>
          </a:p>
        </p:txBody>
      </p:sp>
      <p:sp>
        <p:nvSpPr>
          <p:cNvPr id="5" name="1 CuadroTexto">
            <a:extLst>
              <a:ext uri="{FF2B5EF4-FFF2-40B4-BE49-F238E27FC236}">
                <a16:creationId xmlns:a16="http://schemas.microsoft.com/office/drawing/2014/main" id="{9DE80AB2-ABF0-3817-44F5-F7A637258534}"/>
              </a:ext>
            </a:extLst>
          </p:cNvPr>
          <p:cNvSpPr txBox="1"/>
          <p:nvPr/>
        </p:nvSpPr>
        <p:spPr>
          <a:xfrm>
            <a:off x="1558702" y="5211410"/>
            <a:ext cx="9073008"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Nordeste es de 32,2 presentando un aumento del 16,1% con relación al mes anterior.</a:t>
            </a:r>
          </a:p>
        </p:txBody>
      </p:sp>
      <p:sp>
        <p:nvSpPr>
          <p:cNvPr id="6" name="CuadroTexto 5">
            <a:extLst>
              <a:ext uri="{FF2B5EF4-FFF2-40B4-BE49-F238E27FC236}">
                <a16:creationId xmlns:a16="http://schemas.microsoft.com/office/drawing/2014/main" id="{55E256D3-2DEA-E6D8-57A1-780019A0C93D}"/>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8" name="Imagen 7">
            <a:extLst>
              <a:ext uri="{FF2B5EF4-FFF2-40B4-BE49-F238E27FC236}">
                <a16:creationId xmlns:a16="http://schemas.microsoft.com/office/drawing/2014/main" id="{A8FAE8C9-4F36-6814-2732-8E00D747AB17}"/>
              </a:ext>
            </a:extLst>
          </p:cNvPr>
          <p:cNvPicPr>
            <a:picLocks noChangeAspect="1"/>
          </p:cNvPicPr>
          <p:nvPr/>
        </p:nvPicPr>
        <p:blipFill>
          <a:blip r:embed="rId2"/>
          <a:stretch>
            <a:fillRect/>
          </a:stretch>
        </p:blipFill>
        <p:spPr>
          <a:xfrm>
            <a:off x="2899537" y="1954870"/>
            <a:ext cx="6391337" cy="2949848"/>
          </a:xfrm>
          <a:prstGeom prst="rect">
            <a:avLst/>
          </a:prstGeom>
        </p:spPr>
      </p:pic>
    </p:spTree>
    <p:extLst>
      <p:ext uri="{BB962C8B-B14F-4D97-AF65-F5344CB8AC3E}">
        <p14:creationId xmlns:p14="http://schemas.microsoft.com/office/powerpoint/2010/main" val="131767209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04EA1-7458-F9E8-AED6-EE5AFDEBA829}"/>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D43AEDE-C6D8-4EE7-FD43-C2A2DEA001BE}"/>
              </a:ext>
            </a:extLst>
          </p:cNvPr>
          <p:cNvSpPr txBox="1"/>
          <p:nvPr/>
        </p:nvSpPr>
        <p:spPr>
          <a:xfrm>
            <a:off x="1603538" y="890350"/>
            <a:ext cx="8983336" cy="523220"/>
          </a:xfrm>
          <a:prstGeom prst="rect">
            <a:avLst/>
          </a:prstGeom>
          <a:noFill/>
        </p:spPr>
        <p:txBody>
          <a:bodyPr wrap="square" rtlCol="0">
            <a:spAutoFit/>
          </a:bodyPr>
          <a:lstStyle/>
          <a:p>
            <a:pPr algn="ctr"/>
            <a:r>
              <a:rPr lang="es-MX" sz="2800" b="1" dirty="0">
                <a:solidFill>
                  <a:srgbClr val="23505E"/>
                </a:solidFill>
                <a:latin typeface="+mj-lt"/>
              </a:rPr>
              <a:t>Detalle del comportamiento de PQRD en Magdalena Medio</a:t>
            </a:r>
          </a:p>
        </p:txBody>
      </p:sp>
      <p:sp>
        <p:nvSpPr>
          <p:cNvPr id="2" name="CuadroTexto 1">
            <a:extLst>
              <a:ext uri="{FF2B5EF4-FFF2-40B4-BE49-F238E27FC236}">
                <a16:creationId xmlns:a16="http://schemas.microsoft.com/office/drawing/2014/main" id="{061A04EF-C1A9-1206-8166-80683332A11D}"/>
              </a:ext>
            </a:extLst>
          </p:cNvPr>
          <p:cNvSpPr txBox="1"/>
          <p:nvPr/>
        </p:nvSpPr>
        <p:spPr>
          <a:xfrm>
            <a:off x="1702718" y="1667089"/>
            <a:ext cx="8784976"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9. Distribución de PQRD Savia Salud EPS en el Magdalena medio para el mes de mayo 2025</a:t>
            </a:r>
          </a:p>
        </p:txBody>
      </p:sp>
      <p:sp>
        <p:nvSpPr>
          <p:cNvPr id="5" name="1 CuadroTexto">
            <a:extLst>
              <a:ext uri="{FF2B5EF4-FFF2-40B4-BE49-F238E27FC236}">
                <a16:creationId xmlns:a16="http://schemas.microsoft.com/office/drawing/2014/main" id="{AFCFB3EC-ACAA-B508-F5A9-67973AB5E337}"/>
              </a:ext>
            </a:extLst>
          </p:cNvPr>
          <p:cNvSpPr txBox="1"/>
          <p:nvPr/>
        </p:nvSpPr>
        <p:spPr>
          <a:xfrm>
            <a:off x="1558702" y="5157986"/>
            <a:ext cx="9073008"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Magdalena Medio es de 29,3  presentando un aumento del 29,7% con relación al mes anterior.</a:t>
            </a:r>
          </a:p>
        </p:txBody>
      </p:sp>
      <p:sp>
        <p:nvSpPr>
          <p:cNvPr id="8" name="CuadroTexto 7">
            <a:extLst>
              <a:ext uri="{FF2B5EF4-FFF2-40B4-BE49-F238E27FC236}">
                <a16:creationId xmlns:a16="http://schemas.microsoft.com/office/drawing/2014/main" id="{B57343DA-FBFF-3BAB-DB1C-82914BB69BCB}"/>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7" name="Imagen 6">
            <a:extLst>
              <a:ext uri="{FF2B5EF4-FFF2-40B4-BE49-F238E27FC236}">
                <a16:creationId xmlns:a16="http://schemas.microsoft.com/office/drawing/2014/main" id="{7817FF84-E883-8A8E-6539-1BED4EC39B6F}"/>
              </a:ext>
            </a:extLst>
          </p:cNvPr>
          <p:cNvPicPr>
            <a:picLocks noChangeAspect="1"/>
          </p:cNvPicPr>
          <p:nvPr/>
        </p:nvPicPr>
        <p:blipFill>
          <a:blip r:embed="rId2"/>
          <a:stretch>
            <a:fillRect/>
          </a:stretch>
        </p:blipFill>
        <p:spPr>
          <a:xfrm>
            <a:off x="2132432" y="2232873"/>
            <a:ext cx="7423103" cy="2393841"/>
          </a:xfrm>
          <a:prstGeom prst="rect">
            <a:avLst/>
          </a:prstGeom>
        </p:spPr>
      </p:pic>
    </p:spTree>
    <p:extLst>
      <p:ext uri="{BB962C8B-B14F-4D97-AF65-F5344CB8AC3E}">
        <p14:creationId xmlns:p14="http://schemas.microsoft.com/office/powerpoint/2010/main" val="22955451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92C5-EF85-2034-7CAB-5E2DD320E61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3F7C2A57-ADB3-D8CF-119E-1CF35B438F63}"/>
              </a:ext>
            </a:extLst>
          </p:cNvPr>
          <p:cNvSpPr txBox="1"/>
          <p:nvPr/>
        </p:nvSpPr>
        <p:spPr>
          <a:xfrm>
            <a:off x="1900987" y="1079124"/>
            <a:ext cx="7885993" cy="523220"/>
          </a:xfrm>
          <a:prstGeom prst="rect">
            <a:avLst/>
          </a:prstGeom>
          <a:noFill/>
        </p:spPr>
        <p:txBody>
          <a:bodyPr wrap="square" rtlCol="0">
            <a:spAutoFit/>
          </a:bodyPr>
          <a:lstStyle/>
          <a:p>
            <a:pPr algn="ctr"/>
            <a:r>
              <a:rPr lang="es-MX" sz="2800" b="1" dirty="0">
                <a:solidFill>
                  <a:srgbClr val="23505E"/>
                </a:solidFill>
                <a:latin typeface="+mj-lt"/>
              </a:rPr>
              <a:t>Detalle del comportamiento de PQRD en Bajo Cauca</a:t>
            </a:r>
          </a:p>
        </p:txBody>
      </p:sp>
      <p:sp>
        <p:nvSpPr>
          <p:cNvPr id="2" name="CuadroTexto 1">
            <a:extLst>
              <a:ext uri="{FF2B5EF4-FFF2-40B4-BE49-F238E27FC236}">
                <a16:creationId xmlns:a16="http://schemas.microsoft.com/office/drawing/2014/main" id="{9DCF744C-8B5B-10B8-B43E-9E3F0796C620}"/>
              </a:ext>
            </a:extLst>
          </p:cNvPr>
          <p:cNvSpPr txBox="1"/>
          <p:nvPr/>
        </p:nvSpPr>
        <p:spPr>
          <a:xfrm>
            <a:off x="1918742" y="1860674"/>
            <a:ext cx="8352928"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10. Distribución de PQRD Savia Salud EPS en el Bajo Cauca para el mes de mayo 2025</a:t>
            </a:r>
          </a:p>
        </p:txBody>
      </p:sp>
      <p:sp>
        <p:nvSpPr>
          <p:cNvPr id="5" name="1 CuadroTexto">
            <a:extLst>
              <a:ext uri="{FF2B5EF4-FFF2-40B4-BE49-F238E27FC236}">
                <a16:creationId xmlns:a16="http://schemas.microsoft.com/office/drawing/2014/main" id="{665C928E-B35D-2F3C-4C4F-991B07420924}"/>
              </a:ext>
            </a:extLst>
          </p:cNvPr>
          <p:cNvSpPr txBox="1"/>
          <p:nvPr/>
        </p:nvSpPr>
        <p:spPr>
          <a:xfrm>
            <a:off x="1558702" y="4995320"/>
            <a:ext cx="9073008"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Bajo Cauca es de 25,2 presentando un aumento del 32,7% con relación al mes anterior.</a:t>
            </a:r>
          </a:p>
        </p:txBody>
      </p:sp>
      <p:sp>
        <p:nvSpPr>
          <p:cNvPr id="10" name="CuadroTexto 9">
            <a:extLst>
              <a:ext uri="{FF2B5EF4-FFF2-40B4-BE49-F238E27FC236}">
                <a16:creationId xmlns:a16="http://schemas.microsoft.com/office/drawing/2014/main" id="{0E2AA1CF-5F98-0314-C176-EB5689A207D1}"/>
              </a:ext>
            </a:extLst>
          </p:cNvPr>
          <p:cNvSpPr txBox="1"/>
          <p:nvPr/>
        </p:nvSpPr>
        <p:spPr>
          <a:xfrm>
            <a:off x="5843984" y="59705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7" name="Imagen 6">
            <a:extLst>
              <a:ext uri="{FF2B5EF4-FFF2-40B4-BE49-F238E27FC236}">
                <a16:creationId xmlns:a16="http://schemas.microsoft.com/office/drawing/2014/main" id="{9B326997-4795-E4A9-6236-22EEA0C8A6E1}"/>
              </a:ext>
            </a:extLst>
          </p:cNvPr>
          <p:cNvPicPr>
            <a:picLocks noChangeAspect="1"/>
          </p:cNvPicPr>
          <p:nvPr/>
        </p:nvPicPr>
        <p:blipFill>
          <a:blip r:embed="rId2"/>
          <a:stretch>
            <a:fillRect/>
          </a:stretch>
        </p:blipFill>
        <p:spPr>
          <a:xfrm>
            <a:off x="3068947" y="2427010"/>
            <a:ext cx="6052518" cy="2005568"/>
          </a:xfrm>
          <a:prstGeom prst="rect">
            <a:avLst/>
          </a:prstGeom>
        </p:spPr>
      </p:pic>
    </p:spTree>
    <p:extLst>
      <p:ext uri="{BB962C8B-B14F-4D97-AF65-F5344CB8AC3E}">
        <p14:creationId xmlns:p14="http://schemas.microsoft.com/office/powerpoint/2010/main" val="392567090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0E5B-5922-9805-D2AA-48B4AC54E19D}"/>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0DE54E0-F766-E8C5-FDD8-EE2DA8277464}"/>
              </a:ext>
            </a:extLst>
          </p:cNvPr>
          <p:cNvSpPr txBox="1"/>
          <p:nvPr/>
        </p:nvSpPr>
        <p:spPr>
          <a:xfrm>
            <a:off x="478582" y="1701601"/>
            <a:ext cx="11321292" cy="2005485"/>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dirty="0">
                <a:solidFill>
                  <a:srgbClr val="2A5162"/>
                </a:solidFill>
                <a:cs typeface="Arial" panose="020B0604020202020204" pitchFamily="34" charset="0"/>
              </a:rPr>
              <a:t>Estrategia BASSI la cual busca captar las necesidades de nuestros usuarios que asisten a diversos entes de control actualmente contamos con presencia en: Gobernación de Antioquia Secretaria Seccional de Salud de Antioquia, Secretaria de Salud de Bello, Secretaria de Salud de Rionegro, Defensoría del Pueblo, Secretaria de Salud de Medellín (Sede Principal Alpujarra ,Sede UPJ El Bosque)</a:t>
            </a:r>
          </a:p>
        </p:txBody>
      </p:sp>
      <p:sp>
        <p:nvSpPr>
          <p:cNvPr id="3" name="CuadroTexto 4">
            <a:extLst>
              <a:ext uri="{FF2B5EF4-FFF2-40B4-BE49-F238E27FC236}">
                <a16:creationId xmlns:a16="http://schemas.microsoft.com/office/drawing/2014/main" id="{F6BEDF81-6FBA-C229-A52B-1C7C6D9599B6}"/>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Estrategias</a:t>
            </a:r>
          </a:p>
        </p:txBody>
      </p:sp>
      <p:sp>
        <p:nvSpPr>
          <p:cNvPr id="9" name="1 CuadroTexto">
            <a:extLst>
              <a:ext uri="{FF2B5EF4-FFF2-40B4-BE49-F238E27FC236}">
                <a16:creationId xmlns:a16="http://schemas.microsoft.com/office/drawing/2014/main" id="{A73F70AB-1E2B-F082-327F-42BBEA1617FF}"/>
              </a:ext>
            </a:extLst>
          </p:cNvPr>
          <p:cNvSpPr txBox="1"/>
          <p:nvPr/>
        </p:nvSpPr>
        <p:spPr>
          <a:xfrm>
            <a:off x="478582" y="4249640"/>
            <a:ext cx="11321292" cy="1229888"/>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dirty="0">
                <a:solidFill>
                  <a:srgbClr val="2A5162"/>
                </a:solidFill>
                <a:cs typeface="Arial" panose="020B0604020202020204" pitchFamily="34" charset="0"/>
              </a:rPr>
              <a:t>En busca de dar respuesta a las solicitudes de nuestros afiliados  se reforzó la gestión y respuesta por los canales internos de la EAPB (Redes sociales, buzón de sugerencias, WhatsApp Business, página web y correo electrónico, chat </a:t>
            </a:r>
            <a:r>
              <a:rPr lang="es-MX" dirty="0" err="1">
                <a:solidFill>
                  <a:srgbClr val="2A5162"/>
                </a:solidFill>
                <a:cs typeface="Arial" panose="020B0604020202020204" pitchFamily="34" charset="0"/>
              </a:rPr>
              <a:t>bot</a:t>
            </a:r>
            <a:r>
              <a:rPr lang="es-MX" dirty="0">
                <a:solidFill>
                  <a:srgbClr val="2A5162"/>
                </a:solidFill>
                <a:cs typeface="Arial" panose="020B0604020202020204" pitchFamily="34" charset="0"/>
              </a:rPr>
              <a:t> AVIS).</a:t>
            </a:r>
          </a:p>
        </p:txBody>
      </p:sp>
    </p:spTree>
    <p:extLst>
      <p:ext uri="{BB962C8B-B14F-4D97-AF65-F5344CB8AC3E}">
        <p14:creationId xmlns:p14="http://schemas.microsoft.com/office/powerpoint/2010/main" val="138291386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691B-1407-3072-138B-BDD32EA3F85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A65A563D-511F-6135-86F1-55096DA4F33A}"/>
              </a:ext>
            </a:extLst>
          </p:cNvPr>
          <p:cNvSpPr txBox="1"/>
          <p:nvPr/>
        </p:nvSpPr>
        <p:spPr>
          <a:xfrm>
            <a:off x="478582" y="1701601"/>
            <a:ext cx="11321292" cy="3556679"/>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Petición: </a:t>
            </a:r>
            <a:r>
              <a:rPr lang="es-MX" dirty="0">
                <a:solidFill>
                  <a:srgbClr val="2A5162"/>
                </a:solidFill>
                <a:cs typeface="Arial" panose="020B0604020202020204" pitchFamily="34" charset="0"/>
              </a:rPr>
              <a:t>mediante la cual una persona por motivos de interés general o particular solicita la intervención de la entidad para la resolución de una situación, la prestación de un servicio, la información o requerimiento de copia de documentos, entre otros.</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Queja: </a:t>
            </a:r>
            <a:r>
              <a:rPr lang="es-MX" dirty="0">
                <a:solidFill>
                  <a:srgbClr val="2A5162"/>
                </a:solidFill>
                <a:cs typeface="Arial" panose="020B0604020202020204" pitchFamily="34" charset="0"/>
              </a:rPr>
              <a:t>manifestación de una persona, a través de la cual expresa inconformidad con el actuar de un funcionario de la entidad.</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Reclamo: </a:t>
            </a:r>
            <a:r>
              <a:rPr lang="es-MX" dirty="0">
                <a:solidFill>
                  <a:srgbClr val="2A5162"/>
                </a:solidFill>
                <a:cs typeface="Arial" panose="020B0604020202020204" pitchFamily="34" charset="0"/>
              </a:rPr>
              <a:t>a través del cual los usuarios del Sistema General de Seguridad Social en Salud dan a conocer su insatisfacción con la prestación del servicio de salud.</a:t>
            </a:r>
          </a:p>
        </p:txBody>
      </p:sp>
      <p:sp>
        <p:nvSpPr>
          <p:cNvPr id="3" name="CuadroTexto 4">
            <a:extLst>
              <a:ext uri="{FF2B5EF4-FFF2-40B4-BE49-F238E27FC236}">
                <a16:creationId xmlns:a16="http://schemas.microsoft.com/office/drawing/2014/main" id="{EDE0F2C3-8053-F112-F9A6-A9ADA6FAF384}"/>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Tree>
    <p:extLst>
      <p:ext uri="{BB962C8B-B14F-4D97-AF65-F5344CB8AC3E}">
        <p14:creationId xmlns:p14="http://schemas.microsoft.com/office/powerpoint/2010/main" val="41760312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85874-75B8-E85B-FD5C-80123D1D4286}"/>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A3764658-43AC-B37D-A55D-395800A19B90}"/>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
        <p:nvSpPr>
          <p:cNvPr id="4" name="1 CuadroTexto">
            <a:extLst>
              <a:ext uri="{FF2B5EF4-FFF2-40B4-BE49-F238E27FC236}">
                <a16:creationId xmlns:a16="http://schemas.microsoft.com/office/drawing/2014/main" id="{FC087498-0338-0DD9-366C-81CDCB2975DF}"/>
              </a:ext>
            </a:extLst>
          </p:cNvPr>
          <p:cNvSpPr txBox="1"/>
          <p:nvPr/>
        </p:nvSpPr>
        <p:spPr>
          <a:xfrm>
            <a:off x="478582" y="1413570"/>
            <a:ext cx="11321292" cy="2781082"/>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Solicitud de Información: </a:t>
            </a:r>
            <a:r>
              <a:rPr lang="es-MX" dirty="0">
                <a:solidFill>
                  <a:srgbClr val="2A5162"/>
                </a:solidFill>
                <a:cs typeface="Arial" panose="020B0604020202020204" pitchFamily="34" charset="0"/>
              </a:rPr>
              <a:t>orientación solicitada para acceder a un servicio.</a:t>
            </a:r>
          </a:p>
          <a:p>
            <a:pPr marL="342900" indent="-342900" algn="just">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Sugerencia: </a:t>
            </a:r>
            <a:r>
              <a:rPr lang="es-MX" dirty="0">
                <a:solidFill>
                  <a:srgbClr val="2A5162"/>
                </a:solidFill>
                <a:cs typeface="Arial" panose="020B0604020202020204" pitchFamily="34" charset="0"/>
              </a:rPr>
              <a:t>recomendación que se realiza para mejorar un servicio.</a:t>
            </a:r>
          </a:p>
          <a:p>
            <a:pPr marL="342900" indent="-342900" algn="just">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b="1" dirty="0">
                <a:solidFill>
                  <a:srgbClr val="009B86"/>
                </a:solidFill>
                <a:cs typeface="Arial" panose="020B0604020202020204" pitchFamily="34" charset="0"/>
              </a:rPr>
              <a:t>Derecho de Petición: </a:t>
            </a:r>
            <a:r>
              <a:rPr lang="es-MX" dirty="0">
                <a:solidFill>
                  <a:srgbClr val="2A5162"/>
                </a:solidFill>
                <a:cs typeface="Arial" panose="020B0604020202020204" pitchFamily="34" charset="0"/>
              </a:rPr>
              <a:t>es la facultad concedida a todas las personas dentro del territorio nacional, para que puedan presentar peticiones a las autoridades y diferentes entidades, con el propósito de que se les entregue información sobre situaciones de interés general y/o particular.</a:t>
            </a:r>
          </a:p>
        </p:txBody>
      </p:sp>
    </p:spTree>
    <p:extLst>
      <p:ext uri="{BB962C8B-B14F-4D97-AF65-F5344CB8AC3E}">
        <p14:creationId xmlns:p14="http://schemas.microsoft.com/office/powerpoint/2010/main" val="106143774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66D62-EF9A-D64D-1862-E473A39198E9}"/>
            </a:ext>
          </a:extLst>
        </p:cNvPr>
        <p:cNvGrpSpPr/>
        <p:nvPr/>
      </p:nvGrpSpPr>
      <p:grpSpPr>
        <a:xfrm>
          <a:off x="0" y="0"/>
          <a:ext cx="0" cy="0"/>
          <a:chOff x="0" y="0"/>
          <a:chExt cx="0" cy="0"/>
        </a:xfrm>
      </p:grpSpPr>
      <p:grpSp>
        <p:nvGrpSpPr>
          <p:cNvPr id="62" name="Grupo 61">
            <a:extLst>
              <a:ext uri="{FF2B5EF4-FFF2-40B4-BE49-F238E27FC236}">
                <a16:creationId xmlns:a16="http://schemas.microsoft.com/office/drawing/2014/main" id="{FF7C66A9-73D2-FF88-557D-29347FE2BF6C}"/>
              </a:ext>
            </a:extLst>
          </p:cNvPr>
          <p:cNvGrpSpPr/>
          <p:nvPr/>
        </p:nvGrpSpPr>
        <p:grpSpPr>
          <a:xfrm>
            <a:off x="1846734" y="765498"/>
            <a:ext cx="8353740" cy="3344699"/>
            <a:chOff x="1916829" y="1465425"/>
            <a:chExt cx="8353740" cy="3344699"/>
          </a:xfrm>
        </p:grpSpPr>
        <p:grpSp>
          <p:nvGrpSpPr>
            <p:cNvPr id="32" name="Grupo 31">
              <a:extLst>
                <a:ext uri="{FF2B5EF4-FFF2-40B4-BE49-F238E27FC236}">
                  <a16:creationId xmlns:a16="http://schemas.microsoft.com/office/drawing/2014/main" id="{E46D1839-9939-5848-5578-D3A7FC0A2D0C}"/>
                </a:ext>
              </a:extLst>
            </p:cNvPr>
            <p:cNvGrpSpPr/>
            <p:nvPr/>
          </p:nvGrpSpPr>
          <p:grpSpPr>
            <a:xfrm>
              <a:off x="2589525" y="1465425"/>
              <a:ext cx="900000" cy="900000"/>
              <a:chOff x="2566814" y="1485578"/>
              <a:chExt cx="900000" cy="900000"/>
            </a:xfrm>
          </p:grpSpPr>
          <p:sp>
            <p:nvSpPr>
              <p:cNvPr id="31" name="Elipse 30">
                <a:extLst>
                  <a:ext uri="{FF2B5EF4-FFF2-40B4-BE49-F238E27FC236}">
                    <a16:creationId xmlns:a16="http://schemas.microsoft.com/office/drawing/2014/main" id="{9FD73E5A-C221-2F14-3F9E-86A01E587A84}"/>
                  </a:ext>
                </a:extLst>
              </p:cNvPr>
              <p:cNvSpPr/>
              <p:nvPr/>
            </p:nvSpPr>
            <p:spPr>
              <a:xfrm>
                <a:off x="2566814" y="1485578"/>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A11BD22F-C70C-5B44-2178-3D20010494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86265" y="1675126"/>
                <a:ext cx="453600" cy="540000"/>
              </a:xfrm>
              <a:prstGeom prst="rect">
                <a:avLst/>
              </a:prstGeom>
            </p:spPr>
          </p:pic>
        </p:grpSp>
        <p:grpSp>
          <p:nvGrpSpPr>
            <p:cNvPr id="34" name="Grupo 33">
              <a:extLst>
                <a:ext uri="{FF2B5EF4-FFF2-40B4-BE49-F238E27FC236}">
                  <a16:creationId xmlns:a16="http://schemas.microsoft.com/office/drawing/2014/main" id="{685A621C-B4AC-14B2-745E-CADEA980DA93}"/>
                </a:ext>
              </a:extLst>
            </p:cNvPr>
            <p:cNvGrpSpPr/>
            <p:nvPr/>
          </p:nvGrpSpPr>
          <p:grpSpPr>
            <a:xfrm>
              <a:off x="5645206" y="1465425"/>
              <a:ext cx="900000" cy="900000"/>
              <a:chOff x="4976259" y="740574"/>
              <a:chExt cx="900000" cy="900000"/>
            </a:xfrm>
          </p:grpSpPr>
          <p:sp>
            <p:nvSpPr>
              <p:cNvPr id="33" name="Elipse 32">
                <a:extLst>
                  <a:ext uri="{FF2B5EF4-FFF2-40B4-BE49-F238E27FC236}">
                    <a16:creationId xmlns:a16="http://schemas.microsoft.com/office/drawing/2014/main" id="{14A641A3-FB33-D0BE-C0D3-EFF1A4D0E809}"/>
                  </a:ext>
                </a:extLst>
              </p:cNvPr>
              <p:cNvSpPr/>
              <p:nvPr/>
            </p:nvSpPr>
            <p:spPr>
              <a:xfrm>
                <a:off x="4976259" y="740574"/>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Gráfico 6">
                <a:extLst>
                  <a:ext uri="{FF2B5EF4-FFF2-40B4-BE49-F238E27FC236}">
                    <a16:creationId xmlns:a16="http://schemas.microsoft.com/office/drawing/2014/main" id="{F6A173E1-F1C8-6907-12E0-21D77D756D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62538" y="920574"/>
                <a:ext cx="527442" cy="540000"/>
              </a:xfrm>
              <a:prstGeom prst="rect">
                <a:avLst/>
              </a:prstGeom>
            </p:spPr>
          </p:pic>
        </p:grpSp>
        <p:grpSp>
          <p:nvGrpSpPr>
            <p:cNvPr id="38" name="Grupo 37">
              <a:extLst>
                <a:ext uri="{FF2B5EF4-FFF2-40B4-BE49-F238E27FC236}">
                  <a16:creationId xmlns:a16="http://schemas.microsoft.com/office/drawing/2014/main" id="{8FB8C788-E622-848B-925F-53EFB62832B1}"/>
                </a:ext>
              </a:extLst>
            </p:cNvPr>
            <p:cNvGrpSpPr/>
            <p:nvPr/>
          </p:nvGrpSpPr>
          <p:grpSpPr>
            <a:xfrm>
              <a:off x="2589525" y="3597880"/>
              <a:ext cx="900000" cy="900000"/>
              <a:chOff x="262558" y="3176662"/>
              <a:chExt cx="900000" cy="900000"/>
            </a:xfrm>
          </p:grpSpPr>
          <p:sp>
            <p:nvSpPr>
              <p:cNvPr id="37" name="Elipse 36">
                <a:extLst>
                  <a:ext uri="{FF2B5EF4-FFF2-40B4-BE49-F238E27FC236}">
                    <a16:creationId xmlns:a16="http://schemas.microsoft.com/office/drawing/2014/main" id="{F4B6FECD-0019-D33C-763C-286A1EF72B62}"/>
                  </a:ext>
                </a:extLst>
              </p:cNvPr>
              <p:cNvSpPr/>
              <p:nvPr/>
            </p:nvSpPr>
            <p:spPr>
              <a:xfrm>
                <a:off x="262558" y="3176662"/>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7" name="Gráfico 16">
                <a:extLst>
                  <a:ext uri="{FF2B5EF4-FFF2-40B4-BE49-F238E27FC236}">
                    <a16:creationId xmlns:a16="http://schemas.microsoft.com/office/drawing/2014/main" id="{471E204E-7249-B239-4F33-55017BB1EAA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9500" y="3356662"/>
                <a:ext cx="686116" cy="540000"/>
              </a:xfrm>
              <a:prstGeom prst="rect">
                <a:avLst/>
              </a:prstGeom>
            </p:spPr>
          </p:pic>
        </p:grpSp>
        <p:grpSp>
          <p:nvGrpSpPr>
            <p:cNvPr id="47" name="Grupo 46">
              <a:extLst>
                <a:ext uri="{FF2B5EF4-FFF2-40B4-BE49-F238E27FC236}">
                  <a16:creationId xmlns:a16="http://schemas.microsoft.com/office/drawing/2014/main" id="{61726168-B1EF-F184-D564-393231199AA2}"/>
                </a:ext>
              </a:extLst>
            </p:cNvPr>
            <p:cNvGrpSpPr/>
            <p:nvPr/>
          </p:nvGrpSpPr>
          <p:grpSpPr>
            <a:xfrm>
              <a:off x="5645206" y="3597880"/>
              <a:ext cx="900000" cy="900000"/>
              <a:chOff x="4078913" y="5488523"/>
              <a:chExt cx="900000" cy="900000"/>
            </a:xfrm>
          </p:grpSpPr>
          <p:sp>
            <p:nvSpPr>
              <p:cNvPr id="40" name="Elipse 39">
                <a:extLst>
                  <a:ext uri="{FF2B5EF4-FFF2-40B4-BE49-F238E27FC236}">
                    <a16:creationId xmlns:a16="http://schemas.microsoft.com/office/drawing/2014/main" id="{7236C120-438F-5FC1-AFB8-E6B620E98B12}"/>
                  </a:ext>
                </a:extLst>
              </p:cNvPr>
              <p:cNvSpPr/>
              <p:nvPr/>
            </p:nvSpPr>
            <p:spPr>
              <a:xfrm>
                <a:off x="4078913" y="5488523"/>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Gráfico 17">
                <a:extLst>
                  <a:ext uri="{FF2B5EF4-FFF2-40B4-BE49-F238E27FC236}">
                    <a16:creationId xmlns:a16="http://schemas.microsoft.com/office/drawing/2014/main" id="{047E1D08-8682-AD9B-FF67-78D773AF34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58913" y="5668523"/>
                <a:ext cx="540000" cy="540000"/>
              </a:xfrm>
              <a:prstGeom prst="rect">
                <a:avLst/>
              </a:prstGeom>
            </p:spPr>
          </p:pic>
        </p:grpSp>
        <p:grpSp>
          <p:nvGrpSpPr>
            <p:cNvPr id="49" name="Grupo 48">
              <a:extLst>
                <a:ext uri="{FF2B5EF4-FFF2-40B4-BE49-F238E27FC236}">
                  <a16:creationId xmlns:a16="http://schemas.microsoft.com/office/drawing/2014/main" id="{A9058E3A-069B-5394-2F90-7758E89C43D1}"/>
                </a:ext>
              </a:extLst>
            </p:cNvPr>
            <p:cNvGrpSpPr/>
            <p:nvPr/>
          </p:nvGrpSpPr>
          <p:grpSpPr>
            <a:xfrm>
              <a:off x="8698025" y="3597880"/>
              <a:ext cx="900000" cy="900000"/>
              <a:chOff x="10919742" y="5374010"/>
              <a:chExt cx="900000" cy="900000"/>
            </a:xfrm>
          </p:grpSpPr>
          <p:sp>
            <p:nvSpPr>
              <p:cNvPr id="48" name="Elipse 47">
                <a:extLst>
                  <a:ext uri="{FF2B5EF4-FFF2-40B4-BE49-F238E27FC236}">
                    <a16:creationId xmlns:a16="http://schemas.microsoft.com/office/drawing/2014/main" id="{E5800732-85A4-1355-2211-6292E727A253}"/>
                  </a:ext>
                </a:extLst>
              </p:cNvPr>
              <p:cNvSpPr/>
              <p:nvPr/>
            </p:nvSpPr>
            <p:spPr>
              <a:xfrm>
                <a:off x="10919742" y="5374010"/>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1" name="Gráfico 20">
                <a:extLst>
                  <a:ext uri="{FF2B5EF4-FFF2-40B4-BE49-F238E27FC236}">
                    <a16:creationId xmlns:a16="http://schemas.microsoft.com/office/drawing/2014/main" id="{B4970B5E-3134-928E-DDCF-F884D044F3D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61170" y="5554010"/>
                <a:ext cx="617143" cy="540000"/>
              </a:xfrm>
              <a:prstGeom prst="rect">
                <a:avLst/>
              </a:prstGeom>
            </p:spPr>
          </p:pic>
        </p:grpSp>
        <p:sp>
          <p:nvSpPr>
            <p:cNvPr id="22" name="1 CuadroTexto">
              <a:extLst>
                <a:ext uri="{FF2B5EF4-FFF2-40B4-BE49-F238E27FC236}">
                  <a16:creationId xmlns:a16="http://schemas.microsoft.com/office/drawing/2014/main" id="{2A770841-1BB6-68C1-0BF8-957EFAEB46EA}"/>
                </a:ext>
              </a:extLst>
            </p:cNvPr>
            <p:cNvSpPr txBox="1"/>
            <p:nvPr/>
          </p:nvSpPr>
          <p:spPr>
            <a:xfrm>
              <a:off x="1916829" y="2281374"/>
              <a:ext cx="2237894" cy="338554"/>
            </a:xfrm>
            <a:prstGeom prst="rect">
              <a:avLst/>
            </a:prstGeom>
            <a:noFill/>
          </p:spPr>
          <p:txBody>
            <a:bodyPr wrap="square" rtlCol="0">
              <a:spAutoFit/>
            </a:bodyPr>
            <a:lstStyle/>
            <a:p>
              <a:pPr algn="ctr"/>
              <a:r>
                <a:rPr lang="es-MX" sz="1600" dirty="0">
                  <a:solidFill>
                    <a:srgbClr val="2A5162"/>
                  </a:solidFill>
                  <a:cs typeface="Arial" panose="020B0604020202020204" pitchFamily="34" charset="0"/>
                </a:rPr>
                <a:t>Solicitud de información</a:t>
              </a:r>
            </a:p>
          </p:txBody>
        </p:sp>
        <p:sp>
          <p:nvSpPr>
            <p:cNvPr id="23" name="1 CuadroTexto">
              <a:extLst>
                <a:ext uri="{FF2B5EF4-FFF2-40B4-BE49-F238E27FC236}">
                  <a16:creationId xmlns:a16="http://schemas.microsoft.com/office/drawing/2014/main" id="{9ECF4AFE-17CF-E072-3364-CFC275DEB66F}"/>
                </a:ext>
              </a:extLst>
            </p:cNvPr>
            <p:cNvSpPr txBox="1"/>
            <p:nvPr/>
          </p:nvSpPr>
          <p:spPr>
            <a:xfrm>
              <a:off x="4976259" y="2251179"/>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Felicitación</a:t>
              </a:r>
            </a:p>
          </p:txBody>
        </p:sp>
        <p:sp>
          <p:nvSpPr>
            <p:cNvPr id="24" name="1 CuadroTexto">
              <a:extLst>
                <a:ext uri="{FF2B5EF4-FFF2-40B4-BE49-F238E27FC236}">
                  <a16:creationId xmlns:a16="http://schemas.microsoft.com/office/drawing/2014/main" id="{139C5723-A4A1-1748-BC3C-F060F61D1FF6}"/>
                </a:ext>
              </a:extLst>
            </p:cNvPr>
            <p:cNvSpPr txBox="1"/>
            <p:nvPr/>
          </p:nvSpPr>
          <p:spPr>
            <a:xfrm>
              <a:off x="8032675" y="2249118"/>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Sugerencia</a:t>
              </a:r>
            </a:p>
          </p:txBody>
        </p:sp>
        <p:sp>
          <p:nvSpPr>
            <p:cNvPr id="28" name="1 CuadroTexto">
              <a:extLst>
                <a:ext uri="{FF2B5EF4-FFF2-40B4-BE49-F238E27FC236}">
                  <a16:creationId xmlns:a16="http://schemas.microsoft.com/office/drawing/2014/main" id="{88924862-FCED-18D8-D60D-10DB1A9CBCC8}"/>
                </a:ext>
              </a:extLst>
            </p:cNvPr>
            <p:cNvSpPr txBox="1"/>
            <p:nvPr/>
          </p:nvSpPr>
          <p:spPr>
            <a:xfrm>
              <a:off x="1920578" y="4442074"/>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Derecho de petición</a:t>
              </a:r>
            </a:p>
          </p:txBody>
        </p:sp>
        <p:sp>
          <p:nvSpPr>
            <p:cNvPr id="29" name="1 CuadroTexto">
              <a:extLst>
                <a:ext uri="{FF2B5EF4-FFF2-40B4-BE49-F238E27FC236}">
                  <a16:creationId xmlns:a16="http://schemas.microsoft.com/office/drawing/2014/main" id="{0598F661-F540-706A-2D03-A00643052265}"/>
                </a:ext>
              </a:extLst>
            </p:cNvPr>
            <p:cNvSpPr txBox="1"/>
            <p:nvPr/>
          </p:nvSpPr>
          <p:spPr>
            <a:xfrm>
              <a:off x="4976259" y="4442075"/>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Queja</a:t>
              </a:r>
            </a:p>
          </p:txBody>
        </p:sp>
        <p:sp>
          <p:nvSpPr>
            <p:cNvPr id="30" name="1 CuadroTexto">
              <a:extLst>
                <a:ext uri="{FF2B5EF4-FFF2-40B4-BE49-F238E27FC236}">
                  <a16:creationId xmlns:a16="http://schemas.microsoft.com/office/drawing/2014/main" id="{FE04F288-B7C7-1E3C-8FB5-E0456542A15E}"/>
                </a:ext>
              </a:extLst>
            </p:cNvPr>
            <p:cNvSpPr txBox="1"/>
            <p:nvPr/>
          </p:nvSpPr>
          <p:spPr>
            <a:xfrm>
              <a:off x="8029078" y="4442075"/>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Reclamo</a:t>
              </a:r>
            </a:p>
          </p:txBody>
        </p:sp>
        <p:grpSp>
          <p:nvGrpSpPr>
            <p:cNvPr id="36" name="Grupo 35">
              <a:extLst>
                <a:ext uri="{FF2B5EF4-FFF2-40B4-BE49-F238E27FC236}">
                  <a16:creationId xmlns:a16="http://schemas.microsoft.com/office/drawing/2014/main" id="{385556A6-D3D1-442B-59DD-66457A27A8C2}"/>
                </a:ext>
              </a:extLst>
            </p:cNvPr>
            <p:cNvGrpSpPr/>
            <p:nvPr/>
          </p:nvGrpSpPr>
          <p:grpSpPr>
            <a:xfrm>
              <a:off x="8698025" y="1465426"/>
              <a:ext cx="900000" cy="900000"/>
              <a:chOff x="8174045" y="574567"/>
              <a:chExt cx="900000" cy="900000"/>
            </a:xfrm>
          </p:grpSpPr>
          <p:sp>
            <p:nvSpPr>
              <p:cNvPr id="35" name="Elipse 34">
                <a:extLst>
                  <a:ext uri="{FF2B5EF4-FFF2-40B4-BE49-F238E27FC236}">
                    <a16:creationId xmlns:a16="http://schemas.microsoft.com/office/drawing/2014/main" id="{FB2D0B88-73A7-A906-D703-C3D7E4CE294F}"/>
                  </a:ext>
                </a:extLst>
              </p:cNvPr>
              <p:cNvSpPr/>
              <p:nvPr/>
            </p:nvSpPr>
            <p:spPr>
              <a:xfrm>
                <a:off x="8174045" y="574567"/>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Gráfico 18">
                <a:extLst>
                  <a:ext uri="{FF2B5EF4-FFF2-40B4-BE49-F238E27FC236}">
                    <a16:creationId xmlns:a16="http://schemas.microsoft.com/office/drawing/2014/main" id="{8F833784-B416-4A1B-DD99-E07C7FF1C63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10168" y="772873"/>
                <a:ext cx="627753" cy="503387"/>
              </a:xfrm>
              <a:prstGeom prst="rect">
                <a:avLst/>
              </a:prstGeom>
            </p:spPr>
          </p:pic>
        </p:grpSp>
      </p:grpSp>
      <p:graphicFrame>
        <p:nvGraphicFramePr>
          <p:cNvPr id="50" name="Tabla 49">
            <a:extLst>
              <a:ext uri="{FF2B5EF4-FFF2-40B4-BE49-F238E27FC236}">
                <a16:creationId xmlns:a16="http://schemas.microsoft.com/office/drawing/2014/main" id="{598D49FB-C64B-C6C2-0679-33DD03DAD407}"/>
              </a:ext>
            </a:extLst>
          </p:cNvPr>
          <p:cNvGraphicFramePr>
            <a:graphicFrameLocks noGrp="1"/>
          </p:cNvGraphicFramePr>
          <p:nvPr>
            <p:extLst>
              <p:ext uri="{D42A27DB-BD31-4B8C-83A1-F6EECF244321}">
                <p14:modId xmlns:p14="http://schemas.microsoft.com/office/powerpoint/2010/main" val="2311417086"/>
              </p:ext>
            </p:extLst>
          </p:nvPr>
        </p:nvGraphicFramePr>
        <p:xfrm>
          <a:off x="1885681" y="1948697"/>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Abril</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177.555</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193.394</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51" name="Tabla 50">
            <a:extLst>
              <a:ext uri="{FF2B5EF4-FFF2-40B4-BE49-F238E27FC236}">
                <a16:creationId xmlns:a16="http://schemas.microsoft.com/office/drawing/2014/main" id="{FF7C7638-AEC4-B819-A228-2346F2462B21}"/>
              </a:ext>
            </a:extLst>
          </p:cNvPr>
          <p:cNvGraphicFramePr>
            <a:graphicFrameLocks noGrp="1"/>
          </p:cNvGraphicFramePr>
          <p:nvPr>
            <p:extLst>
              <p:ext uri="{D42A27DB-BD31-4B8C-83A1-F6EECF244321}">
                <p14:modId xmlns:p14="http://schemas.microsoft.com/office/powerpoint/2010/main" val="1156945190"/>
              </p:ext>
            </p:extLst>
          </p:nvPr>
        </p:nvGraphicFramePr>
        <p:xfrm>
          <a:off x="4945111" y="1948697"/>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Abril</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10</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8</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52" name="Tabla 51">
            <a:extLst>
              <a:ext uri="{FF2B5EF4-FFF2-40B4-BE49-F238E27FC236}">
                <a16:creationId xmlns:a16="http://schemas.microsoft.com/office/drawing/2014/main" id="{6ABC1A07-8A54-62A9-C578-369732A6115C}"/>
              </a:ext>
            </a:extLst>
          </p:cNvPr>
          <p:cNvGraphicFramePr>
            <a:graphicFrameLocks noGrp="1"/>
          </p:cNvGraphicFramePr>
          <p:nvPr>
            <p:extLst>
              <p:ext uri="{D42A27DB-BD31-4B8C-83A1-F6EECF244321}">
                <p14:modId xmlns:p14="http://schemas.microsoft.com/office/powerpoint/2010/main" val="3342370229"/>
              </p:ext>
            </p:extLst>
          </p:nvPr>
        </p:nvGraphicFramePr>
        <p:xfrm>
          <a:off x="7997929" y="1948697"/>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Abril</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1</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4</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59" name="Tabla 58">
            <a:extLst>
              <a:ext uri="{FF2B5EF4-FFF2-40B4-BE49-F238E27FC236}">
                <a16:creationId xmlns:a16="http://schemas.microsoft.com/office/drawing/2014/main" id="{95C147CF-8ED5-E7BD-3929-636A31184039}"/>
              </a:ext>
            </a:extLst>
          </p:cNvPr>
          <p:cNvGraphicFramePr>
            <a:graphicFrameLocks noGrp="1"/>
          </p:cNvGraphicFramePr>
          <p:nvPr>
            <p:extLst>
              <p:ext uri="{D42A27DB-BD31-4B8C-83A1-F6EECF244321}">
                <p14:modId xmlns:p14="http://schemas.microsoft.com/office/powerpoint/2010/main" val="1507022805"/>
              </p:ext>
            </p:extLst>
          </p:nvPr>
        </p:nvGraphicFramePr>
        <p:xfrm>
          <a:off x="1885681" y="4126089"/>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Abril</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370</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461</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60" name="Tabla 59">
            <a:extLst>
              <a:ext uri="{FF2B5EF4-FFF2-40B4-BE49-F238E27FC236}">
                <a16:creationId xmlns:a16="http://schemas.microsoft.com/office/drawing/2014/main" id="{8276DF56-5D6B-A8DE-D079-F138EA13240C}"/>
              </a:ext>
            </a:extLst>
          </p:cNvPr>
          <p:cNvGraphicFramePr>
            <a:graphicFrameLocks noGrp="1"/>
          </p:cNvGraphicFramePr>
          <p:nvPr>
            <p:extLst>
              <p:ext uri="{D42A27DB-BD31-4B8C-83A1-F6EECF244321}">
                <p14:modId xmlns:p14="http://schemas.microsoft.com/office/powerpoint/2010/main" val="3889891772"/>
              </p:ext>
            </p:extLst>
          </p:nvPr>
        </p:nvGraphicFramePr>
        <p:xfrm>
          <a:off x="4943680" y="4126089"/>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Abril</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046"/>
                    </a:solidFill>
                  </a:tcPr>
                </a:tc>
                <a:tc>
                  <a:txBody>
                    <a:bodyPr/>
                    <a:lstStyle/>
                    <a:p>
                      <a:pPr algn="ctr"/>
                      <a:r>
                        <a:rPr lang="es-MX" sz="1600" dirty="0"/>
                        <a:t>Mayo</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183</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112</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61" name="Tabla 60">
            <a:extLst>
              <a:ext uri="{FF2B5EF4-FFF2-40B4-BE49-F238E27FC236}">
                <a16:creationId xmlns:a16="http://schemas.microsoft.com/office/drawing/2014/main" id="{0E8F3460-BD4A-2923-874E-DDC52FF7EA50}"/>
              </a:ext>
            </a:extLst>
          </p:cNvPr>
          <p:cNvGraphicFramePr>
            <a:graphicFrameLocks noGrp="1"/>
          </p:cNvGraphicFramePr>
          <p:nvPr>
            <p:extLst>
              <p:ext uri="{D42A27DB-BD31-4B8C-83A1-F6EECF244321}">
                <p14:modId xmlns:p14="http://schemas.microsoft.com/office/powerpoint/2010/main" val="3353853331"/>
              </p:ext>
            </p:extLst>
          </p:nvPr>
        </p:nvGraphicFramePr>
        <p:xfrm>
          <a:off x="7997929" y="4126089"/>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Abril</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5.360</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5.775</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sp>
        <p:nvSpPr>
          <p:cNvPr id="63" name="1 CuadroTexto">
            <a:extLst>
              <a:ext uri="{FF2B5EF4-FFF2-40B4-BE49-F238E27FC236}">
                <a16:creationId xmlns:a16="http://schemas.microsoft.com/office/drawing/2014/main" id="{9277A59C-FFD7-725A-3805-DFADA3D6A573}"/>
              </a:ext>
            </a:extLst>
          </p:cNvPr>
          <p:cNvSpPr txBox="1"/>
          <p:nvPr/>
        </p:nvSpPr>
        <p:spPr>
          <a:xfrm>
            <a:off x="341856" y="5218523"/>
            <a:ext cx="11506699"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Se puede identificar que las quejas, los reclamos y los derechos de petición (PQR) suman un total de 6.360, observándose un aumento del 7,4 %, en comparación con el mes anterior.</a:t>
            </a:r>
          </a:p>
        </p:txBody>
      </p:sp>
      <p:sp>
        <p:nvSpPr>
          <p:cNvPr id="2" name="CuadroTexto 1">
            <a:extLst>
              <a:ext uri="{FF2B5EF4-FFF2-40B4-BE49-F238E27FC236}">
                <a16:creationId xmlns:a16="http://schemas.microsoft.com/office/drawing/2014/main" id="{1EE2D5FF-E425-1BFE-A533-D0B9D4126028}"/>
              </a:ext>
            </a:extLst>
          </p:cNvPr>
          <p:cNvSpPr txBox="1"/>
          <p:nvPr/>
        </p:nvSpPr>
        <p:spPr>
          <a:xfrm>
            <a:off x="6239222" y="5957187"/>
            <a:ext cx="5485309" cy="522579"/>
          </a:xfrm>
          <a:prstGeom prst="rect">
            <a:avLst/>
          </a:prstGeom>
          <a:noFill/>
        </p:spPr>
        <p:txBody>
          <a:bodyPr wrap="square" rtlCol="0">
            <a:spAutoFit/>
          </a:bodyPr>
          <a:lstStyle/>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Fuente: Aplicativo Conexiones – Informes Andes BPO</a:t>
            </a:r>
          </a:p>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800" b="1" i="1" dirty="0">
                <a:solidFill>
                  <a:srgbClr val="23505E"/>
                </a:solidFill>
                <a:latin typeface="Arial" panose="020B0604020202020204" pitchFamily="34" charset="0"/>
                <a:cs typeface="Arial" panose="020B0604020202020204" pitchFamily="34" charset="0"/>
              </a:rPr>
              <a:t>Corte: 31 May 2025</a:t>
            </a:r>
          </a:p>
        </p:txBody>
      </p:sp>
    </p:spTree>
    <p:extLst>
      <p:ext uri="{BB962C8B-B14F-4D97-AF65-F5344CB8AC3E}">
        <p14:creationId xmlns:p14="http://schemas.microsoft.com/office/powerpoint/2010/main" val="270180911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EADB5-7D32-B1EF-1A6D-A51B726263A4}"/>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ACE3C87A-9E32-8958-73A5-8D8F9A01B77F}"/>
              </a:ext>
            </a:extLst>
          </p:cNvPr>
          <p:cNvSpPr txBox="1"/>
          <p:nvPr/>
        </p:nvSpPr>
        <p:spPr>
          <a:xfrm>
            <a:off x="7167232" y="5982787"/>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grpSp>
        <p:nvGrpSpPr>
          <p:cNvPr id="181" name="Grupo 180">
            <a:extLst>
              <a:ext uri="{FF2B5EF4-FFF2-40B4-BE49-F238E27FC236}">
                <a16:creationId xmlns:a16="http://schemas.microsoft.com/office/drawing/2014/main" id="{FEF1180B-0DC4-1F99-71CB-D8A90191DBC3}"/>
              </a:ext>
            </a:extLst>
          </p:cNvPr>
          <p:cNvGrpSpPr/>
          <p:nvPr/>
        </p:nvGrpSpPr>
        <p:grpSpPr>
          <a:xfrm>
            <a:off x="6671270" y="1175655"/>
            <a:ext cx="4923879" cy="4667618"/>
            <a:chOff x="3137769" y="1053530"/>
            <a:chExt cx="4923879" cy="4667618"/>
          </a:xfrm>
        </p:grpSpPr>
        <p:sp>
          <p:nvSpPr>
            <p:cNvPr id="4" name="Rectángulo: esquinas redondeadas 3">
              <a:extLst>
                <a:ext uri="{FF2B5EF4-FFF2-40B4-BE49-F238E27FC236}">
                  <a16:creationId xmlns:a16="http://schemas.microsoft.com/office/drawing/2014/main" id="{56B15573-AD3F-1EFB-1022-342D67941936}"/>
                </a:ext>
              </a:extLst>
            </p:cNvPr>
            <p:cNvSpPr/>
            <p:nvPr/>
          </p:nvSpPr>
          <p:spPr>
            <a:xfrm>
              <a:off x="3166554" y="1053530"/>
              <a:ext cx="1404000" cy="5760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800" b="1" dirty="0"/>
                <a:t>Subregiones</a:t>
              </a:r>
              <a:endParaRPr lang="es-CO" sz="1800" b="1" dirty="0"/>
            </a:p>
          </p:txBody>
        </p:sp>
        <p:grpSp>
          <p:nvGrpSpPr>
            <p:cNvPr id="10" name="Grupo 9">
              <a:extLst>
                <a:ext uri="{FF2B5EF4-FFF2-40B4-BE49-F238E27FC236}">
                  <a16:creationId xmlns:a16="http://schemas.microsoft.com/office/drawing/2014/main" id="{09B2D22B-0540-FFBE-3AD8-EDCC9B97C4F5}"/>
                </a:ext>
              </a:extLst>
            </p:cNvPr>
            <p:cNvGrpSpPr/>
            <p:nvPr/>
          </p:nvGrpSpPr>
          <p:grpSpPr>
            <a:xfrm>
              <a:off x="3166356" y="1799040"/>
              <a:ext cx="4895094" cy="252334"/>
              <a:chOff x="7167232" y="1966267"/>
              <a:chExt cx="4895094" cy="252334"/>
            </a:xfrm>
          </p:grpSpPr>
          <p:sp>
            <p:nvSpPr>
              <p:cNvPr id="9" name="Rectángulo: esquinas redondeadas 8">
                <a:extLst>
                  <a:ext uri="{FF2B5EF4-FFF2-40B4-BE49-F238E27FC236}">
                    <a16:creationId xmlns:a16="http://schemas.microsoft.com/office/drawing/2014/main" id="{40FADE50-FE20-4045-5EA3-DECD79427B06}"/>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96</a:t>
                </a:r>
                <a:endParaRPr lang="es-CO" sz="1100" b="1" dirty="0">
                  <a:solidFill>
                    <a:srgbClr val="2A5162"/>
                  </a:solidFill>
                </a:endParaRPr>
              </a:p>
            </p:txBody>
          </p:sp>
          <p:sp>
            <p:nvSpPr>
              <p:cNvPr id="8" name="Rectángulo: esquinas redondeadas 7">
                <a:extLst>
                  <a:ext uri="{FF2B5EF4-FFF2-40B4-BE49-F238E27FC236}">
                    <a16:creationId xmlns:a16="http://schemas.microsoft.com/office/drawing/2014/main" id="{CAF9660F-215C-B55B-CEFF-FE38CAC5248D}"/>
                  </a:ext>
                </a:extLst>
              </p:cNvPr>
              <p:cNvSpPr/>
              <p:nvPr/>
            </p:nvSpPr>
            <p:spPr>
              <a:xfrm>
                <a:off x="9511046" y="1966267"/>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19</a:t>
                </a:r>
                <a:endParaRPr lang="es-CO" sz="1100" b="1" dirty="0">
                  <a:solidFill>
                    <a:srgbClr val="2A5162"/>
                  </a:solidFill>
                </a:endParaRPr>
              </a:p>
            </p:txBody>
          </p:sp>
          <p:sp>
            <p:nvSpPr>
              <p:cNvPr id="6" name="Rectángulo: esquinas redondeadas 5">
                <a:extLst>
                  <a:ext uri="{FF2B5EF4-FFF2-40B4-BE49-F238E27FC236}">
                    <a16:creationId xmlns:a16="http://schemas.microsoft.com/office/drawing/2014/main" id="{AAAB9F8E-D3B5-5DD6-3CE3-37865F0D94AD}"/>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187</a:t>
                </a:r>
                <a:endParaRPr lang="es-CO" sz="1100" b="1" dirty="0">
                  <a:solidFill>
                    <a:srgbClr val="2A5162"/>
                  </a:solidFill>
                </a:endParaRPr>
              </a:p>
            </p:txBody>
          </p:sp>
          <p:sp>
            <p:nvSpPr>
              <p:cNvPr id="5" name="Rectángulo: esquinas redondeadas 4">
                <a:extLst>
                  <a:ext uri="{FF2B5EF4-FFF2-40B4-BE49-F238E27FC236}">
                    <a16:creationId xmlns:a16="http://schemas.microsoft.com/office/drawing/2014/main" id="{18A25C54-ED1C-DF56-C1FF-31FEF5A94CC1}"/>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Bajo Cauca</a:t>
                </a:r>
                <a:endParaRPr lang="es-CO" sz="1100" b="1" dirty="0"/>
              </a:p>
            </p:txBody>
          </p:sp>
        </p:grpSp>
        <p:grpSp>
          <p:nvGrpSpPr>
            <p:cNvPr id="11" name="Grupo 10">
              <a:extLst>
                <a:ext uri="{FF2B5EF4-FFF2-40B4-BE49-F238E27FC236}">
                  <a16:creationId xmlns:a16="http://schemas.microsoft.com/office/drawing/2014/main" id="{EBA823BF-7A48-A404-8225-3F0BF1697393}"/>
                </a:ext>
              </a:extLst>
            </p:cNvPr>
            <p:cNvGrpSpPr/>
            <p:nvPr/>
          </p:nvGrpSpPr>
          <p:grpSpPr>
            <a:xfrm>
              <a:off x="3166356" y="2199505"/>
              <a:ext cx="4895094" cy="252167"/>
              <a:chOff x="7167232" y="1966434"/>
              <a:chExt cx="4895094" cy="252167"/>
            </a:xfrm>
          </p:grpSpPr>
          <p:sp>
            <p:nvSpPr>
              <p:cNvPr id="12" name="Rectángulo: esquinas redondeadas 11">
                <a:extLst>
                  <a:ext uri="{FF2B5EF4-FFF2-40B4-BE49-F238E27FC236}">
                    <a16:creationId xmlns:a16="http://schemas.microsoft.com/office/drawing/2014/main" id="{E6DC484E-E863-0B7C-E0F7-A51387A7ACE9}"/>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86</a:t>
                </a:r>
                <a:endParaRPr lang="es-CO" sz="1100" b="1" dirty="0">
                  <a:solidFill>
                    <a:srgbClr val="2A5162"/>
                  </a:solidFill>
                </a:endParaRPr>
              </a:p>
            </p:txBody>
          </p:sp>
          <p:sp>
            <p:nvSpPr>
              <p:cNvPr id="13" name="Rectángulo: esquinas redondeadas 12">
                <a:extLst>
                  <a:ext uri="{FF2B5EF4-FFF2-40B4-BE49-F238E27FC236}">
                    <a16:creationId xmlns:a16="http://schemas.microsoft.com/office/drawing/2014/main" id="{AB50D06C-F8B8-2592-269C-A51404CB3840}"/>
                  </a:ext>
                </a:extLst>
              </p:cNvPr>
              <p:cNvSpPr/>
              <p:nvPr/>
            </p:nvSpPr>
            <p:spPr>
              <a:xfrm>
                <a:off x="948641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34</a:t>
                </a:r>
                <a:endParaRPr lang="es-CO" sz="1100" b="1" dirty="0">
                  <a:solidFill>
                    <a:srgbClr val="2A5162"/>
                  </a:solidFill>
                </a:endParaRPr>
              </a:p>
            </p:txBody>
          </p:sp>
          <p:sp>
            <p:nvSpPr>
              <p:cNvPr id="14" name="Rectángulo: esquinas redondeadas 13">
                <a:extLst>
                  <a:ext uri="{FF2B5EF4-FFF2-40B4-BE49-F238E27FC236}">
                    <a16:creationId xmlns:a16="http://schemas.microsoft.com/office/drawing/2014/main" id="{EFEB87BF-D1DD-B881-931F-565EBEF0E251}"/>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228</a:t>
                </a:r>
                <a:endParaRPr lang="es-CO" sz="1100" b="1" dirty="0">
                  <a:solidFill>
                    <a:srgbClr val="2A5162"/>
                  </a:solidFill>
                </a:endParaRPr>
              </a:p>
            </p:txBody>
          </p:sp>
          <p:sp>
            <p:nvSpPr>
              <p:cNvPr id="15" name="Rectángulo: esquinas redondeadas 14">
                <a:extLst>
                  <a:ext uri="{FF2B5EF4-FFF2-40B4-BE49-F238E27FC236}">
                    <a16:creationId xmlns:a16="http://schemas.microsoft.com/office/drawing/2014/main" id="{41B1232C-6938-A676-900E-DCA1DF68B886}"/>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Magdalena Medio</a:t>
                </a:r>
                <a:endParaRPr lang="es-CO" sz="1100" b="1" dirty="0"/>
              </a:p>
            </p:txBody>
          </p:sp>
        </p:grpSp>
        <p:grpSp>
          <p:nvGrpSpPr>
            <p:cNvPr id="16" name="Grupo 15">
              <a:extLst>
                <a:ext uri="{FF2B5EF4-FFF2-40B4-BE49-F238E27FC236}">
                  <a16:creationId xmlns:a16="http://schemas.microsoft.com/office/drawing/2014/main" id="{C41E7854-6DA9-C25D-5BEA-47335DC17E8B}"/>
                </a:ext>
              </a:extLst>
            </p:cNvPr>
            <p:cNvGrpSpPr/>
            <p:nvPr/>
          </p:nvGrpSpPr>
          <p:grpSpPr>
            <a:xfrm>
              <a:off x="3166356" y="2607679"/>
              <a:ext cx="4857205" cy="256079"/>
              <a:chOff x="7167232" y="1966434"/>
              <a:chExt cx="4857205" cy="256079"/>
            </a:xfrm>
          </p:grpSpPr>
          <p:sp>
            <p:nvSpPr>
              <p:cNvPr id="17" name="Rectángulo: esquinas redondeadas 16">
                <a:extLst>
                  <a:ext uri="{FF2B5EF4-FFF2-40B4-BE49-F238E27FC236}">
                    <a16:creationId xmlns:a16="http://schemas.microsoft.com/office/drawing/2014/main" id="{0FD106CD-AB30-C68D-793A-DC176C6CBD4A}"/>
                  </a:ext>
                </a:extLst>
              </p:cNvPr>
              <p:cNvSpPr/>
              <p:nvPr/>
            </p:nvSpPr>
            <p:spPr>
              <a:xfrm>
                <a:off x="10620437"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156</a:t>
                </a:r>
                <a:endParaRPr lang="es-CO" sz="1100" b="1" dirty="0">
                  <a:solidFill>
                    <a:srgbClr val="2A5162"/>
                  </a:solidFill>
                </a:endParaRPr>
              </a:p>
            </p:txBody>
          </p:sp>
          <p:sp>
            <p:nvSpPr>
              <p:cNvPr id="18" name="Rectángulo: esquinas redondeadas 17">
                <a:extLst>
                  <a:ext uri="{FF2B5EF4-FFF2-40B4-BE49-F238E27FC236}">
                    <a16:creationId xmlns:a16="http://schemas.microsoft.com/office/drawing/2014/main" id="{0FDA5EAF-3C62-6885-9B07-0DD8C8BB14CB}"/>
                  </a:ext>
                </a:extLst>
              </p:cNvPr>
              <p:cNvSpPr/>
              <p:nvPr/>
            </p:nvSpPr>
            <p:spPr>
              <a:xfrm>
                <a:off x="9486101" y="1970513"/>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15</a:t>
                </a:r>
                <a:endParaRPr lang="es-CO" sz="1100" b="1" dirty="0">
                  <a:solidFill>
                    <a:srgbClr val="2A5162"/>
                  </a:solidFill>
                </a:endParaRPr>
              </a:p>
            </p:txBody>
          </p:sp>
          <p:sp>
            <p:nvSpPr>
              <p:cNvPr id="19" name="Rectángulo: esquinas redondeadas 18">
                <a:extLst>
                  <a:ext uri="{FF2B5EF4-FFF2-40B4-BE49-F238E27FC236}">
                    <a16:creationId xmlns:a16="http://schemas.microsoft.com/office/drawing/2014/main" id="{81CC0173-CC26-8F45-9648-0ECBD47245FD}"/>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331</a:t>
                </a:r>
                <a:endParaRPr lang="es-CO" sz="1100" b="1" dirty="0">
                  <a:solidFill>
                    <a:srgbClr val="2A5162"/>
                  </a:solidFill>
                </a:endParaRPr>
              </a:p>
            </p:txBody>
          </p:sp>
          <p:sp>
            <p:nvSpPr>
              <p:cNvPr id="20" name="Rectángulo: esquinas redondeadas 19">
                <a:extLst>
                  <a:ext uri="{FF2B5EF4-FFF2-40B4-BE49-F238E27FC236}">
                    <a16:creationId xmlns:a16="http://schemas.microsoft.com/office/drawing/2014/main" id="{B9866394-424F-12C2-8ACE-3218EC1DB92F}"/>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Nordeste</a:t>
                </a:r>
                <a:endParaRPr lang="es-CO" sz="1100" b="1" dirty="0"/>
              </a:p>
            </p:txBody>
          </p:sp>
        </p:grpSp>
        <p:grpSp>
          <p:nvGrpSpPr>
            <p:cNvPr id="21" name="Grupo 20">
              <a:extLst>
                <a:ext uri="{FF2B5EF4-FFF2-40B4-BE49-F238E27FC236}">
                  <a16:creationId xmlns:a16="http://schemas.microsoft.com/office/drawing/2014/main" id="{A4ED7318-DA91-4C67-2CBF-768EA7F1CFBF}"/>
                </a:ext>
              </a:extLst>
            </p:cNvPr>
            <p:cNvGrpSpPr/>
            <p:nvPr/>
          </p:nvGrpSpPr>
          <p:grpSpPr>
            <a:xfrm>
              <a:off x="3166356" y="3015686"/>
              <a:ext cx="4895094" cy="252167"/>
              <a:chOff x="7167232" y="1966434"/>
              <a:chExt cx="4895094" cy="252167"/>
            </a:xfrm>
          </p:grpSpPr>
          <p:sp>
            <p:nvSpPr>
              <p:cNvPr id="22" name="Rectángulo: esquinas redondeadas 21">
                <a:extLst>
                  <a:ext uri="{FF2B5EF4-FFF2-40B4-BE49-F238E27FC236}">
                    <a16:creationId xmlns:a16="http://schemas.microsoft.com/office/drawing/2014/main" id="{F7E61FBB-87D7-676E-03C5-9F6696330304}"/>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199</a:t>
                </a:r>
                <a:endParaRPr lang="es-CO" sz="1100" b="1" dirty="0">
                  <a:solidFill>
                    <a:srgbClr val="2A5162"/>
                  </a:solidFill>
                </a:endParaRPr>
              </a:p>
            </p:txBody>
          </p:sp>
          <p:sp>
            <p:nvSpPr>
              <p:cNvPr id="23" name="Rectángulo: esquinas redondeadas 22">
                <a:extLst>
                  <a:ext uri="{FF2B5EF4-FFF2-40B4-BE49-F238E27FC236}">
                    <a16:creationId xmlns:a16="http://schemas.microsoft.com/office/drawing/2014/main" id="{9F5CCDAF-BB68-96CA-39B1-DABA9DB00239}"/>
                  </a:ext>
                </a:extLst>
              </p:cNvPr>
              <p:cNvSpPr/>
              <p:nvPr/>
            </p:nvSpPr>
            <p:spPr>
              <a:xfrm>
                <a:off x="9511046"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43</a:t>
                </a:r>
                <a:endParaRPr lang="es-CO" sz="1100" b="1" dirty="0">
                  <a:solidFill>
                    <a:srgbClr val="2A5162"/>
                  </a:solidFill>
                </a:endParaRPr>
              </a:p>
            </p:txBody>
          </p:sp>
          <p:sp>
            <p:nvSpPr>
              <p:cNvPr id="24" name="Rectángulo: esquinas redondeadas 23">
                <a:extLst>
                  <a:ext uri="{FF2B5EF4-FFF2-40B4-BE49-F238E27FC236}">
                    <a16:creationId xmlns:a16="http://schemas.microsoft.com/office/drawing/2014/main" id="{7CE9F2CB-947D-2B0A-89DF-E5A79D61AF6A}"/>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574</a:t>
                </a:r>
                <a:endParaRPr lang="es-CO" sz="1100" b="1" dirty="0">
                  <a:solidFill>
                    <a:srgbClr val="2A5162"/>
                  </a:solidFill>
                </a:endParaRPr>
              </a:p>
            </p:txBody>
          </p:sp>
          <p:sp>
            <p:nvSpPr>
              <p:cNvPr id="25" name="Rectángulo: esquinas redondeadas 24">
                <a:extLst>
                  <a:ext uri="{FF2B5EF4-FFF2-40B4-BE49-F238E27FC236}">
                    <a16:creationId xmlns:a16="http://schemas.microsoft.com/office/drawing/2014/main" id="{6B6C6FF6-D483-0ACB-66E0-B0E80FA5D123}"/>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Norte</a:t>
                </a:r>
                <a:endParaRPr lang="es-CO" sz="1100" b="1" dirty="0"/>
              </a:p>
            </p:txBody>
          </p:sp>
        </p:grpSp>
        <p:grpSp>
          <p:nvGrpSpPr>
            <p:cNvPr id="26" name="Grupo 25">
              <a:extLst>
                <a:ext uri="{FF2B5EF4-FFF2-40B4-BE49-F238E27FC236}">
                  <a16:creationId xmlns:a16="http://schemas.microsoft.com/office/drawing/2014/main" id="{3FDA53EA-8ECE-8465-DAD8-C73C2BB5D728}"/>
                </a:ext>
              </a:extLst>
            </p:cNvPr>
            <p:cNvGrpSpPr/>
            <p:nvPr/>
          </p:nvGrpSpPr>
          <p:grpSpPr>
            <a:xfrm>
              <a:off x="3145818" y="3423005"/>
              <a:ext cx="4895094" cy="252668"/>
              <a:chOff x="7167232" y="1965933"/>
              <a:chExt cx="4895094" cy="252668"/>
            </a:xfrm>
          </p:grpSpPr>
          <p:sp>
            <p:nvSpPr>
              <p:cNvPr id="27" name="Rectángulo: esquinas redondeadas 26">
                <a:extLst>
                  <a:ext uri="{FF2B5EF4-FFF2-40B4-BE49-F238E27FC236}">
                    <a16:creationId xmlns:a16="http://schemas.microsoft.com/office/drawing/2014/main" id="{1EFD5B16-BE57-2D75-E1D7-94D8151340FC}"/>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143</a:t>
                </a:r>
                <a:endParaRPr lang="es-CO" sz="1100" b="1" dirty="0">
                  <a:solidFill>
                    <a:srgbClr val="2A5162"/>
                  </a:solidFill>
                </a:endParaRPr>
              </a:p>
            </p:txBody>
          </p:sp>
          <p:sp>
            <p:nvSpPr>
              <p:cNvPr id="28" name="Rectángulo: esquinas redondeadas 27">
                <a:extLst>
                  <a:ext uri="{FF2B5EF4-FFF2-40B4-BE49-F238E27FC236}">
                    <a16:creationId xmlns:a16="http://schemas.microsoft.com/office/drawing/2014/main" id="{F4BEA439-A038-9B7F-BCB7-16943C4B8C3F}"/>
                  </a:ext>
                </a:extLst>
              </p:cNvPr>
              <p:cNvSpPr/>
              <p:nvPr/>
            </p:nvSpPr>
            <p:spPr>
              <a:xfrm>
                <a:off x="9515725" y="1965933"/>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20</a:t>
                </a:r>
                <a:endParaRPr lang="es-CO" sz="1100" b="1" dirty="0">
                  <a:solidFill>
                    <a:srgbClr val="2A5162"/>
                  </a:solidFill>
                </a:endParaRPr>
              </a:p>
            </p:txBody>
          </p:sp>
          <p:sp>
            <p:nvSpPr>
              <p:cNvPr id="29" name="Rectángulo: esquinas redondeadas 28">
                <a:extLst>
                  <a:ext uri="{FF2B5EF4-FFF2-40B4-BE49-F238E27FC236}">
                    <a16:creationId xmlns:a16="http://schemas.microsoft.com/office/drawing/2014/main" id="{C6828462-AEBE-FFC7-90FA-DA6BF1B5D517}"/>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371</a:t>
                </a:r>
                <a:endParaRPr lang="es-CO" sz="1100" b="1" dirty="0">
                  <a:solidFill>
                    <a:srgbClr val="2A5162"/>
                  </a:solidFill>
                </a:endParaRPr>
              </a:p>
            </p:txBody>
          </p:sp>
          <p:sp>
            <p:nvSpPr>
              <p:cNvPr id="30" name="Rectángulo: esquinas redondeadas 29">
                <a:extLst>
                  <a:ext uri="{FF2B5EF4-FFF2-40B4-BE49-F238E27FC236}">
                    <a16:creationId xmlns:a16="http://schemas.microsoft.com/office/drawing/2014/main" id="{8271B316-BE1F-E79A-D386-D6E4CD97DC84}"/>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Occidente</a:t>
                </a:r>
                <a:endParaRPr lang="es-CO" sz="1100" b="1" dirty="0"/>
              </a:p>
            </p:txBody>
          </p:sp>
        </p:grpSp>
        <p:grpSp>
          <p:nvGrpSpPr>
            <p:cNvPr id="31" name="Grupo 30">
              <a:extLst>
                <a:ext uri="{FF2B5EF4-FFF2-40B4-BE49-F238E27FC236}">
                  <a16:creationId xmlns:a16="http://schemas.microsoft.com/office/drawing/2014/main" id="{C3F1AF32-0B98-7CF5-B1B6-20575D11D352}"/>
                </a:ext>
              </a:extLst>
            </p:cNvPr>
            <p:cNvGrpSpPr/>
            <p:nvPr/>
          </p:nvGrpSpPr>
          <p:grpSpPr>
            <a:xfrm>
              <a:off x="3166356" y="3825652"/>
              <a:ext cx="4895094" cy="260996"/>
              <a:chOff x="7167232" y="1966434"/>
              <a:chExt cx="4895094" cy="260996"/>
            </a:xfrm>
          </p:grpSpPr>
          <p:sp>
            <p:nvSpPr>
              <p:cNvPr id="32" name="Rectángulo: esquinas redondeadas 31">
                <a:extLst>
                  <a:ext uri="{FF2B5EF4-FFF2-40B4-BE49-F238E27FC236}">
                    <a16:creationId xmlns:a16="http://schemas.microsoft.com/office/drawing/2014/main" id="{3922993C-FC40-E687-5642-219E044D4244}"/>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568</a:t>
                </a:r>
                <a:endParaRPr lang="es-CO" sz="1100" b="1" dirty="0">
                  <a:solidFill>
                    <a:srgbClr val="2A5162"/>
                  </a:solidFill>
                </a:endParaRPr>
              </a:p>
            </p:txBody>
          </p:sp>
          <p:sp>
            <p:nvSpPr>
              <p:cNvPr id="33" name="Rectángulo: esquinas redondeadas 32">
                <a:extLst>
                  <a:ext uri="{FF2B5EF4-FFF2-40B4-BE49-F238E27FC236}">
                    <a16:creationId xmlns:a16="http://schemas.microsoft.com/office/drawing/2014/main" id="{C9D754F5-2A17-0A96-7F32-74F50F955FD8}"/>
                  </a:ext>
                </a:extLst>
              </p:cNvPr>
              <p:cNvSpPr/>
              <p:nvPr/>
            </p:nvSpPr>
            <p:spPr>
              <a:xfrm>
                <a:off x="9511046" y="1975430"/>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90</a:t>
                </a:r>
                <a:endParaRPr lang="es-CO" sz="1100" b="1" dirty="0">
                  <a:solidFill>
                    <a:srgbClr val="2A5162"/>
                  </a:solidFill>
                </a:endParaRPr>
              </a:p>
            </p:txBody>
          </p:sp>
          <p:sp>
            <p:nvSpPr>
              <p:cNvPr id="34" name="Rectángulo: esquinas redondeadas 33">
                <a:extLst>
                  <a:ext uri="{FF2B5EF4-FFF2-40B4-BE49-F238E27FC236}">
                    <a16:creationId xmlns:a16="http://schemas.microsoft.com/office/drawing/2014/main" id="{E4C998B4-0E64-34AE-8CFD-C0F17AF55998}"/>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1.345</a:t>
                </a:r>
                <a:endParaRPr lang="es-CO" sz="1100" b="1" dirty="0">
                  <a:solidFill>
                    <a:srgbClr val="2A5162"/>
                  </a:solidFill>
                </a:endParaRPr>
              </a:p>
            </p:txBody>
          </p:sp>
          <p:sp>
            <p:nvSpPr>
              <p:cNvPr id="35" name="Rectángulo: esquinas redondeadas 34">
                <a:extLst>
                  <a:ext uri="{FF2B5EF4-FFF2-40B4-BE49-F238E27FC236}">
                    <a16:creationId xmlns:a16="http://schemas.microsoft.com/office/drawing/2014/main" id="{3A4CF4B3-A1A8-3E5C-6A11-CBAED32FFD30}"/>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Oriente</a:t>
                </a:r>
                <a:endParaRPr lang="es-CO" sz="1100" b="1" dirty="0"/>
              </a:p>
            </p:txBody>
          </p:sp>
        </p:grpSp>
        <p:grpSp>
          <p:nvGrpSpPr>
            <p:cNvPr id="36" name="Grupo 35">
              <a:extLst>
                <a:ext uri="{FF2B5EF4-FFF2-40B4-BE49-F238E27FC236}">
                  <a16:creationId xmlns:a16="http://schemas.microsoft.com/office/drawing/2014/main" id="{BED87FBC-B3C6-1C29-5AB3-891D59AF423C}"/>
                </a:ext>
              </a:extLst>
            </p:cNvPr>
            <p:cNvGrpSpPr/>
            <p:nvPr/>
          </p:nvGrpSpPr>
          <p:grpSpPr>
            <a:xfrm>
              <a:off x="3145818" y="4242280"/>
              <a:ext cx="4895094" cy="252167"/>
              <a:chOff x="7167232" y="1966434"/>
              <a:chExt cx="4895094" cy="252167"/>
            </a:xfrm>
          </p:grpSpPr>
          <p:sp>
            <p:nvSpPr>
              <p:cNvPr id="37" name="Rectángulo: esquinas redondeadas 36">
                <a:extLst>
                  <a:ext uri="{FF2B5EF4-FFF2-40B4-BE49-F238E27FC236}">
                    <a16:creationId xmlns:a16="http://schemas.microsoft.com/office/drawing/2014/main" id="{D31EF47A-2DFC-F14B-3045-7124ECFE6F92}"/>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388</a:t>
                </a:r>
                <a:endParaRPr lang="es-CO" sz="1100" b="1" dirty="0">
                  <a:solidFill>
                    <a:srgbClr val="2A5162"/>
                  </a:solidFill>
                </a:endParaRPr>
              </a:p>
            </p:txBody>
          </p:sp>
          <p:sp>
            <p:nvSpPr>
              <p:cNvPr id="38" name="Rectángulo: esquinas redondeadas 37">
                <a:extLst>
                  <a:ext uri="{FF2B5EF4-FFF2-40B4-BE49-F238E27FC236}">
                    <a16:creationId xmlns:a16="http://schemas.microsoft.com/office/drawing/2014/main" id="{5F333DAF-3EED-EB35-93A3-8A7B40D139F4}"/>
                  </a:ext>
                </a:extLst>
              </p:cNvPr>
              <p:cNvSpPr/>
              <p:nvPr/>
            </p:nvSpPr>
            <p:spPr>
              <a:xfrm>
                <a:off x="9511046"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35</a:t>
                </a:r>
                <a:endParaRPr lang="es-CO" sz="1100" b="1" dirty="0">
                  <a:solidFill>
                    <a:srgbClr val="2A5162"/>
                  </a:solidFill>
                </a:endParaRPr>
              </a:p>
            </p:txBody>
          </p:sp>
          <p:sp>
            <p:nvSpPr>
              <p:cNvPr id="40" name="Rectángulo: esquinas redondeadas 39">
                <a:extLst>
                  <a:ext uri="{FF2B5EF4-FFF2-40B4-BE49-F238E27FC236}">
                    <a16:creationId xmlns:a16="http://schemas.microsoft.com/office/drawing/2014/main" id="{9B91C901-FD72-32CE-9BD6-9A8228C18494}"/>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755</a:t>
                </a:r>
                <a:endParaRPr lang="es-CO" sz="1100" b="1" dirty="0">
                  <a:solidFill>
                    <a:srgbClr val="2A5162"/>
                  </a:solidFill>
                </a:endParaRPr>
              </a:p>
            </p:txBody>
          </p:sp>
          <p:sp>
            <p:nvSpPr>
              <p:cNvPr id="41" name="Rectángulo: esquinas redondeadas 40">
                <a:extLst>
                  <a:ext uri="{FF2B5EF4-FFF2-40B4-BE49-F238E27FC236}">
                    <a16:creationId xmlns:a16="http://schemas.microsoft.com/office/drawing/2014/main" id="{1843F6C6-6C29-B937-9085-954CF3732562}"/>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Suroeste</a:t>
                </a:r>
                <a:endParaRPr lang="es-CO" sz="1100" b="1" dirty="0"/>
              </a:p>
            </p:txBody>
          </p:sp>
        </p:grpSp>
        <p:grpSp>
          <p:nvGrpSpPr>
            <p:cNvPr id="43" name="Grupo 42">
              <a:extLst>
                <a:ext uri="{FF2B5EF4-FFF2-40B4-BE49-F238E27FC236}">
                  <a16:creationId xmlns:a16="http://schemas.microsoft.com/office/drawing/2014/main" id="{A0AFA8EF-6C67-4218-82C5-FDC03901F13A}"/>
                </a:ext>
              </a:extLst>
            </p:cNvPr>
            <p:cNvGrpSpPr/>
            <p:nvPr/>
          </p:nvGrpSpPr>
          <p:grpSpPr>
            <a:xfrm>
              <a:off x="3166356" y="4644426"/>
              <a:ext cx="4895094" cy="252167"/>
              <a:chOff x="7167232" y="1966434"/>
              <a:chExt cx="4895094" cy="252167"/>
            </a:xfrm>
          </p:grpSpPr>
          <p:sp>
            <p:nvSpPr>
              <p:cNvPr id="59" name="Rectángulo: esquinas redondeadas 58">
                <a:extLst>
                  <a:ext uri="{FF2B5EF4-FFF2-40B4-BE49-F238E27FC236}">
                    <a16:creationId xmlns:a16="http://schemas.microsoft.com/office/drawing/2014/main" id="{553D0A6A-5BD6-6D6F-3FC6-F99A14B01EE4}"/>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379</a:t>
                </a:r>
                <a:endParaRPr lang="es-CO" sz="1100" b="1" dirty="0">
                  <a:solidFill>
                    <a:srgbClr val="2A5162"/>
                  </a:solidFill>
                </a:endParaRPr>
              </a:p>
            </p:txBody>
          </p:sp>
          <p:sp>
            <p:nvSpPr>
              <p:cNvPr id="60" name="Rectángulo: esquinas redondeadas 59">
                <a:extLst>
                  <a:ext uri="{FF2B5EF4-FFF2-40B4-BE49-F238E27FC236}">
                    <a16:creationId xmlns:a16="http://schemas.microsoft.com/office/drawing/2014/main" id="{2C3F785B-FBF7-9718-C4B6-568584858003}"/>
                  </a:ext>
                </a:extLst>
              </p:cNvPr>
              <p:cNvSpPr/>
              <p:nvPr/>
            </p:nvSpPr>
            <p:spPr>
              <a:xfrm>
                <a:off x="9511046"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44</a:t>
                </a:r>
                <a:endParaRPr lang="es-CO" sz="1100" b="1" dirty="0">
                  <a:solidFill>
                    <a:srgbClr val="2A5162"/>
                  </a:solidFill>
                </a:endParaRPr>
              </a:p>
            </p:txBody>
          </p:sp>
          <p:sp>
            <p:nvSpPr>
              <p:cNvPr id="61" name="Rectángulo: esquinas redondeadas 60">
                <a:extLst>
                  <a:ext uri="{FF2B5EF4-FFF2-40B4-BE49-F238E27FC236}">
                    <a16:creationId xmlns:a16="http://schemas.microsoft.com/office/drawing/2014/main" id="{7F847141-FF22-D218-1E73-E78D67C0105B}"/>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810</a:t>
                </a:r>
                <a:endParaRPr lang="es-CO" sz="1100" b="1" dirty="0">
                  <a:solidFill>
                    <a:srgbClr val="2A5162"/>
                  </a:solidFill>
                </a:endParaRPr>
              </a:p>
            </p:txBody>
          </p:sp>
          <p:sp>
            <p:nvSpPr>
              <p:cNvPr id="62" name="Rectángulo: esquinas redondeadas 61">
                <a:extLst>
                  <a:ext uri="{FF2B5EF4-FFF2-40B4-BE49-F238E27FC236}">
                    <a16:creationId xmlns:a16="http://schemas.microsoft.com/office/drawing/2014/main" id="{C735E05C-E9D0-9008-0284-1EEE25E9A109}"/>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Urabá</a:t>
                </a:r>
                <a:endParaRPr lang="es-CO" sz="1100" b="1" dirty="0"/>
              </a:p>
            </p:txBody>
          </p:sp>
        </p:grpSp>
        <p:grpSp>
          <p:nvGrpSpPr>
            <p:cNvPr id="63" name="Grupo 62">
              <a:extLst>
                <a:ext uri="{FF2B5EF4-FFF2-40B4-BE49-F238E27FC236}">
                  <a16:creationId xmlns:a16="http://schemas.microsoft.com/office/drawing/2014/main" id="{9A74D4CC-1272-6EBB-8A58-FE3CCF3C1313}"/>
                </a:ext>
              </a:extLst>
            </p:cNvPr>
            <p:cNvGrpSpPr/>
            <p:nvPr/>
          </p:nvGrpSpPr>
          <p:grpSpPr>
            <a:xfrm>
              <a:off x="3137769" y="5053394"/>
              <a:ext cx="4895094" cy="257419"/>
              <a:chOff x="7167232" y="1966434"/>
              <a:chExt cx="4895094" cy="257419"/>
            </a:xfrm>
          </p:grpSpPr>
          <p:sp>
            <p:nvSpPr>
              <p:cNvPr id="64" name="Rectángulo: esquinas redondeadas 63">
                <a:extLst>
                  <a:ext uri="{FF2B5EF4-FFF2-40B4-BE49-F238E27FC236}">
                    <a16:creationId xmlns:a16="http://schemas.microsoft.com/office/drawing/2014/main" id="{478A8C79-F8FC-260F-A2E8-150854AA4C39}"/>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3.685</a:t>
                </a:r>
                <a:endParaRPr lang="es-CO" sz="1100" b="1" dirty="0">
                  <a:solidFill>
                    <a:srgbClr val="2A5162"/>
                  </a:solidFill>
                </a:endParaRPr>
              </a:p>
            </p:txBody>
          </p:sp>
          <p:sp>
            <p:nvSpPr>
              <p:cNvPr id="65" name="Rectángulo: esquinas redondeadas 64">
                <a:extLst>
                  <a:ext uri="{FF2B5EF4-FFF2-40B4-BE49-F238E27FC236}">
                    <a16:creationId xmlns:a16="http://schemas.microsoft.com/office/drawing/2014/main" id="{187DA354-DBDF-268E-348D-87FB076ED917}"/>
                  </a:ext>
                </a:extLst>
              </p:cNvPr>
              <p:cNvSpPr/>
              <p:nvPr/>
            </p:nvSpPr>
            <p:spPr>
              <a:xfrm>
                <a:off x="9487167" y="1971853"/>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294</a:t>
                </a:r>
                <a:endParaRPr lang="es-CO" sz="1100" b="1" dirty="0">
                  <a:solidFill>
                    <a:srgbClr val="2A5162"/>
                  </a:solidFill>
                </a:endParaRPr>
              </a:p>
            </p:txBody>
          </p:sp>
          <p:sp>
            <p:nvSpPr>
              <p:cNvPr id="66" name="Rectángulo: esquinas redondeadas 65">
                <a:extLst>
                  <a:ext uri="{FF2B5EF4-FFF2-40B4-BE49-F238E27FC236}">
                    <a16:creationId xmlns:a16="http://schemas.microsoft.com/office/drawing/2014/main" id="{0A96939A-6169-53CD-731F-259F093D9636}"/>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10.591</a:t>
                </a:r>
                <a:endParaRPr lang="es-CO" sz="1100" b="1" dirty="0">
                  <a:solidFill>
                    <a:srgbClr val="2A5162"/>
                  </a:solidFill>
                </a:endParaRPr>
              </a:p>
            </p:txBody>
          </p:sp>
          <p:sp>
            <p:nvSpPr>
              <p:cNvPr id="122" name="Rectángulo: esquinas redondeadas 121">
                <a:extLst>
                  <a:ext uri="{FF2B5EF4-FFF2-40B4-BE49-F238E27FC236}">
                    <a16:creationId xmlns:a16="http://schemas.microsoft.com/office/drawing/2014/main" id="{0D009777-EBFC-F4C6-EBFC-B6DEBE91E4B6}"/>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Valle de Aburrá</a:t>
                </a:r>
                <a:endParaRPr lang="es-CO" sz="1100" b="1" dirty="0"/>
              </a:p>
            </p:txBody>
          </p:sp>
        </p:grpSp>
        <p:grpSp>
          <p:nvGrpSpPr>
            <p:cNvPr id="123" name="Grupo 122">
              <a:extLst>
                <a:ext uri="{FF2B5EF4-FFF2-40B4-BE49-F238E27FC236}">
                  <a16:creationId xmlns:a16="http://schemas.microsoft.com/office/drawing/2014/main" id="{3490482A-A05E-C275-5086-8DBC3D149681}"/>
                </a:ext>
              </a:extLst>
            </p:cNvPr>
            <p:cNvGrpSpPr/>
            <p:nvPr/>
          </p:nvGrpSpPr>
          <p:grpSpPr>
            <a:xfrm>
              <a:off x="3137769" y="5468981"/>
              <a:ext cx="4895094" cy="252167"/>
              <a:chOff x="7167232" y="1966434"/>
              <a:chExt cx="4895094" cy="252167"/>
            </a:xfrm>
          </p:grpSpPr>
          <p:sp>
            <p:nvSpPr>
              <p:cNvPr id="124" name="Rectángulo: esquinas redondeadas 123">
                <a:extLst>
                  <a:ext uri="{FF2B5EF4-FFF2-40B4-BE49-F238E27FC236}">
                    <a16:creationId xmlns:a16="http://schemas.microsoft.com/office/drawing/2014/main" id="{4341E430-8C3C-C55E-1BF7-FB38E0F023D9}"/>
                  </a:ext>
                </a:extLst>
              </p:cNvPr>
              <p:cNvSpPr/>
              <p:nvPr/>
            </p:nvSpPr>
            <p:spPr>
              <a:xfrm>
                <a:off x="10658326" y="1966601"/>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5.700</a:t>
                </a:r>
                <a:endParaRPr lang="es-CO" sz="1100" b="1" dirty="0">
                  <a:solidFill>
                    <a:srgbClr val="2A5162"/>
                  </a:solidFill>
                </a:endParaRPr>
              </a:p>
            </p:txBody>
          </p:sp>
          <p:sp>
            <p:nvSpPr>
              <p:cNvPr id="125" name="Rectángulo: esquinas redondeadas 124">
                <a:extLst>
                  <a:ext uri="{FF2B5EF4-FFF2-40B4-BE49-F238E27FC236}">
                    <a16:creationId xmlns:a16="http://schemas.microsoft.com/office/drawing/2014/main" id="{99041FF6-C9D0-BA3D-8913-BF1B7BFE281E}"/>
                  </a:ext>
                </a:extLst>
              </p:cNvPr>
              <p:cNvSpPr/>
              <p:nvPr/>
            </p:nvSpPr>
            <p:spPr>
              <a:xfrm>
                <a:off x="948641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594</a:t>
                </a:r>
                <a:endParaRPr lang="es-CO" sz="1100" b="1" dirty="0">
                  <a:solidFill>
                    <a:srgbClr val="2A5162"/>
                  </a:solidFill>
                </a:endParaRPr>
              </a:p>
            </p:txBody>
          </p:sp>
          <p:sp>
            <p:nvSpPr>
              <p:cNvPr id="126" name="Rectángulo: esquinas redondeadas 125">
                <a:extLst>
                  <a:ext uri="{FF2B5EF4-FFF2-40B4-BE49-F238E27FC236}">
                    <a16:creationId xmlns:a16="http://schemas.microsoft.com/office/drawing/2014/main" id="{DEFD3B12-9554-29D9-345F-611D4A4B630E}"/>
                  </a:ext>
                </a:extLst>
              </p:cNvPr>
              <p:cNvSpPr/>
              <p:nvPr/>
            </p:nvSpPr>
            <p:spPr>
              <a:xfrm>
                <a:off x="8339139" y="1966434"/>
                <a:ext cx="1404000" cy="252000"/>
              </a:xfrm>
              <a:prstGeom prst="roundRect">
                <a:avLst>
                  <a:gd name="adj" fmla="val 50000"/>
                </a:avLst>
              </a:prstGeom>
              <a:solidFill>
                <a:srgbClr val="FFFFFF"/>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solidFill>
                      <a:srgbClr val="2A5162"/>
                    </a:solidFill>
                  </a:rPr>
                  <a:t>15.192</a:t>
                </a:r>
                <a:endParaRPr lang="es-CO" sz="1100" b="1" dirty="0">
                  <a:solidFill>
                    <a:srgbClr val="2A5162"/>
                  </a:solidFill>
                </a:endParaRPr>
              </a:p>
            </p:txBody>
          </p:sp>
          <p:sp>
            <p:nvSpPr>
              <p:cNvPr id="127" name="Rectángulo: esquinas redondeadas 126">
                <a:extLst>
                  <a:ext uri="{FF2B5EF4-FFF2-40B4-BE49-F238E27FC236}">
                    <a16:creationId xmlns:a16="http://schemas.microsoft.com/office/drawing/2014/main" id="{7CD117D7-6750-EE12-CBD6-FE3F504FBCF6}"/>
                  </a:ext>
                </a:extLst>
              </p:cNvPr>
              <p:cNvSpPr/>
              <p:nvPr/>
            </p:nvSpPr>
            <p:spPr>
              <a:xfrm>
                <a:off x="7167232" y="1966434"/>
                <a:ext cx="1404000" cy="252000"/>
              </a:xfrm>
              <a:prstGeom prst="roundRect">
                <a:avLst>
                  <a:gd name="adj" fmla="val 50000"/>
                </a:avLst>
              </a:prstGeom>
              <a:solidFill>
                <a:srgbClr val="3BB9B8"/>
              </a:solidFill>
              <a:ln w="12700">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Total</a:t>
                </a:r>
                <a:endParaRPr lang="es-CO" sz="1100" b="1" dirty="0"/>
              </a:p>
            </p:txBody>
          </p:sp>
        </p:grpSp>
        <p:sp>
          <p:nvSpPr>
            <p:cNvPr id="135" name="Rectángulo: esquinas redondeadas 134">
              <a:extLst>
                <a:ext uri="{FF2B5EF4-FFF2-40B4-BE49-F238E27FC236}">
                  <a16:creationId xmlns:a16="http://schemas.microsoft.com/office/drawing/2014/main" id="{6CDB590C-69D0-572E-09BA-B4E4849E9572}"/>
                </a:ext>
              </a:extLst>
            </p:cNvPr>
            <p:cNvSpPr/>
            <p:nvPr/>
          </p:nvSpPr>
          <p:spPr>
            <a:xfrm>
              <a:off x="4655046" y="1053530"/>
              <a:ext cx="3406602" cy="2880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dirty="0"/>
                <a:t>Canales más usados por regionales</a:t>
              </a:r>
              <a:endParaRPr lang="es-CO" sz="1600" dirty="0"/>
            </a:p>
          </p:txBody>
        </p:sp>
        <p:sp>
          <p:nvSpPr>
            <p:cNvPr id="138" name="Rectángulo: esquinas redondeadas 137">
              <a:extLst>
                <a:ext uri="{FF2B5EF4-FFF2-40B4-BE49-F238E27FC236}">
                  <a16:creationId xmlns:a16="http://schemas.microsoft.com/office/drawing/2014/main" id="{AD65C00C-9C6E-E26D-CB4E-F31FAB7848B3}"/>
                </a:ext>
              </a:extLst>
            </p:cNvPr>
            <p:cNvSpPr/>
            <p:nvPr/>
          </p:nvSpPr>
          <p:spPr>
            <a:xfrm>
              <a:off x="4655045" y="1423120"/>
              <a:ext cx="770832" cy="2160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00" b="1" dirty="0" err="1"/>
                <a:t>Call</a:t>
              </a:r>
              <a:r>
                <a:rPr lang="es-MX" sz="1000" b="1" dirty="0"/>
                <a:t> center</a:t>
              </a:r>
              <a:endParaRPr lang="es-CO" sz="1000" b="1" dirty="0"/>
            </a:p>
          </p:txBody>
        </p:sp>
        <p:sp>
          <p:nvSpPr>
            <p:cNvPr id="139" name="Rectángulo: esquinas redondeadas 138">
              <a:extLst>
                <a:ext uri="{FF2B5EF4-FFF2-40B4-BE49-F238E27FC236}">
                  <a16:creationId xmlns:a16="http://schemas.microsoft.com/office/drawing/2014/main" id="{40D836B0-8426-9FC3-CA9D-0F8CD94709F8}"/>
                </a:ext>
              </a:extLst>
            </p:cNvPr>
            <p:cNvSpPr/>
            <p:nvPr/>
          </p:nvSpPr>
          <p:spPr>
            <a:xfrm>
              <a:off x="5802325" y="1423120"/>
              <a:ext cx="770832" cy="2160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00" b="1" dirty="0"/>
                <a:t>Correo</a:t>
              </a:r>
              <a:endParaRPr lang="es-CO" sz="1600" b="1" dirty="0"/>
            </a:p>
          </p:txBody>
        </p:sp>
        <p:sp>
          <p:nvSpPr>
            <p:cNvPr id="180" name="Rectángulo: esquinas redondeadas 179">
              <a:extLst>
                <a:ext uri="{FF2B5EF4-FFF2-40B4-BE49-F238E27FC236}">
                  <a16:creationId xmlns:a16="http://schemas.microsoft.com/office/drawing/2014/main" id="{04B032E6-2D41-BF24-C76D-A6E25FC88EAA}"/>
                </a:ext>
              </a:extLst>
            </p:cNvPr>
            <p:cNvSpPr/>
            <p:nvPr/>
          </p:nvSpPr>
          <p:spPr>
            <a:xfrm>
              <a:off x="6914368" y="1418770"/>
              <a:ext cx="932964" cy="224700"/>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00" b="1" dirty="0"/>
                <a:t>Supersalud</a:t>
              </a:r>
              <a:endParaRPr lang="es-CO" sz="1600" b="1" dirty="0"/>
            </a:p>
          </p:txBody>
        </p:sp>
      </p:grpSp>
      <p:sp>
        <p:nvSpPr>
          <p:cNvPr id="182" name="CuadroTexto 4">
            <a:extLst>
              <a:ext uri="{FF2B5EF4-FFF2-40B4-BE49-F238E27FC236}">
                <a16:creationId xmlns:a16="http://schemas.microsoft.com/office/drawing/2014/main" id="{7191B9B6-6B5B-8C96-DF7E-5A29F00BFD9B}"/>
              </a:ext>
            </a:extLst>
          </p:cNvPr>
          <p:cNvSpPr txBox="1"/>
          <p:nvPr/>
        </p:nvSpPr>
        <p:spPr>
          <a:xfrm>
            <a:off x="982638" y="389811"/>
            <a:ext cx="7272808" cy="646331"/>
          </a:xfrm>
          <a:prstGeom prst="rect">
            <a:avLst/>
          </a:prstGeom>
          <a:noFill/>
        </p:spPr>
        <p:txBody>
          <a:bodyPr wrap="square" rtlCol="0">
            <a:spAutoFit/>
          </a:bodyPr>
          <a:lstStyle/>
          <a:p>
            <a:r>
              <a:rPr lang="es-CO" sz="3600" b="1" dirty="0">
                <a:solidFill>
                  <a:srgbClr val="23505E"/>
                </a:solidFill>
                <a:latin typeface="+mj-lt"/>
              </a:rPr>
              <a:t>Comportamiento de solicitudes</a:t>
            </a:r>
          </a:p>
        </p:txBody>
      </p:sp>
      <p:grpSp>
        <p:nvGrpSpPr>
          <p:cNvPr id="183" name="Grupo 182">
            <a:extLst>
              <a:ext uri="{FF2B5EF4-FFF2-40B4-BE49-F238E27FC236}">
                <a16:creationId xmlns:a16="http://schemas.microsoft.com/office/drawing/2014/main" id="{94AC3C33-827A-C9A1-236F-411A975C5DEE}"/>
              </a:ext>
            </a:extLst>
          </p:cNvPr>
          <p:cNvGrpSpPr/>
          <p:nvPr/>
        </p:nvGrpSpPr>
        <p:grpSpPr>
          <a:xfrm>
            <a:off x="982638" y="1341562"/>
            <a:ext cx="3755248" cy="5019296"/>
            <a:chOff x="5582312" y="1125538"/>
            <a:chExt cx="3755248" cy="5019296"/>
          </a:xfrm>
        </p:grpSpPr>
        <p:grpSp>
          <p:nvGrpSpPr>
            <p:cNvPr id="184" name="Grupo 183">
              <a:extLst>
                <a:ext uri="{FF2B5EF4-FFF2-40B4-BE49-F238E27FC236}">
                  <a16:creationId xmlns:a16="http://schemas.microsoft.com/office/drawing/2014/main" id="{72F11BBC-68C2-CD1F-E0E5-005C7DC037D9}"/>
                </a:ext>
              </a:extLst>
            </p:cNvPr>
            <p:cNvGrpSpPr/>
            <p:nvPr/>
          </p:nvGrpSpPr>
          <p:grpSpPr>
            <a:xfrm>
              <a:off x="7321594" y="1125538"/>
              <a:ext cx="220485" cy="5019296"/>
              <a:chOff x="7715382" y="1125538"/>
              <a:chExt cx="220485" cy="5019296"/>
            </a:xfrm>
          </p:grpSpPr>
          <p:cxnSp>
            <p:nvCxnSpPr>
              <p:cNvPr id="192" name="Conector recto 191">
                <a:extLst>
                  <a:ext uri="{FF2B5EF4-FFF2-40B4-BE49-F238E27FC236}">
                    <a16:creationId xmlns:a16="http://schemas.microsoft.com/office/drawing/2014/main" id="{F8D9E8A2-B94E-A0B7-C6CC-F5CF9678CEF9}"/>
                  </a:ext>
                </a:extLst>
              </p:cNvPr>
              <p:cNvCxnSpPr>
                <a:cxnSpLocks/>
              </p:cNvCxnSpPr>
              <p:nvPr/>
            </p:nvCxnSpPr>
            <p:spPr>
              <a:xfrm>
                <a:off x="7823382" y="1125538"/>
                <a:ext cx="0" cy="5019296"/>
              </a:xfrm>
              <a:prstGeom prst="line">
                <a:avLst/>
              </a:prstGeom>
              <a:ln w="19050">
                <a:solidFill>
                  <a:srgbClr val="009B86"/>
                </a:solidFill>
              </a:ln>
            </p:spPr>
            <p:style>
              <a:lnRef idx="1">
                <a:schemeClr val="accent1"/>
              </a:lnRef>
              <a:fillRef idx="0">
                <a:schemeClr val="accent1"/>
              </a:fillRef>
              <a:effectRef idx="0">
                <a:schemeClr val="accent1"/>
              </a:effectRef>
              <a:fontRef idx="minor">
                <a:schemeClr val="tx1"/>
              </a:fontRef>
            </p:style>
          </p:cxnSp>
          <p:grpSp>
            <p:nvGrpSpPr>
              <p:cNvPr id="193" name="Grupo 192">
                <a:extLst>
                  <a:ext uri="{FF2B5EF4-FFF2-40B4-BE49-F238E27FC236}">
                    <a16:creationId xmlns:a16="http://schemas.microsoft.com/office/drawing/2014/main" id="{40EB8D9F-8448-FF73-36F9-8F9AB723B00F}"/>
                  </a:ext>
                </a:extLst>
              </p:cNvPr>
              <p:cNvGrpSpPr/>
              <p:nvPr/>
            </p:nvGrpSpPr>
            <p:grpSpPr>
              <a:xfrm>
                <a:off x="7715382" y="1676108"/>
                <a:ext cx="216000" cy="216000"/>
                <a:chOff x="9582949" y="2782981"/>
                <a:chExt cx="468000" cy="468000"/>
              </a:xfrm>
            </p:grpSpPr>
            <p:pic>
              <p:nvPicPr>
                <p:cNvPr id="212" name="Gráfico 211" descr="bolas de harvey 100% contorno">
                  <a:extLst>
                    <a:ext uri="{FF2B5EF4-FFF2-40B4-BE49-F238E27FC236}">
                      <a16:creationId xmlns:a16="http://schemas.microsoft.com/office/drawing/2014/main" id="{4971BCEA-0E66-C4C9-9936-665B34390C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13" name="Gráfico 212" descr="bolas de harvey 100% con relleno sólido">
                  <a:extLst>
                    <a:ext uri="{FF2B5EF4-FFF2-40B4-BE49-F238E27FC236}">
                      <a16:creationId xmlns:a16="http://schemas.microsoft.com/office/drawing/2014/main" id="{6652E4C9-534B-EA0A-EDCB-4182F7E801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4" name="Grupo 193">
                <a:extLst>
                  <a:ext uri="{FF2B5EF4-FFF2-40B4-BE49-F238E27FC236}">
                    <a16:creationId xmlns:a16="http://schemas.microsoft.com/office/drawing/2014/main" id="{07ECB4F5-7246-2398-0640-BCA501000D03}"/>
                  </a:ext>
                </a:extLst>
              </p:cNvPr>
              <p:cNvGrpSpPr/>
              <p:nvPr/>
            </p:nvGrpSpPr>
            <p:grpSpPr>
              <a:xfrm>
                <a:off x="7715382" y="2284722"/>
                <a:ext cx="216000" cy="216000"/>
                <a:chOff x="9582949" y="2782981"/>
                <a:chExt cx="468000" cy="468000"/>
              </a:xfrm>
            </p:grpSpPr>
            <p:pic>
              <p:nvPicPr>
                <p:cNvPr id="210" name="Gráfico 209" descr="bolas de harvey 100% contorno">
                  <a:extLst>
                    <a:ext uri="{FF2B5EF4-FFF2-40B4-BE49-F238E27FC236}">
                      <a16:creationId xmlns:a16="http://schemas.microsoft.com/office/drawing/2014/main" id="{1C080077-C4DB-1B6B-979F-9167BC73F4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11" name="Gráfico 210" descr="bolas de harvey 100% con relleno sólido">
                  <a:extLst>
                    <a:ext uri="{FF2B5EF4-FFF2-40B4-BE49-F238E27FC236}">
                      <a16:creationId xmlns:a16="http://schemas.microsoft.com/office/drawing/2014/main" id="{D53C9990-A7A1-8245-9A03-A9803C8600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5" name="Grupo 194">
                <a:extLst>
                  <a:ext uri="{FF2B5EF4-FFF2-40B4-BE49-F238E27FC236}">
                    <a16:creationId xmlns:a16="http://schemas.microsoft.com/office/drawing/2014/main" id="{182D13F5-2379-02EA-F527-809FD233A2AE}"/>
                  </a:ext>
                </a:extLst>
              </p:cNvPr>
              <p:cNvGrpSpPr/>
              <p:nvPr/>
            </p:nvGrpSpPr>
            <p:grpSpPr>
              <a:xfrm>
                <a:off x="7715382" y="2881098"/>
                <a:ext cx="216000" cy="216000"/>
                <a:chOff x="9582949" y="2782981"/>
                <a:chExt cx="468000" cy="468000"/>
              </a:xfrm>
            </p:grpSpPr>
            <p:pic>
              <p:nvPicPr>
                <p:cNvPr id="208" name="Gráfico 207" descr="bolas de harvey 100% contorno">
                  <a:extLst>
                    <a:ext uri="{FF2B5EF4-FFF2-40B4-BE49-F238E27FC236}">
                      <a16:creationId xmlns:a16="http://schemas.microsoft.com/office/drawing/2014/main" id="{F781A80C-382D-B74F-1269-7824F1E52A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9" name="Gráfico 208" descr="bolas de harvey 100% con relleno sólido">
                  <a:extLst>
                    <a:ext uri="{FF2B5EF4-FFF2-40B4-BE49-F238E27FC236}">
                      <a16:creationId xmlns:a16="http://schemas.microsoft.com/office/drawing/2014/main" id="{8926099E-4A12-7283-488A-8EB98CA8D7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6" name="Grupo 195">
                <a:extLst>
                  <a:ext uri="{FF2B5EF4-FFF2-40B4-BE49-F238E27FC236}">
                    <a16:creationId xmlns:a16="http://schemas.microsoft.com/office/drawing/2014/main" id="{9430987D-6AD6-C07D-4B8A-67832F091002}"/>
                  </a:ext>
                </a:extLst>
              </p:cNvPr>
              <p:cNvGrpSpPr/>
              <p:nvPr/>
            </p:nvGrpSpPr>
            <p:grpSpPr>
              <a:xfrm>
                <a:off x="7719867" y="3506755"/>
                <a:ext cx="216000" cy="216000"/>
                <a:chOff x="9582949" y="2782981"/>
                <a:chExt cx="468000" cy="468000"/>
              </a:xfrm>
            </p:grpSpPr>
            <p:pic>
              <p:nvPicPr>
                <p:cNvPr id="206" name="Gráfico 205" descr="bolas de harvey 100% contorno">
                  <a:extLst>
                    <a:ext uri="{FF2B5EF4-FFF2-40B4-BE49-F238E27FC236}">
                      <a16:creationId xmlns:a16="http://schemas.microsoft.com/office/drawing/2014/main" id="{2271AF9D-C066-A7E4-A2FF-4B1DAEA7CB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7" name="Gráfico 206" descr="bolas de harvey 100% con relleno sólido">
                  <a:extLst>
                    <a:ext uri="{FF2B5EF4-FFF2-40B4-BE49-F238E27FC236}">
                      <a16:creationId xmlns:a16="http://schemas.microsoft.com/office/drawing/2014/main" id="{4C0258D9-CEE0-9987-75BD-9F0905D95D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7" name="Grupo 196">
                <a:extLst>
                  <a:ext uri="{FF2B5EF4-FFF2-40B4-BE49-F238E27FC236}">
                    <a16:creationId xmlns:a16="http://schemas.microsoft.com/office/drawing/2014/main" id="{DE40FF4E-DAE8-D37C-0B2C-DA1FAAFD1AC9}"/>
                  </a:ext>
                </a:extLst>
              </p:cNvPr>
              <p:cNvGrpSpPr/>
              <p:nvPr/>
            </p:nvGrpSpPr>
            <p:grpSpPr>
              <a:xfrm>
                <a:off x="7719867" y="4115369"/>
                <a:ext cx="216000" cy="216000"/>
                <a:chOff x="9582949" y="2782981"/>
                <a:chExt cx="468000" cy="468000"/>
              </a:xfrm>
            </p:grpSpPr>
            <p:pic>
              <p:nvPicPr>
                <p:cNvPr id="204" name="Gráfico 203" descr="bolas de harvey 100% contorno">
                  <a:extLst>
                    <a:ext uri="{FF2B5EF4-FFF2-40B4-BE49-F238E27FC236}">
                      <a16:creationId xmlns:a16="http://schemas.microsoft.com/office/drawing/2014/main" id="{731BAB1A-ACAA-9457-57B4-43EE152DFF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5" name="Gráfico 204" descr="bolas de harvey 100% con relleno sólido">
                  <a:extLst>
                    <a:ext uri="{FF2B5EF4-FFF2-40B4-BE49-F238E27FC236}">
                      <a16:creationId xmlns:a16="http://schemas.microsoft.com/office/drawing/2014/main" id="{1401ADB6-E0CB-8CD4-4D89-AF877BFB2A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8" name="Grupo 197">
                <a:extLst>
                  <a:ext uri="{FF2B5EF4-FFF2-40B4-BE49-F238E27FC236}">
                    <a16:creationId xmlns:a16="http://schemas.microsoft.com/office/drawing/2014/main" id="{E01A9A80-0201-B920-0224-5695AA976D14}"/>
                  </a:ext>
                </a:extLst>
              </p:cNvPr>
              <p:cNvGrpSpPr/>
              <p:nvPr/>
            </p:nvGrpSpPr>
            <p:grpSpPr>
              <a:xfrm>
                <a:off x="7719867" y="4711745"/>
                <a:ext cx="216000" cy="216000"/>
                <a:chOff x="9582949" y="2782981"/>
                <a:chExt cx="468000" cy="468000"/>
              </a:xfrm>
            </p:grpSpPr>
            <p:pic>
              <p:nvPicPr>
                <p:cNvPr id="202" name="Gráfico 201" descr="bolas de harvey 100% contorno">
                  <a:extLst>
                    <a:ext uri="{FF2B5EF4-FFF2-40B4-BE49-F238E27FC236}">
                      <a16:creationId xmlns:a16="http://schemas.microsoft.com/office/drawing/2014/main" id="{537AC8C4-C95A-6DD7-6ABE-FCFE0055C5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3" name="Gráfico 202" descr="bolas de harvey 100% con relleno sólido">
                  <a:extLst>
                    <a:ext uri="{FF2B5EF4-FFF2-40B4-BE49-F238E27FC236}">
                      <a16:creationId xmlns:a16="http://schemas.microsoft.com/office/drawing/2014/main" id="{DCC8C8FF-7778-137D-BB06-1C541A42FA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9" name="Grupo 198">
                <a:extLst>
                  <a:ext uri="{FF2B5EF4-FFF2-40B4-BE49-F238E27FC236}">
                    <a16:creationId xmlns:a16="http://schemas.microsoft.com/office/drawing/2014/main" id="{7E3AE8E9-F769-9041-18AD-8EBA3F1CB3E3}"/>
                  </a:ext>
                </a:extLst>
              </p:cNvPr>
              <p:cNvGrpSpPr/>
              <p:nvPr/>
            </p:nvGrpSpPr>
            <p:grpSpPr>
              <a:xfrm>
                <a:off x="7715382" y="5344059"/>
                <a:ext cx="216000" cy="216000"/>
                <a:chOff x="9582949" y="2782981"/>
                <a:chExt cx="468000" cy="468000"/>
              </a:xfrm>
            </p:grpSpPr>
            <p:pic>
              <p:nvPicPr>
                <p:cNvPr id="200" name="Gráfico 199" descr="bolas de harvey 100% contorno">
                  <a:extLst>
                    <a:ext uri="{FF2B5EF4-FFF2-40B4-BE49-F238E27FC236}">
                      <a16:creationId xmlns:a16="http://schemas.microsoft.com/office/drawing/2014/main" id="{6778DEC9-BFB7-2DBA-6439-1F3BE4D8F2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1" name="Gráfico 200" descr="bolas de harvey 100% con relleno sólido">
                  <a:extLst>
                    <a:ext uri="{FF2B5EF4-FFF2-40B4-BE49-F238E27FC236}">
                      <a16:creationId xmlns:a16="http://schemas.microsoft.com/office/drawing/2014/main" id="{B6B1981C-24CC-DDE5-59A7-E951439E84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sp>
          <p:nvSpPr>
            <p:cNvPr id="185" name="Rectángulo 184">
              <a:extLst>
                <a:ext uri="{FF2B5EF4-FFF2-40B4-BE49-F238E27FC236}">
                  <a16:creationId xmlns:a16="http://schemas.microsoft.com/office/drawing/2014/main" id="{494D8253-88C8-0BA4-B1E2-A79BACF39B10}"/>
                </a:ext>
              </a:extLst>
            </p:cNvPr>
            <p:cNvSpPr/>
            <p:nvPr/>
          </p:nvSpPr>
          <p:spPr>
            <a:xfrm>
              <a:off x="5582313" y="1601111"/>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0,3%</a:t>
              </a:r>
            </a:p>
          </p:txBody>
        </p:sp>
        <p:sp>
          <p:nvSpPr>
            <p:cNvPr id="186" name="Rectángulo 185">
              <a:extLst>
                <a:ext uri="{FF2B5EF4-FFF2-40B4-BE49-F238E27FC236}">
                  <a16:creationId xmlns:a16="http://schemas.microsoft.com/office/drawing/2014/main" id="{B2E934FB-C967-5A0B-BFFE-98C6F42D4A13}"/>
                </a:ext>
              </a:extLst>
            </p:cNvPr>
            <p:cNvSpPr/>
            <p:nvPr/>
          </p:nvSpPr>
          <p:spPr>
            <a:xfrm>
              <a:off x="7748929" y="2207200"/>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7,6%</a:t>
              </a:r>
            </a:p>
          </p:txBody>
        </p:sp>
        <p:sp>
          <p:nvSpPr>
            <p:cNvPr id="187" name="Rectángulo 186">
              <a:extLst>
                <a:ext uri="{FF2B5EF4-FFF2-40B4-BE49-F238E27FC236}">
                  <a16:creationId xmlns:a16="http://schemas.microsoft.com/office/drawing/2014/main" id="{3F01E9BB-CF04-95CD-D7EE-C228168C87A9}"/>
                </a:ext>
              </a:extLst>
            </p:cNvPr>
            <p:cNvSpPr/>
            <p:nvPr/>
          </p:nvSpPr>
          <p:spPr>
            <a:xfrm>
              <a:off x="5582312" y="2806101"/>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0,0%</a:t>
              </a:r>
            </a:p>
          </p:txBody>
        </p:sp>
        <p:sp>
          <p:nvSpPr>
            <p:cNvPr id="188" name="Rectángulo 187">
              <a:extLst>
                <a:ext uri="{FF2B5EF4-FFF2-40B4-BE49-F238E27FC236}">
                  <a16:creationId xmlns:a16="http://schemas.microsoft.com/office/drawing/2014/main" id="{26375A27-C9AF-47F3-2537-110217C79807}"/>
                </a:ext>
              </a:extLst>
            </p:cNvPr>
            <p:cNvSpPr/>
            <p:nvPr/>
          </p:nvSpPr>
          <p:spPr>
            <a:xfrm>
              <a:off x="7737676" y="3431758"/>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2,9%</a:t>
              </a:r>
            </a:p>
          </p:txBody>
        </p:sp>
        <p:sp>
          <p:nvSpPr>
            <p:cNvPr id="189" name="Rectángulo 188">
              <a:extLst>
                <a:ext uri="{FF2B5EF4-FFF2-40B4-BE49-F238E27FC236}">
                  <a16:creationId xmlns:a16="http://schemas.microsoft.com/office/drawing/2014/main" id="{5C7ED7B2-DE04-33DB-5FA1-5A879C57E810}"/>
                </a:ext>
              </a:extLst>
            </p:cNvPr>
            <p:cNvSpPr/>
            <p:nvPr/>
          </p:nvSpPr>
          <p:spPr>
            <a:xfrm>
              <a:off x="5582312" y="4040372"/>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84,6%</a:t>
              </a:r>
            </a:p>
          </p:txBody>
        </p:sp>
        <p:sp>
          <p:nvSpPr>
            <p:cNvPr id="190" name="Rectángulo 189">
              <a:extLst>
                <a:ext uri="{FF2B5EF4-FFF2-40B4-BE49-F238E27FC236}">
                  <a16:creationId xmlns:a16="http://schemas.microsoft.com/office/drawing/2014/main" id="{63E04E70-FC9A-E848-CBCF-604DD221304A}"/>
                </a:ext>
              </a:extLst>
            </p:cNvPr>
            <p:cNvSpPr/>
            <p:nvPr/>
          </p:nvSpPr>
          <p:spPr>
            <a:xfrm>
              <a:off x="5582312" y="5269062"/>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1,4%</a:t>
              </a:r>
            </a:p>
          </p:txBody>
        </p:sp>
        <p:sp>
          <p:nvSpPr>
            <p:cNvPr id="191" name="Rectángulo 190">
              <a:extLst>
                <a:ext uri="{FF2B5EF4-FFF2-40B4-BE49-F238E27FC236}">
                  <a16:creationId xmlns:a16="http://schemas.microsoft.com/office/drawing/2014/main" id="{17229DBE-EFA7-FD11-52F3-A59C97849665}"/>
                </a:ext>
              </a:extLst>
            </p:cNvPr>
            <p:cNvSpPr/>
            <p:nvPr/>
          </p:nvSpPr>
          <p:spPr>
            <a:xfrm>
              <a:off x="7748929" y="4636748"/>
              <a:ext cx="1588631" cy="36599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dirty="0"/>
                <a:t>3,2%</a:t>
              </a:r>
            </a:p>
          </p:txBody>
        </p:sp>
      </p:grpSp>
      <p:sp>
        <p:nvSpPr>
          <p:cNvPr id="214" name="1 CuadroTexto">
            <a:extLst>
              <a:ext uri="{FF2B5EF4-FFF2-40B4-BE49-F238E27FC236}">
                <a16:creationId xmlns:a16="http://schemas.microsoft.com/office/drawing/2014/main" id="{53225D76-2593-EC2D-8DFA-6E561A86931F}"/>
              </a:ext>
            </a:extLst>
          </p:cNvPr>
          <p:cNvSpPr txBox="1"/>
          <p:nvPr/>
        </p:nvSpPr>
        <p:spPr>
          <a:xfrm>
            <a:off x="982639" y="1350274"/>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Página web</a:t>
            </a:r>
          </a:p>
        </p:txBody>
      </p:sp>
      <p:sp>
        <p:nvSpPr>
          <p:cNvPr id="215" name="1 CuadroTexto">
            <a:extLst>
              <a:ext uri="{FF2B5EF4-FFF2-40B4-BE49-F238E27FC236}">
                <a16:creationId xmlns:a16="http://schemas.microsoft.com/office/drawing/2014/main" id="{6AF50689-C126-565D-9027-1A679C4E2050}"/>
              </a:ext>
            </a:extLst>
          </p:cNvPr>
          <p:cNvSpPr txBox="1"/>
          <p:nvPr/>
        </p:nvSpPr>
        <p:spPr>
          <a:xfrm>
            <a:off x="3149256" y="1955983"/>
            <a:ext cx="1588630" cy="402546"/>
          </a:xfrm>
          <a:prstGeom prst="rect">
            <a:avLst/>
          </a:prstGeom>
          <a:noFill/>
        </p:spPr>
        <p:txBody>
          <a:bodyPr wrap="square" rtlCol="0">
            <a:spAutoFit/>
          </a:bodyPr>
          <a:lstStyle/>
          <a:p>
            <a:pPr algn="ctr">
              <a:lnSpc>
                <a:spcPct val="120000"/>
              </a:lnSpc>
            </a:pPr>
            <a:r>
              <a:rPr lang="es-MX" sz="1800" dirty="0" err="1">
                <a:solidFill>
                  <a:srgbClr val="2A5162"/>
                </a:solidFill>
                <a:cs typeface="Arial" panose="020B0604020202020204" pitchFamily="34" charset="0"/>
              </a:rPr>
              <a:t>Call</a:t>
            </a:r>
            <a:r>
              <a:rPr lang="es-MX" sz="1800" dirty="0">
                <a:solidFill>
                  <a:srgbClr val="2A5162"/>
                </a:solidFill>
                <a:cs typeface="Arial" panose="020B0604020202020204" pitchFamily="34" charset="0"/>
              </a:rPr>
              <a:t> center</a:t>
            </a:r>
          </a:p>
        </p:txBody>
      </p:sp>
      <p:sp>
        <p:nvSpPr>
          <p:cNvPr id="216" name="1 CuadroTexto">
            <a:extLst>
              <a:ext uri="{FF2B5EF4-FFF2-40B4-BE49-F238E27FC236}">
                <a16:creationId xmlns:a16="http://schemas.microsoft.com/office/drawing/2014/main" id="{EDAF4492-325F-4DA8-D19C-7BC66D62B5F2}"/>
              </a:ext>
            </a:extLst>
          </p:cNvPr>
          <p:cNvSpPr txBox="1"/>
          <p:nvPr/>
        </p:nvSpPr>
        <p:spPr>
          <a:xfrm>
            <a:off x="982639" y="2557804"/>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Redes sociales</a:t>
            </a:r>
          </a:p>
        </p:txBody>
      </p:sp>
      <p:sp>
        <p:nvSpPr>
          <p:cNvPr id="217" name="1 CuadroTexto">
            <a:extLst>
              <a:ext uri="{FF2B5EF4-FFF2-40B4-BE49-F238E27FC236}">
                <a16:creationId xmlns:a16="http://schemas.microsoft.com/office/drawing/2014/main" id="{7D313E5F-DBBC-CF66-3AFE-BD7DCDD35EBD}"/>
              </a:ext>
            </a:extLst>
          </p:cNvPr>
          <p:cNvSpPr txBox="1"/>
          <p:nvPr/>
        </p:nvSpPr>
        <p:spPr>
          <a:xfrm>
            <a:off x="3133517" y="3188148"/>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Supersalud</a:t>
            </a:r>
          </a:p>
        </p:txBody>
      </p:sp>
      <p:sp>
        <p:nvSpPr>
          <p:cNvPr id="218" name="1 CuadroTexto">
            <a:extLst>
              <a:ext uri="{FF2B5EF4-FFF2-40B4-BE49-F238E27FC236}">
                <a16:creationId xmlns:a16="http://schemas.microsoft.com/office/drawing/2014/main" id="{DDA28B2A-46B6-9446-28B8-992A09ADC674}"/>
              </a:ext>
            </a:extLst>
          </p:cNvPr>
          <p:cNvSpPr txBox="1"/>
          <p:nvPr/>
        </p:nvSpPr>
        <p:spPr>
          <a:xfrm>
            <a:off x="982639" y="3772823"/>
            <a:ext cx="1588630" cy="402546"/>
          </a:xfrm>
          <a:prstGeom prst="rect">
            <a:avLst/>
          </a:prstGeom>
          <a:noFill/>
        </p:spPr>
        <p:txBody>
          <a:bodyPr wrap="square" rtlCol="0">
            <a:spAutoFit/>
          </a:bodyPr>
          <a:lstStyle/>
          <a:p>
            <a:pPr algn="ctr">
              <a:lnSpc>
                <a:spcPct val="120000"/>
              </a:lnSpc>
            </a:pPr>
            <a:r>
              <a:rPr lang="es-MX" sz="1800" dirty="0" err="1">
                <a:solidFill>
                  <a:srgbClr val="2A5162"/>
                </a:solidFill>
                <a:cs typeface="Arial" panose="020B0604020202020204" pitchFamily="34" charset="0"/>
              </a:rPr>
              <a:t>Whatsapp</a:t>
            </a:r>
            <a:endParaRPr lang="es-MX" sz="1800" dirty="0">
              <a:solidFill>
                <a:srgbClr val="2A5162"/>
              </a:solidFill>
              <a:cs typeface="Arial" panose="020B0604020202020204" pitchFamily="34" charset="0"/>
            </a:endParaRPr>
          </a:p>
        </p:txBody>
      </p:sp>
      <p:sp>
        <p:nvSpPr>
          <p:cNvPr id="219" name="1 CuadroTexto">
            <a:extLst>
              <a:ext uri="{FF2B5EF4-FFF2-40B4-BE49-F238E27FC236}">
                <a16:creationId xmlns:a16="http://schemas.microsoft.com/office/drawing/2014/main" id="{E5737790-5A1A-93FE-4B4C-7C2712BA4ECE}"/>
              </a:ext>
            </a:extLst>
          </p:cNvPr>
          <p:cNvSpPr txBox="1"/>
          <p:nvPr/>
        </p:nvSpPr>
        <p:spPr>
          <a:xfrm>
            <a:off x="3133517" y="4395244"/>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Chat </a:t>
            </a:r>
            <a:r>
              <a:rPr lang="es-MX" sz="1800" dirty="0" err="1">
                <a:solidFill>
                  <a:srgbClr val="2A5162"/>
                </a:solidFill>
                <a:cs typeface="Arial" panose="020B0604020202020204" pitchFamily="34" charset="0"/>
              </a:rPr>
              <a:t>bot</a:t>
            </a:r>
            <a:endParaRPr lang="es-MX" sz="1800" dirty="0">
              <a:solidFill>
                <a:srgbClr val="2A5162"/>
              </a:solidFill>
              <a:cs typeface="Arial" panose="020B0604020202020204" pitchFamily="34" charset="0"/>
            </a:endParaRPr>
          </a:p>
        </p:txBody>
      </p:sp>
      <p:sp>
        <p:nvSpPr>
          <p:cNvPr id="220" name="1 CuadroTexto">
            <a:extLst>
              <a:ext uri="{FF2B5EF4-FFF2-40B4-BE49-F238E27FC236}">
                <a16:creationId xmlns:a16="http://schemas.microsoft.com/office/drawing/2014/main" id="{1EFCEC4D-8AAF-53FD-BF40-C017C00726CA}"/>
              </a:ext>
            </a:extLst>
          </p:cNvPr>
          <p:cNvSpPr txBox="1"/>
          <p:nvPr/>
        </p:nvSpPr>
        <p:spPr>
          <a:xfrm>
            <a:off x="978108" y="5035769"/>
            <a:ext cx="1588630" cy="402546"/>
          </a:xfrm>
          <a:prstGeom prst="rect">
            <a:avLst/>
          </a:prstGeom>
          <a:noFill/>
        </p:spPr>
        <p:txBody>
          <a:bodyPr wrap="square" rtlCol="0">
            <a:spAutoFit/>
          </a:bodyPr>
          <a:lstStyle/>
          <a:p>
            <a:pPr algn="ctr">
              <a:lnSpc>
                <a:spcPct val="120000"/>
              </a:lnSpc>
            </a:pPr>
            <a:r>
              <a:rPr lang="es-MX" sz="1800" dirty="0">
                <a:solidFill>
                  <a:srgbClr val="2A5162"/>
                </a:solidFill>
                <a:cs typeface="Arial" panose="020B0604020202020204" pitchFamily="34" charset="0"/>
              </a:rPr>
              <a:t>Otros medios</a:t>
            </a:r>
          </a:p>
        </p:txBody>
      </p:sp>
    </p:spTree>
    <p:extLst>
      <p:ext uri="{BB962C8B-B14F-4D97-AF65-F5344CB8AC3E}">
        <p14:creationId xmlns:p14="http://schemas.microsoft.com/office/powerpoint/2010/main" val="275303939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4C2AC-6FBA-1708-EFE3-06C0B533335C}"/>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62D5B03-1D64-485C-29FD-736AAD5AA4BB}"/>
              </a:ext>
            </a:extLst>
          </p:cNvPr>
          <p:cNvSpPr txBox="1"/>
          <p:nvPr/>
        </p:nvSpPr>
        <p:spPr>
          <a:xfrm>
            <a:off x="534736" y="878233"/>
            <a:ext cx="11388156" cy="842090"/>
          </a:xfrm>
          <a:prstGeom prst="rect">
            <a:avLst/>
          </a:prstGeom>
          <a:noFill/>
        </p:spPr>
        <p:txBody>
          <a:bodyPr wrap="square" rtlCol="0">
            <a:spAutoFit/>
          </a:bodyPr>
          <a:lstStyle/>
          <a:p>
            <a:pPr algn="just">
              <a:lnSpc>
                <a:spcPct val="120000"/>
              </a:lnSpc>
            </a:pPr>
            <a:r>
              <a:rPr lang="es-MX" dirty="0">
                <a:solidFill>
                  <a:srgbClr val="2A5162"/>
                </a:solidFill>
                <a:cs typeface="Arial" panose="020B0604020202020204" pitchFamily="34" charset="0"/>
              </a:rPr>
              <a:t>Se evidencia la recepción de 187 (61,3%)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0908C954-9E9C-0E91-B827-BACF2ABC5240}"/>
              </a:ext>
            </a:extLst>
          </p:cNvPr>
          <p:cNvSpPr txBox="1"/>
          <p:nvPr/>
        </p:nvSpPr>
        <p:spPr>
          <a:xfrm>
            <a:off x="1270670" y="222276"/>
            <a:ext cx="8136904" cy="646331"/>
          </a:xfrm>
          <a:prstGeom prst="rect">
            <a:avLst/>
          </a:prstGeom>
          <a:noFill/>
        </p:spPr>
        <p:txBody>
          <a:bodyPr wrap="square" rtlCol="0">
            <a:spAutoFit/>
          </a:bodyPr>
          <a:lstStyle/>
          <a:p>
            <a:r>
              <a:rPr lang="es-CO" sz="3600" b="1" dirty="0">
                <a:solidFill>
                  <a:srgbClr val="23505E"/>
                </a:solidFill>
                <a:latin typeface="+mj-lt"/>
              </a:rPr>
              <a:t>Canales de origen – Subregión Bajo Cauca</a:t>
            </a:r>
          </a:p>
        </p:txBody>
      </p:sp>
      <p:sp>
        <p:nvSpPr>
          <p:cNvPr id="7" name="CuadroTexto 6">
            <a:extLst>
              <a:ext uri="{FF2B5EF4-FFF2-40B4-BE49-F238E27FC236}">
                <a16:creationId xmlns:a16="http://schemas.microsoft.com/office/drawing/2014/main" id="{FFD43136-4E84-D537-E210-46BECD64B56C}"/>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pic>
        <p:nvPicPr>
          <p:cNvPr id="27" name="Gráfico 26">
            <a:extLst>
              <a:ext uri="{FF2B5EF4-FFF2-40B4-BE49-F238E27FC236}">
                <a16:creationId xmlns:a16="http://schemas.microsoft.com/office/drawing/2014/main" id="{F8C08A24-BADD-4492-FAB1-E3C633D013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0438" y="1702206"/>
            <a:ext cx="3907663" cy="4149874"/>
          </a:xfrm>
          <a:prstGeom prst="rect">
            <a:avLst/>
          </a:prstGeom>
        </p:spPr>
      </p:pic>
      <p:sp>
        <p:nvSpPr>
          <p:cNvPr id="69" name="CuadroTexto 68">
            <a:extLst>
              <a:ext uri="{FF2B5EF4-FFF2-40B4-BE49-F238E27FC236}">
                <a16:creationId xmlns:a16="http://schemas.microsoft.com/office/drawing/2014/main" id="{18EEB14E-AAD0-3162-35EF-6E239119B047}"/>
              </a:ext>
            </a:extLst>
          </p:cNvPr>
          <p:cNvSpPr txBox="1"/>
          <p:nvPr/>
        </p:nvSpPr>
        <p:spPr>
          <a:xfrm>
            <a:off x="10011248" y="2063807"/>
            <a:ext cx="1843288" cy="415498"/>
          </a:xfrm>
          <a:prstGeom prst="rect">
            <a:avLst/>
          </a:prstGeom>
          <a:noFill/>
        </p:spPr>
        <p:txBody>
          <a:bodyPr wrap="square" rtlCol="0">
            <a:spAutoFit/>
          </a:bodyPr>
          <a:lstStyle/>
          <a:p>
            <a:r>
              <a:rPr lang="es-MX" b="1" dirty="0">
                <a:solidFill>
                  <a:srgbClr val="2A5162"/>
                </a:solidFill>
              </a:rPr>
              <a:t>Bajo Cauca</a:t>
            </a:r>
            <a:endParaRPr lang="es-CO" b="1" dirty="0">
              <a:solidFill>
                <a:srgbClr val="2A5162"/>
              </a:solidFill>
            </a:endParaRPr>
          </a:p>
        </p:txBody>
      </p:sp>
      <p:graphicFrame>
        <p:nvGraphicFramePr>
          <p:cNvPr id="5" name="Tabla 4">
            <a:extLst>
              <a:ext uri="{FF2B5EF4-FFF2-40B4-BE49-F238E27FC236}">
                <a16:creationId xmlns:a16="http://schemas.microsoft.com/office/drawing/2014/main" id="{9AA3FD8E-44E5-251B-2748-4513698B875D}"/>
              </a:ext>
            </a:extLst>
          </p:cNvPr>
          <p:cNvGraphicFramePr>
            <a:graphicFrameLocks noGrp="1"/>
          </p:cNvGraphicFramePr>
          <p:nvPr>
            <p:extLst>
              <p:ext uri="{D42A27DB-BD31-4B8C-83A1-F6EECF244321}">
                <p14:modId xmlns:p14="http://schemas.microsoft.com/office/powerpoint/2010/main" val="2328618200"/>
              </p:ext>
            </p:extLst>
          </p:nvPr>
        </p:nvGraphicFramePr>
        <p:xfrm>
          <a:off x="534736" y="1974597"/>
          <a:ext cx="7199999" cy="3793210"/>
        </p:xfrm>
        <a:graphic>
          <a:graphicData uri="http://schemas.openxmlformats.org/drawingml/2006/table">
            <a:tbl>
              <a:tblPr/>
              <a:tblGrid>
                <a:gridCol w="3519591">
                  <a:extLst>
                    <a:ext uri="{9D8B030D-6E8A-4147-A177-3AD203B41FA5}">
                      <a16:colId xmlns:a16="http://schemas.microsoft.com/office/drawing/2014/main" val="2132901368"/>
                    </a:ext>
                  </a:extLst>
                </a:gridCol>
                <a:gridCol w="1840204">
                  <a:extLst>
                    <a:ext uri="{9D8B030D-6E8A-4147-A177-3AD203B41FA5}">
                      <a16:colId xmlns:a16="http://schemas.microsoft.com/office/drawing/2014/main" val="483967810"/>
                    </a:ext>
                  </a:extLst>
                </a:gridCol>
                <a:gridCol w="1840204">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Abril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fontAlgn="b"/>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160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187</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Supersalud</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7</a:t>
                      </a:r>
                      <a:r>
                        <a:rPr lang="es-CO" sz="2000" b="0" i="0" u="none" strike="noStrike" dirty="0">
                          <a:solidFill>
                            <a:srgbClr val="2A5162"/>
                          </a:solidFill>
                          <a:effectLst/>
                          <a:latin typeface="Aptos Narrow" panose="020B0004020202020204" pitchFamily="34" charset="0"/>
                        </a:rPr>
                        <a:t>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96</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fontAlgn="b"/>
                      <a:r>
                        <a:rPr lang="es-CO" sz="2000" b="0" i="0" u="none" strike="noStrike" dirty="0">
                          <a:solidFill>
                            <a:srgbClr val="2A5162"/>
                          </a:solidFill>
                          <a:effectLst/>
                          <a:latin typeface="Aptos Narrow" panose="020B0004020202020204" pitchFamily="34" charset="0"/>
                        </a:rPr>
                        <a:t>Página web</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2</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fontAlgn="b"/>
                      <a:r>
                        <a:rPr lang="es-MX" sz="2000" b="0" i="0" u="none" strike="noStrike" dirty="0">
                          <a:solidFill>
                            <a:srgbClr val="2A5162"/>
                          </a:solidFill>
                          <a:effectLst/>
                          <a:latin typeface="Aptos Narrow" panose="020B0004020202020204" pitchFamily="34" charset="0"/>
                        </a:rPr>
                        <a:t>Correo electrónico</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16</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19</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558499077"/>
                  </a:ext>
                </a:extLst>
              </a:tr>
              <a:tr h="447799">
                <a:tc>
                  <a:txBody>
                    <a:bodyPr/>
                    <a:lstStyle/>
                    <a:p>
                      <a:pPr algn="l" fontAlgn="b"/>
                      <a:r>
                        <a:rPr lang="es-CO" sz="2000" b="0" i="0" u="none" strike="noStrike" dirty="0">
                          <a:solidFill>
                            <a:srgbClr val="2A5162"/>
                          </a:solidFill>
                          <a:effectLst/>
                          <a:latin typeface="Aptos Narrow" panose="020B0004020202020204" pitchFamily="34" charset="0"/>
                        </a:rPr>
                        <a:t>Redes sociales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Buzón de sugerencias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CO" sz="2000" b="0" i="0" u="none" strike="noStrike" dirty="0">
                          <a:solidFill>
                            <a:srgbClr val="2A5162"/>
                          </a:solidFill>
                          <a:effectLst/>
                          <a:latin typeface="Aptos Narrow" panose="020B0004020202020204" pitchFamily="34" charset="0"/>
                        </a:rPr>
                        <a:t>248</a:t>
                      </a: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CO" sz="2000" b="0" i="0" u="none" strike="noStrike" dirty="0">
                          <a:solidFill>
                            <a:srgbClr val="2A5162"/>
                          </a:solidFill>
                          <a:effectLst/>
                          <a:latin typeface="Aptos Narrow" panose="020B0004020202020204" pitchFamily="34" charset="0"/>
                        </a:rPr>
                        <a:t>305</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6" name="CuadroTexto 5">
            <a:extLst>
              <a:ext uri="{FF2B5EF4-FFF2-40B4-BE49-F238E27FC236}">
                <a16:creationId xmlns:a16="http://schemas.microsoft.com/office/drawing/2014/main" id="{8C43C893-760C-406B-227A-9691D269E6F8}"/>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98280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ACBB-1DCC-CA69-D119-80A981F0A66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6DE3DB4-EC09-9C6A-17D6-FA7A01AD3FC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228 (63,3%)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2A7270E-F36E-4EAD-93FB-6DC02EDD810A}"/>
              </a:ext>
            </a:extLst>
          </p:cNvPr>
          <p:cNvSpPr txBox="1"/>
          <p:nvPr/>
        </p:nvSpPr>
        <p:spPr>
          <a:xfrm>
            <a:off x="1270670" y="222276"/>
            <a:ext cx="7992888" cy="646331"/>
          </a:xfrm>
          <a:prstGeom prst="rect">
            <a:avLst/>
          </a:prstGeom>
          <a:noFill/>
        </p:spPr>
        <p:txBody>
          <a:bodyPr wrap="square" rtlCol="0">
            <a:spAutoFit/>
          </a:bodyPr>
          <a:lstStyle/>
          <a:p>
            <a:r>
              <a:rPr lang="es-CO" sz="3600" b="1" dirty="0">
                <a:solidFill>
                  <a:srgbClr val="23505E"/>
                </a:solidFill>
                <a:latin typeface="+mj-lt"/>
              </a:rPr>
              <a:t>Canales de origen – Magdalena Medio</a:t>
            </a:r>
          </a:p>
        </p:txBody>
      </p:sp>
      <p:sp>
        <p:nvSpPr>
          <p:cNvPr id="7" name="CuadroTexto 6">
            <a:extLst>
              <a:ext uri="{FF2B5EF4-FFF2-40B4-BE49-F238E27FC236}">
                <a16:creationId xmlns:a16="http://schemas.microsoft.com/office/drawing/2014/main" id="{9E0E24D8-A973-BFB7-30B9-045A85E33348}"/>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sp>
        <p:nvSpPr>
          <p:cNvPr id="69" name="CuadroTexto 68">
            <a:extLst>
              <a:ext uri="{FF2B5EF4-FFF2-40B4-BE49-F238E27FC236}">
                <a16:creationId xmlns:a16="http://schemas.microsoft.com/office/drawing/2014/main" id="{1A33E70D-6004-C482-2566-AE9D6B00CC67}"/>
              </a:ext>
            </a:extLst>
          </p:cNvPr>
          <p:cNvSpPr txBox="1"/>
          <p:nvPr/>
        </p:nvSpPr>
        <p:spPr>
          <a:xfrm>
            <a:off x="9489758" y="1986949"/>
            <a:ext cx="2503393" cy="415498"/>
          </a:xfrm>
          <a:prstGeom prst="rect">
            <a:avLst/>
          </a:prstGeom>
          <a:noFill/>
        </p:spPr>
        <p:txBody>
          <a:bodyPr wrap="square" rtlCol="0">
            <a:spAutoFit/>
          </a:bodyPr>
          <a:lstStyle/>
          <a:p>
            <a:r>
              <a:rPr lang="es-MX" b="1" dirty="0">
                <a:solidFill>
                  <a:srgbClr val="2A5162"/>
                </a:solidFill>
              </a:rPr>
              <a:t>Magdalena Medio</a:t>
            </a:r>
            <a:endParaRPr lang="es-CO" b="1" dirty="0">
              <a:solidFill>
                <a:srgbClr val="2A5162"/>
              </a:solidFill>
            </a:endParaRPr>
          </a:p>
        </p:txBody>
      </p:sp>
      <p:pic>
        <p:nvPicPr>
          <p:cNvPr id="8" name="Gráfico 7">
            <a:extLst>
              <a:ext uri="{FF2B5EF4-FFF2-40B4-BE49-F238E27FC236}">
                <a16:creationId xmlns:a16="http://schemas.microsoft.com/office/drawing/2014/main" id="{CF245FDC-8ADF-F028-1F0C-2F51D7BCD0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11783" y="1696390"/>
            <a:ext cx="3904976" cy="4150800"/>
          </a:xfrm>
          <a:prstGeom prst="rect">
            <a:avLst/>
          </a:prstGeom>
        </p:spPr>
      </p:pic>
      <p:graphicFrame>
        <p:nvGraphicFramePr>
          <p:cNvPr id="11" name="Tabla 10">
            <a:extLst>
              <a:ext uri="{FF2B5EF4-FFF2-40B4-BE49-F238E27FC236}">
                <a16:creationId xmlns:a16="http://schemas.microsoft.com/office/drawing/2014/main" id="{42CE8547-31DC-6F24-CE5A-9665F3E8D047}"/>
              </a:ext>
            </a:extLst>
          </p:cNvPr>
          <p:cNvGraphicFramePr>
            <a:graphicFrameLocks noGrp="1"/>
          </p:cNvGraphicFramePr>
          <p:nvPr>
            <p:extLst>
              <p:ext uri="{D42A27DB-BD31-4B8C-83A1-F6EECF244321}">
                <p14:modId xmlns:p14="http://schemas.microsoft.com/office/powerpoint/2010/main" val="928820769"/>
              </p:ext>
            </p:extLst>
          </p:nvPr>
        </p:nvGraphicFramePr>
        <p:xfrm>
          <a:off x="534736" y="1974597"/>
          <a:ext cx="7199999" cy="3793210"/>
        </p:xfrm>
        <a:graphic>
          <a:graphicData uri="http://schemas.openxmlformats.org/drawingml/2006/table">
            <a:tbl>
              <a:tblPr/>
              <a:tblGrid>
                <a:gridCol w="3519591">
                  <a:extLst>
                    <a:ext uri="{9D8B030D-6E8A-4147-A177-3AD203B41FA5}">
                      <a16:colId xmlns:a16="http://schemas.microsoft.com/office/drawing/2014/main" val="2132901368"/>
                    </a:ext>
                  </a:extLst>
                </a:gridCol>
                <a:gridCol w="1840204">
                  <a:extLst>
                    <a:ext uri="{9D8B030D-6E8A-4147-A177-3AD203B41FA5}">
                      <a16:colId xmlns:a16="http://schemas.microsoft.com/office/drawing/2014/main" val="483967810"/>
                    </a:ext>
                  </a:extLst>
                </a:gridCol>
                <a:gridCol w="1840204">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Abril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fontAlgn="b"/>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173</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a:t>
                      </a:r>
                      <a:r>
                        <a:rPr lang="es-CO" sz="2000" b="0" i="0" u="none" strike="noStrike" dirty="0">
                          <a:solidFill>
                            <a:srgbClr val="2A5162"/>
                          </a:solidFill>
                          <a:effectLst/>
                          <a:latin typeface="Aptos Narrow" panose="020B0004020202020204" pitchFamily="34" charset="0"/>
                        </a:rPr>
                        <a:t>28</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Supersalud</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57</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86</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fontAlgn="b"/>
                      <a:r>
                        <a:rPr lang="es-CO" sz="2000" b="0" i="0" u="none" strike="noStrike" dirty="0">
                          <a:solidFill>
                            <a:srgbClr val="2A5162"/>
                          </a:solidFill>
                          <a:effectLst/>
                          <a:latin typeface="Aptos Narrow" panose="020B0004020202020204" pitchFamily="34" charset="0"/>
                        </a:rPr>
                        <a:t>Página web</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6</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8</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fontAlgn="b"/>
                      <a:r>
                        <a:rPr lang="es-MX" sz="2000" b="0" i="0" u="none" strike="noStrike" dirty="0">
                          <a:solidFill>
                            <a:srgbClr val="2A5162"/>
                          </a:solidFill>
                          <a:effectLst/>
                          <a:latin typeface="Aptos Narrow" panose="020B0004020202020204" pitchFamily="34" charset="0"/>
                        </a:rPr>
                        <a:t>Correo electrónico</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41</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266124092"/>
                  </a:ext>
                </a:extLst>
              </a:tr>
              <a:tr h="447799">
                <a:tc>
                  <a:txBody>
                    <a:bodyPr/>
                    <a:lstStyle/>
                    <a:p>
                      <a:pPr algn="l" fontAlgn="b"/>
                      <a:r>
                        <a:rPr lang="es-CO" sz="2000" b="0" i="0" u="none" strike="noStrike" dirty="0">
                          <a:solidFill>
                            <a:srgbClr val="2A5162"/>
                          </a:solidFill>
                          <a:effectLst/>
                          <a:latin typeface="Aptos Narrow" panose="020B0004020202020204" pitchFamily="34" charset="0"/>
                        </a:rPr>
                        <a:t>Redes sociales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Buzón de sugerencias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280</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CO" sz="2000" b="0" i="0" u="none" strike="noStrike" dirty="0">
                          <a:solidFill>
                            <a:srgbClr val="2A5162"/>
                          </a:solidFill>
                          <a:effectLst/>
                          <a:latin typeface="Aptos Narrow" panose="020B0004020202020204" pitchFamily="34" charset="0"/>
                        </a:rPr>
                        <a:t>360</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14" name="CuadroTexto 13">
            <a:extLst>
              <a:ext uri="{FF2B5EF4-FFF2-40B4-BE49-F238E27FC236}">
                <a16:creationId xmlns:a16="http://schemas.microsoft.com/office/drawing/2014/main" id="{37D91FBB-8380-6A56-BD00-9892CA430B15}"/>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80632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0CC8-022E-11AA-F784-E7D008DC793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5CFAB48-7DB3-7392-BC76-F55F9CDBCB6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331 (64,6%) manifestaciones a través de la línea telefónica, siendo este el canal más utilizado por los usuarios.</a:t>
            </a:r>
          </a:p>
        </p:txBody>
      </p:sp>
      <p:sp>
        <p:nvSpPr>
          <p:cNvPr id="3" name="CuadroTexto 4">
            <a:extLst>
              <a:ext uri="{FF2B5EF4-FFF2-40B4-BE49-F238E27FC236}">
                <a16:creationId xmlns:a16="http://schemas.microsoft.com/office/drawing/2014/main" id="{68AB6271-1BE5-B3FC-D207-1389F4179BF3}"/>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Nordeste</a:t>
            </a:r>
          </a:p>
        </p:txBody>
      </p:sp>
      <p:sp>
        <p:nvSpPr>
          <p:cNvPr id="7" name="CuadroTexto 6">
            <a:extLst>
              <a:ext uri="{FF2B5EF4-FFF2-40B4-BE49-F238E27FC236}">
                <a16:creationId xmlns:a16="http://schemas.microsoft.com/office/drawing/2014/main" id="{AEF084F2-0238-4AFD-4400-40B35C5F3BDD}"/>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sp>
        <p:nvSpPr>
          <p:cNvPr id="69" name="CuadroTexto 68">
            <a:extLst>
              <a:ext uri="{FF2B5EF4-FFF2-40B4-BE49-F238E27FC236}">
                <a16:creationId xmlns:a16="http://schemas.microsoft.com/office/drawing/2014/main" id="{349B122D-461E-A220-4E8B-39AE8A563C4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Nordeste</a:t>
            </a:r>
            <a:endParaRPr lang="es-CO" b="1" dirty="0">
              <a:solidFill>
                <a:srgbClr val="2A5162"/>
              </a:solidFill>
            </a:endParaRPr>
          </a:p>
        </p:txBody>
      </p:sp>
      <p:pic>
        <p:nvPicPr>
          <p:cNvPr id="9" name="Gráfico 8">
            <a:extLst>
              <a:ext uri="{FF2B5EF4-FFF2-40B4-BE49-F238E27FC236}">
                <a16:creationId xmlns:a16="http://schemas.microsoft.com/office/drawing/2014/main" id="{BE5FE6AD-71C4-F275-1D65-3D58337EB7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graphicFrame>
        <p:nvGraphicFramePr>
          <p:cNvPr id="11" name="Tabla 10">
            <a:extLst>
              <a:ext uri="{FF2B5EF4-FFF2-40B4-BE49-F238E27FC236}">
                <a16:creationId xmlns:a16="http://schemas.microsoft.com/office/drawing/2014/main" id="{8EAA1D26-3953-1EC5-9483-D3920360DEC7}"/>
              </a:ext>
            </a:extLst>
          </p:cNvPr>
          <p:cNvGraphicFramePr>
            <a:graphicFrameLocks noGrp="1"/>
          </p:cNvGraphicFramePr>
          <p:nvPr>
            <p:extLst>
              <p:ext uri="{D42A27DB-BD31-4B8C-83A1-F6EECF244321}">
                <p14:modId xmlns:p14="http://schemas.microsoft.com/office/powerpoint/2010/main" val="1589794430"/>
              </p:ext>
            </p:extLst>
          </p:nvPr>
        </p:nvGraphicFramePr>
        <p:xfrm>
          <a:off x="534736" y="1974597"/>
          <a:ext cx="7199999" cy="3793210"/>
        </p:xfrm>
        <a:graphic>
          <a:graphicData uri="http://schemas.openxmlformats.org/drawingml/2006/table">
            <a:tbl>
              <a:tblPr/>
              <a:tblGrid>
                <a:gridCol w="3519591">
                  <a:extLst>
                    <a:ext uri="{9D8B030D-6E8A-4147-A177-3AD203B41FA5}">
                      <a16:colId xmlns:a16="http://schemas.microsoft.com/office/drawing/2014/main" val="2132901368"/>
                    </a:ext>
                  </a:extLst>
                </a:gridCol>
                <a:gridCol w="1840204">
                  <a:extLst>
                    <a:ext uri="{9D8B030D-6E8A-4147-A177-3AD203B41FA5}">
                      <a16:colId xmlns:a16="http://schemas.microsoft.com/office/drawing/2014/main" val="483967810"/>
                    </a:ext>
                  </a:extLst>
                </a:gridCol>
                <a:gridCol w="1840204">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Abril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fontAlgn="b"/>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a:t>
                      </a:r>
                      <a:r>
                        <a:rPr lang="es-CO" sz="2000" b="0" i="0" u="none" strike="noStrike" dirty="0">
                          <a:solidFill>
                            <a:srgbClr val="2A5162"/>
                          </a:solidFill>
                          <a:effectLst/>
                          <a:latin typeface="Aptos Narrow" panose="020B0004020202020204" pitchFamily="34" charset="0"/>
                        </a:rPr>
                        <a:t>10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a:t>
                      </a:r>
                      <a:r>
                        <a:rPr lang="es-CO" sz="2000" b="0" i="0" u="none" strike="noStrike" dirty="0">
                          <a:solidFill>
                            <a:srgbClr val="2A5162"/>
                          </a:solidFill>
                          <a:effectLst/>
                          <a:latin typeface="Aptos Narrow" panose="020B0004020202020204" pitchFamily="34" charset="0"/>
                        </a:rPr>
                        <a:t>31</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Supersalud</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41</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56</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fontAlgn="b"/>
                      <a:r>
                        <a:rPr lang="es-CO" sz="2000" b="0" i="0" u="none" strike="noStrike" dirty="0">
                          <a:solidFill>
                            <a:srgbClr val="2A5162"/>
                          </a:solidFill>
                          <a:effectLst/>
                          <a:latin typeface="Aptos Narrow" panose="020B0004020202020204" pitchFamily="34" charset="0"/>
                        </a:rPr>
                        <a:t>Página web</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2</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10</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fontAlgn="b"/>
                      <a:r>
                        <a:rPr lang="es-MX" sz="2000" b="0" i="0" u="none" strike="noStrike" dirty="0">
                          <a:solidFill>
                            <a:srgbClr val="2A5162"/>
                          </a:solidFill>
                          <a:effectLst/>
                          <a:latin typeface="Aptos Narrow" panose="020B0004020202020204" pitchFamily="34" charset="0"/>
                        </a:rPr>
                        <a:t>Correo electrónico</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9</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15</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48620937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Redes sociales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Buzón de sugerencias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474</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5</a:t>
                      </a:r>
                      <a:r>
                        <a:rPr lang="es-CO" sz="2000" b="0" i="0" u="none" strike="noStrike" dirty="0">
                          <a:solidFill>
                            <a:srgbClr val="2A5162"/>
                          </a:solidFill>
                          <a:effectLst/>
                          <a:latin typeface="Aptos Narrow" panose="020B0004020202020204" pitchFamily="34" charset="0"/>
                        </a:rPr>
                        <a:t>12</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15" name="CuadroTexto 14">
            <a:extLst>
              <a:ext uri="{FF2B5EF4-FFF2-40B4-BE49-F238E27FC236}">
                <a16:creationId xmlns:a16="http://schemas.microsoft.com/office/drawing/2014/main" id="{E1F0E3B2-3A56-6407-57D7-3F1FF27F9916}"/>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935335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64BF-6276-84E6-5488-C71C38A61EA7}"/>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D1013C5C-9B16-91E5-FC1A-4A592592111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574 (68,4%)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A6E263F-46E4-03E8-1E04-36AB942C94F0}"/>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Norte</a:t>
            </a:r>
          </a:p>
        </p:txBody>
      </p:sp>
      <p:sp>
        <p:nvSpPr>
          <p:cNvPr id="7" name="CuadroTexto 6">
            <a:extLst>
              <a:ext uri="{FF2B5EF4-FFF2-40B4-BE49-F238E27FC236}">
                <a16:creationId xmlns:a16="http://schemas.microsoft.com/office/drawing/2014/main" id="{C454AEF5-AB9E-E263-FD9D-8437AB5D83FD}"/>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sp>
        <p:nvSpPr>
          <p:cNvPr id="69" name="CuadroTexto 68">
            <a:extLst>
              <a:ext uri="{FF2B5EF4-FFF2-40B4-BE49-F238E27FC236}">
                <a16:creationId xmlns:a16="http://schemas.microsoft.com/office/drawing/2014/main" id="{CD2597BA-7F22-1E8E-9D78-A00B67CF8114}"/>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Norte</a:t>
            </a:r>
            <a:endParaRPr lang="es-CO" b="1" dirty="0">
              <a:solidFill>
                <a:srgbClr val="2A5162"/>
              </a:solidFill>
            </a:endParaRPr>
          </a:p>
        </p:txBody>
      </p:sp>
      <p:pic>
        <p:nvPicPr>
          <p:cNvPr id="5" name="Gráfico 4">
            <a:extLst>
              <a:ext uri="{FF2B5EF4-FFF2-40B4-BE49-F238E27FC236}">
                <a16:creationId xmlns:a16="http://schemas.microsoft.com/office/drawing/2014/main" id="{CD0E4BF8-F9F7-35D3-76C5-ED5454F35A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graphicFrame>
        <p:nvGraphicFramePr>
          <p:cNvPr id="11" name="Tabla 10">
            <a:extLst>
              <a:ext uri="{FF2B5EF4-FFF2-40B4-BE49-F238E27FC236}">
                <a16:creationId xmlns:a16="http://schemas.microsoft.com/office/drawing/2014/main" id="{224B1494-C500-29C4-9B06-A7D690EBF370}"/>
              </a:ext>
            </a:extLst>
          </p:cNvPr>
          <p:cNvGraphicFramePr>
            <a:graphicFrameLocks noGrp="1"/>
          </p:cNvGraphicFramePr>
          <p:nvPr>
            <p:extLst>
              <p:ext uri="{D42A27DB-BD31-4B8C-83A1-F6EECF244321}">
                <p14:modId xmlns:p14="http://schemas.microsoft.com/office/powerpoint/2010/main" val="3318657793"/>
              </p:ext>
            </p:extLst>
          </p:nvPr>
        </p:nvGraphicFramePr>
        <p:xfrm>
          <a:off x="534736" y="1974597"/>
          <a:ext cx="7199999" cy="3793210"/>
        </p:xfrm>
        <a:graphic>
          <a:graphicData uri="http://schemas.openxmlformats.org/drawingml/2006/table">
            <a:tbl>
              <a:tblPr/>
              <a:tblGrid>
                <a:gridCol w="3519591">
                  <a:extLst>
                    <a:ext uri="{9D8B030D-6E8A-4147-A177-3AD203B41FA5}">
                      <a16:colId xmlns:a16="http://schemas.microsoft.com/office/drawing/2014/main" val="2132901368"/>
                    </a:ext>
                  </a:extLst>
                </a:gridCol>
                <a:gridCol w="1840204">
                  <a:extLst>
                    <a:ext uri="{9D8B030D-6E8A-4147-A177-3AD203B41FA5}">
                      <a16:colId xmlns:a16="http://schemas.microsoft.com/office/drawing/2014/main" val="483967810"/>
                    </a:ext>
                  </a:extLst>
                </a:gridCol>
                <a:gridCol w="1840204">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Abril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fontAlgn="b"/>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a:t>
                      </a:r>
                      <a:r>
                        <a:rPr lang="es-CO" sz="2000" b="0" i="0" u="none" strike="noStrike" dirty="0">
                          <a:solidFill>
                            <a:srgbClr val="2A5162"/>
                          </a:solidFill>
                          <a:effectLst/>
                          <a:latin typeface="Aptos Narrow" panose="020B0004020202020204" pitchFamily="34" charset="0"/>
                        </a:rPr>
                        <a:t>33</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5</a:t>
                      </a:r>
                      <a:r>
                        <a:rPr lang="es-CO" sz="2000" b="0" i="0" u="none" strike="noStrike" dirty="0">
                          <a:solidFill>
                            <a:srgbClr val="2A5162"/>
                          </a:solidFill>
                          <a:effectLst/>
                          <a:latin typeface="Aptos Narrow" panose="020B0004020202020204" pitchFamily="34" charset="0"/>
                        </a:rPr>
                        <a:t>74</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Supersalud</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224</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99</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fontAlgn="b"/>
                      <a:r>
                        <a:rPr lang="es-CO" sz="2000" b="0" i="0" u="none" strike="noStrike" dirty="0">
                          <a:solidFill>
                            <a:srgbClr val="2A5162"/>
                          </a:solidFill>
                          <a:effectLst/>
                          <a:latin typeface="Aptos Narrow" panose="020B0004020202020204" pitchFamily="34" charset="0"/>
                        </a:rPr>
                        <a:t>Página web</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14</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19</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fontAlgn="b"/>
                      <a:r>
                        <a:rPr lang="es-MX" sz="2000" b="0" i="0" u="none" strike="noStrike" dirty="0">
                          <a:solidFill>
                            <a:srgbClr val="2A5162"/>
                          </a:solidFill>
                          <a:effectLst/>
                          <a:latin typeface="Aptos Narrow" panose="020B0004020202020204" pitchFamily="34" charset="0"/>
                        </a:rPr>
                        <a:t>Correo electrónico</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35</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43</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995813936"/>
                  </a:ext>
                </a:extLst>
              </a:tr>
              <a:tr h="447799">
                <a:tc>
                  <a:txBody>
                    <a:bodyPr/>
                    <a:lstStyle/>
                    <a:p>
                      <a:pPr algn="l" fontAlgn="b"/>
                      <a:r>
                        <a:rPr lang="es-CO" sz="2000" b="0" i="0" u="none" strike="noStrike" dirty="0">
                          <a:solidFill>
                            <a:srgbClr val="2A5162"/>
                          </a:solidFill>
                          <a:effectLst/>
                          <a:latin typeface="Aptos Narrow" panose="020B0004020202020204" pitchFamily="34" charset="0"/>
                        </a:rPr>
                        <a:t>Redes sociales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Buzón de sugerencias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5</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711</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8</a:t>
                      </a:r>
                      <a:r>
                        <a:rPr lang="es-CO" sz="2000" b="0" i="0" u="none" strike="noStrike" dirty="0">
                          <a:solidFill>
                            <a:srgbClr val="2A5162"/>
                          </a:solidFill>
                          <a:effectLst/>
                          <a:latin typeface="Aptos Narrow" panose="020B0004020202020204" pitchFamily="34" charset="0"/>
                        </a:rPr>
                        <a:t>39</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14" name="CuadroTexto 13">
            <a:extLst>
              <a:ext uri="{FF2B5EF4-FFF2-40B4-BE49-F238E27FC236}">
                <a16:creationId xmlns:a16="http://schemas.microsoft.com/office/drawing/2014/main" id="{879F7ABD-647A-F8C6-BB6C-9A3E7900A19C}"/>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90458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9F722-17AB-8349-4561-92997583AC7B}"/>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F60F82C2-E9A7-2A0B-ABE0-B67D91D9CF6E}"/>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371 (68,6%)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1900819-9471-5039-A5E0-9706A5E8ABE0}"/>
              </a:ext>
            </a:extLst>
          </p:cNvPr>
          <p:cNvSpPr txBox="1"/>
          <p:nvPr/>
        </p:nvSpPr>
        <p:spPr>
          <a:xfrm>
            <a:off x="1270670" y="222276"/>
            <a:ext cx="7272808" cy="646331"/>
          </a:xfrm>
          <a:prstGeom prst="rect">
            <a:avLst/>
          </a:prstGeom>
          <a:noFill/>
        </p:spPr>
        <p:txBody>
          <a:bodyPr wrap="square" rtlCol="0">
            <a:spAutoFit/>
          </a:bodyPr>
          <a:lstStyle/>
          <a:p>
            <a:r>
              <a:rPr lang="es-CO" sz="3600" b="1" dirty="0">
                <a:solidFill>
                  <a:srgbClr val="23505E"/>
                </a:solidFill>
                <a:latin typeface="+mj-lt"/>
              </a:rPr>
              <a:t>Canales de origen – Occidente</a:t>
            </a:r>
          </a:p>
        </p:txBody>
      </p:sp>
      <p:sp>
        <p:nvSpPr>
          <p:cNvPr id="7" name="CuadroTexto 6">
            <a:extLst>
              <a:ext uri="{FF2B5EF4-FFF2-40B4-BE49-F238E27FC236}">
                <a16:creationId xmlns:a16="http://schemas.microsoft.com/office/drawing/2014/main" id="{8829FEAB-BE7A-AEDE-EF8D-A1CD47FBDBD8}"/>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May 2025</a:t>
            </a:r>
          </a:p>
        </p:txBody>
      </p:sp>
      <p:sp>
        <p:nvSpPr>
          <p:cNvPr id="69" name="CuadroTexto 68">
            <a:extLst>
              <a:ext uri="{FF2B5EF4-FFF2-40B4-BE49-F238E27FC236}">
                <a16:creationId xmlns:a16="http://schemas.microsoft.com/office/drawing/2014/main" id="{EBEEECEC-7122-514C-A33D-138671DE0C0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Occidente</a:t>
            </a:r>
            <a:endParaRPr lang="es-CO" b="1" dirty="0">
              <a:solidFill>
                <a:srgbClr val="2A5162"/>
              </a:solidFill>
            </a:endParaRPr>
          </a:p>
        </p:txBody>
      </p:sp>
      <p:pic>
        <p:nvPicPr>
          <p:cNvPr id="6" name="Gráfico 5">
            <a:extLst>
              <a:ext uri="{FF2B5EF4-FFF2-40B4-BE49-F238E27FC236}">
                <a16:creationId xmlns:a16="http://schemas.microsoft.com/office/drawing/2014/main" id="{2363E640-F3F1-6B2E-6314-261C98F626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3828" y="1696390"/>
            <a:ext cx="3904976" cy="4150800"/>
          </a:xfrm>
          <a:prstGeom prst="rect">
            <a:avLst/>
          </a:prstGeom>
        </p:spPr>
      </p:pic>
      <p:graphicFrame>
        <p:nvGraphicFramePr>
          <p:cNvPr id="11" name="Tabla 10">
            <a:extLst>
              <a:ext uri="{FF2B5EF4-FFF2-40B4-BE49-F238E27FC236}">
                <a16:creationId xmlns:a16="http://schemas.microsoft.com/office/drawing/2014/main" id="{586FB568-0B47-7FF8-9613-71A374922CD4}"/>
              </a:ext>
            </a:extLst>
          </p:cNvPr>
          <p:cNvGraphicFramePr>
            <a:graphicFrameLocks noGrp="1"/>
          </p:cNvGraphicFramePr>
          <p:nvPr>
            <p:extLst>
              <p:ext uri="{D42A27DB-BD31-4B8C-83A1-F6EECF244321}">
                <p14:modId xmlns:p14="http://schemas.microsoft.com/office/powerpoint/2010/main" val="2744361918"/>
              </p:ext>
            </p:extLst>
          </p:nvPr>
        </p:nvGraphicFramePr>
        <p:xfrm>
          <a:off x="534736" y="1974597"/>
          <a:ext cx="7199999" cy="3793210"/>
        </p:xfrm>
        <a:graphic>
          <a:graphicData uri="http://schemas.openxmlformats.org/drawingml/2006/table">
            <a:tbl>
              <a:tblPr/>
              <a:tblGrid>
                <a:gridCol w="3519591">
                  <a:extLst>
                    <a:ext uri="{9D8B030D-6E8A-4147-A177-3AD203B41FA5}">
                      <a16:colId xmlns:a16="http://schemas.microsoft.com/office/drawing/2014/main" val="2132901368"/>
                    </a:ext>
                  </a:extLst>
                </a:gridCol>
                <a:gridCol w="1840204">
                  <a:extLst>
                    <a:ext uri="{9D8B030D-6E8A-4147-A177-3AD203B41FA5}">
                      <a16:colId xmlns:a16="http://schemas.microsoft.com/office/drawing/2014/main" val="483967810"/>
                    </a:ext>
                  </a:extLst>
                </a:gridCol>
                <a:gridCol w="1840204">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Abril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fontAlgn="b"/>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a:t>
                      </a:r>
                      <a:r>
                        <a:rPr lang="es-CO" sz="2000" b="0" i="0" u="none" strike="noStrike" dirty="0">
                          <a:solidFill>
                            <a:srgbClr val="2A5162"/>
                          </a:solidFill>
                          <a:effectLst/>
                          <a:latin typeface="Aptos Narrow" panose="020B0004020202020204" pitchFamily="34" charset="0"/>
                        </a:rPr>
                        <a:t>06</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a:t>
                      </a:r>
                      <a:r>
                        <a:rPr lang="es-CO" sz="2000" b="0" i="0" u="none" strike="noStrike" dirty="0">
                          <a:solidFill>
                            <a:srgbClr val="2A5162"/>
                          </a:solidFill>
                          <a:effectLst/>
                          <a:latin typeface="Aptos Narrow" panose="020B0004020202020204" pitchFamily="34" charset="0"/>
                        </a:rPr>
                        <a:t>71</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fontAlgn="b"/>
                      <a:r>
                        <a:rPr lang="es-CO" sz="2000" b="0" i="0" u="none" strike="noStrike" dirty="0">
                          <a:solidFill>
                            <a:srgbClr val="2A5162"/>
                          </a:solidFill>
                          <a:effectLst/>
                          <a:latin typeface="Aptos Narrow" panose="020B0004020202020204" pitchFamily="34" charset="0"/>
                        </a:rPr>
                        <a:t>Supersalud</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123</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43</a:t>
                      </a: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fontAlgn="b"/>
                      <a:r>
                        <a:rPr lang="es-CO" sz="2000" b="0" i="0" u="none" strike="noStrike" dirty="0">
                          <a:solidFill>
                            <a:srgbClr val="2A5162"/>
                          </a:solidFill>
                          <a:effectLst/>
                          <a:latin typeface="Aptos Narrow" panose="020B0004020202020204" pitchFamily="34" charset="0"/>
                        </a:rPr>
                        <a:t>Página web</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8</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fontAlgn="b"/>
                      <a:r>
                        <a:rPr lang="es-MX" sz="2000" b="0" i="0" u="none" strike="noStrike" dirty="0">
                          <a:solidFill>
                            <a:srgbClr val="2A5162"/>
                          </a:solidFill>
                          <a:effectLst/>
                          <a:latin typeface="Aptos Narrow" panose="020B0004020202020204" pitchFamily="34" charset="0"/>
                        </a:rPr>
                        <a:t>Correo electrónico</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24</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20</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836180684"/>
                  </a:ext>
                </a:extLst>
              </a:tr>
              <a:tr h="447799">
                <a:tc>
                  <a:txBody>
                    <a:bodyPr/>
                    <a:lstStyle/>
                    <a:p>
                      <a:pPr algn="l" fontAlgn="b"/>
                      <a:r>
                        <a:rPr lang="es-CO" sz="2000" b="0" i="0" u="none" strike="noStrike" dirty="0">
                          <a:solidFill>
                            <a:srgbClr val="2A5162"/>
                          </a:solidFill>
                          <a:effectLst/>
                          <a:latin typeface="Aptos Narrow" panose="020B0004020202020204" pitchFamily="34" charset="0"/>
                        </a:rPr>
                        <a:t>Redes sociales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ctr" fontAlgn="b"/>
                      <a:r>
                        <a:rPr lang="es-CO" sz="2000" b="0" i="0" u="none" strike="noStrike" dirty="0">
                          <a:solidFill>
                            <a:srgbClr val="2A5162"/>
                          </a:solidFill>
                          <a:effectLst/>
                          <a:latin typeface="Aptos Narrow" panose="020B0004020202020204" pitchFamily="34" charset="0"/>
                        </a:rPr>
                        <a:t>0</a:t>
                      </a: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fontAlgn="b"/>
                      <a:r>
                        <a:rPr lang="es-CO" sz="2000" b="0" i="0" u="none" strike="noStrike" dirty="0">
                          <a:solidFill>
                            <a:srgbClr val="2A5162"/>
                          </a:solidFill>
                          <a:effectLst/>
                          <a:latin typeface="Aptos Narrow" panose="020B0004020202020204" pitchFamily="34" charset="0"/>
                        </a:rPr>
                        <a:t>Buzón de sugerencias</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2</a:t>
                      </a:r>
                      <a:endParaRPr lang="es-CO" sz="2000" b="0" i="0" u="none" strike="noStrike" dirty="0">
                        <a:solidFill>
                          <a:srgbClr val="2A5162"/>
                        </a:solidFill>
                        <a:effectLst/>
                        <a:latin typeface="Aptos Narrow" panose="020B0004020202020204" pitchFamily="34" charset="0"/>
                      </a:endParaRPr>
                    </a:p>
                  </a:txBody>
                  <a:tcPr marL="0" marR="0" marT="0" marB="0" anchor="ctr">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ctr" fontAlgn="b"/>
                      <a:r>
                        <a:rPr lang="es-MX" sz="2000" b="0" i="0" u="none" strike="noStrike" dirty="0">
                          <a:solidFill>
                            <a:srgbClr val="2A5162"/>
                          </a:solidFill>
                          <a:effectLst/>
                          <a:latin typeface="Aptos Narrow" panose="020B0004020202020204" pitchFamily="34" charset="0"/>
                        </a:rPr>
                        <a:t>3</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463</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ctr" fontAlgn="b"/>
                      <a:r>
                        <a:rPr lang="es-MX" sz="2000" b="0" i="0" u="none" strike="noStrike" dirty="0">
                          <a:solidFill>
                            <a:srgbClr val="2A5162"/>
                          </a:solidFill>
                          <a:effectLst/>
                          <a:latin typeface="Aptos Narrow" panose="020B0004020202020204" pitchFamily="34" charset="0"/>
                        </a:rPr>
                        <a:t>5</a:t>
                      </a:r>
                      <a:r>
                        <a:rPr lang="es-CO" sz="2000" b="0" i="0" u="none" strike="noStrike" dirty="0">
                          <a:solidFill>
                            <a:srgbClr val="2A5162"/>
                          </a:solidFill>
                          <a:effectLst/>
                          <a:latin typeface="Aptos Narrow" panose="020B0004020202020204" pitchFamily="34" charset="0"/>
                        </a:rPr>
                        <a:t>41</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14" name="CuadroTexto 13">
            <a:extLst>
              <a:ext uri="{FF2B5EF4-FFF2-40B4-BE49-F238E27FC236}">
                <a16:creationId xmlns:a16="http://schemas.microsoft.com/office/drawing/2014/main" id="{D529BB18-96DB-96A4-92F7-2613EEF08689}"/>
              </a:ext>
            </a:extLst>
          </p:cNvPr>
          <p:cNvSpPr txBox="1"/>
          <p:nvPr/>
        </p:nvSpPr>
        <p:spPr>
          <a:xfrm>
            <a:off x="388092" y="6329857"/>
            <a:ext cx="3978922" cy="200055"/>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A partir del mes de mayo de 2025 se harán todos los conteos por caso único de radicado</a:t>
            </a:r>
            <a:endParaRPr lang="es-CO" sz="700" b="1" i="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579839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01.13"/>
  <p:tag name="AS_TITLE" val="Aspose.Slides for .NET 4.0"/>
  <p:tag name="AS_VERSION" val="16.12.1.0"/>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7849</TotalTime>
  <Words>2575</Words>
  <Application>Microsoft Office PowerPoint</Application>
  <PresentationFormat>Personalizado</PresentationFormat>
  <Paragraphs>510</Paragraphs>
  <Slides>27</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27</vt:i4>
      </vt:variant>
    </vt:vector>
  </HeadingPairs>
  <TitlesOfParts>
    <vt:vector size="34" baseType="lpstr">
      <vt:lpstr>Aptos Narrow</vt:lpstr>
      <vt:lpstr>Arial</vt:lpstr>
      <vt:lpstr>Calibri</vt:lpstr>
      <vt:lpstr>Open Sans</vt:lpstr>
      <vt:lpstr>Open Sans Extrabold</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JONATAN MARTINEZ LOPERA</cp:lastModifiedBy>
  <cp:revision>183</cp:revision>
  <dcterms:created xsi:type="dcterms:W3CDTF">2021-01-16T20:41:53Z</dcterms:created>
  <dcterms:modified xsi:type="dcterms:W3CDTF">2025-06-16T21:37:22Z</dcterms:modified>
</cp:coreProperties>
</file>