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79" r:id="rId3"/>
    <p:sldId id="343" r:id="rId4"/>
    <p:sldId id="360" r:id="rId5"/>
    <p:sldId id="334" r:id="rId6"/>
    <p:sldId id="335" r:id="rId7"/>
    <p:sldId id="336" r:id="rId8"/>
    <p:sldId id="337" r:id="rId9"/>
    <p:sldId id="338" r:id="rId10"/>
    <p:sldId id="339" r:id="rId11"/>
    <p:sldId id="341" r:id="rId12"/>
    <p:sldId id="340" r:id="rId13"/>
    <p:sldId id="342" r:id="rId14"/>
    <p:sldId id="344" r:id="rId15"/>
    <p:sldId id="345" r:id="rId16"/>
    <p:sldId id="346" r:id="rId17"/>
    <p:sldId id="347" r:id="rId18"/>
    <p:sldId id="348" r:id="rId19"/>
    <p:sldId id="349" r:id="rId20"/>
    <p:sldId id="350" r:id="rId21"/>
    <p:sldId id="351" r:id="rId22"/>
    <p:sldId id="352" r:id="rId23"/>
    <p:sldId id="353" r:id="rId24"/>
    <p:sldId id="354" r:id="rId25"/>
    <p:sldId id="356" r:id="rId26"/>
    <p:sldId id="357" r:id="rId27"/>
    <p:sldId id="358" r:id="rId28"/>
  </p:sldIdLst>
  <p:sldSz cx="12190413" cy="6859588"/>
  <p:notesSz cx="6858000" cy="9144000"/>
  <p:custDataLst>
    <p:tags r:id="rId30"/>
  </p:custDataLst>
  <p:defaultTextStyle>
    <a:defPPr>
      <a:defRPr lang="es-CO"/>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547BDA-B3BE-D253-53E5-FA18C689AB3B}" name="Natalia Andrea Gomez Echaverria" initials="NG" userId="S::NGOMEZ@saviaeps.onmicrosoft.com::d35c5606-5963-4c82-af25-5ff9217117ce" providerId="AD"/>
  <p188:author id="{25B663F3-C0DA-D218-EF21-23685F4E7750}" name="Natalia Andrea Gomez Echavarria" initials="NAGE" userId="S-1-5-21-1716087525-4202621800-3901471093-1474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5162"/>
    <a:srgbClr val="3BB9B8"/>
    <a:srgbClr val="FFFFFF"/>
    <a:srgbClr val="9BD2CD"/>
    <a:srgbClr val="009B86"/>
    <a:srgbClr val="EEDF58"/>
    <a:srgbClr val="E17A16"/>
    <a:srgbClr val="E79442"/>
    <a:srgbClr val="713E0A"/>
    <a:srgbClr val="FAF634"/>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2570" autoAdjust="0"/>
  </p:normalViewPr>
  <p:slideViewPr>
    <p:cSldViewPr>
      <p:cViewPr varScale="1">
        <p:scale>
          <a:sx n="88" d="100"/>
          <a:sy n="88" d="100"/>
        </p:scale>
        <p:origin x="470" y="77"/>
      </p:cViewPr>
      <p:guideLst>
        <p:guide orient="horz" pos="2161"/>
        <p:guide pos="384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35" Type="http://schemas.microsoft.com/office/2018/10/relationships/authors" Target="author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E52117-1CDE-49C9-AA8B-8CDFB8F7102C}" type="datetimeFigureOut">
              <a:rPr lang="es-CO" smtClean="0"/>
              <a:t>16/05/2025</a:t>
            </a:fld>
            <a:endParaRPr lang="es-CO"/>
          </a:p>
        </p:txBody>
      </p:sp>
      <p:sp>
        <p:nvSpPr>
          <p:cNvPr id="4" name="3 Marcador de imagen de diapositiva"/>
          <p:cNvSpPr>
            <a:spLocks noGrp="1" noRot="1" noChangeAspect="1"/>
          </p:cNvSpPr>
          <p:nvPr>
            <p:ph type="sldImg" idx="2"/>
          </p:nvPr>
        </p:nvSpPr>
        <p:spPr>
          <a:xfrm>
            <a:off x="382588" y="685800"/>
            <a:ext cx="6092825" cy="3429000"/>
          </a:xfrm>
          <a:prstGeom prst="rect">
            <a:avLst/>
          </a:prstGeom>
          <a:noFill/>
          <a:ln w="12700">
            <a:solidFill>
              <a:prstClr val="black"/>
            </a:solidFill>
          </a:ln>
        </p:spPr>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D7F857-95B7-4AF3-BC02-B0F4E65BDEE8}" type="slidenum">
              <a:rPr lang="es-CO" smtClean="0"/>
              <a:t>‹Nº›</a:t>
            </a:fld>
            <a:endParaRPr lang="es-CO"/>
          </a:p>
        </p:txBody>
      </p:sp>
    </p:spTree>
    <p:extLst>
      <p:ext uri="{BB962C8B-B14F-4D97-AF65-F5344CB8AC3E}">
        <p14:creationId xmlns:p14="http://schemas.microsoft.com/office/powerpoint/2010/main" val="3810966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C1D7F857-95B7-4AF3-BC02-B0F4E65BDEE8}" type="slidenum">
              <a:rPr lang="es-CO" smtClean="0"/>
              <a:t>1</a:t>
            </a:fld>
            <a:endParaRPr lang="es-CO"/>
          </a:p>
        </p:txBody>
      </p:sp>
    </p:spTree>
    <p:extLst>
      <p:ext uri="{BB962C8B-B14F-4D97-AF65-F5344CB8AC3E}">
        <p14:creationId xmlns:p14="http://schemas.microsoft.com/office/powerpoint/2010/main" val="1877373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56DF5-649C-A148-6D58-DF1041E375C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24B71F8-A74B-844A-E56E-5108B0ED548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AE742B4-9762-8DFB-F09A-9A90D6D799F6}"/>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53B7AD5-83BF-C76E-93C6-68DCEA537ED5}"/>
              </a:ext>
            </a:extLst>
          </p:cNvPr>
          <p:cNvSpPr>
            <a:spLocks noGrp="1"/>
          </p:cNvSpPr>
          <p:nvPr>
            <p:ph type="sldNum" sz="quarter" idx="5"/>
          </p:nvPr>
        </p:nvSpPr>
        <p:spPr/>
        <p:txBody>
          <a:bodyPr/>
          <a:lstStyle/>
          <a:p>
            <a:fld id="{C1D7F857-95B7-4AF3-BC02-B0F4E65BDEE8}" type="slidenum">
              <a:rPr lang="es-CO" smtClean="0"/>
              <a:t>13</a:t>
            </a:fld>
            <a:endParaRPr lang="es-CO"/>
          </a:p>
        </p:txBody>
      </p:sp>
    </p:spTree>
    <p:extLst>
      <p:ext uri="{BB962C8B-B14F-4D97-AF65-F5344CB8AC3E}">
        <p14:creationId xmlns:p14="http://schemas.microsoft.com/office/powerpoint/2010/main" val="4045999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C1D7F857-95B7-4AF3-BC02-B0F4E65BDEE8}" type="slidenum">
              <a:rPr lang="es-CO" smtClean="0"/>
              <a:t>5</a:t>
            </a:fld>
            <a:endParaRPr lang="es-CO"/>
          </a:p>
        </p:txBody>
      </p:sp>
    </p:spTree>
    <p:extLst>
      <p:ext uri="{BB962C8B-B14F-4D97-AF65-F5344CB8AC3E}">
        <p14:creationId xmlns:p14="http://schemas.microsoft.com/office/powerpoint/2010/main" val="1341062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60B66-A964-88A1-FFC4-FF8B6009F1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0EEA7C0-4E6F-C13C-9D6D-5F548C59130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BF731CD-8C72-8CF4-D6C3-A992A2B3857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D0AA70AB-24EC-EA56-9783-9A036927E83F}"/>
              </a:ext>
            </a:extLst>
          </p:cNvPr>
          <p:cNvSpPr>
            <a:spLocks noGrp="1"/>
          </p:cNvSpPr>
          <p:nvPr>
            <p:ph type="sldNum" sz="quarter" idx="5"/>
          </p:nvPr>
        </p:nvSpPr>
        <p:spPr/>
        <p:txBody>
          <a:bodyPr/>
          <a:lstStyle/>
          <a:p>
            <a:fld id="{C1D7F857-95B7-4AF3-BC02-B0F4E65BDEE8}" type="slidenum">
              <a:rPr lang="es-CO" smtClean="0"/>
              <a:t>6</a:t>
            </a:fld>
            <a:endParaRPr lang="es-CO"/>
          </a:p>
        </p:txBody>
      </p:sp>
    </p:spTree>
    <p:extLst>
      <p:ext uri="{BB962C8B-B14F-4D97-AF65-F5344CB8AC3E}">
        <p14:creationId xmlns:p14="http://schemas.microsoft.com/office/powerpoint/2010/main" val="148713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5E3E1-FD29-61EA-CB45-51530CC2EFF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4983910-EAA3-CE8C-BAE8-617F70B1FC9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1E5F503-75F4-0366-CFB8-A0C69D1C2240}"/>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763C4B96-5F8B-D854-3755-5731E0485870}"/>
              </a:ext>
            </a:extLst>
          </p:cNvPr>
          <p:cNvSpPr>
            <a:spLocks noGrp="1"/>
          </p:cNvSpPr>
          <p:nvPr>
            <p:ph type="sldNum" sz="quarter" idx="5"/>
          </p:nvPr>
        </p:nvSpPr>
        <p:spPr/>
        <p:txBody>
          <a:bodyPr/>
          <a:lstStyle/>
          <a:p>
            <a:fld id="{C1D7F857-95B7-4AF3-BC02-B0F4E65BDEE8}" type="slidenum">
              <a:rPr lang="es-CO" smtClean="0"/>
              <a:t>7</a:t>
            </a:fld>
            <a:endParaRPr lang="es-CO"/>
          </a:p>
        </p:txBody>
      </p:sp>
    </p:spTree>
    <p:extLst>
      <p:ext uri="{BB962C8B-B14F-4D97-AF65-F5344CB8AC3E}">
        <p14:creationId xmlns:p14="http://schemas.microsoft.com/office/powerpoint/2010/main" val="408630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C8C1E-E80C-CB51-68AF-DA57CA74672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42899F5-4E66-0075-B7ED-4A8F623FD6A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2ED3EE3-1F35-FC03-DFEB-0AD06FA3455C}"/>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E8CA394-20D1-B82C-05AB-846412082BF6}"/>
              </a:ext>
            </a:extLst>
          </p:cNvPr>
          <p:cNvSpPr>
            <a:spLocks noGrp="1"/>
          </p:cNvSpPr>
          <p:nvPr>
            <p:ph type="sldNum" sz="quarter" idx="5"/>
          </p:nvPr>
        </p:nvSpPr>
        <p:spPr/>
        <p:txBody>
          <a:bodyPr/>
          <a:lstStyle/>
          <a:p>
            <a:fld id="{C1D7F857-95B7-4AF3-BC02-B0F4E65BDEE8}" type="slidenum">
              <a:rPr lang="es-CO" smtClean="0"/>
              <a:t>8</a:t>
            </a:fld>
            <a:endParaRPr lang="es-CO"/>
          </a:p>
        </p:txBody>
      </p:sp>
    </p:spTree>
    <p:extLst>
      <p:ext uri="{BB962C8B-B14F-4D97-AF65-F5344CB8AC3E}">
        <p14:creationId xmlns:p14="http://schemas.microsoft.com/office/powerpoint/2010/main" val="2618517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342C6-601E-5564-AE28-9419FD51015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EC4C5D4-EEFA-A85A-94F3-5393F389C4D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987D749-CAE2-C1EA-5011-545129ABD80B}"/>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EB32769-B474-7566-42E7-99B50F641F50}"/>
              </a:ext>
            </a:extLst>
          </p:cNvPr>
          <p:cNvSpPr>
            <a:spLocks noGrp="1"/>
          </p:cNvSpPr>
          <p:nvPr>
            <p:ph type="sldNum" sz="quarter" idx="5"/>
          </p:nvPr>
        </p:nvSpPr>
        <p:spPr/>
        <p:txBody>
          <a:bodyPr/>
          <a:lstStyle/>
          <a:p>
            <a:fld id="{C1D7F857-95B7-4AF3-BC02-B0F4E65BDEE8}" type="slidenum">
              <a:rPr lang="es-CO" smtClean="0"/>
              <a:t>9</a:t>
            </a:fld>
            <a:endParaRPr lang="es-CO"/>
          </a:p>
        </p:txBody>
      </p:sp>
    </p:spTree>
    <p:extLst>
      <p:ext uri="{BB962C8B-B14F-4D97-AF65-F5344CB8AC3E}">
        <p14:creationId xmlns:p14="http://schemas.microsoft.com/office/powerpoint/2010/main" val="2387481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0FCBB-6047-906E-0FFB-91052128530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E2D89D-A2C7-0548-4924-9C5FA794899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A609DC2-95F6-5A84-4DF8-381D6A6BC425}"/>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4FAA0E5A-F4D1-3AB3-D707-31CA3092FB3B}"/>
              </a:ext>
            </a:extLst>
          </p:cNvPr>
          <p:cNvSpPr>
            <a:spLocks noGrp="1"/>
          </p:cNvSpPr>
          <p:nvPr>
            <p:ph type="sldNum" sz="quarter" idx="5"/>
          </p:nvPr>
        </p:nvSpPr>
        <p:spPr/>
        <p:txBody>
          <a:bodyPr/>
          <a:lstStyle/>
          <a:p>
            <a:fld id="{C1D7F857-95B7-4AF3-BC02-B0F4E65BDEE8}" type="slidenum">
              <a:rPr lang="es-CO" smtClean="0"/>
              <a:t>10</a:t>
            </a:fld>
            <a:endParaRPr lang="es-CO"/>
          </a:p>
        </p:txBody>
      </p:sp>
    </p:spTree>
    <p:extLst>
      <p:ext uri="{BB962C8B-B14F-4D97-AF65-F5344CB8AC3E}">
        <p14:creationId xmlns:p14="http://schemas.microsoft.com/office/powerpoint/2010/main" val="3592362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438BD-D110-C22A-A867-6296FFC07CD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38C359D-670F-7E50-92FE-5B2CF994FAD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3DC0DB7-73B9-EC43-3DFD-55DA74AEE63A}"/>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1F00E976-EF13-E35F-644C-C3C06C4D5F2B}"/>
              </a:ext>
            </a:extLst>
          </p:cNvPr>
          <p:cNvSpPr>
            <a:spLocks noGrp="1"/>
          </p:cNvSpPr>
          <p:nvPr>
            <p:ph type="sldNum" sz="quarter" idx="5"/>
          </p:nvPr>
        </p:nvSpPr>
        <p:spPr/>
        <p:txBody>
          <a:bodyPr/>
          <a:lstStyle/>
          <a:p>
            <a:fld id="{C1D7F857-95B7-4AF3-BC02-B0F4E65BDEE8}" type="slidenum">
              <a:rPr lang="es-CO" smtClean="0"/>
              <a:t>11</a:t>
            </a:fld>
            <a:endParaRPr lang="es-CO"/>
          </a:p>
        </p:txBody>
      </p:sp>
    </p:spTree>
    <p:extLst>
      <p:ext uri="{BB962C8B-B14F-4D97-AF65-F5344CB8AC3E}">
        <p14:creationId xmlns:p14="http://schemas.microsoft.com/office/powerpoint/2010/main" val="818460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56FF1-854D-6FB0-B20D-50AEFD7D081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A87D1F3-FEED-A2DF-C537-5D0417A1E29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8D19789-C32B-62BC-F099-B16C2F3970F8}"/>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5FB09AC2-AF41-5798-6D14-7B0D312B19D7}"/>
              </a:ext>
            </a:extLst>
          </p:cNvPr>
          <p:cNvSpPr>
            <a:spLocks noGrp="1"/>
          </p:cNvSpPr>
          <p:nvPr>
            <p:ph type="sldNum" sz="quarter" idx="5"/>
          </p:nvPr>
        </p:nvSpPr>
        <p:spPr/>
        <p:txBody>
          <a:bodyPr/>
          <a:lstStyle/>
          <a:p>
            <a:fld id="{C1D7F857-95B7-4AF3-BC02-B0F4E65BDEE8}" type="slidenum">
              <a:rPr lang="es-CO" smtClean="0"/>
              <a:t>12</a:t>
            </a:fld>
            <a:endParaRPr lang="es-CO"/>
          </a:p>
        </p:txBody>
      </p:sp>
    </p:spTree>
    <p:extLst>
      <p:ext uri="{BB962C8B-B14F-4D97-AF65-F5344CB8AC3E}">
        <p14:creationId xmlns:p14="http://schemas.microsoft.com/office/powerpoint/2010/main" val="1143689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42612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365760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2149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750492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831857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50198441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021418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352071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3087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375037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875443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1164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es-CO"/>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1.sv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7.svg"/></Relationships>
</file>

<file path=ppt/slides/_rels/slide1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778632" y="2722726"/>
            <a:ext cx="10009112" cy="1446550"/>
          </a:xfrm>
          <a:prstGeom prst="rect">
            <a:avLst/>
          </a:prstGeom>
          <a:noFill/>
        </p:spPr>
        <p:txBody>
          <a:bodyPr wrap="square" rtlCol="0">
            <a:spAutoFit/>
          </a:bodyPr>
          <a:lstStyle/>
          <a:p>
            <a:r>
              <a:rPr lang="es-CO" sz="4400" dirty="0">
                <a:solidFill>
                  <a:srgbClr val="FFFFFF"/>
                </a:solidFill>
                <a:latin typeface="+mj-lt"/>
              </a:rPr>
              <a:t>Reporte de gestión a las solicitudes radicadas por parte de nuestros afiliados </a:t>
            </a: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630710" y="2714462"/>
            <a:ext cx="0" cy="223224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7DC9C34B-8339-EC4A-3DB0-FC6BE602C1EA}"/>
              </a:ext>
            </a:extLst>
          </p:cNvPr>
          <p:cNvSpPr txBox="1"/>
          <p:nvPr/>
        </p:nvSpPr>
        <p:spPr>
          <a:xfrm>
            <a:off x="0" y="6259424"/>
            <a:ext cx="2232248" cy="600164"/>
          </a:xfrm>
          <a:prstGeom prst="rect">
            <a:avLst/>
          </a:prstGeom>
          <a:noFill/>
        </p:spPr>
        <p:txBody>
          <a:bodyPr wrap="square" rtlCol="0">
            <a:spAutoFit/>
          </a:bodyPr>
          <a:lstStyle/>
          <a:p>
            <a:r>
              <a:rPr lang="es-CO" sz="1100" b="1" dirty="0">
                <a:solidFill>
                  <a:srgbClr val="FFFFFF"/>
                </a:solidFill>
                <a:latin typeface="Arial" panose="020B0604020202020204" pitchFamily="34" charset="0"/>
                <a:cs typeface="Arial" panose="020B0604020202020204" pitchFamily="34" charset="0"/>
              </a:rPr>
              <a:t>Código: </a:t>
            </a:r>
            <a:r>
              <a:rPr lang="es-CO" sz="1100" dirty="0">
                <a:solidFill>
                  <a:srgbClr val="FFFFFF"/>
                </a:solidFill>
                <a:latin typeface="Arial" panose="020B0604020202020204" pitchFamily="34" charset="0"/>
                <a:cs typeface="Arial" panose="020B0604020202020204" pitchFamily="34" charset="0"/>
              </a:rPr>
              <a:t>FO-RE-02</a:t>
            </a:r>
          </a:p>
          <a:p>
            <a:r>
              <a:rPr lang="es-CO" sz="1100" b="1" dirty="0">
                <a:solidFill>
                  <a:srgbClr val="FFFFFF"/>
                </a:solidFill>
                <a:latin typeface="Arial" panose="020B0604020202020204" pitchFamily="34" charset="0"/>
                <a:cs typeface="Arial" panose="020B0604020202020204" pitchFamily="34" charset="0"/>
              </a:rPr>
              <a:t>Versión: </a:t>
            </a:r>
            <a:r>
              <a:rPr lang="es-CO" sz="1100" dirty="0">
                <a:solidFill>
                  <a:srgbClr val="FFFFFF"/>
                </a:solidFill>
                <a:latin typeface="Arial" panose="020B0604020202020204" pitchFamily="34" charset="0"/>
                <a:cs typeface="Arial" panose="020B0604020202020204" pitchFamily="34" charset="0"/>
              </a:rPr>
              <a:t>04</a:t>
            </a:r>
            <a:br>
              <a:rPr lang="es-CO" sz="1100" dirty="0">
                <a:solidFill>
                  <a:srgbClr val="FFFFFF"/>
                </a:solidFill>
                <a:latin typeface="Arial" panose="020B0604020202020204" pitchFamily="34" charset="0"/>
                <a:cs typeface="Arial" panose="020B0604020202020204" pitchFamily="34" charset="0"/>
              </a:rPr>
            </a:br>
            <a:r>
              <a:rPr lang="es-CO" sz="1100" b="1" dirty="0">
                <a:solidFill>
                  <a:srgbClr val="FFFFFF"/>
                </a:solidFill>
                <a:latin typeface="Arial" panose="020B0604020202020204" pitchFamily="34" charset="0"/>
                <a:cs typeface="Arial" panose="020B0604020202020204" pitchFamily="34" charset="0"/>
              </a:rPr>
              <a:t>Fecha</a:t>
            </a:r>
            <a:r>
              <a:rPr lang="es-CO" sz="1100" dirty="0">
                <a:solidFill>
                  <a:srgbClr val="FFFFFF"/>
                </a:solidFill>
                <a:latin typeface="Arial" panose="020B0604020202020204" pitchFamily="34" charset="0"/>
                <a:cs typeface="Arial" panose="020B0604020202020204" pitchFamily="34" charset="0"/>
              </a:rPr>
              <a:t>: 17/09/2024</a:t>
            </a:r>
          </a:p>
        </p:txBody>
      </p:sp>
      <p:sp>
        <p:nvSpPr>
          <p:cNvPr id="3" name="CuadroTexto 2">
            <a:extLst>
              <a:ext uri="{FF2B5EF4-FFF2-40B4-BE49-F238E27FC236}">
                <a16:creationId xmlns:a16="http://schemas.microsoft.com/office/drawing/2014/main" id="{F680A909-8FE4-ACC9-8749-15B0FE03EB37}"/>
              </a:ext>
            </a:extLst>
          </p:cNvPr>
          <p:cNvSpPr txBox="1"/>
          <p:nvPr/>
        </p:nvSpPr>
        <p:spPr>
          <a:xfrm>
            <a:off x="1774726" y="4001563"/>
            <a:ext cx="10009112" cy="923330"/>
          </a:xfrm>
          <a:prstGeom prst="rect">
            <a:avLst/>
          </a:prstGeom>
          <a:noFill/>
        </p:spPr>
        <p:txBody>
          <a:bodyPr wrap="square" rtlCol="0">
            <a:spAutoFit/>
          </a:bodyPr>
          <a:lstStyle/>
          <a:p>
            <a:r>
              <a:rPr lang="es-MX" sz="5400" dirty="0">
                <a:solidFill>
                  <a:srgbClr val="FFFFFF"/>
                </a:solidFill>
                <a:latin typeface="+mj-lt"/>
              </a:rPr>
              <a:t>Abril 2025</a:t>
            </a:r>
          </a:p>
        </p:txBody>
      </p:sp>
    </p:spTree>
    <p:extLst>
      <p:ext uri="{BB962C8B-B14F-4D97-AF65-F5344CB8AC3E}">
        <p14:creationId xmlns:p14="http://schemas.microsoft.com/office/powerpoint/2010/main" val="102565071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2C0D1-1CBD-4297-20E1-EE1B1B2F4EB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36ADAC79-AF02-4ADC-0BD1-5FD8CF3ACF17}"/>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1.036 (47,6%)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A683D686-49ED-E1D8-F28B-711AC485C027}"/>
              </a:ext>
            </a:extLst>
          </p:cNvPr>
          <p:cNvSpPr txBox="1"/>
          <p:nvPr/>
        </p:nvSpPr>
        <p:spPr>
          <a:xfrm>
            <a:off x="1270670" y="222276"/>
            <a:ext cx="7272808" cy="646331"/>
          </a:xfrm>
          <a:prstGeom prst="rect">
            <a:avLst/>
          </a:prstGeom>
          <a:noFill/>
        </p:spPr>
        <p:txBody>
          <a:bodyPr wrap="square" rtlCol="0">
            <a:spAutoFit/>
          </a:bodyPr>
          <a:lstStyle/>
          <a:p>
            <a:r>
              <a:rPr lang="es-CO" sz="3600" b="1" dirty="0">
                <a:solidFill>
                  <a:srgbClr val="23505E"/>
                </a:solidFill>
                <a:latin typeface="+mj-lt"/>
              </a:rPr>
              <a:t>Canales de origen – Oriente</a:t>
            </a:r>
          </a:p>
        </p:txBody>
      </p:sp>
      <p:sp>
        <p:nvSpPr>
          <p:cNvPr id="7" name="CuadroTexto 6">
            <a:extLst>
              <a:ext uri="{FF2B5EF4-FFF2-40B4-BE49-F238E27FC236}">
                <a16:creationId xmlns:a16="http://schemas.microsoft.com/office/drawing/2014/main" id="{9C61029E-D964-8F5D-FCE4-4C5338CAB2CC}"/>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Abr 2025</a:t>
            </a:r>
          </a:p>
        </p:txBody>
      </p:sp>
      <p:sp>
        <p:nvSpPr>
          <p:cNvPr id="37" name="CuadroTexto 36">
            <a:extLst>
              <a:ext uri="{FF2B5EF4-FFF2-40B4-BE49-F238E27FC236}">
                <a16:creationId xmlns:a16="http://schemas.microsoft.com/office/drawing/2014/main" id="{EA55743E-3738-D3FE-3506-C7BC5FCAA1F7}"/>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1.036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371E1A8E-05E9-A0CA-5F91-5B20BA6A1FDB}"/>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915</a:t>
            </a:r>
          </a:p>
        </p:txBody>
      </p:sp>
      <p:sp>
        <p:nvSpPr>
          <p:cNvPr id="39" name="CuadroTexto 38">
            <a:extLst>
              <a:ext uri="{FF2B5EF4-FFF2-40B4-BE49-F238E27FC236}">
                <a16:creationId xmlns:a16="http://schemas.microsoft.com/office/drawing/2014/main" id="{EC23B6A7-6F01-0FE2-539D-52C683D10B06}"/>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a:t>
            </a:r>
            <a:r>
              <a:rPr lang="es-ES" dirty="0">
                <a:solidFill>
                  <a:srgbClr val="23505E"/>
                </a:solidFill>
                <a:latin typeface="+mj-lt"/>
                <a:ea typeface="Open Sans Extrabold" panose="020B0906030804020204" pitchFamily="34" charset="0"/>
                <a:cs typeface="Open Sans Extrabold" panose="020B0906030804020204" pitchFamily="34" charset="0"/>
              </a:rPr>
              <a:t>73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C91390FB-85EE-5A1C-39DF-EB0A4B0C4252}"/>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a:t>
            </a:r>
          </a:p>
        </p:txBody>
      </p:sp>
      <p:sp>
        <p:nvSpPr>
          <p:cNvPr id="41" name="CuadroTexto 40">
            <a:extLst>
              <a:ext uri="{FF2B5EF4-FFF2-40B4-BE49-F238E27FC236}">
                <a16:creationId xmlns:a16="http://schemas.microsoft.com/office/drawing/2014/main" id="{FCF8FCED-E570-680C-9959-15E2BDC229D7}"/>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3" name="CuadroTexto 42">
            <a:extLst>
              <a:ext uri="{FF2B5EF4-FFF2-40B4-BE49-F238E27FC236}">
                <a16:creationId xmlns:a16="http://schemas.microsoft.com/office/drawing/2014/main" id="{2BE209B1-C51F-7E27-4BA6-ABE3C16BE3BB}"/>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14DE3ED7-4E1C-43C4-39D2-B46D14621C61}"/>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5D13EA69-7C23-21E1-3013-23DB095EF0E6}"/>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A6E3EB46-8A23-4B29-920A-946F8D682F36}"/>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3D028286-53D2-0ADB-0704-77CA642ABA9B}"/>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6" name="CuadroTexto 55">
            <a:extLst>
              <a:ext uri="{FF2B5EF4-FFF2-40B4-BE49-F238E27FC236}">
                <a16:creationId xmlns:a16="http://schemas.microsoft.com/office/drawing/2014/main" id="{EA3A36A9-F373-A689-8953-EC9E82B00657}"/>
              </a:ext>
            </a:extLst>
          </p:cNvPr>
          <p:cNvSpPr txBox="1"/>
          <p:nvPr/>
        </p:nvSpPr>
        <p:spPr>
          <a:xfrm>
            <a:off x="334146" y="5082665"/>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8" name="CuadroTexto 57">
            <a:extLst>
              <a:ext uri="{FF2B5EF4-FFF2-40B4-BE49-F238E27FC236}">
                <a16:creationId xmlns:a16="http://schemas.microsoft.com/office/drawing/2014/main" id="{33E5A644-055B-E8D8-4B34-D18E633144C8}"/>
              </a:ext>
            </a:extLst>
          </p:cNvPr>
          <p:cNvSpPr txBox="1"/>
          <p:nvPr/>
        </p:nvSpPr>
        <p:spPr>
          <a:xfrm>
            <a:off x="6278425" y="5111747"/>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2.177</a:t>
            </a:r>
          </a:p>
        </p:txBody>
      </p:sp>
      <p:cxnSp>
        <p:nvCxnSpPr>
          <p:cNvPr id="60" name="Conector recto 59">
            <a:extLst>
              <a:ext uri="{FF2B5EF4-FFF2-40B4-BE49-F238E27FC236}">
                <a16:creationId xmlns:a16="http://schemas.microsoft.com/office/drawing/2014/main" id="{DD59A6E5-3CF4-3024-7216-88C88110BCD6}"/>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5" name="CuadroTexto 64">
            <a:extLst>
              <a:ext uri="{FF2B5EF4-FFF2-40B4-BE49-F238E27FC236}">
                <a16:creationId xmlns:a16="http://schemas.microsoft.com/office/drawing/2014/main" id="{DFA09E42-4DC9-4F27-5FA9-2BAFC8DF630F}"/>
              </a:ext>
            </a:extLst>
          </p:cNvPr>
          <p:cNvSpPr txBox="1"/>
          <p:nvPr/>
        </p:nvSpPr>
        <p:spPr>
          <a:xfrm>
            <a:off x="6020720" y="1808111"/>
            <a:ext cx="2266238" cy="415498"/>
          </a:xfrm>
          <a:prstGeom prst="rect">
            <a:avLst/>
          </a:prstGeom>
          <a:noFill/>
        </p:spPr>
        <p:txBody>
          <a:bodyPr wrap="square" rtlCol="0">
            <a:spAutoFit/>
          </a:bodyPr>
          <a:lstStyle/>
          <a:p>
            <a:r>
              <a:rPr lang="es-MX" b="1" dirty="0">
                <a:solidFill>
                  <a:srgbClr val="2A5162"/>
                </a:solidFill>
              </a:rPr>
              <a:t>Abril 2025</a:t>
            </a:r>
            <a:endParaRPr lang="es-CO" b="1" dirty="0">
              <a:solidFill>
                <a:srgbClr val="2A5162"/>
              </a:solidFill>
            </a:endParaRPr>
          </a:p>
        </p:txBody>
      </p:sp>
      <p:sp>
        <p:nvSpPr>
          <p:cNvPr id="69" name="CuadroTexto 68">
            <a:extLst>
              <a:ext uri="{FF2B5EF4-FFF2-40B4-BE49-F238E27FC236}">
                <a16:creationId xmlns:a16="http://schemas.microsoft.com/office/drawing/2014/main" id="{E57D4EB1-36D3-B53C-618C-E82D51B1369F}"/>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Oriente</a:t>
            </a:r>
            <a:endParaRPr lang="es-CO" b="1" dirty="0">
              <a:solidFill>
                <a:srgbClr val="2A5162"/>
              </a:solidFill>
            </a:endParaRPr>
          </a:p>
        </p:txBody>
      </p:sp>
      <p:cxnSp>
        <p:nvCxnSpPr>
          <p:cNvPr id="71" name="Conector recto 70">
            <a:extLst>
              <a:ext uri="{FF2B5EF4-FFF2-40B4-BE49-F238E27FC236}">
                <a16:creationId xmlns:a16="http://schemas.microsoft.com/office/drawing/2014/main" id="{562E48B8-2F42-16A8-9911-A73BF8298C34}"/>
              </a:ext>
            </a:extLst>
          </p:cNvPr>
          <p:cNvCxnSpPr>
            <a:cxnSpLocks/>
          </p:cNvCxnSpPr>
          <p:nvPr/>
        </p:nvCxnSpPr>
        <p:spPr>
          <a:xfrm>
            <a:off x="334146" y="5082665"/>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0C01FFEB-117F-6ECA-D192-860A5592E9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90590" y="1696390"/>
            <a:ext cx="3904976" cy="4150800"/>
          </a:xfrm>
          <a:prstGeom prst="rect">
            <a:avLst/>
          </a:prstGeom>
        </p:spPr>
      </p:pic>
      <p:sp>
        <p:nvSpPr>
          <p:cNvPr id="12" name="CuadroTexto 11">
            <a:extLst>
              <a:ext uri="{FF2B5EF4-FFF2-40B4-BE49-F238E27FC236}">
                <a16:creationId xmlns:a16="http://schemas.microsoft.com/office/drawing/2014/main" id="{6136DF70-E852-8A78-DDB6-0ADFD26C6756}"/>
              </a:ext>
            </a:extLst>
          </p:cNvPr>
          <p:cNvSpPr txBox="1"/>
          <p:nvPr/>
        </p:nvSpPr>
        <p:spPr>
          <a:xfrm>
            <a:off x="4111528" y="45040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15</a:t>
            </a:r>
          </a:p>
        </p:txBody>
      </p:sp>
      <p:sp>
        <p:nvSpPr>
          <p:cNvPr id="14" name="CuadroTexto 13">
            <a:extLst>
              <a:ext uri="{FF2B5EF4-FFF2-40B4-BE49-F238E27FC236}">
                <a16:creationId xmlns:a16="http://schemas.microsoft.com/office/drawing/2014/main" id="{321C52EC-4131-935D-5638-A179DD000E98}"/>
              </a:ext>
            </a:extLst>
          </p:cNvPr>
          <p:cNvSpPr txBox="1"/>
          <p:nvPr/>
        </p:nvSpPr>
        <p:spPr>
          <a:xfrm>
            <a:off x="3806823" y="2387859"/>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1.161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5" name="CuadroTexto 14">
            <a:extLst>
              <a:ext uri="{FF2B5EF4-FFF2-40B4-BE49-F238E27FC236}">
                <a16:creationId xmlns:a16="http://schemas.microsoft.com/office/drawing/2014/main" id="{0851B3DE-83AB-2D71-6036-CA09F6AB2034}"/>
              </a:ext>
            </a:extLst>
          </p:cNvPr>
          <p:cNvSpPr txBox="1"/>
          <p:nvPr/>
        </p:nvSpPr>
        <p:spPr>
          <a:xfrm>
            <a:off x="3862568" y="2876049"/>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723</a:t>
            </a:r>
          </a:p>
        </p:txBody>
      </p:sp>
      <p:sp>
        <p:nvSpPr>
          <p:cNvPr id="16" name="CuadroTexto 15">
            <a:extLst>
              <a:ext uri="{FF2B5EF4-FFF2-40B4-BE49-F238E27FC236}">
                <a16:creationId xmlns:a16="http://schemas.microsoft.com/office/drawing/2014/main" id="{E8A4BDCF-0230-9242-C010-460C8C0482F9}"/>
              </a:ext>
            </a:extLst>
          </p:cNvPr>
          <p:cNvSpPr txBox="1"/>
          <p:nvPr/>
        </p:nvSpPr>
        <p:spPr>
          <a:xfrm>
            <a:off x="3882973" y="3446252"/>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230</a:t>
            </a:r>
          </a:p>
        </p:txBody>
      </p:sp>
      <p:sp>
        <p:nvSpPr>
          <p:cNvPr id="17" name="CuadroTexto 16">
            <a:extLst>
              <a:ext uri="{FF2B5EF4-FFF2-40B4-BE49-F238E27FC236}">
                <a16:creationId xmlns:a16="http://schemas.microsoft.com/office/drawing/2014/main" id="{C217389A-0D38-9A30-3E1A-A9790B3B4AC6}"/>
              </a:ext>
            </a:extLst>
          </p:cNvPr>
          <p:cNvSpPr txBox="1"/>
          <p:nvPr/>
        </p:nvSpPr>
        <p:spPr>
          <a:xfrm>
            <a:off x="3963696" y="3961733"/>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8" name="CuadroTexto 17">
            <a:extLst>
              <a:ext uri="{FF2B5EF4-FFF2-40B4-BE49-F238E27FC236}">
                <a16:creationId xmlns:a16="http://schemas.microsoft.com/office/drawing/2014/main" id="{EF8AE282-8E7A-32F0-2F39-12AE63BFE71A}"/>
              </a:ext>
            </a:extLst>
          </p:cNvPr>
          <p:cNvSpPr txBox="1"/>
          <p:nvPr/>
        </p:nvSpPr>
        <p:spPr>
          <a:xfrm>
            <a:off x="3856434" y="5119134"/>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2.129</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9" name="CuadroTexto 18">
            <a:extLst>
              <a:ext uri="{FF2B5EF4-FFF2-40B4-BE49-F238E27FC236}">
                <a16:creationId xmlns:a16="http://schemas.microsoft.com/office/drawing/2014/main" id="{74A580E8-72E2-64D0-402B-94C2D480970E}"/>
              </a:ext>
            </a:extLst>
          </p:cNvPr>
          <p:cNvSpPr txBox="1"/>
          <p:nvPr/>
        </p:nvSpPr>
        <p:spPr>
          <a:xfrm>
            <a:off x="3598729" y="1815498"/>
            <a:ext cx="2266238" cy="415498"/>
          </a:xfrm>
          <a:prstGeom prst="rect">
            <a:avLst/>
          </a:prstGeom>
          <a:noFill/>
        </p:spPr>
        <p:txBody>
          <a:bodyPr wrap="square" rtlCol="0">
            <a:spAutoFit/>
          </a:bodyPr>
          <a:lstStyle/>
          <a:p>
            <a:r>
              <a:rPr lang="es-MX" b="1" dirty="0">
                <a:solidFill>
                  <a:srgbClr val="2A5162"/>
                </a:solidFill>
              </a:rPr>
              <a:t>Marzo 2025</a:t>
            </a:r>
            <a:endParaRPr lang="es-CO" b="1" dirty="0">
              <a:solidFill>
                <a:srgbClr val="2A5162"/>
              </a:solidFill>
            </a:endParaRPr>
          </a:p>
        </p:txBody>
      </p:sp>
      <p:cxnSp>
        <p:nvCxnSpPr>
          <p:cNvPr id="4" name="Conector recto 3">
            <a:extLst>
              <a:ext uri="{FF2B5EF4-FFF2-40B4-BE49-F238E27FC236}">
                <a16:creationId xmlns:a16="http://schemas.microsoft.com/office/drawing/2014/main" id="{EBA0B273-F9B7-02CE-BEE0-A46B3AE3038D}"/>
              </a:ext>
            </a:extLst>
          </p:cNvPr>
          <p:cNvCxnSpPr>
            <a:cxnSpLocks/>
          </p:cNvCxnSpPr>
          <p:nvPr/>
        </p:nvCxnSpPr>
        <p:spPr>
          <a:xfrm>
            <a:off x="5563226" y="1775352"/>
            <a:ext cx="0" cy="3973409"/>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923414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828E5-C8C3-B8F5-4ADE-44257E074174}"/>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34A659C1-6623-13E3-CF4D-EF73940E6C4A}"/>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690 (51,6%) solicitudes a través de la </a:t>
            </a:r>
            <a:r>
              <a:rPr lang="es-MX" dirty="0" err="1">
                <a:solidFill>
                  <a:srgbClr val="2A5162"/>
                </a:solidFill>
                <a:cs typeface="Arial" panose="020B0604020202020204" pitchFamily="34" charset="0"/>
              </a:rPr>
              <a:t>supersalud</a:t>
            </a:r>
            <a:r>
              <a:rPr lang="es-MX" dirty="0">
                <a:solidFill>
                  <a:srgbClr val="2A5162"/>
                </a:solidFill>
                <a:cs typeface="Arial" panose="020B0604020202020204" pitchFamily="34" charset="0"/>
              </a:rPr>
              <a:t>, siendo este el canal más utilizado por los usuarios.</a:t>
            </a:r>
          </a:p>
        </p:txBody>
      </p:sp>
      <p:sp>
        <p:nvSpPr>
          <p:cNvPr id="3" name="CuadroTexto 4">
            <a:extLst>
              <a:ext uri="{FF2B5EF4-FFF2-40B4-BE49-F238E27FC236}">
                <a16:creationId xmlns:a16="http://schemas.microsoft.com/office/drawing/2014/main" id="{7976968F-459C-DF38-2C6E-590482455DCA}"/>
              </a:ext>
            </a:extLst>
          </p:cNvPr>
          <p:cNvSpPr txBox="1"/>
          <p:nvPr/>
        </p:nvSpPr>
        <p:spPr>
          <a:xfrm>
            <a:off x="1270670" y="222276"/>
            <a:ext cx="7272808" cy="646331"/>
          </a:xfrm>
          <a:prstGeom prst="rect">
            <a:avLst/>
          </a:prstGeom>
          <a:noFill/>
        </p:spPr>
        <p:txBody>
          <a:bodyPr wrap="square" rtlCol="0">
            <a:spAutoFit/>
          </a:bodyPr>
          <a:lstStyle/>
          <a:p>
            <a:r>
              <a:rPr lang="es-CO" sz="3600" b="1" dirty="0">
                <a:solidFill>
                  <a:srgbClr val="23505E"/>
                </a:solidFill>
                <a:latin typeface="+mj-lt"/>
              </a:rPr>
              <a:t>Canales de origen – Suroeste</a:t>
            </a:r>
          </a:p>
        </p:txBody>
      </p:sp>
      <p:sp>
        <p:nvSpPr>
          <p:cNvPr id="7" name="CuadroTexto 6">
            <a:extLst>
              <a:ext uri="{FF2B5EF4-FFF2-40B4-BE49-F238E27FC236}">
                <a16:creationId xmlns:a16="http://schemas.microsoft.com/office/drawing/2014/main" id="{8B3F5744-79B0-6E34-869B-2D57D577DB8A}"/>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Abr 2025</a:t>
            </a:r>
          </a:p>
        </p:txBody>
      </p:sp>
      <p:sp>
        <p:nvSpPr>
          <p:cNvPr id="37" name="CuadroTexto 36">
            <a:extLst>
              <a:ext uri="{FF2B5EF4-FFF2-40B4-BE49-F238E27FC236}">
                <a16:creationId xmlns:a16="http://schemas.microsoft.com/office/drawing/2014/main" id="{9B51BE87-EDD9-5CFE-236A-6746CB2DE2A2}"/>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556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C1590C3D-3971-054D-4772-FDCE84ABB460}"/>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690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D1A871F1-E786-105E-2B9E-5EA155ACD721}"/>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92</a:t>
            </a:r>
          </a:p>
        </p:txBody>
      </p:sp>
      <p:sp>
        <p:nvSpPr>
          <p:cNvPr id="40" name="CuadroTexto 39">
            <a:extLst>
              <a:ext uri="{FF2B5EF4-FFF2-40B4-BE49-F238E27FC236}">
                <a16:creationId xmlns:a16="http://schemas.microsoft.com/office/drawing/2014/main" id="{36AA998D-B492-4A57-D3DF-4F41087EABCF}"/>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2DA547E7-9AAB-50DA-9EDB-D1429CAE2DC8}"/>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76068311-560D-7E1E-B9F8-0A290B2B1A23}"/>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B280F7DE-7289-FB4F-A8D2-895E0E86F96A}"/>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14A18701-F735-E6C9-3F9D-490094701990}"/>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201C5A7D-E2B4-60D3-BDA7-9EDCBE3835C0}"/>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DA340526-AA8F-1EB2-E278-B2E7DA61EB87}"/>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6" name="CuadroTexto 55">
            <a:extLst>
              <a:ext uri="{FF2B5EF4-FFF2-40B4-BE49-F238E27FC236}">
                <a16:creationId xmlns:a16="http://schemas.microsoft.com/office/drawing/2014/main" id="{7FE6C3D4-2614-FBF1-02E4-991B694B49DC}"/>
              </a:ext>
            </a:extLst>
          </p:cNvPr>
          <p:cNvSpPr txBox="1"/>
          <p:nvPr/>
        </p:nvSpPr>
        <p:spPr>
          <a:xfrm>
            <a:off x="339263" y="5063593"/>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8" name="CuadroTexto 57">
            <a:extLst>
              <a:ext uri="{FF2B5EF4-FFF2-40B4-BE49-F238E27FC236}">
                <a16:creationId xmlns:a16="http://schemas.microsoft.com/office/drawing/2014/main" id="{F2D6E205-64F8-4209-6AD5-AF4299EF9E92}"/>
              </a:ext>
            </a:extLst>
          </p:cNvPr>
          <p:cNvSpPr txBox="1"/>
          <p:nvPr/>
        </p:nvSpPr>
        <p:spPr>
          <a:xfrm>
            <a:off x="6283542" y="5092675"/>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1.338</a:t>
            </a:r>
          </a:p>
        </p:txBody>
      </p:sp>
      <p:cxnSp>
        <p:nvCxnSpPr>
          <p:cNvPr id="60" name="Conector recto 59">
            <a:extLst>
              <a:ext uri="{FF2B5EF4-FFF2-40B4-BE49-F238E27FC236}">
                <a16:creationId xmlns:a16="http://schemas.microsoft.com/office/drawing/2014/main" id="{7D0F5E4F-C909-2FD7-4C71-D29A4B451E77}"/>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5" name="CuadroTexto 64">
            <a:extLst>
              <a:ext uri="{FF2B5EF4-FFF2-40B4-BE49-F238E27FC236}">
                <a16:creationId xmlns:a16="http://schemas.microsoft.com/office/drawing/2014/main" id="{2261E018-3F45-8C81-C015-325881865910}"/>
              </a:ext>
            </a:extLst>
          </p:cNvPr>
          <p:cNvSpPr txBox="1"/>
          <p:nvPr/>
        </p:nvSpPr>
        <p:spPr>
          <a:xfrm>
            <a:off x="5948345" y="1817485"/>
            <a:ext cx="2266238" cy="415498"/>
          </a:xfrm>
          <a:prstGeom prst="rect">
            <a:avLst/>
          </a:prstGeom>
          <a:noFill/>
        </p:spPr>
        <p:txBody>
          <a:bodyPr wrap="square" rtlCol="0">
            <a:spAutoFit/>
          </a:bodyPr>
          <a:lstStyle/>
          <a:p>
            <a:r>
              <a:rPr lang="es-MX" b="1" dirty="0">
                <a:solidFill>
                  <a:srgbClr val="2A5162"/>
                </a:solidFill>
              </a:rPr>
              <a:t>Abril 2025</a:t>
            </a:r>
            <a:endParaRPr lang="es-CO" b="1" dirty="0">
              <a:solidFill>
                <a:srgbClr val="2A5162"/>
              </a:solidFill>
            </a:endParaRPr>
          </a:p>
        </p:txBody>
      </p:sp>
      <p:sp>
        <p:nvSpPr>
          <p:cNvPr id="69" name="CuadroTexto 68">
            <a:extLst>
              <a:ext uri="{FF2B5EF4-FFF2-40B4-BE49-F238E27FC236}">
                <a16:creationId xmlns:a16="http://schemas.microsoft.com/office/drawing/2014/main" id="{30E0260C-F747-9C82-5107-7A79F9C83CDD}"/>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Suroeste</a:t>
            </a:r>
            <a:endParaRPr lang="es-CO" b="1" dirty="0">
              <a:solidFill>
                <a:srgbClr val="2A5162"/>
              </a:solidFill>
            </a:endParaRPr>
          </a:p>
        </p:txBody>
      </p:sp>
      <p:cxnSp>
        <p:nvCxnSpPr>
          <p:cNvPr id="71" name="Conector recto 70">
            <a:extLst>
              <a:ext uri="{FF2B5EF4-FFF2-40B4-BE49-F238E27FC236}">
                <a16:creationId xmlns:a16="http://schemas.microsoft.com/office/drawing/2014/main" id="{1D6BDE01-028B-0492-1404-AE9DCC301036}"/>
              </a:ext>
            </a:extLst>
          </p:cNvPr>
          <p:cNvCxnSpPr>
            <a:cxnSpLocks/>
          </p:cNvCxnSpPr>
          <p:nvPr/>
        </p:nvCxnSpPr>
        <p:spPr>
          <a:xfrm>
            <a:off x="339263" y="5063593"/>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B9057468-B134-7254-BF09-BE9DC31130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7419" y="1730455"/>
            <a:ext cx="3904976" cy="4150800"/>
          </a:xfrm>
          <a:prstGeom prst="rect">
            <a:avLst/>
          </a:prstGeom>
        </p:spPr>
      </p:pic>
      <p:sp>
        <p:nvSpPr>
          <p:cNvPr id="4" name="CuadroTexto 3">
            <a:extLst>
              <a:ext uri="{FF2B5EF4-FFF2-40B4-BE49-F238E27FC236}">
                <a16:creationId xmlns:a16="http://schemas.microsoft.com/office/drawing/2014/main" id="{E8240662-C092-634E-F373-7D66DEA51FD1}"/>
              </a:ext>
            </a:extLst>
          </p:cNvPr>
          <p:cNvSpPr txBox="1"/>
          <p:nvPr/>
        </p:nvSpPr>
        <p:spPr>
          <a:xfrm>
            <a:off x="3867044" y="2342187"/>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647</a:t>
            </a:r>
          </a:p>
        </p:txBody>
      </p:sp>
      <p:sp>
        <p:nvSpPr>
          <p:cNvPr id="6" name="CuadroTexto 5">
            <a:extLst>
              <a:ext uri="{FF2B5EF4-FFF2-40B4-BE49-F238E27FC236}">
                <a16:creationId xmlns:a16="http://schemas.microsoft.com/office/drawing/2014/main" id="{3AB5F04D-A7E4-8379-97E0-1900D2807FC9}"/>
              </a:ext>
            </a:extLst>
          </p:cNvPr>
          <p:cNvSpPr txBox="1"/>
          <p:nvPr/>
        </p:nvSpPr>
        <p:spPr>
          <a:xfrm>
            <a:off x="3922789" y="2830377"/>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582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8" name="CuadroTexto 7">
            <a:extLst>
              <a:ext uri="{FF2B5EF4-FFF2-40B4-BE49-F238E27FC236}">
                <a16:creationId xmlns:a16="http://schemas.microsoft.com/office/drawing/2014/main" id="{C99C09AF-817A-C293-CAB2-B2427D172A81}"/>
              </a:ext>
            </a:extLst>
          </p:cNvPr>
          <p:cNvSpPr txBox="1"/>
          <p:nvPr/>
        </p:nvSpPr>
        <p:spPr>
          <a:xfrm>
            <a:off x="3943194" y="3400580"/>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101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9" name="CuadroTexto 8">
            <a:extLst>
              <a:ext uri="{FF2B5EF4-FFF2-40B4-BE49-F238E27FC236}">
                <a16:creationId xmlns:a16="http://schemas.microsoft.com/office/drawing/2014/main" id="{49815517-0A33-7837-72CF-3FDE90C7BAD3}"/>
              </a:ext>
            </a:extLst>
          </p:cNvPr>
          <p:cNvSpPr txBox="1"/>
          <p:nvPr/>
        </p:nvSpPr>
        <p:spPr>
          <a:xfrm>
            <a:off x="4023917" y="3916061"/>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0" name="CuadroTexto 9">
            <a:extLst>
              <a:ext uri="{FF2B5EF4-FFF2-40B4-BE49-F238E27FC236}">
                <a16:creationId xmlns:a16="http://schemas.microsoft.com/office/drawing/2014/main" id="{06B2FBF3-4614-A0FC-5676-9691F8873D7E}"/>
              </a:ext>
            </a:extLst>
          </p:cNvPr>
          <p:cNvSpPr txBox="1"/>
          <p:nvPr/>
        </p:nvSpPr>
        <p:spPr>
          <a:xfrm>
            <a:off x="4109642" y="449806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2" name="CuadroTexto 11">
            <a:extLst>
              <a:ext uri="{FF2B5EF4-FFF2-40B4-BE49-F238E27FC236}">
                <a16:creationId xmlns:a16="http://schemas.microsoft.com/office/drawing/2014/main" id="{56624BDF-7D6B-D89A-FEDB-540E20FD8295}"/>
              </a:ext>
            </a:extLst>
          </p:cNvPr>
          <p:cNvSpPr txBox="1"/>
          <p:nvPr/>
        </p:nvSpPr>
        <p:spPr>
          <a:xfrm>
            <a:off x="3921772" y="5054390"/>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1.338</a:t>
            </a:r>
          </a:p>
        </p:txBody>
      </p:sp>
      <p:sp>
        <p:nvSpPr>
          <p:cNvPr id="13" name="CuadroTexto 12">
            <a:extLst>
              <a:ext uri="{FF2B5EF4-FFF2-40B4-BE49-F238E27FC236}">
                <a16:creationId xmlns:a16="http://schemas.microsoft.com/office/drawing/2014/main" id="{39B85CDD-2749-7232-7038-4EFDABF15F35}"/>
              </a:ext>
            </a:extLst>
          </p:cNvPr>
          <p:cNvSpPr txBox="1"/>
          <p:nvPr/>
        </p:nvSpPr>
        <p:spPr>
          <a:xfrm>
            <a:off x="3586575" y="1779200"/>
            <a:ext cx="2266238" cy="415498"/>
          </a:xfrm>
          <a:prstGeom prst="rect">
            <a:avLst/>
          </a:prstGeom>
          <a:noFill/>
        </p:spPr>
        <p:txBody>
          <a:bodyPr wrap="square" rtlCol="0">
            <a:spAutoFit/>
          </a:bodyPr>
          <a:lstStyle/>
          <a:p>
            <a:r>
              <a:rPr lang="es-MX" b="1" dirty="0">
                <a:solidFill>
                  <a:srgbClr val="2A5162"/>
                </a:solidFill>
              </a:rPr>
              <a:t>Marzo 2025</a:t>
            </a:r>
            <a:endParaRPr lang="es-CO" b="1" dirty="0">
              <a:solidFill>
                <a:srgbClr val="2A5162"/>
              </a:solidFill>
            </a:endParaRPr>
          </a:p>
        </p:txBody>
      </p:sp>
      <p:cxnSp>
        <p:nvCxnSpPr>
          <p:cNvPr id="16" name="Conector recto 15">
            <a:extLst>
              <a:ext uri="{FF2B5EF4-FFF2-40B4-BE49-F238E27FC236}">
                <a16:creationId xmlns:a16="http://schemas.microsoft.com/office/drawing/2014/main" id="{13847CD6-8500-E48F-398A-FB6D03C3A6D9}"/>
              </a:ext>
            </a:extLst>
          </p:cNvPr>
          <p:cNvCxnSpPr>
            <a:cxnSpLocks/>
          </p:cNvCxnSpPr>
          <p:nvPr/>
        </p:nvCxnSpPr>
        <p:spPr>
          <a:xfrm>
            <a:off x="5563226" y="1775352"/>
            <a:ext cx="0" cy="3973409"/>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917354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37405-5775-5D16-8385-B72A695A0221}"/>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314A5B8C-8F86-DA06-D236-BF0B8326E623}"/>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805 (57,0%)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5B891FC0-6147-4C35-DECB-76C20F317516}"/>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Urabá</a:t>
            </a:r>
          </a:p>
        </p:txBody>
      </p:sp>
      <p:sp>
        <p:nvSpPr>
          <p:cNvPr id="7" name="CuadroTexto 6">
            <a:extLst>
              <a:ext uri="{FF2B5EF4-FFF2-40B4-BE49-F238E27FC236}">
                <a16:creationId xmlns:a16="http://schemas.microsoft.com/office/drawing/2014/main" id="{42DC397C-96DB-6888-47FF-EE0811DF48D1}"/>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Abr 2025</a:t>
            </a:r>
          </a:p>
        </p:txBody>
      </p:sp>
      <p:sp>
        <p:nvSpPr>
          <p:cNvPr id="37" name="CuadroTexto 36">
            <a:extLst>
              <a:ext uri="{FF2B5EF4-FFF2-40B4-BE49-F238E27FC236}">
                <a16:creationId xmlns:a16="http://schemas.microsoft.com/office/drawing/2014/main" id="{0DCDA2DB-5890-4904-44A5-5FFAD67F09A4}"/>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805</a:t>
            </a:r>
          </a:p>
        </p:txBody>
      </p:sp>
      <p:sp>
        <p:nvSpPr>
          <p:cNvPr id="38" name="CuadroTexto 37">
            <a:extLst>
              <a:ext uri="{FF2B5EF4-FFF2-40B4-BE49-F238E27FC236}">
                <a16:creationId xmlns:a16="http://schemas.microsoft.com/office/drawing/2014/main" id="{CF41EF94-48AB-9624-892F-7CD1545FCD9F}"/>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538</a:t>
            </a:r>
          </a:p>
        </p:txBody>
      </p:sp>
      <p:sp>
        <p:nvSpPr>
          <p:cNvPr id="39" name="CuadroTexto 38">
            <a:extLst>
              <a:ext uri="{FF2B5EF4-FFF2-40B4-BE49-F238E27FC236}">
                <a16:creationId xmlns:a16="http://schemas.microsoft.com/office/drawing/2014/main" id="{CADC2BE6-C30B-1AF6-B87B-E0AB80F9F418}"/>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67</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15709F83-C7A6-9A73-0BD7-5AA2039513B2}"/>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a:t>
            </a:r>
          </a:p>
        </p:txBody>
      </p:sp>
      <p:sp>
        <p:nvSpPr>
          <p:cNvPr id="41" name="CuadroTexto 40">
            <a:extLst>
              <a:ext uri="{FF2B5EF4-FFF2-40B4-BE49-F238E27FC236}">
                <a16:creationId xmlns:a16="http://schemas.microsoft.com/office/drawing/2014/main" id="{9857FAF0-A291-3328-0612-E646186F68BD}"/>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a:t>
            </a:r>
          </a:p>
        </p:txBody>
      </p:sp>
      <p:sp>
        <p:nvSpPr>
          <p:cNvPr id="43" name="CuadroTexto 42">
            <a:extLst>
              <a:ext uri="{FF2B5EF4-FFF2-40B4-BE49-F238E27FC236}">
                <a16:creationId xmlns:a16="http://schemas.microsoft.com/office/drawing/2014/main" id="{58146E46-79DE-9021-75EC-372064900E42}"/>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27622636-FB75-1FC2-2290-27404AC711EC}"/>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B86AD038-56A9-E74B-8965-365B993A47C8}"/>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DDB48886-89CD-46FC-F086-AF5933D4EFE5}"/>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30402FFA-306D-B459-0E39-1DEEED872E46}"/>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6" name="CuadroTexto 55">
            <a:extLst>
              <a:ext uri="{FF2B5EF4-FFF2-40B4-BE49-F238E27FC236}">
                <a16:creationId xmlns:a16="http://schemas.microsoft.com/office/drawing/2014/main" id="{03425DD0-DB2B-63F4-55D6-40B34B01C3E8}"/>
              </a:ext>
            </a:extLst>
          </p:cNvPr>
          <p:cNvSpPr txBox="1"/>
          <p:nvPr/>
        </p:nvSpPr>
        <p:spPr>
          <a:xfrm>
            <a:off x="337696" y="5093699"/>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8" name="CuadroTexto 57">
            <a:extLst>
              <a:ext uri="{FF2B5EF4-FFF2-40B4-BE49-F238E27FC236}">
                <a16:creationId xmlns:a16="http://schemas.microsoft.com/office/drawing/2014/main" id="{A37FFE61-01EF-B225-1184-34D1318512FE}"/>
              </a:ext>
            </a:extLst>
          </p:cNvPr>
          <p:cNvSpPr txBox="1"/>
          <p:nvPr/>
        </p:nvSpPr>
        <p:spPr>
          <a:xfrm>
            <a:off x="6281975" y="5122781"/>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1.413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DC974748-3745-4A63-1AB5-01DADC3D1196}"/>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5" name="CuadroTexto 64">
            <a:extLst>
              <a:ext uri="{FF2B5EF4-FFF2-40B4-BE49-F238E27FC236}">
                <a16:creationId xmlns:a16="http://schemas.microsoft.com/office/drawing/2014/main" id="{A6FDB469-3257-3C5F-1F0B-4E3BCB329EAC}"/>
              </a:ext>
            </a:extLst>
          </p:cNvPr>
          <p:cNvSpPr txBox="1"/>
          <p:nvPr/>
        </p:nvSpPr>
        <p:spPr>
          <a:xfrm>
            <a:off x="6019525" y="1800288"/>
            <a:ext cx="2266238" cy="415498"/>
          </a:xfrm>
          <a:prstGeom prst="rect">
            <a:avLst/>
          </a:prstGeom>
          <a:noFill/>
        </p:spPr>
        <p:txBody>
          <a:bodyPr wrap="square" rtlCol="0">
            <a:spAutoFit/>
          </a:bodyPr>
          <a:lstStyle/>
          <a:p>
            <a:r>
              <a:rPr lang="es-MX" b="1" dirty="0">
                <a:solidFill>
                  <a:srgbClr val="2A5162"/>
                </a:solidFill>
              </a:rPr>
              <a:t>Abril 2025</a:t>
            </a:r>
            <a:endParaRPr lang="es-CO" b="1" dirty="0">
              <a:solidFill>
                <a:srgbClr val="2A5162"/>
              </a:solidFill>
            </a:endParaRPr>
          </a:p>
        </p:txBody>
      </p:sp>
      <p:sp>
        <p:nvSpPr>
          <p:cNvPr id="69" name="CuadroTexto 68">
            <a:extLst>
              <a:ext uri="{FF2B5EF4-FFF2-40B4-BE49-F238E27FC236}">
                <a16:creationId xmlns:a16="http://schemas.microsoft.com/office/drawing/2014/main" id="{37E618E7-5F81-946A-14E6-B862B7B17F7E}"/>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Urabá</a:t>
            </a:r>
            <a:endParaRPr lang="es-CO" b="1" dirty="0">
              <a:solidFill>
                <a:srgbClr val="2A5162"/>
              </a:solidFill>
            </a:endParaRPr>
          </a:p>
        </p:txBody>
      </p:sp>
      <p:cxnSp>
        <p:nvCxnSpPr>
          <p:cNvPr id="71" name="Conector recto 70">
            <a:extLst>
              <a:ext uri="{FF2B5EF4-FFF2-40B4-BE49-F238E27FC236}">
                <a16:creationId xmlns:a16="http://schemas.microsoft.com/office/drawing/2014/main" id="{0EED22C3-1304-FE55-9AF6-5EA7F1E7F575}"/>
              </a:ext>
            </a:extLst>
          </p:cNvPr>
          <p:cNvCxnSpPr>
            <a:cxnSpLocks/>
          </p:cNvCxnSpPr>
          <p:nvPr/>
        </p:nvCxnSpPr>
        <p:spPr>
          <a:xfrm>
            <a:off x="337696" y="5093699"/>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Gráfico 8">
            <a:extLst>
              <a:ext uri="{FF2B5EF4-FFF2-40B4-BE49-F238E27FC236}">
                <a16:creationId xmlns:a16="http://schemas.microsoft.com/office/drawing/2014/main" id="{5CDBA7F7-E45D-F346-A743-DD8AEE5E0D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7419" y="1720323"/>
            <a:ext cx="3904976" cy="4150800"/>
          </a:xfrm>
          <a:prstGeom prst="rect">
            <a:avLst/>
          </a:prstGeom>
        </p:spPr>
      </p:pic>
      <p:sp>
        <p:nvSpPr>
          <p:cNvPr id="4" name="CuadroTexto 3">
            <a:extLst>
              <a:ext uri="{FF2B5EF4-FFF2-40B4-BE49-F238E27FC236}">
                <a16:creationId xmlns:a16="http://schemas.microsoft.com/office/drawing/2014/main" id="{B489A4D3-6BE7-269A-E9E2-228FD5F22DDC}"/>
              </a:ext>
            </a:extLst>
          </p:cNvPr>
          <p:cNvSpPr txBox="1"/>
          <p:nvPr/>
        </p:nvSpPr>
        <p:spPr>
          <a:xfrm>
            <a:off x="3674263" y="245370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805</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5" name="CuadroTexto 4">
            <a:extLst>
              <a:ext uri="{FF2B5EF4-FFF2-40B4-BE49-F238E27FC236}">
                <a16:creationId xmlns:a16="http://schemas.microsoft.com/office/drawing/2014/main" id="{8BBF8652-10B5-FE96-C5CC-57D3DC247135}"/>
              </a:ext>
            </a:extLst>
          </p:cNvPr>
          <p:cNvSpPr txBox="1"/>
          <p:nvPr/>
        </p:nvSpPr>
        <p:spPr>
          <a:xfrm>
            <a:off x="3730008" y="294189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463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6" name="CuadroTexto 5">
            <a:extLst>
              <a:ext uri="{FF2B5EF4-FFF2-40B4-BE49-F238E27FC236}">
                <a16:creationId xmlns:a16="http://schemas.microsoft.com/office/drawing/2014/main" id="{0EA8DD26-479F-C4B1-58B1-3F4FDF667793}"/>
              </a:ext>
            </a:extLst>
          </p:cNvPr>
          <p:cNvSpPr txBox="1"/>
          <p:nvPr/>
        </p:nvSpPr>
        <p:spPr>
          <a:xfrm>
            <a:off x="3750413" y="351209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87</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8" name="CuadroTexto 7">
            <a:extLst>
              <a:ext uri="{FF2B5EF4-FFF2-40B4-BE49-F238E27FC236}">
                <a16:creationId xmlns:a16="http://schemas.microsoft.com/office/drawing/2014/main" id="{D4C04893-2C7B-BDCC-5DBD-AD0D33A7CFB1}"/>
              </a:ext>
            </a:extLst>
          </p:cNvPr>
          <p:cNvSpPr txBox="1"/>
          <p:nvPr/>
        </p:nvSpPr>
        <p:spPr>
          <a:xfrm>
            <a:off x="3831136" y="402757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0" name="CuadroTexto 9">
            <a:extLst>
              <a:ext uri="{FF2B5EF4-FFF2-40B4-BE49-F238E27FC236}">
                <a16:creationId xmlns:a16="http://schemas.microsoft.com/office/drawing/2014/main" id="{5AF35216-A511-D570-44E9-B9E67889BE75}"/>
              </a:ext>
            </a:extLst>
          </p:cNvPr>
          <p:cNvSpPr txBox="1"/>
          <p:nvPr/>
        </p:nvSpPr>
        <p:spPr>
          <a:xfrm>
            <a:off x="3916861" y="460958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2" name="CuadroTexto 11">
            <a:extLst>
              <a:ext uri="{FF2B5EF4-FFF2-40B4-BE49-F238E27FC236}">
                <a16:creationId xmlns:a16="http://schemas.microsoft.com/office/drawing/2014/main" id="{D7761A60-6A27-A986-D743-79F00D9521A0}"/>
              </a:ext>
            </a:extLst>
          </p:cNvPr>
          <p:cNvSpPr txBox="1"/>
          <p:nvPr/>
        </p:nvSpPr>
        <p:spPr>
          <a:xfrm>
            <a:off x="3727424" y="5196011"/>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1.363</a:t>
            </a:r>
          </a:p>
        </p:txBody>
      </p:sp>
      <p:sp>
        <p:nvSpPr>
          <p:cNvPr id="13" name="CuadroTexto 12">
            <a:extLst>
              <a:ext uri="{FF2B5EF4-FFF2-40B4-BE49-F238E27FC236}">
                <a16:creationId xmlns:a16="http://schemas.microsoft.com/office/drawing/2014/main" id="{8F883EBF-C78C-2E2F-B91E-8A55D5463343}"/>
              </a:ext>
            </a:extLst>
          </p:cNvPr>
          <p:cNvSpPr txBox="1"/>
          <p:nvPr/>
        </p:nvSpPr>
        <p:spPr>
          <a:xfrm>
            <a:off x="3464974" y="1873518"/>
            <a:ext cx="2266238" cy="415498"/>
          </a:xfrm>
          <a:prstGeom prst="rect">
            <a:avLst/>
          </a:prstGeom>
          <a:noFill/>
        </p:spPr>
        <p:txBody>
          <a:bodyPr wrap="square" rtlCol="0">
            <a:spAutoFit/>
          </a:bodyPr>
          <a:lstStyle/>
          <a:p>
            <a:r>
              <a:rPr lang="es-MX" b="1" dirty="0">
                <a:solidFill>
                  <a:srgbClr val="2A5162"/>
                </a:solidFill>
              </a:rPr>
              <a:t>Marzo 2025</a:t>
            </a:r>
            <a:endParaRPr lang="es-CO" b="1" dirty="0">
              <a:solidFill>
                <a:srgbClr val="2A5162"/>
              </a:solidFill>
            </a:endParaRPr>
          </a:p>
        </p:txBody>
      </p:sp>
      <p:cxnSp>
        <p:nvCxnSpPr>
          <p:cNvPr id="15" name="Conector recto 14">
            <a:extLst>
              <a:ext uri="{FF2B5EF4-FFF2-40B4-BE49-F238E27FC236}">
                <a16:creationId xmlns:a16="http://schemas.microsoft.com/office/drawing/2014/main" id="{F7743B0E-D4EA-A99C-E3DA-F484CA58F03D}"/>
              </a:ext>
            </a:extLst>
          </p:cNvPr>
          <p:cNvCxnSpPr>
            <a:cxnSpLocks/>
          </p:cNvCxnSpPr>
          <p:nvPr/>
        </p:nvCxnSpPr>
        <p:spPr>
          <a:xfrm>
            <a:off x="5563226" y="1775352"/>
            <a:ext cx="0" cy="3973409"/>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529917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0AFB-0BDC-A6E7-8216-9B316F80EDF2}"/>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620A17EA-30D0-8703-8CC9-DCCE807F287F}"/>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9.727 (62,6%)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A084D60B-2B0C-D3AC-60DC-6F30A77A7BEC}"/>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Valle de Aburrá</a:t>
            </a:r>
          </a:p>
        </p:txBody>
      </p:sp>
      <p:sp>
        <p:nvSpPr>
          <p:cNvPr id="7" name="CuadroTexto 6">
            <a:extLst>
              <a:ext uri="{FF2B5EF4-FFF2-40B4-BE49-F238E27FC236}">
                <a16:creationId xmlns:a16="http://schemas.microsoft.com/office/drawing/2014/main" id="{EBC9AC68-5097-1E6E-7844-A987883D4351}"/>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Abr 2025</a:t>
            </a:r>
          </a:p>
        </p:txBody>
      </p:sp>
      <p:sp>
        <p:nvSpPr>
          <p:cNvPr id="37" name="CuadroTexto 36">
            <a:extLst>
              <a:ext uri="{FF2B5EF4-FFF2-40B4-BE49-F238E27FC236}">
                <a16:creationId xmlns:a16="http://schemas.microsoft.com/office/drawing/2014/main" id="{846F1CB5-3EDB-FDFF-46A0-0E75EEE3C9F3}"/>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8.334</a:t>
            </a:r>
          </a:p>
        </p:txBody>
      </p:sp>
      <p:sp>
        <p:nvSpPr>
          <p:cNvPr id="38" name="CuadroTexto 37">
            <a:extLst>
              <a:ext uri="{FF2B5EF4-FFF2-40B4-BE49-F238E27FC236}">
                <a16:creationId xmlns:a16="http://schemas.microsoft.com/office/drawing/2014/main" id="{3E5C6467-601C-AC4F-A76C-DB7926B12B2E}"/>
              </a:ext>
            </a:extLst>
          </p:cNvPr>
          <p:cNvSpPr txBox="1"/>
          <p:nvPr/>
        </p:nvSpPr>
        <p:spPr>
          <a:xfrm>
            <a:off x="6228814" y="2868662"/>
            <a:ext cx="952683"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5.642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6517637C-891D-DEA5-BB8C-7902502B225D}"/>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718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B9A5CD02-E692-02C9-021E-CE414B19208F}"/>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6</a:t>
            </a:r>
          </a:p>
        </p:txBody>
      </p:sp>
      <p:sp>
        <p:nvSpPr>
          <p:cNvPr id="41" name="CuadroTexto 40">
            <a:extLst>
              <a:ext uri="{FF2B5EF4-FFF2-40B4-BE49-F238E27FC236}">
                <a16:creationId xmlns:a16="http://schemas.microsoft.com/office/drawing/2014/main" id="{9EF7FA5A-8FB3-EA7D-0AEA-D82EB3FD490F}"/>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21</a:t>
            </a:r>
          </a:p>
        </p:txBody>
      </p:sp>
      <p:sp>
        <p:nvSpPr>
          <p:cNvPr id="43" name="CuadroTexto 42">
            <a:extLst>
              <a:ext uri="{FF2B5EF4-FFF2-40B4-BE49-F238E27FC236}">
                <a16:creationId xmlns:a16="http://schemas.microsoft.com/office/drawing/2014/main" id="{FF4E85CF-5DD3-AE6D-0E15-3870ADA85B30}"/>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F8633676-B1C5-32D6-AFED-BE96DE0748E4}"/>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64722FF9-8221-008D-1092-9991BC033C33}"/>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C6A14145-0086-7AF5-56C4-AD4BD58154F7}"/>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710A2280-2A73-565D-DE4C-7042D1215E45}"/>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6" name="CuadroTexto 55">
            <a:extLst>
              <a:ext uri="{FF2B5EF4-FFF2-40B4-BE49-F238E27FC236}">
                <a16:creationId xmlns:a16="http://schemas.microsoft.com/office/drawing/2014/main" id="{71426885-2CBD-D2AE-6CDB-8C5E632DD318}"/>
              </a:ext>
            </a:extLst>
          </p:cNvPr>
          <p:cNvSpPr txBox="1"/>
          <p:nvPr/>
        </p:nvSpPr>
        <p:spPr>
          <a:xfrm>
            <a:off x="334146" y="5082305"/>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8" name="CuadroTexto 57">
            <a:extLst>
              <a:ext uri="{FF2B5EF4-FFF2-40B4-BE49-F238E27FC236}">
                <a16:creationId xmlns:a16="http://schemas.microsoft.com/office/drawing/2014/main" id="{AFD25F13-CB60-45AD-CB4A-A8274F5F5A1A}"/>
              </a:ext>
            </a:extLst>
          </p:cNvPr>
          <p:cNvSpPr txBox="1"/>
          <p:nvPr/>
        </p:nvSpPr>
        <p:spPr>
          <a:xfrm>
            <a:off x="6278425" y="5111387"/>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14.721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44ECF749-1A0D-BDB6-ED20-C3D64DB8BCAB}"/>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5" name="CuadroTexto 64">
            <a:extLst>
              <a:ext uri="{FF2B5EF4-FFF2-40B4-BE49-F238E27FC236}">
                <a16:creationId xmlns:a16="http://schemas.microsoft.com/office/drawing/2014/main" id="{FD1837EA-9936-5232-F5FD-0415FD8AE5B0}"/>
              </a:ext>
            </a:extLst>
          </p:cNvPr>
          <p:cNvSpPr txBox="1"/>
          <p:nvPr/>
        </p:nvSpPr>
        <p:spPr>
          <a:xfrm>
            <a:off x="5954550" y="1808111"/>
            <a:ext cx="2266238" cy="415498"/>
          </a:xfrm>
          <a:prstGeom prst="rect">
            <a:avLst/>
          </a:prstGeom>
          <a:noFill/>
        </p:spPr>
        <p:txBody>
          <a:bodyPr wrap="square" rtlCol="0">
            <a:spAutoFit/>
          </a:bodyPr>
          <a:lstStyle/>
          <a:p>
            <a:r>
              <a:rPr lang="es-MX" b="1" dirty="0">
                <a:solidFill>
                  <a:srgbClr val="2A5162"/>
                </a:solidFill>
              </a:rPr>
              <a:t>Abril 2025</a:t>
            </a:r>
            <a:endParaRPr lang="es-CO" b="1" dirty="0">
              <a:solidFill>
                <a:srgbClr val="2A5162"/>
              </a:solidFill>
            </a:endParaRPr>
          </a:p>
        </p:txBody>
      </p:sp>
      <p:sp>
        <p:nvSpPr>
          <p:cNvPr id="69" name="CuadroTexto 68">
            <a:extLst>
              <a:ext uri="{FF2B5EF4-FFF2-40B4-BE49-F238E27FC236}">
                <a16:creationId xmlns:a16="http://schemas.microsoft.com/office/drawing/2014/main" id="{5422F9E7-CFA5-76B0-1BF4-CAC90B80E27D}"/>
              </a:ext>
            </a:extLst>
          </p:cNvPr>
          <p:cNvSpPr txBox="1"/>
          <p:nvPr/>
        </p:nvSpPr>
        <p:spPr>
          <a:xfrm>
            <a:off x="9746665" y="1986949"/>
            <a:ext cx="1935351" cy="415498"/>
          </a:xfrm>
          <a:prstGeom prst="rect">
            <a:avLst/>
          </a:prstGeom>
          <a:noFill/>
        </p:spPr>
        <p:txBody>
          <a:bodyPr wrap="square" rtlCol="0">
            <a:spAutoFit/>
          </a:bodyPr>
          <a:lstStyle/>
          <a:p>
            <a:pPr algn="ctr"/>
            <a:r>
              <a:rPr lang="es-MX" b="1" dirty="0">
                <a:solidFill>
                  <a:srgbClr val="2A5162"/>
                </a:solidFill>
              </a:rPr>
              <a:t>Valle de Aburrá</a:t>
            </a:r>
            <a:endParaRPr lang="es-CO" b="1" dirty="0">
              <a:solidFill>
                <a:srgbClr val="2A5162"/>
              </a:solidFill>
            </a:endParaRPr>
          </a:p>
        </p:txBody>
      </p:sp>
      <p:cxnSp>
        <p:nvCxnSpPr>
          <p:cNvPr id="71" name="Conector recto 70">
            <a:extLst>
              <a:ext uri="{FF2B5EF4-FFF2-40B4-BE49-F238E27FC236}">
                <a16:creationId xmlns:a16="http://schemas.microsoft.com/office/drawing/2014/main" id="{DA0AECEC-3B59-25C4-E915-D51F8453220D}"/>
              </a:ext>
            </a:extLst>
          </p:cNvPr>
          <p:cNvCxnSpPr>
            <a:cxnSpLocks/>
          </p:cNvCxnSpPr>
          <p:nvPr/>
        </p:nvCxnSpPr>
        <p:spPr>
          <a:xfrm>
            <a:off x="334146" y="5082305"/>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093D3638-DCDF-718D-D655-61BF6F90C3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7419" y="1729245"/>
            <a:ext cx="3904976" cy="4150800"/>
          </a:xfrm>
          <a:prstGeom prst="rect">
            <a:avLst/>
          </a:prstGeom>
        </p:spPr>
      </p:pic>
      <p:sp>
        <p:nvSpPr>
          <p:cNvPr id="4" name="CuadroTexto 3">
            <a:extLst>
              <a:ext uri="{FF2B5EF4-FFF2-40B4-BE49-F238E27FC236}">
                <a16:creationId xmlns:a16="http://schemas.microsoft.com/office/drawing/2014/main" id="{B166F329-C1CC-18F1-F882-863C005A8E14}"/>
              </a:ext>
            </a:extLst>
          </p:cNvPr>
          <p:cNvSpPr txBox="1"/>
          <p:nvPr/>
        </p:nvSpPr>
        <p:spPr>
          <a:xfrm>
            <a:off x="4193669" y="2381359"/>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9.727</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6" name="CuadroTexto 5">
            <a:extLst>
              <a:ext uri="{FF2B5EF4-FFF2-40B4-BE49-F238E27FC236}">
                <a16:creationId xmlns:a16="http://schemas.microsoft.com/office/drawing/2014/main" id="{2D41A27E-AC41-967D-BDF5-AF9C1EF6BFA7}"/>
              </a:ext>
            </a:extLst>
          </p:cNvPr>
          <p:cNvSpPr txBox="1"/>
          <p:nvPr/>
        </p:nvSpPr>
        <p:spPr>
          <a:xfrm>
            <a:off x="4249414" y="2869549"/>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a:t>
            </a: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.039</a:t>
            </a:r>
          </a:p>
        </p:txBody>
      </p:sp>
      <p:sp>
        <p:nvSpPr>
          <p:cNvPr id="8" name="CuadroTexto 7">
            <a:extLst>
              <a:ext uri="{FF2B5EF4-FFF2-40B4-BE49-F238E27FC236}">
                <a16:creationId xmlns:a16="http://schemas.microsoft.com/office/drawing/2014/main" id="{6A4DD326-A86D-C5E7-41DC-BFEAB0F7E140}"/>
              </a:ext>
            </a:extLst>
          </p:cNvPr>
          <p:cNvSpPr txBox="1"/>
          <p:nvPr/>
        </p:nvSpPr>
        <p:spPr>
          <a:xfrm>
            <a:off x="4269819" y="3439752"/>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757</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9" name="CuadroTexto 8">
            <a:extLst>
              <a:ext uri="{FF2B5EF4-FFF2-40B4-BE49-F238E27FC236}">
                <a16:creationId xmlns:a16="http://schemas.microsoft.com/office/drawing/2014/main" id="{BCD6E5C7-FA20-A88C-DCBA-9073BFCEBCE8}"/>
              </a:ext>
            </a:extLst>
          </p:cNvPr>
          <p:cNvSpPr txBox="1"/>
          <p:nvPr/>
        </p:nvSpPr>
        <p:spPr>
          <a:xfrm>
            <a:off x="4350542" y="3955233"/>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0" name="CuadroTexto 9">
            <a:extLst>
              <a:ext uri="{FF2B5EF4-FFF2-40B4-BE49-F238E27FC236}">
                <a16:creationId xmlns:a16="http://schemas.microsoft.com/office/drawing/2014/main" id="{467184F8-BFEC-4345-014F-CBBFD714E6F2}"/>
              </a:ext>
            </a:extLst>
          </p:cNvPr>
          <p:cNvSpPr txBox="1"/>
          <p:nvPr/>
        </p:nvSpPr>
        <p:spPr>
          <a:xfrm>
            <a:off x="4436267" y="4537237"/>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2" name="CuadroTexto 11">
            <a:extLst>
              <a:ext uri="{FF2B5EF4-FFF2-40B4-BE49-F238E27FC236}">
                <a16:creationId xmlns:a16="http://schemas.microsoft.com/office/drawing/2014/main" id="{D41FACB3-A664-F8C5-4DD5-8FF5ABDE0762}"/>
              </a:ext>
            </a:extLst>
          </p:cNvPr>
          <p:cNvSpPr txBox="1"/>
          <p:nvPr/>
        </p:nvSpPr>
        <p:spPr>
          <a:xfrm>
            <a:off x="4243280" y="5112274"/>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15.544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3" name="CuadroTexto 12">
            <a:extLst>
              <a:ext uri="{FF2B5EF4-FFF2-40B4-BE49-F238E27FC236}">
                <a16:creationId xmlns:a16="http://schemas.microsoft.com/office/drawing/2014/main" id="{B4C0F75A-898B-177D-9482-0F0C83DEDA3E}"/>
              </a:ext>
            </a:extLst>
          </p:cNvPr>
          <p:cNvSpPr txBox="1"/>
          <p:nvPr/>
        </p:nvSpPr>
        <p:spPr>
          <a:xfrm>
            <a:off x="3919405" y="1808998"/>
            <a:ext cx="2266238" cy="415498"/>
          </a:xfrm>
          <a:prstGeom prst="rect">
            <a:avLst/>
          </a:prstGeom>
          <a:noFill/>
        </p:spPr>
        <p:txBody>
          <a:bodyPr wrap="square" rtlCol="0">
            <a:spAutoFit/>
          </a:bodyPr>
          <a:lstStyle/>
          <a:p>
            <a:r>
              <a:rPr lang="es-MX" b="1" dirty="0">
                <a:solidFill>
                  <a:srgbClr val="2A5162"/>
                </a:solidFill>
              </a:rPr>
              <a:t>Marzo 2025</a:t>
            </a:r>
            <a:endParaRPr lang="es-CO" b="1" dirty="0">
              <a:solidFill>
                <a:srgbClr val="2A5162"/>
              </a:solidFill>
            </a:endParaRPr>
          </a:p>
        </p:txBody>
      </p:sp>
      <p:cxnSp>
        <p:nvCxnSpPr>
          <p:cNvPr id="15" name="Conector recto 14">
            <a:extLst>
              <a:ext uri="{FF2B5EF4-FFF2-40B4-BE49-F238E27FC236}">
                <a16:creationId xmlns:a16="http://schemas.microsoft.com/office/drawing/2014/main" id="{89957192-4871-E817-E617-88578C24D5C8}"/>
              </a:ext>
            </a:extLst>
          </p:cNvPr>
          <p:cNvCxnSpPr>
            <a:cxnSpLocks/>
          </p:cNvCxnSpPr>
          <p:nvPr/>
        </p:nvCxnSpPr>
        <p:spPr>
          <a:xfrm>
            <a:off x="5563226" y="1775352"/>
            <a:ext cx="0" cy="3973409"/>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717012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FA45D-DAE3-4E3C-3BE0-2DCC9410DD8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56D730B8-BFCE-0E6E-9961-DA7049A7FACD}"/>
              </a:ext>
            </a:extLst>
          </p:cNvPr>
          <p:cNvSpPr txBox="1"/>
          <p:nvPr/>
        </p:nvSpPr>
        <p:spPr>
          <a:xfrm>
            <a:off x="1270670" y="160472"/>
            <a:ext cx="8856984" cy="954107"/>
          </a:xfrm>
          <a:prstGeom prst="rect">
            <a:avLst/>
          </a:prstGeom>
          <a:noFill/>
        </p:spPr>
        <p:txBody>
          <a:bodyPr wrap="square" rtlCol="0">
            <a:spAutoFit/>
          </a:bodyPr>
          <a:lstStyle/>
          <a:p>
            <a:r>
              <a:rPr lang="es-MX" sz="2800" b="1" dirty="0">
                <a:solidFill>
                  <a:srgbClr val="23505E"/>
                </a:solidFill>
                <a:latin typeface="+mj-lt"/>
              </a:rPr>
              <a:t>Tabla 1. Distribución PQRD Savia Salud EPS por principales motivos para el mes de marzo 2025</a:t>
            </a:r>
          </a:p>
        </p:txBody>
      </p:sp>
      <p:sp>
        <p:nvSpPr>
          <p:cNvPr id="60" name="CuadroTexto 59">
            <a:extLst>
              <a:ext uri="{FF2B5EF4-FFF2-40B4-BE49-F238E27FC236}">
                <a16:creationId xmlns:a16="http://schemas.microsoft.com/office/drawing/2014/main" id="{97C23A99-2235-89D7-F163-1511FB8F1DC7}"/>
              </a:ext>
            </a:extLst>
          </p:cNvPr>
          <p:cNvSpPr txBox="1"/>
          <p:nvPr/>
        </p:nvSpPr>
        <p:spPr>
          <a:xfrm>
            <a:off x="6167214" y="5979541"/>
            <a:ext cx="5625940" cy="515526"/>
          </a:xfrm>
          <a:prstGeom prst="rect">
            <a:avLst/>
          </a:prstGeom>
          <a:noFill/>
        </p:spPr>
        <p:txBody>
          <a:bodyPr wrap="square" rtlCol="0">
            <a:spAutoFit/>
          </a:bodyPr>
          <a:lstStyle/>
          <a:p>
            <a:pPr algn="r">
              <a:spcAft>
                <a:spcPts val="300"/>
              </a:spcAft>
            </a:pPr>
            <a:r>
              <a:rPr lang="es-CO" sz="7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según la nueva clasificación de la Supersalud</a:t>
            </a:r>
          </a:p>
          <a:p>
            <a:pPr algn="r">
              <a:spcAft>
                <a:spcPts val="300"/>
              </a:spcAft>
            </a:pPr>
            <a:r>
              <a:rPr lang="es-CO" sz="7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Abr 2025</a:t>
            </a:r>
            <a:endParaRPr kumimoji="0" lang="es-CO" sz="75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pic>
        <p:nvPicPr>
          <p:cNvPr id="6" name="Imagen 5">
            <a:extLst>
              <a:ext uri="{FF2B5EF4-FFF2-40B4-BE49-F238E27FC236}">
                <a16:creationId xmlns:a16="http://schemas.microsoft.com/office/drawing/2014/main" id="{C9B4CDC7-99D6-7F68-D2C7-5D647502007E}"/>
              </a:ext>
            </a:extLst>
          </p:cNvPr>
          <p:cNvPicPr>
            <a:picLocks noChangeAspect="1"/>
          </p:cNvPicPr>
          <p:nvPr/>
        </p:nvPicPr>
        <p:blipFill>
          <a:blip r:embed="rId2"/>
          <a:stretch>
            <a:fillRect/>
          </a:stretch>
        </p:blipFill>
        <p:spPr>
          <a:xfrm>
            <a:off x="2657791" y="1660938"/>
            <a:ext cx="6874830" cy="3537711"/>
          </a:xfrm>
          <a:prstGeom prst="rect">
            <a:avLst/>
          </a:prstGeom>
        </p:spPr>
      </p:pic>
    </p:spTree>
    <p:extLst>
      <p:ext uri="{BB962C8B-B14F-4D97-AF65-F5344CB8AC3E}">
        <p14:creationId xmlns:p14="http://schemas.microsoft.com/office/powerpoint/2010/main" val="407455819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E6729-EF1A-BC3E-A6B4-BB5CD5E07178}"/>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CC18F8D-8466-627D-2236-B09718770580}"/>
              </a:ext>
            </a:extLst>
          </p:cNvPr>
          <p:cNvSpPr txBox="1"/>
          <p:nvPr/>
        </p:nvSpPr>
        <p:spPr>
          <a:xfrm>
            <a:off x="1285931" y="277090"/>
            <a:ext cx="8856984" cy="954107"/>
          </a:xfrm>
          <a:prstGeom prst="rect">
            <a:avLst/>
          </a:prstGeom>
          <a:noFill/>
        </p:spPr>
        <p:txBody>
          <a:bodyPr wrap="square" rtlCol="0">
            <a:spAutoFit/>
          </a:bodyPr>
          <a:lstStyle/>
          <a:p>
            <a:r>
              <a:rPr lang="es-MX" sz="2800" b="1" dirty="0">
                <a:solidFill>
                  <a:srgbClr val="23505E"/>
                </a:solidFill>
                <a:latin typeface="+mj-lt"/>
              </a:rPr>
              <a:t>Tasa de PQRD en las regiones (por cada 10.000 afiliados) </a:t>
            </a:r>
            <a:r>
              <a:rPr lang="es-MX" sz="2800" b="1" dirty="0">
                <a:solidFill>
                  <a:srgbClr val="009B86"/>
                </a:solidFill>
                <a:latin typeface="+mj-lt"/>
              </a:rPr>
              <a:t>Abril 2025</a:t>
            </a:r>
          </a:p>
        </p:txBody>
      </p:sp>
      <p:grpSp>
        <p:nvGrpSpPr>
          <p:cNvPr id="2" name="Grupo 1">
            <a:extLst>
              <a:ext uri="{FF2B5EF4-FFF2-40B4-BE49-F238E27FC236}">
                <a16:creationId xmlns:a16="http://schemas.microsoft.com/office/drawing/2014/main" id="{7CDD789F-8F53-8AFC-D8B2-5C342FFF75F4}"/>
              </a:ext>
            </a:extLst>
          </p:cNvPr>
          <p:cNvGrpSpPr/>
          <p:nvPr/>
        </p:nvGrpSpPr>
        <p:grpSpPr>
          <a:xfrm>
            <a:off x="390539" y="1304211"/>
            <a:ext cx="6381073" cy="4953880"/>
            <a:chOff x="169053" y="1893589"/>
            <a:chExt cx="6381073" cy="4953880"/>
          </a:xfrm>
        </p:grpSpPr>
        <p:grpSp>
          <p:nvGrpSpPr>
            <p:cNvPr id="4" name="Grupo 3">
              <a:extLst>
                <a:ext uri="{FF2B5EF4-FFF2-40B4-BE49-F238E27FC236}">
                  <a16:creationId xmlns:a16="http://schemas.microsoft.com/office/drawing/2014/main" id="{2AD35608-B233-A0D6-FA07-829C51974731}"/>
                </a:ext>
              </a:extLst>
            </p:cNvPr>
            <p:cNvGrpSpPr/>
            <p:nvPr/>
          </p:nvGrpSpPr>
          <p:grpSpPr>
            <a:xfrm>
              <a:off x="169053" y="1893589"/>
              <a:ext cx="6287738" cy="4811756"/>
              <a:chOff x="419116" y="2061992"/>
              <a:chExt cx="9242392" cy="7072836"/>
            </a:xfrm>
          </p:grpSpPr>
          <p:pic>
            <p:nvPicPr>
              <p:cNvPr id="16" name="Imagen 15" descr="Mapa&#10;&#10;Descripción generada automáticamente">
                <a:extLst>
                  <a:ext uri="{FF2B5EF4-FFF2-40B4-BE49-F238E27FC236}">
                    <a16:creationId xmlns:a16="http://schemas.microsoft.com/office/drawing/2014/main" id="{C83FB320-0E16-8C64-213A-F48AB2D998A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893147" y="2070236"/>
                <a:ext cx="6362134" cy="6224232"/>
              </a:xfrm>
              <a:prstGeom prst="rect">
                <a:avLst/>
              </a:prstGeom>
            </p:spPr>
          </p:pic>
          <p:sp>
            <p:nvSpPr>
              <p:cNvPr id="17" name="CuadroTexto 16">
                <a:extLst>
                  <a:ext uri="{FF2B5EF4-FFF2-40B4-BE49-F238E27FC236}">
                    <a16:creationId xmlns:a16="http://schemas.microsoft.com/office/drawing/2014/main" id="{691317DC-79AA-66F2-B8CC-D7FABD88B3B0}"/>
                  </a:ext>
                </a:extLst>
              </p:cNvPr>
              <p:cNvSpPr txBox="1"/>
              <p:nvPr/>
            </p:nvSpPr>
            <p:spPr>
              <a:xfrm>
                <a:off x="440888" y="3062233"/>
                <a:ext cx="2015544" cy="505090"/>
              </a:xfrm>
              <a:prstGeom prst="rect">
                <a:avLst/>
              </a:prstGeom>
              <a:noFill/>
            </p:spPr>
            <p:txBody>
              <a:bodyPr wrap="square">
                <a:spAutoFit/>
              </a:bodyPr>
              <a:lstStyle/>
              <a:p>
                <a:pPr algn="ctr"/>
                <a:r>
                  <a:rPr lang="es-ES" sz="1633" dirty="0">
                    <a:solidFill>
                      <a:srgbClr val="0070C0"/>
                    </a:solidFill>
                    <a:latin typeface="Open Sans Extrabold" panose="020B0906030804020204" pitchFamily="34" charset="0"/>
                    <a:ea typeface="Open Sans Extrabold" panose="020B0906030804020204" pitchFamily="34" charset="0"/>
                    <a:cs typeface="Open Sans Extrabold" panose="020B0906030804020204" pitchFamily="34" charset="0"/>
                  </a:rPr>
                  <a:t>Urabá</a:t>
                </a:r>
              </a:p>
            </p:txBody>
          </p:sp>
          <p:sp>
            <p:nvSpPr>
              <p:cNvPr id="18" name="CuadroTexto 17">
                <a:extLst>
                  <a:ext uri="{FF2B5EF4-FFF2-40B4-BE49-F238E27FC236}">
                    <a16:creationId xmlns:a16="http://schemas.microsoft.com/office/drawing/2014/main" id="{57BAF3A9-60C2-BFB5-BED4-C36084BA1227}"/>
                  </a:ext>
                </a:extLst>
              </p:cNvPr>
              <p:cNvSpPr txBox="1"/>
              <p:nvPr/>
            </p:nvSpPr>
            <p:spPr>
              <a:xfrm>
                <a:off x="445702" y="341793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29,4</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CuadroTexto 18">
                <a:extLst>
                  <a:ext uri="{FF2B5EF4-FFF2-40B4-BE49-F238E27FC236}">
                    <a16:creationId xmlns:a16="http://schemas.microsoft.com/office/drawing/2014/main" id="{ECDC6551-9C04-CDCA-4712-44919D8E762E}"/>
                  </a:ext>
                </a:extLst>
              </p:cNvPr>
              <p:cNvSpPr txBox="1"/>
              <p:nvPr/>
            </p:nvSpPr>
            <p:spPr>
              <a:xfrm>
                <a:off x="703814" y="4675729"/>
                <a:ext cx="2015544" cy="505090"/>
              </a:xfrm>
              <a:prstGeom prst="rect">
                <a:avLst/>
              </a:prstGeom>
              <a:noFill/>
            </p:spPr>
            <p:txBody>
              <a:bodyPr wrap="square">
                <a:spAutoFit/>
              </a:bodyPr>
              <a:lstStyle/>
              <a:p>
                <a:pPr algn="ctr"/>
                <a:r>
                  <a:rPr lang="es-ES" sz="1633" dirty="0">
                    <a:solidFill>
                      <a:srgbClr val="00B050"/>
                    </a:solidFill>
                    <a:latin typeface="Open Sans Extrabold" panose="020B0906030804020204" pitchFamily="34" charset="0"/>
                    <a:ea typeface="Open Sans Extrabold" panose="020B0906030804020204" pitchFamily="34" charset="0"/>
                    <a:cs typeface="Open Sans Extrabold" panose="020B0906030804020204" pitchFamily="34" charset="0"/>
                  </a:rPr>
                  <a:t>Occidente</a:t>
                </a:r>
              </a:p>
            </p:txBody>
          </p:sp>
          <p:sp>
            <p:nvSpPr>
              <p:cNvPr id="20" name="CuadroTexto 19">
                <a:extLst>
                  <a:ext uri="{FF2B5EF4-FFF2-40B4-BE49-F238E27FC236}">
                    <a16:creationId xmlns:a16="http://schemas.microsoft.com/office/drawing/2014/main" id="{1B542863-2C1D-5F5D-3DA9-47B3F2687DD4}"/>
                  </a:ext>
                </a:extLst>
              </p:cNvPr>
              <p:cNvSpPr txBox="1"/>
              <p:nvPr/>
            </p:nvSpPr>
            <p:spPr>
              <a:xfrm>
                <a:off x="501081" y="5058957"/>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30,7</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CuadroTexto 20">
                <a:extLst>
                  <a:ext uri="{FF2B5EF4-FFF2-40B4-BE49-F238E27FC236}">
                    <a16:creationId xmlns:a16="http://schemas.microsoft.com/office/drawing/2014/main" id="{C3F27A09-76AA-C66C-D9C6-160D64EA1DB8}"/>
                  </a:ext>
                </a:extLst>
              </p:cNvPr>
              <p:cNvSpPr txBox="1"/>
              <p:nvPr/>
            </p:nvSpPr>
            <p:spPr>
              <a:xfrm>
                <a:off x="419116" y="6583130"/>
                <a:ext cx="2015544" cy="505090"/>
              </a:xfrm>
              <a:prstGeom prst="rect">
                <a:avLst/>
              </a:prstGeom>
              <a:noFill/>
            </p:spPr>
            <p:txBody>
              <a:bodyPr wrap="square">
                <a:spAutoFit/>
              </a:bodyPr>
              <a:lstStyle/>
              <a:p>
                <a:pPr algn="ctr"/>
                <a:r>
                  <a:rPr lang="es-ES" sz="1633" dirty="0">
                    <a:solidFill>
                      <a:srgbClr val="DA3A5C"/>
                    </a:solidFill>
                    <a:latin typeface="Open Sans Extrabold" panose="020B0906030804020204" pitchFamily="34" charset="0"/>
                    <a:ea typeface="Open Sans Extrabold" panose="020B0906030804020204" pitchFamily="34" charset="0"/>
                    <a:cs typeface="Open Sans Extrabold" panose="020B0906030804020204" pitchFamily="34" charset="0"/>
                  </a:rPr>
                  <a:t>Suroeste</a:t>
                </a:r>
              </a:p>
            </p:txBody>
          </p:sp>
          <p:sp>
            <p:nvSpPr>
              <p:cNvPr id="22" name="CuadroTexto 21">
                <a:extLst>
                  <a:ext uri="{FF2B5EF4-FFF2-40B4-BE49-F238E27FC236}">
                    <a16:creationId xmlns:a16="http://schemas.microsoft.com/office/drawing/2014/main" id="{D41E3A2B-8EFC-360A-E6BD-3C951ADF81DC}"/>
                  </a:ext>
                </a:extLst>
              </p:cNvPr>
              <p:cNvSpPr txBox="1"/>
              <p:nvPr/>
            </p:nvSpPr>
            <p:spPr>
              <a:xfrm>
                <a:off x="419116" y="695227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54,0</a:t>
                </a:r>
              </a:p>
            </p:txBody>
          </p:sp>
          <p:sp>
            <p:nvSpPr>
              <p:cNvPr id="23" name="CuadroTexto 22">
                <a:extLst>
                  <a:ext uri="{FF2B5EF4-FFF2-40B4-BE49-F238E27FC236}">
                    <a16:creationId xmlns:a16="http://schemas.microsoft.com/office/drawing/2014/main" id="{79D71050-DDCB-F103-A36F-386AE6B5ED06}"/>
                  </a:ext>
                </a:extLst>
              </p:cNvPr>
              <p:cNvSpPr txBox="1"/>
              <p:nvPr/>
            </p:nvSpPr>
            <p:spPr>
              <a:xfrm>
                <a:off x="7236961" y="3139065"/>
                <a:ext cx="2015544" cy="505090"/>
              </a:xfrm>
              <a:prstGeom prst="rect">
                <a:avLst/>
              </a:prstGeom>
              <a:noFill/>
            </p:spPr>
            <p:txBody>
              <a:bodyPr wrap="square">
                <a:spAutoFit/>
              </a:bodyPr>
              <a:lstStyle/>
              <a:p>
                <a:pPr algn="ctr"/>
                <a:r>
                  <a:rPr lang="es-ES" sz="1633" dirty="0">
                    <a:solidFill>
                      <a:srgbClr val="6600CC"/>
                    </a:solidFill>
                    <a:latin typeface="Open Sans Extrabold" panose="020B0906030804020204" pitchFamily="34" charset="0"/>
                    <a:ea typeface="Open Sans Extrabold" panose="020B0906030804020204" pitchFamily="34" charset="0"/>
                    <a:cs typeface="Open Sans Extrabold" panose="020B0906030804020204" pitchFamily="34" charset="0"/>
                  </a:rPr>
                  <a:t>Bajo Cauca</a:t>
                </a:r>
              </a:p>
            </p:txBody>
          </p:sp>
          <p:sp>
            <p:nvSpPr>
              <p:cNvPr id="24" name="CuadroTexto 23">
                <a:extLst>
                  <a:ext uri="{FF2B5EF4-FFF2-40B4-BE49-F238E27FC236}">
                    <a16:creationId xmlns:a16="http://schemas.microsoft.com/office/drawing/2014/main" id="{17C7C4B3-0B58-B1BC-D67C-ECF9D3CADC54}"/>
                  </a:ext>
                </a:extLst>
              </p:cNvPr>
              <p:cNvSpPr txBox="1"/>
              <p:nvPr/>
            </p:nvSpPr>
            <p:spPr>
              <a:xfrm>
                <a:off x="7256011" y="3508213"/>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29,5</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CuadroTexto 24">
                <a:extLst>
                  <a:ext uri="{FF2B5EF4-FFF2-40B4-BE49-F238E27FC236}">
                    <a16:creationId xmlns:a16="http://schemas.microsoft.com/office/drawing/2014/main" id="{7635A457-79C5-AED9-94B2-186ACE418601}"/>
                  </a:ext>
                </a:extLst>
              </p:cNvPr>
              <p:cNvSpPr txBox="1"/>
              <p:nvPr/>
            </p:nvSpPr>
            <p:spPr>
              <a:xfrm>
                <a:off x="7619258" y="4545013"/>
                <a:ext cx="2015544" cy="505090"/>
              </a:xfrm>
              <a:prstGeom prst="rect">
                <a:avLst/>
              </a:prstGeom>
              <a:noFill/>
            </p:spPr>
            <p:txBody>
              <a:bodyPr wrap="square">
                <a:spAutoFit/>
              </a:bodyPr>
              <a:lstStyle/>
              <a:p>
                <a:pPr algn="ctr"/>
                <a:r>
                  <a:rPr lang="es-ES" sz="1633"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Nordeste</a:t>
                </a:r>
              </a:p>
            </p:txBody>
          </p:sp>
          <p:sp>
            <p:nvSpPr>
              <p:cNvPr id="26" name="CuadroTexto 25">
                <a:extLst>
                  <a:ext uri="{FF2B5EF4-FFF2-40B4-BE49-F238E27FC236}">
                    <a16:creationId xmlns:a16="http://schemas.microsoft.com/office/drawing/2014/main" id="{05EA02B4-5409-BE06-5686-E82BF40D8F61}"/>
                  </a:ext>
                </a:extLst>
              </p:cNvPr>
              <p:cNvSpPr txBox="1"/>
              <p:nvPr/>
            </p:nvSpPr>
            <p:spPr>
              <a:xfrm>
                <a:off x="7619258" y="491415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32,2</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7" name="CuadroTexto 26">
                <a:extLst>
                  <a:ext uri="{FF2B5EF4-FFF2-40B4-BE49-F238E27FC236}">
                    <a16:creationId xmlns:a16="http://schemas.microsoft.com/office/drawing/2014/main" id="{C17805C9-A6AD-4694-F49D-F52C8E01D1EE}"/>
                  </a:ext>
                </a:extLst>
              </p:cNvPr>
              <p:cNvSpPr txBox="1"/>
              <p:nvPr/>
            </p:nvSpPr>
            <p:spPr>
              <a:xfrm>
                <a:off x="7645964" y="6144609"/>
                <a:ext cx="2015544" cy="874457"/>
              </a:xfrm>
              <a:prstGeom prst="rect">
                <a:avLst/>
              </a:prstGeom>
              <a:noFill/>
            </p:spPr>
            <p:txBody>
              <a:bodyPr wrap="square">
                <a:spAutoFit/>
              </a:bodyPr>
              <a:lstStyle/>
              <a:p>
                <a:pPr algn="ctr"/>
                <a:r>
                  <a:rPr lang="es-ES" sz="1633"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Magdalena</a:t>
                </a:r>
              </a:p>
              <a:p>
                <a:pPr algn="ctr"/>
                <a:r>
                  <a:rPr lang="es-ES" sz="1633"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Medio</a:t>
                </a:r>
              </a:p>
            </p:txBody>
          </p:sp>
          <p:sp>
            <p:nvSpPr>
              <p:cNvPr id="28" name="CuadroTexto 27">
                <a:extLst>
                  <a:ext uri="{FF2B5EF4-FFF2-40B4-BE49-F238E27FC236}">
                    <a16:creationId xmlns:a16="http://schemas.microsoft.com/office/drawing/2014/main" id="{C69298D0-909D-5F09-A25A-15629FB6F391}"/>
                  </a:ext>
                </a:extLst>
              </p:cNvPr>
              <p:cNvSpPr txBox="1"/>
              <p:nvPr/>
            </p:nvSpPr>
            <p:spPr>
              <a:xfrm>
                <a:off x="8029310" y="6914277"/>
                <a:ext cx="1521275"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36,3</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CuadroTexto 28">
                <a:extLst>
                  <a:ext uri="{FF2B5EF4-FFF2-40B4-BE49-F238E27FC236}">
                    <a16:creationId xmlns:a16="http://schemas.microsoft.com/office/drawing/2014/main" id="{38DE6A95-AC72-585F-E6B1-B467FAEB4623}"/>
                  </a:ext>
                </a:extLst>
              </p:cNvPr>
              <p:cNvSpPr txBox="1"/>
              <p:nvPr/>
            </p:nvSpPr>
            <p:spPr>
              <a:xfrm>
                <a:off x="5428778" y="8004992"/>
                <a:ext cx="2015544" cy="505090"/>
              </a:xfrm>
              <a:prstGeom prst="rect">
                <a:avLst/>
              </a:prstGeom>
              <a:noFill/>
            </p:spPr>
            <p:txBody>
              <a:bodyPr wrap="square">
                <a:spAutoFit/>
              </a:bodyPr>
              <a:lstStyle/>
              <a:p>
                <a:pPr algn="ctr"/>
                <a:r>
                  <a:rPr lang="es-ES" sz="1633" dirty="0">
                    <a:solidFill>
                      <a:srgbClr val="B50BA1"/>
                    </a:solidFill>
                    <a:latin typeface="Open Sans Extrabold" panose="020B0906030804020204" pitchFamily="34" charset="0"/>
                    <a:ea typeface="Open Sans Extrabold" panose="020B0906030804020204" pitchFamily="34" charset="0"/>
                    <a:cs typeface="Open Sans Extrabold" panose="020B0906030804020204" pitchFamily="34" charset="0"/>
                  </a:rPr>
                  <a:t>Oriente</a:t>
                </a:r>
              </a:p>
            </p:txBody>
          </p:sp>
          <p:sp>
            <p:nvSpPr>
              <p:cNvPr id="30" name="CuadroTexto 29">
                <a:extLst>
                  <a:ext uri="{FF2B5EF4-FFF2-40B4-BE49-F238E27FC236}">
                    <a16:creationId xmlns:a16="http://schemas.microsoft.com/office/drawing/2014/main" id="{FCF6EDBE-0977-9FB4-33D9-197D16257EEA}"/>
                  </a:ext>
                </a:extLst>
              </p:cNvPr>
              <p:cNvSpPr txBox="1"/>
              <p:nvPr/>
            </p:nvSpPr>
            <p:spPr>
              <a:xfrm>
                <a:off x="5428778" y="8374141"/>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53,3</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1" name="CuadroTexto 30">
                <a:extLst>
                  <a:ext uri="{FF2B5EF4-FFF2-40B4-BE49-F238E27FC236}">
                    <a16:creationId xmlns:a16="http://schemas.microsoft.com/office/drawing/2014/main" id="{7716A4C2-0697-4BF8-2486-CCDE09210296}"/>
                  </a:ext>
                </a:extLst>
              </p:cNvPr>
              <p:cNvSpPr txBox="1"/>
              <p:nvPr/>
            </p:nvSpPr>
            <p:spPr>
              <a:xfrm>
                <a:off x="4076754" y="2061992"/>
                <a:ext cx="2015544" cy="505090"/>
              </a:xfrm>
              <a:prstGeom prst="rect">
                <a:avLst/>
              </a:prstGeom>
              <a:noFill/>
            </p:spPr>
            <p:txBody>
              <a:bodyPr wrap="square">
                <a:spAutoFit/>
              </a:bodyPr>
              <a:lstStyle/>
              <a:p>
                <a:pPr algn="ctr"/>
                <a:r>
                  <a:rPr lang="es-ES" sz="1633"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Norte</a:t>
                </a:r>
              </a:p>
            </p:txBody>
          </p:sp>
          <p:sp>
            <p:nvSpPr>
              <p:cNvPr id="32" name="CuadroTexto 31">
                <a:extLst>
                  <a:ext uri="{FF2B5EF4-FFF2-40B4-BE49-F238E27FC236}">
                    <a16:creationId xmlns:a16="http://schemas.microsoft.com/office/drawing/2014/main" id="{FF39D9D9-6C56-BBF6-A78A-C24D8D5BC30A}"/>
                  </a:ext>
                </a:extLst>
              </p:cNvPr>
              <p:cNvSpPr txBox="1"/>
              <p:nvPr/>
            </p:nvSpPr>
            <p:spPr>
              <a:xfrm>
                <a:off x="4064632" y="2395514"/>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48,2</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3" name="CuadroTexto 32">
                <a:extLst>
                  <a:ext uri="{FF2B5EF4-FFF2-40B4-BE49-F238E27FC236}">
                    <a16:creationId xmlns:a16="http://schemas.microsoft.com/office/drawing/2014/main" id="{6D5ACB4A-18E9-83EB-F3E6-D2E779884898}"/>
                  </a:ext>
                </a:extLst>
              </p:cNvPr>
              <p:cNvSpPr txBox="1"/>
              <p:nvPr/>
            </p:nvSpPr>
            <p:spPr>
              <a:xfrm>
                <a:off x="2876345" y="7888263"/>
                <a:ext cx="2015544" cy="874457"/>
              </a:xfrm>
              <a:prstGeom prst="rect">
                <a:avLst/>
              </a:prstGeom>
              <a:noFill/>
            </p:spPr>
            <p:txBody>
              <a:bodyPr wrap="square">
                <a:spAutoFit/>
              </a:bodyPr>
              <a:lstStyle/>
              <a:p>
                <a:pPr algn="ctr"/>
                <a:r>
                  <a:rPr lang="es-ES" sz="1633"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Valle de Aburrá</a:t>
                </a:r>
              </a:p>
            </p:txBody>
          </p:sp>
          <p:sp>
            <p:nvSpPr>
              <p:cNvPr id="34" name="CuadroTexto 33">
                <a:extLst>
                  <a:ext uri="{FF2B5EF4-FFF2-40B4-BE49-F238E27FC236}">
                    <a16:creationId xmlns:a16="http://schemas.microsoft.com/office/drawing/2014/main" id="{0F10AA95-3677-07F0-A6C9-22087062A3CF}"/>
                  </a:ext>
                </a:extLst>
              </p:cNvPr>
              <p:cNvSpPr txBox="1"/>
              <p:nvPr/>
            </p:nvSpPr>
            <p:spPr>
              <a:xfrm>
                <a:off x="2876345" y="8568193"/>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92,4</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5" name="Conector recto de flecha 34">
                <a:extLst>
                  <a:ext uri="{FF2B5EF4-FFF2-40B4-BE49-F238E27FC236}">
                    <a16:creationId xmlns:a16="http://schemas.microsoft.com/office/drawing/2014/main" id="{5D40C479-1983-ECEF-91B5-32C599FC8B91}"/>
                  </a:ext>
                </a:extLst>
              </p:cNvPr>
              <p:cNvCxnSpPr>
                <a:cxnSpLocks/>
              </p:cNvCxnSpPr>
              <p:nvPr/>
            </p:nvCxnSpPr>
            <p:spPr>
              <a:xfrm flipH="1" flipV="1">
                <a:off x="2293571" y="3453499"/>
                <a:ext cx="1112139" cy="8963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de flecha 35">
                <a:extLst>
                  <a:ext uri="{FF2B5EF4-FFF2-40B4-BE49-F238E27FC236}">
                    <a16:creationId xmlns:a16="http://schemas.microsoft.com/office/drawing/2014/main" id="{8F1D9E4C-18F5-5565-438A-1473E5C44691}"/>
                  </a:ext>
                </a:extLst>
              </p:cNvPr>
              <p:cNvCxnSpPr>
                <a:cxnSpLocks/>
              </p:cNvCxnSpPr>
              <p:nvPr/>
            </p:nvCxnSpPr>
            <p:spPr>
              <a:xfrm flipH="1" flipV="1">
                <a:off x="2383767" y="5149610"/>
                <a:ext cx="1813721" cy="4653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a:extLst>
                  <a:ext uri="{FF2B5EF4-FFF2-40B4-BE49-F238E27FC236}">
                    <a16:creationId xmlns:a16="http://schemas.microsoft.com/office/drawing/2014/main" id="{408D22E7-FC87-DF3B-D273-5EF55971AAA0}"/>
                  </a:ext>
                </a:extLst>
              </p:cNvPr>
              <p:cNvCxnSpPr>
                <a:cxnSpLocks/>
              </p:cNvCxnSpPr>
              <p:nvPr/>
            </p:nvCxnSpPr>
            <p:spPr>
              <a:xfrm flipH="1">
                <a:off x="2498849" y="6714247"/>
                <a:ext cx="1915278" cy="4822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ector recto de flecha 37">
                <a:extLst>
                  <a:ext uri="{FF2B5EF4-FFF2-40B4-BE49-F238E27FC236}">
                    <a16:creationId xmlns:a16="http://schemas.microsoft.com/office/drawing/2014/main" id="{30A67887-6216-FB14-DA82-2E1741BF327F}"/>
                  </a:ext>
                </a:extLst>
              </p:cNvPr>
              <p:cNvCxnSpPr>
                <a:cxnSpLocks/>
              </p:cNvCxnSpPr>
              <p:nvPr/>
            </p:nvCxnSpPr>
            <p:spPr>
              <a:xfrm flipH="1" flipV="1">
                <a:off x="5072403" y="3164024"/>
                <a:ext cx="12123" cy="2282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Conector recto de flecha 38">
                <a:extLst>
                  <a:ext uri="{FF2B5EF4-FFF2-40B4-BE49-F238E27FC236}">
                    <a16:creationId xmlns:a16="http://schemas.microsoft.com/office/drawing/2014/main" id="{21F3E496-66C9-FD35-DC04-95151B926EFA}"/>
                  </a:ext>
                </a:extLst>
              </p:cNvPr>
              <p:cNvCxnSpPr>
                <a:cxnSpLocks/>
              </p:cNvCxnSpPr>
              <p:nvPr/>
            </p:nvCxnSpPr>
            <p:spPr>
              <a:xfrm flipV="1">
                <a:off x="5793135" y="3675945"/>
                <a:ext cx="1682710" cy="476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39">
                <a:extLst>
                  <a:ext uri="{FF2B5EF4-FFF2-40B4-BE49-F238E27FC236}">
                    <a16:creationId xmlns:a16="http://schemas.microsoft.com/office/drawing/2014/main" id="{5CA66598-D43D-4EA5-FB69-A65B2B400A72}"/>
                  </a:ext>
                </a:extLst>
              </p:cNvPr>
              <p:cNvCxnSpPr>
                <a:cxnSpLocks/>
              </p:cNvCxnSpPr>
              <p:nvPr/>
            </p:nvCxnSpPr>
            <p:spPr>
              <a:xfrm flipV="1">
                <a:off x="6174734" y="5083873"/>
                <a:ext cx="1417820" cy="2308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a:extLst>
                  <a:ext uri="{FF2B5EF4-FFF2-40B4-BE49-F238E27FC236}">
                    <a16:creationId xmlns:a16="http://schemas.microsoft.com/office/drawing/2014/main" id="{31EFECBD-18F1-8020-E169-9163B7681A55}"/>
                  </a:ext>
                </a:extLst>
              </p:cNvPr>
              <p:cNvCxnSpPr>
                <a:cxnSpLocks/>
              </p:cNvCxnSpPr>
              <p:nvPr/>
            </p:nvCxnSpPr>
            <p:spPr>
              <a:xfrm>
                <a:off x="6686526" y="6059117"/>
                <a:ext cx="1294682" cy="943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ector recto de flecha 41">
                <a:extLst>
                  <a:ext uri="{FF2B5EF4-FFF2-40B4-BE49-F238E27FC236}">
                    <a16:creationId xmlns:a16="http://schemas.microsoft.com/office/drawing/2014/main" id="{25B16D32-E89D-4F28-631A-1B80D5BBE33B}"/>
                  </a:ext>
                </a:extLst>
              </p:cNvPr>
              <p:cNvCxnSpPr>
                <a:cxnSpLocks/>
              </p:cNvCxnSpPr>
              <p:nvPr/>
            </p:nvCxnSpPr>
            <p:spPr>
              <a:xfrm>
                <a:off x="5525462" y="6714247"/>
                <a:ext cx="884382" cy="1118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Conector recto de flecha 42">
                <a:extLst>
                  <a:ext uri="{FF2B5EF4-FFF2-40B4-BE49-F238E27FC236}">
                    <a16:creationId xmlns:a16="http://schemas.microsoft.com/office/drawing/2014/main" id="{6533F1D3-4295-66D7-9DF7-CACFA60DD026}"/>
                  </a:ext>
                </a:extLst>
              </p:cNvPr>
              <p:cNvCxnSpPr>
                <a:cxnSpLocks/>
              </p:cNvCxnSpPr>
              <p:nvPr/>
            </p:nvCxnSpPr>
            <p:spPr>
              <a:xfrm flipH="1">
                <a:off x="4273791" y="6458857"/>
                <a:ext cx="637793" cy="13739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5" name="CuadroTexto 4">
              <a:extLst>
                <a:ext uri="{FF2B5EF4-FFF2-40B4-BE49-F238E27FC236}">
                  <a16:creationId xmlns:a16="http://schemas.microsoft.com/office/drawing/2014/main" id="{7C44E28B-D537-FDAF-4AAC-054C8D97CE03}"/>
                </a:ext>
              </a:extLst>
            </p:cNvPr>
            <p:cNvSpPr txBox="1"/>
            <p:nvPr/>
          </p:nvSpPr>
          <p:spPr>
            <a:xfrm>
              <a:off x="5116061" y="5521466"/>
              <a:ext cx="142948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32,5</a:t>
              </a:r>
            </a:p>
          </p:txBody>
        </p:sp>
        <p:sp>
          <p:nvSpPr>
            <p:cNvPr id="8" name="CuadroTexto 7">
              <a:extLst>
                <a:ext uri="{FF2B5EF4-FFF2-40B4-BE49-F238E27FC236}">
                  <a16:creationId xmlns:a16="http://schemas.microsoft.com/office/drawing/2014/main" id="{36E8E302-A344-5D59-3F5F-1E48504C8693}"/>
                </a:ext>
              </a:extLst>
            </p:cNvPr>
            <p:cNvSpPr txBox="1"/>
            <p:nvPr/>
          </p:nvSpPr>
          <p:spPr>
            <a:xfrm>
              <a:off x="4814511" y="3187475"/>
              <a:ext cx="1371205"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28,7</a:t>
              </a:r>
            </a:p>
          </p:txBody>
        </p:sp>
        <p:sp>
          <p:nvSpPr>
            <p:cNvPr id="9" name="CuadroTexto 8">
              <a:extLst>
                <a:ext uri="{FF2B5EF4-FFF2-40B4-BE49-F238E27FC236}">
                  <a16:creationId xmlns:a16="http://schemas.microsoft.com/office/drawing/2014/main" id="{2767E3A0-4168-140B-6135-8464BCAD4A84}"/>
                </a:ext>
              </a:extLst>
            </p:cNvPr>
            <p:cNvSpPr txBox="1"/>
            <p:nvPr/>
          </p:nvSpPr>
          <p:spPr>
            <a:xfrm>
              <a:off x="188640" y="3113874"/>
              <a:ext cx="144967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26,6</a:t>
              </a:r>
            </a:p>
          </p:txBody>
        </p:sp>
        <p:sp>
          <p:nvSpPr>
            <p:cNvPr id="10" name="CuadroTexto 9">
              <a:extLst>
                <a:ext uri="{FF2B5EF4-FFF2-40B4-BE49-F238E27FC236}">
                  <a16:creationId xmlns:a16="http://schemas.microsoft.com/office/drawing/2014/main" id="{A4EA0195-B7B7-A1B0-1ED7-943F39F2C390}"/>
                </a:ext>
              </a:extLst>
            </p:cNvPr>
            <p:cNvSpPr txBox="1"/>
            <p:nvPr/>
          </p:nvSpPr>
          <p:spPr>
            <a:xfrm>
              <a:off x="5120638" y="4111968"/>
              <a:ext cx="142948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33,2</a:t>
              </a:r>
            </a:p>
          </p:txBody>
        </p:sp>
        <p:sp>
          <p:nvSpPr>
            <p:cNvPr id="11" name="CuadroTexto 10">
              <a:extLst>
                <a:ext uri="{FF2B5EF4-FFF2-40B4-BE49-F238E27FC236}">
                  <a16:creationId xmlns:a16="http://schemas.microsoft.com/office/drawing/2014/main" id="{C52DDBCE-B364-23BC-2BEE-4B563DEC8555}"/>
                </a:ext>
              </a:extLst>
            </p:cNvPr>
            <p:cNvSpPr txBox="1"/>
            <p:nvPr/>
          </p:nvSpPr>
          <p:spPr>
            <a:xfrm>
              <a:off x="288197" y="4236191"/>
              <a:ext cx="1496366"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26,7</a:t>
              </a:r>
            </a:p>
          </p:txBody>
        </p:sp>
        <p:sp>
          <p:nvSpPr>
            <p:cNvPr id="12" name="CuadroTexto 11">
              <a:extLst>
                <a:ext uri="{FF2B5EF4-FFF2-40B4-BE49-F238E27FC236}">
                  <a16:creationId xmlns:a16="http://schemas.microsoft.com/office/drawing/2014/main" id="{ED769E7D-2714-4F28-7112-2B7DB0B8710E}"/>
                </a:ext>
              </a:extLst>
            </p:cNvPr>
            <p:cNvSpPr txBox="1"/>
            <p:nvPr/>
          </p:nvSpPr>
          <p:spPr>
            <a:xfrm>
              <a:off x="2657399" y="2411056"/>
              <a:ext cx="1587236"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34,1</a:t>
              </a:r>
            </a:p>
          </p:txBody>
        </p:sp>
        <p:sp>
          <p:nvSpPr>
            <p:cNvPr id="13" name="CuadroTexto 12">
              <a:extLst>
                <a:ext uri="{FF2B5EF4-FFF2-40B4-BE49-F238E27FC236}">
                  <a16:creationId xmlns:a16="http://schemas.microsoft.com/office/drawing/2014/main" id="{EDCBB47C-CB19-09E0-AE3A-3CAC3089C084}"/>
                </a:ext>
              </a:extLst>
            </p:cNvPr>
            <p:cNvSpPr txBox="1"/>
            <p:nvPr/>
          </p:nvSpPr>
          <p:spPr>
            <a:xfrm>
              <a:off x="3577200" y="6476813"/>
              <a:ext cx="149021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45,3</a:t>
              </a:r>
            </a:p>
          </p:txBody>
        </p:sp>
        <p:sp>
          <p:nvSpPr>
            <p:cNvPr id="14" name="CuadroTexto 13">
              <a:extLst>
                <a:ext uri="{FF2B5EF4-FFF2-40B4-BE49-F238E27FC236}">
                  <a16:creationId xmlns:a16="http://schemas.microsoft.com/office/drawing/2014/main" id="{0BA1A481-5655-6983-B2FF-FF6F3EAF4E6E}"/>
                </a:ext>
              </a:extLst>
            </p:cNvPr>
            <p:cNvSpPr txBox="1"/>
            <p:nvPr/>
          </p:nvSpPr>
          <p:spPr>
            <a:xfrm>
              <a:off x="233348" y="5570259"/>
              <a:ext cx="1456351"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46,0</a:t>
              </a:r>
            </a:p>
          </p:txBody>
        </p:sp>
        <p:sp>
          <p:nvSpPr>
            <p:cNvPr id="15" name="CuadroTexto 14">
              <a:extLst>
                <a:ext uri="{FF2B5EF4-FFF2-40B4-BE49-F238E27FC236}">
                  <a16:creationId xmlns:a16="http://schemas.microsoft.com/office/drawing/2014/main" id="{8107012E-9D34-CAEF-1061-B0A1E6632F69}"/>
                </a:ext>
              </a:extLst>
            </p:cNvPr>
            <p:cNvSpPr txBox="1"/>
            <p:nvPr/>
          </p:nvSpPr>
          <p:spPr>
            <a:xfrm>
              <a:off x="1840743" y="6598170"/>
              <a:ext cx="144005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81,3</a:t>
              </a:r>
            </a:p>
          </p:txBody>
        </p:sp>
      </p:grpSp>
      <p:sp>
        <p:nvSpPr>
          <p:cNvPr id="44" name="1 CuadroTexto">
            <a:extLst>
              <a:ext uri="{FF2B5EF4-FFF2-40B4-BE49-F238E27FC236}">
                <a16:creationId xmlns:a16="http://schemas.microsoft.com/office/drawing/2014/main" id="{C3BCE74D-6D30-7885-8752-4E8775B14573}"/>
              </a:ext>
            </a:extLst>
          </p:cNvPr>
          <p:cNvSpPr txBox="1"/>
          <p:nvPr/>
        </p:nvSpPr>
        <p:spPr>
          <a:xfrm>
            <a:off x="6991027" y="1827676"/>
            <a:ext cx="4857130" cy="2031325"/>
          </a:xfrm>
          <a:prstGeom prst="rect">
            <a:avLst/>
          </a:prstGeom>
          <a:noFill/>
        </p:spPr>
        <p:txBody>
          <a:bodyPr wrap="square" rtlCol="0">
            <a:spAutoFit/>
          </a:bodyPr>
          <a:lstStyle/>
          <a:p>
            <a:pPr algn="just"/>
            <a:r>
              <a:rPr lang="es-MX" dirty="0">
                <a:solidFill>
                  <a:srgbClr val="2A5162"/>
                </a:solidFill>
                <a:cs typeface="Arial" panose="020B0604020202020204" pitchFamily="34" charset="0"/>
              </a:rPr>
              <a:t>En la distribución  anterior es posible identificar que las quejas, los reclamos y los derechos de petición (PQR) suman un total de 9.607, observándose un aumento del 15,2%, en comparación con el mes anterior.</a:t>
            </a:r>
          </a:p>
        </p:txBody>
      </p:sp>
      <p:sp>
        <p:nvSpPr>
          <p:cNvPr id="45" name="Freeform 13">
            <a:extLst>
              <a:ext uri="{FF2B5EF4-FFF2-40B4-BE49-F238E27FC236}">
                <a16:creationId xmlns:a16="http://schemas.microsoft.com/office/drawing/2014/main" id="{8F1120A4-9AC9-6A1C-BBF7-E45F4CEF16A8}"/>
              </a:ext>
            </a:extLst>
          </p:cNvPr>
          <p:cNvSpPr>
            <a:spLocks/>
          </p:cNvSpPr>
          <p:nvPr/>
        </p:nvSpPr>
        <p:spPr bwMode="auto">
          <a:xfrm>
            <a:off x="9499783" y="3700680"/>
            <a:ext cx="1979365" cy="454067"/>
          </a:xfrm>
          <a:custGeom>
            <a:avLst/>
            <a:gdLst>
              <a:gd name="T0" fmla="*/ 0 w 589"/>
              <a:gd name="T1" fmla="*/ 0 h 224"/>
              <a:gd name="T2" fmla="*/ 0 w 589"/>
              <a:gd name="T3" fmla="*/ 160 h 224"/>
              <a:gd name="T4" fmla="*/ 64 w 589"/>
              <a:gd name="T5" fmla="*/ 224 h 224"/>
              <a:gd name="T6" fmla="*/ 525 w 589"/>
              <a:gd name="T7" fmla="*/ 224 h 224"/>
              <a:gd name="T8" fmla="*/ 589 w 589"/>
              <a:gd name="T9" fmla="*/ 160 h 224"/>
              <a:gd name="T10" fmla="*/ 589 w 589"/>
              <a:gd name="T11" fmla="*/ 0 h 224"/>
              <a:gd name="T12" fmla="*/ 0 w 589"/>
              <a:gd name="T13" fmla="*/ 0 h 224"/>
            </a:gdLst>
            <a:ahLst/>
            <a:cxnLst>
              <a:cxn ang="0">
                <a:pos x="T0" y="T1"/>
              </a:cxn>
              <a:cxn ang="0">
                <a:pos x="T2" y="T3"/>
              </a:cxn>
              <a:cxn ang="0">
                <a:pos x="T4" y="T5"/>
              </a:cxn>
              <a:cxn ang="0">
                <a:pos x="T6" y="T7"/>
              </a:cxn>
              <a:cxn ang="0">
                <a:pos x="T8" y="T9"/>
              </a:cxn>
              <a:cxn ang="0">
                <a:pos x="T10" y="T11"/>
              </a:cxn>
              <a:cxn ang="0">
                <a:pos x="T12" y="T13"/>
              </a:cxn>
            </a:cxnLst>
            <a:rect l="0" t="0" r="r" b="b"/>
            <a:pathLst>
              <a:path w="589" h="224">
                <a:moveTo>
                  <a:pt x="0" y="0"/>
                </a:moveTo>
                <a:cubicBezTo>
                  <a:pt x="0" y="160"/>
                  <a:pt x="0" y="160"/>
                  <a:pt x="0" y="160"/>
                </a:cubicBezTo>
                <a:cubicBezTo>
                  <a:pt x="0" y="196"/>
                  <a:pt x="28" y="224"/>
                  <a:pt x="64" y="224"/>
                </a:cubicBezTo>
                <a:cubicBezTo>
                  <a:pt x="525" y="224"/>
                  <a:pt x="525" y="224"/>
                  <a:pt x="525" y="224"/>
                </a:cubicBezTo>
                <a:cubicBezTo>
                  <a:pt x="560" y="224"/>
                  <a:pt x="589" y="196"/>
                  <a:pt x="589" y="160"/>
                </a:cubicBezTo>
                <a:cubicBezTo>
                  <a:pt x="589" y="0"/>
                  <a:pt x="589" y="0"/>
                  <a:pt x="589" y="0"/>
                </a:cubicBezTo>
                <a:lnTo>
                  <a:pt x="0" y="0"/>
                </a:lnTo>
                <a:close/>
              </a:path>
            </a:pathLst>
          </a:custGeom>
          <a:solidFill>
            <a:srgbClr val="23505E"/>
          </a:solidFill>
          <a:ln>
            <a:noFill/>
          </a:ln>
        </p:spPr>
        <p:txBody>
          <a:bodyPr vert="horz" wrap="square" lIns="91440" tIns="45720" rIns="91440" bIns="45720" numCol="1" anchor="t" anchorCtr="0" compatLnSpc="1">
            <a:prstTxWarp prst="textNoShape">
              <a:avLst/>
            </a:prstTxWarp>
          </a:bodyPr>
          <a:lstStyle/>
          <a:p>
            <a:endParaRPr lang="es-CO"/>
          </a:p>
        </p:txBody>
      </p:sp>
      <p:sp>
        <p:nvSpPr>
          <p:cNvPr id="46" name="CuadroTexto 45">
            <a:extLst>
              <a:ext uri="{FF2B5EF4-FFF2-40B4-BE49-F238E27FC236}">
                <a16:creationId xmlns:a16="http://schemas.microsoft.com/office/drawing/2014/main" id="{C065C4AF-7A21-F331-9B5C-4E63CCC40E7B}"/>
              </a:ext>
            </a:extLst>
          </p:cNvPr>
          <p:cNvSpPr txBox="1"/>
          <p:nvPr/>
        </p:nvSpPr>
        <p:spPr>
          <a:xfrm>
            <a:off x="8982607" y="3773149"/>
            <a:ext cx="3040037" cy="309128"/>
          </a:xfrm>
          <a:prstGeom prst="rect">
            <a:avLst/>
          </a:prstGeom>
          <a:noFill/>
        </p:spPr>
        <p:txBody>
          <a:bodyPr wrap="square">
            <a:spAutoFit/>
          </a:bodyPr>
          <a:lstStyle/>
          <a:p>
            <a:pPr algn="ctr" defTabSz="685766">
              <a:defRPr/>
            </a:pPr>
            <a:r>
              <a:rPr lang="es-MX" sz="714" b="1" i="1" dirty="0">
                <a:solidFill>
                  <a:schemeClr val="bg1"/>
                </a:solidFill>
                <a:latin typeface="Arial" panose="020B0604020202020204" pitchFamily="34" charset="0"/>
                <a:ea typeface="Calibri" panose="020F0502020204030204" pitchFamily="34" charset="0"/>
                <a:cs typeface="Times New Roman" panose="02020603050405020304" pitchFamily="18" charset="0"/>
              </a:rPr>
              <a:t>Fórmula de cálculo – Tasa:</a:t>
            </a:r>
          </a:p>
          <a:p>
            <a:pPr algn="ctr" defTabSz="685766">
              <a:defRPr/>
            </a:pPr>
            <a:r>
              <a:rPr lang="es-MX" sz="714" b="1" i="1" dirty="0">
                <a:solidFill>
                  <a:schemeClr val="bg1"/>
                </a:solidFill>
                <a:latin typeface="Arial" panose="020B0604020202020204" pitchFamily="34" charset="0"/>
                <a:ea typeface="Calibri" panose="020F0502020204030204" pitchFamily="34" charset="0"/>
                <a:cs typeface="Times New Roman" panose="02020603050405020304" pitchFamily="18" charset="0"/>
              </a:rPr>
              <a:t>(N° PQRD / Total de afiliados) *10.000</a:t>
            </a:r>
          </a:p>
        </p:txBody>
      </p:sp>
      <p:sp>
        <p:nvSpPr>
          <p:cNvPr id="47" name="CuadroTexto 46">
            <a:extLst>
              <a:ext uri="{FF2B5EF4-FFF2-40B4-BE49-F238E27FC236}">
                <a16:creationId xmlns:a16="http://schemas.microsoft.com/office/drawing/2014/main" id="{6B0D32B5-CA50-0BD2-1031-CC0B23387CE9}"/>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Abr 2025</a:t>
            </a:r>
            <a:endParaRPr kumimoji="0" lang="es-CO" sz="7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4496278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B6D22-FC0C-300D-1247-C80DE4E3ADE2}"/>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285E533-2ECD-195C-7D0E-26035E8CFF16}"/>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Valle de Aburrá</a:t>
            </a:r>
          </a:p>
        </p:txBody>
      </p:sp>
      <p:sp>
        <p:nvSpPr>
          <p:cNvPr id="2" name="CuadroTexto 1">
            <a:extLst>
              <a:ext uri="{FF2B5EF4-FFF2-40B4-BE49-F238E27FC236}">
                <a16:creationId xmlns:a16="http://schemas.microsoft.com/office/drawing/2014/main" id="{400A2DB6-FA4A-F3CD-5ABB-F05B456114EC}"/>
              </a:ext>
            </a:extLst>
          </p:cNvPr>
          <p:cNvSpPr txBox="1"/>
          <p:nvPr/>
        </p:nvSpPr>
        <p:spPr>
          <a:xfrm>
            <a:off x="1630709" y="1058391"/>
            <a:ext cx="8928992" cy="312265"/>
          </a:xfrm>
          <a:prstGeom prst="rect">
            <a:avLst/>
          </a:prstGeom>
          <a:noFill/>
        </p:spPr>
        <p:txBody>
          <a:bodyPr wrap="square" rtlCol="0">
            <a:spAutoFit/>
          </a:bodyPr>
          <a:lstStyle/>
          <a:p>
            <a:pPr algn="ctr"/>
            <a:r>
              <a:rPr lang="es-CO"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2. Distribución de PQRD Savia Salud EPS en el Valle de Aburrá para el mes de abril 2025</a:t>
            </a:r>
          </a:p>
        </p:txBody>
      </p:sp>
      <p:sp>
        <p:nvSpPr>
          <p:cNvPr id="5" name="1 CuadroTexto">
            <a:extLst>
              <a:ext uri="{FF2B5EF4-FFF2-40B4-BE49-F238E27FC236}">
                <a16:creationId xmlns:a16="http://schemas.microsoft.com/office/drawing/2014/main" id="{F3C0B9ED-7C0D-D6FD-AAC7-91C8A50E37EF}"/>
              </a:ext>
            </a:extLst>
          </p:cNvPr>
          <p:cNvSpPr txBox="1"/>
          <p:nvPr/>
        </p:nvSpPr>
        <p:spPr>
          <a:xfrm>
            <a:off x="409489" y="5105201"/>
            <a:ext cx="11236660"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abril en el Valle de Aburrá es de 92,4 presentando un aumento del 13,7% con relación al mes anterior.</a:t>
            </a:r>
          </a:p>
        </p:txBody>
      </p:sp>
      <p:sp>
        <p:nvSpPr>
          <p:cNvPr id="8" name="CuadroTexto 7">
            <a:extLst>
              <a:ext uri="{FF2B5EF4-FFF2-40B4-BE49-F238E27FC236}">
                <a16:creationId xmlns:a16="http://schemas.microsoft.com/office/drawing/2014/main" id="{25DF7558-A55E-FFD6-1E38-180E776C0A21}"/>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Abr 2025</a:t>
            </a:r>
            <a:endParaRPr kumimoji="0" lang="es-CO" sz="7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pic>
        <p:nvPicPr>
          <p:cNvPr id="6" name="Imagen 5">
            <a:extLst>
              <a:ext uri="{FF2B5EF4-FFF2-40B4-BE49-F238E27FC236}">
                <a16:creationId xmlns:a16="http://schemas.microsoft.com/office/drawing/2014/main" id="{4560EC2B-7CED-0936-2A8B-92E239095541}"/>
              </a:ext>
            </a:extLst>
          </p:cNvPr>
          <p:cNvPicPr>
            <a:picLocks noChangeAspect="1"/>
          </p:cNvPicPr>
          <p:nvPr/>
        </p:nvPicPr>
        <p:blipFill>
          <a:blip r:embed="rId2"/>
          <a:stretch>
            <a:fillRect/>
          </a:stretch>
        </p:blipFill>
        <p:spPr>
          <a:xfrm>
            <a:off x="2207580" y="1624264"/>
            <a:ext cx="7272808" cy="3356681"/>
          </a:xfrm>
          <a:prstGeom prst="rect">
            <a:avLst/>
          </a:prstGeom>
        </p:spPr>
      </p:pic>
    </p:spTree>
    <p:extLst>
      <p:ext uri="{BB962C8B-B14F-4D97-AF65-F5344CB8AC3E}">
        <p14:creationId xmlns:p14="http://schemas.microsoft.com/office/powerpoint/2010/main" val="43304692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8A34E-2B83-7F8D-1F65-9D95C2E803E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528AE3FF-9AB9-D248-03B4-A372E127427A}"/>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Urabá</a:t>
            </a:r>
          </a:p>
        </p:txBody>
      </p:sp>
      <p:sp>
        <p:nvSpPr>
          <p:cNvPr id="2" name="CuadroTexto 1">
            <a:extLst>
              <a:ext uri="{FF2B5EF4-FFF2-40B4-BE49-F238E27FC236}">
                <a16:creationId xmlns:a16="http://schemas.microsoft.com/office/drawing/2014/main" id="{1D228E73-BB0B-9EF5-6F28-ED56F9B7B60E}"/>
              </a:ext>
            </a:extLst>
          </p:cNvPr>
          <p:cNvSpPr txBox="1"/>
          <p:nvPr/>
        </p:nvSpPr>
        <p:spPr>
          <a:xfrm>
            <a:off x="1630709" y="1058391"/>
            <a:ext cx="8928992"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3. Distribución de PQRD Savia Salud EPS en el Urabá para el mes de abril 2025</a:t>
            </a:r>
          </a:p>
        </p:txBody>
      </p:sp>
      <p:sp>
        <p:nvSpPr>
          <p:cNvPr id="5" name="1 CuadroTexto">
            <a:extLst>
              <a:ext uri="{FF2B5EF4-FFF2-40B4-BE49-F238E27FC236}">
                <a16:creationId xmlns:a16="http://schemas.microsoft.com/office/drawing/2014/main" id="{E9B3DF31-5E1A-DD6A-46A4-B5913D7720DF}"/>
              </a:ext>
            </a:extLst>
          </p:cNvPr>
          <p:cNvSpPr txBox="1"/>
          <p:nvPr/>
        </p:nvSpPr>
        <p:spPr>
          <a:xfrm>
            <a:off x="409489" y="5431865"/>
            <a:ext cx="11236660"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abril en el Urabá es de 29,4 presentando un aumento del 10,2% con relación al mes anterior.</a:t>
            </a:r>
          </a:p>
        </p:txBody>
      </p:sp>
      <p:sp>
        <p:nvSpPr>
          <p:cNvPr id="8" name="CuadroTexto 7">
            <a:extLst>
              <a:ext uri="{FF2B5EF4-FFF2-40B4-BE49-F238E27FC236}">
                <a16:creationId xmlns:a16="http://schemas.microsoft.com/office/drawing/2014/main" id="{59F4172B-80A8-7557-6AD8-2EE73DD45A36}"/>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Abr 2025</a:t>
            </a:r>
            <a:endParaRPr kumimoji="0" lang="es-CO" sz="7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pic>
        <p:nvPicPr>
          <p:cNvPr id="10" name="Imagen 9">
            <a:extLst>
              <a:ext uri="{FF2B5EF4-FFF2-40B4-BE49-F238E27FC236}">
                <a16:creationId xmlns:a16="http://schemas.microsoft.com/office/drawing/2014/main" id="{96EE9113-50AB-7D56-CD65-7CF92C76955F}"/>
              </a:ext>
            </a:extLst>
          </p:cNvPr>
          <p:cNvPicPr>
            <a:picLocks noChangeAspect="1"/>
          </p:cNvPicPr>
          <p:nvPr/>
        </p:nvPicPr>
        <p:blipFill>
          <a:blip r:embed="rId2"/>
          <a:stretch>
            <a:fillRect/>
          </a:stretch>
        </p:blipFill>
        <p:spPr>
          <a:xfrm>
            <a:off x="2216791" y="1626929"/>
            <a:ext cx="7254385" cy="3605730"/>
          </a:xfrm>
          <a:prstGeom prst="rect">
            <a:avLst/>
          </a:prstGeom>
        </p:spPr>
      </p:pic>
    </p:spTree>
    <p:extLst>
      <p:ext uri="{BB962C8B-B14F-4D97-AF65-F5344CB8AC3E}">
        <p14:creationId xmlns:p14="http://schemas.microsoft.com/office/powerpoint/2010/main" val="130456065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8820D-E002-B3F2-55D2-07C3FD1D164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FD3B9A03-6277-7474-FCFB-A32965B3A2E6}"/>
              </a:ext>
            </a:extLst>
          </p:cNvPr>
          <p:cNvSpPr txBox="1"/>
          <p:nvPr/>
        </p:nvSpPr>
        <p:spPr>
          <a:xfrm>
            <a:off x="1272392" y="402739"/>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Oriente</a:t>
            </a:r>
          </a:p>
        </p:txBody>
      </p:sp>
      <p:sp>
        <p:nvSpPr>
          <p:cNvPr id="2" name="CuadroTexto 1">
            <a:extLst>
              <a:ext uri="{FF2B5EF4-FFF2-40B4-BE49-F238E27FC236}">
                <a16:creationId xmlns:a16="http://schemas.microsoft.com/office/drawing/2014/main" id="{4523C347-0B56-46F9-F3D9-4FB276504877}"/>
              </a:ext>
            </a:extLst>
          </p:cNvPr>
          <p:cNvSpPr txBox="1"/>
          <p:nvPr/>
        </p:nvSpPr>
        <p:spPr>
          <a:xfrm>
            <a:off x="6674267" y="1128020"/>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4. Distribución de PQRD Savia Salud EPS en el Oriente para el mes de abril 2025</a:t>
            </a:r>
          </a:p>
        </p:txBody>
      </p:sp>
      <p:sp>
        <p:nvSpPr>
          <p:cNvPr id="5" name="1 CuadroTexto">
            <a:extLst>
              <a:ext uri="{FF2B5EF4-FFF2-40B4-BE49-F238E27FC236}">
                <a16:creationId xmlns:a16="http://schemas.microsoft.com/office/drawing/2014/main" id="{7B22BEEF-5DA8-BF8D-B9CF-F9400431D772}"/>
              </a:ext>
            </a:extLst>
          </p:cNvPr>
          <p:cNvSpPr txBox="1"/>
          <p:nvPr/>
        </p:nvSpPr>
        <p:spPr>
          <a:xfrm>
            <a:off x="6674267" y="1662214"/>
            <a:ext cx="4248471" cy="1384995"/>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abril en el Oriente es de 53,3 presentando un aumento del 17,6% con relación al mes anterior.</a:t>
            </a:r>
          </a:p>
        </p:txBody>
      </p:sp>
      <p:sp>
        <p:nvSpPr>
          <p:cNvPr id="9" name="CuadroTexto 8">
            <a:extLst>
              <a:ext uri="{FF2B5EF4-FFF2-40B4-BE49-F238E27FC236}">
                <a16:creationId xmlns:a16="http://schemas.microsoft.com/office/drawing/2014/main" id="{EDFE926A-BB59-A962-88F5-8932EF0897AD}"/>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Abr 2025</a:t>
            </a:r>
            <a:endParaRPr kumimoji="0" lang="es-CO" sz="7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pic>
        <p:nvPicPr>
          <p:cNvPr id="6" name="Imagen 5">
            <a:extLst>
              <a:ext uri="{FF2B5EF4-FFF2-40B4-BE49-F238E27FC236}">
                <a16:creationId xmlns:a16="http://schemas.microsoft.com/office/drawing/2014/main" id="{C259AD24-A4B2-CFF0-D813-F830400A82FE}"/>
              </a:ext>
            </a:extLst>
          </p:cNvPr>
          <p:cNvPicPr>
            <a:picLocks noChangeAspect="1"/>
          </p:cNvPicPr>
          <p:nvPr/>
        </p:nvPicPr>
        <p:blipFill>
          <a:blip r:embed="rId2"/>
          <a:stretch>
            <a:fillRect/>
          </a:stretch>
        </p:blipFill>
        <p:spPr>
          <a:xfrm>
            <a:off x="910630" y="1128020"/>
            <a:ext cx="5495468" cy="5072740"/>
          </a:xfrm>
          <a:prstGeom prst="rect">
            <a:avLst/>
          </a:prstGeom>
        </p:spPr>
      </p:pic>
    </p:spTree>
    <p:extLst>
      <p:ext uri="{BB962C8B-B14F-4D97-AF65-F5344CB8AC3E}">
        <p14:creationId xmlns:p14="http://schemas.microsoft.com/office/powerpoint/2010/main" val="172173209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87B3-EC06-C1E5-5E18-341E9583B247}"/>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928B90F9-9EA4-CF0F-71C5-9A83D864B3F1}"/>
              </a:ext>
            </a:extLst>
          </p:cNvPr>
          <p:cNvSpPr txBox="1"/>
          <p:nvPr/>
        </p:nvSpPr>
        <p:spPr>
          <a:xfrm>
            <a:off x="1054646" y="417394"/>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Suroeste</a:t>
            </a:r>
          </a:p>
        </p:txBody>
      </p:sp>
      <p:sp>
        <p:nvSpPr>
          <p:cNvPr id="2" name="CuadroTexto 1">
            <a:extLst>
              <a:ext uri="{FF2B5EF4-FFF2-40B4-BE49-F238E27FC236}">
                <a16:creationId xmlns:a16="http://schemas.microsoft.com/office/drawing/2014/main" id="{6A8B346D-F08B-9461-B95F-CBE5F2D92076}"/>
              </a:ext>
            </a:extLst>
          </p:cNvPr>
          <p:cNvSpPr txBox="1"/>
          <p:nvPr/>
        </p:nvSpPr>
        <p:spPr>
          <a:xfrm>
            <a:off x="6887294" y="1341562"/>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5. Distribución de PQRD Savia Salud EPS en el Suroeste para el mes de abril 2025</a:t>
            </a:r>
          </a:p>
        </p:txBody>
      </p:sp>
      <p:sp>
        <p:nvSpPr>
          <p:cNvPr id="5" name="1 CuadroTexto">
            <a:extLst>
              <a:ext uri="{FF2B5EF4-FFF2-40B4-BE49-F238E27FC236}">
                <a16:creationId xmlns:a16="http://schemas.microsoft.com/office/drawing/2014/main" id="{6EBEA3F4-9694-C199-583E-B0231B5A5671}"/>
              </a:ext>
            </a:extLst>
          </p:cNvPr>
          <p:cNvSpPr txBox="1"/>
          <p:nvPr/>
        </p:nvSpPr>
        <p:spPr>
          <a:xfrm>
            <a:off x="6887294" y="1873759"/>
            <a:ext cx="4464496" cy="1384995"/>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abril en el Suroeste es de 54,0  presentando un aumento del 17,31% con relación al mes anterior.</a:t>
            </a:r>
          </a:p>
        </p:txBody>
      </p:sp>
      <p:sp>
        <p:nvSpPr>
          <p:cNvPr id="8" name="CuadroTexto 7">
            <a:extLst>
              <a:ext uri="{FF2B5EF4-FFF2-40B4-BE49-F238E27FC236}">
                <a16:creationId xmlns:a16="http://schemas.microsoft.com/office/drawing/2014/main" id="{607499D0-A592-7A88-FDC1-7759AEE46A05}"/>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Abr 2025</a:t>
            </a:r>
            <a:endParaRPr kumimoji="0" lang="es-CO" sz="7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pic>
        <p:nvPicPr>
          <p:cNvPr id="6" name="Imagen 5">
            <a:extLst>
              <a:ext uri="{FF2B5EF4-FFF2-40B4-BE49-F238E27FC236}">
                <a16:creationId xmlns:a16="http://schemas.microsoft.com/office/drawing/2014/main" id="{DF6C21C3-E49C-3273-A1BF-A2C7EAFD5FE0}"/>
              </a:ext>
            </a:extLst>
          </p:cNvPr>
          <p:cNvPicPr>
            <a:picLocks noChangeAspect="1"/>
          </p:cNvPicPr>
          <p:nvPr/>
        </p:nvPicPr>
        <p:blipFill>
          <a:blip r:embed="rId2"/>
          <a:stretch>
            <a:fillRect/>
          </a:stretch>
        </p:blipFill>
        <p:spPr>
          <a:xfrm>
            <a:off x="898871" y="1341562"/>
            <a:ext cx="5671595" cy="5033960"/>
          </a:xfrm>
          <a:prstGeom prst="rect">
            <a:avLst/>
          </a:prstGeom>
        </p:spPr>
      </p:pic>
    </p:spTree>
    <p:extLst>
      <p:ext uri="{BB962C8B-B14F-4D97-AF65-F5344CB8AC3E}">
        <p14:creationId xmlns:p14="http://schemas.microsoft.com/office/powerpoint/2010/main" val="232306279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83714" y="1125883"/>
            <a:ext cx="108180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En Abril de 2025, se registraron un total de 184.279 solicitudes, en comparación con marzo de 2025, se observó un aumento del 8,2%, equivalente (n: 14.023)</a:t>
            </a:r>
          </a:p>
        </p:txBody>
      </p:sp>
      <p:sp>
        <p:nvSpPr>
          <p:cNvPr id="3" name="CuadroTexto 4">
            <a:extLst>
              <a:ext uri="{FF2B5EF4-FFF2-40B4-BE49-F238E27FC236}">
                <a16:creationId xmlns:a16="http://schemas.microsoft.com/office/drawing/2014/main" id="{4743DEBA-F84A-F94C-911D-89BBA34C80E3}"/>
              </a:ext>
            </a:extLst>
          </p:cNvPr>
          <p:cNvSpPr txBox="1"/>
          <p:nvPr/>
        </p:nvSpPr>
        <p:spPr>
          <a:xfrm>
            <a:off x="1270670" y="261442"/>
            <a:ext cx="9361040" cy="646331"/>
          </a:xfrm>
          <a:prstGeom prst="rect">
            <a:avLst/>
          </a:prstGeom>
          <a:noFill/>
        </p:spPr>
        <p:txBody>
          <a:bodyPr wrap="square" rtlCol="0">
            <a:spAutoFit/>
          </a:bodyPr>
          <a:lstStyle/>
          <a:p>
            <a:r>
              <a:rPr lang="es-CO" sz="3600" b="1" dirty="0">
                <a:solidFill>
                  <a:srgbClr val="23505E"/>
                </a:solidFill>
                <a:latin typeface="+mj-lt"/>
              </a:rPr>
              <a:t>Comportamiento de solicitudes – Abril</a:t>
            </a:r>
          </a:p>
        </p:txBody>
      </p:sp>
      <p:sp>
        <p:nvSpPr>
          <p:cNvPr id="4" name="CuadroTexto 3">
            <a:extLst>
              <a:ext uri="{FF2B5EF4-FFF2-40B4-BE49-F238E27FC236}">
                <a16:creationId xmlns:a16="http://schemas.microsoft.com/office/drawing/2014/main" id="{C44020A4-DF55-32D1-5FEE-220B9C09FC88}"/>
              </a:ext>
            </a:extLst>
          </p:cNvPr>
          <p:cNvSpPr txBox="1"/>
          <p:nvPr/>
        </p:nvSpPr>
        <p:spPr>
          <a:xfrm>
            <a:off x="1270670" y="2593979"/>
            <a:ext cx="4625497" cy="259751"/>
          </a:xfrm>
          <a:prstGeom prst="rect">
            <a:avLst/>
          </a:prstGeom>
          <a:noFill/>
        </p:spPr>
        <p:txBody>
          <a:bodyPr wrap="square" rtlCol="0">
            <a:spAutoFit/>
          </a:bodyPr>
          <a:lstStyle/>
          <a:p>
            <a:pPr algn="ctr"/>
            <a:r>
              <a:rPr lang="es-CO" sz="1050" b="1" i="1" dirty="0">
                <a:solidFill>
                  <a:srgbClr val="2A5162"/>
                </a:solidFill>
                <a:latin typeface="Arial" panose="020B0604020202020204" pitchFamily="34" charset="0"/>
                <a:ea typeface="Calibri" panose="020F0502020204030204" pitchFamily="34" charset="0"/>
                <a:cs typeface="Arial" panose="020B0604020202020204" pitchFamily="34" charset="0"/>
              </a:rPr>
              <a:t>Gráfico 1. Comportamiento solicitudes periodo 2024 – 2025</a:t>
            </a:r>
          </a:p>
        </p:txBody>
      </p:sp>
      <p:sp>
        <p:nvSpPr>
          <p:cNvPr id="6" name="1 CuadroTexto">
            <a:extLst>
              <a:ext uri="{FF2B5EF4-FFF2-40B4-BE49-F238E27FC236}">
                <a16:creationId xmlns:a16="http://schemas.microsoft.com/office/drawing/2014/main" id="{30ADE66B-DD5E-A22C-5006-8F6011780A85}"/>
              </a:ext>
            </a:extLst>
          </p:cNvPr>
          <p:cNvSpPr txBox="1"/>
          <p:nvPr/>
        </p:nvSpPr>
        <p:spPr>
          <a:xfrm>
            <a:off x="7103318" y="3645818"/>
            <a:ext cx="4398452" cy="1617687"/>
          </a:xfrm>
          <a:prstGeom prst="rect">
            <a:avLst/>
          </a:prstGeom>
          <a:noFill/>
        </p:spPr>
        <p:txBody>
          <a:bodyPr wrap="square" rtlCol="0">
            <a:spAutoFit/>
          </a:bodyPr>
          <a:lstStyle/>
          <a:p>
            <a:pPr algn="just">
              <a:lnSpc>
                <a:spcPct val="120000"/>
              </a:lnSpc>
            </a:pPr>
            <a:r>
              <a:rPr lang="es-MX" b="1" dirty="0">
                <a:solidFill>
                  <a:srgbClr val="2A5162"/>
                </a:solidFill>
                <a:cs typeface="Arial" panose="020B0604020202020204" pitchFamily="34" charset="0"/>
              </a:rPr>
              <a:t>Nota1: </a:t>
            </a:r>
            <a:r>
              <a:rPr lang="es-MX" dirty="0">
                <a:solidFill>
                  <a:srgbClr val="2A5162"/>
                </a:solidFill>
                <a:cs typeface="Arial" panose="020B0604020202020204" pitchFamily="34" charset="0"/>
              </a:rPr>
              <a:t>Las solicitudes de los usuarios incluyen derechos de petición, quejas, reclamos, sugerencias, solicitudes de información y felicitaciones.</a:t>
            </a:r>
          </a:p>
        </p:txBody>
      </p:sp>
      <p:sp>
        <p:nvSpPr>
          <p:cNvPr id="7" name="CuadroTexto 6">
            <a:extLst>
              <a:ext uri="{FF2B5EF4-FFF2-40B4-BE49-F238E27FC236}">
                <a16:creationId xmlns:a16="http://schemas.microsoft.com/office/drawing/2014/main" id="{17CBF631-9375-DF87-E721-1100B1BB8BED}"/>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Abr 2025</a:t>
            </a:r>
          </a:p>
        </p:txBody>
      </p:sp>
      <p:pic>
        <p:nvPicPr>
          <p:cNvPr id="10" name="Imagen 9">
            <a:extLst>
              <a:ext uri="{FF2B5EF4-FFF2-40B4-BE49-F238E27FC236}">
                <a16:creationId xmlns:a16="http://schemas.microsoft.com/office/drawing/2014/main" id="{27B1C057-201F-A6A0-FE9C-AB816FBE25C2}"/>
              </a:ext>
            </a:extLst>
          </p:cNvPr>
          <p:cNvPicPr>
            <a:picLocks noChangeAspect="1"/>
          </p:cNvPicPr>
          <p:nvPr/>
        </p:nvPicPr>
        <p:blipFill>
          <a:blip r:embed="rId2"/>
          <a:stretch>
            <a:fillRect/>
          </a:stretch>
        </p:blipFill>
        <p:spPr>
          <a:xfrm>
            <a:off x="1348065" y="2940469"/>
            <a:ext cx="4743099" cy="2688569"/>
          </a:xfrm>
          <a:prstGeom prst="rect">
            <a:avLst/>
          </a:prstGeom>
        </p:spPr>
      </p:pic>
      <p:pic>
        <p:nvPicPr>
          <p:cNvPr id="13" name="Imagen 12">
            <a:extLst>
              <a:ext uri="{FF2B5EF4-FFF2-40B4-BE49-F238E27FC236}">
                <a16:creationId xmlns:a16="http://schemas.microsoft.com/office/drawing/2014/main" id="{444DD3B5-9E70-02E0-4CAA-A5B0862870F3}"/>
              </a:ext>
            </a:extLst>
          </p:cNvPr>
          <p:cNvPicPr>
            <a:picLocks noChangeAspect="1"/>
          </p:cNvPicPr>
          <p:nvPr/>
        </p:nvPicPr>
        <p:blipFill>
          <a:blip r:embed="rId3"/>
          <a:stretch>
            <a:fillRect/>
          </a:stretch>
        </p:blipFill>
        <p:spPr>
          <a:xfrm>
            <a:off x="6737314" y="2729991"/>
            <a:ext cx="4945909" cy="699803"/>
          </a:xfrm>
          <a:prstGeom prst="rect">
            <a:avLst/>
          </a:prstGeom>
        </p:spPr>
      </p:pic>
    </p:spTree>
    <p:extLst>
      <p:ext uri="{BB962C8B-B14F-4D97-AF65-F5344CB8AC3E}">
        <p14:creationId xmlns:p14="http://schemas.microsoft.com/office/powerpoint/2010/main" val="48249294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473E4-E303-3C42-003B-75F29BAE9881}"/>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CE58B2FE-EDC7-0273-9DAC-CDD986B84D35}"/>
              </a:ext>
            </a:extLst>
          </p:cNvPr>
          <p:cNvSpPr txBox="1"/>
          <p:nvPr/>
        </p:nvSpPr>
        <p:spPr>
          <a:xfrm>
            <a:off x="1198662" y="510887"/>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Norte</a:t>
            </a:r>
          </a:p>
        </p:txBody>
      </p:sp>
      <p:sp>
        <p:nvSpPr>
          <p:cNvPr id="2" name="CuadroTexto 1">
            <a:extLst>
              <a:ext uri="{FF2B5EF4-FFF2-40B4-BE49-F238E27FC236}">
                <a16:creationId xmlns:a16="http://schemas.microsoft.com/office/drawing/2014/main" id="{56120CDD-6DCC-68DB-8E7A-45858BDD2154}"/>
              </a:ext>
            </a:extLst>
          </p:cNvPr>
          <p:cNvSpPr txBox="1"/>
          <p:nvPr/>
        </p:nvSpPr>
        <p:spPr>
          <a:xfrm>
            <a:off x="6959302" y="1490972"/>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6. Distribución de PQRD Savia Salud EPS en el Norte para el mes de abril 2025</a:t>
            </a:r>
          </a:p>
        </p:txBody>
      </p:sp>
      <p:sp>
        <p:nvSpPr>
          <p:cNvPr id="5" name="1 CuadroTexto">
            <a:extLst>
              <a:ext uri="{FF2B5EF4-FFF2-40B4-BE49-F238E27FC236}">
                <a16:creationId xmlns:a16="http://schemas.microsoft.com/office/drawing/2014/main" id="{09FD350E-E46D-7CC4-B7D1-26FE2F3C7A6D}"/>
              </a:ext>
            </a:extLst>
          </p:cNvPr>
          <p:cNvSpPr txBox="1"/>
          <p:nvPr/>
        </p:nvSpPr>
        <p:spPr>
          <a:xfrm>
            <a:off x="6959302" y="2023169"/>
            <a:ext cx="4464496" cy="1384995"/>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abril en el Norte es de 48,2 presentando un aumento del 41,52% con relación al mes anterior.</a:t>
            </a:r>
          </a:p>
        </p:txBody>
      </p:sp>
      <p:sp>
        <p:nvSpPr>
          <p:cNvPr id="10" name="CuadroTexto 9">
            <a:extLst>
              <a:ext uri="{FF2B5EF4-FFF2-40B4-BE49-F238E27FC236}">
                <a16:creationId xmlns:a16="http://schemas.microsoft.com/office/drawing/2014/main" id="{2D07E2C9-4646-578A-DE9F-0C5E080B764D}"/>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Abr 2025</a:t>
            </a:r>
            <a:endParaRPr kumimoji="0" lang="es-CO" sz="7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pic>
        <p:nvPicPr>
          <p:cNvPr id="6" name="Imagen 5">
            <a:extLst>
              <a:ext uri="{FF2B5EF4-FFF2-40B4-BE49-F238E27FC236}">
                <a16:creationId xmlns:a16="http://schemas.microsoft.com/office/drawing/2014/main" id="{BE7A2F7E-78E9-9B9B-2256-C3889269D749}"/>
              </a:ext>
            </a:extLst>
          </p:cNvPr>
          <p:cNvPicPr>
            <a:picLocks noChangeAspect="1"/>
          </p:cNvPicPr>
          <p:nvPr/>
        </p:nvPicPr>
        <p:blipFill>
          <a:blip r:embed="rId2"/>
          <a:stretch>
            <a:fillRect/>
          </a:stretch>
        </p:blipFill>
        <p:spPr>
          <a:xfrm>
            <a:off x="694607" y="1490972"/>
            <a:ext cx="5897263" cy="4248472"/>
          </a:xfrm>
          <a:prstGeom prst="rect">
            <a:avLst/>
          </a:prstGeom>
        </p:spPr>
      </p:pic>
    </p:spTree>
    <p:extLst>
      <p:ext uri="{BB962C8B-B14F-4D97-AF65-F5344CB8AC3E}">
        <p14:creationId xmlns:p14="http://schemas.microsoft.com/office/powerpoint/2010/main" val="18959733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C7B3-C18E-ADF0-E72D-38FF6A795874}"/>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7B0636F5-26AD-2C82-418A-E1CD6735E8B6}"/>
              </a:ext>
            </a:extLst>
          </p:cNvPr>
          <p:cNvSpPr txBox="1"/>
          <p:nvPr/>
        </p:nvSpPr>
        <p:spPr>
          <a:xfrm>
            <a:off x="1342678" y="682228"/>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Occidente</a:t>
            </a:r>
          </a:p>
        </p:txBody>
      </p:sp>
      <p:sp>
        <p:nvSpPr>
          <p:cNvPr id="2" name="CuadroTexto 1">
            <a:extLst>
              <a:ext uri="{FF2B5EF4-FFF2-40B4-BE49-F238E27FC236}">
                <a16:creationId xmlns:a16="http://schemas.microsoft.com/office/drawing/2014/main" id="{726664AB-9085-3ABB-8236-1C25129FDEAE}"/>
              </a:ext>
            </a:extLst>
          </p:cNvPr>
          <p:cNvSpPr txBox="1"/>
          <p:nvPr/>
        </p:nvSpPr>
        <p:spPr>
          <a:xfrm>
            <a:off x="7175326" y="1490972"/>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7. Distribución de PQRD Savia Salud EPS en el Occidente para el mes de abril 2025</a:t>
            </a:r>
          </a:p>
        </p:txBody>
      </p:sp>
      <p:sp>
        <p:nvSpPr>
          <p:cNvPr id="5" name="1 CuadroTexto">
            <a:extLst>
              <a:ext uri="{FF2B5EF4-FFF2-40B4-BE49-F238E27FC236}">
                <a16:creationId xmlns:a16="http://schemas.microsoft.com/office/drawing/2014/main" id="{7F1D6F68-20DF-D035-4817-A9B1A9B97B6A}"/>
              </a:ext>
            </a:extLst>
          </p:cNvPr>
          <p:cNvSpPr txBox="1"/>
          <p:nvPr/>
        </p:nvSpPr>
        <p:spPr>
          <a:xfrm>
            <a:off x="7175326" y="2044799"/>
            <a:ext cx="4464496" cy="1384995"/>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abril en el Occidente es de 30,7 presentando un aumento  del 15,0% con relación al mes anterior.</a:t>
            </a:r>
          </a:p>
        </p:txBody>
      </p:sp>
      <p:sp>
        <p:nvSpPr>
          <p:cNvPr id="4" name="CuadroTexto 3">
            <a:extLst>
              <a:ext uri="{FF2B5EF4-FFF2-40B4-BE49-F238E27FC236}">
                <a16:creationId xmlns:a16="http://schemas.microsoft.com/office/drawing/2014/main" id="{D34A6ACB-47A6-1A0B-DE79-FC809A1B6728}"/>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Abr 2025</a:t>
            </a:r>
            <a:endParaRPr kumimoji="0" lang="es-CO" sz="7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pic>
        <p:nvPicPr>
          <p:cNvPr id="8" name="Imagen 7">
            <a:extLst>
              <a:ext uri="{FF2B5EF4-FFF2-40B4-BE49-F238E27FC236}">
                <a16:creationId xmlns:a16="http://schemas.microsoft.com/office/drawing/2014/main" id="{93413EB8-75BC-6E88-10EE-63A1E94DD9D4}"/>
              </a:ext>
            </a:extLst>
          </p:cNvPr>
          <p:cNvPicPr>
            <a:picLocks noChangeAspect="1"/>
          </p:cNvPicPr>
          <p:nvPr/>
        </p:nvPicPr>
        <p:blipFill>
          <a:blip r:embed="rId2"/>
          <a:stretch>
            <a:fillRect/>
          </a:stretch>
        </p:blipFill>
        <p:spPr>
          <a:xfrm>
            <a:off x="766614" y="1493178"/>
            <a:ext cx="5998569" cy="4685273"/>
          </a:xfrm>
          <a:prstGeom prst="rect">
            <a:avLst/>
          </a:prstGeom>
        </p:spPr>
      </p:pic>
    </p:spTree>
    <p:extLst>
      <p:ext uri="{BB962C8B-B14F-4D97-AF65-F5344CB8AC3E}">
        <p14:creationId xmlns:p14="http://schemas.microsoft.com/office/powerpoint/2010/main" val="376693293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F671E-DF71-623F-8459-CAEB7C1C34EA}"/>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B1D5BBB7-9B77-109C-2A2C-8C12C32E0B6F}"/>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Nordeste</a:t>
            </a:r>
          </a:p>
        </p:txBody>
      </p:sp>
      <p:sp>
        <p:nvSpPr>
          <p:cNvPr id="2" name="CuadroTexto 1">
            <a:extLst>
              <a:ext uri="{FF2B5EF4-FFF2-40B4-BE49-F238E27FC236}">
                <a16:creationId xmlns:a16="http://schemas.microsoft.com/office/drawing/2014/main" id="{0ACDA06D-8030-3EB3-05C8-B312168C488A}"/>
              </a:ext>
            </a:extLst>
          </p:cNvPr>
          <p:cNvSpPr txBox="1"/>
          <p:nvPr/>
        </p:nvSpPr>
        <p:spPr>
          <a:xfrm>
            <a:off x="1090650" y="1199245"/>
            <a:ext cx="9217024"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8. Distribución de PQRD Savia Salud EPS en el Nordeste para el mes de abril 2025</a:t>
            </a:r>
          </a:p>
        </p:txBody>
      </p:sp>
      <p:sp>
        <p:nvSpPr>
          <p:cNvPr id="5" name="1 CuadroTexto">
            <a:extLst>
              <a:ext uri="{FF2B5EF4-FFF2-40B4-BE49-F238E27FC236}">
                <a16:creationId xmlns:a16="http://schemas.microsoft.com/office/drawing/2014/main" id="{9DE80AB2-ABF0-3817-44F5-F7A637258534}"/>
              </a:ext>
            </a:extLst>
          </p:cNvPr>
          <p:cNvSpPr txBox="1"/>
          <p:nvPr/>
        </p:nvSpPr>
        <p:spPr>
          <a:xfrm>
            <a:off x="1558702" y="5211410"/>
            <a:ext cx="9073008"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abril en el Nordeste es de 32,2 presentando una disminución del 2,9% con relación al mes anterior.</a:t>
            </a:r>
          </a:p>
        </p:txBody>
      </p:sp>
      <p:sp>
        <p:nvSpPr>
          <p:cNvPr id="6" name="CuadroTexto 5">
            <a:extLst>
              <a:ext uri="{FF2B5EF4-FFF2-40B4-BE49-F238E27FC236}">
                <a16:creationId xmlns:a16="http://schemas.microsoft.com/office/drawing/2014/main" id="{55E256D3-2DEA-E6D8-57A1-780019A0C93D}"/>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Abr 2025</a:t>
            </a:r>
            <a:endParaRPr kumimoji="0" lang="es-CO" sz="7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pic>
        <p:nvPicPr>
          <p:cNvPr id="7" name="Imagen 6">
            <a:extLst>
              <a:ext uri="{FF2B5EF4-FFF2-40B4-BE49-F238E27FC236}">
                <a16:creationId xmlns:a16="http://schemas.microsoft.com/office/drawing/2014/main" id="{6430190B-A2D2-4517-413F-E62CAF2EBDAE}"/>
              </a:ext>
            </a:extLst>
          </p:cNvPr>
          <p:cNvPicPr>
            <a:picLocks noChangeAspect="1"/>
          </p:cNvPicPr>
          <p:nvPr/>
        </p:nvPicPr>
        <p:blipFill>
          <a:blip r:embed="rId2"/>
          <a:stretch>
            <a:fillRect/>
          </a:stretch>
        </p:blipFill>
        <p:spPr>
          <a:xfrm>
            <a:off x="2728208" y="1906022"/>
            <a:ext cx="6733996" cy="3107998"/>
          </a:xfrm>
          <a:prstGeom prst="rect">
            <a:avLst/>
          </a:prstGeom>
        </p:spPr>
      </p:pic>
    </p:spTree>
    <p:extLst>
      <p:ext uri="{BB962C8B-B14F-4D97-AF65-F5344CB8AC3E}">
        <p14:creationId xmlns:p14="http://schemas.microsoft.com/office/powerpoint/2010/main" val="131767209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04EA1-7458-F9E8-AED6-EE5AFDEBA829}"/>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D43AEDE-C6D8-4EE7-FD43-C2A2DEA001BE}"/>
              </a:ext>
            </a:extLst>
          </p:cNvPr>
          <p:cNvSpPr txBox="1"/>
          <p:nvPr/>
        </p:nvSpPr>
        <p:spPr>
          <a:xfrm>
            <a:off x="1000302" y="644148"/>
            <a:ext cx="9217024" cy="523220"/>
          </a:xfrm>
          <a:prstGeom prst="rect">
            <a:avLst/>
          </a:prstGeom>
          <a:noFill/>
        </p:spPr>
        <p:txBody>
          <a:bodyPr wrap="square" rtlCol="0">
            <a:spAutoFit/>
          </a:bodyPr>
          <a:lstStyle/>
          <a:p>
            <a:r>
              <a:rPr lang="es-MX" sz="2800" b="1" dirty="0">
                <a:solidFill>
                  <a:srgbClr val="23505E"/>
                </a:solidFill>
                <a:latin typeface="+mj-lt"/>
              </a:rPr>
              <a:t>Detalle del comportamiento de PQRD en Magdalena Medio</a:t>
            </a:r>
          </a:p>
        </p:txBody>
      </p:sp>
      <p:sp>
        <p:nvSpPr>
          <p:cNvPr id="2" name="CuadroTexto 1">
            <a:extLst>
              <a:ext uri="{FF2B5EF4-FFF2-40B4-BE49-F238E27FC236}">
                <a16:creationId xmlns:a16="http://schemas.microsoft.com/office/drawing/2014/main" id="{061A04EF-C1A9-1206-8166-80683332A11D}"/>
              </a:ext>
            </a:extLst>
          </p:cNvPr>
          <p:cNvSpPr txBox="1"/>
          <p:nvPr/>
        </p:nvSpPr>
        <p:spPr>
          <a:xfrm>
            <a:off x="982638" y="1545469"/>
            <a:ext cx="9217024"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9. Distribución de PQRD Savia Salud EPS en el Magdalena medio para el mes de abril 2025</a:t>
            </a:r>
          </a:p>
        </p:txBody>
      </p:sp>
      <p:sp>
        <p:nvSpPr>
          <p:cNvPr id="5" name="1 CuadroTexto">
            <a:extLst>
              <a:ext uri="{FF2B5EF4-FFF2-40B4-BE49-F238E27FC236}">
                <a16:creationId xmlns:a16="http://schemas.microsoft.com/office/drawing/2014/main" id="{AFCFB3EC-ACAA-B508-F5A9-67973AB5E337}"/>
              </a:ext>
            </a:extLst>
          </p:cNvPr>
          <p:cNvSpPr txBox="1"/>
          <p:nvPr/>
        </p:nvSpPr>
        <p:spPr>
          <a:xfrm>
            <a:off x="1558702" y="5157986"/>
            <a:ext cx="9073008"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abril en el Magdalena Medio es de 36,3  presentando un aumento del 11,7% con relación al mes anterior.</a:t>
            </a:r>
          </a:p>
        </p:txBody>
      </p:sp>
      <p:sp>
        <p:nvSpPr>
          <p:cNvPr id="8" name="CuadroTexto 7">
            <a:extLst>
              <a:ext uri="{FF2B5EF4-FFF2-40B4-BE49-F238E27FC236}">
                <a16:creationId xmlns:a16="http://schemas.microsoft.com/office/drawing/2014/main" id="{B57343DA-FBFF-3BAB-DB1C-82914BB69BCB}"/>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Abr 2025</a:t>
            </a:r>
            <a:endParaRPr kumimoji="0" lang="es-CO" sz="7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pic>
        <p:nvPicPr>
          <p:cNvPr id="6" name="Imagen 5">
            <a:extLst>
              <a:ext uri="{FF2B5EF4-FFF2-40B4-BE49-F238E27FC236}">
                <a16:creationId xmlns:a16="http://schemas.microsoft.com/office/drawing/2014/main" id="{D19C1A38-F45E-5D51-8DD3-1EACFC50222C}"/>
              </a:ext>
            </a:extLst>
          </p:cNvPr>
          <p:cNvPicPr>
            <a:picLocks noChangeAspect="1"/>
          </p:cNvPicPr>
          <p:nvPr/>
        </p:nvPicPr>
        <p:blipFill>
          <a:blip r:embed="rId2"/>
          <a:stretch>
            <a:fillRect/>
          </a:stretch>
        </p:blipFill>
        <p:spPr>
          <a:xfrm>
            <a:off x="2176813" y="2235835"/>
            <a:ext cx="7404737" cy="2387918"/>
          </a:xfrm>
          <a:prstGeom prst="rect">
            <a:avLst/>
          </a:prstGeom>
        </p:spPr>
      </p:pic>
    </p:spTree>
    <p:extLst>
      <p:ext uri="{BB962C8B-B14F-4D97-AF65-F5344CB8AC3E}">
        <p14:creationId xmlns:p14="http://schemas.microsoft.com/office/powerpoint/2010/main" val="229554510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92C5-EF85-2034-7CAB-5E2DD320E617}"/>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3F7C2A57-ADB3-D8CF-119E-1CF35B438F63}"/>
              </a:ext>
            </a:extLst>
          </p:cNvPr>
          <p:cNvSpPr txBox="1"/>
          <p:nvPr/>
        </p:nvSpPr>
        <p:spPr>
          <a:xfrm>
            <a:off x="1054646" y="705784"/>
            <a:ext cx="9217024" cy="523220"/>
          </a:xfrm>
          <a:prstGeom prst="rect">
            <a:avLst/>
          </a:prstGeom>
          <a:noFill/>
        </p:spPr>
        <p:txBody>
          <a:bodyPr wrap="square" rtlCol="0">
            <a:spAutoFit/>
          </a:bodyPr>
          <a:lstStyle/>
          <a:p>
            <a:r>
              <a:rPr lang="es-MX" sz="2800" b="1" dirty="0">
                <a:solidFill>
                  <a:srgbClr val="23505E"/>
                </a:solidFill>
                <a:latin typeface="+mj-lt"/>
              </a:rPr>
              <a:t>Detalle del comportamiento de PQRD en Bajo Cauca</a:t>
            </a:r>
          </a:p>
        </p:txBody>
      </p:sp>
      <p:sp>
        <p:nvSpPr>
          <p:cNvPr id="2" name="CuadroTexto 1">
            <a:extLst>
              <a:ext uri="{FF2B5EF4-FFF2-40B4-BE49-F238E27FC236}">
                <a16:creationId xmlns:a16="http://schemas.microsoft.com/office/drawing/2014/main" id="{9DCF744C-8B5B-10B8-B43E-9E3F0796C620}"/>
              </a:ext>
            </a:extLst>
          </p:cNvPr>
          <p:cNvSpPr txBox="1"/>
          <p:nvPr/>
        </p:nvSpPr>
        <p:spPr>
          <a:xfrm>
            <a:off x="1054646" y="1552003"/>
            <a:ext cx="9217024"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10. Distribución de PQRD Savia Salud EPS en el Bajo Cauca para el mes de abril 2025</a:t>
            </a:r>
          </a:p>
        </p:txBody>
      </p:sp>
      <p:sp>
        <p:nvSpPr>
          <p:cNvPr id="5" name="1 CuadroTexto">
            <a:extLst>
              <a:ext uri="{FF2B5EF4-FFF2-40B4-BE49-F238E27FC236}">
                <a16:creationId xmlns:a16="http://schemas.microsoft.com/office/drawing/2014/main" id="{665C928E-B35D-2F3C-4C4F-991B07420924}"/>
              </a:ext>
            </a:extLst>
          </p:cNvPr>
          <p:cNvSpPr txBox="1"/>
          <p:nvPr/>
        </p:nvSpPr>
        <p:spPr>
          <a:xfrm>
            <a:off x="1558702" y="4995320"/>
            <a:ext cx="9073008"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abril en el Bajo Cauca es de 29,5 presentando un aumento del 2,9% con relación al mes anterior.</a:t>
            </a:r>
          </a:p>
        </p:txBody>
      </p:sp>
      <p:sp>
        <p:nvSpPr>
          <p:cNvPr id="10" name="CuadroTexto 9">
            <a:extLst>
              <a:ext uri="{FF2B5EF4-FFF2-40B4-BE49-F238E27FC236}">
                <a16:creationId xmlns:a16="http://schemas.microsoft.com/office/drawing/2014/main" id="{0E2AA1CF-5F98-0314-C176-EB5689A207D1}"/>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Abr 2025</a:t>
            </a:r>
            <a:endParaRPr kumimoji="0" lang="es-CO" sz="7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pic>
        <p:nvPicPr>
          <p:cNvPr id="6" name="Imagen 5">
            <a:extLst>
              <a:ext uri="{FF2B5EF4-FFF2-40B4-BE49-F238E27FC236}">
                <a16:creationId xmlns:a16="http://schemas.microsoft.com/office/drawing/2014/main" id="{DF44025E-9776-9BBC-988F-1BD1B8C7711B}"/>
              </a:ext>
            </a:extLst>
          </p:cNvPr>
          <p:cNvPicPr>
            <a:picLocks noChangeAspect="1"/>
          </p:cNvPicPr>
          <p:nvPr/>
        </p:nvPicPr>
        <p:blipFill>
          <a:blip r:embed="rId2"/>
          <a:stretch>
            <a:fillRect/>
          </a:stretch>
        </p:blipFill>
        <p:spPr>
          <a:xfrm>
            <a:off x="2345437" y="2187267"/>
            <a:ext cx="7499538" cy="2485054"/>
          </a:xfrm>
          <a:prstGeom prst="rect">
            <a:avLst/>
          </a:prstGeom>
        </p:spPr>
      </p:pic>
    </p:spTree>
    <p:extLst>
      <p:ext uri="{BB962C8B-B14F-4D97-AF65-F5344CB8AC3E}">
        <p14:creationId xmlns:p14="http://schemas.microsoft.com/office/powerpoint/2010/main" val="392567090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90E5B-5922-9805-D2AA-48B4AC54E19D}"/>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E0DE54E0-F766-E8C5-FDD8-EE2DA8277464}"/>
              </a:ext>
            </a:extLst>
          </p:cNvPr>
          <p:cNvSpPr txBox="1"/>
          <p:nvPr/>
        </p:nvSpPr>
        <p:spPr>
          <a:xfrm>
            <a:off x="478582" y="1701601"/>
            <a:ext cx="11321292" cy="2005485"/>
          </a:xfrm>
          <a:prstGeom prst="rect">
            <a:avLst/>
          </a:prstGeom>
          <a:noFill/>
        </p:spPr>
        <p:txBody>
          <a:bodyPr wrap="square" rtlCol="0">
            <a:spAutoFit/>
          </a:bodyPr>
          <a:lstStyle/>
          <a:p>
            <a:pPr marL="342900" indent="-342900" algn="just">
              <a:lnSpc>
                <a:spcPct val="120000"/>
              </a:lnSpc>
              <a:buFont typeface="Wingdings" panose="05000000000000000000" pitchFamily="2" charset="2"/>
              <a:buChar char="ü"/>
            </a:pPr>
            <a:r>
              <a:rPr lang="es-MX" dirty="0">
                <a:solidFill>
                  <a:srgbClr val="2A5162"/>
                </a:solidFill>
                <a:cs typeface="Arial" panose="020B0604020202020204" pitchFamily="34" charset="0"/>
              </a:rPr>
              <a:t>Estrategia BASSI la cual busca captar las necesidades de nuestros usuarios que asisten a diversos entes de control actualmente contamos con presencia en: Gobernación de Antioquia Secretaria Seccional de Salud de Antioquia, Secretaria de Salud de Bello, Secretaria de Salud de Rionegro, Defensoría del Pueblo, Secretaria de Salud de Medellín (Sede Principal Alpujarra ,Sede UPJ El Bosque)</a:t>
            </a:r>
          </a:p>
        </p:txBody>
      </p:sp>
      <p:sp>
        <p:nvSpPr>
          <p:cNvPr id="3" name="CuadroTexto 4">
            <a:extLst>
              <a:ext uri="{FF2B5EF4-FFF2-40B4-BE49-F238E27FC236}">
                <a16:creationId xmlns:a16="http://schemas.microsoft.com/office/drawing/2014/main" id="{F6BEDF81-6FBA-C229-A52B-1C7C6D9599B6}"/>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Estrategias</a:t>
            </a:r>
          </a:p>
        </p:txBody>
      </p:sp>
      <p:sp>
        <p:nvSpPr>
          <p:cNvPr id="9" name="1 CuadroTexto">
            <a:extLst>
              <a:ext uri="{FF2B5EF4-FFF2-40B4-BE49-F238E27FC236}">
                <a16:creationId xmlns:a16="http://schemas.microsoft.com/office/drawing/2014/main" id="{A73F70AB-1E2B-F082-327F-42BBEA1617FF}"/>
              </a:ext>
            </a:extLst>
          </p:cNvPr>
          <p:cNvSpPr txBox="1"/>
          <p:nvPr/>
        </p:nvSpPr>
        <p:spPr>
          <a:xfrm>
            <a:off x="478582" y="4249640"/>
            <a:ext cx="11321292" cy="1229888"/>
          </a:xfrm>
          <a:prstGeom prst="rect">
            <a:avLst/>
          </a:prstGeom>
          <a:noFill/>
        </p:spPr>
        <p:txBody>
          <a:bodyPr wrap="square" rtlCol="0">
            <a:spAutoFit/>
          </a:bodyPr>
          <a:lstStyle/>
          <a:p>
            <a:pPr marL="342900" indent="-342900" algn="just">
              <a:lnSpc>
                <a:spcPct val="120000"/>
              </a:lnSpc>
              <a:buFont typeface="Wingdings" panose="05000000000000000000" pitchFamily="2" charset="2"/>
              <a:buChar char="ü"/>
            </a:pPr>
            <a:r>
              <a:rPr lang="es-MX" dirty="0">
                <a:solidFill>
                  <a:srgbClr val="2A5162"/>
                </a:solidFill>
                <a:cs typeface="Arial" panose="020B0604020202020204" pitchFamily="34" charset="0"/>
              </a:rPr>
              <a:t>En busca de dar respuesta a las solicitudes de nuestros afiliados  se reforzó la gestión y respuesta por los canales internos de la EAPB (Redes sociales, buzón de sugerencias, WhatsApp Business, página web y correo electrónico, chat </a:t>
            </a:r>
            <a:r>
              <a:rPr lang="es-MX" dirty="0" err="1">
                <a:solidFill>
                  <a:srgbClr val="2A5162"/>
                </a:solidFill>
                <a:cs typeface="Arial" panose="020B0604020202020204" pitchFamily="34" charset="0"/>
              </a:rPr>
              <a:t>bot</a:t>
            </a:r>
            <a:r>
              <a:rPr lang="es-MX" dirty="0">
                <a:solidFill>
                  <a:srgbClr val="2A5162"/>
                </a:solidFill>
                <a:cs typeface="Arial" panose="020B0604020202020204" pitchFamily="34" charset="0"/>
              </a:rPr>
              <a:t> AVIS).</a:t>
            </a:r>
          </a:p>
        </p:txBody>
      </p:sp>
    </p:spTree>
    <p:extLst>
      <p:ext uri="{BB962C8B-B14F-4D97-AF65-F5344CB8AC3E}">
        <p14:creationId xmlns:p14="http://schemas.microsoft.com/office/powerpoint/2010/main" val="138291386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F691B-1407-3072-138B-BDD32EA3F85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A65A563D-511F-6135-86F1-55096DA4F33A}"/>
              </a:ext>
            </a:extLst>
          </p:cNvPr>
          <p:cNvSpPr txBox="1"/>
          <p:nvPr/>
        </p:nvSpPr>
        <p:spPr>
          <a:xfrm>
            <a:off x="478582" y="1701601"/>
            <a:ext cx="11321292" cy="3556679"/>
          </a:xfrm>
          <a:prstGeom prst="rect">
            <a:avLst/>
          </a:prstGeom>
          <a:noFill/>
        </p:spPr>
        <p:txBody>
          <a:bodyPr wrap="square" rtlCol="0">
            <a:spAutoFit/>
          </a:bodyPr>
          <a:lstStyle/>
          <a:p>
            <a:pPr marL="342900" indent="-342900" algn="just">
              <a:lnSpc>
                <a:spcPct val="120000"/>
              </a:lnSpc>
              <a:buFont typeface="Wingdings" panose="05000000000000000000" pitchFamily="2" charset="2"/>
              <a:buChar char="ü"/>
            </a:pPr>
            <a:r>
              <a:rPr lang="es-MX" b="1" dirty="0">
                <a:solidFill>
                  <a:srgbClr val="009B86"/>
                </a:solidFill>
                <a:cs typeface="Arial" panose="020B0604020202020204" pitchFamily="34" charset="0"/>
              </a:rPr>
              <a:t>Petición: </a:t>
            </a:r>
            <a:r>
              <a:rPr lang="es-MX" dirty="0">
                <a:solidFill>
                  <a:srgbClr val="2A5162"/>
                </a:solidFill>
                <a:cs typeface="Arial" panose="020B0604020202020204" pitchFamily="34" charset="0"/>
              </a:rPr>
              <a:t>mediante la cual una persona por motivos de interés general o particular solicita la intervención de la entidad para la resolución de una situación, la prestación de un servicio, la información o requerimiento de copia de documentos, entre otros.</a:t>
            </a:r>
          </a:p>
          <a:p>
            <a:pPr marL="342900" indent="-342900">
              <a:lnSpc>
                <a:spcPct val="120000"/>
              </a:lnSpc>
              <a:buFont typeface="Wingdings" panose="05000000000000000000" pitchFamily="2" charset="2"/>
              <a:buChar char="ü"/>
            </a:pPr>
            <a:endParaRPr lang="es-MX" dirty="0">
              <a:solidFill>
                <a:srgbClr val="2A5162"/>
              </a:solidFill>
              <a:cs typeface="Arial" panose="020B0604020202020204" pitchFamily="34" charset="0"/>
            </a:endParaRPr>
          </a:p>
          <a:p>
            <a:pPr marL="342900" indent="-342900" algn="just">
              <a:lnSpc>
                <a:spcPct val="120000"/>
              </a:lnSpc>
              <a:buFont typeface="Wingdings" panose="05000000000000000000" pitchFamily="2" charset="2"/>
              <a:buChar char="ü"/>
            </a:pPr>
            <a:r>
              <a:rPr lang="es-MX" b="1" dirty="0">
                <a:solidFill>
                  <a:srgbClr val="009B86"/>
                </a:solidFill>
                <a:cs typeface="Arial" panose="020B0604020202020204" pitchFamily="34" charset="0"/>
              </a:rPr>
              <a:t>Queja: </a:t>
            </a:r>
            <a:r>
              <a:rPr lang="es-MX" dirty="0">
                <a:solidFill>
                  <a:srgbClr val="2A5162"/>
                </a:solidFill>
                <a:cs typeface="Arial" panose="020B0604020202020204" pitchFamily="34" charset="0"/>
              </a:rPr>
              <a:t>manifestación de una persona, a través de la cual expresa inconformidad con el actuar de un funcionario de la entidad.</a:t>
            </a:r>
          </a:p>
          <a:p>
            <a:pPr marL="342900" indent="-342900">
              <a:lnSpc>
                <a:spcPct val="120000"/>
              </a:lnSpc>
              <a:buFont typeface="Wingdings" panose="05000000000000000000" pitchFamily="2" charset="2"/>
              <a:buChar char="ü"/>
            </a:pPr>
            <a:endParaRPr lang="es-MX" dirty="0">
              <a:solidFill>
                <a:srgbClr val="2A5162"/>
              </a:solidFill>
              <a:cs typeface="Arial" panose="020B0604020202020204" pitchFamily="34" charset="0"/>
            </a:endParaRPr>
          </a:p>
          <a:p>
            <a:pPr marL="342900" indent="-342900" algn="just">
              <a:lnSpc>
                <a:spcPct val="120000"/>
              </a:lnSpc>
              <a:buFont typeface="Wingdings" panose="05000000000000000000" pitchFamily="2" charset="2"/>
              <a:buChar char="ü"/>
            </a:pPr>
            <a:r>
              <a:rPr lang="es-MX" b="1" dirty="0">
                <a:solidFill>
                  <a:srgbClr val="009B86"/>
                </a:solidFill>
                <a:cs typeface="Arial" panose="020B0604020202020204" pitchFamily="34" charset="0"/>
              </a:rPr>
              <a:t>Reclamo: </a:t>
            </a:r>
            <a:r>
              <a:rPr lang="es-MX" dirty="0">
                <a:solidFill>
                  <a:srgbClr val="2A5162"/>
                </a:solidFill>
                <a:cs typeface="Arial" panose="020B0604020202020204" pitchFamily="34" charset="0"/>
              </a:rPr>
              <a:t>a través del cual los usuarios del Sistema General de Seguridad Social en Salud dan a conocer su insatisfacción con la prestación del servicio de salud.</a:t>
            </a:r>
          </a:p>
        </p:txBody>
      </p:sp>
      <p:sp>
        <p:nvSpPr>
          <p:cNvPr id="3" name="CuadroTexto 4">
            <a:extLst>
              <a:ext uri="{FF2B5EF4-FFF2-40B4-BE49-F238E27FC236}">
                <a16:creationId xmlns:a16="http://schemas.microsoft.com/office/drawing/2014/main" id="{EDE0F2C3-8053-F112-F9A6-A9ADA6FAF384}"/>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Glosario</a:t>
            </a:r>
          </a:p>
        </p:txBody>
      </p:sp>
    </p:spTree>
    <p:extLst>
      <p:ext uri="{BB962C8B-B14F-4D97-AF65-F5344CB8AC3E}">
        <p14:creationId xmlns:p14="http://schemas.microsoft.com/office/powerpoint/2010/main" val="41760312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85874-75B8-E85B-FD5C-80123D1D4286}"/>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A3764658-43AC-B37D-A55D-395800A19B90}"/>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Glosario</a:t>
            </a:r>
          </a:p>
        </p:txBody>
      </p:sp>
      <p:sp>
        <p:nvSpPr>
          <p:cNvPr id="4" name="1 CuadroTexto">
            <a:extLst>
              <a:ext uri="{FF2B5EF4-FFF2-40B4-BE49-F238E27FC236}">
                <a16:creationId xmlns:a16="http://schemas.microsoft.com/office/drawing/2014/main" id="{FC087498-0338-0DD9-366C-81CDCB2975DF}"/>
              </a:ext>
            </a:extLst>
          </p:cNvPr>
          <p:cNvSpPr txBox="1"/>
          <p:nvPr/>
        </p:nvSpPr>
        <p:spPr>
          <a:xfrm>
            <a:off x="478582" y="1413570"/>
            <a:ext cx="11321292" cy="2781082"/>
          </a:xfrm>
          <a:prstGeom prst="rect">
            <a:avLst/>
          </a:prstGeom>
          <a:noFill/>
        </p:spPr>
        <p:txBody>
          <a:bodyPr wrap="square" rtlCol="0">
            <a:spAutoFit/>
          </a:bodyPr>
          <a:lstStyle/>
          <a:p>
            <a:pPr marL="342900" indent="-342900" algn="just">
              <a:lnSpc>
                <a:spcPct val="120000"/>
              </a:lnSpc>
              <a:buFont typeface="Wingdings" panose="05000000000000000000" pitchFamily="2" charset="2"/>
              <a:buChar char="ü"/>
            </a:pPr>
            <a:r>
              <a:rPr lang="es-MX" b="1" dirty="0">
                <a:solidFill>
                  <a:srgbClr val="009B86"/>
                </a:solidFill>
                <a:cs typeface="Arial" panose="020B0604020202020204" pitchFamily="34" charset="0"/>
              </a:rPr>
              <a:t>Solicitud de Información: </a:t>
            </a:r>
            <a:r>
              <a:rPr lang="es-MX" dirty="0">
                <a:solidFill>
                  <a:srgbClr val="2A5162"/>
                </a:solidFill>
                <a:cs typeface="Arial" panose="020B0604020202020204" pitchFamily="34" charset="0"/>
              </a:rPr>
              <a:t>orientación solicitada para acceder a un servicio.</a:t>
            </a:r>
          </a:p>
          <a:p>
            <a:pPr marL="342900" indent="-342900" algn="just">
              <a:lnSpc>
                <a:spcPct val="120000"/>
              </a:lnSpc>
              <a:buFont typeface="Wingdings" panose="05000000000000000000" pitchFamily="2" charset="2"/>
              <a:buChar char="ü"/>
            </a:pPr>
            <a:endParaRPr lang="es-MX" b="1" dirty="0">
              <a:solidFill>
                <a:srgbClr val="009B86"/>
              </a:solidFill>
              <a:cs typeface="Arial" panose="020B0604020202020204" pitchFamily="34" charset="0"/>
            </a:endParaRPr>
          </a:p>
          <a:p>
            <a:pPr marL="342900" indent="-342900" algn="just">
              <a:lnSpc>
                <a:spcPct val="120000"/>
              </a:lnSpc>
              <a:buFont typeface="Wingdings" panose="05000000000000000000" pitchFamily="2" charset="2"/>
              <a:buChar char="ü"/>
            </a:pPr>
            <a:r>
              <a:rPr lang="es-MX" b="1" dirty="0">
                <a:solidFill>
                  <a:srgbClr val="009B86"/>
                </a:solidFill>
                <a:cs typeface="Arial" panose="020B0604020202020204" pitchFamily="34" charset="0"/>
              </a:rPr>
              <a:t>Sugerencia: </a:t>
            </a:r>
            <a:r>
              <a:rPr lang="es-MX" dirty="0">
                <a:solidFill>
                  <a:srgbClr val="2A5162"/>
                </a:solidFill>
                <a:cs typeface="Arial" panose="020B0604020202020204" pitchFamily="34" charset="0"/>
              </a:rPr>
              <a:t>recomendación que se realiza para mejorar un servicio.</a:t>
            </a:r>
          </a:p>
          <a:p>
            <a:pPr marL="342900" indent="-342900" algn="just">
              <a:lnSpc>
                <a:spcPct val="120000"/>
              </a:lnSpc>
              <a:buFont typeface="Wingdings" panose="05000000000000000000" pitchFamily="2" charset="2"/>
              <a:buChar char="ü"/>
            </a:pPr>
            <a:endParaRPr lang="es-MX" b="1" dirty="0">
              <a:solidFill>
                <a:srgbClr val="009B86"/>
              </a:solidFill>
              <a:cs typeface="Arial" panose="020B0604020202020204" pitchFamily="34" charset="0"/>
            </a:endParaRPr>
          </a:p>
          <a:p>
            <a:pPr marL="342900" indent="-342900" algn="just">
              <a:lnSpc>
                <a:spcPct val="120000"/>
              </a:lnSpc>
              <a:buFont typeface="Wingdings" panose="05000000000000000000" pitchFamily="2" charset="2"/>
              <a:buChar char="ü"/>
            </a:pPr>
            <a:r>
              <a:rPr lang="es-MX" b="1" dirty="0">
                <a:solidFill>
                  <a:srgbClr val="009B86"/>
                </a:solidFill>
                <a:cs typeface="Arial" panose="020B0604020202020204" pitchFamily="34" charset="0"/>
              </a:rPr>
              <a:t>Derecho de Petición: </a:t>
            </a:r>
            <a:r>
              <a:rPr lang="es-MX" dirty="0">
                <a:solidFill>
                  <a:srgbClr val="2A5162"/>
                </a:solidFill>
                <a:cs typeface="Arial" panose="020B0604020202020204" pitchFamily="34" charset="0"/>
              </a:rPr>
              <a:t>es la facultad concedida a todas las personas dentro del territorio nacional, para que puedan presentar peticiones a las autoridades y diferentes entidades, con el propósito de que se les entregue información sobre situaciones de interés general y/o particular.</a:t>
            </a:r>
          </a:p>
        </p:txBody>
      </p:sp>
    </p:spTree>
    <p:extLst>
      <p:ext uri="{BB962C8B-B14F-4D97-AF65-F5344CB8AC3E}">
        <p14:creationId xmlns:p14="http://schemas.microsoft.com/office/powerpoint/2010/main" val="106143774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1882B-BCD1-C905-16AA-42DA065C882C}"/>
            </a:ext>
          </a:extLst>
        </p:cNvPr>
        <p:cNvGrpSpPr/>
        <p:nvPr/>
      </p:nvGrpSpPr>
      <p:grpSpPr>
        <a:xfrm>
          <a:off x="0" y="0"/>
          <a:ext cx="0" cy="0"/>
          <a:chOff x="0" y="0"/>
          <a:chExt cx="0" cy="0"/>
        </a:xfrm>
      </p:grpSpPr>
      <p:sp>
        <p:nvSpPr>
          <p:cNvPr id="5" name="1 CuadroTexto">
            <a:extLst>
              <a:ext uri="{FF2B5EF4-FFF2-40B4-BE49-F238E27FC236}">
                <a16:creationId xmlns:a16="http://schemas.microsoft.com/office/drawing/2014/main" id="{38B3F224-904B-AD8B-CAE3-F095A6CCB8CE}"/>
              </a:ext>
            </a:extLst>
          </p:cNvPr>
          <p:cNvSpPr txBox="1"/>
          <p:nvPr/>
        </p:nvSpPr>
        <p:spPr>
          <a:xfrm>
            <a:off x="341856" y="5218523"/>
            <a:ext cx="11506699"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Es posible identificar que las quejas, los reclamos y los derechos de petición (PQR) suman un total de 9.607, observándose un aumento del 15,2 %, en comparación con el mes anterior.</a:t>
            </a:r>
          </a:p>
        </p:txBody>
      </p:sp>
      <p:sp>
        <p:nvSpPr>
          <p:cNvPr id="67" name="CuadroTexto 66">
            <a:extLst>
              <a:ext uri="{FF2B5EF4-FFF2-40B4-BE49-F238E27FC236}">
                <a16:creationId xmlns:a16="http://schemas.microsoft.com/office/drawing/2014/main" id="{7D935D4A-E8FE-BB14-A80F-2BC7A27433EA}"/>
              </a:ext>
            </a:extLst>
          </p:cNvPr>
          <p:cNvSpPr txBox="1"/>
          <p:nvPr/>
        </p:nvSpPr>
        <p:spPr>
          <a:xfrm>
            <a:off x="6239222" y="5957187"/>
            <a:ext cx="5485309" cy="522579"/>
          </a:xfrm>
          <a:prstGeom prst="rect">
            <a:avLst/>
          </a:prstGeom>
          <a:noFill/>
        </p:spPr>
        <p:txBody>
          <a:bodyPr wrap="square" rtlCol="0">
            <a:spAutoFit/>
          </a:bodyPr>
          <a:lstStyle/>
          <a:p>
            <a:pPr algn="r" defTabSz="311033">
              <a:spcAft>
                <a:spcPts val="300"/>
              </a:spcAft>
              <a:defRPr/>
            </a:pPr>
            <a:r>
              <a:rPr lang="es-CO" sz="748"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Fuente: Aplicativo Conexiones – Informes Andes BPO</a:t>
            </a:r>
          </a:p>
          <a:p>
            <a:pPr algn="r" defTabSz="311033">
              <a:spcAft>
                <a:spcPts val="300"/>
              </a:spcAft>
              <a:defRPr/>
            </a:pPr>
            <a:r>
              <a:rPr lang="es-CO" sz="748"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800" b="1" i="1" dirty="0">
                <a:solidFill>
                  <a:srgbClr val="23505E"/>
                </a:solidFill>
                <a:latin typeface="Arial" panose="020B0604020202020204" pitchFamily="34" charset="0"/>
                <a:cs typeface="Arial" panose="020B0604020202020204" pitchFamily="34" charset="0"/>
              </a:rPr>
              <a:t>Corte: 30 Abr 2025</a:t>
            </a:r>
          </a:p>
        </p:txBody>
      </p:sp>
      <p:grpSp>
        <p:nvGrpSpPr>
          <p:cNvPr id="16" name="Grupo 15">
            <a:extLst>
              <a:ext uri="{FF2B5EF4-FFF2-40B4-BE49-F238E27FC236}">
                <a16:creationId xmlns:a16="http://schemas.microsoft.com/office/drawing/2014/main" id="{B7E1489E-4189-4217-06F3-465AE29D3202}"/>
              </a:ext>
            </a:extLst>
          </p:cNvPr>
          <p:cNvGrpSpPr/>
          <p:nvPr/>
        </p:nvGrpSpPr>
        <p:grpSpPr>
          <a:xfrm>
            <a:off x="190555" y="162670"/>
            <a:ext cx="11809300" cy="4823946"/>
            <a:chOff x="190556" y="133708"/>
            <a:chExt cx="11809300" cy="4823946"/>
          </a:xfrm>
        </p:grpSpPr>
        <p:sp>
          <p:nvSpPr>
            <p:cNvPr id="3" name="CuadroTexto 4">
              <a:extLst>
                <a:ext uri="{FF2B5EF4-FFF2-40B4-BE49-F238E27FC236}">
                  <a16:creationId xmlns:a16="http://schemas.microsoft.com/office/drawing/2014/main" id="{FB49F5BC-8447-D452-1EC0-F4BB4F7DB0E3}"/>
                </a:ext>
              </a:extLst>
            </p:cNvPr>
            <p:cNvSpPr txBox="1"/>
            <p:nvPr/>
          </p:nvSpPr>
          <p:spPr>
            <a:xfrm>
              <a:off x="1282261" y="133708"/>
              <a:ext cx="7272808" cy="646331"/>
            </a:xfrm>
            <a:prstGeom prst="rect">
              <a:avLst/>
            </a:prstGeom>
            <a:noFill/>
          </p:spPr>
          <p:txBody>
            <a:bodyPr wrap="square" rtlCol="0">
              <a:spAutoFit/>
            </a:bodyPr>
            <a:lstStyle/>
            <a:p>
              <a:r>
                <a:rPr lang="es-CO" sz="3600" b="1" dirty="0">
                  <a:solidFill>
                    <a:srgbClr val="23505E"/>
                  </a:solidFill>
                  <a:latin typeface="+mj-lt"/>
                </a:rPr>
                <a:t>Tipos de solicitudes – Abril</a:t>
              </a:r>
            </a:p>
          </p:txBody>
        </p:sp>
        <p:pic>
          <p:nvPicPr>
            <p:cNvPr id="39" name="Imagen 38" descr="Imagen de la pantalla de un celular con letras&#10;&#10;Descripción generada automáticamente con confianza media">
              <a:extLst>
                <a:ext uri="{FF2B5EF4-FFF2-40B4-BE49-F238E27FC236}">
                  <a16:creationId xmlns:a16="http://schemas.microsoft.com/office/drawing/2014/main" id="{5F9C7D43-FDF7-4EFF-DF3E-39A57F11594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90556" y="693490"/>
              <a:ext cx="11809300" cy="4171402"/>
            </a:xfrm>
            <a:prstGeom prst="rect">
              <a:avLst/>
            </a:prstGeom>
          </p:spPr>
        </p:pic>
        <p:sp>
          <p:nvSpPr>
            <p:cNvPr id="41" name="1 CuadroTexto">
              <a:extLst>
                <a:ext uri="{FF2B5EF4-FFF2-40B4-BE49-F238E27FC236}">
                  <a16:creationId xmlns:a16="http://schemas.microsoft.com/office/drawing/2014/main" id="{B6B4B03A-BAA2-5AFE-084E-53459285A759}"/>
                </a:ext>
              </a:extLst>
            </p:cNvPr>
            <p:cNvSpPr txBox="1"/>
            <p:nvPr/>
          </p:nvSpPr>
          <p:spPr>
            <a:xfrm>
              <a:off x="887515" y="2252347"/>
              <a:ext cx="1128785"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161.898</a:t>
              </a:r>
            </a:p>
          </p:txBody>
        </p:sp>
        <p:sp>
          <p:nvSpPr>
            <p:cNvPr id="42" name="1 CuadroTexto">
              <a:extLst>
                <a:ext uri="{FF2B5EF4-FFF2-40B4-BE49-F238E27FC236}">
                  <a16:creationId xmlns:a16="http://schemas.microsoft.com/office/drawing/2014/main" id="{1140A771-AF74-BAC4-6466-3EE6611D482F}"/>
                </a:ext>
              </a:extLst>
            </p:cNvPr>
            <p:cNvSpPr txBox="1"/>
            <p:nvPr/>
          </p:nvSpPr>
          <p:spPr>
            <a:xfrm>
              <a:off x="1999140" y="2252010"/>
              <a:ext cx="1128785"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174.661</a:t>
              </a:r>
            </a:p>
          </p:txBody>
        </p:sp>
        <p:sp>
          <p:nvSpPr>
            <p:cNvPr id="43" name="1 CuadroTexto">
              <a:extLst>
                <a:ext uri="{FF2B5EF4-FFF2-40B4-BE49-F238E27FC236}">
                  <a16:creationId xmlns:a16="http://schemas.microsoft.com/office/drawing/2014/main" id="{3D87B686-E135-DA93-3401-1A7A3F06DDF4}"/>
                </a:ext>
              </a:extLst>
            </p:cNvPr>
            <p:cNvSpPr txBox="1"/>
            <p:nvPr/>
          </p:nvSpPr>
          <p:spPr>
            <a:xfrm>
              <a:off x="4879305" y="2247652"/>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13</a:t>
              </a:r>
            </a:p>
          </p:txBody>
        </p:sp>
        <p:sp>
          <p:nvSpPr>
            <p:cNvPr id="44" name="1 CuadroTexto">
              <a:extLst>
                <a:ext uri="{FF2B5EF4-FFF2-40B4-BE49-F238E27FC236}">
                  <a16:creationId xmlns:a16="http://schemas.microsoft.com/office/drawing/2014/main" id="{4068FB11-F066-FCAA-8987-3B6B52F66427}"/>
                </a:ext>
              </a:extLst>
            </p:cNvPr>
            <p:cNvSpPr txBox="1"/>
            <p:nvPr/>
          </p:nvSpPr>
          <p:spPr>
            <a:xfrm>
              <a:off x="5935663" y="2252010"/>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10</a:t>
              </a:r>
            </a:p>
          </p:txBody>
        </p:sp>
        <p:sp>
          <p:nvSpPr>
            <p:cNvPr id="45" name="1 CuadroTexto">
              <a:extLst>
                <a:ext uri="{FF2B5EF4-FFF2-40B4-BE49-F238E27FC236}">
                  <a16:creationId xmlns:a16="http://schemas.microsoft.com/office/drawing/2014/main" id="{353A462D-EBDF-03C7-1C59-CEAFB87B18E5}"/>
                </a:ext>
              </a:extLst>
            </p:cNvPr>
            <p:cNvSpPr txBox="1"/>
            <p:nvPr/>
          </p:nvSpPr>
          <p:spPr>
            <a:xfrm>
              <a:off x="8781361" y="2257286"/>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3</a:t>
              </a:r>
            </a:p>
          </p:txBody>
        </p:sp>
        <p:sp>
          <p:nvSpPr>
            <p:cNvPr id="46" name="1 CuadroTexto">
              <a:extLst>
                <a:ext uri="{FF2B5EF4-FFF2-40B4-BE49-F238E27FC236}">
                  <a16:creationId xmlns:a16="http://schemas.microsoft.com/office/drawing/2014/main" id="{143137D7-D8D2-BD22-7AAF-90B048BE60A4}"/>
                </a:ext>
              </a:extLst>
            </p:cNvPr>
            <p:cNvSpPr txBox="1"/>
            <p:nvPr/>
          </p:nvSpPr>
          <p:spPr>
            <a:xfrm>
              <a:off x="9852359" y="2247652"/>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a:t>
              </a:r>
            </a:p>
          </p:txBody>
        </p:sp>
        <p:sp>
          <p:nvSpPr>
            <p:cNvPr id="53" name="1 CuadroTexto">
              <a:extLst>
                <a:ext uri="{FF2B5EF4-FFF2-40B4-BE49-F238E27FC236}">
                  <a16:creationId xmlns:a16="http://schemas.microsoft.com/office/drawing/2014/main" id="{B0ABAB06-89A9-4791-4760-F458BF628942}"/>
                </a:ext>
              </a:extLst>
            </p:cNvPr>
            <p:cNvSpPr txBox="1"/>
            <p:nvPr/>
          </p:nvSpPr>
          <p:spPr>
            <a:xfrm>
              <a:off x="985448" y="4502208"/>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350</a:t>
              </a:r>
            </a:p>
          </p:txBody>
        </p:sp>
        <p:sp>
          <p:nvSpPr>
            <p:cNvPr id="54" name="1 CuadroTexto">
              <a:extLst>
                <a:ext uri="{FF2B5EF4-FFF2-40B4-BE49-F238E27FC236}">
                  <a16:creationId xmlns:a16="http://schemas.microsoft.com/office/drawing/2014/main" id="{1EE358D7-B8F3-272D-D88A-5DA316B5F201}"/>
                </a:ext>
              </a:extLst>
            </p:cNvPr>
            <p:cNvSpPr txBox="1"/>
            <p:nvPr/>
          </p:nvSpPr>
          <p:spPr>
            <a:xfrm>
              <a:off x="2057931" y="4503362"/>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502</a:t>
              </a:r>
            </a:p>
          </p:txBody>
        </p:sp>
        <p:sp>
          <p:nvSpPr>
            <p:cNvPr id="55" name="1 CuadroTexto">
              <a:extLst>
                <a:ext uri="{FF2B5EF4-FFF2-40B4-BE49-F238E27FC236}">
                  <a16:creationId xmlns:a16="http://schemas.microsoft.com/office/drawing/2014/main" id="{985ACFDC-6C89-A1F6-3F52-42AD29A82CEA}"/>
                </a:ext>
              </a:extLst>
            </p:cNvPr>
            <p:cNvSpPr txBox="1"/>
            <p:nvPr/>
          </p:nvSpPr>
          <p:spPr>
            <a:xfrm>
              <a:off x="4879305" y="4502208"/>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121</a:t>
              </a:r>
            </a:p>
          </p:txBody>
        </p:sp>
        <p:sp>
          <p:nvSpPr>
            <p:cNvPr id="56" name="1 CuadroTexto">
              <a:extLst>
                <a:ext uri="{FF2B5EF4-FFF2-40B4-BE49-F238E27FC236}">
                  <a16:creationId xmlns:a16="http://schemas.microsoft.com/office/drawing/2014/main" id="{46020735-DBF8-107B-C54D-8AB148CFD1C6}"/>
                </a:ext>
              </a:extLst>
            </p:cNvPr>
            <p:cNvSpPr txBox="1"/>
            <p:nvPr/>
          </p:nvSpPr>
          <p:spPr>
            <a:xfrm>
              <a:off x="5935662" y="4502208"/>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171</a:t>
              </a:r>
            </a:p>
          </p:txBody>
        </p:sp>
        <p:sp>
          <p:nvSpPr>
            <p:cNvPr id="57" name="1 CuadroTexto">
              <a:extLst>
                <a:ext uri="{FF2B5EF4-FFF2-40B4-BE49-F238E27FC236}">
                  <a16:creationId xmlns:a16="http://schemas.microsoft.com/office/drawing/2014/main" id="{3E551CF7-B694-F52D-4539-B244E4E9115A}"/>
                </a:ext>
              </a:extLst>
            </p:cNvPr>
            <p:cNvSpPr txBox="1"/>
            <p:nvPr/>
          </p:nvSpPr>
          <p:spPr>
            <a:xfrm>
              <a:off x="8781361" y="4502208"/>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7.871</a:t>
              </a:r>
            </a:p>
          </p:txBody>
        </p:sp>
        <p:sp>
          <p:nvSpPr>
            <p:cNvPr id="58" name="1 CuadroTexto">
              <a:extLst>
                <a:ext uri="{FF2B5EF4-FFF2-40B4-BE49-F238E27FC236}">
                  <a16:creationId xmlns:a16="http://schemas.microsoft.com/office/drawing/2014/main" id="{B209C435-1C47-18C4-B269-4D2A530B304E}"/>
                </a:ext>
              </a:extLst>
            </p:cNvPr>
            <p:cNvSpPr txBox="1"/>
            <p:nvPr/>
          </p:nvSpPr>
          <p:spPr>
            <a:xfrm>
              <a:off x="9849310" y="4502208"/>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8.885</a:t>
              </a:r>
            </a:p>
          </p:txBody>
        </p:sp>
        <p:sp>
          <p:nvSpPr>
            <p:cNvPr id="2" name="Rectángulo 1">
              <a:extLst>
                <a:ext uri="{FF2B5EF4-FFF2-40B4-BE49-F238E27FC236}">
                  <a16:creationId xmlns:a16="http://schemas.microsoft.com/office/drawing/2014/main" id="{5EAF3A8F-52B8-36DD-61E9-F4AF29C7A275}"/>
                </a:ext>
              </a:extLst>
            </p:cNvPr>
            <p:cNvSpPr/>
            <p:nvPr/>
          </p:nvSpPr>
          <p:spPr>
            <a:xfrm>
              <a:off x="9830028" y="4301204"/>
              <a:ext cx="1000821" cy="133240"/>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Abril</a:t>
              </a:r>
              <a:endParaRPr lang="es-CO" sz="1100" dirty="0">
                <a:solidFill>
                  <a:srgbClr val="2A5162"/>
                </a:solidFill>
              </a:endParaRPr>
            </a:p>
          </p:txBody>
        </p:sp>
        <p:sp>
          <p:nvSpPr>
            <p:cNvPr id="10" name="Rectángulo 9">
              <a:extLst>
                <a:ext uri="{FF2B5EF4-FFF2-40B4-BE49-F238E27FC236}">
                  <a16:creationId xmlns:a16="http://schemas.microsoft.com/office/drawing/2014/main" id="{A26ED906-E180-65D4-DE9C-B6B23DF0F614}"/>
                </a:ext>
              </a:extLst>
            </p:cNvPr>
            <p:cNvSpPr/>
            <p:nvPr/>
          </p:nvSpPr>
          <p:spPr>
            <a:xfrm>
              <a:off x="8773670" y="4305113"/>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Marzo</a:t>
              </a:r>
            </a:p>
          </p:txBody>
        </p:sp>
      </p:grpSp>
      <p:sp>
        <p:nvSpPr>
          <p:cNvPr id="8" name="Rectángulo 7">
            <a:extLst>
              <a:ext uri="{FF2B5EF4-FFF2-40B4-BE49-F238E27FC236}">
                <a16:creationId xmlns:a16="http://schemas.microsoft.com/office/drawing/2014/main" id="{8106FE47-BB00-634F-E986-D0790BC5F711}"/>
              </a:ext>
            </a:extLst>
          </p:cNvPr>
          <p:cNvSpPr/>
          <p:nvPr/>
        </p:nvSpPr>
        <p:spPr>
          <a:xfrm>
            <a:off x="2058274" y="4349104"/>
            <a:ext cx="1000821" cy="133240"/>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Abril</a:t>
            </a:r>
            <a:endParaRPr lang="es-CO" sz="1100" dirty="0">
              <a:solidFill>
                <a:srgbClr val="2A5162"/>
              </a:solidFill>
            </a:endParaRPr>
          </a:p>
        </p:txBody>
      </p:sp>
      <p:sp>
        <p:nvSpPr>
          <p:cNvPr id="9" name="Rectángulo 8">
            <a:extLst>
              <a:ext uri="{FF2B5EF4-FFF2-40B4-BE49-F238E27FC236}">
                <a16:creationId xmlns:a16="http://schemas.microsoft.com/office/drawing/2014/main" id="{8411B15D-FE15-1C2E-ED9C-1E5258BB66A0}"/>
              </a:ext>
            </a:extLst>
          </p:cNvPr>
          <p:cNvSpPr/>
          <p:nvPr/>
        </p:nvSpPr>
        <p:spPr>
          <a:xfrm>
            <a:off x="1001916" y="4353013"/>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Marzo</a:t>
            </a:r>
          </a:p>
        </p:txBody>
      </p:sp>
      <p:sp>
        <p:nvSpPr>
          <p:cNvPr id="11" name="Rectángulo 10">
            <a:extLst>
              <a:ext uri="{FF2B5EF4-FFF2-40B4-BE49-F238E27FC236}">
                <a16:creationId xmlns:a16="http://schemas.microsoft.com/office/drawing/2014/main" id="{47E4C6F4-7D2A-908D-C117-70E163B23657}"/>
              </a:ext>
            </a:extLst>
          </p:cNvPr>
          <p:cNvSpPr/>
          <p:nvPr/>
        </p:nvSpPr>
        <p:spPr>
          <a:xfrm>
            <a:off x="2074355" y="2058471"/>
            <a:ext cx="962258" cy="147923"/>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Abril</a:t>
            </a:r>
            <a:endParaRPr lang="es-CO" sz="1100" dirty="0">
              <a:solidFill>
                <a:srgbClr val="2A5162"/>
              </a:solidFill>
            </a:endParaRPr>
          </a:p>
        </p:txBody>
      </p:sp>
      <p:sp>
        <p:nvSpPr>
          <p:cNvPr id="12" name="Rectángulo 11">
            <a:extLst>
              <a:ext uri="{FF2B5EF4-FFF2-40B4-BE49-F238E27FC236}">
                <a16:creationId xmlns:a16="http://schemas.microsoft.com/office/drawing/2014/main" id="{F7F68140-C006-823B-969D-D15CE318DAEA}"/>
              </a:ext>
            </a:extLst>
          </p:cNvPr>
          <p:cNvSpPr/>
          <p:nvPr/>
        </p:nvSpPr>
        <p:spPr>
          <a:xfrm>
            <a:off x="972107" y="2077063"/>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Marzo</a:t>
            </a:r>
          </a:p>
        </p:txBody>
      </p:sp>
      <p:sp>
        <p:nvSpPr>
          <p:cNvPr id="13" name="Rectángulo 12">
            <a:extLst>
              <a:ext uri="{FF2B5EF4-FFF2-40B4-BE49-F238E27FC236}">
                <a16:creationId xmlns:a16="http://schemas.microsoft.com/office/drawing/2014/main" id="{AD958725-2693-2EF7-C480-363DF54E1618}"/>
              </a:ext>
            </a:extLst>
          </p:cNvPr>
          <p:cNvSpPr/>
          <p:nvPr/>
        </p:nvSpPr>
        <p:spPr>
          <a:xfrm>
            <a:off x="9868591" y="2058471"/>
            <a:ext cx="962258" cy="147923"/>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Abril</a:t>
            </a:r>
            <a:endParaRPr lang="es-CO" sz="1100" dirty="0">
              <a:solidFill>
                <a:srgbClr val="2A5162"/>
              </a:solidFill>
            </a:endParaRPr>
          </a:p>
        </p:txBody>
      </p:sp>
      <p:sp>
        <p:nvSpPr>
          <p:cNvPr id="14" name="Rectángulo 13">
            <a:extLst>
              <a:ext uri="{FF2B5EF4-FFF2-40B4-BE49-F238E27FC236}">
                <a16:creationId xmlns:a16="http://schemas.microsoft.com/office/drawing/2014/main" id="{1E143288-E396-6BA6-351E-56C4057D22D1}"/>
              </a:ext>
            </a:extLst>
          </p:cNvPr>
          <p:cNvSpPr/>
          <p:nvPr/>
        </p:nvSpPr>
        <p:spPr>
          <a:xfrm>
            <a:off x="8812233" y="2073154"/>
            <a:ext cx="939076" cy="147923"/>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Marzo</a:t>
            </a:r>
          </a:p>
        </p:txBody>
      </p:sp>
      <p:sp>
        <p:nvSpPr>
          <p:cNvPr id="15" name="Rectángulo 14">
            <a:extLst>
              <a:ext uri="{FF2B5EF4-FFF2-40B4-BE49-F238E27FC236}">
                <a16:creationId xmlns:a16="http://schemas.microsoft.com/office/drawing/2014/main" id="{8E28EDEA-9D9A-BDF9-D9A4-77BD2C571E6E}"/>
              </a:ext>
            </a:extLst>
          </p:cNvPr>
          <p:cNvSpPr/>
          <p:nvPr/>
        </p:nvSpPr>
        <p:spPr>
          <a:xfrm>
            <a:off x="5963432" y="2087201"/>
            <a:ext cx="945283" cy="129331"/>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Abril</a:t>
            </a:r>
            <a:endParaRPr lang="es-CO" sz="1100" dirty="0">
              <a:solidFill>
                <a:srgbClr val="2A5162"/>
              </a:solidFill>
            </a:endParaRPr>
          </a:p>
        </p:txBody>
      </p:sp>
      <p:sp>
        <p:nvSpPr>
          <p:cNvPr id="25" name="Rectángulo 24">
            <a:extLst>
              <a:ext uri="{FF2B5EF4-FFF2-40B4-BE49-F238E27FC236}">
                <a16:creationId xmlns:a16="http://schemas.microsoft.com/office/drawing/2014/main" id="{030F8B1E-1CC7-6E47-C63C-0A8D9E53EC53}"/>
              </a:ext>
            </a:extLst>
          </p:cNvPr>
          <p:cNvSpPr/>
          <p:nvPr/>
        </p:nvSpPr>
        <p:spPr>
          <a:xfrm>
            <a:off x="4907074" y="2073154"/>
            <a:ext cx="945283" cy="158062"/>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Marzo</a:t>
            </a:r>
          </a:p>
        </p:txBody>
      </p:sp>
      <p:sp>
        <p:nvSpPr>
          <p:cNvPr id="26" name="Rectángulo 25">
            <a:extLst>
              <a:ext uri="{FF2B5EF4-FFF2-40B4-BE49-F238E27FC236}">
                <a16:creationId xmlns:a16="http://schemas.microsoft.com/office/drawing/2014/main" id="{82299504-8BC5-A658-F972-A0840E948EEF}"/>
              </a:ext>
            </a:extLst>
          </p:cNvPr>
          <p:cNvSpPr/>
          <p:nvPr/>
        </p:nvSpPr>
        <p:spPr>
          <a:xfrm>
            <a:off x="5988884" y="4330166"/>
            <a:ext cx="1000821" cy="133240"/>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Abril</a:t>
            </a:r>
            <a:endParaRPr lang="es-CO" sz="1100" dirty="0">
              <a:solidFill>
                <a:srgbClr val="2A5162"/>
              </a:solidFill>
            </a:endParaRPr>
          </a:p>
        </p:txBody>
      </p:sp>
      <p:sp>
        <p:nvSpPr>
          <p:cNvPr id="27" name="Rectángulo 26">
            <a:extLst>
              <a:ext uri="{FF2B5EF4-FFF2-40B4-BE49-F238E27FC236}">
                <a16:creationId xmlns:a16="http://schemas.microsoft.com/office/drawing/2014/main" id="{CFA3C02E-8472-EF12-315D-EF375148FDE9}"/>
              </a:ext>
            </a:extLst>
          </p:cNvPr>
          <p:cNvSpPr/>
          <p:nvPr/>
        </p:nvSpPr>
        <p:spPr>
          <a:xfrm>
            <a:off x="4918664" y="4319392"/>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Marzo</a:t>
            </a:r>
          </a:p>
        </p:txBody>
      </p:sp>
    </p:spTree>
    <p:extLst>
      <p:ext uri="{BB962C8B-B14F-4D97-AF65-F5344CB8AC3E}">
        <p14:creationId xmlns:p14="http://schemas.microsoft.com/office/powerpoint/2010/main" val="124973470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EADB5-7D32-B1EF-1A6D-A51B726263A4}"/>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ACE3C87A-9E32-8958-73A5-8D8F9A01B77F}"/>
              </a:ext>
            </a:extLst>
          </p:cNvPr>
          <p:cNvSpPr txBox="1"/>
          <p:nvPr/>
        </p:nvSpPr>
        <p:spPr>
          <a:xfrm>
            <a:off x="7167232" y="5982787"/>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Abr 2025</a:t>
            </a:r>
          </a:p>
        </p:txBody>
      </p:sp>
      <p:grpSp>
        <p:nvGrpSpPr>
          <p:cNvPr id="181" name="Grupo 180">
            <a:extLst>
              <a:ext uri="{FF2B5EF4-FFF2-40B4-BE49-F238E27FC236}">
                <a16:creationId xmlns:a16="http://schemas.microsoft.com/office/drawing/2014/main" id="{FEF1180B-0DC4-1F99-71CB-D8A90191DBC3}"/>
              </a:ext>
            </a:extLst>
          </p:cNvPr>
          <p:cNvGrpSpPr/>
          <p:nvPr/>
        </p:nvGrpSpPr>
        <p:grpSpPr>
          <a:xfrm>
            <a:off x="6671270" y="1175655"/>
            <a:ext cx="4923879" cy="4667618"/>
            <a:chOff x="3137769" y="1053530"/>
            <a:chExt cx="4923879" cy="4667618"/>
          </a:xfrm>
        </p:grpSpPr>
        <p:sp>
          <p:nvSpPr>
            <p:cNvPr id="4" name="Rectángulo: esquinas redondeadas 3">
              <a:extLst>
                <a:ext uri="{FF2B5EF4-FFF2-40B4-BE49-F238E27FC236}">
                  <a16:creationId xmlns:a16="http://schemas.microsoft.com/office/drawing/2014/main" id="{56B15573-AD3F-1EFB-1022-342D67941936}"/>
                </a:ext>
              </a:extLst>
            </p:cNvPr>
            <p:cNvSpPr/>
            <p:nvPr/>
          </p:nvSpPr>
          <p:spPr>
            <a:xfrm>
              <a:off x="3166554" y="1053530"/>
              <a:ext cx="1404000" cy="576000"/>
            </a:xfrm>
            <a:prstGeom prst="roundRect">
              <a:avLst/>
            </a:prstGeom>
            <a:solidFill>
              <a:srgbClr val="3BB9B8"/>
            </a:solidFill>
            <a:ln>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800" b="1" dirty="0"/>
                <a:t>Subregiones</a:t>
              </a:r>
              <a:endParaRPr lang="es-CO" sz="1800" b="1" dirty="0"/>
            </a:p>
          </p:txBody>
        </p:sp>
        <p:grpSp>
          <p:nvGrpSpPr>
            <p:cNvPr id="10" name="Grupo 9">
              <a:extLst>
                <a:ext uri="{FF2B5EF4-FFF2-40B4-BE49-F238E27FC236}">
                  <a16:creationId xmlns:a16="http://schemas.microsoft.com/office/drawing/2014/main" id="{09B2D22B-0540-FFBE-3AD8-EDCC9B97C4F5}"/>
                </a:ext>
              </a:extLst>
            </p:cNvPr>
            <p:cNvGrpSpPr/>
            <p:nvPr/>
          </p:nvGrpSpPr>
          <p:grpSpPr>
            <a:xfrm>
              <a:off x="3166356" y="1799040"/>
              <a:ext cx="4895094" cy="252334"/>
              <a:chOff x="7167232" y="1966267"/>
              <a:chExt cx="4895094" cy="252334"/>
            </a:xfrm>
          </p:grpSpPr>
          <p:sp>
            <p:nvSpPr>
              <p:cNvPr id="9" name="Rectángulo: esquinas redondeadas 8">
                <a:extLst>
                  <a:ext uri="{FF2B5EF4-FFF2-40B4-BE49-F238E27FC236}">
                    <a16:creationId xmlns:a16="http://schemas.microsoft.com/office/drawing/2014/main" id="{40FADE50-FE20-4045-5EA3-DECD79427B06}"/>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111</a:t>
                </a:r>
                <a:endParaRPr lang="es-CO" sz="1100" b="1" dirty="0">
                  <a:solidFill>
                    <a:srgbClr val="2A5162"/>
                  </a:solidFill>
                </a:endParaRPr>
              </a:p>
            </p:txBody>
          </p:sp>
          <p:sp>
            <p:nvSpPr>
              <p:cNvPr id="8" name="Rectángulo: esquinas redondeadas 7">
                <a:extLst>
                  <a:ext uri="{FF2B5EF4-FFF2-40B4-BE49-F238E27FC236}">
                    <a16:creationId xmlns:a16="http://schemas.microsoft.com/office/drawing/2014/main" id="{CAF9660F-215C-B55B-CEFF-FE38CAC5248D}"/>
                  </a:ext>
                </a:extLst>
              </p:cNvPr>
              <p:cNvSpPr/>
              <p:nvPr/>
            </p:nvSpPr>
            <p:spPr>
              <a:xfrm>
                <a:off x="9511046" y="1966267"/>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20</a:t>
                </a:r>
                <a:endParaRPr lang="es-CO" sz="1100" b="1" dirty="0">
                  <a:solidFill>
                    <a:srgbClr val="2A5162"/>
                  </a:solidFill>
                </a:endParaRPr>
              </a:p>
            </p:txBody>
          </p:sp>
          <p:sp>
            <p:nvSpPr>
              <p:cNvPr id="6" name="Rectángulo: esquinas redondeadas 5">
                <a:extLst>
                  <a:ext uri="{FF2B5EF4-FFF2-40B4-BE49-F238E27FC236}">
                    <a16:creationId xmlns:a16="http://schemas.microsoft.com/office/drawing/2014/main" id="{AAAB9F8E-D3B5-5DD6-3CE3-37865F0D94AD}"/>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160</a:t>
                </a:r>
                <a:endParaRPr lang="es-CO" sz="1100" b="1" dirty="0">
                  <a:solidFill>
                    <a:srgbClr val="2A5162"/>
                  </a:solidFill>
                </a:endParaRPr>
              </a:p>
            </p:txBody>
          </p:sp>
          <p:sp>
            <p:nvSpPr>
              <p:cNvPr id="5" name="Rectángulo: esquinas redondeadas 4">
                <a:extLst>
                  <a:ext uri="{FF2B5EF4-FFF2-40B4-BE49-F238E27FC236}">
                    <a16:creationId xmlns:a16="http://schemas.microsoft.com/office/drawing/2014/main" id="{18A25C54-ED1C-DF56-C1FF-31FEF5A94CC1}"/>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Bajo Cauca</a:t>
                </a:r>
                <a:endParaRPr lang="es-CO" sz="1100" b="1" dirty="0"/>
              </a:p>
            </p:txBody>
          </p:sp>
        </p:grpSp>
        <p:grpSp>
          <p:nvGrpSpPr>
            <p:cNvPr id="11" name="Grupo 10">
              <a:extLst>
                <a:ext uri="{FF2B5EF4-FFF2-40B4-BE49-F238E27FC236}">
                  <a16:creationId xmlns:a16="http://schemas.microsoft.com/office/drawing/2014/main" id="{EBA823BF-7A48-A404-8225-3F0BF1697393}"/>
                </a:ext>
              </a:extLst>
            </p:cNvPr>
            <p:cNvGrpSpPr/>
            <p:nvPr/>
          </p:nvGrpSpPr>
          <p:grpSpPr>
            <a:xfrm>
              <a:off x="3166356" y="2199505"/>
              <a:ext cx="4895094" cy="252167"/>
              <a:chOff x="7167232" y="1966434"/>
              <a:chExt cx="4895094" cy="252167"/>
            </a:xfrm>
          </p:grpSpPr>
          <p:sp>
            <p:nvSpPr>
              <p:cNvPr id="12" name="Rectángulo: esquinas redondeadas 11">
                <a:extLst>
                  <a:ext uri="{FF2B5EF4-FFF2-40B4-BE49-F238E27FC236}">
                    <a16:creationId xmlns:a16="http://schemas.microsoft.com/office/drawing/2014/main" id="{E6DC484E-E863-0B7C-E0F7-A51387A7ACE9}"/>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92</a:t>
                </a:r>
                <a:endParaRPr lang="es-CO" sz="1100" b="1" dirty="0">
                  <a:solidFill>
                    <a:srgbClr val="2A5162"/>
                  </a:solidFill>
                </a:endParaRPr>
              </a:p>
            </p:txBody>
          </p:sp>
          <p:sp>
            <p:nvSpPr>
              <p:cNvPr id="13" name="Rectángulo: esquinas redondeadas 12">
                <a:extLst>
                  <a:ext uri="{FF2B5EF4-FFF2-40B4-BE49-F238E27FC236}">
                    <a16:creationId xmlns:a16="http://schemas.microsoft.com/office/drawing/2014/main" id="{AB50D06C-F8B8-2592-269C-A51404CB3840}"/>
                  </a:ext>
                </a:extLst>
              </p:cNvPr>
              <p:cNvSpPr/>
              <p:nvPr/>
            </p:nvSpPr>
            <p:spPr>
              <a:xfrm>
                <a:off x="948641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72</a:t>
                </a:r>
                <a:endParaRPr lang="es-CO" sz="1100" b="1" dirty="0">
                  <a:solidFill>
                    <a:srgbClr val="2A5162"/>
                  </a:solidFill>
                </a:endParaRPr>
              </a:p>
            </p:txBody>
          </p:sp>
          <p:sp>
            <p:nvSpPr>
              <p:cNvPr id="14" name="Rectángulo: esquinas redondeadas 13">
                <a:extLst>
                  <a:ext uri="{FF2B5EF4-FFF2-40B4-BE49-F238E27FC236}">
                    <a16:creationId xmlns:a16="http://schemas.microsoft.com/office/drawing/2014/main" id="{EFEB87BF-D1DD-B881-931F-565EBEF0E251}"/>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173</a:t>
                </a:r>
                <a:endParaRPr lang="es-CO" sz="1100" b="1" dirty="0">
                  <a:solidFill>
                    <a:srgbClr val="2A5162"/>
                  </a:solidFill>
                </a:endParaRPr>
              </a:p>
            </p:txBody>
          </p:sp>
          <p:sp>
            <p:nvSpPr>
              <p:cNvPr id="15" name="Rectángulo: esquinas redondeadas 14">
                <a:extLst>
                  <a:ext uri="{FF2B5EF4-FFF2-40B4-BE49-F238E27FC236}">
                    <a16:creationId xmlns:a16="http://schemas.microsoft.com/office/drawing/2014/main" id="{41B1232C-6938-A676-900E-DCA1DF68B886}"/>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Magdalena Medio</a:t>
                </a:r>
                <a:endParaRPr lang="es-CO" sz="1100" b="1" dirty="0"/>
              </a:p>
            </p:txBody>
          </p:sp>
        </p:grpSp>
        <p:grpSp>
          <p:nvGrpSpPr>
            <p:cNvPr id="16" name="Grupo 15">
              <a:extLst>
                <a:ext uri="{FF2B5EF4-FFF2-40B4-BE49-F238E27FC236}">
                  <a16:creationId xmlns:a16="http://schemas.microsoft.com/office/drawing/2014/main" id="{C41E7854-6DA9-C25D-5BEA-47335DC17E8B}"/>
                </a:ext>
              </a:extLst>
            </p:cNvPr>
            <p:cNvGrpSpPr/>
            <p:nvPr/>
          </p:nvGrpSpPr>
          <p:grpSpPr>
            <a:xfrm>
              <a:off x="3166356" y="2607679"/>
              <a:ext cx="4857205" cy="256079"/>
              <a:chOff x="7167232" y="1966434"/>
              <a:chExt cx="4857205" cy="256079"/>
            </a:xfrm>
          </p:grpSpPr>
          <p:sp>
            <p:nvSpPr>
              <p:cNvPr id="17" name="Rectángulo: esquinas redondeadas 16">
                <a:extLst>
                  <a:ext uri="{FF2B5EF4-FFF2-40B4-BE49-F238E27FC236}">
                    <a16:creationId xmlns:a16="http://schemas.microsoft.com/office/drawing/2014/main" id="{0FD106CD-AB30-C68D-793A-DC176C6CBD4A}"/>
                  </a:ext>
                </a:extLst>
              </p:cNvPr>
              <p:cNvSpPr/>
              <p:nvPr/>
            </p:nvSpPr>
            <p:spPr>
              <a:xfrm>
                <a:off x="10620437"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211</a:t>
                </a:r>
                <a:endParaRPr lang="es-CO" sz="1100" b="1" dirty="0">
                  <a:solidFill>
                    <a:srgbClr val="2A5162"/>
                  </a:solidFill>
                </a:endParaRPr>
              </a:p>
            </p:txBody>
          </p:sp>
          <p:sp>
            <p:nvSpPr>
              <p:cNvPr id="18" name="Rectángulo: esquinas redondeadas 17">
                <a:extLst>
                  <a:ext uri="{FF2B5EF4-FFF2-40B4-BE49-F238E27FC236}">
                    <a16:creationId xmlns:a16="http://schemas.microsoft.com/office/drawing/2014/main" id="{0FDA5EAF-3C62-6885-9B07-0DD8C8BB14CB}"/>
                  </a:ext>
                </a:extLst>
              </p:cNvPr>
              <p:cNvSpPr/>
              <p:nvPr/>
            </p:nvSpPr>
            <p:spPr>
              <a:xfrm>
                <a:off x="9486101" y="1970513"/>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12</a:t>
                </a:r>
                <a:endParaRPr lang="es-CO" sz="1100" b="1" dirty="0">
                  <a:solidFill>
                    <a:srgbClr val="2A5162"/>
                  </a:solidFill>
                </a:endParaRPr>
              </a:p>
            </p:txBody>
          </p:sp>
          <p:sp>
            <p:nvSpPr>
              <p:cNvPr id="19" name="Rectángulo: esquinas redondeadas 18">
                <a:extLst>
                  <a:ext uri="{FF2B5EF4-FFF2-40B4-BE49-F238E27FC236}">
                    <a16:creationId xmlns:a16="http://schemas.microsoft.com/office/drawing/2014/main" id="{81CC0173-CC26-8F45-9648-0ECBD47245FD}"/>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310</a:t>
                </a:r>
                <a:endParaRPr lang="es-CO" sz="1100" b="1" dirty="0">
                  <a:solidFill>
                    <a:srgbClr val="2A5162"/>
                  </a:solidFill>
                </a:endParaRPr>
              </a:p>
            </p:txBody>
          </p:sp>
          <p:sp>
            <p:nvSpPr>
              <p:cNvPr id="20" name="Rectángulo: esquinas redondeadas 19">
                <a:extLst>
                  <a:ext uri="{FF2B5EF4-FFF2-40B4-BE49-F238E27FC236}">
                    <a16:creationId xmlns:a16="http://schemas.microsoft.com/office/drawing/2014/main" id="{B9866394-424F-12C2-8ACE-3218EC1DB92F}"/>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Nordeste</a:t>
                </a:r>
                <a:endParaRPr lang="es-CO" sz="1100" b="1" dirty="0"/>
              </a:p>
            </p:txBody>
          </p:sp>
        </p:grpSp>
        <p:grpSp>
          <p:nvGrpSpPr>
            <p:cNvPr id="21" name="Grupo 20">
              <a:extLst>
                <a:ext uri="{FF2B5EF4-FFF2-40B4-BE49-F238E27FC236}">
                  <a16:creationId xmlns:a16="http://schemas.microsoft.com/office/drawing/2014/main" id="{A4ED7318-DA91-4C67-2CBF-768EA7F1CFBF}"/>
                </a:ext>
              </a:extLst>
            </p:cNvPr>
            <p:cNvGrpSpPr/>
            <p:nvPr/>
          </p:nvGrpSpPr>
          <p:grpSpPr>
            <a:xfrm>
              <a:off x="3166356" y="3015686"/>
              <a:ext cx="4895094" cy="252167"/>
              <a:chOff x="7167232" y="1966434"/>
              <a:chExt cx="4895094" cy="252167"/>
            </a:xfrm>
          </p:grpSpPr>
          <p:sp>
            <p:nvSpPr>
              <p:cNvPr id="22" name="Rectángulo: esquinas redondeadas 21">
                <a:extLst>
                  <a:ext uri="{FF2B5EF4-FFF2-40B4-BE49-F238E27FC236}">
                    <a16:creationId xmlns:a16="http://schemas.microsoft.com/office/drawing/2014/main" id="{F7E61FBB-87D7-676E-03C5-9F6696330304}"/>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366</a:t>
                </a:r>
                <a:endParaRPr lang="es-CO" sz="1100" b="1" dirty="0">
                  <a:solidFill>
                    <a:srgbClr val="2A5162"/>
                  </a:solidFill>
                </a:endParaRPr>
              </a:p>
            </p:txBody>
          </p:sp>
          <p:sp>
            <p:nvSpPr>
              <p:cNvPr id="23" name="Rectángulo: esquinas redondeadas 22">
                <a:extLst>
                  <a:ext uri="{FF2B5EF4-FFF2-40B4-BE49-F238E27FC236}">
                    <a16:creationId xmlns:a16="http://schemas.microsoft.com/office/drawing/2014/main" id="{9F5CCDAF-BB68-96CA-39B1-DABA9DB00239}"/>
                  </a:ext>
                </a:extLst>
              </p:cNvPr>
              <p:cNvSpPr/>
              <p:nvPr/>
            </p:nvSpPr>
            <p:spPr>
              <a:xfrm>
                <a:off x="9511046"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66</a:t>
                </a:r>
                <a:endParaRPr lang="es-CO" sz="1100" b="1" dirty="0">
                  <a:solidFill>
                    <a:srgbClr val="2A5162"/>
                  </a:solidFill>
                </a:endParaRPr>
              </a:p>
            </p:txBody>
          </p:sp>
          <p:sp>
            <p:nvSpPr>
              <p:cNvPr id="24" name="Rectángulo: esquinas redondeadas 23">
                <a:extLst>
                  <a:ext uri="{FF2B5EF4-FFF2-40B4-BE49-F238E27FC236}">
                    <a16:creationId xmlns:a16="http://schemas.microsoft.com/office/drawing/2014/main" id="{7CE9F2CB-947D-2B0A-89DF-E5A79D61AF6A}"/>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433</a:t>
                </a:r>
                <a:endParaRPr lang="es-CO" sz="1100" b="1" dirty="0">
                  <a:solidFill>
                    <a:srgbClr val="2A5162"/>
                  </a:solidFill>
                </a:endParaRPr>
              </a:p>
            </p:txBody>
          </p:sp>
          <p:sp>
            <p:nvSpPr>
              <p:cNvPr id="25" name="Rectángulo: esquinas redondeadas 24">
                <a:extLst>
                  <a:ext uri="{FF2B5EF4-FFF2-40B4-BE49-F238E27FC236}">
                    <a16:creationId xmlns:a16="http://schemas.microsoft.com/office/drawing/2014/main" id="{6B6C6FF6-D483-0ACB-66E0-B0E80FA5D123}"/>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Norte</a:t>
                </a:r>
                <a:endParaRPr lang="es-CO" sz="1100" b="1" dirty="0"/>
              </a:p>
            </p:txBody>
          </p:sp>
        </p:grpSp>
        <p:grpSp>
          <p:nvGrpSpPr>
            <p:cNvPr id="26" name="Grupo 25">
              <a:extLst>
                <a:ext uri="{FF2B5EF4-FFF2-40B4-BE49-F238E27FC236}">
                  <a16:creationId xmlns:a16="http://schemas.microsoft.com/office/drawing/2014/main" id="{3FDA53EA-8ECE-8465-DAD8-C73C2BB5D728}"/>
                </a:ext>
              </a:extLst>
            </p:cNvPr>
            <p:cNvGrpSpPr/>
            <p:nvPr/>
          </p:nvGrpSpPr>
          <p:grpSpPr>
            <a:xfrm>
              <a:off x="3145818" y="3423005"/>
              <a:ext cx="4895094" cy="252668"/>
              <a:chOff x="7167232" y="1965933"/>
              <a:chExt cx="4895094" cy="252668"/>
            </a:xfrm>
          </p:grpSpPr>
          <p:sp>
            <p:nvSpPr>
              <p:cNvPr id="27" name="Rectángulo: esquinas redondeadas 26">
                <a:extLst>
                  <a:ext uri="{FF2B5EF4-FFF2-40B4-BE49-F238E27FC236}">
                    <a16:creationId xmlns:a16="http://schemas.microsoft.com/office/drawing/2014/main" id="{1EFD5B16-BE57-2D75-E1D7-94D8151340FC}"/>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215</a:t>
                </a:r>
                <a:endParaRPr lang="es-CO" sz="1100" b="1" dirty="0">
                  <a:solidFill>
                    <a:srgbClr val="2A5162"/>
                  </a:solidFill>
                </a:endParaRPr>
              </a:p>
            </p:txBody>
          </p:sp>
          <p:sp>
            <p:nvSpPr>
              <p:cNvPr id="28" name="Rectángulo: esquinas redondeadas 27">
                <a:extLst>
                  <a:ext uri="{FF2B5EF4-FFF2-40B4-BE49-F238E27FC236}">
                    <a16:creationId xmlns:a16="http://schemas.microsoft.com/office/drawing/2014/main" id="{F4BEA439-A038-9B7F-BCB7-16943C4B8C3F}"/>
                  </a:ext>
                </a:extLst>
              </p:cNvPr>
              <p:cNvSpPr/>
              <p:nvPr/>
            </p:nvSpPr>
            <p:spPr>
              <a:xfrm>
                <a:off x="9515725" y="1965933"/>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31</a:t>
                </a:r>
                <a:endParaRPr lang="es-CO" sz="1100" b="1" dirty="0">
                  <a:solidFill>
                    <a:srgbClr val="2A5162"/>
                  </a:solidFill>
                </a:endParaRPr>
              </a:p>
            </p:txBody>
          </p:sp>
          <p:sp>
            <p:nvSpPr>
              <p:cNvPr id="29" name="Rectángulo: esquinas redondeadas 28">
                <a:extLst>
                  <a:ext uri="{FF2B5EF4-FFF2-40B4-BE49-F238E27FC236}">
                    <a16:creationId xmlns:a16="http://schemas.microsoft.com/office/drawing/2014/main" id="{C6828462-AEBE-FFC7-90FA-DA6BF1B5D517}"/>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306</a:t>
                </a:r>
                <a:endParaRPr lang="es-CO" sz="1100" b="1" dirty="0">
                  <a:solidFill>
                    <a:srgbClr val="2A5162"/>
                  </a:solidFill>
                </a:endParaRPr>
              </a:p>
            </p:txBody>
          </p:sp>
          <p:sp>
            <p:nvSpPr>
              <p:cNvPr id="30" name="Rectángulo: esquinas redondeadas 29">
                <a:extLst>
                  <a:ext uri="{FF2B5EF4-FFF2-40B4-BE49-F238E27FC236}">
                    <a16:creationId xmlns:a16="http://schemas.microsoft.com/office/drawing/2014/main" id="{8271B316-BE1F-E79A-D386-D6E4CD97DC84}"/>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Occidente</a:t>
                </a:r>
                <a:endParaRPr lang="es-CO" sz="1100" b="1" dirty="0"/>
              </a:p>
            </p:txBody>
          </p:sp>
        </p:grpSp>
        <p:grpSp>
          <p:nvGrpSpPr>
            <p:cNvPr id="31" name="Grupo 30">
              <a:extLst>
                <a:ext uri="{FF2B5EF4-FFF2-40B4-BE49-F238E27FC236}">
                  <a16:creationId xmlns:a16="http://schemas.microsoft.com/office/drawing/2014/main" id="{C3F1AF32-0B98-7CF5-B1B6-20575D11D352}"/>
                </a:ext>
              </a:extLst>
            </p:cNvPr>
            <p:cNvGrpSpPr/>
            <p:nvPr/>
          </p:nvGrpSpPr>
          <p:grpSpPr>
            <a:xfrm>
              <a:off x="3166356" y="3825652"/>
              <a:ext cx="4895094" cy="260996"/>
              <a:chOff x="7167232" y="1966434"/>
              <a:chExt cx="4895094" cy="260996"/>
            </a:xfrm>
          </p:grpSpPr>
          <p:sp>
            <p:nvSpPr>
              <p:cNvPr id="32" name="Rectángulo: esquinas redondeadas 31">
                <a:extLst>
                  <a:ext uri="{FF2B5EF4-FFF2-40B4-BE49-F238E27FC236}">
                    <a16:creationId xmlns:a16="http://schemas.microsoft.com/office/drawing/2014/main" id="{3922993C-FC40-E687-5642-219E044D4244}"/>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916</a:t>
                </a:r>
                <a:endParaRPr lang="es-CO" sz="1100" b="1" dirty="0">
                  <a:solidFill>
                    <a:srgbClr val="2A5162"/>
                  </a:solidFill>
                </a:endParaRPr>
              </a:p>
            </p:txBody>
          </p:sp>
          <p:sp>
            <p:nvSpPr>
              <p:cNvPr id="33" name="Rectángulo: esquinas redondeadas 32">
                <a:extLst>
                  <a:ext uri="{FF2B5EF4-FFF2-40B4-BE49-F238E27FC236}">
                    <a16:creationId xmlns:a16="http://schemas.microsoft.com/office/drawing/2014/main" id="{C9D754F5-2A17-0A96-7F32-74F50F955FD8}"/>
                  </a:ext>
                </a:extLst>
              </p:cNvPr>
              <p:cNvSpPr/>
              <p:nvPr/>
            </p:nvSpPr>
            <p:spPr>
              <a:xfrm>
                <a:off x="9511046" y="1975430"/>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117</a:t>
                </a:r>
                <a:endParaRPr lang="es-CO" sz="1100" b="1" dirty="0">
                  <a:solidFill>
                    <a:srgbClr val="2A5162"/>
                  </a:solidFill>
                </a:endParaRPr>
              </a:p>
            </p:txBody>
          </p:sp>
          <p:sp>
            <p:nvSpPr>
              <p:cNvPr id="34" name="Rectángulo: esquinas redondeadas 33">
                <a:extLst>
                  <a:ext uri="{FF2B5EF4-FFF2-40B4-BE49-F238E27FC236}">
                    <a16:creationId xmlns:a16="http://schemas.microsoft.com/office/drawing/2014/main" id="{E4C998B4-0E64-34AE-8CFD-C0F17AF55998}"/>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1.036</a:t>
                </a:r>
                <a:endParaRPr lang="es-CO" sz="1100" b="1" dirty="0">
                  <a:solidFill>
                    <a:srgbClr val="2A5162"/>
                  </a:solidFill>
                </a:endParaRPr>
              </a:p>
            </p:txBody>
          </p:sp>
          <p:sp>
            <p:nvSpPr>
              <p:cNvPr id="35" name="Rectángulo: esquinas redondeadas 34">
                <a:extLst>
                  <a:ext uri="{FF2B5EF4-FFF2-40B4-BE49-F238E27FC236}">
                    <a16:creationId xmlns:a16="http://schemas.microsoft.com/office/drawing/2014/main" id="{3A4CF4B3-A1A8-3E5C-6A11-CBAED32FFD30}"/>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Oriente</a:t>
                </a:r>
                <a:endParaRPr lang="es-CO" sz="1100" b="1" dirty="0"/>
              </a:p>
            </p:txBody>
          </p:sp>
        </p:grpSp>
        <p:grpSp>
          <p:nvGrpSpPr>
            <p:cNvPr id="36" name="Grupo 35">
              <a:extLst>
                <a:ext uri="{FF2B5EF4-FFF2-40B4-BE49-F238E27FC236}">
                  <a16:creationId xmlns:a16="http://schemas.microsoft.com/office/drawing/2014/main" id="{BED87FBC-B3C6-1C29-5AB3-891D59AF423C}"/>
                </a:ext>
              </a:extLst>
            </p:cNvPr>
            <p:cNvGrpSpPr/>
            <p:nvPr/>
          </p:nvGrpSpPr>
          <p:grpSpPr>
            <a:xfrm>
              <a:off x="3145818" y="4242280"/>
              <a:ext cx="4895094" cy="252167"/>
              <a:chOff x="7167232" y="1966434"/>
              <a:chExt cx="4895094" cy="252167"/>
            </a:xfrm>
          </p:grpSpPr>
          <p:sp>
            <p:nvSpPr>
              <p:cNvPr id="37" name="Rectángulo: esquinas redondeadas 36">
                <a:extLst>
                  <a:ext uri="{FF2B5EF4-FFF2-40B4-BE49-F238E27FC236}">
                    <a16:creationId xmlns:a16="http://schemas.microsoft.com/office/drawing/2014/main" id="{D31EF47A-2DFC-F14B-3045-7124ECFE6F92}"/>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690</a:t>
                </a:r>
                <a:endParaRPr lang="es-CO" sz="1100" b="1" dirty="0">
                  <a:solidFill>
                    <a:srgbClr val="2A5162"/>
                  </a:solidFill>
                </a:endParaRPr>
              </a:p>
            </p:txBody>
          </p:sp>
          <p:sp>
            <p:nvSpPr>
              <p:cNvPr id="38" name="Rectángulo: esquinas redondeadas 37">
                <a:extLst>
                  <a:ext uri="{FF2B5EF4-FFF2-40B4-BE49-F238E27FC236}">
                    <a16:creationId xmlns:a16="http://schemas.microsoft.com/office/drawing/2014/main" id="{5F333DAF-3EED-EB35-93A3-8A7B40D139F4}"/>
                  </a:ext>
                </a:extLst>
              </p:cNvPr>
              <p:cNvSpPr/>
              <p:nvPr/>
            </p:nvSpPr>
            <p:spPr>
              <a:xfrm>
                <a:off x="9511046"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60</a:t>
                </a:r>
                <a:endParaRPr lang="es-CO" sz="1100" b="1" dirty="0">
                  <a:solidFill>
                    <a:srgbClr val="2A5162"/>
                  </a:solidFill>
                </a:endParaRPr>
              </a:p>
            </p:txBody>
          </p:sp>
          <p:sp>
            <p:nvSpPr>
              <p:cNvPr id="40" name="Rectángulo: esquinas redondeadas 39">
                <a:extLst>
                  <a:ext uri="{FF2B5EF4-FFF2-40B4-BE49-F238E27FC236}">
                    <a16:creationId xmlns:a16="http://schemas.microsoft.com/office/drawing/2014/main" id="{9B91C901-FD72-32CE-9BD6-9A8228C18494}"/>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556</a:t>
                </a:r>
                <a:endParaRPr lang="es-CO" sz="1100" b="1" dirty="0">
                  <a:solidFill>
                    <a:srgbClr val="2A5162"/>
                  </a:solidFill>
                </a:endParaRPr>
              </a:p>
            </p:txBody>
          </p:sp>
          <p:sp>
            <p:nvSpPr>
              <p:cNvPr id="41" name="Rectángulo: esquinas redondeadas 40">
                <a:extLst>
                  <a:ext uri="{FF2B5EF4-FFF2-40B4-BE49-F238E27FC236}">
                    <a16:creationId xmlns:a16="http://schemas.microsoft.com/office/drawing/2014/main" id="{1843F6C6-6C29-B937-9085-954CF3732562}"/>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Suroeste</a:t>
                </a:r>
                <a:endParaRPr lang="es-CO" sz="1100" b="1" dirty="0"/>
              </a:p>
            </p:txBody>
          </p:sp>
        </p:grpSp>
        <p:grpSp>
          <p:nvGrpSpPr>
            <p:cNvPr id="43" name="Grupo 42">
              <a:extLst>
                <a:ext uri="{FF2B5EF4-FFF2-40B4-BE49-F238E27FC236}">
                  <a16:creationId xmlns:a16="http://schemas.microsoft.com/office/drawing/2014/main" id="{A0AFA8EF-6C67-4218-82C5-FDC03901F13A}"/>
                </a:ext>
              </a:extLst>
            </p:cNvPr>
            <p:cNvGrpSpPr/>
            <p:nvPr/>
          </p:nvGrpSpPr>
          <p:grpSpPr>
            <a:xfrm>
              <a:off x="3166356" y="4644426"/>
              <a:ext cx="4895094" cy="252167"/>
              <a:chOff x="7167232" y="1966434"/>
              <a:chExt cx="4895094" cy="252167"/>
            </a:xfrm>
          </p:grpSpPr>
          <p:sp>
            <p:nvSpPr>
              <p:cNvPr id="59" name="Rectángulo: esquinas redondeadas 58">
                <a:extLst>
                  <a:ext uri="{FF2B5EF4-FFF2-40B4-BE49-F238E27FC236}">
                    <a16:creationId xmlns:a16="http://schemas.microsoft.com/office/drawing/2014/main" id="{553D0A6A-5BD6-6D6F-3FC6-F99A14B01EE4}"/>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538</a:t>
                </a:r>
                <a:endParaRPr lang="es-CO" sz="1100" b="1" dirty="0">
                  <a:solidFill>
                    <a:srgbClr val="2A5162"/>
                  </a:solidFill>
                </a:endParaRPr>
              </a:p>
            </p:txBody>
          </p:sp>
          <p:sp>
            <p:nvSpPr>
              <p:cNvPr id="60" name="Rectángulo: esquinas redondeadas 59">
                <a:extLst>
                  <a:ext uri="{FF2B5EF4-FFF2-40B4-BE49-F238E27FC236}">
                    <a16:creationId xmlns:a16="http://schemas.microsoft.com/office/drawing/2014/main" id="{2C3F785B-FBF7-9718-C4B6-568584858003}"/>
                  </a:ext>
                </a:extLst>
              </p:cNvPr>
              <p:cNvSpPr/>
              <p:nvPr/>
            </p:nvSpPr>
            <p:spPr>
              <a:xfrm>
                <a:off x="9511046"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45</a:t>
                </a:r>
                <a:endParaRPr lang="es-CO" sz="1100" b="1" dirty="0">
                  <a:solidFill>
                    <a:srgbClr val="2A5162"/>
                  </a:solidFill>
                </a:endParaRPr>
              </a:p>
            </p:txBody>
          </p:sp>
          <p:sp>
            <p:nvSpPr>
              <p:cNvPr id="61" name="Rectángulo: esquinas redondeadas 60">
                <a:extLst>
                  <a:ext uri="{FF2B5EF4-FFF2-40B4-BE49-F238E27FC236}">
                    <a16:creationId xmlns:a16="http://schemas.microsoft.com/office/drawing/2014/main" id="{7F847141-FF22-D218-1E73-E78D67C0105B}"/>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805</a:t>
                </a:r>
                <a:endParaRPr lang="es-CO" sz="1100" b="1" dirty="0">
                  <a:solidFill>
                    <a:srgbClr val="2A5162"/>
                  </a:solidFill>
                </a:endParaRPr>
              </a:p>
            </p:txBody>
          </p:sp>
          <p:sp>
            <p:nvSpPr>
              <p:cNvPr id="62" name="Rectángulo: esquinas redondeadas 61">
                <a:extLst>
                  <a:ext uri="{FF2B5EF4-FFF2-40B4-BE49-F238E27FC236}">
                    <a16:creationId xmlns:a16="http://schemas.microsoft.com/office/drawing/2014/main" id="{C735E05C-E9D0-9008-0284-1EEE25E9A109}"/>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Urabá</a:t>
                </a:r>
                <a:endParaRPr lang="es-CO" sz="1100" b="1" dirty="0"/>
              </a:p>
            </p:txBody>
          </p:sp>
        </p:grpSp>
        <p:grpSp>
          <p:nvGrpSpPr>
            <p:cNvPr id="63" name="Grupo 62">
              <a:extLst>
                <a:ext uri="{FF2B5EF4-FFF2-40B4-BE49-F238E27FC236}">
                  <a16:creationId xmlns:a16="http://schemas.microsoft.com/office/drawing/2014/main" id="{9A74D4CC-1272-6EBB-8A58-FE3CCF3C1313}"/>
                </a:ext>
              </a:extLst>
            </p:cNvPr>
            <p:cNvGrpSpPr/>
            <p:nvPr/>
          </p:nvGrpSpPr>
          <p:grpSpPr>
            <a:xfrm>
              <a:off x="3137769" y="5053394"/>
              <a:ext cx="4895094" cy="257419"/>
              <a:chOff x="7167232" y="1966434"/>
              <a:chExt cx="4895094" cy="257419"/>
            </a:xfrm>
          </p:grpSpPr>
          <p:sp>
            <p:nvSpPr>
              <p:cNvPr id="64" name="Rectángulo: esquinas redondeadas 63">
                <a:extLst>
                  <a:ext uri="{FF2B5EF4-FFF2-40B4-BE49-F238E27FC236}">
                    <a16:creationId xmlns:a16="http://schemas.microsoft.com/office/drawing/2014/main" id="{478A8C79-F8FC-260F-A2E8-150854AA4C39}"/>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5642</a:t>
                </a:r>
                <a:endParaRPr lang="es-CO" sz="1100" b="1" dirty="0">
                  <a:solidFill>
                    <a:srgbClr val="2A5162"/>
                  </a:solidFill>
                </a:endParaRPr>
              </a:p>
            </p:txBody>
          </p:sp>
          <p:sp>
            <p:nvSpPr>
              <p:cNvPr id="65" name="Rectángulo: esquinas redondeadas 64">
                <a:extLst>
                  <a:ext uri="{FF2B5EF4-FFF2-40B4-BE49-F238E27FC236}">
                    <a16:creationId xmlns:a16="http://schemas.microsoft.com/office/drawing/2014/main" id="{187DA354-DBDF-268E-348D-87FB076ED917}"/>
                  </a:ext>
                </a:extLst>
              </p:cNvPr>
              <p:cNvSpPr/>
              <p:nvPr/>
            </p:nvSpPr>
            <p:spPr>
              <a:xfrm>
                <a:off x="9487167" y="1971853"/>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372</a:t>
                </a:r>
                <a:endParaRPr lang="es-CO" sz="1100" b="1" dirty="0">
                  <a:solidFill>
                    <a:srgbClr val="2A5162"/>
                  </a:solidFill>
                </a:endParaRPr>
              </a:p>
            </p:txBody>
          </p:sp>
          <p:sp>
            <p:nvSpPr>
              <p:cNvPr id="66" name="Rectángulo: esquinas redondeadas 65">
                <a:extLst>
                  <a:ext uri="{FF2B5EF4-FFF2-40B4-BE49-F238E27FC236}">
                    <a16:creationId xmlns:a16="http://schemas.microsoft.com/office/drawing/2014/main" id="{0A96939A-6169-53CD-731F-259F093D9636}"/>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8.334</a:t>
                </a:r>
                <a:endParaRPr lang="es-CO" sz="1100" b="1" dirty="0">
                  <a:solidFill>
                    <a:srgbClr val="2A5162"/>
                  </a:solidFill>
                </a:endParaRPr>
              </a:p>
            </p:txBody>
          </p:sp>
          <p:sp>
            <p:nvSpPr>
              <p:cNvPr id="122" name="Rectángulo: esquinas redondeadas 121">
                <a:extLst>
                  <a:ext uri="{FF2B5EF4-FFF2-40B4-BE49-F238E27FC236}">
                    <a16:creationId xmlns:a16="http://schemas.microsoft.com/office/drawing/2014/main" id="{0D009777-EBFC-F4C6-EBFC-B6DEBE91E4B6}"/>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Valle de Aburrá</a:t>
                </a:r>
                <a:endParaRPr lang="es-CO" sz="1100" b="1" dirty="0"/>
              </a:p>
            </p:txBody>
          </p:sp>
        </p:grpSp>
        <p:grpSp>
          <p:nvGrpSpPr>
            <p:cNvPr id="123" name="Grupo 122">
              <a:extLst>
                <a:ext uri="{FF2B5EF4-FFF2-40B4-BE49-F238E27FC236}">
                  <a16:creationId xmlns:a16="http://schemas.microsoft.com/office/drawing/2014/main" id="{3490482A-A05E-C275-5086-8DBC3D149681}"/>
                </a:ext>
              </a:extLst>
            </p:cNvPr>
            <p:cNvGrpSpPr/>
            <p:nvPr/>
          </p:nvGrpSpPr>
          <p:grpSpPr>
            <a:xfrm>
              <a:off x="3137769" y="5468981"/>
              <a:ext cx="4895094" cy="252167"/>
              <a:chOff x="7167232" y="1966434"/>
              <a:chExt cx="4895094" cy="252167"/>
            </a:xfrm>
          </p:grpSpPr>
          <p:sp>
            <p:nvSpPr>
              <p:cNvPr id="124" name="Rectángulo: esquinas redondeadas 123">
                <a:extLst>
                  <a:ext uri="{FF2B5EF4-FFF2-40B4-BE49-F238E27FC236}">
                    <a16:creationId xmlns:a16="http://schemas.microsoft.com/office/drawing/2014/main" id="{4341E430-8C3C-C55E-1BF7-FB38E0F023D9}"/>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8781</a:t>
                </a:r>
                <a:endParaRPr lang="es-CO" sz="1100" b="1" dirty="0">
                  <a:solidFill>
                    <a:srgbClr val="2A5162"/>
                  </a:solidFill>
                </a:endParaRPr>
              </a:p>
            </p:txBody>
          </p:sp>
          <p:sp>
            <p:nvSpPr>
              <p:cNvPr id="125" name="Rectángulo: esquinas redondeadas 124">
                <a:extLst>
                  <a:ext uri="{FF2B5EF4-FFF2-40B4-BE49-F238E27FC236}">
                    <a16:creationId xmlns:a16="http://schemas.microsoft.com/office/drawing/2014/main" id="{99041FF6-C9D0-BA3D-8913-BF1B7BFE281E}"/>
                  </a:ext>
                </a:extLst>
              </p:cNvPr>
              <p:cNvSpPr/>
              <p:nvPr/>
            </p:nvSpPr>
            <p:spPr>
              <a:xfrm>
                <a:off x="948641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795</a:t>
                </a:r>
                <a:endParaRPr lang="es-CO" sz="1100" b="1" dirty="0">
                  <a:solidFill>
                    <a:srgbClr val="2A5162"/>
                  </a:solidFill>
                </a:endParaRPr>
              </a:p>
            </p:txBody>
          </p:sp>
          <p:sp>
            <p:nvSpPr>
              <p:cNvPr id="126" name="Rectángulo: esquinas redondeadas 125">
                <a:extLst>
                  <a:ext uri="{FF2B5EF4-FFF2-40B4-BE49-F238E27FC236}">
                    <a16:creationId xmlns:a16="http://schemas.microsoft.com/office/drawing/2014/main" id="{DEFD3B12-9554-29D9-345F-611D4A4B630E}"/>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12.113</a:t>
                </a:r>
                <a:endParaRPr lang="es-CO" sz="1100" b="1" dirty="0">
                  <a:solidFill>
                    <a:srgbClr val="2A5162"/>
                  </a:solidFill>
                </a:endParaRPr>
              </a:p>
            </p:txBody>
          </p:sp>
          <p:sp>
            <p:nvSpPr>
              <p:cNvPr id="127" name="Rectángulo: esquinas redondeadas 126">
                <a:extLst>
                  <a:ext uri="{FF2B5EF4-FFF2-40B4-BE49-F238E27FC236}">
                    <a16:creationId xmlns:a16="http://schemas.microsoft.com/office/drawing/2014/main" id="{7CD117D7-6750-EE12-CBD6-FE3F504FBCF6}"/>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Total</a:t>
                </a:r>
                <a:endParaRPr lang="es-CO" sz="1100" b="1" dirty="0"/>
              </a:p>
            </p:txBody>
          </p:sp>
        </p:grpSp>
        <p:sp>
          <p:nvSpPr>
            <p:cNvPr id="135" name="Rectángulo: esquinas redondeadas 134">
              <a:extLst>
                <a:ext uri="{FF2B5EF4-FFF2-40B4-BE49-F238E27FC236}">
                  <a16:creationId xmlns:a16="http://schemas.microsoft.com/office/drawing/2014/main" id="{6CDB590C-69D0-572E-09BA-B4E4849E9572}"/>
                </a:ext>
              </a:extLst>
            </p:cNvPr>
            <p:cNvSpPr/>
            <p:nvPr/>
          </p:nvSpPr>
          <p:spPr>
            <a:xfrm>
              <a:off x="4655046" y="1053530"/>
              <a:ext cx="3406602" cy="288000"/>
            </a:xfrm>
            <a:prstGeom prst="roundRect">
              <a:avLst/>
            </a:prstGeom>
            <a:solidFill>
              <a:srgbClr val="3BB9B8"/>
            </a:solidFill>
            <a:ln>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dirty="0"/>
                <a:t>Canales más usados por regionales</a:t>
              </a:r>
              <a:endParaRPr lang="es-CO" sz="1600" dirty="0"/>
            </a:p>
          </p:txBody>
        </p:sp>
        <p:sp>
          <p:nvSpPr>
            <p:cNvPr id="138" name="Rectángulo: esquinas redondeadas 137">
              <a:extLst>
                <a:ext uri="{FF2B5EF4-FFF2-40B4-BE49-F238E27FC236}">
                  <a16:creationId xmlns:a16="http://schemas.microsoft.com/office/drawing/2014/main" id="{AD65C00C-9C6E-E26D-CB4E-F31FAB7848B3}"/>
                </a:ext>
              </a:extLst>
            </p:cNvPr>
            <p:cNvSpPr/>
            <p:nvPr/>
          </p:nvSpPr>
          <p:spPr>
            <a:xfrm>
              <a:off x="4655045" y="1423120"/>
              <a:ext cx="770832" cy="216000"/>
            </a:xfrm>
            <a:prstGeom prst="roundRect">
              <a:avLst/>
            </a:prstGeom>
            <a:solidFill>
              <a:srgbClr val="3BB9B8"/>
            </a:solidFill>
            <a:ln>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000" b="1" dirty="0" err="1"/>
                <a:t>Call</a:t>
              </a:r>
              <a:r>
                <a:rPr lang="es-MX" sz="1000" b="1" dirty="0"/>
                <a:t> center</a:t>
              </a:r>
              <a:endParaRPr lang="es-CO" sz="1000" b="1" dirty="0"/>
            </a:p>
          </p:txBody>
        </p:sp>
        <p:sp>
          <p:nvSpPr>
            <p:cNvPr id="139" name="Rectángulo: esquinas redondeadas 138">
              <a:extLst>
                <a:ext uri="{FF2B5EF4-FFF2-40B4-BE49-F238E27FC236}">
                  <a16:creationId xmlns:a16="http://schemas.microsoft.com/office/drawing/2014/main" id="{40D836B0-8426-9FC3-CA9D-0F8CD94709F8}"/>
                </a:ext>
              </a:extLst>
            </p:cNvPr>
            <p:cNvSpPr/>
            <p:nvPr/>
          </p:nvSpPr>
          <p:spPr>
            <a:xfrm>
              <a:off x="5802325" y="1423120"/>
              <a:ext cx="770832" cy="216000"/>
            </a:xfrm>
            <a:prstGeom prst="roundRect">
              <a:avLst/>
            </a:prstGeom>
            <a:solidFill>
              <a:srgbClr val="3BB9B8"/>
            </a:solidFill>
            <a:ln>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000" b="1" dirty="0"/>
                <a:t>Correo</a:t>
              </a:r>
              <a:endParaRPr lang="es-CO" sz="1600" b="1" dirty="0"/>
            </a:p>
          </p:txBody>
        </p:sp>
        <p:sp>
          <p:nvSpPr>
            <p:cNvPr id="180" name="Rectángulo: esquinas redondeadas 179">
              <a:extLst>
                <a:ext uri="{FF2B5EF4-FFF2-40B4-BE49-F238E27FC236}">
                  <a16:creationId xmlns:a16="http://schemas.microsoft.com/office/drawing/2014/main" id="{04B032E6-2D41-BF24-C76D-A6E25FC88EAA}"/>
                </a:ext>
              </a:extLst>
            </p:cNvPr>
            <p:cNvSpPr/>
            <p:nvPr/>
          </p:nvSpPr>
          <p:spPr>
            <a:xfrm>
              <a:off x="6914368" y="1418770"/>
              <a:ext cx="932964" cy="224700"/>
            </a:xfrm>
            <a:prstGeom prst="roundRect">
              <a:avLst/>
            </a:prstGeom>
            <a:solidFill>
              <a:srgbClr val="3BB9B8"/>
            </a:solidFill>
            <a:ln>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000" b="1" dirty="0"/>
                <a:t>Supersalud</a:t>
              </a:r>
              <a:endParaRPr lang="es-CO" sz="1600" b="1" dirty="0"/>
            </a:p>
          </p:txBody>
        </p:sp>
      </p:grpSp>
      <p:sp>
        <p:nvSpPr>
          <p:cNvPr id="182" name="CuadroTexto 4">
            <a:extLst>
              <a:ext uri="{FF2B5EF4-FFF2-40B4-BE49-F238E27FC236}">
                <a16:creationId xmlns:a16="http://schemas.microsoft.com/office/drawing/2014/main" id="{7191B9B6-6B5B-8C96-DF7E-5A29F00BFD9B}"/>
              </a:ext>
            </a:extLst>
          </p:cNvPr>
          <p:cNvSpPr txBox="1"/>
          <p:nvPr/>
        </p:nvSpPr>
        <p:spPr>
          <a:xfrm>
            <a:off x="982638" y="389811"/>
            <a:ext cx="7272808" cy="646331"/>
          </a:xfrm>
          <a:prstGeom prst="rect">
            <a:avLst/>
          </a:prstGeom>
          <a:noFill/>
        </p:spPr>
        <p:txBody>
          <a:bodyPr wrap="square" rtlCol="0">
            <a:spAutoFit/>
          </a:bodyPr>
          <a:lstStyle/>
          <a:p>
            <a:r>
              <a:rPr lang="es-CO" sz="3600" b="1" dirty="0">
                <a:solidFill>
                  <a:srgbClr val="23505E"/>
                </a:solidFill>
                <a:latin typeface="+mj-lt"/>
              </a:rPr>
              <a:t>Comportamiento de solicitudes</a:t>
            </a:r>
          </a:p>
        </p:txBody>
      </p:sp>
      <p:grpSp>
        <p:nvGrpSpPr>
          <p:cNvPr id="183" name="Grupo 182">
            <a:extLst>
              <a:ext uri="{FF2B5EF4-FFF2-40B4-BE49-F238E27FC236}">
                <a16:creationId xmlns:a16="http://schemas.microsoft.com/office/drawing/2014/main" id="{94AC3C33-827A-C9A1-236F-411A975C5DEE}"/>
              </a:ext>
            </a:extLst>
          </p:cNvPr>
          <p:cNvGrpSpPr/>
          <p:nvPr/>
        </p:nvGrpSpPr>
        <p:grpSpPr>
          <a:xfrm>
            <a:off x="982638" y="1341562"/>
            <a:ext cx="3755248" cy="5019296"/>
            <a:chOff x="5582312" y="1125538"/>
            <a:chExt cx="3755248" cy="5019296"/>
          </a:xfrm>
        </p:grpSpPr>
        <p:grpSp>
          <p:nvGrpSpPr>
            <p:cNvPr id="184" name="Grupo 183">
              <a:extLst>
                <a:ext uri="{FF2B5EF4-FFF2-40B4-BE49-F238E27FC236}">
                  <a16:creationId xmlns:a16="http://schemas.microsoft.com/office/drawing/2014/main" id="{72F11BBC-68C2-CD1F-E0E5-005C7DC037D9}"/>
                </a:ext>
              </a:extLst>
            </p:cNvPr>
            <p:cNvGrpSpPr/>
            <p:nvPr/>
          </p:nvGrpSpPr>
          <p:grpSpPr>
            <a:xfrm>
              <a:off x="7321594" y="1125538"/>
              <a:ext cx="220485" cy="5019296"/>
              <a:chOff x="7715382" y="1125538"/>
              <a:chExt cx="220485" cy="5019296"/>
            </a:xfrm>
          </p:grpSpPr>
          <p:cxnSp>
            <p:nvCxnSpPr>
              <p:cNvPr id="192" name="Conector recto 191">
                <a:extLst>
                  <a:ext uri="{FF2B5EF4-FFF2-40B4-BE49-F238E27FC236}">
                    <a16:creationId xmlns:a16="http://schemas.microsoft.com/office/drawing/2014/main" id="{F8D9E8A2-B94E-A0B7-C6CC-F5CF9678CEF9}"/>
                  </a:ext>
                </a:extLst>
              </p:cNvPr>
              <p:cNvCxnSpPr>
                <a:cxnSpLocks/>
              </p:cNvCxnSpPr>
              <p:nvPr/>
            </p:nvCxnSpPr>
            <p:spPr>
              <a:xfrm>
                <a:off x="7823382" y="1125538"/>
                <a:ext cx="0" cy="5019296"/>
              </a:xfrm>
              <a:prstGeom prst="line">
                <a:avLst/>
              </a:prstGeom>
              <a:ln w="19050">
                <a:solidFill>
                  <a:srgbClr val="009B86"/>
                </a:solidFill>
              </a:ln>
            </p:spPr>
            <p:style>
              <a:lnRef idx="1">
                <a:schemeClr val="accent1"/>
              </a:lnRef>
              <a:fillRef idx="0">
                <a:schemeClr val="accent1"/>
              </a:fillRef>
              <a:effectRef idx="0">
                <a:schemeClr val="accent1"/>
              </a:effectRef>
              <a:fontRef idx="minor">
                <a:schemeClr val="tx1"/>
              </a:fontRef>
            </p:style>
          </p:cxnSp>
          <p:grpSp>
            <p:nvGrpSpPr>
              <p:cNvPr id="193" name="Grupo 192">
                <a:extLst>
                  <a:ext uri="{FF2B5EF4-FFF2-40B4-BE49-F238E27FC236}">
                    <a16:creationId xmlns:a16="http://schemas.microsoft.com/office/drawing/2014/main" id="{40EB8D9F-8448-FF73-36F9-8F9AB723B00F}"/>
                  </a:ext>
                </a:extLst>
              </p:cNvPr>
              <p:cNvGrpSpPr/>
              <p:nvPr/>
            </p:nvGrpSpPr>
            <p:grpSpPr>
              <a:xfrm>
                <a:off x="7715382" y="1676108"/>
                <a:ext cx="216000" cy="216000"/>
                <a:chOff x="9582949" y="2782981"/>
                <a:chExt cx="468000" cy="468000"/>
              </a:xfrm>
            </p:grpSpPr>
            <p:pic>
              <p:nvPicPr>
                <p:cNvPr id="212" name="Gráfico 211" descr="bolas de harvey 100% contorno">
                  <a:extLst>
                    <a:ext uri="{FF2B5EF4-FFF2-40B4-BE49-F238E27FC236}">
                      <a16:creationId xmlns:a16="http://schemas.microsoft.com/office/drawing/2014/main" id="{4971BCEA-0E66-C4C9-9936-665B34390C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13" name="Gráfico 212" descr="bolas de harvey 100% con relleno sólido">
                  <a:extLst>
                    <a:ext uri="{FF2B5EF4-FFF2-40B4-BE49-F238E27FC236}">
                      <a16:creationId xmlns:a16="http://schemas.microsoft.com/office/drawing/2014/main" id="{6652E4C9-534B-EA0A-EDCB-4182F7E801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nvGrpSpPr>
              <p:cNvPr id="194" name="Grupo 193">
                <a:extLst>
                  <a:ext uri="{FF2B5EF4-FFF2-40B4-BE49-F238E27FC236}">
                    <a16:creationId xmlns:a16="http://schemas.microsoft.com/office/drawing/2014/main" id="{07ECB4F5-7246-2398-0640-BCA501000D03}"/>
                  </a:ext>
                </a:extLst>
              </p:cNvPr>
              <p:cNvGrpSpPr/>
              <p:nvPr/>
            </p:nvGrpSpPr>
            <p:grpSpPr>
              <a:xfrm>
                <a:off x="7715382" y="2284722"/>
                <a:ext cx="216000" cy="216000"/>
                <a:chOff x="9582949" y="2782981"/>
                <a:chExt cx="468000" cy="468000"/>
              </a:xfrm>
            </p:grpSpPr>
            <p:pic>
              <p:nvPicPr>
                <p:cNvPr id="210" name="Gráfico 209" descr="bolas de harvey 100% contorno">
                  <a:extLst>
                    <a:ext uri="{FF2B5EF4-FFF2-40B4-BE49-F238E27FC236}">
                      <a16:creationId xmlns:a16="http://schemas.microsoft.com/office/drawing/2014/main" id="{1C080077-C4DB-1B6B-979F-9167BC73F4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11" name="Gráfico 210" descr="bolas de harvey 100% con relleno sólido">
                  <a:extLst>
                    <a:ext uri="{FF2B5EF4-FFF2-40B4-BE49-F238E27FC236}">
                      <a16:creationId xmlns:a16="http://schemas.microsoft.com/office/drawing/2014/main" id="{D53C9990-A7A1-8245-9A03-A9803C8600E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nvGrpSpPr>
              <p:cNvPr id="195" name="Grupo 194">
                <a:extLst>
                  <a:ext uri="{FF2B5EF4-FFF2-40B4-BE49-F238E27FC236}">
                    <a16:creationId xmlns:a16="http://schemas.microsoft.com/office/drawing/2014/main" id="{182D13F5-2379-02EA-F527-809FD233A2AE}"/>
                  </a:ext>
                </a:extLst>
              </p:cNvPr>
              <p:cNvGrpSpPr/>
              <p:nvPr/>
            </p:nvGrpSpPr>
            <p:grpSpPr>
              <a:xfrm>
                <a:off x="7715382" y="2881098"/>
                <a:ext cx="216000" cy="216000"/>
                <a:chOff x="9582949" y="2782981"/>
                <a:chExt cx="468000" cy="468000"/>
              </a:xfrm>
            </p:grpSpPr>
            <p:pic>
              <p:nvPicPr>
                <p:cNvPr id="208" name="Gráfico 207" descr="bolas de harvey 100% contorno">
                  <a:extLst>
                    <a:ext uri="{FF2B5EF4-FFF2-40B4-BE49-F238E27FC236}">
                      <a16:creationId xmlns:a16="http://schemas.microsoft.com/office/drawing/2014/main" id="{F781A80C-382D-B74F-1269-7824F1E52A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09" name="Gráfico 208" descr="bolas de harvey 100% con relleno sólido">
                  <a:extLst>
                    <a:ext uri="{FF2B5EF4-FFF2-40B4-BE49-F238E27FC236}">
                      <a16:creationId xmlns:a16="http://schemas.microsoft.com/office/drawing/2014/main" id="{8926099E-4A12-7283-488A-8EB98CA8D7A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nvGrpSpPr>
              <p:cNvPr id="196" name="Grupo 195">
                <a:extLst>
                  <a:ext uri="{FF2B5EF4-FFF2-40B4-BE49-F238E27FC236}">
                    <a16:creationId xmlns:a16="http://schemas.microsoft.com/office/drawing/2014/main" id="{9430987D-6AD6-C07D-4B8A-67832F091002}"/>
                  </a:ext>
                </a:extLst>
              </p:cNvPr>
              <p:cNvGrpSpPr/>
              <p:nvPr/>
            </p:nvGrpSpPr>
            <p:grpSpPr>
              <a:xfrm>
                <a:off x="7719867" y="3506755"/>
                <a:ext cx="216000" cy="216000"/>
                <a:chOff x="9582949" y="2782981"/>
                <a:chExt cx="468000" cy="468000"/>
              </a:xfrm>
            </p:grpSpPr>
            <p:pic>
              <p:nvPicPr>
                <p:cNvPr id="206" name="Gráfico 205" descr="bolas de harvey 100% contorno">
                  <a:extLst>
                    <a:ext uri="{FF2B5EF4-FFF2-40B4-BE49-F238E27FC236}">
                      <a16:creationId xmlns:a16="http://schemas.microsoft.com/office/drawing/2014/main" id="{2271AF9D-C066-A7E4-A2FF-4B1DAEA7CB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07" name="Gráfico 206" descr="bolas de harvey 100% con relleno sólido">
                  <a:extLst>
                    <a:ext uri="{FF2B5EF4-FFF2-40B4-BE49-F238E27FC236}">
                      <a16:creationId xmlns:a16="http://schemas.microsoft.com/office/drawing/2014/main" id="{4C0258D9-CEE0-9987-75BD-9F0905D95D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nvGrpSpPr>
              <p:cNvPr id="197" name="Grupo 196">
                <a:extLst>
                  <a:ext uri="{FF2B5EF4-FFF2-40B4-BE49-F238E27FC236}">
                    <a16:creationId xmlns:a16="http://schemas.microsoft.com/office/drawing/2014/main" id="{DE40FF4E-DAE8-D37C-0B2C-DA1FAAFD1AC9}"/>
                  </a:ext>
                </a:extLst>
              </p:cNvPr>
              <p:cNvGrpSpPr/>
              <p:nvPr/>
            </p:nvGrpSpPr>
            <p:grpSpPr>
              <a:xfrm>
                <a:off x="7719867" y="4115369"/>
                <a:ext cx="216000" cy="216000"/>
                <a:chOff x="9582949" y="2782981"/>
                <a:chExt cx="468000" cy="468000"/>
              </a:xfrm>
            </p:grpSpPr>
            <p:pic>
              <p:nvPicPr>
                <p:cNvPr id="204" name="Gráfico 203" descr="bolas de harvey 100% contorno">
                  <a:extLst>
                    <a:ext uri="{FF2B5EF4-FFF2-40B4-BE49-F238E27FC236}">
                      <a16:creationId xmlns:a16="http://schemas.microsoft.com/office/drawing/2014/main" id="{731BAB1A-ACAA-9457-57B4-43EE152DFF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05" name="Gráfico 204" descr="bolas de harvey 100% con relleno sólido">
                  <a:extLst>
                    <a:ext uri="{FF2B5EF4-FFF2-40B4-BE49-F238E27FC236}">
                      <a16:creationId xmlns:a16="http://schemas.microsoft.com/office/drawing/2014/main" id="{1401ADB6-E0CB-8CD4-4D89-AF877BFB2A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nvGrpSpPr>
              <p:cNvPr id="198" name="Grupo 197">
                <a:extLst>
                  <a:ext uri="{FF2B5EF4-FFF2-40B4-BE49-F238E27FC236}">
                    <a16:creationId xmlns:a16="http://schemas.microsoft.com/office/drawing/2014/main" id="{E01A9A80-0201-B920-0224-5695AA976D14}"/>
                  </a:ext>
                </a:extLst>
              </p:cNvPr>
              <p:cNvGrpSpPr/>
              <p:nvPr/>
            </p:nvGrpSpPr>
            <p:grpSpPr>
              <a:xfrm>
                <a:off x="7719867" y="4711745"/>
                <a:ext cx="216000" cy="216000"/>
                <a:chOff x="9582949" y="2782981"/>
                <a:chExt cx="468000" cy="468000"/>
              </a:xfrm>
            </p:grpSpPr>
            <p:pic>
              <p:nvPicPr>
                <p:cNvPr id="202" name="Gráfico 201" descr="bolas de harvey 100% contorno">
                  <a:extLst>
                    <a:ext uri="{FF2B5EF4-FFF2-40B4-BE49-F238E27FC236}">
                      <a16:creationId xmlns:a16="http://schemas.microsoft.com/office/drawing/2014/main" id="{537AC8C4-C95A-6DD7-6ABE-FCFE0055C5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03" name="Gráfico 202" descr="bolas de harvey 100% con relleno sólido">
                  <a:extLst>
                    <a:ext uri="{FF2B5EF4-FFF2-40B4-BE49-F238E27FC236}">
                      <a16:creationId xmlns:a16="http://schemas.microsoft.com/office/drawing/2014/main" id="{DCC8C8FF-7778-137D-BB06-1C541A42FA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nvGrpSpPr>
              <p:cNvPr id="199" name="Grupo 198">
                <a:extLst>
                  <a:ext uri="{FF2B5EF4-FFF2-40B4-BE49-F238E27FC236}">
                    <a16:creationId xmlns:a16="http://schemas.microsoft.com/office/drawing/2014/main" id="{7E3AE8E9-F769-9041-18AD-8EBA3F1CB3E3}"/>
                  </a:ext>
                </a:extLst>
              </p:cNvPr>
              <p:cNvGrpSpPr/>
              <p:nvPr/>
            </p:nvGrpSpPr>
            <p:grpSpPr>
              <a:xfrm>
                <a:off x="7715382" y="5344059"/>
                <a:ext cx="216000" cy="216000"/>
                <a:chOff x="9582949" y="2782981"/>
                <a:chExt cx="468000" cy="468000"/>
              </a:xfrm>
            </p:grpSpPr>
            <p:pic>
              <p:nvPicPr>
                <p:cNvPr id="200" name="Gráfico 199" descr="bolas de harvey 100% contorno">
                  <a:extLst>
                    <a:ext uri="{FF2B5EF4-FFF2-40B4-BE49-F238E27FC236}">
                      <a16:creationId xmlns:a16="http://schemas.microsoft.com/office/drawing/2014/main" id="{6778DEC9-BFB7-2DBA-6439-1F3BE4D8F2A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01" name="Gráfico 200" descr="bolas de harvey 100% con relleno sólido">
                  <a:extLst>
                    <a:ext uri="{FF2B5EF4-FFF2-40B4-BE49-F238E27FC236}">
                      <a16:creationId xmlns:a16="http://schemas.microsoft.com/office/drawing/2014/main" id="{B6B1981C-24CC-DDE5-59A7-E951439E84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sp>
          <p:nvSpPr>
            <p:cNvPr id="185" name="Rectángulo 184">
              <a:extLst>
                <a:ext uri="{FF2B5EF4-FFF2-40B4-BE49-F238E27FC236}">
                  <a16:creationId xmlns:a16="http://schemas.microsoft.com/office/drawing/2014/main" id="{494D8253-88C8-0BA4-B1E2-A79BACF39B10}"/>
                </a:ext>
              </a:extLst>
            </p:cNvPr>
            <p:cNvSpPr/>
            <p:nvPr/>
          </p:nvSpPr>
          <p:spPr>
            <a:xfrm>
              <a:off x="5582313" y="1601111"/>
              <a:ext cx="1588631" cy="36599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dirty="0"/>
                <a:t>0,3%</a:t>
              </a:r>
            </a:p>
          </p:txBody>
        </p:sp>
        <p:sp>
          <p:nvSpPr>
            <p:cNvPr id="186" name="Rectángulo 185">
              <a:extLst>
                <a:ext uri="{FF2B5EF4-FFF2-40B4-BE49-F238E27FC236}">
                  <a16:creationId xmlns:a16="http://schemas.microsoft.com/office/drawing/2014/main" id="{B2E934FB-C967-5A0B-BFFE-98C6F42D4A13}"/>
                </a:ext>
              </a:extLst>
            </p:cNvPr>
            <p:cNvSpPr/>
            <p:nvPr/>
          </p:nvSpPr>
          <p:spPr>
            <a:xfrm>
              <a:off x="7748929" y="2207200"/>
              <a:ext cx="1588631" cy="36599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dirty="0"/>
                <a:t>6,8%</a:t>
              </a:r>
            </a:p>
          </p:txBody>
        </p:sp>
        <p:sp>
          <p:nvSpPr>
            <p:cNvPr id="187" name="Rectángulo 186">
              <a:extLst>
                <a:ext uri="{FF2B5EF4-FFF2-40B4-BE49-F238E27FC236}">
                  <a16:creationId xmlns:a16="http://schemas.microsoft.com/office/drawing/2014/main" id="{3F01E9BB-CF04-95CD-D7EE-C228168C87A9}"/>
                </a:ext>
              </a:extLst>
            </p:cNvPr>
            <p:cNvSpPr/>
            <p:nvPr/>
          </p:nvSpPr>
          <p:spPr>
            <a:xfrm>
              <a:off x="5582312" y="2806101"/>
              <a:ext cx="1588631" cy="36599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dirty="0"/>
                <a:t>0,0%</a:t>
              </a:r>
            </a:p>
          </p:txBody>
        </p:sp>
        <p:sp>
          <p:nvSpPr>
            <p:cNvPr id="188" name="Rectángulo 187">
              <a:extLst>
                <a:ext uri="{FF2B5EF4-FFF2-40B4-BE49-F238E27FC236}">
                  <a16:creationId xmlns:a16="http://schemas.microsoft.com/office/drawing/2014/main" id="{26375A27-C9AF-47F3-2537-110217C79807}"/>
                </a:ext>
              </a:extLst>
            </p:cNvPr>
            <p:cNvSpPr/>
            <p:nvPr/>
          </p:nvSpPr>
          <p:spPr>
            <a:xfrm>
              <a:off x="7737676" y="3431758"/>
              <a:ext cx="1588631" cy="36599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dirty="0"/>
                <a:t>4,8%</a:t>
              </a:r>
            </a:p>
          </p:txBody>
        </p:sp>
        <p:sp>
          <p:nvSpPr>
            <p:cNvPr id="189" name="Rectángulo 188">
              <a:extLst>
                <a:ext uri="{FF2B5EF4-FFF2-40B4-BE49-F238E27FC236}">
                  <a16:creationId xmlns:a16="http://schemas.microsoft.com/office/drawing/2014/main" id="{5C7ED7B2-DE04-33DB-5FA1-5A879C57E810}"/>
                </a:ext>
              </a:extLst>
            </p:cNvPr>
            <p:cNvSpPr/>
            <p:nvPr/>
          </p:nvSpPr>
          <p:spPr>
            <a:xfrm>
              <a:off x="5582312" y="4040372"/>
              <a:ext cx="1588631" cy="36599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dirty="0"/>
                <a:t>83,8%</a:t>
              </a:r>
            </a:p>
          </p:txBody>
        </p:sp>
        <p:sp>
          <p:nvSpPr>
            <p:cNvPr id="190" name="Rectángulo 189">
              <a:extLst>
                <a:ext uri="{FF2B5EF4-FFF2-40B4-BE49-F238E27FC236}">
                  <a16:creationId xmlns:a16="http://schemas.microsoft.com/office/drawing/2014/main" id="{63E04E70-FC9A-E848-CBCF-604DD221304A}"/>
                </a:ext>
              </a:extLst>
            </p:cNvPr>
            <p:cNvSpPr/>
            <p:nvPr/>
          </p:nvSpPr>
          <p:spPr>
            <a:xfrm>
              <a:off x="5582312" y="5269062"/>
              <a:ext cx="1588631" cy="36599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dirty="0"/>
                <a:t>1,2%</a:t>
              </a:r>
            </a:p>
          </p:txBody>
        </p:sp>
        <p:sp>
          <p:nvSpPr>
            <p:cNvPr id="191" name="Rectángulo 190">
              <a:extLst>
                <a:ext uri="{FF2B5EF4-FFF2-40B4-BE49-F238E27FC236}">
                  <a16:creationId xmlns:a16="http://schemas.microsoft.com/office/drawing/2014/main" id="{17229DBE-EFA7-FD11-52F3-A59C97849665}"/>
                </a:ext>
              </a:extLst>
            </p:cNvPr>
            <p:cNvSpPr/>
            <p:nvPr/>
          </p:nvSpPr>
          <p:spPr>
            <a:xfrm>
              <a:off x="7748929" y="4636748"/>
              <a:ext cx="1588631" cy="36599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dirty="0"/>
                <a:t>3,2%</a:t>
              </a:r>
            </a:p>
          </p:txBody>
        </p:sp>
      </p:grpSp>
      <p:sp>
        <p:nvSpPr>
          <p:cNvPr id="214" name="1 CuadroTexto">
            <a:extLst>
              <a:ext uri="{FF2B5EF4-FFF2-40B4-BE49-F238E27FC236}">
                <a16:creationId xmlns:a16="http://schemas.microsoft.com/office/drawing/2014/main" id="{53225D76-2593-EC2D-8DFA-6E561A86931F}"/>
              </a:ext>
            </a:extLst>
          </p:cNvPr>
          <p:cNvSpPr txBox="1"/>
          <p:nvPr/>
        </p:nvSpPr>
        <p:spPr>
          <a:xfrm>
            <a:off x="982639" y="1350274"/>
            <a:ext cx="1588630" cy="402546"/>
          </a:xfrm>
          <a:prstGeom prst="rect">
            <a:avLst/>
          </a:prstGeom>
          <a:noFill/>
        </p:spPr>
        <p:txBody>
          <a:bodyPr wrap="square" rtlCol="0">
            <a:spAutoFit/>
          </a:bodyPr>
          <a:lstStyle/>
          <a:p>
            <a:pPr algn="ctr">
              <a:lnSpc>
                <a:spcPct val="120000"/>
              </a:lnSpc>
            </a:pPr>
            <a:r>
              <a:rPr lang="es-MX" sz="1800" dirty="0">
                <a:solidFill>
                  <a:srgbClr val="2A5162"/>
                </a:solidFill>
                <a:cs typeface="Arial" panose="020B0604020202020204" pitchFamily="34" charset="0"/>
              </a:rPr>
              <a:t>Página web</a:t>
            </a:r>
          </a:p>
        </p:txBody>
      </p:sp>
      <p:sp>
        <p:nvSpPr>
          <p:cNvPr id="215" name="1 CuadroTexto">
            <a:extLst>
              <a:ext uri="{FF2B5EF4-FFF2-40B4-BE49-F238E27FC236}">
                <a16:creationId xmlns:a16="http://schemas.microsoft.com/office/drawing/2014/main" id="{6AF50689-C126-565D-9027-1A679C4E2050}"/>
              </a:ext>
            </a:extLst>
          </p:cNvPr>
          <p:cNvSpPr txBox="1"/>
          <p:nvPr/>
        </p:nvSpPr>
        <p:spPr>
          <a:xfrm>
            <a:off x="3149256" y="1955983"/>
            <a:ext cx="1588630" cy="402546"/>
          </a:xfrm>
          <a:prstGeom prst="rect">
            <a:avLst/>
          </a:prstGeom>
          <a:noFill/>
        </p:spPr>
        <p:txBody>
          <a:bodyPr wrap="square" rtlCol="0">
            <a:spAutoFit/>
          </a:bodyPr>
          <a:lstStyle/>
          <a:p>
            <a:pPr algn="ctr">
              <a:lnSpc>
                <a:spcPct val="120000"/>
              </a:lnSpc>
            </a:pPr>
            <a:r>
              <a:rPr lang="es-MX" sz="1800" dirty="0" err="1">
                <a:solidFill>
                  <a:srgbClr val="2A5162"/>
                </a:solidFill>
                <a:cs typeface="Arial" panose="020B0604020202020204" pitchFamily="34" charset="0"/>
              </a:rPr>
              <a:t>Call</a:t>
            </a:r>
            <a:r>
              <a:rPr lang="es-MX" sz="1800" dirty="0">
                <a:solidFill>
                  <a:srgbClr val="2A5162"/>
                </a:solidFill>
                <a:cs typeface="Arial" panose="020B0604020202020204" pitchFamily="34" charset="0"/>
              </a:rPr>
              <a:t> center</a:t>
            </a:r>
          </a:p>
        </p:txBody>
      </p:sp>
      <p:sp>
        <p:nvSpPr>
          <p:cNvPr id="216" name="1 CuadroTexto">
            <a:extLst>
              <a:ext uri="{FF2B5EF4-FFF2-40B4-BE49-F238E27FC236}">
                <a16:creationId xmlns:a16="http://schemas.microsoft.com/office/drawing/2014/main" id="{EDAF4492-325F-4DA8-D19C-7BC66D62B5F2}"/>
              </a:ext>
            </a:extLst>
          </p:cNvPr>
          <p:cNvSpPr txBox="1"/>
          <p:nvPr/>
        </p:nvSpPr>
        <p:spPr>
          <a:xfrm>
            <a:off x="982639" y="2557804"/>
            <a:ext cx="1588630" cy="402546"/>
          </a:xfrm>
          <a:prstGeom prst="rect">
            <a:avLst/>
          </a:prstGeom>
          <a:noFill/>
        </p:spPr>
        <p:txBody>
          <a:bodyPr wrap="square" rtlCol="0">
            <a:spAutoFit/>
          </a:bodyPr>
          <a:lstStyle/>
          <a:p>
            <a:pPr algn="ctr">
              <a:lnSpc>
                <a:spcPct val="120000"/>
              </a:lnSpc>
            </a:pPr>
            <a:r>
              <a:rPr lang="es-MX" sz="1800" dirty="0">
                <a:solidFill>
                  <a:srgbClr val="2A5162"/>
                </a:solidFill>
                <a:cs typeface="Arial" panose="020B0604020202020204" pitchFamily="34" charset="0"/>
              </a:rPr>
              <a:t>Redes sociales</a:t>
            </a:r>
          </a:p>
        </p:txBody>
      </p:sp>
      <p:sp>
        <p:nvSpPr>
          <p:cNvPr id="217" name="1 CuadroTexto">
            <a:extLst>
              <a:ext uri="{FF2B5EF4-FFF2-40B4-BE49-F238E27FC236}">
                <a16:creationId xmlns:a16="http://schemas.microsoft.com/office/drawing/2014/main" id="{7D313E5F-DBBC-CF66-3AFE-BD7DCDD35EBD}"/>
              </a:ext>
            </a:extLst>
          </p:cNvPr>
          <p:cNvSpPr txBox="1"/>
          <p:nvPr/>
        </p:nvSpPr>
        <p:spPr>
          <a:xfrm>
            <a:off x="3133517" y="3188148"/>
            <a:ext cx="1588630" cy="402546"/>
          </a:xfrm>
          <a:prstGeom prst="rect">
            <a:avLst/>
          </a:prstGeom>
          <a:noFill/>
        </p:spPr>
        <p:txBody>
          <a:bodyPr wrap="square" rtlCol="0">
            <a:spAutoFit/>
          </a:bodyPr>
          <a:lstStyle/>
          <a:p>
            <a:pPr algn="ctr">
              <a:lnSpc>
                <a:spcPct val="120000"/>
              </a:lnSpc>
            </a:pPr>
            <a:r>
              <a:rPr lang="es-MX" sz="1800" dirty="0">
                <a:solidFill>
                  <a:srgbClr val="2A5162"/>
                </a:solidFill>
                <a:cs typeface="Arial" panose="020B0604020202020204" pitchFamily="34" charset="0"/>
              </a:rPr>
              <a:t>Supersalud</a:t>
            </a:r>
          </a:p>
        </p:txBody>
      </p:sp>
      <p:sp>
        <p:nvSpPr>
          <p:cNvPr id="218" name="1 CuadroTexto">
            <a:extLst>
              <a:ext uri="{FF2B5EF4-FFF2-40B4-BE49-F238E27FC236}">
                <a16:creationId xmlns:a16="http://schemas.microsoft.com/office/drawing/2014/main" id="{DDA28B2A-46B6-9446-28B8-992A09ADC674}"/>
              </a:ext>
            </a:extLst>
          </p:cNvPr>
          <p:cNvSpPr txBox="1"/>
          <p:nvPr/>
        </p:nvSpPr>
        <p:spPr>
          <a:xfrm>
            <a:off x="982639" y="3772823"/>
            <a:ext cx="1588630" cy="402546"/>
          </a:xfrm>
          <a:prstGeom prst="rect">
            <a:avLst/>
          </a:prstGeom>
          <a:noFill/>
        </p:spPr>
        <p:txBody>
          <a:bodyPr wrap="square" rtlCol="0">
            <a:spAutoFit/>
          </a:bodyPr>
          <a:lstStyle/>
          <a:p>
            <a:pPr algn="ctr">
              <a:lnSpc>
                <a:spcPct val="120000"/>
              </a:lnSpc>
            </a:pPr>
            <a:r>
              <a:rPr lang="es-MX" sz="1800" dirty="0" err="1">
                <a:solidFill>
                  <a:srgbClr val="2A5162"/>
                </a:solidFill>
                <a:cs typeface="Arial" panose="020B0604020202020204" pitchFamily="34" charset="0"/>
              </a:rPr>
              <a:t>Whatsapp</a:t>
            </a:r>
            <a:endParaRPr lang="es-MX" sz="1800" dirty="0">
              <a:solidFill>
                <a:srgbClr val="2A5162"/>
              </a:solidFill>
              <a:cs typeface="Arial" panose="020B0604020202020204" pitchFamily="34" charset="0"/>
            </a:endParaRPr>
          </a:p>
        </p:txBody>
      </p:sp>
      <p:sp>
        <p:nvSpPr>
          <p:cNvPr id="219" name="1 CuadroTexto">
            <a:extLst>
              <a:ext uri="{FF2B5EF4-FFF2-40B4-BE49-F238E27FC236}">
                <a16:creationId xmlns:a16="http://schemas.microsoft.com/office/drawing/2014/main" id="{E5737790-5A1A-93FE-4B4C-7C2712BA4ECE}"/>
              </a:ext>
            </a:extLst>
          </p:cNvPr>
          <p:cNvSpPr txBox="1"/>
          <p:nvPr/>
        </p:nvSpPr>
        <p:spPr>
          <a:xfrm>
            <a:off x="3133517" y="4395244"/>
            <a:ext cx="1588630" cy="402546"/>
          </a:xfrm>
          <a:prstGeom prst="rect">
            <a:avLst/>
          </a:prstGeom>
          <a:noFill/>
        </p:spPr>
        <p:txBody>
          <a:bodyPr wrap="square" rtlCol="0">
            <a:spAutoFit/>
          </a:bodyPr>
          <a:lstStyle/>
          <a:p>
            <a:pPr algn="ctr">
              <a:lnSpc>
                <a:spcPct val="120000"/>
              </a:lnSpc>
            </a:pPr>
            <a:r>
              <a:rPr lang="es-MX" sz="1800" dirty="0">
                <a:solidFill>
                  <a:srgbClr val="2A5162"/>
                </a:solidFill>
                <a:cs typeface="Arial" panose="020B0604020202020204" pitchFamily="34" charset="0"/>
              </a:rPr>
              <a:t>Chat </a:t>
            </a:r>
            <a:r>
              <a:rPr lang="es-MX" sz="1800" dirty="0" err="1">
                <a:solidFill>
                  <a:srgbClr val="2A5162"/>
                </a:solidFill>
                <a:cs typeface="Arial" panose="020B0604020202020204" pitchFamily="34" charset="0"/>
              </a:rPr>
              <a:t>bot</a:t>
            </a:r>
            <a:endParaRPr lang="es-MX" sz="1800" dirty="0">
              <a:solidFill>
                <a:srgbClr val="2A5162"/>
              </a:solidFill>
              <a:cs typeface="Arial" panose="020B0604020202020204" pitchFamily="34" charset="0"/>
            </a:endParaRPr>
          </a:p>
        </p:txBody>
      </p:sp>
      <p:sp>
        <p:nvSpPr>
          <p:cNvPr id="220" name="1 CuadroTexto">
            <a:extLst>
              <a:ext uri="{FF2B5EF4-FFF2-40B4-BE49-F238E27FC236}">
                <a16:creationId xmlns:a16="http://schemas.microsoft.com/office/drawing/2014/main" id="{1EFCEC4D-8AAF-53FD-BF40-C017C00726CA}"/>
              </a:ext>
            </a:extLst>
          </p:cNvPr>
          <p:cNvSpPr txBox="1"/>
          <p:nvPr/>
        </p:nvSpPr>
        <p:spPr>
          <a:xfrm>
            <a:off x="978108" y="5035769"/>
            <a:ext cx="1588630" cy="402546"/>
          </a:xfrm>
          <a:prstGeom prst="rect">
            <a:avLst/>
          </a:prstGeom>
          <a:noFill/>
        </p:spPr>
        <p:txBody>
          <a:bodyPr wrap="square" rtlCol="0">
            <a:spAutoFit/>
          </a:bodyPr>
          <a:lstStyle/>
          <a:p>
            <a:pPr algn="ctr">
              <a:lnSpc>
                <a:spcPct val="120000"/>
              </a:lnSpc>
            </a:pPr>
            <a:r>
              <a:rPr lang="es-MX" sz="1800" dirty="0">
                <a:solidFill>
                  <a:srgbClr val="2A5162"/>
                </a:solidFill>
                <a:cs typeface="Arial" panose="020B0604020202020204" pitchFamily="34" charset="0"/>
              </a:rPr>
              <a:t>Otros medios</a:t>
            </a:r>
          </a:p>
        </p:txBody>
      </p:sp>
    </p:spTree>
    <p:extLst>
      <p:ext uri="{BB962C8B-B14F-4D97-AF65-F5344CB8AC3E}">
        <p14:creationId xmlns:p14="http://schemas.microsoft.com/office/powerpoint/2010/main" val="275303939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4C2AC-6FBA-1708-EFE3-06C0B533335C}"/>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E62D5B03-1D64-485C-29FD-736AAD5AA4BB}"/>
              </a:ext>
            </a:extLst>
          </p:cNvPr>
          <p:cNvSpPr txBox="1"/>
          <p:nvPr/>
        </p:nvSpPr>
        <p:spPr>
          <a:xfrm>
            <a:off x="534736" y="878233"/>
            <a:ext cx="11388156" cy="842090"/>
          </a:xfrm>
          <a:prstGeom prst="rect">
            <a:avLst/>
          </a:prstGeom>
          <a:noFill/>
        </p:spPr>
        <p:txBody>
          <a:bodyPr wrap="square" rtlCol="0">
            <a:spAutoFit/>
          </a:bodyPr>
          <a:lstStyle/>
          <a:p>
            <a:pPr algn="just">
              <a:lnSpc>
                <a:spcPct val="120000"/>
              </a:lnSpc>
            </a:pPr>
            <a:r>
              <a:rPr lang="es-MX" dirty="0">
                <a:solidFill>
                  <a:srgbClr val="2A5162"/>
                </a:solidFill>
                <a:cs typeface="Arial" panose="020B0604020202020204" pitchFamily="34" charset="0"/>
              </a:rPr>
              <a:t>Se evidencia la recepción de 160 (54,6%)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0908C954-9E9C-0E91-B827-BACF2ABC5240}"/>
              </a:ext>
            </a:extLst>
          </p:cNvPr>
          <p:cNvSpPr txBox="1"/>
          <p:nvPr/>
        </p:nvSpPr>
        <p:spPr>
          <a:xfrm>
            <a:off x="1270670" y="222276"/>
            <a:ext cx="8136904" cy="646331"/>
          </a:xfrm>
          <a:prstGeom prst="rect">
            <a:avLst/>
          </a:prstGeom>
          <a:noFill/>
        </p:spPr>
        <p:txBody>
          <a:bodyPr wrap="square" rtlCol="0">
            <a:spAutoFit/>
          </a:bodyPr>
          <a:lstStyle/>
          <a:p>
            <a:r>
              <a:rPr lang="es-CO" sz="3600" b="1" dirty="0">
                <a:solidFill>
                  <a:srgbClr val="23505E"/>
                </a:solidFill>
                <a:latin typeface="+mj-lt"/>
              </a:rPr>
              <a:t>Canales de origen – Subregión Bajo Cauca</a:t>
            </a:r>
          </a:p>
        </p:txBody>
      </p:sp>
      <p:sp>
        <p:nvSpPr>
          <p:cNvPr id="7" name="CuadroTexto 6">
            <a:extLst>
              <a:ext uri="{FF2B5EF4-FFF2-40B4-BE49-F238E27FC236}">
                <a16:creationId xmlns:a16="http://schemas.microsoft.com/office/drawing/2014/main" id="{FFD43136-4E84-D537-E210-46BECD64B56C}"/>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Abr 2025</a:t>
            </a:r>
          </a:p>
        </p:txBody>
      </p:sp>
      <p:pic>
        <p:nvPicPr>
          <p:cNvPr id="27" name="Gráfico 26">
            <a:extLst>
              <a:ext uri="{FF2B5EF4-FFF2-40B4-BE49-F238E27FC236}">
                <a16:creationId xmlns:a16="http://schemas.microsoft.com/office/drawing/2014/main" id="{F8C08A24-BADD-4492-FAB1-E3C633D013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0438" y="1702206"/>
            <a:ext cx="3907663" cy="4149874"/>
          </a:xfrm>
          <a:prstGeom prst="rect">
            <a:avLst/>
          </a:prstGeom>
        </p:spPr>
      </p:pic>
      <p:cxnSp>
        <p:nvCxnSpPr>
          <p:cNvPr id="30" name="Conector recto 29">
            <a:extLst>
              <a:ext uri="{FF2B5EF4-FFF2-40B4-BE49-F238E27FC236}">
                <a16:creationId xmlns:a16="http://schemas.microsoft.com/office/drawing/2014/main" id="{20F2CE56-0D1A-DAE3-BC2E-87936EFE4B5D}"/>
              </a:ext>
            </a:extLst>
          </p:cNvPr>
          <p:cNvCxnSpPr>
            <a:cxnSpLocks/>
          </p:cNvCxnSpPr>
          <p:nvPr/>
        </p:nvCxnSpPr>
        <p:spPr>
          <a:xfrm>
            <a:off x="5563226" y="1775352"/>
            <a:ext cx="0" cy="3973409"/>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7" name="CuadroTexto 36">
            <a:extLst>
              <a:ext uri="{FF2B5EF4-FFF2-40B4-BE49-F238E27FC236}">
                <a16:creationId xmlns:a16="http://schemas.microsoft.com/office/drawing/2014/main" id="{A18606D0-6FE4-11E8-3735-6AC43B9134EE}"/>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160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DCDCA6E0-DB16-EA57-7382-1B4F63D97255}"/>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111</a:t>
            </a:r>
          </a:p>
        </p:txBody>
      </p:sp>
      <p:sp>
        <p:nvSpPr>
          <p:cNvPr id="39" name="CuadroTexto 38">
            <a:extLst>
              <a:ext uri="{FF2B5EF4-FFF2-40B4-BE49-F238E27FC236}">
                <a16:creationId xmlns:a16="http://schemas.microsoft.com/office/drawing/2014/main" id="{E384BBCB-C689-0ABB-AA25-B2BC64BFB63B}"/>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7E2BC88E-3742-9C77-C99D-6F2D29351F8A}"/>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CD9358CF-4A03-C001-2351-DEEA693E0027}"/>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4C1C0C56-95A3-C401-A982-5EFE69FE44BE}"/>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04822E47-F02D-F9BD-5799-F7A11F787832}"/>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229C8254-DF58-444F-638B-D06DB75D5924}"/>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F9D7D5B9-05D3-4819-48B2-2017473D86CF}"/>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5E71D3AA-9D6D-D2C6-1C09-96049A01C6F2}"/>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6" name="CuadroTexto 55">
            <a:extLst>
              <a:ext uri="{FF2B5EF4-FFF2-40B4-BE49-F238E27FC236}">
                <a16:creationId xmlns:a16="http://schemas.microsoft.com/office/drawing/2014/main" id="{C7506E74-806D-C8D5-6958-712DCD088497}"/>
              </a:ext>
            </a:extLst>
          </p:cNvPr>
          <p:cNvSpPr txBox="1"/>
          <p:nvPr/>
        </p:nvSpPr>
        <p:spPr>
          <a:xfrm>
            <a:off x="422643" y="5243029"/>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E5EBEAE2-8059-D95F-5CC4-6E03BCE6EE3B}"/>
              </a:ext>
            </a:extLst>
          </p:cNvPr>
          <p:cNvSpPr txBox="1"/>
          <p:nvPr/>
        </p:nvSpPr>
        <p:spPr>
          <a:xfrm>
            <a:off x="4329554" y="5252484"/>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206</a:t>
            </a:r>
          </a:p>
        </p:txBody>
      </p:sp>
      <p:sp>
        <p:nvSpPr>
          <p:cNvPr id="58" name="CuadroTexto 57">
            <a:extLst>
              <a:ext uri="{FF2B5EF4-FFF2-40B4-BE49-F238E27FC236}">
                <a16:creationId xmlns:a16="http://schemas.microsoft.com/office/drawing/2014/main" id="{93BDA405-50A1-54BF-A6C1-635BA6A1F953}"/>
              </a:ext>
            </a:extLst>
          </p:cNvPr>
          <p:cNvSpPr txBox="1"/>
          <p:nvPr/>
        </p:nvSpPr>
        <p:spPr>
          <a:xfrm>
            <a:off x="6428642" y="524186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293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3272306D-1D3E-FE70-D937-C6EAF5074574}"/>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3C229526-FD60-5ED9-93B8-17F0D25BE7BA}"/>
              </a:ext>
            </a:extLst>
          </p:cNvPr>
          <p:cNvSpPr txBox="1"/>
          <p:nvPr/>
        </p:nvSpPr>
        <p:spPr>
          <a:xfrm>
            <a:off x="5701117" y="1797035"/>
            <a:ext cx="2040070" cy="415498"/>
          </a:xfrm>
          <a:prstGeom prst="rect">
            <a:avLst/>
          </a:prstGeom>
          <a:noFill/>
        </p:spPr>
        <p:txBody>
          <a:bodyPr wrap="square" rtlCol="0">
            <a:spAutoFit/>
          </a:bodyPr>
          <a:lstStyle/>
          <a:p>
            <a:r>
              <a:rPr lang="es-MX" b="1" dirty="0">
                <a:solidFill>
                  <a:srgbClr val="2A5162"/>
                </a:solidFill>
              </a:rPr>
              <a:t>Abril 2025</a:t>
            </a:r>
          </a:p>
        </p:txBody>
      </p:sp>
      <p:sp>
        <p:nvSpPr>
          <p:cNvPr id="65" name="CuadroTexto 64">
            <a:extLst>
              <a:ext uri="{FF2B5EF4-FFF2-40B4-BE49-F238E27FC236}">
                <a16:creationId xmlns:a16="http://schemas.microsoft.com/office/drawing/2014/main" id="{B675C0D4-0730-3B93-0688-4CA4BA3B6D99}"/>
              </a:ext>
            </a:extLst>
          </p:cNvPr>
          <p:cNvSpPr txBox="1"/>
          <p:nvPr/>
        </p:nvSpPr>
        <p:spPr>
          <a:xfrm>
            <a:off x="3710576" y="1840020"/>
            <a:ext cx="2266238" cy="415498"/>
          </a:xfrm>
          <a:prstGeom prst="rect">
            <a:avLst/>
          </a:prstGeom>
          <a:noFill/>
        </p:spPr>
        <p:txBody>
          <a:bodyPr wrap="square" rtlCol="0">
            <a:spAutoFit/>
          </a:bodyPr>
          <a:lstStyle/>
          <a:p>
            <a:r>
              <a:rPr lang="es-MX" b="1" dirty="0">
                <a:solidFill>
                  <a:srgbClr val="2A5162"/>
                </a:solidFill>
              </a:rPr>
              <a:t>Marzo 2025</a:t>
            </a:r>
          </a:p>
        </p:txBody>
      </p:sp>
      <p:sp>
        <p:nvSpPr>
          <p:cNvPr id="69" name="CuadroTexto 68">
            <a:extLst>
              <a:ext uri="{FF2B5EF4-FFF2-40B4-BE49-F238E27FC236}">
                <a16:creationId xmlns:a16="http://schemas.microsoft.com/office/drawing/2014/main" id="{18EEB14E-AAD0-3162-35EF-6E239119B047}"/>
              </a:ext>
            </a:extLst>
          </p:cNvPr>
          <p:cNvSpPr txBox="1"/>
          <p:nvPr/>
        </p:nvSpPr>
        <p:spPr>
          <a:xfrm>
            <a:off x="10011248" y="2063807"/>
            <a:ext cx="1843288" cy="415498"/>
          </a:xfrm>
          <a:prstGeom prst="rect">
            <a:avLst/>
          </a:prstGeom>
          <a:noFill/>
        </p:spPr>
        <p:txBody>
          <a:bodyPr wrap="square" rtlCol="0">
            <a:spAutoFit/>
          </a:bodyPr>
          <a:lstStyle/>
          <a:p>
            <a:r>
              <a:rPr lang="es-MX" b="1" dirty="0">
                <a:solidFill>
                  <a:srgbClr val="2A5162"/>
                </a:solidFill>
              </a:rPr>
              <a:t>Bajo Cauca</a:t>
            </a:r>
            <a:endParaRPr lang="es-CO" b="1" dirty="0">
              <a:solidFill>
                <a:srgbClr val="2A5162"/>
              </a:solidFill>
            </a:endParaRPr>
          </a:p>
        </p:txBody>
      </p:sp>
      <p:cxnSp>
        <p:nvCxnSpPr>
          <p:cNvPr id="71" name="Conector recto 70">
            <a:extLst>
              <a:ext uri="{FF2B5EF4-FFF2-40B4-BE49-F238E27FC236}">
                <a16:creationId xmlns:a16="http://schemas.microsoft.com/office/drawing/2014/main" id="{EBC2E98D-D7F5-2343-0E37-C9963BF3BF2E}"/>
              </a:ext>
            </a:extLst>
          </p:cNvPr>
          <p:cNvCxnSpPr>
            <a:cxnSpLocks/>
          </p:cNvCxnSpPr>
          <p:nvPr/>
        </p:nvCxnSpPr>
        <p:spPr>
          <a:xfrm>
            <a:off x="422643" y="5085978"/>
            <a:ext cx="7211153"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CuadroTexto 16">
            <a:extLst>
              <a:ext uri="{FF2B5EF4-FFF2-40B4-BE49-F238E27FC236}">
                <a16:creationId xmlns:a16="http://schemas.microsoft.com/office/drawing/2014/main" id="{9153EB5D-D757-5E4D-DA26-3A5D1A3C2BB7}"/>
              </a:ext>
            </a:extLst>
          </p:cNvPr>
          <p:cNvSpPr txBox="1"/>
          <p:nvPr/>
        </p:nvSpPr>
        <p:spPr>
          <a:xfrm>
            <a:off x="4179474" y="2384546"/>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70</a:t>
            </a:r>
          </a:p>
        </p:txBody>
      </p:sp>
      <p:sp>
        <p:nvSpPr>
          <p:cNvPr id="18" name="CuadroTexto 17">
            <a:extLst>
              <a:ext uri="{FF2B5EF4-FFF2-40B4-BE49-F238E27FC236}">
                <a16:creationId xmlns:a16="http://schemas.microsoft.com/office/drawing/2014/main" id="{FCD8E532-3A9E-565A-4D10-39E2F77CB18B}"/>
              </a:ext>
            </a:extLst>
          </p:cNvPr>
          <p:cNvSpPr txBox="1"/>
          <p:nvPr/>
        </p:nvSpPr>
        <p:spPr>
          <a:xfrm>
            <a:off x="4235219" y="2872736"/>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113</a:t>
            </a:r>
          </a:p>
        </p:txBody>
      </p:sp>
      <p:sp>
        <p:nvSpPr>
          <p:cNvPr id="19" name="CuadroTexto 18">
            <a:extLst>
              <a:ext uri="{FF2B5EF4-FFF2-40B4-BE49-F238E27FC236}">
                <a16:creationId xmlns:a16="http://schemas.microsoft.com/office/drawing/2014/main" id="{4D0FE22F-5AFD-CA62-D2D8-80FD30ACE568}"/>
              </a:ext>
            </a:extLst>
          </p:cNvPr>
          <p:cNvSpPr txBox="1"/>
          <p:nvPr/>
        </p:nvSpPr>
        <p:spPr>
          <a:xfrm>
            <a:off x="4255624" y="3442939"/>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21</a:t>
            </a:r>
          </a:p>
        </p:txBody>
      </p:sp>
      <p:sp>
        <p:nvSpPr>
          <p:cNvPr id="20" name="CuadroTexto 19">
            <a:extLst>
              <a:ext uri="{FF2B5EF4-FFF2-40B4-BE49-F238E27FC236}">
                <a16:creationId xmlns:a16="http://schemas.microsoft.com/office/drawing/2014/main" id="{C61570C8-FA9D-81BB-4BE7-DCC1658C28F8}"/>
              </a:ext>
            </a:extLst>
          </p:cNvPr>
          <p:cNvSpPr txBox="1"/>
          <p:nvPr/>
        </p:nvSpPr>
        <p:spPr>
          <a:xfrm>
            <a:off x="4336347" y="3958420"/>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21" name="CuadroTexto 20">
            <a:extLst>
              <a:ext uri="{FF2B5EF4-FFF2-40B4-BE49-F238E27FC236}">
                <a16:creationId xmlns:a16="http://schemas.microsoft.com/office/drawing/2014/main" id="{85FBABAF-7EE6-A1D8-629E-A33DC18780D3}"/>
              </a:ext>
            </a:extLst>
          </p:cNvPr>
          <p:cNvSpPr txBox="1"/>
          <p:nvPr/>
        </p:nvSpPr>
        <p:spPr>
          <a:xfrm>
            <a:off x="4422072" y="4540424"/>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300982802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AACBB-1DCC-CA69-D119-80A981F0A66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86DE3DB4-EC09-9C6A-17D6-FA7A01AD3FC0}"/>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173 (50,0%)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72A7270E-F36E-4EAD-93FB-6DC02EDD810A}"/>
              </a:ext>
            </a:extLst>
          </p:cNvPr>
          <p:cNvSpPr txBox="1"/>
          <p:nvPr/>
        </p:nvSpPr>
        <p:spPr>
          <a:xfrm>
            <a:off x="1270670" y="222276"/>
            <a:ext cx="7992888" cy="646331"/>
          </a:xfrm>
          <a:prstGeom prst="rect">
            <a:avLst/>
          </a:prstGeom>
          <a:noFill/>
        </p:spPr>
        <p:txBody>
          <a:bodyPr wrap="square" rtlCol="0">
            <a:spAutoFit/>
          </a:bodyPr>
          <a:lstStyle/>
          <a:p>
            <a:r>
              <a:rPr lang="es-CO" sz="3600" b="1" dirty="0">
                <a:solidFill>
                  <a:srgbClr val="23505E"/>
                </a:solidFill>
                <a:latin typeface="+mj-lt"/>
              </a:rPr>
              <a:t>Canales de origen – Magdalena Medio</a:t>
            </a:r>
          </a:p>
        </p:txBody>
      </p:sp>
      <p:sp>
        <p:nvSpPr>
          <p:cNvPr id="7" name="CuadroTexto 6">
            <a:extLst>
              <a:ext uri="{FF2B5EF4-FFF2-40B4-BE49-F238E27FC236}">
                <a16:creationId xmlns:a16="http://schemas.microsoft.com/office/drawing/2014/main" id="{9E0E24D8-A973-BFB7-30B9-045A85E33348}"/>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Abr 2025</a:t>
            </a:r>
          </a:p>
        </p:txBody>
      </p:sp>
      <p:sp>
        <p:nvSpPr>
          <p:cNvPr id="37" name="CuadroTexto 36">
            <a:extLst>
              <a:ext uri="{FF2B5EF4-FFF2-40B4-BE49-F238E27FC236}">
                <a16:creationId xmlns:a16="http://schemas.microsoft.com/office/drawing/2014/main" id="{05F57269-02C6-617A-05B9-E2F5EDA296B4}"/>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173</a:t>
            </a:r>
          </a:p>
        </p:txBody>
      </p:sp>
      <p:sp>
        <p:nvSpPr>
          <p:cNvPr id="38" name="CuadroTexto 37">
            <a:extLst>
              <a:ext uri="{FF2B5EF4-FFF2-40B4-BE49-F238E27FC236}">
                <a16:creationId xmlns:a16="http://schemas.microsoft.com/office/drawing/2014/main" id="{81BA9E10-85FC-3F9A-EAE6-38DDD5E8A1A6}"/>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92</a:t>
            </a:r>
          </a:p>
        </p:txBody>
      </p:sp>
      <p:sp>
        <p:nvSpPr>
          <p:cNvPr id="39" name="CuadroTexto 38">
            <a:extLst>
              <a:ext uri="{FF2B5EF4-FFF2-40B4-BE49-F238E27FC236}">
                <a16:creationId xmlns:a16="http://schemas.microsoft.com/office/drawing/2014/main" id="{E6B1D3A1-A4A1-6BE3-B93B-5DAF15DCC87C}"/>
              </a:ext>
            </a:extLst>
          </p:cNvPr>
          <p:cNvSpPr txBox="1"/>
          <p:nvPr/>
        </p:nvSpPr>
        <p:spPr>
          <a:xfrm>
            <a:off x="6278387"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78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BF07B059-64EF-1955-4499-460B24AE6B68}"/>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E6B48D03-3F75-AE18-2120-F7943ADDDC96}"/>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3" name="CuadroTexto 42">
            <a:extLst>
              <a:ext uri="{FF2B5EF4-FFF2-40B4-BE49-F238E27FC236}">
                <a16:creationId xmlns:a16="http://schemas.microsoft.com/office/drawing/2014/main" id="{148BD156-C95D-11B6-F23F-37ADE2309FD0}"/>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B661869C-683C-1EDB-CB4F-4278F28A7003}"/>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E973E206-3941-87ED-31FB-6D6F6421A60A}"/>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640BC328-6E6A-7D92-A503-966F6CA5A4EB}"/>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B3247182-AD60-08E0-DF8F-13FAC0F17B47}"/>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6" name="CuadroTexto 55">
            <a:extLst>
              <a:ext uri="{FF2B5EF4-FFF2-40B4-BE49-F238E27FC236}">
                <a16:creationId xmlns:a16="http://schemas.microsoft.com/office/drawing/2014/main" id="{1331C288-EE2F-8002-0ECA-2E5FE2229324}"/>
              </a:ext>
            </a:extLst>
          </p:cNvPr>
          <p:cNvSpPr txBox="1"/>
          <p:nvPr/>
        </p:nvSpPr>
        <p:spPr>
          <a:xfrm>
            <a:off x="348798" y="5127505"/>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8" name="CuadroTexto 57">
            <a:extLst>
              <a:ext uri="{FF2B5EF4-FFF2-40B4-BE49-F238E27FC236}">
                <a16:creationId xmlns:a16="http://schemas.microsoft.com/office/drawing/2014/main" id="{74433C79-3BB6-FBAD-2752-BC6C0E0AC12D}"/>
              </a:ext>
            </a:extLst>
          </p:cNvPr>
          <p:cNvSpPr txBox="1"/>
          <p:nvPr/>
        </p:nvSpPr>
        <p:spPr>
          <a:xfrm>
            <a:off x="6469182" y="5156587"/>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346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86C5F7A3-3369-9E73-BF6F-843DF5D34845}"/>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5" name="CuadroTexto 64">
            <a:extLst>
              <a:ext uri="{FF2B5EF4-FFF2-40B4-BE49-F238E27FC236}">
                <a16:creationId xmlns:a16="http://schemas.microsoft.com/office/drawing/2014/main" id="{CE8E5F89-63C1-24B4-E795-DAE624DEF3B7}"/>
              </a:ext>
            </a:extLst>
          </p:cNvPr>
          <p:cNvSpPr txBox="1"/>
          <p:nvPr/>
        </p:nvSpPr>
        <p:spPr>
          <a:xfrm>
            <a:off x="5999242" y="1783825"/>
            <a:ext cx="2266238" cy="415498"/>
          </a:xfrm>
          <a:prstGeom prst="rect">
            <a:avLst/>
          </a:prstGeom>
          <a:noFill/>
        </p:spPr>
        <p:txBody>
          <a:bodyPr wrap="square" rtlCol="0">
            <a:spAutoFit/>
          </a:bodyPr>
          <a:lstStyle/>
          <a:p>
            <a:r>
              <a:rPr lang="es-MX" b="1" dirty="0">
                <a:solidFill>
                  <a:srgbClr val="2A5162"/>
                </a:solidFill>
              </a:rPr>
              <a:t>Abril 2025</a:t>
            </a:r>
            <a:endParaRPr lang="es-CO" b="1" dirty="0">
              <a:solidFill>
                <a:srgbClr val="2A5162"/>
              </a:solidFill>
            </a:endParaRPr>
          </a:p>
        </p:txBody>
      </p:sp>
      <p:sp>
        <p:nvSpPr>
          <p:cNvPr id="69" name="CuadroTexto 68">
            <a:extLst>
              <a:ext uri="{FF2B5EF4-FFF2-40B4-BE49-F238E27FC236}">
                <a16:creationId xmlns:a16="http://schemas.microsoft.com/office/drawing/2014/main" id="{1A33E70D-6004-C482-2566-AE9D6B00CC67}"/>
              </a:ext>
            </a:extLst>
          </p:cNvPr>
          <p:cNvSpPr txBox="1"/>
          <p:nvPr/>
        </p:nvSpPr>
        <p:spPr>
          <a:xfrm>
            <a:off x="9489758" y="1986949"/>
            <a:ext cx="2503393" cy="415498"/>
          </a:xfrm>
          <a:prstGeom prst="rect">
            <a:avLst/>
          </a:prstGeom>
          <a:noFill/>
        </p:spPr>
        <p:txBody>
          <a:bodyPr wrap="square" rtlCol="0">
            <a:spAutoFit/>
          </a:bodyPr>
          <a:lstStyle/>
          <a:p>
            <a:r>
              <a:rPr lang="es-MX" b="1" dirty="0">
                <a:solidFill>
                  <a:srgbClr val="2A5162"/>
                </a:solidFill>
              </a:rPr>
              <a:t>Magdalena Medio</a:t>
            </a:r>
            <a:endParaRPr lang="es-CO" b="1" dirty="0">
              <a:solidFill>
                <a:srgbClr val="2A5162"/>
              </a:solidFill>
            </a:endParaRPr>
          </a:p>
        </p:txBody>
      </p:sp>
      <p:cxnSp>
        <p:nvCxnSpPr>
          <p:cNvPr id="71" name="Conector recto 70">
            <a:extLst>
              <a:ext uri="{FF2B5EF4-FFF2-40B4-BE49-F238E27FC236}">
                <a16:creationId xmlns:a16="http://schemas.microsoft.com/office/drawing/2014/main" id="{E51B54DF-3E4D-7C6D-D1B7-15ED633661D2}"/>
              </a:ext>
            </a:extLst>
          </p:cNvPr>
          <p:cNvCxnSpPr>
            <a:cxnSpLocks/>
          </p:cNvCxnSpPr>
          <p:nvPr/>
        </p:nvCxnSpPr>
        <p:spPr>
          <a:xfrm>
            <a:off x="348798" y="5127505"/>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Gráfico 7">
            <a:extLst>
              <a:ext uri="{FF2B5EF4-FFF2-40B4-BE49-F238E27FC236}">
                <a16:creationId xmlns:a16="http://schemas.microsoft.com/office/drawing/2014/main" id="{CF245FDC-8ADF-F028-1F0C-2F51D7BCD0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11783" y="1696390"/>
            <a:ext cx="3904976" cy="4150800"/>
          </a:xfrm>
          <a:prstGeom prst="rect">
            <a:avLst/>
          </a:prstGeom>
        </p:spPr>
      </p:pic>
      <p:sp>
        <p:nvSpPr>
          <p:cNvPr id="4" name="CuadroTexto 3">
            <a:extLst>
              <a:ext uri="{FF2B5EF4-FFF2-40B4-BE49-F238E27FC236}">
                <a16:creationId xmlns:a16="http://schemas.microsoft.com/office/drawing/2014/main" id="{E80E6131-682A-E896-E055-AABCEB249BFE}"/>
              </a:ext>
            </a:extLst>
          </p:cNvPr>
          <p:cNvSpPr txBox="1"/>
          <p:nvPr/>
        </p:nvSpPr>
        <p:spPr>
          <a:xfrm>
            <a:off x="4071705" y="238815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184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5" name="CuadroTexto 4">
            <a:extLst>
              <a:ext uri="{FF2B5EF4-FFF2-40B4-BE49-F238E27FC236}">
                <a16:creationId xmlns:a16="http://schemas.microsoft.com/office/drawing/2014/main" id="{4916AE93-D663-65F4-5E42-9812F7B9A20F}"/>
              </a:ext>
            </a:extLst>
          </p:cNvPr>
          <p:cNvSpPr txBox="1"/>
          <p:nvPr/>
        </p:nvSpPr>
        <p:spPr>
          <a:xfrm>
            <a:off x="4127450" y="287634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104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6" name="CuadroTexto 5">
            <a:extLst>
              <a:ext uri="{FF2B5EF4-FFF2-40B4-BE49-F238E27FC236}">
                <a16:creationId xmlns:a16="http://schemas.microsoft.com/office/drawing/2014/main" id="{D50DCC8F-07B1-0069-53BA-75112BF3678D}"/>
              </a:ext>
            </a:extLst>
          </p:cNvPr>
          <p:cNvSpPr txBox="1"/>
          <p:nvPr/>
        </p:nvSpPr>
        <p:spPr>
          <a:xfrm>
            <a:off x="4121278" y="344654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45</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9" name="CuadroTexto 8">
            <a:extLst>
              <a:ext uri="{FF2B5EF4-FFF2-40B4-BE49-F238E27FC236}">
                <a16:creationId xmlns:a16="http://schemas.microsoft.com/office/drawing/2014/main" id="{6663A977-39AD-84EE-54BA-0D8958F97159}"/>
              </a:ext>
            </a:extLst>
          </p:cNvPr>
          <p:cNvSpPr txBox="1"/>
          <p:nvPr/>
        </p:nvSpPr>
        <p:spPr>
          <a:xfrm>
            <a:off x="4228578" y="396202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0" name="CuadroTexto 9">
            <a:extLst>
              <a:ext uri="{FF2B5EF4-FFF2-40B4-BE49-F238E27FC236}">
                <a16:creationId xmlns:a16="http://schemas.microsoft.com/office/drawing/2014/main" id="{3F131CB0-B8B4-0036-9C5B-1F8951580D00}"/>
              </a:ext>
            </a:extLst>
          </p:cNvPr>
          <p:cNvSpPr txBox="1"/>
          <p:nvPr/>
        </p:nvSpPr>
        <p:spPr>
          <a:xfrm>
            <a:off x="4314303" y="454403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a:t>
            </a:r>
          </a:p>
        </p:txBody>
      </p:sp>
      <p:sp>
        <p:nvSpPr>
          <p:cNvPr id="12" name="CuadroTexto 11">
            <a:extLst>
              <a:ext uri="{FF2B5EF4-FFF2-40B4-BE49-F238E27FC236}">
                <a16:creationId xmlns:a16="http://schemas.microsoft.com/office/drawing/2014/main" id="{027FD056-3B48-D73A-F520-A7AEFD86C559}"/>
              </a:ext>
            </a:extLst>
          </p:cNvPr>
          <p:cNvSpPr txBox="1"/>
          <p:nvPr/>
        </p:nvSpPr>
        <p:spPr>
          <a:xfrm>
            <a:off x="4312073" y="5164267"/>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335</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3" name="CuadroTexto 12">
            <a:extLst>
              <a:ext uri="{FF2B5EF4-FFF2-40B4-BE49-F238E27FC236}">
                <a16:creationId xmlns:a16="http://schemas.microsoft.com/office/drawing/2014/main" id="{9983A7F6-3CBA-E23A-46B1-576B70D21DFE}"/>
              </a:ext>
            </a:extLst>
          </p:cNvPr>
          <p:cNvSpPr txBox="1"/>
          <p:nvPr/>
        </p:nvSpPr>
        <p:spPr>
          <a:xfrm>
            <a:off x="3842133" y="1791505"/>
            <a:ext cx="2266238" cy="415498"/>
          </a:xfrm>
          <a:prstGeom prst="rect">
            <a:avLst/>
          </a:prstGeom>
          <a:noFill/>
        </p:spPr>
        <p:txBody>
          <a:bodyPr wrap="square" rtlCol="0">
            <a:spAutoFit/>
          </a:bodyPr>
          <a:lstStyle/>
          <a:p>
            <a:r>
              <a:rPr lang="es-MX" b="1" dirty="0">
                <a:solidFill>
                  <a:srgbClr val="2A5162"/>
                </a:solidFill>
              </a:rPr>
              <a:t>Marzo 2025</a:t>
            </a:r>
            <a:endParaRPr lang="es-CO" b="1" dirty="0">
              <a:solidFill>
                <a:srgbClr val="2A5162"/>
              </a:solidFill>
            </a:endParaRPr>
          </a:p>
        </p:txBody>
      </p:sp>
      <p:cxnSp>
        <p:nvCxnSpPr>
          <p:cNvPr id="15" name="Conector recto 14">
            <a:extLst>
              <a:ext uri="{FF2B5EF4-FFF2-40B4-BE49-F238E27FC236}">
                <a16:creationId xmlns:a16="http://schemas.microsoft.com/office/drawing/2014/main" id="{5035E69E-E1E5-BA80-EAEF-41FFF395BC73}"/>
              </a:ext>
            </a:extLst>
          </p:cNvPr>
          <p:cNvCxnSpPr>
            <a:cxnSpLocks/>
          </p:cNvCxnSpPr>
          <p:nvPr/>
        </p:nvCxnSpPr>
        <p:spPr>
          <a:xfrm>
            <a:off x="5563226" y="1775352"/>
            <a:ext cx="0" cy="3973409"/>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806320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10CC8-022E-11AA-F784-E7D008DC7931}"/>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85CFAB48-7DB3-7392-BC76-F55F9CDBCB60}"/>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310 (56,6%) manifestaciones a través de la línea telefónica, siendo este el canal más utilizado por los usuarios.</a:t>
            </a:r>
          </a:p>
        </p:txBody>
      </p:sp>
      <p:sp>
        <p:nvSpPr>
          <p:cNvPr id="3" name="CuadroTexto 4">
            <a:extLst>
              <a:ext uri="{FF2B5EF4-FFF2-40B4-BE49-F238E27FC236}">
                <a16:creationId xmlns:a16="http://schemas.microsoft.com/office/drawing/2014/main" id="{68AB6271-1BE5-B3FC-D207-1389F4179BF3}"/>
              </a:ext>
            </a:extLst>
          </p:cNvPr>
          <p:cNvSpPr txBox="1"/>
          <p:nvPr/>
        </p:nvSpPr>
        <p:spPr>
          <a:xfrm>
            <a:off x="1270670" y="222276"/>
            <a:ext cx="7272808" cy="646331"/>
          </a:xfrm>
          <a:prstGeom prst="rect">
            <a:avLst/>
          </a:prstGeom>
          <a:noFill/>
        </p:spPr>
        <p:txBody>
          <a:bodyPr wrap="square" rtlCol="0">
            <a:spAutoFit/>
          </a:bodyPr>
          <a:lstStyle/>
          <a:p>
            <a:r>
              <a:rPr lang="es-CO" sz="3600" b="1" dirty="0">
                <a:solidFill>
                  <a:srgbClr val="23505E"/>
                </a:solidFill>
                <a:latin typeface="+mj-lt"/>
              </a:rPr>
              <a:t>Canales de origen – Nordeste</a:t>
            </a:r>
          </a:p>
        </p:txBody>
      </p:sp>
      <p:sp>
        <p:nvSpPr>
          <p:cNvPr id="7" name="CuadroTexto 6">
            <a:extLst>
              <a:ext uri="{FF2B5EF4-FFF2-40B4-BE49-F238E27FC236}">
                <a16:creationId xmlns:a16="http://schemas.microsoft.com/office/drawing/2014/main" id="{AEF084F2-0238-4AFD-4400-40B35C5F3BDD}"/>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Abr 2025</a:t>
            </a:r>
          </a:p>
        </p:txBody>
      </p:sp>
      <p:sp>
        <p:nvSpPr>
          <p:cNvPr id="37" name="CuadroTexto 36">
            <a:extLst>
              <a:ext uri="{FF2B5EF4-FFF2-40B4-BE49-F238E27FC236}">
                <a16:creationId xmlns:a16="http://schemas.microsoft.com/office/drawing/2014/main" id="{3BAD7209-3B37-786E-78A1-2A0D87F87C89}"/>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310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90E3CD50-EFE7-14FA-C4B0-18B2CC1458FE}"/>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211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69DFD9DD-5ADF-9B1B-4E63-03F681814894}"/>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24</a:t>
            </a:r>
          </a:p>
        </p:txBody>
      </p:sp>
      <p:sp>
        <p:nvSpPr>
          <p:cNvPr id="40" name="CuadroTexto 39">
            <a:extLst>
              <a:ext uri="{FF2B5EF4-FFF2-40B4-BE49-F238E27FC236}">
                <a16:creationId xmlns:a16="http://schemas.microsoft.com/office/drawing/2014/main" id="{F196B527-B0CE-C231-F8EA-501E79683A18}"/>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1AB737D4-DA1F-4F70-C31E-30B63C776686}"/>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5C24DB73-4BB1-9906-DE9B-1162059E66B4}"/>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E8015510-B8D1-BB26-83DA-CA916CEF0D7E}"/>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6A564AD5-AD32-B2E7-7CB1-17B838B7F939}"/>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9A47F125-57FB-3278-B4D4-D48C7DD0941C}"/>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6" name="CuadroTexto 55">
            <a:extLst>
              <a:ext uri="{FF2B5EF4-FFF2-40B4-BE49-F238E27FC236}">
                <a16:creationId xmlns:a16="http://schemas.microsoft.com/office/drawing/2014/main" id="{06C27B58-0C80-8EF9-07BA-EF9AD393485D}"/>
              </a:ext>
            </a:extLst>
          </p:cNvPr>
          <p:cNvSpPr txBox="1"/>
          <p:nvPr/>
        </p:nvSpPr>
        <p:spPr>
          <a:xfrm>
            <a:off x="283208" y="5157251"/>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8" name="CuadroTexto 57">
            <a:extLst>
              <a:ext uri="{FF2B5EF4-FFF2-40B4-BE49-F238E27FC236}">
                <a16:creationId xmlns:a16="http://schemas.microsoft.com/office/drawing/2014/main" id="{64C14B21-B30E-313E-9E9C-25996CA686C4}"/>
              </a:ext>
            </a:extLst>
          </p:cNvPr>
          <p:cNvSpPr txBox="1"/>
          <p:nvPr/>
        </p:nvSpPr>
        <p:spPr>
          <a:xfrm>
            <a:off x="6429711" y="5242036"/>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548</a:t>
            </a:r>
          </a:p>
        </p:txBody>
      </p:sp>
      <p:cxnSp>
        <p:nvCxnSpPr>
          <p:cNvPr id="60" name="Conector recto 59">
            <a:extLst>
              <a:ext uri="{FF2B5EF4-FFF2-40B4-BE49-F238E27FC236}">
                <a16:creationId xmlns:a16="http://schemas.microsoft.com/office/drawing/2014/main" id="{8D8819F7-E9A7-F3B6-FC0F-82DB98700C02}"/>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5" name="CuadroTexto 64">
            <a:extLst>
              <a:ext uri="{FF2B5EF4-FFF2-40B4-BE49-F238E27FC236}">
                <a16:creationId xmlns:a16="http://schemas.microsoft.com/office/drawing/2014/main" id="{DAFE5BF5-4F14-EFA4-BB88-208BB963C061}"/>
              </a:ext>
            </a:extLst>
          </p:cNvPr>
          <p:cNvSpPr txBox="1"/>
          <p:nvPr/>
        </p:nvSpPr>
        <p:spPr>
          <a:xfrm>
            <a:off x="6068784" y="1791505"/>
            <a:ext cx="2266238" cy="415498"/>
          </a:xfrm>
          <a:prstGeom prst="rect">
            <a:avLst/>
          </a:prstGeom>
          <a:noFill/>
        </p:spPr>
        <p:txBody>
          <a:bodyPr wrap="square" rtlCol="0">
            <a:spAutoFit/>
          </a:bodyPr>
          <a:lstStyle/>
          <a:p>
            <a:r>
              <a:rPr lang="es-MX" b="1" dirty="0">
                <a:solidFill>
                  <a:srgbClr val="2A5162"/>
                </a:solidFill>
              </a:rPr>
              <a:t>Abril 2025</a:t>
            </a:r>
            <a:endParaRPr lang="es-CO" b="1" dirty="0">
              <a:solidFill>
                <a:srgbClr val="2A5162"/>
              </a:solidFill>
            </a:endParaRPr>
          </a:p>
        </p:txBody>
      </p:sp>
      <p:sp>
        <p:nvSpPr>
          <p:cNvPr id="69" name="CuadroTexto 68">
            <a:extLst>
              <a:ext uri="{FF2B5EF4-FFF2-40B4-BE49-F238E27FC236}">
                <a16:creationId xmlns:a16="http://schemas.microsoft.com/office/drawing/2014/main" id="{349B122D-461E-A220-4E8B-39AE8A563C4F}"/>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Nordeste</a:t>
            </a:r>
            <a:endParaRPr lang="es-CO" b="1" dirty="0">
              <a:solidFill>
                <a:srgbClr val="2A5162"/>
              </a:solidFill>
            </a:endParaRPr>
          </a:p>
        </p:txBody>
      </p:sp>
      <p:cxnSp>
        <p:nvCxnSpPr>
          <p:cNvPr id="71" name="Conector recto 70">
            <a:extLst>
              <a:ext uri="{FF2B5EF4-FFF2-40B4-BE49-F238E27FC236}">
                <a16:creationId xmlns:a16="http://schemas.microsoft.com/office/drawing/2014/main" id="{768E3ACE-C9A3-025A-88F8-D02B79C05FDD}"/>
              </a:ext>
            </a:extLst>
          </p:cNvPr>
          <p:cNvCxnSpPr>
            <a:cxnSpLocks/>
          </p:cNvCxnSpPr>
          <p:nvPr/>
        </p:nvCxnSpPr>
        <p:spPr>
          <a:xfrm>
            <a:off x="283208" y="5157251"/>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Gráfico 8">
            <a:extLst>
              <a:ext uri="{FF2B5EF4-FFF2-40B4-BE49-F238E27FC236}">
                <a16:creationId xmlns:a16="http://schemas.microsoft.com/office/drawing/2014/main" id="{BE5FE6AD-71C4-F275-1D65-3D58337EB7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02229" y="1696390"/>
            <a:ext cx="3904976" cy="4150800"/>
          </a:xfrm>
          <a:prstGeom prst="rect">
            <a:avLst/>
          </a:prstGeom>
        </p:spPr>
      </p:pic>
      <p:sp>
        <p:nvSpPr>
          <p:cNvPr id="4" name="CuadroTexto 3">
            <a:extLst>
              <a:ext uri="{FF2B5EF4-FFF2-40B4-BE49-F238E27FC236}">
                <a16:creationId xmlns:a16="http://schemas.microsoft.com/office/drawing/2014/main" id="{F1C17DE7-B966-95A2-2F5F-D9CEED09A742}"/>
              </a:ext>
            </a:extLst>
          </p:cNvPr>
          <p:cNvSpPr txBox="1"/>
          <p:nvPr/>
        </p:nvSpPr>
        <p:spPr>
          <a:xfrm>
            <a:off x="4024404" y="2430337"/>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311</a:t>
            </a:r>
          </a:p>
        </p:txBody>
      </p:sp>
      <p:sp>
        <p:nvSpPr>
          <p:cNvPr id="5" name="CuadroTexto 4">
            <a:extLst>
              <a:ext uri="{FF2B5EF4-FFF2-40B4-BE49-F238E27FC236}">
                <a16:creationId xmlns:a16="http://schemas.microsoft.com/office/drawing/2014/main" id="{1E60B78D-C79A-FAD8-17A2-BE732B16E237}"/>
              </a:ext>
            </a:extLst>
          </p:cNvPr>
          <p:cNvSpPr txBox="1"/>
          <p:nvPr/>
        </p:nvSpPr>
        <p:spPr>
          <a:xfrm>
            <a:off x="4080149" y="2918527"/>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201</a:t>
            </a:r>
          </a:p>
        </p:txBody>
      </p:sp>
      <p:sp>
        <p:nvSpPr>
          <p:cNvPr id="6" name="CuadroTexto 5">
            <a:extLst>
              <a:ext uri="{FF2B5EF4-FFF2-40B4-BE49-F238E27FC236}">
                <a16:creationId xmlns:a16="http://schemas.microsoft.com/office/drawing/2014/main" id="{D3106310-ABDD-9B97-A734-E5745E55A1DE}"/>
              </a:ext>
            </a:extLst>
          </p:cNvPr>
          <p:cNvSpPr txBox="1"/>
          <p:nvPr/>
        </p:nvSpPr>
        <p:spPr>
          <a:xfrm>
            <a:off x="4100554" y="3488730"/>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22</a:t>
            </a:r>
          </a:p>
        </p:txBody>
      </p:sp>
      <p:sp>
        <p:nvSpPr>
          <p:cNvPr id="8" name="CuadroTexto 7">
            <a:extLst>
              <a:ext uri="{FF2B5EF4-FFF2-40B4-BE49-F238E27FC236}">
                <a16:creationId xmlns:a16="http://schemas.microsoft.com/office/drawing/2014/main" id="{6B648ACB-2E5D-BA93-89A5-25A17D07ECAC}"/>
              </a:ext>
            </a:extLst>
          </p:cNvPr>
          <p:cNvSpPr txBox="1"/>
          <p:nvPr/>
        </p:nvSpPr>
        <p:spPr>
          <a:xfrm>
            <a:off x="4181277" y="4004211"/>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10" name="CuadroTexto 9">
            <a:extLst>
              <a:ext uri="{FF2B5EF4-FFF2-40B4-BE49-F238E27FC236}">
                <a16:creationId xmlns:a16="http://schemas.microsoft.com/office/drawing/2014/main" id="{88DD8AD1-C014-0A51-8EC0-F51B4AC4D288}"/>
              </a:ext>
            </a:extLst>
          </p:cNvPr>
          <p:cNvSpPr txBox="1"/>
          <p:nvPr/>
        </p:nvSpPr>
        <p:spPr>
          <a:xfrm>
            <a:off x="4286348" y="4576492"/>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2" name="CuadroTexto 11">
            <a:extLst>
              <a:ext uri="{FF2B5EF4-FFF2-40B4-BE49-F238E27FC236}">
                <a16:creationId xmlns:a16="http://schemas.microsoft.com/office/drawing/2014/main" id="{D5953578-84C6-BCDA-4861-5C287C04F0B1}"/>
              </a:ext>
            </a:extLst>
          </p:cNvPr>
          <p:cNvSpPr txBox="1"/>
          <p:nvPr/>
        </p:nvSpPr>
        <p:spPr>
          <a:xfrm>
            <a:off x="4199182" y="523619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538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3" name="CuadroTexto 12">
            <a:extLst>
              <a:ext uri="{FF2B5EF4-FFF2-40B4-BE49-F238E27FC236}">
                <a16:creationId xmlns:a16="http://schemas.microsoft.com/office/drawing/2014/main" id="{E19744D0-580E-204A-3575-40E8D3F9C1F1}"/>
              </a:ext>
            </a:extLst>
          </p:cNvPr>
          <p:cNvSpPr txBox="1"/>
          <p:nvPr/>
        </p:nvSpPr>
        <p:spPr>
          <a:xfrm>
            <a:off x="3864374" y="1841370"/>
            <a:ext cx="2266238" cy="415498"/>
          </a:xfrm>
          <a:prstGeom prst="rect">
            <a:avLst/>
          </a:prstGeom>
          <a:noFill/>
        </p:spPr>
        <p:txBody>
          <a:bodyPr wrap="square" rtlCol="0">
            <a:spAutoFit/>
          </a:bodyPr>
          <a:lstStyle/>
          <a:p>
            <a:r>
              <a:rPr lang="es-MX" b="1" dirty="0">
                <a:solidFill>
                  <a:srgbClr val="2A5162"/>
                </a:solidFill>
              </a:rPr>
              <a:t>Marzo 2025</a:t>
            </a:r>
            <a:endParaRPr lang="es-CO" b="1" dirty="0">
              <a:solidFill>
                <a:srgbClr val="2A5162"/>
              </a:solidFill>
            </a:endParaRPr>
          </a:p>
        </p:txBody>
      </p:sp>
      <p:sp>
        <p:nvSpPr>
          <p:cNvPr id="14" name="CuadroTexto 13">
            <a:extLst>
              <a:ext uri="{FF2B5EF4-FFF2-40B4-BE49-F238E27FC236}">
                <a16:creationId xmlns:a16="http://schemas.microsoft.com/office/drawing/2014/main" id="{4D3D14E5-1C34-7CC8-33FF-E84C345F3203}"/>
              </a:ext>
            </a:extLst>
          </p:cNvPr>
          <p:cNvSpPr txBox="1"/>
          <p:nvPr/>
        </p:nvSpPr>
        <p:spPr>
          <a:xfrm>
            <a:off x="6393321" y="4539021"/>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a:t>
            </a:r>
          </a:p>
        </p:txBody>
      </p:sp>
      <p:cxnSp>
        <p:nvCxnSpPr>
          <p:cNvPr id="17" name="Conector recto 16">
            <a:extLst>
              <a:ext uri="{FF2B5EF4-FFF2-40B4-BE49-F238E27FC236}">
                <a16:creationId xmlns:a16="http://schemas.microsoft.com/office/drawing/2014/main" id="{4CE66623-854D-DC02-89C3-1078764D6B8D}"/>
              </a:ext>
            </a:extLst>
          </p:cNvPr>
          <p:cNvCxnSpPr>
            <a:cxnSpLocks/>
          </p:cNvCxnSpPr>
          <p:nvPr/>
        </p:nvCxnSpPr>
        <p:spPr>
          <a:xfrm>
            <a:off x="5563226" y="1775352"/>
            <a:ext cx="0" cy="3973409"/>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935335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164BF-6276-84E6-5488-C71C38A61EA7}"/>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D1013C5C-9B16-91E5-FC1A-4A592592111A}"/>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433 (48,9%)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5A6E263F-46E4-03E8-1E04-36AB942C94F0}"/>
              </a:ext>
            </a:extLst>
          </p:cNvPr>
          <p:cNvSpPr txBox="1"/>
          <p:nvPr/>
        </p:nvSpPr>
        <p:spPr>
          <a:xfrm>
            <a:off x="1270670" y="222276"/>
            <a:ext cx="7272808" cy="646331"/>
          </a:xfrm>
          <a:prstGeom prst="rect">
            <a:avLst/>
          </a:prstGeom>
          <a:noFill/>
        </p:spPr>
        <p:txBody>
          <a:bodyPr wrap="square" rtlCol="0">
            <a:spAutoFit/>
          </a:bodyPr>
          <a:lstStyle/>
          <a:p>
            <a:r>
              <a:rPr lang="es-CO" sz="3600" b="1" dirty="0">
                <a:solidFill>
                  <a:srgbClr val="23505E"/>
                </a:solidFill>
                <a:latin typeface="+mj-lt"/>
              </a:rPr>
              <a:t>Canales de origen – Norte</a:t>
            </a:r>
          </a:p>
        </p:txBody>
      </p:sp>
      <p:sp>
        <p:nvSpPr>
          <p:cNvPr id="7" name="CuadroTexto 6">
            <a:extLst>
              <a:ext uri="{FF2B5EF4-FFF2-40B4-BE49-F238E27FC236}">
                <a16:creationId xmlns:a16="http://schemas.microsoft.com/office/drawing/2014/main" id="{C454AEF5-AB9E-E263-FD9D-8437AB5D83FD}"/>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Abr 2025</a:t>
            </a:r>
          </a:p>
        </p:txBody>
      </p:sp>
      <p:sp>
        <p:nvSpPr>
          <p:cNvPr id="37" name="CuadroTexto 36">
            <a:extLst>
              <a:ext uri="{FF2B5EF4-FFF2-40B4-BE49-F238E27FC236}">
                <a16:creationId xmlns:a16="http://schemas.microsoft.com/office/drawing/2014/main" id="{C8330B52-E0D0-29FA-4B4B-B1B22EEB4C39}"/>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433</a:t>
            </a:r>
          </a:p>
        </p:txBody>
      </p:sp>
      <p:sp>
        <p:nvSpPr>
          <p:cNvPr id="38" name="CuadroTexto 37">
            <a:extLst>
              <a:ext uri="{FF2B5EF4-FFF2-40B4-BE49-F238E27FC236}">
                <a16:creationId xmlns:a16="http://schemas.microsoft.com/office/drawing/2014/main" id="{00D76487-3244-9978-1F23-53A423DDBBB5}"/>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366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A18E0B5E-793A-2199-1964-C63851B55F0A}"/>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82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41EA2C23-8553-606A-4BB1-D9344B2EA770}"/>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12C0A501-D099-D0E9-9BDF-F5A04FA7ED8B}"/>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3" name="CuadroTexto 42">
            <a:extLst>
              <a:ext uri="{FF2B5EF4-FFF2-40B4-BE49-F238E27FC236}">
                <a16:creationId xmlns:a16="http://schemas.microsoft.com/office/drawing/2014/main" id="{9258F1C6-4664-5827-89E8-4CF228DA6042}"/>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0CF9D5F0-8A7E-FFF9-A8EB-386E54D39205}"/>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2E9369EC-4C10-DA62-6A26-26E884332CC0}"/>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51ED3B35-DE20-970C-E2AC-324D51E4748B}"/>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66EB8393-FF1F-3ED4-2F5B-813A8D8126BB}"/>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6" name="CuadroTexto 55">
            <a:extLst>
              <a:ext uri="{FF2B5EF4-FFF2-40B4-BE49-F238E27FC236}">
                <a16:creationId xmlns:a16="http://schemas.microsoft.com/office/drawing/2014/main" id="{8C2716BA-06FC-A4C8-28AB-4216902479C1}"/>
              </a:ext>
            </a:extLst>
          </p:cNvPr>
          <p:cNvSpPr txBox="1"/>
          <p:nvPr/>
        </p:nvSpPr>
        <p:spPr>
          <a:xfrm>
            <a:off x="324115" y="5124752"/>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8" name="CuadroTexto 57">
            <a:extLst>
              <a:ext uri="{FF2B5EF4-FFF2-40B4-BE49-F238E27FC236}">
                <a16:creationId xmlns:a16="http://schemas.microsoft.com/office/drawing/2014/main" id="{F6E73B18-D175-A2F9-4478-0C155EBD830F}"/>
              </a:ext>
            </a:extLst>
          </p:cNvPr>
          <p:cNvSpPr txBox="1"/>
          <p:nvPr/>
        </p:nvSpPr>
        <p:spPr>
          <a:xfrm>
            <a:off x="6429147" y="5215483"/>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886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521EF121-619A-309D-07B2-19AF4B0F1FF4}"/>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5" name="CuadroTexto 64">
            <a:extLst>
              <a:ext uri="{FF2B5EF4-FFF2-40B4-BE49-F238E27FC236}">
                <a16:creationId xmlns:a16="http://schemas.microsoft.com/office/drawing/2014/main" id="{69AE7C2B-26CF-51D4-4F27-C21F1243293A}"/>
              </a:ext>
            </a:extLst>
          </p:cNvPr>
          <p:cNvSpPr txBox="1"/>
          <p:nvPr/>
        </p:nvSpPr>
        <p:spPr>
          <a:xfrm>
            <a:off x="6012498" y="1757226"/>
            <a:ext cx="2266238" cy="415498"/>
          </a:xfrm>
          <a:prstGeom prst="rect">
            <a:avLst/>
          </a:prstGeom>
          <a:noFill/>
        </p:spPr>
        <p:txBody>
          <a:bodyPr wrap="square" rtlCol="0">
            <a:spAutoFit/>
          </a:bodyPr>
          <a:lstStyle/>
          <a:p>
            <a:r>
              <a:rPr lang="es-MX" b="1" dirty="0">
                <a:solidFill>
                  <a:srgbClr val="2A5162"/>
                </a:solidFill>
              </a:rPr>
              <a:t>Abril 2025</a:t>
            </a:r>
            <a:endParaRPr lang="es-CO" b="1" dirty="0">
              <a:solidFill>
                <a:srgbClr val="2A5162"/>
              </a:solidFill>
            </a:endParaRPr>
          </a:p>
        </p:txBody>
      </p:sp>
      <p:sp>
        <p:nvSpPr>
          <p:cNvPr id="69" name="CuadroTexto 68">
            <a:extLst>
              <a:ext uri="{FF2B5EF4-FFF2-40B4-BE49-F238E27FC236}">
                <a16:creationId xmlns:a16="http://schemas.microsoft.com/office/drawing/2014/main" id="{CD2597BA-7F22-1E8E-9D78-A00B67CF8114}"/>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Norte</a:t>
            </a:r>
            <a:endParaRPr lang="es-CO" b="1" dirty="0">
              <a:solidFill>
                <a:srgbClr val="2A5162"/>
              </a:solidFill>
            </a:endParaRPr>
          </a:p>
        </p:txBody>
      </p:sp>
      <p:cxnSp>
        <p:nvCxnSpPr>
          <p:cNvPr id="71" name="Conector recto 70">
            <a:extLst>
              <a:ext uri="{FF2B5EF4-FFF2-40B4-BE49-F238E27FC236}">
                <a16:creationId xmlns:a16="http://schemas.microsoft.com/office/drawing/2014/main" id="{E3039DCF-A820-4CFE-0501-DA41AB907AC3}"/>
              </a:ext>
            </a:extLst>
          </p:cNvPr>
          <p:cNvCxnSpPr>
            <a:cxnSpLocks/>
          </p:cNvCxnSpPr>
          <p:nvPr/>
        </p:nvCxnSpPr>
        <p:spPr>
          <a:xfrm>
            <a:off x="324115" y="5124752"/>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CD0E4BF8-F9F7-35D3-76C5-ED5454F35A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02229" y="1696390"/>
            <a:ext cx="3904976" cy="4150800"/>
          </a:xfrm>
          <a:prstGeom prst="rect">
            <a:avLst/>
          </a:prstGeom>
        </p:spPr>
      </p:pic>
      <p:sp>
        <p:nvSpPr>
          <p:cNvPr id="4" name="CuadroTexto 3">
            <a:extLst>
              <a:ext uri="{FF2B5EF4-FFF2-40B4-BE49-F238E27FC236}">
                <a16:creationId xmlns:a16="http://schemas.microsoft.com/office/drawing/2014/main" id="{97A87B3C-998D-AC68-4FC2-523950436B71}"/>
              </a:ext>
            </a:extLst>
          </p:cNvPr>
          <p:cNvSpPr txBox="1"/>
          <p:nvPr/>
        </p:nvSpPr>
        <p:spPr>
          <a:xfrm>
            <a:off x="4190814" y="2444446"/>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412</a:t>
            </a:r>
          </a:p>
        </p:txBody>
      </p:sp>
      <p:sp>
        <p:nvSpPr>
          <p:cNvPr id="6" name="CuadroTexto 5">
            <a:extLst>
              <a:ext uri="{FF2B5EF4-FFF2-40B4-BE49-F238E27FC236}">
                <a16:creationId xmlns:a16="http://schemas.microsoft.com/office/drawing/2014/main" id="{66EA41E1-EA42-1114-EF2F-225A85836C4C}"/>
              </a:ext>
            </a:extLst>
          </p:cNvPr>
          <p:cNvSpPr txBox="1"/>
          <p:nvPr/>
        </p:nvSpPr>
        <p:spPr>
          <a:xfrm>
            <a:off x="4246559" y="2932636"/>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251</a:t>
            </a:r>
          </a:p>
        </p:txBody>
      </p:sp>
      <p:sp>
        <p:nvSpPr>
          <p:cNvPr id="8" name="CuadroTexto 7">
            <a:extLst>
              <a:ext uri="{FF2B5EF4-FFF2-40B4-BE49-F238E27FC236}">
                <a16:creationId xmlns:a16="http://schemas.microsoft.com/office/drawing/2014/main" id="{1E1B2E0C-E53A-2094-1E0C-4DC320589095}"/>
              </a:ext>
            </a:extLst>
          </p:cNvPr>
          <p:cNvSpPr txBox="1"/>
          <p:nvPr/>
        </p:nvSpPr>
        <p:spPr>
          <a:xfrm>
            <a:off x="4266964" y="3502839"/>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69</a:t>
            </a:r>
          </a:p>
        </p:txBody>
      </p:sp>
      <p:sp>
        <p:nvSpPr>
          <p:cNvPr id="9" name="CuadroTexto 8">
            <a:extLst>
              <a:ext uri="{FF2B5EF4-FFF2-40B4-BE49-F238E27FC236}">
                <a16:creationId xmlns:a16="http://schemas.microsoft.com/office/drawing/2014/main" id="{99B05745-4979-44D3-171F-BAE62A2165D3}"/>
              </a:ext>
            </a:extLst>
          </p:cNvPr>
          <p:cNvSpPr txBox="1"/>
          <p:nvPr/>
        </p:nvSpPr>
        <p:spPr>
          <a:xfrm>
            <a:off x="4347687" y="4018320"/>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0" name="CuadroTexto 9">
            <a:extLst>
              <a:ext uri="{FF2B5EF4-FFF2-40B4-BE49-F238E27FC236}">
                <a16:creationId xmlns:a16="http://schemas.microsoft.com/office/drawing/2014/main" id="{479C9450-95C0-B398-2E01-84C2DB330230}"/>
              </a:ext>
            </a:extLst>
          </p:cNvPr>
          <p:cNvSpPr txBox="1"/>
          <p:nvPr/>
        </p:nvSpPr>
        <p:spPr>
          <a:xfrm>
            <a:off x="4433412" y="4600324"/>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12" name="CuadroTexto 11">
            <a:extLst>
              <a:ext uri="{FF2B5EF4-FFF2-40B4-BE49-F238E27FC236}">
                <a16:creationId xmlns:a16="http://schemas.microsoft.com/office/drawing/2014/main" id="{9A767DFD-D44C-3E51-48A7-15627273E09D}"/>
              </a:ext>
            </a:extLst>
          </p:cNvPr>
          <p:cNvSpPr txBox="1"/>
          <p:nvPr/>
        </p:nvSpPr>
        <p:spPr>
          <a:xfrm>
            <a:off x="4406499" y="521780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733</a:t>
            </a:r>
          </a:p>
        </p:txBody>
      </p:sp>
      <p:sp>
        <p:nvSpPr>
          <p:cNvPr id="13" name="CuadroTexto 12">
            <a:extLst>
              <a:ext uri="{FF2B5EF4-FFF2-40B4-BE49-F238E27FC236}">
                <a16:creationId xmlns:a16="http://schemas.microsoft.com/office/drawing/2014/main" id="{DACB3049-D9C3-42E9-D296-1FDC8C573A9E}"/>
              </a:ext>
            </a:extLst>
          </p:cNvPr>
          <p:cNvSpPr txBox="1"/>
          <p:nvPr/>
        </p:nvSpPr>
        <p:spPr>
          <a:xfrm>
            <a:off x="3979213" y="1776705"/>
            <a:ext cx="2266238" cy="415498"/>
          </a:xfrm>
          <a:prstGeom prst="rect">
            <a:avLst/>
          </a:prstGeom>
          <a:noFill/>
        </p:spPr>
        <p:txBody>
          <a:bodyPr wrap="square" rtlCol="0">
            <a:spAutoFit/>
          </a:bodyPr>
          <a:lstStyle/>
          <a:p>
            <a:r>
              <a:rPr lang="es-MX" b="1" dirty="0">
                <a:solidFill>
                  <a:srgbClr val="2A5162"/>
                </a:solidFill>
              </a:rPr>
              <a:t>Marzo 2025</a:t>
            </a:r>
            <a:endParaRPr lang="es-CO" b="1" dirty="0">
              <a:solidFill>
                <a:srgbClr val="2A5162"/>
              </a:solidFill>
            </a:endParaRPr>
          </a:p>
        </p:txBody>
      </p:sp>
      <p:cxnSp>
        <p:nvCxnSpPr>
          <p:cNvPr id="15" name="Conector recto 14">
            <a:extLst>
              <a:ext uri="{FF2B5EF4-FFF2-40B4-BE49-F238E27FC236}">
                <a16:creationId xmlns:a16="http://schemas.microsoft.com/office/drawing/2014/main" id="{6C89B06E-51C5-CA13-AC6C-9A61C7F8B474}"/>
              </a:ext>
            </a:extLst>
          </p:cNvPr>
          <p:cNvCxnSpPr>
            <a:cxnSpLocks/>
          </p:cNvCxnSpPr>
          <p:nvPr/>
        </p:nvCxnSpPr>
        <p:spPr>
          <a:xfrm>
            <a:off x="5563226" y="1775352"/>
            <a:ext cx="0" cy="3973409"/>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904588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9F722-17AB-8349-4561-92997583AC7B}"/>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F60F82C2-E9A7-2A0B-ABE0-B67D91D9CF6E}"/>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306 (54,4%)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71900819-9471-5039-A5E0-9706A5E8ABE0}"/>
              </a:ext>
            </a:extLst>
          </p:cNvPr>
          <p:cNvSpPr txBox="1"/>
          <p:nvPr/>
        </p:nvSpPr>
        <p:spPr>
          <a:xfrm>
            <a:off x="1270670" y="222276"/>
            <a:ext cx="7272808" cy="646331"/>
          </a:xfrm>
          <a:prstGeom prst="rect">
            <a:avLst/>
          </a:prstGeom>
          <a:noFill/>
        </p:spPr>
        <p:txBody>
          <a:bodyPr wrap="square" rtlCol="0">
            <a:spAutoFit/>
          </a:bodyPr>
          <a:lstStyle/>
          <a:p>
            <a:r>
              <a:rPr lang="es-CO" sz="3600" b="1" dirty="0">
                <a:solidFill>
                  <a:srgbClr val="23505E"/>
                </a:solidFill>
                <a:latin typeface="+mj-lt"/>
              </a:rPr>
              <a:t>Canales de origen – Occidente</a:t>
            </a:r>
          </a:p>
        </p:txBody>
      </p:sp>
      <p:sp>
        <p:nvSpPr>
          <p:cNvPr id="7" name="CuadroTexto 6">
            <a:extLst>
              <a:ext uri="{FF2B5EF4-FFF2-40B4-BE49-F238E27FC236}">
                <a16:creationId xmlns:a16="http://schemas.microsoft.com/office/drawing/2014/main" id="{8829FEAB-BE7A-AEDE-EF8D-A1CD47FBDBD8}"/>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Abr 2025</a:t>
            </a:r>
          </a:p>
        </p:txBody>
      </p:sp>
      <p:sp>
        <p:nvSpPr>
          <p:cNvPr id="37" name="CuadroTexto 36">
            <a:extLst>
              <a:ext uri="{FF2B5EF4-FFF2-40B4-BE49-F238E27FC236}">
                <a16:creationId xmlns:a16="http://schemas.microsoft.com/office/drawing/2014/main" id="{688D702C-0EA2-0041-9205-073E08753FCB}"/>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306</a:t>
            </a:r>
          </a:p>
        </p:txBody>
      </p:sp>
      <p:sp>
        <p:nvSpPr>
          <p:cNvPr id="38" name="CuadroTexto 37">
            <a:extLst>
              <a:ext uri="{FF2B5EF4-FFF2-40B4-BE49-F238E27FC236}">
                <a16:creationId xmlns:a16="http://schemas.microsoft.com/office/drawing/2014/main" id="{4EEC08D0-46DF-626F-2024-7606A1914C90}"/>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215</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08C8AD3F-2953-E1DF-C5EF-13A85F787D48}"/>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40</a:t>
            </a:r>
          </a:p>
        </p:txBody>
      </p:sp>
      <p:sp>
        <p:nvSpPr>
          <p:cNvPr id="40" name="CuadroTexto 39">
            <a:extLst>
              <a:ext uri="{FF2B5EF4-FFF2-40B4-BE49-F238E27FC236}">
                <a16:creationId xmlns:a16="http://schemas.microsoft.com/office/drawing/2014/main" id="{20245B91-4264-684E-92C2-CBC3AEDF8BA6}"/>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EF9C93AE-5CE1-74F1-5358-8DDB29893671}"/>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a:t>
            </a:r>
          </a:p>
        </p:txBody>
      </p:sp>
      <p:sp>
        <p:nvSpPr>
          <p:cNvPr id="43" name="CuadroTexto 42">
            <a:extLst>
              <a:ext uri="{FF2B5EF4-FFF2-40B4-BE49-F238E27FC236}">
                <a16:creationId xmlns:a16="http://schemas.microsoft.com/office/drawing/2014/main" id="{214CD428-6C3D-67AB-0903-68DA4809E191}"/>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B7DD597B-CB42-4193-9501-6F94B0889867}"/>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C5464702-C20F-9DD7-B961-C177134A3D61}"/>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B3C5E2D2-ECDD-6D47-52DF-2579FB02EDC3}"/>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21C9EFB5-AB87-025A-5A81-3D704A4E68E7}"/>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6" name="CuadroTexto 55">
            <a:extLst>
              <a:ext uri="{FF2B5EF4-FFF2-40B4-BE49-F238E27FC236}">
                <a16:creationId xmlns:a16="http://schemas.microsoft.com/office/drawing/2014/main" id="{FCCC2FAC-C5F3-EF8C-C748-F01B7A58B400}"/>
              </a:ext>
            </a:extLst>
          </p:cNvPr>
          <p:cNvSpPr txBox="1"/>
          <p:nvPr/>
        </p:nvSpPr>
        <p:spPr>
          <a:xfrm>
            <a:off x="311609" y="5083512"/>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8" name="CuadroTexto 57">
            <a:extLst>
              <a:ext uri="{FF2B5EF4-FFF2-40B4-BE49-F238E27FC236}">
                <a16:creationId xmlns:a16="http://schemas.microsoft.com/office/drawing/2014/main" id="{EB156024-D2E8-7EB5-9C31-7AA1982BD9AE}"/>
              </a:ext>
            </a:extLst>
          </p:cNvPr>
          <p:cNvSpPr txBox="1"/>
          <p:nvPr/>
        </p:nvSpPr>
        <p:spPr>
          <a:xfrm>
            <a:off x="6431993" y="5112594"/>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563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3AF944DC-731B-5314-FE60-F06E4FD6349F}"/>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5" name="CuadroTexto 64">
            <a:extLst>
              <a:ext uri="{FF2B5EF4-FFF2-40B4-BE49-F238E27FC236}">
                <a16:creationId xmlns:a16="http://schemas.microsoft.com/office/drawing/2014/main" id="{F909C587-D287-0B42-F598-DC62A32D5AA0}"/>
              </a:ext>
            </a:extLst>
          </p:cNvPr>
          <p:cNvSpPr txBox="1"/>
          <p:nvPr/>
        </p:nvSpPr>
        <p:spPr>
          <a:xfrm>
            <a:off x="6001787" y="1790333"/>
            <a:ext cx="2266238" cy="415498"/>
          </a:xfrm>
          <a:prstGeom prst="rect">
            <a:avLst/>
          </a:prstGeom>
          <a:noFill/>
        </p:spPr>
        <p:txBody>
          <a:bodyPr wrap="square" rtlCol="0">
            <a:spAutoFit/>
          </a:bodyPr>
          <a:lstStyle/>
          <a:p>
            <a:r>
              <a:rPr lang="es-MX" b="1" dirty="0">
                <a:solidFill>
                  <a:srgbClr val="2A5162"/>
                </a:solidFill>
              </a:rPr>
              <a:t>Abril 2025</a:t>
            </a:r>
            <a:endParaRPr lang="es-CO" b="1" dirty="0">
              <a:solidFill>
                <a:srgbClr val="2A5162"/>
              </a:solidFill>
            </a:endParaRPr>
          </a:p>
        </p:txBody>
      </p:sp>
      <p:sp>
        <p:nvSpPr>
          <p:cNvPr id="69" name="CuadroTexto 68">
            <a:extLst>
              <a:ext uri="{FF2B5EF4-FFF2-40B4-BE49-F238E27FC236}">
                <a16:creationId xmlns:a16="http://schemas.microsoft.com/office/drawing/2014/main" id="{EBEEECEC-7122-514C-A33D-138671DE0C0D}"/>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Occidente</a:t>
            </a:r>
            <a:endParaRPr lang="es-CO" b="1" dirty="0">
              <a:solidFill>
                <a:srgbClr val="2A5162"/>
              </a:solidFill>
            </a:endParaRPr>
          </a:p>
        </p:txBody>
      </p:sp>
      <p:cxnSp>
        <p:nvCxnSpPr>
          <p:cNvPr id="71" name="Conector recto 70">
            <a:extLst>
              <a:ext uri="{FF2B5EF4-FFF2-40B4-BE49-F238E27FC236}">
                <a16:creationId xmlns:a16="http://schemas.microsoft.com/office/drawing/2014/main" id="{A8CF7E59-E3BE-A867-517A-181CA93A6A8F}"/>
              </a:ext>
            </a:extLst>
          </p:cNvPr>
          <p:cNvCxnSpPr>
            <a:cxnSpLocks/>
          </p:cNvCxnSpPr>
          <p:nvPr/>
        </p:nvCxnSpPr>
        <p:spPr>
          <a:xfrm>
            <a:off x="311609" y="5083512"/>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Gráfico 5">
            <a:extLst>
              <a:ext uri="{FF2B5EF4-FFF2-40B4-BE49-F238E27FC236}">
                <a16:creationId xmlns:a16="http://schemas.microsoft.com/office/drawing/2014/main" id="{2363E640-F3F1-6B2E-6314-261C98F626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73828" y="1696390"/>
            <a:ext cx="3904976" cy="4150800"/>
          </a:xfrm>
          <a:prstGeom prst="rect">
            <a:avLst/>
          </a:prstGeom>
        </p:spPr>
      </p:pic>
      <p:sp>
        <p:nvSpPr>
          <p:cNvPr id="4" name="CuadroTexto 3">
            <a:extLst>
              <a:ext uri="{FF2B5EF4-FFF2-40B4-BE49-F238E27FC236}">
                <a16:creationId xmlns:a16="http://schemas.microsoft.com/office/drawing/2014/main" id="{EE3D7F55-7401-2336-63DB-35B83DD10ED2}"/>
              </a:ext>
            </a:extLst>
          </p:cNvPr>
          <p:cNvSpPr txBox="1"/>
          <p:nvPr/>
        </p:nvSpPr>
        <p:spPr>
          <a:xfrm>
            <a:off x="3987907" y="2363866"/>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317</a:t>
            </a:r>
          </a:p>
        </p:txBody>
      </p:sp>
      <p:sp>
        <p:nvSpPr>
          <p:cNvPr id="5" name="CuadroTexto 4">
            <a:extLst>
              <a:ext uri="{FF2B5EF4-FFF2-40B4-BE49-F238E27FC236}">
                <a16:creationId xmlns:a16="http://schemas.microsoft.com/office/drawing/2014/main" id="{5434069A-5388-8407-E239-9548659E4FE6}"/>
              </a:ext>
            </a:extLst>
          </p:cNvPr>
          <p:cNvSpPr txBox="1"/>
          <p:nvPr/>
        </p:nvSpPr>
        <p:spPr>
          <a:xfrm>
            <a:off x="4043652" y="2852056"/>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184</a:t>
            </a:r>
          </a:p>
        </p:txBody>
      </p:sp>
      <p:sp>
        <p:nvSpPr>
          <p:cNvPr id="8" name="CuadroTexto 7">
            <a:extLst>
              <a:ext uri="{FF2B5EF4-FFF2-40B4-BE49-F238E27FC236}">
                <a16:creationId xmlns:a16="http://schemas.microsoft.com/office/drawing/2014/main" id="{20BB718D-BC72-2137-7D06-12EFCFB317C7}"/>
              </a:ext>
            </a:extLst>
          </p:cNvPr>
          <p:cNvSpPr txBox="1"/>
          <p:nvPr/>
        </p:nvSpPr>
        <p:spPr>
          <a:xfrm>
            <a:off x="4064057" y="3422259"/>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41</a:t>
            </a:r>
          </a:p>
        </p:txBody>
      </p:sp>
      <p:sp>
        <p:nvSpPr>
          <p:cNvPr id="9" name="CuadroTexto 8">
            <a:extLst>
              <a:ext uri="{FF2B5EF4-FFF2-40B4-BE49-F238E27FC236}">
                <a16:creationId xmlns:a16="http://schemas.microsoft.com/office/drawing/2014/main" id="{9EA50F44-C7C4-083C-FA44-098F35388AF9}"/>
              </a:ext>
            </a:extLst>
          </p:cNvPr>
          <p:cNvSpPr txBox="1"/>
          <p:nvPr/>
        </p:nvSpPr>
        <p:spPr>
          <a:xfrm>
            <a:off x="4144780" y="3937740"/>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10" name="CuadroTexto 9">
            <a:extLst>
              <a:ext uri="{FF2B5EF4-FFF2-40B4-BE49-F238E27FC236}">
                <a16:creationId xmlns:a16="http://schemas.microsoft.com/office/drawing/2014/main" id="{8E8A5023-ED61-F62A-E8E8-762CE6F422EE}"/>
              </a:ext>
            </a:extLst>
          </p:cNvPr>
          <p:cNvSpPr txBox="1"/>
          <p:nvPr/>
        </p:nvSpPr>
        <p:spPr>
          <a:xfrm>
            <a:off x="4230505" y="4519744"/>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12" name="CuadroTexto 11">
            <a:extLst>
              <a:ext uri="{FF2B5EF4-FFF2-40B4-BE49-F238E27FC236}">
                <a16:creationId xmlns:a16="http://schemas.microsoft.com/office/drawing/2014/main" id="{ED57AE55-BE4B-11F6-2A9A-9D42B7F584F8}"/>
              </a:ext>
            </a:extLst>
          </p:cNvPr>
          <p:cNvSpPr txBox="1"/>
          <p:nvPr/>
        </p:nvSpPr>
        <p:spPr>
          <a:xfrm>
            <a:off x="4191086" y="509598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542</a:t>
            </a:r>
          </a:p>
        </p:txBody>
      </p:sp>
      <p:sp>
        <p:nvSpPr>
          <p:cNvPr id="13" name="CuadroTexto 12">
            <a:extLst>
              <a:ext uri="{FF2B5EF4-FFF2-40B4-BE49-F238E27FC236}">
                <a16:creationId xmlns:a16="http://schemas.microsoft.com/office/drawing/2014/main" id="{62ECB888-C83C-F2CF-D8CF-B7C561140615}"/>
              </a:ext>
            </a:extLst>
          </p:cNvPr>
          <p:cNvSpPr txBox="1"/>
          <p:nvPr/>
        </p:nvSpPr>
        <p:spPr>
          <a:xfrm>
            <a:off x="3747654" y="1791505"/>
            <a:ext cx="2266238" cy="415498"/>
          </a:xfrm>
          <a:prstGeom prst="rect">
            <a:avLst/>
          </a:prstGeom>
          <a:noFill/>
        </p:spPr>
        <p:txBody>
          <a:bodyPr wrap="square" rtlCol="0">
            <a:spAutoFit/>
          </a:bodyPr>
          <a:lstStyle/>
          <a:p>
            <a:r>
              <a:rPr lang="es-MX" b="1" dirty="0">
                <a:solidFill>
                  <a:srgbClr val="2A5162"/>
                </a:solidFill>
              </a:rPr>
              <a:t>Marzo 2025</a:t>
            </a:r>
            <a:endParaRPr lang="es-CO" b="1" dirty="0">
              <a:solidFill>
                <a:srgbClr val="2A5162"/>
              </a:solidFill>
            </a:endParaRPr>
          </a:p>
        </p:txBody>
      </p:sp>
      <p:cxnSp>
        <p:nvCxnSpPr>
          <p:cNvPr id="17" name="Conector recto 16">
            <a:extLst>
              <a:ext uri="{FF2B5EF4-FFF2-40B4-BE49-F238E27FC236}">
                <a16:creationId xmlns:a16="http://schemas.microsoft.com/office/drawing/2014/main" id="{FE525ECF-3C92-437F-6571-3CDD6DCD830E}"/>
              </a:ext>
            </a:extLst>
          </p:cNvPr>
          <p:cNvCxnSpPr>
            <a:cxnSpLocks/>
          </p:cNvCxnSpPr>
          <p:nvPr/>
        </p:nvCxnSpPr>
        <p:spPr>
          <a:xfrm>
            <a:off x="5563226" y="1775352"/>
            <a:ext cx="0" cy="3973409"/>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579839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7.01.13"/>
  <p:tag name="AS_TITLE" val="Aspose.Slides for .NET 4.0"/>
  <p:tag name="AS_VERSION" val="16.12.1.0"/>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7397</TotalTime>
  <Words>2250</Words>
  <Application>Microsoft Office PowerPoint</Application>
  <PresentationFormat>Personalizado</PresentationFormat>
  <Paragraphs>455</Paragraphs>
  <Slides>27</Slides>
  <Notes>10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27</vt:i4>
      </vt:variant>
    </vt:vector>
  </HeadingPairs>
  <TitlesOfParts>
    <vt:vector size="33" baseType="lpstr">
      <vt:lpstr>Arial</vt:lpstr>
      <vt:lpstr>Calibri</vt:lpstr>
      <vt:lpstr>Open Sans</vt:lpstr>
      <vt:lpstr>Open Sans Extrabold</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JONATAN MARTINEZ LOPERA</cp:lastModifiedBy>
  <cp:revision>174</cp:revision>
  <dcterms:created xsi:type="dcterms:W3CDTF">2021-01-16T20:41:53Z</dcterms:created>
  <dcterms:modified xsi:type="dcterms:W3CDTF">2025-05-16T17:25:28Z</dcterms:modified>
</cp:coreProperties>
</file>