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79" r:id="rId3"/>
    <p:sldId id="343" r:id="rId4"/>
    <p:sldId id="333" r:id="rId5"/>
    <p:sldId id="334" r:id="rId6"/>
    <p:sldId id="335" r:id="rId7"/>
    <p:sldId id="336" r:id="rId8"/>
    <p:sldId id="337" r:id="rId9"/>
    <p:sldId id="338" r:id="rId10"/>
    <p:sldId id="339" r:id="rId11"/>
    <p:sldId id="341" r:id="rId12"/>
    <p:sldId id="340" r:id="rId13"/>
    <p:sldId id="342"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Lst>
  <p:sldSz cx="12190413" cy="6859588"/>
  <p:notesSz cx="6858000" cy="9144000"/>
  <p:custDataLst>
    <p:tags r:id="rId31"/>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547BDA-B3BE-D253-53E5-FA18C689AB3B}" name="Natalia Andrea Gomez Echaverria" initials="NG" userId="S::NGOMEZ@saviaeps.onmicrosoft.com::d35c5606-5963-4c82-af25-5ff9217117ce" providerId="AD"/>
  <p188:author id="{25B663F3-C0DA-D218-EF21-23685F4E7750}" name="Natalia Andrea Gomez Echavarria" initials="NAGE" userId="S-1-5-21-1716087525-4202621800-3901471093-147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162"/>
    <a:srgbClr val="9BD2CD"/>
    <a:srgbClr val="FFFFFF"/>
    <a:srgbClr val="3BB9B8"/>
    <a:srgbClr val="009B86"/>
    <a:srgbClr val="EEDF58"/>
    <a:srgbClr val="E17A16"/>
    <a:srgbClr val="E79442"/>
    <a:srgbClr val="713E0A"/>
    <a:srgbClr val="FAF63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570" autoAdjust="0"/>
  </p:normalViewPr>
  <p:slideViewPr>
    <p:cSldViewPr>
      <p:cViewPr varScale="1">
        <p:scale>
          <a:sx n="88" d="100"/>
          <a:sy n="88" d="100"/>
        </p:scale>
        <p:origin x="470" y="77"/>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0.%20NATALIA%20G&#211;MEZ\ATENCI&#211;N%20AL%20USUARIO\1.%20INFORMES\EXPRESIONES\2025\Data_expresiones_20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s-CO" sz="1400" b="1" i="0" u="none" strike="noStrike" kern="1200" cap="none" spc="0" normalizeH="0" baseline="0">
                <a:solidFill>
                  <a:srgbClr val="006666"/>
                </a:solidFill>
              </a:rPr>
              <a:t>COMPARATIVO MANIFESTACIONES</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s-CO"/>
        </a:p>
      </c:txPr>
    </c:title>
    <c:autoTitleDeleted val="0"/>
    <c:plotArea>
      <c:layout/>
      <c:barChart>
        <c:barDir val="col"/>
        <c:grouping val="stacked"/>
        <c:varyColors val="0"/>
        <c:ser>
          <c:idx val="0"/>
          <c:order val="0"/>
          <c:tx>
            <c:strRef>
              <c:f>'Dinámica Comparativo'!$B$6</c:f>
              <c:strCache>
                <c:ptCount val="1"/>
                <c:pt idx="0">
                  <c:v>ENERO</c:v>
                </c:pt>
              </c:strCache>
            </c:strRef>
          </c:tx>
          <c:spPr>
            <a:solidFill>
              <a:schemeClr val="accent1"/>
            </a:solidFill>
            <a:ln>
              <a:noFill/>
            </a:ln>
            <a:effectLst/>
          </c:spPr>
          <c:invertIfNegative val="0"/>
          <c:dPt>
            <c:idx val="0"/>
            <c:invertIfNegative val="0"/>
            <c:bubble3D val="0"/>
            <c:spPr>
              <a:solidFill>
                <a:srgbClr val="006D74"/>
              </a:solidFill>
              <a:ln>
                <a:noFill/>
              </a:ln>
              <a:effectLst/>
            </c:spPr>
            <c:extLst>
              <c:ext xmlns:c16="http://schemas.microsoft.com/office/drawing/2014/chart" uri="{C3380CC4-5D6E-409C-BE32-E72D297353CC}">
                <c16:uniqueId val="{00000001-EB8F-45D4-86A1-C4649406CD1D}"/>
              </c:ext>
            </c:extLst>
          </c:dPt>
          <c:dPt>
            <c:idx val="1"/>
            <c:invertIfNegative val="0"/>
            <c:bubble3D val="0"/>
            <c:spPr>
              <a:solidFill>
                <a:srgbClr val="00A5A4"/>
              </a:solidFill>
              <a:ln>
                <a:noFill/>
              </a:ln>
              <a:effectLst/>
            </c:spPr>
            <c:extLst>
              <c:ext xmlns:c16="http://schemas.microsoft.com/office/drawing/2014/chart" uri="{C3380CC4-5D6E-409C-BE32-E72D297353CC}">
                <c16:uniqueId val="{00000003-EB8F-45D4-86A1-C4649406CD1D}"/>
              </c:ext>
            </c:extLst>
          </c:dPt>
          <c:dLbls>
            <c:dLbl>
              <c:idx val="0"/>
              <c:layout>
                <c:manualLayout>
                  <c:x val="0"/>
                  <c:y val="-0.157407407407407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8F-45D4-86A1-C4649406CD1D}"/>
                </c:ext>
              </c:extLst>
            </c:dLbl>
            <c:dLbl>
              <c:idx val="1"/>
              <c:layout>
                <c:manualLayout>
                  <c:x val="-1.0185067526415994E-16"/>
                  <c:y val="-0.3194444444444444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8F-45D4-86A1-C4649406CD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2A5162"/>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'Dinámica Comparativo'!$A$7:$A$8</c:f>
              <c:numCache>
                <c:formatCode>General</c:formatCode>
                <c:ptCount val="2"/>
                <c:pt idx="0">
                  <c:v>2024</c:v>
                </c:pt>
                <c:pt idx="1">
                  <c:v>2025</c:v>
                </c:pt>
              </c:numCache>
            </c:numRef>
          </c:cat>
          <c:val>
            <c:numRef>
              <c:f>'Dinámica Comparativo'!$B$7:$B$8</c:f>
              <c:numCache>
                <c:formatCode>#,##0</c:formatCode>
                <c:ptCount val="2"/>
                <c:pt idx="0">
                  <c:v>37513</c:v>
                </c:pt>
                <c:pt idx="1">
                  <c:v>101419</c:v>
                </c:pt>
              </c:numCache>
            </c:numRef>
          </c:val>
          <c:extLst>
            <c:ext xmlns:c16="http://schemas.microsoft.com/office/drawing/2014/chart" uri="{C3380CC4-5D6E-409C-BE32-E72D297353CC}">
              <c16:uniqueId val="{00000004-EB8F-45D4-86A1-C4649406CD1D}"/>
            </c:ext>
          </c:extLst>
        </c:ser>
        <c:dLbls>
          <c:dLblPos val="ctr"/>
          <c:showLegendKey val="0"/>
          <c:showVal val="1"/>
          <c:showCatName val="0"/>
          <c:showSerName val="0"/>
          <c:showPercent val="0"/>
          <c:showBubbleSize val="0"/>
        </c:dLbls>
        <c:gapWidth val="150"/>
        <c:overlap val="100"/>
        <c:axId val="263316815"/>
        <c:axId val="392650015"/>
      </c:barChart>
      <c:catAx>
        <c:axId val="263316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2A5162"/>
                </a:solidFill>
                <a:latin typeface="+mn-lt"/>
                <a:ea typeface="+mn-ea"/>
                <a:cs typeface="+mn-cs"/>
              </a:defRPr>
            </a:pPr>
            <a:endParaRPr lang="es-CO"/>
          </a:p>
        </c:txPr>
        <c:crossAx val="392650015"/>
        <c:crosses val="autoZero"/>
        <c:auto val="1"/>
        <c:lblAlgn val="ctr"/>
        <c:lblOffset val="100"/>
        <c:noMultiLvlLbl val="0"/>
      </c:catAx>
      <c:valAx>
        <c:axId val="392650015"/>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2A5162"/>
                </a:solidFill>
                <a:latin typeface="+mn-lt"/>
                <a:ea typeface="+mn-ea"/>
                <a:cs typeface="+mn-cs"/>
              </a:defRPr>
            </a:pPr>
            <a:endParaRPr lang="es-CO"/>
          </a:p>
        </c:txPr>
        <c:crossAx val="263316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13/02/2025</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5</a:t>
            </a:fld>
            <a:endParaRPr lang="es-CO"/>
          </a:p>
        </p:txBody>
      </p:sp>
    </p:spTree>
    <p:extLst>
      <p:ext uri="{BB962C8B-B14F-4D97-AF65-F5344CB8AC3E}">
        <p14:creationId xmlns:p14="http://schemas.microsoft.com/office/powerpoint/2010/main" val="1341062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0B66-A964-88A1-FFC4-FF8B6009F1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EEA7C0-4E6F-C13C-9D6D-5F548C5913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F731CD-8C72-8CF4-D6C3-A992A2B3857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AA70AB-24EC-EA56-9783-9A036927E83F}"/>
              </a:ext>
            </a:extLst>
          </p:cNvPr>
          <p:cNvSpPr>
            <a:spLocks noGrp="1"/>
          </p:cNvSpPr>
          <p:nvPr>
            <p:ph type="sldNum" sz="quarter" idx="5"/>
          </p:nvPr>
        </p:nvSpPr>
        <p:spPr/>
        <p:txBody>
          <a:bodyPr/>
          <a:lstStyle/>
          <a:p>
            <a:fld id="{C1D7F857-95B7-4AF3-BC02-B0F4E65BDEE8}" type="slidenum">
              <a:rPr lang="es-CO" smtClean="0"/>
              <a:t>6</a:t>
            </a:fld>
            <a:endParaRPr lang="es-CO"/>
          </a:p>
        </p:txBody>
      </p:sp>
    </p:spTree>
    <p:extLst>
      <p:ext uri="{BB962C8B-B14F-4D97-AF65-F5344CB8AC3E}">
        <p14:creationId xmlns:p14="http://schemas.microsoft.com/office/powerpoint/2010/main" val="148713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3E1-FD29-61EA-CB45-51530CC2EF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983910-EAA3-CE8C-BAE8-617F70B1FC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E5F503-75F4-0366-CFB8-A0C69D1C22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63C4B96-5F8B-D854-3755-5731E0485870}"/>
              </a:ext>
            </a:extLst>
          </p:cNvPr>
          <p:cNvSpPr>
            <a:spLocks noGrp="1"/>
          </p:cNvSpPr>
          <p:nvPr>
            <p:ph type="sldNum" sz="quarter" idx="5"/>
          </p:nvPr>
        </p:nvSpPr>
        <p:spPr/>
        <p:txBody>
          <a:bodyPr/>
          <a:lstStyle/>
          <a:p>
            <a:fld id="{C1D7F857-95B7-4AF3-BC02-B0F4E65BDEE8}" type="slidenum">
              <a:rPr lang="es-CO" smtClean="0"/>
              <a:t>7</a:t>
            </a:fld>
            <a:endParaRPr lang="es-CO"/>
          </a:p>
        </p:txBody>
      </p:sp>
    </p:spTree>
    <p:extLst>
      <p:ext uri="{BB962C8B-B14F-4D97-AF65-F5344CB8AC3E}">
        <p14:creationId xmlns:p14="http://schemas.microsoft.com/office/powerpoint/2010/main" val="408630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8C1E-E80C-CB51-68AF-DA57CA7467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2899F5-4E66-0075-B7ED-4A8F623FD6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ED3EE3-1F35-FC03-DFEB-0AD06FA3455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8CA394-20D1-B82C-05AB-846412082BF6}"/>
              </a:ext>
            </a:extLst>
          </p:cNvPr>
          <p:cNvSpPr>
            <a:spLocks noGrp="1"/>
          </p:cNvSpPr>
          <p:nvPr>
            <p:ph type="sldNum" sz="quarter" idx="5"/>
          </p:nvPr>
        </p:nvSpPr>
        <p:spPr/>
        <p:txBody>
          <a:bodyPr/>
          <a:lstStyle/>
          <a:p>
            <a:fld id="{C1D7F857-95B7-4AF3-BC02-B0F4E65BDEE8}" type="slidenum">
              <a:rPr lang="es-CO" smtClean="0"/>
              <a:t>8</a:t>
            </a:fld>
            <a:endParaRPr lang="es-CO"/>
          </a:p>
        </p:txBody>
      </p:sp>
    </p:spTree>
    <p:extLst>
      <p:ext uri="{BB962C8B-B14F-4D97-AF65-F5344CB8AC3E}">
        <p14:creationId xmlns:p14="http://schemas.microsoft.com/office/powerpoint/2010/main" val="2618517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342C6-601E-5564-AE28-9419FD5101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C4C5D4-EEFA-A85A-94F3-5393F389C4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87D749-CAE2-C1EA-5011-545129ABD80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EB32769-B474-7566-42E7-99B50F641F50}"/>
              </a:ext>
            </a:extLst>
          </p:cNvPr>
          <p:cNvSpPr>
            <a:spLocks noGrp="1"/>
          </p:cNvSpPr>
          <p:nvPr>
            <p:ph type="sldNum" sz="quarter" idx="5"/>
          </p:nvPr>
        </p:nvSpPr>
        <p:spPr/>
        <p:txBody>
          <a:bodyPr/>
          <a:lstStyle/>
          <a:p>
            <a:fld id="{C1D7F857-95B7-4AF3-BC02-B0F4E65BDEE8}" type="slidenum">
              <a:rPr lang="es-CO" smtClean="0"/>
              <a:t>9</a:t>
            </a:fld>
            <a:endParaRPr lang="es-CO"/>
          </a:p>
        </p:txBody>
      </p:sp>
    </p:spTree>
    <p:extLst>
      <p:ext uri="{BB962C8B-B14F-4D97-AF65-F5344CB8AC3E}">
        <p14:creationId xmlns:p14="http://schemas.microsoft.com/office/powerpoint/2010/main" val="2387481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CBB-6047-906E-0FFB-910521285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2D89D-A2C7-0548-4924-9C5FA79489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609DC2-95F6-5A84-4DF8-381D6A6BC42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FAA0E5A-F4D1-3AB3-D707-31CA3092FB3B}"/>
              </a:ext>
            </a:extLst>
          </p:cNvPr>
          <p:cNvSpPr>
            <a:spLocks noGrp="1"/>
          </p:cNvSpPr>
          <p:nvPr>
            <p:ph type="sldNum" sz="quarter" idx="5"/>
          </p:nvPr>
        </p:nvSpPr>
        <p:spPr/>
        <p:txBody>
          <a:bodyPr/>
          <a:lstStyle/>
          <a:p>
            <a:fld id="{C1D7F857-95B7-4AF3-BC02-B0F4E65BDEE8}" type="slidenum">
              <a:rPr lang="es-CO" smtClean="0"/>
              <a:t>10</a:t>
            </a:fld>
            <a:endParaRPr lang="es-CO"/>
          </a:p>
        </p:txBody>
      </p:sp>
    </p:spTree>
    <p:extLst>
      <p:ext uri="{BB962C8B-B14F-4D97-AF65-F5344CB8AC3E}">
        <p14:creationId xmlns:p14="http://schemas.microsoft.com/office/powerpoint/2010/main" val="359236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38BD-D110-C22A-A867-6296FFC07C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8C359D-670F-7E50-92FE-5B2CF994FA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DC0DB7-73B9-EC43-3DFD-55DA74AEE63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F00E976-EF13-E35F-644C-C3C06C4D5F2B}"/>
              </a:ext>
            </a:extLst>
          </p:cNvPr>
          <p:cNvSpPr>
            <a:spLocks noGrp="1"/>
          </p:cNvSpPr>
          <p:nvPr>
            <p:ph type="sldNum" sz="quarter" idx="5"/>
          </p:nvPr>
        </p:nvSpPr>
        <p:spPr/>
        <p:txBody>
          <a:bodyPr/>
          <a:lstStyle/>
          <a:p>
            <a:fld id="{C1D7F857-95B7-4AF3-BC02-B0F4E65BDEE8}" type="slidenum">
              <a:rPr lang="es-CO" smtClean="0"/>
              <a:t>11</a:t>
            </a:fld>
            <a:endParaRPr lang="es-CO"/>
          </a:p>
        </p:txBody>
      </p:sp>
    </p:spTree>
    <p:extLst>
      <p:ext uri="{BB962C8B-B14F-4D97-AF65-F5344CB8AC3E}">
        <p14:creationId xmlns:p14="http://schemas.microsoft.com/office/powerpoint/2010/main" val="818460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56FF1-854D-6FB0-B20D-50AEFD7D08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87D1F3-FEED-A2DF-C537-5D0417A1E2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D19789-C32B-62BC-F099-B16C2F3970F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FB09AC2-AF41-5798-6D14-7B0D312B19D7}"/>
              </a:ext>
            </a:extLst>
          </p:cNvPr>
          <p:cNvSpPr>
            <a:spLocks noGrp="1"/>
          </p:cNvSpPr>
          <p:nvPr>
            <p:ph type="sldNum" sz="quarter" idx="5"/>
          </p:nvPr>
        </p:nvSpPr>
        <p:spPr/>
        <p:txBody>
          <a:bodyPr/>
          <a:lstStyle/>
          <a:p>
            <a:fld id="{C1D7F857-95B7-4AF3-BC02-B0F4E65BDEE8}" type="slidenum">
              <a:rPr lang="es-CO" smtClean="0"/>
              <a:t>12</a:t>
            </a:fld>
            <a:endParaRPr lang="es-CO"/>
          </a:p>
        </p:txBody>
      </p:sp>
    </p:spTree>
    <p:extLst>
      <p:ext uri="{BB962C8B-B14F-4D97-AF65-F5344CB8AC3E}">
        <p14:creationId xmlns:p14="http://schemas.microsoft.com/office/powerpoint/2010/main" val="1143689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6DF5-649C-A148-6D58-DF1041E37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4B71F8-A74B-844A-E56E-5108B0ED54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E742B4-9762-8DFB-F09A-9A90D6D799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53B7AD5-83BF-C76E-93C6-68DCEA537ED5}"/>
              </a:ext>
            </a:extLst>
          </p:cNvPr>
          <p:cNvSpPr>
            <a:spLocks noGrp="1"/>
          </p:cNvSpPr>
          <p:nvPr>
            <p:ph type="sldNum" sz="quarter" idx="5"/>
          </p:nvPr>
        </p:nvSpPr>
        <p:spPr/>
        <p:txBody>
          <a:bodyPr/>
          <a:lstStyle/>
          <a:p>
            <a:fld id="{C1D7F857-95B7-4AF3-BC02-B0F4E65BDEE8}" type="slidenum">
              <a:rPr lang="es-CO" smtClean="0"/>
              <a:t>13</a:t>
            </a:fld>
            <a:endParaRPr lang="es-CO"/>
          </a:p>
        </p:txBody>
      </p:sp>
    </p:spTree>
    <p:extLst>
      <p:ext uri="{BB962C8B-B14F-4D97-AF65-F5344CB8AC3E}">
        <p14:creationId xmlns:p14="http://schemas.microsoft.com/office/powerpoint/2010/main" val="404599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package" Target="../embeddings/Microsoft_Excel_Worksheet2.xlsx"/><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3.xlsx"/><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Worksheet4.xlsx"/><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Excel_Worksheet5.xlsx"/><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package" Target="../embeddings/Microsoft_Excel_Worksheet1.xlsx"/><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package" Target="../embeddings/Microsoft_Excel_Worksheet6.xlsx"/><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package" Target="../embeddings/Microsoft_Excel_Worksheet7.xlsx"/><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package" Target="../embeddings/Microsoft_Excel_Worksheet8.xlsx"/><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package" Target="../embeddings/Microsoft_Excel_Worksheet9.xlsx"/><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package" Target="../embeddings/Microsoft_Excel_Worksheet10.xlsx"/><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778632" y="2722726"/>
            <a:ext cx="10009112" cy="1446550"/>
          </a:xfrm>
          <a:prstGeom prst="rect">
            <a:avLst/>
          </a:prstGeom>
          <a:noFill/>
        </p:spPr>
        <p:txBody>
          <a:bodyPr wrap="square" rtlCol="0">
            <a:spAutoFit/>
          </a:bodyPr>
          <a:lstStyle/>
          <a:p>
            <a:r>
              <a:rPr lang="es-CO" sz="4400" dirty="0">
                <a:solidFill>
                  <a:srgbClr val="FFFFFF"/>
                </a:solidFill>
                <a:latin typeface="+mj-lt"/>
              </a:rPr>
              <a:t>Reporte de gestión a las solicitudes radicadas por parte de nuestros afiliados </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630710" y="2714462"/>
            <a:ext cx="0" cy="223224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DC9C34B-8339-EC4A-3DB0-FC6BE602C1EA}"/>
              </a:ext>
            </a:extLst>
          </p:cNvPr>
          <p:cNvSpPr txBox="1"/>
          <p:nvPr/>
        </p:nvSpPr>
        <p:spPr>
          <a:xfrm>
            <a:off x="0" y="6259424"/>
            <a:ext cx="2232248" cy="600164"/>
          </a:xfrm>
          <a:prstGeom prst="rect">
            <a:avLst/>
          </a:prstGeom>
          <a:noFill/>
        </p:spPr>
        <p:txBody>
          <a:bodyPr wrap="square" rtlCol="0">
            <a:spAutoFit/>
          </a:bodyPr>
          <a:lstStyle/>
          <a:p>
            <a:r>
              <a:rPr lang="es-CO" sz="1100" b="1" dirty="0">
                <a:solidFill>
                  <a:srgbClr val="FFFFFF"/>
                </a:solidFill>
                <a:latin typeface="Arial" panose="020B0604020202020204" pitchFamily="34" charset="0"/>
                <a:cs typeface="Arial" panose="020B0604020202020204" pitchFamily="34" charset="0"/>
              </a:rPr>
              <a:t>Código: </a:t>
            </a:r>
            <a:r>
              <a:rPr lang="es-CO" sz="1100" dirty="0">
                <a:solidFill>
                  <a:srgbClr val="FFFFFF"/>
                </a:solidFill>
                <a:latin typeface="Arial" panose="020B0604020202020204" pitchFamily="34" charset="0"/>
                <a:cs typeface="Arial" panose="020B0604020202020204" pitchFamily="34" charset="0"/>
              </a:rPr>
              <a:t>FO-RE-02</a:t>
            </a:r>
          </a:p>
          <a:p>
            <a:r>
              <a:rPr lang="es-CO" sz="1100" b="1" dirty="0">
                <a:solidFill>
                  <a:srgbClr val="FFFFFF"/>
                </a:solidFill>
                <a:latin typeface="Arial" panose="020B0604020202020204" pitchFamily="34" charset="0"/>
                <a:cs typeface="Arial" panose="020B0604020202020204" pitchFamily="34" charset="0"/>
              </a:rPr>
              <a:t>Versión: </a:t>
            </a:r>
            <a:r>
              <a:rPr lang="es-CO" sz="1100" dirty="0">
                <a:solidFill>
                  <a:srgbClr val="FFFFFF"/>
                </a:solidFill>
                <a:latin typeface="Arial" panose="020B0604020202020204" pitchFamily="34" charset="0"/>
                <a:cs typeface="Arial" panose="020B0604020202020204" pitchFamily="34" charset="0"/>
              </a:rPr>
              <a:t>04</a:t>
            </a:r>
            <a:br>
              <a:rPr lang="es-CO" sz="1100" dirty="0">
                <a:solidFill>
                  <a:srgbClr val="FFFFFF"/>
                </a:solidFill>
                <a:latin typeface="Arial" panose="020B0604020202020204" pitchFamily="34" charset="0"/>
                <a:cs typeface="Arial" panose="020B0604020202020204" pitchFamily="34" charset="0"/>
              </a:rPr>
            </a:br>
            <a:r>
              <a:rPr lang="es-CO" sz="1100" b="1" dirty="0">
                <a:solidFill>
                  <a:srgbClr val="FFFFFF"/>
                </a:solidFill>
                <a:latin typeface="Arial" panose="020B0604020202020204" pitchFamily="34" charset="0"/>
                <a:cs typeface="Arial" panose="020B0604020202020204" pitchFamily="34" charset="0"/>
              </a:rPr>
              <a:t>Fecha</a:t>
            </a:r>
            <a:r>
              <a:rPr lang="es-CO" sz="1100" dirty="0">
                <a:solidFill>
                  <a:srgbClr val="FFFFFF"/>
                </a:solidFill>
                <a:latin typeface="Arial" panose="020B0604020202020204" pitchFamily="34" charset="0"/>
                <a:cs typeface="Arial" panose="020B0604020202020204" pitchFamily="34" charset="0"/>
              </a:rPr>
              <a:t>: 17/09/2024</a:t>
            </a:r>
          </a:p>
        </p:txBody>
      </p:sp>
      <p:sp>
        <p:nvSpPr>
          <p:cNvPr id="3" name="CuadroTexto 2">
            <a:extLst>
              <a:ext uri="{FF2B5EF4-FFF2-40B4-BE49-F238E27FC236}">
                <a16:creationId xmlns:a16="http://schemas.microsoft.com/office/drawing/2014/main" id="{F680A909-8FE4-ACC9-8749-15B0FE03EB37}"/>
              </a:ext>
            </a:extLst>
          </p:cNvPr>
          <p:cNvSpPr txBox="1"/>
          <p:nvPr/>
        </p:nvSpPr>
        <p:spPr>
          <a:xfrm>
            <a:off x="1774726" y="4001563"/>
            <a:ext cx="10009112" cy="923330"/>
          </a:xfrm>
          <a:prstGeom prst="rect">
            <a:avLst/>
          </a:prstGeom>
          <a:noFill/>
        </p:spPr>
        <p:txBody>
          <a:bodyPr wrap="square" rtlCol="0">
            <a:spAutoFit/>
          </a:bodyPr>
          <a:lstStyle/>
          <a:p>
            <a:r>
              <a:rPr lang="es-MX" sz="5400" dirty="0">
                <a:solidFill>
                  <a:srgbClr val="FFFFFF"/>
                </a:solidFill>
                <a:latin typeface="+mj-lt"/>
              </a:rPr>
              <a:t>Enero 2025</a:t>
            </a:r>
          </a:p>
        </p:txBody>
      </p: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C0D1-1CBD-4297-20E1-EE1B1B2F4EB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6ADAC79-AF02-4ADC-0BD1-5FD8CF3ACF17}"/>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983 (56%)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683D686-49ED-E1D8-F28B-711AC485C027}"/>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Oriente</a:t>
            </a:r>
          </a:p>
        </p:txBody>
      </p:sp>
      <p:sp>
        <p:nvSpPr>
          <p:cNvPr id="7" name="CuadroTexto 6">
            <a:extLst>
              <a:ext uri="{FF2B5EF4-FFF2-40B4-BE49-F238E27FC236}">
                <a16:creationId xmlns:a16="http://schemas.microsoft.com/office/drawing/2014/main" id="{9C61029E-D964-8F5D-FCE4-4C5338CAB2C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312B05E8-083F-2585-4D79-A6D7D0B2DF24}"/>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B5EB8681-BCF8-4F98-AA07-6EF7709158EC}"/>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670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4701890F-2925-7150-8CDC-31D01917FF04}"/>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450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96A9E0D2-7F64-FAD3-E854-406BC6D19409}"/>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122</a:t>
            </a:r>
          </a:p>
        </p:txBody>
      </p:sp>
      <p:sp>
        <p:nvSpPr>
          <p:cNvPr id="34" name="CuadroTexto 33">
            <a:extLst>
              <a:ext uri="{FF2B5EF4-FFF2-40B4-BE49-F238E27FC236}">
                <a16:creationId xmlns:a16="http://schemas.microsoft.com/office/drawing/2014/main" id="{84FBC499-D49A-938F-0DD4-17FCDBAD0CF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7DE01D5F-50F1-EEAB-F046-018B9F87A690}"/>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14</a:t>
            </a:r>
          </a:p>
        </p:txBody>
      </p:sp>
      <p:sp>
        <p:nvSpPr>
          <p:cNvPr id="36" name="CuadroTexto 35">
            <a:extLst>
              <a:ext uri="{FF2B5EF4-FFF2-40B4-BE49-F238E27FC236}">
                <a16:creationId xmlns:a16="http://schemas.microsoft.com/office/drawing/2014/main" id="{5FFA3046-9517-1475-D395-844AE764A5A1}"/>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EA55743E-3738-D3FE-3506-C7BC5FCAA1F7}"/>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983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71E1A8E-05E9-A0CA-5F91-5B20BA6A1FDB}"/>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560</a:t>
            </a:r>
          </a:p>
        </p:txBody>
      </p:sp>
      <p:sp>
        <p:nvSpPr>
          <p:cNvPr id="39" name="CuadroTexto 38">
            <a:extLst>
              <a:ext uri="{FF2B5EF4-FFF2-40B4-BE49-F238E27FC236}">
                <a16:creationId xmlns:a16="http://schemas.microsoft.com/office/drawing/2014/main" id="{EC23B6A7-6F01-0FE2-539D-52C683D10B06}"/>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175</a:t>
            </a:r>
          </a:p>
        </p:txBody>
      </p:sp>
      <p:sp>
        <p:nvSpPr>
          <p:cNvPr id="40" name="CuadroTexto 39">
            <a:extLst>
              <a:ext uri="{FF2B5EF4-FFF2-40B4-BE49-F238E27FC236}">
                <a16:creationId xmlns:a16="http://schemas.microsoft.com/office/drawing/2014/main" id="{C91390FB-85EE-5A1C-39DF-EB0A4B0C425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FCF8FCED-E570-680C-9959-15E2BDC229D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FC2C3936-D71B-CE5E-29D2-9E4BB9AB075C}"/>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2BE209B1-C51F-7E27-4BA6-ABE3C16BE3BB}"/>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14DE3ED7-4E1C-43C4-39D2-B46D14621C61}"/>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5D13EA69-7C23-21E1-3013-23DB095EF0E6}"/>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A6E3EB46-8A23-4B29-920A-946F8D682F36}"/>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D028286-53D2-0ADB-0704-77CA642ABA9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4F4FBCEC-AF25-63E0-321C-96E15F122C90}"/>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EA3A36A9-F373-A689-8953-EC9E82B00657}"/>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1355DE26-A785-E7B1-1EDE-C25E8ABA8020}"/>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.256</a:t>
            </a:r>
          </a:p>
        </p:txBody>
      </p:sp>
      <p:sp>
        <p:nvSpPr>
          <p:cNvPr id="58" name="CuadroTexto 57">
            <a:extLst>
              <a:ext uri="{FF2B5EF4-FFF2-40B4-BE49-F238E27FC236}">
                <a16:creationId xmlns:a16="http://schemas.microsoft.com/office/drawing/2014/main" id="{33E5A644-055B-E8D8-4B34-D18E633144C8}"/>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1.749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DD59A6E5-3CF4-3024-7216-88C88110BCD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FC5CC0A3-AF3A-BA6A-4255-00AFB381B3C6}"/>
              </a:ext>
            </a:extLst>
          </p:cNvPr>
          <p:cNvSpPr txBox="1"/>
          <p:nvPr/>
        </p:nvSpPr>
        <p:spPr>
          <a:xfrm>
            <a:off x="3574927" y="1808111"/>
            <a:ext cx="2040070"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DFA09E42-4DC9-4F27-5FA9-2BAFC8DF630F}"/>
              </a:ext>
            </a:extLst>
          </p:cNvPr>
          <p:cNvSpPr txBox="1"/>
          <p:nvPr/>
        </p:nvSpPr>
        <p:spPr>
          <a:xfrm>
            <a:off x="6020720" y="1808111"/>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E57D4EB1-36D3-B53C-618C-E82D51B1369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Oriente</a:t>
            </a:r>
            <a:endParaRPr lang="es-CO" b="1" dirty="0">
              <a:solidFill>
                <a:srgbClr val="2A5162"/>
              </a:solidFill>
            </a:endParaRPr>
          </a:p>
        </p:txBody>
      </p:sp>
      <p:cxnSp>
        <p:nvCxnSpPr>
          <p:cNvPr id="71" name="Conector recto 70">
            <a:extLst>
              <a:ext uri="{FF2B5EF4-FFF2-40B4-BE49-F238E27FC236}">
                <a16:creationId xmlns:a16="http://schemas.microsoft.com/office/drawing/2014/main" id="{562E48B8-2F42-16A8-9911-A73BF8298C34}"/>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C01FFEB-117F-6ECA-D192-860A5592E9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0590" y="1696390"/>
            <a:ext cx="3904976" cy="4150800"/>
          </a:xfrm>
          <a:prstGeom prst="rect">
            <a:avLst/>
          </a:prstGeom>
        </p:spPr>
      </p:pic>
    </p:spTree>
    <p:extLst>
      <p:ext uri="{BB962C8B-B14F-4D97-AF65-F5344CB8AC3E}">
        <p14:creationId xmlns:p14="http://schemas.microsoft.com/office/powerpoint/2010/main" val="18092341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28E5-C8C3-B8F5-4ADE-44257E074174}"/>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4A659C1-6623-13E3-CF4D-EF73940E6C4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575 (55%)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976968F-459C-DF38-2C6E-590482455DCA}"/>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Suroeste</a:t>
            </a:r>
          </a:p>
        </p:txBody>
      </p:sp>
      <p:sp>
        <p:nvSpPr>
          <p:cNvPr id="7" name="CuadroTexto 6">
            <a:extLst>
              <a:ext uri="{FF2B5EF4-FFF2-40B4-BE49-F238E27FC236}">
                <a16:creationId xmlns:a16="http://schemas.microsoft.com/office/drawing/2014/main" id="{8B3F5744-79B0-6E34-869B-2D57D577DB8A}"/>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000DB259-1164-54C7-8BF3-591A9C113A9E}"/>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964E35F7-0560-C7CA-6017-759552F753EB}"/>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331</a:t>
            </a:r>
          </a:p>
        </p:txBody>
      </p:sp>
      <p:sp>
        <p:nvSpPr>
          <p:cNvPr id="32" name="CuadroTexto 31">
            <a:extLst>
              <a:ext uri="{FF2B5EF4-FFF2-40B4-BE49-F238E27FC236}">
                <a16:creationId xmlns:a16="http://schemas.microsoft.com/office/drawing/2014/main" id="{71B13C21-4803-6629-1CBB-859A862A2AEE}"/>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290</a:t>
            </a:r>
          </a:p>
        </p:txBody>
      </p:sp>
      <p:sp>
        <p:nvSpPr>
          <p:cNvPr id="33" name="CuadroTexto 32">
            <a:extLst>
              <a:ext uri="{FF2B5EF4-FFF2-40B4-BE49-F238E27FC236}">
                <a16:creationId xmlns:a16="http://schemas.microsoft.com/office/drawing/2014/main" id="{820631C7-7DD1-169C-0C83-437FB4484B32}"/>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37</a:t>
            </a:r>
          </a:p>
        </p:txBody>
      </p:sp>
      <p:sp>
        <p:nvSpPr>
          <p:cNvPr id="34" name="CuadroTexto 33">
            <a:extLst>
              <a:ext uri="{FF2B5EF4-FFF2-40B4-BE49-F238E27FC236}">
                <a16:creationId xmlns:a16="http://schemas.microsoft.com/office/drawing/2014/main" id="{467581D1-CF46-1848-B35D-CDD22D1D2B99}"/>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a:t>
            </a:r>
          </a:p>
        </p:txBody>
      </p:sp>
      <p:sp>
        <p:nvSpPr>
          <p:cNvPr id="35" name="CuadroTexto 34">
            <a:extLst>
              <a:ext uri="{FF2B5EF4-FFF2-40B4-BE49-F238E27FC236}">
                <a16:creationId xmlns:a16="http://schemas.microsoft.com/office/drawing/2014/main" id="{922B47EF-CD90-2646-2BE9-F3C58018B12D}"/>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p>
        </p:txBody>
      </p:sp>
      <p:sp>
        <p:nvSpPr>
          <p:cNvPr id="36" name="CuadroTexto 35">
            <a:extLst>
              <a:ext uri="{FF2B5EF4-FFF2-40B4-BE49-F238E27FC236}">
                <a16:creationId xmlns:a16="http://schemas.microsoft.com/office/drawing/2014/main" id="{89BA7E8A-8211-97B0-2739-1745803B0877}"/>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9B51BE87-EDD9-5CFE-236A-6746CB2DE2A2}"/>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575</a:t>
            </a:r>
          </a:p>
        </p:txBody>
      </p:sp>
      <p:sp>
        <p:nvSpPr>
          <p:cNvPr id="38" name="CuadroTexto 37">
            <a:extLst>
              <a:ext uri="{FF2B5EF4-FFF2-40B4-BE49-F238E27FC236}">
                <a16:creationId xmlns:a16="http://schemas.microsoft.com/office/drawing/2014/main" id="{C1590C3D-3971-054D-4772-FDCE84ABB46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437</a:t>
            </a:r>
          </a:p>
        </p:txBody>
      </p:sp>
      <p:sp>
        <p:nvSpPr>
          <p:cNvPr id="39" name="CuadroTexto 38">
            <a:extLst>
              <a:ext uri="{FF2B5EF4-FFF2-40B4-BE49-F238E27FC236}">
                <a16:creationId xmlns:a16="http://schemas.microsoft.com/office/drawing/2014/main" id="{D1A871F1-E786-105E-2B9E-5EA155ACD721}"/>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36AA998D-B492-4A57-D3DF-4F41087EABC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2DA547E7-9AAB-50DA-9EDB-D1429CAE2DC8}"/>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a:t>
            </a:r>
          </a:p>
        </p:txBody>
      </p:sp>
      <p:sp>
        <p:nvSpPr>
          <p:cNvPr id="42" name="CuadroTexto 41">
            <a:extLst>
              <a:ext uri="{FF2B5EF4-FFF2-40B4-BE49-F238E27FC236}">
                <a16:creationId xmlns:a16="http://schemas.microsoft.com/office/drawing/2014/main" id="{5738078B-413A-1A66-A304-9669550B0F11}"/>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76068311-560D-7E1E-B9F8-0A290B2B1A23}"/>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280F7DE-7289-FB4F-A8D2-895E0E86F96A}"/>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14A18701-F735-E6C9-3F9D-49009470199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201C5A7D-E2B4-60D3-BDA7-9EDCBE3835C0}"/>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DA340526-AA8F-1EB2-E278-B2E7DA61EB8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E2693080-8DDC-5C48-2A98-FADBB5D80305}"/>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7FE6C3D4-2614-FBF1-02E4-991B694B49DC}"/>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D531A553-AA14-4E34-B8F2-54FD7DBDB9F3}"/>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663</a:t>
            </a:r>
          </a:p>
        </p:txBody>
      </p:sp>
      <p:sp>
        <p:nvSpPr>
          <p:cNvPr id="58" name="CuadroTexto 57">
            <a:extLst>
              <a:ext uri="{FF2B5EF4-FFF2-40B4-BE49-F238E27FC236}">
                <a16:creationId xmlns:a16="http://schemas.microsoft.com/office/drawing/2014/main" id="{F2D6E205-64F8-4209-6AD5-AF4299EF9E92}"/>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1.048</a:t>
            </a:r>
          </a:p>
        </p:txBody>
      </p:sp>
      <p:cxnSp>
        <p:nvCxnSpPr>
          <p:cNvPr id="60" name="Conector recto 59">
            <a:extLst>
              <a:ext uri="{FF2B5EF4-FFF2-40B4-BE49-F238E27FC236}">
                <a16:creationId xmlns:a16="http://schemas.microsoft.com/office/drawing/2014/main" id="{7D0F5E4F-C909-2FD7-4C71-D29A4B451E77}"/>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1D05DB3-8EB6-1F5C-6418-FA28B85F0280}"/>
              </a:ext>
            </a:extLst>
          </p:cNvPr>
          <p:cNvSpPr txBox="1"/>
          <p:nvPr/>
        </p:nvSpPr>
        <p:spPr>
          <a:xfrm>
            <a:off x="3574926" y="1808111"/>
            <a:ext cx="2040070"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2261E018-3F45-8C81-C015-325881865910}"/>
              </a:ext>
            </a:extLst>
          </p:cNvPr>
          <p:cNvSpPr txBox="1"/>
          <p:nvPr/>
        </p:nvSpPr>
        <p:spPr>
          <a:xfrm>
            <a:off x="5948345" y="1817485"/>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30E0260C-F747-9C82-5107-7A79F9C83CD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Suroeste</a:t>
            </a:r>
            <a:endParaRPr lang="es-CO" b="1" dirty="0">
              <a:solidFill>
                <a:srgbClr val="2A5162"/>
              </a:solidFill>
            </a:endParaRPr>
          </a:p>
        </p:txBody>
      </p:sp>
      <p:cxnSp>
        <p:nvCxnSpPr>
          <p:cNvPr id="71" name="Conector recto 70">
            <a:extLst>
              <a:ext uri="{FF2B5EF4-FFF2-40B4-BE49-F238E27FC236}">
                <a16:creationId xmlns:a16="http://schemas.microsoft.com/office/drawing/2014/main" id="{1D6BDE01-028B-0492-1404-AE9DCC301036}"/>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B9057468-B134-7254-BF09-BE9DC31130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30455"/>
            <a:ext cx="3904976" cy="4150800"/>
          </a:xfrm>
          <a:prstGeom prst="rect">
            <a:avLst/>
          </a:prstGeom>
        </p:spPr>
      </p:pic>
    </p:spTree>
    <p:extLst>
      <p:ext uri="{BB962C8B-B14F-4D97-AF65-F5344CB8AC3E}">
        <p14:creationId xmlns:p14="http://schemas.microsoft.com/office/powerpoint/2010/main" val="18791735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405-5775-5D16-8385-B72A695A022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14A5B8C-8F86-DA06-D236-BF0B8326E623}"/>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597 (57%)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B891FC0-6147-4C35-DECB-76C20F317516}"/>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Urabá</a:t>
            </a:r>
          </a:p>
        </p:txBody>
      </p:sp>
      <p:sp>
        <p:nvSpPr>
          <p:cNvPr id="7" name="CuadroTexto 6">
            <a:extLst>
              <a:ext uri="{FF2B5EF4-FFF2-40B4-BE49-F238E27FC236}">
                <a16:creationId xmlns:a16="http://schemas.microsoft.com/office/drawing/2014/main" id="{42DC397C-96DB-6888-47FF-EE0811DF48D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979B54B5-E878-A999-A54B-DDCF18124320}"/>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AE5FAC1A-3A4C-DE4D-7AE8-A8B05ECFAA4A}"/>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3EAE464E-FDF2-FB5B-F177-3E4BCE41AE7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303</a:t>
            </a:r>
          </a:p>
        </p:txBody>
      </p:sp>
      <p:sp>
        <p:nvSpPr>
          <p:cNvPr id="33" name="CuadroTexto 32">
            <a:extLst>
              <a:ext uri="{FF2B5EF4-FFF2-40B4-BE49-F238E27FC236}">
                <a16:creationId xmlns:a16="http://schemas.microsoft.com/office/drawing/2014/main" id="{B5EA72CA-E0DE-A847-004F-58A038CDAE90}"/>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54</a:t>
            </a:r>
          </a:p>
        </p:txBody>
      </p:sp>
      <p:sp>
        <p:nvSpPr>
          <p:cNvPr id="34" name="CuadroTexto 33">
            <a:extLst>
              <a:ext uri="{FF2B5EF4-FFF2-40B4-BE49-F238E27FC236}">
                <a16:creationId xmlns:a16="http://schemas.microsoft.com/office/drawing/2014/main" id="{43F70B8C-7298-B8A0-C3E3-2181B5AAD80A}"/>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5" name="CuadroTexto 34">
            <a:extLst>
              <a:ext uri="{FF2B5EF4-FFF2-40B4-BE49-F238E27FC236}">
                <a16:creationId xmlns:a16="http://schemas.microsoft.com/office/drawing/2014/main" id="{68DBA19A-CC90-6229-9EDB-89202413EC4F}"/>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a:t>
            </a:r>
          </a:p>
        </p:txBody>
      </p:sp>
      <p:sp>
        <p:nvSpPr>
          <p:cNvPr id="36" name="CuadroTexto 35">
            <a:extLst>
              <a:ext uri="{FF2B5EF4-FFF2-40B4-BE49-F238E27FC236}">
                <a16:creationId xmlns:a16="http://schemas.microsoft.com/office/drawing/2014/main" id="{2E120AF8-45D2-BEF8-36E1-7C96C2F226B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0DCDA2DB-5890-4904-44A5-5FFAD67F09A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597</a:t>
            </a:r>
          </a:p>
        </p:txBody>
      </p:sp>
      <p:sp>
        <p:nvSpPr>
          <p:cNvPr id="38" name="CuadroTexto 37">
            <a:extLst>
              <a:ext uri="{FF2B5EF4-FFF2-40B4-BE49-F238E27FC236}">
                <a16:creationId xmlns:a16="http://schemas.microsoft.com/office/drawing/2014/main" id="{CF41EF94-48AB-9624-892F-7CD1545FCD9F}"/>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393</a:t>
            </a:r>
          </a:p>
        </p:txBody>
      </p:sp>
      <p:sp>
        <p:nvSpPr>
          <p:cNvPr id="39" name="CuadroTexto 38">
            <a:extLst>
              <a:ext uri="{FF2B5EF4-FFF2-40B4-BE49-F238E27FC236}">
                <a16:creationId xmlns:a16="http://schemas.microsoft.com/office/drawing/2014/main" id="{CADC2BE6-C30B-1AF6-B87B-E0AB80F9F41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56</a:t>
            </a:r>
          </a:p>
        </p:txBody>
      </p:sp>
      <p:sp>
        <p:nvSpPr>
          <p:cNvPr id="40" name="CuadroTexto 39">
            <a:extLst>
              <a:ext uri="{FF2B5EF4-FFF2-40B4-BE49-F238E27FC236}">
                <a16:creationId xmlns:a16="http://schemas.microsoft.com/office/drawing/2014/main" id="{15709F83-C7A6-9A73-0BD7-5AA2039513B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9857FAF0-A291-3328-0612-E646186F68BD}"/>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42" name="CuadroTexto 41">
            <a:extLst>
              <a:ext uri="{FF2B5EF4-FFF2-40B4-BE49-F238E27FC236}">
                <a16:creationId xmlns:a16="http://schemas.microsoft.com/office/drawing/2014/main" id="{0C966A48-2C21-C3A0-A509-450A0464ECB2}"/>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58146E46-79DE-9021-75EC-372064900E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27622636-FB75-1FC2-2290-27404AC711EC}"/>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B86AD038-56A9-E74B-8965-365B993A47C8}"/>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DDB48886-89CD-46FC-F086-AF5933D4EFE5}"/>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0402FFA-306D-B459-0E39-1DEEED872E46}"/>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C024BCD3-0BAD-D87D-0997-4B8A54C097FB}"/>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03425DD0-DB2B-63F4-55D6-40B34B01C3E8}"/>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4D5D7084-D169-923F-ED5C-93946B595DBA}"/>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777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A37FFE61-01EF-B225-1184-34D1318512FE}"/>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1.047</a:t>
            </a:r>
          </a:p>
        </p:txBody>
      </p:sp>
      <p:cxnSp>
        <p:nvCxnSpPr>
          <p:cNvPr id="60" name="Conector recto 59">
            <a:extLst>
              <a:ext uri="{FF2B5EF4-FFF2-40B4-BE49-F238E27FC236}">
                <a16:creationId xmlns:a16="http://schemas.microsoft.com/office/drawing/2014/main" id="{DC974748-3745-4A63-1AB5-01DADC3D119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9864D331-B1C5-21E9-2CEB-E93AF357E8EC}"/>
              </a:ext>
            </a:extLst>
          </p:cNvPr>
          <p:cNvSpPr txBox="1"/>
          <p:nvPr/>
        </p:nvSpPr>
        <p:spPr>
          <a:xfrm>
            <a:off x="3574927" y="1808111"/>
            <a:ext cx="2040069"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A6FDB469-3257-3C5F-1F0B-4E3BCB329EAC}"/>
              </a:ext>
            </a:extLst>
          </p:cNvPr>
          <p:cNvSpPr txBox="1"/>
          <p:nvPr/>
        </p:nvSpPr>
        <p:spPr>
          <a:xfrm>
            <a:off x="6019525" y="1800288"/>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37E618E7-5F81-946A-14E6-B862B7B17F7E}"/>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Urabá</a:t>
            </a:r>
            <a:endParaRPr lang="es-CO" b="1" dirty="0">
              <a:solidFill>
                <a:srgbClr val="2A5162"/>
              </a:solidFill>
            </a:endParaRPr>
          </a:p>
        </p:txBody>
      </p:sp>
      <p:cxnSp>
        <p:nvCxnSpPr>
          <p:cNvPr id="71" name="Conector recto 70">
            <a:extLst>
              <a:ext uri="{FF2B5EF4-FFF2-40B4-BE49-F238E27FC236}">
                <a16:creationId xmlns:a16="http://schemas.microsoft.com/office/drawing/2014/main" id="{0EED22C3-1304-FE55-9AF6-5EA7F1E7F575}"/>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5CDBA7F7-E45D-F346-A743-DD8AEE5E0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0323"/>
            <a:ext cx="3904976" cy="4150800"/>
          </a:xfrm>
          <a:prstGeom prst="rect">
            <a:avLst/>
          </a:prstGeom>
        </p:spPr>
      </p:pic>
    </p:spTree>
    <p:extLst>
      <p:ext uri="{BB962C8B-B14F-4D97-AF65-F5344CB8AC3E}">
        <p14:creationId xmlns:p14="http://schemas.microsoft.com/office/powerpoint/2010/main" val="38352991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0AFB-0BDC-A6E7-8216-9B316F80EDF2}"/>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620A17EA-30D0-8703-8CC9-DCCE807F287F}"/>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3.237 (72%)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084D60B-2B0C-D3AC-60DC-6F30A77A7BEC}"/>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Valle de Aburrá</a:t>
            </a:r>
          </a:p>
        </p:txBody>
      </p:sp>
      <p:sp>
        <p:nvSpPr>
          <p:cNvPr id="7" name="CuadroTexto 6">
            <a:extLst>
              <a:ext uri="{FF2B5EF4-FFF2-40B4-BE49-F238E27FC236}">
                <a16:creationId xmlns:a16="http://schemas.microsoft.com/office/drawing/2014/main" id="{EBC9AC68-5097-1E6E-7844-A987883D435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D40DD29C-FCCA-23F7-E668-7D420AD73F87}"/>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AE9C7CA3-85BB-8A0E-3C80-ABA73192A905}"/>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6.366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94DA1237-80AD-5006-228F-BC8E52D7506E}"/>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2.575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C924355C-0D47-99BB-7B73-15C40696A00B}"/>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488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DACB30A4-282E-5230-F763-21FE5934E3E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035DA447-505A-FC0A-19DA-5F44B27FB2C2}"/>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A414AF91-0A23-9E04-9237-A283F980C84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846F1CB5-3EDB-FDFF-46A0-0E75EEE3C9F3}"/>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9.534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E5C6467-601C-AC4F-A76C-DB7926B12B2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3.237</a:t>
            </a:r>
          </a:p>
        </p:txBody>
      </p:sp>
      <p:sp>
        <p:nvSpPr>
          <p:cNvPr id="39" name="CuadroTexto 38">
            <a:extLst>
              <a:ext uri="{FF2B5EF4-FFF2-40B4-BE49-F238E27FC236}">
                <a16:creationId xmlns:a16="http://schemas.microsoft.com/office/drawing/2014/main" id="{6517637C-891D-DEA5-BB8C-7902502B225D}"/>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446</a:t>
            </a:r>
          </a:p>
        </p:txBody>
      </p:sp>
      <p:sp>
        <p:nvSpPr>
          <p:cNvPr id="40" name="CuadroTexto 39">
            <a:extLst>
              <a:ext uri="{FF2B5EF4-FFF2-40B4-BE49-F238E27FC236}">
                <a16:creationId xmlns:a16="http://schemas.microsoft.com/office/drawing/2014/main" id="{B9A5CD02-E692-02C9-021E-CE414B19208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10</a:t>
            </a:r>
          </a:p>
        </p:txBody>
      </p:sp>
      <p:sp>
        <p:nvSpPr>
          <p:cNvPr id="41" name="CuadroTexto 40">
            <a:extLst>
              <a:ext uri="{FF2B5EF4-FFF2-40B4-BE49-F238E27FC236}">
                <a16:creationId xmlns:a16="http://schemas.microsoft.com/office/drawing/2014/main" id="{9EF7FA5A-8FB3-EA7D-0AEA-D82EB3FD490F}"/>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12</a:t>
            </a:r>
          </a:p>
        </p:txBody>
      </p:sp>
      <p:sp>
        <p:nvSpPr>
          <p:cNvPr id="42" name="CuadroTexto 41">
            <a:extLst>
              <a:ext uri="{FF2B5EF4-FFF2-40B4-BE49-F238E27FC236}">
                <a16:creationId xmlns:a16="http://schemas.microsoft.com/office/drawing/2014/main" id="{6329F9D2-D9A6-8A6E-07B7-95EEFB728D0A}"/>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FF4E85CF-5DD3-AE6D-0E15-3870ADA85B3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F8633676-B1C5-32D6-AFED-BE96DE0748E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64722FF9-8221-008D-1092-9991BC033C33}"/>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C6A14145-0086-7AF5-56C4-AD4BD58154F7}"/>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710A2280-2A73-565D-DE4C-7042D1215E45}"/>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83F8569D-4EE6-42AD-202D-050003DB614F}"/>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71426885-2CBD-D2AE-6CDB-8C5E632DD318}"/>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B31FE90B-6B3A-7FD4-6B76-E5055707024E}"/>
              </a:ext>
            </a:extLst>
          </p:cNvPr>
          <p:cNvSpPr txBox="1"/>
          <p:nvPr/>
        </p:nvSpPr>
        <p:spPr>
          <a:xfrm>
            <a:off x="4105757" y="5701378"/>
            <a:ext cx="945785"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9.449</a:t>
            </a:r>
          </a:p>
        </p:txBody>
      </p:sp>
      <p:sp>
        <p:nvSpPr>
          <p:cNvPr id="58" name="CuadroTexto 57">
            <a:extLst>
              <a:ext uri="{FF2B5EF4-FFF2-40B4-BE49-F238E27FC236}">
                <a16:creationId xmlns:a16="http://schemas.microsoft.com/office/drawing/2014/main" id="{AFD25F13-CB60-45AD-CB4A-A8274F5F5A1A}"/>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13.239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44ECF749-1A0D-BDB6-ED20-C3D64DB8BCAB}"/>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403C4611-3791-002D-495A-3926722C18EA}"/>
              </a:ext>
            </a:extLst>
          </p:cNvPr>
          <p:cNvSpPr txBox="1"/>
          <p:nvPr/>
        </p:nvSpPr>
        <p:spPr>
          <a:xfrm>
            <a:off x="3581993" y="1808111"/>
            <a:ext cx="2033003"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FD1837EA-9936-5232-F5FD-0415FD8AE5B0}"/>
              </a:ext>
            </a:extLst>
          </p:cNvPr>
          <p:cNvSpPr txBox="1"/>
          <p:nvPr/>
        </p:nvSpPr>
        <p:spPr>
          <a:xfrm>
            <a:off x="5954550" y="1808111"/>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5422F9E7-CFA5-76B0-1BF4-CAC90B80E27D}"/>
              </a:ext>
            </a:extLst>
          </p:cNvPr>
          <p:cNvSpPr txBox="1"/>
          <p:nvPr/>
        </p:nvSpPr>
        <p:spPr>
          <a:xfrm>
            <a:off x="9746665" y="1986949"/>
            <a:ext cx="1935351" cy="415498"/>
          </a:xfrm>
          <a:prstGeom prst="rect">
            <a:avLst/>
          </a:prstGeom>
          <a:noFill/>
        </p:spPr>
        <p:txBody>
          <a:bodyPr wrap="square" rtlCol="0">
            <a:spAutoFit/>
          </a:bodyPr>
          <a:lstStyle/>
          <a:p>
            <a:pPr algn="ctr"/>
            <a:r>
              <a:rPr lang="es-MX" b="1" dirty="0">
                <a:solidFill>
                  <a:srgbClr val="2A5162"/>
                </a:solidFill>
              </a:rPr>
              <a:t>Valle de Aburrá</a:t>
            </a:r>
            <a:endParaRPr lang="es-CO" b="1" dirty="0">
              <a:solidFill>
                <a:srgbClr val="2A5162"/>
              </a:solidFill>
            </a:endParaRPr>
          </a:p>
        </p:txBody>
      </p:sp>
      <p:cxnSp>
        <p:nvCxnSpPr>
          <p:cNvPr id="71" name="Conector recto 70">
            <a:extLst>
              <a:ext uri="{FF2B5EF4-FFF2-40B4-BE49-F238E27FC236}">
                <a16:creationId xmlns:a16="http://schemas.microsoft.com/office/drawing/2014/main" id="{DA0AECEC-3B59-25C4-E915-D51F8453220D}"/>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93D3638-DCDF-718D-D655-61BF6F90C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9245"/>
            <a:ext cx="3904976" cy="4150800"/>
          </a:xfrm>
          <a:prstGeom prst="rect">
            <a:avLst/>
          </a:prstGeom>
        </p:spPr>
      </p:pic>
    </p:spTree>
    <p:extLst>
      <p:ext uri="{BB962C8B-B14F-4D97-AF65-F5344CB8AC3E}">
        <p14:creationId xmlns:p14="http://schemas.microsoft.com/office/powerpoint/2010/main" val="37671701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FA45D-DAE3-4E3C-3BE0-2DCC9410DD8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6D730B8-BFCE-0E6E-9961-DA7049A7FACD}"/>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Tabla 1. Distribución PQRD Savia Salud EPS por principales motivos para el mes de enero 2025</a:t>
            </a:r>
          </a:p>
        </p:txBody>
      </p:sp>
      <p:sp>
        <p:nvSpPr>
          <p:cNvPr id="60" name="CuadroTexto 59">
            <a:extLst>
              <a:ext uri="{FF2B5EF4-FFF2-40B4-BE49-F238E27FC236}">
                <a16:creationId xmlns:a16="http://schemas.microsoft.com/office/drawing/2014/main" id="{97C23A99-2235-89D7-F163-1511FB8F1DC7}"/>
              </a:ext>
            </a:extLst>
          </p:cNvPr>
          <p:cNvSpPr txBox="1"/>
          <p:nvPr/>
        </p:nvSpPr>
        <p:spPr>
          <a:xfrm>
            <a:off x="6167214" y="5979541"/>
            <a:ext cx="5625940" cy="515526"/>
          </a:xfrm>
          <a:prstGeom prst="rect">
            <a:avLst/>
          </a:prstGeom>
          <a:noFill/>
        </p:spPr>
        <p:txBody>
          <a:bodyPr wrap="square" rtlCol="0">
            <a:spAutoFit/>
          </a:bodyPr>
          <a:lstStyle/>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kumimoji="0" lang="es-CO" sz="75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5" name="Imagen 4">
            <a:extLst>
              <a:ext uri="{FF2B5EF4-FFF2-40B4-BE49-F238E27FC236}">
                <a16:creationId xmlns:a16="http://schemas.microsoft.com/office/drawing/2014/main" id="{8745353E-E99A-14BA-8FCF-5C479F92C9F7}"/>
              </a:ext>
            </a:extLst>
          </p:cNvPr>
          <p:cNvPicPr>
            <a:picLocks noChangeAspect="1"/>
          </p:cNvPicPr>
          <p:nvPr/>
        </p:nvPicPr>
        <p:blipFill>
          <a:blip r:embed="rId2"/>
          <a:stretch>
            <a:fillRect/>
          </a:stretch>
        </p:blipFill>
        <p:spPr>
          <a:xfrm>
            <a:off x="2020533" y="1336082"/>
            <a:ext cx="7747081" cy="4421955"/>
          </a:xfrm>
          <a:prstGeom prst="rect">
            <a:avLst/>
          </a:prstGeom>
        </p:spPr>
      </p:pic>
    </p:spTree>
    <p:extLst>
      <p:ext uri="{BB962C8B-B14F-4D97-AF65-F5344CB8AC3E}">
        <p14:creationId xmlns:p14="http://schemas.microsoft.com/office/powerpoint/2010/main" val="4074558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729-EF1A-BC3E-A6B4-BB5CD5E07178}"/>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CC18F8D-8466-627D-2236-B09718770580}"/>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Tasa de PQRD en las regiones (por cada 10.000 afiliados) </a:t>
            </a:r>
            <a:r>
              <a:rPr lang="es-MX" sz="2800" b="1" dirty="0">
                <a:solidFill>
                  <a:srgbClr val="009B86"/>
                </a:solidFill>
                <a:latin typeface="+mj-lt"/>
              </a:rPr>
              <a:t>Enero 2025</a:t>
            </a:r>
          </a:p>
        </p:txBody>
      </p:sp>
      <p:grpSp>
        <p:nvGrpSpPr>
          <p:cNvPr id="2" name="Grupo 1">
            <a:extLst>
              <a:ext uri="{FF2B5EF4-FFF2-40B4-BE49-F238E27FC236}">
                <a16:creationId xmlns:a16="http://schemas.microsoft.com/office/drawing/2014/main" id="{7CDD789F-8F53-8AFC-D8B2-5C342FFF75F4}"/>
              </a:ext>
            </a:extLst>
          </p:cNvPr>
          <p:cNvGrpSpPr/>
          <p:nvPr/>
        </p:nvGrpSpPr>
        <p:grpSpPr>
          <a:xfrm>
            <a:off x="390539" y="1304211"/>
            <a:ext cx="6381073" cy="4953880"/>
            <a:chOff x="169053" y="1893589"/>
            <a:chExt cx="6381073" cy="4953880"/>
          </a:xfrm>
        </p:grpSpPr>
        <p:grpSp>
          <p:nvGrpSpPr>
            <p:cNvPr id="4" name="Grupo 3">
              <a:extLst>
                <a:ext uri="{FF2B5EF4-FFF2-40B4-BE49-F238E27FC236}">
                  <a16:creationId xmlns:a16="http://schemas.microsoft.com/office/drawing/2014/main" id="{2AD35608-B233-A0D6-FA07-829C51974731}"/>
                </a:ext>
              </a:extLst>
            </p:cNvPr>
            <p:cNvGrpSpPr/>
            <p:nvPr/>
          </p:nvGrpSpPr>
          <p:grpSpPr>
            <a:xfrm>
              <a:off x="169053" y="1893589"/>
              <a:ext cx="6287738" cy="4811756"/>
              <a:chOff x="419116" y="2061992"/>
              <a:chExt cx="9242392" cy="7072836"/>
            </a:xfrm>
          </p:grpSpPr>
          <p:pic>
            <p:nvPicPr>
              <p:cNvPr id="16" name="Imagen 15" descr="Mapa&#10;&#10;Descripción generada automáticamente">
                <a:extLst>
                  <a:ext uri="{FF2B5EF4-FFF2-40B4-BE49-F238E27FC236}">
                    <a16:creationId xmlns:a16="http://schemas.microsoft.com/office/drawing/2014/main" id="{C83FB320-0E16-8C64-213A-F48AB2D998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17" name="CuadroTexto 16">
                <a:extLst>
                  <a:ext uri="{FF2B5EF4-FFF2-40B4-BE49-F238E27FC236}">
                    <a16:creationId xmlns:a16="http://schemas.microsoft.com/office/drawing/2014/main" id="{691317DC-79AA-66F2-B8CC-D7FABD88B3B0}"/>
                  </a:ext>
                </a:extLst>
              </p:cNvPr>
              <p:cNvSpPr txBox="1"/>
              <p:nvPr/>
            </p:nvSpPr>
            <p:spPr>
              <a:xfrm>
                <a:off x="440888" y="3062233"/>
                <a:ext cx="2015544" cy="505090"/>
              </a:xfrm>
              <a:prstGeom prst="rect">
                <a:avLst/>
              </a:prstGeom>
              <a:noFill/>
            </p:spPr>
            <p:txBody>
              <a:bodyPr wrap="square">
                <a:spAutoFit/>
              </a:bodyPr>
              <a:lstStyle/>
              <a:p>
                <a:pPr algn="ctr"/>
                <a:r>
                  <a:rPr lang="es-ES" sz="1633"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8" name="CuadroTexto 17">
                <a:extLst>
                  <a:ext uri="{FF2B5EF4-FFF2-40B4-BE49-F238E27FC236}">
                    <a16:creationId xmlns:a16="http://schemas.microsoft.com/office/drawing/2014/main" id="{57BAF3A9-60C2-BFB5-BED4-C36084BA1227}"/>
                  </a:ext>
                </a:extLst>
              </p:cNvPr>
              <p:cNvSpPr txBox="1"/>
              <p:nvPr/>
            </p:nvSpPr>
            <p:spPr>
              <a:xfrm>
                <a:off x="445702" y="341793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18,4</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uadroTexto 18">
                <a:extLst>
                  <a:ext uri="{FF2B5EF4-FFF2-40B4-BE49-F238E27FC236}">
                    <a16:creationId xmlns:a16="http://schemas.microsoft.com/office/drawing/2014/main" id="{ECDC6551-9C04-CDCA-4712-44919D8E762E}"/>
                  </a:ext>
                </a:extLst>
              </p:cNvPr>
              <p:cNvSpPr txBox="1"/>
              <p:nvPr/>
            </p:nvSpPr>
            <p:spPr>
              <a:xfrm>
                <a:off x="703814" y="4675729"/>
                <a:ext cx="2015544" cy="505090"/>
              </a:xfrm>
              <a:prstGeom prst="rect">
                <a:avLst/>
              </a:prstGeom>
              <a:noFill/>
            </p:spPr>
            <p:txBody>
              <a:bodyPr wrap="square">
                <a:spAutoFit/>
              </a:bodyPr>
              <a:lstStyle/>
              <a:p>
                <a:pPr algn="ctr"/>
                <a:r>
                  <a:rPr lang="es-ES" sz="1633"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20" name="CuadroTexto 19">
                <a:extLst>
                  <a:ext uri="{FF2B5EF4-FFF2-40B4-BE49-F238E27FC236}">
                    <a16:creationId xmlns:a16="http://schemas.microsoft.com/office/drawing/2014/main" id="{1B542863-2C1D-5F5D-3DA9-47B3F2687DD4}"/>
                  </a:ext>
                </a:extLst>
              </p:cNvPr>
              <p:cNvSpPr txBox="1"/>
              <p:nvPr/>
            </p:nvSpPr>
            <p:spPr>
              <a:xfrm>
                <a:off x="501081" y="5058957"/>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15,6</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uadroTexto 20">
                <a:extLst>
                  <a:ext uri="{FF2B5EF4-FFF2-40B4-BE49-F238E27FC236}">
                    <a16:creationId xmlns:a16="http://schemas.microsoft.com/office/drawing/2014/main" id="{C3F27A09-76AA-C66C-D9C6-160D64EA1DB8}"/>
                  </a:ext>
                </a:extLst>
              </p:cNvPr>
              <p:cNvSpPr txBox="1"/>
              <p:nvPr/>
            </p:nvSpPr>
            <p:spPr>
              <a:xfrm>
                <a:off x="419116" y="6583130"/>
                <a:ext cx="2015544" cy="505090"/>
              </a:xfrm>
              <a:prstGeom prst="rect">
                <a:avLst/>
              </a:prstGeom>
              <a:noFill/>
            </p:spPr>
            <p:txBody>
              <a:bodyPr wrap="square">
                <a:spAutoFit/>
              </a:bodyPr>
              <a:lstStyle/>
              <a:p>
                <a:pPr algn="ctr"/>
                <a:r>
                  <a:rPr lang="es-ES" sz="1633"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22" name="CuadroTexto 21">
                <a:extLst>
                  <a:ext uri="{FF2B5EF4-FFF2-40B4-BE49-F238E27FC236}">
                    <a16:creationId xmlns:a16="http://schemas.microsoft.com/office/drawing/2014/main" id="{D41E3A2B-8EFC-360A-E6BD-3C951ADF81DC}"/>
                  </a:ext>
                </a:extLst>
              </p:cNvPr>
              <p:cNvSpPr txBox="1"/>
              <p:nvPr/>
            </p:nvSpPr>
            <p:spPr>
              <a:xfrm>
                <a:off x="419116" y="695227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28,4</a:t>
                </a:r>
              </a:p>
            </p:txBody>
          </p:sp>
          <p:sp>
            <p:nvSpPr>
              <p:cNvPr id="23" name="CuadroTexto 22">
                <a:extLst>
                  <a:ext uri="{FF2B5EF4-FFF2-40B4-BE49-F238E27FC236}">
                    <a16:creationId xmlns:a16="http://schemas.microsoft.com/office/drawing/2014/main" id="{79D71050-DDCB-F103-A36F-386AE6B5ED06}"/>
                  </a:ext>
                </a:extLst>
              </p:cNvPr>
              <p:cNvSpPr txBox="1"/>
              <p:nvPr/>
            </p:nvSpPr>
            <p:spPr>
              <a:xfrm>
                <a:off x="7236961" y="3139065"/>
                <a:ext cx="2015544" cy="505090"/>
              </a:xfrm>
              <a:prstGeom prst="rect">
                <a:avLst/>
              </a:prstGeom>
              <a:noFill/>
            </p:spPr>
            <p:txBody>
              <a:bodyPr wrap="square">
                <a:spAutoFit/>
              </a:bodyPr>
              <a:lstStyle/>
              <a:p>
                <a:pPr algn="ctr"/>
                <a:r>
                  <a:rPr lang="es-ES" sz="1633"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4" name="CuadroTexto 23">
                <a:extLst>
                  <a:ext uri="{FF2B5EF4-FFF2-40B4-BE49-F238E27FC236}">
                    <a16:creationId xmlns:a16="http://schemas.microsoft.com/office/drawing/2014/main" id="{17C7C4B3-0B58-B1BC-D67C-ECF9D3CADC54}"/>
                  </a:ext>
                </a:extLst>
              </p:cNvPr>
              <p:cNvSpPr txBox="1"/>
              <p:nvPr/>
            </p:nvSpPr>
            <p:spPr>
              <a:xfrm>
                <a:off x="7256011" y="350821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19,5</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uadroTexto 24">
                <a:extLst>
                  <a:ext uri="{FF2B5EF4-FFF2-40B4-BE49-F238E27FC236}">
                    <a16:creationId xmlns:a16="http://schemas.microsoft.com/office/drawing/2014/main" id="{7635A457-79C5-AED9-94B2-186ACE418601}"/>
                  </a:ext>
                </a:extLst>
              </p:cNvPr>
              <p:cNvSpPr txBox="1"/>
              <p:nvPr/>
            </p:nvSpPr>
            <p:spPr>
              <a:xfrm>
                <a:off x="7619258" y="4545013"/>
                <a:ext cx="2015544" cy="505090"/>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6" name="CuadroTexto 25">
                <a:extLst>
                  <a:ext uri="{FF2B5EF4-FFF2-40B4-BE49-F238E27FC236}">
                    <a16:creationId xmlns:a16="http://schemas.microsoft.com/office/drawing/2014/main" id="{05EA02B4-5409-BE06-5686-E82BF40D8F61}"/>
                  </a:ext>
                </a:extLst>
              </p:cNvPr>
              <p:cNvSpPr txBox="1"/>
              <p:nvPr/>
            </p:nvSpPr>
            <p:spPr>
              <a:xfrm>
                <a:off x="7619258" y="491415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17,0</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17805C9-A6AD-4694-F49D-F52C8E01D1EE}"/>
                  </a:ext>
                </a:extLst>
              </p:cNvPr>
              <p:cNvSpPr txBox="1"/>
              <p:nvPr/>
            </p:nvSpPr>
            <p:spPr>
              <a:xfrm>
                <a:off x="7645964" y="6144609"/>
                <a:ext cx="2015544" cy="874457"/>
              </a:xfrm>
              <a:prstGeom prst="rect">
                <a:avLst/>
              </a:prstGeom>
              <a:noFill/>
            </p:spPr>
            <p:txBody>
              <a:bodyPr wrap="square">
                <a:spAutoFit/>
              </a:bodyPr>
              <a:lstStyle/>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69298D0-909D-5F09-A25A-15629FB6F391}"/>
                  </a:ext>
                </a:extLst>
              </p:cNvPr>
              <p:cNvSpPr txBox="1"/>
              <p:nvPr/>
            </p:nvSpPr>
            <p:spPr>
              <a:xfrm>
                <a:off x="8029310" y="6914277"/>
                <a:ext cx="1521275"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15,1</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CuadroTexto 28">
                <a:extLst>
                  <a:ext uri="{FF2B5EF4-FFF2-40B4-BE49-F238E27FC236}">
                    <a16:creationId xmlns:a16="http://schemas.microsoft.com/office/drawing/2014/main" id="{38DE6A95-AC72-585F-E6B1-B467FAEB4623}"/>
                  </a:ext>
                </a:extLst>
              </p:cNvPr>
              <p:cNvSpPr txBox="1"/>
              <p:nvPr/>
            </p:nvSpPr>
            <p:spPr>
              <a:xfrm>
                <a:off x="5428778" y="8004992"/>
                <a:ext cx="2015544" cy="505090"/>
              </a:xfrm>
              <a:prstGeom prst="rect">
                <a:avLst/>
              </a:prstGeom>
              <a:noFill/>
            </p:spPr>
            <p:txBody>
              <a:bodyPr wrap="square">
                <a:spAutoFit/>
              </a:bodyPr>
              <a:lstStyle/>
              <a:p>
                <a:pPr algn="ctr"/>
                <a:r>
                  <a:rPr lang="es-ES" sz="1633"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0" name="CuadroTexto 29">
                <a:extLst>
                  <a:ext uri="{FF2B5EF4-FFF2-40B4-BE49-F238E27FC236}">
                    <a16:creationId xmlns:a16="http://schemas.microsoft.com/office/drawing/2014/main" id="{FCF6EDBE-0977-9FB4-33D9-197D16257EEA}"/>
                  </a:ext>
                </a:extLst>
              </p:cNvPr>
              <p:cNvSpPr txBox="1"/>
              <p:nvPr/>
            </p:nvSpPr>
            <p:spPr>
              <a:xfrm>
                <a:off x="5428778" y="8374141"/>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25,2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CuadroTexto 30">
                <a:extLst>
                  <a:ext uri="{FF2B5EF4-FFF2-40B4-BE49-F238E27FC236}">
                    <a16:creationId xmlns:a16="http://schemas.microsoft.com/office/drawing/2014/main" id="{7716A4C2-0697-4BF8-2486-CCDE09210296}"/>
                  </a:ext>
                </a:extLst>
              </p:cNvPr>
              <p:cNvSpPr txBox="1"/>
              <p:nvPr/>
            </p:nvSpPr>
            <p:spPr>
              <a:xfrm>
                <a:off x="4076754" y="2061992"/>
                <a:ext cx="2015544" cy="505090"/>
              </a:xfrm>
              <a:prstGeom prst="rect">
                <a:avLst/>
              </a:prstGeom>
              <a:noFill/>
            </p:spPr>
            <p:txBody>
              <a:bodyPr wrap="square">
                <a:spAutoFit/>
              </a:bodyPr>
              <a:lstStyle/>
              <a:p>
                <a:pPr algn="ctr"/>
                <a:r>
                  <a:rPr lang="es-ES" sz="1633"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2" name="CuadroTexto 31">
                <a:extLst>
                  <a:ext uri="{FF2B5EF4-FFF2-40B4-BE49-F238E27FC236}">
                    <a16:creationId xmlns:a16="http://schemas.microsoft.com/office/drawing/2014/main" id="{FF39D9D9-6C56-BBF6-A78A-C24D8D5BC30A}"/>
                  </a:ext>
                </a:extLst>
              </p:cNvPr>
              <p:cNvSpPr txBox="1"/>
              <p:nvPr/>
            </p:nvSpPr>
            <p:spPr>
              <a:xfrm>
                <a:off x="4064632" y="2395514"/>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22,7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6D5ACB4A-18E9-83EB-F3E6-D2E779884898}"/>
                  </a:ext>
                </a:extLst>
              </p:cNvPr>
              <p:cNvSpPr txBox="1"/>
              <p:nvPr/>
            </p:nvSpPr>
            <p:spPr>
              <a:xfrm>
                <a:off x="2876345" y="7888263"/>
                <a:ext cx="2015544" cy="874457"/>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4" name="CuadroTexto 33">
                <a:extLst>
                  <a:ext uri="{FF2B5EF4-FFF2-40B4-BE49-F238E27FC236}">
                    <a16:creationId xmlns:a16="http://schemas.microsoft.com/office/drawing/2014/main" id="{0F10AA95-3677-07F0-A6C9-22087062A3CF}"/>
                  </a:ext>
                </a:extLst>
              </p:cNvPr>
              <p:cNvSpPr txBox="1"/>
              <p:nvPr/>
            </p:nvSpPr>
            <p:spPr>
              <a:xfrm>
                <a:off x="2876345" y="856819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43,1</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5" name="Conector recto de flecha 34">
                <a:extLst>
                  <a:ext uri="{FF2B5EF4-FFF2-40B4-BE49-F238E27FC236}">
                    <a16:creationId xmlns:a16="http://schemas.microsoft.com/office/drawing/2014/main" id="{5D40C479-1983-ECEF-91B5-32C599FC8B91}"/>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8F1D9E4C-18F5-5565-438A-1473E5C44691}"/>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408D22E7-FC87-DF3B-D273-5EF55971AAA0}"/>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30A67887-6216-FB14-DA82-2E1741BF327F}"/>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21F3E496-66C9-FD35-DC04-95151B926EFA}"/>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CA66598-D43D-4EA5-FB69-A65B2B400A72}"/>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EFECBD-18F1-8020-E169-9163B7681A55}"/>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25B16D32-E89D-4F28-631A-1B80D5BBE33B}"/>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6533F1D3-4295-66D7-9DF7-CACFA60DD026}"/>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7C44E28B-D537-FDAF-4AAC-054C8D97CE03}"/>
                </a:ext>
              </a:extLst>
            </p:cNvPr>
            <p:cNvSpPr txBox="1"/>
            <p:nvPr/>
          </p:nvSpPr>
          <p:spPr>
            <a:xfrm>
              <a:off x="5116061" y="5521466"/>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9,5</a:t>
              </a:r>
            </a:p>
          </p:txBody>
        </p:sp>
        <p:sp>
          <p:nvSpPr>
            <p:cNvPr id="8" name="CuadroTexto 7">
              <a:extLst>
                <a:ext uri="{FF2B5EF4-FFF2-40B4-BE49-F238E27FC236}">
                  <a16:creationId xmlns:a16="http://schemas.microsoft.com/office/drawing/2014/main" id="{36E8E302-A344-5D59-3F5F-1E48504C8693}"/>
                </a:ext>
              </a:extLst>
            </p:cNvPr>
            <p:cNvSpPr txBox="1"/>
            <p:nvPr/>
          </p:nvSpPr>
          <p:spPr>
            <a:xfrm>
              <a:off x="4814511" y="3187475"/>
              <a:ext cx="1371205"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14,7</a:t>
              </a:r>
            </a:p>
          </p:txBody>
        </p:sp>
        <p:sp>
          <p:nvSpPr>
            <p:cNvPr id="9" name="CuadroTexto 8">
              <a:extLst>
                <a:ext uri="{FF2B5EF4-FFF2-40B4-BE49-F238E27FC236}">
                  <a16:creationId xmlns:a16="http://schemas.microsoft.com/office/drawing/2014/main" id="{2767E3A0-4168-140B-6135-8464BCAD4A84}"/>
                </a:ext>
              </a:extLst>
            </p:cNvPr>
            <p:cNvSpPr txBox="1"/>
            <p:nvPr/>
          </p:nvSpPr>
          <p:spPr>
            <a:xfrm>
              <a:off x="188640" y="3113874"/>
              <a:ext cx="144967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14,5</a:t>
              </a:r>
            </a:p>
          </p:txBody>
        </p:sp>
        <p:sp>
          <p:nvSpPr>
            <p:cNvPr id="10" name="CuadroTexto 9">
              <a:extLst>
                <a:ext uri="{FF2B5EF4-FFF2-40B4-BE49-F238E27FC236}">
                  <a16:creationId xmlns:a16="http://schemas.microsoft.com/office/drawing/2014/main" id="{A4EA0195-B7B7-A1B0-1ED7-943F39F2C390}"/>
                </a:ext>
              </a:extLst>
            </p:cNvPr>
            <p:cNvSpPr txBox="1"/>
            <p:nvPr/>
          </p:nvSpPr>
          <p:spPr>
            <a:xfrm>
              <a:off x="5120638" y="4111968"/>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12,7</a:t>
              </a:r>
            </a:p>
          </p:txBody>
        </p:sp>
        <p:sp>
          <p:nvSpPr>
            <p:cNvPr id="11" name="CuadroTexto 10">
              <a:extLst>
                <a:ext uri="{FF2B5EF4-FFF2-40B4-BE49-F238E27FC236}">
                  <a16:creationId xmlns:a16="http://schemas.microsoft.com/office/drawing/2014/main" id="{C52DDBCE-B364-23BC-2BEE-4B563DEC8555}"/>
                </a:ext>
              </a:extLst>
            </p:cNvPr>
            <p:cNvSpPr txBox="1"/>
            <p:nvPr/>
          </p:nvSpPr>
          <p:spPr>
            <a:xfrm>
              <a:off x="288197" y="4236191"/>
              <a:ext cx="149636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13,0</a:t>
              </a:r>
            </a:p>
          </p:txBody>
        </p:sp>
        <p:sp>
          <p:nvSpPr>
            <p:cNvPr id="12" name="CuadroTexto 11">
              <a:extLst>
                <a:ext uri="{FF2B5EF4-FFF2-40B4-BE49-F238E27FC236}">
                  <a16:creationId xmlns:a16="http://schemas.microsoft.com/office/drawing/2014/main" id="{ED769E7D-2714-4F28-7112-2B7DB0B8710E}"/>
                </a:ext>
              </a:extLst>
            </p:cNvPr>
            <p:cNvSpPr txBox="1"/>
            <p:nvPr/>
          </p:nvSpPr>
          <p:spPr>
            <a:xfrm>
              <a:off x="2657399" y="2411056"/>
              <a:ext cx="158723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18,4</a:t>
              </a:r>
            </a:p>
          </p:txBody>
        </p:sp>
        <p:sp>
          <p:nvSpPr>
            <p:cNvPr id="13" name="CuadroTexto 12">
              <a:extLst>
                <a:ext uri="{FF2B5EF4-FFF2-40B4-BE49-F238E27FC236}">
                  <a16:creationId xmlns:a16="http://schemas.microsoft.com/office/drawing/2014/main" id="{EDCBB47C-CB19-09E0-AE3A-3CAC3089C084}"/>
                </a:ext>
              </a:extLst>
            </p:cNvPr>
            <p:cNvSpPr txBox="1"/>
            <p:nvPr/>
          </p:nvSpPr>
          <p:spPr>
            <a:xfrm>
              <a:off x="3577200" y="6476813"/>
              <a:ext cx="149021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20,3</a:t>
              </a:r>
            </a:p>
          </p:txBody>
        </p:sp>
        <p:sp>
          <p:nvSpPr>
            <p:cNvPr id="14" name="CuadroTexto 13">
              <a:extLst>
                <a:ext uri="{FF2B5EF4-FFF2-40B4-BE49-F238E27FC236}">
                  <a16:creationId xmlns:a16="http://schemas.microsoft.com/office/drawing/2014/main" id="{0BA1A481-5655-6983-B2FF-FF6F3EAF4E6E}"/>
                </a:ext>
              </a:extLst>
            </p:cNvPr>
            <p:cNvSpPr txBox="1"/>
            <p:nvPr/>
          </p:nvSpPr>
          <p:spPr>
            <a:xfrm>
              <a:off x="233348" y="5570259"/>
              <a:ext cx="1456351"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19,0</a:t>
              </a:r>
            </a:p>
          </p:txBody>
        </p:sp>
        <p:sp>
          <p:nvSpPr>
            <p:cNvPr id="15" name="CuadroTexto 14">
              <a:extLst>
                <a:ext uri="{FF2B5EF4-FFF2-40B4-BE49-F238E27FC236}">
                  <a16:creationId xmlns:a16="http://schemas.microsoft.com/office/drawing/2014/main" id="{8107012E-9D34-CAEF-1061-B0A1E6632F69}"/>
                </a:ext>
              </a:extLst>
            </p:cNvPr>
            <p:cNvSpPr txBox="1"/>
            <p:nvPr/>
          </p:nvSpPr>
          <p:spPr>
            <a:xfrm>
              <a:off x="1840743" y="6598170"/>
              <a:ext cx="144005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34,6</a:t>
              </a:r>
            </a:p>
          </p:txBody>
        </p:sp>
      </p:grpSp>
      <p:sp>
        <p:nvSpPr>
          <p:cNvPr id="44" name="1 CuadroTexto">
            <a:extLst>
              <a:ext uri="{FF2B5EF4-FFF2-40B4-BE49-F238E27FC236}">
                <a16:creationId xmlns:a16="http://schemas.microsoft.com/office/drawing/2014/main" id="{C3BCE74D-6D30-7885-8752-4E8775B14573}"/>
              </a:ext>
            </a:extLst>
          </p:cNvPr>
          <p:cNvSpPr txBox="1"/>
          <p:nvPr/>
        </p:nvSpPr>
        <p:spPr>
          <a:xfrm>
            <a:off x="6991027" y="1827676"/>
            <a:ext cx="4857130" cy="2031325"/>
          </a:xfrm>
          <a:prstGeom prst="rect">
            <a:avLst/>
          </a:prstGeom>
          <a:noFill/>
        </p:spPr>
        <p:txBody>
          <a:bodyPr wrap="square" rtlCol="0">
            <a:spAutoFit/>
          </a:bodyPr>
          <a:lstStyle/>
          <a:p>
            <a:r>
              <a:rPr lang="es-MX" dirty="0">
                <a:solidFill>
                  <a:srgbClr val="2A5162"/>
                </a:solidFill>
                <a:cs typeface="Arial" panose="020B0604020202020204" pitchFamily="34" charset="0"/>
              </a:rPr>
              <a:t>En la distribución  anterior es posible identificar que las quejas, los reclamos y los derechos de petición (PQR) suman un total de 5.247, observándose un aumento del 27%, en comparación con el mes anterior.</a:t>
            </a:r>
          </a:p>
        </p:txBody>
      </p:sp>
      <p:sp>
        <p:nvSpPr>
          <p:cNvPr id="45" name="Freeform 13">
            <a:extLst>
              <a:ext uri="{FF2B5EF4-FFF2-40B4-BE49-F238E27FC236}">
                <a16:creationId xmlns:a16="http://schemas.microsoft.com/office/drawing/2014/main" id="{8F1120A4-9AC9-6A1C-BBF7-E45F4CEF16A8}"/>
              </a:ext>
            </a:extLst>
          </p:cNvPr>
          <p:cNvSpPr>
            <a:spLocks/>
          </p:cNvSpPr>
          <p:nvPr/>
        </p:nvSpPr>
        <p:spPr bwMode="auto">
          <a:xfrm>
            <a:off x="9499783" y="3700680"/>
            <a:ext cx="1979365" cy="454067"/>
          </a:xfrm>
          <a:custGeom>
            <a:avLst/>
            <a:gdLst>
              <a:gd name="T0" fmla="*/ 0 w 589"/>
              <a:gd name="T1" fmla="*/ 0 h 224"/>
              <a:gd name="T2" fmla="*/ 0 w 589"/>
              <a:gd name="T3" fmla="*/ 160 h 224"/>
              <a:gd name="T4" fmla="*/ 64 w 589"/>
              <a:gd name="T5" fmla="*/ 224 h 224"/>
              <a:gd name="T6" fmla="*/ 525 w 589"/>
              <a:gd name="T7" fmla="*/ 224 h 224"/>
              <a:gd name="T8" fmla="*/ 589 w 589"/>
              <a:gd name="T9" fmla="*/ 160 h 224"/>
              <a:gd name="T10" fmla="*/ 589 w 589"/>
              <a:gd name="T11" fmla="*/ 0 h 224"/>
              <a:gd name="T12" fmla="*/ 0 w 589"/>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589" h="224">
                <a:moveTo>
                  <a:pt x="0" y="0"/>
                </a:moveTo>
                <a:cubicBezTo>
                  <a:pt x="0" y="160"/>
                  <a:pt x="0" y="160"/>
                  <a:pt x="0" y="160"/>
                </a:cubicBezTo>
                <a:cubicBezTo>
                  <a:pt x="0" y="196"/>
                  <a:pt x="28" y="224"/>
                  <a:pt x="64" y="224"/>
                </a:cubicBezTo>
                <a:cubicBezTo>
                  <a:pt x="525" y="224"/>
                  <a:pt x="525" y="224"/>
                  <a:pt x="525" y="224"/>
                </a:cubicBezTo>
                <a:cubicBezTo>
                  <a:pt x="560" y="224"/>
                  <a:pt x="589" y="196"/>
                  <a:pt x="589" y="160"/>
                </a:cubicBezTo>
                <a:cubicBezTo>
                  <a:pt x="589" y="0"/>
                  <a:pt x="589" y="0"/>
                  <a:pt x="589" y="0"/>
                </a:cubicBezTo>
                <a:lnTo>
                  <a:pt x="0" y="0"/>
                </a:lnTo>
                <a:close/>
              </a:path>
            </a:pathLst>
          </a:custGeom>
          <a:solidFill>
            <a:srgbClr val="23505E"/>
          </a:solidFill>
          <a:ln>
            <a:noFill/>
          </a:ln>
        </p:spPr>
        <p:txBody>
          <a:bodyPr vert="horz" wrap="square" lIns="91440" tIns="45720" rIns="91440" bIns="45720" numCol="1" anchor="t" anchorCtr="0" compatLnSpc="1">
            <a:prstTxWarp prst="textNoShape">
              <a:avLst/>
            </a:prstTxWarp>
          </a:bodyPr>
          <a:lstStyle/>
          <a:p>
            <a:endParaRPr lang="es-CO"/>
          </a:p>
        </p:txBody>
      </p:sp>
      <p:sp>
        <p:nvSpPr>
          <p:cNvPr id="46" name="CuadroTexto 45">
            <a:extLst>
              <a:ext uri="{FF2B5EF4-FFF2-40B4-BE49-F238E27FC236}">
                <a16:creationId xmlns:a16="http://schemas.microsoft.com/office/drawing/2014/main" id="{C065C4AF-7A21-F331-9B5C-4E63CCC40E7B}"/>
              </a:ext>
            </a:extLst>
          </p:cNvPr>
          <p:cNvSpPr txBox="1"/>
          <p:nvPr/>
        </p:nvSpPr>
        <p:spPr>
          <a:xfrm>
            <a:off x="8982607" y="3773149"/>
            <a:ext cx="3040037" cy="309128"/>
          </a:xfrm>
          <a:prstGeom prst="rect">
            <a:avLst/>
          </a:prstGeom>
          <a:noFill/>
        </p:spPr>
        <p:txBody>
          <a:bodyPr wrap="square">
            <a:spAutoFit/>
          </a:bodyPr>
          <a:lstStyle/>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47" name="CuadroTexto 46">
            <a:extLst>
              <a:ext uri="{FF2B5EF4-FFF2-40B4-BE49-F238E27FC236}">
                <a16:creationId xmlns:a16="http://schemas.microsoft.com/office/drawing/2014/main" id="{6B0D32B5-CA50-0BD2-1031-CC0B23387CE9}"/>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49627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6D22-FC0C-300D-1247-C80DE4E3ADE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285E533-2ECD-195C-7D0E-26035E8CFF1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Valle de Aburrá</a:t>
            </a:r>
          </a:p>
        </p:txBody>
      </p:sp>
      <p:sp>
        <p:nvSpPr>
          <p:cNvPr id="2" name="CuadroTexto 1">
            <a:extLst>
              <a:ext uri="{FF2B5EF4-FFF2-40B4-BE49-F238E27FC236}">
                <a16:creationId xmlns:a16="http://schemas.microsoft.com/office/drawing/2014/main" id="{400A2DB6-FA4A-F3CD-5ABB-F05B456114EC}"/>
              </a:ext>
            </a:extLst>
          </p:cNvPr>
          <p:cNvSpPr txBox="1"/>
          <p:nvPr/>
        </p:nvSpPr>
        <p:spPr>
          <a:xfrm>
            <a:off x="1630709" y="1058391"/>
            <a:ext cx="8928992" cy="312265"/>
          </a:xfrm>
          <a:prstGeom prst="rect">
            <a:avLst/>
          </a:prstGeom>
          <a:noFill/>
        </p:spPr>
        <p:txBody>
          <a:bodyPr wrap="square" rtlCol="0">
            <a:spAutoFit/>
          </a:bodyPr>
          <a:lstStyle/>
          <a:p>
            <a:pPr algn="ctr"/>
            <a:r>
              <a:rPr lang="es-CO"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enero 2025</a:t>
            </a:r>
          </a:p>
        </p:txBody>
      </p:sp>
      <p:sp>
        <p:nvSpPr>
          <p:cNvPr id="5" name="1 CuadroTexto">
            <a:extLst>
              <a:ext uri="{FF2B5EF4-FFF2-40B4-BE49-F238E27FC236}">
                <a16:creationId xmlns:a16="http://schemas.microsoft.com/office/drawing/2014/main" id="{F3C0B9ED-7C0D-D6FD-AAC7-91C8A50E37EF}"/>
              </a:ext>
            </a:extLst>
          </p:cNvPr>
          <p:cNvSpPr txBox="1"/>
          <p:nvPr/>
        </p:nvSpPr>
        <p:spPr>
          <a:xfrm>
            <a:off x="409489" y="5105201"/>
            <a:ext cx="11236660" cy="738664"/>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enero en el Valle de Aburrá es de  43,1 presentando un aumento del 24,6% con relación al mes anterior (34,6).</a:t>
            </a:r>
          </a:p>
        </p:txBody>
      </p:sp>
      <p:sp>
        <p:nvSpPr>
          <p:cNvPr id="8" name="CuadroTexto 7">
            <a:extLst>
              <a:ext uri="{FF2B5EF4-FFF2-40B4-BE49-F238E27FC236}">
                <a16:creationId xmlns:a16="http://schemas.microsoft.com/office/drawing/2014/main" id="{25DF7558-A55E-FFD6-1E38-180E776C0A2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2984BD3D-8961-B2D6-6027-89D7CA84D885}"/>
              </a:ext>
            </a:extLst>
          </p:cNvPr>
          <p:cNvGraphicFramePr>
            <a:graphicFrameLocks noChangeAspect="1"/>
          </p:cNvGraphicFramePr>
          <p:nvPr>
            <p:extLst>
              <p:ext uri="{D42A27DB-BD31-4B8C-83A1-F6EECF244321}">
                <p14:modId xmlns:p14="http://schemas.microsoft.com/office/powerpoint/2010/main" val="947648698"/>
              </p:ext>
            </p:extLst>
          </p:nvPr>
        </p:nvGraphicFramePr>
        <p:xfrm>
          <a:off x="2073686" y="1677052"/>
          <a:ext cx="7981960" cy="3023239"/>
        </p:xfrm>
        <a:graphic>
          <a:graphicData uri="http://schemas.openxmlformats.org/presentationml/2006/ole">
            <mc:AlternateContent xmlns:mc="http://schemas.openxmlformats.org/markup-compatibility/2006">
              <mc:Choice xmlns:v="urn:schemas-microsoft-com:vml" Requires="v">
                <p:oleObj name="Worksheet" r:id="rId2" imgW="6651086" imgH="2519074" progId="Excel.Sheet.12">
                  <p:embed/>
                </p:oleObj>
              </mc:Choice>
              <mc:Fallback>
                <p:oleObj name="Worksheet" r:id="rId2" imgW="6651086" imgH="2519074" progId="Excel.Sheet.12">
                  <p:embed/>
                  <p:pic>
                    <p:nvPicPr>
                      <p:cNvPr id="0" name=""/>
                      <p:cNvPicPr/>
                      <p:nvPr/>
                    </p:nvPicPr>
                    <p:blipFill>
                      <a:blip r:embed="rId3"/>
                      <a:stretch>
                        <a:fillRect/>
                      </a:stretch>
                    </p:blipFill>
                    <p:spPr>
                      <a:xfrm>
                        <a:off x="2073686" y="1677052"/>
                        <a:ext cx="7981960" cy="3023239"/>
                      </a:xfrm>
                      <a:prstGeom prst="rect">
                        <a:avLst/>
                      </a:prstGeom>
                    </p:spPr>
                  </p:pic>
                </p:oleObj>
              </mc:Fallback>
            </mc:AlternateContent>
          </a:graphicData>
        </a:graphic>
      </p:graphicFrame>
    </p:spTree>
    <p:extLst>
      <p:ext uri="{BB962C8B-B14F-4D97-AF65-F5344CB8AC3E}">
        <p14:creationId xmlns:p14="http://schemas.microsoft.com/office/powerpoint/2010/main" val="433046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34E-2B83-7F8D-1F65-9D95C2E803E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28AE3FF-9AB9-D248-03B4-A372E127427A}"/>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Urabá</a:t>
            </a:r>
          </a:p>
        </p:txBody>
      </p:sp>
      <p:sp>
        <p:nvSpPr>
          <p:cNvPr id="2" name="CuadroTexto 1">
            <a:extLst>
              <a:ext uri="{FF2B5EF4-FFF2-40B4-BE49-F238E27FC236}">
                <a16:creationId xmlns:a16="http://schemas.microsoft.com/office/drawing/2014/main" id="{1D228E73-BB0B-9EF5-6F28-ED56F9B7B60E}"/>
              </a:ext>
            </a:extLst>
          </p:cNvPr>
          <p:cNvSpPr txBox="1"/>
          <p:nvPr/>
        </p:nvSpPr>
        <p:spPr>
          <a:xfrm>
            <a:off x="1630709" y="1058391"/>
            <a:ext cx="8928992"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enero 2025</a:t>
            </a:r>
          </a:p>
        </p:txBody>
      </p:sp>
      <p:sp>
        <p:nvSpPr>
          <p:cNvPr id="5" name="1 CuadroTexto">
            <a:extLst>
              <a:ext uri="{FF2B5EF4-FFF2-40B4-BE49-F238E27FC236}">
                <a16:creationId xmlns:a16="http://schemas.microsoft.com/office/drawing/2014/main" id="{E9B3DF31-5E1A-DD6A-46A4-B5913D7720DF}"/>
              </a:ext>
            </a:extLst>
          </p:cNvPr>
          <p:cNvSpPr txBox="1"/>
          <p:nvPr/>
        </p:nvSpPr>
        <p:spPr>
          <a:xfrm>
            <a:off x="409489" y="5431865"/>
            <a:ext cx="11236660" cy="738664"/>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enero en el Urabá es de 18,4 presentando un aumento del 27,1% con relación al mes anterior (14,5).</a:t>
            </a:r>
          </a:p>
        </p:txBody>
      </p:sp>
      <p:sp>
        <p:nvSpPr>
          <p:cNvPr id="8" name="CuadroTexto 7">
            <a:extLst>
              <a:ext uri="{FF2B5EF4-FFF2-40B4-BE49-F238E27FC236}">
                <a16:creationId xmlns:a16="http://schemas.microsoft.com/office/drawing/2014/main" id="{59F4172B-80A8-7557-6AD8-2EE73DD45A36}"/>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4AD6B21D-ACFC-85D3-ECB1-15428D8B9BDF}"/>
              </a:ext>
            </a:extLst>
          </p:cNvPr>
          <p:cNvGraphicFramePr>
            <a:graphicFrameLocks noChangeAspect="1"/>
          </p:cNvGraphicFramePr>
          <p:nvPr>
            <p:extLst>
              <p:ext uri="{D42A27DB-BD31-4B8C-83A1-F6EECF244321}">
                <p14:modId xmlns:p14="http://schemas.microsoft.com/office/powerpoint/2010/main" val="3066036180"/>
              </p:ext>
            </p:extLst>
          </p:nvPr>
        </p:nvGraphicFramePr>
        <p:xfrm>
          <a:off x="2638822" y="1561302"/>
          <a:ext cx="6768752" cy="3736984"/>
        </p:xfrm>
        <a:graphic>
          <a:graphicData uri="http://schemas.openxmlformats.org/presentationml/2006/ole">
            <mc:AlternateContent xmlns:mc="http://schemas.openxmlformats.org/markup-compatibility/2006">
              <mc:Choice xmlns:v="urn:schemas-microsoft-com:vml" Requires="v">
                <p:oleObj name="Worksheet" r:id="rId2" imgW="4891298" imgH="2700108" progId="Excel.Sheet.12">
                  <p:embed/>
                </p:oleObj>
              </mc:Choice>
              <mc:Fallback>
                <p:oleObj name="Worksheet" r:id="rId2" imgW="4891298" imgH="2700108" progId="Excel.Sheet.12">
                  <p:embed/>
                  <p:pic>
                    <p:nvPicPr>
                      <p:cNvPr id="0" name=""/>
                      <p:cNvPicPr/>
                      <p:nvPr/>
                    </p:nvPicPr>
                    <p:blipFill>
                      <a:blip r:embed="rId3"/>
                      <a:stretch>
                        <a:fillRect/>
                      </a:stretch>
                    </p:blipFill>
                    <p:spPr>
                      <a:xfrm>
                        <a:off x="2638822" y="1561302"/>
                        <a:ext cx="6768752" cy="3736984"/>
                      </a:xfrm>
                      <a:prstGeom prst="rect">
                        <a:avLst/>
                      </a:prstGeom>
                    </p:spPr>
                  </p:pic>
                </p:oleObj>
              </mc:Fallback>
            </mc:AlternateContent>
          </a:graphicData>
        </a:graphic>
      </p:graphicFrame>
    </p:spTree>
    <p:extLst>
      <p:ext uri="{BB962C8B-B14F-4D97-AF65-F5344CB8AC3E}">
        <p14:creationId xmlns:p14="http://schemas.microsoft.com/office/powerpoint/2010/main" val="1304560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820D-E002-B3F2-55D2-07C3FD1D164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D3B9A03-6277-7474-FCFB-A32965B3A2E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Oriente</a:t>
            </a:r>
          </a:p>
        </p:txBody>
      </p:sp>
      <p:sp>
        <p:nvSpPr>
          <p:cNvPr id="2" name="CuadroTexto 1">
            <a:extLst>
              <a:ext uri="{FF2B5EF4-FFF2-40B4-BE49-F238E27FC236}">
                <a16:creationId xmlns:a16="http://schemas.microsoft.com/office/drawing/2014/main" id="{4523C347-0B56-46F9-F3D9-4FB276504877}"/>
              </a:ext>
            </a:extLst>
          </p:cNvPr>
          <p:cNvSpPr txBox="1"/>
          <p:nvPr/>
        </p:nvSpPr>
        <p:spPr>
          <a:xfrm>
            <a:off x="5879182" y="100768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enero 2025</a:t>
            </a:r>
          </a:p>
        </p:txBody>
      </p:sp>
      <p:sp>
        <p:nvSpPr>
          <p:cNvPr id="5" name="1 CuadroTexto">
            <a:extLst>
              <a:ext uri="{FF2B5EF4-FFF2-40B4-BE49-F238E27FC236}">
                <a16:creationId xmlns:a16="http://schemas.microsoft.com/office/drawing/2014/main" id="{7B22BEEF-5DA8-BF8D-B9CF-F9400431D772}"/>
              </a:ext>
            </a:extLst>
          </p:cNvPr>
          <p:cNvSpPr txBox="1"/>
          <p:nvPr/>
        </p:nvSpPr>
        <p:spPr>
          <a:xfrm>
            <a:off x="5879183" y="1561509"/>
            <a:ext cx="4320480"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enero en el Oriente es de 25,2 presentando un aumento del 23,8% con relación al mes anterior (20,3).</a:t>
            </a:r>
          </a:p>
        </p:txBody>
      </p:sp>
      <p:sp>
        <p:nvSpPr>
          <p:cNvPr id="9" name="CuadroTexto 8">
            <a:extLst>
              <a:ext uri="{FF2B5EF4-FFF2-40B4-BE49-F238E27FC236}">
                <a16:creationId xmlns:a16="http://schemas.microsoft.com/office/drawing/2014/main" id="{EDFE926A-BB59-A962-88F5-8932EF0897A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23E72B53-89B8-83D3-82F3-3549667DFE49}"/>
              </a:ext>
            </a:extLst>
          </p:cNvPr>
          <p:cNvGraphicFramePr>
            <a:graphicFrameLocks noChangeAspect="1"/>
          </p:cNvGraphicFramePr>
          <p:nvPr>
            <p:extLst>
              <p:ext uri="{D42A27DB-BD31-4B8C-83A1-F6EECF244321}">
                <p14:modId xmlns:p14="http://schemas.microsoft.com/office/powerpoint/2010/main" val="2937529598"/>
              </p:ext>
            </p:extLst>
          </p:nvPr>
        </p:nvGraphicFramePr>
        <p:xfrm>
          <a:off x="694606" y="1007682"/>
          <a:ext cx="4805363" cy="4873625"/>
        </p:xfrm>
        <a:graphic>
          <a:graphicData uri="http://schemas.openxmlformats.org/presentationml/2006/ole">
            <mc:AlternateContent xmlns:mc="http://schemas.openxmlformats.org/markup-compatibility/2006">
              <mc:Choice xmlns:v="urn:schemas-microsoft-com:vml" Requires="v">
                <p:oleObj name="Worksheet" r:id="rId2" imgW="4805114" imgH="4873965" progId="Excel.Sheet.12">
                  <p:embed/>
                </p:oleObj>
              </mc:Choice>
              <mc:Fallback>
                <p:oleObj name="Worksheet" r:id="rId2" imgW="4805114" imgH="4873965" progId="Excel.Sheet.12">
                  <p:embed/>
                  <p:pic>
                    <p:nvPicPr>
                      <p:cNvPr id="0" name=""/>
                      <p:cNvPicPr/>
                      <p:nvPr/>
                    </p:nvPicPr>
                    <p:blipFill>
                      <a:blip r:embed="rId3"/>
                      <a:stretch>
                        <a:fillRect/>
                      </a:stretch>
                    </p:blipFill>
                    <p:spPr>
                      <a:xfrm>
                        <a:off x="694606" y="1007682"/>
                        <a:ext cx="4805363" cy="4873625"/>
                      </a:xfrm>
                      <a:prstGeom prst="rect">
                        <a:avLst/>
                      </a:prstGeom>
                    </p:spPr>
                  </p:pic>
                </p:oleObj>
              </mc:Fallback>
            </mc:AlternateContent>
          </a:graphicData>
        </a:graphic>
      </p:graphicFrame>
    </p:spTree>
    <p:extLst>
      <p:ext uri="{BB962C8B-B14F-4D97-AF65-F5344CB8AC3E}">
        <p14:creationId xmlns:p14="http://schemas.microsoft.com/office/powerpoint/2010/main" val="17217320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87B3-EC06-C1E5-5E18-341E9583B24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928B90F9-9EA4-CF0F-71C5-9A83D864B3F1}"/>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Suroeste</a:t>
            </a:r>
          </a:p>
        </p:txBody>
      </p:sp>
      <p:sp>
        <p:nvSpPr>
          <p:cNvPr id="2" name="CuadroTexto 1">
            <a:extLst>
              <a:ext uri="{FF2B5EF4-FFF2-40B4-BE49-F238E27FC236}">
                <a16:creationId xmlns:a16="http://schemas.microsoft.com/office/drawing/2014/main" id="{6A8B346D-F08B-9461-B95F-CBE5F2D92076}"/>
              </a:ext>
            </a:extLst>
          </p:cNvPr>
          <p:cNvSpPr txBox="1"/>
          <p:nvPr/>
        </p:nvSpPr>
        <p:spPr>
          <a:xfrm>
            <a:off x="5879182" y="113093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enero 2025</a:t>
            </a:r>
          </a:p>
        </p:txBody>
      </p:sp>
      <p:sp>
        <p:nvSpPr>
          <p:cNvPr id="5" name="1 CuadroTexto">
            <a:extLst>
              <a:ext uri="{FF2B5EF4-FFF2-40B4-BE49-F238E27FC236}">
                <a16:creationId xmlns:a16="http://schemas.microsoft.com/office/drawing/2014/main" id="{6EBEA3F4-9694-C199-583E-B0231B5A5671}"/>
              </a:ext>
            </a:extLst>
          </p:cNvPr>
          <p:cNvSpPr txBox="1"/>
          <p:nvPr/>
        </p:nvSpPr>
        <p:spPr>
          <a:xfrm>
            <a:off x="5879182" y="1684759"/>
            <a:ext cx="5472608" cy="1061829"/>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enero en el Suroeste es de 28,4  presentando un aumento de 49,27% con relación al mes anterior (19,0).</a:t>
            </a:r>
          </a:p>
        </p:txBody>
      </p:sp>
      <p:sp>
        <p:nvSpPr>
          <p:cNvPr id="8" name="CuadroTexto 7">
            <a:extLst>
              <a:ext uri="{FF2B5EF4-FFF2-40B4-BE49-F238E27FC236}">
                <a16:creationId xmlns:a16="http://schemas.microsoft.com/office/drawing/2014/main" id="{607499D0-A592-7A88-FDC1-7759AEE46A05}"/>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94C06EFB-F444-24B1-5498-2C4CDBF62DDD}"/>
              </a:ext>
            </a:extLst>
          </p:cNvPr>
          <p:cNvGraphicFramePr>
            <a:graphicFrameLocks noChangeAspect="1"/>
          </p:cNvGraphicFramePr>
          <p:nvPr>
            <p:extLst>
              <p:ext uri="{D42A27DB-BD31-4B8C-83A1-F6EECF244321}">
                <p14:modId xmlns:p14="http://schemas.microsoft.com/office/powerpoint/2010/main" val="3261815405"/>
              </p:ext>
            </p:extLst>
          </p:nvPr>
        </p:nvGraphicFramePr>
        <p:xfrm>
          <a:off x="838623" y="1277912"/>
          <a:ext cx="4891087" cy="4692650"/>
        </p:xfrm>
        <a:graphic>
          <a:graphicData uri="http://schemas.openxmlformats.org/presentationml/2006/ole">
            <mc:AlternateContent xmlns:mc="http://schemas.openxmlformats.org/markup-compatibility/2006">
              <mc:Choice xmlns:v="urn:schemas-microsoft-com:vml" Requires="v">
                <p:oleObj name="Worksheet" r:id="rId2" imgW="4891298" imgH="4692930" progId="Excel.Sheet.12">
                  <p:embed/>
                </p:oleObj>
              </mc:Choice>
              <mc:Fallback>
                <p:oleObj name="Worksheet" r:id="rId2" imgW="4891298" imgH="4692930" progId="Excel.Sheet.12">
                  <p:embed/>
                  <p:pic>
                    <p:nvPicPr>
                      <p:cNvPr id="0" name=""/>
                      <p:cNvPicPr/>
                      <p:nvPr/>
                    </p:nvPicPr>
                    <p:blipFill>
                      <a:blip r:embed="rId3"/>
                      <a:stretch>
                        <a:fillRect/>
                      </a:stretch>
                    </p:blipFill>
                    <p:spPr>
                      <a:xfrm>
                        <a:off x="838623" y="1277912"/>
                        <a:ext cx="4891087" cy="4692650"/>
                      </a:xfrm>
                      <a:prstGeom prst="rect">
                        <a:avLst/>
                      </a:prstGeom>
                    </p:spPr>
                  </p:pic>
                </p:oleObj>
              </mc:Fallback>
            </mc:AlternateContent>
          </a:graphicData>
        </a:graphic>
      </p:graphicFrame>
    </p:spTree>
    <p:extLst>
      <p:ext uri="{BB962C8B-B14F-4D97-AF65-F5344CB8AC3E}">
        <p14:creationId xmlns:p14="http://schemas.microsoft.com/office/powerpoint/2010/main" val="23230627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714" y="1125883"/>
            <a:ext cx="108180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En enero de 2025, se registraron un total de 101.419 solicitudes. Además, en comparación con diciembre de 2024, se observó un aumento del 60.6%, equivalente (n: 38.267)</a:t>
            </a:r>
          </a:p>
        </p:txBody>
      </p:sp>
      <p:sp>
        <p:nvSpPr>
          <p:cNvPr id="3" name="CuadroTexto 4">
            <a:extLst>
              <a:ext uri="{FF2B5EF4-FFF2-40B4-BE49-F238E27FC236}">
                <a16:creationId xmlns:a16="http://schemas.microsoft.com/office/drawing/2014/main" id="{4743DEBA-F84A-F94C-911D-89BBA34C80E3}"/>
              </a:ext>
            </a:extLst>
          </p:cNvPr>
          <p:cNvSpPr txBox="1"/>
          <p:nvPr/>
        </p:nvSpPr>
        <p:spPr>
          <a:xfrm>
            <a:off x="1270670" y="261442"/>
            <a:ext cx="9361040" cy="646331"/>
          </a:xfrm>
          <a:prstGeom prst="rect">
            <a:avLst/>
          </a:prstGeom>
          <a:noFill/>
        </p:spPr>
        <p:txBody>
          <a:bodyPr wrap="square" rtlCol="0">
            <a:spAutoFit/>
          </a:bodyPr>
          <a:lstStyle/>
          <a:p>
            <a:r>
              <a:rPr lang="es-CO" sz="3600" b="1" dirty="0">
                <a:solidFill>
                  <a:srgbClr val="23505E"/>
                </a:solidFill>
                <a:latin typeface="+mj-lt"/>
              </a:rPr>
              <a:t>Comportamiento de solicitudes - Enero</a:t>
            </a:r>
          </a:p>
        </p:txBody>
      </p:sp>
      <p:sp>
        <p:nvSpPr>
          <p:cNvPr id="4" name="CuadroTexto 3">
            <a:extLst>
              <a:ext uri="{FF2B5EF4-FFF2-40B4-BE49-F238E27FC236}">
                <a16:creationId xmlns:a16="http://schemas.microsoft.com/office/drawing/2014/main" id="{C44020A4-DF55-32D1-5FEE-220B9C09FC88}"/>
              </a:ext>
            </a:extLst>
          </p:cNvPr>
          <p:cNvSpPr txBox="1"/>
          <p:nvPr/>
        </p:nvSpPr>
        <p:spPr>
          <a:xfrm>
            <a:off x="1270670" y="2593979"/>
            <a:ext cx="4625497" cy="259751"/>
          </a:xfrm>
          <a:prstGeom prst="rect">
            <a:avLst/>
          </a:prstGeom>
          <a:noFill/>
        </p:spPr>
        <p:txBody>
          <a:bodyPr wrap="square" rtlCol="0">
            <a:spAutoFit/>
          </a:bodyPr>
          <a:lstStyle/>
          <a:p>
            <a:pPr algn="ctr"/>
            <a:r>
              <a:rPr lang="es-CO" sz="1050" b="1" i="1" dirty="0">
                <a:solidFill>
                  <a:srgbClr val="2A5162"/>
                </a:solidFill>
                <a:latin typeface="Arial" panose="020B0604020202020204" pitchFamily="34" charset="0"/>
                <a:ea typeface="Calibri" panose="020F0502020204030204" pitchFamily="34" charset="0"/>
                <a:cs typeface="Arial" panose="020B0604020202020204" pitchFamily="34" charset="0"/>
              </a:rPr>
              <a:t>Gráfico 1. Comportamiento solicitudes enero periodo 2024 – 2025</a:t>
            </a:r>
          </a:p>
        </p:txBody>
      </p:sp>
      <p:sp>
        <p:nvSpPr>
          <p:cNvPr id="6" name="1 CuadroTexto">
            <a:extLst>
              <a:ext uri="{FF2B5EF4-FFF2-40B4-BE49-F238E27FC236}">
                <a16:creationId xmlns:a16="http://schemas.microsoft.com/office/drawing/2014/main" id="{30ADE66B-DD5E-A22C-5006-8F6011780A85}"/>
              </a:ext>
            </a:extLst>
          </p:cNvPr>
          <p:cNvSpPr txBox="1"/>
          <p:nvPr/>
        </p:nvSpPr>
        <p:spPr>
          <a:xfrm>
            <a:off x="7103318" y="4005858"/>
            <a:ext cx="4398452" cy="1617687"/>
          </a:xfrm>
          <a:prstGeom prst="rect">
            <a:avLst/>
          </a:prstGeom>
          <a:noFill/>
        </p:spPr>
        <p:txBody>
          <a:bodyPr wrap="square" rtlCol="0">
            <a:spAutoFit/>
          </a:bodyPr>
          <a:lstStyle/>
          <a:p>
            <a:pPr>
              <a:lnSpc>
                <a:spcPct val="120000"/>
              </a:lnSpc>
            </a:pPr>
            <a:r>
              <a:rPr lang="es-MX" b="1" dirty="0">
                <a:solidFill>
                  <a:srgbClr val="2A5162"/>
                </a:solidFill>
                <a:cs typeface="Arial" panose="020B0604020202020204" pitchFamily="34" charset="0"/>
              </a:rPr>
              <a:t>Nota1: </a:t>
            </a:r>
            <a:r>
              <a:rPr lang="es-MX" dirty="0">
                <a:solidFill>
                  <a:srgbClr val="2A5162"/>
                </a:solidFill>
                <a:cs typeface="Arial" panose="020B0604020202020204" pitchFamily="34" charset="0"/>
              </a:rPr>
              <a:t>Las solicitudes de los usuarios incluyen derechos de petición, quejas, reclamos, sugerencias, solicitudes de información y felicitaciones.</a:t>
            </a:r>
          </a:p>
        </p:txBody>
      </p:sp>
      <p:sp>
        <p:nvSpPr>
          <p:cNvPr id="7" name="CuadroTexto 6">
            <a:extLst>
              <a:ext uri="{FF2B5EF4-FFF2-40B4-BE49-F238E27FC236}">
                <a16:creationId xmlns:a16="http://schemas.microsoft.com/office/drawing/2014/main" id="{17CBF631-9375-DF87-E721-1100B1BB8BE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graphicFrame>
        <p:nvGraphicFramePr>
          <p:cNvPr id="10" name="Gráfico 9">
            <a:extLst>
              <a:ext uri="{FF2B5EF4-FFF2-40B4-BE49-F238E27FC236}">
                <a16:creationId xmlns:a16="http://schemas.microsoft.com/office/drawing/2014/main" id="{DE5E4222-0003-6CE4-6BE6-2CA7CCC3769D}"/>
              </a:ext>
            </a:extLst>
          </p:cNvPr>
          <p:cNvGraphicFramePr>
            <a:graphicFrameLocks/>
          </p:cNvGraphicFramePr>
          <p:nvPr>
            <p:extLst>
              <p:ext uri="{D42A27DB-BD31-4B8C-83A1-F6EECF244321}">
                <p14:modId xmlns:p14="http://schemas.microsoft.com/office/powerpoint/2010/main" val="920102774"/>
              </p:ext>
            </p:extLst>
          </p:nvPr>
        </p:nvGraphicFramePr>
        <p:xfrm>
          <a:off x="1054646" y="3164987"/>
          <a:ext cx="5212453" cy="30021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to 4">
            <a:extLst>
              <a:ext uri="{FF2B5EF4-FFF2-40B4-BE49-F238E27FC236}">
                <a16:creationId xmlns:a16="http://schemas.microsoft.com/office/drawing/2014/main" id="{D6F969DB-42C4-642D-E50D-2253958FA0B8}"/>
              </a:ext>
            </a:extLst>
          </p:cNvPr>
          <p:cNvGraphicFramePr>
            <a:graphicFrameLocks noChangeAspect="1"/>
          </p:cNvGraphicFramePr>
          <p:nvPr>
            <p:extLst>
              <p:ext uri="{D42A27DB-BD31-4B8C-83A1-F6EECF244321}">
                <p14:modId xmlns:p14="http://schemas.microsoft.com/office/powerpoint/2010/main" val="1716821018"/>
              </p:ext>
            </p:extLst>
          </p:nvPr>
        </p:nvGraphicFramePr>
        <p:xfrm>
          <a:off x="7679382" y="2551187"/>
          <a:ext cx="3097213" cy="552450"/>
        </p:xfrm>
        <a:graphic>
          <a:graphicData uri="http://schemas.openxmlformats.org/presentationml/2006/ole">
            <mc:AlternateContent xmlns:mc="http://schemas.openxmlformats.org/markup-compatibility/2006">
              <mc:Choice xmlns:v="urn:schemas-microsoft-com:vml" Requires="v">
                <p:oleObj name="Worksheet" r:id="rId3" imgW="3096843" imgH="552251" progId="Excel.Sheet.12">
                  <p:embed/>
                </p:oleObj>
              </mc:Choice>
              <mc:Fallback>
                <p:oleObj name="Worksheet" r:id="rId3" imgW="3096843" imgH="552251" progId="Excel.Sheet.12">
                  <p:embed/>
                  <p:pic>
                    <p:nvPicPr>
                      <p:cNvPr id="0" name=""/>
                      <p:cNvPicPr/>
                      <p:nvPr/>
                    </p:nvPicPr>
                    <p:blipFill>
                      <a:blip r:embed="rId4"/>
                      <a:stretch>
                        <a:fillRect/>
                      </a:stretch>
                    </p:blipFill>
                    <p:spPr>
                      <a:xfrm>
                        <a:off x="7679382" y="2551187"/>
                        <a:ext cx="3097213" cy="552450"/>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19446F20-5EE6-7190-831A-8D049ED04629}"/>
              </a:ext>
            </a:extLst>
          </p:cNvPr>
          <p:cNvGraphicFramePr>
            <a:graphicFrameLocks noChangeAspect="1"/>
          </p:cNvGraphicFramePr>
          <p:nvPr>
            <p:extLst>
              <p:ext uri="{D42A27DB-BD31-4B8C-83A1-F6EECF244321}">
                <p14:modId xmlns:p14="http://schemas.microsoft.com/office/powerpoint/2010/main" val="972607978"/>
              </p:ext>
            </p:extLst>
          </p:nvPr>
        </p:nvGraphicFramePr>
        <p:xfrm>
          <a:off x="8088956" y="3315376"/>
          <a:ext cx="2278063" cy="371475"/>
        </p:xfrm>
        <a:graphic>
          <a:graphicData uri="http://schemas.openxmlformats.org/presentationml/2006/ole">
            <mc:AlternateContent xmlns:mc="http://schemas.openxmlformats.org/markup-compatibility/2006">
              <mc:Choice xmlns:v="urn:schemas-microsoft-com:vml" Requires="v">
                <p:oleObj name="Worksheet" r:id="rId5" imgW="2277374" imgH="370735" progId="Excel.Sheet.12">
                  <p:embed/>
                </p:oleObj>
              </mc:Choice>
              <mc:Fallback>
                <p:oleObj name="Worksheet" r:id="rId5" imgW="2277374" imgH="370735" progId="Excel.Sheet.12">
                  <p:embed/>
                  <p:pic>
                    <p:nvPicPr>
                      <p:cNvPr id="0" name=""/>
                      <p:cNvPicPr/>
                      <p:nvPr/>
                    </p:nvPicPr>
                    <p:blipFill>
                      <a:blip r:embed="rId6"/>
                      <a:stretch>
                        <a:fillRect/>
                      </a:stretch>
                    </p:blipFill>
                    <p:spPr>
                      <a:xfrm>
                        <a:off x="8088956" y="3315376"/>
                        <a:ext cx="2278063" cy="371475"/>
                      </a:xfrm>
                      <a:prstGeom prst="rect">
                        <a:avLst/>
                      </a:prstGeom>
                    </p:spPr>
                  </p:pic>
                </p:oleObj>
              </mc:Fallback>
            </mc:AlternateContent>
          </a:graphicData>
        </a:graphic>
      </p:graphicFrame>
    </p:spTree>
    <p:extLst>
      <p:ext uri="{BB962C8B-B14F-4D97-AF65-F5344CB8AC3E}">
        <p14:creationId xmlns:p14="http://schemas.microsoft.com/office/powerpoint/2010/main" val="48249294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473E4-E303-3C42-003B-75F29BAE988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CE58B2FE-EDC7-0273-9DAC-CDD986B84D35}"/>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Norte</a:t>
            </a:r>
          </a:p>
        </p:txBody>
      </p:sp>
      <p:sp>
        <p:nvSpPr>
          <p:cNvPr id="2" name="CuadroTexto 1">
            <a:extLst>
              <a:ext uri="{FF2B5EF4-FFF2-40B4-BE49-F238E27FC236}">
                <a16:creationId xmlns:a16="http://schemas.microsoft.com/office/drawing/2014/main" id="{56120CDD-6DCC-68DB-8E7A-45858BDD2154}"/>
              </a:ext>
            </a:extLst>
          </p:cNvPr>
          <p:cNvSpPr txBox="1"/>
          <p:nvPr/>
        </p:nvSpPr>
        <p:spPr>
          <a:xfrm>
            <a:off x="6569372" y="1543408"/>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enero 2025</a:t>
            </a:r>
          </a:p>
        </p:txBody>
      </p:sp>
      <p:sp>
        <p:nvSpPr>
          <p:cNvPr id="5" name="1 CuadroTexto">
            <a:extLst>
              <a:ext uri="{FF2B5EF4-FFF2-40B4-BE49-F238E27FC236}">
                <a16:creationId xmlns:a16="http://schemas.microsoft.com/office/drawing/2014/main" id="{09FD350E-E46D-7CC4-B7D1-26FE2F3C7A6D}"/>
              </a:ext>
            </a:extLst>
          </p:cNvPr>
          <p:cNvSpPr txBox="1"/>
          <p:nvPr/>
        </p:nvSpPr>
        <p:spPr>
          <a:xfrm>
            <a:off x="6569372" y="2097235"/>
            <a:ext cx="5200612" cy="1061829"/>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enero en el Norte es de 22,7 presentando un aumento del 23,60% con relación al mes anterior (18,4).</a:t>
            </a:r>
          </a:p>
        </p:txBody>
      </p:sp>
      <p:sp>
        <p:nvSpPr>
          <p:cNvPr id="10" name="CuadroTexto 9">
            <a:extLst>
              <a:ext uri="{FF2B5EF4-FFF2-40B4-BE49-F238E27FC236}">
                <a16:creationId xmlns:a16="http://schemas.microsoft.com/office/drawing/2014/main" id="{2D07E2C9-4646-578A-DE9F-0C5E080B764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20656095-7AC4-B9C7-0CAC-267DD56AC95B}"/>
              </a:ext>
            </a:extLst>
          </p:cNvPr>
          <p:cNvGraphicFramePr>
            <a:graphicFrameLocks noChangeAspect="1"/>
          </p:cNvGraphicFramePr>
          <p:nvPr>
            <p:extLst>
              <p:ext uri="{D42A27DB-BD31-4B8C-83A1-F6EECF244321}">
                <p14:modId xmlns:p14="http://schemas.microsoft.com/office/powerpoint/2010/main" val="495100899"/>
              </p:ext>
            </p:extLst>
          </p:nvPr>
        </p:nvGraphicFramePr>
        <p:xfrm>
          <a:off x="646104" y="1494579"/>
          <a:ext cx="5782182" cy="4475983"/>
        </p:xfrm>
        <a:graphic>
          <a:graphicData uri="http://schemas.openxmlformats.org/presentationml/2006/ole">
            <mc:AlternateContent xmlns:mc="http://schemas.openxmlformats.org/markup-compatibility/2006">
              <mc:Choice xmlns:v="urn:schemas-microsoft-com:vml" Requires="v">
                <p:oleObj name="Worksheet" r:id="rId2" imgW="4891298" imgH="3786796" progId="Excel.Sheet.12">
                  <p:embed/>
                </p:oleObj>
              </mc:Choice>
              <mc:Fallback>
                <p:oleObj name="Worksheet" r:id="rId2" imgW="4891298" imgH="3786796" progId="Excel.Sheet.12">
                  <p:embed/>
                  <p:pic>
                    <p:nvPicPr>
                      <p:cNvPr id="0" name=""/>
                      <p:cNvPicPr/>
                      <p:nvPr/>
                    </p:nvPicPr>
                    <p:blipFill>
                      <a:blip r:embed="rId3"/>
                      <a:stretch>
                        <a:fillRect/>
                      </a:stretch>
                    </p:blipFill>
                    <p:spPr>
                      <a:xfrm>
                        <a:off x="646104" y="1494579"/>
                        <a:ext cx="5782182" cy="4475983"/>
                      </a:xfrm>
                      <a:prstGeom prst="rect">
                        <a:avLst/>
                      </a:prstGeom>
                    </p:spPr>
                  </p:pic>
                </p:oleObj>
              </mc:Fallback>
            </mc:AlternateContent>
          </a:graphicData>
        </a:graphic>
      </p:graphicFrame>
    </p:spTree>
    <p:extLst>
      <p:ext uri="{BB962C8B-B14F-4D97-AF65-F5344CB8AC3E}">
        <p14:creationId xmlns:p14="http://schemas.microsoft.com/office/powerpoint/2010/main" val="1895973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7B3-C18E-ADF0-E72D-38FF6A795874}"/>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B0636F5-26AD-2C82-418A-E1CD6735E8B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Occidente</a:t>
            </a:r>
          </a:p>
        </p:txBody>
      </p:sp>
      <p:sp>
        <p:nvSpPr>
          <p:cNvPr id="2" name="CuadroTexto 1">
            <a:extLst>
              <a:ext uri="{FF2B5EF4-FFF2-40B4-BE49-F238E27FC236}">
                <a16:creationId xmlns:a16="http://schemas.microsoft.com/office/drawing/2014/main" id="{726664AB-9085-3ABB-8236-1C25129FDEAE}"/>
              </a:ext>
            </a:extLst>
          </p:cNvPr>
          <p:cNvSpPr txBox="1"/>
          <p:nvPr/>
        </p:nvSpPr>
        <p:spPr>
          <a:xfrm>
            <a:off x="6743278" y="1277310"/>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enero 2025</a:t>
            </a:r>
          </a:p>
        </p:txBody>
      </p:sp>
      <p:sp>
        <p:nvSpPr>
          <p:cNvPr id="5" name="1 CuadroTexto">
            <a:extLst>
              <a:ext uri="{FF2B5EF4-FFF2-40B4-BE49-F238E27FC236}">
                <a16:creationId xmlns:a16="http://schemas.microsoft.com/office/drawing/2014/main" id="{7F1D6F68-20DF-D035-4817-A9B1A9B97B6A}"/>
              </a:ext>
            </a:extLst>
          </p:cNvPr>
          <p:cNvSpPr txBox="1"/>
          <p:nvPr/>
        </p:nvSpPr>
        <p:spPr>
          <a:xfrm>
            <a:off x="6743278" y="1831137"/>
            <a:ext cx="5472608" cy="1061829"/>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enero en el Occidente es de 15,6 presentando un aumento  del 20,5% con relación al mes anterior (13,0).</a:t>
            </a:r>
          </a:p>
        </p:txBody>
      </p:sp>
      <p:sp>
        <p:nvSpPr>
          <p:cNvPr id="4" name="CuadroTexto 3">
            <a:extLst>
              <a:ext uri="{FF2B5EF4-FFF2-40B4-BE49-F238E27FC236}">
                <a16:creationId xmlns:a16="http://schemas.microsoft.com/office/drawing/2014/main" id="{D34A6ACB-47A6-1A0B-DE79-FC809A1B6728}"/>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EE1890A2-83CF-C56A-0A60-204BC67ABE19}"/>
              </a:ext>
            </a:extLst>
          </p:cNvPr>
          <p:cNvGraphicFramePr>
            <a:graphicFrameLocks noChangeAspect="1"/>
          </p:cNvGraphicFramePr>
          <p:nvPr>
            <p:extLst>
              <p:ext uri="{D42A27DB-BD31-4B8C-83A1-F6EECF244321}">
                <p14:modId xmlns:p14="http://schemas.microsoft.com/office/powerpoint/2010/main" val="4152320002"/>
              </p:ext>
            </p:extLst>
          </p:nvPr>
        </p:nvGraphicFramePr>
        <p:xfrm>
          <a:off x="622598" y="1294768"/>
          <a:ext cx="5783963" cy="4693252"/>
        </p:xfrm>
        <a:graphic>
          <a:graphicData uri="http://schemas.openxmlformats.org/presentationml/2006/ole">
            <mc:AlternateContent xmlns:mc="http://schemas.openxmlformats.org/markup-compatibility/2006">
              <mc:Choice xmlns:v="urn:schemas-microsoft-com:vml" Requires="v">
                <p:oleObj name="Worksheet" r:id="rId2" imgW="4891298" imgH="3968311" progId="Excel.Sheet.12">
                  <p:embed/>
                </p:oleObj>
              </mc:Choice>
              <mc:Fallback>
                <p:oleObj name="Worksheet" r:id="rId2" imgW="4891298" imgH="3968311" progId="Excel.Sheet.12">
                  <p:embed/>
                  <p:pic>
                    <p:nvPicPr>
                      <p:cNvPr id="0" name=""/>
                      <p:cNvPicPr/>
                      <p:nvPr/>
                    </p:nvPicPr>
                    <p:blipFill>
                      <a:blip r:embed="rId3"/>
                      <a:stretch>
                        <a:fillRect/>
                      </a:stretch>
                    </p:blipFill>
                    <p:spPr>
                      <a:xfrm>
                        <a:off x="622598" y="1294768"/>
                        <a:ext cx="5783963" cy="4693252"/>
                      </a:xfrm>
                      <a:prstGeom prst="rect">
                        <a:avLst/>
                      </a:prstGeom>
                    </p:spPr>
                  </p:pic>
                </p:oleObj>
              </mc:Fallback>
            </mc:AlternateContent>
          </a:graphicData>
        </a:graphic>
      </p:graphicFrame>
    </p:spTree>
    <p:extLst>
      <p:ext uri="{BB962C8B-B14F-4D97-AF65-F5344CB8AC3E}">
        <p14:creationId xmlns:p14="http://schemas.microsoft.com/office/powerpoint/2010/main" val="37669329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671E-DF71-623F-8459-CAEB7C1C34E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B1D5BBB7-9B77-109C-2A2C-8C12C32E0B6F}"/>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Nordeste</a:t>
            </a:r>
          </a:p>
        </p:txBody>
      </p:sp>
      <p:sp>
        <p:nvSpPr>
          <p:cNvPr id="2" name="CuadroTexto 1">
            <a:extLst>
              <a:ext uri="{FF2B5EF4-FFF2-40B4-BE49-F238E27FC236}">
                <a16:creationId xmlns:a16="http://schemas.microsoft.com/office/drawing/2014/main" id="{0ACDA06D-8030-3EB3-05C8-B312168C488A}"/>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enero 2025</a:t>
            </a:r>
          </a:p>
        </p:txBody>
      </p:sp>
      <p:sp>
        <p:nvSpPr>
          <p:cNvPr id="5" name="1 CuadroTexto">
            <a:extLst>
              <a:ext uri="{FF2B5EF4-FFF2-40B4-BE49-F238E27FC236}">
                <a16:creationId xmlns:a16="http://schemas.microsoft.com/office/drawing/2014/main" id="{9DE80AB2-ABF0-3817-44F5-F7A637258534}"/>
              </a:ext>
            </a:extLst>
          </p:cNvPr>
          <p:cNvSpPr txBox="1"/>
          <p:nvPr/>
        </p:nvSpPr>
        <p:spPr>
          <a:xfrm>
            <a:off x="1558702" y="5211410"/>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enero en el Nordeste es de 17,0 presentando un aumento del 34,1% con relación al mes anterior (12,7).</a:t>
            </a:r>
          </a:p>
        </p:txBody>
      </p:sp>
      <p:sp>
        <p:nvSpPr>
          <p:cNvPr id="6" name="CuadroTexto 5">
            <a:extLst>
              <a:ext uri="{FF2B5EF4-FFF2-40B4-BE49-F238E27FC236}">
                <a16:creationId xmlns:a16="http://schemas.microsoft.com/office/drawing/2014/main" id="{55E256D3-2DEA-E6D8-57A1-780019A0C93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Objeto 6">
            <a:extLst>
              <a:ext uri="{FF2B5EF4-FFF2-40B4-BE49-F238E27FC236}">
                <a16:creationId xmlns:a16="http://schemas.microsoft.com/office/drawing/2014/main" id="{C33856B9-B649-ACD9-6998-FE5592CEC86F}"/>
              </a:ext>
            </a:extLst>
          </p:cNvPr>
          <p:cNvGraphicFramePr>
            <a:graphicFrameLocks noChangeAspect="1"/>
          </p:cNvGraphicFramePr>
          <p:nvPr>
            <p:extLst>
              <p:ext uri="{D42A27DB-BD31-4B8C-83A1-F6EECF244321}">
                <p14:modId xmlns:p14="http://schemas.microsoft.com/office/powerpoint/2010/main" val="828078234"/>
              </p:ext>
            </p:extLst>
          </p:nvPr>
        </p:nvGraphicFramePr>
        <p:xfrm>
          <a:off x="2962858" y="1816344"/>
          <a:ext cx="6264696" cy="3226899"/>
        </p:xfrm>
        <a:graphic>
          <a:graphicData uri="http://schemas.openxmlformats.org/presentationml/2006/ole">
            <mc:AlternateContent xmlns:mc="http://schemas.openxmlformats.org/markup-compatibility/2006">
              <mc:Choice xmlns:v="urn:schemas-microsoft-com:vml" Requires="v">
                <p:oleObj name="Worksheet" r:id="rId2" imgW="4891298" imgH="2519074" progId="Excel.Sheet.12">
                  <p:embed/>
                </p:oleObj>
              </mc:Choice>
              <mc:Fallback>
                <p:oleObj name="Worksheet" r:id="rId2" imgW="4891298" imgH="2519074" progId="Excel.Sheet.12">
                  <p:embed/>
                  <p:pic>
                    <p:nvPicPr>
                      <p:cNvPr id="0" name=""/>
                      <p:cNvPicPr/>
                      <p:nvPr/>
                    </p:nvPicPr>
                    <p:blipFill>
                      <a:blip r:embed="rId3"/>
                      <a:stretch>
                        <a:fillRect/>
                      </a:stretch>
                    </p:blipFill>
                    <p:spPr>
                      <a:xfrm>
                        <a:off x="2962858" y="1816344"/>
                        <a:ext cx="6264696" cy="3226899"/>
                      </a:xfrm>
                      <a:prstGeom prst="rect">
                        <a:avLst/>
                      </a:prstGeom>
                    </p:spPr>
                  </p:pic>
                </p:oleObj>
              </mc:Fallback>
            </mc:AlternateContent>
          </a:graphicData>
        </a:graphic>
      </p:graphicFrame>
    </p:spTree>
    <p:extLst>
      <p:ext uri="{BB962C8B-B14F-4D97-AF65-F5344CB8AC3E}">
        <p14:creationId xmlns:p14="http://schemas.microsoft.com/office/powerpoint/2010/main" val="13176720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4EA1-7458-F9E8-AED6-EE5AFDEBA829}"/>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D43AEDE-C6D8-4EE7-FD43-C2A2DEA001BE}"/>
              </a:ext>
            </a:extLst>
          </p:cNvPr>
          <p:cNvSpPr txBox="1"/>
          <p:nvPr/>
        </p:nvSpPr>
        <p:spPr>
          <a:xfrm>
            <a:off x="1270670" y="281563"/>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Magdalena Medio</a:t>
            </a:r>
          </a:p>
        </p:txBody>
      </p:sp>
      <p:sp>
        <p:nvSpPr>
          <p:cNvPr id="2" name="CuadroTexto 1">
            <a:extLst>
              <a:ext uri="{FF2B5EF4-FFF2-40B4-BE49-F238E27FC236}">
                <a16:creationId xmlns:a16="http://schemas.microsoft.com/office/drawing/2014/main" id="{061A04EF-C1A9-1206-8166-80683332A11D}"/>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enero 2025</a:t>
            </a:r>
          </a:p>
        </p:txBody>
      </p:sp>
      <p:sp>
        <p:nvSpPr>
          <p:cNvPr id="5" name="1 CuadroTexto">
            <a:extLst>
              <a:ext uri="{FF2B5EF4-FFF2-40B4-BE49-F238E27FC236}">
                <a16:creationId xmlns:a16="http://schemas.microsoft.com/office/drawing/2014/main" id="{AFCFB3EC-ACAA-B508-F5A9-67973AB5E337}"/>
              </a:ext>
            </a:extLst>
          </p:cNvPr>
          <p:cNvSpPr txBox="1"/>
          <p:nvPr/>
        </p:nvSpPr>
        <p:spPr>
          <a:xfrm>
            <a:off x="1558702" y="5157986"/>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enero en el Magdalena Medio es de 15,1  presentando un aumento del 58,8% con relación al mes anterior (9,5).</a:t>
            </a:r>
          </a:p>
        </p:txBody>
      </p:sp>
      <p:sp>
        <p:nvSpPr>
          <p:cNvPr id="8" name="CuadroTexto 7">
            <a:extLst>
              <a:ext uri="{FF2B5EF4-FFF2-40B4-BE49-F238E27FC236}">
                <a16:creationId xmlns:a16="http://schemas.microsoft.com/office/drawing/2014/main" id="{B57343DA-FBFF-3BAB-DB1C-82914BB69BCB}"/>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987A3F69-DE5B-1FA3-C2D8-62D9747213EC}"/>
              </a:ext>
            </a:extLst>
          </p:cNvPr>
          <p:cNvGraphicFramePr>
            <a:graphicFrameLocks noChangeAspect="1"/>
          </p:cNvGraphicFramePr>
          <p:nvPr>
            <p:extLst>
              <p:ext uri="{D42A27DB-BD31-4B8C-83A1-F6EECF244321}">
                <p14:modId xmlns:p14="http://schemas.microsoft.com/office/powerpoint/2010/main" val="975320158"/>
              </p:ext>
            </p:extLst>
          </p:nvPr>
        </p:nvGraphicFramePr>
        <p:xfrm>
          <a:off x="2134766" y="1997794"/>
          <a:ext cx="7808832" cy="2863999"/>
        </p:xfrm>
        <a:graphic>
          <a:graphicData uri="http://schemas.openxmlformats.org/presentationml/2006/ole">
            <mc:AlternateContent xmlns:mc="http://schemas.openxmlformats.org/markup-compatibility/2006">
              <mc:Choice xmlns:v="urn:schemas-microsoft-com:vml" Requires="v">
                <p:oleObj name="Worksheet" r:id="rId2" imgW="4891298" imgH="1794455" progId="Excel.Sheet.12">
                  <p:embed/>
                </p:oleObj>
              </mc:Choice>
              <mc:Fallback>
                <p:oleObj name="Worksheet" r:id="rId2" imgW="4891298" imgH="1794455" progId="Excel.Sheet.12">
                  <p:embed/>
                  <p:pic>
                    <p:nvPicPr>
                      <p:cNvPr id="0" name=""/>
                      <p:cNvPicPr/>
                      <p:nvPr/>
                    </p:nvPicPr>
                    <p:blipFill>
                      <a:blip r:embed="rId3"/>
                      <a:stretch>
                        <a:fillRect/>
                      </a:stretch>
                    </p:blipFill>
                    <p:spPr>
                      <a:xfrm>
                        <a:off x="2134766" y="1997794"/>
                        <a:ext cx="7808832" cy="2863999"/>
                      </a:xfrm>
                      <a:prstGeom prst="rect">
                        <a:avLst/>
                      </a:prstGeom>
                    </p:spPr>
                  </p:pic>
                </p:oleObj>
              </mc:Fallback>
            </mc:AlternateContent>
          </a:graphicData>
        </a:graphic>
      </p:graphicFrame>
    </p:spTree>
    <p:extLst>
      <p:ext uri="{BB962C8B-B14F-4D97-AF65-F5344CB8AC3E}">
        <p14:creationId xmlns:p14="http://schemas.microsoft.com/office/powerpoint/2010/main" val="22955451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92C5-EF85-2034-7CAB-5E2DD320E61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3F7C2A57-ADB3-D8CF-119E-1CF35B438F63}"/>
              </a:ext>
            </a:extLst>
          </p:cNvPr>
          <p:cNvSpPr txBox="1"/>
          <p:nvPr/>
        </p:nvSpPr>
        <p:spPr>
          <a:xfrm>
            <a:off x="1270670" y="281563"/>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Bajo Cauca</a:t>
            </a:r>
          </a:p>
        </p:txBody>
      </p:sp>
      <p:sp>
        <p:nvSpPr>
          <p:cNvPr id="2" name="CuadroTexto 1">
            <a:extLst>
              <a:ext uri="{FF2B5EF4-FFF2-40B4-BE49-F238E27FC236}">
                <a16:creationId xmlns:a16="http://schemas.microsoft.com/office/drawing/2014/main" id="{9DCF744C-8B5B-10B8-B43E-9E3F0796C620}"/>
              </a:ext>
            </a:extLst>
          </p:cNvPr>
          <p:cNvSpPr txBox="1"/>
          <p:nvPr/>
        </p:nvSpPr>
        <p:spPr>
          <a:xfrm>
            <a:off x="1090650" y="122268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enero 2025</a:t>
            </a:r>
          </a:p>
        </p:txBody>
      </p:sp>
      <p:sp>
        <p:nvSpPr>
          <p:cNvPr id="5" name="1 CuadroTexto">
            <a:extLst>
              <a:ext uri="{FF2B5EF4-FFF2-40B4-BE49-F238E27FC236}">
                <a16:creationId xmlns:a16="http://schemas.microsoft.com/office/drawing/2014/main" id="{665C928E-B35D-2F3C-4C4F-991B07420924}"/>
              </a:ext>
            </a:extLst>
          </p:cNvPr>
          <p:cNvSpPr txBox="1"/>
          <p:nvPr/>
        </p:nvSpPr>
        <p:spPr>
          <a:xfrm>
            <a:off x="1558702" y="4995320"/>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enero en el Bajo Cauca es de 19,5 presentando un aumento del 32,9% con relación al mes anterior (14,7).</a:t>
            </a:r>
          </a:p>
        </p:txBody>
      </p:sp>
      <p:sp>
        <p:nvSpPr>
          <p:cNvPr id="10" name="CuadroTexto 9">
            <a:extLst>
              <a:ext uri="{FF2B5EF4-FFF2-40B4-BE49-F238E27FC236}">
                <a16:creationId xmlns:a16="http://schemas.microsoft.com/office/drawing/2014/main" id="{0E2AA1CF-5F98-0314-C176-EB5689A207D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8D4A01D5-8B08-4B6E-3C0E-41B78891C648}"/>
              </a:ext>
            </a:extLst>
          </p:cNvPr>
          <p:cNvGraphicFramePr>
            <a:graphicFrameLocks noChangeAspect="1"/>
          </p:cNvGraphicFramePr>
          <p:nvPr>
            <p:extLst>
              <p:ext uri="{D42A27DB-BD31-4B8C-83A1-F6EECF244321}">
                <p14:modId xmlns:p14="http://schemas.microsoft.com/office/powerpoint/2010/main" val="121719717"/>
              </p:ext>
            </p:extLst>
          </p:nvPr>
        </p:nvGraphicFramePr>
        <p:xfrm>
          <a:off x="2445856" y="1917626"/>
          <a:ext cx="7298700" cy="2676901"/>
        </p:xfrm>
        <a:graphic>
          <a:graphicData uri="http://schemas.openxmlformats.org/presentationml/2006/ole">
            <mc:AlternateContent xmlns:mc="http://schemas.openxmlformats.org/markup-compatibility/2006">
              <mc:Choice xmlns:v="urn:schemas-microsoft-com:vml" Requires="v">
                <p:oleObj name="Worksheet" r:id="rId2" imgW="4891298" imgH="1794455" progId="Excel.Sheet.12">
                  <p:embed/>
                </p:oleObj>
              </mc:Choice>
              <mc:Fallback>
                <p:oleObj name="Worksheet" r:id="rId2" imgW="4891298" imgH="1794455" progId="Excel.Sheet.12">
                  <p:embed/>
                  <p:pic>
                    <p:nvPicPr>
                      <p:cNvPr id="0" name=""/>
                      <p:cNvPicPr/>
                      <p:nvPr/>
                    </p:nvPicPr>
                    <p:blipFill>
                      <a:blip r:embed="rId3"/>
                      <a:stretch>
                        <a:fillRect/>
                      </a:stretch>
                    </p:blipFill>
                    <p:spPr>
                      <a:xfrm>
                        <a:off x="2445856" y="1917626"/>
                        <a:ext cx="7298700" cy="2676901"/>
                      </a:xfrm>
                      <a:prstGeom prst="rect">
                        <a:avLst/>
                      </a:prstGeom>
                    </p:spPr>
                  </p:pic>
                </p:oleObj>
              </mc:Fallback>
            </mc:AlternateContent>
          </a:graphicData>
        </a:graphic>
      </p:graphicFrame>
    </p:spTree>
    <p:extLst>
      <p:ext uri="{BB962C8B-B14F-4D97-AF65-F5344CB8AC3E}">
        <p14:creationId xmlns:p14="http://schemas.microsoft.com/office/powerpoint/2010/main" val="39256709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4955-B850-A9CD-1434-AF21B6FA762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A373898-4470-A3AB-5A8C-F20069AD383F}"/>
              </a:ext>
            </a:extLst>
          </p:cNvPr>
          <p:cNvSpPr txBox="1"/>
          <p:nvPr/>
        </p:nvSpPr>
        <p:spPr>
          <a:xfrm>
            <a:off x="1270670" y="281563"/>
            <a:ext cx="9217024" cy="954107"/>
          </a:xfrm>
          <a:prstGeom prst="rect">
            <a:avLst/>
          </a:prstGeom>
          <a:noFill/>
        </p:spPr>
        <p:txBody>
          <a:bodyPr wrap="square" rtlCol="0">
            <a:spAutoFit/>
          </a:bodyPr>
          <a:lstStyle/>
          <a:p>
            <a:r>
              <a:rPr lang="es-MX" sz="2800" b="1" dirty="0">
                <a:solidFill>
                  <a:srgbClr val="23505E"/>
                </a:solidFill>
                <a:latin typeface="+mj-lt"/>
              </a:rPr>
              <a:t>Tabla 6. Distribución PQRD por servicios a los principales proveedores para enero 2025</a:t>
            </a:r>
          </a:p>
        </p:txBody>
      </p:sp>
      <p:sp>
        <p:nvSpPr>
          <p:cNvPr id="5" name="1 CuadroTexto">
            <a:extLst>
              <a:ext uri="{FF2B5EF4-FFF2-40B4-BE49-F238E27FC236}">
                <a16:creationId xmlns:a16="http://schemas.microsoft.com/office/drawing/2014/main" id="{06C2B37B-8AF3-9278-92CB-5553B04B431F}"/>
              </a:ext>
            </a:extLst>
          </p:cNvPr>
          <p:cNvSpPr txBox="1"/>
          <p:nvPr/>
        </p:nvSpPr>
        <p:spPr>
          <a:xfrm>
            <a:off x="447129" y="5722713"/>
            <a:ext cx="6140170" cy="738664"/>
          </a:xfrm>
          <a:prstGeom prst="rect">
            <a:avLst/>
          </a:prstGeom>
          <a:noFill/>
        </p:spPr>
        <p:txBody>
          <a:bodyPr wrap="square" rtlCol="0">
            <a:spAutoFit/>
          </a:bodyPr>
          <a:lstStyle/>
          <a:p>
            <a:r>
              <a:rPr lang="es-MX" dirty="0">
                <a:solidFill>
                  <a:srgbClr val="2A5162"/>
                </a:solidFill>
                <a:cs typeface="Arial" panose="020B0604020202020204" pitchFamily="34" charset="0"/>
              </a:rPr>
              <a:t>Los motivos de PQRD asignadas a estas instituciones se encuentran inmersas en la Tabla 1. </a:t>
            </a:r>
          </a:p>
        </p:txBody>
      </p:sp>
      <p:sp>
        <p:nvSpPr>
          <p:cNvPr id="6" name="CuadroTexto 5">
            <a:extLst>
              <a:ext uri="{FF2B5EF4-FFF2-40B4-BE49-F238E27FC236}">
                <a16:creationId xmlns:a16="http://schemas.microsoft.com/office/drawing/2014/main" id="{25E14A85-2E80-2864-1830-6BB34158037C}"/>
              </a:ext>
            </a:extLst>
          </p:cNvPr>
          <p:cNvSpPr txBox="1"/>
          <p:nvPr/>
        </p:nvSpPr>
        <p:spPr>
          <a:xfrm>
            <a:off x="1918742" y="226701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95</a:t>
            </a:r>
          </a:p>
        </p:txBody>
      </p:sp>
      <p:pic>
        <p:nvPicPr>
          <p:cNvPr id="8" name="Imagen 7" descr="Logotipo, nombre de la empresa&#10;&#10;Descripción generada automáticamente">
            <a:extLst>
              <a:ext uri="{FF2B5EF4-FFF2-40B4-BE49-F238E27FC236}">
                <a16:creationId xmlns:a16="http://schemas.microsoft.com/office/drawing/2014/main" id="{DA4E5E22-7C3D-DC28-CA17-41253BBF3AE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586692" y="1571899"/>
            <a:ext cx="885633" cy="459848"/>
          </a:xfrm>
          <a:prstGeom prst="rect">
            <a:avLst/>
          </a:prstGeom>
        </p:spPr>
      </p:pic>
      <p:pic>
        <p:nvPicPr>
          <p:cNvPr id="9" name="Imagen 8">
            <a:extLst>
              <a:ext uri="{FF2B5EF4-FFF2-40B4-BE49-F238E27FC236}">
                <a16:creationId xmlns:a16="http://schemas.microsoft.com/office/drawing/2014/main" id="{1A61CC88-5C3A-FAA8-9607-B68A47D1E6BC}"/>
              </a:ext>
            </a:extLst>
          </p:cNvPr>
          <p:cNvPicPr>
            <a:picLocks noChangeAspect="1"/>
          </p:cNvPicPr>
          <p:nvPr/>
        </p:nvPicPr>
        <p:blipFill>
          <a:blip r:embed="rId3"/>
          <a:stretch>
            <a:fillRect/>
          </a:stretch>
        </p:blipFill>
        <p:spPr>
          <a:xfrm>
            <a:off x="2620500" y="2621873"/>
            <a:ext cx="619714" cy="785547"/>
          </a:xfrm>
          <a:prstGeom prst="rect">
            <a:avLst/>
          </a:prstGeom>
        </p:spPr>
      </p:pic>
      <p:pic>
        <p:nvPicPr>
          <p:cNvPr id="10" name="Imagen 9" descr="Interfaz de usuario gráfica, Aplicación&#10;&#10;Descripción generada automáticamente">
            <a:extLst>
              <a:ext uri="{FF2B5EF4-FFF2-40B4-BE49-F238E27FC236}">
                <a16:creationId xmlns:a16="http://schemas.microsoft.com/office/drawing/2014/main" id="{E8C01A9E-D170-91A8-C29D-5A4A468126BD}"/>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t="11633" r="67610" b="13772"/>
          <a:stretch/>
        </p:blipFill>
        <p:spPr>
          <a:xfrm>
            <a:off x="8594997" y="4077154"/>
            <a:ext cx="1050867" cy="757491"/>
          </a:xfrm>
          <a:prstGeom prst="rect">
            <a:avLst/>
          </a:prstGeom>
        </p:spPr>
      </p:pic>
      <p:sp>
        <p:nvSpPr>
          <p:cNvPr id="11" name="CuadroTexto 10">
            <a:extLst>
              <a:ext uri="{FF2B5EF4-FFF2-40B4-BE49-F238E27FC236}">
                <a16:creationId xmlns:a16="http://schemas.microsoft.com/office/drawing/2014/main" id="{929C44AF-8380-ADAF-B9B9-CAA37D816126}"/>
              </a:ext>
            </a:extLst>
          </p:cNvPr>
          <p:cNvSpPr txBox="1"/>
          <p:nvPr/>
        </p:nvSpPr>
        <p:spPr>
          <a:xfrm>
            <a:off x="5026431" y="226701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398</a:t>
            </a:r>
          </a:p>
        </p:txBody>
      </p:sp>
      <p:sp>
        <p:nvSpPr>
          <p:cNvPr id="12" name="CuadroTexto 11">
            <a:extLst>
              <a:ext uri="{FF2B5EF4-FFF2-40B4-BE49-F238E27FC236}">
                <a16:creationId xmlns:a16="http://schemas.microsoft.com/office/drawing/2014/main" id="{353F587C-2BBF-F797-76A6-E2104CCAB455}"/>
              </a:ext>
            </a:extLst>
          </p:cNvPr>
          <p:cNvSpPr txBox="1"/>
          <p:nvPr/>
        </p:nvSpPr>
        <p:spPr>
          <a:xfrm>
            <a:off x="1970081" y="4017573"/>
            <a:ext cx="693509" cy="203967"/>
          </a:xfrm>
          <a:prstGeom prst="rect">
            <a:avLst/>
          </a:prstGeom>
          <a:noFill/>
        </p:spPr>
        <p:txBody>
          <a:bodyPr wrap="square">
            <a:spAutoFit/>
          </a:bodyPr>
          <a:lstStyle/>
          <a:p>
            <a:pPr algn="ctr"/>
            <a:r>
              <a:rPr lang="es-ES" sz="1088"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13" name="CuadroTexto 12">
            <a:extLst>
              <a:ext uri="{FF2B5EF4-FFF2-40B4-BE49-F238E27FC236}">
                <a16:creationId xmlns:a16="http://schemas.microsoft.com/office/drawing/2014/main" id="{09D893EA-67EF-1776-3523-7E336FE30F11}"/>
              </a:ext>
            </a:extLst>
          </p:cNvPr>
          <p:cNvSpPr txBox="1"/>
          <p:nvPr/>
        </p:nvSpPr>
        <p:spPr>
          <a:xfrm>
            <a:off x="1915727" y="359031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134</a:t>
            </a:r>
          </a:p>
        </p:txBody>
      </p:sp>
      <p:sp>
        <p:nvSpPr>
          <p:cNvPr id="14" name="CuadroTexto 13">
            <a:extLst>
              <a:ext uri="{FF2B5EF4-FFF2-40B4-BE49-F238E27FC236}">
                <a16:creationId xmlns:a16="http://schemas.microsoft.com/office/drawing/2014/main" id="{FE4AF1CA-730A-E4AB-C5A2-5B3381A910BB}"/>
              </a:ext>
            </a:extLst>
          </p:cNvPr>
          <p:cNvSpPr txBox="1"/>
          <p:nvPr/>
        </p:nvSpPr>
        <p:spPr>
          <a:xfrm>
            <a:off x="5035346" y="358210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112</a:t>
            </a:r>
          </a:p>
        </p:txBody>
      </p:sp>
      <p:pic>
        <p:nvPicPr>
          <p:cNvPr id="15" name="Imagen 14" descr="Texto&#10;&#10;Descripción generada automáticamente con confianza media">
            <a:extLst>
              <a:ext uri="{FF2B5EF4-FFF2-40B4-BE49-F238E27FC236}">
                <a16:creationId xmlns:a16="http://schemas.microsoft.com/office/drawing/2014/main" id="{C2456DD6-8218-50F1-2829-1981CE610C5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211518" y="2863925"/>
            <a:ext cx="1620000" cy="602640"/>
          </a:xfrm>
          <a:prstGeom prst="rect">
            <a:avLst/>
          </a:prstGeom>
        </p:spPr>
      </p:pic>
      <p:sp>
        <p:nvSpPr>
          <p:cNvPr id="16" name="CuadroTexto 15">
            <a:extLst>
              <a:ext uri="{FF2B5EF4-FFF2-40B4-BE49-F238E27FC236}">
                <a16:creationId xmlns:a16="http://schemas.microsoft.com/office/drawing/2014/main" id="{831832F4-E388-225D-10C3-E3CF3B8BB551}"/>
              </a:ext>
            </a:extLst>
          </p:cNvPr>
          <p:cNvSpPr txBox="1"/>
          <p:nvPr/>
        </p:nvSpPr>
        <p:spPr>
          <a:xfrm>
            <a:off x="8173449" y="357317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121</a:t>
            </a:r>
          </a:p>
        </p:txBody>
      </p:sp>
      <p:sp>
        <p:nvSpPr>
          <p:cNvPr id="17" name="CuadroTexto 16">
            <a:extLst>
              <a:ext uri="{FF2B5EF4-FFF2-40B4-BE49-F238E27FC236}">
                <a16:creationId xmlns:a16="http://schemas.microsoft.com/office/drawing/2014/main" id="{19225BC0-7612-BEB3-F6E3-62995576D5B3}"/>
              </a:ext>
            </a:extLst>
          </p:cNvPr>
          <p:cNvSpPr txBox="1"/>
          <p:nvPr/>
        </p:nvSpPr>
        <p:spPr>
          <a:xfrm>
            <a:off x="1922618" y="5051584"/>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a:t>
            </a:r>
          </a:p>
        </p:txBody>
      </p:sp>
      <p:pic>
        <p:nvPicPr>
          <p:cNvPr id="18" name="Imagen 17" descr="Logotipo&#10;&#10;Descripción generada automáticamente">
            <a:extLst>
              <a:ext uri="{FF2B5EF4-FFF2-40B4-BE49-F238E27FC236}">
                <a16:creationId xmlns:a16="http://schemas.microsoft.com/office/drawing/2014/main" id="{FDF9C6C5-32C5-E32E-79D8-440A47110F7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165317" y="4291912"/>
            <a:ext cx="1421982" cy="445483"/>
          </a:xfrm>
          <a:prstGeom prst="rect">
            <a:avLst/>
          </a:prstGeom>
        </p:spPr>
      </p:pic>
      <p:sp>
        <p:nvSpPr>
          <p:cNvPr id="19" name="CuadroTexto 18">
            <a:extLst>
              <a:ext uri="{FF2B5EF4-FFF2-40B4-BE49-F238E27FC236}">
                <a16:creationId xmlns:a16="http://schemas.microsoft.com/office/drawing/2014/main" id="{3ABE2270-90BB-3D90-85F2-7939FC9A422B}"/>
              </a:ext>
            </a:extLst>
          </p:cNvPr>
          <p:cNvSpPr txBox="1"/>
          <p:nvPr/>
        </p:nvSpPr>
        <p:spPr>
          <a:xfrm>
            <a:off x="4967049" y="501448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157</a:t>
            </a:r>
          </a:p>
        </p:txBody>
      </p:sp>
      <p:sp>
        <p:nvSpPr>
          <p:cNvPr id="20" name="CuadroTexto 19">
            <a:extLst>
              <a:ext uri="{FF2B5EF4-FFF2-40B4-BE49-F238E27FC236}">
                <a16:creationId xmlns:a16="http://schemas.microsoft.com/office/drawing/2014/main" id="{4A925274-45C1-8EF1-DA2E-D13651E79F42}"/>
              </a:ext>
            </a:extLst>
          </p:cNvPr>
          <p:cNvSpPr txBox="1"/>
          <p:nvPr/>
        </p:nvSpPr>
        <p:spPr>
          <a:xfrm>
            <a:off x="8191921" y="497877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91</a:t>
            </a:r>
          </a:p>
        </p:txBody>
      </p:sp>
      <p:sp>
        <p:nvSpPr>
          <p:cNvPr id="21" name="CuadroTexto 20">
            <a:extLst>
              <a:ext uri="{FF2B5EF4-FFF2-40B4-BE49-F238E27FC236}">
                <a16:creationId xmlns:a16="http://schemas.microsoft.com/office/drawing/2014/main" id="{0C1D295F-947B-F720-A4DD-B49EC70A1769}"/>
              </a:ext>
            </a:extLst>
          </p:cNvPr>
          <p:cNvSpPr txBox="1"/>
          <p:nvPr/>
        </p:nvSpPr>
        <p:spPr>
          <a:xfrm>
            <a:off x="8974605" y="2098223"/>
            <a:ext cx="1017731" cy="312265"/>
          </a:xfrm>
          <a:prstGeom prst="rect">
            <a:avLst/>
          </a:prstGeom>
          <a:noFill/>
        </p:spPr>
        <p:txBody>
          <a:bodyPr wrap="square" rtlCol="0">
            <a:spAutoFit/>
          </a:bodyPr>
          <a:lstStyle/>
          <a:p>
            <a:pPr algn="ctr"/>
            <a:r>
              <a:rPr lang="es-ES" sz="1429" b="1" dirty="0">
                <a:solidFill>
                  <a:schemeClr val="bg1"/>
                </a:solidFill>
              </a:rPr>
              <a:t>Abril</a:t>
            </a:r>
            <a:endParaRPr lang="es-CO" sz="1429" b="1" dirty="0">
              <a:solidFill>
                <a:schemeClr val="bg1"/>
              </a:solidFill>
            </a:endParaRPr>
          </a:p>
        </p:txBody>
      </p:sp>
      <p:sp>
        <p:nvSpPr>
          <p:cNvPr id="22" name="CuadroTexto 21">
            <a:extLst>
              <a:ext uri="{FF2B5EF4-FFF2-40B4-BE49-F238E27FC236}">
                <a16:creationId xmlns:a16="http://schemas.microsoft.com/office/drawing/2014/main" id="{AD2E9029-E0E3-48DE-65DF-1D3F814747EA}"/>
              </a:ext>
            </a:extLst>
          </p:cNvPr>
          <p:cNvSpPr txBox="1"/>
          <p:nvPr/>
        </p:nvSpPr>
        <p:spPr>
          <a:xfrm>
            <a:off x="2756584" y="226950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157</a:t>
            </a:r>
          </a:p>
        </p:txBody>
      </p:sp>
      <p:sp>
        <p:nvSpPr>
          <p:cNvPr id="23" name="CuadroTexto 22">
            <a:extLst>
              <a:ext uri="{FF2B5EF4-FFF2-40B4-BE49-F238E27FC236}">
                <a16:creationId xmlns:a16="http://schemas.microsoft.com/office/drawing/2014/main" id="{03109B85-08BB-BD0C-0F0E-174A1131E258}"/>
              </a:ext>
            </a:extLst>
          </p:cNvPr>
          <p:cNvSpPr txBox="1"/>
          <p:nvPr/>
        </p:nvSpPr>
        <p:spPr>
          <a:xfrm>
            <a:off x="5855089" y="2278104"/>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436</a:t>
            </a:r>
          </a:p>
        </p:txBody>
      </p:sp>
      <p:sp>
        <p:nvSpPr>
          <p:cNvPr id="24" name="CuadroTexto 23">
            <a:extLst>
              <a:ext uri="{FF2B5EF4-FFF2-40B4-BE49-F238E27FC236}">
                <a16:creationId xmlns:a16="http://schemas.microsoft.com/office/drawing/2014/main" id="{7BADBF59-9FAE-BD79-431F-5069AF2F4442}"/>
              </a:ext>
            </a:extLst>
          </p:cNvPr>
          <p:cNvSpPr txBox="1"/>
          <p:nvPr/>
        </p:nvSpPr>
        <p:spPr>
          <a:xfrm>
            <a:off x="2763393" y="3589957"/>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178</a:t>
            </a:r>
          </a:p>
        </p:txBody>
      </p:sp>
      <p:sp>
        <p:nvSpPr>
          <p:cNvPr id="25" name="CuadroTexto 24">
            <a:extLst>
              <a:ext uri="{FF2B5EF4-FFF2-40B4-BE49-F238E27FC236}">
                <a16:creationId xmlns:a16="http://schemas.microsoft.com/office/drawing/2014/main" id="{387D6B67-0549-F19C-60E5-CC9D61AAA650}"/>
              </a:ext>
            </a:extLst>
          </p:cNvPr>
          <p:cNvSpPr txBox="1"/>
          <p:nvPr/>
        </p:nvSpPr>
        <p:spPr>
          <a:xfrm>
            <a:off x="5883012" y="355873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207</a:t>
            </a:r>
          </a:p>
        </p:txBody>
      </p:sp>
      <p:sp>
        <p:nvSpPr>
          <p:cNvPr id="26" name="CuadroTexto 25">
            <a:extLst>
              <a:ext uri="{FF2B5EF4-FFF2-40B4-BE49-F238E27FC236}">
                <a16:creationId xmlns:a16="http://schemas.microsoft.com/office/drawing/2014/main" id="{E83AE2B9-1CB8-41BB-E20F-979A705F6DFB}"/>
              </a:ext>
            </a:extLst>
          </p:cNvPr>
          <p:cNvSpPr txBox="1"/>
          <p:nvPr/>
        </p:nvSpPr>
        <p:spPr>
          <a:xfrm>
            <a:off x="9004779" y="3564103"/>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194</a:t>
            </a:r>
          </a:p>
        </p:txBody>
      </p:sp>
      <p:sp>
        <p:nvSpPr>
          <p:cNvPr id="27" name="CuadroTexto 26">
            <a:extLst>
              <a:ext uri="{FF2B5EF4-FFF2-40B4-BE49-F238E27FC236}">
                <a16:creationId xmlns:a16="http://schemas.microsoft.com/office/drawing/2014/main" id="{8FCB27FB-D1A3-95B5-C02C-CEA05C30873D}"/>
              </a:ext>
            </a:extLst>
          </p:cNvPr>
          <p:cNvSpPr txBox="1"/>
          <p:nvPr/>
        </p:nvSpPr>
        <p:spPr>
          <a:xfrm>
            <a:off x="2769257" y="5056559"/>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a:t>
            </a:r>
          </a:p>
        </p:txBody>
      </p:sp>
      <p:sp>
        <p:nvSpPr>
          <p:cNvPr id="28" name="CuadroTexto 27">
            <a:extLst>
              <a:ext uri="{FF2B5EF4-FFF2-40B4-BE49-F238E27FC236}">
                <a16:creationId xmlns:a16="http://schemas.microsoft.com/office/drawing/2014/main" id="{4C2B06AB-60A2-4F09-132B-AF24E62C86E1}"/>
              </a:ext>
            </a:extLst>
          </p:cNvPr>
          <p:cNvSpPr txBox="1"/>
          <p:nvPr/>
        </p:nvSpPr>
        <p:spPr>
          <a:xfrm>
            <a:off x="5838721" y="5015350"/>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187</a:t>
            </a:r>
          </a:p>
        </p:txBody>
      </p:sp>
      <p:sp>
        <p:nvSpPr>
          <p:cNvPr id="29" name="CuadroTexto 28">
            <a:extLst>
              <a:ext uri="{FF2B5EF4-FFF2-40B4-BE49-F238E27FC236}">
                <a16:creationId xmlns:a16="http://schemas.microsoft.com/office/drawing/2014/main" id="{A6CFCA65-8704-EBF2-FE2F-1FF7508F2890}"/>
              </a:ext>
            </a:extLst>
          </p:cNvPr>
          <p:cNvSpPr txBox="1"/>
          <p:nvPr/>
        </p:nvSpPr>
        <p:spPr>
          <a:xfrm>
            <a:off x="9006281" y="4986843"/>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144</a:t>
            </a:r>
          </a:p>
        </p:txBody>
      </p:sp>
      <p:pic>
        <p:nvPicPr>
          <p:cNvPr id="30" name="Imagen 29">
            <a:extLst>
              <a:ext uri="{FF2B5EF4-FFF2-40B4-BE49-F238E27FC236}">
                <a16:creationId xmlns:a16="http://schemas.microsoft.com/office/drawing/2014/main" id="{2FAE7D93-3B12-F716-2317-86CF2441A110}"/>
              </a:ext>
            </a:extLst>
          </p:cNvPr>
          <p:cNvPicPr>
            <a:picLocks noChangeAspect="1"/>
          </p:cNvPicPr>
          <p:nvPr/>
        </p:nvPicPr>
        <p:blipFill>
          <a:blip r:embed="rId7"/>
          <a:stretch>
            <a:fillRect/>
          </a:stretch>
        </p:blipFill>
        <p:spPr>
          <a:xfrm>
            <a:off x="5162165" y="2837852"/>
            <a:ext cx="1697997" cy="492549"/>
          </a:xfrm>
          <a:prstGeom prst="rect">
            <a:avLst/>
          </a:prstGeom>
        </p:spPr>
      </p:pic>
      <p:pic>
        <p:nvPicPr>
          <p:cNvPr id="31" name="Imagen 30">
            <a:extLst>
              <a:ext uri="{FF2B5EF4-FFF2-40B4-BE49-F238E27FC236}">
                <a16:creationId xmlns:a16="http://schemas.microsoft.com/office/drawing/2014/main" id="{9562779C-24DB-AF22-6A14-28637EAD64FD}"/>
              </a:ext>
            </a:extLst>
          </p:cNvPr>
          <p:cNvPicPr>
            <a:picLocks noChangeAspect="1"/>
          </p:cNvPicPr>
          <p:nvPr/>
        </p:nvPicPr>
        <p:blipFill>
          <a:blip r:embed="rId8"/>
          <a:stretch>
            <a:fillRect/>
          </a:stretch>
        </p:blipFill>
        <p:spPr>
          <a:xfrm>
            <a:off x="2091279" y="4134825"/>
            <a:ext cx="1491749" cy="634322"/>
          </a:xfrm>
          <a:prstGeom prst="rect">
            <a:avLst/>
          </a:prstGeom>
        </p:spPr>
      </p:pic>
      <p:pic>
        <p:nvPicPr>
          <p:cNvPr id="32" name="Imagen 31">
            <a:extLst>
              <a:ext uri="{FF2B5EF4-FFF2-40B4-BE49-F238E27FC236}">
                <a16:creationId xmlns:a16="http://schemas.microsoft.com/office/drawing/2014/main" id="{5C04BADB-FA6E-25E9-05A3-8B40E217A803}"/>
              </a:ext>
            </a:extLst>
          </p:cNvPr>
          <p:cNvPicPr>
            <a:picLocks noChangeAspect="1"/>
          </p:cNvPicPr>
          <p:nvPr/>
        </p:nvPicPr>
        <p:blipFill>
          <a:blip r:embed="rId9"/>
          <a:stretch>
            <a:fillRect/>
          </a:stretch>
        </p:blipFill>
        <p:spPr>
          <a:xfrm>
            <a:off x="2367678" y="1430001"/>
            <a:ext cx="950965" cy="665675"/>
          </a:xfrm>
          <a:prstGeom prst="rect">
            <a:avLst/>
          </a:prstGeom>
        </p:spPr>
      </p:pic>
      <p:sp>
        <p:nvSpPr>
          <p:cNvPr id="33" name="CuadroTexto 32">
            <a:extLst>
              <a:ext uri="{FF2B5EF4-FFF2-40B4-BE49-F238E27FC236}">
                <a16:creationId xmlns:a16="http://schemas.microsoft.com/office/drawing/2014/main" id="{44F8D4AC-6511-C573-7346-945AFD943162}"/>
              </a:ext>
            </a:extLst>
          </p:cNvPr>
          <p:cNvSpPr txBox="1"/>
          <p:nvPr/>
        </p:nvSpPr>
        <p:spPr>
          <a:xfrm>
            <a:off x="8289341" y="2245680"/>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75</a:t>
            </a:r>
          </a:p>
        </p:txBody>
      </p:sp>
      <p:sp>
        <p:nvSpPr>
          <p:cNvPr id="34" name="CuadroTexto 33">
            <a:extLst>
              <a:ext uri="{FF2B5EF4-FFF2-40B4-BE49-F238E27FC236}">
                <a16:creationId xmlns:a16="http://schemas.microsoft.com/office/drawing/2014/main" id="{3EF6D22F-ACC3-431F-C48A-277A7A09E946}"/>
              </a:ext>
            </a:extLst>
          </p:cNvPr>
          <p:cNvSpPr txBox="1"/>
          <p:nvPr/>
        </p:nvSpPr>
        <p:spPr>
          <a:xfrm>
            <a:off x="9090548" y="2221426"/>
            <a:ext cx="1084275"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79</a:t>
            </a:r>
          </a:p>
        </p:txBody>
      </p:sp>
      <p:pic>
        <p:nvPicPr>
          <p:cNvPr id="35" name="Imagen 34">
            <a:extLst>
              <a:ext uri="{FF2B5EF4-FFF2-40B4-BE49-F238E27FC236}">
                <a16:creationId xmlns:a16="http://schemas.microsoft.com/office/drawing/2014/main" id="{3BF56EAC-B3C5-0653-355F-3059260D5B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25806" y="1559009"/>
            <a:ext cx="1381225" cy="467332"/>
          </a:xfrm>
          <a:prstGeom prst="rect">
            <a:avLst/>
          </a:prstGeom>
        </p:spPr>
      </p:pic>
      <p:grpSp>
        <p:nvGrpSpPr>
          <p:cNvPr id="36" name="Grupo 35">
            <a:extLst>
              <a:ext uri="{FF2B5EF4-FFF2-40B4-BE49-F238E27FC236}">
                <a16:creationId xmlns:a16="http://schemas.microsoft.com/office/drawing/2014/main" id="{00D2789E-41A9-3880-6CF3-750CB1EDD7A8}"/>
              </a:ext>
            </a:extLst>
          </p:cNvPr>
          <p:cNvGrpSpPr/>
          <p:nvPr/>
        </p:nvGrpSpPr>
        <p:grpSpPr>
          <a:xfrm>
            <a:off x="1931645" y="2094502"/>
            <a:ext cx="1881159" cy="266366"/>
            <a:chOff x="241802" y="2716221"/>
            <a:chExt cx="1881159" cy="266366"/>
          </a:xfrm>
        </p:grpSpPr>
        <p:pic>
          <p:nvPicPr>
            <p:cNvPr id="37" name="Gráfico 36">
              <a:extLst>
                <a:ext uri="{FF2B5EF4-FFF2-40B4-BE49-F238E27FC236}">
                  <a16:creationId xmlns:a16="http://schemas.microsoft.com/office/drawing/2014/main" id="{B382CCCC-F0D9-BA02-D87E-234C528C6E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38" name="Gráfico 37">
              <a:extLst>
                <a:ext uri="{FF2B5EF4-FFF2-40B4-BE49-F238E27FC236}">
                  <a16:creationId xmlns:a16="http://schemas.microsoft.com/office/drawing/2014/main" id="{E30CA6D3-9D20-BDD7-F0C2-125260DCA4B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39" name="CuadroTexto 38">
              <a:extLst>
                <a:ext uri="{FF2B5EF4-FFF2-40B4-BE49-F238E27FC236}">
                  <a16:creationId xmlns:a16="http://schemas.microsoft.com/office/drawing/2014/main" id="{96282477-DAF9-6691-B9EF-0682121AB526}"/>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40" name="CuadroTexto 39">
              <a:extLst>
                <a:ext uri="{FF2B5EF4-FFF2-40B4-BE49-F238E27FC236}">
                  <a16:creationId xmlns:a16="http://schemas.microsoft.com/office/drawing/2014/main" id="{C9EA4410-1B11-808A-E2C4-232C4DC2353A}"/>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41" name="Grupo 40">
            <a:extLst>
              <a:ext uri="{FF2B5EF4-FFF2-40B4-BE49-F238E27FC236}">
                <a16:creationId xmlns:a16="http://schemas.microsoft.com/office/drawing/2014/main" id="{D3E04FFD-EBA7-354E-8FB7-DC7EBD6770EA}"/>
              </a:ext>
            </a:extLst>
          </p:cNvPr>
          <p:cNvGrpSpPr/>
          <p:nvPr/>
        </p:nvGrpSpPr>
        <p:grpSpPr>
          <a:xfrm>
            <a:off x="4996949" y="2080730"/>
            <a:ext cx="1881159" cy="266366"/>
            <a:chOff x="241802" y="2716221"/>
            <a:chExt cx="1881159" cy="266366"/>
          </a:xfrm>
        </p:grpSpPr>
        <p:pic>
          <p:nvPicPr>
            <p:cNvPr id="42" name="Gráfico 41">
              <a:extLst>
                <a:ext uri="{FF2B5EF4-FFF2-40B4-BE49-F238E27FC236}">
                  <a16:creationId xmlns:a16="http://schemas.microsoft.com/office/drawing/2014/main" id="{E86E27E8-CDD2-3435-E8FE-FEBC6D2E57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43" name="Gráfico 42">
              <a:extLst>
                <a:ext uri="{FF2B5EF4-FFF2-40B4-BE49-F238E27FC236}">
                  <a16:creationId xmlns:a16="http://schemas.microsoft.com/office/drawing/2014/main" id="{EF90190E-EDD4-535F-37B4-03C4DF99B9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44" name="CuadroTexto 43">
              <a:extLst>
                <a:ext uri="{FF2B5EF4-FFF2-40B4-BE49-F238E27FC236}">
                  <a16:creationId xmlns:a16="http://schemas.microsoft.com/office/drawing/2014/main" id="{FF823765-C9E2-CE9F-9B77-3D6A1DC289A9}"/>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45" name="CuadroTexto 44">
              <a:extLst>
                <a:ext uri="{FF2B5EF4-FFF2-40B4-BE49-F238E27FC236}">
                  <a16:creationId xmlns:a16="http://schemas.microsoft.com/office/drawing/2014/main" id="{A5E0FD23-3C7E-7152-6185-803698402B89}"/>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46" name="Grupo 45">
            <a:extLst>
              <a:ext uri="{FF2B5EF4-FFF2-40B4-BE49-F238E27FC236}">
                <a16:creationId xmlns:a16="http://schemas.microsoft.com/office/drawing/2014/main" id="{C78C5FB7-520A-F871-69EE-FE0CA5846469}"/>
              </a:ext>
            </a:extLst>
          </p:cNvPr>
          <p:cNvGrpSpPr/>
          <p:nvPr/>
        </p:nvGrpSpPr>
        <p:grpSpPr>
          <a:xfrm>
            <a:off x="8242921" y="2054483"/>
            <a:ext cx="1881159" cy="266366"/>
            <a:chOff x="241802" y="2711465"/>
            <a:chExt cx="1881159" cy="266366"/>
          </a:xfrm>
        </p:grpSpPr>
        <p:pic>
          <p:nvPicPr>
            <p:cNvPr id="47" name="Gráfico 46">
              <a:extLst>
                <a:ext uri="{FF2B5EF4-FFF2-40B4-BE49-F238E27FC236}">
                  <a16:creationId xmlns:a16="http://schemas.microsoft.com/office/drawing/2014/main" id="{8287EC65-E9CF-0C9B-8E2E-71F2926B365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48" name="Gráfico 47">
              <a:extLst>
                <a:ext uri="{FF2B5EF4-FFF2-40B4-BE49-F238E27FC236}">
                  <a16:creationId xmlns:a16="http://schemas.microsoft.com/office/drawing/2014/main" id="{E27DCFAE-5FC9-955A-24BE-604D8BFDD7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49" name="CuadroTexto 48">
              <a:extLst>
                <a:ext uri="{FF2B5EF4-FFF2-40B4-BE49-F238E27FC236}">
                  <a16:creationId xmlns:a16="http://schemas.microsoft.com/office/drawing/2014/main" id="{54B95A99-CFB4-A6C7-5F85-AFCAAB50709E}"/>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50" name="CuadroTexto 49">
              <a:extLst>
                <a:ext uri="{FF2B5EF4-FFF2-40B4-BE49-F238E27FC236}">
                  <a16:creationId xmlns:a16="http://schemas.microsoft.com/office/drawing/2014/main" id="{95B7ECAA-5BF9-B382-FB01-00D119EF1BCA}"/>
                </a:ext>
              </a:extLst>
            </p:cNvPr>
            <p:cNvSpPr txBox="1"/>
            <p:nvPr/>
          </p:nvSpPr>
          <p:spPr>
            <a:xfrm>
              <a:off x="1105230" y="2711465"/>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51" name="Grupo 50">
            <a:extLst>
              <a:ext uri="{FF2B5EF4-FFF2-40B4-BE49-F238E27FC236}">
                <a16:creationId xmlns:a16="http://schemas.microsoft.com/office/drawing/2014/main" id="{63F0248D-B330-4BAB-C173-CD7EA69D93BA}"/>
              </a:ext>
            </a:extLst>
          </p:cNvPr>
          <p:cNvGrpSpPr/>
          <p:nvPr/>
        </p:nvGrpSpPr>
        <p:grpSpPr>
          <a:xfrm>
            <a:off x="1933101" y="3394284"/>
            <a:ext cx="1881159" cy="266366"/>
            <a:chOff x="241802" y="2716221"/>
            <a:chExt cx="1881159" cy="266366"/>
          </a:xfrm>
        </p:grpSpPr>
        <p:pic>
          <p:nvPicPr>
            <p:cNvPr id="52" name="Gráfico 51">
              <a:extLst>
                <a:ext uri="{FF2B5EF4-FFF2-40B4-BE49-F238E27FC236}">
                  <a16:creationId xmlns:a16="http://schemas.microsoft.com/office/drawing/2014/main" id="{66D185E8-549D-0A57-0B59-C4EE7B451B9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53" name="Gráfico 52">
              <a:extLst>
                <a:ext uri="{FF2B5EF4-FFF2-40B4-BE49-F238E27FC236}">
                  <a16:creationId xmlns:a16="http://schemas.microsoft.com/office/drawing/2014/main" id="{9D139989-F63F-6858-12FA-6C83B8BA47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54" name="CuadroTexto 53">
              <a:extLst>
                <a:ext uri="{FF2B5EF4-FFF2-40B4-BE49-F238E27FC236}">
                  <a16:creationId xmlns:a16="http://schemas.microsoft.com/office/drawing/2014/main" id="{643B58A3-552C-820A-7E25-E15AF8CFD90D}"/>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55" name="CuadroTexto 54">
              <a:extLst>
                <a:ext uri="{FF2B5EF4-FFF2-40B4-BE49-F238E27FC236}">
                  <a16:creationId xmlns:a16="http://schemas.microsoft.com/office/drawing/2014/main" id="{BBB462B7-C010-81ED-F94D-0AC6E5A28A5B}"/>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56" name="Grupo 55">
            <a:extLst>
              <a:ext uri="{FF2B5EF4-FFF2-40B4-BE49-F238E27FC236}">
                <a16:creationId xmlns:a16="http://schemas.microsoft.com/office/drawing/2014/main" id="{CE98522B-86CE-F660-A6D0-8335C369BD72}"/>
              </a:ext>
            </a:extLst>
          </p:cNvPr>
          <p:cNvGrpSpPr/>
          <p:nvPr/>
        </p:nvGrpSpPr>
        <p:grpSpPr>
          <a:xfrm>
            <a:off x="5057766" y="3389528"/>
            <a:ext cx="1881159" cy="266366"/>
            <a:chOff x="241802" y="2716221"/>
            <a:chExt cx="1881159" cy="266366"/>
          </a:xfrm>
        </p:grpSpPr>
        <p:pic>
          <p:nvPicPr>
            <p:cNvPr id="57" name="Gráfico 56">
              <a:extLst>
                <a:ext uri="{FF2B5EF4-FFF2-40B4-BE49-F238E27FC236}">
                  <a16:creationId xmlns:a16="http://schemas.microsoft.com/office/drawing/2014/main" id="{8555E359-8980-5E72-E2C0-F7B9AE535D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58" name="Gráfico 57">
              <a:extLst>
                <a:ext uri="{FF2B5EF4-FFF2-40B4-BE49-F238E27FC236}">
                  <a16:creationId xmlns:a16="http://schemas.microsoft.com/office/drawing/2014/main" id="{16923FA3-9C3A-6CC0-B855-B0BC8174170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59" name="CuadroTexto 58">
              <a:extLst>
                <a:ext uri="{FF2B5EF4-FFF2-40B4-BE49-F238E27FC236}">
                  <a16:creationId xmlns:a16="http://schemas.microsoft.com/office/drawing/2014/main" id="{C316FA7F-524B-BF4E-A56D-B699105720F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60" name="CuadroTexto 59">
              <a:extLst>
                <a:ext uri="{FF2B5EF4-FFF2-40B4-BE49-F238E27FC236}">
                  <a16:creationId xmlns:a16="http://schemas.microsoft.com/office/drawing/2014/main" id="{8A511F7D-D5C5-0FAF-F60A-F9AE5FA04004}"/>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61" name="Grupo 60">
            <a:extLst>
              <a:ext uri="{FF2B5EF4-FFF2-40B4-BE49-F238E27FC236}">
                <a16:creationId xmlns:a16="http://schemas.microsoft.com/office/drawing/2014/main" id="{ED94FA8D-5DA2-2ADA-63BC-0946F6A61FCF}"/>
              </a:ext>
            </a:extLst>
          </p:cNvPr>
          <p:cNvGrpSpPr/>
          <p:nvPr/>
        </p:nvGrpSpPr>
        <p:grpSpPr>
          <a:xfrm>
            <a:off x="8133001" y="3369158"/>
            <a:ext cx="1881159" cy="266366"/>
            <a:chOff x="241802" y="2716221"/>
            <a:chExt cx="1881159" cy="266366"/>
          </a:xfrm>
        </p:grpSpPr>
        <p:pic>
          <p:nvPicPr>
            <p:cNvPr id="62" name="Gráfico 61">
              <a:extLst>
                <a:ext uri="{FF2B5EF4-FFF2-40B4-BE49-F238E27FC236}">
                  <a16:creationId xmlns:a16="http://schemas.microsoft.com/office/drawing/2014/main" id="{16394D67-54D9-A323-4489-CCE4B147131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63" name="Gráfico 62">
              <a:extLst>
                <a:ext uri="{FF2B5EF4-FFF2-40B4-BE49-F238E27FC236}">
                  <a16:creationId xmlns:a16="http://schemas.microsoft.com/office/drawing/2014/main" id="{812DAFBD-DCDE-800A-5810-7CF9F309290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64" name="CuadroTexto 63">
              <a:extLst>
                <a:ext uri="{FF2B5EF4-FFF2-40B4-BE49-F238E27FC236}">
                  <a16:creationId xmlns:a16="http://schemas.microsoft.com/office/drawing/2014/main" id="{1EE4EC52-E571-1A0B-10B2-1923219EBF1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65" name="CuadroTexto 64">
              <a:extLst>
                <a:ext uri="{FF2B5EF4-FFF2-40B4-BE49-F238E27FC236}">
                  <a16:creationId xmlns:a16="http://schemas.microsoft.com/office/drawing/2014/main" id="{1A7B5B00-4F16-0D71-24E9-355B79A7DF3E}"/>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66" name="Grupo 65">
            <a:extLst>
              <a:ext uri="{FF2B5EF4-FFF2-40B4-BE49-F238E27FC236}">
                <a16:creationId xmlns:a16="http://schemas.microsoft.com/office/drawing/2014/main" id="{35853DD3-4E32-5E5F-95F9-132F315A83C9}"/>
              </a:ext>
            </a:extLst>
          </p:cNvPr>
          <p:cNvGrpSpPr/>
          <p:nvPr/>
        </p:nvGrpSpPr>
        <p:grpSpPr>
          <a:xfrm>
            <a:off x="1933101" y="4837779"/>
            <a:ext cx="1881159" cy="266366"/>
            <a:chOff x="241802" y="2716221"/>
            <a:chExt cx="1881159" cy="266366"/>
          </a:xfrm>
        </p:grpSpPr>
        <p:pic>
          <p:nvPicPr>
            <p:cNvPr id="67" name="Gráfico 66">
              <a:extLst>
                <a:ext uri="{FF2B5EF4-FFF2-40B4-BE49-F238E27FC236}">
                  <a16:creationId xmlns:a16="http://schemas.microsoft.com/office/drawing/2014/main" id="{D27AAA10-BC24-BB01-74CA-14672714C5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68" name="Gráfico 67">
              <a:extLst>
                <a:ext uri="{FF2B5EF4-FFF2-40B4-BE49-F238E27FC236}">
                  <a16:creationId xmlns:a16="http://schemas.microsoft.com/office/drawing/2014/main" id="{27C2F77B-0DDE-A979-82E1-C3B544C136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69" name="CuadroTexto 68">
              <a:extLst>
                <a:ext uri="{FF2B5EF4-FFF2-40B4-BE49-F238E27FC236}">
                  <a16:creationId xmlns:a16="http://schemas.microsoft.com/office/drawing/2014/main" id="{04D00D4A-361F-32CE-10C8-69FAB739055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70" name="CuadroTexto 69">
              <a:extLst>
                <a:ext uri="{FF2B5EF4-FFF2-40B4-BE49-F238E27FC236}">
                  <a16:creationId xmlns:a16="http://schemas.microsoft.com/office/drawing/2014/main" id="{839D7C1A-E989-2B30-88EB-CB29F33B1623}"/>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71" name="Grupo 70">
            <a:extLst>
              <a:ext uri="{FF2B5EF4-FFF2-40B4-BE49-F238E27FC236}">
                <a16:creationId xmlns:a16="http://schemas.microsoft.com/office/drawing/2014/main" id="{1CE7393F-160D-2C00-B1BC-44CA1855930B}"/>
              </a:ext>
            </a:extLst>
          </p:cNvPr>
          <p:cNvGrpSpPr/>
          <p:nvPr/>
        </p:nvGrpSpPr>
        <p:grpSpPr>
          <a:xfrm>
            <a:off x="5016741" y="4805854"/>
            <a:ext cx="1881159" cy="266366"/>
            <a:chOff x="241802" y="2716221"/>
            <a:chExt cx="1881159" cy="266366"/>
          </a:xfrm>
        </p:grpSpPr>
        <p:pic>
          <p:nvPicPr>
            <p:cNvPr id="72" name="Gráfico 71">
              <a:extLst>
                <a:ext uri="{FF2B5EF4-FFF2-40B4-BE49-F238E27FC236}">
                  <a16:creationId xmlns:a16="http://schemas.microsoft.com/office/drawing/2014/main" id="{9CFE9862-6D5A-0901-FDD8-D6D05C96612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73" name="Gráfico 72">
              <a:extLst>
                <a:ext uri="{FF2B5EF4-FFF2-40B4-BE49-F238E27FC236}">
                  <a16:creationId xmlns:a16="http://schemas.microsoft.com/office/drawing/2014/main" id="{7AAD8E91-AB33-8D4F-8D65-9BD766E037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74" name="CuadroTexto 73">
              <a:extLst>
                <a:ext uri="{FF2B5EF4-FFF2-40B4-BE49-F238E27FC236}">
                  <a16:creationId xmlns:a16="http://schemas.microsoft.com/office/drawing/2014/main" id="{6DF4BBDD-A30D-2A48-5B81-053AB9DF598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75" name="CuadroTexto 74">
              <a:extLst>
                <a:ext uri="{FF2B5EF4-FFF2-40B4-BE49-F238E27FC236}">
                  <a16:creationId xmlns:a16="http://schemas.microsoft.com/office/drawing/2014/main" id="{44F49F46-463B-919A-386E-C6642D046CAC}"/>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grpSp>
        <p:nvGrpSpPr>
          <p:cNvPr id="76" name="Grupo 75">
            <a:extLst>
              <a:ext uri="{FF2B5EF4-FFF2-40B4-BE49-F238E27FC236}">
                <a16:creationId xmlns:a16="http://schemas.microsoft.com/office/drawing/2014/main" id="{1012838F-25DA-D1F3-3843-4707BD017E8B}"/>
              </a:ext>
            </a:extLst>
          </p:cNvPr>
          <p:cNvGrpSpPr/>
          <p:nvPr/>
        </p:nvGrpSpPr>
        <p:grpSpPr>
          <a:xfrm>
            <a:off x="8158099" y="4781178"/>
            <a:ext cx="1881159" cy="278378"/>
            <a:chOff x="241802" y="2716221"/>
            <a:chExt cx="1881159" cy="278378"/>
          </a:xfrm>
        </p:grpSpPr>
        <p:pic>
          <p:nvPicPr>
            <p:cNvPr id="77" name="Gráfico 76">
              <a:extLst>
                <a:ext uri="{FF2B5EF4-FFF2-40B4-BE49-F238E27FC236}">
                  <a16:creationId xmlns:a16="http://schemas.microsoft.com/office/drawing/2014/main" id="{F51F0304-0E36-29C3-A535-E83BF52EE1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78" name="Gráfico 77">
              <a:extLst>
                <a:ext uri="{FF2B5EF4-FFF2-40B4-BE49-F238E27FC236}">
                  <a16:creationId xmlns:a16="http://schemas.microsoft.com/office/drawing/2014/main" id="{AB8FAD58-360D-4B32-BA6F-3346D9F178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79" name="CuadroTexto 78">
              <a:extLst>
                <a:ext uri="{FF2B5EF4-FFF2-40B4-BE49-F238E27FC236}">
                  <a16:creationId xmlns:a16="http://schemas.microsoft.com/office/drawing/2014/main" id="{C6BE3323-4FF6-27F8-6DDB-850EA0D9F4D0}"/>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sp>
          <p:nvSpPr>
            <p:cNvPr id="80" name="CuadroTexto 79">
              <a:extLst>
                <a:ext uri="{FF2B5EF4-FFF2-40B4-BE49-F238E27FC236}">
                  <a16:creationId xmlns:a16="http://schemas.microsoft.com/office/drawing/2014/main" id="{362AEBB4-AD92-F3BF-6236-06B50BF82AE5}"/>
                </a:ext>
              </a:extLst>
            </p:cNvPr>
            <p:cNvSpPr txBox="1"/>
            <p:nvPr/>
          </p:nvSpPr>
          <p:spPr>
            <a:xfrm>
              <a:off x="1105230" y="2732989"/>
              <a:ext cx="1017731" cy="261610"/>
            </a:xfrm>
            <a:prstGeom prst="rect">
              <a:avLst/>
            </a:prstGeom>
            <a:noFill/>
          </p:spPr>
          <p:txBody>
            <a:bodyPr wrap="square" rtlCol="0">
              <a:spAutoFit/>
            </a:bodyPr>
            <a:lstStyle/>
            <a:p>
              <a:pPr algn="ctr"/>
              <a:r>
                <a:rPr lang="es-ES" sz="1100" b="1" dirty="0">
                  <a:solidFill>
                    <a:schemeClr val="bg1"/>
                  </a:solidFill>
                </a:rPr>
                <a:t>Enero</a:t>
              </a:r>
              <a:endParaRPr lang="es-CO" sz="1100" b="1" dirty="0">
                <a:solidFill>
                  <a:schemeClr val="bg1"/>
                </a:solidFill>
              </a:endParaRPr>
            </a:p>
          </p:txBody>
        </p:sp>
      </p:grpSp>
      <p:sp>
        <p:nvSpPr>
          <p:cNvPr id="81" name="CuadroTexto 80">
            <a:extLst>
              <a:ext uri="{FF2B5EF4-FFF2-40B4-BE49-F238E27FC236}">
                <a16:creationId xmlns:a16="http://schemas.microsoft.com/office/drawing/2014/main" id="{7C2946CF-9AE3-7254-CFF3-8F6885C6143C}"/>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777741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0E5B-5922-9805-D2AA-48B4AC54E19D}"/>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0DE54E0-F766-E8C5-FDD8-EE2DA8277464}"/>
              </a:ext>
            </a:extLst>
          </p:cNvPr>
          <p:cNvSpPr txBox="1"/>
          <p:nvPr/>
        </p:nvSpPr>
        <p:spPr>
          <a:xfrm>
            <a:off x="478582" y="1701601"/>
            <a:ext cx="11321292" cy="2005485"/>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dirty="0">
                <a:solidFill>
                  <a:srgbClr val="2A5162"/>
                </a:solidFill>
                <a:cs typeface="Arial" panose="020B0604020202020204" pitchFamily="34" charset="0"/>
              </a:rPr>
              <a:t>Estrategia BASSI la cual busca captar las necesidades de nuestros usuarios que asisten a diversos entes de control actualmente contamos con presencia en: Gobernación de Antioquia Secretaria Seccional de Salud de Antioquia, Secretaria de Salud de Bello, Secretaria de Salud de Rionegro, Defensoría del Pueblo, Secretaria de Salud de Medellín (Sede Principal Alpujarra ,Sede UPJ El Bosque)</a:t>
            </a:r>
          </a:p>
        </p:txBody>
      </p:sp>
      <p:sp>
        <p:nvSpPr>
          <p:cNvPr id="3" name="CuadroTexto 4">
            <a:extLst>
              <a:ext uri="{FF2B5EF4-FFF2-40B4-BE49-F238E27FC236}">
                <a16:creationId xmlns:a16="http://schemas.microsoft.com/office/drawing/2014/main" id="{F6BEDF81-6FBA-C229-A52B-1C7C6D9599B6}"/>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Estrategias</a:t>
            </a:r>
          </a:p>
        </p:txBody>
      </p:sp>
      <p:sp>
        <p:nvSpPr>
          <p:cNvPr id="9" name="1 CuadroTexto">
            <a:extLst>
              <a:ext uri="{FF2B5EF4-FFF2-40B4-BE49-F238E27FC236}">
                <a16:creationId xmlns:a16="http://schemas.microsoft.com/office/drawing/2014/main" id="{A73F70AB-1E2B-F082-327F-42BBEA1617FF}"/>
              </a:ext>
            </a:extLst>
          </p:cNvPr>
          <p:cNvSpPr txBox="1"/>
          <p:nvPr/>
        </p:nvSpPr>
        <p:spPr>
          <a:xfrm>
            <a:off x="478582" y="4249640"/>
            <a:ext cx="11321292" cy="1229888"/>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dirty="0">
                <a:solidFill>
                  <a:srgbClr val="2A5162"/>
                </a:solidFill>
                <a:cs typeface="Arial" panose="020B0604020202020204" pitchFamily="34" charset="0"/>
              </a:rPr>
              <a:t>En busca de dar respuesta a las solicitudes de nuestros afiliados  se reforzó la gestión y respuesta por los canales internos de la EAPB (Redes sociales, buzón de sugerencias, WhatsApp Business, página web y correo electrónico, chat </a:t>
            </a:r>
            <a:r>
              <a:rPr lang="es-MX" dirty="0" err="1">
                <a:solidFill>
                  <a:srgbClr val="2A5162"/>
                </a:solidFill>
                <a:cs typeface="Arial" panose="020B0604020202020204" pitchFamily="34" charset="0"/>
              </a:rPr>
              <a:t>bot</a:t>
            </a:r>
            <a:r>
              <a:rPr lang="es-MX" dirty="0">
                <a:solidFill>
                  <a:srgbClr val="2A5162"/>
                </a:solidFill>
                <a:cs typeface="Arial" panose="020B0604020202020204" pitchFamily="34" charset="0"/>
              </a:rPr>
              <a:t> AVIS).</a:t>
            </a:r>
          </a:p>
        </p:txBody>
      </p:sp>
    </p:spTree>
    <p:extLst>
      <p:ext uri="{BB962C8B-B14F-4D97-AF65-F5344CB8AC3E}">
        <p14:creationId xmlns:p14="http://schemas.microsoft.com/office/powerpoint/2010/main" val="138291386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691B-1407-3072-138B-BDD32EA3F85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A65A563D-511F-6135-86F1-55096DA4F33A}"/>
              </a:ext>
            </a:extLst>
          </p:cNvPr>
          <p:cNvSpPr txBox="1"/>
          <p:nvPr/>
        </p:nvSpPr>
        <p:spPr>
          <a:xfrm>
            <a:off x="478582" y="1701601"/>
            <a:ext cx="11321292" cy="3556679"/>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Petición: </a:t>
            </a:r>
            <a:r>
              <a:rPr lang="es-MX" dirty="0">
                <a:solidFill>
                  <a:srgbClr val="2A5162"/>
                </a:solidFill>
                <a:cs typeface="Arial" panose="020B0604020202020204" pitchFamily="34"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Queja: </a:t>
            </a:r>
            <a:r>
              <a:rPr lang="es-MX" dirty="0">
                <a:solidFill>
                  <a:srgbClr val="2A5162"/>
                </a:solidFill>
                <a:cs typeface="Arial" panose="020B0604020202020204" pitchFamily="34" charset="0"/>
              </a:rPr>
              <a:t>manifestación de una persona, a través de la cual expresa inconformidad con el actuar de un funcionario de la entidad.</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Reclamo: </a:t>
            </a:r>
            <a:r>
              <a:rPr lang="es-MX" dirty="0">
                <a:solidFill>
                  <a:srgbClr val="2A5162"/>
                </a:solidFill>
                <a:cs typeface="Arial" panose="020B0604020202020204" pitchFamily="34" charset="0"/>
              </a:rPr>
              <a:t>a través del cual los usuarios del Sistema General de Seguridad Social en Salud dan a conocer su insatisfacción con la prestación del servicio de salud.</a:t>
            </a:r>
          </a:p>
        </p:txBody>
      </p:sp>
      <p:sp>
        <p:nvSpPr>
          <p:cNvPr id="3" name="CuadroTexto 4">
            <a:extLst>
              <a:ext uri="{FF2B5EF4-FFF2-40B4-BE49-F238E27FC236}">
                <a16:creationId xmlns:a16="http://schemas.microsoft.com/office/drawing/2014/main" id="{EDE0F2C3-8053-F112-F9A6-A9ADA6FAF384}"/>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Tree>
    <p:extLst>
      <p:ext uri="{BB962C8B-B14F-4D97-AF65-F5344CB8AC3E}">
        <p14:creationId xmlns:p14="http://schemas.microsoft.com/office/powerpoint/2010/main" val="41760312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5874-75B8-E85B-FD5C-80123D1D4286}"/>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3764658-43AC-B37D-A55D-395800A19B90}"/>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
        <p:nvSpPr>
          <p:cNvPr id="4" name="1 CuadroTexto">
            <a:extLst>
              <a:ext uri="{FF2B5EF4-FFF2-40B4-BE49-F238E27FC236}">
                <a16:creationId xmlns:a16="http://schemas.microsoft.com/office/drawing/2014/main" id="{FC087498-0338-0DD9-366C-81CDCB2975DF}"/>
              </a:ext>
            </a:extLst>
          </p:cNvPr>
          <p:cNvSpPr txBox="1"/>
          <p:nvPr/>
        </p:nvSpPr>
        <p:spPr>
          <a:xfrm>
            <a:off x="478582" y="1413570"/>
            <a:ext cx="11321292" cy="2781082"/>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Solicitud de Información: </a:t>
            </a:r>
            <a:r>
              <a:rPr lang="es-MX" dirty="0">
                <a:solidFill>
                  <a:srgbClr val="2A5162"/>
                </a:solidFill>
                <a:cs typeface="Arial" panose="020B0604020202020204" pitchFamily="34" charset="0"/>
              </a:rPr>
              <a:t>orientación solicitada para acceder a un servicio.</a:t>
            </a:r>
          </a:p>
          <a:p>
            <a:pPr marL="342900" indent="-342900">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Sugerencia: </a:t>
            </a:r>
            <a:r>
              <a:rPr lang="es-MX" dirty="0">
                <a:solidFill>
                  <a:srgbClr val="2A5162"/>
                </a:solidFill>
                <a:cs typeface="Arial" panose="020B0604020202020204" pitchFamily="34" charset="0"/>
              </a:rPr>
              <a:t>recomendación que se realiza para mejorar un servicio.</a:t>
            </a:r>
          </a:p>
          <a:p>
            <a:pPr marL="342900" indent="-342900">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Derecho de Petición: </a:t>
            </a:r>
            <a:r>
              <a:rPr lang="es-MX" dirty="0">
                <a:solidFill>
                  <a:srgbClr val="2A5162"/>
                </a:solidFill>
                <a:cs typeface="Arial" panose="020B0604020202020204" pitchFamily="34"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p>
        </p:txBody>
      </p:sp>
    </p:spTree>
    <p:extLst>
      <p:ext uri="{BB962C8B-B14F-4D97-AF65-F5344CB8AC3E}">
        <p14:creationId xmlns:p14="http://schemas.microsoft.com/office/powerpoint/2010/main" val="10614377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1882B-BCD1-C905-16AA-42DA065C882C}"/>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38B3F224-904B-AD8B-CAE3-F095A6CCB8CE}"/>
              </a:ext>
            </a:extLst>
          </p:cNvPr>
          <p:cNvSpPr txBox="1"/>
          <p:nvPr/>
        </p:nvSpPr>
        <p:spPr>
          <a:xfrm>
            <a:off x="465882" y="5343622"/>
            <a:ext cx="11506699"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Es posible identificar que las quejas, los reclamos y los derechos de petición (PQR) suman un total de 5.872, observándose un aumento del 28%, en comparación con el mes anterior.</a:t>
            </a:r>
          </a:p>
        </p:txBody>
      </p:sp>
      <p:sp>
        <p:nvSpPr>
          <p:cNvPr id="67" name="CuadroTexto 66">
            <a:extLst>
              <a:ext uri="{FF2B5EF4-FFF2-40B4-BE49-F238E27FC236}">
                <a16:creationId xmlns:a16="http://schemas.microsoft.com/office/drawing/2014/main" id="{7D935D4A-E8FE-BB14-A80F-2BC7A27433EA}"/>
              </a:ext>
            </a:extLst>
          </p:cNvPr>
          <p:cNvSpPr txBox="1"/>
          <p:nvPr/>
        </p:nvSpPr>
        <p:spPr>
          <a:xfrm>
            <a:off x="6239222" y="5957187"/>
            <a:ext cx="5485309" cy="522579"/>
          </a:xfrm>
          <a:prstGeom prst="rect">
            <a:avLst/>
          </a:prstGeom>
          <a:noFill/>
        </p:spPr>
        <p:txBody>
          <a:bodyPr wrap="square" rtlCol="0">
            <a:spAutoFit/>
          </a:bodyPr>
          <a:lstStyle/>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defTabSz="311033">
              <a:spcAft>
                <a:spcPts val="300"/>
              </a:spcAft>
              <a:defRPr/>
            </a:pPr>
            <a:r>
              <a:rPr lang="es-CO" sz="8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ene 2025</a:t>
            </a:r>
          </a:p>
        </p:txBody>
      </p:sp>
      <p:grpSp>
        <p:nvGrpSpPr>
          <p:cNvPr id="16" name="Grupo 15">
            <a:extLst>
              <a:ext uri="{FF2B5EF4-FFF2-40B4-BE49-F238E27FC236}">
                <a16:creationId xmlns:a16="http://schemas.microsoft.com/office/drawing/2014/main" id="{B7E1489E-4189-4217-06F3-465AE29D3202}"/>
              </a:ext>
            </a:extLst>
          </p:cNvPr>
          <p:cNvGrpSpPr/>
          <p:nvPr/>
        </p:nvGrpSpPr>
        <p:grpSpPr>
          <a:xfrm>
            <a:off x="190556" y="189434"/>
            <a:ext cx="11809300" cy="4834437"/>
            <a:chOff x="190556" y="160472"/>
            <a:chExt cx="11809300" cy="4834437"/>
          </a:xfrm>
        </p:grpSpPr>
        <p:sp>
          <p:nvSpPr>
            <p:cNvPr id="3" name="CuadroTexto 4">
              <a:extLst>
                <a:ext uri="{FF2B5EF4-FFF2-40B4-BE49-F238E27FC236}">
                  <a16:creationId xmlns:a16="http://schemas.microsoft.com/office/drawing/2014/main" id="{FB49F5BC-8447-D452-1EC0-F4BB4F7DB0E3}"/>
                </a:ext>
              </a:extLst>
            </p:cNvPr>
            <p:cNvSpPr txBox="1"/>
            <p:nvPr/>
          </p:nvSpPr>
          <p:spPr>
            <a:xfrm>
              <a:off x="1270670" y="160472"/>
              <a:ext cx="7272808" cy="707886"/>
            </a:xfrm>
            <a:prstGeom prst="rect">
              <a:avLst/>
            </a:prstGeom>
            <a:noFill/>
          </p:spPr>
          <p:txBody>
            <a:bodyPr wrap="square" rtlCol="0">
              <a:spAutoFit/>
            </a:bodyPr>
            <a:lstStyle/>
            <a:p>
              <a:r>
                <a:rPr lang="es-CO" sz="4000" b="1" dirty="0">
                  <a:solidFill>
                    <a:srgbClr val="23505E"/>
                  </a:solidFill>
                  <a:latin typeface="+mj-lt"/>
                </a:rPr>
                <a:t>Tipos de solicitudes – Enero</a:t>
              </a:r>
            </a:p>
          </p:txBody>
        </p:sp>
        <p:pic>
          <p:nvPicPr>
            <p:cNvPr id="39" name="Imagen 38" descr="Imagen de la pantalla de un celular con letras&#10;&#10;Descripción generada automáticamente con confianza media">
              <a:extLst>
                <a:ext uri="{FF2B5EF4-FFF2-40B4-BE49-F238E27FC236}">
                  <a16:creationId xmlns:a16="http://schemas.microsoft.com/office/drawing/2014/main" id="{5F9C7D43-FDF7-4EFF-DF3E-39A57F11594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0556" y="693490"/>
              <a:ext cx="11809300" cy="4171402"/>
            </a:xfrm>
            <a:prstGeom prst="rect">
              <a:avLst/>
            </a:prstGeom>
          </p:spPr>
        </p:pic>
        <p:sp>
          <p:nvSpPr>
            <p:cNvPr id="41" name="1 CuadroTexto">
              <a:extLst>
                <a:ext uri="{FF2B5EF4-FFF2-40B4-BE49-F238E27FC236}">
                  <a16:creationId xmlns:a16="http://schemas.microsoft.com/office/drawing/2014/main" id="{B6B4B03A-BAA2-5AFE-084E-53459285A759}"/>
                </a:ext>
              </a:extLst>
            </p:cNvPr>
            <p:cNvSpPr txBox="1"/>
            <p:nvPr/>
          </p:nvSpPr>
          <p:spPr>
            <a:xfrm>
              <a:off x="982638"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58.534</a:t>
              </a:r>
            </a:p>
          </p:txBody>
        </p:sp>
        <p:sp>
          <p:nvSpPr>
            <p:cNvPr id="42" name="1 CuadroTexto">
              <a:extLst>
                <a:ext uri="{FF2B5EF4-FFF2-40B4-BE49-F238E27FC236}">
                  <a16:creationId xmlns:a16="http://schemas.microsoft.com/office/drawing/2014/main" id="{1140A771-AF74-BAC4-6466-3EE6611D482F}"/>
                </a:ext>
              </a:extLst>
            </p:cNvPr>
            <p:cNvSpPr txBox="1"/>
            <p:nvPr/>
          </p:nvSpPr>
          <p:spPr>
            <a:xfrm>
              <a:off x="2014093"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95.530</a:t>
              </a:r>
            </a:p>
          </p:txBody>
        </p:sp>
        <p:sp>
          <p:nvSpPr>
            <p:cNvPr id="43" name="1 CuadroTexto">
              <a:extLst>
                <a:ext uri="{FF2B5EF4-FFF2-40B4-BE49-F238E27FC236}">
                  <a16:creationId xmlns:a16="http://schemas.microsoft.com/office/drawing/2014/main" id="{3D87B686-E135-DA93-3401-1A7A3F06DDF4}"/>
                </a:ext>
              </a:extLst>
            </p:cNvPr>
            <p:cNvSpPr txBox="1"/>
            <p:nvPr/>
          </p:nvSpPr>
          <p:spPr>
            <a:xfrm>
              <a:off x="4907074"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9</a:t>
              </a:r>
            </a:p>
          </p:txBody>
        </p:sp>
        <p:sp>
          <p:nvSpPr>
            <p:cNvPr id="44" name="1 CuadroTexto">
              <a:extLst>
                <a:ext uri="{FF2B5EF4-FFF2-40B4-BE49-F238E27FC236}">
                  <a16:creationId xmlns:a16="http://schemas.microsoft.com/office/drawing/2014/main" id="{4068FB11-F066-FCAA-8987-3B6B52F66427}"/>
                </a:ext>
              </a:extLst>
            </p:cNvPr>
            <p:cNvSpPr txBox="1"/>
            <p:nvPr/>
          </p:nvSpPr>
          <p:spPr>
            <a:xfrm>
              <a:off x="5907895"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16</a:t>
              </a:r>
            </a:p>
          </p:txBody>
        </p:sp>
        <p:sp>
          <p:nvSpPr>
            <p:cNvPr id="45" name="1 CuadroTexto">
              <a:extLst>
                <a:ext uri="{FF2B5EF4-FFF2-40B4-BE49-F238E27FC236}">
                  <a16:creationId xmlns:a16="http://schemas.microsoft.com/office/drawing/2014/main" id="{353A462D-EBDF-03C7-1C59-CEAFB87B18E5}"/>
                </a:ext>
              </a:extLst>
            </p:cNvPr>
            <p:cNvSpPr txBox="1"/>
            <p:nvPr/>
          </p:nvSpPr>
          <p:spPr>
            <a:xfrm>
              <a:off x="8759502"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4</a:t>
              </a:r>
            </a:p>
          </p:txBody>
        </p:sp>
        <p:sp>
          <p:nvSpPr>
            <p:cNvPr id="46" name="1 CuadroTexto">
              <a:extLst>
                <a:ext uri="{FF2B5EF4-FFF2-40B4-BE49-F238E27FC236}">
                  <a16:creationId xmlns:a16="http://schemas.microsoft.com/office/drawing/2014/main" id="{143137D7-D8D2-BD22-7AAF-90B048BE60A4}"/>
                </a:ext>
              </a:extLst>
            </p:cNvPr>
            <p:cNvSpPr txBox="1"/>
            <p:nvPr/>
          </p:nvSpPr>
          <p:spPr>
            <a:xfrm>
              <a:off x="9846913"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a:t>
              </a:r>
            </a:p>
          </p:txBody>
        </p:sp>
        <p:sp>
          <p:nvSpPr>
            <p:cNvPr id="53" name="1 CuadroTexto">
              <a:extLst>
                <a:ext uri="{FF2B5EF4-FFF2-40B4-BE49-F238E27FC236}">
                  <a16:creationId xmlns:a16="http://schemas.microsoft.com/office/drawing/2014/main" id="{B0ABAB06-89A9-4791-4760-F458BF628942}"/>
                </a:ext>
              </a:extLst>
            </p:cNvPr>
            <p:cNvSpPr txBox="1"/>
            <p:nvPr/>
          </p:nvSpPr>
          <p:spPr>
            <a:xfrm>
              <a:off x="982638"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276</a:t>
              </a:r>
            </a:p>
          </p:txBody>
        </p:sp>
        <p:sp>
          <p:nvSpPr>
            <p:cNvPr id="54" name="1 CuadroTexto">
              <a:extLst>
                <a:ext uri="{FF2B5EF4-FFF2-40B4-BE49-F238E27FC236}">
                  <a16:creationId xmlns:a16="http://schemas.microsoft.com/office/drawing/2014/main" id="{1EE358D7-B8F3-272D-D88A-5DA316B5F201}"/>
                </a:ext>
              </a:extLst>
            </p:cNvPr>
            <p:cNvSpPr txBox="1"/>
            <p:nvPr/>
          </p:nvSpPr>
          <p:spPr>
            <a:xfrm>
              <a:off x="2014093"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337</a:t>
              </a:r>
            </a:p>
          </p:txBody>
        </p:sp>
        <p:sp>
          <p:nvSpPr>
            <p:cNvPr id="55" name="1 CuadroTexto">
              <a:extLst>
                <a:ext uri="{FF2B5EF4-FFF2-40B4-BE49-F238E27FC236}">
                  <a16:creationId xmlns:a16="http://schemas.microsoft.com/office/drawing/2014/main" id="{985ACFDC-6C89-A1F6-3F52-42AD29A82CEA}"/>
                </a:ext>
              </a:extLst>
            </p:cNvPr>
            <p:cNvSpPr txBox="1"/>
            <p:nvPr/>
          </p:nvSpPr>
          <p:spPr>
            <a:xfrm>
              <a:off x="4907074"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118</a:t>
              </a:r>
            </a:p>
          </p:txBody>
        </p:sp>
        <p:sp>
          <p:nvSpPr>
            <p:cNvPr id="56" name="1 CuadroTexto">
              <a:extLst>
                <a:ext uri="{FF2B5EF4-FFF2-40B4-BE49-F238E27FC236}">
                  <a16:creationId xmlns:a16="http://schemas.microsoft.com/office/drawing/2014/main" id="{46020735-DBF8-107B-C54D-8AB148CFD1C6}"/>
                </a:ext>
              </a:extLst>
            </p:cNvPr>
            <p:cNvSpPr txBox="1"/>
            <p:nvPr/>
          </p:nvSpPr>
          <p:spPr>
            <a:xfrm>
              <a:off x="5907895"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73</a:t>
              </a:r>
            </a:p>
          </p:txBody>
        </p:sp>
        <p:sp>
          <p:nvSpPr>
            <p:cNvPr id="57" name="1 CuadroTexto">
              <a:extLst>
                <a:ext uri="{FF2B5EF4-FFF2-40B4-BE49-F238E27FC236}">
                  <a16:creationId xmlns:a16="http://schemas.microsoft.com/office/drawing/2014/main" id="{3E551CF7-B694-F52D-4539-B244E4E9115A}"/>
                </a:ext>
              </a:extLst>
            </p:cNvPr>
            <p:cNvSpPr txBox="1"/>
            <p:nvPr/>
          </p:nvSpPr>
          <p:spPr>
            <a:xfrm>
              <a:off x="8759502"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4.211</a:t>
              </a:r>
            </a:p>
          </p:txBody>
        </p:sp>
        <p:sp>
          <p:nvSpPr>
            <p:cNvPr id="58" name="1 CuadroTexto">
              <a:extLst>
                <a:ext uri="{FF2B5EF4-FFF2-40B4-BE49-F238E27FC236}">
                  <a16:creationId xmlns:a16="http://schemas.microsoft.com/office/drawing/2014/main" id="{B209C435-1C47-18C4-B269-4D2A530B304E}"/>
                </a:ext>
              </a:extLst>
            </p:cNvPr>
            <p:cNvSpPr txBox="1"/>
            <p:nvPr/>
          </p:nvSpPr>
          <p:spPr>
            <a:xfrm>
              <a:off x="9846913"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5.462</a:t>
              </a:r>
            </a:p>
          </p:txBody>
        </p:sp>
        <p:sp>
          <p:nvSpPr>
            <p:cNvPr id="2" name="Rectángulo 1">
              <a:extLst>
                <a:ext uri="{FF2B5EF4-FFF2-40B4-BE49-F238E27FC236}">
                  <a16:creationId xmlns:a16="http://schemas.microsoft.com/office/drawing/2014/main" id="{5EAF3A8F-52B8-36DD-61E9-F4AF29C7A275}"/>
                </a:ext>
              </a:extLst>
            </p:cNvPr>
            <p:cNvSpPr/>
            <p:nvPr/>
          </p:nvSpPr>
          <p:spPr>
            <a:xfrm>
              <a:off x="982638" y="2061643"/>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4" name="Rectángulo 3">
              <a:extLst>
                <a:ext uri="{FF2B5EF4-FFF2-40B4-BE49-F238E27FC236}">
                  <a16:creationId xmlns:a16="http://schemas.microsoft.com/office/drawing/2014/main" id="{EDFE9427-5ACA-A6F5-8179-D5159F4ED5AA}"/>
                </a:ext>
              </a:extLst>
            </p:cNvPr>
            <p:cNvSpPr/>
            <p:nvPr/>
          </p:nvSpPr>
          <p:spPr>
            <a:xfrm>
              <a:off x="4871070" y="2079852"/>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6" name="Rectángulo 5">
              <a:extLst>
                <a:ext uri="{FF2B5EF4-FFF2-40B4-BE49-F238E27FC236}">
                  <a16:creationId xmlns:a16="http://schemas.microsoft.com/office/drawing/2014/main" id="{9F85C387-C56A-180B-29E7-43ABAF0B7A9A}"/>
                </a:ext>
              </a:extLst>
            </p:cNvPr>
            <p:cNvSpPr/>
            <p:nvPr/>
          </p:nvSpPr>
          <p:spPr>
            <a:xfrm>
              <a:off x="8782684" y="2061644"/>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7" name="Rectángulo 6">
              <a:extLst>
                <a:ext uri="{FF2B5EF4-FFF2-40B4-BE49-F238E27FC236}">
                  <a16:creationId xmlns:a16="http://schemas.microsoft.com/office/drawing/2014/main" id="{2913BD11-B518-D95C-7BB1-EDCE78892DB4}"/>
                </a:ext>
              </a:extLst>
            </p:cNvPr>
            <p:cNvSpPr/>
            <p:nvPr/>
          </p:nvSpPr>
          <p:spPr>
            <a:xfrm>
              <a:off x="4871070" y="4317003"/>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8" name="Rectángulo 7">
              <a:extLst>
                <a:ext uri="{FF2B5EF4-FFF2-40B4-BE49-F238E27FC236}">
                  <a16:creationId xmlns:a16="http://schemas.microsoft.com/office/drawing/2014/main" id="{A8589B74-CB07-B8FD-5E4E-111459EB1DA7}"/>
                </a:ext>
              </a:extLst>
            </p:cNvPr>
            <p:cNvSpPr/>
            <p:nvPr/>
          </p:nvSpPr>
          <p:spPr>
            <a:xfrm>
              <a:off x="978185" y="4304666"/>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9" name="Rectángulo 8">
              <a:extLst>
                <a:ext uri="{FF2B5EF4-FFF2-40B4-BE49-F238E27FC236}">
                  <a16:creationId xmlns:a16="http://schemas.microsoft.com/office/drawing/2014/main" id="{DCCF8404-2F4D-A689-8F59-7BC5E10E718A}"/>
                </a:ext>
              </a:extLst>
            </p:cNvPr>
            <p:cNvSpPr/>
            <p:nvPr/>
          </p:nvSpPr>
          <p:spPr>
            <a:xfrm>
              <a:off x="8782684" y="4314360"/>
              <a:ext cx="977639"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10" name="Rectángulo 9">
              <a:extLst>
                <a:ext uri="{FF2B5EF4-FFF2-40B4-BE49-F238E27FC236}">
                  <a16:creationId xmlns:a16="http://schemas.microsoft.com/office/drawing/2014/main" id="{A26ED906-E180-65D4-DE9C-B6B23DF0F614}"/>
                </a:ext>
              </a:extLst>
            </p:cNvPr>
            <p:cNvSpPr/>
            <p:nvPr/>
          </p:nvSpPr>
          <p:spPr>
            <a:xfrm>
              <a:off x="2047139" y="2061644"/>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Enero</a:t>
              </a:r>
              <a:endParaRPr lang="es-CO" sz="1100" dirty="0">
                <a:solidFill>
                  <a:srgbClr val="2A5162"/>
                </a:solidFill>
              </a:endParaRPr>
            </a:p>
          </p:txBody>
        </p:sp>
        <p:sp>
          <p:nvSpPr>
            <p:cNvPr id="11" name="Rectángulo 10">
              <a:extLst>
                <a:ext uri="{FF2B5EF4-FFF2-40B4-BE49-F238E27FC236}">
                  <a16:creationId xmlns:a16="http://schemas.microsoft.com/office/drawing/2014/main" id="{E56DA0AC-6493-0841-8A02-92DEE8A5B1F5}"/>
                </a:ext>
              </a:extLst>
            </p:cNvPr>
            <p:cNvSpPr/>
            <p:nvPr/>
          </p:nvSpPr>
          <p:spPr>
            <a:xfrm>
              <a:off x="5943999" y="2056790"/>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Enero</a:t>
              </a:r>
              <a:endParaRPr lang="es-CO" sz="1100" dirty="0">
                <a:solidFill>
                  <a:srgbClr val="2A5162"/>
                </a:solidFill>
              </a:endParaRPr>
            </a:p>
          </p:txBody>
        </p:sp>
        <p:sp>
          <p:nvSpPr>
            <p:cNvPr id="12" name="Rectángulo 11">
              <a:extLst>
                <a:ext uri="{FF2B5EF4-FFF2-40B4-BE49-F238E27FC236}">
                  <a16:creationId xmlns:a16="http://schemas.microsoft.com/office/drawing/2014/main" id="{E6558BA4-243E-D56D-7A9A-F461F560240D}"/>
                </a:ext>
              </a:extLst>
            </p:cNvPr>
            <p:cNvSpPr/>
            <p:nvPr/>
          </p:nvSpPr>
          <p:spPr>
            <a:xfrm>
              <a:off x="9846912" y="2072314"/>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Enero</a:t>
              </a:r>
            </a:p>
          </p:txBody>
        </p:sp>
        <p:sp>
          <p:nvSpPr>
            <p:cNvPr id="13" name="Rectángulo 12">
              <a:extLst>
                <a:ext uri="{FF2B5EF4-FFF2-40B4-BE49-F238E27FC236}">
                  <a16:creationId xmlns:a16="http://schemas.microsoft.com/office/drawing/2014/main" id="{17BAFE1D-9F2F-BFC7-7A97-44DD852F2811}"/>
                </a:ext>
              </a:extLst>
            </p:cNvPr>
            <p:cNvSpPr/>
            <p:nvPr/>
          </p:nvSpPr>
          <p:spPr>
            <a:xfrm>
              <a:off x="2037275" y="4303586"/>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Enero</a:t>
              </a:r>
              <a:endParaRPr lang="es-CO" sz="1100" dirty="0">
                <a:solidFill>
                  <a:srgbClr val="2A5162"/>
                </a:solidFill>
              </a:endParaRPr>
            </a:p>
          </p:txBody>
        </p:sp>
        <p:sp>
          <p:nvSpPr>
            <p:cNvPr id="14" name="Rectángulo 13">
              <a:extLst>
                <a:ext uri="{FF2B5EF4-FFF2-40B4-BE49-F238E27FC236}">
                  <a16:creationId xmlns:a16="http://schemas.microsoft.com/office/drawing/2014/main" id="{73AC5584-44E5-249E-78B0-E267A418DDAA}"/>
                </a:ext>
              </a:extLst>
            </p:cNvPr>
            <p:cNvSpPr/>
            <p:nvPr/>
          </p:nvSpPr>
          <p:spPr>
            <a:xfrm>
              <a:off x="5954028" y="4308973"/>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Enero</a:t>
              </a:r>
              <a:endParaRPr lang="es-CO" sz="1100" dirty="0">
                <a:solidFill>
                  <a:srgbClr val="2A5162"/>
                </a:solidFill>
              </a:endParaRPr>
            </a:p>
          </p:txBody>
        </p:sp>
        <p:sp>
          <p:nvSpPr>
            <p:cNvPr id="15" name="Rectángulo 14">
              <a:extLst>
                <a:ext uri="{FF2B5EF4-FFF2-40B4-BE49-F238E27FC236}">
                  <a16:creationId xmlns:a16="http://schemas.microsoft.com/office/drawing/2014/main" id="{337ED779-3B5A-692E-33FD-DBB004121D7A}"/>
                </a:ext>
              </a:extLst>
            </p:cNvPr>
            <p:cNvSpPr/>
            <p:nvPr/>
          </p:nvSpPr>
          <p:spPr>
            <a:xfrm>
              <a:off x="9846913" y="4299279"/>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Enero</a:t>
              </a:r>
              <a:endParaRPr lang="es-CO" sz="1100" dirty="0">
                <a:solidFill>
                  <a:srgbClr val="2A5162"/>
                </a:solidFill>
              </a:endParaRPr>
            </a:p>
          </p:txBody>
        </p:sp>
      </p:grpSp>
    </p:spTree>
    <p:extLst>
      <p:ext uri="{BB962C8B-B14F-4D97-AF65-F5344CB8AC3E}">
        <p14:creationId xmlns:p14="http://schemas.microsoft.com/office/powerpoint/2010/main" val="12497347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0AEA4-B296-3140-446A-262D7715DF64}"/>
            </a:ext>
          </a:extLst>
        </p:cNvPr>
        <p:cNvGrpSpPr/>
        <p:nvPr/>
      </p:nvGrpSpPr>
      <p:grpSpPr>
        <a:xfrm>
          <a:off x="0" y="0"/>
          <a:ext cx="0" cy="0"/>
          <a:chOff x="0" y="0"/>
          <a:chExt cx="0" cy="0"/>
        </a:xfrm>
      </p:grpSpPr>
      <p:grpSp>
        <p:nvGrpSpPr>
          <p:cNvPr id="6" name="Grupo 5">
            <a:extLst>
              <a:ext uri="{FF2B5EF4-FFF2-40B4-BE49-F238E27FC236}">
                <a16:creationId xmlns:a16="http://schemas.microsoft.com/office/drawing/2014/main" id="{269D71CB-A065-A82D-00CA-4CE2D99C5BC6}"/>
              </a:ext>
            </a:extLst>
          </p:cNvPr>
          <p:cNvGrpSpPr/>
          <p:nvPr/>
        </p:nvGrpSpPr>
        <p:grpSpPr>
          <a:xfrm>
            <a:off x="5209618" y="1277541"/>
            <a:ext cx="6336427" cy="4500499"/>
            <a:chOff x="5209618" y="1277541"/>
            <a:chExt cx="6336427" cy="4500499"/>
          </a:xfrm>
        </p:grpSpPr>
        <p:pic>
          <p:nvPicPr>
            <p:cNvPr id="8" name="Imagen 7">
              <a:extLst>
                <a:ext uri="{FF2B5EF4-FFF2-40B4-BE49-F238E27FC236}">
                  <a16:creationId xmlns:a16="http://schemas.microsoft.com/office/drawing/2014/main" id="{6947E34C-7268-7107-F16F-F51E5244BBDD}"/>
                </a:ext>
              </a:extLst>
            </p:cNvPr>
            <p:cNvPicPr>
              <a:picLocks noChangeAspect="1"/>
            </p:cNvPicPr>
            <p:nvPr/>
          </p:nvPicPr>
          <p:blipFill>
            <a:blip r:embed="rId2"/>
            <a:stretch>
              <a:fillRect/>
            </a:stretch>
          </p:blipFill>
          <p:spPr>
            <a:xfrm>
              <a:off x="5209618" y="1277541"/>
              <a:ext cx="5876783" cy="4500499"/>
            </a:xfrm>
            <a:prstGeom prst="rect">
              <a:avLst/>
            </a:prstGeom>
          </p:spPr>
        </p:pic>
        <p:sp>
          <p:nvSpPr>
            <p:cNvPr id="5" name="Rectángulo: esquinas redondeadas 4">
              <a:extLst>
                <a:ext uri="{FF2B5EF4-FFF2-40B4-BE49-F238E27FC236}">
                  <a16:creationId xmlns:a16="http://schemas.microsoft.com/office/drawing/2014/main" id="{31F79CF1-45D6-9392-3FA7-2CA1DA48E6CB}"/>
                </a:ext>
              </a:extLst>
            </p:cNvPr>
            <p:cNvSpPr/>
            <p:nvPr/>
          </p:nvSpPr>
          <p:spPr>
            <a:xfrm>
              <a:off x="6762155" y="1398853"/>
              <a:ext cx="4783890" cy="259485"/>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3" name="CuadroTexto 4">
            <a:extLst>
              <a:ext uri="{FF2B5EF4-FFF2-40B4-BE49-F238E27FC236}">
                <a16:creationId xmlns:a16="http://schemas.microsoft.com/office/drawing/2014/main" id="{59D8B60B-CB3A-C060-3396-7C489E110E09}"/>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Comportamiento de solicitudes</a:t>
            </a:r>
          </a:p>
        </p:txBody>
      </p:sp>
      <p:sp>
        <p:nvSpPr>
          <p:cNvPr id="7" name="CuadroTexto 6">
            <a:extLst>
              <a:ext uri="{FF2B5EF4-FFF2-40B4-BE49-F238E27FC236}">
                <a16:creationId xmlns:a16="http://schemas.microsoft.com/office/drawing/2014/main" id="{4C5C7B2A-9C3D-7146-EE45-CB1D22D54051}"/>
              </a:ext>
            </a:extLst>
          </p:cNvPr>
          <p:cNvSpPr txBox="1"/>
          <p:nvPr/>
        </p:nvSpPr>
        <p:spPr>
          <a:xfrm>
            <a:off x="7167232" y="5982787"/>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sp>
        <p:nvSpPr>
          <p:cNvPr id="9" name="CuadroTexto 8">
            <a:extLst>
              <a:ext uri="{FF2B5EF4-FFF2-40B4-BE49-F238E27FC236}">
                <a16:creationId xmlns:a16="http://schemas.microsoft.com/office/drawing/2014/main" id="{E95BF59F-7E97-0CE9-7A8B-448C01417478}"/>
              </a:ext>
            </a:extLst>
          </p:cNvPr>
          <p:cNvSpPr txBox="1"/>
          <p:nvPr/>
        </p:nvSpPr>
        <p:spPr>
          <a:xfrm rot="10800000" flipV="1">
            <a:off x="7039192" y="243637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199</a:t>
            </a:r>
          </a:p>
        </p:txBody>
      </p:sp>
      <p:sp>
        <p:nvSpPr>
          <p:cNvPr id="10" name="CuadroTexto 9">
            <a:extLst>
              <a:ext uri="{FF2B5EF4-FFF2-40B4-BE49-F238E27FC236}">
                <a16:creationId xmlns:a16="http://schemas.microsoft.com/office/drawing/2014/main" id="{D019DC62-82A2-AA70-82A1-6CEEB33D5154}"/>
              </a:ext>
            </a:extLst>
          </p:cNvPr>
          <p:cNvSpPr txBox="1"/>
          <p:nvPr/>
        </p:nvSpPr>
        <p:spPr>
          <a:xfrm rot="10800000" flipV="1">
            <a:off x="7039192" y="279658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286</a:t>
            </a:r>
          </a:p>
        </p:txBody>
      </p:sp>
      <p:sp>
        <p:nvSpPr>
          <p:cNvPr id="11" name="CuadroTexto 10">
            <a:extLst>
              <a:ext uri="{FF2B5EF4-FFF2-40B4-BE49-F238E27FC236}">
                <a16:creationId xmlns:a16="http://schemas.microsoft.com/office/drawing/2014/main" id="{71DCB527-CA86-642B-32DC-A989FDF5DAAD}"/>
              </a:ext>
            </a:extLst>
          </p:cNvPr>
          <p:cNvSpPr txBox="1"/>
          <p:nvPr/>
        </p:nvSpPr>
        <p:spPr>
          <a:xfrm rot="10800000" flipV="1">
            <a:off x="7039192" y="318062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358</a:t>
            </a:r>
          </a:p>
        </p:txBody>
      </p:sp>
      <p:sp>
        <p:nvSpPr>
          <p:cNvPr id="12" name="CuadroTexto 11">
            <a:extLst>
              <a:ext uri="{FF2B5EF4-FFF2-40B4-BE49-F238E27FC236}">
                <a16:creationId xmlns:a16="http://schemas.microsoft.com/office/drawing/2014/main" id="{C53656AC-73C8-020C-48A6-384711E33F86}"/>
              </a:ext>
            </a:extLst>
          </p:cNvPr>
          <p:cNvSpPr txBox="1"/>
          <p:nvPr/>
        </p:nvSpPr>
        <p:spPr>
          <a:xfrm rot="10800000" flipV="1">
            <a:off x="7039192" y="356466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335</a:t>
            </a:r>
          </a:p>
        </p:txBody>
      </p:sp>
      <p:sp>
        <p:nvSpPr>
          <p:cNvPr id="13" name="CuadroTexto 12">
            <a:extLst>
              <a:ext uri="{FF2B5EF4-FFF2-40B4-BE49-F238E27FC236}">
                <a16:creationId xmlns:a16="http://schemas.microsoft.com/office/drawing/2014/main" id="{24AF369B-556D-9769-90A1-45C4827E5093}"/>
              </a:ext>
            </a:extLst>
          </p:cNvPr>
          <p:cNvSpPr txBox="1"/>
          <p:nvPr/>
        </p:nvSpPr>
        <p:spPr>
          <a:xfrm rot="10800000" flipV="1">
            <a:off x="7046774" y="394870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983</a:t>
            </a:r>
          </a:p>
        </p:txBody>
      </p:sp>
      <p:sp>
        <p:nvSpPr>
          <p:cNvPr id="14" name="CuadroTexto 13">
            <a:extLst>
              <a:ext uri="{FF2B5EF4-FFF2-40B4-BE49-F238E27FC236}">
                <a16:creationId xmlns:a16="http://schemas.microsoft.com/office/drawing/2014/main" id="{CC4FB2E0-ED70-D3B2-CE2D-14A55D810D5F}"/>
              </a:ext>
            </a:extLst>
          </p:cNvPr>
          <p:cNvSpPr txBox="1"/>
          <p:nvPr/>
        </p:nvSpPr>
        <p:spPr>
          <a:xfrm rot="10800000" flipV="1">
            <a:off x="7064046" y="430064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575</a:t>
            </a:r>
          </a:p>
        </p:txBody>
      </p:sp>
      <p:sp>
        <p:nvSpPr>
          <p:cNvPr id="15" name="CuadroTexto 14">
            <a:extLst>
              <a:ext uri="{FF2B5EF4-FFF2-40B4-BE49-F238E27FC236}">
                <a16:creationId xmlns:a16="http://schemas.microsoft.com/office/drawing/2014/main" id="{A3E7074D-7BB5-DA38-326C-3A776A175C28}"/>
              </a:ext>
            </a:extLst>
          </p:cNvPr>
          <p:cNvSpPr txBox="1"/>
          <p:nvPr/>
        </p:nvSpPr>
        <p:spPr>
          <a:xfrm rot="10800000" flipV="1">
            <a:off x="7064046" y="467890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597</a:t>
            </a:r>
          </a:p>
        </p:txBody>
      </p:sp>
      <p:sp>
        <p:nvSpPr>
          <p:cNvPr id="16" name="CuadroTexto 15">
            <a:extLst>
              <a:ext uri="{FF2B5EF4-FFF2-40B4-BE49-F238E27FC236}">
                <a16:creationId xmlns:a16="http://schemas.microsoft.com/office/drawing/2014/main" id="{D2DEE10B-F40D-ABD7-3EC0-B77172E9293F}"/>
              </a:ext>
            </a:extLst>
          </p:cNvPr>
          <p:cNvSpPr txBox="1"/>
          <p:nvPr/>
        </p:nvSpPr>
        <p:spPr>
          <a:xfrm rot="10800000" flipV="1">
            <a:off x="6932499" y="5069542"/>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9.534</a:t>
            </a:r>
          </a:p>
        </p:txBody>
      </p:sp>
      <p:sp>
        <p:nvSpPr>
          <p:cNvPr id="17" name="CuadroTexto 16">
            <a:extLst>
              <a:ext uri="{FF2B5EF4-FFF2-40B4-BE49-F238E27FC236}">
                <a16:creationId xmlns:a16="http://schemas.microsoft.com/office/drawing/2014/main" id="{1130EB1D-0B2F-C740-D2E5-9874E675F0A5}"/>
              </a:ext>
            </a:extLst>
          </p:cNvPr>
          <p:cNvSpPr txBox="1"/>
          <p:nvPr/>
        </p:nvSpPr>
        <p:spPr>
          <a:xfrm rot="10800000" flipV="1">
            <a:off x="7029366" y="202115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140</a:t>
            </a:r>
          </a:p>
        </p:txBody>
      </p:sp>
      <p:sp>
        <p:nvSpPr>
          <p:cNvPr id="18" name="CuadroTexto 17">
            <a:extLst>
              <a:ext uri="{FF2B5EF4-FFF2-40B4-BE49-F238E27FC236}">
                <a16:creationId xmlns:a16="http://schemas.microsoft.com/office/drawing/2014/main" id="{B0AFB4AD-9849-0053-2311-2BB977C2DF0C}"/>
              </a:ext>
            </a:extLst>
          </p:cNvPr>
          <p:cNvSpPr txBox="1"/>
          <p:nvPr/>
        </p:nvSpPr>
        <p:spPr>
          <a:xfrm rot="10800000" flipV="1">
            <a:off x="6960334" y="5467503"/>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13.007</a:t>
            </a:r>
          </a:p>
        </p:txBody>
      </p:sp>
      <p:sp>
        <p:nvSpPr>
          <p:cNvPr id="19" name="CuadroTexto 18">
            <a:extLst>
              <a:ext uri="{FF2B5EF4-FFF2-40B4-BE49-F238E27FC236}">
                <a16:creationId xmlns:a16="http://schemas.microsoft.com/office/drawing/2014/main" id="{D0FCE335-357D-14CB-BA04-9B7313056859}"/>
              </a:ext>
            </a:extLst>
          </p:cNvPr>
          <p:cNvSpPr txBox="1"/>
          <p:nvPr/>
        </p:nvSpPr>
        <p:spPr>
          <a:xfrm rot="10800000" flipV="1">
            <a:off x="8481296" y="243637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0" name="CuadroTexto 19">
            <a:extLst>
              <a:ext uri="{FF2B5EF4-FFF2-40B4-BE49-F238E27FC236}">
                <a16:creationId xmlns:a16="http://schemas.microsoft.com/office/drawing/2014/main" id="{0A14D3D0-E21B-F95D-727F-35D9D0013705}"/>
              </a:ext>
            </a:extLst>
          </p:cNvPr>
          <p:cNvSpPr txBox="1"/>
          <p:nvPr/>
        </p:nvSpPr>
        <p:spPr>
          <a:xfrm rot="10800000" flipV="1">
            <a:off x="8481296" y="279658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1" name="CuadroTexto 20">
            <a:extLst>
              <a:ext uri="{FF2B5EF4-FFF2-40B4-BE49-F238E27FC236}">
                <a16:creationId xmlns:a16="http://schemas.microsoft.com/office/drawing/2014/main" id="{21F12FE8-2F44-8185-FC3A-CA76D62ABE50}"/>
              </a:ext>
            </a:extLst>
          </p:cNvPr>
          <p:cNvSpPr txBox="1"/>
          <p:nvPr/>
        </p:nvSpPr>
        <p:spPr>
          <a:xfrm rot="10800000" flipV="1">
            <a:off x="8481296" y="318062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2" name="CuadroTexto 21">
            <a:extLst>
              <a:ext uri="{FF2B5EF4-FFF2-40B4-BE49-F238E27FC236}">
                <a16:creationId xmlns:a16="http://schemas.microsoft.com/office/drawing/2014/main" id="{33254DC4-D400-294C-EAE0-7800C02F01E2}"/>
              </a:ext>
            </a:extLst>
          </p:cNvPr>
          <p:cNvSpPr txBox="1"/>
          <p:nvPr/>
        </p:nvSpPr>
        <p:spPr>
          <a:xfrm rot="10800000" flipV="1">
            <a:off x="8481296" y="356466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3" name="CuadroTexto 22">
            <a:extLst>
              <a:ext uri="{FF2B5EF4-FFF2-40B4-BE49-F238E27FC236}">
                <a16:creationId xmlns:a16="http://schemas.microsoft.com/office/drawing/2014/main" id="{2727C61A-F8ED-937F-7DEE-7856982F1DDE}"/>
              </a:ext>
            </a:extLst>
          </p:cNvPr>
          <p:cNvSpPr txBox="1"/>
          <p:nvPr/>
        </p:nvSpPr>
        <p:spPr>
          <a:xfrm rot="10800000" flipV="1">
            <a:off x="8488878" y="394870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a:t>
            </a:r>
          </a:p>
        </p:txBody>
      </p:sp>
      <p:sp>
        <p:nvSpPr>
          <p:cNvPr id="24" name="CuadroTexto 23">
            <a:extLst>
              <a:ext uri="{FF2B5EF4-FFF2-40B4-BE49-F238E27FC236}">
                <a16:creationId xmlns:a16="http://schemas.microsoft.com/office/drawing/2014/main" id="{0DC0CAB4-996C-6D5E-8753-142A1D245BEB}"/>
              </a:ext>
            </a:extLst>
          </p:cNvPr>
          <p:cNvSpPr txBox="1"/>
          <p:nvPr/>
        </p:nvSpPr>
        <p:spPr>
          <a:xfrm rot="10800000" flipV="1">
            <a:off x="8493694" y="431537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5" name="CuadroTexto 24">
            <a:extLst>
              <a:ext uri="{FF2B5EF4-FFF2-40B4-BE49-F238E27FC236}">
                <a16:creationId xmlns:a16="http://schemas.microsoft.com/office/drawing/2014/main" id="{DF1E22F8-34EF-70AE-7D24-EEE5641350D0}"/>
              </a:ext>
            </a:extLst>
          </p:cNvPr>
          <p:cNvSpPr txBox="1"/>
          <p:nvPr/>
        </p:nvSpPr>
        <p:spPr>
          <a:xfrm rot="10800000" flipV="1">
            <a:off x="8481296" y="467890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D618EAB3-4D56-B457-15E6-C2E1EEC18D27}"/>
              </a:ext>
            </a:extLst>
          </p:cNvPr>
          <p:cNvSpPr txBox="1"/>
          <p:nvPr/>
        </p:nvSpPr>
        <p:spPr>
          <a:xfrm rot="10800000" flipV="1">
            <a:off x="8374603" y="5069542"/>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a:t>
            </a:r>
          </a:p>
        </p:txBody>
      </p:sp>
      <p:sp>
        <p:nvSpPr>
          <p:cNvPr id="27" name="CuadroTexto 26">
            <a:extLst>
              <a:ext uri="{FF2B5EF4-FFF2-40B4-BE49-F238E27FC236}">
                <a16:creationId xmlns:a16="http://schemas.microsoft.com/office/drawing/2014/main" id="{5923A228-300F-7054-A948-CCD7636AD1AC}"/>
              </a:ext>
            </a:extLst>
          </p:cNvPr>
          <p:cNvSpPr txBox="1"/>
          <p:nvPr/>
        </p:nvSpPr>
        <p:spPr>
          <a:xfrm rot="10800000" flipV="1">
            <a:off x="8471470" y="202115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8" name="CuadroTexto 27">
            <a:extLst>
              <a:ext uri="{FF2B5EF4-FFF2-40B4-BE49-F238E27FC236}">
                <a16:creationId xmlns:a16="http://schemas.microsoft.com/office/drawing/2014/main" id="{35449749-3030-41B1-5611-FBB75449DD7A}"/>
              </a:ext>
            </a:extLst>
          </p:cNvPr>
          <p:cNvSpPr txBox="1"/>
          <p:nvPr/>
        </p:nvSpPr>
        <p:spPr>
          <a:xfrm rot="10800000" flipV="1">
            <a:off x="8374603" y="5464539"/>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19</a:t>
            </a:r>
          </a:p>
        </p:txBody>
      </p:sp>
      <p:sp>
        <p:nvSpPr>
          <p:cNvPr id="29" name="CuadroTexto 28">
            <a:extLst>
              <a:ext uri="{FF2B5EF4-FFF2-40B4-BE49-F238E27FC236}">
                <a16:creationId xmlns:a16="http://schemas.microsoft.com/office/drawing/2014/main" id="{9C95A238-E00B-14E9-674B-D89797B0F9B1}"/>
              </a:ext>
            </a:extLst>
          </p:cNvPr>
          <p:cNvSpPr txBox="1"/>
          <p:nvPr/>
        </p:nvSpPr>
        <p:spPr>
          <a:xfrm rot="10800000" flipV="1">
            <a:off x="9897019" y="243637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73</a:t>
            </a:r>
          </a:p>
        </p:txBody>
      </p:sp>
      <p:sp>
        <p:nvSpPr>
          <p:cNvPr id="30" name="CuadroTexto 29">
            <a:extLst>
              <a:ext uri="{FF2B5EF4-FFF2-40B4-BE49-F238E27FC236}">
                <a16:creationId xmlns:a16="http://schemas.microsoft.com/office/drawing/2014/main" id="{461E98B5-10B3-2634-D17A-6F2BB6566441}"/>
              </a:ext>
            </a:extLst>
          </p:cNvPr>
          <p:cNvSpPr txBox="1"/>
          <p:nvPr/>
        </p:nvSpPr>
        <p:spPr>
          <a:xfrm rot="10800000" flipV="1">
            <a:off x="9897019" y="279658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125</a:t>
            </a:r>
          </a:p>
        </p:txBody>
      </p:sp>
      <p:sp>
        <p:nvSpPr>
          <p:cNvPr id="31" name="CuadroTexto 30">
            <a:extLst>
              <a:ext uri="{FF2B5EF4-FFF2-40B4-BE49-F238E27FC236}">
                <a16:creationId xmlns:a16="http://schemas.microsoft.com/office/drawing/2014/main" id="{F623B2BE-E478-8208-262E-941C5774DDB3}"/>
              </a:ext>
            </a:extLst>
          </p:cNvPr>
          <p:cNvSpPr txBox="1"/>
          <p:nvPr/>
        </p:nvSpPr>
        <p:spPr>
          <a:xfrm rot="10800000" flipV="1">
            <a:off x="9897019" y="318062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220</a:t>
            </a:r>
          </a:p>
        </p:txBody>
      </p:sp>
      <p:sp>
        <p:nvSpPr>
          <p:cNvPr id="32" name="CuadroTexto 31">
            <a:extLst>
              <a:ext uri="{FF2B5EF4-FFF2-40B4-BE49-F238E27FC236}">
                <a16:creationId xmlns:a16="http://schemas.microsoft.com/office/drawing/2014/main" id="{776F06C3-6668-281E-1335-33A8938E7D8A}"/>
              </a:ext>
            </a:extLst>
          </p:cNvPr>
          <p:cNvSpPr txBox="1"/>
          <p:nvPr/>
        </p:nvSpPr>
        <p:spPr>
          <a:xfrm rot="10800000" flipV="1">
            <a:off x="9897019" y="356466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134</a:t>
            </a:r>
          </a:p>
        </p:txBody>
      </p:sp>
      <p:sp>
        <p:nvSpPr>
          <p:cNvPr id="33" name="CuadroTexto 32">
            <a:extLst>
              <a:ext uri="{FF2B5EF4-FFF2-40B4-BE49-F238E27FC236}">
                <a16:creationId xmlns:a16="http://schemas.microsoft.com/office/drawing/2014/main" id="{49C04042-EA99-B807-14B4-512889C8DA52}"/>
              </a:ext>
            </a:extLst>
          </p:cNvPr>
          <p:cNvSpPr txBox="1"/>
          <p:nvPr/>
        </p:nvSpPr>
        <p:spPr>
          <a:xfrm rot="10800000" flipV="1">
            <a:off x="9904601" y="394870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560</a:t>
            </a:r>
          </a:p>
        </p:txBody>
      </p:sp>
      <p:sp>
        <p:nvSpPr>
          <p:cNvPr id="34" name="CuadroTexto 33">
            <a:extLst>
              <a:ext uri="{FF2B5EF4-FFF2-40B4-BE49-F238E27FC236}">
                <a16:creationId xmlns:a16="http://schemas.microsoft.com/office/drawing/2014/main" id="{1D47B07F-D981-0398-96AC-11037789FF28}"/>
              </a:ext>
            </a:extLst>
          </p:cNvPr>
          <p:cNvSpPr txBox="1"/>
          <p:nvPr/>
        </p:nvSpPr>
        <p:spPr>
          <a:xfrm rot="10800000" flipV="1">
            <a:off x="9897018" y="431837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437</a:t>
            </a:r>
          </a:p>
        </p:txBody>
      </p:sp>
      <p:sp>
        <p:nvSpPr>
          <p:cNvPr id="35" name="CuadroTexto 34">
            <a:extLst>
              <a:ext uri="{FF2B5EF4-FFF2-40B4-BE49-F238E27FC236}">
                <a16:creationId xmlns:a16="http://schemas.microsoft.com/office/drawing/2014/main" id="{7D88E09A-FA6C-7BA8-E173-37A800B11299}"/>
              </a:ext>
            </a:extLst>
          </p:cNvPr>
          <p:cNvSpPr txBox="1"/>
          <p:nvPr/>
        </p:nvSpPr>
        <p:spPr>
          <a:xfrm rot="10800000" flipV="1">
            <a:off x="9897018" y="4689993"/>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393</a:t>
            </a:r>
          </a:p>
        </p:txBody>
      </p:sp>
      <p:sp>
        <p:nvSpPr>
          <p:cNvPr id="36" name="CuadroTexto 35">
            <a:extLst>
              <a:ext uri="{FF2B5EF4-FFF2-40B4-BE49-F238E27FC236}">
                <a16:creationId xmlns:a16="http://schemas.microsoft.com/office/drawing/2014/main" id="{5A230217-CFD0-EE85-6472-6A2CFB94BAAC}"/>
              </a:ext>
            </a:extLst>
          </p:cNvPr>
          <p:cNvSpPr txBox="1"/>
          <p:nvPr/>
        </p:nvSpPr>
        <p:spPr>
          <a:xfrm rot="10800000" flipV="1">
            <a:off x="9790326" y="5069543"/>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3.237</a:t>
            </a:r>
          </a:p>
        </p:txBody>
      </p:sp>
      <p:sp>
        <p:nvSpPr>
          <p:cNvPr id="37" name="CuadroTexto 36">
            <a:extLst>
              <a:ext uri="{FF2B5EF4-FFF2-40B4-BE49-F238E27FC236}">
                <a16:creationId xmlns:a16="http://schemas.microsoft.com/office/drawing/2014/main" id="{91FE1BD6-390F-159B-9B04-36EA860BFB7E}"/>
              </a:ext>
            </a:extLst>
          </p:cNvPr>
          <p:cNvSpPr txBox="1"/>
          <p:nvPr/>
        </p:nvSpPr>
        <p:spPr>
          <a:xfrm rot="10800000" flipV="1">
            <a:off x="9887193" y="202115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92</a:t>
            </a:r>
          </a:p>
        </p:txBody>
      </p:sp>
      <p:sp>
        <p:nvSpPr>
          <p:cNvPr id="38" name="CuadroTexto 37">
            <a:extLst>
              <a:ext uri="{FF2B5EF4-FFF2-40B4-BE49-F238E27FC236}">
                <a16:creationId xmlns:a16="http://schemas.microsoft.com/office/drawing/2014/main" id="{B1B53225-231E-E0EA-5D0D-28F3CA7F8688}"/>
              </a:ext>
            </a:extLst>
          </p:cNvPr>
          <p:cNvSpPr txBox="1"/>
          <p:nvPr/>
        </p:nvSpPr>
        <p:spPr>
          <a:xfrm rot="10800000" flipV="1">
            <a:off x="9766345" y="5467503"/>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5.271</a:t>
            </a:r>
          </a:p>
        </p:txBody>
      </p:sp>
      <p:pic>
        <p:nvPicPr>
          <p:cNvPr id="59" name="Imagen 58" descr="Interfaz de usuario gráfica, Aplicación&#10;&#10;Descripción generada automáticamente">
            <a:extLst>
              <a:ext uri="{FF2B5EF4-FFF2-40B4-BE49-F238E27FC236}">
                <a16:creationId xmlns:a16="http://schemas.microsoft.com/office/drawing/2014/main" id="{9B357EB1-545D-2F58-C28C-DE6794DF474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0539" y="926524"/>
            <a:ext cx="4933124" cy="5703298"/>
          </a:xfrm>
          <a:prstGeom prst="rect">
            <a:avLst/>
          </a:prstGeom>
        </p:spPr>
      </p:pic>
      <p:sp>
        <p:nvSpPr>
          <p:cNvPr id="60" name="CuadroTexto 59">
            <a:extLst>
              <a:ext uri="{FF2B5EF4-FFF2-40B4-BE49-F238E27FC236}">
                <a16:creationId xmlns:a16="http://schemas.microsoft.com/office/drawing/2014/main" id="{0E8C16D9-CBA8-C0BD-A731-0572D0B1160A}"/>
              </a:ext>
            </a:extLst>
          </p:cNvPr>
          <p:cNvSpPr txBox="1"/>
          <p:nvPr/>
        </p:nvSpPr>
        <p:spPr>
          <a:xfrm>
            <a:off x="1270670" y="1917626"/>
            <a:ext cx="1080120" cy="584775"/>
          </a:xfrm>
          <a:prstGeom prst="rect">
            <a:avLst/>
          </a:prstGeom>
          <a:noFill/>
        </p:spPr>
        <p:txBody>
          <a:bodyPr wrap="square" rtlCol="0">
            <a:spAutoFit/>
          </a:bodyPr>
          <a:lstStyle/>
          <a:p>
            <a:pPr algn="ctr"/>
            <a:r>
              <a:rPr lang="es-MX" sz="3200" dirty="0">
                <a:solidFill>
                  <a:schemeClr val="bg1"/>
                </a:solidFill>
              </a:rPr>
              <a:t>0,3%</a:t>
            </a:r>
            <a:endParaRPr lang="es-CO" sz="3200" dirty="0">
              <a:solidFill>
                <a:schemeClr val="bg1"/>
              </a:solidFill>
            </a:endParaRPr>
          </a:p>
        </p:txBody>
      </p:sp>
      <p:sp>
        <p:nvSpPr>
          <p:cNvPr id="61" name="CuadroTexto 60">
            <a:extLst>
              <a:ext uri="{FF2B5EF4-FFF2-40B4-BE49-F238E27FC236}">
                <a16:creationId xmlns:a16="http://schemas.microsoft.com/office/drawing/2014/main" id="{93427187-283A-77F9-6D2A-25B005AF7B7D}"/>
              </a:ext>
            </a:extLst>
          </p:cNvPr>
          <p:cNvSpPr txBox="1"/>
          <p:nvPr/>
        </p:nvSpPr>
        <p:spPr>
          <a:xfrm>
            <a:off x="3214886" y="2513490"/>
            <a:ext cx="1224136" cy="584775"/>
          </a:xfrm>
          <a:prstGeom prst="rect">
            <a:avLst/>
          </a:prstGeom>
          <a:noFill/>
        </p:spPr>
        <p:txBody>
          <a:bodyPr wrap="square" rtlCol="0">
            <a:spAutoFit/>
          </a:bodyPr>
          <a:lstStyle/>
          <a:p>
            <a:pPr algn="ctr"/>
            <a:r>
              <a:rPr lang="es-MX" sz="3200" dirty="0">
                <a:solidFill>
                  <a:schemeClr val="bg1"/>
                </a:solidFill>
              </a:rPr>
              <a:t>5,2%</a:t>
            </a:r>
            <a:endParaRPr lang="es-CO" sz="3200" dirty="0">
              <a:solidFill>
                <a:schemeClr val="bg1"/>
              </a:solidFill>
            </a:endParaRPr>
          </a:p>
        </p:txBody>
      </p:sp>
      <p:sp>
        <p:nvSpPr>
          <p:cNvPr id="62" name="CuadroTexto 61">
            <a:extLst>
              <a:ext uri="{FF2B5EF4-FFF2-40B4-BE49-F238E27FC236}">
                <a16:creationId xmlns:a16="http://schemas.microsoft.com/office/drawing/2014/main" id="{11AB70A1-B9F1-B9D3-2040-E7488AF3FD8A}"/>
              </a:ext>
            </a:extLst>
          </p:cNvPr>
          <p:cNvSpPr txBox="1"/>
          <p:nvPr/>
        </p:nvSpPr>
        <p:spPr>
          <a:xfrm>
            <a:off x="1240310" y="3097098"/>
            <a:ext cx="1152128" cy="584775"/>
          </a:xfrm>
          <a:prstGeom prst="rect">
            <a:avLst/>
          </a:prstGeom>
          <a:noFill/>
        </p:spPr>
        <p:txBody>
          <a:bodyPr wrap="square" rtlCol="0">
            <a:spAutoFit/>
          </a:bodyPr>
          <a:lstStyle/>
          <a:p>
            <a:pPr algn="ctr"/>
            <a:r>
              <a:rPr lang="es-MX" sz="3200" dirty="0">
                <a:solidFill>
                  <a:schemeClr val="bg1"/>
                </a:solidFill>
              </a:rPr>
              <a:t>0,0%</a:t>
            </a:r>
            <a:endParaRPr lang="es-CO" sz="3200" dirty="0">
              <a:solidFill>
                <a:schemeClr val="bg1"/>
              </a:solidFill>
            </a:endParaRPr>
          </a:p>
        </p:txBody>
      </p:sp>
      <p:sp>
        <p:nvSpPr>
          <p:cNvPr id="63" name="CuadroTexto 62">
            <a:extLst>
              <a:ext uri="{FF2B5EF4-FFF2-40B4-BE49-F238E27FC236}">
                <a16:creationId xmlns:a16="http://schemas.microsoft.com/office/drawing/2014/main" id="{E461DE89-3FB5-CCE5-2687-F5C5474D717D}"/>
              </a:ext>
            </a:extLst>
          </p:cNvPr>
          <p:cNvSpPr txBox="1"/>
          <p:nvPr/>
        </p:nvSpPr>
        <p:spPr>
          <a:xfrm>
            <a:off x="3286894" y="3778173"/>
            <a:ext cx="1152128" cy="584775"/>
          </a:xfrm>
          <a:prstGeom prst="rect">
            <a:avLst/>
          </a:prstGeom>
          <a:noFill/>
        </p:spPr>
        <p:txBody>
          <a:bodyPr wrap="square" rtlCol="0">
            <a:spAutoFit/>
          </a:bodyPr>
          <a:lstStyle/>
          <a:p>
            <a:pPr algn="ctr"/>
            <a:r>
              <a:rPr lang="es-MX" sz="3200" dirty="0">
                <a:solidFill>
                  <a:schemeClr val="bg1"/>
                </a:solidFill>
              </a:rPr>
              <a:t>5,2%</a:t>
            </a:r>
            <a:endParaRPr lang="es-CO" sz="3200" dirty="0">
              <a:solidFill>
                <a:schemeClr val="bg1"/>
              </a:solidFill>
            </a:endParaRPr>
          </a:p>
        </p:txBody>
      </p:sp>
      <p:sp>
        <p:nvSpPr>
          <p:cNvPr id="64" name="CuadroTexto 63">
            <a:extLst>
              <a:ext uri="{FF2B5EF4-FFF2-40B4-BE49-F238E27FC236}">
                <a16:creationId xmlns:a16="http://schemas.microsoft.com/office/drawing/2014/main" id="{F9BD0316-CC24-6E2C-3967-F0EE0D6812C8}"/>
              </a:ext>
            </a:extLst>
          </p:cNvPr>
          <p:cNvSpPr txBox="1"/>
          <p:nvPr/>
        </p:nvSpPr>
        <p:spPr>
          <a:xfrm>
            <a:off x="1141446" y="4337783"/>
            <a:ext cx="1333002" cy="584775"/>
          </a:xfrm>
          <a:prstGeom prst="rect">
            <a:avLst/>
          </a:prstGeom>
          <a:noFill/>
        </p:spPr>
        <p:txBody>
          <a:bodyPr wrap="square" rtlCol="0">
            <a:spAutoFit/>
          </a:bodyPr>
          <a:lstStyle/>
          <a:p>
            <a:pPr algn="ctr"/>
            <a:r>
              <a:rPr lang="es-MX" sz="3200" dirty="0">
                <a:solidFill>
                  <a:schemeClr val="bg1"/>
                </a:solidFill>
              </a:rPr>
              <a:t>73,6%</a:t>
            </a:r>
            <a:endParaRPr lang="es-CO" sz="3200" dirty="0">
              <a:solidFill>
                <a:schemeClr val="bg1"/>
              </a:solidFill>
            </a:endParaRPr>
          </a:p>
        </p:txBody>
      </p:sp>
      <p:sp>
        <p:nvSpPr>
          <p:cNvPr id="65" name="CuadroTexto 64">
            <a:extLst>
              <a:ext uri="{FF2B5EF4-FFF2-40B4-BE49-F238E27FC236}">
                <a16:creationId xmlns:a16="http://schemas.microsoft.com/office/drawing/2014/main" id="{8D32598D-22BF-58CE-5000-C312C0080B80}"/>
              </a:ext>
            </a:extLst>
          </p:cNvPr>
          <p:cNvSpPr txBox="1"/>
          <p:nvPr/>
        </p:nvSpPr>
        <p:spPr>
          <a:xfrm>
            <a:off x="3195378" y="4922558"/>
            <a:ext cx="1333002" cy="584775"/>
          </a:xfrm>
          <a:prstGeom prst="rect">
            <a:avLst/>
          </a:prstGeom>
          <a:noFill/>
        </p:spPr>
        <p:txBody>
          <a:bodyPr wrap="square" rtlCol="0">
            <a:spAutoFit/>
          </a:bodyPr>
          <a:lstStyle/>
          <a:p>
            <a:pPr algn="ctr"/>
            <a:r>
              <a:rPr lang="es-MX" sz="3200" dirty="0">
                <a:solidFill>
                  <a:schemeClr val="bg1"/>
                </a:solidFill>
              </a:rPr>
              <a:t>3,8%</a:t>
            </a:r>
            <a:endParaRPr lang="es-CO" sz="3200" dirty="0">
              <a:solidFill>
                <a:schemeClr val="bg1"/>
              </a:solidFill>
            </a:endParaRPr>
          </a:p>
        </p:txBody>
      </p:sp>
      <p:sp>
        <p:nvSpPr>
          <p:cNvPr id="66" name="CuadroTexto 65">
            <a:extLst>
              <a:ext uri="{FF2B5EF4-FFF2-40B4-BE49-F238E27FC236}">
                <a16:creationId xmlns:a16="http://schemas.microsoft.com/office/drawing/2014/main" id="{BB9F1C86-B0D0-9BB9-AEEB-D21D0884C6C3}"/>
              </a:ext>
            </a:extLst>
          </p:cNvPr>
          <p:cNvSpPr txBox="1"/>
          <p:nvPr/>
        </p:nvSpPr>
        <p:spPr>
          <a:xfrm>
            <a:off x="1222178" y="5560059"/>
            <a:ext cx="1333002" cy="584775"/>
          </a:xfrm>
          <a:prstGeom prst="rect">
            <a:avLst/>
          </a:prstGeom>
          <a:noFill/>
        </p:spPr>
        <p:txBody>
          <a:bodyPr wrap="square" rtlCol="0">
            <a:spAutoFit/>
          </a:bodyPr>
          <a:lstStyle/>
          <a:p>
            <a:pPr algn="ctr"/>
            <a:r>
              <a:rPr lang="es-MX" sz="3200" dirty="0">
                <a:solidFill>
                  <a:schemeClr val="bg1"/>
                </a:solidFill>
              </a:rPr>
              <a:t>3,8%</a:t>
            </a:r>
            <a:endParaRPr lang="es-CO" sz="3200" dirty="0">
              <a:solidFill>
                <a:schemeClr val="bg1"/>
              </a:solidFill>
            </a:endParaRPr>
          </a:p>
        </p:txBody>
      </p:sp>
      <p:sp>
        <p:nvSpPr>
          <p:cNvPr id="4" name="CuadroTexto 3">
            <a:extLst>
              <a:ext uri="{FF2B5EF4-FFF2-40B4-BE49-F238E27FC236}">
                <a16:creationId xmlns:a16="http://schemas.microsoft.com/office/drawing/2014/main" id="{217DA358-E324-ADEC-E1F1-AC3A8444142D}"/>
              </a:ext>
            </a:extLst>
          </p:cNvPr>
          <p:cNvSpPr txBox="1"/>
          <p:nvPr/>
        </p:nvSpPr>
        <p:spPr>
          <a:xfrm>
            <a:off x="6783924" y="1381865"/>
            <a:ext cx="4783890" cy="523220"/>
          </a:xfrm>
          <a:prstGeom prst="rect">
            <a:avLst/>
          </a:prstGeom>
          <a:noFill/>
        </p:spPr>
        <p:txBody>
          <a:bodyPr wrap="square" rtlCol="0">
            <a:spAutoFit/>
          </a:bodyPr>
          <a:lstStyle/>
          <a:p>
            <a:r>
              <a:rPr lang="es-CO" sz="1400" dirty="0">
                <a:solidFill>
                  <a:schemeClr val="bg1"/>
                </a:solidFill>
                <a:effectLst/>
                <a:latin typeface="+mj-lt"/>
              </a:rPr>
              <a:t>Canales de ingreso de las solicitudes distribuidas por regionales</a:t>
            </a:r>
          </a:p>
          <a:p>
            <a:endParaRPr lang="es-CO" sz="1400" dirty="0">
              <a:solidFill>
                <a:schemeClr val="bg1"/>
              </a:solidFill>
              <a:latin typeface="+mj-lt"/>
            </a:endParaRPr>
          </a:p>
        </p:txBody>
      </p:sp>
    </p:spTree>
    <p:extLst>
      <p:ext uri="{BB962C8B-B14F-4D97-AF65-F5344CB8AC3E}">
        <p14:creationId xmlns:p14="http://schemas.microsoft.com/office/powerpoint/2010/main" val="22844143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4C2AC-6FBA-1708-EFE3-06C0B533335C}"/>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62D5B03-1D64-485C-29FD-736AAD5AA4BB}"/>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140 (58%)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0908C954-9E9C-0E91-B827-BACF2ABC524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Subregión Bajo Cauca</a:t>
            </a:r>
          </a:p>
        </p:txBody>
      </p:sp>
      <p:sp>
        <p:nvSpPr>
          <p:cNvPr id="7" name="CuadroTexto 6">
            <a:extLst>
              <a:ext uri="{FF2B5EF4-FFF2-40B4-BE49-F238E27FC236}">
                <a16:creationId xmlns:a16="http://schemas.microsoft.com/office/drawing/2014/main" id="{FFD43136-4E84-D537-E210-46BECD64B56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pic>
        <p:nvPicPr>
          <p:cNvPr id="27" name="Gráfico 26">
            <a:extLst>
              <a:ext uri="{FF2B5EF4-FFF2-40B4-BE49-F238E27FC236}">
                <a16:creationId xmlns:a16="http://schemas.microsoft.com/office/drawing/2014/main" id="{F8C08A24-BADD-4492-FAB1-E3C633D013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0438" y="1702206"/>
            <a:ext cx="3907663" cy="4149874"/>
          </a:xfrm>
          <a:prstGeom prst="rect">
            <a:avLst/>
          </a:prstGeom>
        </p:spPr>
      </p:pic>
      <p:cxnSp>
        <p:nvCxnSpPr>
          <p:cNvPr id="30" name="Conector recto 29">
            <a:extLst>
              <a:ext uri="{FF2B5EF4-FFF2-40B4-BE49-F238E27FC236}">
                <a16:creationId xmlns:a16="http://schemas.microsoft.com/office/drawing/2014/main" id="{20F2CE56-0D1A-DAE3-BC2E-87936EFE4B5D}"/>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D9E8A7A8-CA49-AD08-2F59-69A6E392B24B}"/>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8A8D5C75-942C-FA10-1EEE-6795C1E1EA7D}"/>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69</a:t>
            </a:r>
          </a:p>
        </p:txBody>
      </p:sp>
      <p:sp>
        <p:nvSpPr>
          <p:cNvPr id="33" name="CuadroTexto 32">
            <a:extLst>
              <a:ext uri="{FF2B5EF4-FFF2-40B4-BE49-F238E27FC236}">
                <a16:creationId xmlns:a16="http://schemas.microsoft.com/office/drawing/2014/main" id="{A0CD92A8-C939-448E-E27B-6FB32AB9B48C}"/>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14</a:t>
            </a:r>
          </a:p>
        </p:txBody>
      </p:sp>
      <p:sp>
        <p:nvSpPr>
          <p:cNvPr id="34" name="CuadroTexto 33">
            <a:extLst>
              <a:ext uri="{FF2B5EF4-FFF2-40B4-BE49-F238E27FC236}">
                <a16:creationId xmlns:a16="http://schemas.microsoft.com/office/drawing/2014/main" id="{6907A3C2-9689-101B-4789-4CAF24F29920}"/>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BD071654-03CD-776E-ECA7-3869032D288C}"/>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36" name="CuadroTexto 35">
            <a:extLst>
              <a:ext uri="{FF2B5EF4-FFF2-40B4-BE49-F238E27FC236}">
                <a16:creationId xmlns:a16="http://schemas.microsoft.com/office/drawing/2014/main" id="{642607A2-3551-D6EA-B356-8CAFC232EC7A}"/>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A18606D0-6FE4-11E8-3735-6AC43B9134EE}"/>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DCDCA6E0-DB16-EA57-7382-1B4F63D9725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92</a:t>
            </a:r>
          </a:p>
        </p:txBody>
      </p:sp>
      <p:sp>
        <p:nvSpPr>
          <p:cNvPr id="39" name="CuadroTexto 38">
            <a:extLst>
              <a:ext uri="{FF2B5EF4-FFF2-40B4-BE49-F238E27FC236}">
                <a16:creationId xmlns:a16="http://schemas.microsoft.com/office/drawing/2014/main" id="{E384BBCB-C689-0ABB-AA25-B2BC64BFB63B}"/>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7E2BC88E-3742-9C77-C99D-6F2D29351F8A}"/>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CD9358CF-4A03-C001-2351-DEEA693E002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2" name="CuadroTexto 41">
            <a:extLst>
              <a:ext uri="{FF2B5EF4-FFF2-40B4-BE49-F238E27FC236}">
                <a16:creationId xmlns:a16="http://schemas.microsoft.com/office/drawing/2014/main" id="{3C486D52-F143-D9BD-AFA6-1A72B5AD1D6F}"/>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4C1C0C56-95A3-C401-A982-5EFE69FE44BE}"/>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4822E47-F02D-F9BD-5799-F7A11F787832}"/>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29C8254-DF58-444F-638B-D06DB75D5924}"/>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F9D7D5B9-05D3-4819-48B2-2017473D86CF}"/>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5E71D3AA-9D6D-D2C6-1C09-96049A01C6F2}"/>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005FC80B-0687-BEAD-A669-57F7AC624069}"/>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C7506E74-806D-C8D5-6958-712DCD088497}"/>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E5EBEAE2-8059-D95F-5CC4-6E03BCE6EE3B}"/>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163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93BDA405-50A1-54BF-A6C1-635BA6A1F953}"/>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241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3272306D-1D3E-FE70-D937-C6EAF507457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C229526-FD60-5ED9-93B8-17F0D25BE7BA}"/>
              </a:ext>
            </a:extLst>
          </p:cNvPr>
          <p:cNvSpPr txBox="1"/>
          <p:nvPr/>
        </p:nvSpPr>
        <p:spPr>
          <a:xfrm>
            <a:off x="3574926" y="1808111"/>
            <a:ext cx="2040070"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B675C0D4-0730-3B93-0688-4CA4BA3B6D99}"/>
              </a:ext>
            </a:extLst>
          </p:cNvPr>
          <p:cNvSpPr txBox="1"/>
          <p:nvPr/>
        </p:nvSpPr>
        <p:spPr>
          <a:xfrm>
            <a:off x="6009668" y="1814829"/>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18EEB14E-AAD0-3162-35EF-6E239119B047}"/>
              </a:ext>
            </a:extLst>
          </p:cNvPr>
          <p:cNvSpPr txBox="1"/>
          <p:nvPr/>
        </p:nvSpPr>
        <p:spPr>
          <a:xfrm>
            <a:off x="10011248" y="2063807"/>
            <a:ext cx="1843288" cy="415498"/>
          </a:xfrm>
          <a:prstGeom prst="rect">
            <a:avLst/>
          </a:prstGeom>
          <a:noFill/>
        </p:spPr>
        <p:txBody>
          <a:bodyPr wrap="square" rtlCol="0">
            <a:spAutoFit/>
          </a:bodyPr>
          <a:lstStyle/>
          <a:p>
            <a:r>
              <a:rPr lang="es-MX" b="1" dirty="0">
                <a:solidFill>
                  <a:srgbClr val="2A5162"/>
                </a:solidFill>
              </a:rPr>
              <a:t>Bajo Cauca</a:t>
            </a:r>
            <a:endParaRPr lang="es-CO" b="1" dirty="0">
              <a:solidFill>
                <a:srgbClr val="2A5162"/>
              </a:solidFill>
            </a:endParaRPr>
          </a:p>
        </p:txBody>
      </p:sp>
      <p:cxnSp>
        <p:nvCxnSpPr>
          <p:cNvPr id="71" name="Conector recto 70">
            <a:extLst>
              <a:ext uri="{FF2B5EF4-FFF2-40B4-BE49-F238E27FC236}">
                <a16:creationId xmlns:a16="http://schemas.microsoft.com/office/drawing/2014/main" id="{EBC2E98D-D7F5-2343-0E37-C9963BF3BF2E}"/>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8280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ACBB-1DCC-CA69-D119-80A981F0A66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6DE3DB4-EC09-9C6A-17D6-FA7A01AD3FC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199 (68%)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2A7270E-F36E-4EAD-93FB-6DC02EDD810A}"/>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Magdalena Medio</a:t>
            </a:r>
          </a:p>
        </p:txBody>
      </p:sp>
      <p:sp>
        <p:nvSpPr>
          <p:cNvPr id="7" name="CuadroTexto 6">
            <a:extLst>
              <a:ext uri="{FF2B5EF4-FFF2-40B4-BE49-F238E27FC236}">
                <a16:creationId xmlns:a16="http://schemas.microsoft.com/office/drawing/2014/main" id="{9E0E24D8-A973-BFB7-30B9-045A85E3334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290708E4-5AD8-28AC-E2B1-6CD001EF1264}"/>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7F91DDF-0BB1-77C2-5266-9551D393C437}"/>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107</a:t>
            </a:r>
          </a:p>
        </p:txBody>
      </p:sp>
      <p:sp>
        <p:nvSpPr>
          <p:cNvPr id="32" name="CuadroTexto 31">
            <a:extLst>
              <a:ext uri="{FF2B5EF4-FFF2-40B4-BE49-F238E27FC236}">
                <a16:creationId xmlns:a16="http://schemas.microsoft.com/office/drawing/2014/main" id="{6508AB87-9DE4-ADEE-83CB-97C8C41FF06F}"/>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46</a:t>
            </a:r>
          </a:p>
        </p:txBody>
      </p:sp>
      <p:sp>
        <p:nvSpPr>
          <p:cNvPr id="33" name="CuadroTexto 32">
            <a:extLst>
              <a:ext uri="{FF2B5EF4-FFF2-40B4-BE49-F238E27FC236}">
                <a16:creationId xmlns:a16="http://schemas.microsoft.com/office/drawing/2014/main" id="{C7C72E62-99BB-7B95-AB33-EFD8B647C01F}"/>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853AF6BB-8BD3-3965-6705-9BBB854D5612}"/>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BD6DBB46-F75B-1D18-F7BC-03C648001BA0}"/>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36" name="CuadroTexto 35">
            <a:extLst>
              <a:ext uri="{FF2B5EF4-FFF2-40B4-BE49-F238E27FC236}">
                <a16:creationId xmlns:a16="http://schemas.microsoft.com/office/drawing/2014/main" id="{EE770181-D5D3-ED49-EF09-F6A94735582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05F57269-02C6-617A-05B9-E2F5EDA296B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199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81BA9E10-85FC-3F9A-EAE6-38DDD5E8A1A6}"/>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E6B1D3A1-A4A1-6BE3-B93B-5DAF15DCC87C}"/>
              </a:ext>
            </a:extLst>
          </p:cNvPr>
          <p:cNvSpPr txBox="1"/>
          <p:nvPr/>
        </p:nvSpPr>
        <p:spPr>
          <a:xfrm>
            <a:off x="6278387"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22</a:t>
            </a:r>
          </a:p>
        </p:txBody>
      </p:sp>
      <p:sp>
        <p:nvSpPr>
          <p:cNvPr id="40" name="CuadroTexto 39">
            <a:extLst>
              <a:ext uri="{FF2B5EF4-FFF2-40B4-BE49-F238E27FC236}">
                <a16:creationId xmlns:a16="http://schemas.microsoft.com/office/drawing/2014/main" id="{BF07B059-64EF-1955-4499-460B24AE6B6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6B48D03-3F75-AE18-2120-F7943ADDDC96}"/>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1878775C-4098-DB0E-88B5-287A217C636D}"/>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3" name="CuadroTexto 42">
            <a:extLst>
              <a:ext uri="{FF2B5EF4-FFF2-40B4-BE49-F238E27FC236}">
                <a16:creationId xmlns:a16="http://schemas.microsoft.com/office/drawing/2014/main" id="{148BD156-C95D-11B6-F23F-37ADE2309FD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661869C-683C-1EDB-CB4F-4278F28A7003}"/>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973E206-3941-87ED-31FB-6D6F6421A60A}"/>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40BC328-6E6A-7D92-A503-966F6CA5A4E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B3247182-AD60-08E0-DF8F-13FAC0F17B4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B6D69CC6-71B7-58E1-C7F4-8E6AE13BC4D2}"/>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1331C288-EE2F-8002-0ECA-2E5FE2229324}"/>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F1C69CD0-DDD2-92FC-4EF4-2781E0539119}"/>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172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74433C79-3BB6-FBAD-2752-BC6C0E0AC12D}"/>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294</a:t>
            </a:r>
          </a:p>
        </p:txBody>
      </p:sp>
      <p:cxnSp>
        <p:nvCxnSpPr>
          <p:cNvPr id="60" name="Conector recto 59">
            <a:extLst>
              <a:ext uri="{FF2B5EF4-FFF2-40B4-BE49-F238E27FC236}">
                <a16:creationId xmlns:a16="http://schemas.microsoft.com/office/drawing/2014/main" id="{86C5F7A3-3369-9E73-BF6F-843DF5D34845}"/>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E976BDAD-C342-A768-73AC-D32DB763D942}"/>
              </a:ext>
            </a:extLst>
          </p:cNvPr>
          <p:cNvSpPr txBox="1"/>
          <p:nvPr/>
        </p:nvSpPr>
        <p:spPr>
          <a:xfrm>
            <a:off x="3574926" y="1808111"/>
            <a:ext cx="2040070"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CE8E5F89-63C1-24B4-E795-DAE624DEF3B7}"/>
              </a:ext>
            </a:extLst>
          </p:cNvPr>
          <p:cNvSpPr txBox="1"/>
          <p:nvPr/>
        </p:nvSpPr>
        <p:spPr>
          <a:xfrm>
            <a:off x="5999242" y="1783825"/>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1A33E70D-6004-C482-2566-AE9D6B00CC67}"/>
              </a:ext>
            </a:extLst>
          </p:cNvPr>
          <p:cNvSpPr txBox="1"/>
          <p:nvPr/>
        </p:nvSpPr>
        <p:spPr>
          <a:xfrm>
            <a:off x="9489758" y="1986949"/>
            <a:ext cx="2503393" cy="415498"/>
          </a:xfrm>
          <a:prstGeom prst="rect">
            <a:avLst/>
          </a:prstGeom>
          <a:noFill/>
        </p:spPr>
        <p:txBody>
          <a:bodyPr wrap="square" rtlCol="0">
            <a:spAutoFit/>
          </a:bodyPr>
          <a:lstStyle/>
          <a:p>
            <a:r>
              <a:rPr lang="es-MX" b="1" dirty="0">
                <a:solidFill>
                  <a:srgbClr val="2A5162"/>
                </a:solidFill>
              </a:rPr>
              <a:t>Magdalena Medio</a:t>
            </a:r>
            <a:endParaRPr lang="es-CO" b="1" dirty="0">
              <a:solidFill>
                <a:srgbClr val="2A5162"/>
              </a:solidFill>
            </a:endParaRPr>
          </a:p>
        </p:txBody>
      </p:sp>
      <p:cxnSp>
        <p:nvCxnSpPr>
          <p:cNvPr id="71" name="Conector recto 70">
            <a:extLst>
              <a:ext uri="{FF2B5EF4-FFF2-40B4-BE49-F238E27FC236}">
                <a16:creationId xmlns:a16="http://schemas.microsoft.com/office/drawing/2014/main" id="{E51B54DF-3E4D-7C6D-D1B7-15ED633661D2}"/>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Gráfico 7">
            <a:extLst>
              <a:ext uri="{FF2B5EF4-FFF2-40B4-BE49-F238E27FC236}">
                <a16:creationId xmlns:a16="http://schemas.microsoft.com/office/drawing/2014/main" id="{CF245FDC-8ADF-F028-1F0C-2F51D7BCD0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11783" y="1696390"/>
            <a:ext cx="3904976" cy="4150800"/>
          </a:xfrm>
          <a:prstGeom prst="rect">
            <a:avLst/>
          </a:prstGeom>
        </p:spPr>
      </p:pic>
    </p:spTree>
    <p:extLst>
      <p:ext uri="{BB962C8B-B14F-4D97-AF65-F5344CB8AC3E}">
        <p14:creationId xmlns:p14="http://schemas.microsoft.com/office/powerpoint/2010/main" val="27780632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0CC8-022E-11AA-F784-E7D008DC793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5CFAB48-7DB3-7392-BC76-F55F9CDBCB6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286 (66%) manifestaciones a través de la línea telefónica, siendo este el canal más utilizado por los usuarios.</a:t>
            </a:r>
          </a:p>
        </p:txBody>
      </p:sp>
      <p:sp>
        <p:nvSpPr>
          <p:cNvPr id="3" name="CuadroTexto 4">
            <a:extLst>
              <a:ext uri="{FF2B5EF4-FFF2-40B4-BE49-F238E27FC236}">
                <a16:creationId xmlns:a16="http://schemas.microsoft.com/office/drawing/2014/main" id="{68AB6271-1BE5-B3FC-D207-1389F4179BF3}"/>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Nordeste</a:t>
            </a:r>
          </a:p>
        </p:txBody>
      </p:sp>
      <p:sp>
        <p:nvSpPr>
          <p:cNvPr id="7" name="CuadroTexto 6">
            <a:extLst>
              <a:ext uri="{FF2B5EF4-FFF2-40B4-BE49-F238E27FC236}">
                <a16:creationId xmlns:a16="http://schemas.microsoft.com/office/drawing/2014/main" id="{AEF084F2-0238-4AFD-4400-40B35C5F3BD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5262B6BD-24E6-15C7-9AA2-007D1BC0DF46}"/>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1AD3B36A-AE1F-0F32-1BBF-036515CD6091}"/>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182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11E1FE4-2BDE-6CA6-E240-1919B22A1F1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93</a:t>
            </a:r>
          </a:p>
        </p:txBody>
      </p:sp>
      <p:sp>
        <p:nvSpPr>
          <p:cNvPr id="33" name="CuadroTexto 32">
            <a:extLst>
              <a:ext uri="{FF2B5EF4-FFF2-40B4-BE49-F238E27FC236}">
                <a16:creationId xmlns:a16="http://schemas.microsoft.com/office/drawing/2014/main" id="{0554C634-247F-82AC-7392-C0F9AE44E866}"/>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C181C110-4028-F6BB-7448-6FF771BBEE8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7C4AF1A-0341-6FAD-69B5-A3831FEE626A}"/>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6" name="CuadroTexto 35">
            <a:extLst>
              <a:ext uri="{FF2B5EF4-FFF2-40B4-BE49-F238E27FC236}">
                <a16:creationId xmlns:a16="http://schemas.microsoft.com/office/drawing/2014/main" id="{034D32F8-EA49-7BC6-57F2-A0FC563232BF}"/>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3BAD7209-3B37-786E-78A1-2A0D87F87C8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286</a:t>
            </a:r>
          </a:p>
        </p:txBody>
      </p:sp>
      <p:sp>
        <p:nvSpPr>
          <p:cNvPr id="38" name="CuadroTexto 37">
            <a:extLst>
              <a:ext uri="{FF2B5EF4-FFF2-40B4-BE49-F238E27FC236}">
                <a16:creationId xmlns:a16="http://schemas.microsoft.com/office/drawing/2014/main" id="{90E3CD50-EFE7-14FA-C4B0-18B2CC1458F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125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69DFD9DD-5ADF-9B1B-4E63-03F681814894}"/>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22</a:t>
            </a:r>
          </a:p>
        </p:txBody>
      </p:sp>
      <p:sp>
        <p:nvSpPr>
          <p:cNvPr id="40" name="CuadroTexto 39">
            <a:extLst>
              <a:ext uri="{FF2B5EF4-FFF2-40B4-BE49-F238E27FC236}">
                <a16:creationId xmlns:a16="http://schemas.microsoft.com/office/drawing/2014/main" id="{F196B527-B0CE-C231-F8EA-501E79683A1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0AA67EDF-2863-0DE1-33C4-BDAF75304C78}"/>
              </a:ext>
            </a:extLst>
          </p:cNvPr>
          <p:cNvSpPr txBox="1"/>
          <p:nvPr/>
        </p:nvSpPr>
        <p:spPr>
          <a:xfrm>
            <a:off x="6490758" y="4526627"/>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6748C649-D8D6-0250-E4C6-EBD81F3E43D4}"/>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1AB737D4-DA1F-4F70-C31E-30B63C776686}"/>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5C24DB73-4BB1-9906-DE9B-1162059E66B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8015510-B8D1-BB26-83DA-CA916CEF0D7E}"/>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A564AD5-AD32-B2E7-7CB1-17B838B7F939}"/>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9A47F125-57FB-3278-B4D4-D48C7DD0941C}"/>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F971DC57-38BA-028A-5404-4B8DC98450A8}"/>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06C27B58-0C80-8EF9-07BA-EF9AD393485D}"/>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C916BCFA-D4D3-9123-CFAF-00FBFAB6446E}"/>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282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64C14B21-B30E-313E-9E9C-25996CA686C4}"/>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434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8D8819F7-E9A7-F3B6-FC0F-82DB98700C02}"/>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7D5F4DE7-49D1-9B8D-E527-A0E78D8A21C9}"/>
              </a:ext>
            </a:extLst>
          </p:cNvPr>
          <p:cNvSpPr txBox="1"/>
          <p:nvPr/>
        </p:nvSpPr>
        <p:spPr>
          <a:xfrm>
            <a:off x="3574927" y="1808111"/>
            <a:ext cx="2040069"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DAFE5BF5-4F14-EFA4-BB88-208BB963C061}"/>
              </a:ext>
            </a:extLst>
          </p:cNvPr>
          <p:cNvSpPr txBox="1"/>
          <p:nvPr/>
        </p:nvSpPr>
        <p:spPr>
          <a:xfrm>
            <a:off x="6068784" y="1791505"/>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349B122D-461E-A220-4E8B-39AE8A563C4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Nordeste</a:t>
            </a:r>
            <a:endParaRPr lang="es-CO" b="1" dirty="0">
              <a:solidFill>
                <a:srgbClr val="2A5162"/>
              </a:solidFill>
            </a:endParaRPr>
          </a:p>
        </p:txBody>
      </p:sp>
      <p:cxnSp>
        <p:nvCxnSpPr>
          <p:cNvPr id="71" name="Conector recto 70">
            <a:extLst>
              <a:ext uri="{FF2B5EF4-FFF2-40B4-BE49-F238E27FC236}">
                <a16:creationId xmlns:a16="http://schemas.microsoft.com/office/drawing/2014/main" id="{768E3ACE-C9A3-025A-88F8-D02B79C05FDD}"/>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BE5FE6AD-71C4-F275-1D65-3D58337EB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Tree>
    <p:extLst>
      <p:ext uri="{BB962C8B-B14F-4D97-AF65-F5344CB8AC3E}">
        <p14:creationId xmlns:p14="http://schemas.microsoft.com/office/powerpoint/2010/main" val="2019353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64BF-6276-84E6-5488-C71C38A61EA7}"/>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D1013C5C-9B16-91E5-FC1A-4A592592111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358 (57%)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A6E263F-46E4-03E8-1E04-36AB942C94F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Norte</a:t>
            </a:r>
          </a:p>
        </p:txBody>
      </p:sp>
      <p:sp>
        <p:nvSpPr>
          <p:cNvPr id="7" name="CuadroTexto 6">
            <a:extLst>
              <a:ext uri="{FF2B5EF4-FFF2-40B4-BE49-F238E27FC236}">
                <a16:creationId xmlns:a16="http://schemas.microsoft.com/office/drawing/2014/main" id="{C454AEF5-AB9E-E263-FD9D-8437AB5D83F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E78802C4-7715-36B3-AC4D-445B2D5EFD60}"/>
              </a:ext>
            </a:extLst>
          </p:cNvPr>
          <p:cNvCxnSpPr>
            <a:cxnSpLocks/>
          </p:cNvCxnSpPr>
          <p:nvPr/>
        </p:nvCxnSpPr>
        <p:spPr>
          <a:xfrm>
            <a:off x="5697063" y="1784297"/>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62A918AA-35A0-1574-B5A3-5C0E7F5C091E}"/>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217</a:t>
            </a:r>
          </a:p>
        </p:txBody>
      </p:sp>
      <p:sp>
        <p:nvSpPr>
          <p:cNvPr id="32" name="CuadroTexto 31">
            <a:extLst>
              <a:ext uri="{FF2B5EF4-FFF2-40B4-BE49-F238E27FC236}">
                <a16:creationId xmlns:a16="http://schemas.microsoft.com/office/drawing/2014/main" id="{9DA3CA4D-D3C2-872F-2096-B35328E4052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178</a:t>
            </a:r>
          </a:p>
        </p:txBody>
      </p:sp>
      <p:sp>
        <p:nvSpPr>
          <p:cNvPr id="33" name="CuadroTexto 32">
            <a:extLst>
              <a:ext uri="{FF2B5EF4-FFF2-40B4-BE49-F238E27FC236}">
                <a16:creationId xmlns:a16="http://schemas.microsoft.com/office/drawing/2014/main" id="{42F8ED72-F379-732F-152C-F82B81056EE6}"/>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38</a:t>
            </a:r>
          </a:p>
        </p:txBody>
      </p:sp>
      <p:sp>
        <p:nvSpPr>
          <p:cNvPr id="34" name="CuadroTexto 33">
            <a:extLst>
              <a:ext uri="{FF2B5EF4-FFF2-40B4-BE49-F238E27FC236}">
                <a16:creationId xmlns:a16="http://schemas.microsoft.com/office/drawing/2014/main" id="{10E7DCBC-AA7D-78E3-6C68-3DA653C47E8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8FB4785-DC17-DBA0-A75F-FA1286AB46F5}"/>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6" name="CuadroTexto 35">
            <a:extLst>
              <a:ext uri="{FF2B5EF4-FFF2-40B4-BE49-F238E27FC236}">
                <a16:creationId xmlns:a16="http://schemas.microsoft.com/office/drawing/2014/main" id="{98E063F8-67C4-C31E-7E40-F0575A4C2825}"/>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C8330B52-E0D0-29FA-4B4B-B1B22EEB4C3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358</a:t>
            </a:r>
          </a:p>
        </p:txBody>
      </p:sp>
      <p:sp>
        <p:nvSpPr>
          <p:cNvPr id="38" name="CuadroTexto 37">
            <a:extLst>
              <a:ext uri="{FF2B5EF4-FFF2-40B4-BE49-F238E27FC236}">
                <a16:creationId xmlns:a16="http://schemas.microsoft.com/office/drawing/2014/main" id="{00D76487-3244-9978-1F23-53A423DDBBB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220</a:t>
            </a:r>
          </a:p>
        </p:txBody>
      </p:sp>
      <p:sp>
        <p:nvSpPr>
          <p:cNvPr id="39" name="CuadroTexto 38">
            <a:extLst>
              <a:ext uri="{FF2B5EF4-FFF2-40B4-BE49-F238E27FC236}">
                <a16:creationId xmlns:a16="http://schemas.microsoft.com/office/drawing/2014/main" id="{A18E0B5E-793A-2199-1964-C63851B55F0A}"/>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46</a:t>
            </a:r>
          </a:p>
        </p:txBody>
      </p:sp>
      <p:sp>
        <p:nvSpPr>
          <p:cNvPr id="40" name="CuadroTexto 39">
            <a:extLst>
              <a:ext uri="{FF2B5EF4-FFF2-40B4-BE49-F238E27FC236}">
                <a16:creationId xmlns:a16="http://schemas.microsoft.com/office/drawing/2014/main" id="{41EA2C23-8553-606A-4BB1-D9344B2EA770}"/>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12C0A501-D099-D0E9-9BDF-F5A04FA7ED8B}"/>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a:t>
            </a:r>
          </a:p>
        </p:txBody>
      </p:sp>
      <p:sp>
        <p:nvSpPr>
          <p:cNvPr id="42" name="CuadroTexto 41">
            <a:extLst>
              <a:ext uri="{FF2B5EF4-FFF2-40B4-BE49-F238E27FC236}">
                <a16:creationId xmlns:a16="http://schemas.microsoft.com/office/drawing/2014/main" id="{025648FB-B445-6A33-F36A-8F30764264D4}"/>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9258F1C6-4664-5827-89E8-4CF228DA60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CF9D5F0-8A7E-FFF9-A8EB-386E54D39205}"/>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E9369EC-4C10-DA62-6A26-26E884332CC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51ED3B35-DE20-970C-E2AC-324D51E4748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66EB8393-FF1F-3ED4-2F5B-813A8D8126B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BB090891-FA5E-D074-434D-4E1509E39FA3}"/>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8C2716BA-06FC-A4C8-28AB-4216902479C1}"/>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3DBC05CE-7F0B-28D3-B2B7-D52AB773DD07}"/>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433</a:t>
            </a:r>
          </a:p>
        </p:txBody>
      </p:sp>
      <p:sp>
        <p:nvSpPr>
          <p:cNvPr id="58" name="CuadroTexto 57">
            <a:extLst>
              <a:ext uri="{FF2B5EF4-FFF2-40B4-BE49-F238E27FC236}">
                <a16:creationId xmlns:a16="http://schemas.microsoft.com/office/drawing/2014/main" id="{F6E73B18-D175-A2F9-4478-0C155EBD830F}"/>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630</a:t>
            </a:r>
          </a:p>
        </p:txBody>
      </p:sp>
      <p:cxnSp>
        <p:nvCxnSpPr>
          <p:cNvPr id="60" name="Conector recto 59">
            <a:extLst>
              <a:ext uri="{FF2B5EF4-FFF2-40B4-BE49-F238E27FC236}">
                <a16:creationId xmlns:a16="http://schemas.microsoft.com/office/drawing/2014/main" id="{521EF121-619A-309D-07B2-19AF4B0F1FF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048C6824-FB44-64B0-E6CD-CC3AC7CEB903}"/>
              </a:ext>
            </a:extLst>
          </p:cNvPr>
          <p:cNvSpPr txBox="1"/>
          <p:nvPr/>
        </p:nvSpPr>
        <p:spPr>
          <a:xfrm>
            <a:off x="3629469" y="1766004"/>
            <a:ext cx="2152486"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69AE7C2B-26CF-51D4-4F27-C21F1243293A}"/>
              </a:ext>
            </a:extLst>
          </p:cNvPr>
          <p:cNvSpPr txBox="1"/>
          <p:nvPr/>
        </p:nvSpPr>
        <p:spPr>
          <a:xfrm>
            <a:off x="6012498" y="1757226"/>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CD2597BA-7F22-1E8E-9D78-A00B67CF8114}"/>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Norte</a:t>
            </a:r>
            <a:endParaRPr lang="es-CO" b="1" dirty="0">
              <a:solidFill>
                <a:srgbClr val="2A5162"/>
              </a:solidFill>
            </a:endParaRPr>
          </a:p>
        </p:txBody>
      </p:sp>
      <p:cxnSp>
        <p:nvCxnSpPr>
          <p:cNvPr id="71" name="Conector recto 70">
            <a:extLst>
              <a:ext uri="{FF2B5EF4-FFF2-40B4-BE49-F238E27FC236}">
                <a16:creationId xmlns:a16="http://schemas.microsoft.com/office/drawing/2014/main" id="{E3039DCF-A820-4CFE-0501-DA41AB907AC3}"/>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CD0E4BF8-F9F7-35D3-76C5-ED5454F35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Tree>
    <p:extLst>
      <p:ext uri="{BB962C8B-B14F-4D97-AF65-F5344CB8AC3E}">
        <p14:creationId xmlns:p14="http://schemas.microsoft.com/office/powerpoint/2010/main" val="264904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F722-17AB-8349-4561-92997583AC7B}"/>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F60F82C2-E9A7-2A0B-ABE0-B67D91D9CF6E}"/>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335 (68%)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1900819-9471-5039-A5E0-9706A5E8ABE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Occidente</a:t>
            </a:r>
          </a:p>
        </p:txBody>
      </p:sp>
      <p:sp>
        <p:nvSpPr>
          <p:cNvPr id="7" name="CuadroTexto 6">
            <a:extLst>
              <a:ext uri="{FF2B5EF4-FFF2-40B4-BE49-F238E27FC236}">
                <a16:creationId xmlns:a16="http://schemas.microsoft.com/office/drawing/2014/main" id="{8829FEAB-BE7A-AEDE-EF8D-A1CD47FBDBD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ene 2025</a:t>
            </a:r>
          </a:p>
        </p:txBody>
      </p:sp>
      <p:cxnSp>
        <p:nvCxnSpPr>
          <p:cNvPr id="30" name="Conector recto 29">
            <a:extLst>
              <a:ext uri="{FF2B5EF4-FFF2-40B4-BE49-F238E27FC236}">
                <a16:creationId xmlns:a16="http://schemas.microsoft.com/office/drawing/2014/main" id="{9EE3D7B3-1D7D-774B-7C7D-A3E0B429EE45}"/>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666DE9A-B6FD-C269-A201-6B2860690ABE}"/>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CDD2738-64DF-6396-F437-0E73C225EC83}"/>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111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2CDACAFE-12F8-1130-87EF-3767AFA1809F}"/>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14</a:t>
            </a:r>
          </a:p>
        </p:txBody>
      </p:sp>
      <p:sp>
        <p:nvSpPr>
          <p:cNvPr id="34" name="CuadroTexto 33">
            <a:extLst>
              <a:ext uri="{FF2B5EF4-FFF2-40B4-BE49-F238E27FC236}">
                <a16:creationId xmlns:a16="http://schemas.microsoft.com/office/drawing/2014/main" id="{2BDE4EF4-7601-8A06-486B-3D565BF41BC9}"/>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E30B9C7D-8B5C-D4B6-FE44-441BCBF6110C}"/>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6" name="CuadroTexto 35">
            <a:extLst>
              <a:ext uri="{FF2B5EF4-FFF2-40B4-BE49-F238E27FC236}">
                <a16:creationId xmlns:a16="http://schemas.microsoft.com/office/drawing/2014/main" id="{8CDE7BD3-652F-88F2-B479-06E267D0B761}"/>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688D702C-0EA2-0041-9205-073E08753FCB}"/>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335</a:t>
            </a:r>
          </a:p>
        </p:txBody>
      </p:sp>
      <p:sp>
        <p:nvSpPr>
          <p:cNvPr id="38" name="CuadroTexto 37">
            <a:extLst>
              <a:ext uri="{FF2B5EF4-FFF2-40B4-BE49-F238E27FC236}">
                <a16:creationId xmlns:a16="http://schemas.microsoft.com/office/drawing/2014/main" id="{4EEC08D0-46DF-626F-2024-7606A1914C9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134</a:t>
            </a:r>
          </a:p>
        </p:txBody>
      </p:sp>
      <p:sp>
        <p:nvSpPr>
          <p:cNvPr id="39" name="CuadroTexto 38">
            <a:extLst>
              <a:ext uri="{FF2B5EF4-FFF2-40B4-BE49-F238E27FC236}">
                <a16:creationId xmlns:a16="http://schemas.microsoft.com/office/drawing/2014/main" id="{08C8AD3F-2953-E1DF-C5EF-13A85F787D4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20245B91-4264-684E-92C2-CBC3AEDF8BA6}"/>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F9C93AE-5CE1-74F1-5358-8DDB29893671}"/>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C4F510E7-EA51-A265-E003-F52F0B9FA769}"/>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3" name="CuadroTexto 42">
            <a:extLst>
              <a:ext uri="{FF2B5EF4-FFF2-40B4-BE49-F238E27FC236}">
                <a16:creationId xmlns:a16="http://schemas.microsoft.com/office/drawing/2014/main" id="{214CD428-6C3D-67AB-0903-68DA4809E191}"/>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7DD597B-CB42-4193-9501-6F94B0889867}"/>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C5464702-C20F-9DD7-B961-C177134A3D61}"/>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B3C5E2D2-ECDD-6D47-52DF-2579FB02EDC3}"/>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21C9EFB5-AB87-025A-5A81-3D704A4E68E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555D97FB-0E49-1AC5-ED04-C9B2CA86B891}"/>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FCCC2FAC-C5F3-EF8C-C748-F01B7A58B400}"/>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6E030F4B-14BD-8479-C0C1-E38582D9AD9C}"/>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339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EB156024-D2E8-7EB5-9C31-7AA1982BD9AE}"/>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495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3AF944DC-731B-5314-FE60-F06E4FD6349F}"/>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71F62395-63A7-B8DA-ABE7-0C8A56D36C37}"/>
              </a:ext>
            </a:extLst>
          </p:cNvPr>
          <p:cNvSpPr txBox="1"/>
          <p:nvPr/>
        </p:nvSpPr>
        <p:spPr>
          <a:xfrm>
            <a:off x="3490911" y="1808111"/>
            <a:ext cx="2124085"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5" name="CuadroTexto 64">
            <a:extLst>
              <a:ext uri="{FF2B5EF4-FFF2-40B4-BE49-F238E27FC236}">
                <a16:creationId xmlns:a16="http://schemas.microsoft.com/office/drawing/2014/main" id="{F909C587-D287-0B42-F598-DC62A32D5AA0}"/>
              </a:ext>
            </a:extLst>
          </p:cNvPr>
          <p:cNvSpPr txBox="1"/>
          <p:nvPr/>
        </p:nvSpPr>
        <p:spPr>
          <a:xfrm>
            <a:off x="5988561" y="1808111"/>
            <a:ext cx="2266238" cy="415498"/>
          </a:xfrm>
          <a:prstGeom prst="rect">
            <a:avLst/>
          </a:prstGeom>
          <a:noFill/>
        </p:spPr>
        <p:txBody>
          <a:bodyPr wrap="square" rtlCol="0">
            <a:spAutoFit/>
          </a:bodyPr>
          <a:lstStyle/>
          <a:p>
            <a:r>
              <a:rPr lang="es-MX" b="1" dirty="0">
                <a:solidFill>
                  <a:srgbClr val="2A5162"/>
                </a:solidFill>
              </a:rPr>
              <a:t>Enero 2025</a:t>
            </a:r>
            <a:endParaRPr lang="es-CO" b="1" dirty="0">
              <a:solidFill>
                <a:srgbClr val="2A5162"/>
              </a:solidFill>
            </a:endParaRPr>
          </a:p>
        </p:txBody>
      </p:sp>
      <p:sp>
        <p:nvSpPr>
          <p:cNvPr id="69" name="CuadroTexto 68">
            <a:extLst>
              <a:ext uri="{FF2B5EF4-FFF2-40B4-BE49-F238E27FC236}">
                <a16:creationId xmlns:a16="http://schemas.microsoft.com/office/drawing/2014/main" id="{EBEEECEC-7122-514C-A33D-138671DE0C0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Occidente</a:t>
            </a:r>
            <a:endParaRPr lang="es-CO" b="1" dirty="0">
              <a:solidFill>
                <a:srgbClr val="2A5162"/>
              </a:solidFill>
            </a:endParaRPr>
          </a:p>
        </p:txBody>
      </p:sp>
      <p:cxnSp>
        <p:nvCxnSpPr>
          <p:cNvPr id="71" name="Conector recto 70">
            <a:extLst>
              <a:ext uri="{FF2B5EF4-FFF2-40B4-BE49-F238E27FC236}">
                <a16:creationId xmlns:a16="http://schemas.microsoft.com/office/drawing/2014/main" id="{A8CF7E59-E3BE-A867-517A-181CA93A6A8F}"/>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Gráfico 5">
            <a:extLst>
              <a:ext uri="{FF2B5EF4-FFF2-40B4-BE49-F238E27FC236}">
                <a16:creationId xmlns:a16="http://schemas.microsoft.com/office/drawing/2014/main" id="{2363E640-F3F1-6B2E-6314-261C98F62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3828" y="1696390"/>
            <a:ext cx="3904976" cy="4150800"/>
          </a:xfrm>
          <a:prstGeom prst="rect">
            <a:avLst/>
          </a:prstGeom>
        </p:spPr>
      </p:pic>
    </p:spTree>
    <p:extLst>
      <p:ext uri="{BB962C8B-B14F-4D97-AF65-F5344CB8AC3E}">
        <p14:creationId xmlns:p14="http://schemas.microsoft.com/office/powerpoint/2010/main" val="8957983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8795</TotalTime>
  <Words>2351</Words>
  <Application>Microsoft Office PowerPoint</Application>
  <PresentationFormat>Personalizado</PresentationFormat>
  <Paragraphs>506</Paragraphs>
  <Slides>28</Slides>
  <Notes>9</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28</vt:i4>
      </vt:variant>
    </vt:vector>
  </HeadingPairs>
  <TitlesOfParts>
    <vt:vector size="35" baseType="lpstr">
      <vt:lpstr>Arial</vt:lpstr>
      <vt:lpstr>Calibri</vt:lpstr>
      <vt:lpstr>Open Sans</vt:lpstr>
      <vt:lpstr>Open Sans Extrabold</vt:lpstr>
      <vt:lpstr>Wingdings</vt:lpstr>
      <vt:lpstr>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LJMONTOYA</cp:lastModifiedBy>
  <cp:revision>135</cp:revision>
  <dcterms:created xsi:type="dcterms:W3CDTF">2021-01-16T20:41:53Z</dcterms:created>
  <dcterms:modified xsi:type="dcterms:W3CDTF">2025-02-14T00:46:56Z</dcterms:modified>
</cp:coreProperties>
</file>