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79" r:id="rId3"/>
    <p:sldId id="343" r:id="rId4"/>
    <p:sldId id="333" r:id="rId5"/>
    <p:sldId id="334" r:id="rId6"/>
    <p:sldId id="335" r:id="rId7"/>
    <p:sldId id="336" r:id="rId8"/>
    <p:sldId id="337" r:id="rId9"/>
    <p:sldId id="338" r:id="rId10"/>
    <p:sldId id="339" r:id="rId11"/>
    <p:sldId id="341" r:id="rId12"/>
    <p:sldId id="340" r:id="rId13"/>
    <p:sldId id="342" r:id="rId14"/>
    <p:sldId id="344" r:id="rId15"/>
    <p:sldId id="345" r:id="rId16"/>
    <p:sldId id="346" r:id="rId17"/>
    <p:sldId id="347" r:id="rId18"/>
    <p:sldId id="348" r:id="rId19"/>
    <p:sldId id="349" r:id="rId20"/>
    <p:sldId id="350" r:id="rId21"/>
    <p:sldId id="351" r:id="rId22"/>
    <p:sldId id="352" r:id="rId23"/>
    <p:sldId id="353" r:id="rId24"/>
    <p:sldId id="354" r:id="rId25"/>
    <p:sldId id="355" r:id="rId26"/>
    <p:sldId id="356" r:id="rId27"/>
    <p:sldId id="357" r:id="rId28"/>
    <p:sldId id="358" r:id="rId29"/>
  </p:sldIdLst>
  <p:sldSz cx="12190413" cy="6859588"/>
  <p:notesSz cx="6858000" cy="9144000"/>
  <p:custDataLst>
    <p:tags r:id="rId31"/>
  </p:custDataLst>
  <p:defaultText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BB9B8"/>
    <a:srgbClr val="009B86"/>
    <a:srgbClr val="2A5162"/>
    <a:srgbClr val="EEDF58"/>
    <a:srgbClr val="E17A16"/>
    <a:srgbClr val="E79442"/>
    <a:srgbClr val="713E0A"/>
    <a:srgbClr val="FAF634"/>
    <a:srgbClr val="9BBB59"/>
  </p:clrMru>
  <p:extLst>
    <p:ext uri="{E76CE94A-603C-4142-B9EB-6D1370010A27}">
      <p14:discardImageEditData xmlns:p14="http://schemas.microsoft.com/office/powerpoint/2010/main" val="0"/>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17" autoAdjust="0"/>
    <p:restoredTop sz="92570" autoAdjust="0"/>
  </p:normalViewPr>
  <p:slideViewPr>
    <p:cSldViewPr>
      <p:cViewPr varScale="1">
        <p:scale>
          <a:sx n="80" d="100"/>
          <a:sy n="80" d="100"/>
        </p:scale>
        <p:origin x="954" y="84"/>
      </p:cViewPr>
      <p:guideLst>
        <p:guide orient="horz" pos="2161"/>
        <p:guide pos="3840"/>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CO"/>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E52117-1CDE-49C9-AA8B-8CDFB8F7102C}" type="datetimeFigureOut">
              <a:rPr lang="es-CO" smtClean="0"/>
              <a:t>19/12/2024</a:t>
            </a:fld>
            <a:endParaRPr lang="es-CO"/>
          </a:p>
        </p:txBody>
      </p:sp>
      <p:sp>
        <p:nvSpPr>
          <p:cNvPr id="4" name="3 Marcador de imagen de diapositiva"/>
          <p:cNvSpPr>
            <a:spLocks noGrp="1" noRot="1" noChangeAspect="1"/>
          </p:cNvSpPr>
          <p:nvPr>
            <p:ph type="sldImg" idx="2"/>
          </p:nvPr>
        </p:nvSpPr>
        <p:spPr>
          <a:xfrm>
            <a:off x="382588" y="685800"/>
            <a:ext cx="6092825" cy="3429000"/>
          </a:xfrm>
          <a:prstGeom prst="rect">
            <a:avLst/>
          </a:prstGeom>
          <a:noFill/>
          <a:ln w="12700">
            <a:solidFill>
              <a:prstClr val="black"/>
            </a:solidFill>
          </a:ln>
        </p:spPr>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CO"/>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D7F857-95B7-4AF3-BC02-B0F4E65BDEE8}" type="slidenum">
              <a:rPr lang="es-CO" smtClean="0"/>
              <a:t>‹Nº›</a:t>
            </a:fld>
            <a:endParaRPr lang="es-CO"/>
          </a:p>
        </p:txBody>
      </p:sp>
    </p:spTree>
    <p:extLst>
      <p:ext uri="{BB962C8B-B14F-4D97-AF65-F5344CB8AC3E}">
        <p14:creationId xmlns:p14="http://schemas.microsoft.com/office/powerpoint/2010/main" val="38109669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C1D7F857-95B7-4AF3-BC02-B0F4E65BDEE8}" type="slidenum">
              <a:rPr lang="es-CO" smtClean="0"/>
              <a:t>5</a:t>
            </a:fld>
            <a:endParaRPr lang="es-CO"/>
          </a:p>
        </p:txBody>
      </p:sp>
    </p:spTree>
    <p:extLst>
      <p:ext uri="{BB962C8B-B14F-4D97-AF65-F5344CB8AC3E}">
        <p14:creationId xmlns:p14="http://schemas.microsoft.com/office/powerpoint/2010/main" val="13410623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60B66-A964-88A1-FFC4-FF8B6009F1DD}"/>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10EEA7C0-4E6F-C13C-9D6D-5F548C591306}"/>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CBF731CD-8C72-8CF4-D6C3-A992A2B3857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0AA70AB-24EC-EA56-9783-9A036927E83F}"/>
              </a:ext>
            </a:extLst>
          </p:cNvPr>
          <p:cNvSpPr>
            <a:spLocks noGrp="1"/>
          </p:cNvSpPr>
          <p:nvPr>
            <p:ph type="sldNum" sz="quarter" idx="5"/>
          </p:nvPr>
        </p:nvSpPr>
        <p:spPr/>
        <p:txBody>
          <a:bodyPr/>
          <a:lstStyle/>
          <a:p>
            <a:fld id="{C1D7F857-95B7-4AF3-BC02-B0F4E65BDEE8}" type="slidenum">
              <a:rPr lang="es-CO" smtClean="0"/>
              <a:t>6</a:t>
            </a:fld>
            <a:endParaRPr lang="es-CO"/>
          </a:p>
        </p:txBody>
      </p:sp>
    </p:spTree>
    <p:extLst>
      <p:ext uri="{BB962C8B-B14F-4D97-AF65-F5344CB8AC3E}">
        <p14:creationId xmlns:p14="http://schemas.microsoft.com/office/powerpoint/2010/main" val="148713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5E3E1-FD29-61EA-CB45-51530CC2EFF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D4983910-EAA3-CE8C-BAE8-617F70B1FC9D}"/>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A1E5F503-75F4-0366-CFB8-A0C69D1C2240}"/>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763C4B96-5F8B-D854-3755-5731E0485870}"/>
              </a:ext>
            </a:extLst>
          </p:cNvPr>
          <p:cNvSpPr>
            <a:spLocks noGrp="1"/>
          </p:cNvSpPr>
          <p:nvPr>
            <p:ph type="sldNum" sz="quarter" idx="5"/>
          </p:nvPr>
        </p:nvSpPr>
        <p:spPr/>
        <p:txBody>
          <a:bodyPr/>
          <a:lstStyle/>
          <a:p>
            <a:fld id="{C1D7F857-95B7-4AF3-BC02-B0F4E65BDEE8}" type="slidenum">
              <a:rPr lang="es-CO" smtClean="0"/>
              <a:t>7</a:t>
            </a:fld>
            <a:endParaRPr lang="es-CO"/>
          </a:p>
        </p:txBody>
      </p:sp>
    </p:spTree>
    <p:extLst>
      <p:ext uri="{BB962C8B-B14F-4D97-AF65-F5344CB8AC3E}">
        <p14:creationId xmlns:p14="http://schemas.microsoft.com/office/powerpoint/2010/main" val="4086300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C8C1E-E80C-CB51-68AF-DA57CA746727}"/>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442899F5-4E66-0075-B7ED-4A8F623FD6AB}"/>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2ED3EE3-1F35-FC03-DFEB-0AD06FA3455C}"/>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8E8CA394-20D1-B82C-05AB-846412082BF6}"/>
              </a:ext>
            </a:extLst>
          </p:cNvPr>
          <p:cNvSpPr>
            <a:spLocks noGrp="1"/>
          </p:cNvSpPr>
          <p:nvPr>
            <p:ph type="sldNum" sz="quarter" idx="5"/>
          </p:nvPr>
        </p:nvSpPr>
        <p:spPr/>
        <p:txBody>
          <a:bodyPr/>
          <a:lstStyle/>
          <a:p>
            <a:fld id="{C1D7F857-95B7-4AF3-BC02-B0F4E65BDEE8}" type="slidenum">
              <a:rPr lang="es-CO" smtClean="0"/>
              <a:t>8</a:t>
            </a:fld>
            <a:endParaRPr lang="es-CO"/>
          </a:p>
        </p:txBody>
      </p:sp>
    </p:spTree>
    <p:extLst>
      <p:ext uri="{BB962C8B-B14F-4D97-AF65-F5344CB8AC3E}">
        <p14:creationId xmlns:p14="http://schemas.microsoft.com/office/powerpoint/2010/main" val="2618517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342C6-601E-5564-AE28-9419FD510158}"/>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EC4C5D4-EEFA-A85A-94F3-5393F389C4DA}"/>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3987D749-CAE2-C1EA-5011-545129ABD80B}"/>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EB32769-B474-7566-42E7-99B50F641F50}"/>
              </a:ext>
            </a:extLst>
          </p:cNvPr>
          <p:cNvSpPr>
            <a:spLocks noGrp="1"/>
          </p:cNvSpPr>
          <p:nvPr>
            <p:ph type="sldNum" sz="quarter" idx="5"/>
          </p:nvPr>
        </p:nvSpPr>
        <p:spPr/>
        <p:txBody>
          <a:bodyPr/>
          <a:lstStyle/>
          <a:p>
            <a:fld id="{C1D7F857-95B7-4AF3-BC02-B0F4E65BDEE8}" type="slidenum">
              <a:rPr lang="es-CO" smtClean="0"/>
              <a:t>9</a:t>
            </a:fld>
            <a:endParaRPr lang="es-CO"/>
          </a:p>
        </p:txBody>
      </p:sp>
    </p:spTree>
    <p:extLst>
      <p:ext uri="{BB962C8B-B14F-4D97-AF65-F5344CB8AC3E}">
        <p14:creationId xmlns:p14="http://schemas.microsoft.com/office/powerpoint/2010/main" val="2387481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0FCBB-6047-906E-0FFB-91052128530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8E2D89D-A2C7-0548-4924-9C5FA7948999}"/>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7A609DC2-95F6-5A84-4DF8-381D6A6BC425}"/>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4FAA0E5A-F4D1-3AB3-D707-31CA3092FB3B}"/>
              </a:ext>
            </a:extLst>
          </p:cNvPr>
          <p:cNvSpPr>
            <a:spLocks noGrp="1"/>
          </p:cNvSpPr>
          <p:nvPr>
            <p:ph type="sldNum" sz="quarter" idx="5"/>
          </p:nvPr>
        </p:nvSpPr>
        <p:spPr/>
        <p:txBody>
          <a:bodyPr/>
          <a:lstStyle/>
          <a:p>
            <a:fld id="{C1D7F857-95B7-4AF3-BC02-B0F4E65BDEE8}" type="slidenum">
              <a:rPr lang="es-CO" smtClean="0"/>
              <a:t>10</a:t>
            </a:fld>
            <a:endParaRPr lang="es-CO"/>
          </a:p>
        </p:txBody>
      </p:sp>
    </p:spTree>
    <p:extLst>
      <p:ext uri="{BB962C8B-B14F-4D97-AF65-F5344CB8AC3E}">
        <p14:creationId xmlns:p14="http://schemas.microsoft.com/office/powerpoint/2010/main" val="3592362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9438BD-D110-C22A-A867-6296FFC07CD9}"/>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38C359D-670F-7E50-92FE-5B2CF994FAD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3DC0DB7-73B9-EC43-3DFD-55DA74AEE63A}"/>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1F00E976-EF13-E35F-644C-C3C06C4D5F2B}"/>
              </a:ext>
            </a:extLst>
          </p:cNvPr>
          <p:cNvSpPr>
            <a:spLocks noGrp="1"/>
          </p:cNvSpPr>
          <p:nvPr>
            <p:ph type="sldNum" sz="quarter" idx="5"/>
          </p:nvPr>
        </p:nvSpPr>
        <p:spPr/>
        <p:txBody>
          <a:bodyPr/>
          <a:lstStyle/>
          <a:p>
            <a:fld id="{C1D7F857-95B7-4AF3-BC02-B0F4E65BDEE8}" type="slidenum">
              <a:rPr lang="es-CO" smtClean="0"/>
              <a:t>11</a:t>
            </a:fld>
            <a:endParaRPr lang="es-CO"/>
          </a:p>
        </p:txBody>
      </p:sp>
    </p:spTree>
    <p:extLst>
      <p:ext uri="{BB962C8B-B14F-4D97-AF65-F5344CB8AC3E}">
        <p14:creationId xmlns:p14="http://schemas.microsoft.com/office/powerpoint/2010/main" val="8184608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956FF1-854D-6FB0-B20D-50AEFD7D081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8A87D1F3-FEED-A2DF-C537-5D0417A1E294}"/>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08D19789-C32B-62BC-F099-B16C2F3970F8}"/>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5FB09AC2-AF41-5798-6D14-7B0D312B19D7}"/>
              </a:ext>
            </a:extLst>
          </p:cNvPr>
          <p:cNvSpPr>
            <a:spLocks noGrp="1"/>
          </p:cNvSpPr>
          <p:nvPr>
            <p:ph type="sldNum" sz="quarter" idx="5"/>
          </p:nvPr>
        </p:nvSpPr>
        <p:spPr/>
        <p:txBody>
          <a:bodyPr/>
          <a:lstStyle/>
          <a:p>
            <a:fld id="{C1D7F857-95B7-4AF3-BC02-B0F4E65BDEE8}" type="slidenum">
              <a:rPr lang="es-CO" smtClean="0"/>
              <a:t>12</a:t>
            </a:fld>
            <a:endParaRPr lang="es-CO"/>
          </a:p>
        </p:txBody>
      </p:sp>
    </p:spTree>
    <p:extLst>
      <p:ext uri="{BB962C8B-B14F-4D97-AF65-F5344CB8AC3E}">
        <p14:creationId xmlns:p14="http://schemas.microsoft.com/office/powerpoint/2010/main" val="11436896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56DF5-649C-A148-6D58-DF1041E375C0}"/>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024B71F8-A74B-844A-E56E-5108B0ED548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4AE742B4-9762-8DFB-F09A-9A90D6D799F6}"/>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C53B7AD5-83BF-C76E-93C6-68DCEA537ED5}"/>
              </a:ext>
            </a:extLst>
          </p:cNvPr>
          <p:cNvSpPr>
            <a:spLocks noGrp="1"/>
          </p:cNvSpPr>
          <p:nvPr>
            <p:ph type="sldNum" sz="quarter" idx="5"/>
          </p:nvPr>
        </p:nvSpPr>
        <p:spPr/>
        <p:txBody>
          <a:bodyPr/>
          <a:lstStyle/>
          <a:p>
            <a:fld id="{C1D7F857-95B7-4AF3-BC02-B0F4E65BDEE8}" type="slidenum">
              <a:rPr lang="es-CO" smtClean="0"/>
              <a:t>13</a:t>
            </a:fld>
            <a:endParaRPr lang="es-CO"/>
          </a:p>
        </p:txBody>
      </p:sp>
    </p:spTree>
    <p:extLst>
      <p:ext uri="{BB962C8B-B14F-4D97-AF65-F5344CB8AC3E}">
        <p14:creationId xmlns:p14="http://schemas.microsoft.com/office/powerpoint/2010/main" val="404599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426122"/>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ítulo y texto vertical">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365760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ítulo vertical y texto">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921490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7504926"/>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3678318578"/>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spTree>
    <p:extLst>
      <p:ext uri="{BB962C8B-B14F-4D97-AF65-F5344CB8AC3E}">
        <p14:creationId xmlns:p14="http://schemas.microsoft.com/office/powerpoint/2010/main" val="501984410"/>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spTree>
    <p:extLst>
      <p:ext uri="{BB962C8B-B14F-4D97-AF65-F5344CB8AC3E}">
        <p14:creationId xmlns:p14="http://schemas.microsoft.com/office/powerpoint/2010/main" val="12402141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ólo el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2323520719"/>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30872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ido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375037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n con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875443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1164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anose="020B0604020202020204"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anose="020B0604020202020204"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anose="020B0604020202020204"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9pPr>
    </p:bodyStyle>
    <p:otherStyle>
      <a:defPPr>
        <a:defRPr lang="es-CO"/>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2.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package" Target="../embeddings/Microsoft_Excel_Worksheet.xlsx"/><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Excel_Worksheet1.xlsx"/><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package" Target="../embeddings/Microsoft_Excel_Worksheet2.xlsx"/><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package" Target="../embeddings/Microsoft_Excel_Worksheet3.xlsx"/><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package" Target="../embeddings/Microsoft_Excel_Worksheet4.xlsx"/><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package" Target="../embeddings/Microsoft_Excel_Worksheet5.xlsx"/><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package" Target="../embeddings/Microsoft_Excel_Worksheet6.xlsx"/><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package" Target="../embeddings/Microsoft_Excel_Worksheet7.xlsx"/><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package" Target="../embeddings/Microsoft_Excel_Worksheet8.xlsx"/><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package" Target="../embeddings/Microsoft_Excel_Worksheet9.xlsx"/><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7.png"/><Relationship Id="rId7" Type="http://schemas.openxmlformats.org/officeDocument/2006/relationships/image" Target="../media/image41.png"/><Relationship Id="rId12" Type="http://schemas.openxmlformats.org/officeDocument/2006/relationships/image" Target="../media/image46.sv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png"/><Relationship Id="rId10" Type="http://schemas.openxmlformats.org/officeDocument/2006/relationships/image" Target="../media/image44.jpeg"/><Relationship Id="rId4" Type="http://schemas.openxmlformats.org/officeDocument/2006/relationships/image" Target="../media/image38.png"/><Relationship Id="rId9"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sv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6291A80-9DA6-BA44-BA38-B7906968D198}"/>
              </a:ext>
            </a:extLst>
          </p:cNvPr>
          <p:cNvSpPr txBox="1"/>
          <p:nvPr/>
        </p:nvSpPr>
        <p:spPr>
          <a:xfrm>
            <a:off x="1778632" y="2722726"/>
            <a:ext cx="10009112" cy="1446550"/>
          </a:xfrm>
          <a:prstGeom prst="rect">
            <a:avLst/>
          </a:prstGeom>
          <a:noFill/>
        </p:spPr>
        <p:txBody>
          <a:bodyPr wrap="square" rtlCol="0">
            <a:spAutoFit/>
          </a:bodyPr>
          <a:lstStyle/>
          <a:p>
            <a:r>
              <a:rPr lang="es-CO" sz="4400" dirty="0">
                <a:solidFill>
                  <a:srgbClr val="FFFFFF"/>
                </a:solidFill>
                <a:latin typeface="+mj-lt"/>
              </a:rPr>
              <a:t>Reporte de gestión a las solicitudes radicadas por parte de nuestros afiliados </a:t>
            </a:r>
          </a:p>
        </p:txBody>
      </p:sp>
      <p:cxnSp>
        <p:nvCxnSpPr>
          <p:cNvPr id="6" name="Conector recto 6">
            <a:extLst>
              <a:ext uri="{FF2B5EF4-FFF2-40B4-BE49-F238E27FC236}">
                <a16:creationId xmlns:a16="http://schemas.microsoft.com/office/drawing/2014/main" id="{B276BC31-3D62-3441-BD7C-A91FC8D368D1}"/>
              </a:ext>
            </a:extLst>
          </p:cNvPr>
          <p:cNvCxnSpPr>
            <a:cxnSpLocks/>
          </p:cNvCxnSpPr>
          <p:nvPr/>
        </p:nvCxnSpPr>
        <p:spPr>
          <a:xfrm>
            <a:off x="1630710" y="2714462"/>
            <a:ext cx="0" cy="223224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CuadroTexto 1">
            <a:extLst>
              <a:ext uri="{FF2B5EF4-FFF2-40B4-BE49-F238E27FC236}">
                <a16:creationId xmlns:a16="http://schemas.microsoft.com/office/drawing/2014/main" id="{7DC9C34B-8339-EC4A-3DB0-FC6BE602C1EA}"/>
              </a:ext>
            </a:extLst>
          </p:cNvPr>
          <p:cNvSpPr txBox="1"/>
          <p:nvPr/>
        </p:nvSpPr>
        <p:spPr>
          <a:xfrm>
            <a:off x="0" y="6259424"/>
            <a:ext cx="2232248" cy="600164"/>
          </a:xfrm>
          <a:prstGeom prst="rect">
            <a:avLst/>
          </a:prstGeom>
          <a:noFill/>
        </p:spPr>
        <p:txBody>
          <a:bodyPr wrap="square" rtlCol="0">
            <a:spAutoFit/>
          </a:bodyPr>
          <a:lstStyle/>
          <a:p>
            <a:r>
              <a:rPr lang="es-CO" sz="1100" b="1" dirty="0">
                <a:solidFill>
                  <a:srgbClr val="FFFFFF"/>
                </a:solidFill>
                <a:latin typeface="Arial" panose="020B0604020202020204" pitchFamily="34" charset="0"/>
                <a:cs typeface="Arial" panose="020B0604020202020204" pitchFamily="34" charset="0"/>
              </a:rPr>
              <a:t>Código: </a:t>
            </a:r>
            <a:r>
              <a:rPr lang="es-CO" sz="1100" dirty="0">
                <a:solidFill>
                  <a:srgbClr val="FFFFFF"/>
                </a:solidFill>
                <a:latin typeface="Arial" panose="020B0604020202020204" pitchFamily="34" charset="0"/>
                <a:cs typeface="Arial" panose="020B0604020202020204" pitchFamily="34" charset="0"/>
              </a:rPr>
              <a:t>FO-RE-02</a:t>
            </a:r>
          </a:p>
          <a:p>
            <a:r>
              <a:rPr lang="es-CO" sz="1100" b="1" dirty="0">
                <a:solidFill>
                  <a:srgbClr val="FFFFFF"/>
                </a:solidFill>
                <a:latin typeface="Arial" panose="020B0604020202020204" pitchFamily="34" charset="0"/>
                <a:cs typeface="Arial" panose="020B0604020202020204" pitchFamily="34" charset="0"/>
              </a:rPr>
              <a:t>Versión: </a:t>
            </a:r>
            <a:r>
              <a:rPr lang="es-CO" sz="1100" dirty="0">
                <a:solidFill>
                  <a:srgbClr val="FFFFFF"/>
                </a:solidFill>
                <a:latin typeface="Arial" panose="020B0604020202020204" pitchFamily="34" charset="0"/>
                <a:cs typeface="Arial" panose="020B0604020202020204" pitchFamily="34" charset="0"/>
              </a:rPr>
              <a:t>04</a:t>
            </a:r>
            <a:br>
              <a:rPr lang="es-CO" sz="1100" dirty="0">
                <a:solidFill>
                  <a:srgbClr val="FFFFFF"/>
                </a:solidFill>
                <a:latin typeface="Arial" panose="020B0604020202020204" pitchFamily="34" charset="0"/>
                <a:cs typeface="Arial" panose="020B0604020202020204" pitchFamily="34" charset="0"/>
              </a:rPr>
            </a:br>
            <a:r>
              <a:rPr lang="es-CO" sz="1100" b="1" dirty="0">
                <a:solidFill>
                  <a:srgbClr val="FFFFFF"/>
                </a:solidFill>
                <a:latin typeface="Arial" panose="020B0604020202020204" pitchFamily="34" charset="0"/>
                <a:cs typeface="Arial" panose="020B0604020202020204" pitchFamily="34" charset="0"/>
              </a:rPr>
              <a:t>Fecha</a:t>
            </a:r>
            <a:r>
              <a:rPr lang="es-CO" sz="1100" dirty="0">
                <a:solidFill>
                  <a:srgbClr val="FFFFFF"/>
                </a:solidFill>
                <a:latin typeface="Arial" panose="020B0604020202020204" pitchFamily="34" charset="0"/>
                <a:cs typeface="Arial" panose="020B0604020202020204" pitchFamily="34" charset="0"/>
              </a:rPr>
              <a:t>: 17/09/2024</a:t>
            </a:r>
          </a:p>
        </p:txBody>
      </p:sp>
      <p:sp>
        <p:nvSpPr>
          <p:cNvPr id="3" name="CuadroTexto 2">
            <a:extLst>
              <a:ext uri="{FF2B5EF4-FFF2-40B4-BE49-F238E27FC236}">
                <a16:creationId xmlns:a16="http://schemas.microsoft.com/office/drawing/2014/main" id="{F680A909-8FE4-ACC9-8749-15B0FE03EB37}"/>
              </a:ext>
            </a:extLst>
          </p:cNvPr>
          <p:cNvSpPr txBox="1"/>
          <p:nvPr/>
        </p:nvSpPr>
        <p:spPr>
          <a:xfrm>
            <a:off x="1774726" y="4001563"/>
            <a:ext cx="10009112" cy="923330"/>
          </a:xfrm>
          <a:prstGeom prst="rect">
            <a:avLst/>
          </a:prstGeom>
          <a:noFill/>
        </p:spPr>
        <p:txBody>
          <a:bodyPr wrap="square" rtlCol="0">
            <a:spAutoFit/>
          </a:bodyPr>
          <a:lstStyle/>
          <a:p>
            <a:r>
              <a:rPr lang="es-MX" sz="5400" dirty="0">
                <a:solidFill>
                  <a:srgbClr val="FFFFFF"/>
                </a:solidFill>
                <a:latin typeface="+mj-lt"/>
              </a:rPr>
              <a:t>Noviembre 2024</a:t>
            </a:r>
          </a:p>
        </p:txBody>
      </p:sp>
    </p:spTree>
    <p:extLst>
      <p:ext uri="{BB962C8B-B14F-4D97-AF65-F5344CB8AC3E}">
        <p14:creationId xmlns:p14="http://schemas.microsoft.com/office/powerpoint/2010/main" val="102565071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2C0D1-1CBD-4297-20E1-EE1B1B2F4EB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6ADAC79-AF02-4ADC-0BD1-5FD8CF3ACF17}"/>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816 (54%)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683D686-49ED-E1D8-F28B-711AC485C027}"/>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Oriente</a:t>
            </a:r>
          </a:p>
        </p:txBody>
      </p:sp>
      <p:sp>
        <p:nvSpPr>
          <p:cNvPr id="7" name="CuadroTexto 6">
            <a:extLst>
              <a:ext uri="{FF2B5EF4-FFF2-40B4-BE49-F238E27FC236}">
                <a16:creationId xmlns:a16="http://schemas.microsoft.com/office/drawing/2014/main" id="{9C61029E-D964-8F5D-FCE4-4C5338CAB2C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312B05E8-083F-2585-4D79-A6D7D0B2DF24}"/>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B5EB8681-BCF8-4F98-AA07-6EF7709158EC}"/>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974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4701890F-2925-7150-8CDC-31D01917FF04}"/>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862</a:t>
            </a:r>
          </a:p>
        </p:txBody>
      </p:sp>
      <p:sp>
        <p:nvSpPr>
          <p:cNvPr id="33" name="CuadroTexto 32">
            <a:extLst>
              <a:ext uri="{FF2B5EF4-FFF2-40B4-BE49-F238E27FC236}">
                <a16:creationId xmlns:a16="http://schemas.microsoft.com/office/drawing/2014/main" id="{96A9E0D2-7F64-FAD3-E854-406BC6D19409}"/>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162</a:t>
            </a:r>
          </a:p>
        </p:txBody>
      </p:sp>
      <p:sp>
        <p:nvSpPr>
          <p:cNvPr id="34" name="CuadroTexto 33">
            <a:extLst>
              <a:ext uri="{FF2B5EF4-FFF2-40B4-BE49-F238E27FC236}">
                <a16:creationId xmlns:a16="http://schemas.microsoft.com/office/drawing/2014/main" id="{84FBC499-D49A-938F-0DD4-17FCDBAD0CF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7DE01D5F-50F1-EEAB-F046-018B9F87A690}"/>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5FFA3046-9517-1475-D395-844AE764A5A1}"/>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EA55743E-3738-D3FE-3506-C7BC5FCAA1F7}"/>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816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371E1A8E-05E9-A0CA-5F91-5B20BA6A1FDB}"/>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527</a:t>
            </a:r>
          </a:p>
        </p:txBody>
      </p:sp>
      <p:sp>
        <p:nvSpPr>
          <p:cNvPr id="39" name="CuadroTexto 38">
            <a:extLst>
              <a:ext uri="{FF2B5EF4-FFF2-40B4-BE49-F238E27FC236}">
                <a16:creationId xmlns:a16="http://schemas.microsoft.com/office/drawing/2014/main" id="{EC23B6A7-6F01-0FE2-539D-52C683D10B06}"/>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147</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C91390FB-85EE-5A1C-39DF-EB0A4B0C425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FCF8FCED-E570-680C-9959-15E2BDC229D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FC2C3936-D71B-CE5E-29D2-9E4BB9AB075C}"/>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2BE209B1-C51F-7E27-4BA6-ABE3C16BE3BB}"/>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14DE3ED7-4E1C-43C4-39D2-B46D14621C61}"/>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5D13EA69-7C23-21E1-3013-23DB095EF0E6}"/>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A6E3EB46-8A23-4B29-920A-946F8D682F36}"/>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D028286-53D2-0ADB-0704-77CA642ABA9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4F4FBCEC-AF25-63E0-321C-96E15F122C90}"/>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EA3A36A9-F373-A689-8953-EC9E82B00657}"/>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1355DE26-A785-E7B1-1EDE-C25E8ABA8020}"/>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2.032</a:t>
            </a:r>
          </a:p>
        </p:txBody>
      </p:sp>
      <p:sp>
        <p:nvSpPr>
          <p:cNvPr id="58" name="CuadroTexto 57">
            <a:extLst>
              <a:ext uri="{FF2B5EF4-FFF2-40B4-BE49-F238E27FC236}">
                <a16:creationId xmlns:a16="http://schemas.microsoft.com/office/drawing/2014/main" id="{33E5A644-055B-E8D8-4B34-D18E633144C8}"/>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1.501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DD59A6E5-3CF4-3024-7216-88C88110BCD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FC5CC0A3-AF3A-BA6A-4255-00AFB381B3C6}"/>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DFA09E42-4DC9-4F27-5FA9-2BAFC8DF630F}"/>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E57D4EB1-36D3-B53C-618C-E82D51B1369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Oriente</a:t>
            </a:r>
            <a:endParaRPr lang="es-CO" b="1" dirty="0">
              <a:solidFill>
                <a:srgbClr val="2A5162"/>
              </a:solidFill>
            </a:endParaRPr>
          </a:p>
        </p:txBody>
      </p:sp>
      <p:cxnSp>
        <p:nvCxnSpPr>
          <p:cNvPr id="71" name="Conector recto 70">
            <a:extLst>
              <a:ext uri="{FF2B5EF4-FFF2-40B4-BE49-F238E27FC236}">
                <a16:creationId xmlns:a16="http://schemas.microsoft.com/office/drawing/2014/main" id="{562E48B8-2F42-16A8-9911-A73BF8298C34}"/>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C01FFEB-117F-6ECA-D192-860A5592E9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90590" y="1696390"/>
            <a:ext cx="3904976" cy="4150800"/>
          </a:xfrm>
          <a:prstGeom prst="rect">
            <a:avLst/>
          </a:prstGeom>
        </p:spPr>
      </p:pic>
    </p:spTree>
    <p:extLst>
      <p:ext uri="{BB962C8B-B14F-4D97-AF65-F5344CB8AC3E}">
        <p14:creationId xmlns:p14="http://schemas.microsoft.com/office/powerpoint/2010/main" val="1809234140"/>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828E5-C8C3-B8F5-4ADE-44257E074174}"/>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4A659C1-6623-13E3-CF4D-EF73940E6C4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488 (52%)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976968F-459C-DF38-2C6E-590482455DCA}"/>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Suroeste</a:t>
            </a:r>
          </a:p>
        </p:txBody>
      </p:sp>
      <p:sp>
        <p:nvSpPr>
          <p:cNvPr id="7" name="CuadroTexto 6">
            <a:extLst>
              <a:ext uri="{FF2B5EF4-FFF2-40B4-BE49-F238E27FC236}">
                <a16:creationId xmlns:a16="http://schemas.microsoft.com/office/drawing/2014/main" id="{8B3F5744-79B0-6E34-869B-2D57D577DB8A}"/>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000DB259-1164-54C7-8BF3-591A9C113A9E}"/>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964E35F7-0560-C7CA-6017-759552F753EB}"/>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424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71B13C21-4803-6629-1CBB-859A862A2AEE}"/>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675</a:t>
            </a:r>
          </a:p>
        </p:txBody>
      </p:sp>
      <p:sp>
        <p:nvSpPr>
          <p:cNvPr id="33" name="CuadroTexto 32">
            <a:extLst>
              <a:ext uri="{FF2B5EF4-FFF2-40B4-BE49-F238E27FC236}">
                <a16:creationId xmlns:a16="http://schemas.microsoft.com/office/drawing/2014/main" id="{820631C7-7DD1-169C-0C83-437FB4484B32}"/>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36</a:t>
            </a:r>
          </a:p>
        </p:txBody>
      </p:sp>
      <p:sp>
        <p:nvSpPr>
          <p:cNvPr id="34" name="CuadroTexto 33">
            <a:extLst>
              <a:ext uri="{FF2B5EF4-FFF2-40B4-BE49-F238E27FC236}">
                <a16:creationId xmlns:a16="http://schemas.microsoft.com/office/drawing/2014/main" id="{467581D1-CF46-1848-B35D-CDD22D1D2B99}"/>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5" name="CuadroTexto 34">
            <a:extLst>
              <a:ext uri="{FF2B5EF4-FFF2-40B4-BE49-F238E27FC236}">
                <a16:creationId xmlns:a16="http://schemas.microsoft.com/office/drawing/2014/main" id="{922B47EF-CD90-2646-2BE9-F3C58018B12D}"/>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89BA7E8A-8211-97B0-2739-1745803B0877}"/>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9B51BE87-EDD9-5CFE-236A-6746CB2DE2A2}"/>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488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C1590C3D-3971-054D-4772-FDCE84ABB46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400</a:t>
            </a:r>
          </a:p>
        </p:txBody>
      </p:sp>
      <p:sp>
        <p:nvSpPr>
          <p:cNvPr id="39" name="CuadroTexto 38">
            <a:extLst>
              <a:ext uri="{FF2B5EF4-FFF2-40B4-BE49-F238E27FC236}">
                <a16:creationId xmlns:a16="http://schemas.microsoft.com/office/drawing/2014/main" id="{D1A871F1-E786-105E-2B9E-5EA155ACD721}"/>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36AA998D-B492-4A57-D3DF-4F41087EABC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41" name="CuadroTexto 40">
            <a:extLst>
              <a:ext uri="{FF2B5EF4-FFF2-40B4-BE49-F238E27FC236}">
                <a16:creationId xmlns:a16="http://schemas.microsoft.com/office/drawing/2014/main" id="{2DA547E7-9AAB-50DA-9EDB-D1429CAE2DC8}"/>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5738078B-413A-1A66-A304-9669550B0F11}"/>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76068311-560D-7E1E-B9F8-0A290B2B1A23}"/>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280F7DE-7289-FB4F-A8D2-895E0E86F96A}"/>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14A18701-F735-E6C9-3F9D-49009470199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201C5A7D-E2B4-60D3-BDA7-9EDCBE3835C0}"/>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DA340526-AA8F-1EB2-E278-B2E7DA61EB8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E2693080-8DDC-5C48-2A98-FADBB5D80305}"/>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7FE6C3D4-2614-FBF1-02E4-991B694B49DC}"/>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D531A553-AA14-4E34-B8F2-54FD7DBDB9F3}"/>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1.138</a:t>
            </a:r>
          </a:p>
        </p:txBody>
      </p:sp>
      <p:sp>
        <p:nvSpPr>
          <p:cNvPr id="58" name="CuadroTexto 57">
            <a:extLst>
              <a:ext uri="{FF2B5EF4-FFF2-40B4-BE49-F238E27FC236}">
                <a16:creationId xmlns:a16="http://schemas.microsoft.com/office/drawing/2014/main" id="{F2D6E205-64F8-4209-6AD5-AF4299EF9E92}"/>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930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7D0F5E4F-C909-2FD7-4C71-D29A4B451E77}"/>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31D05DB3-8EB6-1F5C-6418-FA28B85F0280}"/>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2261E018-3F45-8C81-C015-325881865910}"/>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30E0260C-F747-9C82-5107-7A79F9C83CD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Suroeste</a:t>
            </a:r>
            <a:endParaRPr lang="es-CO" b="1" dirty="0">
              <a:solidFill>
                <a:srgbClr val="2A5162"/>
              </a:solidFill>
            </a:endParaRPr>
          </a:p>
        </p:txBody>
      </p:sp>
      <p:cxnSp>
        <p:nvCxnSpPr>
          <p:cNvPr id="71" name="Conector recto 70">
            <a:extLst>
              <a:ext uri="{FF2B5EF4-FFF2-40B4-BE49-F238E27FC236}">
                <a16:creationId xmlns:a16="http://schemas.microsoft.com/office/drawing/2014/main" id="{1D6BDE01-028B-0492-1404-AE9DCC301036}"/>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B9057468-B134-7254-BF09-BE9DC311304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30455"/>
            <a:ext cx="3904976" cy="4150800"/>
          </a:xfrm>
          <a:prstGeom prst="rect">
            <a:avLst/>
          </a:prstGeom>
        </p:spPr>
      </p:pic>
    </p:spTree>
    <p:extLst>
      <p:ext uri="{BB962C8B-B14F-4D97-AF65-F5344CB8AC3E}">
        <p14:creationId xmlns:p14="http://schemas.microsoft.com/office/powerpoint/2010/main" val="1879173546"/>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B37405-5775-5D16-8385-B72A695A022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314A5B8C-8F86-DA06-D236-BF0B8326E623}"/>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526 (51%)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B891FC0-6147-4C35-DECB-76C20F317516}"/>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Urabá</a:t>
            </a:r>
          </a:p>
        </p:txBody>
      </p:sp>
      <p:sp>
        <p:nvSpPr>
          <p:cNvPr id="7" name="CuadroTexto 6">
            <a:extLst>
              <a:ext uri="{FF2B5EF4-FFF2-40B4-BE49-F238E27FC236}">
                <a16:creationId xmlns:a16="http://schemas.microsoft.com/office/drawing/2014/main" id="{42DC397C-96DB-6888-47FF-EE0811DF48D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979B54B5-E878-A999-A54B-DDCF18124320}"/>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AE5FAC1A-3A4C-DE4D-7AE8-A8B05ECFAA4A}"/>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433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3EAE464E-FDF2-FB5B-F177-3E4BCE41AE7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632</a:t>
            </a:r>
          </a:p>
        </p:txBody>
      </p:sp>
      <p:sp>
        <p:nvSpPr>
          <p:cNvPr id="33" name="CuadroTexto 32">
            <a:extLst>
              <a:ext uri="{FF2B5EF4-FFF2-40B4-BE49-F238E27FC236}">
                <a16:creationId xmlns:a16="http://schemas.microsoft.com/office/drawing/2014/main" id="{B5EA72CA-E0DE-A847-004F-58A038CDAE90}"/>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17</a:t>
            </a:r>
          </a:p>
        </p:txBody>
      </p:sp>
      <p:sp>
        <p:nvSpPr>
          <p:cNvPr id="34" name="CuadroTexto 33">
            <a:extLst>
              <a:ext uri="{FF2B5EF4-FFF2-40B4-BE49-F238E27FC236}">
                <a16:creationId xmlns:a16="http://schemas.microsoft.com/office/drawing/2014/main" id="{43F70B8C-7298-B8A0-C3E3-2181B5AAD80A}"/>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68DBA19A-CC90-6229-9EDB-89202413EC4F}"/>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2E120AF8-45D2-BEF8-36E1-7C96C2F226B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0DCDA2DB-5890-4904-44A5-5FFAD67F09A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526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CF41EF94-48AB-9624-892F-7CD1545FCD9F}"/>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421</a:t>
            </a:r>
          </a:p>
        </p:txBody>
      </p:sp>
      <p:sp>
        <p:nvSpPr>
          <p:cNvPr id="39" name="CuadroTexto 38">
            <a:extLst>
              <a:ext uri="{FF2B5EF4-FFF2-40B4-BE49-F238E27FC236}">
                <a16:creationId xmlns:a16="http://schemas.microsoft.com/office/drawing/2014/main" id="{CADC2BE6-C30B-1AF6-B87B-E0AB80F9F41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15709F83-C7A6-9A73-0BD7-5AA2039513B2}"/>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a:t>
            </a:r>
          </a:p>
        </p:txBody>
      </p:sp>
      <p:sp>
        <p:nvSpPr>
          <p:cNvPr id="41" name="CuadroTexto 40">
            <a:extLst>
              <a:ext uri="{FF2B5EF4-FFF2-40B4-BE49-F238E27FC236}">
                <a16:creationId xmlns:a16="http://schemas.microsoft.com/office/drawing/2014/main" id="{9857FAF0-A291-3328-0612-E646186F68BD}"/>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0C966A48-2C21-C3A0-A509-450A0464ECB2}"/>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58146E46-79DE-9021-75EC-372064900E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27622636-FB75-1FC2-2290-27404AC711EC}"/>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B86AD038-56A9-E74B-8965-365B993A47C8}"/>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DDB48886-89CD-46FC-F086-AF5933D4EFE5}"/>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30402FFA-306D-B459-0E39-1DEEED872E46}"/>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C024BCD3-0BAD-D87D-0997-4B8A54C097FB}"/>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03425DD0-DB2B-63F4-55D6-40B34B01C3E8}"/>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4D5D7084-D169-923F-ED5C-93946B595DBA}"/>
              </a:ext>
            </a:extLst>
          </p:cNvPr>
          <p:cNvSpPr txBox="1"/>
          <p:nvPr/>
        </p:nvSpPr>
        <p:spPr>
          <a:xfrm>
            <a:off x="4169622" y="5701378"/>
            <a:ext cx="860081"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1.087</a:t>
            </a:r>
          </a:p>
        </p:txBody>
      </p:sp>
      <p:sp>
        <p:nvSpPr>
          <p:cNvPr id="58" name="CuadroTexto 57">
            <a:extLst>
              <a:ext uri="{FF2B5EF4-FFF2-40B4-BE49-F238E27FC236}">
                <a16:creationId xmlns:a16="http://schemas.microsoft.com/office/drawing/2014/main" id="{A37FFE61-01EF-B225-1184-34D1318512FE}"/>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1.024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DC974748-3745-4A63-1AB5-01DADC3D1196}"/>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9864D331-B1C5-21E9-2CEB-E93AF357E8EC}"/>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A6FDB469-3257-3C5F-1F0B-4E3BCB329EAC}"/>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37E618E7-5F81-946A-14E6-B862B7B17F7E}"/>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Urabá</a:t>
            </a:r>
            <a:endParaRPr lang="es-CO" b="1" dirty="0">
              <a:solidFill>
                <a:srgbClr val="2A5162"/>
              </a:solidFill>
            </a:endParaRPr>
          </a:p>
        </p:txBody>
      </p:sp>
      <p:cxnSp>
        <p:nvCxnSpPr>
          <p:cNvPr id="71" name="Conector recto 70">
            <a:extLst>
              <a:ext uri="{FF2B5EF4-FFF2-40B4-BE49-F238E27FC236}">
                <a16:creationId xmlns:a16="http://schemas.microsoft.com/office/drawing/2014/main" id="{0EED22C3-1304-FE55-9AF6-5EA7F1E7F575}"/>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5CDBA7F7-E45D-F346-A743-DD8AEE5E0D1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0323"/>
            <a:ext cx="3904976" cy="4150800"/>
          </a:xfrm>
          <a:prstGeom prst="rect">
            <a:avLst/>
          </a:prstGeom>
        </p:spPr>
      </p:pic>
    </p:spTree>
    <p:extLst>
      <p:ext uri="{BB962C8B-B14F-4D97-AF65-F5344CB8AC3E}">
        <p14:creationId xmlns:p14="http://schemas.microsoft.com/office/powerpoint/2010/main" val="3835299177"/>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D0AFB-0BDC-A6E7-8216-9B316F80EDF2}"/>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620A17EA-30D0-8703-8CC9-DCCE807F287F}"/>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7.952 (68%)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A084D60B-2B0C-D3AC-60DC-6F30A77A7BEC}"/>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Valle de Aburrá</a:t>
            </a:r>
          </a:p>
        </p:txBody>
      </p:sp>
      <p:sp>
        <p:nvSpPr>
          <p:cNvPr id="7" name="CuadroTexto 6">
            <a:extLst>
              <a:ext uri="{FF2B5EF4-FFF2-40B4-BE49-F238E27FC236}">
                <a16:creationId xmlns:a16="http://schemas.microsoft.com/office/drawing/2014/main" id="{EBC9AC68-5097-1E6E-7844-A987883D435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D40DD29C-FCCA-23F7-E668-7D420AD73F87}"/>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AE9C7CA3-85BB-8A0E-3C80-ABA73192A905}"/>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9.663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94DA1237-80AD-5006-228F-BC8E52D7506E}"/>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5.124</a:t>
            </a:r>
          </a:p>
        </p:txBody>
      </p:sp>
      <p:sp>
        <p:nvSpPr>
          <p:cNvPr id="33" name="CuadroTexto 32">
            <a:extLst>
              <a:ext uri="{FF2B5EF4-FFF2-40B4-BE49-F238E27FC236}">
                <a16:creationId xmlns:a16="http://schemas.microsoft.com/office/drawing/2014/main" id="{C924355C-0D47-99BB-7B73-15C40696A00B}"/>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289</a:t>
            </a:r>
          </a:p>
        </p:txBody>
      </p:sp>
      <p:sp>
        <p:nvSpPr>
          <p:cNvPr id="34" name="CuadroTexto 33">
            <a:extLst>
              <a:ext uri="{FF2B5EF4-FFF2-40B4-BE49-F238E27FC236}">
                <a16:creationId xmlns:a16="http://schemas.microsoft.com/office/drawing/2014/main" id="{DACB30A4-282E-5230-F763-21FE5934E3E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035DA447-505A-FC0A-19DA-5F44B27FB2C2}"/>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A414AF91-0A23-9E04-9237-A283F980C84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846F1CB5-3EDB-FDFF-46A0-0E75EEE3C9F3}"/>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7.952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3E5C6467-601C-AC4F-A76C-DB7926B12B2E}"/>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3.212</a:t>
            </a:r>
          </a:p>
        </p:txBody>
      </p:sp>
      <p:sp>
        <p:nvSpPr>
          <p:cNvPr id="39" name="CuadroTexto 38">
            <a:extLst>
              <a:ext uri="{FF2B5EF4-FFF2-40B4-BE49-F238E27FC236}">
                <a16:creationId xmlns:a16="http://schemas.microsoft.com/office/drawing/2014/main" id="{6517637C-891D-DEA5-BB8C-7902502B225D}"/>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558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B9A5CD02-E692-02C9-021E-CE414B19208F}"/>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a:t>
            </a:r>
          </a:p>
        </p:txBody>
      </p:sp>
      <p:sp>
        <p:nvSpPr>
          <p:cNvPr id="41" name="CuadroTexto 40">
            <a:extLst>
              <a:ext uri="{FF2B5EF4-FFF2-40B4-BE49-F238E27FC236}">
                <a16:creationId xmlns:a16="http://schemas.microsoft.com/office/drawing/2014/main" id="{9EF7FA5A-8FB3-EA7D-0AEA-D82EB3FD490F}"/>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6329F9D2-D9A6-8A6E-07B7-95EEFB728D0A}"/>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FF4E85CF-5DD3-AE6D-0E15-3870ADA85B3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F8633676-B1C5-32D6-AFED-BE96DE0748E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64722FF9-8221-008D-1092-9991BC033C33}"/>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C6A14145-0086-7AF5-56C4-AD4BD58154F7}"/>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710A2280-2A73-565D-DE4C-7042D1215E45}"/>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83F8569D-4EE6-42AD-202D-050003DB614F}"/>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71426885-2CBD-D2AE-6CDB-8C5E632DD318}"/>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B31FE90B-6B3A-7FD4-6B76-E5055707024E}"/>
              </a:ext>
            </a:extLst>
          </p:cNvPr>
          <p:cNvSpPr txBox="1"/>
          <p:nvPr/>
        </p:nvSpPr>
        <p:spPr>
          <a:xfrm>
            <a:off x="4105757" y="5701378"/>
            <a:ext cx="945785"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15.097</a:t>
            </a:r>
          </a:p>
        </p:txBody>
      </p:sp>
      <p:sp>
        <p:nvSpPr>
          <p:cNvPr id="58" name="CuadroTexto 57">
            <a:extLst>
              <a:ext uri="{FF2B5EF4-FFF2-40B4-BE49-F238E27FC236}">
                <a16:creationId xmlns:a16="http://schemas.microsoft.com/office/drawing/2014/main" id="{AFD25F13-CB60-45AD-CB4A-A8274F5F5A1A}"/>
              </a:ext>
            </a:extLst>
          </p:cNvPr>
          <p:cNvSpPr txBox="1"/>
          <p:nvPr/>
        </p:nvSpPr>
        <p:spPr>
          <a:xfrm>
            <a:off x="6268394" y="5701378"/>
            <a:ext cx="954922"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11.740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44ECF749-1A0D-BDB6-ED20-C3D64DB8BCAB}"/>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403C4611-3791-002D-495A-3926722C18EA}"/>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FD1837EA-9936-5232-F5FD-0415FD8AE5B0}"/>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5422F9E7-CFA5-76B0-1BF4-CAC90B80E27D}"/>
              </a:ext>
            </a:extLst>
          </p:cNvPr>
          <p:cNvSpPr txBox="1"/>
          <p:nvPr/>
        </p:nvSpPr>
        <p:spPr>
          <a:xfrm>
            <a:off x="9746665" y="1986949"/>
            <a:ext cx="1935351" cy="415498"/>
          </a:xfrm>
          <a:prstGeom prst="rect">
            <a:avLst/>
          </a:prstGeom>
          <a:noFill/>
        </p:spPr>
        <p:txBody>
          <a:bodyPr wrap="square" rtlCol="0">
            <a:spAutoFit/>
          </a:bodyPr>
          <a:lstStyle/>
          <a:p>
            <a:pPr algn="ctr"/>
            <a:r>
              <a:rPr lang="es-MX" b="1" dirty="0">
                <a:solidFill>
                  <a:srgbClr val="2A5162"/>
                </a:solidFill>
              </a:rPr>
              <a:t>Valle de Aburrá</a:t>
            </a:r>
            <a:endParaRPr lang="es-CO" b="1" dirty="0">
              <a:solidFill>
                <a:srgbClr val="2A5162"/>
              </a:solidFill>
            </a:endParaRPr>
          </a:p>
        </p:txBody>
      </p:sp>
      <p:cxnSp>
        <p:nvCxnSpPr>
          <p:cNvPr id="71" name="Conector recto 70">
            <a:extLst>
              <a:ext uri="{FF2B5EF4-FFF2-40B4-BE49-F238E27FC236}">
                <a16:creationId xmlns:a16="http://schemas.microsoft.com/office/drawing/2014/main" id="{DA0AECEC-3B59-25C4-E915-D51F8453220D}"/>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093D3638-DCDF-718D-D655-61BF6F90C3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87419" y="1729245"/>
            <a:ext cx="3904976" cy="4150800"/>
          </a:xfrm>
          <a:prstGeom prst="rect">
            <a:avLst/>
          </a:prstGeom>
        </p:spPr>
      </p:pic>
    </p:spTree>
    <p:extLst>
      <p:ext uri="{BB962C8B-B14F-4D97-AF65-F5344CB8AC3E}">
        <p14:creationId xmlns:p14="http://schemas.microsoft.com/office/powerpoint/2010/main" val="3767170122"/>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FA45D-DAE3-4E3C-3BE0-2DCC9410DD8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6D730B8-BFCE-0E6E-9961-DA7049A7FACD}"/>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Tabla 1. Distribución PQRD Savia Salud EPS por principales motivos para el mes de noviembre 2024</a:t>
            </a:r>
          </a:p>
        </p:txBody>
      </p:sp>
      <p:graphicFrame>
        <p:nvGraphicFramePr>
          <p:cNvPr id="6" name="Objeto 5">
            <a:extLst>
              <a:ext uri="{FF2B5EF4-FFF2-40B4-BE49-F238E27FC236}">
                <a16:creationId xmlns:a16="http://schemas.microsoft.com/office/drawing/2014/main" id="{4A20339A-7050-CBFD-8E2E-DA34B9B085BB}"/>
              </a:ext>
            </a:extLst>
          </p:cNvPr>
          <p:cNvGraphicFramePr>
            <a:graphicFrameLocks noChangeAspect="1"/>
          </p:cNvGraphicFramePr>
          <p:nvPr>
            <p:extLst>
              <p:ext uri="{D42A27DB-BD31-4B8C-83A1-F6EECF244321}">
                <p14:modId xmlns:p14="http://schemas.microsoft.com/office/powerpoint/2010/main" val="1603312976"/>
              </p:ext>
            </p:extLst>
          </p:nvPr>
        </p:nvGraphicFramePr>
        <p:xfrm>
          <a:off x="1702718" y="1269554"/>
          <a:ext cx="7917569" cy="4568081"/>
        </p:xfrm>
        <a:graphic>
          <a:graphicData uri="http://schemas.openxmlformats.org/presentationml/2006/ole">
            <mc:AlternateContent xmlns:mc="http://schemas.openxmlformats.org/markup-compatibility/2006">
              <mc:Choice xmlns:v="urn:schemas-microsoft-com:vml" Requires="v">
                <p:oleObj name="Worksheet" r:id="rId2" imgW="5745409" imgH="3314806" progId="Excel.Sheet.12">
                  <p:embed/>
                </p:oleObj>
              </mc:Choice>
              <mc:Fallback>
                <p:oleObj name="Worksheet" r:id="rId2" imgW="5745409" imgH="3314806" progId="Excel.Sheet.12">
                  <p:embed/>
                  <p:pic>
                    <p:nvPicPr>
                      <p:cNvPr id="5" name="Objeto 4">
                        <a:extLst>
                          <a:ext uri="{FF2B5EF4-FFF2-40B4-BE49-F238E27FC236}">
                            <a16:creationId xmlns:a16="http://schemas.microsoft.com/office/drawing/2014/main" id="{97D0BAFD-B175-539B-FD5E-2ACFD5FC326F}"/>
                          </a:ext>
                        </a:extLst>
                      </p:cNvPr>
                      <p:cNvPicPr/>
                      <p:nvPr/>
                    </p:nvPicPr>
                    <p:blipFill>
                      <a:blip r:embed="rId3"/>
                      <a:stretch>
                        <a:fillRect/>
                      </a:stretch>
                    </p:blipFill>
                    <p:spPr>
                      <a:xfrm>
                        <a:off x="1702718" y="1269554"/>
                        <a:ext cx="7917569" cy="4568081"/>
                      </a:xfrm>
                      <a:prstGeom prst="rect">
                        <a:avLst/>
                      </a:prstGeom>
                    </p:spPr>
                  </p:pic>
                </p:oleObj>
              </mc:Fallback>
            </mc:AlternateContent>
          </a:graphicData>
        </a:graphic>
      </p:graphicFrame>
      <p:sp>
        <p:nvSpPr>
          <p:cNvPr id="60" name="CuadroTexto 59">
            <a:extLst>
              <a:ext uri="{FF2B5EF4-FFF2-40B4-BE49-F238E27FC236}">
                <a16:creationId xmlns:a16="http://schemas.microsoft.com/office/drawing/2014/main" id="{97C23A99-2235-89D7-F163-1511FB8F1DC7}"/>
              </a:ext>
            </a:extLst>
          </p:cNvPr>
          <p:cNvSpPr txBox="1"/>
          <p:nvPr/>
        </p:nvSpPr>
        <p:spPr>
          <a:xfrm>
            <a:off x="6167214" y="5979541"/>
            <a:ext cx="5625940" cy="515526"/>
          </a:xfrm>
          <a:prstGeom prst="rect">
            <a:avLst/>
          </a:prstGeom>
          <a:noFill/>
        </p:spPr>
        <p:txBody>
          <a:bodyPr wrap="square" rtlCol="0">
            <a:spAutoFit/>
          </a:bodyPr>
          <a:lstStyle/>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según la nueva clasificación de la Supersalud</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5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kumimoji="0" lang="es-CO" sz="75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074558198"/>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E6729-EF1A-BC3E-A6B4-BB5CD5E07178}"/>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CC18F8D-8466-627D-2236-B09718770580}"/>
              </a:ext>
            </a:extLst>
          </p:cNvPr>
          <p:cNvSpPr txBox="1"/>
          <p:nvPr/>
        </p:nvSpPr>
        <p:spPr>
          <a:xfrm>
            <a:off x="1270670" y="160472"/>
            <a:ext cx="8856984" cy="954107"/>
          </a:xfrm>
          <a:prstGeom prst="rect">
            <a:avLst/>
          </a:prstGeom>
          <a:noFill/>
        </p:spPr>
        <p:txBody>
          <a:bodyPr wrap="square" rtlCol="0">
            <a:spAutoFit/>
          </a:bodyPr>
          <a:lstStyle/>
          <a:p>
            <a:r>
              <a:rPr lang="es-MX" sz="2800" b="1" dirty="0">
                <a:solidFill>
                  <a:srgbClr val="23505E"/>
                </a:solidFill>
                <a:latin typeface="+mj-lt"/>
              </a:rPr>
              <a:t>Tasa de PQRD en las regiones (por cada 10.000 afiliados) </a:t>
            </a:r>
            <a:r>
              <a:rPr lang="es-MX" sz="2800" b="1" dirty="0">
                <a:solidFill>
                  <a:srgbClr val="009B86"/>
                </a:solidFill>
                <a:latin typeface="+mj-lt"/>
              </a:rPr>
              <a:t>Noviembre 2024</a:t>
            </a:r>
          </a:p>
        </p:txBody>
      </p:sp>
      <p:grpSp>
        <p:nvGrpSpPr>
          <p:cNvPr id="2" name="Grupo 1">
            <a:extLst>
              <a:ext uri="{FF2B5EF4-FFF2-40B4-BE49-F238E27FC236}">
                <a16:creationId xmlns:a16="http://schemas.microsoft.com/office/drawing/2014/main" id="{7CDD789F-8F53-8AFC-D8B2-5C342FFF75F4}"/>
              </a:ext>
            </a:extLst>
          </p:cNvPr>
          <p:cNvGrpSpPr/>
          <p:nvPr/>
        </p:nvGrpSpPr>
        <p:grpSpPr>
          <a:xfrm>
            <a:off x="390539" y="1304211"/>
            <a:ext cx="6381073" cy="4953880"/>
            <a:chOff x="169053" y="1893589"/>
            <a:chExt cx="6381073" cy="4953880"/>
          </a:xfrm>
        </p:grpSpPr>
        <p:grpSp>
          <p:nvGrpSpPr>
            <p:cNvPr id="4" name="Grupo 3">
              <a:extLst>
                <a:ext uri="{FF2B5EF4-FFF2-40B4-BE49-F238E27FC236}">
                  <a16:creationId xmlns:a16="http://schemas.microsoft.com/office/drawing/2014/main" id="{2AD35608-B233-A0D6-FA07-829C51974731}"/>
                </a:ext>
              </a:extLst>
            </p:cNvPr>
            <p:cNvGrpSpPr/>
            <p:nvPr/>
          </p:nvGrpSpPr>
          <p:grpSpPr>
            <a:xfrm>
              <a:off x="169053" y="1893589"/>
              <a:ext cx="6287738" cy="4811756"/>
              <a:chOff x="419116" y="2061992"/>
              <a:chExt cx="9242392" cy="7072836"/>
            </a:xfrm>
          </p:grpSpPr>
          <p:pic>
            <p:nvPicPr>
              <p:cNvPr id="16" name="Imagen 15" descr="Mapa&#10;&#10;Descripción generada automáticamente">
                <a:extLst>
                  <a:ext uri="{FF2B5EF4-FFF2-40B4-BE49-F238E27FC236}">
                    <a16:creationId xmlns:a16="http://schemas.microsoft.com/office/drawing/2014/main" id="{C83FB320-0E16-8C64-213A-F48AB2D998A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93147" y="2070236"/>
                <a:ext cx="6362134" cy="6224232"/>
              </a:xfrm>
              <a:prstGeom prst="rect">
                <a:avLst/>
              </a:prstGeom>
            </p:spPr>
          </p:pic>
          <p:sp>
            <p:nvSpPr>
              <p:cNvPr id="17" name="CuadroTexto 16">
                <a:extLst>
                  <a:ext uri="{FF2B5EF4-FFF2-40B4-BE49-F238E27FC236}">
                    <a16:creationId xmlns:a16="http://schemas.microsoft.com/office/drawing/2014/main" id="{691317DC-79AA-66F2-B8CC-D7FABD88B3B0}"/>
                  </a:ext>
                </a:extLst>
              </p:cNvPr>
              <p:cNvSpPr txBox="1"/>
              <p:nvPr/>
            </p:nvSpPr>
            <p:spPr>
              <a:xfrm>
                <a:off x="440888" y="3062233"/>
                <a:ext cx="2015544" cy="505090"/>
              </a:xfrm>
              <a:prstGeom prst="rect">
                <a:avLst/>
              </a:prstGeom>
              <a:noFill/>
            </p:spPr>
            <p:txBody>
              <a:bodyPr wrap="square">
                <a:spAutoFit/>
              </a:bodyPr>
              <a:lstStyle/>
              <a:p>
                <a:pPr algn="ctr"/>
                <a:r>
                  <a:rPr lang="es-ES" sz="1633" dirty="0">
                    <a:solidFill>
                      <a:srgbClr val="0070C0"/>
                    </a:solidFill>
                    <a:latin typeface="Open Sans Extrabold" panose="020B0906030804020204" pitchFamily="34" charset="0"/>
                    <a:ea typeface="Open Sans Extrabold" panose="020B0906030804020204" pitchFamily="34" charset="0"/>
                    <a:cs typeface="Open Sans Extrabold" panose="020B0906030804020204" pitchFamily="34" charset="0"/>
                  </a:rPr>
                  <a:t>Urabá</a:t>
                </a:r>
              </a:p>
            </p:txBody>
          </p:sp>
          <p:sp>
            <p:nvSpPr>
              <p:cNvPr id="18" name="CuadroTexto 17">
                <a:extLst>
                  <a:ext uri="{FF2B5EF4-FFF2-40B4-BE49-F238E27FC236}">
                    <a16:creationId xmlns:a16="http://schemas.microsoft.com/office/drawing/2014/main" id="{57BAF3A9-60C2-BFB5-BED4-C36084BA1227}"/>
                  </a:ext>
                </a:extLst>
              </p:cNvPr>
              <p:cNvSpPr txBox="1"/>
              <p:nvPr/>
            </p:nvSpPr>
            <p:spPr>
              <a:xfrm>
                <a:off x="445702" y="341793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20,2</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CuadroTexto 18">
                <a:extLst>
                  <a:ext uri="{FF2B5EF4-FFF2-40B4-BE49-F238E27FC236}">
                    <a16:creationId xmlns:a16="http://schemas.microsoft.com/office/drawing/2014/main" id="{ECDC6551-9C04-CDCA-4712-44919D8E762E}"/>
                  </a:ext>
                </a:extLst>
              </p:cNvPr>
              <p:cNvSpPr txBox="1"/>
              <p:nvPr/>
            </p:nvSpPr>
            <p:spPr>
              <a:xfrm>
                <a:off x="703814" y="4675729"/>
                <a:ext cx="2015544" cy="505090"/>
              </a:xfrm>
              <a:prstGeom prst="rect">
                <a:avLst/>
              </a:prstGeom>
              <a:noFill/>
            </p:spPr>
            <p:txBody>
              <a:bodyPr wrap="square">
                <a:spAutoFit/>
              </a:bodyPr>
              <a:lstStyle/>
              <a:p>
                <a:pPr algn="ctr"/>
                <a:r>
                  <a:rPr lang="es-ES" sz="1633" dirty="0">
                    <a:solidFill>
                      <a:srgbClr val="00B050"/>
                    </a:solidFill>
                    <a:latin typeface="Open Sans Extrabold" panose="020B0906030804020204" pitchFamily="34" charset="0"/>
                    <a:ea typeface="Open Sans Extrabold" panose="020B0906030804020204" pitchFamily="34" charset="0"/>
                    <a:cs typeface="Open Sans Extrabold" panose="020B0906030804020204" pitchFamily="34" charset="0"/>
                  </a:rPr>
                  <a:t>Occidente</a:t>
                </a:r>
              </a:p>
            </p:txBody>
          </p:sp>
          <p:sp>
            <p:nvSpPr>
              <p:cNvPr id="20" name="CuadroTexto 19">
                <a:extLst>
                  <a:ext uri="{FF2B5EF4-FFF2-40B4-BE49-F238E27FC236}">
                    <a16:creationId xmlns:a16="http://schemas.microsoft.com/office/drawing/2014/main" id="{1B542863-2C1D-5F5D-3DA9-47B3F2687DD4}"/>
                  </a:ext>
                </a:extLst>
              </p:cNvPr>
              <p:cNvSpPr txBox="1"/>
              <p:nvPr/>
            </p:nvSpPr>
            <p:spPr>
              <a:xfrm>
                <a:off x="501081" y="5058957"/>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14,5</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CuadroTexto 20">
                <a:extLst>
                  <a:ext uri="{FF2B5EF4-FFF2-40B4-BE49-F238E27FC236}">
                    <a16:creationId xmlns:a16="http://schemas.microsoft.com/office/drawing/2014/main" id="{C3F27A09-76AA-C66C-D9C6-160D64EA1DB8}"/>
                  </a:ext>
                </a:extLst>
              </p:cNvPr>
              <p:cNvSpPr txBox="1"/>
              <p:nvPr/>
            </p:nvSpPr>
            <p:spPr>
              <a:xfrm>
                <a:off x="419116" y="6583130"/>
                <a:ext cx="2015544" cy="505090"/>
              </a:xfrm>
              <a:prstGeom prst="rect">
                <a:avLst/>
              </a:prstGeom>
              <a:noFill/>
            </p:spPr>
            <p:txBody>
              <a:bodyPr wrap="square">
                <a:spAutoFit/>
              </a:bodyPr>
              <a:lstStyle/>
              <a:p>
                <a:pPr algn="ctr"/>
                <a:r>
                  <a:rPr lang="es-ES" sz="1633" dirty="0">
                    <a:solidFill>
                      <a:srgbClr val="DA3A5C"/>
                    </a:solidFill>
                    <a:latin typeface="Open Sans Extrabold" panose="020B0906030804020204" pitchFamily="34" charset="0"/>
                    <a:ea typeface="Open Sans Extrabold" panose="020B0906030804020204" pitchFamily="34" charset="0"/>
                    <a:cs typeface="Open Sans Extrabold" panose="020B0906030804020204" pitchFamily="34" charset="0"/>
                  </a:rPr>
                  <a:t>Suroeste</a:t>
                </a:r>
              </a:p>
            </p:txBody>
          </p:sp>
          <p:sp>
            <p:nvSpPr>
              <p:cNvPr id="22" name="CuadroTexto 21">
                <a:extLst>
                  <a:ext uri="{FF2B5EF4-FFF2-40B4-BE49-F238E27FC236}">
                    <a16:creationId xmlns:a16="http://schemas.microsoft.com/office/drawing/2014/main" id="{D41E3A2B-8EFC-360A-E6BD-3C951ADF81DC}"/>
                  </a:ext>
                </a:extLst>
              </p:cNvPr>
              <p:cNvSpPr txBox="1"/>
              <p:nvPr/>
            </p:nvSpPr>
            <p:spPr>
              <a:xfrm>
                <a:off x="419116" y="695227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26,3</a:t>
                </a:r>
              </a:p>
            </p:txBody>
          </p:sp>
          <p:sp>
            <p:nvSpPr>
              <p:cNvPr id="23" name="CuadroTexto 22">
                <a:extLst>
                  <a:ext uri="{FF2B5EF4-FFF2-40B4-BE49-F238E27FC236}">
                    <a16:creationId xmlns:a16="http://schemas.microsoft.com/office/drawing/2014/main" id="{79D71050-DDCB-F103-A36F-386AE6B5ED06}"/>
                  </a:ext>
                </a:extLst>
              </p:cNvPr>
              <p:cNvSpPr txBox="1"/>
              <p:nvPr/>
            </p:nvSpPr>
            <p:spPr>
              <a:xfrm>
                <a:off x="7236961" y="3139065"/>
                <a:ext cx="2015544" cy="505090"/>
              </a:xfrm>
              <a:prstGeom prst="rect">
                <a:avLst/>
              </a:prstGeom>
              <a:noFill/>
            </p:spPr>
            <p:txBody>
              <a:bodyPr wrap="square">
                <a:spAutoFit/>
              </a:bodyPr>
              <a:lstStyle/>
              <a:p>
                <a:pPr algn="ctr"/>
                <a:r>
                  <a:rPr lang="es-ES" sz="1633" dirty="0">
                    <a:solidFill>
                      <a:srgbClr val="6600CC"/>
                    </a:solidFill>
                    <a:latin typeface="Open Sans Extrabold" panose="020B0906030804020204" pitchFamily="34" charset="0"/>
                    <a:ea typeface="Open Sans Extrabold" panose="020B0906030804020204" pitchFamily="34" charset="0"/>
                    <a:cs typeface="Open Sans Extrabold" panose="020B0906030804020204" pitchFamily="34" charset="0"/>
                  </a:rPr>
                  <a:t>Bajo Cauca</a:t>
                </a:r>
              </a:p>
            </p:txBody>
          </p:sp>
          <p:sp>
            <p:nvSpPr>
              <p:cNvPr id="24" name="CuadroTexto 23">
                <a:extLst>
                  <a:ext uri="{FF2B5EF4-FFF2-40B4-BE49-F238E27FC236}">
                    <a16:creationId xmlns:a16="http://schemas.microsoft.com/office/drawing/2014/main" id="{17C7C4B3-0B58-B1BC-D67C-ECF9D3CADC54}"/>
                  </a:ext>
                </a:extLst>
              </p:cNvPr>
              <p:cNvSpPr txBox="1"/>
              <p:nvPr/>
            </p:nvSpPr>
            <p:spPr>
              <a:xfrm>
                <a:off x="7256011" y="350821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19,0</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CuadroTexto 24">
                <a:extLst>
                  <a:ext uri="{FF2B5EF4-FFF2-40B4-BE49-F238E27FC236}">
                    <a16:creationId xmlns:a16="http://schemas.microsoft.com/office/drawing/2014/main" id="{7635A457-79C5-AED9-94B2-186ACE418601}"/>
                  </a:ext>
                </a:extLst>
              </p:cNvPr>
              <p:cNvSpPr txBox="1"/>
              <p:nvPr/>
            </p:nvSpPr>
            <p:spPr>
              <a:xfrm>
                <a:off x="7619258" y="4545013"/>
                <a:ext cx="2015544" cy="505090"/>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Nordeste</a:t>
                </a:r>
              </a:p>
            </p:txBody>
          </p:sp>
          <p:sp>
            <p:nvSpPr>
              <p:cNvPr id="26" name="CuadroTexto 25">
                <a:extLst>
                  <a:ext uri="{FF2B5EF4-FFF2-40B4-BE49-F238E27FC236}">
                    <a16:creationId xmlns:a16="http://schemas.microsoft.com/office/drawing/2014/main" id="{05EA02B4-5409-BE06-5686-E82BF40D8F61}"/>
                  </a:ext>
                </a:extLst>
              </p:cNvPr>
              <p:cNvSpPr txBox="1"/>
              <p:nvPr/>
            </p:nvSpPr>
            <p:spPr>
              <a:xfrm>
                <a:off x="7619258" y="4914159"/>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18,7</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7" name="CuadroTexto 26">
                <a:extLst>
                  <a:ext uri="{FF2B5EF4-FFF2-40B4-BE49-F238E27FC236}">
                    <a16:creationId xmlns:a16="http://schemas.microsoft.com/office/drawing/2014/main" id="{C17805C9-A6AD-4694-F49D-F52C8E01D1EE}"/>
                  </a:ext>
                </a:extLst>
              </p:cNvPr>
              <p:cNvSpPr txBox="1"/>
              <p:nvPr/>
            </p:nvSpPr>
            <p:spPr>
              <a:xfrm>
                <a:off x="7645964" y="6144609"/>
                <a:ext cx="2015544" cy="874457"/>
              </a:xfrm>
              <a:prstGeom prst="rect">
                <a:avLst/>
              </a:prstGeom>
              <a:noFill/>
            </p:spPr>
            <p:txBody>
              <a:bodyPr wrap="square">
                <a:spAutoFit/>
              </a:bodyPr>
              <a:lstStyle/>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Magdalena</a:t>
                </a:r>
              </a:p>
              <a:p>
                <a:pPr algn="ctr"/>
                <a:r>
                  <a:rPr lang="es-ES" sz="1633" dirty="0">
                    <a:solidFill>
                      <a:srgbClr val="9E4E22"/>
                    </a:solidFill>
                    <a:latin typeface="Open Sans Extrabold" panose="020B0906030804020204" pitchFamily="34" charset="0"/>
                    <a:ea typeface="Open Sans Extrabold" panose="020B0906030804020204" pitchFamily="34" charset="0"/>
                    <a:cs typeface="Open Sans Extrabold" panose="020B0906030804020204" pitchFamily="34" charset="0"/>
                  </a:rPr>
                  <a:t>Medio</a:t>
                </a:r>
              </a:p>
            </p:txBody>
          </p:sp>
          <p:sp>
            <p:nvSpPr>
              <p:cNvPr id="28" name="CuadroTexto 27">
                <a:extLst>
                  <a:ext uri="{FF2B5EF4-FFF2-40B4-BE49-F238E27FC236}">
                    <a16:creationId xmlns:a16="http://schemas.microsoft.com/office/drawing/2014/main" id="{C69298D0-909D-5F09-A25A-15629FB6F391}"/>
                  </a:ext>
                </a:extLst>
              </p:cNvPr>
              <p:cNvSpPr txBox="1"/>
              <p:nvPr/>
            </p:nvSpPr>
            <p:spPr>
              <a:xfrm>
                <a:off x="8029310" y="6914277"/>
                <a:ext cx="1521275"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12,0</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CuadroTexto 28">
                <a:extLst>
                  <a:ext uri="{FF2B5EF4-FFF2-40B4-BE49-F238E27FC236}">
                    <a16:creationId xmlns:a16="http://schemas.microsoft.com/office/drawing/2014/main" id="{38DE6A95-AC72-585F-E6B1-B467FAEB4623}"/>
                  </a:ext>
                </a:extLst>
              </p:cNvPr>
              <p:cNvSpPr txBox="1"/>
              <p:nvPr/>
            </p:nvSpPr>
            <p:spPr>
              <a:xfrm>
                <a:off x="5428778" y="8004992"/>
                <a:ext cx="2015544" cy="505090"/>
              </a:xfrm>
              <a:prstGeom prst="rect">
                <a:avLst/>
              </a:prstGeom>
              <a:noFill/>
            </p:spPr>
            <p:txBody>
              <a:bodyPr wrap="square">
                <a:spAutoFit/>
              </a:bodyPr>
              <a:lstStyle/>
              <a:p>
                <a:pPr algn="ctr"/>
                <a:r>
                  <a:rPr lang="es-ES" sz="1633" dirty="0">
                    <a:solidFill>
                      <a:srgbClr val="B50BA1"/>
                    </a:solidFill>
                    <a:latin typeface="Open Sans Extrabold" panose="020B0906030804020204" pitchFamily="34" charset="0"/>
                    <a:ea typeface="Open Sans Extrabold" panose="020B0906030804020204" pitchFamily="34" charset="0"/>
                    <a:cs typeface="Open Sans Extrabold" panose="020B0906030804020204" pitchFamily="34" charset="0"/>
                  </a:rPr>
                  <a:t>Oriente</a:t>
                </a:r>
              </a:p>
            </p:txBody>
          </p:sp>
          <p:sp>
            <p:nvSpPr>
              <p:cNvPr id="30" name="CuadroTexto 29">
                <a:extLst>
                  <a:ext uri="{FF2B5EF4-FFF2-40B4-BE49-F238E27FC236}">
                    <a16:creationId xmlns:a16="http://schemas.microsoft.com/office/drawing/2014/main" id="{FCF6EDBE-0977-9FB4-33D9-197D16257EEA}"/>
                  </a:ext>
                </a:extLst>
              </p:cNvPr>
              <p:cNvSpPr txBox="1"/>
              <p:nvPr/>
            </p:nvSpPr>
            <p:spPr>
              <a:xfrm>
                <a:off x="5428778" y="8374141"/>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23,9</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1" name="CuadroTexto 30">
                <a:extLst>
                  <a:ext uri="{FF2B5EF4-FFF2-40B4-BE49-F238E27FC236}">
                    <a16:creationId xmlns:a16="http://schemas.microsoft.com/office/drawing/2014/main" id="{7716A4C2-0697-4BF8-2486-CCDE09210296}"/>
                  </a:ext>
                </a:extLst>
              </p:cNvPr>
              <p:cNvSpPr txBox="1"/>
              <p:nvPr/>
            </p:nvSpPr>
            <p:spPr>
              <a:xfrm>
                <a:off x="4076754" y="2061992"/>
                <a:ext cx="2015544" cy="505090"/>
              </a:xfrm>
              <a:prstGeom prst="rect">
                <a:avLst/>
              </a:prstGeom>
              <a:noFill/>
            </p:spPr>
            <p:txBody>
              <a:bodyPr wrap="square">
                <a:spAutoFit/>
              </a:bodyPr>
              <a:lstStyle/>
              <a:p>
                <a:pPr algn="ctr"/>
                <a:r>
                  <a:rPr lang="es-ES" sz="1633"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Norte</a:t>
                </a:r>
              </a:p>
            </p:txBody>
          </p:sp>
          <p:sp>
            <p:nvSpPr>
              <p:cNvPr id="32" name="CuadroTexto 31">
                <a:extLst>
                  <a:ext uri="{FF2B5EF4-FFF2-40B4-BE49-F238E27FC236}">
                    <a16:creationId xmlns:a16="http://schemas.microsoft.com/office/drawing/2014/main" id="{FF39D9D9-6C56-BBF6-A78A-C24D8D5BC30A}"/>
                  </a:ext>
                </a:extLst>
              </p:cNvPr>
              <p:cNvSpPr txBox="1"/>
              <p:nvPr/>
            </p:nvSpPr>
            <p:spPr>
              <a:xfrm>
                <a:off x="4064632" y="2395514"/>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18,9</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3" name="CuadroTexto 32">
                <a:extLst>
                  <a:ext uri="{FF2B5EF4-FFF2-40B4-BE49-F238E27FC236}">
                    <a16:creationId xmlns:a16="http://schemas.microsoft.com/office/drawing/2014/main" id="{6D5ACB4A-18E9-83EB-F3E6-D2E779884898}"/>
                  </a:ext>
                </a:extLst>
              </p:cNvPr>
              <p:cNvSpPr txBox="1"/>
              <p:nvPr/>
            </p:nvSpPr>
            <p:spPr>
              <a:xfrm>
                <a:off x="2876345" y="7888263"/>
                <a:ext cx="2015544" cy="874457"/>
              </a:xfrm>
              <a:prstGeom prst="rect">
                <a:avLst/>
              </a:prstGeom>
              <a:noFill/>
            </p:spPr>
            <p:txBody>
              <a:bodyPr wrap="square">
                <a:spAutoFit/>
              </a:bodyPr>
              <a:lstStyle/>
              <a:p>
                <a:pPr algn="ctr"/>
                <a:r>
                  <a:rPr lang="es-ES" sz="1633" dirty="0">
                    <a:solidFill>
                      <a:schemeClr val="accent4">
                        <a:lumMod val="75000"/>
                      </a:schemeClr>
                    </a:solidFill>
                    <a:latin typeface="Open Sans Extrabold" panose="020B0906030804020204" pitchFamily="34" charset="0"/>
                    <a:ea typeface="Open Sans Extrabold" panose="020B0906030804020204" pitchFamily="34" charset="0"/>
                    <a:cs typeface="Open Sans Extrabold" panose="020B0906030804020204" pitchFamily="34" charset="0"/>
                  </a:rPr>
                  <a:t>Valle de Aburrá</a:t>
                </a:r>
              </a:p>
            </p:txBody>
          </p:sp>
          <p:sp>
            <p:nvSpPr>
              <p:cNvPr id="34" name="CuadroTexto 33">
                <a:extLst>
                  <a:ext uri="{FF2B5EF4-FFF2-40B4-BE49-F238E27FC236}">
                    <a16:creationId xmlns:a16="http://schemas.microsoft.com/office/drawing/2014/main" id="{0F10AA95-3677-07F0-A6C9-22087062A3CF}"/>
                  </a:ext>
                </a:extLst>
              </p:cNvPr>
              <p:cNvSpPr txBox="1"/>
              <p:nvPr/>
            </p:nvSpPr>
            <p:spPr>
              <a:xfrm>
                <a:off x="2876345" y="8568193"/>
                <a:ext cx="2015544" cy="566635"/>
              </a:xfrm>
              <a:prstGeom prst="rect">
                <a:avLst/>
              </a:prstGeom>
              <a:noFill/>
            </p:spPr>
            <p:txBody>
              <a:bodyPr wrap="square">
                <a:spAutoFit/>
              </a:bodyPr>
              <a:lstStyle/>
              <a:p>
                <a:pPr algn="ctr"/>
                <a:r>
                  <a:rPr lang="es-ES" sz="1905" b="1" dirty="0">
                    <a:solidFill>
                      <a:srgbClr val="2A5162"/>
                    </a:solidFill>
                    <a:latin typeface="Open Sans" panose="020B0606030504020204" pitchFamily="34" charset="0"/>
                    <a:ea typeface="Open Sans" panose="020B0606030504020204" pitchFamily="34" charset="0"/>
                    <a:cs typeface="Open Sans" panose="020B0606030504020204" pitchFamily="34" charset="0"/>
                  </a:rPr>
                  <a:t>43,2</a:t>
                </a:r>
                <a:endParaRPr lang="es-ES" sz="1633" b="1" dirty="0">
                  <a:solidFill>
                    <a:srgbClr val="2A5162"/>
                  </a:solidFill>
                  <a:latin typeface="Open Sans" panose="020B0606030504020204" pitchFamily="34" charset="0"/>
                  <a:ea typeface="Open Sans" panose="020B0606030504020204" pitchFamily="34" charset="0"/>
                  <a:cs typeface="Open Sans" panose="020B0606030504020204" pitchFamily="34" charset="0"/>
                </a:endParaRPr>
              </a:p>
            </p:txBody>
          </p:sp>
          <p:cxnSp>
            <p:nvCxnSpPr>
              <p:cNvPr id="35" name="Conector recto de flecha 34">
                <a:extLst>
                  <a:ext uri="{FF2B5EF4-FFF2-40B4-BE49-F238E27FC236}">
                    <a16:creationId xmlns:a16="http://schemas.microsoft.com/office/drawing/2014/main" id="{5D40C479-1983-ECEF-91B5-32C599FC8B91}"/>
                  </a:ext>
                </a:extLst>
              </p:cNvPr>
              <p:cNvCxnSpPr>
                <a:cxnSpLocks/>
              </p:cNvCxnSpPr>
              <p:nvPr/>
            </p:nvCxnSpPr>
            <p:spPr>
              <a:xfrm flipH="1" flipV="1">
                <a:off x="2293571" y="3453499"/>
                <a:ext cx="1112139" cy="8963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8F1D9E4C-18F5-5565-438A-1473E5C44691}"/>
                  </a:ext>
                </a:extLst>
              </p:cNvPr>
              <p:cNvCxnSpPr>
                <a:cxnSpLocks/>
              </p:cNvCxnSpPr>
              <p:nvPr/>
            </p:nvCxnSpPr>
            <p:spPr>
              <a:xfrm flipH="1" flipV="1">
                <a:off x="2383767" y="5149610"/>
                <a:ext cx="1813721" cy="4653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408D22E7-FC87-DF3B-D273-5EF55971AAA0}"/>
                  </a:ext>
                </a:extLst>
              </p:cNvPr>
              <p:cNvCxnSpPr>
                <a:cxnSpLocks/>
              </p:cNvCxnSpPr>
              <p:nvPr/>
            </p:nvCxnSpPr>
            <p:spPr>
              <a:xfrm flipH="1">
                <a:off x="2498849" y="6714247"/>
                <a:ext cx="1915278" cy="4822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30A67887-6216-FB14-DA82-2E1741BF327F}"/>
                  </a:ext>
                </a:extLst>
              </p:cNvPr>
              <p:cNvCxnSpPr>
                <a:cxnSpLocks/>
              </p:cNvCxnSpPr>
              <p:nvPr/>
            </p:nvCxnSpPr>
            <p:spPr>
              <a:xfrm flipH="1" flipV="1">
                <a:off x="5072403" y="3164024"/>
                <a:ext cx="12123" cy="22823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21F3E496-66C9-FD35-DC04-95151B926EFA}"/>
                  </a:ext>
                </a:extLst>
              </p:cNvPr>
              <p:cNvCxnSpPr>
                <a:cxnSpLocks/>
              </p:cNvCxnSpPr>
              <p:nvPr/>
            </p:nvCxnSpPr>
            <p:spPr>
              <a:xfrm flipV="1">
                <a:off x="5793135" y="3675945"/>
                <a:ext cx="1682710" cy="4768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5CA66598-D43D-4EA5-FB69-A65B2B400A72}"/>
                  </a:ext>
                </a:extLst>
              </p:cNvPr>
              <p:cNvCxnSpPr>
                <a:cxnSpLocks/>
              </p:cNvCxnSpPr>
              <p:nvPr/>
            </p:nvCxnSpPr>
            <p:spPr>
              <a:xfrm flipV="1">
                <a:off x="6174734" y="5083873"/>
                <a:ext cx="1417820" cy="2308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31EFECBD-18F1-8020-E169-9163B7681A55}"/>
                  </a:ext>
                </a:extLst>
              </p:cNvPr>
              <p:cNvCxnSpPr>
                <a:cxnSpLocks/>
              </p:cNvCxnSpPr>
              <p:nvPr/>
            </p:nvCxnSpPr>
            <p:spPr>
              <a:xfrm>
                <a:off x="6686526" y="6059117"/>
                <a:ext cx="1294682" cy="9436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25B16D32-E89D-4F28-631A-1B80D5BBE33B}"/>
                  </a:ext>
                </a:extLst>
              </p:cNvPr>
              <p:cNvCxnSpPr>
                <a:cxnSpLocks/>
              </p:cNvCxnSpPr>
              <p:nvPr/>
            </p:nvCxnSpPr>
            <p:spPr>
              <a:xfrm>
                <a:off x="5525462" y="6714247"/>
                <a:ext cx="884382" cy="11185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Conector recto de flecha 42">
                <a:extLst>
                  <a:ext uri="{FF2B5EF4-FFF2-40B4-BE49-F238E27FC236}">
                    <a16:creationId xmlns:a16="http://schemas.microsoft.com/office/drawing/2014/main" id="{6533F1D3-4295-66D7-9DF7-CACFA60DD026}"/>
                  </a:ext>
                </a:extLst>
              </p:cNvPr>
              <p:cNvCxnSpPr>
                <a:cxnSpLocks/>
              </p:cNvCxnSpPr>
              <p:nvPr/>
            </p:nvCxnSpPr>
            <p:spPr>
              <a:xfrm flipH="1">
                <a:off x="4273791" y="6458857"/>
                <a:ext cx="637793" cy="13739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5" name="CuadroTexto 4">
              <a:extLst>
                <a:ext uri="{FF2B5EF4-FFF2-40B4-BE49-F238E27FC236}">
                  <a16:creationId xmlns:a16="http://schemas.microsoft.com/office/drawing/2014/main" id="{7C44E28B-D537-FDAF-4AAC-054C8D97CE03}"/>
                </a:ext>
              </a:extLst>
            </p:cNvPr>
            <p:cNvSpPr txBox="1"/>
            <p:nvPr/>
          </p:nvSpPr>
          <p:spPr>
            <a:xfrm>
              <a:off x="5116061" y="5521466"/>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28,7</a:t>
              </a:r>
            </a:p>
          </p:txBody>
        </p:sp>
        <p:sp>
          <p:nvSpPr>
            <p:cNvPr id="8" name="CuadroTexto 7">
              <a:extLst>
                <a:ext uri="{FF2B5EF4-FFF2-40B4-BE49-F238E27FC236}">
                  <a16:creationId xmlns:a16="http://schemas.microsoft.com/office/drawing/2014/main" id="{36E8E302-A344-5D59-3F5F-1E48504C8693}"/>
                </a:ext>
              </a:extLst>
            </p:cNvPr>
            <p:cNvSpPr txBox="1"/>
            <p:nvPr/>
          </p:nvSpPr>
          <p:spPr>
            <a:xfrm>
              <a:off x="4814511" y="3187475"/>
              <a:ext cx="1371205"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34,7</a:t>
              </a:r>
            </a:p>
          </p:txBody>
        </p:sp>
        <p:sp>
          <p:nvSpPr>
            <p:cNvPr id="9" name="CuadroTexto 8">
              <a:extLst>
                <a:ext uri="{FF2B5EF4-FFF2-40B4-BE49-F238E27FC236}">
                  <a16:creationId xmlns:a16="http://schemas.microsoft.com/office/drawing/2014/main" id="{2767E3A0-4168-140B-6135-8464BCAD4A84}"/>
                </a:ext>
              </a:extLst>
            </p:cNvPr>
            <p:cNvSpPr txBox="1"/>
            <p:nvPr/>
          </p:nvSpPr>
          <p:spPr>
            <a:xfrm>
              <a:off x="188640" y="3113874"/>
              <a:ext cx="144967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35,8</a:t>
              </a:r>
            </a:p>
          </p:txBody>
        </p:sp>
        <p:sp>
          <p:nvSpPr>
            <p:cNvPr id="10" name="CuadroTexto 9">
              <a:extLst>
                <a:ext uri="{FF2B5EF4-FFF2-40B4-BE49-F238E27FC236}">
                  <a16:creationId xmlns:a16="http://schemas.microsoft.com/office/drawing/2014/main" id="{A4EA0195-B7B7-A1B0-1ED7-943F39F2C390}"/>
                </a:ext>
              </a:extLst>
            </p:cNvPr>
            <p:cNvSpPr txBox="1"/>
            <p:nvPr/>
          </p:nvSpPr>
          <p:spPr>
            <a:xfrm>
              <a:off x="5120638" y="4111968"/>
              <a:ext cx="142948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27,2</a:t>
              </a:r>
            </a:p>
          </p:txBody>
        </p:sp>
        <p:sp>
          <p:nvSpPr>
            <p:cNvPr id="11" name="CuadroTexto 10">
              <a:extLst>
                <a:ext uri="{FF2B5EF4-FFF2-40B4-BE49-F238E27FC236}">
                  <a16:creationId xmlns:a16="http://schemas.microsoft.com/office/drawing/2014/main" id="{C52DDBCE-B364-23BC-2BEE-4B563DEC8555}"/>
                </a:ext>
              </a:extLst>
            </p:cNvPr>
            <p:cNvSpPr txBox="1"/>
            <p:nvPr/>
          </p:nvSpPr>
          <p:spPr>
            <a:xfrm>
              <a:off x="288197" y="4236191"/>
              <a:ext cx="149636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30,4</a:t>
              </a:r>
            </a:p>
          </p:txBody>
        </p:sp>
        <p:sp>
          <p:nvSpPr>
            <p:cNvPr id="12" name="CuadroTexto 11">
              <a:extLst>
                <a:ext uri="{FF2B5EF4-FFF2-40B4-BE49-F238E27FC236}">
                  <a16:creationId xmlns:a16="http://schemas.microsoft.com/office/drawing/2014/main" id="{ED769E7D-2714-4F28-7112-2B7DB0B8710E}"/>
                </a:ext>
              </a:extLst>
            </p:cNvPr>
            <p:cNvSpPr txBox="1"/>
            <p:nvPr/>
          </p:nvSpPr>
          <p:spPr>
            <a:xfrm>
              <a:off x="2657399" y="2411056"/>
              <a:ext cx="1587236"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42,8</a:t>
              </a:r>
            </a:p>
          </p:txBody>
        </p:sp>
        <p:sp>
          <p:nvSpPr>
            <p:cNvPr id="13" name="CuadroTexto 12">
              <a:extLst>
                <a:ext uri="{FF2B5EF4-FFF2-40B4-BE49-F238E27FC236}">
                  <a16:creationId xmlns:a16="http://schemas.microsoft.com/office/drawing/2014/main" id="{EDCBB47C-CB19-09E0-AE3A-3CAC3089C084}"/>
                </a:ext>
              </a:extLst>
            </p:cNvPr>
            <p:cNvSpPr txBox="1"/>
            <p:nvPr/>
          </p:nvSpPr>
          <p:spPr>
            <a:xfrm>
              <a:off x="3577200" y="6476813"/>
              <a:ext cx="149021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58,4</a:t>
              </a:r>
            </a:p>
          </p:txBody>
        </p:sp>
        <p:sp>
          <p:nvSpPr>
            <p:cNvPr id="14" name="CuadroTexto 13">
              <a:extLst>
                <a:ext uri="{FF2B5EF4-FFF2-40B4-BE49-F238E27FC236}">
                  <a16:creationId xmlns:a16="http://schemas.microsoft.com/office/drawing/2014/main" id="{0BA1A481-5655-6983-B2FF-FF6F3EAF4E6E}"/>
                </a:ext>
              </a:extLst>
            </p:cNvPr>
            <p:cNvSpPr txBox="1"/>
            <p:nvPr/>
          </p:nvSpPr>
          <p:spPr>
            <a:xfrm>
              <a:off x="233348" y="5570259"/>
              <a:ext cx="1456351"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50,2</a:t>
              </a:r>
            </a:p>
          </p:txBody>
        </p:sp>
        <p:sp>
          <p:nvSpPr>
            <p:cNvPr id="15" name="CuadroTexto 14">
              <a:extLst>
                <a:ext uri="{FF2B5EF4-FFF2-40B4-BE49-F238E27FC236}">
                  <a16:creationId xmlns:a16="http://schemas.microsoft.com/office/drawing/2014/main" id="{8107012E-9D34-CAEF-1061-B0A1E6632F69}"/>
                </a:ext>
              </a:extLst>
            </p:cNvPr>
            <p:cNvSpPr txBox="1"/>
            <p:nvPr/>
          </p:nvSpPr>
          <p:spPr>
            <a:xfrm>
              <a:off x="1840743" y="6598170"/>
              <a:ext cx="1440058" cy="249299"/>
            </a:xfrm>
            <a:prstGeom prst="rect">
              <a:avLst/>
            </a:prstGeom>
            <a:noFill/>
          </p:spPr>
          <p:txBody>
            <a:bodyPr wrap="square">
              <a:spAutoFit/>
            </a:bodyPr>
            <a:lstStyle/>
            <a:p>
              <a:pPr algn="ctr"/>
              <a:r>
                <a:rPr lang="es-ES" sz="1020" b="1" dirty="0">
                  <a:solidFill>
                    <a:srgbClr val="2A5162"/>
                  </a:solidFill>
                  <a:latin typeface="Open Sans" panose="020B0606030504020204" pitchFamily="34" charset="0"/>
                  <a:ea typeface="Open Sans" panose="020B0606030504020204" pitchFamily="34" charset="0"/>
                  <a:cs typeface="Open Sans" panose="020B0606030504020204" pitchFamily="34" charset="0"/>
                </a:rPr>
                <a:t>Mes anterior 79,9</a:t>
              </a:r>
            </a:p>
          </p:txBody>
        </p:sp>
      </p:grpSp>
      <p:sp>
        <p:nvSpPr>
          <p:cNvPr id="44" name="1 CuadroTexto">
            <a:extLst>
              <a:ext uri="{FF2B5EF4-FFF2-40B4-BE49-F238E27FC236}">
                <a16:creationId xmlns:a16="http://schemas.microsoft.com/office/drawing/2014/main" id="{C3BCE74D-6D30-7885-8752-4E8775B14573}"/>
              </a:ext>
            </a:extLst>
          </p:cNvPr>
          <p:cNvSpPr txBox="1"/>
          <p:nvPr/>
        </p:nvSpPr>
        <p:spPr>
          <a:xfrm>
            <a:off x="6991027" y="1827676"/>
            <a:ext cx="4857130" cy="1708160"/>
          </a:xfrm>
          <a:prstGeom prst="rect">
            <a:avLst/>
          </a:prstGeom>
          <a:noFill/>
        </p:spPr>
        <p:txBody>
          <a:bodyPr wrap="square" rtlCol="0">
            <a:spAutoFit/>
          </a:bodyPr>
          <a:lstStyle/>
          <a:p>
            <a:r>
              <a:rPr lang="es-MX" dirty="0">
                <a:solidFill>
                  <a:srgbClr val="2A5162"/>
                </a:solidFill>
                <a:cs typeface="Arial" panose="020B0604020202020204" pitchFamily="34" charset="0"/>
              </a:rPr>
              <a:t>En la tabla anterior es posible identificar que las quejas, los reclamos y los derechos de petición (PQR) suman un total de 5. 910, observándose una disminución del 37%, en comparación con el mes anterior.</a:t>
            </a:r>
          </a:p>
        </p:txBody>
      </p:sp>
      <p:sp>
        <p:nvSpPr>
          <p:cNvPr id="45" name="Freeform 13">
            <a:extLst>
              <a:ext uri="{FF2B5EF4-FFF2-40B4-BE49-F238E27FC236}">
                <a16:creationId xmlns:a16="http://schemas.microsoft.com/office/drawing/2014/main" id="{8F1120A4-9AC9-6A1C-BBF7-E45F4CEF16A8}"/>
              </a:ext>
            </a:extLst>
          </p:cNvPr>
          <p:cNvSpPr>
            <a:spLocks/>
          </p:cNvSpPr>
          <p:nvPr/>
        </p:nvSpPr>
        <p:spPr bwMode="auto">
          <a:xfrm>
            <a:off x="9499783" y="3700680"/>
            <a:ext cx="1979365" cy="454067"/>
          </a:xfrm>
          <a:custGeom>
            <a:avLst/>
            <a:gdLst>
              <a:gd name="T0" fmla="*/ 0 w 589"/>
              <a:gd name="T1" fmla="*/ 0 h 224"/>
              <a:gd name="T2" fmla="*/ 0 w 589"/>
              <a:gd name="T3" fmla="*/ 160 h 224"/>
              <a:gd name="T4" fmla="*/ 64 w 589"/>
              <a:gd name="T5" fmla="*/ 224 h 224"/>
              <a:gd name="T6" fmla="*/ 525 w 589"/>
              <a:gd name="T7" fmla="*/ 224 h 224"/>
              <a:gd name="T8" fmla="*/ 589 w 589"/>
              <a:gd name="T9" fmla="*/ 160 h 224"/>
              <a:gd name="T10" fmla="*/ 589 w 589"/>
              <a:gd name="T11" fmla="*/ 0 h 224"/>
              <a:gd name="T12" fmla="*/ 0 w 589"/>
              <a:gd name="T13" fmla="*/ 0 h 224"/>
            </a:gdLst>
            <a:ahLst/>
            <a:cxnLst>
              <a:cxn ang="0">
                <a:pos x="T0" y="T1"/>
              </a:cxn>
              <a:cxn ang="0">
                <a:pos x="T2" y="T3"/>
              </a:cxn>
              <a:cxn ang="0">
                <a:pos x="T4" y="T5"/>
              </a:cxn>
              <a:cxn ang="0">
                <a:pos x="T6" y="T7"/>
              </a:cxn>
              <a:cxn ang="0">
                <a:pos x="T8" y="T9"/>
              </a:cxn>
              <a:cxn ang="0">
                <a:pos x="T10" y="T11"/>
              </a:cxn>
              <a:cxn ang="0">
                <a:pos x="T12" y="T13"/>
              </a:cxn>
            </a:cxnLst>
            <a:rect l="0" t="0" r="r" b="b"/>
            <a:pathLst>
              <a:path w="589" h="224">
                <a:moveTo>
                  <a:pt x="0" y="0"/>
                </a:moveTo>
                <a:cubicBezTo>
                  <a:pt x="0" y="160"/>
                  <a:pt x="0" y="160"/>
                  <a:pt x="0" y="160"/>
                </a:cubicBezTo>
                <a:cubicBezTo>
                  <a:pt x="0" y="196"/>
                  <a:pt x="28" y="224"/>
                  <a:pt x="64" y="224"/>
                </a:cubicBezTo>
                <a:cubicBezTo>
                  <a:pt x="525" y="224"/>
                  <a:pt x="525" y="224"/>
                  <a:pt x="525" y="224"/>
                </a:cubicBezTo>
                <a:cubicBezTo>
                  <a:pt x="560" y="224"/>
                  <a:pt x="589" y="196"/>
                  <a:pt x="589" y="160"/>
                </a:cubicBezTo>
                <a:cubicBezTo>
                  <a:pt x="589" y="0"/>
                  <a:pt x="589" y="0"/>
                  <a:pt x="589" y="0"/>
                </a:cubicBezTo>
                <a:lnTo>
                  <a:pt x="0" y="0"/>
                </a:lnTo>
                <a:close/>
              </a:path>
            </a:pathLst>
          </a:custGeom>
          <a:solidFill>
            <a:srgbClr val="23505E"/>
          </a:solidFill>
          <a:ln>
            <a:noFill/>
          </a:ln>
        </p:spPr>
        <p:txBody>
          <a:bodyPr vert="horz" wrap="square" lIns="91440" tIns="45720" rIns="91440" bIns="45720" numCol="1" anchor="t" anchorCtr="0" compatLnSpc="1">
            <a:prstTxWarp prst="textNoShape">
              <a:avLst/>
            </a:prstTxWarp>
          </a:bodyPr>
          <a:lstStyle/>
          <a:p>
            <a:endParaRPr lang="es-CO"/>
          </a:p>
        </p:txBody>
      </p:sp>
      <p:sp>
        <p:nvSpPr>
          <p:cNvPr id="46" name="CuadroTexto 45">
            <a:extLst>
              <a:ext uri="{FF2B5EF4-FFF2-40B4-BE49-F238E27FC236}">
                <a16:creationId xmlns:a16="http://schemas.microsoft.com/office/drawing/2014/main" id="{C065C4AF-7A21-F331-9B5C-4E63CCC40E7B}"/>
              </a:ext>
            </a:extLst>
          </p:cNvPr>
          <p:cNvSpPr txBox="1"/>
          <p:nvPr/>
        </p:nvSpPr>
        <p:spPr>
          <a:xfrm>
            <a:off x="8982607" y="3773149"/>
            <a:ext cx="3040037" cy="309128"/>
          </a:xfrm>
          <a:prstGeom prst="rect">
            <a:avLst/>
          </a:prstGeom>
          <a:noFill/>
        </p:spPr>
        <p:txBody>
          <a:bodyPr wrap="square">
            <a:spAutoFit/>
          </a:bodyPr>
          <a:lstStyle/>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Fórmula de cálculo – Tasa:</a:t>
            </a:r>
          </a:p>
          <a:p>
            <a:pPr algn="ctr" defTabSz="685766">
              <a:defRPr/>
            </a:pPr>
            <a:r>
              <a:rPr lang="es-MX" sz="714" b="1" i="1" dirty="0">
                <a:solidFill>
                  <a:schemeClr val="bg1"/>
                </a:solidFill>
                <a:latin typeface="Arial" panose="020B0604020202020204" pitchFamily="34" charset="0"/>
                <a:ea typeface="Calibri" panose="020F0502020204030204" pitchFamily="34" charset="0"/>
                <a:cs typeface="Times New Roman" panose="02020603050405020304" pitchFamily="18" charset="0"/>
              </a:rPr>
              <a:t>(N° PQRD / Total de afiliados) *10.000</a:t>
            </a:r>
          </a:p>
        </p:txBody>
      </p:sp>
      <p:sp>
        <p:nvSpPr>
          <p:cNvPr id="47" name="CuadroTexto 46">
            <a:extLst>
              <a:ext uri="{FF2B5EF4-FFF2-40B4-BE49-F238E27FC236}">
                <a16:creationId xmlns:a16="http://schemas.microsoft.com/office/drawing/2014/main" id="{6B0D32B5-CA50-0BD2-1031-CC0B23387CE9}"/>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44962780"/>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B6D22-FC0C-300D-1247-C80DE4E3ADE2}"/>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285E533-2ECD-195C-7D0E-26035E8CFF1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Valle de Aburrá</a:t>
            </a:r>
          </a:p>
        </p:txBody>
      </p:sp>
      <p:sp>
        <p:nvSpPr>
          <p:cNvPr id="2" name="CuadroTexto 1">
            <a:extLst>
              <a:ext uri="{FF2B5EF4-FFF2-40B4-BE49-F238E27FC236}">
                <a16:creationId xmlns:a16="http://schemas.microsoft.com/office/drawing/2014/main" id="{400A2DB6-FA4A-F3CD-5ABB-F05B456114EC}"/>
              </a:ext>
            </a:extLst>
          </p:cNvPr>
          <p:cNvSpPr txBox="1"/>
          <p:nvPr/>
        </p:nvSpPr>
        <p:spPr>
          <a:xfrm>
            <a:off x="1630709" y="1058391"/>
            <a:ext cx="8928992" cy="312265"/>
          </a:xfrm>
          <a:prstGeom prst="rect">
            <a:avLst/>
          </a:prstGeom>
          <a:noFill/>
        </p:spPr>
        <p:txBody>
          <a:bodyPr wrap="square" rtlCol="0">
            <a:spAutoFit/>
          </a:bodyPr>
          <a:lstStyle/>
          <a:p>
            <a:pPr algn="ctr"/>
            <a:r>
              <a:rPr lang="es-CO"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2. Distribución de PQRD Savia Salud EPS en el Valle de Aburrá para el mes de noviembre 2024</a:t>
            </a:r>
          </a:p>
        </p:txBody>
      </p:sp>
      <p:graphicFrame>
        <p:nvGraphicFramePr>
          <p:cNvPr id="4" name="Objeto 3">
            <a:extLst>
              <a:ext uri="{FF2B5EF4-FFF2-40B4-BE49-F238E27FC236}">
                <a16:creationId xmlns:a16="http://schemas.microsoft.com/office/drawing/2014/main" id="{99B42E5C-884E-A0F5-8EA2-75013F8BFD04}"/>
              </a:ext>
            </a:extLst>
          </p:cNvPr>
          <p:cNvGraphicFramePr>
            <a:graphicFrameLocks noChangeAspect="1"/>
          </p:cNvGraphicFramePr>
          <p:nvPr>
            <p:extLst>
              <p:ext uri="{D42A27DB-BD31-4B8C-83A1-F6EECF244321}">
                <p14:modId xmlns:p14="http://schemas.microsoft.com/office/powerpoint/2010/main" val="1539615783"/>
              </p:ext>
            </p:extLst>
          </p:nvPr>
        </p:nvGraphicFramePr>
        <p:xfrm>
          <a:off x="1630710" y="1546960"/>
          <a:ext cx="8928991" cy="3381937"/>
        </p:xfrm>
        <a:graphic>
          <a:graphicData uri="http://schemas.openxmlformats.org/presentationml/2006/ole">
            <mc:AlternateContent xmlns:mc="http://schemas.openxmlformats.org/markup-compatibility/2006">
              <mc:Choice xmlns:v="urn:schemas-microsoft-com:vml" Requires="v">
                <p:oleObj name="Worksheet" r:id="rId2" imgW="6651086" imgH="2519074" progId="Excel.Sheet.12">
                  <p:embed/>
                </p:oleObj>
              </mc:Choice>
              <mc:Fallback>
                <p:oleObj name="Worksheet" r:id="rId2" imgW="6651086" imgH="2519074" progId="Excel.Sheet.12">
                  <p:embed/>
                  <p:pic>
                    <p:nvPicPr>
                      <p:cNvPr id="6" name="Objeto 5">
                        <a:extLst>
                          <a:ext uri="{FF2B5EF4-FFF2-40B4-BE49-F238E27FC236}">
                            <a16:creationId xmlns:a16="http://schemas.microsoft.com/office/drawing/2014/main" id="{3D8E2304-C9B0-CD94-339C-E69CFC3BC035}"/>
                          </a:ext>
                        </a:extLst>
                      </p:cNvPr>
                      <p:cNvPicPr/>
                      <p:nvPr/>
                    </p:nvPicPr>
                    <p:blipFill>
                      <a:blip r:embed="rId3"/>
                      <a:stretch>
                        <a:fillRect/>
                      </a:stretch>
                    </p:blipFill>
                    <p:spPr>
                      <a:xfrm>
                        <a:off x="1630710" y="1546960"/>
                        <a:ext cx="8928991" cy="3381937"/>
                      </a:xfrm>
                      <a:prstGeom prst="rect">
                        <a:avLst/>
                      </a:prstGeom>
                    </p:spPr>
                  </p:pic>
                </p:oleObj>
              </mc:Fallback>
            </mc:AlternateContent>
          </a:graphicData>
        </a:graphic>
      </p:graphicFrame>
      <p:sp>
        <p:nvSpPr>
          <p:cNvPr id="5" name="1 CuadroTexto">
            <a:extLst>
              <a:ext uri="{FF2B5EF4-FFF2-40B4-BE49-F238E27FC236}">
                <a16:creationId xmlns:a16="http://schemas.microsoft.com/office/drawing/2014/main" id="{F3C0B9ED-7C0D-D6FD-AAC7-91C8A50E37EF}"/>
              </a:ext>
            </a:extLst>
          </p:cNvPr>
          <p:cNvSpPr txBox="1"/>
          <p:nvPr/>
        </p:nvSpPr>
        <p:spPr>
          <a:xfrm>
            <a:off x="409489" y="5105201"/>
            <a:ext cx="11236660" cy="738664"/>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noviembre en el Valle de Aburrá es de  43,2 presentando una disminución del 45,9% con relación al mes anterior (79,9).</a:t>
            </a:r>
          </a:p>
        </p:txBody>
      </p:sp>
      <p:sp>
        <p:nvSpPr>
          <p:cNvPr id="8" name="CuadroTexto 7">
            <a:extLst>
              <a:ext uri="{FF2B5EF4-FFF2-40B4-BE49-F238E27FC236}">
                <a16:creationId xmlns:a16="http://schemas.microsoft.com/office/drawing/2014/main" id="{25DF7558-A55E-FFD6-1E38-180E776C0A2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0469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8A34E-2B83-7F8D-1F65-9D95C2E803E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528AE3FF-9AB9-D248-03B4-A372E127427A}"/>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Urabá</a:t>
            </a:r>
          </a:p>
        </p:txBody>
      </p:sp>
      <p:sp>
        <p:nvSpPr>
          <p:cNvPr id="2" name="CuadroTexto 1">
            <a:extLst>
              <a:ext uri="{FF2B5EF4-FFF2-40B4-BE49-F238E27FC236}">
                <a16:creationId xmlns:a16="http://schemas.microsoft.com/office/drawing/2014/main" id="{1D228E73-BB0B-9EF5-6F28-ED56F9B7B60E}"/>
              </a:ext>
            </a:extLst>
          </p:cNvPr>
          <p:cNvSpPr txBox="1"/>
          <p:nvPr/>
        </p:nvSpPr>
        <p:spPr>
          <a:xfrm>
            <a:off x="1630709" y="1058391"/>
            <a:ext cx="8928992"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3. Distribución de PQRD Savia Salud EPS en el Urabá para el mes de noviembre 2024</a:t>
            </a:r>
          </a:p>
        </p:txBody>
      </p:sp>
      <p:sp>
        <p:nvSpPr>
          <p:cNvPr id="5" name="1 CuadroTexto">
            <a:extLst>
              <a:ext uri="{FF2B5EF4-FFF2-40B4-BE49-F238E27FC236}">
                <a16:creationId xmlns:a16="http://schemas.microsoft.com/office/drawing/2014/main" id="{E9B3DF31-5E1A-DD6A-46A4-B5913D7720DF}"/>
              </a:ext>
            </a:extLst>
          </p:cNvPr>
          <p:cNvSpPr txBox="1"/>
          <p:nvPr/>
        </p:nvSpPr>
        <p:spPr>
          <a:xfrm>
            <a:off x="409489" y="5431865"/>
            <a:ext cx="11236660" cy="738664"/>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noviembre en el Urabá es de 20,2 presentando una disminución del 43,8% con relación al mes anterior (35,8).</a:t>
            </a:r>
          </a:p>
        </p:txBody>
      </p:sp>
      <p:graphicFrame>
        <p:nvGraphicFramePr>
          <p:cNvPr id="6" name="Objeto 5">
            <a:extLst>
              <a:ext uri="{FF2B5EF4-FFF2-40B4-BE49-F238E27FC236}">
                <a16:creationId xmlns:a16="http://schemas.microsoft.com/office/drawing/2014/main" id="{850921D4-0F82-9E66-BFAC-30FE0F71FB17}"/>
              </a:ext>
            </a:extLst>
          </p:cNvPr>
          <p:cNvGraphicFramePr>
            <a:graphicFrameLocks noChangeAspect="1"/>
          </p:cNvGraphicFramePr>
          <p:nvPr>
            <p:extLst>
              <p:ext uri="{D42A27DB-BD31-4B8C-83A1-F6EECF244321}">
                <p14:modId xmlns:p14="http://schemas.microsoft.com/office/powerpoint/2010/main" val="4059707277"/>
              </p:ext>
            </p:extLst>
          </p:nvPr>
        </p:nvGraphicFramePr>
        <p:xfrm>
          <a:off x="2566814" y="1568212"/>
          <a:ext cx="6762968" cy="3733790"/>
        </p:xfrm>
        <a:graphic>
          <a:graphicData uri="http://schemas.openxmlformats.org/presentationml/2006/ole">
            <mc:AlternateContent xmlns:mc="http://schemas.openxmlformats.org/markup-compatibility/2006">
              <mc:Choice xmlns:v="urn:schemas-microsoft-com:vml" Requires="v">
                <p:oleObj name="Worksheet" r:id="rId2" imgW="4891298" imgH="2700108" progId="Excel.Sheet.12">
                  <p:embed/>
                </p:oleObj>
              </mc:Choice>
              <mc:Fallback>
                <p:oleObj name="Worksheet" r:id="rId2" imgW="4891298" imgH="2700108" progId="Excel.Sheet.12">
                  <p:embed/>
                  <p:pic>
                    <p:nvPicPr>
                      <p:cNvPr id="3" name="Objeto 2">
                        <a:extLst>
                          <a:ext uri="{FF2B5EF4-FFF2-40B4-BE49-F238E27FC236}">
                            <a16:creationId xmlns:a16="http://schemas.microsoft.com/office/drawing/2014/main" id="{6CEBAAD6-345F-7C19-18DB-7C4075021438}"/>
                          </a:ext>
                        </a:extLst>
                      </p:cNvPr>
                      <p:cNvPicPr/>
                      <p:nvPr/>
                    </p:nvPicPr>
                    <p:blipFill>
                      <a:blip r:embed="rId3"/>
                      <a:stretch>
                        <a:fillRect/>
                      </a:stretch>
                    </p:blipFill>
                    <p:spPr>
                      <a:xfrm>
                        <a:off x="2566814" y="1568212"/>
                        <a:ext cx="6762968" cy="3733790"/>
                      </a:xfrm>
                      <a:prstGeom prst="rect">
                        <a:avLst/>
                      </a:prstGeom>
                    </p:spPr>
                  </p:pic>
                </p:oleObj>
              </mc:Fallback>
            </mc:AlternateContent>
          </a:graphicData>
        </a:graphic>
      </p:graphicFrame>
      <p:sp>
        <p:nvSpPr>
          <p:cNvPr id="8" name="CuadroTexto 7">
            <a:extLst>
              <a:ext uri="{FF2B5EF4-FFF2-40B4-BE49-F238E27FC236}">
                <a16:creationId xmlns:a16="http://schemas.microsoft.com/office/drawing/2014/main" id="{59F4172B-80A8-7557-6AD8-2EE73DD45A36}"/>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04560650"/>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C8820D-E002-B3F2-55D2-07C3FD1D1640}"/>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D3B9A03-6277-7474-FCFB-A32965B3A2E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Oriente</a:t>
            </a:r>
          </a:p>
        </p:txBody>
      </p:sp>
      <p:sp>
        <p:nvSpPr>
          <p:cNvPr id="2" name="CuadroTexto 1">
            <a:extLst>
              <a:ext uri="{FF2B5EF4-FFF2-40B4-BE49-F238E27FC236}">
                <a16:creationId xmlns:a16="http://schemas.microsoft.com/office/drawing/2014/main" id="{4523C347-0B56-46F9-F3D9-4FB276504877}"/>
              </a:ext>
            </a:extLst>
          </p:cNvPr>
          <p:cNvSpPr txBox="1"/>
          <p:nvPr/>
        </p:nvSpPr>
        <p:spPr>
          <a:xfrm>
            <a:off x="5879182" y="100768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4. Distribución de PQRD Savia Salud EPS en el Oriente para el mes de noviembre 2024</a:t>
            </a:r>
          </a:p>
        </p:txBody>
      </p:sp>
      <p:sp>
        <p:nvSpPr>
          <p:cNvPr id="5" name="1 CuadroTexto">
            <a:extLst>
              <a:ext uri="{FF2B5EF4-FFF2-40B4-BE49-F238E27FC236}">
                <a16:creationId xmlns:a16="http://schemas.microsoft.com/office/drawing/2014/main" id="{7B22BEEF-5DA8-BF8D-B9CF-F9400431D772}"/>
              </a:ext>
            </a:extLst>
          </p:cNvPr>
          <p:cNvSpPr txBox="1"/>
          <p:nvPr/>
        </p:nvSpPr>
        <p:spPr>
          <a:xfrm>
            <a:off x="5879183" y="1561509"/>
            <a:ext cx="4320480"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noviembre en el Urabá es de 20,2 presentando una disminución del 43,8% con relación al mes anterior (35,8).</a:t>
            </a:r>
          </a:p>
        </p:txBody>
      </p:sp>
      <p:graphicFrame>
        <p:nvGraphicFramePr>
          <p:cNvPr id="4" name="Objeto 3">
            <a:extLst>
              <a:ext uri="{FF2B5EF4-FFF2-40B4-BE49-F238E27FC236}">
                <a16:creationId xmlns:a16="http://schemas.microsoft.com/office/drawing/2014/main" id="{4B0E88D9-7640-D06D-11A4-11EB3E633A95}"/>
              </a:ext>
            </a:extLst>
          </p:cNvPr>
          <p:cNvGraphicFramePr>
            <a:graphicFrameLocks noChangeAspect="1"/>
          </p:cNvGraphicFramePr>
          <p:nvPr>
            <p:extLst>
              <p:ext uri="{D42A27DB-BD31-4B8C-83A1-F6EECF244321}">
                <p14:modId xmlns:p14="http://schemas.microsoft.com/office/powerpoint/2010/main" val="676536614"/>
              </p:ext>
            </p:extLst>
          </p:nvPr>
        </p:nvGraphicFramePr>
        <p:xfrm>
          <a:off x="457890" y="1038506"/>
          <a:ext cx="5241272" cy="5315727"/>
        </p:xfrm>
        <a:graphic>
          <a:graphicData uri="http://schemas.openxmlformats.org/presentationml/2006/ole">
            <mc:AlternateContent xmlns:mc="http://schemas.openxmlformats.org/markup-compatibility/2006">
              <mc:Choice xmlns:v="urn:schemas-microsoft-com:vml" Requires="v">
                <p:oleObj name="Worksheet" r:id="rId2" imgW="4805114" imgH="4873965" progId="Excel.Sheet.12">
                  <p:embed/>
                </p:oleObj>
              </mc:Choice>
              <mc:Fallback>
                <p:oleObj name="Worksheet" r:id="rId2" imgW="4805114" imgH="4873965" progId="Excel.Sheet.12">
                  <p:embed/>
                  <p:pic>
                    <p:nvPicPr>
                      <p:cNvPr id="5" name="Objeto 4">
                        <a:extLst>
                          <a:ext uri="{FF2B5EF4-FFF2-40B4-BE49-F238E27FC236}">
                            <a16:creationId xmlns:a16="http://schemas.microsoft.com/office/drawing/2014/main" id="{6F6FB5C4-4213-4105-E1E4-4B922DA04B72}"/>
                          </a:ext>
                        </a:extLst>
                      </p:cNvPr>
                      <p:cNvPicPr/>
                      <p:nvPr/>
                    </p:nvPicPr>
                    <p:blipFill>
                      <a:blip r:embed="rId3"/>
                      <a:stretch>
                        <a:fillRect/>
                      </a:stretch>
                    </p:blipFill>
                    <p:spPr>
                      <a:xfrm>
                        <a:off x="457890" y="1038506"/>
                        <a:ext cx="5241272" cy="5315727"/>
                      </a:xfrm>
                      <a:prstGeom prst="rect">
                        <a:avLst/>
                      </a:prstGeom>
                    </p:spPr>
                  </p:pic>
                </p:oleObj>
              </mc:Fallback>
            </mc:AlternateContent>
          </a:graphicData>
        </a:graphic>
      </p:graphicFrame>
      <p:sp>
        <p:nvSpPr>
          <p:cNvPr id="9" name="CuadroTexto 8">
            <a:extLst>
              <a:ext uri="{FF2B5EF4-FFF2-40B4-BE49-F238E27FC236}">
                <a16:creationId xmlns:a16="http://schemas.microsoft.com/office/drawing/2014/main" id="{EDFE926A-BB59-A962-88F5-8932EF0897A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1732099"/>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87B3-EC06-C1E5-5E18-341E9583B24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928B90F9-9EA4-CF0F-71C5-9A83D864B3F1}"/>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Suroeste</a:t>
            </a:r>
          </a:p>
        </p:txBody>
      </p:sp>
      <p:sp>
        <p:nvSpPr>
          <p:cNvPr id="2" name="CuadroTexto 1">
            <a:extLst>
              <a:ext uri="{FF2B5EF4-FFF2-40B4-BE49-F238E27FC236}">
                <a16:creationId xmlns:a16="http://schemas.microsoft.com/office/drawing/2014/main" id="{6A8B346D-F08B-9461-B95F-CBE5F2D92076}"/>
              </a:ext>
            </a:extLst>
          </p:cNvPr>
          <p:cNvSpPr txBox="1"/>
          <p:nvPr/>
        </p:nvSpPr>
        <p:spPr>
          <a:xfrm>
            <a:off x="5879182" y="1130932"/>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5. Distribución de PQRD Savia Salud EPS en el Suroeste para el mes de noviembre 2024</a:t>
            </a:r>
          </a:p>
        </p:txBody>
      </p:sp>
      <p:sp>
        <p:nvSpPr>
          <p:cNvPr id="5" name="1 CuadroTexto">
            <a:extLst>
              <a:ext uri="{FF2B5EF4-FFF2-40B4-BE49-F238E27FC236}">
                <a16:creationId xmlns:a16="http://schemas.microsoft.com/office/drawing/2014/main" id="{6EBEA3F4-9694-C199-583E-B0231B5A5671}"/>
              </a:ext>
            </a:extLst>
          </p:cNvPr>
          <p:cNvSpPr txBox="1"/>
          <p:nvPr/>
        </p:nvSpPr>
        <p:spPr>
          <a:xfrm>
            <a:off x="5879182" y="1684759"/>
            <a:ext cx="5472608"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noviembre en el Suroeste es de 26,3  presentando una disminución de 47,62% con relación al mes anterior (50,2).</a:t>
            </a:r>
          </a:p>
        </p:txBody>
      </p:sp>
      <p:graphicFrame>
        <p:nvGraphicFramePr>
          <p:cNvPr id="6" name="Objeto 5">
            <a:extLst>
              <a:ext uri="{FF2B5EF4-FFF2-40B4-BE49-F238E27FC236}">
                <a16:creationId xmlns:a16="http://schemas.microsoft.com/office/drawing/2014/main" id="{258FB61A-0574-B6D1-B4DF-3A48ECA0D347}"/>
              </a:ext>
            </a:extLst>
          </p:cNvPr>
          <p:cNvGraphicFramePr>
            <a:graphicFrameLocks noChangeAspect="1"/>
          </p:cNvGraphicFramePr>
          <p:nvPr>
            <p:extLst>
              <p:ext uri="{D42A27DB-BD31-4B8C-83A1-F6EECF244321}">
                <p14:modId xmlns:p14="http://schemas.microsoft.com/office/powerpoint/2010/main" val="2449941403"/>
              </p:ext>
            </p:extLst>
          </p:nvPr>
        </p:nvGraphicFramePr>
        <p:xfrm>
          <a:off x="461257" y="1125538"/>
          <a:ext cx="5256211" cy="5042959"/>
        </p:xfrm>
        <a:graphic>
          <a:graphicData uri="http://schemas.openxmlformats.org/presentationml/2006/ole">
            <mc:AlternateContent xmlns:mc="http://schemas.openxmlformats.org/markup-compatibility/2006">
              <mc:Choice xmlns:v="urn:schemas-microsoft-com:vml" Requires="v">
                <p:oleObj name="Worksheet" r:id="rId2" imgW="4891298" imgH="4692930" progId="Excel.Sheet.12">
                  <p:embed/>
                </p:oleObj>
              </mc:Choice>
              <mc:Fallback>
                <p:oleObj name="Worksheet" r:id="rId2" imgW="4891298" imgH="4692930" progId="Excel.Sheet.12">
                  <p:embed/>
                  <p:pic>
                    <p:nvPicPr>
                      <p:cNvPr id="4" name="Objeto 3">
                        <a:extLst>
                          <a:ext uri="{FF2B5EF4-FFF2-40B4-BE49-F238E27FC236}">
                            <a16:creationId xmlns:a16="http://schemas.microsoft.com/office/drawing/2014/main" id="{2CADA7A9-0E86-1E35-FEAD-9411D9716834}"/>
                          </a:ext>
                        </a:extLst>
                      </p:cNvPr>
                      <p:cNvPicPr/>
                      <p:nvPr/>
                    </p:nvPicPr>
                    <p:blipFill>
                      <a:blip r:embed="rId3"/>
                      <a:stretch>
                        <a:fillRect/>
                      </a:stretch>
                    </p:blipFill>
                    <p:spPr>
                      <a:xfrm>
                        <a:off x="461257" y="1125538"/>
                        <a:ext cx="5256211" cy="5042959"/>
                      </a:xfrm>
                      <a:prstGeom prst="rect">
                        <a:avLst/>
                      </a:prstGeom>
                    </p:spPr>
                  </p:pic>
                </p:oleObj>
              </mc:Fallback>
            </mc:AlternateContent>
          </a:graphicData>
        </a:graphic>
      </p:graphicFrame>
      <p:sp>
        <p:nvSpPr>
          <p:cNvPr id="8" name="CuadroTexto 7">
            <a:extLst>
              <a:ext uri="{FF2B5EF4-FFF2-40B4-BE49-F238E27FC236}">
                <a16:creationId xmlns:a16="http://schemas.microsoft.com/office/drawing/2014/main" id="{607499D0-A592-7A88-FDC1-7759AEE46A05}"/>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306279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68AEEDB2-52C3-640E-6CF7-7D0C53C8E45B}"/>
              </a:ext>
            </a:extLst>
          </p:cNvPr>
          <p:cNvPicPr>
            <a:picLocks noChangeAspect="1"/>
          </p:cNvPicPr>
          <p:nvPr/>
        </p:nvPicPr>
        <p:blipFill>
          <a:blip r:embed="rId2"/>
          <a:stretch>
            <a:fillRect/>
          </a:stretch>
        </p:blipFill>
        <p:spPr>
          <a:xfrm>
            <a:off x="683713" y="2853730"/>
            <a:ext cx="6059565" cy="3486004"/>
          </a:xfrm>
          <a:prstGeom prst="rect">
            <a:avLst/>
          </a:prstGeom>
        </p:spPr>
      </p:pic>
      <p:sp>
        <p:nvSpPr>
          <p:cNvPr id="2" name="1 CuadroTexto"/>
          <p:cNvSpPr txBox="1"/>
          <p:nvPr/>
        </p:nvSpPr>
        <p:spPr>
          <a:xfrm>
            <a:off x="683714" y="1125883"/>
            <a:ext cx="10818056" cy="1229888"/>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En noviembre de 2024, se registraron un total de 73.368 solicitudes, lo que representa una disminución del 32% (n:34.682) en comparación con el mismo mes del año anterior. Además, en comparación con octubre de 2024, se observó una reducción del 4.7%, equivalente(n: 3.603)</a:t>
            </a:r>
          </a:p>
        </p:txBody>
      </p:sp>
      <p:sp>
        <p:nvSpPr>
          <p:cNvPr id="3" name="CuadroTexto 4">
            <a:extLst>
              <a:ext uri="{FF2B5EF4-FFF2-40B4-BE49-F238E27FC236}">
                <a16:creationId xmlns:a16="http://schemas.microsoft.com/office/drawing/2014/main" id="{4743DEBA-F84A-F94C-911D-89BBA34C80E3}"/>
              </a:ext>
            </a:extLst>
          </p:cNvPr>
          <p:cNvSpPr txBox="1"/>
          <p:nvPr/>
        </p:nvSpPr>
        <p:spPr>
          <a:xfrm>
            <a:off x="1270670" y="261442"/>
            <a:ext cx="9361040" cy="646331"/>
          </a:xfrm>
          <a:prstGeom prst="rect">
            <a:avLst/>
          </a:prstGeom>
          <a:noFill/>
        </p:spPr>
        <p:txBody>
          <a:bodyPr wrap="square" rtlCol="0">
            <a:spAutoFit/>
          </a:bodyPr>
          <a:lstStyle/>
          <a:p>
            <a:r>
              <a:rPr lang="es-CO" sz="3600" b="1" dirty="0">
                <a:solidFill>
                  <a:srgbClr val="23505E"/>
                </a:solidFill>
                <a:latin typeface="+mj-lt"/>
              </a:rPr>
              <a:t>Comportamiento de solicitudes - Noviembre</a:t>
            </a:r>
          </a:p>
        </p:txBody>
      </p:sp>
      <p:sp>
        <p:nvSpPr>
          <p:cNvPr id="4" name="CuadroTexto 3">
            <a:extLst>
              <a:ext uri="{FF2B5EF4-FFF2-40B4-BE49-F238E27FC236}">
                <a16:creationId xmlns:a16="http://schemas.microsoft.com/office/drawing/2014/main" id="{C44020A4-DF55-32D1-5FEE-220B9C09FC88}"/>
              </a:ext>
            </a:extLst>
          </p:cNvPr>
          <p:cNvSpPr txBox="1"/>
          <p:nvPr/>
        </p:nvSpPr>
        <p:spPr>
          <a:xfrm>
            <a:off x="1270670" y="2593979"/>
            <a:ext cx="4625497" cy="259751"/>
          </a:xfrm>
          <a:prstGeom prst="rect">
            <a:avLst/>
          </a:prstGeom>
          <a:noFill/>
        </p:spPr>
        <p:txBody>
          <a:bodyPr wrap="square" rtlCol="0">
            <a:spAutoFit/>
          </a:bodyPr>
          <a:lstStyle/>
          <a:p>
            <a:pPr algn="ctr"/>
            <a:r>
              <a:rPr lang="es-CO" sz="1050" b="1" i="1" dirty="0">
                <a:solidFill>
                  <a:srgbClr val="2A5162"/>
                </a:solidFill>
                <a:latin typeface="Arial" panose="020B0604020202020204" pitchFamily="34" charset="0"/>
                <a:ea typeface="Calibri" panose="020F0502020204030204" pitchFamily="34" charset="0"/>
                <a:cs typeface="Arial" panose="020B0604020202020204" pitchFamily="34" charset="0"/>
              </a:rPr>
              <a:t>Gráfico 1. Comportamiento solicitudes periodo 2023 – 2024</a:t>
            </a:r>
          </a:p>
        </p:txBody>
      </p:sp>
      <p:sp>
        <p:nvSpPr>
          <p:cNvPr id="6" name="1 CuadroTexto">
            <a:extLst>
              <a:ext uri="{FF2B5EF4-FFF2-40B4-BE49-F238E27FC236}">
                <a16:creationId xmlns:a16="http://schemas.microsoft.com/office/drawing/2014/main" id="{30ADE66B-DD5E-A22C-5006-8F6011780A85}"/>
              </a:ext>
            </a:extLst>
          </p:cNvPr>
          <p:cNvSpPr txBox="1"/>
          <p:nvPr/>
        </p:nvSpPr>
        <p:spPr>
          <a:xfrm>
            <a:off x="7103318" y="3048376"/>
            <a:ext cx="4398452" cy="1617687"/>
          </a:xfrm>
          <a:prstGeom prst="rect">
            <a:avLst/>
          </a:prstGeom>
          <a:noFill/>
        </p:spPr>
        <p:txBody>
          <a:bodyPr wrap="square" rtlCol="0">
            <a:spAutoFit/>
          </a:bodyPr>
          <a:lstStyle/>
          <a:p>
            <a:pPr>
              <a:lnSpc>
                <a:spcPct val="120000"/>
              </a:lnSpc>
            </a:pPr>
            <a:r>
              <a:rPr lang="es-MX" b="1" dirty="0">
                <a:solidFill>
                  <a:srgbClr val="2A5162"/>
                </a:solidFill>
                <a:cs typeface="Arial" panose="020B0604020202020204" pitchFamily="34" charset="0"/>
              </a:rPr>
              <a:t>Nota1: </a:t>
            </a:r>
            <a:r>
              <a:rPr lang="es-MX" dirty="0">
                <a:solidFill>
                  <a:srgbClr val="2A5162"/>
                </a:solidFill>
                <a:cs typeface="Arial" panose="020B0604020202020204" pitchFamily="34" charset="0"/>
              </a:rPr>
              <a:t>Las solicitudes de los usuarios incluyen derechos de petición, quejas, reclamos, sugerencias, solicitudes de información y felicitaciones.</a:t>
            </a:r>
          </a:p>
        </p:txBody>
      </p:sp>
      <p:sp>
        <p:nvSpPr>
          <p:cNvPr id="7" name="CuadroTexto 6">
            <a:extLst>
              <a:ext uri="{FF2B5EF4-FFF2-40B4-BE49-F238E27FC236}">
                <a16:creationId xmlns:a16="http://schemas.microsoft.com/office/drawing/2014/main" id="{17CBF631-9375-DF87-E721-1100B1BB8BE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spTree>
    <p:extLst>
      <p:ext uri="{BB962C8B-B14F-4D97-AF65-F5344CB8AC3E}">
        <p14:creationId xmlns:p14="http://schemas.microsoft.com/office/powerpoint/2010/main" val="48249294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473E4-E303-3C42-003B-75F29BAE9881}"/>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CE58B2FE-EDC7-0273-9DAC-CDD986B84D35}"/>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Norte</a:t>
            </a:r>
          </a:p>
        </p:txBody>
      </p:sp>
      <p:sp>
        <p:nvSpPr>
          <p:cNvPr id="2" name="CuadroTexto 1">
            <a:extLst>
              <a:ext uri="{FF2B5EF4-FFF2-40B4-BE49-F238E27FC236}">
                <a16:creationId xmlns:a16="http://schemas.microsoft.com/office/drawing/2014/main" id="{56120CDD-6DCC-68DB-8E7A-45858BDD2154}"/>
              </a:ext>
            </a:extLst>
          </p:cNvPr>
          <p:cNvSpPr txBox="1"/>
          <p:nvPr/>
        </p:nvSpPr>
        <p:spPr>
          <a:xfrm>
            <a:off x="6569372" y="1543408"/>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6. Distribución de PQRD Savia Salud EPS en el Norte para el mes de noviembre 2024</a:t>
            </a:r>
          </a:p>
        </p:txBody>
      </p:sp>
      <p:sp>
        <p:nvSpPr>
          <p:cNvPr id="5" name="1 CuadroTexto">
            <a:extLst>
              <a:ext uri="{FF2B5EF4-FFF2-40B4-BE49-F238E27FC236}">
                <a16:creationId xmlns:a16="http://schemas.microsoft.com/office/drawing/2014/main" id="{09FD350E-E46D-7CC4-B7D1-26FE2F3C7A6D}"/>
              </a:ext>
            </a:extLst>
          </p:cNvPr>
          <p:cNvSpPr txBox="1"/>
          <p:nvPr/>
        </p:nvSpPr>
        <p:spPr>
          <a:xfrm>
            <a:off x="6569372" y="2097235"/>
            <a:ext cx="5200612"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noviembre en el Norte es de 18,9 presentando una disminución del 55,73% con relación al mes anterior (42,8).</a:t>
            </a:r>
          </a:p>
        </p:txBody>
      </p:sp>
      <p:graphicFrame>
        <p:nvGraphicFramePr>
          <p:cNvPr id="9" name="Objeto 8">
            <a:extLst>
              <a:ext uri="{FF2B5EF4-FFF2-40B4-BE49-F238E27FC236}">
                <a16:creationId xmlns:a16="http://schemas.microsoft.com/office/drawing/2014/main" id="{53B09604-D195-A43C-9391-FE2B5BD72778}"/>
              </a:ext>
            </a:extLst>
          </p:cNvPr>
          <p:cNvGraphicFramePr>
            <a:graphicFrameLocks noChangeAspect="1"/>
          </p:cNvGraphicFramePr>
          <p:nvPr>
            <p:extLst>
              <p:ext uri="{D42A27DB-BD31-4B8C-83A1-F6EECF244321}">
                <p14:modId xmlns:p14="http://schemas.microsoft.com/office/powerpoint/2010/main" val="2176864444"/>
              </p:ext>
            </p:extLst>
          </p:nvPr>
        </p:nvGraphicFramePr>
        <p:xfrm>
          <a:off x="478582" y="1543408"/>
          <a:ext cx="5416550" cy="4468813"/>
        </p:xfrm>
        <a:graphic>
          <a:graphicData uri="http://schemas.openxmlformats.org/presentationml/2006/ole">
            <mc:AlternateContent xmlns:mc="http://schemas.openxmlformats.org/markup-compatibility/2006">
              <mc:Choice xmlns:v="urn:schemas-microsoft-com:vml" Requires="v">
                <p:oleObj name="Worksheet" r:id="rId2" imgW="4846320" imgH="4000394" progId="Excel.Sheet.12">
                  <p:embed/>
                </p:oleObj>
              </mc:Choice>
              <mc:Fallback>
                <p:oleObj name="Worksheet" r:id="rId2" imgW="4846320" imgH="4000394" progId="Excel.Sheet.12">
                  <p:embed/>
                  <p:pic>
                    <p:nvPicPr>
                      <p:cNvPr id="5" name="Objeto 4">
                        <a:extLst>
                          <a:ext uri="{FF2B5EF4-FFF2-40B4-BE49-F238E27FC236}">
                            <a16:creationId xmlns:a16="http://schemas.microsoft.com/office/drawing/2014/main" id="{E4B96182-6643-04F8-4601-0CE3DA2AE0AF}"/>
                          </a:ext>
                        </a:extLst>
                      </p:cNvPr>
                      <p:cNvPicPr/>
                      <p:nvPr/>
                    </p:nvPicPr>
                    <p:blipFill>
                      <a:blip r:embed="rId3"/>
                      <a:stretch>
                        <a:fillRect/>
                      </a:stretch>
                    </p:blipFill>
                    <p:spPr>
                      <a:xfrm>
                        <a:off x="478582" y="1543408"/>
                        <a:ext cx="5416550" cy="4468813"/>
                      </a:xfrm>
                      <a:prstGeom prst="rect">
                        <a:avLst/>
                      </a:prstGeom>
                    </p:spPr>
                  </p:pic>
                </p:oleObj>
              </mc:Fallback>
            </mc:AlternateContent>
          </a:graphicData>
        </a:graphic>
      </p:graphicFrame>
      <p:sp>
        <p:nvSpPr>
          <p:cNvPr id="10" name="CuadroTexto 9">
            <a:extLst>
              <a:ext uri="{FF2B5EF4-FFF2-40B4-BE49-F238E27FC236}">
                <a16:creationId xmlns:a16="http://schemas.microsoft.com/office/drawing/2014/main" id="{2D07E2C9-4646-578A-DE9F-0C5E080B764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9597339"/>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9CC7B3-C18E-ADF0-E72D-38FF6A795874}"/>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7B0636F5-26AD-2C82-418A-E1CD6735E8B6}"/>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Occidente</a:t>
            </a:r>
          </a:p>
        </p:txBody>
      </p:sp>
      <p:sp>
        <p:nvSpPr>
          <p:cNvPr id="2" name="CuadroTexto 1">
            <a:extLst>
              <a:ext uri="{FF2B5EF4-FFF2-40B4-BE49-F238E27FC236}">
                <a16:creationId xmlns:a16="http://schemas.microsoft.com/office/drawing/2014/main" id="{726664AB-9085-3ABB-8236-1C25129FDEAE}"/>
              </a:ext>
            </a:extLst>
          </p:cNvPr>
          <p:cNvSpPr txBox="1"/>
          <p:nvPr/>
        </p:nvSpPr>
        <p:spPr>
          <a:xfrm>
            <a:off x="6599262" y="1277310"/>
            <a:ext cx="4464496" cy="532197"/>
          </a:xfrm>
          <a:prstGeom prst="rect">
            <a:avLst/>
          </a:prstGeom>
          <a:noFill/>
        </p:spPr>
        <p:txBody>
          <a:bodyPr wrap="square" rtlCol="0">
            <a:spAutoFit/>
          </a:bodyPr>
          <a:lstStyle/>
          <a:p>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7. Distribución de PQRD Savia Salud EPS en el Occidente para el mes de noviembre 2024</a:t>
            </a:r>
          </a:p>
        </p:txBody>
      </p:sp>
      <p:sp>
        <p:nvSpPr>
          <p:cNvPr id="5" name="1 CuadroTexto">
            <a:extLst>
              <a:ext uri="{FF2B5EF4-FFF2-40B4-BE49-F238E27FC236}">
                <a16:creationId xmlns:a16="http://schemas.microsoft.com/office/drawing/2014/main" id="{7F1D6F68-20DF-D035-4817-A9B1A9B97B6A}"/>
              </a:ext>
            </a:extLst>
          </p:cNvPr>
          <p:cNvSpPr txBox="1"/>
          <p:nvPr/>
        </p:nvSpPr>
        <p:spPr>
          <a:xfrm>
            <a:off x="6599262" y="1831137"/>
            <a:ext cx="5472608" cy="1384995"/>
          </a:xfrm>
          <a:prstGeom prst="rect">
            <a:avLst/>
          </a:prstGeom>
          <a:noFill/>
        </p:spPr>
        <p:txBody>
          <a:bodyPr wrap="square" rtlCol="0">
            <a:spAutoFit/>
          </a:bodyPr>
          <a:lstStyle/>
          <a:p>
            <a:r>
              <a:rPr lang="es-MX" dirty="0">
                <a:solidFill>
                  <a:srgbClr val="2A5162"/>
                </a:solidFill>
                <a:cs typeface="Arial" panose="020B0604020202020204" pitchFamily="34" charset="0"/>
              </a:rPr>
              <a:t>La tasa total de PQRD para noviembre en el Occidente es de 14,5 presentando una disminución del 52,3% con relación al mes anterior (30,4).</a:t>
            </a:r>
          </a:p>
        </p:txBody>
      </p:sp>
      <p:graphicFrame>
        <p:nvGraphicFramePr>
          <p:cNvPr id="8" name="Objeto 7">
            <a:extLst>
              <a:ext uri="{FF2B5EF4-FFF2-40B4-BE49-F238E27FC236}">
                <a16:creationId xmlns:a16="http://schemas.microsoft.com/office/drawing/2014/main" id="{802A551F-B260-B0D4-25F7-D48B2B553E9A}"/>
              </a:ext>
            </a:extLst>
          </p:cNvPr>
          <p:cNvGraphicFramePr>
            <a:graphicFrameLocks noChangeAspect="1"/>
          </p:cNvGraphicFramePr>
          <p:nvPr/>
        </p:nvGraphicFramePr>
        <p:xfrm>
          <a:off x="499295" y="1277310"/>
          <a:ext cx="5955951" cy="4832806"/>
        </p:xfrm>
        <a:graphic>
          <a:graphicData uri="http://schemas.openxmlformats.org/presentationml/2006/ole">
            <mc:AlternateContent xmlns:mc="http://schemas.openxmlformats.org/markup-compatibility/2006">
              <mc:Choice xmlns:v="urn:schemas-microsoft-com:vml" Requires="v">
                <p:oleObj name="Worksheet" r:id="rId2" imgW="4891298" imgH="3968311" progId="Excel.Sheet.12">
                  <p:embed/>
                </p:oleObj>
              </mc:Choice>
              <mc:Fallback>
                <p:oleObj name="Worksheet" r:id="rId2" imgW="4891298" imgH="3968311" progId="Excel.Sheet.12">
                  <p:embed/>
                  <p:pic>
                    <p:nvPicPr>
                      <p:cNvPr id="8" name="Objeto 7">
                        <a:extLst>
                          <a:ext uri="{FF2B5EF4-FFF2-40B4-BE49-F238E27FC236}">
                            <a16:creationId xmlns:a16="http://schemas.microsoft.com/office/drawing/2014/main" id="{3A46F536-4937-BE9A-E5B2-0FD56CB5D5F6}"/>
                          </a:ext>
                        </a:extLst>
                      </p:cNvPr>
                      <p:cNvPicPr/>
                      <p:nvPr/>
                    </p:nvPicPr>
                    <p:blipFill>
                      <a:blip r:embed="rId3"/>
                      <a:stretch>
                        <a:fillRect/>
                      </a:stretch>
                    </p:blipFill>
                    <p:spPr>
                      <a:xfrm>
                        <a:off x="499295" y="1277310"/>
                        <a:ext cx="5955951" cy="4832806"/>
                      </a:xfrm>
                      <a:prstGeom prst="rect">
                        <a:avLst/>
                      </a:prstGeom>
                    </p:spPr>
                  </p:pic>
                </p:oleObj>
              </mc:Fallback>
            </mc:AlternateContent>
          </a:graphicData>
        </a:graphic>
      </p:graphicFrame>
      <p:sp>
        <p:nvSpPr>
          <p:cNvPr id="4" name="CuadroTexto 3">
            <a:extLst>
              <a:ext uri="{FF2B5EF4-FFF2-40B4-BE49-F238E27FC236}">
                <a16:creationId xmlns:a16="http://schemas.microsoft.com/office/drawing/2014/main" id="{D34A6ACB-47A6-1A0B-DE79-FC809A1B6728}"/>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6932931"/>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F671E-DF71-623F-8459-CAEB7C1C34E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B1D5BBB7-9B77-109C-2A2C-8C12C32E0B6F}"/>
              </a:ext>
            </a:extLst>
          </p:cNvPr>
          <p:cNvSpPr txBox="1"/>
          <p:nvPr/>
        </p:nvSpPr>
        <p:spPr>
          <a:xfrm>
            <a:off x="1270670" y="281563"/>
            <a:ext cx="8856984" cy="523220"/>
          </a:xfrm>
          <a:prstGeom prst="rect">
            <a:avLst/>
          </a:prstGeom>
          <a:noFill/>
        </p:spPr>
        <p:txBody>
          <a:bodyPr wrap="square" rtlCol="0">
            <a:spAutoFit/>
          </a:bodyPr>
          <a:lstStyle/>
          <a:p>
            <a:r>
              <a:rPr lang="es-MX" sz="2800" b="1" dirty="0">
                <a:solidFill>
                  <a:srgbClr val="23505E"/>
                </a:solidFill>
                <a:latin typeface="+mj-lt"/>
              </a:rPr>
              <a:t>Detalle del comportamiento de PQRD en Nordeste</a:t>
            </a:r>
          </a:p>
        </p:txBody>
      </p:sp>
      <p:sp>
        <p:nvSpPr>
          <p:cNvPr id="2" name="CuadroTexto 1">
            <a:extLst>
              <a:ext uri="{FF2B5EF4-FFF2-40B4-BE49-F238E27FC236}">
                <a16:creationId xmlns:a16="http://schemas.microsoft.com/office/drawing/2014/main" id="{0ACDA06D-8030-3EB3-05C8-B312168C488A}"/>
              </a:ext>
            </a:extLst>
          </p:cNvPr>
          <p:cNvSpPr txBox="1"/>
          <p:nvPr/>
        </p:nvSpPr>
        <p:spPr>
          <a:xfrm>
            <a:off x="1090650" y="119924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8. Distribución de PQRD Savia Salud EPS en el Nordeste para el mes de noviembre 2024</a:t>
            </a:r>
          </a:p>
        </p:txBody>
      </p:sp>
      <p:sp>
        <p:nvSpPr>
          <p:cNvPr id="5" name="1 CuadroTexto">
            <a:extLst>
              <a:ext uri="{FF2B5EF4-FFF2-40B4-BE49-F238E27FC236}">
                <a16:creationId xmlns:a16="http://schemas.microsoft.com/office/drawing/2014/main" id="{9DE80AB2-ABF0-3817-44F5-F7A637258534}"/>
              </a:ext>
            </a:extLst>
          </p:cNvPr>
          <p:cNvSpPr txBox="1"/>
          <p:nvPr/>
        </p:nvSpPr>
        <p:spPr>
          <a:xfrm>
            <a:off x="1558702" y="5146698"/>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noviembre en el Nordeste es de 18,7 presentando una disminución del 31,1% con relación al mes anterior (27,2).</a:t>
            </a:r>
          </a:p>
        </p:txBody>
      </p:sp>
      <p:graphicFrame>
        <p:nvGraphicFramePr>
          <p:cNvPr id="4" name="Objeto 3">
            <a:extLst>
              <a:ext uri="{FF2B5EF4-FFF2-40B4-BE49-F238E27FC236}">
                <a16:creationId xmlns:a16="http://schemas.microsoft.com/office/drawing/2014/main" id="{CAFDFF9E-91E6-41F7-9C9F-CE430A5CC713}"/>
              </a:ext>
            </a:extLst>
          </p:cNvPr>
          <p:cNvGraphicFramePr>
            <a:graphicFrameLocks noChangeAspect="1"/>
          </p:cNvGraphicFramePr>
          <p:nvPr>
            <p:extLst>
              <p:ext uri="{D42A27DB-BD31-4B8C-83A1-F6EECF244321}">
                <p14:modId xmlns:p14="http://schemas.microsoft.com/office/powerpoint/2010/main" val="2646484611"/>
              </p:ext>
            </p:extLst>
          </p:nvPr>
        </p:nvGraphicFramePr>
        <p:xfrm>
          <a:off x="2494806" y="1712890"/>
          <a:ext cx="6408712" cy="3301080"/>
        </p:xfrm>
        <a:graphic>
          <a:graphicData uri="http://schemas.openxmlformats.org/presentationml/2006/ole">
            <mc:AlternateContent xmlns:mc="http://schemas.openxmlformats.org/markup-compatibility/2006">
              <mc:Choice xmlns:v="urn:schemas-microsoft-com:vml" Requires="v">
                <p:oleObj name="Worksheet" r:id="rId2" imgW="4891298" imgH="2519074" progId="Excel.Sheet.12">
                  <p:embed/>
                </p:oleObj>
              </mc:Choice>
              <mc:Fallback>
                <p:oleObj name="Worksheet" r:id="rId2" imgW="4891298" imgH="2519074" progId="Excel.Sheet.12">
                  <p:embed/>
                  <p:pic>
                    <p:nvPicPr>
                      <p:cNvPr id="5" name="Objeto 4">
                        <a:extLst>
                          <a:ext uri="{FF2B5EF4-FFF2-40B4-BE49-F238E27FC236}">
                            <a16:creationId xmlns:a16="http://schemas.microsoft.com/office/drawing/2014/main" id="{E18965CD-0DF0-CB24-0F29-C6AE4624557E}"/>
                          </a:ext>
                        </a:extLst>
                      </p:cNvPr>
                      <p:cNvPicPr/>
                      <p:nvPr/>
                    </p:nvPicPr>
                    <p:blipFill>
                      <a:blip r:embed="rId3"/>
                      <a:stretch>
                        <a:fillRect/>
                      </a:stretch>
                    </p:blipFill>
                    <p:spPr>
                      <a:xfrm>
                        <a:off x="2494806" y="1712890"/>
                        <a:ext cx="6408712" cy="3301080"/>
                      </a:xfrm>
                      <a:prstGeom prst="rect">
                        <a:avLst/>
                      </a:prstGeom>
                    </p:spPr>
                  </p:pic>
                </p:oleObj>
              </mc:Fallback>
            </mc:AlternateContent>
          </a:graphicData>
        </a:graphic>
      </p:graphicFrame>
      <p:sp>
        <p:nvSpPr>
          <p:cNvPr id="6" name="CuadroTexto 5">
            <a:extLst>
              <a:ext uri="{FF2B5EF4-FFF2-40B4-BE49-F238E27FC236}">
                <a16:creationId xmlns:a16="http://schemas.microsoft.com/office/drawing/2014/main" id="{55E256D3-2DEA-E6D8-57A1-780019A0C93D}"/>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7672091"/>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804EA1-7458-F9E8-AED6-EE5AFDEBA829}"/>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2D43AEDE-C6D8-4EE7-FD43-C2A2DEA001BE}"/>
              </a:ext>
            </a:extLst>
          </p:cNvPr>
          <p:cNvSpPr txBox="1"/>
          <p:nvPr/>
        </p:nvSpPr>
        <p:spPr>
          <a:xfrm>
            <a:off x="1270670" y="281563"/>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Magdalena Medio</a:t>
            </a:r>
          </a:p>
        </p:txBody>
      </p:sp>
      <p:sp>
        <p:nvSpPr>
          <p:cNvPr id="2" name="CuadroTexto 1">
            <a:extLst>
              <a:ext uri="{FF2B5EF4-FFF2-40B4-BE49-F238E27FC236}">
                <a16:creationId xmlns:a16="http://schemas.microsoft.com/office/drawing/2014/main" id="{061A04EF-C1A9-1206-8166-80683332A11D}"/>
              </a:ext>
            </a:extLst>
          </p:cNvPr>
          <p:cNvSpPr txBox="1"/>
          <p:nvPr/>
        </p:nvSpPr>
        <p:spPr>
          <a:xfrm>
            <a:off x="1090650" y="119924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9. Distribución de PQRD Savia Salud EPS en el Magdalena medio para el mes de noviembre 2024</a:t>
            </a:r>
          </a:p>
        </p:txBody>
      </p:sp>
      <p:sp>
        <p:nvSpPr>
          <p:cNvPr id="5" name="1 CuadroTexto">
            <a:extLst>
              <a:ext uri="{FF2B5EF4-FFF2-40B4-BE49-F238E27FC236}">
                <a16:creationId xmlns:a16="http://schemas.microsoft.com/office/drawing/2014/main" id="{AFCFB3EC-ACAA-B508-F5A9-67973AB5E337}"/>
              </a:ext>
            </a:extLst>
          </p:cNvPr>
          <p:cNvSpPr txBox="1"/>
          <p:nvPr/>
        </p:nvSpPr>
        <p:spPr>
          <a:xfrm>
            <a:off x="1558702" y="5157986"/>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noviembre en el Magdalena Medio es de 12,0  presentando una disminución del 58,2% con relación al mes anterior (28,7).</a:t>
            </a:r>
          </a:p>
        </p:txBody>
      </p:sp>
      <p:graphicFrame>
        <p:nvGraphicFramePr>
          <p:cNvPr id="6" name="Objeto 5">
            <a:extLst>
              <a:ext uri="{FF2B5EF4-FFF2-40B4-BE49-F238E27FC236}">
                <a16:creationId xmlns:a16="http://schemas.microsoft.com/office/drawing/2014/main" id="{678E2515-5AD0-1ECF-F61D-B3AFD5A50050}"/>
              </a:ext>
            </a:extLst>
          </p:cNvPr>
          <p:cNvGraphicFramePr>
            <a:graphicFrameLocks noChangeAspect="1"/>
          </p:cNvGraphicFramePr>
          <p:nvPr>
            <p:extLst>
              <p:ext uri="{D42A27DB-BD31-4B8C-83A1-F6EECF244321}">
                <p14:modId xmlns:p14="http://schemas.microsoft.com/office/powerpoint/2010/main" val="2568948840"/>
              </p:ext>
            </p:extLst>
          </p:nvPr>
        </p:nvGraphicFramePr>
        <p:xfrm>
          <a:off x="2126992" y="1906944"/>
          <a:ext cx="7936428" cy="2910796"/>
        </p:xfrm>
        <a:graphic>
          <a:graphicData uri="http://schemas.openxmlformats.org/presentationml/2006/ole">
            <mc:AlternateContent xmlns:mc="http://schemas.openxmlformats.org/markup-compatibility/2006">
              <mc:Choice xmlns:v="urn:schemas-microsoft-com:vml" Requires="v">
                <p:oleObj name="Worksheet" r:id="rId2" imgW="4891298" imgH="1794455" progId="Excel.Sheet.12">
                  <p:embed/>
                </p:oleObj>
              </mc:Choice>
              <mc:Fallback>
                <p:oleObj name="Worksheet" r:id="rId2" imgW="4891298" imgH="1794455" progId="Excel.Sheet.12">
                  <p:embed/>
                  <p:pic>
                    <p:nvPicPr>
                      <p:cNvPr id="5" name="Objeto 4">
                        <a:extLst>
                          <a:ext uri="{FF2B5EF4-FFF2-40B4-BE49-F238E27FC236}">
                            <a16:creationId xmlns:a16="http://schemas.microsoft.com/office/drawing/2014/main" id="{82BE95ED-4508-3056-22F3-6BF8B4990B79}"/>
                          </a:ext>
                        </a:extLst>
                      </p:cNvPr>
                      <p:cNvPicPr/>
                      <p:nvPr/>
                    </p:nvPicPr>
                    <p:blipFill>
                      <a:blip r:embed="rId3"/>
                      <a:stretch>
                        <a:fillRect/>
                      </a:stretch>
                    </p:blipFill>
                    <p:spPr>
                      <a:xfrm>
                        <a:off x="2126992" y="1906944"/>
                        <a:ext cx="7936428" cy="2910796"/>
                      </a:xfrm>
                      <a:prstGeom prst="rect">
                        <a:avLst/>
                      </a:prstGeom>
                    </p:spPr>
                  </p:pic>
                </p:oleObj>
              </mc:Fallback>
            </mc:AlternateContent>
          </a:graphicData>
        </a:graphic>
      </p:graphicFrame>
      <p:sp>
        <p:nvSpPr>
          <p:cNvPr id="8" name="CuadroTexto 7">
            <a:extLst>
              <a:ext uri="{FF2B5EF4-FFF2-40B4-BE49-F238E27FC236}">
                <a16:creationId xmlns:a16="http://schemas.microsoft.com/office/drawing/2014/main" id="{B57343DA-FBFF-3BAB-DB1C-82914BB69BCB}"/>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5545102"/>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6092C5-EF85-2034-7CAB-5E2DD320E617}"/>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3F7C2A57-ADB3-D8CF-119E-1CF35B438F63}"/>
              </a:ext>
            </a:extLst>
          </p:cNvPr>
          <p:cNvSpPr txBox="1"/>
          <p:nvPr/>
        </p:nvSpPr>
        <p:spPr>
          <a:xfrm>
            <a:off x="1270670" y="281563"/>
            <a:ext cx="9217024" cy="523220"/>
          </a:xfrm>
          <a:prstGeom prst="rect">
            <a:avLst/>
          </a:prstGeom>
          <a:noFill/>
        </p:spPr>
        <p:txBody>
          <a:bodyPr wrap="square" rtlCol="0">
            <a:spAutoFit/>
          </a:bodyPr>
          <a:lstStyle/>
          <a:p>
            <a:r>
              <a:rPr lang="es-MX" sz="2800" b="1" dirty="0">
                <a:solidFill>
                  <a:srgbClr val="23505E"/>
                </a:solidFill>
                <a:latin typeface="+mj-lt"/>
              </a:rPr>
              <a:t>Detalle del comportamiento de PQRD en Magdalena Medio</a:t>
            </a:r>
          </a:p>
        </p:txBody>
      </p:sp>
      <p:sp>
        <p:nvSpPr>
          <p:cNvPr id="2" name="CuadroTexto 1">
            <a:extLst>
              <a:ext uri="{FF2B5EF4-FFF2-40B4-BE49-F238E27FC236}">
                <a16:creationId xmlns:a16="http://schemas.microsoft.com/office/drawing/2014/main" id="{9DCF744C-8B5B-10B8-B43E-9E3F0796C620}"/>
              </a:ext>
            </a:extLst>
          </p:cNvPr>
          <p:cNvSpPr txBox="1"/>
          <p:nvPr/>
        </p:nvSpPr>
        <p:spPr>
          <a:xfrm>
            <a:off x="1090650" y="1222685"/>
            <a:ext cx="9217024" cy="312265"/>
          </a:xfrm>
          <a:prstGeom prst="rect">
            <a:avLst/>
          </a:prstGeom>
          <a:noFill/>
        </p:spPr>
        <p:txBody>
          <a:bodyPr wrap="square" rtlCol="0">
            <a:spAutoFit/>
          </a:bodyPr>
          <a:lstStyle/>
          <a:p>
            <a:pPr algn="ctr"/>
            <a:r>
              <a:rPr lang="es-MX" sz="1429"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Tabla 10. Distribución de PQRD Savia Salud EPS en el Bajo Cauca para el mes de noviembre 2024</a:t>
            </a:r>
          </a:p>
        </p:txBody>
      </p:sp>
      <p:sp>
        <p:nvSpPr>
          <p:cNvPr id="5" name="1 CuadroTexto">
            <a:extLst>
              <a:ext uri="{FF2B5EF4-FFF2-40B4-BE49-F238E27FC236}">
                <a16:creationId xmlns:a16="http://schemas.microsoft.com/office/drawing/2014/main" id="{665C928E-B35D-2F3C-4C4F-991B07420924}"/>
              </a:ext>
            </a:extLst>
          </p:cNvPr>
          <p:cNvSpPr txBox="1"/>
          <p:nvPr/>
        </p:nvSpPr>
        <p:spPr>
          <a:xfrm>
            <a:off x="1558702" y="4995320"/>
            <a:ext cx="9073008"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La tasa total de PQRD para noviembre en el Bajo Cauca es de 19,0 presentando una diminución del 45,3% con relación al mes anterior (34,8).</a:t>
            </a:r>
          </a:p>
        </p:txBody>
      </p:sp>
      <p:graphicFrame>
        <p:nvGraphicFramePr>
          <p:cNvPr id="4" name="Objeto 3">
            <a:extLst>
              <a:ext uri="{FF2B5EF4-FFF2-40B4-BE49-F238E27FC236}">
                <a16:creationId xmlns:a16="http://schemas.microsoft.com/office/drawing/2014/main" id="{5D4B4B3D-A4BC-1934-7652-F9BB3E22BA3D}"/>
              </a:ext>
            </a:extLst>
          </p:cNvPr>
          <p:cNvGraphicFramePr>
            <a:graphicFrameLocks noChangeAspect="1"/>
          </p:cNvGraphicFramePr>
          <p:nvPr>
            <p:extLst>
              <p:ext uri="{D42A27DB-BD31-4B8C-83A1-F6EECF244321}">
                <p14:modId xmlns:p14="http://schemas.microsoft.com/office/powerpoint/2010/main" val="4228544200"/>
              </p:ext>
            </p:extLst>
          </p:nvPr>
        </p:nvGraphicFramePr>
        <p:xfrm>
          <a:off x="1990750" y="1845618"/>
          <a:ext cx="7942774" cy="2913124"/>
        </p:xfrm>
        <a:graphic>
          <a:graphicData uri="http://schemas.openxmlformats.org/presentationml/2006/ole">
            <mc:AlternateContent xmlns:mc="http://schemas.openxmlformats.org/markup-compatibility/2006">
              <mc:Choice xmlns:v="urn:schemas-microsoft-com:vml" Requires="v">
                <p:oleObj name="Worksheet" r:id="rId2" imgW="4891298" imgH="1794455" progId="Excel.Sheet.12">
                  <p:embed/>
                </p:oleObj>
              </mc:Choice>
              <mc:Fallback>
                <p:oleObj name="Worksheet" r:id="rId2" imgW="4891298" imgH="1794455" progId="Excel.Sheet.12">
                  <p:embed/>
                  <p:pic>
                    <p:nvPicPr>
                      <p:cNvPr id="3" name="Objeto 2">
                        <a:extLst>
                          <a:ext uri="{FF2B5EF4-FFF2-40B4-BE49-F238E27FC236}">
                            <a16:creationId xmlns:a16="http://schemas.microsoft.com/office/drawing/2014/main" id="{A03AA3A8-CE10-31A6-98AC-D04A04773105}"/>
                          </a:ext>
                        </a:extLst>
                      </p:cNvPr>
                      <p:cNvPicPr/>
                      <p:nvPr/>
                    </p:nvPicPr>
                    <p:blipFill>
                      <a:blip r:embed="rId3"/>
                      <a:stretch>
                        <a:fillRect/>
                      </a:stretch>
                    </p:blipFill>
                    <p:spPr>
                      <a:xfrm>
                        <a:off x="1990750" y="1845618"/>
                        <a:ext cx="7942774" cy="2913124"/>
                      </a:xfrm>
                      <a:prstGeom prst="rect">
                        <a:avLst/>
                      </a:prstGeom>
                    </p:spPr>
                  </p:pic>
                </p:oleObj>
              </mc:Fallback>
            </mc:AlternateContent>
          </a:graphicData>
        </a:graphic>
      </p:graphicFrame>
      <p:sp>
        <p:nvSpPr>
          <p:cNvPr id="10" name="CuadroTexto 9">
            <a:extLst>
              <a:ext uri="{FF2B5EF4-FFF2-40B4-BE49-F238E27FC236}">
                <a16:creationId xmlns:a16="http://schemas.microsoft.com/office/drawing/2014/main" id="{0E2AA1CF-5F98-0314-C176-EB5689A207D1}"/>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2567090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24955-B850-A9CD-1434-AF21B6FA762A}"/>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A373898-4470-A3AB-5A8C-F20069AD383F}"/>
              </a:ext>
            </a:extLst>
          </p:cNvPr>
          <p:cNvSpPr txBox="1"/>
          <p:nvPr/>
        </p:nvSpPr>
        <p:spPr>
          <a:xfrm>
            <a:off x="1270670" y="281563"/>
            <a:ext cx="9217024" cy="954107"/>
          </a:xfrm>
          <a:prstGeom prst="rect">
            <a:avLst/>
          </a:prstGeom>
          <a:noFill/>
        </p:spPr>
        <p:txBody>
          <a:bodyPr wrap="square" rtlCol="0">
            <a:spAutoFit/>
          </a:bodyPr>
          <a:lstStyle/>
          <a:p>
            <a:r>
              <a:rPr lang="es-MX" sz="2800" b="1" dirty="0">
                <a:solidFill>
                  <a:srgbClr val="23505E"/>
                </a:solidFill>
                <a:latin typeface="+mj-lt"/>
              </a:rPr>
              <a:t>Tabla 6. Distribución PQRD por servicios a los principales proveedores para octubre 2024</a:t>
            </a:r>
          </a:p>
        </p:txBody>
      </p:sp>
      <p:sp>
        <p:nvSpPr>
          <p:cNvPr id="5" name="1 CuadroTexto">
            <a:extLst>
              <a:ext uri="{FF2B5EF4-FFF2-40B4-BE49-F238E27FC236}">
                <a16:creationId xmlns:a16="http://schemas.microsoft.com/office/drawing/2014/main" id="{06C2B37B-8AF3-9278-92CB-5553B04B431F}"/>
              </a:ext>
            </a:extLst>
          </p:cNvPr>
          <p:cNvSpPr txBox="1"/>
          <p:nvPr/>
        </p:nvSpPr>
        <p:spPr>
          <a:xfrm>
            <a:off x="447129" y="5722713"/>
            <a:ext cx="6140170" cy="738664"/>
          </a:xfrm>
          <a:prstGeom prst="rect">
            <a:avLst/>
          </a:prstGeom>
          <a:noFill/>
        </p:spPr>
        <p:txBody>
          <a:bodyPr wrap="square" rtlCol="0">
            <a:spAutoFit/>
          </a:bodyPr>
          <a:lstStyle/>
          <a:p>
            <a:r>
              <a:rPr lang="es-MX" dirty="0">
                <a:solidFill>
                  <a:srgbClr val="2A5162"/>
                </a:solidFill>
                <a:cs typeface="Arial" panose="020B0604020202020204" pitchFamily="34" charset="0"/>
              </a:rPr>
              <a:t>Los motivos de PQRD asignadas a estas instituciones se encuentran inmersas en la Tabla 1. </a:t>
            </a:r>
          </a:p>
        </p:txBody>
      </p:sp>
      <p:sp>
        <p:nvSpPr>
          <p:cNvPr id="6" name="CuadroTexto 5">
            <a:extLst>
              <a:ext uri="{FF2B5EF4-FFF2-40B4-BE49-F238E27FC236}">
                <a16:creationId xmlns:a16="http://schemas.microsoft.com/office/drawing/2014/main" id="{25E14A85-2E80-2864-1830-6BB34158037C}"/>
              </a:ext>
            </a:extLst>
          </p:cNvPr>
          <p:cNvSpPr txBox="1"/>
          <p:nvPr/>
        </p:nvSpPr>
        <p:spPr>
          <a:xfrm>
            <a:off x="1918742" y="226701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191</a:t>
            </a:r>
          </a:p>
        </p:txBody>
      </p:sp>
      <p:pic>
        <p:nvPicPr>
          <p:cNvPr id="8" name="Imagen 7" descr="Logotipo, nombre de la empresa&#10;&#10;Descripción generada automáticamente">
            <a:extLst>
              <a:ext uri="{FF2B5EF4-FFF2-40B4-BE49-F238E27FC236}">
                <a16:creationId xmlns:a16="http://schemas.microsoft.com/office/drawing/2014/main" id="{DA4E5E22-7C3D-DC28-CA17-41253BBF3AEB}"/>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5586692" y="1571899"/>
            <a:ext cx="885633" cy="459848"/>
          </a:xfrm>
          <a:prstGeom prst="rect">
            <a:avLst/>
          </a:prstGeom>
        </p:spPr>
      </p:pic>
      <p:pic>
        <p:nvPicPr>
          <p:cNvPr id="9" name="Imagen 8">
            <a:extLst>
              <a:ext uri="{FF2B5EF4-FFF2-40B4-BE49-F238E27FC236}">
                <a16:creationId xmlns:a16="http://schemas.microsoft.com/office/drawing/2014/main" id="{1A61CC88-5C3A-FAA8-9607-B68A47D1E6BC}"/>
              </a:ext>
            </a:extLst>
          </p:cNvPr>
          <p:cNvPicPr>
            <a:picLocks noChangeAspect="1"/>
          </p:cNvPicPr>
          <p:nvPr/>
        </p:nvPicPr>
        <p:blipFill>
          <a:blip r:embed="rId3"/>
          <a:stretch>
            <a:fillRect/>
          </a:stretch>
        </p:blipFill>
        <p:spPr>
          <a:xfrm>
            <a:off x="2620500" y="2621873"/>
            <a:ext cx="619714" cy="785547"/>
          </a:xfrm>
          <a:prstGeom prst="rect">
            <a:avLst/>
          </a:prstGeom>
        </p:spPr>
      </p:pic>
      <p:pic>
        <p:nvPicPr>
          <p:cNvPr id="10" name="Imagen 9" descr="Interfaz de usuario gráfica, Aplicación&#10;&#10;Descripción generada automáticamente">
            <a:extLst>
              <a:ext uri="{FF2B5EF4-FFF2-40B4-BE49-F238E27FC236}">
                <a16:creationId xmlns:a16="http://schemas.microsoft.com/office/drawing/2014/main" id="{E8C01A9E-D170-91A8-C29D-5A4A468126BD}"/>
              </a:ext>
            </a:extLst>
          </p:cNvPr>
          <p:cNvPicPr>
            <a:picLocks noChangeAspect="1"/>
          </p:cNvPicPr>
          <p:nvPr/>
        </p:nvPicPr>
        <p:blipFill rotWithShape="1">
          <a:blip r:embed="rId4" cstate="email">
            <a:extLst>
              <a:ext uri="{28A0092B-C50C-407E-A947-70E740481C1C}">
                <a14:useLocalDpi xmlns:a14="http://schemas.microsoft.com/office/drawing/2010/main" val="0"/>
              </a:ext>
            </a:extLst>
          </a:blip>
          <a:srcRect t="11633" r="67610" b="13772"/>
          <a:stretch/>
        </p:blipFill>
        <p:spPr>
          <a:xfrm>
            <a:off x="8594997" y="4077154"/>
            <a:ext cx="1050867" cy="757491"/>
          </a:xfrm>
          <a:prstGeom prst="rect">
            <a:avLst/>
          </a:prstGeom>
        </p:spPr>
      </p:pic>
      <p:sp>
        <p:nvSpPr>
          <p:cNvPr id="11" name="CuadroTexto 10">
            <a:extLst>
              <a:ext uri="{FF2B5EF4-FFF2-40B4-BE49-F238E27FC236}">
                <a16:creationId xmlns:a16="http://schemas.microsoft.com/office/drawing/2014/main" id="{929C44AF-8380-ADAF-B9B9-CAA37D816126}"/>
              </a:ext>
            </a:extLst>
          </p:cNvPr>
          <p:cNvSpPr txBox="1"/>
          <p:nvPr/>
        </p:nvSpPr>
        <p:spPr>
          <a:xfrm>
            <a:off x="5026431" y="226701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590</a:t>
            </a:r>
          </a:p>
        </p:txBody>
      </p:sp>
      <p:sp>
        <p:nvSpPr>
          <p:cNvPr id="12" name="CuadroTexto 11">
            <a:extLst>
              <a:ext uri="{FF2B5EF4-FFF2-40B4-BE49-F238E27FC236}">
                <a16:creationId xmlns:a16="http://schemas.microsoft.com/office/drawing/2014/main" id="{353F587C-2BBF-F797-76A6-E2104CCAB455}"/>
              </a:ext>
            </a:extLst>
          </p:cNvPr>
          <p:cNvSpPr txBox="1"/>
          <p:nvPr/>
        </p:nvSpPr>
        <p:spPr>
          <a:xfrm>
            <a:off x="1970081" y="4017573"/>
            <a:ext cx="693509" cy="203967"/>
          </a:xfrm>
          <a:prstGeom prst="rect">
            <a:avLst/>
          </a:prstGeom>
          <a:noFill/>
        </p:spPr>
        <p:txBody>
          <a:bodyPr wrap="square">
            <a:spAutoFit/>
          </a:bodyPr>
          <a:lstStyle/>
          <a:p>
            <a:pPr algn="ctr"/>
            <a:r>
              <a:rPr lang="es-ES" sz="1088" baseline="-25000" dirty="0">
                <a:solidFill>
                  <a:schemeClr val="bg1"/>
                </a:solidFill>
                <a:latin typeface="Open Sans Extrabold" panose="020B0906030804020204" pitchFamily="34" charset="0"/>
                <a:ea typeface="Open Sans Extrabold" panose="020B0906030804020204" pitchFamily="34" charset="0"/>
                <a:cs typeface="Open Sans Extrabold" panose="020B0906030804020204" pitchFamily="34" charset="0"/>
              </a:rPr>
              <a:t>Agosto</a:t>
            </a:r>
          </a:p>
        </p:txBody>
      </p:sp>
      <p:sp>
        <p:nvSpPr>
          <p:cNvPr id="13" name="CuadroTexto 12">
            <a:extLst>
              <a:ext uri="{FF2B5EF4-FFF2-40B4-BE49-F238E27FC236}">
                <a16:creationId xmlns:a16="http://schemas.microsoft.com/office/drawing/2014/main" id="{09D893EA-67EF-1776-3523-7E336FE30F11}"/>
              </a:ext>
            </a:extLst>
          </p:cNvPr>
          <p:cNvSpPr txBox="1"/>
          <p:nvPr/>
        </p:nvSpPr>
        <p:spPr>
          <a:xfrm>
            <a:off x="1915727" y="359031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143</a:t>
            </a:r>
          </a:p>
        </p:txBody>
      </p:sp>
      <p:sp>
        <p:nvSpPr>
          <p:cNvPr id="14" name="CuadroTexto 13">
            <a:extLst>
              <a:ext uri="{FF2B5EF4-FFF2-40B4-BE49-F238E27FC236}">
                <a16:creationId xmlns:a16="http://schemas.microsoft.com/office/drawing/2014/main" id="{FE4AF1CA-730A-E4AB-C5A2-5B3381A910BB}"/>
              </a:ext>
            </a:extLst>
          </p:cNvPr>
          <p:cNvSpPr txBox="1"/>
          <p:nvPr/>
        </p:nvSpPr>
        <p:spPr>
          <a:xfrm>
            <a:off x="5035346" y="358210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271</a:t>
            </a:r>
          </a:p>
        </p:txBody>
      </p:sp>
      <p:pic>
        <p:nvPicPr>
          <p:cNvPr id="15" name="Imagen 14" descr="Texto&#10;&#10;Descripción generada automáticamente con confianza media">
            <a:extLst>
              <a:ext uri="{FF2B5EF4-FFF2-40B4-BE49-F238E27FC236}">
                <a16:creationId xmlns:a16="http://schemas.microsoft.com/office/drawing/2014/main" id="{C2456DD6-8218-50F1-2829-1981CE610C54}"/>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8211518" y="2863925"/>
            <a:ext cx="1620000" cy="602640"/>
          </a:xfrm>
          <a:prstGeom prst="rect">
            <a:avLst/>
          </a:prstGeom>
        </p:spPr>
      </p:pic>
      <p:sp>
        <p:nvSpPr>
          <p:cNvPr id="16" name="CuadroTexto 15">
            <a:extLst>
              <a:ext uri="{FF2B5EF4-FFF2-40B4-BE49-F238E27FC236}">
                <a16:creationId xmlns:a16="http://schemas.microsoft.com/office/drawing/2014/main" id="{831832F4-E388-225D-10C3-E3CF3B8BB551}"/>
              </a:ext>
            </a:extLst>
          </p:cNvPr>
          <p:cNvSpPr txBox="1"/>
          <p:nvPr/>
        </p:nvSpPr>
        <p:spPr>
          <a:xfrm>
            <a:off x="8116050" y="3573172"/>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229</a:t>
            </a:r>
          </a:p>
        </p:txBody>
      </p:sp>
      <p:sp>
        <p:nvSpPr>
          <p:cNvPr id="17" name="CuadroTexto 16">
            <a:extLst>
              <a:ext uri="{FF2B5EF4-FFF2-40B4-BE49-F238E27FC236}">
                <a16:creationId xmlns:a16="http://schemas.microsoft.com/office/drawing/2014/main" id="{19225BC0-7612-BEB3-F6E3-62995576D5B3}"/>
              </a:ext>
            </a:extLst>
          </p:cNvPr>
          <p:cNvSpPr txBox="1"/>
          <p:nvPr/>
        </p:nvSpPr>
        <p:spPr>
          <a:xfrm>
            <a:off x="1922618" y="5051584"/>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7</a:t>
            </a:r>
          </a:p>
        </p:txBody>
      </p:sp>
      <p:pic>
        <p:nvPicPr>
          <p:cNvPr id="18" name="Imagen 17" descr="Logotipo&#10;&#10;Descripción generada automáticamente">
            <a:extLst>
              <a:ext uri="{FF2B5EF4-FFF2-40B4-BE49-F238E27FC236}">
                <a16:creationId xmlns:a16="http://schemas.microsoft.com/office/drawing/2014/main" id="{FDF9C6C5-32C5-E32E-79D8-440A47110F73}"/>
              </a:ext>
            </a:extLst>
          </p:cNvPr>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5165317" y="4291912"/>
            <a:ext cx="1421982" cy="445483"/>
          </a:xfrm>
          <a:prstGeom prst="rect">
            <a:avLst/>
          </a:prstGeom>
        </p:spPr>
      </p:pic>
      <p:sp>
        <p:nvSpPr>
          <p:cNvPr id="19" name="CuadroTexto 18">
            <a:extLst>
              <a:ext uri="{FF2B5EF4-FFF2-40B4-BE49-F238E27FC236}">
                <a16:creationId xmlns:a16="http://schemas.microsoft.com/office/drawing/2014/main" id="{3ABE2270-90BB-3D90-85F2-7939FC9A422B}"/>
              </a:ext>
            </a:extLst>
          </p:cNvPr>
          <p:cNvSpPr txBox="1"/>
          <p:nvPr/>
        </p:nvSpPr>
        <p:spPr>
          <a:xfrm>
            <a:off x="4967049" y="501448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189</a:t>
            </a:r>
          </a:p>
        </p:txBody>
      </p:sp>
      <p:sp>
        <p:nvSpPr>
          <p:cNvPr id="20" name="CuadroTexto 19">
            <a:extLst>
              <a:ext uri="{FF2B5EF4-FFF2-40B4-BE49-F238E27FC236}">
                <a16:creationId xmlns:a16="http://schemas.microsoft.com/office/drawing/2014/main" id="{4A925274-45C1-8EF1-DA2E-D13651E79F42}"/>
              </a:ext>
            </a:extLst>
          </p:cNvPr>
          <p:cNvSpPr txBox="1"/>
          <p:nvPr/>
        </p:nvSpPr>
        <p:spPr>
          <a:xfrm>
            <a:off x="8191921" y="497877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155</a:t>
            </a:r>
          </a:p>
        </p:txBody>
      </p:sp>
      <p:sp>
        <p:nvSpPr>
          <p:cNvPr id="21" name="CuadroTexto 20">
            <a:extLst>
              <a:ext uri="{FF2B5EF4-FFF2-40B4-BE49-F238E27FC236}">
                <a16:creationId xmlns:a16="http://schemas.microsoft.com/office/drawing/2014/main" id="{0C1D295F-947B-F720-A4DD-B49EC70A1769}"/>
              </a:ext>
            </a:extLst>
          </p:cNvPr>
          <p:cNvSpPr txBox="1"/>
          <p:nvPr/>
        </p:nvSpPr>
        <p:spPr>
          <a:xfrm>
            <a:off x="8974605" y="2098223"/>
            <a:ext cx="1017731" cy="312265"/>
          </a:xfrm>
          <a:prstGeom prst="rect">
            <a:avLst/>
          </a:prstGeom>
          <a:noFill/>
        </p:spPr>
        <p:txBody>
          <a:bodyPr wrap="square" rtlCol="0">
            <a:spAutoFit/>
          </a:bodyPr>
          <a:lstStyle/>
          <a:p>
            <a:pPr algn="ctr"/>
            <a:r>
              <a:rPr lang="es-ES" sz="1429" b="1" dirty="0">
                <a:solidFill>
                  <a:schemeClr val="bg1"/>
                </a:solidFill>
              </a:rPr>
              <a:t>Abril</a:t>
            </a:r>
            <a:endParaRPr lang="es-CO" sz="1429" b="1" dirty="0">
              <a:solidFill>
                <a:schemeClr val="bg1"/>
              </a:solidFill>
            </a:endParaRPr>
          </a:p>
        </p:txBody>
      </p:sp>
      <p:sp>
        <p:nvSpPr>
          <p:cNvPr id="22" name="CuadroTexto 21">
            <a:extLst>
              <a:ext uri="{FF2B5EF4-FFF2-40B4-BE49-F238E27FC236}">
                <a16:creationId xmlns:a16="http://schemas.microsoft.com/office/drawing/2014/main" id="{AD2E9029-E0E3-48DE-65DF-1D3F814747EA}"/>
              </a:ext>
            </a:extLst>
          </p:cNvPr>
          <p:cNvSpPr txBox="1"/>
          <p:nvPr/>
        </p:nvSpPr>
        <p:spPr>
          <a:xfrm>
            <a:off x="2756584" y="2269505"/>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201</a:t>
            </a:r>
          </a:p>
        </p:txBody>
      </p:sp>
      <p:sp>
        <p:nvSpPr>
          <p:cNvPr id="23" name="CuadroTexto 22">
            <a:extLst>
              <a:ext uri="{FF2B5EF4-FFF2-40B4-BE49-F238E27FC236}">
                <a16:creationId xmlns:a16="http://schemas.microsoft.com/office/drawing/2014/main" id="{03109B85-08BB-BD0C-0F0E-174A1131E258}"/>
              </a:ext>
            </a:extLst>
          </p:cNvPr>
          <p:cNvSpPr txBox="1"/>
          <p:nvPr/>
        </p:nvSpPr>
        <p:spPr>
          <a:xfrm>
            <a:off x="5855089" y="2278104"/>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671</a:t>
            </a:r>
          </a:p>
        </p:txBody>
      </p:sp>
      <p:sp>
        <p:nvSpPr>
          <p:cNvPr id="24" name="CuadroTexto 23">
            <a:extLst>
              <a:ext uri="{FF2B5EF4-FFF2-40B4-BE49-F238E27FC236}">
                <a16:creationId xmlns:a16="http://schemas.microsoft.com/office/drawing/2014/main" id="{7BADBF59-9FAE-BD79-431F-5069AF2F4442}"/>
              </a:ext>
            </a:extLst>
          </p:cNvPr>
          <p:cNvSpPr txBox="1"/>
          <p:nvPr/>
        </p:nvSpPr>
        <p:spPr>
          <a:xfrm>
            <a:off x="2763393" y="3589957"/>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201</a:t>
            </a:r>
          </a:p>
        </p:txBody>
      </p:sp>
      <p:sp>
        <p:nvSpPr>
          <p:cNvPr id="25" name="CuadroTexto 24">
            <a:extLst>
              <a:ext uri="{FF2B5EF4-FFF2-40B4-BE49-F238E27FC236}">
                <a16:creationId xmlns:a16="http://schemas.microsoft.com/office/drawing/2014/main" id="{387D6B67-0549-F19C-60E5-CC9D61AAA650}"/>
              </a:ext>
            </a:extLst>
          </p:cNvPr>
          <p:cNvSpPr txBox="1"/>
          <p:nvPr/>
        </p:nvSpPr>
        <p:spPr>
          <a:xfrm>
            <a:off x="5883012" y="3558736"/>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249</a:t>
            </a:r>
          </a:p>
        </p:txBody>
      </p:sp>
      <p:sp>
        <p:nvSpPr>
          <p:cNvPr id="26" name="CuadroTexto 25">
            <a:extLst>
              <a:ext uri="{FF2B5EF4-FFF2-40B4-BE49-F238E27FC236}">
                <a16:creationId xmlns:a16="http://schemas.microsoft.com/office/drawing/2014/main" id="{E83AE2B9-1CB8-41BB-E20F-979A705F6DFB}"/>
              </a:ext>
            </a:extLst>
          </p:cNvPr>
          <p:cNvSpPr txBox="1"/>
          <p:nvPr/>
        </p:nvSpPr>
        <p:spPr>
          <a:xfrm>
            <a:off x="8947380" y="3564103"/>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207</a:t>
            </a:r>
          </a:p>
        </p:txBody>
      </p:sp>
      <p:sp>
        <p:nvSpPr>
          <p:cNvPr id="27" name="CuadroTexto 26">
            <a:extLst>
              <a:ext uri="{FF2B5EF4-FFF2-40B4-BE49-F238E27FC236}">
                <a16:creationId xmlns:a16="http://schemas.microsoft.com/office/drawing/2014/main" id="{8FCB27FB-D1A3-95B5-C02C-CEA05C30873D}"/>
              </a:ext>
            </a:extLst>
          </p:cNvPr>
          <p:cNvSpPr txBox="1"/>
          <p:nvPr/>
        </p:nvSpPr>
        <p:spPr>
          <a:xfrm>
            <a:off x="2769257" y="5056559"/>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22</a:t>
            </a:r>
          </a:p>
        </p:txBody>
      </p:sp>
      <p:sp>
        <p:nvSpPr>
          <p:cNvPr id="28" name="CuadroTexto 27">
            <a:extLst>
              <a:ext uri="{FF2B5EF4-FFF2-40B4-BE49-F238E27FC236}">
                <a16:creationId xmlns:a16="http://schemas.microsoft.com/office/drawing/2014/main" id="{4C2B06AB-60A2-4F09-132B-AF24E62C86E1}"/>
              </a:ext>
            </a:extLst>
          </p:cNvPr>
          <p:cNvSpPr txBox="1"/>
          <p:nvPr/>
        </p:nvSpPr>
        <p:spPr>
          <a:xfrm>
            <a:off x="5838721" y="5015350"/>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240</a:t>
            </a:r>
          </a:p>
        </p:txBody>
      </p:sp>
      <p:sp>
        <p:nvSpPr>
          <p:cNvPr id="29" name="CuadroTexto 28">
            <a:extLst>
              <a:ext uri="{FF2B5EF4-FFF2-40B4-BE49-F238E27FC236}">
                <a16:creationId xmlns:a16="http://schemas.microsoft.com/office/drawing/2014/main" id="{A6CFCA65-8704-EBF2-FE2F-1FF7508F2890}"/>
              </a:ext>
            </a:extLst>
          </p:cNvPr>
          <p:cNvSpPr txBox="1"/>
          <p:nvPr/>
        </p:nvSpPr>
        <p:spPr>
          <a:xfrm>
            <a:off x="9006281" y="4986843"/>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135</a:t>
            </a:r>
          </a:p>
        </p:txBody>
      </p:sp>
      <p:pic>
        <p:nvPicPr>
          <p:cNvPr id="30" name="Imagen 29">
            <a:extLst>
              <a:ext uri="{FF2B5EF4-FFF2-40B4-BE49-F238E27FC236}">
                <a16:creationId xmlns:a16="http://schemas.microsoft.com/office/drawing/2014/main" id="{2FAE7D93-3B12-F716-2317-86CF2441A110}"/>
              </a:ext>
            </a:extLst>
          </p:cNvPr>
          <p:cNvPicPr>
            <a:picLocks noChangeAspect="1"/>
          </p:cNvPicPr>
          <p:nvPr/>
        </p:nvPicPr>
        <p:blipFill>
          <a:blip r:embed="rId7"/>
          <a:stretch>
            <a:fillRect/>
          </a:stretch>
        </p:blipFill>
        <p:spPr>
          <a:xfrm>
            <a:off x="5162165" y="2837852"/>
            <a:ext cx="1697997" cy="492549"/>
          </a:xfrm>
          <a:prstGeom prst="rect">
            <a:avLst/>
          </a:prstGeom>
        </p:spPr>
      </p:pic>
      <p:pic>
        <p:nvPicPr>
          <p:cNvPr id="31" name="Imagen 30">
            <a:extLst>
              <a:ext uri="{FF2B5EF4-FFF2-40B4-BE49-F238E27FC236}">
                <a16:creationId xmlns:a16="http://schemas.microsoft.com/office/drawing/2014/main" id="{9562779C-24DB-AF22-6A14-28637EAD64FD}"/>
              </a:ext>
            </a:extLst>
          </p:cNvPr>
          <p:cNvPicPr>
            <a:picLocks noChangeAspect="1"/>
          </p:cNvPicPr>
          <p:nvPr/>
        </p:nvPicPr>
        <p:blipFill>
          <a:blip r:embed="rId8"/>
          <a:stretch>
            <a:fillRect/>
          </a:stretch>
        </p:blipFill>
        <p:spPr>
          <a:xfrm>
            <a:off x="2091279" y="4134825"/>
            <a:ext cx="1491749" cy="634322"/>
          </a:xfrm>
          <a:prstGeom prst="rect">
            <a:avLst/>
          </a:prstGeom>
        </p:spPr>
      </p:pic>
      <p:pic>
        <p:nvPicPr>
          <p:cNvPr id="32" name="Imagen 31">
            <a:extLst>
              <a:ext uri="{FF2B5EF4-FFF2-40B4-BE49-F238E27FC236}">
                <a16:creationId xmlns:a16="http://schemas.microsoft.com/office/drawing/2014/main" id="{5C04BADB-FA6E-25E9-05A3-8B40E217A803}"/>
              </a:ext>
            </a:extLst>
          </p:cNvPr>
          <p:cNvPicPr>
            <a:picLocks noChangeAspect="1"/>
          </p:cNvPicPr>
          <p:nvPr/>
        </p:nvPicPr>
        <p:blipFill>
          <a:blip r:embed="rId9"/>
          <a:stretch>
            <a:fillRect/>
          </a:stretch>
        </p:blipFill>
        <p:spPr>
          <a:xfrm>
            <a:off x="2367678" y="1430001"/>
            <a:ext cx="950965" cy="665675"/>
          </a:xfrm>
          <a:prstGeom prst="rect">
            <a:avLst/>
          </a:prstGeom>
        </p:spPr>
      </p:pic>
      <p:sp>
        <p:nvSpPr>
          <p:cNvPr id="33" name="CuadroTexto 32">
            <a:extLst>
              <a:ext uri="{FF2B5EF4-FFF2-40B4-BE49-F238E27FC236}">
                <a16:creationId xmlns:a16="http://schemas.microsoft.com/office/drawing/2014/main" id="{44F8D4AC-6511-C573-7346-945AFD943162}"/>
              </a:ext>
            </a:extLst>
          </p:cNvPr>
          <p:cNvSpPr txBox="1"/>
          <p:nvPr/>
        </p:nvSpPr>
        <p:spPr>
          <a:xfrm>
            <a:off x="8289341" y="2245680"/>
            <a:ext cx="1050867"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121</a:t>
            </a:r>
          </a:p>
        </p:txBody>
      </p:sp>
      <p:sp>
        <p:nvSpPr>
          <p:cNvPr id="34" name="CuadroTexto 33">
            <a:extLst>
              <a:ext uri="{FF2B5EF4-FFF2-40B4-BE49-F238E27FC236}">
                <a16:creationId xmlns:a16="http://schemas.microsoft.com/office/drawing/2014/main" id="{3EF6D22F-ACC3-431F-C48A-277A7A09E946}"/>
              </a:ext>
            </a:extLst>
          </p:cNvPr>
          <p:cNvSpPr txBox="1"/>
          <p:nvPr/>
        </p:nvSpPr>
        <p:spPr>
          <a:xfrm>
            <a:off x="9090548" y="2221426"/>
            <a:ext cx="1084275" cy="231987"/>
          </a:xfrm>
          <a:prstGeom prst="rect">
            <a:avLst/>
          </a:prstGeom>
          <a:noFill/>
        </p:spPr>
        <p:txBody>
          <a:bodyPr wrap="square">
            <a:spAutoFit/>
          </a:bodyPr>
          <a:lstStyle/>
          <a:p>
            <a:pPr algn="ctr"/>
            <a:r>
              <a:rPr lang="es-ES" sz="1361" baseline="-25000" dirty="0">
                <a:solidFill>
                  <a:srgbClr val="00A48D"/>
                </a:solidFill>
                <a:latin typeface="Open Sans Extrabold" panose="020B0906030804020204" pitchFamily="34" charset="0"/>
                <a:ea typeface="Open Sans Extrabold" panose="020B0906030804020204" pitchFamily="34" charset="0"/>
                <a:cs typeface="Open Sans Extrabold" panose="020B0906030804020204" pitchFamily="34" charset="0"/>
              </a:rPr>
              <a:t>198</a:t>
            </a:r>
          </a:p>
        </p:txBody>
      </p:sp>
      <p:pic>
        <p:nvPicPr>
          <p:cNvPr id="35" name="Imagen 34">
            <a:extLst>
              <a:ext uri="{FF2B5EF4-FFF2-40B4-BE49-F238E27FC236}">
                <a16:creationId xmlns:a16="http://schemas.microsoft.com/office/drawing/2014/main" id="{3BF56EAC-B3C5-0653-355F-3059260D5B4A}"/>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8525806" y="1559009"/>
            <a:ext cx="1381225" cy="467332"/>
          </a:xfrm>
          <a:prstGeom prst="rect">
            <a:avLst/>
          </a:prstGeom>
        </p:spPr>
      </p:pic>
      <p:grpSp>
        <p:nvGrpSpPr>
          <p:cNvPr id="36" name="Grupo 35">
            <a:extLst>
              <a:ext uri="{FF2B5EF4-FFF2-40B4-BE49-F238E27FC236}">
                <a16:creationId xmlns:a16="http://schemas.microsoft.com/office/drawing/2014/main" id="{00D2789E-41A9-3880-6CF3-750CB1EDD7A8}"/>
              </a:ext>
            </a:extLst>
          </p:cNvPr>
          <p:cNvGrpSpPr/>
          <p:nvPr/>
        </p:nvGrpSpPr>
        <p:grpSpPr>
          <a:xfrm>
            <a:off x="1931645" y="2094502"/>
            <a:ext cx="1881159" cy="266366"/>
            <a:chOff x="241802" y="2716221"/>
            <a:chExt cx="1881159" cy="266366"/>
          </a:xfrm>
        </p:grpSpPr>
        <p:pic>
          <p:nvPicPr>
            <p:cNvPr id="37" name="Gráfico 36">
              <a:extLst>
                <a:ext uri="{FF2B5EF4-FFF2-40B4-BE49-F238E27FC236}">
                  <a16:creationId xmlns:a16="http://schemas.microsoft.com/office/drawing/2014/main" id="{B382CCCC-F0D9-BA02-D87E-234C528C6E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38" name="Gráfico 37">
              <a:extLst>
                <a:ext uri="{FF2B5EF4-FFF2-40B4-BE49-F238E27FC236}">
                  <a16:creationId xmlns:a16="http://schemas.microsoft.com/office/drawing/2014/main" id="{E30CA6D3-9D20-BDD7-F0C2-125260DCA4B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39" name="CuadroTexto 38">
              <a:extLst>
                <a:ext uri="{FF2B5EF4-FFF2-40B4-BE49-F238E27FC236}">
                  <a16:creationId xmlns:a16="http://schemas.microsoft.com/office/drawing/2014/main" id="{96282477-DAF9-6691-B9EF-0682121AB526}"/>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40" name="CuadroTexto 39">
              <a:extLst>
                <a:ext uri="{FF2B5EF4-FFF2-40B4-BE49-F238E27FC236}">
                  <a16:creationId xmlns:a16="http://schemas.microsoft.com/office/drawing/2014/main" id="{C9EA4410-1B11-808A-E2C4-232C4DC2353A}"/>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41" name="Grupo 40">
            <a:extLst>
              <a:ext uri="{FF2B5EF4-FFF2-40B4-BE49-F238E27FC236}">
                <a16:creationId xmlns:a16="http://schemas.microsoft.com/office/drawing/2014/main" id="{D3E04FFD-EBA7-354E-8FB7-DC7EBD6770EA}"/>
              </a:ext>
            </a:extLst>
          </p:cNvPr>
          <p:cNvGrpSpPr/>
          <p:nvPr/>
        </p:nvGrpSpPr>
        <p:grpSpPr>
          <a:xfrm>
            <a:off x="4996949" y="2080730"/>
            <a:ext cx="1881159" cy="266366"/>
            <a:chOff x="241802" y="2716221"/>
            <a:chExt cx="1881159" cy="266366"/>
          </a:xfrm>
        </p:grpSpPr>
        <p:pic>
          <p:nvPicPr>
            <p:cNvPr id="42" name="Gráfico 41">
              <a:extLst>
                <a:ext uri="{FF2B5EF4-FFF2-40B4-BE49-F238E27FC236}">
                  <a16:creationId xmlns:a16="http://schemas.microsoft.com/office/drawing/2014/main" id="{E86E27E8-CDD2-3435-E8FE-FEBC6D2E57E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43" name="Gráfico 42">
              <a:extLst>
                <a:ext uri="{FF2B5EF4-FFF2-40B4-BE49-F238E27FC236}">
                  <a16:creationId xmlns:a16="http://schemas.microsoft.com/office/drawing/2014/main" id="{EF90190E-EDD4-535F-37B4-03C4DF99B9C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44" name="CuadroTexto 43">
              <a:extLst>
                <a:ext uri="{FF2B5EF4-FFF2-40B4-BE49-F238E27FC236}">
                  <a16:creationId xmlns:a16="http://schemas.microsoft.com/office/drawing/2014/main" id="{FF823765-C9E2-CE9F-9B77-3D6A1DC289A9}"/>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45" name="CuadroTexto 44">
              <a:extLst>
                <a:ext uri="{FF2B5EF4-FFF2-40B4-BE49-F238E27FC236}">
                  <a16:creationId xmlns:a16="http://schemas.microsoft.com/office/drawing/2014/main" id="{A5E0FD23-3C7E-7152-6185-803698402B89}"/>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46" name="Grupo 45">
            <a:extLst>
              <a:ext uri="{FF2B5EF4-FFF2-40B4-BE49-F238E27FC236}">
                <a16:creationId xmlns:a16="http://schemas.microsoft.com/office/drawing/2014/main" id="{C78C5FB7-520A-F871-69EE-FE0CA5846469}"/>
              </a:ext>
            </a:extLst>
          </p:cNvPr>
          <p:cNvGrpSpPr/>
          <p:nvPr/>
        </p:nvGrpSpPr>
        <p:grpSpPr>
          <a:xfrm>
            <a:off x="8242921" y="2059239"/>
            <a:ext cx="1881159" cy="266366"/>
            <a:chOff x="241802" y="2716221"/>
            <a:chExt cx="1881159" cy="266366"/>
          </a:xfrm>
        </p:grpSpPr>
        <p:pic>
          <p:nvPicPr>
            <p:cNvPr id="47" name="Gráfico 46">
              <a:extLst>
                <a:ext uri="{FF2B5EF4-FFF2-40B4-BE49-F238E27FC236}">
                  <a16:creationId xmlns:a16="http://schemas.microsoft.com/office/drawing/2014/main" id="{8287EC65-E9CF-0C9B-8E2E-71F2926B365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48" name="Gráfico 47">
              <a:extLst>
                <a:ext uri="{FF2B5EF4-FFF2-40B4-BE49-F238E27FC236}">
                  <a16:creationId xmlns:a16="http://schemas.microsoft.com/office/drawing/2014/main" id="{E27DCFAE-5FC9-955A-24BE-604D8BFDD7C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49" name="CuadroTexto 48">
              <a:extLst>
                <a:ext uri="{FF2B5EF4-FFF2-40B4-BE49-F238E27FC236}">
                  <a16:creationId xmlns:a16="http://schemas.microsoft.com/office/drawing/2014/main" id="{54B95A99-CFB4-A6C7-5F85-AFCAAB50709E}"/>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50" name="CuadroTexto 49">
              <a:extLst>
                <a:ext uri="{FF2B5EF4-FFF2-40B4-BE49-F238E27FC236}">
                  <a16:creationId xmlns:a16="http://schemas.microsoft.com/office/drawing/2014/main" id="{95B7ECAA-5BF9-B382-FB01-00D119EF1BCA}"/>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51" name="Grupo 50">
            <a:extLst>
              <a:ext uri="{FF2B5EF4-FFF2-40B4-BE49-F238E27FC236}">
                <a16:creationId xmlns:a16="http://schemas.microsoft.com/office/drawing/2014/main" id="{63F0248D-B330-4BAB-C173-CD7EA69D93BA}"/>
              </a:ext>
            </a:extLst>
          </p:cNvPr>
          <p:cNvGrpSpPr/>
          <p:nvPr/>
        </p:nvGrpSpPr>
        <p:grpSpPr>
          <a:xfrm>
            <a:off x="1933101" y="3394284"/>
            <a:ext cx="1881159" cy="266366"/>
            <a:chOff x="241802" y="2716221"/>
            <a:chExt cx="1881159" cy="266366"/>
          </a:xfrm>
        </p:grpSpPr>
        <p:pic>
          <p:nvPicPr>
            <p:cNvPr id="52" name="Gráfico 51">
              <a:extLst>
                <a:ext uri="{FF2B5EF4-FFF2-40B4-BE49-F238E27FC236}">
                  <a16:creationId xmlns:a16="http://schemas.microsoft.com/office/drawing/2014/main" id="{66D185E8-549D-0A57-0B59-C4EE7B451B9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53" name="Gráfico 52">
              <a:extLst>
                <a:ext uri="{FF2B5EF4-FFF2-40B4-BE49-F238E27FC236}">
                  <a16:creationId xmlns:a16="http://schemas.microsoft.com/office/drawing/2014/main" id="{9D139989-F63F-6858-12FA-6C83B8BA47A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54" name="CuadroTexto 53">
              <a:extLst>
                <a:ext uri="{FF2B5EF4-FFF2-40B4-BE49-F238E27FC236}">
                  <a16:creationId xmlns:a16="http://schemas.microsoft.com/office/drawing/2014/main" id="{643B58A3-552C-820A-7E25-E15AF8CFD90D}"/>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55" name="CuadroTexto 54">
              <a:extLst>
                <a:ext uri="{FF2B5EF4-FFF2-40B4-BE49-F238E27FC236}">
                  <a16:creationId xmlns:a16="http://schemas.microsoft.com/office/drawing/2014/main" id="{BBB462B7-C010-81ED-F94D-0AC6E5A28A5B}"/>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56" name="Grupo 55">
            <a:extLst>
              <a:ext uri="{FF2B5EF4-FFF2-40B4-BE49-F238E27FC236}">
                <a16:creationId xmlns:a16="http://schemas.microsoft.com/office/drawing/2014/main" id="{CE98522B-86CE-F660-A6D0-8335C369BD72}"/>
              </a:ext>
            </a:extLst>
          </p:cNvPr>
          <p:cNvGrpSpPr/>
          <p:nvPr/>
        </p:nvGrpSpPr>
        <p:grpSpPr>
          <a:xfrm>
            <a:off x="5057766" y="3389528"/>
            <a:ext cx="1881159" cy="266366"/>
            <a:chOff x="241802" y="2716221"/>
            <a:chExt cx="1881159" cy="266366"/>
          </a:xfrm>
        </p:grpSpPr>
        <p:pic>
          <p:nvPicPr>
            <p:cNvPr id="57" name="Gráfico 56">
              <a:extLst>
                <a:ext uri="{FF2B5EF4-FFF2-40B4-BE49-F238E27FC236}">
                  <a16:creationId xmlns:a16="http://schemas.microsoft.com/office/drawing/2014/main" id="{8555E359-8980-5E72-E2C0-F7B9AE535D2F}"/>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58" name="Gráfico 57">
              <a:extLst>
                <a:ext uri="{FF2B5EF4-FFF2-40B4-BE49-F238E27FC236}">
                  <a16:creationId xmlns:a16="http://schemas.microsoft.com/office/drawing/2014/main" id="{16923FA3-9C3A-6CC0-B855-B0BC81741709}"/>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59" name="CuadroTexto 58">
              <a:extLst>
                <a:ext uri="{FF2B5EF4-FFF2-40B4-BE49-F238E27FC236}">
                  <a16:creationId xmlns:a16="http://schemas.microsoft.com/office/drawing/2014/main" id="{C316FA7F-524B-BF4E-A56D-B699105720F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60" name="CuadroTexto 59">
              <a:extLst>
                <a:ext uri="{FF2B5EF4-FFF2-40B4-BE49-F238E27FC236}">
                  <a16:creationId xmlns:a16="http://schemas.microsoft.com/office/drawing/2014/main" id="{8A511F7D-D5C5-0FAF-F60A-F9AE5FA04004}"/>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61" name="Grupo 60">
            <a:extLst>
              <a:ext uri="{FF2B5EF4-FFF2-40B4-BE49-F238E27FC236}">
                <a16:creationId xmlns:a16="http://schemas.microsoft.com/office/drawing/2014/main" id="{ED94FA8D-5DA2-2ADA-63BC-0946F6A61FCF}"/>
              </a:ext>
            </a:extLst>
          </p:cNvPr>
          <p:cNvGrpSpPr/>
          <p:nvPr/>
        </p:nvGrpSpPr>
        <p:grpSpPr>
          <a:xfrm>
            <a:off x="8075602" y="3369158"/>
            <a:ext cx="1881159" cy="266366"/>
            <a:chOff x="241802" y="2716221"/>
            <a:chExt cx="1881159" cy="266366"/>
          </a:xfrm>
        </p:grpSpPr>
        <p:pic>
          <p:nvPicPr>
            <p:cNvPr id="62" name="Gráfico 61">
              <a:extLst>
                <a:ext uri="{FF2B5EF4-FFF2-40B4-BE49-F238E27FC236}">
                  <a16:creationId xmlns:a16="http://schemas.microsoft.com/office/drawing/2014/main" id="{16394D67-54D9-A323-4489-CCE4B147131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63" name="Gráfico 62">
              <a:extLst>
                <a:ext uri="{FF2B5EF4-FFF2-40B4-BE49-F238E27FC236}">
                  <a16:creationId xmlns:a16="http://schemas.microsoft.com/office/drawing/2014/main" id="{812DAFBD-DCDE-800A-5810-7CF9F309290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64" name="CuadroTexto 63">
              <a:extLst>
                <a:ext uri="{FF2B5EF4-FFF2-40B4-BE49-F238E27FC236}">
                  <a16:creationId xmlns:a16="http://schemas.microsoft.com/office/drawing/2014/main" id="{1EE4EC52-E571-1A0B-10B2-1923219EBF1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65" name="CuadroTexto 64">
              <a:extLst>
                <a:ext uri="{FF2B5EF4-FFF2-40B4-BE49-F238E27FC236}">
                  <a16:creationId xmlns:a16="http://schemas.microsoft.com/office/drawing/2014/main" id="{1A7B5B00-4F16-0D71-24E9-355B79A7DF3E}"/>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66" name="Grupo 65">
            <a:extLst>
              <a:ext uri="{FF2B5EF4-FFF2-40B4-BE49-F238E27FC236}">
                <a16:creationId xmlns:a16="http://schemas.microsoft.com/office/drawing/2014/main" id="{35853DD3-4E32-5E5F-95F9-132F315A83C9}"/>
              </a:ext>
            </a:extLst>
          </p:cNvPr>
          <p:cNvGrpSpPr/>
          <p:nvPr/>
        </p:nvGrpSpPr>
        <p:grpSpPr>
          <a:xfrm>
            <a:off x="1933101" y="4837779"/>
            <a:ext cx="1881159" cy="266366"/>
            <a:chOff x="241802" y="2716221"/>
            <a:chExt cx="1881159" cy="266366"/>
          </a:xfrm>
        </p:grpSpPr>
        <p:pic>
          <p:nvPicPr>
            <p:cNvPr id="67" name="Gráfico 66">
              <a:extLst>
                <a:ext uri="{FF2B5EF4-FFF2-40B4-BE49-F238E27FC236}">
                  <a16:creationId xmlns:a16="http://schemas.microsoft.com/office/drawing/2014/main" id="{D27AAA10-BC24-BB01-74CA-14672714C532}"/>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68" name="Gráfico 67">
              <a:extLst>
                <a:ext uri="{FF2B5EF4-FFF2-40B4-BE49-F238E27FC236}">
                  <a16:creationId xmlns:a16="http://schemas.microsoft.com/office/drawing/2014/main" id="{27C2F77B-0DDE-A979-82E1-C3B544C1367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69" name="CuadroTexto 68">
              <a:extLst>
                <a:ext uri="{FF2B5EF4-FFF2-40B4-BE49-F238E27FC236}">
                  <a16:creationId xmlns:a16="http://schemas.microsoft.com/office/drawing/2014/main" id="{04D00D4A-361F-32CE-10C8-69FAB739055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70" name="CuadroTexto 69">
              <a:extLst>
                <a:ext uri="{FF2B5EF4-FFF2-40B4-BE49-F238E27FC236}">
                  <a16:creationId xmlns:a16="http://schemas.microsoft.com/office/drawing/2014/main" id="{839D7C1A-E989-2B30-88EB-CB29F33B1623}"/>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71" name="Grupo 70">
            <a:extLst>
              <a:ext uri="{FF2B5EF4-FFF2-40B4-BE49-F238E27FC236}">
                <a16:creationId xmlns:a16="http://schemas.microsoft.com/office/drawing/2014/main" id="{1CE7393F-160D-2C00-B1BC-44CA1855930B}"/>
              </a:ext>
            </a:extLst>
          </p:cNvPr>
          <p:cNvGrpSpPr/>
          <p:nvPr/>
        </p:nvGrpSpPr>
        <p:grpSpPr>
          <a:xfrm>
            <a:off x="5016741" y="4805854"/>
            <a:ext cx="1881159" cy="266366"/>
            <a:chOff x="241802" y="2716221"/>
            <a:chExt cx="1881159" cy="266366"/>
          </a:xfrm>
        </p:grpSpPr>
        <p:pic>
          <p:nvPicPr>
            <p:cNvPr id="72" name="Gráfico 71">
              <a:extLst>
                <a:ext uri="{FF2B5EF4-FFF2-40B4-BE49-F238E27FC236}">
                  <a16:creationId xmlns:a16="http://schemas.microsoft.com/office/drawing/2014/main" id="{9CFE9862-6D5A-0901-FDD8-D6D05C966121}"/>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73" name="Gráfico 72">
              <a:extLst>
                <a:ext uri="{FF2B5EF4-FFF2-40B4-BE49-F238E27FC236}">
                  <a16:creationId xmlns:a16="http://schemas.microsoft.com/office/drawing/2014/main" id="{7AAD8E91-AB33-8D4F-8D65-9BD766E0376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74" name="CuadroTexto 73">
              <a:extLst>
                <a:ext uri="{FF2B5EF4-FFF2-40B4-BE49-F238E27FC236}">
                  <a16:creationId xmlns:a16="http://schemas.microsoft.com/office/drawing/2014/main" id="{6DF4BBDD-A30D-2A48-5B81-053AB9DF5982}"/>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75" name="CuadroTexto 74">
              <a:extLst>
                <a:ext uri="{FF2B5EF4-FFF2-40B4-BE49-F238E27FC236}">
                  <a16:creationId xmlns:a16="http://schemas.microsoft.com/office/drawing/2014/main" id="{44F49F46-463B-919A-386E-C6642D046CAC}"/>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grpSp>
        <p:nvGrpSpPr>
          <p:cNvPr id="76" name="Grupo 75">
            <a:extLst>
              <a:ext uri="{FF2B5EF4-FFF2-40B4-BE49-F238E27FC236}">
                <a16:creationId xmlns:a16="http://schemas.microsoft.com/office/drawing/2014/main" id="{1012838F-25DA-D1F3-3843-4707BD017E8B}"/>
              </a:ext>
            </a:extLst>
          </p:cNvPr>
          <p:cNvGrpSpPr/>
          <p:nvPr/>
        </p:nvGrpSpPr>
        <p:grpSpPr>
          <a:xfrm>
            <a:off x="8158099" y="4781178"/>
            <a:ext cx="1881159" cy="266366"/>
            <a:chOff x="241802" y="2716221"/>
            <a:chExt cx="1881159" cy="266366"/>
          </a:xfrm>
        </p:grpSpPr>
        <p:pic>
          <p:nvPicPr>
            <p:cNvPr id="77" name="Gráfico 76">
              <a:extLst>
                <a:ext uri="{FF2B5EF4-FFF2-40B4-BE49-F238E27FC236}">
                  <a16:creationId xmlns:a16="http://schemas.microsoft.com/office/drawing/2014/main" id="{F51F0304-0E36-29C3-A535-E83BF52EE1A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25001" y="2778844"/>
              <a:ext cx="816483" cy="164738"/>
            </a:xfrm>
            <a:prstGeom prst="rect">
              <a:avLst/>
            </a:prstGeom>
          </p:spPr>
        </p:pic>
        <p:pic>
          <p:nvPicPr>
            <p:cNvPr id="78" name="Gráfico 77">
              <a:extLst>
                <a:ext uri="{FF2B5EF4-FFF2-40B4-BE49-F238E27FC236}">
                  <a16:creationId xmlns:a16="http://schemas.microsoft.com/office/drawing/2014/main" id="{AB8FAD58-360D-4B32-BA6F-3346D9F178B5}"/>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15696" y="2771992"/>
              <a:ext cx="816483" cy="164738"/>
            </a:xfrm>
            <a:prstGeom prst="rect">
              <a:avLst/>
            </a:prstGeom>
          </p:spPr>
        </p:pic>
        <p:sp>
          <p:nvSpPr>
            <p:cNvPr id="79" name="CuadroTexto 78">
              <a:extLst>
                <a:ext uri="{FF2B5EF4-FFF2-40B4-BE49-F238E27FC236}">
                  <a16:creationId xmlns:a16="http://schemas.microsoft.com/office/drawing/2014/main" id="{C6BE3323-4FF6-27F8-6DDB-850EA0D9F4D0}"/>
                </a:ext>
              </a:extLst>
            </p:cNvPr>
            <p:cNvSpPr txBox="1"/>
            <p:nvPr/>
          </p:nvSpPr>
          <p:spPr>
            <a:xfrm>
              <a:off x="241802" y="2716221"/>
              <a:ext cx="1017731" cy="261610"/>
            </a:xfrm>
            <a:prstGeom prst="rect">
              <a:avLst/>
            </a:prstGeom>
            <a:noFill/>
          </p:spPr>
          <p:txBody>
            <a:bodyPr wrap="square" rtlCol="0">
              <a:spAutoFit/>
            </a:bodyPr>
            <a:lstStyle/>
            <a:p>
              <a:pPr algn="ctr"/>
              <a:r>
                <a:rPr lang="es-ES" sz="1100" b="1" dirty="0">
                  <a:solidFill>
                    <a:schemeClr val="bg1"/>
                  </a:solidFill>
                </a:rPr>
                <a:t>Octubre</a:t>
              </a:r>
              <a:endParaRPr lang="es-CO" sz="1100" b="1" dirty="0">
                <a:solidFill>
                  <a:schemeClr val="bg1"/>
                </a:solidFill>
              </a:endParaRPr>
            </a:p>
          </p:txBody>
        </p:sp>
        <p:sp>
          <p:nvSpPr>
            <p:cNvPr id="80" name="CuadroTexto 79">
              <a:extLst>
                <a:ext uri="{FF2B5EF4-FFF2-40B4-BE49-F238E27FC236}">
                  <a16:creationId xmlns:a16="http://schemas.microsoft.com/office/drawing/2014/main" id="{362AEBB4-AD92-F3BF-6236-06B50BF82AE5}"/>
                </a:ext>
              </a:extLst>
            </p:cNvPr>
            <p:cNvSpPr txBox="1"/>
            <p:nvPr/>
          </p:nvSpPr>
          <p:spPr>
            <a:xfrm>
              <a:off x="1105230" y="2720977"/>
              <a:ext cx="1017731" cy="261610"/>
            </a:xfrm>
            <a:prstGeom prst="rect">
              <a:avLst/>
            </a:prstGeom>
            <a:noFill/>
          </p:spPr>
          <p:txBody>
            <a:bodyPr wrap="square" rtlCol="0">
              <a:spAutoFit/>
            </a:bodyPr>
            <a:lstStyle/>
            <a:p>
              <a:pPr algn="ctr"/>
              <a:r>
                <a:rPr lang="es-ES" sz="1100" b="1" dirty="0">
                  <a:solidFill>
                    <a:schemeClr val="bg1"/>
                  </a:solidFill>
                </a:rPr>
                <a:t>Noviembre</a:t>
              </a:r>
              <a:endParaRPr lang="es-CO" sz="1100" b="1" dirty="0">
                <a:solidFill>
                  <a:schemeClr val="bg1"/>
                </a:solidFill>
              </a:endParaRPr>
            </a:p>
          </p:txBody>
        </p:sp>
      </p:grpSp>
      <p:sp>
        <p:nvSpPr>
          <p:cNvPr id="81" name="CuadroTexto 80">
            <a:extLst>
              <a:ext uri="{FF2B5EF4-FFF2-40B4-BE49-F238E27FC236}">
                <a16:creationId xmlns:a16="http://schemas.microsoft.com/office/drawing/2014/main" id="{7C2946CF-9AE3-7254-CFF3-8F6885C6143C}"/>
              </a:ext>
            </a:extLst>
          </p:cNvPr>
          <p:cNvSpPr txBox="1"/>
          <p:nvPr/>
        </p:nvSpPr>
        <p:spPr>
          <a:xfrm>
            <a:off x="5843984" y="5970562"/>
            <a:ext cx="5998570" cy="486287"/>
          </a:xfrm>
          <a:prstGeom prst="rect">
            <a:avLst/>
          </a:prstGeom>
          <a:noFill/>
        </p:spPr>
        <p:txBody>
          <a:bodyPr wrap="square" rtlCol="0">
            <a:spAutoFit/>
          </a:bodyPr>
          <a:lstStyle/>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a:t>
            </a:r>
            <a:endParaRPr lang="es-CO" sz="680" b="1"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a:p>
            <a:pPr algn="r">
              <a:spcAft>
                <a:spcPts val="300"/>
              </a:spcAft>
            </a:pPr>
            <a:r>
              <a:rPr lang="es-CO" sz="68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lang="es-CO" sz="680" i="1" dirty="0">
              <a:solidFill>
                <a:srgbClr val="23505E"/>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97777418"/>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90E5B-5922-9805-D2AA-48B4AC54E19D}"/>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0DE54E0-F766-E8C5-FDD8-EE2DA8277464}"/>
              </a:ext>
            </a:extLst>
          </p:cNvPr>
          <p:cNvSpPr txBox="1"/>
          <p:nvPr/>
        </p:nvSpPr>
        <p:spPr>
          <a:xfrm>
            <a:off x="478582" y="1701601"/>
            <a:ext cx="11321292" cy="2005485"/>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dirty="0">
                <a:solidFill>
                  <a:srgbClr val="2A5162"/>
                </a:solidFill>
                <a:cs typeface="Arial" panose="020B0604020202020204" pitchFamily="34" charset="0"/>
              </a:rPr>
              <a:t>Estrategia BASSI la cual busca captar las necesidades de nuestros usuarios que asisten a diversos entes de control actualmente contamos con presencia en: Gobernación de Antioquia Secretaria Seccional de Salud de Antioquia, Secretaria de Salud de Bello, Secretaria de Salud de Rionegro, Defensoría del Pueblo, Secretaria de Salud de Medellín (Sede Principal Alpujarra ,Sede UPJ El Bosque)</a:t>
            </a:r>
          </a:p>
        </p:txBody>
      </p:sp>
      <p:sp>
        <p:nvSpPr>
          <p:cNvPr id="3" name="CuadroTexto 4">
            <a:extLst>
              <a:ext uri="{FF2B5EF4-FFF2-40B4-BE49-F238E27FC236}">
                <a16:creationId xmlns:a16="http://schemas.microsoft.com/office/drawing/2014/main" id="{F6BEDF81-6FBA-C229-A52B-1C7C6D9599B6}"/>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Estrategias</a:t>
            </a:r>
          </a:p>
        </p:txBody>
      </p:sp>
      <p:sp>
        <p:nvSpPr>
          <p:cNvPr id="9" name="1 CuadroTexto">
            <a:extLst>
              <a:ext uri="{FF2B5EF4-FFF2-40B4-BE49-F238E27FC236}">
                <a16:creationId xmlns:a16="http://schemas.microsoft.com/office/drawing/2014/main" id="{A73F70AB-1E2B-F082-327F-42BBEA1617FF}"/>
              </a:ext>
            </a:extLst>
          </p:cNvPr>
          <p:cNvSpPr txBox="1"/>
          <p:nvPr/>
        </p:nvSpPr>
        <p:spPr>
          <a:xfrm>
            <a:off x="478582" y="4249640"/>
            <a:ext cx="11321292" cy="1229888"/>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dirty="0">
                <a:solidFill>
                  <a:srgbClr val="2A5162"/>
                </a:solidFill>
                <a:cs typeface="Arial" panose="020B0604020202020204" pitchFamily="34" charset="0"/>
              </a:rPr>
              <a:t>En busca de dar respuesta a las solicitudes de nuestros afiliados  se reforzó la gestión y respuesta por los canales internos de la EAPB (Redes sociales, buzón de sugerencias, WhatsApp Business, página web y correo electrónico, chat </a:t>
            </a:r>
            <a:r>
              <a:rPr lang="es-MX" dirty="0" err="1">
                <a:solidFill>
                  <a:srgbClr val="2A5162"/>
                </a:solidFill>
                <a:cs typeface="Arial" panose="020B0604020202020204" pitchFamily="34" charset="0"/>
              </a:rPr>
              <a:t>bot</a:t>
            </a:r>
            <a:r>
              <a:rPr lang="es-MX" dirty="0">
                <a:solidFill>
                  <a:srgbClr val="2A5162"/>
                </a:solidFill>
                <a:cs typeface="Arial" panose="020B0604020202020204" pitchFamily="34" charset="0"/>
              </a:rPr>
              <a:t> AVIS).</a:t>
            </a:r>
          </a:p>
        </p:txBody>
      </p:sp>
    </p:spTree>
    <p:extLst>
      <p:ext uri="{BB962C8B-B14F-4D97-AF65-F5344CB8AC3E}">
        <p14:creationId xmlns:p14="http://schemas.microsoft.com/office/powerpoint/2010/main" val="138291386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F691B-1407-3072-138B-BDD32EA3F85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A65A563D-511F-6135-86F1-55096DA4F33A}"/>
              </a:ext>
            </a:extLst>
          </p:cNvPr>
          <p:cNvSpPr txBox="1"/>
          <p:nvPr/>
        </p:nvSpPr>
        <p:spPr>
          <a:xfrm>
            <a:off x="478582" y="1701601"/>
            <a:ext cx="11321292" cy="3556679"/>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Petición: </a:t>
            </a:r>
            <a:r>
              <a:rPr lang="es-MX" dirty="0">
                <a:solidFill>
                  <a:srgbClr val="2A5162"/>
                </a:solidFill>
                <a:cs typeface="Arial" panose="020B0604020202020204" pitchFamily="34" charset="0"/>
              </a:rPr>
              <a:t>mediante la cual una persona por motivos de interés general o particular solicita la intervención de la entidad para la resolución de una situación, la prestación de un servicio, la información o requerimiento de copia de documentos, entre otros.</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Queja: </a:t>
            </a:r>
            <a:r>
              <a:rPr lang="es-MX" dirty="0">
                <a:solidFill>
                  <a:srgbClr val="2A5162"/>
                </a:solidFill>
                <a:cs typeface="Arial" panose="020B0604020202020204" pitchFamily="34" charset="0"/>
              </a:rPr>
              <a:t>manifestación de una persona, a través de la cual expresa inconformidad con el actuar de un funcionario de la entidad.</a:t>
            </a:r>
          </a:p>
          <a:p>
            <a:pPr marL="342900" indent="-342900">
              <a:lnSpc>
                <a:spcPct val="120000"/>
              </a:lnSpc>
              <a:buFont typeface="Wingdings" panose="05000000000000000000" pitchFamily="2" charset="2"/>
              <a:buChar char="ü"/>
            </a:pPr>
            <a:endParaRPr lang="es-MX" dirty="0">
              <a:solidFill>
                <a:srgbClr val="2A5162"/>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Reclamo: </a:t>
            </a:r>
            <a:r>
              <a:rPr lang="es-MX" dirty="0">
                <a:solidFill>
                  <a:srgbClr val="2A5162"/>
                </a:solidFill>
                <a:cs typeface="Arial" panose="020B0604020202020204" pitchFamily="34" charset="0"/>
              </a:rPr>
              <a:t>a través del cual los usuarios del Sistema General de Seguridad Social en Salud dan a conocer su insatisfacción con la prestación del servicio de salud.</a:t>
            </a:r>
          </a:p>
        </p:txBody>
      </p:sp>
      <p:sp>
        <p:nvSpPr>
          <p:cNvPr id="3" name="CuadroTexto 4">
            <a:extLst>
              <a:ext uri="{FF2B5EF4-FFF2-40B4-BE49-F238E27FC236}">
                <a16:creationId xmlns:a16="http://schemas.microsoft.com/office/drawing/2014/main" id="{EDE0F2C3-8053-F112-F9A6-A9ADA6FAF384}"/>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Tree>
    <p:extLst>
      <p:ext uri="{BB962C8B-B14F-4D97-AF65-F5344CB8AC3E}">
        <p14:creationId xmlns:p14="http://schemas.microsoft.com/office/powerpoint/2010/main" val="417603128"/>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785874-75B8-E85B-FD5C-80123D1D4286}"/>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A3764658-43AC-B37D-A55D-395800A19B90}"/>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Glosario</a:t>
            </a:r>
          </a:p>
        </p:txBody>
      </p:sp>
      <p:sp>
        <p:nvSpPr>
          <p:cNvPr id="4" name="1 CuadroTexto">
            <a:extLst>
              <a:ext uri="{FF2B5EF4-FFF2-40B4-BE49-F238E27FC236}">
                <a16:creationId xmlns:a16="http://schemas.microsoft.com/office/drawing/2014/main" id="{FC087498-0338-0DD9-366C-81CDCB2975DF}"/>
              </a:ext>
            </a:extLst>
          </p:cNvPr>
          <p:cNvSpPr txBox="1"/>
          <p:nvPr/>
        </p:nvSpPr>
        <p:spPr>
          <a:xfrm>
            <a:off x="478582" y="1413570"/>
            <a:ext cx="11321292" cy="2781082"/>
          </a:xfrm>
          <a:prstGeom prst="rect">
            <a:avLst/>
          </a:prstGeom>
          <a:noFill/>
        </p:spPr>
        <p:txBody>
          <a:bodyPr wrap="square" rtlCol="0">
            <a:spAutoFit/>
          </a:bodyPr>
          <a:lstStyle/>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Solicitud de Información: </a:t>
            </a:r>
            <a:r>
              <a:rPr lang="es-MX" dirty="0">
                <a:solidFill>
                  <a:srgbClr val="2A5162"/>
                </a:solidFill>
                <a:cs typeface="Arial" panose="020B0604020202020204" pitchFamily="34" charset="0"/>
              </a:rPr>
              <a:t>orientación solicitada para acceder a un servicio.</a:t>
            </a:r>
          </a:p>
          <a:p>
            <a:pPr marL="342900" indent="-342900">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Sugerencia: </a:t>
            </a:r>
            <a:r>
              <a:rPr lang="es-MX" dirty="0">
                <a:solidFill>
                  <a:srgbClr val="2A5162"/>
                </a:solidFill>
                <a:cs typeface="Arial" panose="020B0604020202020204" pitchFamily="34" charset="0"/>
              </a:rPr>
              <a:t>recomendación que se realiza para mejorar un servicio.</a:t>
            </a:r>
          </a:p>
          <a:p>
            <a:pPr marL="342900" indent="-342900">
              <a:lnSpc>
                <a:spcPct val="120000"/>
              </a:lnSpc>
              <a:buFont typeface="Wingdings" panose="05000000000000000000" pitchFamily="2" charset="2"/>
              <a:buChar char="ü"/>
            </a:pPr>
            <a:endParaRPr lang="es-MX" b="1" dirty="0">
              <a:solidFill>
                <a:srgbClr val="009B86"/>
              </a:solidFill>
              <a:cs typeface="Arial" panose="020B0604020202020204" pitchFamily="34" charset="0"/>
            </a:endParaRPr>
          </a:p>
          <a:p>
            <a:pPr marL="342900" indent="-342900">
              <a:lnSpc>
                <a:spcPct val="120000"/>
              </a:lnSpc>
              <a:buFont typeface="Wingdings" panose="05000000000000000000" pitchFamily="2" charset="2"/>
              <a:buChar char="ü"/>
            </a:pPr>
            <a:r>
              <a:rPr lang="es-MX" b="1" dirty="0">
                <a:solidFill>
                  <a:srgbClr val="009B86"/>
                </a:solidFill>
                <a:cs typeface="Arial" panose="020B0604020202020204" pitchFamily="34" charset="0"/>
              </a:rPr>
              <a:t>Derecho de Petición: </a:t>
            </a:r>
            <a:r>
              <a:rPr lang="es-MX" dirty="0">
                <a:solidFill>
                  <a:srgbClr val="2A5162"/>
                </a:solidFill>
                <a:cs typeface="Arial" panose="020B0604020202020204" pitchFamily="34" charset="0"/>
              </a:rPr>
              <a:t>es la facultad concedida a todas las personas dentro del territorio nacional, para que puedan presentar peticiones a las autoridades y diferentes entidades, con el propósito de que se les entregue información sobre situaciones de interés general y/o particular.</a:t>
            </a:r>
          </a:p>
        </p:txBody>
      </p:sp>
    </p:spTree>
    <p:extLst>
      <p:ext uri="{BB962C8B-B14F-4D97-AF65-F5344CB8AC3E}">
        <p14:creationId xmlns:p14="http://schemas.microsoft.com/office/powerpoint/2010/main" val="1061437749"/>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1882B-BCD1-C905-16AA-42DA065C882C}"/>
            </a:ext>
          </a:extLst>
        </p:cNvPr>
        <p:cNvGrpSpPr/>
        <p:nvPr/>
      </p:nvGrpSpPr>
      <p:grpSpPr>
        <a:xfrm>
          <a:off x="0" y="0"/>
          <a:ext cx="0" cy="0"/>
          <a:chOff x="0" y="0"/>
          <a:chExt cx="0" cy="0"/>
        </a:xfrm>
      </p:grpSpPr>
      <p:sp>
        <p:nvSpPr>
          <p:cNvPr id="3" name="CuadroTexto 4">
            <a:extLst>
              <a:ext uri="{FF2B5EF4-FFF2-40B4-BE49-F238E27FC236}">
                <a16:creationId xmlns:a16="http://schemas.microsoft.com/office/drawing/2014/main" id="{FB49F5BC-8447-D452-1EC0-F4BB4F7DB0E3}"/>
              </a:ext>
            </a:extLst>
          </p:cNvPr>
          <p:cNvSpPr txBox="1"/>
          <p:nvPr/>
        </p:nvSpPr>
        <p:spPr>
          <a:xfrm>
            <a:off x="1270670" y="160472"/>
            <a:ext cx="7272808" cy="707886"/>
          </a:xfrm>
          <a:prstGeom prst="rect">
            <a:avLst/>
          </a:prstGeom>
          <a:noFill/>
        </p:spPr>
        <p:txBody>
          <a:bodyPr wrap="square" rtlCol="0">
            <a:spAutoFit/>
          </a:bodyPr>
          <a:lstStyle/>
          <a:p>
            <a:r>
              <a:rPr lang="es-CO" sz="4000" b="1" dirty="0">
                <a:solidFill>
                  <a:srgbClr val="23505E"/>
                </a:solidFill>
                <a:latin typeface="+mj-lt"/>
              </a:rPr>
              <a:t>Tipos de solicitudes – Noviembre</a:t>
            </a:r>
          </a:p>
        </p:txBody>
      </p:sp>
      <p:sp>
        <p:nvSpPr>
          <p:cNvPr id="5" name="1 CuadroTexto">
            <a:extLst>
              <a:ext uri="{FF2B5EF4-FFF2-40B4-BE49-F238E27FC236}">
                <a16:creationId xmlns:a16="http://schemas.microsoft.com/office/drawing/2014/main" id="{38B3F224-904B-AD8B-CAE3-F095A6CCB8CE}"/>
              </a:ext>
            </a:extLst>
          </p:cNvPr>
          <p:cNvSpPr txBox="1"/>
          <p:nvPr/>
        </p:nvSpPr>
        <p:spPr>
          <a:xfrm>
            <a:off x="341856" y="5218523"/>
            <a:ext cx="11506699" cy="738664"/>
          </a:xfrm>
          <a:prstGeom prst="rect">
            <a:avLst/>
          </a:prstGeom>
          <a:noFill/>
        </p:spPr>
        <p:txBody>
          <a:bodyPr wrap="square" rtlCol="0">
            <a:spAutoFit/>
          </a:bodyPr>
          <a:lstStyle/>
          <a:p>
            <a:pPr algn="ctr"/>
            <a:r>
              <a:rPr lang="es-MX" dirty="0">
                <a:solidFill>
                  <a:srgbClr val="2A5162"/>
                </a:solidFill>
                <a:cs typeface="Arial" panose="020B0604020202020204" pitchFamily="34" charset="0"/>
              </a:rPr>
              <a:t>Es posible identificar que las quejas, los reclamos y los derechos de petición (PQR) suman un total de 73.368, observándose una disminución del 37%, en comparación con el mes anterior.</a:t>
            </a:r>
          </a:p>
        </p:txBody>
      </p:sp>
      <p:pic>
        <p:nvPicPr>
          <p:cNvPr id="39" name="Imagen 38" descr="Imagen de la pantalla de un celular con letras&#10;&#10;Descripción generada automáticamente con confianza media">
            <a:extLst>
              <a:ext uri="{FF2B5EF4-FFF2-40B4-BE49-F238E27FC236}">
                <a16:creationId xmlns:a16="http://schemas.microsoft.com/office/drawing/2014/main" id="{5F9C7D43-FDF7-4EFF-DF3E-39A57F11594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0555" y="693490"/>
            <a:ext cx="11809300" cy="4171402"/>
          </a:xfrm>
          <a:prstGeom prst="rect">
            <a:avLst/>
          </a:prstGeom>
        </p:spPr>
      </p:pic>
      <p:sp>
        <p:nvSpPr>
          <p:cNvPr id="41" name="1 CuadroTexto">
            <a:extLst>
              <a:ext uri="{FF2B5EF4-FFF2-40B4-BE49-F238E27FC236}">
                <a16:creationId xmlns:a16="http://schemas.microsoft.com/office/drawing/2014/main" id="{B6B4B03A-BAA2-5AFE-084E-53459285A759}"/>
              </a:ext>
            </a:extLst>
          </p:cNvPr>
          <p:cNvSpPr txBox="1"/>
          <p:nvPr/>
        </p:nvSpPr>
        <p:spPr>
          <a:xfrm>
            <a:off x="982638"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67.579</a:t>
            </a:r>
          </a:p>
        </p:txBody>
      </p:sp>
      <p:sp>
        <p:nvSpPr>
          <p:cNvPr id="42" name="1 CuadroTexto">
            <a:extLst>
              <a:ext uri="{FF2B5EF4-FFF2-40B4-BE49-F238E27FC236}">
                <a16:creationId xmlns:a16="http://schemas.microsoft.com/office/drawing/2014/main" id="{1140A771-AF74-BAC4-6466-3EE6611D482F}"/>
              </a:ext>
            </a:extLst>
          </p:cNvPr>
          <p:cNvSpPr txBox="1"/>
          <p:nvPr/>
        </p:nvSpPr>
        <p:spPr>
          <a:xfrm>
            <a:off x="2014093"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67.446</a:t>
            </a:r>
          </a:p>
        </p:txBody>
      </p:sp>
      <p:sp>
        <p:nvSpPr>
          <p:cNvPr id="43" name="1 CuadroTexto">
            <a:extLst>
              <a:ext uri="{FF2B5EF4-FFF2-40B4-BE49-F238E27FC236}">
                <a16:creationId xmlns:a16="http://schemas.microsoft.com/office/drawing/2014/main" id="{3D87B686-E135-DA93-3401-1A7A3F06DDF4}"/>
              </a:ext>
            </a:extLst>
          </p:cNvPr>
          <p:cNvSpPr txBox="1"/>
          <p:nvPr/>
        </p:nvSpPr>
        <p:spPr>
          <a:xfrm>
            <a:off x="4907074"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20</a:t>
            </a:r>
          </a:p>
        </p:txBody>
      </p:sp>
      <p:sp>
        <p:nvSpPr>
          <p:cNvPr id="44" name="1 CuadroTexto">
            <a:extLst>
              <a:ext uri="{FF2B5EF4-FFF2-40B4-BE49-F238E27FC236}">
                <a16:creationId xmlns:a16="http://schemas.microsoft.com/office/drawing/2014/main" id="{4068FB11-F066-FCAA-8987-3B6B52F66427}"/>
              </a:ext>
            </a:extLst>
          </p:cNvPr>
          <p:cNvSpPr txBox="1"/>
          <p:nvPr/>
        </p:nvSpPr>
        <p:spPr>
          <a:xfrm>
            <a:off x="5907895"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10</a:t>
            </a:r>
          </a:p>
        </p:txBody>
      </p:sp>
      <p:sp>
        <p:nvSpPr>
          <p:cNvPr id="45" name="1 CuadroTexto">
            <a:extLst>
              <a:ext uri="{FF2B5EF4-FFF2-40B4-BE49-F238E27FC236}">
                <a16:creationId xmlns:a16="http://schemas.microsoft.com/office/drawing/2014/main" id="{353A462D-EBDF-03C7-1C59-CEAFB87B18E5}"/>
              </a:ext>
            </a:extLst>
          </p:cNvPr>
          <p:cNvSpPr txBox="1"/>
          <p:nvPr/>
        </p:nvSpPr>
        <p:spPr>
          <a:xfrm>
            <a:off x="8759502"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0</a:t>
            </a:r>
          </a:p>
        </p:txBody>
      </p:sp>
      <p:sp>
        <p:nvSpPr>
          <p:cNvPr id="46" name="1 CuadroTexto">
            <a:extLst>
              <a:ext uri="{FF2B5EF4-FFF2-40B4-BE49-F238E27FC236}">
                <a16:creationId xmlns:a16="http://schemas.microsoft.com/office/drawing/2014/main" id="{143137D7-D8D2-BD22-7AAF-90B048BE60A4}"/>
              </a:ext>
            </a:extLst>
          </p:cNvPr>
          <p:cNvSpPr txBox="1"/>
          <p:nvPr/>
        </p:nvSpPr>
        <p:spPr>
          <a:xfrm>
            <a:off x="9846913" y="2324899"/>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2</a:t>
            </a:r>
          </a:p>
        </p:txBody>
      </p:sp>
      <p:sp>
        <p:nvSpPr>
          <p:cNvPr id="53" name="1 CuadroTexto">
            <a:extLst>
              <a:ext uri="{FF2B5EF4-FFF2-40B4-BE49-F238E27FC236}">
                <a16:creationId xmlns:a16="http://schemas.microsoft.com/office/drawing/2014/main" id="{B0ABAB06-89A9-4791-4760-F458BF628942}"/>
              </a:ext>
            </a:extLst>
          </p:cNvPr>
          <p:cNvSpPr txBox="1"/>
          <p:nvPr/>
        </p:nvSpPr>
        <p:spPr>
          <a:xfrm>
            <a:off x="982638"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587</a:t>
            </a:r>
          </a:p>
        </p:txBody>
      </p:sp>
      <p:sp>
        <p:nvSpPr>
          <p:cNvPr id="54" name="1 CuadroTexto">
            <a:extLst>
              <a:ext uri="{FF2B5EF4-FFF2-40B4-BE49-F238E27FC236}">
                <a16:creationId xmlns:a16="http://schemas.microsoft.com/office/drawing/2014/main" id="{1EE358D7-B8F3-272D-D88A-5DA316B5F201}"/>
              </a:ext>
            </a:extLst>
          </p:cNvPr>
          <p:cNvSpPr txBox="1"/>
          <p:nvPr/>
        </p:nvSpPr>
        <p:spPr>
          <a:xfrm>
            <a:off x="2014093"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402</a:t>
            </a:r>
          </a:p>
        </p:txBody>
      </p:sp>
      <p:sp>
        <p:nvSpPr>
          <p:cNvPr id="55" name="1 CuadroTexto">
            <a:extLst>
              <a:ext uri="{FF2B5EF4-FFF2-40B4-BE49-F238E27FC236}">
                <a16:creationId xmlns:a16="http://schemas.microsoft.com/office/drawing/2014/main" id="{985ACFDC-6C89-A1F6-3F52-42AD29A82CEA}"/>
              </a:ext>
            </a:extLst>
          </p:cNvPr>
          <p:cNvSpPr txBox="1"/>
          <p:nvPr/>
        </p:nvSpPr>
        <p:spPr>
          <a:xfrm>
            <a:off x="4907074"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195</a:t>
            </a:r>
          </a:p>
        </p:txBody>
      </p:sp>
      <p:sp>
        <p:nvSpPr>
          <p:cNvPr id="56" name="1 CuadroTexto">
            <a:extLst>
              <a:ext uri="{FF2B5EF4-FFF2-40B4-BE49-F238E27FC236}">
                <a16:creationId xmlns:a16="http://schemas.microsoft.com/office/drawing/2014/main" id="{46020735-DBF8-107B-C54D-8AB148CFD1C6}"/>
              </a:ext>
            </a:extLst>
          </p:cNvPr>
          <p:cNvSpPr txBox="1"/>
          <p:nvPr/>
        </p:nvSpPr>
        <p:spPr>
          <a:xfrm>
            <a:off x="5907895"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186</a:t>
            </a:r>
          </a:p>
        </p:txBody>
      </p:sp>
      <p:sp>
        <p:nvSpPr>
          <p:cNvPr id="57" name="1 CuadroTexto">
            <a:extLst>
              <a:ext uri="{FF2B5EF4-FFF2-40B4-BE49-F238E27FC236}">
                <a16:creationId xmlns:a16="http://schemas.microsoft.com/office/drawing/2014/main" id="{3E551CF7-B694-F52D-4539-B244E4E9115A}"/>
              </a:ext>
            </a:extLst>
          </p:cNvPr>
          <p:cNvSpPr txBox="1"/>
          <p:nvPr/>
        </p:nvSpPr>
        <p:spPr>
          <a:xfrm>
            <a:off x="8759502"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8.590</a:t>
            </a:r>
          </a:p>
        </p:txBody>
      </p:sp>
      <p:sp>
        <p:nvSpPr>
          <p:cNvPr id="58" name="1 CuadroTexto">
            <a:extLst>
              <a:ext uri="{FF2B5EF4-FFF2-40B4-BE49-F238E27FC236}">
                <a16:creationId xmlns:a16="http://schemas.microsoft.com/office/drawing/2014/main" id="{B209C435-1C47-18C4-B269-4D2A530B304E}"/>
              </a:ext>
            </a:extLst>
          </p:cNvPr>
          <p:cNvSpPr txBox="1"/>
          <p:nvPr/>
        </p:nvSpPr>
        <p:spPr>
          <a:xfrm>
            <a:off x="9846913" y="4540617"/>
            <a:ext cx="1000821" cy="454292"/>
          </a:xfrm>
          <a:prstGeom prst="rect">
            <a:avLst/>
          </a:prstGeom>
          <a:noFill/>
        </p:spPr>
        <p:txBody>
          <a:bodyPr wrap="square" rtlCol="0">
            <a:spAutoFit/>
          </a:bodyPr>
          <a:lstStyle/>
          <a:p>
            <a:pPr algn="ctr">
              <a:lnSpc>
                <a:spcPct val="120000"/>
              </a:lnSpc>
            </a:pPr>
            <a:r>
              <a:rPr lang="es-MX" dirty="0">
                <a:solidFill>
                  <a:srgbClr val="2A5162"/>
                </a:solidFill>
                <a:cs typeface="Arial" panose="020B0604020202020204" pitchFamily="34" charset="0"/>
              </a:rPr>
              <a:t>5.322</a:t>
            </a:r>
          </a:p>
        </p:txBody>
      </p:sp>
      <p:sp>
        <p:nvSpPr>
          <p:cNvPr id="67" name="CuadroTexto 66">
            <a:extLst>
              <a:ext uri="{FF2B5EF4-FFF2-40B4-BE49-F238E27FC236}">
                <a16:creationId xmlns:a16="http://schemas.microsoft.com/office/drawing/2014/main" id="{7D935D4A-E8FE-BB14-A80F-2BC7A27433EA}"/>
              </a:ext>
            </a:extLst>
          </p:cNvPr>
          <p:cNvSpPr txBox="1"/>
          <p:nvPr/>
        </p:nvSpPr>
        <p:spPr>
          <a:xfrm>
            <a:off x="6239222" y="5957187"/>
            <a:ext cx="5485309" cy="522579"/>
          </a:xfrm>
          <a:prstGeom prst="rect">
            <a:avLst/>
          </a:prstGeom>
          <a:noFill/>
        </p:spPr>
        <p:txBody>
          <a:bodyPr wrap="square" rtlCol="0">
            <a:spAutoFit/>
          </a:bodyPr>
          <a:lstStyle/>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Fuente: Aplicativo Conexiones – Informes Andes BPO</a:t>
            </a:r>
          </a:p>
          <a:p>
            <a:pPr algn="r" defTabSz="311033">
              <a:spcAft>
                <a:spcPts val="300"/>
              </a:spcAft>
              <a:defRPr/>
            </a:pPr>
            <a:r>
              <a:rPr lang="es-CO" sz="748" b="1" i="1" dirty="0">
                <a:solidFill>
                  <a:srgbClr val="44546A"/>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defTabSz="311033">
              <a:spcAft>
                <a:spcPts val="300"/>
              </a:spcAft>
              <a:defRPr/>
            </a:pPr>
            <a:r>
              <a:rPr lang="es-CO" sz="8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Corte: 30 nov 2024</a:t>
            </a:r>
            <a:endParaRPr kumimoji="0" lang="es-CO" sz="800" b="1" i="1" u="none" strike="noStrike" kern="1200" cap="none" spc="0" normalizeH="0" baseline="0" noProof="0" dirty="0">
              <a:ln>
                <a:noFill/>
              </a:ln>
              <a:solidFill>
                <a:srgbClr val="23505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24973470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0AEA4-B296-3140-446A-262D7715DF64}"/>
            </a:ext>
          </a:extLst>
        </p:cNvPr>
        <p:cNvGrpSpPr/>
        <p:nvPr/>
      </p:nvGrpSpPr>
      <p:grpSpPr>
        <a:xfrm>
          <a:off x="0" y="0"/>
          <a:ext cx="0" cy="0"/>
          <a:chOff x="0" y="0"/>
          <a:chExt cx="0" cy="0"/>
        </a:xfrm>
      </p:grpSpPr>
      <p:grpSp>
        <p:nvGrpSpPr>
          <p:cNvPr id="6" name="Grupo 5">
            <a:extLst>
              <a:ext uri="{FF2B5EF4-FFF2-40B4-BE49-F238E27FC236}">
                <a16:creationId xmlns:a16="http://schemas.microsoft.com/office/drawing/2014/main" id="{269D71CB-A065-A82D-00CA-4CE2D99C5BC6}"/>
              </a:ext>
            </a:extLst>
          </p:cNvPr>
          <p:cNvGrpSpPr/>
          <p:nvPr/>
        </p:nvGrpSpPr>
        <p:grpSpPr>
          <a:xfrm>
            <a:off x="5209618" y="1277541"/>
            <a:ext cx="6336427" cy="4500499"/>
            <a:chOff x="5209618" y="1277541"/>
            <a:chExt cx="6336427" cy="4500499"/>
          </a:xfrm>
        </p:grpSpPr>
        <p:pic>
          <p:nvPicPr>
            <p:cNvPr id="8" name="Imagen 7">
              <a:extLst>
                <a:ext uri="{FF2B5EF4-FFF2-40B4-BE49-F238E27FC236}">
                  <a16:creationId xmlns:a16="http://schemas.microsoft.com/office/drawing/2014/main" id="{6947E34C-7268-7107-F16F-F51E5244BBDD}"/>
                </a:ext>
              </a:extLst>
            </p:cNvPr>
            <p:cNvPicPr>
              <a:picLocks noChangeAspect="1"/>
            </p:cNvPicPr>
            <p:nvPr/>
          </p:nvPicPr>
          <p:blipFill>
            <a:blip r:embed="rId2"/>
            <a:stretch>
              <a:fillRect/>
            </a:stretch>
          </p:blipFill>
          <p:spPr>
            <a:xfrm>
              <a:off x="5209618" y="1277541"/>
              <a:ext cx="5876783" cy="4500499"/>
            </a:xfrm>
            <a:prstGeom prst="rect">
              <a:avLst/>
            </a:prstGeom>
          </p:spPr>
        </p:pic>
        <p:sp>
          <p:nvSpPr>
            <p:cNvPr id="5" name="Rectángulo: esquinas redondeadas 4">
              <a:extLst>
                <a:ext uri="{FF2B5EF4-FFF2-40B4-BE49-F238E27FC236}">
                  <a16:creationId xmlns:a16="http://schemas.microsoft.com/office/drawing/2014/main" id="{31F79CF1-45D6-9392-3FA7-2CA1DA48E6CB}"/>
                </a:ext>
              </a:extLst>
            </p:cNvPr>
            <p:cNvSpPr/>
            <p:nvPr/>
          </p:nvSpPr>
          <p:spPr>
            <a:xfrm>
              <a:off x="6762155" y="1398853"/>
              <a:ext cx="4783890" cy="259485"/>
            </a:xfrm>
            <a:prstGeom prst="roundRect">
              <a:avLst/>
            </a:prstGeom>
            <a:solidFill>
              <a:srgbClr val="3BB9B8"/>
            </a:solidFill>
            <a:ln>
              <a:solidFill>
                <a:srgbClr val="3BB9B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a:p>
          </p:txBody>
        </p:sp>
      </p:grpSp>
      <p:sp>
        <p:nvSpPr>
          <p:cNvPr id="3" name="CuadroTexto 4">
            <a:extLst>
              <a:ext uri="{FF2B5EF4-FFF2-40B4-BE49-F238E27FC236}">
                <a16:creationId xmlns:a16="http://schemas.microsoft.com/office/drawing/2014/main" id="{59D8B60B-CB3A-C060-3396-7C489E110E09}"/>
              </a:ext>
            </a:extLst>
          </p:cNvPr>
          <p:cNvSpPr txBox="1"/>
          <p:nvPr/>
        </p:nvSpPr>
        <p:spPr>
          <a:xfrm>
            <a:off x="1270670" y="261442"/>
            <a:ext cx="7272808" cy="707886"/>
          </a:xfrm>
          <a:prstGeom prst="rect">
            <a:avLst/>
          </a:prstGeom>
          <a:noFill/>
        </p:spPr>
        <p:txBody>
          <a:bodyPr wrap="square" rtlCol="0">
            <a:spAutoFit/>
          </a:bodyPr>
          <a:lstStyle/>
          <a:p>
            <a:r>
              <a:rPr lang="es-CO" sz="4000" b="1" dirty="0">
                <a:solidFill>
                  <a:srgbClr val="23505E"/>
                </a:solidFill>
                <a:latin typeface="+mj-lt"/>
              </a:rPr>
              <a:t>Comportamiento de solicitudes</a:t>
            </a:r>
          </a:p>
        </p:txBody>
      </p:sp>
      <p:sp>
        <p:nvSpPr>
          <p:cNvPr id="7" name="CuadroTexto 6">
            <a:extLst>
              <a:ext uri="{FF2B5EF4-FFF2-40B4-BE49-F238E27FC236}">
                <a16:creationId xmlns:a16="http://schemas.microsoft.com/office/drawing/2014/main" id="{4C5C7B2A-9C3D-7146-EE45-CB1D22D54051}"/>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sp>
        <p:nvSpPr>
          <p:cNvPr id="9" name="CuadroTexto 8">
            <a:extLst>
              <a:ext uri="{FF2B5EF4-FFF2-40B4-BE49-F238E27FC236}">
                <a16:creationId xmlns:a16="http://schemas.microsoft.com/office/drawing/2014/main" id="{E95BF59F-7E97-0CE9-7A8B-448C01417478}"/>
              </a:ext>
            </a:extLst>
          </p:cNvPr>
          <p:cNvSpPr txBox="1"/>
          <p:nvPr/>
        </p:nvSpPr>
        <p:spPr>
          <a:xfrm rot="10800000" flipV="1">
            <a:off x="7039192" y="243637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153</a:t>
            </a:r>
          </a:p>
        </p:txBody>
      </p:sp>
      <p:sp>
        <p:nvSpPr>
          <p:cNvPr id="10" name="CuadroTexto 9">
            <a:extLst>
              <a:ext uri="{FF2B5EF4-FFF2-40B4-BE49-F238E27FC236}">
                <a16:creationId xmlns:a16="http://schemas.microsoft.com/office/drawing/2014/main" id="{D019DC62-82A2-AA70-82A1-6CEEB33D5154}"/>
              </a:ext>
            </a:extLst>
          </p:cNvPr>
          <p:cNvSpPr txBox="1"/>
          <p:nvPr/>
        </p:nvSpPr>
        <p:spPr>
          <a:xfrm rot="10800000" flipV="1">
            <a:off x="7039192" y="279658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251</a:t>
            </a:r>
          </a:p>
        </p:txBody>
      </p:sp>
      <p:sp>
        <p:nvSpPr>
          <p:cNvPr id="11" name="CuadroTexto 10">
            <a:extLst>
              <a:ext uri="{FF2B5EF4-FFF2-40B4-BE49-F238E27FC236}">
                <a16:creationId xmlns:a16="http://schemas.microsoft.com/office/drawing/2014/main" id="{71DCB527-CA86-642B-32DC-A989FDF5DAAD}"/>
              </a:ext>
            </a:extLst>
          </p:cNvPr>
          <p:cNvSpPr txBox="1"/>
          <p:nvPr/>
        </p:nvSpPr>
        <p:spPr>
          <a:xfrm rot="10800000" flipV="1">
            <a:off x="7039192" y="318062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273</a:t>
            </a:r>
          </a:p>
        </p:txBody>
      </p:sp>
      <p:sp>
        <p:nvSpPr>
          <p:cNvPr id="12" name="CuadroTexto 11">
            <a:extLst>
              <a:ext uri="{FF2B5EF4-FFF2-40B4-BE49-F238E27FC236}">
                <a16:creationId xmlns:a16="http://schemas.microsoft.com/office/drawing/2014/main" id="{C53656AC-73C8-020C-48A6-384711E33F86}"/>
              </a:ext>
            </a:extLst>
          </p:cNvPr>
          <p:cNvSpPr txBox="1"/>
          <p:nvPr/>
        </p:nvSpPr>
        <p:spPr>
          <a:xfrm rot="10800000" flipV="1">
            <a:off x="7039192" y="356466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298</a:t>
            </a:r>
          </a:p>
        </p:txBody>
      </p:sp>
      <p:sp>
        <p:nvSpPr>
          <p:cNvPr id="13" name="CuadroTexto 12">
            <a:extLst>
              <a:ext uri="{FF2B5EF4-FFF2-40B4-BE49-F238E27FC236}">
                <a16:creationId xmlns:a16="http://schemas.microsoft.com/office/drawing/2014/main" id="{24AF369B-556D-9769-90A1-45C4827E5093}"/>
              </a:ext>
            </a:extLst>
          </p:cNvPr>
          <p:cNvSpPr txBox="1"/>
          <p:nvPr/>
        </p:nvSpPr>
        <p:spPr>
          <a:xfrm rot="10800000" flipV="1">
            <a:off x="7046774" y="394870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816</a:t>
            </a:r>
          </a:p>
        </p:txBody>
      </p:sp>
      <p:sp>
        <p:nvSpPr>
          <p:cNvPr id="14" name="CuadroTexto 13">
            <a:extLst>
              <a:ext uri="{FF2B5EF4-FFF2-40B4-BE49-F238E27FC236}">
                <a16:creationId xmlns:a16="http://schemas.microsoft.com/office/drawing/2014/main" id="{CC4FB2E0-ED70-D3B2-CE2D-14A55D810D5F}"/>
              </a:ext>
            </a:extLst>
          </p:cNvPr>
          <p:cNvSpPr txBox="1"/>
          <p:nvPr/>
        </p:nvSpPr>
        <p:spPr>
          <a:xfrm rot="10800000" flipV="1">
            <a:off x="7012230" y="427464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488</a:t>
            </a:r>
          </a:p>
        </p:txBody>
      </p:sp>
      <p:sp>
        <p:nvSpPr>
          <p:cNvPr id="15" name="CuadroTexto 14">
            <a:extLst>
              <a:ext uri="{FF2B5EF4-FFF2-40B4-BE49-F238E27FC236}">
                <a16:creationId xmlns:a16="http://schemas.microsoft.com/office/drawing/2014/main" id="{A3E7074D-7BB5-DA38-326C-3A776A175C28}"/>
              </a:ext>
            </a:extLst>
          </p:cNvPr>
          <p:cNvSpPr txBox="1"/>
          <p:nvPr/>
        </p:nvSpPr>
        <p:spPr>
          <a:xfrm rot="10800000" flipV="1">
            <a:off x="7039192" y="467890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526</a:t>
            </a:r>
          </a:p>
        </p:txBody>
      </p:sp>
      <p:sp>
        <p:nvSpPr>
          <p:cNvPr id="16" name="CuadroTexto 15">
            <a:extLst>
              <a:ext uri="{FF2B5EF4-FFF2-40B4-BE49-F238E27FC236}">
                <a16:creationId xmlns:a16="http://schemas.microsoft.com/office/drawing/2014/main" id="{D2DEE10B-F40D-ABD7-3EC0-B77172E9293F}"/>
              </a:ext>
            </a:extLst>
          </p:cNvPr>
          <p:cNvSpPr txBox="1"/>
          <p:nvPr/>
        </p:nvSpPr>
        <p:spPr>
          <a:xfrm rot="10800000" flipV="1">
            <a:off x="6932499" y="5069542"/>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7.952</a:t>
            </a:r>
          </a:p>
        </p:txBody>
      </p:sp>
      <p:sp>
        <p:nvSpPr>
          <p:cNvPr id="17" name="CuadroTexto 16">
            <a:extLst>
              <a:ext uri="{FF2B5EF4-FFF2-40B4-BE49-F238E27FC236}">
                <a16:creationId xmlns:a16="http://schemas.microsoft.com/office/drawing/2014/main" id="{1130EB1D-0B2F-C740-D2E5-9874E675F0A5}"/>
              </a:ext>
            </a:extLst>
          </p:cNvPr>
          <p:cNvSpPr txBox="1"/>
          <p:nvPr/>
        </p:nvSpPr>
        <p:spPr>
          <a:xfrm rot="10800000" flipV="1">
            <a:off x="7029366" y="202115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113</a:t>
            </a:r>
          </a:p>
        </p:txBody>
      </p:sp>
      <p:sp>
        <p:nvSpPr>
          <p:cNvPr id="18" name="CuadroTexto 17">
            <a:extLst>
              <a:ext uri="{FF2B5EF4-FFF2-40B4-BE49-F238E27FC236}">
                <a16:creationId xmlns:a16="http://schemas.microsoft.com/office/drawing/2014/main" id="{B0AFB4AD-9849-0053-2311-2BB977C2DF0C}"/>
              </a:ext>
            </a:extLst>
          </p:cNvPr>
          <p:cNvSpPr txBox="1"/>
          <p:nvPr/>
        </p:nvSpPr>
        <p:spPr>
          <a:xfrm rot="10800000" flipV="1">
            <a:off x="6908518" y="5467502"/>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10.870</a:t>
            </a:r>
          </a:p>
        </p:txBody>
      </p:sp>
      <p:sp>
        <p:nvSpPr>
          <p:cNvPr id="19" name="CuadroTexto 18">
            <a:extLst>
              <a:ext uri="{FF2B5EF4-FFF2-40B4-BE49-F238E27FC236}">
                <a16:creationId xmlns:a16="http://schemas.microsoft.com/office/drawing/2014/main" id="{D0FCE335-357D-14CB-BA04-9B7313056859}"/>
              </a:ext>
            </a:extLst>
          </p:cNvPr>
          <p:cNvSpPr txBox="1"/>
          <p:nvPr/>
        </p:nvSpPr>
        <p:spPr>
          <a:xfrm rot="10800000" flipV="1">
            <a:off x="8481296" y="243637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0" name="CuadroTexto 19">
            <a:extLst>
              <a:ext uri="{FF2B5EF4-FFF2-40B4-BE49-F238E27FC236}">
                <a16:creationId xmlns:a16="http://schemas.microsoft.com/office/drawing/2014/main" id="{0A14D3D0-E21B-F95D-727F-35D9D0013705}"/>
              </a:ext>
            </a:extLst>
          </p:cNvPr>
          <p:cNvSpPr txBox="1"/>
          <p:nvPr/>
        </p:nvSpPr>
        <p:spPr>
          <a:xfrm rot="10800000" flipV="1">
            <a:off x="8481296" y="279658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1" name="CuadroTexto 20">
            <a:extLst>
              <a:ext uri="{FF2B5EF4-FFF2-40B4-BE49-F238E27FC236}">
                <a16:creationId xmlns:a16="http://schemas.microsoft.com/office/drawing/2014/main" id="{21F12FE8-2F44-8185-FC3A-CA76D62ABE50}"/>
              </a:ext>
            </a:extLst>
          </p:cNvPr>
          <p:cNvSpPr txBox="1"/>
          <p:nvPr/>
        </p:nvSpPr>
        <p:spPr>
          <a:xfrm rot="10800000" flipV="1">
            <a:off x="8481296" y="318062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2" name="CuadroTexto 21">
            <a:extLst>
              <a:ext uri="{FF2B5EF4-FFF2-40B4-BE49-F238E27FC236}">
                <a16:creationId xmlns:a16="http://schemas.microsoft.com/office/drawing/2014/main" id="{33254DC4-D400-294C-EAE0-7800C02F01E2}"/>
              </a:ext>
            </a:extLst>
          </p:cNvPr>
          <p:cNvSpPr txBox="1"/>
          <p:nvPr/>
        </p:nvSpPr>
        <p:spPr>
          <a:xfrm rot="10800000" flipV="1">
            <a:off x="8481296" y="356466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3" name="CuadroTexto 22">
            <a:extLst>
              <a:ext uri="{FF2B5EF4-FFF2-40B4-BE49-F238E27FC236}">
                <a16:creationId xmlns:a16="http://schemas.microsoft.com/office/drawing/2014/main" id="{2727C61A-F8ED-937F-7DEE-7856982F1DDE}"/>
              </a:ext>
            </a:extLst>
          </p:cNvPr>
          <p:cNvSpPr txBox="1"/>
          <p:nvPr/>
        </p:nvSpPr>
        <p:spPr>
          <a:xfrm rot="10800000" flipV="1">
            <a:off x="8488878" y="3948701"/>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4" name="CuadroTexto 23">
            <a:extLst>
              <a:ext uri="{FF2B5EF4-FFF2-40B4-BE49-F238E27FC236}">
                <a16:creationId xmlns:a16="http://schemas.microsoft.com/office/drawing/2014/main" id="{0DC0CAB4-996C-6D5E-8753-142A1D245BEB}"/>
              </a:ext>
            </a:extLst>
          </p:cNvPr>
          <p:cNvSpPr txBox="1"/>
          <p:nvPr/>
        </p:nvSpPr>
        <p:spPr>
          <a:xfrm rot="10800000" flipV="1">
            <a:off x="8488878" y="4274646"/>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5" name="CuadroTexto 24">
            <a:extLst>
              <a:ext uri="{FF2B5EF4-FFF2-40B4-BE49-F238E27FC236}">
                <a16:creationId xmlns:a16="http://schemas.microsoft.com/office/drawing/2014/main" id="{DF1E22F8-34EF-70AE-7D24-EEE5641350D0}"/>
              </a:ext>
            </a:extLst>
          </p:cNvPr>
          <p:cNvSpPr txBox="1"/>
          <p:nvPr/>
        </p:nvSpPr>
        <p:spPr>
          <a:xfrm rot="10800000" flipV="1">
            <a:off x="8481296" y="467890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a:t>
            </a:r>
          </a:p>
        </p:txBody>
      </p:sp>
      <p:sp>
        <p:nvSpPr>
          <p:cNvPr id="26" name="CuadroTexto 25">
            <a:extLst>
              <a:ext uri="{FF2B5EF4-FFF2-40B4-BE49-F238E27FC236}">
                <a16:creationId xmlns:a16="http://schemas.microsoft.com/office/drawing/2014/main" id="{D618EAB3-4D56-B457-15E6-C2E1EEC18D27}"/>
              </a:ext>
            </a:extLst>
          </p:cNvPr>
          <p:cNvSpPr txBox="1"/>
          <p:nvPr/>
        </p:nvSpPr>
        <p:spPr>
          <a:xfrm rot="10800000" flipV="1">
            <a:off x="8374603" y="5069542"/>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a:t>
            </a:r>
          </a:p>
        </p:txBody>
      </p:sp>
      <p:sp>
        <p:nvSpPr>
          <p:cNvPr id="27" name="CuadroTexto 26">
            <a:extLst>
              <a:ext uri="{FF2B5EF4-FFF2-40B4-BE49-F238E27FC236}">
                <a16:creationId xmlns:a16="http://schemas.microsoft.com/office/drawing/2014/main" id="{5923A228-300F-7054-A948-CCD7636AD1AC}"/>
              </a:ext>
            </a:extLst>
          </p:cNvPr>
          <p:cNvSpPr txBox="1"/>
          <p:nvPr/>
        </p:nvSpPr>
        <p:spPr>
          <a:xfrm rot="10800000" flipV="1">
            <a:off x="8471470" y="2021154"/>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0</a:t>
            </a:r>
          </a:p>
        </p:txBody>
      </p:sp>
      <p:sp>
        <p:nvSpPr>
          <p:cNvPr id="28" name="CuadroTexto 27">
            <a:extLst>
              <a:ext uri="{FF2B5EF4-FFF2-40B4-BE49-F238E27FC236}">
                <a16:creationId xmlns:a16="http://schemas.microsoft.com/office/drawing/2014/main" id="{35449749-3030-41B1-5611-FBB75449DD7A}"/>
              </a:ext>
            </a:extLst>
          </p:cNvPr>
          <p:cNvSpPr txBox="1"/>
          <p:nvPr/>
        </p:nvSpPr>
        <p:spPr>
          <a:xfrm rot="10800000" flipV="1">
            <a:off x="8374603" y="5464539"/>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6</a:t>
            </a:r>
          </a:p>
        </p:txBody>
      </p:sp>
      <p:sp>
        <p:nvSpPr>
          <p:cNvPr id="29" name="CuadroTexto 28">
            <a:extLst>
              <a:ext uri="{FF2B5EF4-FFF2-40B4-BE49-F238E27FC236}">
                <a16:creationId xmlns:a16="http://schemas.microsoft.com/office/drawing/2014/main" id="{9C95A238-E00B-14E9-674B-D89797B0F9B1}"/>
              </a:ext>
            </a:extLst>
          </p:cNvPr>
          <p:cNvSpPr txBox="1"/>
          <p:nvPr/>
        </p:nvSpPr>
        <p:spPr>
          <a:xfrm rot="10800000" flipV="1">
            <a:off x="9897019" y="243637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58</a:t>
            </a:r>
          </a:p>
        </p:txBody>
      </p:sp>
      <p:sp>
        <p:nvSpPr>
          <p:cNvPr id="30" name="CuadroTexto 29">
            <a:extLst>
              <a:ext uri="{FF2B5EF4-FFF2-40B4-BE49-F238E27FC236}">
                <a16:creationId xmlns:a16="http://schemas.microsoft.com/office/drawing/2014/main" id="{461E98B5-10B3-2634-D17A-6F2BB6566441}"/>
              </a:ext>
            </a:extLst>
          </p:cNvPr>
          <p:cNvSpPr txBox="1"/>
          <p:nvPr/>
        </p:nvSpPr>
        <p:spPr>
          <a:xfrm rot="10800000" flipV="1">
            <a:off x="9897019" y="279658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137</a:t>
            </a:r>
          </a:p>
        </p:txBody>
      </p:sp>
      <p:sp>
        <p:nvSpPr>
          <p:cNvPr id="31" name="CuadroTexto 30">
            <a:extLst>
              <a:ext uri="{FF2B5EF4-FFF2-40B4-BE49-F238E27FC236}">
                <a16:creationId xmlns:a16="http://schemas.microsoft.com/office/drawing/2014/main" id="{F623B2BE-E478-8208-262E-941C5774DDB3}"/>
              </a:ext>
            </a:extLst>
          </p:cNvPr>
          <p:cNvSpPr txBox="1"/>
          <p:nvPr/>
        </p:nvSpPr>
        <p:spPr>
          <a:xfrm rot="10800000" flipV="1">
            <a:off x="9897019" y="318062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183</a:t>
            </a:r>
          </a:p>
        </p:txBody>
      </p:sp>
      <p:sp>
        <p:nvSpPr>
          <p:cNvPr id="32" name="CuadroTexto 31">
            <a:extLst>
              <a:ext uri="{FF2B5EF4-FFF2-40B4-BE49-F238E27FC236}">
                <a16:creationId xmlns:a16="http://schemas.microsoft.com/office/drawing/2014/main" id="{776F06C3-6668-281E-1335-33A8938E7D8A}"/>
              </a:ext>
            </a:extLst>
          </p:cNvPr>
          <p:cNvSpPr txBox="1"/>
          <p:nvPr/>
        </p:nvSpPr>
        <p:spPr>
          <a:xfrm rot="10800000" flipV="1">
            <a:off x="9897019" y="356466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124</a:t>
            </a:r>
          </a:p>
        </p:txBody>
      </p:sp>
      <p:sp>
        <p:nvSpPr>
          <p:cNvPr id="33" name="CuadroTexto 32">
            <a:extLst>
              <a:ext uri="{FF2B5EF4-FFF2-40B4-BE49-F238E27FC236}">
                <a16:creationId xmlns:a16="http://schemas.microsoft.com/office/drawing/2014/main" id="{49C04042-EA99-B807-14B4-512889C8DA52}"/>
              </a:ext>
            </a:extLst>
          </p:cNvPr>
          <p:cNvSpPr txBox="1"/>
          <p:nvPr/>
        </p:nvSpPr>
        <p:spPr>
          <a:xfrm rot="10800000" flipV="1">
            <a:off x="9904601" y="3948702"/>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527</a:t>
            </a:r>
          </a:p>
        </p:txBody>
      </p:sp>
      <p:sp>
        <p:nvSpPr>
          <p:cNvPr id="34" name="CuadroTexto 33">
            <a:extLst>
              <a:ext uri="{FF2B5EF4-FFF2-40B4-BE49-F238E27FC236}">
                <a16:creationId xmlns:a16="http://schemas.microsoft.com/office/drawing/2014/main" id="{1D47B07F-D981-0398-96AC-11037789FF28}"/>
              </a:ext>
            </a:extLst>
          </p:cNvPr>
          <p:cNvSpPr txBox="1"/>
          <p:nvPr/>
        </p:nvSpPr>
        <p:spPr>
          <a:xfrm rot="10800000" flipV="1">
            <a:off x="9870057" y="4274647"/>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400</a:t>
            </a:r>
          </a:p>
        </p:txBody>
      </p:sp>
      <p:sp>
        <p:nvSpPr>
          <p:cNvPr id="35" name="CuadroTexto 34">
            <a:extLst>
              <a:ext uri="{FF2B5EF4-FFF2-40B4-BE49-F238E27FC236}">
                <a16:creationId xmlns:a16="http://schemas.microsoft.com/office/drawing/2014/main" id="{7D88E09A-FA6C-7BA8-E173-37A800B11299}"/>
              </a:ext>
            </a:extLst>
          </p:cNvPr>
          <p:cNvSpPr txBox="1"/>
          <p:nvPr/>
        </p:nvSpPr>
        <p:spPr>
          <a:xfrm rot="10800000" flipV="1">
            <a:off x="9897019" y="4678908"/>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421</a:t>
            </a:r>
          </a:p>
        </p:txBody>
      </p:sp>
      <p:sp>
        <p:nvSpPr>
          <p:cNvPr id="36" name="CuadroTexto 35">
            <a:extLst>
              <a:ext uri="{FF2B5EF4-FFF2-40B4-BE49-F238E27FC236}">
                <a16:creationId xmlns:a16="http://schemas.microsoft.com/office/drawing/2014/main" id="{5A230217-CFD0-EE85-6472-6A2CFB94BAAC}"/>
              </a:ext>
            </a:extLst>
          </p:cNvPr>
          <p:cNvSpPr txBox="1"/>
          <p:nvPr/>
        </p:nvSpPr>
        <p:spPr>
          <a:xfrm rot="10800000" flipV="1">
            <a:off x="9790326" y="5069543"/>
            <a:ext cx="932963"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3.212</a:t>
            </a:r>
          </a:p>
        </p:txBody>
      </p:sp>
      <p:sp>
        <p:nvSpPr>
          <p:cNvPr id="37" name="CuadroTexto 36">
            <a:extLst>
              <a:ext uri="{FF2B5EF4-FFF2-40B4-BE49-F238E27FC236}">
                <a16:creationId xmlns:a16="http://schemas.microsoft.com/office/drawing/2014/main" id="{91FE1BD6-390F-159B-9B04-36EA860BFB7E}"/>
              </a:ext>
            </a:extLst>
          </p:cNvPr>
          <p:cNvSpPr txBox="1"/>
          <p:nvPr/>
        </p:nvSpPr>
        <p:spPr>
          <a:xfrm rot="10800000" flipV="1">
            <a:off x="9887193" y="2021155"/>
            <a:ext cx="704415"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89</a:t>
            </a:r>
          </a:p>
        </p:txBody>
      </p:sp>
      <p:sp>
        <p:nvSpPr>
          <p:cNvPr id="38" name="CuadroTexto 37">
            <a:extLst>
              <a:ext uri="{FF2B5EF4-FFF2-40B4-BE49-F238E27FC236}">
                <a16:creationId xmlns:a16="http://schemas.microsoft.com/office/drawing/2014/main" id="{B1B53225-231E-E0EA-5D0D-28F3CA7F8688}"/>
              </a:ext>
            </a:extLst>
          </p:cNvPr>
          <p:cNvSpPr txBox="1"/>
          <p:nvPr/>
        </p:nvSpPr>
        <p:spPr>
          <a:xfrm rot="10800000" flipV="1">
            <a:off x="9766345" y="5467503"/>
            <a:ext cx="911838" cy="338554"/>
          </a:xfrm>
          <a:prstGeom prst="rect">
            <a:avLst/>
          </a:prstGeom>
          <a:noFill/>
        </p:spPr>
        <p:txBody>
          <a:bodyPr wrap="square">
            <a:spAutoFit/>
          </a:bodyPr>
          <a:lstStyle/>
          <a:p>
            <a:pPr algn="ctr"/>
            <a:r>
              <a:rPr lang="es-ES" sz="1600" dirty="0">
                <a:solidFill>
                  <a:srgbClr val="23505E"/>
                </a:solidFill>
                <a:latin typeface="Open Sans Extrabold" panose="020B0906030804020204" pitchFamily="34" charset="0"/>
                <a:ea typeface="Open Sans Extrabold" panose="020B0906030804020204" pitchFamily="34" charset="0"/>
                <a:cs typeface="Open Sans Extrabold" panose="020B0906030804020204" pitchFamily="34" charset="0"/>
              </a:rPr>
              <a:t>5.151</a:t>
            </a:r>
          </a:p>
        </p:txBody>
      </p:sp>
      <p:pic>
        <p:nvPicPr>
          <p:cNvPr id="59" name="Imagen 58" descr="Interfaz de usuario gráfica, Aplicación&#10;&#10;Descripción generada automáticamente">
            <a:extLst>
              <a:ext uri="{FF2B5EF4-FFF2-40B4-BE49-F238E27FC236}">
                <a16:creationId xmlns:a16="http://schemas.microsoft.com/office/drawing/2014/main" id="{9B357EB1-545D-2F58-C28C-DE6794DF4745}"/>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90539" y="926524"/>
            <a:ext cx="4933124" cy="5703298"/>
          </a:xfrm>
          <a:prstGeom prst="rect">
            <a:avLst/>
          </a:prstGeom>
        </p:spPr>
      </p:pic>
      <p:sp>
        <p:nvSpPr>
          <p:cNvPr id="60" name="CuadroTexto 59">
            <a:extLst>
              <a:ext uri="{FF2B5EF4-FFF2-40B4-BE49-F238E27FC236}">
                <a16:creationId xmlns:a16="http://schemas.microsoft.com/office/drawing/2014/main" id="{0E8C16D9-CBA8-C0BD-A731-0572D0B1160A}"/>
              </a:ext>
            </a:extLst>
          </p:cNvPr>
          <p:cNvSpPr txBox="1"/>
          <p:nvPr/>
        </p:nvSpPr>
        <p:spPr>
          <a:xfrm>
            <a:off x="1270670" y="1917626"/>
            <a:ext cx="1080120" cy="584775"/>
          </a:xfrm>
          <a:prstGeom prst="rect">
            <a:avLst/>
          </a:prstGeom>
          <a:noFill/>
        </p:spPr>
        <p:txBody>
          <a:bodyPr wrap="square" rtlCol="0">
            <a:spAutoFit/>
          </a:bodyPr>
          <a:lstStyle/>
          <a:p>
            <a:pPr algn="ctr"/>
            <a:r>
              <a:rPr lang="es-MX" sz="3200" dirty="0">
                <a:solidFill>
                  <a:schemeClr val="bg1"/>
                </a:solidFill>
              </a:rPr>
              <a:t>0,6%</a:t>
            </a:r>
            <a:endParaRPr lang="es-CO" sz="3200" dirty="0">
              <a:solidFill>
                <a:schemeClr val="bg1"/>
              </a:solidFill>
            </a:endParaRPr>
          </a:p>
        </p:txBody>
      </p:sp>
      <p:sp>
        <p:nvSpPr>
          <p:cNvPr id="61" name="CuadroTexto 60">
            <a:extLst>
              <a:ext uri="{FF2B5EF4-FFF2-40B4-BE49-F238E27FC236}">
                <a16:creationId xmlns:a16="http://schemas.microsoft.com/office/drawing/2014/main" id="{93427187-283A-77F9-6D2A-25B005AF7B7D}"/>
              </a:ext>
            </a:extLst>
          </p:cNvPr>
          <p:cNvSpPr txBox="1"/>
          <p:nvPr/>
        </p:nvSpPr>
        <p:spPr>
          <a:xfrm>
            <a:off x="3214886" y="2513490"/>
            <a:ext cx="1224136" cy="584775"/>
          </a:xfrm>
          <a:prstGeom prst="rect">
            <a:avLst/>
          </a:prstGeom>
          <a:noFill/>
        </p:spPr>
        <p:txBody>
          <a:bodyPr wrap="square" rtlCol="0">
            <a:spAutoFit/>
          </a:bodyPr>
          <a:lstStyle/>
          <a:p>
            <a:pPr algn="ctr"/>
            <a:r>
              <a:rPr lang="es-MX" sz="3200" dirty="0">
                <a:solidFill>
                  <a:schemeClr val="bg1"/>
                </a:solidFill>
              </a:rPr>
              <a:t>15,3%</a:t>
            </a:r>
            <a:endParaRPr lang="es-CO" sz="3200" dirty="0">
              <a:solidFill>
                <a:schemeClr val="bg1"/>
              </a:solidFill>
            </a:endParaRPr>
          </a:p>
        </p:txBody>
      </p:sp>
      <p:sp>
        <p:nvSpPr>
          <p:cNvPr id="62" name="CuadroTexto 61">
            <a:extLst>
              <a:ext uri="{FF2B5EF4-FFF2-40B4-BE49-F238E27FC236}">
                <a16:creationId xmlns:a16="http://schemas.microsoft.com/office/drawing/2014/main" id="{11AB70A1-B9F1-B9D3-2040-E7488AF3FD8A}"/>
              </a:ext>
            </a:extLst>
          </p:cNvPr>
          <p:cNvSpPr txBox="1"/>
          <p:nvPr/>
        </p:nvSpPr>
        <p:spPr>
          <a:xfrm>
            <a:off x="1240310" y="3097098"/>
            <a:ext cx="1152128" cy="584775"/>
          </a:xfrm>
          <a:prstGeom prst="rect">
            <a:avLst/>
          </a:prstGeom>
          <a:noFill/>
        </p:spPr>
        <p:txBody>
          <a:bodyPr wrap="square" rtlCol="0">
            <a:spAutoFit/>
          </a:bodyPr>
          <a:lstStyle/>
          <a:p>
            <a:pPr algn="ctr"/>
            <a:r>
              <a:rPr lang="es-MX" sz="3200" dirty="0">
                <a:solidFill>
                  <a:schemeClr val="bg1"/>
                </a:solidFill>
              </a:rPr>
              <a:t>0,0%</a:t>
            </a:r>
            <a:endParaRPr lang="es-CO" sz="3200" dirty="0">
              <a:solidFill>
                <a:schemeClr val="bg1"/>
              </a:solidFill>
            </a:endParaRPr>
          </a:p>
        </p:txBody>
      </p:sp>
      <p:sp>
        <p:nvSpPr>
          <p:cNvPr id="63" name="CuadroTexto 62">
            <a:extLst>
              <a:ext uri="{FF2B5EF4-FFF2-40B4-BE49-F238E27FC236}">
                <a16:creationId xmlns:a16="http://schemas.microsoft.com/office/drawing/2014/main" id="{E461DE89-3FB5-CCE5-2687-F5C5474D717D}"/>
              </a:ext>
            </a:extLst>
          </p:cNvPr>
          <p:cNvSpPr txBox="1"/>
          <p:nvPr/>
        </p:nvSpPr>
        <p:spPr>
          <a:xfrm>
            <a:off x="3286894" y="3778173"/>
            <a:ext cx="1152128" cy="584775"/>
          </a:xfrm>
          <a:prstGeom prst="rect">
            <a:avLst/>
          </a:prstGeom>
          <a:noFill/>
        </p:spPr>
        <p:txBody>
          <a:bodyPr wrap="square" rtlCol="0">
            <a:spAutoFit/>
          </a:bodyPr>
          <a:lstStyle/>
          <a:p>
            <a:pPr algn="ctr"/>
            <a:r>
              <a:rPr lang="es-MX" sz="3200" dirty="0">
                <a:solidFill>
                  <a:schemeClr val="bg1"/>
                </a:solidFill>
              </a:rPr>
              <a:t>7,1%</a:t>
            </a:r>
            <a:endParaRPr lang="es-CO" sz="3200" dirty="0">
              <a:solidFill>
                <a:schemeClr val="bg1"/>
              </a:solidFill>
            </a:endParaRPr>
          </a:p>
        </p:txBody>
      </p:sp>
      <p:sp>
        <p:nvSpPr>
          <p:cNvPr id="64" name="CuadroTexto 63">
            <a:extLst>
              <a:ext uri="{FF2B5EF4-FFF2-40B4-BE49-F238E27FC236}">
                <a16:creationId xmlns:a16="http://schemas.microsoft.com/office/drawing/2014/main" id="{F9BD0316-CC24-6E2C-3967-F0EE0D6812C8}"/>
              </a:ext>
            </a:extLst>
          </p:cNvPr>
          <p:cNvSpPr txBox="1"/>
          <p:nvPr/>
        </p:nvSpPr>
        <p:spPr>
          <a:xfrm>
            <a:off x="1141446" y="4337783"/>
            <a:ext cx="1333002" cy="584775"/>
          </a:xfrm>
          <a:prstGeom prst="rect">
            <a:avLst/>
          </a:prstGeom>
          <a:noFill/>
        </p:spPr>
        <p:txBody>
          <a:bodyPr wrap="square" rtlCol="0">
            <a:spAutoFit/>
          </a:bodyPr>
          <a:lstStyle/>
          <a:p>
            <a:pPr algn="ctr"/>
            <a:r>
              <a:rPr lang="es-MX" sz="3200" dirty="0">
                <a:solidFill>
                  <a:schemeClr val="bg1"/>
                </a:solidFill>
              </a:rPr>
              <a:t>67,5%</a:t>
            </a:r>
            <a:endParaRPr lang="es-CO" sz="3200" dirty="0">
              <a:solidFill>
                <a:schemeClr val="bg1"/>
              </a:solidFill>
            </a:endParaRPr>
          </a:p>
        </p:txBody>
      </p:sp>
      <p:sp>
        <p:nvSpPr>
          <p:cNvPr id="65" name="CuadroTexto 64">
            <a:extLst>
              <a:ext uri="{FF2B5EF4-FFF2-40B4-BE49-F238E27FC236}">
                <a16:creationId xmlns:a16="http://schemas.microsoft.com/office/drawing/2014/main" id="{8D32598D-22BF-58CE-5000-C312C0080B80}"/>
              </a:ext>
            </a:extLst>
          </p:cNvPr>
          <p:cNvSpPr txBox="1"/>
          <p:nvPr/>
        </p:nvSpPr>
        <p:spPr>
          <a:xfrm>
            <a:off x="3195378" y="4922558"/>
            <a:ext cx="1333002" cy="584775"/>
          </a:xfrm>
          <a:prstGeom prst="rect">
            <a:avLst/>
          </a:prstGeom>
          <a:noFill/>
        </p:spPr>
        <p:txBody>
          <a:bodyPr wrap="square" rtlCol="0">
            <a:spAutoFit/>
          </a:bodyPr>
          <a:lstStyle/>
          <a:p>
            <a:pPr algn="ctr"/>
            <a:r>
              <a:rPr lang="es-MX" sz="3200" dirty="0">
                <a:solidFill>
                  <a:schemeClr val="bg1"/>
                </a:solidFill>
              </a:rPr>
              <a:t>3,8%</a:t>
            </a:r>
            <a:endParaRPr lang="es-CO" sz="3200" dirty="0">
              <a:solidFill>
                <a:schemeClr val="bg1"/>
              </a:solidFill>
            </a:endParaRPr>
          </a:p>
        </p:txBody>
      </p:sp>
      <p:sp>
        <p:nvSpPr>
          <p:cNvPr id="66" name="CuadroTexto 65">
            <a:extLst>
              <a:ext uri="{FF2B5EF4-FFF2-40B4-BE49-F238E27FC236}">
                <a16:creationId xmlns:a16="http://schemas.microsoft.com/office/drawing/2014/main" id="{BB9F1C86-B0D0-9BB9-AEEB-D21D0884C6C3}"/>
              </a:ext>
            </a:extLst>
          </p:cNvPr>
          <p:cNvSpPr txBox="1"/>
          <p:nvPr/>
        </p:nvSpPr>
        <p:spPr>
          <a:xfrm>
            <a:off x="1222178" y="5560059"/>
            <a:ext cx="1333002" cy="584775"/>
          </a:xfrm>
          <a:prstGeom prst="rect">
            <a:avLst/>
          </a:prstGeom>
          <a:noFill/>
        </p:spPr>
        <p:txBody>
          <a:bodyPr wrap="square" rtlCol="0">
            <a:spAutoFit/>
          </a:bodyPr>
          <a:lstStyle/>
          <a:p>
            <a:pPr algn="ctr"/>
            <a:r>
              <a:rPr lang="es-MX" sz="3200" dirty="0">
                <a:solidFill>
                  <a:schemeClr val="bg1"/>
                </a:solidFill>
              </a:rPr>
              <a:t>5,7%</a:t>
            </a:r>
            <a:endParaRPr lang="es-CO" sz="3200" dirty="0">
              <a:solidFill>
                <a:schemeClr val="bg1"/>
              </a:solidFill>
            </a:endParaRPr>
          </a:p>
        </p:txBody>
      </p:sp>
      <p:sp>
        <p:nvSpPr>
          <p:cNvPr id="4" name="CuadroTexto 3">
            <a:extLst>
              <a:ext uri="{FF2B5EF4-FFF2-40B4-BE49-F238E27FC236}">
                <a16:creationId xmlns:a16="http://schemas.microsoft.com/office/drawing/2014/main" id="{217DA358-E324-ADEC-E1F1-AC3A8444142D}"/>
              </a:ext>
            </a:extLst>
          </p:cNvPr>
          <p:cNvSpPr txBox="1"/>
          <p:nvPr/>
        </p:nvSpPr>
        <p:spPr>
          <a:xfrm>
            <a:off x="6783924" y="1381865"/>
            <a:ext cx="4783890" cy="523220"/>
          </a:xfrm>
          <a:prstGeom prst="rect">
            <a:avLst/>
          </a:prstGeom>
          <a:noFill/>
        </p:spPr>
        <p:txBody>
          <a:bodyPr wrap="square" rtlCol="0">
            <a:spAutoFit/>
          </a:bodyPr>
          <a:lstStyle/>
          <a:p>
            <a:r>
              <a:rPr lang="es-CO" sz="1400" dirty="0">
                <a:solidFill>
                  <a:schemeClr val="bg1"/>
                </a:solidFill>
                <a:effectLst/>
                <a:latin typeface="+mj-lt"/>
              </a:rPr>
              <a:t>Canales de ingreso de las solicitudes distribuidas por regionales</a:t>
            </a:r>
          </a:p>
          <a:p>
            <a:endParaRPr lang="es-CO" sz="1400" dirty="0">
              <a:solidFill>
                <a:schemeClr val="bg1"/>
              </a:solidFill>
              <a:latin typeface="+mj-lt"/>
            </a:endParaRPr>
          </a:p>
        </p:txBody>
      </p:sp>
    </p:spTree>
    <p:extLst>
      <p:ext uri="{BB962C8B-B14F-4D97-AF65-F5344CB8AC3E}">
        <p14:creationId xmlns:p14="http://schemas.microsoft.com/office/powerpoint/2010/main" val="2284414387"/>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4C2AC-6FBA-1708-EFE3-06C0B533335C}"/>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E62D5B03-1D64-485C-29FD-736AAD5AA4BB}"/>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113 (53%)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0908C954-9E9C-0E91-B827-BACF2ABC524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Subregión Bajo Cauca</a:t>
            </a:r>
          </a:p>
        </p:txBody>
      </p:sp>
      <p:sp>
        <p:nvSpPr>
          <p:cNvPr id="7" name="CuadroTexto 6">
            <a:extLst>
              <a:ext uri="{FF2B5EF4-FFF2-40B4-BE49-F238E27FC236}">
                <a16:creationId xmlns:a16="http://schemas.microsoft.com/office/drawing/2014/main" id="{FFD43136-4E84-D537-E210-46BECD64B56C}"/>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pic>
        <p:nvPicPr>
          <p:cNvPr id="27" name="Gráfico 26">
            <a:extLst>
              <a:ext uri="{FF2B5EF4-FFF2-40B4-BE49-F238E27FC236}">
                <a16:creationId xmlns:a16="http://schemas.microsoft.com/office/drawing/2014/main" id="{F8C08A24-BADD-4492-FAB1-E3C633D013B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50438" y="1702206"/>
            <a:ext cx="3907663" cy="4149874"/>
          </a:xfrm>
          <a:prstGeom prst="rect">
            <a:avLst/>
          </a:prstGeom>
        </p:spPr>
      </p:pic>
      <p:cxnSp>
        <p:nvCxnSpPr>
          <p:cNvPr id="30" name="Conector recto 29">
            <a:extLst>
              <a:ext uri="{FF2B5EF4-FFF2-40B4-BE49-F238E27FC236}">
                <a16:creationId xmlns:a16="http://schemas.microsoft.com/office/drawing/2014/main" id="{20F2CE56-0D1A-DAE3-BC2E-87936EFE4B5D}"/>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D9E8A7A8-CA49-AD08-2F59-69A6E392B24B}"/>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123</a:t>
            </a:r>
          </a:p>
        </p:txBody>
      </p:sp>
      <p:sp>
        <p:nvSpPr>
          <p:cNvPr id="32" name="CuadroTexto 31">
            <a:extLst>
              <a:ext uri="{FF2B5EF4-FFF2-40B4-BE49-F238E27FC236}">
                <a16:creationId xmlns:a16="http://schemas.microsoft.com/office/drawing/2014/main" id="{8A8D5C75-942C-FA10-1EEE-6795C1E1EA7D}"/>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136</a:t>
            </a:r>
          </a:p>
        </p:txBody>
      </p:sp>
      <p:sp>
        <p:nvSpPr>
          <p:cNvPr id="33" name="CuadroTexto 32">
            <a:extLst>
              <a:ext uri="{FF2B5EF4-FFF2-40B4-BE49-F238E27FC236}">
                <a16:creationId xmlns:a16="http://schemas.microsoft.com/office/drawing/2014/main" id="{A0CD92A8-C939-448E-E27B-6FB32AB9B48C}"/>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6907A3C2-9689-101B-4789-4CAF24F29920}"/>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BD071654-03CD-776E-ECA7-3869032D288C}"/>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642607A2-3551-D6EA-B356-8CAFC232EC7A}"/>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A18606D0-6FE4-11E8-3735-6AC43B9134EE}"/>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113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DCDCA6E0-DB16-EA57-7382-1B4F63D9725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89</a:t>
            </a:r>
          </a:p>
        </p:txBody>
      </p:sp>
      <p:sp>
        <p:nvSpPr>
          <p:cNvPr id="39" name="CuadroTexto 38">
            <a:extLst>
              <a:ext uri="{FF2B5EF4-FFF2-40B4-BE49-F238E27FC236}">
                <a16:creationId xmlns:a16="http://schemas.microsoft.com/office/drawing/2014/main" id="{E384BBCB-C689-0ABB-AA25-B2BC64BFB63B}"/>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7E2BC88E-3742-9C77-C99D-6F2D29351F8A}"/>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CD9358CF-4A03-C001-2351-DEEA693E0027}"/>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2" name="CuadroTexto 41">
            <a:extLst>
              <a:ext uri="{FF2B5EF4-FFF2-40B4-BE49-F238E27FC236}">
                <a16:creationId xmlns:a16="http://schemas.microsoft.com/office/drawing/2014/main" id="{3C486D52-F143-D9BD-AFA6-1A72B5AD1D6F}"/>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4C1C0C56-95A3-C401-A982-5EFE69FE44BE}"/>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4822E47-F02D-F9BD-5799-F7A11F787832}"/>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29C8254-DF58-444F-638B-D06DB75D5924}"/>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F9D7D5B9-05D3-4819-48B2-2017473D86CF}"/>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5E71D3AA-9D6D-D2C6-1C09-96049A01C6F2}"/>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005FC80B-0687-BEAD-A669-57F7AC624069}"/>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C7506E74-806D-C8D5-6958-712DCD088497}"/>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E5EBEAE2-8059-D95F-5CC4-6E03BCE6EE3B}"/>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262</a:t>
            </a:r>
          </a:p>
        </p:txBody>
      </p:sp>
      <p:sp>
        <p:nvSpPr>
          <p:cNvPr id="58" name="CuadroTexto 57">
            <a:extLst>
              <a:ext uri="{FF2B5EF4-FFF2-40B4-BE49-F238E27FC236}">
                <a16:creationId xmlns:a16="http://schemas.microsoft.com/office/drawing/2014/main" id="{93BDA405-50A1-54BF-A6C1-635BA6A1F953}"/>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214</a:t>
            </a:r>
          </a:p>
        </p:txBody>
      </p:sp>
      <p:cxnSp>
        <p:nvCxnSpPr>
          <p:cNvPr id="60" name="Conector recto 59">
            <a:extLst>
              <a:ext uri="{FF2B5EF4-FFF2-40B4-BE49-F238E27FC236}">
                <a16:creationId xmlns:a16="http://schemas.microsoft.com/office/drawing/2014/main" id="{3272306D-1D3E-FE70-D937-C6EAF507457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3C229526-FD60-5ED9-93B8-17F0D25BE7BA}"/>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B675C0D4-0730-3B93-0688-4CA4BA3B6D99}"/>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18EEB14E-AAD0-3162-35EF-6E239119B047}"/>
              </a:ext>
            </a:extLst>
          </p:cNvPr>
          <p:cNvSpPr txBox="1"/>
          <p:nvPr/>
        </p:nvSpPr>
        <p:spPr>
          <a:xfrm>
            <a:off x="10011248" y="2063807"/>
            <a:ext cx="1843288" cy="415498"/>
          </a:xfrm>
          <a:prstGeom prst="rect">
            <a:avLst/>
          </a:prstGeom>
          <a:noFill/>
        </p:spPr>
        <p:txBody>
          <a:bodyPr wrap="square" rtlCol="0">
            <a:spAutoFit/>
          </a:bodyPr>
          <a:lstStyle/>
          <a:p>
            <a:r>
              <a:rPr lang="es-MX" b="1" dirty="0">
                <a:solidFill>
                  <a:srgbClr val="2A5162"/>
                </a:solidFill>
              </a:rPr>
              <a:t>Bajo Cauca</a:t>
            </a:r>
            <a:endParaRPr lang="es-CO" b="1" dirty="0">
              <a:solidFill>
                <a:srgbClr val="2A5162"/>
              </a:solidFill>
            </a:endParaRPr>
          </a:p>
        </p:txBody>
      </p:sp>
      <p:cxnSp>
        <p:nvCxnSpPr>
          <p:cNvPr id="71" name="Conector recto 70">
            <a:extLst>
              <a:ext uri="{FF2B5EF4-FFF2-40B4-BE49-F238E27FC236}">
                <a16:creationId xmlns:a16="http://schemas.microsoft.com/office/drawing/2014/main" id="{EBC2E98D-D7F5-2343-0E37-C9963BF3BF2E}"/>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9828029"/>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AACBB-1DCC-CA69-D119-80A981F0A66F}"/>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6DE3DB4-EC09-9C6A-17D6-FA7A01AD3FC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153 (65%)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2A7270E-F36E-4EAD-93FB-6DC02EDD810A}"/>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Magdalena Medio</a:t>
            </a:r>
          </a:p>
        </p:txBody>
      </p:sp>
      <p:sp>
        <p:nvSpPr>
          <p:cNvPr id="7" name="CuadroTexto 6">
            <a:extLst>
              <a:ext uri="{FF2B5EF4-FFF2-40B4-BE49-F238E27FC236}">
                <a16:creationId xmlns:a16="http://schemas.microsoft.com/office/drawing/2014/main" id="{9E0E24D8-A973-BFB7-30B9-045A85E3334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290708E4-5AD8-28AC-E2B1-6CD001EF1264}"/>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7F91DDF-0BB1-77C2-5266-9551D393C437}"/>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146</a:t>
            </a:r>
          </a:p>
        </p:txBody>
      </p:sp>
      <p:sp>
        <p:nvSpPr>
          <p:cNvPr id="32" name="CuadroTexto 31">
            <a:extLst>
              <a:ext uri="{FF2B5EF4-FFF2-40B4-BE49-F238E27FC236}">
                <a16:creationId xmlns:a16="http://schemas.microsoft.com/office/drawing/2014/main" id="{6508AB87-9DE4-ADEE-83CB-97C8C41FF06F}"/>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93</a:t>
            </a:r>
          </a:p>
        </p:txBody>
      </p:sp>
      <p:sp>
        <p:nvSpPr>
          <p:cNvPr id="33" name="CuadroTexto 32">
            <a:extLst>
              <a:ext uri="{FF2B5EF4-FFF2-40B4-BE49-F238E27FC236}">
                <a16:creationId xmlns:a16="http://schemas.microsoft.com/office/drawing/2014/main" id="{C7C72E62-99BB-7B95-AB33-EFD8B647C01F}"/>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4" name="CuadroTexto 33">
            <a:extLst>
              <a:ext uri="{FF2B5EF4-FFF2-40B4-BE49-F238E27FC236}">
                <a16:creationId xmlns:a16="http://schemas.microsoft.com/office/drawing/2014/main" id="{853AF6BB-8BD3-3965-6705-9BBB854D5612}"/>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BD6DBB46-F75B-1D18-F7BC-03C648001BA0}"/>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EE770181-D5D3-ED49-EF09-F6A947355828}"/>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05F57269-02C6-617A-05B9-E2F5EDA296B4}"/>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153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81BA9E10-85FC-3F9A-EAE6-38DDD5E8A1A6}"/>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58</a:t>
            </a:r>
          </a:p>
        </p:txBody>
      </p:sp>
      <p:sp>
        <p:nvSpPr>
          <p:cNvPr id="39" name="CuadroTexto 38">
            <a:extLst>
              <a:ext uri="{FF2B5EF4-FFF2-40B4-BE49-F238E27FC236}">
                <a16:creationId xmlns:a16="http://schemas.microsoft.com/office/drawing/2014/main" id="{E6B1D3A1-A4A1-6BE3-B93B-5DAF15DCC87C}"/>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BF07B059-64EF-1955-4499-460B24AE6B6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6B48D03-3F75-AE18-2120-F7943ADDDC96}"/>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1878775C-4098-DB0E-88B5-287A217C636D}"/>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148BD156-C95D-11B6-F23F-37ADE2309FD0}"/>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661869C-683C-1EDB-CB4F-4278F28A7003}"/>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973E206-3941-87ED-31FB-6D6F6421A60A}"/>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40BC328-6E6A-7D92-A503-966F6CA5A4E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B3247182-AD60-08E0-DF8F-13FAC0F17B4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B6D69CC6-71B7-58E1-C7F4-8E6AE13BC4D2}"/>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1331C288-EE2F-8002-0ECA-2E5FE2229324}"/>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F1C69CD0-DDD2-92FC-4EF4-2781E0539119}"/>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262</a:t>
            </a:r>
          </a:p>
        </p:txBody>
      </p:sp>
      <p:sp>
        <p:nvSpPr>
          <p:cNvPr id="58" name="CuadroTexto 57">
            <a:extLst>
              <a:ext uri="{FF2B5EF4-FFF2-40B4-BE49-F238E27FC236}">
                <a16:creationId xmlns:a16="http://schemas.microsoft.com/office/drawing/2014/main" id="{74433C79-3BB6-FBAD-2752-BC6C0E0AC12D}"/>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214</a:t>
            </a:r>
          </a:p>
        </p:txBody>
      </p:sp>
      <p:cxnSp>
        <p:nvCxnSpPr>
          <p:cNvPr id="60" name="Conector recto 59">
            <a:extLst>
              <a:ext uri="{FF2B5EF4-FFF2-40B4-BE49-F238E27FC236}">
                <a16:creationId xmlns:a16="http://schemas.microsoft.com/office/drawing/2014/main" id="{86C5F7A3-3369-9E73-BF6F-843DF5D34845}"/>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E976BDAD-C342-A768-73AC-D32DB763D942}"/>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CE8E5F89-63C1-24B4-E795-DAE624DEF3B7}"/>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1A33E70D-6004-C482-2566-AE9D6B00CC67}"/>
              </a:ext>
            </a:extLst>
          </p:cNvPr>
          <p:cNvSpPr txBox="1"/>
          <p:nvPr/>
        </p:nvSpPr>
        <p:spPr>
          <a:xfrm>
            <a:off x="9489758" y="1986949"/>
            <a:ext cx="2503393" cy="415498"/>
          </a:xfrm>
          <a:prstGeom prst="rect">
            <a:avLst/>
          </a:prstGeom>
          <a:noFill/>
        </p:spPr>
        <p:txBody>
          <a:bodyPr wrap="square" rtlCol="0">
            <a:spAutoFit/>
          </a:bodyPr>
          <a:lstStyle/>
          <a:p>
            <a:r>
              <a:rPr lang="es-MX" b="1" dirty="0">
                <a:solidFill>
                  <a:srgbClr val="2A5162"/>
                </a:solidFill>
              </a:rPr>
              <a:t>Magdalena Medio</a:t>
            </a:r>
            <a:endParaRPr lang="es-CO" b="1" dirty="0">
              <a:solidFill>
                <a:srgbClr val="2A5162"/>
              </a:solidFill>
            </a:endParaRPr>
          </a:p>
        </p:txBody>
      </p:sp>
      <p:cxnSp>
        <p:nvCxnSpPr>
          <p:cNvPr id="71" name="Conector recto 70">
            <a:extLst>
              <a:ext uri="{FF2B5EF4-FFF2-40B4-BE49-F238E27FC236}">
                <a16:creationId xmlns:a16="http://schemas.microsoft.com/office/drawing/2014/main" id="{E51B54DF-3E4D-7C6D-D1B7-15ED633661D2}"/>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8" name="Gráfico 7">
            <a:extLst>
              <a:ext uri="{FF2B5EF4-FFF2-40B4-BE49-F238E27FC236}">
                <a16:creationId xmlns:a16="http://schemas.microsoft.com/office/drawing/2014/main" id="{CF245FDC-8ADF-F028-1F0C-2F51D7BCD09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11783" y="1696390"/>
            <a:ext cx="3904976" cy="4150800"/>
          </a:xfrm>
          <a:prstGeom prst="rect">
            <a:avLst/>
          </a:prstGeom>
        </p:spPr>
      </p:pic>
    </p:spTree>
    <p:extLst>
      <p:ext uri="{BB962C8B-B14F-4D97-AF65-F5344CB8AC3E}">
        <p14:creationId xmlns:p14="http://schemas.microsoft.com/office/powerpoint/2010/main" val="2778063208"/>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710CC8-022E-11AA-F784-E7D008DC7931}"/>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85CFAB48-7DB3-7392-BC76-F55F9CDBCB60}"/>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251 (61%) manifestaciones a través de la línea telefónica, siendo este el canal más utilizado por los usuarios.</a:t>
            </a:r>
          </a:p>
        </p:txBody>
      </p:sp>
      <p:sp>
        <p:nvSpPr>
          <p:cNvPr id="3" name="CuadroTexto 4">
            <a:extLst>
              <a:ext uri="{FF2B5EF4-FFF2-40B4-BE49-F238E27FC236}">
                <a16:creationId xmlns:a16="http://schemas.microsoft.com/office/drawing/2014/main" id="{68AB6271-1BE5-B3FC-D207-1389F4179BF3}"/>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Nordeste</a:t>
            </a:r>
          </a:p>
        </p:txBody>
      </p:sp>
      <p:sp>
        <p:nvSpPr>
          <p:cNvPr id="7" name="CuadroTexto 6">
            <a:extLst>
              <a:ext uri="{FF2B5EF4-FFF2-40B4-BE49-F238E27FC236}">
                <a16:creationId xmlns:a16="http://schemas.microsoft.com/office/drawing/2014/main" id="{AEF084F2-0238-4AFD-4400-40B35C5F3BD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5262B6BD-24E6-15C7-9AA2-007D1BC0DF46}"/>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1AD3B36A-AE1F-0F32-1BBF-036515CD6091}"/>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201</a:t>
            </a:r>
          </a:p>
        </p:txBody>
      </p:sp>
      <p:sp>
        <p:nvSpPr>
          <p:cNvPr id="32" name="CuadroTexto 31">
            <a:extLst>
              <a:ext uri="{FF2B5EF4-FFF2-40B4-BE49-F238E27FC236}">
                <a16:creationId xmlns:a16="http://schemas.microsoft.com/office/drawing/2014/main" id="{A11E1FE4-2BDE-6CA6-E240-1919B22A1F1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170</a:t>
            </a:r>
          </a:p>
        </p:txBody>
      </p:sp>
      <p:sp>
        <p:nvSpPr>
          <p:cNvPr id="33" name="CuadroTexto 32">
            <a:extLst>
              <a:ext uri="{FF2B5EF4-FFF2-40B4-BE49-F238E27FC236}">
                <a16:creationId xmlns:a16="http://schemas.microsoft.com/office/drawing/2014/main" id="{0554C634-247F-82AC-7392-C0F9AE44E866}"/>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7</a:t>
            </a:r>
          </a:p>
        </p:txBody>
      </p:sp>
      <p:sp>
        <p:nvSpPr>
          <p:cNvPr id="34" name="CuadroTexto 33">
            <a:extLst>
              <a:ext uri="{FF2B5EF4-FFF2-40B4-BE49-F238E27FC236}">
                <a16:creationId xmlns:a16="http://schemas.microsoft.com/office/drawing/2014/main" id="{C181C110-4028-F6BB-7448-6FF771BBEE8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7C4AF1A-0341-6FAD-69B5-A3831FEE626A}"/>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034D32F8-EA49-7BC6-57F2-A0FC563232BF}"/>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3BAD7209-3B37-786E-78A1-2A0D87F87C8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251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90E3CD50-EFE7-14FA-C4B0-18B2CC1458FE}"/>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137</a:t>
            </a:r>
          </a:p>
        </p:txBody>
      </p:sp>
      <p:sp>
        <p:nvSpPr>
          <p:cNvPr id="39" name="CuadroTexto 38">
            <a:extLst>
              <a:ext uri="{FF2B5EF4-FFF2-40B4-BE49-F238E27FC236}">
                <a16:creationId xmlns:a16="http://schemas.microsoft.com/office/drawing/2014/main" id="{69DFD9DD-5ADF-9B1B-4E63-03F681814894}"/>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F196B527-B0CE-C231-F8EA-501E79683A18}"/>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0AA67EDF-2863-0DE1-33C4-BDAF75304C78}"/>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a:t>
            </a:r>
          </a:p>
        </p:txBody>
      </p:sp>
      <p:sp>
        <p:nvSpPr>
          <p:cNvPr id="42" name="CuadroTexto 41">
            <a:extLst>
              <a:ext uri="{FF2B5EF4-FFF2-40B4-BE49-F238E27FC236}">
                <a16:creationId xmlns:a16="http://schemas.microsoft.com/office/drawing/2014/main" id="{6748C649-D8D6-0250-E4C6-EBD81F3E43D4}"/>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1AB737D4-DA1F-4F70-C31E-30B63C776686}"/>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5C24DB73-4BB1-9906-DE9B-1162059E66B4}"/>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E8015510-B8D1-BB26-83DA-CA916CEF0D7E}"/>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6A564AD5-AD32-B2E7-7CB1-17B838B7F939}"/>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9A47F125-57FB-3278-B4D4-D48C7DD0941C}"/>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F971DC57-38BA-028A-5404-4B8DC98450A8}"/>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06C27B58-0C80-8EF9-07BA-EF9AD393485D}"/>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C916BCFA-D4D3-9123-CFAF-00FBFAB6446E}"/>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378</a:t>
            </a:r>
          </a:p>
        </p:txBody>
      </p:sp>
      <p:sp>
        <p:nvSpPr>
          <p:cNvPr id="58" name="CuadroTexto 57">
            <a:extLst>
              <a:ext uri="{FF2B5EF4-FFF2-40B4-BE49-F238E27FC236}">
                <a16:creationId xmlns:a16="http://schemas.microsoft.com/office/drawing/2014/main" id="{64C14B21-B30E-313E-9E9C-25996CA686C4}"/>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412</a:t>
            </a:r>
          </a:p>
        </p:txBody>
      </p:sp>
      <p:cxnSp>
        <p:nvCxnSpPr>
          <p:cNvPr id="60" name="Conector recto 59">
            <a:extLst>
              <a:ext uri="{FF2B5EF4-FFF2-40B4-BE49-F238E27FC236}">
                <a16:creationId xmlns:a16="http://schemas.microsoft.com/office/drawing/2014/main" id="{8D8819F7-E9A7-F3B6-FC0F-82DB98700C02}"/>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7D5F4DE7-49D1-9B8D-E527-A0E78D8A21C9}"/>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DAFE5BF5-4F14-EFA4-BB88-208BB963C061}"/>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349B122D-461E-A220-4E8B-39AE8A563C4F}"/>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Nordeste</a:t>
            </a:r>
            <a:endParaRPr lang="es-CO" b="1" dirty="0">
              <a:solidFill>
                <a:srgbClr val="2A5162"/>
              </a:solidFill>
            </a:endParaRPr>
          </a:p>
        </p:txBody>
      </p:sp>
      <p:cxnSp>
        <p:nvCxnSpPr>
          <p:cNvPr id="71" name="Conector recto 70">
            <a:extLst>
              <a:ext uri="{FF2B5EF4-FFF2-40B4-BE49-F238E27FC236}">
                <a16:creationId xmlns:a16="http://schemas.microsoft.com/office/drawing/2014/main" id="{768E3ACE-C9A3-025A-88F8-D02B79C05FDD}"/>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9" name="Gráfico 8">
            <a:extLst>
              <a:ext uri="{FF2B5EF4-FFF2-40B4-BE49-F238E27FC236}">
                <a16:creationId xmlns:a16="http://schemas.microsoft.com/office/drawing/2014/main" id="{BE5FE6AD-71C4-F275-1D65-3D58337EB7E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Tree>
    <p:extLst>
      <p:ext uri="{BB962C8B-B14F-4D97-AF65-F5344CB8AC3E}">
        <p14:creationId xmlns:p14="http://schemas.microsoft.com/office/powerpoint/2010/main" val="2019353350"/>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E164BF-6276-84E6-5488-C71C38A61EA7}"/>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D1013C5C-9B16-91E5-FC1A-4A592592111A}"/>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273 (54%)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5A6E263F-46E4-03E8-1E04-36AB942C94F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Norte</a:t>
            </a:r>
          </a:p>
        </p:txBody>
      </p:sp>
      <p:sp>
        <p:nvSpPr>
          <p:cNvPr id="7" name="CuadroTexto 6">
            <a:extLst>
              <a:ext uri="{FF2B5EF4-FFF2-40B4-BE49-F238E27FC236}">
                <a16:creationId xmlns:a16="http://schemas.microsoft.com/office/drawing/2014/main" id="{C454AEF5-AB9E-E263-FD9D-8437AB5D83FD}"/>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E78802C4-7715-36B3-AC4D-445B2D5EFD60}"/>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62A918AA-35A0-1574-B5A3-5C0E7F5C091E}"/>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282</a:t>
            </a:r>
          </a:p>
        </p:txBody>
      </p:sp>
      <p:sp>
        <p:nvSpPr>
          <p:cNvPr id="32" name="CuadroTexto 31">
            <a:extLst>
              <a:ext uri="{FF2B5EF4-FFF2-40B4-BE49-F238E27FC236}">
                <a16:creationId xmlns:a16="http://schemas.microsoft.com/office/drawing/2014/main" id="{9DA3CA4D-D3C2-872F-2096-B35328E40527}"/>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299</a:t>
            </a:r>
          </a:p>
        </p:txBody>
      </p:sp>
      <p:sp>
        <p:nvSpPr>
          <p:cNvPr id="33" name="CuadroTexto 32">
            <a:extLst>
              <a:ext uri="{FF2B5EF4-FFF2-40B4-BE49-F238E27FC236}">
                <a16:creationId xmlns:a16="http://schemas.microsoft.com/office/drawing/2014/main" id="{42F8ED72-F379-732F-152C-F82B81056EE6}"/>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21</a:t>
            </a:r>
          </a:p>
        </p:txBody>
      </p:sp>
      <p:sp>
        <p:nvSpPr>
          <p:cNvPr id="34" name="CuadroTexto 33">
            <a:extLst>
              <a:ext uri="{FF2B5EF4-FFF2-40B4-BE49-F238E27FC236}">
                <a16:creationId xmlns:a16="http://schemas.microsoft.com/office/drawing/2014/main" id="{10E7DCBC-AA7D-78E3-6C68-3DA653C47E84}"/>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38FB4785-DC17-DBA0-A75F-FA1286AB46F5}"/>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98E063F8-67C4-C31E-7E40-F0575A4C2825}"/>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C8330B52-E0D0-29FA-4B4B-B1B22EEB4C39}"/>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273</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00D76487-3244-9978-1F23-53A423DDBBB5}"/>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183</a:t>
            </a:r>
          </a:p>
        </p:txBody>
      </p:sp>
      <p:sp>
        <p:nvSpPr>
          <p:cNvPr id="39" name="CuadroTexto 38">
            <a:extLst>
              <a:ext uri="{FF2B5EF4-FFF2-40B4-BE49-F238E27FC236}">
                <a16:creationId xmlns:a16="http://schemas.microsoft.com/office/drawing/2014/main" id="{A18E0B5E-793A-2199-1964-C63851B55F0A}"/>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46</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41EA2C23-8553-606A-4BB1-D9344B2EA770}"/>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12C0A501-D099-D0E9-9BDF-F5A04FA7ED8B}"/>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a:t>
            </a:r>
          </a:p>
        </p:txBody>
      </p:sp>
      <p:sp>
        <p:nvSpPr>
          <p:cNvPr id="42" name="CuadroTexto 41">
            <a:extLst>
              <a:ext uri="{FF2B5EF4-FFF2-40B4-BE49-F238E27FC236}">
                <a16:creationId xmlns:a16="http://schemas.microsoft.com/office/drawing/2014/main" id="{025648FB-B445-6A33-F36A-8F30764264D4}"/>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9258F1C6-4664-5827-89E8-4CF228DA6042}"/>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0CF9D5F0-8A7E-FFF9-A8EB-386E54D39205}"/>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2E9369EC-4C10-DA62-6A26-26E884332CC0}"/>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51ED3B35-DE20-970C-E2AC-324D51E4748B}"/>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66EB8393-FF1F-3ED4-2F5B-813A8D8126BB}"/>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BB090891-FA5E-D074-434D-4E1509E39FA3}"/>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8C2716BA-06FC-A4C8-28AB-4216902479C1}"/>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3DBC05CE-7F0B-28D3-B2B7-D52AB773DD07}"/>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604</a:t>
            </a:r>
          </a:p>
        </p:txBody>
      </p:sp>
      <p:sp>
        <p:nvSpPr>
          <p:cNvPr id="58" name="CuadroTexto 57">
            <a:extLst>
              <a:ext uri="{FF2B5EF4-FFF2-40B4-BE49-F238E27FC236}">
                <a16:creationId xmlns:a16="http://schemas.microsoft.com/office/drawing/2014/main" id="{F6E73B18-D175-A2F9-4478-0C155EBD830F}"/>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504</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521EF121-619A-309D-07B2-19AF4B0F1FF4}"/>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048C6824-FB44-64B0-E6CD-CC3AC7CEB903}"/>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69AE7C2B-26CF-51D4-4F27-C21F1243293A}"/>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CD2597BA-7F22-1E8E-9D78-A00B67CF8114}"/>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Norte</a:t>
            </a:r>
            <a:endParaRPr lang="es-CO" b="1" dirty="0">
              <a:solidFill>
                <a:srgbClr val="2A5162"/>
              </a:solidFill>
            </a:endParaRPr>
          </a:p>
        </p:txBody>
      </p:sp>
      <p:cxnSp>
        <p:nvCxnSpPr>
          <p:cNvPr id="71" name="Conector recto 70">
            <a:extLst>
              <a:ext uri="{FF2B5EF4-FFF2-40B4-BE49-F238E27FC236}">
                <a16:creationId xmlns:a16="http://schemas.microsoft.com/office/drawing/2014/main" id="{E3039DCF-A820-4CFE-0501-DA41AB907AC3}"/>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5" name="Gráfico 4">
            <a:extLst>
              <a:ext uri="{FF2B5EF4-FFF2-40B4-BE49-F238E27FC236}">
                <a16:creationId xmlns:a16="http://schemas.microsoft.com/office/drawing/2014/main" id="{CD0E4BF8-F9F7-35D3-76C5-ED5454F35A5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002229" y="1696390"/>
            <a:ext cx="3904976" cy="4150800"/>
          </a:xfrm>
          <a:prstGeom prst="rect">
            <a:avLst/>
          </a:prstGeom>
        </p:spPr>
      </p:pic>
    </p:spTree>
    <p:extLst>
      <p:ext uri="{BB962C8B-B14F-4D97-AF65-F5344CB8AC3E}">
        <p14:creationId xmlns:p14="http://schemas.microsoft.com/office/powerpoint/2010/main" val="264904588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9F722-17AB-8349-4561-92997583AC7B}"/>
            </a:ext>
          </a:extLst>
        </p:cNvPr>
        <p:cNvGrpSpPr/>
        <p:nvPr/>
      </p:nvGrpSpPr>
      <p:grpSpPr>
        <a:xfrm>
          <a:off x="0" y="0"/>
          <a:ext cx="0" cy="0"/>
          <a:chOff x="0" y="0"/>
          <a:chExt cx="0" cy="0"/>
        </a:xfrm>
      </p:grpSpPr>
      <p:sp>
        <p:nvSpPr>
          <p:cNvPr id="2" name="1 CuadroTexto">
            <a:extLst>
              <a:ext uri="{FF2B5EF4-FFF2-40B4-BE49-F238E27FC236}">
                <a16:creationId xmlns:a16="http://schemas.microsoft.com/office/drawing/2014/main" id="{F60F82C2-E9A7-2A0B-ABE0-B67D91D9CF6E}"/>
              </a:ext>
            </a:extLst>
          </p:cNvPr>
          <p:cNvSpPr txBox="1"/>
          <p:nvPr/>
        </p:nvSpPr>
        <p:spPr>
          <a:xfrm>
            <a:off x="534736" y="878233"/>
            <a:ext cx="11388156" cy="842090"/>
          </a:xfrm>
          <a:prstGeom prst="rect">
            <a:avLst/>
          </a:prstGeom>
          <a:noFill/>
        </p:spPr>
        <p:txBody>
          <a:bodyPr wrap="square" rtlCol="0">
            <a:spAutoFit/>
          </a:bodyPr>
          <a:lstStyle/>
          <a:p>
            <a:pPr>
              <a:lnSpc>
                <a:spcPct val="120000"/>
              </a:lnSpc>
            </a:pPr>
            <a:r>
              <a:rPr lang="es-MX" dirty="0">
                <a:solidFill>
                  <a:srgbClr val="2A5162"/>
                </a:solidFill>
                <a:cs typeface="Arial" panose="020B0604020202020204" pitchFamily="34" charset="0"/>
              </a:rPr>
              <a:t>Se evidencia la recepción de 488 (52%) solicitudes a través de la línea telefónica, siendo este el canal más utilizado por los usuarios.</a:t>
            </a:r>
          </a:p>
        </p:txBody>
      </p:sp>
      <p:sp>
        <p:nvSpPr>
          <p:cNvPr id="3" name="CuadroTexto 4">
            <a:extLst>
              <a:ext uri="{FF2B5EF4-FFF2-40B4-BE49-F238E27FC236}">
                <a16:creationId xmlns:a16="http://schemas.microsoft.com/office/drawing/2014/main" id="{71900819-9471-5039-A5E0-9706A5E8ABE0}"/>
              </a:ext>
            </a:extLst>
          </p:cNvPr>
          <p:cNvSpPr txBox="1"/>
          <p:nvPr/>
        </p:nvSpPr>
        <p:spPr>
          <a:xfrm>
            <a:off x="1270670" y="222276"/>
            <a:ext cx="7272808" cy="584775"/>
          </a:xfrm>
          <a:prstGeom prst="rect">
            <a:avLst/>
          </a:prstGeom>
          <a:noFill/>
        </p:spPr>
        <p:txBody>
          <a:bodyPr wrap="square" rtlCol="0">
            <a:spAutoFit/>
          </a:bodyPr>
          <a:lstStyle/>
          <a:p>
            <a:r>
              <a:rPr lang="es-CO" sz="3200" b="1" dirty="0">
                <a:solidFill>
                  <a:srgbClr val="23505E"/>
                </a:solidFill>
                <a:latin typeface="+mj-lt"/>
              </a:rPr>
              <a:t>Canales de origen – Suroeste</a:t>
            </a:r>
          </a:p>
        </p:txBody>
      </p:sp>
      <p:sp>
        <p:nvSpPr>
          <p:cNvPr id="7" name="CuadroTexto 6">
            <a:extLst>
              <a:ext uri="{FF2B5EF4-FFF2-40B4-BE49-F238E27FC236}">
                <a16:creationId xmlns:a16="http://schemas.microsoft.com/office/drawing/2014/main" id="{8829FEAB-BE7A-AEDE-EF8D-A1CD47FBDBD8}"/>
              </a:ext>
            </a:extLst>
          </p:cNvPr>
          <p:cNvSpPr txBox="1"/>
          <p:nvPr/>
        </p:nvSpPr>
        <p:spPr>
          <a:xfrm>
            <a:off x="7175326" y="6022082"/>
            <a:ext cx="4624548" cy="492443"/>
          </a:xfrm>
          <a:prstGeom prst="rect">
            <a:avLst/>
          </a:prstGeom>
          <a:noFill/>
        </p:spPr>
        <p:txBody>
          <a:bodyPr wrap="square" rtlCol="0">
            <a:spAutoFit/>
          </a:bodyPr>
          <a:lstStyle/>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Fuente: Aplicativo Conexiones – Informe Andes BPO – Informe Redes (Comunicaciones)</a:t>
            </a:r>
          </a:p>
          <a:p>
            <a:pPr algn="r">
              <a:spcAft>
                <a:spcPts val="300"/>
              </a:spcAft>
            </a:pPr>
            <a:r>
              <a:rPr lang="es-CO" sz="700" b="1" i="1" dirty="0">
                <a:solidFill>
                  <a:srgbClr val="23505E"/>
                </a:solidFill>
                <a:latin typeface="Arial" panose="020B0604020202020204" pitchFamily="34" charset="0"/>
                <a:ea typeface="Calibri" panose="020F0502020204030204" pitchFamily="34" charset="0"/>
                <a:cs typeface="Times New Roman" panose="02020603050405020304" pitchFamily="18" charset="0"/>
              </a:rPr>
              <a:t>Cálculo: equipo de Atención al Usuario Savia Salud EPS</a:t>
            </a:r>
          </a:p>
          <a:p>
            <a:pPr algn="r">
              <a:spcAft>
                <a:spcPts val="300"/>
              </a:spcAft>
            </a:pPr>
            <a:r>
              <a:rPr lang="es-CO" sz="700" b="1" i="1" dirty="0">
                <a:solidFill>
                  <a:srgbClr val="23505E"/>
                </a:solidFill>
                <a:latin typeface="Arial" panose="020B0604020202020204" pitchFamily="34" charset="0"/>
                <a:cs typeface="Arial" panose="020B0604020202020204" pitchFamily="34" charset="0"/>
              </a:rPr>
              <a:t>Corte: 30 nov 2024</a:t>
            </a:r>
          </a:p>
        </p:txBody>
      </p:sp>
      <p:cxnSp>
        <p:nvCxnSpPr>
          <p:cNvPr id="30" name="Conector recto 29">
            <a:extLst>
              <a:ext uri="{FF2B5EF4-FFF2-40B4-BE49-F238E27FC236}">
                <a16:creationId xmlns:a16="http://schemas.microsoft.com/office/drawing/2014/main" id="{9EE3D7B3-1D7D-774B-7C7D-A3E0B429EE45}"/>
              </a:ext>
            </a:extLst>
          </p:cNvPr>
          <p:cNvCxnSpPr>
            <a:cxnSpLocks/>
          </p:cNvCxnSpPr>
          <p:nvPr/>
        </p:nvCxnSpPr>
        <p:spPr>
          <a:xfrm>
            <a:off x="5563226" y="1775352"/>
            <a:ext cx="0" cy="4357987"/>
          </a:xfrm>
          <a:prstGeom prst="line">
            <a:avLst/>
          </a:prstGeom>
          <a:ln>
            <a:solidFill>
              <a:srgbClr val="009B86"/>
            </a:solidFill>
          </a:ln>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666DE9A-B6FD-C269-A201-6B2860690ABE}"/>
              </a:ext>
            </a:extLst>
          </p:cNvPr>
          <p:cNvSpPr txBox="1"/>
          <p:nvPr/>
        </p:nvSpPr>
        <p:spPr>
          <a:xfrm>
            <a:off x="4105757" y="238442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229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2" name="CuadroTexto 31">
            <a:extLst>
              <a:ext uri="{FF2B5EF4-FFF2-40B4-BE49-F238E27FC236}">
                <a16:creationId xmlns:a16="http://schemas.microsoft.com/office/drawing/2014/main" id="{ACDD2738-64DF-6396-F437-0E73C225EC83}"/>
              </a:ext>
            </a:extLst>
          </p:cNvPr>
          <p:cNvSpPr txBox="1"/>
          <p:nvPr/>
        </p:nvSpPr>
        <p:spPr>
          <a:xfrm>
            <a:off x="4156906" y="2890585"/>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203</a:t>
            </a:r>
          </a:p>
        </p:txBody>
      </p:sp>
      <p:sp>
        <p:nvSpPr>
          <p:cNvPr id="33" name="CuadroTexto 32">
            <a:extLst>
              <a:ext uri="{FF2B5EF4-FFF2-40B4-BE49-F238E27FC236}">
                <a16:creationId xmlns:a16="http://schemas.microsoft.com/office/drawing/2014/main" id="{2CDACAFE-12F8-1130-87EF-3767AFA1809F}"/>
              </a:ext>
            </a:extLst>
          </p:cNvPr>
          <p:cNvSpPr txBox="1"/>
          <p:nvPr/>
        </p:nvSpPr>
        <p:spPr>
          <a:xfrm>
            <a:off x="4170020" y="3429794"/>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15</a:t>
            </a:r>
          </a:p>
        </p:txBody>
      </p:sp>
      <p:sp>
        <p:nvSpPr>
          <p:cNvPr id="34" name="CuadroTexto 33">
            <a:extLst>
              <a:ext uri="{FF2B5EF4-FFF2-40B4-BE49-F238E27FC236}">
                <a16:creationId xmlns:a16="http://schemas.microsoft.com/office/drawing/2014/main" id="{2BDE4EF4-7601-8A06-486B-3D565BF41BC9}"/>
              </a:ext>
            </a:extLst>
          </p:cNvPr>
          <p:cNvSpPr txBox="1"/>
          <p:nvPr/>
        </p:nvSpPr>
        <p:spPr>
          <a:xfrm>
            <a:off x="4263113" y="3986664"/>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5" name="CuadroTexto 34">
            <a:extLst>
              <a:ext uri="{FF2B5EF4-FFF2-40B4-BE49-F238E27FC236}">
                <a16:creationId xmlns:a16="http://schemas.microsoft.com/office/drawing/2014/main" id="{E30B9C7D-8B5C-D4B6-FE44-441BCBF6110C}"/>
              </a:ext>
            </a:extLst>
          </p:cNvPr>
          <p:cNvSpPr txBox="1"/>
          <p:nvPr/>
        </p:nvSpPr>
        <p:spPr>
          <a:xfrm>
            <a:off x="4342045" y="4525035"/>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5</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6" name="CuadroTexto 35">
            <a:extLst>
              <a:ext uri="{FF2B5EF4-FFF2-40B4-BE49-F238E27FC236}">
                <a16:creationId xmlns:a16="http://schemas.microsoft.com/office/drawing/2014/main" id="{8CDE7BD3-652F-88F2-B479-06E267D0B761}"/>
              </a:ext>
            </a:extLst>
          </p:cNvPr>
          <p:cNvSpPr txBox="1"/>
          <p:nvPr/>
        </p:nvSpPr>
        <p:spPr>
          <a:xfrm>
            <a:off x="4342045"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37" name="CuadroTexto 36">
            <a:extLst>
              <a:ext uri="{FF2B5EF4-FFF2-40B4-BE49-F238E27FC236}">
                <a16:creationId xmlns:a16="http://schemas.microsoft.com/office/drawing/2014/main" id="{688D702C-0EA2-0041-9205-073E08753FCB}"/>
              </a:ext>
            </a:extLst>
          </p:cNvPr>
          <p:cNvSpPr txBox="1"/>
          <p:nvPr/>
        </p:nvSpPr>
        <p:spPr>
          <a:xfrm>
            <a:off x="6228814" y="2380472"/>
            <a:ext cx="1009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298</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38" name="CuadroTexto 37">
            <a:extLst>
              <a:ext uri="{FF2B5EF4-FFF2-40B4-BE49-F238E27FC236}">
                <a16:creationId xmlns:a16="http://schemas.microsoft.com/office/drawing/2014/main" id="{4EEC08D0-46DF-626F-2024-7606A1914C90}"/>
              </a:ext>
            </a:extLst>
          </p:cNvPr>
          <p:cNvSpPr txBox="1"/>
          <p:nvPr/>
        </p:nvSpPr>
        <p:spPr>
          <a:xfrm>
            <a:off x="6284559" y="2868662"/>
            <a:ext cx="89693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124</a:t>
            </a:r>
          </a:p>
        </p:txBody>
      </p:sp>
      <p:sp>
        <p:nvSpPr>
          <p:cNvPr id="39" name="CuadroTexto 38">
            <a:extLst>
              <a:ext uri="{FF2B5EF4-FFF2-40B4-BE49-F238E27FC236}">
                <a16:creationId xmlns:a16="http://schemas.microsoft.com/office/drawing/2014/main" id="{08C8AD3F-2953-E1DF-C5EF-13A85F787D48}"/>
              </a:ext>
            </a:extLst>
          </p:cNvPr>
          <p:cNvSpPr txBox="1"/>
          <p:nvPr/>
        </p:nvSpPr>
        <p:spPr>
          <a:xfrm>
            <a:off x="6304964" y="3438865"/>
            <a:ext cx="896939"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29</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0" name="CuadroTexto 39">
            <a:extLst>
              <a:ext uri="{FF2B5EF4-FFF2-40B4-BE49-F238E27FC236}">
                <a16:creationId xmlns:a16="http://schemas.microsoft.com/office/drawing/2014/main" id="{20245B91-4264-684E-92C2-CBC3AEDF8BA6}"/>
              </a:ext>
            </a:extLst>
          </p:cNvPr>
          <p:cNvSpPr txBox="1"/>
          <p:nvPr/>
        </p:nvSpPr>
        <p:spPr>
          <a:xfrm>
            <a:off x="6385687" y="3954346"/>
            <a:ext cx="67310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1" name="CuadroTexto 40">
            <a:extLst>
              <a:ext uri="{FF2B5EF4-FFF2-40B4-BE49-F238E27FC236}">
                <a16:creationId xmlns:a16="http://schemas.microsoft.com/office/drawing/2014/main" id="{EF9C93AE-5CE1-74F1-5358-8DDB29893671}"/>
              </a:ext>
            </a:extLst>
          </p:cNvPr>
          <p:cNvSpPr txBox="1"/>
          <p:nvPr/>
        </p:nvSpPr>
        <p:spPr>
          <a:xfrm>
            <a:off x="6471412" y="4536350"/>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0</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sp>
        <p:nvSpPr>
          <p:cNvPr id="42" name="CuadroTexto 41">
            <a:extLst>
              <a:ext uri="{FF2B5EF4-FFF2-40B4-BE49-F238E27FC236}">
                <a16:creationId xmlns:a16="http://schemas.microsoft.com/office/drawing/2014/main" id="{C4F510E7-EA51-A265-E003-F52F0B9FA769}"/>
              </a:ext>
            </a:extLst>
          </p:cNvPr>
          <p:cNvSpPr txBox="1"/>
          <p:nvPr/>
        </p:nvSpPr>
        <p:spPr>
          <a:xfrm>
            <a:off x="6495030" y="5123696"/>
            <a:ext cx="501650"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0</a:t>
            </a:r>
          </a:p>
        </p:txBody>
      </p:sp>
      <p:sp>
        <p:nvSpPr>
          <p:cNvPr id="43" name="CuadroTexto 42">
            <a:extLst>
              <a:ext uri="{FF2B5EF4-FFF2-40B4-BE49-F238E27FC236}">
                <a16:creationId xmlns:a16="http://schemas.microsoft.com/office/drawing/2014/main" id="{214CD428-6C3D-67AB-0903-68DA4809E191}"/>
              </a:ext>
            </a:extLst>
          </p:cNvPr>
          <p:cNvSpPr txBox="1"/>
          <p:nvPr/>
        </p:nvSpPr>
        <p:spPr>
          <a:xfrm>
            <a:off x="334146" y="2402447"/>
            <a:ext cx="1488601" cy="415498"/>
          </a:xfrm>
          <a:prstGeom prst="rect">
            <a:avLst/>
          </a:prstGeom>
          <a:noFill/>
        </p:spPr>
        <p:txBody>
          <a:bodyPr wrap="square" rtlCol="0">
            <a:spAutoFit/>
          </a:bodyPr>
          <a:lstStyle/>
          <a:p>
            <a:r>
              <a:rPr lang="es-MX" dirty="0" err="1">
                <a:solidFill>
                  <a:srgbClr val="2A5162"/>
                </a:solidFill>
              </a:rPr>
              <a:t>Call</a:t>
            </a:r>
            <a:r>
              <a:rPr lang="es-MX" dirty="0">
                <a:solidFill>
                  <a:srgbClr val="2A5162"/>
                </a:solidFill>
              </a:rPr>
              <a:t> center</a:t>
            </a:r>
            <a:endParaRPr lang="es-CO" dirty="0">
              <a:solidFill>
                <a:srgbClr val="2A5162"/>
              </a:solidFill>
            </a:endParaRPr>
          </a:p>
        </p:txBody>
      </p:sp>
      <p:sp>
        <p:nvSpPr>
          <p:cNvPr id="44" name="CuadroTexto 43">
            <a:extLst>
              <a:ext uri="{FF2B5EF4-FFF2-40B4-BE49-F238E27FC236}">
                <a16:creationId xmlns:a16="http://schemas.microsoft.com/office/drawing/2014/main" id="{B7DD597B-CB42-4193-9501-6F94B0889867}"/>
              </a:ext>
            </a:extLst>
          </p:cNvPr>
          <p:cNvSpPr txBox="1"/>
          <p:nvPr/>
        </p:nvSpPr>
        <p:spPr>
          <a:xfrm>
            <a:off x="334146" y="2899964"/>
            <a:ext cx="1488601" cy="415498"/>
          </a:xfrm>
          <a:prstGeom prst="rect">
            <a:avLst/>
          </a:prstGeom>
          <a:noFill/>
        </p:spPr>
        <p:txBody>
          <a:bodyPr wrap="square" rtlCol="0">
            <a:spAutoFit/>
          </a:bodyPr>
          <a:lstStyle/>
          <a:p>
            <a:r>
              <a:rPr lang="es-MX" dirty="0">
                <a:solidFill>
                  <a:srgbClr val="2A5162"/>
                </a:solidFill>
              </a:rPr>
              <a:t>Supersalud</a:t>
            </a:r>
            <a:endParaRPr lang="es-CO" dirty="0">
              <a:solidFill>
                <a:srgbClr val="2A5162"/>
              </a:solidFill>
            </a:endParaRPr>
          </a:p>
        </p:txBody>
      </p:sp>
      <p:sp>
        <p:nvSpPr>
          <p:cNvPr id="45" name="CuadroTexto 44">
            <a:extLst>
              <a:ext uri="{FF2B5EF4-FFF2-40B4-BE49-F238E27FC236}">
                <a16:creationId xmlns:a16="http://schemas.microsoft.com/office/drawing/2014/main" id="{C5464702-C20F-9DD7-B961-C177134A3D61}"/>
              </a:ext>
            </a:extLst>
          </p:cNvPr>
          <p:cNvSpPr txBox="1"/>
          <p:nvPr/>
        </p:nvSpPr>
        <p:spPr>
          <a:xfrm>
            <a:off x="324115" y="3418338"/>
            <a:ext cx="3821477" cy="415498"/>
          </a:xfrm>
          <a:prstGeom prst="rect">
            <a:avLst/>
          </a:prstGeom>
          <a:noFill/>
        </p:spPr>
        <p:txBody>
          <a:bodyPr wrap="square" rtlCol="0">
            <a:spAutoFit/>
          </a:bodyPr>
          <a:lstStyle/>
          <a:p>
            <a:r>
              <a:rPr lang="es-MX" dirty="0">
                <a:solidFill>
                  <a:srgbClr val="2A5162"/>
                </a:solidFill>
              </a:rPr>
              <a:t>Página Web- Correo electrónico</a:t>
            </a:r>
            <a:endParaRPr lang="es-CO" dirty="0">
              <a:solidFill>
                <a:srgbClr val="2A5162"/>
              </a:solidFill>
            </a:endParaRPr>
          </a:p>
        </p:txBody>
      </p:sp>
      <p:sp>
        <p:nvSpPr>
          <p:cNvPr id="46" name="CuadroTexto 45">
            <a:extLst>
              <a:ext uri="{FF2B5EF4-FFF2-40B4-BE49-F238E27FC236}">
                <a16:creationId xmlns:a16="http://schemas.microsoft.com/office/drawing/2014/main" id="{B3C5E2D2-ECDD-6D47-52DF-2579FB02EDC3}"/>
              </a:ext>
            </a:extLst>
          </p:cNvPr>
          <p:cNvSpPr txBox="1"/>
          <p:nvPr/>
        </p:nvSpPr>
        <p:spPr>
          <a:xfrm>
            <a:off x="324115" y="3945670"/>
            <a:ext cx="2334937" cy="415498"/>
          </a:xfrm>
          <a:prstGeom prst="rect">
            <a:avLst/>
          </a:prstGeom>
          <a:noFill/>
        </p:spPr>
        <p:txBody>
          <a:bodyPr wrap="square" rtlCol="0">
            <a:spAutoFit/>
          </a:bodyPr>
          <a:lstStyle/>
          <a:p>
            <a:r>
              <a:rPr lang="es-MX" dirty="0">
                <a:solidFill>
                  <a:srgbClr val="2A5162"/>
                </a:solidFill>
              </a:rPr>
              <a:t>Redes</a:t>
            </a:r>
            <a:endParaRPr lang="es-CO" dirty="0">
              <a:solidFill>
                <a:srgbClr val="2A5162"/>
              </a:solidFill>
            </a:endParaRPr>
          </a:p>
        </p:txBody>
      </p:sp>
      <p:sp>
        <p:nvSpPr>
          <p:cNvPr id="47" name="CuadroTexto 46">
            <a:extLst>
              <a:ext uri="{FF2B5EF4-FFF2-40B4-BE49-F238E27FC236}">
                <a16:creationId xmlns:a16="http://schemas.microsoft.com/office/drawing/2014/main" id="{21C9EFB5-AB87-025A-5A81-3D704A4E68E7}"/>
              </a:ext>
            </a:extLst>
          </p:cNvPr>
          <p:cNvSpPr txBox="1"/>
          <p:nvPr/>
        </p:nvSpPr>
        <p:spPr>
          <a:xfrm>
            <a:off x="324115" y="4514591"/>
            <a:ext cx="2962361" cy="415498"/>
          </a:xfrm>
          <a:prstGeom prst="rect">
            <a:avLst/>
          </a:prstGeom>
          <a:noFill/>
        </p:spPr>
        <p:txBody>
          <a:bodyPr wrap="square" rtlCol="0">
            <a:spAutoFit/>
          </a:bodyPr>
          <a:lstStyle/>
          <a:p>
            <a:r>
              <a:rPr lang="es-MX" dirty="0">
                <a:solidFill>
                  <a:srgbClr val="2A5162"/>
                </a:solidFill>
              </a:rPr>
              <a:t>Buzón de sugerencias</a:t>
            </a:r>
            <a:endParaRPr lang="es-CO" dirty="0">
              <a:solidFill>
                <a:srgbClr val="2A5162"/>
              </a:solidFill>
            </a:endParaRPr>
          </a:p>
        </p:txBody>
      </p:sp>
      <p:sp>
        <p:nvSpPr>
          <p:cNvPr id="54" name="CuadroTexto 53">
            <a:extLst>
              <a:ext uri="{FF2B5EF4-FFF2-40B4-BE49-F238E27FC236}">
                <a16:creationId xmlns:a16="http://schemas.microsoft.com/office/drawing/2014/main" id="{555D97FB-0E49-1AC5-ED04-C9B2CA86B891}"/>
              </a:ext>
            </a:extLst>
          </p:cNvPr>
          <p:cNvSpPr txBox="1"/>
          <p:nvPr/>
        </p:nvSpPr>
        <p:spPr>
          <a:xfrm>
            <a:off x="324115" y="5094614"/>
            <a:ext cx="2962361" cy="415498"/>
          </a:xfrm>
          <a:prstGeom prst="rect">
            <a:avLst/>
          </a:prstGeom>
          <a:noFill/>
        </p:spPr>
        <p:txBody>
          <a:bodyPr wrap="square" rtlCol="0">
            <a:spAutoFit/>
          </a:bodyPr>
          <a:lstStyle/>
          <a:p>
            <a:r>
              <a:rPr lang="es-MX" dirty="0">
                <a:solidFill>
                  <a:srgbClr val="2A5162"/>
                </a:solidFill>
              </a:rPr>
              <a:t>Correspondencia</a:t>
            </a:r>
            <a:endParaRPr lang="es-CO" dirty="0">
              <a:solidFill>
                <a:srgbClr val="2A5162"/>
              </a:solidFill>
            </a:endParaRPr>
          </a:p>
        </p:txBody>
      </p:sp>
      <p:sp>
        <p:nvSpPr>
          <p:cNvPr id="56" name="CuadroTexto 55">
            <a:extLst>
              <a:ext uri="{FF2B5EF4-FFF2-40B4-BE49-F238E27FC236}">
                <a16:creationId xmlns:a16="http://schemas.microsoft.com/office/drawing/2014/main" id="{FCCC2FAC-C5F3-EF8C-C748-F01B7A58B400}"/>
              </a:ext>
            </a:extLst>
          </p:cNvPr>
          <p:cNvSpPr txBox="1"/>
          <p:nvPr/>
        </p:nvSpPr>
        <p:spPr>
          <a:xfrm>
            <a:off x="324115" y="5672296"/>
            <a:ext cx="2962361" cy="415498"/>
          </a:xfrm>
          <a:prstGeom prst="rect">
            <a:avLst/>
          </a:prstGeom>
          <a:noFill/>
        </p:spPr>
        <p:txBody>
          <a:bodyPr wrap="square" rtlCol="0">
            <a:spAutoFit/>
          </a:bodyPr>
          <a:lstStyle/>
          <a:p>
            <a:r>
              <a:rPr lang="es-MX" dirty="0">
                <a:solidFill>
                  <a:srgbClr val="2A5162"/>
                </a:solidFill>
              </a:rPr>
              <a:t>Total</a:t>
            </a:r>
            <a:endParaRPr lang="es-CO" dirty="0">
              <a:solidFill>
                <a:srgbClr val="2A5162"/>
              </a:solidFill>
            </a:endParaRPr>
          </a:p>
        </p:txBody>
      </p:sp>
      <p:sp>
        <p:nvSpPr>
          <p:cNvPr id="57" name="CuadroTexto 56">
            <a:extLst>
              <a:ext uri="{FF2B5EF4-FFF2-40B4-BE49-F238E27FC236}">
                <a16:creationId xmlns:a16="http://schemas.microsoft.com/office/drawing/2014/main" id="{6E030F4B-14BD-8479-C0C1-E38582D9AD9C}"/>
              </a:ext>
            </a:extLst>
          </p:cNvPr>
          <p:cNvSpPr txBox="1"/>
          <p:nvPr/>
        </p:nvSpPr>
        <p:spPr>
          <a:xfrm>
            <a:off x="4313498"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rPr>
              <a:t>452</a:t>
            </a:r>
          </a:p>
        </p:txBody>
      </p:sp>
      <p:sp>
        <p:nvSpPr>
          <p:cNvPr id="58" name="CuadroTexto 57">
            <a:extLst>
              <a:ext uri="{FF2B5EF4-FFF2-40B4-BE49-F238E27FC236}">
                <a16:creationId xmlns:a16="http://schemas.microsoft.com/office/drawing/2014/main" id="{EB156024-D2E8-7EB5-9C31-7AA1982BD9AE}"/>
              </a:ext>
            </a:extLst>
          </p:cNvPr>
          <p:cNvSpPr txBox="1"/>
          <p:nvPr/>
        </p:nvSpPr>
        <p:spPr>
          <a:xfrm>
            <a:off x="6444499" y="5701378"/>
            <a:ext cx="594168" cy="415498"/>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s-ES" dirty="0">
                <a:solidFill>
                  <a:srgbClr val="23505E"/>
                </a:solidFill>
                <a:latin typeface="+mj-lt"/>
                <a:ea typeface="Open Sans Extrabold" panose="020B0906030804020204" pitchFamily="34" charset="0"/>
                <a:cs typeface="Open Sans Extrabold" panose="020B0906030804020204" pitchFamily="34" charset="0"/>
              </a:rPr>
              <a:t>451</a:t>
            </a:r>
            <a:endParaRPr kumimoji="0" lang="es-ES" b="0" i="0" u="none" strike="noStrike" kern="1200" cap="none" spc="0" normalizeH="0" baseline="0" noProof="0" dirty="0">
              <a:ln>
                <a:noFill/>
              </a:ln>
              <a:solidFill>
                <a:srgbClr val="23505E"/>
              </a:solidFill>
              <a:effectLst/>
              <a:uLnTx/>
              <a:uFillTx/>
              <a:latin typeface="+mj-lt"/>
              <a:ea typeface="Open Sans Extrabold" panose="020B0906030804020204" pitchFamily="34" charset="0"/>
              <a:cs typeface="Open Sans Extrabold" panose="020B0906030804020204" pitchFamily="34" charset="0"/>
            </a:endParaRPr>
          </a:p>
        </p:txBody>
      </p:sp>
      <p:cxnSp>
        <p:nvCxnSpPr>
          <p:cNvPr id="60" name="Conector recto 59">
            <a:extLst>
              <a:ext uri="{FF2B5EF4-FFF2-40B4-BE49-F238E27FC236}">
                <a16:creationId xmlns:a16="http://schemas.microsoft.com/office/drawing/2014/main" id="{3AF944DC-731B-5314-FE60-F06E4FD6349F}"/>
              </a:ext>
            </a:extLst>
          </p:cNvPr>
          <p:cNvCxnSpPr>
            <a:cxnSpLocks/>
          </p:cNvCxnSpPr>
          <p:nvPr/>
        </p:nvCxnSpPr>
        <p:spPr>
          <a:xfrm>
            <a:off x="3771708" y="2244867"/>
            <a:ext cx="3763560" cy="0"/>
          </a:xfrm>
          <a:prstGeom prst="line">
            <a:avLst/>
          </a:prstGeom>
        </p:spPr>
        <p:style>
          <a:lnRef idx="1">
            <a:schemeClr val="accent1"/>
          </a:lnRef>
          <a:fillRef idx="0">
            <a:schemeClr val="accent1"/>
          </a:fillRef>
          <a:effectRef idx="0">
            <a:schemeClr val="accent1"/>
          </a:effectRef>
          <a:fontRef idx="minor">
            <a:schemeClr val="tx1"/>
          </a:fontRef>
        </p:style>
      </p:cxnSp>
      <p:sp>
        <p:nvSpPr>
          <p:cNvPr id="61" name="CuadroTexto 60">
            <a:extLst>
              <a:ext uri="{FF2B5EF4-FFF2-40B4-BE49-F238E27FC236}">
                <a16:creationId xmlns:a16="http://schemas.microsoft.com/office/drawing/2014/main" id="{71F62395-63A7-B8DA-ABE7-0C8A56D36C37}"/>
              </a:ext>
            </a:extLst>
          </p:cNvPr>
          <p:cNvSpPr txBox="1"/>
          <p:nvPr/>
        </p:nvSpPr>
        <p:spPr>
          <a:xfrm>
            <a:off x="3771708" y="1808111"/>
            <a:ext cx="1843288" cy="415498"/>
          </a:xfrm>
          <a:prstGeom prst="rect">
            <a:avLst/>
          </a:prstGeom>
          <a:noFill/>
        </p:spPr>
        <p:txBody>
          <a:bodyPr wrap="square" rtlCol="0">
            <a:spAutoFit/>
          </a:bodyPr>
          <a:lstStyle/>
          <a:p>
            <a:r>
              <a:rPr lang="es-MX" b="1" dirty="0">
                <a:solidFill>
                  <a:srgbClr val="2A5162"/>
                </a:solidFill>
              </a:rPr>
              <a:t>Octubre 2024</a:t>
            </a:r>
            <a:endParaRPr lang="es-CO" b="1" dirty="0">
              <a:solidFill>
                <a:srgbClr val="2A5162"/>
              </a:solidFill>
            </a:endParaRPr>
          </a:p>
        </p:txBody>
      </p:sp>
      <p:sp>
        <p:nvSpPr>
          <p:cNvPr id="65" name="CuadroTexto 64">
            <a:extLst>
              <a:ext uri="{FF2B5EF4-FFF2-40B4-BE49-F238E27FC236}">
                <a16:creationId xmlns:a16="http://schemas.microsoft.com/office/drawing/2014/main" id="{F909C587-D287-0B42-F598-DC62A32D5AA0}"/>
              </a:ext>
            </a:extLst>
          </p:cNvPr>
          <p:cNvSpPr txBox="1"/>
          <p:nvPr/>
        </p:nvSpPr>
        <p:spPr>
          <a:xfrm>
            <a:off x="5625508" y="1808111"/>
            <a:ext cx="2266238" cy="415498"/>
          </a:xfrm>
          <a:prstGeom prst="rect">
            <a:avLst/>
          </a:prstGeom>
          <a:noFill/>
        </p:spPr>
        <p:txBody>
          <a:bodyPr wrap="square" rtlCol="0">
            <a:spAutoFit/>
          </a:bodyPr>
          <a:lstStyle/>
          <a:p>
            <a:r>
              <a:rPr lang="es-MX" b="1" dirty="0">
                <a:solidFill>
                  <a:srgbClr val="2A5162"/>
                </a:solidFill>
              </a:rPr>
              <a:t>Noviembre 2024</a:t>
            </a:r>
            <a:endParaRPr lang="es-CO" b="1" dirty="0">
              <a:solidFill>
                <a:srgbClr val="2A5162"/>
              </a:solidFill>
            </a:endParaRPr>
          </a:p>
        </p:txBody>
      </p:sp>
      <p:sp>
        <p:nvSpPr>
          <p:cNvPr id="69" name="CuadroTexto 68">
            <a:extLst>
              <a:ext uri="{FF2B5EF4-FFF2-40B4-BE49-F238E27FC236}">
                <a16:creationId xmlns:a16="http://schemas.microsoft.com/office/drawing/2014/main" id="{EBEEECEC-7122-514C-A33D-138671DE0C0D}"/>
              </a:ext>
            </a:extLst>
          </p:cNvPr>
          <p:cNvSpPr txBox="1"/>
          <p:nvPr/>
        </p:nvSpPr>
        <p:spPr>
          <a:xfrm>
            <a:off x="9812018" y="1986949"/>
            <a:ext cx="1785989" cy="415498"/>
          </a:xfrm>
          <a:prstGeom prst="rect">
            <a:avLst/>
          </a:prstGeom>
          <a:noFill/>
        </p:spPr>
        <p:txBody>
          <a:bodyPr wrap="square" rtlCol="0">
            <a:spAutoFit/>
          </a:bodyPr>
          <a:lstStyle/>
          <a:p>
            <a:pPr algn="ctr"/>
            <a:r>
              <a:rPr lang="es-MX" b="1" dirty="0">
                <a:solidFill>
                  <a:srgbClr val="2A5162"/>
                </a:solidFill>
              </a:rPr>
              <a:t>Occidente</a:t>
            </a:r>
            <a:endParaRPr lang="es-CO" b="1" dirty="0">
              <a:solidFill>
                <a:srgbClr val="2A5162"/>
              </a:solidFill>
            </a:endParaRPr>
          </a:p>
        </p:txBody>
      </p:sp>
      <p:cxnSp>
        <p:nvCxnSpPr>
          <p:cNvPr id="71" name="Conector recto 70">
            <a:extLst>
              <a:ext uri="{FF2B5EF4-FFF2-40B4-BE49-F238E27FC236}">
                <a16:creationId xmlns:a16="http://schemas.microsoft.com/office/drawing/2014/main" id="{A8CF7E59-E3BE-A867-517A-181CA93A6A8F}"/>
              </a:ext>
            </a:extLst>
          </p:cNvPr>
          <p:cNvCxnSpPr>
            <a:cxnSpLocks/>
          </p:cNvCxnSpPr>
          <p:nvPr/>
        </p:nvCxnSpPr>
        <p:spPr>
          <a:xfrm>
            <a:off x="324115" y="5672296"/>
            <a:ext cx="7211153" cy="0"/>
          </a:xfrm>
          <a:prstGeom prst="line">
            <a:avLst/>
          </a:prstGeom>
        </p:spPr>
        <p:style>
          <a:lnRef idx="1">
            <a:schemeClr val="accent1"/>
          </a:lnRef>
          <a:fillRef idx="0">
            <a:schemeClr val="accent1"/>
          </a:fillRef>
          <a:effectRef idx="0">
            <a:schemeClr val="accent1"/>
          </a:effectRef>
          <a:fontRef idx="minor">
            <a:schemeClr val="tx1"/>
          </a:fontRef>
        </p:style>
      </p:cxnSp>
      <p:pic>
        <p:nvPicPr>
          <p:cNvPr id="6" name="Gráfico 5">
            <a:extLst>
              <a:ext uri="{FF2B5EF4-FFF2-40B4-BE49-F238E27FC236}">
                <a16:creationId xmlns:a16="http://schemas.microsoft.com/office/drawing/2014/main" id="{2363E640-F3F1-6B2E-6314-261C98F626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973828" y="1696390"/>
            <a:ext cx="3904976" cy="4150800"/>
          </a:xfrm>
          <a:prstGeom prst="rect">
            <a:avLst/>
          </a:prstGeom>
        </p:spPr>
      </p:pic>
    </p:spTree>
    <p:extLst>
      <p:ext uri="{BB962C8B-B14F-4D97-AF65-F5344CB8AC3E}">
        <p14:creationId xmlns:p14="http://schemas.microsoft.com/office/powerpoint/2010/main" val="895798397"/>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17.01.13"/>
  <p:tag name="AS_TITLE" val="Aspose.Slides for .NET 4.0"/>
  <p:tag name="AS_VERSION" val="16.12.1.0"/>
</p:tagLst>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3841</TotalTime>
  <Words>2359</Words>
  <Application>Microsoft Office PowerPoint</Application>
  <PresentationFormat>Personalizado</PresentationFormat>
  <Paragraphs>491</Paragraphs>
  <Slides>28</Slides>
  <Notes>9</Notes>
  <HiddenSlides>0</HiddenSlides>
  <MMClips>0</MMClips>
  <ScaleCrop>false</ScaleCrop>
  <HeadingPairs>
    <vt:vector size="8" baseType="variant">
      <vt:variant>
        <vt:lpstr>Fuentes usadas</vt:lpstr>
      </vt:variant>
      <vt:variant>
        <vt:i4>5</vt:i4>
      </vt:variant>
      <vt:variant>
        <vt:lpstr>Tema</vt:lpstr>
      </vt:variant>
      <vt:variant>
        <vt:i4>1</vt:i4>
      </vt:variant>
      <vt:variant>
        <vt:lpstr>Servidores OLE incrustados</vt:lpstr>
      </vt:variant>
      <vt:variant>
        <vt:i4>1</vt:i4>
      </vt:variant>
      <vt:variant>
        <vt:lpstr>Títulos de diapositiva</vt:lpstr>
      </vt:variant>
      <vt:variant>
        <vt:i4>28</vt:i4>
      </vt:variant>
    </vt:vector>
  </HeadingPairs>
  <TitlesOfParts>
    <vt:vector size="35" baseType="lpstr">
      <vt:lpstr>Arial</vt:lpstr>
      <vt:lpstr>Calibri</vt:lpstr>
      <vt:lpstr>Open Sans</vt:lpstr>
      <vt:lpstr>Open Sans Extrabold</vt:lpstr>
      <vt:lpstr>Wingdings</vt:lpstr>
      <vt:lpstr>Tema de Office</vt:lpstr>
      <vt:lpstr>Worksheet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KJGRAJALES</cp:lastModifiedBy>
  <cp:revision>83</cp:revision>
  <dcterms:created xsi:type="dcterms:W3CDTF">2021-01-16T20:41:53Z</dcterms:created>
  <dcterms:modified xsi:type="dcterms:W3CDTF">2024-12-19T19:47:53Z</dcterms:modified>
</cp:coreProperties>
</file>