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8"/>
  </p:notesMasterIdLst>
  <p:sldIdLst>
    <p:sldId id="280" r:id="rId2"/>
    <p:sldId id="257" r:id="rId3"/>
    <p:sldId id="276" r:id="rId4"/>
    <p:sldId id="282" r:id="rId5"/>
    <p:sldId id="260" r:id="rId6"/>
    <p:sldId id="283" r:id="rId7"/>
    <p:sldId id="284" r:id="rId8"/>
    <p:sldId id="263" r:id="rId9"/>
    <p:sldId id="264" r:id="rId10"/>
    <p:sldId id="285" r:id="rId11"/>
    <p:sldId id="266" r:id="rId12"/>
    <p:sldId id="267" r:id="rId13"/>
    <p:sldId id="286" r:id="rId14"/>
    <p:sldId id="262" r:id="rId15"/>
    <p:sldId id="279" r:id="rId16"/>
    <p:sldId id="281" r:id="rId17"/>
    <p:sldId id="287" r:id="rId18"/>
    <p:sldId id="289" r:id="rId19"/>
    <p:sldId id="290" r:id="rId20"/>
    <p:sldId id="291" r:id="rId21"/>
    <p:sldId id="292" r:id="rId22"/>
    <p:sldId id="293" r:id="rId23"/>
    <p:sldId id="294" r:id="rId24"/>
    <p:sldId id="295" r:id="rId25"/>
    <p:sldId id="278" r:id="rId26"/>
    <p:sldId id="265" r:id="rId27"/>
  </p:sldIdLst>
  <p:sldSz cx="10080625" cy="10080625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75" userDrawn="1">
          <p15:clr>
            <a:srgbClr val="A4A3A4"/>
          </p15:clr>
        </p15:guide>
        <p15:guide id="2" pos="3175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3505E"/>
    <a:srgbClr val="00A48D"/>
    <a:srgbClr val="DA3A5C"/>
    <a:srgbClr val="B50BA1"/>
    <a:srgbClr val="9E4E22"/>
    <a:srgbClr val="00CCFF"/>
    <a:srgbClr val="6600CC"/>
    <a:srgbClr val="00B0EE"/>
    <a:srgbClr val="008673"/>
    <a:srgbClr val="33CC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Sin estilo ni cuadrícula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Estilo temático 1 - Énfasis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F5AB1C69-6EDB-4FF4-983F-18BD219EF322}" styleName="Estilo medio 2 - Énfasis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C083E6E3-FA7D-4D7B-A595-EF9225AFEA82}" styleName="Estilo claro 1 - Acento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56" autoAdjust="0"/>
    <p:restoredTop sz="91117" autoAdjust="0"/>
  </p:normalViewPr>
  <p:slideViewPr>
    <p:cSldViewPr snapToGrid="0">
      <p:cViewPr>
        <p:scale>
          <a:sx n="50" d="100"/>
          <a:sy n="50" d="100"/>
        </p:scale>
        <p:origin x="1794" y="-126"/>
      </p:cViewPr>
      <p:guideLst>
        <p:guide orient="horz" pos="3175"/>
        <p:guide pos="3175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\\fileofi.savia.com\Atenci&#243;n%20al%20ciudadano\2024\Carpetas%20William%20Torres\Expresiones\Datos_Expresiones2024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cap="none" spc="0" normalizeH="0" baseline="0">
                <a:solidFill>
                  <a:schemeClr val="dk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pPr>
            <a:r>
              <a:rPr lang="es-CO" sz="1800"/>
              <a:t>COMPARATIVO MANIFESTACIONES</a:t>
            </a:r>
          </a:p>
          <a:p>
            <a:pPr>
              <a:defRPr sz="1800"/>
            </a:pPr>
            <a:endParaRPr lang="es-CO" sz="180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cap="none" spc="0" normalizeH="0" baseline="0">
              <a:solidFill>
                <a:schemeClr val="dk1">
                  <a:lumMod val="50000"/>
                  <a:lumOff val="50000"/>
                </a:schemeClr>
              </a:solidFill>
              <a:latin typeface="+mj-lt"/>
              <a:ea typeface="+mj-ea"/>
              <a:cs typeface="+mj-cs"/>
            </a:defRPr>
          </a:pPr>
          <a:endParaRPr lang="es-CO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'Dinámica Comparativo'!$A$3</c:f>
              <c:strCache>
                <c:ptCount val="1"/>
                <c:pt idx="0">
                  <c:v>2023</c:v>
                </c:pt>
              </c:strCache>
            </c:strRef>
          </c:tx>
          <c:spPr>
            <a:solidFill>
              <a:srgbClr val="006666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dk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dk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'Dinámica Comparativo'!$B$2:$C$2</c:f>
              <c:strCache>
                <c:ptCount val="2"/>
                <c:pt idx="0">
                  <c:v>AGOSTO</c:v>
                </c:pt>
                <c:pt idx="1">
                  <c:v>SEPTIEMBRE</c:v>
                </c:pt>
              </c:strCache>
            </c:strRef>
          </c:cat>
          <c:val>
            <c:numRef>
              <c:f>'Dinámica Comparativo'!$B$3:$C$3</c:f>
              <c:numCache>
                <c:formatCode>#,##0</c:formatCode>
                <c:ptCount val="2"/>
                <c:pt idx="0">
                  <c:v>118392</c:v>
                </c:pt>
                <c:pt idx="1">
                  <c:v>112497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EAE-4D8C-B0EE-8820E87B9BF3}"/>
            </c:ext>
          </c:extLst>
        </c:ser>
        <c:ser>
          <c:idx val="1"/>
          <c:order val="1"/>
          <c:tx>
            <c:strRef>
              <c:f>'Dinámica Comparativo'!$A$4</c:f>
              <c:strCache>
                <c:ptCount val="1"/>
                <c:pt idx="0">
                  <c:v>2024</c:v>
                </c:pt>
              </c:strCache>
            </c:strRef>
          </c:tx>
          <c:spPr>
            <a:solidFill>
              <a:srgbClr val="00CC99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dk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dk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'Dinámica Comparativo'!$B$2:$C$2</c:f>
              <c:strCache>
                <c:ptCount val="2"/>
                <c:pt idx="0">
                  <c:v>AGOSTO</c:v>
                </c:pt>
                <c:pt idx="1">
                  <c:v>SEPTIEMBRE</c:v>
                </c:pt>
              </c:strCache>
            </c:strRef>
          </c:cat>
          <c:val>
            <c:numRef>
              <c:f>'Dinámica Comparativo'!$B$4:$C$4</c:f>
              <c:numCache>
                <c:formatCode>#,##0</c:formatCode>
                <c:ptCount val="2"/>
                <c:pt idx="0">
                  <c:v>75684</c:v>
                </c:pt>
                <c:pt idx="1">
                  <c:v>76589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EAE-4D8C-B0EE-8820E87B9BF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67"/>
        <c:overlap val="-43"/>
        <c:axId val="443074528"/>
        <c:axId val="443075008"/>
      </c:barChart>
      <c:catAx>
        <c:axId val="4430745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dk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cap="none" spc="0" normalizeH="0" baseline="0">
                <a:solidFill>
                  <a:schemeClr val="dk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443075008"/>
        <c:crosses val="autoZero"/>
        <c:auto val="1"/>
        <c:lblAlgn val="ctr"/>
        <c:lblOffset val="100"/>
        <c:noMultiLvlLbl val="0"/>
      </c:catAx>
      <c:valAx>
        <c:axId val="443075008"/>
        <c:scaling>
          <c:orientation val="minMax"/>
        </c:scaling>
        <c:delete val="1"/>
        <c:axPos val="l"/>
        <c:numFmt formatCode="#,##0" sourceLinked="1"/>
        <c:majorTickMark val="none"/>
        <c:minorTickMark val="none"/>
        <c:tickLblPos val="nextTo"/>
        <c:crossAx val="443074528"/>
        <c:crosses val="autoZero"/>
        <c:crossBetween val="between"/>
      </c:valAx>
      <c:spPr>
        <a:pattFill prst="ltDnDiag">
          <a:fgClr>
            <a:schemeClr val="dk1">
              <a:lumMod val="15000"/>
              <a:lumOff val="85000"/>
            </a:schemeClr>
          </a:fgClr>
          <a:bgClr>
            <a:schemeClr val="lt1"/>
          </a:bgClr>
        </a:pattFill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dk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legend>
    <c:plotVisOnly val="1"/>
    <c:dispBlanksAs val="gap"/>
    <c:showDLblsOverMax val="0"/>
  </c:chart>
  <c:spPr>
    <a:solidFill>
      <a:schemeClr val="lt1"/>
    </a:solidFill>
    <a:ln w="9525" cap="flat" cmpd="sng" algn="ctr">
      <a:solidFill>
        <a:schemeClr val="dk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8">
  <cs:axisTitle>
    <cs:lnRef idx="0"/>
    <cs:fillRef idx="0"/>
    <cs:effectRef idx="0"/>
    <cs:fontRef idx="minor">
      <a:schemeClr val="dk1">
        <a:lumMod val="65000"/>
        <a:lumOff val="3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 cap="none" spc="0" normalizeH="0" baseline="0"/>
  </cs:categoryAxis>
  <cs:chartArea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lt1"/>
      </a:solidFill>
      <a:ln w="1587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8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downBar>
  <cs:drop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pattFill prst="ltDnDiag">
        <a:fgClr>
          <a:schemeClr val="dk1">
            <a:lumMod val="15000"/>
            <a:lumOff val="85000"/>
          </a:schemeClr>
        </a:fgClr>
        <a:bgClr>
          <a:schemeClr val="lt1"/>
        </a:bgClr>
      </a:pattFill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dk1"/>
    </cs:fontRef>
    <cs:spPr>
      <a:pattFill prst="ltDnDiag">
        <a:fgClr>
          <a:schemeClr val="dk1">
            <a:lumMod val="15000"/>
            <a:lumOff val="85000"/>
          </a:schemeClr>
        </a:fgClr>
        <a:bgClr>
          <a:schemeClr val="lt1"/>
        </a:bgClr>
      </a:pattFill>
    </cs:spPr>
  </cs:plotArea>
  <cs:plotArea3D>
    <cs:lnRef idx="0"/>
    <cs:fillRef idx="0"/>
    <cs:effectRef idx="0"/>
    <cs:fontRef idx="minor">
      <a:schemeClr val="dk1"/>
    </cs:fontRef>
    <cs:spPr>
      <a:solidFill>
        <a:schemeClr val="lt1"/>
      </a:solidFill>
    </cs:spPr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ajor">
      <a:schemeClr val="dk1">
        <a:lumMod val="50000"/>
        <a:lumOff val="50000"/>
      </a:schemeClr>
    </cs:fontRef>
    <cs:defRPr sz="1600" b="1" kern="1200" cap="none" spc="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dk1"/>
    </cs:fontRef>
    <cs:spPr>
      <a:pattFill prst="ltDnDiag">
        <a:fgClr>
          <a:schemeClr val="dk1">
            <a:lumMod val="15000"/>
            <a:lumOff val="85000"/>
          </a:schemeClr>
        </a:fgClr>
        <a:bgClr>
          <a:schemeClr val="lt1"/>
        </a:bgClr>
      </a:pattFill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6942A03-2220-4B77-914E-4B9993FD1434}" type="datetimeFigureOut">
              <a:rPr lang="es-CO" smtClean="0"/>
              <a:t>8/10/2024</a:t>
            </a:fld>
            <a:endParaRPr lang="es-CO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885950" y="1143000"/>
            <a:ext cx="30861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CO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41D8EFB-D0B9-47E9-ABDF-AB8D852BA77A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9159857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41D8EFB-D0B9-47E9-ABDF-AB8D852BA77A}" type="slidenum">
              <a:rPr lang="es-CO" smtClean="0"/>
              <a:t>3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652079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41D8EFB-D0B9-47E9-ABDF-AB8D852BA77A}" type="slidenum">
              <a:rPr lang="es-CO" smtClean="0"/>
              <a:t>15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92426212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41D8EFB-D0B9-47E9-ABDF-AB8D852BA77A}" type="slidenum">
              <a:rPr lang="es-CO" smtClean="0"/>
              <a:t>17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29529923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41D8EFB-D0B9-47E9-ABDF-AB8D852BA77A}" type="slidenum">
              <a:rPr lang="es-CO" smtClean="0"/>
              <a:t>18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89752866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41D8EFB-D0B9-47E9-ABDF-AB8D852BA77A}" type="slidenum">
              <a:rPr lang="es-CO" smtClean="0"/>
              <a:t>21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9939534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56047" y="1649770"/>
            <a:ext cx="8568531" cy="3509551"/>
          </a:xfrm>
        </p:spPr>
        <p:txBody>
          <a:bodyPr anchor="b"/>
          <a:lstStyle>
            <a:lvl1pPr algn="ctr">
              <a:defRPr sz="6614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60078" y="5294662"/>
            <a:ext cx="7560469" cy="2433817"/>
          </a:xfrm>
        </p:spPr>
        <p:txBody>
          <a:bodyPr/>
          <a:lstStyle>
            <a:lvl1pPr marL="0" indent="0" algn="ctr">
              <a:buNone/>
              <a:defRPr sz="2646"/>
            </a:lvl1pPr>
            <a:lvl2pPr marL="504017" indent="0" algn="ctr">
              <a:buNone/>
              <a:defRPr sz="2205"/>
            </a:lvl2pPr>
            <a:lvl3pPr marL="1008035" indent="0" algn="ctr">
              <a:buNone/>
              <a:defRPr sz="1984"/>
            </a:lvl3pPr>
            <a:lvl4pPr marL="1512052" indent="0" algn="ctr">
              <a:buNone/>
              <a:defRPr sz="1764"/>
            </a:lvl4pPr>
            <a:lvl5pPr marL="2016069" indent="0" algn="ctr">
              <a:buNone/>
              <a:defRPr sz="1764"/>
            </a:lvl5pPr>
            <a:lvl6pPr marL="2520086" indent="0" algn="ctr">
              <a:buNone/>
              <a:defRPr sz="1764"/>
            </a:lvl6pPr>
            <a:lvl7pPr marL="3024104" indent="0" algn="ctr">
              <a:buNone/>
              <a:defRPr sz="1764"/>
            </a:lvl7pPr>
            <a:lvl8pPr marL="3528121" indent="0" algn="ctr">
              <a:buNone/>
              <a:defRPr sz="1764"/>
            </a:lvl8pPr>
            <a:lvl9pPr marL="4032138" indent="0" algn="ctr">
              <a:buNone/>
              <a:defRPr sz="1764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30A5B2-5C4E-4114-B1CD-1608315BA6E3}" type="datetimeFigureOut">
              <a:rPr lang="es-CO" smtClean="0"/>
              <a:t>8/10/2024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55799-B950-4607-B823-09A1660CDCAF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4793100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30A5B2-5C4E-4114-B1CD-1608315BA6E3}" type="datetimeFigureOut">
              <a:rPr lang="es-CO" smtClean="0"/>
              <a:t>8/10/2024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55799-B950-4607-B823-09A1660CDCAF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7765642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213948" y="536700"/>
            <a:ext cx="2173635" cy="8542864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93044" y="536700"/>
            <a:ext cx="6394896" cy="8542864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30A5B2-5C4E-4114-B1CD-1608315BA6E3}" type="datetimeFigureOut">
              <a:rPr lang="es-CO" smtClean="0"/>
              <a:t>8/10/2024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55799-B950-4607-B823-09A1660CDCAF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8631482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30A5B2-5C4E-4114-B1CD-1608315BA6E3}" type="datetimeFigureOut">
              <a:rPr lang="es-CO" smtClean="0"/>
              <a:t>8/10/2024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55799-B950-4607-B823-09A1660CDCAF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8863160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7793" y="2513159"/>
            <a:ext cx="8694539" cy="4193259"/>
          </a:xfrm>
        </p:spPr>
        <p:txBody>
          <a:bodyPr anchor="b"/>
          <a:lstStyle>
            <a:lvl1pPr>
              <a:defRPr sz="6614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7793" y="6746088"/>
            <a:ext cx="8694539" cy="2205136"/>
          </a:xfrm>
        </p:spPr>
        <p:txBody>
          <a:bodyPr/>
          <a:lstStyle>
            <a:lvl1pPr marL="0" indent="0">
              <a:buNone/>
              <a:defRPr sz="2646">
                <a:solidFill>
                  <a:schemeClr val="tx1"/>
                </a:solidFill>
              </a:defRPr>
            </a:lvl1pPr>
            <a:lvl2pPr marL="504017" indent="0">
              <a:buNone/>
              <a:defRPr sz="2205">
                <a:solidFill>
                  <a:schemeClr val="tx1">
                    <a:tint val="75000"/>
                  </a:schemeClr>
                </a:solidFill>
              </a:defRPr>
            </a:lvl2pPr>
            <a:lvl3pPr marL="1008035" indent="0">
              <a:buNone/>
              <a:defRPr sz="1984">
                <a:solidFill>
                  <a:schemeClr val="tx1">
                    <a:tint val="75000"/>
                  </a:schemeClr>
                </a:solidFill>
              </a:defRPr>
            </a:lvl3pPr>
            <a:lvl4pPr marL="1512052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4pPr>
            <a:lvl5pPr marL="2016069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5pPr>
            <a:lvl6pPr marL="2520086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6pPr>
            <a:lvl7pPr marL="3024104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7pPr>
            <a:lvl8pPr marL="3528121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8pPr>
            <a:lvl9pPr marL="4032138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30A5B2-5C4E-4114-B1CD-1608315BA6E3}" type="datetimeFigureOut">
              <a:rPr lang="es-CO" smtClean="0"/>
              <a:t>8/10/2024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55799-B950-4607-B823-09A1660CDCAF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1710235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93043" y="2683500"/>
            <a:ext cx="4284266" cy="6396064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03316" y="2683500"/>
            <a:ext cx="4284266" cy="6396064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30A5B2-5C4E-4114-B1CD-1608315BA6E3}" type="datetimeFigureOut">
              <a:rPr lang="es-CO" smtClean="0"/>
              <a:t>8/10/2024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55799-B950-4607-B823-09A1660CDCAF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6430926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4356" y="536702"/>
            <a:ext cx="8694539" cy="1948455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4357" y="2471154"/>
            <a:ext cx="4264576" cy="1211074"/>
          </a:xfrm>
        </p:spPr>
        <p:txBody>
          <a:bodyPr anchor="b"/>
          <a:lstStyle>
            <a:lvl1pPr marL="0" indent="0">
              <a:buNone/>
              <a:defRPr sz="2646" b="1"/>
            </a:lvl1pPr>
            <a:lvl2pPr marL="504017" indent="0">
              <a:buNone/>
              <a:defRPr sz="2205" b="1"/>
            </a:lvl2pPr>
            <a:lvl3pPr marL="1008035" indent="0">
              <a:buNone/>
              <a:defRPr sz="1984" b="1"/>
            </a:lvl3pPr>
            <a:lvl4pPr marL="1512052" indent="0">
              <a:buNone/>
              <a:defRPr sz="1764" b="1"/>
            </a:lvl4pPr>
            <a:lvl5pPr marL="2016069" indent="0">
              <a:buNone/>
              <a:defRPr sz="1764" b="1"/>
            </a:lvl5pPr>
            <a:lvl6pPr marL="2520086" indent="0">
              <a:buNone/>
              <a:defRPr sz="1764" b="1"/>
            </a:lvl6pPr>
            <a:lvl7pPr marL="3024104" indent="0">
              <a:buNone/>
              <a:defRPr sz="1764" b="1"/>
            </a:lvl7pPr>
            <a:lvl8pPr marL="3528121" indent="0">
              <a:buNone/>
              <a:defRPr sz="1764" b="1"/>
            </a:lvl8pPr>
            <a:lvl9pPr marL="4032138" indent="0">
              <a:buNone/>
              <a:defRPr sz="1764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4357" y="3682228"/>
            <a:ext cx="4264576" cy="5416003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03317" y="2471154"/>
            <a:ext cx="4285579" cy="1211074"/>
          </a:xfrm>
        </p:spPr>
        <p:txBody>
          <a:bodyPr anchor="b"/>
          <a:lstStyle>
            <a:lvl1pPr marL="0" indent="0">
              <a:buNone/>
              <a:defRPr sz="2646" b="1"/>
            </a:lvl1pPr>
            <a:lvl2pPr marL="504017" indent="0">
              <a:buNone/>
              <a:defRPr sz="2205" b="1"/>
            </a:lvl2pPr>
            <a:lvl3pPr marL="1008035" indent="0">
              <a:buNone/>
              <a:defRPr sz="1984" b="1"/>
            </a:lvl3pPr>
            <a:lvl4pPr marL="1512052" indent="0">
              <a:buNone/>
              <a:defRPr sz="1764" b="1"/>
            </a:lvl4pPr>
            <a:lvl5pPr marL="2016069" indent="0">
              <a:buNone/>
              <a:defRPr sz="1764" b="1"/>
            </a:lvl5pPr>
            <a:lvl6pPr marL="2520086" indent="0">
              <a:buNone/>
              <a:defRPr sz="1764" b="1"/>
            </a:lvl6pPr>
            <a:lvl7pPr marL="3024104" indent="0">
              <a:buNone/>
              <a:defRPr sz="1764" b="1"/>
            </a:lvl7pPr>
            <a:lvl8pPr marL="3528121" indent="0">
              <a:buNone/>
              <a:defRPr sz="1764" b="1"/>
            </a:lvl8pPr>
            <a:lvl9pPr marL="4032138" indent="0">
              <a:buNone/>
              <a:defRPr sz="1764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03317" y="3682228"/>
            <a:ext cx="4285579" cy="5416003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30A5B2-5C4E-4114-B1CD-1608315BA6E3}" type="datetimeFigureOut">
              <a:rPr lang="es-CO" smtClean="0"/>
              <a:t>8/10/2024</a:t>
            </a:fld>
            <a:endParaRPr lang="es-CO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55799-B950-4607-B823-09A1660CDCAF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1693178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30A5B2-5C4E-4114-B1CD-1608315BA6E3}" type="datetimeFigureOut">
              <a:rPr lang="es-CO" smtClean="0"/>
              <a:t>8/10/2024</a:t>
            </a:fld>
            <a:endParaRPr lang="es-C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55799-B950-4607-B823-09A1660CDCAF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302721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30A5B2-5C4E-4114-B1CD-1608315BA6E3}" type="datetimeFigureOut">
              <a:rPr lang="es-CO" smtClean="0"/>
              <a:t>8/10/2024</a:t>
            </a:fld>
            <a:endParaRPr lang="es-C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55799-B950-4607-B823-09A1660CDCAF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0174822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4356" y="672042"/>
            <a:ext cx="3251264" cy="2352146"/>
          </a:xfrm>
        </p:spPr>
        <p:txBody>
          <a:bodyPr anchor="b"/>
          <a:lstStyle>
            <a:lvl1pPr>
              <a:defRPr sz="3528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85579" y="1451426"/>
            <a:ext cx="5103316" cy="7163777"/>
          </a:xfrm>
        </p:spPr>
        <p:txBody>
          <a:bodyPr/>
          <a:lstStyle>
            <a:lvl1pPr>
              <a:defRPr sz="3528"/>
            </a:lvl1pPr>
            <a:lvl2pPr>
              <a:defRPr sz="3087"/>
            </a:lvl2pPr>
            <a:lvl3pPr>
              <a:defRPr sz="2646"/>
            </a:lvl3pPr>
            <a:lvl4pPr>
              <a:defRPr sz="2205"/>
            </a:lvl4pPr>
            <a:lvl5pPr>
              <a:defRPr sz="2205"/>
            </a:lvl5pPr>
            <a:lvl6pPr>
              <a:defRPr sz="2205"/>
            </a:lvl6pPr>
            <a:lvl7pPr>
              <a:defRPr sz="2205"/>
            </a:lvl7pPr>
            <a:lvl8pPr>
              <a:defRPr sz="2205"/>
            </a:lvl8pPr>
            <a:lvl9pPr>
              <a:defRPr sz="2205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4356" y="3024188"/>
            <a:ext cx="3251264" cy="5602681"/>
          </a:xfrm>
        </p:spPr>
        <p:txBody>
          <a:bodyPr/>
          <a:lstStyle>
            <a:lvl1pPr marL="0" indent="0">
              <a:buNone/>
              <a:defRPr sz="1764"/>
            </a:lvl1pPr>
            <a:lvl2pPr marL="504017" indent="0">
              <a:buNone/>
              <a:defRPr sz="1543"/>
            </a:lvl2pPr>
            <a:lvl3pPr marL="1008035" indent="0">
              <a:buNone/>
              <a:defRPr sz="1323"/>
            </a:lvl3pPr>
            <a:lvl4pPr marL="1512052" indent="0">
              <a:buNone/>
              <a:defRPr sz="1102"/>
            </a:lvl4pPr>
            <a:lvl5pPr marL="2016069" indent="0">
              <a:buNone/>
              <a:defRPr sz="1102"/>
            </a:lvl5pPr>
            <a:lvl6pPr marL="2520086" indent="0">
              <a:buNone/>
              <a:defRPr sz="1102"/>
            </a:lvl6pPr>
            <a:lvl7pPr marL="3024104" indent="0">
              <a:buNone/>
              <a:defRPr sz="1102"/>
            </a:lvl7pPr>
            <a:lvl8pPr marL="3528121" indent="0">
              <a:buNone/>
              <a:defRPr sz="1102"/>
            </a:lvl8pPr>
            <a:lvl9pPr marL="4032138" indent="0">
              <a:buNone/>
              <a:defRPr sz="1102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30A5B2-5C4E-4114-B1CD-1608315BA6E3}" type="datetimeFigureOut">
              <a:rPr lang="es-CO" smtClean="0"/>
              <a:t>8/10/2024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55799-B950-4607-B823-09A1660CDCAF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9295478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4356" y="672042"/>
            <a:ext cx="3251264" cy="2352146"/>
          </a:xfrm>
        </p:spPr>
        <p:txBody>
          <a:bodyPr anchor="b"/>
          <a:lstStyle>
            <a:lvl1pPr>
              <a:defRPr sz="3528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85579" y="1451426"/>
            <a:ext cx="5103316" cy="7163777"/>
          </a:xfrm>
        </p:spPr>
        <p:txBody>
          <a:bodyPr anchor="t"/>
          <a:lstStyle>
            <a:lvl1pPr marL="0" indent="0">
              <a:buNone/>
              <a:defRPr sz="3528"/>
            </a:lvl1pPr>
            <a:lvl2pPr marL="504017" indent="0">
              <a:buNone/>
              <a:defRPr sz="3087"/>
            </a:lvl2pPr>
            <a:lvl3pPr marL="1008035" indent="0">
              <a:buNone/>
              <a:defRPr sz="2646"/>
            </a:lvl3pPr>
            <a:lvl4pPr marL="1512052" indent="0">
              <a:buNone/>
              <a:defRPr sz="2205"/>
            </a:lvl4pPr>
            <a:lvl5pPr marL="2016069" indent="0">
              <a:buNone/>
              <a:defRPr sz="2205"/>
            </a:lvl5pPr>
            <a:lvl6pPr marL="2520086" indent="0">
              <a:buNone/>
              <a:defRPr sz="2205"/>
            </a:lvl6pPr>
            <a:lvl7pPr marL="3024104" indent="0">
              <a:buNone/>
              <a:defRPr sz="2205"/>
            </a:lvl7pPr>
            <a:lvl8pPr marL="3528121" indent="0">
              <a:buNone/>
              <a:defRPr sz="2205"/>
            </a:lvl8pPr>
            <a:lvl9pPr marL="4032138" indent="0">
              <a:buNone/>
              <a:defRPr sz="2205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4356" y="3024188"/>
            <a:ext cx="3251264" cy="5602681"/>
          </a:xfrm>
        </p:spPr>
        <p:txBody>
          <a:bodyPr/>
          <a:lstStyle>
            <a:lvl1pPr marL="0" indent="0">
              <a:buNone/>
              <a:defRPr sz="1764"/>
            </a:lvl1pPr>
            <a:lvl2pPr marL="504017" indent="0">
              <a:buNone/>
              <a:defRPr sz="1543"/>
            </a:lvl2pPr>
            <a:lvl3pPr marL="1008035" indent="0">
              <a:buNone/>
              <a:defRPr sz="1323"/>
            </a:lvl3pPr>
            <a:lvl4pPr marL="1512052" indent="0">
              <a:buNone/>
              <a:defRPr sz="1102"/>
            </a:lvl4pPr>
            <a:lvl5pPr marL="2016069" indent="0">
              <a:buNone/>
              <a:defRPr sz="1102"/>
            </a:lvl5pPr>
            <a:lvl6pPr marL="2520086" indent="0">
              <a:buNone/>
              <a:defRPr sz="1102"/>
            </a:lvl6pPr>
            <a:lvl7pPr marL="3024104" indent="0">
              <a:buNone/>
              <a:defRPr sz="1102"/>
            </a:lvl7pPr>
            <a:lvl8pPr marL="3528121" indent="0">
              <a:buNone/>
              <a:defRPr sz="1102"/>
            </a:lvl8pPr>
            <a:lvl9pPr marL="4032138" indent="0">
              <a:buNone/>
              <a:defRPr sz="1102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30A5B2-5C4E-4114-B1CD-1608315BA6E3}" type="datetimeFigureOut">
              <a:rPr lang="es-CO" smtClean="0"/>
              <a:t>8/10/2024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55799-B950-4607-B823-09A1660CDCAF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91387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93043" y="536702"/>
            <a:ext cx="8694539" cy="194845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3043" y="2683500"/>
            <a:ext cx="8694539" cy="63960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93043" y="9343248"/>
            <a:ext cx="2268141" cy="5367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30A5B2-5C4E-4114-B1CD-1608315BA6E3}" type="datetimeFigureOut">
              <a:rPr lang="es-CO" smtClean="0"/>
              <a:t>8/10/2024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339207" y="9343248"/>
            <a:ext cx="3402211" cy="5367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119441" y="9343248"/>
            <a:ext cx="2268141" cy="5367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855799-B950-4607-B823-09A1660CDCAF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7275897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1008035" rtl="0" eaLnBrk="1" latinLnBrk="0" hangingPunct="1">
        <a:lnSpc>
          <a:spcPct val="90000"/>
        </a:lnSpc>
        <a:spcBef>
          <a:spcPct val="0"/>
        </a:spcBef>
        <a:buNone/>
        <a:defRPr sz="485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2009" indent="-252009" algn="l" defTabSz="1008035" rtl="0" eaLnBrk="1" latinLnBrk="0" hangingPunct="1">
        <a:lnSpc>
          <a:spcPct val="90000"/>
        </a:lnSpc>
        <a:spcBef>
          <a:spcPts val="1102"/>
        </a:spcBef>
        <a:buFont typeface="Arial" panose="020B0604020202020204" pitchFamily="34" charset="0"/>
        <a:buChar char="•"/>
        <a:defRPr sz="3087" kern="1200">
          <a:solidFill>
            <a:schemeClr val="tx1"/>
          </a:solidFill>
          <a:latin typeface="+mn-lt"/>
          <a:ea typeface="+mn-ea"/>
          <a:cs typeface="+mn-cs"/>
        </a:defRPr>
      </a:lvl1pPr>
      <a:lvl2pPr marL="756026" indent="-252009" algn="l" defTabSz="1008035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646" kern="1200">
          <a:solidFill>
            <a:schemeClr val="tx1"/>
          </a:solidFill>
          <a:latin typeface="+mn-lt"/>
          <a:ea typeface="+mn-ea"/>
          <a:cs typeface="+mn-cs"/>
        </a:defRPr>
      </a:lvl2pPr>
      <a:lvl3pPr marL="1260043" indent="-252009" algn="l" defTabSz="1008035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205" kern="1200">
          <a:solidFill>
            <a:schemeClr val="tx1"/>
          </a:solidFill>
          <a:latin typeface="+mn-lt"/>
          <a:ea typeface="+mn-ea"/>
          <a:cs typeface="+mn-cs"/>
        </a:defRPr>
      </a:lvl3pPr>
      <a:lvl4pPr marL="1764060" indent="-252009" algn="l" defTabSz="1008035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268078" indent="-252009" algn="l" defTabSz="1008035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772095" indent="-252009" algn="l" defTabSz="1008035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276112" indent="-252009" algn="l" defTabSz="1008035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780130" indent="-252009" algn="l" defTabSz="1008035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284147" indent="-252009" algn="l" defTabSz="1008035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8035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1pPr>
      <a:lvl2pPr marL="504017" algn="l" defTabSz="1008035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1008035" algn="l" defTabSz="1008035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3pPr>
      <a:lvl4pPr marL="1512052" algn="l" defTabSz="1008035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016069" algn="l" defTabSz="1008035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520086" algn="l" defTabSz="1008035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024104" algn="l" defTabSz="1008035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528121" algn="l" defTabSz="1008035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032138" algn="l" defTabSz="1008035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sv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sv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svg"/><Relationship Id="rId7" Type="http://schemas.openxmlformats.org/officeDocument/2006/relationships/image" Target="../media/image21.sv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19.svg"/><Relationship Id="rId4" Type="http://schemas.openxmlformats.org/officeDocument/2006/relationships/image" Target="../media/image18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em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em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emf"/><Relationship Id="rId2" Type="http://schemas.openxmlformats.org/officeDocument/2006/relationships/package" Target="../embeddings/Microsoft_Excel_Worksheet2.xlsx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emf"/><Relationship Id="rId2" Type="http://schemas.openxmlformats.org/officeDocument/2006/relationships/package" Target="../embeddings/Microsoft_Excel_Worksheet3.xlsx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em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emf"/><Relationship Id="rId2" Type="http://schemas.openxmlformats.org/officeDocument/2006/relationships/package" Target="../embeddings/Microsoft_Excel_Worksheet5.xlsx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emf"/><Relationship Id="rId2" Type="http://schemas.openxmlformats.org/officeDocument/2006/relationships/package" Target="../embeddings/Microsoft_Excel_Worksheet6.xlsx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emf"/><Relationship Id="rId2" Type="http://schemas.openxmlformats.org/officeDocument/2006/relationships/package" Target="../embeddings/Microsoft_Excel_Worksheet7.xlsx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13" Type="http://schemas.openxmlformats.org/officeDocument/2006/relationships/image" Target="../media/image44.jpeg"/><Relationship Id="rId3" Type="http://schemas.openxmlformats.org/officeDocument/2006/relationships/image" Target="../media/image34.svg"/><Relationship Id="rId7" Type="http://schemas.openxmlformats.org/officeDocument/2006/relationships/image" Target="../media/image38.png"/><Relationship Id="rId12" Type="http://schemas.openxmlformats.org/officeDocument/2006/relationships/image" Target="../media/image43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png"/><Relationship Id="rId11" Type="http://schemas.openxmlformats.org/officeDocument/2006/relationships/image" Target="../media/image42.png"/><Relationship Id="rId5" Type="http://schemas.openxmlformats.org/officeDocument/2006/relationships/image" Target="../media/image36.png"/><Relationship Id="rId10" Type="http://schemas.openxmlformats.org/officeDocument/2006/relationships/image" Target="../media/image41.png"/><Relationship Id="rId4" Type="http://schemas.openxmlformats.org/officeDocument/2006/relationships/image" Target="../media/image35.png"/><Relationship Id="rId9" Type="http://schemas.openxmlformats.org/officeDocument/2006/relationships/image" Target="../media/image40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>
            <a:extLst>
              <a:ext uri="{FF2B5EF4-FFF2-40B4-BE49-F238E27FC236}">
                <a16:creationId xmlns:a16="http://schemas.microsoft.com/office/drawing/2014/main" id="{9550EF83-5F47-4F8D-BBA7-867B46522DCD}"/>
              </a:ext>
            </a:extLst>
          </p:cNvPr>
          <p:cNvSpPr txBox="1"/>
          <p:nvPr/>
        </p:nvSpPr>
        <p:spPr>
          <a:xfrm>
            <a:off x="3166514" y="6352884"/>
            <a:ext cx="374759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3200" b="1" dirty="0">
                <a:solidFill>
                  <a:srgbClr val="00A48D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Septiembre 2024</a:t>
            </a:r>
            <a:endParaRPr lang="es-CO" sz="3200" dirty="0">
              <a:solidFill>
                <a:srgbClr val="00A48D"/>
              </a:solidFill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89167FE8-4F16-4F19-904A-01F11EB56BBA}"/>
              </a:ext>
            </a:extLst>
          </p:cNvPr>
          <p:cNvSpPr txBox="1"/>
          <p:nvPr/>
        </p:nvSpPr>
        <p:spPr>
          <a:xfrm>
            <a:off x="1373311" y="5124010"/>
            <a:ext cx="733400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4000" b="1" dirty="0">
                <a:solidFill>
                  <a:srgbClr val="23505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Informe </a:t>
            </a:r>
            <a:r>
              <a:rPr lang="es-CO" sz="4000" b="1" dirty="0">
                <a:solidFill>
                  <a:srgbClr val="23505E"/>
                </a:solidFill>
                <a:latin typeface="Open Sans bold" panose="020B0806030504020204" pitchFamily="34" charset="0"/>
                <a:ea typeface="Open Sans bold" panose="020B0806030504020204" pitchFamily="34" charset="0"/>
                <a:cs typeface="Open Sans bold" panose="020B0806030504020204" pitchFamily="34" charset="0"/>
              </a:rPr>
              <a:t>expresiones de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CAE26C13-FB18-C3E6-42A5-0663CFD653A4}"/>
              </a:ext>
            </a:extLst>
          </p:cNvPr>
          <p:cNvSpPr txBox="1"/>
          <p:nvPr/>
        </p:nvSpPr>
        <p:spPr>
          <a:xfrm>
            <a:off x="2529680" y="5751575"/>
            <a:ext cx="502126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CO" sz="4000" b="1" dirty="0">
                <a:solidFill>
                  <a:srgbClr val="23505E"/>
                </a:solidFill>
                <a:latin typeface="Open Sans bold" panose="020B0806030504020204" pitchFamily="34" charset="0"/>
                <a:ea typeface="Open Sans bold" panose="020B0806030504020204" pitchFamily="34" charset="0"/>
                <a:cs typeface="Open Sans bold" panose="020B0806030504020204" pitchFamily="34" charset="0"/>
              </a:rPr>
              <a:t>nuestros usuarios</a:t>
            </a:r>
            <a:endParaRPr lang="es-CO" sz="4000" dirty="0">
              <a:solidFill>
                <a:srgbClr val="23505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791352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38DAE94E-191B-4941-8AD1-1CF719C6E5F0}"/>
              </a:ext>
            </a:extLst>
          </p:cNvPr>
          <p:cNvSpPr txBox="1"/>
          <p:nvPr/>
        </p:nvSpPr>
        <p:spPr>
          <a:xfrm>
            <a:off x="2165384" y="4045008"/>
            <a:ext cx="10096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dirty="0">
                <a:solidFill>
                  <a:srgbClr val="23505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551</a:t>
            </a: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srgbClr val="23505E"/>
              </a:solidFill>
              <a:effectLst/>
              <a:uLnTx/>
              <a:uFillTx/>
              <a:latin typeface="Open Sans Extrabold" panose="020B0906030804020204" pitchFamily="34" charset="0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8CC84778-784A-5246-2A97-E35566B9E2A0}"/>
              </a:ext>
            </a:extLst>
          </p:cNvPr>
          <p:cNvSpPr txBox="1"/>
          <p:nvPr/>
        </p:nvSpPr>
        <p:spPr>
          <a:xfrm>
            <a:off x="2260608" y="4670980"/>
            <a:ext cx="89693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547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B7CE0FB1-14E4-0167-62E2-53147CA5EF4F}"/>
              </a:ext>
            </a:extLst>
          </p:cNvPr>
          <p:cNvSpPr txBox="1"/>
          <p:nvPr/>
        </p:nvSpPr>
        <p:spPr>
          <a:xfrm>
            <a:off x="2211404" y="5449310"/>
            <a:ext cx="89693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dirty="0">
                <a:solidFill>
                  <a:srgbClr val="23505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50</a:t>
            </a: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srgbClr val="23505E"/>
              </a:solidFill>
              <a:effectLst/>
              <a:uLnTx/>
              <a:uFillTx/>
              <a:latin typeface="Open Sans Extrabold" panose="020B0906030804020204" pitchFamily="34" charset="0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</p:txBody>
      </p:sp>
      <p:sp>
        <p:nvSpPr>
          <p:cNvPr id="23" name="CuadroTexto 22">
            <a:extLst>
              <a:ext uri="{FF2B5EF4-FFF2-40B4-BE49-F238E27FC236}">
                <a16:creationId xmlns:a16="http://schemas.microsoft.com/office/drawing/2014/main" id="{1A661510-4CA5-33CE-EBF7-53D4C4C4CA9B}"/>
              </a:ext>
            </a:extLst>
          </p:cNvPr>
          <p:cNvSpPr txBox="1"/>
          <p:nvPr/>
        </p:nvSpPr>
        <p:spPr>
          <a:xfrm>
            <a:off x="2335221" y="6214918"/>
            <a:ext cx="6731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dirty="0">
                <a:solidFill>
                  <a:srgbClr val="23505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3</a:t>
            </a: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srgbClr val="23505E"/>
              </a:solidFill>
              <a:effectLst/>
              <a:uLnTx/>
              <a:uFillTx/>
              <a:latin typeface="Open Sans Extrabold" panose="020B0906030804020204" pitchFamily="34" charset="0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</p:txBody>
      </p:sp>
      <p:sp>
        <p:nvSpPr>
          <p:cNvPr id="24" name="CuadroTexto 23">
            <a:extLst>
              <a:ext uri="{FF2B5EF4-FFF2-40B4-BE49-F238E27FC236}">
                <a16:creationId xmlns:a16="http://schemas.microsoft.com/office/drawing/2014/main" id="{B913EA53-CB27-5B24-1D68-066167DC02CF}"/>
              </a:ext>
            </a:extLst>
          </p:cNvPr>
          <p:cNvSpPr txBox="1"/>
          <p:nvPr/>
        </p:nvSpPr>
        <p:spPr>
          <a:xfrm>
            <a:off x="2401896" y="6862742"/>
            <a:ext cx="5016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2</a:t>
            </a:r>
          </a:p>
        </p:txBody>
      </p:sp>
      <p:sp>
        <p:nvSpPr>
          <p:cNvPr id="25" name="CuadroTexto 24">
            <a:extLst>
              <a:ext uri="{FF2B5EF4-FFF2-40B4-BE49-F238E27FC236}">
                <a16:creationId xmlns:a16="http://schemas.microsoft.com/office/drawing/2014/main" id="{0544C74B-5932-B5F8-4727-1BEEC4EDD11A}"/>
              </a:ext>
            </a:extLst>
          </p:cNvPr>
          <p:cNvSpPr txBox="1"/>
          <p:nvPr/>
        </p:nvSpPr>
        <p:spPr>
          <a:xfrm>
            <a:off x="2401896" y="7500992"/>
            <a:ext cx="5016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dirty="0">
                <a:solidFill>
                  <a:srgbClr val="23505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0</a:t>
            </a: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srgbClr val="23505E"/>
              </a:solidFill>
              <a:effectLst/>
              <a:uLnTx/>
              <a:uFillTx/>
              <a:latin typeface="Open Sans Extrabold" panose="020B0906030804020204" pitchFamily="34" charset="0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</p:txBody>
      </p:sp>
      <p:sp>
        <p:nvSpPr>
          <p:cNvPr id="26" name="CuadroTexto 25">
            <a:extLst>
              <a:ext uri="{FF2B5EF4-FFF2-40B4-BE49-F238E27FC236}">
                <a16:creationId xmlns:a16="http://schemas.microsoft.com/office/drawing/2014/main" id="{F7434E13-307F-4467-B45E-20DE9FE02686}"/>
              </a:ext>
            </a:extLst>
          </p:cNvPr>
          <p:cNvSpPr txBox="1"/>
          <p:nvPr/>
        </p:nvSpPr>
        <p:spPr>
          <a:xfrm>
            <a:off x="2147896" y="8139242"/>
            <a:ext cx="10096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dirty="0">
                <a:solidFill>
                  <a:srgbClr val="23505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1.153</a:t>
            </a: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srgbClr val="23505E"/>
              </a:solidFill>
              <a:effectLst/>
              <a:uLnTx/>
              <a:uFillTx/>
              <a:latin typeface="Open Sans Extrabold" panose="020B0906030804020204" pitchFamily="34" charset="0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</p:txBody>
      </p:sp>
      <p:sp>
        <p:nvSpPr>
          <p:cNvPr id="27" name="CuadroTexto 26">
            <a:extLst>
              <a:ext uri="{FF2B5EF4-FFF2-40B4-BE49-F238E27FC236}">
                <a16:creationId xmlns:a16="http://schemas.microsoft.com/office/drawing/2014/main" id="{430DA356-A975-0A81-985B-5E9330791523}"/>
              </a:ext>
            </a:extLst>
          </p:cNvPr>
          <p:cNvSpPr txBox="1"/>
          <p:nvPr/>
        </p:nvSpPr>
        <p:spPr>
          <a:xfrm>
            <a:off x="3525732" y="4040809"/>
            <a:ext cx="10096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531</a:t>
            </a:r>
          </a:p>
        </p:txBody>
      </p:sp>
      <p:sp>
        <p:nvSpPr>
          <p:cNvPr id="28" name="CuadroTexto 27">
            <a:extLst>
              <a:ext uri="{FF2B5EF4-FFF2-40B4-BE49-F238E27FC236}">
                <a16:creationId xmlns:a16="http://schemas.microsoft.com/office/drawing/2014/main" id="{2E46507E-8C51-9B48-33C0-3B45EEFA649D}"/>
              </a:ext>
            </a:extLst>
          </p:cNvPr>
          <p:cNvSpPr txBox="1"/>
          <p:nvPr/>
        </p:nvSpPr>
        <p:spPr>
          <a:xfrm>
            <a:off x="3582088" y="4683846"/>
            <a:ext cx="89693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dirty="0">
                <a:solidFill>
                  <a:srgbClr val="23505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658</a:t>
            </a: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srgbClr val="23505E"/>
              </a:solidFill>
              <a:effectLst/>
              <a:uLnTx/>
              <a:uFillTx/>
              <a:latin typeface="Open Sans Extrabold" panose="020B0906030804020204" pitchFamily="34" charset="0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</p:txBody>
      </p:sp>
      <p:sp>
        <p:nvSpPr>
          <p:cNvPr id="29" name="CuadroTexto 28">
            <a:extLst>
              <a:ext uri="{FF2B5EF4-FFF2-40B4-BE49-F238E27FC236}">
                <a16:creationId xmlns:a16="http://schemas.microsoft.com/office/drawing/2014/main" id="{A0F092D7-E24E-D99E-DE9A-CD39073D3DAB}"/>
              </a:ext>
            </a:extLst>
          </p:cNvPr>
          <p:cNvSpPr txBox="1"/>
          <p:nvPr/>
        </p:nvSpPr>
        <p:spPr>
          <a:xfrm>
            <a:off x="3582088" y="5449310"/>
            <a:ext cx="89693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58</a:t>
            </a:r>
          </a:p>
        </p:txBody>
      </p:sp>
      <p:sp>
        <p:nvSpPr>
          <p:cNvPr id="30" name="CuadroTexto 29">
            <a:extLst>
              <a:ext uri="{FF2B5EF4-FFF2-40B4-BE49-F238E27FC236}">
                <a16:creationId xmlns:a16="http://schemas.microsoft.com/office/drawing/2014/main" id="{AD90CB59-9C8A-EE58-7D7E-CA125040A05A}"/>
              </a:ext>
            </a:extLst>
          </p:cNvPr>
          <p:cNvSpPr txBox="1"/>
          <p:nvPr/>
        </p:nvSpPr>
        <p:spPr>
          <a:xfrm>
            <a:off x="3694007" y="6237478"/>
            <a:ext cx="6731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dirty="0">
                <a:solidFill>
                  <a:srgbClr val="23505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2</a:t>
            </a: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srgbClr val="23505E"/>
              </a:solidFill>
              <a:effectLst/>
              <a:uLnTx/>
              <a:uFillTx/>
              <a:latin typeface="Open Sans Extrabold" panose="020B0906030804020204" pitchFamily="34" charset="0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</p:txBody>
      </p:sp>
      <p:sp>
        <p:nvSpPr>
          <p:cNvPr id="31" name="CuadroTexto 30">
            <a:extLst>
              <a:ext uri="{FF2B5EF4-FFF2-40B4-BE49-F238E27FC236}">
                <a16:creationId xmlns:a16="http://schemas.microsoft.com/office/drawing/2014/main" id="{C00F660C-74D0-FA2E-F5B0-2CFB438B706F}"/>
              </a:ext>
            </a:extLst>
          </p:cNvPr>
          <p:cNvSpPr txBox="1"/>
          <p:nvPr/>
        </p:nvSpPr>
        <p:spPr>
          <a:xfrm>
            <a:off x="3779733" y="6912538"/>
            <a:ext cx="5016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3</a:t>
            </a:r>
          </a:p>
        </p:txBody>
      </p:sp>
      <p:sp>
        <p:nvSpPr>
          <p:cNvPr id="32" name="CuadroTexto 31">
            <a:extLst>
              <a:ext uri="{FF2B5EF4-FFF2-40B4-BE49-F238E27FC236}">
                <a16:creationId xmlns:a16="http://schemas.microsoft.com/office/drawing/2014/main" id="{A21257D9-E5DB-2A86-507F-4B0419ADC8C5}"/>
              </a:ext>
            </a:extLst>
          </p:cNvPr>
          <p:cNvSpPr txBox="1"/>
          <p:nvPr/>
        </p:nvSpPr>
        <p:spPr>
          <a:xfrm>
            <a:off x="3779733" y="7500992"/>
            <a:ext cx="5016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0</a:t>
            </a:r>
          </a:p>
        </p:txBody>
      </p:sp>
      <p:sp>
        <p:nvSpPr>
          <p:cNvPr id="33" name="CuadroTexto 32">
            <a:extLst>
              <a:ext uri="{FF2B5EF4-FFF2-40B4-BE49-F238E27FC236}">
                <a16:creationId xmlns:a16="http://schemas.microsoft.com/office/drawing/2014/main" id="{40E62877-0E64-BDAC-CADD-5D35E64A65A0}"/>
              </a:ext>
            </a:extLst>
          </p:cNvPr>
          <p:cNvSpPr txBox="1"/>
          <p:nvPr/>
        </p:nvSpPr>
        <p:spPr>
          <a:xfrm>
            <a:off x="3560355" y="8137557"/>
            <a:ext cx="10096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1.252</a:t>
            </a:r>
          </a:p>
        </p:txBody>
      </p:sp>
      <p:sp>
        <p:nvSpPr>
          <p:cNvPr id="34" name="CuadroTexto 33">
            <a:extLst>
              <a:ext uri="{FF2B5EF4-FFF2-40B4-BE49-F238E27FC236}">
                <a16:creationId xmlns:a16="http://schemas.microsoft.com/office/drawing/2014/main" id="{90468A41-60DF-AD6F-7554-DE6E4B904BB2}"/>
              </a:ext>
            </a:extLst>
          </p:cNvPr>
          <p:cNvSpPr txBox="1"/>
          <p:nvPr/>
        </p:nvSpPr>
        <p:spPr>
          <a:xfrm>
            <a:off x="1867992" y="3565587"/>
            <a:ext cx="139620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400" b="0" i="0" u="none" strike="noStrike" kern="1200" cap="none" spc="0" normalizeH="0" baseline="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Agosto 2024</a:t>
            </a:r>
          </a:p>
        </p:txBody>
      </p:sp>
      <p:sp>
        <p:nvSpPr>
          <p:cNvPr id="35" name="CuadroTexto 34">
            <a:extLst>
              <a:ext uri="{FF2B5EF4-FFF2-40B4-BE49-F238E27FC236}">
                <a16:creationId xmlns:a16="http://schemas.microsoft.com/office/drawing/2014/main" id="{31D0444E-4755-9EA0-03CA-AFE46DBA3C85}"/>
              </a:ext>
            </a:extLst>
          </p:cNvPr>
          <p:cNvSpPr txBox="1"/>
          <p:nvPr/>
        </p:nvSpPr>
        <p:spPr>
          <a:xfrm>
            <a:off x="3223074" y="3427120"/>
            <a:ext cx="164781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400" b="0" i="0" u="none" strike="noStrike" kern="1200" cap="none" spc="0" normalizeH="0" baseline="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Septiembre 2024</a:t>
            </a:r>
          </a:p>
        </p:txBody>
      </p:sp>
      <p:pic>
        <p:nvPicPr>
          <p:cNvPr id="36" name="Gráfico 35">
            <a:extLst>
              <a:ext uri="{FF2B5EF4-FFF2-40B4-BE49-F238E27FC236}">
                <a16:creationId xmlns:a16="http://schemas.microsoft.com/office/drawing/2014/main" id="{84419AD7-7EBD-0A2D-80B0-72C2AB8ECF4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68277" y="2015929"/>
            <a:ext cx="9144070" cy="1321836"/>
          </a:xfrm>
          <a:prstGeom prst="rect">
            <a:avLst/>
          </a:prstGeom>
        </p:spPr>
      </p:pic>
      <p:sp>
        <p:nvSpPr>
          <p:cNvPr id="37" name="CuadroTexto 36">
            <a:extLst>
              <a:ext uri="{FF2B5EF4-FFF2-40B4-BE49-F238E27FC236}">
                <a16:creationId xmlns:a16="http://schemas.microsoft.com/office/drawing/2014/main" id="{91A34C14-62A9-AE70-97E9-D1494FD2513A}"/>
              </a:ext>
            </a:extLst>
          </p:cNvPr>
          <p:cNvSpPr txBox="1"/>
          <p:nvPr/>
        </p:nvSpPr>
        <p:spPr>
          <a:xfrm>
            <a:off x="1027913" y="2026660"/>
            <a:ext cx="8024797" cy="7035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Open Sans bold" panose="020B0806030504020204" pitchFamily="34" charset="0"/>
                <a:ea typeface="Open Sans bold" panose="020B0806030504020204" pitchFamily="34" charset="0"/>
                <a:cs typeface="Open Sans bold" panose="020B0806030504020204" pitchFamily="34" charset="0"/>
              </a:rPr>
              <a:t>Se evidencia la recepción de </a:t>
            </a:r>
            <a:r>
              <a:rPr kumimoji="0" lang="es-ES" sz="2000" b="0" i="0" u="none" strike="noStrike" kern="1200" cap="none" spc="0" normalizeH="0" baseline="0" noProof="0" dirty="0">
                <a:ln>
                  <a:noFill/>
                </a:ln>
                <a:solidFill>
                  <a:srgbClr val="00A48D"/>
                </a:solidFill>
                <a:effectLst/>
                <a:uLnTx/>
                <a:uFillTx/>
                <a:latin typeface="Open Sans bold" panose="020B0806030504020204" pitchFamily="34" charset="0"/>
                <a:ea typeface="Open Sans bold" panose="020B0806030504020204" pitchFamily="34" charset="0"/>
                <a:cs typeface="Open Sans bold" panose="020B0806030504020204" pitchFamily="34" charset="0"/>
              </a:rPr>
              <a:t>658 (53%) </a:t>
            </a: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Open Sans bold" panose="020B0806030504020204" pitchFamily="34" charset="0"/>
                <a:ea typeface="Open Sans bold" panose="020B0806030504020204" pitchFamily="34" charset="0"/>
                <a:cs typeface="Open Sans bold" panose="020B0806030504020204" pitchFamily="34" charset="0"/>
              </a:rPr>
              <a:t>manifestaciones a través de Supersalud, siendo este el canal más utilizado por los usuarios.</a:t>
            </a:r>
            <a:endParaRPr kumimoji="0" lang="es-CO" sz="1800" b="0" i="0" u="none" strike="noStrike" kern="1200" cap="none" spc="0" normalizeH="0" baseline="0" noProof="0" dirty="0">
              <a:ln>
                <a:noFill/>
              </a:ln>
              <a:solidFill>
                <a:srgbClr val="23505E"/>
              </a:solidFill>
              <a:effectLst/>
              <a:uLnTx/>
              <a:uFillTx/>
              <a:latin typeface="Open Sans bold" panose="020B0806030504020204" pitchFamily="34" charset="0"/>
              <a:ea typeface="Open Sans bold" panose="020B0806030504020204" pitchFamily="34" charset="0"/>
              <a:cs typeface="Open Sans bold" panose="020B0806030504020204" pitchFamily="34" charset="0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A8B062BF-8236-2FBA-4788-A6E627AC5878}"/>
              </a:ext>
            </a:extLst>
          </p:cNvPr>
          <p:cNvSpPr txBox="1"/>
          <p:nvPr/>
        </p:nvSpPr>
        <p:spPr>
          <a:xfrm>
            <a:off x="3108342" y="8984417"/>
            <a:ext cx="6797658" cy="5591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100" b="1" i="1" u="none" strike="noStrike" kern="1200" cap="none" spc="0" normalizeH="0" baseline="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Fuente: Aplicativo Conexiones – Informe Andes BPO – Informe Redes (Comunicaciones)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100" b="1" i="1" u="none" strike="noStrike" kern="1200" cap="none" spc="0" normalizeH="0" baseline="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Cálculo: Equipo de Atención al Usuario Savia Salud EPS</a:t>
            </a:r>
            <a:endParaRPr kumimoji="0" lang="es-CO" sz="1100" b="1" i="1" u="none" strike="noStrike" kern="1200" cap="none" spc="0" normalizeH="0" baseline="0" noProof="0" dirty="0">
              <a:ln>
                <a:noFill/>
              </a:ln>
              <a:solidFill>
                <a:srgbClr val="23505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661193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07099C30-A89A-C049-7B62-5927A68CB934}"/>
              </a:ext>
            </a:extLst>
          </p:cNvPr>
          <p:cNvSpPr txBox="1"/>
          <p:nvPr/>
        </p:nvSpPr>
        <p:spPr>
          <a:xfrm>
            <a:off x="2165384" y="4045008"/>
            <a:ext cx="10096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540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00F1982D-0DEF-764F-C34D-EE9B9F202386}"/>
              </a:ext>
            </a:extLst>
          </p:cNvPr>
          <p:cNvSpPr txBox="1"/>
          <p:nvPr/>
        </p:nvSpPr>
        <p:spPr>
          <a:xfrm>
            <a:off x="2211404" y="4683702"/>
            <a:ext cx="89693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516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C2B8790A-33E0-7B77-4D66-66DA7C05AB50}"/>
              </a:ext>
            </a:extLst>
          </p:cNvPr>
          <p:cNvSpPr txBox="1"/>
          <p:nvPr/>
        </p:nvSpPr>
        <p:spPr>
          <a:xfrm>
            <a:off x="2211404" y="5449310"/>
            <a:ext cx="89693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dirty="0">
                <a:solidFill>
                  <a:srgbClr val="23505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84</a:t>
            </a: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srgbClr val="23505E"/>
              </a:solidFill>
              <a:effectLst/>
              <a:uLnTx/>
              <a:uFillTx/>
              <a:latin typeface="Open Sans Extrabold" panose="020B0906030804020204" pitchFamily="34" charset="0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</p:txBody>
      </p:sp>
      <p:sp>
        <p:nvSpPr>
          <p:cNvPr id="23" name="CuadroTexto 22">
            <a:extLst>
              <a:ext uri="{FF2B5EF4-FFF2-40B4-BE49-F238E27FC236}">
                <a16:creationId xmlns:a16="http://schemas.microsoft.com/office/drawing/2014/main" id="{97D0B3F0-D63D-EE0A-7BC5-67067816762A}"/>
              </a:ext>
            </a:extLst>
          </p:cNvPr>
          <p:cNvSpPr txBox="1"/>
          <p:nvPr/>
        </p:nvSpPr>
        <p:spPr>
          <a:xfrm>
            <a:off x="2335221" y="6214918"/>
            <a:ext cx="6731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dirty="0">
                <a:solidFill>
                  <a:srgbClr val="23505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0</a:t>
            </a: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srgbClr val="23505E"/>
              </a:solidFill>
              <a:effectLst/>
              <a:uLnTx/>
              <a:uFillTx/>
              <a:latin typeface="Open Sans Extrabold" panose="020B0906030804020204" pitchFamily="34" charset="0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</p:txBody>
      </p:sp>
      <p:sp>
        <p:nvSpPr>
          <p:cNvPr id="24" name="CuadroTexto 23">
            <a:extLst>
              <a:ext uri="{FF2B5EF4-FFF2-40B4-BE49-F238E27FC236}">
                <a16:creationId xmlns:a16="http://schemas.microsoft.com/office/drawing/2014/main" id="{DE75D6F4-ED19-5341-44B8-8EC761BB1DE4}"/>
              </a:ext>
            </a:extLst>
          </p:cNvPr>
          <p:cNvSpPr txBox="1"/>
          <p:nvPr/>
        </p:nvSpPr>
        <p:spPr>
          <a:xfrm>
            <a:off x="2401896" y="6862742"/>
            <a:ext cx="5016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dirty="0">
                <a:solidFill>
                  <a:srgbClr val="23505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5</a:t>
            </a: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srgbClr val="23505E"/>
              </a:solidFill>
              <a:effectLst/>
              <a:uLnTx/>
              <a:uFillTx/>
              <a:latin typeface="Open Sans Extrabold" panose="020B0906030804020204" pitchFamily="34" charset="0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</p:txBody>
      </p:sp>
      <p:sp>
        <p:nvSpPr>
          <p:cNvPr id="25" name="CuadroTexto 24">
            <a:extLst>
              <a:ext uri="{FF2B5EF4-FFF2-40B4-BE49-F238E27FC236}">
                <a16:creationId xmlns:a16="http://schemas.microsoft.com/office/drawing/2014/main" id="{F22EB805-9B1A-DFAB-25A3-E39FDFB168D5}"/>
              </a:ext>
            </a:extLst>
          </p:cNvPr>
          <p:cNvSpPr txBox="1"/>
          <p:nvPr/>
        </p:nvSpPr>
        <p:spPr>
          <a:xfrm>
            <a:off x="2401896" y="7500992"/>
            <a:ext cx="5016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0</a:t>
            </a:r>
          </a:p>
        </p:txBody>
      </p:sp>
      <p:sp>
        <p:nvSpPr>
          <p:cNvPr id="26" name="CuadroTexto 25">
            <a:extLst>
              <a:ext uri="{FF2B5EF4-FFF2-40B4-BE49-F238E27FC236}">
                <a16:creationId xmlns:a16="http://schemas.microsoft.com/office/drawing/2014/main" id="{A93A9AA5-A949-F216-02E4-BD17738B8765}"/>
              </a:ext>
            </a:extLst>
          </p:cNvPr>
          <p:cNvSpPr txBox="1"/>
          <p:nvPr/>
        </p:nvSpPr>
        <p:spPr>
          <a:xfrm>
            <a:off x="2147896" y="8139242"/>
            <a:ext cx="10096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dirty="0">
                <a:solidFill>
                  <a:srgbClr val="23505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1.145</a:t>
            </a: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srgbClr val="23505E"/>
              </a:solidFill>
              <a:effectLst/>
              <a:uLnTx/>
              <a:uFillTx/>
              <a:latin typeface="Open Sans Extrabold" panose="020B0906030804020204" pitchFamily="34" charset="0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</p:txBody>
      </p:sp>
      <p:sp>
        <p:nvSpPr>
          <p:cNvPr id="27" name="CuadroTexto 26">
            <a:extLst>
              <a:ext uri="{FF2B5EF4-FFF2-40B4-BE49-F238E27FC236}">
                <a16:creationId xmlns:a16="http://schemas.microsoft.com/office/drawing/2014/main" id="{16FC4C2C-3A68-5970-4151-56012E368D51}"/>
              </a:ext>
            </a:extLst>
          </p:cNvPr>
          <p:cNvSpPr txBox="1"/>
          <p:nvPr/>
        </p:nvSpPr>
        <p:spPr>
          <a:xfrm>
            <a:off x="3525732" y="4040809"/>
            <a:ext cx="10096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546</a:t>
            </a:r>
          </a:p>
        </p:txBody>
      </p:sp>
      <p:sp>
        <p:nvSpPr>
          <p:cNvPr id="28" name="CuadroTexto 27">
            <a:extLst>
              <a:ext uri="{FF2B5EF4-FFF2-40B4-BE49-F238E27FC236}">
                <a16:creationId xmlns:a16="http://schemas.microsoft.com/office/drawing/2014/main" id="{047DB1FE-79A8-9ED1-CC21-BC52A095AF45}"/>
              </a:ext>
            </a:extLst>
          </p:cNvPr>
          <p:cNvSpPr txBox="1"/>
          <p:nvPr/>
        </p:nvSpPr>
        <p:spPr>
          <a:xfrm>
            <a:off x="3582088" y="4683846"/>
            <a:ext cx="89693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dirty="0">
                <a:solidFill>
                  <a:srgbClr val="23505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542</a:t>
            </a: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srgbClr val="23505E"/>
              </a:solidFill>
              <a:effectLst/>
              <a:uLnTx/>
              <a:uFillTx/>
              <a:latin typeface="Open Sans Extrabold" panose="020B0906030804020204" pitchFamily="34" charset="0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</p:txBody>
      </p:sp>
      <p:sp>
        <p:nvSpPr>
          <p:cNvPr id="29" name="CuadroTexto 28">
            <a:extLst>
              <a:ext uri="{FF2B5EF4-FFF2-40B4-BE49-F238E27FC236}">
                <a16:creationId xmlns:a16="http://schemas.microsoft.com/office/drawing/2014/main" id="{3006522E-9927-2342-41D0-7F4F03C6AFEC}"/>
              </a:ext>
            </a:extLst>
          </p:cNvPr>
          <p:cNvSpPr txBox="1"/>
          <p:nvPr/>
        </p:nvSpPr>
        <p:spPr>
          <a:xfrm>
            <a:off x="3582088" y="5449310"/>
            <a:ext cx="89693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105</a:t>
            </a:r>
          </a:p>
        </p:txBody>
      </p:sp>
      <p:sp>
        <p:nvSpPr>
          <p:cNvPr id="30" name="CuadroTexto 29">
            <a:extLst>
              <a:ext uri="{FF2B5EF4-FFF2-40B4-BE49-F238E27FC236}">
                <a16:creationId xmlns:a16="http://schemas.microsoft.com/office/drawing/2014/main" id="{D116FC66-2C3B-3B3B-6673-74B4AEAA705B}"/>
              </a:ext>
            </a:extLst>
          </p:cNvPr>
          <p:cNvSpPr txBox="1"/>
          <p:nvPr/>
        </p:nvSpPr>
        <p:spPr>
          <a:xfrm>
            <a:off x="3703633" y="6214918"/>
            <a:ext cx="6731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dirty="0">
                <a:solidFill>
                  <a:srgbClr val="23505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1</a:t>
            </a: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srgbClr val="23505E"/>
              </a:solidFill>
              <a:effectLst/>
              <a:uLnTx/>
              <a:uFillTx/>
              <a:latin typeface="Open Sans Extrabold" panose="020B0906030804020204" pitchFamily="34" charset="0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</p:txBody>
      </p:sp>
      <p:sp>
        <p:nvSpPr>
          <p:cNvPr id="31" name="CuadroTexto 30">
            <a:extLst>
              <a:ext uri="{FF2B5EF4-FFF2-40B4-BE49-F238E27FC236}">
                <a16:creationId xmlns:a16="http://schemas.microsoft.com/office/drawing/2014/main" id="{138CE7E2-7A21-5525-C71C-F3AE35B6F7F4}"/>
              </a:ext>
            </a:extLst>
          </p:cNvPr>
          <p:cNvSpPr txBox="1"/>
          <p:nvPr/>
        </p:nvSpPr>
        <p:spPr>
          <a:xfrm>
            <a:off x="3779733" y="6857955"/>
            <a:ext cx="5016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2</a:t>
            </a:r>
          </a:p>
        </p:txBody>
      </p:sp>
      <p:sp>
        <p:nvSpPr>
          <p:cNvPr id="32" name="CuadroTexto 31">
            <a:extLst>
              <a:ext uri="{FF2B5EF4-FFF2-40B4-BE49-F238E27FC236}">
                <a16:creationId xmlns:a16="http://schemas.microsoft.com/office/drawing/2014/main" id="{186E9FF2-8393-5A71-8D72-524F849581EF}"/>
              </a:ext>
            </a:extLst>
          </p:cNvPr>
          <p:cNvSpPr txBox="1"/>
          <p:nvPr/>
        </p:nvSpPr>
        <p:spPr>
          <a:xfrm>
            <a:off x="3779733" y="7500992"/>
            <a:ext cx="5016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0</a:t>
            </a:r>
          </a:p>
        </p:txBody>
      </p:sp>
      <p:sp>
        <p:nvSpPr>
          <p:cNvPr id="33" name="CuadroTexto 32">
            <a:extLst>
              <a:ext uri="{FF2B5EF4-FFF2-40B4-BE49-F238E27FC236}">
                <a16:creationId xmlns:a16="http://schemas.microsoft.com/office/drawing/2014/main" id="{3F67CD6F-9140-0C1B-7E19-C98F5FEEA610}"/>
              </a:ext>
            </a:extLst>
          </p:cNvPr>
          <p:cNvSpPr txBox="1"/>
          <p:nvPr/>
        </p:nvSpPr>
        <p:spPr>
          <a:xfrm>
            <a:off x="3560355" y="8137557"/>
            <a:ext cx="10096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dirty="0">
                <a:solidFill>
                  <a:srgbClr val="23505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1.196</a:t>
            </a: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srgbClr val="23505E"/>
              </a:solidFill>
              <a:effectLst/>
              <a:uLnTx/>
              <a:uFillTx/>
              <a:latin typeface="Open Sans Extrabold" panose="020B0906030804020204" pitchFamily="34" charset="0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</p:txBody>
      </p:sp>
      <p:sp>
        <p:nvSpPr>
          <p:cNvPr id="34" name="CuadroTexto 33">
            <a:extLst>
              <a:ext uri="{FF2B5EF4-FFF2-40B4-BE49-F238E27FC236}">
                <a16:creationId xmlns:a16="http://schemas.microsoft.com/office/drawing/2014/main" id="{3FCAA337-47D9-3FDB-0276-8EEEB7F02177}"/>
              </a:ext>
            </a:extLst>
          </p:cNvPr>
          <p:cNvSpPr txBox="1"/>
          <p:nvPr/>
        </p:nvSpPr>
        <p:spPr>
          <a:xfrm>
            <a:off x="1942253" y="3586541"/>
            <a:ext cx="139620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1400" dirty="0">
                <a:solidFill>
                  <a:srgbClr val="23505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Agosto 2024</a:t>
            </a:r>
            <a:endParaRPr kumimoji="0" lang="es-ES" sz="1400" b="0" i="0" u="none" strike="noStrike" kern="1200" cap="none" spc="0" normalizeH="0" baseline="0" noProof="0" dirty="0">
              <a:ln>
                <a:noFill/>
              </a:ln>
              <a:solidFill>
                <a:srgbClr val="23505E"/>
              </a:solidFill>
              <a:effectLst/>
              <a:uLnTx/>
              <a:uFillTx/>
              <a:latin typeface="Open Sans Extrabold" panose="020B0906030804020204" pitchFamily="34" charset="0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</p:txBody>
      </p:sp>
      <p:sp>
        <p:nvSpPr>
          <p:cNvPr id="35" name="CuadroTexto 34">
            <a:extLst>
              <a:ext uri="{FF2B5EF4-FFF2-40B4-BE49-F238E27FC236}">
                <a16:creationId xmlns:a16="http://schemas.microsoft.com/office/drawing/2014/main" id="{C2CE1228-3F9D-474D-71F8-27DD8AA1C76A}"/>
              </a:ext>
            </a:extLst>
          </p:cNvPr>
          <p:cNvSpPr txBox="1"/>
          <p:nvPr/>
        </p:nvSpPr>
        <p:spPr>
          <a:xfrm>
            <a:off x="3270716" y="3468048"/>
            <a:ext cx="158892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1400" dirty="0">
                <a:solidFill>
                  <a:srgbClr val="23505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Septiembre 2024</a:t>
            </a:r>
            <a:endParaRPr kumimoji="0" lang="es-ES" sz="1400" b="0" i="0" u="none" strike="noStrike" kern="1200" cap="none" spc="0" normalizeH="0" baseline="0" noProof="0" dirty="0">
              <a:ln>
                <a:noFill/>
              </a:ln>
              <a:solidFill>
                <a:srgbClr val="23505E"/>
              </a:solidFill>
              <a:effectLst/>
              <a:uLnTx/>
              <a:uFillTx/>
              <a:latin typeface="Open Sans Extrabold" panose="020B0906030804020204" pitchFamily="34" charset="0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</p:txBody>
      </p:sp>
      <p:pic>
        <p:nvPicPr>
          <p:cNvPr id="36" name="Gráfico 35">
            <a:extLst>
              <a:ext uri="{FF2B5EF4-FFF2-40B4-BE49-F238E27FC236}">
                <a16:creationId xmlns:a16="http://schemas.microsoft.com/office/drawing/2014/main" id="{44C81E59-3B12-F50E-10E0-23E83320566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68277" y="2015929"/>
            <a:ext cx="9144070" cy="1321836"/>
          </a:xfrm>
          <a:prstGeom prst="rect">
            <a:avLst/>
          </a:prstGeom>
        </p:spPr>
      </p:pic>
      <p:sp>
        <p:nvSpPr>
          <p:cNvPr id="37" name="CuadroTexto 36">
            <a:extLst>
              <a:ext uri="{FF2B5EF4-FFF2-40B4-BE49-F238E27FC236}">
                <a16:creationId xmlns:a16="http://schemas.microsoft.com/office/drawing/2014/main" id="{E3EB29E4-B810-020F-D90C-956CE7B2DA62}"/>
              </a:ext>
            </a:extLst>
          </p:cNvPr>
          <p:cNvSpPr txBox="1"/>
          <p:nvPr/>
        </p:nvSpPr>
        <p:spPr>
          <a:xfrm>
            <a:off x="1027913" y="2026660"/>
            <a:ext cx="8024797" cy="9999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Open Sans bold" panose="020B0806030504020204" pitchFamily="34" charset="0"/>
                <a:ea typeface="Open Sans bold" panose="020B0806030504020204" pitchFamily="34" charset="0"/>
                <a:cs typeface="Open Sans bold" panose="020B0806030504020204" pitchFamily="34" charset="0"/>
              </a:rPr>
              <a:t>Se evidencia la recepción de </a:t>
            </a:r>
            <a:r>
              <a:rPr kumimoji="0" lang="es-ES" sz="2000" b="0" i="0" u="none" strike="noStrike" kern="1200" cap="none" spc="0" normalizeH="0" baseline="0" noProof="0" dirty="0">
                <a:ln>
                  <a:noFill/>
                </a:ln>
                <a:solidFill>
                  <a:srgbClr val="00A48D"/>
                </a:solidFill>
                <a:effectLst/>
                <a:uLnTx/>
                <a:uFillTx/>
                <a:latin typeface="Open Sans bold" panose="020B0806030504020204" pitchFamily="34" charset="0"/>
                <a:ea typeface="Open Sans bold" panose="020B0806030504020204" pitchFamily="34" charset="0"/>
                <a:cs typeface="Open Sans bold" panose="020B0806030504020204" pitchFamily="34" charset="0"/>
              </a:rPr>
              <a:t>546 (46%) </a:t>
            </a: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Open Sans bold" panose="020B0806030504020204" pitchFamily="34" charset="0"/>
                <a:ea typeface="Open Sans bold" panose="020B0806030504020204" pitchFamily="34" charset="0"/>
                <a:cs typeface="Open Sans bold" panose="020B0806030504020204" pitchFamily="34" charset="0"/>
              </a:rPr>
              <a:t>manifestaciones a través de la línea telefónica, siendo este el canal más utilizado por los usuarios.</a:t>
            </a:r>
            <a:endParaRPr kumimoji="0" lang="es-CO" sz="1800" b="0" i="0" u="none" strike="noStrike" kern="1200" cap="none" spc="0" normalizeH="0" baseline="0" noProof="0" dirty="0">
              <a:ln>
                <a:noFill/>
              </a:ln>
              <a:solidFill>
                <a:srgbClr val="23505E"/>
              </a:solidFill>
              <a:effectLst/>
              <a:uLnTx/>
              <a:uFillTx/>
              <a:latin typeface="Open Sans bold" panose="020B0806030504020204" pitchFamily="34" charset="0"/>
              <a:ea typeface="Open Sans bold" panose="020B0806030504020204" pitchFamily="34" charset="0"/>
              <a:cs typeface="Open Sans bold" panose="020B0806030504020204" pitchFamily="34" charset="0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86CCC834-1B11-7753-E376-6BD646F15334}"/>
              </a:ext>
            </a:extLst>
          </p:cNvPr>
          <p:cNvSpPr txBox="1"/>
          <p:nvPr/>
        </p:nvSpPr>
        <p:spPr>
          <a:xfrm>
            <a:off x="3108342" y="8984417"/>
            <a:ext cx="6797658" cy="5591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100" b="1" i="1" u="none" strike="noStrike" kern="1200" cap="none" spc="0" normalizeH="0" baseline="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Fuente: Aplicativo Conexiones – Informe Andes BPO – Informe Redes (Comunicaciones)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100" b="1" i="1" u="none" strike="noStrike" kern="1200" cap="none" spc="0" normalizeH="0" baseline="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Cálculo: Equipo de Atención al Usuario Savia Salud EPS</a:t>
            </a:r>
            <a:endParaRPr kumimoji="0" lang="es-CO" sz="1100" b="1" i="1" u="none" strike="noStrike" kern="1200" cap="none" spc="0" normalizeH="0" baseline="0" noProof="0" dirty="0">
              <a:ln>
                <a:noFill/>
              </a:ln>
              <a:solidFill>
                <a:srgbClr val="23505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876507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>
            <a:extLst>
              <a:ext uri="{FF2B5EF4-FFF2-40B4-BE49-F238E27FC236}">
                <a16:creationId xmlns:a16="http://schemas.microsoft.com/office/drawing/2014/main" id="{0D40EB95-EFFC-499E-A86B-4C9E7BE4562C}"/>
              </a:ext>
            </a:extLst>
          </p:cNvPr>
          <p:cNvSpPr txBox="1"/>
          <p:nvPr/>
        </p:nvSpPr>
        <p:spPr>
          <a:xfrm>
            <a:off x="2165384" y="4045008"/>
            <a:ext cx="10096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8.427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155645F3-BBB9-4E50-BEF3-6C0EA2FB1783}"/>
              </a:ext>
            </a:extLst>
          </p:cNvPr>
          <p:cNvSpPr txBox="1"/>
          <p:nvPr/>
        </p:nvSpPr>
        <p:spPr>
          <a:xfrm>
            <a:off x="2211404" y="4683702"/>
            <a:ext cx="89693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dirty="0">
                <a:solidFill>
                  <a:srgbClr val="23505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5.037</a:t>
            </a: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srgbClr val="23505E"/>
              </a:solidFill>
              <a:effectLst/>
              <a:uLnTx/>
              <a:uFillTx/>
              <a:latin typeface="Open Sans Extrabold" panose="020B0906030804020204" pitchFamily="34" charset="0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75B7E6AE-A7DB-48F4-91DF-8703DD7BB65D}"/>
              </a:ext>
            </a:extLst>
          </p:cNvPr>
          <p:cNvSpPr txBox="1"/>
          <p:nvPr/>
        </p:nvSpPr>
        <p:spPr>
          <a:xfrm>
            <a:off x="2211404" y="5449310"/>
            <a:ext cx="89693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599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9322F176-6B59-436C-8114-4B8C32C35512}"/>
              </a:ext>
            </a:extLst>
          </p:cNvPr>
          <p:cNvSpPr txBox="1"/>
          <p:nvPr/>
        </p:nvSpPr>
        <p:spPr>
          <a:xfrm>
            <a:off x="2335221" y="6214918"/>
            <a:ext cx="6731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dirty="0">
                <a:solidFill>
                  <a:srgbClr val="23505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4</a:t>
            </a: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srgbClr val="23505E"/>
              </a:solidFill>
              <a:effectLst/>
              <a:uLnTx/>
              <a:uFillTx/>
              <a:latin typeface="Open Sans Extrabold" panose="020B0906030804020204" pitchFamily="34" charset="0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7404B782-CF1C-4FB0-B03D-5B3244C8BE6C}"/>
              </a:ext>
            </a:extLst>
          </p:cNvPr>
          <p:cNvSpPr txBox="1"/>
          <p:nvPr/>
        </p:nvSpPr>
        <p:spPr>
          <a:xfrm>
            <a:off x="2401896" y="6862742"/>
            <a:ext cx="5016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dirty="0">
                <a:solidFill>
                  <a:srgbClr val="23505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13</a:t>
            </a: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srgbClr val="23505E"/>
              </a:solidFill>
              <a:effectLst/>
              <a:uLnTx/>
              <a:uFillTx/>
              <a:latin typeface="Open Sans Extrabold" panose="020B0906030804020204" pitchFamily="34" charset="0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E4DEAAAD-8711-47E4-B5EC-BAB6621EDEA2}"/>
              </a:ext>
            </a:extLst>
          </p:cNvPr>
          <p:cNvSpPr txBox="1"/>
          <p:nvPr/>
        </p:nvSpPr>
        <p:spPr>
          <a:xfrm>
            <a:off x="2401895" y="7500992"/>
            <a:ext cx="60642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0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033BAFDA-B9C6-48A3-8B37-DCFF415C44A4}"/>
              </a:ext>
            </a:extLst>
          </p:cNvPr>
          <p:cNvSpPr txBox="1"/>
          <p:nvPr/>
        </p:nvSpPr>
        <p:spPr>
          <a:xfrm>
            <a:off x="2147896" y="8139242"/>
            <a:ext cx="10096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14.080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EA5FDDDF-8655-406B-AFE6-9536465CE569}"/>
              </a:ext>
            </a:extLst>
          </p:cNvPr>
          <p:cNvSpPr txBox="1"/>
          <p:nvPr/>
        </p:nvSpPr>
        <p:spPr>
          <a:xfrm>
            <a:off x="3525732" y="4040809"/>
            <a:ext cx="10096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9.370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A87D52BB-768A-413E-86ED-A50583C33FA6}"/>
              </a:ext>
            </a:extLst>
          </p:cNvPr>
          <p:cNvSpPr txBox="1"/>
          <p:nvPr/>
        </p:nvSpPr>
        <p:spPr>
          <a:xfrm>
            <a:off x="3582088" y="4683846"/>
            <a:ext cx="89693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dirty="0">
                <a:solidFill>
                  <a:srgbClr val="23505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4.873</a:t>
            </a: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srgbClr val="23505E"/>
              </a:solidFill>
              <a:effectLst/>
              <a:uLnTx/>
              <a:uFillTx/>
              <a:latin typeface="Open Sans Extrabold" panose="020B0906030804020204" pitchFamily="34" charset="0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B7592231-6170-4EC4-99CB-5B45A03F3BB3}"/>
              </a:ext>
            </a:extLst>
          </p:cNvPr>
          <p:cNvSpPr txBox="1"/>
          <p:nvPr/>
        </p:nvSpPr>
        <p:spPr>
          <a:xfrm>
            <a:off x="3582088" y="5449310"/>
            <a:ext cx="89693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dirty="0">
                <a:solidFill>
                  <a:srgbClr val="23505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576</a:t>
            </a: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srgbClr val="23505E"/>
              </a:solidFill>
              <a:effectLst/>
              <a:uLnTx/>
              <a:uFillTx/>
              <a:latin typeface="Open Sans Extrabold" panose="020B0906030804020204" pitchFamily="34" charset="0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F21E7741-5509-431E-9E32-BE3F89F80198}"/>
              </a:ext>
            </a:extLst>
          </p:cNvPr>
          <p:cNvSpPr txBox="1"/>
          <p:nvPr/>
        </p:nvSpPr>
        <p:spPr>
          <a:xfrm>
            <a:off x="3694008" y="6214918"/>
            <a:ext cx="6731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5</a:t>
            </a:r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6D81B229-D6AE-46DA-8802-AEC48CDA782F}"/>
              </a:ext>
            </a:extLst>
          </p:cNvPr>
          <p:cNvSpPr txBox="1"/>
          <p:nvPr/>
        </p:nvSpPr>
        <p:spPr>
          <a:xfrm>
            <a:off x="3779733" y="6857955"/>
            <a:ext cx="5016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14</a:t>
            </a:r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D25B65DE-DBFF-42CA-B32C-0D06DCC63EC7}"/>
              </a:ext>
            </a:extLst>
          </p:cNvPr>
          <p:cNvSpPr txBox="1"/>
          <p:nvPr/>
        </p:nvSpPr>
        <p:spPr>
          <a:xfrm>
            <a:off x="3779733" y="7500992"/>
            <a:ext cx="6064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0</a:t>
            </a:r>
          </a:p>
        </p:txBody>
      </p:sp>
      <p:sp>
        <p:nvSpPr>
          <p:cNvPr id="18" name="CuadroTexto 17">
            <a:extLst>
              <a:ext uri="{FF2B5EF4-FFF2-40B4-BE49-F238E27FC236}">
                <a16:creationId xmlns:a16="http://schemas.microsoft.com/office/drawing/2014/main" id="{64C2386B-147D-4AB7-8A39-4F3021A969CB}"/>
              </a:ext>
            </a:extLst>
          </p:cNvPr>
          <p:cNvSpPr txBox="1"/>
          <p:nvPr/>
        </p:nvSpPr>
        <p:spPr>
          <a:xfrm>
            <a:off x="3560355" y="8137557"/>
            <a:ext cx="10096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dirty="0">
                <a:solidFill>
                  <a:srgbClr val="23505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14.838</a:t>
            </a: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srgbClr val="23505E"/>
              </a:solidFill>
              <a:effectLst/>
              <a:uLnTx/>
              <a:uFillTx/>
              <a:latin typeface="Open Sans Extrabold" panose="020B0906030804020204" pitchFamily="34" charset="0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</p:txBody>
      </p:sp>
      <p:sp>
        <p:nvSpPr>
          <p:cNvPr id="19" name="CuadroTexto 18">
            <a:extLst>
              <a:ext uri="{FF2B5EF4-FFF2-40B4-BE49-F238E27FC236}">
                <a16:creationId xmlns:a16="http://schemas.microsoft.com/office/drawing/2014/main" id="{DC40C92D-A153-42E9-9555-6D8B3043A0D9}"/>
              </a:ext>
            </a:extLst>
          </p:cNvPr>
          <p:cNvSpPr txBox="1"/>
          <p:nvPr/>
        </p:nvSpPr>
        <p:spPr>
          <a:xfrm>
            <a:off x="1914356" y="3591846"/>
            <a:ext cx="139620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400" b="0" i="0" u="none" strike="noStrike" kern="1200" cap="none" spc="0" normalizeH="0" baseline="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Agosto 2024</a:t>
            </a:r>
          </a:p>
        </p:txBody>
      </p:sp>
      <p:sp>
        <p:nvSpPr>
          <p:cNvPr id="20" name="CuadroTexto 19">
            <a:extLst>
              <a:ext uri="{FF2B5EF4-FFF2-40B4-BE49-F238E27FC236}">
                <a16:creationId xmlns:a16="http://schemas.microsoft.com/office/drawing/2014/main" id="{F801B25D-D61E-4EDE-8EBC-185FE79DBD2F}"/>
              </a:ext>
            </a:extLst>
          </p:cNvPr>
          <p:cNvSpPr txBox="1"/>
          <p:nvPr/>
        </p:nvSpPr>
        <p:spPr>
          <a:xfrm>
            <a:off x="3310558" y="3467987"/>
            <a:ext cx="153434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1400" dirty="0">
                <a:solidFill>
                  <a:srgbClr val="23505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Septiembre</a:t>
            </a:r>
            <a:r>
              <a:rPr kumimoji="0" lang="es-ES" sz="1400" b="0" i="0" u="none" strike="noStrike" kern="1200" cap="none" spc="0" normalizeH="0" baseline="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 2024</a:t>
            </a:r>
          </a:p>
        </p:txBody>
      </p:sp>
      <p:pic>
        <p:nvPicPr>
          <p:cNvPr id="21" name="Gráfico 20">
            <a:extLst>
              <a:ext uri="{FF2B5EF4-FFF2-40B4-BE49-F238E27FC236}">
                <a16:creationId xmlns:a16="http://schemas.microsoft.com/office/drawing/2014/main" id="{AF6B2D35-CC53-4EFE-A339-9492CDC3AB0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68277" y="2015929"/>
            <a:ext cx="9144070" cy="1321836"/>
          </a:xfrm>
          <a:prstGeom prst="rect">
            <a:avLst/>
          </a:prstGeom>
        </p:spPr>
      </p:pic>
      <p:sp>
        <p:nvSpPr>
          <p:cNvPr id="22" name="CuadroTexto 21">
            <a:extLst>
              <a:ext uri="{FF2B5EF4-FFF2-40B4-BE49-F238E27FC236}">
                <a16:creationId xmlns:a16="http://schemas.microsoft.com/office/drawing/2014/main" id="{CE031E36-32D5-4C1C-8D0F-C6F283321428}"/>
              </a:ext>
            </a:extLst>
          </p:cNvPr>
          <p:cNvSpPr txBox="1"/>
          <p:nvPr/>
        </p:nvSpPr>
        <p:spPr>
          <a:xfrm>
            <a:off x="1027913" y="2026660"/>
            <a:ext cx="8024797" cy="9999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s-ES" b="0" i="0" u="none" strike="noStrike" kern="1200" cap="none" spc="0" normalizeH="0" baseline="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Open Sans bold" panose="020B0806030504020204" pitchFamily="34" charset="0"/>
                <a:ea typeface="Open Sans bold" panose="020B0806030504020204" pitchFamily="34" charset="0"/>
                <a:cs typeface="Open Sans bold" panose="020B0806030504020204" pitchFamily="34" charset="0"/>
              </a:rPr>
              <a:t>Se evidencia la recepción de </a:t>
            </a:r>
            <a:r>
              <a:rPr kumimoji="0" lang="es-ES" sz="2000" b="0" i="0" u="none" strike="noStrike" kern="1200" cap="none" spc="0" normalizeH="0" baseline="0" noProof="0" dirty="0">
                <a:ln>
                  <a:noFill/>
                </a:ln>
                <a:solidFill>
                  <a:srgbClr val="00A48D"/>
                </a:solidFill>
                <a:effectLst/>
                <a:uLnTx/>
                <a:uFillTx/>
                <a:latin typeface="Open Sans bold" panose="020B0806030504020204" pitchFamily="34" charset="0"/>
                <a:ea typeface="Open Sans bold" panose="020B0806030504020204" pitchFamily="34" charset="0"/>
                <a:cs typeface="Open Sans bold" panose="020B0806030504020204" pitchFamily="34" charset="0"/>
              </a:rPr>
              <a:t>9.370 (63%) </a:t>
            </a:r>
            <a:r>
              <a:rPr kumimoji="0" lang="es-ES" b="0" i="0" u="none" strike="noStrike" kern="1200" cap="none" spc="0" normalizeH="0" baseline="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Open Sans bold" panose="020B0806030504020204" pitchFamily="34" charset="0"/>
                <a:ea typeface="Open Sans bold" panose="020B0806030504020204" pitchFamily="34" charset="0"/>
                <a:cs typeface="Open Sans bold" panose="020B0806030504020204" pitchFamily="34" charset="0"/>
              </a:rPr>
              <a:t>manifestaciones a través de la línea telefónica, siendo este el canal más utilizado por los usuarios.</a:t>
            </a:r>
            <a:endParaRPr kumimoji="0" lang="es-CO" b="0" i="0" u="none" strike="noStrike" kern="1200" cap="none" spc="0" normalizeH="0" baseline="0" noProof="0" dirty="0">
              <a:ln>
                <a:noFill/>
              </a:ln>
              <a:solidFill>
                <a:srgbClr val="23505E"/>
              </a:solidFill>
              <a:effectLst/>
              <a:uLnTx/>
              <a:uFillTx/>
              <a:latin typeface="Open Sans bold" panose="020B0806030504020204" pitchFamily="34" charset="0"/>
              <a:ea typeface="Open Sans bold" panose="020B0806030504020204" pitchFamily="34" charset="0"/>
              <a:cs typeface="Open Sans bold" panose="020B0806030504020204" pitchFamily="34" charset="0"/>
            </a:endParaRP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29A367EE-7A54-FE50-AACB-706FCB0F1744}"/>
              </a:ext>
            </a:extLst>
          </p:cNvPr>
          <p:cNvSpPr txBox="1"/>
          <p:nvPr/>
        </p:nvSpPr>
        <p:spPr>
          <a:xfrm>
            <a:off x="3108342" y="8984417"/>
            <a:ext cx="6797658" cy="5591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100" b="1" i="1" u="none" strike="noStrike" kern="1200" cap="none" spc="0" normalizeH="0" baseline="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Fuente: Aplicativo Conexiones – Informe Andes BPO – Informe Redes (Comunicaciones)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100" b="1" i="1" u="none" strike="noStrike" kern="1200" cap="none" spc="0" normalizeH="0" baseline="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Cálculo: Equipo de Atención al Usuario Savia Salud EPS</a:t>
            </a:r>
            <a:endParaRPr kumimoji="0" lang="es-CO" sz="1100" b="1" i="1" u="none" strike="noStrike" kern="1200" cap="none" spc="0" normalizeH="0" baseline="0" noProof="0" dirty="0">
              <a:ln>
                <a:noFill/>
              </a:ln>
              <a:solidFill>
                <a:srgbClr val="23505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589954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FB11B944-F260-4D06-A4B9-2F144470327C}"/>
              </a:ext>
            </a:extLst>
          </p:cNvPr>
          <p:cNvSpPr txBox="1"/>
          <p:nvPr/>
        </p:nvSpPr>
        <p:spPr>
          <a:xfrm>
            <a:off x="4036931" y="378528"/>
            <a:ext cx="71054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800" b="1" i="1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Tabla 2. Comparativo Savia Salud EPS por tipos de manifestación 2024</a:t>
            </a:r>
            <a:endParaRPr kumimoji="0" lang="es-CO" sz="1800" b="0" i="1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4" name="CuadroTexto 43">
            <a:extLst>
              <a:ext uri="{FF2B5EF4-FFF2-40B4-BE49-F238E27FC236}">
                <a16:creationId xmlns:a16="http://schemas.microsoft.com/office/drawing/2014/main" id="{6ABD935D-1FA7-43B3-99BB-783711A48E03}"/>
              </a:ext>
            </a:extLst>
          </p:cNvPr>
          <p:cNvSpPr txBox="1"/>
          <p:nvPr/>
        </p:nvSpPr>
        <p:spPr>
          <a:xfrm>
            <a:off x="833050" y="3126029"/>
            <a:ext cx="148998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400" b="0" i="0" u="none" strike="noStrike" kern="1200" cap="none" spc="0" normalizeH="0" baseline="-2500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Solicitud de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400" b="0" i="0" u="none" strike="noStrike" kern="1200" cap="none" spc="0" normalizeH="0" baseline="-2500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información</a:t>
            </a:r>
          </a:p>
        </p:txBody>
      </p:sp>
      <p:sp>
        <p:nvSpPr>
          <p:cNvPr id="45" name="CuadroTexto 44">
            <a:extLst>
              <a:ext uri="{FF2B5EF4-FFF2-40B4-BE49-F238E27FC236}">
                <a16:creationId xmlns:a16="http://schemas.microsoft.com/office/drawing/2014/main" id="{AB453FA3-A72A-4AE5-B969-8894848DEF52}"/>
              </a:ext>
            </a:extLst>
          </p:cNvPr>
          <p:cNvSpPr txBox="1"/>
          <p:nvPr/>
        </p:nvSpPr>
        <p:spPr>
          <a:xfrm>
            <a:off x="480697" y="4107561"/>
            <a:ext cx="1102814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400" b="0" i="0" u="none" strike="noStrike" kern="1200" cap="none" spc="0" normalizeH="0" baseline="-2500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66.874</a:t>
            </a:r>
          </a:p>
        </p:txBody>
      </p:sp>
      <p:sp>
        <p:nvSpPr>
          <p:cNvPr id="47" name="CuadroTexto 46">
            <a:extLst>
              <a:ext uri="{FF2B5EF4-FFF2-40B4-BE49-F238E27FC236}">
                <a16:creationId xmlns:a16="http://schemas.microsoft.com/office/drawing/2014/main" id="{2071FF00-39E4-4874-9641-0C63650EABCC}"/>
              </a:ext>
            </a:extLst>
          </p:cNvPr>
          <p:cNvSpPr txBox="1"/>
          <p:nvPr/>
        </p:nvSpPr>
        <p:spPr>
          <a:xfrm>
            <a:off x="3477280" y="4113825"/>
            <a:ext cx="1187519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2400" baseline="-25000" dirty="0">
                <a:solidFill>
                  <a:srgbClr val="23505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13</a:t>
            </a:r>
            <a:endParaRPr kumimoji="0" lang="es-ES" sz="2400" b="0" i="0" u="none" strike="noStrike" kern="1200" cap="none" spc="0" normalizeH="0" baseline="-25000" noProof="0" dirty="0">
              <a:ln>
                <a:noFill/>
              </a:ln>
              <a:solidFill>
                <a:srgbClr val="23505E"/>
              </a:solidFill>
              <a:effectLst/>
              <a:uLnTx/>
              <a:uFillTx/>
              <a:latin typeface="Open Sans Extrabold" panose="020B0906030804020204" pitchFamily="34" charset="0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</p:txBody>
      </p:sp>
      <p:sp>
        <p:nvSpPr>
          <p:cNvPr id="48" name="CuadroTexto 47">
            <a:extLst>
              <a:ext uri="{FF2B5EF4-FFF2-40B4-BE49-F238E27FC236}">
                <a16:creationId xmlns:a16="http://schemas.microsoft.com/office/drawing/2014/main" id="{D77AAD81-0E20-489E-B14F-4595939439DC}"/>
              </a:ext>
            </a:extLst>
          </p:cNvPr>
          <p:cNvSpPr txBox="1"/>
          <p:nvPr/>
        </p:nvSpPr>
        <p:spPr>
          <a:xfrm>
            <a:off x="4736992" y="4113788"/>
            <a:ext cx="1187519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400" b="0" i="0" u="none" strike="noStrike" kern="1200" cap="none" spc="0" normalizeH="0" baseline="-2500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3</a:t>
            </a:r>
          </a:p>
        </p:txBody>
      </p:sp>
      <p:sp>
        <p:nvSpPr>
          <p:cNvPr id="49" name="CuadroTexto 48">
            <a:extLst>
              <a:ext uri="{FF2B5EF4-FFF2-40B4-BE49-F238E27FC236}">
                <a16:creationId xmlns:a16="http://schemas.microsoft.com/office/drawing/2014/main" id="{E5DA15F3-8EF1-456C-BCBE-E7475E11ECC4}"/>
              </a:ext>
            </a:extLst>
          </p:cNvPr>
          <p:cNvSpPr txBox="1"/>
          <p:nvPr/>
        </p:nvSpPr>
        <p:spPr>
          <a:xfrm>
            <a:off x="5647740" y="4066629"/>
            <a:ext cx="1187519" cy="3795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800" b="0" i="0" u="none" strike="noStrike" kern="1200" cap="none" spc="0" normalizeH="0" baseline="-2500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0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15818C1A-3685-479E-9A4C-E14BCAD442BA}"/>
              </a:ext>
            </a:extLst>
          </p:cNvPr>
          <p:cNvSpPr txBox="1"/>
          <p:nvPr/>
        </p:nvSpPr>
        <p:spPr>
          <a:xfrm>
            <a:off x="485468" y="7980032"/>
            <a:ext cx="9107153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Open Sans bold" panose="020B0806030504020204" pitchFamily="34" charset="0"/>
                <a:ea typeface="Open Sans bold" panose="020B0806030504020204" pitchFamily="34" charset="0"/>
                <a:cs typeface="Open Sans bold" panose="020B0806030504020204" pitchFamily="34" charset="0"/>
              </a:rPr>
              <a:t>En la tabla anterior es posible identificar que las quejas, los reclamos y los derechos de petición (PQR) </a:t>
            </a: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00A48D"/>
                </a:solidFill>
                <a:effectLst/>
                <a:uLnTx/>
                <a:uFillTx/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suman un total de </a:t>
            </a:r>
            <a:r>
              <a:rPr lang="es-ES" sz="2000" dirty="0">
                <a:solidFill>
                  <a:srgbClr val="00A48D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8</a:t>
            </a:r>
            <a:r>
              <a:rPr kumimoji="0" lang="es-ES" sz="2000" b="0" i="0" u="none" strike="noStrike" kern="1200" cap="none" spc="0" normalizeH="0" baseline="0" noProof="0" dirty="0">
                <a:ln>
                  <a:noFill/>
                </a:ln>
                <a:solidFill>
                  <a:srgbClr val="00A48D"/>
                </a:solidFill>
                <a:effectLst/>
                <a:uLnTx/>
                <a:uFillTx/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.951</a:t>
            </a: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00A48D"/>
                </a:solidFill>
                <a:effectLst/>
                <a:uLnTx/>
                <a:uFillTx/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, observándose un aumento del </a:t>
            </a:r>
            <a:r>
              <a:rPr lang="es-ES" dirty="0">
                <a:solidFill>
                  <a:srgbClr val="00A48D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2</a:t>
            </a:r>
            <a:r>
              <a:rPr kumimoji="0" lang="es-ES" sz="2000" b="0" i="0" u="none" strike="noStrike" kern="1200" cap="none" spc="0" normalizeH="0" baseline="0" noProof="0" dirty="0">
                <a:ln>
                  <a:noFill/>
                </a:ln>
                <a:solidFill>
                  <a:srgbClr val="00A48D"/>
                </a:solidFill>
                <a:effectLst/>
                <a:uLnTx/>
                <a:uFillTx/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%</a:t>
            </a: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00A48D"/>
                </a:solidFill>
                <a:effectLst/>
                <a:uLnTx/>
                <a:uFillTx/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,</a:t>
            </a: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Open Sans bold" panose="020B0806030504020204" pitchFamily="34" charset="0"/>
                <a:ea typeface="Open Sans bold" panose="020B0806030504020204" pitchFamily="34" charset="0"/>
                <a:cs typeface="Open Sans bold" panose="020B0806030504020204" pitchFamily="34" charset="0"/>
              </a:rPr>
              <a:t> en comparación con el mes </a:t>
            </a:r>
            <a:r>
              <a:rPr lang="es-ES" dirty="0">
                <a:solidFill>
                  <a:srgbClr val="23505E"/>
                </a:solidFill>
                <a:latin typeface="Open Sans bold" panose="020B0806030504020204" pitchFamily="34" charset="0"/>
                <a:ea typeface="Open Sans bold" panose="020B0806030504020204" pitchFamily="34" charset="0"/>
                <a:cs typeface="Open Sans bold" panose="020B0806030504020204" pitchFamily="34" charset="0"/>
              </a:rPr>
              <a:t>anterior.</a:t>
            </a:r>
            <a:endParaRPr kumimoji="0" lang="es-CO" sz="1800" b="0" i="0" u="none" strike="noStrike" kern="1200" cap="none" spc="0" normalizeH="0" baseline="0" noProof="0" dirty="0">
              <a:ln>
                <a:noFill/>
              </a:ln>
              <a:solidFill>
                <a:srgbClr val="23505E"/>
              </a:solidFill>
              <a:effectLst/>
              <a:uLnTx/>
              <a:uFillTx/>
              <a:latin typeface="Open Sans bold" panose="020B0806030504020204" pitchFamily="34" charset="0"/>
              <a:ea typeface="Open Sans bold" panose="020B0806030504020204" pitchFamily="34" charset="0"/>
              <a:cs typeface="Open Sans bold" panose="020B0806030504020204" pitchFamily="34" charset="0"/>
            </a:endParaRPr>
          </a:p>
        </p:txBody>
      </p:sp>
      <p:sp>
        <p:nvSpPr>
          <p:cNvPr id="30" name="CuadroTexto 29">
            <a:extLst>
              <a:ext uri="{FF2B5EF4-FFF2-40B4-BE49-F238E27FC236}">
                <a16:creationId xmlns:a16="http://schemas.microsoft.com/office/drawing/2014/main" id="{CB3DDF9D-319B-4C3D-ACAF-6881C069EA5D}"/>
              </a:ext>
            </a:extLst>
          </p:cNvPr>
          <p:cNvSpPr txBox="1"/>
          <p:nvPr/>
        </p:nvSpPr>
        <p:spPr>
          <a:xfrm>
            <a:off x="1611556" y="7229683"/>
            <a:ext cx="8062897" cy="5591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100" b="1" i="1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Fuente: Aplicativo Conexiones – Informes Andes BPO</a:t>
            </a:r>
          </a:p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100" b="1" i="1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Cálculo: equipo de Atención al Usuario Savia Salud EPS</a:t>
            </a:r>
            <a:endParaRPr kumimoji="0" lang="es-CO" sz="1100" b="1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9" name="Gráfico 8">
            <a:extLst>
              <a:ext uri="{FF2B5EF4-FFF2-40B4-BE49-F238E27FC236}">
                <a16:creationId xmlns:a16="http://schemas.microsoft.com/office/drawing/2014/main" id="{32B44CBB-078C-4874-8DC0-17897492F73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56009" y="2399023"/>
            <a:ext cx="5174652" cy="762889"/>
          </a:xfrm>
          <a:prstGeom prst="rect">
            <a:avLst/>
          </a:prstGeom>
        </p:spPr>
      </p:pic>
      <p:pic>
        <p:nvPicPr>
          <p:cNvPr id="14" name="Gráfico 13">
            <a:extLst>
              <a:ext uri="{FF2B5EF4-FFF2-40B4-BE49-F238E27FC236}">
                <a16:creationId xmlns:a16="http://schemas.microsoft.com/office/drawing/2014/main" id="{9189DED2-32FA-44B0-BD75-6B8901B4860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75581" y="3759735"/>
            <a:ext cx="6173562" cy="385443"/>
          </a:xfrm>
          <a:prstGeom prst="rect">
            <a:avLst/>
          </a:prstGeom>
        </p:spPr>
      </p:pic>
      <p:sp>
        <p:nvSpPr>
          <p:cNvPr id="33" name="CuadroTexto 32">
            <a:extLst>
              <a:ext uri="{FF2B5EF4-FFF2-40B4-BE49-F238E27FC236}">
                <a16:creationId xmlns:a16="http://schemas.microsoft.com/office/drawing/2014/main" id="{009C5D8F-4E6E-4645-9287-CB0E4553FEF6}"/>
              </a:ext>
            </a:extLst>
          </p:cNvPr>
          <p:cNvSpPr txBox="1"/>
          <p:nvPr/>
        </p:nvSpPr>
        <p:spPr>
          <a:xfrm>
            <a:off x="2912793" y="3227612"/>
            <a:ext cx="1489985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400" b="0" i="0" u="none" strike="noStrike" kern="1200" cap="none" spc="0" normalizeH="0" baseline="-2500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Felicitación</a:t>
            </a:r>
          </a:p>
        </p:txBody>
      </p:sp>
      <p:sp>
        <p:nvSpPr>
          <p:cNvPr id="34" name="CuadroTexto 33">
            <a:extLst>
              <a:ext uri="{FF2B5EF4-FFF2-40B4-BE49-F238E27FC236}">
                <a16:creationId xmlns:a16="http://schemas.microsoft.com/office/drawing/2014/main" id="{AE6E59EE-360C-4E9A-BAE0-AD745E1D9588}"/>
              </a:ext>
            </a:extLst>
          </p:cNvPr>
          <p:cNvSpPr txBox="1"/>
          <p:nvPr/>
        </p:nvSpPr>
        <p:spPr>
          <a:xfrm>
            <a:off x="5022723" y="3255066"/>
            <a:ext cx="1489985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400" b="0" i="0" u="none" strike="noStrike" kern="1200" cap="none" spc="0" normalizeH="0" baseline="-2500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Sugerencia</a:t>
            </a:r>
          </a:p>
        </p:txBody>
      </p:sp>
      <p:sp>
        <p:nvSpPr>
          <p:cNvPr id="38" name="CuadroTexto 37">
            <a:extLst>
              <a:ext uri="{FF2B5EF4-FFF2-40B4-BE49-F238E27FC236}">
                <a16:creationId xmlns:a16="http://schemas.microsoft.com/office/drawing/2014/main" id="{C84C741B-FAD3-4A55-B96D-8EAAA980E71E}"/>
              </a:ext>
            </a:extLst>
          </p:cNvPr>
          <p:cNvSpPr txBox="1"/>
          <p:nvPr/>
        </p:nvSpPr>
        <p:spPr>
          <a:xfrm>
            <a:off x="388089" y="3756022"/>
            <a:ext cx="1187519" cy="2975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2000" baseline="-25000" dirty="0">
                <a:solidFill>
                  <a:prstClr val="whit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Agosto</a:t>
            </a:r>
          </a:p>
        </p:txBody>
      </p:sp>
      <p:sp>
        <p:nvSpPr>
          <p:cNvPr id="39" name="CuadroTexto 38">
            <a:extLst>
              <a:ext uri="{FF2B5EF4-FFF2-40B4-BE49-F238E27FC236}">
                <a16:creationId xmlns:a16="http://schemas.microsoft.com/office/drawing/2014/main" id="{562C21A3-83E6-4FE2-B2DF-AC258AF61686}"/>
              </a:ext>
            </a:extLst>
          </p:cNvPr>
          <p:cNvSpPr txBox="1"/>
          <p:nvPr/>
        </p:nvSpPr>
        <p:spPr>
          <a:xfrm>
            <a:off x="1389585" y="3767580"/>
            <a:ext cx="1292544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b="0" i="0" u="none" strike="noStrike" kern="1200" cap="none" spc="0" normalizeH="0" baseline="-2500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Septiembre</a:t>
            </a:r>
          </a:p>
        </p:txBody>
      </p:sp>
      <p:sp>
        <p:nvSpPr>
          <p:cNvPr id="40" name="CuadroTexto 39">
            <a:extLst>
              <a:ext uri="{FF2B5EF4-FFF2-40B4-BE49-F238E27FC236}">
                <a16:creationId xmlns:a16="http://schemas.microsoft.com/office/drawing/2014/main" id="{73B6D1CA-EF19-4E78-A157-C9B3983A806A}"/>
              </a:ext>
            </a:extLst>
          </p:cNvPr>
          <p:cNvSpPr txBox="1"/>
          <p:nvPr/>
        </p:nvSpPr>
        <p:spPr>
          <a:xfrm>
            <a:off x="1459776" y="4108310"/>
            <a:ext cx="1102814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2400" baseline="-25000" dirty="0">
                <a:solidFill>
                  <a:srgbClr val="23505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67.625</a:t>
            </a:r>
          </a:p>
        </p:txBody>
      </p:sp>
      <p:sp>
        <p:nvSpPr>
          <p:cNvPr id="41" name="CuadroTexto 40">
            <a:extLst>
              <a:ext uri="{FF2B5EF4-FFF2-40B4-BE49-F238E27FC236}">
                <a16:creationId xmlns:a16="http://schemas.microsoft.com/office/drawing/2014/main" id="{6227ECDB-891A-4099-A39E-C8E132F2BB5F}"/>
              </a:ext>
            </a:extLst>
          </p:cNvPr>
          <p:cNvSpPr txBox="1"/>
          <p:nvPr/>
        </p:nvSpPr>
        <p:spPr>
          <a:xfrm>
            <a:off x="2591773" y="4113826"/>
            <a:ext cx="1187519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2400" baseline="-25000" dirty="0">
                <a:solidFill>
                  <a:srgbClr val="23505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10</a:t>
            </a:r>
            <a:endParaRPr kumimoji="0" lang="es-ES" sz="2400" b="0" i="0" u="none" strike="noStrike" kern="1200" cap="none" spc="0" normalizeH="0" baseline="-25000" noProof="0" dirty="0">
              <a:ln>
                <a:noFill/>
              </a:ln>
              <a:solidFill>
                <a:srgbClr val="23505E"/>
              </a:solidFill>
              <a:effectLst/>
              <a:uLnTx/>
              <a:uFillTx/>
              <a:latin typeface="Open Sans Extrabold" panose="020B0906030804020204" pitchFamily="34" charset="0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</p:txBody>
      </p:sp>
      <p:pic>
        <p:nvPicPr>
          <p:cNvPr id="16" name="Gráfico 15">
            <a:extLst>
              <a:ext uri="{FF2B5EF4-FFF2-40B4-BE49-F238E27FC236}">
                <a16:creationId xmlns:a16="http://schemas.microsoft.com/office/drawing/2014/main" id="{6EF92449-0FB7-46A9-9F11-742153A8FB7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842151" y="4763281"/>
            <a:ext cx="5711011" cy="1743129"/>
          </a:xfrm>
          <a:prstGeom prst="rect">
            <a:avLst/>
          </a:prstGeom>
        </p:spPr>
      </p:pic>
      <p:sp>
        <p:nvSpPr>
          <p:cNvPr id="42" name="CuadroTexto 41">
            <a:extLst>
              <a:ext uri="{FF2B5EF4-FFF2-40B4-BE49-F238E27FC236}">
                <a16:creationId xmlns:a16="http://schemas.microsoft.com/office/drawing/2014/main" id="{8A137FF4-25BE-4871-BA7E-47CAAC01323F}"/>
              </a:ext>
            </a:extLst>
          </p:cNvPr>
          <p:cNvSpPr txBox="1"/>
          <p:nvPr/>
        </p:nvSpPr>
        <p:spPr>
          <a:xfrm>
            <a:off x="3845198" y="5430823"/>
            <a:ext cx="204910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400" b="0" i="0" u="none" strike="noStrike" kern="1200" cap="none" spc="0" normalizeH="0" baseline="-2500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Derecho de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400" b="0" i="0" u="none" strike="noStrike" kern="1200" cap="none" spc="0" normalizeH="0" baseline="-2500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petición/ Petición</a:t>
            </a:r>
          </a:p>
        </p:txBody>
      </p:sp>
      <p:sp>
        <p:nvSpPr>
          <p:cNvPr id="43" name="CuadroTexto 42">
            <a:extLst>
              <a:ext uri="{FF2B5EF4-FFF2-40B4-BE49-F238E27FC236}">
                <a16:creationId xmlns:a16="http://schemas.microsoft.com/office/drawing/2014/main" id="{661EA89C-B282-4007-AC3F-24478C168DB1}"/>
              </a:ext>
            </a:extLst>
          </p:cNvPr>
          <p:cNvSpPr txBox="1"/>
          <p:nvPr/>
        </p:nvSpPr>
        <p:spPr>
          <a:xfrm>
            <a:off x="6042188" y="5544807"/>
            <a:ext cx="1489985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400" b="0" i="0" u="none" strike="noStrike" kern="1200" cap="none" spc="0" normalizeH="0" baseline="-2500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Queja</a:t>
            </a:r>
          </a:p>
        </p:txBody>
      </p:sp>
      <p:sp>
        <p:nvSpPr>
          <p:cNvPr id="56" name="CuadroTexto 55">
            <a:extLst>
              <a:ext uri="{FF2B5EF4-FFF2-40B4-BE49-F238E27FC236}">
                <a16:creationId xmlns:a16="http://schemas.microsoft.com/office/drawing/2014/main" id="{8644ABDB-2ECD-4ED0-8A35-CB1C56F0B13D}"/>
              </a:ext>
            </a:extLst>
          </p:cNvPr>
          <p:cNvSpPr txBox="1"/>
          <p:nvPr/>
        </p:nvSpPr>
        <p:spPr>
          <a:xfrm>
            <a:off x="7977944" y="5572261"/>
            <a:ext cx="1489985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400" b="0" i="0" u="none" strike="noStrike" kern="1200" cap="none" spc="0" normalizeH="0" baseline="-2500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Reclamo</a:t>
            </a:r>
          </a:p>
        </p:txBody>
      </p:sp>
      <p:sp>
        <p:nvSpPr>
          <p:cNvPr id="69" name="CuadroTexto 68">
            <a:extLst>
              <a:ext uri="{FF2B5EF4-FFF2-40B4-BE49-F238E27FC236}">
                <a16:creationId xmlns:a16="http://schemas.microsoft.com/office/drawing/2014/main" id="{3FFC2255-53D3-4A09-8545-4A1871F3573C}"/>
              </a:ext>
            </a:extLst>
          </p:cNvPr>
          <p:cNvSpPr txBox="1"/>
          <p:nvPr/>
        </p:nvSpPr>
        <p:spPr>
          <a:xfrm>
            <a:off x="3769581" y="6456120"/>
            <a:ext cx="1102814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400" b="0" i="0" u="none" strike="noStrike" kern="1200" cap="none" spc="0" normalizeH="0" baseline="-2500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588</a:t>
            </a:r>
          </a:p>
        </p:txBody>
      </p:sp>
      <p:sp>
        <p:nvSpPr>
          <p:cNvPr id="70" name="CuadroTexto 69">
            <a:extLst>
              <a:ext uri="{FF2B5EF4-FFF2-40B4-BE49-F238E27FC236}">
                <a16:creationId xmlns:a16="http://schemas.microsoft.com/office/drawing/2014/main" id="{81DCA928-52E7-4EC5-938C-0F40DB689FCC}"/>
              </a:ext>
            </a:extLst>
          </p:cNvPr>
          <p:cNvSpPr txBox="1"/>
          <p:nvPr/>
        </p:nvSpPr>
        <p:spPr>
          <a:xfrm>
            <a:off x="6623865" y="6462355"/>
            <a:ext cx="1187519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400" b="0" i="0" u="none" strike="noStrike" kern="1200" cap="none" spc="0" normalizeH="0" baseline="-2500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48</a:t>
            </a:r>
          </a:p>
        </p:txBody>
      </p:sp>
      <p:sp>
        <p:nvSpPr>
          <p:cNvPr id="71" name="CuadroTexto 70">
            <a:extLst>
              <a:ext uri="{FF2B5EF4-FFF2-40B4-BE49-F238E27FC236}">
                <a16:creationId xmlns:a16="http://schemas.microsoft.com/office/drawing/2014/main" id="{D1BA9C37-9C39-4C3E-A241-554F59E0DF2F}"/>
              </a:ext>
            </a:extLst>
          </p:cNvPr>
          <p:cNvSpPr txBox="1"/>
          <p:nvPr/>
        </p:nvSpPr>
        <p:spPr>
          <a:xfrm>
            <a:off x="7630196" y="6461493"/>
            <a:ext cx="1187519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2400" baseline="-25000" dirty="0">
                <a:solidFill>
                  <a:srgbClr val="23505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8.146</a:t>
            </a:r>
            <a:endParaRPr kumimoji="0" lang="es-ES" sz="2400" b="0" i="0" u="none" strike="noStrike" kern="1200" cap="none" spc="0" normalizeH="0" baseline="-25000" noProof="0" dirty="0">
              <a:ln>
                <a:noFill/>
              </a:ln>
              <a:solidFill>
                <a:srgbClr val="23505E"/>
              </a:solidFill>
              <a:effectLst/>
              <a:uLnTx/>
              <a:uFillTx/>
              <a:latin typeface="Open Sans Extrabold" panose="020B0906030804020204" pitchFamily="34" charset="0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</p:txBody>
      </p:sp>
      <p:sp>
        <p:nvSpPr>
          <p:cNvPr id="72" name="CuadroTexto 71">
            <a:extLst>
              <a:ext uri="{FF2B5EF4-FFF2-40B4-BE49-F238E27FC236}">
                <a16:creationId xmlns:a16="http://schemas.microsoft.com/office/drawing/2014/main" id="{319BF204-468E-42A6-8580-ECE6FAE64457}"/>
              </a:ext>
            </a:extLst>
          </p:cNvPr>
          <p:cNvSpPr txBox="1"/>
          <p:nvPr/>
        </p:nvSpPr>
        <p:spPr>
          <a:xfrm>
            <a:off x="8560423" y="6468944"/>
            <a:ext cx="1187519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400" b="0" i="0" u="none" strike="noStrike" kern="1200" cap="none" spc="0" normalizeH="0" baseline="-2500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8.325</a:t>
            </a:r>
          </a:p>
        </p:txBody>
      </p:sp>
      <p:sp>
        <p:nvSpPr>
          <p:cNvPr id="79" name="CuadroTexto 78">
            <a:extLst>
              <a:ext uri="{FF2B5EF4-FFF2-40B4-BE49-F238E27FC236}">
                <a16:creationId xmlns:a16="http://schemas.microsoft.com/office/drawing/2014/main" id="{6D10B49A-D30D-44D8-84C9-B322E914095F}"/>
              </a:ext>
            </a:extLst>
          </p:cNvPr>
          <p:cNvSpPr txBox="1"/>
          <p:nvPr/>
        </p:nvSpPr>
        <p:spPr>
          <a:xfrm>
            <a:off x="4709773" y="6478795"/>
            <a:ext cx="1102814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2400" baseline="-25000" dirty="0">
                <a:solidFill>
                  <a:srgbClr val="23505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578</a:t>
            </a:r>
            <a:endParaRPr kumimoji="0" lang="es-ES" sz="2400" b="0" i="0" u="none" strike="noStrike" kern="1200" cap="none" spc="0" normalizeH="0" baseline="-25000" noProof="0" dirty="0">
              <a:ln>
                <a:noFill/>
              </a:ln>
              <a:solidFill>
                <a:srgbClr val="23505E"/>
              </a:solidFill>
              <a:effectLst/>
              <a:uLnTx/>
              <a:uFillTx/>
              <a:latin typeface="Open Sans Extrabold" panose="020B0906030804020204" pitchFamily="34" charset="0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</p:txBody>
      </p:sp>
      <p:sp>
        <p:nvSpPr>
          <p:cNvPr id="80" name="CuadroTexto 79">
            <a:extLst>
              <a:ext uri="{FF2B5EF4-FFF2-40B4-BE49-F238E27FC236}">
                <a16:creationId xmlns:a16="http://schemas.microsoft.com/office/drawing/2014/main" id="{DB7D75F9-1186-465D-B622-150EF178BC45}"/>
              </a:ext>
            </a:extLst>
          </p:cNvPr>
          <p:cNvSpPr txBox="1"/>
          <p:nvPr/>
        </p:nvSpPr>
        <p:spPr>
          <a:xfrm>
            <a:off x="5748516" y="6477004"/>
            <a:ext cx="1187519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2400" baseline="-25000" dirty="0">
                <a:solidFill>
                  <a:srgbClr val="23505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63</a:t>
            </a:r>
            <a:endParaRPr kumimoji="0" lang="es-ES" sz="2400" b="0" i="0" u="none" strike="noStrike" kern="1200" cap="none" spc="0" normalizeH="0" baseline="-25000" noProof="0" dirty="0">
              <a:ln>
                <a:noFill/>
              </a:ln>
              <a:solidFill>
                <a:srgbClr val="23505E"/>
              </a:solidFill>
              <a:effectLst/>
              <a:uLnTx/>
              <a:uFillTx/>
              <a:latin typeface="Open Sans Extrabold" panose="020B0906030804020204" pitchFamily="34" charset="0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</p:txBody>
      </p:sp>
      <p:sp>
        <p:nvSpPr>
          <p:cNvPr id="5" name="Rectángulo: esquinas redondeadas 4">
            <a:extLst>
              <a:ext uri="{FF2B5EF4-FFF2-40B4-BE49-F238E27FC236}">
                <a16:creationId xmlns:a16="http://schemas.microsoft.com/office/drawing/2014/main" id="{A27D1E95-0B93-7B42-5659-9E827CF118B9}"/>
              </a:ext>
            </a:extLst>
          </p:cNvPr>
          <p:cNvSpPr/>
          <p:nvPr/>
        </p:nvSpPr>
        <p:spPr>
          <a:xfrm>
            <a:off x="2000220" y="1256865"/>
            <a:ext cx="4560695" cy="625668"/>
          </a:xfrm>
          <a:prstGeom prst="roundRect">
            <a:avLst/>
          </a:prstGeom>
          <a:solidFill>
            <a:srgbClr val="00A48D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" name="CuadroTexto 30">
            <a:extLst>
              <a:ext uri="{FF2B5EF4-FFF2-40B4-BE49-F238E27FC236}">
                <a16:creationId xmlns:a16="http://schemas.microsoft.com/office/drawing/2014/main" id="{CF01EA00-8958-48C5-81C9-DC7A54B87591}"/>
              </a:ext>
            </a:extLst>
          </p:cNvPr>
          <p:cNvSpPr txBox="1"/>
          <p:nvPr/>
        </p:nvSpPr>
        <p:spPr>
          <a:xfrm>
            <a:off x="2216682" y="1287798"/>
            <a:ext cx="406370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3200" b="0" i="0" u="none" strike="noStrike" kern="1200" cap="none" spc="0" normalizeH="0" baseline="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Tipo de expresión</a:t>
            </a:r>
          </a:p>
        </p:txBody>
      </p:sp>
      <p:sp>
        <p:nvSpPr>
          <p:cNvPr id="6" name="Rectángulo: esquinas redondeadas 5">
            <a:extLst>
              <a:ext uri="{FF2B5EF4-FFF2-40B4-BE49-F238E27FC236}">
                <a16:creationId xmlns:a16="http://schemas.microsoft.com/office/drawing/2014/main" id="{716DBF0A-BD4F-53FA-0D9E-6C76C10DD1FE}"/>
              </a:ext>
            </a:extLst>
          </p:cNvPr>
          <p:cNvSpPr/>
          <p:nvPr/>
        </p:nvSpPr>
        <p:spPr>
          <a:xfrm>
            <a:off x="6211349" y="1252438"/>
            <a:ext cx="2339497" cy="625668"/>
          </a:xfrm>
          <a:prstGeom prst="roundRect">
            <a:avLst/>
          </a:prstGeom>
          <a:solidFill>
            <a:srgbClr val="23505E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E23B6B69-054D-A0A3-A8D2-F3F85E72D9DF}"/>
              </a:ext>
            </a:extLst>
          </p:cNvPr>
          <p:cNvSpPr txBox="1"/>
          <p:nvPr/>
        </p:nvSpPr>
        <p:spPr>
          <a:xfrm>
            <a:off x="6230728" y="1103816"/>
            <a:ext cx="225059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3600" baseline="-25000" dirty="0">
                <a:solidFill>
                  <a:prstClr val="whit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Septiembre</a:t>
            </a:r>
            <a:endParaRPr kumimoji="0" lang="es-ES" sz="3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Extrabold" panose="020B0906030804020204" pitchFamily="34" charset="0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9B97BA3E-4E34-8BB8-2041-B54686902286}"/>
              </a:ext>
            </a:extLst>
          </p:cNvPr>
          <p:cNvSpPr txBox="1"/>
          <p:nvPr/>
        </p:nvSpPr>
        <p:spPr>
          <a:xfrm>
            <a:off x="2520222" y="3765196"/>
            <a:ext cx="1187519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s-ES" baseline="-25000" dirty="0">
                <a:solidFill>
                  <a:prstClr val="whit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Agosto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BC245F0B-904E-91E0-62EA-9F3503AB50C0}"/>
              </a:ext>
            </a:extLst>
          </p:cNvPr>
          <p:cNvSpPr txBox="1"/>
          <p:nvPr/>
        </p:nvSpPr>
        <p:spPr>
          <a:xfrm>
            <a:off x="3492712" y="3774709"/>
            <a:ext cx="1314018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b="0" i="0" u="none" strike="noStrike" kern="1200" cap="none" spc="0" normalizeH="0" baseline="-2500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Septiembre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48734A33-78DC-553E-8C4D-34971A196377}"/>
              </a:ext>
            </a:extLst>
          </p:cNvPr>
          <p:cNvSpPr txBox="1"/>
          <p:nvPr/>
        </p:nvSpPr>
        <p:spPr>
          <a:xfrm>
            <a:off x="4692428" y="3760429"/>
            <a:ext cx="1187519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baseline="-25000" dirty="0">
                <a:solidFill>
                  <a:prstClr val="whit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Agosto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A81F9579-93A7-AB75-CA07-9680B376390E}"/>
              </a:ext>
            </a:extLst>
          </p:cNvPr>
          <p:cNvSpPr txBox="1"/>
          <p:nvPr/>
        </p:nvSpPr>
        <p:spPr>
          <a:xfrm>
            <a:off x="5706987" y="3751650"/>
            <a:ext cx="1198508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b="0" i="0" u="none" strike="noStrike" kern="1200" cap="none" spc="0" normalizeH="0" baseline="-2500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Septiembre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1B8DAB81-0365-0344-3590-515D58B9871C}"/>
              </a:ext>
            </a:extLst>
          </p:cNvPr>
          <p:cNvSpPr txBox="1"/>
          <p:nvPr/>
        </p:nvSpPr>
        <p:spPr>
          <a:xfrm>
            <a:off x="3658442" y="6140979"/>
            <a:ext cx="1187519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baseline="-25000" dirty="0">
                <a:solidFill>
                  <a:prstClr val="whit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Agosto</a:t>
            </a: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6365914A-87E9-00A8-9299-1708A3B25B7E}"/>
              </a:ext>
            </a:extLst>
          </p:cNvPr>
          <p:cNvSpPr txBox="1"/>
          <p:nvPr/>
        </p:nvSpPr>
        <p:spPr>
          <a:xfrm>
            <a:off x="4642027" y="6142769"/>
            <a:ext cx="1065601" cy="256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600" b="0" i="0" u="none" strike="noStrike" kern="1200" cap="none" spc="0" normalizeH="0" baseline="-2500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Septiembre</a:t>
            </a:r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A9118694-6AB4-25CD-AFE4-8966EBBEB0E6}"/>
              </a:ext>
            </a:extLst>
          </p:cNvPr>
          <p:cNvSpPr txBox="1"/>
          <p:nvPr/>
        </p:nvSpPr>
        <p:spPr>
          <a:xfrm>
            <a:off x="5636760" y="6138772"/>
            <a:ext cx="118751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s-ES" baseline="-25000" dirty="0">
                <a:solidFill>
                  <a:prstClr val="whit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Agosto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b="0" i="0" u="none" strike="noStrike" kern="1200" cap="none" spc="0" normalizeH="0" baseline="-2500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Extrabold" panose="020B0906030804020204" pitchFamily="34" charset="0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</p:txBody>
      </p:sp>
      <p:sp>
        <p:nvSpPr>
          <p:cNvPr id="18" name="CuadroTexto 17">
            <a:extLst>
              <a:ext uri="{FF2B5EF4-FFF2-40B4-BE49-F238E27FC236}">
                <a16:creationId xmlns:a16="http://schemas.microsoft.com/office/drawing/2014/main" id="{36119493-D5A5-840B-56A3-2208C1E7EC5B}"/>
              </a:ext>
            </a:extLst>
          </p:cNvPr>
          <p:cNvSpPr txBox="1"/>
          <p:nvPr/>
        </p:nvSpPr>
        <p:spPr>
          <a:xfrm>
            <a:off x="6544409" y="6138991"/>
            <a:ext cx="1244634" cy="256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1600" baseline="-25000" dirty="0">
                <a:solidFill>
                  <a:prstClr val="whit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Septiembre</a:t>
            </a:r>
            <a:endParaRPr kumimoji="0" lang="es-ES" sz="1600" b="0" i="0" u="none" strike="noStrike" kern="1200" cap="none" spc="0" normalizeH="0" baseline="-2500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Extrabold" panose="020B0906030804020204" pitchFamily="34" charset="0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</p:txBody>
      </p:sp>
      <p:sp>
        <p:nvSpPr>
          <p:cNvPr id="19" name="CuadroTexto 18">
            <a:extLst>
              <a:ext uri="{FF2B5EF4-FFF2-40B4-BE49-F238E27FC236}">
                <a16:creationId xmlns:a16="http://schemas.microsoft.com/office/drawing/2014/main" id="{2B740F17-FA4C-175E-2B50-44CD0A35B16C}"/>
              </a:ext>
            </a:extLst>
          </p:cNvPr>
          <p:cNvSpPr txBox="1"/>
          <p:nvPr/>
        </p:nvSpPr>
        <p:spPr>
          <a:xfrm>
            <a:off x="7641685" y="6148600"/>
            <a:ext cx="1187519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s-ES" baseline="-25000" dirty="0">
                <a:solidFill>
                  <a:prstClr val="whit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Agosto</a:t>
            </a:r>
          </a:p>
        </p:txBody>
      </p:sp>
      <p:sp>
        <p:nvSpPr>
          <p:cNvPr id="20" name="CuadroTexto 19">
            <a:extLst>
              <a:ext uri="{FF2B5EF4-FFF2-40B4-BE49-F238E27FC236}">
                <a16:creationId xmlns:a16="http://schemas.microsoft.com/office/drawing/2014/main" id="{1F28CDC6-0287-192F-46C6-6FD9405F1062}"/>
              </a:ext>
            </a:extLst>
          </p:cNvPr>
          <p:cNvSpPr txBox="1"/>
          <p:nvPr/>
        </p:nvSpPr>
        <p:spPr>
          <a:xfrm>
            <a:off x="8556543" y="6151024"/>
            <a:ext cx="1187519" cy="256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1600" baseline="-25000" dirty="0">
                <a:solidFill>
                  <a:prstClr val="whit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Septiembre</a:t>
            </a:r>
            <a:endParaRPr kumimoji="0" lang="es-ES" sz="1600" b="0" i="0" u="none" strike="noStrike" kern="1200" cap="none" spc="0" normalizeH="0" baseline="-2500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Extrabold" panose="020B0906030804020204" pitchFamily="34" charset="0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270552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CuadroTexto 45">
            <a:extLst>
              <a:ext uri="{FF2B5EF4-FFF2-40B4-BE49-F238E27FC236}">
                <a16:creationId xmlns:a16="http://schemas.microsoft.com/office/drawing/2014/main" id="{321EAE1D-08BF-4C40-983A-780E7FB7F7BF}"/>
              </a:ext>
            </a:extLst>
          </p:cNvPr>
          <p:cNvSpPr txBox="1"/>
          <p:nvPr/>
        </p:nvSpPr>
        <p:spPr>
          <a:xfrm>
            <a:off x="429545" y="8091696"/>
            <a:ext cx="8269611" cy="5899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000"/>
              </a:spcAft>
            </a:pPr>
            <a:r>
              <a:rPr lang="es-CO" sz="1200" b="1" i="1" dirty="0">
                <a:solidFill>
                  <a:srgbClr val="23505E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Fuente: Aplicativo Conexiones, según la nueva clasificación de la Supersalud</a:t>
            </a:r>
          </a:p>
          <a:p>
            <a:pPr>
              <a:spcAft>
                <a:spcPts val="1000"/>
              </a:spcAft>
            </a:pPr>
            <a:r>
              <a:rPr lang="es-CO" sz="1200" b="1" i="1" dirty="0">
                <a:solidFill>
                  <a:srgbClr val="23505E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Cálculo: Equipo de Atención al Usuario Savia Salud EPS</a:t>
            </a:r>
            <a:endParaRPr lang="es-CO" sz="1200" b="1" i="1" dirty="0">
              <a:solidFill>
                <a:srgbClr val="23505E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3776163C-224B-328B-522E-9FE9C60901B8}"/>
              </a:ext>
            </a:extLst>
          </p:cNvPr>
          <p:cNvSpPr txBox="1"/>
          <p:nvPr/>
        </p:nvSpPr>
        <p:spPr>
          <a:xfrm>
            <a:off x="1118936" y="2171545"/>
            <a:ext cx="8168466" cy="10515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spcAft>
                <a:spcPts val="1000"/>
              </a:spcAft>
            </a:pPr>
            <a:r>
              <a:rPr lang="es-CO" b="1" dirty="0">
                <a:solidFill>
                  <a:srgbClr val="00A48D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Tabla 1. Distribución PQRD Savia Salud EPS por principales motivos para el mes de septiembre 2024</a:t>
            </a:r>
          </a:p>
          <a:p>
            <a:pPr algn="r">
              <a:spcAft>
                <a:spcPts val="1000"/>
              </a:spcAft>
            </a:pPr>
            <a:endParaRPr lang="es-CO" dirty="0">
              <a:solidFill>
                <a:srgbClr val="00A48D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12392F94-265D-26FF-144D-06F9A181A9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9545" y="3313465"/>
            <a:ext cx="8857857" cy="4074305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04736682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upo 16">
            <a:extLst>
              <a:ext uri="{FF2B5EF4-FFF2-40B4-BE49-F238E27FC236}">
                <a16:creationId xmlns:a16="http://schemas.microsoft.com/office/drawing/2014/main" id="{F743B679-B1E9-787F-D64F-EAE51F3F8B86}"/>
              </a:ext>
            </a:extLst>
          </p:cNvPr>
          <p:cNvGrpSpPr/>
          <p:nvPr/>
        </p:nvGrpSpPr>
        <p:grpSpPr>
          <a:xfrm>
            <a:off x="248492" y="1103296"/>
            <a:ext cx="9242392" cy="7029422"/>
            <a:chOff x="419116" y="2061992"/>
            <a:chExt cx="9242392" cy="7029422"/>
          </a:xfrm>
        </p:grpSpPr>
        <p:pic>
          <p:nvPicPr>
            <p:cNvPr id="8" name="Imagen 7" descr="Mapa&#10;&#10;Descripción generada automáticamente">
              <a:extLst>
                <a:ext uri="{FF2B5EF4-FFF2-40B4-BE49-F238E27FC236}">
                  <a16:creationId xmlns:a16="http://schemas.microsoft.com/office/drawing/2014/main" id="{927E6D9D-A377-4BE1-A610-07CA47B20F1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93147" y="2070236"/>
              <a:ext cx="6362134" cy="6224232"/>
            </a:xfrm>
            <a:prstGeom prst="rect">
              <a:avLst/>
            </a:prstGeom>
          </p:spPr>
        </p:pic>
        <p:sp>
          <p:nvSpPr>
            <p:cNvPr id="9" name="CuadroTexto 8">
              <a:extLst>
                <a:ext uri="{FF2B5EF4-FFF2-40B4-BE49-F238E27FC236}">
                  <a16:creationId xmlns:a16="http://schemas.microsoft.com/office/drawing/2014/main" id="{CCB3F35C-223C-46AF-8EDC-9D95D107788E}"/>
                </a:ext>
              </a:extLst>
            </p:cNvPr>
            <p:cNvSpPr txBox="1"/>
            <p:nvPr/>
          </p:nvSpPr>
          <p:spPr>
            <a:xfrm>
              <a:off x="548784" y="3036015"/>
              <a:ext cx="2015544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s-ES" sz="2400" dirty="0">
                  <a:solidFill>
                    <a:srgbClr val="0070C0"/>
                  </a:solidFill>
                  <a:latin typeface="Open Sans Extrabold" panose="020B0906030804020204" pitchFamily="34" charset="0"/>
                  <a:ea typeface="Open Sans Extrabold" panose="020B0906030804020204" pitchFamily="34" charset="0"/>
                  <a:cs typeface="Open Sans Extrabold" panose="020B0906030804020204" pitchFamily="34" charset="0"/>
                </a:rPr>
                <a:t>Urabá</a:t>
              </a:r>
            </a:p>
          </p:txBody>
        </p:sp>
        <p:sp>
          <p:nvSpPr>
            <p:cNvPr id="10" name="CuadroTexto 9">
              <a:extLst>
                <a:ext uri="{FF2B5EF4-FFF2-40B4-BE49-F238E27FC236}">
                  <a16:creationId xmlns:a16="http://schemas.microsoft.com/office/drawing/2014/main" id="{332D2818-017E-4BD9-BC9C-1D3F26F713CD}"/>
                </a:ext>
              </a:extLst>
            </p:cNvPr>
            <p:cNvSpPr txBox="1"/>
            <p:nvPr/>
          </p:nvSpPr>
          <p:spPr>
            <a:xfrm>
              <a:off x="548784" y="3405163"/>
              <a:ext cx="2015544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s-ES" sz="2800" b="1" dirty="0">
                  <a:solidFill>
                    <a:srgbClr val="23505E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31,4</a:t>
              </a:r>
              <a:endParaRPr lang="es-ES" sz="2400" b="1" dirty="0">
                <a:solidFill>
                  <a:srgbClr val="23505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15" name="CuadroTexto 14">
              <a:extLst>
                <a:ext uri="{FF2B5EF4-FFF2-40B4-BE49-F238E27FC236}">
                  <a16:creationId xmlns:a16="http://schemas.microsoft.com/office/drawing/2014/main" id="{756E2243-8F2E-42EF-8AFC-90B04784CF92}"/>
                </a:ext>
              </a:extLst>
            </p:cNvPr>
            <p:cNvSpPr txBox="1"/>
            <p:nvPr/>
          </p:nvSpPr>
          <p:spPr>
            <a:xfrm>
              <a:off x="703814" y="4675728"/>
              <a:ext cx="2015544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s-ES" sz="2400" dirty="0">
                  <a:solidFill>
                    <a:srgbClr val="00B050"/>
                  </a:solidFill>
                  <a:latin typeface="Open Sans Extrabold" panose="020B0906030804020204" pitchFamily="34" charset="0"/>
                  <a:ea typeface="Open Sans Extrabold" panose="020B0906030804020204" pitchFamily="34" charset="0"/>
                  <a:cs typeface="Open Sans Extrabold" panose="020B0906030804020204" pitchFamily="34" charset="0"/>
                </a:rPr>
                <a:t>Occidente</a:t>
              </a:r>
            </a:p>
          </p:txBody>
        </p:sp>
        <p:sp>
          <p:nvSpPr>
            <p:cNvPr id="16" name="CuadroTexto 15">
              <a:extLst>
                <a:ext uri="{FF2B5EF4-FFF2-40B4-BE49-F238E27FC236}">
                  <a16:creationId xmlns:a16="http://schemas.microsoft.com/office/drawing/2014/main" id="{A6B10C71-8830-4128-82A1-FD9CE5A0DDB4}"/>
                </a:ext>
              </a:extLst>
            </p:cNvPr>
            <p:cNvSpPr txBox="1"/>
            <p:nvPr/>
          </p:nvSpPr>
          <p:spPr>
            <a:xfrm>
              <a:off x="623170" y="5083873"/>
              <a:ext cx="2015544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s-ES" sz="2800" b="1" dirty="0">
                  <a:solidFill>
                    <a:srgbClr val="23505E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32,4</a:t>
              </a:r>
              <a:endParaRPr lang="es-ES" sz="2400" b="1" dirty="0">
                <a:solidFill>
                  <a:srgbClr val="23505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18" name="CuadroTexto 17">
              <a:extLst>
                <a:ext uri="{FF2B5EF4-FFF2-40B4-BE49-F238E27FC236}">
                  <a16:creationId xmlns:a16="http://schemas.microsoft.com/office/drawing/2014/main" id="{B823B58B-BBFE-4742-A8CA-6212681FEBCB}"/>
                </a:ext>
              </a:extLst>
            </p:cNvPr>
            <p:cNvSpPr txBox="1"/>
            <p:nvPr/>
          </p:nvSpPr>
          <p:spPr>
            <a:xfrm>
              <a:off x="419116" y="6583130"/>
              <a:ext cx="2015544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s-ES" sz="2400" dirty="0">
                  <a:solidFill>
                    <a:srgbClr val="DA3A5C"/>
                  </a:solidFill>
                  <a:latin typeface="Open Sans Extrabold" panose="020B0906030804020204" pitchFamily="34" charset="0"/>
                  <a:ea typeface="Open Sans Extrabold" panose="020B0906030804020204" pitchFamily="34" charset="0"/>
                  <a:cs typeface="Open Sans Extrabold" panose="020B0906030804020204" pitchFamily="34" charset="0"/>
                </a:rPr>
                <a:t>Suroeste</a:t>
              </a:r>
            </a:p>
          </p:txBody>
        </p:sp>
        <p:sp>
          <p:nvSpPr>
            <p:cNvPr id="19" name="CuadroTexto 18">
              <a:extLst>
                <a:ext uri="{FF2B5EF4-FFF2-40B4-BE49-F238E27FC236}">
                  <a16:creationId xmlns:a16="http://schemas.microsoft.com/office/drawing/2014/main" id="{50DAC62D-67A8-4256-B2F4-236880D171E3}"/>
                </a:ext>
              </a:extLst>
            </p:cNvPr>
            <p:cNvSpPr txBox="1"/>
            <p:nvPr/>
          </p:nvSpPr>
          <p:spPr>
            <a:xfrm>
              <a:off x="419116" y="6952278"/>
              <a:ext cx="2015544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s-ES" sz="2800" b="1" dirty="0">
                  <a:solidFill>
                    <a:srgbClr val="23505E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48,0</a:t>
              </a:r>
            </a:p>
          </p:txBody>
        </p:sp>
        <p:sp>
          <p:nvSpPr>
            <p:cNvPr id="21" name="CuadroTexto 20">
              <a:extLst>
                <a:ext uri="{FF2B5EF4-FFF2-40B4-BE49-F238E27FC236}">
                  <a16:creationId xmlns:a16="http://schemas.microsoft.com/office/drawing/2014/main" id="{91BDBD0B-AB67-43CF-A6DF-1ECEFC446D83}"/>
                </a:ext>
              </a:extLst>
            </p:cNvPr>
            <p:cNvSpPr txBox="1"/>
            <p:nvPr/>
          </p:nvSpPr>
          <p:spPr>
            <a:xfrm>
              <a:off x="7236960" y="3139065"/>
              <a:ext cx="2015544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s-ES" sz="2400" dirty="0">
                  <a:solidFill>
                    <a:srgbClr val="6600CC"/>
                  </a:solidFill>
                  <a:latin typeface="Open Sans Extrabold" panose="020B0906030804020204" pitchFamily="34" charset="0"/>
                  <a:ea typeface="Open Sans Extrabold" panose="020B0906030804020204" pitchFamily="34" charset="0"/>
                  <a:cs typeface="Open Sans Extrabold" panose="020B0906030804020204" pitchFamily="34" charset="0"/>
                </a:rPr>
                <a:t>Bajo Cauca</a:t>
              </a:r>
            </a:p>
          </p:txBody>
        </p:sp>
        <p:sp>
          <p:nvSpPr>
            <p:cNvPr id="22" name="CuadroTexto 21">
              <a:extLst>
                <a:ext uri="{FF2B5EF4-FFF2-40B4-BE49-F238E27FC236}">
                  <a16:creationId xmlns:a16="http://schemas.microsoft.com/office/drawing/2014/main" id="{AA21BA08-0F4A-4938-9A9B-1EA4D2353239}"/>
                </a:ext>
              </a:extLst>
            </p:cNvPr>
            <p:cNvSpPr txBox="1"/>
            <p:nvPr/>
          </p:nvSpPr>
          <p:spPr>
            <a:xfrm>
              <a:off x="7256010" y="3508213"/>
              <a:ext cx="2015544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s-ES" sz="2800" b="1" dirty="0">
                  <a:solidFill>
                    <a:srgbClr val="23505E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39,2</a:t>
              </a:r>
              <a:endParaRPr lang="es-ES" sz="2400" b="1" dirty="0">
                <a:solidFill>
                  <a:srgbClr val="23505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24" name="CuadroTexto 23">
              <a:extLst>
                <a:ext uri="{FF2B5EF4-FFF2-40B4-BE49-F238E27FC236}">
                  <a16:creationId xmlns:a16="http://schemas.microsoft.com/office/drawing/2014/main" id="{72B5AD95-D1A0-4392-A2AA-FAC488C98944}"/>
                </a:ext>
              </a:extLst>
            </p:cNvPr>
            <p:cNvSpPr txBox="1"/>
            <p:nvPr/>
          </p:nvSpPr>
          <p:spPr>
            <a:xfrm>
              <a:off x="7619259" y="4545012"/>
              <a:ext cx="2015544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s-ES" sz="2400" dirty="0">
                  <a:solidFill>
                    <a:schemeClr val="accent4">
                      <a:lumMod val="75000"/>
                    </a:schemeClr>
                  </a:solidFill>
                  <a:latin typeface="Open Sans Extrabold" panose="020B0906030804020204" pitchFamily="34" charset="0"/>
                  <a:ea typeface="Open Sans Extrabold" panose="020B0906030804020204" pitchFamily="34" charset="0"/>
                  <a:cs typeface="Open Sans Extrabold" panose="020B0906030804020204" pitchFamily="34" charset="0"/>
                </a:rPr>
                <a:t>Nordeste</a:t>
              </a:r>
            </a:p>
          </p:txBody>
        </p:sp>
        <p:sp>
          <p:nvSpPr>
            <p:cNvPr id="25" name="CuadroTexto 24">
              <a:extLst>
                <a:ext uri="{FF2B5EF4-FFF2-40B4-BE49-F238E27FC236}">
                  <a16:creationId xmlns:a16="http://schemas.microsoft.com/office/drawing/2014/main" id="{980C6D78-F2BE-4B68-AF0F-9662A6A55C96}"/>
                </a:ext>
              </a:extLst>
            </p:cNvPr>
            <p:cNvSpPr txBox="1"/>
            <p:nvPr/>
          </p:nvSpPr>
          <p:spPr>
            <a:xfrm>
              <a:off x="7619259" y="4914160"/>
              <a:ext cx="2015544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s-ES" sz="2800" b="1" dirty="0">
                  <a:solidFill>
                    <a:srgbClr val="23505E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28,1</a:t>
              </a:r>
              <a:endParaRPr lang="es-ES" sz="2400" b="1" dirty="0">
                <a:solidFill>
                  <a:srgbClr val="23505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27" name="CuadroTexto 26">
              <a:extLst>
                <a:ext uri="{FF2B5EF4-FFF2-40B4-BE49-F238E27FC236}">
                  <a16:creationId xmlns:a16="http://schemas.microsoft.com/office/drawing/2014/main" id="{C70AF5D9-74EA-4260-AA14-D1DD7C0F5D19}"/>
                </a:ext>
              </a:extLst>
            </p:cNvPr>
            <p:cNvSpPr txBox="1"/>
            <p:nvPr/>
          </p:nvSpPr>
          <p:spPr>
            <a:xfrm>
              <a:off x="7645964" y="6144609"/>
              <a:ext cx="2015544" cy="83099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s-ES" sz="2400" dirty="0">
                  <a:solidFill>
                    <a:srgbClr val="9E4E22"/>
                  </a:solidFill>
                  <a:latin typeface="Open Sans Extrabold" panose="020B0906030804020204" pitchFamily="34" charset="0"/>
                  <a:ea typeface="Open Sans Extrabold" panose="020B0906030804020204" pitchFamily="34" charset="0"/>
                  <a:cs typeface="Open Sans Extrabold" panose="020B0906030804020204" pitchFamily="34" charset="0"/>
                </a:rPr>
                <a:t>Magdalena</a:t>
              </a:r>
            </a:p>
            <a:p>
              <a:pPr algn="ctr"/>
              <a:r>
                <a:rPr lang="es-ES" sz="2400" dirty="0">
                  <a:solidFill>
                    <a:srgbClr val="9E4E22"/>
                  </a:solidFill>
                  <a:latin typeface="Open Sans Extrabold" panose="020B0906030804020204" pitchFamily="34" charset="0"/>
                  <a:ea typeface="Open Sans Extrabold" panose="020B0906030804020204" pitchFamily="34" charset="0"/>
                  <a:cs typeface="Open Sans Extrabold" panose="020B0906030804020204" pitchFamily="34" charset="0"/>
                </a:rPr>
                <a:t>Medio</a:t>
              </a:r>
            </a:p>
          </p:txBody>
        </p:sp>
        <p:sp>
          <p:nvSpPr>
            <p:cNvPr id="28" name="CuadroTexto 27">
              <a:extLst>
                <a:ext uri="{FF2B5EF4-FFF2-40B4-BE49-F238E27FC236}">
                  <a16:creationId xmlns:a16="http://schemas.microsoft.com/office/drawing/2014/main" id="{CCDA9388-82F8-469D-A5A0-24E896BC404A}"/>
                </a:ext>
              </a:extLst>
            </p:cNvPr>
            <p:cNvSpPr txBox="1"/>
            <p:nvPr/>
          </p:nvSpPr>
          <p:spPr>
            <a:xfrm>
              <a:off x="8029309" y="6914277"/>
              <a:ext cx="1223195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s-ES" sz="2800" b="1" dirty="0">
                  <a:solidFill>
                    <a:srgbClr val="23505E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32,5</a:t>
              </a:r>
              <a:endParaRPr lang="es-ES" sz="2400" b="1" dirty="0">
                <a:solidFill>
                  <a:srgbClr val="23505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30" name="CuadroTexto 29">
              <a:extLst>
                <a:ext uri="{FF2B5EF4-FFF2-40B4-BE49-F238E27FC236}">
                  <a16:creationId xmlns:a16="http://schemas.microsoft.com/office/drawing/2014/main" id="{C04F5BD3-EFAC-4E52-A3EB-E7796D9C1DBF}"/>
                </a:ext>
              </a:extLst>
            </p:cNvPr>
            <p:cNvSpPr txBox="1"/>
            <p:nvPr/>
          </p:nvSpPr>
          <p:spPr>
            <a:xfrm>
              <a:off x="5428777" y="8004993"/>
              <a:ext cx="2015544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s-ES" sz="2400" dirty="0">
                  <a:solidFill>
                    <a:srgbClr val="B50BA1"/>
                  </a:solidFill>
                  <a:latin typeface="Open Sans Extrabold" panose="020B0906030804020204" pitchFamily="34" charset="0"/>
                  <a:ea typeface="Open Sans Extrabold" panose="020B0906030804020204" pitchFamily="34" charset="0"/>
                  <a:cs typeface="Open Sans Extrabold" panose="020B0906030804020204" pitchFamily="34" charset="0"/>
                </a:rPr>
                <a:t>Oriente</a:t>
              </a:r>
            </a:p>
          </p:txBody>
        </p:sp>
        <p:sp>
          <p:nvSpPr>
            <p:cNvPr id="31" name="CuadroTexto 30">
              <a:extLst>
                <a:ext uri="{FF2B5EF4-FFF2-40B4-BE49-F238E27FC236}">
                  <a16:creationId xmlns:a16="http://schemas.microsoft.com/office/drawing/2014/main" id="{6F052EAD-5B6B-4EEB-8D8F-F78F5D8A78C2}"/>
                </a:ext>
              </a:extLst>
            </p:cNvPr>
            <p:cNvSpPr txBox="1"/>
            <p:nvPr/>
          </p:nvSpPr>
          <p:spPr>
            <a:xfrm>
              <a:off x="5428777" y="8374141"/>
              <a:ext cx="2015544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s-ES" sz="2800" b="1" dirty="0">
                  <a:solidFill>
                    <a:srgbClr val="23505E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53,7</a:t>
              </a:r>
              <a:endParaRPr lang="es-ES" sz="2400" b="1" dirty="0">
                <a:solidFill>
                  <a:srgbClr val="23505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33" name="CuadroTexto 32">
              <a:extLst>
                <a:ext uri="{FF2B5EF4-FFF2-40B4-BE49-F238E27FC236}">
                  <a16:creationId xmlns:a16="http://schemas.microsoft.com/office/drawing/2014/main" id="{76FBBC8D-9A05-442B-B9C7-6990BFB44AB3}"/>
                </a:ext>
              </a:extLst>
            </p:cNvPr>
            <p:cNvSpPr txBox="1"/>
            <p:nvPr/>
          </p:nvSpPr>
          <p:spPr>
            <a:xfrm>
              <a:off x="4076754" y="2061992"/>
              <a:ext cx="2015544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s-ES" sz="2400" dirty="0">
                  <a:solidFill>
                    <a:srgbClr val="00A48D"/>
                  </a:solidFill>
                  <a:latin typeface="Open Sans Extrabold" panose="020B0906030804020204" pitchFamily="34" charset="0"/>
                  <a:ea typeface="Open Sans Extrabold" panose="020B0906030804020204" pitchFamily="34" charset="0"/>
                  <a:cs typeface="Open Sans Extrabold" panose="020B0906030804020204" pitchFamily="34" charset="0"/>
                </a:rPr>
                <a:t>Norte</a:t>
              </a:r>
            </a:p>
          </p:txBody>
        </p:sp>
        <p:sp>
          <p:nvSpPr>
            <p:cNvPr id="34" name="CuadroTexto 33">
              <a:extLst>
                <a:ext uri="{FF2B5EF4-FFF2-40B4-BE49-F238E27FC236}">
                  <a16:creationId xmlns:a16="http://schemas.microsoft.com/office/drawing/2014/main" id="{9421D5B2-A13C-4E2D-AF0F-19280477C801}"/>
                </a:ext>
              </a:extLst>
            </p:cNvPr>
            <p:cNvSpPr txBox="1"/>
            <p:nvPr/>
          </p:nvSpPr>
          <p:spPr>
            <a:xfrm>
              <a:off x="4064631" y="2395514"/>
              <a:ext cx="2015544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s-ES" sz="2800" b="1" dirty="0">
                  <a:solidFill>
                    <a:srgbClr val="23505E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40,1</a:t>
              </a:r>
              <a:endParaRPr lang="es-ES" sz="2400" b="1" dirty="0">
                <a:solidFill>
                  <a:srgbClr val="23505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36" name="CuadroTexto 35">
              <a:extLst>
                <a:ext uri="{FF2B5EF4-FFF2-40B4-BE49-F238E27FC236}">
                  <a16:creationId xmlns:a16="http://schemas.microsoft.com/office/drawing/2014/main" id="{C8F269C4-7B64-4B22-B022-BCB4C1E59CB9}"/>
                </a:ext>
              </a:extLst>
            </p:cNvPr>
            <p:cNvSpPr txBox="1"/>
            <p:nvPr/>
          </p:nvSpPr>
          <p:spPr>
            <a:xfrm>
              <a:off x="2876346" y="7888263"/>
              <a:ext cx="2015544" cy="83099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s-ES" sz="2400" dirty="0">
                  <a:solidFill>
                    <a:schemeClr val="accent4">
                      <a:lumMod val="75000"/>
                    </a:schemeClr>
                  </a:solidFill>
                  <a:latin typeface="Open Sans Extrabold" panose="020B0906030804020204" pitchFamily="34" charset="0"/>
                  <a:ea typeface="Open Sans Extrabold" panose="020B0906030804020204" pitchFamily="34" charset="0"/>
                  <a:cs typeface="Open Sans Extrabold" panose="020B0906030804020204" pitchFamily="34" charset="0"/>
                </a:rPr>
                <a:t>Valle de Aburrá</a:t>
              </a:r>
            </a:p>
          </p:txBody>
        </p:sp>
        <p:sp>
          <p:nvSpPr>
            <p:cNvPr id="37" name="CuadroTexto 36">
              <a:extLst>
                <a:ext uri="{FF2B5EF4-FFF2-40B4-BE49-F238E27FC236}">
                  <a16:creationId xmlns:a16="http://schemas.microsoft.com/office/drawing/2014/main" id="{CF6E13F2-4112-4271-A936-EE5E461DB6E1}"/>
                </a:ext>
              </a:extLst>
            </p:cNvPr>
            <p:cNvSpPr txBox="1"/>
            <p:nvPr/>
          </p:nvSpPr>
          <p:spPr>
            <a:xfrm>
              <a:off x="2876346" y="8568194"/>
              <a:ext cx="2015544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s-ES" sz="2800" b="1" dirty="0">
                  <a:solidFill>
                    <a:srgbClr val="23505E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74,7</a:t>
              </a:r>
              <a:endParaRPr lang="es-ES" sz="2400" b="1" dirty="0">
                <a:solidFill>
                  <a:srgbClr val="23505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cxnSp>
          <p:nvCxnSpPr>
            <p:cNvPr id="44" name="Conector recto de flecha 43">
              <a:extLst>
                <a:ext uri="{FF2B5EF4-FFF2-40B4-BE49-F238E27FC236}">
                  <a16:creationId xmlns:a16="http://schemas.microsoft.com/office/drawing/2014/main" id="{D7459F73-2224-4106-821F-0EC9722839FC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2293571" y="3453499"/>
              <a:ext cx="1112139" cy="896317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Conector recto de flecha 47">
              <a:extLst>
                <a:ext uri="{FF2B5EF4-FFF2-40B4-BE49-F238E27FC236}">
                  <a16:creationId xmlns:a16="http://schemas.microsoft.com/office/drawing/2014/main" id="{7ADA6FCE-9984-4D16-B4C5-31F415BC6E40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2383767" y="5149610"/>
              <a:ext cx="1813721" cy="465337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Conector recto de flecha 50">
              <a:extLst>
                <a:ext uri="{FF2B5EF4-FFF2-40B4-BE49-F238E27FC236}">
                  <a16:creationId xmlns:a16="http://schemas.microsoft.com/office/drawing/2014/main" id="{961961F2-E7BE-40DF-B30F-311F2C526A54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498849" y="6714247"/>
              <a:ext cx="1915278" cy="482274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Conector recto de flecha 52">
              <a:extLst>
                <a:ext uri="{FF2B5EF4-FFF2-40B4-BE49-F238E27FC236}">
                  <a16:creationId xmlns:a16="http://schemas.microsoft.com/office/drawing/2014/main" id="{106BD10B-0B0F-49D2-9D72-BE67759A3994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5072403" y="3164024"/>
              <a:ext cx="12123" cy="2282307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Conector recto de flecha 54">
              <a:extLst>
                <a:ext uri="{FF2B5EF4-FFF2-40B4-BE49-F238E27FC236}">
                  <a16:creationId xmlns:a16="http://schemas.microsoft.com/office/drawing/2014/main" id="{6FD70FF9-5AAC-42AF-B3E4-6D4300432FC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793135" y="3675945"/>
              <a:ext cx="1682710" cy="47687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Conector recto de flecha 57">
              <a:extLst>
                <a:ext uri="{FF2B5EF4-FFF2-40B4-BE49-F238E27FC236}">
                  <a16:creationId xmlns:a16="http://schemas.microsoft.com/office/drawing/2014/main" id="{132A08D0-A2D8-4C71-B8CD-07A6CBF2A6B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174734" y="5083873"/>
              <a:ext cx="1417820" cy="230832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Conector recto de flecha 59">
              <a:extLst>
                <a:ext uri="{FF2B5EF4-FFF2-40B4-BE49-F238E27FC236}">
                  <a16:creationId xmlns:a16="http://schemas.microsoft.com/office/drawing/2014/main" id="{0D30CB2A-D0BC-452D-BF8C-DC4102A0C3DF}"/>
                </a:ext>
              </a:extLst>
            </p:cNvPr>
            <p:cNvCxnSpPr>
              <a:cxnSpLocks/>
            </p:cNvCxnSpPr>
            <p:nvPr/>
          </p:nvCxnSpPr>
          <p:spPr>
            <a:xfrm>
              <a:off x="6686526" y="6059117"/>
              <a:ext cx="1294682" cy="943625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Conector recto de flecha 62">
              <a:extLst>
                <a:ext uri="{FF2B5EF4-FFF2-40B4-BE49-F238E27FC236}">
                  <a16:creationId xmlns:a16="http://schemas.microsoft.com/office/drawing/2014/main" id="{2C385D54-3E41-494E-8D20-51BFA94FA34D}"/>
                </a:ext>
              </a:extLst>
            </p:cNvPr>
            <p:cNvCxnSpPr>
              <a:cxnSpLocks/>
            </p:cNvCxnSpPr>
            <p:nvPr/>
          </p:nvCxnSpPr>
          <p:spPr>
            <a:xfrm>
              <a:off x="5525462" y="6714247"/>
              <a:ext cx="884382" cy="1118556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Conector recto de flecha 67">
              <a:extLst>
                <a:ext uri="{FF2B5EF4-FFF2-40B4-BE49-F238E27FC236}">
                  <a16:creationId xmlns:a16="http://schemas.microsoft.com/office/drawing/2014/main" id="{461C820F-7BDE-4066-B605-F1E5F3888D7F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273791" y="6458857"/>
              <a:ext cx="637793" cy="1373946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CuadroTexto 1">
            <a:extLst>
              <a:ext uri="{FF2B5EF4-FFF2-40B4-BE49-F238E27FC236}">
                <a16:creationId xmlns:a16="http://schemas.microsoft.com/office/drawing/2014/main" id="{36BE27D7-1FAD-F05C-C86C-1892BCB7D0DB}"/>
              </a:ext>
            </a:extLst>
          </p:cNvPr>
          <p:cNvSpPr txBox="1"/>
          <p:nvPr/>
        </p:nvSpPr>
        <p:spPr>
          <a:xfrm>
            <a:off x="1540962" y="244769"/>
            <a:ext cx="798325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CO" sz="2400" dirty="0">
                <a:solidFill>
                  <a:srgbClr val="23505E"/>
                </a:solidFill>
                <a:latin typeface="Open Sans bold" panose="020B0806030504020204" pitchFamily="34" charset="0"/>
                <a:ea typeface="Open Sans bold" panose="020B0806030504020204" pitchFamily="34" charset="0"/>
                <a:cs typeface="Open Sans bold" panose="020B0806030504020204" pitchFamily="34" charset="0"/>
              </a:rPr>
              <a:t>Tasa de PQRD en las regiones</a:t>
            </a:r>
          </a:p>
          <a:p>
            <a:pPr algn="r"/>
            <a:r>
              <a:rPr lang="es-CO" dirty="0">
                <a:solidFill>
                  <a:srgbClr val="23505E"/>
                </a:solidFill>
                <a:latin typeface="Open Sans bold" panose="020B0806030504020204" pitchFamily="34" charset="0"/>
                <a:ea typeface="Open Sans bold" panose="020B0806030504020204" pitchFamily="34" charset="0"/>
                <a:cs typeface="Open Sans bold" panose="020B0806030504020204" pitchFamily="34" charset="0"/>
              </a:rPr>
              <a:t>(por cada 10.000 afiliados)</a:t>
            </a:r>
          </a:p>
          <a:p>
            <a:pPr algn="r"/>
            <a:r>
              <a:rPr lang="es-CO" sz="2400" dirty="0">
                <a:solidFill>
                  <a:srgbClr val="00A48D"/>
                </a:solidFill>
                <a:latin typeface="Open Sans bold" panose="020B0806030504020204" pitchFamily="34" charset="0"/>
                <a:ea typeface="Open Sans bold" panose="020B0806030504020204" pitchFamily="34" charset="0"/>
                <a:cs typeface="Open Sans bold" panose="020B0806030504020204" pitchFamily="34" charset="0"/>
              </a:rPr>
              <a:t>Septiembre 2024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F0BF6147-B181-58A7-D1FE-BA645880712C}"/>
              </a:ext>
            </a:extLst>
          </p:cNvPr>
          <p:cNvSpPr txBox="1"/>
          <p:nvPr/>
        </p:nvSpPr>
        <p:spPr>
          <a:xfrm>
            <a:off x="373727" y="9334347"/>
            <a:ext cx="7277623" cy="5591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</a:pPr>
            <a:r>
              <a:rPr lang="es-CO" sz="1050" b="1" i="1" dirty="0">
                <a:solidFill>
                  <a:srgbClr val="23505E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Fuente: Aplicativo Conexiones</a:t>
            </a:r>
          </a:p>
          <a:p>
            <a:pPr>
              <a:spcAft>
                <a:spcPts val="1000"/>
              </a:spcAft>
            </a:pPr>
            <a:r>
              <a:rPr lang="es-CO" sz="1050" b="1" i="1" dirty="0">
                <a:solidFill>
                  <a:srgbClr val="23505E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Cálculo: Equipo de Atención al Usuario Savia Salud EPS</a:t>
            </a:r>
            <a:endParaRPr lang="es-CO" sz="1050" b="1" i="1" dirty="0">
              <a:solidFill>
                <a:srgbClr val="23505E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8AA59A8E-B865-C5C7-B094-761CCFB054E4}"/>
              </a:ext>
            </a:extLst>
          </p:cNvPr>
          <p:cNvSpPr txBox="1"/>
          <p:nvPr/>
        </p:nvSpPr>
        <p:spPr>
          <a:xfrm>
            <a:off x="4515014" y="9322620"/>
            <a:ext cx="5041230" cy="4154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10080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050" b="1" i="1" dirty="0">
                <a:solidFill>
                  <a:srgbClr val="23505E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Fórmula de cálculo – Tasa:</a:t>
            </a:r>
          </a:p>
          <a:p>
            <a:pPr lvl="0" algn="ctr" defTabSz="1008035">
              <a:defRPr/>
            </a:pPr>
            <a:r>
              <a:rPr lang="es-MX" sz="1050" b="1" i="1" dirty="0">
                <a:solidFill>
                  <a:srgbClr val="23505E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(N° PQRD / Total de afiliados) *10.000</a:t>
            </a:r>
          </a:p>
        </p:txBody>
      </p:sp>
      <p:sp>
        <p:nvSpPr>
          <p:cNvPr id="20" name="CuadroTexto 19">
            <a:extLst>
              <a:ext uri="{FF2B5EF4-FFF2-40B4-BE49-F238E27FC236}">
                <a16:creationId xmlns:a16="http://schemas.microsoft.com/office/drawing/2014/main" id="{9AA7F78B-7EEE-1CE5-676B-AE34572295EB}"/>
              </a:ext>
            </a:extLst>
          </p:cNvPr>
          <p:cNvSpPr txBox="1"/>
          <p:nvPr/>
        </p:nvSpPr>
        <p:spPr>
          <a:xfrm>
            <a:off x="589739" y="8519860"/>
            <a:ext cx="8901145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dirty="0">
                <a:solidFill>
                  <a:srgbClr val="008673"/>
                </a:solidFill>
                <a:latin typeface="Open Sans bold" panose="020B0806030504020204" pitchFamily="34" charset="0"/>
                <a:ea typeface="Open Sans bold" panose="020B0806030504020204" pitchFamily="34" charset="0"/>
                <a:cs typeface="Open Sans bold" panose="020B0806030504020204" pitchFamily="34" charset="0"/>
              </a:rPr>
              <a:t>55,7 </a:t>
            </a:r>
            <a:r>
              <a:rPr lang="es-ES" sz="1600" dirty="0">
                <a:solidFill>
                  <a:srgbClr val="23505E"/>
                </a:solidFill>
                <a:latin typeface="Open Sans bold" panose="020B0806030504020204" pitchFamily="34" charset="0"/>
                <a:ea typeface="Open Sans bold" panose="020B0806030504020204" pitchFamily="34" charset="0"/>
                <a:cs typeface="Open Sans bold" panose="020B0806030504020204" pitchFamily="34" charset="0"/>
              </a:rPr>
              <a:t>de cada 10.000 afiliados radicaron una PQRD en el mes de Septiembre ante la EPS, lo que refleja un aumento de la tasa de PQRD del 2% con relación al mes anterior la cual fue de 54,5 de cada 10.000 afiliados </a:t>
            </a:r>
            <a:endParaRPr lang="es-CO" sz="1600" dirty="0">
              <a:solidFill>
                <a:srgbClr val="23505E"/>
              </a:solidFill>
              <a:latin typeface="Open Sans bold" panose="020B0806030504020204" pitchFamily="34" charset="0"/>
              <a:ea typeface="Open Sans bold" panose="020B0806030504020204" pitchFamily="34" charset="0"/>
              <a:cs typeface="Open Sans bold" panose="020B0806030504020204" pitchFamily="34" charset="0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E425E988-A936-0920-86B3-00D1BEDF52BF}"/>
              </a:ext>
            </a:extLst>
          </p:cNvPr>
          <p:cNvSpPr txBox="1"/>
          <p:nvPr/>
        </p:nvSpPr>
        <p:spPr>
          <a:xfrm>
            <a:off x="7520136" y="6435939"/>
            <a:ext cx="2015544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1500" b="1" dirty="0">
                <a:solidFill>
                  <a:srgbClr val="23505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Mes anterior 34,0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A8F2A5B7-D883-E7ED-B887-66E0A28AC760}"/>
              </a:ext>
            </a:extLst>
          </p:cNvPr>
          <p:cNvSpPr txBox="1"/>
          <p:nvPr/>
        </p:nvSpPr>
        <p:spPr>
          <a:xfrm>
            <a:off x="7076885" y="3005188"/>
            <a:ext cx="2015544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1500" b="1" dirty="0">
                <a:solidFill>
                  <a:srgbClr val="23505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Mes anterior 34,4</a:t>
            </a:r>
          </a:p>
        </p:txBody>
      </p:sp>
      <p:sp>
        <p:nvSpPr>
          <p:cNvPr id="23" name="CuadroTexto 22">
            <a:extLst>
              <a:ext uri="{FF2B5EF4-FFF2-40B4-BE49-F238E27FC236}">
                <a16:creationId xmlns:a16="http://schemas.microsoft.com/office/drawing/2014/main" id="{EC829C4C-A5E0-155F-317B-AF8F08D89A66}"/>
              </a:ext>
            </a:extLst>
          </p:cNvPr>
          <p:cNvSpPr txBox="1"/>
          <p:nvPr/>
        </p:nvSpPr>
        <p:spPr>
          <a:xfrm>
            <a:off x="444372" y="2897001"/>
            <a:ext cx="2015544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1500" b="1" dirty="0">
                <a:solidFill>
                  <a:srgbClr val="23505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Mes anterior 29,2</a:t>
            </a:r>
          </a:p>
        </p:txBody>
      </p:sp>
      <p:sp>
        <p:nvSpPr>
          <p:cNvPr id="29" name="CuadroTexto 28">
            <a:extLst>
              <a:ext uri="{FF2B5EF4-FFF2-40B4-BE49-F238E27FC236}">
                <a16:creationId xmlns:a16="http://schemas.microsoft.com/office/drawing/2014/main" id="{8BD5A1D9-C526-B8F9-AC2D-73DDBBBFB29B}"/>
              </a:ext>
            </a:extLst>
          </p:cNvPr>
          <p:cNvSpPr txBox="1"/>
          <p:nvPr/>
        </p:nvSpPr>
        <p:spPr>
          <a:xfrm>
            <a:off x="7526864" y="4364107"/>
            <a:ext cx="2015544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1500" b="1" dirty="0">
                <a:solidFill>
                  <a:srgbClr val="23505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Mes anterior 30,2</a:t>
            </a:r>
          </a:p>
        </p:txBody>
      </p:sp>
      <p:sp>
        <p:nvSpPr>
          <p:cNvPr id="35" name="CuadroTexto 34">
            <a:extLst>
              <a:ext uri="{FF2B5EF4-FFF2-40B4-BE49-F238E27FC236}">
                <a16:creationId xmlns:a16="http://schemas.microsoft.com/office/drawing/2014/main" id="{55F2ECA9-B688-C5B3-DD66-C4B61AB17B76}"/>
              </a:ext>
            </a:extLst>
          </p:cNvPr>
          <p:cNvSpPr txBox="1"/>
          <p:nvPr/>
        </p:nvSpPr>
        <p:spPr>
          <a:xfrm>
            <a:off x="530775" y="4494668"/>
            <a:ext cx="2015544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1500" b="1" dirty="0">
                <a:solidFill>
                  <a:srgbClr val="23505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Mes anterior 27,9</a:t>
            </a:r>
          </a:p>
        </p:txBody>
      </p:sp>
      <p:sp>
        <p:nvSpPr>
          <p:cNvPr id="39" name="CuadroTexto 38">
            <a:extLst>
              <a:ext uri="{FF2B5EF4-FFF2-40B4-BE49-F238E27FC236}">
                <a16:creationId xmlns:a16="http://schemas.microsoft.com/office/drawing/2014/main" id="{EAC2541C-641E-FBC2-04BE-A6C856B0BFFF}"/>
              </a:ext>
            </a:extLst>
          </p:cNvPr>
          <p:cNvSpPr txBox="1"/>
          <p:nvPr/>
        </p:nvSpPr>
        <p:spPr>
          <a:xfrm>
            <a:off x="3906130" y="1863924"/>
            <a:ext cx="2015544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1500" b="1" dirty="0">
                <a:solidFill>
                  <a:srgbClr val="23505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Mes anterior 34,4</a:t>
            </a:r>
          </a:p>
        </p:txBody>
      </p:sp>
      <p:sp>
        <p:nvSpPr>
          <p:cNvPr id="41" name="CuadroTexto 40">
            <a:extLst>
              <a:ext uri="{FF2B5EF4-FFF2-40B4-BE49-F238E27FC236}">
                <a16:creationId xmlns:a16="http://schemas.microsoft.com/office/drawing/2014/main" id="{EBD76F14-D502-081E-30A1-E697F68D9B9F}"/>
              </a:ext>
            </a:extLst>
          </p:cNvPr>
          <p:cNvSpPr txBox="1"/>
          <p:nvPr/>
        </p:nvSpPr>
        <p:spPr>
          <a:xfrm>
            <a:off x="5258153" y="7840211"/>
            <a:ext cx="2015544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1500" b="1" dirty="0">
                <a:solidFill>
                  <a:srgbClr val="23505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Mes anterior 47,9</a:t>
            </a:r>
          </a:p>
        </p:txBody>
      </p:sp>
      <p:sp>
        <p:nvSpPr>
          <p:cNvPr id="45" name="CuadroTexto 44">
            <a:extLst>
              <a:ext uri="{FF2B5EF4-FFF2-40B4-BE49-F238E27FC236}">
                <a16:creationId xmlns:a16="http://schemas.microsoft.com/office/drawing/2014/main" id="{EA7E54BA-ED65-94E6-E5CB-B1C97B073965}"/>
              </a:ext>
            </a:extLst>
          </p:cNvPr>
          <p:cNvSpPr txBox="1"/>
          <p:nvPr/>
        </p:nvSpPr>
        <p:spPr>
          <a:xfrm>
            <a:off x="282278" y="6446453"/>
            <a:ext cx="2015544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1500" b="1" dirty="0">
                <a:solidFill>
                  <a:srgbClr val="23505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Mes anterior 40,1</a:t>
            </a:r>
          </a:p>
        </p:txBody>
      </p:sp>
      <p:sp>
        <p:nvSpPr>
          <p:cNvPr id="47" name="CuadroTexto 46">
            <a:extLst>
              <a:ext uri="{FF2B5EF4-FFF2-40B4-BE49-F238E27FC236}">
                <a16:creationId xmlns:a16="http://schemas.microsoft.com/office/drawing/2014/main" id="{686E7D6A-2254-9474-4339-D6D677B900B0}"/>
              </a:ext>
            </a:extLst>
          </p:cNvPr>
          <p:cNvSpPr txBox="1"/>
          <p:nvPr/>
        </p:nvSpPr>
        <p:spPr>
          <a:xfrm>
            <a:off x="2705722" y="8018594"/>
            <a:ext cx="2015544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1500" b="1" dirty="0">
                <a:solidFill>
                  <a:srgbClr val="23505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Mes anterior 77,3</a:t>
            </a:r>
          </a:p>
        </p:txBody>
      </p:sp>
      <p:sp>
        <p:nvSpPr>
          <p:cNvPr id="4" name="Flecha: hacia abajo 3">
            <a:extLst>
              <a:ext uri="{FF2B5EF4-FFF2-40B4-BE49-F238E27FC236}">
                <a16:creationId xmlns:a16="http://schemas.microsoft.com/office/drawing/2014/main" id="{E3C67908-694E-A224-8D2E-6CC3CECD0CA8}"/>
              </a:ext>
            </a:extLst>
          </p:cNvPr>
          <p:cNvSpPr/>
          <p:nvPr/>
        </p:nvSpPr>
        <p:spPr>
          <a:xfrm rot="10800000">
            <a:off x="1879389" y="4197641"/>
            <a:ext cx="164336" cy="345141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2" name="Flecha: hacia abajo 11">
            <a:extLst>
              <a:ext uri="{FF2B5EF4-FFF2-40B4-BE49-F238E27FC236}">
                <a16:creationId xmlns:a16="http://schemas.microsoft.com/office/drawing/2014/main" id="{896F6B34-750C-C93D-C038-0C1E88861D14}"/>
              </a:ext>
            </a:extLst>
          </p:cNvPr>
          <p:cNvSpPr/>
          <p:nvPr/>
        </p:nvSpPr>
        <p:spPr>
          <a:xfrm rot="10800000">
            <a:off x="1692337" y="6082368"/>
            <a:ext cx="164336" cy="345141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26" name="Flecha: hacia abajo 25">
            <a:extLst>
              <a:ext uri="{FF2B5EF4-FFF2-40B4-BE49-F238E27FC236}">
                <a16:creationId xmlns:a16="http://schemas.microsoft.com/office/drawing/2014/main" id="{8AD98C69-A3F4-D705-ABD0-186433652267}"/>
              </a:ext>
            </a:extLst>
          </p:cNvPr>
          <p:cNvSpPr/>
          <p:nvPr/>
        </p:nvSpPr>
        <p:spPr>
          <a:xfrm>
            <a:off x="8872546" y="6016910"/>
            <a:ext cx="164336" cy="345141"/>
          </a:xfrm>
          <a:prstGeom prst="downArrow">
            <a:avLst/>
          </a:prstGeom>
          <a:solidFill>
            <a:schemeClr val="accent6"/>
          </a:solidFill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6" name="Flecha: hacia abajo 5">
            <a:extLst>
              <a:ext uri="{FF2B5EF4-FFF2-40B4-BE49-F238E27FC236}">
                <a16:creationId xmlns:a16="http://schemas.microsoft.com/office/drawing/2014/main" id="{00056FC0-5038-716A-4A8A-360F26A16D0E}"/>
              </a:ext>
            </a:extLst>
          </p:cNvPr>
          <p:cNvSpPr/>
          <p:nvPr/>
        </p:nvSpPr>
        <p:spPr>
          <a:xfrm rot="10800000">
            <a:off x="8527914" y="2624029"/>
            <a:ext cx="164336" cy="345141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4" name="Flecha: hacia abajo 13">
            <a:extLst>
              <a:ext uri="{FF2B5EF4-FFF2-40B4-BE49-F238E27FC236}">
                <a16:creationId xmlns:a16="http://schemas.microsoft.com/office/drawing/2014/main" id="{22D67C00-2DBF-643A-DA5D-7073D3177D74}"/>
              </a:ext>
            </a:extLst>
          </p:cNvPr>
          <p:cNvSpPr/>
          <p:nvPr/>
        </p:nvSpPr>
        <p:spPr>
          <a:xfrm rot="10800000">
            <a:off x="1815088" y="2550327"/>
            <a:ext cx="164336" cy="345141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32" name="Flecha: hacia abajo 31">
            <a:extLst>
              <a:ext uri="{FF2B5EF4-FFF2-40B4-BE49-F238E27FC236}">
                <a16:creationId xmlns:a16="http://schemas.microsoft.com/office/drawing/2014/main" id="{2CA9C322-5F6D-43E2-8BA5-02902DDEFCB7}"/>
              </a:ext>
            </a:extLst>
          </p:cNvPr>
          <p:cNvSpPr/>
          <p:nvPr/>
        </p:nvSpPr>
        <p:spPr>
          <a:xfrm>
            <a:off x="8843073" y="4022254"/>
            <a:ext cx="164336" cy="345141"/>
          </a:xfrm>
          <a:prstGeom prst="downArrow">
            <a:avLst/>
          </a:prstGeom>
          <a:solidFill>
            <a:schemeClr val="accent6"/>
          </a:solidFill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43" name="Flecha: hacia abajo 42">
            <a:extLst>
              <a:ext uri="{FF2B5EF4-FFF2-40B4-BE49-F238E27FC236}">
                <a16:creationId xmlns:a16="http://schemas.microsoft.com/office/drawing/2014/main" id="{52134E92-6BF7-2354-60DB-D5412FD9CCC6}"/>
              </a:ext>
            </a:extLst>
          </p:cNvPr>
          <p:cNvSpPr/>
          <p:nvPr/>
        </p:nvSpPr>
        <p:spPr>
          <a:xfrm rot="10800000">
            <a:off x="6686652" y="7495070"/>
            <a:ext cx="164336" cy="345141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49" name="Flecha: hacia abajo 48">
            <a:extLst>
              <a:ext uri="{FF2B5EF4-FFF2-40B4-BE49-F238E27FC236}">
                <a16:creationId xmlns:a16="http://schemas.microsoft.com/office/drawing/2014/main" id="{F0BB0995-3BDC-5D39-E105-B6DBF63DFD0C}"/>
              </a:ext>
            </a:extLst>
          </p:cNvPr>
          <p:cNvSpPr/>
          <p:nvPr/>
        </p:nvSpPr>
        <p:spPr>
          <a:xfrm rot="10800000">
            <a:off x="5350775" y="1505226"/>
            <a:ext cx="164336" cy="345141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50" name="Flecha: hacia abajo 49">
            <a:extLst>
              <a:ext uri="{FF2B5EF4-FFF2-40B4-BE49-F238E27FC236}">
                <a16:creationId xmlns:a16="http://schemas.microsoft.com/office/drawing/2014/main" id="{C5F336DB-2F93-C2E3-8004-106FBB99F45F}"/>
              </a:ext>
            </a:extLst>
          </p:cNvPr>
          <p:cNvSpPr/>
          <p:nvPr/>
        </p:nvSpPr>
        <p:spPr>
          <a:xfrm>
            <a:off x="4098802" y="7706841"/>
            <a:ext cx="164336" cy="345141"/>
          </a:xfrm>
          <a:prstGeom prst="downArrow">
            <a:avLst/>
          </a:prstGeom>
          <a:solidFill>
            <a:schemeClr val="accent6"/>
          </a:solidFill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57797463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CuadroTexto 41">
            <a:extLst>
              <a:ext uri="{FF2B5EF4-FFF2-40B4-BE49-F238E27FC236}">
                <a16:creationId xmlns:a16="http://schemas.microsoft.com/office/drawing/2014/main" id="{E6EBC756-C80C-4880-8BC9-E48A4EC9AB9A}"/>
              </a:ext>
            </a:extLst>
          </p:cNvPr>
          <p:cNvSpPr txBox="1"/>
          <p:nvPr/>
        </p:nvSpPr>
        <p:spPr>
          <a:xfrm>
            <a:off x="1083177" y="2165742"/>
            <a:ext cx="791426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b="1" i="1" dirty="0">
                <a:solidFill>
                  <a:srgbClr val="23505E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Tabla 2. Distribución de PQRD Savia Salud EPS en el Valle de Aburrá para el mes de septiembre 2024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ACC9329F-CB77-33DC-5461-8034B747850D}"/>
              </a:ext>
            </a:extLst>
          </p:cNvPr>
          <p:cNvSpPr txBox="1"/>
          <p:nvPr/>
        </p:nvSpPr>
        <p:spPr>
          <a:xfrm>
            <a:off x="1866067" y="935366"/>
            <a:ext cx="71927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CO" sz="2400" dirty="0">
                <a:solidFill>
                  <a:srgbClr val="23505E"/>
                </a:solidFill>
                <a:latin typeface="Open Sans bold" panose="020B0806030504020204" pitchFamily="34" charset="0"/>
                <a:ea typeface="Open Sans bold" panose="020B0806030504020204" pitchFamily="34" charset="0"/>
                <a:cs typeface="Open Sans bold" panose="020B0806030504020204" pitchFamily="34" charset="0"/>
              </a:rPr>
              <a:t>Detalle del comportamiento de PQRD en </a:t>
            </a:r>
          </a:p>
          <a:p>
            <a:pPr algn="r"/>
            <a:r>
              <a:rPr lang="es-CO" sz="2400" dirty="0">
                <a:solidFill>
                  <a:srgbClr val="00A48D"/>
                </a:solidFill>
                <a:latin typeface="Open Sans bold" panose="020B0806030504020204" pitchFamily="34" charset="0"/>
                <a:ea typeface="Open Sans bold" panose="020B0806030504020204" pitchFamily="34" charset="0"/>
                <a:cs typeface="Open Sans bold" panose="020B0806030504020204" pitchFamily="34" charset="0"/>
              </a:rPr>
              <a:t>Valle de Aburrá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6834B4C9-009D-7EEB-154D-0DF636381DB9}"/>
              </a:ext>
            </a:extLst>
          </p:cNvPr>
          <p:cNvSpPr txBox="1"/>
          <p:nvPr/>
        </p:nvSpPr>
        <p:spPr>
          <a:xfrm>
            <a:off x="1021761" y="7591717"/>
            <a:ext cx="803709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dirty="0">
                <a:solidFill>
                  <a:srgbClr val="23505E"/>
                </a:solidFill>
                <a:latin typeface="Open Sans bold" panose="020B0806030504020204" pitchFamily="34" charset="0"/>
                <a:ea typeface="Open Sans bold" panose="020B0806030504020204" pitchFamily="34" charset="0"/>
                <a:cs typeface="Open Sans bold" panose="020B0806030504020204" pitchFamily="34" charset="0"/>
              </a:rPr>
              <a:t>La tasa total de PQRD para septiembre en el Valle de Aburrá es de  74,7, presentando una disminución del 3% con relación al mes anterior (74,7).</a:t>
            </a:r>
            <a:endParaRPr lang="es-CO" dirty="0">
              <a:solidFill>
                <a:srgbClr val="23505E"/>
              </a:solidFill>
              <a:latin typeface="Open Sans bold" panose="020B0806030504020204" pitchFamily="34" charset="0"/>
              <a:ea typeface="Open Sans bold" panose="020B0806030504020204" pitchFamily="34" charset="0"/>
              <a:cs typeface="Open Sans bold" panose="020B0806030504020204" pitchFamily="34" charset="0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CCB446B6-1E8B-0741-3638-C90F0FE6CF79}"/>
              </a:ext>
            </a:extLst>
          </p:cNvPr>
          <p:cNvSpPr txBox="1"/>
          <p:nvPr/>
        </p:nvSpPr>
        <p:spPr>
          <a:xfrm>
            <a:off x="1719820" y="9338871"/>
            <a:ext cx="7277623" cy="4975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spcAft>
                <a:spcPts val="1000"/>
              </a:spcAft>
            </a:pPr>
            <a:r>
              <a:rPr lang="es-CO" sz="900" b="1" i="1" dirty="0">
                <a:solidFill>
                  <a:srgbClr val="23505E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Fuente: Aplicativo Conexiones</a:t>
            </a:r>
          </a:p>
          <a:p>
            <a:pPr algn="r">
              <a:spcAft>
                <a:spcPts val="1000"/>
              </a:spcAft>
            </a:pPr>
            <a:r>
              <a:rPr lang="es-CO" sz="900" b="1" i="1" dirty="0">
                <a:solidFill>
                  <a:srgbClr val="23505E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Cálculo: Equipo de Atención al Usuario Savia Salud EPS</a:t>
            </a:r>
            <a:endParaRPr lang="es-CO" sz="900" b="1" i="1" dirty="0">
              <a:solidFill>
                <a:srgbClr val="23505E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3B6A1136-BFC0-8347-51A0-33407532993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1761" y="2865818"/>
            <a:ext cx="8136426" cy="44027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971712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CuadroTexto 41">
            <a:extLst>
              <a:ext uri="{FF2B5EF4-FFF2-40B4-BE49-F238E27FC236}">
                <a16:creationId xmlns:a16="http://schemas.microsoft.com/office/drawing/2014/main" id="{E6EBC756-C80C-4880-8BC9-E48A4EC9AB9A}"/>
              </a:ext>
            </a:extLst>
          </p:cNvPr>
          <p:cNvSpPr txBox="1"/>
          <p:nvPr/>
        </p:nvSpPr>
        <p:spPr>
          <a:xfrm>
            <a:off x="1083179" y="1978773"/>
            <a:ext cx="791426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b="1" i="1" dirty="0">
                <a:solidFill>
                  <a:srgbClr val="23505E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Tabla 3. Distribución de PQRD Savia Salud EPS en el Urabá para el mes de septiembre 2024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ACC9329F-CB77-33DC-5461-8034B747850D}"/>
              </a:ext>
            </a:extLst>
          </p:cNvPr>
          <p:cNvSpPr txBox="1"/>
          <p:nvPr/>
        </p:nvSpPr>
        <p:spPr>
          <a:xfrm>
            <a:off x="1804652" y="951914"/>
            <a:ext cx="71927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CO" sz="2400" dirty="0">
                <a:solidFill>
                  <a:srgbClr val="23505E"/>
                </a:solidFill>
                <a:latin typeface="Open Sans bold" panose="020B0806030504020204" pitchFamily="34" charset="0"/>
                <a:ea typeface="Open Sans bold" panose="020B0806030504020204" pitchFamily="34" charset="0"/>
                <a:cs typeface="Open Sans bold" panose="020B0806030504020204" pitchFamily="34" charset="0"/>
              </a:rPr>
              <a:t>Detalle del comportamiento de PQRD en </a:t>
            </a:r>
            <a:r>
              <a:rPr lang="es-CO" sz="2400" dirty="0">
                <a:solidFill>
                  <a:srgbClr val="00A48D"/>
                </a:solidFill>
                <a:latin typeface="Open Sans bold" panose="020B0806030504020204" pitchFamily="34" charset="0"/>
                <a:ea typeface="Open Sans bold" panose="020B0806030504020204" pitchFamily="34" charset="0"/>
                <a:cs typeface="Open Sans bold" panose="020B0806030504020204" pitchFamily="34" charset="0"/>
              </a:rPr>
              <a:t>Urabá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A14E20A2-17B2-2D21-F33D-F68F0451BD39}"/>
              </a:ext>
            </a:extLst>
          </p:cNvPr>
          <p:cNvSpPr txBox="1"/>
          <p:nvPr/>
        </p:nvSpPr>
        <p:spPr>
          <a:xfrm>
            <a:off x="1719820" y="9338871"/>
            <a:ext cx="7277623" cy="4975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spcAft>
                <a:spcPts val="1000"/>
              </a:spcAft>
            </a:pPr>
            <a:r>
              <a:rPr lang="es-CO" sz="900" b="1" i="1" dirty="0">
                <a:solidFill>
                  <a:srgbClr val="23505E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Fuente: Aplicativo Conexiones</a:t>
            </a:r>
          </a:p>
          <a:p>
            <a:pPr algn="r">
              <a:spcAft>
                <a:spcPts val="1000"/>
              </a:spcAft>
            </a:pPr>
            <a:r>
              <a:rPr lang="es-CO" sz="900" b="1" i="1" dirty="0">
                <a:solidFill>
                  <a:srgbClr val="23505E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Cálculo: Equipo de Atención al Usuario Savia Salud EPS</a:t>
            </a:r>
            <a:endParaRPr lang="es-CO" sz="900" b="1" i="1" dirty="0">
              <a:solidFill>
                <a:srgbClr val="23505E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BF712259-FE4E-64ED-2315-E2AB2EC561A5}"/>
              </a:ext>
            </a:extLst>
          </p:cNvPr>
          <p:cNvSpPr txBox="1"/>
          <p:nvPr/>
        </p:nvSpPr>
        <p:spPr>
          <a:xfrm>
            <a:off x="1538153" y="7809464"/>
            <a:ext cx="707735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600" dirty="0">
                <a:solidFill>
                  <a:srgbClr val="23505E"/>
                </a:solidFill>
                <a:latin typeface="Open Sans bold" panose="020B0806030504020204" pitchFamily="34" charset="0"/>
                <a:ea typeface="Open Sans bold" panose="020B0806030504020204" pitchFamily="34" charset="0"/>
                <a:cs typeface="Open Sans bold" panose="020B0806030504020204" pitchFamily="34" charset="0"/>
              </a:rPr>
              <a:t>La tasa total de PQRD para septiembre en el Urabá es de 31,4 presentando un aumento del 8% con relación al mes anterior (29,2).</a:t>
            </a:r>
            <a:endParaRPr lang="es-CO" sz="1600" dirty="0">
              <a:solidFill>
                <a:srgbClr val="23505E"/>
              </a:solidFill>
              <a:latin typeface="Open Sans bold" panose="020B0806030504020204" pitchFamily="34" charset="0"/>
              <a:ea typeface="Open Sans bold" panose="020B0806030504020204" pitchFamily="34" charset="0"/>
              <a:cs typeface="Open Sans bold" panose="020B0806030504020204" pitchFamily="34" charset="0"/>
            </a:endParaRPr>
          </a:p>
        </p:txBody>
      </p:sp>
      <p:graphicFrame>
        <p:nvGraphicFramePr>
          <p:cNvPr id="8" name="Objeto 7">
            <a:extLst>
              <a:ext uri="{FF2B5EF4-FFF2-40B4-BE49-F238E27FC236}">
                <a16:creationId xmlns:a16="http://schemas.microsoft.com/office/drawing/2014/main" id="{1822B53C-A585-5AF8-4BF9-6ADEF67B06E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90871699"/>
              </p:ext>
            </p:extLst>
          </p:nvPr>
        </p:nvGraphicFramePr>
        <p:xfrm>
          <a:off x="623550" y="2746332"/>
          <a:ext cx="8520449" cy="49334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3" imgW="4781710" imgH="2768425" progId="Excel.Sheet.12">
                  <p:embed/>
                </p:oleObj>
              </mc:Choice>
              <mc:Fallback>
                <p:oleObj name="Worksheet" r:id="rId3" imgW="4781710" imgH="2768425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623550" y="2746332"/>
                        <a:ext cx="8520449" cy="49334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1753094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CuadroTexto 41">
            <a:extLst>
              <a:ext uri="{FF2B5EF4-FFF2-40B4-BE49-F238E27FC236}">
                <a16:creationId xmlns:a16="http://schemas.microsoft.com/office/drawing/2014/main" id="{E6EBC756-C80C-4880-8BC9-E48A4EC9AB9A}"/>
              </a:ext>
            </a:extLst>
          </p:cNvPr>
          <p:cNvSpPr txBox="1"/>
          <p:nvPr/>
        </p:nvSpPr>
        <p:spPr>
          <a:xfrm>
            <a:off x="1293240" y="1247635"/>
            <a:ext cx="791426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600" b="1" i="1" dirty="0">
                <a:solidFill>
                  <a:srgbClr val="23505E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Tabla 4. Distribución de PQRD Savia Salud EPS en el Oriente para el mes de septiembre 2024</a:t>
            </a:r>
          </a:p>
        </p:txBody>
      </p:sp>
      <p:sp>
        <p:nvSpPr>
          <p:cNvPr id="33" name="CuadroTexto 32">
            <a:extLst>
              <a:ext uri="{FF2B5EF4-FFF2-40B4-BE49-F238E27FC236}">
                <a16:creationId xmlns:a16="http://schemas.microsoft.com/office/drawing/2014/main" id="{02E2D7D4-7DB2-393B-B5AB-5C8B37BD045D}"/>
              </a:ext>
            </a:extLst>
          </p:cNvPr>
          <p:cNvSpPr txBox="1"/>
          <p:nvPr/>
        </p:nvSpPr>
        <p:spPr>
          <a:xfrm>
            <a:off x="1719820" y="9338871"/>
            <a:ext cx="7277623" cy="4975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spcAft>
                <a:spcPts val="1000"/>
              </a:spcAft>
            </a:pPr>
            <a:r>
              <a:rPr lang="es-CO" sz="900" b="1" i="1" dirty="0">
                <a:solidFill>
                  <a:srgbClr val="23505E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Fuente: Aplicativo Conexiones</a:t>
            </a:r>
          </a:p>
          <a:p>
            <a:pPr algn="r">
              <a:spcAft>
                <a:spcPts val="1000"/>
              </a:spcAft>
            </a:pPr>
            <a:r>
              <a:rPr lang="es-CO" sz="900" b="1" i="1" dirty="0">
                <a:solidFill>
                  <a:srgbClr val="23505E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Cálculo: Equipo de Atención al Usuario Savia Salud EPS</a:t>
            </a:r>
            <a:endParaRPr lang="es-CO" sz="900" b="1" i="1" dirty="0">
              <a:solidFill>
                <a:srgbClr val="23505E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ACC9329F-CB77-33DC-5461-8034B747850D}"/>
              </a:ext>
            </a:extLst>
          </p:cNvPr>
          <p:cNvSpPr txBox="1"/>
          <p:nvPr/>
        </p:nvSpPr>
        <p:spPr>
          <a:xfrm>
            <a:off x="1817008" y="478024"/>
            <a:ext cx="71927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CO" sz="2400" dirty="0">
                <a:solidFill>
                  <a:srgbClr val="23505E"/>
                </a:solidFill>
                <a:latin typeface="Open Sans bold" panose="020B0806030504020204" pitchFamily="34" charset="0"/>
                <a:ea typeface="Open Sans bold" panose="020B0806030504020204" pitchFamily="34" charset="0"/>
                <a:cs typeface="Open Sans bold" panose="020B0806030504020204" pitchFamily="34" charset="0"/>
              </a:rPr>
              <a:t>Detalle del comportamiento de PQRD en </a:t>
            </a:r>
            <a:r>
              <a:rPr lang="es-CO" sz="2400" dirty="0">
                <a:solidFill>
                  <a:srgbClr val="00A48D"/>
                </a:solidFill>
                <a:latin typeface="Open Sans bold" panose="020B0806030504020204" pitchFamily="34" charset="0"/>
                <a:ea typeface="Open Sans bold" panose="020B0806030504020204" pitchFamily="34" charset="0"/>
                <a:cs typeface="Open Sans bold" panose="020B0806030504020204" pitchFamily="34" charset="0"/>
              </a:rPr>
              <a:t>Oriente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6834B4C9-009D-7EEB-154D-0DF636381DB9}"/>
              </a:ext>
            </a:extLst>
          </p:cNvPr>
          <p:cNvSpPr txBox="1"/>
          <p:nvPr/>
        </p:nvSpPr>
        <p:spPr>
          <a:xfrm>
            <a:off x="1231824" y="8852095"/>
            <a:ext cx="803709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600" dirty="0">
                <a:solidFill>
                  <a:srgbClr val="23505E"/>
                </a:solidFill>
                <a:latin typeface="Open Sans bold" panose="020B0806030504020204" pitchFamily="34" charset="0"/>
                <a:ea typeface="Open Sans bold" panose="020B0806030504020204" pitchFamily="34" charset="0"/>
                <a:cs typeface="Open Sans bold" panose="020B0806030504020204" pitchFamily="34" charset="0"/>
              </a:rPr>
              <a:t>La tasa total de PQRD para septiembre en el Oriente es de  53,7 presentando un aumento del 12% con relación al mes anterior (47,9).</a:t>
            </a:r>
            <a:endParaRPr lang="es-CO" sz="1600" dirty="0">
              <a:solidFill>
                <a:srgbClr val="23505E"/>
              </a:solidFill>
              <a:latin typeface="Open Sans bold" panose="020B0806030504020204" pitchFamily="34" charset="0"/>
              <a:ea typeface="Open Sans bold" panose="020B0806030504020204" pitchFamily="34" charset="0"/>
              <a:cs typeface="Open Sans bold" panose="020B0806030504020204" pitchFamily="34" charset="0"/>
            </a:endParaRPr>
          </a:p>
        </p:txBody>
      </p:sp>
      <p:graphicFrame>
        <p:nvGraphicFramePr>
          <p:cNvPr id="4" name="Objeto 3">
            <a:extLst>
              <a:ext uri="{FF2B5EF4-FFF2-40B4-BE49-F238E27FC236}">
                <a16:creationId xmlns:a16="http://schemas.microsoft.com/office/drawing/2014/main" id="{1C48FCF8-3B00-ABE3-4D74-CD56C31423C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57284909"/>
              </p:ext>
            </p:extLst>
          </p:nvPr>
        </p:nvGraphicFramePr>
        <p:xfrm>
          <a:off x="1817007" y="1795797"/>
          <a:ext cx="6970377" cy="690232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3" imgW="4781710" imgH="4978356" progId="Excel.Sheet.12">
                  <p:embed/>
                </p:oleObj>
              </mc:Choice>
              <mc:Fallback>
                <p:oleObj name="Worksheet" r:id="rId3" imgW="4781710" imgH="4978356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817007" y="1795797"/>
                        <a:ext cx="6970377" cy="690232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08441134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CuadroTexto 41">
            <a:extLst>
              <a:ext uri="{FF2B5EF4-FFF2-40B4-BE49-F238E27FC236}">
                <a16:creationId xmlns:a16="http://schemas.microsoft.com/office/drawing/2014/main" id="{E6EBC756-C80C-4880-8BC9-E48A4EC9AB9A}"/>
              </a:ext>
            </a:extLst>
          </p:cNvPr>
          <p:cNvSpPr txBox="1"/>
          <p:nvPr/>
        </p:nvSpPr>
        <p:spPr>
          <a:xfrm>
            <a:off x="1280883" y="1354666"/>
            <a:ext cx="791426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600" b="1" i="1" dirty="0">
                <a:solidFill>
                  <a:srgbClr val="23505E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Tabla 5. Distribución de PQRD Savia Salud EPS en el Suroeste para el mes de septiembre 2024</a:t>
            </a:r>
          </a:p>
        </p:txBody>
      </p:sp>
      <p:sp>
        <p:nvSpPr>
          <p:cNvPr id="33" name="CuadroTexto 32">
            <a:extLst>
              <a:ext uri="{FF2B5EF4-FFF2-40B4-BE49-F238E27FC236}">
                <a16:creationId xmlns:a16="http://schemas.microsoft.com/office/drawing/2014/main" id="{02E2D7D4-7DB2-393B-B5AB-5C8B37BD045D}"/>
              </a:ext>
            </a:extLst>
          </p:cNvPr>
          <p:cNvSpPr txBox="1"/>
          <p:nvPr/>
        </p:nvSpPr>
        <p:spPr>
          <a:xfrm>
            <a:off x="1719820" y="9338871"/>
            <a:ext cx="7277623" cy="4975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spcAft>
                <a:spcPts val="1000"/>
              </a:spcAft>
            </a:pPr>
            <a:r>
              <a:rPr lang="es-CO" sz="900" b="1" i="1" dirty="0">
                <a:solidFill>
                  <a:srgbClr val="23505E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Fuente: Aplicativo Conexiones</a:t>
            </a:r>
          </a:p>
          <a:p>
            <a:pPr algn="r">
              <a:spcAft>
                <a:spcPts val="1000"/>
              </a:spcAft>
            </a:pPr>
            <a:r>
              <a:rPr lang="es-CO" sz="900" b="1" i="1" dirty="0">
                <a:solidFill>
                  <a:srgbClr val="23505E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Cálculo: Equipo de Atención al Usuario Savia Salud EPS</a:t>
            </a:r>
            <a:endParaRPr lang="es-CO" sz="900" b="1" i="1" dirty="0">
              <a:solidFill>
                <a:srgbClr val="23505E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ACC9329F-CB77-33DC-5461-8034B747850D}"/>
              </a:ext>
            </a:extLst>
          </p:cNvPr>
          <p:cNvSpPr txBox="1"/>
          <p:nvPr/>
        </p:nvSpPr>
        <p:spPr>
          <a:xfrm>
            <a:off x="1804651" y="585055"/>
            <a:ext cx="71927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CO" sz="2400" dirty="0">
                <a:solidFill>
                  <a:srgbClr val="23505E"/>
                </a:solidFill>
                <a:latin typeface="Open Sans bold" panose="020B0806030504020204" pitchFamily="34" charset="0"/>
                <a:ea typeface="Open Sans bold" panose="020B0806030504020204" pitchFamily="34" charset="0"/>
                <a:cs typeface="Open Sans bold" panose="020B0806030504020204" pitchFamily="34" charset="0"/>
              </a:rPr>
              <a:t>Detalle del comportamiento de PQRD en </a:t>
            </a:r>
            <a:r>
              <a:rPr lang="es-CO" sz="2400" dirty="0">
                <a:solidFill>
                  <a:srgbClr val="00A48D"/>
                </a:solidFill>
                <a:latin typeface="Open Sans bold" panose="020B0806030504020204" pitchFamily="34" charset="0"/>
                <a:ea typeface="Open Sans bold" panose="020B0806030504020204" pitchFamily="34" charset="0"/>
                <a:cs typeface="Open Sans bold" panose="020B0806030504020204" pitchFamily="34" charset="0"/>
              </a:rPr>
              <a:t>Suroeste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6834B4C9-009D-7EEB-154D-0DF636381DB9}"/>
              </a:ext>
            </a:extLst>
          </p:cNvPr>
          <p:cNvSpPr txBox="1"/>
          <p:nvPr/>
        </p:nvSpPr>
        <p:spPr>
          <a:xfrm>
            <a:off x="1219467" y="8754096"/>
            <a:ext cx="751675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600" dirty="0">
                <a:solidFill>
                  <a:srgbClr val="23505E"/>
                </a:solidFill>
                <a:latin typeface="Open Sans bold" panose="020B0806030504020204" pitchFamily="34" charset="0"/>
                <a:ea typeface="Open Sans bold" panose="020B0806030504020204" pitchFamily="34" charset="0"/>
                <a:cs typeface="Open Sans bold" panose="020B0806030504020204" pitchFamily="34" charset="0"/>
              </a:rPr>
              <a:t>La tasa total de PQRD para septiembre en el Suroeste es de 48,0 presentando un aumento del 20% con relación al mes anterior (40,1).</a:t>
            </a:r>
            <a:endParaRPr lang="es-CO" sz="1600" dirty="0">
              <a:solidFill>
                <a:srgbClr val="23505E"/>
              </a:solidFill>
              <a:latin typeface="Open Sans bold" panose="020B0806030504020204" pitchFamily="34" charset="0"/>
              <a:ea typeface="Open Sans bold" panose="020B0806030504020204" pitchFamily="34" charset="0"/>
              <a:cs typeface="Open Sans bold" panose="020B0806030504020204" pitchFamily="34" charset="0"/>
            </a:endParaRPr>
          </a:p>
        </p:txBody>
      </p:sp>
      <p:graphicFrame>
        <p:nvGraphicFramePr>
          <p:cNvPr id="5" name="Objeto 4">
            <a:extLst>
              <a:ext uri="{FF2B5EF4-FFF2-40B4-BE49-F238E27FC236}">
                <a16:creationId xmlns:a16="http://schemas.microsoft.com/office/drawing/2014/main" id="{C2BFEBDC-2D1D-40D2-0AB3-237C8F016AC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99995283"/>
              </p:ext>
            </p:extLst>
          </p:nvPr>
        </p:nvGraphicFramePr>
        <p:xfrm>
          <a:off x="1466850" y="2185662"/>
          <a:ext cx="7029449" cy="62725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2" imgW="4781710" imgH="4794294" progId="Excel.Sheet.12">
                  <p:embed/>
                </p:oleObj>
              </mc:Choice>
              <mc:Fallback>
                <p:oleObj name="Worksheet" r:id="rId2" imgW="4781710" imgH="4794294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466850" y="2185662"/>
                        <a:ext cx="7029449" cy="627253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5372967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FB11B944-F260-4D06-A4B9-2F144470327C}"/>
              </a:ext>
            </a:extLst>
          </p:cNvPr>
          <p:cNvSpPr txBox="1"/>
          <p:nvPr/>
        </p:nvSpPr>
        <p:spPr>
          <a:xfrm>
            <a:off x="856266" y="1952454"/>
            <a:ext cx="854443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dirty="0">
                <a:solidFill>
                  <a:srgbClr val="23505E"/>
                </a:solidFill>
                <a:latin typeface="Open Sans bold" panose="020B0806030504020204" pitchFamily="34" charset="0"/>
                <a:ea typeface="Open Sans bold" panose="020B0806030504020204" pitchFamily="34" charset="0"/>
                <a:cs typeface="Open Sans bold" panose="020B0806030504020204" pitchFamily="34" charset="0"/>
              </a:rPr>
              <a:t>Para el mes de septiembre de 2024, se presentaron </a:t>
            </a:r>
            <a:r>
              <a:rPr lang="es-ES" dirty="0">
                <a:solidFill>
                  <a:srgbClr val="00A48D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76.589 </a:t>
            </a:r>
            <a:r>
              <a:rPr lang="es-ES" dirty="0">
                <a:solidFill>
                  <a:srgbClr val="23505E"/>
                </a:solidFill>
                <a:latin typeface="Open Sans bold" panose="020B0806030504020204" pitchFamily="34" charset="0"/>
                <a:ea typeface="Open Sans bold" panose="020B0806030504020204" pitchFamily="34" charset="0"/>
                <a:cs typeface="Open Sans bold" panose="020B0806030504020204" pitchFamily="34" charset="0"/>
              </a:rPr>
              <a:t>manifestaciones, evidenciando una disminución de </a:t>
            </a:r>
            <a:r>
              <a:rPr lang="es-ES" dirty="0">
                <a:solidFill>
                  <a:srgbClr val="00A48D"/>
                </a:solidFill>
                <a:latin typeface="Open Sans bold" panose="020B0806030504020204" pitchFamily="34" charset="0"/>
                <a:ea typeface="Open Sans bold" panose="020B0806030504020204" pitchFamily="34" charset="0"/>
                <a:cs typeface="Open Sans bold" panose="020B0806030504020204" pitchFamily="34" charset="0"/>
              </a:rPr>
              <a:t>35.908</a:t>
            </a:r>
            <a:r>
              <a:rPr lang="es-ES" dirty="0">
                <a:solidFill>
                  <a:srgbClr val="23505E"/>
                </a:solidFill>
                <a:latin typeface="Open Sans bold" panose="020B0806030504020204" pitchFamily="34" charset="0"/>
                <a:ea typeface="Open Sans bold" panose="020B0806030504020204" pitchFamily="34" charset="0"/>
                <a:cs typeface="Open Sans bold" panose="020B0806030504020204" pitchFamily="34" charset="0"/>
              </a:rPr>
              <a:t> manifestaciones con relación al comportamiento registrado en el mes de septiembre del año 2023. Y un aumento de </a:t>
            </a:r>
            <a:r>
              <a:rPr lang="es-ES" dirty="0">
                <a:solidFill>
                  <a:srgbClr val="00A48D"/>
                </a:solidFill>
                <a:latin typeface="Open Sans bold" panose="020B0806030504020204" pitchFamily="34" charset="0"/>
                <a:ea typeface="Open Sans bold" panose="020B0806030504020204" pitchFamily="34" charset="0"/>
                <a:cs typeface="Open Sans bold" panose="020B0806030504020204" pitchFamily="34" charset="0"/>
              </a:rPr>
              <a:t>905 </a:t>
            </a:r>
            <a:r>
              <a:rPr lang="es-ES" dirty="0">
                <a:solidFill>
                  <a:srgbClr val="23505E"/>
                </a:solidFill>
                <a:latin typeface="Open Sans bold" panose="020B0806030504020204" pitchFamily="34" charset="0"/>
                <a:ea typeface="Open Sans bold" panose="020B0806030504020204" pitchFamily="34" charset="0"/>
                <a:cs typeface="Open Sans bold" panose="020B0806030504020204" pitchFamily="34" charset="0"/>
              </a:rPr>
              <a:t>manifestaciones con relación al mes de agoto de 2024.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6B610AFE-F24A-4BAB-B61A-01FA4354CCCA}"/>
              </a:ext>
            </a:extLst>
          </p:cNvPr>
          <p:cNvSpPr txBox="1"/>
          <p:nvPr/>
        </p:nvSpPr>
        <p:spPr>
          <a:xfrm>
            <a:off x="856266" y="3495820"/>
            <a:ext cx="679905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600" b="1" i="1" dirty="0">
                <a:solidFill>
                  <a:srgbClr val="44546A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Gráfico 1. Comportamiento manifestaciones periodo 2023 – 2024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13B6322E-6BA5-2119-107B-D8C23E501177}"/>
              </a:ext>
            </a:extLst>
          </p:cNvPr>
          <p:cNvSpPr txBox="1"/>
          <p:nvPr/>
        </p:nvSpPr>
        <p:spPr>
          <a:xfrm>
            <a:off x="856266" y="8099653"/>
            <a:ext cx="854443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MX" sz="1200" b="1" dirty="0">
                <a:solidFill>
                  <a:srgbClr val="23505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Nota1: </a:t>
            </a:r>
            <a:r>
              <a:rPr lang="es-MX" sz="1200" dirty="0">
                <a:solidFill>
                  <a:srgbClr val="23505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Las expresiones de los usuarios incluyen derechos de petición, quejas, reclamos, sugerencias, solicitudes de información y felicitaciones.</a:t>
            </a:r>
            <a:endParaRPr lang="es-CO" sz="1200" dirty="0">
              <a:solidFill>
                <a:srgbClr val="23505E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B72512B0-6CD3-C2FC-F20B-4F4D9E2BEF32}"/>
              </a:ext>
            </a:extLst>
          </p:cNvPr>
          <p:cNvSpPr txBox="1"/>
          <p:nvPr/>
        </p:nvSpPr>
        <p:spPr>
          <a:xfrm>
            <a:off x="2870886" y="1289372"/>
            <a:ext cx="652981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CO" sz="2400" dirty="0">
                <a:solidFill>
                  <a:srgbClr val="23505E"/>
                </a:solidFill>
                <a:latin typeface="Open Sans bold" panose="020B0806030504020204" pitchFamily="34" charset="0"/>
                <a:ea typeface="Open Sans bold" panose="020B0806030504020204" pitchFamily="34" charset="0"/>
                <a:cs typeface="Open Sans bold" panose="020B0806030504020204" pitchFamily="34" charset="0"/>
              </a:rPr>
              <a:t>Comportamiento de manifestaciones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C95746FA-678D-F8E1-E77F-D04DC8CDE4A4}"/>
              </a:ext>
            </a:extLst>
          </p:cNvPr>
          <p:cNvSpPr txBox="1"/>
          <p:nvPr/>
        </p:nvSpPr>
        <p:spPr>
          <a:xfrm>
            <a:off x="3299236" y="9155867"/>
            <a:ext cx="6797658" cy="5591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000"/>
              </a:spcAft>
            </a:pPr>
            <a:r>
              <a:rPr lang="es-CO" sz="1100" b="1" i="1" dirty="0">
                <a:solidFill>
                  <a:srgbClr val="23505E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Fuente: Aplicativo Conexiones – Informe Andes BPO – Informe Redes (Comunicaciones)</a:t>
            </a:r>
          </a:p>
          <a:p>
            <a:pPr>
              <a:spcAft>
                <a:spcPts val="1000"/>
              </a:spcAft>
            </a:pPr>
            <a:r>
              <a:rPr lang="es-CO" sz="1100" b="1" i="1" dirty="0">
                <a:solidFill>
                  <a:srgbClr val="23505E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Cálculo: equipo de Atención al Usuario Savia Salud EPS</a:t>
            </a:r>
            <a:endParaRPr lang="es-CO" sz="1100" b="1" i="1" dirty="0">
              <a:solidFill>
                <a:srgbClr val="23505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8" name="Gráfico 7">
            <a:extLst>
              <a:ext uri="{FF2B5EF4-FFF2-40B4-BE49-F238E27FC236}">
                <a16:creationId xmlns:a16="http://schemas.microsoft.com/office/drawing/2014/main" id="{586BBA4D-E939-2A99-833A-36FF17E58EE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73334268"/>
              </p:ext>
            </p:extLst>
          </p:nvPr>
        </p:nvGraphicFramePr>
        <p:xfrm>
          <a:off x="856266" y="4105665"/>
          <a:ext cx="8544438" cy="35893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69326983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CuadroTexto 41">
            <a:extLst>
              <a:ext uri="{FF2B5EF4-FFF2-40B4-BE49-F238E27FC236}">
                <a16:creationId xmlns:a16="http://schemas.microsoft.com/office/drawing/2014/main" id="{E6EBC756-C80C-4880-8BC9-E48A4EC9AB9A}"/>
              </a:ext>
            </a:extLst>
          </p:cNvPr>
          <p:cNvSpPr txBox="1"/>
          <p:nvPr/>
        </p:nvSpPr>
        <p:spPr>
          <a:xfrm>
            <a:off x="1219467" y="1801581"/>
            <a:ext cx="791426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b="1" i="1" dirty="0">
                <a:solidFill>
                  <a:srgbClr val="23505E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Tabla 6. Distribución de PQRD Savia Salud EPS en el Norte para el mes de septiembre 2024</a:t>
            </a:r>
          </a:p>
        </p:txBody>
      </p:sp>
      <p:sp>
        <p:nvSpPr>
          <p:cNvPr id="33" name="CuadroTexto 32">
            <a:extLst>
              <a:ext uri="{FF2B5EF4-FFF2-40B4-BE49-F238E27FC236}">
                <a16:creationId xmlns:a16="http://schemas.microsoft.com/office/drawing/2014/main" id="{02E2D7D4-7DB2-393B-B5AB-5C8B37BD045D}"/>
              </a:ext>
            </a:extLst>
          </p:cNvPr>
          <p:cNvSpPr txBox="1"/>
          <p:nvPr/>
        </p:nvSpPr>
        <p:spPr>
          <a:xfrm>
            <a:off x="1719820" y="9338871"/>
            <a:ext cx="7277623" cy="4975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spcAft>
                <a:spcPts val="1000"/>
              </a:spcAft>
            </a:pPr>
            <a:r>
              <a:rPr lang="es-CO" sz="900" b="1" i="1" dirty="0">
                <a:solidFill>
                  <a:srgbClr val="23505E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Fuente: Aplicativo Conexiones</a:t>
            </a:r>
          </a:p>
          <a:p>
            <a:pPr algn="r">
              <a:spcAft>
                <a:spcPts val="1000"/>
              </a:spcAft>
            </a:pPr>
            <a:r>
              <a:rPr lang="es-CO" sz="900" b="1" i="1" dirty="0">
                <a:solidFill>
                  <a:srgbClr val="23505E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Cálculo: Equipo de Atención al Usuario Savia Salud EPS</a:t>
            </a:r>
            <a:endParaRPr lang="es-CO" sz="900" b="1" i="1" dirty="0">
              <a:solidFill>
                <a:srgbClr val="23505E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ACC9329F-CB77-33DC-5461-8034B747850D}"/>
              </a:ext>
            </a:extLst>
          </p:cNvPr>
          <p:cNvSpPr txBox="1"/>
          <p:nvPr/>
        </p:nvSpPr>
        <p:spPr>
          <a:xfrm>
            <a:off x="1804651" y="777056"/>
            <a:ext cx="71927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CO" sz="2400" dirty="0">
                <a:solidFill>
                  <a:srgbClr val="23505E"/>
                </a:solidFill>
                <a:latin typeface="Open Sans bold" panose="020B0806030504020204" pitchFamily="34" charset="0"/>
                <a:ea typeface="Open Sans bold" panose="020B0806030504020204" pitchFamily="34" charset="0"/>
                <a:cs typeface="Open Sans bold" panose="020B0806030504020204" pitchFamily="34" charset="0"/>
              </a:rPr>
              <a:t>Detalle del comportamiento de PQRD en </a:t>
            </a:r>
            <a:r>
              <a:rPr lang="es-CO" sz="2400" dirty="0">
                <a:solidFill>
                  <a:srgbClr val="00A48D"/>
                </a:solidFill>
                <a:latin typeface="Open Sans bold" panose="020B0806030504020204" pitchFamily="34" charset="0"/>
                <a:ea typeface="Open Sans bold" panose="020B0806030504020204" pitchFamily="34" charset="0"/>
                <a:cs typeface="Open Sans bold" panose="020B0806030504020204" pitchFamily="34" charset="0"/>
              </a:rPr>
              <a:t>Norte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6834B4C9-009D-7EEB-154D-0DF636381DB9}"/>
              </a:ext>
            </a:extLst>
          </p:cNvPr>
          <p:cNvSpPr txBox="1"/>
          <p:nvPr/>
        </p:nvSpPr>
        <p:spPr>
          <a:xfrm>
            <a:off x="1391501" y="8217489"/>
            <a:ext cx="745463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600" dirty="0">
                <a:solidFill>
                  <a:srgbClr val="23505E"/>
                </a:solidFill>
                <a:latin typeface="Open Sans bold" panose="020B0806030504020204" pitchFamily="34" charset="0"/>
                <a:ea typeface="Open Sans bold" panose="020B0806030504020204" pitchFamily="34" charset="0"/>
                <a:cs typeface="Open Sans bold" panose="020B0806030504020204" pitchFamily="34" charset="0"/>
              </a:rPr>
              <a:t>La tasa total de PQRD para septiembre en el Norte es de 40,1 presentando un aumento del 17% con relación al mes anterior (34,4).</a:t>
            </a:r>
            <a:endParaRPr lang="es-CO" sz="1600" dirty="0">
              <a:solidFill>
                <a:srgbClr val="23505E"/>
              </a:solidFill>
              <a:latin typeface="Open Sans bold" panose="020B0806030504020204" pitchFamily="34" charset="0"/>
              <a:ea typeface="Open Sans bold" panose="020B0806030504020204" pitchFamily="34" charset="0"/>
              <a:cs typeface="Open Sans bold" panose="020B0806030504020204" pitchFamily="34" charset="0"/>
            </a:endParaRPr>
          </a:p>
        </p:txBody>
      </p:sp>
      <p:graphicFrame>
        <p:nvGraphicFramePr>
          <p:cNvPr id="4" name="Objeto 3">
            <a:extLst>
              <a:ext uri="{FF2B5EF4-FFF2-40B4-BE49-F238E27FC236}">
                <a16:creationId xmlns:a16="http://schemas.microsoft.com/office/drawing/2014/main" id="{CBE0A518-4FE1-3CFF-069C-A3C825FDC39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21784987"/>
              </p:ext>
            </p:extLst>
          </p:nvPr>
        </p:nvGraphicFramePr>
        <p:xfrm>
          <a:off x="1028967" y="2641440"/>
          <a:ext cx="7968476" cy="53534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2" imgW="4781710" imgH="3873588" progId="Excel.Sheet.12">
                  <p:embed/>
                </p:oleObj>
              </mc:Choice>
              <mc:Fallback>
                <p:oleObj name="Worksheet" r:id="rId2" imgW="4781710" imgH="3873588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028967" y="2641440"/>
                        <a:ext cx="7968476" cy="53534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61999688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CuadroTexto 41">
            <a:extLst>
              <a:ext uri="{FF2B5EF4-FFF2-40B4-BE49-F238E27FC236}">
                <a16:creationId xmlns:a16="http://schemas.microsoft.com/office/drawing/2014/main" id="{E6EBC756-C80C-4880-8BC9-E48A4EC9AB9A}"/>
              </a:ext>
            </a:extLst>
          </p:cNvPr>
          <p:cNvSpPr txBox="1"/>
          <p:nvPr/>
        </p:nvSpPr>
        <p:spPr>
          <a:xfrm>
            <a:off x="1219467" y="1801581"/>
            <a:ext cx="791426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b="1" i="1" dirty="0">
                <a:solidFill>
                  <a:srgbClr val="23505E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Tabla 7. Distribución de PQRD Savia Salud EPS en el Occidente para el mes de septiembre 2024</a:t>
            </a:r>
          </a:p>
        </p:txBody>
      </p:sp>
      <p:sp>
        <p:nvSpPr>
          <p:cNvPr id="33" name="CuadroTexto 32">
            <a:extLst>
              <a:ext uri="{FF2B5EF4-FFF2-40B4-BE49-F238E27FC236}">
                <a16:creationId xmlns:a16="http://schemas.microsoft.com/office/drawing/2014/main" id="{02E2D7D4-7DB2-393B-B5AB-5C8B37BD045D}"/>
              </a:ext>
            </a:extLst>
          </p:cNvPr>
          <p:cNvSpPr txBox="1"/>
          <p:nvPr/>
        </p:nvSpPr>
        <p:spPr>
          <a:xfrm>
            <a:off x="1719820" y="9338871"/>
            <a:ext cx="7277623" cy="4975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spcAft>
                <a:spcPts val="1000"/>
              </a:spcAft>
            </a:pPr>
            <a:r>
              <a:rPr lang="es-CO" sz="900" b="1" i="1" dirty="0">
                <a:solidFill>
                  <a:srgbClr val="23505E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Fuente: Aplicativo Conexiones</a:t>
            </a:r>
          </a:p>
          <a:p>
            <a:pPr algn="r">
              <a:spcAft>
                <a:spcPts val="1000"/>
              </a:spcAft>
            </a:pPr>
            <a:r>
              <a:rPr lang="es-CO" sz="900" b="1" i="1" dirty="0">
                <a:solidFill>
                  <a:srgbClr val="23505E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Cálculo: Equipo de Atención al Usuario Savia Salud EPS</a:t>
            </a:r>
            <a:endParaRPr lang="es-CO" sz="900" b="1" i="1" dirty="0">
              <a:solidFill>
                <a:srgbClr val="23505E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ACC9329F-CB77-33DC-5461-8034B747850D}"/>
              </a:ext>
            </a:extLst>
          </p:cNvPr>
          <p:cNvSpPr txBox="1"/>
          <p:nvPr/>
        </p:nvSpPr>
        <p:spPr>
          <a:xfrm>
            <a:off x="1804651" y="777056"/>
            <a:ext cx="71927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CO" sz="2400" dirty="0">
                <a:solidFill>
                  <a:srgbClr val="23505E"/>
                </a:solidFill>
                <a:latin typeface="Open Sans bold" panose="020B0806030504020204" pitchFamily="34" charset="0"/>
                <a:ea typeface="Open Sans bold" panose="020B0806030504020204" pitchFamily="34" charset="0"/>
                <a:cs typeface="Open Sans bold" panose="020B0806030504020204" pitchFamily="34" charset="0"/>
              </a:rPr>
              <a:t>Detalle del comportamiento de PQRD en </a:t>
            </a:r>
            <a:r>
              <a:rPr lang="es-CO" sz="2400" dirty="0">
                <a:solidFill>
                  <a:srgbClr val="00A48D"/>
                </a:solidFill>
                <a:latin typeface="Open Sans bold" panose="020B0806030504020204" pitchFamily="34" charset="0"/>
                <a:ea typeface="Open Sans bold" panose="020B0806030504020204" pitchFamily="34" charset="0"/>
                <a:cs typeface="Open Sans bold" panose="020B0806030504020204" pitchFamily="34" charset="0"/>
              </a:rPr>
              <a:t>Occidente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6834B4C9-009D-7EEB-154D-0DF636381DB9}"/>
              </a:ext>
            </a:extLst>
          </p:cNvPr>
          <p:cNvSpPr txBox="1"/>
          <p:nvPr/>
        </p:nvSpPr>
        <p:spPr>
          <a:xfrm>
            <a:off x="1535300" y="8362607"/>
            <a:ext cx="731951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600" dirty="0">
                <a:solidFill>
                  <a:srgbClr val="23505E"/>
                </a:solidFill>
                <a:latin typeface="Open Sans bold" panose="020B0806030504020204" pitchFamily="34" charset="0"/>
                <a:ea typeface="Open Sans bold" panose="020B0806030504020204" pitchFamily="34" charset="0"/>
                <a:cs typeface="Open Sans bold" panose="020B0806030504020204" pitchFamily="34" charset="0"/>
              </a:rPr>
              <a:t>La tasa total de PQRD para septiembre en el Occidente es de 32,4 presentando un aumento del 16% con relación al mes anterior (27,9).</a:t>
            </a:r>
            <a:endParaRPr lang="es-CO" sz="1600" dirty="0">
              <a:solidFill>
                <a:srgbClr val="23505E"/>
              </a:solidFill>
              <a:latin typeface="Open Sans bold" panose="020B0806030504020204" pitchFamily="34" charset="0"/>
              <a:ea typeface="Open Sans bold" panose="020B0806030504020204" pitchFamily="34" charset="0"/>
              <a:cs typeface="Open Sans bold" panose="020B0806030504020204" pitchFamily="34" charset="0"/>
            </a:endParaRPr>
          </a:p>
        </p:txBody>
      </p:sp>
      <p:graphicFrame>
        <p:nvGraphicFramePr>
          <p:cNvPr id="4" name="Objeto 3">
            <a:extLst>
              <a:ext uri="{FF2B5EF4-FFF2-40B4-BE49-F238E27FC236}">
                <a16:creationId xmlns:a16="http://schemas.microsoft.com/office/drawing/2014/main" id="{06A9E78F-1007-8614-F4D5-4378CAF24A6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07009196"/>
              </p:ext>
            </p:extLst>
          </p:nvPr>
        </p:nvGraphicFramePr>
        <p:xfrm>
          <a:off x="1358922" y="2458760"/>
          <a:ext cx="7635353" cy="551235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3" imgW="4781710" imgH="4057650" progId="Excel.Sheet.12">
                  <p:embed/>
                </p:oleObj>
              </mc:Choice>
              <mc:Fallback>
                <p:oleObj name="Worksheet" r:id="rId3" imgW="4781710" imgH="4057650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358922" y="2458760"/>
                        <a:ext cx="7635353" cy="551235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34988606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CuadroTexto 41">
            <a:extLst>
              <a:ext uri="{FF2B5EF4-FFF2-40B4-BE49-F238E27FC236}">
                <a16:creationId xmlns:a16="http://schemas.microsoft.com/office/drawing/2014/main" id="{E6EBC756-C80C-4880-8BC9-E48A4EC9AB9A}"/>
              </a:ext>
            </a:extLst>
          </p:cNvPr>
          <p:cNvSpPr txBox="1"/>
          <p:nvPr/>
        </p:nvSpPr>
        <p:spPr>
          <a:xfrm>
            <a:off x="1083179" y="1978773"/>
            <a:ext cx="791426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b="1" i="1" dirty="0">
                <a:solidFill>
                  <a:srgbClr val="23505E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Tabla 8. Distribución de PQRD Savia Salud EPS en el Nordeste para el mes de septiembre 2024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ACC9329F-CB77-33DC-5461-8034B747850D}"/>
              </a:ext>
            </a:extLst>
          </p:cNvPr>
          <p:cNvSpPr txBox="1"/>
          <p:nvPr/>
        </p:nvSpPr>
        <p:spPr>
          <a:xfrm>
            <a:off x="1804652" y="951914"/>
            <a:ext cx="71927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CO" sz="2400" dirty="0">
                <a:solidFill>
                  <a:srgbClr val="23505E"/>
                </a:solidFill>
                <a:latin typeface="Open Sans bold" panose="020B0806030504020204" pitchFamily="34" charset="0"/>
                <a:ea typeface="Open Sans bold" panose="020B0806030504020204" pitchFamily="34" charset="0"/>
                <a:cs typeface="Open Sans bold" panose="020B0806030504020204" pitchFamily="34" charset="0"/>
              </a:rPr>
              <a:t>Detalle del comportamiento de PQRD en </a:t>
            </a:r>
            <a:r>
              <a:rPr lang="es-CO" sz="2400" dirty="0">
                <a:solidFill>
                  <a:srgbClr val="00A48D"/>
                </a:solidFill>
                <a:latin typeface="Open Sans bold" panose="020B0806030504020204" pitchFamily="34" charset="0"/>
                <a:ea typeface="Open Sans bold" panose="020B0806030504020204" pitchFamily="34" charset="0"/>
                <a:cs typeface="Open Sans bold" panose="020B0806030504020204" pitchFamily="34" charset="0"/>
              </a:rPr>
              <a:t>Nordeste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6834B4C9-009D-7EEB-154D-0DF636381DB9}"/>
              </a:ext>
            </a:extLst>
          </p:cNvPr>
          <p:cNvSpPr txBox="1"/>
          <p:nvPr/>
        </p:nvSpPr>
        <p:spPr>
          <a:xfrm>
            <a:off x="1322220" y="7455521"/>
            <a:ext cx="767522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800" dirty="0">
                <a:solidFill>
                  <a:srgbClr val="23505E"/>
                </a:solidFill>
                <a:latin typeface="Open Sans bold" panose="020B0806030504020204" pitchFamily="34" charset="0"/>
                <a:ea typeface="Open Sans bold" panose="020B0806030504020204" pitchFamily="34" charset="0"/>
                <a:cs typeface="Open Sans bold" panose="020B0806030504020204" pitchFamily="34" charset="0"/>
              </a:rPr>
              <a:t>La tasa total de PQRD para septiembre en el Nordeste es de</a:t>
            </a:r>
            <a:r>
              <a:rPr lang="es-ES" dirty="0">
                <a:solidFill>
                  <a:srgbClr val="23505E"/>
                </a:solidFill>
                <a:latin typeface="Open Sans bold" panose="020B0806030504020204" pitchFamily="34" charset="0"/>
                <a:ea typeface="Open Sans bold" panose="020B0806030504020204" pitchFamily="34" charset="0"/>
                <a:cs typeface="Open Sans bold" panose="020B0806030504020204" pitchFamily="34" charset="0"/>
              </a:rPr>
              <a:t> 28,1</a:t>
            </a:r>
            <a:r>
              <a:rPr lang="es-ES" sz="1800" dirty="0">
                <a:solidFill>
                  <a:srgbClr val="23505E"/>
                </a:solidFill>
                <a:latin typeface="Open Sans bold" panose="020B0806030504020204" pitchFamily="34" charset="0"/>
                <a:ea typeface="Open Sans bold" panose="020B0806030504020204" pitchFamily="34" charset="0"/>
                <a:cs typeface="Open Sans bold" panose="020B0806030504020204" pitchFamily="34" charset="0"/>
              </a:rPr>
              <a:t> presentando una disminución del 7% con relación al mes anterior (30,2) .</a:t>
            </a:r>
            <a:endParaRPr lang="es-CO" sz="1800" dirty="0">
              <a:solidFill>
                <a:srgbClr val="23505E"/>
              </a:solidFill>
              <a:latin typeface="Open Sans bold" panose="020B0806030504020204" pitchFamily="34" charset="0"/>
              <a:ea typeface="Open Sans bold" panose="020B0806030504020204" pitchFamily="34" charset="0"/>
              <a:cs typeface="Open Sans bold" panose="020B0806030504020204" pitchFamily="34" charset="0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76DE9AA3-A4FF-5DD5-A7D8-6390519CE093}"/>
              </a:ext>
            </a:extLst>
          </p:cNvPr>
          <p:cNvSpPr txBox="1"/>
          <p:nvPr/>
        </p:nvSpPr>
        <p:spPr>
          <a:xfrm>
            <a:off x="1719820" y="9338871"/>
            <a:ext cx="7277623" cy="4975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spcAft>
                <a:spcPts val="1000"/>
              </a:spcAft>
            </a:pPr>
            <a:r>
              <a:rPr lang="es-CO" sz="900" b="1" i="1" dirty="0">
                <a:solidFill>
                  <a:srgbClr val="23505E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Fuente: Aplicativo Conexiones</a:t>
            </a:r>
          </a:p>
          <a:p>
            <a:pPr algn="r">
              <a:spcAft>
                <a:spcPts val="1000"/>
              </a:spcAft>
            </a:pPr>
            <a:r>
              <a:rPr lang="es-CO" sz="900" b="1" i="1" dirty="0">
                <a:solidFill>
                  <a:srgbClr val="23505E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Cálculo: Equipo de Atención al Usuario Savia Salud EPS</a:t>
            </a:r>
            <a:endParaRPr lang="es-CO" sz="900" b="1" i="1" dirty="0">
              <a:solidFill>
                <a:srgbClr val="23505E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Objeto 3">
            <a:extLst>
              <a:ext uri="{FF2B5EF4-FFF2-40B4-BE49-F238E27FC236}">
                <a16:creationId xmlns:a16="http://schemas.microsoft.com/office/drawing/2014/main" id="{6BB732AE-9A08-688F-4DA0-896716FC363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62960454"/>
              </p:ext>
            </p:extLst>
          </p:nvPr>
        </p:nvGraphicFramePr>
        <p:xfrm>
          <a:off x="1083179" y="2902321"/>
          <a:ext cx="7914264" cy="427769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2" imgW="4781710" imgH="2584362" progId="Excel.Sheet.12">
                  <p:embed/>
                </p:oleObj>
              </mc:Choice>
              <mc:Fallback>
                <p:oleObj name="Worksheet" r:id="rId2" imgW="4781710" imgH="2584362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083179" y="2902321"/>
                        <a:ext cx="7914264" cy="427769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02224874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CuadroTexto 41">
            <a:extLst>
              <a:ext uri="{FF2B5EF4-FFF2-40B4-BE49-F238E27FC236}">
                <a16:creationId xmlns:a16="http://schemas.microsoft.com/office/drawing/2014/main" id="{E6EBC756-C80C-4880-8BC9-E48A4EC9AB9A}"/>
              </a:ext>
            </a:extLst>
          </p:cNvPr>
          <p:cNvSpPr txBox="1"/>
          <p:nvPr/>
        </p:nvSpPr>
        <p:spPr>
          <a:xfrm>
            <a:off x="1083178" y="2510114"/>
            <a:ext cx="791426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b="1" i="1" dirty="0">
                <a:solidFill>
                  <a:srgbClr val="23505E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Tabla 9. Distribución de PQRD Savia Salud EPS en el Magdalena medio para el mes de septiembre 2024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ACC9329F-CB77-33DC-5461-8034B747850D}"/>
              </a:ext>
            </a:extLst>
          </p:cNvPr>
          <p:cNvSpPr txBox="1"/>
          <p:nvPr/>
        </p:nvSpPr>
        <p:spPr>
          <a:xfrm>
            <a:off x="1804651" y="1211350"/>
            <a:ext cx="71927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CO" sz="2400" dirty="0">
                <a:solidFill>
                  <a:srgbClr val="23505E"/>
                </a:solidFill>
                <a:latin typeface="Open Sans bold" panose="020B0806030504020204" pitchFamily="34" charset="0"/>
                <a:ea typeface="Open Sans bold" panose="020B0806030504020204" pitchFamily="34" charset="0"/>
                <a:cs typeface="Open Sans bold" panose="020B0806030504020204" pitchFamily="34" charset="0"/>
              </a:rPr>
              <a:t>Detalle del comportamiento de PQRD en </a:t>
            </a:r>
            <a:r>
              <a:rPr lang="es-CO" sz="2400" dirty="0">
                <a:solidFill>
                  <a:srgbClr val="00A48D"/>
                </a:solidFill>
                <a:latin typeface="Open Sans bold" panose="020B0806030504020204" pitchFamily="34" charset="0"/>
                <a:ea typeface="Open Sans bold" panose="020B0806030504020204" pitchFamily="34" charset="0"/>
                <a:cs typeface="Open Sans bold" panose="020B0806030504020204" pitchFamily="34" charset="0"/>
              </a:rPr>
              <a:t>Magdalena Medio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6834B4C9-009D-7EEB-154D-0DF636381DB9}"/>
              </a:ext>
            </a:extLst>
          </p:cNvPr>
          <p:cNvSpPr txBox="1"/>
          <p:nvPr/>
        </p:nvSpPr>
        <p:spPr>
          <a:xfrm>
            <a:off x="1229853" y="6882929"/>
            <a:ext cx="803709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800" dirty="0">
                <a:solidFill>
                  <a:srgbClr val="23505E"/>
                </a:solidFill>
                <a:latin typeface="Open Sans bold" panose="020B0806030504020204" pitchFamily="34" charset="0"/>
                <a:ea typeface="Open Sans bold" panose="020B0806030504020204" pitchFamily="34" charset="0"/>
                <a:cs typeface="Open Sans bold" panose="020B0806030504020204" pitchFamily="34" charset="0"/>
              </a:rPr>
              <a:t>La tasa total de PQRD para </a:t>
            </a:r>
            <a:r>
              <a:rPr lang="es-ES" dirty="0">
                <a:solidFill>
                  <a:srgbClr val="23505E"/>
                </a:solidFill>
                <a:latin typeface="Open Sans bold" panose="020B0806030504020204" pitchFamily="34" charset="0"/>
                <a:ea typeface="Open Sans bold" panose="020B0806030504020204" pitchFamily="34" charset="0"/>
                <a:cs typeface="Open Sans bold" panose="020B0806030504020204" pitchFamily="34" charset="0"/>
              </a:rPr>
              <a:t>septiembre</a:t>
            </a:r>
            <a:r>
              <a:rPr lang="es-ES" sz="1800" dirty="0">
                <a:solidFill>
                  <a:srgbClr val="23505E"/>
                </a:solidFill>
                <a:latin typeface="Open Sans bold" panose="020B0806030504020204" pitchFamily="34" charset="0"/>
                <a:ea typeface="Open Sans bold" panose="020B0806030504020204" pitchFamily="34" charset="0"/>
                <a:cs typeface="Open Sans bold" panose="020B0806030504020204" pitchFamily="34" charset="0"/>
              </a:rPr>
              <a:t> en el </a:t>
            </a:r>
            <a:r>
              <a:rPr lang="es-CO" dirty="0">
                <a:solidFill>
                  <a:srgbClr val="23505E"/>
                </a:solidFill>
                <a:latin typeface="Open Sans bold" panose="020B0806030504020204" pitchFamily="34" charset="0"/>
                <a:ea typeface="Open Sans bold" panose="020B0806030504020204" pitchFamily="34" charset="0"/>
                <a:cs typeface="Open Sans bold" panose="020B0806030504020204" pitchFamily="34" charset="0"/>
              </a:rPr>
              <a:t>Magdalena medio</a:t>
            </a:r>
            <a:r>
              <a:rPr lang="es-ES" dirty="0">
                <a:solidFill>
                  <a:srgbClr val="23505E"/>
                </a:solidFill>
                <a:latin typeface="Open Sans bold" panose="020B0806030504020204" pitchFamily="34" charset="0"/>
                <a:ea typeface="Open Sans bold" panose="020B0806030504020204" pitchFamily="34" charset="0"/>
                <a:cs typeface="Open Sans bold" panose="020B0806030504020204" pitchFamily="34" charset="0"/>
              </a:rPr>
              <a:t> </a:t>
            </a:r>
            <a:r>
              <a:rPr lang="es-ES" sz="1800" dirty="0">
                <a:solidFill>
                  <a:srgbClr val="23505E"/>
                </a:solidFill>
                <a:latin typeface="Open Sans bold" panose="020B0806030504020204" pitchFamily="34" charset="0"/>
                <a:ea typeface="Open Sans bold" panose="020B0806030504020204" pitchFamily="34" charset="0"/>
                <a:cs typeface="Open Sans bold" panose="020B0806030504020204" pitchFamily="34" charset="0"/>
              </a:rPr>
              <a:t>es de 32,5  presentando una disminución </a:t>
            </a:r>
            <a:r>
              <a:rPr lang="es-ES" dirty="0">
                <a:solidFill>
                  <a:srgbClr val="23505E"/>
                </a:solidFill>
                <a:latin typeface="Open Sans bold" panose="020B0806030504020204" pitchFamily="34" charset="0"/>
                <a:ea typeface="Open Sans bold" panose="020B0806030504020204" pitchFamily="34" charset="0"/>
                <a:cs typeface="Open Sans bold" panose="020B0806030504020204" pitchFamily="34" charset="0"/>
              </a:rPr>
              <a:t>del 4,6% </a:t>
            </a:r>
            <a:r>
              <a:rPr lang="es-ES" sz="1800" dirty="0">
                <a:solidFill>
                  <a:srgbClr val="23505E"/>
                </a:solidFill>
                <a:latin typeface="Open Sans bold" panose="020B0806030504020204" pitchFamily="34" charset="0"/>
                <a:ea typeface="Open Sans bold" panose="020B0806030504020204" pitchFamily="34" charset="0"/>
                <a:cs typeface="Open Sans bold" panose="020B0806030504020204" pitchFamily="34" charset="0"/>
              </a:rPr>
              <a:t>con relación al mes anterior (34,0).</a:t>
            </a:r>
            <a:endParaRPr lang="es-CO" sz="1800" dirty="0">
              <a:solidFill>
                <a:srgbClr val="23505E"/>
              </a:solidFill>
              <a:latin typeface="Open Sans bold" panose="020B0806030504020204" pitchFamily="34" charset="0"/>
              <a:ea typeface="Open Sans bold" panose="020B0806030504020204" pitchFamily="34" charset="0"/>
              <a:cs typeface="Open Sans bold" panose="020B0806030504020204" pitchFamily="34" charset="0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76DE9AA3-A4FF-5DD5-A7D8-6390519CE093}"/>
              </a:ext>
            </a:extLst>
          </p:cNvPr>
          <p:cNvSpPr txBox="1"/>
          <p:nvPr/>
        </p:nvSpPr>
        <p:spPr>
          <a:xfrm>
            <a:off x="1719820" y="9338871"/>
            <a:ext cx="7277623" cy="4975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spcAft>
                <a:spcPts val="1000"/>
              </a:spcAft>
            </a:pPr>
            <a:r>
              <a:rPr lang="es-CO" sz="900" b="1" i="1" dirty="0">
                <a:solidFill>
                  <a:srgbClr val="23505E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Fuente: Aplicativo Conexiones</a:t>
            </a:r>
          </a:p>
          <a:p>
            <a:pPr algn="r">
              <a:spcAft>
                <a:spcPts val="1000"/>
              </a:spcAft>
            </a:pPr>
            <a:r>
              <a:rPr lang="es-CO" sz="900" b="1" i="1" dirty="0">
                <a:solidFill>
                  <a:srgbClr val="23505E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Cálculo: Equipo de Atención al Usuario Savia Salud EPS</a:t>
            </a:r>
            <a:endParaRPr lang="es-CO" sz="900" b="1" i="1" dirty="0">
              <a:solidFill>
                <a:srgbClr val="23505E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Objeto 3">
            <a:extLst>
              <a:ext uri="{FF2B5EF4-FFF2-40B4-BE49-F238E27FC236}">
                <a16:creationId xmlns:a16="http://schemas.microsoft.com/office/drawing/2014/main" id="{BDB12D84-3F12-E89D-B180-A7B75E19F6C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48097987"/>
              </p:ext>
            </p:extLst>
          </p:nvPr>
        </p:nvGraphicFramePr>
        <p:xfrm>
          <a:off x="1083177" y="3511675"/>
          <a:ext cx="8037095" cy="310596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2" imgW="4781710" imgH="1847719" progId="Excel.Sheet.12">
                  <p:embed/>
                </p:oleObj>
              </mc:Choice>
              <mc:Fallback>
                <p:oleObj name="Worksheet" r:id="rId2" imgW="4781710" imgH="1847719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083177" y="3511675"/>
                        <a:ext cx="8037095" cy="310596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99416172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CuadroTexto 41">
            <a:extLst>
              <a:ext uri="{FF2B5EF4-FFF2-40B4-BE49-F238E27FC236}">
                <a16:creationId xmlns:a16="http://schemas.microsoft.com/office/drawing/2014/main" id="{E6EBC756-C80C-4880-8BC9-E48A4EC9AB9A}"/>
              </a:ext>
            </a:extLst>
          </p:cNvPr>
          <p:cNvSpPr txBox="1"/>
          <p:nvPr/>
        </p:nvSpPr>
        <p:spPr>
          <a:xfrm>
            <a:off x="1083178" y="2510114"/>
            <a:ext cx="791426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b="1" i="1" dirty="0">
                <a:solidFill>
                  <a:srgbClr val="23505E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Tabla 10. Distribución de PQRD Savia Salud EPS en el Bajo Cauca para el mes de septiembre 2024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ACC9329F-CB77-33DC-5461-8034B747850D}"/>
              </a:ext>
            </a:extLst>
          </p:cNvPr>
          <p:cNvSpPr txBox="1"/>
          <p:nvPr/>
        </p:nvSpPr>
        <p:spPr>
          <a:xfrm>
            <a:off x="1804651" y="1211350"/>
            <a:ext cx="71927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CO" sz="2400" dirty="0">
                <a:solidFill>
                  <a:srgbClr val="23505E"/>
                </a:solidFill>
                <a:latin typeface="Open Sans bold" panose="020B0806030504020204" pitchFamily="34" charset="0"/>
                <a:ea typeface="Open Sans bold" panose="020B0806030504020204" pitchFamily="34" charset="0"/>
                <a:cs typeface="Open Sans bold" panose="020B0806030504020204" pitchFamily="34" charset="0"/>
              </a:rPr>
              <a:t>Detalle del comportamiento de PQRD en </a:t>
            </a:r>
          </a:p>
          <a:p>
            <a:pPr algn="r"/>
            <a:r>
              <a:rPr lang="es-CO" sz="2400" dirty="0">
                <a:solidFill>
                  <a:srgbClr val="00A48D"/>
                </a:solidFill>
                <a:latin typeface="Open Sans bold" panose="020B0806030504020204" pitchFamily="34" charset="0"/>
                <a:ea typeface="Open Sans bold" panose="020B0806030504020204" pitchFamily="34" charset="0"/>
                <a:cs typeface="Open Sans bold" panose="020B0806030504020204" pitchFamily="34" charset="0"/>
              </a:rPr>
              <a:t>Bajo Cauca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76DE9AA3-A4FF-5DD5-A7D8-6390519CE093}"/>
              </a:ext>
            </a:extLst>
          </p:cNvPr>
          <p:cNvSpPr txBox="1"/>
          <p:nvPr/>
        </p:nvSpPr>
        <p:spPr>
          <a:xfrm>
            <a:off x="1719820" y="9338871"/>
            <a:ext cx="7277623" cy="4975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spcAft>
                <a:spcPts val="1000"/>
              </a:spcAft>
            </a:pPr>
            <a:r>
              <a:rPr lang="es-CO" sz="900" b="1" i="1" dirty="0">
                <a:solidFill>
                  <a:srgbClr val="23505E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Fuente: Aplicativo Conexiones</a:t>
            </a:r>
          </a:p>
          <a:p>
            <a:pPr algn="r">
              <a:spcAft>
                <a:spcPts val="1000"/>
              </a:spcAft>
            </a:pPr>
            <a:r>
              <a:rPr lang="es-CO" sz="900" b="1" i="1" dirty="0">
                <a:solidFill>
                  <a:srgbClr val="23505E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Cálculo: Equipo de Atención al Usuario Savia Salud EPS</a:t>
            </a:r>
            <a:endParaRPr lang="es-CO" sz="900" b="1" i="1" dirty="0">
              <a:solidFill>
                <a:srgbClr val="23505E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85521BD9-801C-D993-A17C-C56DF8056A6E}"/>
              </a:ext>
            </a:extLst>
          </p:cNvPr>
          <p:cNvSpPr txBox="1"/>
          <p:nvPr/>
        </p:nvSpPr>
        <p:spPr>
          <a:xfrm>
            <a:off x="1229853" y="6882929"/>
            <a:ext cx="803709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800" dirty="0">
                <a:solidFill>
                  <a:srgbClr val="23505E"/>
                </a:solidFill>
                <a:latin typeface="Open Sans bold" panose="020B0806030504020204" pitchFamily="34" charset="0"/>
                <a:ea typeface="Open Sans bold" panose="020B0806030504020204" pitchFamily="34" charset="0"/>
                <a:cs typeface="Open Sans bold" panose="020B0806030504020204" pitchFamily="34" charset="0"/>
              </a:rPr>
              <a:t>La tasa total de PQRD para septiembre en el </a:t>
            </a:r>
            <a:r>
              <a:rPr lang="es-CO" sz="1800" dirty="0">
                <a:solidFill>
                  <a:srgbClr val="23505E"/>
                </a:solidFill>
                <a:latin typeface="Open Sans bold" panose="020B0806030504020204" pitchFamily="34" charset="0"/>
                <a:ea typeface="Open Sans bold" panose="020B0806030504020204" pitchFamily="34" charset="0"/>
                <a:cs typeface="Open Sans bold" panose="020B0806030504020204" pitchFamily="34" charset="0"/>
              </a:rPr>
              <a:t>Bajo Cauca</a:t>
            </a:r>
            <a:r>
              <a:rPr lang="es-ES" dirty="0">
                <a:solidFill>
                  <a:srgbClr val="23505E"/>
                </a:solidFill>
                <a:latin typeface="Open Sans bold" panose="020B0806030504020204" pitchFamily="34" charset="0"/>
                <a:ea typeface="Open Sans bold" panose="020B0806030504020204" pitchFamily="34" charset="0"/>
                <a:cs typeface="Open Sans bold" panose="020B0806030504020204" pitchFamily="34" charset="0"/>
              </a:rPr>
              <a:t> </a:t>
            </a:r>
            <a:r>
              <a:rPr lang="es-ES" sz="1800" dirty="0">
                <a:solidFill>
                  <a:srgbClr val="23505E"/>
                </a:solidFill>
                <a:latin typeface="Open Sans bold" panose="020B0806030504020204" pitchFamily="34" charset="0"/>
                <a:ea typeface="Open Sans bold" panose="020B0806030504020204" pitchFamily="34" charset="0"/>
                <a:cs typeface="Open Sans bold" panose="020B0806030504020204" pitchFamily="34" charset="0"/>
              </a:rPr>
              <a:t>es de 3</a:t>
            </a:r>
            <a:r>
              <a:rPr lang="es-ES" dirty="0">
                <a:solidFill>
                  <a:srgbClr val="23505E"/>
                </a:solidFill>
                <a:latin typeface="Open Sans bold" panose="020B0806030504020204" pitchFamily="34" charset="0"/>
                <a:ea typeface="Open Sans bold" panose="020B0806030504020204" pitchFamily="34" charset="0"/>
                <a:cs typeface="Open Sans bold" panose="020B0806030504020204" pitchFamily="34" charset="0"/>
              </a:rPr>
              <a:t>9</a:t>
            </a:r>
            <a:r>
              <a:rPr lang="es-ES" sz="1800" dirty="0">
                <a:solidFill>
                  <a:srgbClr val="23505E"/>
                </a:solidFill>
                <a:latin typeface="Open Sans bold" panose="020B0806030504020204" pitchFamily="34" charset="0"/>
                <a:ea typeface="Open Sans bold" panose="020B0806030504020204" pitchFamily="34" charset="0"/>
                <a:cs typeface="Open Sans bold" panose="020B0806030504020204" pitchFamily="34" charset="0"/>
              </a:rPr>
              <a:t>,2 presentando un aumento del </a:t>
            </a:r>
            <a:r>
              <a:rPr lang="es-ES" dirty="0">
                <a:solidFill>
                  <a:srgbClr val="23505E"/>
                </a:solidFill>
                <a:latin typeface="Open Sans bold" panose="020B0806030504020204" pitchFamily="34" charset="0"/>
                <a:ea typeface="Open Sans bold" panose="020B0806030504020204" pitchFamily="34" charset="0"/>
                <a:cs typeface="Open Sans bold" panose="020B0806030504020204" pitchFamily="34" charset="0"/>
              </a:rPr>
              <a:t>14</a:t>
            </a:r>
            <a:r>
              <a:rPr lang="es-ES" sz="1800" dirty="0">
                <a:solidFill>
                  <a:srgbClr val="23505E"/>
                </a:solidFill>
                <a:latin typeface="Open Sans bold" panose="020B0806030504020204" pitchFamily="34" charset="0"/>
                <a:ea typeface="Open Sans bold" panose="020B0806030504020204" pitchFamily="34" charset="0"/>
                <a:cs typeface="Open Sans bold" panose="020B0806030504020204" pitchFamily="34" charset="0"/>
              </a:rPr>
              <a:t>% con relación al mes anterior (</a:t>
            </a:r>
            <a:r>
              <a:rPr lang="es-ES" dirty="0">
                <a:solidFill>
                  <a:srgbClr val="23505E"/>
                </a:solidFill>
                <a:latin typeface="Open Sans bold" panose="020B0806030504020204" pitchFamily="34" charset="0"/>
                <a:ea typeface="Open Sans bold" panose="020B0806030504020204" pitchFamily="34" charset="0"/>
                <a:cs typeface="Open Sans bold" panose="020B0806030504020204" pitchFamily="34" charset="0"/>
              </a:rPr>
              <a:t>34,4</a:t>
            </a:r>
            <a:r>
              <a:rPr lang="es-ES" sz="1800" dirty="0">
                <a:solidFill>
                  <a:srgbClr val="23505E"/>
                </a:solidFill>
                <a:latin typeface="Open Sans bold" panose="020B0806030504020204" pitchFamily="34" charset="0"/>
                <a:ea typeface="Open Sans bold" panose="020B0806030504020204" pitchFamily="34" charset="0"/>
                <a:cs typeface="Open Sans bold" panose="020B0806030504020204" pitchFamily="34" charset="0"/>
              </a:rPr>
              <a:t>).</a:t>
            </a:r>
            <a:endParaRPr lang="es-CO" sz="1800" dirty="0">
              <a:solidFill>
                <a:srgbClr val="23505E"/>
              </a:solidFill>
              <a:latin typeface="Open Sans bold" panose="020B0806030504020204" pitchFamily="34" charset="0"/>
              <a:ea typeface="Open Sans bold" panose="020B0806030504020204" pitchFamily="34" charset="0"/>
              <a:cs typeface="Open Sans bold" panose="020B0806030504020204" pitchFamily="34" charset="0"/>
            </a:endParaRPr>
          </a:p>
        </p:txBody>
      </p:sp>
      <p:graphicFrame>
        <p:nvGraphicFramePr>
          <p:cNvPr id="7" name="Objeto 6">
            <a:extLst>
              <a:ext uri="{FF2B5EF4-FFF2-40B4-BE49-F238E27FC236}">
                <a16:creationId xmlns:a16="http://schemas.microsoft.com/office/drawing/2014/main" id="{B8C98DED-9971-B762-E36F-7B88C85A925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42347120"/>
              </p:ext>
            </p:extLst>
          </p:nvPr>
        </p:nvGraphicFramePr>
        <p:xfrm>
          <a:off x="1083178" y="3413071"/>
          <a:ext cx="8037095" cy="310596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2" imgW="4781710" imgH="1847719" progId="Excel.Sheet.12">
                  <p:embed/>
                </p:oleObj>
              </mc:Choice>
              <mc:Fallback>
                <p:oleObj name="Worksheet" r:id="rId2" imgW="4781710" imgH="1847719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083178" y="3413071"/>
                        <a:ext cx="8037095" cy="310596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05846415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>
            <a:extLst>
              <a:ext uri="{FF2B5EF4-FFF2-40B4-BE49-F238E27FC236}">
                <a16:creationId xmlns:a16="http://schemas.microsoft.com/office/drawing/2014/main" id="{E017E9B6-5AF5-4141-B244-18268CC864FF}"/>
              </a:ext>
            </a:extLst>
          </p:cNvPr>
          <p:cNvSpPr txBox="1"/>
          <p:nvPr/>
        </p:nvSpPr>
        <p:spPr>
          <a:xfrm>
            <a:off x="3471672" y="117641"/>
            <a:ext cx="635385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CO" sz="1400" b="1" i="1" dirty="0">
                <a:solidFill>
                  <a:srgbClr val="00A48D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Tabla 6. Distribución PQRD por servicios </a:t>
            </a:r>
            <a:r>
              <a:rPr lang="es-CO" sz="1400" b="1" i="1" dirty="0">
                <a:solidFill>
                  <a:srgbClr val="00A48D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los </a:t>
            </a:r>
            <a:r>
              <a:rPr lang="es-CO" sz="1400" b="1" i="1" dirty="0">
                <a:solidFill>
                  <a:srgbClr val="00A48D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principales proveedores para </a:t>
            </a:r>
            <a:r>
              <a:rPr lang="es-CO" sz="1400" b="1" i="1" dirty="0">
                <a:solidFill>
                  <a:srgbClr val="00A48D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septiembre</a:t>
            </a:r>
            <a:r>
              <a:rPr lang="es-CO" sz="1400" b="1" i="1" dirty="0">
                <a:solidFill>
                  <a:srgbClr val="00A48D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2024</a:t>
            </a:r>
            <a:endParaRPr lang="es-CO" sz="1400" i="1" dirty="0">
              <a:solidFill>
                <a:srgbClr val="00A48D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55D8EFFA-3565-4195-91D7-23F779C0CD6E}"/>
              </a:ext>
            </a:extLst>
          </p:cNvPr>
          <p:cNvSpPr txBox="1"/>
          <p:nvPr/>
        </p:nvSpPr>
        <p:spPr>
          <a:xfrm>
            <a:off x="3909137" y="8848202"/>
            <a:ext cx="5600526" cy="6001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s-MX" sz="1600" b="1" dirty="0">
                <a:solidFill>
                  <a:srgbClr val="23505E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Los motivos de PQRD asignadas a estas instituciones se encuentran inmersas en la Tabla 1. </a:t>
            </a:r>
            <a:endParaRPr lang="es-ES" sz="1600" dirty="0">
              <a:solidFill>
                <a:srgbClr val="23505E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7" name="CuadroTexto 56">
            <a:extLst>
              <a:ext uri="{FF2B5EF4-FFF2-40B4-BE49-F238E27FC236}">
                <a16:creationId xmlns:a16="http://schemas.microsoft.com/office/drawing/2014/main" id="{0ED5D1CD-11AB-4DBA-AF11-AF7AF7999B49}"/>
              </a:ext>
            </a:extLst>
          </p:cNvPr>
          <p:cNvSpPr txBox="1"/>
          <p:nvPr/>
        </p:nvSpPr>
        <p:spPr>
          <a:xfrm>
            <a:off x="1023688" y="632322"/>
            <a:ext cx="881734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CO" sz="1000" i="1" dirty="0">
                <a:solidFill>
                  <a:srgbClr val="23505E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Fuente: Aplicativo Conexiones</a:t>
            </a:r>
            <a:endParaRPr lang="es-CO" sz="1000" i="1" dirty="0">
              <a:solidFill>
                <a:srgbClr val="23505E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r"/>
            <a:r>
              <a:rPr lang="es-CO" sz="1000" i="1" dirty="0">
                <a:solidFill>
                  <a:srgbClr val="23505E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Cálculo: Equipo de Atención al Usuario Savia Salud EPS</a:t>
            </a:r>
            <a:endParaRPr lang="es-CO" sz="1000" i="1" dirty="0">
              <a:solidFill>
                <a:srgbClr val="23505E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r"/>
            <a:endParaRPr lang="es-CO" sz="1000" dirty="0">
              <a:solidFill>
                <a:srgbClr val="23505E"/>
              </a:solidFill>
            </a:endParaRPr>
          </a:p>
        </p:txBody>
      </p:sp>
      <p:pic>
        <p:nvPicPr>
          <p:cNvPr id="79" name="Gráfico 78">
            <a:extLst>
              <a:ext uri="{FF2B5EF4-FFF2-40B4-BE49-F238E27FC236}">
                <a16:creationId xmlns:a16="http://schemas.microsoft.com/office/drawing/2014/main" id="{2E6F1AED-E6D0-442D-B0D0-E7D005A00F3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77721" y="2404539"/>
            <a:ext cx="1200154" cy="242149"/>
          </a:xfrm>
          <a:prstGeom prst="rect">
            <a:avLst/>
          </a:prstGeom>
        </p:spPr>
      </p:pic>
      <p:sp>
        <p:nvSpPr>
          <p:cNvPr id="83" name="CuadroTexto 82">
            <a:extLst>
              <a:ext uri="{FF2B5EF4-FFF2-40B4-BE49-F238E27FC236}">
                <a16:creationId xmlns:a16="http://schemas.microsoft.com/office/drawing/2014/main" id="{F6753C83-5470-4428-87EE-69DC0EF31B7A}"/>
              </a:ext>
            </a:extLst>
          </p:cNvPr>
          <p:cNvSpPr txBox="1"/>
          <p:nvPr/>
        </p:nvSpPr>
        <p:spPr>
          <a:xfrm>
            <a:off x="336460" y="2566067"/>
            <a:ext cx="1544677" cy="2975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2000" baseline="-25000" dirty="0">
                <a:solidFill>
                  <a:srgbClr val="00A48D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151</a:t>
            </a:r>
          </a:p>
        </p:txBody>
      </p:sp>
      <p:pic>
        <p:nvPicPr>
          <p:cNvPr id="115" name="Imagen 114" descr="Logotipo, nombre de la empresa&#10;&#10;Descripción generada automáticamente">
            <a:extLst>
              <a:ext uri="{FF2B5EF4-FFF2-40B4-BE49-F238E27FC236}">
                <a16:creationId xmlns:a16="http://schemas.microsoft.com/office/drawing/2014/main" id="{FFAE221B-F760-46CD-90E3-7E7E18298F7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8556" y="1544311"/>
            <a:ext cx="1301798" cy="675934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8C207FF5-13EA-E8AD-C894-7D85E217FE7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67979" y="3087675"/>
            <a:ext cx="910922" cy="1154682"/>
          </a:xfrm>
          <a:prstGeom prst="rect">
            <a:avLst/>
          </a:prstGeom>
        </p:spPr>
      </p:pic>
      <p:pic>
        <p:nvPicPr>
          <p:cNvPr id="44" name="Imagen 43" descr="Interfaz de usuario gráfica, Aplicación&#10;&#10;Descripción generada automáticamente">
            <a:extLst>
              <a:ext uri="{FF2B5EF4-FFF2-40B4-BE49-F238E27FC236}">
                <a16:creationId xmlns:a16="http://schemas.microsoft.com/office/drawing/2014/main" id="{FF85DAB2-BC09-8563-D241-47420EA2A22C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633" r="67610" b="13772"/>
          <a:stretch/>
        </p:blipFill>
        <p:spPr>
          <a:xfrm>
            <a:off x="937509" y="7554790"/>
            <a:ext cx="1544677" cy="1113441"/>
          </a:xfrm>
          <a:prstGeom prst="rect">
            <a:avLst/>
          </a:prstGeom>
        </p:spPr>
      </p:pic>
      <p:pic>
        <p:nvPicPr>
          <p:cNvPr id="45" name="Gráfico 44">
            <a:extLst>
              <a:ext uri="{FF2B5EF4-FFF2-40B4-BE49-F238E27FC236}">
                <a16:creationId xmlns:a16="http://schemas.microsoft.com/office/drawing/2014/main" id="{7FA9C027-62D4-5577-84B6-2E2CE5C8ECD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786960" y="2394467"/>
            <a:ext cx="1200154" cy="242149"/>
          </a:xfrm>
          <a:prstGeom prst="rect">
            <a:avLst/>
          </a:prstGeom>
        </p:spPr>
      </p:pic>
      <p:pic>
        <p:nvPicPr>
          <p:cNvPr id="46" name="Gráfico 45">
            <a:extLst>
              <a:ext uri="{FF2B5EF4-FFF2-40B4-BE49-F238E27FC236}">
                <a16:creationId xmlns:a16="http://schemas.microsoft.com/office/drawing/2014/main" id="{90E0C542-34E4-95BC-5BED-8D44DD44B1D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706284" y="2404539"/>
            <a:ext cx="1200154" cy="242149"/>
          </a:xfrm>
          <a:prstGeom prst="rect">
            <a:avLst/>
          </a:prstGeom>
        </p:spPr>
      </p:pic>
      <p:sp>
        <p:nvSpPr>
          <p:cNvPr id="48" name="CuadroTexto 47">
            <a:extLst>
              <a:ext uri="{FF2B5EF4-FFF2-40B4-BE49-F238E27FC236}">
                <a16:creationId xmlns:a16="http://schemas.microsoft.com/office/drawing/2014/main" id="{2C6802CC-7E48-368C-55B4-5FC158189EE2}"/>
              </a:ext>
            </a:extLst>
          </p:cNvPr>
          <p:cNvSpPr txBox="1"/>
          <p:nvPr/>
        </p:nvSpPr>
        <p:spPr>
          <a:xfrm>
            <a:off x="3565023" y="2566067"/>
            <a:ext cx="1544677" cy="2975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2000" baseline="-25000" dirty="0">
                <a:solidFill>
                  <a:srgbClr val="00A48D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441</a:t>
            </a:r>
          </a:p>
        </p:txBody>
      </p:sp>
      <p:pic>
        <p:nvPicPr>
          <p:cNvPr id="50" name="Gráfico 49">
            <a:extLst>
              <a:ext uri="{FF2B5EF4-FFF2-40B4-BE49-F238E27FC236}">
                <a16:creationId xmlns:a16="http://schemas.microsoft.com/office/drawing/2014/main" id="{E80A219A-789A-AC78-1E5E-7E8D42D5EBC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015523" y="2394467"/>
            <a:ext cx="1200154" cy="242149"/>
          </a:xfrm>
          <a:prstGeom prst="rect">
            <a:avLst/>
          </a:prstGeom>
        </p:spPr>
      </p:pic>
      <p:pic>
        <p:nvPicPr>
          <p:cNvPr id="56" name="Gráfico 55">
            <a:extLst>
              <a:ext uri="{FF2B5EF4-FFF2-40B4-BE49-F238E27FC236}">
                <a16:creationId xmlns:a16="http://schemas.microsoft.com/office/drawing/2014/main" id="{6A7F1836-6DD5-AC99-6094-AFB145B7352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83418" y="4350903"/>
            <a:ext cx="1200154" cy="242149"/>
          </a:xfrm>
          <a:prstGeom prst="rect">
            <a:avLst/>
          </a:prstGeom>
        </p:spPr>
      </p:pic>
      <p:sp>
        <p:nvSpPr>
          <p:cNvPr id="58" name="CuadroTexto 57">
            <a:extLst>
              <a:ext uri="{FF2B5EF4-FFF2-40B4-BE49-F238E27FC236}">
                <a16:creationId xmlns:a16="http://schemas.microsoft.com/office/drawing/2014/main" id="{68A48641-B81C-84B3-EB04-D503749446E3}"/>
              </a:ext>
            </a:extLst>
          </p:cNvPr>
          <p:cNvSpPr txBox="1"/>
          <p:nvPr/>
        </p:nvSpPr>
        <p:spPr>
          <a:xfrm>
            <a:off x="411923" y="5139225"/>
            <a:ext cx="1019394" cy="256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1600" baseline="-25000" dirty="0">
                <a:solidFill>
                  <a:schemeClr val="bg1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Agosto</a:t>
            </a:r>
          </a:p>
        </p:txBody>
      </p:sp>
      <p:sp>
        <p:nvSpPr>
          <p:cNvPr id="59" name="CuadroTexto 58">
            <a:extLst>
              <a:ext uri="{FF2B5EF4-FFF2-40B4-BE49-F238E27FC236}">
                <a16:creationId xmlns:a16="http://schemas.microsoft.com/office/drawing/2014/main" id="{BC066AA3-78C0-09DB-4E0A-05814E885CCE}"/>
              </a:ext>
            </a:extLst>
          </p:cNvPr>
          <p:cNvSpPr txBox="1"/>
          <p:nvPr/>
        </p:nvSpPr>
        <p:spPr>
          <a:xfrm>
            <a:off x="332028" y="4511190"/>
            <a:ext cx="1544677" cy="2975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2000" baseline="-25000" dirty="0">
                <a:solidFill>
                  <a:srgbClr val="00A48D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130</a:t>
            </a:r>
          </a:p>
        </p:txBody>
      </p:sp>
      <p:pic>
        <p:nvPicPr>
          <p:cNvPr id="61" name="Gráfico 60">
            <a:extLst>
              <a:ext uri="{FF2B5EF4-FFF2-40B4-BE49-F238E27FC236}">
                <a16:creationId xmlns:a16="http://schemas.microsoft.com/office/drawing/2014/main" id="{A7ABC424-CC13-6E0B-01A4-E2C60B56FE8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792657" y="4340831"/>
            <a:ext cx="1200154" cy="242149"/>
          </a:xfrm>
          <a:prstGeom prst="rect">
            <a:avLst/>
          </a:prstGeom>
        </p:spPr>
      </p:pic>
      <p:pic>
        <p:nvPicPr>
          <p:cNvPr id="78" name="Gráfico 77">
            <a:extLst>
              <a:ext uri="{FF2B5EF4-FFF2-40B4-BE49-F238E27FC236}">
                <a16:creationId xmlns:a16="http://schemas.microsoft.com/office/drawing/2014/main" id="{6C7523C2-7C4A-04D4-3DE5-3BF6747CBAE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703250" y="4283542"/>
            <a:ext cx="1200154" cy="242149"/>
          </a:xfrm>
          <a:prstGeom prst="rect">
            <a:avLst/>
          </a:prstGeom>
        </p:spPr>
      </p:pic>
      <p:sp>
        <p:nvSpPr>
          <p:cNvPr id="96" name="CuadroTexto 95">
            <a:extLst>
              <a:ext uri="{FF2B5EF4-FFF2-40B4-BE49-F238E27FC236}">
                <a16:creationId xmlns:a16="http://schemas.microsoft.com/office/drawing/2014/main" id="{E3E0A647-BC32-063B-CBA3-BD5ABF8B5D43}"/>
              </a:ext>
            </a:extLst>
          </p:cNvPr>
          <p:cNvSpPr txBox="1"/>
          <p:nvPr/>
        </p:nvSpPr>
        <p:spPr>
          <a:xfrm>
            <a:off x="3561989" y="4445070"/>
            <a:ext cx="1544677" cy="2975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2000" baseline="-25000" dirty="0">
                <a:solidFill>
                  <a:srgbClr val="00A48D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221</a:t>
            </a:r>
          </a:p>
        </p:txBody>
      </p:sp>
      <p:pic>
        <p:nvPicPr>
          <p:cNvPr id="98" name="Gráfico 97">
            <a:extLst>
              <a:ext uri="{FF2B5EF4-FFF2-40B4-BE49-F238E27FC236}">
                <a16:creationId xmlns:a16="http://schemas.microsoft.com/office/drawing/2014/main" id="{19009560-A2A9-494B-7485-0D483569483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012489" y="4273470"/>
            <a:ext cx="1200154" cy="242149"/>
          </a:xfrm>
          <a:prstGeom prst="rect">
            <a:avLst/>
          </a:prstGeom>
        </p:spPr>
      </p:pic>
      <p:pic>
        <p:nvPicPr>
          <p:cNvPr id="100" name="Imagen 99" descr="Texto&#10;&#10;Descripción generada automáticamente con confianza media">
            <a:extLst>
              <a:ext uri="{FF2B5EF4-FFF2-40B4-BE49-F238E27FC236}">
                <a16:creationId xmlns:a16="http://schemas.microsoft.com/office/drawing/2014/main" id="{C262E0CB-B160-F935-E761-609CA7E66E8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64939" y="3443469"/>
            <a:ext cx="2381250" cy="885825"/>
          </a:xfrm>
          <a:prstGeom prst="rect">
            <a:avLst/>
          </a:prstGeom>
        </p:spPr>
      </p:pic>
      <p:pic>
        <p:nvPicPr>
          <p:cNvPr id="101" name="Gráfico 100">
            <a:extLst>
              <a:ext uri="{FF2B5EF4-FFF2-40B4-BE49-F238E27FC236}">
                <a16:creationId xmlns:a16="http://schemas.microsoft.com/office/drawing/2014/main" id="{E2A76C0C-2ADF-DADD-ABA9-31B71A1C2CA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849808" y="4304118"/>
            <a:ext cx="1200154" cy="242149"/>
          </a:xfrm>
          <a:prstGeom prst="rect">
            <a:avLst/>
          </a:prstGeom>
        </p:spPr>
      </p:pic>
      <p:sp>
        <p:nvSpPr>
          <p:cNvPr id="103" name="CuadroTexto 102">
            <a:extLst>
              <a:ext uri="{FF2B5EF4-FFF2-40B4-BE49-F238E27FC236}">
                <a16:creationId xmlns:a16="http://schemas.microsoft.com/office/drawing/2014/main" id="{DFF21D91-B5A4-D77F-2B04-8787F2D8AC45}"/>
              </a:ext>
            </a:extLst>
          </p:cNvPr>
          <p:cNvSpPr txBox="1"/>
          <p:nvPr/>
        </p:nvSpPr>
        <p:spPr>
          <a:xfrm>
            <a:off x="6724610" y="4485996"/>
            <a:ext cx="1544677" cy="2975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2000" baseline="-25000" dirty="0">
                <a:solidFill>
                  <a:srgbClr val="00A48D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232</a:t>
            </a:r>
          </a:p>
        </p:txBody>
      </p:sp>
      <p:pic>
        <p:nvPicPr>
          <p:cNvPr id="105" name="Gráfico 104">
            <a:extLst>
              <a:ext uri="{FF2B5EF4-FFF2-40B4-BE49-F238E27FC236}">
                <a16:creationId xmlns:a16="http://schemas.microsoft.com/office/drawing/2014/main" id="{B263E7CC-AAC7-F581-A9D7-BF6E9E67BD5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159047" y="4294046"/>
            <a:ext cx="1200154" cy="242149"/>
          </a:xfrm>
          <a:prstGeom prst="rect">
            <a:avLst/>
          </a:prstGeom>
        </p:spPr>
      </p:pic>
      <p:pic>
        <p:nvPicPr>
          <p:cNvPr id="114" name="Gráfico 113">
            <a:extLst>
              <a:ext uri="{FF2B5EF4-FFF2-40B4-BE49-F238E27FC236}">
                <a16:creationId xmlns:a16="http://schemas.microsoft.com/office/drawing/2014/main" id="{C1C54812-A54F-0547-98DA-D90D93A54D5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83418" y="6497597"/>
            <a:ext cx="1200154" cy="242149"/>
          </a:xfrm>
          <a:prstGeom prst="rect">
            <a:avLst/>
          </a:prstGeom>
        </p:spPr>
      </p:pic>
      <p:sp>
        <p:nvSpPr>
          <p:cNvPr id="118" name="CuadroTexto 117">
            <a:extLst>
              <a:ext uri="{FF2B5EF4-FFF2-40B4-BE49-F238E27FC236}">
                <a16:creationId xmlns:a16="http://schemas.microsoft.com/office/drawing/2014/main" id="{E0DFD5BE-11C6-A9D8-CFF3-8197D0D69BC1}"/>
              </a:ext>
            </a:extLst>
          </p:cNvPr>
          <p:cNvSpPr txBox="1"/>
          <p:nvPr/>
        </p:nvSpPr>
        <p:spPr>
          <a:xfrm>
            <a:off x="342157" y="6659125"/>
            <a:ext cx="1544677" cy="2975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2000" baseline="-25000" dirty="0">
                <a:solidFill>
                  <a:srgbClr val="00A48D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0</a:t>
            </a:r>
          </a:p>
        </p:txBody>
      </p:sp>
      <p:pic>
        <p:nvPicPr>
          <p:cNvPr id="120" name="Gráfico 119">
            <a:extLst>
              <a:ext uri="{FF2B5EF4-FFF2-40B4-BE49-F238E27FC236}">
                <a16:creationId xmlns:a16="http://schemas.microsoft.com/office/drawing/2014/main" id="{F3E2E0E2-2C0A-1189-9284-170BE13E3D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792657" y="6487525"/>
            <a:ext cx="1200154" cy="242149"/>
          </a:xfrm>
          <a:prstGeom prst="rect">
            <a:avLst/>
          </a:prstGeom>
        </p:spPr>
      </p:pic>
      <p:pic>
        <p:nvPicPr>
          <p:cNvPr id="122" name="Imagen 121" descr="Logotipo&#10;&#10;Descripción generada automáticamente">
            <a:extLst>
              <a:ext uri="{FF2B5EF4-FFF2-40B4-BE49-F238E27FC236}">
                <a16:creationId xmlns:a16="http://schemas.microsoft.com/office/drawing/2014/main" id="{9F3A3831-BA53-D0C2-1E37-DBCA9EF693A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8313" y="5597010"/>
            <a:ext cx="2090182" cy="654819"/>
          </a:xfrm>
          <a:prstGeom prst="rect">
            <a:avLst/>
          </a:prstGeom>
        </p:spPr>
      </p:pic>
      <p:pic>
        <p:nvPicPr>
          <p:cNvPr id="123" name="Gráfico 122">
            <a:extLst>
              <a:ext uri="{FF2B5EF4-FFF2-40B4-BE49-F238E27FC236}">
                <a16:creationId xmlns:a16="http://schemas.microsoft.com/office/drawing/2014/main" id="{FB9BF284-2B99-DD53-8181-0FB7CBBFF70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708138" y="6497597"/>
            <a:ext cx="1200154" cy="242149"/>
          </a:xfrm>
          <a:prstGeom prst="rect">
            <a:avLst/>
          </a:prstGeom>
        </p:spPr>
      </p:pic>
      <p:sp>
        <p:nvSpPr>
          <p:cNvPr id="125" name="CuadroTexto 124">
            <a:extLst>
              <a:ext uri="{FF2B5EF4-FFF2-40B4-BE49-F238E27FC236}">
                <a16:creationId xmlns:a16="http://schemas.microsoft.com/office/drawing/2014/main" id="{574CA079-534F-46DC-56C6-5293C655A7C8}"/>
              </a:ext>
            </a:extLst>
          </p:cNvPr>
          <p:cNvSpPr txBox="1"/>
          <p:nvPr/>
        </p:nvSpPr>
        <p:spPr>
          <a:xfrm>
            <a:off x="3566877" y="6659125"/>
            <a:ext cx="1544677" cy="2975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2000" baseline="-25000" dirty="0">
                <a:solidFill>
                  <a:srgbClr val="00A48D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125</a:t>
            </a:r>
          </a:p>
        </p:txBody>
      </p:sp>
      <p:pic>
        <p:nvPicPr>
          <p:cNvPr id="127" name="Gráfico 126">
            <a:extLst>
              <a:ext uri="{FF2B5EF4-FFF2-40B4-BE49-F238E27FC236}">
                <a16:creationId xmlns:a16="http://schemas.microsoft.com/office/drawing/2014/main" id="{6D20A91B-A19A-D8C5-AECE-B61DB8376D5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017377" y="6487525"/>
            <a:ext cx="1200154" cy="242149"/>
          </a:xfrm>
          <a:prstGeom prst="rect">
            <a:avLst/>
          </a:prstGeom>
        </p:spPr>
      </p:pic>
      <p:pic>
        <p:nvPicPr>
          <p:cNvPr id="130" name="Gráfico 129">
            <a:extLst>
              <a:ext uri="{FF2B5EF4-FFF2-40B4-BE49-F238E27FC236}">
                <a16:creationId xmlns:a16="http://schemas.microsoft.com/office/drawing/2014/main" id="{77CD37AE-A8C4-953E-0D34-BFDC1EDAD0E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847793" y="6478414"/>
            <a:ext cx="1200154" cy="242149"/>
          </a:xfrm>
          <a:prstGeom prst="rect">
            <a:avLst/>
          </a:prstGeom>
        </p:spPr>
      </p:pic>
      <p:sp>
        <p:nvSpPr>
          <p:cNvPr id="132" name="CuadroTexto 131">
            <a:extLst>
              <a:ext uri="{FF2B5EF4-FFF2-40B4-BE49-F238E27FC236}">
                <a16:creationId xmlns:a16="http://schemas.microsoft.com/office/drawing/2014/main" id="{35797974-8238-5C52-F7A0-8101B01023BD}"/>
              </a:ext>
            </a:extLst>
          </p:cNvPr>
          <p:cNvSpPr txBox="1"/>
          <p:nvPr/>
        </p:nvSpPr>
        <p:spPr>
          <a:xfrm>
            <a:off x="6695550" y="6639399"/>
            <a:ext cx="1544677" cy="2975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2000" baseline="-25000" dirty="0">
                <a:solidFill>
                  <a:srgbClr val="00A48D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37</a:t>
            </a:r>
          </a:p>
        </p:txBody>
      </p:sp>
      <p:pic>
        <p:nvPicPr>
          <p:cNvPr id="134" name="Gráfico 133">
            <a:extLst>
              <a:ext uri="{FF2B5EF4-FFF2-40B4-BE49-F238E27FC236}">
                <a16:creationId xmlns:a16="http://schemas.microsoft.com/office/drawing/2014/main" id="{4B9AEF94-BC10-46D9-1189-CE30176BCCC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157032" y="6468342"/>
            <a:ext cx="1200154" cy="242149"/>
          </a:xfrm>
          <a:prstGeom prst="rect">
            <a:avLst/>
          </a:prstGeom>
        </p:spPr>
      </p:pic>
      <p:pic>
        <p:nvPicPr>
          <p:cNvPr id="135" name="Gráfico 134">
            <a:extLst>
              <a:ext uri="{FF2B5EF4-FFF2-40B4-BE49-F238E27FC236}">
                <a16:creationId xmlns:a16="http://schemas.microsoft.com/office/drawing/2014/main" id="{1557FF10-1A95-D47E-B9F7-F1CDABCBA04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86286" y="8718561"/>
            <a:ext cx="1200154" cy="242149"/>
          </a:xfrm>
          <a:prstGeom prst="rect">
            <a:avLst/>
          </a:prstGeom>
        </p:spPr>
      </p:pic>
      <p:sp>
        <p:nvSpPr>
          <p:cNvPr id="137" name="CuadroTexto 136">
            <a:extLst>
              <a:ext uri="{FF2B5EF4-FFF2-40B4-BE49-F238E27FC236}">
                <a16:creationId xmlns:a16="http://schemas.microsoft.com/office/drawing/2014/main" id="{F7E8D99B-5CBF-8E44-8D0D-A52C983000CA}"/>
              </a:ext>
            </a:extLst>
          </p:cNvPr>
          <p:cNvSpPr txBox="1"/>
          <p:nvPr/>
        </p:nvSpPr>
        <p:spPr>
          <a:xfrm>
            <a:off x="345025" y="8880089"/>
            <a:ext cx="1544677" cy="2975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2000" baseline="-25000" dirty="0">
                <a:solidFill>
                  <a:srgbClr val="00A48D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131</a:t>
            </a:r>
          </a:p>
        </p:txBody>
      </p:sp>
      <p:pic>
        <p:nvPicPr>
          <p:cNvPr id="139" name="Gráfico 138">
            <a:extLst>
              <a:ext uri="{FF2B5EF4-FFF2-40B4-BE49-F238E27FC236}">
                <a16:creationId xmlns:a16="http://schemas.microsoft.com/office/drawing/2014/main" id="{422A22F6-0A12-3793-7CB2-B8F9C140E16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795525" y="8708489"/>
            <a:ext cx="1200154" cy="242149"/>
          </a:xfrm>
          <a:prstGeom prst="rect">
            <a:avLst/>
          </a:prstGeom>
        </p:spPr>
      </p:pic>
      <p:sp>
        <p:nvSpPr>
          <p:cNvPr id="140" name="CuadroTexto 139">
            <a:extLst>
              <a:ext uri="{FF2B5EF4-FFF2-40B4-BE49-F238E27FC236}">
                <a16:creationId xmlns:a16="http://schemas.microsoft.com/office/drawing/2014/main" id="{0229D362-2202-A5CD-A20E-74B670811F14}"/>
              </a:ext>
            </a:extLst>
          </p:cNvPr>
          <p:cNvSpPr txBox="1"/>
          <p:nvPr/>
        </p:nvSpPr>
        <p:spPr>
          <a:xfrm>
            <a:off x="355426" y="2312489"/>
            <a:ext cx="14959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 dirty="0">
                <a:solidFill>
                  <a:schemeClr val="bg1"/>
                </a:solidFill>
              </a:rPr>
              <a:t>Agosto</a:t>
            </a:r>
            <a:endParaRPr lang="es-CO" b="1" dirty="0">
              <a:solidFill>
                <a:schemeClr val="bg1"/>
              </a:solidFill>
            </a:endParaRPr>
          </a:p>
        </p:txBody>
      </p:sp>
      <p:sp>
        <p:nvSpPr>
          <p:cNvPr id="141" name="CuadroTexto 140">
            <a:extLst>
              <a:ext uri="{FF2B5EF4-FFF2-40B4-BE49-F238E27FC236}">
                <a16:creationId xmlns:a16="http://schemas.microsoft.com/office/drawing/2014/main" id="{CC743780-76F9-A96D-B68B-03C11A92261A}"/>
              </a:ext>
            </a:extLst>
          </p:cNvPr>
          <p:cNvSpPr txBox="1"/>
          <p:nvPr/>
        </p:nvSpPr>
        <p:spPr>
          <a:xfrm>
            <a:off x="1639052" y="2319509"/>
            <a:ext cx="14959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 dirty="0">
                <a:solidFill>
                  <a:schemeClr val="bg1"/>
                </a:solidFill>
              </a:rPr>
              <a:t>Septiembre</a:t>
            </a:r>
            <a:endParaRPr lang="es-CO" b="1" dirty="0">
              <a:solidFill>
                <a:schemeClr val="bg1"/>
              </a:solidFill>
            </a:endParaRPr>
          </a:p>
        </p:txBody>
      </p:sp>
      <p:sp>
        <p:nvSpPr>
          <p:cNvPr id="142" name="CuadroTexto 141">
            <a:extLst>
              <a:ext uri="{FF2B5EF4-FFF2-40B4-BE49-F238E27FC236}">
                <a16:creationId xmlns:a16="http://schemas.microsoft.com/office/drawing/2014/main" id="{DFBDB760-2D2C-F19B-13AD-73D2E081F728}"/>
              </a:ext>
            </a:extLst>
          </p:cNvPr>
          <p:cNvSpPr txBox="1"/>
          <p:nvPr/>
        </p:nvSpPr>
        <p:spPr>
          <a:xfrm>
            <a:off x="3592066" y="2320758"/>
            <a:ext cx="14959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 dirty="0">
                <a:solidFill>
                  <a:schemeClr val="bg1"/>
                </a:solidFill>
              </a:rPr>
              <a:t>Agosto</a:t>
            </a:r>
            <a:endParaRPr lang="es-CO" b="1" dirty="0">
              <a:solidFill>
                <a:schemeClr val="bg1"/>
              </a:solidFill>
            </a:endParaRPr>
          </a:p>
        </p:txBody>
      </p:sp>
      <p:sp>
        <p:nvSpPr>
          <p:cNvPr id="143" name="CuadroTexto 142">
            <a:extLst>
              <a:ext uri="{FF2B5EF4-FFF2-40B4-BE49-F238E27FC236}">
                <a16:creationId xmlns:a16="http://schemas.microsoft.com/office/drawing/2014/main" id="{8F165542-A9CE-8F23-EC1A-19DB7E437BEC}"/>
              </a:ext>
            </a:extLst>
          </p:cNvPr>
          <p:cNvSpPr txBox="1"/>
          <p:nvPr/>
        </p:nvSpPr>
        <p:spPr>
          <a:xfrm>
            <a:off x="4875692" y="2327778"/>
            <a:ext cx="14959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 dirty="0">
                <a:solidFill>
                  <a:schemeClr val="bg1"/>
                </a:solidFill>
              </a:rPr>
              <a:t>Septiembre</a:t>
            </a:r>
            <a:endParaRPr lang="es-CO" b="1" dirty="0">
              <a:solidFill>
                <a:schemeClr val="bg1"/>
              </a:solidFill>
            </a:endParaRPr>
          </a:p>
        </p:txBody>
      </p:sp>
      <p:sp>
        <p:nvSpPr>
          <p:cNvPr id="145" name="CuadroTexto 144">
            <a:extLst>
              <a:ext uri="{FF2B5EF4-FFF2-40B4-BE49-F238E27FC236}">
                <a16:creationId xmlns:a16="http://schemas.microsoft.com/office/drawing/2014/main" id="{17A1D9DF-E031-221B-1980-EED0BB9D647E}"/>
              </a:ext>
            </a:extLst>
          </p:cNvPr>
          <p:cNvSpPr txBox="1"/>
          <p:nvPr/>
        </p:nvSpPr>
        <p:spPr>
          <a:xfrm>
            <a:off x="7986607" y="2317958"/>
            <a:ext cx="14959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 dirty="0">
                <a:solidFill>
                  <a:schemeClr val="bg1"/>
                </a:solidFill>
              </a:rPr>
              <a:t>Abril</a:t>
            </a:r>
            <a:endParaRPr lang="es-CO" b="1" dirty="0">
              <a:solidFill>
                <a:schemeClr val="bg1"/>
              </a:solidFill>
            </a:endParaRPr>
          </a:p>
        </p:txBody>
      </p:sp>
      <p:sp>
        <p:nvSpPr>
          <p:cNvPr id="146" name="CuadroTexto 145">
            <a:extLst>
              <a:ext uri="{FF2B5EF4-FFF2-40B4-BE49-F238E27FC236}">
                <a16:creationId xmlns:a16="http://schemas.microsoft.com/office/drawing/2014/main" id="{75AD39B4-D7D0-10AD-A7C8-2DCBE4D61851}"/>
              </a:ext>
            </a:extLst>
          </p:cNvPr>
          <p:cNvSpPr txBox="1"/>
          <p:nvPr/>
        </p:nvSpPr>
        <p:spPr>
          <a:xfrm>
            <a:off x="324769" y="4274719"/>
            <a:ext cx="14959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 dirty="0">
                <a:solidFill>
                  <a:schemeClr val="bg1"/>
                </a:solidFill>
              </a:rPr>
              <a:t>Agosto</a:t>
            </a:r>
            <a:endParaRPr lang="es-CO" b="1" dirty="0">
              <a:solidFill>
                <a:schemeClr val="bg1"/>
              </a:solidFill>
            </a:endParaRPr>
          </a:p>
        </p:txBody>
      </p:sp>
      <p:sp>
        <p:nvSpPr>
          <p:cNvPr id="147" name="CuadroTexto 146">
            <a:extLst>
              <a:ext uri="{FF2B5EF4-FFF2-40B4-BE49-F238E27FC236}">
                <a16:creationId xmlns:a16="http://schemas.microsoft.com/office/drawing/2014/main" id="{EC2130E9-CC0C-7240-6C09-89843221823D}"/>
              </a:ext>
            </a:extLst>
          </p:cNvPr>
          <p:cNvSpPr txBox="1"/>
          <p:nvPr/>
        </p:nvSpPr>
        <p:spPr>
          <a:xfrm>
            <a:off x="1608395" y="4281739"/>
            <a:ext cx="14959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b="1" dirty="0">
                <a:solidFill>
                  <a:schemeClr val="bg1"/>
                </a:solidFill>
              </a:rPr>
              <a:t>Septiembre</a:t>
            </a:r>
          </a:p>
        </p:txBody>
      </p:sp>
      <p:sp>
        <p:nvSpPr>
          <p:cNvPr id="148" name="CuadroTexto 147">
            <a:extLst>
              <a:ext uri="{FF2B5EF4-FFF2-40B4-BE49-F238E27FC236}">
                <a16:creationId xmlns:a16="http://schemas.microsoft.com/office/drawing/2014/main" id="{187295E9-23E0-5A87-659B-A307230A2D8A}"/>
              </a:ext>
            </a:extLst>
          </p:cNvPr>
          <p:cNvSpPr txBox="1"/>
          <p:nvPr/>
        </p:nvSpPr>
        <p:spPr>
          <a:xfrm>
            <a:off x="3599114" y="4212455"/>
            <a:ext cx="14959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 dirty="0">
                <a:solidFill>
                  <a:schemeClr val="bg1"/>
                </a:solidFill>
              </a:rPr>
              <a:t>Agosto</a:t>
            </a:r>
            <a:endParaRPr lang="es-CO" b="1" dirty="0">
              <a:solidFill>
                <a:schemeClr val="bg1"/>
              </a:solidFill>
            </a:endParaRPr>
          </a:p>
        </p:txBody>
      </p:sp>
      <p:sp>
        <p:nvSpPr>
          <p:cNvPr id="149" name="CuadroTexto 148">
            <a:extLst>
              <a:ext uri="{FF2B5EF4-FFF2-40B4-BE49-F238E27FC236}">
                <a16:creationId xmlns:a16="http://schemas.microsoft.com/office/drawing/2014/main" id="{ABA1A8A6-DAA4-0A53-0AA2-7091D395F728}"/>
              </a:ext>
            </a:extLst>
          </p:cNvPr>
          <p:cNvSpPr txBox="1"/>
          <p:nvPr/>
        </p:nvSpPr>
        <p:spPr>
          <a:xfrm>
            <a:off x="4882740" y="4219475"/>
            <a:ext cx="14959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 dirty="0">
                <a:solidFill>
                  <a:schemeClr val="bg1"/>
                </a:solidFill>
              </a:rPr>
              <a:t>Septiembre</a:t>
            </a:r>
            <a:endParaRPr lang="es-CO" b="1" dirty="0">
              <a:solidFill>
                <a:schemeClr val="bg1"/>
              </a:solidFill>
            </a:endParaRPr>
          </a:p>
        </p:txBody>
      </p:sp>
      <p:sp>
        <p:nvSpPr>
          <p:cNvPr id="150" name="CuadroTexto 149">
            <a:extLst>
              <a:ext uri="{FF2B5EF4-FFF2-40B4-BE49-F238E27FC236}">
                <a16:creationId xmlns:a16="http://schemas.microsoft.com/office/drawing/2014/main" id="{056F9E9E-7CD0-B0DA-3CB9-F3F826AD9CFF}"/>
              </a:ext>
            </a:extLst>
          </p:cNvPr>
          <p:cNvSpPr txBox="1"/>
          <p:nvPr/>
        </p:nvSpPr>
        <p:spPr>
          <a:xfrm>
            <a:off x="6622390" y="4220024"/>
            <a:ext cx="16178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 dirty="0">
                <a:solidFill>
                  <a:schemeClr val="bg1"/>
                </a:solidFill>
              </a:rPr>
              <a:t>Agosto</a:t>
            </a:r>
            <a:endParaRPr lang="es-CO" b="1" dirty="0">
              <a:solidFill>
                <a:schemeClr val="bg1"/>
              </a:solidFill>
            </a:endParaRPr>
          </a:p>
        </p:txBody>
      </p:sp>
      <p:sp>
        <p:nvSpPr>
          <p:cNvPr id="151" name="CuadroTexto 150">
            <a:extLst>
              <a:ext uri="{FF2B5EF4-FFF2-40B4-BE49-F238E27FC236}">
                <a16:creationId xmlns:a16="http://schemas.microsoft.com/office/drawing/2014/main" id="{FD2FCB4D-8908-C373-2E5F-AC7094DECC6C}"/>
              </a:ext>
            </a:extLst>
          </p:cNvPr>
          <p:cNvSpPr txBox="1"/>
          <p:nvPr/>
        </p:nvSpPr>
        <p:spPr>
          <a:xfrm>
            <a:off x="8027883" y="4227044"/>
            <a:ext cx="14959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 dirty="0">
                <a:solidFill>
                  <a:schemeClr val="bg1"/>
                </a:solidFill>
              </a:rPr>
              <a:t>Septiembre</a:t>
            </a:r>
            <a:endParaRPr lang="es-CO" b="1" dirty="0">
              <a:solidFill>
                <a:schemeClr val="bg1"/>
              </a:solidFill>
            </a:endParaRPr>
          </a:p>
        </p:txBody>
      </p:sp>
      <p:sp>
        <p:nvSpPr>
          <p:cNvPr id="152" name="CuadroTexto 151">
            <a:extLst>
              <a:ext uri="{FF2B5EF4-FFF2-40B4-BE49-F238E27FC236}">
                <a16:creationId xmlns:a16="http://schemas.microsoft.com/office/drawing/2014/main" id="{2F944525-F496-AD7F-0D68-3102CE3F5E9B}"/>
              </a:ext>
            </a:extLst>
          </p:cNvPr>
          <p:cNvSpPr txBox="1"/>
          <p:nvPr/>
        </p:nvSpPr>
        <p:spPr>
          <a:xfrm>
            <a:off x="383414" y="6425137"/>
            <a:ext cx="14959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 dirty="0">
                <a:solidFill>
                  <a:schemeClr val="bg1"/>
                </a:solidFill>
              </a:rPr>
              <a:t>Agosto</a:t>
            </a:r>
            <a:endParaRPr lang="es-CO" b="1" dirty="0">
              <a:solidFill>
                <a:schemeClr val="bg1"/>
              </a:solidFill>
            </a:endParaRPr>
          </a:p>
        </p:txBody>
      </p:sp>
      <p:sp>
        <p:nvSpPr>
          <p:cNvPr id="153" name="CuadroTexto 152">
            <a:extLst>
              <a:ext uri="{FF2B5EF4-FFF2-40B4-BE49-F238E27FC236}">
                <a16:creationId xmlns:a16="http://schemas.microsoft.com/office/drawing/2014/main" id="{377FFE8A-D377-E029-65E7-4F6B2088F3EA}"/>
              </a:ext>
            </a:extLst>
          </p:cNvPr>
          <p:cNvSpPr txBox="1"/>
          <p:nvPr/>
        </p:nvSpPr>
        <p:spPr>
          <a:xfrm>
            <a:off x="1667040" y="6432157"/>
            <a:ext cx="14959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 dirty="0">
                <a:solidFill>
                  <a:schemeClr val="bg1"/>
                </a:solidFill>
              </a:rPr>
              <a:t>Septiembre</a:t>
            </a:r>
            <a:endParaRPr lang="es-CO" b="1" dirty="0">
              <a:solidFill>
                <a:schemeClr val="bg1"/>
              </a:solidFill>
            </a:endParaRPr>
          </a:p>
        </p:txBody>
      </p:sp>
      <p:sp>
        <p:nvSpPr>
          <p:cNvPr id="156" name="CuadroTexto 155">
            <a:extLst>
              <a:ext uri="{FF2B5EF4-FFF2-40B4-BE49-F238E27FC236}">
                <a16:creationId xmlns:a16="http://schemas.microsoft.com/office/drawing/2014/main" id="{D22D3ADB-9249-A540-6F10-36967A928D30}"/>
              </a:ext>
            </a:extLst>
          </p:cNvPr>
          <p:cNvSpPr txBox="1"/>
          <p:nvPr/>
        </p:nvSpPr>
        <p:spPr>
          <a:xfrm>
            <a:off x="3606234" y="6414497"/>
            <a:ext cx="15058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 dirty="0">
                <a:solidFill>
                  <a:schemeClr val="bg1"/>
                </a:solidFill>
              </a:rPr>
              <a:t>Agosto</a:t>
            </a:r>
            <a:endParaRPr lang="es-CO" b="1" dirty="0">
              <a:solidFill>
                <a:schemeClr val="bg1"/>
              </a:solidFill>
            </a:endParaRPr>
          </a:p>
        </p:txBody>
      </p:sp>
      <p:sp>
        <p:nvSpPr>
          <p:cNvPr id="157" name="CuadroTexto 156">
            <a:extLst>
              <a:ext uri="{FF2B5EF4-FFF2-40B4-BE49-F238E27FC236}">
                <a16:creationId xmlns:a16="http://schemas.microsoft.com/office/drawing/2014/main" id="{B024B86F-FE44-D27C-5E63-EC2476D3B4BA}"/>
              </a:ext>
            </a:extLst>
          </p:cNvPr>
          <p:cNvSpPr txBox="1"/>
          <p:nvPr/>
        </p:nvSpPr>
        <p:spPr>
          <a:xfrm>
            <a:off x="4899728" y="6421517"/>
            <a:ext cx="14959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 dirty="0">
                <a:solidFill>
                  <a:schemeClr val="bg1"/>
                </a:solidFill>
              </a:rPr>
              <a:t>Septiembre</a:t>
            </a:r>
          </a:p>
          <a:p>
            <a:pPr algn="ctr"/>
            <a:endParaRPr lang="es-CO" b="1" dirty="0">
              <a:solidFill>
                <a:schemeClr val="bg1"/>
              </a:solidFill>
            </a:endParaRPr>
          </a:p>
        </p:txBody>
      </p:sp>
      <p:sp>
        <p:nvSpPr>
          <p:cNvPr id="158" name="CuadroTexto 157">
            <a:extLst>
              <a:ext uri="{FF2B5EF4-FFF2-40B4-BE49-F238E27FC236}">
                <a16:creationId xmlns:a16="http://schemas.microsoft.com/office/drawing/2014/main" id="{48238699-0923-4373-6BC9-5FE84DF29DF4}"/>
              </a:ext>
            </a:extLst>
          </p:cNvPr>
          <p:cNvSpPr txBox="1"/>
          <p:nvPr/>
        </p:nvSpPr>
        <p:spPr>
          <a:xfrm>
            <a:off x="6685682" y="6397129"/>
            <a:ext cx="15545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 dirty="0">
                <a:solidFill>
                  <a:schemeClr val="bg1"/>
                </a:solidFill>
              </a:rPr>
              <a:t>Agosto</a:t>
            </a:r>
            <a:endParaRPr lang="es-CO" b="1" dirty="0">
              <a:solidFill>
                <a:schemeClr val="bg1"/>
              </a:solidFill>
            </a:endParaRPr>
          </a:p>
        </p:txBody>
      </p:sp>
      <p:sp>
        <p:nvSpPr>
          <p:cNvPr id="159" name="CuadroTexto 158">
            <a:extLst>
              <a:ext uri="{FF2B5EF4-FFF2-40B4-BE49-F238E27FC236}">
                <a16:creationId xmlns:a16="http://schemas.microsoft.com/office/drawing/2014/main" id="{4581096C-D60E-4A1C-0626-F3EF95FF7EAF}"/>
              </a:ext>
            </a:extLst>
          </p:cNvPr>
          <p:cNvSpPr txBox="1"/>
          <p:nvPr/>
        </p:nvSpPr>
        <p:spPr>
          <a:xfrm>
            <a:off x="8027883" y="6404149"/>
            <a:ext cx="14959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b="1" dirty="0">
                <a:solidFill>
                  <a:schemeClr val="bg1"/>
                </a:solidFill>
              </a:rPr>
              <a:t>Septiembre</a:t>
            </a:r>
          </a:p>
        </p:txBody>
      </p:sp>
      <p:sp>
        <p:nvSpPr>
          <p:cNvPr id="160" name="CuadroTexto 159">
            <a:extLst>
              <a:ext uri="{FF2B5EF4-FFF2-40B4-BE49-F238E27FC236}">
                <a16:creationId xmlns:a16="http://schemas.microsoft.com/office/drawing/2014/main" id="{6A653E8F-CBDF-0E44-342B-1FF9F0ECE369}"/>
              </a:ext>
            </a:extLst>
          </p:cNvPr>
          <p:cNvSpPr txBox="1"/>
          <p:nvPr/>
        </p:nvSpPr>
        <p:spPr>
          <a:xfrm>
            <a:off x="317187" y="8636934"/>
            <a:ext cx="15446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 dirty="0">
                <a:solidFill>
                  <a:schemeClr val="bg1"/>
                </a:solidFill>
              </a:rPr>
              <a:t>Agosto</a:t>
            </a:r>
            <a:endParaRPr lang="es-CO" b="1" dirty="0">
              <a:solidFill>
                <a:schemeClr val="bg1"/>
              </a:solidFill>
            </a:endParaRPr>
          </a:p>
        </p:txBody>
      </p:sp>
      <p:sp>
        <p:nvSpPr>
          <p:cNvPr id="161" name="CuadroTexto 160">
            <a:extLst>
              <a:ext uri="{FF2B5EF4-FFF2-40B4-BE49-F238E27FC236}">
                <a16:creationId xmlns:a16="http://schemas.microsoft.com/office/drawing/2014/main" id="{CA8C57AD-7D9D-6C28-B9B9-B017DE5F7F66}"/>
              </a:ext>
            </a:extLst>
          </p:cNvPr>
          <p:cNvSpPr txBox="1"/>
          <p:nvPr/>
        </p:nvSpPr>
        <p:spPr>
          <a:xfrm>
            <a:off x="1649520" y="8643954"/>
            <a:ext cx="14959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 dirty="0">
                <a:solidFill>
                  <a:schemeClr val="bg1"/>
                </a:solidFill>
              </a:rPr>
              <a:t>Septiembre</a:t>
            </a:r>
            <a:endParaRPr lang="es-CO" b="1" dirty="0">
              <a:solidFill>
                <a:schemeClr val="bg1"/>
              </a:solidFill>
            </a:endParaRPr>
          </a:p>
        </p:txBody>
      </p:sp>
      <p:sp>
        <p:nvSpPr>
          <p:cNvPr id="162" name="CuadroTexto 161">
            <a:extLst>
              <a:ext uri="{FF2B5EF4-FFF2-40B4-BE49-F238E27FC236}">
                <a16:creationId xmlns:a16="http://schemas.microsoft.com/office/drawing/2014/main" id="{0F4BEBB0-A53F-5C44-2B6D-614D994CEE3D}"/>
              </a:ext>
            </a:extLst>
          </p:cNvPr>
          <p:cNvSpPr txBox="1"/>
          <p:nvPr/>
        </p:nvSpPr>
        <p:spPr>
          <a:xfrm>
            <a:off x="1568010" y="2569726"/>
            <a:ext cx="1544677" cy="2975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2000" baseline="-25000" dirty="0">
                <a:solidFill>
                  <a:srgbClr val="00A48D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222</a:t>
            </a:r>
          </a:p>
        </p:txBody>
      </p:sp>
      <p:sp>
        <p:nvSpPr>
          <p:cNvPr id="164" name="CuadroTexto 163">
            <a:extLst>
              <a:ext uri="{FF2B5EF4-FFF2-40B4-BE49-F238E27FC236}">
                <a16:creationId xmlns:a16="http://schemas.microsoft.com/office/drawing/2014/main" id="{F457C3D5-52D2-AAE9-1CD2-0BC64C7D54AE}"/>
              </a:ext>
            </a:extLst>
          </p:cNvPr>
          <p:cNvSpPr txBox="1"/>
          <p:nvPr/>
        </p:nvSpPr>
        <p:spPr>
          <a:xfrm>
            <a:off x="4842081" y="2545394"/>
            <a:ext cx="1544677" cy="2975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2000" baseline="-25000" dirty="0">
                <a:solidFill>
                  <a:srgbClr val="00A48D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564</a:t>
            </a:r>
          </a:p>
        </p:txBody>
      </p:sp>
      <p:sp>
        <p:nvSpPr>
          <p:cNvPr id="168" name="CuadroTexto 167">
            <a:extLst>
              <a:ext uri="{FF2B5EF4-FFF2-40B4-BE49-F238E27FC236}">
                <a16:creationId xmlns:a16="http://schemas.microsoft.com/office/drawing/2014/main" id="{E8893F32-0F03-A707-2928-AD01C5C6FC36}"/>
              </a:ext>
            </a:extLst>
          </p:cNvPr>
          <p:cNvSpPr txBox="1"/>
          <p:nvPr/>
        </p:nvSpPr>
        <p:spPr>
          <a:xfrm>
            <a:off x="1578018" y="4510669"/>
            <a:ext cx="1544677" cy="2975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2000" baseline="-25000" dirty="0">
                <a:solidFill>
                  <a:srgbClr val="00A48D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195</a:t>
            </a:r>
          </a:p>
        </p:txBody>
      </p:sp>
      <p:sp>
        <p:nvSpPr>
          <p:cNvPr id="170" name="CuadroTexto 169">
            <a:extLst>
              <a:ext uri="{FF2B5EF4-FFF2-40B4-BE49-F238E27FC236}">
                <a16:creationId xmlns:a16="http://schemas.microsoft.com/office/drawing/2014/main" id="{727D9822-C732-434B-8A14-6DB1B77F889D}"/>
              </a:ext>
            </a:extLst>
          </p:cNvPr>
          <p:cNvSpPr txBox="1"/>
          <p:nvPr/>
        </p:nvSpPr>
        <p:spPr>
          <a:xfrm>
            <a:off x="4824117" y="4464776"/>
            <a:ext cx="1544677" cy="2975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2000" baseline="-25000" dirty="0">
                <a:solidFill>
                  <a:srgbClr val="00A48D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319</a:t>
            </a:r>
          </a:p>
        </p:txBody>
      </p:sp>
      <p:sp>
        <p:nvSpPr>
          <p:cNvPr id="172" name="CuadroTexto 171">
            <a:extLst>
              <a:ext uri="{FF2B5EF4-FFF2-40B4-BE49-F238E27FC236}">
                <a16:creationId xmlns:a16="http://schemas.microsoft.com/office/drawing/2014/main" id="{4F6018B6-45D8-ECFF-9AE7-783B8502D7CF}"/>
              </a:ext>
            </a:extLst>
          </p:cNvPr>
          <p:cNvSpPr txBox="1"/>
          <p:nvPr/>
        </p:nvSpPr>
        <p:spPr>
          <a:xfrm>
            <a:off x="7946587" y="4472666"/>
            <a:ext cx="1544677" cy="2975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2000" baseline="-25000" dirty="0">
                <a:solidFill>
                  <a:srgbClr val="00A48D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297</a:t>
            </a:r>
          </a:p>
        </p:txBody>
      </p:sp>
      <p:sp>
        <p:nvSpPr>
          <p:cNvPr id="175" name="CuadroTexto 174">
            <a:extLst>
              <a:ext uri="{FF2B5EF4-FFF2-40B4-BE49-F238E27FC236}">
                <a16:creationId xmlns:a16="http://schemas.microsoft.com/office/drawing/2014/main" id="{A4E914B8-5D7C-10AF-27A6-6BB62324E381}"/>
              </a:ext>
            </a:extLst>
          </p:cNvPr>
          <p:cNvSpPr txBox="1"/>
          <p:nvPr/>
        </p:nvSpPr>
        <p:spPr>
          <a:xfrm>
            <a:off x="1640417" y="6659125"/>
            <a:ext cx="1544677" cy="2975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2000" baseline="-25000" dirty="0">
                <a:solidFill>
                  <a:srgbClr val="00A48D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9</a:t>
            </a:r>
          </a:p>
        </p:txBody>
      </p:sp>
      <p:sp>
        <p:nvSpPr>
          <p:cNvPr id="177" name="CuadroTexto 176">
            <a:extLst>
              <a:ext uri="{FF2B5EF4-FFF2-40B4-BE49-F238E27FC236}">
                <a16:creationId xmlns:a16="http://schemas.microsoft.com/office/drawing/2014/main" id="{EB05ED8D-02BB-E606-9D61-B59B571F57C7}"/>
              </a:ext>
            </a:extLst>
          </p:cNvPr>
          <p:cNvSpPr txBox="1"/>
          <p:nvPr/>
        </p:nvSpPr>
        <p:spPr>
          <a:xfrm>
            <a:off x="4848153" y="6660396"/>
            <a:ext cx="1544677" cy="2975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2000" baseline="-25000" dirty="0">
                <a:solidFill>
                  <a:srgbClr val="00A48D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215</a:t>
            </a:r>
          </a:p>
        </p:txBody>
      </p:sp>
      <p:sp>
        <p:nvSpPr>
          <p:cNvPr id="179" name="CuadroTexto 178">
            <a:extLst>
              <a:ext uri="{FF2B5EF4-FFF2-40B4-BE49-F238E27FC236}">
                <a16:creationId xmlns:a16="http://schemas.microsoft.com/office/drawing/2014/main" id="{BD10583C-FF9C-C5B9-AC13-E13169503BEA}"/>
              </a:ext>
            </a:extLst>
          </p:cNvPr>
          <p:cNvSpPr txBox="1"/>
          <p:nvPr/>
        </p:nvSpPr>
        <p:spPr>
          <a:xfrm>
            <a:off x="7989044" y="6641046"/>
            <a:ext cx="1544677" cy="2975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2000" baseline="-25000" dirty="0">
                <a:solidFill>
                  <a:srgbClr val="00A48D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34</a:t>
            </a:r>
          </a:p>
        </p:txBody>
      </p:sp>
      <p:sp>
        <p:nvSpPr>
          <p:cNvPr id="181" name="CuadroTexto 180">
            <a:extLst>
              <a:ext uri="{FF2B5EF4-FFF2-40B4-BE49-F238E27FC236}">
                <a16:creationId xmlns:a16="http://schemas.microsoft.com/office/drawing/2014/main" id="{9E691F49-8ABA-5175-55EF-A72CCBB86171}"/>
              </a:ext>
            </a:extLst>
          </p:cNvPr>
          <p:cNvSpPr txBox="1"/>
          <p:nvPr/>
        </p:nvSpPr>
        <p:spPr>
          <a:xfrm>
            <a:off x="1542058" y="8891948"/>
            <a:ext cx="1544677" cy="2975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2000" baseline="-25000" dirty="0">
                <a:solidFill>
                  <a:srgbClr val="00A48D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211</a:t>
            </a: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3FEE777D-542C-7287-9C2E-7552774CF5C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764540" y="3405144"/>
            <a:ext cx="2495898" cy="724001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95F7A512-9E6C-D91A-0ADC-C6C13129C16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90073" y="5311575"/>
            <a:ext cx="2192733" cy="932394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257B093E-4058-DD87-F2B4-AB2E2140AA52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424325" y="5268661"/>
            <a:ext cx="1247243" cy="1085835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702E63FA-CC90-F3C7-69EB-A6A5A9AC3A52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910610" y="1354915"/>
            <a:ext cx="1397830" cy="978481"/>
          </a:xfrm>
          <a:prstGeom prst="rect">
            <a:avLst/>
          </a:prstGeom>
        </p:spPr>
      </p:pic>
      <p:pic>
        <p:nvPicPr>
          <p:cNvPr id="24" name="Gráfico 23">
            <a:extLst>
              <a:ext uri="{FF2B5EF4-FFF2-40B4-BE49-F238E27FC236}">
                <a16:creationId xmlns:a16="http://schemas.microsoft.com/office/drawing/2014/main" id="{FDC5E92E-F177-0271-07DB-CD4C982F83E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099723" y="2363538"/>
            <a:ext cx="1200154" cy="242149"/>
          </a:xfrm>
          <a:prstGeom prst="rect">
            <a:avLst/>
          </a:prstGeom>
        </p:spPr>
      </p:pic>
      <p:sp>
        <p:nvSpPr>
          <p:cNvPr id="25" name="CuadroTexto 24">
            <a:extLst>
              <a:ext uri="{FF2B5EF4-FFF2-40B4-BE49-F238E27FC236}">
                <a16:creationId xmlns:a16="http://schemas.microsoft.com/office/drawing/2014/main" id="{42CCFDB8-F4E6-70B9-73F3-1703BF33EEC4}"/>
              </a:ext>
            </a:extLst>
          </p:cNvPr>
          <p:cNvSpPr txBox="1"/>
          <p:nvPr/>
        </p:nvSpPr>
        <p:spPr>
          <a:xfrm>
            <a:off x="6979331" y="2534705"/>
            <a:ext cx="1544677" cy="2975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2000" baseline="-25000" dirty="0">
                <a:solidFill>
                  <a:srgbClr val="00A48D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95</a:t>
            </a:r>
          </a:p>
        </p:txBody>
      </p:sp>
      <p:pic>
        <p:nvPicPr>
          <p:cNvPr id="27" name="Gráfico 26">
            <a:extLst>
              <a:ext uri="{FF2B5EF4-FFF2-40B4-BE49-F238E27FC236}">
                <a16:creationId xmlns:a16="http://schemas.microsoft.com/office/drawing/2014/main" id="{BA066023-6F5E-454E-E416-507741A2635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408962" y="2353466"/>
            <a:ext cx="1200154" cy="242149"/>
          </a:xfrm>
          <a:prstGeom prst="rect">
            <a:avLst/>
          </a:prstGeom>
        </p:spPr>
      </p:pic>
      <p:sp>
        <p:nvSpPr>
          <p:cNvPr id="29" name="CuadroTexto 28">
            <a:extLst>
              <a:ext uri="{FF2B5EF4-FFF2-40B4-BE49-F238E27FC236}">
                <a16:creationId xmlns:a16="http://schemas.microsoft.com/office/drawing/2014/main" id="{CE4D5CCA-616C-98CF-8FC4-33D97B92EED3}"/>
              </a:ext>
            </a:extLst>
          </p:cNvPr>
          <p:cNvSpPr txBox="1"/>
          <p:nvPr/>
        </p:nvSpPr>
        <p:spPr>
          <a:xfrm>
            <a:off x="6979331" y="2281911"/>
            <a:ext cx="14959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 dirty="0">
                <a:solidFill>
                  <a:schemeClr val="bg1"/>
                </a:solidFill>
              </a:rPr>
              <a:t>Agosto</a:t>
            </a:r>
            <a:endParaRPr lang="es-CO" b="1" dirty="0">
              <a:solidFill>
                <a:schemeClr val="bg1"/>
              </a:solidFill>
            </a:endParaRPr>
          </a:p>
        </p:txBody>
      </p:sp>
      <p:sp>
        <p:nvSpPr>
          <p:cNvPr id="30" name="CuadroTexto 29">
            <a:extLst>
              <a:ext uri="{FF2B5EF4-FFF2-40B4-BE49-F238E27FC236}">
                <a16:creationId xmlns:a16="http://schemas.microsoft.com/office/drawing/2014/main" id="{0163ECAF-5972-909E-2AAE-6CB3B2D1C809}"/>
              </a:ext>
            </a:extLst>
          </p:cNvPr>
          <p:cNvSpPr txBox="1"/>
          <p:nvPr/>
        </p:nvSpPr>
        <p:spPr>
          <a:xfrm rot="10800000" flipV="1">
            <a:off x="7866856" y="2274384"/>
            <a:ext cx="221376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CO" b="1" dirty="0">
                <a:solidFill>
                  <a:schemeClr val="bg1"/>
                </a:solidFill>
              </a:rPr>
              <a:t>Septiembre</a:t>
            </a:r>
          </a:p>
        </p:txBody>
      </p:sp>
      <p:sp>
        <p:nvSpPr>
          <p:cNvPr id="32" name="CuadroTexto 31">
            <a:extLst>
              <a:ext uri="{FF2B5EF4-FFF2-40B4-BE49-F238E27FC236}">
                <a16:creationId xmlns:a16="http://schemas.microsoft.com/office/drawing/2014/main" id="{CD67D4F0-B60D-B314-F0A8-4687D8B63E86}"/>
              </a:ext>
            </a:extLst>
          </p:cNvPr>
          <p:cNvSpPr txBox="1"/>
          <p:nvPr/>
        </p:nvSpPr>
        <p:spPr>
          <a:xfrm>
            <a:off x="8157032" y="2499054"/>
            <a:ext cx="1593784" cy="2975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2000" baseline="-25000" dirty="0">
                <a:solidFill>
                  <a:srgbClr val="00A48D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177</a:t>
            </a:r>
          </a:p>
        </p:txBody>
      </p:sp>
      <p:pic>
        <p:nvPicPr>
          <p:cNvPr id="35" name="Imagen 34">
            <a:extLst>
              <a:ext uri="{FF2B5EF4-FFF2-40B4-BE49-F238E27FC236}">
                <a16:creationId xmlns:a16="http://schemas.microsoft.com/office/drawing/2014/main" id="{A1D9421D-BB9F-C318-0AA9-E6B3DD69B138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6913" y="1525363"/>
            <a:ext cx="2030273" cy="6869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010261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49311F77-B64B-4C21-9F2C-C34B3C673E17}"/>
              </a:ext>
            </a:extLst>
          </p:cNvPr>
          <p:cNvSpPr txBox="1"/>
          <p:nvPr/>
        </p:nvSpPr>
        <p:spPr>
          <a:xfrm>
            <a:off x="357527" y="2923578"/>
            <a:ext cx="4546600" cy="50243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07000"/>
              </a:lnSpc>
              <a:spcAft>
                <a:spcPts val="800"/>
              </a:spcAft>
              <a:buClr>
                <a:srgbClr val="00A48D"/>
              </a:buClr>
              <a:buFont typeface="Wingdings" panose="05000000000000000000" pitchFamily="2" charset="2"/>
              <a:buChar char="ü"/>
            </a:pPr>
            <a:r>
              <a:rPr lang="es-CO" b="1" dirty="0">
                <a:solidFill>
                  <a:srgbClr val="00A48D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Petición: </a:t>
            </a:r>
            <a:r>
              <a:rPr lang="es-CO" dirty="0">
                <a:solidFill>
                  <a:srgbClr val="23505E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mediante la cual una persona por motivos de interés general o particular solicita la intervención de la entidad para la resolución de una situación, la prestación de un servicio, la información o requerimiento de copia de documentos, entre otros.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Clr>
                <a:srgbClr val="00A48D"/>
              </a:buClr>
              <a:buFont typeface="Wingdings" panose="05000000000000000000" pitchFamily="2" charset="2"/>
              <a:buChar char="ü"/>
            </a:pPr>
            <a:r>
              <a:rPr lang="es-CO" b="1" dirty="0">
                <a:solidFill>
                  <a:srgbClr val="00A48D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Queja: </a:t>
            </a:r>
            <a:r>
              <a:rPr lang="es-CO" dirty="0">
                <a:solidFill>
                  <a:srgbClr val="23505E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manifestación de una persona, a través de la cual expresa inconformidad con el actuar de un funcionario de la entidad.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Clr>
                <a:srgbClr val="00A48D"/>
              </a:buClr>
              <a:buFont typeface="Wingdings" panose="05000000000000000000" pitchFamily="2" charset="2"/>
              <a:buChar char="ü"/>
            </a:pPr>
            <a:r>
              <a:rPr lang="es-CO" b="1" dirty="0">
                <a:solidFill>
                  <a:srgbClr val="00A48D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Reclamo: </a:t>
            </a:r>
            <a:r>
              <a:rPr lang="es-CO" dirty="0">
                <a:solidFill>
                  <a:srgbClr val="23505E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través del cual los usuarios del Sistema General de Seguridad Social en Salud dan a conocer su insatisfacción con la prestación del servicio de salud.</a:t>
            </a:r>
            <a:endParaRPr lang="es-CO" dirty="0">
              <a:solidFill>
                <a:srgbClr val="23505E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CD6AED10-82EA-4901-A3AC-B8C8C2416F1B}"/>
              </a:ext>
            </a:extLst>
          </p:cNvPr>
          <p:cNvSpPr txBox="1"/>
          <p:nvPr/>
        </p:nvSpPr>
        <p:spPr>
          <a:xfrm>
            <a:off x="776626" y="2132658"/>
            <a:ext cx="301432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2800" dirty="0">
                <a:solidFill>
                  <a:srgbClr val="00A48D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Glosario</a:t>
            </a:r>
            <a:endParaRPr lang="es-CO" sz="2800" dirty="0">
              <a:solidFill>
                <a:srgbClr val="00A48D"/>
              </a:solidFill>
              <a:latin typeface="Open Sans Extrabold" panose="020B0906030804020204" pitchFamily="34" charset="0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C4C230B5-B2BE-4A91-A018-185FE58CB831}"/>
              </a:ext>
            </a:extLst>
          </p:cNvPr>
          <p:cNvSpPr txBox="1"/>
          <p:nvPr/>
        </p:nvSpPr>
        <p:spPr>
          <a:xfrm>
            <a:off x="5158127" y="2923578"/>
            <a:ext cx="4546600" cy="42334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07000"/>
              </a:lnSpc>
              <a:spcAft>
                <a:spcPts val="800"/>
              </a:spcAft>
              <a:buClr>
                <a:srgbClr val="00A48D"/>
              </a:buClr>
              <a:buFont typeface="Wingdings" panose="05000000000000000000" pitchFamily="2" charset="2"/>
              <a:buChar char="ü"/>
            </a:pPr>
            <a:r>
              <a:rPr lang="es-CO" b="1" dirty="0">
                <a:solidFill>
                  <a:srgbClr val="00A48D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Solicitud de Información: </a:t>
            </a:r>
            <a:r>
              <a:rPr lang="es-CO" dirty="0">
                <a:solidFill>
                  <a:srgbClr val="23505E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orientación solicitada para acceder a un servicio.</a:t>
            </a:r>
            <a:endParaRPr lang="es-CO" dirty="0">
              <a:solidFill>
                <a:srgbClr val="23505E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Clr>
                <a:srgbClr val="00A48D"/>
              </a:buClr>
              <a:buFont typeface="Wingdings" panose="05000000000000000000" pitchFamily="2" charset="2"/>
              <a:buChar char="ü"/>
            </a:pPr>
            <a:r>
              <a:rPr lang="es-CO" b="1" dirty="0">
                <a:solidFill>
                  <a:srgbClr val="00A48D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Sugerencia: </a:t>
            </a:r>
            <a:r>
              <a:rPr lang="es-CO" dirty="0">
                <a:solidFill>
                  <a:srgbClr val="23505E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recomendación que se realiza para mejorar un servicio.</a:t>
            </a:r>
            <a:endParaRPr lang="es-CO" dirty="0">
              <a:solidFill>
                <a:srgbClr val="23505E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Clr>
                <a:srgbClr val="00A48D"/>
              </a:buClr>
              <a:buFont typeface="Wingdings" panose="05000000000000000000" pitchFamily="2" charset="2"/>
              <a:buChar char="ü"/>
            </a:pPr>
            <a:r>
              <a:rPr lang="es-CO" b="1" dirty="0">
                <a:solidFill>
                  <a:srgbClr val="00A48D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Derecho de Petición: </a:t>
            </a:r>
            <a:r>
              <a:rPr lang="es-CO" dirty="0">
                <a:solidFill>
                  <a:srgbClr val="23505E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es la facultad concedida a todas las personas dentro del territorio nacional, para que puedan presentar peticiones a las autoridades y diferentes entidades, con el propósito de que se les entregue información sobre situaciones de interés general y/o particular.</a:t>
            </a:r>
            <a:endParaRPr lang="es-CO" dirty="0">
              <a:solidFill>
                <a:srgbClr val="23505E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s-CO" dirty="0">
              <a:solidFill>
                <a:srgbClr val="23505E"/>
              </a:solidFill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D1E6DF70-1C73-48FE-8B07-2D61E99E38C3}"/>
              </a:ext>
            </a:extLst>
          </p:cNvPr>
          <p:cNvSpPr txBox="1"/>
          <p:nvPr/>
        </p:nvSpPr>
        <p:spPr>
          <a:xfrm>
            <a:off x="2784815" y="8048504"/>
            <a:ext cx="691991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tabLst>
                <a:tab pos="2806065" algn="ctr"/>
                <a:tab pos="5612130" algn="r"/>
              </a:tabLst>
            </a:pPr>
            <a:r>
              <a:rPr lang="es-CO" sz="1200" b="1" dirty="0">
                <a:solidFill>
                  <a:srgbClr val="23505E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Circular Externa 00008 de 2018.</a:t>
            </a:r>
            <a:r>
              <a:rPr lang="es-CO" sz="1200" dirty="0">
                <a:solidFill>
                  <a:srgbClr val="23505E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Por la cual se hacen adiciones, eliminaciones y</a:t>
            </a:r>
          </a:p>
          <a:p>
            <a:pPr algn="r">
              <a:tabLst>
                <a:tab pos="2806065" algn="ctr"/>
                <a:tab pos="5612130" algn="r"/>
              </a:tabLst>
            </a:pPr>
            <a:r>
              <a:rPr lang="es-CO" sz="1200" dirty="0">
                <a:solidFill>
                  <a:srgbClr val="23505E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modificaciones a la Circular 047 de 2007.</a:t>
            </a:r>
          </a:p>
          <a:p>
            <a:pPr algn="r">
              <a:tabLst>
                <a:tab pos="2806065" algn="ctr"/>
                <a:tab pos="5612130" algn="r"/>
              </a:tabLst>
            </a:pPr>
            <a:r>
              <a:rPr lang="es-CO" sz="1200" b="1" dirty="0">
                <a:solidFill>
                  <a:srgbClr val="23505E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Ley 1755 de 2015</a:t>
            </a:r>
            <a:r>
              <a:rPr lang="es-CO" sz="1200" dirty="0">
                <a:solidFill>
                  <a:srgbClr val="23505E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Por medio de la cual se regula el Derecho Fundamental de Petición y se sustituye un título del Código de Procedimiento Administrativo y de lo Contencioso Administrativo.</a:t>
            </a:r>
          </a:p>
          <a:p>
            <a:pPr algn="r"/>
            <a:endParaRPr lang="es-CO" sz="1200" dirty="0">
              <a:solidFill>
                <a:srgbClr val="23505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6984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uadroTexto 8">
            <a:extLst>
              <a:ext uri="{FF2B5EF4-FFF2-40B4-BE49-F238E27FC236}">
                <a16:creationId xmlns:a16="http://schemas.microsoft.com/office/drawing/2014/main" id="{B25FF851-D53F-4873-AD8B-CC8F2DC1FDF2}"/>
              </a:ext>
            </a:extLst>
          </p:cNvPr>
          <p:cNvSpPr txBox="1"/>
          <p:nvPr/>
        </p:nvSpPr>
        <p:spPr>
          <a:xfrm>
            <a:off x="2065177" y="2362200"/>
            <a:ext cx="151225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2000" dirty="0">
                <a:solidFill>
                  <a:srgbClr val="23505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17,1%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68078794-3A53-49A4-9D19-0A15C3C3F656}"/>
              </a:ext>
            </a:extLst>
          </p:cNvPr>
          <p:cNvSpPr txBox="1"/>
          <p:nvPr/>
        </p:nvSpPr>
        <p:spPr>
          <a:xfrm>
            <a:off x="5548207" y="4787966"/>
            <a:ext cx="10096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dirty="0">
                <a:solidFill>
                  <a:srgbClr val="23505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0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99BAF038-B4E5-428F-B384-6B7076E3FB28}"/>
              </a:ext>
            </a:extLst>
          </p:cNvPr>
          <p:cNvSpPr txBox="1"/>
          <p:nvPr/>
        </p:nvSpPr>
        <p:spPr>
          <a:xfrm>
            <a:off x="7441955" y="4787966"/>
            <a:ext cx="10096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dirty="0">
                <a:solidFill>
                  <a:srgbClr val="23505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155</a:t>
            </a: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8191787D-5274-4190-95CE-36B6BC76FF31}"/>
              </a:ext>
            </a:extLst>
          </p:cNvPr>
          <p:cNvSpPr txBox="1"/>
          <p:nvPr/>
        </p:nvSpPr>
        <p:spPr>
          <a:xfrm>
            <a:off x="3522768" y="5244161"/>
            <a:ext cx="10096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dirty="0">
                <a:solidFill>
                  <a:srgbClr val="23505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169</a:t>
            </a:r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6C17190F-4222-4CD7-BAA7-4EAD4BEEF397}"/>
              </a:ext>
            </a:extLst>
          </p:cNvPr>
          <p:cNvSpPr txBox="1"/>
          <p:nvPr/>
        </p:nvSpPr>
        <p:spPr>
          <a:xfrm>
            <a:off x="5548207" y="5248341"/>
            <a:ext cx="10096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dirty="0">
                <a:solidFill>
                  <a:srgbClr val="23505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0</a:t>
            </a:r>
          </a:p>
        </p:txBody>
      </p:sp>
      <p:sp>
        <p:nvSpPr>
          <p:cNvPr id="18" name="CuadroTexto 17">
            <a:extLst>
              <a:ext uri="{FF2B5EF4-FFF2-40B4-BE49-F238E27FC236}">
                <a16:creationId xmlns:a16="http://schemas.microsoft.com/office/drawing/2014/main" id="{2668796C-3F32-4851-AFA1-46D23448DE54}"/>
              </a:ext>
            </a:extLst>
          </p:cNvPr>
          <p:cNvSpPr txBox="1"/>
          <p:nvPr/>
        </p:nvSpPr>
        <p:spPr>
          <a:xfrm>
            <a:off x="7441955" y="5248341"/>
            <a:ext cx="10096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dirty="0">
                <a:solidFill>
                  <a:srgbClr val="23505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108</a:t>
            </a:r>
          </a:p>
        </p:txBody>
      </p:sp>
      <p:sp>
        <p:nvSpPr>
          <p:cNvPr id="19" name="CuadroTexto 18">
            <a:extLst>
              <a:ext uri="{FF2B5EF4-FFF2-40B4-BE49-F238E27FC236}">
                <a16:creationId xmlns:a16="http://schemas.microsoft.com/office/drawing/2014/main" id="{8F9B6EAB-D748-417B-B6C9-8F0790CF2BE2}"/>
              </a:ext>
            </a:extLst>
          </p:cNvPr>
          <p:cNvSpPr txBox="1"/>
          <p:nvPr/>
        </p:nvSpPr>
        <p:spPr>
          <a:xfrm>
            <a:off x="3522768" y="5704536"/>
            <a:ext cx="10096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dirty="0">
                <a:solidFill>
                  <a:srgbClr val="23505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248</a:t>
            </a:r>
          </a:p>
        </p:txBody>
      </p:sp>
      <p:sp>
        <p:nvSpPr>
          <p:cNvPr id="21" name="CuadroTexto 20">
            <a:extLst>
              <a:ext uri="{FF2B5EF4-FFF2-40B4-BE49-F238E27FC236}">
                <a16:creationId xmlns:a16="http://schemas.microsoft.com/office/drawing/2014/main" id="{35A53CC0-247A-42B3-B6B0-7E2C25EA6C05}"/>
              </a:ext>
            </a:extLst>
          </p:cNvPr>
          <p:cNvSpPr txBox="1"/>
          <p:nvPr/>
        </p:nvSpPr>
        <p:spPr>
          <a:xfrm>
            <a:off x="5548207" y="5708716"/>
            <a:ext cx="10096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dirty="0">
                <a:solidFill>
                  <a:srgbClr val="23505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0</a:t>
            </a:r>
          </a:p>
        </p:txBody>
      </p:sp>
      <p:sp>
        <p:nvSpPr>
          <p:cNvPr id="23" name="CuadroTexto 22">
            <a:extLst>
              <a:ext uri="{FF2B5EF4-FFF2-40B4-BE49-F238E27FC236}">
                <a16:creationId xmlns:a16="http://schemas.microsoft.com/office/drawing/2014/main" id="{1D8D85D6-250B-412E-AED8-A6C702AF004E}"/>
              </a:ext>
            </a:extLst>
          </p:cNvPr>
          <p:cNvSpPr txBox="1"/>
          <p:nvPr/>
        </p:nvSpPr>
        <p:spPr>
          <a:xfrm>
            <a:off x="7441955" y="5708716"/>
            <a:ext cx="10096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dirty="0">
                <a:solidFill>
                  <a:srgbClr val="23505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190</a:t>
            </a:r>
          </a:p>
        </p:txBody>
      </p:sp>
      <p:sp>
        <p:nvSpPr>
          <p:cNvPr id="24" name="CuadroTexto 23">
            <a:extLst>
              <a:ext uri="{FF2B5EF4-FFF2-40B4-BE49-F238E27FC236}">
                <a16:creationId xmlns:a16="http://schemas.microsoft.com/office/drawing/2014/main" id="{5154DDA0-745E-4135-ABC3-D3653D866D15}"/>
              </a:ext>
            </a:extLst>
          </p:cNvPr>
          <p:cNvSpPr txBox="1"/>
          <p:nvPr/>
        </p:nvSpPr>
        <p:spPr>
          <a:xfrm>
            <a:off x="3522768" y="6181791"/>
            <a:ext cx="10096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dirty="0">
                <a:solidFill>
                  <a:srgbClr val="23505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296</a:t>
            </a:r>
          </a:p>
        </p:txBody>
      </p:sp>
      <p:sp>
        <p:nvSpPr>
          <p:cNvPr id="26" name="CuadroTexto 25">
            <a:extLst>
              <a:ext uri="{FF2B5EF4-FFF2-40B4-BE49-F238E27FC236}">
                <a16:creationId xmlns:a16="http://schemas.microsoft.com/office/drawing/2014/main" id="{5D6E622E-4912-4A12-8DD8-EC89E1294841}"/>
              </a:ext>
            </a:extLst>
          </p:cNvPr>
          <p:cNvSpPr txBox="1"/>
          <p:nvPr/>
        </p:nvSpPr>
        <p:spPr>
          <a:xfrm>
            <a:off x="5548207" y="6181791"/>
            <a:ext cx="10096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dirty="0">
                <a:solidFill>
                  <a:srgbClr val="23505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0</a:t>
            </a:r>
          </a:p>
        </p:txBody>
      </p:sp>
      <p:sp>
        <p:nvSpPr>
          <p:cNvPr id="28" name="CuadroTexto 27">
            <a:extLst>
              <a:ext uri="{FF2B5EF4-FFF2-40B4-BE49-F238E27FC236}">
                <a16:creationId xmlns:a16="http://schemas.microsoft.com/office/drawing/2014/main" id="{2CB7502C-6622-4F82-BD66-D854E0CE5650}"/>
              </a:ext>
            </a:extLst>
          </p:cNvPr>
          <p:cNvSpPr txBox="1"/>
          <p:nvPr/>
        </p:nvSpPr>
        <p:spPr>
          <a:xfrm>
            <a:off x="7441955" y="6181791"/>
            <a:ext cx="10096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dirty="0">
                <a:solidFill>
                  <a:srgbClr val="23505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313</a:t>
            </a:r>
          </a:p>
        </p:txBody>
      </p:sp>
      <p:sp>
        <p:nvSpPr>
          <p:cNvPr id="29" name="CuadroTexto 28">
            <a:extLst>
              <a:ext uri="{FF2B5EF4-FFF2-40B4-BE49-F238E27FC236}">
                <a16:creationId xmlns:a16="http://schemas.microsoft.com/office/drawing/2014/main" id="{2D7BE8DE-2E7D-4693-BDA5-18181EDEBDE2}"/>
              </a:ext>
            </a:extLst>
          </p:cNvPr>
          <p:cNvSpPr txBox="1"/>
          <p:nvPr/>
        </p:nvSpPr>
        <p:spPr>
          <a:xfrm>
            <a:off x="3522768" y="6637986"/>
            <a:ext cx="10096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dirty="0">
                <a:solidFill>
                  <a:srgbClr val="23505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282</a:t>
            </a:r>
          </a:p>
        </p:txBody>
      </p:sp>
      <p:sp>
        <p:nvSpPr>
          <p:cNvPr id="31" name="CuadroTexto 30">
            <a:extLst>
              <a:ext uri="{FF2B5EF4-FFF2-40B4-BE49-F238E27FC236}">
                <a16:creationId xmlns:a16="http://schemas.microsoft.com/office/drawing/2014/main" id="{E0D64624-C0B1-4665-9D71-7210FDBFBEDC}"/>
              </a:ext>
            </a:extLst>
          </p:cNvPr>
          <p:cNvSpPr txBox="1"/>
          <p:nvPr/>
        </p:nvSpPr>
        <p:spPr>
          <a:xfrm>
            <a:off x="5548207" y="6642166"/>
            <a:ext cx="10096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dirty="0">
                <a:solidFill>
                  <a:srgbClr val="23505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5</a:t>
            </a:r>
          </a:p>
        </p:txBody>
      </p:sp>
      <p:sp>
        <p:nvSpPr>
          <p:cNvPr id="33" name="CuadroTexto 32">
            <a:extLst>
              <a:ext uri="{FF2B5EF4-FFF2-40B4-BE49-F238E27FC236}">
                <a16:creationId xmlns:a16="http://schemas.microsoft.com/office/drawing/2014/main" id="{1E25AF08-5CD7-42C4-94AA-F665F18293CA}"/>
              </a:ext>
            </a:extLst>
          </p:cNvPr>
          <p:cNvSpPr txBox="1"/>
          <p:nvPr/>
        </p:nvSpPr>
        <p:spPr>
          <a:xfrm>
            <a:off x="7441955" y="6646137"/>
            <a:ext cx="10096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dirty="0">
                <a:solidFill>
                  <a:srgbClr val="23505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241</a:t>
            </a:r>
          </a:p>
        </p:txBody>
      </p:sp>
      <p:sp>
        <p:nvSpPr>
          <p:cNvPr id="34" name="CuadroTexto 33">
            <a:extLst>
              <a:ext uri="{FF2B5EF4-FFF2-40B4-BE49-F238E27FC236}">
                <a16:creationId xmlns:a16="http://schemas.microsoft.com/office/drawing/2014/main" id="{6A367509-34F0-4415-8237-4C47CEF17D63}"/>
              </a:ext>
            </a:extLst>
          </p:cNvPr>
          <p:cNvSpPr txBox="1"/>
          <p:nvPr/>
        </p:nvSpPr>
        <p:spPr>
          <a:xfrm>
            <a:off x="3522768" y="7111061"/>
            <a:ext cx="10096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dirty="0">
                <a:solidFill>
                  <a:srgbClr val="23505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968</a:t>
            </a:r>
          </a:p>
        </p:txBody>
      </p:sp>
      <p:sp>
        <p:nvSpPr>
          <p:cNvPr id="36" name="CuadroTexto 35">
            <a:extLst>
              <a:ext uri="{FF2B5EF4-FFF2-40B4-BE49-F238E27FC236}">
                <a16:creationId xmlns:a16="http://schemas.microsoft.com/office/drawing/2014/main" id="{73017F6A-52BE-41A8-AC3A-5A1400637DFA}"/>
              </a:ext>
            </a:extLst>
          </p:cNvPr>
          <p:cNvSpPr txBox="1"/>
          <p:nvPr/>
        </p:nvSpPr>
        <p:spPr>
          <a:xfrm>
            <a:off x="5548207" y="7115241"/>
            <a:ext cx="10096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dirty="0">
                <a:solidFill>
                  <a:srgbClr val="23505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0</a:t>
            </a:r>
          </a:p>
        </p:txBody>
      </p:sp>
      <p:sp>
        <p:nvSpPr>
          <p:cNvPr id="38" name="CuadroTexto 37">
            <a:extLst>
              <a:ext uri="{FF2B5EF4-FFF2-40B4-BE49-F238E27FC236}">
                <a16:creationId xmlns:a16="http://schemas.microsoft.com/office/drawing/2014/main" id="{92804DD6-5602-4FC0-A8B9-04C2B6425D24}"/>
              </a:ext>
            </a:extLst>
          </p:cNvPr>
          <p:cNvSpPr txBox="1"/>
          <p:nvPr/>
        </p:nvSpPr>
        <p:spPr>
          <a:xfrm>
            <a:off x="7441955" y="7115241"/>
            <a:ext cx="10096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dirty="0">
                <a:solidFill>
                  <a:srgbClr val="23505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894</a:t>
            </a:r>
          </a:p>
        </p:txBody>
      </p:sp>
      <p:sp>
        <p:nvSpPr>
          <p:cNvPr id="39" name="CuadroTexto 38">
            <a:extLst>
              <a:ext uri="{FF2B5EF4-FFF2-40B4-BE49-F238E27FC236}">
                <a16:creationId xmlns:a16="http://schemas.microsoft.com/office/drawing/2014/main" id="{5A65849A-A675-47DE-BF33-C902091326DF}"/>
              </a:ext>
            </a:extLst>
          </p:cNvPr>
          <p:cNvSpPr txBox="1"/>
          <p:nvPr/>
        </p:nvSpPr>
        <p:spPr>
          <a:xfrm>
            <a:off x="3522768" y="7571436"/>
            <a:ext cx="10096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dirty="0">
                <a:solidFill>
                  <a:srgbClr val="23505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531</a:t>
            </a:r>
          </a:p>
        </p:txBody>
      </p:sp>
      <p:sp>
        <p:nvSpPr>
          <p:cNvPr id="41" name="CuadroTexto 40">
            <a:extLst>
              <a:ext uri="{FF2B5EF4-FFF2-40B4-BE49-F238E27FC236}">
                <a16:creationId xmlns:a16="http://schemas.microsoft.com/office/drawing/2014/main" id="{E22A789F-A56B-46B8-9819-C5D58E39EE0F}"/>
              </a:ext>
            </a:extLst>
          </p:cNvPr>
          <p:cNvSpPr txBox="1"/>
          <p:nvPr/>
        </p:nvSpPr>
        <p:spPr>
          <a:xfrm>
            <a:off x="5546797" y="7565432"/>
            <a:ext cx="10096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dirty="0">
                <a:solidFill>
                  <a:srgbClr val="23505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2</a:t>
            </a:r>
          </a:p>
        </p:txBody>
      </p:sp>
      <p:sp>
        <p:nvSpPr>
          <p:cNvPr id="43" name="CuadroTexto 42">
            <a:extLst>
              <a:ext uri="{FF2B5EF4-FFF2-40B4-BE49-F238E27FC236}">
                <a16:creationId xmlns:a16="http://schemas.microsoft.com/office/drawing/2014/main" id="{E8E4FC05-E790-441B-BE11-52F7C02F8F74}"/>
              </a:ext>
            </a:extLst>
          </p:cNvPr>
          <p:cNvSpPr txBox="1"/>
          <p:nvPr/>
        </p:nvSpPr>
        <p:spPr>
          <a:xfrm>
            <a:off x="7441955" y="7575616"/>
            <a:ext cx="10096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dirty="0">
                <a:solidFill>
                  <a:srgbClr val="23505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658</a:t>
            </a:r>
          </a:p>
        </p:txBody>
      </p:sp>
      <p:sp>
        <p:nvSpPr>
          <p:cNvPr id="44" name="CuadroTexto 43">
            <a:extLst>
              <a:ext uri="{FF2B5EF4-FFF2-40B4-BE49-F238E27FC236}">
                <a16:creationId xmlns:a16="http://schemas.microsoft.com/office/drawing/2014/main" id="{1402F8C2-9D78-4BDD-A4E4-8AF8B1479C50}"/>
              </a:ext>
            </a:extLst>
          </p:cNvPr>
          <p:cNvSpPr txBox="1"/>
          <p:nvPr/>
        </p:nvSpPr>
        <p:spPr>
          <a:xfrm>
            <a:off x="3522768" y="8044511"/>
            <a:ext cx="10096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dirty="0">
                <a:solidFill>
                  <a:srgbClr val="23505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546</a:t>
            </a:r>
          </a:p>
        </p:txBody>
      </p:sp>
      <p:sp>
        <p:nvSpPr>
          <p:cNvPr id="46" name="CuadroTexto 45">
            <a:extLst>
              <a:ext uri="{FF2B5EF4-FFF2-40B4-BE49-F238E27FC236}">
                <a16:creationId xmlns:a16="http://schemas.microsoft.com/office/drawing/2014/main" id="{10529046-99BF-408A-AF28-1E33EB336B71}"/>
              </a:ext>
            </a:extLst>
          </p:cNvPr>
          <p:cNvSpPr txBox="1"/>
          <p:nvPr/>
        </p:nvSpPr>
        <p:spPr>
          <a:xfrm>
            <a:off x="5548207" y="8048691"/>
            <a:ext cx="10096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dirty="0">
                <a:solidFill>
                  <a:srgbClr val="23505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1</a:t>
            </a:r>
          </a:p>
        </p:txBody>
      </p:sp>
      <p:sp>
        <p:nvSpPr>
          <p:cNvPr id="48" name="CuadroTexto 47">
            <a:extLst>
              <a:ext uri="{FF2B5EF4-FFF2-40B4-BE49-F238E27FC236}">
                <a16:creationId xmlns:a16="http://schemas.microsoft.com/office/drawing/2014/main" id="{2B703CC6-55FF-4EF4-8617-8338A630064A}"/>
              </a:ext>
            </a:extLst>
          </p:cNvPr>
          <p:cNvSpPr txBox="1"/>
          <p:nvPr/>
        </p:nvSpPr>
        <p:spPr>
          <a:xfrm>
            <a:off x="7441955" y="8048691"/>
            <a:ext cx="10096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dirty="0">
                <a:solidFill>
                  <a:srgbClr val="23505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542</a:t>
            </a:r>
          </a:p>
        </p:txBody>
      </p:sp>
      <p:sp>
        <p:nvSpPr>
          <p:cNvPr id="49" name="CuadroTexto 48">
            <a:extLst>
              <a:ext uri="{FF2B5EF4-FFF2-40B4-BE49-F238E27FC236}">
                <a16:creationId xmlns:a16="http://schemas.microsoft.com/office/drawing/2014/main" id="{F61243D5-07AF-4DA1-871D-36C065DCE4D8}"/>
              </a:ext>
            </a:extLst>
          </p:cNvPr>
          <p:cNvSpPr txBox="1"/>
          <p:nvPr/>
        </p:nvSpPr>
        <p:spPr>
          <a:xfrm>
            <a:off x="3522768" y="8504886"/>
            <a:ext cx="10096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dirty="0">
                <a:solidFill>
                  <a:srgbClr val="23505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9.370</a:t>
            </a:r>
          </a:p>
        </p:txBody>
      </p:sp>
      <p:sp>
        <p:nvSpPr>
          <p:cNvPr id="51" name="CuadroTexto 50">
            <a:extLst>
              <a:ext uri="{FF2B5EF4-FFF2-40B4-BE49-F238E27FC236}">
                <a16:creationId xmlns:a16="http://schemas.microsoft.com/office/drawing/2014/main" id="{9CAE8E34-CDC3-4D0E-AEBE-77416A4ED4DF}"/>
              </a:ext>
            </a:extLst>
          </p:cNvPr>
          <p:cNvSpPr txBox="1"/>
          <p:nvPr/>
        </p:nvSpPr>
        <p:spPr>
          <a:xfrm>
            <a:off x="5548207" y="8509066"/>
            <a:ext cx="10096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dirty="0">
                <a:solidFill>
                  <a:srgbClr val="23505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5</a:t>
            </a:r>
          </a:p>
        </p:txBody>
      </p:sp>
      <p:sp>
        <p:nvSpPr>
          <p:cNvPr id="53" name="CuadroTexto 52">
            <a:extLst>
              <a:ext uri="{FF2B5EF4-FFF2-40B4-BE49-F238E27FC236}">
                <a16:creationId xmlns:a16="http://schemas.microsoft.com/office/drawing/2014/main" id="{F861205A-5B0D-4D1A-94C3-8B8ACFF0481B}"/>
              </a:ext>
            </a:extLst>
          </p:cNvPr>
          <p:cNvSpPr txBox="1"/>
          <p:nvPr/>
        </p:nvSpPr>
        <p:spPr>
          <a:xfrm>
            <a:off x="7441955" y="8513430"/>
            <a:ext cx="10096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dirty="0">
                <a:solidFill>
                  <a:srgbClr val="23505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4.873</a:t>
            </a:r>
          </a:p>
        </p:txBody>
      </p:sp>
      <p:sp>
        <p:nvSpPr>
          <p:cNvPr id="54" name="CuadroTexto 53">
            <a:extLst>
              <a:ext uri="{FF2B5EF4-FFF2-40B4-BE49-F238E27FC236}">
                <a16:creationId xmlns:a16="http://schemas.microsoft.com/office/drawing/2014/main" id="{FDAB4BF2-8215-4535-ABE7-AC81F8019B53}"/>
              </a:ext>
            </a:extLst>
          </p:cNvPr>
          <p:cNvSpPr txBox="1"/>
          <p:nvPr/>
        </p:nvSpPr>
        <p:spPr>
          <a:xfrm>
            <a:off x="3170985" y="2362200"/>
            <a:ext cx="151225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2000" dirty="0">
                <a:solidFill>
                  <a:srgbClr val="23505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0,0%</a:t>
            </a:r>
          </a:p>
        </p:txBody>
      </p:sp>
      <p:sp>
        <p:nvSpPr>
          <p:cNvPr id="55" name="CuadroTexto 54">
            <a:extLst>
              <a:ext uri="{FF2B5EF4-FFF2-40B4-BE49-F238E27FC236}">
                <a16:creationId xmlns:a16="http://schemas.microsoft.com/office/drawing/2014/main" id="{5F48775F-2F15-474A-A37C-CF9265B56477}"/>
              </a:ext>
            </a:extLst>
          </p:cNvPr>
          <p:cNvSpPr txBox="1"/>
          <p:nvPr/>
        </p:nvSpPr>
        <p:spPr>
          <a:xfrm>
            <a:off x="4300379" y="2362200"/>
            <a:ext cx="151225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2000" dirty="0">
                <a:solidFill>
                  <a:srgbClr val="23505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10,5%</a:t>
            </a:r>
          </a:p>
        </p:txBody>
      </p:sp>
      <p:sp>
        <p:nvSpPr>
          <p:cNvPr id="56" name="CuadroTexto 55">
            <a:extLst>
              <a:ext uri="{FF2B5EF4-FFF2-40B4-BE49-F238E27FC236}">
                <a16:creationId xmlns:a16="http://schemas.microsoft.com/office/drawing/2014/main" id="{38C31CFA-7A5B-4D97-9F28-E82123384832}"/>
              </a:ext>
            </a:extLst>
          </p:cNvPr>
          <p:cNvSpPr txBox="1"/>
          <p:nvPr/>
        </p:nvSpPr>
        <p:spPr>
          <a:xfrm>
            <a:off x="5404373" y="2362200"/>
            <a:ext cx="151225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2000" dirty="0">
                <a:solidFill>
                  <a:srgbClr val="23505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62,6%</a:t>
            </a:r>
          </a:p>
        </p:txBody>
      </p:sp>
      <p:sp>
        <p:nvSpPr>
          <p:cNvPr id="57" name="CuadroTexto 56">
            <a:extLst>
              <a:ext uri="{FF2B5EF4-FFF2-40B4-BE49-F238E27FC236}">
                <a16:creationId xmlns:a16="http://schemas.microsoft.com/office/drawing/2014/main" id="{8A5658D6-197E-46A3-B335-D7CC9B6BB448}"/>
              </a:ext>
            </a:extLst>
          </p:cNvPr>
          <p:cNvSpPr txBox="1"/>
          <p:nvPr/>
        </p:nvSpPr>
        <p:spPr>
          <a:xfrm>
            <a:off x="952148" y="2362200"/>
            <a:ext cx="151225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2000" dirty="0">
                <a:solidFill>
                  <a:srgbClr val="23505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0,1%</a:t>
            </a:r>
          </a:p>
        </p:txBody>
      </p:sp>
      <p:sp>
        <p:nvSpPr>
          <p:cNvPr id="58" name="CuadroTexto 57">
            <a:extLst>
              <a:ext uri="{FF2B5EF4-FFF2-40B4-BE49-F238E27FC236}">
                <a16:creationId xmlns:a16="http://schemas.microsoft.com/office/drawing/2014/main" id="{4C0B0BBB-D80F-41D5-92C0-D24FA0637835}"/>
              </a:ext>
            </a:extLst>
          </p:cNvPr>
          <p:cNvSpPr txBox="1"/>
          <p:nvPr/>
        </p:nvSpPr>
        <p:spPr>
          <a:xfrm>
            <a:off x="3522768" y="4787966"/>
            <a:ext cx="10096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dirty="0">
                <a:solidFill>
                  <a:srgbClr val="23505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119</a:t>
            </a:r>
          </a:p>
        </p:txBody>
      </p:sp>
      <p:sp>
        <p:nvSpPr>
          <p:cNvPr id="59" name="CuadroTexto 58">
            <a:extLst>
              <a:ext uri="{FF2B5EF4-FFF2-40B4-BE49-F238E27FC236}">
                <a16:creationId xmlns:a16="http://schemas.microsoft.com/office/drawing/2014/main" id="{1DD75175-17FE-4E00-B68D-05ADA2D8C2FA}"/>
              </a:ext>
            </a:extLst>
          </p:cNvPr>
          <p:cNvSpPr txBox="1"/>
          <p:nvPr/>
        </p:nvSpPr>
        <p:spPr>
          <a:xfrm>
            <a:off x="6512224" y="2362200"/>
            <a:ext cx="151225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2000" dirty="0">
                <a:solidFill>
                  <a:srgbClr val="23505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4,8%</a:t>
            </a:r>
          </a:p>
        </p:txBody>
      </p:sp>
      <p:sp>
        <p:nvSpPr>
          <p:cNvPr id="60" name="CuadroTexto 59">
            <a:extLst>
              <a:ext uri="{FF2B5EF4-FFF2-40B4-BE49-F238E27FC236}">
                <a16:creationId xmlns:a16="http://schemas.microsoft.com/office/drawing/2014/main" id="{3111F4D1-9CF8-478F-B491-0B279E4A47AD}"/>
              </a:ext>
            </a:extLst>
          </p:cNvPr>
          <p:cNvSpPr txBox="1"/>
          <p:nvPr/>
        </p:nvSpPr>
        <p:spPr>
          <a:xfrm>
            <a:off x="7641618" y="2362200"/>
            <a:ext cx="151225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2000" dirty="0">
                <a:solidFill>
                  <a:srgbClr val="23505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6,0%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62825E48-73D6-637F-C453-F5F8F12A8FE0}"/>
              </a:ext>
            </a:extLst>
          </p:cNvPr>
          <p:cNvSpPr txBox="1"/>
          <p:nvPr/>
        </p:nvSpPr>
        <p:spPr>
          <a:xfrm>
            <a:off x="3524179" y="9006205"/>
            <a:ext cx="10096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dirty="0">
                <a:solidFill>
                  <a:srgbClr val="23505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12.529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6283ADE7-1334-B6A8-3923-CA77219DBDE2}"/>
              </a:ext>
            </a:extLst>
          </p:cNvPr>
          <p:cNvSpPr txBox="1"/>
          <p:nvPr/>
        </p:nvSpPr>
        <p:spPr>
          <a:xfrm>
            <a:off x="952148" y="9347502"/>
            <a:ext cx="684778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MX" sz="800" b="1" u="sng" dirty="0">
                <a:solidFill>
                  <a:srgbClr val="23505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Nota1:</a:t>
            </a:r>
          </a:p>
          <a:p>
            <a:pPr algn="just"/>
            <a:r>
              <a:rPr lang="es-MX" sz="800" dirty="0">
                <a:solidFill>
                  <a:srgbClr val="23505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La caracterización por subregión para cada canal se realiza según la disponibilidad del dato reportado por los usuarios.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98E32BFB-50F3-DD69-BCE3-CB94A82D66D3}"/>
              </a:ext>
            </a:extLst>
          </p:cNvPr>
          <p:cNvSpPr txBox="1"/>
          <p:nvPr/>
        </p:nvSpPr>
        <p:spPr>
          <a:xfrm>
            <a:off x="5546797" y="8978435"/>
            <a:ext cx="10096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dirty="0">
                <a:solidFill>
                  <a:srgbClr val="23505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13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7155E0D5-FA4A-00C7-2D34-043A185B992D}"/>
              </a:ext>
            </a:extLst>
          </p:cNvPr>
          <p:cNvSpPr txBox="1"/>
          <p:nvPr/>
        </p:nvSpPr>
        <p:spPr>
          <a:xfrm>
            <a:off x="7499503" y="8978170"/>
            <a:ext cx="10096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dirty="0">
                <a:solidFill>
                  <a:srgbClr val="23505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7.974</a:t>
            </a:r>
          </a:p>
        </p:txBody>
      </p:sp>
      <p:pic>
        <p:nvPicPr>
          <p:cNvPr id="10" name="Imagen 9" descr="Icono&#10;&#10;Descripción generada automáticamente">
            <a:extLst>
              <a:ext uri="{FF2B5EF4-FFF2-40B4-BE49-F238E27FC236}">
                <a16:creationId xmlns:a16="http://schemas.microsoft.com/office/drawing/2014/main" id="{ABB6A423-2221-2EC5-6689-F11C434C8E1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6722" y="1844652"/>
            <a:ext cx="582050" cy="582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37027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áfico 1">
            <a:extLst>
              <a:ext uri="{FF2B5EF4-FFF2-40B4-BE49-F238E27FC236}">
                <a16:creationId xmlns:a16="http://schemas.microsoft.com/office/drawing/2014/main" id="{705BD593-3658-DB22-1CDA-59CA5B04F1E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49736" y="2006799"/>
            <a:ext cx="9144070" cy="1321836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F925D532-188D-376A-2A8E-33132577407B}"/>
              </a:ext>
            </a:extLst>
          </p:cNvPr>
          <p:cNvSpPr txBox="1"/>
          <p:nvPr/>
        </p:nvSpPr>
        <p:spPr>
          <a:xfrm>
            <a:off x="1027913" y="2026660"/>
            <a:ext cx="8024797" cy="7035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Open Sans bold" panose="020B0806030504020204" pitchFamily="34" charset="0"/>
                <a:ea typeface="Open Sans bold" panose="020B0806030504020204" pitchFamily="34" charset="0"/>
                <a:cs typeface="Open Sans bold" panose="020B0806030504020204" pitchFamily="34" charset="0"/>
              </a:rPr>
              <a:t>Se evidencia la recepción de </a:t>
            </a:r>
            <a:r>
              <a:rPr kumimoji="0" lang="es-ES" sz="2000" b="0" i="0" u="none" strike="noStrike" kern="1200" cap="none" spc="0" normalizeH="0" baseline="0" noProof="0" dirty="0">
                <a:ln>
                  <a:noFill/>
                </a:ln>
                <a:solidFill>
                  <a:srgbClr val="00A48D"/>
                </a:solidFill>
                <a:effectLst/>
                <a:uLnTx/>
                <a:uFillTx/>
                <a:latin typeface="Open Sans bold" panose="020B0806030504020204" pitchFamily="34" charset="0"/>
                <a:ea typeface="Open Sans bold" panose="020B0806030504020204" pitchFamily="34" charset="0"/>
                <a:cs typeface="Open Sans bold" panose="020B0806030504020204" pitchFamily="34" charset="0"/>
              </a:rPr>
              <a:t>155 (52%) </a:t>
            </a: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Open Sans bold" panose="020B0806030504020204" pitchFamily="34" charset="0"/>
                <a:ea typeface="Open Sans bold" panose="020B0806030504020204" pitchFamily="34" charset="0"/>
                <a:cs typeface="Open Sans bold" panose="020B0806030504020204" pitchFamily="34" charset="0"/>
              </a:rPr>
              <a:t>manifestaciones a través de </a:t>
            </a:r>
            <a:r>
              <a:rPr lang="es-ES" dirty="0">
                <a:solidFill>
                  <a:srgbClr val="23505E"/>
                </a:solidFill>
                <a:latin typeface="Open Sans bold" panose="020B0806030504020204" pitchFamily="34" charset="0"/>
                <a:ea typeface="Open Sans bold" panose="020B0806030504020204" pitchFamily="34" charset="0"/>
                <a:cs typeface="Open Sans bold" panose="020B0806030504020204" pitchFamily="34" charset="0"/>
              </a:rPr>
              <a:t>Supersalud </a:t>
            </a: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Open Sans bold" panose="020B0806030504020204" pitchFamily="34" charset="0"/>
                <a:ea typeface="Open Sans bold" panose="020B0806030504020204" pitchFamily="34" charset="0"/>
                <a:cs typeface="Open Sans bold" panose="020B0806030504020204" pitchFamily="34" charset="0"/>
              </a:rPr>
              <a:t>, siendo este el canal más utilizado por los usuarios.</a:t>
            </a:r>
            <a:endParaRPr kumimoji="0" lang="es-CO" sz="1800" b="0" i="0" u="none" strike="noStrike" kern="1200" cap="none" spc="0" normalizeH="0" baseline="0" noProof="0" dirty="0">
              <a:ln>
                <a:noFill/>
              </a:ln>
              <a:solidFill>
                <a:srgbClr val="23505E"/>
              </a:solidFill>
              <a:effectLst/>
              <a:uLnTx/>
              <a:uFillTx/>
              <a:latin typeface="Open Sans bold" panose="020B0806030504020204" pitchFamily="34" charset="0"/>
              <a:ea typeface="Open Sans bold" panose="020B0806030504020204" pitchFamily="34" charset="0"/>
              <a:cs typeface="Open Sans bold" panose="020B0806030504020204" pitchFamily="34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9D7678F2-63F7-CBC0-EB95-7392A709BE8F}"/>
              </a:ext>
            </a:extLst>
          </p:cNvPr>
          <p:cNvSpPr txBox="1"/>
          <p:nvPr/>
        </p:nvSpPr>
        <p:spPr>
          <a:xfrm>
            <a:off x="2136719" y="4040809"/>
            <a:ext cx="10096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136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12274C96-D3FB-D591-7CC2-A0CEB014F18A}"/>
              </a:ext>
            </a:extLst>
          </p:cNvPr>
          <p:cNvSpPr txBox="1"/>
          <p:nvPr/>
        </p:nvSpPr>
        <p:spPr>
          <a:xfrm>
            <a:off x="2211404" y="4683702"/>
            <a:ext cx="89693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130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0C0EFE64-1E5A-D4CA-47F9-B9B289DD649D}"/>
              </a:ext>
            </a:extLst>
          </p:cNvPr>
          <p:cNvSpPr txBox="1"/>
          <p:nvPr/>
        </p:nvSpPr>
        <p:spPr>
          <a:xfrm>
            <a:off x="2211404" y="5449310"/>
            <a:ext cx="89693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dirty="0">
                <a:solidFill>
                  <a:srgbClr val="23505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25</a:t>
            </a: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srgbClr val="23505E"/>
              </a:solidFill>
              <a:effectLst/>
              <a:uLnTx/>
              <a:uFillTx/>
              <a:latin typeface="Open Sans Extrabold" panose="020B0906030804020204" pitchFamily="34" charset="0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61F1D7BC-D7CC-C80D-CFCA-BDE7C5F48DEF}"/>
              </a:ext>
            </a:extLst>
          </p:cNvPr>
          <p:cNvSpPr txBox="1"/>
          <p:nvPr/>
        </p:nvSpPr>
        <p:spPr>
          <a:xfrm>
            <a:off x="2335221" y="6214918"/>
            <a:ext cx="6731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dirty="0">
                <a:solidFill>
                  <a:srgbClr val="23505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0</a:t>
            </a: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srgbClr val="23505E"/>
              </a:solidFill>
              <a:effectLst/>
              <a:uLnTx/>
              <a:uFillTx/>
              <a:latin typeface="Open Sans Extrabold" panose="020B0906030804020204" pitchFamily="34" charset="0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CBBD7A5A-3708-0004-8BE8-C588A5A2F0EE}"/>
              </a:ext>
            </a:extLst>
          </p:cNvPr>
          <p:cNvSpPr txBox="1"/>
          <p:nvPr/>
        </p:nvSpPr>
        <p:spPr>
          <a:xfrm>
            <a:off x="2401896" y="6862742"/>
            <a:ext cx="5016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dirty="0">
                <a:solidFill>
                  <a:srgbClr val="23505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2</a:t>
            </a: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srgbClr val="23505E"/>
              </a:solidFill>
              <a:effectLst/>
              <a:uLnTx/>
              <a:uFillTx/>
              <a:latin typeface="Open Sans Extrabold" panose="020B0906030804020204" pitchFamily="34" charset="0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9A2E0595-9354-9C7E-3A05-B214D9D3A216}"/>
              </a:ext>
            </a:extLst>
          </p:cNvPr>
          <p:cNvSpPr txBox="1"/>
          <p:nvPr/>
        </p:nvSpPr>
        <p:spPr>
          <a:xfrm>
            <a:off x="2401896" y="7500992"/>
            <a:ext cx="5016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0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3ADC7160-1587-3B72-384F-EA90B22957C6}"/>
              </a:ext>
            </a:extLst>
          </p:cNvPr>
          <p:cNvSpPr txBox="1"/>
          <p:nvPr/>
        </p:nvSpPr>
        <p:spPr>
          <a:xfrm>
            <a:off x="2114918" y="8137557"/>
            <a:ext cx="10096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293</a:t>
            </a: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1F7145B6-4514-BF5B-C550-73D375733B2F}"/>
              </a:ext>
            </a:extLst>
          </p:cNvPr>
          <p:cNvSpPr txBox="1"/>
          <p:nvPr/>
        </p:nvSpPr>
        <p:spPr>
          <a:xfrm>
            <a:off x="3525732" y="4040809"/>
            <a:ext cx="10096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dirty="0">
                <a:solidFill>
                  <a:srgbClr val="23505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119</a:t>
            </a: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srgbClr val="23505E"/>
              </a:solidFill>
              <a:effectLst/>
              <a:uLnTx/>
              <a:uFillTx/>
              <a:latin typeface="Open Sans Extrabold" panose="020B0906030804020204" pitchFamily="34" charset="0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5CC76DAC-AC5C-6F80-EBC5-1D262FADA76E}"/>
              </a:ext>
            </a:extLst>
          </p:cNvPr>
          <p:cNvSpPr txBox="1"/>
          <p:nvPr/>
        </p:nvSpPr>
        <p:spPr>
          <a:xfrm>
            <a:off x="3582089" y="4683846"/>
            <a:ext cx="89693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dirty="0">
                <a:solidFill>
                  <a:srgbClr val="23505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155</a:t>
            </a: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srgbClr val="23505E"/>
              </a:solidFill>
              <a:effectLst/>
              <a:uLnTx/>
              <a:uFillTx/>
              <a:latin typeface="Open Sans Extrabold" panose="020B0906030804020204" pitchFamily="34" charset="0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</p:txBody>
      </p:sp>
      <p:sp>
        <p:nvSpPr>
          <p:cNvPr id="19" name="CuadroTexto 18">
            <a:extLst>
              <a:ext uri="{FF2B5EF4-FFF2-40B4-BE49-F238E27FC236}">
                <a16:creationId xmlns:a16="http://schemas.microsoft.com/office/drawing/2014/main" id="{6ED5F38E-5008-0511-F603-CDF39CCFCD8B}"/>
              </a:ext>
            </a:extLst>
          </p:cNvPr>
          <p:cNvSpPr txBox="1"/>
          <p:nvPr/>
        </p:nvSpPr>
        <p:spPr>
          <a:xfrm>
            <a:off x="3582088" y="5449310"/>
            <a:ext cx="89693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21</a:t>
            </a:r>
          </a:p>
        </p:txBody>
      </p:sp>
      <p:sp>
        <p:nvSpPr>
          <p:cNvPr id="24" name="CuadroTexto 23">
            <a:extLst>
              <a:ext uri="{FF2B5EF4-FFF2-40B4-BE49-F238E27FC236}">
                <a16:creationId xmlns:a16="http://schemas.microsoft.com/office/drawing/2014/main" id="{852F6BE2-AEF9-97A9-AB6F-756EBD0AC1C0}"/>
              </a:ext>
            </a:extLst>
          </p:cNvPr>
          <p:cNvSpPr txBox="1"/>
          <p:nvPr/>
        </p:nvSpPr>
        <p:spPr>
          <a:xfrm>
            <a:off x="3694008" y="6214918"/>
            <a:ext cx="6731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0</a:t>
            </a:r>
          </a:p>
        </p:txBody>
      </p:sp>
      <p:sp>
        <p:nvSpPr>
          <p:cNvPr id="25" name="CuadroTexto 24">
            <a:extLst>
              <a:ext uri="{FF2B5EF4-FFF2-40B4-BE49-F238E27FC236}">
                <a16:creationId xmlns:a16="http://schemas.microsoft.com/office/drawing/2014/main" id="{5F4462E1-CB27-85AB-5E51-DC2B3302D054}"/>
              </a:ext>
            </a:extLst>
          </p:cNvPr>
          <p:cNvSpPr txBox="1"/>
          <p:nvPr/>
        </p:nvSpPr>
        <p:spPr>
          <a:xfrm>
            <a:off x="3779733" y="6857955"/>
            <a:ext cx="5016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dirty="0">
                <a:solidFill>
                  <a:srgbClr val="23505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2</a:t>
            </a: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srgbClr val="23505E"/>
              </a:solidFill>
              <a:effectLst/>
              <a:uLnTx/>
              <a:uFillTx/>
              <a:latin typeface="Open Sans Extrabold" panose="020B0906030804020204" pitchFamily="34" charset="0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</p:txBody>
      </p:sp>
      <p:sp>
        <p:nvSpPr>
          <p:cNvPr id="26" name="CuadroTexto 25">
            <a:extLst>
              <a:ext uri="{FF2B5EF4-FFF2-40B4-BE49-F238E27FC236}">
                <a16:creationId xmlns:a16="http://schemas.microsoft.com/office/drawing/2014/main" id="{6335DEC5-A93D-E7D3-C1D4-9A58188655C2}"/>
              </a:ext>
            </a:extLst>
          </p:cNvPr>
          <p:cNvSpPr txBox="1"/>
          <p:nvPr/>
        </p:nvSpPr>
        <p:spPr>
          <a:xfrm>
            <a:off x="3779733" y="7500992"/>
            <a:ext cx="5016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0</a:t>
            </a:r>
          </a:p>
        </p:txBody>
      </p:sp>
      <p:sp>
        <p:nvSpPr>
          <p:cNvPr id="27" name="CuadroTexto 26">
            <a:extLst>
              <a:ext uri="{FF2B5EF4-FFF2-40B4-BE49-F238E27FC236}">
                <a16:creationId xmlns:a16="http://schemas.microsoft.com/office/drawing/2014/main" id="{94193F69-DC72-93FD-0543-DBE2BAF1E1DF}"/>
              </a:ext>
            </a:extLst>
          </p:cNvPr>
          <p:cNvSpPr txBox="1"/>
          <p:nvPr/>
        </p:nvSpPr>
        <p:spPr>
          <a:xfrm>
            <a:off x="3560355" y="8137557"/>
            <a:ext cx="10096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297</a:t>
            </a:r>
          </a:p>
        </p:txBody>
      </p:sp>
      <p:sp>
        <p:nvSpPr>
          <p:cNvPr id="28" name="CuadroTexto 27">
            <a:extLst>
              <a:ext uri="{FF2B5EF4-FFF2-40B4-BE49-F238E27FC236}">
                <a16:creationId xmlns:a16="http://schemas.microsoft.com/office/drawing/2014/main" id="{DDD14FAC-1D5D-693A-C291-B55AE0B540A1}"/>
              </a:ext>
            </a:extLst>
          </p:cNvPr>
          <p:cNvSpPr txBox="1"/>
          <p:nvPr/>
        </p:nvSpPr>
        <p:spPr>
          <a:xfrm>
            <a:off x="1943443" y="3517223"/>
            <a:ext cx="139620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1400" dirty="0">
                <a:solidFill>
                  <a:srgbClr val="23505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Agosto 2024</a:t>
            </a:r>
            <a:endParaRPr kumimoji="0" lang="es-ES" sz="1400" b="0" i="0" u="none" strike="noStrike" kern="1200" cap="none" spc="0" normalizeH="0" baseline="0" noProof="0" dirty="0">
              <a:ln>
                <a:noFill/>
              </a:ln>
              <a:solidFill>
                <a:srgbClr val="23505E"/>
              </a:solidFill>
              <a:effectLst/>
              <a:uLnTx/>
              <a:uFillTx/>
              <a:latin typeface="Open Sans Extrabold" panose="020B0906030804020204" pitchFamily="34" charset="0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</p:txBody>
      </p:sp>
      <p:sp>
        <p:nvSpPr>
          <p:cNvPr id="29" name="CuadroTexto 28">
            <a:extLst>
              <a:ext uri="{FF2B5EF4-FFF2-40B4-BE49-F238E27FC236}">
                <a16:creationId xmlns:a16="http://schemas.microsoft.com/office/drawing/2014/main" id="{3DD5871A-E2FA-40E9-CC42-1340B3C33846}"/>
              </a:ext>
            </a:extLst>
          </p:cNvPr>
          <p:cNvSpPr txBox="1"/>
          <p:nvPr/>
        </p:nvSpPr>
        <p:spPr>
          <a:xfrm>
            <a:off x="3381983" y="3480220"/>
            <a:ext cx="139620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1400" dirty="0">
                <a:solidFill>
                  <a:srgbClr val="23505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Septiembre 2024</a:t>
            </a:r>
            <a:endParaRPr kumimoji="0" lang="es-ES" sz="1400" b="0" i="0" u="none" strike="noStrike" kern="1200" cap="none" spc="0" normalizeH="0" baseline="0" noProof="0" dirty="0">
              <a:ln>
                <a:noFill/>
              </a:ln>
              <a:solidFill>
                <a:srgbClr val="23505E"/>
              </a:solidFill>
              <a:effectLst/>
              <a:uLnTx/>
              <a:uFillTx/>
              <a:latin typeface="Open Sans Extrabold" panose="020B0906030804020204" pitchFamily="34" charset="0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</p:txBody>
      </p:sp>
      <p:sp>
        <p:nvSpPr>
          <p:cNvPr id="39" name="CuadroTexto 38">
            <a:extLst>
              <a:ext uri="{FF2B5EF4-FFF2-40B4-BE49-F238E27FC236}">
                <a16:creationId xmlns:a16="http://schemas.microsoft.com/office/drawing/2014/main" id="{A744E4FB-1C4B-08C5-1B26-D1E8DF5F2137}"/>
              </a:ext>
            </a:extLst>
          </p:cNvPr>
          <p:cNvSpPr txBox="1"/>
          <p:nvPr/>
        </p:nvSpPr>
        <p:spPr>
          <a:xfrm>
            <a:off x="3108342" y="8984417"/>
            <a:ext cx="6797658" cy="5591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100" b="1" i="1" u="none" strike="noStrike" kern="1200" cap="none" spc="0" normalizeH="0" baseline="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Fuente: Aplicativo Conexiones – Informe Andes BPO – Informe Redes (Comunicaciones)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100" b="1" i="1" u="none" strike="noStrike" kern="1200" cap="none" spc="0" normalizeH="0" baseline="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Cálculo: Equipo de Atención al Usuario Savia Salud EPS</a:t>
            </a:r>
            <a:endParaRPr kumimoji="0" lang="es-CO" sz="1100" b="1" i="1" u="none" strike="noStrike" kern="1200" cap="none" spc="0" normalizeH="0" baseline="0" noProof="0" dirty="0">
              <a:ln>
                <a:noFill/>
              </a:ln>
              <a:solidFill>
                <a:srgbClr val="23505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67689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40F2A079-1CA3-9C65-350F-50926459C940}"/>
              </a:ext>
            </a:extLst>
          </p:cNvPr>
          <p:cNvSpPr txBox="1"/>
          <p:nvPr/>
        </p:nvSpPr>
        <p:spPr>
          <a:xfrm>
            <a:off x="2165384" y="4045008"/>
            <a:ext cx="10096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dirty="0">
                <a:solidFill>
                  <a:srgbClr val="23505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161</a:t>
            </a: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srgbClr val="23505E"/>
              </a:solidFill>
              <a:effectLst/>
              <a:uLnTx/>
              <a:uFillTx/>
              <a:latin typeface="Open Sans Extrabold" panose="020B0906030804020204" pitchFamily="34" charset="0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191A3D3B-AFFA-A775-3B5A-E3F028F568BF}"/>
              </a:ext>
            </a:extLst>
          </p:cNvPr>
          <p:cNvSpPr txBox="1"/>
          <p:nvPr/>
        </p:nvSpPr>
        <p:spPr>
          <a:xfrm>
            <a:off x="2211404" y="4683702"/>
            <a:ext cx="89693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95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4E925F82-1547-145E-8F01-265E629FB068}"/>
              </a:ext>
            </a:extLst>
          </p:cNvPr>
          <p:cNvSpPr txBox="1"/>
          <p:nvPr/>
        </p:nvSpPr>
        <p:spPr>
          <a:xfrm>
            <a:off x="2211404" y="5449310"/>
            <a:ext cx="89693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dirty="0">
                <a:solidFill>
                  <a:srgbClr val="23505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63</a:t>
            </a: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srgbClr val="23505E"/>
              </a:solidFill>
              <a:effectLst/>
              <a:uLnTx/>
              <a:uFillTx/>
              <a:latin typeface="Open Sans Extrabold" panose="020B0906030804020204" pitchFamily="34" charset="0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</p:txBody>
      </p:sp>
      <p:sp>
        <p:nvSpPr>
          <p:cNvPr id="21" name="CuadroTexto 20">
            <a:extLst>
              <a:ext uri="{FF2B5EF4-FFF2-40B4-BE49-F238E27FC236}">
                <a16:creationId xmlns:a16="http://schemas.microsoft.com/office/drawing/2014/main" id="{C4546D59-5972-EA2E-75C4-35671CA28D1C}"/>
              </a:ext>
            </a:extLst>
          </p:cNvPr>
          <p:cNvSpPr txBox="1"/>
          <p:nvPr/>
        </p:nvSpPr>
        <p:spPr>
          <a:xfrm>
            <a:off x="2335221" y="6214918"/>
            <a:ext cx="6731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0</a:t>
            </a:r>
          </a:p>
        </p:txBody>
      </p:sp>
      <p:sp>
        <p:nvSpPr>
          <p:cNvPr id="22" name="CuadroTexto 21">
            <a:extLst>
              <a:ext uri="{FF2B5EF4-FFF2-40B4-BE49-F238E27FC236}">
                <a16:creationId xmlns:a16="http://schemas.microsoft.com/office/drawing/2014/main" id="{474265C4-DE22-776F-DB36-5028F70B57C4}"/>
              </a:ext>
            </a:extLst>
          </p:cNvPr>
          <p:cNvSpPr txBox="1"/>
          <p:nvPr/>
        </p:nvSpPr>
        <p:spPr>
          <a:xfrm>
            <a:off x="2401896" y="6862742"/>
            <a:ext cx="5016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dirty="0">
                <a:solidFill>
                  <a:srgbClr val="23505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2</a:t>
            </a: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srgbClr val="23505E"/>
              </a:solidFill>
              <a:effectLst/>
              <a:uLnTx/>
              <a:uFillTx/>
              <a:latin typeface="Open Sans Extrabold" panose="020B0906030804020204" pitchFamily="34" charset="0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</p:txBody>
      </p:sp>
      <p:sp>
        <p:nvSpPr>
          <p:cNvPr id="25" name="CuadroTexto 24">
            <a:extLst>
              <a:ext uri="{FF2B5EF4-FFF2-40B4-BE49-F238E27FC236}">
                <a16:creationId xmlns:a16="http://schemas.microsoft.com/office/drawing/2014/main" id="{A808D64F-2F7B-B381-2553-01773A40415B}"/>
              </a:ext>
            </a:extLst>
          </p:cNvPr>
          <p:cNvSpPr txBox="1"/>
          <p:nvPr/>
        </p:nvSpPr>
        <p:spPr>
          <a:xfrm>
            <a:off x="2401896" y="7500992"/>
            <a:ext cx="5016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0</a:t>
            </a:r>
          </a:p>
        </p:txBody>
      </p:sp>
      <p:sp>
        <p:nvSpPr>
          <p:cNvPr id="26" name="CuadroTexto 25">
            <a:extLst>
              <a:ext uri="{FF2B5EF4-FFF2-40B4-BE49-F238E27FC236}">
                <a16:creationId xmlns:a16="http://schemas.microsoft.com/office/drawing/2014/main" id="{607B726B-351C-12B3-3DF5-096B094B6BC2}"/>
              </a:ext>
            </a:extLst>
          </p:cNvPr>
          <p:cNvSpPr txBox="1"/>
          <p:nvPr/>
        </p:nvSpPr>
        <p:spPr>
          <a:xfrm>
            <a:off x="2147896" y="8139242"/>
            <a:ext cx="10096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321</a:t>
            </a:r>
          </a:p>
        </p:txBody>
      </p:sp>
      <p:sp>
        <p:nvSpPr>
          <p:cNvPr id="27" name="CuadroTexto 26">
            <a:extLst>
              <a:ext uri="{FF2B5EF4-FFF2-40B4-BE49-F238E27FC236}">
                <a16:creationId xmlns:a16="http://schemas.microsoft.com/office/drawing/2014/main" id="{325714A1-596A-3055-1A1C-0713BA9F8090}"/>
              </a:ext>
            </a:extLst>
          </p:cNvPr>
          <p:cNvSpPr txBox="1"/>
          <p:nvPr/>
        </p:nvSpPr>
        <p:spPr>
          <a:xfrm>
            <a:off x="3525732" y="4040809"/>
            <a:ext cx="10096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dirty="0">
                <a:solidFill>
                  <a:srgbClr val="23505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169</a:t>
            </a: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srgbClr val="23505E"/>
              </a:solidFill>
              <a:effectLst/>
              <a:uLnTx/>
              <a:uFillTx/>
              <a:latin typeface="Open Sans Extrabold" panose="020B0906030804020204" pitchFamily="34" charset="0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</p:txBody>
      </p:sp>
      <p:sp>
        <p:nvSpPr>
          <p:cNvPr id="28" name="CuadroTexto 27">
            <a:extLst>
              <a:ext uri="{FF2B5EF4-FFF2-40B4-BE49-F238E27FC236}">
                <a16:creationId xmlns:a16="http://schemas.microsoft.com/office/drawing/2014/main" id="{5ED42F72-BF0B-DA4D-B808-6C6AC2FED761}"/>
              </a:ext>
            </a:extLst>
          </p:cNvPr>
          <p:cNvSpPr txBox="1"/>
          <p:nvPr/>
        </p:nvSpPr>
        <p:spPr>
          <a:xfrm>
            <a:off x="3582088" y="4683846"/>
            <a:ext cx="89693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108</a:t>
            </a:r>
          </a:p>
        </p:txBody>
      </p:sp>
      <p:sp>
        <p:nvSpPr>
          <p:cNvPr id="29" name="CuadroTexto 28">
            <a:extLst>
              <a:ext uri="{FF2B5EF4-FFF2-40B4-BE49-F238E27FC236}">
                <a16:creationId xmlns:a16="http://schemas.microsoft.com/office/drawing/2014/main" id="{49DBDB0F-5E7E-49C9-7610-571BD61243D3}"/>
              </a:ext>
            </a:extLst>
          </p:cNvPr>
          <p:cNvSpPr txBox="1"/>
          <p:nvPr/>
        </p:nvSpPr>
        <p:spPr>
          <a:xfrm>
            <a:off x="3582088" y="5449310"/>
            <a:ext cx="89693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48</a:t>
            </a:r>
          </a:p>
        </p:txBody>
      </p:sp>
      <p:sp>
        <p:nvSpPr>
          <p:cNvPr id="30" name="CuadroTexto 29">
            <a:extLst>
              <a:ext uri="{FF2B5EF4-FFF2-40B4-BE49-F238E27FC236}">
                <a16:creationId xmlns:a16="http://schemas.microsoft.com/office/drawing/2014/main" id="{3B9D541D-D946-356B-462B-FC0D1EF1DB77}"/>
              </a:ext>
            </a:extLst>
          </p:cNvPr>
          <p:cNvSpPr txBox="1"/>
          <p:nvPr/>
        </p:nvSpPr>
        <p:spPr>
          <a:xfrm>
            <a:off x="3694008" y="6214918"/>
            <a:ext cx="6731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0</a:t>
            </a:r>
          </a:p>
        </p:txBody>
      </p:sp>
      <p:sp>
        <p:nvSpPr>
          <p:cNvPr id="31" name="CuadroTexto 30">
            <a:extLst>
              <a:ext uri="{FF2B5EF4-FFF2-40B4-BE49-F238E27FC236}">
                <a16:creationId xmlns:a16="http://schemas.microsoft.com/office/drawing/2014/main" id="{78EDE7A0-CAEB-3A2E-B1C7-C1CCABB001DC}"/>
              </a:ext>
            </a:extLst>
          </p:cNvPr>
          <p:cNvSpPr txBox="1"/>
          <p:nvPr/>
        </p:nvSpPr>
        <p:spPr>
          <a:xfrm>
            <a:off x="3779733" y="6857955"/>
            <a:ext cx="5016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dirty="0">
                <a:solidFill>
                  <a:srgbClr val="23505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0</a:t>
            </a: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srgbClr val="23505E"/>
              </a:solidFill>
              <a:effectLst/>
              <a:uLnTx/>
              <a:uFillTx/>
              <a:latin typeface="Open Sans Extrabold" panose="020B0906030804020204" pitchFamily="34" charset="0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</p:txBody>
      </p:sp>
      <p:sp>
        <p:nvSpPr>
          <p:cNvPr id="32" name="CuadroTexto 31">
            <a:extLst>
              <a:ext uri="{FF2B5EF4-FFF2-40B4-BE49-F238E27FC236}">
                <a16:creationId xmlns:a16="http://schemas.microsoft.com/office/drawing/2014/main" id="{DE35FECF-46F5-7D78-6423-DECE6B94C6DA}"/>
              </a:ext>
            </a:extLst>
          </p:cNvPr>
          <p:cNvSpPr txBox="1"/>
          <p:nvPr/>
        </p:nvSpPr>
        <p:spPr>
          <a:xfrm>
            <a:off x="3779733" y="7500992"/>
            <a:ext cx="5016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dirty="0">
                <a:solidFill>
                  <a:srgbClr val="23505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0</a:t>
            </a: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srgbClr val="23505E"/>
              </a:solidFill>
              <a:effectLst/>
              <a:uLnTx/>
              <a:uFillTx/>
              <a:latin typeface="Open Sans Extrabold" panose="020B0906030804020204" pitchFamily="34" charset="0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</p:txBody>
      </p:sp>
      <p:sp>
        <p:nvSpPr>
          <p:cNvPr id="33" name="CuadroTexto 32">
            <a:extLst>
              <a:ext uri="{FF2B5EF4-FFF2-40B4-BE49-F238E27FC236}">
                <a16:creationId xmlns:a16="http://schemas.microsoft.com/office/drawing/2014/main" id="{D9142DB6-4C75-FCA1-9409-87B4A3585566}"/>
              </a:ext>
            </a:extLst>
          </p:cNvPr>
          <p:cNvSpPr txBox="1"/>
          <p:nvPr/>
        </p:nvSpPr>
        <p:spPr>
          <a:xfrm>
            <a:off x="3523737" y="8139242"/>
            <a:ext cx="10096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325</a:t>
            </a:r>
          </a:p>
        </p:txBody>
      </p:sp>
      <p:sp>
        <p:nvSpPr>
          <p:cNvPr id="34" name="CuadroTexto 33">
            <a:extLst>
              <a:ext uri="{FF2B5EF4-FFF2-40B4-BE49-F238E27FC236}">
                <a16:creationId xmlns:a16="http://schemas.microsoft.com/office/drawing/2014/main" id="{8CD064E5-EF84-F984-F148-7829BF199D0F}"/>
              </a:ext>
            </a:extLst>
          </p:cNvPr>
          <p:cNvSpPr txBox="1"/>
          <p:nvPr/>
        </p:nvSpPr>
        <p:spPr>
          <a:xfrm>
            <a:off x="1743952" y="3532816"/>
            <a:ext cx="175307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1400" dirty="0">
                <a:solidFill>
                  <a:srgbClr val="23505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Agosto 2024</a:t>
            </a:r>
            <a:endParaRPr kumimoji="0" lang="es-ES" sz="1400" b="0" i="0" u="none" strike="noStrike" kern="1200" cap="none" spc="0" normalizeH="0" baseline="0" noProof="0" dirty="0">
              <a:ln>
                <a:noFill/>
              </a:ln>
              <a:solidFill>
                <a:srgbClr val="23505E"/>
              </a:solidFill>
              <a:effectLst/>
              <a:uLnTx/>
              <a:uFillTx/>
              <a:latin typeface="Open Sans Extrabold" panose="020B0906030804020204" pitchFamily="34" charset="0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</p:txBody>
      </p:sp>
      <p:sp>
        <p:nvSpPr>
          <p:cNvPr id="35" name="CuadroTexto 34">
            <a:extLst>
              <a:ext uri="{FF2B5EF4-FFF2-40B4-BE49-F238E27FC236}">
                <a16:creationId xmlns:a16="http://schemas.microsoft.com/office/drawing/2014/main" id="{0469A70B-3023-0996-D107-5BF1E57A0B48}"/>
              </a:ext>
            </a:extLst>
          </p:cNvPr>
          <p:cNvSpPr txBox="1"/>
          <p:nvPr/>
        </p:nvSpPr>
        <p:spPr>
          <a:xfrm>
            <a:off x="3271278" y="3440690"/>
            <a:ext cx="151456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1400" dirty="0">
                <a:solidFill>
                  <a:srgbClr val="23505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Septiembre 2024</a:t>
            </a:r>
            <a:endParaRPr kumimoji="0" lang="es-ES" sz="1400" b="0" i="0" u="none" strike="noStrike" kern="1200" cap="none" spc="0" normalizeH="0" baseline="0" noProof="0" dirty="0">
              <a:ln>
                <a:noFill/>
              </a:ln>
              <a:solidFill>
                <a:srgbClr val="23505E"/>
              </a:solidFill>
              <a:effectLst/>
              <a:uLnTx/>
              <a:uFillTx/>
              <a:latin typeface="Open Sans Extrabold" panose="020B0906030804020204" pitchFamily="34" charset="0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</p:txBody>
      </p:sp>
      <p:pic>
        <p:nvPicPr>
          <p:cNvPr id="36" name="Gráfico 35">
            <a:extLst>
              <a:ext uri="{FF2B5EF4-FFF2-40B4-BE49-F238E27FC236}">
                <a16:creationId xmlns:a16="http://schemas.microsoft.com/office/drawing/2014/main" id="{A23AB50E-702E-39C0-3049-C61D56E1AC5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68277" y="2015929"/>
            <a:ext cx="9144070" cy="1321836"/>
          </a:xfrm>
          <a:prstGeom prst="rect">
            <a:avLst/>
          </a:prstGeom>
        </p:spPr>
      </p:pic>
      <p:sp>
        <p:nvSpPr>
          <p:cNvPr id="37" name="CuadroTexto 36">
            <a:extLst>
              <a:ext uri="{FF2B5EF4-FFF2-40B4-BE49-F238E27FC236}">
                <a16:creationId xmlns:a16="http://schemas.microsoft.com/office/drawing/2014/main" id="{33488E44-9F2A-D44E-4C30-C78E83707082}"/>
              </a:ext>
            </a:extLst>
          </p:cNvPr>
          <p:cNvSpPr txBox="1"/>
          <p:nvPr/>
        </p:nvSpPr>
        <p:spPr>
          <a:xfrm>
            <a:off x="1027913" y="2026660"/>
            <a:ext cx="8024797" cy="9999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Open Sans bold" panose="020B0806030504020204" pitchFamily="34" charset="0"/>
                <a:ea typeface="Open Sans bold" panose="020B0806030504020204" pitchFamily="34" charset="0"/>
                <a:cs typeface="Open Sans bold" panose="020B0806030504020204" pitchFamily="34" charset="0"/>
              </a:rPr>
              <a:t>Se evidencia la recepción de </a:t>
            </a:r>
            <a:r>
              <a:rPr lang="es-ES" sz="2000" dirty="0">
                <a:solidFill>
                  <a:srgbClr val="00A48D"/>
                </a:solidFill>
                <a:latin typeface="Open Sans bold" panose="020B0806030504020204" pitchFamily="34" charset="0"/>
                <a:ea typeface="Open Sans bold" panose="020B0806030504020204" pitchFamily="34" charset="0"/>
                <a:cs typeface="Open Sans bold" panose="020B0806030504020204" pitchFamily="34" charset="0"/>
              </a:rPr>
              <a:t>169</a:t>
            </a:r>
            <a:r>
              <a:rPr kumimoji="0" lang="es-ES" sz="2000" b="0" i="0" u="none" strike="noStrike" kern="1200" cap="none" spc="0" normalizeH="0" baseline="0" noProof="0" dirty="0">
                <a:ln>
                  <a:noFill/>
                </a:ln>
                <a:solidFill>
                  <a:srgbClr val="00A48D"/>
                </a:solidFill>
                <a:effectLst/>
                <a:uLnTx/>
                <a:uFillTx/>
                <a:latin typeface="Open Sans bold" panose="020B0806030504020204" pitchFamily="34" charset="0"/>
                <a:ea typeface="Open Sans bold" panose="020B0806030504020204" pitchFamily="34" charset="0"/>
                <a:cs typeface="Open Sans bold" panose="020B0806030504020204" pitchFamily="34" charset="0"/>
              </a:rPr>
              <a:t> (</a:t>
            </a:r>
            <a:r>
              <a:rPr lang="es-ES" sz="2000" dirty="0">
                <a:solidFill>
                  <a:srgbClr val="00A48D"/>
                </a:solidFill>
                <a:latin typeface="Open Sans bold" panose="020B0806030504020204" pitchFamily="34" charset="0"/>
                <a:ea typeface="Open Sans bold" panose="020B0806030504020204" pitchFamily="34" charset="0"/>
                <a:cs typeface="Open Sans bold" panose="020B0806030504020204" pitchFamily="34" charset="0"/>
              </a:rPr>
              <a:t>52</a:t>
            </a:r>
            <a:r>
              <a:rPr kumimoji="0" lang="es-ES" sz="2000" b="0" i="0" u="none" strike="noStrike" kern="1200" cap="none" spc="0" normalizeH="0" baseline="0" noProof="0" dirty="0">
                <a:ln>
                  <a:noFill/>
                </a:ln>
                <a:solidFill>
                  <a:srgbClr val="00A48D"/>
                </a:solidFill>
                <a:effectLst/>
                <a:uLnTx/>
                <a:uFillTx/>
                <a:latin typeface="Open Sans bold" panose="020B0806030504020204" pitchFamily="34" charset="0"/>
                <a:ea typeface="Open Sans bold" panose="020B0806030504020204" pitchFamily="34" charset="0"/>
                <a:cs typeface="Open Sans bold" panose="020B0806030504020204" pitchFamily="34" charset="0"/>
              </a:rPr>
              <a:t>%) </a:t>
            </a: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Open Sans bold" panose="020B0806030504020204" pitchFamily="34" charset="0"/>
                <a:ea typeface="Open Sans bold" panose="020B0806030504020204" pitchFamily="34" charset="0"/>
                <a:cs typeface="Open Sans bold" panose="020B0806030504020204" pitchFamily="34" charset="0"/>
              </a:rPr>
              <a:t>manifestaciones a través de la línea telefónica, siendo este el canal más utilizado por los usuarios. </a:t>
            </a:r>
            <a:endParaRPr kumimoji="0" lang="es-CO" sz="1800" b="0" i="0" u="none" strike="noStrike" kern="1200" cap="none" spc="0" normalizeH="0" baseline="0" noProof="0" dirty="0">
              <a:ln>
                <a:noFill/>
              </a:ln>
              <a:solidFill>
                <a:srgbClr val="23505E"/>
              </a:solidFill>
              <a:effectLst/>
              <a:uLnTx/>
              <a:uFillTx/>
              <a:latin typeface="Open Sans bold" panose="020B0806030504020204" pitchFamily="34" charset="0"/>
              <a:ea typeface="Open Sans bold" panose="020B0806030504020204" pitchFamily="34" charset="0"/>
              <a:cs typeface="Open Sans bold" panose="020B0806030504020204" pitchFamily="34" charset="0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D8A22F09-CB3B-184E-A5D0-988C5556E3A0}"/>
              </a:ext>
            </a:extLst>
          </p:cNvPr>
          <p:cNvSpPr txBox="1"/>
          <p:nvPr/>
        </p:nvSpPr>
        <p:spPr>
          <a:xfrm>
            <a:off x="3108342" y="8984417"/>
            <a:ext cx="6797658" cy="5591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100" b="1" i="1" u="none" strike="noStrike" kern="1200" cap="none" spc="0" normalizeH="0" baseline="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Fuente: Aplicativo Conexiones – Informe Andes BPO – Informe Redes (Comunicaciones)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100" b="1" i="1" u="none" strike="noStrike" kern="1200" cap="none" spc="0" normalizeH="0" baseline="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Cálculo: Equipo de Atención al Usuario Savia Salud EPS</a:t>
            </a:r>
            <a:endParaRPr kumimoji="0" lang="es-CO" sz="1100" b="1" i="1" u="none" strike="noStrike" kern="1200" cap="none" spc="0" normalizeH="0" baseline="0" noProof="0" dirty="0">
              <a:ln>
                <a:noFill/>
              </a:ln>
              <a:solidFill>
                <a:srgbClr val="23505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01865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322AA637-D64E-3A05-579E-CC54CC7ACDC2}"/>
              </a:ext>
            </a:extLst>
          </p:cNvPr>
          <p:cNvSpPr txBox="1"/>
          <p:nvPr/>
        </p:nvSpPr>
        <p:spPr>
          <a:xfrm>
            <a:off x="2165384" y="4045008"/>
            <a:ext cx="10096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dirty="0">
                <a:solidFill>
                  <a:srgbClr val="23505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201</a:t>
            </a: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srgbClr val="23505E"/>
              </a:solidFill>
              <a:effectLst/>
              <a:uLnTx/>
              <a:uFillTx/>
              <a:latin typeface="Open Sans Extrabold" panose="020B0906030804020204" pitchFamily="34" charset="0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4084FFD7-8558-7AE2-0E3A-C45F9E20E484}"/>
              </a:ext>
            </a:extLst>
          </p:cNvPr>
          <p:cNvSpPr txBox="1"/>
          <p:nvPr/>
        </p:nvSpPr>
        <p:spPr>
          <a:xfrm>
            <a:off x="2243834" y="4670980"/>
            <a:ext cx="89693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dirty="0">
                <a:solidFill>
                  <a:srgbClr val="23505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192</a:t>
            </a: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srgbClr val="23505E"/>
              </a:solidFill>
              <a:effectLst/>
              <a:uLnTx/>
              <a:uFillTx/>
              <a:latin typeface="Open Sans Extrabold" panose="020B0906030804020204" pitchFamily="34" charset="0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7E688706-CE75-865E-C23A-B31819969280}"/>
              </a:ext>
            </a:extLst>
          </p:cNvPr>
          <p:cNvSpPr txBox="1"/>
          <p:nvPr/>
        </p:nvSpPr>
        <p:spPr>
          <a:xfrm>
            <a:off x="2211404" y="5449310"/>
            <a:ext cx="89693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10</a:t>
            </a:r>
          </a:p>
        </p:txBody>
      </p:sp>
      <p:sp>
        <p:nvSpPr>
          <p:cNvPr id="23" name="CuadroTexto 22">
            <a:extLst>
              <a:ext uri="{FF2B5EF4-FFF2-40B4-BE49-F238E27FC236}">
                <a16:creationId xmlns:a16="http://schemas.microsoft.com/office/drawing/2014/main" id="{D7453D6C-330E-DE92-7273-6BDB8B4BF585}"/>
              </a:ext>
            </a:extLst>
          </p:cNvPr>
          <p:cNvSpPr txBox="1"/>
          <p:nvPr/>
        </p:nvSpPr>
        <p:spPr>
          <a:xfrm>
            <a:off x="2335221" y="6214918"/>
            <a:ext cx="6731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0</a:t>
            </a:r>
          </a:p>
        </p:txBody>
      </p:sp>
      <p:sp>
        <p:nvSpPr>
          <p:cNvPr id="24" name="CuadroTexto 23">
            <a:extLst>
              <a:ext uri="{FF2B5EF4-FFF2-40B4-BE49-F238E27FC236}">
                <a16:creationId xmlns:a16="http://schemas.microsoft.com/office/drawing/2014/main" id="{EF08C930-D60E-909E-2DAD-FBDF0CFC9F9B}"/>
              </a:ext>
            </a:extLst>
          </p:cNvPr>
          <p:cNvSpPr txBox="1"/>
          <p:nvPr/>
        </p:nvSpPr>
        <p:spPr>
          <a:xfrm>
            <a:off x="2401896" y="6862742"/>
            <a:ext cx="5016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dirty="0">
                <a:solidFill>
                  <a:srgbClr val="23505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0</a:t>
            </a: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srgbClr val="23505E"/>
              </a:solidFill>
              <a:effectLst/>
              <a:uLnTx/>
              <a:uFillTx/>
              <a:latin typeface="Open Sans Extrabold" panose="020B0906030804020204" pitchFamily="34" charset="0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</p:txBody>
      </p:sp>
      <p:sp>
        <p:nvSpPr>
          <p:cNvPr id="25" name="CuadroTexto 24">
            <a:extLst>
              <a:ext uri="{FF2B5EF4-FFF2-40B4-BE49-F238E27FC236}">
                <a16:creationId xmlns:a16="http://schemas.microsoft.com/office/drawing/2014/main" id="{87383A54-2141-F6A8-7E4F-09515A8D68E1}"/>
              </a:ext>
            </a:extLst>
          </p:cNvPr>
          <p:cNvSpPr txBox="1"/>
          <p:nvPr/>
        </p:nvSpPr>
        <p:spPr>
          <a:xfrm>
            <a:off x="2401896" y="7500992"/>
            <a:ext cx="5016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0</a:t>
            </a:r>
          </a:p>
        </p:txBody>
      </p:sp>
      <p:sp>
        <p:nvSpPr>
          <p:cNvPr id="26" name="CuadroTexto 25">
            <a:extLst>
              <a:ext uri="{FF2B5EF4-FFF2-40B4-BE49-F238E27FC236}">
                <a16:creationId xmlns:a16="http://schemas.microsoft.com/office/drawing/2014/main" id="{CCBBEC9C-DEC0-10B1-F5E1-4541F412F6DD}"/>
              </a:ext>
            </a:extLst>
          </p:cNvPr>
          <p:cNvSpPr txBox="1"/>
          <p:nvPr/>
        </p:nvSpPr>
        <p:spPr>
          <a:xfrm>
            <a:off x="2147896" y="8139242"/>
            <a:ext cx="10096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dirty="0">
                <a:solidFill>
                  <a:srgbClr val="23505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403</a:t>
            </a: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srgbClr val="23505E"/>
              </a:solidFill>
              <a:effectLst/>
              <a:uLnTx/>
              <a:uFillTx/>
              <a:latin typeface="Open Sans Extrabold" panose="020B0906030804020204" pitchFamily="34" charset="0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</p:txBody>
      </p:sp>
      <p:sp>
        <p:nvSpPr>
          <p:cNvPr id="27" name="CuadroTexto 26">
            <a:extLst>
              <a:ext uri="{FF2B5EF4-FFF2-40B4-BE49-F238E27FC236}">
                <a16:creationId xmlns:a16="http://schemas.microsoft.com/office/drawing/2014/main" id="{E67811BD-9B6B-9E9D-2632-D23CDF35003B}"/>
              </a:ext>
            </a:extLst>
          </p:cNvPr>
          <p:cNvSpPr txBox="1"/>
          <p:nvPr/>
        </p:nvSpPr>
        <p:spPr>
          <a:xfrm>
            <a:off x="3525732" y="4040809"/>
            <a:ext cx="10096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dirty="0">
                <a:solidFill>
                  <a:srgbClr val="23505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248</a:t>
            </a: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srgbClr val="23505E"/>
              </a:solidFill>
              <a:effectLst/>
              <a:uLnTx/>
              <a:uFillTx/>
              <a:latin typeface="Open Sans Extrabold" panose="020B0906030804020204" pitchFamily="34" charset="0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</p:txBody>
      </p:sp>
      <p:sp>
        <p:nvSpPr>
          <p:cNvPr id="28" name="CuadroTexto 27">
            <a:extLst>
              <a:ext uri="{FF2B5EF4-FFF2-40B4-BE49-F238E27FC236}">
                <a16:creationId xmlns:a16="http://schemas.microsoft.com/office/drawing/2014/main" id="{22047CE3-FF16-4B86-9EE5-E5A4B5475F21}"/>
              </a:ext>
            </a:extLst>
          </p:cNvPr>
          <p:cNvSpPr txBox="1"/>
          <p:nvPr/>
        </p:nvSpPr>
        <p:spPr>
          <a:xfrm>
            <a:off x="3582088" y="4683846"/>
            <a:ext cx="89693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190</a:t>
            </a:r>
          </a:p>
        </p:txBody>
      </p:sp>
      <p:sp>
        <p:nvSpPr>
          <p:cNvPr id="29" name="CuadroTexto 28">
            <a:extLst>
              <a:ext uri="{FF2B5EF4-FFF2-40B4-BE49-F238E27FC236}">
                <a16:creationId xmlns:a16="http://schemas.microsoft.com/office/drawing/2014/main" id="{F001C129-4E48-0EFE-D64D-DF83F12B046C}"/>
              </a:ext>
            </a:extLst>
          </p:cNvPr>
          <p:cNvSpPr txBox="1"/>
          <p:nvPr/>
        </p:nvSpPr>
        <p:spPr>
          <a:xfrm>
            <a:off x="3582088" y="5449310"/>
            <a:ext cx="89693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dirty="0">
                <a:solidFill>
                  <a:srgbClr val="23505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15</a:t>
            </a: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srgbClr val="23505E"/>
              </a:solidFill>
              <a:effectLst/>
              <a:uLnTx/>
              <a:uFillTx/>
              <a:latin typeface="Open Sans Extrabold" panose="020B0906030804020204" pitchFamily="34" charset="0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</p:txBody>
      </p:sp>
      <p:sp>
        <p:nvSpPr>
          <p:cNvPr id="30" name="CuadroTexto 29">
            <a:extLst>
              <a:ext uri="{FF2B5EF4-FFF2-40B4-BE49-F238E27FC236}">
                <a16:creationId xmlns:a16="http://schemas.microsoft.com/office/drawing/2014/main" id="{FC76954A-E027-E17B-C412-13ED9BBB376B}"/>
              </a:ext>
            </a:extLst>
          </p:cNvPr>
          <p:cNvSpPr txBox="1"/>
          <p:nvPr/>
        </p:nvSpPr>
        <p:spPr>
          <a:xfrm>
            <a:off x="3694008" y="6214918"/>
            <a:ext cx="6731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dirty="0">
                <a:solidFill>
                  <a:srgbClr val="23505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0</a:t>
            </a: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srgbClr val="23505E"/>
              </a:solidFill>
              <a:effectLst/>
              <a:uLnTx/>
              <a:uFillTx/>
              <a:latin typeface="Open Sans Extrabold" panose="020B0906030804020204" pitchFamily="34" charset="0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</p:txBody>
      </p:sp>
      <p:sp>
        <p:nvSpPr>
          <p:cNvPr id="31" name="CuadroTexto 30">
            <a:extLst>
              <a:ext uri="{FF2B5EF4-FFF2-40B4-BE49-F238E27FC236}">
                <a16:creationId xmlns:a16="http://schemas.microsoft.com/office/drawing/2014/main" id="{41314C95-5BE6-04ED-4123-EE40AEAC5841}"/>
              </a:ext>
            </a:extLst>
          </p:cNvPr>
          <p:cNvSpPr txBox="1"/>
          <p:nvPr/>
        </p:nvSpPr>
        <p:spPr>
          <a:xfrm>
            <a:off x="3779733" y="6862742"/>
            <a:ext cx="5016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dirty="0">
                <a:solidFill>
                  <a:srgbClr val="23505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0</a:t>
            </a: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srgbClr val="23505E"/>
              </a:solidFill>
              <a:effectLst/>
              <a:uLnTx/>
              <a:uFillTx/>
              <a:latin typeface="Open Sans Extrabold" panose="020B0906030804020204" pitchFamily="34" charset="0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</p:txBody>
      </p:sp>
      <p:sp>
        <p:nvSpPr>
          <p:cNvPr id="32" name="CuadroTexto 31">
            <a:extLst>
              <a:ext uri="{FF2B5EF4-FFF2-40B4-BE49-F238E27FC236}">
                <a16:creationId xmlns:a16="http://schemas.microsoft.com/office/drawing/2014/main" id="{8DC214E3-AD7A-1901-77BB-422B226C9B7A}"/>
              </a:ext>
            </a:extLst>
          </p:cNvPr>
          <p:cNvSpPr txBox="1"/>
          <p:nvPr/>
        </p:nvSpPr>
        <p:spPr>
          <a:xfrm>
            <a:off x="3789461" y="7500992"/>
            <a:ext cx="5016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dirty="0">
                <a:solidFill>
                  <a:srgbClr val="23505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0</a:t>
            </a: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srgbClr val="23505E"/>
              </a:solidFill>
              <a:effectLst/>
              <a:uLnTx/>
              <a:uFillTx/>
              <a:latin typeface="Open Sans Extrabold" panose="020B0906030804020204" pitchFamily="34" charset="0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</p:txBody>
      </p:sp>
      <p:sp>
        <p:nvSpPr>
          <p:cNvPr id="33" name="CuadroTexto 32">
            <a:extLst>
              <a:ext uri="{FF2B5EF4-FFF2-40B4-BE49-F238E27FC236}">
                <a16:creationId xmlns:a16="http://schemas.microsoft.com/office/drawing/2014/main" id="{559BA0A0-D3A3-EC9D-5493-FCBCAD470834}"/>
              </a:ext>
            </a:extLst>
          </p:cNvPr>
          <p:cNvSpPr txBox="1"/>
          <p:nvPr/>
        </p:nvSpPr>
        <p:spPr>
          <a:xfrm>
            <a:off x="3560355" y="8137557"/>
            <a:ext cx="10096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dirty="0">
                <a:solidFill>
                  <a:srgbClr val="23505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453</a:t>
            </a: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srgbClr val="23505E"/>
              </a:solidFill>
              <a:effectLst/>
              <a:uLnTx/>
              <a:uFillTx/>
              <a:latin typeface="Open Sans Extrabold" panose="020B0906030804020204" pitchFamily="34" charset="0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</p:txBody>
      </p:sp>
      <p:sp>
        <p:nvSpPr>
          <p:cNvPr id="34" name="CuadroTexto 33">
            <a:extLst>
              <a:ext uri="{FF2B5EF4-FFF2-40B4-BE49-F238E27FC236}">
                <a16:creationId xmlns:a16="http://schemas.microsoft.com/office/drawing/2014/main" id="{4BD482C0-262F-FFF4-D23A-D6FF648F7176}"/>
              </a:ext>
            </a:extLst>
          </p:cNvPr>
          <p:cNvSpPr txBox="1"/>
          <p:nvPr/>
        </p:nvSpPr>
        <p:spPr>
          <a:xfrm>
            <a:off x="1738310" y="3596344"/>
            <a:ext cx="1760443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>
              <a:defRPr/>
            </a:pPr>
            <a:r>
              <a:rPr lang="es-ES" sz="1400" dirty="0">
                <a:solidFill>
                  <a:srgbClr val="23505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Agosto 2024</a:t>
            </a:r>
            <a:endParaRPr kumimoji="0" lang="es-ES" sz="1400" b="0" i="0" u="none" strike="noStrike" kern="1200" cap="none" spc="0" normalizeH="0" baseline="0" noProof="0" dirty="0">
              <a:ln>
                <a:noFill/>
              </a:ln>
              <a:solidFill>
                <a:srgbClr val="23505E"/>
              </a:solidFill>
              <a:effectLst/>
              <a:uLnTx/>
              <a:uFillTx/>
              <a:latin typeface="Open Sans Extrabold" panose="020B0906030804020204" pitchFamily="34" charset="0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</p:txBody>
      </p:sp>
      <p:sp>
        <p:nvSpPr>
          <p:cNvPr id="35" name="CuadroTexto 34">
            <a:extLst>
              <a:ext uri="{FF2B5EF4-FFF2-40B4-BE49-F238E27FC236}">
                <a16:creationId xmlns:a16="http://schemas.microsoft.com/office/drawing/2014/main" id="{8BFA3258-6834-4EA6-739B-C3BC7E0020C7}"/>
              </a:ext>
            </a:extLst>
          </p:cNvPr>
          <p:cNvSpPr txBox="1"/>
          <p:nvPr/>
        </p:nvSpPr>
        <p:spPr>
          <a:xfrm>
            <a:off x="3236308" y="3463898"/>
            <a:ext cx="159500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1400" dirty="0">
                <a:solidFill>
                  <a:srgbClr val="23505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Septiembre 2024</a:t>
            </a:r>
            <a:endParaRPr kumimoji="0" lang="es-ES" sz="1400" b="0" i="0" u="none" strike="noStrike" kern="1200" cap="none" spc="0" normalizeH="0" baseline="0" noProof="0" dirty="0">
              <a:ln>
                <a:noFill/>
              </a:ln>
              <a:solidFill>
                <a:srgbClr val="23505E"/>
              </a:solidFill>
              <a:effectLst/>
              <a:uLnTx/>
              <a:uFillTx/>
              <a:latin typeface="Open Sans Extrabold" panose="020B0906030804020204" pitchFamily="34" charset="0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</p:txBody>
      </p:sp>
      <p:pic>
        <p:nvPicPr>
          <p:cNvPr id="36" name="Gráfico 35">
            <a:extLst>
              <a:ext uri="{FF2B5EF4-FFF2-40B4-BE49-F238E27FC236}">
                <a16:creationId xmlns:a16="http://schemas.microsoft.com/office/drawing/2014/main" id="{6F1E1217-2348-37DB-A754-49D0B9F912B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68277" y="2015929"/>
            <a:ext cx="9144070" cy="1321836"/>
          </a:xfrm>
          <a:prstGeom prst="rect">
            <a:avLst/>
          </a:prstGeom>
        </p:spPr>
      </p:pic>
      <p:sp>
        <p:nvSpPr>
          <p:cNvPr id="37" name="CuadroTexto 36">
            <a:extLst>
              <a:ext uri="{FF2B5EF4-FFF2-40B4-BE49-F238E27FC236}">
                <a16:creationId xmlns:a16="http://schemas.microsoft.com/office/drawing/2014/main" id="{DAAB1698-7FB2-C205-191F-D600AECC7D11}"/>
              </a:ext>
            </a:extLst>
          </p:cNvPr>
          <p:cNvSpPr txBox="1"/>
          <p:nvPr/>
        </p:nvSpPr>
        <p:spPr>
          <a:xfrm>
            <a:off x="1027913" y="2026660"/>
            <a:ext cx="8024797" cy="9999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Open Sans bold" panose="020B0806030504020204" pitchFamily="34" charset="0"/>
                <a:ea typeface="Open Sans bold" panose="020B0806030504020204" pitchFamily="34" charset="0"/>
                <a:cs typeface="Open Sans bold" panose="020B0806030504020204" pitchFamily="34" charset="0"/>
              </a:rPr>
              <a:t>Se evidencia la recepción de </a:t>
            </a:r>
            <a:r>
              <a:rPr kumimoji="0" lang="es-ES" sz="2000" b="0" i="0" u="none" strike="noStrike" kern="1200" cap="none" spc="0" normalizeH="0" baseline="0" noProof="0" dirty="0">
                <a:ln>
                  <a:noFill/>
                </a:ln>
                <a:solidFill>
                  <a:srgbClr val="00A48D"/>
                </a:solidFill>
                <a:effectLst/>
                <a:uLnTx/>
                <a:uFillTx/>
                <a:latin typeface="Open Sans bold" panose="020B0806030504020204" pitchFamily="34" charset="0"/>
                <a:ea typeface="Open Sans bold" panose="020B0806030504020204" pitchFamily="34" charset="0"/>
                <a:cs typeface="Open Sans bold" panose="020B0806030504020204" pitchFamily="34" charset="0"/>
              </a:rPr>
              <a:t>248 (</a:t>
            </a:r>
            <a:r>
              <a:rPr lang="es-ES" sz="2000" dirty="0">
                <a:solidFill>
                  <a:srgbClr val="00A48D"/>
                </a:solidFill>
                <a:latin typeface="Open Sans bold" panose="020B0806030504020204" pitchFamily="34" charset="0"/>
                <a:ea typeface="Open Sans bold" panose="020B0806030504020204" pitchFamily="34" charset="0"/>
                <a:cs typeface="Open Sans bold" panose="020B0806030504020204" pitchFamily="34" charset="0"/>
              </a:rPr>
              <a:t>54.7</a:t>
            </a:r>
            <a:r>
              <a:rPr kumimoji="0" lang="es-ES" sz="2000" b="0" i="0" u="none" strike="noStrike" kern="1200" cap="none" spc="0" normalizeH="0" baseline="0" noProof="0" dirty="0">
                <a:ln>
                  <a:noFill/>
                </a:ln>
                <a:solidFill>
                  <a:srgbClr val="00A48D"/>
                </a:solidFill>
                <a:effectLst/>
                <a:uLnTx/>
                <a:uFillTx/>
                <a:latin typeface="Open Sans bold" panose="020B0806030504020204" pitchFamily="34" charset="0"/>
                <a:ea typeface="Open Sans bold" panose="020B0806030504020204" pitchFamily="34" charset="0"/>
                <a:cs typeface="Open Sans bold" panose="020B0806030504020204" pitchFamily="34" charset="0"/>
              </a:rPr>
              <a:t>%) </a:t>
            </a: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Open Sans bold" panose="020B0806030504020204" pitchFamily="34" charset="0"/>
                <a:ea typeface="Open Sans bold" panose="020B0806030504020204" pitchFamily="34" charset="0"/>
                <a:cs typeface="Open Sans bold" panose="020B0806030504020204" pitchFamily="34" charset="0"/>
              </a:rPr>
              <a:t>manifestaciones a través de la línea telefónica, siendo este el canal más utilizado por los usuarios, luego de la Supersalud </a:t>
            </a:r>
            <a:endParaRPr kumimoji="0" lang="es-CO" sz="1800" b="0" i="0" u="none" strike="noStrike" kern="1200" cap="none" spc="0" normalizeH="0" baseline="0" noProof="0" dirty="0">
              <a:ln>
                <a:noFill/>
              </a:ln>
              <a:solidFill>
                <a:srgbClr val="23505E"/>
              </a:solidFill>
              <a:effectLst/>
              <a:uLnTx/>
              <a:uFillTx/>
              <a:latin typeface="Open Sans bold" panose="020B0806030504020204" pitchFamily="34" charset="0"/>
              <a:ea typeface="Open Sans bold" panose="020B0806030504020204" pitchFamily="34" charset="0"/>
              <a:cs typeface="Open Sans bold" panose="020B0806030504020204" pitchFamily="34" charset="0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4F288917-060F-B067-B7F2-B531F9DF3857}"/>
              </a:ext>
            </a:extLst>
          </p:cNvPr>
          <p:cNvSpPr txBox="1"/>
          <p:nvPr/>
        </p:nvSpPr>
        <p:spPr>
          <a:xfrm>
            <a:off x="3108342" y="8984417"/>
            <a:ext cx="6797658" cy="5591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100" b="1" i="1" u="none" strike="noStrike" kern="1200" cap="none" spc="0" normalizeH="0" baseline="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Fuente: Aplicativo Conexiones – Informe Andes BPO – Informe Redes (Comunicaciones)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100" b="1" i="1" u="none" strike="noStrike" kern="1200" cap="none" spc="0" normalizeH="0" baseline="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Cálculo: Equipo de Atención al Usuario Savia Salud EPS</a:t>
            </a:r>
            <a:endParaRPr kumimoji="0" lang="es-CO" sz="1100" b="1" i="1" u="none" strike="noStrike" kern="1200" cap="none" spc="0" normalizeH="0" baseline="0" noProof="0" dirty="0">
              <a:ln>
                <a:noFill/>
              </a:ln>
              <a:solidFill>
                <a:srgbClr val="23505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78054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Gráfico 20">
            <a:extLst>
              <a:ext uri="{FF2B5EF4-FFF2-40B4-BE49-F238E27FC236}">
                <a16:creationId xmlns:a16="http://schemas.microsoft.com/office/drawing/2014/main" id="{C7B7A7F3-B5A4-44A9-AC36-9C91362EEB3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68277" y="2015929"/>
            <a:ext cx="9144070" cy="1321836"/>
          </a:xfrm>
          <a:prstGeom prst="rect">
            <a:avLst/>
          </a:prstGeom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D824CD14-EF79-6109-1123-B03354B7A435}"/>
              </a:ext>
            </a:extLst>
          </p:cNvPr>
          <p:cNvSpPr txBox="1"/>
          <p:nvPr/>
        </p:nvSpPr>
        <p:spPr>
          <a:xfrm>
            <a:off x="2165384" y="4045008"/>
            <a:ext cx="10096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278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84D61905-C286-E2D4-BD13-87900DE7DD97}"/>
              </a:ext>
            </a:extLst>
          </p:cNvPr>
          <p:cNvSpPr txBox="1"/>
          <p:nvPr/>
        </p:nvSpPr>
        <p:spPr>
          <a:xfrm>
            <a:off x="2211404" y="4683702"/>
            <a:ext cx="89693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dirty="0">
                <a:solidFill>
                  <a:srgbClr val="23505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272</a:t>
            </a: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srgbClr val="23505E"/>
              </a:solidFill>
              <a:effectLst/>
              <a:uLnTx/>
              <a:uFillTx/>
              <a:latin typeface="Open Sans Extrabold" panose="020B0906030804020204" pitchFamily="34" charset="0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A57CC7BE-74E4-3EF0-77BF-184FC6BB2B0F}"/>
              </a:ext>
            </a:extLst>
          </p:cNvPr>
          <p:cNvSpPr txBox="1"/>
          <p:nvPr/>
        </p:nvSpPr>
        <p:spPr>
          <a:xfrm>
            <a:off x="2211404" y="5449310"/>
            <a:ext cx="89693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dirty="0">
                <a:solidFill>
                  <a:srgbClr val="23505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59</a:t>
            </a: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srgbClr val="23505E"/>
              </a:solidFill>
              <a:effectLst/>
              <a:uLnTx/>
              <a:uFillTx/>
              <a:latin typeface="Open Sans Extrabold" panose="020B0906030804020204" pitchFamily="34" charset="0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</p:txBody>
      </p:sp>
      <p:sp>
        <p:nvSpPr>
          <p:cNvPr id="23" name="CuadroTexto 22">
            <a:extLst>
              <a:ext uri="{FF2B5EF4-FFF2-40B4-BE49-F238E27FC236}">
                <a16:creationId xmlns:a16="http://schemas.microsoft.com/office/drawing/2014/main" id="{025861AA-8FF4-08AC-1DE6-148C96EB138E}"/>
              </a:ext>
            </a:extLst>
          </p:cNvPr>
          <p:cNvSpPr txBox="1"/>
          <p:nvPr/>
        </p:nvSpPr>
        <p:spPr>
          <a:xfrm>
            <a:off x="2335221" y="6214918"/>
            <a:ext cx="6731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0</a:t>
            </a:r>
          </a:p>
        </p:txBody>
      </p:sp>
      <p:sp>
        <p:nvSpPr>
          <p:cNvPr id="24" name="CuadroTexto 23">
            <a:extLst>
              <a:ext uri="{FF2B5EF4-FFF2-40B4-BE49-F238E27FC236}">
                <a16:creationId xmlns:a16="http://schemas.microsoft.com/office/drawing/2014/main" id="{6AB14654-3FB8-A134-EBE3-4926587BE2DF}"/>
              </a:ext>
            </a:extLst>
          </p:cNvPr>
          <p:cNvSpPr txBox="1"/>
          <p:nvPr/>
        </p:nvSpPr>
        <p:spPr>
          <a:xfrm>
            <a:off x="2401896" y="6862742"/>
            <a:ext cx="5016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dirty="0">
                <a:solidFill>
                  <a:srgbClr val="23505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0</a:t>
            </a: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srgbClr val="23505E"/>
              </a:solidFill>
              <a:effectLst/>
              <a:uLnTx/>
              <a:uFillTx/>
              <a:latin typeface="Open Sans Extrabold" panose="020B0906030804020204" pitchFamily="34" charset="0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</p:txBody>
      </p:sp>
      <p:sp>
        <p:nvSpPr>
          <p:cNvPr id="25" name="CuadroTexto 24">
            <a:extLst>
              <a:ext uri="{FF2B5EF4-FFF2-40B4-BE49-F238E27FC236}">
                <a16:creationId xmlns:a16="http://schemas.microsoft.com/office/drawing/2014/main" id="{6C9C1542-A57D-6243-881D-FB6CFB829468}"/>
              </a:ext>
            </a:extLst>
          </p:cNvPr>
          <p:cNvSpPr txBox="1"/>
          <p:nvPr/>
        </p:nvSpPr>
        <p:spPr>
          <a:xfrm>
            <a:off x="2401896" y="7500992"/>
            <a:ext cx="5016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dirty="0">
                <a:solidFill>
                  <a:srgbClr val="23505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0</a:t>
            </a: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srgbClr val="23505E"/>
              </a:solidFill>
              <a:effectLst/>
              <a:uLnTx/>
              <a:uFillTx/>
              <a:latin typeface="Open Sans Extrabold" panose="020B0906030804020204" pitchFamily="34" charset="0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</p:txBody>
      </p:sp>
      <p:sp>
        <p:nvSpPr>
          <p:cNvPr id="26" name="CuadroTexto 25">
            <a:extLst>
              <a:ext uri="{FF2B5EF4-FFF2-40B4-BE49-F238E27FC236}">
                <a16:creationId xmlns:a16="http://schemas.microsoft.com/office/drawing/2014/main" id="{6C6C4DE7-189E-BF7D-5AD1-CC4C7A5BA63D}"/>
              </a:ext>
            </a:extLst>
          </p:cNvPr>
          <p:cNvSpPr txBox="1"/>
          <p:nvPr/>
        </p:nvSpPr>
        <p:spPr>
          <a:xfrm>
            <a:off x="2147896" y="8139242"/>
            <a:ext cx="10096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698</a:t>
            </a:r>
          </a:p>
        </p:txBody>
      </p:sp>
      <p:sp>
        <p:nvSpPr>
          <p:cNvPr id="27" name="CuadroTexto 26">
            <a:extLst>
              <a:ext uri="{FF2B5EF4-FFF2-40B4-BE49-F238E27FC236}">
                <a16:creationId xmlns:a16="http://schemas.microsoft.com/office/drawing/2014/main" id="{FF2869AF-D1EE-A0C9-6134-27F2A42EC242}"/>
              </a:ext>
            </a:extLst>
          </p:cNvPr>
          <p:cNvSpPr txBox="1"/>
          <p:nvPr/>
        </p:nvSpPr>
        <p:spPr>
          <a:xfrm>
            <a:off x="3525732" y="4040809"/>
            <a:ext cx="10096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dirty="0">
                <a:solidFill>
                  <a:srgbClr val="23505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296</a:t>
            </a: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srgbClr val="23505E"/>
              </a:solidFill>
              <a:effectLst/>
              <a:uLnTx/>
              <a:uFillTx/>
              <a:latin typeface="Open Sans Extrabold" panose="020B0906030804020204" pitchFamily="34" charset="0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</p:txBody>
      </p:sp>
      <p:sp>
        <p:nvSpPr>
          <p:cNvPr id="28" name="CuadroTexto 27">
            <a:extLst>
              <a:ext uri="{FF2B5EF4-FFF2-40B4-BE49-F238E27FC236}">
                <a16:creationId xmlns:a16="http://schemas.microsoft.com/office/drawing/2014/main" id="{B99C7268-3549-03C8-708D-1EED5F263DA7}"/>
              </a:ext>
            </a:extLst>
          </p:cNvPr>
          <p:cNvSpPr txBox="1"/>
          <p:nvPr/>
        </p:nvSpPr>
        <p:spPr>
          <a:xfrm>
            <a:off x="3582088" y="4683846"/>
            <a:ext cx="89693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313</a:t>
            </a:r>
          </a:p>
        </p:txBody>
      </p:sp>
      <p:sp>
        <p:nvSpPr>
          <p:cNvPr id="29" name="CuadroTexto 28">
            <a:extLst>
              <a:ext uri="{FF2B5EF4-FFF2-40B4-BE49-F238E27FC236}">
                <a16:creationId xmlns:a16="http://schemas.microsoft.com/office/drawing/2014/main" id="{20B164FA-7CAA-462D-253D-BDDB134DA03B}"/>
              </a:ext>
            </a:extLst>
          </p:cNvPr>
          <p:cNvSpPr txBox="1"/>
          <p:nvPr/>
        </p:nvSpPr>
        <p:spPr>
          <a:xfrm>
            <a:off x="3582088" y="5449310"/>
            <a:ext cx="89693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dirty="0">
                <a:solidFill>
                  <a:srgbClr val="23505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71</a:t>
            </a: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srgbClr val="23505E"/>
              </a:solidFill>
              <a:effectLst/>
              <a:uLnTx/>
              <a:uFillTx/>
              <a:latin typeface="Open Sans Extrabold" panose="020B0906030804020204" pitchFamily="34" charset="0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</p:txBody>
      </p:sp>
      <p:sp>
        <p:nvSpPr>
          <p:cNvPr id="30" name="CuadroTexto 29">
            <a:extLst>
              <a:ext uri="{FF2B5EF4-FFF2-40B4-BE49-F238E27FC236}">
                <a16:creationId xmlns:a16="http://schemas.microsoft.com/office/drawing/2014/main" id="{74E7CD0C-1B38-D3F2-1095-BFE0951E7105}"/>
              </a:ext>
            </a:extLst>
          </p:cNvPr>
          <p:cNvSpPr txBox="1"/>
          <p:nvPr/>
        </p:nvSpPr>
        <p:spPr>
          <a:xfrm>
            <a:off x="3694008" y="6214918"/>
            <a:ext cx="6731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dirty="0">
                <a:solidFill>
                  <a:srgbClr val="23505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0</a:t>
            </a: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srgbClr val="23505E"/>
              </a:solidFill>
              <a:effectLst/>
              <a:uLnTx/>
              <a:uFillTx/>
              <a:latin typeface="Open Sans Extrabold" panose="020B0906030804020204" pitchFamily="34" charset="0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</p:txBody>
      </p:sp>
      <p:sp>
        <p:nvSpPr>
          <p:cNvPr id="31" name="CuadroTexto 30">
            <a:extLst>
              <a:ext uri="{FF2B5EF4-FFF2-40B4-BE49-F238E27FC236}">
                <a16:creationId xmlns:a16="http://schemas.microsoft.com/office/drawing/2014/main" id="{85BA3711-E4FA-4647-01EE-AD42167C593B}"/>
              </a:ext>
            </a:extLst>
          </p:cNvPr>
          <p:cNvSpPr txBox="1"/>
          <p:nvPr/>
        </p:nvSpPr>
        <p:spPr>
          <a:xfrm>
            <a:off x="3779733" y="6857955"/>
            <a:ext cx="5016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dirty="0">
                <a:solidFill>
                  <a:srgbClr val="23505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0</a:t>
            </a: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srgbClr val="23505E"/>
              </a:solidFill>
              <a:effectLst/>
              <a:uLnTx/>
              <a:uFillTx/>
              <a:latin typeface="Open Sans Extrabold" panose="020B0906030804020204" pitchFamily="34" charset="0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</p:txBody>
      </p:sp>
      <p:sp>
        <p:nvSpPr>
          <p:cNvPr id="32" name="CuadroTexto 31">
            <a:extLst>
              <a:ext uri="{FF2B5EF4-FFF2-40B4-BE49-F238E27FC236}">
                <a16:creationId xmlns:a16="http://schemas.microsoft.com/office/drawing/2014/main" id="{4220FCC5-F745-B5CD-33D4-342FC547F448}"/>
              </a:ext>
            </a:extLst>
          </p:cNvPr>
          <p:cNvSpPr txBox="1"/>
          <p:nvPr/>
        </p:nvSpPr>
        <p:spPr>
          <a:xfrm>
            <a:off x="3779733" y="7500992"/>
            <a:ext cx="5016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dirty="0">
                <a:solidFill>
                  <a:srgbClr val="23505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0</a:t>
            </a: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srgbClr val="23505E"/>
              </a:solidFill>
              <a:effectLst/>
              <a:uLnTx/>
              <a:uFillTx/>
              <a:latin typeface="Open Sans Extrabold" panose="020B0906030804020204" pitchFamily="34" charset="0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</p:txBody>
      </p:sp>
      <p:sp>
        <p:nvSpPr>
          <p:cNvPr id="33" name="CuadroTexto 32">
            <a:extLst>
              <a:ext uri="{FF2B5EF4-FFF2-40B4-BE49-F238E27FC236}">
                <a16:creationId xmlns:a16="http://schemas.microsoft.com/office/drawing/2014/main" id="{17E239D6-A488-F5FE-F657-1E521783CD9F}"/>
              </a:ext>
            </a:extLst>
          </p:cNvPr>
          <p:cNvSpPr txBox="1"/>
          <p:nvPr/>
        </p:nvSpPr>
        <p:spPr>
          <a:xfrm>
            <a:off x="3560355" y="8137557"/>
            <a:ext cx="10096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dirty="0">
                <a:solidFill>
                  <a:srgbClr val="23505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680</a:t>
            </a: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srgbClr val="23505E"/>
              </a:solidFill>
              <a:effectLst/>
              <a:uLnTx/>
              <a:uFillTx/>
              <a:latin typeface="Open Sans Extrabold" panose="020B0906030804020204" pitchFamily="34" charset="0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</p:txBody>
      </p:sp>
      <p:sp>
        <p:nvSpPr>
          <p:cNvPr id="34" name="CuadroTexto 33">
            <a:extLst>
              <a:ext uri="{FF2B5EF4-FFF2-40B4-BE49-F238E27FC236}">
                <a16:creationId xmlns:a16="http://schemas.microsoft.com/office/drawing/2014/main" id="{026BBABC-1A47-C9C7-65AC-460F8E09D38B}"/>
              </a:ext>
            </a:extLst>
          </p:cNvPr>
          <p:cNvSpPr txBox="1"/>
          <p:nvPr/>
        </p:nvSpPr>
        <p:spPr>
          <a:xfrm>
            <a:off x="1644171" y="3567366"/>
            <a:ext cx="181339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>
              <a:defRPr/>
            </a:pPr>
            <a:r>
              <a:rPr lang="es-ES" sz="1400" dirty="0">
                <a:solidFill>
                  <a:srgbClr val="23505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Agosto 2024</a:t>
            </a:r>
            <a:endParaRPr kumimoji="0" lang="es-ES" sz="1400" b="0" i="0" u="none" strike="noStrike" kern="1200" cap="none" spc="0" normalizeH="0" baseline="0" noProof="0" dirty="0">
              <a:ln>
                <a:noFill/>
              </a:ln>
              <a:solidFill>
                <a:srgbClr val="23505E"/>
              </a:solidFill>
              <a:effectLst/>
              <a:uLnTx/>
              <a:uFillTx/>
              <a:latin typeface="Open Sans Extrabold" panose="020B0906030804020204" pitchFamily="34" charset="0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</p:txBody>
      </p:sp>
      <p:sp>
        <p:nvSpPr>
          <p:cNvPr id="35" name="CuadroTexto 34">
            <a:extLst>
              <a:ext uri="{FF2B5EF4-FFF2-40B4-BE49-F238E27FC236}">
                <a16:creationId xmlns:a16="http://schemas.microsoft.com/office/drawing/2014/main" id="{305B1CE6-1ED1-C774-F18B-63AFAA6BE1A5}"/>
              </a:ext>
            </a:extLst>
          </p:cNvPr>
          <p:cNvSpPr txBox="1"/>
          <p:nvPr/>
        </p:nvSpPr>
        <p:spPr>
          <a:xfrm>
            <a:off x="3259962" y="3468048"/>
            <a:ext cx="161043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1400" dirty="0">
                <a:solidFill>
                  <a:srgbClr val="23505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Septiembre 2024</a:t>
            </a:r>
            <a:endParaRPr kumimoji="0" lang="es-ES" sz="1400" b="0" i="0" u="none" strike="noStrike" kern="1200" cap="none" spc="0" normalizeH="0" baseline="0" noProof="0" dirty="0">
              <a:ln>
                <a:noFill/>
              </a:ln>
              <a:solidFill>
                <a:srgbClr val="23505E"/>
              </a:solidFill>
              <a:effectLst/>
              <a:uLnTx/>
              <a:uFillTx/>
              <a:latin typeface="Open Sans Extrabold" panose="020B0906030804020204" pitchFamily="34" charset="0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</p:txBody>
      </p:sp>
      <p:sp>
        <p:nvSpPr>
          <p:cNvPr id="36" name="CuadroTexto 35">
            <a:extLst>
              <a:ext uri="{FF2B5EF4-FFF2-40B4-BE49-F238E27FC236}">
                <a16:creationId xmlns:a16="http://schemas.microsoft.com/office/drawing/2014/main" id="{AB3F2B31-279C-5482-6C56-191BDB433720}"/>
              </a:ext>
            </a:extLst>
          </p:cNvPr>
          <p:cNvSpPr txBox="1"/>
          <p:nvPr/>
        </p:nvSpPr>
        <p:spPr>
          <a:xfrm>
            <a:off x="1027913" y="2026660"/>
            <a:ext cx="8024797" cy="7035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Open Sans bold" panose="020B0806030504020204" pitchFamily="34" charset="0"/>
                <a:ea typeface="Open Sans bold" panose="020B0806030504020204" pitchFamily="34" charset="0"/>
                <a:cs typeface="Open Sans bold" panose="020B0806030504020204" pitchFamily="34" charset="0"/>
              </a:rPr>
              <a:t>Se evidencia la recepción de </a:t>
            </a:r>
            <a:r>
              <a:rPr lang="es-ES" sz="2000" dirty="0">
                <a:solidFill>
                  <a:srgbClr val="00A48D"/>
                </a:solidFill>
                <a:latin typeface="Open Sans bold" panose="020B0806030504020204" pitchFamily="34" charset="0"/>
                <a:ea typeface="Open Sans bold" panose="020B0806030504020204" pitchFamily="34" charset="0"/>
                <a:cs typeface="Open Sans bold" panose="020B0806030504020204" pitchFamily="34" charset="0"/>
              </a:rPr>
              <a:t>313</a:t>
            </a:r>
            <a:r>
              <a:rPr kumimoji="0" lang="es-ES" sz="2000" b="0" i="0" u="none" strike="noStrike" kern="1200" cap="none" spc="0" normalizeH="0" baseline="0" noProof="0" dirty="0">
                <a:ln>
                  <a:noFill/>
                </a:ln>
                <a:solidFill>
                  <a:srgbClr val="00A48D"/>
                </a:solidFill>
                <a:effectLst/>
                <a:uLnTx/>
                <a:uFillTx/>
                <a:latin typeface="Open Sans bold" panose="020B0806030504020204" pitchFamily="34" charset="0"/>
                <a:ea typeface="Open Sans bold" panose="020B0806030504020204" pitchFamily="34" charset="0"/>
                <a:cs typeface="Open Sans bold" panose="020B0806030504020204" pitchFamily="34" charset="0"/>
              </a:rPr>
              <a:t> (46%) </a:t>
            </a: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Open Sans bold" panose="020B0806030504020204" pitchFamily="34" charset="0"/>
                <a:ea typeface="Open Sans bold" panose="020B0806030504020204" pitchFamily="34" charset="0"/>
                <a:cs typeface="Open Sans bold" panose="020B0806030504020204" pitchFamily="34" charset="0"/>
              </a:rPr>
              <a:t>manifestaciones a través de Supersalud, siendo este el canal más utilizado por los usuarios. </a:t>
            </a:r>
            <a:endParaRPr kumimoji="0" lang="es-CO" sz="1800" b="0" i="0" u="none" strike="noStrike" kern="1200" cap="none" spc="0" normalizeH="0" baseline="0" noProof="0" dirty="0">
              <a:ln>
                <a:noFill/>
              </a:ln>
              <a:solidFill>
                <a:srgbClr val="23505E"/>
              </a:solidFill>
              <a:effectLst/>
              <a:uLnTx/>
              <a:uFillTx/>
              <a:latin typeface="Open Sans bold" panose="020B0806030504020204" pitchFamily="34" charset="0"/>
              <a:ea typeface="Open Sans bold" panose="020B0806030504020204" pitchFamily="34" charset="0"/>
              <a:cs typeface="Open Sans bold" panose="020B0806030504020204" pitchFamily="34" charset="0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5134173C-33F2-F516-2097-D53A897F5530}"/>
              </a:ext>
            </a:extLst>
          </p:cNvPr>
          <p:cNvSpPr txBox="1"/>
          <p:nvPr/>
        </p:nvSpPr>
        <p:spPr>
          <a:xfrm>
            <a:off x="3108342" y="8984417"/>
            <a:ext cx="6797658" cy="5591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100" b="1" i="1" u="none" strike="noStrike" kern="1200" cap="none" spc="0" normalizeH="0" baseline="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Fuente: Aplicativo Conexiones – Informe Andes BPO – Informe Redes (Comunicaciones)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100" b="1" i="1" u="none" strike="noStrike" kern="1200" cap="none" spc="0" normalizeH="0" baseline="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Cálculo: Equipo de Atención al Usuario Savia Salud EPS</a:t>
            </a:r>
            <a:endParaRPr kumimoji="0" lang="es-CO" sz="1100" b="1" i="1" u="none" strike="noStrike" kern="1200" cap="none" spc="0" normalizeH="0" baseline="0" noProof="0" dirty="0">
              <a:ln>
                <a:noFill/>
              </a:ln>
              <a:solidFill>
                <a:srgbClr val="23505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49144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9B462E27-57DA-DF65-53CD-2DA50C8BB4BE}"/>
              </a:ext>
            </a:extLst>
          </p:cNvPr>
          <p:cNvSpPr txBox="1"/>
          <p:nvPr/>
        </p:nvSpPr>
        <p:spPr>
          <a:xfrm>
            <a:off x="2159017" y="4040809"/>
            <a:ext cx="10096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dirty="0">
                <a:solidFill>
                  <a:srgbClr val="23505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218</a:t>
            </a: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srgbClr val="23505E"/>
              </a:solidFill>
              <a:effectLst/>
              <a:uLnTx/>
              <a:uFillTx/>
              <a:latin typeface="Open Sans Extrabold" panose="020B0906030804020204" pitchFamily="34" charset="0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75DE41BC-BE75-DD66-4668-5FF06C81DA4B}"/>
              </a:ext>
            </a:extLst>
          </p:cNvPr>
          <p:cNvSpPr txBox="1"/>
          <p:nvPr/>
        </p:nvSpPr>
        <p:spPr>
          <a:xfrm>
            <a:off x="2211404" y="4683702"/>
            <a:ext cx="89693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205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76DB9EA5-5510-9355-6C90-2BC69D9BBCE2}"/>
              </a:ext>
            </a:extLst>
          </p:cNvPr>
          <p:cNvSpPr txBox="1"/>
          <p:nvPr/>
        </p:nvSpPr>
        <p:spPr>
          <a:xfrm>
            <a:off x="2211404" y="5449310"/>
            <a:ext cx="89693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dirty="0">
                <a:solidFill>
                  <a:srgbClr val="23505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27</a:t>
            </a: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srgbClr val="23505E"/>
              </a:solidFill>
              <a:effectLst/>
              <a:uLnTx/>
              <a:uFillTx/>
              <a:latin typeface="Open Sans Extrabold" panose="020B0906030804020204" pitchFamily="34" charset="0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</p:txBody>
      </p:sp>
      <p:sp>
        <p:nvSpPr>
          <p:cNvPr id="23" name="CuadroTexto 22">
            <a:extLst>
              <a:ext uri="{FF2B5EF4-FFF2-40B4-BE49-F238E27FC236}">
                <a16:creationId xmlns:a16="http://schemas.microsoft.com/office/drawing/2014/main" id="{936BE232-BA6A-C5E2-B633-F3F806986532}"/>
              </a:ext>
            </a:extLst>
          </p:cNvPr>
          <p:cNvSpPr txBox="1"/>
          <p:nvPr/>
        </p:nvSpPr>
        <p:spPr>
          <a:xfrm>
            <a:off x="2335221" y="6214918"/>
            <a:ext cx="6731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dirty="0">
                <a:solidFill>
                  <a:srgbClr val="23505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0</a:t>
            </a: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srgbClr val="23505E"/>
              </a:solidFill>
              <a:effectLst/>
              <a:uLnTx/>
              <a:uFillTx/>
              <a:latin typeface="Open Sans Extrabold" panose="020B0906030804020204" pitchFamily="34" charset="0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</p:txBody>
      </p:sp>
      <p:sp>
        <p:nvSpPr>
          <p:cNvPr id="24" name="CuadroTexto 23">
            <a:extLst>
              <a:ext uri="{FF2B5EF4-FFF2-40B4-BE49-F238E27FC236}">
                <a16:creationId xmlns:a16="http://schemas.microsoft.com/office/drawing/2014/main" id="{A793892F-C4D5-A512-19B1-A9DDCAF82667}"/>
              </a:ext>
            </a:extLst>
          </p:cNvPr>
          <p:cNvSpPr txBox="1"/>
          <p:nvPr/>
        </p:nvSpPr>
        <p:spPr>
          <a:xfrm>
            <a:off x="2401896" y="6862742"/>
            <a:ext cx="5016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dirty="0">
                <a:solidFill>
                  <a:srgbClr val="23505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1</a:t>
            </a: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srgbClr val="23505E"/>
              </a:solidFill>
              <a:effectLst/>
              <a:uLnTx/>
              <a:uFillTx/>
              <a:latin typeface="Open Sans Extrabold" panose="020B0906030804020204" pitchFamily="34" charset="0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</p:txBody>
      </p:sp>
      <p:sp>
        <p:nvSpPr>
          <p:cNvPr id="25" name="CuadroTexto 24">
            <a:extLst>
              <a:ext uri="{FF2B5EF4-FFF2-40B4-BE49-F238E27FC236}">
                <a16:creationId xmlns:a16="http://schemas.microsoft.com/office/drawing/2014/main" id="{7FDB4549-88AF-EEE3-6E88-1C9A816166D3}"/>
              </a:ext>
            </a:extLst>
          </p:cNvPr>
          <p:cNvSpPr txBox="1"/>
          <p:nvPr/>
        </p:nvSpPr>
        <p:spPr>
          <a:xfrm>
            <a:off x="2401896" y="7500992"/>
            <a:ext cx="5016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0</a:t>
            </a:r>
          </a:p>
        </p:txBody>
      </p:sp>
      <p:sp>
        <p:nvSpPr>
          <p:cNvPr id="26" name="CuadroTexto 25">
            <a:extLst>
              <a:ext uri="{FF2B5EF4-FFF2-40B4-BE49-F238E27FC236}">
                <a16:creationId xmlns:a16="http://schemas.microsoft.com/office/drawing/2014/main" id="{46ABA347-C09E-7F58-7EA6-EF4D13B48194}"/>
              </a:ext>
            </a:extLst>
          </p:cNvPr>
          <p:cNvSpPr txBox="1"/>
          <p:nvPr/>
        </p:nvSpPr>
        <p:spPr>
          <a:xfrm>
            <a:off x="2147896" y="8139242"/>
            <a:ext cx="10096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451</a:t>
            </a:r>
          </a:p>
        </p:txBody>
      </p:sp>
      <p:sp>
        <p:nvSpPr>
          <p:cNvPr id="27" name="CuadroTexto 26">
            <a:extLst>
              <a:ext uri="{FF2B5EF4-FFF2-40B4-BE49-F238E27FC236}">
                <a16:creationId xmlns:a16="http://schemas.microsoft.com/office/drawing/2014/main" id="{07E94866-9C50-E90C-99CC-CEC5A7FD0B37}"/>
              </a:ext>
            </a:extLst>
          </p:cNvPr>
          <p:cNvSpPr txBox="1"/>
          <p:nvPr/>
        </p:nvSpPr>
        <p:spPr>
          <a:xfrm>
            <a:off x="3525732" y="4040809"/>
            <a:ext cx="10096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282</a:t>
            </a:r>
          </a:p>
        </p:txBody>
      </p:sp>
      <p:sp>
        <p:nvSpPr>
          <p:cNvPr id="28" name="CuadroTexto 27">
            <a:extLst>
              <a:ext uri="{FF2B5EF4-FFF2-40B4-BE49-F238E27FC236}">
                <a16:creationId xmlns:a16="http://schemas.microsoft.com/office/drawing/2014/main" id="{FC07A201-7E45-E5AD-F16E-2C29A029CC58}"/>
              </a:ext>
            </a:extLst>
          </p:cNvPr>
          <p:cNvSpPr txBox="1"/>
          <p:nvPr/>
        </p:nvSpPr>
        <p:spPr>
          <a:xfrm>
            <a:off x="3582088" y="4683846"/>
            <a:ext cx="89693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dirty="0">
                <a:solidFill>
                  <a:srgbClr val="23505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241</a:t>
            </a: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srgbClr val="23505E"/>
              </a:solidFill>
              <a:effectLst/>
              <a:uLnTx/>
              <a:uFillTx/>
              <a:latin typeface="Open Sans Extrabold" panose="020B0906030804020204" pitchFamily="34" charset="0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</p:txBody>
      </p:sp>
      <p:sp>
        <p:nvSpPr>
          <p:cNvPr id="29" name="CuadroTexto 28">
            <a:extLst>
              <a:ext uri="{FF2B5EF4-FFF2-40B4-BE49-F238E27FC236}">
                <a16:creationId xmlns:a16="http://schemas.microsoft.com/office/drawing/2014/main" id="{83965C11-EB96-023E-EFB1-19F6005F84AA}"/>
              </a:ext>
            </a:extLst>
          </p:cNvPr>
          <p:cNvSpPr txBox="1"/>
          <p:nvPr/>
        </p:nvSpPr>
        <p:spPr>
          <a:xfrm>
            <a:off x="3582088" y="5449310"/>
            <a:ext cx="89693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dirty="0">
                <a:solidFill>
                  <a:srgbClr val="23505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31</a:t>
            </a: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srgbClr val="23505E"/>
              </a:solidFill>
              <a:effectLst/>
              <a:uLnTx/>
              <a:uFillTx/>
              <a:latin typeface="Open Sans Extrabold" panose="020B0906030804020204" pitchFamily="34" charset="0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</p:txBody>
      </p:sp>
      <p:sp>
        <p:nvSpPr>
          <p:cNvPr id="30" name="CuadroTexto 29">
            <a:extLst>
              <a:ext uri="{FF2B5EF4-FFF2-40B4-BE49-F238E27FC236}">
                <a16:creationId xmlns:a16="http://schemas.microsoft.com/office/drawing/2014/main" id="{A80ADA43-77A4-DE45-0632-A4D5295A0782}"/>
              </a:ext>
            </a:extLst>
          </p:cNvPr>
          <p:cNvSpPr txBox="1"/>
          <p:nvPr/>
        </p:nvSpPr>
        <p:spPr>
          <a:xfrm>
            <a:off x="3694008" y="6214918"/>
            <a:ext cx="6731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dirty="0">
                <a:solidFill>
                  <a:srgbClr val="23505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5</a:t>
            </a: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srgbClr val="23505E"/>
              </a:solidFill>
              <a:effectLst/>
              <a:uLnTx/>
              <a:uFillTx/>
              <a:latin typeface="Open Sans Extrabold" panose="020B0906030804020204" pitchFamily="34" charset="0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</p:txBody>
      </p:sp>
      <p:sp>
        <p:nvSpPr>
          <p:cNvPr id="31" name="CuadroTexto 30">
            <a:extLst>
              <a:ext uri="{FF2B5EF4-FFF2-40B4-BE49-F238E27FC236}">
                <a16:creationId xmlns:a16="http://schemas.microsoft.com/office/drawing/2014/main" id="{0F42671B-0884-8357-981E-12CA33954F44}"/>
              </a:ext>
            </a:extLst>
          </p:cNvPr>
          <p:cNvSpPr txBox="1"/>
          <p:nvPr/>
        </p:nvSpPr>
        <p:spPr>
          <a:xfrm>
            <a:off x="3779733" y="6857955"/>
            <a:ext cx="5016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dirty="0">
                <a:solidFill>
                  <a:srgbClr val="23505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5</a:t>
            </a: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srgbClr val="23505E"/>
              </a:solidFill>
              <a:effectLst/>
              <a:uLnTx/>
              <a:uFillTx/>
              <a:latin typeface="Open Sans Extrabold" panose="020B0906030804020204" pitchFamily="34" charset="0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</p:txBody>
      </p:sp>
      <p:sp>
        <p:nvSpPr>
          <p:cNvPr id="32" name="CuadroTexto 31">
            <a:extLst>
              <a:ext uri="{FF2B5EF4-FFF2-40B4-BE49-F238E27FC236}">
                <a16:creationId xmlns:a16="http://schemas.microsoft.com/office/drawing/2014/main" id="{ECC6CBC6-942B-F99B-C6E3-77A420C6BDF8}"/>
              </a:ext>
            </a:extLst>
          </p:cNvPr>
          <p:cNvSpPr txBox="1"/>
          <p:nvPr/>
        </p:nvSpPr>
        <p:spPr>
          <a:xfrm>
            <a:off x="3779733" y="7500992"/>
            <a:ext cx="5016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0</a:t>
            </a:r>
          </a:p>
        </p:txBody>
      </p:sp>
      <p:sp>
        <p:nvSpPr>
          <p:cNvPr id="33" name="CuadroTexto 32">
            <a:extLst>
              <a:ext uri="{FF2B5EF4-FFF2-40B4-BE49-F238E27FC236}">
                <a16:creationId xmlns:a16="http://schemas.microsoft.com/office/drawing/2014/main" id="{87D41DF4-B3AE-B334-6CCB-89608169E173}"/>
              </a:ext>
            </a:extLst>
          </p:cNvPr>
          <p:cNvSpPr txBox="1"/>
          <p:nvPr/>
        </p:nvSpPr>
        <p:spPr>
          <a:xfrm>
            <a:off x="3560355" y="8137557"/>
            <a:ext cx="10096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564</a:t>
            </a:r>
          </a:p>
        </p:txBody>
      </p:sp>
      <p:sp>
        <p:nvSpPr>
          <p:cNvPr id="34" name="CuadroTexto 33">
            <a:extLst>
              <a:ext uri="{FF2B5EF4-FFF2-40B4-BE49-F238E27FC236}">
                <a16:creationId xmlns:a16="http://schemas.microsoft.com/office/drawing/2014/main" id="{C1468B11-8F9C-67C2-8F6B-11D077EFD58D}"/>
              </a:ext>
            </a:extLst>
          </p:cNvPr>
          <p:cNvSpPr txBox="1"/>
          <p:nvPr/>
        </p:nvSpPr>
        <p:spPr>
          <a:xfrm>
            <a:off x="1987096" y="3572964"/>
            <a:ext cx="139620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400" b="0" i="0" u="none" strike="noStrike" kern="1200" cap="none" spc="0" normalizeH="0" baseline="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Agosto 2024</a:t>
            </a:r>
          </a:p>
        </p:txBody>
      </p:sp>
      <p:sp>
        <p:nvSpPr>
          <p:cNvPr id="35" name="CuadroTexto 34">
            <a:extLst>
              <a:ext uri="{FF2B5EF4-FFF2-40B4-BE49-F238E27FC236}">
                <a16:creationId xmlns:a16="http://schemas.microsoft.com/office/drawing/2014/main" id="{13F52172-EF3E-B26B-D820-3035F88BEEB4}"/>
              </a:ext>
            </a:extLst>
          </p:cNvPr>
          <p:cNvSpPr txBox="1"/>
          <p:nvPr/>
        </p:nvSpPr>
        <p:spPr>
          <a:xfrm>
            <a:off x="3306211" y="3465242"/>
            <a:ext cx="151793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1400" dirty="0">
                <a:solidFill>
                  <a:srgbClr val="23505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Septiembre 2024</a:t>
            </a:r>
            <a:endParaRPr kumimoji="0" lang="es-ES" sz="1400" b="0" i="0" u="none" strike="noStrike" kern="1200" cap="none" spc="0" normalizeH="0" baseline="0" noProof="0" dirty="0">
              <a:ln>
                <a:noFill/>
              </a:ln>
              <a:solidFill>
                <a:srgbClr val="23505E"/>
              </a:solidFill>
              <a:effectLst/>
              <a:uLnTx/>
              <a:uFillTx/>
              <a:latin typeface="Open Sans Extrabold" panose="020B0906030804020204" pitchFamily="34" charset="0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</p:txBody>
      </p:sp>
      <p:pic>
        <p:nvPicPr>
          <p:cNvPr id="36" name="Gráfico 35">
            <a:extLst>
              <a:ext uri="{FF2B5EF4-FFF2-40B4-BE49-F238E27FC236}">
                <a16:creationId xmlns:a16="http://schemas.microsoft.com/office/drawing/2014/main" id="{82936C17-7F3B-1139-0951-43D7A9B21FD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68277" y="2015929"/>
            <a:ext cx="9144070" cy="1321836"/>
          </a:xfrm>
          <a:prstGeom prst="rect">
            <a:avLst/>
          </a:prstGeom>
        </p:spPr>
      </p:pic>
      <p:sp>
        <p:nvSpPr>
          <p:cNvPr id="37" name="CuadroTexto 36">
            <a:extLst>
              <a:ext uri="{FF2B5EF4-FFF2-40B4-BE49-F238E27FC236}">
                <a16:creationId xmlns:a16="http://schemas.microsoft.com/office/drawing/2014/main" id="{EACC8C32-29EF-CC11-7EA1-5F8E21B6117B}"/>
              </a:ext>
            </a:extLst>
          </p:cNvPr>
          <p:cNvSpPr txBox="1"/>
          <p:nvPr/>
        </p:nvSpPr>
        <p:spPr>
          <a:xfrm>
            <a:off x="1027913" y="2026660"/>
            <a:ext cx="8024797" cy="9999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Open Sans bold" panose="020B0806030504020204" pitchFamily="34" charset="0"/>
                <a:ea typeface="Open Sans bold" panose="020B0806030504020204" pitchFamily="34" charset="0"/>
                <a:cs typeface="Open Sans bold" panose="020B0806030504020204" pitchFamily="34" charset="0"/>
              </a:rPr>
              <a:t>Se evidencia la recepción de </a:t>
            </a:r>
            <a:r>
              <a:rPr lang="es-ES" sz="2000" dirty="0">
                <a:solidFill>
                  <a:srgbClr val="00A48D"/>
                </a:solidFill>
                <a:latin typeface="Open Sans bold" panose="020B0806030504020204" pitchFamily="34" charset="0"/>
                <a:ea typeface="Open Sans bold" panose="020B0806030504020204" pitchFamily="34" charset="0"/>
                <a:cs typeface="Open Sans bold" panose="020B0806030504020204" pitchFamily="34" charset="0"/>
              </a:rPr>
              <a:t>282</a:t>
            </a:r>
            <a:r>
              <a:rPr kumimoji="0" lang="es-ES" sz="2000" b="0" i="0" u="none" strike="noStrike" kern="1200" cap="none" spc="0" normalizeH="0" baseline="0" noProof="0" dirty="0">
                <a:ln>
                  <a:noFill/>
                </a:ln>
                <a:solidFill>
                  <a:srgbClr val="00A48D"/>
                </a:solidFill>
                <a:effectLst/>
                <a:uLnTx/>
                <a:uFillTx/>
                <a:latin typeface="Open Sans bold" panose="020B0806030504020204" pitchFamily="34" charset="0"/>
                <a:ea typeface="Open Sans bold" panose="020B0806030504020204" pitchFamily="34" charset="0"/>
                <a:cs typeface="Open Sans bold" panose="020B0806030504020204" pitchFamily="34" charset="0"/>
              </a:rPr>
              <a:t> (</a:t>
            </a:r>
            <a:r>
              <a:rPr lang="es-ES" sz="2000" dirty="0">
                <a:solidFill>
                  <a:srgbClr val="00A48D"/>
                </a:solidFill>
                <a:latin typeface="Open Sans bold" panose="020B0806030504020204" pitchFamily="34" charset="0"/>
                <a:ea typeface="Open Sans bold" panose="020B0806030504020204" pitchFamily="34" charset="0"/>
                <a:cs typeface="Open Sans bold" panose="020B0806030504020204" pitchFamily="34" charset="0"/>
              </a:rPr>
              <a:t>50</a:t>
            </a:r>
            <a:r>
              <a:rPr kumimoji="0" lang="es-ES" sz="2000" b="0" i="0" u="none" strike="noStrike" kern="1200" cap="none" spc="0" normalizeH="0" baseline="0" noProof="0" dirty="0">
                <a:ln>
                  <a:noFill/>
                </a:ln>
                <a:solidFill>
                  <a:srgbClr val="00A48D"/>
                </a:solidFill>
                <a:effectLst/>
                <a:uLnTx/>
                <a:uFillTx/>
                <a:latin typeface="Open Sans bold" panose="020B0806030504020204" pitchFamily="34" charset="0"/>
                <a:ea typeface="Open Sans bold" panose="020B0806030504020204" pitchFamily="34" charset="0"/>
                <a:cs typeface="Open Sans bold" panose="020B0806030504020204" pitchFamily="34" charset="0"/>
              </a:rPr>
              <a:t>%) </a:t>
            </a: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Open Sans bold" panose="020B0806030504020204" pitchFamily="34" charset="0"/>
                <a:ea typeface="Open Sans bold" panose="020B0806030504020204" pitchFamily="34" charset="0"/>
                <a:cs typeface="Open Sans bold" panose="020B0806030504020204" pitchFamily="34" charset="0"/>
              </a:rPr>
              <a:t>manifestaciones a través de la línea telefónica, siendo este el canal más utilizado por los usuarios. </a:t>
            </a:r>
            <a:endParaRPr kumimoji="0" lang="es-CO" sz="1800" b="0" i="0" u="none" strike="noStrike" kern="1200" cap="none" spc="0" normalizeH="0" baseline="0" noProof="0" dirty="0">
              <a:ln>
                <a:noFill/>
              </a:ln>
              <a:solidFill>
                <a:srgbClr val="23505E"/>
              </a:solidFill>
              <a:effectLst/>
              <a:uLnTx/>
              <a:uFillTx/>
              <a:latin typeface="Open Sans bold" panose="020B0806030504020204" pitchFamily="34" charset="0"/>
              <a:ea typeface="Open Sans bold" panose="020B0806030504020204" pitchFamily="34" charset="0"/>
              <a:cs typeface="Open Sans bold" panose="020B0806030504020204" pitchFamily="34" charset="0"/>
            </a:endParaRPr>
          </a:p>
        </p:txBody>
      </p:sp>
      <p:sp>
        <p:nvSpPr>
          <p:cNvPr id="38" name="CuadroTexto 37">
            <a:extLst>
              <a:ext uri="{FF2B5EF4-FFF2-40B4-BE49-F238E27FC236}">
                <a16:creationId xmlns:a16="http://schemas.microsoft.com/office/drawing/2014/main" id="{E9045F8A-9090-3D57-288B-CF6329E510C8}"/>
              </a:ext>
            </a:extLst>
          </p:cNvPr>
          <p:cNvSpPr txBox="1"/>
          <p:nvPr/>
        </p:nvSpPr>
        <p:spPr>
          <a:xfrm>
            <a:off x="3108342" y="8984417"/>
            <a:ext cx="6797658" cy="5591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100" b="1" i="1" u="none" strike="noStrike" kern="1200" cap="none" spc="0" normalizeH="0" baseline="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Fuente: Aplicativo Conexiones – Informe Andes BPO – Informe Redes (Comunicaciones)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100" b="1" i="1" u="none" strike="noStrike" kern="1200" cap="none" spc="0" normalizeH="0" baseline="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Cálculo: equipo de Atención al Usuario Savia Salud EPS</a:t>
            </a:r>
            <a:endParaRPr kumimoji="0" lang="es-CO" sz="1100" b="1" i="1" u="none" strike="noStrike" kern="1200" cap="none" spc="0" normalizeH="0" baseline="0" noProof="0" dirty="0">
              <a:ln>
                <a:noFill/>
              </a:ln>
              <a:solidFill>
                <a:srgbClr val="23505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23801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8E253C6F-AA44-EB20-90A7-CC081876DD5E}"/>
              </a:ext>
            </a:extLst>
          </p:cNvPr>
          <p:cNvSpPr txBox="1"/>
          <p:nvPr/>
        </p:nvSpPr>
        <p:spPr>
          <a:xfrm>
            <a:off x="2165384" y="4045008"/>
            <a:ext cx="10096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971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A6F657EB-D634-A7BF-2ED9-89FD7F7BA6BC}"/>
              </a:ext>
            </a:extLst>
          </p:cNvPr>
          <p:cNvSpPr txBox="1"/>
          <p:nvPr/>
        </p:nvSpPr>
        <p:spPr>
          <a:xfrm>
            <a:off x="2211404" y="4683702"/>
            <a:ext cx="89693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785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BF4057A9-78CB-2389-F3D1-A6EDB566D594}"/>
              </a:ext>
            </a:extLst>
          </p:cNvPr>
          <p:cNvSpPr txBox="1"/>
          <p:nvPr/>
        </p:nvSpPr>
        <p:spPr>
          <a:xfrm>
            <a:off x="2211404" y="5449310"/>
            <a:ext cx="89693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dirty="0">
                <a:solidFill>
                  <a:srgbClr val="23505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190</a:t>
            </a: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srgbClr val="23505E"/>
              </a:solidFill>
              <a:effectLst/>
              <a:uLnTx/>
              <a:uFillTx/>
              <a:latin typeface="Open Sans Extrabold" panose="020B0906030804020204" pitchFamily="34" charset="0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</p:txBody>
      </p:sp>
      <p:sp>
        <p:nvSpPr>
          <p:cNvPr id="23" name="CuadroTexto 22">
            <a:extLst>
              <a:ext uri="{FF2B5EF4-FFF2-40B4-BE49-F238E27FC236}">
                <a16:creationId xmlns:a16="http://schemas.microsoft.com/office/drawing/2014/main" id="{2865E15C-A9AF-9F0C-3065-DE83FC42440D}"/>
              </a:ext>
            </a:extLst>
          </p:cNvPr>
          <p:cNvSpPr txBox="1"/>
          <p:nvPr/>
        </p:nvSpPr>
        <p:spPr>
          <a:xfrm>
            <a:off x="2335221" y="6214918"/>
            <a:ext cx="6731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0</a:t>
            </a:r>
          </a:p>
        </p:txBody>
      </p:sp>
      <p:sp>
        <p:nvSpPr>
          <p:cNvPr id="24" name="CuadroTexto 23">
            <a:extLst>
              <a:ext uri="{FF2B5EF4-FFF2-40B4-BE49-F238E27FC236}">
                <a16:creationId xmlns:a16="http://schemas.microsoft.com/office/drawing/2014/main" id="{642F3345-BB79-B845-F402-EE4D079F993F}"/>
              </a:ext>
            </a:extLst>
          </p:cNvPr>
          <p:cNvSpPr txBox="1"/>
          <p:nvPr/>
        </p:nvSpPr>
        <p:spPr>
          <a:xfrm>
            <a:off x="2401896" y="6862742"/>
            <a:ext cx="5016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40</a:t>
            </a:r>
          </a:p>
        </p:txBody>
      </p:sp>
      <p:sp>
        <p:nvSpPr>
          <p:cNvPr id="25" name="CuadroTexto 24">
            <a:extLst>
              <a:ext uri="{FF2B5EF4-FFF2-40B4-BE49-F238E27FC236}">
                <a16:creationId xmlns:a16="http://schemas.microsoft.com/office/drawing/2014/main" id="{9E0E0B1A-C7B2-C50A-38E4-E90D21812189}"/>
              </a:ext>
            </a:extLst>
          </p:cNvPr>
          <p:cNvSpPr txBox="1"/>
          <p:nvPr/>
        </p:nvSpPr>
        <p:spPr>
          <a:xfrm>
            <a:off x="2401896" y="7500992"/>
            <a:ext cx="5016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0</a:t>
            </a:r>
          </a:p>
        </p:txBody>
      </p:sp>
      <p:sp>
        <p:nvSpPr>
          <p:cNvPr id="26" name="CuadroTexto 25">
            <a:extLst>
              <a:ext uri="{FF2B5EF4-FFF2-40B4-BE49-F238E27FC236}">
                <a16:creationId xmlns:a16="http://schemas.microsoft.com/office/drawing/2014/main" id="{97BD79E5-C972-D414-B672-DBD8BC121DA6}"/>
              </a:ext>
            </a:extLst>
          </p:cNvPr>
          <p:cNvSpPr txBox="1"/>
          <p:nvPr/>
        </p:nvSpPr>
        <p:spPr>
          <a:xfrm>
            <a:off x="2165384" y="8137557"/>
            <a:ext cx="10096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dirty="0">
                <a:solidFill>
                  <a:srgbClr val="23505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1.986</a:t>
            </a: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srgbClr val="23505E"/>
              </a:solidFill>
              <a:effectLst/>
              <a:uLnTx/>
              <a:uFillTx/>
              <a:latin typeface="Open Sans Extrabold" panose="020B0906030804020204" pitchFamily="34" charset="0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</p:txBody>
      </p:sp>
      <p:sp>
        <p:nvSpPr>
          <p:cNvPr id="27" name="CuadroTexto 26">
            <a:extLst>
              <a:ext uri="{FF2B5EF4-FFF2-40B4-BE49-F238E27FC236}">
                <a16:creationId xmlns:a16="http://schemas.microsoft.com/office/drawing/2014/main" id="{6599262D-D906-6583-A243-66D4DE586201}"/>
              </a:ext>
            </a:extLst>
          </p:cNvPr>
          <p:cNvSpPr txBox="1"/>
          <p:nvPr/>
        </p:nvSpPr>
        <p:spPr>
          <a:xfrm>
            <a:off x="3525732" y="4040809"/>
            <a:ext cx="10096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dirty="0">
                <a:solidFill>
                  <a:srgbClr val="23505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968</a:t>
            </a: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srgbClr val="23505E"/>
              </a:solidFill>
              <a:effectLst/>
              <a:uLnTx/>
              <a:uFillTx/>
              <a:latin typeface="Open Sans Extrabold" panose="020B0906030804020204" pitchFamily="34" charset="0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</p:txBody>
      </p:sp>
      <p:sp>
        <p:nvSpPr>
          <p:cNvPr id="28" name="CuadroTexto 27">
            <a:extLst>
              <a:ext uri="{FF2B5EF4-FFF2-40B4-BE49-F238E27FC236}">
                <a16:creationId xmlns:a16="http://schemas.microsoft.com/office/drawing/2014/main" id="{395EF15F-D973-2F1F-8575-B94D6BDA466D}"/>
              </a:ext>
            </a:extLst>
          </p:cNvPr>
          <p:cNvSpPr txBox="1"/>
          <p:nvPr/>
        </p:nvSpPr>
        <p:spPr>
          <a:xfrm>
            <a:off x="3582088" y="4683846"/>
            <a:ext cx="89693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894</a:t>
            </a:r>
          </a:p>
        </p:txBody>
      </p:sp>
      <p:sp>
        <p:nvSpPr>
          <p:cNvPr id="29" name="CuadroTexto 28">
            <a:extLst>
              <a:ext uri="{FF2B5EF4-FFF2-40B4-BE49-F238E27FC236}">
                <a16:creationId xmlns:a16="http://schemas.microsoft.com/office/drawing/2014/main" id="{2DE5CCDB-50DF-7995-5D03-06D15086433F}"/>
              </a:ext>
            </a:extLst>
          </p:cNvPr>
          <p:cNvSpPr txBox="1"/>
          <p:nvPr/>
        </p:nvSpPr>
        <p:spPr>
          <a:xfrm>
            <a:off x="3582088" y="5449310"/>
            <a:ext cx="89693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dirty="0">
                <a:solidFill>
                  <a:srgbClr val="23505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225</a:t>
            </a: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srgbClr val="23505E"/>
              </a:solidFill>
              <a:effectLst/>
              <a:uLnTx/>
              <a:uFillTx/>
              <a:latin typeface="Open Sans Extrabold" panose="020B0906030804020204" pitchFamily="34" charset="0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</p:txBody>
      </p:sp>
      <p:sp>
        <p:nvSpPr>
          <p:cNvPr id="30" name="CuadroTexto 29">
            <a:extLst>
              <a:ext uri="{FF2B5EF4-FFF2-40B4-BE49-F238E27FC236}">
                <a16:creationId xmlns:a16="http://schemas.microsoft.com/office/drawing/2014/main" id="{7D9674DE-1A61-EA48-6B22-204191A93089}"/>
              </a:ext>
            </a:extLst>
          </p:cNvPr>
          <p:cNvSpPr txBox="1"/>
          <p:nvPr/>
        </p:nvSpPr>
        <p:spPr>
          <a:xfrm>
            <a:off x="3694008" y="6214918"/>
            <a:ext cx="6731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0</a:t>
            </a:r>
          </a:p>
        </p:txBody>
      </p:sp>
      <p:sp>
        <p:nvSpPr>
          <p:cNvPr id="31" name="CuadroTexto 30">
            <a:extLst>
              <a:ext uri="{FF2B5EF4-FFF2-40B4-BE49-F238E27FC236}">
                <a16:creationId xmlns:a16="http://schemas.microsoft.com/office/drawing/2014/main" id="{AA452384-E804-11F2-BD39-52ADEB9CBD30}"/>
              </a:ext>
            </a:extLst>
          </p:cNvPr>
          <p:cNvSpPr txBox="1"/>
          <p:nvPr/>
        </p:nvSpPr>
        <p:spPr>
          <a:xfrm>
            <a:off x="3779733" y="6857955"/>
            <a:ext cx="5016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dirty="0">
                <a:solidFill>
                  <a:srgbClr val="23505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50</a:t>
            </a: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srgbClr val="23505E"/>
              </a:solidFill>
              <a:effectLst/>
              <a:uLnTx/>
              <a:uFillTx/>
              <a:latin typeface="Open Sans Extrabold" panose="020B0906030804020204" pitchFamily="34" charset="0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</p:txBody>
      </p:sp>
      <p:sp>
        <p:nvSpPr>
          <p:cNvPr id="32" name="CuadroTexto 31">
            <a:extLst>
              <a:ext uri="{FF2B5EF4-FFF2-40B4-BE49-F238E27FC236}">
                <a16:creationId xmlns:a16="http://schemas.microsoft.com/office/drawing/2014/main" id="{5B086826-713B-CBC2-6912-CF37DEF1984B}"/>
              </a:ext>
            </a:extLst>
          </p:cNvPr>
          <p:cNvSpPr txBox="1"/>
          <p:nvPr/>
        </p:nvSpPr>
        <p:spPr>
          <a:xfrm>
            <a:off x="3779733" y="7500992"/>
            <a:ext cx="5016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dirty="0">
                <a:solidFill>
                  <a:srgbClr val="23505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0</a:t>
            </a: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srgbClr val="23505E"/>
              </a:solidFill>
              <a:effectLst/>
              <a:uLnTx/>
              <a:uFillTx/>
              <a:latin typeface="Open Sans Extrabold" panose="020B0906030804020204" pitchFamily="34" charset="0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</p:txBody>
      </p:sp>
      <p:sp>
        <p:nvSpPr>
          <p:cNvPr id="33" name="CuadroTexto 32">
            <a:extLst>
              <a:ext uri="{FF2B5EF4-FFF2-40B4-BE49-F238E27FC236}">
                <a16:creationId xmlns:a16="http://schemas.microsoft.com/office/drawing/2014/main" id="{465AEE0E-3901-4E45-24DC-28E481E7FADC}"/>
              </a:ext>
            </a:extLst>
          </p:cNvPr>
          <p:cNvSpPr txBox="1"/>
          <p:nvPr/>
        </p:nvSpPr>
        <p:spPr>
          <a:xfrm>
            <a:off x="3560355" y="8137557"/>
            <a:ext cx="10096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dirty="0">
                <a:solidFill>
                  <a:srgbClr val="23505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2.137</a:t>
            </a: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srgbClr val="23505E"/>
              </a:solidFill>
              <a:effectLst/>
              <a:uLnTx/>
              <a:uFillTx/>
              <a:latin typeface="Open Sans Extrabold" panose="020B0906030804020204" pitchFamily="34" charset="0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</p:txBody>
      </p:sp>
      <p:sp>
        <p:nvSpPr>
          <p:cNvPr id="34" name="CuadroTexto 33">
            <a:extLst>
              <a:ext uri="{FF2B5EF4-FFF2-40B4-BE49-F238E27FC236}">
                <a16:creationId xmlns:a16="http://schemas.microsoft.com/office/drawing/2014/main" id="{CF58F45E-CF6F-AF7B-DE70-944D995024AC}"/>
              </a:ext>
            </a:extLst>
          </p:cNvPr>
          <p:cNvSpPr txBox="1"/>
          <p:nvPr/>
        </p:nvSpPr>
        <p:spPr>
          <a:xfrm>
            <a:off x="1947655" y="3594980"/>
            <a:ext cx="139620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1400" dirty="0">
                <a:solidFill>
                  <a:srgbClr val="23505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Agosto 2024</a:t>
            </a:r>
            <a:endParaRPr kumimoji="0" lang="es-ES" sz="1400" b="0" i="0" u="none" strike="noStrike" kern="1200" cap="none" spc="0" normalizeH="0" baseline="0" noProof="0" dirty="0">
              <a:ln>
                <a:noFill/>
              </a:ln>
              <a:solidFill>
                <a:srgbClr val="23505E"/>
              </a:solidFill>
              <a:effectLst/>
              <a:uLnTx/>
              <a:uFillTx/>
              <a:latin typeface="Open Sans Extrabold" panose="020B0906030804020204" pitchFamily="34" charset="0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</p:txBody>
      </p:sp>
      <p:sp>
        <p:nvSpPr>
          <p:cNvPr id="35" name="CuadroTexto 34">
            <a:extLst>
              <a:ext uri="{FF2B5EF4-FFF2-40B4-BE49-F238E27FC236}">
                <a16:creationId xmlns:a16="http://schemas.microsoft.com/office/drawing/2014/main" id="{C08C8825-1D5A-150C-8534-60DC111763AF}"/>
              </a:ext>
            </a:extLst>
          </p:cNvPr>
          <p:cNvSpPr txBox="1"/>
          <p:nvPr/>
        </p:nvSpPr>
        <p:spPr>
          <a:xfrm>
            <a:off x="3302913" y="3430233"/>
            <a:ext cx="164781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1400" dirty="0">
                <a:solidFill>
                  <a:srgbClr val="23505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Septiembre 2024</a:t>
            </a:r>
            <a:endParaRPr kumimoji="0" lang="es-ES" sz="1400" b="0" i="0" u="none" strike="noStrike" kern="1200" cap="none" spc="0" normalizeH="0" baseline="0" noProof="0" dirty="0">
              <a:ln>
                <a:noFill/>
              </a:ln>
              <a:solidFill>
                <a:srgbClr val="23505E"/>
              </a:solidFill>
              <a:effectLst/>
              <a:uLnTx/>
              <a:uFillTx/>
              <a:latin typeface="Open Sans Extrabold" panose="020B0906030804020204" pitchFamily="34" charset="0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</p:txBody>
      </p:sp>
      <p:pic>
        <p:nvPicPr>
          <p:cNvPr id="36" name="Gráfico 35">
            <a:extLst>
              <a:ext uri="{FF2B5EF4-FFF2-40B4-BE49-F238E27FC236}">
                <a16:creationId xmlns:a16="http://schemas.microsoft.com/office/drawing/2014/main" id="{365EB38C-543F-992D-B7DC-D0B077E0061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68277" y="2015929"/>
            <a:ext cx="9144070" cy="1321836"/>
          </a:xfrm>
          <a:prstGeom prst="rect">
            <a:avLst/>
          </a:prstGeom>
        </p:spPr>
      </p:pic>
      <p:sp>
        <p:nvSpPr>
          <p:cNvPr id="37" name="CuadroTexto 36">
            <a:extLst>
              <a:ext uri="{FF2B5EF4-FFF2-40B4-BE49-F238E27FC236}">
                <a16:creationId xmlns:a16="http://schemas.microsoft.com/office/drawing/2014/main" id="{1AF8D216-DB9E-B862-7744-F8F0BC3DB594}"/>
              </a:ext>
            </a:extLst>
          </p:cNvPr>
          <p:cNvSpPr txBox="1"/>
          <p:nvPr/>
        </p:nvSpPr>
        <p:spPr>
          <a:xfrm>
            <a:off x="1027913" y="2026660"/>
            <a:ext cx="8024797" cy="9999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Open Sans bold" panose="020B0806030504020204" pitchFamily="34" charset="0"/>
                <a:ea typeface="Open Sans bold" panose="020B0806030504020204" pitchFamily="34" charset="0"/>
                <a:cs typeface="Open Sans bold" panose="020B0806030504020204" pitchFamily="34" charset="0"/>
              </a:rPr>
              <a:t>Se evidencia la recepción de </a:t>
            </a:r>
            <a:r>
              <a:rPr lang="es-ES" sz="2000" dirty="0">
                <a:solidFill>
                  <a:srgbClr val="00A48D"/>
                </a:solidFill>
                <a:latin typeface="Open Sans bold" panose="020B0806030504020204" pitchFamily="34" charset="0"/>
                <a:ea typeface="Open Sans bold" panose="020B0806030504020204" pitchFamily="34" charset="0"/>
                <a:cs typeface="Open Sans bold" panose="020B0806030504020204" pitchFamily="34" charset="0"/>
              </a:rPr>
              <a:t>968</a:t>
            </a:r>
            <a:r>
              <a:rPr kumimoji="0" lang="es-ES" sz="2000" b="0" i="0" u="none" strike="noStrike" kern="1200" cap="none" spc="0" normalizeH="0" baseline="0" noProof="0" dirty="0">
                <a:ln>
                  <a:noFill/>
                </a:ln>
                <a:solidFill>
                  <a:srgbClr val="00A48D"/>
                </a:solidFill>
                <a:effectLst/>
                <a:uLnTx/>
                <a:uFillTx/>
                <a:latin typeface="Open Sans bold" panose="020B0806030504020204" pitchFamily="34" charset="0"/>
                <a:ea typeface="Open Sans bold" panose="020B0806030504020204" pitchFamily="34" charset="0"/>
                <a:cs typeface="Open Sans bold" panose="020B0806030504020204" pitchFamily="34" charset="0"/>
              </a:rPr>
              <a:t> (45%) </a:t>
            </a: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Open Sans bold" panose="020B0806030504020204" pitchFamily="34" charset="0"/>
                <a:ea typeface="Open Sans bold" panose="020B0806030504020204" pitchFamily="34" charset="0"/>
                <a:cs typeface="Open Sans bold" panose="020B0806030504020204" pitchFamily="34" charset="0"/>
              </a:rPr>
              <a:t>manifestaciones a través de la línea telefónica, siendo este el canal más utilizado por los usuarios. </a:t>
            </a:r>
            <a:endParaRPr kumimoji="0" lang="es-CO" sz="1800" b="0" i="0" u="none" strike="noStrike" kern="1200" cap="none" spc="0" normalizeH="0" baseline="0" noProof="0" dirty="0">
              <a:ln>
                <a:noFill/>
              </a:ln>
              <a:solidFill>
                <a:srgbClr val="23505E"/>
              </a:solidFill>
              <a:effectLst/>
              <a:uLnTx/>
              <a:uFillTx/>
              <a:latin typeface="Open Sans bold" panose="020B0806030504020204" pitchFamily="34" charset="0"/>
              <a:ea typeface="Open Sans bold" panose="020B0806030504020204" pitchFamily="34" charset="0"/>
              <a:cs typeface="Open Sans bold" panose="020B0806030504020204" pitchFamily="34" charset="0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EFD993AE-9928-FC6C-4E89-5703488D22DE}"/>
              </a:ext>
            </a:extLst>
          </p:cNvPr>
          <p:cNvSpPr txBox="1"/>
          <p:nvPr/>
        </p:nvSpPr>
        <p:spPr>
          <a:xfrm>
            <a:off x="3108342" y="8984417"/>
            <a:ext cx="6797658" cy="5591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100" b="1" i="1" u="none" strike="noStrike" kern="1200" cap="none" spc="0" normalizeH="0" baseline="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Fuente: Aplicativo Conexiones – Informe Andes BPO – Informe Redes (Comunicaciones)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100" b="1" i="1" u="none" strike="noStrike" kern="1200" cap="none" spc="0" normalizeH="0" baseline="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Cálculo: Equipo de Atención al Usuario Savia Salud EPS</a:t>
            </a:r>
            <a:endParaRPr kumimoji="0" lang="es-CO" sz="1100" b="1" i="1" u="none" strike="noStrike" kern="1200" cap="none" spc="0" normalizeH="0" baseline="0" noProof="0" dirty="0">
              <a:ln>
                <a:noFill/>
              </a:ln>
              <a:solidFill>
                <a:srgbClr val="23505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402500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15636</TotalTime>
  <Words>2012</Words>
  <Application>Microsoft Office PowerPoint</Application>
  <PresentationFormat>Personalizado</PresentationFormat>
  <Paragraphs>405</Paragraphs>
  <Slides>26</Slides>
  <Notes>5</Notes>
  <HiddenSlides>0</HiddenSlides>
  <MMClips>0</MMClips>
  <ScaleCrop>false</ScaleCrop>
  <HeadingPairs>
    <vt:vector size="8" baseType="variant">
      <vt:variant>
        <vt:lpstr>Fuentes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Servidores OLE incrustados</vt:lpstr>
      </vt:variant>
      <vt:variant>
        <vt:i4>1</vt:i4>
      </vt:variant>
      <vt:variant>
        <vt:lpstr>Títulos de diapositiva</vt:lpstr>
      </vt:variant>
      <vt:variant>
        <vt:i4>26</vt:i4>
      </vt:variant>
    </vt:vector>
  </HeadingPairs>
  <TitlesOfParts>
    <vt:vector size="35" baseType="lpstr">
      <vt:lpstr>Arial</vt:lpstr>
      <vt:lpstr>Calibri</vt:lpstr>
      <vt:lpstr>Calibri Light</vt:lpstr>
      <vt:lpstr>Open Sans</vt:lpstr>
      <vt:lpstr>Open Sans bold</vt:lpstr>
      <vt:lpstr>Open Sans Extrabold</vt:lpstr>
      <vt:lpstr>Wingdings</vt:lpstr>
      <vt:lpstr>Tema de Office</vt:lpstr>
      <vt:lpstr>Hoja de cálculo de Microsoft Excel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mbran</dc:creator>
  <cp:lastModifiedBy>gestionriesgo2</cp:lastModifiedBy>
  <cp:revision>790</cp:revision>
  <dcterms:created xsi:type="dcterms:W3CDTF">2021-03-01T16:47:12Z</dcterms:created>
  <dcterms:modified xsi:type="dcterms:W3CDTF">2024-10-09T16:55:27Z</dcterms:modified>
</cp:coreProperties>
</file>