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80" r:id="rId2"/>
    <p:sldId id="257" r:id="rId3"/>
    <p:sldId id="276" r:id="rId4"/>
    <p:sldId id="282" r:id="rId5"/>
    <p:sldId id="260" r:id="rId6"/>
    <p:sldId id="283" r:id="rId7"/>
    <p:sldId id="284" r:id="rId8"/>
    <p:sldId id="263" r:id="rId9"/>
    <p:sldId id="264" r:id="rId10"/>
    <p:sldId id="285" r:id="rId11"/>
    <p:sldId id="266" r:id="rId12"/>
    <p:sldId id="267" r:id="rId13"/>
    <p:sldId id="286" r:id="rId14"/>
    <p:sldId id="262" r:id="rId15"/>
    <p:sldId id="279" r:id="rId16"/>
    <p:sldId id="281" r:id="rId17"/>
    <p:sldId id="287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78" r:id="rId26"/>
    <p:sldId id="265" r:id="rId27"/>
  </p:sldIdLst>
  <p:sldSz cx="10080625" cy="10080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 userDrawn="1">
          <p15:clr>
            <a:srgbClr val="A4A3A4"/>
          </p15:clr>
        </p15:guide>
        <p15:guide id="2" pos="3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05E"/>
    <a:srgbClr val="00A48D"/>
    <a:srgbClr val="DA3A5C"/>
    <a:srgbClr val="B50BA1"/>
    <a:srgbClr val="9E4E22"/>
    <a:srgbClr val="00CCFF"/>
    <a:srgbClr val="6600CC"/>
    <a:srgbClr val="00B0EE"/>
    <a:srgbClr val="008673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1117" autoAdjust="0"/>
  </p:normalViewPr>
  <p:slideViewPr>
    <p:cSldViewPr snapToGrid="0">
      <p:cViewPr>
        <p:scale>
          <a:sx n="125" d="100"/>
          <a:sy n="125" d="100"/>
        </p:scale>
        <p:origin x="90" y="-4560"/>
      </p:cViewPr>
      <p:guideLst>
        <p:guide orient="horz" pos="3175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ofi.savia.com\Atenci&#243;n%20al%20ciudadano\2024\Carpetas%20William%20Torres\Expresiones\Datos_Expresiones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s-CO" sz="1800"/>
              <a:t>COMPARATIVO MANIFESTACIONES</a:t>
            </a:r>
          </a:p>
          <a:p>
            <a:pPr>
              <a:defRPr sz="1800"/>
            </a:pPr>
            <a:endParaRPr lang="es-CO" sz="18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'Dinámica Comparativo'!$A$3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0666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'Dinámica Comparativo'!$B$2:$C$2</c:f>
              <c:strCache>
                <c:ptCount val="2"/>
                <c:pt idx="0">
                  <c:v>JULIO</c:v>
                </c:pt>
                <c:pt idx="1">
                  <c:v>AGOSTO</c:v>
                </c:pt>
              </c:strCache>
            </c:strRef>
          </c:cat>
          <c:val>
            <c:numRef>
              <c:f>'Dinámica Comparativo'!$B$3:$C$3</c:f>
              <c:numCache>
                <c:formatCode>#,##0</c:formatCode>
                <c:ptCount val="2"/>
                <c:pt idx="0">
                  <c:v>107478.45833333333</c:v>
                </c:pt>
                <c:pt idx="1">
                  <c:v>118392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AE-4D8C-B0EE-8820E87B9BF3}"/>
            </c:ext>
          </c:extLst>
        </c:ser>
        <c:ser>
          <c:idx val="1"/>
          <c:order val="1"/>
          <c:tx>
            <c:strRef>
              <c:f>'Dinámica Comparativo'!$A$4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0CC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'Dinámica Comparativo'!$B$2:$C$2</c:f>
              <c:strCache>
                <c:ptCount val="2"/>
                <c:pt idx="0">
                  <c:v>JULIO</c:v>
                </c:pt>
                <c:pt idx="1">
                  <c:v>AGOSTO</c:v>
                </c:pt>
              </c:strCache>
            </c:strRef>
          </c:cat>
          <c:val>
            <c:numRef>
              <c:f>'Dinámica Comparativo'!$B$4:$C$4</c:f>
              <c:numCache>
                <c:formatCode>#,##0</c:formatCode>
                <c:ptCount val="2"/>
                <c:pt idx="0">
                  <c:v>109299</c:v>
                </c:pt>
                <c:pt idx="1">
                  <c:v>75684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AE-4D8C-B0EE-8820E87B9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443074528"/>
        <c:axId val="443075008"/>
      </c:barChart>
      <c:catAx>
        <c:axId val="44307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43075008"/>
        <c:crosses val="autoZero"/>
        <c:auto val="1"/>
        <c:lblAlgn val="ctr"/>
        <c:lblOffset val="100"/>
        <c:noMultiLvlLbl val="0"/>
      </c:catAx>
      <c:valAx>
        <c:axId val="44307500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44307452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42A03-2220-4B77-914E-4B9993FD1434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D8EFB-D0B9-47E9-ABDF-AB8D852BA7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5985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5207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4262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5299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7528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3953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649770"/>
            <a:ext cx="8568531" cy="3509551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5294662"/>
            <a:ext cx="7560469" cy="2433817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17" indent="0" algn="ctr">
              <a:buNone/>
              <a:defRPr sz="2205"/>
            </a:lvl2pPr>
            <a:lvl3pPr marL="1008035" indent="0" algn="ctr">
              <a:buNone/>
              <a:defRPr sz="1984"/>
            </a:lvl3pPr>
            <a:lvl4pPr marL="1512052" indent="0" algn="ctr">
              <a:buNone/>
              <a:defRPr sz="1764"/>
            </a:lvl4pPr>
            <a:lvl5pPr marL="2016069" indent="0" algn="ctr">
              <a:buNone/>
              <a:defRPr sz="1764"/>
            </a:lvl5pPr>
            <a:lvl6pPr marL="2520086" indent="0" algn="ctr">
              <a:buNone/>
              <a:defRPr sz="1764"/>
            </a:lvl6pPr>
            <a:lvl7pPr marL="3024104" indent="0" algn="ctr">
              <a:buNone/>
              <a:defRPr sz="1764"/>
            </a:lvl7pPr>
            <a:lvl8pPr marL="3528121" indent="0" algn="ctr">
              <a:buNone/>
              <a:defRPr sz="1764"/>
            </a:lvl8pPr>
            <a:lvl9pPr marL="4032138" indent="0" algn="ctr">
              <a:buNone/>
              <a:defRPr sz="176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9310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6564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536700"/>
            <a:ext cx="2173635" cy="854286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536700"/>
            <a:ext cx="6394896" cy="854286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3148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631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2513159"/>
            <a:ext cx="8694539" cy="4193259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6746088"/>
            <a:ext cx="8694539" cy="2205136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4017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102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683500"/>
            <a:ext cx="4284266" cy="639606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683500"/>
            <a:ext cx="4284266" cy="639606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309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36702"/>
            <a:ext cx="8694539" cy="194845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2471154"/>
            <a:ext cx="4264576" cy="1211074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3682228"/>
            <a:ext cx="4264576" cy="54160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2471154"/>
            <a:ext cx="4285579" cy="1211074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3682228"/>
            <a:ext cx="4285579" cy="54160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931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27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748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2042"/>
            <a:ext cx="3251264" cy="2352146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51426"/>
            <a:ext cx="5103316" cy="7163777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024188"/>
            <a:ext cx="3251264" cy="560268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954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2042"/>
            <a:ext cx="3251264" cy="2352146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451426"/>
            <a:ext cx="5103316" cy="7163777"/>
          </a:xfrm>
        </p:spPr>
        <p:txBody>
          <a:bodyPr anchor="t"/>
          <a:lstStyle>
            <a:lvl1pPr marL="0" indent="0">
              <a:buNone/>
              <a:defRPr sz="3528"/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024188"/>
            <a:ext cx="3251264" cy="560268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13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536702"/>
            <a:ext cx="8694539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2683500"/>
            <a:ext cx="8694539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9343248"/>
            <a:ext cx="226814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0A5B2-5C4E-4114-B1CD-1608315BA6E3}" type="datetimeFigureOut">
              <a:rPr lang="es-CO" smtClean="0"/>
              <a:t>11/09/2024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9343248"/>
            <a:ext cx="340221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9343248"/>
            <a:ext cx="226814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758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803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9" indent="-252009" algn="l" defTabSz="100803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26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jpeg"/><Relationship Id="rId3" Type="http://schemas.openxmlformats.org/officeDocument/2006/relationships/image" Target="../media/image25.sv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9550EF83-5F47-4F8D-BBA7-867B46522DCD}"/>
              </a:ext>
            </a:extLst>
          </p:cNvPr>
          <p:cNvSpPr txBox="1"/>
          <p:nvPr/>
        </p:nvSpPr>
        <p:spPr>
          <a:xfrm>
            <a:off x="3166514" y="6352884"/>
            <a:ext cx="37475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lang="es-CO" sz="3200" dirty="0">
              <a:solidFill>
                <a:srgbClr val="00A48D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9167FE8-4F16-4F19-904A-01F11EB56BBA}"/>
              </a:ext>
            </a:extLst>
          </p:cNvPr>
          <p:cNvSpPr txBox="1"/>
          <p:nvPr/>
        </p:nvSpPr>
        <p:spPr>
          <a:xfrm>
            <a:off x="1373311" y="5124010"/>
            <a:ext cx="733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Informe </a:t>
            </a:r>
            <a:r>
              <a:rPr lang="es-CO" sz="4000" b="1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expresiones de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AE26C13-FB18-C3E6-42A5-0663CFD653A4}"/>
              </a:ext>
            </a:extLst>
          </p:cNvPr>
          <p:cNvSpPr txBox="1"/>
          <p:nvPr/>
        </p:nvSpPr>
        <p:spPr>
          <a:xfrm>
            <a:off x="2529680" y="5751575"/>
            <a:ext cx="5021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4000" b="1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nuestros usuarios</a:t>
            </a:r>
            <a:endParaRPr lang="es-CO" sz="4000" dirty="0">
              <a:solidFill>
                <a:srgbClr val="2350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913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8DAE94E-191B-4941-8AD1-1CF719C6E5F0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513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CC84778-784A-5246-2A97-E35566B9E2A0}"/>
              </a:ext>
            </a:extLst>
          </p:cNvPr>
          <p:cNvSpPr txBox="1"/>
          <p:nvPr/>
        </p:nvSpPr>
        <p:spPr>
          <a:xfrm>
            <a:off x="2260608" y="4670980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689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7CE0FB1-14E4-0167-62E2-53147CA5EF4F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67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A661510-4CA5-33CE-EBF7-53D4C4C4CA9B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913EA53-CB27-5B24-1D68-066167DC02C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544C74B-5932-B5F8-4727-1BEEC4EDD11A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F7434E13-307F-4467-B45E-20DE9FE02686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1.270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30DA356-A975-0A81-985B-5E9330791523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551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E46507E-8C51-9B48-33C0-3B45EEFA649D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547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0F092D7-E24E-D99E-DE9A-CD39073D3DA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50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D90CB59-9C8A-EE58-7D7E-CA125040A05A}"/>
              </a:ext>
            </a:extLst>
          </p:cNvPr>
          <p:cNvSpPr txBox="1"/>
          <p:nvPr/>
        </p:nvSpPr>
        <p:spPr>
          <a:xfrm>
            <a:off x="3694007" y="623747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00F660C-74D0-FA2E-F5B0-2CFB438B706F}"/>
              </a:ext>
            </a:extLst>
          </p:cNvPr>
          <p:cNvSpPr txBox="1"/>
          <p:nvPr/>
        </p:nvSpPr>
        <p:spPr>
          <a:xfrm>
            <a:off x="3779733" y="6912538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21257D9-E5DB-2A86-507F-4B0419ADC8C5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0E62877-0E64-BDAC-CADD-5D35E64A65A0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1.153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0468A41-60DF-AD6F-7554-DE6E4B904BB2}"/>
              </a:ext>
            </a:extLst>
          </p:cNvPr>
          <p:cNvSpPr txBox="1"/>
          <p:nvPr/>
        </p:nvSpPr>
        <p:spPr>
          <a:xfrm>
            <a:off x="1867992" y="3565587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 2024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1D0444E-4755-9EA0-03CA-AFE46DBA3C85}"/>
              </a:ext>
            </a:extLst>
          </p:cNvPr>
          <p:cNvSpPr txBox="1"/>
          <p:nvPr/>
        </p:nvSpPr>
        <p:spPr>
          <a:xfrm>
            <a:off x="3283144" y="3563281"/>
            <a:ext cx="16478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2024</a:t>
            </a: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84419AD7-7EBD-0A2D-80B0-72C2AB8EC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91A34C14-62A9-AE70-97E9-D1494FD2513A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551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48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8B062BF-8236-2FBA-4788-A6E627AC5878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611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7099C30-A89A-C049-7B62-5927A68CB934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601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F1982D-0DEF-764F-C34D-EE9B9F202386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436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2B8790A-33E0-7B77-4D66-66DA7C05AB50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7D0B3F0-D63D-EE0A-7BC5-67067816762A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E75D6F4-ED19-5341-44B8-8EC761BB1DE4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22EB805-9B1A-DFAB-25A3-E39FDFB168D5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93A9AA5-A949-F216-02E4-BD17738B8765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1.118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6FC4C2C-3A68-5970-4151-56012E368D51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540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47DB1FE-79A8-9ED1-CC21-BC52A095AF45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516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006522E-9927-2342-41D0-7F4F03C6AFEC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84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116FC66-2C3B-3B3B-6673-74B4AEAA705B}"/>
              </a:ext>
            </a:extLst>
          </p:cNvPr>
          <p:cNvSpPr txBox="1"/>
          <p:nvPr/>
        </p:nvSpPr>
        <p:spPr>
          <a:xfrm>
            <a:off x="3703633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38CE7E2-7A21-5525-C71C-F3AE35B6F7F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186E9FF2-8393-5A71-8D72-524F849581EF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F67CD6F-9140-0C1B-7E19-C98F5FEEA610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1.145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FCAA337-47D9-3FDB-0276-8EEEB7F02177}"/>
              </a:ext>
            </a:extLst>
          </p:cNvPr>
          <p:cNvSpPr txBox="1"/>
          <p:nvPr/>
        </p:nvSpPr>
        <p:spPr>
          <a:xfrm>
            <a:off x="1942253" y="3586541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2CE1228-3F9D-474D-71F8-27DD8AA1C76A}"/>
              </a:ext>
            </a:extLst>
          </p:cNvPr>
          <p:cNvSpPr txBox="1"/>
          <p:nvPr/>
        </p:nvSpPr>
        <p:spPr>
          <a:xfrm>
            <a:off x="3133730" y="3586541"/>
            <a:ext cx="17936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44C81E59-3B12-F50E-10E0-23E833205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E3EB29E4-B810-020F-D90C-956CE7B2DA62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540 (47%)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6CCC834-1B11-7753-E376-6BD646F15334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765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D40EB95-EFFC-499E-A86B-4C9E7BE4562C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9.688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55645F3-BBB9-4E50-BEF3-6C0EA2FB1783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4.936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5B7E6AE-A7DB-48F4-91DF-8703DD7BB65D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540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322F176-6B59-436C-8114-4B8C32C35512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04B782-CF1C-4FB0-B03D-5B3244C8BE6C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4DEAAAD-8711-47E4-B5EC-BAB6621EDEA2}"/>
              </a:ext>
            </a:extLst>
          </p:cNvPr>
          <p:cNvSpPr txBox="1"/>
          <p:nvPr/>
        </p:nvSpPr>
        <p:spPr>
          <a:xfrm>
            <a:off x="2401895" y="7500992"/>
            <a:ext cx="6064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33BAFDA-B9C6-48A3-8B37-DCFF415C44A4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15.179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A5FDDDF-8655-406B-AFE6-9536465CE569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8.427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87D52BB-768A-413E-86ED-A50583C33FA6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5.037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7592231-6170-4EC4-99CB-5B45A03F3BB3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599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1E7741-5509-431E-9E32-BE3F89F80198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D81B229-D6AE-46DA-8802-AEC48CDA782F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25B65DE-DBFF-42CA-B32C-0D06DCC63EC7}"/>
              </a:ext>
            </a:extLst>
          </p:cNvPr>
          <p:cNvSpPr txBox="1"/>
          <p:nvPr/>
        </p:nvSpPr>
        <p:spPr>
          <a:xfrm>
            <a:off x="3779733" y="7500992"/>
            <a:ext cx="606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4C2386B-147D-4AB7-8A39-4F3021A969CB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14.080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C40C92D-A153-42E9-9555-6D8B3043A0D9}"/>
              </a:ext>
            </a:extLst>
          </p:cNvPr>
          <p:cNvSpPr txBox="1"/>
          <p:nvPr/>
        </p:nvSpPr>
        <p:spPr>
          <a:xfrm>
            <a:off x="1914356" y="3591846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 2024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801B25D-D61E-4EDE-8EBC-185FE79DBD2F}"/>
              </a:ext>
            </a:extLst>
          </p:cNvPr>
          <p:cNvSpPr txBox="1"/>
          <p:nvPr/>
        </p:nvSpPr>
        <p:spPr>
          <a:xfrm>
            <a:off x="3310558" y="3563281"/>
            <a:ext cx="153434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 2024</a:t>
            </a: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AF6B2D35-CC53-4EFE-A339-9492CDC3A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CE031E36-32D5-4C1C-8D0F-C6F283321428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8.427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(60%) 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9A367EE-7A54-FE50-AACB-706FCB0F1744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899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B11B944-F260-4D06-A4B9-2F144470327C}"/>
              </a:ext>
            </a:extLst>
          </p:cNvPr>
          <p:cNvSpPr txBox="1"/>
          <p:nvPr/>
        </p:nvSpPr>
        <p:spPr>
          <a:xfrm>
            <a:off x="4036931" y="378528"/>
            <a:ext cx="7105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2. Comparativo Savia Salud EPS por tipos de manifestación 2024</a:t>
            </a:r>
            <a:endParaRPr kumimoji="0" lang="es-CO" sz="1800" b="0" i="1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6ABD935D-1FA7-43B3-99BB-783711A48E03}"/>
              </a:ext>
            </a:extLst>
          </p:cNvPr>
          <p:cNvSpPr txBox="1"/>
          <p:nvPr/>
        </p:nvSpPr>
        <p:spPr>
          <a:xfrm>
            <a:off x="673396" y="3126029"/>
            <a:ext cx="14899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Solicitud de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información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B453FA3-A72A-4AE5-B969-8894848DEF52}"/>
              </a:ext>
            </a:extLst>
          </p:cNvPr>
          <p:cNvSpPr txBox="1"/>
          <p:nvPr/>
        </p:nvSpPr>
        <p:spPr>
          <a:xfrm>
            <a:off x="408127" y="4107561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100.749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2071FF00-39E4-4874-9641-0C63650EABCC}"/>
              </a:ext>
            </a:extLst>
          </p:cNvPr>
          <p:cNvSpPr txBox="1"/>
          <p:nvPr/>
        </p:nvSpPr>
        <p:spPr>
          <a:xfrm>
            <a:off x="3161524" y="4114545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D77AAD81-0E20-489E-B14F-4595939439DC}"/>
              </a:ext>
            </a:extLst>
          </p:cNvPr>
          <p:cNvSpPr txBox="1"/>
          <p:nvPr/>
        </p:nvSpPr>
        <p:spPr>
          <a:xfrm>
            <a:off x="4167855" y="4113683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E5DA15F3-8EF1-456C-BCBE-E7475E11ECC4}"/>
              </a:ext>
            </a:extLst>
          </p:cNvPr>
          <p:cNvSpPr txBox="1"/>
          <p:nvPr/>
        </p:nvSpPr>
        <p:spPr>
          <a:xfrm>
            <a:off x="5078603" y="4066524"/>
            <a:ext cx="1187519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  <a:endParaRPr kumimoji="0" lang="es-ES" sz="28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5818C1A-3685-479E-9A4C-E14BCAD442BA}"/>
              </a:ext>
            </a:extLst>
          </p:cNvPr>
          <p:cNvSpPr txBox="1"/>
          <p:nvPr/>
        </p:nvSpPr>
        <p:spPr>
          <a:xfrm>
            <a:off x="485468" y="7980032"/>
            <a:ext cx="910715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En la tabla anterior es posible identificar que las quejas, los reclamos y los derechos de petición (PQR)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suman un total de </a:t>
            </a:r>
            <a:r>
              <a:rPr lang="es-ES" sz="2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.797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, observándose un aumento del </a:t>
            </a:r>
            <a:r>
              <a:rPr lang="es-ES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%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,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en comparación con el mes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anterior.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CB3DDF9D-319B-4C3D-ACAF-6881C069EA5D}"/>
              </a:ext>
            </a:extLst>
          </p:cNvPr>
          <p:cNvSpPr txBox="1"/>
          <p:nvPr/>
        </p:nvSpPr>
        <p:spPr>
          <a:xfrm>
            <a:off x="1611556" y="7229683"/>
            <a:ext cx="8062897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Informes Andes BPO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32B44CBB-078C-4874-8DC0-17897492F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698" y="2399023"/>
            <a:ext cx="4632608" cy="762889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9189DED2-32FA-44B0-BD75-6B8901B48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5581" y="3759735"/>
            <a:ext cx="5506329" cy="385443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009C5D8F-4E6E-4645-9287-CB0E4553FEF6}"/>
              </a:ext>
            </a:extLst>
          </p:cNvPr>
          <p:cNvSpPr txBox="1"/>
          <p:nvPr/>
        </p:nvSpPr>
        <p:spPr>
          <a:xfrm>
            <a:off x="2564455" y="3227612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Felicitación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E6E59EE-360C-4E9A-BAE0-AD745E1D9588}"/>
              </a:ext>
            </a:extLst>
          </p:cNvPr>
          <p:cNvSpPr txBox="1"/>
          <p:nvPr/>
        </p:nvSpPr>
        <p:spPr>
          <a:xfrm>
            <a:off x="4500211" y="3255066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Sugerencia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C84C741B-FAD3-4A55-B96D-8EAAA980E71E}"/>
              </a:ext>
            </a:extLst>
          </p:cNvPr>
          <p:cNvSpPr txBox="1"/>
          <p:nvPr/>
        </p:nvSpPr>
        <p:spPr>
          <a:xfrm>
            <a:off x="388089" y="3756022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62C21A3-83E6-4FE2-B2DF-AC258AF61686}"/>
              </a:ext>
            </a:extLst>
          </p:cNvPr>
          <p:cNvSpPr txBox="1"/>
          <p:nvPr/>
        </p:nvSpPr>
        <p:spPr>
          <a:xfrm>
            <a:off x="1244445" y="3767580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73B6D1CA-EF19-4E78-A157-C9B3983A806A}"/>
              </a:ext>
            </a:extLst>
          </p:cNvPr>
          <p:cNvSpPr txBox="1"/>
          <p:nvPr/>
        </p:nvSpPr>
        <p:spPr>
          <a:xfrm>
            <a:off x="1329150" y="4108310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66.874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227ECDB-891A-4099-A39E-C8E132F2BB5F}"/>
              </a:ext>
            </a:extLst>
          </p:cNvPr>
          <p:cNvSpPr txBox="1"/>
          <p:nvPr/>
        </p:nvSpPr>
        <p:spPr>
          <a:xfrm>
            <a:off x="2290531" y="4114546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12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6EF92449-0FB7-46A9-9F11-742153A8FB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36931" y="4763281"/>
            <a:ext cx="5516231" cy="174312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8A137FF4-25BE-4871-BA7E-47CAAC01323F}"/>
              </a:ext>
            </a:extLst>
          </p:cNvPr>
          <p:cNvSpPr txBox="1"/>
          <p:nvPr/>
        </p:nvSpPr>
        <p:spPr>
          <a:xfrm>
            <a:off x="3845198" y="5430823"/>
            <a:ext cx="2049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Derecho de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petición/ Petición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661EA89C-B282-4007-AC3F-24478C168DB1}"/>
              </a:ext>
            </a:extLst>
          </p:cNvPr>
          <p:cNvSpPr txBox="1"/>
          <p:nvPr/>
        </p:nvSpPr>
        <p:spPr>
          <a:xfrm>
            <a:off x="6042188" y="5544807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Queja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8644ABDB-2ECD-4ED0-8A35-CB1C56F0B13D}"/>
              </a:ext>
            </a:extLst>
          </p:cNvPr>
          <p:cNvSpPr txBox="1"/>
          <p:nvPr/>
        </p:nvSpPr>
        <p:spPr>
          <a:xfrm>
            <a:off x="7977944" y="5572261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Reclamo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3FFC2255-53D3-4A09-8545-4A1871F3573C}"/>
              </a:ext>
            </a:extLst>
          </p:cNvPr>
          <p:cNvSpPr txBox="1"/>
          <p:nvPr/>
        </p:nvSpPr>
        <p:spPr>
          <a:xfrm>
            <a:off x="3842151" y="6456120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527</a:t>
            </a: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81DCA928-52E7-4EC5-938C-0F40DB689FCC}"/>
              </a:ext>
            </a:extLst>
          </p:cNvPr>
          <p:cNvSpPr txBox="1"/>
          <p:nvPr/>
        </p:nvSpPr>
        <p:spPr>
          <a:xfrm>
            <a:off x="6623865" y="6462355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63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D1BA9C37-9C39-4C3E-A241-554F59E0DF2F}"/>
              </a:ext>
            </a:extLst>
          </p:cNvPr>
          <p:cNvSpPr txBox="1"/>
          <p:nvPr/>
        </p:nvSpPr>
        <p:spPr>
          <a:xfrm>
            <a:off x="7630196" y="6461493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7.957</a:t>
            </a: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319BF204-468E-42A6-8580-ECE6FAE64457}"/>
              </a:ext>
            </a:extLst>
          </p:cNvPr>
          <p:cNvSpPr txBox="1"/>
          <p:nvPr/>
        </p:nvSpPr>
        <p:spPr>
          <a:xfrm>
            <a:off x="8560423" y="6468944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8.146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6D10B49A-D30D-44D8-84C9-B322E914095F}"/>
              </a:ext>
            </a:extLst>
          </p:cNvPr>
          <p:cNvSpPr txBox="1"/>
          <p:nvPr/>
        </p:nvSpPr>
        <p:spPr>
          <a:xfrm>
            <a:off x="4782343" y="6478795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588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DB7D75F9-1186-465D-B622-150EF178BC45}"/>
              </a:ext>
            </a:extLst>
          </p:cNvPr>
          <p:cNvSpPr txBox="1"/>
          <p:nvPr/>
        </p:nvSpPr>
        <p:spPr>
          <a:xfrm>
            <a:off x="5748516" y="6477004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52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7D1E95-0B93-7B42-5659-9E827CF118B9}"/>
              </a:ext>
            </a:extLst>
          </p:cNvPr>
          <p:cNvSpPr/>
          <p:nvPr/>
        </p:nvSpPr>
        <p:spPr>
          <a:xfrm>
            <a:off x="2000220" y="1256865"/>
            <a:ext cx="4560695" cy="625668"/>
          </a:xfrm>
          <a:prstGeom prst="roundRect">
            <a:avLst/>
          </a:prstGeom>
          <a:solidFill>
            <a:srgbClr val="00A48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F01EA00-8958-48C5-81C9-DC7A54B87591}"/>
              </a:ext>
            </a:extLst>
          </p:cNvPr>
          <p:cNvSpPr txBox="1"/>
          <p:nvPr/>
        </p:nvSpPr>
        <p:spPr>
          <a:xfrm>
            <a:off x="2216682" y="1287798"/>
            <a:ext cx="40637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Tipo de expresión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716DBF0A-BD4F-53FA-0D9E-6C76C10DD1FE}"/>
              </a:ext>
            </a:extLst>
          </p:cNvPr>
          <p:cNvSpPr/>
          <p:nvPr/>
        </p:nvSpPr>
        <p:spPr>
          <a:xfrm>
            <a:off x="6211349" y="1252438"/>
            <a:ext cx="2339497" cy="625668"/>
          </a:xfrm>
          <a:prstGeom prst="roundRect">
            <a:avLst/>
          </a:prstGeom>
          <a:solidFill>
            <a:srgbClr val="23505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23B6B69-054D-A0A3-A8D2-F3F85E72D9DF}"/>
              </a:ext>
            </a:extLst>
          </p:cNvPr>
          <p:cNvSpPr txBox="1"/>
          <p:nvPr/>
        </p:nvSpPr>
        <p:spPr>
          <a:xfrm>
            <a:off x="6216214" y="1147358"/>
            <a:ext cx="2250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B97BA3E-4E34-8BB8-2041-B54686902286}"/>
              </a:ext>
            </a:extLst>
          </p:cNvPr>
          <p:cNvSpPr txBox="1"/>
          <p:nvPr/>
        </p:nvSpPr>
        <p:spPr>
          <a:xfrm>
            <a:off x="2273479" y="3765196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C245F0B-904E-91E0-62EA-9F3503AB50C0}"/>
              </a:ext>
            </a:extLst>
          </p:cNvPr>
          <p:cNvSpPr txBox="1"/>
          <p:nvPr/>
        </p:nvSpPr>
        <p:spPr>
          <a:xfrm>
            <a:off x="3100828" y="3760195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8734A33-78DC-553E-8C4D-34971A196377}"/>
              </a:ext>
            </a:extLst>
          </p:cNvPr>
          <p:cNvSpPr txBox="1"/>
          <p:nvPr/>
        </p:nvSpPr>
        <p:spPr>
          <a:xfrm>
            <a:off x="4170463" y="3760530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81F9579-93A7-AB75-CA07-9680B376390E}"/>
              </a:ext>
            </a:extLst>
          </p:cNvPr>
          <p:cNvSpPr txBox="1"/>
          <p:nvPr/>
        </p:nvSpPr>
        <p:spPr>
          <a:xfrm>
            <a:off x="5075546" y="3752053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8DAB81-0365-0344-3590-515D58B9871C}"/>
              </a:ext>
            </a:extLst>
          </p:cNvPr>
          <p:cNvSpPr txBox="1"/>
          <p:nvPr/>
        </p:nvSpPr>
        <p:spPr>
          <a:xfrm>
            <a:off x="3847124" y="6140979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365914A-87E9-00A8-9299-1708A3B25B7E}"/>
              </a:ext>
            </a:extLst>
          </p:cNvPr>
          <p:cNvSpPr txBox="1"/>
          <p:nvPr/>
        </p:nvSpPr>
        <p:spPr>
          <a:xfrm>
            <a:off x="4736992" y="6143005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9118694-6AB4-25CD-AFE4-8966EBBEB0E6}"/>
              </a:ext>
            </a:extLst>
          </p:cNvPr>
          <p:cNvSpPr txBox="1"/>
          <p:nvPr/>
        </p:nvSpPr>
        <p:spPr>
          <a:xfrm>
            <a:off x="5752872" y="6138772"/>
            <a:ext cx="1187519" cy="482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6119493-D5A5-840B-56A3-2208C1E7EC5B}"/>
              </a:ext>
            </a:extLst>
          </p:cNvPr>
          <p:cNvSpPr txBox="1"/>
          <p:nvPr/>
        </p:nvSpPr>
        <p:spPr>
          <a:xfrm>
            <a:off x="6646007" y="6138991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B740F17-FA4C-175E-2B50-44CD0A35B16C}"/>
              </a:ext>
            </a:extLst>
          </p:cNvPr>
          <p:cNvSpPr txBox="1"/>
          <p:nvPr/>
        </p:nvSpPr>
        <p:spPr>
          <a:xfrm>
            <a:off x="7670713" y="6163114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F28CDC6-0287-192F-46C6-6FD9405F1062}"/>
              </a:ext>
            </a:extLst>
          </p:cNvPr>
          <p:cNvSpPr txBox="1"/>
          <p:nvPr/>
        </p:nvSpPr>
        <p:spPr>
          <a:xfrm>
            <a:off x="8571057" y="6151024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</p:spTree>
    <p:extLst>
      <p:ext uri="{BB962C8B-B14F-4D97-AF65-F5344CB8AC3E}">
        <p14:creationId xmlns:p14="http://schemas.microsoft.com/office/powerpoint/2010/main" val="3642705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adroTexto 45">
            <a:extLst>
              <a:ext uri="{FF2B5EF4-FFF2-40B4-BE49-F238E27FC236}">
                <a16:creationId xmlns:a16="http://schemas.microsoft.com/office/drawing/2014/main" id="{321EAE1D-08BF-4C40-983A-780E7FB7F7BF}"/>
              </a:ext>
            </a:extLst>
          </p:cNvPr>
          <p:cNvSpPr txBox="1"/>
          <p:nvPr/>
        </p:nvSpPr>
        <p:spPr>
          <a:xfrm>
            <a:off x="429545" y="8091696"/>
            <a:ext cx="8269611" cy="589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2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Conexiones, según la nueva clasificación de la Supersalud</a:t>
            </a:r>
          </a:p>
          <a:p>
            <a:pPr>
              <a:spcAft>
                <a:spcPts val="1000"/>
              </a:spcAft>
            </a:pPr>
            <a:r>
              <a:rPr lang="es-CO" sz="12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2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776163C-224B-328B-522E-9FE9C60901B8}"/>
              </a:ext>
            </a:extLst>
          </p:cNvPr>
          <p:cNvSpPr txBox="1"/>
          <p:nvPr/>
        </p:nvSpPr>
        <p:spPr>
          <a:xfrm>
            <a:off x="1118936" y="2171545"/>
            <a:ext cx="8168466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1. Distribución PQRD Savia Salud EPS por principales motivos para el mes de agosto 2024</a:t>
            </a:r>
          </a:p>
          <a:p>
            <a:pPr algn="r">
              <a:spcAft>
                <a:spcPts val="1000"/>
              </a:spcAft>
            </a:pPr>
            <a:endParaRPr lang="es-CO" dirty="0">
              <a:solidFill>
                <a:srgbClr val="00A48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419080-37DE-BBFC-7980-D965B9028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45" y="3408257"/>
            <a:ext cx="9280653" cy="399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366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o 16">
            <a:extLst>
              <a:ext uri="{FF2B5EF4-FFF2-40B4-BE49-F238E27FC236}">
                <a16:creationId xmlns:a16="http://schemas.microsoft.com/office/drawing/2014/main" id="{F743B679-B1E9-787F-D64F-EAE51F3F8B86}"/>
              </a:ext>
            </a:extLst>
          </p:cNvPr>
          <p:cNvGrpSpPr/>
          <p:nvPr/>
        </p:nvGrpSpPr>
        <p:grpSpPr>
          <a:xfrm>
            <a:off x="248492" y="1103296"/>
            <a:ext cx="9242392" cy="7029422"/>
            <a:chOff x="419116" y="2061992"/>
            <a:chExt cx="9242392" cy="7029422"/>
          </a:xfrm>
        </p:grpSpPr>
        <p:pic>
          <p:nvPicPr>
            <p:cNvPr id="8" name="Imagen 7" descr="Mapa&#10;&#10;Descripción generada automáticamente">
              <a:extLst>
                <a:ext uri="{FF2B5EF4-FFF2-40B4-BE49-F238E27FC236}">
                  <a16:creationId xmlns:a16="http://schemas.microsoft.com/office/drawing/2014/main" id="{927E6D9D-A377-4BE1-A610-07CA47B20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3147" y="2070236"/>
              <a:ext cx="6362134" cy="6224232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CB3F35C-223C-46AF-8EDC-9D95D107788E}"/>
                </a:ext>
              </a:extLst>
            </p:cNvPr>
            <p:cNvSpPr txBox="1"/>
            <p:nvPr/>
          </p:nvSpPr>
          <p:spPr>
            <a:xfrm>
              <a:off x="548784" y="3036015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70C0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Urabá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332D2818-017E-4BD9-BC9C-1D3F26F713CD}"/>
                </a:ext>
              </a:extLst>
            </p:cNvPr>
            <p:cNvSpPr txBox="1"/>
            <p:nvPr/>
          </p:nvSpPr>
          <p:spPr>
            <a:xfrm>
              <a:off x="548784" y="3405163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29,2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756E2243-8F2E-42EF-8AFC-90B04784CF92}"/>
                </a:ext>
              </a:extLst>
            </p:cNvPr>
            <p:cNvSpPr txBox="1"/>
            <p:nvPr/>
          </p:nvSpPr>
          <p:spPr>
            <a:xfrm>
              <a:off x="703814" y="4675728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B050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Occidente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A6B10C71-8830-4128-82A1-FD9CE5A0DDB4}"/>
                </a:ext>
              </a:extLst>
            </p:cNvPr>
            <p:cNvSpPr txBox="1"/>
            <p:nvPr/>
          </p:nvSpPr>
          <p:spPr>
            <a:xfrm>
              <a:off x="623170" y="5083873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27,9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B823B58B-BBFE-4742-A8CA-6212681FEBCB}"/>
                </a:ext>
              </a:extLst>
            </p:cNvPr>
            <p:cNvSpPr txBox="1"/>
            <p:nvPr/>
          </p:nvSpPr>
          <p:spPr>
            <a:xfrm>
              <a:off x="419116" y="6583130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DA3A5C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Suroeste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50DAC62D-67A8-4256-B2F4-236880D171E3}"/>
                </a:ext>
              </a:extLst>
            </p:cNvPr>
            <p:cNvSpPr txBox="1"/>
            <p:nvPr/>
          </p:nvSpPr>
          <p:spPr>
            <a:xfrm>
              <a:off x="419116" y="6952278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40,1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91BDBD0B-AB67-43CF-A6DF-1ECEFC446D83}"/>
                </a:ext>
              </a:extLst>
            </p:cNvPr>
            <p:cNvSpPr txBox="1"/>
            <p:nvPr/>
          </p:nvSpPr>
          <p:spPr>
            <a:xfrm>
              <a:off x="7236960" y="3139065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6600CC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Bajo Cauca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AA21BA08-0F4A-4938-9A9B-1EA4D2353239}"/>
                </a:ext>
              </a:extLst>
            </p:cNvPr>
            <p:cNvSpPr txBox="1"/>
            <p:nvPr/>
          </p:nvSpPr>
          <p:spPr>
            <a:xfrm>
              <a:off x="7256010" y="3508213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34,4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72B5AD95-D1A0-4392-A2AA-FAC488C98944}"/>
                </a:ext>
              </a:extLst>
            </p:cNvPr>
            <p:cNvSpPr txBox="1"/>
            <p:nvPr/>
          </p:nvSpPr>
          <p:spPr>
            <a:xfrm>
              <a:off x="7619259" y="4545012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chemeClr val="accent4">
                      <a:lumMod val="75000"/>
                    </a:schemeClr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Nordeste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980C6D78-F2BE-4B68-AF0F-9662A6A55C96}"/>
                </a:ext>
              </a:extLst>
            </p:cNvPr>
            <p:cNvSpPr txBox="1"/>
            <p:nvPr/>
          </p:nvSpPr>
          <p:spPr>
            <a:xfrm>
              <a:off x="7619259" y="4914160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30,2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C70AF5D9-74EA-4260-AA14-D1DD7C0F5D19}"/>
                </a:ext>
              </a:extLst>
            </p:cNvPr>
            <p:cNvSpPr txBox="1"/>
            <p:nvPr/>
          </p:nvSpPr>
          <p:spPr>
            <a:xfrm>
              <a:off x="7645964" y="6144609"/>
              <a:ext cx="201554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9E4E22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Magdalena</a:t>
              </a:r>
            </a:p>
            <a:p>
              <a:pPr algn="ctr"/>
              <a:r>
                <a:rPr lang="es-ES" sz="2400" dirty="0">
                  <a:solidFill>
                    <a:srgbClr val="9E4E22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Medio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CCDA9388-82F8-469D-A5A0-24E896BC404A}"/>
                </a:ext>
              </a:extLst>
            </p:cNvPr>
            <p:cNvSpPr txBox="1"/>
            <p:nvPr/>
          </p:nvSpPr>
          <p:spPr>
            <a:xfrm>
              <a:off x="8029309" y="6914277"/>
              <a:ext cx="122319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34,0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C04F5BD3-EFAC-4E52-A3EB-E7796D9C1DBF}"/>
                </a:ext>
              </a:extLst>
            </p:cNvPr>
            <p:cNvSpPr txBox="1"/>
            <p:nvPr/>
          </p:nvSpPr>
          <p:spPr>
            <a:xfrm>
              <a:off x="5428777" y="8004993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B50BA1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Oriente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6F052EAD-5B6B-4EEB-8D8F-F78F5D8A78C2}"/>
                </a:ext>
              </a:extLst>
            </p:cNvPr>
            <p:cNvSpPr txBox="1"/>
            <p:nvPr/>
          </p:nvSpPr>
          <p:spPr>
            <a:xfrm>
              <a:off x="5428777" y="8374141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47,9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76FBBC8D-9A05-442B-B9C7-6990BFB44AB3}"/>
                </a:ext>
              </a:extLst>
            </p:cNvPr>
            <p:cNvSpPr txBox="1"/>
            <p:nvPr/>
          </p:nvSpPr>
          <p:spPr>
            <a:xfrm>
              <a:off x="4076754" y="2061992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A48D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Norte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9421D5B2-A13C-4E2D-AF0F-19280477C801}"/>
                </a:ext>
              </a:extLst>
            </p:cNvPr>
            <p:cNvSpPr txBox="1"/>
            <p:nvPr/>
          </p:nvSpPr>
          <p:spPr>
            <a:xfrm>
              <a:off x="4064631" y="2395514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34,4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C8F269C4-7B64-4B22-B022-BCB4C1E59CB9}"/>
                </a:ext>
              </a:extLst>
            </p:cNvPr>
            <p:cNvSpPr txBox="1"/>
            <p:nvPr/>
          </p:nvSpPr>
          <p:spPr>
            <a:xfrm>
              <a:off x="2876346" y="7888263"/>
              <a:ext cx="201554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chemeClr val="accent4">
                      <a:lumMod val="75000"/>
                    </a:schemeClr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Valle de Aburrá</a:t>
              </a: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CF6E13F2-4112-4271-A936-EE5E461DB6E1}"/>
                </a:ext>
              </a:extLst>
            </p:cNvPr>
            <p:cNvSpPr txBox="1"/>
            <p:nvPr/>
          </p:nvSpPr>
          <p:spPr>
            <a:xfrm>
              <a:off x="2876346" y="8568194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77,3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44" name="Conector recto de flecha 43">
              <a:extLst>
                <a:ext uri="{FF2B5EF4-FFF2-40B4-BE49-F238E27FC236}">
                  <a16:creationId xmlns:a16="http://schemas.microsoft.com/office/drawing/2014/main" id="{D7459F73-2224-4106-821F-0EC972283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93571" y="3453499"/>
              <a:ext cx="1112139" cy="89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de flecha 47">
              <a:extLst>
                <a:ext uri="{FF2B5EF4-FFF2-40B4-BE49-F238E27FC236}">
                  <a16:creationId xmlns:a16="http://schemas.microsoft.com/office/drawing/2014/main" id="{7ADA6FCE-9984-4D16-B4C5-31F415BC6E4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83767" y="5149610"/>
              <a:ext cx="1813721" cy="46533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de flecha 50">
              <a:extLst>
                <a:ext uri="{FF2B5EF4-FFF2-40B4-BE49-F238E27FC236}">
                  <a16:creationId xmlns:a16="http://schemas.microsoft.com/office/drawing/2014/main" id="{961961F2-E7BE-40DF-B30F-311F2C526A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98849" y="6714247"/>
              <a:ext cx="1915278" cy="4822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de flecha 52">
              <a:extLst>
                <a:ext uri="{FF2B5EF4-FFF2-40B4-BE49-F238E27FC236}">
                  <a16:creationId xmlns:a16="http://schemas.microsoft.com/office/drawing/2014/main" id="{106BD10B-0B0F-49D2-9D72-BE67759A39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72403" y="3164024"/>
              <a:ext cx="12123" cy="22823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de flecha 54">
              <a:extLst>
                <a:ext uri="{FF2B5EF4-FFF2-40B4-BE49-F238E27FC236}">
                  <a16:creationId xmlns:a16="http://schemas.microsoft.com/office/drawing/2014/main" id="{6FD70FF9-5AAC-42AF-B3E4-6D4300432F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93135" y="3675945"/>
              <a:ext cx="1682710" cy="4768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de flecha 57">
              <a:extLst>
                <a:ext uri="{FF2B5EF4-FFF2-40B4-BE49-F238E27FC236}">
                  <a16:creationId xmlns:a16="http://schemas.microsoft.com/office/drawing/2014/main" id="{132A08D0-A2D8-4C71-B8CD-07A6CBF2A6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74734" y="5083873"/>
              <a:ext cx="1417820" cy="2308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ector recto de flecha 59">
              <a:extLst>
                <a:ext uri="{FF2B5EF4-FFF2-40B4-BE49-F238E27FC236}">
                  <a16:creationId xmlns:a16="http://schemas.microsoft.com/office/drawing/2014/main" id="{0D30CB2A-D0BC-452D-BF8C-DC4102A0C3DF}"/>
                </a:ext>
              </a:extLst>
            </p:cNvPr>
            <p:cNvCxnSpPr>
              <a:cxnSpLocks/>
            </p:cNvCxnSpPr>
            <p:nvPr/>
          </p:nvCxnSpPr>
          <p:spPr>
            <a:xfrm>
              <a:off x="6686526" y="6059117"/>
              <a:ext cx="1294682" cy="9436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de flecha 62">
              <a:extLst>
                <a:ext uri="{FF2B5EF4-FFF2-40B4-BE49-F238E27FC236}">
                  <a16:creationId xmlns:a16="http://schemas.microsoft.com/office/drawing/2014/main" id="{2C385D54-3E41-494E-8D20-51BFA94FA34D}"/>
                </a:ext>
              </a:extLst>
            </p:cNvPr>
            <p:cNvCxnSpPr>
              <a:cxnSpLocks/>
            </p:cNvCxnSpPr>
            <p:nvPr/>
          </p:nvCxnSpPr>
          <p:spPr>
            <a:xfrm>
              <a:off x="5525462" y="6714247"/>
              <a:ext cx="884382" cy="11185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de flecha 67">
              <a:extLst>
                <a:ext uri="{FF2B5EF4-FFF2-40B4-BE49-F238E27FC236}">
                  <a16:creationId xmlns:a16="http://schemas.microsoft.com/office/drawing/2014/main" id="{461C820F-7BDE-4066-B605-F1E5F3888D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3791" y="6458857"/>
              <a:ext cx="637793" cy="13739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36BE27D7-1FAD-F05C-C86C-1892BCB7D0DB}"/>
              </a:ext>
            </a:extLst>
          </p:cNvPr>
          <p:cNvSpPr txBox="1"/>
          <p:nvPr/>
        </p:nvSpPr>
        <p:spPr>
          <a:xfrm>
            <a:off x="1540962" y="244769"/>
            <a:ext cx="79832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Tasa de PQRD en las regiones</a:t>
            </a:r>
          </a:p>
          <a:p>
            <a:pPr algn="r"/>
            <a:r>
              <a:rPr lang="es-CO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(por cada 10.000 afiliados)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Agosto 2024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0BF6147-B181-58A7-D1FE-BA645880712C}"/>
              </a:ext>
            </a:extLst>
          </p:cNvPr>
          <p:cNvSpPr txBox="1"/>
          <p:nvPr/>
        </p:nvSpPr>
        <p:spPr>
          <a:xfrm>
            <a:off x="373727" y="9334347"/>
            <a:ext cx="7277623" cy="559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>
              <a:spcAft>
                <a:spcPts val="1000"/>
              </a:spcAft>
            </a:pPr>
            <a:r>
              <a:rPr lang="es-CO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05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AA59A8E-B865-C5C7-B094-761CCFB054E4}"/>
              </a:ext>
            </a:extLst>
          </p:cNvPr>
          <p:cNvSpPr txBox="1"/>
          <p:nvPr/>
        </p:nvSpPr>
        <p:spPr>
          <a:xfrm>
            <a:off x="4515014" y="9322620"/>
            <a:ext cx="504123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Fórmula de cálculo – Tasa:</a:t>
            </a:r>
          </a:p>
          <a:p>
            <a:pPr lvl="0" algn="ctr" defTabSz="1008035">
              <a:defRPr/>
            </a:pPr>
            <a:r>
              <a:rPr lang="es-MX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(N° PQRD / Total de afiliados) *10.000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AA7F78B-7EEE-1CE5-676B-AE34572295EB}"/>
              </a:ext>
            </a:extLst>
          </p:cNvPr>
          <p:cNvSpPr txBox="1"/>
          <p:nvPr/>
        </p:nvSpPr>
        <p:spPr>
          <a:xfrm>
            <a:off x="589739" y="8519860"/>
            <a:ext cx="890114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008673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54,5 </a:t>
            </a:r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 cada 10.000 afiliados radicaron una PQRD en el mes de Agosto ante la EPS, lo que refleja un aumento de la tasa de PQRD del 4% con relación al mes anterior la cual fue de 52,7 de cada 10.000 afiliados 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425E988-A936-0920-86B3-00D1BEDF52BF}"/>
              </a:ext>
            </a:extLst>
          </p:cNvPr>
          <p:cNvSpPr txBox="1"/>
          <p:nvPr/>
        </p:nvSpPr>
        <p:spPr>
          <a:xfrm>
            <a:off x="7520136" y="6435939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34,2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8F2A5B7-D883-E7ED-B887-66E0A28AC760}"/>
              </a:ext>
            </a:extLst>
          </p:cNvPr>
          <p:cNvSpPr txBox="1"/>
          <p:nvPr/>
        </p:nvSpPr>
        <p:spPr>
          <a:xfrm>
            <a:off x="7076885" y="3005188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31,0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C829C4C-A5E0-155F-317B-AF8F08D89A66}"/>
              </a:ext>
            </a:extLst>
          </p:cNvPr>
          <p:cNvSpPr txBox="1"/>
          <p:nvPr/>
        </p:nvSpPr>
        <p:spPr>
          <a:xfrm>
            <a:off x="444372" y="2897001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24,6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BD5A1D9-C526-B8F9-AC2D-73DDBBBFB29B}"/>
              </a:ext>
            </a:extLst>
          </p:cNvPr>
          <p:cNvSpPr txBox="1"/>
          <p:nvPr/>
        </p:nvSpPr>
        <p:spPr>
          <a:xfrm>
            <a:off x="7526864" y="4364107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24,5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55F2ECA9-B688-C5B3-DD66-C4B61AB17B76}"/>
              </a:ext>
            </a:extLst>
          </p:cNvPr>
          <p:cNvSpPr txBox="1"/>
          <p:nvPr/>
        </p:nvSpPr>
        <p:spPr>
          <a:xfrm>
            <a:off x="530775" y="4494668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25,9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EAC2541C-641E-FBC2-04BE-A6C856B0BFFF}"/>
              </a:ext>
            </a:extLst>
          </p:cNvPr>
          <p:cNvSpPr txBox="1"/>
          <p:nvPr/>
        </p:nvSpPr>
        <p:spPr>
          <a:xfrm>
            <a:off x="3906130" y="1863924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37,0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BD76F14-D502-081E-30A1-E697F68D9B9F}"/>
              </a:ext>
            </a:extLst>
          </p:cNvPr>
          <p:cNvSpPr txBox="1"/>
          <p:nvPr/>
        </p:nvSpPr>
        <p:spPr>
          <a:xfrm>
            <a:off x="5258153" y="7840211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40,5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EA7E54BA-ED65-94E6-E5CB-B1C97B073965}"/>
              </a:ext>
            </a:extLst>
          </p:cNvPr>
          <p:cNvSpPr txBox="1"/>
          <p:nvPr/>
        </p:nvSpPr>
        <p:spPr>
          <a:xfrm>
            <a:off x="282278" y="6446453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49,5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686E7D6A-2254-9474-4339-D6D677B900B0}"/>
              </a:ext>
            </a:extLst>
          </p:cNvPr>
          <p:cNvSpPr txBox="1"/>
          <p:nvPr/>
        </p:nvSpPr>
        <p:spPr>
          <a:xfrm>
            <a:off x="2705722" y="8018594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75,8</a:t>
            </a: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E3C67908-694E-A224-8D2E-6CC3CECD0CA8}"/>
              </a:ext>
            </a:extLst>
          </p:cNvPr>
          <p:cNvSpPr/>
          <p:nvPr/>
        </p:nvSpPr>
        <p:spPr>
          <a:xfrm rot="10800000">
            <a:off x="1879389" y="4197641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896F6B34-750C-C93D-C038-0C1E88861D14}"/>
              </a:ext>
            </a:extLst>
          </p:cNvPr>
          <p:cNvSpPr/>
          <p:nvPr/>
        </p:nvSpPr>
        <p:spPr>
          <a:xfrm>
            <a:off x="1692337" y="6082368"/>
            <a:ext cx="164336" cy="345141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Flecha: hacia abajo 25">
            <a:extLst>
              <a:ext uri="{FF2B5EF4-FFF2-40B4-BE49-F238E27FC236}">
                <a16:creationId xmlns:a16="http://schemas.microsoft.com/office/drawing/2014/main" id="{8AD98C69-A3F4-D705-ABD0-186433652267}"/>
              </a:ext>
            </a:extLst>
          </p:cNvPr>
          <p:cNvSpPr/>
          <p:nvPr/>
        </p:nvSpPr>
        <p:spPr>
          <a:xfrm>
            <a:off x="8872546" y="6016910"/>
            <a:ext cx="164336" cy="345141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00056FC0-5038-716A-4A8A-360F26A16D0E}"/>
              </a:ext>
            </a:extLst>
          </p:cNvPr>
          <p:cNvSpPr/>
          <p:nvPr/>
        </p:nvSpPr>
        <p:spPr>
          <a:xfrm rot="10800000">
            <a:off x="8527914" y="2624029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Flecha: hacia abajo 13">
            <a:extLst>
              <a:ext uri="{FF2B5EF4-FFF2-40B4-BE49-F238E27FC236}">
                <a16:creationId xmlns:a16="http://schemas.microsoft.com/office/drawing/2014/main" id="{22D67C00-2DBF-643A-DA5D-7073D3177D74}"/>
              </a:ext>
            </a:extLst>
          </p:cNvPr>
          <p:cNvSpPr/>
          <p:nvPr/>
        </p:nvSpPr>
        <p:spPr>
          <a:xfrm rot="10800000">
            <a:off x="1815088" y="2550327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Flecha: hacia abajo 31">
            <a:extLst>
              <a:ext uri="{FF2B5EF4-FFF2-40B4-BE49-F238E27FC236}">
                <a16:creationId xmlns:a16="http://schemas.microsoft.com/office/drawing/2014/main" id="{2CA9C322-5F6D-43E2-8BA5-02902DDEFCB7}"/>
              </a:ext>
            </a:extLst>
          </p:cNvPr>
          <p:cNvSpPr/>
          <p:nvPr/>
        </p:nvSpPr>
        <p:spPr>
          <a:xfrm rot="10800000">
            <a:off x="8843073" y="4022254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3" name="Flecha: hacia abajo 42">
            <a:extLst>
              <a:ext uri="{FF2B5EF4-FFF2-40B4-BE49-F238E27FC236}">
                <a16:creationId xmlns:a16="http://schemas.microsoft.com/office/drawing/2014/main" id="{52134E92-6BF7-2354-60DB-D5412FD9CCC6}"/>
              </a:ext>
            </a:extLst>
          </p:cNvPr>
          <p:cNvSpPr/>
          <p:nvPr/>
        </p:nvSpPr>
        <p:spPr>
          <a:xfrm rot="10800000">
            <a:off x="6686652" y="7495070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9" name="Flecha: hacia abajo 48">
            <a:extLst>
              <a:ext uri="{FF2B5EF4-FFF2-40B4-BE49-F238E27FC236}">
                <a16:creationId xmlns:a16="http://schemas.microsoft.com/office/drawing/2014/main" id="{F0BB0995-3BDC-5D39-E105-B6DBF63DFD0C}"/>
              </a:ext>
            </a:extLst>
          </p:cNvPr>
          <p:cNvSpPr/>
          <p:nvPr/>
        </p:nvSpPr>
        <p:spPr>
          <a:xfrm>
            <a:off x="5350775" y="1505226"/>
            <a:ext cx="164336" cy="345141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0" name="Flecha: hacia abajo 49">
            <a:extLst>
              <a:ext uri="{FF2B5EF4-FFF2-40B4-BE49-F238E27FC236}">
                <a16:creationId xmlns:a16="http://schemas.microsoft.com/office/drawing/2014/main" id="{C5F336DB-2F93-C2E3-8004-106FBB99F45F}"/>
              </a:ext>
            </a:extLst>
          </p:cNvPr>
          <p:cNvSpPr/>
          <p:nvPr/>
        </p:nvSpPr>
        <p:spPr>
          <a:xfrm rot="10800000">
            <a:off x="4098802" y="7706841"/>
            <a:ext cx="164336" cy="34514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7974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7" y="2165742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2. Distribución de PQRD Savia Salud EPS en el Valle de Aburrá para el mes de agosto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66067" y="93536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Valle de Aburrá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021761" y="7591717"/>
            <a:ext cx="8037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agosto en el Valle de Aburrá es de  77,3, presentando un aumento del 2% con relación al mes anterior (75,8).</a:t>
            </a:r>
            <a:endParaRPr lang="es-CO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B446B6-1E8B-0741-3638-C90F0FE6CF79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4CF532F0-4DF2-1D9E-9097-895CBC1220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106130"/>
              </p:ext>
            </p:extLst>
          </p:nvPr>
        </p:nvGraphicFramePr>
        <p:xfrm>
          <a:off x="1225685" y="2928026"/>
          <a:ext cx="7587574" cy="4658282"/>
        </p:xfrm>
        <a:graphic>
          <a:graphicData uri="http://schemas.openxmlformats.org/drawingml/2006/table">
            <a:tbl>
              <a:tblPr/>
              <a:tblGrid>
                <a:gridCol w="2744442">
                  <a:extLst>
                    <a:ext uri="{9D8B030D-6E8A-4147-A177-3AD203B41FA5}">
                      <a16:colId xmlns:a16="http://schemas.microsoft.com/office/drawing/2014/main" val="3520328894"/>
                    </a:ext>
                  </a:extLst>
                </a:gridCol>
                <a:gridCol w="1210783">
                  <a:extLst>
                    <a:ext uri="{9D8B030D-6E8A-4147-A177-3AD203B41FA5}">
                      <a16:colId xmlns:a16="http://schemas.microsoft.com/office/drawing/2014/main" val="3217781171"/>
                    </a:ext>
                  </a:extLst>
                </a:gridCol>
                <a:gridCol w="1210783">
                  <a:extLst>
                    <a:ext uri="{9D8B030D-6E8A-4147-A177-3AD203B41FA5}">
                      <a16:colId xmlns:a16="http://schemas.microsoft.com/office/drawing/2014/main" val="1532501209"/>
                    </a:ext>
                  </a:extLst>
                </a:gridCol>
                <a:gridCol w="1210783">
                  <a:extLst>
                    <a:ext uri="{9D8B030D-6E8A-4147-A177-3AD203B41FA5}">
                      <a16:colId xmlns:a16="http://schemas.microsoft.com/office/drawing/2014/main" val="4173347521"/>
                    </a:ext>
                  </a:extLst>
                </a:gridCol>
                <a:gridCol w="1210783">
                  <a:extLst>
                    <a:ext uri="{9D8B030D-6E8A-4147-A177-3AD203B41FA5}">
                      <a16:colId xmlns:a16="http://schemas.microsoft.com/office/drawing/2014/main" val="3151143995"/>
                    </a:ext>
                  </a:extLst>
                </a:gridCol>
              </a:tblGrid>
              <a:tr h="112713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VALLE ABURRA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Afiliados 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N°PQRD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Julio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652891"/>
                  </a:ext>
                </a:extLst>
              </a:tr>
              <a:tr h="3210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MEDELLIN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514.718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89167"/>
                  </a:ext>
                </a:extLst>
              </a:tr>
              <a:tr h="3210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BARBOSA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18.126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433928"/>
                  </a:ext>
                </a:extLst>
              </a:tr>
              <a:tr h="3210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90.466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34522"/>
                  </a:ext>
                </a:extLst>
              </a:tr>
              <a:tr h="3210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232826"/>
                  </a:ext>
                </a:extLst>
              </a:tr>
              <a:tr h="3210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COPACABANA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14.881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29515"/>
                  </a:ext>
                </a:extLst>
              </a:tr>
              <a:tr h="3210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ENVIGADO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16.786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984958"/>
                  </a:ext>
                </a:extLst>
              </a:tr>
              <a:tr h="3210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GIRARDOTA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390310"/>
                  </a:ext>
                </a:extLst>
              </a:tr>
              <a:tr h="3210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ITAGUI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39.953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192243"/>
                  </a:ext>
                </a:extLst>
              </a:tr>
              <a:tr h="3210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ESTRELLA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024135"/>
                  </a:ext>
                </a:extLst>
              </a:tr>
              <a:tr h="3210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SABANETA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604738"/>
                  </a:ext>
                </a:extLst>
              </a:tr>
              <a:tr h="32101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 VALLE ABURRA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740.172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5.721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77,3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75,8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515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717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9" y="1978773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3. Distribución de PQRD Savia Salud EPS en el Urabá para el mes de agosto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2" y="95191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Urabá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14E20A2-17B2-2D21-F33D-F68F0451BD39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712259-FE4E-64ED-2315-E2AB2EC561A5}"/>
              </a:ext>
            </a:extLst>
          </p:cNvPr>
          <p:cNvSpPr txBox="1"/>
          <p:nvPr/>
        </p:nvSpPr>
        <p:spPr>
          <a:xfrm>
            <a:off x="1538153" y="7809464"/>
            <a:ext cx="7077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agosto en el Urabá es de 29,2 presentando un aumento del 18% con relación al mes anterior (24,6).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ACD9893-0EDD-D78B-A946-368CC8881F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170180"/>
              </p:ext>
            </p:extLst>
          </p:nvPr>
        </p:nvGraphicFramePr>
        <p:xfrm>
          <a:off x="1083177" y="2883522"/>
          <a:ext cx="7914266" cy="4571999"/>
        </p:xfrm>
        <a:graphic>
          <a:graphicData uri="http://schemas.openxmlformats.org/drawingml/2006/table">
            <a:tbl>
              <a:tblPr/>
              <a:tblGrid>
                <a:gridCol w="2862606">
                  <a:extLst>
                    <a:ext uri="{9D8B030D-6E8A-4147-A177-3AD203B41FA5}">
                      <a16:colId xmlns:a16="http://schemas.microsoft.com/office/drawing/2014/main" val="2317381768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4090975905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4188451750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4177904888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1237444244"/>
                    </a:ext>
                  </a:extLst>
                </a:gridCol>
              </a:tblGrid>
              <a:tr h="91439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 URABA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Afiliados 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N°PQRD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Julio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25252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APARTADO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37.680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6438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ARBOLETES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14.721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343713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CAREPA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20.614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8729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CHIGORODO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22.304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32069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MURINDO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6671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MUTATA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01098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NECOCLI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19.210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0637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JUAN DE URABA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66675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SAN PEDRO DE URABA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25.694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729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TURBO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35.443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97625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7E6E6"/>
                          </a:highlight>
                          <a:latin typeface="Calibri" panose="020F0502020204030204" pitchFamily="34" charset="0"/>
                        </a:rPr>
                        <a:t>VIGIA DEL FUERTE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95303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URABA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210.225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29,2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24,6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415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30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93240" y="1247635"/>
            <a:ext cx="7914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4. Distribución de PQRD Savia Salud EPS en el Oriente para el mes de agosto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17008" y="47802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Oriente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31824" y="8852095"/>
            <a:ext cx="8037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agosto en el Oriente es de  47,9 presentando un aumento del 18% con relación al mes anterior (40,5).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69AC9BAC-F971-1788-6F0B-4208E8F90E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302960"/>
              </p:ext>
            </p:extLst>
          </p:nvPr>
        </p:nvGraphicFramePr>
        <p:xfrm>
          <a:off x="1293239" y="1994170"/>
          <a:ext cx="7704203" cy="6585623"/>
        </p:xfrm>
        <a:graphic>
          <a:graphicData uri="http://schemas.openxmlformats.org/drawingml/2006/table">
            <a:tbl>
              <a:tblPr/>
              <a:tblGrid>
                <a:gridCol w="2786627">
                  <a:extLst>
                    <a:ext uri="{9D8B030D-6E8A-4147-A177-3AD203B41FA5}">
                      <a16:colId xmlns:a16="http://schemas.microsoft.com/office/drawing/2014/main" val="2081140630"/>
                    </a:ext>
                  </a:extLst>
                </a:gridCol>
                <a:gridCol w="1229394">
                  <a:extLst>
                    <a:ext uri="{9D8B030D-6E8A-4147-A177-3AD203B41FA5}">
                      <a16:colId xmlns:a16="http://schemas.microsoft.com/office/drawing/2014/main" val="839495901"/>
                    </a:ext>
                  </a:extLst>
                </a:gridCol>
                <a:gridCol w="1229394">
                  <a:extLst>
                    <a:ext uri="{9D8B030D-6E8A-4147-A177-3AD203B41FA5}">
                      <a16:colId xmlns:a16="http://schemas.microsoft.com/office/drawing/2014/main" val="1219073615"/>
                    </a:ext>
                  </a:extLst>
                </a:gridCol>
                <a:gridCol w="1229394">
                  <a:extLst>
                    <a:ext uri="{9D8B030D-6E8A-4147-A177-3AD203B41FA5}">
                      <a16:colId xmlns:a16="http://schemas.microsoft.com/office/drawing/2014/main" val="1292095020"/>
                    </a:ext>
                  </a:extLst>
                </a:gridCol>
                <a:gridCol w="1229394">
                  <a:extLst>
                    <a:ext uri="{9D8B030D-6E8A-4147-A177-3AD203B41FA5}">
                      <a16:colId xmlns:a16="http://schemas.microsoft.com/office/drawing/2014/main" val="2586419052"/>
                    </a:ext>
                  </a:extLst>
                </a:gridCol>
              </a:tblGrid>
              <a:tr h="73173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ORIENTE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Afiliados 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N°PQRD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Julio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187838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ABEJORRAL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095176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ALEJANDRIA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072418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ARGELIA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8240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CARMEN DE VIBORAL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220970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COCORNA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432420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CONCEPCION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368019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GRANADA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35696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GUARNE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297616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GUATAPE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4576893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CEJA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752520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UNION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8.587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680547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MARINILLA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20.784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5145220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NARIÑO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773947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PEÑOL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9.371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242509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RETIRO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0822948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RIONEGRO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20.552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748464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CARLOS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0058210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FRANCISCO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118003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LUIS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08311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RAFAEL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422218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VICENTE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323042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SANTUARIO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14.842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482366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SONSON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21.303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107300"/>
                  </a:ext>
                </a:extLst>
              </a:tr>
              <a:tr h="24391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 ORIENTE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219.707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1.052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47,9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40,5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282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411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80883" y="1354666"/>
            <a:ext cx="7914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5. Distribución de PQRD Savia Salud EPS en el Suroeste para el mes de agosto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585055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Suroeste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19467" y="8754096"/>
            <a:ext cx="7516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agosto en el Suroeste es de 40,1 presentando una disminución del 19% con relación al mes anterior (49,5).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237ED952-D793-75AB-D301-9BB066C93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218255"/>
              </p:ext>
            </p:extLst>
          </p:nvPr>
        </p:nvGraphicFramePr>
        <p:xfrm>
          <a:off x="1219467" y="2185662"/>
          <a:ext cx="7516761" cy="6339370"/>
        </p:xfrm>
        <a:graphic>
          <a:graphicData uri="http://schemas.openxmlformats.org/drawingml/2006/table">
            <a:tbl>
              <a:tblPr/>
              <a:tblGrid>
                <a:gridCol w="2718829">
                  <a:extLst>
                    <a:ext uri="{9D8B030D-6E8A-4147-A177-3AD203B41FA5}">
                      <a16:colId xmlns:a16="http://schemas.microsoft.com/office/drawing/2014/main" val="562695824"/>
                    </a:ext>
                  </a:extLst>
                </a:gridCol>
                <a:gridCol w="1199483">
                  <a:extLst>
                    <a:ext uri="{9D8B030D-6E8A-4147-A177-3AD203B41FA5}">
                      <a16:colId xmlns:a16="http://schemas.microsoft.com/office/drawing/2014/main" val="1333628738"/>
                    </a:ext>
                  </a:extLst>
                </a:gridCol>
                <a:gridCol w="1199483">
                  <a:extLst>
                    <a:ext uri="{9D8B030D-6E8A-4147-A177-3AD203B41FA5}">
                      <a16:colId xmlns:a16="http://schemas.microsoft.com/office/drawing/2014/main" val="2314786224"/>
                    </a:ext>
                  </a:extLst>
                </a:gridCol>
                <a:gridCol w="1199483">
                  <a:extLst>
                    <a:ext uri="{9D8B030D-6E8A-4147-A177-3AD203B41FA5}">
                      <a16:colId xmlns:a16="http://schemas.microsoft.com/office/drawing/2014/main" val="3695110180"/>
                    </a:ext>
                  </a:extLst>
                </a:gridCol>
                <a:gridCol w="1199483">
                  <a:extLst>
                    <a:ext uri="{9D8B030D-6E8A-4147-A177-3AD203B41FA5}">
                      <a16:colId xmlns:a16="http://schemas.microsoft.com/office/drawing/2014/main" val="85199713"/>
                    </a:ext>
                  </a:extLst>
                </a:gridCol>
              </a:tblGrid>
              <a:tr h="7310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SUROESTE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Afiliados 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N°PQRD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Julio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491375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AMAGA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7836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23.488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813980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ANGELOPOLIS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983931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BETANIA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798779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BETULIA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13.945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605043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BOLIVAR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7107884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CARAMANTA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270014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CONCORDIA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468525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FREDONIA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819165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HISPANIA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660964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JARDIN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312138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PINTADA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4.386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033264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MONTEBELLO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5272971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PUEBLORRICO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9459225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SALGAR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593905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BARBARA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692946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TAMESIS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582613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102109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TITIRIBI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01088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URRAO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24.382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277764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VALPARAISO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278871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VENECIA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815407"/>
                  </a:ext>
                </a:extLst>
              </a:tr>
              <a:tr h="2436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 SUROESTE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152.128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40,1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49,5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168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296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B11B944-F260-4D06-A4B9-2F144470327C}"/>
              </a:ext>
            </a:extLst>
          </p:cNvPr>
          <p:cNvSpPr txBox="1"/>
          <p:nvPr/>
        </p:nvSpPr>
        <p:spPr>
          <a:xfrm>
            <a:off x="856266" y="1952454"/>
            <a:ext cx="8544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Para el mes de agosto de 2024, se presentaron </a:t>
            </a:r>
            <a:r>
              <a:rPr lang="es-ES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75.684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manifestaciones, evidenciando una disminución de </a:t>
            </a:r>
            <a:r>
              <a:rPr lang="es-ES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42.708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manifestaciones con relación al comportamiento registrado en el mes de agosto del año 2023. Y una disminución de </a:t>
            </a:r>
            <a:r>
              <a:rPr lang="es-ES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33.615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con relación al mes de julio de 2024.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B610AFE-F24A-4BAB-B61A-01FA4354CCCA}"/>
              </a:ext>
            </a:extLst>
          </p:cNvPr>
          <p:cNvSpPr txBox="1"/>
          <p:nvPr/>
        </p:nvSpPr>
        <p:spPr>
          <a:xfrm>
            <a:off x="856266" y="3495820"/>
            <a:ext cx="67990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Gráfico 1. Comportamiento manifestaciones periodo 2023 – 2024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B6322E-6BA5-2119-107B-D8C23E501177}"/>
              </a:ext>
            </a:extLst>
          </p:cNvPr>
          <p:cNvSpPr txBox="1"/>
          <p:nvPr/>
        </p:nvSpPr>
        <p:spPr>
          <a:xfrm>
            <a:off x="856266" y="8099653"/>
            <a:ext cx="8544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Nota1: </a:t>
            </a:r>
            <a:r>
              <a:rPr lang="es-MX" sz="1200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200" dirty="0">
              <a:solidFill>
                <a:srgbClr val="23505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72512B0-6CD3-C2FC-F20B-4F4D9E2BEF32}"/>
              </a:ext>
            </a:extLst>
          </p:cNvPr>
          <p:cNvSpPr txBox="1"/>
          <p:nvPr/>
        </p:nvSpPr>
        <p:spPr>
          <a:xfrm>
            <a:off x="2870886" y="1289372"/>
            <a:ext cx="6529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Comportamiento de manifestaciones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95746FA-678D-F8E1-E77F-D04DC8CDE4A4}"/>
              </a:ext>
            </a:extLst>
          </p:cNvPr>
          <p:cNvSpPr txBox="1"/>
          <p:nvPr/>
        </p:nvSpPr>
        <p:spPr>
          <a:xfrm>
            <a:off x="3299236" y="915586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1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>
              <a:spcAft>
                <a:spcPts val="1000"/>
              </a:spcAft>
            </a:pPr>
            <a:r>
              <a:rPr lang="es-CO" sz="11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100" b="1" i="1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586BBA4D-E939-2A99-833A-36FF17E58E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7265693"/>
              </p:ext>
            </p:extLst>
          </p:nvPr>
        </p:nvGraphicFramePr>
        <p:xfrm>
          <a:off x="856266" y="4105665"/>
          <a:ext cx="8544438" cy="3589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3269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19467" y="1801581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6. Distribución de PQRD Savia Salud EPS en el Norte para el mes de agosto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77705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Norte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391501" y="8217489"/>
            <a:ext cx="7454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agosto en el Norte es de 34,4 presentando una disminución del 7% con relación al mes anterior (37,0).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1889B37-8C37-2FC5-C1A3-F0BAB428A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087880"/>
              </p:ext>
            </p:extLst>
          </p:nvPr>
        </p:nvGraphicFramePr>
        <p:xfrm>
          <a:off x="1219466" y="2791838"/>
          <a:ext cx="7626666" cy="5265161"/>
        </p:xfrm>
        <a:graphic>
          <a:graphicData uri="http://schemas.openxmlformats.org/drawingml/2006/table">
            <a:tbl>
              <a:tblPr/>
              <a:tblGrid>
                <a:gridCol w="2758582">
                  <a:extLst>
                    <a:ext uri="{9D8B030D-6E8A-4147-A177-3AD203B41FA5}">
                      <a16:colId xmlns:a16="http://schemas.microsoft.com/office/drawing/2014/main" val="2262625710"/>
                    </a:ext>
                  </a:extLst>
                </a:gridCol>
                <a:gridCol w="1217021">
                  <a:extLst>
                    <a:ext uri="{9D8B030D-6E8A-4147-A177-3AD203B41FA5}">
                      <a16:colId xmlns:a16="http://schemas.microsoft.com/office/drawing/2014/main" val="2753640050"/>
                    </a:ext>
                  </a:extLst>
                </a:gridCol>
                <a:gridCol w="1217021">
                  <a:extLst>
                    <a:ext uri="{9D8B030D-6E8A-4147-A177-3AD203B41FA5}">
                      <a16:colId xmlns:a16="http://schemas.microsoft.com/office/drawing/2014/main" val="3632074111"/>
                    </a:ext>
                  </a:extLst>
                </a:gridCol>
                <a:gridCol w="1217021">
                  <a:extLst>
                    <a:ext uri="{9D8B030D-6E8A-4147-A177-3AD203B41FA5}">
                      <a16:colId xmlns:a16="http://schemas.microsoft.com/office/drawing/2014/main" val="212519949"/>
                    </a:ext>
                  </a:extLst>
                </a:gridCol>
                <a:gridCol w="1217021">
                  <a:extLst>
                    <a:ext uri="{9D8B030D-6E8A-4147-A177-3AD203B41FA5}">
                      <a16:colId xmlns:a16="http://schemas.microsoft.com/office/drawing/2014/main" val="790728916"/>
                    </a:ext>
                  </a:extLst>
                </a:gridCol>
              </a:tblGrid>
              <a:tr h="75319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NORTE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Afiliados 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N°PQRD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Julio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247831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ANGOSTURA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354297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BELMIRA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625924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BRICEÑO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132306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CAMPAMENTO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482965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CAROLINA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384004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DON MATIAS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843768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ENTRERRIOS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952553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GOMEZ PLATA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040916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GUADALUPE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293470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ITUANGO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15.780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036640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ANDRES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453177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JOSE DE LA MONTAÑA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530276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PEDRO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0709522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ROSA DE OSOS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903331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TOLEDO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563212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VALDIVIA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687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YARUMAL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9901999"/>
                  </a:ext>
                </a:extLst>
              </a:tr>
              <a:tr h="25106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NORTE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96.713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34,4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37,0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525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996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19467" y="1801581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7. Distribución de PQRD Savia Salud EPS en el Occidente para el mes de agosto 2024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77705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Occidente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535300" y="8362607"/>
            <a:ext cx="73195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agosto en el Occidente es de 27,9 presentando un aumento del 8% con relación al mes anterior (25,9).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C7375A3-4DAC-C96D-60E8-03835484C3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606389"/>
              </p:ext>
            </p:extLst>
          </p:nvPr>
        </p:nvGraphicFramePr>
        <p:xfrm>
          <a:off x="1219466" y="2641440"/>
          <a:ext cx="7914263" cy="5359734"/>
        </p:xfrm>
        <a:graphic>
          <a:graphicData uri="http://schemas.openxmlformats.org/drawingml/2006/table">
            <a:tbl>
              <a:tblPr/>
              <a:tblGrid>
                <a:gridCol w="2862607">
                  <a:extLst>
                    <a:ext uri="{9D8B030D-6E8A-4147-A177-3AD203B41FA5}">
                      <a16:colId xmlns:a16="http://schemas.microsoft.com/office/drawing/2014/main" val="1083886717"/>
                    </a:ext>
                  </a:extLst>
                </a:gridCol>
                <a:gridCol w="1262914">
                  <a:extLst>
                    <a:ext uri="{9D8B030D-6E8A-4147-A177-3AD203B41FA5}">
                      <a16:colId xmlns:a16="http://schemas.microsoft.com/office/drawing/2014/main" val="3677787994"/>
                    </a:ext>
                  </a:extLst>
                </a:gridCol>
                <a:gridCol w="1262914">
                  <a:extLst>
                    <a:ext uri="{9D8B030D-6E8A-4147-A177-3AD203B41FA5}">
                      <a16:colId xmlns:a16="http://schemas.microsoft.com/office/drawing/2014/main" val="3317886426"/>
                    </a:ext>
                  </a:extLst>
                </a:gridCol>
                <a:gridCol w="1262914">
                  <a:extLst>
                    <a:ext uri="{9D8B030D-6E8A-4147-A177-3AD203B41FA5}">
                      <a16:colId xmlns:a16="http://schemas.microsoft.com/office/drawing/2014/main" val="2795041683"/>
                    </a:ext>
                  </a:extLst>
                </a:gridCol>
                <a:gridCol w="1262914">
                  <a:extLst>
                    <a:ext uri="{9D8B030D-6E8A-4147-A177-3AD203B41FA5}">
                      <a16:colId xmlns:a16="http://schemas.microsoft.com/office/drawing/2014/main" val="3555623857"/>
                    </a:ext>
                  </a:extLst>
                </a:gridCol>
              </a:tblGrid>
              <a:tr h="72677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OCCIDENTE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Afiliados 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N°PQRD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Julio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19724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ABRIAQUI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1.378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385908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ANTIOQUIA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990970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ANZA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401769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ARMENIA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745165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BURITICA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064331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CAICEDO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355048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CAÑASGORDAS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173143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DABEIBA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341855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EBEJICO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498777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FRONTINO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996469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GIRALDO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3958706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HELICONIA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295094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LIBORINA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470654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OLAYA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021493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PEQUE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392114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SABANALARGA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505267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JERONIMO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688803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SOPETRAN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670361"/>
                  </a:ext>
                </a:extLst>
              </a:tr>
              <a:tr h="24225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 OCCIDENTE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85.076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27,9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25,9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364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886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9" y="1978773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8. Distribución de PQRD Savia Salud EPS en el Nordeste para el mes de agosto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2" y="95191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Nordeste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322220" y="7455521"/>
            <a:ext cx="7675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</a:t>
            </a:r>
            <a:r>
              <a:rPr lang="es-ES" sz="1800" dirty="0" err="1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paraagosto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en el Nordeste es de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30,2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presentando un aumento del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23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 con relación al mes anterior (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24,5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) .</a:t>
            </a:r>
            <a:endParaRPr lang="es-CO" sz="18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84752D9F-3B7D-F781-6204-46D3BB1EEF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258376"/>
              </p:ext>
            </p:extLst>
          </p:nvPr>
        </p:nvGraphicFramePr>
        <p:xfrm>
          <a:off x="1083179" y="2820966"/>
          <a:ext cx="7914265" cy="4435872"/>
        </p:xfrm>
        <a:graphic>
          <a:graphicData uri="http://schemas.openxmlformats.org/drawingml/2006/table">
            <a:tbl>
              <a:tblPr/>
              <a:tblGrid>
                <a:gridCol w="2862605">
                  <a:extLst>
                    <a:ext uri="{9D8B030D-6E8A-4147-A177-3AD203B41FA5}">
                      <a16:colId xmlns:a16="http://schemas.microsoft.com/office/drawing/2014/main" val="2339806373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489601555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1027863320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2542375044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1087195245"/>
                    </a:ext>
                  </a:extLst>
                </a:gridCol>
              </a:tblGrid>
              <a:tr h="9505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 NORDESTE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Afiliados 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N°PQRD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Julio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174730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AMALFI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858279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ANORI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39318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CISNEROS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57474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REMEDIOS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745202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ROQUE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13.641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516864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SANTO DOMINGO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8980108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SEGOVIA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403899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VEGACHI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652426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046866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YOLOMBO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421676"/>
                  </a:ext>
                </a:extLst>
              </a:tr>
              <a:tr h="31684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 NORDESTE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72.856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30,2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24,5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293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248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8" y="2510114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9. Distribución de PQRD Savia Salud EPS en el Magdalena medio para el mes de agosto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1211350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Magdalena Medio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29853" y="6882929"/>
            <a:ext cx="8037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agosto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en el </a:t>
            </a:r>
            <a:r>
              <a:rPr lang="es-CO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Magdalena medio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es de 34,0  presentando una disminución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del 0,5% 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con relación al mes anterior (34,2).</a:t>
            </a:r>
            <a:endParaRPr lang="es-CO" sz="18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CE68BC30-DACF-E8E1-ED6B-47EA972F62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924918"/>
              </p:ext>
            </p:extLst>
          </p:nvPr>
        </p:nvGraphicFramePr>
        <p:xfrm>
          <a:off x="1083178" y="3287950"/>
          <a:ext cx="8183770" cy="3326859"/>
        </p:xfrm>
        <a:graphic>
          <a:graphicData uri="http://schemas.openxmlformats.org/drawingml/2006/table">
            <a:tbl>
              <a:tblPr/>
              <a:tblGrid>
                <a:gridCol w="2960086">
                  <a:extLst>
                    <a:ext uri="{9D8B030D-6E8A-4147-A177-3AD203B41FA5}">
                      <a16:colId xmlns:a16="http://schemas.microsoft.com/office/drawing/2014/main" val="4076875521"/>
                    </a:ext>
                  </a:extLst>
                </a:gridCol>
                <a:gridCol w="1305921">
                  <a:extLst>
                    <a:ext uri="{9D8B030D-6E8A-4147-A177-3AD203B41FA5}">
                      <a16:colId xmlns:a16="http://schemas.microsoft.com/office/drawing/2014/main" val="304872131"/>
                    </a:ext>
                  </a:extLst>
                </a:gridCol>
                <a:gridCol w="1305921">
                  <a:extLst>
                    <a:ext uri="{9D8B030D-6E8A-4147-A177-3AD203B41FA5}">
                      <a16:colId xmlns:a16="http://schemas.microsoft.com/office/drawing/2014/main" val="827297994"/>
                    </a:ext>
                  </a:extLst>
                </a:gridCol>
                <a:gridCol w="1305921">
                  <a:extLst>
                    <a:ext uri="{9D8B030D-6E8A-4147-A177-3AD203B41FA5}">
                      <a16:colId xmlns:a16="http://schemas.microsoft.com/office/drawing/2014/main" val="2912054040"/>
                    </a:ext>
                  </a:extLst>
                </a:gridCol>
                <a:gridCol w="1305921">
                  <a:extLst>
                    <a:ext uri="{9D8B030D-6E8A-4147-A177-3AD203B41FA5}">
                      <a16:colId xmlns:a16="http://schemas.microsoft.com/office/drawing/2014/main" val="2555111078"/>
                    </a:ext>
                  </a:extLst>
                </a:gridCol>
              </a:tblGrid>
              <a:tr h="99805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MAGDALENA MEDIO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Afiliados 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N°PQRD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Julio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512729"/>
                  </a:ext>
                </a:extLst>
              </a:tr>
              <a:tr h="33268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CARACOLI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6138373"/>
                  </a:ext>
                </a:extLst>
              </a:tr>
              <a:tr h="33268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MACEO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5.590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221149"/>
                  </a:ext>
                </a:extLst>
              </a:tr>
              <a:tr h="33268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BERRIO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17.452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35993"/>
                  </a:ext>
                </a:extLst>
              </a:tr>
              <a:tr h="33268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NARE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606976"/>
                  </a:ext>
                </a:extLst>
              </a:tr>
              <a:tr h="33268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TRIUNFO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600462"/>
                  </a:ext>
                </a:extLst>
              </a:tr>
              <a:tr h="33268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YONDO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198957"/>
                  </a:ext>
                </a:extLst>
              </a:tr>
              <a:tr h="332686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MAGDALENA 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48.488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34,0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34,2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5042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161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8" y="2510114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10. Distribución de PQRD Savia Salud EPS en el Bajo Cauca para el mes de agosto 2024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1211350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Bajo Cauca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521BD9-801C-D993-A17C-C56DF8056A6E}"/>
              </a:ext>
            </a:extLst>
          </p:cNvPr>
          <p:cNvSpPr txBox="1"/>
          <p:nvPr/>
        </p:nvSpPr>
        <p:spPr>
          <a:xfrm>
            <a:off x="1229853" y="6882929"/>
            <a:ext cx="8037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para agosto en el </a:t>
            </a:r>
            <a:r>
              <a:rPr lang="es-CO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Bajo Cauca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es de 34,4 presentando un aumento del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11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 con relación al mes anterior (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31,0</a:t>
            </a:r>
            <a:r>
              <a:rPr lang="es-ES" sz="18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).</a:t>
            </a:r>
            <a:endParaRPr lang="es-CO" sz="18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C6497DF-9468-3875-D043-E1E425B8A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59039"/>
              </p:ext>
            </p:extLst>
          </p:nvPr>
        </p:nvGraphicFramePr>
        <p:xfrm>
          <a:off x="1083178" y="3404681"/>
          <a:ext cx="7914265" cy="3278221"/>
        </p:xfrm>
        <a:graphic>
          <a:graphicData uri="http://schemas.openxmlformats.org/drawingml/2006/table">
            <a:tbl>
              <a:tblPr/>
              <a:tblGrid>
                <a:gridCol w="2862605">
                  <a:extLst>
                    <a:ext uri="{9D8B030D-6E8A-4147-A177-3AD203B41FA5}">
                      <a16:colId xmlns:a16="http://schemas.microsoft.com/office/drawing/2014/main" val="2887169626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667730768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1260341908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1709149492"/>
                    </a:ext>
                  </a:extLst>
                </a:gridCol>
                <a:gridCol w="1262915">
                  <a:extLst>
                    <a:ext uri="{9D8B030D-6E8A-4147-A177-3AD203B41FA5}">
                      <a16:colId xmlns:a16="http://schemas.microsoft.com/office/drawing/2014/main" val="3021961119"/>
                    </a:ext>
                  </a:extLst>
                </a:gridCol>
              </a:tblGrid>
              <a:tr h="983467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BAJO CAUCA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Afiliados 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N°PQRD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Agosto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Tasa Julio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939991"/>
                  </a:ext>
                </a:extLst>
              </a:tr>
              <a:tr h="3278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CACERES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056604"/>
                  </a:ext>
                </a:extLst>
              </a:tr>
              <a:tr h="3278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CAUCASIA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27.643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814778"/>
                  </a:ext>
                </a:extLst>
              </a:tr>
              <a:tr h="3278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BAGRE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003834"/>
                  </a:ext>
                </a:extLst>
              </a:tr>
              <a:tr h="3278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NECHI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44355"/>
                  </a:ext>
                </a:extLst>
              </a:tr>
              <a:tr h="3278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TARAZA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842662"/>
                  </a:ext>
                </a:extLst>
              </a:tr>
              <a:tr h="3278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ZARAGOZA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73535"/>
                  </a:ext>
                </a:extLst>
              </a:tr>
              <a:tr h="327822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6666"/>
                          </a:highlight>
                          <a:latin typeface="Calibri" panose="020F0502020204030204" pitchFamily="34" charset="0"/>
                        </a:rPr>
                        <a:t>TOTAL BAJO CAUCA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46.466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34,4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31,0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090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464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E017E9B6-5AF5-4141-B244-18268CC864FF}"/>
              </a:ext>
            </a:extLst>
          </p:cNvPr>
          <p:cNvSpPr txBox="1"/>
          <p:nvPr/>
        </p:nvSpPr>
        <p:spPr>
          <a:xfrm>
            <a:off x="3471672" y="117641"/>
            <a:ext cx="6353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i="1" dirty="0">
                <a:solidFill>
                  <a:srgbClr val="00A48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6. Distribución PQRD por servicios </a:t>
            </a:r>
            <a:r>
              <a:rPr lang="es-CO" sz="1400" b="1" i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los </a:t>
            </a:r>
            <a:r>
              <a:rPr lang="es-CO" sz="1400" b="1" i="1" dirty="0">
                <a:solidFill>
                  <a:srgbClr val="00A48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principales proveedores para agosto 2024</a:t>
            </a:r>
            <a:endParaRPr lang="es-CO" sz="1400" i="1" dirty="0">
              <a:solidFill>
                <a:srgbClr val="00A48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5D8EFFA-3565-4195-91D7-23F779C0CD6E}"/>
              </a:ext>
            </a:extLst>
          </p:cNvPr>
          <p:cNvSpPr txBox="1"/>
          <p:nvPr/>
        </p:nvSpPr>
        <p:spPr>
          <a:xfrm>
            <a:off x="3909137" y="8848202"/>
            <a:ext cx="5600526" cy="600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600" b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motivos de PQRD asignadas a estas instituciones se encuentran inmersas en la Tabla 1. </a:t>
            </a:r>
            <a:endParaRPr lang="es-ES" sz="1600" dirty="0">
              <a:solidFill>
                <a:srgbClr val="23505E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0ED5D1CD-11AB-4DBA-AF11-AF7AF7999B49}"/>
              </a:ext>
            </a:extLst>
          </p:cNvPr>
          <p:cNvSpPr txBox="1"/>
          <p:nvPr/>
        </p:nvSpPr>
        <p:spPr>
          <a:xfrm>
            <a:off x="1023688" y="632322"/>
            <a:ext cx="8817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000" i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  <a:endParaRPr lang="es-CO" sz="1000" i="1" dirty="0">
              <a:solidFill>
                <a:srgbClr val="23505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es-CO" sz="1000" i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000" i="1" dirty="0">
              <a:solidFill>
                <a:srgbClr val="23505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es-CO" sz="1000" dirty="0">
              <a:solidFill>
                <a:srgbClr val="23505E"/>
              </a:solidFill>
            </a:endParaRPr>
          </a:p>
        </p:txBody>
      </p:sp>
      <p:pic>
        <p:nvPicPr>
          <p:cNvPr id="79" name="Gráfico 78">
            <a:extLst>
              <a:ext uri="{FF2B5EF4-FFF2-40B4-BE49-F238E27FC236}">
                <a16:creationId xmlns:a16="http://schemas.microsoft.com/office/drawing/2014/main" id="{2E6F1AED-E6D0-442D-B0D0-E7D005A00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7721" y="2404539"/>
            <a:ext cx="1200154" cy="242149"/>
          </a:xfrm>
          <a:prstGeom prst="rect">
            <a:avLst/>
          </a:prstGeom>
        </p:spPr>
      </p:pic>
      <p:sp>
        <p:nvSpPr>
          <p:cNvPr id="83" name="CuadroTexto 82">
            <a:extLst>
              <a:ext uri="{FF2B5EF4-FFF2-40B4-BE49-F238E27FC236}">
                <a16:creationId xmlns:a16="http://schemas.microsoft.com/office/drawing/2014/main" id="{F6753C83-5470-4428-87EE-69DC0EF31B7A}"/>
              </a:ext>
            </a:extLst>
          </p:cNvPr>
          <p:cNvSpPr txBox="1"/>
          <p:nvPr/>
        </p:nvSpPr>
        <p:spPr>
          <a:xfrm>
            <a:off x="336460" y="2566067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167</a:t>
            </a:r>
          </a:p>
        </p:txBody>
      </p:sp>
      <p:pic>
        <p:nvPicPr>
          <p:cNvPr id="115" name="Imagen 1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FAE221B-F760-46CD-90E3-7E7E18298F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556" y="1544311"/>
            <a:ext cx="1301798" cy="67593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C207FF5-13EA-E8AD-C894-7D85E217FE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7979" y="3087675"/>
            <a:ext cx="910922" cy="1154682"/>
          </a:xfrm>
          <a:prstGeom prst="rect">
            <a:avLst/>
          </a:prstGeom>
        </p:spPr>
      </p:pic>
      <p:pic>
        <p:nvPicPr>
          <p:cNvPr id="44" name="Imagen 4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F85DAB2-BC09-8563-D241-47420EA2A22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3" r="67610" b="13772"/>
          <a:stretch/>
        </p:blipFill>
        <p:spPr>
          <a:xfrm>
            <a:off x="937509" y="7554790"/>
            <a:ext cx="1544677" cy="1113441"/>
          </a:xfrm>
          <a:prstGeom prst="rect">
            <a:avLst/>
          </a:prstGeom>
        </p:spPr>
      </p:pic>
      <p:pic>
        <p:nvPicPr>
          <p:cNvPr id="45" name="Gráfico 44">
            <a:extLst>
              <a:ext uri="{FF2B5EF4-FFF2-40B4-BE49-F238E27FC236}">
                <a16:creationId xmlns:a16="http://schemas.microsoft.com/office/drawing/2014/main" id="{7FA9C027-62D4-5577-84B6-2E2CE5C8E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86960" y="2394467"/>
            <a:ext cx="1200154" cy="242149"/>
          </a:xfrm>
          <a:prstGeom prst="rect">
            <a:avLst/>
          </a:prstGeom>
        </p:spPr>
      </p:pic>
      <p:pic>
        <p:nvPicPr>
          <p:cNvPr id="46" name="Gráfico 45">
            <a:extLst>
              <a:ext uri="{FF2B5EF4-FFF2-40B4-BE49-F238E27FC236}">
                <a16:creationId xmlns:a16="http://schemas.microsoft.com/office/drawing/2014/main" id="{90E0C542-34E4-95BC-5BED-8D44DD44B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6284" y="2404539"/>
            <a:ext cx="1200154" cy="242149"/>
          </a:xfrm>
          <a:prstGeom prst="rect">
            <a:avLst/>
          </a:prstGeom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2C6802CC-7E48-368C-55B4-5FC158189EE2}"/>
              </a:ext>
            </a:extLst>
          </p:cNvPr>
          <p:cNvSpPr txBox="1"/>
          <p:nvPr/>
        </p:nvSpPr>
        <p:spPr>
          <a:xfrm>
            <a:off x="3565023" y="2566067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502</a:t>
            </a:r>
          </a:p>
        </p:txBody>
      </p:sp>
      <p:pic>
        <p:nvPicPr>
          <p:cNvPr id="50" name="Gráfico 49">
            <a:extLst>
              <a:ext uri="{FF2B5EF4-FFF2-40B4-BE49-F238E27FC236}">
                <a16:creationId xmlns:a16="http://schemas.microsoft.com/office/drawing/2014/main" id="{E80A219A-789A-AC78-1E5E-7E8D42D5E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5523" y="2394467"/>
            <a:ext cx="1200154" cy="242149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6A7F1836-6DD5-AC99-6094-AFB145B735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418" y="4350903"/>
            <a:ext cx="1200154" cy="242149"/>
          </a:xfrm>
          <a:prstGeom prst="rect">
            <a:avLst/>
          </a:prstGeom>
        </p:spPr>
      </p:pic>
      <p:sp>
        <p:nvSpPr>
          <p:cNvPr id="58" name="CuadroTexto 57">
            <a:extLst>
              <a:ext uri="{FF2B5EF4-FFF2-40B4-BE49-F238E27FC236}">
                <a16:creationId xmlns:a16="http://schemas.microsoft.com/office/drawing/2014/main" id="{68A48641-B81C-84B3-EB04-D503749446E3}"/>
              </a:ext>
            </a:extLst>
          </p:cNvPr>
          <p:cNvSpPr txBox="1"/>
          <p:nvPr/>
        </p:nvSpPr>
        <p:spPr>
          <a:xfrm>
            <a:off x="411923" y="5139225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C066AA3-78C0-09DB-4E0A-05814E885CCE}"/>
              </a:ext>
            </a:extLst>
          </p:cNvPr>
          <p:cNvSpPr txBox="1"/>
          <p:nvPr/>
        </p:nvSpPr>
        <p:spPr>
          <a:xfrm>
            <a:off x="332028" y="4511190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148</a:t>
            </a:r>
          </a:p>
        </p:txBody>
      </p:sp>
      <p:pic>
        <p:nvPicPr>
          <p:cNvPr id="61" name="Gráfico 60">
            <a:extLst>
              <a:ext uri="{FF2B5EF4-FFF2-40B4-BE49-F238E27FC236}">
                <a16:creationId xmlns:a16="http://schemas.microsoft.com/office/drawing/2014/main" id="{A7ABC424-CC13-6E0B-01A4-E2C60B56F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2657" y="4340831"/>
            <a:ext cx="1200154" cy="242149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6C7523C2-7C4A-04D4-3DE5-3BF6747CB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3250" y="4283542"/>
            <a:ext cx="1200154" cy="242149"/>
          </a:xfrm>
          <a:prstGeom prst="rect">
            <a:avLst/>
          </a:prstGeom>
        </p:spPr>
      </p:pic>
      <p:sp>
        <p:nvSpPr>
          <p:cNvPr id="96" name="CuadroTexto 95">
            <a:extLst>
              <a:ext uri="{FF2B5EF4-FFF2-40B4-BE49-F238E27FC236}">
                <a16:creationId xmlns:a16="http://schemas.microsoft.com/office/drawing/2014/main" id="{E3E0A647-BC32-063B-CBA3-BD5ABF8B5D43}"/>
              </a:ext>
            </a:extLst>
          </p:cNvPr>
          <p:cNvSpPr txBox="1"/>
          <p:nvPr/>
        </p:nvSpPr>
        <p:spPr>
          <a:xfrm>
            <a:off x="3561989" y="4445070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263</a:t>
            </a:r>
          </a:p>
        </p:txBody>
      </p:sp>
      <p:pic>
        <p:nvPicPr>
          <p:cNvPr id="98" name="Gráfico 97">
            <a:extLst>
              <a:ext uri="{FF2B5EF4-FFF2-40B4-BE49-F238E27FC236}">
                <a16:creationId xmlns:a16="http://schemas.microsoft.com/office/drawing/2014/main" id="{19009560-A2A9-494B-7485-0D483569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2489" y="4273470"/>
            <a:ext cx="1200154" cy="242149"/>
          </a:xfrm>
          <a:prstGeom prst="rect">
            <a:avLst/>
          </a:prstGeom>
        </p:spPr>
      </p:pic>
      <p:pic>
        <p:nvPicPr>
          <p:cNvPr id="100" name="Imagen 99" descr="Texto&#10;&#10;Descripción generada automáticamente con confianza media">
            <a:extLst>
              <a:ext uri="{FF2B5EF4-FFF2-40B4-BE49-F238E27FC236}">
                <a16:creationId xmlns:a16="http://schemas.microsoft.com/office/drawing/2014/main" id="{C262E0CB-B160-F935-E761-609CA7E66E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939" y="3443469"/>
            <a:ext cx="2381250" cy="885825"/>
          </a:xfrm>
          <a:prstGeom prst="rect">
            <a:avLst/>
          </a:prstGeom>
        </p:spPr>
      </p:pic>
      <p:pic>
        <p:nvPicPr>
          <p:cNvPr id="101" name="Gráfico 100">
            <a:extLst>
              <a:ext uri="{FF2B5EF4-FFF2-40B4-BE49-F238E27FC236}">
                <a16:creationId xmlns:a16="http://schemas.microsoft.com/office/drawing/2014/main" id="{E2A76C0C-2ADF-DADD-ABA9-31B71A1C2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9808" y="4304118"/>
            <a:ext cx="1200154" cy="242149"/>
          </a:xfrm>
          <a:prstGeom prst="rect">
            <a:avLst/>
          </a:prstGeom>
        </p:spPr>
      </p:pic>
      <p:sp>
        <p:nvSpPr>
          <p:cNvPr id="103" name="CuadroTexto 102">
            <a:extLst>
              <a:ext uri="{FF2B5EF4-FFF2-40B4-BE49-F238E27FC236}">
                <a16:creationId xmlns:a16="http://schemas.microsoft.com/office/drawing/2014/main" id="{DFF21D91-B5A4-D77F-2B04-8787F2D8AC45}"/>
              </a:ext>
            </a:extLst>
          </p:cNvPr>
          <p:cNvSpPr txBox="1"/>
          <p:nvPr/>
        </p:nvSpPr>
        <p:spPr>
          <a:xfrm>
            <a:off x="6724610" y="448599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214</a:t>
            </a:r>
          </a:p>
        </p:txBody>
      </p:sp>
      <p:pic>
        <p:nvPicPr>
          <p:cNvPr id="105" name="Gráfico 104">
            <a:extLst>
              <a:ext uri="{FF2B5EF4-FFF2-40B4-BE49-F238E27FC236}">
                <a16:creationId xmlns:a16="http://schemas.microsoft.com/office/drawing/2014/main" id="{B263E7CC-AAC7-F581-A9D7-BF6E9E67B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9047" y="4294046"/>
            <a:ext cx="1200154" cy="242149"/>
          </a:xfrm>
          <a:prstGeom prst="rect">
            <a:avLst/>
          </a:prstGeom>
        </p:spPr>
      </p:pic>
      <p:pic>
        <p:nvPicPr>
          <p:cNvPr id="114" name="Gráfico 113">
            <a:extLst>
              <a:ext uri="{FF2B5EF4-FFF2-40B4-BE49-F238E27FC236}">
                <a16:creationId xmlns:a16="http://schemas.microsoft.com/office/drawing/2014/main" id="{C1C54812-A54F-0547-98DA-D90D93A54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418" y="6497597"/>
            <a:ext cx="1200154" cy="242149"/>
          </a:xfrm>
          <a:prstGeom prst="rect">
            <a:avLst/>
          </a:prstGeom>
        </p:spPr>
      </p:pic>
      <p:sp>
        <p:nvSpPr>
          <p:cNvPr id="118" name="CuadroTexto 117">
            <a:extLst>
              <a:ext uri="{FF2B5EF4-FFF2-40B4-BE49-F238E27FC236}">
                <a16:creationId xmlns:a16="http://schemas.microsoft.com/office/drawing/2014/main" id="{E0DFD5BE-11C6-A9D8-CFF3-8197D0D69BC1}"/>
              </a:ext>
            </a:extLst>
          </p:cNvPr>
          <p:cNvSpPr txBox="1"/>
          <p:nvPr/>
        </p:nvSpPr>
        <p:spPr>
          <a:xfrm>
            <a:off x="34215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</a:p>
        </p:txBody>
      </p:sp>
      <p:pic>
        <p:nvPicPr>
          <p:cNvPr id="120" name="Gráfico 119">
            <a:extLst>
              <a:ext uri="{FF2B5EF4-FFF2-40B4-BE49-F238E27FC236}">
                <a16:creationId xmlns:a16="http://schemas.microsoft.com/office/drawing/2014/main" id="{F3E2E0E2-2C0A-1189-9284-170BE13E3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2657" y="6487525"/>
            <a:ext cx="1200154" cy="242149"/>
          </a:xfrm>
          <a:prstGeom prst="rect">
            <a:avLst/>
          </a:prstGeom>
        </p:spPr>
      </p:pic>
      <p:pic>
        <p:nvPicPr>
          <p:cNvPr id="122" name="Imagen 121" descr="Logotipo&#10;&#10;Descripción generada automáticamente">
            <a:extLst>
              <a:ext uri="{FF2B5EF4-FFF2-40B4-BE49-F238E27FC236}">
                <a16:creationId xmlns:a16="http://schemas.microsoft.com/office/drawing/2014/main" id="{9F3A3831-BA53-D0C2-1E37-DBCA9EF693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313" y="5597010"/>
            <a:ext cx="2090182" cy="654819"/>
          </a:xfrm>
          <a:prstGeom prst="rect">
            <a:avLst/>
          </a:prstGeom>
        </p:spPr>
      </p:pic>
      <p:pic>
        <p:nvPicPr>
          <p:cNvPr id="123" name="Gráfico 122">
            <a:extLst>
              <a:ext uri="{FF2B5EF4-FFF2-40B4-BE49-F238E27FC236}">
                <a16:creationId xmlns:a16="http://schemas.microsoft.com/office/drawing/2014/main" id="{FB9BF284-2B99-DD53-8181-0FB7CBBFF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08138" y="6497597"/>
            <a:ext cx="1200154" cy="242149"/>
          </a:xfrm>
          <a:prstGeom prst="rect">
            <a:avLst/>
          </a:prstGeom>
        </p:spPr>
      </p:pic>
      <p:sp>
        <p:nvSpPr>
          <p:cNvPr id="125" name="CuadroTexto 124">
            <a:extLst>
              <a:ext uri="{FF2B5EF4-FFF2-40B4-BE49-F238E27FC236}">
                <a16:creationId xmlns:a16="http://schemas.microsoft.com/office/drawing/2014/main" id="{574CA079-534F-46DC-56C6-5293C655A7C8}"/>
              </a:ext>
            </a:extLst>
          </p:cNvPr>
          <p:cNvSpPr txBox="1"/>
          <p:nvPr/>
        </p:nvSpPr>
        <p:spPr>
          <a:xfrm>
            <a:off x="356687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161</a:t>
            </a:r>
          </a:p>
        </p:txBody>
      </p:sp>
      <p:pic>
        <p:nvPicPr>
          <p:cNvPr id="127" name="Gráfico 126">
            <a:extLst>
              <a:ext uri="{FF2B5EF4-FFF2-40B4-BE49-F238E27FC236}">
                <a16:creationId xmlns:a16="http://schemas.microsoft.com/office/drawing/2014/main" id="{6D20A91B-A19A-D8C5-AECE-B61DB8376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17377" y="6487525"/>
            <a:ext cx="1200154" cy="242149"/>
          </a:xfrm>
          <a:prstGeom prst="rect">
            <a:avLst/>
          </a:prstGeom>
        </p:spPr>
      </p:pic>
      <p:pic>
        <p:nvPicPr>
          <p:cNvPr id="130" name="Gráfico 129">
            <a:extLst>
              <a:ext uri="{FF2B5EF4-FFF2-40B4-BE49-F238E27FC236}">
                <a16:creationId xmlns:a16="http://schemas.microsoft.com/office/drawing/2014/main" id="{77CD37AE-A8C4-953E-0D34-BFDC1EDAD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47793" y="6478414"/>
            <a:ext cx="1200154" cy="242149"/>
          </a:xfrm>
          <a:prstGeom prst="rect">
            <a:avLst/>
          </a:prstGeom>
        </p:spPr>
      </p:pic>
      <p:sp>
        <p:nvSpPr>
          <p:cNvPr id="132" name="CuadroTexto 131">
            <a:extLst>
              <a:ext uri="{FF2B5EF4-FFF2-40B4-BE49-F238E27FC236}">
                <a16:creationId xmlns:a16="http://schemas.microsoft.com/office/drawing/2014/main" id="{35797974-8238-5C52-F7A0-8101B01023BD}"/>
              </a:ext>
            </a:extLst>
          </p:cNvPr>
          <p:cNvSpPr txBox="1"/>
          <p:nvPr/>
        </p:nvSpPr>
        <p:spPr>
          <a:xfrm>
            <a:off x="6695550" y="663939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52</a:t>
            </a:r>
          </a:p>
        </p:txBody>
      </p:sp>
      <p:pic>
        <p:nvPicPr>
          <p:cNvPr id="134" name="Gráfico 133">
            <a:extLst>
              <a:ext uri="{FF2B5EF4-FFF2-40B4-BE49-F238E27FC236}">
                <a16:creationId xmlns:a16="http://schemas.microsoft.com/office/drawing/2014/main" id="{4B9AEF94-BC10-46D9-1189-CE30176BC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7032" y="6468342"/>
            <a:ext cx="1200154" cy="242149"/>
          </a:xfrm>
          <a:prstGeom prst="rect">
            <a:avLst/>
          </a:prstGeom>
        </p:spPr>
      </p:pic>
      <p:pic>
        <p:nvPicPr>
          <p:cNvPr id="135" name="Gráfico 134">
            <a:extLst>
              <a:ext uri="{FF2B5EF4-FFF2-40B4-BE49-F238E27FC236}">
                <a16:creationId xmlns:a16="http://schemas.microsoft.com/office/drawing/2014/main" id="{1557FF10-1A95-D47E-B9F7-F1CDABCBA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286" y="8718561"/>
            <a:ext cx="1200154" cy="242149"/>
          </a:xfrm>
          <a:prstGeom prst="rect">
            <a:avLst/>
          </a:prstGeom>
        </p:spPr>
      </p:pic>
      <p:sp>
        <p:nvSpPr>
          <p:cNvPr id="137" name="CuadroTexto 136">
            <a:extLst>
              <a:ext uri="{FF2B5EF4-FFF2-40B4-BE49-F238E27FC236}">
                <a16:creationId xmlns:a16="http://schemas.microsoft.com/office/drawing/2014/main" id="{F7E8D99B-5CBF-8E44-8D0D-A52C983000CA}"/>
              </a:ext>
            </a:extLst>
          </p:cNvPr>
          <p:cNvSpPr txBox="1"/>
          <p:nvPr/>
        </p:nvSpPr>
        <p:spPr>
          <a:xfrm>
            <a:off x="345025" y="888008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221</a:t>
            </a:r>
          </a:p>
        </p:txBody>
      </p:sp>
      <p:pic>
        <p:nvPicPr>
          <p:cNvPr id="139" name="Gráfico 138">
            <a:extLst>
              <a:ext uri="{FF2B5EF4-FFF2-40B4-BE49-F238E27FC236}">
                <a16:creationId xmlns:a16="http://schemas.microsoft.com/office/drawing/2014/main" id="{422A22F6-0A12-3793-7CB2-B8F9C140E1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5525" y="8708489"/>
            <a:ext cx="1200154" cy="242149"/>
          </a:xfrm>
          <a:prstGeom prst="rect">
            <a:avLst/>
          </a:prstGeom>
        </p:spPr>
      </p:pic>
      <p:sp>
        <p:nvSpPr>
          <p:cNvPr id="140" name="CuadroTexto 139">
            <a:extLst>
              <a:ext uri="{FF2B5EF4-FFF2-40B4-BE49-F238E27FC236}">
                <a16:creationId xmlns:a16="http://schemas.microsoft.com/office/drawing/2014/main" id="{0229D362-2202-A5CD-A20E-74B670811F14}"/>
              </a:ext>
            </a:extLst>
          </p:cNvPr>
          <p:cNvSpPr txBox="1"/>
          <p:nvPr/>
        </p:nvSpPr>
        <p:spPr>
          <a:xfrm>
            <a:off x="355426" y="231248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Julio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1" name="CuadroTexto 140">
            <a:extLst>
              <a:ext uri="{FF2B5EF4-FFF2-40B4-BE49-F238E27FC236}">
                <a16:creationId xmlns:a16="http://schemas.microsoft.com/office/drawing/2014/main" id="{CC743780-76F9-A96D-B68B-03C11A92261A}"/>
              </a:ext>
            </a:extLst>
          </p:cNvPr>
          <p:cNvSpPr txBox="1"/>
          <p:nvPr/>
        </p:nvSpPr>
        <p:spPr>
          <a:xfrm>
            <a:off x="1639052" y="231950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2" name="CuadroTexto 141">
            <a:extLst>
              <a:ext uri="{FF2B5EF4-FFF2-40B4-BE49-F238E27FC236}">
                <a16:creationId xmlns:a16="http://schemas.microsoft.com/office/drawing/2014/main" id="{DFBDB760-2D2C-F19B-13AD-73D2E081F728}"/>
              </a:ext>
            </a:extLst>
          </p:cNvPr>
          <p:cNvSpPr txBox="1"/>
          <p:nvPr/>
        </p:nvSpPr>
        <p:spPr>
          <a:xfrm>
            <a:off x="3592066" y="232075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Julio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3" name="CuadroTexto 142">
            <a:extLst>
              <a:ext uri="{FF2B5EF4-FFF2-40B4-BE49-F238E27FC236}">
                <a16:creationId xmlns:a16="http://schemas.microsoft.com/office/drawing/2014/main" id="{8F165542-A9CE-8F23-EC1A-19DB7E437BEC}"/>
              </a:ext>
            </a:extLst>
          </p:cNvPr>
          <p:cNvSpPr txBox="1"/>
          <p:nvPr/>
        </p:nvSpPr>
        <p:spPr>
          <a:xfrm>
            <a:off x="4875692" y="232777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5" name="CuadroTexto 144">
            <a:extLst>
              <a:ext uri="{FF2B5EF4-FFF2-40B4-BE49-F238E27FC236}">
                <a16:creationId xmlns:a16="http://schemas.microsoft.com/office/drawing/2014/main" id="{17A1D9DF-E031-221B-1980-EED0BB9D647E}"/>
              </a:ext>
            </a:extLst>
          </p:cNvPr>
          <p:cNvSpPr txBox="1"/>
          <p:nvPr/>
        </p:nvSpPr>
        <p:spPr>
          <a:xfrm>
            <a:off x="7986607" y="231795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Abril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6" name="CuadroTexto 145">
            <a:extLst>
              <a:ext uri="{FF2B5EF4-FFF2-40B4-BE49-F238E27FC236}">
                <a16:creationId xmlns:a16="http://schemas.microsoft.com/office/drawing/2014/main" id="{75AD39B4-D7D0-10AD-A7C8-2DCBE4D61851}"/>
              </a:ext>
            </a:extLst>
          </p:cNvPr>
          <p:cNvSpPr txBox="1"/>
          <p:nvPr/>
        </p:nvSpPr>
        <p:spPr>
          <a:xfrm>
            <a:off x="324769" y="427471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Julio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7" name="CuadroTexto 146">
            <a:extLst>
              <a:ext uri="{FF2B5EF4-FFF2-40B4-BE49-F238E27FC236}">
                <a16:creationId xmlns:a16="http://schemas.microsoft.com/office/drawing/2014/main" id="{EC2130E9-CC0C-7240-6C09-89843221823D}"/>
              </a:ext>
            </a:extLst>
          </p:cNvPr>
          <p:cNvSpPr txBox="1"/>
          <p:nvPr/>
        </p:nvSpPr>
        <p:spPr>
          <a:xfrm>
            <a:off x="1608395" y="428173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8" name="CuadroTexto 147">
            <a:extLst>
              <a:ext uri="{FF2B5EF4-FFF2-40B4-BE49-F238E27FC236}">
                <a16:creationId xmlns:a16="http://schemas.microsoft.com/office/drawing/2014/main" id="{187295E9-23E0-5A87-659B-A307230A2D8A}"/>
              </a:ext>
            </a:extLst>
          </p:cNvPr>
          <p:cNvSpPr txBox="1"/>
          <p:nvPr/>
        </p:nvSpPr>
        <p:spPr>
          <a:xfrm>
            <a:off x="3599114" y="4212455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Julio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ABA1A8A6-DAA4-0A53-0AA2-7091D395F728}"/>
              </a:ext>
            </a:extLst>
          </p:cNvPr>
          <p:cNvSpPr txBox="1"/>
          <p:nvPr/>
        </p:nvSpPr>
        <p:spPr>
          <a:xfrm>
            <a:off x="4882740" y="4219475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0" name="CuadroTexto 149">
            <a:extLst>
              <a:ext uri="{FF2B5EF4-FFF2-40B4-BE49-F238E27FC236}">
                <a16:creationId xmlns:a16="http://schemas.microsoft.com/office/drawing/2014/main" id="{056F9E9E-7CD0-B0DA-3CB9-F3F826AD9CFF}"/>
              </a:ext>
            </a:extLst>
          </p:cNvPr>
          <p:cNvSpPr txBox="1"/>
          <p:nvPr/>
        </p:nvSpPr>
        <p:spPr>
          <a:xfrm>
            <a:off x="6622390" y="4220024"/>
            <a:ext cx="1617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Julio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1" name="CuadroTexto 150">
            <a:extLst>
              <a:ext uri="{FF2B5EF4-FFF2-40B4-BE49-F238E27FC236}">
                <a16:creationId xmlns:a16="http://schemas.microsoft.com/office/drawing/2014/main" id="{FD2FCB4D-8908-C373-2E5F-AC7094DECC6C}"/>
              </a:ext>
            </a:extLst>
          </p:cNvPr>
          <p:cNvSpPr txBox="1"/>
          <p:nvPr/>
        </p:nvSpPr>
        <p:spPr>
          <a:xfrm>
            <a:off x="8027883" y="4227044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2" name="CuadroTexto 151">
            <a:extLst>
              <a:ext uri="{FF2B5EF4-FFF2-40B4-BE49-F238E27FC236}">
                <a16:creationId xmlns:a16="http://schemas.microsoft.com/office/drawing/2014/main" id="{2F944525-F496-AD7F-0D68-3102CE3F5E9B}"/>
              </a:ext>
            </a:extLst>
          </p:cNvPr>
          <p:cNvSpPr txBox="1"/>
          <p:nvPr/>
        </p:nvSpPr>
        <p:spPr>
          <a:xfrm>
            <a:off x="383414" y="6425137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Julio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3" name="CuadroTexto 152">
            <a:extLst>
              <a:ext uri="{FF2B5EF4-FFF2-40B4-BE49-F238E27FC236}">
                <a16:creationId xmlns:a16="http://schemas.microsoft.com/office/drawing/2014/main" id="{377FFE8A-D377-E029-65E7-4F6B2088F3EA}"/>
              </a:ext>
            </a:extLst>
          </p:cNvPr>
          <p:cNvSpPr txBox="1"/>
          <p:nvPr/>
        </p:nvSpPr>
        <p:spPr>
          <a:xfrm>
            <a:off x="1667040" y="6432157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6" name="CuadroTexto 155">
            <a:extLst>
              <a:ext uri="{FF2B5EF4-FFF2-40B4-BE49-F238E27FC236}">
                <a16:creationId xmlns:a16="http://schemas.microsoft.com/office/drawing/2014/main" id="{D22D3ADB-9249-A540-6F10-36967A928D30}"/>
              </a:ext>
            </a:extLst>
          </p:cNvPr>
          <p:cNvSpPr txBox="1"/>
          <p:nvPr/>
        </p:nvSpPr>
        <p:spPr>
          <a:xfrm>
            <a:off x="3606234" y="6414497"/>
            <a:ext cx="150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Julio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7" name="CuadroTexto 156">
            <a:extLst>
              <a:ext uri="{FF2B5EF4-FFF2-40B4-BE49-F238E27FC236}">
                <a16:creationId xmlns:a16="http://schemas.microsoft.com/office/drawing/2014/main" id="{B024B86F-FE44-D27C-5E63-EC2476D3B4BA}"/>
              </a:ext>
            </a:extLst>
          </p:cNvPr>
          <p:cNvSpPr txBox="1"/>
          <p:nvPr/>
        </p:nvSpPr>
        <p:spPr>
          <a:xfrm>
            <a:off x="4899728" y="6421517"/>
            <a:ext cx="1495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</a:p>
          <a:p>
            <a:pPr algn="ctr"/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8" name="CuadroTexto 157">
            <a:extLst>
              <a:ext uri="{FF2B5EF4-FFF2-40B4-BE49-F238E27FC236}">
                <a16:creationId xmlns:a16="http://schemas.microsoft.com/office/drawing/2014/main" id="{48238699-0923-4373-6BC9-5FE84DF29DF4}"/>
              </a:ext>
            </a:extLst>
          </p:cNvPr>
          <p:cNvSpPr txBox="1"/>
          <p:nvPr/>
        </p:nvSpPr>
        <p:spPr>
          <a:xfrm>
            <a:off x="6685682" y="6397129"/>
            <a:ext cx="1554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Julio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9" name="CuadroTexto 158">
            <a:extLst>
              <a:ext uri="{FF2B5EF4-FFF2-40B4-BE49-F238E27FC236}">
                <a16:creationId xmlns:a16="http://schemas.microsoft.com/office/drawing/2014/main" id="{4581096C-D60E-4A1C-0626-F3EF95FF7EAF}"/>
              </a:ext>
            </a:extLst>
          </p:cNvPr>
          <p:cNvSpPr txBox="1"/>
          <p:nvPr/>
        </p:nvSpPr>
        <p:spPr>
          <a:xfrm>
            <a:off x="8027883" y="640414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60" name="CuadroTexto 159">
            <a:extLst>
              <a:ext uri="{FF2B5EF4-FFF2-40B4-BE49-F238E27FC236}">
                <a16:creationId xmlns:a16="http://schemas.microsoft.com/office/drawing/2014/main" id="{6A653E8F-CBDF-0E44-342B-1FF9F0ECE369}"/>
              </a:ext>
            </a:extLst>
          </p:cNvPr>
          <p:cNvSpPr txBox="1"/>
          <p:nvPr/>
        </p:nvSpPr>
        <p:spPr>
          <a:xfrm>
            <a:off x="317187" y="8636934"/>
            <a:ext cx="1544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Julio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61" name="CuadroTexto 160">
            <a:extLst>
              <a:ext uri="{FF2B5EF4-FFF2-40B4-BE49-F238E27FC236}">
                <a16:creationId xmlns:a16="http://schemas.microsoft.com/office/drawing/2014/main" id="{CA8C57AD-7D9D-6C28-B9B9-B017DE5F7F66}"/>
              </a:ext>
            </a:extLst>
          </p:cNvPr>
          <p:cNvSpPr txBox="1"/>
          <p:nvPr/>
        </p:nvSpPr>
        <p:spPr>
          <a:xfrm>
            <a:off x="1649520" y="8643954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62" name="CuadroTexto 161">
            <a:extLst>
              <a:ext uri="{FF2B5EF4-FFF2-40B4-BE49-F238E27FC236}">
                <a16:creationId xmlns:a16="http://schemas.microsoft.com/office/drawing/2014/main" id="{0F4BEBB0-A53F-5C44-2B6D-614D994CEE3D}"/>
              </a:ext>
            </a:extLst>
          </p:cNvPr>
          <p:cNvSpPr txBox="1"/>
          <p:nvPr/>
        </p:nvSpPr>
        <p:spPr>
          <a:xfrm>
            <a:off x="1542128" y="2561682"/>
            <a:ext cx="1544677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151</a:t>
            </a:r>
          </a:p>
          <a:p>
            <a:pPr algn="ctr"/>
            <a:endParaRPr lang="es-ES" sz="2000" baseline="-25000" dirty="0">
              <a:solidFill>
                <a:srgbClr val="00A48D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64" name="CuadroTexto 163">
            <a:extLst>
              <a:ext uri="{FF2B5EF4-FFF2-40B4-BE49-F238E27FC236}">
                <a16:creationId xmlns:a16="http://schemas.microsoft.com/office/drawing/2014/main" id="{F457C3D5-52D2-AAE9-1CD2-0BC64C7D54AE}"/>
              </a:ext>
            </a:extLst>
          </p:cNvPr>
          <p:cNvSpPr txBox="1"/>
          <p:nvPr/>
        </p:nvSpPr>
        <p:spPr>
          <a:xfrm>
            <a:off x="4842081" y="2545394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441</a:t>
            </a:r>
          </a:p>
        </p:txBody>
      </p:sp>
      <p:sp>
        <p:nvSpPr>
          <p:cNvPr id="168" name="CuadroTexto 167">
            <a:extLst>
              <a:ext uri="{FF2B5EF4-FFF2-40B4-BE49-F238E27FC236}">
                <a16:creationId xmlns:a16="http://schemas.microsoft.com/office/drawing/2014/main" id="{E8893F32-0F03-A707-2928-AD01C5C6FC36}"/>
              </a:ext>
            </a:extLst>
          </p:cNvPr>
          <p:cNvSpPr txBox="1"/>
          <p:nvPr/>
        </p:nvSpPr>
        <p:spPr>
          <a:xfrm>
            <a:off x="1578018" y="451066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130</a:t>
            </a:r>
          </a:p>
        </p:txBody>
      </p:sp>
      <p:sp>
        <p:nvSpPr>
          <p:cNvPr id="170" name="CuadroTexto 169">
            <a:extLst>
              <a:ext uri="{FF2B5EF4-FFF2-40B4-BE49-F238E27FC236}">
                <a16:creationId xmlns:a16="http://schemas.microsoft.com/office/drawing/2014/main" id="{727D9822-C732-434B-8A14-6DB1B77F889D}"/>
              </a:ext>
            </a:extLst>
          </p:cNvPr>
          <p:cNvSpPr txBox="1"/>
          <p:nvPr/>
        </p:nvSpPr>
        <p:spPr>
          <a:xfrm>
            <a:off x="4824117" y="446477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221</a:t>
            </a:r>
          </a:p>
        </p:txBody>
      </p:sp>
      <p:sp>
        <p:nvSpPr>
          <p:cNvPr id="172" name="CuadroTexto 171">
            <a:extLst>
              <a:ext uri="{FF2B5EF4-FFF2-40B4-BE49-F238E27FC236}">
                <a16:creationId xmlns:a16="http://schemas.microsoft.com/office/drawing/2014/main" id="{4F6018B6-45D8-ECFF-9AE7-783B8502D7CF}"/>
              </a:ext>
            </a:extLst>
          </p:cNvPr>
          <p:cNvSpPr txBox="1"/>
          <p:nvPr/>
        </p:nvSpPr>
        <p:spPr>
          <a:xfrm>
            <a:off x="7946587" y="447266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232</a:t>
            </a:r>
          </a:p>
        </p:txBody>
      </p:sp>
      <p:sp>
        <p:nvSpPr>
          <p:cNvPr id="175" name="CuadroTexto 174">
            <a:extLst>
              <a:ext uri="{FF2B5EF4-FFF2-40B4-BE49-F238E27FC236}">
                <a16:creationId xmlns:a16="http://schemas.microsoft.com/office/drawing/2014/main" id="{A4E914B8-5D7C-10AF-27A6-6BB62324E381}"/>
              </a:ext>
            </a:extLst>
          </p:cNvPr>
          <p:cNvSpPr txBox="1"/>
          <p:nvPr/>
        </p:nvSpPr>
        <p:spPr>
          <a:xfrm>
            <a:off x="164041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77" name="CuadroTexto 176">
            <a:extLst>
              <a:ext uri="{FF2B5EF4-FFF2-40B4-BE49-F238E27FC236}">
                <a16:creationId xmlns:a16="http://schemas.microsoft.com/office/drawing/2014/main" id="{EB05ED8D-02BB-E606-9D61-B59B571F57C7}"/>
              </a:ext>
            </a:extLst>
          </p:cNvPr>
          <p:cNvSpPr txBox="1"/>
          <p:nvPr/>
        </p:nvSpPr>
        <p:spPr>
          <a:xfrm>
            <a:off x="4848153" y="666039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125</a:t>
            </a:r>
          </a:p>
        </p:txBody>
      </p:sp>
      <p:sp>
        <p:nvSpPr>
          <p:cNvPr id="179" name="CuadroTexto 178">
            <a:extLst>
              <a:ext uri="{FF2B5EF4-FFF2-40B4-BE49-F238E27FC236}">
                <a16:creationId xmlns:a16="http://schemas.microsoft.com/office/drawing/2014/main" id="{BD10583C-FF9C-C5B9-AC13-E13169503BEA}"/>
              </a:ext>
            </a:extLst>
          </p:cNvPr>
          <p:cNvSpPr txBox="1"/>
          <p:nvPr/>
        </p:nvSpPr>
        <p:spPr>
          <a:xfrm>
            <a:off x="7989044" y="664104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37</a:t>
            </a:r>
          </a:p>
        </p:txBody>
      </p:sp>
      <p:sp>
        <p:nvSpPr>
          <p:cNvPr id="181" name="CuadroTexto 180">
            <a:extLst>
              <a:ext uri="{FF2B5EF4-FFF2-40B4-BE49-F238E27FC236}">
                <a16:creationId xmlns:a16="http://schemas.microsoft.com/office/drawing/2014/main" id="{9E691F49-8ABA-5175-55EF-A72CCBB86171}"/>
              </a:ext>
            </a:extLst>
          </p:cNvPr>
          <p:cNvSpPr txBox="1"/>
          <p:nvPr/>
        </p:nvSpPr>
        <p:spPr>
          <a:xfrm>
            <a:off x="1542058" y="8891948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131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FEE777D-542C-7287-9C2E-7552774CF5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4540" y="3405144"/>
            <a:ext cx="2495898" cy="72400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5F7A512-9E6C-D91A-0ADC-C6C13129C1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0073" y="5311575"/>
            <a:ext cx="2192733" cy="93239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57B093E-4058-DD87-F2B4-AB2E2140AA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24325" y="5268661"/>
            <a:ext cx="1247243" cy="108583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02E63FA-CC90-F3C7-69EB-A6A5A9AC3A5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0610" y="1354915"/>
            <a:ext cx="1397830" cy="978481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FDC5E92E-F177-0271-07DB-CD4C982F83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99723" y="2363538"/>
            <a:ext cx="1200154" cy="242149"/>
          </a:xfrm>
          <a:prstGeom prst="rect">
            <a:avLst/>
          </a:prstGeom>
        </p:spPr>
      </p:pic>
      <p:sp>
        <p:nvSpPr>
          <p:cNvPr id="25" name="CuadroTexto 24">
            <a:extLst>
              <a:ext uri="{FF2B5EF4-FFF2-40B4-BE49-F238E27FC236}">
                <a16:creationId xmlns:a16="http://schemas.microsoft.com/office/drawing/2014/main" id="{42CCFDB8-F4E6-70B9-73F3-1703BF33EEC4}"/>
              </a:ext>
            </a:extLst>
          </p:cNvPr>
          <p:cNvSpPr txBox="1"/>
          <p:nvPr/>
        </p:nvSpPr>
        <p:spPr>
          <a:xfrm>
            <a:off x="6979331" y="253470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77</a:t>
            </a:r>
          </a:p>
        </p:txBody>
      </p:sp>
      <p:pic>
        <p:nvPicPr>
          <p:cNvPr id="27" name="Gráfico 26">
            <a:extLst>
              <a:ext uri="{FF2B5EF4-FFF2-40B4-BE49-F238E27FC236}">
                <a16:creationId xmlns:a16="http://schemas.microsoft.com/office/drawing/2014/main" id="{BA066023-6F5E-454E-E416-507741A26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08962" y="2353466"/>
            <a:ext cx="1200154" cy="242149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CE4D5CCA-616C-98CF-8FC4-33D97B92EED3}"/>
              </a:ext>
            </a:extLst>
          </p:cNvPr>
          <p:cNvSpPr txBox="1"/>
          <p:nvPr/>
        </p:nvSpPr>
        <p:spPr>
          <a:xfrm>
            <a:off x="6979331" y="2281911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Julio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163ECAF-5972-909E-2AAE-6CB3B2D1C809}"/>
              </a:ext>
            </a:extLst>
          </p:cNvPr>
          <p:cNvSpPr txBox="1"/>
          <p:nvPr/>
        </p:nvSpPr>
        <p:spPr>
          <a:xfrm rot="10800000" flipV="1">
            <a:off x="7851208" y="2274384"/>
            <a:ext cx="22137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Agosto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D67D4F0-B60D-B314-F0A8-4687D8B63E86}"/>
              </a:ext>
            </a:extLst>
          </p:cNvPr>
          <p:cNvSpPr txBox="1"/>
          <p:nvPr/>
        </p:nvSpPr>
        <p:spPr>
          <a:xfrm>
            <a:off x="8157032" y="2499054"/>
            <a:ext cx="1593784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95</a:t>
            </a: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A1D9421D-BB9F-C318-0AA9-E6B3DD69B13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913" y="1525363"/>
            <a:ext cx="2030273" cy="68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102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9311F77-B64B-4C21-9F2C-C34B3C673E17}"/>
              </a:ext>
            </a:extLst>
          </p:cNvPr>
          <p:cNvSpPr txBox="1"/>
          <p:nvPr/>
        </p:nvSpPr>
        <p:spPr>
          <a:xfrm>
            <a:off x="357527" y="2923578"/>
            <a:ext cx="4546600" cy="5024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Petición: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mediante la cual una persona por motivos de interés general o particular solicita la intervención de la entidad para la resolución de una situación, la prestación de un servicio, la información o requerimiento de copia de documentos, entre otros.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Queja: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manifestación de una persona, a través de la cual expresa inconformidad con el actuar de un funcionario de la entidad.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Reclamo: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través del cual los usuarios del Sistema General de Seguridad Social en Salud dan a conocer su insatisfacción con la prestación del servicio de salud.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D6AED10-82EA-4901-A3AC-B8C8C2416F1B}"/>
              </a:ext>
            </a:extLst>
          </p:cNvPr>
          <p:cNvSpPr txBox="1"/>
          <p:nvPr/>
        </p:nvSpPr>
        <p:spPr>
          <a:xfrm>
            <a:off x="776626" y="2132658"/>
            <a:ext cx="3014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Glosario</a:t>
            </a:r>
            <a:endParaRPr lang="es-CO" sz="2800" dirty="0">
              <a:solidFill>
                <a:srgbClr val="00A48D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4C230B5-B2BE-4A91-A018-185FE58CB831}"/>
              </a:ext>
            </a:extLst>
          </p:cNvPr>
          <p:cNvSpPr txBox="1"/>
          <p:nvPr/>
        </p:nvSpPr>
        <p:spPr>
          <a:xfrm>
            <a:off x="5158127" y="2923578"/>
            <a:ext cx="4546600" cy="423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Solicitud de Información: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orientación solicitada para acceder a un servicio.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Sugerencia: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recomendación que se realiza para mejorar un servicio.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Derecho de Petición: 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la facultad concedida a todas las personas dentro del territorio nacional, para que puedan presentar peticiones a las autoridades y diferentes entidades, con el propósito de que se les entregue información sobre situaciones de interés general y/o particular.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dirty="0">
              <a:solidFill>
                <a:srgbClr val="23505E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E6DF70-1C73-48FE-8B07-2D61E99E38C3}"/>
              </a:ext>
            </a:extLst>
          </p:cNvPr>
          <p:cNvSpPr txBox="1"/>
          <p:nvPr/>
        </p:nvSpPr>
        <p:spPr>
          <a:xfrm>
            <a:off x="2784815" y="8048504"/>
            <a:ext cx="6919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tabLst>
                <a:tab pos="2806065" algn="ctr"/>
                <a:tab pos="5612130" algn="r"/>
              </a:tabLst>
            </a:pPr>
            <a:r>
              <a:rPr lang="es-CO" sz="1200" b="1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Circular Externa 00008 de 2018.</a:t>
            </a: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la cual se hacen adiciones, eliminaciones y</a:t>
            </a:r>
          </a:p>
          <a:p>
            <a:pPr algn="r">
              <a:tabLst>
                <a:tab pos="2806065" algn="ctr"/>
                <a:tab pos="5612130" algn="r"/>
              </a:tabLst>
            </a:pP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modificaciones a la Circular 047 de 2007.</a:t>
            </a:r>
          </a:p>
          <a:p>
            <a:pPr algn="r">
              <a:tabLst>
                <a:tab pos="2806065" algn="ctr"/>
                <a:tab pos="5612130" algn="r"/>
              </a:tabLst>
            </a:pPr>
            <a:r>
              <a:rPr lang="es-CO" sz="1200" b="1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Ley 1755 de 2015</a:t>
            </a: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medio de la cual se regula el Derecho Fundamental de Petición y se sustituye un título del Código de Procedimiento Administrativo y de lo Contencioso Administrativo.</a:t>
            </a:r>
          </a:p>
          <a:p>
            <a:pPr algn="r"/>
            <a:endParaRPr lang="es-CO" sz="1200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8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B25FF851-D53F-4873-AD8B-CC8F2DC1FDF2}"/>
              </a:ext>
            </a:extLst>
          </p:cNvPr>
          <p:cNvSpPr txBox="1"/>
          <p:nvPr/>
        </p:nvSpPr>
        <p:spPr>
          <a:xfrm>
            <a:off x="2065177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15,6%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078794-3A53-49A4-9D19-0A15C3C3F656}"/>
              </a:ext>
            </a:extLst>
          </p:cNvPr>
          <p:cNvSpPr txBox="1"/>
          <p:nvPr/>
        </p:nvSpPr>
        <p:spPr>
          <a:xfrm>
            <a:off x="5548207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9BAF038-B4E5-428F-B384-6B7076E3FB28}"/>
              </a:ext>
            </a:extLst>
          </p:cNvPr>
          <p:cNvSpPr txBox="1"/>
          <p:nvPr/>
        </p:nvSpPr>
        <p:spPr>
          <a:xfrm>
            <a:off x="7441955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130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191787D-5274-4190-95CE-36B6BC76FF31}"/>
              </a:ext>
            </a:extLst>
          </p:cNvPr>
          <p:cNvSpPr txBox="1"/>
          <p:nvPr/>
        </p:nvSpPr>
        <p:spPr>
          <a:xfrm>
            <a:off x="3522768" y="524416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161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C17190F-4222-4CD7-BAA7-4EAD4BEEF397}"/>
              </a:ext>
            </a:extLst>
          </p:cNvPr>
          <p:cNvSpPr txBox="1"/>
          <p:nvPr/>
        </p:nvSpPr>
        <p:spPr>
          <a:xfrm>
            <a:off x="5548207" y="52483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668796C-3F32-4851-AFA1-46D23448DE54}"/>
              </a:ext>
            </a:extLst>
          </p:cNvPr>
          <p:cNvSpPr txBox="1"/>
          <p:nvPr/>
        </p:nvSpPr>
        <p:spPr>
          <a:xfrm>
            <a:off x="7441955" y="52483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95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F9B6EAB-D748-417B-B6C9-8F0790CF2BE2}"/>
              </a:ext>
            </a:extLst>
          </p:cNvPr>
          <p:cNvSpPr txBox="1"/>
          <p:nvPr/>
        </p:nvSpPr>
        <p:spPr>
          <a:xfrm>
            <a:off x="3522768" y="570453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201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5A53CC0-247A-42B3-B6B0-7E2C25EA6C05}"/>
              </a:ext>
            </a:extLst>
          </p:cNvPr>
          <p:cNvSpPr txBox="1"/>
          <p:nvPr/>
        </p:nvSpPr>
        <p:spPr>
          <a:xfrm>
            <a:off x="5548207" y="57087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D8D85D6-250B-412E-AED8-A6C702AF004E}"/>
              </a:ext>
            </a:extLst>
          </p:cNvPr>
          <p:cNvSpPr txBox="1"/>
          <p:nvPr/>
        </p:nvSpPr>
        <p:spPr>
          <a:xfrm>
            <a:off x="7441955" y="57087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196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154DDA0-745E-4135-ABC3-D3653D866D15}"/>
              </a:ext>
            </a:extLst>
          </p:cNvPr>
          <p:cNvSpPr txBox="1"/>
          <p:nvPr/>
        </p:nvSpPr>
        <p:spPr>
          <a:xfrm>
            <a:off x="3522768" y="61817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278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D6E622E-4912-4A12-8DD8-EC89E1294841}"/>
              </a:ext>
            </a:extLst>
          </p:cNvPr>
          <p:cNvSpPr txBox="1"/>
          <p:nvPr/>
        </p:nvSpPr>
        <p:spPr>
          <a:xfrm>
            <a:off x="5548207" y="61817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CB7502C-6622-4F82-BD66-D854E0CE5650}"/>
              </a:ext>
            </a:extLst>
          </p:cNvPr>
          <p:cNvSpPr txBox="1"/>
          <p:nvPr/>
        </p:nvSpPr>
        <p:spPr>
          <a:xfrm>
            <a:off x="7441955" y="61817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272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D7BE8DE-2E7D-4693-BDA5-18181EDEBDE2}"/>
              </a:ext>
            </a:extLst>
          </p:cNvPr>
          <p:cNvSpPr txBox="1"/>
          <p:nvPr/>
        </p:nvSpPr>
        <p:spPr>
          <a:xfrm>
            <a:off x="3522768" y="663798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218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0D64624-C0B1-4665-9D71-7210FDBFBEDC}"/>
              </a:ext>
            </a:extLst>
          </p:cNvPr>
          <p:cNvSpPr txBox="1"/>
          <p:nvPr/>
        </p:nvSpPr>
        <p:spPr>
          <a:xfrm>
            <a:off x="5548207" y="66421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E25AF08-5CD7-42C4-94AA-F665F18293CA}"/>
              </a:ext>
            </a:extLst>
          </p:cNvPr>
          <p:cNvSpPr txBox="1"/>
          <p:nvPr/>
        </p:nvSpPr>
        <p:spPr>
          <a:xfrm>
            <a:off x="7441955" y="66421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205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A367509-34F0-4415-8237-4C47CEF17D63}"/>
              </a:ext>
            </a:extLst>
          </p:cNvPr>
          <p:cNvSpPr txBox="1"/>
          <p:nvPr/>
        </p:nvSpPr>
        <p:spPr>
          <a:xfrm>
            <a:off x="3522768" y="711106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971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3017F6A-52BE-41A8-AC3A-5A1400637DFA}"/>
              </a:ext>
            </a:extLst>
          </p:cNvPr>
          <p:cNvSpPr txBox="1"/>
          <p:nvPr/>
        </p:nvSpPr>
        <p:spPr>
          <a:xfrm>
            <a:off x="5548207" y="71152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92804DD6-5602-4FC0-A8B9-04C2B6425D24}"/>
              </a:ext>
            </a:extLst>
          </p:cNvPr>
          <p:cNvSpPr txBox="1"/>
          <p:nvPr/>
        </p:nvSpPr>
        <p:spPr>
          <a:xfrm>
            <a:off x="7441955" y="71152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785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A65849A-A675-47DE-BF33-C902091326DF}"/>
              </a:ext>
            </a:extLst>
          </p:cNvPr>
          <p:cNvSpPr txBox="1"/>
          <p:nvPr/>
        </p:nvSpPr>
        <p:spPr>
          <a:xfrm>
            <a:off x="3522768" y="757143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551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22A789F-A56B-46B8-9819-C5D58E39EE0F}"/>
              </a:ext>
            </a:extLst>
          </p:cNvPr>
          <p:cNvSpPr txBox="1"/>
          <p:nvPr/>
        </p:nvSpPr>
        <p:spPr>
          <a:xfrm>
            <a:off x="5546797" y="756543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8E4FC05-E790-441B-BE11-52F7C02F8F74}"/>
              </a:ext>
            </a:extLst>
          </p:cNvPr>
          <p:cNvSpPr txBox="1"/>
          <p:nvPr/>
        </p:nvSpPr>
        <p:spPr>
          <a:xfrm>
            <a:off x="7441955" y="75756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547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402F8C2-9D78-4BDD-A4E4-8AF8B1479C50}"/>
              </a:ext>
            </a:extLst>
          </p:cNvPr>
          <p:cNvSpPr txBox="1"/>
          <p:nvPr/>
        </p:nvSpPr>
        <p:spPr>
          <a:xfrm>
            <a:off x="3522768" y="804451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540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10529046-99BF-408A-AF28-1E33EB336B71}"/>
              </a:ext>
            </a:extLst>
          </p:cNvPr>
          <p:cNvSpPr txBox="1"/>
          <p:nvPr/>
        </p:nvSpPr>
        <p:spPr>
          <a:xfrm>
            <a:off x="5548207" y="80486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703CC6-55FF-4EF4-8617-8338A630064A}"/>
              </a:ext>
            </a:extLst>
          </p:cNvPr>
          <p:cNvSpPr txBox="1"/>
          <p:nvPr/>
        </p:nvSpPr>
        <p:spPr>
          <a:xfrm>
            <a:off x="7441955" y="80486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516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F61243D5-07AF-4DA1-871D-36C065DCE4D8}"/>
              </a:ext>
            </a:extLst>
          </p:cNvPr>
          <p:cNvSpPr txBox="1"/>
          <p:nvPr/>
        </p:nvSpPr>
        <p:spPr>
          <a:xfrm>
            <a:off x="3522768" y="850488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8.427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9CAE8E34-CDC3-4D0E-AEBE-77416A4ED4DF}"/>
              </a:ext>
            </a:extLst>
          </p:cNvPr>
          <p:cNvSpPr txBox="1"/>
          <p:nvPr/>
        </p:nvSpPr>
        <p:spPr>
          <a:xfrm>
            <a:off x="5548207" y="85090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F861205A-5B0D-4D1A-94C3-8B8ACFF0481B}"/>
              </a:ext>
            </a:extLst>
          </p:cNvPr>
          <p:cNvSpPr txBox="1"/>
          <p:nvPr/>
        </p:nvSpPr>
        <p:spPr>
          <a:xfrm>
            <a:off x="7499503" y="850488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5.037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FDAB4BF2-8215-4535-ABE7-AC81F8019B53}"/>
              </a:ext>
            </a:extLst>
          </p:cNvPr>
          <p:cNvSpPr txBox="1"/>
          <p:nvPr/>
        </p:nvSpPr>
        <p:spPr>
          <a:xfrm>
            <a:off x="3170985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0,0%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F48775F-2F15-474A-A37C-CF9265B56477}"/>
              </a:ext>
            </a:extLst>
          </p:cNvPr>
          <p:cNvSpPr txBox="1"/>
          <p:nvPr/>
        </p:nvSpPr>
        <p:spPr>
          <a:xfrm>
            <a:off x="4300379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10,3%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38C31CFA-7A5B-4D97-9F28-E82123384832}"/>
              </a:ext>
            </a:extLst>
          </p:cNvPr>
          <p:cNvSpPr txBox="1"/>
          <p:nvPr/>
        </p:nvSpPr>
        <p:spPr>
          <a:xfrm>
            <a:off x="5404373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64,3%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8A5658D6-197E-46A3-B335-D7CC9B6BB448}"/>
              </a:ext>
            </a:extLst>
          </p:cNvPr>
          <p:cNvSpPr txBox="1"/>
          <p:nvPr/>
        </p:nvSpPr>
        <p:spPr>
          <a:xfrm>
            <a:off x="952148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0,0%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4C0B0BBB-D80F-41D5-92C0-D24FA0637835}"/>
              </a:ext>
            </a:extLst>
          </p:cNvPr>
          <p:cNvSpPr txBox="1"/>
          <p:nvPr/>
        </p:nvSpPr>
        <p:spPr>
          <a:xfrm>
            <a:off x="3522768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136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1DD75175-17FE-4E00-B68D-05ADA2D8C2FA}"/>
              </a:ext>
            </a:extLst>
          </p:cNvPr>
          <p:cNvSpPr txBox="1"/>
          <p:nvPr/>
        </p:nvSpPr>
        <p:spPr>
          <a:xfrm>
            <a:off x="6512224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4,7%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3111F4D1-9CF8-478F-B491-0B279E4A47AD}"/>
              </a:ext>
            </a:extLst>
          </p:cNvPr>
          <p:cNvSpPr txBox="1"/>
          <p:nvPr/>
        </p:nvSpPr>
        <p:spPr>
          <a:xfrm>
            <a:off x="7641618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5,0%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2825E48-73D6-637F-C453-F5F8F12A8FE0}"/>
              </a:ext>
            </a:extLst>
          </p:cNvPr>
          <p:cNvSpPr txBox="1"/>
          <p:nvPr/>
        </p:nvSpPr>
        <p:spPr>
          <a:xfrm>
            <a:off x="3524179" y="9006205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11.483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283ADE7-1334-B6A8-3923-CA77219DBDE2}"/>
              </a:ext>
            </a:extLst>
          </p:cNvPr>
          <p:cNvSpPr txBox="1"/>
          <p:nvPr/>
        </p:nvSpPr>
        <p:spPr>
          <a:xfrm>
            <a:off x="952148" y="9347502"/>
            <a:ext cx="6847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800" b="1" u="sng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Nota1:</a:t>
            </a:r>
          </a:p>
          <a:p>
            <a:pPr algn="just"/>
            <a:r>
              <a:rPr lang="es-MX" sz="800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caracterización por subregión para cada canal se realiza según la disponibilidad del dato reportado por los usuarios.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32BFB-50F3-DD69-BCE3-CB94A82D66D3}"/>
              </a:ext>
            </a:extLst>
          </p:cNvPr>
          <p:cNvSpPr txBox="1"/>
          <p:nvPr/>
        </p:nvSpPr>
        <p:spPr>
          <a:xfrm>
            <a:off x="5546797" y="8978435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155E0D5-FA4A-00C7-2D34-043A185B992D}"/>
              </a:ext>
            </a:extLst>
          </p:cNvPr>
          <p:cNvSpPr txBox="1"/>
          <p:nvPr/>
        </p:nvSpPr>
        <p:spPr>
          <a:xfrm>
            <a:off x="7499503" y="8978170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7.783</a:t>
            </a:r>
          </a:p>
        </p:txBody>
      </p:sp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ABB6A423-2221-2EC5-6689-F11C434C8E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6722" y="1844652"/>
            <a:ext cx="582050" cy="58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02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705BD593-3658-DB22-1CDA-59CA5B04F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925D532-188D-376A-2A8E-33132577407B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136 (46%)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D7678F2-63F7-CBC0-EB95-7392A709BE8F}"/>
              </a:ext>
            </a:extLst>
          </p:cNvPr>
          <p:cNvSpPr txBox="1"/>
          <p:nvPr/>
        </p:nvSpPr>
        <p:spPr>
          <a:xfrm>
            <a:off x="2136719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136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274C96-D3FB-D591-7CC2-A0CEB014F18A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124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C0EFE64-1E5A-D4CA-47F9-B9B289DD649D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F1D7BC-D7CC-C80D-CFCA-BDE7C5F48DEF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BD7A5A-3708-0004-8BE8-C588A5A2F0EE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A2E0595-9354-9C7E-3A05-B214D9D3A216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ADC7160-1587-3B72-384F-EA90B22957C6}"/>
              </a:ext>
            </a:extLst>
          </p:cNvPr>
          <p:cNvSpPr txBox="1"/>
          <p:nvPr/>
        </p:nvSpPr>
        <p:spPr>
          <a:xfrm>
            <a:off x="2114918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281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F7145B6-4514-BF5B-C550-73D375733B2F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CC76DAC-AC5C-6F80-EBC5-1D262FADA76E}"/>
              </a:ext>
            </a:extLst>
          </p:cNvPr>
          <p:cNvSpPr txBox="1"/>
          <p:nvPr/>
        </p:nvSpPr>
        <p:spPr>
          <a:xfrm>
            <a:off x="3582089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130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ED5F38E-5008-0511-F603-CDF39CCFCD8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52F6BE2-AEF9-97A9-AB6F-756EBD0AC1C0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F4462E1-CB27-85AB-5E51-DC2B3302D05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335DEC5-A93D-E7D3-C1D4-9A58188655C2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4193F69-DC72-93FD-0543-DBE2BAF1E1DF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293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DD14FAC-1D5D-693A-C291-B55AE0B540A1}"/>
              </a:ext>
            </a:extLst>
          </p:cNvPr>
          <p:cNvSpPr txBox="1"/>
          <p:nvPr/>
        </p:nvSpPr>
        <p:spPr>
          <a:xfrm>
            <a:off x="1943443" y="3517223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DD5871A-E2FA-40E9-CC42-1340B3C33846}"/>
              </a:ext>
            </a:extLst>
          </p:cNvPr>
          <p:cNvSpPr txBox="1"/>
          <p:nvPr/>
        </p:nvSpPr>
        <p:spPr>
          <a:xfrm>
            <a:off x="3381983" y="3507516"/>
            <a:ext cx="13962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744E4FB-1C4B-08C5-1B26-D1E8DF5F2137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6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0F2A079-1CA3-9C65-350F-50926459C940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210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91A3D3B-AFFA-A775-3B5A-E3F028F568BF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117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E925F82-1547-145E-8F01-265E629FB068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4546D59-5972-EA2E-75C4-35671CA28D1C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74265C4-DE22-776F-DB36-5028F70B57C4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808D64F-2F7B-B381-2553-01773A40415B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07B726B-351C-12B3-3DF5-096B094B6BC2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37</a:t>
            </a: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25714A1-596A-3055-1A1C-0713BA9F8090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ED42F72-BF0B-DA4D-B808-6C6AC2FED761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9DBDB0F-5E7E-49C9-7610-571BD61243D3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B9D541D-D946-356B-462B-FC0D1EF1DB77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8EDE7A0-CAEB-3A2E-B1C7-C1CCABB001DC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E35FECF-46F5-7D78-6423-DECE6B94C6DA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D9142DB6-4C75-FCA1-9409-87B4A3585566}"/>
              </a:ext>
            </a:extLst>
          </p:cNvPr>
          <p:cNvSpPr txBox="1"/>
          <p:nvPr/>
        </p:nvSpPr>
        <p:spPr>
          <a:xfrm>
            <a:off x="3523737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321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8CD064E5-EF84-F984-F148-7829BF199D0F}"/>
              </a:ext>
            </a:extLst>
          </p:cNvPr>
          <p:cNvSpPr txBox="1"/>
          <p:nvPr/>
        </p:nvSpPr>
        <p:spPr>
          <a:xfrm>
            <a:off x="1743952" y="3532816"/>
            <a:ext cx="17530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469A70B-3023-0996-D107-5BF1E57A0B48}"/>
              </a:ext>
            </a:extLst>
          </p:cNvPr>
          <p:cNvSpPr txBox="1"/>
          <p:nvPr/>
        </p:nvSpPr>
        <p:spPr>
          <a:xfrm>
            <a:off x="3330387" y="3517774"/>
            <a:ext cx="15145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A23AB50E-702E-39C0-3049-C61D56E1A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33488E44-9F2A-D44E-4C30-C78E83707082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161 (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50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8A22F09-CB3B-184E-A5D0-988C5556E3A0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186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22AA637-D64E-3A05-579E-CC54CC7ACDC2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306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084FFD7-8558-7AE2-0E3A-C45F9E20E484}"/>
              </a:ext>
            </a:extLst>
          </p:cNvPr>
          <p:cNvSpPr txBox="1"/>
          <p:nvPr/>
        </p:nvSpPr>
        <p:spPr>
          <a:xfrm>
            <a:off x="2243834" y="4670980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E688706-CE75-865E-C23A-B31819969280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7453D6C-330E-DE92-7273-6BDB8B4BF585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F08C930-D60E-909E-2DAD-FBDF0CFC9F9B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7383A54-2141-F6A8-7E4F-09515A8D68E1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CBBEC9C-DEC0-10B1-F5E1-4541F412F6DD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483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67811BD-9B6B-9E9D-2632-D23CDF35003B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2047CE3-FF16-4B86-9EE5-E5A4B5475F21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196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001C129-4E48-0EFE-D64D-DF83F12B046C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C76954A-E027-E17B-C412-13ED9BBB376B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1314C95-5BE6-04ED-4123-EE40AEAC5841}"/>
              </a:ext>
            </a:extLst>
          </p:cNvPr>
          <p:cNvSpPr txBox="1"/>
          <p:nvPr/>
        </p:nvSpPr>
        <p:spPr>
          <a:xfrm>
            <a:off x="3779733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DC214E3-AD7A-1901-77BB-422B226C9B7A}"/>
              </a:ext>
            </a:extLst>
          </p:cNvPr>
          <p:cNvSpPr txBox="1"/>
          <p:nvPr/>
        </p:nvSpPr>
        <p:spPr>
          <a:xfrm>
            <a:off x="3789461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59BA0A0-D3A3-EC9D-5493-FCBCAD470834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407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BD482C0-262F-FFF4-D23A-D6FF648F7176}"/>
              </a:ext>
            </a:extLst>
          </p:cNvPr>
          <p:cNvSpPr txBox="1"/>
          <p:nvPr/>
        </p:nvSpPr>
        <p:spPr>
          <a:xfrm>
            <a:off x="1738310" y="3596344"/>
            <a:ext cx="17604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BFA3258-6834-4EA6-739B-C3BC7E0020C7}"/>
              </a:ext>
            </a:extLst>
          </p:cNvPr>
          <p:cNvSpPr txBox="1"/>
          <p:nvPr/>
        </p:nvSpPr>
        <p:spPr>
          <a:xfrm>
            <a:off x="3140772" y="3600378"/>
            <a:ext cx="17604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6F1E1217-2348-37DB-A754-49D0B9F91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DAAB1698-7FB2-C205-191F-D600AECC7D11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201 (49%)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usuarios, luego de la Supersalud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F288917-060F-B067-B7F2-B531F9DF3857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805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áfico 20">
            <a:extLst>
              <a:ext uri="{FF2B5EF4-FFF2-40B4-BE49-F238E27FC236}">
                <a16:creationId xmlns:a16="http://schemas.microsoft.com/office/drawing/2014/main" id="{C7B7A7F3-B5A4-44A9-AC36-9C91362EE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824CD14-EF79-6109-1123-B03354B7A435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343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4D61905-C286-E2D4-BD13-87900DE7DD97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306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7CC7BE-74E4-3EF0-77BF-184FC6BB2B0F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48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25861AA-8FF4-08AC-1DE6-148C96EB138E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AB14654-3FB8-A134-EBE3-4926587BE2D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C9C1542-A57D-6243-881D-FB6CFB829468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C6C4DE7-189E-BF7D-5AD1-CC4C7A5BA63D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698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F2869AF-D1EE-A0C9-6134-27F2A42EC242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99C7268-3549-03C8-708D-1EED5F263DA7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0B164FA-7CAA-462D-253D-BDDB134DA03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59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4E7CD0C-1B38-D3F2-1095-BFE0951E7105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5BA3711-E4FA-4647-01EE-AD42167C593B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220FCC5-F745-B5CD-33D4-342FC547F448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7E239D6-A488-F5FE-F657-1E521783CD9F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609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026BBABC-1A47-C9C7-65AC-460F8E09D38B}"/>
              </a:ext>
            </a:extLst>
          </p:cNvPr>
          <p:cNvSpPr txBox="1"/>
          <p:nvPr/>
        </p:nvSpPr>
        <p:spPr>
          <a:xfrm>
            <a:off x="1644171" y="3567366"/>
            <a:ext cx="18133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05B1CE6-1ED1-C774-F18B-63AFAA6BE1A5}"/>
              </a:ext>
            </a:extLst>
          </p:cNvPr>
          <p:cNvSpPr txBox="1"/>
          <p:nvPr/>
        </p:nvSpPr>
        <p:spPr>
          <a:xfrm>
            <a:off x="3058667" y="3575769"/>
            <a:ext cx="19437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B3F2B31-279C-5482-6C56-191BDB433720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278 (46%)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34173C-33F2-F516-2097-D53A897F5530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91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B462E27-57DA-DF65-53CD-2DA50C8BB4BE}"/>
              </a:ext>
            </a:extLst>
          </p:cNvPr>
          <p:cNvSpPr txBox="1"/>
          <p:nvPr/>
        </p:nvSpPr>
        <p:spPr>
          <a:xfrm>
            <a:off x="2159017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302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5DE41BC-BE75-DD66-4668-5FF06C81DA4B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189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6DB9EA5-5510-9355-6C90-2BC69D9BBCE2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32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36BE232-BA6A-C5E2-B633-F3F806986532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793892F-C4D5-A512-19B1-A9DDCAF82667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FDB4549-88AF-EEE3-6E88-1C9A816166D3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6ABA347-C09E-7F58-7EA6-EF4D13B48194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523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7E94866-9C50-E90C-99CC-CEC5A7FD0B37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C07A201-7E45-E5AD-F16E-2C29A029CC58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3965C11-EB96-023E-EFB1-19F6005F84AA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80ADA43-77A4-DE45-0632-A4D5295A0782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F42671B-0884-8357-981E-12CA33954F4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CC6CBC6-942B-F99B-C6E3-77A420C6BDF8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7D41DF4-B3AE-B334-6CCB-89608169E173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451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1468B11-8F9C-67C2-8F6B-11D077EFD58D}"/>
              </a:ext>
            </a:extLst>
          </p:cNvPr>
          <p:cNvSpPr txBox="1"/>
          <p:nvPr/>
        </p:nvSpPr>
        <p:spPr>
          <a:xfrm>
            <a:off x="1987096" y="3572964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 2024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13F52172-EF3E-B26B-D820-3035F88BEEB4}"/>
              </a:ext>
            </a:extLst>
          </p:cNvPr>
          <p:cNvSpPr txBox="1"/>
          <p:nvPr/>
        </p:nvSpPr>
        <p:spPr>
          <a:xfrm>
            <a:off x="3367786" y="3572964"/>
            <a:ext cx="15179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82936C17-7F3B-1139-0951-43D7A9B21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EACC8C32-29EF-CC11-7EA1-5F8E21B6117B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218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48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E9045F8A-9090-3D57-288B-CF6329E510C8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380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E253C6F-AA44-EB20-90A7-CC081876DD5E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1.072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F657EB-D634-A7BF-2ED9-89FD7F7BA6BC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689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F4057A9-78CB-2389-F3D1-A6EDB566D594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865E15C-A9AF-9F0C-3065-DE83FC42440D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42F3345-BB79-B845-F402-EE4D079F993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E0E0B1A-C7B2-C50A-38E4-E90D21812189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7BD79E5-C972-D414-B672-DBD8BC121DA6}"/>
              </a:ext>
            </a:extLst>
          </p:cNvPr>
          <p:cNvSpPr txBox="1"/>
          <p:nvPr/>
        </p:nvSpPr>
        <p:spPr>
          <a:xfrm>
            <a:off x="2165384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1.937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599262D-D906-6583-A243-66D4DE586201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971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95EF15F-D973-2F1F-8575-B94D6BDA466D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785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DE5CCDB-50DF-7995-5D03-06D15086433F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190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D9674DE-1A61-EA48-6B22-204191A93089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A452384-E804-11F2-BD39-52ADEB9CBD30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5B086826-713B-CBC2-6912-CF37DEF1984B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65AEE0E-3901-4E45-24DC-28E481E7FADC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1.986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F58F45E-CF6F-AF7B-DE70-944D995024AC}"/>
              </a:ext>
            </a:extLst>
          </p:cNvPr>
          <p:cNvSpPr txBox="1"/>
          <p:nvPr/>
        </p:nvSpPr>
        <p:spPr>
          <a:xfrm>
            <a:off x="1947655" y="3594980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Julio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08C8825-1D5A-150C-8534-60DC111763AF}"/>
              </a:ext>
            </a:extLst>
          </p:cNvPr>
          <p:cNvSpPr txBox="1"/>
          <p:nvPr/>
        </p:nvSpPr>
        <p:spPr>
          <a:xfrm>
            <a:off x="3319122" y="3592591"/>
            <a:ext cx="16478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 2024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365EB38C-543F-992D-B7DC-D0B077E00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1AF8D216-DB9E-B862-7744-F8F0BC3DB594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971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49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FD993AE-9928-FC6C-4E89-5703488D22DE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250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14128</TotalTime>
  <Words>2849</Words>
  <Application>Microsoft Office PowerPoint</Application>
  <PresentationFormat>Personalizado</PresentationFormat>
  <Paragraphs>1110</Paragraphs>
  <Slides>26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Open Sans</vt:lpstr>
      <vt:lpstr>Open Sans bold</vt:lpstr>
      <vt:lpstr>Open Sans Extrabold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mbran</dc:creator>
  <cp:lastModifiedBy>gestionriesgo2</cp:lastModifiedBy>
  <cp:revision>774</cp:revision>
  <dcterms:created xsi:type="dcterms:W3CDTF">2021-03-01T16:47:12Z</dcterms:created>
  <dcterms:modified xsi:type="dcterms:W3CDTF">2024-09-11T17:27:43Z</dcterms:modified>
</cp:coreProperties>
</file>