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8"/>
  </p:notesMasterIdLst>
  <p:sldIdLst>
    <p:sldId id="280" r:id="rId2"/>
    <p:sldId id="257" r:id="rId3"/>
    <p:sldId id="276" r:id="rId4"/>
    <p:sldId id="282" r:id="rId5"/>
    <p:sldId id="260" r:id="rId6"/>
    <p:sldId id="283" r:id="rId7"/>
    <p:sldId id="284" r:id="rId8"/>
    <p:sldId id="263" r:id="rId9"/>
    <p:sldId id="264" r:id="rId10"/>
    <p:sldId id="285" r:id="rId11"/>
    <p:sldId id="266" r:id="rId12"/>
    <p:sldId id="267" r:id="rId13"/>
    <p:sldId id="286" r:id="rId14"/>
    <p:sldId id="262" r:id="rId15"/>
    <p:sldId id="279" r:id="rId16"/>
    <p:sldId id="281" r:id="rId17"/>
    <p:sldId id="287" r:id="rId18"/>
    <p:sldId id="289" r:id="rId19"/>
    <p:sldId id="290" r:id="rId20"/>
    <p:sldId id="291" r:id="rId21"/>
    <p:sldId id="292" r:id="rId22"/>
    <p:sldId id="293" r:id="rId23"/>
    <p:sldId id="294" r:id="rId24"/>
    <p:sldId id="295" r:id="rId25"/>
    <p:sldId id="278" r:id="rId26"/>
    <p:sldId id="265" r:id="rId27"/>
  </p:sldIdLst>
  <p:sldSz cx="10080625" cy="100806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505E"/>
    <a:srgbClr val="00A48D"/>
    <a:srgbClr val="DA3A5C"/>
    <a:srgbClr val="B50BA1"/>
    <a:srgbClr val="9E4E22"/>
    <a:srgbClr val="00CCFF"/>
    <a:srgbClr val="6600CC"/>
    <a:srgbClr val="00B0EE"/>
    <a:srgbClr val="008673"/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6" autoAdjust="0"/>
    <p:restoredTop sz="91117" autoAdjust="0"/>
  </p:normalViewPr>
  <p:slideViewPr>
    <p:cSldViewPr snapToGrid="0">
      <p:cViewPr>
        <p:scale>
          <a:sx n="66" d="100"/>
          <a:sy n="66" d="100"/>
        </p:scale>
        <p:origin x="1072" y="-9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uarios\wtorres\Desktop\Expresiones\Datos_Expresiones2024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none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s-CO" sz="1600"/>
              <a:t>COMPARATIVO MANIFESTACIONES</a:t>
            </a:r>
          </a:p>
          <a:p>
            <a:pPr>
              <a:defRPr/>
            </a:pPr>
            <a:endParaRPr lang="es-CO" sz="16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'Dinámica Comparativo'!$A$3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0066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'Dinámica Comparativo'!$B$2:$C$2</c:f>
              <c:strCache>
                <c:ptCount val="2"/>
                <c:pt idx="0">
                  <c:v>MAYO</c:v>
                </c:pt>
                <c:pt idx="1">
                  <c:v>JUNIO</c:v>
                </c:pt>
              </c:strCache>
            </c:strRef>
          </c:cat>
          <c:val>
            <c:numRef>
              <c:f>'Dinámica Comparativo'!$B$3:$C$3</c:f>
              <c:numCache>
                <c:formatCode>#,##0</c:formatCode>
                <c:ptCount val="2"/>
                <c:pt idx="0">
                  <c:v>115776.75</c:v>
                </c:pt>
                <c:pt idx="1">
                  <c:v>112670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76-4B45-B735-9A4E2F7BC193}"/>
            </c:ext>
          </c:extLst>
        </c:ser>
        <c:ser>
          <c:idx val="1"/>
          <c:order val="1"/>
          <c:tx>
            <c:strRef>
              <c:f>'Dinámica Comparativo'!$A$4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00CC9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'Dinámica Comparativo'!$B$2:$C$2</c:f>
              <c:strCache>
                <c:ptCount val="2"/>
                <c:pt idx="0">
                  <c:v>MAYO</c:v>
                </c:pt>
                <c:pt idx="1">
                  <c:v>JUNIO</c:v>
                </c:pt>
              </c:strCache>
            </c:strRef>
          </c:cat>
          <c:val>
            <c:numRef>
              <c:f>'Dinámica Comparativo'!$B$4:$C$4</c:f>
              <c:numCache>
                <c:formatCode>#,##0</c:formatCode>
                <c:ptCount val="2"/>
                <c:pt idx="0">
                  <c:v>113425</c:v>
                </c:pt>
                <c:pt idx="1">
                  <c:v>101065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A76-4B45-B735-9A4E2F7BC1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7"/>
        <c:overlap val="-43"/>
        <c:axId val="443074528"/>
        <c:axId val="443075008"/>
      </c:barChart>
      <c:catAx>
        <c:axId val="443074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43075008"/>
        <c:crosses val="autoZero"/>
        <c:auto val="1"/>
        <c:lblAlgn val="ctr"/>
        <c:lblOffset val="100"/>
        <c:noMultiLvlLbl val="0"/>
      </c:catAx>
      <c:valAx>
        <c:axId val="443075008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443074528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942A03-2220-4B77-914E-4B9993FD1434}" type="datetimeFigureOut">
              <a:rPr lang="es-CO" smtClean="0"/>
              <a:t>16/07/2024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1D8EFB-D0B9-47E9-ABDF-AB8D852BA77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15985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1D8EFB-D0B9-47E9-ABDF-AB8D852BA77A}" type="slidenum">
              <a:rPr lang="es-CO" smtClean="0"/>
              <a:t>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52079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1D8EFB-D0B9-47E9-ABDF-AB8D852BA77A}" type="slidenum">
              <a:rPr lang="es-CO" smtClean="0"/>
              <a:t>15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242621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1D8EFB-D0B9-47E9-ABDF-AB8D852BA77A}" type="slidenum">
              <a:rPr lang="es-CO" smtClean="0"/>
              <a:t>17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952992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1D8EFB-D0B9-47E9-ABDF-AB8D852BA77A}" type="slidenum">
              <a:rPr lang="es-CO" smtClean="0"/>
              <a:t>18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975286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1D8EFB-D0B9-47E9-ABDF-AB8D852BA77A}" type="slidenum">
              <a:rPr lang="es-CO" smtClean="0"/>
              <a:t>21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93953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6047" y="1649770"/>
            <a:ext cx="8568531" cy="3509551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078" y="5294662"/>
            <a:ext cx="7560469" cy="2433817"/>
          </a:xfrm>
        </p:spPr>
        <p:txBody>
          <a:bodyPr/>
          <a:lstStyle>
            <a:lvl1pPr marL="0" indent="0" algn="ctr">
              <a:buNone/>
              <a:defRPr sz="2646"/>
            </a:lvl1pPr>
            <a:lvl2pPr marL="504017" indent="0" algn="ctr">
              <a:buNone/>
              <a:defRPr sz="2205"/>
            </a:lvl2pPr>
            <a:lvl3pPr marL="1008035" indent="0" algn="ctr">
              <a:buNone/>
              <a:defRPr sz="1984"/>
            </a:lvl3pPr>
            <a:lvl4pPr marL="1512052" indent="0" algn="ctr">
              <a:buNone/>
              <a:defRPr sz="1764"/>
            </a:lvl4pPr>
            <a:lvl5pPr marL="2016069" indent="0" algn="ctr">
              <a:buNone/>
              <a:defRPr sz="1764"/>
            </a:lvl5pPr>
            <a:lvl6pPr marL="2520086" indent="0" algn="ctr">
              <a:buNone/>
              <a:defRPr sz="1764"/>
            </a:lvl6pPr>
            <a:lvl7pPr marL="3024104" indent="0" algn="ctr">
              <a:buNone/>
              <a:defRPr sz="1764"/>
            </a:lvl7pPr>
            <a:lvl8pPr marL="3528121" indent="0" algn="ctr">
              <a:buNone/>
              <a:defRPr sz="1764"/>
            </a:lvl8pPr>
            <a:lvl9pPr marL="4032138" indent="0" algn="ctr">
              <a:buNone/>
              <a:defRPr sz="1764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A5B2-5C4E-4114-B1CD-1608315BA6E3}" type="datetimeFigureOut">
              <a:rPr lang="es-CO" smtClean="0"/>
              <a:t>16/07/2024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79310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A5B2-5C4E-4114-B1CD-1608315BA6E3}" type="datetimeFigureOut">
              <a:rPr lang="es-CO" smtClean="0"/>
              <a:t>16/07/2024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76564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3948" y="536700"/>
            <a:ext cx="2173635" cy="854286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3044" y="536700"/>
            <a:ext cx="6394896" cy="8542864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A5B2-5C4E-4114-B1CD-1608315BA6E3}" type="datetimeFigureOut">
              <a:rPr lang="es-CO" smtClean="0"/>
              <a:t>16/07/2024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63148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A5B2-5C4E-4114-B1CD-1608315BA6E3}" type="datetimeFigureOut">
              <a:rPr lang="es-CO" smtClean="0"/>
              <a:t>16/07/2024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86316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793" y="2513159"/>
            <a:ext cx="8694539" cy="4193259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793" y="6746088"/>
            <a:ext cx="8694539" cy="2205136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4017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8035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205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606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200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4104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812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213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A5B2-5C4E-4114-B1CD-1608315BA6E3}" type="datetimeFigureOut">
              <a:rPr lang="es-CO" smtClean="0"/>
              <a:t>16/07/2024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71023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3043" y="2683500"/>
            <a:ext cx="4284266" cy="639606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3316" y="2683500"/>
            <a:ext cx="4284266" cy="639606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A5B2-5C4E-4114-B1CD-1608315BA6E3}" type="datetimeFigureOut">
              <a:rPr lang="es-CO" smtClean="0"/>
              <a:t>16/07/2024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43092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536702"/>
            <a:ext cx="8694539" cy="194845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4357" y="2471154"/>
            <a:ext cx="4264576" cy="1211074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4017" indent="0">
              <a:buNone/>
              <a:defRPr sz="2205" b="1"/>
            </a:lvl2pPr>
            <a:lvl3pPr marL="1008035" indent="0">
              <a:buNone/>
              <a:defRPr sz="1984" b="1"/>
            </a:lvl3pPr>
            <a:lvl4pPr marL="1512052" indent="0">
              <a:buNone/>
              <a:defRPr sz="1764" b="1"/>
            </a:lvl4pPr>
            <a:lvl5pPr marL="2016069" indent="0">
              <a:buNone/>
              <a:defRPr sz="1764" b="1"/>
            </a:lvl5pPr>
            <a:lvl6pPr marL="2520086" indent="0">
              <a:buNone/>
              <a:defRPr sz="1764" b="1"/>
            </a:lvl6pPr>
            <a:lvl7pPr marL="3024104" indent="0">
              <a:buNone/>
              <a:defRPr sz="1764" b="1"/>
            </a:lvl7pPr>
            <a:lvl8pPr marL="3528121" indent="0">
              <a:buNone/>
              <a:defRPr sz="1764" b="1"/>
            </a:lvl8pPr>
            <a:lvl9pPr marL="4032138" indent="0">
              <a:buNone/>
              <a:defRPr sz="176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57" y="3682228"/>
            <a:ext cx="4264576" cy="541600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317" y="2471154"/>
            <a:ext cx="4285579" cy="1211074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4017" indent="0">
              <a:buNone/>
              <a:defRPr sz="2205" b="1"/>
            </a:lvl2pPr>
            <a:lvl3pPr marL="1008035" indent="0">
              <a:buNone/>
              <a:defRPr sz="1984" b="1"/>
            </a:lvl3pPr>
            <a:lvl4pPr marL="1512052" indent="0">
              <a:buNone/>
              <a:defRPr sz="1764" b="1"/>
            </a:lvl4pPr>
            <a:lvl5pPr marL="2016069" indent="0">
              <a:buNone/>
              <a:defRPr sz="1764" b="1"/>
            </a:lvl5pPr>
            <a:lvl6pPr marL="2520086" indent="0">
              <a:buNone/>
              <a:defRPr sz="1764" b="1"/>
            </a:lvl6pPr>
            <a:lvl7pPr marL="3024104" indent="0">
              <a:buNone/>
              <a:defRPr sz="1764" b="1"/>
            </a:lvl7pPr>
            <a:lvl8pPr marL="3528121" indent="0">
              <a:buNone/>
              <a:defRPr sz="1764" b="1"/>
            </a:lvl8pPr>
            <a:lvl9pPr marL="4032138" indent="0">
              <a:buNone/>
              <a:defRPr sz="176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317" y="3682228"/>
            <a:ext cx="4285579" cy="541600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A5B2-5C4E-4114-B1CD-1608315BA6E3}" type="datetimeFigureOut">
              <a:rPr lang="es-CO" smtClean="0"/>
              <a:t>16/07/2024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69317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A5B2-5C4E-4114-B1CD-1608315BA6E3}" type="datetimeFigureOut">
              <a:rPr lang="es-CO" smtClean="0"/>
              <a:t>16/07/2024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0272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A5B2-5C4E-4114-B1CD-1608315BA6E3}" type="datetimeFigureOut">
              <a:rPr lang="es-CO" smtClean="0"/>
              <a:t>16/07/2024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17482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672042"/>
            <a:ext cx="3251264" cy="2352146"/>
          </a:xfrm>
        </p:spPr>
        <p:txBody>
          <a:bodyPr anchor="b"/>
          <a:lstStyle>
            <a:lvl1pPr>
              <a:defRPr sz="3528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579" y="1451426"/>
            <a:ext cx="5103316" cy="7163777"/>
          </a:xfrm>
        </p:spPr>
        <p:txBody>
          <a:bodyPr/>
          <a:lstStyle>
            <a:lvl1pPr>
              <a:defRPr sz="3528"/>
            </a:lvl1pPr>
            <a:lvl2pPr>
              <a:defRPr sz="3087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3024188"/>
            <a:ext cx="3251264" cy="5602681"/>
          </a:xfrm>
        </p:spPr>
        <p:txBody>
          <a:bodyPr/>
          <a:lstStyle>
            <a:lvl1pPr marL="0" indent="0">
              <a:buNone/>
              <a:defRPr sz="1764"/>
            </a:lvl1pPr>
            <a:lvl2pPr marL="504017" indent="0">
              <a:buNone/>
              <a:defRPr sz="1543"/>
            </a:lvl2pPr>
            <a:lvl3pPr marL="1008035" indent="0">
              <a:buNone/>
              <a:defRPr sz="1323"/>
            </a:lvl3pPr>
            <a:lvl4pPr marL="1512052" indent="0">
              <a:buNone/>
              <a:defRPr sz="1102"/>
            </a:lvl4pPr>
            <a:lvl5pPr marL="2016069" indent="0">
              <a:buNone/>
              <a:defRPr sz="1102"/>
            </a:lvl5pPr>
            <a:lvl6pPr marL="2520086" indent="0">
              <a:buNone/>
              <a:defRPr sz="1102"/>
            </a:lvl6pPr>
            <a:lvl7pPr marL="3024104" indent="0">
              <a:buNone/>
              <a:defRPr sz="1102"/>
            </a:lvl7pPr>
            <a:lvl8pPr marL="3528121" indent="0">
              <a:buNone/>
              <a:defRPr sz="1102"/>
            </a:lvl8pPr>
            <a:lvl9pPr marL="4032138" indent="0">
              <a:buNone/>
              <a:defRPr sz="1102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A5B2-5C4E-4114-B1CD-1608315BA6E3}" type="datetimeFigureOut">
              <a:rPr lang="es-CO" smtClean="0"/>
              <a:t>16/07/2024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29547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672042"/>
            <a:ext cx="3251264" cy="2352146"/>
          </a:xfrm>
        </p:spPr>
        <p:txBody>
          <a:bodyPr anchor="b"/>
          <a:lstStyle>
            <a:lvl1pPr>
              <a:defRPr sz="3528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85579" y="1451426"/>
            <a:ext cx="5103316" cy="7163777"/>
          </a:xfrm>
        </p:spPr>
        <p:txBody>
          <a:bodyPr anchor="t"/>
          <a:lstStyle>
            <a:lvl1pPr marL="0" indent="0">
              <a:buNone/>
              <a:defRPr sz="3528"/>
            </a:lvl1pPr>
            <a:lvl2pPr marL="504017" indent="0">
              <a:buNone/>
              <a:defRPr sz="3087"/>
            </a:lvl2pPr>
            <a:lvl3pPr marL="1008035" indent="0">
              <a:buNone/>
              <a:defRPr sz="2646"/>
            </a:lvl3pPr>
            <a:lvl4pPr marL="1512052" indent="0">
              <a:buNone/>
              <a:defRPr sz="2205"/>
            </a:lvl4pPr>
            <a:lvl5pPr marL="2016069" indent="0">
              <a:buNone/>
              <a:defRPr sz="2205"/>
            </a:lvl5pPr>
            <a:lvl6pPr marL="2520086" indent="0">
              <a:buNone/>
              <a:defRPr sz="2205"/>
            </a:lvl6pPr>
            <a:lvl7pPr marL="3024104" indent="0">
              <a:buNone/>
              <a:defRPr sz="2205"/>
            </a:lvl7pPr>
            <a:lvl8pPr marL="3528121" indent="0">
              <a:buNone/>
              <a:defRPr sz="2205"/>
            </a:lvl8pPr>
            <a:lvl9pPr marL="4032138" indent="0">
              <a:buNone/>
              <a:defRPr sz="2205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3024188"/>
            <a:ext cx="3251264" cy="5602681"/>
          </a:xfrm>
        </p:spPr>
        <p:txBody>
          <a:bodyPr/>
          <a:lstStyle>
            <a:lvl1pPr marL="0" indent="0">
              <a:buNone/>
              <a:defRPr sz="1764"/>
            </a:lvl1pPr>
            <a:lvl2pPr marL="504017" indent="0">
              <a:buNone/>
              <a:defRPr sz="1543"/>
            </a:lvl2pPr>
            <a:lvl3pPr marL="1008035" indent="0">
              <a:buNone/>
              <a:defRPr sz="1323"/>
            </a:lvl3pPr>
            <a:lvl4pPr marL="1512052" indent="0">
              <a:buNone/>
              <a:defRPr sz="1102"/>
            </a:lvl4pPr>
            <a:lvl5pPr marL="2016069" indent="0">
              <a:buNone/>
              <a:defRPr sz="1102"/>
            </a:lvl5pPr>
            <a:lvl6pPr marL="2520086" indent="0">
              <a:buNone/>
              <a:defRPr sz="1102"/>
            </a:lvl6pPr>
            <a:lvl7pPr marL="3024104" indent="0">
              <a:buNone/>
              <a:defRPr sz="1102"/>
            </a:lvl7pPr>
            <a:lvl8pPr marL="3528121" indent="0">
              <a:buNone/>
              <a:defRPr sz="1102"/>
            </a:lvl8pPr>
            <a:lvl9pPr marL="4032138" indent="0">
              <a:buNone/>
              <a:defRPr sz="1102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A5B2-5C4E-4114-B1CD-1608315BA6E3}" type="datetimeFigureOut">
              <a:rPr lang="es-CO" smtClean="0"/>
              <a:t>16/07/2024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9138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43" y="536702"/>
            <a:ext cx="8694539" cy="19484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43" y="2683500"/>
            <a:ext cx="8694539" cy="639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043" y="9343248"/>
            <a:ext cx="2268141" cy="536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30A5B2-5C4E-4114-B1CD-1608315BA6E3}" type="datetimeFigureOut">
              <a:rPr lang="es-CO" smtClean="0"/>
              <a:t>16/07/2024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9207" y="9343248"/>
            <a:ext cx="3402211" cy="536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19441" y="9343248"/>
            <a:ext cx="2268141" cy="536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7589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08035" rtl="0" eaLnBrk="1" latinLnBrk="0" hangingPunct="1">
        <a:lnSpc>
          <a:spcPct val="90000"/>
        </a:lnSpc>
        <a:spcBef>
          <a:spcPct val="0"/>
        </a:spcBef>
        <a:buNone/>
        <a:defRPr sz="485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09" indent="-252009" algn="l" defTabSz="1008035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7" kern="1200">
          <a:solidFill>
            <a:schemeClr val="tx1"/>
          </a:solidFill>
          <a:latin typeface="+mn-lt"/>
          <a:ea typeface="+mn-ea"/>
          <a:cs typeface="+mn-cs"/>
        </a:defRPr>
      </a:lvl1pPr>
      <a:lvl2pPr marL="756026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60043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4060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8078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2095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6112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80130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4147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4017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8035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2052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6069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20086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4104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8121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2138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jpeg"/><Relationship Id="rId3" Type="http://schemas.openxmlformats.org/officeDocument/2006/relationships/image" Target="../media/image25.sv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9550EF83-5F47-4F8D-BBA7-867B46522DCD}"/>
              </a:ext>
            </a:extLst>
          </p:cNvPr>
          <p:cNvSpPr txBox="1"/>
          <p:nvPr/>
        </p:nvSpPr>
        <p:spPr>
          <a:xfrm>
            <a:off x="3166514" y="6352884"/>
            <a:ext cx="37475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200" b="1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Junio 2024</a:t>
            </a:r>
            <a:endParaRPr lang="es-CO" sz="3200" dirty="0">
              <a:solidFill>
                <a:srgbClr val="00A48D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9167FE8-4F16-4F19-904A-01F11EB56BBA}"/>
              </a:ext>
            </a:extLst>
          </p:cNvPr>
          <p:cNvSpPr txBox="1"/>
          <p:nvPr/>
        </p:nvSpPr>
        <p:spPr>
          <a:xfrm>
            <a:off x="1373311" y="5124010"/>
            <a:ext cx="73340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0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Informe </a:t>
            </a:r>
            <a:r>
              <a:rPr lang="es-CO" sz="4000" b="1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expresiones de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AE26C13-FB18-C3E6-42A5-0663CFD653A4}"/>
              </a:ext>
            </a:extLst>
          </p:cNvPr>
          <p:cNvSpPr txBox="1"/>
          <p:nvPr/>
        </p:nvSpPr>
        <p:spPr>
          <a:xfrm>
            <a:off x="2529680" y="5751575"/>
            <a:ext cx="5021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4000" b="1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nuestros usuarios</a:t>
            </a:r>
            <a:endParaRPr lang="es-CO" sz="4000" dirty="0">
              <a:solidFill>
                <a:srgbClr val="23505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9135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8DAE94E-191B-4941-8AD1-1CF719C6E5F0}"/>
              </a:ext>
            </a:extLst>
          </p:cNvPr>
          <p:cNvSpPr txBox="1"/>
          <p:nvPr/>
        </p:nvSpPr>
        <p:spPr>
          <a:xfrm>
            <a:off x="2165384" y="4045008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492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CC84778-784A-5246-2A97-E35566B9E2A0}"/>
              </a:ext>
            </a:extLst>
          </p:cNvPr>
          <p:cNvSpPr txBox="1"/>
          <p:nvPr/>
        </p:nvSpPr>
        <p:spPr>
          <a:xfrm>
            <a:off x="2260608" y="4670980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437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7CE0FB1-14E4-0167-62E2-53147CA5EF4F}"/>
              </a:ext>
            </a:extLst>
          </p:cNvPr>
          <p:cNvSpPr txBox="1"/>
          <p:nvPr/>
        </p:nvSpPr>
        <p:spPr>
          <a:xfrm>
            <a:off x="2211404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1A661510-4CA5-33CE-EBF7-53D4C4C4CA9B}"/>
              </a:ext>
            </a:extLst>
          </p:cNvPr>
          <p:cNvSpPr txBox="1"/>
          <p:nvPr/>
        </p:nvSpPr>
        <p:spPr>
          <a:xfrm>
            <a:off x="2335221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B913EA53-CB27-5B24-1D68-066167DC02CF}"/>
              </a:ext>
            </a:extLst>
          </p:cNvPr>
          <p:cNvSpPr txBox="1"/>
          <p:nvPr/>
        </p:nvSpPr>
        <p:spPr>
          <a:xfrm>
            <a:off x="2401896" y="686274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0544C74B-5932-B5F8-4727-1BEEC4EDD11A}"/>
              </a:ext>
            </a:extLst>
          </p:cNvPr>
          <p:cNvSpPr txBox="1"/>
          <p:nvPr/>
        </p:nvSpPr>
        <p:spPr>
          <a:xfrm>
            <a:off x="2401896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F7434E13-307F-4467-B45E-20DE9FE02686}"/>
              </a:ext>
            </a:extLst>
          </p:cNvPr>
          <p:cNvSpPr txBox="1"/>
          <p:nvPr/>
        </p:nvSpPr>
        <p:spPr>
          <a:xfrm>
            <a:off x="2147896" y="8139242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933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430DA356-A975-0A81-985B-5E9330791523}"/>
              </a:ext>
            </a:extLst>
          </p:cNvPr>
          <p:cNvSpPr txBox="1"/>
          <p:nvPr/>
        </p:nvSpPr>
        <p:spPr>
          <a:xfrm>
            <a:off x="3525732" y="4040809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513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2E46507E-8C51-9B48-33C0-3B45EEFA649D}"/>
              </a:ext>
            </a:extLst>
          </p:cNvPr>
          <p:cNvSpPr txBox="1"/>
          <p:nvPr/>
        </p:nvSpPr>
        <p:spPr>
          <a:xfrm>
            <a:off x="3582088" y="4683846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425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A0F092D7-E24E-D99E-DE9A-CD39073D3DAB}"/>
              </a:ext>
            </a:extLst>
          </p:cNvPr>
          <p:cNvSpPr txBox="1"/>
          <p:nvPr/>
        </p:nvSpPr>
        <p:spPr>
          <a:xfrm>
            <a:off x="3582088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66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AD90CB59-9C8A-EE58-7D7E-CA125040A05A}"/>
              </a:ext>
            </a:extLst>
          </p:cNvPr>
          <p:cNvSpPr txBox="1"/>
          <p:nvPr/>
        </p:nvSpPr>
        <p:spPr>
          <a:xfrm>
            <a:off x="3694007" y="623747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C00F660C-74D0-FA2E-F5B0-2CFB438B706F}"/>
              </a:ext>
            </a:extLst>
          </p:cNvPr>
          <p:cNvSpPr txBox="1"/>
          <p:nvPr/>
        </p:nvSpPr>
        <p:spPr>
          <a:xfrm>
            <a:off x="3779733" y="6912538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A21257D9-E5DB-2A86-507F-4B0419ADC8C5}"/>
              </a:ext>
            </a:extLst>
          </p:cNvPr>
          <p:cNvSpPr txBox="1"/>
          <p:nvPr/>
        </p:nvSpPr>
        <p:spPr>
          <a:xfrm>
            <a:off x="3779733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40E62877-0E64-BDAC-CADD-5D35E64A65A0}"/>
              </a:ext>
            </a:extLst>
          </p:cNvPr>
          <p:cNvSpPr txBox="1"/>
          <p:nvPr/>
        </p:nvSpPr>
        <p:spPr>
          <a:xfrm>
            <a:off x="3560355" y="8137557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1.006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90468A41-60DF-AD6F-7554-DE6E4B904BB2}"/>
              </a:ext>
            </a:extLst>
          </p:cNvPr>
          <p:cNvSpPr txBox="1"/>
          <p:nvPr/>
        </p:nvSpPr>
        <p:spPr>
          <a:xfrm>
            <a:off x="1867992" y="3565587"/>
            <a:ext cx="13962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Mayo 2024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31D0444E-4755-9EA0-03CA-AFE46DBA3C85}"/>
              </a:ext>
            </a:extLst>
          </p:cNvPr>
          <p:cNvSpPr txBox="1"/>
          <p:nvPr/>
        </p:nvSpPr>
        <p:spPr>
          <a:xfrm>
            <a:off x="3283144" y="3563281"/>
            <a:ext cx="164781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Junio 2024</a:t>
            </a:r>
          </a:p>
        </p:txBody>
      </p:sp>
      <p:pic>
        <p:nvPicPr>
          <p:cNvPr id="36" name="Gráfico 35">
            <a:extLst>
              <a:ext uri="{FF2B5EF4-FFF2-40B4-BE49-F238E27FC236}">
                <a16:creationId xmlns:a16="http://schemas.microsoft.com/office/drawing/2014/main" id="{84419AD7-7EBD-0A2D-80B0-72C2AB8ECF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8277" y="2015929"/>
            <a:ext cx="9144070" cy="1321836"/>
          </a:xfrm>
          <a:prstGeom prst="rect">
            <a:avLst/>
          </a:prstGeom>
        </p:spPr>
      </p:pic>
      <p:sp>
        <p:nvSpPr>
          <p:cNvPr id="37" name="CuadroTexto 36">
            <a:extLst>
              <a:ext uri="{FF2B5EF4-FFF2-40B4-BE49-F238E27FC236}">
                <a16:creationId xmlns:a16="http://schemas.microsoft.com/office/drawing/2014/main" id="{91A34C14-62A9-AE70-97E9-D1494FD2513A}"/>
              </a:ext>
            </a:extLst>
          </p:cNvPr>
          <p:cNvSpPr txBox="1"/>
          <p:nvPr/>
        </p:nvSpPr>
        <p:spPr>
          <a:xfrm>
            <a:off x="1027913" y="2026660"/>
            <a:ext cx="8024797" cy="999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Se evidencia la recepción de 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513 (</a:t>
            </a:r>
            <a:r>
              <a:rPr lang="es-ES" sz="20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51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%)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manifestaciones a través de la línea telefónica, siendo este el canal más utilizado por los usuarios.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8B062BF-8236-2FBA-4788-A6E627AC5878}"/>
              </a:ext>
            </a:extLst>
          </p:cNvPr>
          <p:cNvSpPr txBox="1"/>
          <p:nvPr/>
        </p:nvSpPr>
        <p:spPr>
          <a:xfrm>
            <a:off x="3108342" y="8984417"/>
            <a:ext cx="6797658" cy="55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 – Informe Andes BPO – Informe Redes (Comunicaciones)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kumimoji="0" lang="es-CO" sz="1100" b="1" i="1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6119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7099C30-A89A-C049-7B62-5927A68CB934}"/>
              </a:ext>
            </a:extLst>
          </p:cNvPr>
          <p:cNvSpPr txBox="1"/>
          <p:nvPr/>
        </p:nvSpPr>
        <p:spPr>
          <a:xfrm>
            <a:off x="2165384" y="4045008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519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0F1982D-0DEF-764F-C34D-EE9B9F202386}"/>
              </a:ext>
            </a:extLst>
          </p:cNvPr>
          <p:cNvSpPr txBox="1"/>
          <p:nvPr/>
        </p:nvSpPr>
        <p:spPr>
          <a:xfrm>
            <a:off x="2211404" y="4683702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336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2B8790A-33E0-7B77-4D66-66DA7C05AB50}"/>
              </a:ext>
            </a:extLst>
          </p:cNvPr>
          <p:cNvSpPr txBox="1"/>
          <p:nvPr/>
        </p:nvSpPr>
        <p:spPr>
          <a:xfrm>
            <a:off x="2211404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7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97D0B3F0-D63D-EE0A-7BC5-67067816762A}"/>
              </a:ext>
            </a:extLst>
          </p:cNvPr>
          <p:cNvSpPr txBox="1"/>
          <p:nvPr/>
        </p:nvSpPr>
        <p:spPr>
          <a:xfrm>
            <a:off x="2335221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DE75D6F4-ED19-5341-44B8-8EC761BB1DE4}"/>
              </a:ext>
            </a:extLst>
          </p:cNvPr>
          <p:cNvSpPr txBox="1"/>
          <p:nvPr/>
        </p:nvSpPr>
        <p:spPr>
          <a:xfrm>
            <a:off x="2401896" y="686274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F22EB805-9B1A-DFAB-25A3-E39FDFB168D5}"/>
              </a:ext>
            </a:extLst>
          </p:cNvPr>
          <p:cNvSpPr txBox="1"/>
          <p:nvPr/>
        </p:nvSpPr>
        <p:spPr>
          <a:xfrm>
            <a:off x="2401896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A93A9AA5-A949-F216-02E4-BD17738B8765}"/>
              </a:ext>
            </a:extLst>
          </p:cNvPr>
          <p:cNvSpPr txBox="1"/>
          <p:nvPr/>
        </p:nvSpPr>
        <p:spPr>
          <a:xfrm>
            <a:off x="2147896" y="8139242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865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16FC4C2C-3A68-5970-4151-56012E368D51}"/>
              </a:ext>
            </a:extLst>
          </p:cNvPr>
          <p:cNvSpPr txBox="1"/>
          <p:nvPr/>
        </p:nvSpPr>
        <p:spPr>
          <a:xfrm>
            <a:off x="3525732" y="4040809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492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047DB1FE-79A8-9ED1-CC21-BC52A095AF45}"/>
              </a:ext>
            </a:extLst>
          </p:cNvPr>
          <p:cNvSpPr txBox="1"/>
          <p:nvPr/>
        </p:nvSpPr>
        <p:spPr>
          <a:xfrm>
            <a:off x="3582088" y="4683846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275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3006522E-9927-2342-41D0-7F4F03C6AFEC}"/>
              </a:ext>
            </a:extLst>
          </p:cNvPr>
          <p:cNvSpPr txBox="1"/>
          <p:nvPr/>
        </p:nvSpPr>
        <p:spPr>
          <a:xfrm>
            <a:off x="3582088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99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D116FC66-2C3B-3B3B-6673-74B4AEAA705B}"/>
              </a:ext>
            </a:extLst>
          </p:cNvPr>
          <p:cNvSpPr txBox="1"/>
          <p:nvPr/>
        </p:nvSpPr>
        <p:spPr>
          <a:xfrm>
            <a:off x="3703633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138CE7E2-7A21-5525-C71C-F3AE35B6F7F4}"/>
              </a:ext>
            </a:extLst>
          </p:cNvPr>
          <p:cNvSpPr txBox="1"/>
          <p:nvPr/>
        </p:nvSpPr>
        <p:spPr>
          <a:xfrm>
            <a:off x="3779733" y="6857955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186E9FF2-8393-5A71-8D72-524F849581EF}"/>
              </a:ext>
            </a:extLst>
          </p:cNvPr>
          <p:cNvSpPr txBox="1"/>
          <p:nvPr/>
        </p:nvSpPr>
        <p:spPr>
          <a:xfrm>
            <a:off x="3779733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3F67CD6F-9140-0C1B-7E19-C98F5FEEA610}"/>
              </a:ext>
            </a:extLst>
          </p:cNvPr>
          <p:cNvSpPr txBox="1"/>
          <p:nvPr/>
        </p:nvSpPr>
        <p:spPr>
          <a:xfrm>
            <a:off x="3560355" y="8137557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871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3FCAA337-47D9-3FDB-0276-8EEEB7F02177}"/>
              </a:ext>
            </a:extLst>
          </p:cNvPr>
          <p:cNvSpPr txBox="1"/>
          <p:nvPr/>
        </p:nvSpPr>
        <p:spPr>
          <a:xfrm>
            <a:off x="1942253" y="3586541"/>
            <a:ext cx="13962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Mayo 2024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C2CE1228-3F9D-474D-71F8-27DD8AA1C76A}"/>
              </a:ext>
            </a:extLst>
          </p:cNvPr>
          <p:cNvSpPr txBox="1"/>
          <p:nvPr/>
        </p:nvSpPr>
        <p:spPr>
          <a:xfrm>
            <a:off x="3133730" y="3586541"/>
            <a:ext cx="179365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Junio 2024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pic>
        <p:nvPicPr>
          <p:cNvPr id="36" name="Gráfico 35">
            <a:extLst>
              <a:ext uri="{FF2B5EF4-FFF2-40B4-BE49-F238E27FC236}">
                <a16:creationId xmlns:a16="http://schemas.microsoft.com/office/drawing/2014/main" id="{44C81E59-3B12-F50E-10E0-23E8332056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8277" y="2015929"/>
            <a:ext cx="9144070" cy="1321836"/>
          </a:xfrm>
          <a:prstGeom prst="rect">
            <a:avLst/>
          </a:prstGeom>
        </p:spPr>
      </p:pic>
      <p:sp>
        <p:nvSpPr>
          <p:cNvPr id="37" name="CuadroTexto 36">
            <a:extLst>
              <a:ext uri="{FF2B5EF4-FFF2-40B4-BE49-F238E27FC236}">
                <a16:creationId xmlns:a16="http://schemas.microsoft.com/office/drawing/2014/main" id="{E3EB29E4-B810-020F-D90C-956CE7B2DA62}"/>
              </a:ext>
            </a:extLst>
          </p:cNvPr>
          <p:cNvSpPr txBox="1"/>
          <p:nvPr/>
        </p:nvSpPr>
        <p:spPr>
          <a:xfrm>
            <a:off x="1027913" y="2026660"/>
            <a:ext cx="8024797" cy="999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Se evidencia la recepción de </a:t>
            </a:r>
            <a:r>
              <a:rPr lang="es-ES" sz="20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492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(</a:t>
            </a:r>
            <a:r>
              <a:rPr lang="es-ES" sz="20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56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%)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manifestaciones a través de la línea telefónica, siendo este el canal más utilizado por los usuarios.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6CCC834-1B11-7753-E376-6BD646F15334}"/>
              </a:ext>
            </a:extLst>
          </p:cNvPr>
          <p:cNvSpPr txBox="1"/>
          <p:nvPr/>
        </p:nvSpPr>
        <p:spPr>
          <a:xfrm>
            <a:off x="3108342" y="8984417"/>
            <a:ext cx="6797658" cy="55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 – Informe Andes BPO – Informe Redes (Comunicaciones)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kumimoji="0" lang="es-CO" sz="1100" b="1" i="1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765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0D40EB95-EFFC-499E-A86B-4C9E7BE4562C}"/>
              </a:ext>
            </a:extLst>
          </p:cNvPr>
          <p:cNvSpPr txBox="1"/>
          <p:nvPr/>
        </p:nvSpPr>
        <p:spPr>
          <a:xfrm>
            <a:off x="2165384" y="4045008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9.585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55645F3-BBB9-4E50-BEF3-6C0EA2FB1783}"/>
              </a:ext>
            </a:extLst>
          </p:cNvPr>
          <p:cNvSpPr txBox="1"/>
          <p:nvPr/>
        </p:nvSpPr>
        <p:spPr>
          <a:xfrm>
            <a:off x="2211404" y="4683702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3.655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5B7E6AE-A7DB-48F4-91DF-8703DD7BB65D}"/>
              </a:ext>
            </a:extLst>
          </p:cNvPr>
          <p:cNvSpPr txBox="1"/>
          <p:nvPr/>
        </p:nvSpPr>
        <p:spPr>
          <a:xfrm>
            <a:off x="2211404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82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322F176-6B59-436C-8114-4B8C32C35512}"/>
              </a:ext>
            </a:extLst>
          </p:cNvPr>
          <p:cNvSpPr txBox="1"/>
          <p:nvPr/>
        </p:nvSpPr>
        <p:spPr>
          <a:xfrm>
            <a:off x="2335221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14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404B782-CF1C-4FB0-B03D-5B3244C8BE6C}"/>
              </a:ext>
            </a:extLst>
          </p:cNvPr>
          <p:cNvSpPr txBox="1"/>
          <p:nvPr/>
        </p:nvSpPr>
        <p:spPr>
          <a:xfrm>
            <a:off x="2401896" y="686274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18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4DEAAAD-8711-47E4-B5EC-BAB6621EDEA2}"/>
              </a:ext>
            </a:extLst>
          </p:cNvPr>
          <p:cNvSpPr txBox="1"/>
          <p:nvPr/>
        </p:nvSpPr>
        <p:spPr>
          <a:xfrm>
            <a:off x="2401895" y="7500992"/>
            <a:ext cx="6064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33BAFDA-B9C6-48A3-8B37-DCFF415C44A4}"/>
              </a:ext>
            </a:extLst>
          </p:cNvPr>
          <p:cNvSpPr txBox="1"/>
          <p:nvPr/>
        </p:nvSpPr>
        <p:spPr>
          <a:xfrm>
            <a:off x="2147896" y="8139242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13.354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A5FDDDF-8655-406B-AFE6-9536465CE569}"/>
              </a:ext>
            </a:extLst>
          </p:cNvPr>
          <p:cNvSpPr txBox="1"/>
          <p:nvPr/>
        </p:nvSpPr>
        <p:spPr>
          <a:xfrm>
            <a:off x="3525732" y="4040809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8.059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87D52BB-768A-413E-86ED-A50583C33FA6}"/>
              </a:ext>
            </a:extLst>
          </p:cNvPr>
          <p:cNvSpPr txBox="1"/>
          <p:nvPr/>
        </p:nvSpPr>
        <p:spPr>
          <a:xfrm>
            <a:off x="3582088" y="4683846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3.082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7592231-6170-4EC4-99CB-5B45A03F3BB3}"/>
              </a:ext>
            </a:extLst>
          </p:cNvPr>
          <p:cNvSpPr txBox="1"/>
          <p:nvPr/>
        </p:nvSpPr>
        <p:spPr>
          <a:xfrm>
            <a:off x="3582088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472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1E7741-5509-431E-9E32-BE3F89F80198}"/>
              </a:ext>
            </a:extLst>
          </p:cNvPr>
          <p:cNvSpPr txBox="1"/>
          <p:nvPr/>
        </p:nvSpPr>
        <p:spPr>
          <a:xfrm>
            <a:off x="3694008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D81B229-D6AE-46DA-8802-AEC48CDA782F}"/>
              </a:ext>
            </a:extLst>
          </p:cNvPr>
          <p:cNvSpPr txBox="1"/>
          <p:nvPr/>
        </p:nvSpPr>
        <p:spPr>
          <a:xfrm>
            <a:off x="3779733" y="6857955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22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D25B65DE-DBFF-42CA-B32C-0D06DCC63EC7}"/>
              </a:ext>
            </a:extLst>
          </p:cNvPr>
          <p:cNvSpPr txBox="1"/>
          <p:nvPr/>
        </p:nvSpPr>
        <p:spPr>
          <a:xfrm>
            <a:off x="3779733" y="7500992"/>
            <a:ext cx="6064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64C2386B-147D-4AB7-8A39-4F3021A969CB}"/>
              </a:ext>
            </a:extLst>
          </p:cNvPr>
          <p:cNvSpPr txBox="1"/>
          <p:nvPr/>
        </p:nvSpPr>
        <p:spPr>
          <a:xfrm>
            <a:off x="3560355" y="8137557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11.639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DC40C92D-A153-42E9-9555-6D8B3043A0D9}"/>
              </a:ext>
            </a:extLst>
          </p:cNvPr>
          <p:cNvSpPr txBox="1"/>
          <p:nvPr/>
        </p:nvSpPr>
        <p:spPr>
          <a:xfrm>
            <a:off x="1914356" y="3591846"/>
            <a:ext cx="13962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Mayo 2024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F801B25D-D61E-4EDE-8EBC-185FE79DBD2F}"/>
              </a:ext>
            </a:extLst>
          </p:cNvPr>
          <p:cNvSpPr txBox="1"/>
          <p:nvPr/>
        </p:nvSpPr>
        <p:spPr>
          <a:xfrm>
            <a:off x="3310558" y="3563281"/>
            <a:ext cx="15343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Junio 2024</a:t>
            </a:r>
          </a:p>
        </p:txBody>
      </p:sp>
      <p:pic>
        <p:nvPicPr>
          <p:cNvPr id="21" name="Gráfico 20">
            <a:extLst>
              <a:ext uri="{FF2B5EF4-FFF2-40B4-BE49-F238E27FC236}">
                <a16:creationId xmlns:a16="http://schemas.microsoft.com/office/drawing/2014/main" id="{AF6B2D35-CC53-4EFE-A339-9492CDC3AB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8277" y="2015929"/>
            <a:ext cx="9144070" cy="1321836"/>
          </a:xfrm>
          <a:prstGeom prst="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CE031E36-32D5-4C1C-8D0F-C6F283321428}"/>
              </a:ext>
            </a:extLst>
          </p:cNvPr>
          <p:cNvSpPr txBox="1"/>
          <p:nvPr/>
        </p:nvSpPr>
        <p:spPr>
          <a:xfrm>
            <a:off x="1027913" y="2026660"/>
            <a:ext cx="8024797" cy="999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Se evidencia la recepción de 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8.059 (69%) </a:t>
            </a: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manifestaciones a través de la línea telefónica, siendo este el canal más utilizado por los usuarios.</a:t>
            </a:r>
            <a:endParaRPr kumimoji="0" lang="es-CO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9A367EE-7A54-FE50-AACB-706FCB0F1744}"/>
              </a:ext>
            </a:extLst>
          </p:cNvPr>
          <p:cNvSpPr txBox="1"/>
          <p:nvPr/>
        </p:nvSpPr>
        <p:spPr>
          <a:xfrm>
            <a:off x="3108342" y="8984417"/>
            <a:ext cx="6797658" cy="55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 – Informe Andes BPO – Informe Redes (Comunicaciones)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kumimoji="0" lang="es-CO" sz="1100" b="1" i="1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8995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FB11B944-F260-4D06-A4B9-2F144470327C}"/>
              </a:ext>
            </a:extLst>
          </p:cNvPr>
          <p:cNvSpPr txBox="1"/>
          <p:nvPr/>
        </p:nvSpPr>
        <p:spPr>
          <a:xfrm>
            <a:off x="4036931" y="378528"/>
            <a:ext cx="7105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1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2. Comparativo Savia Salud EPS por tipos de manifestación 2024</a:t>
            </a:r>
            <a:endParaRPr kumimoji="0" lang="es-CO" sz="1800" b="0" i="1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6ABD935D-1FA7-43B3-99BB-783711A48E03}"/>
              </a:ext>
            </a:extLst>
          </p:cNvPr>
          <p:cNvSpPr txBox="1"/>
          <p:nvPr/>
        </p:nvSpPr>
        <p:spPr>
          <a:xfrm>
            <a:off x="673396" y="3126029"/>
            <a:ext cx="148998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Solicitud de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información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AB453FA3-A72A-4AE5-B969-8894848DEF52}"/>
              </a:ext>
            </a:extLst>
          </p:cNvPr>
          <p:cNvSpPr txBox="1"/>
          <p:nvPr/>
        </p:nvSpPr>
        <p:spPr>
          <a:xfrm>
            <a:off x="408127" y="4107561"/>
            <a:ext cx="110281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109.598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2071FF00-39E4-4874-9641-0C63650EABCC}"/>
              </a:ext>
            </a:extLst>
          </p:cNvPr>
          <p:cNvSpPr txBox="1"/>
          <p:nvPr/>
        </p:nvSpPr>
        <p:spPr>
          <a:xfrm>
            <a:off x="3161524" y="4114545"/>
            <a:ext cx="11875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15</a:t>
            </a: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D77AAD81-0E20-489E-B14F-4595939439DC}"/>
              </a:ext>
            </a:extLst>
          </p:cNvPr>
          <p:cNvSpPr txBox="1"/>
          <p:nvPr/>
        </p:nvSpPr>
        <p:spPr>
          <a:xfrm>
            <a:off x="4167855" y="4113683"/>
            <a:ext cx="11875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baseline="-25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  <a:endParaRPr kumimoji="0" lang="es-ES" sz="2400" b="0" i="0" u="none" strike="noStrike" kern="1200" cap="none" spc="0" normalizeH="0" baseline="-2500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E5DA15F3-8EF1-456C-BCBE-E7475E11ECC4}"/>
              </a:ext>
            </a:extLst>
          </p:cNvPr>
          <p:cNvSpPr txBox="1"/>
          <p:nvPr/>
        </p:nvSpPr>
        <p:spPr>
          <a:xfrm>
            <a:off x="5078603" y="4066524"/>
            <a:ext cx="1187519" cy="379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5818C1A-3685-479E-9A4C-E14BCAD442BA}"/>
              </a:ext>
            </a:extLst>
          </p:cNvPr>
          <p:cNvSpPr txBox="1"/>
          <p:nvPr/>
        </p:nvSpPr>
        <p:spPr>
          <a:xfrm>
            <a:off x="485468" y="7980032"/>
            <a:ext cx="910715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En la tabla anterior es posible identificar que las quejas, los reclamos y los derechos de petición (PQR)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suman un total de 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5.557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, observándose un</a:t>
            </a:r>
            <a:r>
              <a:rPr lang="es-ES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disminución del 10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%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,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en comparación con el mes </a:t>
            </a:r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anterior.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CB3DDF9D-319B-4C3D-ACAF-6881C069EA5D}"/>
              </a:ext>
            </a:extLst>
          </p:cNvPr>
          <p:cNvSpPr txBox="1"/>
          <p:nvPr/>
        </p:nvSpPr>
        <p:spPr>
          <a:xfrm>
            <a:off x="1611556" y="7229683"/>
            <a:ext cx="8062897" cy="55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 – Informes Andes BPO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kumimoji="0" lang="es-CO" sz="11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32B44CBB-078C-4874-8DC0-17897492F7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6698" y="2399023"/>
            <a:ext cx="4632608" cy="762889"/>
          </a:xfrm>
          <a:prstGeom prst="rect">
            <a:avLst/>
          </a:prstGeom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9189DED2-32FA-44B0-BD75-6B8901B486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5581" y="3759735"/>
            <a:ext cx="5506329" cy="385443"/>
          </a:xfrm>
          <a:prstGeom prst="rect">
            <a:avLst/>
          </a:prstGeom>
        </p:spPr>
      </p:pic>
      <p:sp>
        <p:nvSpPr>
          <p:cNvPr id="33" name="CuadroTexto 32">
            <a:extLst>
              <a:ext uri="{FF2B5EF4-FFF2-40B4-BE49-F238E27FC236}">
                <a16:creationId xmlns:a16="http://schemas.microsoft.com/office/drawing/2014/main" id="{009C5D8F-4E6E-4645-9287-CB0E4553FEF6}"/>
              </a:ext>
            </a:extLst>
          </p:cNvPr>
          <p:cNvSpPr txBox="1"/>
          <p:nvPr/>
        </p:nvSpPr>
        <p:spPr>
          <a:xfrm>
            <a:off x="2564455" y="3227612"/>
            <a:ext cx="14899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Felicitación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AE6E59EE-360C-4E9A-BAE0-AD745E1D9588}"/>
              </a:ext>
            </a:extLst>
          </p:cNvPr>
          <p:cNvSpPr txBox="1"/>
          <p:nvPr/>
        </p:nvSpPr>
        <p:spPr>
          <a:xfrm>
            <a:off x="4500211" y="3255066"/>
            <a:ext cx="14899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Sugerencia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C84C741B-FAD3-4A55-B96D-8EAAA980E71E}"/>
              </a:ext>
            </a:extLst>
          </p:cNvPr>
          <p:cNvSpPr txBox="1"/>
          <p:nvPr/>
        </p:nvSpPr>
        <p:spPr>
          <a:xfrm>
            <a:off x="388089" y="3756022"/>
            <a:ext cx="1187519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000" baseline="-25000" dirty="0">
                <a:solidFill>
                  <a:prstClr val="whit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Mayo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562C21A3-83E6-4FE2-B2DF-AC258AF61686}"/>
              </a:ext>
            </a:extLst>
          </p:cNvPr>
          <p:cNvSpPr txBox="1"/>
          <p:nvPr/>
        </p:nvSpPr>
        <p:spPr>
          <a:xfrm>
            <a:off x="1244445" y="3767580"/>
            <a:ext cx="1187519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-25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Junio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73B6D1CA-EF19-4E78-A157-C9B3983A806A}"/>
              </a:ext>
            </a:extLst>
          </p:cNvPr>
          <p:cNvSpPr txBox="1"/>
          <p:nvPr/>
        </p:nvSpPr>
        <p:spPr>
          <a:xfrm>
            <a:off x="1329150" y="4108310"/>
            <a:ext cx="110281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baseline="-25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95.492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6227ECDB-891A-4099-A39E-C8E132F2BB5F}"/>
              </a:ext>
            </a:extLst>
          </p:cNvPr>
          <p:cNvSpPr txBox="1"/>
          <p:nvPr/>
        </p:nvSpPr>
        <p:spPr>
          <a:xfrm>
            <a:off x="2290531" y="4114546"/>
            <a:ext cx="11875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11</a:t>
            </a:r>
          </a:p>
        </p:txBody>
      </p:sp>
      <p:pic>
        <p:nvPicPr>
          <p:cNvPr id="16" name="Gráfico 15">
            <a:extLst>
              <a:ext uri="{FF2B5EF4-FFF2-40B4-BE49-F238E27FC236}">
                <a16:creationId xmlns:a16="http://schemas.microsoft.com/office/drawing/2014/main" id="{6EF92449-0FB7-46A9-9F11-742153A8FB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36931" y="4763281"/>
            <a:ext cx="5516231" cy="1743129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8A137FF4-25BE-4871-BA7E-47CAAC01323F}"/>
              </a:ext>
            </a:extLst>
          </p:cNvPr>
          <p:cNvSpPr txBox="1"/>
          <p:nvPr/>
        </p:nvSpPr>
        <p:spPr>
          <a:xfrm>
            <a:off x="3845198" y="5430823"/>
            <a:ext cx="20491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Derecho de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petición/ Petición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661EA89C-B282-4007-AC3F-24478C168DB1}"/>
              </a:ext>
            </a:extLst>
          </p:cNvPr>
          <p:cNvSpPr txBox="1"/>
          <p:nvPr/>
        </p:nvSpPr>
        <p:spPr>
          <a:xfrm>
            <a:off x="6042188" y="5544807"/>
            <a:ext cx="14899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Queja</a:t>
            </a: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8644ABDB-2ECD-4ED0-8A35-CB1C56F0B13D}"/>
              </a:ext>
            </a:extLst>
          </p:cNvPr>
          <p:cNvSpPr txBox="1"/>
          <p:nvPr/>
        </p:nvSpPr>
        <p:spPr>
          <a:xfrm>
            <a:off x="7977944" y="5572261"/>
            <a:ext cx="14899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Reclamo</a:t>
            </a:r>
          </a:p>
        </p:txBody>
      </p:sp>
      <p:sp>
        <p:nvSpPr>
          <p:cNvPr id="69" name="CuadroTexto 68">
            <a:extLst>
              <a:ext uri="{FF2B5EF4-FFF2-40B4-BE49-F238E27FC236}">
                <a16:creationId xmlns:a16="http://schemas.microsoft.com/office/drawing/2014/main" id="{3FFC2255-53D3-4A09-8545-4A1871F3573C}"/>
              </a:ext>
            </a:extLst>
          </p:cNvPr>
          <p:cNvSpPr txBox="1"/>
          <p:nvPr/>
        </p:nvSpPr>
        <p:spPr>
          <a:xfrm>
            <a:off x="3842151" y="6456120"/>
            <a:ext cx="110281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baseline="-25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243</a:t>
            </a:r>
            <a:endParaRPr kumimoji="0" lang="es-ES" sz="2400" b="0" i="0" u="none" strike="noStrike" kern="1200" cap="none" spc="0" normalizeH="0" baseline="-2500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70" name="CuadroTexto 69">
            <a:extLst>
              <a:ext uri="{FF2B5EF4-FFF2-40B4-BE49-F238E27FC236}">
                <a16:creationId xmlns:a16="http://schemas.microsoft.com/office/drawing/2014/main" id="{81DCA928-52E7-4EC5-938C-0F40DB689FCC}"/>
              </a:ext>
            </a:extLst>
          </p:cNvPr>
          <p:cNvSpPr txBox="1"/>
          <p:nvPr/>
        </p:nvSpPr>
        <p:spPr>
          <a:xfrm>
            <a:off x="6623865" y="6462355"/>
            <a:ext cx="11875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23</a:t>
            </a:r>
          </a:p>
        </p:txBody>
      </p:sp>
      <p:sp>
        <p:nvSpPr>
          <p:cNvPr id="71" name="CuadroTexto 70">
            <a:extLst>
              <a:ext uri="{FF2B5EF4-FFF2-40B4-BE49-F238E27FC236}">
                <a16:creationId xmlns:a16="http://schemas.microsoft.com/office/drawing/2014/main" id="{D1BA9C37-9C39-4C3E-A241-554F59E0DF2F}"/>
              </a:ext>
            </a:extLst>
          </p:cNvPr>
          <p:cNvSpPr txBox="1"/>
          <p:nvPr/>
        </p:nvSpPr>
        <p:spPr>
          <a:xfrm>
            <a:off x="7630196" y="6461493"/>
            <a:ext cx="11875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baseline="-25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5.881</a:t>
            </a:r>
            <a:endParaRPr kumimoji="0" lang="es-ES" sz="2400" b="0" i="0" u="none" strike="noStrike" kern="1200" cap="none" spc="0" normalizeH="0" baseline="-2500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72" name="CuadroTexto 71">
            <a:extLst>
              <a:ext uri="{FF2B5EF4-FFF2-40B4-BE49-F238E27FC236}">
                <a16:creationId xmlns:a16="http://schemas.microsoft.com/office/drawing/2014/main" id="{319BF204-468E-42A6-8580-ECE6FAE64457}"/>
              </a:ext>
            </a:extLst>
          </p:cNvPr>
          <p:cNvSpPr txBox="1"/>
          <p:nvPr/>
        </p:nvSpPr>
        <p:spPr>
          <a:xfrm>
            <a:off x="8560423" y="6468944"/>
            <a:ext cx="11875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5.087</a:t>
            </a:r>
          </a:p>
        </p:txBody>
      </p:sp>
      <p:sp>
        <p:nvSpPr>
          <p:cNvPr id="79" name="CuadroTexto 78">
            <a:extLst>
              <a:ext uri="{FF2B5EF4-FFF2-40B4-BE49-F238E27FC236}">
                <a16:creationId xmlns:a16="http://schemas.microsoft.com/office/drawing/2014/main" id="{6D10B49A-D30D-44D8-84C9-B322E914095F}"/>
              </a:ext>
            </a:extLst>
          </p:cNvPr>
          <p:cNvSpPr txBox="1"/>
          <p:nvPr/>
        </p:nvSpPr>
        <p:spPr>
          <a:xfrm>
            <a:off x="4782343" y="6478795"/>
            <a:ext cx="110281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447</a:t>
            </a:r>
          </a:p>
        </p:txBody>
      </p:sp>
      <p:sp>
        <p:nvSpPr>
          <p:cNvPr id="80" name="CuadroTexto 79">
            <a:extLst>
              <a:ext uri="{FF2B5EF4-FFF2-40B4-BE49-F238E27FC236}">
                <a16:creationId xmlns:a16="http://schemas.microsoft.com/office/drawing/2014/main" id="{DB7D75F9-1186-465D-B622-150EF178BC45}"/>
              </a:ext>
            </a:extLst>
          </p:cNvPr>
          <p:cNvSpPr txBox="1"/>
          <p:nvPr/>
        </p:nvSpPr>
        <p:spPr>
          <a:xfrm>
            <a:off x="5748516" y="6477004"/>
            <a:ext cx="11875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baseline="-25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44</a:t>
            </a:r>
            <a:endParaRPr kumimoji="0" lang="es-ES" sz="2400" b="0" i="0" u="none" strike="noStrike" kern="1200" cap="none" spc="0" normalizeH="0" baseline="-2500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A27D1E95-0B93-7B42-5659-9E827CF118B9}"/>
              </a:ext>
            </a:extLst>
          </p:cNvPr>
          <p:cNvSpPr/>
          <p:nvPr/>
        </p:nvSpPr>
        <p:spPr>
          <a:xfrm>
            <a:off x="2000220" y="1256865"/>
            <a:ext cx="4560695" cy="625668"/>
          </a:xfrm>
          <a:prstGeom prst="roundRect">
            <a:avLst/>
          </a:prstGeom>
          <a:solidFill>
            <a:srgbClr val="00A48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CF01EA00-8958-48C5-81C9-DC7A54B87591}"/>
              </a:ext>
            </a:extLst>
          </p:cNvPr>
          <p:cNvSpPr txBox="1"/>
          <p:nvPr/>
        </p:nvSpPr>
        <p:spPr>
          <a:xfrm>
            <a:off x="2216682" y="1287798"/>
            <a:ext cx="40637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Tipo de expresión</a:t>
            </a: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716DBF0A-BD4F-53FA-0D9E-6C76C10DD1FE}"/>
              </a:ext>
            </a:extLst>
          </p:cNvPr>
          <p:cNvSpPr/>
          <p:nvPr/>
        </p:nvSpPr>
        <p:spPr>
          <a:xfrm>
            <a:off x="6211349" y="1252438"/>
            <a:ext cx="2339497" cy="625668"/>
          </a:xfrm>
          <a:prstGeom prst="roundRect">
            <a:avLst/>
          </a:prstGeom>
          <a:solidFill>
            <a:srgbClr val="23505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23B6B69-054D-A0A3-A8D2-F3F85E72D9DF}"/>
              </a:ext>
            </a:extLst>
          </p:cNvPr>
          <p:cNvSpPr txBox="1"/>
          <p:nvPr/>
        </p:nvSpPr>
        <p:spPr>
          <a:xfrm>
            <a:off x="6216214" y="1147358"/>
            <a:ext cx="22505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600" baseline="-25000" dirty="0">
                <a:solidFill>
                  <a:prstClr val="whit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Junio</a:t>
            </a:r>
            <a:endParaRPr kumimoji="0" lang="es-E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B97BA3E-4E34-8BB8-2041-B54686902286}"/>
              </a:ext>
            </a:extLst>
          </p:cNvPr>
          <p:cNvSpPr txBox="1"/>
          <p:nvPr/>
        </p:nvSpPr>
        <p:spPr>
          <a:xfrm>
            <a:off x="2273479" y="3765196"/>
            <a:ext cx="1187519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000" baseline="-25000" dirty="0">
                <a:solidFill>
                  <a:prstClr val="whit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Mayo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C245F0B-904E-91E0-62EA-9F3503AB50C0}"/>
              </a:ext>
            </a:extLst>
          </p:cNvPr>
          <p:cNvSpPr txBox="1"/>
          <p:nvPr/>
        </p:nvSpPr>
        <p:spPr>
          <a:xfrm>
            <a:off x="3100828" y="3760195"/>
            <a:ext cx="1187519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000" baseline="-25000" dirty="0">
                <a:solidFill>
                  <a:prstClr val="whit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Junio</a:t>
            </a:r>
            <a:endParaRPr kumimoji="0" lang="es-ES" sz="2000" b="0" i="0" u="none" strike="noStrike" kern="1200" cap="none" spc="0" normalizeH="0" baseline="-2500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8734A33-78DC-553E-8C4D-34971A196377}"/>
              </a:ext>
            </a:extLst>
          </p:cNvPr>
          <p:cNvSpPr txBox="1"/>
          <p:nvPr/>
        </p:nvSpPr>
        <p:spPr>
          <a:xfrm>
            <a:off x="4170463" y="3760530"/>
            <a:ext cx="1187519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000" baseline="-25000" dirty="0">
                <a:solidFill>
                  <a:prstClr val="whit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Mayo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81F9579-93A7-AB75-CA07-9680B376390E}"/>
              </a:ext>
            </a:extLst>
          </p:cNvPr>
          <p:cNvSpPr txBox="1"/>
          <p:nvPr/>
        </p:nvSpPr>
        <p:spPr>
          <a:xfrm>
            <a:off x="5075546" y="3752053"/>
            <a:ext cx="1187519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-25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Junio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B8DAB81-0365-0344-3590-515D58B9871C}"/>
              </a:ext>
            </a:extLst>
          </p:cNvPr>
          <p:cNvSpPr txBox="1"/>
          <p:nvPr/>
        </p:nvSpPr>
        <p:spPr>
          <a:xfrm>
            <a:off x="3847124" y="6140979"/>
            <a:ext cx="1187519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000" baseline="-25000" dirty="0">
                <a:solidFill>
                  <a:prstClr val="whit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Mayo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365914A-87E9-00A8-9299-1708A3B25B7E}"/>
              </a:ext>
            </a:extLst>
          </p:cNvPr>
          <p:cNvSpPr txBox="1"/>
          <p:nvPr/>
        </p:nvSpPr>
        <p:spPr>
          <a:xfrm>
            <a:off x="4736992" y="6143005"/>
            <a:ext cx="1187519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-25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Junio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A9118694-6AB4-25CD-AFE4-8966EBBEB0E6}"/>
              </a:ext>
            </a:extLst>
          </p:cNvPr>
          <p:cNvSpPr txBox="1"/>
          <p:nvPr/>
        </p:nvSpPr>
        <p:spPr>
          <a:xfrm>
            <a:off x="5752872" y="6138772"/>
            <a:ext cx="1187519" cy="482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000" baseline="-25000" dirty="0">
                <a:solidFill>
                  <a:prstClr val="whit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Mayo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b="0" i="0" u="none" strike="noStrike" kern="1200" cap="none" spc="0" normalizeH="0" baseline="-2500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36119493-D5A5-840B-56A3-2208C1E7EC5B}"/>
              </a:ext>
            </a:extLst>
          </p:cNvPr>
          <p:cNvSpPr txBox="1"/>
          <p:nvPr/>
        </p:nvSpPr>
        <p:spPr>
          <a:xfrm>
            <a:off x="6646007" y="6138991"/>
            <a:ext cx="1187519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-25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Junio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2B740F17-FA4C-175E-2B50-44CD0A35B16C}"/>
              </a:ext>
            </a:extLst>
          </p:cNvPr>
          <p:cNvSpPr txBox="1"/>
          <p:nvPr/>
        </p:nvSpPr>
        <p:spPr>
          <a:xfrm>
            <a:off x="7670713" y="6163114"/>
            <a:ext cx="1187519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000" baseline="-25000" dirty="0">
                <a:solidFill>
                  <a:prstClr val="whit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Mayo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1F28CDC6-0287-192F-46C6-6FD9405F1062}"/>
              </a:ext>
            </a:extLst>
          </p:cNvPr>
          <p:cNvSpPr txBox="1"/>
          <p:nvPr/>
        </p:nvSpPr>
        <p:spPr>
          <a:xfrm>
            <a:off x="8571057" y="6151024"/>
            <a:ext cx="1187519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000" baseline="-25000" dirty="0">
                <a:solidFill>
                  <a:prstClr val="whit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Junio</a:t>
            </a:r>
            <a:endParaRPr kumimoji="0" lang="es-ES" sz="2000" b="0" i="0" u="none" strike="noStrike" kern="1200" cap="none" spc="0" normalizeH="0" baseline="-2500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7055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CuadroTexto 45">
            <a:extLst>
              <a:ext uri="{FF2B5EF4-FFF2-40B4-BE49-F238E27FC236}">
                <a16:creationId xmlns:a16="http://schemas.microsoft.com/office/drawing/2014/main" id="{321EAE1D-08BF-4C40-983A-780E7FB7F7BF}"/>
              </a:ext>
            </a:extLst>
          </p:cNvPr>
          <p:cNvSpPr txBox="1"/>
          <p:nvPr/>
        </p:nvSpPr>
        <p:spPr>
          <a:xfrm>
            <a:off x="429545" y="8091696"/>
            <a:ext cx="8269611" cy="589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s-CO" sz="12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Conexiones, según la nueva clasificación de la Supersalud</a:t>
            </a:r>
          </a:p>
          <a:p>
            <a:pPr>
              <a:spcAft>
                <a:spcPts val="1000"/>
              </a:spcAft>
            </a:pPr>
            <a:r>
              <a:rPr lang="es-CO" sz="12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1200" b="1" i="1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776163C-224B-328B-522E-9FE9C60901B8}"/>
              </a:ext>
            </a:extLst>
          </p:cNvPr>
          <p:cNvSpPr txBox="1"/>
          <p:nvPr/>
        </p:nvSpPr>
        <p:spPr>
          <a:xfrm>
            <a:off x="1118936" y="2171545"/>
            <a:ext cx="8168466" cy="1051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1000"/>
              </a:spcAft>
            </a:pPr>
            <a:r>
              <a:rPr lang="es-CO" b="1" dirty="0">
                <a:solidFill>
                  <a:srgbClr val="00A48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1. Distribución PQRD Savia Salud EPS por principales motivos para el mes de junio 2024</a:t>
            </a:r>
          </a:p>
          <a:p>
            <a:pPr algn="r">
              <a:spcAft>
                <a:spcPts val="1000"/>
              </a:spcAft>
            </a:pPr>
            <a:endParaRPr lang="es-CO" dirty="0">
              <a:solidFill>
                <a:srgbClr val="00A48D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8A5EB61-3533-A2EA-E8A7-CA9104170B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5663" y="3223115"/>
            <a:ext cx="7862101" cy="4226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3668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o 16">
            <a:extLst>
              <a:ext uri="{FF2B5EF4-FFF2-40B4-BE49-F238E27FC236}">
                <a16:creationId xmlns:a16="http://schemas.microsoft.com/office/drawing/2014/main" id="{F743B679-B1E9-787F-D64F-EAE51F3F8B86}"/>
              </a:ext>
            </a:extLst>
          </p:cNvPr>
          <p:cNvGrpSpPr/>
          <p:nvPr/>
        </p:nvGrpSpPr>
        <p:grpSpPr>
          <a:xfrm>
            <a:off x="248492" y="1103296"/>
            <a:ext cx="9242392" cy="7029422"/>
            <a:chOff x="419116" y="2061992"/>
            <a:chExt cx="9242392" cy="7029422"/>
          </a:xfrm>
        </p:grpSpPr>
        <p:pic>
          <p:nvPicPr>
            <p:cNvPr id="8" name="Imagen 7" descr="Mapa&#10;&#10;Descripción generada automáticamente">
              <a:extLst>
                <a:ext uri="{FF2B5EF4-FFF2-40B4-BE49-F238E27FC236}">
                  <a16:creationId xmlns:a16="http://schemas.microsoft.com/office/drawing/2014/main" id="{927E6D9D-A377-4BE1-A610-07CA47B20F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93147" y="2070236"/>
              <a:ext cx="6362134" cy="6224232"/>
            </a:xfrm>
            <a:prstGeom prst="rect">
              <a:avLst/>
            </a:prstGeom>
          </p:spPr>
        </p:pic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CCB3F35C-223C-46AF-8EDC-9D95D107788E}"/>
                </a:ext>
              </a:extLst>
            </p:cNvPr>
            <p:cNvSpPr txBox="1"/>
            <p:nvPr/>
          </p:nvSpPr>
          <p:spPr>
            <a:xfrm>
              <a:off x="548784" y="3036015"/>
              <a:ext cx="201554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400" dirty="0">
                  <a:solidFill>
                    <a:srgbClr val="0070C0"/>
                  </a:solidFill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Urabá</a:t>
              </a: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332D2818-017E-4BD9-BC9C-1D3F26F713CD}"/>
                </a:ext>
              </a:extLst>
            </p:cNvPr>
            <p:cNvSpPr txBox="1"/>
            <p:nvPr/>
          </p:nvSpPr>
          <p:spPr>
            <a:xfrm>
              <a:off x="548784" y="3405163"/>
              <a:ext cx="20155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800" b="1" dirty="0">
                  <a:solidFill>
                    <a:srgbClr val="23505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18,2</a:t>
              </a:r>
              <a:endParaRPr lang="es-ES" sz="24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756E2243-8F2E-42EF-8AFC-90B04784CF92}"/>
                </a:ext>
              </a:extLst>
            </p:cNvPr>
            <p:cNvSpPr txBox="1"/>
            <p:nvPr/>
          </p:nvSpPr>
          <p:spPr>
            <a:xfrm>
              <a:off x="703814" y="4675728"/>
              <a:ext cx="201554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400" dirty="0">
                  <a:solidFill>
                    <a:srgbClr val="00B050"/>
                  </a:solidFill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Occidente</a:t>
              </a:r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A6B10C71-8830-4128-82A1-FD9CE5A0DDB4}"/>
                </a:ext>
              </a:extLst>
            </p:cNvPr>
            <p:cNvSpPr txBox="1"/>
            <p:nvPr/>
          </p:nvSpPr>
          <p:spPr>
            <a:xfrm>
              <a:off x="623170" y="5083873"/>
              <a:ext cx="20155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800" b="1" dirty="0">
                  <a:solidFill>
                    <a:srgbClr val="23505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19,7</a:t>
              </a:r>
              <a:endParaRPr lang="es-ES" sz="24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B823B58B-BBFE-4742-A8CA-6212681FEBCB}"/>
                </a:ext>
              </a:extLst>
            </p:cNvPr>
            <p:cNvSpPr txBox="1"/>
            <p:nvPr/>
          </p:nvSpPr>
          <p:spPr>
            <a:xfrm>
              <a:off x="419116" y="6583130"/>
              <a:ext cx="201554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400" dirty="0">
                  <a:solidFill>
                    <a:srgbClr val="DA3A5C"/>
                  </a:solidFill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Suroeste</a:t>
              </a: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50DAC62D-67A8-4256-B2F4-236880D171E3}"/>
                </a:ext>
              </a:extLst>
            </p:cNvPr>
            <p:cNvSpPr txBox="1"/>
            <p:nvPr/>
          </p:nvSpPr>
          <p:spPr>
            <a:xfrm>
              <a:off x="419116" y="6952278"/>
              <a:ext cx="20155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800" b="1" dirty="0">
                  <a:solidFill>
                    <a:srgbClr val="23505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32,4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91BDBD0B-AB67-43CF-A6DF-1ECEFC446D83}"/>
                </a:ext>
              </a:extLst>
            </p:cNvPr>
            <p:cNvSpPr txBox="1"/>
            <p:nvPr/>
          </p:nvSpPr>
          <p:spPr>
            <a:xfrm>
              <a:off x="7236960" y="3139065"/>
              <a:ext cx="201554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400" dirty="0">
                  <a:solidFill>
                    <a:srgbClr val="6600CC"/>
                  </a:solidFill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Bajo Cauca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AA21BA08-0F4A-4938-9A9B-1EA4D2353239}"/>
                </a:ext>
              </a:extLst>
            </p:cNvPr>
            <p:cNvSpPr txBox="1"/>
            <p:nvPr/>
          </p:nvSpPr>
          <p:spPr>
            <a:xfrm>
              <a:off x="7256010" y="3508213"/>
              <a:ext cx="20155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800" b="1" dirty="0">
                  <a:solidFill>
                    <a:srgbClr val="23505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24,1</a:t>
              </a:r>
              <a:endParaRPr lang="es-ES" sz="24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72B5AD95-D1A0-4392-A2AA-FAC488C98944}"/>
                </a:ext>
              </a:extLst>
            </p:cNvPr>
            <p:cNvSpPr txBox="1"/>
            <p:nvPr/>
          </p:nvSpPr>
          <p:spPr>
            <a:xfrm>
              <a:off x="7619259" y="4545012"/>
              <a:ext cx="201554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400" dirty="0">
                  <a:solidFill>
                    <a:schemeClr val="accent4">
                      <a:lumMod val="75000"/>
                    </a:schemeClr>
                  </a:solidFill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Nordeste</a:t>
              </a: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980C6D78-F2BE-4B68-AF0F-9662A6A55C96}"/>
                </a:ext>
              </a:extLst>
            </p:cNvPr>
            <p:cNvSpPr txBox="1"/>
            <p:nvPr/>
          </p:nvSpPr>
          <p:spPr>
            <a:xfrm>
              <a:off x="7619259" y="4914160"/>
              <a:ext cx="20155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800" b="1" dirty="0">
                  <a:solidFill>
                    <a:srgbClr val="23505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19,4</a:t>
              </a:r>
              <a:endParaRPr lang="es-ES" sz="24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C70AF5D9-74EA-4260-AA14-D1DD7C0F5D19}"/>
                </a:ext>
              </a:extLst>
            </p:cNvPr>
            <p:cNvSpPr txBox="1"/>
            <p:nvPr/>
          </p:nvSpPr>
          <p:spPr>
            <a:xfrm>
              <a:off x="7645964" y="6144609"/>
              <a:ext cx="2015544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400" dirty="0">
                  <a:solidFill>
                    <a:srgbClr val="9E4E22"/>
                  </a:solidFill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Magdalena</a:t>
              </a:r>
            </a:p>
            <a:p>
              <a:pPr algn="ctr"/>
              <a:r>
                <a:rPr lang="es-ES" sz="2400" dirty="0">
                  <a:solidFill>
                    <a:srgbClr val="9E4E22"/>
                  </a:solidFill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Medio</a:t>
              </a:r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CCDA9388-82F8-469D-A5A0-24E896BC404A}"/>
                </a:ext>
              </a:extLst>
            </p:cNvPr>
            <p:cNvSpPr txBox="1"/>
            <p:nvPr/>
          </p:nvSpPr>
          <p:spPr>
            <a:xfrm>
              <a:off x="8029309" y="6914277"/>
              <a:ext cx="122319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800" b="1" dirty="0">
                  <a:solidFill>
                    <a:srgbClr val="23505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25,8</a:t>
              </a:r>
              <a:endParaRPr lang="es-ES" sz="24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C04F5BD3-EFAC-4E52-A3EB-E7796D9C1DBF}"/>
                </a:ext>
              </a:extLst>
            </p:cNvPr>
            <p:cNvSpPr txBox="1"/>
            <p:nvPr/>
          </p:nvSpPr>
          <p:spPr>
            <a:xfrm>
              <a:off x="5428777" y="8004993"/>
              <a:ext cx="201554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400" dirty="0">
                  <a:solidFill>
                    <a:srgbClr val="B50BA1"/>
                  </a:solidFill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Oriente</a:t>
              </a:r>
            </a:p>
          </p:txBody>
        </p:sp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6F052EAD-5B6B-4EEB-8D8F-F78F5D8A78C2}"/>
                </a:ext>
              </a:extLst>
            </p:cNvPr>
            <p:cNvSpPr txBox="1"/>
            <p:nvPr/>
          </p:nvSpPr>
          <p:spPr>
            <a:xfrm>
              <a:off x="5428777" y="8374141"/>
              <a:ext cx="20155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800" b="1" dirty="0">
                  <a:solidFill>
                    <a:srgbClr val="23505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26,2</a:t>
              </a:r>
              <a:endParaRPr lang="es-ES" sz="24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3" name="CuadroTexto 32">
              <a:extLst>
                <a:ext uri="{FF2B5EF4-FFF2-40B4-BE49-F238E27FC236}">
                  <a16:creationId xmlns:a16="http://schemas.microsoft.com/office/drawing/2014/main" id="{76FBBC8D-9A05-442B-B9C7-6990BFB44AB3}"/>
                </a:ext>
              </a:extLst>
            </p:cNvPr>
            <p:cNvSpPr txBox="1"/>
            <p:nvPr/>
          </p:nvSpPr>
          <p:spPr>
            <a:xfrm>
              <a:off x="4076754" y="2061992"/>
              <a:ext cx="201554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400" dirty="0">
                  <a:solidFill>
                    <a:srgbClr val="00A48D"/>
                  </a:solidFill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Norte</a:t>
              </a:r>
            </a:p>
          </p:txBody>
        </p:sp>
        <p:sp>
          <p:nvSpPr>
            <p:cNvPr id="34" name="CuadroTexto 33">
              <a:extLst>
                <a:ext uri="{FF2B5EF4-FFF2-40B4-BE49-F238E27FC236}">
                  <a16:creationId xmlns:a16="http://schemas.microsoft.com/office/drawing/2014/main" id="{9421D5B2-A13C-4E2D-AF0F-19280477C801}"/>
                </a:ext>
              </a:extLst>
            </p:cNvPr>
            <p:cNvSpPr txBox="1"/>
            <p:nvPr/>
          </p:nvSpPr>
          <p:spPr>
            <a:xfrm>
              <a:off x="4064631" y="2395514"/>
              <a:ext cx="20155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800" b="1" dirty="0">
                  <a:solidFill>
                    <a:srgbClr val="23505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23,0</a:t>
              </a:r>
              <a:endParaRPr lang="es-ES" sz="24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CuadroTexto 35">
              <a:extLst>
                <a:ext uri="{FF2B5EF4-FFF2-40B4-BE49-F238E27FC236}">
                  <a16:creationId xmlns:a16="http://schemas.microsoft.com/office/drawing/2014/main" id="{C8F269C4-7B64-4B22-B022-BCB4C1E59CB9}"/>
                </a:ext>
              </a:extLst>
            </p:cNvPr>
            <p:cNvSpPr txBox="1"/>
            <p:nvPr/>
          </p:nvSpPr>
          <p:spPr>
            <a:xfrm>
              <a:off x="2876346" y="7888263"/>
              <a:ext cx="2015544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400" dirty="0">
                  <a:solidFill>
                    <a:schemeClr val="accent4">
                      <a:lumMod val="75000"/>
                    </a:schemeClr>
                  </a:solidFill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Valle de Aburrá</a:t>
              </a:r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CF6E13F2-4112-4271-A936-EE5E461DB6E1}"/>
                </a:ext>
              </a:extLst>
            </p:cNvPr>
            <p:cNvSpPr txBox="1"/>
            <p:nvPr/>
          </p:nvSpPr>
          <p:spPr>
            <a:xfrm>
              <a:off x="2876346" y="8568194"/>
              <a:ext cx="20155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800" b="1" dirty="0">
                  <a:solidFill>
                    <a:srgbClr val="23505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49,7</a:t>
              </a:r>
              <a:endParaRPr lang="es-ES" sz="24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cxnSp>
          <p:nvCxnSpPr>
            <p:cNvPr id="44" name="Conector recto de flecha 43">
              <a:extLst>
                <a:ext uri="{FF2B5EF4-FFF2-40B4-BE49-F238E27FC236}">
                  <a16:creationId xmlns:a16="http://schemas.microsoft.com/office/drawing/2014/main" id="{D7459F73-2224-4106-821F-0EC9722839F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293571" y="3453499"/>
              <a:ext cx="1112139" cy="8963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ector recto de flecha 47">
              <a:extLst>
                <a:ext uri="{FF2B5EF4-FFF2-40B4-BE49-F238E27FC236}">
                  <a16:creationId xmlns:a16="http://schemas.microsoft.com/office/drawing/2014/main" id="{7ADA6FCE-9984-4D16-B4C5-31F415BC6E4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383767" y="5149610"/>
              <a:ext cx="1813721" cy="46533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ector recto de flecha 50">
              <a:extLst>
                <a:ext uri="{FF2B5EF4-FFF2-40B4-BE49-F238E27FC236}">
                  <a16:creationId xmlns:a16="http://schemas.microsoft.com/office/drawing/2014/main" id="{961961F2-E7BE-40DF-B30F-311F2C526A5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98849" y="6714247"/>
              <a:ext cx="1915278" cy="48227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ector recto de flecha 52">
              <a:extLst>
                <a:ext uri="{FF2B5EF4-FFF2-40B4-BE49-F238E27FC236}">
                  <a16:creationId xmlns:a16="http://schemas.microsoft.com/office/drawing/2014/main" id="{106BD10B-0B0F-49D2-9D72-BE67759A399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072403" y="3164024"/>
              <a:ext cx="12123" cy="228230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ector recto de flecha 54">
              <a:extLst>
                <a:ext uri="{FF2B5EF4-FFF2-40B4-BE49-F238E27FC236}">
                  <a16:creationId xmlns:a16="http://schemas.microsoft.com/office/drawing/2014/main" id="{6FD70FF9-5AAC-42AF-B3E4-6D4300432FC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93135" y="3675945"/>
              <a:ext cx="1682710" cy="47687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ector recto de flecha 57">
              <a:extLst>
                <a:ext uri="{FF2B5EF4-FFF2-40B4-BE49-F238E27FC236}">
                  <a16:creationId xmlns:a16="http://schemas.microsoft.com/office/drawing/2014/main" id="{132A08D0-A2D8-4C71-B8CD-07A6CBF2A6B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74734" y="5083873"/>
              <a:ext cx="1417820" cy="23083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ector recto de flecha 59">
              <a:extLst>
                <a:ext uri="{FF2B5EF4-FFF2-40B4-BE49-F238E27FC236}">
                  <a16:creationId xmlns:a16="http://schemas.microsoft.com/office/drawing/2014/main" id="{0D30CB2A-D0BC-452D-BF8C-DC4102A0C3DF}"/>
                </a:ext>
              </a:extLst>
            </p:cNvPr>
            <p:cNvCxnSpPr>
              <a:cxnSpLocks/>
            </p:cNvCxnSpPr>
            <p:nvPr/>
          </p:nvCxnSpPr>
          <p:spPr>
            <a:xfrm>
              <a:off x="6686526" y="6059117"/>
              <a:ext cx="1294682" cy="94362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ector recto de flecha 62">
              <a:extLst>
                <a:ext uri="{FF2B5EF4-FFF2-40B4-BE49-F238E27FC236}">
                  <a16:creationId xmlns:a16="http://schemas.microsoft.com/office/drawing/2014/main" id="{2C385D54-3E41-494E-8D20-51BFA94FA34D}"/>
                </a:ext>
              </a:extLst>
            </p:cNvPr>
            <p:cNvCxnSpPr>
              <a:cxnSpLocks/>
            </p:cNvCxnSpPr>
            <p:nvPr/>
          </p:nvCxnSpPr>
          <p:spPr>
            <a:xfrm>
              <a:off x="5525462" y="6714247"/>
              <a:ext cx="884382" cy="111855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ector recto de flecha 67">
              <a:extLst>
                <a:ext uri="{FF2B5EF4-FFF2-40B4-BE49-F238E27FC236}">
                  <a16:creationId xmlns:a16="http://schemas.microsoft.com/office/drawing/2014/main" id="{461C820F-7BDE-4066-B605-F1E5F3888D7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73791" y="6458857"/>
              <a:ext cx="637793" cy="137394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36BE27D7-1FAD-F05C-C86C-1892BCB7D0DB}"/>
              </a:ext>
            </a:extLst>
          </p:cNvPr>
          <p:cNvSpPr txBox="1"/>
          <p:nvPr/>
        </p:nvSpPr>
        <p:spPr>
          <a:xfrm>
            <a:off x="1540962" y="244769"/>
            <a:ext cx="798325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4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Tasa de PQRD en las regiones</a:t>
            </a:r>
          </a:p>
          <a:p>
            <a:pPr algn="r"/>
            <a:r>
              <a:rPr lang="es-CO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(por cada 10.000 afiliados)</a:t>
            </a:r>
          </a:p>
          <a:p>
            <a:pPr algn="r"/>
            <a:r>
              <a:rPr lang="es-CO" sz="24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Junio 2024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0BF6147-B181-58A7-D1FE-BA645880712C}"/>
              </a:ext>
            </a:extLst>
          </p:cNvPr>
          <p:cNvSpPr txBox="1"/>
          <p:nvPr/>
        </p:nvSpPr>
        <p:spPr>
          <a:xfrm>
            <a:off x="373727" y="9334347"/>
            <a:ext cx="7277623" cy="559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s-CO" sz="105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</a:t>
            </a:r>
          </a:p>
          <a:p>
            <a:pPr>
              <a:spcAft>
                <a:spcPts val="1000"/>
              </a:spcAft>
            </a:pPr>
            <a:r>
              <a:rPr lang="es-CO" sz="105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1050" b="1" i="1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AA59A8E-B865-C5C7-B094-761CCFB054E4}"/>
              </a:ext>
            </a:extLst>
          </p:cNvPr>
          <p:cNvSpPr txBox="1"/>
          <p:nvPr/>
        </p:nvSpPr>
        <p:spPr>
          <a:xfrm>
            <a:off x="4515014" y="9322620"/>
            <a:ext cx="504123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05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Fórmula de cálculo – Tasa:</a:t>
            </a:r>
          </a:p>
          <a:p>
            <a:pPr lvl="0" algn="ctr" defTabSz="1008035">
              <a:defRPr/>
            </a:pPr>
            <a:r>
              <a:rPr lang="es-MX" sz="105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(N° PQRD / Total de afiliados) *10.000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9AA7F78B-7EEE-1CE5-676B-AE34572295EB}"/>
              </a:ext>
            </a:extLst>
          </p:cNvPr>
          <p:cNvSpPr txBox="1"/>
          <p:nvPr/>
        </p:nvSpPr>
        <p:spPr>
          <a:xfrm>
            <a:off x="589739" y="8519860"/>
            <a:ext cx="890114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rgbClr val="008673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35,1 </a:t>
            </a:r>
            <a:r>
              <a:rPr lang="es-ES" sz="16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de cada 10.000 afiliados radicaron una PQRD en el mes de junio ante la EPS, lo que refleja una disminución de la tasa de PQRD del 9% con relación al mes anterior la cual fue de 38,7 de cada 10.000 afiliados </a:t>
            </a:r>
            <a:endParaRPr lang="es-CO" sz="1600" dirty="0">
              <a:solidFill>
                <a:srgbClr val="23505E"/>
              </a:solidFill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425E988-A936-0920-86B3-00D1BEDF52BF}"/>
              </a:ext>
            </a:extLst>
          </p:cNvPr>
          <p:cNvSpPr txBox="1"/>
          <p:nvPr/>
        </p:nvSpPr>
        <p:spPr>
          <a:xfrm>
            <a:off x="7520136" y="6435939"/>
            <a:ext cx="201554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5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Mes anterior 25,1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8F2A5B7-D883-E7ED-B887-66E0A28AC760}"/>
              </a:ext>
            </a:extLst>
          </p:cNvPr>
          <p:cNvSpPr txBox="1"/>
          <p:nvPr/>
        </p:nvSpPr>
        <p:spPr>
          <a:xfrm>
            <a:off x="7076885" y="3005188"/>
            <a:ext cx="201554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5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Mes anterior 24,2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EC829C4C-A5E0-155F-317B-AF8F08D89A66}"/>
              </a:ext>
            </a:extLst>
          </p:cNvPr>
          <p:cNvSpPr txBox="1"/>
          <p:nvPr/>
        </p:nvSpPr>
        <p:spPr>
          <a:xfrm>
            <a:off x="444372" y="2897001"/>
            <a:ext cx="201554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5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Mes anterior 18,8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8BD5A1D9-C526-B8F9-AC2D-73DDBBBFB29B}"/>
              </a:ext>
            </a:extLst>
          </p:cNvPr>
          <p:cNvSpPr txBox="1"/>
          <p:nvPr/>
        </p:nvSpPr>
        <p:spPr>
          <a:xfrm>
            <a:off x="7526864" y="4364107"/>
            <a:ext cx="201554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5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Mes anterior 22,0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55F2ECA9-B688-C5B3-DD66-C4B61AB17B76}"/>
              </a:ext>
            </a:extLst>
          </p:cNvPr>
          <p:cNvSpPr txBox="1"/>
          <p:nvPr/>
        </p:nvSpPr>
        <p:spPr>
          <a:xfrm>
            <a:off x="530775" y="4494668"/>
            <a:ext cx="201554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5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Mes anterior 15,0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EAC2541C-641E-FBC2-04BE-A6C856B0BFFF}"/>
              </a:ext>
            </a:extLst>
          </p:cNvPr>
          <p:cNvSpPr txBox="1"/>
          <p:nvPr/>
        </p:nvSpPr>
        <p:spPr>
          <a:xfrm>
            <a:off x="3906130" y="1863924"/>
            <a:ext cx="201554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5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Mes anterior 25,3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EBD76F14-D502-081E-30A1-E697F68D9B9F}"/>
              </a:ext>
            </a:extLst>
          </p:cNvPr>
          <p:cNvSpPr txBox="1"/>
          <p:nvPr/>
        </p:nvSpPr>
        <p:spPr>
          <a:xfrm>
            <a:off x="5258153" y="7840211"/>
            <a:ext cx="201554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5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Mes anterior 30,8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EA7E54BA-ED65-94E6-E5CB-B1C97B073965}"/>
              </a:ext>
            </a:extLst>
          </p:cNvPr>
          <p:cNvSpPr txBox="1"/>
          <p:nvPr/>
        </p:nvSpPr>
        <p:spPr>
          <a:xfrm>
            <a:off x="282278" y="6446453"/>
            <a:ext cx="201554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5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Mes anterior 30,9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686E7D6A-2254-9474-4339-D6D677B900B0}"/>
              </a:ext>
            </a:extLst>
          </p:cNvPr>
          <p:cNvSpPr txBox="1"/>
          <p:nvPr/>
        </p:nvSpPr>
        <p:spPr>
          <a:xfrm>
            <a:off x="2705722" y="8018594"/>
            <a:ext cx="201554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5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Mes anterior 56,7</a:t>
            </a:r>
          </a:p>
        </p:txBody>
      </p:sp>
      <p:sp>
        <p:nvSpPr>
          <p:cNvPr id="7" name="Flecha: hacia abajo 6">
            <a:extLst>
              <a:ext uri="{FF2B5EF4-FFF2-40B4-BE49-F238E27FC236}">
                <a16:creationId xmlns:a16="http://schemas.microsoft.com/office/drawing/2014/main" id="{92BB376E-C4CF-2096-696C-89829C4159F4}"/>
              </a:ext>
            </a:extLst>
          </p:cNvPr>
          <p:cNvSpPr/>
          <p:nvPr/>
        </p:nvSpPr>
        <p:spPr>
          <a:xfrm>
            <a:off x="1879389" y="2552647"/>
            <a:ext cx="148281" cy="309937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0" name="Flecha: hacia abajo 39">
            <a:extLst>
              <a:ext uri="{FF2B5EF4-FFF2-40B4-BE49-F238E27FC236}">
                <a16:creationId xmlns:a16="http://schemas.microsoft.com/office/drawing/2014/main" id="{5E51357E-ADA5-CF94-8774-123A7D33F7B0}"/>
              </a:ext>
            </a:extLst>
          </p:cNvPr>
          <p:cNvSpPr/>
          <p:nvPr/>
        </p:nvSpPr>
        <p:spPr>
          <a:xfrm>
            <a:off x="4169362" y="7696008"/>
            <a:ext cx="148281" cy="309937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2" name="Flecha: hacia abajo 41">
            <a:extLst>
              <a:ext uri="{FF2B5EF4-FFF2-40B4-BE49-F238E27FC236}">
                <a16:creationId xmlns:a16="http://schemas.microsoft.com/office/drawing/2014/main" id="{88B05DD0-B1F9-2891-FB03-190C5A2A73CF}"/>
              </a:ext>
            </a:extLst>
          </p:cNvPr>
          <p:cNvSpPr/>
          <p:nvPr/>
        </p:nvSpPr>
        <p:spPr>
          <a:xfrm>
            <a:off x="6713020" y="7531235"/>
            <a:ext cx="148281" cy="309937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4" name="Flecha: hacia abajo 53">
            <a:extLst>
              <a:ext uri="{FF2B5EF4-FFF2-40B4-BE49-F238E27FC236}">
                <a16:creationId xmlns:a16="http://schemas.microsoft.com/office/drawing/2014/main" id="{B52153DA-D664-0A3B-7DC5-9FC71506D7C3}"/>
              </a:ext>
            </a:extLst>
          </p:cNvPr>
          <p:cNvSpPr/>
          <p:nvPr/>
        </p:nvSpPr>
        <p:spPr>
          <a:xfrm>
            <a:off x="8527908" y="2684335"/>
            <a:ext cx="148281" cy="309937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Flecha: hacia abajo 3">
            <a:extLst>
              <a:ext uri="{FF2B5EF4-FFF2-40B4-BE49-F238E27FC236}">
                <a16:creationId xmlns:a16="http://schemas.microsoft.com/office/drawing/2014/main" id="{E3C67908-694E-A224-8D2E-6CC3CECD0CA8}"/>
              </a:ext>
            </a:extLst>
          </p:cNvPr>
          <p:cNvSpPr/>
          <p:nvPr/>
        </p:nvSpPr>
        <p:spPr>
          <a:xfrm rot="10800000">
            <a:off x="1879389" y="4197641"/>
            <a:ext cx="164336" cy="34514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Flecha: hacia abajo 11">
            <a:extLst>
              <a:ext uri="{FF2B5EF4-FFF2-40B4-BE49-F238E27FC236}">
                <a16:creationId xmlns:a16="http://schemas.microsoft.com/office/drawing/2014/main" id="{896F6B34-750C-C93D-C038-0C1E88861D14}"/>
              </a:ext>
            </a:extLst>
          </p:cNvPr>
          <p:cNvSpPr/>
          <p:nvPr/>
        </p:nvSpPr>
        <p:spPr>
          <a:xfrm rot="10800000">
            <a:off x="1692337" y="6082368"/>
            <a:ext cx="164336" cy="34514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6" name="Flecha: hacia abajo 25">
            <a:extLst>
              <a:ext uri="{FF2B5EF4-FFF2-40B4-BE49-F238E27FC236}">
                <a16:creationId xmlns:a16="http://schemas.microsoft.com/office/drawing/2014/main" id="{8AD98C69-A3F4-D705-ABD0-186433652267}"/>
              </a:ext>
            </a:extLst>
          </p:cNvPr>
          <p:cNvSpPr/>
          <p:nvPr/>
        </p:nvSpPr>
        <p:spPr>
          <a:xfrm rot="10800000">
            <a:off x="8872546" y="6016910"/>
            <a:ext cx="164336" cy="34514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8" name="Flecha: hacia abajo 37">
            <a:extLst>
              <a:ext uri="{FF2B5EF4-FFF2-40B4-BE49-F238E27FC236}">
                <a16:creationId xmlns:a16="http://schemas.microsoft.com/office/drawing/2014/main" id="{50E3AF82-D6EC-E292-BA03-8A909E3C83A4}"/>
              </a:ext>
            </a:extLst>
          </p:cNvPr>
          <p:cNvSpPr/>
          <p:nvPr/>
        </p:nvSpPr>
        <p:spPr>
          <a:xfrm>
            <a:off x="8872546" y="4059418"/>
            <a:ext cx="148281" cy="309937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6" name="Flecha: hacia abajo 45">
            <a:extLst>
              <a:ext uri="{FF2B5EF4-FFF2-40B4-BE49-F238E27FC236}">
                <a16:creationId xmlns:a16="http://schemas.microsoft.com/office/drawing/2014/main" id="{42488F6C-8D43-581D-8DD8-137C06AC001B}"/>
              </a:ext>
            </a:extLst>
          </p:cNvPr>
          <p:cNvSpPr/>
          <p:nvPr/>
        </p:nvSpPr>
        <p:spPr>
          <a:xfrm>
            <a:off x="5280697" y="1529173"/>
            <a:ext cx="148281" cy="309937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779746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adroTexto 41">
            <a:extLst>
              <a:ext uri="{FF2B5EF4-FFF2-40B4-BE49-F238E27FC236}">
                <a16:creationId xmlns:a16="http://schemas.microsoft.com/office/drawing/2014/main" id="{E6EBC756-C80C-4880-8BC9-E48A4EC9AB9A}"/>
              </a:ext>
            </a:extLst>
          </p:cNvPr>
          <p:cNvSpPr txBox="1"/>
          <p:nvPr/>
        </p:nvSpPr>
        <p:spPr>
          <a:xfrm>
            <a:off x="1083177" y="2165742"/>
            <a:ext cx="7914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2. Distribución de PQRD Savia Salud EPS en el Valle de Aburrá para el mes de junio 2024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CC9329F-CB77-33DC-5461-8034B747850D}"/>
              </a:ext>
            </a:extLst>
          </p:cNvPr>
          <p:cNvSpPr txBox="1"/>
          <p:nvPr/>
        </p:nvSpPr>
        <p:spPr>
          <a:xfrm>
            <a:off x="1866067" y="935366"/>
            <a:ext cx="7192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4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Detalle del comportamiento de PQRD en </a:t>
            </a:r>
          </a:p>
          <a:p>
            <a:pPr algn="r"/>
            <a:r>
              <a:rPr lang="es-CO" sz="24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Valle de Aburrá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834B4C9-009D-7EEB-154D-0DF636381DB9}"/>
              </a:ext>
            </a:extLst>
          </p:cNvPr>
          <p:cNvSpPr txBox="1"/>
          <p:nvPr/>
        </p:nvSpPr>
        <p:spPr>
          <a:xfrm>
            <a:off x="1021761" y="7591717"/>
            <a:ext cx="80370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La tasa total de PQRD para junio en el Valle de Aburrá es de  49,7, presentando una disminución del 12% con relación al mes anterior (56,7).</a:t>
            </a:r>
            <a:endParaRPr lang="es-CO" dirty="0">
              <a:solidFill>
                <a:srgbClr val="23505E"/>
              </a:solidFill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CB446B6-1E8B-0741-3638-C90F0FE6CF79}"/>
              </a:ext>
            </a:extLst>
          </p:cNvPr>
          <p:cNvSpPr txBox="1"/>
          <p:nvPr/>
        </p:nvSpPr>
        <p:spPr>
          <a:xfrm>
            <a:off x="1719820" y="9338871"/>
            <a:ext cx="7277623" cy="497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</a:t>
            </a:r>
          </a:p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900" b="1" i="1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4BFA7862-5D13-FF51-F8CD-7121D72824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9974239"/>
              </p:ext>
            </p:extLst>
          </p:nvPr>
        </p:nvGraphicFramePr>
        <p:xfrm>
          <a:off x="1083177" y="2974206"/>
          <a:ext cx="7914267" cy="4294345"/>
        </p:xfrm>
        <a:graphic>
          <a:graphicData uri="http://schemas.openxmlformats.org/drawingml/2006/table">
            <a:tbl>
              <a:tblPr/>
              <a:tblGrid>
                <a:gridCol w="2862607">
                  <a:extLst>
                    <a:ext uri="{9D8B030D-6E8A-4147-A177-3AD203B41FA5}">
                      <a16:colId xmlns:a16="http://schemas.microsoft.com/office/drawing/2014/main" val="4269138221"/>
                    </a:ext>
                  </a:extLst>
                </a:gridCol>
                <a:gridCol w="1262915">
                  <a:extLst>
                    <a:ext uri="{9D8B030D-6E8A-4147-A177-3AD203B41FA5}">
                      <a16:colId xmlns:a16="http://schemas.microsoft.com/office/drawing/2014/main" val="3723248776"/>
                    </a:ext>
                  </a:extLst>
                </a:gridCol>
                <a:gridCol w="1262915">
                  <a:extLst>
                    <a:ext uri="{9D8B030D-6E8A-4147-A177-3AD203B41FA5}">
                      <a16:colId xmlns:a16="http://schemas.microsoft.com/office/drawing/2014/main" val="1729784283"/>
                    </a:ext>
                  </a:extLst>
                </a:gridCol>
                <a:gridCol w="1262915">
                  <a:extLst>
                    <a:ext uri="{9D8B030D-6E8A-4147-A177-3AD203B41FA5}">
                      <a16:colId xmlns:a16="http://schemas.microsoft.com/office/drawing/2014/main" val="100693976"/>
                    </a:ext>
                  </a:extLst>
                </a:gridCol>
                <a:gridCol w="1262915">
                  <a:extLst>
                    <a:ext uri="{9D8B030D-6E8A-4147-A177-3AD203B41FA5}">
                      <a16:colId xmlns:a16="http://schemas.microsoft.com/office/drawing/2014/main" val="3494672416"/>
                    </a:ext>
                  </a:extLst>
                </a:gridCol>
              </a:tblGrid>
              <a:tr h="92021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VALLE ABURRA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Total Afiliados a Junio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N°PQRD Junio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Tasa Junio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0CC99"/>
                          </a:highlight>
                          <a:latin typeface="Calibri" panose="020F0502020204030204" pitchFamily="34" charset="0"/>
                        </a:rPr>
                        <a:t>Tasa Mayo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0266093"/>
                  </a:ext>
                </a:extLst>
              </a:tr>
              <a:tr h="30673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MEDELLIN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507.506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2.506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49,4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55,9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2072991"/>
                  </a:ext>
                </a:extLst>
              </a:tr>
              <a:tr h="30673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BARBOSA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18.140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33,6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44,2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4148132"/>
                  </a:ext>
                </a:extLst>
              </a:tr>
              <a:tr h="30673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BELLO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89.457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507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56,7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55,5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6705004"/>
                  </a:ext>
                </a:extLst>
              </a:tr>
              <a:tr h="30673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CALDAS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14.164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67,1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99,8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7638270"/>
                  </a:ext>
                </a:extLst>
              </a:tr>
              <a:tr h="30673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COPACABANA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14.849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48,5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67,3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1740764"/>
                  </a:ext>
                </a:extLst>
              </a:tr>
              <a:tr h="30673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ENVIGADO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16.740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55,6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74,5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4588848"/>
                  </a:ext>
                </a:extLst>
              </a:tr>
              <a:tr h="30673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GIRARDOTA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12.340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49,4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43,8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6894003"/>
                  </a:ext>
                </a:extLst>
              </a:tr>
              <a:tr h="30673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ITAGUI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40.072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169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42,2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49,5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403229"/>
                  </a:ext>
                </a:extLst>
              </a:tr>
              <a:tr h="30673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LA ESTRELLA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9.904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44,4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72,0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3308574"/>
                  </a:ext>
                </a:extLst>
              </a:tr>
              <a:tr h="30673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SABANETA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8.667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33,5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50,8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1439852"/>
                  </a:ext>
                </a:extLst>
              </a:tr>
              <a:tr h="30673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TOTAL  VALLE ABURRA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731.839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3.637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49,7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56,7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9012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97171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adroTexto 41">
            <a:extLst>
              <a:ext uri="{FF2B5EF4-FFF2-40B4-BE49-F238E27FC236}">
                <a16:creationId xmlns:a16="http://schemas.microsoft.com/office/drawing/2014/main" id="{E6EBC756-C80C-4880-8BC9-E48A4EC9AB9A}"/>
              </a:ext>
            </a:extLst>
          </p:cNvPr>
          <p:cNvSpPr txBox="1"/>
          <p:nvPr/>
        </p:nvSpPr>
        <p:spPr>
          <a:xfrm>
            <a:off x="1083179" y="1978773"/>
            <a:ext cx="7914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3. Distribución de PQRD Savia Salud EPS en el Urabá para el mes de junio 2024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CC9329F-CB77-33DC-5461-8034B747850D}"/>
              </a:ext>
            </a:extLst>
          </p:cNvPr>
          <p:cNvSpPr txBox="1"/>
          <p:nvPr/>
        </p:nvSpPr>
        <p:spPr>
          <a:xfrm>
            <a:off x="1804652" y="951914"/>
            <a:ext cx="7192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4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Detalle del comportamiento de PQRD en </a:t>
            </a:r>
            <a:r>
              <a:rPr lang="es-CO" sz="24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Urabá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14E20A2-17B2-2D21-F33D-F68F0451BD39}"/>
              </a:ext>
            </a:extLst>
          </p:cNvPr>
          <p:cNvSpPr txBox="1"/>
          <p:nvPr/>
        </p:nvSpPr>
        <p:spPr>
          <a:xfrm>
            <a:off x="1719820" y="9338871"/>
            <a:ext cx="7277623" cy="497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</a:t>
            </a:r>
          </a:p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900" b="1" i="1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F712259-FE4E-64ED-2315-E2AB2EC561A5}"/>
              </a:ext>
            </a:extLst>
          </p:cNvPr>
          <p:cNvSpPr txBox="1"/>
          <p:nvPr/>
        </p:nvSpPr>
        <p:spPr>
          <a:xfrm>
            <a:off x="1538153" y="7809464"/>
            <a:ext cx="70773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La tasa total de PQRD para junio en el Urabá es de 18,2 presentando una disminución del 3% con relación al mes anterior (18,8).</a:t>
            </a:r>
            <a:endParaRPr lang="es-CO" sz="1600" dirty="0">
              <a:solidFill>
                <a:srgbClr val="23505E"/>
              </a:solidFill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12CB328-A21D-5C18-7249-DA762EB26A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8582075"/>
              </p:ext>
            </p:extLst>
          </p:nvPr>
        </p:nvGraphicFramePr>
        <p:xfrm>
          <a:off x="1083179" y="2820966"/>
          <a:ext cx="7914265" cy="4634552"/>
        </p:xfrm>
        <a:graphic>
          <a:graphicData uri="http://schemas.openxmlformats.org/drawingml/2006/table">
            <a:tbl>
              <a:tblPr/>
              <a:tblGrid>
                <a:gridCol w="2862605">
                  <a:extLst>
                    <a:ext uri="{9D8B030D-6E8A-4147-A177-3AD203B41FA5}">
                      <a16:colId xmlns:a16="http://schemas.microsoft.com/office/drawing/2014/main" val="3575517471"/>
                    </a:ext>
                  </a:extLst>
                </a:gridCol>
                <a:gridCol w="1262915">
                  <a:extLst>
                    <a:ext uri="{9D8B030D-6E8A-4147-A177-3AD203B41FA5}">
                      <a16:colId xmlns:a16="http://schemas.microsoft.com/office/drawing/2014/main" val="2224201877"/>
                    </a:ext>
                  </a:extLst>
                </a:gridCol>
                <a:gridCol w="1262915">
                  <a:extLst>
                    <a:ext uri="{9D8B030D-6E8A-4147-A177-3AD203B41FA5}">
                      <a16:colId xmlns:a16="http://schemas.microsoft.com/office/drawing/2014/main" val="850756242"/>
                    </a:ext>
                  </a:extLst>
                </a:gridCol>
                <a:gridCol w="1262915">
                  <a:extLst>
                    <a:ext uri="{9D8B030D-6E8A-4147-A177-3AD203B41FA5}">
                      <a16:colId xmlns:a16="http://schemas.microsoft.com/office/drawing/2014/main" val="3150223968"/>
                    </a:ext>
                  </a:extLst>
                </a:gridCol>
                <a:gridCol w="1262915">
                  <a:extLst>
                    <a:ext uri="{9D8B030D-6E8A-4147-A177-3AD203B41FA5}">
                      <a16:colId xmlns:a16="http://schemas.microsoft.com/office/drawing/2014/main" val="169216511"/>
                    </a:ext>
                  </a:extLst>
                </a:gridCol>
              </a:tblGrid>
              <a:tr h="92691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 URABA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Total Afiliados a Junio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N°PQRD Junio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Tasa Junio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CC99"/>
                          </a:highlight>
                          <a:latin typeface="Calibri" panose="020F0502020204030204" pitchFamily="34" charset="0"/>
                        </a:rPr>
                        <a:t>Tasa Mayo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416868"/>
                  </a:ext>
                </a:extLst>
              </a:tr>
              <a:tr h="30897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APARTADO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38.155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42,7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38,3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5327060"/>
                  </a:ext>
                </a:extLst>
              </a:tr>
              <a:tr h="30897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ARBOLETES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15.170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2175410"/>
                  </a:ext>
                </a:extLst>
              </a:tr>
              <a:tr h="30897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CAREPA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20.817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17,8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16,3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8537480"/>
                  </a:ext>
                </a:extLst>
              </a:tr>
              <a:tr h="30897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CHIGORODO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22.489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31,6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27,4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4543086"/>
                  </a:ext>
                </a:extLst>
              </a:tr>
              <a:tr h="30897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MURINDO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2.280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936613"/>
                  </a:ext>
                </a:extLst>
              </a:tr>
              <a:tr h="30897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MUTATA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13.307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13,5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18,0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1634541"/>
                  </a:ext>
                </a:extLst>
              </a:tr>
              <a:tr h="30897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NECOCLI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19.476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17,9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1955046"/>
                  </a:ext>
                </a:extLst>
              </a:tr>
              <a:tr h="30897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SAN JUAN DE URABA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14.085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3974596"/>
                  </a:ext>
                </a:extLst>
              </a:tr>
              <a:tr h="30897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SAN PEDRO DE URABA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25.908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1103592"/>
                  </a:ext>
                </a:extLst>
              </a:tr>
              <a:tr h="30897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TURBO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36.019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5297587"/>
                  </a:ext>
                </a:extLst>
              </a:tr>
              <a:tr h="30897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VIGIA DEL FUERTE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6.236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9025952"/>
                  </a:ext>
                </a:extLst>
              </a:tr>
              <a:tr h="30897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TOTAL URABA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213.942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389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18,2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18,8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65787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5309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adroTexto 41">
            <a:extLst>
              <a:ext uri="{FF2B5EF4-FFF2-40B4-BE49-F238E27FC236}">
                <a16:creationId xmlns:a16="http://schemas.microsoft.com/office/drawing/2014/main" id="{E6EBC756-C80C-4880-8BC9-E48A4EC9AB9A}"/>
              </a:ext>
            </a:extLst>
          </p:cNvPr>
          <p:cNvSpPr txBox="1"/>
          <p:nvPr/>
        </p:nvSpPr>
        <p:spPr>
          <a:xfrm>
            <a:off x="1293240" y="1247635"/>
            <a:ext cx="79142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4. Distribución de PQRD Savia Salud EPS en el Oriente para el mes de junio 2024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02E2D7D4-7DB2-393B-B5AB-5C8B37BD045D}"/>
              </a:ext>
            </a:extLst>
          </p:cNvPr>
          <p:cNvSpPr txBox="1"/>
          <p:nvPr/>
        </p:nvSpPr>
        <p:spPr>
          <a:xfrm>
            <a:off x="1719820" y="9338871"/>
            <a:ext cx="7277623" cy="497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</a:t>
            </a:r>
          </a:p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900" b="1" i="1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CC9329F-CB77-33DC-5461-8034B747850D}"/>
              </a:ext>
            </a:extLst>
          </p:cNvPr>
          <p:cNvSpPr txBox="1"/>
          <p:nvPr/>
        </p:nvSpPr>
        <p:spPr>
          <a:xfrm>
            <a:off x="1817008" y="478024"/>
            <a:ext cx="7192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4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Detalle del comportamiento de PQRD en </a:t>
            </a:r>
            <a:r>
              <a:rPr lang="es-CO" sz="24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Oriente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834B4C9-009D-7EEB-154D-0DF636381DB9}"/>
              </a:ext>
            </a:extLst>
          </p:cNvPr>
          <p:cNvSpPr txBox="1"/>
          <p:nvPr/>
        </p:nvSpPr>
        <p:spPr>
          <a:xfrm>
            <a:off x="1231824" y="8852095"/>
            <a:ext cx="80370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La tasa total de PQRD para junio en el Oriente es de  26,2 presentando una disminución del 15% con relación al mes anterior (30,8).</a:t>
            </a:r>
            <a:endParaRPr lang="es-CO" sz="1600" dirty="0">
              <a:solidFill>
                <a:srgbClr val="23505E"/>
              </a:solidFill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AF75EEE4-352C-E1C2-AF7E-CA9FE01A41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001573"/>
              </p:ext>
            </p:extLst>
          </p:nvPr>
        </p:nvGraphicFramePr>
        <p:xfrm>
          <a:off x="1293239" y="2078632"/>
          <a:ext cx="7704203" cy="6535971"/>
        </p:xfrm>
        <a:graphic>
          <a:graphicData uri="http://schemas.openxmlformats.org/drawingml/2006/table">
            <a:tbl>
              <a:tblPr/>
              <a:tblGrid>
                <a:gridCol w="2786627">
                  <a:extLst>
                    <a:ext uri="{9D8B030D-6E8A-4147-A177-3AD203B41FA5}">
                      <a16:colId xmlns:a16="http://schemas.microsoft.com/office/drawing/2014/main" val="1837047081"/>
                    </a:ext>
                  </a:extLst>
                </a:gridCol>
                <a:gridCol w="1229394">
                  <a:extLst>
                    <a:ext uri="{9D8B030D-6E8A-4147-A177-3AD203B41FA5}">
                      <a16:colId xmlns:a16="http://schemas.microsoft.com/office/drawing/2014/main" val="2932748089"/>
                    </a:ext>
                  </a:extLst>
                </a:gridCol>
                <a:gridCol w="1229394">
                  <a:extLst>
                    <a:ext uri="{9D8B030D-6E8A-4147-A177-3AD203B41FA5}">
                      <a16:colId xmlns:a16="http://schemas.microsoft.com/office/drawing/2014/main" val="3598469270"/>
                    </a:ext>
                  </a:extLst>
                </a:gridCol>
                <a:gridCol w="1229394">
                  <a:extLst>
                    <a:ext uri="{9D8B030D-6E8A-4147-A177-3AD203B41FA5}">
                      <a16:colId xmlns:a16="http://schemas.microsoft.com/office/drawing/2014/main" val="369314113"/>
                    </a:ext>
                  </a:extLst>
                </a:gridCol>
                <a:gridCol w="1229394">
                  <a:extLst>
                    <a:ext uri="{9D8B030D-6E8A-4147-A177-3AD203B41FA5}">
                      <a16:colId xmlns:a16="http://schemas.microsoft.com/office/drawing/2014/main" val="1258243604"/>
                    </a:ext>
                  </a:extLst>
                </a:gridCol>
              </a:tblGrid>
              <a:tr h="72621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ORIENTE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Total Afiliados a Junio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1" i="0" u="none" strike="noStrike" dirty="0" err="1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N°PQRD</a:t>
                      </a:r>
                      <a:r>
                        <a:rPr lang="es-CO" sz="15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 Junio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1" i="0" u="none" strike="noStrike" kern="1200" dirty="0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Tasa Junio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1" i="0" u="none" strike="noStrike" kern="1200" dirty="0">
                          <a:solidFill>
                            <a:srgbClr val="FFFFFF"/>
                          </a:solidFill>
                          <a:effectLst/>
                          <a:highlight>
                            <a:srgbClr val="00CC99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Tasa Mayo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8872612"/>
                  </a:ext>
                </a:extLst>
              </a:tr>
              <a:tr h="24207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ABEJORRAL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9.136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14,2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40,4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2257009"/>
                  </a:ext>
                </a:extLst>
              </a:tr>
              <a:tr h="24207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ALEJANDRIA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2.878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38,2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38,4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0680457"/>
                  </a:ext>
                </a:extLst>
              </a:tr>
              <a:tr h="24207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ARGELIA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6.267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15,9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7889782"/>
                  </a:ext>
                </a:extLst>
              </a:tr>
              <a:tr h="24207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CARMEN DE VIBORAL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12.536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23,1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38,4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932296"/>
                  </a:ext>
                </a:extLst>
              </a:tr>
              <a:tr h="24207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COCORNA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9.682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54,7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65,0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9091932"/>
                  </a:ext>
                </a:extLst>
              </a:tr>
              <a:tr h="24207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CONCEPCION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2.324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25,8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8819284"/>
                  </a:ext>
                </a:extLst>
              </a:tr>
              <a:tr h="24207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GRANADA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4.978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40,2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58,1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3778076"/>
                  </a:ext>
                </a:extLst>
              </a:tr>
              <a:tr h="24207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GUARNE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11.773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29,7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30,6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0856640"/>
                  </a:ext>
                </a:extLst>
              </a:tr>
              <a:tr h="24207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GUATAPE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4.049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17,3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24,8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0346952"/>
                  </a:ext>
                </a:extLst>
              </a:tr>
              <a:tr h="24207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LA CEJA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7.647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31,6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126194"/>
                  </a:ext>
                </a:extLst>
              </a:tr>
              <a:tr h="24207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LA UNION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8.437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21,3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27,2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3353362"/>
                  </a:ext>
                </a:extLst>
              </a:tr>
              <a:tr h="24207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MARINILLA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20.498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33,2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22,0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0338605"/>
                  </a:ext>
                </a:extLst>
              </a:tr>
              <a:tr h="24207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NARIÑO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7.089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15,5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21,2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2683722"/>
                  </a:ext>
                </a:extLst>
              </a:tr>
              <a:tr h="24207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PEÑOL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9.290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21,5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15,1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1046957"/>
                  </a:ext>
                </a:extLst>
              </a:tr>
              <a:tr h="24207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RETIRO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3.237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18,5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24,7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9761366"/>
                  </a:ext>
                </a:extLst>
              </a:tr>
              <a:tr h="24207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RIONEGRO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20.290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22,2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31,6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680137"/>
                  </a:ext>
                </a:extLst>
              </a:tr>
              <a:tr h="24207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SAN CARLOS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7.223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27,7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50,0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8891187"/>
                  </a:ext>
                </a:extLst>
              </a:tr>
              <a:tr h="24207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SAN FRANCISCO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4.922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16,3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5587386"/>
                  </a:ext>
                </a:extLst>
              </a:tr>
              <a:tr h="24207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SAN LUIS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10.090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17,8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26,8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66412"/>
                  </a:ext>
                </a:extLst>
              </a:tr>
              <a:tr h="24207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SAN RAFAEL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9.354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18,2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27,8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7504002"/>
                  </a:ext>
                </a:extLst>
              </a:tr>
              <a:tr h="24207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SAN VICENTE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11.826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35,5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41,4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6498007"/>
                  </a:ext>
                </a:extLst>
              </a:tr>
              <a:tr h="24207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SANTUARIO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14.875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52,4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34,3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2885484"/>
                  </a:ext>
                </a:extLst>
              </a:tr>
              <a:tr h="24207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SONSON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21.577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15,8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18,5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8031765"/>
                  </a:ext>
                </a:extLst>
              </a:tr>
              <a:tr h="24207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TOTAL  ORIENTE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219.978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576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26,2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30,8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7903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44113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adroTexto 41">
            <a:extLst>
              <a:ext uri="{FF2B5EF4-FFF2-40B4-BE49-F238E27FC236}">
                <a16:creationId xmlns:a16="http://schemas.microsoft.com/office/drawing/2014/main" id="{E6EBC756-C80C-4880-8BC9-E48A4EC9AB9A}"/>
              </a:ext>
            </a:extLst>
          </p:cNvPr>
          <p:cNvSpPr txBox="1"/>
          <p:nvPr/>
        </p:nvSpPr>
        <p:spPr>
          <a:xfrm>
            <a:off x="1280883" y="1354666"/>
            <a:ext cx="79142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5. Distribución de PQRD Savia Salud EPS en el Suroeste para el mes de junio 2024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02E2D7D4-7DB2-393B-B5AB-5C8B37BD045D}"/>
              </a:ext>
            </a:extLst>
          </p:cNvPr>
          <p:cNvSpPr txBox="1"/>
          <p:nvPr/>
        </p:nvSpPr>
        <p:spPr>
          <a:xfrm>
            <a:off x="1719820" y="9338871"/>
            <a:ext cx="7277623" cy="497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</a:t>
            </a:r>
          </a:p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900" b="1" i="1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CC9329F-CB77-33DC-5461-8034B747850D}"/>
              </a:ext>
            </a:extLst>
          </p:cNvPr>
          <p:cNvSpPr txBox="1"/>
          <p:nvPr/>
        </p:nvSpPr>
        <p:spPr>
          <a:xfrm>
            <a:off x="1804651" y="585055"/>
            <a:ext cx="7192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4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Detalle del comportamiento de PQRD en </a:t>
            </a:r>
            <a:r>
              <a:rPr lang="es-CO" sz="24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Suroeste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834B4C9-009D-7EEB-154D-0DF636381DB9}"/>
              </a:ext>
            </a:extLst>
          </p:cNvPr>
          <p:cNvSpPr txBox="1"/>
          <p:nvPr/>
        </p:nvSpPr>
        <p:spPr>
          <a:xfrm>
            <a:off x="1219467" y="8754096"/>
            <a:ext cx="75167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La tasa total de PQRD para junio en el Suroeste es de 32,4  presentando un aumento del 5% con relación al mes anterior (30,9).</a:t>
            </a:r>
            <a:endParaRPr lang="es-CO" sz="1600" dirty="0">
              <a:solidFill>
                <a:srgbClr val="23505E"/>
              </a:solidFill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8A15F93F-97F5-EF96-D2E8-531E3F9CC6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3183760"/>
              </p:ext>
            </p:extLst>
          </p:nvPr>
        </p:nvGraphicFramePr>
        <p:xfrm>
          <a:off x="1280883" y="2185663"/>
          <a:ext cx="7716560" cy="6371197"/>
        </p:xfrm>
        <a:graphic>
          <a:graphicData uri="http://schemas.openxmlformats.org/drawingml/2006/table">
            <a:tbl>
              <a:tblPr/>
              <a:tblGrid>
                <a:gridCol w="2791096">
                  <a:extLst>
                    <a:ext uri="{9D8B030D-6E8A-4147-A177-3AD203B41FA5}">
                      <a16:colId xmlns:a16="http://schemas.microsoft.com/office/drawing/2014/main" val="2159029485"/>
                    </a:ext>
                  </a:extLst>
                </a:gridCol>
                <a:gridCol w="1231366">
                  <a:extLst>
                    <a:ext uri="{9D8B030D-6E8A-4147-A177-3AD203B41FA5}">
                      <a16:colId xmlns:a16="http://schemas.microsoft.com/office/drawing/2014/main" val="3020845298"/>
                    </a:ext>
                  </a:extLst>
                </a:gridCol>
                <a:gridCol w="1231366">
                  <a:extLst>
                    <a:ext uri="{9D8B030D-6E8A-4147-A177-3AD203B41FA5}">
                      <a16:colId xmlns:a16="http://schemas.microsoft.com/office/drawing/2014/main" val="3871621966"/>
                    </a:ext>
                  </a:extLst>
                </a:gridCol>
                <a:gridCol w="1231366">
                  <a:extLst>
                    <a:ext uri="{9D8B030D-6E8A-4147-A177-3AD203B41FA5}">
                      <a16:colId xmlns:a16="http://schemas.microsoft.com/office/drawing/2014/main" val="1288884389"/>
                    </a:ext>
                  </a:extLst>
                </a:gridCol>
                <a:gridCol w="1231366">
                  <a:extLst>
                    <a:ext uri="{9D8B030D-6E8A-4147-A177-3AD203B41FA5}">
                      <a16:colId xmlns:a16="http://schemas.microsoft.com/office/drawing/2014/main" val="140317075"/>
                    </a:ext>
                  </a:extLst>
                </a:gridCol>
              </a:tblGrid>
              <a:tr h="73513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SUROESTE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Total Afiliados a Junio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N°PQRD Junio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Tasa Junio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CC99"/>
                          </a:highlight>
                          <a:latin typeface="Calibri" panose="020F0502020204030204" pitchFamily="34" charset="0"/>
                        </a:rPr>
                        <a:t>Tasa Mayo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824400"/>
                  </a:ext>
                </a:extLst>
              </a:tr>
              <a:tr h="24504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AMAGA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3.292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69,9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55,1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0775463"/>
                  </a:ext>
                </a:extLst>
              </a:tr>
              <a:tr h="24504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ANDES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23.619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26,3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26,2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8463220"/>
                  </a:ext>
                </a:extLst>
              </a:tr>
              <a:tr h="24504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ANGELOPOLIS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1.058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28,4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75,1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8046661"/>
                  </a:ext>
                </a:extLst>
              </a:tr>
              <a:tr h="24504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BETANIA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4.413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61,2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29,3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7062152"/>
                  </a:ext>
                </a:extLst>
              </a:tr>
              <a:tr h="24504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BETULIA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14.220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13,4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7871561"/>
                  </a:ext>
                </a:extLst>
              </a:tr>
              <a:tr h="24504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BOLIVAR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8.421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30,9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22,6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8401169"/>
                  </a:ext>
                </a:extLst>
              </a:tr>
              <a:tr h="24504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CARAMANTA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3.304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72,6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39,3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832674"/>
                  </a:ext>
                </a:extLst>
              </a:tr>
              <a:tr h="24504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CONCORDIA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11.758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34,9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48,3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5284273"/>
                  </a:ext>
                </a:extLst>
              </a:tr>
              <a:tr h="24504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FREDONIA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7.713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41,5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59,6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0456281"/>
                  </a:ext>
                </a:extLst>
              </a:tr>
              <a:tr h="24504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HISPANIA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567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87,3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4572524"/>
                  </a:ext>
                </a:extLst>
              </a:tr>
              <a:tr h="24504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JARDIN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8.248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18,2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15,8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6358298"/>
                  </a:ext>
                </a:extLst>
              </a:tr>
              <a:tr h="24504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LA PINTADA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4.403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50,0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63,7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9667677"/>
                  </a:ext>
                </a:extLst>
              </a:tr>
              <a:tr h="24504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MONTEBELLO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4.286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32,7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48,9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4770827"/>
                  </a:ext>
                </a:extLst>
              </a:tr>
              <a:tr h="24504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PUEBLORRICO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1.409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106,5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71,3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7027399"/>
                  </a:ext>
                </a:extLst>
              </a:tr>
              <a:tr h="24504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SALGAR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8.782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36,4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18,2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3546331"/>
                  </a:ext>
                </a:extLst>
              </a:tr>
              <a:tr h="24504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SANTA BARBARA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7.610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28,9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42,0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6406719"/>
                  </a:ext>
                </a:extLst>
              </a:tr>
              <a:tr h="24504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TAMESIS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1.625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61,5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25,1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3546886"/>
                  </a:ext>
                </a:extLst>
              </a:tr>
              <a:tr h="24504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TARSO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2.958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98,0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40,4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3238586"/>
                  </a:ext>
                </a:extLst>
              </a:tr>
              <a:tr h="24504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TITIRIBI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3.364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32,6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2792444"/>
                  </a:ext>
                </a:extLst>
              </a:tr>
              <a:tr h="24504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URRAO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24.395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19,7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17,0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6828739"/>
                  </a:ext>
                </a:extLst>
              </a:tr>
              <a:tr h="24504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VALPARAISO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2.669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30,0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26,2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4079489"/>
                  </a:ext>
                </a:extLst>
              </a:tr>
              <a:tr h="24504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VENECIA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5.535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41,6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500" b="0" i="0" u="none" strike="noStrike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37,8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688843"/>
                  </a:ext>
                </a:extLst>
              </a:tr>
              <a:tr h="24504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TOTAL  SUROESTE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153.649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498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32,4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30,9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77520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7296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FB11B944-F260-4D06-A4B9-2F144470327C}"/>
              </a:ext>
            </a:extLst>
          </p:cNvPr>
          <p:cNvSpPr txBox="1"/>
          <p:nvPr/>
        </p:nvSpPr>
        <p:spPr>
          <a:xfrm>
            <a:off x="856266" y="1952454"/>
            <a:ext cx="854443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Para el mes de junio de 2024, se presentaron </a:t>
            </a:r>
            <a:r>
              <a:rPr lang="es-ES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101.065 </a:t>
            </a:r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manifestaciones, evidenciando una disminución de </a:t>
            </a:r>
            <a:r>
              <a:rPr lang="es-ES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11.605</a:t>
            </a:r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manifestaciones con relación al comportamiento registrado en el mes de junio del año 2023. Y una disminución de </a:t>
            </a:r>
            <a:r>
              <a:rPr lang="es-ES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12.360 </a:t>
            </a:r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manifestaciones con relación al mes de mayo de 2024.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B610AFE-F24A-4BAB-B61A-01FA4354CCCA}"/>
              </a:ext>
            </a:extLst>
          </p:cNvPr>
          <p:cNvSpPr txBox="1"/>
          <p:nvPr/>
        </p:nvSpPr>
        <p:spPr>
          <a:xfrm>
            <a:off x="856266" y="3495820"/>
            <a:ext cx="67990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i="1" dirty="0">
                <a:solidFill>
                  <a:srgbClr val="44546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Gráfico 1. Comportamiento manifestaciones periodo 2023 – 2024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3B6322E-6BA5-2119-107B-D8C23E501177}"/>
              </a:ext>
            </a:extLst>
          </p:cNvPr>
          <p:cNvSpPr txBox="1"/>
          <p:nvPr/>
        </p:nvSpPr>
        <p:spPr>
          <a:xfrm>
            <a:off x="856266" y="8099653"/>
            <a:ext cx="8544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2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Nota1: </a:t>
            </a:r>
            <a:r>
              <a:rPr lang="es-MX" sz="1200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Las expresiones de los usuarios incluyen derechos de petición, quejas, reclamos, sugerencias, solicitudes de información y felicitaciones.</a:t>
            </a:r>
            <a:endParaRPr lang="es-CO" sz="1200" dirty="0">
              <a:solidFill>
                <a:srgbClr val="23505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72512B0-6CD3-C2FC-F20B-4F4D9E2BEF32}"/>
              </a:ext>
            </a:extLst>
          </p:cNvPr>
          <p:cNvSpPr txBox="1"/>
          <p:nvPr/>
        </p:nvSpPr>
        <p:spPr>
          <a:xfrm>
            <a:off x="2870886" y="1289372"/>
            <a:ext cx="65298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4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Comportamiento de manifestaciones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95746FA-678D-F8E1-E77F-D04DC8CDE4A4}"/>
              </a:ext>
            </a:extLst>
          </p:cNvPr>
          <p:cNvSpPr txBox="1"/>
          <p:nvPr/>
        </p:nvSpPr>
        <p:spPr>
          <a:xfrm>
            <a:off x="3299236" y="9155867"/>
            <a:ext cx="6797658" cy="55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s-CO" sz="11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 – Informe Andes BPO – Informe Redes (Comunicaciones)</a:t>
            </a:r>
          </a:p>
          <a:p>
            <a:pPr>
              <a:spcAft>
                <a:spcPts val="1000"/>
              </a:spcAft>
            </a:pPr>
            <a:r>
              <a:rPr lang="es-CO" sz="11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1100" b="1" i="1" dirty="0">
              <a:solidFill>
                <a:srgbClr val="23505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586BBA4D-E939-2A99-833A-36FF17E58EE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2687453"/>
              </p:ext>
            </p:extLst>
          </p:nvPr>
        </p:nvGraphicFramePr>
        <p:xfrm>
          <a:off x="856265" y="4016008"/>
          <a:ext cx="8544439" cy="38469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93269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adroTexto 41">
            <a:extLst>
              <a:ext uri="{FF2B5EF4-FFF2-40B4-BE49-F238E27FC236}">
                <a16:creationId xmlns:a16="http://schemas.microsoft.com/office/drawing/2014/main" id="{E6EBC756-C80C-4880-8BC9-E48A4EC9AB9A}"/>
              </a:ext>
            </a:extLst>
          </p:cNvPr>
          <p:cNvSpPr txBox="1"/>
          <p:nvPr/>
        </p:nvSpPr>
        <p:spPr>
          <a:xfrm>
            <a:off x="1219467" y="1801581"/>
            <a:ext cx="7914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6. Distribución de PQRD Savia Salud EPS en el Norte para el mes de junio 2024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02E2D7D4-7DB2-393B-B5AB-5C8B37BD045D}"/>
              </a:ext>
            </a:extLst>
          </p:cNvPr>
          <p:cNvSpPr txBox="1"/>
          <p:nvPr/>
        </p:nvSpPr>
        <p:spPr>
          <a:xfrm>
            <a:off x="1719820" y="9338871"/>
            <a:ext cx="7277623" cy="497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</a:t>
            </a:r>
          </a:p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900" b="1" i="1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CC9329F-CB77-33DC-5461-8034B747850D}"/>
              </a:ext>
            </a:extLst>
          </p:cNvPr>
          <p:cNvSpPr txBox="1"/>
          <p:nvPr/>
        </p:nvSpPr>
        <p:spPr>
          <a:xfrm>
            <a:off x="1804651" y="777056"/>
            <a:ext cx="7192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4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Detalle del comportamiento de PQRD en </a:t>
            </a:r>
            <a:r>
              <a:rPr lang="es-CO" sz="24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Norte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834B4C9-009D-7EEB-154D-0DF636381DB9}"/>
              </a:ext>
            </a:extLst>
          </p:cNvPr>
          <p:cNvSpPr txBox="1"/>
          <p:nvPr/>
        </p:nvSpPr>
        <p:spPr>
          <a:xfrm>
            <a:off x="1391501" y="8217489"/>
            <a:ext cx="74546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La tasa total de PQRD para junio en el Norte es de 23,0 presentando una disminución del 9% con relación al mes anterior (25,3).</a:t>
            </a:r>
            <a:endParaRPr lang="es-CO" sz="1600" dirty="0">
              <a:solidFill>
                <a:srgbClr val="23505E"/>
              </a:solidFill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C4011C5A-8DEF-8E8F-32E0-B0BFD16FD6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5245410"/>
              </p:ext>
            </p:extLst>
          </p:nvPr>
        </p:nvGraphicFramePr>
        <p:xfrm>
          <a:off x="1219467" y="2641439"/>
          <a:ext cx="7777975" cy="5318649"/>
        </p:xfrm>
        <a:graphic>
          <a:graphicData uri="http://schemas.openxmlformats.org/drawingml/2006/table">
            <a:tbl>
              <a:tblPr/>
              <a:tblGrid>
                <a:gridCol w="2813311">
                  <a:extLst>
                    <a:ext uri="{9D8B030D-6E8A-4147-A177-3AD203B41FA5}">
                      <a16:colId xmlns:a16="http://schemas.microsoft.com/office/drawing/2014/main" val="2455043484"/>
                    </a:ext>
                  </a:extLst>
                </a:gridCol>
                <a:gridCol w="1241166">
                  <a:extLst>
                    <a:ext uri="{9D8B030D-6E8A-4147-A177-3AD203B41FA5}">
                      <a16:colId xmlns:a16="http://schemas.microsoft.com/office/drawing/2014/main" val="1380372484"/>
                    </a:ext>
                  </a:extLst>
                </a:gridCol>
                <a:gridCol w="1241166">
                  <a:extLst>
                    <a:ext uri="{9D8B030D-6E8A-4147-A177-3AD203B41FA5}">
                      <a16:colId xmlns:a16="http://schemas.microsoft.com/office/drawing/2014/main" val="1453260227"/>
                    </a:ext>
                  </a:extLst>
                </a:gridCol>
                <a:gridCol w="1241166">
                  <a:extLst>
                    <a:ext uri="{9D8B030D-6E8A-4147-A177-3AD203B41FA5}">
                      <a16:colId xmlns:a16="http://schemas.microsoft.com/office/drawing/2014/main" val="2335196488"/>
                    </a:ext>
                  </a:extLst>
                </a:gridCol>
                <a:gridCol w="1241166">
                  <a:extLst>
                    <a:ext uri="{9D8B030D-6E8A-4147-A177-3AD203B41FA5}">
                      <a16:colId xmlns:a16="http://schemas.microsoft.com/office/drawing/2014/main" val="3797500396"/>
                    </a:ext>
                  </a:extLst>
                </a:gridCol>
              </a:tblGrid>
              <a:tr h="7598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NORTE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Total Afiliados a Junio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N°PQRD Junio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Tasa Junio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CC99"/>
                          </a:highlight>
                          <a:latin typeface="Calibri" panose="020F0502020204030204" pitchFamily="34" charset="0"/>
                        </a:rPr>
                        <a:t>Tasa Mayo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8431913"/>
                  </a:ext>
                </a:extLst>
              </a:tr>
              <a:tr h="25326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ANGOSTURA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280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36,0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609980"/>
                  </a:ext>
                </a:extLst>
              </a:tr>
              <a:tr h="25326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BELMIRA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2.797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24,9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3451858"/>
                  </a:ext>
                </a:extLst>
              </a:tr>
              <a:tr h="25326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BRICEÑO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1.512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13,2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0047029"/>
                  </a:ext>
                </a:extLst>
              </a:tr>
              <a:tr h="25326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CAMPAMENTO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6.276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14,3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0726148"/>
                  </a:ext>
                </a:extLst>
              </a:tr>
              <a:tr h="25326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CAROLINA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1.514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46,2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66,4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8902753"/>
                  </a:ext>
                </a:extLst>
              </a:tr>
              <a:tr h="25326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DON MATIAS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6.410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29,6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28,3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233370"/>
                  </a:ext>
                </a:extLst>
              </a:tr>
              <a:tr h="25326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ENTRERRIOS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2.889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31,2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48,6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380211"/>
                  </a:ext>
                </a:extLst>
              </a:tr>
              <a:tr h="25326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GOMEZ PLATA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4.396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40,9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27,3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18736"/>
                  </a:ext>
                </a:extLst>
              </a:tr>
              <a:tr h="25326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GUADALUPE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3.669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30,0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16,3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23197"/>
                  </a:ext>
                </a:extLst>
              </a:tr>
              <a:tr h="25326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ITUANGO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16.239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21,6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18,4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0645581"/>
                  </a:ext>
                </a:extLst>
              </a:tr>
              <a:tr h="25326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SAN ANDRES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4.172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16,8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28,7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4013955"/>
                  </a:ext>
                </a:extLst>
              </a:tr>
              <a:tr h="25326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SAN JOSE DE LA MONTAÑA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1.874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16,0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0272158"/>
                  </a:ext>
                </a:extLst>
              </a:tr>
              <a:tr h="25326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SAN PEDRO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9.586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37,6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48,8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2144561"/>
                  </a:ext>
                </a:extLst>
              </a:tr>
              <a:tr h="25326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SANTA ROSA DE OSOS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15.075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21,2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10932"/>
                  </a:ext>
                </a:extLst>
              </a:tr>
              <a:tr h="25326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TOLEDO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3.703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9800182"/>
                  </a:ext>
                </a:extLst>
              </a:tr>
              <a:tr h="25326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VALDIVIA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836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23,9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1499740"/>
                  </a:ext>
                </a:extLst>
              </a:tr>
              <a:tr h="25326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YARUMAL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16.417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22,5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31,6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5808229"/>
                  </a:ext>
                </a:extLst>
              </a:tr>
              <a:tr h="25326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TOTAL NORTE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97.645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225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23,0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25,3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79227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99968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adroTexto 41">
            <a:extLst>
              <a:ext uri="{FF2B5EF4-FFF2-40B4-BE49-F238E27FC236}">
                <a16:creationId xmlns:a16="http://schemas.microsoft.com/office/drawing/2014/main" id="{E6EBC756-C80C-4880-8BC9-E48A4EC9AB9A}"/>
              </a:ext>
            </a:extLst>
          </p:cNvPr>
          <p:cNvSpPr txBox="1"/>
          <p:nvPr/>
        </p:nvSpPr>
        <p:spPr>
          <a:xfrm>
            <a:off x="1219467" y="1801581"/>
            <a:ext cx="7914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7. Distribución de PQRD Savia Salud EPS en el Occidente para el mes de junio 2024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02E2D7D4-7DB2-393B-B5AB-5C8B37BD045D}"/>
              </a:ext>
            </a:extLst>
          </p:cNvPr>
          <p:cNvSpPr txBox="1"/>
          <p:nvPr/>
        </p:nvSpPr>
        <p:spPr>
          <a:xfrm>
            <a:off x="1719820" y="9338871"/>
            <a:ext cx="7277623" cy="497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</a:t>
            </a:r>
          </a:p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900" b="1" i="1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CC9329F-CB77-33DC-5461-8034B747850D}"/>
              </a:ext>
            </a:extLst>
          </p:cNvPr>
          <p:cNvSpPr txBox="1"/>
          <p:nvPr/>
        </p:nvSpPr>
        <p:spPr>
          <a:xfrm>
            <a:off x="1804651" y="777056"/>
            <a:ext cx="7192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4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Detalle del comportamiento de PQRD en </a:t>
            </a:r>
            <a:r>
              <a:rPr lang="es-CO" sz="24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Occidente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834B4C9-009D-7EEB-154D-0DF636381DB9}"/>
              </a:ext>
            </a:extLst>
          </p:cNvPr>
          <p:cNvSpPr txBox="1"/>
          <p:nvPr/>
        </p:nvSpPr>
        <p:spPr>
          <a:xfrm>
            <a:off x="1535300" y="8362607"/>
            <a:ext cx="73195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La tasa total de PQRD para junio en el Occidente es de 19,7 presentando un aumento del 31% con relación al mes anterior (15,0).</a:t>
            </a:r>
            <a:endParaRPr lang="es-CO" sz="1600" dirty="0">
              <a:solidFill>
                <a:srgbClr val="23505E"/>
              </a:solidFill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7082EC93-99B5-F3B8-3B90-1FA9AC8ADC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3416530"/>
              </p:ext>
            </p:extLst>
          </p:nvPr>
        </p:nvGraphicFramePr>
        <p:xfrm>
          <a:off x="1219466" y="2641440"/>
          <a:ext cx="7914263" cy="5636631"/>
        </p:xfrm>
        <a:graphic>
          <a:graphicData uri="http://schemas.openxmlformats.org/drawingml/2006/table">
            <a:tbl>
              <a:tblPr/>
              <a:tblGrid>
                <a:gridCol w="2862607">
                  <a:extLst>
                    <a:ext uri="{9D8B030D-6E8A-4147-A177-3AD203B41FA5}">
                      <a16:colId xmlns:a16="http://schemas.microsoft.com/office/drawing/2014/main" val="3262616253"/>
                    </a:ext>
                  </a:extLst>
                </a:gridCol>
                <a:gridCol w="1262914">
                  <a:extLst>
                    <a:ext uri="{9D8B030D-6E8A-4147-A177-3AD203B41FA5}">
                      <a16:colId xmlns:a16="http://schemas.microsoft.com/office/drawing/2014/main" val="4201866629"/>
                    </a:ext>
                  </a:extLst>
                </a:gridCol>
                <a:gridCol w="1262914">
                  <a:extLst>
                    <a:ext uri="{9D8B030D-6E8A-4147-A177-3AD203B41FA5}">
                      <a16:colId xmlns:a16="http://schemas.microsoft.com/office/drawing/2014/main" val="1763669253"/>
                    </a:ext>
                  </a:extLst>
                </a:gridCol>
                <a:gridCol w="1262914">
                  <a:extLst>
                    <a:ext uri="{9D8B030D-6E8A-4147-A177-3AD203B41FA5}">
                      <a16:colId xmlns:a16="http://schemas.microsoft.com/office/drawing/2014/main" val="3639349646"/>
                    </a:ext>
                  </a:extLst>
                </a:gridCol>
                <a:gridCol w="1262914">
                  <a:extLst>
                    <a:ext uri="{9D8B030D-6E8A-4147-A177-3AD203B41FA5}">
                      <a16:colId xmlns:a16="http://schemas.microsoft.com/office/drawing/2014/main" val="727074115"/>
                    </a:ext>
                  </a:extLst>
                </a:gridCol>
              </a:tblGrid>
              <a:tr h="76876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OCCIDENTE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Total Afiliados a Junio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N°PQRD Junio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Tasa Junio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CC99"/>
                          </a:highlight>
                          <a:latin typeface="Calibri" panose="020F0502020204030204" pitchFamily="34" charset="0"/>
                        </a:rPr>
                        <a:t>Tasa Mayo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9641009"/>
                  </a:ext>
                </a:extLst>
              </a:tr>
              <a:tr h="25625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ABRIAQUI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1.413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77,8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28,1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1210423"/>
                  </a:ext>
                </a:extLst>
              </a:tr>
              <a:tr h="25625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ANTIOQUIA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7.663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31,3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19,6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8680019"/>
                  </a:ext>
                </a:extLst>
              </a:tr>
              <a:tr h="25625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ANZA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5.478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3150850"/>
                  </a:ext>
                </a:extLst>
              </a:tr>
              <a:tr h="25625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ARMENIA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732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41,0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95,0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7921611"/>
                  </a:ext>
                </a:extLst>
              </a:tr>
              <a:tr h="25625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BURITICA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5.359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2311914"/>
                  </a:ext>
                </a:extLst>
              </a:tr>
              <a:tr h="25625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CAICEDO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6.985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8034274"/>
                  </a:ext>
                </a:extLst>
              </a:tr>
              <a:tr h="25625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CAÑASGORDAS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11.349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16,7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832829"/>
                  </a:ext>
                </a:extLst>
              </a:tr>
              <a:tr h="25625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DABEIBA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1.133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0857819"/>
                  </a:ext>
                </a:extLst>
              </a:tr>
              <a:tr h="25625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EBEJICO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6.617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21,2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27,2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4326675"/>
                  </a:ext>
                </a:extLst>
              </a:tr>
              <a:tr h="25625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FRONTINO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2.371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29,5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6002900"/>
                  </a:ext>
                </a:extLst>
              </a:tr>
              <a:tr h="25625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GIRALDO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990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50,3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7825636"/>
                  </a:ext>
                </a:extLst>
              </a:tr>
              <a:tr h="25625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HELICONIA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3.116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25,7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25,6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300814"/>
                  </a:ext>
                </a:extLst>
              </a:tr>
              <a:tr h="25625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LIBORINA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7.310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19,2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6269450"/>
                  </a:ext>
                </a:extLst>
              </a:tr>
              <a:tr h="25625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OLAYA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1.815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33,1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6287535"/>
                  </a:ext>
                </a:extLst>
              </a:tr>
              <a:tr h="25625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PEQUE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2.520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31,7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9974137"/>
                  </a:ext>
                </a:extLst>
              </a:tr>
              <a:tr h="25625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SABANALARGA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6.569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25,9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9297115"/>
                  </a:ext>
                </a:extLst>
              </a:tr>
              <a:tr h="26769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SAN JERONIMO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5.785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19,0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2663671"/>
                  </a:ext>
                </a:extLst>
              </a:tr>
              <a:tr h="15797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SOPETRAN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8.563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17,5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17,6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4828940"/>
                  </a:ext>
                </a:extLst>
              </a:tr>
              <a:tr h="25625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TOTAL  OCCIDENTE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85.768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169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19,7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15,0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33303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98860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adroTexto 41">
            <a:extLst>
              <a:ext uri="{FF2B5EF4-FFF2-40B4-BE49-F238E27FC236}">
                <a16:creationId xmlns:a16="http://schemas.microsoft.com/office/drawing/2014/main" id="{E6EBC756-C80C-4880-8BC9-E48A4EC9AB9A}"/>
              </a:ext>
            </a:extLst>
          </p:cNvPr>
          <p:cNvSpPr txBox="1"/>
          <p:nvPr/>
        </p:nvSpPr>
        <p:spPr>
          <a:xfrm>
            <a:off x="1083179" y="1978773"/>
            <a:ext cx="7914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8. Distribución de PQRD Savia Salud EPS en el Nordeste para el mes de junio 2024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CC9329F-CB77-33DC-5461-8034B747850D}"/>
              </a:ext>
            </a:extLst>
          </p:cNvPr>
          <p:cNvSpPr txBox="1"/>
          <p:nvPr/>
        </p:nvSpPr>
        <p:spPr>
          <a:xfrm>
            <a:off x="1804652" y="951914"/>
            <a:ext cx="7192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4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Detalle del comportamiento de PQRD en </a:t>
            </a:r>
            <a:r>
              <a:rPr lang="es-CO" sz="24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Nordeste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834B4C9-009D-7EEB-154D-0DF636381DB9}"/>
              </a:ext>
            </a:extLst>
          </p:cNvPr>
          <p:cNvSpPr txBox="1"/>
          <p:nvPr/>
        </p:nvSpPr>
        <p:spPr>
          <a:xfrm>
            <a:off x="1322220" y="7455521"/>
            <a:ext cx="76752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8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La tasa total de PQRD para junio en el Nordeste es de</a:t>
            </a:r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19,4</a:t>
            </a:r>
            <a:r>
              <a:rPr lang="es-ES" sz="18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presentando una disminución del 12% con relación al mes anterior (22,0) .</a:t>
            </a:r>
            <a:endParaRPr lang="es-CO" sz="1800" dirty="0">
              <a:solidFill>
                <a:srgbClr val="23505E"/>
              </a:solidFill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6DE9AA3-A4FF-5DD5-A7D8-6390519CE093}"/>
              </a:ext>
            </a:extLst>
          </p:cNvPr>
          <p:cNvSpPr txBox="1"/>
          <p:nvPr/>
        </p:nvSpPr>
        <p:spPr>
          <a:xfrm>
            <a:off x="1719820" y="9338871"/>
            <a:ext cx="7277623" cy="497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</a:t>
            </a:r>
          </a:p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900" b="1" i="1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7E64D1C4-9F44-6E6C-4FAB-76D8E9CBD4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895122"/>
              </p:ext>
            </p:extLst>
          </p:nvPr>
        </p:nvGraphicFramePr>
        <p:xfrm>
          <a:off x="1083179" y="2820966"/>
          <a:ext cx="7914265" cy="4446107"/>
        </p:xfrm>
        <a:graphic>
          <a:graphicData uri="http://schemas.openxmlformats.org/drawingml/2006/table">
            <a:tbl>
              <a:tblPr/>
              <a:tblGrid>
                <a:gridCol w="2862605">
                  <a:extLst>
                    <a:ext uri="{9D8B030D-6E8A-4147-A177-3AD203B41FA5}">
                      <a16:colId xmlns:a16="http://schemas.microsoft.com/office/drawing/2014/main" val="3332163207"/>
                    </a:ext>
                  </a:extLst>
                </a:gridCol>
                <a:gridCol w="1262915">
                  <a:extLst>
                    <a:ext uri="{9D8B030D-6E8A-4147-A177-3AD203B41FA5}">
                      <a16:colId xmlns:a16="http://schemas.microsoft.com/office/drawing/2014/main" val="3792581419"/>
                    </a:ext>
                  </a:extLst>
                </a:gridCol>
                <a:gridCol w="1262915">
                  <a:extLst>
                    <a:ext uri="{9D8B030D-6E8A-4147-A177-3AD203B41FA5}">
                      <a16:colId xmlns:a16="http://schemas.microsoft.com/office/drawing/2014/main" val="2855816751"/>
                    </a:ext>
                  </a:extLst>
                </a:gridCol>
                <a:gridCol w="1262915">
                  <a:extLst>
                    <a:ext uri="{9D8B030D-6E8A-4147-A177-3AD203B41FA5}">
                      <a16:colId xmlns:a16="http://schemas.microsoft.com/office/drawing/2014/main" val="3440700286"/>
                    </a:ext>
                  </a:extLst>
                </a:gridCol>
                <a:gridCol w="1262915">
                  <a:extLst>
                    <a:ext uri="{9D8B030D-6E8A-4147-A177-3AD203B41FA5}">
                      <a16:colId xmlns:a16="http://schemas.microsoft.com/office/drawing/2014/main" val="663328417"/>
                    </a:ext>
                  </a:extLst>
                </a:gridCol>
              </a:tblGrid>
              <a:tr h="95273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 NORDESTE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Total Afiliados a Junio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N°PQRD Junio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Tasa Junio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CC99"/>
                          </a:highlight>
                          <a:latin typeface="Calibri" panose="020F0502020204030204" pitchFamily="34" charset="0"/>
                        </a:rPr>
                        <a:t>Tasa Mayo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5798801"/>
                  </a:ext>
                </a:extLst>
              </a:tr>
              <a:tr h="31757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AMALFI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5.168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29,0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21,3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6730096"/>
                  </a:ext>
                </a:extLst>
              </a:tr>
              <a:tr h="31757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ANORI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2.835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9865665"/>
                  </a:ext>
                </a:extLst>
              </a:tr>
              <a:tr h="31757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CISNEROS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6.870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27,7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43,8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884017"/>
                  </a:ext>
                </a:extLst>
              </a:tr>
              <a:tr h="31757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REMEDIOS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6.329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19,0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354253"/>
                  </a:ext>
                </a:extLst>
              </a:tr>
              <a:tr h="31757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SAN ROQUE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13.749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16,0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16,0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364117"/>
                  </a:ext>
                </a:extLst>
              </a:tr>
              <a:tr h="31757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SANTO DOMINGO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6.206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25,9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1018301"/>
                  </a:ext>
                </a:extLst>
              </a:tr>
              <a:tr h="31757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SEGOVIA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8.623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23,2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5606409"/>
                  </a:ext>
                </a:extLst>
              </a:tr>
              <a:tr h="31757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VEGACHI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11.191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2763676"/>
                  </a:ext>
                </a:extLst>
              </a:tr>
              <a:tr h="31757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YALI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3.709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16,2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43,1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3766898"/>
                  </a:ext>
                </a:extLst>
              </a:tr>
              <a:tr h="31757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YOLOMBO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8.466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30,7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39,0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4263574"/>
                  </a:ext>
                </a:extLst>
              </a:tr>
              <a:tr h="31757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TOTAL  NORDESTE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73.146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142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19,4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22,0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0731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22487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adroTexto 41">
            <a:extLst>
              <a:ext uri="{FF2B5EF4-FFF2-40B4-BE49-F238E27FC236}">
                <a16:creationId xmlns:a16="http://schemas.microsoft.com/office/drawing/2014/main" id="{E6EBC756-C80C-4880-8BC9-E48A4EC9AB9A}"/>
              </a:ext>
            </a:extLst>
          </p:cNvPr>
          <p:cNvSpPr txBox="1"/>
          <p:nvPr/>
        </p:nvSpPr>
        <p:spPr>
          <a:xfrm>
            <a:off x="1083178" y="2510114"/>
            <a:ext cx="7914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9. Distribución de PQRD Savia Salud EPS en el Magdalena medio para el mes de junio 2024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CC9329F-CB77-33DC-5461-8034B747850D}"/>
              </a:ext>
            </a:extLst>
          </p:cNvPr>
          <p:cNvSpPr txBox="1"/>
          <p:nvPr/>
        </p:nvSpPr>
        <p:spPr>
          <a:xfrm>
            <a:off x="1804651" y="1211350"/>
            <a:ext cx="7192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4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Detalle del comportamiento de PQRD en </a:t>
            </a:r>
            <a:r>
              <a:rPr lang="es-CO" sz="24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Magdalena Medio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834B4C9-009D-7EEB-154D-0DF636381DB9}"/>
              </a:ext>
            </a:extLst>
          </p:cNvPr>
          <p:cNvSpPr txBox="1"/>
          <p:nvPr/>
        </p:nvSpPr>
        <p:spPr>
          <a:xfrm>
            <a:off x="1229853" y="6882929"/>
            <a:ext cx="80370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8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La tasa total de PQRD para junio en el </a:t>
            </a:r>
            <a:r>
              <a:rPr lang="es-CO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Magdalena medio</a:t>
            </a:r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</a:t>
            </a:r>
            <a:r>
              <a:rPr lang="es-ES" sz="18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es de 25,8  presentando un aumento </a:t>
            </a:r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del 3% </a:t>
            </a:r>
            <a:r>
              <a:rPr lang="es-ES" sz="18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con relación al mes anterior (</a:t>
            </a:r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25,1</a:t>
            </a:r>
            <a:r>
              <a:rPr lang="es-ES" sz="18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).</a:t>
            </a:r>
            <a:endParaRPr lang="es-CO" sz="1800" dirty="0">
              <a:solidFill>
                <a:srgbClr val="23505E"/>
              </a:solidFill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6DE9AA3-A4FF-5DD5-A7D8-6390519CE093}"/>
              </a:ext>
            </a:extLst>
          </p:cNvPr>
          <p:cNvSpPr txBox="1"/>
          <p:nvPr/>
        </p:nvSpPr>
        <p:spPr>
          <a:xfrm>
            <a:off x="1719820" y="9338871"/>
            <a:ext cx="7277623" cy="497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</a:t>
            </a:r>
          </a:p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900" b="1" i="1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37E7BBC2-E28B-0973-167C-68BAB07DA9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3186452"/>
              </p:ext>
            </p:extLst>
          </p:nvPr>
        </p:nvGraphicFramePr>
        <p:xfrm>
          <a:off x="1229853" y="3311091"/>
          <a:ext cx="7767589" cy="3490551"/>
        </p:xfrm>
        <a:graphic>
          <a:graphicData uri="http://schemas.openxmlformats.org/drawingml/2006/table">
            <a:tbl>
              <a:tblPr/>
              <a:tblGrid>
                <a:gridCol w="2809553">
                  <a:extLst>
                    <a:ext uri="{9D8B030D-6E8A-4147-A177-3AD203B41FA5}">
                      <a16:colId xmlns:a16="http://schemas.microsoft.com/office/drawing/2014/main" val="1871975026"/>
                    </a:ext>
                  </a:extLst>
                </a:gridCol>
                <a:gridCol w="1239509">
                  <a:extLst>
                    <a:ext uri="{9D8B030D-6E8A-4147-A177-3AD203B41FA5}">
                      <a16:colId xmlns:a16="http://schemas.microsoft.com/office/drawing/2014/main" val="3788438519"/>
                    </a:ext>
                  </a:extLst>
                </a:gridCol>
                <a:gridCol w="1239509">
                  <a:extLst>
                    <a:ext uri="{9D8B030D-6E8A-4147-A177-3AD203B41FA5}">
                      <a16:colId xmlns:a16="http://schemas.microsoft.com/office/drawing/2014/main" val="2505479034"/>
                    </a:ext>
                  </a:extLst>
                </a:gridCol>
                <a:gridCol w="1239509">
                  <a:extLst>
                    <a:ext uri="{9D8B030D-6E8A-4147-A177-3AD203B41FA5}">
                      <a16:colId xmlns:a16="http://schemas.microsoft.com/office/drawing/2014/main" val="3075298980"/>
                    </a:ext>
                  </a:extLst>
                </a:gridCol>
                <a:gridCol w="1239509">
                  <a:extLst>
                    <a:ext uri="{9D8B030D-6E8A-4147-A177-3AD203B41FA5}">
                      <a16:colId xmlns:a16="http://schemas.microsoft.com/office/drawing/2014/main" val="2495336704"/>
                    </a:ext>
                  </a:extLst>
                </a:gridCol>
              </a:tblGrid>
              <a:tr h="104716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MAGDALENA MEDIO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Total Afiliados a Junio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N°PQRD Junio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Tasa Junio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CC99"/>
                          </a:highlight>
                          <a:latin typeface="Calibri" panose="020F0502020204030204" pitchFamily="34" charset="0"/>
                        </a:rPr>
                        <a:t>Tasa Mayo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5947687"/>
                  </a:ext>
                </a:extLst>
              </a:tr>
              <a:tr h="34905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CARACOLI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2.978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16,8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0231146"/>
                  </a:ext>
                </a:extLst>
              </a:tr>
              <a:tr h="34905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MACEO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5.666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22,9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31,7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3712717"/>
                  </a:ext>
                </a:extLst>
              </a:tr>
              <a:tr h="34905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PUERTO BERRIO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17.756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37,7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27,5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686096"/>
                  </a:ext>
                </a:extLst>
              </a:tr>
              <a:tr h="34905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PUERTO NARE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5.571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30,5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26,8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0974983"/>
                  </a:ext>
                </a:extLst>
              </a:tr>
              <a:tr h="34905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PUERTO TRIUNFO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8.435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15,4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21,3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0804162"/>
                  </a:ext>
                </a:extLst>
              </a:tr>
              <a:tr h="34905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YONDO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8.812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13,6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966538"/>
                  </a:ext>
                </a:extLst>
              </a:tr>
              <a:tr h="34905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TOTAL MAGDALENA MEDIO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49.218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127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25,8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25,1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91828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41617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adroTexto 41">
            <a:extLst>
              <a:ext uri="{FF2B5EF4-FFF2-40B4-BE49-F238E27FC236}">
                <a16:creationId xmlns:a16="http://schemas.microsoft.com/office/drawing/2014/main" id="{E6EBC756-C80C-4880-8BC9-E48A4EC9AB9A}"/>
              </a:ext>
            </a:extLst>
          </p:cNvPr>
          <p:cNvSpPr txBox="1"/>
          <p:nvPr/>
        </p:nvSpPr>
        <p:spPr>
          <a:xfrm>
            <a:off x="1083178" y="2510114"/>
            <a:ext cx="7914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10. Distribución de PQRD Savia Salud EPS en el Bajo Cauca para el mes de junio 2024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CC9329F-CB77-33DC-5461-8034B747850D}"/>
              </a:ext>
            </a:extLst>
          </p:cNvPr>
          <p:cNvSpPr txBox="1"/>
          <p:nvPr/>
        </p:nvSpPr>
        <p:spPr>
          <a:xfrm>
            <a:off x="1804651" y="1211350"/>
            <a:ext cx="7192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4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Detalle del comportamiento de PQRD en </a:t>
            </a:r>
          </a:p>
          <a:p>
            <a:pPr algn="r"/>
            <a:r>
              <a:rPr lang="es-CO" sz="24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Bajo Cauca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6DE9AA3-A4FF-5DD5-A7D8-6390519CE093}"/>
              </a:ext>
            </a:extLst>
          </p:cNvPr>
          <p:cNvSpPr txBox="1"/>
          <p:nvPr/>
        </p:nvSpPr>
        <p:spPr>
          <a:xfrm>
            <a:off x="1719820" y="9338871"/>
            <a:ext cx="7277623" cy="497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</a:t>
            </a:r>
          </a:p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900" b="1" i="1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5521BD9-801C-D993-A17C-C56DF8056A6E}"/>
              </a:ext>
            </a:extLst>
          </p:cNvPr>
          <p:cNvSpPr txBox="1"/>
          <p:nvPr/>
        </p:nvSpPr>
        <p:spPr>
          <a:xfrm>
            <a:off x="1229853" y="6882929"/>
            <a:ext cx="80370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8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La tasa total de PQRD para junio en el </a:t>
            </a:r>
            <a:r>
              <a:rPr lang="es-CO" sz="18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Bajo Cauca</a:t>
            </a:r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</a:t>
            </a:r>
            <a:r>
              <a:rPr lang="es-ES" sz="18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es de 24,1 presentando una disminución del 0,3% con relación al mes anterior (24,2).</a:t>
            </a:r>
            <a:endParaRPr lang="es-CO" sz="1800" dirty="0">
              <a:solidFill>
                <a:srgbClr val="23505E"/>
              </a:solidFill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7FA212A1-0479-8716-9B56-B00FCA2BB2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0632905"/>
              </p:ext>
            </p:extLst>
          </p:nvPr>
        </p:nvGraphicFramePr>
        <p:xfrm>
          <a:off x="1083178" y="3378467"/>
          <a:ext cx="8183770" cy="3436219"/>
        </p:xfrm>
        <a:graphic>
          <a:graphicData uri="http://schemas.openxmlformats.org/drawingml/2006/table">
            <a:tbl>
              <a:tblPr/>
              <a:tblGrid>
                <a:gridCol w="2960086">
                  <a:extLst>
                    <a:ext uri="{9D8B030D-6E8A-4147-A177-3AD203B41FA5}">
                      <a16:colId xmlns:a16="http://schemas.microsoft.com/office/drawing/2014/main" val="2624817240"/>
                    </a:ext>
                  </a:extLst>
                </a:gridCol>
                <a:gridCol w="1305921">
                  <a:extLst>
                    <a:ext uri="{9D8B030D-6E8A-4147-A177-3AD203B41FA5}">
                      <a16:colId xmlns:a16="http://schemas.microsoft.com/office/drawing/2014/main" val="2493681548"/>
                    </a:ext>
                  </a:extLst>
                </a:gridCol>
                <a:gridCol w="1305921">
                  <a:extLst>
                    <a:ext uri="{9D8B030D-6E8A-4147-A177-3AD203B41FA5}">
                      <a16:colId xmlns:a16="http://schemas.microsoft.com/office/drawing/2014/main" val="3714140197"/>
                    </a:ext>
                  </a:extLst>
                </a:gridCol>
                <a:gridCol w="1305921">
                  <a:extLst>
                    <a:ext uri="{9D8B030D-6E8A-4147-A177-3AD203B41FA5}">
                      <a16:colId xmlns:a16="http://schemas.microsoft.com/office/drawing/2014/main" val="690828175"/>
                    </a:ext>
                  </a:extLst>
                </a:gridCol>
                <a:gridCol w="1305921">
                  <a:extLst>
                    <a:ext uri="{9D8B030D-6E8A-4147-A177-3AD203B41FA5}">
                      <a16:colId xmlns:a16="http://schemas.microsoft.com/office/drawing/2014/main" val="1290000985"/>
                    </a:ext>
                  </a:extLst>
                </a:gridCol>
              </a:tblGrid>
              <a:tr h="103086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BAJO CAUCA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Total Afiliados a Junio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N°PQRD Junio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Tasa Junio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CC99"/>
                          </a:highlight>
                          <a:latin typeface="Calibri" panose="020F0502020204030204" pitchFamily="34" charset="0"/>
                        </a:rPr>
                        <a:t>Tasa Mayo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927275"/>
                  </a:ext>
                </a:extLst>
              </a:tr>
              <a:tr h="34362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CACERES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816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4563005"/>
                  </a:ext>
                </a:extLst>
              </a:tr>
              <a:tr h="34362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CAUCASIA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28.069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32,8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35,3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2892116"/>
                  </a:ext>
                </a:extLst>
              </a:tr>
              <a:tr h="34362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EL BAGRE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5.264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3600851"/>
                  </a:ext>
                </a:extLst>
              </a:tr>
              <a:tr h="34362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NECHI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1.044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5868316"/>
                  </a:ext>
                </a:extLst>
              </a:tr>
              <a:tr h="34362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TARAZA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7.090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18,3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14,2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956696"/>
                  </a:ext>
                </a:extLst>
              </a:tr>
              <a:tr h="34362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ZARAGOZA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4.545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13,2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8035" rtl="0" eaLnBrk="1" fontAlgn="ctr" latinLnBrk="0" hangingPunct="1"/>
                      <a:r>
                        <a:rPr lang="es-CO" sz="1600" b="0" i="0" u="none" strike="noStrike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278456"/>
                  </a:ext>
                </a:extLst>
              </a:tr>
              <a:tr h="34362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TOTAL BAJO CAUCA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46.828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113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24,1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24,2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45339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84641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E017E9B6-5AF5-4141-B244-18268CC864FF}"/>
              </a:ext>
            </a:extLst>
          </p:cNvPr>
          <p:cNvSpPr txBox="1"/>
          <p:nvPr/>
        </p:nvSpPr>
        <p:spPr>
          <a:xfrm>
            <a:off x="3471672" y="117641"/>
            <a:ext cx="6353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400" b="1" i="1" dirty="0">
                <a:solidFill>
                  <a:srgbClr val="00A48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6. Distribución PQRD por servicios </a:t>
            </a:r>
            <a:r>
              <a:rPr lang="es-CO" sz="1400" b="1" i="1" dirty="0">
                <a:solidFill>
                  <a:srgbClr val="00A48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los </a:t>
            </a:r>
            <a:r>
              <a:rPr lang="es-CO" sz="1400" b="1" i="1" dirty="0">
                <a:solidFill>
                  <a:srgbClr val="00A48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principales proveedores para junio 2024</a:t>
            </a:r>
            <a:endParaRPr lang="es-CO" sz="1400" i="1" dirty="0">
              <a:solidFill>
                <a:srgbClr val="00A48D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5D8EFFA-3565-4195-91D7-23F779C0CD6E}"/>
              </a:ext>
            </a:extLst>
          </p:cNvPr>
          <p:cNvSpPr txBox="1"/>
          <p:nvPr/>
        </p:nvSpPr>
        <p:spPr>
          <a:xfrm>
            <a:off x="3909137" y="8848202"/>
            <a:ext cx="5600526" cy="600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MX" sz="1600" b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motivos de PQRD asignadas a estas instituciones se encuentran inmersas en la Tabla 1. </a:t>
            </a:r>
            <a:endParaRPr lang="es-ES" sz="1600" dirty="0">
              <a:solidFill>
                <a:srgbClr val="23505E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0ED5D1CD-11AB-4DBA-AF11-AF7AF7999B49}"/>
              </a:ext>
            </a:extLst>
          </p:cNvPr>
          <p:cNvSpPr txBox="1"/>
          <p:nvPr/>
        </p:nvSpPr>
        <p:spPr>
          <a:xfrm>
            <a:off x="1023688" y="632322"/>
            <a:ext cx="88173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000" i="1" dirty="0">
                <a:solidFill>
                  <a:srgbClr val="23505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</a:t>
            </a:r>
            <a:endParaRPr lang="es-CO" sz="1000" i="1" dirty="0">
              <a:solidFill>
                <a:srgbClr val="23505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r>
              <a:rPr lang="es-CO" sz="1000" i="1" dirty="0">
                <a:solidFill>
                  <a:srgbClr val="23505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1000" i="1" dirty="0">
              <a:solidFill>
                <a:srgbClr val="23505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endParaRPr lang="es-CO" sz="1000" dirty="0">
              <a:solidFill>
                <a:srgbClr val="23505E"/>
              </a:solidFill>
            </a:endParaRPr>
          </a:p>
        </p:txBody>
      </p:sp>
      <p:pic>
        <p:nvPicPr>
          <p:cNvPr id="79" name="Gráfico 78">
            <a:extLst>
              <a:ext uri="{FF2B5EF4-FFF2-40B4-BE49-F238E27FC236}">
                <a16:creationId xmlns:a16="http://schemas.microsoft.com/office/drawing/2014/main" id="{2E6F1AED-E6D0-442D-B0D0-E7D005A00F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7721" y="2404539"/>
            <a:ext cx="1200154" cy="242149"/>
          </a:xfrm>
          <a:prstGeom prst="rect">
            <a:avLst/>
          </a:prstGeom>
        </p:spPr>
      </p:pic>
      <p:sp>
        <p:nvSpPr>
          <p:cNvPr id="83" name="CuadroTexto 82">
            <a:extLst>
              <a:ext uri="{FF2B5EF4-FFF2-40B4-BE49-F238E27FC236}">
                <a16:creationId xmlns:a16="http://schemas.microsoft.com/office/drawing/2014/main" id="{F6753C83-5470-4428-87EE-69DC0EF31B7A}"/>
              </a:ext>
            </a:extLst>
          </p:cNvPr>
          <p:cNvSpPr txBox="1"/>
          <p:nvPr/>
        </p:nvSpPr>
        <p:spPr>
          <a:xfrm>
            <a:off x="336460" y="2566067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76</a:t>
            </a:r>
          </a:p>
        </p:txBody>
      </p:sp>
      <p:pic>
        <p:nvPicPr>
          <p:cNvPr id="115" name="Imagen 114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FFAE221B-F760-46CD-90E3-7E7E18298F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556" y="1544311"/>
            <a:ext cx="1301798" cy="67593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C207FF5-13EA-E8AD-C894-7D85E217FE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7979" y="3087675"/>
            <a:ext cx="910922" cy="1154682"/>
          </a:xfrm>
          <a:prstGeom prst="rect">
            <a:avLst/>
          </a:prstGeom>
        </p:spPr>
      </p:pic>
      <p:pic>
        <p:nvPicPr>
          <p:cNvPr id="44" name="Imagen 43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FF85DAB2-BC09-8563-D241-47420EA2A22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33" r="67610" b="13772"/>
          <a:stretch/>
        </p:blipFill>
        <p:spPr>
          <a:xfrm>
            <a:off x="937509" y="7554790"/>
            <a:ext cx="1544677" cy="1113441"/>
          </a:xfrm>
          <a:prstGeom prst="rect">
            <a:avLst/>
          </a:prstGeom>
        </p:spPr>
      </p:pic>
      <p:pic>
        <p:nvPicPr>
          <p:cNvPr id="45" name="Gráfico 44">
            <a:extLst>
              <a:ext uri="{FF2B5EF4-FFF2-40B4-BE49-F238E27FC236}">
                <a16:creationId xmlns:a16="http://schemas.microsoft.com/office/drawing/2014/main" id="{7FA9C027-62D4-5577-84B6-2E2CE5C8EC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6960" y="2394467"/>
            <a:ext cx="1200154" cy="242149"/>
          </a:xfrm>
          <a:prstGeom prst="rect">
            <a:avLst/>
          </a:prstGeom>
        </p:spPr>
      </p:pic>
      <p:pic>
        <p:nvPicPr>
          <p:cNvPr id="46" name="Gráfico 45">
            <a:extLst>
              <a:ext uri="{FF2B5EF4-FFF2-40B4-BE49-F238E27FC236}">
                <a16:creationId xmlns:a16="http://schemas.microsoft.com/office/drawing/2014/main" id="{90E0C542-34E4-95BC-5BED-8D44DD44B1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6284" y="2404539"/>
            <a:ext cx="1200154" cy="242149"/>
          </a:xfrm>
          <a:prstGeom prst="rect">
            <a:avLst/>
          </a:prstGeom>
        </p:spPr>
      </p:pic>
      <p:sp>
        <p:nvSpPr>
          <p:cNvPr id="47" name="CuadroTexto 46">
            <a:extLst>
              <a:ext uri="{FF2B5EF4-FFF2-40B4-BE49-F238E27FC236}">
                <a16:creationId xmlns:a16="http://schemas.microsoft.com/office/drawing/2014/main" id="{CD005178-B310-ECE6-A923-8BFFD00A8BFF}"/>
              </a:ext>
            </a:extLst>
          </p:cNvPr>
          <p:cNvSpPr txBox="1"/>
          <p:nvPr/>
        </p:nvSpPr>
        <p:spPr>
          <a:xfrm>
            <a:off x="3634789" y="3192861"/>
            <a:ext cx="1019394" cy="256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600" baseline="-25000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Agosto</a:t>
            </a: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2C6802CC-7E48-368C-55B4-5FC158189EE2}"/>
              </a:ext>
            </a:extLst>
          </p:cNvPr>
          <p:cNvSpPr txBox="1"/>
          <p:nvPr/>
        </p:nvSpPr>
        <p:spPr>
          <a:xfrm>
            <a:off x="3565023" y="2566067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363</a:t>
            </a:r>
          </a:p>
        </p:txBody>
      </p:sp>
      <p:pic>
        <p:nvPicPr>
          <p:cNvPr id="50" name="Gráfico 49">
            <a:extLst>
              <a:ext uri="{FF2B5EF4-FFF2-40B4-BE49-F238E27FC236}">
                <a16:creationId xmlns:a16="http://schemas.microsoft.com/office/drawing/2014/main" id="{E80A219A-789A-AC78-1E5E-7E8D42D5E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15523" y="2394467"/>
            <a:ext cx="1200154" cy="242149"/>
          </a:xfrm>
          <a:prstGeom prst="rect">
            <a:avLst/>
          </a:prstGeom>
        </p:spPr>
      </p:pic>
      <p:pic>
        <p:nvPicPr>
          <p:cNvPr id="56" name="Gráfico 55">
            <a:extLst>
              <a:ext uri="{FF2B5EF4-FFF2-40B4-BE49-F238E27FC236}">
                <a16:creationId xmlns:a16="http://schemas.microsoft.com/office/drawing/2014/main" id="{6A7F1836-6DD5-AC99-6094-AFB145B735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3418" y="4350903"/>
            <a:ext cx="1200154" cy="242149"/>
          </a:xfrm>
          <a:prstGeom prst="rect">
            <a:avLst/>
          </a:prstGeom>
        </p:spPr>
      </p:pic>
      <p:sp>
        <p:nvSpPr>
          <p:cNvPr id="58" name="CuadroTexto 57">
            <a:extLst>
              <a:ext uri="{FF2B5EF4-FFF2-40B4-BE49-F238E27FC236}">
                <a16:creationId xmlns:a16="http://schemas.microsoft.com/office/drawing/2014/main" id="{68A48641-B81C-84B3-EB04-D503749446E3}"/>
              </a:ext>
            </a:extLst>
          </p:cNvPr>
          <p:cNvSpPr txBox="1"/>
          <p:nvPr/>
        </p:nvSpPr>
        <p:spPr>
          <a:xfrm>
            <a:off x="411923" y="5139225"/>
            <a:ext cx="1019394" cy="256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600" baseline="-25000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Agosto</a:t>
            </a: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BC066AA3-78C0-09DB-4E0A-05814E885CCE}"/>
              </a:ext>
            </a:extLst>
          </p:cNvPr>
          <p:cNvSpPr txBox="1"/>
          <p:nvPr/>
        </p:nvSpPr>
        <p:spPr>
          <a:xfrm>
            <a:off x="332028" y="4511190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118</a:t>
            </a:r>
          </a:p>
        </p:txBody>
      </p:sp>
      <p:pic>
        <p:nvPicPr>
          <p:cNvPr id="61" name="Gráfico 60">
            <a:extLst>
              <a:ext uri="{FF2B5EF4-FFF2-40B4-BE49-F238E27FC236}">
                <a16:creationId xmlns:a16="http://schemas.microsoft.com/office/drawing/2014/main" id="{A7ABC424-CC13-6E0B-01A4-E2C60B56FE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92657" y="4340831"/>
            <a:ext cx="1200154" cy="242149"/>
          </a:xfrm>
          <a:prstGeom prst="rect">
            <a:avLst/>
          </a:prstGeom>
        </p:spPr>
      </p:pic>
      <p:pic>
        <p:nvPicPr>
          <p:cNvPr id="78" name="Gráfico 77">
            <a:extLst>
              <a:ext uri="{FF2B5EF4-FFF2-40B4-BE49-F238E27FC236}">
                <a16:creationId xmlns:a16="http://schemas.microsoft.com/office/drawing/2014/main" id="{6C7523C2-7C4A-04D4-3DE5-3BF6747CBA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3250" y="4283542"/>
            <a:ext cx="1200154" cy="242149"/>
          </a:xfrm>
          <a:prstGeom prst="rect">
            <a:avLst/>
          </a:prstGeom>
        </p:spPr>
      </p:pic>
      <p:sp>
        <p:nvSpPr>
          <p:cNvPr id="96" name="CuadroTexto 95">
            <a:extLst>
              <a:ext uri="{FF2B5EF4-FFF2-40B4-BE49-F238E27FC236}">
                <a16:creationId xmlns:a16="http://schemas.microsoft.com/office/drawing/2014/main" id="{E3E0A647-BC32-063B-CBA3-BD5ABF8B5D43}"/>
              </a:ext>
            </a:extLst>
          </p:cNvPr>
          <p:cNvSpPr txBox="1"/>
          <p:nvPr/>
        </p:nvSpPr>
        <p:spPr>
          <a:xfrm>
            <a:off x="3561989" y="4445070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240</a:t>
            </a:r>
          </a:p>
        </p:txBody>
      </p:sp>
      <p:pic>
        <p:nvPicPr>
          <p:cNvPr id="98" name="Gráfico 97">
            <a:extLst>
              <a:ext uri="{FF2B5EF4-FFF2-40B4-BE49-F238E27FC236}">
                <a16:creationId xmlns:a16="http://schemas.microsoft.com/office/drawing/2014/main" id="{19009560-A2A9-494B-7485-0D48356948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12489" y="4273470"/>
            <a:ext cx="1200154" cy="242149"/>
          </a:xfrm>
          <a:prstGeom prst="rect">
            <a:avLst/>
          </a:prstGeom>
        </p:spPr>
      </p:pic>
      <p:pic>
        <p:nvPicPr>
          <p:cNvPr id="100" name="Imagen 99" descr="Texto&#10;&#10;Descripción generada automáticamente con confianza media">
            <a:extLst>
              <a:ext uri="{FF2B5EF4-FFF2-40B4-BE49-F238E27FC236}">
                <a16:creationId xmlns:a16="http://schemas.microsoft.com/office/drawing/2014/main" id="{C262E0CB-B160-F935-E761-609CA7E66E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4939" y="3443469"/>
            <a:ext cx="2381250" cy="885825"/>
          </a:xfrm>
          <a:prstGeom prst="rect">
            <a:avLst/>
          </a:prstGeom>
        </p:spPr>
      </p:pic>
      <p:pic>
        <p:nvPicPr>
          <p:cNvPr id="101" name="Gráfico 100">
            <a:extLst>
              <a:ext uri="{FF2B5EF4-FFF2-40B4-BE49-F238E27FC236}">
                <a16:creationId xmlns:a16="http://schemas.microsoft.com/office/drawing/2014/main" id="{E2A76C0C-2ADF-DADD-ABA9-31B71A1C2C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49808" y="4304118"/>
            <a:ext cx="1200154" cy="242149"/>
          </a:xfrm>
          <a:prstGeom prst="rect">
            <a:avLst/>
          </a:prstGeom>
        </p:spPr>
      </p:pic>
      <p:sp>
        <p:nvSpPr>
          <p:cNvPr id="103" name="CuadroTexto 102">
            <a:extLst>
              <a:ext uri="{FF2B5EF4-FFF2-40B4-BE49-F238E27FC236}">
                <a16:creationId xmlns:a16="http://schemas.microsoft.com/office/drawing/2014/main" id="{DFF21D91-B5A4-D77F-2B04-8787F2D8AC45}"/>
              </a:ext>
            </a:extLst>
          </p:cNvPr>
          <p:cNvSpPr txBox="1"/>
          <p:nvPr/>
        </p:nvSpPr>
        <p:spPr>
          <a:xfrm>
            <a:off x="6724610" y="4485996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177</a:t>
            </a:r>
          </a:p>
        </p:txBody>
      </p:sp>
      <p:pic>
        <p:nvPicPr>
          <p:cNvPr id="105" name="Gráfico 104">
            <a:extLst>
              <a:ext uri="{FF2B5EF4-FFF2-40B4-BE49-F238E27FC236}">
                <a16:creationId xmlns:a16="http://schemas.microsoft.com/office/drawing/2014/main" id="{B263E7CC-AAC7-F581-A9D7-BF6E9E67BD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59047" y="4294046"/>
            <a:ext cx="1200154" cy="242149"/>
          </a:xfrm>
          <a:prstGeom prst="rect">
            <a:avLst/>
          </a:prstGeom>
        </p:spPr>
      </p:pic>
      <p:pic>
        <p:nvPicPr>
          <p:cNvPr id="114" name="Gráfico 113">
            <a:extLst>
              <a:ext uri="{FF2B5EF4-FFF2-40B4-BE49-F238E27FC236}">
                <a16:creationId xmlns:a16="http://schemas.microsoft.com/office/drawing/2014/main" id="{C1C54812-A54F-0547-98DA-D90D93A54D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3418" y="6497597"/>
            <a:ext cx="1200154" cy="242149"/>
          </a:xfrm>
          <a:prstGeom prst="rect">
            <a:avLst/>
          </a:prstGeom>
        </p:spPr>
      </p:pic>
      <p:sp>
        <p:nvSpPr>
          <p:cNvPr id="117" name="CuadroTexto 116">
            <a:extLst>
              <a:ext uri="{FF2B5EF4-FFF2-40B4-BE49-F238E27FC236}">
                <a16:creationId xmlns:a16="http://schemas.microsoft.com/office/drawing/2014/main" id="{E8838EF2-2CA2-22CC-ACF3-BA25D0BE38E0}"/>
              </a:ext>
            </a:extLst>
          </p:cNvPr>
          <p:cNvSpPr txBox="1"/>
          <p:nvPr/>
        </p:nvSpPr>
        <p:spPr>
          <a:xfrm>
            <a:off x="411923" y="7285919"/>
            <a:ext cx="1019394" cy="256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600" baseline="-25000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Agosto</a:t>
            </a:r>
          </a:p>
        </p:txBody>
      </p:sp>
      <p:sp>
        <p:nvSpPr>
          <p:cNvPr id="118" name="CuadroTexto 117">
            <a:extLst>
              <a:ext uri="{FF2B5EF4-FFF2-40B4-BE49-F238E27FC236}">
                <a16:creationId xmlns:a16="http://schemas.microsoft.com/office/drawing/2014/main" id="{E0DFD5BE-11C6-A9D8-CFF3-8197D0D69BC1}"/>
              </a:ext>
            </a:extLst>
          </p:cNvPr>
          <p:cNvSpPr txBox="1"/>
          <p:nvPr/>
        </p:nvSpPr>
        <p:spPr>
          <a:xfrm>
            <a:off x="342157" y="6659125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</a:t>
            </a:r>
          </a:p>
        </p:txBody>
      </p:sp>
      <p:pic>
        <p:nvPicPr>
          <p:cNvPr id="120" name="Gráfico 119">
            <a:extLst>
              <a:ext uri="{FF2B5EF4-FFF2-40B4-BE49-F238E27FC236}">
                <a16:creationId xmlns:a16="http://schemas.microsoft.com/office/drawing/2014/main" id="{F3E2E0E2-2C0A-1189-9284-170BE13E3D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92657" y="6487525"/>
            <a:ext cx="1200154" cy="242149"/>
          </a:xfrm>
          <a:prstGeom prst="rect">
            <a:avLst/>
          </a:prstGeom>
        </p:spPr>
      </p:pic>
      <p:pic>
        <p:nvPicPr>
          <p:cNvPr id="122" name="Imagen 121" descr="Logotipo&#10;&#10;Descripción generada automáticamente">
            <a:extLst>
              <a:ext uri="{FF2B5EF4-FFF2-40B4-BE49-F238E27FC236}">
                <a16:creationId xmlns:a16="http://schemas.microsoft.com/office/drawing/2014/main" id="{9F3A3831-BA53-D0C2-1E37-DBCA9EF693A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8313" y="5597010"/>
            <a:ext cx="2090182" cy="654819"/>
          </a:xfrm>
          <a:prstGeom prst="rect">
            <a:avLst/>
          </a:prstGeom>
        </p:spPr>
      </p:pic>
      <p:pic>
        <p:nvPicPr>
          <p:cNvPr id="123" name="Gráfico 122">
            <a:extLst>
              <a:ext uri="{FF2B5EF4-FFF2-40B4-BE49-F238E27FC236}">
                <a16:creationId xmlns:a16="http://schemas.microsoft.com/office/drawing/2014/main" id="{FB9BF284-2B99-DD53-8181-0FB7CBBFF7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8138" y="6497597"/>
            <a:ext cx="1200154" cy="242149"/>
          </a:xfrm>
          <a:prstGeom prst="rect">
            <a:avLst/>
          </a:prstGeom>
        </p:spPr>
      </p:pic>
      <p:sp>
        <p:nvSpPr>
          <p:cNvPr id="125" name="CuadroTexto 124">
            <a:extLst>
              <a:ext uri="{FF2B5EF4-FFF2-40B4-BE49-F238E27FC236}">
                <a16:creationId xmlns:a16="http://schemas.microsoft.com/office/drawing/2014/main" id="{574CA079-534F-46DC-56C6-5293C655A7C8}"/>
              </a:ext>
            </a:extLst>
          </p:cNvPr>
          <p:cNvSpPr txBox="1"/>
          <p:nvPr/>
        </p:nvSpPr>
        <p:spPr>
          <a:xfrm>
            <a:off x="3566877" y="6659125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143</a:t>
            </a:r>
          </a:p>
        </p:txBody>
      </p:sp>
      <p:pic>
        <p:nvPicPr>
          <p:cNvPr id="127" name="Gráfico 126">
            <a:extLst>
              <a:ext uri="{FF2B5EF4-FFF2-40B4-BE49-F238E27FC236}">
                <a16:creationId xmlns:a16="http://schemas.microsoft.com/office/drawing/2014/main" id="{6D20A91B-A19A-D8C5-AECE-B61DB8376D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17377" y="6487525"/>
            <a:ext cx="1200154" cy="242149"/>
          </a:xfrm>
          <a:prstGeom prst="rect">
            <a:avLst/>
          </a:prstGeom>
        </p:spPr>
      </p:pic>
      <p:pic>
        <p:nvPicPr>
          <p:cNvPr id="130" name="Gráfico 129">
            <a:extLst>
              <a:ext uri="{FF2B5EF4-FFF2-40B4-BE49-F238E27FC236}">
                <a16:creationId xmlns:a16="http://schemas.microsoft.com/office/drawing/2014/main" id="{77CD37AE-A8C4-953E-0D34-BFDC1EDAD0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47793" y="6478414"/>
            <a:ext cx="1200154" cy="242149"/>
          </a:xfrm>
          <a:prstGeom prst="rect">
            <a:avLst/>
          </a:prstGeom>
        </p:spPr>
      </p:pic>
      <p:sp>
        <p:nvSpPr>
          <p:cNvPr id="132" name="CuadroTexto 131">
            <a:extLst>
              <a:ext uri="{FF2B5EF4-FFF2-40B4-BE49-F238E27FC236}">
                <a16:creationId xmlns:a16="http://schemas.microsoft.com/office/drawing/2014/main" id="{35797974-8238-5C52-F7A0-8101B01023BD}"/>
              </a:ext>
            </a:extLst>
          </p:cNvPr>
          <p:cNvSpPr txBox="1"/>
          <p:nvPr/>
        </p:nvSpPr>
        <p:spPr>
          <a:xfrm>
            <a:off x="6695550" y="6639399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69</a:t>
            </a:r>
          </a:p>
        </p:txBody>
      </p:sp>
      <p:pic>
        <p:nvPicPr>
          <p:cNvPr id="134" name="Gráfico 133">
            <a:extLst>
              <a:ext uri="{FF2B5EF4-FFF2-40B4-BE49-F238E27FC236}">
                <a16:creationId xmlns:a16="http://schemas.microsoft.com/office/drawing/2014/main" id="{4B9AEF94-BC10-46D9-1189-CE30176BCC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57032" y="6468342"/>
            <a:ext cx="1200154" cy="242149"/>
          </a:xfrm>
          <a:prstGeom prst="rect">
            <a:avLst/>
          </a:prstGeom>
        </p:spPr>
      </p:pic>
      <p:pic>
        <p:nvPicPr>
          <p:cNvPr id="135" name="Gráfico 134">
            <a:extLst>
              <a:ext uri="{FF2B5EF4-FFF2-40B4-BE49-F238E27FC236}">
                <a16:creationId xmlns:a16="http://schemas.microsoft.com/office/drawing/2014/main" id="{1557FF10-1A95-D47E-B9F7-F1CDABCBA0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6286" y="8718561"/>
            <a:ext cx="1200154" cy="242149"/>
          </a:xfrm>
          <a:prstGeom prst="rect">
            <a:avLst/>
          </a:prstGeom>
        </p:spPr>
      </p:pic>
      <p:sp>
        <p:nvSpPr>
          <p:cNvPr id="137" name="CuadroTexto 136">
            <a:extLst>
              <a:ext uri="{FF2B5EF4-FFF2-40B4-BE49-F238E27FC236}">
                <a16:creationId xmlns:a16="http://schemas.microsoft.com/office/drawing/2014/main" id="{F7E8D99B-5CBF-8E44-8D0D-A52C983000CA}"/>
              </a:ext>
            </a:extLst>
          </p:cNvPr>
          <p:cNvSpPr txBox="1"/>
          <p:nvPr/>
        </p:nvSpPr>
        <p:spPr>
          <a:xfrm>
            <a:off x="345025" y="8880089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222</a:t>
            </a:r>
          </a:p>
        </p:txBody>
      </p:sp>
      <p:pic>
        <p:nvPicPr>
          <p:cNvPr id="139" name="Gráfico 138">
            <a:extLst>
              <a:ext uri="{FF2B5EF4-FFF2-40B4-BE49-F238E27FC236}">
                <a16:creationId xmlns:a16="http://schemas.microsoft.com/office/drawing/2014/main" id="{422A22F6-0A12-3793-7CB2-B8F9C140E1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95525" y="8708489"/>
            <a:ext cx="1200154" cy="242149"/>
          </a:xfrm>
          <a:prstGeom prst="rect">
            <a:avLst/>
          </a:prstGeom>
        </p:spPr>
      </p:pic>
      <p:sp>
        <p:nvSpPr>
          <p:cNvPr id="140" name="CuadroTexto 139">
            <a:extLst>
              <a:ext uri="{FF2B5EF4-FFF2-40B4-BE49-F238E27FC236}">
                <a16:creationId xmlns:a16="http://schemas.microsoft.com/office/drawing/2014/main" id="{0229D362-2202-A5CD-A20E-74B670811F14}"/>
              </a:ext>
            </a:extLst>
          </p:cNvPr>
          <p:cNvSpPr txBox="1"/>
          <p:nvPr/>
        </p:nvSpPr>
        <p:spPr>
          <a:xfrm>
            <a:off x="355426" y="2312489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Mayo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41" name="CuadroTexto 140">
            <a:extLst>
              <a:ext uri="{FF2B5EF4-FFF2-40B4-BE49-F238E27FC236}">
                <a16:creationId xmlns:a16="http://schemas.microsoft.com/office/drawing/2014/main" id="{CC743780-76F9-A96D-B68B-03C11A92261A}"/>
              </a:ext>
            </a:extLst>
          </p:cNvPr>
          <p:cNvSpPr txBox="1"/>
          <p:nvPr/>
        </p:nvSpPr>
        <p:spPr>
          <a:xfrm>
            <a:off x="1639052" y="2319509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Junio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42" name="CuadroTexto 141">
            <a:extLst>
              <a:ext uri="{FF2B5EF4-FFF2-40B4-BE49-F238E27FC236}">
                <a16:creationId xmlns:a16="http://schemas.microsoft.com/office/drawing/2014/main" id="{DFBDB760-2D2C-F19B-13AD-73D2E081F728}"/>
              </a:ext>
            </a:extLst>
          </p:cNvPr>
          <p:cNvSpPr txBox="1"/>
          <p:nvPr/>
        </p:nvSpPr>
        <p:spPr>
          <a:xfrm>
            <a:off x="3592066" y="2320758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Mayo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43" name="CuadroTexto 142">
            <a:extLst>
              <a:ext uri="{FF2B5EF4-FFF2-40B4-BE49-F238E27FC236}">
                <a16:creationId xmlns:a16="http://schemas.microsoft.com/office/drawing/2014/main" id="{8F165542-A9CE-8F23-EC1A-19DB7E437BEC}"/>
              </a:ext>
            </a:extLst>
          </p:cNvPr>
          <p:cNvSpPr txBox="1"/>
          <p:nvPr/>
        </p:nvSpPr>
        <p:spPr>
          <a:xfrm>
            <a:off x="4875692" y="2327778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Junio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45" name="CuadroTexto 144">
            <a:extLst>
              <a:ext uri="{FF2B5EF4-FFF2-40B4-BE49-F238E27FC236}">
                <a16:creationId xmlns:a16="http://schemas.microsoft.com/office/drawing/2014/main" id="{17A1D9DF-E031-221B-1980-EED0BB9D647E}"/>
              </a:ext>
            </a:extLst>
          </p:cNvPr>
          <p:cNvSpPr txBox="1"/>
          <p:nvPr/>
        </p:nvSpPr>
        <p:spPr>
          <a:xfrm>
            <a:off x="7986607" y="2317958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Abril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46" name="CuadroTexto 145">
            <a:extLst>
              <a:ext uri="{FF2B5EF4-FFF2-40B4-BE49-F238E27FC236}">
                <a16:creationId xmlns:a16="http://schemas.microsoft.com/office/drawing/2014/main" id="{75AD39B4-D7D0-10AD-A7C8-2DCBE4D61851}"/>
              </a:ext>
            </a:extLst>
          </p:cNvPr>
          <p:cNvSpPr txBox="1"/>
          <p:nvPr/>
        </p:nvSpPr>
        <p:spPr>
          <a:xfrm>
            <a:off x="324769" y="4274719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Mayo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47" name="CuadroTexto 146">
            <a:extLst>
              <a:ext uri="{FF2B5EF4-FFF2-40B4-BE49-F238E27FC236}">
                <a16:creationId xmlns:a16="http://schemas.microsoft.com/office/drawing/2014/main" id="{EC2130E9-CC0C-7240-6C09-89843221823D}"/>
              </a:ext>
            </a:extLst>
          </p:cNvPr>
          <p:cNvSpPr txBox="1"/>
          <p:nvPr/>
        </p:nvSpPr>
        <p:spPr>
          <a:xfrm>
            <a:off x="1608395" y="4281739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Junio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48" name="CuadroTexto 147">
            <a:extLst>
              <a:ext uri="{FF2B5EF4-FFF2-40B4-BE49-F238E27FC236}">
                <a16:creationId xmlns:a16="http://schemas.microsoft.com/office/drawing/2014/main" id="{187295E9-23E0-5A87-659B-A307230A2D8A}"/>
              </a:ext>
            </a:extLst>
          </p:cNvPr>
          <p:cNvSpPr txBox="1"/>
          <p:nvPr/>
        </p:nvSpPr>
        <p:spPr>
          <a:xfrm>
            <a:off x="3599114" y="4212455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Mayo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49" name="CuadroTexto 148">
            <a:extLst>
              <a:ext uri="{FF2B5EF4-FFF2-40B4-BE49-F238E27FC236}">
                <a16:creationId xmlns:a16="http://schemas.microsoft.com/office/drawing/2014/main" id="{ABA1A8A6-DAA4-0A53-0AA2-7091D395F728}"/>
              </a:ext>
            </a:extLst>
          </p:cNvPr>
          <p:cNvSpPr txBox="1"/>
          <p:nvPr/>
        </p:nvSpPr>
        <p:spPr>
          <a:xfrm>
            <a:off x="4882740" y="4219475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Junio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50" name="CuadroTexto 149">
            <a:extLst>
              <a:ext uri="{FF2B5EF4-FFF2-40B4-BE49-F238E27FC236}">
                <a16:creationId xmlns:a16="http://schemas.microsoft.com/office/drawing/2014/main" id="{056F9E9E-7CD0-B0DA-3CB9-F3F826AD9CFF}"/>
              </a:ext>
            </a:extLst>
          </p:cNvPr>
          <p:cNvSpPr txBox="1"/>
          <p:nvPr/>
        </p:nvSpPr>
        <p:spPr>
          <a:xfrm>
            <a:off x="6622390" y="4220024"/>
            <a:ext cx="1617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Mayo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51" name="CuadroTexto 150">
            <a:extLst>
              <a:ext uri="{FF2B5EF4-FFF2-40B4-BE49-F238E27FC236}">
                <a16:creationId xmlns:a16="http://schemas.microsoft.com/office/drawing/2014/main" id="{FD2FCB4D-8908-C373-2E5F-AC7094DECC6C}"/>
              </a:ext>
            </a:extLst>
          </p:cNvPr>
          <p:cNvSpPr txBox="1"/>
          <p:nvPr/>
        </p:nvSpPr>
        <p:spPr>
          <a:xfrm>
            <a:off x="8027883" y="4227044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Junio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52" name="CuadroTexto 151">
            <a:extLst>
              <a:ext uri="{FF2B5EF4-FFF2-40B4-BE49-F238E27FC236}">
                <a16:creationId xmlns:a16="http://schemas.microsoft.com/office/drawing/2014/main" id="{2F944525-F496-AD7F-0D68-3102CE3F5E9B}"/>
              </a:ext>
            </a:extLst>
          </p:cNvPr>
          <p:cNvSpPr txBox="1"/>
          <p:nvPr/>
        </p:nvSpPr>
        <p:spPr>
          <a:xfrm>
            <a:off x="383414" y="6425137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Mayo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53" name="CuadroTexto 152">
            <a:extLst>
              <a:ext uri="{FF2B5EF4-FFF2-40B4-BE49-F238E27FC236}">
                <a16:creationId xmlns:a16="http://schemas.microsoft.com/office/drawing/2014/main" id="{377FFE8A-D377-E029-65E7-4F6B2088F3EA}"/>
              </a:ext>
            </a:extLst>
          </p:cNvPr>
          <p:cNvSpPr txBox="1"/>
          <p:nvPr/>
        </p:nvSpPr>
        <p:spPr>
          <a:xfrm>
            <a:off x="1667040" y="6432157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Junio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56" name="CuadroTexto 155">
            <a:extLst>
              <a:ext uri="{FF2B5EF4-FFF2-40B4-BE49-F238E27FC236}">
                <a16:creationId xmlns:a16="http://schemas.microsoft.com/office/drawing/2014/main" id="{D22D3ADB-9249-A540-6F10-36967A928D30}"/>
              </a:ext>
            </a:extLst>
          </p:cNvPr>
          <p:cNvSpPr txBox="1"/>
          <p:nvPr/>
        </p:nvSpPr>
        <p:spPr>
          <a:xfrm>
            <a:off x="3606234" y="6414497"/>
            <a:ext cx="1505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Mayo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57" name="CuadroTexto 156">
            <a:extLst>
              <a:ext uri="{FF2B5EF4-FFF2-40B4-BE49-F238E27FC236}">
                <a16:creationId xmlns:a16="http://schemas.microsoft.com/office/drawing/2014/main" id="{B024B86F-FE44-D27C-5E63-EC2476D3B4BA}"/>
              </a:ext>
            </a:extLst>
          </p:cNvPr>
          <p:cNvSpPr txBox="1"/>
          <p:nvPr/>
        </p:nvSpPr>
        <p:spPr>
          <a:xfrm>
            <a:off x="4899728" y="6421517"/>
            <a:ext cx="14959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Junio</a:t>
            </a:r>
          </a:p>
          <a:p>
            <a:pPr algn="ctr"/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58" name="CuadroTexto 157">
            <a:extLst>
              <a:ext uri="{FF2B5EF4-FFF2-40B4-BE49-F238E27FC236}">
                <a16:creationId xmlns:a16="http://schemas.microsoft.com/office/drawing/2014/main" id="{48238699-0923-4373-6BC9-5FE84DF29DF4}"/>
              </a:ext>
            </a:extLst>
          </p:cNvPr>
          <p:cNvSpPr txBox="1"/>
          <p:nvPr/>
        </p:nvSpPr>
        <p:spPr>
          <a:xfrm>
            <a:off x="6685682" y="6397129"/>
            <a:ext cx="1554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Mayo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59" name="CuadroTexto 158">
            <a:extLst>
              <a:ext uri="{FF2B5EF4-FFF2-40B4-BE49-F238E27FC236}">
                <a16:creationId xmlns:a16="http://schemas.microsoft.com/office/drawing/2014/main" id="{4581096C-D60E-4A1C-0626-F3EF95FF7EAF}"/>
              </a:ext>
            </a:extLst>
          </p:cNvPr>
          <p:cNvSpPr txBox="1"/>
          <p:nvPr/>
        </p:nvSpPr>
        <p:spPr>
          <a:xfrm>
            <a:off x="8027883" y="6404149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Junio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60" name="CuadroTexto 159">
            <a:extLst>
              <a:ext uri="{FF2B5EF4-FFF2-40B4-BE49-F238E27FC236}">
                <a16:creationId xmlns:a16="http://schemas.microsoft.com/office/drawing/2014/main" id="{6A653E8F-CBDF-0E44-342B-1FF9F0ECE369}"/>
              </a:ext>
            </a:extLst>
          </p:cNvPr>
          <p:cNvSpPr txBox="1"/>
          <p:nvPr/>
        </p:nvSpPr>
        <p:spPr>
          <a:xfrm>
            <a:off x="317187" y="8636934"/>
            <a:ext cx="1544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Abril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61" name="CuadroTexto 160">
            <a:extLst>
              <a:ext uri="{FF2B5EF4-FFF2-40B4-BE49-F238E27FC236}">
                <a16:creationId xmlns:a16="http://schemas.microsoft.com/office/drawing/2014/main" id="{CA8C57AD-7D9D-6C28-B9B9-B017DE5F7F66}"/>
              </a:ext>
            </a:extLst>
          </p:cNvPr>
          <p:cNvSpPr txBox="1"/>
          <p:nvPr/>
        </p:nvSpPr>
        <p:spPr>
          <a:xfrm>
            <a:off x="1649520" y="8643954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Mayo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62" name="CuadroTexto 161">
            <a:extLst>
              <a:ext uri="{FF2B5EF4-FFF2-40B4-BE49-F238E27FC236}">
                <a16:creationId xmlns:a16="http://schemas.microsoft.com/office/drawing/2014/main" id="{0F4BEBB0-A53F-5C44-2B6D-614D994CEE3D}"/>
              </a:ext>
            </a:extLst>
          </p:cNvPr>
          <p:cNvSpPr txBox="1"/>
          <p:nvPr/>
        </p:nvSpPr>
        <p:spPr>
          <a:xfrm>
            <a:off x="1542128" y="2561682"/>
            <a:ext cx="1544677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171</a:t>
            </a:r>
          </a:p>
          <a:p>
            <a:pPr algn="ctr"/>
            <a:endParaRPr lang="es-ES" sz="2000" baseline="-25000" dirty="0">
              <a:solidFill>
                <a:srgbClr val="00A48D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64" name="CuadroTexto 163">
            <a:extLst>
              <a:ext uri="{FF2B5EF4-FFF2-40B4-BE49-F238E27FC236}">
                <a16:creationId xmlns:a16="http://schemas.microsoft.com/office/drawing/2014/main" id="{F457C3D5-52D2-AAE9-1CD2-0BC64C7D54AE}"/>
              </a:ext>
            </a:extLst>
          </p:cNvPr>
          <p:cNvSpPr txBox="1"/>
          <p:nvPr/>
        </p:nvSpPr>
        <p:spPr>
          <a:xfrm>
            <a:off x="4842081" y="2545394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467</a:t>
            </a:r>
          </a:p>
        </p:txBody>
      </p:sp>
      <p:sp>
        <p:nvSpPr>
          <p:cNvPr id="168" name="CuadroTexto 167">
            <a:extLst>
              <a:ext uri="{FF2B5EF4-FFF2-40B4-BE49-F238E27FC236}">
                <a16:creationId xmlns:a16="http://schemas.microsoft.com/office/drawing/2014/main" id="{E8893F32-0F03-A707-2928-AD01C5C6FC36}"/>
              </a:ext>
            </a:extLst>
          </p:cNvPr>
          <p:cNvSpPr txBox="1"/>
          <p:nvPr/>
        </p:nvSpPr>
        <p:spPr>
          <a:xfrm>
            <a:off x="1578018" y="4510669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137</a:t>
            </a:r>
          </a:p>
        </p:txBody>
      </p:sp>
      <p:sp>
        <p:nvSpPr>
          <p:cNvPr id="170" name="CuadroTexto 169">
            <a:extLst>
              <a:ext uri="{FF2B5EF4-FFF2-40B4-BE49-F238E27FC236}">
                <a16:creationId xmlns:a16="http://schemas.microsoft.com/office/drawing/2014/main" id="{727D9822-C732-434B-8A14-6DB1B77F889D}"/>
              </a:ext>
            </a:extLst>
          </p:cNvPr>
          <p:cNvSpPr txBox="1"/>
          <p:nvPr/>
        </p:nvSpPr>
        <p:spPr>
          <a:xfrm>
            <a:off x="4824117" y="4464776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208</a:t>
            </a:r>
          </a:p>
        </p:txBody>
      </p:sp>
      <p:sp>
        <p:nvSpPr>
          <p:cNvPr id="172" name="CuadroTexto 171">
            <a:extLst>
              <a:ext uri="{FF2B5EF4-FFF2-40B4-BE49-F238E27FC236}">
                <a16:creationId xmlns:a16="http://schemas.microsoft.com/office/drawing/2014/main" id="{4F6018B6-45D8-ECFF-9AE7-783B8502D7CF}"/>
              </a:ext>
            </a:extLst>
          </p:cNvPr>
          <p:cNvSpPr txBox="1"/>
          <p:nvPr/>
        </p:nvSpPr>
        <p:spPr>
          <a:xfrm>
            <a:off x="7946587" y="4472666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196</a:t>
            </a:r>
          </a:p>
        </p:txBody>
      </p:sp>
      <p:sp>
        <p:nvSpPr>
          <p:cNvPr id="175" name="CuadroTexto 174">
            <a:extLst>
              <a:ext uri="{FF2B5EF4-FFF2-40B4-BE49-F238E27FC236}">
                <a16:creationId xmlns:a16="http://schemas.microsoft.com/office/drawing/2014/main" id="{A4E914B8-5D7C-10AF-27A6-6BB62324E381}"/>
              </a:ext>
            </a:extLst>
          </p:cNvPr>
          <p:cNvSpPr txBox="1"/>
          <p:nvPr/>
        </p:nvSpPr>
        <p:spPr>
          <a:xfrm>
            <a:off x="1640417" y="6659125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7</a:t>
            </a:r>
          </a:p>
        </p:txBody>
      </p:sp>
      <p:sp>
        <p:nvSpPr>
          <p:cNvPr id="177" name="CuadroTexto 176">
            <a:extLst>
              <a:ext uri="{FF2B5EF4-FFF2-40B4-BE49-F238E27FC236}">
                <a16:creationId xmlns:a16="http://schemas.microsoft.com/office/drawing/2014/main" id="{EB05ED8D-02BB-E606-9D61-B59B571F57C7}"/>
              </a:ext>
            </a:extLst>
          </p:cNvPr>
          <p:cNvSpPr txBox="1"/>
          <p:nvPr/>
        </p:nvSpPr>
        <p:spPr>
          <a:xfrm>
            <a:off x="4848153" y="6660396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153</a:t>
            </a:r>
          </a:p>
        </p:txBody>
      </p:sp>
      <p:sp>
        <p:nvSpPr>
          <p:cNvPr id="179" name="CuadroTexto 178">
            <a:extLst>
              <a:ext uri="{FF2B5EF4-FFF2-40B4-BE49-F238E27FC236}">
                <a16:creationId xmlns:a16="http://schemas.microsoft.com/office/drawing/2014/main" id="{BD10583C-FF9C-C5B9-AC13-E13169503BEA}"/>
              </a:ext>
            </a:extLst>
          </p:cNvPr>
          <p:cNvSpPr txBox="1"/>
          <p:nvPr/>
        </p:nvSpPr>
        <p:spPr>
          <a:xfrm>
            <a:off x="7989044" y="6641046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37</a:t>
            </a:r>
          </a:p>
        </p:txBody>
      </p:sp>
      <p:sp>
        <p:nvSpPr>
          <p:cNvPr id="181" name="CuadroTexto 180">
            <a:extLst>
              <a:ext uri="{FF2B5EF4-FFF2-40B4-BE49-F238E27FC236}">
                <a16:creationId xmlns:a16="http://schemas.microsoft.com/office/drawing/2014/main" id="{9E691F49-8ABA-5175-55EF-A72CCBB86171}"/>
              </a:ext>
            </a:extLst>
          </p:cNvPr>
          <p:cNvSpPr txBox="1"/>
          <p:nvPr/>
        </p:nvSpPr>
        <p:spPr>
          <a:xfrm>
            <a:off x="1542058" y="8891948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231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3FEE777D-542C-7287-9C2E-7552774CF5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64540" y="3405144"/>
            <a:ext cx="2495898" cy="72400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5F7A512-9E6C-D91A-0ADC-C6C13129C16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0073" y="5311575"/>
            <a:ext cx="2192733" cy="932394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257B093E-4058-DD87-F2B4-AB2E2140AA5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24325" y="5268661"/>
            <a:ext cx="1247243" cy="108583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02E63FA-CC90-F3C7-69EB-A6A5A9AC3A5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0610" y="1354915"/>
            <a:ext cx="1397830" cy="978481"/>
          </a:xfrm>
          <a:prstGeom prst="rect">
            <a:avLst/>
          </a:prstGeom>
        </p:spPr>
      </p:pic>
      <p:pic>
        <p:nvPicPr>
          <p:cNvPr id="24" name="Gráfico 23">
            <a:extLst>
              <a:ext uri="{FF2B5EF4-FFF2-40B4-BE49-F238E27FC236}">
                <a16:creationId xmlns:a16="http://schemas.microsoft.com/office/drawing/2014/main" id="{FDC5E92E-F177-0271-07DB-CD4C982F83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99723" y="2363538"/>
            <a:ext cx="1200154" cy="242149"/>
          </a:xfrm>
          <a:prstGeom prst="rect">
            <a:avLst/>
          </a:prstGeom>
        </p:spPr>
      </p:pic>
      <p:sp>
        <p:nvSpPr>
          <p:cNvPr id="25" name="CuadroTexto 24">
            <a:extLst>
              <a:ext uri="{FF2B5EF4-FFF2-40B4-BE49-F238E27FC236}">
                <a16:creationId xmlns:a16="http://schemas.microsoft.com/office/drawing/2014/main" id="{42CCFDB8-F4E6-70B9-73F3-1703BF33EEC4}"/>
              </a:ext>
            </a:extLst>
          </p:cNvPr>
          <p:cNvSpPr txBox="1"/>
          <p:nvPr/>
        </p:nvSpPr>
        <p:spPr>
          <a:xfrm>
            <a:off x="6979331" y="2534705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49</a:t>
            </a:r>
          </a:p>
        </p:txBody>
      </p:sp>
      <p:pic>
        <p:nvPicPr>
          <p:cNvPr id="27" name="Gráfico 26">
            <a:extLst>
              <a:ext uri="{FF2B5EF4-FFF2-40B4-BE49-F238E27FC236}">
                <a16:creationId xmlns:a16="http://schemas.microsoft.com/office/drawing/2014/main" id="{BA066023-6F5E-454E-E416-507741A263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08962" y="2353466"/>
            <a:ext cx="1200154" cy="242149"/>
          </a:xfrm>
          <a:prstGeom prst="rect">
            <a:avLst/>
          </a:prstGeom>
        </p:spPr>
      </p:pic>
      <p:sp>
        <p:nvSpPr>
          <p:cNvPr id="29" name="CuadroTexto 28">
            <a:extLst>
              <a:ext uri="{FF2B5EF4-FFF2-40B4-BE49-F238E27FC236}">
                <a16:creationId xmlns:a16="http://schemas.microsoft.com/office/drawing/2014/main" id="{CE4D5CCA-616C-98CF-8FC4-33D97B92EED3}"/>
              </a:ext>
            </a:extLst>
          </p:cNvPr>
          <p:cNvSpPr txBox="1"/>
          <p:nvPr/>
        </p:nvSpPr>
        <p:spPr>
          <a:xfrm>
            <a:off x="6979331" y="2281911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Mayo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0163ECAF-5972-909E-2AAE-6CB3B2D1C809}"/>
              </a:ext>
            </a:extLst>
          </p:cNvPr>
          <p:cNvSpPr txBox="1"/>
          <p:nvPr/>
        </p:nvSpPr>
        <p:spPr>
          <a:xfrm rot="10800000" flipV="1">
            <a:off x="7775008" y="2312484"/>
            <a:ext cx="22137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Junio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CD67D4F0-B60D-B314-F0A8-4687D8B63E86}"/>
              </a:ext>
            </a:extLst>
          </p:cNvPr>
          <p:cNvSpPr txBox="1"/>
          <p:nvPr/>
        </p:nvSpPr>
        <p:spPr>
          <a:xfrm>
            <a:off x="8157032" y="2499054"/>
            <a:ext cx="1593784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93</a:t>
            </a:r>
          </a:p>
        </p:txBody>
      </p:sp>
      <p:pic>
        <p:nvPicPr>
          <p:cNvPr id="35" name="Imagen 34">
            <a:extLst>
              <a:ext uri="{FF2B5EF4-FFF2-40B4-BE49-F238E27FC236}">
                <a16:creationId xmlns:a16="http://schemas.microsoft.com/office/drawing/2014/main" id="{A1D9421D-BB9F-C318-0AA9-E6B3DD69B13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6913" y="1525363"/>
            <a:ext cx="2030273" cy="68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1026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9311F77-B64B-4C21-9F2C-C34B3C673E17}"/>
              </a:ext>
            </a:extLst>
          </p:cNvPr>
          <p:cNvSpPr txBox="1"/>
          <p:nvPr/>
        </p:nvSpPr>
        <p:spPr>
          <a:xfrm>
            <a:off x="357527" y="2923578"/>
            <a:ext cx="4546600" cy="5024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rgbClr val="00A48D"/>
              </a:buClr>
              <a:buFont typeface="Wingdings" panose="05000000000000000000" pitchFamily="2" charset="2"/>
              <a:buChar char="ü"/>
            </a:pPr>
            <a:r>
              <a:rPr lang="es-CO" b="1" dirty="0">
                <a:solidFill>
                  <a:srgbClr val="00A48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Petición: </a:t>
            </a:r>
            <a:r>
              <a:rPr lang="es-CO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mediante la cual una persona por motivos de interés general o particular solicita la intervención de la entidad para la resolución de una situación, la prestación de un servicio, la información o requerimiento de copia de documentos, entre otros.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rgbClr val="00A48D"/>
              </a:buClr>
              <a:buFont typeface="Wingdings" panose="05000000000000000000" pitchFamily="2" charset="2"/>
              <a:buChar char="ü"/>
            </a:pPr>
            <a:r>
              <a:rPr lang="es-CO" b="1" dirty="0">
                <a:solidFill>
                  <a:srgbClr val="00A48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Queja: </a:t>
            </a:r>
            <a:r>
              <a:rPr lang="es-CO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manifestación de una persona, a través de la cual expresa inconformidad con el actuar de un funcionario de la entidad.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rgbClr val="00A48D"/>
              </a:buClr>
              <a:buFont typeface="Wingdings" panose="05000000000000000000" pitchFamily="2" charset="2"/>
              <a:buChar char="ü"/>
            </a:pPr>
            <a:r>
              <a:rPr lang="es-CO" b="1" dirty="0">
                <a:solidFill>
                  <a:srgbClr val="00A48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Reclamo: </a:t>
            </a:r>
            <a:r>
              <a:rPr lang="es-CO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través del cual los usuarios del Sistema General de Seguridad Social en Salud dan a conocer su insatisfacción con la prestación del servicio de salud.</a:t>
            </a:r>
            <a:endParaRPr lang="es-CO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D6AED10-82EA-4901-A3AC-B8C8C2416F1B}"/>
              </a:ext>
            </a:extLst>
          </p:cNvPr>
          <p:cNvSpPr txBox="1"/>
          <p:nvPr/>
        </p:nvSpPr>
        <p:spPr>
          <a:xfrm>
            <a:off x="776626" y="2132658"/>
            <a:ext cx="30143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Glosario</a:t>
            </a:r>
            <a:endParaRPr lang="es-CO" sz="2800" dirty="0">
              <a:solidFill>
                <a:srgbClr val="00A48D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4C230B5-B2BE-4A91-A018-185FE58CB831}"/>
              </a:ext>
            </a:extLst>
          </p:cNvPr>
          <p:cNvSpPr txBox="1"/>
          <p:nvPr/>
        </p:nvSpPr>
        <p:spPr>
          <a:xfrm>
            <a:off x="5158127" y="2923578"/>
            <a:ext cx="4546600" cy="4233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rgbClr val="00A48D"/>
              </a:buClr>
              <a:buFont typeface="Wingdings" panose="05000000000000000000" pitchFamily="2" charset="2"/>
              <a:buChar char="ü"/>
            </a:pPr>
            <a:r>
              <a:rPr lang="es-CO" b="1" dirty="0">
                <a:solidFill>
                  <a:srgbClr val="00A48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Solicitud de Información: </a:t>
            </a:r>
            <a:r>
              <a:rPr lang="es-CO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orientación solicitada para acceder a un servicio.</a:t>
            </a:r>
            <a:endParaRPr lang="es-CO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rgbClr val="00A48D"/>
              </a:buClr>
              <a:buFont typeface="Wingdings" panose="05000000000000000000" pitchFamily="2" charset="2"/>
              <a:buChar char="ü"/>
            </a:pPr>
            <a:r>
              <a:rPr lang="es-CO" b="1" dirty="0">
                <a:solidFill>
                  <a:srgbClr val="00A48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Sugerencia: </a:t>
            </a:r>
            <a:r>
              <a:rPr lang="es-CO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recomendación que se realiza para mejorar un servicio.</a:t>
            </a:r>
            <a:endParaRPr lang="es-CO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rgbClr val="00A48D"/>
              </a:buClr>
              <a:buFont typeface="Wingdings" panose="05000000000000000000" pitchFamily="2" charset="2"/>
              <a:buChar char="ü"/>
            </a:pPr>
            <a:r>
              <a:rPr lang="es-CO" b="1" dirty="0">
                <a:solidFill>
                  <a:srgbClr val="00A48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Derecho de Petición: </a:t>
            </a:r>
            <a:r>
              <a:rPr lang="es-CO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 la facultad concedida a todas las personas dentro del territorio nacional, para que puedan presentar peticiones a las autoridades y diferentes entidades, con el propósito de que se les entregue información sobre situaciones de interés general y/o particular.</a:t>
            </a:r>
            <a:endParaRPr lang="es-CO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CO" dirty="0">
              <a:solidFill>
                <a:srgbClr val="23505E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1E6DF70-1C73-48FE-8B07-2D61E99E38C3}"/>
              </a:ext>
            </a:extLst>
          </p:cNvPr>
          <p:cNvSpPr txBox="1"/>
          <p:nvPr/>
        </p:nvSpPr>
        <p:spPr>
          <a:xfrm>
            <a:off x="2784815" y="8048504"/>
            <a:ext cx="6919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tabLst>
                <a:tab pos="2806065" algn="ctr"/>
                <a:tab pos="5612130" algn="r"/>
              </a:tabLst>
            </a:pPr>
            <a:r>
              <a:rPr lang="es-CO" sz="1200" b="1" dirty="0">
                <a:solidFill>
                  <a:srgbClr val="23505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Circular Externa 00008 de 2018.</a:t>
            </a:r>
            <a:r>
              <a:rPr lang="es-CO" sz="1200" dirty="0">
                <a:solidFill>
                  <a:srgbClr val="23505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Por la cual se hacen adiciones, eliminaciones y</a:t>
            </a:r>
          </a:p>
          <a:p>
            <a:pPr algn="r">
              <a:tabLst>
                <a:tab pos="2806065" algn="ctr"/>
                <a:tab pos="5612130" algn="r"/>
              </a:tabLst>
            </a:pPr>
            <a:r>
              <a:rPr lang="es-CO" sz="1200" dirty="0">
                <a:solidFill>
                  <a:srgbClr val="23505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modificaciones a la Circular 047 de 2007.</a:t>
            </a:r>
          </a:p>
          <a:p>
            <a:pPr algn="r">
              <a:tabLst>
                <a:tab pos="2806065" algn="ctr"/>
                <a:tab pos="5612130" algn="r"/>
              </a:tabLst>
            </a:pPr>
            <a:r>
              <a:rPr lang="es-CO" sz="1200" b="1" dirty="0">
                <a:solidFill>
                  <a:srgbClr val="23505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Ley 1755 de 2015</a:t>
            </a:r>
            <a:r>
              <a:rPr lang="es-CO" sz="1200" dirty="0">
                <a:solidFill>
                  <a:srgbClr val="23505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Por medio de la cual se regula el Derecho Fundamental de Petición y se sustituye un título del Código de Procedimiento Administrativo y de lo Contencioso Administrativo.</a:t>
            </a:r>
          </a:p>
          <a:p>
            <a:pPr algn="r"/>
            <a:endParaRPr lang="es-CO" sz="1200" dirty="0">
              <a:solidFill>
                <a:srgbClr val="23505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98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B25FF851-D53F-4873-AD8B-CC8F2DC1FDF2}"/>
              </a:ext>
            </a:extLst>
          </p:cNvPr>
          <p:cNvSpPr txBox="1"/>
          <p:nvPr/>
        </p:nvSpPr>
        <p:spPr>
          <a:xfrm>
            <a:off x="2065177" y="2362200"/>
            <a:ext cx="15122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11,3%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8078794-3A53-49A4-9D19-0A15C3C3F656}"/>
              </a:ext>
            </a:extLst>
          </p:cNvPr>
          <p:cNvSpPr txBox="1"/>
          <p:nvPr/>
        </p:nvSpPr>
        <p:spPr>
          <a:xfrm>
            <a:off x="5548207" y="478796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9BAF038-B4E5-428F-B384-6B7076E3FB28}"/>
              </a:ext>
            </a:extLst>
          </p:cNvPr>
          <p:cNvSpPr txBox="1"/>
          <p:nvPr/>
        </p:nvSpPr>
        <p:spPr>
          <a:xfrm>
            <a:off x="7441955" y="478796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101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8191787D-5274-4190-95CE-36B6BC76FF31}"/>
              </a:ext>
            </a:extLst>
          </p:cNvPr>
          <p:cNvSpPr txBox="1"/>
          <p:nvPr/>
        </p:nvSpPr>
        <p:spPr>
          <a:xfrm>
            <a:off x="3522768" y="524416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169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C17190F-4222-4CD7-BAA7-4EAD4BEEF397}"/>
              </a:ext>
            </a:extLst>
          </p:cNvPr>
          <p:cNvSpPr txBox="1"/>
          <p:nvPr/>
        </p:nvSpPr>
        <p:spPr>
          <a:xfrm>
            <a:off x="5548207" y="524834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2668796C-3F32-4851-AFA1-46D23448DE54}"/>
              </a:ext>
            </a:extLst>
          </p:cNvPr>
          <p:cNvSpPr txBox="1"/>
          <p:nvPr/>
        </p:nvSpPr>
        <p:spPr>
          <a:xfrm>
            <a:off x="7441955" y="524834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69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8F9B6EAB-D748-417B-B6C9-8F0790CF2BE2}"/>
              </a:ext>
            </a:extLst>
          </p:cNvPr>
          <p:cNvSpPr txBox="1"/>
          <p:nvPr/>
        </p:nvSpPr>
        <p:spPr>
          <a:xfrm>
            <a:off x="3522768" y="570453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258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5A53CC0-247A-42B3-B6B0-7E2C25EA6C05}"/>
              </a:ext>
            </a:extLst>
          </p:cNvPr>
          <p:cNvSpPr txBox="1"/>
          <p:nvPr/>
        </p:nvSpPr>
        <p:spPr>
          <a:xfrm>
            <a:off x="5548207" y="570871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1D8D85D6-250B-412E-AED8-A6C702AF004E}"/>
              </a:ext>
            </a:extLst>
          </p:cNvPr>
          <p:cNvSpPr txBox="1"/>
          <p:nvPr/>
        </p:nvSpPr>
        <p:spPr>
          <a:xfrm>
            <a:off x="7441955" y="570871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117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5154DDA0-745E-4135-ABC3-D3653D866D15}"/>
              </a:ext>
            </a:extLst>
          </p:cNvPr>
          <p:cNvSpPr txBox="1"/>
          <p:nvPr/>
        </p:nvSpPr>
        <p:spPr>
          <a:xfrm>
            <a:off x="3522768" y="618179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277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5D6E622E-4912-4A12-8DD8-EC89E1294841}"/>
              </a:ext>
            </a:extLst>
          </p:cNvPr>
          <p:cNvSpPr txBox="1"/>
          <p:nvPr/>
        </p:nvSpPr>
        <p:spPr>
          <a:xfrm>
            <a:off x="5548207" y="618179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2CB7502C-6622-4F82-BD66-D854E0CE5650}"/>
              </a:ext>
            </a:extLst>
          </p:cNvPr>
          <p:cNvSpPr txBox="1"/>
          <p:nvPr/>
        </p:nvSpPr>
        <p:spPr>
          <a:xfrm>
            <a:off x="7441955" y="618179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167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2D7BE8DE-2E7D-4693-BDA5-18181EDEBDE2}"/>
              </a:ext>
            </a:extLst>
          </p:cNvPr>
          <p:cNvSpPr txBox="1"/>
          <p:nvPr/>
        </p:nvSpPr>
        <p:spPr>
          <a:xfrm>
            <a:off x="3522768" y="663798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262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E0D64624-C0B1-4665-9D71-7210FDBFBEDC}"/>
              </a:ext>
            </a:extLst>
          </p:cNvPr>
          <p:cNvSpPr txBox="1"/>
          <p:nvPr/>
        </p:nvSpPr>
        <p:spPr>
          <a:xfrm>
            <a:off x="5548207" y="664216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1E25AF08-5CD7-42C4-94AA-F665F18293CA}"/>
              </a:ext>
            </a:extLst>
          </p:cNvPr>
          <p:cNvSpPr txBox="1"/>
          <p:nvPr/>
        </p:nvSpPr>
        <p:spPr>
          <a:xfrm>
            <a:off x="7441955" y="664216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140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6A367509-34F0-4415-8237-4C47CEF17D63}"/>
              </a:ext>
            </a:extLst>
          </p:cNvPr>
          <p:cNvSpPr txBox="1"/>
          <p:nvPr/>
        </p:nvSpPr>
        <p:spPr>
          <a:xfrm>
            <a:off x="3522768" y="711106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884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73017F6A-52BE-41A8-AC3A-5A1400637DFA}"/>
              </a:ext>
            </a:extLst>
          </p:cNvPr>
          <p:cNvSpPr txBox="1"/>
          <p:nvPr/>
        </p:nvSpPr>
        <p:spPr>
          <a:xfrm>
            <a:off x="5548207" y="711524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92804DD6-5602-4FC0-A8B9-04C2B6425D24}"/>
              </a:ext>
            </a:extLst>
          </p:cNvPr>
          <p:cNvSpPr txBox="1"/>
          <p:nvPr/>
        </p:nvSpPr>
        <p:spPr>
          <a:xfrm>
            <a:off x="7441955" y="711524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454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5A65849A-A675-47DE-BF33-C902091326DF}"/>
              </a:ext>
            </a:extLst>
          </p:cNvPr>
          <p:cNvSpPr txBox="1"/>
          <p:nvPr/>
        </p:nvSpPr>
        <p:spPr>
          <a:xfrm>
            <a:off x="3522768" y="757143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513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E22A789F-A56B-46B8-9819-C5D58E39EE0F}"/>
              </a:ext>
            </a:extLst>
          </p:cNvPr>
          <p:cNvSpPr txBox="1"/>
          <p:nvPr/>
        </p:nvSpPr>
        <p:spPr>
          <a:xfrm>
            <a:off x="5546797" y="7565432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E8E4FC05-E790-441B-BE11-52F7C02F8F74}"/>
              </a:ext>
            </a:extLst>
          </p:cNvPr>
          <p:cNvSpPr txBox="1"/>
          <p:nvPr/>
        </p:nvSpPr>
        <p:spPr>
          <a:xfrm>
            <a:off x="7441955" y="757561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425</a:t>
            </a: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1402F8C2-9D78-4BDD-A4E4-8AF8B1479C50}"/>
              </a:ext>
            </a:extLst>
          </p:cNvPr>
          <p:cNvSpPr txBox="1"/>
          <p:nvPr/>
        </p:nvSpPr>
        <p:spPr>
          <a:xfrm>
            <a:off x="3522768" y="804451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492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10529046-99BF-408A-AF28-1E33EB336B71}"/>
              </a:ext>
            </a:extLst>
          </p:cNvPr>
          <p:cNvSpPr txBox="1"/>
          <p:nvPr/>
        </p:nvSpPr>
        <p:spPr>
          <a:xfrm>
            <a:off x="5548207" y="804869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2B703CC6-55FF-4EF4-8617-8338A630064A}"/>
              </a:ext>
            </a:extLst>
          </p:cNvPr>
          <p:cNvSpPr txBox="1"/>
          <p:nvPr/>
        </p:nvSpPr>
        <p:spPr>
          <a:xfrm>
            <a:off x="7441955" y="804869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275</a:t>
            </a: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F61243D5-07AF-4DA1-871D-36C065DCE4D8}"/>
              </a:ext>
            </a:extLst>
          </p:cNvPr>
          <p:cNvSpPr txBox="1"/>
          <p:nvPr/>
        </p:nvSpPr>
        <p:spPr>
          <a:xfrm>
            <a:off x="3522768" y="850488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8.059</a:t>
            </a: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9CAE8E34-CDC3-4D0E-AEBE-77416A4ED4DF}"/>
              </a:ext>
            </a:extLst>
          </p:cNvPr>
          <p:cNvSpPr txBox="1"/>
          <p:nvPr/>
        </p:nvSpPr>
        <p:spPr>
          <a:xfrm>
            <a:off x="5548207" y="850906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F861205A-5B0D-4D1A-94C3-8B8ACFF0481B}"/>
              </a:ext>
            </a:extLst>
          </p:cNvPr>
          <p:cNvSpPr txBox="1"/>
          <p:nvPr/>
        </p:nvSpPr>
        <p:spPr>
          <a:xfrm>
            <a:off x="7499503" y="850488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3.082</a:t>
            </a: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FDAB4BF2-8215-4535-ABE7-AC81F8019B53}"/>
              </a:ext>
            </a:extLst>
          </p:cNvPr>
          <p:cNvSpPr txBox="1"/>
          <p:nvPr/>
        </p:nvSpPr>
        <p:spPr>
          <a:xfrm>
            <a:off x="3170985" y="2362200"/>
            <a:ext cx="15122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0,3%</a:t>
            </a: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5F48775F-2F15-474A-A37C-CF9265B56477}"/>
              </a:ext>
            </a:extLst>
          </p:cNvPr>
          <p:cNvSpPr txBox="1"/>
          <p:nvPr/>
        </p:nvSpPr>
        <p:spPr>
          <a:xfrm>
            <a:off x="4300379" y="2362200"/>
            <a:ext cx="15122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4,8%</a:t>
            </a: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38C31CFA-7A5B-4D97-9F28-E82123384832}"/>
              </a:ext>
            </a:extLst>
          </p:cNvPr>
          <p:cNvSpPr txBox="1"/>
          <p:nvPr/>
        </p:nvSpPr>
        <p:spPr>
          <a:xfrm>
            <a:off x="5404373" y="2362200"/>
            <a:ext cx="15122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77,9%</a:t>
            </a: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8A5658D6-197E-46A3-B335-D7CC9B6BB448}"/>
              </a:ext>
            </a:extLst>
          </p:cNvPr>
          <p:cNvSpPr txBox="1"/>
          <p:nvPr/>
        </p:nvSpPr>
        <p:spPr>
          <a:xfrm>
            <a:off x="952148" y="2362200"/>
            <a:ext cx="15122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0,1%</a:t>
            </a: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4C0B0BBB-D80F-41D5-92C0-D24FA0637835}"/>
              </a:ext>
            </a:extLst>
          </p:cNvPr>
          <p:cNvSpPr txBox="1"/>
          <p:nvPr/>
        </p:nvSpPr>
        <p:spPr>
          <a:xfrm>
            <a:off x="3522768" y="478796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95</a:t>
            </a: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1DD75175-17FE-4E00-B68D-05ADA2D8C2FA}"/>
              </a:ext>
            </a:extLst>
          </p:cNvPr>
          <p:cNvSpPr txBox="1"/>
          <p:nvPr/>
        </p:nvSpPr>
        <p:spPr>
          <a:xfrm>
            <a:off x="6512224" y="2362200"/>
            <a:ext cx="15122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1,1%</a:t>
            </a:r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3111F4D1-9CF8-478F-B491-0B279E4A47AD}"/>
              </a:ext>
            </a:extLst>
          </p:cNvPr>
          <p:cNvSpPr txBox="1"/>
          <p:nvPr/>
        </p:nvSpPr>
        <p:spPr>
          <a:xfrm>
            <a:off x="7641618" y="2362200"/>
            <a:ext cx="15122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4,4%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2825E48-73D6-637F-C453-F5F8F12A8FE0}"/>
              </a:ext>
            </a:extLst>
          </p:cNvPr>
          <p:cNvSpPr txBox="1"/>
          <p:nvPr/>
        </p:nvSpPr>
        <p:spPr>
          <a:xfrm>
            <a:off x="3524179" y="9006205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11.009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283ADE7-1334-B6A8-3923-CA77219DBDE2}"/>
              </a:ext>
            </a:extLst>
          </p:cNvPr>
          <p:cNvSpPr txBox="1"/>
          <p:nvPr/>
        </p:nvSpPr>
        <p:spPr>
          <a:xfrm>
            <a:off x="952148" y="9347502"/>
            <a:ext cx="68477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800" b="1" u="sng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Nota1:</a:t>
            </a:r>
          </a:p>
          <a:p>
            <a:pPr algn="just"/>
            <a:r>
              <a:rPr lang="es-MX" sz="800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 caracterización por subregión para cada canal se realiza según la disponibilidad del dato reportado por los usuarios.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8E32BFB-50F3-DD69-BCE3-CB94A82D66D3}"/>
              </a:ext>
            </a:extLst>
          </p:cNvPr>
          <p:cNvSpPr txBox="1"/>
          <p:nvPr/>
        </p:nvSpPr>
        <p:spPr>
          <a:xfrm>
            <a:off x="5546797" y="8978435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9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155E0D5-FA4A-00C7-2D34-043A185B992D}"/>
              </a:ext>
            </a:extLst>
          </p:cNvPr>
          <p:cNvSpPr txBox="1"/>
          <p:nvPr/>
        </p:nvSpPr>
        <p:spPr>
          <a:xfrm>
            <a:off x="7499503" y="8978170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4.830</a:t>
            </a:r>
          </a:p>
        </p:txBody>
      </p:sp>
      <p:pic>
        <p:nvPicPr>
          <p:cNvPr id="10" name="Imagen 9" descr="Icono&#10;&#10;Descripción generada automáticamente">
            <a:extLst>
              <a:ext uri="{FF2B5EF4-FFF2-40B4-BE49-F238E27FC236}">
                <a16:creationId xmlns:a16="http://schemas.microsoft.com/office/drawing/2014/main" id="{ABB6A423-2221-2EC5-6689-F11C434C8E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722" y="1844652"/>
            <a:ext cx="582050" cy="58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702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1">
            <a:extLst>
              <a:ext uri="{FF2B5EF4-FFF2-40B4-BE49-F238E27FC236}">
                <a16:creationId xmlns:a16="http://schemas.microsoft.com/office/drawing/2014/main" id="{705BD593-3658-DB22-1CDA-59CA5B04F1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8277" y="2015929"/>
            <a:ext cx="9144070" cy="132183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F925D532-188D-376A-2A8E-33132577407B}"/>
              </a:ext>
            </a:extLst>
          </p:cNvPr>
          <p:cNvSpPr txBox="1"/>
          <p:nvPr/>
        </p:nvSpPr>
        <p:spPr>
          <a:xfrm>
            <a:off x="1027913" y="2026660"/>
            <a:ext cx="8024797" cy="703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Se evidencia la recepción de </a:t>
            </a:r>
            <a:r>
              <a:rPr lang="es-ES" sz="20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95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(46%)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manifestaciones a través de la línea telefónica, siendo este el canal más utilizado por los usuarios.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D7678F2-63F7-CBC0-EB95-7392A709BE8F}"/>
              </a:ext>
            </a:extLst>
          </p:cNvPr>
          <p:cNvSpPr txBox="1"/>
          <p:nvPr/>
        </p:nvSpPr>
        <p:spPr>
          <a:xfrm>
            <a:off x="2136719" y="4040809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120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2274C96-D3FB-D591-7CC2-A0CEB014F18A}"/>
              </a:ext>
            </a:extLst>
          </p:cNvPr>
          <p:cNvSpPr txBox="1"/>
          <p:nvPr/>
        </p:nvSpPr>
        <p:spPr>
          <a:xfrm>
            <a:off x="2211404" y="4683702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94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C0EFE64-1E5A-D4CA-47F9-B9B289DD649D}"/>
              </a:ext>
            </a:extLst>
          </p:cNvPr>
          <p:cNvSpPr txBox="1"/>
          <p:nvPr/>
        </p:nvSpPr>
        <p:spPr>
          <a:xfrm>
            <a:off x="2211404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1F1D7BC-D7CC-C80D-CFCA-BDE7C5F48DEF}"/>
              </a:ext>
            </a:extLst>
          </p:cNvPr>
          <p:cNvSpPr txBox="1"/>
          <p:nvPr/>
        </p:nvSpPr>
        <p:spPr>
          <a:xfrm>
            <a:off x="2335221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BBD7A5A-3708-0004-8BE8-C588A5A2F0EE}"/>
              </a:ext>
            </a:extLst>
          </p:cNvPr>
          <p:cNvSpPr txBox="1"/>
          <p:nvPr/>
        </p:nvSpPr>
        <p:spPr>
          <a:xfrm>
            <a:off x="2401896" y="686274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A2E0595-9354-9C7E-3A05-B214D9D3A216}"/>
              </a:ext>
            </a:extLst>
          </p:cNvPr>
          <p:cNvSpPr txBox="1"/>
          <p:nvPr/>
        </p:nvSpPr>
        <p:spPr>
          <a:xfrm>
            <a:off x="2401896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ADC7160-1587-3B72-384F-EA90B22957C6}"/>
              </a:ext>
            </a:extLst>
          </p:cNvPr>
          <p:cNvSpPr txBox="1"/>
          <p:nvPr/>
        </p:nvSpPr>
        <p:spPr>
          <a:xfrm>
            <a:off x="2114918" y="8137557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215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1F7145B6-4514-BF5B-C550-73D375733B2F}"/>
              </a:ext>
            </a:extLst>
          </p:cNvPr>
          <p:cNvSpPr txBox="1"/>
          <p:nvPr/>
        </p:nvSpPr>
        <p:spPr>
          <a:xfrm>
            <a:off x="3525732" y="4040809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95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5CC76DAC-AC5C-6F80-EBC5-1D262FADA76E}"/>
              </a:ext>
            </a:extLst>
          </p:cNvPr>
          <p:cNvSpPr txBox="1"/>
          <p:nvPr/>
        </p:nvSpPr>
        <p:spPr>
          <a:xfrm>
            <a:off x="3582089" y="4683846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101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6ED5F38E-5008-0511-F603-CDF39CCFCD8B}"/>
              </a:ext>
            </a:extLst>
          </p:cNvPr>
          <p:cNvSpPr txBox="1"/>
          <p:nvPr/>
        </p:nvSpPr>
        <p:spPr>
          <a:xfrm>
            <a:off x="3582088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11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852F6BE2-AEF9-97A9-AB6F-756EBD0AC1C0}"/>
              </a:ext>
            </a:extLst>
          </p:cNvPr>
          <p:cNvSpPr txBox="1"/>
          <p:nvPr/>
        </p:nvSpPr>
        <p:spPr>
          <a:xfrm>
            <a:off x="3694008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5F4462E1-CB27-85AB-5E51-DC2B3302D054}"/>
              </a:ext>
            </a:extLst>
          </p:cNvPr>
          <p:cNvSpPr txBox="1"/>
          <p:nvPr/>
        </p:nvSpPr>
        <p:spPr>
          <a:xfrm>
            <a:off x="3779733" y="6857955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6335DEC5-A93D-E7D3-C1D4-9A58188655C2}"/>
              </a:ext>
            </a:extLst>
          </p:cNvPr>
          <p:cNvSpPr txBox="1"/>
          <p:nvPr/>
        </p:nvSpPr>
        <p:spPr>
          <a:xfrm>
            <a:off x="3779733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94193F69-DC72-93FD-0543-DBE2BAF1E1DF}"/>
              </a:ext>
            </a:extLst>
          </p:cNvPr>
          <p:cNvSpPr txBox="1"/>
          <p:nvPr/>
        </p:nvSpPr>
        <p:spPr>
          <a:xfrm>
            <a:off x="3560355" y="8137557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207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DDD14FAC-1D5D-693A-C291-B55AE0B540A1}"/>
              </a:ext>
            </a:extLst>
          </p:cNvPr>
          <p:cNvSpPr txBox="1"/>
          <p:nvPr/>
        </p:nvSpPr>
        <p:spPr>
          <a:xfrm>
            <a:off x="1943443" y="3517223"/>
            <a:ext cx="13962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Mayo 2024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3DD5871A-E2FA-40E9-CC42-1340B3C33846}"/>
              </a:ext>
            </a:extLst>
          </p:cNvPr>
          <p:cNvSpPr txBox="1"/>
          <p:nvPr/>
        </p:nvSpPr>
        <p:spPr>
          <a:xfrm>
            <a:off x="3381983" y="3507516"/>
            <a:ext cx="13962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Junio 2024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A744E4FB-1C4B-08C5-1B26-D1E8DF5F2137}"/>
              </a:ext>
            </a:extLst>
          </p:cNvPr>
          <p:cNvSpPr txBox="1"/>
          <p:nvPr/>
        </p:nvSpPr>
        <p:spPr>
          <a:xfrm>
            <a:off x="3108342" y="8984417"/>
            <a:ext cx="6797658" cy="55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 – Informe Andes BPO – Informe Redes (Comunicaciones)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kumimoji="0" lang="es-CO" sz="1100" b="1" i="1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768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0F2A079-1CA3-9C65-350F-50926459C940}"/>
              </a:ext>
            </a:extLst>
          </p:cNvPr>
          <p:cNvSpPr txBox="1"/>
          <p:nvPr/>
        </p:nvSpPr>
        <p:spPr>
          <a:xfrm>
            <a:off x="2165384" y="4045008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172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91A3D3B-AFFA-A775-3B5A-E3F028F568BF}"/>
              </a:ext>
            </a:extLst>
          </p:cNvPr>
          <p:cNvSpPr txBox="1"/>
          <p:nvPr/>
        </p:nvSpPr>
        <p:spPr>
          <a:xfrm>
            <a:off x="2211404" y="4683702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85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E925F82-1547-145E-8F01-265E629FB068}"/>
              </a:ext>
            </a:extLst>
          </p:cNvPr>
          <p:cNvSpPr txBox="1"/>
          <p:nvPr/>
        </p:nvSpPr>
        <p:spPr>
          <a:xfrm>
            <a:off x="2211404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C4546D59-5972-EA2E-75C4-35671CA28D1C}"/>
              </a:ext>
            </a:extLst>
          </p:cNvPr>
          <p:cNvSpPr txBox="1"/>
          <p:nvPr/>
        </p:nvSpPr>
        <p:spPr>
          <a:xfrm>
            <a:off x="2335221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474265C4-DE22-776F-DB36-5028F70B57C4}"/>
              </a:ext>
            </a:extLst>
          </p:cNvPr>
          <p:cNvSpPr txBox="1"/>
          <p:nvPr/>
        </p:nvSpPr>
        <p:spPr>
          <a:xfrm>
            <a:off x="2401896" y="686274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A808D64F-2F7B-B381-2553-01773A40415B}"/>
              </a:ext>
            </a:extLst>
          </p:cNvPr>
          <p:cNvSpPr txBox="1"/>
          <p:nvPr/>
        </p:nvSpPr>
        <p:spPr>
          <a:xfrm>
            <a:off x="2401896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607B726B-351C-12B3-3DF5-096B094B6BC2}"/>
              </a:ext>
            </a:extLst>
          </p:cNvPr>
          <p:cNvSpPr txBox="1"/>
          <p:nvPr/>
        </p:nvSpPr>
        <p:spPr>
          <a:xfrm>
            <a:off x="2147896" y="8139242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259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325714A1-596A-3055-1A1C-0713BA9F8090}"/>
              </a:ext>
            </a:extLst>
          </p:cNvPr>
          <p:cNvSpPr txBox="1"/>
          <p:nvPr/>
        </p:nvSpPr>
        <p:spPr>
          <a:xfrm>
            <a:off x="3525732" y="4040809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169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5ED42F72-BF0B-DA4D-B808-6C6AC2FED761}"/>
              </a:ext>
            </a:extLst>
          </p:cNvPr>
          <p:cNvSpPr txBox="1"/>
          <p:nvPr/>
        </p:nvSpPr>
        <p:spPr>
          <a:xfrm>
            <a:off x="3582088" y="4683846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69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49DBDB0F-5E7E-49C9-7610-571BD61243D3}"/>
              </a:ext>
            </a:extLst>
          </p:cNvPr>
          <p:cNvSpPr txBox="1"/>
          <p:nvPr/>
        </p:nvSpPr>
        <p:spPr>
          <a:xfrm>
            <a:off x="3582088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54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3B9D541D-D946-356B-462B-FC0D1EF1DB77}"/>
              </a:ext>
            </a:extLst>
          </p:cNvPr>
          <p:cNvSpPr txBox="1"/>
          <p:nvPr/>
        </p:nvSpPr>
        <p:spPr>
          <a:xfrm>
            <a:off x="3694008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78EDE7A0-CAEB-3A2E-B1C7-C1CCABB001DC}"/>
              </a:ext>
            </a:extLst>
          </p:cNvPr>
          <p:cNvSpPr txBox="1"/>
          <p:nvPr/>
        </p:nvSpPr>
        <p:spPr>
          <a:xfrm>
            <a:off x="3779733" y="6857955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DE35FECF-46F5-7D78-6423-DECE6B94C6DA}"/>
              </a:ext>
            </a:extLst>
          </p:cNvPr>
          <p:cNvSpPr txBox="1"/>
          <p:nvPr/>
        </p:nvSpPr>
        <p:spPr>
          <a:xfrm>
            <a:off x="3779733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D9142DB6-4C75-FCA1-9409-87B4A3585566}"/>
              </a:ext>
            </a:extLst>
          </p:cNvPr>
          <p:cNvSpPr txBox="1"/>
          <p:nvPr/>
        </p:nvSpPr>
        <p:spPr>
          <a:xfrm>
            <a:off x="3523737" y="8139242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292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8CD064E5-EF84-F984-F148-7829BF199D0F}"/>
              </a:ext>
            </a:extLst>
          </p:cNvPr>
          <p:cNvSpPr txBox="1"/>
          <p:nvPr/>
        </p:nvSpPr>
        <p:spPr>
          <a:xfrm>
            <a:off x="1743952" y="3532816"/>
            <a:ext cx="17530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Mayo 2024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0469A70B-3023-0996-D107-5BF1E57A0B48}"/>
              </a:ext>
            </a:extLst>
          </p:cNvPr>
          <p:cNvSpPr txBox="1"/>
          <p:nvPr/>
        </p:nvSpPr>
        <p:spPr>
          <a:xfrm>
            <a:off x="3330387" y="3517774"/>
            <a:ext cx="15145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Junio 2024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pic>
        <p:nvPicPr>
          <p:cNvPr id="36" name="Gráfico 35">
            <a:extLst>
              <a:ext uri="{FF2B5EF4-FFF2-40B4-BE49-F238E27FC236}">
                <a16:creationId xmlns:a16="http://schemas.microsoft.com/office/drawing/2014/main" id="{A23AB50E-702E-39C0-3049-C61D56E1AC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8277" y="2015929"/>
            <a:ext cx="9144070" cy="1321836"/>
          </a:xfrm>
          <a:prstGeom prst="rect">
            <a:avLst/>
          </a:prstGeom>
        </p:spPr>
      </p:pic>
      <p:sp>
        <p:nvSpPr>
          <p:cNvPr id="37" name="CuadroTexto 36">
            <a:extLst>
              <a:ext uri="{FF2B5EF4-FFF2-40B4-BE49-F238E27FC236}">
                <a16:creationId xmlns:a16="http://schemas.microsoft.com/office/drawing/2014/main" id="{33488E44-9F2A-D44E-4C30-C78E83707082}"/>
              </a:ext>
            </a:extLst>
          </p:cNvPr>
          <p:cNvSpPr txBox="1"/>
          <p:nvPr/>
        </p:nvSpPr>
        <p:spPr>
          <a:xfrm>
            <a:off x="1027913" y="2026660"/>
            <a:ext cx="8024797" cy="999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Se evidencia la recepción de 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169 (</a:t>
            </a:r>
            <a:r>
              <a:rPr lang="es-ES" sz="20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58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%)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manifestaciones a través de la línea telefónica, siendo este el canal más utilizado por los usuarios. 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8A22F09-CB3B-184E-A5D0-988C5556E3A0}"/>
              </a:ext>
            </a:extLst>
          </p:cNvPr>
          <p:cNvSpPr txBox="1"/>
          <p:nvPr/>
        </p:nvSpPr>
        <p:spPr>
          <a:xfrm>
            <a:off x="3108342" y="8984417"/>
            <a:ext cx="6797658" cy="55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 – Informe Andes BPO – Informe Redes (Comunicaciones)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kumimoji="0" lang="es-CO" sz="1100" b="1" i="1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186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22AA637-D64E-3A05-579E-CC54CC7ACDC2}"/>
              </a:ext>
            </a:extLst>
          </p:cNvPr>
          <p:cNvSpPr txBox="1"/>
          <p:nvPr/>
        </p:nvSpPr>
        <p:spPr>
          <a:xfrm>
            <a:off x="2165384" y="4045008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229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084FFD7-8558-7AE2-0E3A-C45F9E20E484}"/>
              </a:ext>
            </a:extLst>
          </p:cNvPr>
          <p:cNvSpPr txBox="1"/>
          <p:nvPr/>
        </p:nvSpPr>
        <p:spPr>
          <a:xfrm>
            <a:off x="2243834" y="4670980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146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E688706-CE75-865E-C23A-B31819969280}"/>
              </a:ext>
            </a:extLst>
          </p:cNvPr>
          <p:cNvSpPr txBox="1"/>
          <p:nvPr/>
        </p:nvSpPr>
        <p:spPr>
          <a:xfrm>
            <a:off x="2211404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D7453D6C-330E-DE92-7273-6BDB8B4BF585}"/>
              </a:ext>
            </a:extLst>
          </p:cNvPr>
          <p:cNvSpPr txBox="1"/>
          <p:nvPr/>
        </p:nvSpPr>
        <p:spPr>
          <a:xfrm>
            <a:off x="2335221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EF08C930-D60E-909E-2DAD-FBDF0CFC9F9B}"/>
              </a:ext>
            </a:extLst>
          </p:cNvPr>
          <p:cNvSpPr txBox="1"/>
          <p:nvPr/>
        </p:nvSpPr>
        <p:spPr>
          <a:xfrm>
            <a:off x="2401896" y="686274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87383A54-2141-F6A8-7E4F-09515A8D68E1}"/>
              </a:ext>
            </a:extLst>
          </p:cNvPr>
          <p:cNvSpPr txBox="1"/>
          <p:nvPr/>
        </p:nvSpPr>
        <p:spPr>
          <a:xfrm>
            <a:off x="2401896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CCBBEC9C-DEC0-10B1-F5E1-4541F412F6DD}"/>
              </a:ext>
            </a:extLst>
          </p:cNvPr>
          <p:cNvSpPr txBox="1"/>
          <p:nvPr/>
        </p:nvSpPr>
        <p:spPr>
          <a:xfrm>
            <a:off x="2147896" y="8139242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377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E67811BD-9B6B-9E9D-2632-D23CDF35003B}"/>
              </a:ext>
            </a:extLst>
          </p:cNvPr>
          <p:cNvSpPr txBox="1"/>
          <p:nvPr/>
        </p:nvSpPr>
        <p:spPr>
          <a:xfrm>
            <a:off x="3525732" y="4040809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258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22047CE3-FF16-4B86-9EE5-E5A4B5475F21}"/>
              </a:ext>
            </a:extLst>
          </p:cNvPr>
          <p:cNvSpPr txBox="1"/>
          <p:nvPr/>
        </p:nvSpPr>
        <p:spPr>
          <a:xfrm>
            <a:off x="3582088" y="4683846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117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F001C129-4E48-0EFE-D64D-DF83F12B046C}"/>
              </a:ext>
            </a:extLst>
          </p:cNvPr>
          <p:cNvSpPr txBox="1"/>
          <p:nvPr/>
        </p:nvSpPr>
        <p:spPr>
          <a:xfrm>
            <a:off x="3582088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18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FC76954A-E027-E17B-C412-13ED9BBB376B}"/>
              </a:ext>
            </a:extLst>
          </p:cNvPr>
          <p:cNvSpPr txBox="1"/>
          <p:nvPr/>
        </p:nvSpPr>
        <p:spPr>
          <a:xfrm>
            <a:off x="3694008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41314C95-5BE6-04ED-4123-EE40AEAC5841}"/>
              </a:ext>
            </a:extLst>
          </p:cNvPr>
          <p:cNvSpPr txBox="1"/>
          <p:nvPr/>
        </p:nvSpPr>
        <p:spPr>
          <a:xfrm>
            <a:off x="3779733" y="686274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6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8DC214E3-AD7A-1901-77BB-422B226C9B7A}"/>
              </a:ext>
            </a:extLst>
          </p:cNvPr>
          <p:cNvSpPr txBox="1"/>
          <p:nvPr/>
        </p:nvSpPr>
        <p:spPr>
          <a:xfrm>
            <a:off x="3789461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559BA0A0-D3A3-EC9D-5493-FCBCAD470834}"/>
              </a:ext>
            </a:extLst>
          </p:cNvPr>
          <p:cNvSpPr txBox="1"/>
          <p:nvPr/>
        </p:nvSpPr>
        <p:spPr>
          <a:xfrm>
            <a:off x="3560355" y="8137557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399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4BD482C0-262F-FFF4-D23A-D6FF648F7176}"/>
              </a:ext>
            </a:extLst>
          </p:cNvPr>
          <p:cNvSpPr txBox="1"/>
          <p:nvPr/>
        </p:nvSpPr>
        <p:spPr>
          <a:xfrm>
            <a:off x="1738310" y="3596344"/>
            <a:ext cx="176044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Mayo 2024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8BFA3258-6834-4EA6-739B-C3BC7E0020C7}"/>
              </a:ext>
            </a:extLst>
          </p:cNvPr>
          <p:cNvSpPr txBox="1"/>
          <p:nvPr/>
        </p:nvSpPr>
        <p:spPr>
          <a:xfrm>
            <a:off x="3140772" y="3600378"/>
            <a:ext cx="176044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Junio 2024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pic>
        <p:nvPicPr>
          <p:cNvPr id="36" name="Gráfico 35">
            <a:extLst>
              <a:ext uri="{FF2B5EF4-FFF2-40B4-BE49-F238E27FC236}">
                <a16:creationId xmlns:a16="http://schemas.microsoft.com/office/drawing/2014/main" id="{6F1E1217-2348-37DB-A754-49D0B9F912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8277" y="2015929"/>
            <a:ext cx="9144070" cy="1321836"/>
          </a:xfrm>
          <a:prstGeom prst="rect">
            <a:avLst/>
          </a:prstGeom>
        </p:spPr>
      </p:pic>
      <p:sp>
        <p:nvSpPr>
          <p:cNvPr id="37" name="CuadroTexto 36">
            <a:extLst>
              <a:ext uri="{FF2B5EF4-FFF2-40B4-BE49-F238E27FC236}">
                <a16:creationId xmlns:a16="http://schemas.microsoft.com/office/drawing/2014/main" id="{DAAB1698-7FB2-C205-191F-D600AECC7D11}"/>
              </a:ext>
            </a:extLst>
          </p:cNvPr>
          <p:cNvSpPr txBox="1"/>
          <p:nvPr/>
        </p:nvSpPr>
        <p:spPr>
          <a:xfrm>
            <a:off x="1027913" y="2026660"/>
            <a:ext cx="8024797" cy="999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Se evidencia la recepción de 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258 (</a:t>
            </a:r>
            <a:r>
              <a:rPr lang="es-ES" sz="20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65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%)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manifestaciones a través de la línea telefónica, siendo este el canal más utilizado por los usuarios, luego de la Supersalud 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F288917-060F-B067-B7F2-B531F9DF3857}"/>
              </a:ext>
            </a:extLst>
          </p:cNvPr>
          <p:cNvSpPr txBox="1"/>
          <p:nvPr/>
        </p:nvSpPr>
        <p:spPr>
          <a:xfrm>
            <a:off x="3108342" y="8984417"/>
            <a:ext cx="6797658" cy="55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 – Informe Andes BPO – Informe Redes (Comunicaciones)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kumimoji="0" lang="es-CO" sz="1100" b="1" i="1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805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áfico 20">
            <a:extLst>
              <a:ext uri="{FF2B5EF4-FFF2-40B4-BE49-F238E27FC236}">
                <a16:creationId xmlns:a16="http://schemas.microsoft.com/office/drawing/2014/main" id="{C7B7A7F3-B5A4-44A9-AC36-9C91362EEB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8277" y="2015929"/>
            <a:ext cx="9144070" cy="132183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824CD14-EF79-6109-1123-B03354B7A435}"/>
              </a:ext>
            </a:extLst>
          </p:cNvPr>
          <p:cNvSpPr txBox="1"/>
          <p:nvPr/>
        </p:nvSpPr>
        <p:spPr>
          <a:xfrm>
            <a:off x="2165384" y="4045008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218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4D61905-C286-E2D4-BD13-87900DE7DD97}"/>
              </a:ext>
            </a:extLst>
          </p:cNvPr>
          <p:cNvSpPr txBox="1"/>
          <p:nvPr/>
        </p:nvSpPr>
        <p:spPr>
          <a:xfrm>
            <a:off x="2211404" y="4683702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209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57CC7BE-74E4-3EF0-77BF-184FC6BB2B0F}"/>
              </a:ext>
            </a:extLst>
          </p:cNvPr>
          <p:cNvSpPr txBox="1"/>
          <p:nvPr/>
        </p:nvSpPr>
        <p:spPr>
          <a:xfrm>
            <a:off x="2211404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025861AA-8FF4-08AC-1DE6-148C96EB138E}"/>
              </a:ext>
            </a:extLst>
          </p:cNvPr>
          <p:cNvSpPr txBox="1"/>
          <p:nvPr/>
        </p:nvSpPr>
        <p:spPr>
          <a:xfrm>
            <a:off x="2335221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6AB14654-3FB8-A134-EBE3-4926587BE2DF}"/>
              </a:ext>
            </a:extLst>
          </p:cNvPr>
          <p:cNvSpPr txBox="1"/>
          <p:nvPr/>
        </p:nvSpPr>
        <p:spPr>
          <a:xfrm>
            <a:off x="2401896" y="686274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6C9C1542-A57D-6243-881D-FB6CFB829468}"/>
              </a:ext>
            </a:extLst>
          </p:cNvPr>
          <p:cNvSpPr txBox="1"/>
          <p:nvPr/>
        </p:nvSpPr>
        <p:spPr>
          <a:xfrm>
            <a:off x="2401896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6C6C4DE7-189E-BF7D-5AD1-CC4C7A5BA63D}"/>
              </a:ext>
            </a:extLst>
          </p:cNvPr>
          <p:cNvSpPr txBox="1"/>
          <p:nvPr/>
        </p:nvSpPr>
        <p:spPr>
          <a:xfrm>
            <a:off x="2147896" y="8139242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431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FF2869AF-D1EE-A0C9-6134-27F2A42EC242}"/>
              </a:ext>
            </a:extLst>
          </p:cNvPr>
          <p:cNvSpPr txBox="1"/>
          <p:nvPr/>
        </p:nvSpPr>
        <p:spPr>
          <a:xfrm>
            <a:off x="3525732" y="4040809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277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B99C7268-3549-03C8-708D-1EED5F263DA7}"/>
              </a:ext>
            </a:extLst>
          </p:cNvPr>
          <p:cNvSpPr txBox="1"/>
          <p:nvPr/>
        </p:nvSpPr>
        <p:spPr>
          <a:xfrm>
            <a:off x="3582088" y="4683846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167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20B164FA-7CAA-462D-253D-BDDB134DA03B}"/>
              </a:ext>
            </a:extLst>
          </p:cNvPr>
          <p:cNvSpPr txBox="1"/>
          <p:nvPr/>
        </p:nvSpPr>
        <p:spPr>
          <a:xfrm>
            <a:off x="3582088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45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74E7CD0C-1B38-D3F2-1095-BFE0951E7105}"/>
              </a:ext>
            </a:extLst>
          </p:cNvPr>
          <p:cNvSpPr txBox="1"/>
          <p:nvPr/>
        </p:nvSpPr>
        <p:spPr>
          <a:xfrm>
            <a:off x="3694008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85BA3711-E4FA-4647-01EE-AD42167C593B}"/>
              </a:ext>
            </a:extLst>
          </p:cNvPr>
          <p:cNvSpPr txBox="1"/>
          <p:nvPr/>
        </p:nvSpPr>
        <p:spPr>
          <a:xfrm>
            <a:off x="3779733" y="6857955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4220FCC5-F745-B5CD-33D4-342FC547F448}"/>
              </a:ext>
            </a:extLst>
          </p:cNvPr>
          <p:cNvSpPr txBox="1"/>
          <p:nvPr/>
        </p:nvSpPr>
        <p:spPr>
          <a:xfrm>
            <a:off x="3779733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17E239D6-A488-F5FE-F657-1E521783CD9F}"/>
              </a:ext>
            </a:extLst>
          </p:cNvPr>
          <p:cNvSpPr txBox="1"/>
          <p:nvPr/>
        </p:nvSpPr>
        <p:spPr>
          <a:xfrm>
            <a:off x="3560355" y="8137557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493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026BBABC-1A47-C9C7-65AC-460F8E09D38B}"/>
              </a:ext>
            </a:extLst>
          </p:cNvPr>
          <p:cNvSpPr txBox="1"/>
          <p:nvPr/>
        </p:nvSpPr>
        <p:spPr>
          <a:xfrm>
            <a:off x="1644171" y="3567366"/>
            <a:ext cx="18133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Mayo 2024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305B1CE6-1ED1-C774-F18B-63AFAA6BE1A5}"/>
              </a:ext>
            </a:extLst>
          </p:cNvPr>
          <p:cNvSpPr txBox="1"/>
          <p:nvPr/>
        </p:nvSpPr>
        <p:spPr>
          <a:xfrm>
            <a:off x="3058667" y="3575769"/>
            <a:ext cx="194377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Junio 2024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AB3F2B31-279C-5482-6C56-191BDB433720}"/>
              </a:ext>
            </a:extLst>
          </p:cNvPr>
          <p:cNvSpPr txBox="1"/>
          <p:nvPr/>
        </p:nvSpPr>
        <p:spPr>
          <a:xfrm>
            <a:off x="1027913" y="2026660"/>
            <a:ext cx="8024797" cy="999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Se evidencia la recepción de </a:t>
            </a:r>
            <a:r>
              <a:rPr lang="es-ES" sz="20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277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(56%)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manifestaciones a través de la línea telefónica, siendo este el canal más utilizado por los usuarios. 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134173C-33F2-F516-2097-D53A897F5530}"/>
              </a:ext>
            </a:extLst>
          </p:cNvPr>
          <p:cNvSpPr txBox="1"/>
          <p:nvPr/>
        </p:nvSpPr>
        <p:spPr>
          <a:xfrm>
            <a:off x="3108342" y="8984417"/>
            <a:ext cx="6797658" cy="55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 – Informe Andes BPO – Informe Redes (Comunicaciones)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kumimoji="0" lang="es-CO" sz="1100" b="1" i="1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914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9B462E27-57DA-DF65-53CD-2DA50C8BB4BE}"/>
              </a:ext>
            </a:extLst>
          </p:cNvPr>
          <p:cNvSpPr txBox="1"/>
          <p:nvPr/>
        </p:nvSpPr>
        <p:spPr>
          <a:xfrm>
            <a:off x="2159017" y="4040809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234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5DE41BC-BE75-DD66-4668-5FF06C81DA4B}"/>
              </a:ext>
            </a:extLst>
          </p:cNvPr>
          <p:cNvSpPr txBox="1"/>
          <p:nvPr/>
        </p:nvSpPr>
        <p:spPr>
          <a:xfrm>
            <a:off x="2211404" y="4683702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109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6DB9EA5-5510-9355-6C90-2BC69D9BBCE2}"/>
              </a:ext>
            </a:extLst>
          </p:cNvPr>
          <p:cNvSpPr txBox="1"/>
          <p:nvPr/>
        </p:nvSpPr>
        <p:spPr>
          <a:xfrm>
            <a:off x="2211404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936BE232-BA6A-C5E2-B633-F3F806986532}"/>
              </a:ext>
            </a:extLst>
          </p:cNvPr>
          <p:cNvSpPr txBox="1"/>
          <p:nvPr/>
        </p:nvSpPr>
        <p:spPr>
          <a:xfrm>
            <a:off x="2335221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A793892F-C4D5-A512-19B1-A9DDCAF82667}"/>
              </a:ext>
            </a:extLst>
          </p:cNvPr>
          <p:cNvSpPr txBox="1"/>
          <p:nvPr/>
        </p:nvSpPr>
        <p:spPr>
          <a:xfrm>
            <a:off x="2401896" y="686274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7FDB4549-88AF-EEE3-6E88-1C9A816166D3}"/>
              </a:ext>
            </a:extLst>
          </p:cNvPr>
          <p:cNvSpPr txBox="1"/>
          <p:nvPr/>
        </p:nvSpPr>
        <p:spPr>
          <a:xfrm>
            <a:off x="2401896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46ABA347-C09E-7F58-7EA6-EF4D13B48194}"/>
              </a:ext>
            </a:extLst>
          </p:cNvPr>
          <p:cNvSpPr txBox="1"/>
          <p:nvPr/>
        </p:nvSpPr>
        <p:spPr>
          <a:xfrm>
            <a:off x="2147896" y="8139242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348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07E94866-9C50-E90C-99CC-CEC5A7FD0B37}"/>
              </a:ext>
            </a:extLst>
          </p:cNvPr>
          <p:cNvSpPr txBox="1"/>
          <p:nvPr/>
        </p:nvSpPr>
        <p:spPr>
          <a:xfrm>
            <a:off x="3525732" y="4040809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262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FC07A201-7E45-E5AD-F16E-2C29A029CC58}"/>
              </a:ext>
            </a:extLst>
          </p:cNvPr>
          <p:cNvSpPr txBox="1"/>
          <p:nvPr/>
        </p:nvSpPr>
        <p:spPr>
          <a:xfrm>
            <a:off x="3582088" y="4683846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140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83965C11-EB96-023E-EFB1-19F6005F84AA}"/>
              </a:ext>
            </a:extLst>
          </p:cNvPr>
          <p:cNvSpPr txBox="1"/>
          <p:nvPr/>
        </p:nvSpPr>
        <p:spPr>
          <a:xfrm>
            <a:off x="3582088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26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A80ADA43-77A4-DE45-0632-A4D5295A0782}"/>
              </a:ext>
            </a:extLst>
          </p:cNvPr>
          <p:cNvSpPr txBox="1"/>
          <p:nvPr/>
        </p:nvSpPr>
        <p:spPr>
          <a:xfrm>
            <a:off x="3694008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0F42671B-0884-8357-981E-12CA33954F44}"/>
              </a:ext>
            </a:extLst>
          </p:cNvPr>
          <p:cNvSpPr txBox="1"/>
          <p:nvPr/>
        </p:nvSpPr>
        <p:spPr>
          <a:xfrm>
            <a:off x="3779733" y="6857955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ECC6CBC6-942B-F99B-C6E3-77A420C6BDF8}"/>
              </a:ext>
            </a:extLst>
          </p:cNvPr>
          <p:cNvSpPr txBox="1"/>
          <p:nvPr/>
        </p:nvSpPr>
        <p:spPr>
          <a:xfrm>
            <a:off x="3779733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87D41DF4-B3AE-B334-6CCB-89608169E173}"/>
              </a:ext>
            </a:extLst>
          </p:cNvPr>
          <p:cNvSpPr txBox="1"/>
          <p:nvPr/>
        </p:nvSpPr>
        <p:spPr>
          <a:xfrm>
            <a:off x="3560355" y="8137557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430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C1468B11-8F9C-67C2-8F6B-11D077EFD58D}"/>
              </a:ext>
            </a:extLst>
          </p:cNvPr>
          <p:cNvSpPr txBox="1"/>
          <p:nvPr/>
        </p:nvSpPr>
        <p:spPr>
          <a:xfrm>
            <a:off x="1987096" y="3572964"/>
            <a:ext cx="13962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Mayo 2024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13F52172-EF3E-B26B-D820-3035F88BEEB4}"/>
              </a:ext>
            </a:extLst>
          </p:cNvPr>
          <p:cNvSpPr txBox="1"/>
          <p:nvPr/>
        </p:nvSpPr>
        <p:spPr>
          <a:xfrm>
            <a:off x="3367786" y="3572964"/>
            <a:ext cx="151793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Junio 2024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pic>
        <p:nvPicPr>
          <p:cNvPr id="36" name="Gráfico 35">
            <a:extLst>
              <a:ext uri="{FF2B5EF4-FFF2-40B4-BE49-F238E27FC236}">
                <a16:creationId xmlns:a16="http://schemas.microsoft.com/office/drawing/2014/main" id="{82936C17-7F3B-1139-0951-43D7A9B21F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8277" y="2015929"/>
            <a:ext cx="9144070" cy="1321836"/>
          </a:xfrm>
          <a:prstGeom prst="rect">
            <a:avLst/>
          </a:prstGeom>
        </p:spPr>
      </p:pic>
      <p:sp>
        <p:nvSpPr>
          <p:cNvPr id="37" name="CuadroTexto 36">
            <a:extLst>
              <a:ext uri="{FF2B5EF4-FFF2-40B4-BE49-F238E27FC236}">
                <a16:creationId xmlns:a16="http://schemas.microsoft.com/office/drawing/2014/main" id="{EACC8C32-29EF-CC11-7EA1-5F8E21B6117B}"/>
              </a:ext>
            </a:extLst>
          </p:cNvPr>
          <p:cNvSpPr txBox="1"/>
          <p:nvPr/>
        </p:nvSpPr>
        <p:spPr>
          <a:xfrm>
            <a:off x="1027913" y="2026660"/>
            <a:ext cx="8024797" cy="999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Se evidencia la recepción de 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262 (61%)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manifestaciones a través de la línea telefónica, siendo este el canal más utilizado por los usuarios. 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E9045F8A-9090-3D57-288B-CF6329E510C8}"/>
              </a:ext>
            </a:extLst>
          </p:cNvPr>
          <p:cNvSpPr txBox="1"/>
          <p:nvPr/>
        </p:nvSpPr>
        <p:spPr>
          <a:xfrm>
            <a:off x="3108342" y="8984417"/>
            <a:ext cx="6797658" cy="55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 – Informe Andes BPO – Informe Redes (Comunicaciones)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kumimoji="0" lang="es-CO" sz="1100" b="1" i="1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3801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E253C6F-AA44-EB20-90A7-CC081876DD5E}"/>
              </a:ext>
            </a:extLst>
          </p:cNvPr>
          <p:cNvSpPr txBox="1"/>
          <p:nvPr/>
        </p:nvSpPr>
        <p:spPr>
          <a:xfrm>
            <a:off x="2165384" y="4045008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875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6F657EB-D634-A7BF-2ED9-89FD7F7BA6BC}"/>
              </a:ext>
            </a:extLst>
          </p:cNvPr>
          <p:cNvSpPr txBox="1"/>
          <p:nvPr/>
        </p:nvSpPr>
        <p:spPr>
          <a:xfrm>
            <a:off x="2211404" y="4683702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557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F4057A9-78CB-2389-F3D1-A6EDB566D594}"/>
              </a:ext>
            </a:extLst>
          </p:cNvPr>
          <p:cNvSpPr txBox="1"/>
          <p:nvPr/>
        </p:nvSpPr>
        <p:spPr>
          <a:xfrm>
            <a:off x="2211404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27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2865E15C-A9AF-9F0C-3065-DE83FC42440D}"/>
              </a:ext>
            </a:extLst>
          </p:cNvPr>
          <p:cNvSpPr txBox="1"/>
          <p:nvPr/>
        </p:nvSpPr>
        <p:spPr>
          <a:xfrm>
            <a:off x="2335221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642F3345-BB79-B845-F402-EE4D079F993F}"/>
              </a:ext>
            </a:extLst>
          </p:cNvPr>
          <p:cNvSpPr txBox="1"/>
          <p:nvPr/>
        </p:nvSpPr>
        <p:spPr>
          <a:xfrm>
            <a:off x="2401896" y="686274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11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9E0E0B1A-C7B2-C50A-38E4-E90D21812189}"/>
              </a:ext>
            </a:extLst>
          </p:cNvPr>
          <p:cNvSpPr txBox="1"/>
          <p:nvPr/>
        </p:nvSpPr>
        <p:spPr>
          <a:xfrm>
            <a:off x="2401896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97BD79E5-C972-D414-B672-DBD8BC121DA6}"/>
              </a:ext>
            </a:extLst>
          </p:cNvPr>
          <p:cNvSpPr txBox="1"/>
          <p:nvPr/>
        </p:nvSpPr>
        <p:spPr>
          <a:xfrm>
            <a:off x="2165384" y="8137557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1.471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6599262D-D906-6583-A243-66D4DE586201}"/>
              </a:ext>
            </a:extLst>
          </p:cNvPr>
          <p:cNvSpPr txBox="1"/>
          <p:nvPr/>
        </p:nvSpPr>
        <p:spPr>
          <a:xfrm>
            <a:off x="3525732" y="4040809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884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395EF15F-D973-2F1F-8575-B94D6BDA466D}"/>
              </a:ext>
            </a:extLst>
          </p:cNvPr>
          <p:cNvSpPr txBox="1"/>
          <p:nvPr/>
        </p:nvSpPr>
        <p:spPr>
          <a:xfrm>
            <a:off x="3582088" y="4683846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454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2DE5CCDB-50DF-7995-5D03-06D15086433F}"/>
              </a:ext>
            </a:extLst>
          </p:cNvPr>
          <p:cNvSpPr txBox="1"/>
          <p:nvPr/>
        </p:nvSpPr>
        <p:spPr>
          <a:xfrm>
            <a:off x="3582088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93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7D9674DE-1A61-EA48-6B22-204191A93089}"/>
              </a:ext>
            </a:extLst>
          </p:cNvPr>
          <p:cNvSpPr txBox="1"/>
          <p:nvPr/>
        </p:nvSpPr>
        <p:spPr>
          <a:xfrm>
            <a:off x="3694008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AA452384-E804-11F2-BD39-52ADEB9CBD30}"/>
              </a:ext>
            </a:extLst>
          </p:cNvPr>
          <p:cNvSpPr txBox="1"/>
          <p:nvPr/>
        </p:nvSpPr>
        <p:spPr>
          <a:xfrm>
            <a:off x="3779733" y="6857955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21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5B086826-713B-CBC2-6912-CF37DEF1984B}"/>
              </a:ext>
            </a:extLst>
          </p:cNvPr>
          <p:cNvSpPr txBox="1"/>
          <p:nvPr/>
        </p:nvSpPr>
        <p:spPr>
          <a:xfrm>
            <a:off x="3779733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465AEE0E-3901-4E45-24DC-28E481E7FADC}"/>
              </a:ext>
            </a:extLst>
          </p:cNvPr>
          <p:cNvSpPr txBox="1"/>
          <p:nvPr/>
        </p:nvSpPr>
        <p:spPr>
          <a:xfrm>
            <a:off x="3560355" y="8137557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1.452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CF58F45E-CF6F-AF7B-DE70-944D995024AC}"/>
              </a:ext>
            </a:extLst>
          </p:cNvPr>
          <p:cNvSpPr txBox="1"/>
          <p:nvPr/>
        </p:nvSpPr>
        <p:spPr>
          <a:xfrm>
            <a:off x="1947655" y="3594980"/>
            <a:ext cx="13962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Mayo 2024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C08C8825-1D5A-150C-8534-60DC111763AF}"/>
              </a:ext>
            </a:extLst>
          </p:cNvPr>
          <p:cNvSpPr txBox="1"/>
          <p:nvPr/>
        </p:nvSpPr>
        <p:spPr>
          <a:xfrm>
            <a:off x="3319122" y="3592591"/>
            <a:ext cx="164781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Junio 2024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pic>
        <p:nvPicPr>
          <p:cNvPr id="36" name="Gráfico 35">
            <a:extLst>
              <a:ext uri="{FF2B5EF4-FFF2-40B4-BE49-F238E27FC236}">
                <a16:creationId xmlns:a16="http://schemas.microsoft.com/office/drawing/2014/main" id="{365EB38C-543F-992D-B7DC-D0B077E006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8277" y="2015929"/>
            <a:ext cx="9144070" cy="1321836"/>
          </a:xfrm>
          <a:prstGeom prst="rect">
            <a:avLst/>
          </a:prstGeom>
        </p:spPr>
      </p:pic>
      <p:sp>
        <p:nvSpPr>
          <p:cNvPr id="37" name="CuadroTexto 36">
            <a:extLst>
              <a:ext uri="{FF2B5EF4-FFF2-40B4-BE49-F238E27FC236}">
                <a16:creationId xmlns:a16="http://schemas.microsoft.com/office/drawing/2014/main" id="{1AF8D216-DB9E-B862-7744-F8F0BC3DB594}"/>
              </a:ext>
            </a:extLst>
          </p:cNvPr>
          <p:cNvSpPr txBox="1"/>
          <p:nvPr/>
        </p:nvSpPr>
        <p:spPr>
          <a:xfrm>
            <a:off x="1027913" y="2026660"/>
            <a:ext cx="8024797" cy="999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Se evidencia la recepción de </a:t>
            </a:r>
            <a:r>
              <a:rPr lang="es-ES" sz="20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884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(61%)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manifestaciones a través de la línea telefónica, siendo este el canal más utilizado por los usuarios. 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FD993AE-9928-FC6C-4E89-5703488D22DE}"/>
              </a:ext>
            </a:extLst>
          </p:cNvPr>
          <p:cNvSpPr txBox="1"/>
          <p:nvPr/>
        </p:nvSpPr>
        <p:spPr>
          <a:xfrm>
            <a:off x="3108342" y="8984417"/>
            <a:ext cx="6797658" cy="55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 – Informe Andes BPO – Informe Redes (Comunicaciones)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kumimoji="0" lang="es-CO" sz="1100" b="1" i="1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0250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13182</TotalTime>
  <Words>2852</Words>
  <Application>Microsoft Office PowerPoint</Application>
  <PresentationFormat>Personalizado</PresentationFormat>
  <Paragraphs>1112</Paragraphs>
  <Slides>26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4" baseType="lpstr">
      <vt:lpstr>Arial</vt:lpstr>
      <vt:lpstr>Calibri</vt:lpstr>
      <vt:lpstr>Calibri Light</vt:lpstr>
      <vt:lpstr>Open Sans</vt:lpstr>
      <vt:lpstr>Open Sans bold</vt:lpstr>
      <vt:lpstr>Open Sans Extrabold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mbran</dc:creator>
  <cp:lastModifiedBy>GESTION DEL RIESGO</cp:lastModifiedBy>
  <cp:revision>742</cp:revision>
  <dcterms:created xsi:type="dcterms:W3CDTF">2021-03-01T16:47:12Z</dcterms:created>
  <dcterms:modified xsi:type="dcterms:W3CDTF">2024-07-16T16:09:49Z</dcterms:modified>
</cp:coreProperties>
</file>