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80" r:id="rId2"/>
    <p:sldId id="257" r:id="rId3"/>
    <p:sldId id="276" r:id="rId4"/>
    <p:sldId id="282" r:id="rId5"/>
    <p:sldId id="260" r:id="rId6"/>
    <p:sldId id="283" r:id="rId7"/>
    <p:sldId id="284" r:id="rId8"/>
    <p:sldId id="263" r:id="rId9"/>
    <p:sldId id="264" r:id="rId10"/>
    <p:sldId id="285" r:id="rId11"/>
    <p:sldId id="266" r:id="rId12"/>
    <p:sldId id="267" r:id="rId13"/>
    <p:sldId id="286" r:id="rId14"/>
    <p:sldId id="262" r:id="rId15"/>
    <p:sldId id="279" r:id="rId16"/>
    <p:sldId id="281" r:id="rId17"/>
    <p:sldId id="287" r:id="rId18"/>
    <p:sldId id="289" r:id="rId19"/>
    <p:sldId id="290" r:id="rId20"/>
    <p:sldId id="291" r:id="rId21"/>
    <p:sldId id="292" r:id="rId22"/>
    <p:sldId id="293" r:id="rId23"/>
    <p:sldId id="294" r:id="rId24"/>
    <p:sldId id="295" r:id="rId25"/>
    <p:sldId id="278" r:id="rId26"/>
    <p:sldId id="265" r:id="rId27"/>
  </p:sldIdLst>
  <p:sldSz cx="10080625" cy="10080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5E"/>
    <a:srgbClr val="00A48D"/>
    <a:srgbClr val="DA3A5C"/>
    <a:srgbClr val="B50BA1"/>
    <a:srgbClr val="9E4E22"/>
    <a:srgbClr val="00CCFF"/>
    <a:srgbClr val="6600CC"/>
    <a:srgbClr val="00B0EE"/>
    <a:srgbClr val="008673"/>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1117" autoAdjust="0"/>
  </p:normalViewPr>
  <p:slideViewPr>
    <p:cSldViewPr snapToGrid="0">
      <p:cViewPr>
        <p:scale>
          <a:sx n="66" d="100"/>
          <a:sy n="66" d="100"/>
        </p:scale>
        <p:origin x="1072"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Usuarios\wtorres\Desktop\Expresiones\Datos_Expresiones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CO"/>
              <a:t>COMPARATIVO MANIFESTACIONES</a:t>
            </a:r>
          </a:p>
          <a:p>
            <a:pPr>
              <a:defRPr/>
            </a:pPr>
            <a:endParaRPr lang="es-CO"/>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barChart>
        <c:barDir val="col"/>
        <c:grouping val="clustered"/>
        <c:varyColors val="0"/>
        <c:ser>
          <c:idx val="0"/>
          <c:order val="0"/>
          <c:tx>
            <c:strRef>
              <c:f>'Dinámica Comparativo'!$A$3</c:f>
              <c:strCache>
                <c:ptCount val="1"/>
                <c:pt idx="0">
                  <c:v>2023</c:v>
                </c:pt>
              </c:strCache>
            </c:strRef>
          </c:tx>
          <c:spPr>
            <a:solidFill>
              <a:srgbClr val="00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Comparativo'!$B$2:$C$2</c:f>
              <c:strCache>
                <c:ptCount val="2"/>
                <c:pt idx="0">
                  <c:v>ABRIL</c:v>
                </c:pt>
                <c:pt idx="1">
                  <c:v>MAYO</c:v>
                </c:pt>
              </c:strCache>
            </c:strRef>
          </c:cat>
          <c:val>
            <c:numRef>
              <c:f>'Dinámica Comparativo'!$B$3:$C$3</c:f>
              <c:numCache>
                <c:formatCode>#,##0</c:formatCode>
                <c:ptCount val="2"/>
                <c:pt idx="0">
                  <c:v>118142</c:v>
                </c:pt>
                <c:pt idx="1">
                  <c:v>115776.75</c:v>
                </c:pt>
              </c:numCache>
            </c:numRef>
          </c:val>
          <c:extLst>
            <c:ext xmlns:c16="http://schemas.microsoft.com/office/drawing/2014/chart" uri="{C3380CC4-5D6E-409C-BE32-E72D297353CC}">
              <c16:uniqueId val="{00000000-0BB5-462D-A7C4-75B8124562DB}"/>
            </c:ext>
          </c:extLst>
        </c:ser>
        <c:ser>
          <c:idx val="1"/>
          <c:order val="1"/>
          <c:tx>
            <c:strRef>
              <c:f>'Dinámica Comparativo'!$A$4</c:f>
              <c:strCache>
                <c:ptCount val="1"/>
                <c:pt idx="0">
                  <c:v>2024</c:v>
                </c:pt>
              </c:strCache>
            </c:strRef>
          </c:tx>
          <c:spPr>
            <a:solidFill>
              <a:srgbClr val="00CC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Comparativo'!$B$2:$C$2</c:f>
              <c:strCache>
                <c:ptCount val="2"/>
                <c:pt idx="0">
                  <c:v>ABRIL</c:v>
                </c:pt>
                <c:pt idx="1">
                  <c:v>MAYO</c:v>
                </c:pt>
              </c:strCache>
            </c:strRef>
          </c:cat>
          <c:val>
            <c:numRef>
              <c:f>'Dinámica Comparativo'!$B$4:$C$4</c:f>
              <c:numCache>
                <c:formatCode>#,##0</c:formatCode>
                <c:ptCount val="2"/>
                <c:pt idx="0">
                  <c:v>121804</c:v>
                </c:pt>
                <c:pt idx="1">
                  <c:v>113425</c:v>
                </c:pt>
              </c:numCache>
            </c:numRef>
          </c:val>
          <c:extLst>
            <c:ext xmlns:c16="http://schemas.microsoft.com/office/drawing/2014/chart" uri="{C3380CC4-5D6E-409C-BE32-E72D297353CC}">
              <c16:uniqueId val="{00000001-0BB5-462D-A7C4-75B8124562DB}"/>
            </c:ext>
          </c:extLst>
        </c:ser>
        <c:dLbls>
          <c:showLegendKey val="0"/>
          <c:showVal val="0"/>
          <c:showCatName val="0"/>
          <c:showSerName val="0"/>
          <c:showPercent val="0"/>
          <c:showBubbleSize val="0"/>
        </c:dLbls>
        <c:gapWidth val="267"/>
        <c:overlap val="-43"/>
        <c:axId val="443074528"/>
        <c:axId val="443075008"/>
      </c:barChart>
      <c:catAx>
        <c:axId val="4430745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s-CO"/>
          </a:p>
        </c:txPr>
        <c:crossAx val="443075008"/>
        <c:crosses val="autoZero"/>
        <c:auto val="1"/>
        <c:lblAlgn val="ctr"/>
        <c:lblOffset val="100"/>
        <c:noMultiLvlLbl val="0"/>
      </c:catAx>
      <c:valAx>
        <c:axId val="443075008"/>
        <c:scaling>
          <c:orientation val="minMax"/>
        </c:scaling>
        <c:delete val="1"/>
        <c:axPos val="l"/>
        <c:numFmt formatCode="#,##0" sourceLinked="1"/>
        <c:majorTickMark val="none"/>
        <c:minorTickMark val="none"/>
        <c:tickLblPos val="nextTo"/>
        <c:crossAx val="44307452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42A03-2220-4B77-914E-4B9993FD1434}" type="datetimeFigureOut">
              <a:rPr lang="es-CO" smtClean="0"/>
              <a:t>20/06/2024</a:t>
            </a:fld>
            <a:endParaRPr lang="es-CO"/>
          </a:p>
        </p:txBody>
      </p:sp>
      <p:sp>
        <p:nvSpPr>
          <p:cNvPr id="4" name="Marcador de imagen de diapositiva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D8EFB-D0B9-47E9-ABDF-AB8D852BA77A}" type="slidenum">
              <a:rPr lang="es-CO" smtClean="0"/>
              <a:t>‹Nº›</a:t>
            </a:fld>
            <a:endParaRPr lang="es-CO"/>
          </a:p>
        </p:txBody>
      </p:sp>
    </p:spTree>
    <p:extLst>
      <p:ext uri="{BB962C8B-B14F-4D97-AF65-F5344CB8AC3E}">
        <p14:creationId xmlns:p14="http://schemas.microsoft.com/office/powerpoint/2010/main" val="2915985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3</a:t>
            </a:fld>
            <a:endParaRPr lang="es-CO"/>
          </a:p>
        </p:txBody>
      </p:sp>
    </p:spTree>
    <p:extLst>
      <p:ext uri="{BB962C8B-B14F-4D97-AF65-F5344CB8AC3E}">
        <p14:creationId xmlns:p14="http://schemas.microsoft.com/office/powerpoint/2010/main" val="26520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15</a:t>
            </a:fld>
            <a:endParaRPr lang="es-CO"/>
          </a:p>
        </p:txBody>
      </p:sp>
    </p:spTree>
    <p:extLst>
      <p:ext uri="{BB962C8B-B14F-4D97-AF65-F5344CB8AC3E}">
        <p14:creationId xmlns:p14="http://schemas.microsoft.com/office/powerpoint/2010/main" val="3924262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17</a:t>
            </a:fld>
            <a:endParaRPr lang="es-CO"/>
          </a:p>
        </p:txBody>
      </p:sp>
    </p:spTree>
    <p:extLst>
      <p:ext uri="{BB962C8B-B14F-4D97-AF65-F5344CB8AC3E}">
        <p14:creationId xmlns:p14="http://schemas.microsoft.com/office/powerpoint/2010/main" val="1295299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21</a:t>
            </a:fld>
            <a:endParaRPr lang="es-CO"/>
          </a:p>
        </p:txBody>
      </p:sp>
    </p:spTree>
    <p:extLst>
      <p:ext uri="{BB962C8B-B14F-4D97-AF65-F5344CB8AC3E}">
        <p14:creationId xmlns:p14="http://schemas.microsoft.com/office/powerpoint/2010/main" val="299395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649770"/>
            <a:ext cx="8568531" cy="3509551"/>
          </a:xfrm>
        </p:spPr>
        <p:txBody>
          <a:bodyPr anchor="b"/>
          <a:lstStyle>
            <a:lvl1pPr algn="ctr">
              <a:defRPr sz="6614"/>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60078" y="5294662"/>
            <a:ext cx="7560469" cy="2433817"/>
          </a:xfrm>
        </p:spPr>
        <p:txBody>
          <a:bodyPr/>
          <a:lstStyle>
            <a:lvl1pPr marL="0" indent="0" algn="ctr">
              <a:buNone/>
              <a:defRPr sz="2646"/>
            </a:lvl1pPr>
            <a:lvl2pPr marL="504017" indent="0" algn="ctr">
              <a:buNone/>
              <a:defRPr sz="2205"/>
            </a:lvl2pPr>
            <a:lvl3pPr marL="1008035" indent="0" algn="ctr">
              <a:buNone/>
              <a:defRPr sz="1984"/>
            </a:lvl3pPr>
            <a:lvl4pPr marL="1512052" indent="0" algn="ctr">
              <a:buNone/>
              <a:defRPr sz="1764"/>
            </a:lvl4pPr>
            <a:lvl5pPr marL="2016069" indent="0" algn="ctr">
              <a:buNone/>
              <a:defRPr sz="1764"/>
            </a:lvl5pPr>
            <a:lvl6pPr marL="2520086" indent="0" algn="ctr">
              <a:buNone/>
              <a:defRPr sz="1764"/>
            </a:lvl6pPr>
            <a:lvl7pPr marL="3024104" indent="0" algn="ctr">
              <a:buNone/>
              <a:defRPr sz="1764"/>
            </a:lvl7pPr>
            <a:lvl8pPr marL="3528121" indent="0" algn="ctr">
              <a:buNone/>
              <a:defRPr sz="1764"/>
            </a:lvl8pPr>
            <a:lvl9pPr marL="4032138" indent="0" algn="ctr">
              <a:buNone/>
              <a:defRPr sz="1764"/>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20/06/2024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479310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20/06/2024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77656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536700"/>
            <a:ext cx="2173635" cy="854286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93044" y="536700"/>
            <a:ext cx="6394896" cy="854286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20/06/2024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863148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20/06/2024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1886316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2513159"/>
            <a:ext cx="8694539" cy="4193259"/>
          </a:xfrm>
        </p:spPr>
        <p:txBody>
          <a:bodyPr anchor="b"/>
          <a:lstStyle>
            <a:lvl1pPr>
              <a:defRPr sz="6614"/>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7793" y="6746088"/>
            <a:ext cx="8694539" cy="2205136"/>
          </a:xfrm>
        </p:spPr>
        <p:txBody>
          <a:bodyPr/>
          <a:lstStyle>
            <a:lvl1pPr marL="0" indent="0">
              <a:buNone/>
              <a:defRPr sz="2646">
                <a:solidFill>
                  <a:schemeClr val="tx1"/>
                </a:solidFill>
              </a:defRPr>
            </a:lvl1pPr>
            <a:lvl2pPr marL="504017" indent="0">
              <a:buNone/>
              <a:defRPr sz="2205">
                <a:solidFill>
                  <a:schemeClr val="tx1">
                    <a:tint val="75000"/>
                  </a:schemeClr>
                </a:solidFill>
              </a:defRPr>
            </a:lvl2pPr>
            <a:lvl3pPr marL="1008035" indent="0">
              <a:buNone/>
              <a:defRPr sz="1984">
                <a:solidFill>
                  <a:schemeClr val="tx1">
                    <a:tint val="75000"/>
                  </a:schemeClr>
                </a:solidFill>
              </a:defRPr>
            </a:lvl3pPr>
            <a:lvl4pPr marL="1512052" indent="0">
              <a:buNone/>
              <a:defRPr sz="1764">
                <a:solidFill>
                  <a:schemeClr val="tx1">
                    <a:tint val="75000"/>
                  </a:schemeClr>
                </a:solidFill>
              </a:defRPr>
            </a:lvl4pPr>
            <a:lvl5pPr marL="2016069" indent="0">
              <a:buNone/>
              <a:defRPr sz="1764">
                <a:solidFill>
                  <a:schemeClr val="tx1">
                    <a:tint val="75000"/>
                  </a:schemeClr>
                </a:solidFill>
              </a:defRPr>
            </a:lvl5pPr>
            <a:lvl6pPr marL="2520086" indent="0">
              <a:buNone/>
              <a:defRPr sz="1764">
                <a:solidFill>
                  <a:schemeClr val="tx1">
                    <a:tint val="75000"/>
                  </a:schemeClr>
                </a:solidFill>
              </a:defRPr>
            </a:lvl6pPr>
            <a:lvl7pPr marL="3024104" indent="0">
              <a:buNone/>
              <a:defRPr sz="1764">
                <a:solidFill>
                  <a:schemeClr val="tx1">
                    <a:tint val="75000"/>
                  </a:schemeClr>
                </a:solidFill>
              </a:defRPr>
            </a:lvl7pPr>
            <a:lvl8pPr marL="3528121" indent="0">
              <a:buNone/>
              <a:defRPr sz="1764">
                <a:solidFill>
                  <a:schemeClr val="tx1">
                    <a:tint val="75000"/>
                  </a:schemeClr>
                </a:solidFill>
              </a:defRPr>
            </a:lvl8pPr>
            <a:lvl9pPr marL="4032138"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530A5B2-5C4E-4114-B1CD-1608315BA6E3}" type="datetimeFigureOut">
              <a:rPr lang="es-CO" smtClean="0"/>
              <a:t>20/06/2024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71023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93043"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03316"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530A5B2-5C4E-4114-B1CD-1608315BA6E3}" type="datetimeFigureOut">
              <a:rPr lang="es-CO" smtClean="0"/>
              <a:t>20/06/2024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64309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536702"/>
            <a:ext cx="8694539" cy="194845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4357" y="2471154"/>
            <a:ext cx="4264576"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3682228"/>
            <a:ext cx="4264576"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03317" y="2471154"/>
            <a:ext cx="4285579"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7" y="3682228"/>
            <a:ext cx="4285579"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530A5B2-5C4E-4114-B1CD-1608315BA6E3}" type="datetimeFigureOut">
              <a:rPr lang="es-CO" smtClean="0"/>
              <a:t>20/06/2024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6931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530A5B2-5C4E-4114-B1CD-1608315BA6E3}" type="datetimeFigureOut">
              <a:rPr lang="es-CO" smtClean="0"/>
              <a:t>20/06/2024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3027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0A5B2-5C4E-4114-B1CD-1608315BA6E3}" type="datetimeFigureOut">
              <a:rPr lang="es-CO" smtClean="0"/>
              <a:t>20/06/2024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01748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85579" y="1451426"/>
            <a:ext cx="5103316" cy="7163777"/>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20/06/2024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92954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85579" y="1451426"/>
            <a:ext cx="5103316" cy="7163777"/>
          </a:xfrm>
        </p:spPr>
        <p:txBody>
          <a:bodyPr anchor="t"/>
          <a:lstStyle>
            <a:lvl1pPr marL="0" indent="0">
              <a:buNone/>
              <a:defRPr sz="3528"/>
            </a:lvl1pPr>
            <a:lvl2pPr marL="504017" indent="0">
              <a:buNone/>
              <a:defRPr sz="3087"/>
            </a:lvl2pPr>
            <a:lvl3pPr marL="1008035" indent="0">
              <a:buNone/>
              <a:defRPr sz="2646"/>
            </a:lvl3pPr>
            <a:lvl4pPr marL="1512052" indent="0">
              <a:buNone/>
              <a:defRPr sz="2205"/>
            </a:lvl4pPr>
            <a:lvl5pPr marL="2016069" indent="0">
              <a:buNone/>
              <a:defRPr sz="2205"/>
            </a:lvl5pPr>
            <a:lvl6pPr marL="2520086" indent="0">
              <a:buNone/>
              <a:defRPr sz="2205"/>
            </a:lvl6pPr>
            <a:lvl7pPr marL="3024104" indent="0">
              <a:buNone/>
              <a:defRPr sz="2205"/>
            </a:lvl7pPr>
            <a:lvl8pPr marL="3528121" indent="0">
              <a:buNone/>
              <a:defRPr sz="2205"/>
            </a:lvl8pPr>
            <a:lvl9pPr marL="4032138" indent="0">
              <a:buNone/>
              <a:defRPr sz="2205"/>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20/06/2024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49138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536702"/>
            <a:ext cx="8694539" cy="194845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3043" y="2683500"/>
            <a:ext cx="8694539" cy="639606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93043" y="9343248"/>
            <a:ext cx="2268141" cy="536700"/>
          </a:xfrm>
          <a:prstGeom prst="rect">
            <a:avLst/>
          </a:prstGeom>
        </p:spPr>
        <p:txBody>
          <a:bodyPr vert="horz" lIns="91440" tIns="45720" rIns="91440" bIns="45720" rtlCol="0" anchor="ctr"/>
          <a:lstStyle>
            <a:lvl1pPr algn="l">
              <a:defRPr sz="1323">
                <a:solidFill>
                  <a:schemeClr val="tx1">
                    <a:tint val="75000"/>
                  </a:schemeClr>
                </a:solidFill>
              </a:defRPr>
            </a:lvl1pPr>
          </a:lstStyle>
          <a:p>
            <a:fld id="{B530A5B2-5C4E-4114-B1CD-1608315BA6E3}" type="datetimeFigureOut">
              <a:rPr lang="es-CO" smtClean="0"/>
              <a:t>20/06/2024</a:t>
            </a:fld>
            <a:endParaRPr lang="es-CO"/>
          </a:p>
        </p:txBody>
      </p:sp>
      <p:sp>
        <p:nvSpPr>
          <p:cNvPr id="5" name="Footer Placeholder 4"/>
          <p:cNvSpPr>
            <a:spLocks noGrp="1"/>
          </p:cNvSpPr>
          <p:nvPr>
            <p:ph type="ftr" sz="quarter" idx="3"/>
          </p:nvPr>
        </p:nvSpPr>
        <p:spPr>
          <a:xfrm>
            <a:off x="3339207" y="9343248"/>
            <a:ext cx="3402211" cy="536700"/>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7119441" y="9343248"/>
            <a:ext cx="2268141" cy="536700"/>
          </a:xfrm>
          <a:prstGeom prst="rect">
            <a:avLst/>
          </a:prstGeom>
        </p:spPr>
        <p:txBody>
          <a:bodyPr vert="horz" lIns="91440" tIns="45720" rIns="91440" bIns="45720" rtlCol="0" anchor="ctr"/>
          <a:lstStyle>
            <a:lvl1pPr algn="r">
              <a:defRPr sz="1323">
                <a:solidFill>
                  <a:schemeClr val="tx1">
                    <a:tint val="75000"/>
                  </a:schemeClr>
                </a:solidFill>
              </a:defRPr>
            </a:lvl1pPr>
          </a:lstStyle>
          <a:p>
            <a:fld id="{5B855799-B950-4607-B823-09A1660CDCAF}" type="slidenum">
              <a:rPr lang="es-CO" smtClean="0"/>
              <a:t>‹Nº›</a:t>
            </a:fld>
            <a:endParaRPr lang="es-CO"/>
          </a:p>
        </p:txBody>
      </p:sp>
    </p:spTree>
    <p:extLst>
      <p:ext uri="{BB962C8B-B14F-4D97-AF65-F5344CB8AC3E}">
        <p14:creationId xmlns:p14="http://schemas.microsoft.com/office/powerpoint/2010/main" val="1727589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8035" rtl="0" eaLnBrk="1" latinLnBrk="0" hangingPunct="1">
        <a:lnSpc>
          <a:spcPct val="90000"/>
        </a:lnSpc>
        <a:spcBef>
          <a:spcPct val="0"/>
        </a:spcBef>
        <a:buNone/>
        <a:defRPr sz="4851" kern="1200">
          <a:solidFill>
            <a:schemeClr val="tx1"/>
          </a:solidFill>
          <a:latin typeface="+mj-lt"/>
          <a:ea typeface="+mj-ea"/>
          <a:cs typeface="+mj-cs"/>
        </a:defRPr>
      </a:lvl1pPr>
    </p:titleStyle>
    <p:bodyStyle>
      <a:lvl1pPr marL="252009" indent="-252009" algn="l" defTabSz="1008035"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6026" indent="-252009" algn="l" defTabSz="1008035"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60043" indent="-252009" algn="l" defTabSz="1008035"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406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8078"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2095"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112"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13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147"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35" rtl="0" eaLnBrk="1" latinLnBrk="0" hangingPunct="1">
        <a:defRPr sz="1984" kern="1200">
          <a:solidFill>
            <a:schemeClr val="tx1"/>
          </a:solidFill>
          <a:latin typeface="+mn-lt"/>
          <a:ea typeface="+mn-ea"/>
          <a:cs typeface="+mn-cs"/>
        </a:defRPr>
      </a:lvl1pPr>
      <a:lvl2pPr marL="504017" algn="l" defTabSz="1008035" rtl="0" eaLnBrk="1" latinLnBrk="0" hangingPunct="1">
        <a:defRPr sz="1984" kern="1200">
          <a:solidFill>
            <a:schemeClr val="tx1"/>
          </a:solidFill>
          <a:latin typeface="+mn-lt"/>
          <a:ea typeface="+mn-ea"/>
          <a:cs typeface="+mn-cs"/>
        </a:defRPr>
      </a:lvl2pPr>
      <a:lvl3pPr marL="1008035" algn="l" defTabSz="1008035" rtl="0" eaLnBrk="1" latinLnBrk="0" hangingPunct="1">
        <a:defRPr sz="1984" kern="1200">
          <a:solidFill>
            <a:schemeClr val="tx1"/>
          </a:solidFill>
          <a:latin typeface="+mn-lt"/>
          <a:ea typeface="+mn-ea"/>
          <a:cs typeface="+mn-cs"/>
        </a:defRPr>
      </a:lvl3pPr>
      <a:lvl4pPr marL="1512052" algn="l" defTabSz="1008035" rtl="0" eaLnBrk="1" latinLnBrk="0" hangingPunct="1">
        <a:defRPr sz="1984" kern="1200">
          <a:solidFill>
            <a:schemeClr val="tx1"/>
          </a:solidFill>
          <a:latin typeface="+mn-lt"/>
          <a:ea typeface="+mn-ea"/>
          <a:cs typeface="+mn-cs"/>
        </a:defRPr>
      </a:lvl4pPr>
      <a:lvl5pPr marL="2016069" algn="l" defTabSz="1008035" rtl="0" eaLnBrk="1" latinLnBrk="0" hangingPunct="1">
        <a:defRPr sz="1984" kern="1200">
          <a:solidFill>
            <a:schemeClr val="tx1"/>
          </a:solidFill>
          <a:latin typeface="+mn-lt"/>
          <a:ea typeface="+mn-ea"/>
          <a:cs typeface="+mn-cs"/>
        </a:defRPr>
      </a:lvl5pPr>
      <a:lvl6pPr marL="2520086" algn="l" defTabSz="1008035" rtl="0" eaLnBrk="1" latinLnBrk="0" hangingPunct="1">
        <a:defRPr sz="1984" kern="1200">
          <a:solidFill>
            <a:schemeClr val="tx1"/>
          </a:solidFill>
          <a:latin typeface="+mn-lt"/>
          <a:ea typeface="+mn-ea"/>
          <a:cs typeface="+mn-cs"/>
        </a:defRPr>
      </a:lvl6pPr>
      <a:lvl7pPr marL="3024104" algn="l" defTabSz="1008035" rtl="0" eaLnBrk="1" latinLnBrk="0" hangingPunct="1">
        <a:defRPr sz="1984" kern="1200">
          <a:solidFill>
            <a:schemeClr val="tx1"/>
          </a:solidFill>
          <a:latin typeface="+mn-lt"/>
          <a:ea typeface="+mn-ea"/>
          <a:cs typeface="+mn-cs"/>
        </a:defRPr>
      </a:lvl7pPr>
      <a:lvl8pPr marL="3528121" algn="l" defTabSz="1008035" rtl="0" eaLnBrk="1" latinLnBrk="0" hangingPunct="1">
        <a:defRPr sz="1984" kern="1200">
          <a:solidFill>
            <a:schemeClr val="tx1"/>
          </a:solidFill>
          <a:latin typeface="+mn-lt"/>
          <a:ea typeface="+mn-ea"/>
          <a:cs typeface="+mn-cs"/>
        </a:defRPr>
      </a:lvl8pPr>
      <a:lvl9pPr marL="4032138" algn="l" defTabSz="100803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eg"/><Relationship Id="rId3" Type="http://schemas.openxmlformats.org/officeDocument/2006/relationships/image" Target="../media/image25.sv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550EF83-5F47-4F8D-BBA7-867B46522DCD}"/>
              </a:ext>
            </a:extLst>
          </p:cNvPr>
          <p:cNvSpPr txBox="1"/>
          <p:nvPr/>
        </p:nvSpPr>
        <p:spPr>
          <a:xfrm>
            <a:off x="3166514" y="6352884"/>
            <a:ext cx="3747593" cy="584775"/>
          </a:xfrm>
          <a:prstGeom prst="rect">
            <a:avLst/>
          </a:prstGeom>
          <a:noFill/>
        </p:spPr>
        <p:txBody>
          <a:bodyPr wrap="square">
            <a:spAutoFit/>
          </a:bodyPr>
          <a:lstStyle/>
          <a:p>
            <a:pPr algn="ctr"/>
            <a:r>
              <a:rPr lang="es-ES" sz="3200" b="1"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lang="es-CO" sz="3200" dirty="0">
              <a:solidFill>
                <a:srgbClr val="00A48D"/>
              </a:solidFill>
            </a:endParaRPr>
          </a:p>
        </p:txBody>
      </p:sp>
      <p:sp>
        <p:nvSpPr>
          <p:cNvPr id="7" name="CuadroTexto 6">
            <a:extLst>
              <a:ext uri="{FF2B5EF4-FFF2-40B4-BE49-F238E27FC236}">
                <a16:creationId xmlns:a16="http://schemas.microsoft.com/office/drawing/2014/main" id="{89167FE8-4F16-4F19-904A-01F11EB56BBA}"/>
              </a:ext>
            </a:extLst>
          </p:cNvPr>
          <p:cNvSpPr txBox="1"/>
          <p:nvPr/>
        </p:nvSpPr>
        <p:spPr>
          <a:xfrm>
            <a:off x="1373311" y="5124010"/>
            <a:ext cx="7334001" cy="707886"/>
          </a:xfrm>
          <a:prstGeom prst="rect">
            <a:avLst/>
          </a:prstGeom>
          <a:noFill/>
        </p:spPr>
        <p:txBody>
          <a:bodyPr wrap="square" rtlCol="0">
            <a:spAutoFit/>
          </a:bodyPr>
          <a:lstStyle/>
          <a:p>
            <a:pPr algn="ctr"/>
            <a:r>
              <a:rPr lang="es-CO" sz="40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Informe </a:t>
            </a: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expresiones de</a:t>
            </a:r>
          </a:p>
        </p:txBody>
      </p:sp>
      <p:sp>
        <p:nvSpPr>
          <p:cNvPr id="10" name="CuadroTexto 9">
            <a:extLst>
              <a:ext uri="{FF2B5EF4-FFF2-40B4-BE49-F238E27FC236}">
                <a16:creationId xmlns:a16="http://schemas.microsoft.com/office/drawing/2014/main" id="{CAE26C13-FB18-C3E6-42A5-0663CFD653A4}"/>
              </a:ext>
            </a:extLst>
          </p:cNvPr>
          <p:cNvSpPr txBox="1"/>
          <p:nvPr/>
        </p:nvSpPr>
        <p:spPr>
          <a:xfrm>
            <a:off x="2529680" y="5751575"/>
            <a:ext cx="5021262" cy="707886"/>
          </a:xfrm>
          <a:prstGeom prst="rect">
            <a:avLst/>
          </a:prstGeom>
          <a:noFill/>
        </p:spPr>
        <p:txBody>
          <a:bodyPr wrap="square">
            <a:spAutoFit/>
          </a:bodyPr>
          <a:lstStyle/>
          <a:p>
            <a:pPr algn="ct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nuestros usuarios</a:t>
            </a:r>
            <a:endParaRPr lang="es-CO" sz="4000" dirty="0">
              <a:solidFill>
                <a:srgbClr val="23505E"/>
              </a:solidFill>
            </a:endParaRPr>
          </a:p>
        </p:txBody>
      </p:sp>
    </p:spTree>
    <p:extLst>
      <p:ext uri="{BB962C8B-B14F-4D97-AF65-F5344CB8AC3E}">
        <p14:creationId xmlns:p14="http://schemas.microsoft.com/office/powerpoint/2010/main" val="426791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8DAE94E-191B-4941-8AD1-1CF719C6E5F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8CC84778-784A-5246-2A97-E35566B9E2A0}"/>
              </a:ext>
            </a:extLst>
          </p:cNvPr>
          <p:cNvSpPr txBox="1"/>
          <p:nvPr/>
        </p:nvSpPr>
        <p:spPr>
          <a:xfrm>
            <a:off x="2260608" y="4670980"/>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439</a:t>
            </a:r>
          </a:p>
        </p:txBody>
      </p:sp>
      <p:sp>
        <p:nvSpPr>
          <p:cNvPr id="4" name="CuadroTexto 3">
            <a:extLst>
              <a:ext uri="{FF2B5EF4-FFF2-40B4-BE49-F238E27FC236}">
                <a16:creationId xmlns:a16="http://schemas.microsoft.com/office/drawing/2014/main" id="{B7CE0FB1-14E4-0167-62E2-53147CA5EF4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a:t>
            </a:r>
          </a:p>
        </p:txBody>
      </p:sp>
      <p:sp>
        <p:nvSpPr>
          <p:cNvPr id="23" name="CuadroTexto 22">
            <a:extLst>
              <a:ext uri="{FF2B5EF4-FFF2-40B4-BE49-F238E27FC236}">
                <a16:creationId xmlns:a16="http://schemas.microsoft.com/office/drawing/2014/main" id="{1A661510-4CA5-33CE-EBF7-53D4C4C4CA9B}"/>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B913EA53-CB27-5B24-1D68-066167DC02C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5" name="CuadroTexto 24">
            <a:extLst>
              <a:ext uri="{FF2B5EF4-FFF2-40B4-BE49-F238E27FC236}">
                <a16:creationId xmlns:a16="http://schemas.microsoft.com/office/drawing/2014/main" id="{0544C74B-5932-B5F8-4727-1BEEC4EDD11A}"/>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6" name="CuadroTexto 25">
            <a:extLst>
              <a:ext uri="{FF2B5EF4-FFF2-40B4-BE49-F238E27FC236}">
                <a16:creationId xmlns:a16="http://schemas.microsoft.com/office/drawing/2014/main" id="{F7434E13-307F-4467-B45E-20DE9FE02686}"/>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965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430DA356-A975-0A81-985B-5E9330791523}"/>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492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8" name="CuadroTexto 27">
            <a:extLst>
              <a:ext uri="{FF2B5EF4-FFF2-40B4-BE49-F238E27FC236}">
                <a16:creationId xmlns:a16="http://schemas.microsoft.com/office/drawing/2014/main" id="{2E46507E-8C51-9B48-33C0-3B45EEFA649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437</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A0F092D7-E24E-D99E-DE9A-CD39073D3DA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AD90CB59-9C8A-EE58-7D7E-CA125040A05A}"/>
              </a:ext>
            </a:extLst>
          </p:cNvPr>
          <p:cNvSpPr txBox="1"/>
          <p:nvPr/>
        </p:nvSpPr>
        <p:spPr>
          <a:xfrm>
            <a:off x="3694007" y="623747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C00F660C-74D0-FA2E-F5B0-2CFB438B706F}"/>
              </a:ext>
            </a:extLst>
          </p:cNvPr>
          <p:cNvSpPr txBox="1"/>
          <p:nvPr/>
        </p:nvSpPr>
        <p:spPr>
          <a:xfrm>
            <a:off x="3779733" y="6912538"/>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21257D9-E5DB-2A86-507F-4B0419ADC8C5}"/>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40E62877-0E64-BDAC-CADD-5D35E64A65A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933</a:t>
            </a:r>
          </a:p>
        </p:txBody>
      </p:sp>
      <p:sp>
        <p:nvSpPr>
          <p:cNvPr id="34" name="CuadroTexto 33">
            <a:extLst>
              <a:ext uri="{FF2B5EF4-FFF2-40B4-BE49-F238E27FC236}">
                <a16:creationId xmlns:a16="http://schemas.microsoft.com/office/drawing/2014/main" id="{90468A41-60DF-AD6F-7554-DE6E4B904BB2}"/>
              </a:ext>
            </a:extLst>
          </p:cNvPr>
          <p:cNvSpPr txBox="1"/>
          <p:nvPr/>
        </p:nvSpPr>
        <p:spPr>
          <a:xfrm>
            <a:off x="1867992" y="3565587"/>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35" name="CuadroTexto 34">
            <a:extLst>
              <a:ext uri="{FF2B5EF4-FFF2-40B4-BE49-F238E27FC236}">
                <a16:creationId xmlns:a16="http://schemas.microsoft.com/office/drawing/2014/main" id="{31D0444E-4755-9EA0-03CA-AFE46DBA3C85}"/>
              </a:ext>
            </a:extLst>
          </p:cNvPr>
          <p:cNvSpPr txBox="1"/>
          <p:nvPr/>
        </p:nvSpPr>
        <p:spPr>
          <a:xfrm>
            <a:off x="3283144" y="3563281"/>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 2024</a:t>
            </a:r>
          </a:p>
        </p:txBody>
      </p:sp>
      <p:pic>
        <p:nvPicPr>
          <p:cNvPr id="36" name="Gráfico 35">
            <a:extLst>
              <a:ext uri="{FF2B5EF4-FFF2-40B4-BE49-F238E27FC236}">
                <a16:creationId xmlns:a16="http://schemas.microsoft.com/office/drawing/2014/main" id="{84419AD7-7EBD-0A2D-80B0-72C2AB8EC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91A34C14-62A9-AE70-97E9-D1494FD2513A}"/>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492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53</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A8B062BF-8236-2FBA-4788-A6E627AC5878}"/>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661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7099C30-A89A-C049-7B62-5927A68CB934}"/>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500</a:t>
            </a:r>
          </a:p>
        </p:txBody>
      </p:sp>
      <p:sp>
        <p:nvSpPr>
          <p:cNvPr id="3" name="CuadroTexto 2">
            <a:extLst>
              <a:ext uri="{FF2B5EF4-FFF2-40B4-BE49-F238E27FC236}">
                <a16:creationId xmlns:a16="http://schemas.microsoft.com/office/drawing/2014/main" id="{00F1982D-0DEF-764F-C34D-EE9B9F202386}"/>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318</a:t>
            </a:r>
          </a:p>
        </p:txBody>
      </p:sp>
      <p:sp>
        <p:nvSpPr>
          <p:cNvPr id="4" name="CuadroTexto 3">
            <a:extLst>
              <a:ext uri="{FF2B5EF4-FFF2-40B4-BE49-F238E27FC236}">
                <a16:creationId xmlns:a16="http://schemas.microsoft.com/office/drawing/2014/main" id="{C2B8790A-33E0-7B77-4D66-66DA7C05AB5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97D0B3F0-D63D-EE0A-7BC5-67067816762A}"/>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4" name="CuadroTexto 23">
            <a:extLst>
              <a:ext uri="{FF2B5EF4-FFF2-40B4-BE49-F238E27FC236}">
                <a16:creationId xmlns:a16="http://schemas.microsoft.com/office/drawing/2014/main" id="{DE75D6F4-ED19-5341-44B8-8EC761BB1DE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F22EB805-9B1A-DFAB-25A3-E39FDFB168D5}"/>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A93A9AA5-A949-F216-02E4-BD17738B8765}"/>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828</a:t>
            </a:r>
          </a:p>
        </p:txBody>
      </p:sp>
      <p:sp>
        <p:nvSpPr>
          <p:cNvPr id="27" name="CuadroTexto 26">
            <a:extLst>
              <a:ext uri="{FF2B5EF4-FFF2-40B4-BE49-F238E27FC236}">
                <a16:creationId xmlns:a16="http://schemas.microsoft.com/office/drawing/2014/main" id="{16FC4C2C-3A68-5970-4151-56012E368D5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519</a:t>
            </a:r>
          </a:p>
        </p:txBody>
      </p:sp>
      <p:sp>
        <p:nvSpPr>
          <p:cNvPr id="28" name="CuadroTexto 27">
            <a:extLst>
              <a:ext uri="{FF2B5EF4-FFF2-40B4-BE49-F238E27FC236}">
                <a16:creationId xmlns:a16="http://schemas.microsoft.com/office/drawing/2014/main" id="{047DB1FE-79A8-9ED1-CC21-BC52A095AF45}"/>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336</a:t>
            </a:r>
          </a:p>
        </p:txBody>
      </p:sp>
      <p:sp>
        <p:nvSpPr>
          <p:cNvPr id="29" name="CuadroTexto 28">
            <a:extLst>
              <a:ext uri="{FF2B5EF4-FFF2-40B4-BE49-F238E27FC236}">
                <a16:creationId xmlns:a16="http://schemas.microsoft.com/office/drawing/2014/main" id="{3006522E-9927-2342-41D0-7F4F03C6AFE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sp>
        <p:nvSpPr>
          <p:cNvPr id="30" name="CuadroTexto 29">
            <a:extLst>
              <a:ext uri="{FF2B5EF4-FFF2-40B4-BE49-F238E27FC236}">
                <a16:creationId xmlns:a16="http://schemas.microsoft.com/office/drawing/2014/main" id="{D116FC66-2C3B-3B3B-6673-74B4AEAA705B}"/>
              </a:ext>
            </a:extLst>
          </p:cNvPr>
          <p:cNvSpPr txBox="1"/>
          <p:nvPr/>
        </p:nvSpPr>
        <p:spPr>
          <a:xfrm>
            <a:off x="3703633"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1" name="CuadroTexto 30">
            <a:extLst>
              <a:ext uri="{FF2B5EF4-FFF2-40B4-BE49-F238E27FC236}">
                <a16:creationId xmlns:a16="http://schemas.microsoft.com/office/drawing/2014/main" id="{138CE7E2-7A21-5525-C71C-F3AE35B6F7F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32" name="CuadroTexto 31">
            <a:extLst>
              <a:ext uri="{FF2B5EF4-FFF2-40B4-BE49-F238E27FC236}">
                <a16:creationId xmlns:a16="http://schemas.microsoft.com/office/drawing/2014/main" id="{186E9FF2-8393-5A71-8D72-524F849581EF}"/>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3F67CD6F-9140-0C1B-7E19-C98F5FEEA61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865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3FCAA337-47D9-3FDB-0276-8EEEB7F02177}"/>
              </a:ext>
            </a:extLst>
          </p:cNvPr>
          <p:cNvSpPr txBox="1"/>
          <p:nvPr/>
        </p:nvSpPr>
        <p:spPr>
          <a:xfrm>
            <a:off x="1942253" y="3586541"/>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2CE1228-3F9D-474D-71F8-27DD8AA1C76A}"/>
              </a:ext>
            </a:extLst>
          </p:cNvPr>
          <p:cNvSpPr txBox="1"/>
          <p:nvPr/>
        </p:nvSpPr>
        <p:spPr>
          <a:xfrm>
            <a:off x="3133730" y="3586541"/>
            <a:ext cx="179365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44C81E59-3B12-F50E-10E0-23E8332056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3EB29E4-B810-020F-D90C-956CE7B2DA62}"/>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519</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(60%)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86CCC834-1B11-7753-E376-6BD646F15334}"/>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38765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D40EB95-EFFC-499E-A86B-4C9E7BE4562C}"/>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a:t>
            </a: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147</a:t>
            </a:r>
          </a:p>
        </p:txBody>
      </p:sp>
      <p:sp>
        <p:nvSpPr>
          <p:cNvPr id="6" name="CuadroTexto 5">
            <a:extLst>
              <a:ext uri="{FF2B5EF4-FFF2-40B4-BE49-F238E27FC236}">
                <a16:creationId xmlns:a16="http://schemas.microsoft.com/office/drawing/2014/main" id="{155645F3-BBB9-4E50-BEF3-6C0EA2FB1783}"/>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4.234</a:t>
            </a:r>
          </a:p>
        </p:txBody>
      </p:sp>
      <p:sp>
        <p:nvSpPr>
          <p:cNvPr id="7" name="CuadroTexto 6">
            <a:extLst>
              <a:ext uri="{FF2B5EF4-FFF2-40B4-BE49-F238E27FC236}">
                <a16:creationId xmlns:a16="http://schemas.microsoft.com/office/drawing/2014/main" id="{75B7E6AE-A7DB-48F4-91DF-8703DD7BB65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9322F176-6B59-436C-8114-4B8C32C3551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sp>
        <p:nvSpPr>
          <p:cNvPr id="9" name="CuadroTexto 8">
            <a:extLst>
              <a:ext uri="{FF2B5EF4-FFF2-40B4-BE49-F238E27FC236}">
                <a16:creationId xmlns:a16="http://schemas.microsoft.com/office/drawing/2014/main" id="{7404B782-CF1C-4FB0-B03D-5B3244C8BE6C}"/>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30</a:t>
            </a:r>
          </a:p>
        </p:txBody>
      </p:sp>
      <p:sp>
        <p:nvSpPr>
          <p:cNvPr id="10" name="CuadroTexto 9">
            <a:extLst>
              <a:ext uri="{FF2B5EF4-FFF2-40B4-BE49-F238E27FC236}">
                <a16:creationId xmlns:a16="http://schemas.microsoft.com/office/drawing/2014/main" id="{E4DEAAAD-8711-47E4-B5EC-BAB6621EDEA2}"/>
              </a:ext>
            </a:extLst>
          </p:cNvPr>
          <p:cNvSpPr txBox="1"/>
          <p:nvPr/>
        </p:nvSpPr>
        <p:spPr>
          <a:xfrm>
            <a:off x="2401895" y="7500992"/>
            <a:ext cx="60642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1" name="CuadroTexto 10">
            <a:extLst>
              <a:ext uri="{FF2B5EF4-FFF2-40B4-BE49-F238E27FC236}">
                <a16:creationId xmlns:a16="http://schemas.microsoft.com/office/drawing/2014/main" id="{033BAFDA-B9C6-48A3-8B37-DCFF415C44A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15.482</a:t>
            </a:r>
          </a:p>
        </p:txBody>
      </p:sp>
      <p:sp>
        <p:nvSpPr>
          <p:cNvPr id="12" name="CuadroTexto 11">
            <a:extLst>
              <a:ext uri="{FF2B5EF4-FFF2-40B4-BE49-F238E27FC236}">
                <a16:creationId xmlns:a16="http://schemas.microsoft.com/office/drawing/2014/main" id="{EA5FDDDF-8655-406B-AFE6-9536465CE569}"/>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9.585</a:t>
            </a:r>
          </a:p>
        </p:txBody>
      </p:sp>
      <p:sp>
        <p:nvSpPr>
          <p:cNvPr id="13" name="CuadroTexto 12">
            <a:extLst>
              <a:ext uri="{FF2B5EF4-FFF2-40B4-BE49-F238E27FC236}">
                <a16:creationId xmlns:a16="http://schemas.microsoft.com/office/drawing/2014/main" id="{A87D52BB-768A-413E-86ED-A50583C33FA6}"/>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3.655</a:t>
            </a:r>
          </a:p>
        </p:txBody>
      </p:sp>
      <p:sp>
        <p:nvSpPr>
          <p:cNvPr id="14" name="CuadroTexto 13">
            <a:extLst>
              <a:ext uri="{FF2B5EF4-FFF2-40B4-BE49-F238E27FC236}">
                <a16:creationId xmlns:a16="http://schemas.microsoft.com/office/drawing/2014/main" id="{B7592231-6170-4EC4-99CB-5B45A03F3BB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82</a:t>
            </a:r>
          </a:p>
        </p:txBody>
      </p:sp>
      <p:sp>
        <p:nvSpPr>
          <p:cNvPr id="15" name="CuadroTexto 14">
            <a:extLst>
              <a:ext uri="{FF2B5EF4-FFF2-40B4-BE49-F238E27FC236}">
                <a16:creationId xmlns:a16="http://schemas.microsoft.com/office/drawing/2014/main" id="{F21E7741-5509-431E-9E32-BE3F89F80198}"/>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 name="CuadroTexto 15">
            <a:extLst>
              <a:ext uri="{FF2B5EF4-FFF2-40B4-BE49-F238E27FC236}">
                <a16:creationId xmlns:a16="http://schemas.microsoft.com/office/drawing/2014/main" id="{6D81B229-D6AE-46DA-8802-AEC48CDA782F}"/>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a:t>
            </a:r>
          </a:p>
        </p:txBody>
      </p:sp>
      <p:sp>
        <p:nvSpPr>
          <p:cNvPr id="17" name="CuadroTexto 16">
            <a:extLst>
              <a:ext uri="{FF2B5EF4-FFF2-40B4-BE49-F238E27FC236}">
                <a16:creationId xmlns:a16="http://schemas.microsoft.com/office/drawing/2014/main" id="{D25B65DE-DBFF-42CA-B32C-0D06DCC63EC7}"/>
              </a:ext>
            </a:extLst>
          </p:cNvPr>
          <p:cNvSpPr txBox="1"/>
          <p:nvPr/>
        </p:nvSpPr>
        <p:spPr>
          <a:xfrm>
            <a:off x="3779733" y="7500992"/>
            <a:ext cx="60642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8" name="CuadroTexto 17">
            <a:extLst>
              <a:ext uri="{FF2B5EF4-FFF2-40B4-BE49-F238E27FC236}">
                <a16:creationId xmlns:a16="http://schemas.microsoft.com/office/drawing/2014/main" id="{64C2386B-147D-4AB7-8A39-4F3021A969CB}"/>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13.354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9" name="CuadroTexto 18">
            <a:extLst>
              <a:ext uri="{FF2B5EF4-FFF2-40B4-BE49-F238E27FC236}">
                <a16:creationId xmlns:a16="http://schemas.microsoft.com/office/drawing/2014/main" id="{DC40C92D-A153-42E9-9555-6D8B3043A0D9}"/>
              </a:ext>
            </a:extLst>
          </p:cNvPr>
          <p:cNvSpPr txBox="1"/>
          <p:nvPr/>
        </p:nvSpPr>
        <p:spPr>
          <a:xfrm>
            <a:off x="1914356" y="3591846"/>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20" name="CuadroTexto 19">
            <a:extLst>
              <a:ext uri="{FF2B5EF4-FFF2-40B4-BE49-F238E27FC236}">
                <a16:creationId xmlns:a16="http://schemas.microsoft.com/office/drawing/2014/main" id="{F801B25D-D61E-4EDE-8EBC-185FE79DBD2F}"/>
              </a:ext>
            </a:extLst>
          </p:cNvPr>
          <p:cNvSpPr txBox="1"/>
          <p:nvPr/>
        </p:nvSpPr>
        <p:spPr>
          <a:xfrm>
            <a:off x="3310558" y="3563281"/>
            <a:ext cx="153434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 2024</a:t>
            </a:r>
          </a:p>
        </p:txBody>
      </p:sp>
      <p:pic>
        <p:nvPicPr>
          <p:cNvPr id="21" name="Gráfico 20">
            <a:extLst>
              <a:ext uri="{FF2B5EF4-FFF2-40B4-BE49-F238E27FC236}">
                <a16:creationId xmlns:a16="http://schemas.microsoft.com/office/drawing/2014/main" id="{AF6B2D35-CC53-4EFE-A339-9492CDC3AB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2" name="CuadroTexto 21">
            <a:extLst>
              <a:ext uri="{FF2B5EF4-FFF2-40B4-BE49-F238E27FC236}">
                <a16:creationId xmlns:a16="http://schemas.microsoft.com/office/drawing/2014/main" id="{CE031E36-32D5-4C1C-8D0F-C6F283321428}"/>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9.585 (72%) </a:t>
            </a:r>
            <a:r>
              <a:rPr kumimoji="0" lang="es-ES"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2" name="CuadroTexto 1">
            <a:extLst>
              <a:ext uri="{FF2B5EF4-FFF2-40B4-BE49-F238E27FC236}">
                <a16:creationId xmlns:a16="http://schemas.microsoft.com/office/drawing/2014/main" id="{29A367EE-7A54-FE50-AACB-706FCB0F1744}"/>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5899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4036931" y="378528"/>
            <a:ext cx="7105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8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Tabla 2. Comparativo Savia Salud EPS por tipos de manifestación 2024</a:t>
            </a:r>
            <a:endParaRPr kumimoji="0" lang="es-CO" sz="18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4" name="CuadroTexto 43">
            <a:extLst>
              <a:ext uri="{FF2B5EF4-FFF2-40B4-BE49-F238E27FC236}">
                <a16:creationId xmlns:a16="http://schemas.microsoft.com/office/drawing/2014/main" id="{6ABD935D-1FA7-43B3-99BB-783711A48E03}"/>
              </a:ext>
            </a:extLst>
          </p:cNvPr>
          <p:cNvSpPr txBox="1"/>
          <p:nvPr/>
        </p:nvSpPr>
        <p:spPr>
          <a:xfrm>
            <a:off x="673396" y="3126029"/>
            <a:ext cx="1489985"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Solicitud de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información</a:t>
            </a:r>
          </a:p>
        </p:txBody>
      </p:sp>
      <p:sp>
        <p:nvSpPr>
          <p:cNvPr id="45" name="CuadroTexto 44">
            <a:extLst>
              <a:ext uri="{FF2B5EF4-FFF2-40B4-BE49-F238E27FC236}">
                <a16:creationId xmlns:a16="http://schemas.microsoft.com/office/drawing/2014/main" id="{AB453FA3-A72A-4AE5-B969-8894848DEF52}"/>
              </a:ext>
            </a:extLst>
          </p:cNvPr>
          <p:cNvSpPr txBox="1"/>
          <p:nvPr/>
        </p:nvSpPr>
        <p:spPr>
          <a:xfrm>
            <a:off x="408127" y="4107561"/>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114.504</a:t>
            </a:r>
          </a:p>
        </p:txBody>
      </p:sp>
      <p:sp>
        <p:nvSpPr>
          <p:cNvPr id="47" name="CuadroTexto 46">
            <a:extLst>
              <a:ext uri="{FF2B5EF4-FFF2-40B4-BE49-F238E27FC236}">
                <a16:creationId xmlns:a16="http://schemas.microsoft.com/office/drawing/2014/main" id="{2071FF00-39E4-4874-9641-0C63650EABCC}"/>
              </a:ext>
            </a:extLst>
          </p:cNvPr>
          <p:cNvSpPr txBox="1"/>
          <p:nvPr/>
        </p:nvSpPr>
        <p:spPr>
          <a:xfrm>
            <a:off x="3161524" y="411454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a:t>
            </a:r>
          </a:p>
        </p:txBody>
      </p:sp>
      <p:sp>
        <p:nvSpPr>
          <p:cNvPr id="48" name="CuadroTexto 47">
            <a:extLst>
              <a:ext uri="{FF2B5EF4-FFF2-40B4-BE49-F238E27FC236}">
                <a16:creationId xmlns:a16="http://schemas.microsoft.com/office/drawing/2014/main" id="{D77AAD81-0E20-489E-B14F-4595939439DC}"/>
              </a:ext>
            </a:extLst>
          </p:cNvPr>
          <p:cNvSpPr txBox="1"/>
          <p:nvPr/>
        </p:nvSpPr>
        <p:spPr>
          <a:xfrm>
            <a:off x="4167855" y="411368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9" name="CuadroTexto 48">
            <a:extLst>
              <a:ext uri="{FF2B5EF4-FFF2-40B4-BE49-F238E27FC236}">
                <a16:creationId xmlns:a16="http://schemas.microsoft.com/office/drawing/2014/main" id="{E5DA15F3-8EF1-456C-BCBE-E7475E11ECC4}"/>
              </a:ext>
            </a:extLst>
          </p:cNvPr>
          <p:cNvSpPr txBox="1"/>
          <p:nvPr/>
        </p:nvSpPr>
        <p:spPr>
          <a:xfrm>
            <a:off x="5078603" y="4066524"/>
            <a:ext cx="1187519" cy="37959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7" name="CuadroTexto 6">
            <a:extLst>
              <a:ext uri="{FF2B5EF4-FFF2-40B4-BE49-F238E27FC236}">
                <a16:creationId xmlns:a16="http://schemas.microsoft.com/office/drawing/2014/main" id="{15818C1A-3685-479E-9A4C-E14BCAD442BA}"/>
              </a:ext>
            </a:extLst>
          </p:cNvPr>
          <p:cNvSpPr txBox="1"/>
          <p:nvPr/>
        </p:nvSpPr>
        <p:spPr>
          <a:xfrm>
            <a:off x="485468" y="7980032"/>
            <a:ext cx="9107153" cy="9848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En la tabla anterior es posible identificar que las quejas, los reclamos y los derechos de petición (PQR) </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suman un total de </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a:t>
            </a:r>
            <a:r>
              <a:rPr lang="es-ES" sz="2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16</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observándose un</a:t>
            </a:r>
            <a:r>
              <a:rPr lang="es-ES"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a</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disminución del 15</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en comparación con el mes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anterior</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0" name="CuadroTexto 29">
            <a:extLst>
              <a:ext uri="{FF2B5EF4-FFF2-40B4-BE49-F238E27FC236}">
                <a16:creationId xmlns:a16="http://schemas.microsoft.com/office/drawing/2014/main" id="{CB3DDF9D-319B-4C3D-ACAF-6881C069EA5D}"/>
              </a:ext>
            </a:extLst>
          </p:cNvPr>
          <p:cNvSpPr txBox="1"/>
          <p:nvPr/>
        </p:nvSpPr>
        <p:spPr>
          <a:xfrm>
            <a:off x="1611556" y="7229683"/>
            <a:ext cx="8062897" cy="55912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Gráfico 8">
            <a:extLst>
              <a:ext uri="{FF2B5EF4-FFF2-40B4-BE49-F238E27FC236}">
                <a16:creationId xmlns:a16="http://schemas.microsoft.com/office/drawing/2014/main" id="{32B44CBB-078C-4874-8DC0-17897492F7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698" y="2399023"/>
            <a:ext cx="4632608" cy="762889"/>
          </a:xfrm>
          <a:prstGeom prst="rect">
            <a:avLst/>
          </a:prstGeom>
        </p:spPr>
      </p:pic>
      <p:pic>
        <p:nvPicPr>
          <p:cNvPr id="14" name="Gráfico 13">
            <a:extLst>
              <a:ext uri="{FF2B5EF4-FFF2-40B4-BE49-F238E27FC236}">
                <a16:creationId xmlns:a16="http://schemas.microsoft.com/office/drawing/2014/main" id="{9189DED2-32FA-44B0-BD75-6B8901B486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581" y="3759735"/>
            <a:ext cx="5506329" cy="385443"/>
          </a:xfrm>
          <a:prstGeom prst="rect">
            <a:avLst/>
          </a:prstGeom>
        </p:spPr>
      </p:pic>
      <p:sp>
        <p:nvSpPr>
          <p:cNvPr id="33" name="CuadroTexto 32">
            <a:extLst>
              <a:ext uri="{FF2B5EF4-FFF2-40B4-BE49-F238E27FC236}">
                <a16:creationId xmlns:a16="http://schemas.microsoft.com/office/drawing/2014/main" id="{009C5D8F-4E6E-4645-9287-CB0E4553FEF6}"/>
              </a:ext>
            </a:extLst>
          </p:cNvPr>
          <p:cNvSpPr txBox="1"/>
          <p:nvPr/>
        </p:nvSpPr>
        <p:spPr>
          <a:xfrm>
            <a:off x="2564455" y="3227612"/>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Felicitación</a:t>
            </a:r>
          </a:p>
        </p:txBody>
      </p:sp>
      <p:sp>
        <p:nvSpPr>
          <p:cNvPr id="34" name="CuadroTexto 33">
            <a:extLst>
              <a:ext uri="{FF2B5EF4-FFF2-40B4-BE49-F238E27FC236}">
                <a16:creationId xmlns:a16="http://schemas.microsoft.com/office/drawing/2014/main" id="{AE6E59EE-360C-4E9A-BAE0-AD745E1D9588}"/>
              </a:ext>
            </a:extLst>
          </p:cNvPr>
          <p:cNvSpPr txBox="1"/>
          <p:nvPr/>
        </p:nvSpPr>
        <p:spPr>
          <a:xfrm>
            <a:off x="4500211" y="3255066"/>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Sugerencia</a:t>
            </a:r>
          </a:p>
        </p:txBody>
      </p:sp>
      <p:sp>
        <p:nvSpPr>
          <p:cNvPr id="38" name="CuadroTexto 37">
            <a:extLst>
              <a:ext uri="{FF2B5EF4-FFF2-40B4-BE49-F238E27FC236}">
                <a16:creationId xmlns:a16="http://schemas.microsoft.com/office/drawing/2014/main" id="{C84C741B-FAD3-4A55-B96D-8EAAA980E71E}"/>
              </a:ext>
            </a:extLst>
          </p:cNvPr>
          <p:cNvSpPr txBox="1"/>
          <p:nvPr/>
        </p:nvSpPr>
        <p:spPr>
          <a:xfrm>
            <a:off x="388089" y="3756022"/>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39" name="CuadroTexto 38">
            <a:extLst>
              <a:ext uri="{FF2B5EF4-FFF2-40B4-BE49-F238E27FC236}">
                <a16:creationId xmlns:a16="http://schemas.microsoft.com/office/drawing/2014/main" id="{562C21A3-83E6-4FE2-B2DF-AC258AF61686}"/>
              </a:ext>
            </a:extLst>
          </p:cNvPr>
          <p:cNvSpPr txBox="1"/>
          <p:nvPr/>
        </p:nvSpPr>
        <p:spPr>
          <a:xfrm>
            <a:off x="1244445" y="3767580"/>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a:t>
            </a:r>
          </a:p>
        </p:txBody>
      </p:sp>
      <p:sp>
        <p:nvSpPr>
          <p:cNvPr id="40" name="CuadroTexto 39">
            <a:extLst>
              <a:ext uri="{FF2B5EF4-FFF2-40B4-BE49-F238E27FC236}">
                <a16:creationId xmlns:a16="http://schemas.microsoft.com/office/drawing/2014/main" id="{73B6D1CA-EF19-4E78-A157-C9B3983A806A}"/>
              </a:ext>
            </a:extLst>
          </p:cNvPr>
          <p:cNvSpPr txBox="1"/>
          <p:nvPr/>
        </p:nvSpPr>
        <p:spPr>
          <a:xfrm>
            <a:off x="1329150" y="410831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109.598</a:t>
            </a:r>
          </a:p>
        </p:txBody>
      </p:sp>
      <p:sp>
        <p:nvSpPr>
          <p:cNvPr id="41" name="CuadroTexto 40">
            <a:extLst>
              <a:ext uri="{FF2B5EF4-FFF2-40B4-BE49-F238E27FC236}">
                <a16:creationId xmlns:a16="http://schemas.microsoft.com/office/drawing/2014/main" id="{6227ECDB-891A-4099-A39E-C8E132F2BB5F}"/>
              </a:ext>
            </a:extLst>
          </p:cNvPr>
          <p:cNvSpPr txBox="1"/>
          <p:nvPr/>
        </p:nvSpPr>
        <p:spPr>
          <a:xfrm>
            <a:off x="2290531" y="4114546"/>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pic>
        <p:nvPicPr>
          <p:cNvPr id="16" name="Gráfico 15">
            <a:extLst>
              <a:ext uri="{FF2B5EF4-FFF2-40B4-BE49-F238E27FC236}">
                <a16:creationId xmlns:a16="http://schemas.microsoft.com/office/drawing/2014/main" id="{6EF92449-0FB7-46A9-9F11-742153A8FB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36931" y="4763281"/>
            <a:ext cx="5516231" cy="1743129"/>
          </a:xfrm>
          <a:prstGeom prst="rect">
            <a:avLst/>
          </a:prstGeom>
        </p:spPr>
      </p:pic>
      <p:sp>
        <p:nvSpPr>
          <p:cNvPr id="42" name="CuadroTexto 41">
            <a:extLst>
              <a:ext uri="{FF2B5EF4-FFF2-40B4-BE49-F238E27FC236}">
                <a16:creationId xmlns:a16="http://schemas.microsoft.com/office/drawing/2014/main" id="{8A137FF4-25BE-4871-BA7E-47CAAC01323F}"/>
              </a:ext>
            </a:extLst>
          </p:cNvPr>
          <p:cNvSpPr txBox="1"/>
          <p:nvPr/>
        </p:nvSpPr>
        <p:spPr>
          <a:xfrm>
            <a:off x="3845198" y="5430823"/>
            <a:ext cx="2049107"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Derecho de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petición/ Petición</a:t>
            </a:r>
          </a:p>
        </p:txBody>
      </p:sp>
      <p:sp>
        <p:nvSpPr>
          <p:cNvPr id="43" name="CuadroTexto 42">
            <a:extLst>
              <a:ext uri="{FF2B5EF4-FFF2-40B4-BE49-F238E27FC236}">
                <a16:creationId xmlns:a16="http://schemas.microsoft.com/office/drawing/2014/main" id="{661EA89C-B282-4007-AC3F-24478C168DB1}"/>
              </a:ext>
            </a:extLst>
          </p:cNvPr>
          <p:cNvSpPr txBox="1"/>
          <p:nvPr/>
        </p:nvSpPr>
        <p:spPr>
          <a:xfrm>
            <a:off x="6042188" y="5544807"/>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Queja</a:t>
            </a:r>
          </a:p>
        </p:txBody>
      </p:sp>
      <p:sp>
        <p:nvSpPr>
          <p:cNvPr id="56" name="CuadroTexto 55">
            <a:extLst>
              <a:ext uri="{FF2B5EF4-FFF2-40B4-BE49-F238E27FC236}">
                <a16:creationId xmlns:a16="http://schemas.microsoft.com/office/drawing/2014/main" id="{8644ABDB-2ECD-4ED0-8A35-CB1C56F0B13D}"/>
              </a:ext>
            </a:extLst>
          </p:cNvPr>
          <p:cNvSpPr txBox="1"/>
          <p:nvPr/>
        </p:nvSpPr>
        <p:spPr>
          <a:xfrm>
            <a:off x="7977944" y="5572261"/>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Reclamo</a:t>
            </a:r>
          </a:p>
        </p:txBody>
      </p:sp>
      <p:sp>
        <p:nvSpPr>
          <p:cNvPr id="69" name="CuadroTexto 68">
            <a:extLst>
              <a:ext uri="{FF2B5EF4-FFF2-40B4-BE49-F238E27FC236}">
                <a16:creationId xmlns:a16="http://schemas.microsoft.com/office/drawing/2014/main" id="{3FFC2255-53D3-4A09-8545-4A1871F3573C}"/>
              </a:ext>
            </a:extLst>
          </p:cNvPr>
          <p:cNvSpPr txBox="1"/>
          <p:nvPr/>
        </p:nvSpPr>
        <p:spPr>
          <a:xfrm>
            <a:off x="3842151" y="645612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638</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0" name="CuadroTexto 69">
            <a:extLst>
              <a:ext uri="{FF2B5EF4-FFF2-40B4-BE49-F238E27FC236}">
                <a16:creationId xmlns:a16="http://schemas.microsoft.com/office/drawing/2014/main" id="{81DCA928-52E7-4EC5-938C-0F40DB689FCC}"/>
              </a:ext>
            </a:extLst>
          </p:cNvPr>
          <p:cNvSpPr txBox="1"/>
          <p:nvPr/>
        </p:nvSpPr>
        <p:spPr>
          <a:xfrm>
            <a:off x="6623865" y="646235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44</a:t>
            </a:r>
          </a:p>
        </p:txBody>
      </p:sp>
      <p:sp>
        <p:nvSpPr>
          <p:cNvPr id="71" name="CuadroTexto 70">
            <a:extLst>
              <a:ext uri="{FF2B5EF4-FFF2-40B4-BE49-F238E27FC236}">
                <a16:creationId xmlns:a16="http://schemas.microsoft.com/office/drawing/2014/main" id="{D1BA9C37-9C39-4C3E-A241-554F59E0DF2F}"/>
              </a:ext>
            </a:extLst>
          </p:cNvPr>
          <p:cNvSpPr txBox="1"/>
          <p:nvPr/>
        </p:nvSpPr>
        <p:spPr>
          <a:xfrm>
            <a:off x="7630196" y="646149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6.613</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2" name="CuadroTexto 71">
            <a:extLst>
              <a:ext uri="{FF2B5EF4-FFF2-40B4-BE49-F238E27FC236}">
                <a16:creationId xmlns:a16="http://schemas.microsoft.com/office/drawing/2014/main" id="{319BF204-468E-42A6-8580-ECE6FAE64457}"/>
              </a:ext>
            </a:extLst>
          </p:cNvPr>
          <p:cNvSpPr txBox="1"/>
          <p:nvPr/>
        </p:nvSpPr>
        <p:spPr>
          <a:xfrm>
            <a:off x="8560423" y="6468944"/>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5.881</a:t>
            </a:r>
          </a:p>
        </p:txBody>
      </p:sp>
      <p:sp>
        <p:nvSpPr>
          <p:cNvPr id="79" name="CuadroTexto 78">
            <a:extLst>
              <a:ext uri="{FF2B5EF4-FFF2-40B4-BE49-F238E27FC236}">
                <a16:creationId xmlns:a16="http://schemas.microsoft.com/office/drawing/2014/main" id="{6D10B49A-D30D-44D8-84C9-B322E914095F}"/>
              </a:ext>
            </a:extLst>
          </p:cNvPr>
          <p:cNvSpPr txBox="1"/>
          <p:nvPr/>
        </p:nvSpPr>
        <p:spPr>
          <a:xfrm>
            <a:off x="4782343" y="6478795"/>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243</a:t>
            </a:r>
          </a:p>
        </p:txBody>
      </p:sp>
      <p:sp>
        <p:nvSpPr>
          <p:cNvPr id="80" name="CuadroTexto 79">
            <a:extLst>
              <a:ext uri="{FF2B5EF4-FFF2-40B4-BE49-F238E27FC236}">
                <a16:creationId xmlns:a16="http://schemas.microsoft.com/office/drawing/2014/main" id="{DB7D75F9-1186-465D-B622-150EF178BC45}"/>
              </a:ext>
            </a:extLst>
          </p:cNvPr>
          <p:cNvSpPr txBox="1"/>
          <p:nvPr/>
        </p:nvSpPr>
        <p:spPr>
          <a:xfrm>
            <a:off x="5748516" y="6477004"/>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27</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Rectángulo: esquinas redondeadas 4">
            <a:extLst>
              <a:ext uri="{FF2B5EF4-FFF2-40B4-BE49-F238E27FC236}">
                <a16:creationId xmlns:a16="http://schemas.microsoft.com/office/drawing/2014/main" id="{A27D1E95-0B93-7B42-5659-9E827CF118B9}"/>
              </a:ext>
            </a:extLst>
          </p:cNvPr>
          <p:cNvSpPr/>
          <p:nvPr/>
        </p:nvSpPr>
        <p:spPr>
          <a:xfrm>
            <a:off x="2000220" y="1256865"/>
            <a:ext cx="4560695" cy="625668"/>
          </a:xfrm>
          <a:prstGeom prst="roundRect">
            <a:avLst/>
          </a:prstGeom>
          <a:solidFill>
            <a:srgbClr val="00A4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CuadroTexto 30">
            <a:extLst>
              <a:ext uri="{FF2B5EF4-FFF2-40B4-BE49-F238E27FC236}">
                <a16:creationId xmlns:a16="http://schemas.microsoft.com/office/drawing/2014/main" id="{CF01EA00-8958-48C5-81C9-DC7A54B87591}"/>
              </a:ext>
            </a:extLst>
          </p:cNvPr>
          <p:cNvSpPr txBox="1"/>
          <p:nvPr/>
        </p:nvSpPr>
        <p:spPr>
          <a:xfrm>
            <a:off x="2216682" y="1287798"/>
            <a:ext cx="4063703"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Tipo de expresión</a:t>
            </a:r>
          </a:p>
        </p:txBody>
      </p:sp>
      <p:sp>
        <p:nvSpPr>
          <p:cNvPr id="6" name="Rectángulo: esquinas redondeadas 5">
            <a:extLst>
              <a:ext uri="{FF2B5EF4-FFF2-40B4-BE49-F238E27FC236}">
                <a16:creationId xmlns:a16="http://schemas.microsoft.com/office/drawing/2014/main" id="{716DBF0A-BD4F-53FA-0D9E-6C76C10DD1FE}"/>
              </a:ext>
            </a:extLst>
          </p:cNvPr>
          <p:cNvSpPr/>
          <p:nvPr/>
        </p:nvSpPr>
        <p:spPr>
          <a:xfrm>
            <a:off x="6211349" y="1252438"/>
            <a:ext cx="2339497" cy="625668"/>
          </a:xfrm>
          <a:prstGeom prst="roundRect">
            <a:avLst/>
          </a:prstGeom>
          <a:solidFill>
            <a:srgbClr val="2350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E23B6B69-054D-A0A3-A8D2-F3F85E72D9DF}"/>
              </a:ext>
            </a:extLst>
          </p:cNvPr>
          <p:cNvSpPr txBox="1"/>
          <p:nvPr/>
        </p:nvSpPr>
        <p:spPr>
          <a:xfrm>
            <a:off x="6216214" y="1147358"/>
            <a:ext cx="225059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a:t>
            </a:r>
            <a:endParaRPr kumimoji="0" lang="es-ES" sz="36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9B97BA3E-4E34-8BB8-2041-B54686902286}"/>
              </a:ext>
            </a:extLst>
          </p:cNvPr>
          <p:cNvSpPr txBox="1"/>
          <p:nvPr/>
        </p:nvSpPr>
        <p:spPr>
          <a:xfrm>
            <a:off x="2273479" y="3765196"/>
            <a:ext cx="1187519" cy="297517"/>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8" name="CuadroTexto 7">
            <a:extLst>
              <a:ext uri="{FF2B5EF4-FFF2-40B4-BE49-F238E27FC236}">
                <a16:creationId xmlns:a16="http://schemas.microsoft.com/office/drawing/2014/main" id="{BC245F0B-904E-91E0-62EA-9F3503AB50C0}"/>
              </a:ext>
            </a:extLst>
          </p:cNvPr>
          <p:cNvSpPr txBox="1"/>
          <p:nvPr/>
        </p:nvSpPr>
        <p:spPr>
          <a:xfrm>
            <a:off x="3100828" y="3760195"/>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Mayo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48734A33-78DC-553E-8C4D-34971A196377}"/>
              </a:ext>
            </a:extLst>
          </p:cNvPr>
          <p:cNvSpPr txBox="1"/>
          <p:nvPr/>
        </p:nvSpPr>
        <p:spPr>
          <a:xfrm>
            <a:off x="4170463" y="3760530"/>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11" name="CuadroTexto 10">
            <a:extLst>
              <a:ext uri="{FF2B5EF4-FFF2-40B4-BE49-F238E27FC236}">
                <a16:creationId xmlns:a16="http://schemas.microsoft.com/office/drawing/2014/main" id="{A81F9579-93A7-AB75-CA07-9680B376390E}"/>
              </a:ext>
            </a:extLst>
          </p:cNvPr>
          <p:cNvSpPr txBox="1"/>
          <p:nvPr/>
        </p:nvSpPr>
        <p:spPr>
          <a:xfrm>
            <a:off x="5075546" y="3752053"/>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a:t>
            </a:r>
          </a:p>
        </p:txBody>
      </p:sp>
      <p:sp>
        <p:nvSpPr>
          <p:cNvPr id="13" name="CuadroTexto 12">
            <a:extLst>
              <a:ext uri="{FF2B5EF4-FFF2-40B4-BE49-F238E27FC236}">
                <a16:creationId xmlns:a16="http://schemas.microsoft.com/office/drawing/2014/main" id="{1B8DAB81-0365-0344-3590-515D58B9871C}"/>
              </a:ext>
            </a:extLst>
          </p:cNvPr>
          <p:cNvSpPr txBox="1"/>
          <p:nvPr/>
        </p:nvSpPr>
        <p:spPr>
          <a:xfrm>
            <a:off x="3847124" y="6140979"/>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15" name="CuadroTexto 14">
            <a:extLst>
              <a:ext uri="{FF2B5EF4-FFF2-40B4-BE49-F238E27FC236}">
                <a16:creationId xmlns:a16="http://schemas.microsoft.com/office/drawing/2014/main" id="{6365914A-87E9-00A8-9299-1708A3B25B7E}"/>
              </a:ext>
            </a:extLst>
          </p:cNvPr>
          <p:cNvSpPr txBox="1"/>
          <p:nvPr/>
        </p:nvSpPr>
        <p:spPr>
          <a:xfrm>
            <a:off x="4736992" y="6143005"/>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a:t>
            </a:r>
          </a:p>
        </p:txBody>
      </p:sp>
      <p:sp>
        <p:nvSpPr>
          <p:cNvPr id="17" name="CuadroTexto 16">
            <a:extLst>
              <a:ext uri="{FF2B5EF4-FFF2-40B4-BE49-F238E27FC236}">
                <a16:creationId xmlns:a16="http://schemas.microsoft.com/office/drawing/2014/main" id="{A9118694-6AB4-25CD-AFE4-8966EBBEB0E6}"/>
              </a:ext>
            </a:extLst>
          </p:cNvPr>
          <p:cNvSpPr txBox="1"/>
          <p:nvPr/>
        </p:nvSpPr>
        <p:spPr>
          <a:xfrm>
            <a:off x="5752872" y="6138772"/>
            <a:ext cx="1187519" cy="482183"/>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8" name="CuadroTexto 17">
            <a:extLst>
              <a:ext uri="{FF2B5EF4-FFF2-40B4-BE49-F238E27FC236}">
                <a16:creationId xmlns:a16="http://schemas.microsoft.com/office/drawing/2014/main" id="{36119493-D5A5-840B-56A3-2208C1E7EC5B}"/>
              </a:ext>
            </a:extLst>
          </p:cNvPr>
          <p:cNvSpPr txBox="1"/>
          <p:nvPr/>
        </p:nvSpPr>
        <p:spPr>
          <a:xfrm>
            <a:off x="6646007" y="6138991"/>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Mayo</a:t>
            </a:r>
          </a:p>
        </p:txBody>
      </p:sp>
      <p:sp>
        <p:nvSpPr>
          <p:cNvPr id="19" name="CuadroTexto 18">
            <a:extLst>
              <a:ext uri="{FF2B5EF4-FFF2-40B4-BE49-F238E27FC236}">
                <a16:creationId xmlns:a16="http://schemas.microsoft.com/office/drawing/2014/main" id="{2B740F17-FA4C-175E-2B50-44CD0A35B16C}"/>
              </a:ext>
            </a:extLst>
          </p:cNvPr>
          <p:cNvSpPr txBox="1"/>
          <p:nvPr/>
        </p:nvSpPr>
        <p:spPr>
          <a:xfrm>
            <a:off x="7670713" y="6163114"/>
            <a:ext cx="1187519" cy="297517"/>
          </a:xfrm>
          <a:prstGeom prst="rect">
            <a:avLst/>
          </a:prstGeom>
          <a:noFill/>
        </p:spPr>
        <p:txBody>
          <a:bodyPr wrap="square">
            <a:spAutoFit/>
          </a:bodyPr>
          <a:lstStyle/>
          <a:p>
            <a:pPr algn="ctr">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Abril</a:t>
            </a:r>
          </a:p>
        </p:txBody>
      </p:sp>
      <p:sp>
        <p:nvSpPr>
          <p:cNvPr id="20" name="CuadroTexto 19">
            <a:extLst>
              <a:ext uri="{FF2B5EF4-FFF2-40B4-BE49-F238E27FC236}">
                <a16:creationId xmlns:a16="http://schemas.microsoft.com/office/drawing/2014/main" id="{1F28CDC6-0287-192F-46C6-6FD9405F1062}"/>
              </a:ext>
            </a:extLst>
          </p:cNvPr>
          <p:cNvSpPr txBox="1"/>
          <p:nvPr/>
        </p:nvSpPr>
        <p:spPr>
          <a:xfrm>
            <a:off x="8571057" y="6151024"/>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Mayo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64270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uadroTexto 45">
            <a:extLst>
              <a:ext uri="{FF2B5EF4-FFF2-40B4-BE49-F238E27FC236}">
                <a16:creationId xmlns:a16="http://schemas.microsoft.com/office/drawing/2014/main" id="{321EAE1D-08BF-4C40-983A-780E7FB7F7BF}"/>
              </a:ext>
            </a:extLst>
          </p:cNvPr>
          <p:cNvSpPr txBox="1"/>
          <p:nvPr/>
        </p:nvSpPr>
        <p:spPr>
          <a:xfrm>
            <a:off x="429545" y="8091696"/>
            <a:ext cx="8269611" cy="589905"/>
          </a:xfrm>
          <a:prstGeom prst="rect">
            <a:avLst/>
          </a:prstGeom>
          <a:noFill/>
        </p:spPr>
        <p:txBody>
          <a:bodyPr wrap="square" rtlCol="0">
            <a:spAutoFit/>
          </a:bodyPr>
          <a:lstStyle/>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2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3776163C-224B-328B-522E-9FE9C60901B8}"/>
              </a:ext>
            </a:extLst>
          </p:cNvPr>
          <p:cNvSpPr txBox="1"/>
          <p:nvPr/>
        </p:nvSpPr>
        <p:spPr>
          <a:xfrm>
            <a:off x="1118936" y="2171545"/>
            <a:ext cx="8168466" cy="1051570"/>
          </a:xfrm>
          <a:prstGeom prst="rect">
            <a:avLst/>
          </a:prstGeom>
          <a:noFill/>
        </p:spPr>
        <p:txBody>
          <a:bodyPr wrap="square" rtlCol="0">
            <a:spAutoFit/>
          </a:bodyPr>
          <a:lstStyle/>
          <a:p>
            <a:pPr algn="r">
              <a:spcAft>
                <a:spcPts val="1000"/>
              </a:spcAft>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Tabla 1. Distribución PQRD Savia Salud EPS por principales motivos para el mes de mayo 2024</a:t>
            </a:r>
          </a:p>
          <a:p>
            <a:pPr algn="r">
              <a:spcAft>
                <a:spcPts val="1000"/>
              </a:spcAft>
            </a:pPr>
            <a:endParaRPr lang="es-CO" dirty="0">
              <a:solidFill>
                <a:srgbClr val="00A48D"/>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7993E96F-4951-A1C1-719E-279687C32D84}"/>
              </a:ext>
            </a:extLst>
          </p:cNvPr>
          <p:cNvPicPr>
            <a:picLocks noChangeAspect="1"/>
          </p:cNvPicPr>
          <p:nvPr/>
        </p:nvPicPr>
        <p:blipFill>
          <a:blip r:embed="rId2"/>
          <a:stretch>
            <a:fillRect/>
          </a:stretch>
        </p:blipFill>
        <p:spPr>
          <a:xfrm>
            <a:off x="987691" y="3407343"/>
            <a:ext cx="8430955" cy="4085850"/>
          </a:xfrm>
          <a:prstGeom prst="rect">
            <a:avLst/>
          </a:prstGeom>
        </p:spPr>
      </p:pic>
    </p:spTree>
    <p:extLst>
      <p:ext uri="{BB962C8B-B14F-4D97-AF65-F5344CB8AC3E}">
        <p14:creationId xmlns:p14="http://schemas.microsoft.com/office/powerpoint/2010/main" val="2047366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F743B679-B1E9-787F-D64F-EAE51F3F8B86}"/>
              </a:ext>
            </a:extLst>
          </p:cNvPr>
          <p:cNvGrpSpPr/>
          <p:nvPr/>
        </p:nvGrpSpPr>
        <p:grpSpPr>
          <a:xfrm>
            <a:off x="248492" y="1103296"/>
            <a:ext cx="9242392" cy="7029422"/>
            <a:chOff x="419116" y="2061992"/>
            <a:chExt cx="9242392" cy="7029422"/>
          </a:xfrm>
        </p:grpSpPr>
        <p:pic>
          <p:nvPicPr>
            <p:cNvPr id="8" name="Imagen 7" descr="Mapa&#10;&#10;Descripción generada automáticamente">
              <a:extLst>
                <a:ext uri="{FF2B5EF4-FFF2-40B4-BE49-F238E27FC236}">
                  <a16:creationId xmlns:a16="http://schemas.microsoft.com/office/drawing/2014/main" id="{927E6D9D-A377-4BE1-A610-07CA47B20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9" name="CuadroTexto 8">
              <a:extLst>
                <a:ext uri="{FF2B5EF4-FFF2-40B4-BE49-F238E27FC236}">
                  <a16:creationId xmlns:a16="http://schemas.microsoft.com/office/drawing/2014/main" id="{CCB3F35C-223C-46AF-8EDC-9D95D107788E}"/>
                </a:ext>
              </a:extLst>
            </p:cNvPr>
            <p:cNvSpPr txBox="1"/>
            <p:nvPr/>
          </p:nvSpPr>
          <p:spPr>
            <a:xfrm>
              <a:off x="548784" y="3036015"/>
              <a:ext cx="2015544" cy="461665"/>
            </a:xfrm>
            <a:prstGeom prst="rect">
              <a:avLst/>
            </a:prstGeom>
            <a:noFill/>
          </p:spPr>
          <p:txBody>
            <a:bodyPr wrap="square">
              <a:spAutoFit/>
            </a:bodyPr>
            <a:lstStyle/>
            <a:p>
              <a:pPr algn="ctr"/>
              <a:r>
                <a:rPr lang="es-ES" sz="2400"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0" name="CuadroTexto 9">
              <a:extLst>
                <a:ext uri="{FF2B5EF4-FFF2-40B4-BE49-F238E27FC236}">
                  <a16:creationId xmlns:a16="http://schemas.microsoft.com/office/drawing/2014/main" id="{332D2818-017E-4BD9-BC9C-1D3F26F713CD}"/>
                </a:ext>
              </a:extLst>
            </p:cNvPr>
            <p:cNvSpPr txBox="1"/>
            <p:nvPr/>
          </p:nvSpPr>
          <p:spPr>
            <a:xfrm>
              <a:off x="548784" y="340516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18,8</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CuadroTexto 14">
              <a:extLst>
                <a:ext uri="{FF2B5EF4-FFF2-40B4-BE49-F238E27FC236}">
                  <a16:creationId xmlns:a16="http://schemas.microsoft.com/office/drawing/2014/main" id="{756E2243-8F2E-42EF-8AFC-90B04784CF92}"/>
                </a:ext>
              </a:extLst>
            </p:cNvPr>
            <p:cNvSpPr txBox="1"/>
            <p:nvPr/>
          </p:nvSpPr>
          <p:spPr>
            <a:xfrm>
              <a:off x="703814" y="4675728"/>
              <a:ext cx="2015544" cy="461665"/>
            </a:xfrm>
            <a:prstGeom prst="rect">
              <a:avLst/>
            </a:prstGeom>
            <a:noFill/>
          </p:spPr>
          <p:txBody>
            <a:bodyPr wrap="square">
              <a:spAutoFit/>
            </a:bodyPr>
            <a:lstStyle/>
            <a:p>
              <a:pPr algn="ctr"/>
              <a:r>
                <a:rPr lang="es-ES" sz="2400"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16" name="CuadroTexto 15">
              <a:extLst>
                <a:ext uri="{FF2B5EF4-FFF2-40B4-BE49-F238E27FC236}">
                  <a16:creationId xmlns:a16="http://schemas.microsoft.com/office/drawing/2014/main" id="{A6B10C71-8830-4128-82A1-FD9CE5A0DDB4}"/>
                </a:ext>
              </a:extLst>
            </p:cNvPr>
            <p:cNvSpPr txBox="1"/>
            <p:nvPr/>
          </p:nvSpPr>
          <p:spPr>
            <a:xfrm>
              <a:off x="703814" y="5044876"/>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15,0</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CuadroTexto 17">
              <a:extLst>
                <a:ext uri="{FF2B5EF4-FFF2-40B4-BE49-F238E27FC236}">
                  <a16:creationId xmlns:a16="http://schemas.microsoft.com/office/drawing/2014/main" id="{B823B58B-BBFE-4742-A8CA-6212681FEBCB}"/>
                </a:ext>
              </a:extLst>
            </p:cNvPr>
            <p:cNvSpPr txBox="1"/>
            <p:nvPr/>
          </p:nvSpPr>
          <p:spPr>
            <a:xfrm>
              <a:off x="419116" y="6583130"/>
              <a:ext cx="2015544" cy="461665"/>
            </a:xfrm>
            <a:prstGeom prst="rect">
              <a:avLst/>
            </a:prstGeom>
            <a:noFill/>
          </p:spPr>
          <p:txBody>
            <a:bodyPr wrap="square">
              <a:spAutoFit/>
            </a:bodyPr>
            <a:lstStyle/>
            <a:p>
              <a:pPr algn="ctr"/>
              <a:r>
                <a:rPr lang="es-ES" sz="2400"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19" name="CuadroTexto 18">
              <a:extLst>
                <a:ext uri="{FF2B5EF4-FFF2-40B4-BE49-F238E27FC236}">
                  <a16:creationId xmlns:a16="http://schemas.microsoft.com/office/drawing/2014/main" id="{50DAC62D-67A8-4256-B2F4-236880D171E3}"/>
                </a:ext>
              </a:extLst>
            </p:cNvPr>
            <p:cNvSpPr txBox="1"/>
            <p:nvPr/>
          </p:nvSpPr>
          <p:spPr>
            <a:xfrm>
              <a:off x="419116" y="6952278"/>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30,9</a:t>
              </a:r>
            </a:p>
          </p:txBody>
        </p:sp>
        <p:sp>
          <p:nvSpPr>
            <p:cNvPr id="21" name="CuadroTexto 20">
              <a:extLst>
                <a:ext uri="{FF2B5EF4-FFF2-40B4-BE49-F238E27FC236}">
                  <a16:creationId xmlns:a16="http://schemas.microsoft.com/office/drawing/2014/main" id="{91BDBD0B-AB67-43CF-A6DF-1ECEFC446D83}"/>
                </a:ext>
              </a:extLst>
            </p:cNvPr>
            <p:cNvSpPr txBox="1"/>
            <p:nvPr/>
          </p:nvSpPr>
          <p:spPr>
            <a:xfrm>
              <a:off x="7236960" y="3139065"/>
              <a:ext cx="2015544" cy="461665"/>
            </a:xfrm>
            <a:prstGeom prst="rect">
              <a:avLst/>
            </a:prstGeom>
            <a:noFill/>
          </p:spPr>
          <p:txBody>
            <a:bodyPr wrap="square">
              <a:spAutoFit/>
            </a:bodyPr>
            <a:lstStyle/>
            <a:p>
              <a:pPr algn="ctr"/>
              <a:r>
                <a:rPr lang="es-ES" sz="2400"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2" name="CuadroTexto 21">
              <a:extLst>
                <a:ext uri="{FF2B5EF4-FFF2-40B4-BE49-F238E27FC236}">
                  <a16:creationId xmlns:a16="http://schemas.microsoft.com/office/drawing/2014/main" id="{AA21BA08-0F4A-4938-9A9B-1EA4D2353239}"/>
                </a:ext>
              </a:extLst>
            </p:cNvPr>
            <p:cNvSpPr txBox="1"/>
            <p:nvPr/>
          </p:nvSpPr>
          <p:spPr>
            <a:xfrm>
              <a:off x="7256010" y="350821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24,2</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CuadroTexto 23">
              <a:extLst>
                <a:ext uri="{FF2B5EF4-FFF2-40B4-BE49-F238E27FC236}">
                  <a16:creationId xmlns:a16="http://schemas.microsoft.com/office/drawing/2014/main" id="{72B5AD95-D1A0-4392-A2AA-FAC488C98944}"/>
                </a:ext>
              </a:extLst>
            </p:cNvPr>
            <p:cNvSpPr txBox="1"/>
            <p:nvPr/>
          </p:nvSpPr>
          <p:spPr>
            <a:xfrm>
              <a:off x="7619259" y="4545012"/>
              <a:ext cx="2015544" cy="461665"/>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5" name="CuadroTexto 24">
              <a:extLst>
                <a:ext uri="{FF2B5EF4-FFF2-40B4-BE49-F238E27FC236}">
                  <a16:creationId xmlns:a16="http://schemas.microsoft.com/office/drawing/2014/main" id="{980C6D78-F2BE-4B68-AF0F-9662A6A55C96}"/>
                </a:ext>
              </a:extLst>
            </p:cNvPr>
            <p:cNvSpPr txBox="1"/>
            <p:nvPr/>
          </p:nvSpPr>
          <p:spPr>
            <a:xfrm>
              <a:off x="7619259" y="4914160"/>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22,0</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70AF5D9-74EA-4260-AA14-D1DD7C0F5D19}"/>
                </a:ext>
              </a:extLst>
            </p:cNvPr>
            <p:cNvSpPr txBox="1"/>
            <p:nvPr/>
          </p:nvSpPr>
          <p:spPr>
            <a:xfrm>
              <a:off x="7645964" y="6144609"/>
              <a:ext cx="2015544" cy="830997"/>
            </a:xfrm>
            <a:prstGeom prst="rect">
              <a:avLst/>
            </a:prstGeom>
            <a:noFill/>
          </p:spPr>
          <p:txBody>
            <a:bodyPr wrap="square">
              <a:spAutoFit/>
            </a:bodyPr>
            <a:lstStyle/>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CDA9388-82F8-469D-A5A0-24E896BC404A}"/>
                </a:ext>
              </a:extLst>
            </p:cNvPr>
            <p:cNvSpPr txBox="1"/>
            <p:nvPr/>
          </p:nvSpPr>
          <p:spPr>
            <a:xfrm>
              <a:off x="8029309" y="6914277"/>
              <a:ext cx="1223195"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25,1</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CuadroTexto 29">
              <a:extLst>
                <a:ext uri="{FF2B5EF4-FFF2-40B4-BE49-F238E27FC236}">
                  <a16:creationId xmlns:a16="http://schemas.microsoft.com/office/drawing/2014/main" id="{C04F5BD3-EFAC-4E52-A3EB-E7796D9C1DBF}"/>
                </a:ext>
              </a:extLst>
            </p:cNvPr>
            <p:cNvSpPr txBox="1"/>
            <p:nvPr/>
          </p:nvSpPr>
          <p:spPr>
            <a:xfrm>
              <a:off x="5428777" y="8004993"/>
              <a:ext cx="2015544" cy="461665"/>
            </a:xfrm>
            <a:prstGeom prst="rect">
              <a:avLst/>
            </a:prstGeom>
            <a:noFill/>
          </p:spPr>
          <p:txBody>
            <a:bodyPr wrap="square">
              <a:spAutoFit/>
            </a:bodyPr>
            <a:lstStyle/>
            <a:p>
              <a:pPr algn="ctr"/>
              <a:r>
                <a:rPr lang="es-ES" sz="2400"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1" name="CuadroTexto 30">
              <a:extLst>
                <a:ext uri="{FF2B5EF4-FFF2-40B4-BE49-F238E27FC236}">
                  <a16:creationId xmlns:a16="http://schemas.microsoft.com/office/drawing/2014/main" id="{6F052EAD-5B6B-4EEB-8D8F-F78F5D8A78C2}"/>
                </a:ext>
              </a:extLst>
            </p:cNvPr>
            <p:cNvSpPr txBox="1"/>
            <p:nvPr/>
          </p:nvSpPr>
          <p:spPr>
            <a:xfrm>
              <a:off x="5428777" y="8374141"/>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30,8</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76FBBC8D-9A05-442B-B9C7-6990BFB44AB3}"/>
                </a:ext>
              </a:extLst>
            </p:cNvPr>
            <p:cNvSpPr txBox="1"/>
            <p:nvPr/>
          </p:nvSpPr>
          <p:spPr>
            <a:xfrm>
              <a:off x="4076754" y="2061992"/>
              <a:ext cx="2015544" cy="461665"/>
            </a:xfrm>
            <a:prstGeom prst="rect">
              <a:avLst/>
            </a:prstGeom>
            <a:noFill/>
          </p:spPr>
          <p:txBody>
            <a:bodyPr wrap="square">
              <a:spAutoFit/>
            </a:bodyPr>
            <a:lstStyle/>
            <a:p>
              <a:pPr algn="ctr"/>
              <a:r>
                <a:rPr lang="es-ES" sz="24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4" name="CuadroTexto 33">
              <a:extLst>
                <a:ext uri="{FF2B5EF4-FFF2-40B4-BE49-F238E27FC236}">
                  <a16:creationId xmlns:a16="http://schemas.microsoft.com/office/drawing/2014/main" id="{9421D5B2-A13C-4E2D-AF0F-19280477C801}"/>
                </a:ext>
              </a:extLst>
            </p:cNvPr>
            <p:cNvSpPr txBox="1"/>
            <p:nvPr/>
          </p:nvSpPr>
          <p:spPr>
            <a:xfrm>
              <a:off x="4064631" y="239551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25,3</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CuadroTexto 35">
              <a:extLst>
                <a:ext uri="{FF2B5EF4-FFF2-40B4-BE49-F238E27FC236}">
                  <a16:creationId xmlns:a16="http://schemas.microsoft.com/office/drawing/2014/main" id="{C8F269C4-7B64-4B22-B022-BCB4C1E59CB9}"/>
                </a:ext>
              </a:extLst>
            </p:cNvPr>
            <p:cNvSpPr txBox="1"/>
            <p:nvPr/>
          </p:nvSpPr>
          <p:spPr>
            <a:xfrm>
              <a:off x="2876346" y="7888263"/>
              <a:ext cx="2015544" cy="830997"/>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7" name="CuadroTexto 36">
              <a:extLst>
                <a:ext uri="{FF2B5EF4-FFF2-40B4-BE49-F238E27FC236}">
                  <a16:creationId xmlns:a16="http://schemas.microsoft.com/office/drawing/2014/main" id="{CF6E13F2-4112-4271-A936-EE5E461DB6E1}"/>
                </a:ext>
              </a:extLst>
            </p:cNvPr>
            <p:cNvSpPr txBox="1"/>
            <p:nvPr/>
          </p:nvSpPr>
          <p:spPr>
            <a:xfrm>
              <a:off x="2876346" y="856819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56,7</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44" name="Conector recto de flecha 43">
              <a:extLst>
                <a:ext uri="{FF2B5EF4-FFF2-40B4-BE49-F238E27FC236}">
                  <a16:creationId xmlns:a16="http://schemas.microsoft.com/office/drawing/2014/main" id="{D7459F73-2224-4106-821F-0EC9722839FC}"/>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7ADA6FCE-9984-4D16-B4C5-31F415BC6E40}"/>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ector recto de flecha 50">
              <a:extLst>
                <a:ext uri="{FF2B5EF4-FFF2-40B4-BE49-F238E27FC236}">
                  <a16:creationId xmlns:a16="http://schemas.microsoft.com/office/drawing/2014/main" id="{961961F2-E7BE-40DF-B30F-311F2C526A54}"/>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de flecha 52">
              <a:extLst>
                <a:ext uri="{FF2B5EF4-FFF2-40B4-BE49-F238E27FC236}">
                  <a16:creationId xmlns:a16="http://schemas.microsoft.com/office/drawing/2014/main" id="{106BD10B-0B0F-49D2-9D72-BE67759A3994}"/>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a:extLst>
                <a:ext uri="{FF2B5EF4-FFF2-40B4-BE49-F238E27FC236}">
                  <a16:creationId xmlns:a16="http://schemas.microsoft.com/office/drawing/2014/main" id="{6FD70FF9-5AAC-42AF-B3E4-6D4300432FC1}"/>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132A08D0-A2D8-4C71-B8CD-07A6CBF2A6B1}"/>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ector recto de flecha 59">
              <a:extLst>
                <a:ext uri="{FF2B5EF4-FFF2-40B4-BE49-F238E27FC236}">
                  <a16:creationId xmlns:a16="http://schemas.microsoft.com/office/drawing/2014/main" id="{0D30CB2A-D0BC-452D-BF8C-DC4102A0C3DF}"/>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62">
              <a:extLst>
                <a:ext uri="{FF2B5EF4-FFF2-40B4-BE49-F238E27FC236}">
                  <a16:creationId xmlns:a16="http://schemas.microsoft.com/office/drawing/2014/main" id="{2C385D54-3E41-494E-8D20-51BFA94FA34D}"/>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Conector recto de flecha 67">
              <a:extLst>
                <a:ext uri="{FF2B5EF4-FFF2-40B4-BE49-F238E27FC236}">
                  <a16:creationId xmlns:a16="http://schemas.microsoft.com/office/drawing/2014/main" id="{461C820F-7BDE-4066-B605-F1E5F3888D7F}"/>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 name="CuadroTexto 1">
            <a:extLst>
              <a:ext uri="{FF2B5EF4-FFF2-40B4-BE49-F238E27FC236}">
                <a16:creationId xmlns:a16="http://schemas.microsoft.com/office/drawing/2014/main" id="{36BE27D7-1FAD-F05C-C86C-1892BCB7D0DB}"/>
              </a:ext>
            </a:extLst>
          </p:cNvPr>
          <p:cNvSpPr txBox="1"/>
          <p:nvPr/>
        </p:nvSpPr>
        <p:spPr>
          <a:xfrm>
            <a:off x="1540962" y="244769"/>
            <a:ext cx="7983255" cy="1107996"/>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Tasa de PQRD en las regiones</a:t>
            </a:r>
          </a:p>
          <a:p>
            <a:pPr algn="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(por cada 10.000 afiliados)</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Mayo 2024</a:t>
            </a:r>
          </a:p>
        </p:txBody>
      </p:sp>
      <p:sp>
        <p:nvSpPr>
          <p:cNvPr id="3" name="CuadroTexto 2">
            <a:extLst>
              <a:ext uri="{FF2B5EF4-FFF2-40B4-BE49-F238E27FC236}">
                <a16:creationId xmlns:a16="http://schemas.microsoft.com/office/drawing/2014/main" id="{F0BF6147-B181-58A7-D1FE-BA645880712C}"/>
              </a:ext>
            </a:extLst>
          </p:cNvPr>
          <p:cNvSpPr txBox="1"/>
          <p:nvPr/>
        </p:nvSpPr>
        <p:spPr>
          <a:xfrm>
            <a:off x="373727" y="9334347"/>
            <a:ext cx="7277623" cy="559127"/>
          </a:xfrm>
          <a:prstGeom prst="rect">
            <a:avLst/>
          </a:prstGeom>
          <a:noFill/>
        </p:spPr>
        <p:txBody>
          <a:bodyPr wrap="square">
            <a:spAutoFit/>
          </a:bodyPr>
          <a:lstStyle/>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5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8AA59A8E-B865-C5C7-B094-761CCFB054E4}"/>
              </a:ext>
            </a:extLst>
          </p:cNvPr>
          <p:cNvSpPr txBox="1"/>
          <p:nvPr/>
        </p:nvSpPr>
        <p:spPr>
          <a:xfrm>
            <a:off x="4515014" y="9322620"/>
            <a:ext cx="5041230" cy="415498"/>
          </a:xfrm>
          <a:prstGeom prst="rect">
            <a:avLst/>
          </a:prstGeom>
          <a:noFill/>
        </p:spPr>
        <p:txBody>
          <a:bodyPr wrap="square">
            <a:spAutoFit/>
          </a:bodyPr>
          <a:lstStyle/>
          <a:p>
            <a:pPr marL="0" marR="0" lvl="0" indent="0" algn="ctr" defTabSz="1008035" rtl="0" eaLnBrk="1" fontAlgn="auto" latinLnBrk="0" hangingPunct="1">
              <a:lnSpc>
                <a:spcPct val="100000"/>
              </a:lnSpc>
              <a:spcBef>
                <a:spcPts val="0"/>
              </a:spcBef>
              <a:spcAft>
                <a:spcPts val="0"/>
              </a:spcAft>
              <a:buClrTx/>
              <a:buSzTx/>
              <a:buFontTx/>
              <a:buNone/>
              <a:tabLst/>
              <a:defRPr/>
            </a:pPr>
            <a:r>
              <a:rPr lang="es-MX"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lvl="0" algn="ctr" defTabSz="1008035">
              <a:defRPr/>
            </a:pPr>
            <a:r>
              <a:rPr lang="es-MX"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20" name="CuadroTexto 19">
            <a:extLst>
              <a:ext uri="{FF2B5EF4-FFF2-40B4-BE49-F238E27FC236}">
                <a16:creationId xmlns:a16="http://schemas.microsoft.com/office/drawing/2014/main" id="{9AA7F78B-7EEE-1CE5-676B-AE34572295EB}"/>
              </a:ext>
            </a:extLst>
          </p:cNvPr>
          <p:cNvSpPr txBox="1"/>
          <p:nvPr/>
        </p:nvSpPr>
        <p:spPr>
          <a:xfrm>
            <a:off x="589739" y="8519860"/>
            <a:ext cx="8901145" cy="861774"/>
          </a:xfrm>
          <a:prstGeom prst="rect">
            <a:avLst/>
          </a:prstGeom>
          <a:noFill/>
        </p:spPr>
        <p:txBody>
          <a:bodyPr wrap="square" rtlCol="0">
            <a:spAutoFit/>
          </a:bodyPr>
          <a:lstStyle/>
          <a:p>
            <a:pPr algn="ctr"/>
            <a:r>
              <a:rPr lang="es-ES" dirty="0">
                <a:solidFill>
                  <a:srgbClr val="008673"/>
                </a:solidFill>
                <a:latin typeface="Open Sans bold" panose="020B0806030504020204" pitchFamily="34" charset="0"/>
                <a:ea typeface="Open Sans bold" panose="020B0806030504020204" pitchFamily="34" charset="0"/>
                <a:cs typeface="Open Sans bold" panose="020B0806030504020204" pitchFamily="34" charset="0"/>
              </a:rPr>
              <a:t>38,7 </a:t>
            </a: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 cada 10.000 afiliados radicaron una PQRD en el mes de abril ante la EPS, lo que refleja una disminución de la tasa de PQRD con relación al mes anterior la cual fue de 44,1 de cada 10.000 afiliados </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E425E988-A936-0920-86B3-00D1BEDF52BF}"/>
              </a:ext>
            </a:extLst>
          </p:cNvPr>
          <p:cNvSpPr txBox="1"/>
          <p:nvPr/>
        </p:nvSpPr>
        <p:spPr>
          <a:xfrm>
            <a:off x="7520136" y="6435939"/>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30,8</a:t>
            </a:r>
          </a:p>
        </p:txBody>
      </p:sp>
      <p:sp>
        <p:nvSpPr>
          <p:cNvPr id="13" name="CuadroTexto 12">
            <a:extLst>
              <a:ext uri="{FF2B5EF4-FFF2-40B4-BE49-F238E27FC236}">
                <a16:creationId xmlns:a16="http://schemas.microsoft.com/office/drawing/2014/main" id="{A8F2A5B7-D883-E7ED-B887-66E0A28AC760}"/>
              </a:ext>
            </a:extLst>
          </p:cNvPr>
          <p:cNvSpPr txBox="1"/>
          <p:nvPr/>
        </p:nvSpPr>
        <p:spPr>
          <a:xfrm>
            <a:off x="7076885" y="300518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27,5</a:t>
            </a:r>
          </a:p>
        </p:txBody>
      </p:sp>
      <p:sp>
        <p:nvSpPr>
          <p:cNvPr id="23" name="CuadroTexto 22">
            <a:extLst>
              <a:ext uri="{FF2B5EF4-FFF2-40B4-BE49-F238E27FC236}">
                <a16:creationId xmlns:a16="http://schemas.microsoft.com/office/drawing/2014/main" id="{EC829C4C-A5E0-155F-317B-AF8F08D89A66}"/>
              </a:ext>
            </a:extLst>
          </p:cNvPr>
          <p:cNvSpPr txBox="1"/>
          <p:nvPr/>
        </p:nvSpPr>
        <p:spPr>
          <a:xfrm>
            <a:off x="444372" y="289700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19,9</a:t>
            </a:r>
          </a:p>
        </p:txBody>
      </p:sp>
      <p:sp>
        <p:nvSpPr>
          <p:cNvPr id="29" name="CuadroTexto 28">
            <a:extLst>
              <a:ext uri="{FF2B5EF4-FFF2-40B4-BE49-F238E27FC236}">
                <a16:creationId xmlns:a16="http://schemas.microsoft.com/office/drawing/2014/main" id="{8BD5A1D9-C526-B8F9-AC2D-73DDBBBFB29B}"/>
              </a:ext>
            </a:extLst>
          </p:cNvPr>
          <p:cNvSpPr txBox="1"/>
          <p:nvPr/>
        </p:nvSpPr>
        <p:spPr>
          <a:xfrm>
            <a:off x="7526864" y="4364107"/>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18,2</a:t>
            </a:r>
          </a:p>
        </p:txBody>
      </p:sp>
      <p:sp>
        <p:nvSpPr>
          <p:cNvPr id="35" name="CuadroTexto 34">
            <a:extLst>
              <a:ext uri="{FF2B5EF4-FFF2-40B4-BE49-F238E27FC236}">
                <a16:creationId xmlns:a16="http://schemas.microsoft.com/office/drawing/2014/main" id="{55F2ECA9-B688-C5B3-DD66-C4B61AB17B76}"/>
              </a:ext>
            </a:extLst>
          </p:cNvPr>
          <p:cNvSpPr txBox="1"/>
          <p:nvPr/>
        </p:nvSpPr>
        <p:spPr>
          <a:xfrm>
            <a:off x="530775" y="449466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20,9</a:t>
            </a:r>
          </a:p>
        </p:txBody>
      </p:sp>
      <p:sp>
        <p:nvSpPr>
          <p:cNvPr id="39" name="CuadroTexto 38">
            <a:extLst>
              <a:ext uri="{FF2B5EF4-FFF2-40B4-BE49-F238E27FC236}">
                <a16:creationId xmlns:a16="http://schemas.microsoft.com/office/drawing/2014/main" id="{EAC2541C-641E-FBC2-04BE-A6C856B0BFFF}"/>
              </a:ext>
            </a:extLst>
          </p:cNvPr>
          <p:cNvSpPr txBox="1"/>
          <p:nvPr/>
        </p:nvSpPr>
        <p:spPr>
          <a:xfrm>
            <a:off x="3906130" y="186392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23,1</a:t>
            </a:r>
          </a:p>
        </p:txBody>
      </p:sp>
      <p:sp>
        <p:nvSpPr>
          <p:cNvPr id="41" name="CuadroTexto 40">
            <a:extLst>
              <a:ext uri="{FF2B5EF4-FFF2-40B4-BE49-F238E27FC236}">
                <a16:creationId xmlns:a16="http://schemas.microsoft.com/office/drawing/2014/main" id="{EBD76F14-D502-081E-30A1-E697F68D9B9F}"/>
              </a:ext>
            </a:extLst>
          </p:cNvPr>
          <p:cNvSpPr txBox="1"/>
          <p:nvPr/>
        </p:nvSpPr>
        <p:spPr>
          <a:xfrm>
            <a:off x="5258153" y="784021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34,2</a:t>
            </a:r>
          </a:p>
        </p:txBody>
      </p:sp>
      <p:sp>
        <p:nvSpPr>
          <p:cNvPr id="45" name="CuadroTexto 44">
            <a:extLst>
              <a:ext uri="{FF2B5EF4-FFF2-40B4-BE49-F238E27FC236}">
                <a16:creationId xmlns:a16="http://schemas.microsoft.com/office/drawing/2014/main" id="{EA7E54BA-ED65-94E6-E5CB-B1C97B073965}"/>
              </a:ext>
            </a:extLst>
          </p:cNvPr>
          <p:cNvSpPr txBox="1"/>
          <p:nvPr/>
        </p:nvSpPr>
        <p:spPr>
          <a:xfrm>
            <a:off x="282278" y="6446453"/>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32,5</a:t>
            </a:r>
          </a:p>
        </p:txBody>
      </p:sp>
      <p:sp>
        <p:nvSpPr>
          <p:cNvPr id="47" name="CuadroTexto 46">
            <a:extLst>
              <a:ext uri="{FF2B5EF4-FFF2-40B4-BE49-F238E27FC236}">
                <a16:creationId xmlns:a16="http://schemas.microsoft.com/office/drawing/2014/main" id="{686E7D6A-2254-9474-4339-D6D677B900B0}"/>
              </a:ext>
            </a:extLst>
          </p:cNvPr>
          <p:cNvSpPr txBox="1"/>
          <p:nvPr/>
        </p:nvSpPr>
        <p:spPr>
          <a:xfrm>
            <a:off x="2705722" y="801859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66,8</a:t>
            </a:r>
          </a:p>
        </p:txBody>
      </p:sp>
      <p:sp>
        <p:nvSpPr>
          <p:cNvPr id="7" name="Flecha: hacia abajo 6">
            <a:extLst>
              <a:ext uri="{FF2B5EF4-FFF2-40B4-BE49-F238E27FC236}">
                <a16:creationId xmlns:a16="http://schemas.microsoft.com/office/drawing/2014/main" id="{92BB376E-C4CF-2096-696C-89829C4159F4}"/>
              </a:ext>
            </a:extLst>
          </p:cNvPr>
          <p:cNvSpPr/>
          <p:nvPr/>
        </p:nvSpPr>
        <p:spPr>
          <a:xfrm>
            <a:off x="1879389" y="2552647"/>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6" name="Flecha: hacia abajo 5">
            <a:extLst>
              <a:ext uri="{FF2B5EF4-FFF2-40B4-BE49-F238E27FC236}">
                <a16:creationId xmlns:a16="http://schemas.microsoft.com/office/drawing/2014/main" id="{2FAC742A-3930-B5D2-0480-E2BC84A47089}"/>
              </a:ext>
            </a:extLst>
          </p:cNvPr>
          <p:cNvSpPr/>
          <p:nvPr/>
        </p:nvSpPr>
        <p:spPr>
          <a:xfrm rot="10800000">
            <a:off x="5368253" y="1485340"/>
            <a:ext cx="164336" cy="345141"/>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4" name="Flecha: hacia abajo 13">
            <a:extLst>
              <a:ext uri="{FF2B5EF4-FFF2-40B4-BE49-F238E27FC236}">
                <a16:creationId xmlns:a16="http://schemas.microsoft.com/office/drawing/2014/main" id="{956B144A-4712-B49B-A2E9-5E3B234647FA}"/>
              </a:ext>
            </a:extLst>
          </p:cNvPr>
          <p:cNvSpPr/>
          <p:nvPr/>
        </p:nvSpPr>
        <p:spPr>
          <a:xfrm>
            <a:off x="1953529" y="4198274"/>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2" name="Flecha: hacia abajo 31">
            <a:extLst>
              <a:ext uri="{FF2B5EF4-FFF2-40B4-BE49-F238E27FC236}">
                <a16:creationId xmlns:a16="http://schemas.microsoft.com/office/drawing/2014/main" id="{A93990B5-F369-3FEE-25E2-293BFEC2BA9B}"/>
              </a:ext>
            </a:extLst>
          </p:cNvPr>
          <p:cNvSpPr/>
          <p:nvPr/>
        </p:nvSpPr>
        <p:spPr>
          <a:xfrm>
            <a:off x="1682487" y="6109372"/>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0" name="Flecha: hacia abajo 39">
            <a:extLst>
              <a:ext uri="{FF2B5EF4-FFF2-40B4-BE49-F238E27FC236}">
                <a16:creationId xmlns:a16="http://schemas.microsoft.com/office/drawing/2014/main" id="{5E51357E-ADA5-CF94-8774-123A7D33F7B0}"/>
              </a:ext>
            </a:extLst>
          </p:cNvPr>
          <p:cNvSpPr/>
          <p:nvPr/>
        </p:nvSpPr>
        <p:spPr>
          <a:xfrm>
            <a:off x="4169362" y="7696008"/>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2" name="Flecha: hacia abajo 41">
            <a:extLst>
              <a:ext uri="{FF2B5EF4-FFF2-40B4-BE49-F238E27FC236}">
                <a16:creationId xmlns:a16="http://schemas.microsoft.com/office/drawing/2014/main" id="{88B05DD0-B1F9-2891-FB03-190C5A2A73CF}"/>
              </a:ext>
            </a:extLst>
          </p:cNvPr>
          <p:cNvSpPr/>
          <p:nvPr/>
        </p:nvSpPr>
        <p:spPr>
          <a:xfrm>
            <a:off x="6713020" y="7531235"/>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3" name="Flecha: hacia abajo 42">
            <a:extLst>
              <a:ext uri="{FF2B5EF4-FFF2-40B4-BE49-F238E27FC236}">
                <a16:creationId xmlns:a16="http://schemas.microsoft.com/office/drawing/2014/main" id="{0F51A902-B209-B93F-94B5-E922E4D53BBE}"/>
              </a:ext>
            </a:extLst>
          </p:cNvPr>
          <p:cNvSpPr/>
          <p:nvPr/>
        </p:nvSpPr>
        <p:spPr>
          <a:xfrm>
            <a:off x="8897987" y="6075077"/>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50" name="Flecha: hacia abajo 49">
            <a:extLst>
              <a:ext uri="{FF2B5EF4-FFF2-40B4-BE49-F238E27FC236}">
                <a16:creationId xmlns:a16="http://schemas.microsoft.com/office/drawing/2014/main" id="{8C5B4CCE-26E0-24DB-2299-0FF5C54759A5}"/>
              </a:ext>
            </a:extLst>
          </p:cNvPr>
          <p:cNvSpPr/>
          <p:nvPr/>
        </p:nvSpPr>
        <p:spPr>
          <a:xfrm rot="10800000">
            <a:off x="8881932" y="4036180"/>
            <a:ext cx="164336" cy="345141"/>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54" name="Flecha: hacia abajo 53">
            <a:extLst>
              <a:ext uri="{FF2B5EF4-FFF2-40B4-BE49-F238E27FC236}">
                <a16:creationId xmlns:a16="http://schemas.microsoft.com/office/drawing/2014/main" id="{B52153DA-D664-0A3B-7DC5-9FC71506D7C3}"/>
              </a:ext>
            </a:extLst>
          </p:cNvPr>
          <p:cNvSpPr/>
          <p:nvPr/>
        </p:nvSpPr>
        <p:spPr>
          <a:xfrm>
            <a:off x="8527908" y="2684335"/>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7797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7" y="2165742"/>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mayo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66067" y="93536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Valle de Aburrá</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021761" y="7591717"/>
            <a:ext cx="8037095" cy="923330"/>
          </a:xfrm>
          <a:prstGeom prst="rect">
            <a:avLst/>
          </a:prstGeom>
          <a:noFill/>
        </p:spPr>
        <p:txBody>
          <a:bodyPr wrap="square" rtlCol="0">
            <a:spAutoFit/>
          </a:bodyPr>
          <a:lstStyle/>
          <a:p>
            <a:pPr algn="ct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Valle de Aburrá es de  56,7, presentando una disminución del 12% con relación al mes anterior (66,8).</a:t>
            </a:r>
            <a:endPar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CCB446B6-1E8B-0741-3638-C90F0FE6CF7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Tabla 10">
            <a:extLst>
              <a:ext uri="{FF2B5EF4-FFF2-40B4-BE49-F238E27FC236}">
                <a16:creationId xmlns:a16="http://schemas.microsoft.com/office/drawing/2014/main" id="{471AF739-498F-ED05-AB2E-A580578BBF39}"/>
              </a:ext>
            </a:extLst>
          </p:cNvPr>
          <p:cNvGraphicFramePr>
            <a:graphicFrameLocks noGrp="1"/>
          </p:cNvGraphicFramePr>
          <p:nvPr>
            <p:extLst>
              <p:ext uri="{D42A27DB-BD31-4B8C-83A1-F6EECF244321}">
                <p14:modId xmlns:p14="http://schemas.microsoft.com/office/powerpoint/2010/main" val="2390371680"/>
              </p:ext>
            </p:extLst>
          </p:nvPr>
        </p:nvGraphicFramePr>
        <p:xfrm>
          <a:off x="1193532" y="3089709"/>
          <a:ext cx="7526957" cy="4178845"/>
        </p:xfrm>
        <a:graphic>
          <a:graphicData uri="http://schemas.openxmlformats.org/drawingml/2006/table">
            <a:tbl>
              <a:tblPr/>
              <a:tblGrid>
                <a:gridCol w="2722517">
                  <a:extLst>
                    <a:ext uri="{9D8B030D-6E8A-4147-A177-3AD203B41FA5}">
                      <a16:colId xmlns:a16="http://schemas.microsoft.com/office/drawing/2014/main" val="2867170824"/>
                    </a:ext>
                  </a:extLst>
                </a:gridCol>
                <a:gridCol w="1201110">
                  <a:extLst>
                    <a:ext uri="{9D8B030D-6E8A-4147-A177-3AD203B41FA5}">
                      <a16:colId xmlns:a16="http://schemas.microsoft.com/office/drawing/2014/main" val="2210859226"/>
                    </a:ext>
                  </a:extLst>
                </a:gridCol>
                <a:gridCol w="1201110">
                  <a:extLst>
                    <a:ext uri="{9D8B030D-6E8A-4147-A177-3AD203B41FA5}">
                      <a16:colId xmlns:a16="http://schemas.microsoft.com/office/drawing/2014/main" val="4225649371"/>
                    </a:ext>
                  </a:extLst>
                </a:gridCol>
                <a:gridCol w="1201110">
                  <a:extLst>
                    <a:ext uri="{9D8B030D-6E8A-4147-A177-3AD203B41FA5}">
                      <a16:colId xmlns:a16="http://schemas.microsoft.com/office/drawing/2014/main" val="3529410001"/>
                    </a:ext>
                  </a:extLst>
                </a:gridCol>
                <a:gridCol w="1201110">
                  <a:extLst>
                    <a:ext uri="{9D8B030D-6E8A-4147-A177-3AD203B41FA5}">
                      <a16:colId xmlns:a16="http://schemas.microsoft.com/office/drawing/2014/main" val="3888990665"/>
                    </a:ext>
                  </a:extLst>
                </a:gridCol>
              </a:tblGrid>
              <a:tr h="895466">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VALLE ABURRA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720533112"/>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MEDELLIN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506.622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2.831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62148106"/>
                  </a:ext>
                </a:extLst>
              </a:tr>
              <a:tr h="298489">
                <a:tc>
                  <a:txBody>
                    <a:bodyPr/>
                    <a:lstStyle/>
                    <a:p>
                      <a:pPr algn="l" fontAlgn="ctr"/>
                      <a:r>
                        <a:rPr lang="es-CO" sz="1600" b="0" i="0" u="none" strike="noStrike" dirty="0">
                          <a:solidFill>
                            <a:srgbClr val="000000"/>
                          </a:solidFill>
                          <a:effectLst/>
                          <a:highlight>
                            <a:srgbClr val="F2F2F2"/>
                          </a:highlight>
                          <a:latin typeface="Calibri" panose="020F0502020204030204" pitchFamily="34" charset="0"/>
                        </a:rPr>
                        <a:t>BARBOSA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97407559"/>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BELLO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89.225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70,3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294236429"/>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CALDAS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14.125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95575489"/>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COPACABANA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14.854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74,0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68980340"/>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ENVIGADO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16.777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94,0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33954463"/>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GIRARDOTA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35239192"/>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ITAGUI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40.026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77,5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03881413"/>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LA ESTRELLA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9.859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58142440"/>
                  </a:ext>
                </a:extLst>
              </a:tr>
              <a:tr h="298489">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SABANETA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8.662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88344681"/>
                  </a:ext>
                </a:extLst>
              </a:tr>
              <a:tr h="298489">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VALLE ABURRA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730.596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4.139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56,7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66,8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2401725944"/>
                  </a:ext>
                </a:extLst>
              </a:tr>
            </a:tbl>
          </a:graphicData>
        </a:graphic>
      </p:graphicFrame>
    </p:spTree>
    <p:extLst>
      <p:ext uri="{BB962C8B-B14F-4D97-AF65-F5344CB8AC3E}">
        <p14:creationId xmlns:p14="http://schemas.microsoft.com/office/powerpoint/2010/main" val="334971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mayo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Urabá</a:t>
            </a:r>
          </a:p>
        </p:txBody>
      </p:sp>
      <p:sp>
        <p:nvSpPr>
          <p:cNvPr id="5" name="CuadroTexto 4">
            <a:extLst>
              <a:ext uri="{FF2B5EF4-FFF2-40B4-BE49-F238E27FC236}">
                <a16:creationId xmlns:a16="http://schemas.microsoft.com/office/drawing/2014/main" id="{A14E20A2-17B2-2D21-F33D-F68F0451BD3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F712259-FE4E-64ED-2315-E2AB2EC561A5}"/>
              </a:ext>
            </a:extLst>
          </p:cNvPr>
          <p:cNvSpPr txBox="1"/>
          <p:nvPr/>
        </p:nvSpPr>
        <p:spPr>
          <a:xfrm>
            <a:off x="1538153" y="7809464"/>
            <a:ext cx="7077359" cy="830997"/>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Urabá es de  18,8 presentando una disminución del 6% con relación al mes anterior (19,9).</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7" name="Tabla 6">
            <a:extLst>
              <a:ext uri="{FF2B5EF4-FFF2-40B4-BE49-F238E27FC236}">
                <a16:creationId xmlns:a16="http://schemas.microsoft.com/office/drawing/2014/main" id="{804A8CDE-FD3C-8AE3-8A14-D8AF192D8EA3}"/>
              </a:ext>
            </a:extLst>
          </p:cNvPr>
          <p:cNvGraphicFramePr>
            <a:graphicFrameLocks noGrp="1"/>
          </p:cNvGraphicFramePr>
          <p:nvPr>
            <p:extLst>
              <p:ext uri="{D42A27DB-BD31-4B8C-83A1-F6EECF244321}">
                <p14:modId xmlns:p14="http://schemas.microsoft.com/office/powerpoint/2010/main" val="2218050791"/>
              </p:ext>
            </p:extLst>
          </p:nvPr>
        </p:nvGraphicFramePr>
        <p:xfrm>
          <a:off x="1083179" y="2727543"/>
          <a:ext cx="7914265" cy="4727972"/>
        </p:xfrm>
        <a:graphic>
          <a:graphicData uri="http://schemas.openxmlformats.org/drawingml/2006/table">
            <a:tbl>
              <a:tblPr/>
              <a:tblGrid>
                <a:gridCol w="2862605">
                  <a:extLst>
                    <a:ext uri="{9D8B030D-6E8A-4147-A177-3AD203B41FA5}">
                      <a16:colId xmlns:a16="http://schemas.microsoft.com/office/drawing/2014/main" val="3947620445"/>
                    </a:ext>
                  </a:extLst>
                </a:gridCol>
                <a:gridCol w="1262915">
                  <a:extLst>
                    <a:ext uri="{9D8B030D-6E8A-4147-A177-3AD203B41FA5}">
                      <a16:colId xmlns:a16="http://schemas.microsoft.com/office/drawing/2014/main" val="1450219870"/>
                    </a:ext>
                  </a:extLst>
                </a:gridCol>
                <a:gridCol w="1262915">
                  <a:extLst>
                    <a:ext uri="{9D8B030D-6E8A-4147-A177-3AD203B41FA5}">
                      <a16:colId xmlns:a16="http://schemas.microsoft.com/office/drawing/2014/main" val="943737953"/>
                    </a:ext>
                  </a:extLst>
                </a:gridCol>
                <a:gridCol w="1262915">
                  <a:extLst>
                    <a:ext uri="{9D8B030D-6E8A-4147-A177-3AD203B41FA5}">
                      <a16:colId xmlns:a16="http://schemas.microsoft.com/office/drawing/2014/main" val="1121479227"/>
                    </a:ext>
                  </a:extLst>
                </a:gridCol>
                <a:gridCol w="1262915">
                  <a:extLst>
                    <a:ext uri="{9D8B030D-6E8A-4147-A177-3AD203B41FA5}">
                      <a16:colId xmlns:a16="http://schemas.microsoft.com/office/drawing/2014/main" val="2735590051"/>
                    </a:ext>
                  </a:extLst>
                </a:gridCol>
              </a:tblGrid>
              <a:tr h="945596">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 URABA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592498326"/>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APARTADO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38.350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67149942"/>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ARBOLETES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14847395"/>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CAREPA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20.856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3712536"/>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CHIGORODO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22.610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31445178"/>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MURINDO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2.290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73159072"/>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MUTATA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13.312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53086103"/>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NECOCLI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19.589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8042995"/>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JUAN DE URABA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14.163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11616025"/>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PEDRO DE URABA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25.937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67166529"/>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TURBO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36.153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52845429"/>
                  </a:ext>
                </a:extLst>
              </a:tr>
              <a:tr h="315198">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VIGIA DEL FUERTE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80844495"/>
                  </a:ext>
                </a:extLst>
              </a:tr>
              <a:tr h="315198">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URABA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214.859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404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18,8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193636756"/>
                  </a:ext>
                </a:extLst>
              </a:tr>
            </a:tbl>
          </a:graphicData>
        </a:graphic>
      </p:graphicFrame>
    </p:spTree>
    <p:extLst>
      <p:ext uri="{BB962C8B-B14F-4D97-AF65-F5344CB8AC3E}">
        <p14:creationId xmlns:p14="http://schemas.microsoft.com/office/powerpoint/2010/main" val="417530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93240" y="1247635"/>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mayo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17008" y="47802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Oriente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31824" y="8852095"/>
            <a:ext cx="8037095"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Oriente es de  30,8 presentando una disminución del 10% con relación al mes anterior (34,2).</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6" name="Tabla 5">
            <a:extLst>
              <a:ext uri="{FF2B5EF4-FFF2-40B4-BE49-F238E27FC236}">
                <a16:creationId xmlns:a16="http://schemas.microsoft.com/office/drawing/2014/main" id="{89DDD5FA-73D6-F221-74EE-D05D2107493A}"/>
              </a:ext>
            </a:extLst>
          </p:cNvPr>
          <p:cNvGraphicFramePr>
            <a:graphicFrameLocks noGrp="1"/>
          </p:cNvGraphicFramePr>
          <p:nvPr>
            <p:extLst>
              <p:ext uri="{D42A27DB-BD31-4B8C-83A1-F6EECF244321}">
                <p14:modId xmlns:p14="http://schemas.microsoft.com/office/powerpoint/2010/main" val="1292517703"/>
              </p:ext>
            </p:extLst>
          </p:nvPr>
        </p:nvGraphicFramePr>
        <p:xfrm>
          <a:off x="1293240" y="2078632"/>
          <a:ext cx="7704203" cy="6655108"/>
        </p:xfrm>
        <a:graphic>
          <a:graphicData uri="http://schemas.openxmlformats.org/drawingml/2006/table">
            <a:tbl>
              <a:tblPr/>
              <a:tblGrid>
                <a:gridCol w="2786627">
                  <a:extLst>
                    <a:ext uri="{9D8B030D-6E8A-4147-A177-3AD203B41FA5}">
                      <a16:colId xmlns:a16="http://schemas.microsoft.com/office/drawing/2014/main" val="1542065889"/>
                    </a:ext>
                  </a:extLst>
                </a:gridCol>
                <a:gridCol w="1229394">
                  <a:extLst>
                    <a:ext uri="{9D8B030D-6E8A-4147-A177-3AD203B41FA5}">
                      <a16:colId xmlns:a16="http://schemas.microsoft.com/office/drawing/2014/main" val="2133529276"/>
                    </a:ext>
                  </a:extLst>
                </a:gridCol>
                <a:gridCol w="1229394">
                  <a:extLst>
                    <a:ext uri="{9D8B030D-6E8A-4147-A177-3AD203B41FA5}">
                      <a16:colId xmlns:a16="http://schemas.microsoft.com/office/drawing/2014/main" val="1748176682"/>
                    </a:ext>
                  </a:extLst>
                </a:gridCol>
                <a:gridCol w="1229394">
                  <a:extLst>
                    <a:ext uri="{9D8B030D-6E8A-4147-A177-3AD203B41FA5}">
                      <a16:colId xmlns:a16="http://schemas.microsoft.com/office/drawing/2014/main" val="3387739109"/>
                    </a:ext>
                  </a:extLst>
                </a:gridCol>
                <a:gridCol w="1229394">
                  <a:extLst>
                    <a:ext uri="{9D8B030D-6E8A-4147-A177-3AD203B41FA5}">
                      <a16:colId xmlns:a16="http://schemas.microsoft.com/office/drawing/2014/main" val="3807996432"/>
                    </a:ext>
                  </a:extLst>
                </a:gridCol>
              </a:tblGrid>
              <a:tr h="739053">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ORIENTE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025709759"/>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ABEJORRAL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9.150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99311644"/>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ALEJANDRIA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2.868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15731156"/>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ARGELIA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21073227"/>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CARMEN DE VIBORAL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12.497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38320005"/>
                  </a:ext>
                </a:extLst>
              </a:tr>
              <a:tr h="246351">
                <a:tc>
                  <a:txBody>
                    <a:bodyPr/>
                    <a:lstStyle/>
                    <a:p>
                      <a:pPr algn="l" fontAlgn="ctr"/>
                      <a:r>
                        <a:rPr lang="es-CO" sz="1600" b="0" i="0" u="none" strike="noStrike" dirty="0">
                          <a:solidFill>
                            <a:srgbClr val="000000"/>
                          </a:solidFill>
                          <a:effectLst/>
                          <a:highlight>
                            <a:srgbClr val="F2F2F2"/>
                          </a:highlight>
                          <a:latin typeface="Calibri" panose="020F0502020204030204" pitchFamily="34" charset="0"/>
                        </a:rPr>
                        <a:t>COCORNA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9.687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61891420"/>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CONCEPCION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2.328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02777273"/>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GRANADA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4.993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17845739"/>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GUARNE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11.766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96526546"/>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GUATAPE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24158864"/>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LA CEJA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7.584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38421950"/>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LA UNION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8.448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87353603"/>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MARINILLA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20.449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80413278"/>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NARIÑO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7.090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47090583"/>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PEÑOL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9.289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86048410"/>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RETIRO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3.240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94367520"/>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RIONEGRO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20.264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13186404"/>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CARLOS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7.203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2370329"/>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FRANCISCO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4.908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80976090"/>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LUIS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10.081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29064353"/>
                  </a:ext>
                </a:extLst>
              </a:tr>
              <a:tr h="24998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RAFAEL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9.362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06112686"/>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VICENTE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11.840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66356736"/>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SANTUARIO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14.870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48946761"/>
                  </a:ext>
                </a:extLst>
              </a:tr>
              <a:tr h="246351">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SONSON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21.575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73218319"/>
                  </a:ext>
                </a:extLst>
              </a:tr>
              <a:tr h="246351">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ORIENTE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219.813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677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34,2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451567755"/>
                  </a:ext>
                </a:extLst>
              </a:tr>
            </a:tbl>
          </a:graphicData>
        </a:graphic>
      </p:graphicFrame>
    </p:spTree>
    <p:extLst>
      <p:ext uri="{BB962C8B-B14F-4D97-AF65-F5344CB8AC3E}">
        <p14:creationId xmlns:p14="http://schemas.microsoft.com/office/powerpoint/2010/main" val="208441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80883" y="1354666"/>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mayo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585055"/>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Suroeste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19467" y="8754096"/>
            <a:ext cx="751675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Suroeste es de 30,9  presentando una disminución del 5% con relación al mes anterior (32,5).</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6" name="Tabla 5">
            <a:extLst>
              <a:ext uri="{FF2B5EF4-FFF2-40B4-BE49-F238E27FC236}">
                <a16:creationId xmlns:a16="http://schemas.microsoft.com/office/drawing/2014/main" id="{71E09BEE-CB25-B59C-097B-CF46D7608764}"/>
              </a:ext>
            </a:extLst>
          </p:cNvPr>
          <p:cNvGraphicFramePr>
            <a:graphicFrameLocks noGrp="1"/>
          </p:cNvGraphicFramePr>
          <p:nvPr>
            <p:extLst>
              <p:ext uri="{D42A27DB-BD31-4B8C-83A1-F6EECF244321}">
                <p14:modId xmlns:p14="http://schemas.microsoft.com/office/powerpoint/2010/main" val="710534153"/>
              </p:ext>
            </p:extLst>
          </p:nvPr>
        </p:nvGraphicFramePr>
        <p:xfrm>
          <a:off x="1280883" y="1939441"/>
          <a:ext cx="7795740" cy="6521165"/>
        </p:xfrm>
        <a:graphic>
          <a:graphicData uri="http://schemas.openxmlformats.org/drawingml/2006/table">
            <a:tbl>
              <a:tblPr/>
              <a:tblGrid>
                <a:gridCol w="2819736">
                  <a:extLst>
                    <a:ext uri="{9D8B030D-6E8A-4147-A177-3AD203B41FA5}">
                      <a16:colId xmlns:a16="http://schemas.microsoft.com/office/drawing/2014/main" val="1258402102"/>
                    </a:ext>
                  </a:extLst>
                </a:gridCol>
                <a:gridCol w="1244001">
                  <a:extLst>
                    <a:ext uri="{9D8B030D-6E8A-4147-A177-3AD203B41FA5}">
                      <a16:colId xmlns:a16="http://schemas.microsoft.com/office/drawing/2014/main" val="3311009773"/>
                    </a:ext>
                  </a:extLst>
                </a:gridCol>
                <a:gridCol w="1244001">
                  <a:extLst>
                    <a:ext uri="{9D8B030D-6E8A-4147-A177-3AD203B41FA5}">
                      <a16:colId xmlns:a16="http://schemas.microsoft.com/office/drawing/2014/main" val="357650040"/>
                    </a:ext>
                  </a:extLst>
                </a:gridCol>
                <a:gridCol w="1244001">
                  <a:extLst>
                    <a:ext uri="{9D8B030D-6E8A-4147-A177-3AD203B41FA5}">
                      <a16:colId xmlns:a16="http://schemas.microsoft.com/office/drawing/2014/main" val="2684503352"/>
                    </a:ext>
                  </a:extLst>
                </a:gridCol>
                <a:gridCol w="1244001">
                  <a:extLst>
                    <a:ext uri="{9D8B030D-6E8A-4147-A177-3AD203B41FA5}">
                      <a16:colId xmlns:a16="http://schemas.microsoft.com/office/drawing/2014/main" val="2538893396"/>
                    </a:ext>
                  </a:extLst>
                </a:gridCol>
              </a:tblGrid>
              <a:tr h="752443">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SUROESTE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009645825"/>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AMAGA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3.264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62760621"/>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23.657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80520197"/>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ANGELOPOLIS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75,5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93425720"/>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BETANIA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4.439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90244318"/>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BETULIA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14.210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00092510"/>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BOLIVAR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8.412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15827079"/>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CARAMANTA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45373125"/>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CONCORDIA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11.795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84736887"/>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FREDONIA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7.724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096801918"/>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HISPANIA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52,3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50261629"/>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JARDIN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8.242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44642611"/>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LA PINTADA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4.394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98351076"/>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MONTEBELLO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4.292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41587964"/>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PUEBLORRICO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70410113"/>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SALGAR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8.791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96389446"/>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SANTA BARBARA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7.612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99900721"/>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TAMESIS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42892726"/>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TARSO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2.973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29579796"/>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TITIRIBI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3.370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02571652"/>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URRAO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24.776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15734834"/>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VALPARAISO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2.673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37057385"/>
                  </a:ext>
                </a:extLst>
              </a:tr>
              <a:tr h="25081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VENECIA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5.554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626286"/>
                  </a:ext>
                </a:extLst>
              </a:tr>
              <a:tr h="250814">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SUROESTE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154.124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477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30,9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32,5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3113606175"/>
                  </a:ext>
                </a:extLst>
              </a:tr>
            </a:tbl>
          </a:graphicData>
        </a:graphic>
      </p:graphicFrame>
    </p:spTree>
    <p:extLst>
      <p:ext uri="{BB962C8B-B14F-4D97-AF65-F5344CB8AC3E}">
        <p14:creationId xmlns:p14="http://schemas.microsoft.com/office/powerpoint/2010/main" val="53729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856266" y="1952454"/>
            <a:ext cx="8544439" cy="1477328"/>
          </a:xfrm>
          <a:prstGeom prst="rect">
            <a:avLst/>
          </a:prstGeom>
          <a:noFill/>
        </p:spPr>
        <p:txBody>
          <a:bodyPr wrap="square" rtlCol="0">
            <a:spAutoFit/>
          </a:bodyPr>
          <a:lstStyle/>
          <a:p>
            <a:pPr algn="just"/>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Para el mes de mayo de 2024, se presentaron </a:t>
            </a:r>
            <a:r>
              <a:rPr lang="es-ES"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113.425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evidenciando una disminución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2.352</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manifestaciones con relación al comportamiento registrado en el mes de mayo del año 2023. Y una disminución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8.379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con relación al mes de abril de 2024.</a:t>
            </a:r>
          </a:p>
        </p:txBody>
      </p:sp>
      <p:sp>
        <p:nvSpPr>
          <p:cNvPr id="7" name="CuadroTexto 6">
            <a:extLst>
              <a:ext uri="{FF2B5EF4-FFF2-40B4-BE49-F238E27FC236}">
                <a16:creationId xmlns:a16="http://schemas.microsoft.com/office/drawing/2014/main" id="{6B610AFE-F24A-4BAB-B61A-01FA4354CCCA}"/>
              </a:ext>
            </a:extLst>
          </p:cNvPr>
          <p:cNvSpPr txBox="1"/>
          <p:nvPr/>
        </p:nvSpPr>
        <p:spPr>
          <a:xfrm>
            <a:off x="856266" y="3495820"/>
            <a:ext cx="6799053" cy="338554"/>
          </a:xfrm>
          <a:prstGeom prst="rect">
            <a:avLst/>
          </a:prstGeom>
          <a:noFill/>
        </p:spPr>
        <p:txBody>
          <a:bodyPr wrap="square" rtlCol="0">
            <a:spAutoFit/>
          </a:bodyPr>
          <a:lstStyle/>
          <a:p>
            <a:r>
              <a:rPr lang="es-CO" sz="1600" b="1" i="1" dirty="0">
                <a:solidFill>
                  <a:srgbClr val="44546A"/>
                </a:solidFill>
                <a:latin typeface="Arial" panose="020B0604020202020204" pitchFamily="34" charset="0"/>
                <a:ea typeface="Calibri" panose="020F0502020204030204" pitchFamily="34" charset="0"/>
                <a:cs typeface="Arial" panose="020B0604020202020204" pitchFamily="34" charset="0"/>
              </a:rPr>
              <a:t>Gráfico 1. Comportamiento manifestaciones periodo 2024 – 2023</a:t>
            </a:r>
          </a:p>
        </p:txBody>
      </p:sp>
      <p:sp>
        <p:nvSpPr>
          <p:cNvPr id="3" name="CuadroTexto 2">
            <a:extLst>
              <a:ext uri="{FF2B5EF4-FFF2-40B4-BE49-F238E27FC236}">
                <a16:creationId xmlns:a16="http://schemas.microsoft.com/office/drawing/2014/main" id="{13B6322E-6BA5-2119-107B-D8C23E501177}"/>
              </a:ext>
            </a:extLst>
          </p:cNvPr>
          <p:cNvSpPr txBox="1"/>
          <p:nvPr/>
        </p:nvSpPr>
        <p:spPr>
          <a:xfrm>
            <a:off x="856266" y="8099653"/>
            <a:ext cx="8544439" cy="461665"/>
          </a:xfrm>
          <a:prstGeom prst="rect">
            <a:avLst/>
          </a:prstGeom>
          <a:noFill/>
        </p:spPr>
        <p:txBody>
          <a:bodyPr wrap="square" rtlCol="0">
            <a:spAutoFit/>
          </a:bodyPr>
          <a:lstStyle/>
          <a:p>
            <a:pPr algn="just"/>
            <a:r>
              <a:rPr lang="es-MX" sz="12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 </a:t>
            </a:r>
            <a:r>
              <a:rPr lang="es-MX" sz="1200" dirty="0">
                <a:solidFill>
                  <a:srgbClr val="23505E"/>
                </a:solidFill>
                <a:latin typeface="Open Sans" panose="020B0606030504020204" pitchFamily="34" charset="0"/>
                <a:ea typeface="Open Sans" panose="020B0606030504020204" pitchFamily="34" charset="0"/>
                <a:cs typeface="Open Sans" panose="020B0606030504020204" pitchFamily="34" charset="0"/>
              </a:rPr>
              <a:t>Las expresiones de los usuarios incluyen derechos de petición, quejas, reclamos, sugerencias, solicitudes de información y felicitaciones.</a:t>
            </a:r>
            <a:endParaRPr lang="es-CO" sz="1200"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CuadroTexto 4">
            <a:extLst>
              <a:ext uri="{FF2B5EF4-FFF2-40B4-BE49-F238E27FC236}">
                <a16:creationId xmlns:a16="http://schemas.microsoft.com/office/drawing/2014/main" id="{B72512B0-6CD3-C2FC-F20B-4F4D9E2BEF32}"/>
              </a:ext>
            </a:extLst>
          </p:cNvPr>
          <p:cNvSpPr txBox="1"/>
          <p:nvPr/>
        </p:nvSpPr>
        <p:spPr>
          <a:xfrm>
            <a:off x="2870886" y="1289372"/>
            <a:ext cx="6529819" cy="461665"/>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Comportamiento de manifestaciones</a:t>
            </a:r>
          </a:p>
        </p:txBody>
      </p:sp>
      <p:sp>
        <p:nvSpPr>
          <p:cNvPr id="6" name="CuadroTexto 5">
            <a:extLst>
              <a:ext uri="{FF2B5EF4-FFF2-40B4-BE49-F238E27FC236}">
                <a16:creationId xmlns:a16="http://schemas.microsoft.com/office/drawing/2014/main" id="{C95746FA-678D-F8E1-E77F-D04DC8CDE4A4}"/>
              </a:ext>
            </a:extLst>
          </p:cNvPr>
          <p:cNvSpPr txBox="1"/>
          <p:nvPr/>
        </p:nvSpPr>
        <p:spPr>
          <a:xfrm>
            <a:off x="3299236" y="9155867"/>
            <a:ext cx="6797658" cy="559127"/>
          </a:xfrm>
          <a:prstGeom prst="rect">
            <a:avLst/>
          </a:prstGeom>
          <a:noFill/>
        </p:spPr>
        <p:txBody>
          <a:bodyPr wrap="square" rtlCol="0">
            <a:spAutoFit/>
          </a:bodyPr>
          <a:lstStyle/>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100" b="1" i="1" dirty="0">
              <a:solidFill>
                <a:srgbClr val="23505E"/>
              </a:solidFill>
              <a:latin typeface="Arial" panose="020B0604020202020204" pitchFamily="34" charset="0"/>
              <a:cs typeface="Arial" panose="020B0604020202020204" pitchFamily="34" charset="0"/>
            </a:endParaRPr>
          </a:p>
        </p:txBody>
      </p:sp>
      <p:graphicFrame>
        <p:nvGraphicFramePr>
          <p:cNvPr id="2" name="Gráfico 1">
            <a:extLst>
              <a:ext uri="{FF2B5EF4-FFF2-40B4-BE49-F238E27FC236}">
                <a16:creationId xmlns:a16="http://schemas.microsoft.com/office/drawing/2014/main" id="{586BBA4D-E939-2A99-833A-36FF17E58EEC}"/>
              </a:ext>
            </a:extLst>
          </p:cNvPr>
          <p:cNvGraphicFramePr>
            <a:graphicFrameLocks/>
          </p:cNvGraphicFramePr>
          <p:nvPr>
            <p:extLst>
              <p:ext uri="{D42A27DB-BD31-4B8C-83A1-F6EECF244321}">
                <p14:modId xmlns:p14="http://schemas.microsoft.com/office/powerpoint/2010/main" val="1318883048"/>
              </p:ext>
            </p:extLst>
          </p:nvPr>
        </p:nvGraphicFramePr>
        <p:xfrm>
          <a:off x="856266" y="4053505"/>
          <a:ext cx="8759372" cy="39256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326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mayo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91501" y="8217489"/>
            <a:ext cx="7454633"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Norte es de 25,3 presentando un aumento del 9% con relación al mes anterior (23,1).</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5" name="Tabla 4">
            <a:extLst>
              <a:ext uri="{FF2B5EF4-FFF2-40B4-BE49-F238E27FC236}">
                <a16:creationId xmlns:a16="http://schemas.microsoft.com/office/drawing/2014/main" id="{6BA4E087-6BA7-E18C-819F-9B1F036E48F7}"/>
              </a:ext>
            </a:extLst>
          </p:cNvPr>
          <p:cNvGraphicFramePr>
            <a:graphicFrameLocks noGrp="1"/>
          </p:cNvGraphicFramePr>
          <p:nvPr>
            <p:extLst>
              <p:ext uri="{D42A27DB-BD31-4B8C-83A1-F6EECF244321}">
                <p14:modId xmlns:p14="http://schemas.microsoft.com/office/powerpoint/2010/main" val="3489881646"/>
              </p:ext>
            </p:extLst>
          </p:nvPr>
        </p:nvGraphicFramePr>
        <p:xfrm>
          <a:off x="1391500" y="2541068"/>
          <a:ext cx="7454633" cy="5505654"/>
        </p:xfrm>
        <a:graphic>
          <a:graphicData uri="http://schemas.openxmlformats.org/drawingml/2006/table">
            <a:tbl>
              <a:tblPr/>
              <a:tblGrid>
                <a:gridCol w="2696357">
                  <a:extLst>
                    <a:ext uri="{9D8B030D-6E8A-4147-A177-3AD203B41FA5}">
                      <a16:colId xmlns:a16="http://schemas.microsoft.com/office/drawing/2014/main" val="3235901136"/>
                    </a:ext>
                  </a:extLst>
                </a:gridCol>
                <a:gridCol w="1189569">
                  <a:extLst>
                    <a:ext uri="{9D8B030D-6E8A-4147-A177-3AD203B41FA5}">
                      <a16:colId xmlns:a16="http://schemas.microsoft.com/office/drawing/2014/main" val="204465517"/>
                    </a:ext>
                  </a:extLst>
                </a:gridCol>
                <a:gridCol w="1189569">
                  <a:extLst>
                    <a:ext uri="{9D8B030D-6E8A-4147-A177-3AD203B41FA5}">
                      <a16:colId xmlns:a16="http://schemas.microsoft.com/office/drawing/2014/main" val="1946869779"/>
                    </a:ext>
                  </a:extLst>
                </a:gridCol>
                <a:gridCol w="1189569">
                  <a:extLst>
                    <a:ext uri="{9D8B030D-6E8A-4147-A177-3AD203B41FA5}">
                      <a16:colId xmlns:a16="http://schemas.microsoft.com/office/drawing/2014/main" val="1455305618"/>
                    </a:ext>
                  </a:extLst>
                </a:gridCol>
                <a:gridCol w="1189569">
                  <a:extLst>
                    <a:ext uri="{9D8B030D-6E8A-4147-A177-3AD203B41FA5}">
                      <a16:colId xmlns:a16="http://schemas.microsoft.com/office/drawing/2014/main" val="2804813175"/>
                    </a:ext>
                  </a:extLst>
                </a:gridCol>
              </a:tblGrid>
              <a:tr h="786522">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NORTE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505525851"/>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ANGOSTURA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95025818"/>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BELMIRA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2.807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83426798"/>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BRICEÑO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1.513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2039336"/>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CAMPAMENTO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6.273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06509581"/>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CAROLINA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11898776"/>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DON MATIAS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6.355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10192348"/>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ENTRERRIOS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2.878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00317166"/>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GOMEZ PLATA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4.392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83391062"/>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GUADALUPE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3.675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87484817"/>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ITUANGO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16.268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85904022"/>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ANDRES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293202001"/>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JOSE DE LA MONTAÑA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74066267"/>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PEDRO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9.628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41305087"/>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SANTA ROSA DE OSOS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15.078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87047202"/>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TOLEDO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3.706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86571309"/>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VALDIVIA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41661802"/>
                  </a:ext>
                </a:extLst>
              </a:tr>
              <a:tr h="26217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YARUMAL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16.437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35014325"/>
                  </a:ext>
                </a:extLst>
              </a:tr>
              <a:tr h="262174">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NORTE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97.685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247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25,3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23,1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58410475"/>
                  </a:ext>
                </a:extLst>
              </a:tr>
            </a:tbl>
          </a:graphicData>
        </a:graphic>
      </p:graphicFrame>
    </p:spTree>
    <p:extLst>
      <p:ext uri="{BB962C8B-B14F-4D97-AF65-F5344CB8AC3E}">
        <p14:creationId xmlns:p14="http://schemas.microsoft.com/office/powerpoint/2010/main" val="61999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mayo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Occidente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535300" y="8362607"/>
            <a:ext cx="7319519" cy="830997"/>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Occidente es de 15,0 presentando una disminución del 28% con relación al mes anterior (20,9).</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6" name="Tabla 5">
            <a:extLst>
              <a:ext uri="{FF2B5EF4-FFF2-40B4-BE49-F238E27FC236}">
                <a16:creationId xmlns:a16="http://schemas.microsoft.com/office/drawing/2014/main" id="{AC23D110-AE21-D8E0-A640-289C07985FE2}"/>
              </a:ext>
            </a:extLst>
          </p:cNvPr>
          <p:cNvGraphicFramePr>
            <a:graphicFrameLocks noGrp="1"/>
          </p:cNvGraphicFramePr>
          <p:nvPr>
            <p:extLst>
              <p:ext uri="{D42A27DB-BD31-4B8C-83A1-F6EECF244321}">
                <p14:modId xmlns:p14="http://schemas.microsoft.com/office/powerpoint/2010/main" val="357445254"/>
              </p:ext>
            </p:extLst>
          </p:nvPr>
        </p:nvGraphicFramePr>
        <p:xfrm>
          <a:off x="1219467" y="2641440"/>
          <a:ext cx="7777975" cy="5637609"/>
        </p:xfrm>
        <a:graphic>
          <a:graphicData uri="http://schemas.openxmlformats.org/drawingml/2006/table">
            <a:tbl>
              <a:tblPr/>
              <a:tblGrid>
                <a:gridCol w="2813311">
                  <a:extLst>
                    <a:ext uri="{9D8B030D-6E8A-4147-A177-3AD203B41FA5}">
                      <a16:colId xmlns:a16="http://schemas.microsoft.com/office/drawing/2014/main" val="1205808834"/>
                    </a:ext>
                  </a:extLst>
                </a:gridCol>
                <a:gridCol w="1241166">
                  <a:extLst>
                    <a:ext uri="{9D8B030D-6E8A-4147-A177-3AD203B41FA5}">
                      <a16:colId xmlns:a16="http://schemas.microsoft.com/office/drawing/2014/main" val="1843200131"/>
                    </a:ext>
                  </a:extLst>
                </a:gridCol>
                <a:gridCol w="1241166">
                  <a:extLst>
                    <a:ext uri="{9D8B030D-6E8A-4147-A177-3AD203B41FA5}">
                      <a16:colId xmlns:a16="http://schemas.microsoft.com/office/drawing/2014/main" val="933530235"/>
                    </a:ext>
                  </a:extLst>
                </a:gridCol>
                <a:gridCol w="1241166">
                  <a:extLst>
                    <a:ext uri="{9D8B030D-6E8A-4147-A177-3AD203B41FA5}">
                      <a16:colId xmlns:a16="http://schemas.microsoft.com/office/drawing/2014/main" val="2504951510"/>
                    </a:ext>
                  </a:extLst>
                </a:gridCol>
                <a:gridCol w="1241166">
                  <a:extLst>
                    <a:ext uri="{9D8B030D-6E8A-4147-A177-3AD203B41FA5}">
                      <a16:colId xmlns:a16="http://schemas.microsoft.com/office/drawing/2014/main" val="1831735880"/>
                    </a:ext>
                  </a:extLst>
                </a:gridCol>
              </a:tblGrid>
              <a:tr h="768764">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OCCIDENTE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2652835491"/>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ABRIAQUI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81404349"/>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ANTIOQUIA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7.657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17210938"/>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5.501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05662918"/>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ARMENIA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6833404"/>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BURITICA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5.337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86202020"/>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CAICEDO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6.993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33031830"/>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CAÑASGORDAS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11.335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07911251"/>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DABEIBA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49226592"/>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EBEJICO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6.606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65500582"/>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FRONTINO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2.481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04626530"/>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GIRALDO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9886063"/>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HELICONIA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5854694"/>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LIBORINA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99900643"/>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OLAYA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13073475"/>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PEQUE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2.529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00472080"/>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SABANALARGA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6.578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30106331"/>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JERONIMO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5.779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51467590"/>
                  </a:ext>
                </a:extLst>
              </a:tr>
              <a:tr h="25625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SOPETRAN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30,6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98657051"/>
                  </a:ext>
                </a:extLst>
              </a:tr>
              <a:tr h="256255">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OCCIDENTE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85.801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129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20,9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055190911"/>
                  </a:ext>
                </a:extLst>
              </a:tr>
            </a:tbl>
          </a:graphicData>
        </a:graphic>
      </p:graphicFrame>
    </p:spTree>
    <p:extLst>
      <p:ext uri="{BB962C8B-B14F-4D97-AF65-F5344CB8AC3E}">
        <p14:creationId xmlns:p14="http://schemas.microsoft.com/office/powerpoint/2010/main" val="3349886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mayo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Nordeste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22220" y="7455521"/>
            <a:ext cx="7675223" cy="923330"/>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Nordeste es de</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22,0</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presentando un aumento del 21% con relación al mes anterior (18,2) .</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a 6">
            <a:extLst>
              <a:ext uri="{FF2B5EF4-FFF2-40B4-BE49-F238E27FC236}">
                <a16:creationId xmlns:a16="http://schemas.microsoft.com/office/drawing/2014/main" id="{B15AEBA0-9666-5DE5-7563-137AFFDB1622}"/>
              </a:ext>
            </a:extLst>
          </p:cNvPr>
          <p:cNvGraphicFramePr>
            <a:graphicFrameLocks noGrp="1"/>
          </p:cNvGraphicFramePr>
          <p:nvPr>
            <p:extLst>
              <p:ext uri="{D42A27DB-BD31-4B8C-83A1-F6EECF244321}">
                <p14:modId xmlns:p14="http://schemas.microsoft.com/office/powerpoint/2010/main" val="744828247"/>
              </p:ext>
            </p:extLst>
          </p:nvPr>
        </p:nvGraphicFramePr>
        <p:xfrm>
          <a:off x="1083177" y="2752825"/>
          <a:ext cx="7914266" cy="4523875"/>
        </p:xfrm>
        <a:graphic>
          <a:graphicData uri="http://schemas.openxmlformats.org/drawingml/2006/table">
            <a:tbl>
              <a:tblPr/>
              <a:tblGrid>
                <a:gridCol w="2862606">
                  <a:extLst>
                    <a:ext uri="{9D8B030D-6E8A-4147-A177-3AD203B41FA5}">
                      <a16:colId xmlns:a16="http://schemas.microsoft.com/office/drawing/2014/main" val="1012356039"/>
                    </a:ext>
                  </a:extLst>
                </a:gridCol>
                <a:gridCol w="1262915">
                  <a:extLst>
                    <a:ext uri="{9D8B030D-6E8A-4147-A177-3AD203B41FA5}">
                      <a16:colId xmlns:a16="http://schemas.microsoft.com/office/drawing/2014/main" val="201074238"/>
                    </a:ext>
                  </a:extLst>
                </a:gridCol>
                <a:gridCol w="1262915">
                  <a:extLst>
                    <a:ext uri="{9D8B030D-6E8A-4147-A177-3AD203B41FA5}">
                      <a16:colId xmlns:a16="http://schemas.microsoft.com/office/drawing/2014/main" val="475678516"/>
                    </a:ext>
                  </a:extLst>
                </a:gridCol>
                <a:gridCol w="1262915">
                  <a:extLst>
                    <a:ext uri="{9D8B030D-6E8A-4147-A177-3AD203B41FA5}">
                      <a16:colId xmlns:a16="http://schemas.microsoft.com/office/drawing/2014/main" val="2417949140"/>
                    </a:ext>
                  </a:extLst>
                </a:gridCol>
                <a:gridCol w="1262915">
                  <a:extLst>
                    <a:ext uri="{9D8B030D-6E8A-4147-A177-3AD203B41FA5}">
                      <a16:colId xmlns:a16="http://schemas.microsoft.com/office/drawing/2014/main" val="34324469"/>
                    </a:ext>
                  </a:extLst>
                </a:gridCol>
              </a:tblGrid>
              <a:tr h="969401">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 NORDESTE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455757985"/>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AMALFI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40920214"/>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ANORI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2.822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89224965"/>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CISNEROS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6.854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56901569"/>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REMEDIOS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6.307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031905718"/>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 ROQUE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13.753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80714658"/>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SANTO DOMINGO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6.180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52075607"/>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SEGOVIA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8.613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58957528"/>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VEGACHI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11.188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86325752"/>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YALI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3.712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43,1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88221200"/>
                  </a:ext>
                </a:extLst>
              </a:tr>
              <a:tr h="323134">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YOLOMBO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8.464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76460436"/>
                  </a:ext>
                </a:extLst>
              </a:tr>
              <a:tr h="323134">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NORDESTE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73.047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22,0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18,2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286684645"/>
                  </a:ext>
                </a:extLst>
              </a:tr>
            </a:tbl>
          </a:graphicData>
        </a:graphic>
      </p:graphicFrame>
    </p:spTree>
    <p:extLst>
      <p:ext uri="{BB962C8B-B14F-4D97-AF65-F5344CB8AC3E}">
        <p14:creationId xmlns:p14="http://schemas.microsoft.com/office/powerpoint/2010/main" val="4022248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mayo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Magdalena Medio</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29853" y="6882929"/>
            <a:ext cx="8037095" cy="923330"/>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a:t>
            </a: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Magdalena medio</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25,1  presentando un</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 disminución del 18%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con relación al mes anterior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30,8</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a 6">
            <a:extLst>
              <a:ext uri="{FF2B5EF4-FFF2-40B4-BE49-F238E27FC236}">
                <a16:creationId xmlns:a16="http://schemas.microsoft.com/office/drawing/2014/main" id="{1435587E-C51A-543B-2907-D800D97E2BD6}"/>
              </a:ext>
            </a:extLst>
          </p:cNvPr>
          <p:cNvGraphicFramePr>
            <a:graphicFrameLocks noGrp="1"/>
          </p:cNvGraphicFramePr>
          <p:nvPr>
            <p:extLst>
              <p:ext uri="{D42A27DB-BD31-4B8C-83A1-F6EECF244321}">
                <p14:modId xmlns:p14="http://schemas.microsoft.com/office/powerpoint/2010/main" val="3029114336"/>
              </p:ext>
            </p:extLst>
          </p:nvPr>
        </p:nvGraphicFramePr>
        <p:xfrm>
          <a:off x="1083178" y="3339966"/>
          <a:ext cx="7914265" cy="3368849"/>
        </p:xfrm>
        <a:graphic>
          <a:graphicData uri="http://schemas.openxmlformats.org/drawingml/2006/table">
            <a:tbl>
              <a:tblPr/>
              <a:tblGrid>
                <a:gridCol w="2862605">
                  <a:extLst>
                    <a:ext uri="{9D8B030D-6E8A-4147-A177-3AD203B41FA5}">
                      <a16:colId xmlns:a16="http://schemas.microsoft.com/office/drawing/2014/main" val="2082063066"/>
                    </a:ext>
                  </a:extLst>
                </a:gridCol>
                <a:gridCol w="1262915">
                  <a:extLst>
                    <a:ext uri="{9D8B030D-6E8A-4147-A177-3AD203B41FA5}">
                      <a16:colId xmlns:a16="http://schemas.microsoft.com/office/drawing/2014/main" val="3290791066"/>
                    </a:ext>
                  </a:extLst>
                </a:gridCol>
                <a:gridCol w="1262915">
                  <a:extLst>
                    <a:ext uri="{9D8B030D-6E8A-4147-A177-3AD203B41FA5}">
                      <a16:colId xmlns:a16="http://schemas.microsoft.com/office/drawing/2014/main" val="1133594810"/>
                    </a:ext>
                  </a:extLst>
                </a:gridCol>
                <a:gridCol w="1262915">
                  <a:extLst>
                    <a:ext uri="{9D8B030D-6E8A-4147-A177-3AD203B41FA5}">
                      <a16:colId xmlns:a16="http://schemas.microsoft.com/office/drawing/2014/main" val="214485480"/>
                    </a:ext>
                  </a:extLst>
                </a:gridCol>
                <a:gridCol w="1262915">
                  <a:extLst>
                    <a:ext uri="{9D8B030D-6E8A-4147-A177-3AD203B41FA5}">
                      <a16:colId xmlns:a16="http://schemas.microsoft.com/office/drawing/2014/main" val="1058226387"/>
                    </a:ext>
                  </a:extLst>
                </a:gridCol>
              </a:tblGrid>
              <a:tr h="1010654">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MAGDALENA MEDIO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338078595"/>
                  </a:ext>
                </a:extLst>
              </a:tr>
              <a:tr h="33688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CARACOLI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2.975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2823424"/>
                  </a:ext>
                </a:extLst>
              </a:tr>
              <a:tr h="336885">
                <a:tc>
                  <a:txBody>
                    <a:bodyPr/>
                    <a:lstStyle/>
                    <a:p>
                      <a:pPr algn="l" fontAlgn="ctr"/>
                      <a:r>
                        <a:rPr lang="es-CO" sz="1600" b="0" i="0" u="none" strike="noStrike" dirty="0">
                          <a:solidFill>
                            <a:srgbClr val="000000"/>
                          </a:solidFill>
                          <a:effectLst/>
                          <a:highlight>
                            <a:srgbClr val="F2F2F2"/>
                          </a:highlight>
                          <a:latin typeface="Calibri" panose="020F0502020204030204" pitchFamily="34" charset="0"/>
                        </a:rPr>
                        <a:t>MACEO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5.675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14372316"/>
                  </a:ext>
                </a:extLst>
              </a:tr>
              <a:tr h="33688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PUERTO BERRIO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17.822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86669065"/>
                  </a:ext>
                </a:extLst>
              </a:tr>
              <a:tr h="33688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PUERTO NARE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01632835"/>
                  </a:ext>
                </a:extLst>
              </a:tr>
              <a:tr h="33688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PUERTO TRIUNFO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8.451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14936445"/>
                  </a:ext>
                </a:extLst>
              </a:tr>
              <a:tr h="336885">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YONDO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8.856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27,0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29490192"/>
                  </a:ext>
                </a:extLst>
              </a:tr>
              <a:tr h="336885">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MAGDALENA MEDIO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49.379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25,1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569960638"/>
                  </a:ext>
                </a:extLst>
              </a:tr>
            </a:tbl>
          </a:graphicData>
        </a:graphic>
      </p:graphicFrame>
    </p:spTree>
    <p:extLst>
      <p:ext uri="{BB962C8B-B14F-4D97-AF65-F5344CB8AC3E}">
        <p14:creationId xmlns:p14="http://schemas.microsoft.com/office/powerpoint/2010/main" val="2994161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mayo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Bajo Cauca</a:t>
            </a: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85521BD9-801C-D993-A17C-C56DF8056A6E}"/>
              </a:ext>
            </a:extLst>
          </p:cNvPr>
          <p:cNvSpPr txBox="1"/>
          <p:nvPr/>
        </p:nvSpPr>
        <p:spPr>
          <a:xfrm>
            <a:off x="1229853" y="6882929"/>
            <a:ext cx="8037095" cy="923330"/>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mayo en el </a:t>
            </a:r>
            <a:r>
              <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Bajo Cauca</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24,2 presentando una disminución del 12% con relación al mes anterior (27,5).</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graphicFrame>
        <p:nvGraphicFramePr>
          <p:cNvPr id="7" name="Tabla 6">
            <a:extLst>
              <a:ext uri="{FF2B5EF4-FFF2-40B4-BE49-F238E27FC236}">
                <a16:creationId xmlns:a16="http://schemas.microsoft.com/office/drawing/2014/main" id="{6269A57B-BA7C-6D66-A3AE-4CBF25DF403C}"/>
              </a:ext>
            </a:extLst>
          </p:cNvPr>
          <p:cNvGraphicFramePr>
            <a:graphicFrameLocks noGrp="1"/>
          </p:cNvGraphicFramePr>
          <p:nvPr>
            <p:extLst>
              <p:ext uri="{D42A27DB-BD31-4B8C-83A1-F6EECF244321}">
                <p14:modId xmlns:p14="http://schemas.microsoft.com/office/powerpoint/2010/main" val="3163558944"/>
              </p:ext>
            </p:extLst>
          </p:nvPr>
        </p:nvGraphicFramePr>
        <p:xfrm>
          <a:off x="1229853" y="3272589"/>
          <a:ext cx="7767590" cy="3436219"/>
        </p:xfrm>
        <a:graphic>
          <a:graphicData uri="http://schemas.openxmlformats.org/drawingml/2006/table">
            <a:tbl>
              <a:tblPr/>
              <a:tblGrid>
                <a:gridCol w="2809554">
                  <a:extLst>
                    <a:ext uri="{9D8B030D-6E8A-4147-A177-3AD203B41FA5}">
                      <a16:colId xmlns:a16="http://schemas.microsoft.com/office/drawing/2014/main" val="1588383094"/>
                    </a:ext>
                  </a:extLst>
                </a:gridCol>
                <a:gridCol w="1239509">
                  <a:extLst>
                    <a:ext uri="{9D8B030D-6E8A-4147-A177-3AD203B41FA5}">
                      <a16:colId xmlns:a16="http://schemas.microsoft.com/office/drawing/2014/main" val="3687569053"/>
                    </a:ext>
                  </a:extLst>
                </a:gridCol>
                <a:gridCol w="1239509">
                  <a:extLst>
                    <a:ext uri="{9D8B030D-6E8A-4147-A177-3AD203B41FA5}">
                      <a16:colId xmlns:a16="http://schemas.microsoft.com/office/drawing/2014/main" val="1571116064"/>
                    </a:ext>
                  </a:extLst>
                </a:gridCol>
                <a:gridCol w="1239509">
                  <a:extLst>
                    <a:ext uri="{9D8B030D-6E8A-4147-A177-3AD203B41FA5}">
                      <a16:colId xmlns:a16="http://schemas.microsoft.com/office/drawing/2014/main" val="2659444088"/>
                    </a:ext>
                  </a:extLst>
                </a:gridCol>
                <a:gridCol w="1239509">
                  <a:extLst>
                    <a:ext uri="{9D8B030D-6E8A-4147-A177-3AD203B41FA5}">
                      <a16:colId xmlns:a16="http://schemas.microsoft.com/office/drawing/2014/main" val="2099970668"/>
                    </a:ext>
                  </a:extLst>
                </a:gridCol>
              </a:tblGrid>
              <a:tr h="1030865">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BAJO CAUCA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dirty="0">
                          <a:solidFill>
                            <a:srgbClr val="FFFFFF"/>
                          </a:solidFill>
                          <a:effectLst/>
                          <a:highlight>
                            <a:srgbClr val="006666"/>
                          </a:highlight>
                          <a:latin typeface="Calibri" panose="020F0502020204030204" pitchFamily="34" charset="0"/>
                        </a:rPr>
                        <a:t>Total Afiliados 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N°PQRD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CC99"/>
                          </a:highlight>
                          <a:latin typeface="Calibri" panose="020F0502020204030204" pitchFamily="34" charset="0"/>
                        </a:rPr>
                        <a:t>Tasa Abril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970429043"/>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CACERES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806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50982179"/>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CAUCASIA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28.059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38,9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13325271"/>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EL BAGRE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5.253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3081416"/>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NECHI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47595627"/>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TARAZA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7.062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84115706"/>
                  </a:ext>
                </a:extLst>
              </a:tr>
              <a:tr h="343622">
                <a:tc>
                  <a:txBody>
                    <a:bodyPr/>
                    <a:lstStyle/>
                    <a:p>
                      <a:pPr algn="l" fontAlgn="ctr"/>
                      <a:r>
                        <a:rPr lang="es-CO" sz="1600" b="0" i="0" u="none" strike="noStrike">
                          <a:solidFill>
                            <a:srgbClr val="000000"/>
                          </a:solidFill>
                          <a:effectLst/>
                          <a:highlight>
                            <a:srgbClr val="F2F2F2"/>
                          </a:highlight>
                          <a:latin typeface="Calibri" panose="020F0502020204030204" pitchFamily="34" charset="0"/>
                        </a:rPr>
                        <a:t>ZARAGOZA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a:solidFill>
                            <a:srgbClr val="000000"/>
                          </a:solidFill>
                          <a:effectLst/>
                          <a:highlight>
                            <a:srgbClr val="F2F2F2"/>
                          </a:highlight>
                          <a:latin typeface="Calibri" panose="020F0502020204030204" pitchFamily="34" charset="0"/>
                        </a:rPr>
                        <a:t>4.513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CO" sz="1600" b="0" i="0" u="none" strike="noStrike" dirty="0">
                          <a:solidFill>
                            <a:srgbClr val="000000"/>
                          </a:solidFill>
                          <a:effectLst/>
                          <a:highlight>
                            <a:srgbClr val="F2F2F2"/>
                          </a:highligh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a:solidFill>
                            <a:srgbClr val="000000"/>
                          </a:solidFill>
                          <a:effectLst/>
                          <a:highlight>
                            <a:srgbClr val="F2F2F2"/>
                          </a:highlight>
                          <a:latin typeface="Calibri" panose="020F0502020204030204" pitchFamily="34" charset="0"/>
                          <a:ea typeface="+mn-ea"/>
                          <a:cs typeface="+mn-cs"/>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algn="ctr" defTabSz="1008035" rtl="0" eaLnBrk="1" fontAlgn="ctr" latinLnBrk="0" hangingPunct="1"/>
                      <a:r>
                        <a:rPr lang="es-CO" sz="1600" b="0" i="0" u="none" strike="noStrike" kern="1200" dirty="0">
                          <a:solidFill>
                            <a:srgbClr val="000000"/>
                          </a:solidFill>
                          <a:effectLst/>
                          <a:highlight>
                            <a:srgbClr val="F2F2F2"/>
                          </a:highlight>
                          <a:latin typeface="Calibri" panose="020F0502020204030204" pitchFamily="34" charset="0"/>
                          <a:ea typeface="+mn-ea"/>
                          <a:cs typeface="+mn-cs"/>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34380289"/>
                  </a:ext>
                </a:extLst>
              </a:tr>
              <a:tr h="343622">
                <a:tc>
                  <a:txBody>
                    <a:bodyPr/>
                    <a:lstStyle/>
                    <a:p>
                      <a:pPr algn="l" fontAlgn="ctr"/>
                      <a:r>
                        <a:rPr lang="es-CO" sz="1600" b="1" i="0" u="none" strike="noStrike" dirty="0">
                          <a:solidFill>
                            <a:srgbClr val="FFFFFF"/>
                          </a:solidFill>
                          <a:effectLst/>
                          <a:highlight>
                            <a:srgbClr val="006666"/>
                          </a:highlight>
                          <a:latin typeface="Calibri" panose="020F0502020204030204" pitchFamily="34" charset="0"/>
                        </a:rPr>
                        <a:t>TOTAL BAJO CAUCA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46.710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r>
                        <a:rPr lang="es-CO" sz="1600" b="1" i="0" u="none" strike="noStrike">
                          <a:solidFill>
                            <a:srgbClr val="FFFFFF"/>
                          </a:solidFill>
                          <a:effectLst/>
                          <a:highlight>
                            <a:srgbClr val="006666"/>
                          </a:highlight>
                          <a:latin typeface="Calibri" panose="020F0502020204030204" pitchFamily="34" charset="0"/>
                        </a:rPr>
                        <a:t>113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a:solidFill>
                            <a:srgbClr val="FFFFFF"/>
                          </a:solidFill>
                          <a:effectLst/>
                          <a:highlight>
                            <a:srgbClr val="006666"/>
                          </a:highlight>
                          <a:latin typeface="Calibri" panose="020F0502020204030204" pitchFamily="34" charset="0"/>
                        </a:rPr>
                        <a:t>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b"/>
                      <a:r>
                        <a:rPr lang="es-CO" sz="1600" b="1" i="0" u="none" strike="noStrike" dirty="0">
                          <a:solidFill>
                            <a:srgbClr val="FFFFFF"/>
                          </a:solidFill>
                          <a:effectLst/>
                          <a:highlight>
                            <a:srgbClr val="006666"/>
                          </a:highlight>
                          <a:latin typeface="Calibri" panose="020F050202020403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775448820"/>
                  </a:ext>
                </a:extLst>
              </a:tr>
            </a:tbl>
          </a:graphicData>
        </a:graphic>
      </p:graphicFrame>
    </p:spTree>
    <p:extLst>
      <p:ext uri="{BB962C8B-B14F-4D97-AF65-F5344CB8AC3E}">
        <p14:creationId xmlns:p14="http://schemas.microsoft.com/office/powerpoint/2010/main" val="2058464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017E9B6-5AF5-4141-B244-18268CC864FF}"/>
              </a:ext>
            </a:extLst>
          </p:cNvPr>
          <p:cNvSpPr txBox="1"/>
          <p:nvPr/>
        </p:nvSpPr>
        <p:spPr>
          <a:xfrm>
            <a:off x="3471672" y="117641"/>
            <a:ext cx="6353855" cy="523220"/>
          </a:xfrm>
          <a:prstGeom prst="rect">
            <a:avLst/>
          </a:prstGeom>
          <a:noFill/>
        </p:spPr>
        <p:txBody>
          <a:bodyPr wrap="square" rtlCol="0">
            <a:spAutoFit/>
          </a:bodyPr>
          <a:lstStyle/>
          <a:p>
            <a:pPr algn="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Tabla 6. Distribución PQRD por servicios </a:t>
            </a:r>
            <a:r>
              <a:rPr lang="es-CO" sz="1400" b="1" i="1" dirty="0">
                <a:solidFill>
                  <a:srgbClr val="00A48D"/>
                </a:solidFill>
                <a:latin typeface="Arial" panose="020B0604020202020204" pitchFamily="34" charset="0"/>
                <a:ea typeface="Calibri" panose="020F0502020204030204" pitchFamily="34" charset="0"/>
                <a:cs typeface="Times New Roman" panose="02020603050405020304" pitchFamily="18" charset="0"/>
              </a:rPr>
              <a:t>a los </a:t>
            </a: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principales proveedores para abril 2024</a:t>
            </a:r>
            <a:endParaRPr lang="es-CO" sz="1400" i="1" dirty="0">
              <a:solidFill>
                <a:srgbClr val="00A48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55D8EFFA-3565-4195-91D7-23F779C0CD6E}"/>
              </a:ext>
            </a:extLst>
          </p:cNvPr>
          <p:cNvSpPr txBox="1"/>
          <p:nvPr/>
        </p:nvSpPr>
        <p:spPr>
          <a:xfrm>
            <a:off x="3909137" y="8848202"/>
            <a:ext cx="5600526" cy="600101"/>
          </a:xfrm>
          <a:prstGeom prst="rect">
            <a:avLst/>
          </a:prstGeom>
          <a:noFill/>
        </p:spPr>
        <p:txBody>
          <a:bodyPr wrap="square" rtlCol="0">
            <a:spAutoFit/>
          </a:bodyPr>
          <a:lstStyle/>
          <a:p>
            <a:pPr algn="ctr">
              <a:lnSpc>
                <a:spcPct val="107000"/>
              </a:lnSpc>
              <a:spcAft>
                <a:spcPts val="800"/>
              </a:spcAft>
            </a:pPr>
            <a:r>
              <a:rPr lang="es-MX" sz="1600" b="1" dirty="0">
                <a:solidFill>
                  <a:srgbClr val="23505E"/>
                </a:solidFill>
                <a:latin typeface="Arial" panose="020B0604020202020204" pitchFamily="34" charset="0"/>
                <a:ea typeface="Calibri" panose="020F0502020204030204" pitchFamily="34" charset="0"/>
                <a:cs typeface="Times New Roman" panose="02020603050405020304" pitchFamily="18" charset="0"/>
              </a:rPr>
              <a:t>Los motivos de PQRD asignadas a estas instituciones se encuentran inmersas en la Tabla 1. </a:t>
            </a:r>
            <a:endParaRPr lang="es-ES" sz="1600"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7" name="CuadroTexto 56">
            <a:extLst>
              <a:ext uri="{FF2B5EF4-FFF2-40B4-BE49-F238E27FC236}">
                <a16:creationId xmlns:a16="http://schemas.microsoft.com/office/drawing/2014/main" id="{0ED5D1CD-11AB-4DBA-AF11-AF7AF7999B49}"/>
              </a:ext>
            </a:extLst>
          </p:cNvPr>
          <p:cNvSpPr txBox="1"/>
          <p:nvPr/>
        </p:nvSpPr>
        <p:spPr>
          <a:xfrm>
            <a:off x="1023688" y="632322"/>
            <a:ext cx="8817342" cy="553998"/>
          </a:xfrm>
          <a:prstGeom prst="rect">
            <a:avLst/>
          </a:prstGeom>
          <a:noFill/>
        </p:spPr>
        <p:txBody>
          <a:bodyPr wrap="square" rtlCol="0">
            <a:spAutoFit/>
          </a:bodyPr>
          <a:lstStyle/>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s-CO" sz="1000" dirty="0">
              <a:solidFill>
                <a:srgbClr val="23505E"/>
              </a:solidFill>
            </a:endParaRPr>
          </a:p>
        </p:txBody>
      </p:sp>
      <p:pic>
        <p:nvPicPr>
          <p:cNvPr id="79" name="Gráfico 78">
            <a:extLst>
              <a:ext uri="{FF2B5EF4-FFF2-40B4-BE49-F238E27FC236}">
                <a16:creationId xmlns:a16="http://schemas.microsoft.com/office/drawing/2014/main" id="{2E6F1AED-E6D0-442D-B0D0-E7D005A00F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7721" y="2404539"/>
            <a:ext cx="1200154" cy="242149"/>
          </a:xfrm>
          <a:prstGeom prst="rect">
            <a:avLst/>
          </a:prstGeom>
        </p:spPr>
      </p:pic>
      <p:sp>
        <p:nvSpPr>
          <p:cNvPr id="83" name="CuadroTexto 82">
            <a:extLst>
              <a:ext uri="{FF2B5EF4-FFF2-40B4-BE49-F238E27FC236}">
                <a16:creationId xmlns:a16="http://schemas.microsoft.com/office/drawing/2014/main" id="{F6753C83-5470-4428-87EE-69DC0EF31B7A}"/>
              </a:ext>
            </a:extLst>
          </p:cNvPr>
          <p:cNvSpPr txBox="1"/>
          <p:nvPr/>
        </p:nvSpPr>
        <p:spPr>
          <a:xfrm>
            <a:off x="336460"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159</a:t>
            </a:r>
          </a:p>
        </p:txBody>
      </p:sp>
      <p:pic>
        <p:nvPicPr>
          <p:cNvPr id="115" name="Imagen 114" descr="Logotipo, nombre de la empresa&#10;&#10;Descripción generada automáticamente">
            <a:extLst>
              <a:ext uri="{FF2B5EF4-FFF2-40B4-BE49-F238E27FC236}">
                <a16:creationId xmlns:a16="http://schemas.microsoft.com/office/drawing/2014/main" id="{FFAE221B-F760-46CD-90E3-7E7E18298F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8556" y="1544311"/>
            <a:ext cx="1301798" cy="675934"/>
          </a:xfrm>
          <a:prstGeom prst="rect">
            <a:avLst/>
          </a:prstGeom>
        </p:spPr>
      </p:pic>
      <p:pic>
        <p:nvPicPr>
          <p:cNvPr id="3" name="Imagen 2">
            <a:extLst>
              <a:ext uri="{FF2B5EF4-FFF2-40B4-BE49-F238E27FC236}">
                <a16:creationId xmlns:a16="http://schemas.microsoft.com/office/drawing/2014/main" id="{8C207FF5-13EA-E8AD-C894-7D85E217FE7D}"/>
              </a:ext>
            </a:extLst>
          </p:cNvPr>
          <p:cNvPicPr>
            <a:picLocks noChangeAspect="1"/>
          </p:cNvPicPr>
          <p:nvPr/>
        </p:nvPicPr>
        <p:blipFill>
          <a:blip r:embed="rId5"/>
          <a:stretch>
            <a:fillRect/>
          </a:stretch>
        </p:blipFill>
        <p:spPr>
          <a:xfrm>
            <a:off x="1367979" y="3087675"/>
            <a:ext cx="910922" cy="1154682"/>
          </a:xfrm>
          <a:prstGeom prst="rect">
            <a:avLst/>
          </a:prstGeom>
        </p:spPr>
      </p:pic>
      <p:pic>
        <p:nvPicPr>
          <p:cNvPr id="44" name="Imagen 43" descr="Interfaz de usuario gráfica, Aplicación&#10;&#10;Descripción generada automáticamente">
            <a:extLst>
              <a:ext uri="{FF2B5EF4-FFF2-40B4-BE49-F238E27FC236}">
                <a16:creationId xmlns:a16="http://schemas.microsoft.com/office/drawing/2014/main" id="{FF85DAB2-BC09-8563-D241-47420EA2A22C}"/>
              </a:ext>
            </a:extLst>
          </p:cNvPr>
          <p:cNvPicPr>
            <a:picLocks noChangeAspect="1"/>
          </p:cNvPicPr>
          <p:nvPr/>
        </p:nvPicPr>
        <p:blipFill rotWithShape="1">
          <a:blip r:embed="rId6">
            <a:extLst>
              <a:ext uri="{28A0092B-C50C-407E-A947-70E740481C1C}">
                <a14:useLocalDpi xmlns:a14="http://schemas.microsoft.com/office/drawing/2010/main" val="0"/>
              </a:ext>
            </a:extLst>
          </a:blip>
          <a:srcRect t="11633" r="67610" b="13772"/>
          <a:stretch/>
        </p:blipFill>
        <p:spPr>
          <a:xfrm>
            <a:off x="937509" y="7554790"/>
            <a:ext cx="1544677" cy="1113441"/>
          </a:xfrm>
          <a:prstGeom prst="rect">
            <a:avLst/>
          </a:prstGeom>
        </p:spPr>
      </p:pic>
      <p:pic>
        <p:nvPicPr>
          <p:cNvPr id="45" name="Gráfico 44">
            <a:extLst>
              <a:ext uri="{FF2B5EF4-FFF2-40B4-BE49-F238E27FC236}">
                <a16:creationId xmlns:a16="http://schemas.microsoft.com/office/drawing/2014/main" id="{7FA9C027-62D4-5577-84B6-2E2CE5C8EC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86960" y="2394467"/>
            <a:ext cx="1200154" cy="242149"/>
          </a:xfrm>
          <a:prstGeom prst="rect">
            <a:avLst/>
          </a:prstGeom>
        </p:spPr>
      </p:pic>
      <p:pic>
        <p:nvPicPr>
          <p:cNvPr id="46" name="Gráfico 45">
            <a:extLst>
              <a:ext uri="{FF2B5EF4-FFF2-40B4-BE49-F238E27FC236}">
                <a16:creationId xmlns:a16="http://schemas.microsoft.com/office/drawing/2014/main" id="{90E0C542-34E4-95BC-5BED-8D44DD44B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6284" y="2404539"/>
            <a:ext cx="1200154" cy="242149"/>
          </a:xfrm>
          <a:prstGeom prst="rect">
            <a:avLst/>
          </a:prstGeom>
        </p:spPr>
      </p:pic>
      <p:sp>
        <p:nvSpPr>
          <p:cNvPr id="47" name="CuadroTexto 46">
            <a:extLst>
              <a:ext uri="{FF2B5EF4-FFF2-40B4-BE49-F238E27FC236}">
                <a16:creationId xmlns:a16="http://schemas.microsoft.com/office/drawing/2014/main" id="{CD005178-B310-ECE6-A923-8BFFD00A8BFF}"/>
              </a:ext>
            </a:extLst>
          </p:cNvPr>
          <p:cNvSpPr txBox="1"/>
          <p:nvPr/>
        </p:nvSpPr>
        <p:spPr>
          <a:xfrm>
            <a:off x="3634789" y="3192861"/>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48" name="CuadroTexto 47">
            <a:extLst>
              <a:ext uri="{FF2B5EF4-FFF2-40B4-BE49-F238E27FC236}">
                <a16:creationId xmlns:a16="http://schemas.microsoft.com/office/drawing/2014/main" id="{2C6802CC-7E48-368C-55B4-5FC158189EE2}"/>
              </a:ext>
            </a:extLst>
          </p:cNvPr>
          <p:cNvSpPr txBox="1"/>
          <p:nvPr/>
        </p:nvSpPr>
        <p:spPr>
          <a:xfrm>
            <a:off x="3565023"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449</a:t>
            </a:r>
          </a:p>
        </p:txBody>
      </p:sp>
      <p:pic>
        <p:nvPicPr>
          <p:cNvPr id="50" name="Gráfico 49">
            <a:extLst>
              <a:ext uri="{FF2B5EF4-FFF2-40B4-BE49-F238E27FC236}">
                <a16:creationId xmlns:a16="http://schemas.microsoft.com/office/drawing/2014/main" id="{E80A219A-789A-AC78-1E5E-7E8D42D5EB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5523" y="2394467"/>
            <a:ext cx="1200154" cy="242149"/>
          </a:xfrm>
          <a:prstGeom prst="rect">
            <a:avLst/>
          </a:prstGeom>
        </p:spPr>
      </p:pic>
      <p:pic>
        <p:nvPicPr>
          <p:cNvPr id="56" name="Gráfico 55">
            <a:extLst>
              <a:ext uri="{FF2B5EF4-FFF2-40B4-BE49-F238E27FC236}">
                <a16:creationId xmlns:a16="http://schemas.microsoft.com/office/drawing/2014/main" id="{6A7F1836-6DD5-AC99-6094-AFB145B735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418" y="4350903"/>
            <a:ext cx="1200154" cy="242149"/>
          </a:xfrm>
          <a:prstGeom prst="rect">
            <a:avLst/>
          </a:prstGeom>
        </p:spPr>
      </p:pic>
      <p:sp>
        <p:nvSpPr>
          <p:cNvPr id="58" name="CuadroTexto 57">
            <a:extLst>
              <a:ext uri="{FF2B5EF4-FFF2-40B4-BE49-F238E27FC236}">
                <a16:creationId xmlns:a16="http://schemas.microsoft.com/office/drawing/2014/main" id="{68A48641-B81C-84B3-EB04-D503749446E3}"/>
              </a:ext>
            </a:extLst>
          </p:cNvPr>
          <p:cNvSpPr txBox="1"/>
          <p:nvPr/>
        </p:nvSpPr>
        <p:spPr>
          <a:xfrm>
            <a:off x="411923" y="5139225"/>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59" name="CuadroTexto 58">
            <a:extLst>
              <a:ext uri="{FF2B5EF4-FFF2-40B4-BE49-F238E27FC236}">
                <a16:creationId xmlns:a16="http://schemas.microsoft.com/office/drawing/2014/main" id="{BC066AA3-78C0-09DB-4E0A-05814E885CCE}"/>
              </a:ext>
            </a:extLst>
          </p:cNvPr>
          <p:cNvSpPr txBox="1"/>
          <p:nvPr/>
        </p:nvSpPr>
        <p:spPr>
          <a:xfrm>
            <a:off x="332028" y="451119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175</a:t>
            </a:r>
          </a:p>
        </p:txBody>
      </p:sp>
      <p:pic>
        <p:nvPicPr>
          <p:cNvPr id="61" name="Gráfico 60">
            <a:extLst>
              <a:ext uri="{FF2B5EF4-FFF2-40B4-BE49-F238E27FC236}">
                <a16:creationId xmlns:a16="http://schemas.microsoft.com/office/drawing/2014/main" id="{A7ABC424-CC13-6E0B-01A4-E2C60B56FE8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2657" y="4340831"/>
            <a:ext cx="1200154" cy="242149"/>
          </a:xfrm>
          <a:prstGeom prst="rect">
            <a:avLst/>
          </a:prstGeom>
        </p:spPr>
      </p:pic>
      <p:pic>
        <p:nvPicPr>
          <p:cNvPr id="78" name="Gráfico 77">
            <a:extLst>
              <a:ext uri="{FF2B5EF4-FFF2-40B4-BE49-F238E27FC236}">
                <a16:creationId xmlns:a16="http://schemas.microsoft.com/office/drawing/2014/main" id="{6C7523C2-7C4A-04D4-3DE5-3BF6747CBA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3250" y="4283542"/>
            <a:ext cx="1200154" cy="242149"/>
          </a:xfrm>
          <a:prstGeom prst="rect">
            <a:avLst/>
          </a:prstGeom>
        </p:spPr>
      </p:pic>
      <p:sp>
        <p:nvSpPr>
          <p:cNvPr id="96" name="CuadroTexto 95">
            <a:extLst>
              <a:ext uri="{FF2B5EF4-FFF2-40B4-BE49-F238E27FC236}">
                <a16:creationId xmlns:a16="http://schemas.microsoft.com/office/drawing/2014/main" id="{E3E0A647-BC32-063B-CBA3-BD5ABF8B5D43}"/>
              </a:ext>
            </a:extLst>
          </p:cNvPr>
          <p:cNvSpPr txBox="1"/>
          <p:nvPr/>
        </p:nvSpPr>
        <p:spPr>
          <a:xfrm>
            <a:off x="3561989" y="444507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158</a:t>
            </a:r>
          </a:p>
        </p:txBody>
      </p:sp>
      <p:pic>
        <p:nvPicPr>
          <p:cNvPr id="98" name="Gráfico 97">
            <a:extLst>
              <a:ext uri="{FF2B5EF4-FFF2-40B4-BE49-F238E27FC236}">
                <a16:creationId xmlns:a16="http://schemas.microsoft.com/office/drawing/2014/main" id="{19009560-A2A9-494B-7485-0D48356948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2489" y="4273470"/>
            <a:ext cx="1200154" cy="242149"/>
          </a:xfrm>
          <a:prstGeom prst="rect">
            <a:avLst/>
          </a:prstGeom>
        </p:spPr>
      </p:pic>
      <p:pic>
        <p:nvPicPr>
          <p:cNvPr id="100" name="Imagen 99" descr="Texto&#10;&#10;Descripción generada automáticamente con confianza media">
            <a:extLst>
              <a:ext uri="{FF2B5EF4-FFF2-40B4-BE49-F238E27FC236}">
                <a16:creationId xmlns:a16="http://schemas.microsoft.com/office/drawing/2014/main" id="{C262E0CB-B160-F935-E761-609CA7E66E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4939" y="3443469"/>
            <a:ext cx="2381250" cy="885825"/>
          </a:xfrm>
          <a:prstGeom prst="rect">
            <a:avLst/>
          </a:prstGeom>
        </p:spPr>
      </p:pic>
      <p:pic>
        <p:nvPicPr>
          <p:cNvPr id="101" name="Gráfico 100">
            <a:extLst>
              <a:ext uri="{FF2B5EF4-FFF2-40B4-BE49-F238E27FC236}">
                <a16:creationId xmlns:a16="http://schemas.microsoft.com/office/drawing/2014/main" id="{E2A76C0C-2ADF-DADD-ABA9-31B71A1C2C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9808" y="4304118"/>
            <a:ext cx="1200154" cy="242149"/>
          </a:xfrm>
          <a:prstGeom prst="rect">
            <a:avLst/>
          </a:prstGeom>
        </p:spPr>
      </p:pic>
      <p:sp>
        <p:nvSpPr>
          <p:cNvPr id="103" name="CuadroTexto 102">
            <a:extLst>
              <a:ext uri="{FF2B5EF4-FFF2-40B4-BE49-F238E27FC236}">
                <a16:creationId xmlns:a16="http://schemas.microsoft.com/office/drawing/2014/main" id="{DFF21D91-B5A4-D77F-2B04-8787F2D8AC45}"/>
              </a:ext>
            </a:extLst>
          </p:cNvPr>
          <p:cNvSpPr txBox="1"/>
          <p:nvPr/>
        </p:nvSpPr>
        <p:spPr>
          <a:xfrm>
            <a:off x="6724610" y="448599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229</a:t>
            </a:r>
          </a:p>
        </p:txBody>
      </p:sp>
      <p:pic>
        <p:nvPicPr>
          <p:cNvPr id="105" name="Gráfico 104">
            <a:extLst>
              <a:ext uri="{FF2B5EF4-FFF2-40B4-BE49-F238E27FC236}">
                <a16:creationId xmlns:a16="http://schemas.microsoft.com/office/drawing/2014/main" id="{B263E7CC-AAC7-F581-A9D7-BF6E9E67BD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59047" y="4294046"/>
            <a:ext cx="1200154" cy="242149"/>
          </a:xfrm>
          <a:prstGeom prst="rect">
            <a:avLst/>
          </a:prstGeom>
        </p:spPr>
      </p:pic>
      <p:pic>
        <p:nvPicPr>
          <p:cNvPr id="114" name="Gráfico 113">
            <a:extLst>
              <a:ext uri="{FF2B5EF4-FFF2-40B4-BE49-F238E27FC236}">
                <a16:creationId xmlns:a16="http://schemas.microsoft.com/office/drawing/2014/main" id="{C1C54812-A54F-0547-98DA-D90D93A54D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418" y="6497597"/>
            <a:ext cx="1200154" cy="242149"/>
          </a:xfrm>
          <a:prstGeom prst="rect">
            <a:avLst/>
          </a:prstGeom>
        </p:spPr>
      </p:pic>
      <p:sp>
        <p:nvSpPr>
          <p:cNvPr id="117" name="CuadroTexto 116">
            <a:extLst>
              <a:ext uri="{FF2B5EF4-FFF2-40B4-BE49-F238E27FC236}">
                <a16:creationId xmlns:a16="http://schemas.microsoft.com/office/drawing/2014/main" id="{E8838EF2-2CA2-22CC-ACF3-BA25D0BE38E0}"/>
              </a:ext>
            </a:extLst>
          </p:cNvPr>
          <p:cNvSpPr txBox="1"/>
          <p:nvPr/>
        </p:nvSpPr>
        <p:spPr>
          <a:xfrm>
            <a:off x="411923" y="7285919"/>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18" name="CuadroTexto 117">
            <a:extLst>
              <a:ext uri="{FF2B5EF4-FFF2-40B4-BE49-F238E27FC236}">
                <a16:creationId xmlns:a16="http://schemas.microsoft.com/office/drawing/2014/main" id="{E0DFD5BE-11C6-A9D8-CFF3-8197D0D69BC1}"/>
              </a:ext>
            </a:extLst>
          </p:cNvPr>
          <p:cNvSpPr txBox="1"/>
          <p:nvPr/>
        </p:nvSpPr>
        <p:spPr>
          <a:xfrm>
            <a:off x="34215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pic>
        <p:nvPicPr>
          <p:cNvPr id="120" name="Gráfico 119">
            <a:extLst>
              <a:ext uri="{FF2B5EF4-FFF2-40B4-BE49-F238E27FC236}">
                <a16:creationId xmlns:a16="http://schemas.microsoft.com/office/drawing/2014/main" id="{F3E2E0E2-2C0A-1189-9284-170BE13E3D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2657" y="6487525"/>
            <a:ext cx="1200154" cy="242149"/>
          </a:xfrm>
          <a:prstGeom prst="rect">
            <a:avLst/>
          </a:prstGeom>
        </p:spPr>
      </p:pic>
      <p:pic>
        <p:nvPicPr>
          <p:cNvPr id="122" name="Imagen 121" descr="Logotipo&#10;&#10;Descripción generada automáticamente">
            <a:extLst>
              <a:ext uri="{FF2B5EF4-FFF2-40B4-BE49-F238E27FC236}">
                <a16:creationId xmlns:a16="http://schemas.microsoft.com/office/drawing/2014/main" id="{9F3A3831-BA53-D0C2-1E37-DBCA9EF693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8313" y="5597010"/>
            <a:ext cx="2090182" cy="654819"/>
          </a:xfrm>
          <a:prstGeom prst="rect">
            <a:avLst/>
          </a:prstGeom>
        </p:spPr>
      </p:pic>
      <p:pic>
        <p:nvPicPr>
          <p:cNvPr id="123" name="Gráfico 122">
            <a:extLst>
              <a:ext uri="{FF2B5EF4-FFF2-40B4-BE49-F238E27FC236}">
                <a16:creationId xmlns:a16="http://schemas.microsoft.com/office/drawing/2014/main" id="{FB9BF284-2B99-DD53-8181-0FB7CBBFF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08138" y="6497597"/>
            <a:ext cx="1200154" cy="242149"/>
          </a:xfrm>
          <a:prstGeom prst="rect">
            <a:avLst/>
          </a:prstGeom>
        </p:spPr>
      </p:pic>
      <p:sp>
        <p:nvSpPr>
          <p:cNvPr id="125" name="CuadroTexto 124">
            <a:extLst>
              <a:ext uri="{FF2B5EF4-FFF2-40B4-BE49-F238E27FC236}">
                <a16:creationId xmlns:a16="http://schemas.microsoft.com/office/drawing/2014/main" id="{574CA079-534F-46DC-56C6-5293C655A7C8}"/>
              </a:ext>
            </a:extLst>
          </p:cNvPr>
          <p:cNvSpPr txBox="1"/>
          <p:nvPr/>
        </p:nvSpPr>
        <p:spPr>
          <a:xfrm>
            <a:off x="356687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165</a:t>
            </a:r>
          </a:p>
        </p:txBody>
      </p:sp>
      <p:pic>
        <p:nvPicPr>
          <p:cNvPr id="127" name="Gráfico 126">
            <a:extLst>
              <a:ext uri="{FF2B5EF4-FFF2-40B4-BE49-F238E27FC236}">
                <a16:creationId xmlns:a16="http://schemas.microsoft.com/office/drawing/2014/main" id="{6D20A91B-A19A-D8C5-AECE-B61DB8376D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7377" y="6487525"/>
            <a:ext cx="1200154" cy="242149"/>
          </a:xfrm>
          <a:prstGeom prst="rect">
            <a:avLst/>
          </a:prstGeom>
        </p:spPr>
      </p:pic>
      <p:pic>
        <p:nvPicPr>
          <p:cNvPr id="130" name="Gráfico 129">
            <a:extLst>
              <a:ext uri="{FF2B5EF4-FFF2-40B4-BE49-F238E27FC236}">
                <a16:creationId xmlns:a16="http://schemas.microsoft.com/office/drawing/2014/main" id="{77CD37AE-A8C4-953E-0D34-BFDC1EDAD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7793" y="6478414"/>
            <a:ext cx="1200154" cy="242149"/>
          </a:xfrm>
          <a:prstGeom prst="rect">
            <a:avLst/>
          </a:prstGeom>
        </p:spPr>
      </p:pic>
      <p:sp>
        <p:nvSpPr>
          <p:cNvPr id="132" name="CuadroTexto 131">
            <a:extLst>
              <a:ext uri="{FF2B5EF4-FFF2-40B4-BE49-F238E27FC236}">
                <a16:creationId xmlns:a16="http://schemas.microsoft.com/office/drawing/2014/main" id="{35797974-8238-5C52-F7A0-8101B01023BD}"/>
              </a:ext>
            </a:extLst>
          </p:cNvPr>
          <p:cNvSpPr txBox="1"/>
          <p:nvPr/>
        </p:nvSpPr>
        <p:spPr>
          <a:xfrm>
            <a:off x="6695550" y="663939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101</a:t>
            </a:r>
          </a:p>
        </p:txBody>
      </p:sp>
      <p:pic>
        <p:nvPicPr>
          <p:cNvPr id="134" name="Gráfico 133">
            <a:extLst>
              <a:ext uri="{FF2B5EF4-FFF2-40B4-BE49-F238E27FC236}">
                <a16:creationId xmlns:a16="http://schemas.microsoft.com/office/drawing/2014/main" id="{4B9AEF94-BC10-46D9-1189-CE30176BCC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57032" y="6468342"/>
            <a:ext cx="1200154" cy="242149"/>
          </a:xfrm>
          <a:prstGeom prst="rect">
            <a:avLst/>
          </a:prstGeom>
        </p:spPr>
      </p:pic>
      <p:pic>
        <p:nvPicPr>
          <p:cNvPr id="135" name="Gráfico 134">
            <a:extLst>
              <a:ext uri="{FF2B5EF4-FFF2-40B4-BE49-F238E27FC236}">
                <a16:creationId xmlns:a16="http://schemas.microsoft.com/office/drawing/2014/main" id="{1557FF10-1A95-D47E-B9F7-F1CDABCBA0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6286" y="8718561"/>
            <a:ext cx="1200154" cy="242149"/>
          </a:xfrm>
          <a:prstGeom prst="rect">
            <a:avLst/>
          </a:prstGeom>
        </p:spPr>
      </p:pic>
      <p:sp>
        <p:nvSpPr>
          <p:cNvPr id="137" name="CuadroTexto 136">
            <a:extLst>
              <a:ext uri="{FF2B5EF4-FFF2-40B4-BE49-F238E27FC236}">
                <a16:creationId xmlns:a16="http://schemas.microsoft.com/office/drawing/2014/main" id="{F7E8D99B-5CBF-8E44-8D0D-A52C983000CA}"/>
              </a:ext>
            </a:extLst>
          </p:cNvPr>
          <p:cNvSpPr txBox="1"/>
          <p:nvPr/>
        </p:nvSpPr>
        <p:spPr>
          <a:xfrm>
            <a:off x="345025" y="888008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222</a:t>
            </a:r>
          </a:p>
        </p:txBody>
      </p:sp>
      <p:pic>
        <p:nvPicPr>
          <p:cNvPr id="139" name="Gráfico 138">
            <a:extLst>
              <a:ext uri="{FF2B5EF4-FFF2-40B4-BE49-F238E27FC236}">
                <a16:creationId xmlns:a16="http://schemas.microsoft.com/office/drawing/2014/main" id="{422A22F6-0A12-3793-7CB2-B8F9C140E1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5525" y="8708489"/>
            <a:ext cx="1200154" cy="242149"/>
          </a:xfrm>
          <a:prstGeom prst="rect">
            <a:avLst/>
          </a:prstGeom>
        </p:spPr>
      </p:pic>
      <p:sp>
        <p:nvSpPr>
          <p:cNvPr id="140" name="CuadroTexto 139">
            <a:extLst>
              <a:ext uri="{FF2B5EF4-FFF2-40B4-BE49-F238E27FC236}">
                <a16:creationId xmlns:a16="http://schemas.microsoft.com/office/drawing/2014/main" id="{0229D362-2202-A5CD-A20E-74B670811F14}"/>
              </a:ext>
            </a:extLst>
          </p:cNvPr>
          <p:cNvSpPr txBox="1"/>
          <p:nvPr/>
        </p:nvSpPr>
        <p:spPr>
          <a:xfrm>
            <a:off x="355426" y="2312489"/>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1" name="CuadroTexto 140">
            <a:extLst>
              <a:ext uri="{FF2B5EF4-FFF2-40B4-BE49-F238E27FC236}">
                <a16:creationId xmlns:a16="http://schemas.microsoft.com/office/drawing/2014/main" id="{CC743780-76F9-A96D-B68B-03C11A92261A}"/>
              </a:ext>
            </a:extLst>
          </p:cNvPr>
          <p:cNvSpPr txBox="1"/>
          <p:nvPr/>
        </p:nvSpPr>
        <p:spPr>
          <a:xfrm>
            <a:off x="1639052" y="2319509"/>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42" name="CuadroTexto 141">
            <a:extLst>
              <a:ext uri="{FF2B5EF4-FFF2-40B4-BE49-F238E27FC236}">
                <a16:creationId xmlns:a16="http://schemas.microsoft.com/office/drawing/2014/main" id="{DFBDB760-2D2C-F19B-13AD-73D2E081F728}"/>
              </a:ext>
            </a:extLst>
          </p:cNvPr>
          <p:cNvSpPr txBox="1"/>
          <p:nvPr/>
        </p:nvSpPr>
        <p:spPr>
          <a:xfrm>
            <a:off x="3592066" y="2320758"/>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3" name="CuadroTexto 142">
            <a:extLst>
              <a:ext uri="{FF2B5EF4-FFF2-40B4-BE49-F238E27FC236}">
                <a16:creationId xmlns:a16="http://schemas.microsoft.com/office/drawing/2014/main" id="{8F165542-A9CE-8F23-EC1A-19DB7E437BEC}"/>
              </a:ext>
            </a:extLst>
          </p:cNvPr>
          <p:cNvSpPr txBox="1"/>
          <p:nvPr/>
        </p:nvSpPr>
        <p:spPr>
          <a:xfrm>
            <a:off x="4875692" y="2327778"/>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45" name="CuadroTexto 144">
            <a:extLst>
              <a:ext uri="{FF2B5EF4-FFF2-40B4-BE49-F238E27FC236}">
                <a16:creationId xmlns:a16="http://schemas.microsoft.com/office/drawing/2014/main" id="{17A1D9DF-E031-221B-1980-EED0BB9D647E}"/>
              </a:ext>
            </a:extLst>
          </p:cNvPr>
          <p:cNvSpPr txBox="1"/>
          <p:nvPr/>
        </p:nvSpPr>
        <p:spPr>
          <a:xfrm>
            <a:off x="7986607" y="2317958"/>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6" name="CuadroTexto 145">
            <a:extLst>
              <a:ext uri="{FF2B5EF4-FFF2-40B4-BE49-F238E27FC236}">
                <a16:creationId xmlns:a16="http://schemas.microsoft.com/office/drawing/2014/main" id="{75AD39B4-D7D0-10AD-A7C8-2DCBE4D61851}"/>
              </a:ext>
            </a:extLst>
          </p:cNvPr>
          <p:cNvSpPr txBox="1"/>
          <p:nvPr/>
        </p:nvSpPr>
        <p:spPr>
          <a:xfrm>
            <a:off x="324769" y="4274719"/>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7" name="CuadroTexto 146">
            <a:extLst>
              <a:ext uri="{FF2B5EF4-FFF2-40B4-BE49-F238E27FC236}">
                <a16:creationId xmlns:a16="http://schemas.microsoft.com/office/drawing/2014/main" id="{EC2130E9-CC0C-7240-6C09-89843221823D}"/>
              </a:ext>
            </a:extLst>
          </p:cNvPr>
          <p:cNvSpPr txBox="1"/>
          <p:nvPr/>
        </p:nvSpPr>
        <p:spPr>
          <a:xfrm>
            <a:off x="1608395" y="4281739"/>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48" name="CuadroTexto 147">
            <a:extLst>
              <a:ext uri="{FF2B5EF4-FFF2-40B4-BE49-F238E27FC236}">
                <a16:creationId xmlns:a16="http://schemas.microsoft.com/office/drawing/2014/main" id="{187295E9-23E0-5A87-659B-A307230A2D8A}"/>
              </a:ext>
            </a:extLst>
          </p:cNvPr>
          <p:cNvSpPr txBox="1"/>
          <p:nvPr/>
        </p:nvSpPr>
        <p:spPr>
          <a:xfrm>
            <a:off x="3599114" y="4212455"/>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49" name="CuadroTexto 148">
            <a:extLst>
              <a:ext uri="{FF2B5EF4-FFF2-40B4-BE49-F238E27FC236}">
                <a16:creationId xmlns:a16="http://schemas.microsoft.com/office/drawing/2014/main" id="{ABA1A8A6-DAA4-0A53-0AA2-7091D395F728}"/>
              </a:ext>
            </a:extLst>
          </p:cNvPr>
          <p:cNvSpPr txBox="1"/>
          <p:nvPr/>
        </p:nvSpPr>
        <p:spPr>
          <a:xfrm>
            <a:off x="4882740" y="4219475"/>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50" name="CuadroTexto 149">
            <a:extLst>
              <a:ext uri="{FF2B5EF4-FFF2-40B4-BE49-F238E27FC236}">
                <a16:creationId xmlns:a16="http://schemas.microsoft.com/office/drawing/2014/main" id="{056F9E9E-7CD0-B0DA-3CB9-F3F826AD9CFF}"/>
              </a:ext>
            </a:extLst>
          </p:cNvPr>
          <p:cNvSpPr txBox="1"/>
          <p:nvPr/>
        </p:nvSpPr>
        <p:spPr>
          <a:xfrm>
            <a:off x="6622390" y="4220024"/>
            <a:ext cx="1617837"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1" name="CuadroTexto 150">
            <a:extLst>
              <a:ext uri="{FF2B5EF4-FFF2-40B4-BE49-F238E27FC236}">
                <a16:creationId xmlns:a16="http://schemas.microsoft.com/office/drawing/2014/main" id="{FD2FCB4D-8908-C373-2E5F-AC7094DECC6C}"/>
              </a:ext>
            </a:extLst>
          </p:cNvPr>
          <p:cNvSpPr txBox="1"/>
          <p:nvPr/>
        </p:nvSpPr>
        <p:spPr>
          <a:xfrm>
            <a:off x="8027883" y="4227044"/>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52" name="CuadroTexto 151">
            <a:extLst>
              <a:ext uri="{FF2B5EF4-FFF2-40B4-BE49-F238E27FC236}">
                <a16:creationId xmlns:a16="http://schemas.microsoft.com/office/drawing/2014/main" id="{2F944525-F496-AD7F-0D68-3102CE3F5E9B}"/>
              </a:ext>
            </a:extLst>
          </p:cNvPr>
          <p:cNvSpPr txBox="1"/>
          <p:nvPr/>
        </p:nvSpPr>
        <p:spPr>
          <a:xfrm>
            <a:off x="383414" y="6425137"/>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3" name="CuadroTexto 152">
            <a:extLst>
              <a:ext uri="{FF2B5EF4-FFF2-40B4-BE49-F238E27FC236}">
                <a16:creationId xmlns:a16="http://schemas.microsoft.com/office/drawing/2014/main" id="{377FFE8A-D377-E029-65E7-4F6B2088F3EA}"/>
              </a:ext>
            </a:extLst>
          </p:cNvPr>
          <p:cNvSpPr txBox="1"/>
          <p:nvPr/>
        </p:nvSpPr>
        <p:spPr>
          <a:xfrm>
            <a:off x="1667040" y="6432157"/>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56" name="CuadroTexto 155">
            <a:extLst>
              <a:ext uri="{FF2B5EF4-FFF2-40B4-BE49-F238E27FC236}">
                <a16:creationId xmlns:a16="http://schemas.microsoft.com/office/drawing/2014/main" id="{D22D3ADB-9249-A540-6F10-36967A928D30}"/>
              </a:ext>
            </a:extLst>
          </p:cNvPr>
          <p:cNvSpPr txBox="1"/>
          <p:nvPr/>
        </p:nvSpPr>
        <p:spPr>
          <a:xfrm>
            <a:off x="3606234" y="6414497"/>
            <a:ext cx="1505838"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7" name="CuadroTexto 156">
            <a:extLst>
              <a:ext uri="{FF2B5EF4-FFF2-40B4-BE49-F238E27FC236}">
                <a16:creationId xmlns:a16="http://schemas.microsoft.com/office/drawing/2014/main" id="{B024B86F-FE44-D27C-5E63-EC2476D3B4BA}"/>
              </a:ext>
            </a:extLst>
          </p:cNvPr>
          <p:cNvSpPr txBox="1"/>
          <p:nvPr/>
        </p:nvSpPr>
        <p:spPr>
          <a:xfrm>
            <a:off x="4899728" y="6421517"/>
            <a:ext cx="1495970" cy="646331"/>
          </a:xfrm>
          <a:prstGeom prst="rect">
            <a:avLst/>
          </a:prstGeom>
          <a:noFill/>
        </p:spPr>
        <p:txBody>
          <a:bodyPr wrap="square" rtlCol="0">
            <a:spAutoFit/>
          </a:bodyPr>
          <a:lstStyle/>
          <a:p>
            <a:pPr algn="ctr"/>
            <a:r>
              <a:rPr lang="es-ES" b="1" dirty="0">
                <a:solidFill>
                  <a:schemeClr val="bg1"/>
                </a:solidFill>
              </a:rPr>
              <a:t>Mayo</a:t>
            </a:r>
          </a:p>
          <a:p>
            <a:pPr algn="ctr"/>
            <a:endParaRPr lang="es-CO" b="1" dirty="0">
              <a:solidFill>
                <a:schemeClr val="bg1"/>
              </a:solidFill>
            </a:endParaRPr>
          </a:p>
        </p:txBody>
      </p:sp>
      <p:sp>
        <p:nvSpPr>
          <p:cNvPr id="158" name="CuadroTexto 157">
            <a:extLst>
              <a:ext uri="{FF2B5EF4-FFF2-40B4-BE49-F238E27FC236}">
                <a16:creationId xmlns:a16="http://schemas.microsoft.com/office/drawing/2014/main" id="{48238699-0923-4373-6BC9-5FE84DF29DF4}"/>
              </a:ext>
            </a:extLst>
          </p:cNvPr>
          <p:cNvSpPr txBox="1"/>
          <p:nvPr/>
        </p:nvSpPr>
        <p:spPr>
          <a:xfrm>
            <a:off x="6685682" y="6397129"/>
            <a:ext cx="1554545"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59" name="CuadroTexto 158">
            <a:extLst>
              <a:ext uri="{FF2B5EF4-FFF2-40B4-BE49-F238E27FC236}">
                <a16:creationId xmlns:a16="http://schemas.microsoft.com/office/drawing/2014/main" id="{4581096C-D60E-4A1C-0626-F3EF95FF7EAF}"/>
              </a:ext>
            </a:extLst>
          </p:cNvPr>
          <p:cNvSpPr txBox="1"/>
          <p:nvPr/>
        </p:nvSpPr>
        <p:spPr>
          <a:xfrm>
            <a:off x="8027883" y="6404149"/>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60" name="CuadroTexto 159">
            <a:extLst>
              <a:ext uri="{FF2B5EF4-FFF2-40B4-BE49-F238E27FC236}">
                <a16:creationId xmlns:a16="http://schemas.microsoft.com/office/drawing/2014/main" id="{6A653E8F-CBDF-0E44-342B-1FF9F0ECE369}"/>
              </a:ext>
            </a:extLst>
          </p:cNvPr>
          <p:cNvSpPr txBox="1"/>
          <p:nvPr/>
        </p:nvSpPr>
        <p:spPr>
          <a:xfrm>
            <a:off x="317187" y="8636934"/>
            <a:ext cx="1544677"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161" name="CuadroTexto 160">
            <a:extLst>
              <a:ext uri="{FF2B5EF4-FFF2-40B4-BE49-F238E27FC236}">
                <a16:creationId xmlns:a16="http://schemas.microsoft.com/office/drawing/2014/main" id="{CA8C57AD-7D9D-6C28-B9B9-B017DE5F7F66}"/>
              </a:ext>
            </a:extLst>
          </p:cNvPr>
          <p:cNvSpPr txBox="1"/>
          <p:nvPr/>
        </p:nvSpPr>
        <p:spPr>
          <a:xfrm>
            <a:off x="1649520" y="8643954"/>
            <a:ext cx="1495970" cy="369332"/>
          </a:xfrm>
          <a:prstGeom prst="rect">
            <a:avLst/>
          </a:prstGeom>
          <a:noFill/>
        </p:spPr>
        <p:txBody>
          <a:bodyPr wrap="square" rtlCol="0">
            <a:spAutoFit/>
          </a:bodyPr>
          <a:lstStyle/>
          <a:p>
            <a:pPr algn="ctr"/>
            <a:r>
              <a:rPr lang="es-ES" b="1" dirty="0">
                <a:solidFill>
                  <a:schemeClr val="bg1"/>
                </a:solidFill>
              </a:rPr>
              <a:t>Mayo</a:t>
            </a:r>
            <a:endParaRPr lang="es-CO" b="1" dirty="0">
              <a:solidFill>
                <a:schemeClr val="bg1"/>
              </a:solidFill>
            </a:endParaRPr>
          </a:p>
        </p:txBody>
      </p:sp>
      <p:sp>
        <p:nvSpPr>
          <p:cNvPr id="162" name="CuadroTexto 161">
            <a:extLst>
              <a:ext uri="{FF2B5EF4-FFF2-40B4-BE49-F238E27FC236}">
                <a16:creationId xmlns:a16="http://schemas.microsoft.com/office/drawing/2014/main" id="{0F4BEBB0-A53F-5C44-2B6D-614D994CEE3D}"/>
              </a:ext>
            </a:extLst>
          </p:cNvPr>
          <p:cNvSpPr txBox="1"/>
          <p:nvPr/>
        </p:nvSpPr>
        <p:spPr>
          <a:xfrm>
            <a:off x="1542128" y="2561682"/>
            <a:ext cx="1544677" cy="502702"/>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76</a:t>
            </a:r>
          </a:p>
          <a:p>
            <a:pPr algn="ctr"/>
            <a:endPar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4" name="CuadroTexto 163">
            <a:extLst>
              <a:ext uri="{FF2B5EF4-FFF2-40B4-BE49-F238E27FC236}">
                <a16:creationId xmlns:a16="http://schemas.microsoft.com/office/drawing/2014/main" id="{F457C3D5-52D2-AAE9-1CD2-0BC64C7D54AE}"/>
              </a:ext>
            </a:extLst>
          </p:cNvPr>
          <p:cNvSpPr txBox="1"/>
          <p:nvPr/>
        </p:nvSpPr>
        <p:spPr>
          <a:xfrm>
            <a:off x="4842081" y="2545394"/>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363</a:t>
            </a:r>
          </a:p>
        </p:txBody>
      </p:sp>
      <p:sp>
        <p:nvSpPr>
          <p:cNvPr id="168" name="CuadroTexto 167">
            <a:extLst>
              <a:ext uri="{FF2B5EF4-FFF2-40B4-BE49-F238E27FC236}">
                <a16:creationId xmlns:a16="http://schemas.microsoft.com/office/drawing/2014/main" id="{E8893F32-0F03-A707-2928-AD01C5C6FC36}"/>
              </a:ext>
            </a:extLst>
          </p:cNvPr>
          <p:cNvSpPr txBox="1"/>
          <p:nvPr/>
        </p:nvSpPr>
        <p:spPr>
          <a:xfrm>
            <a:off x="1578018" y="451066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118</a:t>
            </a:r>
          </a:p>
        </p:txBody>
      </p:sp>
      <p:sp>
        <p:nvSpPr>
          <p:cNvPr id="170" name="CuadroTexto 169">
            <a:extLst>
              <a:ext uri="{FF2B5EF4-FFF2-40B4-BE49-F238E27FC236}">
                <a16:creationId xmlns:a16="http://schemas.microsoft.com/office/drawing/2014/main" id="{727D9822-C732-434B-8A14-6DB1B77F889D}"/>
              </a:ext>
            </a:extLst>
          </p:cNvPr>
          <p:cNvSpPr txBox="1"/>
          <p:nvPr/>
        </p:nvSpPr>
        <p:spPr>
          <a:xfrm>
            <a:off x="4824117" y="446477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240</a:t>
            </a:r>
          </a:p>
        </p:txBody>
      </p:sp>
      <p:sp>
        <p:nvSpPr>
          <p:cNvPr id="172" name="CuadroTexto 171">
            <a:extLst>
              <a:ext uri="{FF2B5EF4-FFF2-40B4-BE49-F238E27FC236}">
                <a16:creationId xmlns:a16="http://schemas.microsoft.com/office/drawing/2014/main" id="{4F6018B6-45D8-ECFF-9AE7-783B8502D7CF}"/>
              </a:ext>
            </a:extLst>
          </p:cNvPr>
          <p:cNvSpPr txBox="1"/>
          <p:nvPr/>
        </p:nvSpPr>
        <p:spPr>
          <a:xfrm>
            <a:off x="7946587" y="447266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177</a:t>
            </a:r>
          </a:p>
        </p:txBody>
      </p:sp>
      <p:sp>
        <p:nvSpPr>
          <p:cNvPr id="175" name="CuadroTexto 174">
            <a:extLst>
              <a:ext uri="{FF2B5EF4-FFF2-40B4-BE49-F238E27FC236}">
                <a16:creationId xmlns:a16="http://schemas.microsoft.com/office/drawing/2014/main" id="{A4E914B8-5D7C-10AF-27A6-6BB62324E381}"/>
              </a:ext>
            </a:extLst>
          </p:cNvPr>
          <p:cNvSpPr txBox="1"/>
          <p:nvPr/>
        </p:nvSpPr>
        <p:spPr>
          <a:xfrm>
            <a:off x="164041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177" name="CuadroTexto 176">
            <a:extLst>
              <a:ext uri="{FF2B5EF4-FFF2-40B4-BE49-F238E27FC236}">
                <a16:creationId xmlns:a16="http://schemas.microsoft.com/office/drawing/2014/main" id="{EB05ED8D-02BB-E606-9D61-B59B571F57C7}"/>
              </a:ext>
            </a:extLst>
          </p:cNvPr>
          <p:cNvSpPr txBox="1"/>
          <p:nvPr/>
        </p:nvSpPr>
        <p:spPr>
          <a:xfrm>
            <a:off x="4848153" y="666039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143</a:t>
            </a:r>
          </a:p>
        </p:txBody>
      </p:sp>
      <p:sp>
        <p:nvSpPr>
          <p:cNvPr id="179" name="CuadroTexto 178">
            <a:extLst>
              <a:ext uri="{FF2B5EF4-FFF2-40B4-BE49-F238E27FC236}">
                <a16:creationId xmlns:a16="http://schemas.microsoft.com/office/drawing/2014/main" id="{BD10583C-FF9C-C5B9-AC13-E13169503BEA}"/>
              </a:ext>
            </a:extLst>
          </p:cNvPr>
          <p:cNvSpPr txBox="1"/>
          <p:nvPr/>
        </p:nvSpPr>
        <p:spPr>
          <a:xfrm>
            <a:off x="7989044" y="664104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69</a:t>
            </a:r>
          </a:p>
        </p:txBody>
      </p:sp>
      <p:sp>
        <p:nvSpPr>
          <p:cNvPr id="181" name="CuadroTexto 180">
            <a:extLst>
              <a:ext uri="{FF2B5EF4-FFF2-40B4-BE49-F238E27FC236}">
                <a16:creationId xmlns:a16="http://schemas.microsoft.com/office/drawing/2014/main" id="{9E691F49-8ABA-5175-55EF-A72CCBB86171}"/>
              </a:ext>
            </a:extLst>
          </p:cNvPr>
          <p:cNvSpPr txBox="1"/>
          <p:nvPr/>
        </p:nvSpPr>
        <p:spPr>
          <a:xfrm>
            <a:off x="1542058" y="8891948"/>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136</a:t>
            </a:r>
          </a:p>
        </p:txBody>
      </p:sp>
      <p:pic>
        <p:nvPicPr>
          <p:cNvPr id="9" name="Imagen 8">
            <a:extLst>
              <a:ext uri="{FF2B5EF4-FFF2-40B4-BE49-F238E27FC236}">
                <a16:creationId xmlns:a16="http://schemas.microsoft.com/office/drawing/2014/main" id="{3FEE777D-542C-7287-9C2E-7552774CF5C2}"/>
              </a:ext>
            </a:extLst>
          </p:cNvPr>
          <p:cNvPicPr>
            <a:picLocks noChangeAspect="1"/>
          </p:cNvPicPr>
          <p:nvPr/>
        </p:nvPicPr>
        <p:blipFill>
          <a:blip r:embed="rId9"/>
          <a:stretch>
            <a:fillRect/>
          </a:stretch>
        </p:blipFill>
        <p:spPr>
          <a:xfrm>
            <a:off x="3764540" y="3405144"/>
            <a:ext cx="2495898" cy="724001"/>
          </a:xfrm>
          <a:prstGeom prst="rect">
            <a:avLst/>
          </a:prstGeom>
        </p:spPr>
      </p:pic>
      <p:pic>
        <p:nvPicPr>
          <p:cNvPr id="11" name="Imagen 10">
            <a:extLst>
              <a:ext uri="{FF2B5EF4-FFF2-40B4-BE49-F238E27FC236}">
                <a16:creationId xmlns:a16="http://schemas.microsoft.com/office/drawing/2014/main" id="{95F7A512-9E6C-D91A-0ADC-C6C13129C162}"/>
              </a:ext>
            </a:extLst>
          </p:cNvPr>
          <p:cNvPicPr>
            <a:picLocks noChangeAspect="1"/>
          </p:cNvPicPr>
          <p:nvPr/>
        </p:nvPicPr>
        <p:blipFill>
          <a:blip r:embed="rId10"/>
          <a:stretch>
            <a:fillRect/>
          </a:stretch>
        </p:blipFill>
        <p:spPr>
          <a:xfrm>
            <a:off x="590073" y="5311575"/>
            <a:ext cx="2192733" cy="932394"/>
          </a:xfrm>
          <a:prstGeom prst="rect">
            <a:avLst/>
          </a:prstGeom>
        </p:spPr>
      </p:pic>
      <p:pic>
        <p:nvPicPr>
          <p:cNvPr id="14" name="Imagen 13">
            <a:extLst>
              <a:ext uri="{FF2B5EF4-FFF2-40B4-BE49-F238E27FC236}">
                <a16:creationId xmlns:a16="http://schemas.microsoft.com/office/drawing/2014/main" id="{257B093E-4058-DD87-F2B4-AB2E2140AA52}"/>
              </a:ext>
            </a:extLst>
          </p:cNvPr>
          <p:cNvPicPr>
            <a:picLocks noChangeAspect="1"/>
          </p:cNvPicPr>
          <p:nvPr/>
        </p:nvPicPr>
        <p:blipFill>
          <a:blip r:embed="rId11"/>
          <a:stretch>
            <a:fillRect/>
          </a:stretch>
        </p:blipFill>
        <p:spPr>
          <a:xfrm>
            <a:off x="7424325" y="5268661"/>
            <a:ext cx="1247243" cy="1085835"/>
          </a:xfrm>
          <a:prstGeom prst="rect">
            <a:avLst/>
          </a:prstGeom>
        </p:spPr>
      </p:pic>
      <p:pic>
        <p:nvPicPr>
          <p:cNvPr id="10" name="Imagen 9">
            <a:extLst>
              <a:ext uri="{FF2B5EF4-FFF2-40B4-BE49-F238E27FC236}">
                <a16:creationId xmlns:a16="http://schemas.microsoft.com/office/drawing/2014/main" id="{702E63FA-CC90-F3C7-69EB-A6A5A9AC3A52}"/>
              </a:ext>
            </a:extLst>
          </p:cNvPr>
          <p:cNvPicPr>
            <a:picLocks noChangeAspect="1"/>
          </p:cNvPicPr>
          <p:nvPr/>
        </p:nvPicPr>
        <p:blipFill>
          <a:blip r:embed="rId12"/>
          <a:stretch>
            <a:fillRect/>
          </a:stretch>
        </p:blipFill>
        <p:spPr>
          <a:xfrm>
            <a:off x="910610" y="1354915"/>
            <a:ext cx="1397830" cy="978481"/>
          </a:xfrm>
          <a:prstGeom prst="rect">
            <a:avLst/>
          </a:prstGeom>
        </p:spPr>
      </p:pic>
      <p:pic>
        <p:nvPicPr>
          <p:cNvPr id="24" name="Gráfico 23">
            <a:extLst>
              <a:ext uri="{FF2B5EF4-FFF2-40B4-BE49-F238E27FC236}">
                <a16:creationId xmlns:a16="http://schemas.microsoft.com/office/drawing/2014/main" id="{FDC5E92E-F177-0271-07DB-CD4C982F83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99723" y="2363538"/>
            <a:ext cx="1200154" cy="242149"/>
          </a:xfrm>
          <a:prstGeom prst="rect">
            <a:avLst/>
          </a:prstGeom>
        </p:spPr>
      </p:pic>
      <p:sp>
        <p:nvSpPr>
          <p:cNvPr id="25" name="CuadroTexto 24">
            <a:extLst>
              <a:ext uri="{FF2B5EF4-FFF2-40B4-BE49-F238E27FC236}">
                <a16:creationId xmlns:a16="http://schemas.microsoft.com/office/drawing/2014/main" id="{42CCFDB8-F4E6-70B9-73F3-1703BF33EEC4}"/>
              </a:ext>
            </a:extLst>
          </p:cNvPr>
          <p:cNvSpPr txBox="1"/>
          <p:nvPr/>
        </p:nvSpPr>
        <p:spPr>
          <a:xfrm>
            <a:off x="6979331" y="253470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61</a:t>
            </a:r>
          </a:p>
        </p:txBody>
      </p:sp>
      <p:pic>
        <p:nvPicPr>
          <p:cNvPr id="27" name="Gráfico 26">
            <a:extLst>
              <a:ext uri="{FF2B5EF4-FFF2-40B4-BE49-F238E27FC236}">
                <a16:creationId xmlns:a16="http://schemas.microsoft.com/office/drawing/2014/main" id="{BA066023-6F5E-454E-E416-507741A26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08962" y="2353466"/>
            <a:ext cx="1200154" cy="242149"/>
          </a:xfrm>
          <a:prstGeom prst="rect">
            <a:avLst/>
          </a:prstGeom>
        </p:spPr>
      </p:pic>
      <p:sp>
        <p:nvSpPr>
          <p:cNvPr id="29" name="CuadroTexto 28">
            <a:extLst>
              <a:ext uri="{FF2B5EF4-FFF2-40B4-BE49-F238E27FC236}">
                <a16:creationId xmlns:a16="http://schemas.microsoft.com/office/drawing/2014/main" id="{CE4D5CCA-616C-98CF-8FC4-33D97B92EED3}"/>
              </a:ext>
            </a:extLst>
          </p:cNvPr>
          <p:cNvSpPr txBox="1"/>
          <p:nvPr/>
        </p:nvSpPr>
        <p:spPr>
          <a:xfrm>
            <a:off x="6979331" y="2281911"/>
            <a:ext cx="1495970" cy="369332"/>
          </a:xfrm>
          <a:prstGeom prst="rect">
            <a:avLst/>
          </a:prstGeom>
          <a:noFill/>
        </p:spPr>
        <p:txBody>
          <a:bodyPr wrap="square" rtlCol="0">
            <a:spAutoFit/>
          </a:bodyPr>
          <a:lstStyle/>
          <a:p>
            <a:pPr algn="ctr"/>
            <a:r>
              <a:rPr lang="es-ES" b="1" dirty="0">
                <a:solidFill>
                  <a:schemeClr val="bg1"/>
                </a:solidFill>
              </a:rPr>
              <a:t>Abril</a:t>
            </a:r>
            <a:endParaRPr lang="es-CO" b="1" dirty="0">
              <a:solidFill>
                <a:schemeClr val="bg1"/>
              </a:solidFill>
            </a:endParaRPr>
          </a:p>
        </p:txBody>
      </p:sp>
      <p:sp>
        <p:nvSpPr>
          <p:cNvPr id="30" name="CuadroTexto 29">
            <a:extLst>
              <a:ext uri="{FF2B5EF4-FFF2-40B4-BE49-F238E27FC236}">
                <a16:creationId xmlns:a16="http://schemas.microsoft.com/office/drawing/2014/main" id="{0163ECAF-5972-909E-2AAE-6CB3B2D1C809}"/>
              </a:ext>
            </a:extLst>
          </p:cNvPr>
          <p:cNvSpPr txBox="1"/>
          <p:nvPr/>
        </p:nvSpPr>
        <p:spPr>
          <a:xfrm rot="10800000" flipV="1">
            <a:off x="7775008" y="2312484"/>
            <a:ext cx="2213769" cy="369332"/>
          </a:xfrm>
          <a:prstGeom prst="rect">
            <a:avLst/>
          </a:prstGeom>
          <a:noFill/>
        </p:spPr>
        <p:txBody>
          <a:bodyPr wrap="square">
            <a:spAutoFit/>
          </a:bodyPr>
          <a:lstStyle/>
          <a:p>
            <a:pPr algn="ctr"/>
            <a:r>
              <a:rPr lang="es-ES" b="1" dirty="0">
                <a:solidFill>
                  <a:schemeClr val="bg1"/>
                </a:solidFill>
              </a:rPr>
              <a:t>Mayo</a:t>
            </a:r>
            <a:endParaRPr lang="es-CO" b="1" dirty="0">
              <a:solidFill>
                <a:schemeClr val="bg1"/>
              </a:solidFill>
            </a:endParaRPr>
          </a:p>
        </p:txBody>
      </p:sp>
      <p:sp>
        <p:nvSpPr>
          <p:cNvPr id="32" name="CuadroTexto 31">
            <a:extLst>
              <a:ext uri="{FF2B5EF4-FFF2-40B4-BE49-F238E27FC236}">
                <a16:creationId xmlns:a16="http://schemas.microsoft.com/office/drawing/2014/main" id="{CD67D4F0-B60D-B314-F0A8-4687D8B63E86}"/>
              </a:ext>
            </a:extLst>
          </p:cNvPr>
          <p:cNvSpPr txBox="1"/>
          <p:nvPr/>
        </p:nvSpPr>
        <p:spPr>
          <a:xfrm>
            <a:off x="8157032" y="2499054"/>
            <a:ext cx="1593784"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49</a:t>
            </a:r>
          </a:p>
        </p:txBody>
      </p:sp>
      <p:pic>
        <p:nvPicPr>
          <p:cNvPr id="35" name="Imagen 34">
            <a:extLst>
              <a:ext uri="{FF2B5EF4-FFF2-40B4-BE49-F238E27FC236}">
                <a16:creationId xmlns:a16="http://schemas.microsoft.com/office/drawing/2014/main" id="{A1D9421D-BB9F-C318-0AA9-E6B3DD69B1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26913" y="1525363"/>
            <a:ext cx="2030273" cy="686935"/>
          </a:xfrm>
          <a:prstGeom prst="rect">
            <a:avLst/>
          </a:prstGeom>
        </p:spPr>
      </p:pic>
    </p:spTree>
    <p:extLst>
      <p:ext uri="{BB962C8B-B14F-4D97-AF65-F5344CB8AC3E}">
        <p14:creationId xmlns:p14="http://schemas.microsoft.com/office/powerpoint/2010/main" val="500102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9311F77-B64B-4C21-9F2C-C34B3C673E17}"/>
              </a:ext>
            </a:extLst>
          </p:cNvPr>
          <p:cNvSpPr txBox="1"/>
          <p:nvPr/>
        </p:nvSpPr>
        <p:spPr>
          <a:xfrm>
            <a:off x="357527" y="2923578"/>
            <a:ext cx="4546600" cy="5024389"/>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Queja: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manifestación de una persona, a través de la cual expresa inconformidad con el actuar de un funcionario de la entidad.</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Reclamo: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a través del cual los usuarios del Sistema General de Seguridad Social en Salud dan a conocer su insatisfacción con la prestación del servicio de salud.</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CD6AED10-82EA-4901-A3AC-B8C8C2416F1B}"/>
              </a:ext>
            </a:extLst>
          </p:cNvPr>
          <p:cNvSpPr txBox="1"/>
          <p:nvPr/>
        </p:nvSpPr>
        <p:spPr>
          <a:xfrm>
            <a:off x="776626" y="2132658"/>
            <a:ext cx="3014323" cy="523220"/>
          </a:xfrm>
          <a:prstGeom prst="rect">
            <a:avLst/>
          </a:prstGeom>
          <a:noFill/>
        </p:spPr>
        <p:txBody>
          <a:bodyPr wrap="square">
            <a:spAutoFit/>
          </a:bodyPr>
          <a:lstStyle/>
          <a:p>
            <a:r>
              <a:rPr lang="es-ES"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Glosario</a:t>
            </a:r>
            <a:endParaRPr lang="es-CO"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uadroTexto 4">
            <a:extLst>
              <a:ext uri="{FF2B5EF4-FFF2-40B4-BE49-F238E27FC236}">
                <a16:creationId xmlns:a16="http://schemas.microsoft.com/office/drawing/2014/main" id="{C4C230B5-B2BE-4A91-A018-185FE58CB831}"/>
              </a:ext>
            </a:extLst>
          </p:cNvPr>
          <p:cNvSpPr txBox="1"/>
          <p:nvPr/>
        </p:nvSpPr>
        <p:spPr>
          <a:xfrm>
            <a:off x="5158127" y="2923578"/>
            <a:ext cx="4546600" cy="4233467"/>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Solicitud de Información: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orientación solicitada para acceder a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Sugerencia: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recomendación que se realiza para mejorar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Derecho de 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endParaRPr lang="es-CO" dirty="0">
              <a:solidFill>
                <a:srgbClr val="23505E"/>
              </a:solidFill>
            </a:endParaRPr>
          </a:p>
        </p:txBody>
      </p:sp>
      <p:sp>
        <p:nvSpPr>
          <p:cNvPr id="6" name="CuadroTexto 5">
            <a:extLst>
              <a:ext uri="{FF2B5EF4-FFF2-40B4-BE49-F238E27FC236}">
                <a16:creationId xmlns:a16="http://schemas.microsoft.com/office/drawing/2014/main" id="{D1E6DF70-1C73-48FE-8B07-2D61E99E38C3}"/>
              </a:ext>
            </a:extLst>
          </p:cNvPr>
          <p:cNvSpPr txBox="1"/>
          <p:nvPr/>
        </p:nvSpPr>
        <p:spPr>
          <a:xfrm>
            <a:off x="2784815" y="8048504"/>
            <a:ext cx="6919912" cy="1015663"/>
          </a:xfrm>
          <a:prstGeom prst="rect">
            <a:avLst/>
          </a:prstGeom>
          <a:noFill/>
        </p:spPr>
        <p:txBody>
          <a:bodyPr wrap="square" rtlCol="0">
            <a:spAutoFit/>
          </a:bodyPr>
          <a:lstStyle/>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Circular Externa 00008 de 2018.</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la cual se hacen adiciones, eliminaciones y</a:t>
            </a:r>
          </a:p>
          <a:p>
            <a:pPr algn="r">
              <a:tabLst>
                <a:tab pos="2806065" algn="ctr"/>
                <a:tab pos="5612130" algn="r"/>
              </a:tabLst>
            </a:pP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modificaciones a la Circular 047 de 2007.</a:t>
            </a:r>
          </a:p>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Ley 1755 de 2015</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medio de la cual se regula el Derecho Fundamental de Petición y se sustituye un título del Código de Procedimiento Administrativo y de lo Contencioso Administrativo.</a:t>
            </a:r>
          </a:p>
          <a:p>
            <a:pPr algn="r"/>
            <a:endParaRPr lang="es-CO" sz="1200"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69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B25FF851-D53F-4873-AD8B-CC8F2DC1FDF2}"/>
              </a:ext>
            </a:extLst>
          </p:cNvPr>
          <p:cNvSpPr txBox="1"/>
          <p:nvPr/>
        </p:nvSpPr>
        <p:spPr>
          <a:xfrm>
            <a:off x="2065177"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11,6%</a:t>
            </a:r>
          </a:p>
        </p:txBody>
      </p:sp>
      <p:sp>
        <p:nvSpPr>
          <p:cNvPr id="11" name="CuadroTexto 10">
            <a:extLst>
              <a:ext uri="{FF2B5EF4-FFF2-40B4-BE49-F238E27FC236}">
                <a16:creationId xmlns:a16="http://schemas.microsoft.com/office/drawing/2014/main" id="{68078794-3A53-49A4-9D19-0A15C3C3F656}"/>
              </a:ext>
            </a:extLst>
          </p:cNvPr>
          <p:cNvSpPr txBox="1"/>
          <p:nvPr/>
        </p:nvSpPr>
        <p:spPr>
          <a:xfrm>
            <a:off x="5548207"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13" name="CuadroTexto 12">
            <a:extLst>
              <a:ext uri="{FF2B5EF4-FFF2-40B4-BE49-F238E27FC236}">
                <a16:creationId xmlns:a16="http://schemas.microsoft.com/office/drawing/2014/main" id="{99BAF038-B4E5-428F-B384-6B7076E3FB28}"/>
              </a:ext>
            </a:extLst>
          </p:cNvPr>
          <p:cNvSpPr txBox="1"/>
          <p:nvPr/>
        </p:nvSpPr>
        <p:spPr>
          <a:xfrm>
            <a:off x="7441955"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94</a:t>
            </a:r>
          </a:p>
        </p:txBody>
      </p:sp>
      <p:sp>
        <p:nvSpPr>
          <p:cNvPr id="14" name="CuadroTexto 13">
            <a:extLst>
              <a:ext uri="{FF2B5EF4-FFF2-40B4-BE49-F238E27FC236}">
                <a16:creationId xmlns:a16="http://schemas.microsoft.com/office/drawing/2014/main" id="{8191787D-5274-4190-95CE-36B6BC76FF31}"/>
              </a:ext>
            </a:extLst>
          </p:cNvPr>
          <p:cNvSpPr txBox="1"/>
          <p:nvPr/>
        </p:nvSpPr>
        <p:spPr>
          <a:xfrm>
            <a:off x="3522768" y="52441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172</a:t>
            </a:r>
          </a:p>
        </p:txBody>
      </p:sp>
      <p:sp>
        <p:nvSpPr>
          <p:cNvPr id="16" name="CuadroTexto 15">
            <a:extLst>
              <a:ext uri="{FF2B5EF4-FFF2-40B4-BE49-F238E27FC236}">
                <a16:creationId xmlns:a16="http://schemas.microsoft.com/office/drawing/2014/main" id="{6C17190F-4222-4CD7-BAA7-4EAD4BEEF397}"/>
              </a:ext>
            </a:extLst>
          </p:cNvPr>
          <p:cNvSpPr txBox="1"/>
          <p:nvPr/>
        </p:nvSpPr>
        <p:spPr>
          <a:xfrm>
            <a:off x="5548207"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18" name="CuadroTexto 17">
            <a:extLst>
              <a:ext uri="{FF2B5EF4-FFF2-40B4-BE49-F238E27FC236}">
                <a16:creationId xmlns:a16="http://schemas.microsoft.com/office/drawing/2014/main" id="{2668796C-3F32-4851-AFA1-46D23448DE54}"/>
              </a:ext>
            </a:extLst>
          </p:cNvPr>
          <p:cNvSpPr txBox="1"/>
          <p:nvPr/>
        </p:nvSpPr>
        <p:spPr>
          <a:xfrm>
            <a:off x="7441955"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85</a:t>
            </a:r>
          </a:p>
        </p:txBody>
      </p:sp>
      <p:sp>
        <p:nvSpPr>
          <p:cNvPr id="19" name="CuadroTexto 18">
            <a:extLst>
              <a:ext uri="{FF2B5EF4-FFF2-40B4-BE49-F238E27FC236}">
                <a16:creationId xmlns:a16="http://schemas.microsoft.com/office/drawing/2014/main" id="{8F9B6EAB-D748-417B-B6C9-8F0790CF2BE2}"/>
              </a:ext>
            </a:extLst>
          </p:cNvPr>
          <p:cNvSpPr txBox="1"/>
          <p:nvPr/>
        </p:nvSpPr>
        <p:spPr>
          <a:xfrm>
            <a:off x="3522768" y="57045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229</a:t>
            </a:r>
          </a:p>
        </p:txBody>
      </p:sp>
      <p:sp>
        <p:nvSpPr>
          <p:cNvPr id="21" name="CuadroTexto 20">
            <a:extLst>
              <a:ext uri="{FF2B5EF4-FFF2-40B4-BE49-F238E27FC236}">
                <a16:creationId xmlns:a16="http://schemas.microsoft.com/office/drawing/2014/main" id="{35A53CC0-247A-42B3-B6B0-7E2C25EA6C05}"/>
              </a:ext>
            </a:extLst>
          </p:cNvPr>
          <p:cNvSpPr txBox="1"/>
          <p:nvPr/>
        </p:nvSpPr>
        <p:spPr>
          <a:xfrm>
            <a:off x="5548207"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1D8D85D6-250B-412E-AED8-A6C702AF004E}"/>
              </a:ext>
            </a:extLst>
          </p:cNvPr>
          <p:cNvSpPr txBox="1"/>
          <p:nvPr/>
        </p:nvSpPr>
        <p:spPr>
          <a:xfrm>
            <a:off x="7441955"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146</a:t>
            </a:r>
          </a:p>
        </p:txBody>
      </p:sp>
      <p:sp>
        <p:nvSpPr>
          <p:cNvPr id="24" name="CuadroTexto 23">
            <a:extLst>
              <a:ext uri="{FF2B5EF4-FFF2-40B4-BE49-F238E27FC236}">
                <a16:creationId xmlns:a16="http://schemas.microsoft.com/office/drawing/2014/main" id="{5154DDA0-745E-4135-ABC3-D3653D866D15}"/>
              </a:ext>
            </a:extLst>
          </p:cNvPr>
          <p:cNvSpPr txBox="1"/>
          <p:nvPr/>
        </p:nvSpPr>
        <p:spPr>
          <a:xfrm>
            <a:off x="3522768"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218</a:t>
            </a:r>
          </a:p>
        </p:txBody>
      </p:sp>
      <p:sp>
        <p:nvSpPr>
          <p:cNvPr id="26" name="CuadroTexto 25">
            <a:extLst>
              <a:ext uri="{FF2B5EF4-FFF2-40B4-BE49-F238E27FC236}">
                <a16:creationId xmlns:a16="http://schemas.microsoft.com/office/drawing/2014/main" id="{5D6E622E-4912-4A12-8DD8-EC89E1294841}"/>
              </a:ext>
            </a:extLst>
          </p:cNvPr>
          <p:cNvSpPr txBox="1"/>
          <p:nvPr/>
        </p:nvSpPr>
        <p:spPr>
          <a:xfrm>
            <a:off x="5548207"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8" name="CuadroTexto 27">
            <a:extLst>
              <a:ext uri="{FF2B5EF4-FFF2-40B4-BE49-F238E27FC236}">
                <a16:creationId xmlns:a16="http://schemas.microsoft.com/office/drawing/2014/main" id="{2CB7502C-6622-4F82-BD66-D854E0CE5650}"/>
              </a:ext>
            </a:extLst>
          </p:cNvPr>
          <p:cNvSpPr txBox="1"/>
          <p:nvPr/>
        </p:nvSpPr>
        <p:spPr>
          <a:xfrm>
            <a:off x="7441955"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209</a:t>
            </a:r>
          </a:p>
        </p:txBody>
      </p:sp>
      <p:sp>
        <p:nvSpPr>
          <p:cNvPr id="29" name="CuadroTexto 28">
            <a:extLst>
              <a:ext uri="{FF2B5EF4-FFF2-40B4-BE49-F238E27FC236}">
                <a16:creationId xmlns:a16="http://schemas.microsoft.com/office/drawing/2014/main" id="{2D7BE8DE-2E7D-4693-BDA5-18181EDEBDE2}"/>
              </a:ext>
            </a:extLst>
          </p:cNvPr>
          <p:cNvSpPr txBox="1"/>
          <p:nvPr/>
        </p:nvSpPr>
        <p:spPr>
          <a:xfrm>
            <a:off x="3522768" y="66379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234</a:t>
            </a:r>
          </a:p>
        </p:txBody>
      </p:sp>
      <p:sp>
        <p:nvSpPr>
          <p:cNvPr id="31" name="CuadroTexto 30">
            <a:extLst>
              <a:ext uri="{FF2B5EF4-FFF2-40B4-BE49-F238E27FC236}">
                <a16:creationId xmlns:a16="http://schemas.microsoft.com/office/drawing/2014/main" id="{E0D64624-C0B1-4665-9D71-7210FDBFBEDC}"/>
              </a:ext>
            </a:extLst>
          </p:cNvPr>
          <p:cNvSpPr txBox="1"/>
          <p:nvPr/>
        </p:nvSpPr>
        <p:spPr>
          <a:xfrm>
            <a:off x="5548207"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1E25AF08-5CD7-42C4-94AA-F665F18293CA}"/>
              </a:ext>
            </a:extLst>
          </p:cNvPr>
          <p:cNvSpPr txBox="1"/>
          <p:nvPr/>
        </p:nvSpPr>
        <p:spPr>
          <a:xfrm>
            <a:off x="7441955"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109</a:t>
            </a:r>
          </a:p>
        </p:txBody>
      </p:sp>
      <p:sp>
        <p:nvSpPr>
          <p:cNvPr id="34" name="CuadroTexto 33">
            <a:extLst>
              <a:ext uri="{FF2B5EF4-FFF2-40B4-BE49-F238E27FC236}">
                <a16:creationId xmlns:a16="http://schemas.microsoft.com/office/drawing/2014/main" id="{6A367509-34F0-4415-8237-4C47CEF17D63}"/>
              </a:ext>
            </a:extLst>
          </p:cNvPr>
          <p:cNvSpPr txBox="1"/>
          <p:nvPr/>
        </p:nvSpPr>
        <p:spPr>
          <a:xfrm>
            <a:off x="3522768" y="71110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875</a:t>
            </a:r>
          </a:p>
        </p:txBody>
      </p:sp>
      <p:sp>
        <p:nvSpPr>
          <p:cNvPr id="36" name="CuadroTexto 35">
            <a:extLst>
              <a:ext uri="{FF2B5EF4-FFF2-40B4-BE49-F238E27FC236}">
                <a16:creationId xmlns:a16="http://schemas.microsoft.com/office/drawing/2014/main" id="{73017F6A-52BE-41A8-AC3A-5A1400637DFA}"/>
              </a:ext>
            </a:extLst>
          </p:cNvPr>
          <p:cNvSpPr txBox="1"/>
          <p:nvPr/>
        </p:nvSpPr>
        <p:spPr>
          <a:xfrm>
            <a:off x="5548207"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8" name="CuadroTexto 37">
            <a:extLst>
              <a:ext uri="{FF2B5EF4-FFF2-40B4-BE49-F238E27FC236}">
                <a16:creationId xmlns:a16="http://schemas.microsoft.com/office/drawing/2014/main" id="{92804DD6-5602-4FC0-A8B9-04C2B6425D24}"/>
              </a:ext>
            </a:extLst>
          </p:cNvPr>
          <p:cNvSpPr txBox="1"/>
          <p:nvPr/>
        </p:nvSpPr>
        <p:spPr>
          <a:xfrm>
            <a:off x="7441955"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557</a:t>
            </a:r>
          </a:p>
        </p:txBody>
      </p:sp>
      <p:sp>
        <p:nvSpPr>
          <p:cNvPr id="39" name="CuadroTexto 38">
            <a:extLst>
              <a:ext uri="{FF2B5EF4-FFF2-40B4-BE49-F238E27FC236}">
                <a16:creationId xmlns:a16="http://schemas.microsoft.com/office/drawing/2014/main" id="{5A65849A-A675-47DE-BF33-C902091326DF}"/>
              </a:ext>
            </a:extLst>
          </p:cNvPr>
          <p:cNvSpPr txBox="1"/>
          <p:nvPr/>
        </p:nvSpPr>
        <p:spPr>
          <a:xfrm>
            <a:off x="3522768" y="75714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492</a:t>
            </a:r>
          </a:p>
        </p:txBody>
      </p:sp>
      <p:sp>
        <p:nvSpPr>
          <p:cNvPr id="41" name="CuadroTexto 40">
            <a:extLst>
              <a:ext uri="{FF2B5EF4-FFF2-40B4-BE49-F238E27FC236}">
                <a16:creationId xmlns:a16="http://schemas.microsoft.com/office/drawing/2014/main" id="{E22A789F-A56B-46B8-9819-C5D58E39EE0F}"/>
              </a:ext>
            </a:extLst>
          </p:cNvPr>
          <p:cNvSpPr txBox="1"/>
          <p:nvPr/>
        </p:nvSpPr>
        <p:spPr>
          <a:xfrm>
            <a:off x="5546797" y="7565432"/>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E8E4FC05-E790-441B-BE11-52F7C02F8F74}"/>
              </a:ext>
            </a:extLst>
          </p:cNvPr>
          <p:cNvSpPr txBox="1"/>
          <p:nvPr/>
        </p:nvSpPr>
        <p:spPr>
          <a:xfrm>
            <a:off x="7441955" y="75756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437</a:t>
            </a:r>
          </a:p>
        </p:txBody>
      </p:sp>
      <p:sp>
        <p:nvSpPr>
          <p:cNvPr id="44" name="CuadroTexto 43">
            <a:extLst>
              <a:ext uri="{FF2B5EF4-FFF2-40B4-BE49-F238E27FC236}">
                <a16:creationId xmlns:a16="http://schemas.microsoft.com/office/drawing/2014/main" id="{1402F8C2-9D78-4BDD-A4E4-8AF8B1479C50}"/>
              </a:ext>
            </a:extLst>
          </p:cNvPr>
          <p:cNvSpPr txBox="1"/>
          <p:nvPr/>
        </p:nvSpPr>
        <p:spPr>
          <a:xfrm>
            <a:off x="3522768" y="804451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519</a:t>
            </a:r>
          </a:p>
        </p:txBody>
      </p:sp>
      <p:sp>
        <p:nvSpPr>
          <p:cNvPr id="46" name="CuadroTexto 45">
            <a:extLst>
              <a:ext uri="{FF2B5EF4-FFF2-40B4-BE49-F238E27FC236}">
                <a16:creationId xmlns:a16="http://schemas.microsoft.com/office/drawing/2014/main" id="{10529046-99BF-408A-AF28-1E33EB336B71}"/>
              </a:ext>
            </a:extLst>
          </p:cNvPr>
          <p:cNvSpPr txBox="1"/>
          <p:nvPr/>
        </p:nvSpPr>
        <p:spPr>
          <a:xfrm>
            <a:off x="5548207"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48" name="CuadroTexto 47">
            <a:extLst>
              <a:ext uri="{FF2B5EF4-FFF2-40B4-BE49-F238E27FC236}">
                <a16:creationId xmlns:a16="http://schemas.microsoft.com/office/drawing/2014/main" id="{2B703CC6-55FF-4EF4-8617-8338A630064A}"/>
              </a:ext>
            </a:extLst>
          </p:cNvPr>
          <p:cNvSpPr txBox="1"/>
          <p:nvPr/>
        </p:nvSpPr>
        <p:spPr>
          <a:xfrm>
            <a:off x="7441955"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336</a:t>
            </a:r>
          </a:p>
        </p:txBody>
      </p:sp>
      <p:sp>
        <p:nvSpPr>
          <p:cNvPr id="49" name="CuadroTexto 48">
            <a:extLst>
              <a:ext uri="{FF2B5EF4-FFF2-40B4-BE49-F238E27FC236}">
                <a16:creationId xmlns:a16="http://schemas.microsoft.com/office/drawing/2014/main" id="{F61243D5-07AF-4DA1-871D-36C065DCE4D8}"/>
              </a:ext>
            </a:extLst>
          </p:cNvPr>
          <p:cNvSpPr txBox="1"/>
          <p:nvPr/>
        </p:nvSpPr>
        <p:spPr>
          <a:xfrm>
            <a:off x="3522768"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9.585</a:t>
            </a:r>
          </a:p>
        </p:txBody>
      </p:sp>
      <p:sp>
        <p:nvSpPr>
          <p:cNvPr id="51" name="CuadroTexto 50">
            <a:extLst>
              <a:ext uri="{FF2B5EF4-FFF2-40B4-BE49-F238E27FC236}">
                <a16:creationId xmlns:a16="http://schemas.microsoft.com/office/drawing/2014/main" id="{9CAE8E34-CDC3-4D0E-AEBE-77416A4ED4DF}"/>
              </a:ext>
            </a:extLst>
          </p:cNvPr>
          <p:cNvSpPr txBox="1"/>
          <p:nvPr/>
        </p:nvSpPr>
        <p:spPr>
          <a:xfrm>
            <a:off x="5548207" y="85090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a:t>
            </a:r>
          </a:p>
        </p:txBody>
      </p:sp>
      <p:sp>
        <p:nvSpPr>
          <p:cNvPr id="53" name="CuadroTexto 52">
            <a:extLst>
              <a:ext uri="{FF2B5EF4-FFF2-40B4-BE49-F238E27FC236}">
                <a16:creationId xmlns:a16="http://schemas.microsoft.com/office/drawing/2014/main" id="{F861205A-5B0D-4D1A-94C3-8B8ACFF0481B}"/>
              </a:ext>
            </a:extLst>
          </p:cNvPr>
          <p:cNvSpPr txBox="1"/>
          <p:nvPr/>
        </p:nvSpPr>
        <p:spPr>
          <a:xfrm>
            <a:off x="7499503"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3.655</a:t>
            </a:r>
          </a:p>
        </p:txBody>
      </p:sp>
      <p:sp>
        <p:nvSpPr>
          <p:cNvPr id="54" name="CuadroTexto 53">
            <a:extLst>
              <a:ext uri="{FF2B5EF4-FFF2-40B4-BE49-F238E27FC236}">
                <a16:creationId xmlns:a16="http://schemas.microsoft.com/office/drawing/2014/main" id="{FDAB4BF2-8215-4535-ABE7-AC81F8019B53}"/>
              </a:ext>
            </a:extLst>
          </p:cNvPr>
          <p:cNvSpPr txBox="1"/>
          <p:nvPr/>
        </p:nvSpPr>
        <p:spPr>
          <a:xfrm>
            <a:off x="3170985"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0,3%</a:t>
            </a:r>
          </a:p>
        </p:txBody>
      </p:sp>
      <p:sp>
        <p:nvSpPr>
          <p:cNvPr id="55" name="CuadroTexto 54">
            <a:extLst>
              <a:ext uri="{FF2B5EF4-FFF2-40B4-BE49-F238E27FC236}">
                <a16:creationId xmlns:a16="http://schemas.microsoft.com/office/drawing/2014/main" id="{5F48775F-2F15-474A-A37C-CF9265B56477}"/>
              </a:ext>
            </a:extLst>
          </p:cNvPr>
          <p:cNvSpPr txBox="1"/>
          <p:nvPr/>
        </p:nvSpPr>
        <p:spPr>
          <a:xfrm>
            <a:off x="4300379"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5,0%</a:t>
            </a:r>
          </a:p>
        </p:txBody>
      </p:sp>
      <p:sp>
        <p:nvSpPr>
          <p:cNvPr id="56" name="CuadroTexto 55">
            <a:extLst>
              <a:ext uri="{FF2B5EF4-FFF2-40B4-BE49-F238E27FC236}">
                <a16:creationId xmlns:a16="http://schemas.microsoft.com/office/drawing/2014/main" id="{38C31CFA-7A5B-4D97-9F28-E82123384832}"/>
              </a:ext>
            </a:extLst>
          </p:cNvPr>
          <p:cNvSpPr txBox="1"/>
          <p:nvPr/>
        </p:nvSpPr>
        <p:spPr>
          <a:xfrm>
            <a:off x="5404373"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78,8%</a:t>
            </a:r>
          </a:p>
        </p:txBody>
      </p:sp>
      <p:sp>
        <p:nvSpPr>
          <p:cNvPr id="57" name="CuadroTexto 56">
            <a:extLst>
              <a:ext uri="{FF2B5EF4-FFF2-40B4-BE49-F238E27FC236}">
                <a16:creationId xmlns:a16="http://schemas.microsoft.com/office/drawing/2014/main" id="{8A5658D6-197E-46A3-B335-D7CC9B6BB448}"/>
              </a:ext>
            </a:extLst>
          </p:cNvPr>
          <p:cNvSpPr txBox="1"/>
          <p:nvPr/>
        </p:nvSpPr>
        <p:spPr>
          <a:xfrm>
            <a:off x="95214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0,1%</a:t>
            </a:r>
          </a:p>
        </p:txBody>
      </p:sp>
      <p:sp>
        <p:nvSpPr>
          <p:cNvPr id="58" name="CuadroTexto 57">
            <a:extLst>
              <a:ext uri="{FF2B5EF4-FFF2-40B4-BE49-F238E27FC236}">
                <a16:creationId xmlns:a16="http://schemas.microsoft.com/office/drawing/2014/main" id="{4C0B0BBB-D80F-41D5-92C0-D24FA0637835}"/>
              </a:ext>
            </a:extLst>
          </p:cNvPr>
          <p:cNvSpPr txBox="1"/>
          <p:nvPr/>
        </p:nvSpPr>
        <p:spPr>
          <a:xfrm>
            <a:off x="3522768"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120</a:t>
            </a:r>
          </a:p>
        </p:txBody>
      </p:sp>
      <p:sp>
        <p:nvSpPr>
          <p:cNvPr id="59" name="CuadroTexto 58">
            <a:extLst>
              <a:ext uri="{FF2B5EF4-FFF2-40B4-BE49-F238E27FC236}">
                <a16:creationId xmlns:a16="http://schemas.microsoft.com/office/drawing/2014/main" id="{1DD75175-17FE-4E00-B68D-05ADA2D8C2FA}"/>
              </a:ext>
            </a:extLst>
          </p:cNvPr>
          <p:cNvSpPr txBox="1"/>
          <p:nvPr/>
        </p:nvSpPr>
        <p:spPr>
          <a:xfrm>
            <a:off x="6512224"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a:t>
            </a:r>
          </a:p>
        </p:txBody>
      </p:sp>
      <p:sp>
        <p:nvSpPr>
          <p:cNvPr id="60" name="CuadroTexto 59">
            <a:extLst>
              <a:ext uri="{FF2B5EF4-FFF2-40B4-BE49-F238E27FC236}">
                <a16:creationId xmlns:a16="http://schemas.microsoft.com/office/drawing/2014/main" id="{3111F4D1-9CF8-478F-B491-0B279E4A47AD}"/>
              </a:ext>
            </a:extLst>
          </p:cNvPr>
          <p:cNvSpPr txBox="1"/>
          <p:nvPr/>
        </p:nvSpPr>
        <p:spPr>
          <a:xfrm>
            <a:off x="764161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2,8%</a:t>
            </a:r>
          </a:p>
        </p:txBody>
      </p:sp>
      <p:sp>
        <p:nvSpPr>
          <p:cNvPr id="2" name="CuadroTexto 1">
            <a:extLst>
              <a:ext uri="{FF2B5EF4-FFF2-40B4-BE49-F238E27FC236}">
                <a16:creationId xmlns:a16="http://schemas.microsoft.com/office/drawing/2014/main" id="{62825E48-73D6-637F-C453-F5F8F12A8FE0}"/>
              </a:ext>
            </a:extLst>
          </p:cNvPr>
          <p:cNvSpPr txBox="1"/>
          <p:nvPr/>
        </p:nvSpPr>
        <p:spPr>
          <a:xfrm>
            <a:off x="3524179" y="900620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12.444</a:t>
            </a:r>
          </a:p>
        </p:txBody>
      </p:sp>
      <p:sp>
        <p:nvSpPr>
          <p:cNvPr id="3" name="CuadroTexto 2">
            <a:extLst>
              <a:ext uri="{FF2B5EF4-FFF2-40B4-BE49-F238E27FC236}">
                <a16:creationId xmlns:a16="http://schemas.microsoft.com/office/drawing/2014/main" id="{6283ADE7-1334-B6A8-3923-CA77219DBDE2}"/>
              </a:ext>
            </a:extLst>
          </p:cNvPr>
          <p:cNvSpPr txBox="1"/>
          <p:nvPr/>
        </p:nvSpPr>
        <p:spPr>
          <a:xfrm>
            <a:off x="952148" y="9347502"/>
            <a:ext cx="6847783" cy="338554"/>
          </a:xfrm>
          <a:prstGeom prst="rect">
            <a:avLst/>
          </a:prstGeom>
          <a:noFill/>
        </p:spPr>
        <p:txBody>
          <a:bodyPr wrap="square" rtlCol="0">
            <a:spAutoFit/>
          </a:bodyPr>
          <a:lstStyle/>
          <a:p>
            <a:pPr algn="just"/>
            <a:r>
              <a:rPr lang="es-MX" sz="800" b="1" u="sng"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a:t>
            </a:r>
          </a:p>
          <a:p>
            <a:pPr algn="just"/>
            <a:r>
              <a:rPr lang="es-MX" sz="800" dirty="0">
                <a:solidFill>
                  <a:srgbClr val="23505E"/>
                </a:solidFill>
                <a:latin typeface="Open Sans" panose="020B0606030504020204" pitchFamily="34" charset="0"/>
                <a:ea typeface="Open Sans" panose="020B0606030504020204" pitchFamily="34" charset="0"/>
                <a:cs typeface="Open Sans" panose="020B0606030504020204" pitchFamily="34" charset="0"/>
              </a:rPr>
              <a:t>La caracterización por subregión para cada canal se realiza según la disponibilidad del dato reportado por los usuarios.</a:t>
            </a:r>
          </a:p>
        </p:txBody>
      </p:sp>
      <p:sp>
        <p:nvSpPr>
          <p:cNvPr id="4" name="CuadroTexto 3">
            <a:extLst>
              <a:ext uri="{FF2B5EF4-FFF2-40B4-BE49-F238E27FC236}">
                <a16:creationId xmlns:a16="http://schemas.microsoft.com/office/drawing/2014/main" id="{98E32BFB-50F3-DD69-BCE3-CB94A82D66D3}"/>
              </a:ext>
            </a:extLst>
          </p:cNvPr>
          <p:cNvSpPr txBox="1"/>
          <p:nvPr/>
        </p:nvSpPr>
        <p:spPr>
          <a:xfrm>
            <a:off x="5546797" y="897843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sp>
        <p:nvSpPr>
          <p:cNvPr id="5" name="CuadroTexto 4">
            <a:extLst>
              <a:ext uri="{FF2B5EF4-FFF2-40B4-BE49-F238E27FC236}">
                <a16:creationId xmlns:a16="http://schemas.microsoft.com/office/drawing/2014/main" id="{7155E0D5-FA4A-00C7-2D34-043A185B992D}"/>
              </a:ext>
            </a:extLst>
          </p:cNvPr>
          <p:cNvSpPr txBox="1"/>
          <p:nvPr/>
        </p:nvSpPr>
        <p:spPr>
          <a:xfrm>
            <a:off x="7499503" y="8978170"/>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5.628</a:t>
            </a:r>
          </a:p>
        </p:txBody>
      </p:sp>
      <p:pic>
        <p:nvPicPr>
          <p:cNvPr id="10" name="Imagen 9" descr="Icono&#10;&#10;Descripción generada automáticamente">
            <a:extLst>
              <a:ext uri="{FF2B5EF4-FFF2-40B4-BE49-F238E27FC236}">
                <a16:creationId xmlns:a16="http://schemas.microsoft.com/office/drawing/2014/main" id="{ABB6A423-2221-2EC5-6689-F11C434C8E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6722" y="1844652"/>
            <a:ext cx="582050" cy="582050"/>
          </a:xfrm>
          <a:prstGeom prst="rect">
            <a:avLst/>
          </a:prstGeom>
        </p:spPr>
      </p:pic>
    </p:spTree>
    <p:extLst>
      <p:ext uri="{BB962C8B-B14F-4D97-AF65-F5344CB8AC3E}">
        <p14:creationId xmlns:p14="http://schemas.microsoft.com/office/powerpoint/2010/main" val="275370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05BD593-3658-DB22-1CDA-59CA5B04F1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5" name="CuadroTexto 4">
            <a:extLst>
              <a:ext uri="{FF2B5EF4-FFF2-40B4-BE49-F238E27FC236}">
                <a16:creationId xmlns:a16="http://schemas.microsoft.com/office/drawing/2014/main" id="{F925D532-188D-376A-2A8E-3313257740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120</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(56%)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6" name="CuadroTexto 5">
            <a:extLst>
              <a:ext uri="{FF2B5EF4-FFF2-40B4-BE49-F238E27FC236}">
                <a16:creationId xmlns:a16="http://schemas.microsoft.com/office/drawing/2014/main" id="{9D7678F2-63F7-CBC0-EB95-7392A709BE8F}"/>
              </a:ext>
            </a:extLst>
          </p:cNvPr>
          <p:cNvSpPr txBox="1"/>
          <p:nvPr/>
        </p:nvSpPr>
        <p:spPr>
          <a:xfrm>
            <a:off x="2136719"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135</a:t>
            </a:r>
          </a:p>
        </p:txBody>
      </p:sp>
      <p:sp>
        <p:nvSpPr>
          <p:cNvPr id="7" name="CuadroTexto 6">
            <a:extLst>
              <a:ext uri="{FF2B5EF4-FFF2-40B4-BE49-F238E27FC236}">
                <a16:creationId xmlns:a16="http://schemas.microsoft.com/office/drawing/2014/main" id="{12274C96-D3FB-D591-7CC2-A0CEB014F18A}"/>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a:t>
            </a: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0C0EFE64-1E5A-D4CA-47F9-B9B289DD649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9" name="CuadroTexto 8">
            <a:extLst>
              <a:ext uri="{FF2B5EF4-FFF2-40B4-BE49-F238E27FC236}">
                <a16:creationId xmlns:a16="http://schemas.microsoft.com/office/drawing/2014/main" id="{61F1D7BC-D7CC-C80D-CFCA-BDE7C5F48DEF}"/>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CBBD7A5A-3708-0004-8BE8-C588A5A2F0EE}"/>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1" name="CuadroTexto 10">
            <a:extLst>
              <a:ext uri="{FF2B5EF4-FFF2-40B4-BE49-F238E27FC236}">
                <a16:creationId xmlns:a16="http://schemas.microsoft.com/office/drawing/2014/main" id="{9A2E0595-9354-9C7E-3A05-B214D9D3A216}"/>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3" name="CuadroTexto 12">
            <a:extLst>
              <a:ext uri="{FF2B5EF4-FFF2-40B4-BE49-F238E27FC236}">
                <a16:creationId xmlns:a16="http://schemas.microsoft.com/office/drawing/2014/main" id="{3ADC7160-1587-3B72-384F-EA90B22957C6}"/>
              </a:ext>
            </a:extLst>
          </p:cNvPr>
          <p:cNvSpPr txBox="1"/>
          <p:nvPr/>
        </p:nvSpPr>
        <p:spPr>
          <a:xfrm>
            <a:off x="2114918"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224</a:t>
            </a:r>
          </a:p>
        </p:txBody>
      </p:sp>
      <p:sp>
        <p:nvSpPr>
          <p:cNvPr id="15" name="CuadroTexto 14">
            <a:extLst>
              <a:ext uri="{FF2B5EF4-FFF2-40B4-BE49-F238E27FC236}">
                <a16:creationId xmlns:a16="http://schemas.microsoft.com/office/drawing/2014/main" id="{1F7145B6-4514-BF5B-C550-73D375733B2F}"/>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7" name="CuadroTexto 16">
            <a:extLst>
              <a:ext uri="{FF2B5EF4-FFF2-40B4-BE49-F238E27FC236}">
                <a16:creationId xmlns:a16="http://schemas.microsoft.com/office/drawing/2014/main" id="{5CC76DAC-AC5C-6F80-EBC5-1D262FADA76E}"/>
              </a:ext>
            </a:extLst>
          </p:cNvPr>
          <p:cNvSpPr txBox="1"/>
          <p:nvPr/>
        </p:nvSpPr>
        <p:spPr>
          <a:xfrm>
            <a:off x="3582089"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94</a:t>
            </a:r>
          </a:p>
        </p:txBody>
      </p:sp>
      <p:sp>
        <p:nvSpPr>
          <p:cNvPr id="19" name="CuadroTexto 18">
            <a:extLst>
              <a:ext uri="{FF2B5EF4-FFF2-40B4-BE49-F238E27FC236}">
                <a16:creationId xmlns:a16="http://schemas.microsoft.com/office/drawing/2014/main" id="{6ED5F38E-5008-0511-F603-CDF39CCFCD8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852F6BE2-AEF9-97A9-AB6F-756EBD0AC1C0}"/>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5F4462E1-CB27-85AB-5E51-DC2B3302D05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6335DEC5-A93D-E7D3-C1D4-9A58188655C2}"/>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7" name="CuadroTexto 26">
            <a:extLst>
              <a:ext uri="{FF2B5EF4-FFF2-40B4-BE49-F238E27FC236}">
                <a16:creationId xmlns:a16="http://schemas.microsoft.com/office/drawing/2014/main" id="{94193F69-DC72-93FD-0543-DBE2BAF1E1D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215</a:t>
            </a:r>
          </a:p>
        </p:txBody>
      </p:sp>
      <p:sp>
        <p:nvSpPr>
          <p:cNvPr id="28" name="CuadroTexto 27">
            <a:extLst>
              <a:ext uri="{FF2B5EF4-FFF2-40B4-BE49-F238E27FC236}">
                <a16:creationId xmlns:a16="http://schemas.microsoft.com/office/drawing/2014/main" id="{DDD14FAC-1D5D-693A-C291-B55AE0B540A1}"/>
              </a:ext>
            </a:extLst>
          </p:cNvPr>
          <p:cNvSpPr txBox="1"/>
          <p:nvPr/>
        </p:nvSpPr>
        <p:spPr>
          <a:xfrm>
            <a:off x="1943443" y="3517223"/>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3DD5871A-E2FA-40E9-CC42-1340B3C33846}"/>
              </a:ext>
            </a:extLst>
          </p:cNvPr>
          <p:cNvSpPr txBox="1"/>
          <p:nvPr/>
        </p:nvSpPr>
        <p:spPr>
          <a:xfrm>
            <a:off x="3381983" y="3507516"/>
            <a:ext cx="1396201"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A744E4FB-1C4B-08C5-1B26-D1E8DF5F2137}"/>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676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0F2A079-1CA3-9C65-350F-50926459C94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176</a:t>
            </a:r>
          </a:p>
        </p:txBody>
      </p:sp>
      <p:sp>
        <p:nvSpPr>
          <p:cNvPr id="3" name="CuadroTexto 2">
            <a:extLst>
              <a:ext uri="{FF2B5EF4-FFF2-40B4-BE49-F238E27FC236}">
                <a16:creationId xmlns:a16="http://schemas.microsoft.com/office/drawing/2014/main" id="{191A3D3B-AFFA-A775-3B5A-E3F028F568BF}"/>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88</a:t>
            </a:r>
          </a:p>
        </p:txBody>
      </p:sp>
      <p:sp>
        <p:nvSpPr>
          <p:cNvPr id="4" name="CuadroTexto 3">
            <a:extLst>
              <a:ext uri="{FF2B5EF4-FFF2-40B4-BE49-F238E27FC236}">
                <a16:creationId xmlns:a16="http://schemas.microsoft.com/office/drawing/2014/main" id="{4E925F82-1547-145E-8F01-265E629FB068}"/>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1" name="CuadroTexto 20">
            <a:extLst>
              <a:ext uri="{FF2B5EF4-FFF2-40B4-BE49-F238E27FC236}">
                <a16:creationId xmlns:a16="http://schemas.microsoft.com/office/drawing/2014/main" id="{C4546D59-5972-EA2E-75C4-35671CA28D1C}"/>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2" name="CuadroTexto 21">
            <a:extLst>
              <a:ext uri="{FF2B5EF4-FFF2-40B4-BE49-F238E27FC236}">
                <a16:creationId xmlns:a16="http://schemas.microsoft.com/office/drawing/2014/main" id="{474265C4-DE22-776F-DB36-5028F70B57C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5" name="CuadroTexto 24">
            <a:extLst>
              <a:ext uri="{FF2B5EF4-FFF2-40B4-BE49-F238E27FC236}">
                <a16:creationId xmlns:a16="http://schemas.microsoft.com/office/drawing/2014/main" id="{A808D64F-2F7B-B381-2553-01773A40415B}"/>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607B726B-351C-12B3-3DF5-096B094B6BC2}"/>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269</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325714A1-596A-3055-1A1C-0713BA9F8090}"/>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172</a:t>
            </a:r>
          </a:p>
        </p:txBody>
      </p:sp>
      <p:sp>
        <p:nvSpPr>
          <p:cNvPr id="28" name="CuadroTexto 27">
            <a:extLst>
              <a:ext uri="{FF2B5EF4-FFF2-40B4-BE49-F238E27FC236}">
                <a16:creationId xmlns:a16="http://schemas.microsoft.com/office/drawing/2014/main" id="{5ED42F72-BF0B-DA4D-B808-6C6AC2FED76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85</a:t>
            </a:r>
          </a:p>
        </p:txBody>
      </p:sp>
      <p:sp>
        <p:nvSpPr>
          <p:cNvPr id="29" name="CuadroTexto 28">
            <a:extLst>
              <a:ext uri="{FF2B5EF4-FFF2-40B4-BE49-F238E27FC236}">
                <a16:creationId xmlns:a16="http://schemas.microsoft.com/office/drawing/2014/main" id="{49DBDB0F-5E7E-49C9-7610-571BD61243D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3B9D541D-D946-356B-462B-FC0D1EF1DB77}"/>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78EDE7A0-CAEB-3A2E-B1C7-C1CCABB001DC}"/>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DE35FECF-46F5-7D78-6423-DECE6B94C6DA}"/>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D9142DB6-4C75-FCA1-9409-87B4A3585566}"/>
              </a:ext>
            </a:extLst>
          </p:cNvPr>
          <p:cNvSpPr txBox="1"/>
          <p:nvPr/>
        </p:nvSpPr>
        <p:spPr>
          <a:xfrm>
            <a:off x="3523737"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259</a:t>
            </a:r>
          </a:p>
        </p:txBody>
      </p:sp>
      <p:sp>
        <p:nvSpPr>
          <p:cNvPr id="34" name="CuadroTexto 33">
            <a:extLst>
              <a:ext uri="{FF2B5EF4-FFF2-40B4-BE49-F238E27FC236}">
                <a16:creationId xmlns:a16="http://schemas.microsoft.com/office/drawing/2014/main" id="{8CD064E5-EF84-F984-F148-7829BF199D0F}"/>
              </a:ext>
            </a:extLst>
          </p:cNvPr>
          <p:cNvSpPr txBox="1"/>
          <p:nvPr/>
        </p:nvSpPr>
        <p:spPr>
          <a:xfrm>
            <a:off x="1743952" y="3532816"/>
            <a:ext cx="175307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0469A70B-3023-0996-D107-5BF1E57A0B48}"/>
              </a:ext>
            </a:extLst>
          </p:cNvPr>
          <p:cNvSpPr txBox="1"/>
          <p:nvPr/>
        </p:nvSpPr>
        <p:spPr>
          <a:xfrm>
            <a:off x="3330387" y="3517774"/>
            <a:ext cx="1514568"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A23AB50E-702E-39C0-3049-C61D56E1AC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33488E44-9F2A-D44E-4C30-C78E83707082}"/>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172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66</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D8A22F09-CB3B-184E-A5D0-988C5556E3A0}"/>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018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22AA637-D64E-3A05-579E-CC54CC7ACDC2}"/>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216</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4084FFD7-8558-7AE2-0E3A-C45F9E20E484}"/>
              </a:ext>
            </a:extLst>
          </p:cNvPr>
          <p:cNvSpPr txBox="1"/>
          <p:nvPr/>
        </p:nvSpPr>
        <p:spPr>
          <a:xfrm>
            <a:off x="2243834" y="4670980"/>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117</a:t>
            </a:r>
          </a:p>
        </p:txBody>
      </p:sp>
      <p:sp>
        <p:nvSpPr>
          <p:cNvPr id="4" name="CuadroTexto 3">
            <a:extLst>
              <a:ext uri="{FF2B5EF4-FFF2-40B4-BE49-F238E27FC236}">
                <a16:creationId xmlns:a16="http://schemas.microsoft.com/office/drawing/2014/main" id="{7E688706-CE75-865E-C23A-B3181996928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D7453D6C-330E-DE92-7273-6BDB8B4BF585}"/>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EF08C930-D60E-909E-2DAD-FBDF0CFC9F9B}"/>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87383A54-2141-F6A8-7E4F-09515A8D68E1}"/>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CCBBEC9C-DEC0-10B1-F5E1-4541F412F6D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336</a:t>
            </a:r>
          </a:p>
        </p:txBody>
      </p:sp>
      <p:sp>
        <p:nvSpPr>
          <p:cNvPr id="27" name="CuadroTexto 26">
            <a:extLst>
              <a:ext uri="{FF2B5EF4-FFF2-40B4-BE49-F238E27FC236}">
                <a16:creationId xmlns:a16="http://schemas.microsoft.com/office/drawing/2014/main" id="{E67811BD-9B6B-9E9D-2632-D23CDF35003B}"/>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229</a:t>
            </a:r>
          </a:p>
        </p:txBody>
      </p:sp>
      <p:sp>
        <p:nvSpPr>
          <p:cNvPr id="28" name="CuadroTexto 27">
            <a:extLst>
              <a:ext uri="{FF2B5EF4-FFF2-40B4-BE49-F238E27FC236}">
                <a16:creationId xmlns:a16="http://schemas.microsoft.com/office/drawing/2014/main" id="{22047CE3-FF16-4B86-9EE5-E5A4B5475F2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146</a:t>
            </a:r>
          </a:p>
        </p:txBody>
      </p:sp>
      <p:sp>
        <p:nvSpPr>
          <p:cNvPr id="29" name="CuadroTexto 28">
            <a:extLst>
              <a:ext uri="{FF2B5EF4-FFF2-40B4-BE49-F238E27FC236}">
                <a16:creationId xmlns:a16="http://schemas.microsoft.com/office/drawing/2014/main" id="{F001C129-4E48-0EFE-D64D-DF83F12B046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30" name="CuadroTexto 29">
            <a:extLst>
              <a:ext uri="{FF2B5EF4-FFF2-40B4-BE49-F238E27FC236}">
                <a16:creationId xmlns:a16="http://schemas.microsoft.com/office/drawing/2014/main" id="{FC76954A-E027-E17B-C412-13ED9BBB376B}"/>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41314C95-5BE6-04ED-4123-EE40AEAC5841}"/>
              </a:ext>
            </a:extLst>
          </p:cNvPr>
          <p:cNvSpPr txBox="1"/>
          <p:nvPr/>
        </p:nvSpPr>
        <p:spPr>
          <a:xfrm>
            <a:off x="3779733"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2" name="CuadroTexto 31">
            <a:extLst>
              <a:ext uri="{FF2B5EF4-FFF2-40B4-BE49-F238E27FC236}">
                <a16:creationId xmlns:a16="http://schemas.microsoft.com/office/drawing/2014/main" id="{8DC214E3-AD7A-1901-77BB-422B226C9B7A}"/>
              </a:ext>
            </a:extLst>
          </p:cNvPr>
          <p:cNvSpPr txBox="1"/>
          <p:nvPr/>
        </p:nvSpPr>
        <p:spPr>
          <a:xfrm>
            <a:off x="3789461"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559BA0A0-D3A3-EC9D-5493-FCBCAD470834}"/>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377</a:t>
            </a:r>
          </a:p>
        </p:txBody>
      </p:sp>
      <p:sp>
        <p:nvSpPr>
          <p:cNvPr id="34" name="CuadroTexto 33">
            <a:extLst>
              <a:ext uri="{FF2B5EF4-FFF2-40B4-BE49-F238E27FC236}">
                <a16:creationId xmlns:a16="http://schemas.microsoft.com/office/drawing/2014/main" id="{4BD482C0-262F-FFF4-D23A-D6FF648F7176}"/>
              </a:ext>
            </a:extLst>
          </p:cNvPr>
          <p:cNvSpPr txBox="1"/>
          <p:nvPr/>
        </p:nvSpPr>
        <p:spPr>
          <a:xfrm>
            <a:off x="1738310" y="3596344"/>
            <a:ext cx="1760443"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8BFA3258-6834-4EA6-739B-C3BC7E0020C7}"/>
              </a:ext>
            </a:extLst>
          </p:cNvPr>
          <p:cNvSpPr txBox="1"/>
          <p:nvPr/>
        </p:nvSpPr>
        <p:spPr>
          <a:xfrm>
            <a:off x="3140772" y="3600378"/>
            <a:ext cx="176044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6F1E1217-2348-37DB-A754-49D0B9F912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DAAB1698-7FB2-C205-191F-D600AECC7D11}"/>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229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61</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luego de la Supersalud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4F288917-060F-B067-B7F2-B531F9DF3857}"/>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7805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Gráfico 20">
            <a:extLst>
              <a:ext uri="{FF2B5EF4-FFF2-40B4-BE49-F238E27FC236}">
                <a16:creationId xmlns:a16="http://schemas.microsoft.com/office/drawing/2014/main" id="{C7B7A7F3-B5A4-44A9-AC36-9C91362EEB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 name="CuadroTexto 1">
            <a:extLst>
              <a:ext uri="{FF2B5EF4-FFF2-40B4-BE49-F238E27FC236}">
                <a16:creationId xmlns:a16="http://schemas.microsoft.com/office/drawing/2014/main" id="{D824CD14-EF79-6109-1123-B03354B7A435}"/>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292</a:t>
            </a:r>
          </a:p>
        </p:txBody>
      </p:sp>
      <p:sp>
        <p:nvSpPr>
          <p:cNvPr id="3" name="CuadroTexto 2">
            <a:extLst>
              <a:ext uri="{FF2B5EF4-FFF2-40B4-BE49-F238E27FC236}">
                <a16:creationId xmlns:a16="http://schemas.microsoft.com/office/drawing/2014/main" id="{84D61905-C286-E2D4-BD13-87900DE7DD97}"/>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CuadroTexto 3">
            <a:extLst>
              <a:ext uri="{FF2B5EF4-FFF2-40B4-BE49-F238E27FC236}">
                <a16:creationId xmlns:a16="http://schemas.microsoft.com/office/drawing/2014/main" id="{A57CC7BE-74E4-3EF0-77BF-184FC6BB2B0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025861AA-8FF4-08AC-1DE6-148C96EB138E}"/>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4" name="CuadroTexto 23">
            <a:extLst>
              <a:ext uri="{FF2B5EF4-FFF2-40B4-BE49-F238E27FC236}">
                <a16:creationId xmlns:a16="http://schemas.microsoft.com/office/drawing/2014/main" id="{6AB14654-3FB8-A134-EBE3-4926587BE2D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5" name="CuadroTexto 24">
            <a:extLst>
              <a:ext uri="{FF2B5EF4-FFF2-40B4-BE49-F238E27FC236}">
                <a16:creationId xmlns:a16="http://schemas.microsoft.com/office/drawing/2014/main" id="{6C9C1542-A57D-6243-881D-FB6CFB829468}"/>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6" name="CuadroTexto 25">
            <a:extLst>
              <a:ext uri="{FF2B5EF4-FFF2-40B4-BE49-F238E27FC236}">
                <a16:creationId xmlns:a16="http://schemas.microsoft.com/office/drawing/2014/main" id="{6C6C4DE7-189E-BF7D-5AD1-CC4C7A5BA63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472</a:t>
            </a:r>
          </a:p>
        </p:txBody>
      </p:sp>
      <p:sp>
        <p:nvSpPr>
          <p:cNvPr id="27" name="CuadroTexto 26">
            <a:extLst>
              <a:ext uri="{FF2B5EF4-FFF2-40B4-BE49-F238E27FC236}">
                <a16:creationId xmlns:a16="http://schemas.microsoft.com/office/drawing/2014/main" id="{FF2869AF-D1EE-A0C9-6134-27F2A42EC242}"/>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218</a:t>
            </a:r>
          </a:p>
        </p:txBody>
      </p:sp>
      <p:sp>
        <p:nvSpPr>
          <p:cNvPr id="28" name="CuadroTexto 27">
            <a:extLst>
              <a:ext uri="{FF2B5EF4-FFF2-40B4-BE49-F238E27FC236}">
                <a16:creationId xmlns:a16="http://schemas.microsoft.com/office/drawing/2014/main" id="{B99C7268-3549-03C8-708D-1EED5F263DA7}"/>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209</a:t>
            </a:r>
          </a:p>
        </p:txBody>
      </p:sp>
      <p:sp>
        <p:nvSpPr>
          <p:cNvPr id="29" name="CuadroTexto 28">
            <a:extLst>
              <a:ext uri="{FF2B5EF4-FFF2-40B4-BE49-F238E27FC236}">
                <a16:creationId xmlns:a16="http://schemas.microsoft.com/office/drawing/2014/main" id="{20B164FA-7CAA-462D-253D-BDDB134DA03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74E7CD0C-1B38-D3F2-1095-BFE0951E7105}"/>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85BA3711-E4FA-4647-01EE-AD42167C593B}"/>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2" name="CuadroTexto 31">
            <a:extLst>
              <a:ext uri="{FF2B5EF4-FFF2-40B4-BE49-F238E27FC236}">
                <a16:creationId xmlns:a16="http://schemas.microsoft.com/office/drawing/2014/main" id="{4220FCC5-F745-B5CD-33D4-342FC547F44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17E239D6-A488-F5FE-F657-1E521783CD9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431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026BBABC-1A47-C9C7-65AC-460F8E09D38B}"/>
              </a:ext>
            </a:extLst>
          </p:cNvPr>
          <p:cNvSpPr txBox="1"/>
          <p:nvPr/>
        </p:nvSpPr>
        <p:spPr>
          <a:xfrm>
            <a:off x="1538293" y="3553664"/>
            <a:ext cx="1813392"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05B1CE6-1ED1-C774-F18B-63AFAA6BE1A5}"/>
              </a:ext>
            </a:extLst>
          </p:cNvPr>
          <p:cNvSpPr txBox="1"/>
          <p:nvPr/>
        </p:nvSpPr>
        <p:spPr>
          <a:xfrm>
            <a:off x="3175034" y="3541281"/>
            <a:ext cx="1943779"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B3F2B31-279C-5482-6C56-191BDB433720}"/>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218</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(51%)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5134173C-33F2-F516-2097-D53A897F5530}"/>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491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462E27-57DA-DF65-53CD-2DA50C8BB4BE}"/>
              </a:ext>
            </a:extLst>
          </p:cNvPr>
          <p:cNvSpPr txBox="1"/>
          <p:nvPr/>
        </p:nvSpPr>
        <p:spPr>
          <a:xfrm>
            <a:off x="2159017"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227</a:t>
            </a:r>
          </a:p>
        </p:txBody>
      </p:sp>
      <p:sp>
        <p:nvSpPr>
          <p:cNvPr id="3" name="CuadroTexto 2">
            <a:extLst>
              <a:ext uri="{FF2B5EF4-FFF2-40B4-BE49-F238E27FC236}">
                <a16:creationId xmlns:a16="http://schemas.microsoft.com/office/drawing/2014/main" id="{75DE41BC-BE75-DD66-4668-5FF06C81DA4B}"/>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156</a:t>
            </a:r>
          </a:p>
        </p:txBody>
      </p:sp>
      <p:sp>
        <p:nvSpPr>
          <p:cNvPr id="4" name="CuadroTexto 3">
            <a:extLst>
              <a:ext uri="{FF2B5EF4-FFF2-40B4-BE49-F238E27FC236}">
                <a16:creationId xmlns:a16="http://schemas.microsoft.com/office/drawing/2014/main" id="{76DB9EA5-5510-9355-6C90-2BC69D9BBCE2}"/>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23" name="CuadroTexto 22">
            <a:extLst>
              <a:ext uri="{FF2B5EF4-FFF2-40B4-BE49-F238E27FC236}">
                <a16:creationId xmlns:a16="http://schemas.microsoft.com/office/drawing/2014/main" id="{936BE232-BA6A-C5E2-B633-F3F80698653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A793892F-C4D5-A512-19B1-A9DDCAF82667}"/>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7FDB4549-88AF-EEE3-6E88-1C9A816166D3}"/>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46ABA347-C09E-7F58-7EA6-EF4D13B4819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386</a:t>
            </a:r>
          </a:p>
        </p:txBody>
      </p:sp>
      <p:sp>
        <p:nvSpPr>
          <p:cNvPr id="27" name="CuadroTexto 26">
            <a:extLst>
              <a:ext uri="{FF2B5EF4-FFF2-40B4-BE49-F238E27FC236}">
                <a16:creationId xmlns:a16="http://schemas.microsoft.com/office/drawing/2014/main" id="{07E94866-9C50-E90C-99CC-CEC5A7FD0B37}"/>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234</a:t>
            </a:r>
          </a:p>
        </p:txBody>
      </p:sp>
      <p:sp>
        <p:nvSpPr>
          <p:cNvPr id="28" name="CuadroTexto 27">
            <a:extLst>
              <a:ext uri="{FF2B5EF4-FFF2-40B4-BE49-F238E27FC236}">
                <a16:creationId xmlns:a16="http://schemas.microsoft.com/office/drawing/2014/main" id="{FC07A201-7E45-E5AD-F16E-2C29A029CC58}"/>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109</a:t>
            </a:r>
          </a:p>
        </p:txBody>
      </p:sp>
      <p:sp>
        <p:nvSpPr>
          <p:cNvPr id="29" name="CuadroTexto 28">
            <a:extLst>
              <a:ext uri="{FF2B5EF4-FFF2-40B4-BE49-F238E27FC236}">
                <a16:creationId xmlns:a16="http://schemas.microsoft.com/office/drawing/2014/main" id="{83965C11-EB96-023E-EFB1-19F6005F84AA}"/>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a:t>
            </a:r>
          </a:p>
        </p:txBody>
      </p:sp>
      <p:sp>
        <p:nvSpPr>
          <p:cNvPr id="30" name="CuadroTexto 29">
            <a:extLst>
              <a:ext uri="{FF2B5EF4-FFF2-40B4-BE49-F238E27FC236}">
                <a16:creationId xmlns:a16="http://schemas.microsoft.com/office/drawing/2014/main" id="{A80ADA43-77A4-DE45-0632-A4D5295A0782}"/>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1" name="CuadroTexto 30">
            <a:extLst>
              <a:ext uri="{FF2B5EF4-FFF2-40B4-BE49-F238E27FC236}">
                <a16:creationId xmlns:a16="http://schemas.microsoft.com/office/drawing/2014/main" id="{0F42671B-0884-8357-981E-12CA33954F4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2" name="CuadroTexto 31">
            <a:extLst>
              <a:ext uri="{FF2B5EF4-FFF2-40B4-BE49-F238E27FC236}">
                <a16:creationId xmlns:a16="http://schemas.microsoft.com/office/drawing/2014/main" id="{ECC6CBC6-942B-F99B-C6E3-77A420C6BDF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87D41DF4-B3AE-B334-6CCB-89608169E173}"/>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348</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C1468B11-8F9C-67C2-8F6B-11D077EFD58D}"/>
              </a:ext>
            </a:extLst>
          </p:cNvPr>
          <p:cNvSpPr txBox="1"/>
          <p:nvPr/>
        </p:nvSpPr>
        <p:spPr>
          <a:xfrm>
            <a:off x="1987096" y="3572964"/>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Abril 2024</a:t>
            </a:r>
          </a:p>
        </p:txBody>
      </p:sp>
      <p:sp>
        <p:nvSpPr>
          <p:cNvPr id="35" name="CuadroTexto 34">
            <a:extLst>
              <a:ext uri="{FF2B5EF4-FFF2-40B4-BE49-F238E27FC236}">
                <a16:creationId xmlns:a16="http://schemas.microsoft.com/office/drawing/2014/main" id="{13F52172-EF3E-B26B-D820-3035F88BEEB4}"/>
              </a:ext>
            </a:extLst>
          </p:cNvPr>
          <p:cNvSpPr txBox="1"/>
          <p:nvPr/>
        </p:nvSpPr>
        <p:spPr>
          <a:xfrm>
            <a:off x="3367786" y="3572964"/>
            <a:ext cx="1517937"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82936C17-7F3B-1139-0951-43D7A9B21F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ACC8C32-29EF-CC11-7EA1-5F8E21B611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234 (67%)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E9045F8A-9090-3D57-288B-CF6329E510C8}"/>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3238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E253C6F-AA44-EB20-90A7-CC081876DD5E}"/>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927</a:t>
            </a:r>
          </a:p>
        </p:txBody>
      </p:sp>
      <p:sp>
        <p:nvSpPr>
          <p:cNvPr id="3" name="CuadroTexto 2">
            <a:extLst>
              <a:ext uri="{FF2B5EF4-FFF2-40B4-BE49-F238E27FC236}">
                <a16:creationId xmlns:a16="http://schemas.microsoft.com/office/drawing/2014/main" id="{A6F657EB-D634-A7BF-2ED9-89FD7F7BA6BC}"/>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601</a:t>
            </a:r>
          </a:p>
        </p:txBody>
      </p:sp>
      <p:sp>
        <p:nvSpPr>
          <p:cNvPr id="4" name="CuadroTexto 3">
            <a:extLst>
              <a:ext uri="{FF2B5EF4-FFF2-40B4-BE49-F238E27FC236}">
                <a16:creationId xmlns:a16="http://schemas.microsoft.com/office/drawing/2014/main" id="{BF4057A9-78CB-2389-F3D1-A6EDB566D594}"/>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19</a:t>
            </a:r>
          </a:p>
        </p:txBody>
      </p:sp>
      <p:sp>
        <p:nvSpPr>
          <p:cNvPr id="23" name="CuadroTexto 22">
            <a:extLst>
              <a:ext uri="{FF2B5EF4-FFF2-40B4-BE49-F238E27FC236}">
                <a16:creationId xmlns:a16="http://schemas.microsoft.com/office/drawing/2014/main" id="{2865E15C-A9AF-9F0C-3065-DE83FC42440D}"/>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4" name="CuadroTexto 23">
            <a:extLst>
              <a:ext uri="{FF2B5EF4-FFF2-40B4-BE49-F238E27FC236}">
                <a16:creationId xmlns:a16="http://schemas.microsoft.com/office/drawing/2014/main" id="{642F3345-BB79-B845-F402-EE4D079F993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a:t>
            </a:r>
          </a:p>
        </p:txBody>
      </p:sp>
      <p:sp>
        <p:nvSpPr>
          <p:cNvPr id="25" name="CuadroTexto 24">
            <a:extLst>
              <a:ext uri="{FF2B5EF4-FFF2-40B4-BE49-F238E27FC236}">
                <a16:creationId xmlns:a16="http://schemas.microsoft.com/office/drawing/2014/main" id="{9E0E0B1A-C7B2-C50A-38E4-E90D21812189}"/>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97BD79E5-C972-D414-B672-DBD8BC121DA6}"/>
              </a:ext>
            </a:extLst>
          </p:cNvPr>
          <p:cNvSpPr txBox="1"/>
          <p:nvPr/>
        </p:nvSpPr>
        <p:spPr>
          <a:xfrm>
            <a:off x="2165384"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1.560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6599262D-D906-6583-A243-66D4DE58620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875</a:t>
            </a:r>
          </a:p>
        </p:txBody>
      </p:sp>
      <p:sp>
        <p:nvSpPr>
          <p:cNvPr id="28" name="CuadroTexto 27">
            <a:extLst>
              <a:ext uri="{FF2B5EF4-FFF2-40B4-BE49-F238E27FC236}">
                <a16:creationId xmlns:a16="http://schemas.microsoft.com/office/drawing/2014/main" id="{395EF15F-D973-2F1F-8575-B94D6BDA466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557</a:t>
            </a:r>
          </a:p>
        </p:txBody>
      </p:sp>
      <p:sp>
        <p:nvSpPr>
          <p:cNvPr id="29" name="CuadroTexto 28">
            <a:extLst>
              <a:ext uri="{FF2B5EF4-FFF2-40B4-BE49-F238E27FC236}">
                <a16:creationId xmlns:a16="http://schemas.microsoft.com/office/drawing/2014/main" id="{2DE5CCDB-50DF-7995-5D03-06D15086433F}"/>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27</a:t>
            </a:r>
          </a:p>
        </p:txBody>
      </p:sp>
      <p:sp>
        <p:nvSpPr>
          <p:cNvPr id="30" name="CuadroTexto 29">
            <a:extLst>
              <a:ext uri="{FF2B5EF4-FFF2-40B4-BE49-F238E27FC236}">
                <a16:creationId xmlns:a16="http://schemas.microsoft.com/office/drawing/2014/main" id="{7D9674DE-1A61-EA48-6B22-204191A93089}"/>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AA452384-E804-11F2-BD39-52ADEB9CBD30}"/>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5B086826-713B-CBC2-6912-CF37DEF1984B}"/>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465AEE0E-3901-4E45-24DC-28E481E7FADC}"/>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1.471</a:t>
            </a:r>
          </a:p>
        </p:txBody>
      </p:sp>
      <p:sp>
        <p:nvSpPr>
          <p:cNvPr id="34" name="CuadroTexto 33">
            <a:extLst>
              <a:ext uri="{FF2B5EF4-FFF2-40B4-BE49-F238E27FC236}">
                <a16:creationId xmlns:a16="http://schemas.microsoft.com/office/drawing/2014/main" id="{CF58F45E-CF6F-AF7B-DE70-944D995024AC}"/>
              </a:ext>
            </a:extLst>
          </p:cNvPr>
          <p:cNvSpPr txBox="1"/>
          <p:nvPr/>
        </p:nvSpPr>
        <p:spPr>
          <a:xfrm>
            <a:off x="1947655" y="3594980"/>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Abril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08C8825-1D5A-150C-8534-60DC111763AF}"/>
              </a:ext>
            </a:extLst>
          </p:cNvPr>
          <p:cNvSpPr txBox="1"/>
          <p:nvPr/>
        </p:nvSpPr>
        <p:spPr>
          <a:xfrm>
            <a:off x="3319122" y="3592591"/>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Mayo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365EB38C-543F-992D-B7DC-D0B077E006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1AF8D216-DB9E-B862-7744-F8F0BC3DB594}"/>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875</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(59%)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EFD993AE-9928-FC6C-4E89-5703488D22DE}"/>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402500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12181</TotalTime>
  <Words>2847</Words>
  <Application>Microsoft Office PowerPoint</Application>
  <PresentationFormat>Personalizado</PresentationFormat>
  <Paragraphs>1111</Paragraphs>
  <Slides>26</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Arial</vt:lpstr>
      <vt:lpstr>Calibri</vt:lpstr>
      <vt:lpstr>Calibri Light</vt:lpstr>
      <vt:lpstr>Open Sans</vt:lpstr>
      <vt:lpstr>Open Sans bold</vt:lpstr>
      <vt:lpstr>Open Sans Extrabold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mbran</dc:creator>
  <cp:lastModifiedBy>GESTION DEL RIESGO</cp:lastModifiedBy>
  <cp:revision>724</cp:revision>
  <dcterms:created xsi:type="dcterms:W3CDTF">2021-03-01T16:47:12Z</dcterms:created>
  <dcterms:modified xsi:type="dcterms:W3CDTF">2024-06-20T22:18:56Z</dcterms:modified>
</cp:coreProperties>
</file>