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80" r:id="rId2"/>
    <p:sldId id="257" r:id="rId3"/>
    <p:sldId id="276" r:id="rId4"/>
    <p:sldId id="282" r:id="rId5"/>
    <p:sldId id="260" r:id="rId6"/>
    <p:sldId id="283" r:id="rId7"/>
    <p:sldId id="284" r:id="rId8"/>
    <p:sldId id="263" r:id="rId9"/>
    <p:sldId id="264" r:id="rId10"/>
    <p:sldId id="285" r:id="rId11"/>
    <p:sldId id="266" r:id="rId12"/>
    <p:sldId id="267" r:id="rId13"/>
    <p:sldId id="286" r:id="rId14"/>
    <p:sldId id="262" r:id="rId15"/>
    <p:sldId id="279" r:id="rId16"/>
    <p:sldId id="281" r:id="rId17"/>
    <p:sldId id="287" r:id="rId18"/>
    <p:sldId id="289" r:id="rId19"/>
    <p:sldId id="290" r:id="rId20"/>
    <p:sldId id="291" r:id="rId21"/>
    <p:sldId id="292" r:id="rId22"/>
    <p:sldId id="293" r:id="rId23"/>
    <p:sldId id="294" r:id="rId24"/>
    <p:sldId id="295" r:id="rId25"/>
    <p:sldId id="278" r:id="rId26"/>
    <p:sldId id="265" r:id="rId27"/>
  </p:sldIdLst>
  <p:sldSz cx="10080625" cy="10080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5E"/>
    <a:srgbClr val="00A48D"/>
    <a:srgbClr val="DA3A5C"/>
    <a:srgbClr val="B50BA1"/>
    <a:srgbClr val="9E4E22"/>
    <a:srgbClr val="00CCFF"/>
    <a:srgbClr val="6600CC"/>
    <a:srgbClr val="00B0EE"/>
    <a:srgbClr val="008673"/>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0741" autoAdjust="0"/>
  </p:normalViewPr>
  <p:slideViewPr>
    <p:cSldViewPr snapToGrid="0">
      <p:cViewPr>
        <p:scale>
          <a:sx n="66" d="100"/>
          <a:sy n="66" d="100"/>
        </p:scale>
        <p:origin x="1072" y="-1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Usuarios\wtorres\Desktop\Expresiones\Datos_Expresiones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s-CO"/>
              <a:t>COMPARATIVO MANIFESTACIONES</a:t>
            </a:r>
          </a:p>
          <a:p>
            <a:pPr>
              <a:defRPr/>
            </a:pPr>
            <a:endParaRPr lang="es-CO"/>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s-CO"/>
        </a:p>
      </c:txPr>
    </c:title>
    <c:autoTitleDeleted val="0"/>
    <c:plotArea>
      <c:layout/>
      <c:barChart>
        <c:barDir val="col"/>
        <c:grouping val="clustered"/>
        <c:varyColors val="0"/>
        <c:ser>
          <c:idx val="0"/>
          <c:order val="0"/>
          <c:tx>
            <c:strRef>
              <c:f>Hoja2!$A$3</c:f>
              <c:strCache>
                <c:ptCount val="1"/>
                <c:pt idx="0">
                  <c:v>2023</c:v>
                </c:pt>
              </c:strCache>
            </c:strRef>
          </c:tx>
          <c:spPr>
            <a:solidFill>
              <a:srgbClr val="00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Hoja2!$B$2:$C$2</c:f>
              <c:strCache>
                <c:ptCount val="2"/>
                <c:pt idx="0">
                  <c:v>MARZO</c:v>
                </c:pt>
                <c:pt idx="1">
                  <c:v>ABRIL</c:v>
                </c:pt>
              </c:strCache>
            </c:strRef>
          </c:cat>
          <c:val>
            <c:numRef>
              <c:f>Hoja2!$B$3:$C$3</c:f>
              <c:numCache>
                <c:formatCode>#,##0</c:formatCode>
                <c:ptCount val="2"/>
                <c:pt idx="0">
                  <c:v>117413</c:v>
                </c:pt>
                <c:pt idx="1">
                  <c:v>118142</c:v>
                </c:pt>
              </c:numCache>
            </c:numRef>
          </c:val>
          <c:extLst>
            <c:ext xmlns:c16="http://schemas.microsoft.com/office/drawing/2014/chart" uri="{C3380CC4-5D6E-409C-BE32-E72D297353CC}">
              <c16:uniqueId val="{00000000-8913-41E0-B109-D34B550E9030}"/>
            </c:ext>
          </c:extLst>
        </c:ser>
        <c:ser>
          <c:idx val="1"/>
          <c:order val="1"/>
          <c:tx>
            <c:strRef>
              <c:f>Hoja2!$A$4</c:f>
              <c:strCache>
                <c:ptCount val="1"/>
                <c:pt idx="0">
                  <c:v>2024</c:v>
                </c:pt>
              </c:strCache>
            </c:strRef>
          </c:tx>
          <c:spPr>
            <a:solidFill>
              <a:srgbClr val="00CC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Hoja2!$B$2:$C$2</c:f>
              <c:strCache>
                <c:ptCount val="2"/>
                <c:pt idx="0">
                  <c:v>MARZO</c:v>
                </c:pt>
                <c:pt idx="1">
                  <c:v>ABRIL</c:v>
                </c:pt>
              </c:strCache>
            </c:strRef>
          </c:cat>
          <c:val>
            <c:numRef>
              <c:f>Hoja2!$B$4:$C$4</c:f>
              <c:numCache>
                <c:formatCode>#,##0</c:formatCode>
                <c:ptCount val="2"/>
                <c:pt idx="0">
                  <c:v>125935</c:v>
                </c:pt>
                <c:pt idx="1">
                  <c:v>121804</c:v>
                </c:pt>
              </c:numCache>
            </c:numRef>
          </c:val>
          <c:extLst>
            <c:ext xmlns:c16="http://schemas.microsoft.com/office/drawing/2014/chart" uri="{C3380CC4-5D6E-409C-BE32-E72D297353CC}">
              <c16:uniqueId val="{00000001-8913-41E0-B109-D34B550E9030}"/>
            </c:ext>
          </c:extLst>
        </c:ser>
        <c:dLbls>
          <c:showLegendKey val="0"/>
          <c:showVal val="0"/>
          <c:showCatName val="0"/>
          <c:showSerName val="0"/>
          <c:showPercent val="0"/>
          <c:showBubbleSize val="0"/>
        </c:dLbls>
        <c:gapWidth val="267"/>
        <c:overlap val="-43"/>
        <c:axId val="443074528"/>
        <c:axId val="443075008"/>
      </c:barChart>
      <c:catAx>
        <c:axId val="44307452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cap="none" spc="0" normalizeH="0" baseline="0">
                <a:solidFill>
                  <a:schemeClr val="dk1">
                    <a:lumMod val="65000"/>
                    <a:lumOff val="35000"/>
                  </a:schemeClr>
                </a:solidFill>
                <a:latin typeface="+mn-lt"/>
                <a:ea typeface="+mn-ea"/>
                <a:cs typeface="+mn-cs"/>
              </a:defRPr>
            </a:pPr>
            <a:endParaRPr lang="es-CO"/>
          </a:p>
        </c:txPr>
        <c:crossAx val="443075008"/>
        <c:crosses val="autoZero"/>
        <c:auto val="1"/>
        <c:lblAlgn val="ctr"/>
        <c:lblOffset val="100"/>
        <c:noMultiLvlLbl val="0"/>
      </c:catAx>
      <c:valAx>
        <c:axId val="443075008"/>
        <c:scaling>
          <c:orientation val="minMax"/>
        </c:scaling>
        <c:delete val="1"/>
        <c:axPos val="l"/>
        <c:numFmt formatCode="#,##0" sourceLinked="1"/>
        <c:majorTickMark val="none"/>
        <c:minorTickMark val="none"/>
        <c:tickLblPos val="nextTo"/>
        <c:crossAx val="44307452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42A03-2220-4B77-914E-4B9993FD1434}" type="datetimeFigureOut">
              <a:rPr lang="es-CO" smtClean="0"/>
              <a:t>29/05/2024</a:t>
            </a:fld>
            <a:endParaRPr lang="es-CO"/>
          </a:p>
        </p:txBody>
      </p:sp>
      <p:sp>
        <p:nvSpPr>
          <p:cNvPr id="4" name="Marcador de imagen de diapositiva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D8EFB-D0B9-47E9-ABDF-AB8D852BA77A}" type="slidenum">
              <a:rPr lang="es-CO" smtClean="0"/>
              <a:t>‹Nº›</a:t>
            </a:fld>
            <a:endParaRPr lang="es-CO"/>
          </a:p>
        </p:txBody>
      </p:sp>
    </p:spTree>
    <p:extLst>
      <p:ext uri="{BB962C8B-B14F-4D97-AF65-F5344CB8AC3E}">
        <p14:creationId xmlns:p14="http://schemas.microsoft.com/office/powerpoint/2010/main" val="2915985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3</a:t>
            </a:fld>
            <a:endParaRPr lang="es-CO"/>
          </a:p>
        </p:txBody>
      </p:sp>
    </p:spTree>
    <p:extLst>
      <p:ext uri="{BB962C8B-B14F-4D97-AF65-F5344CB8AC3E}">
        <p14:creationId xmlns:p14="http://schemas.microsoft.com/office/powerpoint/2010/main" val="265207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17</a:t>
            </a:fld>
            <a:endParaRPr lang="es-CO"/>
          </a:p>
        </p:txBody>
      </p:sp>
    </p:spTree>
    <p:extLst>
      <p:ext uri="{BB962C8B-B14F-4D97-AF65-F5344CB8AC3E}">
        <p14:creationId xmlns:p14="http://schemas.microsoft.com/office/powerpoint/2010/main" val="129529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21</a:t>
            </a:fld>
            <a:endParaRPr lang="es-CO"/>
          </a:p>
        </p:txBody>
      </p:sp>
    </p:spTree>
    <p:extLst>
      <p:ext uri="{BB962C8B-B14F-4D97-AF65-F5344CB8AC3E}">
        <p14:creationId xmlns:p14="http://schemas.microsoft.com/office/powerpoint/2010/main" val="299395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649770"/>
            <a:ext cx="8568531" cy="3509551"/>
          </a:xfrm>
        </p:spPr>
        <p:txBody>
          <a:bodyPr anchor="b"/>
          <a:lstStyle>
            <a:lvl1pPr algn="ctr">
              <a:defRPr sz="6614"/>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60078" y="5294662"/>
            <a:ext cx="7560469" cy="2433817"/>
          </a:xfrm>
        </p:spPr>
        <p:txBody>
          <a:bodyPr/>
          <a:lstStyle>
            <a:lvl1pPr marL="0" indent="0" algn="ctr">
              <a:buNone/>
              <a:defRPr sz="2646"/>
            </a:lvl1pPr>
            <a:lvl2pPr marL="504017" indent="0" algn="ctr">
              <a:buNone/>
              <a:defRPr sz="2205"/>
            </a:lvl2pPr>
            <a:lvl3pPr marL="1008035" indent="0" algn="ctr">
              <a:buNone/>
              <a:defRPr sz="1984"/>
            </a:lvl3pPr>
            <a:lvl4pPr marL="1512052" indent="0" algn="ctr">
              <a:buNone/>
              <a:defRPr sz="1764"/>
            </a:lvl4pPr>
            <a:lvl5pPr marL="2016069" indent="0" algn="ctr">
              <a:buNone/>
              <a:defRPr sz="1764"/>
            </a:lvl5pPr>
            <a:lvl6pPr marL="2520086" indent="0" algn="ctr">
              <a:buNone/>
              <a:defRPr sz="1764"/>
            </a:lvl6pPr>
            <a:lvl7pPr marL="3024104" indent="0" algn="ctr">
              <a:buNone/>
              <a:defRPr sz="1764"/>
            </a:lvl7pPr>
            <a:lvl8pPr marL="3528121" indent="0" algn="ctr">
              <a:buNone/>
              <a:defRPr sz="1764"/>
            </a:lvl8pPr>
            <a:lvl9pPr marL="4032138" indent="0" algn="ctr">
              <a:buNone/>
              <a:defRPr sz="1764"/>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29/05/2024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479310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29/05/2024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77656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536700"/>
            <a:ext cx="2173635" cy="854286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93044" y="536700"/>
            <a:ext cx="6394896" cy="854286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29/05/2024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863148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29/05/2024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1886316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2513159"/>
            <a:ext cx="8694539" cy="4193259"/>
          </a:xfrm>
        </p:spPr>
        <p:txBody>
          <a:bodyPr anchor="b"/>
          <a:lstStyle>
            <a:lvl1pPr>
              <a:defRPr sz="6614"/>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7793" y="6746088"/>
            <a:ext cx="8694539" cy="2205136"/>
          </a:xfrm>
        </p:spPr>
        <p:txBody>
          <a:bodyPr/>
          <a:lstStyle>
            <a:lvl1pPr marL="0" indent="0">
              <a:buNone/>
              <a:defRPr sz="2646">
                <a:solidFill>
                  <a:schemeClr val="tx1"/>
                </a:solidFill>
              </a:defRPr>
            </a:lvl1pPr>
            <a:lvl2pPr marL="504017" indent="0">
              <a:buNone/>
              <a:defRPr sz="2205">
                <a:solidFill>
                  <a:schemeClr val="tx1">
                    <a:tint val="75000"/>
                  </a:schemeClr>
                </a:solidFill>
              </a:defRPr>
            </a:lvl2pPr>
            <a:lvl3pPr marL="1008035" indent="0">
              <a:buNone/>
              <a:defRPr sz="1984">
                <a:solidFill>
                  <a:schemeClr val="tx1">
                    <a:tint val="75000"/>
                  </a:schemeClr>
                </a:solidFill>
              </a:defRPr>
            </a:lvl3pPr>
            <a:lvl4pPr marL="1512052" indent="0">
              <a:buNone/>
              <a:defRPr sz="1764">
                <a:solidFill>
                  <a:schemeClr val="tx1">
                    <a:tint val="75000"/>
                  </a:schemeClr>
                </a:solidFill>
              </a:defRPr>
            </a:lvl4pPr>
            <a:lvl5pPr marL="2016069" indent="0">
              <a:buNone/>
              <a:defRPr sz="1764">
                <a:solidFill>
                  <a:schemeClr val="tx1">
                    <a:tint val="75000"/>
                  </a:schemeClr>
                </a:solidFill>
              </a:defRPr>
            </a:lvl5pPr>
            <a:lvl6pPr marL="2520086" indent="0">
              <a:buNone/>
              <a:defRPr sz="1764">
                <a:solidFill>
                  <a:schemeClr val="tx1">
                    <a:tint val="75000"/>
                  </a:schemeClr>
                </a:solidFill>
              </a:defRPr>
            </a:lvl6pPr>
            <a:lvl7pPr marL="3024104" indent="0">
              <a:buNone/>
              <a:defRPr sz="1764">
                <a:solidFill>
                  <a:schemeClr val="tx1">
                    <a:tint val="75000"/>
                  </a:schemeClr>
                </a:solidFill>
              </a:defRPr>
            </a:lvl7pPr>
            <a:lvl8pPr marL="3528121" indent="0">
              <a:buNone/>
              <a:defRPr sz="1764">
                <a:solidFill>
                  <a:schemeClr val="tx1">
                    <a:tint val="75000"/>
                  </a:schemeClr>
                </a:solidFill>
              </a:defRPr>
            </a:lvl8pPr>
            <a:lvl9pPr marL="4032138"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530A5B2-5C4E-4114-B1CD-1608315BA6E3}" type="datetimeFigureOut">
              <a:rPr lang="es-CO" smtClean="0"/>
              <a:t>29/05/2024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171023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93043" y="2683500"/>
            <a:ext cx="4284266" cy="639606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103316" y="2683500"/>
            <a:ext cx="4284266" cy="639606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530A5B2-5C4E-4114-B1CD-1608315BA6E3}" type="datetimeFigureOut">
              <a:rPr lang="es-CO" smtClean="0"/>
              <a:t>29/05/2024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643092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536702"/>
            <a:ext cx="8694539" cy="194845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94357" y="2471154"/>
            <a:ext cx="4264576" cy="1211074"/>
          </a:xfrm>
        </p:spPr>
        <p:txBody>
          <a:bodyPr anchor="b"/>
          <a:lstStyle>
            <a:lvl1pPr marL="0" indent="0">
              <a:buNone/>
              <a:defRPr sz="2646" b="1"/>
            </a:lvl1pPr>
            <a:lvl2pPr marL="504017" indent="0">
              <a:buNone/>
              <a:defRPr sz="2205" b="1"/>
            </a:lvl2pPr>
            <a:lvl3pPr marL="1008035" indent="0">
              <a:buNone/>
              <a:defRPr sz="1984" b="1"/>
            </a:lvl3pPr>
            <a:lvl4pPr marL="1512052" indent="0">
              <a:buNone/>
              <a:defRPr sz="1764" b="1"/>
            </a:lvl4pPr>
            <a:lvl5pPr marL="2016069" indent="0">
              <a:buNone/>
              <a:defRPr sz="1764" b="1"/>
            </a:lvl5pPr>
            <a:lvl6pPr marL="2520086" indent="0">
              <a:buNone/>
              <a:defRPr sz="1764" b="1"/>
            </a:lvl6pPr>
            <a:lvl7pPr marL="3024104" indent="0">
              <a:buNone/>
              <a:defRPr sz="1764" b="1"/>
            </a:lvl7pPr>
            <a:lvl8pPr marL="3528121" indent="0">
              <a:buNone/>
              <a:defRPr sz="1764" b="1"/>
            </a:lvl8pPr>
            <a:lvl9pPr marL="4032138"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3682228"/>
            <a:ext cx="4264576" cy="54160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103317" y="2471154"/>
            <a:ext cx="4285579" cy="1211074"/>
          </a:xfrm>
        </p:spPr>
        <p:txBody>
          <a:bodyPr anchor="b"/>
          <a:lstStyle>
            <a:lvl1pPr marL="0" indent="0">
              <a:buNone/>
              <a:defRPr sz="2646" b="1"/>
            </a:lvl1pPr>
            <a:lvl2pPr marL="504017" indent="0">
              <a:buNone/>
              <a:defRPr sz="2205" b="1"/>
            </a:lvl2pPr>
            <a:lvl3pPr marL="1008035" indent="0">
              <a:buNone/>
              <a:defRPr sz="1984" b="1"/>
            </a:lvl3pPr>
            <a:lvl4pPr marL="1512052" indent="0">
              <a:buNone/>
              <a:defRPr sz="1764" b="1"/>
            </a:lvl4pPr>
            <a:lvl5pPr marL="2016069" indent="0">
              <a:buNone/>
              <a:defRPr sz="1764" b="1"/>
            </a:lvl5pPr>
            <a:lvl6pPr marL="2520086" indent="0">
              <a:buNone/>
              <a:defRPr sz="1764" b="1"/>
            </a:lvl6pPr>
            <a:lvl7pPr marL="3024104" indent="0">
              <a:buNone/>
              <a:defRPr sz="1764" b="1"/>
            </a:lvl7pPr>
            <a:lvl8pPr marL="3528121" indent="0">
              <a:buNone/>
              <a:defRPr sz="1764" b="1"/>
            </a:lvl8pPr>
            <a:lvl9pPr marL="4032138"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7" y="3682228"/>
            <a:ext cx="4285579" cy="54160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530A5B2-5C4E-4114-B1CD-1608315BA6E3}" type="datetimeFigureOut">
              <a:rPr lang="es-CO" smtClean="0"/>
              <a:t>29/05/2024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16931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530A5B2-5C4E-4114-B1CD-1608315BA6E3}" type="datetimeFigureOut">
              <a:rPr lang="es-CO" smtClean="0"/>
              <a:t>29/05/2024</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3027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0A5B2-5C4E-4114-B1CD-1608315BA6E3}" type="datetimeFigureOut">
              <a:rPr lang="es-CO" smtClean="0"/>
              <a:t>29/05/2024</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01748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6" y="672042"/>
            <a:ext cx="3251264" cy="2352146"/>
          </a:xfrm>
        </p:spPr>
        <p:txBody>
          <a:bodyPr anchor="b"/>
          <a:lstStyle>
            <a:lvl1pPr>
              <a:defRPr sz="3528"/>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85579" y="1451426"/>
            <a:ext cx="5103316" cy="7163777"/>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94356" y="3024188"/>
            <a:ext cx="3251264" cy="5602681"/>
          </a:xfrm>
        </p:spPr>
        <p:txBody>
          <a:bodyPr/>
          <a:lstStyle>
            <a:lvl1pPr marL="0" indent="0">
              <a:buNone/>
              <a:defRPr sz="1764"/>
            </a:lvl1pPr>
            <a:lvl2pPr marL="504017" indent="0">
              <a:buNone/>
              <a:defRPr sz="1543"/>
            </a:lvl2pPr>
            <a:lvl3pPr marL="1008035" indent="0">
              <a:buNone/>
              <a:defRPr sz="1323"/>
            </a:lvl3pPr>
            <a:lvl4pPr marL="1512052" indent="0">
              <a:buNone/>
              <a:defRPr sz="1102"/>
            </a:lvl4pPr>
            <a:lvl5pPr marL="2016069" indent="0">
              <a:buNone/>
              <a:defRPr sz="1102"/>
            </a:lvl5pPr>
            <a:lvl6pPr marL="2520086" indent="0">
              <a:buNone/>
              <a:defRPr sz="1102"/>
            </a:lvl6pPr>
            <a:lvl7pPr marL="3024104" indent="0">
              <a:buNone/>
              <a:defRPr sz="1102"/>
            </a:lvl7pPr>
            <a:lvl8pPr marL="3528121" indent="0">
              <a:buNone/>
              <a:defRPr sz="1102"/>
            </a:lvl8pPr>
            <a:lvl9pPr marL="4032138"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30A5B2-5C4E-4114-B1CD-1608315BA6E3}" type="datetimeFigureOut">
              <a:rPr lang="es-CO" smtClean="0"/>
              <a:t>29/05/2024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92954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6" y="672042"/>
            <a:ext cx="3251264" cy="2352146"/>
          </a:xfrm>
        </p:spPr>
        <p:txBody>
          <a:bodyPr anchor="b"/>
          <a:lstStyle>
            <a:lvl1pPr>
              <a:defRPr sz="3528"/>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85579" y="1451426"/>
            <a:ext cx="5103316" cy="7163777"/>
          </a:xfrm>
        </p:spPr>
        <p:txBody>
          <a:bodyPr anchor="t"/>
          <a:lstStyle>
            <a:lvl1pPr marL="0" indent="0">
              <a:buNone/>
              <a:defRPr sz="3528"/>
            </a:lvl1pPr>
            <a:lvl2pPr marL="504017" indent="0">
              <a:buNone/>
              <a:defRPr sz="3087"/>
            </a:lvl2pPr>
            <a:lvl3pPr marL="1008035" indent="0">
              <a:buNone/>
              <a:defRPr sz="2646"/>
            </a:lvl3pPr>
            <a:lvl4pPr marL="1512052" indent="0">
              <a:buNone/>
              <a:defRPr sz="2205"/>
            </a:lvl4pPr>
            <a:lvl5pPr marL="2016069" indent="0">
              <a:buNone/>
              <a:defRPr sz="2205"/>
            </a:lvl5pPr>
            <a:lvl6pPr marL="2520086" indent="0">
              <a:buNone/>
              <a:defRPr sz="2205"/>
            </a:lvl6pPr>
            <a:lvl7pPr marL="3024104" indent="0">
              <a:buNone/>
              <a:defRPr sz="2205"/>
            </a:lvl7pPr>
            <a:lvl8pPr marL="3528121" indent="0">
              <a:buNone/>
              <a:defRPr sz="2205"/>
            </a:lvl8pPr>
            <a:lvl9pPr marL="4032138" indent="0">
              <a:buNone/>
              <a:defRPr sz="2205"/>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94356" y="3024188"/>
            <a:ext cx="3251264" cy="5602681"/>
          </a:xfrm>
        </p:spPr>
        <p:txBody>
          <a:bodyPr/>
          <a:lstStyle>
            <a:lvl1pPr marL="0" indent="0">
              <a:buNone/>
              <a:defRPr sz="1764"/>
            </a:lvl1pPr>
            <a:lvl2pPr marL="504017" indent="0">
              <a:buNone/>
              <a:defRPr sz="1543"/>
            </a:lvl2pPr>
            <a:lvl3pPr marL="1008035" indent="0">
              <a:buNone/>
              <a:defRPr sz="1323"/>
            </a:lvl3pPr>
            <a:lvl4pPr marL="1512052" indent="0">
              <a:buNone/>
              <a:defRPr sz="1102"/>
            </a:lvl4pPr>
            <a:lvl5pPr marL="2016069" indent="0">
              <a:buNone/>
              <a:defRPr sz="1102"/>
            </a:lvl5pPr>
            <a:lvl6pPr marL="2520086" indent="0">
              <a:buNone/>
              <a:defRPr sz="1102"/>
            </a:lvl6pPr>
            <a:lvl7pPr marL="3024104" indent="0">
              <a:buNone/>
              <a:defRPr sz="1102"/>
            </a:lvl7pPr>
            <a:lvl8pPr marL="3528121" indent="0">
              <a:buNone/>
              <a:defRPr sz="1102"/>
            </a:lvl8pPr>
            <a:lvl9pPr marL="4032138"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30A5B2-5C4E-4114-B1CD-1608315BA6E3}" type="datetimeFigureOut">
              <a:rPr lang="es-CO" smtClean="0"/>
              <a:t>29/05/2024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49138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43" y="536702"/>
            <a:ext cx="8694539" cy="194845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93043" y="2683500"/>
            <a:ext cx="8694539" cy="639606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93043" y="9343248"/>
            <a:ext cx="2268141" cy="536700"/>
          </a:xfrm>
          <a:prstGeom prst="rect">
            <a:avLst/>
          </a:prstGeom>
        </p:spPr>
        <p:txBody>
          <a:bodyPr vert="horz" lIns="91440" tIns="45720" rIns="91440" bIns="45720" rtlCol="0" anchor="ctr"/>
          <a:lstStyle>
            <a:lvl1pPr algn="l">
              <a:defRPr sz="1323">
                <a:solidFill>
                  <a:schemeClr val="tx1">
                    <a:tint val="75000"/>
                  </a:schemeClr>
                </a:solidFill>
              </a:defRPr>
            </a:lvl1pPr>
          </a:lstStyle>
          <a:p>
            <a:fld id="{B530A5B2-5C4E-4114-B1CD-1608315BA6E3}" type="datetimeFigureOut">
              <a:rPr lang="es-CO" smtClean="0"/>
              <a:t>29/05/2024</a:t>
            </a:fld>
            <a:endParaRPr lang="es-CO"/>
          </a:p>
        </p:txBody>
      </p:sp>
      <p:sp>
        <p:nvSpPr>
          <p:cNvPr id="5" name="Footer Placeholder 4"/>
          <p:cNvSpPr>
            <a:spLocks noGrp="1"/>
          </p:cNvSpPr>
          <p:nvPr>
            <p:ph type="ftr" sz="quarter" idx="3"/>
          </p:nvPr>
        </p:nvSpPr>
        <p:spPr>
          <a:xfrm>
            <a:off x="3339207" y="9343248"/>
            <a:ext cx="3402211" cy="536700"/>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7119441" y="9343248"/>
            <a:ext cx="2268141" cy="536700"/>
          </a:xfrm>
          <a:prstGeom prst="rect">
            <a:avLst/>
          </a:prstGeom>
        </p:spPr>
        <p:txBody>
          <a:bodyPr vert="horz" lIns="91440" tIns="45720" rIns="91440" bIns="45720" rtlCol="0" anchor="ctr"/>
          <a:lstStyle>
            <a:lvl1pPr algn="r">
              <a:defRPr sz="1323">
                <a:solidFill>
                  <a:schemeClr val="tx1">
                    <a:tint val="75000"/>
                  </a:schemeClr>
                </a:solidFill>
              </a:defRPr>
            </a:lvl1pPr>
          </a:lstStyle>
          <a:p>
            <a:fld id="{5B855799-B950-4607-B823-09A1660CDCAF}" type="slidenum">
              <a:rPr lang="es-CO" smtClean="0"/>
              <a:t>‹Nº›</a:t>
            </a:fld>
            <a:endParaRPr lang="es-CO"/>
          </a:p>
        </p:txBody>
      </p:sp>
    </p:spTree>
    <p:extLst>
      <p:ext uri="{BB962C8B-B14F-4D97-AF65-F5344CB8AC3E}">
        <p14:creationId xmlns:p14="http://schemas.microsoft.com/office/powerpoint/2010/main" val="17275897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8035" rtl="0" eaLnBrk="1" latinLnBrk="0" hangingPunct="1">
        <a:lnSpc>
          <a:spcPct val="90000"/>
        </a:lnSpc>
        <a:spcBef>
          <a:spcPct val="0"/>
        </a:spcBef>
        <a:buNone/>
        <a:defRPr sz="4851" kern="1200">
          <a:solidFill>
            <a:schemeClr val="tx1"/>
          </a:solidFill>
          <a:latin typeface="+mj-lt"/>
          <a:ea typeface="+mj-ea"/>
          <a:cs typeface="+mj-cs"/>
        </a:defRPr>
      </a:lvl1pPr>
    </p:titleStyle>
    <p:bodyStyle>
      <a:lvl1pPr marL="252009" indent="-252009" algn="l" defTabSz="1008035"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6026" indent="-252009" algn="l" defTabSz="1008035"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60043" indent="-252009" algn="l" defTabSz="1008035"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4060"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8078"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2095"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112"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130"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147"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35" rtl="0" eaLnBrk="1" latinLnBrk="0" hangingPunct="1">
        <a:defRPr sz="1984" kern="1200">
          <a:solidFill>
            <a:schemeClr val="tx1"/>
          </a:solidFill>
          <a:latin typeface="+mn-lt"/>
          <a:ea typeface="+mn-ea"/>
          <a:cs typeface="+mn-cs"/>
        </a:defRPr>
      </a:lvl1pPr>
      <a:lvl2pPr marL="504017" algn="l" defTabSz="1008035" rtl="0" eaLnBrk="1" latinLnBrk="0" hangingPunct="1">
        <a:defRPr sz="1984" kern="1200">
          <a:solidFill>
            <a:schemeClr val="tx1"/>
          </a:solidFill>
          <a:latin typeface="+mn-lt"/>
          <a:ea typeface="+mn-ea"/>
          <a:cs typeface="+mn-cs"/>
        </a:defRPr>
      </a:lvl2pPr>
      <a:lvl3pPr marL="1008035" algn="l" defTabSz="1008035" rtl="0" eaLnBrk="1" latinLnBrk="0" hangingPunct="1">
        <a:defRPr sz="1984" kern="1200">
          <a:solidFill>
            <a:schemeClr val="tx1"/>
          </a:solidFill>
          <a:latin typeface="+mn-lt"/>
          <a:ea typeface="+mn-ea"/>
          <a:cs typeface="+mn-cs"/>
        </a:defRPr>
      </a:lvl3pPr>
      <a:lvl4pPr marL="1512052" algn="l" defTabSz="1008035" rtl="0" eaLnBrk="1" latinLnBrk="0" hangingPunct="1">
        <a:defRPr sz="1984" kern="1200">
          <a:solidFill>
            <a:schemeClr val="tx1"/>
          </a:solidFill>
          <a:latin typeface="+mn-lt"/>
          <a:ea typeface="+mn-ea"/>
          <a:cs typeface="+mn-cs"/>
        </a:defRPr>
      </a:lvl4pPr>
      <a:lvl5pPr marL="2016069" algn="l" defTabSz="1008035" rtl="0" eaLnBrk="1" latinLnBrk="0" hangingPunct="1">
        <a:defRPr sz="1984" kern="1200">
          <a:solidFill>
            <a:schemeClr val="tx1"/>
          </a:solidFill>
          <a:latin typeface="+mn-lt"/>
          <a:ea typeface="+mn-ea"/>
          <a:cs typeface="+mn-cs"/>
        </a:defRPr>
      </a:lvl5pPr>
      <a:lvl6pPr marL="2520086" algn="l" defTabSz="1008035" rtl="0" eaLnBrk="1" latinLnBrk="0" hangingPunct="1">
        <a:defRPr sz="1984" kern="1200">
          <a:solidFill>
            <a:schemeClr val="tx1"/>
          </a:solidFill>
          <a:latin typeface="+mn-lt"/>
          <a:ea typeface="+mn-ea"/>
          <a:cs typeface="+mn-cs"/>
        </a:defRPr>
      </a:lvl6pPr>
      <a:lvl7pPr marL="3024104" algn="l" defTabSz="1008035" rtl="0" eaLnBrk="1" latinLnBrk="0" hangingPunct="1">
        <a:defRPr sz="1984" kern="1200">
          <a:solidFill>
            <a:schemeClr val="tx1"/>
          </a:solidFill>
          <a:latin typeface="+mn-lt"/>
          <a:ea typeface="+mn-ea"/>
          <a:cs typeface="+mn-cs"/>
        </a:defRPr>
      </a:lvl7pPr>
      <a:lvl8pPr marL="3528121" algn="l" defTabSz="1008035" rtl="0" eaLnBrk="1" latinLnBrk="0" hangingPunct="1">
        <a:defRPr sz="1984" kern="1200">
          <a:solidFill>
            <a:schemeClr val="tx1"/>
          </a:solidFill>
          <a:latin typeface="+mn-lt"/>
          <a:ea typeface="+mn-ea"/>
          <a:cs typeface="+mn-cs"/>
        </a:defRPr>
      </a:lvl8pPr>
      <a:lvl9pPr marL="4032138" algn="l" defTabSz="100803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Excel_Worksheet3.xlsx"/><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Excel_Worksheet4.xlsx"/><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Excel_Worksheet5.xlsx"/><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7.xlsx"/><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Worksheet8.xlsx"/><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Excel_Worksheet9.xlsx"/><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jpeg"/><Relationship Id="rId3" Type="http://schemas.openxmlformats.org/officeDocument/2006/relationships/image" Target="../media/image33.sv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550EF83-5F47-4F8D-BBA7-867B46522DCD}"/>
              </a:ext>
            </a:extLst>
          </p:cNvPr>
          <p:cNvSpPr txBox="1"/>
          <p:nvPr/>
        </p:nvSpPr>
        <p:spPr>
          <a:xfrm>
            <a:off x="3166514" y="6352884"/>
            <a:ext cx="3747593" cy="584775"/>
          </a:xfrm>
          <a:prstGeom prst="rect">
            <a:avLst/>
          </a:prstGeom>
          <a:noFill/>
        </p:spPr>
        <p:txBody>
          <a:bodyPr wrap="square">
            <a:spAutoFit/>
          </a:bodyPr>
          <a:lstStyle/>
          <a:p>
            <a:pPr algn="ctr"/>
            <a:r>
              <a:rPr lang="es-ES" sz="3200" b="1"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lang="es-CO" sz="3200" dirty="0">
              <a:solidFill>
                <a:srgbClr val="00A48D"/>
              </a:solidFill>
            </a:endParaRPr>
          </a:p>
        </p:txBody>
      </p:sp>
      <p:sp>
        <p:nvSpPr>
          <p:cNvPr id="7" name="CuadroTexto 6">
            <a:extLst>
              <a:ext uri="{FF2B5EF4-FFF2-40B4-BE49-F238E27FC236}">
                <a16:creationId xmlns:a16="http://schemas.microsoft.com/office/drawing/2014/main" id="{89167FE8-4F16-4F19-904A-01F11EB56BBA}"/>
              </a:ext>
            </a:extLst>
          </p:cNvPr>
          <p:cNvSpPr txBox="1"/>
          <p:nvPr/>
        </p:nvSpPr>
        <p:spPr>
          <a:xfrm>
            <a:off x="1373311" y="5124010"/>
            <a:ext cx="7334001" cy="707886"/>
          </a:xfrm>
          <a:prstGeom prst="rect">
            <a:avLst/>
          </a:prstGeom>
          <a:noFill/>
        </p:spPr>
        <p:txBody>
          <a:bodyPr wrap="square" rtlCol="0">
            <a:spAutoFit/>
          </a:bodyPr>
          <a:lstStyle/>
          <a:p>
            <a:pPr algn="ctr"/>
            <a:r>
              <a:rPr lang="es-CO" sz="40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Informe </a:t>
            </a:r>
            <a:r>
              <a:rPr lang="es-CO" sz="4000" b="1"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expresiones de</a:t>
            </a:r>
          </a:p>
        </p:txBody>
      </p:sp>
      <p:sp>
        <p:nvSpPr>
          <p:cNvPr id="10" name="CuadroTexto 9">
            <a:extLst>
              <a:ext uri="{FF2B5EF4-FFF2-40B4-BE49-F238E27FC236}">
                <a16:creationId xmlns:a16="http://schemas.microsoft.com/office/drawing/2014/main" id="{CAE26C13-FB18-C3E6-42A5-0663CFD653A4}"/>
              </a:ext>
            </a:extLst>
          </p:cNvPr>
          <p:cNvSpPr txBox="1"/>
          <p:nvPr/>
        </p:nvSpPr>
        <p:spPr>
          <a:xfrm>
            <a:off x="2529680" y="5751575"/>
            <a:ext cx="5021262" cy="707886"/>
          </a:xfrm>
          <a:prstGeom prst="rect">
            <a:avLst/>
          </a:prstGeom>
          <a:noFill/>
        </p:spPr>
        <p:txBody>
          <a:bodyPr wrap="square">
            <a:spAutoFit/>
          </a:bodyPr>
          <a:lstStyle/>
          <a:p>
            <a:pPr algn="ctr"/>
            <a:r>
              <a:rPr lang="es-CO" sz="4000" b="1"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nuestros usuarios</a:t>
            </a:r>
            <a:endParaRPr lang="es-CO" sz="4000" dirty="0">
              <a:solidFill>
                <a:srgbClr val="23505E"/>
              </a:solidFill>
            </a:endParaRPr>
          </a:p>
        </p:txBody>
      </p:sp>
    </p:spTree>
    <p:extLst>
      <p:ext uri="{BB962C8B-B14F-4D97-AF65-F5344CB8AC3E}">
        <p14:creationId xmlns:p14="http://schemas.microsoft.com/office/powerpoint/2010/main" val="4267913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8DAE94E-191B-4941-8AD1-1CF719C6E5F0}"/>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510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8CC84778-784A-5246-2A97-E35566B9E2A0}"/>
              </a:ext>
            </a:extLst>
          </p:cNvPr>
          <p:cNvSpPr txBox="1"/>
          <p:nvPr/>
        </p:nvSpPr>
        <p:spPr>
          <a:xfrm>
            <a:off x="2260608" y="4670980"/>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439</a:t>
            </a:r>
          </a:p>
        </p:txBody>
      </p:sp>
      <p:sp>
        <p:nvSpPr>
          <p:cNvPr id="4" name="CuadroTexto 3">
            <a:extLst>
              <a:ext uri="{FF2B5EF4-FFF2-40B4-BE49-F238E27FC236}">
                <a16:creationId xmlns:a16="http://schemas.microsoft.com/office/drawing/2014/main" id="{B7CE0FB1-14E4-0167-62E2-53147CA5EF4F}"/>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a:t>
            </a:r>
          </a:p>
        </p:txBody>
      </p:sp>
      <p:sp>
        <p:nvSpPr>
          <p:cNvPr id="23" name="CuadroTexto 22">
            <a:extLst>
              <a:ext uri="{FF2B5EF4-FFF2-40B4-BE49-F238E27FC236}">
                <a16:creationId xmlns:a16="http://schemas.microsoft.com/office/drawing/2014/main" id="{1A661510-4CA5-33CE-EBF7-53D4C4C4CA9B}"/>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B913EA53-CB27-5B24-1D68-066167DC02C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5" name="CuadroTexto 24">
            <a:extLst>
              <a:ext uri="{FF2B5EF4-FFF2-40B4-BE49-F238E27FC236}">
                <a16:creationId xmlns:a16="http://schemas.microsoft.com/office/drawing/2014/main" id="{0544C74B-5932-B5F8-4727-1BEEC4EDD11A}"/>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6" name="CuadroTexto 25">
            <a:extLst>
              <a:ext uri="{FF2B5EF4-FFF2-40B4-BE49-F238E27FC236}">
                <a16:creationId xmlns:a16="http://schemas.microsoft.com/office/drawing/2014/main" id="{F7434E13-307F-4467-B45E-20DE9FE02686}"/>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965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430DA356-A975-0A81-985B-5E9330791523}"/>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572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8" name="CuadroTexto 27">
            <a:extLst>
              <a:ext uri="{FF2B5EF4-FFF2-40B4-BE49-F238E27FC236}">
                <a16:creationId xmlns:a16="http://schemas.microsoft.com/office/drawing/2014/main" id="{2E46507E-8C51-9B48-33C0-3B45EEFA649D}"/>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316</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9" name="CuadroTexto 28">
            <a:extLst>
              <a:ext uri="{FF2B5EF4-FFF2-40B4-BE49-F238E27FC236}">
                <a16:creationId xmlns:a16="http://schemas.microsoft.com/office/drawing/2014/main" id="{A0F092D7-E24E-D99E-DE9A-CD39073D3DA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30" name="CuadroTexto 29">
            <a:extLst>
              <a:ext uri="{FF2B5EF4-FFF2-40B4-BE49-F238E27FC236}">
                <a16:creationId xmlns:a16="http://schemas.microsoft.com/office/drawing/2014/main" id="{AD90CB59-9C8A-EE58-7D7E-CA125040A05A}"/>
              </a:ext>
            </a:extLst>
          </p:cNvPr>
          <p:cNvSpPr txBox="1"/>
          <p:nvPr/>
        </p:nvSpPr>
        <p:spPr>
          <a:xfrm>
            <a:off x="3694007" y="623747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C00F660C-74D0-FA2E-F5B0-2CFB438B706F}"/>
              </a:ext>
            </a:extLst>
          </p:cNvPr>
          <p:cNvSpPr txBox="1"/>
          <p:nvPr/>
        </p:nvSpPr>
        <p:spPr>
          <a:xfrm>
            <a:off x="3779733" y="6912538"/>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21257D9-E5DB-2A86-507F-4B0419ADC8C5}"/>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a:t>
            </a:r>
          </a:p>
        </p:txBody>
      </p:sp>
      <p:sp>
        <p:nvSpPr>
          <p:cNvPr id="33" name="CuadroTexto 32">
            <a:extLst>
              <a:ext uri="{FF2B5EF4-FFF2-40B4-BE49-F238E27FC236}">
                <a16:creationId xmlns:a16="http://schemas.microsoft.com/office/drawing/2014/main" id="{40E62877-0E64-BDAC-CADD-5D35E64A65A0}"/>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930</a:t>
            </a:r>
          </a:p>
        </p:txBody>
      </p:sp>
      <p:sp>
        <p:nvSpPr>
          <p:cNvPr id="34" name="CuadroTexto 33">
            <a:extLst>
              <a:ext uri="{FF2B5EF4-FFF2-40B4-BE49-F238E27FC236}">
                <a16:creationId xmlns:a16="http://schemas.microsoft.com/office/drawing/2014/main" id="{90468A41-60DF-AD6F-7554-DE6E4B904BB2}"/>
              </a:ext>
            </a:extLst>
          </p:cNvPr>
          <p:cNvSpPr txBox="1"/>
          <p:nvPr/>
        </p:nvSpPr>
        <p:spPr>
          <a:xfrm>
            <a:off x="1954620" y="345004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 2024</a:t>
            </a:r>
          </a:p>
        </p:txBody>
      </p:sp>
      <p:sp>
        <p:nvSpPr>
          <p:cNvPr id="35" name="CuadroTexto 34">
            <a:extLst>
              <a:ext uri="{FF2B5EF4-FFF2-40B4-BE49-F238E27FC236}">
                <a16:creationId xmlns:a16="http://schemas.microsoft.com/office/drawing/2014/main" id="{31D0444E-4755-9EA0-03CA-AFE46DBA3C85}"/>
              </a:ext>
            </a:extLst>
          </p:cNvPr>
          <p:cNvSpPr txBox="1"/>
          <p:nvPr/>
        </p:nvSpPr>
        <p:spPr>
          <a:xfrm>
            <a:off x="3369772" y="3447742"/>
            <a:ext cx="164781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Marzo 2024</a:t>
            </a:r>
          </a:p>
        </p:txBody>
      </p:sp>
      <p:pic>
        <p:nvPicPr>
          <p:cNvPr id="36" name="Gráfico 35">
            <a:extLst>
              <a:ext uri="{FF2B5EF4-FFF2-40B4-BE49-F238E27FC236}">
                <a16:creationId xmlns:a16="http://schemas.microsoft.com/office/drawing/2014/main" id="{84419AD7-7EBD-0A2D-80B0-72C2AB8EC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91A34C14-62A9-AE70-97E9-D1494FD2513A}"/>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510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53</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A8B062BF-8236-2FBA-4788-A6E627AC5878}"/>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661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7099C30-A89A-C049-7B62-5927A68CB934}"/>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500</a:t>
            </a:r>
          </a:p>
        </p:txBody>
      </p:sp>
      <p:sp>
        <p:nvSpPr>
          <p:cNvPr id="3" name="CuadroTexto 2">
            <a:extLst>
              <a:ext uri="{FF2B5EF4-FFF2-40B4-BE49-F238E27FC236}">
                <a16:creationId xmlns:a16="http://schemas.microsoft.com/office/drawing/2014/main" id="{00F1982D-0DEF-764F-C34D-EE9B9F202386}"/>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318</a:t>
            </a:r>
          </a:p>
        </p:txBody>
      </p:sp>
      <p:sp>
        <p:nvSpPr>
          <p:cNvPr id="4" name="CuadroTexto 3">
            <a:extLst>
              <a:ext uri="{FF2B5EF4-FFF2-40B4-BE49-F238E27FC236}">
                <a16:creationId xmlns:a16="http://schemas.microsoft.com/office/drawing/2014/main" id="{C2B8790A-33E0-7B77-4D66-66DA7C05AB50}"/>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97D0B3F0-D63D-EE0A-7BC5-67067816762A}"/>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4" name="CuadroTexto 23">
            <a:extLst>
              <a:ext uri="{FF2B5EF4-FFF2-40B4-BE49-F238E27FC236}">
                <a16:creationId xmlns:a16="http://schemas.microsoft.com/office/drawing/2014/main" id="{DE75D6F4-ED19-5341-44B8-8EC761BB1DE4}"/>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F22EB805-9B1A-DFAB-25A3-E39FDFB168D5}"/>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A93A9AA5-A949-F216-02E4-BD17738B8765}"/>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828</a:t>
            </a:r>
          </a:p>
        </p:txBody>
      </p:sp>
      <p:sp>
        <p:nvSpPr>
          <p:cNvPr id="27" name="CuadroTexto 26">
            <a:extLst>
              <a:ext uri="{FF2B5EF4-FFF2-40B4-BE49-F238E27FC236}">
                <a16:creationId xmlns:a16="http://schemas.microsoft.com/office/drawing/2014/main" id="{16FC4C2C-3A68-5970-4151-56012E368D51}"/>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623</a:t>
            </a:r>
          </a:p>
        </p:txBody>
      </p:sp>
      <p:sp>
        <p:nvSpPr>
          <p:cNvPr id="28" name="CuadroTexto 27">
            <a:extLst>
              <a:ext uri="{FF2B5EF4-FFF2-40B4-BE49-F238E27FC236}">
                <a16:creationId xmlns:a16="http://schemas.microsoft.com/office/drawing/2014/main" id="{047DB1FE-79A8-9ED1-CC21-BC52A095AF45}"/>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230</a:t>
            </a:r>
          </a:p>
        </p:txBody>
      </p:sp>
      <p:sp>
        <p:nvSpPr>
          <p:cNvPr id="29" name="CuadroTexto 28">
            <a:extLst>
              <a:ext uri="{FF2B5EF4-FFF2-40B4-BE49-F238E27FC236}">
                <a16:creationId xmlns:a16="http://schemas.microsoft.com/office/drawing/2014/main" id="{3006522E-9927-2342-41D0-7F4F03C6AFEC}"/>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30" name="CuadroTexto 29">
            <a:extLst>
              <a:ext uri="{FF2B5EF4-FFF2-40B4-BE49-F238E27FC236}">
                <a16:creationId xmlns:a16="http://schemas.microsoft.com/office/drawing/2014/main" id="{D116FC66-2C3B-3B3B-6673-74B4AEAA705B}"/>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138CE7E2-7A21-5525-C71C-F3AE35B6F7F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186E9FF2-8393-5A71-8D72-524F849581EF}"/>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a:t>
            </a:r>
          </a:p>
        </p:txBody>
      </p:sp>
      <p:sp>
        <p:nvSpPr>
          <p:cNvPr id="33" name="CuadroTexto 32">
            <a:extLst>
              <a:ext uri="{FF2B5EF4-FFF2-40B4-BE49-F238E27FC236}">
                <a16:creationId xmlns:a16="http://schemas.microsoft.com/office/drawing/2014/main" id="{3F67CD6F-9140-0C1B-7E19-C98F5FEEA610}"/>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688</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3FCAA337-47D9-3FDB-0276-8EEEB7F02177}"/>
              </a:ext>
            </a:extLst>
          </p:cNvPr>
          <p:cNvSpPr txBox="1"/>
          <p:nvPr/>
        </p:nvSpPr>
        <p:spPr>
          <a:xfrm>
            <a:off x="1972108" y="344528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C2CE1228-3F9D-474D-71F8-27DD8AA1C76A}"/>
              </a:ext>
            </a:extLst>
          </p:cNvPr>
          <p:cNvSpPr txBox="1"/>
          <p:nvPr/>
        </p:nvSpPr>
        <p:spPr>
          <a:xfrm>
            <a:off x="3276514" y="3446398"/>
            <a:ext cx="1793653"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44C81E59-3B12-F50E-10E0-23E8332056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E3EB29E4-B810-020F-D90C-956CE7B2DA62}"/>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500</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(60%)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86CCC834-1B11-7753-E376-6BD646F15334}"/>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38765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D40EB95-EFFC-499E-A86B-4C9E7BE4562C}"/>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11,147</a:t>
            </a:r>
          </a:p>
        </p:txBody>
      </p:sp>
      <p:sp>
        <p:nvSpPr>
          <p:cNvPr id="6" name="CuadroTexto 5">
            <a:extLst>
              <a:ext uri="{FF2B5EF4-FFF2-40B4-BE49-F238E27FC236}">
                <a16:creationId xmlns:a16="http://schemas.microsoft.com/office/drawing/2014/main" id="{155645F3-BBB9-4E50-BEF3-6C0EA2FB1783}"/>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4.234</a:t>
            </a:r>
          </a:p>
        </p:txBody>
      </p:sp>
      <p:sp>
        <p:nvSpPr>
          <p:cNvPr id="7" name="CuadroTexto 6">
            <a:extLst>
              <a:ext uri="{FF2B5EF4-FFF2-40B4-BE49-F238E27FC236}">
                <a16:creationId xmlns:a16="http://schemas.microsoft.com/office/drawing/2014/main" id="{75B7E6AE-A7DB-48F4-91DF-8703DD7BB65D}"/>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9322F176-6B59-436C-8114-4B8C32C35512}"/>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a:t>
            </a:r>
          </a:p>
        </p:txBody>
      </p:sp>
      <p:sp>
        <p:nvSpPr>
          <p:cNvPr id="9" name="CuadroTexto 8">
            <a:extLst>
              <a:ext uri="{FF2B5EF4-FFF2-40B4-BE49-F238E27FC236}">
                <a16:creationId xmlns:a16="http://schemas.microsoft.com/office/drawing/2014/main" id="{7404B782-CF1C-4FB0-B03D-5B3244C8BE6C}"/>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30</a:t>
            </a:r>
          </a:p>
        </p:txBody>
      </p:sp>
      <p:sp>
        <p:nvSpPr>
          <p:cNvPr id="10" name="CuadroTexto 9">
            <a:extLst>
              <a:ext uri="{FF2B5EF4-FFF2-40B4-BE49-F238E27FC236}">
                <a16:creationId xmlns:a16="http://schemas.microsoft.com/office/drawing/2014/main" id="{E4DEAAAD-8711-47E4-B5EC-BAB6621EDEA2}"/>
              </a:ext>
            </a:extLst>
          </p:cNvPr>
          <p:cNvSpPr txBox="1"/>
          <p:nvPr/>
        </p:nvSpPr>
        <p:spPr>
          <a:xfrm>
            <a:off x="2401895" y="7500992"/>
            <a:ext cx="60642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1" name="CuadroTexto 10">
            <a:extLst>
              <a:ext uri="{FF2B5EF4-FFF2-40B4-BE49-F238E27FC236}">
                <a16:creationId xmlns:a16="http://schemas.microsoft.com/office/drawing/2014/main" id="{033BAFDA-B9C6-48A3-8B37-DCFF415C44A4}"/>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15,482</a:t>
            </a:r>
          </a:p>
        </p:txBody>
      </p:sp>
      <p:sp>
        <p:nvSpPr>
          <p:cNvPr id="12" name="CuadroTexto 11">
            <a:extLst>
              <a:ext uri="{FF2B5EF4-FFF2-40B4-BE49-F238E27FC236}">
                <a16:creationId xmlns:a16="http://schemas.microsoft.com/office/drawing/2014/main" id="{EA5FDDDF-8655-406B-AFE6-9536465CE569}"/>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8.900</a:t>
            </a:r>
          </a:p>
        </p:txBody>
      </p:sp>
      <p:sp>
        <p:nvSpPr>
          <p:cNvPr id="13" name="CuadroTexto 12">
            <a:extLst>
              <a:ext uri="{FF2B5EF4-FFF2-40B4-BE49-F238E27FC236}">
                <a16:creationId xmlns:a16="http://schemas.microsoft.com/office/drawing/2014/main" id="{A87D52BB-768A-413E-86ED-A50583C33FA6}"/>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3.229</a:t>
            </a:r>
          </a:p>
        </p:txBody>
      </p:sp>
      <p:sp>
        <p:nvSpPr>
          <p:cNvPr id="14" name="CuadroTexto 13">
            <a:extLst>
              <a:ext uri="{FF2B5EF4-FFF2-40B4-BE49-F238E27FC236}">
                <a16:creationId xmlns:a16="http://schemas.microsoft.com/office/drawing/2014/main" id="{B7592231-6170-4EC4-99CB-5B45A03F3BB3}"/>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71</a:t>
            </a:r>
          </a:p>
        </p:txBody>
      </p:sp>
      <p:sp>
        <p:nvSpPr>
          <p:cNvPr id="15" name="CuadroTexto 14">
            <a:extLst>
              <a:ext uri="{FF2B5EF4-FFF2-40B4-BE49-F238E27FC236}">
                <a16:creationId xmlns:a16="http://schemas.microsoft.com/office/drawing/2014/main" id="{F21E7741-5509-431E-9E32-BE3F89F80198}"/>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6" name="CuadroTexto 15">
            <a:extLst>
              <a:ext uri="{FF2B5EF4-FFF2-40B4-BE49-F238E27FC236}">
                <a16:creationId xmlns:a16="http://schemas.microsoft.com/office/drawing/2014/main" id="{6D81B229-D6AE-46DA-8802-AEC48CDA782F}"/>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28</a:t>
            </a:r>
          </a:p>
        </p:txBody>
      </p:sp>
      <p:sp>
        <p:nvSpPr>
          <p:cNvPr id="17" name="CuadroTexto 16">
            <a:extLst>
              <a:ext uri="{FF2B5EF4-FFF2-40B4-BE49-F238E27FC236}">
                <a16:creationId xmlns:a16="http://schemas.microsoft.com/office/drawing/2014/main" id="{D25B65DE-DBFF-42CA-B32C-0D06DCC63EC7}"/>
              </a:ext>
            </a:extLst>
          </p:cNvPr>
          <p:cNvSpPr txBox="1"/>
          <p:nvPr/>
        </p:nvSpPr>
        <p:spPr>
          <a:xfrm>
            <a:off x="3779733" y="7500992"/>
            <a:ext cx="60642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273</a:t>
            </a:r>
          </a:p>
        </p:txBody>
      </p:sp>
      <p:sp>
        <p:nvSpPr>
          <p:cNvPr id="18" name="CuadroTexto 17">
            <a:extLst>
              <a:ext uri="{FF2B5EF4-FFF2-40B4-BE49-F238E27FC236}">
                <a16:creationId xmlns:a16="http://schemas.microsoft.com/office/drawing/2014/main" id="{64C2386B-147D-4AB7-8A39-4F3021A969CB}"/>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12,501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9" name="CuadroTexto 18">
            <a:extLst>
              <a:ext uri="{FF2B5EF4-FFF2-40B4-BE49-F238E27FC236}">
                <a16:creationId xmlns:a16="http://schemas.microsoft.com/office/drawing/2014/main" id="{DC40C92D-A153-42E9-9555-6D8B3043A0D9}"/>
              </a:ext>
            </a:extLst>
          </p:cNvPr>
          <p:cNvSpPr txBox="1"/>
          <p:nvPr/>
        </p:nvSpPr>
        <p:spPr>
          <a:xfrm>
            <a:off x="1972108" y="343601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 2024</a:t>
            </a:r>
          </a:p>
        </p:txBody>
      </p:sp>
      <p:sp>
        <p:nvSpPr>
          <p:cNvPr id="20" name="CuadroTexto 19">
            <a:extLst>
              <a:ext uri="{FF2B5EF4-FFF2-40B4-BE49-F238E27FC236}">
                <a16:creationId xmlns:a16="http://schemas.microsoft.com/office/drawing/2014/main" id="{F801B25D-D61E-4EDE-8EBC-185FE79DBD2F}"/>
              </a:ext>
            </a:extLst>
          </p:cNvPr>
          <p:cNvSpPr txBox="1"/>
          <p:nvPr/>
        </p:nvSpPr>
        <p:spPr>
          <a:xfrm>
            <a:off x="3368310" y="3407453"/>
            <a:ext cx="153434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Marzo 2024</a:t>
            </a:r>
          </a:p>
        </p:txBody>
      </p:sp>
      <p:pic>
        <p:nvPicPr>
          <p:cNvPr id="21" name="Gráfico 20">
            <a:extLst>
              <a:ext uri="{FF2B5EF4-FFF2-40B4-BE49-F238E27FC236}">
                <a16:creationId xmlns:a16="http://schemas.microsoft.com/office/drawing/2014/main" id="{AF6B2D35-CC53-4EFE-A339-9492CDC3AB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22" name="CuadroTexto 21">
            <a:extLst>
              <a:ext uri="{FF2B5EF4-FFF2-40B4-BE49-F238E27FC236}">
                <a16:creationId xmlns:a16="http://schemas.microsoft.com/office/drawing/2014/main" id="{CE031E36-32D5-4C1C-8D0F-C6F283321428}"/>
              </a:ext>
            </a:extLst>
          </p:cNvPr>
          <p:cNvSpPr txBox="1"/>
          <p:nvPr/>
        </p:nvSpPr>
        <p:spPr>
          <a:xfrm>
            <a:off x="1027913" y="2026660"/>
            <a:ext cx="8024797" cy="1065805"/>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4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11.147 (72%)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2" name="CuadroTexto 1">
            <a:extLst>
              <a:ext uri="{FF2B5EF4-FFF2-40B4-BE49-F238E27FC236}">
                <a16:creationId xmlns:a16="http://schemas.microsoft.com/office/drawing/2014/main" id="{29A367EE-7A54-FE50-AACB-706FCB0F1744}"/>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5899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B11B944-F260-4D06-A4B9-2F144470327C}"/>
              </a:ext>
            </a:extLst>
          </p:cNvPr>
          <p:cNvSpPr txBox="1"/>
          <p:nvPr/>
        </p:nvSpPr>
        <p:spPr>
          <a:xfrm>
            <a:off x="4036931" y="378528"/>
            <a:ext cx="7105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8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Tabla 2. Comparativo Savia Salud EPS por tipos de manifestación 2024</a:t>
            </a:r>
            <a:endParaRPr kumimoji="0" lang="es-CO" sz="1800" b="0" i="1" u="none" strike="noStrike" kern="120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4" name="CuadroTexto 43">
            <a:extLst>
              <a:ext uri="{FF2B5EF4-FFF2-40B4-BE49-F238E27FC236}">
                <a16:creationId xmlns:a16="http://schemas.microsoft.com/office/drawing/2014/main" id="{6ABD935D-1FA7-43B3-99BB-783711A48E03}"/>
              </a:ext>
            </a:extLst>
          </p:cNvPr>
          <p:cNvSpPr txBox="1"/>
          <p:nvPr/>
        </p:nvSpPr>
        <p:spPr>
          <a:xfrm>
            <a:off x="673396" y="3126029"/>
            <a:ext cx="1489985"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Solicitud de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información</a:t>
            </a:r>
          </a:p>
        </p:txBody>
      </p:sp>
      <p:sp>
        <p:nvSpPr>
          <p:cNvPr id="45" name="CuadroTexto 44">
            <a:extLst>
              <a:ext uri="{FF2B5EF4-FFF2-40B4-BE49-F238E27FC236}">
                <a16:creationId xmlns:a16="http://schemas.microsoft.com/office/drawing/2014/main" id="{AB453FA3-A72A-4AE5-B969-8894848DEF52}"/>
              </a:ext>
            </a:extLst>
          </p:cNvPr>
          <p:cNvSpPr txBox="1"/>
          <p:nvPr/>
        </p:nvSpPr>
        <p:spPr>
          <a:xfrm>
            <a:off x="408127" y="4107561"/>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125.935</a:t>
            </a:r>
          </a:p>
        </p:txBody>
      </p:sp>
      <p:sp>
        <p:nvSpPr>
          <p:cNvPr id="47" name="CuadroTexto 46">
            <a:extLst>
              <a:ext uri="{FF2B5EF4-FFF2-40B4-BE49-F238E27FC236}">
                <a16:creationId xmlns:a16="http://schemas.microsoft.com/office/drawing/2014/main" id="{2071FF00-39E4-4874-9641-0C63650EABCC}"/>
              </a:ext>
            </a:extLst>
          </p:cNvPr>
          <p:cNvSpPr txBox="1"/>
          <p:nvPr/>
        </p:nvSpPr>
        <p:spPr>
          <a:xfrm>
            <a:off x="3161524" y="4114545"/>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a:t>
            </a:r>
          </a:p>
        </p:txBody>
      </p:sp>
      <p:sp>
        <p:nvSpPr>
          <p:cNvPr id="48" name="CuadroTexto 47">
            <a:extLst>
              <a:ext uri="{FF2B5EF4-FFF2-40B4-BE49-F238E27FC236}">
                <a16:creationId xmlns:a16="http://schemas.microsoft.com/office/drawing/2014/main" id="{D77AAD81-0E20-489E-B14F-4595939439DC}"/>
              </a:ext>
            </a:extLst>
          </p:cNvPr>
          <p:cNvSpPr txBox="1"/>
          <p:nvPr/>
        </p:nvSpPr>
        <p:spPr>
          <a:xfrm>
            <a:off x="4167855" y="4113683"/>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49" name="CuadroTexto 48">
            <a:extLst>
              <a:ext uri="{FF2B5EF4-FFF2-40B4-BE49-F238E27FC236}">
                <a16:creationId xmlns:a16="http://schemas.microsoft.com/office/drawing/2014/main" id="{E5DA15F3-8EF1-456C-BCBE-E7475E11ECC4}"/>
              </a:ext>
            </a:extLst>
          </p:cNvPr>
          <p:cNvSpPr txBox="1"/>
          <p:nvPr/>
        </p:nvSpPr>
        <p:spPr>
          <a:xfrm>
            <a:off x="5078603" y="4066524"/>
            <a:ext cx="1187519" cy="37959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7" name="CuadroTexto 6">
            <a:extLst>
              <a:ext uri="{FF2B5EF4-FFF2-40B4-BE49-F238E27FC236}">
                <a16:creationId xmlns:a16="http://schemas.microsoft.com/office/drawing/2014/main" id="{15818C1A-3685-479E-9A4C-E14BCAD442BA}"/>
              </a:ext>
            </a:extLst>
          </p:cNvPr>
          <p:cNvSpPr txBox="1"/>
          <p:nvPr/>
        </p:nvSpPr>
        <p:spPr>
          <a:xfrm>
            <a:off x="485468" y="7980032"/>
            <a:ext cx="9107153" cy="9848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En la tabla anterior es posible identificar que las quejas, los reclamos y los derechos de petición (PQR) </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suman un total de </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7.278</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observándose un aumento del 23</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en comparación con el mes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anterior</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0" name="CuadroTexto 29">
            <a:extLst>
              <a:ext uri="{FF2B5EF4-FFF2-40B4-BE49-F238E27FC236}">
                <a16:creationId xmlns:a16="http://schemas.microsoft.com/office/drawing/2014/main" id="{CB3DDF9D-319B-4C3D-ACAF-6881C069EA5D}"/>
              </a:ext>
            </a:extLst>
          </p:cNvPr>
          <p:cNvSpPr txBox="1"/>
          <p:nvPr/>
        </p:nvSpPr>
        <p:spPr>
          <a:xfrm>
            <a:off x="1611556" y="7229683"/>
            <a:ext cx="8062897" cy="55912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marL="0" marR="0" lvl="0" indent="0" algn="r"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Gráfico 8">
            <a:extLst>
              <a:ext uri="{FF2B5EF4-FFF2-40B4-BE49-F238E27FC236}">
                <a16:creationId xmlns:a16="http://schemas.microsoft.com/office/drawing/2014/main" id="{32B44CBB-078C-4874-8DC0-17897492F7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698" y="2399023"/>
            <a:ext cx="4632608" cy="762889"/>
          </a:xfrm>
          <a:prstGeom prst="rect">
            <a:avLst/>
          </a:prstGeom>
        </p:spPr>
      </p:pic>
      <p:pic>
        <p:nvPicPr>
          <p:cNvPr id="14" name="Gráfico 13">
            <a:extLst>
              <a:ext uri="{FF2B5EF4-FFF2-40B4-BE49-F238E27FC236}">
                <a16:creationId xmlns:a16="http://schemas.microsoft.com/office/drawing/2014/main" id="{9189DED2-32FA-44B0-BD75-6B8901B486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581" y="3759735"/>
            <a:ext cx="5506329" cy="385443"/>
          </a:xfrm>
          <a:prstGeom prst="rect">
            <a:avLst/>
          </a:prstGeom>
        </p:spPr>
      </p:pic>
      <p:sp>
        <p:nvSpPr>
          <p:cNvPr id="33" name="CuadroTexto 32">
            <a:extLst>
              <a:ext uri="{FF2B5EF4-FFF2-40B4-BE49-F238E27FC236}">
                <a16:creationId xmlns:a16="http://schemas.microsoft.com/office/drawing/2014/main" id="{009C5D8F-4E6E-4645-9287-CB0E4553FEF6}"/>
              </a:ext>
            </a:extLst>
          </p:cNvPr>
          <p:cNvSpPr txBox="1"/>
          <p:nvPr/>
        </p:nvSpPr>
        <p:spPr>
          <a:xfrm>
            <a:off x="2564455" y="3227612"/>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Felicitación</a:t>
            </a:r>
          </a:p>
        </p:txBody>
      </p:sp>
      <p:sp>
        <p:nvSpPr>
          <p:cNvPr id="34" name="CuadroTexto 33">
            <a:extLst>
              <a:ext uri="{FF2B5EF4-FFF2-40B4-BE49-F238E27FC236}">
                <a16:creationId xmlns:a16="http://schemas.microsoft.com/office/drawing/2014/main" id="{AE6E59EE-360C-4E9A-BAE0-AD745E1D9588}"/>
              </a:ext>
            </a:extLst>
          </p:cNvPr>
          <p:cNvSpPr txBox="1"/>
          <p:nvPr/>
        </p:nvSpPr>
        <p:spPr>
          <a:xfrm>
            <a:off x="4500211" y="3255066"/>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Sugerencia</a:t>
            </a:r>
          </a:p>
        </p:txBody>
      </p:sp>
      <p:sp>
        <p:nvSpPr>
          <p:cNvPr id="38" name="CuadroTexto 37">
            <a:extLst>
              <a:ext uri="{FF2B5EF4-FFF2-40B4-BE49-F238E27FC236}">
                <a16:creationId xmlns:a16="http://schemas.microsoft.com/office/drawing/2014/main" id="{C84C741B-FAD3-4A55-B96D-8EAAA980E71E}"/>
              </a:ext>
            </a:extLst>
          </p:cNvPr>
          <p:cNvSpPr txBox="1"/>
          <p:nvPr/>
        </p:nvSpPr>
        <p:spPr>
          <a:xfrm>
            <a:off x="388089" y="3756022"/>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p>
        </p:txBody>
      </p:sp>
      <p:sp>
        <p:nvSpPr>
          <p:cNvPr id="39" name="CuadroTexto 38">
            <a:extLst>
              <a:ext uri="{FF2B5EF4-FFF2-40B4-BE49-F238E27FC236}">
                <a16:creationId xmlns:a16="http://schemas.microsoft.com/office/drawing/2014/main" id="{562C21A3-83E6-4FE2-B2DF-AC258AF61686}"/>
              </a:ext>
            </a:extLst>
          </p:cNvPr>
          <p:cNvSpPr txBox="1"/>
          <p:nvPr/>
        </p:nvSpPr>
        <p:spPr>
          <a:xfrm>
            <a:off x="1244445" y="3767580"/>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40" name="CuadroTexto 39">
            <a:extLst>
              <a:ext uri="{FF2B5EF4-FFF2-40B4-BE49-F238E27FC236}">
                <a16:creationId xmlns:a16="http://schemas.microsoft.com/office/drawing/2014/main" id="{73B6D1CA-EF19-4E78-A157-C9B3983A806A}"/>
              </a:ext>
            </a:extLst>
          </p:cNvPr>
          <p:cNvSpPr txBox="1"/>
          <p:nvPr/>
        </p:nvSpPr>
        <p:spPr>
          <a:xfrm>
            <a:off x="1329150" y="4108310"/>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114.504</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6227ECDB-891A-4099-A39E-C8E132F2BB5F}"/>
              </a:ext>
            </a:extLst>
          </p:cNvPr>
          <p:cNvSpPr txBox="1"/>
          <p:nvPr/>
        </p:nvSpPr>
        <p:spPr>
          <a:xfrm>
            <a:off x="2290531" y="4114546"/>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17</a:t>
            </a:r>
          </a:p>
        </p:txBody>
      </p:sp>
      <p:pic>
        <p:nvPicPr>
          <p:cNvPr id="16" name="Gráfico 15">
            <a:extLst>
              <a:ext uri="{FF2B5EF4-FFF2-40B4-BE49-F238E27FC236}">
                <a16:creationId xmlns:a16="http://schemas.microsoft.com/office/drawing/2014/main" id="{6EF92449-0FB7-46A9-9F11-742153A8FB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36931" y="4763281"/>
            <a:ext cx="5516231" cy="1743129"/>
          </a:xfrm>
          <a:prstGeom prst="rect">
            <a:avLst/>
          </a:prstGeom>
        </p:spPr>
      </p:pic>
      <p:sp>
        <p:nvSpPr>
          <p:cNvPr id="42" name="CuadroTexto 41">
            <a:extLst>
              <a:ext uri="{FF2B5EF4-FFF2-40B4-BE49-F238E27FC236}">
                <a16:creationId xmlns:a16="http://schemas.microsoft.com/office/drawing/2014/main" id="{8A137FF4-25BE-4871-BA7E-47CAAC01323F}"/>
              </a:ext>
            </a:extLst>
          </p:cNvPr>
          <p:cNvSpPr txBox="1"/>
          <p:nvPr/>
        </p:nvSpPr>
        <p:spPr>
          <a:xfrm>
            <a:off x="3845198" y="5430823"/>
            <a:ext cx="2049107"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Derecho de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petición/ Petición</a:t>
            </a:r>
          </a:p>
        </p:txBody>
      </p:sp>
      <p:sp>
        <p:nvSpPr>
          <p:cNvPr id="43" name="CuadroTexto 42">
            <a:extLst>
              <a:ext uri="{FF2B5EF4-FFF2-40B4-BE49-F238E27FC236}">
                <a16:creationId xmlns:a16="http://schemas.microsoft.com/office/drawing/2014/main" id="{661EA89C-B282-4007-AC3F-24478C168DB1}"/>
              </a:ext>
            </a:extLst>
          </p:cNvPr>
          <p:cNvSpPr txBox="1"/>
          <p:nvPr/>
        </p:nvSpPr>
        <p:spPr>
          <a:xfrm>
            <a:off x="6042188" y="5544807"/>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Queja</a:t>
            </a:r>
          </a:p>
        </p:txBody>
      </p:sp>
      <p:sp>
        <p:nvSpPr>
          <p:cNvPr id="56" name="CuadroTexto 55">
            <a:extLst>
              <a:ext uri="{FF2B5EF4-FFF2-40B4-BE49-F238E27FC236}">
                <a16:creationId xmlns:a16="http://schemas.microsoft.com/office/drawing/2014/main" id="{8644ABDB-2ECD-4ED0-8A35-CB1C56F0B13D}"/>
              </a:ext>
            </a:extLst>
          </p:cNvPr>
          <p:cNvSpPr txBox="1"/>
          <p:nvPr/>
        </p:nvSpPr>
        <p:spPr>
          <a:xfrm>
            <a:off x="7977944" y="5572261"/>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Reclamo</a:t>
            </a:r>
          </a:p>
        </p:txBody>
      </p:sp>
      <p:sp>
        <p:nvSpPr>
          <p:cNvPr id="69" name="CuadroTexto 68">
            <a:extLst>
              <a:ext uri="{FF2B5EF4-FFF2-40B4-BE49-F238E27FC236}">
                <a16:creationId xmlns:a16="http://schemas.microsoft.com/office/drawing/2014/main" id="{3FFC2255-53D3-4A09-8545-4A1871F3573C}"/>
              </a:ext>
            </a:extLst>
          </p:cNvPr>
          <p:cNvSpPr txBox="1"/>
          <p:nvPr/>
        </p:nvSpPr>
        <p:spPr>
          <a:xfrm>
            <a:off x="3842151" y="6456120"/>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322</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0" name="CuadroTexto 69">
            <a:extLst>
              <a:ext uri="{FF2B5EF4-FFF2-40B4-BE49-F238E27FC236}">
                <a16:creationId xmlns:a16="http://schemas.microsoft.com/office/drawing/2014/main" id="{81DCA928-52E7-4EC5-938C-0F40DB689FCC}"/>
              </a:ext>
            </a:extLst>
          </p:cNvPr>
          <p:cNvSpPr txBox="1"/>
          <p:nvPr/>
        </p:nvSpPr>
        <p:spPr>
          <a:xfrm>
            <a:off x="6623865" y="6462355"/>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27</a:t>
            </a:r>
          </a:p>
        </p:txBody>
      </p:sp>
      <p:sp>
        <p:nvSpPr>
          <p:cNvPr id="71" name="CuadroTexto 70">
            <a:extLst>
              <a:ext uri="{FF2B5EF4-FFF2-40B4-BE49-F238E27FC236}">
                <a16:creationId xmlns:a16="http://schemas.microsoft.com/office/drawing/2014/main" id="{D1BA9C37-9C39-4C3E-A241-554F59E0DF2F}"/>
              </a:ext>
            </a:extLst>
          </p:cNvPr>
          <p:cNvSpPr txBox="1"/>
          <p:nvPr/>
        </p:nvSpPr>
        <p:spPr>
          <a:xfrm>
            <a:off x="7630196" y="6461493"/>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5.236</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2" name="CuadroTexto 71">
            <a:extLst>
              <a:ext uri="{FF2B5EF4-FFF2-40B4-BE49-F238E27FC236}">
                <a16:creationId xmlns:a16="http://schemas.microsoft.com/office/drawing/2014/main" id="{319BF204-468E-42A6-8580-ECE6FAE64457}"/>
              </a:ext>
            </a:extLst>
          </p:cNvPr>
          <p:cNvSpPr txBox="1"/>
          <p:nvPr/>
        </p:nvSpPr>
        <p:spPr>
          <a:xfrm>
            <a:off x="8560423" y="6468944"/>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6.613</a:t>
            </a:r>
          </a:p>
        </p:txBody>
      </p:sp>
      <p:sp>
        <p:nvSpPr>
          <p:cNvPr id="79" name="CuadroTexto 78">
            <a:extLst>
              <a:ext uri="{FF2B5EF4-FFF2-40B4-BE49-F238E27FC236}">
                <a16:creationId xmlns:a16="http://schemas.microsoft.com/office/drawing/2014/main" id="{6D10B49A-D30D-44D8-84C9-B322E914095F}"/>
              </a:ext>
            </a:extLst>
          </p:cNvPr>
          <p:cNvSpPr txBox="1"/>
          <p:nvPr/>
        </p:nvSpPr>
        <p:spPr>
          <a:xfrm>
            <a:off x="4782343" y="6478795"/>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638</a:t>
            </a:r>
          </a:p>
        </p:txBody>
      </p:sp>
      <p:sp>
        <p:nvSpPr>
          <p:cNvPr id="80" name="CuadroTexto 79">
            <a:extLst>
              <a:ext uri="{FF2B5EF4-FFF2-40B4-BE49-F238E27FC236}">
                <a16:creationId xmlns:a16="http://schemas.microsoft.com/office/drawing/2014/main" id="{DB7D75F9-1186-465D-B622-150EF178BC45}"/>
              </a:ext>
            </a:extLst>
          </p:cNvPr>
          <p:cNvSpPr txBox="1"/>
          <p:nvPr/>
        </p:nvSpPr>
        <p:spPr>
          <a:xfrm>
            <a:off x="5748516" y="6477004"/>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Rectángulo: esquinas redondeadas 4">
            <a:extLst>
              <a:ext uri="{FF2B5EF4-FFF2-40B4-BE49-F238E27FC236}">
                <a16:creationId xmlns:a16="http://schemas.microsoft.com/office/drawing/2014/main" id="{A27D1E95-0B93-7B42-5659-9E827CF118B9}"/>
              </a:ext>
            </a:extLst>
          </p:cNvPr>
          <p:cNvSpPr/>
          <p:nvPr/>
        </p:nvSpPr>
        <p:spPr>
          <a:xfrm>
            <a:off x="2000220" y="1256865"/>
            <a:ext cx="4560695" cy="625668"/>
          </a:xfrm>
          <a:prstGeom prst="roundRect">
            <a:avLst/>
          </a:prstGeom>
          <a:solidFill>
            <a:srgbClr val="00A4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CuadroTexto 30">
            <a:extLst>
              <a:ext uri="{FF2B5EF4-FFF2-40B4-BE49-F238E27FC236}">
                <a16:creationId xmlns:a16="http://schemas.microsoft.com/office/drawing/2014/main" id="{CF01EA00-8958-48C5-81C9-DC7A54B87591}"/>
              </a:ext>
            </a:extLst>
          </p:cNvPr>
          <p:cNvSpPr txBox="1"/>
          <p:nvPr/>
        </p:nvSpPr>
        <p:spPr>
          <a:xfrm>
            <a:off x="2216682" y="1287798"/>
            <a:ext cx="4063703"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Tipo de expresión</a:t>
            </a:r>
          </a:p>
        </p:txBody>
      </p:sp>
      <p:sp>
        <p:nvSpPr>
          <p:cNvPr id="6" name="Rectángulo: esquinas redondeadas 5">
            <a:extLst>
              <a:ext uri="{FF2B5EF4-FFF2-40B4-BE49-F238E27FC236}">
                <a16:creationId xmlns:a16="http://schemas.microsoft.com/office/drawing/2014/main" id="{716DBF0A-BD4F-53FA-0D9E-6C76C10DD1FE}"/>
              </a:ext>
            </a:extLst>
          </p:cNvPr>
          <p:cNvSpPr/>
          <p:nvPr/>
        </p:nvSpPr>
        <p:spPr>
          <a:xfrm>
            <a:off x="6211349" y="1252438"/>
            <a:ext cx="2339497" cy="625668"/>
          </a:xfrm>
          <a:prstGeom prst="roundRect">
            <a:avLst/>
          </a:prstGeom>
          <a:solidFill>
            <a:srgbClr val="2350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E23B6B69-054D-A0A3-A8D2-F3F85E72D9DF}"/>
              </a:ext>
            </a:extLst>
          </p:cNvPr>
          <p:cNvSpPr txBox="1"/>
          <p:nvPr/>
        </p:nvSpPr>
        <p:spPr>
          <a:xfrm>
            <a:off x="6216214" y="1147358"/>
            <a:ext cx="225059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a:t>
            </a:r>
            <a:endParaRPr kumimoji="0" lang="es-ES" sz="36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9B97BA3E-4E34-8BB8-2041-B54686902286}"/>
              </a:ext>
            </a:extLst>
          </p:cNvPr>
          <p:cNvSpPr txBox="1"/>
          <p:nvPr/>
        </p:nvSpPr>
        <p:spPr>
          <a:xfrm>
            <a:off x="2273479" y="3765196"/>
            <a:ext cx="1187519" cy="297517"/>
          </a:xfrm>
          <a:prstGeom prst="rect">
            <a:avLst/>
          </a:prstGeom>
          <a:noFill/>
        </p:spPr>
        <p:txBody>
          <a:bodyPr wrap="square">
            <a:spAutoFit/>
          </a:bodyPr>
          <a:lstStyle/>
          <a:p>
            <a:pPr algn="ctr">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p>
        </p:txBody>
      </p:sp>
      <p:sp>
        <p:nvSpPr>
          <p:cNvPr id="8" name="CuadroTexto 7">
            <a:extLst>
              <a:ext uri="{FF2B5EF4-FFF2-40B4-BE49-F238E27FC236}">
                <a16:creationId xmlns:a16="http://schemas.microsoft.com/office/drawing/2014/main" id="{BC245F0B-904E-91E0-62EA-9F3503AB50C0}"/>
              </a:ext>
            </a:extLst>
          </p:cNvPr>
          <p:cNvSpPr txBox="1"/>
          <p:nvPr/>
        </p:nvSpPr>
        <p:spPr>
          <a:xfrm>
            <a:off x="3100828" y="3760195"/>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48734A33-78DC-553E-8C4D-34971A196377}"/>
              </a:ext>
            </a:extLst>
          </p:cNvPr>
          <p:cNvSpPr txBox="1"/>
          <p:nvPr/>
        </p:nvSpPr>
        <p:spPr>
          <a:xfrm>
            <a:off x="4170463" y="3760530"/>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p>
        </p:txBody>
      </p:sp>
      <p:sp>
        <p:nvSpPr>
          <p:cNvPr id="11" name="CuadroTexto 10">
            <a:extLst>
              <a:ext uri="{FF2B5EF4-FFF2-40B4-BE49-F238E27FC236}">
                <a16:creationId xmlns:a16="http://schemas.microsoft.com/office/drawing/2014/main" id="{A81F9579-93A7-AB75-CA07-9680B376390E}"/>
              </a:ext>
            </a:extLst>
          </p:cNvPr>
          <p:cNvSpPr txBox="1"/>
          <p:nvPr/>
        </p:nvSpPr>
        <p:spPr>
          <a:xfrm>
            <a:off x="5075546" y="3752053"/>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13" name="CuadroTexto 12">
            <a:extLst>
              <a:ext uri="{FF2B5EF4-FFF2-40B4-BE49-F238E27FC236}">
                <a16:creationId xmlns:a16="http://schemas.microsoft.com/office/drawing/2014/main" id="{1B8DAB81-0365-0344-3590-515D58B9871C}"/>
              </a:ext>
            </a:extLst>
          </p:cNvPr>
          <p:cNvSpPr txBox="1"/>
          <p:nvPr/>
        </p:nvSpPr>
        <p:spPr>
          <a:xfrm>
            <a:off x="3847124" y="6140979"/>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p>
        </p:txBody>
      </p:sp>
      <p:sp>
        <p:nvSpPr>
          <p:cNvPr id="15" name="CuadroTexto 14">
            <a:extLst>
              <a:ext uri="{FF2B5EF4-FFF2-40B4-BE49-F238E27FC236}">
                <a16:creationId xmlns:a16="http://schemas.microsoft.com/office/drawing/2014/main" id="{6365914A-87E9-00A8-9299-1708A3B25B7E}"/>
              </a:ext>
            </a:extLst>
          </p:cNvPr>
          <p:cNvSpPr txBox="1"/>
          <p:nvPr/>
        </p:nvSpPr>
        <p:spPr>
          <a:xfrm>
            <a:off x="4736992" y="6143005"/>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17" name="CuadroTexto 16">
            <a:extLst>
              <a:ext uri="{FF2B5EF4-FFF2-40B4-BE49-F238E27FC236}">
                <a16:creationId xmlns:a16="http://schemas.microsoft.com/office/drawing/2014/main" id="{A9118694-6AB4-25CD-AFE4-8966EBBEB0E6}"/>
              </a:ext>
            </a:extLst>
          </p:cNvPr>
          <p:cNvSpPr txBox="1"/>
          <p:nvPr/>
        </p:nvSpPr>
        <p:spPr>
          <a:xfrm>
            <a:off x="5752872" y="6138772"/>
            <a:ext cx="1187519" cy="482183"/>
          </a:xfrm>
          <a:prstGeom prst="rect">
            <a:avLst/>
          </a:prstGeom>
          <a:noFill/>
        </p:spPr>
        <p:txBody>
          <a:bodyPr wrap="square">
            <a:spAutoFit/>
          </a:bodyPr>
          <a:lstStyle/>
          <a:p>
            <a:pPr algn="ctr">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8" name="CuadroTexto 17">
            <a:extLst>
              <a:ext uri="{FF2B5EF4-FFF2-40B4-BE49-F238E27FC236}">
                <a16:creationId xmlns:a16="http://schemas.microsoft.com/office/drawing/2014/main" id="{36119493-D5A5-840B-56A3-2208C1E7EC5B}"/>
              </a:ext>
            </a:extLst>
          </p:cNvPr>
          <p:cNvSpPr txBox="1"/>
          <p:nvPr/>
        </p:nvSpPr>
        <p:spPr>
          <a:xfrm>
            <a:off x="6646007" y="6138991"/>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19" name="CuadroTexto 18">
            <a:extLst>
              <a:ext uri="{FF2B5EF4-FFF2-40B4-BE49-F238E27FC236}">
                <a16:creationId xmlns:a16="http://schemas.microsoft.com/office/drawing/2014/main" id="{2B740F17-FA4C-175E-2B50-44CD0A35B16C}"/>
              </a:ext>
            </a:extLst>
          </p:cNvPr>
          <p:cNvSpPr txBox="1"/>
          <p:nvPr/>
        </p:nvSpPr>
        <p:spPr>
          <a:xfrm>
            <a:off x="7670713" y="6163114"/>
            <a:ext cx="1187519" cy="297517"/>
          </a:xfrm>
          <a:prstGeom prst="rect">
            <a:avLst/>
          </a:prstGeom>
          <a:noFill/>
        </p:spPr>
        <p:txBody>
          <a:bodyPr wrap="square">
            <a:spAutoFit/>
          </a:bodyPr>
          <a:lstStyle/>
          <a:p>
            <a:pPr algn="ctr">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p>
        </p:txBody>
      </p:sp>
      <p:sp>
        <p:nvSpPr>
          <p:cNvPr id="20" name="CuadroTexto 19">
            <a:extLst>
              <a:ext uri="{FF2B5EF4-FFF2-40B4-BE49-F238E27FC236}">
                <a16:creationId xmlns:a16="http://schemas.microsoft.com/office/drawing/2014/main" id="{1F28CDC6-0287-192F-46C6-6FD9405F1062}"/>
              </a:ext>
            </a:extLst>
          </p:cNvPr>
          <p:cNvSpPr txBox="1"/>
          <p:nvPr/>
        </p:nvSpPr>
        <p:spPr>
          <a:xfrm>
            <a:off x="8571057" y="6151024"/>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642705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uadroTexto 45">
            <a:extLst>
              <a:ext uri="{FF2B5EF4-FFF2-40B4-BE49-F238E27FC236}">
                <a16:creationId xmlns:a16="http://schemas.microsoft.com/office/drawing/2014/main" id="{321EAE1D-08BF-4C40-983A-780E7FB7F7BF}"/>
              </a:ext>
            </a:extLst>
          </p:cNvPr>
          <p:cNvSpPr txBox="1"/>
          <p:nvPr/>
        </p:nvSpPr>
        <p:spPr>
          <a:xfrm>
            <a:off x="429545" y="8091696"/>
            <a:ext cx="8269611" cy="589905"/>
          </a:xfrm>
          <a:prstGeom prst="rect">
            <a:avLst/>
          </a:prstGeom>
          <a:noFill/>
        </p:spPr>
        <p:txBody>
          <a:bodyPr wrap="square" rtlCol="0">
            <a:spAutoFit/>
          </a:bodyPr>
          <a:lstStyle/>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2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3776163C-224B-328B-522E-9FE9C60901B8}"/>
              </a:ext>
            </a:extLst>
          </p:cNvPr>
          <p:cNvSpPr txBox="1"/>
          <p:nvPr/>
        </p:nvSpPr>
        <p:spPr>
          <a:xfrm>
            <a:off x="1118936" y="2171545"/>
            <a:ext cx="8168466" cy="1051570"/>
          </a:xfrm>
          <a:prstGeom prst="rect">
            <a:avLst/>
          </a:prstGeom>
          <a:noFill/>
        </p:spPr>
        <p:txBody>
          <a:bodyPr wrap="square" rtlCol="0">
            <a:spAutoFit/>
          </a:bodyPr>
          <a:lstStyle/>
          <a:p>
            <a:pPr algn="r">
              <a:spcAft>
                <a:spcPts val="1000"/>
              </a:spcAft>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Tabla 1. Distribución PQRD Savia Salud EPS por principales motivos para el mes de abril 2024</a:t>
            </a:r>
          </a:p>
          <a:p>
            <a:pPr algn="r">
              <a:spcAft>
                <a:spcPts val="1000"/>
              </a:spcAft>
            </a:pPr>
            <a:endParaRPr lang="es-CO" dirty="0">
              <a:solidFill>
                <a:srgbClr val="00A48D"/>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Objeto 2">
            <a:extLst>
              <a:ext uri="{FF2B5EF4-FFF2-40B4-BE49-F238E27FC236}">
                <a16:creationId xmlns:a16="http://schemas.microsoft.com/office/drawing/2014/main" id="{A7C4D549-1AC0-7DE7-FF26-A72539ACC6AB}"/>
              </a:ext>
            </a:extLst>
          </p:cNvPr>
          <p:cNvGraphicFramePr>
            <a:graphicFrameLocks noChangeAspect="1"/>
          </p:cNvGraphicFramePr>
          <p:nvPr>
            <p:extLst>
              <p:ext uri="{D42A27DB-BD31-4B8C-83A1-F6EECF244321}">
                <p14:modId xmlns:p14="http://schemas.microsoft.com/office/powerpoint/2010/main" val="4053733271"/>
              </p:ext>
            </p:extLst>
          </p:nvPr>
        </p:nvGraphicFramePr>
        <p:xfrm>
          <a:off x="1453415" y="3197912"/>
          <a:ext cx="7529868" cy="3751528"/>
        </p:xfrm>
        <a:graphic>
          <a:graphicData uri="http://schemas.openxmlformats.org/presentationml/2006/ole">
            <mc:AlternateContent xmlns:mc="http://schemas.openxmlformats.org/markup-compatibility/2006">
              <mc:Choice xmlns:v="urn:schemas-microsoft-com:vml" Requires="v">
                <p:oleObj name="Worksheet" r:id="rId2" imgW="5156151" imgH="2495681" progId="Excel.Sheet.12">
                  <p:embed/>
                </p:oleObj>
              </mc:Choice>
              <mc:Fallback>
                <p:oleObj name="Worksheet" r:id="rId2" imgW="5156151" imgH="2495681" progId="Excel.Sheet.12">
                  <p:embed/>
                  <p:pic>
                    <p:nvPicPr>
                      <p:cNvPr id="0" name=""/>
                      <p:cNvPicPr/>
                      <p:nvPr/>
                    </p:nvPicPr>
                    <p:blipFill>
                      <a:blip r:embed="rId3"/>
                      <a:stretch>
                        <a:fillRect/>
                      </a:stretch>
                    </p:blipFill>
                    <p:spPr>
                      <a:xfrm>
                        <a:off x="1453415" y="3197912"/>
                        <a:ext cx="7529868" cy="3751528"/>
                      </a:xfrm>
                      <a:prstGeom prst="rect">
                        <a:avLst/>
                      </a:prstGeom>
                    </p:spPr>
                  </p:pic>
                </p:oleObj>
              </mc:Fallback>
            </mc:AlternateContent>
          </a:graphicData>
        </a:graphic>
      </p:graphicFrame>
    </p:spTree>
    <p:extLst>
      <p:ext uri="{BB962C8B-B14F-4D97-AF65-F5344CB8AC3E}">
        <p14:creationId xmlns:p14="http://schemas.microsoft.com/office/powerpoint/2010/main" val="2047366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F743B679-B1E9-787F-D64F-EAE51F3F8B86}"/>
              </a:ext>
            </a:extLst>
          </p:cNvPr>
          <p:cNvGrpSpPr/>
          <p:nvPr/>
        </p:nvGrpSpPr>
        <p:grpSpPr>
          <a:xfrm>
            <a:off x="248492" y="1103296"/>
            <a:ext cx="9242392" cy="7029422"/>
            <a:chOff x="419116" y="2061992"/>
            <a:chExt cx="9242392" cy="7029422"/>
          </a:xfrm>
        </p:grpSpPr>
        <p:pic>
          <p:nvPicPr>
            <p:cNvPr id="8" name="Imagen 7" descr="Mapa&#10;&#10;Descripción generada automáticamente">
              <a:extLst>
                <a:ext uri="{FF2B5EF4-FFF2-40B4-BE49-F238E27FC236}">
                  <a16:creationId xmlns:a16="http://schemas.microsoft.com/office/drawing/2014/main" id="{927E6D9D-A377-4BE1-A610-07CA47B20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9" name="CuadroTexto 8">
              <a:extLst>
                <a:ext uri="{FF2B5EF4-FFF2-40B4-BE49-F238E27FC236}">
                  <a16:creationId xmlns:a16="http://schemas.microsoft.com/office/drawing/2014/main" id="{CCB3F35C-223C-46AF-8EDC-9D95D107788E}"/>
                </a:ext>
              </a:extLst>
            </p:cNvPr>
            <p:cNvSpPr txBox="1"/>
            <p:nvPr/>
          </p:nvSpPr>
          <p:spPr>
            <a:xfrm>
              <a:off x="548784" y="3036015"/>
              <a:ext cx="2015544" cy="461665"/>
            </a:xfrm>
            <a:prstGeom prst="rect">
              <a:avLst/>
            </a:prstGeom>
            <a:noFill/>
          </p:spPr>
          <p:txBody>
            <a:bodyPr wrap="square">
              <a:spAutoFit/>
            </a:bodyPr>
            <a:lstStyle/>
            <a:p>
              <a:pPr algn="ctr"/>
              <a:r>
                <a:rPr lang="es-ES" sz="2400"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0" name="CuadroTexto 9">
              <a:extLst>
                <a:ext uri="{FF2B5EF4-FFF2-40B4-BE49-F238E27FC236}">
                  <a16:creationId xmlns:a16="http://schemas.microsoft.com/office/drawing/2014/main" id="{332D2818-017E-4BD9-BC9C-1D3F26F713CD}"/>
                </a:ext>
              </a:extLst>
            </p:cNvPr>
            <p:cNvSpPr txBox="1"/>
            <p:nvPr/>
          </p:nvSpPr>
          <p:spPr>
            <a:xfrm>
              <a:off x="548784" y="3405163"/>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19,9</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CuadroTexto 14">
              <a:extLst>
                <a:ext uri="{FF2B5EF4-FFF2-40B4-BE49-F238E27FC236}">
                  <a16:creationId xmlns:a16="http://schemas.microsoft.com/office/drawing/2014/main" id="{756E2243-8F2E-42EF-8AFC-90B04784CF92}"/>
                </a:ext>
              </a:extLst>
            </p:cNvPr>
            <p:cNvSpPr txBox="1"/>
            <p:nvPr/>
          </p:nvSpPr>
          <p:spPr>
            <a:xfrm>
              <a:off x="703814" y="4675728"/>
              <a:ext cx="2015544" cy="461665"/>
            </a:xfrm>
            <a:prstGeom prst="rect">
              <a:avLst/>
            </a:prstGeom>
            <a:noFill/>
          </p:spPr>
          <p:txBody>
            <a:bodyPr wrap="square">
              <a:spAutoFit/>
            </a:bodyPr>
            <a:lstStyle/>
            <a:p>
              <a:pPr algn="ctr"/>
              <a:r>
                <a:rPr lang="es-ES" sz="2400"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16" name="CuadroTexto 15">
              <a:extLst>
                <a:ext uri="{FF2B5EF4-FFF2-40B4-BE49-F238E27FC236}">
                  <a16:creationId xmlns:a16="http://schemas.microsoft.com/office/drawing/2014/main" id="{A6B10C71-8830-4128-82A1-FD9CE5A0DDB4}"/>
                </a:ext>
              </a:extLst>
            </p:cNvPr>
            <p:cNvSpPr txBox="1"/>
            <p:nvPr/>
          </p:nvSpPr>
          <p:spPr>
            <a:xfrm>
              <a:off x="703814" y="5044876"/>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20,9</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CuadroTexto 17">
              <a:extLst>
                <a:ext uri="{FF2B5EF4-FFF2-40B4-BE49-F238E27FC236}">
                  <a16:creationId xmlns:a16="http://schemas.microsoft.com/office/drawing/2014/main" id="{B823B58B-BBFE-4742-A8CA-6212681FEBCB}"/>
                </a:ext>
              </a:extLst>
            </p:cNvPr>
            <p:cNvSpPr txBox="1"/>
            <p:nvPr/>
          </p:nvSpPr>
          <p:spPr>
            <a:xfrm>
              <a:off x="419116" y="6583130"/>
              <a:ext cx="2015544" cy="461665"/>
            </a:xfrm>
            <a:prstGeom prst="rect">
              <a:avLst/>
            </a:prstGeom>
            <a:noFill/>
          </p:spPr>
          <p:txBody>
            <a:bodyPr wrap="square">
              <a:spAutoFit/>
            </a:bodyPr>
            <a:lstStyle/>
            <a:p>
              <a:pPr algn="ctr"/>
              <a:r>
                <a:rPr lang="es-ES" sz="2400"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19" name="CuadroTexto 18">
              <a:extLst>
                <a:ext uri="{FF2B5EF4-FFF2-40B4-BE49-F238E27FC236}">
                  <a16:creationId xmlns:a16="http://schemas.microsoft.com/office/drawing/2014/main" id="{50DAC62D-67A8-4256-B2F4-236880D171E3}"/>
                </a:ext>
              </a:extLst>
            </p:cNvPr>
            <p:cNvSpPr txBox="1"/>
            <p:nvPr/>
          </p:nvSpPr>
          <p:spPr>
            <a:xfrm>
              <a:off x="419116" y="6952278"/>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32,5</a:t>
              </a:r>
            </a:p>
          </p:txBody>
        </p:sp>
        <p:sp>
          <p:nvSpPr>
            <p:cNvPr id="21" name="CuadroTexto 20">
              <a:extLst>
                <a:ext uri="{FF2B5EF4-FFF2-40B4-BE49-F238E27FC236}">
                  <a16:creationId xmlns:a16="http://schemas.microsoft.com/office/drawing/2014/main" id="{91BDBD0B-AB67-43CF-A6DF-1ECEFC446D83}"/>
                </a:ext>
              </a:extLst>
            </p:cNvPr>
            <p:cNvSpPr txBox="1"/>
            <p:nvPr/>
          </p:nvSpPr>
          <p:spPr>
            <a:xfrm>
              <a:off x="7236960" y="3139065"/>
              <a:ext cx="2015544" cy="461665"/>
            </a:xfrm>
            <a:prstGeom prst="rect">
              <a:avLst/>
            </a:prstGeom>
            <a:noFill/>
          </p:spPr>
          <p:txBody>
            <a:bodyPr wrap="square">
              <a:spAutoFit/>
            </a:bodyPr>
            <a:lstStyle/>
            <a:p>
              <a:pPr algn="ctr"/>
              <a:r>
                <a:rPr lang="es-ES" sz="2400"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2" name="CuadroTexto 21">
              <a:extLst>
                <a:ext uri="{FF2B5EF4-FFF2-40B4-BE49-F238E27FC236}">
                  <a16:creationId xmlns:a16="http://schemas.microsoft.com/office/drawing/2014/main" id="{AA21BA08-0F4A-4938-9A9B-1EA4D2353239}"/>
                </a:ext>
              </a:extLst>
            </p:cNvPr>
            <p:cNvSpPr txBox="1"/>
            <p:nvPr/>
          </p:nvSpPr>
          <p:spPr>
            <a:xfrm>
              <a:off x="7256010" y="3508213"/>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27,5</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CuadroTexto 23">
              <a:extLst>
                <a:ext uri="{FF2B5EF4-FFF2-40B4-BE49-F238E27FC236}">
                  <a16:creationId xmlns:a16="http://schemas.microsoft.com/office/drawing/2014/main" id="{72B5AD95-D1A0-4392-A2AA-FAC488C98944}"/>
                </a:ext>
              </a:extLst>
            </p:cNvPr>
            <p:cNvSpPr txBox="1"/>
            <p:nvPr/>
          </p:nvSpPr>
          <p:spPr>
            <a:xfrm>
              <a:off x="7619259" y="4545012"/>
              <a:ext cx="2015544" cy="461665"/>
            </a:xfrm>
            <a:prstGeom prst="rect">
              <a:avLst/>
            </a:prstGeom>
            <a:noFill/>
          </p:spPr>
          <p:txBody>
            <a:bodyPr wrap="square">
              <a:spAutoFit/>
            </a:bodyPr>
            <a:lstStyle/>
            <a:p>
              <a:pPr algn="ctr"/>
              <a:r>
                <a:rPr lang="es-ES" sz="2400"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5" name="CuadroTexto 24">
              <a:extLst>
                <a:ext uri="{FF2B5EF4-FFF2-40B4-BE49-F238E27FC236}">
                  <a16:creationId xmlns:a16="http://schemas.microsoft.com/office/drawing/2014/main" id="{980C6D78-F2BE-4B68-AF0F-9662A6A55C96}"/>
                </a:ext>
              </a:extLst>
            </p:cNvPr>
            <p:cNvSpPr txBox="1"/>
            <p:nvPr/>
          </p:nvSpPr>
          <p:spPr>
            <a:xfrm>
              <a:off x="7619259" y="4914160"/>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18,2</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70AF5D9-74EA-4260-AA14-D1DD7C0F5D19}"/>
                </a:ext>
              </a:extLst>
            </p:cNvPr>
            <p:cNvSpPr txBox="1"/>
            <p:nvPr/>
          </p:nvSpPr>
          <p:spPr>
            <a:xfrm>
              <a:off x="7645964" y="6144609"/>
              <a:ext cx="2015544" cy="830997"/>
            </a:xfrm>
            <a:prstGeom prst="rect">
              <a:avLst/>
            </a:prstGeom>
            <a:noFill/>
          </p:spPr>
          <p:txBody>
            <a:bodyPr wrap="square">
              <a:spAutoFit/>
            </a:bodyPr>
            <a:lstStyle/>
            <a:p>
              <a:pPr algn="ctr"/>
              <a:r>
                <a:rPr lang="es-ES" sz="2400"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2400"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CDA9388-82F8-469D-A5A0-24E896BC404A}"/>
                </a:ext>
              </a:extLst>
            </p:cNvPr>
            <p:cNvSpPr txBox="1"/>
            <p:nvPr/>
          </p:nvSpPr>
          <p:spPr>
            <a:xfrm>
              <a:off x="8029309" y="6914277"/>
              <a:ext cx="1223195"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30,8</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CuadroTexto 29">
              <a:extLst>
                <a:ext uri="{FF2B5EF4-FFF2-40B4-BE49-F238E27FC236}">
                  <a16:creationId xmlns:a16="http://schemas.microsoft.com/office/drawing/2014/main" id="{C04F5BD3-EFAC-4E52-A3EB-E7796D9C1DBF}"/>
                </a:ext>
              </a:extLst>
            </p:cNvPr>
            <p:cNvSpPr txBox="1"/>
            <p:nvPr/>
          </p:nvSpPr>
          <p:spPr>
            <a:xfrm>
              <a:off x="5428777" y="8004993"/>
              <a:ext cx="2015544" cy="461665"/>
            </a:xfrm>
            <a:prstGeom prst="rect">
              <a:avLst/>
            </a:prstGeom>
            <a:noFill/>
          </p:spPr>
          <p:txBody>
            <a:bodyPr wrap="square">
              <a:spAutoFit/>
            </a:bodyPr>
            <a:lstStyle/>
            <a:p>
              <a:pPr algn="ctr"/>
              <a:r>
                <a:rPr lang="es-ES" sz="2400"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1" name="CuadroTexto 30">
              <a:extLst>
                <a:ext uri="{FF2B5EF4-FFF2-40B4-BE49-F238E27FC236}">
                  <a16:creationId xmlns:a16="http://schemas.microsoft.com/office/drawing/2014/main" id="{6F052EAD-5B6B-4EEB-8D8F-F78F5D8A78C2}"/>
                </a:ext>
              </a:extLst>
            </p:cNvPr>
            <p:cNvSpPr txBox="1"/>
            <p:nvPr/>
          </p:nvSpPr>
          <p:spPr>
            <a:xfrm>
              <a:off x="5428777" y="8374141"/>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34,2</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76FBBC8D-9A05-442B-B9C7-6990BFB44AB3}"/>
                </a:ext>
              </a:extLst>
            </p:cNvPr>
            <p:cNvSpPr txBox="1"/>
            <p:nvPr/>
          </p:nvSpPr>
          <p:spPr>
            <a:xfrm>
              <a:off x="4076754" y="2061992"/>
              <a:ext cx="2015544" cy="461665"/>
            </a:xfrm>
            <a:prstGeom prst="rect">
              <a:avLst/>
            </a:prstGeom>
            <a:noFill/>
          </p:spPr>
          <p:txBody>
            <a:bodyPr wrap="square">
              <a:spAutoFit/>
            </a:bodyPr>
            <a:lstStyle/>
            <a:p>
              <a:pPr algn="ctr"/>
              <a:r>
                <a:rPr lang="es-ES" sz="24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4" name="CuadroTexto 33">
              <a:extLst>
                <a:ext uri="{FF2B5EF4-FFF2-40B4-BE49-F238E27FC236}">
                  <a16:creationId xmlns:a16="http://schemas.microsoft.com/office/drawing/2014/main" id="{9421D5B2-A13C-4E2D-AF0F-19280477C801}"/>
                </a:ext>
              </a:extLst>
            </p:cNvPr>
            <p:cNvSpPr txBox="1"/>
            <p:nvPr/>
          </p:nvSpPr>
          <p:spPr>
            <a:xfrm>
              <a:off x="4064631" y="2395514"/>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23,1</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CuadroTexto 35">
              <a:extLst>
                <a:ext uri="{FF2B5EF4-FFF2-40B4-BE49-F238E27FC236}">
                  <a16:creationId xmlns:a16="http://schemas.microsoft.com/office/drawing/2014/main" id="{C8F269C4-7B64-4B22-B022-BCB4C1E59CB9}"/>
                </a:ext>
              </a:extLst>
            </p:cNvPr>
            <p:cNvSpPr txBox="1"/>
            <p:nvPr/>
          </p:nvSpPr>
          <p:spPr>
            <a:xfrm>
              <a:off x="2876346" y="7888263"/>
              <a:ext cx="2015544" cy="830997"/>
            </a:xfrm>
            <a:prstGeom prst="rect">
              <a:avLst/>
            </a:prstGeom>
            <a:noFill/>
          </p:spPr>
          <p:txBody>
            <a:bodyPr wrap="square">
              <a:spAutoFit/>
            </a:bodyPr>
            <a:lstStyle/>
            <a:p>
              <a:pPr algn="ctr"/>
              <a:r>
                <a:rPr lang="es-ES" sz="2400"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7" name="CuadroTexto 36">
              <a:extLst>
                <a:ext uri="{FF2B5EF4-FFF2-40B4-BE49-F238E27FC236}">
                  <a16:creationId xmlns:a16="http://schemas.microsoft.com/office/drawing/2014/main" id="{CF6E13F2-4112-4271-A936-EE5E461DB6E1}"/>
                </a:ext>
              </a:extLst>
            </p:cNvPr>
            <p:cNvSpPr txBox="1"/>
            <p:nvPr/>
          </p:nvSpPr>
          <p:spPr>
            <a:xfrm>
              <a:off x="2876346" y="8568194"/>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66,8</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44" name="Conector recto de flecha 43">
              <a:extLst>
                <a:ext uri="{FF2B5EF4-FFF2-40B4-BE49-F238E27FC236}">
                  <a16:creationId xmlns:a16="http://schemas.microsoft.com/office/drawing/2014/main" id="{D7459F73-2224-4106-821F-0EC9722839FC}"/>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47">
              <a:extLst>
                <a:ext uri="{FF2B5EF4-FFF2-40B4-BE49-F238E27FC236}">
                  <a16:creationId xmlns:a16="http://schemas.microsoft.com/office/drawing/2014/main" id="{7ADA6FCE-9984-4D16-B4C5-31F415BC6E40}"/>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ector recto de flecha 50">
              <a:extLst>
                <a:ext uri="{FF2B5EF4-FFF2-40B4-BE49-F238E27FC236}">
                  <a16:creationId xmlns:a16="http://schemas.microsoft.com/office/drawing/2014/main" id="{961961F2-E7BE-40DF-B30F-311F2C526A54}"/>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ector recto de flecha 52">
              <a:extLst>
                <a:ext uri="{FF2B5EF4-FFF2-40B4-BE49-F238E27FC236}">
                  <a16:creationId xmlns:a16="http://schemas.microsoft.com/office/drawing/2014/main" id="{106BD10B-0B0F-49D2-9D72-BE67759A3994}"/>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a:extLst>
                <a:ext uri="{FF2B5EF4-FFF2-40B4-BE49-F238E27FC236}">
                  <a16:creationId xmlns:a16="http://schemas.microsoft.com/office/drawing/2014/main" id="{6FD70FF9-5AAC-42AF-B3E4-6D4300432FC1}"/>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132A08D0-A2D8-4C71-B8CD-07A6CBF2A6B1}"/>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ector recto de flecha 59">
              <a:extLst>
                <a:ext uri="{FF2B5EF4-FFF2-40B4-BE49-F238E27FC236}">
                  <a16:creationId xmlns:a16="http://schemas.microsoft.com/office/drawing/2014/main" id="{0D30CB2A-D0BC-452D-BF8C-DC4102A0C3DF}"/>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Conector recto de flecha 62">
              <a:extLst>
                <a:ext uri="{FF2B5EF4-FFF2-40B4-BE49-F238E27FC236}">
                  <a16:creationId xmlns:a16="http://schemas.microsoft.com/office/drawing/2014/main" id="{2C385D54-3E41-494E-8D20-51BFA94FA34D}"/>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Conector recto de flecha 67">
              <a:extLst>
                <a:ext uri="{FF2B5EF4-FFF2-40B4-BE49-F238E27FC236}">
                  <a16:creationId xmlns:a16="http://schemas.microsoft.com/office/drawing/2014/main" id="{461C820F-7BDE-4066-B605-F1E5F3888D7F}"/>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 name="CuadroTexto 1">
            <a:extLst>
              <a:ext uri="{FF2B5EF4-FFF2-40B4-BE49-F238E27FC236}">
                <a16:creationId xmlns:a16="http://schemas.microsoft.com/office/drawing/2014/main" id="{36BE27D7-1FAD-F05C-C86C-1892BCB7D0DB}"/>
              </a:ext>
            </a:extLst>
          </p:cNvPr>
          <p:cNvSpPr txBox="1"/>
          <p:nvPr/>
        </p:nvSpPr>
        <p:spPr>
          <a:xfrm>
            <a:off x="1540962" y="244769"/>
            <a:ext cx="7983255" cy="1107996"/>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Tasa de PQRD en las regiones</a:t>
            </a:r>
          </a:p>
          <a:p>
            <a:pPr algn="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(por cada 10.000 afiliados)</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Abril 2024</a:t>
            </a:r>
          </a:p>
        </p:txBody>
      </p:sp>
      <p:sp>
        <p:nvSpPr>
          <p:cNvPr id="3" name="CuadroTexto 2">
            <a:extLst>
              <a:ext uri="{FF2B5EF4-FFF2-40B4-BE49-F238E27FC236}">
                <a16:creationId xmlns:a16="http://schemas.microsoft.com/office/drawing/2014/main" id="{F0BF6147-B181-58A7-D1FE-BA645880712C}"/>
              </a:ext>
            </a:extLst>
          </p:cNvPr>
          <p:cNvSpPr txBox="1"/>
          <p:nvPr/>
        </p:nvSpPr>
        <p:spPr>
          <a:xfrm>
            <a:off x="373727" y="9334347"/>
            <a:ext cx="7277623" cy="559127"/>
          </a:xfrm>
          <a:prstGeom prst="rect">
            <a:avLst/>
          </a:prstGeom>
          <a:noFill/>
        </p:spPr>
        <p:txBody>
          <a:bodyPr wrap="square">
            <a:spAutoFit/>
          </a:bodyPr>
          <a:lstStyle/>
          <a:p>
            <a:pPr>
              <a:spcAft>
                <a:spcPts val="1000"/>
              </a:spcAft>
            </a:pPr>
            <a:r>
              <a:rPr lang="es-CO"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spcAft>
                <a:spcPts val="1000"/>
              </a:spcAft>
            </a:pPr>
            <a:r>
              <a:rPr lang="es-CO"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05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8AA59A8E-B865-C5C7-B094-761CCFB054E4}"/>
              </a:ext>
            </a:extLst>
          </p:cNvPr>
          <p:cNvSpPr txBox="1"/>
          <p:nvPr/>
        </p:nvSpPr>
        <p:spPr>
          <a:xfrm>
            <a:off x="4515014" y="9322620"/>
            <a:ext cx="5041230" cy="415498"/>
          </a:xfrm>
          <a:prstGeom prst="rect">
            <a:avLst/>
          </a:prstGeom>
          <a:noFill/>
        </p:spPr>
        <p:txBody>
          <a:bodyPr wrap="square">
            <a:spAutoFit/>
          </a:bodyPr>
          <a:lstStyle/>
          <a:p>
            <a:pPr marL="0" marR="0" lvl="0" indent="0" algn="ctr" defTabSz="1008035" rtl="0" eaLnBrk="1" fontAlgn="auto" latinLnBrk="0" hangingPunct="1">
              <a:lnSpc>
                <a:spcPct val="100000"/>
              </a:lnSpc>
              <a:spcBef>
                <a:spcPts val="0"/>
              </a:spcBef>
              <a:spcAft>
                <a:spcPts val="0"/>
              </a:spcAft>
              <a:buClrTx/>
              <a:buSzTx/>
              <a:buFontTx/>
              <a:buNone/>
              <a:tabLst/>
              <a:defRPr/>
            </a:pPr>
            <a:r>
              <a:rPr lang="es-MX"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lvl="0" algn="ctr" defTabSz="1008035">
              <a:defRPr/>
            </a:pPr>
            <a:r>
              <a:rPr lang="es-MX"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20" name="CuadroTexto 19">
            <a:extLst>
              <a:ext uri="{FF2B5EF4-FFF2-40B4-BE49-F238E27FC236}">
                <a16:creationId xmlns:a16="http://schemas.microsoft.com/office/drawing/2014/main" id="{9AA7F78B-7EEE-1CE5-676B-AE34572295EB}"/>
              </a:ext>
            </a:extLst>
          </p:cNvPr>
          <p:cNvSpPr txBox="1"/>
          <p:nvPr/>
        </p:nvSpPr>
        <p:spPr>
          <a:xfrm>
            <a:off x="589739" y="8519860"/>
            <a:ext cx="8901145" cy="861774"/>
          </a:xfrm>
          <a:prstGeom prst="rect">
            <a:avLst/>
          </a:prstGeom>
          <a:noFill/>
        </p:spPr>
        <p:txBody>
          <a:bodyPr wrap="square" rtlCol="0">
            <a:spAutoFit/>
          </a:bodyPr>
          <a:lstStyle/>
          <a:p>
            <a:pPr algn="ctr"/>
            <a:r>
              <a:rPr lang="es-ES" dirty="0">
                <a:solidFill>
                  <a:srgbClr val="008673"/>
                </a:solidFill>
                <a:latin typeface="Open Sans bold" panose="020B0806030504020204" pitchFamily="34" charset="0"/>
                <a:ea typeface="Open Sans bold" panose="020B0806030504020204" pitchFamily="34" charset="0"/>
                <a:cs typeface="Open Sans bold" panose="020B0806030504020204" pitchFamily="34" charset="0"/>
              </a:rPr>
              <a:t>44,1 </a:t>
            </a: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 cada 10.000 afiliados radicaron una PQRD en el mes de abril ante la EPS, lo que refleja un aumento de la tasa de PQRD con relación al mes anterior la cual fue de 33,4 de cada 10.000 afiliados </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E425E988-A936-0920-86B3-00D1BEDF52BF}"/>
              </a:ext>
            </a:extLst>
          </p:cNvPr>
          <p:cNvSpPr txBox="1"/>
          <p:nvPr/>
        </p:nvSpPr>
        <p:spPr>
          <a:xfrm>
            <a:off x="7520136" y="6435939"/>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23,6</a:t>
            </a:r>
          </a:p>
        </p:txBody>
      </p:sp>
      <p:sp>
        <p:nvSpPr>
          <p:cNvPr id="13" name="CuadroTexto 12">
            <a:extLst>
              <a:ext uri="{FF2B5EF4-FFF2-40B4-BE49-F238E27FC236}">
                <a16:creationId xmlns:a16="http://schemas.microsoft.com/office/drawing/2014/main" id="{A8F2A5B7-D883-E7ED-B887-66E0A28AC760}"/>
              </a:ext>
            </a:extLst>
          </p:cNvPr>
          <p:cNvSpPr txBox="1"/>
          <p:nvPr/>
        </p:nvSpPr>
        <p:spPr>
          <a:xfrm>
            <a:off x="7076885" y="3005188"/>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24,9</a:t>
            </a:r>
          </a:p>
        </p:txBody>
      </p:sp>
      <p:sp>
        <p:nvSpPr>
          <p:cNvPr id="23" name="CuadroTexto 22">
            <a:extLst>
              <a:ext uri="{FF2B5EF4-FFF2-40B4-BE49-F238E27FC236}">
                <a16:creationId xmlns:a16="http://schemas.microsoft.com/office/drawing/2014/main" id="{EC829C4C-A5E0-155F-317B-AF8F08D89A66}"/>
              </a:ext>
            </a:extLst>
          </p:cNvPr>
          <p:cNvSpPr txBox="1"/>
          <p:nvPr/>
        </p:nvSpPr>
        <p:spPr>
          <a:xfrm>
            <a:off x="444372" y="2897001"/>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14,3</a:t>
            </a:r>
          </a:p>
        </p:txBody>
      </p:sp>
      <p:sp>
        <p:nvSpPr>
          <p:cNvPr id="29" name="CuadroTexto 28">
            <a:extLst>
              <a:ext uri="{FF2B5EF4-FFF2-40B4-BE49-F238E27FC236}">
                <a16:creationId xmlns:a16="http://schemas.microsoft.com/office/drawing/2014/main" id="{8BD5A1D9-C526-B8F9-AC2D-73DDBBBFB29B}"/>
              </a:ext>
            </a:extLst>
          </p:cNvPr>
          <p:cNvSpPr txBox="1"/>
          <p:nvPr/>
        </p:nvSpPr>
        <p:spPr>
          <a:xfrm>
            <a:off x="7526864" y="4364107"/>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16,0</a:t>
            </a:r>
          </a:p>
        </p:txBody>
      </p:sp>
      <p:sp>
        <p:nvSpPr>
          <p:cNvPr id="35" name="CuadroTexto 34">
            <a:extLst>
              <a:ext uri="{FF2B5EF4-FFF2-40B4-BE49-F238E27FC236}">
                <a16:creationId xmlns:a16="http://schemas.microsoft.com/office/drawing/2014/main" id="{55F2ECA9-B688-C5B3-DD66-C4B61AB17B76}"/>
              </a:ext>
            </a:extLst>
          </p:cNvPr>
          <p:cNvSpPr txBox="1"/>
          <p:nvPr/>
        </p:nvSpPr>
        <p:spPr>
          <a:xfrm>
            <a:off x="530775" y="4494668"/>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17,2</a:t>
            </a:r>
          </a:p>
        </p:txBody>
      </p:sp>
      <p:sp>
        <p:nvSpPr>
          <p:cNvPr id="39" name="CuadroTexto 38">
            <a:extLst>
              <a:ext uri="{FF2B5EF4-FFF2-40B4-BE49-F238E27FC236}">
                <a16:creationId xmlns:a16="http://schemas.microsoft.com/office/drawing/2014/main" id="{EAC2541C-641E-FBC2-04BE-A6C856B0BFFF}"/>
              </a:ext>
            </a:extLst>
          </p:cNvPr>
          <p:cNvSpPr txBox="1"/>
          <p:nvPr/>
        </p:nvSpPr>
        <p:spPr>
          <a:xfrm>
            <a:off x="3906130" y="1863924"/>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21,3</a:t>
            </a:r>
          </a:p>
        </p:txBody>
      </p:sp>
      <p:sp>
        <p:nvSpPr>
          <p:cNvPr id="41" name="CuadroTexto 40">
            <a:extLst>
              <a:ext uri="{FF2B5EF4-FFF2-40B4-BE49-F238E27FC236}">
                <a16:creationId xmlns:a16="http://schemas.microsoft.com/office/drawing/2014/main" id="{EBD76F14-D502-081E-30A1-E697F68D9B9F}"/>
              </a:ext>
            </a:extLst>
          </p:cNvPr>
          <p:cNvSpPr txBox="1"/>
          <p:nvPr/>
        </p:nvSpPr>
        <p:spPr>
          <a:xfrm>
            <a:off x="5258153" y="7840211"/>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29,8</a:t>
            </a:r>
          </a:p>
        </p:txBody>
      </p:sp>
      <p:sp>
        <p:nvSpPr>
          <p:cNvPr id="45" name="CuadroTexto 44">
            <a:extLst>
              <a:ext uri="{FF2B5EF4-FFF2-40B4-BE49-F238E27FC236}">
                <a16:creationId xmlns:a16="http://schemas.microsoft.com/office/drawing/2014/main" id="{EA7E54BA-ED65-94E6-E5CB-B1C97B073965}"/>
              </a:ext>
            </a:extLst>
          </p:cNvPr>
          <p:cNvSpPr txBox="1"/>
          <p:nvPr/>
        </p:nvSpPr>
        <p:spPr>
          <a:xfrm>
            <a:off x="282278" y="6446453"/>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26,7</a:t>
            </a:r>
          </a:p>
        </p:txBody>
      </p:sp>
      <p:sp>
        <p:nvSpPr>
          <p:cNvPr id="47" name="CuadroTexto 46">
            <a:extLst>
              <a:ext uri="{FF2B5EF4-FFF2-40B4-BE49-F238E27FC236}">
                <a16:creationId xmlns:a16="http://schemas.microsoft.com/office/drawing/2014/main" id="{686E7D6A-2254-9474-4339-D6D677B900B0}"/>
              </a:ext>
            </a:extLst>
          </p:cNvPr>
          <p:cNvSpPr txBox="1"/>
          <p:nvPr/>
        </p:nvSpPr>
        <p:spPr>
          <a:xfrm>
            <a:off x="2705722" y="8018594"/>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48,1</a:t>
            </a:r>
          </a:p>
        </p:txBody>
      </p:sp>
      <p:sp>
        <p:nvSpPr>
          <p:cNvPr id="7" name="Flecha: hacia abajo 6">
            <a:extLst>
              <a:ext uri="{FF2B5EF4-FFF2-40B4-BE49-F238E27FC236}">
                <a16:creationId xmlns:a16="http://schemas.microsoft.com/office/drawing/2014/main" id="{92BB376E-C4CF-2096-696C-89829C4159F4}"/>
              </a:ext>
            </a:extLst>
          </p:cNvPr>
          <p:cNvSpPr/>
          <p:nvPr/>
        </p:nvSpPr>
        <p:spPr>
          <a:xfrm rot="10800000">
            <a:off x="5384308" y="1522348"/>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6" name="Flecha: hacia abajo 45">
            <a:extLst>
              <a:ext uri="{FF2B5EF4-FFF2-40B4-BE49-F238E27FC236}">
                <a16:creationId xmlns:a16="http://schemas.microsoft.com/office/drawing/2014/main" id="{536E5D1E-E235-0D6B-ACED-8FCACCCC6AD3}"/>
              </a:ext>
            </a:extLst>
          </p:cNvPr>
          <p:cNvSpPr/>
          <p:nvPr/>
        </p:nvSpPr>
        <p:spPr>
          <a:xfrm rot="10800000">
            <a:off x="1722523" y="6126002"/>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8" name="Flecha: hacia abajo 37">
            <a:extLst>
              <a:ext uri="{FF2B5EF4-FFF2-40B4-BE49-F238E27FC236}">
                <a16:creationId xmlns:a16="http://schemas.microsoft.com/office/drawing/2014/main" id="{7E00D581-6532-734C-BDFB-93865EEB5D42}"/>
              </a:ext>
            </a:extLst>
          </p:cNvPr>
          <p:cNvSpPr/>
          <p:nvPr/>
        </p:nvSpPr>
        <p:spPr>
          <a:xfrm rot="10800000">
            <a:off x="8539222" y="2643745"/>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 name="Flecha: hacia abajo 3">
            <a:extLst>
              <a:ext uri="{FF2B5EF4-FFF2-40B4-BE49-F238E27FC236}">
                <a16:creationId xmlns:a16="http://schemas.microsoft.com/office/drawing/2014/main" id="{FFFEA735-BD27-A599-764E-C14CA4198236}"/>
              </a:ext>
            </a:extLst>
          </p:cNvPr>
          <p:cNvSpPr/>
          <p:nvPr/>
        </p:nvSpPr>
        <p:spPr>
          <a:xfrm rot="10800000">
            <a:off x="4315617" y="7670055"/>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6" name="Flecha: hacia abajo 25">
            <a:extLst>
              <a:ext uri="{FF2B5EF4-FFF2-40B4-BE49-F238E27FC236}">
                <a16:creationId xmlns:a16="http://schemas.microsoft.com/office/drawing/2014/main" id="{D8634B7C-9A79-FD87-4806-5BE8FF910122}"/>
              </a:ext>
            </a:extLst>
          </p:cNvPr>
          <p:cNvSpPr/>
          <p:nvPr/>
        </p:nvSpPr>
        <p:spPr>
          <a:xfrm rot="10800000">
            <a:off x="6735661" y="7516962"/>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2" name="Flecha: hacia abajo 41">
            <a:extLst>
              <a:ext uri="{FF2B5EF4-FFF2-40B4-BE49-F238E27FC236}">
                <a16:creationId xmlns:a16="http://schemas.microsoft.com/office/drawing/2014/main" id="{260AC2EB-4E8D-1368-6B45-5A0026282F6D}"/>
              </a:ext>
            </a:extLst>
          </p:cNvPr>
          <p:cNvSpPr/>
          <p:nvPr/>
        </p:nvSpPr>
        <p:spPr>
          <a:xfrm rot="10800000">
            <a:off x="1974081" y="4144828"/>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9" name="Flecha: hacia abajo 48">
            <a:extLst>
              <a:ext uri="{FF2B5EF4-FFF2-40B4-BE49-F238E27FC236}">
                <a16:creationId xmlns:a16="http://schemas.microsoft.com/office/drawing/2014/main" id="{8C9782DE-8C6B-DAF9-432F-7A649CCE35DC}"/>
              </a:ext>
            </a:extLst>
          </p:cNvPr>
          <p:cNvSpPr/>
          <p:nvPr/>
        </p:nvSpPr>
        <p:spPr>
          <a:xfrm rot="10800000">
            <a:off x="8885431" y="4054170"/>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50" name="Flecha: hacia abajo 49">
            <a:extLst>
              <a:ext uri="{FF2B5EF4-FFF2-40B4-BE49-F238E27FC236}">
                <a16:creationId xmlns:a16="http://schemas.microsoft.com/office/drawing/2014/main" id="{800AD84E-E5EC-DE66-8D11-9234E811842F}"/>
              </a:ext>
            </a:extLst>
          </p:cNvPr>
          <p:cNvSpPr/>
          <p:nvPr/>
        </p:nvSpPr>
        <p:spPr>
          <a:xfrm rot="10800000">
            <a:off x="1800007" y="2564192"/>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52" name="Flecha: hacia abajo 51">
            <a:extLst>
              <a:ext uri="{FF2B5EF4-FFF2-40B4-BE49-F238E27FC236}">
                <a16:creationId xmlns:a16="http://schemas.microsoft.com/office/drawing/2014/main" id="{C6D501D5-9A24-99CD-F258-1F190A6EC3A8}"/>
              </a:ext>
            </a:extLst>
          </p:cNvPr>
          <p:cNvSpPr/>
          <p:nvPr/>
        </p:nvSpPr>
        <p:spPr>
          <a:xfrm rot="10800000">
            <a:off x="8959571" y="6061581"/>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77974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7" y="2165742"/>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abril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66067" y="93536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Valle de Aburrá</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021761" y="7591717"/>
            <a:ext cx="8037095" cy="646331"/>
          </a:xfrm>
          <a:prstGeom prst="rect">
            <a:avLst/>
          </a:prstGeom>
          <a:noFill/>
        </p:spPr>
        <p:txBody>
          <a:bodyPr wrap="square" rtlCol="0">
            <a:spAutoFit/>
          </a:bodyPr>
          <a:lstStyle/>
          <a:p>
            <a:pPr algn="ct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Valle de Aburrá es de  (66,8), presentando un aumento con relación al mes anterior.</a:t>
            </a:r>
            <a:endPar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CCB446B6-1E8B-0741-3638-C90F0FE6CF79}"/>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Objeto 7">
            <a:extLst>
              <a:ext uri="{FF2B5EF4-FFF2-40B4-BE49-F238E27FC236}">
                <a16:creationId xmlns:a16="http://schemas.microsoft.com/office/drawing/2014/main" id="{FCEF3191-1956-D738-0568-760A600A7321}"/>
              </a:ext>
            </a:extLst>
          </p:cNvPr>
          <p:cNvGraphicFramePr>
            <a:graphicFrameLocks noChangeAspect="1"/>
          </p:cNvGraphicFramePr>
          <p:nvPr>
            <p:extLst>
              <p:ext uri="{D42A27DB-BD31-4B8C-83A1-F6EECF244321}">
                <p14:modId xmlns:p14="http://schemas.microsoft.com/office/powerpoint/2010/main" val="4096540711"/>
              </p:ext>
            </p:extLst>
          </p:nvPr>
        </p:nvGraphicFramePr>
        <p:xfrm>
          <a:off x="1295400" y="3017028"/>
          <a:ext cx="7623192" cy="4120371"/>
        </p:xfrm>
        <a:graphic>
          <a:graphicData uri="http://schemas.openxmlformats.org/presentationml/2006/ole">
            <mc:AlternateContent xmlns:mc="http://schemas.openxmlformats.org/markup-compatibility/2006">
              <mc:Choice xmlns:v="urn:schemas-microsoft-com:vml" Requires="v">
                <p:oleObj name="Worksheet" r:id="rId2" imgW="4781710" imgH="2584362" progId="Excel.Sheet.12">
                  <p:embed/>
                </p:oleObj>
              </mc:Choice>
              <mc:Fallback>
                <p:oleObj name="Worksheet" r:id="rId2" imgW="4781710" imgH="2584362" progId="Excel.Sheet.12">
                  <p:embed/>
                  <p:pic>
                    <p:nvPicPr>
                      <p:cNvPr id="0" name=""/>
                      <p:cNvPicPr/>
                      <p:nvPr/>
                    </p:nvPicPr>
                    <p:blipFill>
                      <a:blip r:embed="rId3"/>
                      <a:stretch>
                        <a:fillRect/>
                      </a:stretch>
                    </p:blipFill>
                    <p:spPr>
                      <a:xfrm>
                        <a:off x="1295400" y="3017028"/>
                        <a:ext cx="7623192" cy="4120371"/>
                      </a:xfrm>
                      <a:prstGeom prst="rect">
                        <a:avLst/>
                      </a:prstGeom>
                    </p:spPr>
                  </p:pic>
                </p:oleObj>
              </mc:Fallback>
            </mc:AlternateContent>
          </a:graphicData>
        </a:graphic>
      </p:graphicFrame>
    </p:spTree>
    <p:extLst>
      <p:ext uri="{BB962C8B-B14F-4D97-AF65-F5344CB8AC3E}">
        <p14:creationId xmlns:p14="http://schemas.microsoft.com/office/powerpoint/2010/main" val="334971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9" y="1978773"/>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abril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2" y="95191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Urabá</a:t>
            </a:r>
          </a:p>
        </p:txBody>
      </p:sp>
      <p:sp>
        <p:nvSpPr>
          <p:cNvPr id="5" name="CuadroTexto 4">
            <a:extLst>
              <a:ext uri="{FF2B5EF4-FFF2-40B4-BE49-F238E27FC236}">
                <a16:creationId xmlns:a16="http://schemas.microsoft.com/office/drawing/2014/main" id="{A14E20A2-17B2-2D21-F33D-F68F0451BD39}"/>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BF712259-FE4E-64ED-2315-E2AB2EC561A5}"/>
              </a:ext>
            </a:extLst>
          </p:cNvPr>
          <p:cNvSpPr txBox="1"/>
          <p:nvPr/>
        </p:nvSpPr>
        <p:spPr>
          <a:xfrm>
            <a:off x="1538153" y="7809464"/>
            <a:ext cx="707735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Urabá es de  (19,9)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3" name="Objeto 2">
            <a:extLst>
              <a:ext uri="{FF2B5EF4-FFF2-40B4-BE49-F238E27FC236}">
                <a16:creationId xmlns:a16="http://schemas.microsoft.com/office/drawing/2014/main" id="{EA0B605A-6DFB-CA5E-D36C-5E50A00E502D}"/>
              </a:ext>
            </a:extLst>
          </p:cNvPr>
          <p:cNvGraphicFramePr>
            <a:graphicFrameLocks noChangeAspect="1"/>
          </p:cNvGraphicFramePr>
          <p:nvPr>
            <p:extLst>
              <p:ext uri="{D42A27DB-BD31-4B8C-83A1-F6EECF244321}">
                <p14:modId xmlns:p14="http://schemas.microsoft.com/office/powerpoint/2010/main" val="3233325793"/>
              </p:ext>
            </p:extLst>
          </p:nvPr>
        </p:nvGraphicFramePr>
        <p:xfrm>
          <a:off x="1193799" y="2814034"/>
          <a:ext cx="7444795" cy="4310665"/>
        </p:xfrm>
        <a:graphic>
          <a:graphicData uri="http://schemas.openxmlformats.org/presentationml/2006/ole">
            <mc:AlternateContent xmlns:mc="http://schemas.openxmlformats.org/markup-compatibility/2006">
              <mc:Choice xmlns:v="urn:schemas-microsoft-com:vml" Requires="v">
                <p:oleObj name="Worksheet" r:id="rId3" imgW="4781710" imgH="2768425" progId="Excel.Sheet.12">
                  <p:embed/>
                </p:oleObj>
              </mc:Choice>
              <mc:Fallback>
                <p:oleObj name="Worksheet" r:id="rId3" imgW="4781710" imgH="2768425" progId="Excel.Sheet.12">
                  <p:embed/>
                  <p:pic>
                    <p:nvPicPr>
                      <p:cNvPr id="0" name=""/>
                      <p:cNvPicPr/>
                      <p:nvPr/>
                    </p:nvPicPr>
                    <p:blipFill>
                      <a:blip r:embed="rId4"/>
                      <a:stretch>
                        <a:fillRect/>
                      </a:stretch>
                    </p:blipFill>
                    <p:spPr>
                      <a:xfrm>
                        <a:off x="1193799" y="2814034"/>
                        <a:ext cx="7444795" cy="4310665"/>
                      </a:xfrm>
                      <a:prstGeom prst="rect">
                        <a:avLst/>
                      </a:prstGeom>
                    </p:spPr>
                  </p:pic>
                </p:oleObj>
              </mc:Fallback>
            </mc:AlternateContent>
          </a:graphicData>
        </a:graphic>
      </p:graphicFrame>
    </p:spTree>
    <p:extLst>
      <p:ext uri="{BB962C8B-B14F-4D97-AF65-F5344CB8AC3E}">
        <p14:creationId xmlns:p14="http://schemas.microsoft.com/office/powerpoint/2010/main" val="417530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93240" y="1247635"/>
            <a:ext cx="7914265" cy="584775"/>
          </a:xfrm>
          <a:prstGeom prst="rect">
            <a:avLst/>
          </a:prstGeom>
          <a:noFill/>
        </p:spPr>
        <p:txBody>
          <a:bodyPr wrap="square" rtlCol="0">
            <a:spAutoFit/>
          </a:bodyPr>
          <a:lstStyle/>
          <a:p>
            <a:r>
              <a:rPr lang="es-CO" sz="16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abril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17008" y="47802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Oriente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31824" y="8852095"/>
            <a:ext cx="8037095"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Oriente es de  (34,2)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4" name="Objeto 3">
            <a:extLst>
              <a:ext uri="{FF2B5EF4-FFF2-40B4-BE49-F238E27FC236}">
                <a16:creationId xmlns:a16="http://schemas.microsoft.com/office/drawing/2014/main" id="{159F6226-A4B4-E0D9-3E23-F5785DFEA748}"/>
              </a:ext>
            </a:extLst>
          </p:cNvPr>
          <p:cNvGraphicFramePr>
            <a:graphicFrameLocks noChangeAspect="1"/>
          </p:cNvGraphicFramePr>
          <p:nvPr>
            <p:extLst>
              <p:ext uri="{D42A27DB-BD31-4B8C-83A1-F6EECF244321}">
                <p14:modId xmlns:p14="http://schemas.microsoft.com/office/powerpoint/2010/main" val="2632370806"/>
              </p:ext>
            </p:extLst>
          </p:nvPr>
        </p:nvGraphicFramePr>
        <p:xfrm>
          <a:off x="1761438" y="1942862"/>
          <a:ext cx="6252262" cy="6509660"/>
        </p:xfrm>
        <a:graphic>
          <a:graphicData uri="http://schemas.openxmlformats.org/presentationml/2006/ole">
            <mc:AlternateContent xmlns:mc="http://schemas.openxmlformats.org/markup-compatibility/2006">
              <mc:Choice xmlns:v="urn:schemas-microsoft-com:vml" Requires="v">
                <p:oleObj name="Worksheet" r:id="rId2" imgW="4781710" imgH="4978356" progId="Excel.Sheet.12">
                  <p:embed/>
                </p:oleObj>
              </mc:Choice>
              <mc:Fallback>
                <p:oleObj name="Worksheet" r:id="rId2" imgW="4781710" imgH="4978356" progId="Excel.Sheet.12">
                  <p:embed/>
                  <p:pic>
                    <p:nvPicPr>
                      <p:cNvPr id="0" name=""/>
                      <p:cNvPicPr/>
                      <p:nvPr/>
                    </p:nvPicPr>
                    <p:blipFill>
                      <a:blip r:embed="rId3"/>
                      <a:stretch>
                        <a:fillRect/>
                      </a:stretch>
                    </p:blipFill>
                    <p:spPr>
                      <a:xfrm>
                        <a:off x="1761438" y="1942862"/>
                        <a:ext cx="6252262" cy="6509660"/>
                      </a:xfrm>
                      <a:prstGeom prst="rect">
                        <a:avLst/>
                      </a:prstGeom>
                    </p:spPr>
                  </p:pic>
                </p:oleObj>
              </mc:Fallback>
            </mc:AlternateContent>
          </a:graphicData>
        </a:graphic>
      </p:graphicFrame>
    </p:spTree>
    <p:extLst>
      <p:ext uri="{BB962C8B-B14F-4D97-AF65-F5344CB8AC3E}">
        <p14:creationId xmlns:p14="http://schemas.microsoft.com/office/powerpoint/2010/main" val="208441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80883" y="1354666"/>
            <a:ext cx="7914265" cy="584775"/>
          </a:xfrm>
          <a:prstGeom prst="rect">
            <a:avLst/>
          </a:prstGeom>
          <a:noFill/>
        </p:spPr>
        <p:txBody>
          <a:bodyPr wrap="square" rtlCol="0">
            <a:spAutoFit/>
          </a:bodyPr>
          <a:lstStyle/>
          <a:p>
            <a:r>
              <a:rPr lang="es-CO" sz="16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abril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585055"/>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Suroeste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19467" y="8754096"/>
            <a:ext cx="751675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Suroeste es de  (32,5)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4" name="Objeto 3">
            <a:extLst>
              <a:ext uri="{FF2B5EF4-FFF2-40B4-BE49-F238E27FC236}">
                <a16:creationId xmlns:a16="http://schemas.microsoft.com/office/drawing/2014/main" id="{E6F82451-0614-48D5-75E3-2D256600D171}"/>
              </a:ext>
            </a:extLst>
          </p:cNvPr>
          <p:cNvGraphicFramePr>
            <a:graphicFrameLocks noChangeAspect="1"/>
          </p:cNvGraphicFramePr>
          <p:nvPr>
            <p:extLst>
              <p:ext uri="{D42A27DB-BD31-4B8C-83A1-F6EECF244321}">
                <p14:modId xmlns:p14="http://schemas.microsoft.com/office/powerpoint/2010/main" val="1651501139"/>
              </p:ext>
            </p:extLst>
          </p:nvPr>
        </p:nvGraphicFramePr>
        <p:xfrm>
          <a:off x="1574800" y="2105186"/>
          <a:ext cx="6451600" cy="6468735"/>
        </p:xfrm>
        <a:graphic>
          <a:graphicData uri="http://schemas.openxmlformats.org/presentationml/2006/ole">
            <mc:AlternateContent xmlns:mc="http://schemas.openxmlformats.org/markup-compatibility/2006">
              <mc:Choice xmlns:v="urn:schemas-microsoft-com:vml" Requires="v">
                <p:oleObj name="Worksheet" r:id="rId2" imgW="4781710" imgH="4794294" progId="Excel.Sheet.12">
                  <p:embed/>
                </p:oleObj>
              </mc:Choice>
              <mc:Fallback>
                <p:oleObj name="Worksheet" r:id="rId2" imgW="4781710" imgH="4794294" progId="Excel.Sheet.12">
                  <p:embed/>
                  <p:pic>
                    <p:nvPicPr>
                      <p:cNvPr id="0" name=""/>
                      <p:cNvPicPr/>
                      <p:nvPr/>
                    </p:nvPicPr>
                    <p:blipFill>
                      <a:blip r:embed="rId3"/>
                      <a:stretch>
                        <a:fillRect/>
                      </a:stretch>
                    </p:blipFill>
                    <p:spPr>
                      <a:xfrm>
                        <a:off x="1574800" y="2105186"/>
                        <a:ext cx="6451600" cy="6468735"/>
                      </a:xfrm>
                      <a:prstGeom prst="rect">
                        <a:avLst/>
                      </a:prstGeom>
                    </p:spPr>
                  </p:pic>
                </p:oleObj>
              </mc:Fallback>
            </mc:AlternateContent>
          </a:graphicData>
        </a:graphic>
      </p:graphicFrame>
    </p:spTree>
    <p:extLst>
      <p:ext uri="{BB962C8B-B14F-4D97-AF65-F5344CB8AC3E}">
        <p14:creationId xmlns:p14="http://schemas.microsoft.com/office/powerpoint/2010/main" val="53729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B11B944-F260-4D06-A4B9-2F144470327C}"/>
              </a:ext>
            </a:extLst>
          </p:cNvPr>
          <p:cNvSpPr txBox="1"/>
          <p:nvPr/>
        </p:nvSpPr>
        <p:spPr>
          <a:xfrm>
            <a:off x="856266" y="1952454"/>
            <a:ext cx="8544439" cy="1477328"/>
          </a:xfrm>
          <a:prstGeom prst="rect">
            <a:avLst/>
          </a:prstGeom>
          <a:noFill/>
        </p:spPr>
        <p:txBody>
          <a:bodyPr wrap="square" rtlCol="0">
            <a:spAutoFit/>
          </a:bodyPr>
          <a:lstStyle/>
          <a:p>
            <a:pPr algn="just"/>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Para el mes de Abril de 2024, se presentaron </a:t>
            </a:r>
            <a:r>
              <a:rPr lang="es-ES"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121.804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manifestaciones, evidenciando un aumento de </a:t>
            </a:r>
            <a:r>
              <a:rPr lang="es-ES"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3.662</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manifestaciones con relación al comportamiento registrado en el mes de Abril del año 2023. Y una disminución de </a:t>
            </a:r>
            <a:r>
              <a:rPr lang="es-ES"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4.131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manifestaciones con relación al mes de marzo de 2024.</a:t>
            </a:r>
          </a:p>
        </p:txBody>
      </p:sp>
      <p:sp>
        <p:nvSpPr>
          <p:cNvPr id="7" name="CuadroTexto 6">
            <a:extLst>
              <a:ext uri="{FF2B5EF4-FFF2-40B4-BE49-F238E27FC236}">
                <a16:creationId xmlns:a16="http://schemas.microsoft.com/office/drawing/2014/main" id="{6B610AFE-F24A-4BAB-B61A-01FA4354CCCA}"/>
              </a:ext>
            </a:extLst>
          </p:cNvPr>
          <p:cNvSpPr txBox="1"/>
          <p:nvPr/>
        </p:nvSpPr>
        <p:spPr>
          <a:xfrm>
            <a:off x="856266" y="3495820"/>
            <a:ext cx="6799053" cy="338554"/>
          </a:xfrm>
          <a:prstGeom prst="rect">
            <a:avLst/>
          </a:prstGeom>
          <a:noFill/>
        </p:spPr>
        <p:txBody>
          <a:bodyPr wrap="square" rtlCol="0">
            <a:spAutoFit/>
          </a:bodyPr>
          <a:lstStyle/>
          <a:p>
            <a:r>
              <a:rPr lang="es-CO" sz="1600" b="1" i="1" dirty="0">
                <a:solidFill>
                  <a:srgbClr val="44546A"/>
                </a:solidFill>
                <a:latin typeface="Arial" panose="020B0604020202020204" pitchFamily="34" charset="0"/>
                <a:ea typeface="Calibri" panose="020F0502020204030204" pitchFamily="34" charset="0"/>
                <a:cs typeface="Arial" panose="020B0604020202020204" pitchFamily="34" charset="0"/>
              </a:rPr>
              <a:t>Gráfico 1. Comportamiento manifestaciones periodo 2024 – 2023</a:t>
            </a:r>
          </a:p>
        </p:txBody>
      </p:sp>
      <p:sp>
        <p:nvSpPr>
          <p:cNvPr id="3" name="CuadroTexto 2">
            <a:extLst>
              <a:ext uri="{FF2B5EF4-FFF2-40B4-BE49-F238E27FC236}">
                <a16:creationId xmlns:a16="http://schemas.microsoft.com/office/drawing/2014/main" id="{13B6322E-6BA5-2119-107B-D8C23E501177}"/>
              </a:ext>
            </a:extLst>
          </p:cNvPr>
          <p:cNvSpPr txBox="1"/>
          <p:nvPr/>
        </p:nvSpPr>
        <p:spPr>
          <a:xfrm>
            <a:off x="856266" y="8099653"/>
            <a:ext cx="8544439" cy="461665"/>
          </a:xfrm>
          <a:prstGeom prst="rect">
            <a:avLst/>
          </a:prstGeom>
          <a:noFill/>
        </p:spPr>
        <p:txBody>
          <a:bodyPr wrap="square" rtlCol="0">
            <a:spAutoFit/>
          </a:bodyPr>
          <a:lstStyle/>
          <a:p>
            <a:pPr algn="just"/>
            <a:r>
              <a:rPr lang="es-MX" sz="12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Nota1: </a:t>
            </a:r>
            <a:r>
              <a:rPr lang="es-MX" sz="1200" dirty="0">
                <a:solidFill>
                  <a:srgbClr val="23505E"/>
                </a:solidFill>
                <a:latin typeface="Open Sans" panose="020B0606030504020204" pitchFamily="34" charset="0"/>
                <a:ea typeface="Open Sans" panose="020B0606030504020204" pitchFamily="34" charset="0"/>
                <a:cs typeface="Open Sans" panose="020B0606030504020204" pitchFamily="34" charset="0"/>
              </a:rPr>
              <a:t>Las expresiones de los usuarios incluyen derechos de petición, quejas, reclamos, sugerencias, solicitudes de información y felicitaciones.</a:t>
            </a:r>
            <a:endParaRPr lang="es-CO" sz="1200"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CuadroTexto 4">
            <a:extLst>
              <a:ext uri="{FF2B5EF4-FFF2-40B4-BE49-F238E27FC236}">
                <a16:creationId xmlns:a16="http://schemas.microsoft.com/office/drawing/2014/main" id="{B72512B0-6CD3-C2FC-F20B-4F4D9E2BEF32}"/>
              </a:ext>
            </a:extLst>
          </p:cNvPr>
          <p:cNvSpPr txBox="1"/>
          <p:nvPr/>
        </p:nvSpPr>
        <p:spPr>
          <a:xfrm>
            <a:off x="2870886" y="1289372"/>
            <a:ext cx="6529819" cy="461665"/>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Comportamiento de manifestaciones</a:t>
            </a:r>
          </a:p>
        </p:txBody>
      </p:sp>
      <p:sp>
        <p:nvSpPr>
          <p:cNvPr id="6" name="CuadroTexto 5">
            <a:extLst>
              <a:ext uri="{FF2B5EF4-FFF2-40B4-BE49-F238E27FC236}">
                <a16:creationId xmlns:a16="http://schemas.microsoft.com/office/drawing/2014/main" id="{C95746FA-678D-F8E1-E77F-D04DC8CDE4A4}"/>
              </a:ext>
            </a:extLst>
          </p:cNvPr>
          <p:cNvSpPr txBox="1"/>
          <p:nvPr/>
        </p:nvSpPr>
        <p:spPr>
          <a:xfrm>
            <a:off x="3299236" y="9155867"/>
            <a:ext cx="6797658" cy="559127"/>
          </a:xfrm>
          <a:prstGeom prst="rect">
            <a:avLst/>
          </a:prstGeom>
          <a:noFill/>
        </p:spPr>
        <p:txBody>
          <a:bodyPr wrap="square" rtlCol="0">
            <a:spAutoFit/>
          </a:bodyPr>
          <a:lstStyle/>
          <a:p>
            <a:pPr>
              <a:spcAft>
                <a:spcPts val="1000"/>
              </a:spcAft>
            </a:pPr>
            <a:r>
              <a:rPr lang="es-CO" sz="11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spcAft>
                <a:spcPts val="1000"/>
              </a:spcAft>
            </a:pPr>
            <a:r>
              <a:rPr lang="es-CO" sz="11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100" b="1" i="1" dirty="0">
              <a:solidFill>
                <a:srgbClr val="23505E"/>
              </a:solidFill>
              <a:latin typeface="Arial" panose="020B0604020202020204" pitchFamily="34" charset="0"/>
              <a:cs typeface="Arial" panose="020B0604020202020204" pitchFamily="34" charset="0"/>
            </a:endParaRPr>
          </a:p>
        </p:txBody>
      </p:sp>
      <p:graphicFrame>
        <p:nvGraphicFramePr>
          <p:cNvPr id="11" name="Gráfico 10">
            <a:extLst>
              <a:ext uri="{FF2B5EF4-FFF2-40B4-BE49-F238E27FC236}">
                <a16:creationId xmlns:a16="http://schemas.microsoft.com/office/drawing/2014/main" id="{586BBA4D-E939-2A99-833A-36FF17E58EEC}"/>
              </a:ext>
            </a:extLst>
          </p:cNvPr>
          <p:cNvGraphicFramePr>
            <a:graphicFrameLocks/>
          </p:cNvGraphicFramePr>
          <p:nvPr>
            <p:extLst>
              <p:ext uri="{D42A27DB-BD31-4B8C-83A1-F6EECF244321}">
                <p14:modId xmlns:p14="http://schemas.microsoft.com/office/powerpoint/2010/main" val="2000903101"/>
              </p:ext>
            </p:extLst>
          </p:nvPr>
        </p:nvGraphicFramePr>
        <p:xfrm>
          <a:off x="935036" y="3926706"/>
          <a:ext cx="8132763" cy="35783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3269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19467" y="1801581"/>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abril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77705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Norte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391501" y="8217489"/>
            <a:ext cx="7454633"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Norte es de  (23,1)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4" name="Objeto 3">
            <a:extLst>
              <a:ext uri="{FF2B5EF4-FFF2-40B4-BE49-F238E27FC236}">
                <a16:creationId xmlns:a16="http://schemas.microsoft.com/office/drawing/2014/main" id="{7EC9083F-2783-46D9-13E3-77E80F7CCCC6}"/>
              </a:ext>
            </a:extLst>
          </p:cNvPr>
          <p:cNvGraphicFramePr>
            <a:graphicFrameLocks noChangeAspect="1"/>
          </p:cNvGraphicFramePr>
          <p:nvPr>
            <p:extLst>
              <p:ext uri="{D42A27DB-BD31-4B8C-83A1-F6EECF244321}">
                <p14:modId xmlns:p14="http://schemas.microsoft.com/office/powerpoint/2010/main" val="3294455593"/>
              </p:ext>
            </p:extLst>
          </p:nvPr>
        </p:nvGraphicFramePr>
        <p:xfrm>
          <a:off x="1719820" y="2641440"/>
          <a:ext cx="6583510" cy="5333255"/>
        </p:xfrm>
        <a:graphic>
          <a:graphicData uri="http://schemas.openxmlformats.org/presentationml/2006/ole">
            <mc:AlternateContent xmlns:mc="http://schemas.openxmlformats.org/markup-compatibility/2006">
              <mc:Choice xmlns:v="urn:schemas-microsoft-com:vml" Requires="v">
                <p:oleObj name="Worksheet" r:id="rId2" imgW="4781710" imgH="3873588" progId="Excel.Sheet.12">
                  <p:embed/>
                </p:oleObj>
              </mc:Choice>
              <mc:Fallback>
                <p:oleObj name="Worksheet" r:id="rId2" imgW="4781710" imgH="3873588" progId="Excel.Sheet.12">
                  <p:embed/>
                  <p:pic>
                    <p:nvPicPr>
                      <p:cNvPr id="0" name=""/>
                      <p:cNvPicPr/>
                      <p:nvPr/>
                    </p:nvPicPr>
                    <p:blipFill>
                      <a:blip r:embed="rId3"/>
                      <a:stretch>
                        <a:fillRect/>
                      </a:stretch>
                    </p:blipFill>
                    <p:spPr>
                      <a:xfrm>
                        <a:off x="1719820" y="2641440"/>
                        <a:ext cx="6583510" cy="5333255"/>
                      </a:xfrm>
                      <a:prstGeom prst="rect">
                        <a:avLst/>
                      </a:prstGeom>
                    </p:spPr>
                  </p:pic>
                </p:oleObj>
              </mc:Fallback>
            </mc:AlternateContent>
          </a:graphicData>
        </a:graphic>
      </p:graphicFrame>
    </p:spTree>
    <p:extLst>
      <p:ext uri="{BB962C8B-B14F-4D97-AF65-F5344CB8AC3E}">
        <p14:creationId xmlns:p14="http://schemas.microsoft.com/office/powerpoint/2010/main" val="61999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19467" y="1801581"/>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abril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77705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Occidente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535300" y="8362607"/>
            <a:ext cx="731951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Occidente es de  (20,9)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4" name="Objeto 3">
            <a:extLst>
              <a:ext uri="{FF2B5EF4-FFF2-40B4-BE49-F238E27FC236}">
                <a16:creationId xmlns:a16="http://schemas.microsoft.com/office/drawing/2014/main" id="{C8A02969-8C83-013A-E1E1-A98AB2A5D196}"/>
              </a:ext>
            </a:extLst>
          </p:cNvPr>
          <p:cNvGraphicFramePr>
            <a:graphicFrameLocks noChangeAspect="1"/>
          </p:cNvGraphicFramePr>
          <p:nvPr>
            <p:extLst>
              <p:ext uri="{D42A27DB-BD31-4B8C-83A1-F6EECF244321}">
                <p14:modId xmlns:p14="http://schemas.microsoft.com/office/powerpoint/2010/main" val="3637089277"/>
              </p:ext>
            </p:extLst>
          </p:nvPr>
        </p:nvGraphicFramePr>
        <p:xfrm>
          <a:off x="1820224" y="2541356"/>
          <a:ext cx="6749669" cy="5727807"/>
        </p:xfrm>
        <a:graphic>
          <a:graphicData uri="http://schemas.openxmlformats.org/presentationml/2006/ole">
            <mc:AlternateContent xmlns:mc="http://schemas.openxmlformats.org/markup-compatibility/2006">
              <mc:Choice xmlns:v="urn:schemas-microsoft-com:vml" Requires="v">
                <p:oleObj name="Worksheet" r:id="rId3" imgW="4781710" imgH="4057650" progId="Excel.Sheet.12">
                  <p:embed/>
                </p:oleObj>
              </mc:Choice>
              <mc:Fallback>
                <p:oleObj name="Worksheet" r:id="rId3" imgW="4781710" imgH="4057650" progId="Excel.Sheet.12">
                  <p:embed/>
                  <p:pic>
                    <p:nvPicPr>
                      <p:cNvPr id="0" name=""/>
                      <p:cNvPicPr/>
                      <p:nvPr/>
                    </p:nvPicPr>
                    <p:blipFill>
                      <a:blip r:embed="rId4"/>
                      <a:stretch>
                        <a:fillRect/>
                      </a:stretch>
                    </p:blipFill>
                    <p:spPr>
                      <a:xfrm>
                        <a:off x="1820224" y="2541356"/>
                        <a:ext cx="6749669" cy="5727807"/>
                      </a:xfrm>
                      <a:prstGeom prst="rect">
                        <a:avLst/>
                      </a:prstGeom>
                    </p:spPr>
                  </p:pic>
                </p:oleObj>
              </mc:Fallback>
            </mc:AlternateContent>
          </a:graphicData>
        </a:graphic>
      </p:graphicFrame>
    </p:spTree>
    <p:extLst>
      <p:ext uri="{BB962C8B-B14F-4D97-AF65-F5344CB8AC3E}">
        <p14:creationId xmlns:p14="http://schemas.microsoft.com/office/powerpoint/2010/main" val="3349886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9" y="1978773"/>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abril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2" y="95191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Nordeste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322220" y="7455521"/>
            <a:ext cx="7675223" cy="646331"/>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Nordeste es de (18,2) presentando un aumento con relación al mes anterior.</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796CB7B1-50DB-071C-98E7-9DB07E7B7A13}"/>
              </a:ext>
            </a:extLst>
          </p:cNvPr>
          <p:cNvGraphicFramePr>
            <a:graphicFrameLocks noChangeAspect="1"/>
          </p:cNvGraphicFramePr>
          <p:nvPr>
            <p:extLst>
              <p:ext uri="{D42A27DB-BD31-4B8C-83A1-F6EECF244321}">
                <p14:modId xmlns:p14="http://schemas.microsoft.com/office/powerpoint/2010/main" val="788708132"/>
              </p:ext>
            </p:extLst>
          </p:nvPr>
        </p:nvGraphicFramePr>
        <p:xfrm>
          <a:off x="1083179" y="2902322"/>
          <a:ext cx="7914264" cy="4277696"/>
        </p:xfrm>
        <a:graphic>
          <a:graphicData uri="http://schemas.openxmlformats.org/presentationml/2006/ole">
            <mc:AlternateContent xmlns:mc="http://schemas.openxmlformats.org/markup-compatibility/2006">
              <mc:Choice xmlns:v="urn:schemas-microsoft-com:vml" Requires="v">
                <p:oleObj name="Worksheet" r:id="rId2" imgW="4781710" imgH="2584362" progId="Excel.Sheet.12">
                  <p:embed/>
                </p:oleObj>
              </mc:Choice>
              <mc:Fallback>
                <p:oleObj name="Worksheet" r:id="rId2" imgW="4781710" imgH="2584362" progId="Excel.Sheet.12">
                  <p:embed/>
                  <p:pic>
                    <p:nvPicPr>
                      <p:cNvPr id="0" name=""/>
                      <p:cNvPicPr/>
                      <p:nvPr/>
                    </p:nvPicPr>
                    <p:blipFill>
                      <a:blip r:embed="rId3"/>
                      <a:stretch>
                        <a:fillRect/>
                      </a:stretch>
                    </p:blipFill>
                    <p:spPr>
                      <a:xfrm>
                        <a:off x="1083179" y="2902322"/>
                        <a:ext cx="7914264" cy="4277696"/>
                      </a:xfrm>
                      <a:prstGeom prst="rect">
                        <a:avLst/>
                      </a:prstGeom>
                    </p:spPr>
                  </p:pic>
                </p:oleObj>
              </mc:Fallback>
            </mc:AlternateContent>
          </a:graphicData>
        </a:graphic>
      </p:graphicFrame>
    </p:spTree>
    <p:extLst>
      <p:ext uri="{BB962C8B-B14F-4D97-AF65-F5344CB8AC3E}">
        <p14:creationId xmlns:p14="http://schemas.microsoft.com/office/powerpoint/2010/main" val="4022248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8" y="2510114"/>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abril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1211350"/>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Magdalena Medio</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29853" y="6882929"/>
            <a:ext cx="8037095" cy="646331"/>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a:t>
            </a: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Magdalena medio</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es de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30,8</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presentando un aumento con relación al mes anterior.</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79AFEB7E-FD75-43DE-EDE4-AA5FEF97F607}"/>
              </a:ext>
            </a:extLst>
          </p:cNvPr>
          <p:cNvGraphicFramePr>
            <a:graphicFrameLocks noChangeAspect="1"/>
          </p:cNvGraphicFramePr>
          <p:nvPr>
            <p:extLst>
              <p:ext uri="{D42A27DB-BD31-4B8C-83A1-F6EECF244321}">
                <p14:modId xmlns:p14="http://schemas.microsoft.com/office/powerpoint/2010/main" val="432679083"/>
              </p:ext>
            </p:extLst>
          </p:nvPr>
        </p:nvGraphicFramePr>
        <p:xfrm>
          <a:off x="1133941" y="3490912"/>
          <a:ext cx="8018545" cy="3098800"/>
        </p:xfrm>
        <a:graphic>
          <a:graphicData uri="http://schemas.openxmlformats.org/presentationml/2006/ole">
            <mc:AlternateContent xmlns:mc="http://schemas.openxmlformats.org/markup-compatibility/2006">
              <mc:Choice xmlns:v="urn:schemas-microsoft-com:vml" Requires="v">
                <p:oleObj name="Worksheet" r:id="rId2" imgW="4781710" imgH="1847719" progId="Excel.Sheet.12">
                  <p:embed/>
                </p:oleObj>
              </mc:Choice>
              <mc:Fallback>
                <p:oleObj name="Worksheet" r:id="rId2" imgW="4781710" imgH="1847719" progId="Excel.Sheet.12">
                  <p:embed/>
                  <p:pic>
                    <p:nvPicPr>
                      <p:cNvPr id="0" name=""/>
                      <p:cNvPicPr/>
                      <p:nvPr/>
                    </p:nvPicPr>
                    <p:blipFill>
                      <a:blip r:embed="rId3"/>
                      <a:stretch>
                        <a:fillRect/>
                      </a:stretch>
                    </p:blipFill>
                    <p:spPr>
                      <a:xfrm>
                        <a:off x="1133941" y="3490912"/>
                        <a:ext cx="8018545" cy="3098800"/>
                      </a:xfrm>
                      <a:prstGeom prst="rect">
                        <a:avLst/>
                      </a:prstGeom>
                    </p:spPr>
                  </p:pic>
                </p:oleObj>
              </mc:Fallback>
            </mc:AlternateContent>
          </a:graphicData>
        </a:graphic>
      </p:graphicFrame>
    </p:spTree>
    <p:extLst>
      <p:ext uri="{BB962C8B-B14F-4D97-AF65-F5344CB8AC3E}">
        <p14:creationId xmlns:p14="http://schemas.microsoft.com/office/powerpoint/2010/main" val="2994161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8" y="2510114"/>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abril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1211350"/>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Bajo Cauca</a:t>
            </a: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85521BD9-801C-D993-A17C-C56DF8056A6E}"/>
              </a:ext>
            </a:extLst>
          </p:cNvPr>
          <p:cNvSpPr txBox="1"/>
          <p:nvPr/>
        </p:nvSpPr>
        <p:spPr>
          <a:xfrm>
            <a:off x="1229853" y="6882929"/>
            <a:ext cx="8037095" cy="646331"/>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abril en el </a:t>
            </a: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Magdalena medio</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es de (27,5) presentando un aumento con relación al mes anterior.</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3" name="Objeto 2">
            <a:extLst>
              <a:ext uri="{FF2B5EF4-FFF2-40B4-BE49-F238E27FC236}">
                <a16:creationId xmlns:a16="http://schemas.microsoft.com/office/drawing/2014/main" id="{6F705F00-0C57-9334-7ED5-7397D4F8D360}"/>
              </a:ext>
            </a:extLst>
          </p:cNvPr>
          <p:cNvGraphicFramePr>
            <a:graphicFrameLocks noChangeAspect="1"/>
          </p:cNvGraphicFramePr>
          <p:nvPr>
            <p:extLst>
              <p:ext uri="{D42A27DB-BD31-4B8C-83A1-F6EECF244321}">
                <p14:modId xmlns:p14="http://schemas.microsoft.com/office/powerpoint/2010/main" val="1851332074"/>
              </p:ext>
            </p:extLst>
          </p:nvPr>
        </p:nvGraphicFramePr>
        <p:xfrm>
          <a:off x="1229853" y="3341688"/>
          <a:ext cx="7914264" cy="3058500"/>
        </p:xfrm>
        <a:graphic>
          <a:graphicData uri="http://schemas.openxmlformats.org/presentationml/2006/ole">
            <mc:AlternateContent xmlns:mc="http://schemas.openxmlformats.org/markup-compatibility/2006">
              <mc:Choice xmlns:v="urn:schemas-microsoft-com:vml" Requires="v">
                <p:oleObj name="Worksheet" r:id="rId2" imgW="4781710" imgH="1847719" progId="Excel.Sheet.12">
                  <p:embed/>
                </p:oleObj>
              </mc:Choice>
              <mc:Fallback>
                <p:oleObj name="Worksheet" r:id="rId2" imgW="4781710" imgH="1847719" progId="Excel.Sheet.12">
                  <p:embed/>
                  <p:pic>
                    <p:nvPicPr>
                      <p:cNvPr id="0" name=""/>
                      <p:cNvPicPr/>
                      <p:nvPr/>
                    </p:nvPicPr>
                    <p:blipFill>
                      <a:blip r:embed="rId3"/>
                      <a:stretch>
                        <a:fillRect/>
                      </a:stretch>
                    </p:blipFill>
                    <p:spPr>
                      <a:xfrm>
                        <a:off x="1229853" y="3341688"/>
                        <a:ext cx="7914264" cy="3058500"/>
                      </a:xfrm>
                      <a:prstGeom prst="rect">
                        <a:avLst/>
                      </a:prstGeom>
                    </p:spPr>
                  </p:pic>
                </p:oleObj>
              </mc:Fallback>
            </mc:AlternateContent>
          </a:graphicData>
        </a:graphic>
      </p:graphicFrame>
    </p:spTree>
    <p:extLst>
      <p:ext uri="{BB962C8B-B14F-4D97-AF65-F5344CB8AC3E}">
        <p14:creationId xmlns:p14="http://schemas.microsoft.com/office/powerpoint/2010/main" val="2058464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017E9B6-5AF5-4141-B244-18268CC864FF}"/>
              </a:ext>
            </a:extLst>
          </p:cNvPr>
          <p:cNvSpPr txBox="1"/>
          <p:nvPr/>
        </p:nvSpPr>
        <p:spPr>
          <a:xfrm>
            <a:off x="3471672" y="117641"/>
            <a:ext cx="6353855" cy="523220"/>
          </a:xfrm>
          <a:prstGeom prst="rect">
            <a:avLst/>
          </a:prstGeom>
          <a:noFill/>
        </p:spPr>
        <p:txBody>
          <a:bodyPr wrap="square" rtlCol="0">
            <a:spAutoFit/>
          </a:bodyPr>
          <a:lstStyle/>
          <a:p>
            <a:pPr algn="r"/>
            <a:r>
              <a:rPr lang="es-CO" sz="1400" b="1" i="1" dirty="0">
                <a:solidFill>
                  <a:srgbClr val="00A48D"/>
                </a:solidFill>
                <a:effectLst/>
                <a:latin typeface="Arial" panose="020B0604020202020204" pitchFamily="34" charset="0"/>
                <a:ea typeface="Calibri" panose="020F0502020204030204" pitchFamily="34" charset="0"/>
                <a:cs typeface="Times New Roman" panose="02020603050405020304" pitchFamily="18" charset="0"/>
              </a:rPr>
              <a:t>Tabla 6. Distribución PQRD por servicios </a:t>
            </a:r>
            <a:r>
              <a:rPr lang="es-CO" sz="1400" b="1" i="1" dirty="0">
                <a:solidFill>
                  <a:srgbClr val="00A48D"/>
                </a:solidFill>
                <a:latin typeface="Arial" panose="020B0604020202020204" pitchFamily="34" charset="0"/>
                <a:ea typeface="Calibri" panose="020F0502020204030204" pitchFamily="34" charset="0"/>
                <a:cs typeface="Times New Roman" panose="02020603050405020304" pitchFamily="18" charset="0"/>
              </a:rPr>
              <a:t>a los </a:t>
            </a:r>
            <a:r>
              <a:rPr lang="es-CO" sz="1400" b="1" i="1" dirty="0">
                <a:solidFill>
                  <a:srgbClr val="00A48D"/>
                </a:solidFill>
                <a:effectLst/>
                <a:latin typeface="Arial" panose="020B0604020202020204" pitchFamily="34" charset="0"/>
                <a:ea typeface="Calibri" panose="020F0502020204030204" pitchFamily="34" charset="0"/>
                <a:cs typeface="Times New Roman" panose="02020603050405020304" pitchFamily="18" charset="0"/>
              </a:rPr>
              <a:t>principales proveedores para abril 2024</a:t>
            </a:r>
            <a:endParaRPr lang="es-CO" sz="1400" i="1" dirty="0">
              <a:solidFill>
                <a:srgbClr val="00A48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55D8EFFA-3565-4195-91D7-23F779C0CD6E}"/>
              </a:ext>
            </a:extLst>
          </p:cNvPr>
          <p:cNvSpPr txBox="1"/>
          <p:nvPr/>
        </p:nvSpPr>
        <p:spPr>
          <a:xfrm>
            <a:off x="3909137" y="8848202"/>
            <a:ext cx="5600526" cy="600101"/>
          </a:xfrm>
          <a:prstGeom prst="rect">
            <a:avLst/>
          </a:prstGeom>
          <a:noFill/>
        </p:spPr>
        <p:txBody>
          <a:bodyPr wrap="square" rtlCol="0">
            <a:spAutoFit/>
          </a:bodyPr>
          <a:lstStyle/>
          <a:p>
            <a:pPr algn="ctr">
              <a:lnSpc>
                <a:spcPct val="107000"/>
              </a:lnSpc>
              <a:spcAft>
                <a:spcPts val="800"/>
              </a:spcAft>
            </a:pPr>
            <a:r>
              <a:rPr lang="es-MX" sz="1600" b="1" dirty="0">
                <a:solidFill>
                  <a:srgbClr val="23505E"/>
                </a:solidFill>
                <a:latin typeface="Arial" panose="020B0604020202020204" pitchFamily="34" charset="0"/>
                <a:ea typeface="Calibri" panose="020F0502020204030204" pitchFamily="34" charset="0"/>
                <a:cs typeface="Times New Roman" panose="02020603050405020304" pitchFamily="18" charset="0"/>
              </a:rPr>
              <a:t>Los motivos de PQRD asignadas a estas instituciones se encuentran inmersas en la Tabla 1. </a:t>
            </a:r>
            <a:endParaRPr lang="es-ES" sz="1600"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7" name="CuadroTexto 56">
            <a:extLst>
              <a:ext uri="{FF2B5EF4-FFF2-40B4-BE49-F238E27FC236}">
                <a16:creationId xmlns:a16="http://schemas.microsoft.com/office/drawing/2014/main" id="{0ED5D1CD-11AB-4DBA-AF11-AF7AF7999B49}"/>
              </a:ext>
            </a:extLst>
          </p:cNvPr>
          <p:cNvSpPr txBox="1"/>
          <p:nvPr/>
        </p:nvSpPr>
        <p:spPr>
          <a:xfrm>
            <a:off x="1023688" y="632322"/>
            <a:ext cx="8817342" cy="553998"/>
          </a:xfrm>
          <a:prstGeom prst="rect">
            <a:avLst/>
          </a:prstGeom>
          <a:noFill/>
        </p:spPr>
        <p:txBody>
          <a:bodyPr wrap="square" rtlCol="0">
            <a:spAutoFit/>
          </a:bodyPr>
          <a:lstStyle/>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1000" i="1" dirty="0">
              <a:solidFill>
                <a:srgbClr val="23505E"/>
              </a:solidFill>
              <a:effectLst/>
              <a:latin typeface="Calibri" panose="020F0502020204030204" pitchFamily="34" charset="0"/>
              <a:ea typeface="Calibri" panose="020F0502020204030204" pitchFamily="34" charset="0"/>
              <a:cs typeface="Times New Roman" panose="02020603050405020304" pitchFamily="18" charset="0"/>
            </a:endParaRPr>
          </a:p>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000" i="1" dirty="0">
              <a:solidFill>
                <a:srgbClr val="23505E"/>
              </a:solidFill>
              <a:effectLst/>
              <a:latin typeface="Calibri" panose="020F0502020204030204" pitchFamily="34" charset="0"/>
              <a:ea typeface="Calibri" panose="020F0502020204030204" pitchFamily="34" charset="0"/>
              <a:cs typeface="Times New Roman" panose="02020603050405020304" pitchFamily="18" charset="0"/>
            </a:endParaRPr>
          </a:p>
          <a:p>
            <a:pPr algn="r"/>
            <a:endParaRPr lang="es-CO" sz="1000" dirty="0">
              <a:solidFill>
                <a:srgbClr val="23505E"/>
              </a:solidFill>
            </a:endParaRPr>
          </a:p>
        </p:txBody>
      </p:sp>
      <p:pic>
        <p:nvPicPr>
          <p:cNvPr id="79" name="Gráfico 78">
            <a:extLst>
              <a:ext uri="{FF2B5EF4-FFF2-40B4-BE49-F238E27FC236}">
                <a16:creationId xmlns:a16="http://schemas.microsoft.com/office/drawing/2014/main" id="{2E6F1AED-E6D0-442D-B0D0-E7D005A00F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7721" y="2404539"/>
            <a:ext cx="1200154" cy="242149"/>
          </a:xfrm>
          <a:prstGeom prst="rect">
            <a:avLst/>
          </a:prstGeom>
        </p:spPr>
      </p:pic>
      <p:sp>
        <p:nvSpPr>
          <p:cNvPr id="83" name="CuadroTexto 82">
            <a:extLst>
              <a:ext uri="{FF2B5EF4-FFF2-40B4-BE49-F238E27FC236}">
                <a16:creationId xmlns:a16="http://schemas.microsoft.com/office/drawing/2014/main" id="{F6753C83-5470-4428-87EE-69DC0EF31B7A}"/>
              </a:ext>
            </a:extLst>
          </p:cNvPr>
          <p:cNvSpPr txBox="1"/>
          <p:nvPr/>
        </p:nvSpPr>
        <p:spPr>
          <a:xfrm>
            <a:off x="336460" y="2566067"/>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212</a:t>
            </a:r>
          </a:p>
        </p:txBody>
      </p:sp>
      <p:pic>
        <p:nvPicPr>
          <p:cNvPr id="115" name="Imagen 114" descr="Logotipo, nombre de la empresa&#10;&#10;Descripción generada automáticamente">
            <a:extLst>
              <a:ext uri="{FF2B5EF4-FFF2-40B4-BE49-F238E27FC236}">
                <a16:creationId xmlns:a16="http://schemas.microsoft.com/office/drawing/2014/main" id="{FFAE221B-F760-46CD-90E3-7E7E18298F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8556" y="1544311"/>
            <a:ext cx="1301798" cy="675934"/>
          </a:xfrm>
          <a:prstGeom prst="rect">
            <a:avLst/>
          </a:prstGeom>
        </p:spPr>
      </p:pic>
      <p:pic>
        <p:nvPicPr>
          <p:cNvPr id="3" name="Imagen 2">
            <a:extLst>
              <a:ext uri="{FF2B5EF4-FFF2-40B4-BE49-F238E27FC236}">
                <a16:creationId xmlns:a16="http://schemas.microsoft.com/office/drawing/2014/main" id="{8C207FF5-13EA-E8AD-C894-7D85E217FE7D}"/>
              </a:ext>
            </a:extLst>
          </p:cNvPr>
          <p:cNvPicPr>
            <a:picLocks noChangeAspect="1"/>
          </p:cNvPicPr>
          <p:nvPr/>
        </p:nvPicPr>
        <p:blipFill>
          <a:blip r:embed="rId5"/>
          <a:stretch>
            <a:fillRect/>
          </a:stretch>
        </p:blipFill>
        <p:spPr>
          <a:xfrm>
            <a:off x="1367979" y="3087675"/>
            <a:ext cx="910922" cy="1154682"/>
          </a:xfrm>
          <a:prstGeom prst="rect">
            <a:avLst/>
          </a:prstGeom>
        </p:spPr>
      </p:pic>
      <p:pic>
        <p:nvPicPr>
          <p:cNvPr id="44" name="Imagen 43" descr="Interfaz de usuario gráfica, Aplicación&#10;&#10;Descripción generada automáticamente">
            <a:extLst>
              <a:ext uri="{FF2B5EF4-FFF2-40B4-BE49-F238E27FC236}">
                <a16:creationId xmlns:a16="http://schemas.microsoft.com/office/drawing/2014/main" id="{FF85DAB2-BC09-8563-D241-47420EA2A22C}"/>
              </a:ext>
            </a:extLst>
          </p:cNvPr>
          <p:cNvPicPr>
            <a:picLocks noChangeAspect="1"/>
          </p:cNvPicPr>
          <p:nvPr/>
        </p:nvPicPr>
        <p:blipFill rotWithShape="1">
          <a:blip r:embed="rId6">
            <a:extLst>
              <a:ext uri="{28A0092B-C50C-407E-A947-70E740481C1C}">
                <a14:useLocalDpi xmlns:a14="http://schemas.microsoft.com/office/drawing/2010/main" val="0"/>
              </a:ext>
            </a:extLst>
          </a:blip>
          <a:srcRect t="11633" r="67610" b="13772"/>
          <a:stretch/>
        </p:blipFill>
        <p:spPr>
          <a:xfrm>
            <a:off x="937509" y="7554790"/>
            <a:ext cx="1544677" cy="1113441"/>
          </a:xfrm>
          <a:prstGeom prst="rect">
            <a:avLst/>
          </a:prstGeom>
        </p:spPr>
      </p:pic>
      <p:pic>
        <p:nvPicPr>
          <p:cNvPr id="45" name="Gráfico 44">
            <a:extLst>
              <a:ext uri="{FF2B5EF4-FFF2-40B4-BE49-F238E27FC236}">
                <a16:creationId xmlns:a16="http://schemas.microsoft.com/office/drawing/2014/main" id="{7FA9C027-62D4-5577-84B6-2E2CE5C8EC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86960" y="2394467"/>
            <a:ext cx="1200154" cy="242149"/>
          </a:xfrm>
          <a:prstGeom prst="rect">
            <a:avLst/>
          </a:prstGeom>
        </p:spPr>
      </p:pic>
      <p:pic>
        <p:nvPicPr>
          <p:cNvPr id="46" name="Gráfico 45">
            <a:extLst>
              <a:ext uri="{FF2B5EF4-FFF2-40B4-BE49-F238E27FC236}">
                <a16:creationId xmlns:a16="http://schemas.microsoft.com/office/drawing/2014/main" id="{90E0C542-34E4-95BC-5BED-8D44DD44B1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06284" y="2404539"/>
            <a:ext cx="1200154" cy="242149"/>
          </a:xfrm>
          <a:prstGeom prst="rect">
            <a:avLst/>
          </a:prstGeom>
        </p:spPr>
      </p:pic>
      <p:sp>
        <p:nvSpPr>
          <p:cNvPr id="47" name="CuadroTexto 46">
            <a:extLst>
              <a:ext uri="{FF2B5EF4-FFF2-40B4-BE49-F238E27FC236}">
                <a16:creationId xmlns:a16="http://schemas.microsoft.com/office/drawing/2014/main" id="{CD005178-B310-ECE6-A923-8BFFD00A8BFF}"/>
              </a:ext>
            </a:extLst>
          </p:cNvPr>
          <p:cNvSpPr txBox="1"/>
          <p:nvPr/>
        </p:nvSpPr>
        <p:spPr>
          <a:xfrm>
            <a:off x="3634789" y="3192861"/>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48" name="CuadroTexto 47">
            <a:extLst>
              <a:ext uri="{FF2B5EF4-FFF2-40B4-BE49-F238E27FC236}">
                <a16:creationId xmlns:a16="http://schemas.microsoft.com/office/drawing/2014/main" id="{2C6802CC-7E48-368C-55B4-5FC158189EE2}"/>
              </a:ext>
            </a:extLst>
          </p:cNvPr>
          <p:cNvSpPr txBox="1"/>
          <p:nvPr/>
        </p:nvSpPr>
        <p:spPr>
          <a:xfrm>
            <a:off x="3565023" y="2566067"/>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391</a:t>
            </a:r>
          </a:p>
        </p:txBody>
      </p:sp>
      <p:pic>
        <p:nvPicPr>
          <p:cNvPr id="50" name="Gráfico 49">
            <a:extLst>
              <a:ext uri="{FF2B5EF4-FFF2-40B4-BE49-F238E27FC236}">
                <a16:creationId xmlns:a16="http://schemas.microsoft.com/office/drawing/2014/main" id="{E80A219A-789A-AC78-1E5E-7E8D42D5EB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5523" y="2394467"/>
            <a:ext cx="1200154" cy="242149"/>
          </a:xfrm>
          <a:prstGeom prst="rect">
            <a:avLst/>
          </a:prstGeom>
        </p:spPr>
      </p:pic>
      <p:sp>
        <p:nvSpPr>
          <p:cNvPr id="52" name="CuadroTexto 51">
            <a:extLst>
              <a:ext uri="{FF2B5EF4-FFF2-40B4-BE49-F238E27FC236}">
                <a16:creationId xmlns:a16="http://schemas.microsoft.com/office/drawing/2014/main" id="{76B19C43-E490-9727-8CD7-849BB414D807}"/>
              </a:ext>
            </a:extLst>
          </p:cNvPr>
          <p:cNvSpPr txBox="1"/>
          <p:nvPr/>
        </p:nvSpPr>
        <p:spPr>
          <a:xfrm>
            <a:off x="6779406" y="3169832"/>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pic>
        <p:nvPicPr>
          <p:cNvPr id="56" name="Gráfico 55">
            <a:extLst>
              <a:ext uri="{FF2B5EF4-FFF2-40B4-BE49-F238E27FC236}">
                <a16:creationId xmlns:a16="http://schemas.microsoft.com/office/drawing/2014/main" id="{6A7F1836-6DD5-AC99-6094-AFB145B735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418" y="4350903"/>
            <a:ext cx="1200154" cy="242149"/>
          </a:xfrm>
          <a:prstGeom prst="rect">
            <a:avLst/>
          </a:prstGeom>
        </p:spPr>
      </p:pic>
      <p:sp>
        <p:nvSpPr>
          <p:cNvPr id="58" name="CuadroTexto 57">
            <a:extLst>
              <a:ext uri="{FF2B5EF4-FFF2-40B4-BE49-F238E27FC236}">
                <a16:creationId xmlns:a16="http://schemas.microsoft.com/office/drawing/2014/main" id="{68A48641-B81C-84B3-EB04-D503749446E3}"/>
              </a:ext>
            </a:extLst>
          </p:cNvPr>
          <p:cNvSpPr txBox="1"/>
          <p:nvPr/>
        </p:nvSpPr>
        <p:spPr>
          <a:xfrm>
            <a:off x="411923" y="5139225"/>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59" name="CuadroTexto 58">
            <a:extLst>
              <a:ext uri="{FF2B5EF4-FFF2-40B4-BE49-F238E27FC236}">
                <a16:creationId xmlns:a16="http://schemas.microsoft.com/office/drawing/2014/main" id="{BC066AA3-78C0-09DB-4E0A-05814E885CCE}"/>
              </a:ext>
            </a:extLst>
          </p:cNvPr>
          <p:cNvSpPr txBox="1"/>
          <p:nvPr/>
        </p:nvSpPr>
        <p:spPr>
          <a:xfrm>
            <a:off x="332028" y="4511190"/>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214</a:t>
            </a:r>
          </a:p>
        </p:txBody>
      </p:sp>
      <p:pic>
        <p:nvPicPr>
          <p:cNvPr id="61" name="Gráfico 60">
            <a:extLst>
              <a:ext uri="{FF2B5EF4-FFF2-40B4-BE49-F238E27FC236}">
                <a16:creationId xmlns:a16="http://schemas.microsoft.com/office/drawing/2014/main" id="{A7ABC424-CC13-6E0B-01A4-E2C60B56FE8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2657" y="4340831"/>
            <a:ext cx="1200154" cy="242149"/>
          </a:xfrm>
          <a:prstGeom prst="rect">
            <a:avLst/>
          </a:prstGeom>
        </p:spPr>
      </p:pic>
      <p:pic>
        <p:nvPicPr>
          <p:cNvPr id="78" name="Gráfico 77">
            <a:extLst>
              <a:ext uri="{FF2B5EF4-FFF2-40B4-BE49-F238E27FC236}">
                <a16:creationId xmlns:a16="http://schemas.microsoft.com/office/drawing/2014/main" id="{6C7523C2-7C4A-04D4-3DE5-3BF6747CBA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03250" y="4283542"/>
            <a:ext cx="1200154" cy="242149"/>
          </a:xfrm>
          <a:prstGeom prst="rect">
            <a:avLst/>
          </a:prstGeom>
        </p:spPr>
      </p:pic>
      <p:sp>
        <p:nvSpPr>
          <p:cNvPr id="96" name="CuadroTexto 95">
            <a:extLst>
              <a:ext uri="{FF2B5EF4-FFF2-40B4-BE49-F238E27FC236}">
                <a16:creationId xmlns:a16="http://schemas.microsoft.com/office/drawing/2014/main" id="{E3E0A647-BC32-063B-CBA3-BD5ABF8B5D43}"/>
              </a:ext>
            </a:extLst>
          </p:cNvPr>
          <p:cNvSpPr txBox="1"/>
          <p:nvPr/>
        </p:nvSpPr>
        <p:spPr>
          <a:xfrm>
            <a:off x="3561989" y="4445070"/>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214</a:t>
            </a:r>
          </a:p>
        </p:txBody>
      </p:sp>
      <p:pic>
        <p:nvPicPr>
          <p:cNvPr id="98" name="Gráfico 97">
            <a:extLst>
              <a:ext uri="{FF2B5EF4-FFF2-40B4-BE49-F238E27FC236}">
                <a16:creationId xmlns:a16="http://schemas.microsoft.com/office/drawing/2014/main" id="{19009560-A2A9-494B-7485-0D48356948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2489" y="4273470"/>
            <a:ext cx="1200154" cy="242149"/>
          </a:xfrm>
          <a:prstGeom prst="rect">
            <a:avLst/>
          </a:prstGeom>
        </p:spPr>
      </p:pic>
      <p:pic>
        <p:nvPicPr>
          <p:cNvPr id="100" name="Imagen 99" descr="Texto&#10;&#10;Descripción generada automáticamente con confianza media">
            <a:extLst>
              <a:ext uri="{FF2B5EF4-FFF2-40B4-BE49-F238E27FC236}">
                <a16:creationId xmlns:a16="http://schemas.microsoft.com/office/drawing/2014/main" id="{C262E0CB-B160-F935-E761-609CA7E66E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4939" y="3443469"/>
            <a:ext cx="2381250" cy="885825"/>
          </a:xfrm>
          <a:prstGeom prst="rect">
            <a:avLst/>
          </a:prstGeom>
        </p:spPr>
      </p:pic>
      <p:pic>
        <p:nvPicPr>
          <p:cNvPr id="101" name="Gráfico 100">
            <a:extLst>
              <a:ext uri="{FF2B5EF4-FFF2-40B4-BE49-F238E27FC236}">
                <a16:creationId xmlns:a16="http://schemas.microsoft.com/office/drawing/2014/main" id="{E2A76C0C-2ADF-DADD-ABA9-31B71A1C2C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49808" y="4304118"/>
            <a:ext cx="1200154" cy="242149"/>
          </a:xfrm>
          <a:prstGeom prst="rect">
            <a:avLst/>
          </a:prstGeom>
        </p:spPr>
      </p:pic>
      <p:sp>
        <p:nvSpPr>
          <p:cNvPr id="103" name="CuadroTexto 102">
            <a:extLst>
              <a:ext uri="{FF2B5EF4-FFF2-40B4-BE49-F238E27FC236}">
                <a16:creationId xmlns:a16="http://schemas.microsoft.com/office/drawing/2014/main" id="{DFF21D91-B5A4-D77F-2B04-8787F2D8AC45}"/>
              </a:ext>
            </a:extLst>
          </p:cNvPr>
          <p:cNvSpPr txBox="1"/>
          <p:nvPr/>
        </p:nvSpPr>
        <p:spPr>
          <a:xfrm>
            <a:off x="6735402" y="4485444"/>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255</a:t>
            </a:r>
          </a:p>
        </p:txBody>
      </p:sp>
      <p:pic>
        <p:nvPicPr>
          <p:cNvPr id="105" name="Gráfico 104">
            <a:extLst>
              <a:ext uri="{FF2B5EF4-FFF2-40B4-BE49-F238E27FC236}">
                <a16:creationId xmlns:a16="http://schemas.microsoft.com/office/drawing/2014/main" id="{B263E7CC-AAC7-F581-A9D7-BF6E9E67BD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59047" y="4294046"/>
            <a:ext cx="1200154" cy="242149"/>
          </a:xfrm>
          <a:prstGeom prst="rect">
            <a:avLst/>
          </a:prstGeom>
        </p:spPr>
      </p:pic>
      <p:pic>
        <p:nvPicPr>
          <p:cNvPr id="114" name="Gráfico 113">
            <a:extLst>
              <a:ext uri="{FF2B5EF4-FFF2-40B4-BE49-F238E27FC236}">
                <a16:creationId xmlns:a16="http://schemas.microsoft.com/office/drawing/2014/main" id="{C1C54812-A54F-0547-98DA-D90D93A54D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418" y="6497597"/>
            <a:ext cx="1200154" cy="242149"/>
          </a:xfrm>
          <a:prstGeom prst="rect">
            <a:avLst/>
          </a:prstGeom>
        </p:spPr>
      </p:pic>
      <p:sp>
        <p:nvSpPr>
          <p:cNvPr id="117" name="CuadroTexto 116">
            <a:extLst>
              <a:ext uri="{FF2B5EF4-FFF2-40B4-BE49-F238E27FC236}">
                <a16:creationId xmlns:a16="http://schemas.microsoft.com/office/drawing/2014/main" id="{E8838EF2-2CA2-22CC-ACF3-BA25D0BE38E0}"/>
              </a:ext>
            </a:extLst>
          </p:cNvPr>
          <p:cNvSpPr txBox="1"/>
          <p:nvPr/>
        </p:nvSpPr>
        <p:spPr>
          <a:xfrm>
            <a:off x="411923" y="7285919"/>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118" name="CuadroTexto 117">
            <a:extLst>
              <a:ext uri="{FF2B5EF4-FFF2-40B4-BE49-F238E27FC236}">
                <a16:creationId xmlns:a16="http://schemas.microsoft.com/office/drawing/2014/main" id="{E0DFD5BE-11C6-A9D8-CFF3-8197D0D69BC1}"/>
              </a:ext>
            </a:extLst>
          </p:cNvPr>
          <p:cNvSpPr txBox="1"/>
          <p:nvPr/>
        </p:nvSpPr>
        <p:spPr>
          <a:xfrm>
            <a:off x="34215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a:t>
            </a:r>
          </a:p>
        </p:txBody>
      </p:sp>
      <p:pic>
        <p:nvPicPr>
          <p:cNvPr id="120" name="Gráfico 119">
            <a:extLst>
              <a:ext uri="{FF2B5EF4-FFF2-40B4-BE49-F238E27FC236}">
                <a16:creationId xmlns:a16="http://schemas.microsoft.com/office/drawing/2014/main" id="{F3E2E0E2-2C0A-1189-9284-170BE13E3D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2657" y="6487525"/>
            <a:ext cx="1200154" cy="242149"/>
          </a:xfrm>
          <a:prstGeom prst="rect">
            <a:avLst/>
          </a:prstGeom>
        </p:spPr>
      </p:pic>
      <p:pic>
        <p:nvPicPr>
          <p:cNvPr id="122" name="Imagen 121" descr="Logotipo&#10;&#10;Descripción generada automáticamente">
            <a:extLst>
              <a:ext uri="{FF2B5EF4-FFF2-40B4-BE49-F238E27FC236}">
                <a16:creationId xmlns:a16="http://schemas.microsoft.com/office/drawing/2014/main" id="{9F3A3831-BA53-D0C2-1E37-DBCA9EF693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8313" y="5597010"/>
            <a:ext cx="2090182" cy="654819"/>
          </a:xfrm>
          <a:prstGeom prst="rect">
            <a:avLst/>
          </a:prstGeom>
        </p:spPr>
      </p:pic>
      <p:pic>
        <p:nvPicPr>
          <p:cNvPr id="123" name="Gráfico 122">
            <a:extLst>
              <a:ext uri="{FF2B5EF4-FFF2-40B4-BE49-F238E27FC236}">
                <a16:creationId xmlns:a16="http://schemas.microsoft.com/office/drawing/2014/main" id="{FB9BF284-2B99-DD53-8181-0FB7CBBFF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08138" y="6497597"/>
            <a:ext cx="1200154" cy="242149"/>
          </a:xfrm>
          <a:prstGeom prst="rect">
            <a:avLst/>
          </a:prstGeom>
        </p:spPr>
      </p:pic>
      <p:sp>
        <p:nvSpPr>
          <p:cNvPr id="125" name="CuadroTexto 124">
            <a:extLst>
              <a:ext uri="{FF2B5EF4-FFF2-40B4-BE49-F238E27FC236}">
                <a16:creationId xmlns:a16="http://schemas.microsoft.com/office/drawing/2014/main" id="{574CA079-534F-46DC-56C6-5293C655A7C8}"/>
              </a:ext>
            </a:extLst>
          </p:cNvPr>
          <p:cNvSpPr txBox="1"/>
          <p:nvPr/>
        </p:nvSpPr>
        <p:spPr>
          <a:xfrm>
            <a:off x="356687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157</a:t>
            </a:r>
          </a:p>
        </p:txBody>
      </p:sp>
      <p:pic>
        <p:nvPicPr>
          <p:cNvPr id="127" name="Gráfico 126">
            <a:extLst>
              <a:ext uri="{FF2B5EF4-FFF2-40B4-BE49-F238E27FC236}">
                <a16:creationId xmlns:a16="http://schemas.microsoft.com/office/drawing/2014/main" id="{6D20A91B-A19A-D8C5-AECE-B61DB8376D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7377" y="6487525"/>
            <a:ext cx="1200154" cy="242149"/>
          </a:xfrm>
          <a:prstGeom prst="rect">
            <a:avLst/>
          </a:prstGeom>
        </p:spPr>
      </p:pic>
      <p:pic>
        <p:nvPicPr>
          <p:cNvPr id="130" name="Gráfico 129">
            <a:extLst>
              <a:ext uri="{FF2B5EF4-FFF2-40B4-BE49-F238E27FC236}">
                <a16:creationId xmlns:a16="http://schemas.microsoft.com/office/drawing/2014/main" id="{77CD37AE-A8C4-953E-0D34-BFDC1EDAD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47793" y="6478414"/>
            <a:ext cx="1200154" cy="242149"/>
          </a:xfrm>
          <a:prstGeom prst="rect">
            <a:avLst/>
          </a:prstGeom>
        </p:spPr>
      </p:pic>
      <p:sp>
        <p:nvSpPr>
          <p:cNvPr id="132" name="CuadroTexto 131">
            <a:extLst>
              <a:ext uri="{FF2B5EF4-FFF2-40B4-BE49-F238E27FC236}">
                <a16:creationId xmlns:a16="http://schemas.microsoft.com/office/drawing/2014/main" id="{35797974-8238-5C52-F7A0-8101B01023BD}"/>
              </a:ext>
            </a:extLst>
          </p:cNvPr>
          <p:cNvSpPr txBox="1"/>
          <p:nvPr/>
        </p:nvSpPr>
        <p:spPr>
          <a:xfrm>
            <a:off x="6695550" y="663939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71</a:t>
            </a:r>
          </a:p>
        </p:txBody>
      </p:sp>
      <p:pic>
        <p:nvPicPr>
          <p:cNvPr id="134" name="Gráfico 133">
            <a:extLst>
              <a:ext uri="{FF2B5EF4-FFF2-40B4-BE49-F238E27FC236}">
                <a16:creationId xmlns:a16="http://schemas.microsoft.com/office/drawing/2014/main" id="{4B9AEF94-BC10-46D9-1189-CE30176BCC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57032" y="6468342"/>
            <a:ext cx="1200154" cy="242149"/>
          </a:xfrm>
          <a:prstGeom prst="rect">
            <a:avLst/>
          </a:prstGeom>
        </p:spPr>
      </p:pic>
      <p:pic>
        <p:nvPicPr>
          <p:cNvPr id="135" name="Gráfico 134">
            <a:extLst>
              <a:ext uri="{FF2B5EF4-FFF2-40B4-BE49-F238E27FC236}">
                <a16:creationId xmlns:a16="http://schemas.microsoft.com/office/drawing/2014/main" id="{1557FF10-1A95-D47E-B9F7-F1CDABCBA0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6286" y="8718561"/>
            <a:ext cx="1200154" cy="242149"/>
          </a:xfrm>
          <a:prstGeom prst="rect">
            <a:avLst/>
          </a:prstGeom>
        </p:spPr>
      </p:pic>
      <p:sp>
        <p:nvSpPr>
          <p:cNvPr id="137" name="CuadroTexto 136">
            <a:extLst>
              <a:ext uri="{FF2B5EF4-FFF2-40B4-BE49-F238E27FC236}">
                <a16:creationId xmlns:a16="http://schemas.microsoft.com/office/drawing/2014/main" id="{F7E8D99B-5CBF-8E44-8D0D-A52C983000CA}"/>
              </a:ext>
            </a:extLst>
          </p:cNvPr>
          <p:cNvSpPr txBox="1"/>
          <p:nvPr/>
        </p:nvSpPr>
        <p:spPr>
          <a:xfrm>
            <a:off x="345025" y="888008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183</a:t>
            </a:r>
          </a:p>
        </p:txBody>
      </p:sp>
      <p:pic>
        <p:nvPicPr>
          <p:cNvPr id="139" name="Gráfico 138">
            <a:extLst>
              <a:ext uri="{FF2B5EF4-FFF2-40B4-BE49-F238E27FC236}">
                <a16:creationId xmlns:a16="http://schemas.microsoft.com/office/drawing/2014/main" id="{422A22F6-0A12-3793-7CB2-B8F9C140E1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5525" y="8708489"/>
            <a:ext cx="1200154" cy="242149"/>
          </a:xfrm>
          <a:prstGeom prst="rect">
            <a:avLst/>
          </a:prstGeom>
        </p:spPr>
      </p:pic>
      <p:sp>
        <p:nvSpPr>
          <p:cNvPr id="140" name="CuadroTexto 139">
            <a:extLst>
              <a:ext uri="{FF2B5EF4-FFF2-40B4-BE49-F238E27FC236}">
                <a16:creationId xmlns:a16="http://schemas.microsoft.com/office/drawing/2014/main" id="{0229D362-2202-A5CD-A20E-74B670811F14}"/>
              </a:ext>
            </a:extLst>
          </p:cNvPr>
          <p:cNvSpPr txBox="1"/>
          <p:nvPr/>
        </p:nvSpPr>
        <p:spPr>
          <a:xfrm>
            <a:off x="355426" y="2312489"/>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1" name="CuadroTexto 140">
            <a:extLst>
              <a:ext uri="{FF2B5EF4-FFF2-40B4-BE49-F238E27FC236}">
                <a16:creationId xmlns:a16="http://schemas.microsoft.com/office/drawing/2014/main" id="{CC743780-76F9-A96D-B68B-03C11A92261A}"/>
              </a:ext>
            </a:extLst>
          </p:cNvPr>
          <p:cNvSpPr txBox="1"/>
          <p:nvPr/>
        </p:nvSpPr>
        <p:spPr>
          <a:xfrm>
            <a:off x="1639052" y="2319509"/>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2" name="CuadroTexto 141">
            <a:extLst>
              <a:ext uri="{FF2B5EF4-FFF2-40B4-BE49-F238E27FC236}">
                <a16:creationId xmlns:a16="http://schemas.microsoft.com/office/drawing/2014/main" id="{DFBDB760-2D2C-F19B-13AD-73D2E081F728}"/>
              </a:ext>
            </a:extLst>
          </p:cNvPr>
          <p:cNvSpPr txBox="1"/>
          <p:nvPr/>
        </p:nvSpPr>
        <p:spPr>
          <a:xfrm>
            <a:off x="3592066" y="2320758"/>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3" name="CuadroTexto 142">
            <a:extLst>
              <a:ext uri="{FF2B5EF4-FFF2-40B4-BE49-F238E27FC236}">
                <a16:creationId xmlns:a16="http://schemas.microsoft.com/office/drawing/2014/main" id="{8F165542-A9CE-8F23-EC1A-19DB7E437BEC}"/>
              </a:ext>
            </a:extLst>
          </p:cNvPr>
          <p:cNvSpPr txBox="1"/>
          <p:nvPr/>
        </p:nvSpPr>
        <p:spPr>
          <a:xfrm>
            <a:off x="4875692" y="2327778"/>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5" name="CuadroTexto 144">
            <a:extLst>
              <a:ext uri="{FF2B5EF4-FFF2-40B4-BE49-F238E27FC236}">
                <a16:creationId xmlns:a16="http://schemas.microsoft.com/office/drawing/2014/main" id="{17A1D9DF-E031-221B-1980-EED0BB9D647E}"/>
              </a:ext>
            </a:extLst>
          </p:cNvPr>
          <p:cNvSpPr txBox="1"/>
          <p:nvPr/>
        </p:nvSpPr>
        <p:spPr>
          <a:xfrm>
            <a:off x="7986607" y="2317958"/>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6" name="CuadroTexto 145">
            <a:extLst>
              <a:ext uri="{FF2B5EF4-FFF2-40B4-BE49-F238E27FC236}">
                <a16:creationId xmlns:a16="http://schemas.microsoft.com/office/drawing/2014/main" id="{75AD39B4-D7D0-10AD-A7C8-2DCBE4D61851}"/>
              </a:ext>
            </a:extLst>
          </p:cNvPr>
          <p:cNvSpPr txBox="1"/>
          <p:nvPr/>
        </p:nvSpPr>
        <p:spPr>
          <a:xfrm>
            <a:off x="324769" y="4274719"/>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7" name="CuadroTexto 146">
            <a:extLst>
              <a:ext uri="{FF2B5EF4-FFF2-40B4-BE49-F238E27FC236}">
                <a16:creationId xmlns:a16="http://schemas.microsoft.com/office/drawing/2014/main" id="{EC2130E9-CC0C-7240-6C09-89843221823D}"/>
              </a:ext>
            </a:extLst>
          </p:cNvPr>
          <p:cNvSpPr txBox="1"/>
          <p:nvPr/>
        </p:nvSpPr>
        <p:spPr>
          <a:xfrm>
            <a:off x="1608395" y="4281739"/>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8" name="CuadroTexto 147">
            <a:extLst>
              <a:ext uri="{FF2B5EF4-FFF2-40B4-BE49-F238E27FC236}">
                <a16:creationId xmlns:a16="http://schemas.microsoft.com/office/drawing/2014/main" id="{187295E9-23E0-5A87-659B-A307230A2D8A}"/>
              </a:ext>
            </a:extLst>
          </p:cNvPr>
          <p:cNvSpPr txBox="1"/>
          <p:nvPr/>
        </p:nvSpPr>
        <p:spPr>
          <a:xfrm>
            <a:off x="3599114" y="4212455"/>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9" name="CuadroTexto 148">
            <a:extLst>
              <a:ext uri="{FF2B5EF4-FFF2-40B4-BE49-F238E27FC236}">
                <a16:creationId xmlns:a16="http://schemas.microsoft.com/office/drawing/2014/main" id="{ABA1A8A6-DAA4-0A53-0AA2-7091D395F728}"/>
              </a:ext>
            </a:extLst>
          </p:cNvPr>
          <p:cNvSpPr txBox="1"/>
          <p:nvPr/>
        </p:nvSpPr>
        <p:spPr>
          <a:xfrm>
            <a:off x="4882740" y="4219475"/>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0" name="CuadroTexto 149">
            <a:extLst>
              <a:ext uri="{FF2B5EF4-FFF2-40B4-BE49-F238E27FC236}">
                <a16:creationId xmlns:a16="http://schemas.microsoft.com/office/drawing/2014/main" id="{056F9E9E-7CD0-B0DA-3CB9-F3F826AD9CFF}"/>
              </a:ext>
            </a:extLst>
          </p:cNvPr>
          <p:cNvSpPr txBox="1"/>
          <p:nvPr/>
        </p:nvSpPr>
        <p:spPr>
          <a:xfrm>
            <a:off x="6622390" y="4220024"/>
            <a:ext cx="1617837"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51" name="CuadroTexto 150">
            <a:extLst>
              <a:ext uri="{FF2B5EF4-FFF2-40B4-BE49-F238E27FC236}">
                <a16:creationId xmlns:a16="http://schemas.microsoft.com/office/drawing/2014/main" id="{FD2FCB4D-8908-C373-2E5F-AC7094DECC6C}"/>
              </a:ext>
            </a:extLst>
          </p:cNvPr>
          <p:cNvSpPr txBox="1"/>
          <p:nvPr/>
        </p:nvSpPr>
        <p:spPr>
          <a:xfrm>
            <a:off x="8027883" y="4227044"/>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2" name="CuadroTexto 151">
            <a:extLst>
              <a:ext uri="{FF2B5EF4-FFF2-40B4-BE49-F238E27FC236}">
                <a16:creationId xmlns:a16="http://schemas.microsoft.com/office/drawing/2014/main" id="{2F944525-F496-AD7F-0D68-3102CE3F5E9B}"/>
              </a:ext>
            </a:extLst>
          </p:cNvPr>
          <p:cNvSpPr txBox="1"/>
          <p:nvPr/>
        </p:nvSpPr>
        <p:spPr>
          <a:xfrm>
            <a:off x="383414" y="6425137"/>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53" name="CuadroTexto 152">
            <a:extLst>
              <a:ext uri="{FF2B5EF4-FFF2-40B4-BE49-F238E27FC236}">
                <a16:creationId xmlns:a16="http://schemas.microsoft.com/office/drawing/2014/main" id="{377FFE8A-D377-E029-65E7-4F6B2088F3EA}"/>
              </a:ext>
            </a:extLst>
          </p:cNvPr>
          <p:cNvSpPr txBox="1"/>
          <p:nvPr/>
        </p:nvSpPr>
        <p:spPr>
          <a:xfrm>
            <a:off x="1667040" y="6432157"/>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6" name="CuadroTexto 155">
            <a:extLst>
              <a:ext uri="{FF2B5EF4-FFF2-40B4-BE49-F238E27FC236}">
                <a16:creationId xmlns:a16="http://schemas.microsoft.com/office/drawing/2014/main" id="{D22D3ADB-9249-A540-6F10-36967A928D30}"/>
              </a:ext>
            </a:extLst>
          </p:cNvPr>
          <p:cNvSpPr txBox="1"/>
          <p:nvPr/>
        </p:nvSpPr>
        <p:spPr>
          <a:xfrm>
            <a:off x="3606234" y="6414497"/>
            <a:ext cx="1505838"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57" name="CuadroTexto 156">
            <a:extLst>
              <a:ext uri="{FF2B5EF4-FFF2-40B4-BE49-F238E27FC236}">
                <a16:creationId xmlns:a16="http://schemas.microsoft.com/office/drawing/2014/main" id="{B024B86F-FE44-D27C-5E63-EC2476D3B4BA}"/>
              </a:ext>
            </a:extLst>
          </p:cNvPr>
          <p:cNvSpPr txBox="1"/>
          <p:nvPr/>
        </p:nvSpPr>
        <p:spPr>
          <a:xfrm>
            <a:off x="4899728" y="6421517"/>
            <a:ext cx="1495970" cy="646331"/>
          </a:xfrm>
          <a:prstGeom prst="rect">
            <a:avLst/>
          </a:prstGeom>
          <a:noFill/>
        </p:spPr>
        <p:txBody>
          <a:bodyPr wrap="square" rtlCol="0">
            <a:spAutoFit/>
          </a:bodyPr>
          <a:lstStyle/>
          <a:p>
            <a:pPr algn="ctr"/>
            <a:r>
              <a:rPr lang="es-ES" b="1" dirty="0">
                <a:solidFill>
                  <a:schemeClr val="bg1"/>
                </a:solidFill>
              </a:rPr>
              <a:t>Abril</a:t>
            </a:r>
          </a:p>
          <a:p>
            <a:pPr algn="ctr"/>
            <a:endParaRPr lang="es-CO" b="1" dirty="0">
              <a:solidFill>
                <a:schemeClr val="bg1"/>
              </a:solidFill>
            </a:endParaRPr>
          </a:p>
        </p:txBody>
      </p:sp>
      <p:sp>
        <p:nvSpPr>
          <p:cNvPr id="158" name="CuadroTexto 157">
            <a:extLst>
              <a:ext uri="{FF2B5EF4-FFF2-40B4-BE49-F238E27FC236}">
                <a16:creationId xmlns:a16="http://schemas.microsoft.com/office/drawing/2014/main" id="{48238699-0923-4373-6BC9-5FE84DF29DF4}"/>
              </a:ext>
            </a:extLst>
          </p:cNvPr>
          <p:cNvSpPr txBox="1"/>
          <p:nvPr/>
        </p:nvSpPr>
        <p:spPr>
          <a:xfrm>
            <a:off x="6685682" y="6397129"/>
            <a:ext cx="1554545"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59" name="CuadroTexto 158">
            <a:extLst>
              <a:ext uri="{FF2B5EF4-FFF2-40B4-BE49-F238E27FC236}">
                <a16:creationId xmlns:a16="http://schemas.microsoft.com/office/drawing/2014/main" id="{4581096C-D60E-4A1C-0626-F3EF95FF7EAF}"/>
              </a:ext>
            </a:extLst>
          </p:cNvPr>
          <p:cNvSpPr txBox="1"/>
          <p:nvPr/>
        </p:nvSpPr>
        <p:spPr>
          <a:xfrm>
            <a:off x="8027883" y="6404149"/>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60" name="CuadroTexto 159">
            <a:extLst>
              <a:ext uri="{FF2B5EF4-FFF2-40B4-BE49-F238E27FC236}">
                <a16:creationId xmlns:a16="http://schemas.microsoft.com/office/drawing/2014/main" id="{6A653E8F-CBDF-0E44-342B-1FF9F0ECE369}"/>
              </a:ext>
            </a:extLst>
          </p:cNvPr>
          <p:cNvSpPr txBox="1"/>
          <p:nvPr/>
        </p:nvSpPr>
        <p:spPr>
          <a:xfrm>
            <a:off x="317187" y="8636934"/>
            <a:ext cx="1544677"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61" name="CuadroTexto 160">
            <a:extLst>
              <a:ext uri="{FF2B5EF4-FFF2-40B4-BE49-F238E27FC236}">
                <a16:creationId xmlns:a16="http://schemas.microsoft.com/office/drawing/2014/main" id="{CA8C57AD-7D9D-6C28-B9B9-B017DE5F7F66}"/>
              </a:ext>
            </a:extLst>
          </p:cNvPr>
          <p:cNvSpPr txBox="1"/>
          <p:nvPr/>
        </p:nvSpPr>
        <p:spPr>
          <a:xfrm>
            <a:off x="1649520" y="8643954"/>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62" name="CuadroTexto 161">
            <a:extLst>
              <a:ext uri="{FF2B5EF4-FFF2-40B4-BE49-F238E27FC236}">
                <a16:creationId xmlns:a16="http://schemas.microsoft.com/office/drawing/2014/main" id="{0F4BEBB0-A53F-5C44-2B6D-614D994CEE3D}"/>
              </a:ext>
            </a:extLst>
          </p:cNvPr>
          <p:cNvSpPr txBox="1"/>
          <p:nvPr/>
        </p:nvSpPr>
        <p:spPr>
          <a:xfrm>
            <a:off x="1542128" y="2561682"/>
            <a:ext cx="1544677" cy="502702"/>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159</a:t>
            </a:r>
          </a:p>
          <a:p>
            <a:pPr algn="ctr"/>
            <a:endPar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64" name="CuadroTexto 163">
            <a:extLst>
              <a:ext uri="{FF2B5EF4-FFF2-40B4-BE49-F238E27FC236}">
                <a16:creationId xmlns:a16="http://schemas.microsoft.com/office/drawing/2014/main" id="{F457C3D5-52D2-AAE9-1CD2-0BC64C7D54AE}"/>
              </a:ext>
            </a:extLst>
          </p:cNvPr>
          <p:cNvSpPr txBox="1"/>
          <p:nvPr/>
        </p:nvSpPr>
        <p:spPr>
          <a:xfrm>
            <a:off x="4842081" y="2545394"/>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449</a:t>
            </a:r>
          </a:p>
        </p:txBody>
      </p:sp>
      <p:sp>
        <p:nvSpPr>
          <p:cNvPr id="168" name="CuadroTexto 167">
            <a:extLst>
              <a:ext uri="{FF2B5EF4-FFF2-40B4-BE49-F238E27FC236}">
                <a16:creationId xmlns:a16="http://schemas.microsoft.com/office/drawing/2014/main" id="{E8893F32-0F03-A707-2928-AD01C5C6FC36}"/>
              </a:ext>
            </a:extLst>
          </p:cNvPr>
          <p:cNvSpPr txBox="1"/>
          <p:nvPr/>
        </p:nvSpPr>
        <p:spPr>
          <a:xfrm>
            <a:off x="1578018" y="451066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175</a:t>
            </a:r>
          </a:p>
        </p:txBody>
      </p:sp>
      <p:sp>
        <p:nvSpPr>
          <p:cNvPr id="170" name="CuadroTexto 169">
            <a:extLst>
              <a:ext uri="{FF2B5EF4-FFF2-40B4-BE49-F238E27FC236}">
                <a16:creationId xmlns:a16="http://schemas.microsoft.com/office/drawing/2014/main" id="{727D9822-C732-434B-8A14-6DB1B77F889D}"/>
              </a:ext>
            </a:extLst>
          </p:cNvPr>
          <p:cNvSpPr txBox="1"/>
          <p:nvPr/>
        </p:nvSpPr>
        <p:spPr>
          <a:xfrm>
            <a:off x="4824117" y="446477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158</a:t>
            </a:r>
          </a:p>
        </p:txBody>
      </p:sp>
      <p:sp>
        <p:nvSpPr>
          <p:cNvPr id="172" name="CuadroTexto 171">
            <a:extLst>
              <a:ext uri="{FF2B5EF4-FFF2-40B4-BE49-F238E27FC236}">
                <a16:creationId xmlns:a16="http://schemas.microsoft.com/office/drawing/2014/main" id="{4F6018B6-45D8-ECFF-9AE7-783B8502D7CF}"/>
              </a:ext>
            </a:extLst>
          </p:cNvPr>
          <p:cNvSpPr txBox="1"/>
          <p:nvPr/>
        </p:nvSpPr>
        <p:spPr>
          <a:xfrm>
            <a:off x="7946587" y="447266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229</a:t>
            </a:r>
          </a:p>
        </p:txBody>
      </p:sp>
      <p:sp>
        <p:nvSpPr>
          <p:cNvPr id="175" name="CuadroTexto 174">
            <a:extLst>
              <a:ext uri="{FF2B5EF4-FFF2-40B4-BE49-F238E27FC236}">
                <a16:creationId xmlns:a16="http://schemas.microsoft.com/office/drawing/2014/main" id="{A4E914B8-5D7C-10AF-27A6-6BB62324E381}"/>
              </a:ext>
            </a:extLst>
          </p:cNvPr>
          <p:cNvSpPr txBox="1"/>
          <p:nvPr/>
        </p:nvSpPr>
        <p:spPr>
          <a:xfrm>
            <a:off x="164041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a:t>
            </a:r>
          </a:p>
        </p:txBody>
      </p:sp>
      <p:sp>
        <p:nvSpPr>
          <p:cNvPr id="177" name="CuadroTexto 176">
            <a:extLst>
              <a:ext uri="{FF2B5EF4-FFF2-40B4-BE49-F238E27FC236}">
                <a16:creationId xmlns:a16="http://schemas.microsoft.com/office/drawing/2014/main" id="{EB05ED8D-02BB-E606-9D61-B59B571F57C7}"/>
              </a:ext>
            </a:extLst>
          </p:cNvPr>
          <p:cNvSpPr txBox="1"/>
          <p:nvPr/>
        </p:nvSpPr>
        <p:spPr>
          <a:xfrm>
            <a:off x="4848153" y="666039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165</a:t>
            </a:r>
          </a:p>
        </p:txBody>
      </p:sp>
      <p:sp>
        <p:nvSpPr>
          <p:cNvPr id="179" name="CuadroTexto 178">
            <a:extLst>
              <a:ext uri="{FF2B5EF4-FFF2-40B4-BE49-F238E27FC236}">
                <a16:creationId xmlns:a16="http://schemas.microsoft.com/office/drawing/2014/main" id="{BD10583C-FF9C-C5B9-AC13-E13169503BEA}"/>
              </a:ext>
            </a:extLst>
          </p:cNvPr>
          <p:cNvSpPr txBox="1"/>
          <p:nvPr/>
        </p:nvSpPr>
        <p:spPr>
          <a:xfrm>
            <a:off x="7989044" y="664104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101</a:t>
            </a:r>
          </a:p>
        </p:txBody>
      </p:sp>
      <p:sp>
        <p:nvSpPr>
          <p:cNvPr id="181" name="CuadroTexto 180">
            <a:extLst>
              <a:ext uri="{FF2B5EF4-FFF2-40B4-BE49-F238E27FC236}">
                <a16:creationId xmlns:a16="http://schemas.microsoft.com/office/drawing/2014/main" id="{9E691F49-8ABA-5175-55EF-A72CCBB86171}"/>
              </a:ext>
            </a:extLst>
          </p:cNvPr>
          <p:cNvSpPr txBox="1"/>
          <p:nvPr/>
        </p:nvSpPr>
        <p:spPr>
          <a:xfrm>
            <a:off x="1542058" y="8891948"/>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222</a:t>
            </a:r>
          </a:p>
        </p:txBody>
      </p:sp>
      <p:pic>
        <p:nvPicPr>
          <p:cNvPr id="9" name="Imagen 8">
            <a:extLst>
              <a:ext uri="{FF2B5EF4-FFF2-40B4-BE49-F238E27FC236}">
                <a16:creationId xmlns:a16="http://schemas.microsoft.com/office/drawing/2014/main" id="{3FEE777D-542C-7287-9C2E-7552774CF5C2}"/>
              </a:ext>
            </a:extLst>
          </p:cNvPr>
          <p:cNvPicPr>
            <a:picLocks noChangeAspect="1"/>
          </p:cNvPicPr>
          <p:nvPr/>
        </p:nvPicPr>
        <p:blipFill>
          <a:blip r:embed="rId9"/>
          <a:stretch>
            <a:fillRect/>
          </a:stretch>
        </p:blipFill>
        <p:spPr>
          <a:xfrm>
            <a:off x="3764540" y="3405144"/>
            <a:ext cx="2495898" cy="724001"/>
          </a:xfrm>
          <a:prstGeom prst="rect">
            <a:avLst/>
          </a:prstGeom>
        </p:spPr>
      </p:pic>
      <p:pic>
        <p:nvPicPr>
          <p:cNvPr id="11" name="Imagen 10">
            <a:extLst>
              <a:ext uri="{FF2B5EF4-FFF2-40B4-BE49-F238E27FC236}">
                <a16:creationId xmlns:a16="http://schemas.microsoft.com/office/drawing/2014/main" id="{95F7A512-9E6C-D91A-0ADC-C6C13129C162}"/>
              </a:ext>
            </a:extLst>
          </p:cNvPr>
          <p:cNvPicPr>
            <a:picLocks noChangeAspect="1"/>
          </p:cNvPicPr>
          <p:nvPr/>
        </p:nvPicPr>
        <p:blipFill>
          <a:blip r:embed="rId10"/>
          <a:stretch>
            <a:fillRect/>
          </a:stretch>
        </p:blipFill>
        <p:spPr>
          <a:xfrm>
            <a:off x="590073" y="5311575"/>
            <a:ext cx="2192733" cy="932394"/>
          </a:xfrm>
          <a:prstGeom prst="rect">
            <a:avLst/>
          </a:prstGeom>
        </p:spPr>
      </p:pic>
      <p:pic>
        <p:nvPicPr>
          <p:cNvPr id="14" name="Imagen 13">
            <a:extLst>
              <a:ext uri="{FF2B5EF4-FFF2-40B4-BE49-F238E27FC236}">
                <a16:creationId xmlns:a16="http://schemas.microsoft.com/office/drawing/2014/main" id="{257B093E-4058-DD87-F2B4-AB2E2140AA52}"/>
              </a:ext>
            </a:extLst>
          </p:cNvPr>
          <p:cNvPicPr>
            <a:picLocks noChangeAspect="1"/>
          </p:cNvPicPr>
          <p:nvPr/>
        </p:nvPicPr>
        <p:blipFill>
          <a:blip r:embed="rId11"/>
          <a:stretch>
            <a:fillRect/>
          </a:stretch>
        </p:blipFill>
        <p:spPr>
          <a:xfrm>
            <a:off x="7424325" y="5268661"/>
            <a:ext cx="1247243" cy="1085835"/>
          </a:xfrm>
          <a:prstGeom prst="rect">
            <a:avLst/>
          </a:prstGeom>
        </p:spPr>
      </p:pic>
      <p:pic>
        <p:nvPicPr>
          <p:cNvPr id="10" name="Imagen 9">
            <a:extLst>
              <a:ext uri="{FF2B5EF4-FFF2-40B4-BE49-F238E27FC236}">
                <a16:creationId xmlns:a16="http://schemas.microsoft.com/office/drawing/2014/main" id="{702E63FA-CC90-F3C7-69EB-A6A5A9AC3A52}"/>
              </a:ext>
            </a:extLst>
          </p:cNvPr>
          <p:cNvPicPr>
            <a:picLocks noChangeAspect="1"/>
          </p:cNvPicPr>
          <p:nvPr/>
        </p:nvPicPr>
        <p:blipFill>
          <a:blip r:embed="rId12"/>
          <a:stretch>
            <a:fillRect/>
          </a:stretch>
        </p:blipFill>
        <p:spPr>
          <a:xfrm>
            <a:off x="910610" y="1354915"/>
            <a:ext cx="1397830" cy="978481"/>
          </a:xfrm>
          <a:prstGeom prst="rect">
            <a:avLst/>
          </a:prstGeom>
        </p:spPr>
      </p:pic>
      <p:pic>
        <p:nvPicPr>
          <p:cNvPr id="24" name="Gráfico 23">
            <a:extLst>
              <a:ext uri="{FF2B5EF4-FFF2-40B4-BE49-F238E27FC236}">
                <a16:creationId xmlns:a16="http://schemas.microsoft.com/office/drawing/2014/main" id="{FDC5E92E-F177-0271-07DB-CD4C982F83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99723" y="2363538"/>
            <a:ext cx="1200154" cy="242149"/>
          </a:xfrm>
          <a:prstGeom prst="rect">
            <a:avLst/>
          </a:prstGeom>
        </p:spPr>
      </p:pic>
      <p:sp>
        <p:nvSpPr>
          <p:cNvPr id="25" name="CuadroTexto 24">
            <a:extLst>
              <a:ext uri="{FF2B5EF4-FFF2-40B4-BE49-F238E27FC236}">
                <a16:creationId xmlns:a16="http://schemas.microsoft.com/office/drawing/2014/main" id="{42CCFDB8-F4E6-70B9-73F3-1703BF33EEC4}"/>
              </a:ext>
            </a:extLst>
          </p:cNvPr>
          <p:cNvSpPr txBox="1"/>
          <p:nvPr/>
        </p:nvSpPr>
        <p:spPr>
          <a:xfrm>
            <a:off x="6958462" y="252506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73</a:t>
            </a:r>
          </a:p>
        </p:txBody>
      </p:sp>
      <p:pic>
        <p:nvPicPr>
          <p:cNvPr id="27" name="Gráfico 26">
            <a:extLst>
              <a:ext uri="{FF2B5EF4-FFF2-40B4-BE49-F238E27FC236}">
                <a16:creationId xmlns:a16="http://schemas.microsoft.com/office/drawing/2014/main" id="{BA066023-6F5E-454E-E416-507741A26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08962" y="2353466"/>
            <a:ext cx="1200154" cy="242149"/>
          </a:xfrm>
          <a:prstGeom prst="rect">
            <a:avLst/>
          </a:prstGeom>
        </p:spPr>
      </p:pic>
      <p:sp>
        <p:nvSpPr>
          <p:cNvPr id="29" name="CuadroTexto 28">
            <a:extLst>
              <a:ext uri="{FF2B5EF4-FFF2-40B4-BE49-F238E27FC236}">
                <a16:creationId xmlns:a16="http://schemas.microsoft.com/office/drawing/2014/main" id="{CE4D5CCA-616C-98CF-8FC4-33D97B92EED3}"/>
              </a:ext>
            </a:extLst>
          </p:cNvPr>
          <p:cNvSpPr txBox="1"/>
          <p:nvPr/>
        </p:nvSpPr>
        <p:spPr>
          <a:xfrm>
            <a:off x="6979331" y="2281911"/>
            <a:ext cx="1495970"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30" name="CuadroTexto 29">
            <a:extLst>
              <a:ext uri="{FF2B5EF4-FFF2-40B4-BE49-F238E27FC236}">
                <a16:creationId xmlns:a16="http://schemas.microsoft.com/office/drawing/2014/main" id="{0163ECAF-5972-909E-2AAE-6CB3B2D1C809}"/>
              </a:ext>
            </a:extLst>
          </p:cNvPr>
          <p:cNvSpPr txBox="1"/>
          <p:nvPr/>
        </p:nvSpPr>
        <p:spPr>
          <a:xfrm rot="10800000" flipV="1">
            <a:off x="7775008" y="2312484"/>
            <a:ext cx="2213769" cy="369332"/>
          </a:xfrm>
          <a:prstGeom prst="rect">
            <a:avLst/>
          </a:prstGeom>
          <a:noFill/>
        </p:spPr>
        <p:txBody>
          <a:bodyPr wrap="square">
            <a:spAutoFit/>
          </a:bodyPr>
          <a:lstStyle/>
          <a:p>
            <a:pPr algn="ctr"/>
            <a:r>
              <a:rPr lang="es-ES" b="1" dirty="0">
                <a:solidFill>
                  <a:schemeClr val="bg1"/>
                </a:solidFill>
              </a:rPr>
              <a:t>Abril</a:t>
            </a:r>
            <a:endParaRPr lang="es-CO" b="1" dirty="0">
              <a:solidFill>
                <a:schemeClr val="bg1"/>
              </a:solidFill>
            </a:endParaRPr>
          </a:p>
        </p:txBody>
      </p:sp>
      <p:sp>
        <p:nvSpPr>
          <p:cNvPr id="32" name="CuadroTexto 31">
            <a:extLst>
              <a:ext uri="{FF2B5EF4-FFF2-40B4-BE49-F238E27FC236}">
                <a16:creationId xmlns:a16="http://schemas.microsoft.com/office/drawing/2014/main" id="{CD67D4F0-B60D-B314-F0A8-4687D8B63E86}"/>
              </a:ext>
            </a:extLst>
          </p:cNvPr>
          <p:cNvSpPr txBox="1"/>
          <p:nvPr/>
        </p:nvSpPr>
        <p:spPr>
          <a:xfrm>
            <a:off x="8299877" y="2567671"/>
            <a:ext cx="1593784"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61</a:t>
            </a:r>
          </a:p>
        </p:txBody>
      </p:sp>
      <p:pic>
        <p:nvPicPr>
          <p:cNvPr id="35" name="Imagen 34">
            <a:extLst>
              <a:ext uri="{FF2B5EF4-FFF2-40B4-BE49-F238E27FC236}">
                <a16:creationId xmlns:a16="http://schemas.microsoft.com/office/drawing/2014/main" id="{A1D9421D-BB9F-C318-0AA9-E6B3DD69B1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26913" y="1525363"/>
            <a:ext cx="2030273" cy="686935"/>
          </a:xfrm>
          <a:prstGeom prst="rect">
            <a:avLst/>
          </a:prstGeom>
        </p:spPr>
      </p:pic>
    </p:spTree>
    <p:extLst>
      <p:ext uri="{BB962C8B-B14F-4D97-AF65-F5344CB8AC3E}">
        <p14:creationId xmlns:p14="http://schemas.microsoft.com/office/powerpoint/2010/main" val="500102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9311F77-B64B-4C21-9F2C-C34B3C673E17}"/>
              </a:ext>
            </a:extLst>
          </p:cNvPr>
          <p:cNvSpPr txBox="1"/>
          <p:nvPr/>
        </p:nvSpPr>
        <p:spPr>
          <a:xfrm>
            <a:off x="357527" y="2923578"/>
            <a:ext cx="4546600" cy="5024389"/>
          </a:xfrm>
          <a:prstGeom prst="rect">
            <a:avLst/>
          </a:prstGeom>
          <a:noFill/>
        </p:spPr>
        <p:txBody>
          <a:bodyPr wrap="square" rtlCol="0">
            <a:spAutoFit/>
          </a:bodyPr>
          <a:lstStyle/>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Petición: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Queja: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manifestación de una persona, a través de la cual expresa inconformidad con el actuar de un funcionario de la entidad.</a:t>
            </a: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Reclamo: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a través del cual los usuarios del Sistema General de Seguridad Social en Salud dan a conocer su insatisfacción con la prestación del servicio de salud.</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CD6AED10-82EA-4901-A3AC-B8C8C2416F1B}"/>
              </a:ext>
            </a:extLst>
          </p:cNvPr>
          <p:cNvSpPr txBox="1"/>
          <p:nvPr/>
        </p:nvSpPr>
        <p:spPr>
          <a:xfrm>
            <a:off x="776626" y="2132658"/>
            <a:ext cx="3014323" cy="523220"/>
          </a:xfrm>
          <a:prstGeom prst="rect">
            <a:avLst/>
          </a:prstGeom>
          <a:noFill/>
        </p:spPr>
        <p:txBody>
          <a:bodyPr wrap="square">
            <a:spAutoFit/>
          </a:bodyPr>
          <a:lstStyle/>
          <a:p>
            <a:r>
              <a:rPr lang="es-ES" sz="28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Glosario</a:t>
            </a:r>
            <a:endParaRPr lang="es-CO" sz="28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CuadroTexto 4">
            <a:extLst>
              <a:ext uri="{FF2B5EF4-FFF2-40B4-BE49-F238E27FC236}">
                <a16:creationId xmlns:a16="http://schemas.microsoft.com/office/drawing/2014/main" id="{C4C230B5-B2BE-4A91-A018-185FE58CB831}"/>
              </a:ext>
            </a:extLst>
          </p:cNvPr>
          <p:cNvSpPr txBox="1"/>
          <p:nvPr/>
        </p:nvSpPr>
        <p:spPr>
          <a:xfrm>
            <a:off x="5158127" y="2923578"/>
            <a:ext cx="4546600" cy="4233467"/>
          </a:xfrm>
          <a:prstGeom prst="rect">
            <a:avLst/>
          </a:prstGeom>
          <a:noFill/>
        </p:spPr>
        <p:txBody>
          <a:bodyPr wrap="square" rtlCol="0">
            <a:spAutoFit/>
          </a:bodyPr>
          <a:lstStyle/>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Solicitud de Información: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orientación solicitada para acceder a un servicio.</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Sugerencia: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recomendación que se realiza para mejorar un servicio.</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Derecho de Petición: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endParaRPr lang="es-CO" dirty="0">
              <a:solidFill>
                <a:srgbClr val="23505E"/>
              </a:solidFill>
            </a:endParaRPr>
          </a:p>
        </p:txBody>
      </p:sp>
      <p:sp>
        <p:nvSpPr>
          <p:cNvPr id="6" name="CuadroTexto 5">
            <a:extLst>
              <a:ext uri="{FF2B5EF4-FFF2-40B4-BE49-F238E27FC236}">
                <a16:creationId xmlns:a16="http://schemas.microsoft.com/office/drawing/2014/main" id="{D1E6DF70-1C73-48FE-8B07-2D61E99E38C3}"/>
              </a:ext>
            </a:extLst>
          </p:cNvPr>
          <p:cNvSpPr txBox="1"/>
          <p:nvPr/>
        </p:nvSpPr>
        <p:spPr>
          <a:xfrm>
            <a:off x="2784815" y="8048504"/>
            <a:ext cx="6919912" cy="1015663"/>
          </a:xfrm>
          <a:prstGeom prst="rect">
            <a:avLst/>
          </a:prstGeom>
          <a:noFill/>
        </p:spPr>
        <p:txBody>
          <a:bodyPr wrap="square" rtlCol="0">
            <a:spAutoFit/>
          </a:bodyPr>
          <a:lstStyle/>
          <a:p>
            <a:pPr algn="r">
              <a:tabLst>
                <a:tab pos="2806065" algn="ctr"/>
                <a:tab pos="5612130" algn="r"/>
              </a:tabLst>
            </a:pPr>
            <a:r>
              <a:rPr lang="es-CO" sz="1200" b="1" dirty="0">
                <a:solidFill>
                  <a:srgbClr val="23505E"/>
                </a:solidFill>
                <a:latin typeface="Arial" panose="020B0604020202020204" pitchFamily="34" charset="0"/>
                <a:ea typeface="Times New Roman" panose="02020603050405020304" pitchFamily="18" charset="0"/>
                <a:cs typeface="Arial" panose="020B0604020202020204" pitchFamily="34" charset="0"/>
              </a:rPr>
              <a:t>Circular Externa 00008 de 2018.</a:t>
            </a: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 Por la cual se hacen adiciones, eliminaciones y</a:t>
            </a:r>
          </a:p>
          <a:p>
            <a:pPr algn="r">
              <a:tabLst>
                <a:tab pos="2806065" algn="ctr"/>
                <a:tab pos="5612130" algn="r"/>
              </a:tabLst>
            </a:pP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modificaciones a la Circular 047 de 2007.</a:t>
            </a:r>
          </a:p>
          <a:p>
            <a:pPr algn="r">
              <a:tabLst>
                <a:tab pos="2806065" algn="ctr"/>
                <a:tab pos="5612130" algn="r"/>
              </a:tabLst>
            </a:pPr>
            <a:r>
              <a:rPr lang="es-CO" sz="1200" b="1" dirty="0">
                <a:solidFill>
                  <a:srgbClr val="23505E"/>
                </a:solidFill>
                <a:latin typeface="Arial" panose="020B0604020202020204" pitchFamily="34" charset="0"/>
                <a:ea typeface="Times New Roman" panose="02020603050405020304" pitchFamily="18" charset="0"/>
                <a:cs typeface="Arial" panose="020B0604020202020204" pitchFamily="34" charset="0"/>
              </a:rPr>
              <a:t>Ley 1755 de 2015</a:t>
            </a: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 Por medio de la cual se regula el Derecho Fundamental de Petición y se sustituye un título del Código de Procedimiento Administrativo y de lo Contencioso Administrativo.</a:t>
            </a:r>
          </a:p>
          <a:p>
            <a:pPr algn="r"/>
            <a:endParaRPr lang="es-CO" sz="1200"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698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B25FF851-D53F-4873-AD8B-CC8F2DC1FDF2}"/>
              </a:ext>
            </a:extLst>
          </p:cNvPr>
          <p:cNvSpPr txBox="1"/>
          <p:nvPr/>
        </p:nvSpPr>
        <p:spPr>
          <a:xfrm>
            <a:off x="2065177"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12,4%</a:t>
            </a:r>
          </a:p>
        </p:txBody>
      </p:sp>
      <p:sp>
        <p:nvSpPr>
          <p:cNvPr id="11" name="CuadroTexto 10">
            <a:extLst>
              <a:ext uri="{FF2B5EF4-FFF2-40B4-BE49-F238E27FC236}">
                <a16:creationId xmlns:a16="http://schemas.microsoft.com/office/drawing/2014/main" id="{68078794-3A53-49A4-9D19-0A15C3C3F656}"/>
              </a:ext>
            </a:extLst>
          </p:cNvPr>
          <p:cNvSpPr txBox="1"/>
          <p:nvPr/>
        </p:nvSpPr>
        <p:spPr>
          <a:xfrm>
            <a:off x="5548207"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3" name="CuadroTexto 12">
            <a:extLst>
              <a:ext uri="{FF2B5EF4-FFF2-40B4-BE49-F238E27FC236}">
                <a16:creationId xmlns:a16="http://schemas.microsoft.com/office/drawing/2014/main" id="{99BAF038-B4E5-428F-B384-6B7076E3FB28}"/>
              </a:ext>
            </a:extLst>
          </p:cNvPr>
          <p:cNvSpPr txBox="1"/>
          <p:nvPr/>
        </p:nvSpPr>
        <p:spPr>
          <a:xfrm>
            <a:off x="7441955"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83</a:t>
            </a:r>
          </a:p>
        </p:txBody>
      </p:sp>
      <p:sp>
        <p:nvSpPr>
          <p:cNvPr id="14" name="CuadroTexto 13">
            <a:extLst>
              <a:ext uri="{FF2B5EF4-FFF2-40B4-BE49-F238E27FC236}">
                <a16:creationId xmlns:a16="http://schemas.microsoft.com/office/drawing/2014/main" id="{8191787D-5274-4190-95CE-36B6BC76FF31}"/>
              </a:ext>
            </a:extLst>
          </p:cNvPr>
          <p:cNvSpPr txBox="1"/>
          <p:nvPr/>
        </p:nvSpPr>
        <p:spPr>
          <a:xfrm>
            <a:off x="3522768" y="524416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176</a:t>
            </a:r>
          </a:p>
        </p:txBody>
      </p:sp>
      <p:sp>
        <p:nvSpPr>
          <p:cNvPr id="16" name="CuadroTexto 15">
            <a:extLst>
              <a:ext uri="{FF2B5EF4-FFF2-40B4-BE49-F238E27FC236}">
                <a16:creationId xmlns:a16="http://schemas.microsoft.com/office/drawing/2014/main" id="{6C17190F-4222-4CD7-BAA7-4EAD4BEEF397}"/>
              </a:ext>
            </a:extLst>
          </p:cNvPr>
          <p:cNvSpPr txBox="1"/>
          <p:nvPr/>
        </p:nvSpPr>
        <p:spPr>
          <a:xfrm>
            <a:off x="5548207" y="52483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18" name="CuadroTexto 17">
            <a:extLst>
              <a:ext uri="{FF2B5EF4-FFF2-40B4-BE49-F238E27FC236}">
                <a16:creationId xmlns:a16="http://schemas.microsoft.com/office/drawing/2014/main" id="{2668796C-3F32-4851-AFA1-46D23448DE54}"/>
              </a:ext>
            </a:extLst>
          </p:cNvPr>
          <p:cNvSpPr txBox="1"/>
          <p:nvPr/>
        </p:nvSpPr>
        <p:spPr>
          <a:xfrm>
            <a:off x="7441955" y="52483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88</a:t>
            </a:r>
          </a:p>
        </p:txBody>
      </p:sp>
      <p:sp>
        <p:nvSpPr>
          <p:cNvPr id="19" name="CuadroTexto 18">
            <a:extLst>
              <a:ext uri="{FF2B5EF4-FFF2-40B4-BE49-F238E27FC236}">
                <a16:creationId xmlns:a16="http://schemas.microsoft.com/office/drawing/2014/main" id="{8F9B6EAB-D748-417B-B6C9-8F0790CF2BE2}"/>
              </a:ext>
            </a:extLst>
          </p:cNvPr>
          <p:cNvSpPr txBox="1"/>
          <p:nvPr/>
        </p:nvSpPr>
        <p:spPr>
          <a:xfrm>
            <a:off x="3522768" y="570453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216</a:t>
            </a:r>
          </a:p>
        </p:txBody>
      </p:sp>
      <p:sp>
        <p:nvSpPr>
          <p:cNvPr id="21" name="CuadroTexto 20">
            <a:extLst>
              <a:ext uri="{FF2B5EF4-FFF2-40B4-BE49-F238E27FC236}">
                <a16:creationId xmlns:a16="http://schemas.microsoft.com/office/drawing/2014/main" id="{35A53CC0-247A-42B3-B6B0-7E2C25EA6C05}"/>
              </a:ext>
            </a:extLst>
          </p:cNvPr>
          <p:cNvSpPr txBox="1"/>
          <p:nvPr/>
        </p:nvSpPr>
        <p:spPr>
          <a:xfrm>
            <a:off x="5548207" y="57087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3" name="CuadroTexto 22">
            <a:extLst>
              <a:ext uri="{FF2B5EF4-FFF2-40B4-BE49-F238E27FC236}">
                <a16:creationId xmlns:a16="http://schemas.microsoft.com/office/drawing/2014/main" id="{1D8D85D6-250B-412E-AED8-A6C702AF004E}"/>
              </a:ext>
            </a:extLst>
          </p:cNvPr>
          <p:cNvSpPr txBox="1"/>
          <p:nvPr/>
        </p:nvSpPr>
        <p:spPr>
          <a:xfrm>
            <a:off x="7441955" y="57087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117</a:t>
            </a:r>
          </a:p>
        </p:txBody>
      </p:sp>
      <p:sp>
        <p:nvSpPr>
          <p:cNvPr id="24" name="CuadroTexto 23">
            <a:extLst>
              <a:ext uri="{FF2B5EF4-FFF2-40B4-BE49-F238E27FC236}">
                <a16:creationId xmlns:a16="http://schemas.microsoft.com/office/drawing/2014/main" id="{5154DDA0-745E-4135-ABC3-D3653D866D15}"/>
              </a:ext>
            </a:extLst>
          </p:cNvPr>
          <p:cNvSpPr txBox="1"/>
          <p:nvPr/>
        </p:nvSpPr>
        <p:spPr>
          <a:xfrm>
            <a:off x="3522768"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292</a:t>
            </a:r>
          </a:p>
        </p:txBody>
      </p:sp>
      <p:sp>
        <p:nvSpPr>
          <p:cNvPr id="26" name="CuadroTexto 25">
            <a:extLst>
              <a:ext uri="{FF2B5EF4-FFF2-40B4-BE49-F238E27FC236}">
                <a16:creationId xmlns:a16="http://schemas.microsoft.com/office/drawing/2014/main" id="{5D6E622E-4912-4A12-8DD8-EC89E1294841}"/>
              </a:ext>
            </a:extLst>
          </p:cNvPr>
          <p:cNvSpPr txBox="1"/>
          <p:nvPr/>
        </p:nvSpPr>
        <p:spPr>
          <a:xfrm>
            <a:off x="5548207"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8" name="CuadroTexto 27">
            <a:extLst>
              <a:ext uri="{FF2B5EF4-FFF2-40B4-BE49-F238E27FC236}">
                <a16:creationId xmlns:a16="http://schemas.microsoft.com/office/drawing/2014/main" id="{2CB7502C-6622-4F82-BD66-D854E0CE5650}"/>
              </a:ext>
            </a:extLst>
          </p:cNvPr>
          <p:cNvSpPr txBox="1"/>
          <p:nvPr/>
        </p:nvSpPr>
        <p:spPr>
          <a:xfrm>
            <a:off x="7441955"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174</a:t>
            </a:r>
          </a:p>
        </p:txBody>
      </p:sp>
      <p:sp>
        <p:nvSpPr>
          <p:cNvPr id="29" name="CuadroTexto 28">
            <a:extLst>
              <a:ext uri="{FF2B5EF4-FFF2-40B4-BE49-F238E27FC236}">
                <a16:creationId xmlns:a16="http://schemas.microsoft.com/office/drawing/2014/main" id="{2D7BE8DE-2E7D-4693-BDA5-18181EDEBDE2}"/>
              </a:ext>
            </a:extLst>
          </p:cNvPr>
          <p:cNvSpPr txBox="1"/>
          <p:nvPr/>
        </p:nvSpPr>
        <p:spPr>
          <a:xfrm>
            <a:off x="3522768" y="66379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227</a:t>
            </a:r>
          </a:p>
        </p:txBody>
      </p:sp>
      <p:sp>
        <p:nvSpPr>
          <p:cNvPr id="31" name="CuadroTexto 30">
            <a:extLst>
              <a:ext uri="{FF2B5EF4-FFF2-40B4-BE49-F238E27FC236}">
                <a16:creationId xmlns:a16="http://schemas.microsoft.com/office/drawing/2014/main" id="{E0D64624-C0B1-4665-9D71-7210FDBFBEDC}"/>
              </a:ext>
            </a:extLst>
          </p:cNvPr>
          <p:cNvSpPr txBox="1"/>
          <p:nvPr/>
        </p:nvSpPr>
        <p:spPr>
          <a:xfrm>
            <a:off x="5548207" y="66421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1E25AF08-5CD7-42C4-94AA-F665F18293CA}"/>
              </a:ext>
            </a:extLst>
          </p:cNvPr>
          <p:cNvSpPr txBox="1"/>
          <p:nvPr/>
        </p:nvSpPr>
        <p:spPr>
          <a:xfrm>
            <a:off x="7441955" y="66421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156</a:t>
            </a:r>
          </a:p>
        </p:txBody>
      </p:sp>
      <p:sp>
        <p:nvSpPr>
          <p:cNvPr id="34" name="CuadroTexto 33">
            <a:extLst>
              <a:ext uri="{FF2B5EF4-FFF2-40B4-BE49-F238E27FC236}">
                <a16:creationId xmlns:a16="http://schemas.microsoft.com/office/drawing/2014/main" id="{6A367509-34F0-4415-8237-4C47CEF17D63}"/>
              </a:ext>
            </a:extLst>
          </p:cNvPr>
          <p:cNvSpPr txBox="1"/>
          <p:nvPr/>
        </p:nvSpPr>
        <p:spPr>
          <a:xfrm>
            <a:off x="3522768" y="711106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927</a:t>
            </a:r>
          </a:p>
        </p:txBody>
      </p:sp>
      <p:sp>
        <p:nvSpPr>
          <p:cNvPr id="36" name="CuadroTexto 35">
            <a:extLst>
              <a:ext uri="{FF2B5EF4-FFF2-40B4-BE49-F238E27FC236}">
                <a16:creationId xmlns:a16="http://schemas.microsoft.com/office/drawing/2014/main" id="{73017F6A-52BE-41A8-AC3A-5A1400637DFA}"/>
              </a:ext>
            </a:extLst>
          </p:cNvPr>
          <p:cNvSpPr txBox="1"/>
          <p:nvPr/>
        </p:nvSpPr>
        <p:spPr>
          <a:xfrm>
            <a:off x="5548207" y="71152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38" name="CuadroTexto 37">
            <a:extLst>
              <a:ext uri="{FF2B5EF4-FFF2-40B4-BE49-F238E27FC236}">
                <a16:creationId xmlns:a16="http://schemas.microsoft.com/office/drawing/2014/main" id="{92804DD6-5602-4FC0-A8B9-04C2B6425D24}"/>
              </a:ext>
            </a:extLst>
          </p:cNvPr>
          <p:cNvSpPr txBox="1"/>
          <p:nvPr/>
        </p:nvSpPr>
        <p:spPr>
          <a:xfrm>
            <a:off x="7441955" y="71152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601</a:t>
            </a:r>
          </a:p>
        </p:txBody>
      </p:sp>
      <p:sp>
        <p:nvSpPr>
          <p:cNvPr id="39" name="CuadroTexto 38">
            <a:extLst>
              <a:ext uri="{FF2B5EF4-FFF2-40B4-BE49-F238E27FC236}">
                <a16:creationId xmlns:a16="http://schemas.microsoft.com/office/drawing/2014/main" id="{5A65849A-A675-47DE-BF33-C902091326DF}"/>
              </a:ext>
            </a:extLst>
          </p:cNvPr>
          <p:cNvSpPr txBox="1"/>
          <p:nvPr/>
        </p:nvSpPr>
        <p:spPr>
          <a:xfrm>
            <a:off x="3522768" y="757143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510</a:t>
            </a:r>
          </a:p>
        </p:txBody>
      </p:sp>
      <p:sp>
        <p:nvSpPr>
          <p:cNvPr id="41" name="CuadroTexto 40">
            <a:extLst>
              <a:ext uri="{FF2B5EF4-FFF2-40B4-BE49-F238E27FC236}">
                <a16:creationId xmlns:a16="http://schemas.microsoft.com/office/drawing/2014/main" id="{E22A789F-A56B-46B8-9819-C5D58E39EE0F}"/>
              </a:ext>
            </a:extLst>
          </p:cNvPr>
          <p:cNvSpPr txBox="1"/>
          <p:nvPr/>
        </p:nvSpPr>
        <p:spPr>
          <a:xfrm>
            <a:off x="5546797" y="7565432"/>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a:t>
            </a:r>
          </a:p>
        </p:txBody>
      </p:sp>
      <p:sp>
        <p:nvSpPr>
          <p:cNvPr id="43" name="CuadroTexto 42">
            <a:extLst>
              <a:ext uri="{FF2B5EF4-FFF2-40B4-BE49-F238E27FC236}">
                <a16:creationId xmlns:a16="http://schemas.microsoft.com/office/drawing/2014/main" id="{E8E4FC05-E790-441B-BE11-52F7C02F8F74}"/>
              </a:ext>
            </a:extLst>
          </p:cNvPr>
          <p:cNvSpPr txBox="1"/>
          <p:nvPr/>
        </p:nvSpPr>
        <p:spPr>
          <a:xfrm>
            <a:off x="7441955" y="75756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439</a:t>
            </a:r>
          </a:p>
        </p:txBody>
      </p:sp>
      <p:sp>
        <p:nvSpPr>
          <p:cNvPr id="44" name="CuadroTexto 43">
            <a:extLst>
              <a:ext uri="{FF2B5EF4-FFF2-40B4-BE49-F238E27FC236}">
                <a16:creationId xmlns:a16="http://schemas.microsoft.com/office/drawing/2014/main" id="{1402F8C2-9D78-4BDD-A4E4-8AF8B1479C50}"/>
              </a:ext>
            </a:extLst>
          </p:cNvPr>
          <p:cNvSpPr txBox="1"/>
          <p:nvPr/>
        </p:nvSpPr>
        <p:spPr>
          <a:xfrm>
            <a:off x="3522768" y="804451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500</a:t>
            </a:r>
          </a:p>
        </p:txBody>
      </p:sp>
      <p:sp>
        <p:nvSpPr>
          <p:cNvPr id="46" name="CuadroTexto 45">
            <a:extLst>
              <a:ext uri="{FF2B5EF4-FFF2-40B4-BE49-F238E27FC236}">
                <a16:creationId xmlns:a16="http://schemas.microsoft.com/office/drawing/2014/main" id="{10529046-99BF-408A-AF28-1E33EB336B71}"/>
              </a:ext>
            </a:extLst>
          </p:cNvPr>
          <p:cNvSpPr txBox="1"/>
          <p:nvPr/>
        </p:nvSpPr>
        <p:spPr>
          <a:xfrm>
            <a:off x="5548207" y="80486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48" name="CuadroTexto 47">
            <a:extLst>
              <a:ext uri="{FF2B5EF4-FFF2-40B4-BE49-F238E27FC236}">
                <a16:creationId xmlns:a16="http://schemas.microsoft.com/office/drawing/2014/main" id="{2B703CC6-55FF-4EF4-8617-8338A630064A}"/>
              </a:ext>
            </a:extLst>
          </p:cNvPr>
          <p:cNvSpPr txBox="1"/>
          <p:nvPr/>
        </p:nvSpPr>
        <p:spPr>
          <a:xfrm>
            <a:off x="7441955" y="80486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318</a:t>
            </a:r>
          </a:p>
        </p:txBody>
      </p:sp>
      <p:sp>
        <p:nvSpPr>
          <p:cNvPr id="49" name="CuadroTexto 48">
            <a:extLst>
              <a:ext uri="{FF2B5EF4-FFF2-40B4-BE49-F238E27FC236}">
                <a16:creationId xmlns:a16="http://schemas.microsoft.com/office/drawing/2014/main" id="{F61243D5-07AF-4DA1-871D-36C065DCE4D8}"/>
              </a:ext>
            </a:extLst>
          </p:cNvPr>
          <p:cNvSpPr txBox="1"/>
          <p:nvPr/>
        </p:nvSpPr>
        <p:spPr>
          <a:xfrm>
            <a:off x="3522768" y="85048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11.147</a:t>
            </a:r>
          </a:p>
        </p:txBody>
      </p:sp>
      <p:sp>
        <p:nvSpPr>
          <p:cNvPr id="51" name="CuadroTexto 50">
            <a:extLst>
              <a:ext uri="{FF2B5EF4-FFF2-40B4-BE49-F238E27FC236}">
                <a16:creationId xmlns:a16="http://schemas.microsoft.com/office/drawing/2014/main" id="{9CAE8E34-CDC3-4D0E-AEBE-77416A4ED4DF}"/>
              </a:ext>
            </a:extLst>
          </p:cNvPr>
          <p:cNvSpPr txBox="1"/>
          <p:nvPr/>
        </p:nvSpPr>
        <p:spPr>
          <a:xfrm>
            <a:off x="5548207" y="85090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a:t>
            </a:r>
          </a:p>
        </p:txBody>
      </p:sp>
      <p:sp>
        <p:nvSpPr>
          <p:cNvPr id="53" name="CuadroTexto 52">
            <a:extLst>
              <a:ext uri="{FF2B5EF4-FFF2-40B4-BE49-F238E27FC236}">
                <a16:creationId xmlns:a16="http://schemas.microsoft.com/office/drawing/2014/main" id="{F861205A-5B0D-4D1A-94C3-8B8ACFF0481B}"/>
              </a:ext>
            </a:extLst>
          </p:cNvPr>
          <p:cNvSpPr txBox="1"/>
          <p:nvPr/>
        </p:nvSpPr>
        <p:spPr>
          <a:xfrm>
            <a:off x="7499503" y="85048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4,234</a:t>
            </a:r>
          </a:p>
        </p:txBody>
      </p:sp>
      <p:sp>
        <p:nvSpPr>
          <p:cNvPr id="54" name="CuadroTexto 53">
            <a:extLst>
              <a:ext uri="{FF2B5EF4-FFF2-40B4-BE49-F238E27FC236}">
                <a16:creationId xmlns:a16="http://schemas.microsoft.com/office/drawing/2014/main" id="{FDAB4BF2-8215-4535-ABE7-AC81F8019B53}"/>
              </a:ext>
            </a:extLst>
          </p:cNvPr>
          <p:cNvSpPr txBox="1"/>
          <p:nvPr/>
        </p:nvSpPr>
        <p:spPr>
          <a:xfrm>
            <a:off x="3170985"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0,2%</a:t>
            </a:r>
          </a:p>
        </p:txBody>
      </p:sp>
      <p:sp>
        <p:nvSpPr>
          <p:cNvPr id="55" name="CuadroTexto 54">
            <a:extLst>
              <a:ext uri="{FF2B5EF4-FFF2-40B4-BE49-F238E27FC236}">
                <a16:creationId xmlns:a16="http://schemas.microsoft.com/office/drawing/2014/main" id="{5F48775F-2F15-474A-A37C-CF9265B56477}"/>
              </a:ext>
            </a:extLst>
          </p:cNvPr>
          <p:cNvSpPr txBox="1"/>
          <p:nvPr/>
        </p:nvSpPr>
        <p:spPr>
          <a:xfrm>
            <a:off x="4300379"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5,1%</a:t>
            </a:r>
          </a:p>
        </p:txBody>
      </p:sp>
      <p:sp>
        <p:nvSpPr>
          <p:cNvPr id="56" name="CuadroTexto 55">
            <a:extLst>
              <a:ext uri="{FF2B5EF4-FFF2-40B4-BE49-F238E27FC236}">
                <a16:creationId xmlns:a16="http://schemas.microsoft.com/office/drawing/2014/main" id="{38C31CFA-7A5B-4D97-9F28-E82123384832}"/>
              </a:ext>
            </a:extLst>
          </p:cNvPr>
          <p:cNvSpPr txBox="1"/>
          <p:nvPr/>
        </p:nvSpPr>
        <p:spPr>
          <a:xfrm>
            <a:off x="5404373"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76,7%</a:t>
            </a:r>
          </a:p>
        </p:txBody>
      </p:sp>
      <p:sp>
        <p:nvSpPr>
          <p:cNvPr id="57" name="CuadroTexto 56">
            <a:extLst>
              <a:ext uri="{FF2B5EF4-FFF2-40B4-BE49-F238E27FC236}">
                <a16:creationId xmlns:a16="http://schemas.microsoft.com/office/drawing/2014/main" id="{8A5658D6-197E-46A3-B335-D7CC9B6BB448}"/>
              </a:ext>
            </a:extLst>
          </p:cNvPr>
          <p:cNvSpPr txBox="1"/>
          <p:nvPr/>
        </p:nvSpPr>
        <p:spPr>
          <a:xfrm>
            <a:off x="952148"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0,1%</a:t>
            </a:r>
          </a:p>
        </p:txBody>
      </p:sp>
      <p:sp>
        <p:nvSpPr>
          <p:cNvPr id="58" name="CuadroTexto 57">
            <a:extLst>
              <a:ext uri="{FF2B5EF4-FFF2-40B4-BE49-F238E27FC236}">
                <a16:creationId xmlns:a16="http://schemas.microsoft.com/office/drawing/2014/main" id="{4C0B0BBB-D80F-41D5-92C0-D24FA0637835}"/>
              </a:ext>
            </a:extLst>
          </p:cNvPr>
          <p:cNvSpPr txBox="1"/>
          <p:nvPr/>
        </p:nvSpPr>
        <p:spPr>
          <a:xfrm>
            <a:off x="3522768"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135</a:t>
            </a:r>
          </a:p>
        </p:txBody>
      </p:sp>
      <p:sp>
        <p:nvSpPr>
          <p:cNvPr id="59" name="CuadroTexto 58">
            <a:extLst>
              <a:ext uri="{FF2B5EF4-FFF2-40B4-BE49-F238E27FC236}">
                <a16:creationId xmlns:a16="http://schemas.microsoft.com/office/drawing/2014/main" id="{1DD75175-17FE-4E00-B68D-05ADA2D8C2FA}"/>
              </a:ext>
            </a:extLst>
          </p:cNvPr>
          <p:cNvSpPr txBox="1"/>
          <p:nvPr/>
        </p:nvSpPr>
        <p:spPr>
          <a:xfrm>
            <a:off x="6512224"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1,9%</a:t>
            </a:r>
          </a:p>
        </p:txBody>
      </p:sp>
      <p:sp>
        <p:nvSpPr>
          <p:cNvPr id="60" name="CuadroTexto 59">
            <a:extLst>
              <a:ext uri="{FF2B5EF4-FFF2-40B4-BE49-F238E27FC236}">
                <a16:creationId xmlns:a16="http://schemas.microsoft.com/office/drawing/2014/main" id="{3111F4D1-9CF8-478F-B491-0B279E4A47AD}"/>
              </a:ext>
            </a:extLst>
          </p:cNvPr>
          <p:cNvSpPr txBox="1"/>
          <p:nvPr/>
        </p:nvSpPr>
        <p:spPr>
          <a:xfrm>
            <a:off x="7641618"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3,5%</a:t>
            </a:r>
          </a:p>
        </p:txBody>
      </p:sp>
      <p:sp>
        <p:nvSpPr>
          <p:cNvPr id="2" name="CuadroTexto 1">
            <a:extLst>
              <a:ext uri="{FF2B5EF4-FFF2-40B4-BE49-F238E27FC236}">
                <a16:creationId xmlns:a16="http://schemas.microsoft.com/office/drawing/2014/main" id="{62825E48-73D6-637F-C453-F5F8F12A8FE0}"/>
              </a:ext>
            </a:extLst>
          </p:cNvPr>
          <p:cNvSpPr txBox="1"/>
          <p:nvPr/>
        </p:nvSpPr>
        <p:spPr>
          <a:xfrm>
            <a:off x="3524179" y="900620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14,130</a:t>
            </a:r>
          </a:p>
        </p:txBody>
      </p:sp>
      <p:sp>
        <p:nvSpPr>
          <p:cNvPr id="3" name="CuadroTexto 2">
            <a:extLst>
              <a:ext uri="{FF2B5EF4-FFF2-40B4-BE49-F238E27FC236}">
                <a16:creationId xmlns:a16="http://schemas.microsoft.com/office/drawing/2014/main" id="{6283ADE7-1334-B6A8-3923-CA77219DBDE2}"/>
              </a:ext>
            </a:extLst>
          </p:cNvPr>
          <p:cNvSpPr txBox="1"/>
          <p:nvPr/>
        </p:nvSpPr>
        <p:spPr>
          <a:xfrm>
            <a:off x="1044932" y="9347767"/>
            <a:ext cx="6847783" cy="338554"/>
          </a:xfrm>
          <a:prstGeom prst="rect">
            <a:avLst/>
          </a:prstGeom>
          <a:noFill/>
        </p:spPr>
        <p:txBody>
          <a:bodyPr wrap="square" rtlCol="0">
            <a:spAutoFit/>
          </a:bodyPr>
          <a:lstStyle/>
          <a:p>
            <a:pPr algn="just"/>
            <a:r>
              <a:rPr lang="es-MX" sz="800" b="1" u="sng" dirty="0">
                <a:solidFill>
                  <a:srgbClr val="23505E"/>
                </a:solidFill>
                <a:latin typeface="Open Sans" panose="020B0606030504020204" pitchFamily="34" charset="0"/>
                <a:ea typeface="Open Sans" panose="020B0606030504020204" pitchFamily="34" charset="0"/>
                <a:cs typeface="Open Sans" panose="020B0606030504020204" pitchFamily="34" charset="0"/>
              </a:rPr>
              <a:t>Nota1:</a:t>
            </a:r>
          </a:p>
          <a:p>
            <a:pPr algn="just"/>
            <a:r>
              <a:rPr lang="es-MX" sz="800" dirty="0">
                <a:solidFill>
                  <a:srgbClr val="23505E"/>
                </a:solidFill>
                <a:latin typeface="Open Sans" panose="020B0606030504020204" pitchFamily="34" charset="0"/>
                <a:ea typeface="Open Sans" panose="020B0606030504020204" pitchFamily="34" charset="0"/>
                <a:cs typeface="Open Sans" panose="020B0606030504020204" pitchFamily="34" charset="0"/>
              </a:rPr>
              <a:t>La caracterización por subregión para cada canal se realiza según la disponibilidad del dato reportado por los usuarios.</a:t>
            </a:r>
          </a:p>
        </p:txBody>
      </p:sp>
      <p:sp>
        <p:nvSpPr>
          <p:cNvPr id="4" name="CuadroTexto 3">
            <a:extLst>
              <a:ext uri="{FF2B5EF4-FFF2-40B4-BE49-F238E27FC236}">
                <a16:creationId xmlns:a16="http://schemas.microsoft.com/office/drawing/2014/main" id="{98E32BFB-50F3-DD69-BCE3-CB94A82D66D3}"/>
              </a:ext>
            </a:extLst>
          </p:cNvPr>
          <p:cNvSpPr txBox="1"/>
          <p:nvPr/>
        </p:nvSpPr>
        <p:spPr>
          <a:xfrm>
            <a:off x="5546797" y="897843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19</a:t>
            </a:r>
          </a:p>
        </p:txBody>
      </p:sp>
      <p:sp>
        <p:nvSpPr>
          <p:cNvPr id="5" name="CuadroTexto 4">
            <a:extLst>
              <a:ext uri="{FF2B5EF4-FFF2-40B4-BE49-F238E27FC236}">
                <a16:creationId xmlns:a16="http://schemas.microsoft.com/office/drawing/2014/main" id="{7155E0D5-FA4A-00C7-2D34-043A185B992D}"/>
              </a:ext>
            </a:extLst>
          </p:cNvPr>
          <p:cNvSpPr txBox="1"/>
          <p:nvPr/>
        </p:nvSpPr>
        <p:spPr>
          <a:xfrm>
            <a:off x="7499503" y="8978170"/>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6,210</a:t>
            </a:r>
          </a:p>
        </p:txBody>
      </p:sp>
    </p:spTree>
    <p:extLst>
      <p:ext uri="{BB962C8B-B14F-4D97-AF65-F5344CB8AC3E}">
        <p14:creationId xmlns:p14="http://schemas.microsoft.com/office/powerpoint/2010/main" val="2753702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05BD593-3658-DB22-1CDA-59CA5B04F1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5" name="CuadroTexto 4">
            <a:extLst>
              <a:ext uri="{FF2B5EF4-FFF2-40B4-BE49-F238E27FC236}">
                <a16:creationId xmlns:a16="http://schemas.microsoft.com/office/drawing/2014/main" id="{F925D532-188D-376A-2A8E-33132577407B}"/>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135</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(60%)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6" name="CuadroTexto 5">
            <a:extLst>
              <a:ext uri="{FF2B5EF4-FFF2-40B4-BE49-F238E27FC236}">
                <a16:creationId xmlns:a16="http://schemas.microsoft.com/office/drawing/2014/main" id="{9D7678F2-63F7-CBC0-EB95-7392A709BE8F}"/>
              </a:ext>
            </a:extLst>
          </p:cNvPr>
          <p:cNvSpPr txBox="1"/>
          <p:nvPr/>
        </p:nvSpPr>
        <p:spPr>
          <a:xfrm>
            <a:off x="2136719"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135</a:t>
            </a:r>
          </a:p>
        </p:txBody>
      </p:sp>
      <p:sp>
        <p:nvSpPr>
          <p:cNvPr id="7" name="CuadroTexto 6">
            <a:extLst>
              <a:ext uri="{FF2B5EF4-FFF2-40B4-BE49-F238E27FC236}">
                <a16:creationId xmlns:a16="http://schemas.microsoft.com/office/drawing/2014/main" id="{12274C96-D3FB-D591-7CC2-A0CEB014F18A}"/>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a:t>
            </a: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0C0EFE64-1E5A-D4CA-47F9-B9B289DD649D}"/>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9" name="CuadroTexto 8">
            <a:extLst>
              <a:ext uri="{FF2B5EF4-FFF2-40B4-BE49-F238E27FC236}">
                <a16:creationId xmlns:a16="http://schemas.microsoft.com/office/drawing/2014/main" id="{61F1D7BC-D7CC-C80D-CFCA-BDE7C5F48DEF}"/>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CBBD7A5A-3708-0004-8BE8-C588A5A2F0EE}"/>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1" name="CuadroTexto 10">
            <a:extLst>
              <a:ext uri="{FF2B5EF4-FFF2-40B4-BE49-F238E27FC236}">
                <a16:creationId xmlns:a16="http://schemas.microsoft.com/office/drawing/2014/main" id="{9A2E0595-9354-9C7E-3A05-B214D9D3A216}"/>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3" name="CuadroTexto 12">
            <a:extLst>
              <a:ext uri="{FF2B5EF4-FFF2-40B4-BE49-F238E27FC236}">
                <a16:creationId xmlns:a16="http://schemas.microsoft.com/office/drawing/2014/main" id="{3ADC7160-1587-3B72-384F-EA90B22957C6}"/>
              </a:ext>
            </a:extLst>
          </p:cNvPr>
          <p:cNvSpPr txBox="1"/>
          <p:nvPr/>
        </p:nvSpPr>
        <p:spPr>
          <a:xfrm>
            <a:off x="2114918"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224</a:t>
            </a:r>
          </a:p>
        </p:txBody>
      </p:sp>
      <p:sp>
        <p:nvSpPr>
          <p:cNvPr id="15" name="CuadroTexto 14">
            <a:extLst>
              <a:ext uri="{FF2B5EF4-FFF2-40B4-BE49-F238E27FC236}">
                <a16:creationId xmlns:a16="http://schemas.microsoft.com/office/drawing/2014/main" id="{1F7145B6-4514-BF5B-C550-73D375733B2F}"/>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7" name="CuadroTexto 16">
            <a:extLst>
              <a:ext uri="{FF2B5EF4-FFF2-40B4-BE49-F238E27FC236}">
                <a16:creationId xmlns:a16="http://schemas.microsoft.com/office/drawing/2014/main" id="{5CC76DAC-AC5C-6F80-EBC5-1D262FADA76E}"/>
              </a:ext>
            </a:extLst>
          </p:cNvPr>
          <p:cNvSpPr txBox="1"/>
          <p:nvPr/>
        </p:nvSpPr>
        <p:spPr>
          <a:xfrm>
            <a:off x="3582089"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87</a:t>
            </a:r>
          </a:p>
        </p:txBody>
      </p:sp>
      <p:sp>
        <p:nvSpPr>
          <p:cNvPr id="19" name="CuadroTexto 18">
            <a:extLst>
              <a:ext uri="{FF2B5EF4-FFF2-40B4-BE49-F238E27FC236}">
                <a16:creationId xmlns:a16="http://schemas.microsoft.com/office/drawing/2014/main" id="{6ED5F38E-5008-0511-F603-CDF39CCFCD8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852F6BE2-AEF9-97A9-AB6F-756EBD0AC1C0}"/>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5F4462E1-CB27-85AB-5E51-DC2B3302D05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6335DEC5-A93D-E7D3-C1D4-9A58188655C2}"/>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a:t>
            </a:r>
          </a:p>
        </p:txBody>
      </p:sp>
      <p:sp>
        <p:nvSpPr>
          <p:cNvPr id="27" name="CuadroTexto 26">
            <a:extLst>
              <a:ext uri="{FF2B5EF4-FFF2-40B4-BE49-F238E27FC236}">
                <a16:creationId xmlns:a16="http://schemas.microsoft.com/office/drawing/2014/main" id="{94193F69-DC72-93FD-0543-DBE2BAF1E1DF}"/>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224</a:t>
            </a:r>
          </a:p>
        </p:txBody>
      </p:sp>
      <p:sp>
        <p:nvSpPr>
          <p:cNvPr id="28" name="CuadroTexto 27">
            <a:extLst>
              <a:ext uri="{FF2B5EF4-FFF2-40B4-BE49-F238E27FC236}">
                <a16:creationId xmlns:a16="http://schemas.microsoft.com/office/drawing/2014/main" id="{DDD14FAC-1D5D-693A-C291-B55AE0B540A1}"/>
              </a:ext>
            </a:extLst>
          </p:cNvPr>
          <p:cNvSpPr txBox="1"/>
          <p:nvPr/>
        </p:nvSpPr>
        <p:spPr>
          <a:xfrm>
            <a:off x="1943443" y="3517223"/>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9" name="CuadroTexto 28">
            <a:extLst>
              <a:ext uri="{FF2B5EF4-FFF2-40B4-BE49-F238E27FC236}">
                <a16:creationId xmlns:a16="http://schemas.microsoft.com/office/drawing/2014/main" id="{3DD5871A-E2FA-40E9-CC42-1340B3C33846}"/>
              </a:ext>
            </a:extLst>
          </p:cNvPr>
          <p:cNvSpPr txBox="1"/>
          <p:nvPr/>
        </p:nvSpPr>
        <p:spPr>
          <a:xfrm>
            <a:off x="3381983" y="3507516"/>
            <a:ext cx="1396201"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A744E4FB-1C4B-08C5-1B26-D1E8DF5F2137}"/>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1676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0F2A079-1CA3-9C65-350F-50926459C940}"/>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176</a:t>
            </a:r>
          </a:p>
        </p:txBody>
      </p:sp>
      <p:sp>
        <p:nvSpPr>
          <p:cNvPr id="3" name="CuadroTexto 2">
            <a:extLst>
              <a:ext uri="{FF2B5EF4-FFF2-40B4-BE49-F238E27FC236}">
                <a16:creationId xmlns:a16="http://schemas.microsoft.com/office/drawing/2014/main" id="{191A3D3B-AFFA-A775-3B5A-E3F028F568BF}"/>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88</a:t>
            </a:r>
          </a:p>
        </p:txBody>
      </p:sp>
      <p:sp>
        <p:nvSpPr>
          <p:cNvPr id="4" name="CuadroTexto 3">
            <a:extLst>
              <a:ext uri="{FF2B5EF4-FFF2-40B4-BE49-F238E27FC236}">
                <a16:creationId xmlns:a16="http://schemas.microsoft.com/office/drawing/2014/main" id="{4E925F82-1547-145E-8F01-265E629FB068}"/>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1" name="CuadroTexto 20">
            <a:extLst>
              <a:ext uri="{FF2B5EF4-FFF2-40B4-BE49-F238E27FC236}">
                <a16:creationId xmlns:a16="http://schemas.microsoft.com/office/drawing/2014/main" id="{C4546D59-5972-EA2E-75C4-35671CA28D1C}"/>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2" name="CuadroTexto 21">
            <a:extLst>
              <a:ext uri="{FF2B5EF4-FFF2-40B4-BE49-F238E27FC236}">
                <a16:creationId xmlns:a16="http://schemas.microsoft.com/office/drawing/2014/main" id="{474265C4-DE22-776F-DB36-5028F70B57C4}"/>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5" name="CuadroTexto 24">
            <a:extLst>
              <a:ext uri="{FF2B5EF4-FFF2-40B4-BE49-F238E27FC236}">
                <a16:creationId xmlns:a16="http://schemas.microsoft.com/office/drawing/2014/main" id="{A808D64F-2F7B-B381-2553-01773A40415B}"/>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607B726B-351C-12B3-3DF5-096B094B6BC2}"/>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269</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325714A1-596A-3055-1A1C-0713BA9F8090}"/>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78</a:t>
            </a:r>
          </a:p>
        </p:txBody>
      </p:sp>
      <p:sp>
        <p:nvSpPr>
          <p:cNvPr id="28" name="CuadroTexto 27">
            <a:extLst>
              <a:ext uri="{FF2B5EF4-FFF2-40B4-BE49-F238E27FC236}">
                <a16:creationId xmlns:a16="http://schemas.microsoft.com/office/drawing/2014/main" id="{5ED42F72-BF0B-DA4D-B808-6C6AC2FED761}"/>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75</a:t>
            </a:r>
          </a:p>
        </p:txBody>
      </p:sp>
      <p:sp>
        <p:nvSpPr>
          <p:cNvPr id="29" name="CuadroTexto 28">
            <a:extLst>
              <a:ext uri="{FF2B5EF4-FFF2-40B4-BE49-F238E27FC236}">
                <a16:creationId xmlns:a16="http://schemas.microsoft.com/office/drawing/2014/main" id="{49DBDB0F-5E7E-49C9-7610-571BD61243D3}"/>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3B9D541D-D946-356B-462B-FC0D1EF1DB77}"/>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1" name="CuadroTexto 30">
            <a:extLst>
              <a:ext uri="{FF2B5EF4-FFF2-40B4-BE49-F238E27FC236}">
                <a16:creationId xmlns:a16="http://schemas.microsoft.com/office/drawing/2014/main" id="{78EDE7A0-CAEB-3A2E-B1C7-C1CCABB001DC}"/>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32" name="CuadroTexto 31">
            <a:extLst>
              <a:ext uri="{FF2B5EF4-FFF2-40B4-BE49-F238E27FC236}">
                <a16:creationId xmlns:a16="http://schemas.microsoft.com/office/drawing/2014/main" id="{DE35FECF-46F5-7D78-6423-DECE6B94C6DA}"/>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29</a:t>
            </a:r>
          </a:p>
        </p:txBody>
      </p:sp>
      <p:sp>
        <p:nvSpPr>
          <p:cNvPr id="33" name="CuadroTexto 32">
            <a:extLst>
              <a:ext uri="{FF2B5EF4-FFF2-40B4-BE49-F238E27FC236}">
                <a16:creationId xmlns:a16="http://schemas.microsoft.com/office/drawing/2014/main" id="{D9142DB6-4C75-FCA1-9409-87B4A3585566}"/>
              </a:ext>
            </a:extLst>
          </p:cNvPr>
          <p:cNvSpPr txBox="1"/>
          <p:nvPr/>
        </p:nvSpPr>
        <p:spPr>
          <a:xfrm>
            <a:off x="3523737"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187</a:t>
            </a:r>
          </a:p>
        </p:txBody>
      </p:sp>
      <p:sp>
        <p:nvSpPr>
          <p:cNvPr id="34" name="CuadroTexto 33">
            <a:extLst>
              <a:ext uri="{FF2B5EF4-FFF2-40B4-BE49-F238E27FC236}">
                <a16:creationId xmlns:a16="http://schemas.microsoft.com/office/drawing/2014/main" id="{8CD064E5-EF84-F984-F148-7829BF199D0F}"/>
              </a:ext>
            </a:extLst>
          </p:cNvPr>
          <p:cNvSpPr txBox="1"/>
          <p:nvPr/>
        </p:nvSpPr>
        <p:spPr>
          <a:xfrm>
            <a:off x="1587532" y="3539093"/>
            <a:ext cx="175307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0469A70B-3023-0996-D107-5BF1E57A0B48}"/>
              </a:ext>
            </a:extLst>
          </p:cNvPr>
          <p:cNvSpPr txBox="1"/>
          <p:nvPr/>
        </p:nvSpPr>
        <p:spPr>
          <a:xfrm>
            <a:off x="3330387" y="3517774"/>
            <a:ext cx="1514568"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A23AB50E-702E-39C0-3049-C61D56E1AC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33488E44-9F2A-D44E-4C30-C78E83707082}"/>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176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65</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D8A22F09-CB3B-184E-A5D0-988C5556E3A0}"/>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018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22AA637-D64E-3A05-579E-CC54CC7ACDC2}"/>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216</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4084FFD7-8558-7AE2-0E3A-C45F9E20E484}"/>
              </a:ext>
            </a:extLst>
          </p:cNvPr>
          <p:cNvSpPr txBox="1"/>
          <p:nvPr/>
        </p:nvSpPr>
        <p:spPr>
          <a:xfrm>
            <a:off x="2243834" y="4670980"/>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117</a:t>
            </a:r>
          </a:p>
        </p:txBody>
      </p:sp>
      <p:sp>
        <p:nvSpPr>
          <p:cNvPr id="4" name="CuadroTexto 3">
            <a:extLst>
              <a:ext uri="{FF2B5EF4-FFF2-40B4-BE49-F238E27FC236}">
                <a16:creationId xmlns:a16="http://schemas.microsoft.com/office/drawing/2014/main" id="{7E688706-CE75-865E-C23A-B31819969280}"/>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D7453D6C-330E-DE92-7273-6BDB8B4BF585}"/>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EF08C930-D60E-909E-2DAD-FBDF0CFC9F9B}"/>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87383A54-2141-F6A8-7E4F-09515A8D68E1}"/>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CCBBEC9C-DEC0-10B1-F5E1-4541F412F6DD}"/>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336</a:t>
            </a:r>
          </a:p>
        </p:txBody>
      </p:sp>
      <p:sp>
        <p:nvSpPr>
          <p:cNvPr id="27" name="CuadroTexto 26">
            <a:extLst>
              <a:ext uri="{FF2B5EF4-FFF2-40B4-BE49-F238E27FC236}">
                <a16:creationId xmlns:a16="http://schemas.microsoft.com/office/drawing/2014/main" id="{E67811BD-9B6B-9E9D-2632-D23CDF35003B}"/>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81</a:t>
            </a:r>
          </a:p>
        </p:txBody>
      </p:sp>
      <p:sp>
        <p:nvSpPr>
          <p:cNvPr id="28" name="CuadroTexto 27">
            <a:extLst>
              <a:ext uri="{FF2B5EF4-FFF2-40B4-BE49-F238E27FC236}">
                <a16:creationId xmlns:a16="http://schemas.microsoft.com/office/drawing/2014/main" id="{22047CE3-FF16-4B86-9EE5-E5A4B5475F21}"/>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93</a:t>
            </a:r>
          </a:p>
        </p:txBody>
      </p:sp>
      <p:sp>
        <p:nvSpPr>
          <p:cNvPr id="29" name="CuadroTexto 28">
            <a:extLst>
              <a:ext uri="{FF2B5EF4-FFF2-40B4-BE49-F238E27FC236}">
                <a16:creationId xmlns:a16="http://schemas.microsoft.com/office/drawing/2014/main" id="{F001C129-4E48-0EFE-D64D-DF83F12B046C}"/>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30" name="CuadroTexto 29">
            <a:extLst>
              <a:ext uri="{FF2B5EF4-FFF2-40B4-BE49-F238E27FC236}">
                <a16:creationId xmlns:a16="http://schemas.microsoft.com/office/drawing/2014/main" id="{FC76954A-E027-E17B-C412-13ED9BBB376B}"/>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41314C95-5BE6-04ED-4123-EE40AEAC5841}"/>
              </a:ext>
            </a:extLst>
          </p:cNvPr>
          <p:cNvSpPr txBox="1"/>
          <p:nvPr/>
        </p:nvSpPr>
        <p:spPr>
          <a:xfrm>
            <a:off x="3779733"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8DC214E3-AD7A-1901-77BB-422B226C9B7A}"/>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a:t>
            </a:r>
          </a:p>
        </p:txBody>
      </p:sp>
      <p:sp>
        <p:nvSpPr>
          <p:cNvPr id="33" name="CuadroTexto 32">
            <a:extLst>
              <a:ext uri="{FF2B5EF4-FFF2-40B4-BE49-F238E27FC236}">
                <a16:creationId xmlns:a16="http://schemas.microsoft.com/office/drawing/2014/main" id="{559BA0A0-D3A3-EC9D-5493-FCBCAD470834}"/>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188</a:t>
            </a:r>
          </a:p>
        </p:txBody>
      </p:sp>
      <p:sp>
        <p:nvSpPr>
          <p:cNvPr id="34" name="CuadroTexto 33">
            <a:extLst>
              <a:ext uri="{FF2B5EF4-FFF2-40B4-BE49-F238E27FC236}">
                <a16:creationId xmlns:a16="http://schemas.microsoft.com/office/drawing/2014/main" id="{4BD482C0-262F-FFF4-D23A-D6FF648F7176}"/>
              </a:ext>
            </a:extLst>
          </p:cNvPr>
          <p:cNvSpPr txBox="1"/>
          <p:nvPr/>
        </p:nvSpPr>
        <p:spPr>
          <a:xfrm>
            <a:off x="1738310" y="3596344"/>
            <a:ext cx="1760443" cy="307777"/>
          </a:xfrm>
          <a:prstGeom prst="rect">
            <a:avLst/>
          </a:prstGeom>
          <a:noFill/>
        </p:spPr>
        <p:txBody>
          <a:bodyPr wrap="square">
            <a:spAutoFit/>
          </a:bodyPr>
          <a:lstStyle/>
          <a:p>
            <a:pPr lvl="1">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8BFA3258-6834-4EA6-739B-C3BC7E0020C7}"/>
              </a:ext>
            </a:extLst>
          </p:cNvPr>
          <p:cNvSpPr txBox="1"/>
          <p:nvPr/>
        </p:nvSpPr>
        <p:spPr>
          <a:xfrm>
            <a:off x="3140772" y="3600378"/>
            <a:ext cx="1760443"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6F1E1217-2348-37DB-A754-49D0B9F912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DAAB1698-7FB2-C205-191F-D600AECC7D11}"/>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216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64</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luego de la Supersalud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4F288917-060F-B067-B7F2-B531F9DF3857}"/>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47805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Gráfico 20">
            <a:extLst>
              <a:ext uri="{FF2B5EF4-FFF2-40B4-BE49-F238E27FC236}">
                <a16:creationId xmlns:a16="http://schemas.microsoft.com/office/drawing/2014/main" id="{C7B7A7F3-B5A4-44A9-AC36-9C91362EEB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2" name="CuadroTexto 1">
            <a:extLst>
              <a:ext uri="{FF2B5EF4-FFF2-40B4-BE49-F238E27FC236}">
                <a16:creationId xmlns:a16="http://schemas.microsoft.com/office/drawing/2014/main" id="{D824CD14-EF79-6109-1123-B03354B7A435}"/>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292</a:t>
            </a:r>
          </a:p>
        </p:txBody>
      </p:sp>
      <p:sp>
        <p:nvSpPr>
          <p:cNvPr id="3" name="CuadroTexto 2">
            <a:extLst>
              <a:ext uri="{FF2B5EF4-FFF2-40B4-BE49-F238E27FC236}">
                <a16:creationId xmlns:a16="http://schemas.microsoft.com/office/drawing/2014/main" id="{84D61905-C286-E2D4-BD13-87900DE7DD97}"/>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CuadroTexto 3">
            <a:extLst>
              <a:ext uri="{FF2B5EF4-FFF2-40B4-BE49-F238E27FC236}">
                <a16:creationId xmlns:a16="http://schemas.microsoft.com/office/drawing/2014/main" id="{A57CC7BE-74E4-3EF0-77BF-184FC6BB2B0F}"/>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025861AA-8FF4-08AC-1DE6-148C96EB138E}"/>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4" name="CuadroTexto 23">
            <a:extLst>
              <a:ext uri="{FF2B5EF4-FFF2-40B4-BE49-F238E27FC236}">
                <a16:creationId xmlns:a16="http://schemas.microsoft.com/office/drawing/2014/main" id="{6AB14654-3FB8-A134-EBE3-4926587BE2D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5" name="CuadroTexto 24">
            <a:extLst>
              <a:ext uri="{FF2B5EF4-FFF2-40B4-BE49-F238E27FC236}">
                <a16:creationId xmlns:a16="http://schemas.microsoft.com/office/drawing/2014/main" id="{6C9C1542-A57D-6243-881D-FB6CFB829468}"/>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6" name="CuadroTexto 25">
            <a:extLst>
              <a:ext uri="{FF2B5EF4-FFF2-40B4-BE49-F238E27FC236}">
                <a16:creationId xmlns:a16="http://schemas.microsoft.com/office/drawing/2014/main" id="{6C6C4DE7-189E-BF7D-5AD1-CC4C7A5BA63D}"/>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472</a:t>
            </a:r>
          </a:p>
        </p:txBody>
      </p:sp>
      <p:sp>
        <p:nvSpPr>
          <p:cNvPr id="27" name="CuadroTexto 26">
            <a:extLst>
              <a:ext uri="{FF2B5EF4-FFF2-40B4-BE49-F238E27FC236}">
                <a16:creationId xmlns:a16="http://schemas.microsoft.com/office/drawing/2014/main" id="{FF2869AF-D1EE-A0C9-6134-27F2A42EC242}"/>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204</a:t>
            </a:r>
          </a:p>
        </p:txBody>
      </p:sp>
      <p:sp>
        <p:nvSpPr>
          <p:cNvPr id="28" name="CuadroTexto 27">
            <a:extLst>
              <a:ext uri="{FF2B5EF4-FFF2-40B4-BE49-F238E27FC236}">
                <a16:creationId xmlns:a16="http://schemas.microsoft.com/office/drawing/2014/main" id="{B99C7268-3549-03C8-708D-1EED5F263DA7}"/>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138</a:t>
            </a:r>
          </a:p>
        </p:txBody>
      </p:sp>
      <p:sp>
        <p:nvSpPr>
          <p:cNvPr id="29" name="CuadroTexto 28">
            <a:extLst>
              <a:ext uri="{FF2B5EF4-FFF2-40B4-BE49-F238E27FC236}">
                <a16:creationId xmlns:a16="http://schemas.microsoft.com/office/drawing/2014/main" id="{20B164FA-7CAA-462D-253D-BDDB134DA03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30" name="CuadroTexto 29">
            <a:extLst>
              <a:ext uri="{FF2B5EF4-FFF2-40B4-BE49-F238E27FC236}">
                <a16:creationId xmlns:a16="http://schemas.microsoft.com/office/drawing/2014/main" id="{74E7CD0C-1B38-D3F2-1095-BFE0951E7105}"/>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85BA3711-E4FA-4647-01EE-AD42167C593B}"/>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4220FCC5-F745-B5CD-33D4-342FC547F448}"/>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37</a:t>
            </a:r>
          </a:p>
        </p:txBody>
      </p:sp>
      <p:sp>
        <p:nvSpPr>
          <p:cNvPr id="33" name="CuadroTexto 32">
            <a:extLst>
              <a:ext uri="{FF2B5EF4-FFF2-40B4-BE49-F238E27FC236}">
                <a16:creationId xmlns:a16="http://schemas.microsoft.com/office/drawing/2014/main" id="{17E239D6-A488-F5FE-F657-1E521783CD9F}"/>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384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026BBABC-1A47-C9C7-65AC-460F8E09D38B}"/>
              </a:ext>
            </a:extLst>
          </p:cNvPr>
          <p:cNvSpPr txBox="1"/>
          <p:nvPr/>
        </p:nvSpPr>
        <p:spPr>
          <a:xfrm>
            <a:off x="1579104" y="3444097"/>
            <a:ext cx="1813392" cy="307777"/>
          </a:xfrm>
          <a:prstGeom prst="rect">
            <a:avLst/>
          </a:prstGeom>
          <a:noFill/>
        </p:spPr>
        <p:txBody>
          <a:bodyPr wrap="square">
            <a:spAutoFit/>
          </a:bodyPr>
          <a:lstStyle/>
          <a:p>
            <a:pPr lvl="1">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05B1CE6-1ED1-C774-F18B-63AFAA6BE1A5}"/>
              </a:ext>
            </a:extLst>
          </p:cNvPr>
          <p:cNvSpPr txBox="1"/>
          <p:nvPr/>
        </p:nvSpPr>
        <p:spPr>
          <a:xfrm>
            <a:off x="3215845" y="3431714"/>
            <a:ext cx="1943779"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AB3F2B31-279C-5482-6C56-191BDB433720}"/>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292</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(62%)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5134173C-33F2-F516-2097-D53A897F5530}"/>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491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B462E27-57DA-DF65-53CD-2DA50C8BB4BE}"/>
              </a:ext>
            </a:extLst>
          </p:cNvPr>
          <p:cNvSpPr txBox="1"/>
          <p:nvPr/>
        </p:nvSpPr>
        <p:spPr>
          <a:xfrm>
            <a:off x="2159017"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227</a:t>
            </a:r>
          </a:p>
        </p:txBody>
      </p:sp>
      <p:sp>
        <p:nvSpPr>
          <p:cNvPr id="3" name="CuadroTexto 2">
            <a:extLst>
              <a:ext uri="{FF2B5EF4-FFF2-40B4-BE49-F238E27FC236}">
                <a16:creationId xmlns:a16="http://schemas.microsoft.com/office/drawing/2014/main" id="{75DE41BC-BE75-DD66-4668-5FF06C81DA4B}"/>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156</a:t>
            </a:r>
          </a:p>
        </p:txBody>
      </p:sp>
      <p:sp>
        <p:nvSpPr>
          <p:cNvPr id="4" name="CuadroTexto 3">
            <a:extLst>
              <a:ext uri="{FF2B5EF4-FFF2-40B4-BE49-F238E27FC236}">
                <a16:creationId xmlns:a16="http://schemas.microsoft.com/office/drawing/2014/main" id="{76DB9EA5-5510-9355-6C90-2BC69D9BBCE2}"/>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23" name="CuadroTexto 22">
            <a:extLst>
              <a:ext uri="{FF2B5EF4-FFF2-40B4-BE49-F238E27FC236}">
                <a16:creationId xmlns:a16="http://schemas.microsoft.com/office/drawing/2014/main" id="{936BE232-BA6A-C5E2-B633-F3F806986532}"/>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A793892F-C4D5-A512-19B1-A9DDCAF82667}"/>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7FDB4549-88AF-EEE3-6E88-1C9A816166D3}"/>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46ABA347-C09E-7F58-7EA6-EF4D13B48194}"/>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386</a:t>
            </a:r>
          </a:p>
        </p:txBody>
      </p:sp>
      <p:sp>
        <p:nvSpPr>
          <p:cNvPr id="27" name="CuadroTexto 26">
            <a:extLst>
              <a:ext uri="{FF2B5EF4-FFF2-40B4-BE49-F238E27FC236}">
                <a16:creationId xmlns:a16="http://schemas.microsoft.com/office/drawing/2014/main" id="{07E94866-9C50-E90C-99CC-CEC5A7FD0B37}"/>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185</a:t>
            </a:r>
          </a:p>
        </p:txBody>
      </p:sp>
      <p:sp>
        <p:nvSpPr>
          <p:cNvPr id="28" name="CuadroTexto 27">
            <a:extLst>
              <a:ext uri="{FF2B5EF4-FFF2-40B4-BE49-F238E27FC236}">
                <a16:creationId xmlns:a16="http://schemas.microsoft.com/office/drawing/2014/main" id="{FC07A201-7E45-E5AD-F16E-2C29A029CC58}"/>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114</a:t>
            </a:r>
          </a:p>
        </p:txBody>
      </p:sp>
      <p:sp>
        <p:nvSpPr>
          <p:cNvPr id="29" name="CuadroTexto 28">
            <a:extLst>
              <a:ext uri="{FF2B5EF4-FFF2-40B4-BE49-F238E27FC236}">
                <a16:creationId xmlns:a16="http://schemas.microsoft.com/office/drawing/2014/main" id="{83965C11-EB96-023E-EFB1-19F6005F84AA}"/>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A80ADA43-77A4-DE45-0632-A4D5295A0782}"/>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1" name="CuadroTexto 30">
            <a:extLst>
              <a:ext uri="{FF2B5EF4-FFF2-40B4-BE49-F238E27FC236}">
                <a16:creationId xmlns:a16="http://schemas.microsoft.com/office/drawing/2014/main" id="{0F42671B-0884-8357-981E-12CA33954F4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2" name="CuadroTexto 31">
            <a:extLst>
              <a:ext uri="{FF2B5EF4-FFF2-40B4-BE49-F238E27FC236}">
                <a16:creationId xmlns:a16="http://schemas.microsoft.com/office/drawing/2014/main" id="{ECC6CBC6-942B-F99B-C6E3-77A420C6BDF8}"/>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a:t>
            </a:r>
          </a:p>
        </p:txBody>
      </p:sp>
      <p:sp>
        <p:nvSpPr>
          <p:cNvPr id="33" name="CuadroTexto 32">
            <a:extLst>
              <a:ext uri="{FF2B5EF4-FFF2-40B4-BE49-F238E27FC236}">
                <a16:creationId xmlns:a16="http://schemas.microsoft.com/office/drawing/2014/main" id="{87D41DF4-B3AE-B334-6CCB-89608169E173}"/>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315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C1468B11-8F9C-67C2-8F6B-11D077EFD58D}"/>
              </a:ext>
            </a:extLst>
          </p:cNvPr>
          <p:cNvSpPr txBox="1"/>
          <p:nvPr/>
        </p:nvSpPr>
        <p:spPr>
          <a:xfrm>
            <a:off x="1985407" y="354612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 2024</a:t>
            </a:r>
          </a:p>
        </p:txBody>
      </p:sp>
      <p:sp>
        <p:nvSpPr>
          <p:cNvPr id="35" name="CuadroTexto 34">
            <a:extLst>
              <a:ext uri="{FF2B5EF4-FFF2-40B4-BE49-F238E27FC236}">
                <a16:creationId xmlns:a16="http://schemas.microsoft.com/office/drawing/2014/main" id="{13F52172-EF3E-B26B-D820-3035F88BEEB4}"/>
              </a:ext>
            </a:extLst>
          </p:cNvPr>
          <p:cNvSpPr txBox="1"/>
          <p:nvPr/>
        </p:nvSpPr>
        <p:spPr>
          <a:xfrm>
            <a:off x="3367786" y="3572964"/>
            <a:ext cx="1517937"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82936C17-7F3B-1139-0951-43D7A9B21F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EACC8C32-29EF-CC11-7EA1-5F8E21B6117B}"/>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227 (59%)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E9045F8A-9090-3D57-288B-CF6329E510C8}"/>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32380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E253C6F-AA44-EB20-90A7-CC081876DD5E}"/>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927</a:t>
            </a:r>
          </a:p>
        </p:txBody>
      </p:sp>
      <p:sp>
        <p:nvSpPr>
          <p:cNvPr id="3" name="CuadroTexto 2">
            <a:extLst>
              <a:ext uri="{FF2B5EF4-FFF2-40B4-BE49-F238E27FC236}">
                <a16:creationId xmlns:a16="http://schemas.microsoft.com/office/drawing/2014/main" id="{A6F657EB-D634-A7BF-2ED9-89FD7F7BA6BC}"/>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601</a:t>
            </a:r>
          </a:p>
        </p:txBody>
      </p:sp>
      <p:sp>
        <p:nvSpPr>
          <p:cNvPr id="4" name="CuadroTexto 3">
            <a:extLst>
              <a:ext uri="{FF2B5EF4-FFF2-40B4-BE49-F238E27FC236}">
                <a16:creationId xmlns:a16="http://schemas.microsoft.com/office/drawing/2014/main" id="{BF4057A9-78CB-2389-F3D1-A6EDB566D594}"/>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19</a:t>
            </a:r>
          </a:p>
        </p:txBody>
      </p:sp>
      <p:sp>
        <p:nvSpPr>
          <p:cNvPr id="23" name="CuadroTexto 22">
            <a:extLst>
              <a:ext uri="{FF2B5EF4-FFF2-40B4-BE49-F238E27FC236}">
                <a16:creationId xmlns:a16="http://schemas.microsoft.com/office/drawing/2014/main" id="{2865E15C-A9AF-9F0C-3065-DE83FC42440D}"/>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4" name="CuadroTexto 23">
            <a:extLst>
              <a:ext uri="{FF2B5EF4-FFF2-40B4-BE49-F238E27FC236}">
                <a16:creationId xmlns:a16="http://schemas.microsoft.com/office/drawing/2014/main" id="{642F3345-BB79-B845-F402-EE4D079F993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10</a:t>
            </a:r>
          </a:p>
        </p:txBody>
      </p:sp>
      <p:sp>
        <p:nvSpPr>
          <p:cNvPr id="25" name="CuadroTexto 24">
            <a:extLst>
              <a:ext uri="{FF2B5EF4-FFF2-40B4-BE49-F238E27FC236}">
                <a16:creationId xmlns:a16="http://schemas.microsoft.com/office/drawing/2014/main" id="{9E0E0B1A-C7B2-C50A-38E4-E90D21812189}"/>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97BD79E5-C972-D414-B672-DBD8BC121DA6}"/>
              </a:ext>
            </a:extLst>
          </p:cNvPr>
          <p:cNvSpPr txBox="1"/>
          <p:nvPr/>
        </p:nvSpPr>
        <p:spPr>
          <a:xfrm>
            <a:off x="2165384"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1,560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6599262D-D906-6583-A243-66D4DE586201}"/>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1,052</a:t>
            </a:r>
          </a:p>
        </p:txBody>
      </p:sp>
      <p:sp>
        <p:nvSpPr>
          <p:cNvPr id="28" name="CuadroTexto 27">
            <a:extLst>
              <a:ext uri="{FF2B5EF4-FFF2-40B4-BE49-F238E27FC236}">
                <a16:creationId xmlns:a16="http://schemas.microsoft.com/office/drawing/2014/main" id="{395EF15F-D973-2F1F-8575-B94D6BDA466D}"/>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494</a:t>
            </a:r>
          </a:p>
        </p:txBody>
      </p:sp>
      <p:sp>
        <p:nvSpPr>
          <p:cNvPr id="29" name="CuadroTexto 28">
            <a:extLst>
              <a:ext uri="{FF2B5EF4-FFF2-40B4-BE49-F238E27FC236}">
                <a16:creationId xmlns:a16="http://schemas.microsoft.com/office/drawing/2014/main" id="{2DE5CCDB-50DF-7995-5D03-06D15086433F}"/>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7D9674DE-1A61-EA48-6B22-204191A93089}"/>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AA452384-E804-11F2-BD39-52ADEB9CBD30}"/>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5B086826-713B-CBC2-6912-CF37DEF1984B}"/>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465AEE0E-3901-4E45-24DC-28E481E7FADC}"/>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1,063</a:t>
            </a:r>
          </a:p>
        </p:txBody>
      </p:sp>
      <p:sp>
        <p:nvSpPr>
          <p:cNvPr id="34" name="CuadroTexto 33">
            <a:extLst>
              <a:ext uri="{FF2B5EF4-FFF2-40B4-BE49-F238E27FC236}">
                <a16:creationId xmlns:a16="http://schemas.microsoft.com/office/drawing/2014/main" id="{CF58F45E-CF6F-AF7B-DE70-944D995024AC}"/>
              </a:ext>
            </a:extLst>
          </p:cNvPr>
          <p:cNvSpPr txBox="1"/>
          <p:nvPr/>
        </p:nvSpPr>
        <p:spPr>
          <a:xfrm>
            <a:off x="1996294" y="3437536"/>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C08C8825-1D5A-150C-8534-60DC111763AF}"/>
              </a:ext>
            </a:extLst>
          </p:cNvPr>
          <p:cNvSpPr txBox="1"/>
          <p:nvPr/>
        </p:nvSpPr>
        <p:spPr>
          <a:xfrm>
            <a:off x="3367761" y="3435147"/>
            <a:ext cx="164781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365EB38C-543F-992D-B7DC-D0B077E006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1AF8D216-DB9E-B862-7744-F8F0BC3DB594}"/>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927</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(59%)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EFD993AE-9928-FC6C-4E89-5703488D22DE}"/>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402500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11223</TotalTime>
  <Words>1986</Words>
  <Application>Microsoft Office PowerPoint</Application>
  <PresentationFormat>Personalizado</PresentationFormat>
  <Paragraphs>406</Paragraphs>
  <Slides>26</Slides>
  <Notes>3</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26</vt:i4>
      </vt:variant>
    </vt:vector>
  </HeadingPairs>
  <TitlesOfParts>
    <vt:vector size="35" baseType="lpstr">
      <vt:lpstr>Arial</vt:lpstr>
      <vt:lpstr>Calibri</vt:lpstr>
      <vt:lpstr>Calibri Light</vt:lpstr>
      <vt:lpstr>Open Sans</vt:lpstr>
      <vt:lpstr>Open Sans bold</vt:lpstr>
      <vt:lpstr>Open Sans Extrabold</vt:lpstr>
      <vt:lpstr>Wingdings</vt:lpstr>
      <vt:lpstr>Tema de Office</vt:lpstr>
      <vt:lpstr>Hoja de cálculo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mbran</dc:creator>
  <cp:lastModifiedBy>GESTION DEL RIESGO</cp:lastModifiedBy>
  <cp:revision>687</cp:revision>
  <dcterms:created xsi:type="dcterms:W3CDTF">2021-03-01T16:47:12Z</dcterms:created>
  <dcterms:modified xsi:type="dcterms:W3CDTF">2024-05-29T22:26:04Z</dcterms:modified>
</cp:coreProperties>
</file>