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8"/>
  </p:notesMasterIdLst>
  <p:sldIdLst>
    <p:sldId id="280" r:id="rId2"/>
    <p:sldId id="257" r:id="rId3"/>
    <p:sldId id="276" r:id="rId4"/>
    <p:sldId id="282" r:id="rId5"/>
    <p:sldId id="260" r:id="rId6"/>
    <p:sldId id="283" r:id="rId7"/>
    <p:sldId id="284" r:id="rId8"/>
    <p:sldId id="263" r:id="rId9"/>
    <p:sldId id="264" r:id="rId10"/>
    <p:sldId id="285" r:id="rId11"/>
    <p:sldId id="266" r:id="rId12"/>
    <p:sldId id="267" r:id="rId13"/>
    <p:sldId id="286" r:id="rId14"/>
    <p:sldId id="262" r:id="rId15"/>
    <p:sldId id="279" r:id="rId16"/>
    <p:sldId id="281" r:id="rId17"/>
    <p:sldId id="287" r:id="rId18"/>
    <p:sldId id="289" r:id="rId19"/>
    <p:sldId id="290" r:id="rId20"/>
    <p:sldId id="291" r:id="rId21"/>
    <p:sldId id="292" r:id="rId22"/>
    <p:sldId id="293" r:id="rId23"/>
    <p:sldId id="294" r:id="rId24"/>
    <p:sldId id="295" r:id="rId25"/>
    <p:sldId id="278" r:id="rId26"/>
    <p:sldId id="265" r:id="rId27"/>
  </p:sldIdLst>
  <p:sldSz cx="10080625" cy="1008062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505E"/>
    <a:srgbClr val="00A48D"/>
    <a:srgbClr val="DA3A5C"/>
    <a:srgbClr val="B50BA1"/>
    <a:srgbClr val="9E4E22"/>
    <a:srgbClr val="00CCFF"/>
    <a:srgbClr val="6600CC"/>
    <a:srgbClr val="00B0EE"/>
    <a:srgbClr val="008673"/>
    <a:srgbClr val="33CC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Estilo claro 1 - Acento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56" autoAdjust="0"/>
    <p:restoredTop sz="90741" autoAdjust="0"/>
  </p:normalViewPr>
  <p:slideViewPr>
    <p:cSldViewPr snapToGrid="0">
      <p:cViewPr>
        <p:scale>
          <a:sx n="96" d="100"/>
          <a:sy n="96" d="100"/>
        </p:scale>
        <p:origin x="33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D:\GESIS_LAURA%20GALLEGO%20VELEZ%20&amp;%20JULIAN%20a%20PEREZ_aus\ATENCION_USUARIO\1.INFORMES-REPORTES\EXPRESIONES\2024\Datos_Expresiones2024.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none" spc="0" normalizeH="0" baseline="0">
                <a:solidFill>
                  <a:schemeClr val="dk1">
                    <a:lumMod val="50000"/>
                    <a:lumOff val="50000"/>
                  </a:schemeClr>
                </a:solidFill>
                <a:latin typeface="+mj-lt"/>
                <a:ea typeface="+mj-ea"/>
                <a:cs typeface="+mj-cs"/>
              </a:defRPr>
            </a:pPr>
            <a:r>
              <a:rPr lang="es-CO"/>
              <a:t>COMPARATIVO MANIFESTACIONES</a:t>
            </a:r>
          </a:p>
        </c:rich>
      </c:tx>
      <c:overlay val="0"/>
      <c:spPr>
        <a:noFill/>
        <a:ln>
          <a:noFill/>
        </a:ln>
        <a:effectLst/>
      </c:spPr>
      <c:txPr>
        <a:bodyPr rot="0" spcFirstLastPara="1" vertOverflow="ellipsis" vert="horz" wrap="square" anchor="ctr" anchorCtr="1"/>
        <a:lstStyle/>
        <a:p>
          <a:pPr>
            <a:defRPr sz="1600" b="1" i="0" u="none" strike="noStrike" kern="1200" cap="none" spc="0" normalizeH="0" baseline="0">
              <a:solidFill>
                <a:schemeClr val="dk1">
                  <a:lumMod val="50000"/>
                  <a:lumOff val="50000"/>
                </a:schemeClr>
              </a:solidFill>
              <a:latin typeface="+mj-lt"/>
              <a:ea typeface="+mj-ea"/>
              <a:cs typeface="+mj-cs"/>
            </a:defRPr>
          </a:pPr>
          <a:endParaRPr lang="es-CO"/>
        </a:p>
      </c:txPr>
    </c:title>
    <c:autoTitleDeleted val="0"/>
    <c:plotArea>
      <c:layout/>
      <c:barChart>
        <c:barDir val="col"/>
        <c:grouping val="clustered"/>
        <c:varyColors val="0"/>
        <c:ser>
          <c:idx val="0"/>
          <c:order val="0"/>
          <c:tx>
            <c:strRef>
              <c:f>MANIFESTACIONES!$C$24</c:f>
              <c:strCache>
                <c:ptCount val="1"/>
                <c:pt idx="0">
                  <c:v>2023</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MANIFESTACIONES!$B$25:$B$26</c:f>
              <c:strCache>
                <c:ptCount val="2"/>
                <c:pt idx="0">
                  <c:v>FEBRERO</c:v>
                </c:pt>
                <c:pt idx="1">
                  <c:v>MARZO</c:v>
                </c:pt>
              </c:strCache>
            </c:strRef>
          </c:cat>
          <c:val>
            <c:numRef>
              <c:f>MANIFESTACIONES!$C$25:$C$26</c:f>
              <c:numCache>
                <c:formatCode>#,##0</c:formatCode>
                <c:ptCount val="2"/>
                <c:pt idx="0">
                  <c:v>46094</c:v>
                </c:pt>
                <c:pt idx="1">
                  <c:v>55358</c:v>
                </c:pt>
              </c:numCache>
            </c:numRef>
          </c:val>
          <c:extLst>
            <c:ext xmlns:c16="http://schemas.microsoft.com/office/drawing/2014/chart" uri="{C3380CC4-5D6E-409C-BE32-E72D297353CC}">
              <c16:uniqueId val="{00000000-49DC-4468-8616-972B3720DC78}"/>
            </c:ext>
          </c:extLst>
        </c:ser>
        <c:ser>
          <c:idx val="1"/>
          <c:order val="1"/>
          <c:tx>
            <c:strRef>
              <c:f>MANIFESTACIONES!$D$24</c:f>
              <c:strCache>
                <c:ptCount val="1"/>
                <c:pt idx="0">
                  <c:v>2024</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MANIFESTACIONES!$B$25:$B$26</c:f>
              <c:strCache>
                <c:ptCount val="2"/>
                <c:pt idx="0">
                  <c:v>FEBRERO</c:v>
                </c:pt>
                <c:pt idx="1">
                  <c:v>MARZO</c:v>
                </c:pt>
              </c:strCache>
            </c:strRef>
          </c:cat>
          <c:val>
            <c:numRef>
              <c:f>MANIFESTACIONES!$D$25:$D$26</c:f>
              <c:numCache>
                <c:formatCode>#,##0</c:formatCode>
                <c:ptCount val="2"/>
                <c:pt idx="0">
                  <c:v>115525</c:v>
                </c:pt>
                <c:pt idx="1">
                  <c:v>125935</c:v>
                </c:pt>
              </c:numCache>
            </c:numRef>
          </c:val>
          <c:extLst>
            <c:ext xmlns:c16="http://schemas.microsoft.com/office/drawing/2014/chart" uri="{C3380CC4-5D6E-409C-BE32-E72D297353CC}">
              <c16:uniqueId val="{00000001-49DC-4468-8616-972B3720DC78}"/>
            </c:ext>
          </c:extLst>
        </c:ser>
        <c:dLbls>
          <c:showLegendKey val="0"/>
          <c:showVal val="0"/>
          <c:showCatName val="0"/>
          <c:showSerName val="0"/>
          <c:showPercent val="0"/>
          <c:showBubbleSize val="0"/>
        </c:dLbls>
        <c:gapWidth val="267"/>
        <c:overlap val="-43"/>
        <c:axId val="63854943"/>
        <c:axId val="63855423"/>
      </c:barChart>
      <c:catAx>
        <c:axId val="63854943"/>
        <c:scaling>
          <c:orientation val="minMax"/>
        </c:scaling>
        <c:delete val="0"/>
        <c:axPos val="b"/>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cap="none" spc="0" normalizeH="0" baseline="0">
                <a:solidFill>
                  <a:schemeClr val="dk1">
                    <a:lumMod val="65000"/>
                    <a:lumOff val="35000"/>
                  </a:schemeClr>
                </a:solidFill>
                <a:latin typeface="+mn-lt"/>
                <a:ea typeface="+mn-ea"/>
                <a:cs typeface="+mn-cs"/>
              </a:defRPr>
            </a:pPr>
            <a:endParaRPr lang="es-CO"/>
          </a:p>
        </c:txPr>
        <c:crossAx val="63855423"/>
        <c:crosses val="autoZero"/>
        <c:auto val="1"/>
        <c:lblAlgn val="ctr"/>
        <c:lblOffset val="100"/>
        <c:noMultiLvlLbl val="0"/>
      </c:catAx>
      <c:valAx>
        <c:axId val="63855423"/>
        <c:scaling>
          <c:orientation val="minMax"/>
        </c:scaling>
        <c:delete val="1"/>
        <c:axPos val="l"/>
        <c:numFmt formatCode="#,##0" sourceLinked="1"/>
        <c:majorTickMark val="none"/>
        <c:minorTickMark val="none"/>
        <c:tickLblPos val="nextTo"/>
        <c:crossAx val="63854943"/>
        <c:crosses val="autoZero"/>
        <c:crossBetween val="between"/>
      </c:valAx>
      <c:spPr>
        <a:pattFill prst="ltDnDiag">
          <a:fgClr>
            <a:schemeClr val="dk1">
              <a:lumMod val="15000"/>
              <a:lumOff val="85000"/>
            </a:schemeClr>
          </a:fgClr>
          <a:bgClr>
            <a:schemeClr val="lt1"/>
          </a:bgClr>
        </a:patt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942A03-2220-4B77-914E-4B9993FD1434}" type="datetimeFigureOut">
              <a:rPr lang="es-CO" smtClean="0"/>
              <a:t>14/04/2024</a:t>
            </a:fld>
            <a:endParaRPr lang="es-CO"/>
          </a:p>
        </p:txBody>
      </p:sp>
      <p:sp>
        <p:nvSpPr>
          <p:cNvPr id="4" name="Marcador de imagen de diapositiva 3"/>
          <p:cNvSpPr>
            <a:spLocks noGrp="1" noRot="1" noChangeAspect="1"/>
          </p:cNvSpPr>
          <p:nvPr>
            <p:ph type="sldImg" idx="2"/>
          </p:nvPr>
        </p:nvSpPr>
        <p:spPr>
          <a:xfrm>
            <a:off x="1885950" y="1143000"/>
            <a:ext cx="30861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1D8EFB-D0B9-47E9-ABDF-AB8D852BA77A}" type="slidenum">
              <a:rPr lang="es-CO" smtClean="0"/>
              <a:t>‹Nº›</a:t>
            </a:fld>
            <a:endParaRPr lang="es-CO"/>
          </a:p>
        </p:txBody>
      </p:sp>
    </p:spTree>
    <p:extLst>
      <p:ext uri="{BB962C8B-B14F-4D97-AF65-F5344CB8AC3E}">
        <p14:creationId xmlns:p14="http://schemas.microsoft.com/office/powerpoint/2010/main" val="29159857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741D8EFB-D0B9-47E9-ABDF-AB8D852BA77A}" type="slidenum">
              <a:rPr lang="es-CO" smtClean="0"/>
              <a:t>3</a:t>
            </a:fld>
            <a:endParaRPr lang="es-CO"/>
          </a:p>
        </p:txBody>
      </p:sp>
    </p:spTree>
    <p:extLst>
      <p:ext uri="{BB962C8B-B14F-4D97-AF65-F5344CB8AC3E}">
        <p14:creationId xmlns:p14="http://schemas.microsoft.com/office/powerpoint/2010/main" val="2652079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741D8EFB-D0B9-47E9-ABDF-AB8D852BA77A}" type="slidenum">
              <a:rPr lang="es-CO" smtClean="0"/>
              <a:t>17</a:t>
            </a:fld>
            <a:endParaRPr lang="es-CO"/>
          </a:p>
        </p:txBody>
      </p:sp>
    </p:spTree>
    <p:extLst>
      <p:ext uri="{BB962C8B-B14F-4D97-AF65-F5344CB8AC3E}">
        <p14:creationId xmlns:p14="http://schemas.microsoft.com/office/powerpoint/2010/main" val="12952992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741D8EFB-D0B9-47E9-ABDF-AB8D852BA77A}" type="slidenum">
              <a:rPr lang="es-CO" smtClean="0"/>
              <a:t>21</a:t>
            </a:fld>
            <a:endParaRPr lang="es-CO"/>
          </a:p>
        </p:txBody>
      </p:sp>
    </p:spTree>
    <p:extLst>
      <p:ext uri="{BB962C8B-B14F-4D97-AF65-F5344CB8AC3E}">
        <p14:creationId xmlns:p14="http://schemas.microsoft.com/office/powerpoint/2010/main" val="29939534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756047" y="1649770"/>
            <a:ext cx="8568531" cy="3509551"/>
          </a:xfrm>
        </p:spPr>
        <p:txBody>
          <a:bodyPr anchor="b"/>
          <a:lstStyle>
            <a:lvl1pPr algn="ctr">
              <a:defRPr sz="6614"/>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260078" y="5294662"/>
            <a:ext cx="7560469" cy="2433817"/>
          </a:xfrm>
        </p:spPr>
        <p:txBody>
          <a:bodyPr/>
          <a:lstStyle>
            <a:lvl1pPr marL="0" indent="0" algn="ctr">
              <a:buNone/>
              <a:defRPr sz="2646"/>
            </a:lvl1pPr>
            <a:lvl2pPr marL="504017" indent="0" algn="ctr">
              <a:buNone/>
              <a:defRPr sz="2205"/>
            </a:lvl2pPr>
            <a:lvl3pPr marL="1008035" indent="0" algn="ctr">
              <a:buNone/>
              <a:defRPr sz="1984"/>
            </a:lvl3pPr>
            <a:lvl4pPr marL="1512052" indent="0" algn="ctr">
              <a:buNone/>
              <a:defRPr sz="1764"/>
            </a:lvl4pPr>
            <a:lvl5pPr marL="2016069" indent="0" algn="ctr">
              <a:buNone/>
              <a:defRPr sz="1764"/>
            </a:lvl5pPr>
            <a:lvl6pPr marL="2520086" indent="0" algn="ctr">
              <a:buNone/>
              <a:defRPr sz="1764"/>
            </a:lvl6pPr>
            <a:lvl7pPr marL="3024104" indent="0" algn="ctr">
              <a:buNone/>
              <a:defRPr sz="1764"/>
            </a:lvl7pPr>
            <a:lvl8pPr marL="3528121" indent="0" algn="ctr">
              <a:buNone/>
              <a:defRPr sz="1764"/>
            </a:lvl8pPr>
            <a:lvl9pPr marL="4032138" indent="0" algn="ctr">
              <a:buNone/>
              <a:defRPr sz="1764"/>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B530A5B2-5C4E-4114-B1CD-1608315BA6E3}" type="datetimeFigureOut">
              <a:rPr lang="es-CO" smtClean="0"/>
              <a:t>14/04/2024</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5B855799-B950-4607-B823-09A1660CDCAF}" type="slidenum">
              <a:rPr lang="es-CO" smtClean="0"/>
              <a:t>‹Nº›</a:t>
            </a:fld>
            <a:endParaRPr lang="es-CO"/>
          </a:p>
        </p:txBody>
      </p:sp>
    </p:spTree>
    <p:extLst>
      <p:ext uri="{BB962C8B-B14F-4D97-AF65-F5344CB8AC3E}">
        <p14:creationId xmlns:p14="http://schemas.microsoft.com/office/powerpoint/2010/main" val="34793100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530A5B2-5C4E-4114-B1CD-1608315BA6E3}" type="datetimeFigureOut">
              <a:rPr lang="es-CO" smtClean="0"/>
              <a:t>14/04/2024</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5B855799-B950-4607-B823-09A1660CDCAF}" type="slidenum">
              <a:rPr lang="es-CO" smtClean="0"/>
              <a:t>‹Nº›</a:t>
            </a:fld>
            <a:endParaRPr lang="es-CO"/>
          </a:p>
        </p:txBody>
      </p:sp>
    </p:spTree>
    <p:extLst>
      <p:ext uri="{BB962C8B-B14F-4D97-AF65-F5344CB8AC3E}">
        <p14:creationId xmlns:p14="http://schemas.microsoft.com/office/powerpoint/2010/main" val="37765642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13948" y="536700"/>
            <a:ext cx="2173635" cy="8542864"/>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93044" y="536700"/>
            <a:ext cx="6394896" cy="8542864"/>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530A5B2-5C4E-4114-B1CD-1608315BA6E3}" type="datetimeFigureOut">
              <a:rPr lang="es-CO" smtClean="0"/>
              <a:t>14/04/2024</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5B855799-B950-4607-B823-09A1660CDCAF}" type="slidenum">
              <a:rPr lang="es-CO" smtClean="0"/>
              <a:t>‹Nº›</a:t>
            </a:fld>
            <a:endParaRPr lang="es-CO"/>
          </a:p>
        </p:txBody>
      </p:sp>
    </p:spTree>
    <p:extLst>
      <p:ext uri="{BB962C8B-B14F-4D97-AF65-F5344CB8AC3E}">
        <p14:creationId xmlns:p14="http://schemas.microsoft.com/office/powerpoint/2010/main" val="2863148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530A5B2-5C4E-4114-B1CD-1608315BA6E3}" type="datetimeFigureOut">
              <a:rPr lang="es-CO" smtClean="0"/>
              <a:t>14/04/2024</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5B855799-B950-4607-B823-09A1660CDCAF}" type="slidenum">
              <a:rPr lang="es-CO" smtClean="0"/>
              <a:t>‹Nº›</a:t>
            </a:fld>
            <a:endParaRPr lang="es-CO"/>
          </a:p>
        </p:txBody>
      </p:sp>
    </p:spTree>
    <p:extLst>
      <p:ext uri="{BB962C8B-B14F-4D97-AF65-F5344CB8AC3E}">
        <p14:creationId xmlns:p14="http://schemas.microsoft.com/office/powerpoint/2010/main" val="1886316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87793" y="2513159"/>
            <a:ext cx="8694539" cy="4193259"/>
          </a:xfrm>
        </p:spPr>
        <p:txBody>
          <a:bodyPr anchor="b"/>
          <a:lstStyle>
            <a:lvl1pPr>
              <a:defRPr sz="6614"/>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87793" y="6746088"/>
            <a:ext cx="8694539" cy="2205136"/>
          </a:xfrm>
        </p:spPr>
        <p:txBody>
          <a:bodyPr/>
          <a:lstStyle>
            <a:lvl1pPr marL="0" indent="0">
              <a:buNone/>
              <a:defRPr sz="2646">
                <a:solidFill>
                  <a:schemeClr val="tx1"/>
                </a:solidFill>
              </a:defRPr>
            </a:lvl1pPr>
            <a:lvl2pPr marL="504017" indent="0">
              <a:buNone/>
              <a:defRPr sz="2205">
                <a:solidFill>
                  <a:schemeClr val="tx1">
                    <a:tint val="75000"/>
                  </a:schemeClr>
                </a:solidFill>
              </a:defRPr>
            </a:lvl2pPr>
            <a:lvl3pPr marL="1008035" indent="0">
              <a:buNone/>
              <a:defRPr sz="1984">
                <a:solidFill>
                  <a:schemeClr val="tx1">
                    <a:tint val="75000"/>
                  </a:schemeClr>
                </a:solidFill>
              </a:defRPr>
            </a:lvl3pPr>
            <a:lvl4pPr marL="1512052" indent="0">
              <a:buNone/>
              <a:defRPr sz="1764">
                <a:solidFill>
                  <a:schemeClr val="tx1">
                    <a:tint val="75000"/>
                  </a:schemeClr>
                </a:solidFill>
              </a:defRPr>
            </a:lvl4pPr>
            <a:lvl5pPr marL="2016069" indent="0">
              <a:buNone/>
              <a:defRPr sz="1764">
                <a:solidFill>
                  <a:schemeClr val="tx1">
                    <a:tint val="75000"/>
                  </a:schemeClr>
                </a:solidFill>
              </a:defRPr>
            </a:lvl5pPr>
            <a:lvl6pPr marL="2520086" indent="0">
              <a:buNone/>
              <a:defRPr sz="1764">
                <a:solidFill>
                  <a:schemeClr val="tx1">
                    <a:tint val="75000"/>
                  </a:schemeClr>
                </a:solidFill>
              </a:defRPr>
            </a:lvl6pPr>
            <a:lvl7pPr marL="3024104" indent="0">
              <a:buNone/>
              <a:defRPr sz="1764">
                <a:solidFill>
                  <a:schemeClr val="tx1">
                    <a:tint val="75000"/>
                  </a:schemeClr>
                </a:solidFill>
              </a:defRPr>
            </a:lvl7pPr>
            <a:lvl8pPr marL="3528121" indent="0">
              <a:buNone/>
              <a:defRPr sz="1764">
                <a:solidFill>
                  <a:schemeClr val="tx1">
                    <a:tint val="75000"/>
                  </a:schemeClr>
                </a:solidFill>
              </a:defRPr>
            </a:lvl8pPr>
            <a:lvl9pPr marL="4032138" indent="0">
              <a:buNone/>
              <a:defRPr sz="1764">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530A5B2-5C4E-4114-B1CD-1608315BA6E3}" type="datetimeFigureOut">
              <a:rPr lang="es-CO" smtClean="0"/>
              <a:t>14/04/2024</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5B855799-B950-4607-B823-09A1660CDCAF}" type="slidenum">
              <a:rPr lang="es-CO" smtClean="0"/>
              <a:t>‹Nº›</a:t>
            </a:fld>
            <a:endParaRPr lang="es-CO"/>
          </a:p>
        </p:txBody>
      </p:sp>
    </p:spTree>
    <p:extLst>
      <p:ext uri="{BB962C8B-B14F-4D97-AF65-F5344CB8AC3E}">
        <p14:creationId xmlns:p14="http://schemas.microsoft.com/office/powerpoint/2010/main" val="21710235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93043" y="2683500"/>
            <a:ext cx="4284266" cy="6396064"/>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103316" y="2683500"/>
            <a:ext cx="4284266" cy="6396064"/>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B530A5B2-5C4E-4114-B1CD-1608315BA6E3}" type="datetimeFigureOut">
              <a:rPr lang="es-CO" smtClean="0"/>
              <a:t>14/04/2024</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5B855799-B950-4607-B823-09A1660CDCAF}" type="slidenum">
              <a:rPr lang="es-CO" smtClean="0"/>
              <a:t>‹Nº›</a:t>
            </a:fld>
            <a:endParaRPr lang="es-CO"/>
          </a:p>
        </p:txBody>
      </p:sp>
    </p:spTree>
    <p:extLst>
      <p:ext uri="{BB962C8B-B14F-4D97-AF65-F5344CB8AC3E}">
        <p14:creationId xmlns:p14="http://schemas.microsoft.com/office/powerpoint/2010/main" val="6430926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94356" y="536702"/>
            <a:ext cx="8694539" cy="1948455"/>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94357" y="2471154"/>
            <a:ext cx="4264576" cy="1211074"/>
          </a:xfrm>
        </p:spPr>
        <p:txBody>
          <a:bodyPr anchor="b"/>
          <a:lstStyle>
            <a:lvl1pPr marL="0" indent="0">
              <a:buNone/>
              <a:defRPr sz="2646" b="1"/>
            </a:lvl1pPr>
            <a:lvl2pPr marL="504017" indent="0">
              <a:buNone/>
              <a:defRPr sz="2205" b="1"/>
            </a:lvl2pPr>
            <a:lvl3pPr marL="1008035" indent="0">
              <a:buNone/>
              <a:defRPr sz="1984" b="1"/>
            </a:lvl3pPr>
            <a:lvl4pPr marL="1512052" indent="0">
              <a:buNone/>
              <a:defRPr sz="1764" b="1"/>
            </a:lvl4pPr>
            <a:lvl5pPr marL="2016069" indent="0">
              <a:buNone/>
              <a:defRPr sz="1764" b="1"/>
            </a:lvl5pPr>
            <a:lvl6pPr marL="2520086" indent="0">
              <a:buNone/>
              <a:defRPr sz="1764" b="1"/>
            </a:lvl6pPr>
            <a:lvl7pPr marL="3024104" indent="0">
              <a:buNone/>
              <a:defRPr sz="1764" b="1"/>
            </a:lvl7pPr>
            <a:lvl8pPr marL="3528121" indent="0">
              <a:buNone/>
              <a:defRPr sz="1764" b="1"/>
            </a:lvl8pPr>
            <a:lvl9pPr marL="4032138" indent="0">
              <a:buNone/>
              <a:defRPr sz="1764" b="1"/>
            </a:lvl9pPr>
          </a:lstStyle>
          <a:p>
            <a:pPr lvl="0"/>
            <a:r>
              <a:rPr lang="es-ES"/>
              <a:t>Haga clic para modificar los estilos de texto del patrón</a:t>
            </a:r>
          </a:p>
        </p:txBody>
      </p:sp>
      <p:sp>
        <p:nvSpPr>
          <p:cNvPr id="4" name="Content Placeholder 3"/>
          <p:cNvSpPr>
            <a:spLocks noGrp="1"/>
          </p:cNvSpPr>
          <p:nvPr>
            <p:ph sz="half" idx="2"/>
          </p:nvPr>
        </p:nvSpPr>
        <p:spPr>
          <a:xfrm>
            <a:off x="694357" y="3682228"/>
            <a:ext cx="4264576" cy="5416003"/>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103317" y="2471154"/>
            <a:ext cx="4285579" cy="1211074"/>
          </a:xfrm>
        </p:spPr>
        <p:txBody>
          <a:bodyPr anchor="b"/>
          <a:lstStyle>
            <a:lvl1pPr marL="0" indent="0">
              <a:buNone/>
              <a:defRPr sz="2646" b="1"/>
            </a:lvl1pPr>
            <a:lvl2pPr marL="504017" indent="0">
              <a:buNone/>
              <a:defRPr sz="2205" b="1"/>
            </a:lvl2pPr>
            <a:lvl3pPr marL="1008035" indent="0">
              <a:buNone/>
              <a:defRPr sz="1984" b="1"/>
            </a:lvl3pPr>
            <a:lvl4pPr marL="1512052" indent="0">
              <a:buNone/>
              <a:defRPr sz="1764" b="1"/>
            </a:lvl4pPr>
            <a:lvl5pPr marL="2016069" indent="0">
              <a:buNone/>
              <a:defRPr sz="1764" b="1"/>
            </a:lvl5pPr>
            <a:lvl6pPr marL="2520086" indent="0">
              <a:buNone/>
              <a:defRPr sz="1764" b="1"/>
            </a:lvl6pPr>
            <a:lvl7pPr marL="3024104" indent="0">
              <a:buNone/>
              <a:defRPr sz="1764" b="1"/>
            </a:lvl7pPr>
            <a:lvl8pPr marL="3528121" indent="0">
              <a:buNone/>
              <a:defRPr sz="1764" b="1"/>
            </a:lvl8pPr>
            <a:lvl9pPr marL="4032138" indent="0">
              <a:buNone/>
              <a:defRPr sz="1764" b="1"/>
            </a:lvl9pPr>
          </a:lstStyle>
          <a:p>
            <a:pPr lvl="0"/>
            <a:r>
              <a:rPr lang="es-ES"/>
              <a:t>Haga clic para modificar los estilos de texto del patrón</a:t>
            </a:r>
          </a:p>
        </p:txBody>
      </p:sp>
      <p:sp>
        <p:nvSpPr>
          <p:cNvPr id="6" name="Content Placeholder 5"/>
          <p:cNvSpPr>
            <a:spLocks noGrp="1"/>
          </p:cNvSpPr>
          <p:nvPr>
            <p:ph sz="quarter" idx="4"/>
          </p:nvPr>
        </p:nvSpPr>
        <p:spPr>
          <a:xfrm>
            <a:off x="5103317" y="3682228"/>
            <a:ext cx="4285579" cy="5416003"/>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530A5B2-5C4E-4114-B1CD-1608315BA6E3}" type="datetimeFigureOut">
              <a:rPr lang="es-CO" smtClean="0"/>
              <a:t>14/04/2024</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5B855799-B950-4607-B823-09A1660CDCAF}" type="slidenum">
              <a:rPr lang="es-CO" smtClean="0"/>
              <a:t>‹Nº›</a:t>
            </a:fld>
            <a:endParaRPr lang="es-CO"/>
          </a:p>
        </p:txBody>
      </p:sp>
    </p:spTree>
    <p:extLst>
      <p:ext uri="{BB962C8B-B14F-4D97-AF65-F5344CB8AC3E}">
        <p14:creationId xmlns:p14="http://schemas.microsoft.com/office/powerpoint/2010/main" val="2169317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530A5B2-5C4E-4114-B1CD-1608315BA6E3}" type="datetimeFigureOut">
              <a:rPr lang="es-CO" smtClean="0"/>
              <a:t>14/04/2024</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5B855799-B950-4607-B823-09A1660CDCAF}" type="slidenum">
              <a:rPr lang="es-CO" smtClean="0"/>
              <a:t>‹Nº›</a:t>
            </a:fld>
            <a:endParaRPr lang="es-CO"/>
          </a:p>
        </p:txBody>
      </p:sp>
    </p:spTree>
    <p:extLst>
      <p:ext uri="{BB962C8B-B14F-4D97-AF65-F5344CB8AC3E}">
        <p14:creationId xmlns:p14="http://schemas.microsoft.com/office/powerpoint/2010/main" val="2302721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30A5B2-5C4E-4114-B1CD-1608315BA6E3}" type="datetimeFigureOut">
              <a:rPr lang="es-CO" smtClean="0"/>
              <a:t>14/04/2024</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5B855799-B950-4607-B823-09A1660CDCAF}" type="slidenum">
              <a:rPr lang="es-CO" smtClean="0"/>
              <a:t>‹Nº›</a:t>
            </a:fld>
            <a:endParaRPr lang="es-CO"/>
          </a:p>
        </p:txBody>
      </p:sp>
    </p:spTree>
    <p:extLst>
      <p:ext uri="{BB962C8B-B14F-4D97-AF65-F5344CB8AC3E}">
        <p14:creationId xmlns:p14="http://schemas.microsoft.com/office/powerpoint/2010/main" val="2017482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94356" y="672042"/>
            <a:ext cx="3251264" cy="2352146"/>
          </a:xfrm>
        </p:spPr>
        <p:txBody>
          <a:bodyPr anchor="b"/>
          <a:lstStyle>
            <a:lvl1pPr>
              <a:defRPr sz="3528"/>
            </a:lvl1pPr>
          </a:lstStyle>
          <a:p>
            <a:r>
              <a:rPr lang="es-ES"/>
              <a:t>Haga clic para modificar el estilo de título del patrón</a:t>
            </a:r>
            <a:endParaRPr lang="en-US" dirty="0"/>
          </a:p>
        </p:txBody>
      </p:sp>
      <p:sp>
        <p:nvSpPr>
          <p:cNvPr id="3" name="Content Placeholder 2"/>
          <p:cNvSpPr>
            <a:spLocks noGrp="1"/>
          </p:cNvSpPr>
          <p:nvPr>
            <p:ph idx="1"/>
          </p:nvPr>
        </p:nvSpPr>
        <p:spPr>
          <a:xfrm>
            <a:off x="4285579" y="1451426"/>
            <a:ext cx="5103316" cy="7163777"/>
          </a:xfrm>
        </p:spPr>
        <p:txBody>
          <a:bodyPr/>
          <a:lstStyle>
            <a:lvl1pPr>
              <a:defRPr sz="3528"/>
            </a:lvl1pPr>
            <a:lvl2pPr>
              <a:defRPr sz="3087"/>
            </a:lvl2pPr>
            <a:lvl3pPr>
              <a:defRPr sz="2646"/>
            </a:lvl3pPr>
            <a:lvl4pPr>
              <a:defRPr sz="2205"/>
            </a:lvl4pPr>
            <a:lvl5pPr>
              <a:defRPr sz="2205"/>
            </a:lvl5pPr>
            <a:lvl6pPr>
              <a:defRPr sz="2205"/>
            </a:lvl6pPr>
            <a:lvl7pPr>
              <a:defRPr sz="2205"/>
            </a:lvl7pPr>
            <a:lvl8pPr>
              <a:defRPr sz="2205"/>
            </a:lvl8pPr>
            <a:lvl9pPr>
              <a:defRPr sz="2205"/>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94356" y="3024188"/>
            <a:ext cx="3251264" cy="5602681"/>
          </a:xfrm>
        </p:spPr>
        <p:txBody>
          <a:bodyPr/>
          <a:lstStyle>
            <a:lvl1pPr marL="0" indent="0">
              <a:buNone/>
              <a:defRPr sz="1764"/>
            </a:lvl1pPr>
            <a:lvl2pPr marL="504017" indent="0">
              <a:buNone/>
              <a:defRPr sz="1543"/>
            </a:lvl2pPr>
            <a:lvl3pPr marL="1008035" indent="0">
              <a:buNone/>
              <a:defRPr sz="1323"/>
            </a:lvl3pPr>
            <a:lvl4pPr marL="1512052" indent="0">
              <a:buNone/>
              <a:defRPr sz="1102"/>
            </a:lvl4pPr>
            <a:lvl5pPr marL="2016069" indent="0">
              <a:buNone/>
              <a:defRPr sz="1102"/>
            </a:lvl5pPr>
            <a:lvl6pPr marL="2520086" indent="0">
              <a:buNone/>
              <a:defRPr sz="1102"/>
            </a:lvl6pPr>
            <a:lvl7pPr marL="3024104" indent="0">
              <a:buNone/>
              <a:defRPr sz="1102"/>
            </a:lvl7pPr>
            <a:lvl8pPr marL="3528121" indent="0">
              <a:buNone/>
              <a:defRPr sz="1102"/>
            </a:lvl8pPr>
            <a:lvl9pPr marL="4032138" indent="0">
              <a:buNone/>
              <a:defRPr sz="1102"/>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530A5B2-5C4E-4114-B1CD-1608315BA6E3}" type="datetimeFigureOut">
              <a:rPr lang="es-CO" smtClean="0"/>
              <a:t>14/04/2024</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5B855799-B950-4607-B823-09A1660CDCAF}" type="slidenum">
              <a:rPr lang="es-CO" smtClean="0"/>
              <a:t>‹Nº›</a:t>
            </a:fld>
            <a:endParaRPr lang="es-CO"/>
          </a:p>
        </p:txBody>
      </p:sp>
    </p:spTree>
    <p:extLst>
      <p:ext uri="{BB962C8B-B14F-4D97-AF65-F5344CB8AC3E}">
        <p14:creationId xmlns:p14="http://schemas.microsoft.com/office/powerpoint/2010/main" val="39295478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94356" y="672042"/>
            <a:ext cx="3251264" cy="2352146"/>
          </a:xfrm>
        </p:spPr>
        <p:txBody>
          <a:bodyPr anchor="b"/>
          <a:lstStyle>
            <a:lvl1pPr>
              <a:defRPr sz="3528"/>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4285579" y="1451426"/>
            <a:ext cx="5103316" cy="7163777"/>
          </a:xfrm>
        </p:spPr>
        <p:txBody>
          <a:bodyPr anchor="t"/>
          <a:lstStyle>
            <a:lvl1pPr marL="0" indent="0">
              <a:buNone/>
              <a:defRPr sz="3528"/>
            </a:lvl1pPr>
            <a:lvl2pPr marL="504017" indent="0">
              <a:buNone/>
              <a:defRPr sz="3087"/>
            </a:lvl2pPr>
            <a:lvl3pPr marL="1008035" indent="0">
              <a:buNone/>
              <a:defRPr sz="2646"/>
            </a:lvl3pPr>
            <a:lvl4pPr marL="1512052" indent="0">
              <a:buNone/>
              <a:defRPr sz="2205"/>
            </a:lvl4pPr>
            <a:lvl5pPr marL="2016069" indent="0">
              <a:buNone/>
              <a:defRPr sz="2205"/>
            </a:lvl5pPr>
            <a:lvl6pPr marL="2520086" indent="0">
              <a:buNone/>
              <a:defRPr sz="2205"/>
            </a:lvl6pPr>
            <a:lvl7pPr marL="3024104" indent="0">
              <a:buNone/>
              <a:defRPr sz="2205"/>
            </a:lvl7pPr>
            <a:lvl8pPr marL="3528121" indent="0">
              <a:buNone/>
              <a:defRPr sz="2205"/>
            </a:lvl8pPr>
            <a:lvl9pPr marL="4032138" indent="0">
              <a:buNone/>
              <a:defRPr sz="2205"/>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94356" y="3024188"/>
            <a:ext cx="3251264" cy="5602681"/>
          </a:xfrm>
        </p:spPr>
        <p:txBody>
          <a:bodyPr/>
          <a:lstStyle>
            <a:lvl1pPr marL="0" indent="0">
              <a:buNone/>
              <a:defRPr sz="1764"/>
            </a:lvl1pPr>
            <a:lvl2pPr marL="504017" indent="0">
              <a:buNone/>
              <a:defRPr sz="1543"/>
            </a:lvl2pPr>
            <a:lvl3pPr marL="1008035" indent="0">
              <a:buNone/>
              <a:defRPr sz="1323"/>
            </a:lvl3pPr>
            <a:lvl4pPr marL="1512052" indent="0">
              <a:buNone/>
              <a:defRPr sz="1102"/>
            </a:lvl4pPr>
            <a:lvl5pPr marL="2016069" indent="0">
              <a:buNone/>
              <a:defRPr sz="1102"/>
            </a:lvl5pPr>
            <a:lvl6pPr marL="2520086" indent="0">
              <a:buNone/>
              <a:defRPr sz="1102"/>
            </a:lvl6pPr>
            <a:lvl7pPr marL="3024104" indent="0">
              <a:buNone/>
              <a:defRPr sz="1102"/>
            </a:lvl7pPr>
            <a:lvl8pPr marL="3528121" indent="0">
              <a:buNone/>
              <a:defRPr sz="1102"/>
            </a:lvl8pPr>
            <a:lvl9pPr marL="4032138" indent="0">
              <a:buNone/>
              <a:defRPr sz="1102"/>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530A5B2-5C4E-4114-B1CD-1608315BA6E3}" type="datetimeFigureOut">
              <a:rPr lang="es-CO" smtClean="0"/>
              <a:t>14/04/2024</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5B855799-B950-4607-B823-09A1660CDCAF}" type="slidenum">
              <a:rPr lang="es-CO" smtClean="0"/>
              <a:t>‹Nº›</a:t>
            </a:fld>
            <a:endParaRPr lang="es-CO"/>
          </a:p>
        </p:txBody>
      </p:sp>
    </p:spTree>
    <p:extLst>
      <p:ext uri="{BB962C8B-B14F-4D97-AF65-F5344CB8AC3E}">
        <p14:creationId xmlns:p14="http://schemas.microsoft.com/office/powerpoint/2010/main" val="491387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43" y="536702"/>
            <a:ext cx="8694539" cy="1948455"/>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93043" y="2683500"/>
            <a:ext cx="8694539" cy="6396064"/>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93043" y="9343248"/>
            <a:ext cx="2268141" cy="536700"/>
          </a:xfrm>
          <a:prstGeom prst="rect">
            <a:avLst/>
          </a:prstGeom>
        </p:spPr>
        <p:txBody>
          <a:bodyPr vert="horz" lIns="91440" tIns="45720" rIns="91440" bIns="45720" rtlCol="0" anchor="ctr"/>
          <a:lstStyle>
            <a:lvl1pPr algn="l">
              <a:defRPr sz="1323">
                <a:solidFill>
                  <a:schemeClr val="tx1">
                    <a:tint val="75000"/>
                  </a:schemeClr>
                </a:solidFill>
              </a:defRPr>
            </a:lvl1pPr>
          </a:lstStyle>
          <a:p>
            <a:fld id="{B530A5B2-5C4E-4114-B1CD-1608315BA6E3}" type="datetimeFigureOut">
              <a:rPr lang="es-CO" smtClean="0"/>
              <a:t>14/04/2024</a:t>
            </a:fld>
            <a:endParaRPr lang="es-CO"/>
          </a:p>
        </p:txBody>
      </p:sp>
      <p:sp>
        <p:nvSpPr>
          <p:cNvPr id="5" name="Footer Placeholder 4"/>
          <p:cNvSpPr>
            <a:spLocks noGrp="1"/>
          </p:cNvSpPr>
          <p:nvPr>
            <p:ph type="ftr" sz="quarter" idx="3"/>
          </p:nvPr>
        </p:nvSpPr>
        <p:spPr>
          <a:xfrm>
            <a:off x="3339207" y="9343248"/>
            <a:ext cx="3402211" cy="536700"/>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7119441" y="9343248"/>
            <a:ext cx="2268141" cy="536700"/>
          </a:xfrm>
          <a:prstGeom prst="rect">
            <a:avLst/>
          </a:prstGeom>
        </p:spPr>
        <p:txBody>
          <a:bodyPr vert="horz" lIns="91440" tIns="45720" rIns="91440" bIns="45720" rtlCol="0" anchor="ctr"/>
          <a:lstStyle>
            <a:lvl1pPr algn="r">
              <a:defRPr sz="1323">
                <a:solidFill>
                  <a:schemeClr val="tx1">
                    <a:tint val="75000"/>
                  </a:schemeClr>
                </a:solidFill>
              </a:defRPr>
            </a:lvl1pPr>
          </a:lstStyle>
          <a:p>
            <a:fld id="{5B855799-B950-4607-B823-09A1660CDCAF}" type="slidenum">
              <a:rPr lang="es-CO" smtClean="0"/>
              <a:t>‹Nº›</a:t>
            </a:fld>
            <a:endParaRPr lang="es-CO"/>
          </a:p>
        </p:txBody>
      </p:sp>
    </p:spTree>
    <p:extLst>
      <p:ext uri="{BB962C8B-B14F-4D97-AF65-F5344CB8AC3E}">
        <p14:creationId xmlns:p14="http://schemas.microsoft.com/office/powerpoint/2010/main" val="172758973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008035" rtl="0" eaLnBrk="1" latinLnBrk="0" hangingPunct="1">
        <a:lnSpc>
          <a:spcPct val="90000"/>
        </a:lnSpc>
        <a:spcBef>
          <a:spcPct val="0"/>
        </a:spcBef>
        <a:buNone/>
        <a:defRPr sz="4851" kern="1200">
          <a:solidFill>
            <a:schemeClr val="tx1"/>
          </a:solidFill>
          <a:latin typeface="+mj-lt"/>
          <a:ea typeface="+mj-ea"/>
          <a:cs typeface="+mj-cs"/>
        </a:defRPr>
      </a:lvl1pPr>
    </p:titleStyle>
    <p:bodyStyle>
      <a:lvl1pPr marL="252009" indent="-252009" algn="l" defTabSz="1008035" rtl="0" eaLnBrk="1" latinLnBrk="0" hangingPunct="1">
        <a:lnSpc>
          <a:spcPct val="90000"/>
        </a:lnSpc>
        <a:spcBef>
          <a:spcPts val="1102"/>
        </a:spcBef>
        <a:buFont typeface="Arial" panose="020B0604020202020204" pitchFamily="34" charset="0"/>
        <a:buChar char="•"/>
        <a:defRPr sz="3087" kern="1200">
          <a:solidFill>
            <a:schemeClr val="tx1"/>
          </a:solidFill>
          <a:latin typeface="+mn-lt"/>
          <a:ea typeface="+mn-ea"/>
          <a:cs typeface="+mn-cs"/>
        </a:defRPr>
      </a:lvl1pPr>
      <a:lvl2pPr marL="756026" indent="-252009" algn="l" defTabSz="1008035"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60043" indent="-252009" algn="l" defTabSz="1008035"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4060" indent="-252009" algn="l" defTabSz="1008035"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8078" indent="-252009" algn="l" defTabSz="1008035"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2095" indent="-252009" algn="l" defTabSz="1008035"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6112" indent="-252009" algn="l" defTabSz="1008035"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80130" indent="-252009" algn="l" defTabSz="1008035"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4147" indent="-252009" algn="l" defTabSz="1008035"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8035" rtl="0" eaLnBrk="1" latinLnBrk="0" hangingPunct="1">
        <a:defRPr sz="1984" kern="1200">
          <a:solidFill>
            <a:schemeClr val="tx1"/>
          </a:solidFill>
          <a:latin typeface="+mn-lt"/>
          <a:ea typeface="+mn-ea"/>
          <a:cs typeface="+mn-cs"/>
        </a:defRPr>
      </a:lvl1pPr>
      <a:lvl2pPr marL="504017" algn="l" defTabSz="1008035" rtl="0" eaLnBrk="1" latinLnBrk="0" hangingPunct="1">
        <a:defRPr sz="1984" kern="1200">
          <a:solidFill>
            <a:schemeClr val="tx1"/>
          </a:solidFill>
          <a:latin typeface="+mn-lt"/>
          <a:ea typeface="+mn-ea"/>
          <a:cs typeface="+mn-cs"/>
        </a:defRPr>
      </a:lvl2pPr>
      <a:lvl3pPr marL="1008035" algn="l" defTabSz="1008035" rtl="0" eaLnBrk="1" latinLnBrk="0" hangingPunct="1">
        <a:defRPr sz="1984" kern="1200">
          <a:solidFill>
            <a:schemeClr val="tx1"/>
          </a:solidFill>
          <a:latin typeface="+mn-lt"/>
          <a:ea typeface="+mn-ea"/>
          <a:cs typeface="+mn-cs"/>
        </a:defRPr>
      </a:lvl3pPr>
      <a:lvl4pPr marL="1512052" algn="l" defTabSz="1008035" rtl="0" eaLnBrk="1" latinLnBrk="0" hangingPunct="1">
        <a:defRPr sz="1984" kern="1200">
          <a:solidFill>
            <a:schemeClr val="tx1"/>
          </a:solidFill>
          <a:latin typeface="+mn-lt"/>
          <a:ea typeface="+mn-ea"/>
          <a:cs typeface="+mn-cs"/>
        </a:defRPr>
      </a:lvl4pPr>
      <a:lvl5pPr marL="2016069" algn="l" defTabSz="1008035" rtl="0" eaLnBrk="1" latinLnBrk="0" hangingPunct="1">
        <a:defRPr sz="1984" kern="1200">
          <a:solidFill>
            <a:schemeClr val="tx1"/>
          </a:solidFill>
          <a:latin typeface="+mn-lt"/>
          <a:ea typeface="+mn-ea"/>
          <a:cs typeface="+mn-cs"/>
        </a:defRPr>
      </a:lvl5pPr>
      <a:lvl6pPr marL="2520086" algn="l" defTabSz="1008035" rtl="0" eaLnBrk="1" latinLnBrk="0" hangingPunct="1">
        <a:defRPr sz="1984" kern="1200">
          <a:solidFill>
            <a:schemeClr val="tx1"/>
          </a:solidFill>
          <a:latin typeface="+mn-lt"/>
          <a:ea typeface="+mn-ea"/>
          <a:cs typeface="+mn-cs"/>
        </a:defRPr>
      </a:lvl6pPr>
      <a:lvl7pPr marL="3024104" algn="l" defTabSz="1008035" rtl="0" eaLnBrk="1" latinLnBrk="0" hangingPunct="1">
        <a:defRPr sz="1984" kern="1200">
          <a:solidFill>
            <a:schemeClr val="tx1"/>
          </a:solidFill>
          <a:latin typeface="+mn-lt"/>
          <a:ea typeface="+mn-ea"/>
          <a:cs typeface="+mn-cs"/>
        </a:defRPr>
      </a:lvl7pPr>
      <a:lvl8pPr marL="3528121" algn="l" defTabSz="1008035" rtl="0" eaLnBrk="1" latinLnBrk="0" hangingPunct="1">
        <a:defRPr sz="1984" kern="1200">
          <a:solidFill>
            <a:schemeClr val="tx1"/>
          </a:solidFill>
          <a:latin typeface="+mn-lt"/>
          <a:ea typeface="+mn-ea"/>
          <a:cs typeface="+mn-cs"/>
        </a:defRPr>
      </a:lvl8pPr>
      <a:lvl9pPr marL="4032138" algn="l" defTabSz="1008035" rtl="0" eaLnBrk="1" latinLnBrk="0" hangingPunct="1">
        <a:defRPr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jpg"/><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jpg"/><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jpg"/><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13.xml.rels><?xml version="1.0" encoding="UTF-8" standalone="yes"?>
<Relationships xmlns="http://schemas.openxmlformats.org/package/2006/relationships"><Relationship Id="rId3" Type="http://schemas.openxmlformats.org/officeDocument/2006/relationships/image" Target="../media/image16.svg"/><Relationship Id="rId7" Type="http://schemas.openxmlformats.org/officeDocument/2006/relationships/image" Target="../media/image20.sv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png"/><Relationship Id="rId3" Type="http://schemas.openxmlformats.org/officeDocument/2006/relationships/image" Target="../media/image33.png"/><Relationship Id="rId7" Type="http://schemas.openxmlformats.org/officeDocument/2006/relationships/image" Target="../media/image37.png"/><Relationship Id="rId12" Type="http://schemas.openxmlformats.org/officeDocument/2006/relationships/image" Target="../media/image42.pn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svg"/><Relationship Id="rId9" Type="http://schemas.openxmlformats.org/officeDocument/2006/relationships/image" Target="../media/image39.png"/><Relationship Id="rId14" Type="http://schemas.openxmlformats.org/officeDocument/2006/relationships/image" Target="../media/image4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g"/><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g"/><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g"/><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g"/><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jpg"/><Relationship Id="rId1" Type="http://schemas.openxmlformats.org/officeDocument/2006/relationships/slideLayout" Target="../slideLayouts/slideLayout7.xml"/><Relationship Id="rId4" Type="http://schemas.openxmlformats.org/officeDocument/2006/relationships/image" Target="../media/image6.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9550EF83-5F47-4F8D-BBA7-867B46522DCD}"/>
              </a:ext>
            </a:extLst>
          </p:cNvPr>
          <p:cNvSpPr txBox="1"/>
          <p:nvPr/>
        </p:nvSpPr>
        <p:spPr>
          <a:xfrm>
            <a:off x="3166514" y="6352884"/>
            <a:ext cx="3747593" cy="584775"/>
          </a:xfrm>
          <a:prstGeom prst="rect">
            <a:avLst/>
          </a:prstGeom>
          <a:noFill/>
        </p:spPr>
        <p:txBody>
          <a:bodyPr wrap="square">
            <a:spAutoFit/>
          </a:bodyPr>
          <a:lstStyle/>
          <a:p>
            <a:pPr algn="ctr"/>
            <a:r>
              <a:rPr lang="es-ES" sz="3200" b="1"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Marzo 2024</a:t>
            </a:r>
            <a:endParaRPr lang="es-CO" sz="3200" dirty="0">
              <a:solidFill>
                <a:srgbClr val="00A48D"/>
              </a:solidFill>
            </a:endParaRPr>
          </a:p>
        </p:txBody>
      </p:sp>
      <p:sp>
        <p:nvSpPr>
          <p:cNvPr id="7" name="CuadroTexto 6">
            <a:extLst>
              <a:ext uri="{FF2B5EF4-FFF2-40B4-BE49-F238E27FC236}">
                <a16:creationId xmlns:a16="http://schemas.microsoft.com/office/drawing/2014/main" id="{89167FE8-4F16-4F19-904A-01F11EB56BBA}"/>
              </a:ext>
            </a:extLst>
          </p:cNvPr>
          <p:cNvSpPr txBox="1"/>
          <p:nvPr/>
        </p:nvSpPr>
        <p:spPr>
          <a:xfrm>
            <a:off x="1373311" y="5124010"/>
            <a:ext cx="7334001" cy="707886"/>
          </a:xfrm>
          <a:prstGeom prst="rect">
            <a:avLst/>
          </a:prstGeom>
          <a:noFill/>
        </p:spPr>
        <p:txBody>
          <a:bodyPr wrap="square" rtlCol="0">
            <a:spAutoFit/>
          </a:bodyPr>
          <a:lstStyle/>
          <a:p>
            <a:pPr algn="ctr"/>
            <a:r>
              <a:rPr lang="es-CO" sz="40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Informe </a:t>
            </a:r>
            <a:r>
              <a:rPr lang="es-CO" sz="4000" b="1"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expresiones de</a:t>
            </a:r>
          </a:p>
        </p:txBody>
      </p:sp>
      <p:sp>
        <p:nvSpPr>
          <p:cNvPr id="10" name="CuadroTexto 9">
            <a:extLst>
              <a:ext uri="{FF2B5EF4-FFF2-40B4-BE49-F238E27FC236}">
                <a16:creationId xmlns:a16="http://schemas.microsoft.com/office/drawing/2014/main" id="{CAE26C13-FB18-C3E6-42A5-0663CFD653A4}"/>
              </a:ext>
            </a:extLst>
          </p:cNvPr>
          <p:cNvSpPr txBox="1"/>
          <p:nvPr/>
        </p:nvSpPr>
        <p:spPr>
          <a:xfrm>
            <a:off x="2529680" y="5751575"/>
            <a:ext cx="5021262" cy="707886"/>
          </a:xfrm>
          <a:prstGeom prst="rect">
            <a:avLst/>
          </a:prstGeom>
          <a:noFill/>
        </p:spPr>
        <p:txBody>
          <a:bodyPr wrap="square">
            <a:spAutoFit/>
          </a:bodyPr>
          <a:lstStyle/>
          <a:p>
            <a:pPr algn="ctr"/>
            <a:r>
              <a:rPr lang="es-CO" sz="4000" b="1"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nuestros usuarios</a:t>
            </a:r>
            <a:endParaRPr lang="es-CO" sz="4000" dirty="0">
              <a:solidFill>
                <a:srgbClr val="23505E"/>
              </a:solidFill>
            </a:endParaRPr>
          </a:p>
        </p:txBody>
      </p:sp>
    </p:spTree>
    <p:extLst>
      <p:ext uri="{BB962C8B-B14F-4D97-AF65-F5344CB8AC3E}">
        <p14:creationId xmlns:p14="http://schemas.microsoft.com/office/powerpoint/2010/main" val="42679135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38DAE94E-191B-4941-8AD1-1CF719C6E5F0}"/>
              </a:ext>
            </a:extLst>
          </p:cNvPr>
          <p:cNvSpPr txBox="1"/>
          <p:nvPr/>
        </p:nvSpPr>
        <p:spPr>
          <a:xfrm>
            <a:off x="2165384" y="4045008"/>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572</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 name="CuadroTexto 2">
            <a:extLst>
              <a:ext uri="{FF2B5EF4-FFF2-40B4-BE49-F238E27FC236}">
                <a16:creationId xmlns:a16="http://schemas.microsoft.com/office/drawing/2014/main" id="{8CC84778-784A-5246-2A97-E35566B9E2A0}"/>
              </a:ext>
            </a:extLst>
          </p:cNvPr>
          <p:cNvSpPr txBox="1"/>
          <p:nvPr/>
        </p:nvSpPr>
        <p:spPr>
          <a:xfrm>
            <a:off x="2260608" y="4670980"/>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316</a:t>
            </a:r>
          </a:p>
        </p:txBody>
      </p:sp>
      <p:sp>
        <p:nvSpPr>
          <p:cNvPr id="4" name="CuadroTexto 3">
            <a:extLst>
              <a:ext uri="{FF2B5EF4-FFF2-40B4-BE49-F238E27FC236}">
                <a16:creationId xmlns:a16="http://schemas.microsoft.com/office/drawing/2014/main" id="{B7CE0FB1-14E4-0167-62E2-53147CA5EF4F}"/>
              </a:ext>
            </a:extLst>
          </p:cNvPr>
          <p:cNvSpPr txBox="1"/>
          <p:nvPr/>
        </p:nvSpPr>
        <p:spPr>
          <a:xfrm>
            <a:off x="2211404"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5</a:t>
            </a:r>
          </a:p>
        </p:txBody>
      </p:sp>
      <p:sp>
        <p:nvSpPr>
          <p:cNvPr id="23" name="CuadroTexto 22">
            <a:extLst>
              <a:ext uri="{FF2B5EF4-FFF2-40B4-BE49-F238E27FC236}">
                <a16:creationId xmlns:a16="http://schemas.microsoft.com/office/drawing/2014/main" id="{1A661510-4CA5-33CE-EBF7-53D4C4C4CA9B}"/>
              </a:ext>
            </a:extLst>
          </p:cNvPr>
          <p:cNvSpPr txBox="1"/>
          <p:nvPr/>
        </p:nvSpPr>
        <p:spPr>
          <a:xfrm>
            <a:off x="2335221" y="621491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4" name="CuadroTexto 23">
            <a:extLst>
              <a:ext uri="{FF2B5EF4-FFF2-40B4-BE49-F238E27FC236}">
                <a16:creationId xmlns:a16="http://schemas.microsoft.com/office/drawing/2014/main" id="{B913EA53-CB27-5B24-1D68-066167DC02CF}"/>
              </a:ext>
            </a:extLst>
          </p:cNvPr>
          <p:cNvSpPr txBox="1"/>
          <p:nvPr/>
        </p:nvSpPr>
        <p:spPr>
          <a:xfrm>
            <a:off x="2401896" y="686274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5</a:t>
            </a:r>
          </a:p>
        </p:txBody>
      </p:sp>
      <p:sp>
        <p:nvSpPr>
          <p:cNvPr id="25" name="CuadroTexto 24">
            <a:extLst>
              <a:ext uri="{FF2B5EF4-FFF2-40B4-BE49-F238E27FC236}">
                <a16:creationId xmlns:a16="http://schemas.microsoft.com/office/drawing/2014/main" id="{0544C74B-5932-B5F8-4727-1BEEC4EDD11A}"/>
              </a:ext>
            </a:extLst>
          </p:cNvPr>
          <p:cNvSpPr txBox="1"/>
          <p:nvPr/>
        </p:nvSpPr>
        <p:spPr>
          <a:xfrm>
            <a:off x="2401896" y="750099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31</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6" name="CuadroTexto 25">
            <a:extLst>
              <a:ext uri="{FF2B5EF4-FFF2-40B4-BE49-F238E27FC236}">
                <a16:creationId xmlns:a16="http://schemas.microsoft.com/office/drawing/2014/main" id="{F7434E13-307F-4467-B45E-20DE9FE02686}"/>
              </a:ext>
            </a:extLst>
          </p:cNvPr>
          <p:cNvSpPr txBox="1"/>
          <p:nvPr/>
        </p:nvSpPr>
        <p:spPr>
          <a:xfrm>
            <a:off x="2147896" y="8139242"/>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930</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7" name="CuadroTexto 26">
            <a:extLst>
              <a:ext uri="{FF2B5EF4-FFF2-40B4-BE49-F238E27FC236}">
                <a16:creationId xmlns:a16="http://schemas.microsoft.com/office/drawing/2014/main" id="{430DA356-A975-0A81-985B-5E9330791523}"/>
              </a:ext>
            </a:extLst>
          </p:cNvPr>
          <p:cNvSpPr txBox="1"/>
          <p:nvPr/>
        </p:nvSpPr>
        <p:spPr>
          <a:xfrm>
            <a:off x="3525732" y="4040809"/>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334</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8" name="CuadroTexto 27">
            <a:extLst>
              <a:ext uri="{FF2B5EF4-FFF2-40B4-BE49-F238E27FC236}">
                <a16:creationId xmlns:a16="http://schemas.microsoft.com/office/drawing/2014/main" id="{2E46507E-8C51-9B48-33C0-3B45EEFA649D}"/>
              </a:ext>
            </a:extLst>
          </p:cNvPr>
          <p:cNvSpPr txBox="1"/>
          <p:nvPr/>
        </p:nvSpPr>
        <p:spPr>
          <a:xfrm>
            <a:off x="3582088" y="4683846"/>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325</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9" name="CuadroTexto 28">
            <a:extLst>
              <a:ext uri="{FF2B5EF4-FFF2-40B4-BE49-F238E27FC236}">
                <a16:creationId xmlns:a16="http://schemas.microsoft.com/office/drawing/2014/main" id="{A0F092D7-E24E-D99E-DE9A-CD39073D3DAB}"/>
              </a:ext>
            </a:extLst>
          </p:cNvPr>
          <p:cNvSpPr txBox="1"/>
          <p:nvPr/>
        </p:nvSpPr>
        <p:spPr>
          <a:xfrm>
            <a:off x="3582088"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a:t>
            </a:r>
          </a:p>
        </p:txBody>
      </p:sp>
      <p:sp>
        <p:nvSpPr>
          <p:cNvPr id="30" name="CuadroTexto 29">
            <a:extLst>
              <a:ext uri="{FF2B5EF4-FFF2-40B4-BE49-F238E27FC236}">
                <a16:creationId xmlns:a16="http://schemas.microsoft.com/office/drawing/2014/main" id="{AD90CB59-9C8A-EE58-7D7E-CA125040A05A}"/>
              </a:ext>
            </a:extLst>
          </p:cNvPr>
          <p:cNvSpPr txBox="1"/>
          <p:nvPr/>
        </p:nvSpPr>
        <p:spPr>
          <a:xfrm>
            <a:off x="3694008" y="621491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1" name="CuadroTexto 30">
            <a:extLst>
              <a:ext uri="{FF2B5EF4-FFF2-40B4-BE49-F238E27FC236}">
                <a16:creationId xmlns:a16="http://schemas.microsoft.com/office/drawing/2014/main" id="{C00F660C-74D0-FA2E-F5B0-2CFB438B706F}"/>
              </a:ext>
            </a:extLst>
          </p:cNvPr>
          <p:cNvSpPr txBox="1"/>
          <p:nvPr/>
        </p:nvSpPr>
        <p:spPr>
          <a:xfrm>
            <a:off x="3779733" y="6857955"/>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2" name="CuadroTexto 31">
            <a:extLst>
              <a:ext uri="{FF2B5EF4-FFF2-40B4-BE49-F238E27FC236}">
                <a16:creationId xmlns:a16="http://schemas.microsoft.com/office/drawing/2014/main" id="{A21257D9-E5DB-2A86-507F-4B0419ADC8C5}"/>
              </a:ext>
            </a:extLst>
          </p:cNvPr>
          <p:cNvSpPr txBox="1"/>
          <p:nvPr/>
        </p:nvSpPr>
        <p:spPr>
          <a:xfrm>
            <a:off x="3779733" y="750099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a:t>
            </a:r>
          </a:p>
        </p:txBody>
      </p:sp>
      <p:sp>
        <p:nvSpPr>
          <p:cNvPr id="33" name="CuadroTexto 32">
            <a:extLst>
              <a:ext uri="{FF2B5EF4-FFF2-40B4-BE49-F238E27FC236}">
                <a16:creationId xmlns:a16="http://schemas.microsoft.com/office/drawing/2014/main" id="{40E62877-0E64-BDAC-CADD-5D35E64A65A0}"/>
              </a:ext>
            </a:extLst>
          </p:cNvPr>
          <p:cNvSpPr txBox="1"/>
          <p:nvPr/>
        </p:nvSpPr>
        <p:spPr>
          <a:xfrm>
            <a:off x="3560355" y="8137557"/>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661</a:t>
            </a:r>
          </a:p>
        </p:txBody>
      </p:sp>
      <p:sp>
        <p:nvSpPr>
          <p:cNvPr id="34" name="CuadroTexto 33">
            <a:extLst>
              <a:ext uri="{FF2B5EF4-FFF2-40B4-BE49-F238E27FC236}">
                <a16:creationId xmlns:a16="http://schemas.microsoft.com/office/drawing/2014/main" id="{90468A41-60DF-AD6F-7554-DE6E4B904BB2}"/>
              </a:ext>
            </a:extLst>
          </p:cNvPr>
          <p:cNvSpPr txBox="1"/>
          <p:nvPr/>
        </p:nvSpPr>
        <p:spPr>
          <a:xfrm>
            <a:off x="1954620" y="3450048"/>
            <a:ext cx="1396202" cy="30777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Marzo 2024</a:t>
            </a:r>
          </a:p>
        </p:txBody>
      </p:sp>
      <p:sp>
        <p:nvSpPr>
          <p:cNvPr id="35" name="CuadroTexto 34">
            <a:extLst>
              <a:ext uri="{FF2B5EF4-FFF2-40B4-BE49-F238E27FC236}">
                <a16:creationId xmlns:a16="http://schemas.microsoft.com/office/drawing/2014/main" id="{31D0444E-4755-9EA0-03CA-AFE46DBA3C85}"/>
              </a:ext>
            </a:extLst>
          </p:cNvPr>
          <p:cNvSpPr txBox="1"/>
          <p:nvPr/>
        </p:nvSpPr>
        <p:spPr>
          <a:xfrm>
            <a:off x="3369772" y="3447742"/>
            <a:ext cx="1647816" cy="30777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Febrero 2024</a:t>
            </a:r>
          </a:p>
        </p:txBody>
      </p:sp>
      <p:pic>
        <p:nvPicPr>
          <p:cNvPr id="36" name="Gráfico 35">
            <a:extLst>
              <a:ext uri="{FF2B5EF4-FFF2-40B4-BE49-F238E27FC236}">
                <a16:creationId xmlns:a16="http://schemas.microsoft.com/office/drawing/2014/main" id="{84419AD7-7EBD-0A2D-80B0-72C2AB8ECF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8277" y="2015929"/>
            <a:ext cx="9144070" cy="1321836"/>
          </a:xfrm>
          <a:prstGeom prst="rect">
            <a:avLst/>
          </a:prstGeom>
        </p:spPr>
      </p:pic>
      <p:sp>
        <p:nvSpPr>
          <p:cNvPr id="37" name="CuadroTexto 36">
            <a:extLst>
              <a:ext uri="{FF2B5EF4-FFF2-40B4-BE49-F238E27FC236}">
                <a16:creationId xmlns:a16="http://schemas.microsoft.com/office/drawing/2014/main" id="{91A34C14-62A9-AE70-97E9-D1494FD2513A}"/>
              </a:ext>
            </a:extLst>
          </p:cNvPr>
          <p:cNvSpPr txBox="1"/>
          <p:nvPr/>
        </p:nvSpPr>
        <p:spPr>
          <a:xfrm>
            <a:off x="1027913" y="2026660"/>
            <a:ext cx="8024797" cy="999954"/>
          </a:xfrm>
          <a:prstGeom prst="rect">
            <a:avLst/>
          </a:prstGeom>
          <a:noFill/>
        </p:spPr>
        <p:txBody>
          <a:bodyPr wrap="square" rtlCol="0">
            <a:spAutoFit/>
          </a:bodyPr>
          <a:lstStyle/>
          <a:p>
            <a:pPr marL="0" marR="0" lvl="0" indent="0" algn="just" defTabSz="457200" rtl="0" eaLnBrk="1" fontAlgn="auto" latinLnBrk="0" hangingPunct="1">
              <a:lnSpc>
                <a:spcPct val="107000"/>
              </a:lnSpc>
              <a:spcBef>
                <a:spcPts val="0"/>
              </a:spcBef>
              <a:spcAft>
                <a:spcPts val="80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Se evidencia la recepción de </a:t>
            </a:r>
            <a:r>
              <a:rPr kumimoji="0" lang="es-ES" sz="2000" b="0" i="0" u="none" strike="noStrike" kern="1200" cap="none" spc="0" normalizeH="0" baseline="0" noProof="0" dirty="0">
                <a:ln>
                  <a:noFill/>
                </a:ln>
                <a:solidFill>
                  <a:srgbClr val="00A48D"/>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572 (</a:t>
            </a:r>
            <a:r>
              <a:rPr lang="es-ES" sz="2000"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62</a:t>
            </a:r>
            <a:r>
              <a:rPr kumimoji="0" lang="es-ES" sz="2000" b="0" i="0" u="none" strike="noStrike" kern="1200" cap="none" spc="0" normalizeH="0" baseline="0" noProof="0" dirty="0">
                <a:ln>
                  <a:noFill/>
                </a:ln>
                <a:solidFill>
                  <a:srgbClr val="00A48D"/>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 </a:t>
            </a: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manifestaciones a través de la línea telefónica, siendo este el canal más utilizado por los usuarios.</a:t>
            </a:r>
            <a:endParaRPr kumimoji="0" lang="es-CO"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endParaRPr>
          </a:p>
        </p:txBody>
      </p:sp>
      <p:sp>
        <p:nvSpPr>
          <p:cNvPr id="38" name="CuadroTexto 37">
            <a:extLst>
              <a:ext uri="{FF2B5EF4-FFF2-40B4-BE49-F238E27FC236}">
                <a16:creationId xmlns:a16="http://schemas.microsoft.com/office/drawing/2014/main" id="{ADD4C53C-F03C-E947-F882-CCDFE26A45C0}"/>
              </a:ext>
            </a:extLst>
          </p:cNvPr>
          <p:cNvSpPr txBox="1"/>
          <p:nvPr/>
        </p:nvSpPr>
        <p:spPr>
          <a:xfrm>
            <a:off x="3108342" y="8984417"/>
            <a:ext cx="6797658" cy="55912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3966119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7099C30-A89A-C049-7B62-5927A68CB934}"/>
              </a:ext>
            </a:extLst>
          </p:cNvPr>
          <p:cNvSpPr txBox="1"/>
          <p:nvPr/>
        </p:nvSpPr>
        <p:spPr>
          <a:xfrm>
            <a:off x="2165384" y="4045008"/>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623</a:t>
            </a:r>
          </a:p>
        </p:txBody>
      </p:sp>
      <p:sp>
        <p:nvSpPr>
          <p:cNvPr id="3" name="CuadroTexto 2">
            <a:extLst>
              <a:ext uri="{FF2B5EF4-FFF2-40B4-BE49-F238E27FC236}">
                <a16:creationId xmlns:a16="http://schemas.microsoft.com/office/drawing/2014/main" id="{00F1982D-0DEF-764F-C34D-EE9B9F202386}"/>
              </a:ext>
            </a:extLst>
          </p:cNvPr>
          <p:cNvSpPr txBox="1"/>
          <p:nvPr/>
        </p:nvSpPr>
        <p:spPr>
          <a:xfrm>
            <a:off x="2211404" y="4683702"/>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230</a:t>
            </a:r>
          </a:p>
        </p:txBody>
      </p:sp>
      <p:sp>
        <p:nvSpPr>
          <p:cNvPr id="4" name="CuadroTexto 3">
            <a:extLst>
              <a:ext uri="{FF2B5EF4-FFF2-40B4-BE49-F238E27FC236}">
                <a16:creationId xmlns:a16="http://schemas.microsoft.com/office/drawing/2014/main" id="{C2B8790A-33E0-7B77-4D66-66DA7C05AB50}"/>
              </a:ext>
            </a:extLst>
          </p:cNvPr>
          <p:cNvSpPr txBox="1"/>
          <p:nvPr/>
        </p:nvSpPr>
        <p:spPr>
          <a:xfrm>
            <a:off x="2211404"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3</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3" name="CuadroTexto 22">
            <a:extLst>
              <a:ext uri="{FF2B5EF4-FFF2-40B4-BE49-F238E27FC236}">
                <a16:creationId xmlns:a16="http://schemas.microsoft.com/office/drawing/2014/main" id="{97D0B3F0-D63D-EE0A-7BC5-67067816762A}"/>
              </a:ext>
            </a:extLst>
          </p:cNvPr>
          <p:cNvSpPr txBox="1"/>
          <p:nvPr/>
        </p:nvSpPr>
        <p:spPr>
          <a:xfrm>
            <a:off x="2335221" y="621491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5</a:t>
            </a:r>
          </a:p>
        </p:txBody>
      </p:sp>
      <p:sp>
        <p:nvSpPr>
          <p:cNvPr id="24" name="CuadroTexto 23">
            <a:extLst>
              <a:ext uri="{FF2B5EF4-FFF2-40B4-BE49-F238E27FC236}">
                <a16:creationId xmlns:a16="http://schemas.microsoft.com/office/drawing/2014/main" id="{DE75D6F4-ED19-5341-44B8-8EC761BB1DE4}"/>
              </a:ext>
            </a:extLst>
          </p:cNvPr>
          <p:cNvSpPr txBox="1"/>
          <p:nvPr/>
        </p:nvSpPr>
        <p:spPr>
          <a:xfrm>
            <a:off x="2401896" y="686274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5</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5" name="CuadroTexto 24">
            <a:extLst>
              <a:ext uri="{FF2B5EF4-FFF2-40B4-BE49-F238E27FC236}">
                <a16:creationId xmlns:a16="http://schemas.microsoft.com/office/drawing/2014/main" id="{F22EB805-9B1A-DFAB-25A3-E39FDFB168D5}"/>
              </a:ext>
            </a:extLst>
          </p:cNvPr>
          <p:cNvSpPr txBox="1"/>
          <p:nvPr/>
        </p:nvSpPr>
        <p:spPr>
          <a:xfrm>
            <a:off x="2401896" y="750099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31</a:t>
            </a:r>
          </a:p>
        </p:txBody>
      </p:sp>
      <p:sp>
        <p:nvSpPr>
          <p:cNvPr id="26" name="CuadroTexto 25">
            <a:extLst>
              <a:ext uri="{FF2B5EF4-FFF2-40B4-BE49-F238E27FC236}">
                <a16:creationId xmlns:a16="http://schemas.microsoft.com/office/drawing/2014/main" id="{A93A9AA5-A949-F216-02E4-BD17738B8765}"/>
              </a:ext>
            </a:extLst>
          </p:cNvPr>
          <p:cNvSpPr txBox="1"/>
          <p:nvPr/>
        </p:nvSpPr>
        <p:spPr>
          <a:xfrm>
            <a:off x="2147896" y="8139242"/>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897</a:t>
            </a:r>
          </a:p>
        </p:txBody>
      </p:sp>
      <p:sp>
        <p:nvSpPr>
          <p:cNvPr id="27" name="CuadroTexto 26">
            <a:extLst>
              <a:ext uri="{FF2B5EF4-FFF2-40B4-BE49-F238E27FC236}">
                <a16:creationId xmlns:a16="http://schemas.microsoft.com/office/drawing/2014/main" id="{16FC4C2C-3A68-5970-4151-56012E368D51}"/>
              </a:ext>
            </a:extLst>
          </p:cNvPr>
          <p:cNvSpPr txBox="1"/>
          <p:nvPr/>
        </p:nvSpPr>
        <p:spPr>
          <a:xfrm>
            <a:off x="3525732" y="4040809"/>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421</a:t>
            </a:r>
          </a:p>
        </p:txBody>
      </p:sp>
      <p:sp>
        <p:nvSpPr>
          <p:cNvPr id="28" name="CuadroTexto 27">
            <a:extLst>
              <a:ext uri="{FF2B5EF4-FFF2-40B4-BE49-F238E27FC236}">
                <a16:creationId xmlns:a16="http://schemas.microsoft.com/office/drawing/2014/main" id="{047DB1FE-79A8-9ED1-CC21-BC52A095AF45}"/>
              </a:ext>
            </a:extLst>
          </p:cNvPr>
          <p:cNvSpPr txBox="1"/>
          <p:nvPr/>
        </p:nvSpPr>
        <p:spPr>
          <a:xfrm>
            <a:off x="3582088" y="4683846"/>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254</a:t>
            </a:r>
          </a:p>
        </p:txBody>
      </p:sp>
      <p:sp>
        <p:nvSpPr>
          <p:cNvPr id="29" name="CuadroTexto 28">
            <a:extLst>
              <a:ext uri="{FF2B5EF4-FFF2-40B4-BE49-F238E27FC236}">
                <a16:creationId xmlns:a16="http://schemas.microsoft.com/office/drawing/2014/main" id="{3006522E-9927-2342-41D0-7F4F03C6AFEC}"/>
              </a:ext>
            </a:extLst>
          </p:cNvPr>
          <p:cNvSpPr txBox="1"/>
          <p:nvPr/>
        </p:nvSpPr>
        <p:spPr>
          <a:xfrm>
            <a:off x="3582088"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4</a:t>
            </a:r>
          </a:p>
        </p:txBody>
      </p:sp>
      <p:sp>
        <p:nvSpPr>
          <p:cNvPr id="30" name="CuadroTexto 29">
            <a:extLst>
              <a:ext uri="{FF2B5EF4-FFF2-40B4-BE49-F238E27FC236}">
                <a16:creationId xmlns:a16="http://schemas.microsoft.com/office/drawing/2014/main" id="{D116FC66-2C3B-3B3B-6673-74B4AEAA705B}"/>
              </a:ext>
            </a:extLst>
          </p:cNvPr>
          <p:cNvSpPr txBox="1"/>
          <p:nvPr/>
        </p:nvSpPr>
        <p:spPr>
          <a:xfrm>
            <a:off x="3694008" y="621491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1" name="CuadroTexto 30">
            <a:extLst>
              <a:ext uri="{FF2B5EF4-FFF2-40B4-BE49-F238E27FC236}">
                <a16:creationId xmlns:a16="http://schemas.microsoft.com/office/drawing/2014/main" id="{138CE7E2-7A21-5525-C71C-F3AE35B6F7F4}"/>
              </a:ext>
            </a:extLst>
          </p:cNvPr>
          <p:cNvSpPr txBox="1"/>
          <p:nvPr/>
        </p:nvSpPr>
        <p:spPr>
          <a:xfrm>
            <a:off x="3779733" y="6857955"/>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7</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2" name="CuadroTexto 31">
            <a:extLst>
              <a:ext uri="{FF2B5EF4-FFF2-40B4-BE49-F238E27FC236}">
                <a16:creationId xmlns:a16="http://schemas.microsoft.com/office/drawing/2014/main" id="{186E9FF2-8393-5A71-8D72-524F849581EF}"/>
              </a:ext>
            </a:extLst>
          </p:cNvPr>
          <p:cNvSpPr txBox="1"/>
          <p:nvPr/>
        </p:nvSpPr>
        <p:spPr>
          <a:xfrm>
            <a:off x="3779733" y="750099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a:t>
            </a:r>
          </a:p>
        </p:txBody>
      </p:sp>
      <p:sp>
        <p:nvSpPr>
          <p:cNvPr id="33" name="CuadroTexto 32">
            <a:extLst>
              <a:ext uri="{FF2B5EF4-FFF2-40B4-BE49-F238E27FC236}">
                <a16:creationId xmlns:a16="http://schemas.microsoft.com/office/drawing/2014/main" id="{3F67CD6F-9140-0C1B-7E19-C98F5FEEA610}"/>
              </a:ext>
            </a:extLst>
          </p:cNvPr>
          <p:cNvSpPr txBox="1"/>
          <p:nvPr/>
        </p:nvSpPr>
        <p:spPr>
          <a:xfrm>
            <a:off x="3560355" y="8137557"/>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688</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4" name="CuadroTexto 33">
            <a:extLst>
              <a:ext uri="{FF2B5EF4-FFF2-40B4-BE49-F238E27FC236}">
                <a16:creationId xmlns:a16="http://schemas.microsoft.com/office/drawing/2014/main" id="{3FCAA337-47D9-3FDB-0276-8EEEB7F02177}"/>
              </a:ext>
            </a:extLst>
          </p:cNvPr>
          <p:cNvSpPr txBox="1"/>
          <p:nvPr/>
        </p:nvSpPr>
        <p:spPr>
          <a:xfrm>
            <a:off x="1972108" y="3445288"/>
            <a:ext cx="1396202" cy="30777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14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Marzo 2024</a:t>
            </a:r>
            <a:endPar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5" name="CuadroTexto 34">
            <a:extLst>
              <a:ext uri="{FF2B5EF4-FFF2-40B4-BE49-F238E27FC236}">
                <a16:creationId xmlns:a16="http://schemas.microsoft.com/office/drawing/2014/main" id="{C2CE1228-3F9D-474D-71F8-27DD8AA1C76A}"/>
              </a:ext>
            </a:extLst>
          </p:cNvPr>
          <p:cNvSpPr txBox="1"/>
          <p:nvPr/>
        </p:nvSpPr>
        <p:spPr>
          <a:xfrm>
            <a:off x="3276514" y="3446398"/>
            <a:ext cx="1793653" cy="30777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14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Febrero 2024</a:t>
            </a:r>
            <a:endPar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pic>
        <p:nvPicPr>
          <p:cNvPr id="36" name="Gráfico 35">
            <a:extLst>
              <a:ext uri="{FF2B5EF4-FFF2-40B4-BE49-F238E27FC236}">
                <a16:creationId xmlns:a16="http://schemas.microsoft.com/office/drawing/2014/main" id="{44C81E59-3B12-F50E-10E0-23E83320566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8277" y="2015929"/>
            <a:ext cx="9144070" cy="1321836"/>
          </a:xfrm>
          <a:prstGeom prst="rect">
            <a:avLst/>
          </a:prstGeom>
        </p:spPr>
      </p:pic>
      <p:sp>
        <p:nvSpPr>
          <p:cNvPr id="37" name="CuadroTexto 36">
            <a:extLst>
              <a:ext uri="{FF2B5EF4-FFF2-40B4-BE49-F238E27FC236}">
                <a16:creationId xmlns:a16="http://schemas.microsoft.com/office/drawing/2014/main" id="{E3EB29E4-B810-020F-D90C-956CE7B2DA62}"/>
              </a:ext>
            </a:extLst>
          </p:cNvPr>
          <p:cNvSpPr txBox="1"/>
          <p:nvPr/>
        </p:nvSpPr>
        <p:spPr>
          <a:xfrm>
            <a:off x="1027913" y="2026660"/>
            <a:ext cx="8024797" cy="999954"/>
          </a:xfrm>
          <a:prstGeom prst="rect">
            <a:avLst/>
          </a:prstGeom>
          <a:noFill/>
        </p:spPr>
        <p:txBody>
          <a:bodyPr wrap="square" rtlCol="0">
            <a:spAutoFit/>
          </a:bodyPr>
          <a:lstStyle/>
          <a:p>
            <a:pPr marL="0" marR="0" lvl="0" indent="0" algn="just" defTabSz="457200" rtl="0" eaLnBrk="1" fontAlgn="auto" latinLnBrk="0" hangingPunct="1">
              <a:lnSpc>
                <a:spcPct val="107000"/>
              </a:lnSpc>
              <a:spcBef>
                <a:spcPts val="0"/>
              </a:spcBef>
              <a:spcAft>
                <a:spcPts val="80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Se evidencia la recepción de </a:t>
            </a:r>
            <a:r>
              <a:rPr lang="es-ES" sz="2000"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623</a:t>
            </a:r>
            <a:r>
              <a:rPr kumimoji="0" lang="es-ES" sz="2000" b="0" i="0" u="none" strike="noStrike" kern="1200" cap="none" spc="0" normalizeH="0" baseline="0" noProof="0" dirty="0">
                <a:ln>
                  <a:noFill/>
                </a:ln>
                <a:solidFill>
                  <a:srgbClr val="00A48D"/>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 (69%) </a:t>
            </a: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manifestaciones a través de la línea telefónica, siendo este el canal más utilizado por los usuarios.</a:t>
            </a:r>
            <a:endParaRPr kumimoji="0" lang="es-CO"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endParaRPr>
          </a:p>
        </p:txBody>
      </p:sp>
      <p:sp>
        <p:nvSpPr>
          <p:cNvPr id="38" name="CuadroTexto 37">
            <a:extLst>
              <a:ext uri="{FF2B5EF4-FFF2-40B4-BE49-F238E27FC236}">
                <a16:creationId xmlns:a16="http://schemas.microsoft.com/office/drawing/2014/main" id="{4270FFD7-F545-6E99-144D-B28209FE1FDD}"/>
              </a:ext>
            </a:extLst>
          </p:cNvPr>
          <p:cNvSpPr txBox="1"/>
          <p:nvPr/>
        </p:nvSpPr>
        <p:spPr>
          <a:xfrm>
            <a:off x="3108342" y="8984417"/>
            <a:ext cx="6797658" cy="55912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1387650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0D40EB95-EFFC-499E-A86B-4C9E7BE4562C}"/>
              </a:ext>
            </a:extLst>
          </p:cNvPr>
          <p:cNvSpPr txBox="1"/>
          <p:nvPr/>
        </p:nvSpPr>
        <p:spPr>
          <a:xfrm>
            <a:off x="2165384" y="4045008"/>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8,900</a:t>
            </a:r>
          </a:p>
        </p:txBody>
      </p:sp>
      <p:sp>
        <p:nvSpPr>
          <p:cNvPr id="6" name="CuadroTexto 5">
            <a:extLst>
              <a:ext uri="{FF2B5EF4-FFF2-40B4-BE49-F238E27FC236}">
                <a16:creationId xmlns:a16="http://schemas.microsoft.com/office/drawing/2014/main" id="{155645F3-BBB9-4E50-BEF3-6C0EA2FB1783}"/>
              </a:ext>
            </a:extLst>
          </p:cNvPr>
          <p:cNvSpPr txBox="1"/>
          <p:nvPr/>
        </p:nvSpPr>
        <p:spPr>
          <a:xfrm>
            <a:off x="2211404" y="4683702"/>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3,229</a:t>
            </a:r>
          </a:p>
        </p:txBody>
      </p:sp>
      <p:sp>
        <p:nvSpPr>
          <p:cNvPr id="7" name="CuadroTexto 6">
            <a:extLst>
              <a:ext uri="{FF2B5EF4-FFF2-40B4-BE49-F238E27FC236}">
                <a16:creationId xmlns:a16="http://schemas.microsoft.com/office/drawing/2014/main" id="{75B7E6AE-A7DB-48F4-91DF-8703DD7BB65D}"/>
              </a:ext>
            </a:extLst>
          </p:cNvPr>
          <p:cNvSpPr txBox="1"/>
          <p:nvPr/>
        </p:nvSpPr>
        <p:spPr>
          <a:xfrm>
            <a:off x="2211404"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71</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8" name="CuadroTexto 7">
            <a:extLst>
              <a:ext uri="{FF2B5EF4-FFF2-40B4-BE49-F238E27FC236}">
                <a16:creationId xmlns:a16="http://schemas.microsoft.com/office/drawing/2014/main" id="{9322F176-6B59-436C-8114-4B8C32C35512}"/>
              </a:ext>
            </a:extLst>
          </p:cNvPr>
          <p:cNvSpPr txBox="1"/>
          <p:nvPr/>
        </p:nvSpPr>
        <p:spPr>
          <a:xfrm>
            <a:off x="2335221" y="621491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9" name="CuadroTexto 8">
            <a:extLst>
              <a:ext uri="{FF2B5EF4-FFF2-40B4-BE49-F238E27FC236}">
                <a16:creationId xmlns:a16="http://schemas.microsoft.com/office/drawing/2014/main" id="{7404B782-CF1C-4FB0-B03D-5B3244C8BE6C}"/>
              </a:ext>
            </a:extLst>
          </p:cNvPr>
          <p:cNvSpPr txBox="1"/>
          <p:nvPr/>
        </p:nvSpPr>
        <p:spPr>
          <a:xfrm>
            <a:off x="2401896" y="686274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28</a:t>
            </a:r>
          </a:p>
        </p:txBody>
      </p:sp>
      <p:sp>
        <p:nvSpPr>
          <p:cNvPr id="10" name="CuadroTexto 9">
            <a:extLst>
              <a:ext uri="{FF2B5EF4-FFF2-40B4-BE49-F238E27FC236}">
                <a16:creationId xmlns:a16="http://schemas.microsoft.com/office/drawing/2014/main" id="{E4DEAAAD-8711-47E4-B5EC-BAB6621EDEA2}"/>
              </a:ext>
            </a:extLst>
          </p:cNvPr>
          <p:cNvSpPr txBox="1"/>
          <p:nvPr/>
        </p:nvSpPr>
        <p:spPr>
          <a:xfrm>
            <a:off x="2401895" y="7500992"/>
            <a:ext cx="606425"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273</a:t>
            </a:r>
          </a:p>
        </p:txBody>
      </p:sp>
      <p:sp>
        <p:nvSpPr>
          <p:cNvPr id="11" name="CuadroTexto 10">
            <a:extLst>
              <a:ext uri="{FF2B5EF4-FFF2-40B4-BE49-F238E27FC236}">
                <a16:creationId xmlns:a16="http://schemas.microsoft.com/office/drawing/2014/main" id="{033BAFDA-B9C6-48A3-8B37-DCFF415C44A4}"/>
              </a:ext>
            </a:extLst>
          </p:cNvPr>
          <p:cNvSpPr txBox="1"/>
          <p:nvPr/>
        </p:nvSpPr>
        <p:spPr>
          <a:xfrm>
            <a:off x="2147896" y="8139242"/>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12,501</a:t>
            </a:r>
          </a:p>
        </p:txBody>
      </p:sp>
      <p:sp>
        <p:nvSpPr>
          <p:cNvPr id="12" name="CuadroTexto 11">
            <a:extLst>
              <a:ext uri="{FF2B5EF4-FFF2-40B4-BE49-F238E27FC236}">
                <a16:creationId xmlns:a16="http://schemas.microsoft.com/office/drawing/2014/main" id="{EA5FDDDF-8655-406B-AFE6-9536465CE569}"/>
              </a:ext>
            </a:extLst>
          </p:cNvPr>
          <p:cNvSpPr txBox="1"/>
          <p:nvPr/>
        </p:nvSpPr>
        <p:spPr>
          <a:xfrm>
            <a:off x="3525732" y="4040809"/>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11,662</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13" name="CuadroTexto 12">
            <a:extLst>
              <a:ext uri="{FF2B5EF4-FFF2-40B4-BE49-F238E27FC236}">
                <a16:creationId xmlns:a16="http://schemas.microsoft.com/office/drawing/2014/main" id="{A87D52BB-768A-413E-86ED-A50583C33FA6}"/>
              </a:ext>
            </a:extLst>
          </p:cNvPr>
          <p:cNvSpPr txBox="1"/>
          <p:nvPr/>
        </p:nvSpPr>
        <p:spPr>
          <a:xfrm>
            <a:off x="3582088" y="4683846"/>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2,882</a:t>
            </a:r>
          </a:p>
        </p:txBody>
      </p:sp>
      <p:sp>
        <p:nvSpPr>
          <p:cNvPr id="14" name="CuadroTexto 13">
            <a:extLst>
              <a:ext uri="{FF2B5EF4-FFF2-40B4-BE49-F238E27FC236}">
                <a16:creationId xmlns:a16="http://schemas.microsoft.com/office/drawing/2014/main" id="{B7592231-6170-4EC4-99CB-5B45A03F3BB3}"/>
              </a:ext>
            </a:extLst>
          </p:cNvPr>
          <p:cNvSpPr txBox="1"/>
          <p:nvPr/>
        </p:nvSpPr>
        <p:spPr>
          <a:xfrm>
            <a:off x="3582088"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17</a:t>
            </a:r>
          </a:p>
        </p:txBody>
      </p:sp>
      <p:sp>
        <p:nvSpPr>
          <p:cNvPr id="15" name="CuadroTexto 14">
            <a:extLst>
              <a:ext uri="{FF2B5EF4-FFF2-40B4-BE49-F238E27FC236}">
                <a16:creationId xmlns:a16="http://schemas.microsoft.com/office/drawing/2014/main" id="{F21E7741-5509-431E-9E32-BE3F89F80198}"/>
              </a:ext>
            </a:extLst>
          </p:cNvPr>
          <p:cNvSpPr txBox="1"/>
          <p:nvPr/>
        </p:nvSpPr>
        <p:spPr>
          <a:xfrm>
            <a:off x="3694008" y="621491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5</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16" name="CuadroTexto 15">
            <a:extLst>
              <a:ext uri="{FF2B5EF4-FFF2-40B4-BE49-F238E27FC236}">
                <a16:creationId xmlns:a16="http://schemas.microsoft.com/office/drawing/2014/main" id="{6D81B229-D6AE-46DA-8802-AEC48CDA782F}"/>
              </a:ext>
            </a:extLst>
          </p:cNvPr>
          <p:cNvSpPr txBox="1"/>
          <p:nvPr/>
        </p:nvSpPr>
        <p:spPr>
          <a:xfrm>
            <a:off x="3779733" y="6857955"/>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32</a:t>
            </a:r>
          </a:p>
        </p:txBody>
      </p:sp>
      <p:sp>
        <p:nvSpPr>
          <p:cNvPr id="17" name="CuadroTexto 16">
            <a:extLst>
              <a:ext uri="{FF2B5EF4-FFF2-40B4-BE49-F238E27FC236}">
                <a16:creationId xmlns:a16="http://schemas.microsoft.com/office/drawing/2014/main" id="{D25B65DE-DBFF-42CA-B32C-0D06DCC63EC7}"/>
              </a:ext>
            </a:extLst>
          </p:cNvPr>
          <p:cNvSpPr txBox="1"/>
          <p:nvPr/>
        </p:nvSpPr>
        <p:spPr>
          <a:xfrm>
            <a:off x="3779733" y="750099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12</a:t>
            </a:r>
          </a:p>
        </p:txBody>
      </p:sp>
      <p:sp>
        <p:nvSpPr>
          <p:cNvPr id="18" name="CuadroTexto 17">
            <a:extLst>
              <a:ext uri="{FF2B5EF4-FFF2-40B4-BE49-F238E27FC236}">
                <a16:creationId xmlns:a16="http://schemas.microsoft.com/office/drawing/2014/main" id="{64C2386B-147D-4AB7-8A39-4F3021A969CB}"/>
              </a:ext>
            </a:extLst>
          </p:cNvPr>
          <p:cNvSpPr txBox="1"/>
          <p:nvPr/>
        </p:nvSpPr>
        <p:spPr>
          <a:xfrm>
            <a:off x="3560355" y="8137557"/>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14,610</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19" name="CuadroTexto 18">
            <a:extLst>
              <a:ext uri="{FF2B5EF4-FFF2-40B4-BE49-F238E27FC236}">
                <a16:creationId xmlns:a16="http://schemas.microsoft.com/office/drawing/2014/main" id="{DC40C92D-A153-42E9-9555-6D8B3043A0D9}"/>
              </a:ext>
            </a:extLst>
          </p:cNvPr>
          <p:cNvSpPr txBox="1"/>
          <p:nvPr/>
        </p:nvSpPr>
        <p:spPr>
          <a:xfrm>
            <a:off x="1972108" y="3436018"/>
            <a:ext cx="1396202" cy="30777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Marzo 2024</a:t>
            </a:r>
          </a:p>
        </p:txBody>
      </p:sp>
      <p:sp>
        <p:nvSpPr>
          <p:cNvPr id="20" name="CuadroTexto 19">
            <a:extLst>
              <a:ext uri="{FF2B5EF4-FFF2-40B4-BE49-F238E27FC236}">
                <a16:creationId xmlns:a16="http://schemas.microsoft.com/office/drawing/2014/main" id="{F801B25D-D61E-4EDE-8EBC-185FE79DBD2F}"/>
              </a:ext>
            </a:extLst>
          </p:cNvPr>
          <p:cNvSpPr txBox="1"/>
          <p:nvPr/>
        </p:nvSpPr>
        <p:spPr>
          <a:xfrm>
            <a:off x="3368310" y="3407453"/>
            <a:ext cx="1534346" cy="30777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Febrero 2024</a:t>
            </a:r>
          </a:p>
        </p:txBody>
      </p:sp>
      <p:pic>
        <p:nvPicPr>
          <p:cNvPr id="21" name="Gráfico 20">
            <a:extLst>
              <a:ext uri="{FF2B5EF4-FFF2-40B4-BE49-F238E27FC236}">
                <a16:creationId xmlns:a16="http://schemas.microsoft.com/office/drawing/2014/main" id="{AF6B2D35-CC53-4EFE-A339-9492CDC3AB0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8277" y="2015929"/>
            <a:ext cx="9144070" cy="1321836"/>
          </a:xfrm>
          <a:prstGeom prst="rect">
            <a:avLst/>
          </a:prstGeom>
        </p:spPr>
      </p:pic>
      <p:sp>
        <p:nvSpPr>
          <p:cNvPr id="22" name="CuadroTexto 21">
            <a:extLst>
              <a:ext uri="{FF2B5EF4-FFF2-40B4-BE49-F238E27FC236}">
                <a16:creationId xmlns:a16="http://schemas.microsoft.com/office/drawing/2014/main" id="{CE031E36-32D5-4C1C-8D0F-C6F283321428}"/>
              </a:ext>
            </a:extLst>
          </p:cNvPr>
          <p:cNvSpPr txBox="1"/>
          <p:nvPr/>
        </p:nvSpPr>
        <p:spPr>
          <a:xfrm>
            <a:off x="1027913" y="2026660"/>
            <a:ext cx="8024797" cy="1065805"/>
          </a:xfrm>
          <a:prstGeom prst="rect">
            <a:avLst/>
          </a:prstGeom>
          <a:noFill/>
        </p:spPr>
        <p:txBody>
          <a:bodyPr wrap="square" rtlCol="0">
            <a:spAutoFit/>
          </a:bodyPr>
          <a:lstStyle/>
          <a:p>
            <a:pPr marL="0" marR="0" lvl="0" indent="0" algn="just" defTabSz="457200" rtl="0" eaLnBrk="1" fontAlgn="auto" latinLnBrk="0" hangingPunct="1">
              <a:lnSpc>
                <a:spcPct val="107000"/>
              </a:lnSpc>
              <a:spcBef>
                <a:spcPts val="0"/>
              </a:spcBef>
              <a:spcAft>
                <a:spcPts val="80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Se evidencia la recepción de </a:t>
            </a:r>
            <a:r>
              <a:rPr kumimoji="0" lang="es-ES" sz="2400" b="0" i="0" u="none" strike="noStrike" kern="1200" cap="none" spc="0" normalizeH="0" baseline="0" noProof="0" dirty="0">
                <a:ln>
                  <a:noFill/>
                </a:ln>
                <a:solidFill>
                  <a:srgbClr val="00A48D"/>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8,900 (71%) </a:t>
            </a: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manifestaciones a través de la línea telefónica, siendo este el canal más utilizado por los usuarios.</a:t>
            </a:r>
            <a:endParaRPr kumimoji="0" lang="es-CO"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endParaRPr>
          </a:p>
        </p:txBody>
      </p:sp>
    </p:spTree>
    <p:extLst>
      <p:ext uri="{BB962C8B-B14F-4D97-AF65-F5344CB8AC3E}">
        <p14:creationId xmlns:p14="http://schemas.microsoft.com/office/powerpoint/2010/main" val="6358995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FB11B944-F260-4D06-A4B9-2F144470327C}"/>
              </a:ext>
            </a:extLst>
          </p:cNvPr>
          <p:cNvSpPr txBox="1"/>
          <p:nvPr/>
        </p:nvSpPr>
        <p:spPr>
          <a:xfrm>
            <a:off x="4036931" y="378528"/>
            <a:ext cx="7105441"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800" b="1" i="1" u="none" strike="noStrike" kern="1200" cap="none" spc="0" normalizeH="0" baseline="0" noProof="0" dirty="0">
                <a:ln>
                  <a:noFill/>
                </a:ln>
                <a:solidFill>
                  <a:srgbClr val="44546A"/>
                </a:solidFill>
                <a:effectLst/>
                <a:uLnTx/>
                <a:uFillTx/>
                <a:latin typeface="Arial" panose="020B0604020202020204" pitchFamily="34" charset="0"/>
                <a:ea typeface="Calibri" panose="020F0502020204030204" pitchFamily="34" charset="0"/>
                <a:cs typeface="Times New Roman" panose="02020603050405020304" pitchFamily="18" charset="0"/>
              </a:rPr>
              <a:t>Tabla 2. Comparativo Savia Salud EPS por tipos de manifestación 2024</a:t>
            </a:r>
            <a:endParaRPr kumimoji="0" lang="es-CO" sz="1800" b="0" i="1" u="none" strike="noStrike" kern="1200" cap="none" spc="0" normalizeH="0" baseline="0" noProof="0" dirty="0">
              <a:ln>
                <a:noFill/>
              </a:ln>
              <a:solidFill>
                <a:srgbClr val="44546A"/>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44" name="CuadroTexto 43">
            <a:extLst>
              <a:ext uri="{FF2B5EF4-FFF2-40B4-BE49-F238E27FC236}">
                <a16:creationId xmlns:a16="http://schemas.microsoft.com/office/drawing/2014/main" id="{6ABD935D-1FA7-43B3-99BB-783711A48E03}"/>
              </a:ext>
            </a:extLst>
          </p:cNvPr>
          <p:cNvSpPr txBox="1"/>
          <p:nvPr/>
        </p:nvSpPr>
        <p:spPr>
          <a:xfrm>
            <a:off x="673396" y="3126029"/>
            <a:ext cx="1489985" cy="58477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Solicitud de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información</a:t>
            </a:r>
          </a:p>
        </p:txBody>
      </p:sp>
      <p:sp>
        <p:nvSpPr>
          <p:cNvPr id="45" name="CuadroTexto 44">
            <a:extLst>
              <a:ext uri="{FF2B5EF4-FFF2-40B4-BE49-F238E27FC236}">
                <a16:creationId xmlns:a16="http://schemas.microsoft.com/office/drawing/2014/main" id="{AB453FA3-A72A-4AE5-B969-8894848DEF52}"/>
              </a:ext>
            </a:extLst>
          </p:cNvPr>
          <p:cNvSpPr txBox="1"/>
          <p:nvPr/>
        </p:nvSpPr>
        <p:spPr>
          <a:xfrm>
            <a:off x="408127" y="4107561"/>
            <a:ext cx="1102814" cy="33855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115.525</a:t>
            </a:r>
          </a:p>
        </p:txBody>
      </p:sp>
      <p:sp>
        <p:nvSpPr>
          <p:cNvPr id="47" name="CuadroTexto 46">
            <a:extLst>
              <a:ext uri="{FF2B5EF4-FFF2-40B4-BE49-F238E27FC236}">
                <a16:creationId xmlns:a16="http://schemas.microsoft.com/office/drawing/2014/main" id="{2071FF00-39E4-4874-9641-0C63650EABCC}"/>
              </a:ext>
            </a:extLst>
          </p:cNvPr>
          <p:cNvSpPr txBox="1"/>
          <p:nvPr/>
        </p:nvSpPr>
        <p:spPr>
          <a:xfrm>
            <a:off x="3161524" y="4114545"/>
            <a:ext cx="1187519" cy="33855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17</a:t>
            </a:r>
          </a:p>
        </p:txBody>
      </p:sp>
      <p:sp>
        <p:nvSpPr>
          <p:cNvPr id="48" name="CuadroTexto 47">
            <a:extLst>
              <a:ext uri="{FF2B5EF4-FFF2-40B4-BE49-F238E27FC236}">
                <a16:creationId xmlns:a16="http://schemas.microsoft.com/office/drawing/2014/main" id="{D77AAD81-0E20-489E-B14F-4595939439DC}"/>
              </a:ext>
            </a:extLst>
          </p:cNvPr>
          <p:cNvSpPr txBox="1"/>
          <p:nvPr/>
        </p:nvSpPr>
        <p:spPr>
          <a:xfrm>
            <a:off x="4167855" y="4113683"/>
            <a:ext cx="1187519" cy="33855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49" name="CuadroTexto 48">
            <a:extLst>
              <a:ext uri="{FF2B5EF4-FFF2-40B4-BE49-F238E27FC236}">
                <a16:creationId xmlns:a16="http://schemas.microsoft.com/office/drawing/2014/main" id="{E5DA15F3-8EF1-456C-BCBE-E7475E11ECC4}"/>
              </a:ext>
            </a:extLst>
          </p:cNvPr>
          <p:cNvSpPr txBox="1"/>
          <p:nvPr/>
        </p:nvSpPr>
        <p:spPr>
          <a:xfrm>
            <a:off x="5078603" y="4066524"/>
            <a:ext cx="1187519" cy="37959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3</a:t>
            </a:r>
          </a:p>
        </p:txBody>
      </p:sp>
      <p:sp>
        <p:nvSpPr>
          <p:cNvPr id="7" name="CuadroTexto 6">
            <a:extLst>
              <a:ext uri="{FF2B5EF4-FFF2-40B4-BE49-F238E27FC236}">
                <a16:creationId xmlns:a16="http://schemas.microsoft.com/office/drawing/2014/main" id="{15818C1A-3685-479E-9A4C-E14BCAD442BA}"/>
              </a:ext>
            </a:extLst>
          </p:cNvPr>
          <p:cNvSpPr txBox="1"/>
          <p:nvPr/>
        </p:nvSpPr>
        <p:spPr>
          <a:xfrm>
            <a:off x="485468" y="7980032"/>
            <a:ext cx="9107153" cy="98488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En la tabla anterior es posible identificar que las quejas, los reclamos y los derechos de petición (PQR) </a:t>
            </a:r>
            <a:r>
              <a:rPr kumimoji="0" lang="es-ES" sz="1800" b="0" i="0" u="none" strike="noStrike" kern="1200" cap="none" spc="0" normalizeH="0" baseline="0" noProof="0" dirty="0">
                <a:ln>
                  <a:noFill/>
                </a:ln>
                <a:solidFill>
                  <a:srgbClr val="00A48D"/>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suman un total de </a:t>
            </a:r>
            <a:r>
              <a:rPr kumimoji="0" lang="es-ES" sz="2000" b="0" i="0" u="none" strike="noStrike" kern="1200" cap="none" spc="0" normalizeH="0" baseline="0" noProof="0" dirty="0">
                <a:ln>
                  <a:noFill/>
                </a:ln>
                <a:solidFill>
                  <a:srgbClr val="00A48D"/>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5</a:t>
            </a:r>
            <a:r>
              <a:rPr lang="es-ES" sz="2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.572</a:t>
            </a:r>
            <a:r>
              <a:rPr kumimoji="0" lang="es-ES" sz="1800" b="0" i="0" u="none" strike="noStrike" kern="1200" cap="none" spc="0" normalizeH="0" baseline="0" noProof="0" dirty="0">
                <a:ln>
                  <a:noFill/>
                </a:ln>
                <a:solidFill>
                  <a:srgbClr val="00A48D"/>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 observándose un aumento del 6</a:t>
            </a:r>
            <a:r>
              <a:rPr kumimoji="0" lang="es-ES" sz="2000" b="0" i="0" u="none" strike="noStrike" kern="1200" cap="none" spc="0" normalizeH="0" baseline="0" noProof="0" dirty="0">
                <a:ln>
                  <a:noFill/>
                </a:ln>
                <a:solidFill>
                  <a:srgbClr val="00A48D"/>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a:t>
            </a:r>
            <a:r>
              <a:rPr kumimoji="0" lang="es-ES" sz="1800" b="0" i="0" u="none" strike="noStrike" kern="1200" cap="none" spc="0" normalizeH="0" baseline="0" noProof="0" dirty="0">
                <a:ln>
                  <a:noFill/>
                </a:ln>
                <a:solidFill>
                  <a:srgbClr val="00A48D"/>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a:t>
            </a: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 en comparación con el mes </a:t>
            </a:r>
            <a:r>
              <a:rPr lang="es-ES"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anterior</a:t>
            </a:r>
            <a:endParaRPr kumimoji="0" lang="es-CO"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endParaRPr>
          </a:p>
        </p:txBody>
      </p:sp>
      <p:sp>
        <p:nvSpPr>
          <p:cNvPr id="30" name="CuadroTexto 29">
            <a:extLst>
              <a:ext uri="{FF2B5EF4-FFF2-40B4-BE49-F238E27FC236}">
                <a16:creationId xmlns:a16="http://schemas.microsoft.com/office/drawing/2014/main" id="{CB3DDF9D-319B-4C3D-ACAF-6881C069EA5D}"/>
              </a:ext>
            </a:extLst>
          </p:cNvPr>
          <p:cNvSpPr txBox="1"/>
          <p:nvPr/>
        </p:nvSpPr>
        <p:spPr>
          <a:xfrm>
            <a:off x="1611556" y="7229683"/>
            <a:ext cx="8062897" cy="559127"/>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44546A"/>
                </a:solidFill>
                <a:effectLst/>
                <a:uLnTx/>
                <a:uFillTx/>
                <a:latin typeface="Arial" panose="020B0604020202020204" pitchFamily="34" charset="0"/>
                <a:ea typeface="Calibri" panose="020F0502020204030204" pitchFamily="34" charset="0"/>
                <a:cs typeface="Times New Roman" panose="02020603050405020304" pitchFamily="18" charset="0"/>
              </a:rPr>
              <a:t>Fuente: Aplicativo Conexiones – Informes Andes BPO</a:t>
            </a:r>
          </a:p>
          <a:p>
            <a:pPr marL="0" marR="0" lvl="0" indent="0" algn="r"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44546A"/>
                </a:solidFill>
                <a:effectLst/>
                <a:uLnTx/>
                <a:uFillTx/>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kumimoji="0" lang="es-CO" sz="1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9" name="Gráfico 8">
            <a:extLst>
              <a:ext uri="{FF2B5EF4-FFF2-40B4-BE49-F238E27FC236}">
                <a16:creationId xmlns:a16="http://schemas.microsoft.com/office/drawing/2014/main" id="{32B44CBB-078C-4874-8DC0-17897492F73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6698" y="2399023"/>
            <a:ext cx="4632608" cy="762889"/>
          </a:xfrm>
          <a:prstGeom prst="rect">
            <a:avLst/>
          </a:prstGeom>
        </p:spPr>
      </p:pic>
      <p:pic>
        <p:nvPicPr>
          <p:cNvPr id="14" name="Gráfico 13">
            <a:extLst>
              <a:ext uri="{FF2B5EF4-FFF2-40B4-BE49-F238E27FC236}">
                <a16:creationId xmlns:a16="http://schemas.microsoft.com/office/drawing/2014/main" id="{9189DED2-32FA-44B0-BD75-6B8901B4860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5581" y="3759735"/>
            <a:ext cx="5506329" cy="385443"/>
          </a:xfrm>
          <a:prstGeom prst="rect">
            <a:avLst/>
          </a:prstGeom>
        </p:spPr>
      </p:pic>
      <p:sp>
        <p:nvSpPr>
          <p:cNvPr id="33" name="CuadroTexto 32">
            <a:extLst>
              <a:ext uri="{FF2B5EF4-FFF2-40B4-BE49-F238E27FC236}">
                <a16:creationId xmlns:a16="http://schemas.microsoft.com/office/drawing/2014/main" id="{009C5D8F-4E6E-4645-9287-CB0E4553FEF6}"/>
              </a:ext>
            </a:extLst>
          </p:cNvPr>
          <p:cNvSpPr txBox="1"/>
          <p:nvPr/>
        </p:nvSpPr>
        <p:spPr>
          <a:xfrm>
            <a:off x="2564455" y="3227612"/>
            <a:ext cx="1489985" cy="33855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Felicitación</a:t>
            </a:r>
          </a:p>
        </p:txBody>
      </p:sp>
      <p:sp>
        <p:nvSpPr>
          <p:cNvPr id="34" name="CuadroTexto 33">
            <a:extLst>
              <a:ext uri="{FF2B5EF4-FFF2-40B4-BE49-F238E27FC236}">
                <a16:creationId xmlns:a16="http://schemas.microsoft.com/office/drawing/2014/main" id="{AE6E59EE-360C-4E9A-BAE0-AD745E1D9588}"/>
              </a:ext>
            </a:extLst>
          </p:cNvPr>
          <p:cNvSpPr txBox="1"/>
          <p:nvPr/>
        </p:nvSpPr>
        <p:spPr>
          <a:xfrm>
            <a:off x="4500211" y="3255066"/>
            <a:ext cx="1489985" cy="33855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Sugerencia</a:t>
            </a:r>
          </a:p>
        </p:txBody>
      </p:sp>
      <p:sp>
        <p:nvSpPr>
          <p:cNvPr id="38" name="CuadroTexto 37">
            <a:extLst>
              <a:ext uri="{FF2B5EF4-FFF2-40B4-BE49-F238E27FC236}">
                <a16:creationId xmlns:a16="http://schemas.microsoft.com/office/drawing/2014/main" id="{C84C741B-FAD3-4A55-B96D-8EAAA980E71E}"/>
              </a:ext>
            </a:extLst>
          </p:cNvPr>
          <p:cNvSpPr txBox="1"/>
          <p:nvPr/>
        </p:nvSpPr>
        <p:spPr>
          <a:xfrm>
            <a:off x="388089" y="3756022"/>
            <a:ext cx="1187519" cy="25648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25000" noProof="0" dirty="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Febrero</a:t>
            </a:r>
          </a:p>
        </p:txBody>
      </p:sp>
      <p:sp>
        <p:nvSpPr>
          <p:cNvPr id="39" name="CuadroTexto 38">
            <a:extLst>
              <a:ext uri="{FF2B5EF4-FFF2-40B4-BE49-F238E27FC236}">
                <a16:creationId xmlns:a16="http://schemas.microsoft.com/office/drawing/2014/main" id="{562C21A3-83E6-4FE2-B2DF-AC258AF61686}"/>
              </a:ext>
            </a:extLst>
          </p:cNvPr>
          <p:cNvSpPr txBox="1"/>
          <p:nvPr/>
        </p:nvSpPr>
        <p:spPr>
          <a:xfrm>
            <a:off x="1269884" y="3770378"/>
            <a:ext cx="1187519" cy="29751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2000" baseline="-25000" dirty="0">
                <a:solidFill>
                  <a:prstClr val="white"/>
                </a:solidFill>
                <a:latin typeface="Open Sans Extrabold" panose="020B0906030804020204" pitchFamily="34" charset="0"/>
                <a:ea typeface="Open Sans Extrabold" panose="020B0906030804020204" pitchFamily="34" charset="0"/>
                <a:cs typeface="Open Sans Extrabold" panose="020B0906030804020204" pitchFamily="34" charset="0"/>
              </a:rPr>
              <a:t>Marzo</a:t>
            </a:r>
            <a:endParaRPr kumimoji="0" lang="es-ES" sz="2000" b="0" i="0" u="none" strike="noStrike" kern="1200" cap="none" spc="0" normalizeH="0" baseline="-25000" noProof="0" dirty="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40" name="CuadroTexto 39">
            <a:extLst>
              <a:ext uri="{FF2B5EF4-FFF2-40B4-BE49-F238E27FC236}">
                <a16:creationId xmlns:a16="http://schemas.microsoft.com/office/drawing/2014/main" id="{73B6D1CA-EF19-4E78-A157-C9B3983A806A}"/>
              </a:ext>
            </a:extLst>
          </p:cNvPr>
          <p:cNvSpPr txBox="1"/>
          <p:nvPr/>
        </p:nvSpPr>
        <p:spPr>
          <a:xfrm>
            <a:off x="1329150" y="4108310"/>
            <a:ext cx="1102814" cy="33855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2400" baseline="-250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125,935</a:t>
            </a:r>
            <a:endPar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41" name="CuadroTexto 40">
            <a:extLst>
              <a:ext uri="{FF2B5EF4-FFF2-40B4-BE49-F238E27FC236}">
                <a16:creationId xmlns:a16="http://schemas.microsoft.com/office/drawing/2014/main" id="{6227ECDB-891A-4099-A39E-C8E132F2BB5F}"/>
              </a:ext>
            </a:extLst>
          </p:cNvPr>
          <p:cNvSpPr txBox="1"/>
          <p:nvPr/>
        </p:nvSpPr>
        <p:spPr>
          <a:xfrm>
            <a:off x="2290531" y="4114546"/>
            <a:ext cx="1187519" cy="33855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15</a:t>
            </a:r>
          </a:p>
        </p:txBody>
      </p:sp>
      <p:pic>
        <p:nvPicPr>
          <p:cNvPr id="16" name="Gráfico 15">
            <a:extLst>
              <a:ext uri="{FF2B5EF4-FFF2-40B4-BE49-F238E27FC236}">
                <a16:creationId xmlns:a16="http://schemas.microsoft.com/office/drawing/2014/main" id="{6EF92449-0FB7-46A9-9F11-742153A8FB7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036931" y="4763281"/>
            <a:ext cx="5516231" cy="1743129"/>
          </a:xfrm>
          <a:prstGeom prst="rect">
            <a:avLst/>
          </a:prstGeom>
        </p:spPr>
      </p:pic>
      <p:sp>
        <p:nvSpPr>
          <p:cNvPr id="42" name="CuadroTexto 41">
            <a:extLst>
              <a:ext uri="{FF2B5EF4-FFF2-40B4-BE49-F238E27FC236}">
                <a16:creationId xmlns:a16="http://schemas.microsoft.com/office/drawing/2014/main" id="{8A137FF4-25BE-4871-BA7E-47CAAC01323F}"/>
              </a:ext>
            </a:extLst>
          </p:cNvPr>
          <p:cNvSpPr txBox="1"/>
          <p:nvPr/>
        </p:nvSpPr>
        <p:spPr>
          <a:xfrm>
            <a:off x="3845198" y="5430823"/>
            <a:ext cx="2049107" cy="58477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Derecho de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petición/ Petición</a:t>
            </a:r>
          </a:p>
        </p:txBody>
      </p:sp>
      <p:sp>
        <p:nvSpPr>
          <p:cNvPr id="43" name="CuadroTexto 42">
            <a:extLst>
              <a:ext uri="{FF2B5EF4-FFF2-40B4-BE49-F238E27FC236}">
                <a16:creationId xmlns:a16="http://schemas.microsoft.com/office/drawing/2014/main" id="{661EA89C-B282-4007-AC3F-24478C168DB1}"/>
              </a:ext>
            </a:extLst>
          </p:cNvPr>
          <p:cNvSpPr txBox="1"/>
          <p:nvPr/>
        </p:nvSpPr>
        <p:spPr>
          <a:xfrm>
            <a:off x="6042188" y="5544807"/>
            <a:ext cx="1489985" cy="33855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Queja</a:t>
            </a:r>
          </a:p>
        </p:txBody>
      </p:sp>
      <p:sp>
        <p:nvSpPr>
          <p:cNvPr id="56" name="CuadroTexto 55">
            <a:extLst>
              <a:ext uri="{FF2B5EF4-FFF2-40B4-BE49-F238E27FC236}">
                <a16:creationId xmlns:a16="http://schemas.microsoft.com/office/drawing/2014/main" id="{8644ABDB-2ECD-4ED0-8A35-CB1C56F0B13D}"/>
              </a:ext>
            </a:extLst>
          </p:cNvPr>
          <p:cNvSpPr txBox="1"/>
          <p:nvPr/>
        </p:nvSpPr>
        <p:spPr>
          <a:xfrm>
            <a:off x="7977944" y="5572261"/>
            <a:ext cx="1489985" cy="33855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Reclamo</a:t>
            </a:r>
          </a:p>
        </p:txBody>
      </p:sp>
      <p:sp>
        <p:nvSpPr>
          <p:cNvPr id="69" name="CuadroTexto 68">
            <a:extLst>
              <a:ext uri="{FF2B5EF4-FFF2-40B4-BE49-F238E27FC236}">
                <a16:creationId xmlns:a16="http://schemas.microsoft.com/office/drawing/2014/main" id="{3FFC2255-53D3-4A09-8545-4A1871F3573C}"/>
              </a:ext>
            </a:extLst>
          </p:cNvPr>
          <p:cNvSpPr txBox="1"/>
          <p:nvPr/>
        </p:nvSpPr>
        <p:spPr>
          <a:xfrm>
            <a:off x="3880742" y="6455371"/>
            <a:ext cx="1102814" cy="33855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2400" baseline="-250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477</a:t>
            </a:r>
            <a:endPar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70" name="CuadroTexto 69">
            <a:extLst>
              <a:ext uri="{FF2B5EF4-FFF2-40B4-BE49-F238E27FC236}">
                <a16:creationId xmlns:a16="http://schemas.microsoft.com/office/drawing/2014/main" id="{81DCA928-52E7-4EC5-938C-0F40DB689FCC}"/>
              </a:ext>
            </a:extLst>
          </p:cNvPr>
          <p:cNvSpPr txBox="1"/>
          <p:nvPr/>
        </p:nvSpPr>
        <p:spPr>
          <a:xfrm>
            <a:off x="6623865" y="6462355"/>
            <a:ext cx="1187519" cy="33855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14</a:t>
            </a:r>
          </a:p>
        </p:txBody>
      </p:sp>
      <p:sp>
        <p:nvSpPr>
          <p:cNvPr id="71" name="CuadroTexto 70">
            <a:extLst>
              <a:ext uri="{FF2B5EF4-FFF2-40B4-BE49-F238E27FC236}">
                <a16:creationId xmlns:a16="http://schemas.microsoft.com/office/drawing/2014/main" id="{D1BA9C37-9C39-4C3E-A241-554F59E0DF2F}"/>
              </a:ext>
            </a:extLst>
          </p:cNvPr>
          <p:cNvSpPr txBox="1"/>
          <p:nvPr/>
        </p:nvSpPr>
        <p:spPr>
          <a:xfrm>
            <a:off x="7630196" y="6461493"/>
            <a:ext cx="1187519" cy="33855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2400" baseline="-250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4.733</a:t>
            </a:r>
            <a:endPar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72" name="CuadroTexto 71">
            <a:extLst>
              <a:ext uri="{FF2B5EF4-FFF2-40B4-BE49-F238E27FC236}">
                <a16:creationId xmlns:a16="http://schemas.microsoft.com/office/drawing/2014/main" id="{319BF204-468E-42A6-8580-ECE6FAE64457}"/>
              </a:ext>
            </a:extLst>
          </p:cNvPr>
          <p:cNvSpPr txBox="1"/>
          <p:nvPr/>
        </p:nvSpPr>
        <p:spPr>
          <a:xfrm>
            <a:off x="8560423" y="6468944"/>
            <a:ext cx="1187519" cy="33855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5,236</a:t>
            </a:r>
          </a:p>
        </p:txBody>
      </p:sp>
      <p:sp>
        <p:nvSpPr>
          <p:cNvPr id="79" name="CuadroTexto 78">
            <a:extLst>
              <a:ext uri="{FF2B5EF4-FFF2-40B4-BE49-F238E27FC236}">
                <a16:creationId xmlns:a16="http://schemas.microsoft.com/office/drawing/2014/main" id="{6D10B49A-D30D-44D8-84C9-B322E914095F}"/>
              </a:ext>
            </a:extLst>
          </p:cNvPr>
          <p:cNvSpPr txBox="1"/>
          <p:nvPr/>
        </p:nvSpPr>
        <p:spPr>
          <a:xfrm>
            <a:off x="4791491" y="6456120"/>
            <a:ext cx="1102814" cy="33855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322</a:t>
            </a:r>
          </a:p>
        </p:txBody>
      </p:sp>
      <p:sp>
        <p:nvSpPr>
          <p:cNvPr id="80" name="CuadroTexto 79">
            <a:extLst>
              <a:ext uri="{FF2B5EF4-FFF2-40B4-BE49-F238E27FC236}">
                <a16:creationId xmlns:a16="http://schemas.microsoft.com/office/drawing/2014/main" id="{DB7D75F9-1186-465D-B622-150EF178BC45}"/>
              </a:ext>
            </a:extLst>
          </p:cNvPr>
          <p:cNvSpPr txBox="1"/>
          <p:nvPr/>
        </p:nvSpPr>
        <p:spPr>
          <a:xfrm>
            <a:off x="5752872" y="6462356"/>
            <a:ext cx="1187519" cy="33855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2400" baseline="-250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32</a:t>
            </a:r>
            <a:endParaRPr kumimoji="0" lang="es-ES" sz="2400" b="0" i="0" u="none" strike="noStrike" kern="1200" cap="none" spc="0" normalizeH="0" baseline="-2500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5" name="Rectángulo: esquinas redondeadas 4">
            <a:extLst>
              <a:ext uri="{FF2B5EF4-FFF2-40B4-BE49-F238E27FC236}">
                <a16:creationId xmlns:a16="http://schemas.microsoft.com/office/drawing/2014/main" id="{A27D1E95-0B93-7B42-5659-9E827CF118B9}"/>
              </a:ext>
            </a:extLst>
          </p:cNvPr>
          <p:cNvSpPr/>
          <p:nvPr/>
        </p:nvSpPr>
        <p:spPr>
          <a:xfrm>
            <a:off x="2000220" y="1256865"/>
            <a:ext cx="4560695" cy="625668"/>
          </a:xfrm>
          <a:prstGeom prst="roundRect">
            <a:avLst/>
          </a:prstGeom>
          <a:solidFill>
            <a:srgbClr val="00A48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CuadroTexto 30">
            <a:extLst>
              <a:ext uri="{FF2B5EF4-FFF2-40B4-BE49-F238E27FC236}">
                <a16:creationId xmlns:a16="http://schemas.microsoft.com/office/drawing/2014/main" id="{CF01EA00-8958-48C5-81C9-DC7A54B87591}"/>
              </a:ext>
            </a:extLst>
          </p:cNvPr>
          <p:cNvSpPr txBox="1"/>
          <p:nvPr/>
        </p:nvSpPr>
        <p:spPr>
          <a:xfrm>
            <a:off x="2216682" y="1287798"/>
            <a:ext cx="4063703" cy="58477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32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Tipo de expresión</a:t>
            </a:r>
          </a:p>
        </p:txBody>
      </p:sp>
      <p:sp>
        <p:nvSpPr>
          <p:cNvPr id="6" name="Rectángulo: esquinas redondeadas 5">
            <a:extLst>
              <a:ext uri="{FF2B5EF4-FFF2-40B4-BE49-F238E27FC236}">
                <a16:creationId xmlns:a16="http://schemas.microsoft.com/office/drawing/2014/main" id="{716DBF0A-BD4F-53FA-0D9E-6C76C10DD1FE}"/>
              </a:ext>
            </a:extLst>
          </p:cNvPr>
          <p:cNvSpPr/>
          <p:nvPr/>
        </p:nvSpPr>
        <p:spPr>
          <a:xfrm>
            <a:off x="6211349" y="1252438"/>
            <a:ext cx="2339497" cy="625668"/>
          </a:xfrm>
          <a:prstGeom prst="roundRect">
            <a:avLst/>
          </a:prstGeom>
          <a:solidFill>
            <a:srgbClr val="23505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uadroTexto 11">
            <a:extLst>
              <a:ext uri="{FF2B5EF4-FFF2-40B4-BE49-F238E27FC236}">
                <a16:creationId xmlns:a16="http://schemas.microsoft.com/office/drawing/2014/main" id="{E23B6B69-054D-A0A3-A8D2-F3F85E72D9DF}"/>
              </a:ext>
            </a:extLst>
          </p:cNvPr>
          <p:cNvSpPr txBox="1"/>
          <p:nvPr/>
        </p:nvSpPr>
        <p:spPr>
          <a:xfrm>
            <a:off x="6216214" y="1147358"/>
            <a:ext cx="2250590"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3600" b="0" i="0" u="none" strike="noStrike" kern="1200" cap="none" spc="0" normalizeH="0" baseline="-25000" noProof="0" dirty="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Marzo</a:t>
            </a:r>
            <a:endParaRPr kumimoji="0" lang="es-ES" sz="3600" b="0" i="0" u="none" strike="noStrike" kern="1200" cap="none" spc="0" normalizeH="0" baseline="0" noProof="0" dirty="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 name="CuadroTexto 2">
            <a:extLst>
              <a:ext uri="{FF2B5EF4-FFF2-40B4-BE49-F238E27FC236}">
                <a16:creationId xmlns:a16="http://schemas.microsoft.com/office/drawing/2014/main" id="{9B97BA3E-4E34-8BB8-2041-B54686902286}"/>
              </a:ext>
            </a:extLst>
          </p:cNvPr>
          <p:cNvSpPr txBox="1"/>
          <p:nvPr/>
        </p:nvSpPr>
        <p:spPr>
          <a:xfrm>
            <a:off x="2273479" y="3765196"/>
            <a:ext cx="1187519" cy="25648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25000" noProof="0" dirty="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Febrero</a:t>
            </a:r>
            <a:endParaRPr lang="es-ES" sz="1600" baseline="-25000" dirty="0">
              <a:solidFill>
                <a:prstClr val="white"/>
              </a:solidFill>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8" name="CuadroTexto 7">
            <a:extLst>
              <a:ext uri="{FF2B5EF4-FFF2-40B4-BE49-F238E27FC236}">
                <a16:creationId xmlns:a16="http://schemas.microsoft.com/office/drawing/2014/main" id="{BC245F0B-904E-91E0-62EA-9F3503AB50C0}"/>
              </a:ext>
            </a:extLst>
          </p:cNvPr>
          <p:cNvSpPr txBox="1"/>
          <p:nvPr/>
        </p:nvSpPr>
        <p:spPr>
          <a:xfrm>
            <a:off x="3164861" y="3752734"/>
            <a:ext cx="1187519" cy="29751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2000" baseline="-25000" dirty="0">
                <a:solidFill>
                  <a:prstClr val="white"/>
                </a:solidFill>
                <a:latin typeface="Open Sans Extrabold" panose="020B0906030804020204" pitchFamily="34" charset="0"/>
                <a:ea typeface="Open Sans Extrabold" panose="020B0906030804020204" pitchFamily="34" charset="0"/>
                <a:cs typeface="Open Sans Extrabold" panose="020B0906030804020204" pitchFamily="34" charset="0"/>
              </a:rPr>
              <a:t>Marzo</a:t>
            </a:r>
            <a:endParaRPr kumimoji="0" lang="es-ES" sz="2000" b="0" i="0" u="none" strike="noStrike" kern="1200" cap="none" spc="0" normalizeH="0" baseline="-25000" noProof="0" dirty="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10" name="CuadroTexto 9">
            <a:extLst>
              <a:ext uri="{FF2B5EF4-FFF2-40B4-BE49-F238E27FC236}">
                <a16:creationId xmlns:a16="http://schemas.microsoft.com/office/drawing/2014/main" id="{48734A33-78DC-553E-8C4D-34971A196377}"/>
              </a:ext>
            </a:extLst>
          </p:cNvPr>
          <p:cNvSpPr txBox="1"/>
          <p:nvPr/>
        </p:nvSpPr>
        <p:spPr>
          <a:xfrm>
            <a:off x="4170463" y="3760530"/>
            <a:ext cx="1187519" cy="25648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25000" noProof="0" dirty="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Febrero</a:t>
            </a:r>
          </a:p>
        </p:txBody>
      </p:sp>
      <p:sp>
        <p:nvSpPr>
          <p:cNvPr id="11" name="CuadroTexto 10">
            <a:extLst>
              <a:ext uri="{FF2B5EF4-FFF2-40B4-BE49-F238E27FC236}">
                <a16:creationId xmlns:a16="http://schemas.microsoft.com/office/drawing/2014/main" id="{A81F9579-93A7-AB75-CA07-9680B376390E}"/>
              </a:ext>
            </a:extLst>
          </p:cNvPr>
          <p:cNvSpPr txBox="1"/>
          <p:nvPr/>
        </p:nvSpPr>
        <p:spPr>
          <a:xfrm>
            <a:off x="5061845" y="3772782"/>
            <a:ext cx="1187519" cy="29751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2000" baseline="-25000" dirty="0">
                <a:solidFill>
                  <a:prstClr val="white"/>
                </a:solidFill>
                <a:latin typeface="Open Sans Extrabold" panose="020B0906030804020204" pitchFamily="34" charset="0"/>
                <a:ea typeface="Open Sans Extrabold" panose="020B0906030804020204" pitchFamily="34" charset="0"/>
                <a:cs typeface="Open Sans Extrabold" panose="020B0906030804020204" pitchFamily="34" charset="0"/>
              </a:rPr>
              <a:t>Marzo</a:t>
            </a:r>
            <a:endParaRPr kumimoji="0" lang="es-ES" sz="2000" b="0" i="0" u="none" strike="noStrike" kern="1200" cap="none" spc="0" normalizeH="0" baseline="-25000" noProof="0" dirty="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13" name="CuadroTexto 12">
            <a:extLst>
              <a:ext uri="{FF2B5EF4-FFF2-40B4-BE49-F238E27FC236}">
                <a16:creationId xmlns:a16="http://schemas.microsoft.com/office/drawing/2014/main" id="{1B8DAB81-0365-0344-3590-515D58B9871C}"/>
              </a:ext>
            </a:extLst>
          </p:cNvPr>
          <p:cNvSpPr txBox="1"/>
          <p:nvPr/>
        </p:nvSpPr>
        <p:spPr>
          <a:xfrm>
            <a:off x="3847124" y="6140979"/>
            <a:ext cx="1187519" cy="276999"/>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25000" noProof="0" dirty="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Febrero</a:t>
            </a:r>
            <a:endParaRPr kumimoji="0" lang="es-ES" b="0" i="0" u="none" strike="noStrike" kern="1200" cap="none" spc="0" normalizeH="0" baseline="-25000" noProof="0" dirty="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15" name="CuadroTexto 14">
            <a:extLst>
              <a:ext uri="{FF2B5EF4-FFF2-40B4-BE49-F238E27FC236}">
                <a16:creationId xmlns:a16="http://schemas.microsoft.com/office/drawing/2014/main" id="{6365914A-87E9-00A8-9299-1708A3B25B7E}"/>
              </a:ext>
            </a:extLst>
          </p:cNvPr>
          <p:cNvSpPr txBox="1"/>
          <p:nvPr/>
        </p:nvSpPr>
        <p:spPr>
          <a:xfrm>
            <a:off x="4736992" y="6143005"/>
            <a:ext cx="1187519" cy="29751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2000" baseline="-25000" dirty="0">
                <a:solidFill>
                  <a:prstClr val="white"/>
                </a:solidFill>
                <a:latin typeface="Open Sans Extrabold" panose="020B0906030804020204" pitchFamily="34" charset="0"/>
                <a:ea typeface="Open Sans Extrabold" panose="020B0906030804020204" pitchFamily="34" charset="0"/>
                <a:cs typeface="Open Sans Extrabold" panose="020B0906030804020204" pitchFamily="34" charset="0"/>
              </a:rPr>
              <a:t>Marzo</a:t>
            </a:r>
            <a:endParaRPr kumimoji="0" lang="es-ES" sz="2000" b="0" i="0" u="none" strike="noStrike" kern="1200" cap="none" spc="0" normalizeH="0" baseline="-25000" noProof="0" dirty="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17" name="CuadroTexto 16">
            <a:extLst>
              <a:ext uri="{FF2B5EF4-FFF2-40B4-BE49-F238E27FC236}">
                <a16:creationId xmlns:a16="http://schemas.microsoft.com/office/drawing/2014/main" id="{A9118694-6AB4-25CD-AFE4-8966EBBEB0E6}"/>
              </a:ext>
            </a:extLst>
          </p:cNvPr>
          <p:cNvSpPr txBox="1"/>
          <p:nvPr/>
        </p:nvSpPr>
        <p:spPr>
          <a:xfrm>
            <a:off x="5752872" y="6138772"/>
            <a:ext cx="1187519" cy="461665"/>
          </a:xfrm>
          <a:prstGeom prst="rect">
            <a:avLst/>
          </a:prstGeom>
          <a:noFill/>
        </p:spPr>
        <p:txBody>
          <a:bodyPr wrap="square">
            <a:spAutoFit/>
          </a:bodyPr>
          <a:lstStyle/>
          <a:p>
            <a:pPr algn="ctr">
              <a:defRPr/>
            </a:pPr>
            <a:r>
              <a:rPr kumimoji="0" lang="es-ES" sz="1800" b="0" i="0" u="none" strike="noStrike" kern="1200" cap="none" spc="0" normalizeH="0" baseline="-25000" noProof="0" dirty="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Febrero</a:t>
            </a:r>
            <a:endParaRPr kumimoji="0" lang="es-ES" b="0" i="0" u="none" strike="noStrike" kern="1200" cap="none" spc="0" normalizeH="0" baseline="-25000" noProof="0" dirty="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b="0" i="0" u="none" strike="noStrike" kern="1200" cap="none" spc="0" normalizeH="0" baseline="-25000" noProof="0" dirty="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18" name="CuadroTexto 17">
            <a:extLst>
              <a:ext uri="{FF2B5EF4-FFF2-40B4-BE49-F238E27FC236}">
                <a16:creationId xmlns:a16="http://schemas.microsoft.com/office/drawing/2014/main" id="{36119493-D5A5-840B-56A3-2208C1E7EC5B}"/>
              </a:ext>
            </a:extLst>
          </p:cNvPr>
          <p:cNvSpPr txBox="1"/>
          <p:nvPr/>
        </p:nvSpPr>
        <p:spPr>
          <a:xfrm>
            <a:off x="6646007" y="6138991"/>
            <a:ext cx="1187519" cy="29751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2000" baseline="-25000" dirty="0">
                <a:solidFill>
                  <a:prstClr val="white"/>
                </a:solidFill>
                <a:latin typeface="Open Sans Extrabold" panose="020B0906030804020204" pitchFamily="34" charset="0"/>
                <a:ea typeface="Open Sans Extrabold" panose="020B0906030804020204" pitchFamily="34" charset="0"/>
                <a:cs typeface="Open Sans Extrabold" panose="020B0906030804020204" pitchFamily="34" charset="0"/>
              </a:rPr>
              <a:t>Marzo</a:t>
            </a:r>
            <a:endParaRPr kumimoji="0" lang="es-ES" sz="2000" b="0" i="0" u="none" strike="noStrike" kern="1200" cap="none" spc="0" normalizeH="0" baseline="-25000" noProof="0" dirty="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19" name="CuadroTexto 18">
            <a:extLst>
              <a:ext uri="{FF2B5EF4-FFF2-40B4-BE49-F238E27FC236}">
                <a16:creationId xmlns:a16="http://schemas.microsoft.com/office/drawing/2014/main" id="{2B740F17-FA4C-175E-2B50-44CD0A35B16C}"/>
              </a:ext>
            </a:extLst>
          </p:cNvPr>
          <p:cNvSpPr txBox="1"/>
          <p:nvPr/>
        </p:nvSpPr>
        <p:spPr>
          <a:xfrm>
            <a:off x="7661887" y="6125598"/>
            <a:ext cx="1187519" cy="276999"/>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25000" noProof="0" dirty="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Febrero</a:t>
            </a:r>
            <a:endParaRPr kumimoji="0" lang="es-ES" b="0" i="0" u="none" strike="noStrike" kern="1200" cap="none" spc="0" normalizeH="0" baseline="-25000" noProof="0" dirty="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0" name="CuadroTexto 19">
            <a:extLst>
              <a:ext uri="{FF2B5EF4-FFF2-40B4-BE49-F238E27FC236}">
                <a16:creationId xmlns:a16="http://schemas.microsoft.com/office/drawing/2014/main" id="{1F28CDC6-0287-192F-46C6-6FD9405F1062}"/>
              </a:ext>
            </a:extLst>
          </p:cNvPr>
          <p:cNvSpPr txBox="1"/>
          <p:nvPr/>
        </p:nvSpPr>
        <p:spPr>
          <a:xfrm>
            <a:off x="8571057" y="6151024"/>
            <a:ext cx="1187519" cy="29751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2000" baseline="-25000" dirty="0">
                <a:solidFill>
                  <a:prstClr val="white"/>
                </a:solidFill>
                <a:latin typeface="Open Sans Extrabold" panose="020B0906030804020204" pitchFamily="34" charset="0"/>
                <a:ea typeface="Open Sans Extrabold" panose="020B0906030804020204" pitchFamily="34" charset="0"/>
                <a:cs typeface="Open Sans Extrabold" panose="020B0906030804020204" pitchFamily="34" charset="0"/>
              </a:rPr>
              <a:t>Marzo</a:t>
            </a:r>
            <a:endParaRPr kumimoji="0" lang="es-ES" sz="2000" b="0" i="0" u="none" strike="noStrike" kern="1200" cap="none" spc="0" normalizeH="0" baseline="-25000" noProof="0" dirty="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 name="CuadroTexto 1">
            <a:extLst>
              <a:ext uri="{FF2B5EF4-FFF2-40B4-BE49-F238E27FC236}">
                <a16:creationId xmlns:a16="http://schemas.microsoft.com/office/drawing/2014/main" id="{4DC56A56-B6A7-E123-B69F-E0588CE860DB}"/>
              </a:ext>
            </a:extLst>
          </p:cNvPr>
          <p:cNvSpPr txBox="1"/>
          <p:nvPr/>
        </p:nvSpPr>
        <p:spPr>
          <a:xfrm>
            <a:off x="766824" y="9228539"/>
            <a:ext cx="8544439" cy="430887"/>
          </a:xfrm>
          <a:prstGeom prst="rect">
            <a:avLst/>
          </a:prstGeom>
          <a:noFill/>
        </p:spPr>
        <p:txBody>
          <a:bodyPr wrap="square" rtlCol="0">
            <a:spAutoFit/>
          </a:bodyPr>
          <a:lstStyle/>
          <a:p>
            <a:pPr algn="just"/>
            <a:r>
              <a:rPr lang="es-MX" sz="11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Nota2*: </a:t>
            </a:r>
            <a:r>
              <a:rPr lang="es-MX" sz="1100" dirty="0">
                <a:solidFill>
                  <a:srgbClr val="23505E"/>
                </a:solidFill>
                <a:latin typeface="Open Sans" panose="020B0606030504020204" pitchFamily="34" charset="0"/>
                <a:ea typeface="Open Sans" panose="020B0606030504020204" pitchFamily="34" charset="0"/>
                <a:cs typeface="Open Sans" panose="020B0606030504020204" pitchFamily="34" charset="0"/>
              </a:rPr>
              <a:t>Se procede a modificar los datos de expresiones de meses anteriores debido a una corrección reportada por el proveedor Andes BPO.</a:t>
            </a:r>
            <a:endParaRPr lang="es-CO" sz="1100" dirty="0">
              <a:solidFill>
                <a:srgbClr val="23505E"/>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6427055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CuadroTexto 45">
            <a:extLst>
              <a:ext uri="{FF2B5EF4-FFF2-40B4-BE49-F238E27FC236}">
                <a16:creationId xmlns:a16="http://schemas.microsoft.com/office/drawing/2014/main" id="{321EAE1D-08BF-4C40-983A-780E7FB7F7BF}"/>
              </a:ext>
            </a:extLst>
          </p:cNvPr>
          <p:cNvSpPr txBox="1"/>
          <p:nvPr/>
        </p:nvSpPr>
        <p:spPr>
          <a:xfrm>
            <a:off x="429545" y="8091696"/>
            <a:ext cx="8269611" cy="1087477"/>
          </a:xfrm>
          <a:prstGeom prst="rect">
            <a:avLst/>
          </a:prstGeom>
          <a:noFill/>
        </p:spPr>
        <p:txBody>
          <a:bodyPr wrap="square" rtlCol="0">
            <a:spAutoFit/>
          </a:bodyPr>
          <a:lstStyle/>
          <a:p>
            <a:pPr>
              <a:spcAft>
                <a:spcPts val="1000"/>
              </a:spcAft>
            </a:pPr>
            <a:r>
              <a:rPr lang="es-CO" sz="12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según la nueva clasificación de la Supersalud</a:t>
            </a:r>
          </a:p>
          <a:p>
            <a:pPr>
              <a:spcAft>
                <a:spcPts val="1000"/>
              </a:spcAft>
            </a:pPr>
            <a:r>
              <a:rPr lang="es-CO" sz="12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lang="es-CO" sz="120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spcAft>
                <a:spcPts val="1000"/>
              </a:spcAft>
            </a:pPr>
            <a:r>
              <a:rPr lang="es-CO" sz="12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*Otros motivos: solicitud de certificados, actitud del funcionario de la EPS, actualización de datos, programas de PEDT, falta de red de farmacias entre otros.</a:t>
            </a:r>
            <a:endParaRPr lang="es-CO" sz="1200" b="1" i="1" dirty="0">
              <a:solidFill>
                <a:srgbClr val="23505E"/>
              </a:solidFill>
              <a:latin typeface="Arial" panose="020B0604020202020204" pitchFamily="34" charset="0"/>
              <a:cs typeface="Arial" panose="020B0604020202020204" pitchFamily="34" charset="0"/>
            </a:endParaRPr>
          </a:p>
        </p:txBody>
      </p:sp>
      <p:sp>
        <p:nvSpPr>
          <p:cNvPr id="2" name="CuadroTexto 1">
            <a:extLst>
              <a:ext uri="{FF2B5EF4-FFF2-40B4-BE49-F238E27FC236}">
                <a16:creationId xmlns:a16="http://schemas.microsoft.com/office/drawing/2014/main" id="{3776163C-224B-328B-522E-9FE9C60901B8}"/>
              </a:ext>
            </a:extLst>
          </p:cNvPr>
          <p:cNvSpPr txBox="1"/>
          <p:nvPr/>
        </p:nvSpPr>
        <p:spPr>
          <a:xfrm>
            <a:off x="1118936" y="2171545"/>
            <a:ext cx="8168466" cy="1051570"/>
          </a:xfrm>
          <a:prstGeom prst="rect">
            <a:avLst/>
          </a:prstGeom>
          <a:noFill/>
        </p:spPr>
        <p:txBody>
          <a:bodyPr wrap="square" rtlCol="0">
            <a:spAutoFit/>
          </a:bodyPr>
          <a:lstStyle/>
          <a:p>
            <a:pPr algn="r">
              <a:spcAft>
                <a:spcPts val="1000"/>
              </a:spcAft>
            </a:pPr>
            <a:r>
              <a:rPr lang="es-CO" b="1" dirty="0">
                <a:solidFill>
                  <a:srgbClr val="00A48D"/>
                </a:solidFill>
                <a:latin typeface="Arial" panose="020B0604020202020204" pitchFamily="34" charset="0"/>
                <a:ea typeface="Calibri" panose="020F0502020204030204" pitchFamily="34" charset="0"/>
                <a:cs typeface="Times New Roman" panose="02020603050405020304" pitchFamily="18" charset="0"/>
              </a:rPr>
              <a:t>Tabla 1. Distribución PQRD Savia Salud EPS por principales motivos para el mes de marzo 2024</a:t>
            </a:r>
          </a:p>
          <a:p>
            <a:pPr algn="r">
              <a:spcAft>
                <a:spcPts val="1000"/>
              </a:spcAft>
            </a:pPr>
            <a:r>
              <a:rPr lang="es-CO" b="1" dirty="0">
                <a:solidFill>
                  <a:srgbClr val="00A48D"/>
                </a:solidFill>
                <a:latin typeface="Arial" panose="020B0604020202020204" pitchFamily="34" charset="0"/>
                <a:ea typeface="Calibri" panose="020F0502020204030204" pitchFamily="34" charset="0"/>
                <a:cs typeface="Times New Roman" panose="02020603050405020304" pitchFamily="18" charset="0"/>
              </a:rPr>
              <a:t>(Quejas, Reclamos y Derechos de Petición)</a:t>
            </a:r>
            <a:endParaRPr lang="es-CO" dirty="0">
              <a:solidFill>
                <a:srgbClr val="00A48D"/>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5" name="Imagen 4">
            <a:extLst>
              <a:ext uri="{FF2B5EF4-FFF2-40B4-BE49-F238E27FC236}">
                <a16:creationId xmlns:a16="http://schemas.microsoft.com/office/drawing/2014/main" id="{54DD1F48-4B60-4885-9B0D-471F659BEEFA}"/>
              </a:ext>
            </a:extLst>
          </p:cNvPr>
          <p:cNvPicPr>
            <a:picLocks noChangeAspect="1"/>
          </p:cNvPicPr>
          <p:nvPr/>
        </p:nvPicPr>
        <p:blipFill>
          <a:blip r:embed="rId2"/>
          <a:stretch>
            <a:fillRect/>
          </a:stretch>
        </p:blipFill>
        <p:spPr>
          <a:xfrm>
            <a:off x="1311443" y="3325572"/>
            <a:ext cx="7567862" cy="4609865"/>
          </a:xfrm>
          <a:prstGeom prst="rect">
            <a:avLst/>
          </a:prstGeom>
        </p:spPr>
      </p:pic>
    </p:spTree>
    <p:extLst>
      <p:ext uri="{BB962C8B-B14F-4D97-AF65-F5344CB8AC3E}">
        <p14:creationId xmlns:p14="http://schemas.microsoft.com/office/powerpoint/2010/main" val="20473668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upo 16">
            <a:extLst>
              <a:ext uri="{FF2B5EF4-FFF2-40B4-BE49-F238E27FC236}">
                <a16:creationId xmlns:a16="http://schemas.microsoft.com/office/drawing/2014/main" id="{F743B679-B1E9-787F-D64F-EAE51F3F8B86}"/>
              </a:ext>
            </a:extLst>
          </p:cNvPr>
          <p:cNvGrpSpPr/>
          <p:nvPr/>
        </p:nvGrpSpPr>
        <p:grpSpPr>
          <a:xfrm>
            <a:off x="248492" y="1103296"/>
            <a:ext cx="9242392" cy="7029422"/>
            <a:chOff x="419116" y="2061992"/>
            <a:chExt cx="9242392" cy="7029422"/>
          </a:xfrm>
        </p:grpSpPr>
        <p:pic>
          <p:nvPicPr>
            <p:cNvPr id="8" name="Imagen 7" descr="Mapa&#10;&#10;Descripción generada automáticamente">
              <a:extLst>
                <a:ext uri="{FF2B5EF4-FFF2-40B4-BE49-F238E27FC236}">
                  <a16:creationId xmlns:a16="http://schemas.microsoft.com/office/drawing/2014/main" id="{927E6D9D-A377-4BE1-A610-07CA47B20F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3147" y="2070236"/>
              <a:ext cx="6362134" cy="6224232"/>
            </a:xfrm>
            <a:prstGeom prst="rect">
              <a:avLst/>
            </a:prstGeom>
          </p:spPr>
        </p:pic>
        <p:sp>
          <p:nvSpPr>
            <p:cNvPr id="9" name="CuadroTexto 8">
              <a:extLst>
                <a:ext uri="{FF2B5EF4-FFF2-40B4-BE49-F238E27FC236}">
                  <a16:creationId xmlns:a16="http://schemas.microsoft.com/office/drawing/2014/main" id="{CCB3F35C-223C-46AF-8EDC-9D95D107788E}"/>
                </a:ext>
              </a:extLst>
            </p:cNvPr>
            <p:cNvSpPr txBox="1"/>
            <p:nvPr/>
          </p:nvSpPr>
          <p:spPr>
            <a:xfrm>
              <a:off x="548784" y="3036015"/>
              <a:ext cx="2015544" cy="461665"/>
            </a:xfrm>
            <a:prstGeom prst="rect">
              <a:avLst/>
            </a:prstGeom>
            <a:noFill/>
          </p:spPr>
          <p:txBody>
            <a:bodyPr wrap="square">
              <a:spAutoFit/>
            </a:bodyPr>
            <a:lstStyle/>
            <a:p>
              <a:pPr algn="ctr"/>
              <a:r>
                <a:rPr lang="es-ES" sz="2400" dirty="0">
                  <a:solidFill>
                    <a:srgbClr val="0070C0"/>
                  </a:solidFill>
                  <a:latin typeface="Open Sans Extrabold" panose="020B0906030804020204" pitchFamily="34" charset="0"/>
                  <a:ea typeface="Open Sans Extrabold" panose="020B0906030804020204" pitchFamily="34" charset="0"/>
                  <a:cs typeface="Open Sans Extrabold" panose="020B0906030804020204" pitchFamily="34" charset="0"/>
                </a:rPr>
                <a:t>Urabá</a:t>
              </a:r>
            </a:p>
          </p:txBody>
        </p:sp>
        <p:sp>
          <p:nvSpPr>
            <p:cNvPr id="10" name="CuadroTexto 9">
              <a:extLst>
                <a:ext uri="{FF2B5EF4-FFF2-40B4-BE49-F238E27FC236}">
                  <a16:creationId xmlns:a16="http://schemas.microsoft.com/office/drawing/2014/main" id="{332D2818-017E-4BD9-BC9C-1D3F26F713CD}"/>
                </a:ext>
              </a:extLst>
            </p:cNvPr>
            <p:cNvSpPr txBox="1"/>
            <p:nvPr/>
          </p:nvSpPr>
          <p:spPr>
            <a:xfrm>
              <a:off x="548784" y="3405163"/>
              <a:ext cx="2015544" cy="523220"/>
            </a:xfrm>
            <a:prstGeom prst="rect">
              <a:avLst/>
            </a:prstGeom>
            <a:noFill/>
          </p:spPr>
          <p:txBody>
            <a:bodyPr wrap="square">
              <a:spAutoFit/>
            </a:bodyPr>
            <a:lstStyle/>
            <a:p>
              <a:pPr algn="ctr"/>
              <a:r>
                <a:rPr lang="es-ES" sz="28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14,3</a:t>
              </a:r>
              <a:endParaRPr lang="es-ES" sz="2400" b="1" dirty="0">
                <a:solidFill>
                  <a:srgbClr val="23505E"/>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5" name="CuadroTexto 14">
              <a:extLst>
                <a:ext uri="{FF2B5EF4-FFF2-40B4-BE49-F238E27FC236}">
                  <a16:creationId xmlns:a16="http://schemas.microsoft.com/office/drawing/2014/main" id="{756E2243-8F2E-42EF-8AFC-90B04784CF92}"/>
                </a:ext>
              </a:extLst>
            </p:cNvPr>
            <p:cNvSpPr txBox="1"/>
            <p:nvPr/>
          </p:nvSpPr>
          <p:spPr>
            <a:xfrm>
              <a:off x="703814" y="4675728"/>
              <a:ext cx="2015544" cy="461665"/>
            </a:xfrm>
            <a:prstGeom prst="rect">
              <a:avLst/>
            </a:prstGeom>
            <a:noFill/>
          </p:spPr>
          <p:txBody>
            <a:bodyPr wrap="square">
              <a:spAutoFit/>
            </a:bodyPr>
            <a:lstStyle/>
            <a:p>
              <a:pPr algn="ctr"/>
              <a:r>
                <a:rPr lang="es-ES" sz="2400" dirty="0">
                  <a:solidFill>
                    <a:srgbClr val="00B050"/>
                  </a:solidFill>
                  <a:latin typeface="Open Sans Extrabold" panose="020B0906030804020204" pitchFamily="34" charset="0"/>
                  <a:ea typeface="Open Sans Extrabold" panose="020B0906030804020204" pitchFamily="34" charset="0"/>
                  <a:cs typeface="Open Sans Extrabold" panose="020B0906030804020204" pitchFamily="34" charset="0"/>
                </a:rPr>
                <a:t>Occidente</a:t>
              </a:r>
            </a:p>
          </p:txBody>
        </p:sp>
        <p:sp>
          <p:nvSpPr>
            <p:cNvPr id="16" name="CuadroTexto 15">
              <a:extLst>
                <a:ext uri="{FF2B5EF4-FFF2-40B4-BE49-F238E27FC236}">
                  <a16:creationId xmlns:a16="http://schemas.microsoft.com/office/drawing/2014/main" id="{A6B10C71-8830-4128-82A1-FD9CE5A0DDB4}"/>
                </a:ext>
              </a:extLst>
            </p:cNvPr>
            <p:cNvSpPr txBox="1"/>
            <p:nvPr/>
          </p:nvSpPr>
          <p:spPr>
            <a:xfrm>
              <a:off x="703814" y="5044876"/>
              <a:ext cx="2015544" cy="523220"/>
            </a:xfrm>
            <a:prstGeom prst="rect">
              <a:avLst/>
            </a:prstGeom>
            <a:noFill/>
          </p:spPr>
          <p:txBody>
            <a:bodyPr wrap="square">
              <a:spAutoFit/>
            </a:bodyPr>
            <a:lstStyle/>
            <a:p>
              <a:pPr algn="ctr"/>
              <a:r>
                <a:rPr lang="es-ES" sz="28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17,2</a:t>
              </a:r>
              <a:endParaRPr lang="es-ES" sz="2400" b="1" dirty="0">
                <a:solidFill>
                  <a:srgbClr val="23505E"/>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8" name="CuadroTexto 17">
              <a:extLst>
                <a:ext uri="{FF2B5EF4-FFF2-40B4-BE49-F238E27FC236}">
                  <a16:creationId xmlns:a16="http://schemas.microsoft.com/office/drawing/2014/main" id="{B823B58B-BBFE-4742-A8CA-6212681FEBCB}"/>
                </a:ext>
              </a:extLst>
            </p:cNvPr>
            <p:cNvSpPr txBox="1"/>
            <p:nvPr/>
          </p:nvSpPr>
          <p:spPr>
            <a:xfrm>
              <a:off x="419116" y="6583130"/>
              <a:ext cx="2015544" cy="461665"/>
            </a:xfrm>
            <a:prstGeom prst="rect">
              <a:avLst/>
            </a:prstGeom>
            <a:noFill/>
          </p:spPr>
          <p:txBody>
            <a:bodyPr wrap="square">
              <a:spAutoFit/>
            </a:bodyPr>
            <a:lstStyle/>
            <a:p>
              <a:pPr algn="ctr"/>
              <a:r>
                <a:rPr lang="es-ES" sz="2400" dirty="0">
                  <a:solidFill>
                    <a:srgbClr val="DA3A5C"/>
                  </a:solidFill>
                  <a:latin typeface="Open Sans Extrabold" panose="020B0906030804020204" pitchFamily="34" charset="0"/>
                  <a:ea typeface="Open Sans Extrabold" panose="020B0906030804020204" pitchFamily="34" charset="0"/>
                  <a:cs typeface="Open Sans Extrabold" panose="020B0906030804020204" pitchFamily="34" charset="0"/>
                </a:rPr>
                <a:t>Suroeste</a:t>
              </a:r>
            </a:p>
          </p:txBody>
        </p:sp>
        <p:sp>
          <p:nvSpPr>
            <p:cNvPr id="19" name="CuadroTexto 18">
              <a:extLst>
                <a:ext uri="{FF2B5EF4-FFF2-40B4-BE49-F238E27FC236}">
                  <a16:creationId xmlns:a16="http://schemas.microsoft.com/office/drawing/2014/main" id="{50DAC62D-67A8-4256-B2F4-236880D171E3}"/>
                </a:ext>
              </a:extLst>
            </p:cNvPr>
            <p:cNvSpPr txBox="1"/>
            <p:nvPr/>
          </p:nvSpPr>
          <p:spPr>
            <a:xfrm>
              <a:off x="419116" y="6952278"/>
              <a:ext cx="2015544" cy="523220"/>
            </a:xfrm>
            <a:prstGeom prst="rect">
              <a:avLst/>
            </a:prstGeom>
            <a:noFill/>
          </p:spPr>
          <p:txBody>
            <a:bodyPr wrap="square">
              <a:spAutoFit/>
            </a:bodyPr>
            <a:lstStyle/>
            <a:p>
              <a:pPr algn="ctr"/>
              <a:r>
                <a:rPr lang="es-ES" sz="28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26,7</a:t>
              </a:r>
            </a:p>
          </p:txBody>
        </p:sp>
        <p:sp>
          <p:nvSpPr>
            <p:cNvPr id="21" name="CuadroTexto 20">
              <a:extLst>
                <a:ext uri="{FF2B5EF4-FFF2-40B4-BE49-F238E27FC236}">
                  <a16:creationId xmlns:a16="http://schemas.microsoft.com/office/drawing/2014/main" id="{91BDBD0B-AB67-43CF-A6DF-1ECEFC446D83}"/>
                </a:ext>
              </a:extLst>
            </p:cNvPr>
            <p:cNvSpPr txBox="1"/>
            <p:nvPr/>
          </p:nvSpPr>
          <p:spPr>
            <a:xfrm>
              <a:off x="7236960" y="3139065"/>
              <a:ext cx="2015544" cy="461665"/>
            </a:xfrm>
            <a:prstGeom prst="rect">
              <a:avLst/>
            </a:prstGeom>
            <a:noFill/>
          </p:spPr>
          <p:txBody>
            <a:bodyPr wrap="square">
              <a:spAutoFit/>
            </a:bodyPr>
            <a:lstStyle/>
            <a:p>
              <a:pPr algn="ctr"/>
              <a:r>
                <a:rPr lang="es-ES" sz="2400" dirty="0">
                  <a:solidFill>
                    <a:srgbClr val="6600CC"/>
                  </a:solidFill>
                  <a:latin typeface="Open Sans Extrabold" panose="020B0906030804020204" pitchFamily="34" charset="0"/>
                  <a:ea typeface="Open Sans Extrabold" panose="020B0906030804020204" pitchFamily="34" charset="0"/>
                  <a:cs typeface="Open Sans Extrabold" panose="020B0906030804020204" pitchFamily="34" charset="0"/>
                </a:rPr>
                <a:t>Bajo Cauca</a:t>
              </a:r>
            </a:p>
          </p:txBody>
        </p:sp>
        <p:sp>
          <p:nvSpPr>
            <p:cNvPr id="22" name="CuadroTexto 21">
              <a:extLst>
                <a:ext uri="{FF2B5EF4-FFF2-40B4-BE49-F238E27FC236}">
                  <a16:creationId xmlns:a16="http://schemas.microsoft.com/office/drawing/2014/main" id="{AA21BA08-0F4A-4938-9A9B-1EA4D2353239}"/>
                </a:ext>
              </a:extLst>
            </p:cNvPr>
            <p:cNvSpPr txBox="1"/>
            <p:nvPr/>
          </p:nvSpPr>
          <p:spPr>
            <a:xfrm>
              <a:off x="7256010" y="3508213"/>
              <a:ext cx="2015544" cy="523220"/>
            </a:xfrm>
            <a:prstGeom prst="rect">
              <a:avLst/>
            </a:prstGeom>
            <a:noFill/>
          </p:spPr>
          <p:txBody>
            <a:bodyPr wrap="square">
              <a:spAutoFit/>
            </a:bodyPr>
            <a:lstStyle/>
            <a:p>
              <a:pPr algn="ctr"/>
              <a:r>
                <a:rPr lang="es-ES" sz="28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24,9</a:t>
              </a:r>
              <a:endParaRPr lang="es-ES" sz="2400" b="1" dirty="0">
                <a:solidFill>
                  <a:srgbClr val="23505E"/>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4" name="CuadroTexto 23">
              <a:extLst>
                <a:ext uri="{FF2B5EF4-FFF2-40B4-BE49-F238E27FC236}">
                  <a16:creationId xmlns:a16="http://schemas.microsoft.com/office/drawing/2014/main" id="{72B5AD95-D1A0-4392-A2AA-FAC488C98944}"/>
                </a:ext>
              </a:extLst>
            </p:cNvPr>
            <p:cNvSpPr txBox="1"/>
            <p:nvPr/>
          </p:nvSpPr>
          <p:spPr>
            <a:xfrm>
              <a:off x="7619259" y="4545012"/>
              <a:ext cx="2015544" cy="461665"/>
            </a:xfrm>
            <a:prstGeom prst="rect">
              <a:avLst/>
            </a:prstGeom>
            <a:noFill/>
          </p:spPr>
          <p:txBody>
            <a:bodyPr wrap="square">
              <a:spAutoFit/>
            </a:bodyPr>
            <a:lstStyle/>
            <a:p>
              <a:pPr algn="ctr"/>
              <a:r>
                <a:rPr lang="es-ES" sz="2400" dirty="0">
                  <a:solidFill>
                    <a:schemeClr val="accent4">
                      <a:lumMod val="75000"/>
                    </a:schemeClr>
                  </a:solidFill>
                  <a:latin typeface="Open Sans Extrabold" panose="020B0906030804020204" pitchFamily="34" charset="0"/>
                  <a:ea typeface="Open Sans Extrabold" panose="020B0906030804020204" pitchFamily="34" charset="0"/>
                  <a:cs typeface="Open Sans Extrabold" panose="020B0906030804020204" pitchFamily="34" charset="0"/>
                </a:rPr>
                <a:t>Nordeste</a:t>
              </a:r>
            </a:p>
          </p:txBody>
        </p:sp>
        <p:sp>
          <p:nvSpPr>
            <p:cNvPr id="25" name="CuadroTexto 24">
              <a:extLst>
                <a:ext uri="{FF2B5EF4-FFF2-40B4-BE49-F238E27FC236}">
                  <a16:creationId xmlns:a16="http://schemas.microsoft.com/office/drawing/2014/main" id="{980C6D78-F2BE-4B68-AF0F-9662A6A55C96}"/>
                </a:ext>
              </a:extLst>
            </p:cNvPr>
            <p:cNvSpPr txBox="1"/>
            <p:nvPr/>
          </p:nvSpPr>
          <p:spPr>
            <a:xfrm>
              <a:off x="7619259" y="4914160"/>
              <a:ext cx="2015544" cy="523220"/>
            </a:xfrm>
            <a:prstGeom prst="rect">
              <a:avLst/>
            </a:prstGeom>
            <a:noFill/>
          </p:spPr>
          <p:txBody>
            <a:bodyPr wrap="square">
              <a:spAutoFit/>
            </a:bodyPr>
            <a:lstStyle/>
            <a:p>
              <a:pPr algn="ctr"/>
              <a:r>
                <a:rPr lang="es-ES" sz="28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16,0</a:t>
              </a:r>
              <a:endParaRPr lang="es-ES" sz="2400" b="1" dirty="0">
                <a:solidFill>
                  <a:srgbClr val="23505E"/>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7" name="CuadroTexto 26">
              <a:extLst>
                <a:ext uri="{FF2B5EF4-FFF2-40B4-BE49-F238E27FC236}">
                  <a16:creationId xmlns:a16="http://schemas.microsoft.com/office/drawing/2014/main" id="{C70AF5D9-74EA-4260-AA14-D1DD7C0F5D19}"/>
                </a:ext>
              </a:extLst>
            </p:cNvPr>
            <p:cNvSpPr txBox="1"/>
            <p:nvPr/>
          </p:nvSpPr>
          <p:spPr>
            <a:xfrm>
              <a:off x="7645964" y="6144609"/>
              <a:ext cx="2015544" cy="830997"/>
            </a:xfrm>
            <a:prstGeom prst="rect">
              <a:avLst/>
            </a:prstGeom>
            <a:noFill/>
          </p:spPr>
          <p:txBody>
            <a:bodyPr wrap="square">
              <a:spAutoFit/>
            </a:bodyPr>
            <a:lstStyle/>
            <a:p>
              <a:pPr algn="ctr"/>
              <a:r>
                <a:rPr lang="es-ES" sz="2400" dirty="0">
                  <a:solidFill>
                    <a:srgbClr val="9E4E22"/>
                  </a:solidFill>
                  <a:latin typeface="Open Sans Extrabold" panose="020B0906030804020204" pitchFamily="34" charset="0"/>
                  <a:ea typeface="Open Sans Extrabold" panose="020B0906030804020204" pitchFamily="34" charset="0"/>
                  <a:cs typeface="Open Sans Extrabold" panose="020B0906030804020204" pitchFamily="34" charset="0"/>
                </a:rPr>
                <a:t>Magdalena</a:t>
              </a:r>
            </a:p>
            <a:p>
              <a:pPr algn="ctr"/>
              <a:r>
                <a:rPr lang="es-ES" sz="2400" dirty="0">
                  <a:solidFill>
                    <a:srgbClr val="9E4E22"/>
                  </a:solidFill>
                  <a:latin typeface="Open Sans Extrabold" panose="020B0906030804020204" pitchFamily="34" charset="0"/>
                  <a:ea typeface="Open Sans Extrabold" panose="020B0906030804020204" pitchFamily="34" charset="0"/>
                  <a:cs typeface="Open Sans Extrabold" panose="020B0906030804020204" pitchFamily="34" charset="0"/>
                </a:rPr>
                <a:t>Medio</a:t>
              </a:r>
            </a:p>
          </p:txBody>
        </p:sp>
        <p:sp>
          <p:nvSpPr>
            <p:cNvPr id="28" name="CuadroTexto 27">
              <a:extLst>
                <a:ext uri="{FF2B5EF4-FFF2-40B4-BE49-F238E27FC236}">
                  <a16:creationId xmlns:a16="http://schemas.microsoft.com/office/drawing/2014/main" id="{CCDA9388-82F8-469D-A5A0-24E896BC404A}"/>
                </a:ext>
              </a:extLst>
            </p:cNvPr>
            <p:cNvSpPr txBox="1"/>
            <p:nvPr/>
          </p:nvSpPr>
          <p:spPr>
            <a:xfrm>
              <a:off x="8029309" y="6914277"/>
              <a:ext cx="1223195" cy="523220"/>
            </a:xfrm>
            <a:prstGeom prst="rect">
              <a:avLst/>
            </a:prstGeom>
            <a:noFill/>
          </p:spPr>
          <p:txBody>
            <a:bodyPr wrap="square">
              <a:spAutoFit/>
            </a:bodyPr>
            <a:lstStyle/>
            <a:p>
              <a:pPr algn="ctr"/>
              <a:r>
                <a:rPr lang="es-ES" sz="28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23,6</a:t>
              </a:r>
              <a:endParaRPr lang="es-ES" sz="2400" b="1" dirty="0">
                <a:solidFill>
                  <a:srgbClr val="23505E"/>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0" name="CuadroTexto 29">
              <a:extLst>
                <a:ext uri="{FF2B5EF4-FFF2-40B4-BE49-F238E27FC236}">
                  <a16:creationId xmlns:a16="http://schemas.microsoft.com/office/drawing/2014/main" id="{C04F5BD3-EFAC-4E52-A3EB-E7796D9C1DBF}"/>
                </a:ext>
              </a:extLst>
            </p:cNvPr>
            <p:cNvSpPr txBox="1"/>
            <p:nvPr/>
          </p:nvSpPr>
          <p:spPr>
            <a:xfrm>
              <a:off x="5428777" y="8004993"/>
              <a:ext cx="2015544" cy="461665"/>
            </a:xfrm>
            <a:prstGeom prst="rect">
              <a:avLst/>
            </a:prstGeom>
            <a:noFill/>
          </p:spPr>
          <p:txBody>
            <a:bodyPr wrap="square">
              <a:spAutoFit/>
            </a:bodyPr>
            <a:lstStyle/>
            <a:p>
              <a:pPr algn="ctr"/>
              <a:r>
                <a:rPr lang="es-ES" sz="2400" dirty="0">
                  <a:solidFill>
                    <a:srgbClr val="B50BA1"/>
                  </a:solidFill>
                  <a:latin typeface="Open Sans Extrabold" panose="020B0906030804020204" pitchFamily="34" charset="0"/>
                  <a:ea typeface="Open Sans Extrabold" panose="020B0906030804020204" pitchFamily="34" charset="0"/>
                  <a:cs typeface="Open Sans Extrabold" panose="020B0906030804020204" pitchFamily="34" charset="0"/>
                </a:rPr>
                <a:t>Oriente</a:t>
              </a:r>
            </a:p>
          </p:txBody>
        </p:sp>
        <p:sp>
          <p:nvSpPr>
            <p:cNvPr id="31" name="CuadroTexto 30">
              <a:extLst>
                <a:ext uri="{FF2B5EF4-FFF2-40B4-BE49-F238E27FC236}">
                  <a16:creationId xmlns:a16="http://schemas.microsoft.com/office/drawing/2014/main" id="{6F052EAD-5B6B-4EEB-8D8F-F78F5D8A78C2}"/>
                </a:ext>
              </a:extLst>
            </p:cNvPr>
            <p:cNvSpPr txBox="1"/>
            <p:nvPr/>
          </p:nvSpPr>
          <p:spPr>
            <a:xfrm>
              <a:off x="5428777" y="8374141"/>
              <a:ext cx="2015544" cy="523220"/>
            </a:xfrm>
            <a:prstGeom prst="rect">
              <a:avLst/>
            </a:prstGeom>
            <a:noFill/>
          </p:spPr>
          <p:txBody>
            <a:bodyPr wrap="square">
              <a:spAutoFit/>
            </a:bodyPr>
            <a:lstStyle/>
            <a:p>
              <a:pPr algn="ctr"/>
              <a:r>
                <a:rPr lang="es-ES" sz="28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29,8</a:t>
              </a:r>
              <a:endParaRPr lang="es-ES" sz="2400" b="1" dirty="0">
                <a:solidFill>
                  <a:srgbClr val="23505E"/>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3" name="CuadroTexto 32">
              <a:extLst>
                <a:ext uri="{FF2B5EF4-FFF2-40B4-BE49-F238E27FC236}">
                  <a16:creationId xmlns:a16="http://schemas.microsoft.com/office/drawing/2014/main" id="{76FBBC8D-9A05-442B-B9C7-6990BFB44AB3}"/>
                </a:ext>
              </a:extLst>
            </p:cNvPr>
            <p:cNvSpPr txBox="1"/>
            <p:nvPr/>
          </p:nvSpPr>
          <p:spPr>
            <a:xfrm>
              <a:off x="4076754" y="2061992"/>
              <a:ext cx="2015544" cy="461665"/>
            </a:xfrm>
            <a:prstGeom prst="rect">
              <a:avLst/>
            </a:prstGeom>
            <a:noFill/>
          </p:spPr>
          <p:txBody>
            <a:bodyPr wrap="square">
              <a:spAutoFit/>
            </a:bodyPr>
            <a:lstStyle/>
            <a:p>
              <a:pPr algn="ctr"/>
              <a:r>
                <a:rPr lang="es-ES" sz="24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Norte</a:t>
              </a:r>
            </a:p>
          </p:txBody>
        </p:sp>
        <p:sp>
          <p:nvSpPr>
            <p:cNvPr id="34" name="CuadroTexto 33">
              <a:extLst>
                <a:ext uri="{FF2B5EF4-FFF2-40B4-BE49-F238E27FC236}">
                  <a16:creationId xmlns:a16="http://schemas.microsoft.com/office/drawing/2014/main" id="{9421D5B2-A13C-4E2D-AF0F-19280477C801}"/>
                </a:ext>
              </a:extLst>
            </p:cNvPr>
            <p:cNvSpPr txBox="1"/>
            <p:nvPr/>
          </p:nvSpPr>
          <p:spPr>
            <a:xfrm>
              <a:off x="4064631" y="2395514"/>
              <a:ext cx="2015544" cy="523220"/>
            </a:xfrm>
            <a:prstGeom prst="rect">
              <a:avLst/>
            </a:prstGeom>
            <a:noFill/>
          </p:spPr>
          <p:txBody>
            <a:bodyPr wrap="square">
              <a:spAutoFit/>
            </a:bodyPr>
            <a:lstStyle/>
            <a:p>
              <a:pPr algn="ctr"/>
              <a:r>
                <a:rPr lang="es-ES" sz="28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21,3</a:t>
              </a:r>
              <a:endParaRPr lang="es-ES" sz="2400" b="1" dirty="0">
                <a:solidFill>
                  <a:srgbClr val="23505E"/>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6" name="CuadroTexto 35">
              <a:extLst>
                <a:ext uri="{FF2B5EF4-FFF2-40B4-BE49-F238E27FC236}">
                  <a16:creationId xmlns:a16="http://schemas.microsoft.com/office/drawing/2014/main" id="{C8F269C4-7B64-4B22-B022-BCB4C1E59CB9}"/>
                </a:ext>
              </a:extLst>
            </p:cNvPr>
            <p:cNvSpPr txBox="1"/>
            <p:nvPr/>
          </p:nvSpPr>
          <p:spPr>
            <a:xfrm>
              <a:off x="2876346" y="7888263"/>
              <a:ext cx="2015544" cy="830997"/>
            </a:xfrm>
            <a:prstGeom prst="rect">
              <a:avLst/>
            </a:prstGeom>
            <a:noFill/>
          </p:spPr>
          <p:txBody>
            <a:bodyPr wrap="square">
              <a:spAutoFit/>
            </a:bodyPr>
            <a:lstStyle/>
            <a:p>
              <a:pPr algn="ctr"/>
              <a:r>
                <a:rPr lang="es-ES" sz="2400" dirty="0">
                  <a:solidFill>
                    <a:schemeClr val="accent4">
                      <a:lumMod val="75000"/>
                    </a:schemeClr>
                  </a:solidFill>
                  <a:latin typeface="Open Sans Extrabold" panose="020B0906030804020204" pitchFamily="34" charset="0"/>
                  <a:ea typeface="Open Sans Extrabold" panose="020B0906030804020204" pitchFamily="34" charset="0"/>
                  <a:cs typeface="Open Sans Extrabold" panose="020B0906030804020204" pitchFamily="34" charset="0"/>
                </a:rPr>
                <a:t>Valle de Aburrá</a:t>
              </a:r>
            </a:p>
          </p:txBody>
        </p:sp>
        <p:sp>
          <p:nvSpPr>
            <p:cNvPr id="37" name="CuadroTexto 36">
              <a:extLst>
                <a:ext uri="{FF2B5EF4-FFF2-40B4-BE49-F238E27FC236}">
                  <a16:creationId xmlns:a16="http://schemas.microsoft.com/office/drawing/2014/main" id="{CF6E13F2-4112-4271-A936-EE5E461DB6E1}"/>
                </a:ext>
              </a:extLst>
            </p:cNvPr>
            <p:cNvSpPr txBox="1"/>
            <p:nvPr/>
          </p:nvSpPr>
          <p:spPr>
            <a:xfrm>
              <a:off x="2876346" y="8568194"/>
              <a:ext cx="2015544" cy="523220"/>
            </a:xfrm>
            <a:prstGeom prst="rect">
              <a:avLst/>
            </a:prstGeom>
            <a:noFill/>
          </p:spPr>
          <p:txBody>
            <a:bodyPr wrap="square">
              <a:spAutoFit/>
            </a:bodyPr>
            <a:lstStyle/>
            <a:p>
              <a:pPr algn="ctr"/>
              <a:r>
                <a:rPr lang="es-ES" sz="28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48,1</a:t>
              </a:r>
              <a:endParaRPr lang="es-ES" sz="2400" b="1" dirty="0">
                <a:solidFill>
                  <a:srgbClr val="23505E"/>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44" name="Conector recto de flecha 43">
              <a:extLst>
                <a:ext uri="{FF2B5EF4-FFF2-40B4-BE49-F238E27FC236}">
                  <a16:creationId xmlns:a16="http://schemas.microsoft.com/office/drawing/2014/main" id="{D7459F73-2224-4106-821F-0EC9722839FC}"/>
                </a:ext>
              </a:extLst>
            </p:cNvPr>
            <p:cNvCxnSpPr>
              <a:cxnSpLocks/>
            </p:cNvCxnSpPr>
            <p:nvPr/>
          </p:nvCxnSpPr>
          <p:spPr>
            <a:xfrm flipH="1" flipV="1">
              <a:off x="2293571" y="3453499"/>
              <a:ext cx="1112139" cy="8963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8" name="Conector recto de flecha 47">
              <a:extLst>
                <a:ext uri="{FF2B5EF4-FFF2-40B4-BE49-F238E27FC236}">
                  <a16:creationId xmlns:a16="http://schemas.microsoft.com/office/drawing/2014/main" id="{7ADA6FCE-9984-4D16-B4C5-31F415BC6E40}"/>
                </a:ext>
              </a:extLst>
            </p:cNvPr>
            <p:cNvCxnSpPr>
              <a:cxnSpLocks/>
            </p:cNvCxnSpPr>
            <p:nvPr/>
          </p:nvCxnSpPr>
          <p:spPr>
            <a:xfrm flipH="1" flipV="1">
              <a:off x="2383767" y="5149610"/>
              <a:ext cx="1813721" cy="4653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1" name="Conector recto de flecha 50">
              <a:extLst>
                <a:ext uri="{FF2B5EF4-FFF2-40B4-BE49-F238E27FC236}">
                  <a16:creationId xmlns:a16="http://schemas.microsoft.com/office/drawing/2014/main" id="{961961F2-E7BE-40DF-B30F-311F2C526A54}"/>
                </a:ext>
              </a:extLst>
            </p:cNvPr>
            <p:cNvCxnSpPr>
              <a:cxnSpLocks/>
            </p:cNvCxnSpPr>
            <p:nvPr/>
          </p:nvCxnSpPr>
          <p:spPr>
            <a:xfrm flipH="1">
              <a:off x="2498849" y="6714247"/>
              <a:ext cx="1915278" cy="4822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3" name="Conector recto de flecha 52">
              <a:extLst>
                <a:ext uri="{FF2B5EF4-FFF2-40B4-BE49-F238E27FC236}">
                  <a16:creationId xmlns:a16="http://schemas.microsoft.com/office/drawing/2014/main" id="{106BD10B-0B0F-49D2-9D72-BE67759A3994}"/>
                </a:ext>
              </a:extLst>
            </p:cNvPr>
            <p:cNvCxnSpPr>
              <a:cxnSpLocks/>
            </p:cNvCxnSpPr>
            <p:nvPr/>
          </p:nvCxnSpPr>
          <p:spPr>
            <a:xfrm flipH="1" flipV="1">
              <a:off x="5072403" y="3164024"/>
              <a:ext cx="12123" cy="2282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5" name="Conector recto de flecha 54">
              <a:extLst>
                <a:ext uri="{FF2B5EF4-FFF2-40B4-BE49-F238E27FC236}">
                  <a16:creationId xmlns:a16="http://schemas.microsoft.com/office/drawing/2014/main" id="{6FD70FF9-5AAC-42AF-B3E4-6D4300432FC1}"/>
                </a:ext>
              </a:extLst>
            </p:cNvPr>
            <p:cNvCxnSpPr>
              <a:cxnSpLocks/>
            </p:cNvCxnSpPr>
            <p:nvPr/>
          </p:nvCxnSpPr>
          <p:spPr>
            <a:xfrm flipV="1">
              <a:off x="5793135" y="3675945"/>
              <a:ext cx="1682710" cy="4768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8" name="Conector recto de flecha 57">
              <a:extLst>
                <a:ext uri="{FF2B5EF4-FFF2-40B4-BE49-F238E27FC236}">
                  <a16:creationId xmlns:a16="http://schemas.microsoft.com/office/drawing/2014/main" id="{132A08D0-A2D8-4C71-B8CD-07A6CBF2A6B1}"/>
                </a:ext>
              </a:extLst>
            </p:cNvPr>
            <p:cNvCxnSpPr>
              <a:cxnSpLocks/>
            </p:cNvCxnSpPr>
            <p:nvPr/>
          </p:nvCxnSpPr>
          <p:spPr>
            <a:xfrm flipV="1">
              <a:off x="6174734" y="5083873"/>
              <a:ext cx="1417820" cy="2308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0" name="Conector recto de flecha 59">
              <a:extLst>
                <a:ext uri="{FF2B5EF4-FFF2-40B4-BE49-F238E27FC236}">
                  <a16:creationId xmlns:a16="http://schemas.microsoft.com/office/drawing/2014/main" id="{0D30CB2A-D0BC-452D-BF8C-DC4102A0C3DF}"/>
                </a:ext>
              </a:extLst>
            </p:cNvPr>
            <p:cNvCxnSpPr>
              <a:cxnSpLocks/>
            </p:cNvCxnSpPr>
            <p:nvPr/>
          </p:nvCxnSpPr>
          <p:spPr>
            <a:xfrm>
              <a:off x="6686526" y="6059117"/>
              <a:ext cx="1294682" cy="9436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3" name="Conector recto de flecha 62">
              <a:extLst>
                <a:ext uri="{FF2B5EF4-FFF2-40B4-BE49-F238E27FC236}">
                  <a16:creationId xmlns:a16="http://schemas.microsoft.com/office/drawing/2014/main" id="{2C385D54-3E41-494E-8D20-51BFA94FA34D}"/>
                </a:ext>
              </a:extLst>
            </p:cNvPr>
            <p:cNvCxnSpPr>
              <a:cxnSpLocks/>
            </p:cNvCxnSpPr>
            <p:nvPr/>
          </p:nvCxnSpPr>
          <p:spPr>
            <a:xfrm>
              <a:off x="5525462" y="6714247"/>
              <a:ext cx="884382" cy="11185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8" name="Conector recto de flecha 67">
              <a:extLst>
                <a:ext uri="{FF2B5EF4-FFF2-40B4-BE49-F238E27FC236}">
                  <a16:creationId xmlns:a16="http://schemas.microsoft.com/office/drawing/2014/main" id="{461C820F-7BDE-4066-B605-F1E5F3888D7F}"/>
                </a:ext>
              </a:extLst>
            </p:cNvPr>
            <p:cNvCxnSpPr>
              <a:cxnSpLocks/>
            </p:cNvCxnSpPr>
            <p:nvPr/>
          </p:nvCxnSpPr>
          <p:spPr>
            <a:xfrm flipH="1">
              <a:off x="4273791" y="6458857"/>
              <a:ext cx="637793" cy="13739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2" name="CuadroTexto 1">
            <a:extLst>
              <a:ext uri="{FF2B5EF4-FFF2-40B4-BE49-F238E27FC236}">
                <a16:creationId xmlns:a16="http://schemas.microsoft.com/office/drawing/2014/main" id="{36BE27D7-1FAD-F05C-C86C-1892BCB7D0DB}"/>
              </a:ext>
            </a:extLst>
          </p:cNvPr>
          <p:cNvSpPr txBox="1"/>
          <p:nvPr/>
        </p:nvSpPr>
        <p:spPr>
          <a:xfrm>
            <a:off x="1540962" y="244769"/>
            <a:ext cx="7983255" cy="1107996"/>
          </a:xfrm>
          <a:prstGeom prst="rect">
            <a:avLst/>
          </a:prstGeom>
          <a:noFill/>
        </p:spPr>
        <p:txBody>
          <a:bodyPr wrap="square" rtlCol="0">
            <a:spAutoFit/>
          </a:bodyPr>
          <a:lstStyle/>
          <a:p>
            <a:pPr algn="r"/>
            <a:r>
              <a:rPr lang="es-CO" sz="24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Tasa de PQRD en las regiones</a:t>
            </a:r>
          </a:p>
          <a:p>
            <a:pPr algn="r"/>
            <a:r>
              <a:rPr lang="es-CO"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(por cada 10.000 afiliados)</a:t>
            </a:r>
          </a:p>
          <a:p>
            <a:pPr algn="r"/>
            <a:r>
              <a:rPr lang="es-CO" sz="2400"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Marzo 2024</a:t>
            </a:r>
          </a:p>
        </p:txBody>
      </p:sp>
      <p:sp>
        <p:nvSpPr>
          <p:cNvPr id="3" name="CuadroTexto 2">
            <a:extLst>
              <a:ext uri="{FF2B5EF4-FFF2-40B4-BE49-F238E27FC236}">
                <a16:creationId xmlns:a16="http://schemas.microsoft.com/office/drawing/2014/main" id="{F0BF6147-B181-58A7-D1FE-BA645880712C}"/>
              </a:ext>
            </a:extLst>
          </p:cNvPr>
          <p:cNvSpPr txBox="1"/>
          <p:nvPr/>
        </p:nvSpPr>
        <p:spPr>
          <a:xfrm>
            <a:off x="373727" y="9334347"/>
            <a:ext cx="7277623" cy="559127"/>
          </a:xfrm>
          <a:prstGeom prst="rect">
            <a:avLst/>
          </a:prstGeom>
          <a:noFill/>
        </p:spPr>
        <p:txBody>
          <a:bodyPr wrap="square">
            <a:spAutoFit/>
          </a:bodyPr>
          <a:lstStyle/>
          <a:p>
            <a:pPr>
              <a:spcAft>
                <a:spcPts val="1000"/>
              </a:spcAft>
            </a:pPr>
            <a:r>
              <a:rPr lang="es-CO" sz="105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p>
          <a:p>
            <a:pPr>
              <a:spcAft>
                <a:spcPts val="1000"/>
              </a:spcAft>
            </a:pPr>
            <a:r>
              <a:rPr lang="es-CO" sz="105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lang="es-CO" sz="105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1" name="CuadroTexto 10">
            <a:extLst>
              <a:ext uri="{FF2B5EF4-FFF2-40B4-BE49-F238E27FC236}">
                <a16:creationId xmlns:a16="http://schemas.microsoft.com/office/drawing/2014/main" id="{8AA59A8E-B865-C5C7-B094-761CCFB054E4}"/>
              </a:ext>
            </a:extLst>
          </p:cNvPr>
          <p:cNvSpPr txBox="1"/>
          <p:nvPr/>
        </p:nvSpPr>
        <p:spPr>
          <a:xfrm>
            <a:off x="5130735" y="9334347"/>
            <a:ext cx="5041230" cy="523220"/>
          </a:xfrm>
          <a:prstGeom prst="rect">
            <a:avLst/>
          </a:prstGeom>
          <a:noFill/>
        </p:spPr>
        <p:txBody>
          <a:bodyPr wrap="square">
            <a:spAutoFit/>
          </a:bodyPr>
          <a:lstStyle/>
          <a:p>
            <a:pPr marL="0" marR="0" lvl="0" indent="0" algn="ctr" defTabSz="1008035" rtl="0" eaLnBrk="1" fontAlgn="auto" latinLnBrk="0" hangingPunct="1">
              <a:lnSpc>
                <a:spcPct val="100000"/>
              </a:lnSpc>
              <a:spcBef>
                <a:spcPts val="0"/>
              </a:spcBef>
              <a:spcAft>
                <a:spcPts val="0"/>
              </a:spcAft>
              <a:buClrTx/>
              <a:buSzTx/>
              <a:buFontTx/>
              <a:buNone/>
              <a:tabLst/>
              <a:defRPr/>
            </a:pPr>
            <a:r>
              <a:rPr lang="es-MX" sz="1400" dirty="0">
                <a:solidFill>
                  <a:srgbClr val="23505E"/>
                </a:solidFill>
                <a:effectLst/>
              </a:rPr>
              <a:t>Fórmula de cálculo – Tasa:</a:t>
            </a:r>
          </a:p>
          <a:p>
            <a:pPr marL="0" marR="0" lvl="0" indent="0" algn="ctr" defTabSz="1008035" rtl="0" eaLnBrk="1" fontAlgn="auto" latinLnBrk="0" hangingPunct="1">
              <a:lnSpc>
                <a:spcPct val="100000"/>
              </a:lnSpc>
              <a:spcBef>
                <a:spcPts val="0"/>
              </a:spcBef>
              <a:spcAft>
                <a:spcPts val="0"/>
              </a:spcAft>
              <a:buClrTx/>
              <a:buSzTx/>
              <a:buFontTx/>
              <a:buNone/>
              <a:tabLst/>
              <a:defRPr/>
            </a:pPr>
            <a:r>
              <a:rPr lang="es-MX" sz="1400" dirty="0">
                <a:solidFill>
                  <a:srgbClr val="23505E"/>
                </a:solidFill>
                <a:effectLst/>
              </a:rPr>
              <a:t>(N° PQRD / Total de afiliados) * 10.000</a:t>
            </a:r>
          </a:p>
        </p:txBody>
      </p:sp>
      <p:sp>
        <p:nvSpPr>
          <p:cNvPr id="20" name="CuadroTexto 19">
            <a:extLst>
              <a:ext uri="{FF2B5EF4-FFF2-40B4-BE49-F238E27FC236}">
                <a16:creationId xmlns:a16="http://schemas.microsoft.com/office/drawing/2014/main" id="{9AA7F78B-7EEE-1CE5-676B-AE34572295EB}"/>
              </a:ext>
            </a:extLst>
          </p:cNvPr>
          <p:cNvSpPr txBox="1"/>
          <p:nvPr/>
        </p:nvSpPr>
        <p:spPr>
          <a:xfrm>
            <a:off x="589739" y="8519860"/>
            <a:ext cx="8901145" cy="861774"/>
          </a:xfrm>
          <a:prstGeom prst="rect">
            <a:avLst/>
          </a:prstGeom>
          <a:noFill/>
        </p:spPr>
        <p:txBody>
          <a:bodyPr wrap="square" rtlCol="0">
            <a:spAutoFit/>
          </a:bodyPr>
          <a:lstStyle/>
          <a:p>
            <a:pPr algn="ctr"/>
            <a:r>
              <a:rPr lang="es-ES" dirty="0">
                <a:solidFill>
                  <a:srgbClr val="008673"/>
                </a:solidFill>
                <a:latin typeface="Open Sans bold" panose="020B0806030504020204" pitchFamily="34" charset="0"/>
                <a:ea typeface="Open Sans bold" panose="020B0806030504020204" pitchFamily="34" charset="0"/>
                <a:cs typeface="Open Sans bold" panose="020B0806030504020204" pitchFamily="34" charset="0"/>
              </a:rPr>
              <a:t>33,4 </a:t>
            </a:r>
            <a:r>
              <a:rPr lang="es-ES" sz="16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de cada 10.000 afiliados radicaron una PQRD en el mes de marzo ante la EPS, lo que refleja un aumento de la tasa de PQRD con relación al mes anterior la cual fue de 31,2 de cada 10.000 afiliados </a:t>
            </a:r>
            <a:endParaRPr lang="es-CO" sz="16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endParaRPr>
          </a:p>
        </p:txBody>
      </p:sp>
      <p:sp>
        <p:nvSpPr>
          <p:cNvPr id="5" name="CuadroTexto 4">
            <a:extLst>
              <a:ext uri="{FF2B5EF4-FFF2-40B4-BE49-F238E27FC236}">
                <a16:creationId xmlns:a16="http://schemas.microsoft.com/office/drawing/2014/main" id="{E425E988-A936-0920-86B3-00D1BEDF52BF}"/>
              </a:ext>
            </a:extLst>
          </p:cNvPr>
          <p:cNvSpPr txBox="1"/>
          <p:nvPr/>
        </p:nvSpPr>
        <p:spPr>
          <a:xfrm>
            <a:off x="7520136" y="6435939"/>
            <a:ext cx="2015544" cy="323165"/>
          </a:xfrm>
          <a:prstGeom prst="rect">
            <a:avLst/>
          </a:prstGeom>
          <a:noFill/>
        </p:spPr>
        <p:txBody>
          <a:bodyPr wrap="square">
            <a:spAutoFit/>
          </a:bodyPr>
          <a:lstStyle/>
          <a:p>
            <a:pPr algn="ctr"/>
            <a:r>
              <a:rPr lang="es-ES" sz="15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Mes anterior 26,93</a:t>
            </a:r>
          </a:p>
        </p:txBody>
      </p:sp>
      <p:sp>
        <p:nvSpPr>
          <p:cNvPr id="13" name="CuadroTexto 12">
            <a:extLst>
              <a:ext uri="{FF2B5EF4-FFF2-40B4-BE49-F238E27FC236}">
                <a16:creationId xmlns:a16="http://schemas.microsoft.com/office/drawing/2014/main" id="{A8F2A5B7-D883-E7ED-B887-66E0A28AC760}"/>
              </a:ext>
            </a:extLst>
          </p:cNvPr>
          <p:cNvSpPr txBox="1"/>
          <p:nvPr/>
        </p:nvSpPr>
        <p:spPr>
          <a:xfrm>
            <a:off x="7076885" y="3005188"/>
            <a:ext cx="2015544" cy="323165"/>
          </a:xfrm>
          <a:prstGeom prst="rect">
            <a:avLst/>
          </a:prstGeom>
          <a:noFill/>
        </p:spPr>
        <p:txBody>
          <a:bodyPr wrap="square">
            <a:spAutoFit/>
          </a:bodyPr>
          <a:lstStyle/>
          <a:p>
            <a:pPr algn="ctr"/>
            <a:r>
              <a:rPr lang="es-ES" sz="15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Mes anterior 24,3</a:t>
            </a:r>
          </a:p>
        </p:txBody>
      </p:sp>
      <p:sp>
        <p:nvSpPr>
          <p:cNvPr id="23" name="CuadroTexto 22">
            <a:extLst>
              <a:ext uri="{FF2B5EF4-FFF2-40B4-BE49-F238E27FC236}">
                <a16:creationId xmlns:a16="http://schemas.microsoft.com/office/drawing/2014/main" id="{EC829C4C-A5E0-155F-317B-AF8F08D89A66}"/>
              </a:ext>
            </a:extLst>
          </p:cNvPr>
          <p:cNvSpPr txBox="1"/>
          <p:nvPr/>
        </p:nvSpPr>
        <p:spPr>
          <a:xfrm>
            <a:off x="444372" y="2897001"/>
            <a:ext cx="2015544" cy="323165"/>
          </a:xfrm>
          <a:prstGeom prst="rect">
            <a:avLst/>
          </a:prstGeom>
          <a:noFill/>
        </p:spPr>
        <p:txBody>
          <a:bodyPr wrap="square">
            <a:spAutoFit/>
          </a:bodyPr>
          <a:lstStyle/>
          <a:p>
            <a:pPr algn="ctr"/>
            <a:r>
              <a:rPr lang="es-ES" sz="15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Mes anterior 15.6</a:t>
            </a:r>
          </a:p>
        </p:txBody>
      </p:sp>
      <p:sp>
        <p:nvSpPr>
          <p:cNvPr id="29" name="CuadroTexto 28">
            <a:extLst>
              <a:ext uri="{FF2B5EF4-FFF2-40B4-BE49-F238E27FC236}">
                <a16:creationId xmlns:a16="http://schemas.microsoft.com/office/drawing/2014/main" id="{8BD5A1D9-C526-B8F9-AC2D-73DDBBBFB29B}"/>
              </a:ext>
            </a:extLst>
          </p:cNvPr>
          <p:cNvSpPr txBox="1"/>
          <p:nvPr/>
        </p:nvSpPr>
        <p:spPr>
          <a:xfrm>
            <a:off x="7526864" y="4364107"/>
            <a:ext cx="2015544" cy="323165"/>
          </a:xfrm>
          <a:prstGeom prst="rect">
            <a:avLst/>
          </a:prstGeom>
          <a:noFill/>
        </p:spPr>
        <p:txBody>
          <a:bodyPr wrap="square">
            <a:spAutoFit/>
          </a:bodyPr>
          <a:lstStyle/>
          <a:p>
            <a:pPr algn="ctr"/>
            <a:r>
              <a:rPr lang="es-ES" sz="15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Mes anterior 16,2</a:t>
            </a:r>
          </a:p>
        </p:txBody>
      </p:sp>
      <p:sp>
        <p:nvSpPr>
          <p:cNvPr id="35" name="CuadroTexto 34">
            <a:extLst>
              <a:ext uri="{FF2B5EF4-FFF2-40B4-BE49-F238E27FC236}">
                <a16:creationId xmlns:a16="http://schemas.microsoft.com/office/drawing/2014/main" id="{55F2ECA9-B688-C5B3-DD66-C4B61AB17B76}"/>
              </a:ext>
            </a:extLst>
          </p:cNvPr>
          <p:cNvSpPr txBox="1"/>
          <p:nvPr/>
        </p:nvSpPr>
        <p:spPr>
          <a:xfrm>
            <a:off x="530775" y="4494668"/>
            <a:ext cx="2015544" cy="323165"/>
          </a:xfrm>
          <a:prstGeom prst="rect">
            <a:avLst/>
          </a:prstGeom>
          <a:noFill/>
        </p:spPr>
        <p:txBody>
          <a:bodyPr wrap="square">
            <a:spAutoFit/>
          </a:bodyPr>
          <a:lstStyle/>
          <a:p>
            <a:pPr algn="ctr"/>
            <a:r>
              <a:rPr lang="es-ES" sz="15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Mes anterior 18,6</a:t>
            </a:r>
          </a:p>
        </p:txBody>
      </p:sp>
      <p:sp>
        <p:nvSpPr>
          <p:cNvPr id="39" name="CuadroTexto 38">
            <a:extLst>
              <a:ext uri="{FF2B5EF4-FFF2-40B4-BE49-F238E27FC236}">
                <a16:creationId xmlns:a16="http://schemas.microsoft.com/office/drawing/2014/main" id="{EAC2541C-641E-FBC2-04BE-A6C856B0BFFF}"/>
              </a:ext>
            </a:extLst>
          </p:cNvPr>
          <p:cNvSpPr txBox="1"/>
          <p:nvPr/>
        </p:nvSpPr>
        <p:spPr>
          <a:xfrm>
            <a:off x="3906130" y="1863924"/>
            <a:ext cx="2015544" cy="323165"/>
          </a:xfrm>
          <a:prstGeom prst="rect">
            <a:avLst/>
          </a:prstGeom>
          <a:noFill/>
        </p:spPr>
        <p:txBody>
          <a:bodyPr wrap="square">
            <a:spAutoFit/>
          </a:bodyPr>
          <a:lstStyle/>
          <a:p>
            <a:pPr algn="ctr"/>
            <a:r>
              <a:rPr lang="es-ES" sz="15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Mes anterior 16,8</a:t>
            </a:r>
          </a:p>
        </p:txBody>
      </p:sp>
      <p:sp>
        <p:nvSpPr>
          <p:cNvPr id="41" name="CuadroTexto 40">
            <a:extLst>
              <a:ext uri="{FF2B5EF4-FFF2-40B4-BE49-F238E27FC236}">
                <a16:creationId xmlns:a16="http://schemas.microsoft.com/office/drawing/2014/main" id="{EBD76F14-D502-081E-30A1-E697F68D9B9F}"/>
              </a:ext>
            </a:extLst>
          </p:cNvPr>
          <p:cNvSpPr txBox="1"/>
          <p:nvPr/>
        </p:nvSpPr>
        <p:spPr>
          <a:xfrm>
            <a:off x="5258153" y="7840211"/>
            <a:ext cx="2015544" cy="323165"/>
          </a:xfrm>
          <a:prstGeom prst="rect">
            <a:avLst/>
          </a:prstGeom>
          <a:noFill/>
        </p:spPr>
        <p:txBody>
          <a:bodyPr wrap="square">
            <a:spAutoFit/>
          </a:bodyPr>
          <a:lstStyle/>
          <a:p>
            <a:pPr algn="ctr"/>
            <a:r>
              <a:rPr lang="es-ES" sz="15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Mes anterior 30,5</a:t>
            </a:r>
          </a:p>
        </p:txBody>
      </p:sp>
      <p:sp>
        <p:nvSpPr>
          <p:cNvPr id="45" name="CuadroTexto 44">
            <a:extLst>
              <a:ext uri="{FF2B5EF4-FFF2-40B4-BE49-F238E27FC236}">
                <a16:creationId xmlns:a16="http://schemas.microsoft.com/office/drawing/2014/main" id="{EA7E54BA-ED65-94E6-E5CB-B1C97B073965}"/>
              </a:ext>
            </a:extLst>
          </p:cNvPr>
          <p:cNvSpPr txBox="1"/>
          <p:nvPr/>
        </p:nvSpPr>
        <p:spPr>
          <a:xfrm>
            <a:off x="282278" y="6446453"/>
            <a:ext cx="2015544" cy="323165"/>
          </a:xfrm>
          <a:prstGeom prst="rect">
            <a:avLst/>
          </a:prstGeom>
          <a:noFill/>
        </p:spPr>
        <p:txBody>
          <a:bodyPr wrap="square">
            <a:spAutoFit/>
          </a:bodyPr>
          <a:lstStyle/>
          <a:p>
            <a:pPr algn="ctr"/>
            <a:r>
              <a:rPr lang="es-ES" sz="15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Mes anterior 25,7</a:t>
            </a:r>
          </a:p>
        </p:txBody>
      </p:sp>
      <p:sp>
        <p:nvSpPr>
          <p:cNvPr id="47" name="CuadroTexto 46">
            <a:extLst>
              <a:ext uri="{FF2B5EF4-FFF2-40B4-BE49-F238E27FC236}">
                <a16:creationId xmlns:a16="http://schemas.microsoft.com/office/drawing/2014/main" id="{686E7D6A-2254-9474-4339-D6D677B900B0}"/>
              </a:ext>
            </a:extLst>
          </p:cNvPr>
          <p:cNvSpPr txBox="1"/>
          <p:nvPr/>
        </p:nvSpPr>
        <p:spPr>
          <a:xfrm>
            <a:off x="2705722" y="8018594"/>
            <a:ext cx="2015544" cy="323165"/>
          </a:xfrm>
          <a:prstGeom prst="rect">
            <a:avLst/>
          </a:prstGeom>
          <a:noFill/>
        </p:spPr>
        <p:txBody>
          <a:bodyPr wrap="square">
            <a:spAutoFit/>
          </a:bodyPr>
          <a:lstStyle/>
          <a:p>
            <a:pPr algn="ctr"/>
            <a:r>
              <a:rPr lang="es-ES" sz="15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Mes anterior 42,7</a:t>
            </a:r>
          </a:p>
        </p:txBody>
      </p:sp>
      <p:sp>
        <p:nvSpPr>
          <p:cNvPr id="7" name="Flecha: hacia abajo 6">
            <a:extLst>
              <a:ext uri="{FF2B5EF4-FFF2-40B4-BE49-F238E27FC236}">
                <a16:creationId xmlns:a16="http://schemas.microsoft.com/office/drawing/2014/main" id="{92BB376E-C4CF-2096-696C-89829C4159F4}"/>
              </a:ext>
            </a:extLst>
          </p:cNvPr>
          <p:cNvSpPr/>
          <p:nvPr/>
        </p:nvSpPr>
        <p:spPr>
          <a:xfrm rot="10800000">
            <a:off x="5384308" y="1522348"/>
            <a:ext cx="148281" cy="309937"/>
          </a:xfrm>
          <a:prstGeom prst="downArrow">
            <a:avLst/>
          </a:prstGeom>
          <a:solidFill>
            <a:srgbClr val="92D050"/>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s-CO"/>
          </a:p>
        </p:txBody>
      </p:sp>
      <p:sp>
        <p:nvSpPr>
          <p:cNvPr id="46" name="Flecha: hacia abajo 45">
            <a:extLst>
              <a:ext uri="{FF2B5EF4-FFF2-40B4-BE49-F238E27FC236}">
                <a16:creationId xmlns:a16="http://schemas.microsoft.com/office/drawing/2014/main" id="{536E5D1E-E235-0D6B-ACED-8FCACCCC6AD3}"/>
              </a:ext>
            </a:extLst>
          </p:cNvPr>
          <p:cNvSpPr/>
          <p:nvPr/>
        </p:nvSpPr>
        <p:spPr>
          <a:xfrm rot="10800000">
            <a:off x="1722523" y="6126002"/>
            <a:ext cx="148281" cy="309937"/>
          </a:xfrm>
          <a:prstGeom prst="downArrow">
            <a:avLst/>
          </a:prstGeom>
          <a:solidFill>
            <a:srgbClr val="92D050"/>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s-CO"/>
          </a:p>
        </p:txBody>
      </p:sp>
      <p:sp>
        <p:nvSpPr>
          <p:cNvPr id="12" name="Flecha: hacia abajo 11">
            <a:extLst>
              <a:ext uri="{FF2B5EF4-FFF2-40B4-BE49-F238E27FC236}">
                <a16:creationId xmlns:a16="http://schemas.microsoft.com/office/drawing/2014/main" id="{5484A7F6-319C-5FF8-3D95-9E340C1F76E7}"/>
              </a:ext>
            </a:extLst>
          </p:cNvPr>
          <p:cNvSpPr/>
          <p:nvPr/>
        </p:nvSpPr>
        <p:spPr>
          <a:xfrm>
            <a:off x="8905073" y="4063271"/>
            <a:ext cx="148281" cy="309937"/>
          </a:xfrm>
          <a:prstGeom prst="downArrow">
            <a:avLst/>
          </a:prstGeom>
          <a:solidFill>
            <a:srgbClr val="FF0000"/>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s-CO"/>
          </a:p>
        </p:txBody>
      </p:sp>
      <p:sp>
        <p:nvSpPr>
          <p:cNvPr id="32" name="Flecha: hacia abajo 31">
            <a:extLst>
              <a:ext uri="{FF2B5EF4-FFF2-40B4-BE49-F238E27FC236}">
                <a16:creationId xmlns:a16="http://schemas.microsoft.com/office/drawing/2014/main" id="{3D03A675-84E7-566F-2538-08F9AD1DEBB2}"/>
              </a:ext>
            </a:extLst>
          </p:cNvPr>
          <p:cNvSpPr/>
          <p:nvPr/>
        </p:nvSpPr>
        <p:spPr>
          <a:xfrm>
            <a:off x="4223877" y="7707238"/>
            <a:ext cx="148281" cy="309937"/>
          </a:xfrm>
          <a:prstGeom prst="downArrow">
            <a:avLst/>
          </a:prstGeom>
          <a:solidFill>
            <a:srgbClr val="FF0000"/>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s-CO"/>
          </a:p>
        </p:txBody>
      </p:sp>
      <p:sp>
        <p:nvSpPr>
          <p:cNvPr id="38" name="Flecha: hacia abajo 37">
            <a:extLst>
              <a:ext uri="{FF2B5EF4-FFF2-40B4-BE49-F238E27FC236}">
                <a16:creationId xmlns:a16="http://schemas.microsoft.com/office/drawing/2014/main" id="{7E00D581-6532-734C-BDFB-93865EEB5D42}"/>
              </a:ext>
            </a:extLst>
          </p:cNvPr>
          <p:cNvSpPr/>
          <p:nvPr/>
        </p:nvSpPr>
        <p:spPr>
          <a:xfrm rot="10800000">
            <a:off x="8539222" y="2643745"/>
            <a:ext cx="148281" cy="309937"/>
          </a:xfrm>
          <a:prstGeom prst="downArrow">
            <a:avLst/>
          </a:prstGeom>
          <a:solidFill>
            <a:srgbClr val="92D050"/>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s-CO"/>
          </a:p>
        </p:txBody>
      </p:sp>
      <p:sp>
        <p:nvSpPr>
          <p:cNvPr id="6" name="Flecha: hacia abajo 5">
            <a:extLst>
              <a:ext uri="{FF2B5EF4-FFF2-40B4-BE49-F238E27FC236}">
                <a16:creationId xmlns:a16="http://schemas.microsoft.com/office/drawing/2014/main" id="{12E1FFC0-FCC3-8899-FC7B-6EA81B9F0C27}"/>
              </a:ext>
            </a:extLst>
          </p:cNvPr>
          <p:cNvSpPr/>
          <p:nvPr/>
        </p:nvSpPr>
        <p:spPr>
          <a:xfrm>
            <a:off x="8949189" y="6068538"/>
            <a:ext cx="148281" cy="309937"/>
          </a:xfrm>
          <a:prstGeom prst="downArrow">
            <a:avLst/>
          </a:prstGeom>
          <a:solidFill>
            <a:srgbClr val="FF0000"/>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s-CO"/>
          </a:p>
        </p:txBody>
      </p:sp>
      <p:sp>
        <p:nvSpPr>
          <p:cNvPr id="14" name="Flecha: hacia abajo 13">
            <a:extLst>
              <a:ext uri="{FF2B5EF4-FFF2-40B4-BE49-F238E27FC236}">
                <a16:creationId xmlns:a16="http://schemas.microsoft.com/office/drawing/2014/main" id="{0D9A868A-3813-6391-145C-44F30C2A9AE3}"/>
              </a:ext>
            </a:extLst>
          </p:cNvPr>
          <p:cNvSpPr/>
          <p:nvPr/>
        </p:nvSpPr>
        <p:spPr>
          <a:xfrm>
            <a:off x="1802413" y="2579374"/>
            <a:ext cx="148281" cy="309937"/>
          </a:xfrm>
          <a:prstGeom prst="downArrow">
            <a:avLst/>
          </a:prstGeom>
          <a:solidFill>
            <a:srgbClr val="FF0000"/>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s-CO"/>
          </a:p>
        </p:txBody>
      </p:sp>
      <p:sp>
        <p:nvSpPr>
          <p:cNvPr id="40" name="Flecha: hacia abajo 39">
            <a:extLst>
              <a:ext uri="{FF2B5EF4-FFF2-40B4-BE49-F238E27FC236}">
                <a16:creationId xmlns:a16="http://schemas.microsoft.com/office/drawing/2014/main" id="{33961DA4-B756-60AF-6420-7C00C1E4BF23}"/>
              </a:ext>
            </a:extLst>
          </p:cNvPr>
          <p:cNvSpPr/>
          <p:nvPr/>
        </p:nvSpPr>
        <p:spPr>
          <a:xfrm>
            <a:off x="1934769" y="4215671"/>
            <a:ext cx="148281" cy="309937"/>
          </a:xfrm>
          <a:prstGeom prst="downArrow">
            <a:avLst/>
          </a:prstGeom>
          <a:solidFill>
            <a:srgbClr val="FF0000"/>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s-CO"/>
          </a:p>
        </p:txBody>
      </p:sp>
      <p:sp>
        <p:nvSpPr>
          <p:cNvPr id="43" name="Flecha: hacia abajo 42">
            <a:extLst>
              <a:ext uri="{FF2B5EF4-FFF2-40B4-BE49-F238E27FC236}">
                <a16:creationId xmlns:a16="http://schemas.microsoft.com/office/drawing/2014/main" id="{C2354BA1-6951-86B8-E660-A401226254CE}"/>
              </a:ext>
            </a:extLst>
          </p:cNvPr>
          <p:cNvSpPr/>
          <p:nvPr/>
        </p:nvSpPr>
        <p:spPr>
          <a:xfrm>
            <a:off x="6698383" y="7558848"/>
            <a:ext cx="148281" cy="309937"/>
          </a:xfrm>
          <a:prstGeom prst="downArrow">
            <a:avLst/>
          </a:prstGeom>
          <a:solidFill>
            <a:srgbClr val="FF0000"/>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5779746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CuadroTexto 41">
            <a:extLst>
              <a:ext uri="{FF2B5EF4-FFF2-40B4-BE49-F238E27FC236}">
                <a16:creationId xmlns:a16="http://schemas.microsoft.com/office/drawing/2014/main" id="{E6EBC756-C80C-4880-8BC9-E48A4EC9AB9A}"/>
              </a:ext>
            </a:extLst>
          </p:cNvPr>
          <p:cNvSpPr txBox="1"/>
          <p:nvPr/>
        </p:nvSpPr>
        <p:spPr>
          <a:xfrm>
            <a:off x="1083177" y="2165742"/>
            <a:ext cx="7914265" cy="646331"/>
          </a:xfrm>
          <a:prstGeom prst="rect">
            <a:avLst/>
          </a:prstGeom>
          <a:noFill/>
        </p:spPr>
        <p:txBody>
          <a:bodyPr wrap="square" rtlCol="0">
            <a:spAutoFit/>
          </a:bodyPr>
          <a:lstStyle/>
          <a:p>
            <a:r>
              <a:rPr lang="es-CO"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2. Distribución de PQRD Savia Salud EPS en el Valle de Aburrá para el mes de marzo 2024</a:t>
            </a:r>
          </a:p>
        </p:txBody>
      </p:sp>
      <p:sp>
        <p:nvSpPr>
          <p:cNvPr id="2" name="CuadroTexto 1">
            <a:extLst>
              <a:ext uri="{FF2B5EF4-FFF2-40B4-BE49-F238E27FC236}">
                <a16:creationId xmlns:a16="http://schemas.microsoft.com/office/drawing/2014/main" id="{ACC9329F-CB77-33DC-5461-8034B747850D}"/>
              </a:ext>
            </a:extLst>
          </p:cNvPr>
          <p:cNvSpPr txBox="1"/>
          <p:nvPr/>
        </p:nvSpPr>
        <p:spPr>
          <a:xfrm>
            <a:off x="1866067" y="935366"/>
            <a:ext cx="7192792" cy="830997"/>
          </a:xfrm>
          <a:prstGeom prst="rect">
            <a:avLst/>
          </a:prstGeom>
          <a:noFill/>
        </p:spPr>
        <p:txBody>
          <a:bodyPr wrap="square" rtlCol="0">
            <a:spAutoFit/>
          </a:bodyPr>
          <a:lstStyle/>
          <a:p>
            <a:pPr algn="r"/>
            <a:r>
              <a:rPr lang="es-CO" sz="24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Detalle del comportamiento de PQRD en </a:t>
            </a:r>
          </a:p>
          <a:p>
            <a:pPr algn="r"/>
            <a:r>
              <a:rPr lang="es-CO" sz="2400"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Valle de Aburrá</a:t>
            </a:r>
          </a:p>
        </p:txBody>
      </p:sp>
      <p:sp>
        <p:nvSpPr>
          <p:cNvPr id="3" name="CuadroTexto 2">
            <a:extLst>
              <a:ext uri="{FF2B5EF4-FFF2-40B4-BE49-F238E27FC236}">
                <a16:creationId xmlns:a16="http://schemas.microsoft.com/office/drawing/2014/main" id="{6834B4C9-009D-7EEB-154D-0DF636381DB9}"/>
              </a:ext>
            </a:extLst>
          </p:cNvPr>
          <p:cNvSpPr txBox="1"/>
          <p:nvPr/>
        </p:nvSpPr>
        <p:spPr>
          <a:xfrm>
            <a:off x="1021761" y="7591717"/>
            <a:ext cx="8037095" cy="646331"/>
          </a:xfrm>
          <a:prstGeom prst="rect">
            <a:avLst/>
          </a:prstGeom>
          <a:noFill/>
        </p:spPr>
        <p:txBody>
          <a:bodyPr wrap="square" rtlCol="0">
            <a:spAutoFit/>
          </a:bodyPr>
          <a:lstStyle/>
          <a:p>
            <a:pPr algn="ctr"/>
            <a:r>
              <a:rPr lang="es-ES"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La tasa total de PQRD para marzo en el Valle de Aburrá es de  (48,1), presentando un aumento con relación al mes anterior.</a:t>
            </a:r>
            <a:endParaRPr lang="es-CO"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endParaRPr>
          </a:p>
        </p:txBody>
      </p:sp>
      <p:sp>
        <p:nvSpPr>
          <p:cNvPr id="5" name="CuadroTexto 4">
            <a:extLst>
              <a:ext uri="{FF2B5EF4-FFF2-40B4-BE49-F238E27FC236}">
                <a16:creationId xmlns:a16="http://schemas.microsoft.com/office/drawing/2014/main" id="{CCB446B6-1E8B-0741-3638-C90F0FE6CF79}"/>
              </a:ext>
            </a:extLst>
          </p:cNvPr>
          <p:cNvSpPr txBox="1"/>
          <p:nvPr/>
        </p:nvSpPr>
        <p:spPr>
          <a:xfrm>
            <a:off x="1719820" y="9338871"/>
            <a:ext cx="7277623" cy="497572"/>
          </a:xfrm>
          <a:prstGeom prst="rect">
            <a:avLst/>
          </a:prstGeom>
          <a:noFill/>
        </p:spPr>
        <p:txBody>
          <a:bodyPr wrap="square">
            <a:spAutoFit/>
          </a:bodyPr>
          <a:lstStyle/>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p>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lang="es-CO" sz="90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6" name="Imagen 5">
            <a:extLst>
              <a:ext uri="{FF2B5EF4-FFF2-40B4-BE49-F238E27FC236}">
                <a16:creationId xmlns:a16="http://schemas.microsoft.com/office/drawing/2014/main" id="{30A84D42-5EFD-2877-E7FD-6A5700EBE30C}"/>
              </a:ext>
            </a:extLst>
          </p:cNvPr>
          <p:cNvPicPr>
            <a:picLocks noChangeAspect="1"/>
          </p:cNvPicPr>
          <p:nvPr/>
        </p:nvPicPr>
        <p:blipFill>
          <a:blip r:embed="rId2"/>
          <a:stretch>
            <a:fillRect/>
          </a:stretch>
        </p:blipFill>
        <p:spPr>
          <a:xfrm>
            <a:off x="1624263" y="2945042"/>
            <a:ext cx="7373179" cy="4522415"/>
          </a:xfrm>
          <a:prstGeom prst="rect">
            <a:avLst/>
          </a:prstGeom>
        </p:spPr>
      </p:pic>
    </p:spTree>
    <p:extLst>
      <p:ext uri="{BB962C8B-B14F-4D97-AF65-F5344CB8AC3E}">
        <p14:creationId xmlns:p14="http://schemas.microsoft.com/office/powerpoint/2010/main" val="33497171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CuadroTexto 41">
            <a:extLst>
              <a:ext uri="{FF2B5EF4-FFF2-40B4-BE49-F238E27FC236}">
                <a16:creationId xmlns:a16="http://schemas.microsoft.com/office/drawing/2014/main" id="{E6EBC756-C80C-4880-8BC9-E48A4EC9AB9A}"/>
              </a:ext>
            </a:extLst>
          </p:cNvPr>
          <p:cNvSpPr txBox="1"/>
          <p:nvPr/>
        </p:nvSpPr>
        <p:spPr>
          <a:xfrm>
            <a:off x="1083179" y="1978773"/>
            <a:ext cx="7914265" cy="646331"/>
          </a:xfrm>
          <a:prstGeom prst="rect">
            <a:avLst/>
          </a:prstGeom>
          <a:noFill/>
        </p:spPr>
        <p:txBody>
          <a:bodyPr wrap="square" rtlCol="0">
            <a:spAutoFit/>
          </a:bodyPr>
          <a:lstStyle/>
          <a:p>
            <a:r>
              <a:rPr lang="es-CO"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3. Distribución de PQRD Savia Salud EPS en el Urabá para el mes de marzo 2024</a:t>
            </a:r>
          </a:p>
        </p:txBody>
      </p:sp>
      <p:sp>
        <p:nvSpPr>
          <p:cNvPr id="2" name="CuadroTexto 1">
            <a:extLst>
              <a:ext uri="{FF2B5EF4-FFF2-40B4-BE49-F238E27FC236}">
                <a16:creationId xmlns:a16="http://schemas.microsoft.com/office/drawing/2014/main" id="{ACC9329F-CB77-33DC-5461-8034B747850D}"/>
              </a:ext>
            </a:extLst>
          </p:cNvPr>
          <p:cNvSpPr txBox="1"/>
          <p:nvPr/>
        </p:nvSpPr>
        <p:spPr>
          <a:xfrm>
            <a:off x="1804652" y="951914"/>
            <a:ext cx="7192792" cy="830997"/>
          </a:xfrm>
          <a:prstGeom prst="rect">
            <a:avLst/>
          </a:prstGeom>
          <a:noFill/>
        </p:spPr>
        <p:txBody>
          <a:bodyPr wrap="square" rtlCol="0">
            <a:spAutoFit/>
          </a:bodyPr>
          <a:lstStyle/>
          <a:p>
            <a:pPr algn="r"/>
            <a:r>
              <a:rPr lang="es-CO" sz="24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Detalle del comportamiento de PQRD en </a:t>
            </a:r>
            <a:r>
              <a:rPr lang="es-CO" sz="2400"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Urabá</a:t>
            </a:r>
          </a:p>
        </p:txBody>
      </p:sp>
      <p:sp>
        <p:nvSpPr>
          <p:cNvPr id="5" name="CuadroTexto 4">
            <a:extLst>
              <a:ext uri="{FF2B5EF4-FFF2-40B4-BE49-F238E27FC236}">
                <a16:creationId xmlns:a16="http://schemas.microsoft.com/office/drawing/2014/main" id="{A14E20A2-17B2-2D21-F33D-F68F0451BD39}"/>
              </a:ext>
            </a:extLst>
          </p:cNvPr>
          <p:cNvSpPr txBox="1"/>
          <p:nvPr/>
        </p:nvSpPr>
        <p:spPr>
          <a:xfrm>
            <a:off x="1719820" y="9338871"/>
            <a:ext cx="7277623" cy="497572"/>
          </a:xfrm>
          <a:prstGeom prst="rect">
            <a:avLst/>
          </a:prstGeom>
          <a:noFill/>
        </p:spPr>
        <p:txBody>
          <a:bodyPr wrap="square">
            <a:spAutoFit/>
          </a:bodyPr>
          <a:lstStyle/>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p>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lang="es-CO" sz="90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6" name="CuadroTexto 5">
            <a:extLst>
              <a:ext uri="{FF2B5EF4-FFF2-40B4-BE49-F238E27FC236}">
                <a16:creationId xmlns:a16="http://schemas.microsoft.com/office/drawing/2014/main" id="{BF712259-FE4E-64ED-2315-E2AB2EC561A5}"/>
              </a:ext>
            </a:extLst>
          </p:cNvPr>
          <p:cNvSpPr txBox="1"/>
          <p:nvPr/>
        </p:nvSpPr>
        <p:spPr>
          <a:xfrm>
            <a:off x="1538153" y="7809464"/>
            <a:ext cx="7077359" cy="584775"/>
          </a:xfrm>
          <a:prstGeom prst="rect">
            <a:avLst/>
          </a:prstGeom>
          <a:noFill/>
        </p:spPr>
        <p:txBody>
          <a:bodyPr wrap="square" rtlCol="0">
            <a:spAutoFit/>
          </a:bodyPr>
          <a:lstStyle/>
          <a:p>
            <a:pPr algn="ctr"/>
            <a:r>
              <a:rPr lang="es-ES" sz="16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La tasa total de PQRD para marzo en el Urabá es de  (14,3) presentando una disminución con relación al mes anterior.</a:t>
            </a:r>
            <a:endParaRPr lang="es-CO" sz="16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endParaRPr>
          </a:p>
        </p:txBody>
      </p:sp>
      <p:pic>
        <p:nvPicPr>
          <p:cNvPr id="8" name="Imagen 7">
            <a:extLst>
              <a:ext uri="{FF2B5EF4-FFF2-40B4-BE49-F238E27FC236}">
                <a16:creationId xmlns:a16="http://schemas.microsoft.com/office/drawing/2014/main" id="{CB0BD26C-DF6D-1B6A-99FB-D5F36CB70419}"/>
              </a:ext>
            </a:extLst>
          </p:cNvPr>
          <p:cNvPicPr>
            <a:picLocks noChangeAspect="1"/>
          </p:cNvPicPr>
          <p:nvPr/>
        </p:nvPicPr>
        <p:blipFill>
          <a:blip r:embed="rId3"/>
          <a:stretch>
            <a:fillRect/>
          </a:stretch>
        </p:blipFill>
        <p:spPr>
          <a:xfrm>
            <a:off x="1538153" y="2734013"/>
            <a:ext cx="7459290" cy="4912216"/>
          </a:xfrm>
          <a:prstGeom prst="rect">
            <a:avLst/>
          </a:prstGeom>
        </p:spPr>
      </p:pic>
    </p:spTree>
    <p:extLst>
      <p:ext uri="{BB962C8B-B14F-4D97-AF65-F5344CB8AC3E}">
        <p14:creationId xmlns:p14="http://schemas.microsoft.com/office/powerpoint/2010/main" val="4175309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CuadroTexto 41">
            <a:extLst>
              <a:ext uri="{FF2B5EF4-FFF2-40B4-BE49-F238E27FC236}">
                <a16:creationId xmlns:a16="http://schemas.microsoft.com/office/drawing/2014/main" id="{E6EBC756-C80C-4880-8BC9-E48A4EC9AB9A}"/>
              </a:ext>
            </a:extLst>
          </p:cNvPr>
          <p:cNvSpPr txBox="1"/>
          <p:nvPr/>
        </p:nvSpPr>
        <p:spPr>
          <a:xfrm>
            <a:off x="1293240" y="1247635"/>
            <a:ext cx="7914265" cy="584775"/>
          </a:xfrm>
          <a:prstGeom prst="rect">
            <a:avLst/>
          </a:prstGeom>
          <a:noFill/>
        </p:spPr>
        <p:txBody>
          <a:bodyPr wrap="square" rtlCol="0">
            <a:spAutoFit/>
          </a:bodyPr>
          <a:lstStyle/>
          <a:p>
            <a:r>
              <a:rPr lang="es-CO" sz="16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4. Distribución de PQRD Savia Salud EPS en el Oriente para el mes de marzo 2024</a:t>
            </a:r>
          </a:p>
        </p:txBody>
      </p:sp>
      <p:sp>
        <p:nvSpPr>
          <p:cNvPr id="33" name="CuadroTexto 32">
            <a:extLst>
              <a:ext uri="{FF2B5EF4-FFF2-40B4-BE49-F238E27FC236}">
                <a16:creationId xmlns:a16="http://schemas.microsoft.com/office/drawing/2014/main" id="{02E2D7D4-7DB2-393B-B5AB-5C8B37BD045D}"/>
              </a:ext>
            </a:extLst>
          </p:cNvPr>
          <p:cNvSpPr txBox="1"/>
          <p:nvPr/>
        </p:nvSpPr>
        <p:spPr>
          <a:xfrm>
            <a:off x="1719820" y="9338871"/>
            <a:ext cx="7277623" cy="497572"/>
          </a:xfrm>
          <a:prstGeom prst="rect">
            <a:avLst/>
          </a:prstGeom>
          <a:noFill/>
        </p:spPr>
        <p:txBody>
          <a:bodyPr wrap="square">
            <a:spAutoFit/>
          </a:bodyPr>
          <a:lstStyle/>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p>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lang="es-CO" sz="90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CuadroTexto 1">
            <a:extLst>
              <a:ext uri="{FF2B5EF4-FFF2-40B4-BE49-F238E27FC236}">
                <a16:creationId xmlns:a16="http://schemas.microsoft.com/office/drawing/2014/main" id="{ACC9329F-CB77-33DC-5461-8034B747850D}"/>
              </a:ext>
            </a:extLst>
          </p:cNvPr>
          <p:cNvSpPr txBox="1"/>
          <p:nvPr/>
        </p:nvSpPr>
        <p:spPr>
          <a:xfrm>
            <a:off x="1817008" y="478024"/>
            <a:ext cx="7192792" cy="830997"/>
          </a:xfrm>
          <a:prstGeom prst="rect">
            <a:avLst/>
          </a:prstGeom>
          <a:noFill/>
        </p:spPr>
        <p:txBody>
          <a:bodyPr wrap="square" rtlCol="0">
            <a:spAutoFit/>
          </a:bodyPr>
          <a:lstStyle/>
          <a:p>
            <a:pPr algn="r"/>
            <a:r>
              <a:rPr lang="es-CO" sz="24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Detalle del comportamiento de PQRD en </a:t>
            </a:r>
            <a:r>
              <a:rPr lang="es-CO" sz="2400"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Oriente</a:t>
            </a:r>
          </a:p>
        </p:txBody>
      </p:sp>
      <p:sp>
        <p:nvSpPr>
          <p:cNvPr id="3" name="CuadroTexto 2">
            <a:extLst>
              <a:ext uri="{FF2B5EF4-FFF2-40B4-BE49-F238E27FC236}">
                <a16:creationId xmlns:a16="http://schemas.microsoft.com/office/drawing/2014/main" id="{6834B4C9-009D-7EEB-154D-0DF636381DB9}"/>
              </a:ext>
            </a:extLst>
          </p:cNvPr>
          <p:cNvSpPr txBox="1"/>
          <p:nvPr/>
        </p:nvSpPr>
        <p:spPr>
          <a:xfrm>
            <a:off x="1231824" y="8852095"/>
            <a:ext cx="8037095" cy="584775"/>
          </a:xfrm>
          <a:prstGeom prst="rect">
            <a:avLst/>
          </a:prstGeom>
          <a:noFill/>
        </p:spPr>
        <p:txBody>
          <a:bodyPr wrap="square" rtlCol="0">
            <a:spAutoFit/>
          </a:bodyPr>
          <a:lstStyle/>
          <a:p>
            <a:pPr algn="ctr"/>
            <a:r>
              <a:rPr lang="es-ES" sz="16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La tasa total de PQRD para marzo en el Oriente es de  (29,8) presentando una disminución con relación al mes anterior.</a:t>
            </a:r>
            <a:endParaRPr lang="es-CO" sz="16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endParaRPr>
          </a:p>
        </p:txBody>
      </p:sp>
      <p:pic>
        <p:nvPicPr>
          <p:cNvPr id="6" name="Imagen 5">
            <a:extLst>
              <a:ext uri="{FF2B5EF4-FFF2-40B4-BE49-F238E27FC236}">
                <a16:creationId xmlns:a16="http://schemas.microsoft.com/office/drawing/2014/main" id="{A30F01C9-CCD5-A27B-AE87-3B03CDAF431F}"/>
              </a:ext>
            </a:extLst>
          </p:cNvPr>
          <p:cNvPicPr>
            <a:picLocks noChangeAspect="1"/>
          </p:cNvPicPr>
          <p:nvPr/>
        </p:nvPicPr>
        <p:blipFill>
          <a:blip r:embed="rId2"/>
          <a:stretch>
            <a:fillRect/>
          </a:stretch>
        </p:blipFill>
        <p:spPr>
          <a:xfrm>
            <a:off x="1985211" y="1875482"/>
            <a:ext cx="6448926" cy="6680551"/>
          </a:xfrm>
          <a:prstGeom prst="rect">
            <a:avLst/>
          </a:prstGeom>
        </p:spPr>
      </p:pic>
    </p:spTree>
    <p:extLst>
      <p:ext uri="{BB962C8B-B14F-4D97-AF65-F5344CB8AC3E}">
        <p14:creationId xmlns:p14="http://schemas.microsoft.com/office/powerpoint/2010/main" val="20844113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CuadroTexto 41">
            <a:extLst>
              <a:ext uri="{FF2B5EF4-FFF2-40B4-BE49-F238E27FC236}">
                <a16:creationId xmlns:a16="http://schemas.microsoft.com/office/drawing/2014/main" id="{E6EBC756-C80C-4880-8BC9-E48A4EC9AB9A}"/>
              </a:ext>
            </a:extLst>
          </p:cNvPr>
          <p:cNvSpPr txBox="1"/>
          <p:nvPr/>
        </p:nvSpPr>
        <p:spPr>
          <a:xfrm>
            <a:off x="1280883" y="1354666"/>
            <a:ext cx="7914265" cy="584775"/>
          </a:xfrm>
          <a:prstGeom prst="rect">
            <a:avLst/>
          </a:prstGeom>
          <a:noFill/>
        </p:spPr>
        <p:txBody>
          <a:bodyPr wrap="square" rtlCol="0">
            <a:spAutoFit/>
          </a:bodyPr>
          <a:lstStyle/>
          <a:p>
            <a:r>
              <a:rPr lang="es-CO" sz="16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5. Distribución de PQRD Savia Salud EPS en el Suroeste para el mes de marzo 2024</a:t>
            </a:r>
          </a:p>
        </p:txBody>
      </p:sp>
      <p:sp>
        <p:nvSpPr>
          <p:cNvPr id="33" name="CuadroTexto 32">
            <a:extLst>
              <a:ext uri="{FF2B5EF4-FFF2-40B4-BE49-F238E27FC236}">
                <a16:creationId xmlns:a16="http://schemas.microsoft.com/office/drawing/2014/main" id="{02E2D7D4-7DB2-393B-B5AB-5C8B37BD045D}"/>
              </a:ext>
            </a:extLst>
          </p:cNvPr>
          <p:cNvSpPr txBox="1"/>
          <p:nvPr/>
        </p:nvSpPr>
        <p:spPr>
          <a:xfrm>
            <a:off x="1719820" y="9338871"/>
            <a:ext cx="7277623" cy="497572"/>
          </a:xfrm>
          <a:prstGeom prst="rect">
            <a:avLst/>
          </a:prstGeom>
          <a:noFill/>
        </p:spPr>
        <p:txBody>
          <a:bodyPr wrap="square">
            <a:spAutoFit/>
          </a:bodyPr>
          <a:lstStyle/>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p>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lang="es-CO" sz="90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CuadroTexto 1">
            <a:extLst>
              <a:ext uri="{FF2B5EF4-FFF2-40B4-BE49-F238E27FC236}">
                <a16:creationId xmlns:a16="http://schemas.microsoft.com/office/drawing/2014/main" id="{ACC9329F-CB77-33DC-5461-8034B747850D}"/>
              </a:ext>
            </a:extLst>
          </p:cNvPr>
          <p:cNvSpPr txBox="1"/>
          <p:nvPr/>
        </p:nvSpPr>
        <p:spPr>
          <a:xfrm>
            <a:off x="1804651" y="585055"/>
            <a:ext cx="7192792" cy="830997"/>
          </a:xfrm>
          <a:prstGeom prst="rect">
            <a:avLst/>
          </a:prstGeom>
          <a:noFill/>
        </p:spPr>
        <p:txBody>
          <a:bodyPr wrap="square" rtlCol="0">
            <a:spAutoFit/>
          </a:bodyPr>
          <a:lstStyle/>
          <a:p>
            <a:pPr algn="r"/>
            <a:r>
              <a:rPr lang="es-CO" sz="24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Detalle del comportamiento de PQRD en </a:t>
            </a:r>
            <a:r>
              <a:rPr lang="es-CO" sz="2400"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Suroeste</a:t>
            </a:r>
          </a:p>
        </p:txBody>
      </p:sp>
      <p:sp>
        <p:nvSpPr>
          <p:cNvPr id="3" name="CuadroTexto 2">
            <a:extLst>
              <a:ext uri="{FF2B5EF4-FFF2-40B4-BE49-F238E27FC236}">
                <a16:creationId xmlns:a16="http://schemas.microsoft.com/office/drawing/2014/main" id="{6834B4C9-009D-7EEB-154D-0DF636381DB9}"/>
              </a:ext>
            </a:extLst>
          </p:cNvPr>
          <p:cNvSpPr txBox="1"/>
          <p:nvPr/>
        </p:nvSpPr>
        <p:spPr>
          <a:xfrm>
            <a:off x="1219467" y="8754096"/>
            <a:ext cx="7516759" cy="584775"/>
          </a:xfrm>
          <a:prstGeom prst="rect">
            <a:avLst/>
          </a:prstGeom>
          <a:noFill/>
        </p:spPr>
        <p:txBody>
          <a:bodyPr wrap="square" rtlCol="0">
            <a:spAutoFit/>
          </a:bodyPr>
          <a:lstStyle/>
          <a:p>
            <a:pPr algn="ctr"/>
            <a:r>
              <a:rPr lang="es-ES" sz="16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La tasa total de PQRD para marzo en el Suroeste es de  (26,7) presentando un aumento con relación al mes anterior.</a:t>
            </a:r>
            <a:endParaRPr lang="es-CO" sz="16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endParaRPr>
          </a:p>
        </p:txBody>
      </p:sp>
      <p:pic>
        <p:nvPicPr>
          <p:cNvPr id="6" name="Imagen 5">
            <a:extLst>
              <a:ext uri="{FF2B5EF4-FFF2-40B4-BE49-F238E27FC236}">
                <a16:creationId xmlns:a16="http://schemas.microsoft.com/office/drawing/2014/main" id="{EFE17974-9767-EB7D-9220-E7F897F638B6}"/>
              </a:ext>
            </a:extLst>
          </p:cNvPr>
          <p:cNvPicPr>
            <a:picLocks noChangeAspect="1"/>
          </p:cNvPicPr>
          <p:nvPr/>
        </p:nvPicPr>
        <p:blipFill>
          <a:blip r:embed="rId2"/>
          <a:stretch>
            <a:fillRect/>
          </a:stretch>
        </p:blipFill>
        <p:spPr>
          <a:xfrm>
            <a:off x="1900989" y="1912835"/>
            <a:ext cx="6642621" cy="6617554"/>
          </a:xfrm>
          <a:prstGeom prst="rect">
            <a:avLst/>
          </a:prstGeom>
        </p:spPr>
      </p:pic>
    </p:spTree>
    <p:extLst>
      <p:ext uri="{BB962C8B-B14F-4D97-AF65-F5344CB8AC3E}">
        <p14:creationId xmlns:p14="http://schemas.microsoft.com/office/powerpoint/2010/main" val="5372967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FB11B944-F260-4D06-A4B9-2F144470327C}"/>
              </a:ext>
            </a:extLst>
          </p:cNvPr>
          <p:cNvSpPr txBox="1"/>
          <p:nvPr/>
        </p:nvSpPr>
        <p:spPr>
          <a:xfrm>
            <a:off x="856266" y="1952454"/>
            <a:ext cx="8544439" cy="1477328"/>
          </a:xfrm>
          <a:prstGeom prst="rect">
            <a:avLst/>
          </a:prstGeom>
          <a:noFill/>
        </p:spPr>
        <p:txBody>
          <a:bodyPr wrap="square" rtlCol="0">
            <a:spAutoFit/>
          </a:bodyPr>
          <a:lstStyle/>
          <a:p>
            <a:pPr algn="just"/>
            <a:r>
              <a:rPr lang="es-ES"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Para el mes de Marzo de 2024, se presentaron </a:t>
            </a:r>
            <a:r>
              <a:rPr lang="es-ES"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125.935 </a:t>
            </a:r>
            <a:r>
              <a:rPr lang="es-ES"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manifestaciones, evidenciando un aumento de </a:t>
            </a:r>
            <a:r>
              <a:rPr lang="es-ES"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78.577</a:t>
            </a:r>
            <a:r>
              <a:rPr lang="es-ES"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 manifestaciones con relación al comportamiento registrado en el mes de marzo del año 2023. y un aumento de </a:t>
            </a:r>
            <a:r>
              <a:rPr lang="es-ES"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10.410 </a:t>
            </a:r>
            <a:r>
              <a:rPr lang="es-ES"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manifestaciones con relación al mes de febrero de 2024.</a:t>
            </a:r>
          </a:p>
        </p:txBody>
      </p:sp>
      <p:sp>
        <p:nvSpPr>
          <p:cNvPr id="7" name="CuadroTexto 6">
            <a:extLst>
              <a:ext uri="{FF2B5EF4-FFF2-40B4-BE49-F238E27FC236}">
                <a16:creationId xmlns:a16="http://schemas.microsoft.com/office/drawing/2014/main" id="{6B610AFE-F24A-4BAB-B61A-01FA4354CCCA}"/>
              </a:ext>
            </a:extLst>
          </p:cNvPr>
          <p:cNvSpPr txBox="1"/>
          <p:nvPr/>
        </p:nvSpPr>
        <p:spPr>
          <a:xfrm>
            <a:off x="856266" y="3495820"/>
            <a:ext cx="6799053" cy="338554"/>
          </a:xfrm>
          <a:prstGeom prst="rect">
            <a:avLst/>
          </a:prstGeom>
          <a:noFill/>
        </p:spPr>
        <p:txBody>
          <a:bodyPr wrap="square" rtlCol="0">
            <a:spAutoFit/>
          </a:bodyPr>
          <a:lstStyle/>
          <a:p>
            <a:r>
              <a:rPr lang="es-CO" sz="1600" b="1" i="1" dirty="0">
                <a:solidFill>
                  <a:srgbClr val="44546A"/>
                </a:solidFill>
                <a:latin typeface="Arial" panose="020B0604020202020204" pitchFamily="34" charset="0"/>
                <a:ea typeface="Calibri" panose="020F0502020204030204" pitchFamily="34" charset="0"/>
                <a:cs typeface="Arial" panose="020B0604020202020204" pitchFamily="34" charset="0"/>
              </a:rPr>
              <a:t>Gráfico 1. Comportamiento manifestaciones periodo 2024 – 2023</a:t>
            </a:r>
          </a:p>
        </p:txBody>
      </p:sp>
      <p:sp>
        <p:nvSpPr>
          <p:cNvPr id="3" name="CuadroTexto 2">
            <a:extLst>
              <a:ext uri="{FF2B5EF4-FFF2-40B4-BE49-F238E27FC236}">
                <a16:creationId xmlns:a16="http://schemas.microsoft.com/office/drawing/2014/main" id="{13B6322E-6BA5-2119-107B-D8C23E501177}"/>
              </a:ext>
            </a:extLst>
          </p:cNvPr>
          <p:cNvSpPr txBox="1"/>
          <p:nvPr/>
        </p:nvSpPr>
        <p:spPr>
          <a:xfrm>
            <a:off x="856266" y="8099653"/>
            <a:ext cx="8544439" cy="461665"/>
          </a:xfrm>
          <a:prstGeom prst="rect">
            <a:avLst/>
          </a:prstGeom>
          <a:noFill/>
        </p:spPr>
        <p:txBody>
          <a:bodyPr wrap="square" rtlCol="0">
            <a:spAutoFit/>
          </a:bodyPr>
          <a:lstStyle/>
          <a:p>
            <a:pPr algn="just"/>
            <a:r>
              <a:rPr lang="es-MX" sz="12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Nota1: </a:t>
            </a:r>
            <a:r>
              <a:rPr lang="es-MX" sz="1200" dirty="0">
                <a:solidFill>
                  <a:srgbClr val="23505E"/>
                </a:solidFill>
                <a:latin typeface="Open Sans" panose="020B0606030504020204" pitchFamily="34" charset="0"/>
                <a:ea typeface="Open Sans" panose="020B0606030504020204" pitchFamily="34" charset="0"/>
                <a:cs typeface="Open Sans" panose="020B0606030504020204" pitchFamily="34" charset="0"/>
              </a:rPr>
              <a:t>Las expresiones de los usuarios incluyen derechos de petición, quejas, reclamos, sugerencias, solicitudes de información y felicitaciones.</a:t>
            </a:r>
            <a:endParaRPr lang="es-CO" sz="1200" dirty="0">
              <a:solidFill>
                <a:srgbClr val="23505E"/>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 name="CuadroTexto 4">
            <a:extLst>
              <a:ext uri="{FF2B5EF4-FFF2-40B4-BE49-F238E27FC236}">
                <a16:creationId xmlns:a16="http://schemas.microsoft.com/office/drawing/2014/main" id="{B72512B0-6CD3-C2FC-F20B-4F4D9E2BEF32}"/>
              </a:ext>
            </a:extLst>
          </p:cNvPr>
          <p:cNvSpPr txBox="1"/>
          <p:nvPr/>
        </p:nvSpPr>
        <p:spPr>
          <a:xfrm>
            <a:off x="2870886" y="1289372"/>
            <a:ext cx="6529819" cy="461665"/>
          </a:xfrm>
          <a:prstGeom prst="rect">
            <a:avLst/>
          </a:prstGeom>
          <a:noFill/>
        </p:spPr>
        <p:txBody>
          <a:bodyPr wrap="square" rtlCol="0">
            <a:spAutoFit/>
          </a:bodyPr>
          <a:lstStyle/>
          <a:p>
            <a:pPr algn="r"/>
            <a:r>
              <a:rPr lang="es-CO" sz="24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Comportamiento de manifestaciones</a:t>
            </a:r>
          </a:p>
        </p:txBody>
      </p:sp>
      <p:sp>
        <p:nvSpPr>
          <p:cNvPr id="6" name="CuadroTexto 5">
            <a:extLst>
              <a:ext uri="{FF2B5EF4-FFF2-40B4-BE49-F238E27FC236}">
                <a16:creationId xmlns:a16="http://schemas.microsoft.com/office/drawing/2014/main" id="{C95746FA-678D-F8E1-E77F-D04DC8CDE4A4}"/>
              </a:ext>
            </a:extLst>
          </p:cNvPr>
          <p:cNvSpPr txBox="1"/>
          <p:nvPr/>
        </p:nvSpPr>
        <p:spPr>
          <a:xfrm>
            <a:off x="3299236" y="9155867"/>
            <a:ext cx="6797658" cy="559127"/>
          </a:xfrm>
          <a:prstGeom prst="rect">
            <a:avLst/>
          </a:prstGeom>
          <a:noFill/>
        </p:spPr>
        <p:txBody>
          <a:bodyPr wrap="square" rtlCol="0">
            <a:spAutoFit/>
          </a:bodyPr>
          <a:lstStyle/>
          <a:p>
            <a:pPr>
              <a:spcAft>
                <a:spcPts val="1000"/>
              </a:spcAft>
            </a:pPr>
            <a:r>
              <a:rPr lang="es-CO" sz="11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spcAft>
                <a:spcPts val="1000"/>
              </a:spcAft>
            </a:pPr>
            <a:r>
              <a:rPr lang="es-CO" sz="11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lang="es-CO" sz="1100" b="1" i="1" dirty="0">
              <a:solidFill>
                <a:srgbClr val="23505E"/>
              </a:solidFill>
              <a:latin typeface="Arial" panose="020B0604020202020204" pitchFamily="34" charset="0"/>
              <a:cs typeface="Arial" panose="020B0604020202020204" pitchFamily="34" charset="0"/>
            </a:endParaRPr>
          </a:p>
        </p:txBody>
      </p:sp>
      <p:sp>
        <p:nvSpPr>
          <p:cNvPr id="8" name="CuadroTexto 7">
            <a:extLst>
              <a:ext uri="{FF2B5EF4-FFF2-40B4-BE49-F238E27FC236}">
                <a16:creationId xmlns:a16="http://schemas.microsoft.com/office/drawing/2014/main" id="{D5177D8D-E6E4-FE2F-F2EA-B032E885312B}"/>
              </a:ext>
            </a:extLst>
          </p:cNvPr>
          <p:cNvSpPr txBox="1"/>
          <p:nvPr/>
        </p:nvSpPr>
        <p:spPr>
          <a:xfrm>
            <a:off x="856265" y="8632647"/>
            <a:ext cx="8544439" cy="430887"/>
          </a:xfrm>
          <a:prstGeom prst="rect">
            <a:avLst/>
          </a:prstGeom>
          <a:noFill/>
        </p:spPr>
        <p:txBody>
          <a:bodyPr wrap="square" rtlCol="0">
            <a:spAutoFit/>
          </a:bodyPr>
          <a:lstStyle/>
          <a:p>
            <a:pPr algn="just"/>
            <a:r>
              <a:rPr lang="es-MX" sz="1100" b="1" dirty="0">
                <a:solidFill>
                  <a:srgbClr val="23505E"/>
                </a:solidFill>
                <a:latin typeface="Open Sans" panose="020B0606030504020204" pitchFamily="34" charset="0"/>
                <a:ea typeface="Open Sans" panose="020B0606030504020204" pitchFamily="34" charset="0"/>
                <a:cs typeface="Open Sans" panose="020B0606030504020204" pitchFamily="34" charset="0"/>
              </a:rPr>
              <a:t>Nota2: </a:t>
            </a:r>
            <a:r>
              <a:rPr lang="es-MX" sz="1100" dirty="0">
                <a:solidFill>
                  <a:srgbClr val="23505E"/>
                </a:solidFill>
                <a:latin typeface="Open Sans" panose="020B0606030504020204" pitchFamily="34" charset="0"/>
                <a:ea typeface="Open Sans" panose="020B0606030504020204" pitchFamily="34" charset="0"/>
                <a:cs typeface="Open Sans" panose="020B0606030504020204" pitchFamily="34" charset="0"/>
              </a:rPr>
              <a:t>Se procede a modificar los datos de expresiones de meses anteriores debido a una corrección reportada por el proveedor Andes BPO.</a:t>
            </a:r>
            <a:endParaRPr lang="es-CO" sz="1100" dirty="0">
              <a:solidFill>
                <a:srgbClr val="23505E"/>
              </a:solidFill>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9" name="Gráfico 8">
            <a:extLst>
              <a:ext uri="{FF2B5EF4-FFF2-40B4-BE49-F238E27FC236}">
                <a16:creationId xmlns:a16="http://schemas.microsoft.com/office/drawing/2014/main" id="{C7782F87-83E2-57FC-9FCC-1332E70A804E}"/>
              </a:ext>
            </a:extLst>
          </p:cNvPr>
          <p:cNvGraphicFramePr>
            <a:graphicFrameLocks/>
          </p:cNvGraphicFramePr>
          <p:nvPr>
            <p:extLst>
              <p:ext uri="{D42A27DB-BD31-4B8C-83A1-F6EECF244321}">
                <p14:modId xmlns:p14="http://schemas.microsoft.com/office/powerpoint/2010/main" val="3094381469"/>
              </p:ext>
            </p:extLst>
          </p:nvPr>
        </p:nvGraphicFramePr>
        <p:xfrm>
          <a:off x="1853559" y="4165334"/>
          <a:ext cx="5993903" cy="293150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932698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CuadroTexto 41">
            <a:extLst>
              <a:ext uri="{FF2B5EF4-FFF2-40B4-BE49-F238E27FC236}">
                <a16:creationId xmlns:a16="http://schemas.microsoft.com/office/drawing/2014/main" id="{E6EBC756-C80C-4880-8BC9-E48A4EC9AB9A}"/>
              </a:ext>
            </a:extLst>
          </p:cNvPr>
          <p:cNvSpPr txBox="1"/>
          <p:nvPr/>
        </p:nvSpPr>
        <p:spPr>
          <a:xfrm>
            <a:off x="1219467" y="1801581"/>
            <a:ext cx="7914265" cy="646331"/>
          </a:xfrm>
          <a:prstGeom prst="rect">
            <a:avLst/>
          </a:prstGeom>
          <a:noFill/>
        </p:spPr>
        <p:txBody>
          <a:bodyPr wrap="square" rtlCol="0">
            <a:spAutoFit/>
          </a:bodyPr>
          <a:lstStyle/>
          <a:p>
            <a:r>
              <a:rPr lang="es-CO"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6. Distribución de PQRD Savia Salud EPS en el Norte para el mes de marzo 2024</a:t>
            </a:r>
          </a:p>
        </p:txBody>
      </p:sp>
      <p:sp>
        <p:nvSpPr>
          <p:cNvPr id="33" name="CuadroTexto 32">
            <a:extLst>
              <a:ext uri="{FF2B5EF4-FFF2-40B4-BE49-F238E27FC236}">
                <a16:creationId xmlns:a16="http://schemas.microsoft.com/office/drawing/2014/main" id="{02E2D7D4-7DB2-393B-B5AB-5C8B37BD045D}"/>
              </a:ext>
            </a:extLst>
          </p:cNvPr>
          <p:cNvSpPr txBox="1"/>
          <p:nvPr/>
        </p:nvSpPr>
        <p:spPr>
          <a:xfrm>
            <a:off x="1719820" y="9338871"/>
            <a:ext cx="7277623" cy="497572"/>
          </a:xfrm>
          <a:prstGeom prst="rect">
            <a:avLst/>
          </a:prstGeom>
          <a:noFill/>
        </p:spPr>
        <p:txBody>
          <a:bodyPr wrap="square">
            <a:spAutoFit/>
          </a:bodyPr>
          <a:lstStyle/>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p>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lang="es-CO" sz="90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CuadroTexto 1">
            <a:extLst>
              <a:ext uri="{FF2B5EF4-FFF2-40B4-BE49-F238E27FC236}">
                <a16:creationId xmlns:a16="http://schemas.microsoft.com/office/drawing/2014/main" id="{ACC9329F-CB77-33DC-5461-8034B747850D}"/>
              </a:ext>
            </a:extLst>
          </p:cNvPr>
          <p:cNvSpPr txBox="1"/>
          <p:nvPr/>
        </p:nvSpPr>
        <p:spPr>
          <a:xfrm>
            <a:off x="1804651" y="777056"/>
            <a:ext cx="7192792" cy="830997"/>
          </a:xfrm>
          <a:prstGeom prst="rect">
            <a:avLst/>
          </a:prstGeom>
          <a:noFill/>
        </p:spPr>
        <p:txBody>
          <a:bodyPr wrap="square" rtlCol="0">
            <a:spAutoFit/>
          </a:bodyPr>
          <a:lstStyle/>
          <a:p>
            <a:pPr algn="r"/>
            <a:r>
              <a:rPr lang="es-CO" sz="24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Detalle del comportamiento de PQRD en </a:t>
            </a:r>
            <a:r>
              <a:rPr lang="es-CO" sz="2400"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Norte</a:t>
            </a:r>
          </a:p>
        </p:txBody>
      </p:sp>
      <p:sp>
        <p:nvSpPr>
          <p:cNvPr id="3" name="CuadroTexto 2">
            <a:extLst>
              <a:ext uri="{FF2B5EF4-FFF2-40B4-BE49-F238E27FC236}">
                <a16:creationId xmlns:a16="http://schemas.microsoft.com/office/drawing/2014/main" id="{6834B4C9-009D-7EEB-154D-0DF636381DB9}"/>
              </a:ext>
            </a:extLst>
          </p:cNvPr>
          <p:cNvSpPr txBox="1"/>
          <p:nvPr/>
        </p:nvSpPr>
        <p:spPr>
          <a:xfrm>
            <a:off x="1391501" y="8217489"/>
            <a:ext cx="7454633" cy="584775"/>
          </a:xfrm>
          <a:prstGeom prst="rect">
            <a:avLst/>
          </a:prstGeom>
          <a:noFill/>
        </p:spPr>
        <p:txBody>
          <a:bodyPr wrap="square" rtlCol="0">
            <a:spAutoFit/>
          </a:bodyPr>
          <a:lstStyle/>
          <a:p>
            <a:pPr algn="ctr"/>
            <a:r>
              <a:rPr lang="es-ES" sz="16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La tasa total de PQRD para marzo en el Norte es de  (21,3) presentando un aumento con relación al mes anterior.</a:t>
            </a:r>
            <a:endParaRPr lang="es-CO" sz="16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endParaRPr>
          </a:p>
        </p:txBody>
      </p:sp>
      <p:pic>
        <p:nvPicPr>
          <p:cNvPr id="6" name="Imagen 5">
            <a:extLst>
              <a:ext uri="{FF2B5EF4-FFF2-40B4-BE49-F238E27FC236}">
                <a16:creationId xmlns:a16="http://schemas.microsoft.com/office/drawing/2014/main" id="{271A3CC2-053D-1D53-42D6-2283E8EB0F53}"/>
              </a:ext>
            </a:extLst>
          </p:cNvPr>
          <p:cNvPicPr>
            <a:picLocks noChangeAspect="1"/>
          </p:cNvPicPr>
          <p:nvPr/>
        </p:nvPicPr>
        <p:blipFill>
          <a:blip r:embed="rId2"/>
          <a:stretch>
            <a:fillRect/>
          </a:stretch>
        </p:blipFill>
        <p:spPr>
          <a:xfrm>
            <a:off x="1804651" y="2416308"/>
            <a:ext cx="7020009" cy="5692975"/>
          </a:xfrm>
          <a:prstGeom prst="rect">
            <a:avLst/>
          </a:prstGeom>
        </p:spPr>
      </p:pic>
    </p:spTree>
    <p:extLst>
      <p:ext uri="{BB962C8B-B14F-4D97-AF65-F5344CB8AC3E}">
        <p14:creationId xmlns:p14="http://schemas.microsoft.com/office/powerpoint/2010/main" val="6199968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CuadroTexto 41">
            <a:extLst>
              <a:ext uri="{FF2B5EF4-FFF2-40B4-BE49-F238E27FC236}">
                <a16:creationId xmlns:a16="http://schemas.microsoft.com/office/drawing/2014/main" id="{E6EBC756-C80C-4880-8BC9-E48A4EC9AB9A}"/>
              </a:ext>
            </a:extLst>
          </p:cNvPr>
          <p:cNvSpPr txBox="1"/>
          <p:nvPr/>
        </p:nvSpPr>
        <p:spPr>
          <a:xfrm>
            <a:off x="1219467" y="1801581"/>
            <a:ext cx="7914265" cy="646331"/>
          </a:xfrm>
          <a:prstGeom prst="rect">
            <a:avLst/>
          </a:prstGeom>
          <a:noFill/>
        </p:spPr>
        <p:txBody>
          <a:bodyPr wrap="square" rtlCol="0">
            <a:spAutoFit/>
          </a:bodyPr>
          <a:lstStyle/>
          <a:p>
            <a:r>
              <a:rPr lang="es-CO"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7. Distribución de PQRD Savia Salud EPS en el Occidente para el mes de marzo 2024</a:t>
            </a:r>
          </a:p>
        </p:txBody>
      </p:sp>
      <p:sp>
        <p:nvSpPr>
          <p:cNvPr id="33" name="CuadroTexto 32">
            <a:extLst>
              <a:ext uri="{FF2B5EF4-FFF2-40B4-BE49-F238E27FC236}">
                <a16:creationId xmlns:a16="http://schemas.microsoft.com/office/drawing/2014/main" id="{02E2D7D4-7DB2-393B-B5AB-5C8B37BD045D}"/>
              </a:ext>
            </a:extLst>
          </p:cNvPr>
          <p:cNvSpPr txBox="1"/>
          <p:nvPr/>
        </p:nvSpPr>
        <p:spPr>
          <a:xfrm>
            <a:off x="1719820" y="9338871"/>
            <a:ext cx="7277623" cy="497572"/>
          </a:xfrm>
          <a:prstGeom prst="rect">
            <a:avLst/>
          </a:prstGeom>
          <a:noFill/>
        </p:spPr>
        <p:txBody>
          <a:bodyPr wrap="square">
            <a:spAutoFit/>
          </a:bodyPr>
          <a:lstStyle/>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p>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lang="es-CO" sz="90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CuadroTexto 1">
            <a:extLst>
              <a:ext uri="{FF2B5EF4-FFF2-40B4-BE49-F238E27FC236}">
                <a16:creationId xmlns:a16="http://schemas.microsoft.com/office/drawing/2014/main" id="{ACC9329F-CB77-33DC-5461-8034B747850D}"/>
              </a:ext>
            </a:extLst>
          </p:cNvPr>
          <p:cNvSpPr txBox="1"/>
          <p:nvPr/>
        </p:nvSpPr>
        <p:spPr>
          <a:xfrm>
            <a:off x="1804651" y="777056"/>
            <a:ext cx="7192792" cy="830997"/>
          </a:xfrm>
          <a:prstGeom prst="rect">
            <a:avLst/>
          </a:prstGeom>
          <a:noFill/>
        </p:spPr>
        <p:txBody>
          <a:bodyPr wrap="square" rtlCol="0">
            <a:spAutoFit/>
          </a:bodyPr>
          <a:lstStyle/>
          <a:p>
            <a:pPr algn="r"/>
            <a:r>
              <a:rPr lang="es-CO" sz="24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Detalle del comportamiento de PQRD en </a:t>
            </a:r>
            <a:r>
              <a:rPr lang="es-CO" sz="2400"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Occidente</a:t>
            </a:r>
          </a:p>
        </p:txBody>
      </p:sp>
      <p:sp>
        <p:nvSpPr>
          <p:cNvPr id="3" name="CuadroTexto 2">
            <a:extLst>
              <a:ext uri="{FF2B5EF4-FFF2-40B4-BE49-F238E27FC236}">
                <a16:creationId xmlns:a16="http://schemas.microsoft.com/office/drawing/2014/main" id="{6834B4C9-009D-7EEB-154D-0DF636381DB9}"/>
              </a:ext>
            </a:extLst>
          </p:cNvPr>
          <p:cNvSpPr txBox="1"/>
          <p:nvPr/>
        </p:nvSpPr>
        <p:spPr>
          <a:xfrm>
            <a:off x="1535300" y="8362607"/>
            <a:ext cx="7319519" cy="584775"/>
          </a:xfrm>
          <a:prstGeom prst="rect">
            <a:avLst/>
          </a:prstGeom>
          <a:noFill/>
        </p:spPr>
        <p:txBody>
          <a:bodyPr wrap="square" rtlCol="0">
            <a:spAutoFit/>
          </a:bodyPr>
          <a:lstStyle/>
          <a:p>
            <a:pPr algn="ctr"/>
            <a:r>
              <a:rPr lang="es-ES" sz="16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La tasa total de PQRD para marzo en el Occidente es de  (17,2) presentando una disminución con relación al mes anterior.</a:t>
            </a:r>
            <a:endParaRPr lang="es-CO" sz="16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endParaRPr>
          </a:p>
        </p:txBody>
      </p:sp>
      <p:pic>
        <p:nvPicPr>
          <p:cNvPr id="6" name="Imagen 5">
            <a:extLst>
              <a:ext uri="{FF2B5EF4-FFF2-40B4-BE49-F238E27FC236}">
                <a16:creationId xmlns:a16="http://schemas.microsoft.com/office/drawing/2014/main" id="{5642B011-8091-D4C1-EB56-8885BF08E562}"/>
              </a:ext>
            </a:extLst>
          </p:cNvPr>
          <p:cNvPicPr>
            <a:picLocks noChangeAspect="1"/>
          </p:cNvPicPr>
          <p:nvPr/>
        </p:nvPicPr>
        <p:blipFill>
          <a:blip r:embed="rId3"/>
          <a:stretch>
            <a:fillRect/>
          </a:stretch>
        </p:blipFill>
        <p:spPr>
          <a:xfrm>
            <a:off x="1937084" y="2405496"/>
            <a:ext cx="6917735" cy="5873548"/>
          </a:xfrm>
          <a:prstGeom prst="rect">
            <a:avLst/>
          </a:prstGeom>
        </p:spPr>
      </p:pic>
    </p:spTree>
    <p:extLst>
      <p:ext uri="{BB962C8B-B14F-4D97-AF65-F5344CB8AC3E}">
        <p14:creationId xmlns:p14="http://schemas.microsoft.com/office/powerpoint/2010/main" val="33498860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CuadroTexto 41">
            <a:extLst>
              <a:ext uri="{FF2B5EF4-FFF2-40B4-BE49-F238E27FC236}">
                <a16:creationId xmlns:a16="http://schemas.microsoft.com/office/drawing/2014/main" id="{E6EBC756-C80C-4880-8BC9-E48A4EC9AB9A}"/>
              </a:ext>
            </a:extLst>
          </p:cNvPr>
          <p:cNvSpPr txBox="1"/>
          <p:nvPr/>
        </p:nvSpPr>
        <p:spPr>
          <a:xfrm>
            <a:off x="1083179" y="1978773"/>
            <a:ext cx="7914265" cy="646331"/>
          </a:xfrm>
          <a:prstGeom prst="rect">
            <a:avLst/>
          </a:prstGeom>
          <a:noFill/>
        </p:spPr>
        <p:txBody>
          <a:bodyPr wrap="square" rtlCol="0">
            <a:spAutoFit/>
          </a:bodyPr>
          <a:lstStyle/>
          <a:p>
            <a:r>
              <a:rPr lang="es-CO"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8. Distribución de PQRD Savia Salud EPS en el Nordeste para el mes de marzo 2024</a:t>
            </a:r>
          </a:p>
        </p:txBody>
      </p:sp>
      <p:sp>
        <p:nvSpPr>
          <p:cNvPr id="2" name="CuadroTexto 1">
            <a:extLst>
              <a:ext uri="{FF2B5EF4-FFF2-40B4-BE49-F238E27FC236}">
                <a16:creationId xmlns:a16="http://schemas.microsoft.com/office/drawing/2014/main" id="{ACC9329F-CB77-33DC-5461-8034B747850D}"/>
              </a:ext>
            </a:extLst>
          </p:cNvPr>
          <p:cNvSpPr txBox="1"/>
          <p:nvPr/>
        </p:nvSpPr>
        <p:spPr>
          <a:xfrm>
            <a:off x="1804652" y="951914"/>
            <a:ext cx="7192792" cy="830997"/>
          </a:xfrm>
          <a:prstGeom prst="rect">
            <a:avLst/>
          </a:prstGeom>
          <a:noFill/>
        </p:spPr>
        <p:txBody>
          <a:bodyPr wrap="square" rtlCol="0">
            <a:spAutoFit/>
          </a:bodyPr>
          <a:lstStyle/>
          <a:p>
            <a:pPr algn="r"/>
            <a:r>
              <a:rPr lang="es-CO" sz="24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Detalle del comportamiento de PQRD en </a:t>
            </a:r>
            <a:r>
              <a:rPr lang="es-CO" sz="2400"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Nordeste</a:t>
            </a:r>
          </a:p>
        </p:txBody>
      </p:sp>
      <p:sp>
        <p:nvSpPr>
          <p:cNvPr id="3" name="CuadroTexto 2">
            <a:extLst>
              <a:ext uri="{FF2B5EF4-FFF2-40B4-BE49-F238E27FC236}">
                <a16:creationId xmlns:a16="http://schemas.microsoft.com/office/drawing/2014/main" id="{6834B4C9-009D-7EEB-154D-0DF636381DB9}"/>
              </a:ext>
            </a:extLst>
          </p:cNvPr>
          <p:cNvSpPr txBox="1"/>
          <p:nvPr/>
        </p:nvSpPr>
        <p:spPr>
          <a:xfrm>
            <a:off x="1322220" y="7455521"/>
            <a:ext cx="7675223" cy="646331"/>
          </a:xfrm>
          <a:prstGeom prst="rect">
            <a:avLst/>
          </a:prstGeom>
          <a:noFill/>
        </p:spPr>
        <p:txBody>
          <a:bodyPr wrap="square" rtlCol="0">
            <a:spAutoFit/>
          </a:bodyPr>
          <a:lstStyle/>
          <a:p>
            <a:pPr algn="ctr"/>
            <a:r>
              <a:rPr lang="es-ES" sz="18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La tasa total de PQRD para marzo en el Nordeste es de (16,0) presentando una disminución con relación al mes anterior.</a:t>
            </a:r>
            <a:endParaRPr lang="es-CO" sz="18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endParaRPr>
          </a:p>
        </p:txBody>
      </p:sp>
      <p:sp>
        <p:nvSpPr>
          <p:cNvPr id="5" name="CuadroTexto 4">
            <a:extLst>
              <a:ext uri="{FF2B5EF4-FFF2-40B4-BE49-F238E27FC236}">
                <a16:creationId xmlns:a16="http://schemas.microsoft.com/office/drawing/2014/main" id="{76DE9AA3-A4FF-5DD5-A7D8-6390519CE093}"/>
              </a:ext>
            </a:extLst>
          </p:cNvPr>
          <p:cNvSpPr txBox="1"/>
          <p:nvPr/>
        </p:nvSpPr>
        <p:spPr>
          <a:xfrm>
            <a:off x="1719820" y="9338871"/>
            <a:ext cx="7277623" cy="497572"/>
          </a:xfrm>
          <a:prstGeom prst="rect">
            <a:avLst/>
          </a:prstGeom>
          <a:noFill/>
        </p:spPr>
        <p:txBody>
          <a:bodyPr wrap="square">
            <a:spAutoFit/>
          </a:bodyPr>
          <a:lstStyle/>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p>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lang="es-CO" sz="90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7" name="Imagen 6">
            <a:extLst>
              <a:ext uri="{FF2B5EF4-FFF2-40B4-BE49-F238E27FC236}">
                <a16:creationId xmlns:a16="http://schemas.microsoft.com/office/drawing/2014/main" id="{7EBEBBCE-FFE1-FC32-E72B-D0C18161C4EA}"/>
              </a:ext>
            </a:extLst>
          </p:cNvPr>
          <p:cNvPicPr>
            <a:picLocks noChangeAspect="1"/>
          </p:cNvPicPr>
          <p:nvPr/>
        </p:nvPicPr>
        <p:blipFill>
          <a:blip r:embed="rId2"/>
          <a:stretch>
            <a:fillRect/>
          </a:stretch>
        </p:blipFill>
        <p:spPr>
          <a:xfrm>
            <a:off x="1455821" y="2815456"/>
            <a:ext cx="7291137" cy="4525534"/>
          </a:xfrm>
          <a:prstGeom prst="rect">
            <a:avLst/>
          </a:prstGeom>
        </p:spPr>
      </p:pic>
    </p:spTree>
    <p:extLst>
      <p:ext uri="{BB962C8B-B14F-4D97-AF65-F5344CB8AC3E}">
        <p14:creationId xmlns:p14="http://schemas.microsoft.com/office/powerpoint/2010/main" val="40222487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CuadroTexto 41">
            <a:extLst>
              <a:ext uri="{FF2B5EF4-FFF2-40B4-BE49-F238E27FC236}">
                <a16:creationId xmlns:a16="http://schemas.microsoft.com/office/drawing/2014/main" id="{E6EBC756-C80C-4880-8BC9-E48A4EC9AB9A}"/>
              </a:ext>
            </a:extLst>
          </p:cNvPr>
          <p:cNvSpPr txBox="1"/>
          <p:nvPr/>
        </p:nvSpPr>
        <p:spPr>
          <a:xfrm>
            <a:off x="1083178" y="2510114"/>
            <a:ext cx="7914265" cy="646331"/>
          </a:xfrm>
          <a:prstGeom prst="rect">
            <a:avLst/>
          </a:prstGeom>
          <a:noFill/>
        </p:spPr>
        <p:txBody>
          <a:bodyPr wrap="square" rtlCol="0">
            <a:spAutoFit/>
          </a:bodyPr>
          <a:lstStyle/>
          <a:p>
            <a:r>
              <a:rPr lang="es-CO"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9. Distribución de PQRD Savia Salud EPS en el Magdalena medio para el mes de marzo 2024</a:t>
            </a:r>
          </a:p>
        </p:txBody>
      </p:sp>
      <p:sp>
        <p:nvSpPr>
          <p:cNvPr id="2" name="CuadroTexto 1">
            <a:extLst>
              <a:ext uri="{FF2B5EF4-FFF2-40B4-BE49-F238E27FC236}">
                <a16:creationId xmlns:a16="http://schemas.microsoft.com/office/drawing/2014/main" id="{ACC9329F-CB77-33DC-5461-8034B747850D}"/>
              </a:ext>
            </a:extLst>
          </p:cNvPr>
          <p:cNvSpPr txBox="1"/>
          <p:nvPr/>
        </p:nvSpPr>
        <p:spPr>
          <a:xfrm>
            <a:off x="1804651" y="1211350"/>
            <a:ext cx="7192792" cy="830997"/>
          </a:xfrm>
          <a:prstGeom prst="rect">
            <a:avLst/>
          </a:prstGeom>
          <a:noFill/>
        </p:spPr>
        <p:txBody>
          <a:bodyPr wrap="square" rtlCol="0">
            <a:spAutoFit/>
          </a:bodyPr>
          <a:lstStyle/>
          <a:p>
            <a:pPr algn="r"/>
            <a:r>
              <a:rPr lang="es-CO" sz="24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Detalle del comportamiento de PQRD en </a:t>
            </a:r>
            <a:r>
              <a:rPr lang="es-CO" sz="2400"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Magdalena Medio</a:t>
            </a:r>
          </a:p>
        </p:txBody>
      </p:sp>
      <p:sp>
        <p:nvSpPr>
          <p:cNvPr id="3" name="CuadroTexto 2">
            <a:extLst>
              <a:ext uri="{FF2B5EF4-FFF2-40B4-BE49-F238E27FC236}">
                <a16:creationId xmlns:a16="http://schemas.microsoft.com/office/drawing/2014/main" id="{6834B4C9-009D-7EEB-154D-0DF636381DB9}"/>
              </a:ext>
            </a:extLst>
          </p:cNvPr>
          <p:cNvSpPr txBox="1"/>
          <p:nvPr/>
        </p:nvSpPr>
        <p:spPr>
          <a:xfrm>
            <a:off x="1229853" y="6882929"/>
            <a:ext cx="8037095" cy="646331"/>
          </a:xfrm>
          <a:prstGeom prst="rect">
            <a:avLst/>
          </a:prstGeom>
          <a:noFill/>
        </p:spPr>
        <p:txBody>
          <a:bodyPr wrap="square" rtlCol="0">
            <a:spAutoFit/>
          </a:bodyPr>
          <a:lstStyle/>
          <a:p>
            <a:pPr algn="ctr"/>
            <a:r>
              <a:rPr lang="es-ES" sz="18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La tasa total de PQRD para marzo en el </a:t>
            </a:r>
            <a:r>
              <a:rPr lang="es-CO"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Magdalena medio</a:t>
            </a:r>
            <a:r>
              <a:rPr lang="es-ES"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 </a:t>
            </a:r>
            <a:r>
              <a:rPr lang="es-ES" sz="18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es de (</a:t>
            </a:r>
            <a:r>
              <a:rPr lang="es-ES"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16</a:t>
            </a:r>
            <a:r>
              <a:rPr lang="es-ES" sz="18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,0) presentando un</a:t>
            </a:r>
            <a:r>
              <a:rPr lang="es-ES"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a disminución </a:t>
            </a:r>
            <a:r>
              <a:rPr lang="es-ES" sz="18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con relación al mes anterior.</a:t>
            </a:r>
            <a:endParaRPr lang="es-CO" sz="18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endParaRPr>
          </a:p>
        </p:txBody>
      </p:sp>
      <p:sp>
        <p:nvSpPr>
          <p:cNvPr id="5" name="CuadroTexto 4">
            <a:extLst>
              <a:ext uri="{FF2B5EF4-FFF2-40B4-BE49-F238E27FC236}">
                <a16:creationId xmlns:a16="http://schemas.microsoft.com/office/drawing/2014/main" id="{76DE9AA3-A4FF-5DD5-A7D8-6390519CE093}"/>
              </a:ext>
            </a:extLst>
          </p:cNvPr>
          <p:cNvSpPr txBox="1"/>
          <p:nvPr/>
        </p:nvSpPr>
        <p:spPr>
          <a:xfrm>
            <a:off x="1719820" y="9338871"/>
            <a:ext cx="7277623" cy="497572"/>
          </a:xfrm>
          <a:prstGeom prst="rect">
            <a:avLst/>
          </a:prstGeom>
          <a:noFill/>
        </p:spPr>
        <p:txBody>
          <a:bodyPr wrap="square">
            <a:spAutoFit/>
          </a:bodyPr>
          <a:lstStyle/>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p>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lang="es-CO" sz="90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7" name="Imagen 6">
            <a:extLst>
              <a:ext uri="{FF2B5EF4-FFF2-40B4-BE49-F238E27FC236}">
                <a16:creationId xmlns:a16="http://schemas.microsoft.com/office/drawing/2014/main" id="{D064A8B8-0C7F-931D-E9E1-943FC96FAB28}"/>
              </a:ext>
            </a:extLst>
          </p:cNvPr>
          <p:cNvPicPr>
            <a:picLocks noChangeAspect="1"/>
          </p:cNvPicPr>
          <p:nvPr/>
        </p:nvPicPr>
        <p:blipFill>
          <a:blip r:embed="rId2"/>
          <a:stretch>
            <a:fillRect/>
          </a:stretch>
        </p:blipFill>
        <p:spPr>
          <a:xfrm>
            <a:off x="1229853" y="3287651"/>
            <a:ext cx="7817436" cy="3356810"/>
          </a:xfrm>
          <a:prstGeom prst="rect">
            <a:avLst/>
          </a:prstGeom>
        </p:spPr>
      </p:pic>
    </p:spTree>
    <p:extLst>
      <p:ext uri="{BB962C8B-B14F-4D97-AF65-F5344CB8AC3E}">
        <p14:creationId xmlns:p14="http://schemas.microsoft.com/office/powerpoint/2010/main" val="29941617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CuadroTexto 41">
            <a:extLst>
              <a:ext uri="{FF2B5EF4-FFF2-40B4-BE49-F238E27FC236}">
                <a16:creationId xmlns:a16="http://schemas.microsoft.com/office/drawing/2014/main" id="{E6EBC756-C80C-4880-8BC9-E48A4EC9AB9A}"/>
              </a:ext>
            </a:extLst>
          </p:cNvPr>
          <p:cNvSpPr txBox="1"/>
          <p:nvPr/>
        </p:nvSpPr>
        <p:spPr>
          <a:xfrm>
            <a:off x="1083178" y="2510114"/>
            <a:ext cx="7914265" cy="646331"/>
          </a:xfrm>
          <a:prstGeom prst="rect">
            <a:avLst/>
          </a:prstGeom>
          <a:noFill/>
        </p:spPr>
        <p:txBody>
          <a:bodyPr wrap="square" rtlCol="0">
            <a:spAutoFit/>
          </a:bodyPr>
          <a:lstStyle/>
          <a:p>
            <a:r>
              <a:rPr lang="es-CO"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10. Distribución de PQRD Savia Salud EPS en el Bajo Cauca para el mes de marzo 2024</a:t>
            </a:r>
          </a:p>
        </p:txBody>
      </p:sp>
      <p:sp>
        <p:nvSpPr>
          <p:cNvPr id="2" name="CuadroTexto 1">
            <a:extLst>
              <a:ext uri="{FF2B5EF4-FFF2-40B4-BE49-F238E27FC236}">
                <a16:creationId xmlns:a16="http://schemas.microsoft.com/office/drawing/2014/main" id="{ACC9329F-CB77-33DC-5461-8034B747850D}"/>
              </a:ext>
            </a:extLst>
          </p:cNvPr>
          <p:cNvSpPr txBox="1"/>
          <p:nvPr/>
        </p:nvSpPr>
        <p:spPr>
          <a:xfrm>
            <a:off x="1804651" y="1211350"/>
            <a:ext cx="7192792" cy="830997"/>
          </a:xfrm>
          <a:prstGeom prst="rect">
            <a:avLst/>
          </a:prstGeom>
          <a:noFill/>
        </p:spPr>
        <p:txBody>
          <a:bodyPr wrap="square" rtlCol="0">
            <a:spAutoFit/>
          </a:bodyPr>
          <a:lstStyle/>
          <a:p>
            <a:pPr algn="r"/>
            <a:r>
              <a:rPr lang="es-CO" sz="24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Detalle del comportamiento de PQRD en </a:t>
            </a:r>
          </a:p>
          <a:p>
            <a:pPr algn="r"/>
            <a:r>
              <a:rPr lang="es-CO" sz="2400"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Bajo Cauca</a:t>
            </a:r>
          </a:p>
        </p:txBody>
      </p:sp>
      <p:sp>
        <p:nvSpPr>
          <p:cNvPr id="5" name="CuadroTexto 4">
            <a:extLst>
              <a:ext uri="{FF2B5EF4-FFF2-40B4-BE49-F238E27FC236}">
                <a16:creationId xmlns:a16="http://schemas.microsoft.com/office/drawing/2014/main" id="{76DE9AA3-A4FF-5DD5-A7D8-6390519CE093}"/>
              </a:ext>
            </a:extLst>
          </p:cNvPr>
          <p:cNvSpPr txBox="1"/>
          <p:nvPr/>
        </p:nvSpPr>
        <p:spPr>
          <a:xfrm>
            <a:off x="1719820" y="9338871"/>
            <a:ext cx="7277623" cy="497572"/>
          </a:xfrm>
          <a:prstGeom prst="rect">
            <a:avLst/>
          </a:prstGeom>
          <a:noFill/>
        </p:spPr>
        <p:txBody>
          <a:bodyPr wrap="square">
            <a:spAutoFit/>
          </a:bodyPr>
          <a:lstStyle/>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p>
          <a:p>
            <a:pPr algn="r">
              <a:spcAft>
                <a:spcPts val="1000"/>
              </a:spcAft>
            </a:pPr>
            <a:r>
              <a:rPr lang="es-CO" sz="9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lang="es-CO" sz="90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6" name="CuadroTexto 5">
            <a:extLst>
              <a:ext uri="{FF2B5EF4-FFF2-40B4-BE49-F238E27FC236}">
                <a16:creationId xmlns:a16="http://schemas.microsoft.com/office/drawing/2014/main" id="{85521BD9-801C-D993-A17C-C56DF8056A6E}"/>
              </a:ext>
            </a:extLst>
          </p:cNvPr>
          <p:cNvSpPr txBox="1"/>
          <p:nvPr/>
        </p:nvSpPr>
        <p:spPr>
          <a:xfrm>
            <a:off x="1229853" y="6882929"/>
            <a:ext cx="8037095" cy="646331"/>
          </a:xfrm>
          <a:prstGeom prst="rect">
            <a:avLst/>
          </a:prstGeom>
          <a:noFill/>
        </p:spPr>
        <p:txBody>
          <a:bodyPr wrap="square" rtlCol="0">
            <a:spAutoFit/>
          </a:bodyPr>
          <a:lstStyle/>
          <a:p>
            <a:pPr algn="ctr"/>
            <a:r>
              <a:rPr lang="es-ES" sz="18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La tasa total de PQRD para marzo en el </a:t>
            </a:r>
            <a:r>
              <a:rPr lang="es-CO"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Magdalena medio</a:t>
            </a:r>
            <a:r>
              <a:rPr lang="es-ES"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 </a:t>
            </a:r>
            <a:r>
              <a:rPr lang="es-ES" sz="18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rPr>
              <a:t>es de (16,0) presentando una disminución con relación al mes anterior.</a:t>
            </a:r>
            <a:endParaRPr lang="es-CO" sz="1800" dirty="0">
              <a:solidFill>
                <a:srgbClr val="23505E"/>
              </a:solidFill>
              <a:latin typeface="Open Sans bold" panose="020B0806030504020204" pitchFamily="34" charset="0"/>
              <a:ea typeface="Open Sans bold" panose="020B0806030504020204" pitchFamily="34" charset="0"/>
              <a:cs typeface="Open Sans bold" panose="020B0806030504020204" pitchFamily="34" charset="0"/>
            </a:endParaRPr>
          </a:p>
        </p:txBody>
      </p:sp>
      <p:pic>
        <p:nvPicPr>
          <p:cNvPr id="7" name="Imagen 6">
            <a:extLst>
              <a:ext uri="{FF2B5EF4-FFF2-40B4-BE49-F238E27FC236}">
                <a16:creationId xmlns:a16="http://schemas.microsoft.com/office/drawing/2014/main" id="{CEB4377A-C36B-818E-83F7-EF408BC431DC}"/>
              </a:ext>
            </a:extLst>
          </p:cNvPr>
          <p:cNvPicPr>
            <a:picLocks noChangeAspect="1"/>
          </p:cNvPicPr>
          <p:nvPr/>
        </p:nvPicPr>
        <p:blipFill>
          <a:blip r:embed="rId2"/>
          <a:stretch>
            <a:fillRect/>
          </a:stretch>
        </p:blipFill>
        <p:spPr>
          <a:xfrm>
            <a:off x="1026021" y="3296653"/>
            <a:ext cx="8256406" cy="3586276"/>
          </a:xfrm>
          <a:prstGeom prst="rect">
            <a:avLst/>
          </a:prstGeom>
        </p:spPr>
      </p:pic>
    </p:spTree>
    <p:extLst>
      <p:ext uri="{BB962C8B-B14F-4D97-AF65-F5344CB8AC3E}">
        <p14:creationId xmlns:p14="http://schemas.microsoft.com/office/powerpoint/2010/main" val="20584641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 name="Imagen 115" descr="Logotipo, nombre de la empresa&#10;&#10;Descripción generada automáticamente">
            <a:extLst>
              <a:ext uri="{FF2B5EF4-FFF2-40B4-BE49-F238E27FC236}">
                <a16:creationId xmlns:a16="http://schemas.microsoft.com/office/drawing/2014/main" id="{DF19FE1A-C2AA-43F4-9893-74E60387A44B}"/>
              </a:ext>
            </a:extLst>
          </p:cNvPr>
          <p:cNvPicPr>
            <a:picLocks noChangeAspect="1"/>
          </p:cNvPicPr>
          <p:nvPr/>
        </p:nvPicPr>
        <p:blipFill rotWithShape="1">
          <a:blip r:embed="rId2">
            <a:extLst>
              <a:ext uri="{28A0092B-C50C-407E-A947-70E740481C1C}">
                <a14:useLocalDpi xmlns:a14="http://schemas.microsoft.com/office/drawing/2010/main" val="0"/>
              </a:ext>
            </a:extLst>
          </a:blip>
          <a:srcRect l="19767" t="7863" r="-1"/>
          <a:stretch/>
        </p:blipFill>
        <p:spPr>
          <a:xfrm>
            <a:off x="1329150" y="1063615"/>
            <a:ext cx="1294617" cy="1335066"/>
          </a:xfrm>
          <a:prstGeom prst="rect">
            <a:avLst/>
          </a:prstGeom>
        </p:spPr>
      </p:pic>
      <p:sp>
        <p:nvSpPr>
          <p:cNvPr id="6" name="CuadroTexto 5">
            <a:extLst>
              <a:ext uri="{FF2B5EF4-FFF2-40B4-BE49-F238E27FC236}">
                <a16:creationId xmlns:a16="http://schemas.microsoft.com/office/drawing/2014/main" id="{E017E9B6-5AF5-4141-B244-18268CC864FF}"/>
              </a:ext>
            </a:extLst>
          </p:cNvPr>
          <p:cNvSpPr txBox="1"/>
          <p:nvPr/>
        </p:nvSpPr>
        <p:spPr>
          <a:xfrm>
            <a:off x="3471672" y="117641"/>
            <a:ext cx="6353855" cy="523220"/>
          </a:xfrm>
          <a:prstGeom prst="rect">
            <a:avLst/>
          </a:prstGeom>
          <a:noFill/>
        </p:spPr>
        <p:txBody>
          <a:bodyPr wrap="square" rtlCol="0">
            <a:spAutoFit/>
          </a:bodyPr>
          <a:lstStyle/>
          <a:p>
            <a:pPr algn="r"/>
            <a:r>
              <a:rPr lang="es-CO" sz="1400" b="1" i="1" dirty="0">
                <a:solidFill>
                  <a:srgbClr val="00A48D"/>
                </a:solidFill>
                <a:effectLst/>
                <a:latin typeface="Arial" panose="020B0604020202020204" pitchFamily="34" charset="0"/>
                <a:ea typeface="Calibri" panose="020F0502020204030204" pitchFamily="34" charset="0"/>
                <a:cs typeface="Times New Roman" panose="02020603050405020304" pitchFamily="18" charset="0"/>
              </a:rPr>
              <a:t>Tabla 6. Distribución PQRD por servicios </a:t>
            </a:r>
            <a:r>
              <a:rPr lang="es-CO" sz="1400" b="1" i="1" dirty="0">
                <a:solidFill>
                  <a:srgbClr val="00A48D"/>
                </a:solidFill>
                <a:latin typeface="Arial" panose="020B0604020202020204" pitchFamily="34" charset="0"/>
                <a:ea typeface="Calibri" panose="020F0502020204030204" pitchFamily="34" charset="0"/>
                <a:cs typeface="Times New Roman" panose="02020603050405020304" pitchFamily="18" charset="0"/>
              </a:rPr>
              <a:t>a los </a:t>
            </a:r>
            <a:r>
              <a:rPr lang="es-CO" sz="1400" b="1" i="1" dirty="0">
                <a:solidFill>
                  <a:srgbClr val="00A48D"/>
                </a:solidFill>
                <a:effectLst/>
                <a:latin typeface="Arial" panose="020B0604020202020204" pitchFamily="34" charset="0"/>
                <a:ea typeface="Calibri" panose="020F0502020204030204" pitchFamily="34" charset="0"/>
                <a:cs typeface="Times New Roman" panose="02020603050405020304" pitchFamily="18" charset="0"/>
              </a:rPr>
              <a:t>principales proveedores para marzo 2024</a:t>
            </a:r>
            <a:endParaRPr lang="es-CO" sz="1400" i="1" dirty="0">
              <a:solidFill>
                <a:srgbClr val="00A48D"/>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CuadroTexto 6">
            <a:extLst>
              <a:ext uri="{FF2B5EF4-FFF2-40B4-BE49-F238E27FC236}">
                <a16:creationId xmlns:a16="http://schemas.microsoft.com/office/drawing/2014/main" id="{55D8EFFA-3565-4195-91D7-23F779C0CD6E}"/>
              </a:ext>
            </a:extLst>
          </p:cNvPr>
          <p:cNvSpPr txBox="1"/>
          <p:nvPr/>
        </p:nvSpPr>
        <p:spPr>
          <a:xfrm>
            <a:off x="3909137" y="8848202"/>
            <a:ext cx="5600526" cy="600101"/>
          </a:xfrm>
          <a:prstGeom prst="rect">
            <a:avLst/>
          </a:prstGeom>
          <a:noFill/>
        </p:spPr>
        <p:txBody>
          <a:bodyPr wrap="square" rtlCol="0">
            <a:spAutoFit/>
          </a:bodyPr>
          <a:lstStyle/>
          <a:p>
            <a:pPr algn="ctr">
              <a:lnSpc>
                <a:spcPct val="107000"/>
              </a:lnSpc>
              <a:spcAft>
                <a:spcPts val="800"/>
              </a:spcAft>
            </a:pPr>
            <a:r>
              <a:rPr lang="es-MX" sz="1600" b="1" dirty="0">
                <a:solidFill>
                  <a:srgbClr val="23505E"/>
                </a:solidFill>
                <a:latin typeface="Arial" panose="020B0604020202020204" pitchFamily="34" charset="0"/>
                <a:ea typeface="Calibri" panose="020F0502020204030204" pitchFamily="34" charset="0"/>
                <a:cs typeface="Times New Roman" panose="02020603050405020304" pitchFamily="18" charset="0"/>
              </a:rPr>
              <a:t>Los motivos de PQRD asignadas a estas instituciones se encuentran inmersas en la Tabla 1. </a:t>
            </a:r>
            <a:endParaRPr lang="es-ES" sz="1600" dirty="0">
              <a:solidFill>
                <a:srgbClr val="23505E"/>
              </a:solidFill>
              <a:effectLst/>
              <a:latin typeface="Arial" panose="020B0604020202020204" pitchFamily="34" charset="0"/>
              <a:ea typeface="Calibri" panose="020F0502020204030204" pitchFamily="34" charset="0"/>
              <a:cs typeface="Times New Roman" panose="02020603050405020304" pitchFamily="18" charset="0"/>
            </a:endParaRPr>
          </a:p>
        </p:txBody>
      </p:sp>
      <p:sp>
        <p:nvSpPr>
          <p:cNvPr id="57" name="CuadroTexto 56">
            <a:extLst>
              <a:ext uri="{FF2B5EF4-FFF2-40B4-BE49-F238E27FC236}">
                <a16:creationId xmlns:a16="http://schemas.microsoft.com/office/drawing/2014/main" id="{0ED5D1CD-11AB-4DBA-AF11-AF7AF7999B49}"/>
              </a:ext>
            </a:extLst>
          </p:cNvPr>
          <p:cNvSpPr txBox="1"/>
          <p:nvPr/>
        </p:nvSpPr>
        <p:spPr>
          <a:xfrm>
            <a:off x="1023688" y="632322"/>
            <a:ext cx="8817342" cy="553998"/>
          </a:xfrm>
          <a:prstGeom prst="rect">
            <a:avLst/>
          </a:prstGeom>
          <a:noFill/>
        </p:spPr>
        <p:txBody>
          <a:bodyPr wrap="square" rtlCol="0">
            <a:spAutoFit/>
          </a:bodyPr>
          <a:lstStyle/>
          <a:p>
            <a:pPr algn="r"/>
            <a:r>
              <a:rPr lang="es-CO" sz="1000" i="1" dirty="0">
                <a:solidFill>
                  <a:srgbClr val="23505E"/>
                </a:solidFill>
                <a:effectLst/>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1000" i="1" dirty="0">
              <a:solidFill>
                <a:srgbClr val="23505E"/>
              </a:solidFill>
              <a:effectLst/>
              <a:latin typeface="Calibri" panose="020F0502020204030204" pitchFamily="34" charset="0"/>
              <a:ea typeface="Calibri" panose="020F0502020204030204" pitchFamily="34" charset="0"/>
              <a:cs typeface="Times New Roman" panose="02020603050405020304" pitchFamily="18" charset="0"/>
            </a:endParaRPr>
          </a:p>
          <a:p>
            <a:pPr algn="r"/>
            <a:r>
              <a:rPr lang="es-CO" sz="1000" i="1" dirty="0">
                <a:solidFill>
                  <a:srgbClr val="23505E"/>
                </a:solidFill>
                <a:effectLst/>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lang="es-CO" sz="1000" i="1" dirty="0">
              <a:solidFill>
                <a:srgbClr val="23505E"/>
              </a:solidFill>
              <a:effectLst/>
              <a:latin typeface="Calibri" panose="020F0502020204030204" pitchFamily="34" charset="0"/>
              <a:ea typeface="Calibri" panose="020F0502020204030204" pitchFamily="34" charset="0"/>
              <a:cs typeface="Times New Roman" panose="02020603050405020304" pitchFamily="18" charset="0"/>
            </a:endParaRPr>
          </a:p>
          <a:p>
            <a:pPr algn="r"/>
            <a:r>
              <a:rPr lang="es-CO" sz="1000" i="1" dirty="0">
                <a:solidFill>
                  <a:srgbClr val="23505E"/>
                </a:solidFill>
                <a:effectLst/>
                <a:latin typeface="Arial" panose="020B0604020202020204" pitchFamily="34" charset="0"/>
                <a:ea typeface="Calibri" panose="020F0502020204030204" pitchFamily="34" charset="0"/>
                <a:cs typeface="Times New Roman" panose="02020603050405020304" pitchFamily="18" charset="0"/>
              </a:rPr>
              <a:t>*Información correspondiente a las principales IPS para el año 2024</a:t>
            </a:r>
            <a:endParaRPr lang="es-CO" sz="1000" dirty="0">
              <a:solidFill>
                <a:srgbClr val="23505E"/>
              </a:solidFill>
            </a:endParaRPr>
          </a:p>
        </p:txBody>
      </p:sp>
      <p:pic>
        <p:nvPicPr>
          <p:cNvPr id="79" name="Gráfico 78">
            <a:extLst>
              <a:ext uri="{FF2B5EF4-FFF2-40B4-BE49-F238E27FC236}">
                <a16:creationId xmlns:a16="http://schemas.microsoft.com/office/drawing/2014/main" id="{2E6F1AED-E6D0-442D-B0D0-E7D005A00F3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77721" y="2404539"/>
            <a:ext cx="1200154" cy="242149"/>
          </a:xfrm>
          <a:prstGeom prst="rect">
            <a:avLst/>
          </a:prstGeom>
        </p:spPr>
      </p:pic>
      <p:sp>
        <p:nvSpPr>
          <p:cNvPr id="83" name="CuadroTexto 82">
            <a:extLst>
              <a:ext uri="{FF2B5EF4-FFF2-40B4-BE49-F238E27FC236}">
                <a16:creationId xmlns:a16="http://schemas.microsoft.com/office/drawing/2014/main" id="{F6753C83-5470-4428-87EE-69DC0EF31B7A}"/>
              </a:ext>
            </a:extLst>
          </p:cNvPr>
          <p:cNvSpPr txBox="1"/>
          <p:nvPr/>
        </p:nvSpPr>
        <p:spPr>
          <a:xfrm>
            <a:off x="336460" y="2566067"/>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168</a:t>
            </a:r>
          </a:p>
        </p:txBody>
      </p:sp>
      <p:pic>
        <p:nvPicPr>
          <p:cNvPr id="115" name="Imagen 114" descr="Logotipo, nombre de la empresa&#10;&#10;Descripción generada automáticamente">
            <a:extLst>
              <a:ext uri="{FF2B5EF4-FFF2-40B4-BE49-F238E27FC236}">
                <a16:creationId xmlns:a16="http://schemas.microsoft.com/office/drawing/2014/main" id="{FFAE221B-F760-46CD-90E3-7E7E18298F7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88556" y="1544311"/>
            <a:ext cx="1301798" cy="675934"/>
          </a:xfrm>
          <a:prstGeom prst="rect">
            <a:avLst/>
          </a:prstGeom>
        </p:spPr>
      </p:pic>
      <p:pic>
        <p:nvPicPr>
          <p:cNvPr id="3" name="Imagen 2">
            <a:extLst>
              <a:ext uri="{FF2B5EF4-FFF2-40B4-BE49-F238E27FC236}">
                <a16:creationId xmlns:a16="http://schemas.microsoft.com/office/drawing/2014/main" id="{8C207FF5-13EA-E8AD-C894-7D85E217FE7D}"/>
              </a:ext>
            </a:extLst>
          </p:cNvPr>
          <p:cNvPicPr>
            <a:picLocks noChangeAspect="1"/>
          </p:cNvPicPr>
          <p:nvPr/>
        </p:nvPicPr>
        <p:blipFill>
          <a:blip r:embed="rId6"/>
          <a:stretch>
            <a:fillRect/>
          </a:stretch>
        </p:blipFill>
        <p:spPr>
          <a:xfrm>
            <a:off x="1367979" y="3087675"/>
            <a:ext cx="910922" cy="1154682"/>
          </a:xfrm>
          <a:prstGeom prst="rect">
            <a:avLst/>
          </a:prstGeom>
        </p:spPr>
      </p:pic>
      <p:pic>
        <p:nvPicPr>
          <p:cNvPr id="5" name="Imagen 4" descr="Logotipo&#10;&#10;Descripción generada automáticamente">
            <a:extLst>
              <a:ext uri="{FF2B5EF4-FFF2-40B4-BE49-F238E27FC236}">
                <a16:creationId xmlns:a16="http://schemas.microsoft.com/office/drawing/2014/main" id="{582D0CBB-9936-AEC0-7A62-9F3BE9F415E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80614" y="1302389"/>
            <a:ext cx="1495970" cy="1047179"/>
          </a:xfrm>
          <a:prstGeom prst="rect">
            <a:avLst/>
          </a:prstGeom>
        </p:spPr>
      </p:pic>
      <p:pic>
        <p:nvPicPr>
          <p:cNvPr id="44" name="Imagen 43" descr="Interfaz de usuario gráfica, Aplicación&#10;&#10;Descripción generada automáticamente">
            <a:extLst>
              <a:ext uri="{FF2B5EF4-FFF2-40B4-BE49-F238E27FC236}">
                <a16:creationId xmlns:a16="http://schemas.microsoft.com/office/drawing/2014/main" id="{FF85DAB2-BC09-8563-D241-47420EA2A22C}"/>
              </a:ext>
            </a:extLst>
          </p:cNvPr>
          <p:cNvPicPr>
            <a:picLocks noChangeAspect="1"/>
          </p:cNvPicPr>
          <p:nvPr/>
        </p:nvPicPr>
        <p:blipFill rotWithShape="1">
          <a:blip r:embed="rId8">
            <a:extLst>
              <a:ext uri="{28A0092B-C50C-407E-A947-70E740481C1C}">
                <a14:useLocalDpi xmlns:a14="http://schemas.microsoft.com/office/drawing/2010/main" val="0"/>
              </a:ext>
            </a:extLst>
          </a:blip>
          <a:srcRect t="11633" r="67610" b="13772"/>
          <a:stretch/>
        </p:blipFill>
        <p:spPr>
          <a:xfrm>
            <a:off x="937509" y="7554790"/>
            <a:ext cx="1544677" cy="1113441"/>
          </a:xfrm>
          <a:prstGeom prst="rect">
            <a:avLst/>
          </a:prstGeom>
        </p:spPr>
      </p:pic>
      <p:pic>
        <p:nvPicPr>
          <p:cNvPr id="45" name="Gráfico 44">
            <a:extLst>
              <a:ext uri="{FF2B5EF4-FFF2-40B4-BE49-F238E27FC236}">
                <a16:creationId xmlns:a16="http://schemas.microsoft.com/office/drawing/2014/main" id="{7FA9C027-62D4-5577-84B6-2E2CE5C8ECD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86960" y="2394467"/>
            <a:ext cx="1200154" cy="242149"/>
          </a:xfrm>
          <a:prstGeom prst="rect">
            <a:avLst/>
          </a:prstGeom>
        </p:spPr>
      </p:pic>
      <p:pic>
        <p:nvPicPr>
          <p:cNvPr id="46" name="Gráfico 45">
            <a:extLst>
              <a:ext uri="{FF2B5EF4-FFF2-40B4-BE49-F238E27FC236}">
                <a16:creationId xmlns:a16="http://schemas.microsoft.com/office/drawing/2014/main" id="{90E0C542-34E4-95BC-5BED-8D44DD44B1D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706284" y="2404539"/>
            <a:ext cx="1200154" cy="242149"/>
          </a:xfrm>
          <a:prstGeom prst="rect">
            <a:avLst/>
          </a:prstGeom>
        </p:spPr>
      </p:pic>
      <p:sp>
        <p:nvSpPr>
          <p:cNvPr id="47" name="CuadroTexto 46">
            <a:extLst>
              <a:ext uri="{FF2B5EF4-FFF2-40B4-BE49-F238E27FC236}">
                <a16:creationId xmlns:a16="http://schemas.microsoft.com/office/drawing/2014/main" id="{CD005178-B310-ECE6-A923-8BFFD00A8BFF}"/>
              </a:ext>
            </a:extLst>
          </p:cNvPr>
          <p:cNvSpPr txBox="1"/>
          <p:nvPr/>
        </p:nvSpPr>
        <p:spPr>
          <a:xfrm>
            <a:off x="3634789" y="3192861"/>
            <a:ext cx="1019394" cy="256480"/>
          </a:xfrm>
          <a:prstGeom prst="rect">
            <a:avLst/>
          </a:prstGeom>
          <a:noFill/>
        </p:spPr>
        <p:txBody>
          <a:bodyPr wrap="square">
            <a:spAutoFit/>
          </a:bodyPr>
          <a:lstStyle/>
          <a:p>
            <a:pPr algn="ctr"/>
            <a:r>
              <a:rPr lang="es-ES" sz="1600" baseline="-25000"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Agosto</a:t>
            </a:r>
          </a:p>
        </p:txBody>
      </p:sp>
      <p:sp>
        <p:nvSpPr>
          <p:cNvPr id="48" name="CuadroTexto 47">
            <a:extLst>
              <a:ext uri="{FF2B5EF4-FFF2-40B4-BE49-F238E27FC236}">
                <a16:creationId xmlns:a16="http://schemas.microsoft.com/office/drawing/2014/main" id="{2C6802CC-7E48-368C-55B4-5FC158189EE2}"/>
              </a:ext>
            </a:extLst>
          </p:cNvPr>
          <p:cNvSpPr txBox="1"/>
          <p:nvPr/>
        </p:nvSpPr>
        <p:spPr>
          <a:xfrm>
            <a:off x="3565023" y="2566067"/>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391</a:t>
            </a:r>
          </a:p>
        </p:txBody>
      </p:sp>
      <p:pic>
        <p:nvPicPr>
          <p:cNvPr id="50" name="Gráfico 49">
            <a:extLst>
              <a:ext uri="{FF2B5EF4-FFF2-40B4-BE49-F238E27FC236}">
                <a16:creationId xmlns:a16="http://schemas.microsoft.com/office/drawing/2014/main" id="{E80A219A-789A-AC78-1E5E-7E8D42D5EBC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15523" y="2394467"/>
            <a:ext cx="1200154" cy="242149"/>
          </a:xfrm>
          <a:prstGeom prst="rect">
            <a:avLst/>
          </a:prstGeom>
        </p:spPr>
      </p:pic>
      <p:pic>
        <p:nvPicPr>
          <p:cNvPr id="51" name="Gráfico 50">
            <a:extLst>
              <a:ext uri="{FF2B5EF4-FFF2-40B4-BE49-F238E27FC236}">
                <a16:creationId xmlns:a16="http://schemas.microsoft.com/office/drawing/2014/main" id="{CA46DE61-1B21-7C37-A814-35C34488DB9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50901" y="2381510"/>
            <a:ext cx="1200154" cy="242149"/>
          </a:xfrm>
          <a:prstGeom prst="rect">
            <a:avLst/>
          </a:prstGeom>
        </p:spPr>
      </p:pic>
      <p:sp>
        <p:nvSpPr>
          <p:cNvPr id="52" name="CuadroTexto 51">
            <a:extLst>
              <a:ext uri="{FF2B5EF4-FFF2-40B4-BE49-F238E27FC236}">
                <a16:creationId xmlns:a16="http://schemas.microsoft.com/office/drawing/2014/main" id="{76B19C43-E490-9727-8CD7-849BB414D807}"/>
              </a:ext>
            </a:extLst>
          </p:cNvPr>
          <p:cNvSpPr txBox="1"/>
          <p:nvPr/>
        </p:nvSpPr>
        <p:spPr>
          <a:xfrm>
            <a:off x="6779406" y="3169832"/>
            <a:ext cx="1019394" cy="256480"/>
          </a:xfrm>
          <a:prstGeom prst="rect">
            <a:avLst/>
          </a:prstGeom>
          <a:noFill/>
        </p:spPr>
        <p:txBody>
          <a:bodyPr wrap="square">
            <a:spAutoFit/>
          </a:bodyPr>
          <a:lstStyle/>
          <a:p>
            <a:pPr algn="ctr"/>
            <a:r>
              <a:rPr lang="es-ES" sz="1600" baseline="-25000"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Agosto</a:t>
            </a:r>
          </a:p>
        </p:txBody>
      </p:sp>
      <p:sp>
        <p:nvSpPr>
          <p:cNvPr id="53" name="CuadroTexto 52">
            <a:extLst>
              <a:ext uri="{FF2B5EF4-FFF2-40B4-BE49-F238E27FC236}">
                <a16:creationId xmlns:a16="http://schemas.microsoft.com/office/drawing/2014/main" id="{E7C70B2B-C3B4-4555-D8B1-D0E3EC05C732}"/>
              </a:ext>
            </a:extLst>
          </p:cNvPr>
          <p:cNvSpPr txBox="1"/>
          <p:nvPr/>
        </p:nvSpPr>
        <p:spPr>
          <a:xfrm>
            <a:off x="6709640" y="2543038"/>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189</a:t>
            </a:r>
          </a:p>
        </p:txBody>
      </p:sp>
      <p:pic>
        <p:nvPicPr>
          <p:cNvPr id="55" name="Gráfico 54">
            <a:extLst>
              <a:ext uri="{FF2B5EF4-FFF2-40B4-BE49-F238E27FC236}">
                <a16:creationId xmlns:a16="http://schemas.microsoft.com/office/drawing/2014/main" id="{C6668468-710E-EB28-69D8-61F34A5BB8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60140" y="2371438"/>
            <a:ext cx="1200154" cy="242149"/>
          </a:xfrm>
          <a:prstGeom prst="rect">
            <a:avLst/>
          </a:prstGeom>
        </p:spPr>
      </p:pic>
      <p:pic>
        <p:nvPicPr>
          <p:cNvPr id="56" name="Gráfico 55">
            <a:extLst>
              <a:ext uri="{FF2B5EF4-FFF2-40B4-BE49-F238E27FC236}">
                <a16:creationId xmlns:a16="http://schemas.microsoft.com/office/drawing/2014/main" id="{6A7F1836-6DD5-AC99-6094-AFB145B7352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3418" y="4350903"/>
            <a:ext cx="1200154" cy="242149"/>
          </a:xfrm>
          <a:prstGeom prst="rect">
            <a:avLst/>
          </a:prstGeom>
        </p:spPr>
      </p:pic>
      <p:sp>
        <p:nvSpPr>
          <p:cNvPr id="58" name="CuadroTexto 57">
            <a:extLst>
              <a:ext uri="{FF2B5EF4-FFF2-40B4-BE49-F238E27FC236}">
                <a16:creationId xmlns:a16="http://schemas.microsoft.com/office/drawing/2014/main" id="{68A48641-B81C-84B3-EB04-D503749446E3}"/>
              </a:ext>
            </a:extLst>
          </p:cNvPr>
          <p:cNvSpPr txBox="1"/>
          <p:nvPr/>
        </p:nvSpPr>
        <p:spPr>
          <a:xfrm>
            <a:off x="411923" y="5139225"/>
            <a:ext cx="1019394" cy="256480"/>
          </a:xfrm>
          <a:prstGeom prst="rect">
            <a:avLst/>
          </a:prstGeom>
          <a:noFill/>
        </p:spPr>
        <p:txBody>
          <a:bodyPr wrap="square">
            <a:spAutoFit/>
          </a:bodyPr>
          <a:lstStyle/>
          <a:p>
            <a:pPr algn="ctr"/>
            <a:r>
              <a:rPr lang="es-ES" sz="1600" baseline="-25000"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Agosto</a:t>
            </a:r>
          </a:p>
        </p:txBody>
      </p:sp>
      <p:sp>
        <p:nvSpPr>
          <p:cNvPr id="59" name="CuadroTexto 58">
            <a:extLst>
              <a:ext uri="{FF2B5EF4-FFF2-40B4-BE49-F238E27FC236}">
                <a16:creationId xmlns:a16="http://schemas.microsoft.com/office/drawing/2014/main" id="{BC066AA3-78C0-09DB-4E0A-05814E885CCE}"/>
              </a:ext>
            </a:extLst>
          </p:cNvPr>
          <p:cNvSpPr txBox="1"/>
          <p:nvPr/>
        </p:nvSpPr>
        <p:spPr>
          <a:xfrm>
            <a:off x="332028" y="4511190"/>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214</a:t>
            </a:r>
          </a:p>
        </p:txBody>
      </p:sp>
      <p:pic>
        <p:nvPicPr>
          <p:cNvPr id="61" name="Gráfico 60">
            <a:extLst>
              <a:ext uri="{FF2B5EF4-FFF2-40B4-BE49-F238E27FC236}">
                <a16:creationId xmlns:a16="http://schemas.microsoft.com/office/drawing/2014/main" id="{A7ABC424-CC13-6E0B-01A4-E2C60B56FE8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92657" y="4340831"/>
            <a:ext cx="1200154" cy="242149"/>
          </a:xfrm>
          <a:prstGeom prst="rect">
            <a:avLst/>
          </a:prstGeom>
        </p:spPr>
      </p:pic>
      <p:pic>
        <p:nvPicPr>
          <p:cNvPr id="78" name="Gráfico 77">
            <a:extLst>
              <a:ext uri="{FF2B5EF4-FFF2-40B4-BE49-F238E27FC236}">
                <a16:creationId xmlns:a16="http://schemas.microsoft.com/office/drawing/2014/main" id="{6C7523C2-7C4A-04D4-3DE5-3BF6747CBAE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703250" y="4283542"/>
            <a:ext cx="1200154" cy="242149"/>
          </a:xfrm>
          <a:prstGeom prst="rect">
            <a:avLst/>
          </a:prstGeom>
        </p:spPr>
      </p:pic>
      <p:sp>
        <p:nvSpPr>
          <p:cNvPr id="96" name="CuadroTexto 95">
            <a:extLst>
              <a:ext uri="{FF2B5EF4-FFF2-40B4-BE49-F238E27FC236}">
                <a16:creationId xmlns:a16="http://schemas.microsoft.com/office/drawing/2014/main" id="{E3E0A647-BC32-063B-CBA3-BD5ABF8B5D43}"/>
              </a:ext>
            </a:extLst>
          </p:cNvPr>
          <p:cNvSpPr txBox="1"/>
          <p:nvPr/>
        </p:nvSpPr>
        <p:spPr>
          <a:xfrm>
            <a:off x="3561989" y="4445070"/>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214</a:t>
            </a:r>
          </a:p>
        </p:txBody>
      </p:sp>
      <p:pic>
        <p:nvPicPr>
          <p:cNvPr id="98" name="Gráfico 97">
            <a:extLst>
              <a:ext uri="{FF2B5EF4-FFF2-40B4-BE49-F238E27FC236}">
                <a16:creationId xmlns:a16="http://schemas.microsoft.com/office/drawing/2014/main" id="{19009560-A2A9-494B-7485-0D48356948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12489" y="4273470"/>
            <a:ext cx="1200154" cy="242149"/>
          </a:xfrm>
          <a:prstGeom prst="rect">
            <a:avLst/>
          </a:prstGeom>
        </p:spPr>
      </p:pic>
      <p:pic>
        <p:nvPicPr>
          <p:cNvPr id="100" name="Imagen 99" descr="Texto&#10;&#10;Descripción generada automáticamente con confianza media">
            <a:extLst>
              <a:ext uri="{FF2B5EF4-FFF2-40B4-BE49-F238E27FC236}">
                <a16:creationId xmlns:a16="http://schemas.microsoft.com/office/drawing/2014/main" id="{C262E0CB-B160-F935-E761-609CA7E66E8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864939" y="3443469"/>
            <a:ext cx="2381250" cy="885825"/>
          </a:xfrm>
          <a:prstGeom prst="rect">
            <a:avLst/>
          </a:prstGeom>
        </p:spPr>
      </p:pic>
      <p:pic>
        <p:nvPicPr>
          <p:cNvPr id="101" name="Gráfico 100">
            <a:extLst>
              <a:ext uri="{FF2B5EF4-FFF2-40B4-BE49-F238E27FC236}">
                <a16:creationId xmlns:a16="http://schemas.microsoft.com/office/drawing/2014/main" id="{E2A76C0C-2ADF-DADD-ABA9-31B71A1C2CA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49808" y="4304118"/>
            <a:ext cx="1200154" cy="242149"/>
          </a:xfrm>
          <a:prstGeom prst="rect">
            <a:avLst/>
          </a:prstGeom>
        </p:spPr>
      </p:pic>
      <p:sp>
        <p:nvSpPr>
          <p:cNvPr id="103" name="CuadroTexto 102">
            <a:extLst>
              <a:ext uri="{FF2B5EF4-FFF2-40B4-BE49-F238E27FC236}">
                <a16:creationId xmlns:a16="http://schemas.microsoft.com/office/drawing/2014/main" id="{DFF21D91-B5A4-D77F-2B04-8787F2D8AC45}"/>
              </a:ext>
            </a:extLst>
          </p:cNvPr>
          <p:cNvSpPr txBox="1"/>
          <p:nvPr/>
        </p:nvSpPr>
        <p:spPr>
          <a:xfrm>
            <a:off x="6735402" y="4485444"/>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255</a:t>
            </a:r>
          </a:p>
        </p:txBody>
      </p:sp>
      <p:pic>
        <p:nvPicPr>
          <p:cNvPr id="105" name="Gráfico 104">
            <a:extLst>
              <a:ext uri="{FF2B5EF4-FFF2-40B4-BE49-F238E27FC236}">
                <a16:creationId xmlns:a16="http://schemas.microsoft.com/office/drawing/2014/main" id="{B263E7CC-AAC7-F581-A9D7-BF6E9E67BD5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59047" y="4294046"/>
            <a:ext cx="1200154" cy="242149"/>
          </a:xfrm>
          <a:prstGeom prst="rect">
            <a:avLst/>
          </a:prstGeom>
        </p:spPr>
      </p:pic>
      <p:pic>
        <p:nvPicPr>
          <p:cNvPr id="114" name="Gráfico 113">
            <a:extLst>
              <a:ext uri="{FF2B5EF4-FFF2-40B4-BE49-F238E27FC236}">
                <a16:creationId xmlns:a16="http://schemas.microsoft.com/office/drawing/2014/main" id="{C1C54812-A54F-0547-98DA-D90D93A54D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3418" y="6497597"/>
            <a:ext cx="1200154" cy="242149"/>
          </a:xfrm>
          <a:prstGeom prst="rect">
            <a:avLst/>
          </a:prstGeom>
        </p:spPr>
      </p:pic>
      <p:sp>
        <p:nvSpPr>
          <p:cNvPr id="117" name="CuadroTexto 116">
            <a:extLst>
              <a:ext uri="{FF2B5EF4-FFF2-40B4-BE49-F238E27FC236}">
                <a16:creationId xmlns:a16="http://schemas.microsoft.com/office/drawing/2014/main" id="{E8838EF2-2CA2-22CC-ACF3-BA25D0BE38E0}"/>
              </a:ext>
            </a:extLst>
          </p:cNvPr>
          <p:cNvSpPr txBox="1"/>
          <p:nvPr/>
        </p:nvSpPr>
        <p:spPr>
          <a:xfrm>
            <a:off x="411923" y="7285919"/>
            <a:ext cx="1019394" cy="256480"/>
          </a:xfrm>
          <a:prstGeom prst="rect">
            <a:avLst/>
          </a:prstGeom>
          <a:noFill/>
        </p:spPr>
        <p:txBody>
          <a:bodyPr wrap="square">
            <a:spAutoFit/>
          </a:bodyPr>
          <a:lstStyle/>
          <a:p>
            <a:pPr algn="ctr"/>
            <a:r>
              <a:rPr lang="es-ES" sz="1600" baseline="-25000"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Agosto</a:t>
            </a:r>
          </a:p>
        </p:txBody>
      </p:sp>
      <p:sp>
        <p:nvSpPr>
          <p:cNvPr id="118" name="CuadroTexto 117">
            <a:extLst>
              <a:ext uri="{FF2B5EF4-FFF2-40B4-BE49-F238E27FC236}">
                <a16:creationId xmlns:a16="http://schemas.microsoft.com/office/drawing/2014/main" id="{E0DFD5BE-11C6-A9D8-CFF3-8197D0D69BC1}"/>
              </a:ext>
            </a:extLst>
          </p:cNvPr>
          <p:cNvSpPr txBox="1"/>
          <p:nvPr/>
        </p:nvSpPr>
        <p:spPr>
          <a:xfrm>
            <a:off x="342157" y="6659125"/>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21</a:t>
            </a:r>
          </a:p>
        </p:txBody>
      </p:sp>
      <p:pic>
        <p:nvPicPr>
          <p:cNvPr id="120" name="Gráfico 119">
            <a:extLst>
              <a:ext uri="{FF2B5EF4-FFF2-40B4-BE49-F238E27FC236}">
                <a16:creationId xmlns:a16="http://schemas.microsoft.com/office/drawing/2014/main" id="{F3E2E0E2-2C0A-1189-9284-170BE13E3D0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92657" y="6487525"/>
            <a:ext cx="1200154" cy="242149"/>
          </a:xfrm>
          <a:prstGeom prst="rect">
            <a:avLst/>
          </a:prstGeom>
        </p:spPr>
      </p:pic>
      <p:pic>
        <p:nvPicPr>
          <p:cNvPr id="122" name="Imagen 121" descr="Logotipo&#10;&#10;Descripción generada automáticamente">
            <a:extLst>
              <a:ext uri="{FF2B5EF4-FFF2-40B4-BE49-F238E27FC236}">
                <a16:creationId xmlns:a16="http://schemas.microsoft.com/office/drawing/2014/main" id="{9F3A3831-BA53-D0C2-1E37-DBCA9EF693A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858313" y="5597010"/>
            <a:ext cx="2090182" cy="654819"/>
          </a:xfrm>
          <a:prstGeom prst="rect">
            <a:avLst/>
          </a:prstGeom>
        </p:spPr>
      </p:pic>
      <p:pic>
        <p:nvPicPr>
          <p:cNvPr id="123" name="Gráfico 122">
            <a:extLst>
              <a:ext uri="{FF2B5EF4-FFF2-40B4-BE49-F238E27FC236}">
                <a16:creationId xmlns:a16="http://schemas.microsoft.com/office/drawing/2014/main" id="{FB9BF284-2B99-DD53-8181-0FB7CBBFF70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708138" y="6497597"/>
            <a:ext cx="1200154" cy="242149"/>
          </a:xfrm>
          <a:prstGeom prst="rect">
            <a:avLst/>
          </a:prstGeom>
        </p:spPr>
      </p:pic>
      <p:sp>
        <p:nvSpPr>
          <p:cNvPr id="125" name="CuadroTexto 124">
            <a:extLst>
              <a:ext uri="{FF2B5EF4-FFF2-40B4-BE49-F238E27FC236}">
                <a16:creationId xmlns:a16="http://schemas.microsoft.com/office/drawing/2014/main" id="{574CA079-534F-46DC-56C6-5293C655A7C8}"/>
              </a:ext>
            </a:extLst>
          </p:cNvPr>
          <p:cNvSpPr txBox="1"/>
          <p:nvPr/>
        </p:nvSpPr>
        <p:spPr>
          <a:xfrm>
            <a:off x="3566877" y="6659125"/>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157</a:t>
            </a:r>
          </a:p>
        </p:txBody>
      </p:sp>
      <p:pic>
        <p:nvPicPr>
          <p:cNvPr id="127" name="Gráfico 126">
            <a:extLst>
              <a:ext uri="{FF2B5EF4-FFF2-40B4-BE49-F238E27FC236}">
                <a16:creationId xmlns:a16="http://schemas.microsoft.com/office/drawing/2014/main" id="{6D20A91B-A19A-D8C5-AECE-B61DB8376D5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17377" y="6487525"/>
            <a:ext cx="1200154" cy="242149"/>
          </a:xfrm>
          <a:prstGeom prst="rect">
            <a:avLst/>
          </a:prstGeom>
        </p:spPr>
      </p:pic>
      <p:pic>
        <p:nvPicPr>
          <p:cNvPr id="130" name="Gráfico 129">
            <a:extLst>
              <a:ext uri="{FF2B5EF4-FFF2-40B4-BE49-F238E27FC236}">
                <a16:creationId xmlns:a16="http://schemas.microsoft.com/office/drawing/2014/main" id="{77CD37AE-A8C4-953E-0D34-BFDC1EDAD0E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47793" y="6478414"/>
            <a:ext cx="1200154" cy="242149"/>
          </a:xfrm>
          <a:prstGeom prst="rect">
            <a:avLst/>
          </a:prstGeom>
        </p:spPr>
      </p:pic>
      <p:sp>
        <p:nvSpPr>
          <p:cNvPr id="132" name="CuadroTexto 131">
            <a:extLst>
              <a:ext uri="{FF2B5EF4-FFF2-40B4-BE49-F238E27FC236}">
                <a16:creationId xmlns:a16="http://schemas.microsoft.com/office/drawing/2014/main" id="{35797974-8238-5C52-F7A0-8101B01023BD}"/>
              </a:ext>
            </a:extLst>
          </p:cNvPr>
          <p:cNvSpPr txBox="1"/>
          <p:nvPr/>
        </p:nvSpPr>
        <p:spPr>
          <a:xfrm>
            <a:off x="6695550" y="6639399"/>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71</a:t>
            </a:r>
          </a:p>
        </p:txBody>
      </p:sp>
      <p:pic>
        <p:nvPicPr>
          <p:cNvPr id="134" name="Gráfico 133">
            <a:extLst>
              <a:ext uri="{FF2B5EF4-FFF2-40B4-BE49-F238E27FC236}">
                <a16:creationId xmlns:a16="http://schemas.microsoft.com/office/drawing/2014/main" id="{4B9AEF94-BC10-46D9-1189-CE30176BCCC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57032" y="6468342"/>
            <a:ext cx="1200154" cy="242149"/>
          </a:xfrm>
          <a:prstGeom prst="rect">
            <a:avLst/>
          </a:prstGeom>
        </p:spPr>
      </p:pic>
      <p:pic>
        <p:nvPicPr>
          <p:cNvPr id="135" name="Gráfico 134">
            <a:extLst>
              <a:ext uri="{FF2B5EF4-FFF2-40B4-BE49-F238E27FC236}">
                <a16:creationId xmlns:a16="http://schemas.microsoft.com/office/drawing/2014/main" id="{1557FF10-1A95-D47E-B9F7-F1CDABCBA04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6286" y="8718561"/>
            <a:ext cx="1200154" cy="242149"/>
          </a:xfrm>
          <a:prstGeom prst="rect">
            <a:avLst/>
          </a:prstGeom>
        </p:spPr>
      </p:pic>
      <p:sp>
        <p:nvSpPr>
          <p:cNvPr id="137" name="CuadroTexto 136">
            <a:extLst>
              <a:ext uri="{FF2B5EF4-FFF2-40B4-BE49-F238E27FC236}">
                <a16:creationId xmlns:a16="http://schemas.microsoft.com/office/drawing/2014/main" id="{F7E8D99B-5CBF-8E44-8D0D-A52C983000CA}"/>
              </a:ext>
            </a:extLst>
          </p:cNvPr>
          <p:cNvSpPr txBox="1"/>
          <p:nvPr/>
        </p:nvSpPr>
        <p:spPr>
          <a:xfrm>
            <a:off x="345025" y="8880089"/>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183</a:t>
            </a:r>
          </a:p>
        </p:txBody>
      </p:sp>
      <p:pic>
        <p:nvPicPr>
          <p:cNvPr id="139" name="Gráfico 138">
            <a:extLst>
              <a:ext uri="{FF2B5EF4-FFF2-40B4-BE49-F238E27FC236}">
                <a16:creationId xmlns:a16="http://schemas.microsoft.com/office/drawing/2014/main" id="{422A22F6-0A12-3793-7CB2-B8F9C140E16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95525" y="8708489"/>
            <a:ext cx="1200154" cy="242149"/>
          </a:xfrm>
          <a:prstGeom prst="rect">
            <a:avLst/>
          </a:prstGeom>
        </p:spPr>
      </p:pic>
      <p:sp>
        <p:nvSpPr>
          <p:cNvPr id="140" name="CuadroTexto 139">
            <a:extLst>
              <a:ext uri="{FF2B5EF4-FFF2-40B4-BE49-F238E27FC236}">
                <a16:creationId xmlns:a16="http://schemas.microsoft.com/office/drawing/2014/main" id="{0229D362-2202-A5CD-A20E-74B670811F14}"/>
              </a:ext>
            </a:extLst>
          </p:cNvPr>
          <p:cNvSpPr txBox="1"/>
          <p:nvPr/>
        </p:nvSpPr>
        <p:spPr>
          <a:xfrm>
            <a:off x="355426" y="2312489"/>
            <a:ext cx="1495970" cy="369332"/>
          </a:xfrm>
          <a:prstGeom prst="rect">
            <a:avLst/>
          </a:prstGeom>
          <a:noFill/>
        </p:spPr>
        <p:txBody>
          <a:bodyPr wrap="square" rtlCol="0">
            <a:spAutoFit/>
          </a:bodyPr>
          <a:lstStyle/>
          <a:p>
            <a:pPr algn="ctr"/>
            <a:r>
              <a:rPr lang="es-ES" b="1" dirty="0">
                <a:solidFill>
                  <a:schemeClr val="bg1"/>
                </a:solidFill>
              </a:rPr>
              <a:t>Marzo</a:t>
            </a:r>
            <a:endParaRPr lang="es-CO" b="1" dirty="0">
              <a:solidFill>
                <a:schemeClr val="bg1"/>
              </a:solidFill>
            </a:endParaRPr>
          </a:p>
        </p:txBody>
      </p:sp>
      <p:sp>
        <p:nvSpPr>
          <p:cNvPr id="141" name="CuadroTexto 140">
            <a:extLst>
              <a:ext uri="{FF2B5EF4-FFF2-40B4-BE49-F238E27FC236}">
                <a16:creationId xmlns:a16="http://schemas.microsoft.com/office/drawing/2014/main" id="{CC743780-76F9-A96D-B68B-03C11A92261A}"/>
              </a:ext>
            </a:extLst>
          </p:cNvPr>
          <p:cNvSpPr txBox="1"/>
          <p:nvPr/>
        </p:nvSpPr>
        <p:spPr>
          <a:xfrm>
            <a:off x="1639052" y="2319509"/>
            <a:ext cx="1495970" cy="369332"/>
          </a:xfrm>
          <a:prstGeom prst="rect">
            <a:avLst/>
          </a:prstGeom>
          <a:noFill/>
        </p:spPr>
        <p:txBody>
          <a:bodyPr wrap="square" rtlCol="0">
            <a:spAutoFit/>
          </a:bodyPr>
          <a:lstStyle/>
          <a:p>
            <a:pPr algn="ctr"/>
            <a:r>
              <a:rPr lang="es-ES" b="1" dirty="0">
                <a:solidFill>
                  <a:schemeClr val="bg1"/>
                </a:solidFill>
              </a:rPr>
              <a:t>Febrero</a:t>
            </a:r>
            <a:endParaRPr lang="es-CO" b="1" dirty="0">
              <a:solidFill>
                <a:schemeClr val="bg1"/>
              </a:solidFill>
            </a:endParaRPr>
          </a:p>
        </p:txBody>
      </p:sp>
      <p:sp>
        <p:nvSpPr>
          <p:cNvPr id="142" name="CuadroTexto 141">
            <a:extLst>
              <a:ext uri="{FF2B5EF4-FFF2-40B4-BE49-F238E27FC236}">
                <a16:creationId xmlns:a16="http://schemas.microsoft.com/office/drawing/2014/main" id="{DFBDB760-2D2C-F19B-13AD-73D2E081F728}"/>
              </a:ext>
            </a:extLst>
          </p:cNvPr>
          <p:cNvSpPr txBox="1"/>
          <p:nvPr/>
        </p:nvSpPr>
        <p:spPr>
          <a:xfrm>
            <a:off x="3592066" y="2320758"/>
            <a:ext cx="1495970" cy="369332"/>
          </a:xfrm>
          <a:prstGeom prst="rect">
            <a:avLst/>
          </a:prstGeom>
          <a:noFill/>
        </p:spPr>
        <p:txBody>
          <a:bodyPr wrap="square" rtlCol="0">
            <a:spAutoFit/>
          </a:bodyPr>
          <a:lstStyle/>
          <a:p>
            <a:pPr algn="ctr"/>
            <a:r>
              <a:rPr lang="es-ES" b="1" dirty="0">
                <a:solidFill>
                  <a:schemeClr val="bg1"/>
                </a:solidFill>
              </a:rPr>
              <a:t>Marzo</a:t>
            </a:r>
            <a:endParaRPr lang="es-CO" b="1" dirty="0">
              <a:solidFill>
                <a:schemeClr val="bg1"/>
              </a:solidFill>
            </a:endParaRPr>
          </a:p>
        </p:txBody>
      </p:sp>
      <p:sp>
        <p:nvSpPr>
          <p:cNvPr id="143" name="CuadroTexto 142">
            <a:extLst>
              <a:ext uri="{FF2B5EF4-FFF2-40B4-BE49-F238E27FC236}">
                <a16:creationId xmlns:a16="http://schemas.microsoft.com/office/drawing/2014/main" id="{8F165542-A9CE-8F23-EC1A-19DB7E437BEC}"/>
              </a:ext>
            </a:extLst>
          </p:cNvPr>
          <p:cNvSpPr txBox="1"/>
          <p:nvPr/>
        </p:nvSpPr>
        <p:spPr>
          <a:xfrm>
            <a:off x="4875692" y="2327778"/>
            <a:ext cx="1495970" cy="369332"/>
          </a:xfrm>
          <a:prstGeom prst="rect">
            <a:avLst/>
          </a:prstGeom>
          <a:noFill/>
        </p:spPr>
        <p:txBody>
          <a:bodyPr wrap="square" rtlCol="0">
            <a:spAutoFit/>
          </a:bodyPr>
          <a:lstStyle/>
          <a:p>
            <a:pPr algn="ctr"/>
            <a:r>
              <a:rPr lang="es-ES" b="1" dirty="0">
                <a:solidFill>
                  <a:schemeClr val="bg1"/>
                </a:solidFill>
              </a:rPr>
              <a:t>Febrero</a:t>
            </a:r>
            <a:endParaRPr lang="es-CO" b="1" dirty="0">
              <a:solidFill>
                <a:schemeClr val="bg1"/>
              </a:solidFill>
            </a:endParaRPr>
          </a:p>
        </p:txBody>
      </p:sp>
      <p:sp>
        <p:nvSpPr>
          <p:cNvPr id="144" name="CuadroTexto 143">
            <a:extLst>
              <a:ext uri="{FF2B5EF4-FFF2-40B4-BE49-F238E27FC236}">
                <a16:creationId xmlns:a16="http://schemas.microsoft.com/office/drawing/2014/main" id="{8C6C6069-A4B4-0BED-6F2C-71B046666745}"/>
              </a:ext>
            </a:extLst>
          </p:cNvPr>
          <p:cNvSpPr txBox="1"/>
          <p:nvPr/>
        </p:nvSpPr>
        <p:spPr>
          <a:xfrm>
            <a:off x="6847794" y="2312204"/>
            <a:ext cx="1319894" cy="646331"/>
          </a:xfrm>
          <a:prstGeom prst="rect">
            <a:avLst/>
          </a:prstGeom>
          <a:noFill/>
        </p:spPr>
        <p:txBody>
          <a:bodyPr wrap="square" rtlCol="0">
            <a:spAutoFit/>
          </a:bodyPr>
          <a:lstStyle/>
          <a:p>
            <a:pPr algn="ctr"/>
            <a:r>
              <a:rPr lang="es-ES" b="1" dirty="0">
                <a:solidFill>
                  <a:schemeClr val="bg1"/>
                </a:solidFill>
              </a:rPr>
              <a:t>Marzo</a:t>
            </a:r>
          </a:p>
          <a:p>
            <a:pPr algn="ctr"/>
            <a:endParaRPr lang="es-CO" b="1" dirty="0">
              <a:solidFill>
                <a:schemeClr val="bg1"/>
              </a:solidFill>
            </a:endParaRPr>
          </a:p>
        </p:txBody>
      </p:sp>
      <p:sp>
        <p:nvSpPr>
          <p:cNvPr id="145" name="CuadroTexto 144">
            <a:extLst>
              <a:ext uri="{FF2B5EF4-FFF2-40B4-BE49-F238E27FC236}">
                <a16:creationId xmlns:a16="http://schemas.microsoft.com/office/drawing/2014/main" id="{17A1D9DF-E031-221B-1980-EED0BB9D647E}"/>
              </a:ext>
            </a:extLst>
          </p:cNvPr>
          <p:cNvSpPr txBox="1"/>
          <p:nvPr/>
        </p:nvSpPr>
        <p:spPr>
          <a:xfrm>
            <a:off x="7986607" y="2317958"/>
            <a:ext cx="1495970" cy="369332"/>
          </a:xfrm>
          <a:prstGeom prst="rect">
            <a:avLst/>
          </a:prstGeom>
          <a:noFill/>
        </p:spPr>
        <p:txBody>
          <a:bodyPr wrap="square" rtlCol="0">
            <a:spAutoFit/>
          </a:bodyPr>
          <a:lstStyle/>
          <a:p>
            <a:pPr algn="ctr"/>
            <a:r>
              <a:rPr lang="es-ES" b="1" dirty="0">
                <a:solidFill>
                  <a:schemeClr val="bg1"/>
                </a:solidFill>
              </a:rPr>
              <a:t>Febrero</a:t>
            </a:r>
            <a:endParaRPr lang="es-CO" b="1" dirty="0">
              <a:solidFill>
                <a:schemeClr val="bg1"/>
              </a:solidFill>
            </a:endParaRPr>
          </a:p>
        </p:txBody>
      </p:sp>
      <p:sp>
        <p:nvSpPr>
          <p:cNvPr id="146" name="CuadroTexto 145">
            <a:extLst>
              <a:ext uri="{FF2B5EF4-FFF2-40B4-BE49-F238E27FC236}">
                <a16:creationId xmlns:a16="http://schemas.microsoft.com/office/drawing/2014/main" id="{75AD39B4-D7D0-10AD-A7C8-2DCBE4D61851}"/>
              </a:ext>
            </a:extLst>
          </p:cNvPr>
          <p:cNvSpPr txBox="1"/>
          <p:nvPr/>
        </p:nvSpPr>
        <p:spPr>
          <a:xfrm>
            <a:off x="324769" y="4274719"/>
            <a:ext cx="1495970" cy="369332"/>
          </a:xfrm>
          <a:prstGeom prst="rect">
            <a:avLst/>
          </a:prstGeom>
          <a:noFill/>
        </p:spPr>
        <p:txBody>
          <a:bodyPr wrap="square" rtlCol="0">
            <a:spAutoFit/>
          </a:bodyPr>
          <a:lstStyle/>
          <a:p>
            <a:pPr algn="ctr"/>
            <a:r>
              <a:rPr lang="es-ES" b="1" dirty="0">
                <a:solidFill>
                  <a:schemeClr val="bg1"/>
                </a:solidFill>
              </a:rPr>
              <a:t>Marzo</a:t>
            </a:r>
            <a:endParaRPr lang="es-CO" b="1" dirty="0">
              <a:solidFill>
                <a:schemeClr val="bg1"/>
              </a:solidFill>
            </a:endParaRPr>
          </a:p>
        </p:txBody>
      </p:sp>
      <p:sp>
        <p:nvSpPr>
          <p:cNvPr id="147" name="CuadroTexto 146">
            <a:extLst>
              <a:ext uri="{FF2B5EF4-FFF2-40B4-BE49-F238E27FC236}">
                <a16:creationId xmlns:a16="http://schemas.microsoft.com/office/drawing/2014/main" id="{EC2130E9-CC0C-7240-6C09-89843221823D}"/>
              </a:ext>
            </a:extLst>
          </p:cNvPr>
          <p:cNvSpPr txBox="1"/>
          <p:nvPr/>
        </p:nvSpPr>
        <p:spPr>
          <a:xfrm>
            <a:off x="1608395" y="4281739"/>
            <a:ext cx="1495970" cy="369332"/>
          </a:xfrm>
          <a:prstGeom prst="rect">
            <a:avLst/>
          </a:prstGeom>
          <a:noFill/>
        </p:spPr>
        <p:txBody>
          <a:bodyPr wrap="square" rtlCol="0">
            <a:spAutoFit/>
          </a:bodyPr>
          <a:lstStyle/>
          <a:p>
            <a:pPr algn="ctr"/>
            <a:r>
              <a:rPr lang="es-ES" b="1" dirty="0">
                <a:solidFill>
                  <a:schemeClr val="bg1"/>
                </a:solidFill>
              </a:rPr>
              <a:t>Febrero</a:t>
            </a:r>
            <a:endParaRPr lang="es-CO" b="1" dirty="0">
              <a:solidFill>
                <a:schemeClr val="bg1"/>
              </a:solidFill>
            </a:endParaRPr>
          </a:p>
        </p:txBody>
      </p:sp>
      <p:sp>
        <p:nvSpPr>
          <p:cNvPr id="148" name="CuadroTexto 147">
            <a:extLst>
              <a:ext uri="{FF2B5EF4-FFF2-40B4-BE49-F238E27FC236}">
                <a16:creationId xmlns:a16="http://schemas.microsoft.com/office/drawing/2014/main" id="{187295E9-23E0-5A87-659B-A307230A2D8A}"/>
              </a:ext>
            </a:extLst>
          </p:cNvPr>
          <p:cNvSpPr txBox="1"/>
          <p:nvPr/>
        </p:nvSpPr>
        <p:spPr>
          <a:xfrm>
            <a:off x="3599114" y="4212455"/>
            <a:ext cx="1495970" cy="369332"/>
          </a:xfrm>
          <a:prstGeom prst="rect">
            <a:avLst/>
          </a:prstGeom>
          <a:noFill/>
        </p:spPr>
        <p:txBody>
          <a:bodyPr wrap="square" rtlCol="0">
            <a:spAutoFit/>
          </a:bodyPr>
          <a:lstStyle/>
          <a:p>
            <a:pPr algn="ctr"/>
            <a:r>
              <a:rPr lang="es-ES" b="1" dirty="0">
                <a:solidFill>
                  <a:schemeClr val="bg1"/>
                </a:solidFill>
              </a:rPr>
              <a:t>Marzo</a:t>
            </a:r>
            <a:endParaRPr lang="es-CO" b="1" dirty="0">
              <a:solidFill>
                <a:schemeClr val="bg1"/>
              </a:solidFill>
            </a:endParaRPr>
          </a:p>
        </p:txBody>
      </p:sp>
      <p:sp>
        <p:nvSpPr>
          <p:cNvPr id="149" name="CuadroTexto 148">
            <a:extLst>
              <a:ext uri="{FF2B5EF4-FFF2-40B4-BE49-F238E27FC236}">
                <a16:creationId xmlns:a16="http://schemas.microsoft.com/office/drawing/2014/main" id="{ABA1A8A6-DAA4-0A53-0AA2-7091D395F728}"/>
              </a:ext>
            </a:extLst>
          </p:cNvPr>
          <p:cNvSpPr txBox="1"/>
          <p:nvPr/>
        </p:nvSpPr>
        <p:spPr>
          <a:xfrm>
            <a:off x="4882740" y="4219475"/>
            <a:ext cx="1495970" cy="369332"/>
          </a:xfrm>
          <a:prstGeom prst="rect">
            <a:avLst/>
          </a:prstGeom>
          <a:noFill/>
        </p:spPr>
        <p:txBody>
          <a:bodyPr wrap="square" rtlCol="0">
            <a:spAutoFit/>
          </a:bodyPr>
          <a:lstStyle/>
          <a:p>
            <a:pPr algn="ctr"/>
            <a:r>
              <a:rPr lang="es-ES" b="1" dirty="0">
                <a:solidFill>
                  <a:schemeClr val="bg1"/>
                </a:solidFill>
              </a:rPr>
              <a:t>Febrero</a:t>
            </a:r>
            <a:endParaRPr lang="es-CO" b="1" dirty="0">
              <a:solidFill>
                <a:schemeClr val="bg1"/>
              </a:solidFill>
            </a:endParaRPr>
          </a:p>
        </p:txBody>
      </p:sp>
      <p:sp>
        <p:nvSpPr>
          <p:cNvPr id="150" name="CuadroTexto 149">
            <a:extLst>
              <a:ext uri="{FF2B5EF4-FFF2-40B4-BE49-F238E27FC236}">
                <a16:creationId xmlns:a16="http://schemas.microsoft.com/office/drawing/2014/main" id="{056F9E9E-7CD0-B0DA-3CB9-F3F826AD9CFF}"/>
              </a:ext>
            </a:extLst>
          </p:cNvPr>
          <p:cNvSpPr txBox="1"/>
          <p:nvPr/>
        </p:nvSpPr>
        <p:spPr>
          <a:xfrm>
            <a:off x="6622390" y="4220024"/>
            <a:ext cx="1617837" cy="646331"/>
          </a:xfrm>
          <a:prstGeom prst="rect">
            <a:avLst/>
          </a:prstGeom>
          <a:noFill/>
        </p:spPr>
        <p:txBody>
          <a:bodyPr wrap="square" rtlCol="0">
            <a:spAutoFit/>
          </a:bodyPr>
          <a:lstStyle/>
          <a:p>
            <a:pPr algn="ctr"/>
            <a:r>
              <a:rPr lang="es-ES" b="1" dirty="0">
                <a:solidFill>
                  <a:schemeClr val="bg1"/>
                </a:solidFill>
              </a:rPr>
              <a:t>Marzo</a:t>
            </a:r>
            <a:endParaRPr lang="es-CO" b="1" dirty="0">
              <a:solidFill>
                <a:schemeClr val="bg1"/>
              </a:solidFill>
            </a:endParaRPr>
          </a:p>
          <a:p>
            <a:pPr algn="ctr"/>
            <a:endParaRPr lang="es-CO" b="1" dirty="0">
              <a:solidFill>
                <a:schemeClr val="bg1"/>
              </a:solidFill>
            </a:endParaRPr>
          </a:p>
        </p:txBody>
      </p:sp>
      <p:sp>
        <p:nvSpPr>
          <p:cNvPr id="151" name="CuadroTexto 150">
            <a:extLst>
              <a:ext uri="{FF2B5EF4-FFF2-40B4-BE49-F238E27FC236}">
                <a16:creationId xmlns:a16="http://schemas.microsoft.com/office/drawing/2014/main" id="{FD2FCB4D-8908-C373-2E5F-AC7094DECC6C}"/>
              </a:ext>
            </a:extLst>
          </p:cNvPr>
          <p:cNvSpPr txBox="1"/>
          <p:nvPr/>
        </p:nvSpPr>
        <p:spPr>
          <a:xfrm>
            <a:off x="8027883" y="4227044"/>
            <a:ext cx="1495970" cy="369332"/>
          </a:xfrm>
          <a:prstGeom prst="rect">
            <a:avLst/>
          </a:prstGeom>
          <a:noFill/>
        </p:spPr>
        <p:txBody>
          <a:bodyPr wrap="square" rtlCol="0">
            <a:spAutoFit/>
          </a:bodyPr>
          <a:lstStyle/>
          <a:p>
            <a:pPr algn="ctr"/>
            <a:r>
              <a:rPr lang="es-ES" b="1" dirty="0">
                <a:solidFill>
                  <a:schemeClr val="bg1"/>
                </a:solidFill>
              </a:rPr>
              <a:t>Febrero</a:t>
            </a:r>
            <a:endParaRPr lang="es-CO" b="1" dirty="0">
              <a:solidFill>
                <a:schemeClr val="bg1"/>
              </a:solidFill>
            </a:endParaRPr>
          </a:p>
        </p:txBody>
      </p:sp>
      <p:sp>
        <p:nvSpPr>
          <p:cNvPr id="152" name="CuadroTexto 151">
            <a:extLst>
              <a:ext uri="{FF2B5EF4-FFF2-40B4-BE49-F238E27FC236}">
                <a16:creationId xmlns:a16="http://schemas.microsoft.com/office/drawing/2014/main" id="{2F944525-F496-AD7F-0D68-3102CE3F5E9B}"/>
              </a:ext>
            </a:extLst>
          </p:cNvPr>
          <p:cNvSpPr txBox="1"/>
          <p:nvPr/>
        </p:nvSpPr>
        <p:spPr>
          <a:xfrm>
            <a:off x="383414" y="6425137"/>
            <a:ext cx="1495970" cy="369332"/>
          </a:xfrm>
          <a:prstGeom prst="rect">
            <a:avLst/>
          </a:prstGeom>
          <a:noFill/>
        </p:spPr>
        <p:txBody>
          <a:bodyPr wrap="square" rtlCol="0">
            <a:spAutoFit/>
          </a:bodyPr>
          <a:lstStyle/>
          <a:p>
            <a:pPr algn="ctr"/>
            <a:r>
              <a:rPr lang="es-ES" b="1" dirty="0">
                <a:solidFill>
                  <a:schemeClr val="bg1"/>
                </a:solidFill>
              </a:rPr>
              <a:t>Marzo</a:t>
            </a:r>
            <a:endParaRPr lang="es-CO" b="1" dirty="0">
              <a:solidFill>
                <a:schemeClr val="bg1"/>
              </a:solidFill>
            </a:endParaRPr>
          </a:p>
        </p:txBody>
      </p:sp>
      <p:sp>
        <p:nvSpPr>
          <p:cNvPr id="153" name="CuadroTexto 152">
            <a:extLst>
              <a:ext uri="{FF2B5EF4-FFF2-40B4-BE49-F238E27FC236}">
                <a16:creationId xmlns:a16="http://schemas.microsoft.com/office/drawing/2014/main" id="{377FFE8A-D377-E029-65E7-4F6B2088F3EA}"/>
              </a:ext>
            </a:extLst>
          </p:cNvPr>
          <p:cNvSpPr txBox="1"/>
          <p:nvPr/>
        </p:nvSpPr>
        <p:spPr>
          <a:xfrm>
            <a:off x="1667040" y="6432157"/>
            <a:ext cx="1495970" cy="369332"/>
          </a:xfrm>
          <a:prstGeom prst="rect">
            <a:avLst/>
          </a:prstGeom>
          <a:noFill/>
        </p:spPr>
        <p:txBody>
          <a:bodyPr wrap="square" rtlCol="0">
            <a:spAutoFit/>
          </a:bodyPr>
          <a:lstStyle/>
          <a:p>
            <a:pPr algn="ctr"/>
            <a:r>
              <a:rPr lang="es-ES" b="1" dirty="0">
                <a:solidFill>
                  <a:schemeClr val="bg1"/>
                </a:solidFill>
              </a:rPr>
              <a:t>Febrero</a:t>
            </a:r>
            <a:endParaRPr lang="es-CO" b="1" dirty="0">
              <a:solidFill>
                <a:schemeClr val="bg1"/>
              </a:solidFill>
            </a:endParaRPr>
          </a:p>
        </p:txBody>
      </p:sp>
      <p:sp>
        <p:nvSpPr>
          <p:cNvPr id="156" name="CuadroTexto 155">
            <a:extLst>
              <a:ext uri="{FF2B5EF4-FFF2-40B4-BE49-F238E27FC236}">
                <a16:creationId xmlns:a16="http://schemas.microsoft.com/office/drawing/2014/main" id="{D22D3ADB-9249-A540-6F10-36967A928D30}"/>
              </a:ext>
            </a:extLst>
          </p:cNvPr>
          <p:cNvSpPr txBox="1"/>
          <p:nvPr/>
        </p:nvSpPr>
        <p:spPr>
          <a:xfrm>
            <a:off x="3606234" y="6414497"/>
            <a:ext cx="1505838" cy="646331"/>
          </a:xfrm>
          <a:prstGeom prst="rect">
            <a:avLst/>
          </a:prstGeom>
          <a:noFill/>
        </p:spPr>
        <p:txBody>
          <a:bodyPr wrap="square" rtlCol="0">
            <a:spAutoFit/>
          </a:bodyPr>
          <a:lstStyle/>
          <a:p>
            <a:pPr algn="ctr"/>
            <a:r>
              <a:rPr lang="es-ES" b="1" dirty="0">
                <a:solidFill>
                  <a:schemeClr val="bg1"/>
                </a:solidFill>
              </a:rPr>
              <a:t>Marzo</a:t>
            </a:r>
            <a:endParaRPr lang="es-CO" b="1" dirty="0">
              <a:solidFill>
                <a:schemeClr val="bg1"/>
              </a:solidFill>
            </a:endParaRPr>
          </a:p>
          <a:p>
            <a:pPr algn="ctr"/>
            <a:endParaRPr lang="es-CO" b="1" dirty="0">
              <a:solidFill>
                <a:schemeClr val="bg1"/>
              </a:solidFill>
            </a:endParaRPr>
          </a:p>
        </p:txBody>
      </p:sp>
      <p:sp>
        <p:nvSpPr>
          <p:cNvPr id="157" name="CuadroTexto 156">
            <a:extLst>
              <a:ext uri="{FF2B5EF4-FFF2-40B4-BE49-F238E27FC236}">
                <a16:creationId xmlns:a16="http://schemas.microsoft.com/office/drawing/2014/main" id="{B024B86F-FE44-D27C-5E63-EC2476D3B4BA}"/>
              </a:ext>
            </a:extLst>
          </p:cNvPr>
          <p:cNvSpPr txBox="1"/>
          <p:nvPr/>
        </p:nvSpPr>
        <p:spPr>
          <a:xfrm>
            <a:off x="4899728" y="6421517"/>
            <a:ext cx="1495970" cy="646331"/>
          </a:xfrm>
          <a:prstGeom prst="rect">
            <a:avLst/>
          </a:prstGeom>
          <a:noFill/>
        </p:spPr>
        <p:txBody>
          <a:bodyPr wrap="square" rtlCol="0">
            <a:spAutoFit/>
          </a:bodyPr>
          <a:lstStyle/>
          <a:p>
            <a:pPr algn="ctr"/>
            <a:r>
              <a:rPr lang="es-ES" b="1" dirty="0">
                <a:solidFill>
                  <a:schemeClr val="bg1"/>
                </a:solidFill>
              </a:rPr>
              <a:t>Febrero</a:t>
            </a:r>
          </a:p>
          <a:p>
            <a:pPr algn="ctr"/>
            <a:endParaRPr lang="es-CO" b="1" dirty="0">
              <a:solidFill>
                <a:schemeClr val="bg1"/>
              </a:solidFill>
            </a:endParaRPr>
          </a:p>
        </p:txBody>
      </p:sp>
      <p:sp>
        <p:nvSpPr>
          <p:cNvPr id="158" name="CuadroTexto 157">
            <a:extLst>
              <a:ext uri="{FF2B5EF4-FFF2-40B4-BE49-F238E27FC236}">
                <a16:creationId xmlns:a16="http://schemas.microsoft.com/office/drawing/2014/main" id="{48238699-0923-4373-6BC9-5FE84DF29DF4}"/>
              </a:ext>
            </a:extLst>
          </p:cNvPr>
          <p:cNvSpPr txBox="1"/>
          <p:nvPr/>
        </p:nvSpPr>
        <p:spPr>
          <a:xfrm>
            <a:off x="6685682" y="6397129"/>
            <a:ext cx="1554545" cy="646331"/>
          </a:xfrm>
          <a:prstGeom prst="rect">
            <a:avLst/>
          </a:prstGeom>
          <a:noFill/>
        </p:spPr>
        <p:txBody>
          <a:bodyPr wrap="square" rtlCol="0">
            <a:spAutoFit/>
          </a:bodyPr>
          <a:lstStyle/>
          <a:p>
            <a:pPr algn="ctr"/>
            <a:r>
              <a:rPr lang="es-ES" b="1" dirty="0">
                <a:solidFill>
                  <a:schemeClr val="bg1"/>
                </a:solidFill>
              </a:rPr>
              <a:t>Marzo</a:t>
            </a:r>
            <a:endParaRPr lang="es-CO" b="1" dirty="0">
              <a:solidFill>
                <a:schemeClr val="bg1"/>
              </a:solidFill>
            </a:endParaRPr>
          </a:p>
          <a:p>
            <a:pPr algn="ctr"/>
            <a:endParaRPr lang="es-CO" b="1" dirty="0">
              <a:solidFill>
                <a:schemeClr val="bg1"/>
              </a:solidFill>
            </a:endParaRPr>
          </a:p>
        </p:txBody>
      </p:sp>
      <p:sp>
        <p:nvSpPr>
          <p:cNvPr id="159" name="CuadroTexto 158">
            <a:extLst>
              <a:ext uri="{FF2B5EF4-FFF2-40B4-BE49-F238E27FC236}">
                <a16:creationId xmlns:a16="http://schemas.microsoft.com/office/drawing/2014/main" id="{4581096C-D60E-4A1C-0626-F3EF95FF7EAF}"/>
              </a:ext>
            </a:extLst>
          </p:cNvPr>
          <p:cNvSpPr txBox="1"/>
          <p:nvPr/>
        </p:nvSpPr>
        <p:spPr>
          <a:xfrm>
            <a:off x="8027883" y="6404149"/>
            <a:ext cx="1495970" cy="369332"/>
          </a:xfrm>
          <a:prstGeom prst="rect">
            <a:avLst/>
          </a:prstGeom>
          <a:noFill/>
        </p:spPr>
        <p:txBody>
          <a:bodyPr wrap="square" rtlCol="0">
            <a:spAutoFit/>
          </a:bodyPr>
          <a:lstStyle/>
          <a:p>
            <a:pPr algn="ctr"/>
            <a:r>
              <a:rPr lang="es-ES" b="1" dirty="0">
                <a:solidFill>
                  <a:schemeClr val="bg1"/>
                </a:solidFill>
              </a:rPr>
              <a:t>Febrero</a:t>
            </a:r>
            <a:endParaRPr lang="es-CO" b="1" dirty="0">
              <a:solidFill>
                <a:schemeClr val="bg1"/>
              </a:solidFill>
            </a:endParaRPr>
          </a:p>
        </p:txBody>
      </p:sp>
      <p:sp>
        <p:nvSpPr>
          <p:cNvPr id="160" name="CuadroTexto 159">
            <a:extLst>
              <a:ext uri="{FF2B5EF4-FFF2-40B4-BE49-F238E27FC236}">
                <a16:creationId xmlns:a16="http://schemas.microsoft.com/office/drawing/2014/main" id="{6A653E8F-CBDF-0E44-342B-1FF9F0ECE369}"/>
              </a:ext>
            </a:extLst>
          </p:cNvPr>
          <p:cNvSpPr txBox="1"/>
          <p:nvPr/>
        </p:nvSpPr>
        <p:spPr>
          <a:xfrm>
            <a:off x="317187" y="8636934"/>
            <a:ext cx="1544677" cy="646331"/>
          </a:xfrm>
          <a:prstGeom prst="rect">
            <a:avLst/>
          </a:prstGeom>
          <a:noFill/>
        </p:spPr>
        <p:txBody>
          <a:bodyPr wrap="square" rtlCol="0">
            <a:spAutoFit/>
          </a:bodyPr>
          <a:lstStyle/>
          <a:p>
            <a:pPr algn="ctr"/>
            <a:r>
              <a:rPr lang="es-ES" b="1" dirty="0">
                <a:solidFill>
                  <a:schemeClr val="bg1"/>
                </a:solidFill>
              </a:rPr>
              <a:t>Marzo</a:t>
            </a:r>
            <a:endParaRPr lang="es-CO" b="1" dirty="0">
              <a:solidFill>
                <a:schemeClr val="bg1"/>
              </a:solidFill>
            </a:endParaRPr>
          </a:p>
          <a:p>
            <a:pPr algn="ctr"/>
            <a:endParaRPr lang="es-CO" b="1" dirty="0">
              <a:solidFill>
                <a:schemeClr val="bg1"/>
              </a:solidFill>
            </a:endParaRPr>
          </a:p>
        </p:txBody>
      </p:sp>
      <p:sp>
        <p:nvSpPr>
          <p:cNvPr id="161" name="CuadroTexto 160">
            <a:extLst>
              <a:ext uri="{FF2B5EF4-FFF2-40B4-BE49-F238E27FC236}">
                <a16:creationId xmlns:a16="http://schemas.microsoft.com/office/drawing/2014/main" id="{CA8C57AD-7D9D-6C28-B9B9-B017DE5F7F66}"/>
              </a:ext>
            </a:extLst>
          </p:cNvPr>
          <p:cNvSpPr txBox="1"/>
          <p:nvPr/>
        </p:nvSpPr>
        <p:spPr>
          <a:xfrm>
            <a:off x="1649520" y="8643954"/>
            <a:ext cx="1495970" cy="369332"/>
          </a:xfrm>
          <a:prstGeom prst="rect">
            <a:avLst/>
          </a:prstGeom>
          <a:noFill/>
        </p:spPr>
        <p:txBody>
          <a:bodyPr wrap="square" rtlCol="0">
            <a:spAutoFit/>
          </a:bodyPr>
          <a:lstStyle/>
          <a:p>
            <a:pPr algn="ctr"/>
            <a:r>
              <a:rPr lang="es-ES" b="1" dirty="0">
                <a:solidFill>
                  <a:schemeClr val="bg1"/>
                </a:solidFill>
              </a:rPr>
              <a:t>Febrero</a:t>
            </a:r>
            <a:endParaRPr lang="es-CO" b="1" dirty="0">
              <a:solidFill>
                <a:schemeClr val="bg1"/>
              </a:solidFill>
            </a:endParaRPr>
          </a:p>
        </p:txBody>
      </p:sp>
      <p:sp>
        <p:nvSpPr>
          <p:cNvPr id="162" name="CuadroTexto 161">
            <a:extLst>
              <a:ext uri="{FF2B5EF4-FFF2-40B4-BE49-F238E27FC236}">
                <a16:creationId xmlns:a16="http://schemas.microsoft.com/office/drawing/2014/main" id="{0F4BEBB0-A53F-5C44-2B6D-614D994CEE3D}"/>
              </a:ext>
            </a:extLst>
          </p:cNvPr>
          <p:cNvSpPr txBox="1"/>
          <p:nvPr/>
        </p:nvSpPr>
        <p:spPr>
          <a:xfrm>
            <a:off x="1542128" y="2561682"/>
            <a:ext cx="1544677" cy="502702"/>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210</a:t>
            </a:r>
          </a:p>
          <a:p>
            <a:pPr algn="ctr"/>
            <a:endPar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164" name="CuadroTexto 163">
            <a:extLst>
              <a:ext uri="{FF2B5EF4-FFF2-40B4-BE49-F238E27FC236}">
                <a16:creationId xmlns:a16="http://schemas.microsoft.com/office/drawing/2014/main" id="{F457C3D5-52D2-AAE9-1CD2-0BC64C7D54AE}"/>
              </a:ext>
            </a:extLst>
          </p:cNvPr>
          <p:cNvSpPr txBox="1"/>
          <p:nvPr/>
        </p:nvSpPr>
        <p:spPr>
          <a:xfrm>
            <a:off x="4842081" y="2545394"/>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215</a:t>
            </a:r>
          </a:p>
        </p:txBody>
      </p:sp>
      <p:sp>
        <p:nvSpPr>
          <p:cNvPr id="166" name="CuadroTexto 165">
            <a:extLst>
              <a:ext uri="{FF2B5EF4-FFF2-40B4-BE49-F238E27FC236}">
                <a16:creationId xmlns:a16="http://schemas.microsoft.com/office/drawing/2014/main" id="{00F55821-4F8D-9F8D-8FC9-BA58477E6709}"/>
              </a:ext>
            </a:extLst>
          </p:cNvPr>
          <p:cNvSpPr txBox="1"/>
          <p:nvPr/>
        </p:nvSpPr>
        <p:spPr>
          <a:xfrm>
            <a:off x="7928951" y="2544825"/>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196</a:t>
            </a:r>
          </a:p>
        </p:txBody>
      </p:sp>
      <p:sp>
        <p:nvSpPr>
          <p:cNvPr id="168" name="CuadroTexto 167">
            <a:extLst>
              <a:ext uri="{FF2B5EF4-FFF2-40B4-BE49-F238E27FC236}">
                <a16:creationId xmlns:a16="http://schemas.microsoft.com/office/drawing/2014/main" id="{E8893F32-0F03-A707-2928-AD01C5C6FC36}"/>
              </a:ext>
            </a:extLst>
          </p:cNvPr>
          <p:cNvSpPr txBox="1"/>
          <p:nvPr/>
        </p:nvSpPr>
        <p:spPr>
          <a:xfrm>
            <a:off x="1578018" y="4510669"/>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175</a:t>
            </a:r>
          </a:p>
        </p:txBody>
      </p:sp>
      <p:sp>
        <p:nvSpPr>
          <p:cNvPr id="170" name="CuadroTexto 169">
            <a:extLst>
              <a:ext uri="{FF2B5EF4-FFF2-40B4-BE49-F238E27FC236}">
                <a16:creationId xmlns:a16="http://schemas.microsoft.com/office/drawing/2014/main" id="{727D9822-C732-434B-8A14-6DB1B77F889D}"/>
              </a:ext>
            </a:extLst>
          </p:cNvPr>
          <p:cNvSpPr txBox="1"/>
          <p:nvPr/>
        </p:nvSpPr>
        <p:spPr>
          <a:xfrm>
            <a:off x="4824117" y="4464776"/>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122</a:t>
            </a:r>
          </a:p>
        </p:txBody>
      </p:sp>
      <p:sp>
        <p:nvSpPr>
          <p:cNvPr id="172" name="CuadroTexto 171">
            <a:extLst>
              <a:ext uri="{FF2B5EF4-FFF2-40B4-BE49-F238E27FC236}">
                <a16:creationId xmlns:a16="http://schemas.microsoft.com/office/drawing/2014/main" id="{4F6018B6-45D8-ECFF-9AE7-783B8502D7CF}"/>
              </a:ext>
            </a:extLst>
          </p:cNvPr>
          <p:cNvSpPr txBox="1"/>
          <p:nvPr/>
        </p:nvSpPr>
        <p:spPr>
          <a:xfrm>
            <a:off x="7946587" y="4472666"/>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240</a:t>
            </a:r>
          </a:p>
        </p:txBody>
      </p:sp>
      <p:sp>
        <p:nvSpPr>
          <p:cNvPr id="175" name="CuadroTexto 174">
            <a:extLst>
              <a:ext uri="{FF2B5EF4-FFF2-40B4-BE49-F238E27FC236}">
                <a16:creationId xmlns:a16="http://schemas.microsoft.com/office/drawing/2014/main" id="{A4E914B8-5D7C-10AF-27A6-6BB62324E381}"/>
              </a:ext>
            </a:extLst>
          </p:cNvPr>
          <p:cNvSpPr txBox="1"/>
          <p:nvPr/>
        </p:nvSpPr>
        <p:spPr>
          <a:xfrm>
            <a:off x="1640417" y="6659125"/>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21</a:t>
            </a:r>
          </a:p>
        </p:txBody>
      </p:sp>
      <p:sp>
        <p:nvSpPr>
          <p:cNvPr id="177" name="CuadroTexto 176">
            <a:extLst>
              <a:ext uri="{FF2B5EF4-FFF2-40B4-BE49-F238E27FC236}">
                <a16:creationId xmlns:a16="http://schemas.microsoft.com/office/drawing/2014/main" id="{EB05ED8D-02BB-E606-9D61-B59B571F57C7}"/>
              </a:ext>
            </a:extLst>
          </p:cNvPr>
          <p:cNvSpPr txBox="1"/>
          <p:nvPr/>
        </p:nvSpPr>
        <p:spPr>
          <a:xfrm>
            <a:off x="4848153" y="6660396"/>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171</a:t>
            </a:r>
          </a:p>
        </p:txBody>
      </p:sp>
      <p:sp>
        <p:nvSpPr>
          <p:cNvPr id="179" name="CuadroTexto 178">
            <a:extLst>
              <a:ext uri="{FF2B5EF4-FFF2-40B4-BE49-F238E27FC236}">
                <a16:creationId xmlns:a16="http://schemas.microsoft.com/office/drawing/2014/main" id="{BD10583C-FF9C-C5B9-AC13-E13169503BEA}"/>
              </a:ext>
            </a:extLst>
          </p:cNvPr>
          <p:cNvSpPr txBox="1"/>
          <p:nvPr/>
        </p:nvSpPr>
        <p:spPr>
          <a:xfrm>
            <a:off x="7989044" y="6641046"/>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87</a:t>
            </a:r>
          </a:p>
        </p:txBody>
      </p:sp>
      <p:sp>
        <p:nvSpPr>
          <p:cNvPr id="181" name="CuadroTexto 180">
            <a:extLst>
              <a:ext uri="{FF2B5EF4-FFF2-40B4-BE49-F238E27FC236}">
                <a16:creationId xmlns:a16="http://schemas.microsoft.com/office/drawing/2014/main" id="{9E691F49-8ABA-5175-55EF-A72CCBB86171}"/>
              </a:ext>
            </a:extLst>
          </p:cNvPr>
          <p:cNvSpPr txBox="1"/>
          <p:nvPr/>
        </p:nvSpPr>
        <p:spPr>
          <a:xfrm>
            <a:off x="1542058" y="8891948"/>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192</a:t>
            </a:r>
          </a:p>
        </p:txBody>
      </p:sp>
      <p:pic>
        <p:nvPicPr>
          <p:cNvPr id="9" name="Imagen 8">
            <a:extLst>
              <a:ext uri="{FF2B5EF4-FFF2-40B4-BE49-F238E27FC236}">
                <a16:creationId xmlns:a16="http://schemas.microsoft.com/office/drawing/2014/main" id="{3FEE777D-542C-7287-9C2E-7552774CF5C2}"/>
              </a:ext>
            </a:extLst>
          </p:cNvPr>
          <p:cNvPicPr>
            <a:picLocks noChangeAspect="1"/>
          </p:cNvPicPr>
          <p:nvPr/>
        </p:nvPicPr>
        <p:blipFill>
          <a:blip r:embed="rId11"/>
          <a:stretch>
            <a:fillRect/>
          </a:stretch>
        </p:blipFill>
        <p:spPr>
          <a:xfrm>
            <a:off x="3764540" y="3405144"/>
            <a:ext cx="2495898" cy="724001"/>
          </a:xfrm>
          <a:prstGeom prst="rect">
            <a:avLst/>
          </a:prstGeom>
        </p:spPr>
      </p:pic>
      <p:pic>
        <p:nvPicPr>
          <p:cNvPr id="11" name="Imagen 10">
            <a:extLst>
              <a:ext uri="{FF2B5EF4-FFF2-40B4-BE49-F238E27FC236}">
                <a16:creationId xmlns:a16="http://schemas.microsoft.com/office/drawing/2014/main" id="{95F7A512-9E6C-D91A-0ADC-C6C13129C162}"/>
              </a:ext>
            </a:extLst>
          </p:cNvPr>
          <p:cNvPicPr>
            <a:picLocks noChangeAspect="1"/>
          </p:cNvPicPr>
          <p:nvPr/>
        </p:nvPicPr>
        <p:blipFill>
          <a:blip r:embed="rId12"/>
          <a:stretch>
            <a:fillRect/>
          </a:stretch>
        </p:blipFill>
        <p:spPr>
          <a:xfrm>
            <a:off x="590073" y="5311575"/>
            <a:ext cx="2192733" cy="932394"/>
          </a:xfrm>
          <a:prstGeom prst="rect">
            <a:avLst/>
          </a:prstGeom>
        </p:spPr>
      </p:pic>
      <p:pic>
        <p:nvPicPr>
          <p:cNvPr id="14" name="Imagen 13">
            <a:extLst>
              <a:ext uri="{FF2B5EF4-FFF2-40B4-BE49-F238E27FC236}">
                <a16:creationId xmlns:a16="http://schemas.microsoft.com/office/drawing/2014/main" id="{257B093E-4058-DD87-F2B4-AB2E2140AA52}"/>
              </a:ext>
            </a:extLst>
          </p:cNvPr>
          <p:cNvPicPr>
            <a:picLocks noChangeAspect="1"/>
          </p:cNvPicPr>
          <p:nvPr/>
        </p:nvPicPr>
        <p:blipFill>
          <a:blip r:embed="rId13"/>
          <a:stretch>
            <a:fillRect/>
          </a:stretch>
        </p:blipFill>
        <p:spPr>
          <a:xfrm>
            <a:off x="7424325" y="5268661"/>
            <a:ext cx="1247243" cy="1085835"/>
          </a:xfrm>
          <a:prstGeom prst="rect">
            <a:avLst/>
          </a:prstGeom>
        </p:spPr>
      </p:pic>
      <p:pic>
        <p:nvPicPr>
          <p:cNvPr id="18" name="Gráfico 17">
            <a:extLst>
              <a:ext uri="{FF2B5EF4-FFF2-40B4-BE49-F238E27FC236}">
                <a16:creationId xmlns:a16="http://schemas.microsoft.com/office/drawing/2014/main" id="{BBC1B9A1-15E2-5C9B-73FB-6A854A3BD2F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68887" y="7887277"/>
            <a:ext cx="1200154" cy="242149"/>
          </a:xfrm>
          <a:prstGeom prst="rect">
            <a:avLst/>
          </a:prstGeom>
        </p:spPr>
      </p:pic>
      <p:sp>
        <p:nvSpPr>
          <p:cNvPr id="19" name="CuadroTexto 18">
            <a:extLst>
              <a:ext uri="{FF2B5EF4-FFF2-40B4-BE49-F238E27FC236}">
                <a16:creationId xmlns:a16="http://schemas.microsoft.com/office/drawing/2014/main" id="{9A6B87CF-3BE3-9EB1-393E-35874FC2A911}"/>
              </a:ext>
            </a:extLst>
          </p:cNvPr>
          <p:cNvSpPr txBox="1"/>
          <p:nvPr/>
        </p:nvSpPr>
        <p:spPr>
          <a:xfrm>
            <a:off x="5927626" y="8048805"/>
            <a:ext cx="1544677"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73</a:t>
            </a:r>
          </a:p>
        </p:txBody>
      </p:sp>
      <p:pic>
        <p:nvPicPr>
          <p:cNvPr id="21" name="Gráfico 20">
            <a:extLst>
              <a:ext uri="{FF2B5EF4-FFF2-40B4-BE49-F238E27FC236}">
                <a16:creationId xmlns:a16="http://schemas.microsoft.com/office/drawing/2014/main" id="{AEAAE722-BDE9-2B71-ECC3-E5FDB6D2489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378126" y="7877205"/>
            <a:ext cx="1200154" cy="242149"/>
          </a:xfrm>
          <a:prstGeom prst="rect">
            <a:avLst/>
          </a:prstGeom>
        </p:spPr>
      </p:pic>
      <p:sp>
        <p:nvSpPr>
          <p:cNvPr id="22" name="CuadroTexto 21">
            <a:extLst>
              <a:ext uri="{FF2B5EF4-FFF2-40B4-BE49-F238E27FC236}">
                <a16:creationId xmlns:a16="http://schemas.microsoft.com/office/drawing/2014/main" id="{7691EAA5-68F6-D5A2-BE57-33D883EB21A5}"/>
              </a:ext>
            </a:extLst>
          </p:cNvPr>
          <p:cNvSpPr txBox="1"/>
          <p:nvPr/>
        </p:nvSpPr>
        <p:spPr>
          <a:xfrm>
            <a:off x="5948495" y="7805650"/>
            <a:ext cx="1495970" cy="646331"/>
          </a:xfrm>
          <a:prstGeom prst="rect">
            <a:avLst/>
          </a:prstGeom>
          <a:noFill/>
        </p:spPr>
        <p:txBody>
          <a:bodyPr wrap="square" rtlCol="0">
            <a:spAutoFit/>
          </a:bodyPr>
          <a:lstStyle/>
          <a:p>
            <a:pPr algn="ctr"/>
            <a:r>
              <a:rPr lang="es-ES" b="1" dirty="0">
                <a:solidFill>
                  <a:schemeClr val="bg1"/>
                </a:solidFill>
              </a:rPr>
              <a:t>Marzo</a:t>
            </a:r>
            <a:endParaRPr lang="es-CO" b="1" dirty="0">
              <a:solidFill>
                <a:schemeClr val="bg1"/>
              </a:solidFill>
            </a:endParaRPr>
          </a:p>
          <a:p>
            <a:pPr algn="ctr"/>
            <a:endParaRPr lang="es-CO" b="1" dirty="0">
              <a:solidFill>
                <a:schemeClr val="bg1"/>
              </a:solidFill>
            </a:endParaRPr>
          </a:p>
        </p:txBody>
      </p:sp>
      <p:sp>
        <p:nvSpPr>
          <p:cNvPr id="26" name="CuadroTexto 25">
            <a:extLst>
              <a:ext uri="{FF2B5EF4-FFF2-40B4-BE49-F238E27FC236}">
                <a16:creationId xmlns:a16="http://schemas.microsoft.com/office/drawing/2014/main" id="{3512BF70-2085-DD26-0EE2-0B83F062E9A6}"/>
              </a:ext>
            </a:extLst>
          </p:cNvPr>
          <p:cNvSpPr txBox="1"/>
          <p:nvPr/>
        </p:nvSpPr>
        <p:spPr>
          <a:xfrm rot="10800000" flipV="1">
            <a:off x="6744172" y="7836223"/>
            <a:ext cx="2213769" cy="369332"/>
          </a:xfrm>
          <a:prstGeom prst="rect">
            <a:avLst/>
          </a:prstGeom>
          <a:noFill/>
        </p:spPr>
        <p:txBody>
          <a:bodyPr wrap="square">
            <a:spAutoFit/>
          </a:bodyPr>
          <a:lstStyle/>
          <a:p>
            <a:pPr algn="ctr"/>
            <a:r>
              <a:rPr lang="es-ES" b="1">
                <a:solidFill>
                  <a:schemeClr val="bg1"/>
                </a:solidFill>
              </a:rPr>
              <a:t>Febrero</a:t>
            </a:r>
            <a:endParaRPr lang="es-CO" b="1" dirty="0">
              <a:solidFill>
                <a:schemeClr val="bg1"/>
              </a:solidFill>
            </a:endParaRPr>
          </a:p>
        </p:txBody>
      </p:sp>
      <p:pic>
        <p:nvPicPr>
          <p:cNvPr id="28" name="Imagen 27">
            <a:extLst>
              <a:ext uri="{FF2B5EF4-FFF2-40B4-BE49-F238E27FC236}">
                <a16:creationId xmlns:a16="http://schemas.microsoft.com/office/drawing/2014/main" id="{F46FE4BC-5AEC-2896-FE2B-5AF71262F10A}"/>
              </a:ext>
            </a:extLst>
          </p:cNvPr>
          <p:cNvPicPr>
            <a:picLocks noChangeAspect="1"/>
          </p:cNvPicPr>
          <p:nvPr/>
        </p:nvPicPr>
        <p:blipFill>
          <a:blip r:embed="rId14"/>
          <a:stretch>
            <a:fillRect/>
          </a:stretch>
        </p:blipFill>
        <p:spPr>
          <a:xfrm>
            <a:off x="3736403" y="7699210"/>
            <a:ext cx="2080554" cy="597492"/>
          </a:xfrm>
          <a:prstGeom prst="rect">
            <a:avLst/>
          </a:prstGeom>
        </p:spPr>
      </p:pic>
      <p:sp>
        <p:nvSpPr>
          <p:cNvPr id="2" name="CuadroTexto 1">
            <a:extLst>
              <a:ext uri="{FF2B5EF4-FFF2-40B4-BE49-F238E27FC236}">
                <a16:creationId xmlns:a16="http://schemas.microsoft.com/office/drawing/2014/main" id="{DB7BA0D3-8FE3-87EE-95B0-F543D47DCE8C}"/>
              </a:ext>
            </a:extLst>
          </p:cNvPr>
          <p:cNvSpPr txBox="1"/>
          <p:nvPr/>
        </p:nvSpPr>
        <p:spPr>
          <a:xfrm>
            <a:off x="7269041" y="8091410"/>
            <a:ext cx="1593784" cy="297517"/>
          </a:xfrm>
          <a:prstGeom prst="rect">
            <a:avLst/>
          </a:prstGeom>
          <a:noFill/>
        </p:spPr>
        <p:txBody>
          <a:bodyPr wrap="square">
            <a:spAutoFit/>
          </a:bodyPr>
          <a:lstStyle/>
          <a:p>
            <a:pPr algn="ctr"/>
            <a:r>
              <a:rPr lang="es-ES" sz="2000"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67</a:t>
            </a:r>
          </a:p>
        </p:txBody>
      </p:sp>
    </p:spTree>
    <p:extLst>
      <p:ext uri="{BB962C8B-B14F-4D97-AF65-F5344CB8AC3E}">
        <p14:creationId xmlns:p14="http://schemas.microsoft.com/office/powerpoint/2010/main" val="5001026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49311F77-B64B-4C21-9F2C-C34B3C673E17}"/>
              </a:ext>
            </a:extLst>
          </p:cNvPr>
          <p:cNvSpPr txBox="1"/>
          <p:nvPr/>
        </p:nvSpPr>
        <p:spPr>
          <a:xfrm>
            <a:off x="357527" y="2923578"/>
            <a:ext cx="4546600" cy="5024389"/>
          </a:xfrm>
          <a:prstGeom prst="rect">
            <a:avLst/>
          </a:prstGeom>
          <a:noFill/>
        </p:spPr>
        <p:txBody>
          <a:bodyPr wrap="square" rtlCol="0">
            <a:spAutoFit/>
          </a:bodyPr>
          <a:lstStyle/>
          <a:p>
            <a:pPr marL="285750" indent="-285750">
              <a:lnSpc>
                <a:spcPct val="107000"/>
              </a:lnSpc>
              <a:spcAft>
                <a:spcPts val="800"/>
              </a:spcAft>
              <a:buClr>
                <a:srgbClr val="00A48D"/>
              </a:buClr>
              <a:buFont typeface="Wingdings" panose="05000000000000000000" pitchFamily="2" charset="2"/>
              <a:buChar char="ü"/>
            </a:pPr>
            <a:r>
              <a:rPr lang="es-CO" b="1" dirty="0">
                <a:solidFill>
                  <a:srgbClr val="00A48D"/>
                </a:solidFill>
                <a:latin typeface="Arial" panose="020B0604020202020204" pitchFamily="34" charset="0"/>
                <a:ea typeface="Calibri" panose="020F0502020204030204" pitchFamily="34" charset="0"/>
                <a:cs typeface="Times New Roman" panose="02020603050405020304" pitchFamily="18" charset="0"/>
              </a:rPr>
              <a:t>Petición: </a:t>
            </a:r>
            <a:r>
              <a:rPr lang="es-CO" dirty="0">
                <a:solidFill>
                  <a:srgbClr val="23505E"/>
                </a:solidFill>
                <a:latin typeface="Arial" panose="020B0604020202020204" pitchFamily="34" charset="0"/>
                <a:ea typeface="Calibri" panose="020F0502020204030204" pitchFamily="34" charset="0"/>
                <a:cs typeface="Times New Roman" panose="02020603050405020304" pitchFamily="18" charset="0"/>
              </a:rPr>
              <a:t>mediante la cual una persona por motivos de interés general o particular solicita la intervención de la entidad para la resolución de una situación, la prestación de un servicio, la información o requerimiento de copia de documentos, entre otros.</a:t>
            </a:r>
          </a:p>
          <a:p>
            <a:pPr marL="285750" indent="-285750">
              <a:lnSpc>
                <a:spcPct val="107000"/>
              </a:lnSpc>
              <a:spcAft>
                <a:spcPts val="800"/>
              </a:spcAft>
              <a:buClr>
                <a:srgbClr val="00A48D"/>
              </a:buClr>
              <a:buFont typeface="Wingdings" panose="05000000000000000000" pitchFamily="2" charset="2"/>
              <a:buChar char="ü"/>
            </a:pPr>
            <a:r>
              <a:rPr lang="es-CO" b="1" dirty="0">
                <a:solidFill>
                  <a:srgbClr val="00A48D"/>
                </a:solidFill>
                <a:latin typeface="Arial" panose="020B0604020202020204" pitchFamily="34" charset="0"/>
                <a:ea typeface="Calibri" panose="020F0502020204030204" pitchFamily="34" charset="0"/>
                <a:cs typeface="Times New Roman" panose="02020603050405020304" pitchFamily="18" charset="0"/>
              </a:rPr>
              <a:t>Queja: </a:t>
            </a:r>
            <a:r>
              <a:rPr lang="es-CO" dirty="0">
                <a:solidFill>
                  <a:srgbClr val="23505E"/>
                </a:solidFill>
                <a:latin typeface="Arial" panose="020B0604020202020204" pitchFamily="34" charset="0"/>
                <a:ea typeface="Calibri" panose="020F0502020204030204" pitchFamily="34" charset="0"/>
                <a:cs typeface="Times New Roman" panose="02020603050405020304" pitchFamily="18" charset="0"/>
              </a:rPr>
              <a:t>manifestación de una persona, a través de la cual expresa inconformidad con el actuar de un funcionario de la entidad.</a:t>
            </a:r>
          </a:p>
          <a:p>
            <a:pPr marL="285750" indent="-285750">
              <a:lnSpc>
                <a:spcPct val="107000"/>
              </a:lnSpc>
              <a:spcAft>
                <a:spcPts val="800"/>
              </a:spcAft>
              <a:buClr>
                <a:srgbClr val="00A48D"/>
              </a:buClr>
              <a:buFont typeface="Wingdings" panose="05000000000000000000" pitchFamily="2" charset="2"/>
              <a:buChar char="ü"/>
            </a:pPr>
            <a:r>
              <a:rPr lang="es-CO" b="1" dirty="0">
                <a:solidFill>
                  <a:srgbClr val="00A48D"/>
                </a:solidFill>
                <a:latin typeface="Arial" panose="020B0604020202020204" pitchFamily="34" charset="0"/>
                <a:ea typeface="Calibri" panose="020F0502020204030204" pitchFamily="34" charset="0"/>
                <a:cs typeface="Times New Roman" panose="02020603050405020304" pitchFamily="18" charset="0"/>
              </a:rPr>
              <a:t>Reclamo: </a:t>
            </a:r>
            <a:r>
              <a:rPr lang="es-CO" dirty="0">
                <a:solidFill>
                  <a:srgbClr val="23505E"/>
                </a:solidFill>
                <a:latin typeface="Arial" panose="020B0604020202020204" pitchFamily="34" charset="0"/>
                <a:ea typeface="Calibri" panose="020F0502020204030204" pitchFamily="34" charset="0"/>
                <a:cs typeface="Times New Roman" panose="02020603050405020304" pitchFamily="18" charset="0"/>
              </a:rPr>
              <a:t>a través del cual los usuarios del Sistema General de Seguridad Social en Salud dan a conocer su insatisfacción con la prestación del servicio de salud.</a:t>
            </a:r>
            <a:endParaRPr lang="es-CO"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4" name="CuadroTexto 3">
            <a:extLst>
              <a:ext uri="{FF2B5EF4-FFF2-40B4-BE49-F238E27FC236}">
                <a16:creationId xmlns:a16="http://schemas.microsoft.com/office/drawing/2014/main" id="{CD6AED10-82EA-4901-A3AC-B8C8C2416F1B}"/>
              </a:ext>
            </a:extLst>
          </p:cNvPr>
          <p:cNvSpPr txBox="1"/>
          <p:nvPr/>
        </p:nvSpPr>
        <p:spPr>
          <a:xfrm>
            <a:off x="776626" y="2132658"/>
            <a:ext cx="3014323" cy="523220"/>
          </a:xfrm>
          <a:prstGeom prst="rect">
            <a:avLst/>
          </a:prstGeom>
          <a:noFill/>
        </p:spPr>
        <p:txBody>
          <a:bodyPr wrap="square">
            <a:spAutoFit/>
          </a:bodyPr>
          <a:lstStyle/>
          <a:p>
            <a:r>
              <a:rPr lang="es-ES" sz="28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Glosario</a:t>
            </a:r>
            <a:endParaRPr lang="es-CO" sz="28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5" name="CuadroTexto 4">
            <a:extLst>
              <a:ext uri="{FF2B5EF4-FFF2-40B4-BE49-F238E27FC236}">
                <a16:creationId xmlns:a16="http://schemas.microsoft.com/office/drawing/2014/main" id="{C4C230B5-B2BE-4A91-A018-185FE58CB831}"/>
              </a:ext>
            </a:extLst>
          </p:cNvPr>
          <p:cNvSpPr txBox="1"/>
          <p:nvPr/>
        </p:nvSpPr>
        <p:spPr>
          <a:xfrm>
            <a:off x="5158127" y="2923578"/>
            <a:ext cx="4546600" cy="4233467"/>
          </a:xfrm>
          <a:prstGeom prst="rect">
            <a:avLst/>
          </a:prstGeom>
          <a:noFill/>
        </p:spPr>
        <p:txBody>
          <a:bodyPr wrap="square" rtlCol="0">
            <a:spAutoFit/>
          </a:bodyPr>
          <a:lstStyle/>
          <a:p>
            <a:pPr marL="285750" indent="-285750">
              <a:lnSpc>
                <a:spcPct val="107000"/>
              </a:lnSpc>
              <a:spcAft>
                <a:spcPts val="800"/>
              </a:spcAft>
              <a:buClr>
                <a:srgbClr val="00A48D"/>
              </a:buClr>
              <a:buFont typeface="Wingdings" panose="05000000000000000000" pitchFamily="2" charset="2"/>
              <a:buChar char="ü"/>
            </a:pPr>
            <a:r>
              <a:rPr lang="es-CO" b="1" dirty="0">
                <a:solidFill>
                  <a:srgbClr val="00A48D"/>
                </a:solidFill>
                <a:latin typeface="Arial" panose="020B0604020202020204" pitchFamily="34" charset="0"/>
                <a:ea typeface="Calibri" panose="020F0502020204030204" pitchFamily="34" charset="0"/>
                <a:cs typeface="Times New Roman" panose="02020603050405020304" pitchFamily="18" charset="0"/>
              </a:rPr>
              <a:t>Solicitud de Información: </a:t>
            </a:r>
            <a:r>
              <a:rPr lang="es-CO" dirty="0">
                <a:solidFill>
                  <a:srgbClr val="23505E"/>
                </a:solidFill>
                <a:latin typeface="Arial" panose="020B0604020202020204" pitchFamily="34" charset="0"/>
                <a:ea typeface="Calibri" panose="020F0502020204030204" pitchFamily="34" charset="0"/>
                <a:cs typeface="Times New Roman" panose="02020603050405020304" pitchFamily="18" charset="0"/>
              </a:rPr>
              <a:t>orientación solicitada para acceder a un servicio.</a:t>
            </a:r>
            <a:endParaRPr lang="es-CO"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Clr>
                <a:srgbClr val="00A48D"/>
              </a:buClr>
              <a:buFont typeface="Wingdings" panose="05000000000000000000" pitchFamily="2" charset="2"/>
              <a:buChar char="ü"/>
            </a:pPr>
            <a:r>
              <a:rPr lang="es-CO" b="1" dirty="0">
                <a:solidFill>
                  <a:srgbClr val="00A48D"/>
                </a:solidFill>
                <a:latin typeface="Arial" panose="020B0604020202020204" pitchFamily="34" charset="0"/>
                <a:ea typeface="Calibri" panose="020F0502020204030204" pitchFamily="34" charset="0"/>
                <a:cs typeface="Times New Roman" panose="02020603050405020304" pitchFamily="18" charset="0"/>
              </a:rPr>
              <a:t>Sugerencia: </a:t>
            </a:r>
            <a:r>
              <a:rPr lang="es-CO" dirty="0">
                <a:solidFill>
                  <a:srgbClr val="23505E"/>
                </a:solidFill>
                <a:latin typeface="Arial" panose="020B0604020202020204" pitchFamily="34" charset="0"/>
                <a:ea typeface="Calibri" panose="020F0502020204030204" pitchFamily="34" charset="0"/>
                <a:cs typeface="Times New Roman" panose="02020603050405020304" pitchFamily="18" charset="0"/>
              </a:rPr>
              <a:t>recomendación que se realiza para mejorar un servicio.</a:t>
            </a:r>
            <a:endParaRPr lang="es-CO"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Clr>
                <a:srgbClr val="00A48D"/>
              </a:buClr>
              <a:buFont typeface="Wingdings" panose="05000000000000000000" pitchFamily="2" charset="2"/>
              <a:buChar char="ü"/>
            </a:pPr>
            <a:r>
              <a:rPr lang="es-CO" b="1" dirty="0">
                <a:solidFill>
                  <a:srgbClr val="00A48D"/>
                </a:solidFill>
                <a:latin typeface="Arial" panose="020B0604020202020204" pitchFamily="34" charset="0"/>
                <a:ea typeface="Calibri" panose="020F0502020204030204" pitchFamily="34" charset="0"/>
                <a:cs typeface="Times New Roman" panose="02020603050405020304" pitchFamily="18" charset="0"/>
              </a:rPr>
              <a:t>Derecho de Petición: </a:t>
            </a:r>
            <a:r>
              <a:rPr lang="es-CO" dirty="0">
                <a:solidFill>
                  <a:srgbClr val="23505E"/>
                </a:solidFill>
                <a:latin typeface="Arial" panose="020B0604020202020204" pitchFamily="34" charset="0"/>
                <a:ea typeface="Calibri" panose="020F0502020204030204" pitchFamily="34" charset="0"/>
                <a:cs typeface="Times New Roman" panose="02020603050405020304" pitchFamily="18" charset="0"/>
              </a:rPr>
              <a:t>es la facultad concedida a todas las personas dentro del territorio nacional, para que puedan presentar peticiones a las autoridades y diferentes entidades, con el propósito de que se les entregue información sobre situaciones de interés general y/o particular.</a:t>
            </a:r>
            <a:endParaRPr lang="es-CO"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endParaRPr lang="es-CO" dirty="0">
              <a:solidFill>
                <a:srgbClr val="23505E"/>
              </a:solidFill>
            </a:endParaRPr>
          </a:p>
        </p:txBody>
      </p:sp>
      <p:sp>
        <p:nvSpPr>
          <p:cNvPr id="6" name="CuadroTexto 5">
            <a:extLst>
              <a:ext uri="{FF2B5EF4-FFF2-40B4-BE49-F238E27FC236}">
                <a16:creationId xmlns:a16="http://schemas.microsoft.com/office/drawing/2014/main" id="{D1E6DF70-1C73-48FE-8B07-2D61E99E38C3}"/>
              </a:ext>
            </a:extLst>
          </p:cNvPr>
          <p:cNvSpPr txBox="1"/>
          <p:nvPr/>
        </p:nvSpPr>
        <p:spPr>
          <a:xfrm>
            <a:off x="2784815" y="8048504"/>
            <a:ext cx="6919912" cy="1015663"/>
          </a:xfrm>
          <a:prstGeom prst="rect">
            <a:avLst/>
          </a:prstGeom>
          <a:noFill/>
        </p:spPr>
        <p:txBody>
          <a:bodyPr wrap="square" rtlCol="0">
            <a:spAutoFit/>
          </a:bodyPr>
          <a:lstStyle/>
          <a:p>
            <a:pPr algn="r">
              <a:tabLst>
                <a:tab pos="2806065" algn="ctr"/>
                <a:tab pos="5612130" algn="r"/>
              </a:tabLst>
            </a:pPr>
            <a:r>
              <a:rPr lang="es-CO" sz="1200" b="1" dirty="0">
                <a:solidFill>
                  <a:srgbClr val="23505E"/>
                </a:solidFill>
                <a:latin typeface="Arial" panose="020B0604020202020204" pitchFamily="34" charset="0"/>
                <a:ea typeface="Times New Roman" panose="02020603050405020304" pitchFamily="18" charset="0"/>
                <a:cs typeface="Arial" panose="020B0604020202020204" pitchFamily="34" charset="0"/>
              </a:rPr>
              <a:t>Circular Externa 00008 de 2018.</a:t>
            </a:r>
            <a:r>
              <a:rPr lang="es-CO" sz="1200" dirty="0">
                <a:solidFill>
                  <a:srgbClr val="23505E"/>
                </a:solidFill>
                <a:latin typeface="Arial" panose="020B0604020202020204" pitchFamily="34" charset="0"/>
                <a:ea typeface="Times New Roman" panose="02020603050405020304" pitchFamily="18" charset="0"/>
                <a:cs typeface="Arial" panose="020B0604020202020204" pitchFamily="34" charset="0"/>
              </a:rPr>
              <a:t> Por la cual se hacen adiciones, eliminaciones y</a:t>
            </a:r>
          </a:p>
          <a:p>
            <a:pPr algn="r">
              <a:tabLst>
                <a:tab pos="2806065" algn="ctr"/>
                <a:tab pos="5612130" algn="r"/>
              </a:tabLst>
            </a:pPr>
            <a:r>
              <a:rPr lang="es-CO" sz="1200" dirty="0">
                <a:solidFill>
                  <a:srgbClr val="23505E"/>
                </a:solidFill>
                <a:latin typeface="Arial" panose="020B0604020202020204" pitchFamily="34" charset="0"/>
                <a:ea typeface="Times New Roman" panose="02020603050405020304" pitchFamily="18" charset="0"/>
                <a:cs typeface="Arial" panose="020B0604020202020204" pitchFamily="34" charset="0"/>
              </a:rPr>
              <a:t>modificaciones a la Circular 047 de 2007.</a:t>
            </a:r>
          </a:p>
          <a:p>
            <a:pPr algn="r">
              <a:tabLst>
                <a:tab pos="2806065" algn="ctr"/>
                <a:tab pos="5612130" algn="r"/>
              </a:tabLst>
            </a:pPr>
            <a:r>
              <a:rPr lang="es-CO" sz="1200" b="1" dirty="0">
                <a:solidFill>
                  <a:srgbClr val="23505E"/>
                </a:solidFill>
                <a:latin typeface="Arial" panose="020B0604020202020204" pitchFamily="34" charset="0"/>
                <a:ea typeface="Times New Roman" panose="02020603050405020304" pitchFamily="18" charset="0"/>
                <a:cs typeface="Arial" panose="020B0604020202020204" pitchFamily="34" charset="0"/>
              </a:rPr>
              <a:t>Ley 1755 de 2015</a:t>
            </a:r>
            <a:r>
              <a:rPr lang="es-CO" sz="1200" dirty="0">
                <a:solidFill>
                  <a:srgbClr val="23505E"/>
                </a:solidFill>
                <a:latin typeface="Arial" panose="020B0604020202020204" pitchFamily="34" charset="0"/>
                <a:ea typeface="Times New Roman" panose="02020603050405020304" pitchFamily="18" charset="0"/>
                <a:cs typeface="Arial" panose="020B0604020202020204" pitchFamily="34" charset="0"/>
              </a:rPr>
              <a:t> Por medio de la cual se regula el Derecho Fundamental de Petición y se sustituye un título del Código de Procedimiento Administrativo y de lo Contencioso Administrativo.</a:t>
            </a:r>
          </a:p>
          <a:p>
            <a:pPr algn="r"/>
            <a:endParaRPr lang="es-CO" sz="1200" dirty="0">
              <a:solidFill>
                <a:srgbClr val="23505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26984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id="{B25FF851-D53F-4873-AD8B-CC8F2DC1FDF2}"/>
              </a:ext>
            </a:extLst>
          </p:cNvPr>
          <p:cNvSpPr txBox="1"/>
          <p:nvPr/>
        </p:nvSpPr>
        <p:spPr>
          <a:xfrm>
            <a:off x="2065177" y="2362200"/>
            <a:ext cx="1512259" cy="400110"/>
          </a:xfrm>
          <a:prstGeom prst="rect">
            <a:avLst/>
          </a:prstGeom>
          <a:noFill/>
        </p:spPr>
        <p:txBody>
          <a:bodyPr wrap="square">
            <a:spAutoFit/>
          </a:bodyPr>
          <a:lstStyle/>
          <a:p>
            <a:pPr algn="ctr"/>
            <a:r>
              <a:rPr lang="es-ES" sz="20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10,0%</a:t>
            </a:r>
          </a:p>
        </p:txBody>
      </p:sp>
      <p:sp>
        <p:nvSpPr>
          <p:cNvPr id="11" name="CuadroTexto 10">
            <a:extLst>
              <a:ext uri="{FF2B5EF4-FFF2-40B4-BE49-F238E27FC236}">
                <a16:creationId xmlns:a16="http://schemas.microsoft.com/office/drawing/2014/main" id="{68078794-3A53-49A4-9D19-0A15C3C3F656}"/>
              </a:ext>
            </a:extLst>
          </p:cNvPr>
          <p:cNvSpPr txBox="1"/>
          <p:nvPr/>
        </p:nvSpPr>
        <p:spPr>
          <a:xfrm>
            <a:off x="5548207" y="4787966"/>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13" name="CuadroTexto 12">
            <a:extLst>
              <a:ext uri="{FF2B5EF4-FFF2-40B4-BE49-F238E27FC236}">
                <a16:creationId xmlns:a16="http://schemas.microsoft.com/office/drawing/2014/main" id="{99BAF038-B4E5-428F-B384-6B7076E3FB28}"/>
              </a:ext>
            </a:extLst>
          </p:cNvPr>
          <p:cNvSpPr txBox="1"/>
          <p:nvPr/>
        </p:nvSpPr>
        <p:spPr>
          <a:xfrm>
            <a:off x="7441955" y="4787966"/>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87</a:t>
            </a:r>
          </a:p>
        </p:txBody>
      </p:sp>
      <p:sp>
        <p:nvSpPr>
          <p:cNvPr id="14" name="CuadroTexto 13">
            <a:extLst>
              <a:ext uri="{FF2B5EF4-FFF2-40B4-BE49-F238E27FC236}">
                <a16:creationId xmlns:a16="http://schemas.microsoft.com/office/drawing/2014/main" id="{8191787D-5274-4190-95CE-36B6BC76FF31}"/>
              </a:ext>
            </a:extLst>
          </p:cNvPr>
          <p:cNvSpPr txBox="1"/>
          <p:nvPr/>
        </p:nvSpPr>
        <p:spPr>
          <a:xfrm>
            <a:off x="3522768" y="5244161"/>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78</a:t>
            </a:r>
          </a:p>
        </p:txBody>
      </p:sp>
      <p:sp>
        <p:nvSpPr>
          <p:cNvPr id="16" name="CuadroTexto 15">
            <a:extLst>
              <a:ext uri="{FF2B5EF4-FFF2-40B4-BE49-F238E27FC236}">
                <a16:creationId xmlns:a16="http://schemas.microsoft.com/office/drawing/2014/main" id="{6C17190F-4222-4CD7-BAA7-4EAD4BEEF397}"/>
              </a:ext>
            </a:extLst>
          </p:cNvPr>
          <p:cNvSpPr txBox="1"/>
          <p:nvPr/>
        </p:nvSpPr>
        <p:spPr>
          <a:xfrm>
            <a:off x="5548207" y="5248341"/>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18" name="CuadroTexto 17">
            <a:extLst>
              <a:ext uri="{FF2B5EF4-FFF2-40B4-BE49-F238E27FC236}">
                <a16:creationId xmlns:a16="http://schemas.microsoft.com/office/drawing/2014/main" id="{2668796C-3F32-4851-AFA1-46D23448DE54}"/>
              </a:ext>
            </a:extLst>
          </p:cNvPr>
          <p:cNvSpPr txBox="1"/>
          <p:nvPr/>
        </p:nvSpPr>
        <p:spPr>
          <a:xfrm>
            <a:off x="7441955" y="5248341"/>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75</a:t>
            </a:r>
          </a:p>
        </p:txBody>
      </p:sp>
      <p:sp>
        <p:nvSpPr>
          <p:cNvPr id="19" name="CuadroTexto 18">
            <a:extLst>
              <a:ext uri="{FF2B5EF4-FFF2-40B4-BE49-F238E27FC236}">
                <a16:creationId xmlns:a16="http://schemas.microsoft.com/office/drawing/2014/main" id="{8F9B6EAB-D748-417B-B6C9-8F0790CF2BE2}"/>
              </a:ext>
            </a:extLst>
          </p:cNvPr>
          <p:cNvSpPr txBox="1"/>
          <p:nvPr/>
        </p:nvSpPr>
        <p:spPr>
          <a:xfrm>
            <a:off x="3522768" y="5704536"/>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81</a:t>
            </a:r>
          </a:p>
        </p:txBody>
      </p:sp>
      <p:sp>
        <p:nvSpPr>
          <p:cNvPr id="21" name="CuadroTexto 20">
            <a:extLst>
              <a:ext uri="{FF2B5EF4-FFF2-40B4-BE49-F238E27FC236}">
                <a16:creationId xmlns:a16="http://schemas.microsoft.com/office/drawing/2014/main" id="{35A53CC0-247A-42B3-B6B0-7E2C25EA6C05}"/>
              </a:ext>
            </a:extLst>
          </p:cNvPr>
          <p:cNvSpPr txBox="1"/>
          <p:nvPr/>
        </p:nvSpPr>
        <p:spPr>
          <a:xfrm>
            <a:off x="5548207" y="5708716"/>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23" name="CuadroTexto 22">
            <a:extLst>
              <a:ext uri="{FF2B5EF4-FFF2-40B4-BE49-F238E27FC236}">
                <a16:creationId xmlns:a16="http://schemas.microsoft.com/office/drawing/2014/main" id="{1D8D85D6-250B-412E-AED8-A6C702AF004E}"/>
              </a:ext>
            </a:extLst>
          </p:cNvPr>
          <p:cNvSpPr txBox="1"/>
          <p:nvPr/>
        </p:nvSpPr>
        <p:spPr>
          <a:xfrm>
            <a:off x="7441955" y="5708716"/>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93</a:t>
            </a:r>
          </a:p>
        </p:txBody>
      </p:sp>
      <p:sp>
        <p:nvSpPr>
          <p:cNvPr id="24" name="CuadroTexto 23">
            <a:extLst>
              <a:ext uri="{FF2B5EF4-FFF2-40B4-BE49-F238E27FC236}">
                <a16:creationId xmlns:a16="http://schemas.microsoft.com/office/drawing/2014/main" id="{5154DDA0-745E-4135-ABC3-D3653D866D15}"/>
              </a:ext>
            </a:extLst>
          </p:cNvPr>
          <p:cNvSpPr txBox="1"/>
          <p:nvPr/>
        </p:nvSpPr>
        <p:spPr>
          <a:xfrm>
            <a:off x="3522768" y="6177611"/>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204</a:t>
            </a:r>
          </a:p>
        </p:txBody>
      </p:sp>
      <p:sp>
        <p:nvSpPr>
          <p:cNvPr id="26" name="CuadroTexto 25">
            <a:extLst>
              <a:ext uri="{FF2B5EF4-FFF2-40B4-BE49-F238E27FC236}">
                <a16:creationId xmlns:a16="http://schemas.microsoft.com/office/drawing/2014/main" id="{5D6E622E-4912-4A12-8DD8-EC89E1294841}"/>
              </a:ext>
            </a:extLst>
          </p:cNvPr>
          <p:cNvSpPr txBox="1"/>
          <p:nvPr/>
        </p:nvSpPr>
        <p:spPr>
          <a:xfrm>
            <a:off x="5548207" y="6181791"/>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28" name="CuadroTexto 27">
            <a:extLst>
              <a:ext uri="{FF2B5EF4-FFF2-40B4-BE49-F238E27FC236}">
                <a16:creationId xmlns:a16="http://schemas.microsoft.com/office/drawing/2014/main" id="{2CB7502C-6622-4F82-BD66-D854E0CE5650}"/>
              </a:ext>
            </a:extLst>
          </p:cNvPr>
          <p:cNvSpPr txBox="1"/>
          <p:nvPr/>
        </p:nvSpPr>
        <p:spPr>
          <a:xfrm>
            <a:off x="7441955" y="6181791"/>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138</a:t>
            </a:r>
          </a:p>
        </p:txBody>
      </p:sp>
      <p:sp>
        <p:nvSpPr>
          <p:cNvPr id="29" name="CuadroTexto 28">
            <a:extLst>
              <a:ext uri="{FF2B5EF4-FFF2-40B4-BE49-F238E27FC236}">
                <a16:creationId xmlns:a16="http://schemas.microsoft.com/office/drawing/2014/main" id="{2D7BE8DE-2E7D-4693-BDA5-18181EDEBDE2}"/>
              </a:ext>
            </a:extLst>
          </p:cNvPr>
          <p:cNvSpPr txBox="1"/>
          <p:nvPr/>
        </p:nvSpPr>
        <p:spPr>
          <a:xfrm>
            <a:off x="3522768" y="6637986"/>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185</a:t>
            </a:r>
          </a:p>
        </p:txBody>
      </p:sp>
      <p:sp>
        <p:nvSpPr>
          <p:cNvPr id="31" name="CuadroTexto 30">
            <a:extLst>
              <a:ext uri="{FF2B5EF4-FFF2-40B4-BE49-F238E27FC236}">
                <a16:creationId xmlns:a16="http://schemas.microsoft.com/office/drawing/2014/main" id="{E0D64624-C0B1-4665-9D71-7210FDBFBEDC}"/>
              </a:ext>
            </a:extLst>
          </p:cNvPr>
          <p:cNvSpPr txBox="1"/>
          <p:nvPr/>
        </p:nvSpPr>
        <p:spPr>
          <a:xfrm>
            <a:off x="5548207" y="6642166"/>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33" name="CuadroTexto 32">
            <a:extLst>
              <a:ext uri="{FF2B5EF4-FFF2-40B4-BE49-F238E27FC236}">
                <a16:creationId xmlns:a16="http://schemas.microsoft.com/office/drawing/2014/main" id="{1E25AF08-5CD7-42C4-94AA-F665F18293CA}"/>
              </a:ext>
            </a:extLst>
          </p:cNvPr>
          <p:cNvSpPr txBox="1"/>
          <p:nvPr/>
        </p:nvSpPr>
        <p:spPr>
          <a:xfrm>
            <a:off x="7441955" y="6642166"/>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114</a:t>
            </a:r>
          </a:p>
        </p:txBody>
      </p:sp>
      <p:sp>
        <p:nvSpPr>
          <p:cNvPr id="34" name="CuadroTexto 33">
            <a:extLst>
              <a:ext uri="{FF2B5EF4-FFF2-40B4-BE49-F238E27FC236}">
                <a16:creationId xmlns:a16="http://schemas.microsoft.com/office/drawing/2014/main" id="{6A367509-34F0-4415-8237-4C47CEF17D63}"/>
              </a:ext>
            </a:extLst>
          </p:cNvPr>
          <p:cNvSpPr txBox="1"/>
          <p:nvPr/>
        </p:nvSpPr>
        <p:spPr>
          <a:xfrm>
            <a:off x="3522768" y="7111061"/>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1052</a:t>
            </a:r>
          </a:p>
        </p:txBody>
      </p:sp>
      <p:sp>
        <p:nvSpPr>
          <p:cNvPr id="36" name="CuadroTexto 35">
            <a:extLst>
              <a:ext uri="{FF2B5EF4-FFF2-40B4-BE49-F238E27FC236}">
                <a16:creationId xmlns:a16="http://schemas.microsoft.com/office/drawing/2014/main" id="{73017F6A-52BE-41A8-AC3A-5A1400637DFA}"/>
              </a:ext>
            </a:extLst>
          </p:cNvPr>
          <p:cNvSpPr txBox="1"/>
          <p:nvPr/>
        </p:nvSpPr>
        <p:spPr>
          <a:xfrm>
            <a:off x="5548207" y="7115241"/>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a:t>
            </a:r>
          </a:p>
        </p:txBody>
      </p:sp>
      <p:sp>
        <p:nvSpPr>
          <p:cNvPr id="38" name="CuadroTexto 37">
            <a:extLst>
              <a:ext uri="{FF2B5EF4-FFF2-40B4-BE49-F238E27FC236}">
                <a16:creationId xmlns:a16="http://schemas.microsoft.com/office/drawing/2014/main" id="{92804DD6-5602-4FC0-A8B9-04C2B6425D24}"/>
              </a:ext>
            </a:extLst>
          </p:cNvPr>
          <p:cNvSpPr txBox="1"/>
          <p:nvPr/>
        </p:nvSpPr>
        <p:spPr>
          <a:xfrm>
            <a:off x="7441955" y="7115241"/>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494</a:t>
            </a:r>
          </a:p>
        </p:txBody>
      </p:sp>
      <p:sp>
        <p:nvSpPr>
          <p:cNvPr id="39" name="CuadroTexto 38">
            <a:extLst>
              <a:ext uri="{FF2B5EF4-FFF2-40B4-BE49-F238E27FC236}">
                <a16:creationId xmlns:a16="http://schemas.microsoft.com/office/drawing/2014/main" id="{5A65849A-A675-47DE-BF33-C902091326DF}"/>
              </a:ext>
            </a:extLst>
          </p:cNvPr>
          <p:cNvSpPr txBox="1"/>
          <p:nvPr/>
        </p:nvSpPr>
        <p:spPr>
          <a:xfrm>
            <a:off x="3522768" y="7571436"/>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572</a:t>
            </a:r>
          </a:p>
        </p:txBody>
      </p:sp>
      <p:sp>
        <p:nvSpPr>
          <p:cNvPr id="41" name="CuadroTexto 40">
            <a:extLst>
              <a:ext uri="{FF2B5EF4-FFF2-40B4-BE49-F238E27FC236}">
                <a16:creationId xmlns:a16="http://schemas.microsoft.com/office/drawing/2014/main" id="{E22A789F-A56B-46B8-9819-C5D58E39EE0F}"/>
              </a:ext>
            </a:extLst>
          </p:cNvPr>
          <p:cNvSpPr txBox="1"/>
          <p:nvPr/>
        </p:nvSpPr>
        <p:spPr>
          <a:xfrm>
            <a:off x="5546797" y="7565432"/>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a:t>
            </a:r>
          </a:p>
        </p:txBody>
      </p:sp>
      <p:sp>
        <p:nvSpPr>
          <p:cNvPr id="43" name="CuadroTexto 42">
            <a:extLst>
              <a:ext uri="{FF2B5EF4-FFF2-40B4-BE49-F238E27FC236}">
                <a16:creationId xmlns:a16="http://schemas.microsoft.com/office/drawing/2014/main" id="{E8E4FC05-E790-441B-BE11-52F7C02F8F74}"/>
              </a:ext>
            </a:extLst>
          </p:cNvPr>
          <p:cNvSpPr txBox="1"/>
          <p:nvPr/>
        </p:nvSpPr>
        <p:spPr>
          <a:xfrm>
            <a:off x="7441955" y="7575616"/>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316</a:t>
            </a:r>
          </a:p>
        </p:txBody>
      </p:sp>
      <p:sp>
        <p:nvSpPr>
          <p:cNvPr id="44" name="CuadroTexto 43">
            <a:extLst>
              <a:ext uri="{FF2B5EF4-FFF2-40B4-BE49-F238E27FC236}">
                <a16:creationId xmlns:a16="http://schemas.microsoft.com/office/drawing/2014/main" id="{1402F8C2-9D78-4BDD-A4E4-8AF8B1479C50}"/>
              </a:ext>
            </a:extLst>
          </p:cNvPr>
          <p:cNvSpPr txBox="1"/>
          <p:nvPr/>
        </p:nvSpPr>
        <p:spPr>
          <a:xfrm>
            <a:off x="3522768" y="8044511"/>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623</a:t>
            </a:r>
          </a:p>
        </p:txBody>
      </p:sp>
      <p:sp>
        <p:nvSpPr>
          <p:cNvPr id="46" name="CuadroTexto 45">
            <a:extLst>
              <a:ext uri="{FF2B5EF4-FFF2-40B4-BE49-F238E27FC236}">
                <a16:creationId xmlns:a16="http://schemas.microsoft.com/office/drawing/2014/main" id="{10529046-99BF-408A-AF28-1E33EB336B71}"/>
              </a:ext>
            </a:extLst>
          </p:cNvPr>
          <p:cNvSpPr txBox="1"/>
          <p:nvPr/>
        </p:nvSpPr>
        <p:spPr>
          <a:xfrm>
            <a:off x="5548207" y="8048691"/>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5</a:t>
            </a:r>
          </a:p>
        </p:txBody>
      </p:sp>
      <p:sp>
        <p:nvSpPr>
          <p:cNvPr id="48" name="CuadroTexto 47">
            <a:extLst>
              <a:ext uri="{FF2B5EF4-FFF2-40B4-BE49-F238E27FC236}">
                <a16:creationId xmlns:a16="http://schemas.microsoft.com/office/drawing/2014/main" id="{2B703CC6-55FF-4EF4-8617-8338A630064A}"/>
              </a:ext>
            </a:extLst>
          </p:cNvPr>
          <p:cNvSpPr txBox="1"/>
          <p:nvPr/>
        </p:nvSpPr>
        <p:spPr>
          <a:xfrm>
            <a:off x="7441955" y="8048691"/>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230</a:t>
            </a:r>
          </a:p>
        </p:txBody>
      </p:sp>
      <p:sp>
        <p:nvSpPr>
          <p:cNvPr id="49" name="CuadroTexto 48">
            <a:extLst>
              <a:ext uri="{FF2B5EF4-FFF2-40B4-BE49-F238E27FC236}">
                <a16:creationId xmlns:a16="http://schemas.microsoft.com/office/drawing/2014/main" id="{F61243D5-07AF-4DA1-871D-36C065DCE4D8}"/>
              </a:ext>
            </a:extLst>
          </p:cNvPr>
          <p:cNvSpPr txBox="1"/>
          <p:nvPr/>
        </p:nvSpPr>
        <p:spPr>
          <a:xfrm>
            <a:off x="3522768" y="8504886"/>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8,900</a:t>
            </a:r>
          </a:p>
        </p:txBody>
      </p:sp>
      <p:sp>
        <p:nvSpPr>
          <p:cNvPr id="51" name="CuadroTexto 50">
            <a:extLst>
              <a:ext uri="{FF2B5EF4-FFF2-40B4-BE49-F238E27FC236}">
                <a16:creationId xmlns:a16="http://schemas.microsoft.com/office/drawing/2014/main" id="{9CAE8E34-CDC3-4D0E-AEBE-77416A4ED4DF}"/>
              </a:ext>
            </a:extLst>
          </p:cNvPr>
          <p:cNvSpPr txBox="1"/>
          <p:nvPr/>
        </p:nvSpPr>
        <p:spPr>
          <a:xfrm>
            <a:off x="5548207" y="8509066"/>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53" name="CuadroTexto 52">
            <a:extLst>
              <a:ext uri="{FF2B5EF4-FFF2-40B4-BE49-F238E27FC236}">
                <a16:creationId xmlns:a16="http://schemas.microsoft.com/office/drawing/2014/main" id="{F861205A-5B0D-4D1A-94C3-8B8ACFF0481B}"/>
              </a:ext>
            </a:extLst>
          </p:cNvPr>
          <p:cNvSpPr txBox="1"/>
          <p:nvPr/>
        </p:nvSpPr>
        <p:spPr>
          <a:xfrm>
            <a:off x="7499503" y="8504886"/>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3,229</a:t>
            </a:r>
          </a:p>
        </p:txBody>
      </p:sp>
      <p:sp>
        <p:nvSpPr>
          <p:cNvPr id="54" name="CuadroTexto 53">
            <a:extLst>
              <a:ext uri="{FF2B5EF4-FFF2-40B4-BE49-F238E27FC236}">
                <a16:creationId xmlns:a16="http://schemas.microsoft.com/office/drawing/2014/main" id="{FDAB4BF2-8215-4535-ABE7-AC81F8019B53}"/>
              </a:ext>
            </a:extLst>
          </p:cNvPr>
          <p:cNvSpPr txBox="1"/>
          <p:nvPr/>
        </p:nvSpPr>
        <p:spPr>
          <a:xfrm>
            <a:off x="3170985" y="2362200"/>
            <a:ext cx="1512259" cy="400110"/>
          </a:xfrm>
          <a:prstGeom prst="rect">
            <a:avLst/>
          </a:prstGeom>
          <a:noFill/>
        </p:spPr>
        <p:txBody>
          <a:bodyPr wrap="square">
            <a:spAutoFit/>
          </a:bodyPr>
          <a:lstStyle/>
          <a:p>
            <a:pPr algn="ctr"/>
            <a:r>
              <a:rPr lang="es-ES" sz="20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0,1%</a:t>
            </a:r>
          </a:p>
        </p:txBody>
      </p:sp>
      <p:sp>
        <p:nvSpPr>
          <p:cNvPr id="55" name="CuadroTexto 54">
            <a:extLst>
              <a:ext uri="{FF2B5EF4-FFF2-40B4-BE49-F238E27FC236}">
                <a16:creationId xmlns:a16="http://schemas.microsoft.com/office/drawing/2014/main" id="{5F48775F-2F15-474A-A37C-CF9265B56477}"/>
              </a:ext>
            </a:extLst>
          </p:cNvPr>
          <p:cNvSpPr txBox="1"/>
          <p:nvPr/>
        </p:nvSpPr>
        <p:spPr>
          <a:xfrm>
            <a:off x="4300379" y="2362200"/>
            <a:ext cx="1512259" cy="400110"/>
          </a:xfrm>
          <a:prstGeom prst="rect">
            <a:avLst/>
          </a:prstGeom>
          <a:noFill/>
        </p:spPr>
        <p:txBody>
          <a:bodyPr wrap="square">
            <a:spAutoFit/>
          </a:bodyPr>
          <a:lstStyle/>
          <a:p>
            <a:pPr algn="ctr"/>
            <a:r>
              <a:rPr lang="es-ES" sz="20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3,8%</a:t>
            </a:r>
          </a:p>
        </p:txBody>
      </p:sp>
      <p:sp>
        <p:nvSpPr>
          <p:cNvPr id="56" name="CuadroTexto 55">
            <a:extLst>
              <a:ext uri="{FF2B5EF4-FFF2-40B4-BE49-F238E27FC236}">
                <a16:creationId xmlns:a16="http://schemas.microsoft.com/office/drawing/2014/main" id="{38C31CFA-7A5B-4D97-9F28-E82123384832}"/>
              </a:ext>
            </a:extLst>
          </p:cNvPr>
          <p:cNvSpPr txBox="1"/>
          <p:nvPr/>
        </p:nvSpPr>
        <p:spPr>
          <a:xfrm>
            <a:off x="5404373" y="2362200"/>
            <a:ext cx="1512259" cy="400110"/>
          </a:xfrm>
          <a:prstGeom prst="rect">
            <a:avLst/>
          </a:prstGeom>
          <a:noFill/>
        </p:spPr>
        <p:txBody>
          <a:bodyPr wrap="square">
            <a:spAutoFit/>
          </a:bodyPr>
          <a:lstStyle/>
          <a:p>
            <a:pPr algn="ctr"/>
            <a:r>
              <a:rPr lang="es-ES" sz="20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81,6%</a:t>
            </a:r>
          </a:p>
        </p:txBody>
      </p:sp>
      <p:sp>
        <p:nvSpPr>
          <p:cNvPr id="57" name="CuadroTexto 56">
            <a:extLst>
              <a:ext uri="{FF2B5EF4-FFF2-40B4-BE49-F238E27FC236}">
                <a16:creationId xmlns:a16="http://schemas.microsoft.com/office/drawing/2014/main" id="{8A5658D6-197E-46A3-B335-D7CC9B6BB448}"/>
              </a:ext>
            </a:extLst>
          </p:cNvPr>
          <p:cNvSpPr txBox="1"/>
          <p:nvPr/>
        </p:nvSpPr>
        <p:spPr>
          <a:xfrm>
            <a:off x="952148" y="2362200"/>
            <a:ext cx="1512259" cy="400110"/>
          </a:xfrm>
          <a:prstGeom prst="rect">
            <a:avLst/>
          </a:prstGeom>
          <a:noFill/>
        </p:spPr>
        <p:txBody>
          <a:bodyPr wrap="square">
            <a:spAutoFit/>
          </a:bodyPr>
          <a:lstStyle/>
          <a:p>
            <a:pPr algn="ctr"/>
            <a:r>
              <a:rPr lang="es-ES" sz="20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2,6%</a:t>
            </a:r>
          </a:p>
        </p:txBody>
      </p:sp>
      <p:sp>
        <p:nvSpPr>
          <p:cNvPr id="58" name="CuadroTexto 57">
            <a:extLst>
              <a:ext uri="{FF2B5EF4-FFF2-40B4-BE49-F238E27FC236}">
                <a16:creationId xmlns:a16="http://schemas.microsoft.com/office/drawing/2014/main" id="{4C0B0BBB-D80F-41D5-92C0-D24FA0637835}"/>
              </a:ext>
            </a:extLst>
          </p:cNvPr>
          <p:cNvSpPr txBox="1"/>
          <p:nvPr/>
        </p:nvSpPr>
        <p:spPr>
          <a:xfrm>
            <a:off x="3522768" y="4787966"/>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114</a:t>
            </a:r>
          </a:p>
        </p:txBody>
      </p:sp>
      <p:sp>
        <p:nvSpPr>
          <p:cNvPr id="59" name="CuadroTexto 58">
            <a:extLst>
              <a:ext uri="{FF2B5EF4-FFF2-40B4-BE49-F238E27FC236}">
                <a16:creationId xmlns:a16="http://schemas.microsoft.com/office/drawing/2014/main" id="{1DD75175-17FE-4E00-B68D-05ADA2D8C2FA}"/>
              </a:ext>
            </a:extLst>
          </p:cNvPr>
          <p:cNvSpPr txBox="1"/>
          <p:nvPr/>
        </p:nvSpPr>
        <p:spPr>
          <a:xfrm>
            <a:off x="6512224" y="2362200"/>
            <a:ext cx="1512259" cy="400110"/>
          </a:xfrm>
          <a:prstGeom prst="rect">
            <a:avLst/>
          </a:prstGeom>
          <a:noFill/>
        </p:spPr>
        <p:txBody>
          <a:bodyPr wrap="square">
            <a:spAutoFit/>
          </a:bodyPr>
          <a:lstStyle/>
          <a:p>
            <a:pPr algn="ctr"/>
            <a:r>
              <a:rPr lang="es-ES" sz="20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2,0%</a:t>
            </a:r>
          </a:p>
        </p:txBody>
      </p:sp>
      <p:sp>
        <p:nvSpPr>
          <p:cNvPr id="60" name="CuadroTexto 59">
            <a:extLst>
              <a:ext uri="{FF2B5EF4-FFF2-40B4-BE49-F238E27FC236}">
                <a16:creationId xmlns:a16="http://schemas.microsoft.com/office/drawing/2014/main" id="{3111F4D1-9CF8-478F-B491-0B279E4A47AD}"/>
              </a:ext>
            </a:extLst>
          </p:cNvPr>
          <p:cNvSpPr txBox="1"/>
          <p:nvPr/>
        </p:nvSpPr>
        <p:spPr>
          <a:xfrm>
            <a:off x="7641618" y="2362200"/>
            <a:ext cx="1512259" cy="400110"/>
          </a:xfrm>
          <a:prstGeom prst="rect">
            <a:avLst/>
          </a:prstGeom>
          <a:noFill/>
        </p:spPr>
        <p:txBody>
          <a:bodyPr wrap="square">
            <a:spAutoFit/>
          </a:bodyPr>
          <a:lstStyle/>
          <a:p>
            <a:pPr algn="ctr"/>
            <a:r>
              <a:rPr lang="es-ES" sz="20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2,6%</a:t>
            </a:r>
          </a:p>
        </p:txBody>
      </p:sp>
      <p:sp>
        <p:nvSpPr>
          <p:cNvPr id="2" name="CuadroTexto 1">
            <a:extLst>
              <a:ext uri="{FF2B5EF4-FFF2-40B4-BE49-F238E27FC236}">
                <a16:creationId xmlns:a16="http://schemas.microsoft.com/office/drawing/2014/main" id="{62825E48-73D6-637F-C453-F5F8F12A8FE0}"/>
              </a:ext>
            </a:extLst>
          </p:cNvPr>
          <p:cNvSpPr txBox="1"/>
          <p:nvPr/>
        </p:nvSpPr>
        <p:spPr>
          <a:xfrm>
            <a:off x="3524179" y="9006205"/>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11,809</a:t>
            </a:r>
          </a:p>
        </p:txBody>
      </p:sp>
      <p:sp>
        <p:nvSpPr>
          <p:cNvPr id="3" name="CuadroTexto 2">
            <a:extLst>
              <a:ext uri="{FF2B5EF4-FFF2-40B4-BE49-F238E27FC236}">
                <a16:creationId xmlns:a16="http://schemas.microsoft.com/office/drawing/2014/main" id="{6283ADE7-1334-B6A8-3923-CA77219DBDE2}"/>
              </a:ext>
            </a:extLst>
          </p:cNvPr>
          <p:cNvSpPr txBox="1"/>
          <p:nvPr/>
        </p:nvSpPr>
        <p:spPr>
          <a:xfrm>
            <a:off x="1044932" y="9347767"/>
            <a:ext cx="6847783" cy="338554"/>
          </a:xfrm>
          <a:prstGeom prst="rect">
            <a:avLst/>
          </a:prstGeom>
          <a:noFill/>
        </p:spPr>
        <p:txBody>
          <a:bodyPr wrap="square" rtlCol="0">
            <a:spAutoFit/>
          </a:bodyPr>
          <a:lstStyle/>
          <a:p>
            <a:pPr algn="just"/>
            <a:r>
              <a:rPr lang="es-MX" sz="800" b="1" u="sng" dirty="0">
                <a:solidFill>
                  <a:srgbClr val="23505E"/>
                </a:solidFill>
                <a:latin typeface="Open Sans" panose="020B0606030504020204" pitchFamily="34" charset="0"/>
                <a:ea typeface="Open Sans" panose="020B0606030504020204" pitchFamily="34" charset="0"/>
                <a:cs typeface="Open Sans" panose="020B0606030504020204" pitchFamily="34" charset="0"/>
              </a:rPr>
              <a:t>Nota1:</a:t>
            </a:r>
          </a:p>
          <a:p>
            <a:pPr algn="just"/>
            <a:r>
              <a:rPr lang="es-MX" sz="800" dirty="0">
                <a:solidFill>
                  <a:srgbClr val="23505E"/>
                </a:solidFill>
                <a:latin typeface="Open Sans" panose="020B0606030504020204" pitchFamily="34" charset="0"/>
                <a:ea typeface="Open Sans" panose="020B0606030504020204" pitchFamily="34" charset="0"/>
                <a:cs typeface="Open Sans" panose="020B0606030504020204" pitchFamily="34" charset="0"/>
              </a:rPr>
              <a:t>La caracterización por subregión para cada canal se realiza según la disponibilidad del dato reportado por los usuarios.</a:t>
            </a:r>
          </a:p>
        </p:txBody>
      </p:sp>
      <p:sp>
        <p:nvSpPr>
          <p:cNvPr id="4" name="CuadroTexto 3">
            <a:extLst>
              <a:ext uri="{FF2B5EF4-FFF2-40B4-BE49-F238E27FC236}">
                <a16:creationId xmlns:a16="http://schemas.microsoft.com/office/drawing/2014/main" id="{98E32BFB-50F3-DD69-BCE3-CB94A82D66D3}"/>
              </a:ext>
            </a:extLst>
          </p:cNvPr>
          <p:cNvSpPr txBox="1"/>
          <p:nvPr/>
        </p:nvSpPr>
        <p:spPr>
          <a:xfrm>
            <a:off x="5546797" y="8978435"/>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7</a:t>
            </a:r>
          </a:p>
        </p:txBody>
      </p:sp>
      <p:sp>
        <p:nvSpPr>
          <p:cNvPr id="5" name="CuadroTexto 4">
            <a:extLst>
              <a:ext uri="{FF2B5EF4-FFF2-40B4-BE49-F238E27FC236}">
                <a16:creationId xmlns:a16="http://schemas.microsoft.com/office/drawing/2014/main" id="{7155E0D5-FA4A-00C7-2D34-043A185B992D}"/>
              </a:ext>
            </a:extLst>
          </p:cNvPr>
          <p:cNvSpPr txBox="1"/>
          <p:nvPr/>
        </p:nvSpPr>
        <p:spPr>
          <a:xfrm>
            <a:off x="7441955" y="8987685"/>
            <a:ext cx="1009650" cy="369332"/>
          </a:xfrm>
          <a:prstGeom prst="rect">
            <a:avLst/>
          </a:prstGeom>
          <a:noFill/>
        </p:spPr>
        <p:txBody>
          <a:bodyPr wrap="square">
            <a:spAutoFit/>
          </a:bodyPr>
          <a:lstStyle/>
          <a:p>
            <a:pPr algn="ct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4,776</a:t>
            </a:r>
          </a:p>
        </p:txBody>
      </p:sp>
    </p:spTree>
    <p:extLst>
      <p:ext uri="{BB962C8B-B14F-4D97-AF65-F5344CB8AC3E}">
        <p14:creationId xmlns:p14="http://schemas.microsoft.com/office/powerpoint/2010/main" val="27537027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Gráfico 1">
            <a:extLst>
              <a:ext uri="{FF2B5EF4-FFF2-40B4-BE49-F238E27FC236}">
                <a16:creationId xmlns:a16="http://schemas.microsoft.com/office/drawing/2014/main" id="{705BD593-3658-DB22-1CDA-59CA5B04F1E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8277" y="2015929"/>
            <a:ext cx="9144070" cy="1321836"/>
          </a:xfrm>
          <a:prstGeom prst="rect">
            <a:avLst/>
          </a:prstGeom>
        </p:spPr>
      </p:pic>
      <p:sp>
        <p:nvSpPr>
          <p:cNvPr id="5" name="CuadroTexto 4">
            <a:extLst>
              <a:ext uri="{FF2B5EF4-FFF2-40B4-BE49-F238E27FC236}">
                <a16:creationId xmlns:a16="http://schemas.microsoft.com/office/drawing/2014/main" id="{F925D532-188D-376A-2A8E-33132577407B}"/>
              </a:ext>
            </a:extLst>
          </p:cNvPr>
          <p:cNvSpPr txBox="1"/>
          <p:nvPr/>
        </p:nvSpPr>
        <p:spPr>
          <a:xfrm>
            <a:off x="1027913" y="2026660"/>
            <a:ext cx="8024797" cy="999954"/>
          </a:xfrm>
          <a:prstGeom prst="rect">
            <a:avLst/>
          </a:prstGeom>
          <a:noFill/>
        </p:spPr>
        <p:txBody>
          <a:bodyPr wrap="square" rtlCol="0">
            <a:spAutoFit/>
          </a:bodyPr>
          <a:lstStyle/>
          <a:p>
            <a:pPr marL="0" marR="0" lvl="0" indent="0" algn="just" defTabSz="457200" rtl="0" eaLnBrk="1" fontAlgn="auto" latinLnBrk="0" hangingPunct="1">
              <a:lnSpc>
                <a:spcPct val="107000"/>
              </a:lnSpc>
              <a:spcBef>
                <a:spcPts val="0"/>
              </a:spcBef>
              <a:spcAft>
                <a:spcPts val="80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Se evidencia la recepción de </a:t>
            </a:r>
            <a:r>
              <a:rPr lang="es-ES" sz="2000"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114</a:t>
            </a:r>
            <a:r>
              <a:rPr kumimoji="0" lang="es-ES" sz="2000" b="0" i="0" u="none" strike="noStrike" kern="1200" cap="none" spc="0" normalizeH="0" baseline="0" noProof="0" dirty="0">
                <a:ln>
                  <a:noFill/>
                </a:ln>
                <a:solidFill>
                  <a:srgbClr val="00A48D"/>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 (51%) </a:t>
            </a: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manifestaciones a través de la línea telefónica, siendo este el canal más utilizado por los usuarios.</a:t>
            </a:r>
            <a:endParaRPr kumimoji="0" lang="es-CO"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endParaRPr>
          </a:p>
        </p:txBody>
      </p:sp>
      <p:sp>
        <p:nvSpPr>
          <p:cNvPr id="6" name="CuadroTexto 5">
            <a:extLst>
              <a:ext uri="{FF2B5EF4-FFF2-40B4-BE49-F238E27FC236}">
                <a16:creationId xmlns:a16="http://schemas.microsoft.com/office/drawing/2014/main" id="{9D7678F2-63F7-CBC0-EB95-7392A709BE8F}"/>
              </a:ext>
            </a:extLst>
          </p:cNvPr>
          <p:cNvSpPr txBox="1"/>
          <p:nvPr/>
        </p:nvSpPr>
        <p:spPr>
          <a:xfrm>
            <a:off x="2136719" y="4040809"/>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114</a:t>
            </a:r>
          </a:p>
        </p:txBody>
      </p:sp>
      <p:sp>
        <p:nvSpPr>
          <p:cNvPr id="7" name="CuadroTexto 6">
            <a:extLst>
              <a:ext uri="{FF2B5EF4-FFF2-40B4-BE49-F238E27FC236}">
                <a16:creationId xmlns:a16="http://schemas.microsoft.com/office/drawing/2014/main" id="{12274C96-D3FB-D591-7CC2-A0CEB014F18A}"/>
              </a:ext>
            </a:extLst>
          </p:cNvPr>
          <p:cNvSpPr txBox="1"/>
          <p:nvPr/>
        </p:nvSpPr>
        <p:spPr>
          <a:xfrm>
            <a:off x="2211404" y="4683702"/>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87</a:t>
            </a:r>
          </a:p>
        </p:txBody>
      </p:sp>
      <p:sp>
        <p:nvSpPr>
          <p:cNvPr id="8" name="CuadroTexto 7">
            <a:extLst>
              <a:ext uri="{FF2B5EF4-FFF2-40B4-BE49-F238E27FC236}">
                <a16:creationId xmlns:a16="http://schemas.microsoft.com/office/drawing/2014/main" id="{0C0EFE64-1E5A-D4CA-47F9-B9B289DD649D}"/>
              </a:ext>
            </a:extLst>
          </p:cNvPr>
          <p:cNvSpPr txBox="1"/>
          <p:nvPr/>
        </p:nvSpPr>
        <p:spPr>
          <a:xfrm>
            <a:off x="2211404"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a:t>
            </a:r>
          </a:p>
        </p:txBody>
      </p:sp>
      <p:sp>
        <p:nvSpPr>
          <p:cNvPr id="9" name="CuadroTexto 8">
            <a:extLst>
              <a:ext uri="{FF2B5EF4-FFF2-40B4-BE49-F238E27FC236}">
                <a16:creationId xmlns:a16="http://schemas.microsoft.com/office/drawing/2014/main" id="{61F1D7BC-D7CC-C80D-CFCA-BDE7C5F48DEF}"/>
              </a:ext>
            </a:extLst>
          </p:cNvPr>
          <p:cNvSpPr txBox="1"/>
          <p:nvPr/>
        </p:nvSpPr>
        <p:spPr>
          <a:xfrm>
            <a:off x="2335221" y="621491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2</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10" name="CuadroTexto 9">
            <a:extLst>
              <a:ext uri="{FF2B5EF4-FFF2-40B4-BE49-F238E27FC236}">
                <a16:creationId xmlns:a16="http://schemas.microsoft.com/office/drawing/2014/main" id="{CBBD7A5A-3708-0004-8BE8-C588A5A2F0EE}"/>
              </a:ext>
            </a:extLst>
          </p:cNvPr>
          <p:cNvSpPr txBox="1"/>
          <p:nvPr/>
        </p:nvSpPr>
        <p:spPr>
          <a:xfrm>
            <a:off x="2401896" y="686274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11" name="CuadroTexto 10">
            <a:extLst>
              <a:ext uri="{FF2B5EF4-FFF2-40B4-BE49-F238E27FC236}">
                <a16:creationId xmlns:a16="http://schemas.microsoft.com/office/drawing/2014/main" id="{9A2E0595-9354-9C7E-3A05-B214D9D3A216}"/>
              </a:ext>
            </a:extLst>
          </p:cNvPr>
          <p:cNvSpPr txBox="1"/>
          <p:nvPr/>
        </p:nvSpPr>
        <p:spPr>
          <a:xfrm>
            <a:off x="2401896" y="750099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22</a:t>
            </a:r>
          </a:p>
        </p:txBody>
      </p:sp>
      <p:sp>
        <p:nvSpPr>
          <p:cNvPr id="13" name="CuadroTexto 12">
            <a:extLst>
              <a:ext uri="{FF2B5EF4-FFF2-40B4-BE49-F238E27FC236}">
                <a16:creationId xmlns:a16="http://schemas.microsoft.com/office/drawing/2014/main" id="{3ADC7160-1587-3B72-384F-EA90B22957C6}"/>
              </a:ext>
            </a:extLst>
          </p:cNvPr>
          <p:cNvSpPr txBox="1"/>
          <p:nvPr/>
        </p:nvSpPr>
        <p:spPr>
          <a:xfrm>
            <a:off x="2114918" y="8137557"/>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224</a:t>
            </a:r>
          </a:p>
        </p:txBody>
      </p:sp>
      <p:sp>
        <p:nvSpPr>
          <p:cNvPr id="15" name="CuadroTexto 14">
            <a:extLst>
              <a:ext uri="{FF2B5EF4-FFF2-40B4-BE49-F238E27FC236}">
                <a16:creationId xmlns:a16="http://schemas.microsoft.com/office/drawing/2014/main" id="{1F7145B6-4514-BF5B-C550-73D375733B2F}"/>
              </a:ext>
            </a:extLst>
          </p:cNvPr>
          <p:cNvSpPr txBox="1"/>
          <p:nvPr/>
        </p:nvSpPr>
        <p:spPr>
          <a:xfrm>
            <a:off x="3525732" y="4040809"/>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86</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17" name="CuadroTexto 16">
            <a:extLst>
              <a:ext uri="{FF2B5EF4-FFF2-40B4-BE49-F238E27FC236}">
                <a16:creationId xmlns:a16="http://schemas.microsoft.com/office/drawing/2014/main" id="{5CC76DAC-AC5C-6F80-EBC5-1D262FADA76E}"/>
              </a:ext>
            </a:extLst>
          </p:cNvPr>
          <p:cNvSpPr txBox="1"/>
          <p:nvPr/>
        </p:nvSpPr>
        <p:spPr>
          <a:xfrm>
            <a:off x="3582088" y="4683846"/>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68</a:t>
            </a:r>
          </a:p>
        </p:txBody>
      </p:sp>
      <p:sp>
        <p:nvSpPr>
          <p:cNvPr id="19" name="CuadroTexto 18">
            <a:extLst>
              <a:ext uri="{FF2B5EF4-FFF2-40B4-BE49-F238E27FC236}">
                <a16:creationId xmlns:a16="http://schemas.microsoft.com/office/drawing/2014/main" id="{6ED5F38E-5008-0511-F603-CDF39CCFCD8B}"/>
              </a:ext>
            </a:extLst>
          </p:cNvPr>
          <p:cNvSpPr txBox="1"/>
          <p:nvPr/>
        </p:nvSpPr>
        <p:spPr>
          <a:xfrm>
            <a:off x="3582088"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4" name="CuadroTexto 23">
            <a:extLst>
              <a:ext uri="{FF2B5EF4-FFF2-40B4-BE49-F238E27FC236}">
                <a16:creationId xmlns:a16="http://schemas.microsoft.com/office/drawing/2014/main" id="{852F6BE2-AEF9-97A9-AB6F-756EBD0AC1C0}"/>
              </a:ext>
            </a:extLst>
          </p:cNvPr>
          <p:cNvSpPr txBox="1"/>
          <p:nvPr/>
        </p:nvSpPr>
        <p:spPr>
          <a:xfrm>
            <a:off x="3694008" y="621491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5" name="CuadroTexto 24">
            <a:extLst>
              <a:ext uri="{FF2B5EF4-FFF2-40B4-BE49-F238E27FC236}">
                <a16:creationId xmlns:a16="http://schemas.microsoft.com/office/drawing/2014/main" id="{5F4462E1-CB27-85AB-5E51-DC2B3302D054}"/>
              </a:ext>
            </a:extLst>
          </p:cNvPr>
          <p:cNvSpPr txBox="1"/>
          <p:nvPr/>
        </p:nvSpPr>
        <p:spPr>
          <a:xfrm>
            <a:off x="3779733" y="6857955"/>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26" name="CuadroTexto 25">
            <a:extLst>
              <a:ext uri="{FF2B5EF4-FFF2-40B4-BE49-F238E27FC236}">
                <a16:creationId xmlns:a16="http://schemas.microsoft.com/office/drawing/2014/main" id="{6335DEC5-A93D-E7D3-C1D4-9A58188655C2}"/>
              </a:ext>
            </a:extLst>
          </p:cNvPr>
          <p:cNvSpPr txBox="1"/>
          <p:nvPr/>
        </p:nvSpPr>
        <p:spPr>
          <a:xfrm>
            <a:off x="3779733" y="750099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a:t>
            </a:r>
          </a:p>
        </p:txBody>
      </p:sp>
      <p:sp>
        <p:nvSpPr>
          <p:cNvPr id="27" name="CuadroTexto 26">
            <a:extLst>
              <a:ext uri="{FF2B5EF4-FFF2-40B4-BE49-F238E27FC236}">
                <a16:creationId xmlns:a16="http://schemas.microsoft.com/office/drawing/2014/main" id="{94193F69-DC72-93FD-0543-DBE2BAF1E1DF}"/>
              </a:ext>
            </a:extLst>
          </p:cNvPr>
          <p:cNvSpPr txBox="1"/>
          <p:nvPr/>
        </p:nvSpPr>
        <p:spPr>
          <a:xfrm>
            <a:off x="3560355" y="8137557"/>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155</a:t>
            </a:r>
          </a:p>
        </p:txBody>
      </p:sp>
      <p:sp>
        <p:nvSpPr>
          <p:cNvPr id="28" name="CuadroTexto 27">
            <a:extLst>
              <a:ext uri="{FF2B5EF4-FFF2-40B4-BE49-F238E27FC236}">
                <a16:creationId xmlns:a16="http://schemas.microsoft.com/office/drawing/2014/main" id="{DDD14FAC-1D5D-693A-C291-B55AE0B540A1}"/>
              </a:ext>
            </a:extLst>
          </p:cNvPr>
          <p:cNvSpPr txBox="1"/>
          <p:nvPr/>
        </p:nvSpPr>
        <p:spPr>
          <a:xfrm>
            <a:off x="1943443" y="3517223"/>
            <a:ext cx="1396202" cy="30777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14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Marzo 2024</a:t>
            </a:r>
            <a:endPar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9" name="CuadroTexto 28">
            <a:extLst>
              <a:ext uri="{FF2B5EF4-FFF2-40B4-BE49-F238E27FC236}">
                <a16:creationId xmlns:a16="http://schemas.microsoft.com/office/drawing/2014/main" id="{3DD5871A-E2FA-40E9-CC42-1340B3C33846}"/>
              </a:ext>
            </a:extLst>
          </p:cNvPr>
          <p:cNvSpPr txBox="1"/>
          <p:nvPr/>
        </p:nvSpPr>
        <p:spPr>
          <a:xfrm>
            <a:off x="3381983" y="3507516"/>
            <a:ext cx="1396201" cy="30777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14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Febrero 2024</a:t>
            </a:r>
            <a:endPar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9" name="CuadroTexto 38">
            <a:extLst>
              <a:ext uri="{FF2B5EF4-FFF2-40B4-BE49-F238E27FC236}">
                <a16:creationId xmlns:a16="http://schemas.microsoft.com/office/drawing/2014/main" id="{A744E4FB-1C4B-08C5-1B26-D1E8DF5F2137}"/>
              </a:ext>
            </a:extLst>
          </p:cNvPr>
          <p:cNvSpPr txBox="1"/>
          <p:nvPr/>
        </p:nvSpPr>
        <p:spPr>
          <a:xfrm>
            <a:off x="3108342" y="8984417"/>
            <a:ext cx="6797658" cy="55912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8167689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40F2A079-1CA3-9C65-350F-50926459C940}"/>
              </a:ext>
            </a:extLst>
          </p:cNvPr>
          <p:cNvSpPr txBox="1"/>
          <p:nvPr/>
        </p:nvSpPr>
        <p:spPr>
          <a:xfrm>
            <a:off x="2165384" y="4045008"/>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78</a:t>
            </a:r>
          </a:p>
        </p:txBody>
      </p:sp>
      <p:sp>
        <p:nvSpPr>
          <p:cNvPr id="3" name="CuadroTexto 2">
            <a:extLst>
              <a:ext uri="{FF2B5EF4-FFF2-40B4-BE49-F238E27FC236}">
                <a16:creationId xmlns:a16="http://schemas.microsoft.com/office/drawing/2014/main" id="{191A3D3B-AFFA-A775-3B5A-E3F028F568BF}"/>
              </a:ext>
            </a:extLst>
          </p:cNvPr>
          <p:cNvSpPr txBox="1"/>
          <p:nvPr/>
        </p:nvSpPr>
        <p:spPr>
          <a:xfrm>
            <a:off x="2211404" y="4683702"/>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75</a:t>
            </a:r>
          </a:p>
        </p:txBody>
      </p:sp>
      <p:sp>
        <p:nvSpPr>
          <p:cNvPr id="4" name="CuadroTexto 3">
            <a:extLst>
              <a:ext uri="{FF2B5EF4-FFF2-40B4-BE49-F238E27FC236}">
                <a16:creationId xmlns:a16="http://schemas.microsoft.com/office/drawing/2014/main" id="{4E925F82-1547-145E-8F01-265E629FB068}"/>
              </a:ext>
            </a:extLst>
          </p:cNvPr>
          <p:cNvSpPr txBox="1"/>
          <p:nvPr/>
        </p:nvSpPr>
        <p:spPr>
          <a:xfrm>
            <a:off x="2211404"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3</a:t>
            </a:r>
          </a:p>
        </p:txBody>
      </p:sp>
      <p:sp>
        <p:nvSpPr>
          <p:cNvPr id="21" name="CuadroTexto 20">
            <a:extLst>
              <a:ext uri="{FF2B5EF4-FFF2-40B4-BE49-F238E27FC236}">
                <a16:creationId xmlns:a16="http://schemas.microsoft.com/office/drawing/2014/main" id="{C4546D59-5972-EA2E-75C4-35671CA28D1C}"/>
              </a:ext>
            </a:extLst>
          </p:cNvPr>
          <p:cNvSpPr txBox="1"/>
          <p:nvPr/>
        </p:nvSpPr>
        <p:spPr>
          <a:xfrm>
            <a:off x="2335221" y="621491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2" name="CuadroTexto 21">
            <a:extLst>
              <a:ext uri="{FF2B5EF4-FFF2-40B4-BE49-F238E27FC236}">
                <a16:creationId xmlns:a16="http://schemas.microsoft.com/office/drawing/2014/main" id="{474265C4-DE22-776F-DB36-5028F70B57C4}"/>
              </a:ext>
            </a:extLst>
          </p:cNvPr>
          <p:cNvSpPr txBox="1"/>
          <p:nvPr/>
        </p:nvSpPr>
        <p:spPr>
          <a:xfrm>
            <a:off x="2401896" y="686274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2</a:t>
            </a:r>
          </a:p>
        </p:txBody>
      </p:sp>
      <p:sp>
        <p:nvSpPr>
          <p:cNvPr id="25" name="CuadroTexto 24">
            <a:extLst>
              <a:ext uri="{FF2B5EF4-FFF2-40B4-BE49-F238E27FC236}">
                <a16:creationId xmlns:a16="http://schemas.microsoft.com/office/drawing/2014/main" id="{A808D64F-2F7B-B381-2553-01773A40415B}"/>
              </a:ext>
            </a:extLst>
          </p:cNvPr>
          <p:cNvSpPr txBox="1"/>
          <p:nvPr/>
        </p:nvSpPr>
        <p:spPr>
          <a:xfrm>
            <a:off x="2401896" y="750099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29</a:t>
            </a:r>
          </a:p>
        </p:txBody>
      </p:sp>
      <p:sp>
        <p:nvSpPr>
          <p:cNvPr id="26" name="CuadroTexto 25">
            <a:extLst>
              <a:ext uri="{FF2B5EF4-FFF2-40B4-BE49-F238E27FC236}">
                <a16:creationId xmlns:a16="http://schemas.microsoft.com/office/drawing/2014/main" id="{607B726B-351C-12B3-3DF5-096B094B6BC2}"/>
              </a:ext>
            </a:extLst>
          </p:cNvPr>
          <p:cNvSpPr txBox="1"/>
          <p:nvPr/>
        </p:nvSpPr>
        <p:spPr>
          <a:xfrm>
            <a:off x="2147896" y="8139242"/>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187</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7" name="CuadroTexto 26">
            <a:extLst>
              <a:ext uri="{FF2B5EF4-FFF2-40B4-BE49-F238E27FC236}">
                <a16:creationId xmlns:a16="http://schemas.microsoft.com/office/drawing/2014/main" id="{325714A1-596A-3055-1A1C-0713BA9F8090}"/>
              </a:ext>
            </a:extLst>
          </p:cNvPr>
          <p:cNvSpPr txBox="1"/>
          <p:nvPr/>
        </p:nvSpPr>
        <p:spPr>
          <a:xfrm>
            <a:off x="3525732" y="4040809"/>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63</a:t>
            </a:r>
          </a:p>
        </p:txBody>
      </p:sp>
      <p:sp>
        <p:nvSpPr>
          <p:cNvPr id="28" name="CuadroTexto 27">
            <a:extLst>
              <a:ext uri="{FF2B5EF4-FFF2-40B4-BE49-F238E27FC236}">
                <a16:creationId xmlns:a16="http://schemas.microsoft.com/office/drawing/2014/main" id="{5ED42F72-BF0B-DA4D-B808-6C6AC2FED761}"/>
              </a:ext>
            </a:extLst>
          </p:cNvPr>
          <p:cNvSpPr txBox="1"/>
          <p:nvPr/>
        </p:nvSpPr>
        <p:spPr>
          <a:xfrm>
            <a:off x="3582088" y="4683846"/>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61</a:t>
            </a:r>
          </a:p>
        </p:txBody>
      </p:sp>
      <p:sp>
        <p:nvSpPr>
          <p:cNvPr id="29" name="CuadroTexto 28">
            <a:extLst>
              <a:ext uri="{FF2B5EF4-FFF2-40B4-BE49-F238E27FC236}">
                <a16:creationId xmlns:a16="http://schemas.microsoft.com/office/drawing/2014/main" id="{49DBDB0F-5E7E-49C9-7610-571BD61243D3}"/>
              </a:ext>
            </a:extLst>
          </p:cNvPr>
          <p:cNvSpPr txBox="1"/>
          <p:nvPr/>
        </p:nvSpPr>
        <p:spPr>
          <a:xfrm>
            <a:off x="3582088"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0" name="CuadroTexto 29">
            <a:extLst>
              <a:ext uri="{FF2B5EF4-FFF2-40B4-BE49-F238E27FC236}">
                <a16:creationId xmlns:a16="http://schemas.microsoft.com/office/drawing/2014/main" id="{3B9D541D-D946-356B-462B-FC0D1EF1DB77}"/>
              </a:ext>
            </a:extLst>
          </p:cNvPr>
          <p:cNvSpPr txBox="1"/>
          <p:nvPr/>
        </p:nvSpPr>
        <p:spPr>
          <a:xfrm>
            <a:off x="3694008" y="621491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31" name="CuadroTexto 30">
            <a:extLst>
              <a:ext uri="{FF2B5EF4-FFF2-40B4-BE49-F238E27FC236}">
                <a16:creationId xmlns:a16="http://schemas.microsoft.com/office/drawing/2014/main" id="{78EDE7A0-CAEB-3A2E-B1C7-C1CCABB001DC}"/>
              </a:ext>
            </a:extLst>
          </p:cNvPr>
          <p:cNvSpPr txBox="1"/>
          <p:nvPr/>
        </p:nvSpPr>
        <p:spPr>
          <a:xfrm>
            <a:off x="3779733" y="6857955"/>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a:t>
            </a:r>
          </a:p>
        </p:txBody>
      </p:sp>
      <p:sp>
        <p:nvSpPr>
          <p:cNvPr id="32" name="CuadroTexto 31">
            <a:extLst>
              <a:ext uri="{FF2B5EF4-FFF2-40B4-BE49-F238E27FC236}">
                <a16:creationId xmlns:a16="http://schemas.microsoft.com/office/drawing/2014/main" id="{DE35FECF-46F5-7D78-6423-DECE6B94C6DA}"/>
              </a:ext>
            </a:extLst>
          </p:cNvPr>
          <p:cNvSpPr txBox="1"/>
          <p:nvPr/>
        </p:nvSpPr>
        <p:spPr>
          <a:xfrm>
            <a:off x="3779733" y="750099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2</a:t>
            </a:r>
          </a:p>
        </p:txBody>
      </p:sp>
      <p:sp>
        <p:nvSpPr>
          <p:cNvPr id="33" name="CuadroTexto 32">
            <a:extLst>
              <a:ext uri="{FF2B5EF4-FFF2-40B4-BE49-F238E27FC236}">
                <a16:creationId xmlns:a16="http://schemas.microsoft.com/office/drawing/2014/main" id="{D9142DB6-4C75-FCA1-9409-87B4A3585566}"/>
              </a:ext>
            </a:extLst>
          </p:cNvPr>
          <p:cNvSpPr txBox="1"/>
          <p:nvPr/>
        </p:nvSpPr>
        <p:spPr>
          <a:xfrm>
            <a:off x="3523737" y="8139242"/>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128</a:t>
            </a:r>
          </a:p>
        </p:txBody>
      </p:sp>
      <p:sp>
        <p:nvSpPr>
          <p:cNvPr id="34" name="CuadroTexto 33">
            <a:extLst>
              <a:ext uri="{FF2B5EF4-FFF2-40B4-BE49-F238E27FC236}">
                <a16:creationId xmlns:a16="http://schemas.microsoft.com/office/drawing/2014/main" id="{8CD064E5-EF84-F984-F148-7829BF199D0F}"/>
              </a:ext>
            </a:extLst>
          </p:cNvPr>
          <p:cNvSpPr txBox="1"/>
          <p:nvPr/>
        </p:nvSpPr>
        <p:spPr>
          <a:xfrm>
            <a:off x="1587532" y="3539093"/>
            <a:ext cx="1753076" cy="30777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14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Marzo 2024</a:t>
            </a:r>
            <a:endPar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5" name="CuadroTexto 34">
            <a:extLst>
              <a:ext uri="{FF2B5EF4-FFF2-40B4-BE49-F238E27FC236}">
                <a16:creationId xmlns:a16="http://schemas.microsoft.com/office/drawing/2014/main" id="{0469A70B-3023-0996-D107-5BF1E57A0B48}"/>
              </a:ext>
            </a:extLst>
          </p:cNvPr>
          <p:cNvSpPr txBox="1"/>
          <p:nvPr/>
        </p:nvSpPr>
        <p:spPr>
          <a:xfrm>
            <a:off x="3330387" y="3517774"/>
            <a:ext cx="1514568" cy="30777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14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Febrero 2024</a:t>
            </a:r>
            <a:endPar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pic>
        <p:nvPicPr>
          <p:cNvPr id="36" name="Gráfico 35">
            <a:extLst>
              <a:ext uri="{FF2B5EF4-FFF2-40B4-BE49-F238E27FC236}">
                <a16:creationId xmlns:a16="http://schemas.microsoft.com/office/drawing/2014/main" id="{A23AB50E-702E-39C0-3049-C61D56E1AC5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8277" y="2015929"/>
            <a:ext cx="9144070" cy="1321836"/>
          </a:xfrm>
          <a:prstGeom prst="rect">
            <a:avLst/>
          </a:prstGeom>
        </p:spPr>
      </p:pic>
      <p:sp>
        <p:nvSpPr>
          <p:cNvPr id="37" name="CuadroTexto 36">
            <a:extLst>
              <a:ext uri="{FF2B5EF4-FFF2-40B4-BE49-F238E27FC236}">
                <a16:creationId xmlns:a16="http://schemas.microsoft.com/office/drawing/2014/main" id="{33488E44-9F2A-D44E-4C30-C78E83707082}"/>
              </a:ext>
            </a:extLst>
          </p:cNvPr>
          <p:cNvSpPr txBox="1"/>
          <p:nvPr/>
        </p:nvSpPr>
        <p:spPr>
          <a:xfrm>
            <a:off x="1027913" y="2026660"/>
            <a:ext cx="8024797" cy="703591"/>
          </a:xfrm>
          <a:prstGeom prst="rect">
            <a:avLst/>
          </a:prstGeom>
          <a:noFill/>
        </p:spPr>
        <p:txBody>
          <a:bodyPr wrap="square" rtlCol="0">
            <a:spAutoFit/>
          </a:bodyPr>
          <a:lstStyle/>
          <a:p>
            <a:pPr marL="0" marR="0" lvl="0" indent="0" algn="just" defTabSz="457200" rtl="0" eaLnBrk="1" fontAlgn="auto" latinLnBrk="0" hangingPunct="1">
              <a:lnSpc>
                <a:spcPct val="107000"/>
              </a:lnSpc>
              <a:spcBef>
                <a:spcPts val="0"/>
              </a:spcBef>
              <a:spcAft>
                <a:spcPts val="80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Se evidencia la recepción de </a:t>
            </a:r>
            <a:r>
              <a:rPr kumimoji="0" lang="es-ES" sz="2000" b="0" i="0" u="none" strike="noStrike" kern="1200" cap="none" spc="0" normalizeH="0" baseline="0" noProof="0" dirty="0">
                <a:ln>
                  <a:noFill/>
                </a:ln>
                <a:solidFill>
                  <a:srgbClr val="00A48D"/>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78 (</a:t>
            </a:r>
            <a:r>
              <a:rPr lang="es-ES" sz="2000"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42</a:t>
            </a:r>
            <a:r>
              <a:rPr kumimoji="0" lang="es-ES" sz="2000" b="0" i="0" u="none" strike="noStrike" kern="1200" cap="none" spc="0" normalizeH="0" baseline="0" noProof="0" dirty="0">
                <a:ln>
                  <a:noFill/>
                </a:ln>
                <a:solidFill>
                  <a:srgbClr val="00A48D"/>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 </a:t>
            </a: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manifestaciones a través de la línea telefónica, siendo este el canal más utilizado por los usuarios. </a:t>
            </a:r>
            <a:endParaRPr kumimoji="0" lang="es-CO"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endParaRPr>
          </a:p>
        </p:txBody>
      </p:sp>
      <p:sp>
        <p:nvSpPr>
          <p:cNvPr id="38" name="CuadroTexto 37">
            <a:extLst>
              <a:ext uri="{FF2B5EF4-FFF2-40B4-BE49-F238E27FC236}">
                <a16:creationId xmlns:a16="http://schemas.microsoft.com/office/drawing/2014/main" id="{4083A24F-42DD-2F80-94A0-BC4ABC94236C}"/>
              </a:ext>
            </a:extLst>
          </p:cNvPr>
          <p:cNvSpPr txBox="1"/>
          <p:nvPr/>
        </p:nvSpPr>
        <p:spPr>
          <a:xfrm>
            <a:off x="3108342" y="8984417"/>
            <a:ext cx="6797658" cy="55912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6501865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322AA637-D64E-3A05-579E-CC54CC7ACDC2}"/>
              </a:ext>
            </a:extLst>
          </p:cNvPr>
          <p:cNvSpPr txBox="1"/>
          <p:nvPr/>
        </p:nvSpPr>
        <p:spPr>
          <a:xfrm>
            <a:off x="2165384" y="4045008"/>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81</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 name="CuadroTexto 2">
            <a:extLst>
              <a:ext uri="{FF2B5EF4-FFF2-40B4-BE49-F238E27FC236}">
                <a16:creationId xmlns:a16="http://schemas.microsoft.com/office/drawing/2014/main" id="{4084FFD7-8558-7AE2-0E3A-C45F9E20E484}"/>
              </a:ext>
            </a:extLst>
          </p:cNvPr>
          <p:cNvSpPr txBox="1"/>
          <p:nvPr/>
        </p:nvSpPr>
        <p:spPr>
          <a:xfrm>
            <a:off x="2184845" y="4631314"/>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93</a:t>
            </a:r>
          </a:p>
        </p:txBody>
      </p:sp>
      <p:sp>
        <p:nvSpPr>
          <p:cNvPr id="4" name="CuadroTexto 3">
            <a:extLst>
              <a:ext uri="{FF2B5EF4-FFF2-40B4-BE49-F238E27FC236}">
                <a16:creationId xmlns:a16="http://schemas.microsoft.com/office/drawing/2014/main" id="{7E688706-CE75-865E-C23A-B31819969280}"/>
              </a:ext>
            </a:extLst>
          </p:cNvPr>
          <p:cNvSpPr txBox="1"/>
          <p:nvPr/>
        </p:nvSpPr>
        <p:spPr>
          <a:xfrm>
            <a:off x="2211404"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2</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3" name="CuadroTexto 22">
            <a:extLst>
              <a:ext uri="{FF2B5EF4-FFF2-40B4-BE49-F238E27FC236}">
                <a16:creationId xmlns:a16="http://schemas.microsoft.com/office/drawing/2014/main" id="{D7453D6C-330E-DE92-7273-6BDB8B4BF585}"/>
              </a:ext>
            </a:extLst>
          </p:cNvPr>
          <p:cNvSpPr txBox="1"/>
          <p:nvPr/>
        </p:nvSpPr>
        <p:spPr>
          <a:xfrm>
            <a:off x="2335221" y="621491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24" name="CuadroTexto 23">
            <a:extLst>
              <a:ext uri="{FF2B5EF4-FFF2-40B4-BE49-F238E27FC236}">
                <a16:creationId xmlns:a16="http://schemas.microsoft.com/office/drawing/2014/main" id="{EF08C930-D60E-909E-2DAD-FBDF0CFC9F9B}"/>
              </a:ext>
            </a:extLst>
          </p:cNvPr>
          <p:cNvSpPr txBox="1"/>
          <p:nvPr/>
        </p:nvSpPr>
        <p:spPr>
          <a:xfrm>
            <a:off x="2401896" y="686274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3</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5" name="CuadroTexto 24">
            <a:extLst>
              <a:ext uri="{FF2B5EF4-FFF2-40B4-BE49-F238E27FC236}">
                <a16:creationId xmlns:a16="http://schemas.microsoft.com/office/drawing/2014/main" id="{87383A54-2141-F6A8-7E4F-09515A8D68E1}"/>
              </a:ext>
            </a:extLst>
          </p:cNvPr>
          <p:cNvSpPr txBox="1"/>
          <p:nvPr/>
        </p:nvSpPr>
        <p:spPr>
          <a:xfrm>
            <a:off x="2401896" y="750099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9</a:t>
            </a:r>
          </a:p>
        </p:txBody>
      </p:sp>
      <p:sp>
        <p:nvSpPr>
          <p:cNvPr id="26" name="CuadroTexto 25">
            <a:extLst>
              <a:ext uri="{FF2B5EF4-FFF2-40B4-BE49-F238E27FC236}">
                <a16:creationId xmlns:a16="http://schemas.microsoft.com/office/drawing/2014/main" id="{CCBBEC9C-DEC0-10B1-F5E1-4541F412F6DD}"/>
              </a:ext>
            </a:extLst>
          </p:cNvPr>
          <p:cNvSpPr txBox="1"/>
          <p:nvPr/>
        </p:nvSpPr>
        <p:spPr>
          <a:xfrm>
            <a:off x="2147896" y="8139242"/>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188</a:t>
            </a:r>
          </a:p>
        </p:txBody>
      </p:sp>
      <p:sp>
        <p:nvSpPr>
          <p:cNvPr id="27" name="CuadroTexto 26">
            <a:extLst>
              <a:ext uri="{FF2B5EF4-FFF2-40B4-BE49-F238E27FC236}">
                <a16:creationId xmlns:a16="http://schemas.microsoft.com/office/drawing/2014/main" id="{E67811BD-9B6B-9E9D-2632-D23CDF35003B}"/>
              </a:ext>
            </a:extLst>
          </p:cNvPr>
          <p:cNvSpPr txBox="1"/>
          <p:nvPr/>
        </p:nvSpPr>
        <p:spPr>
          <a:xfrm>
            <a:off x="3525732" y="4040809"/>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195</a:t>
            </a:r>
          </a:p>
        </p:txBody>
      </p:sp>
      <p:sp>
        <p:nvSpPr>
          <p:cNvPr id="28" name="CuadroTexto 27">
            <a:extLst>
              <a:ext uri="{FF2B5EF4-FFF2-40B4-BE49-F238E27FC236}">
                <a16:creationId xmlns:a16="http://schemas.microsoft.com/office/drawing/2014/main" id="{22047CE3-FF16-4B86-9EE5-E5A4B5475F21}"/>
              </a:ext>
            </a:extLst>
          </p:cNvPr>
          <p:cNvSpPr txBox="1"/>
          <p:nvPr/>
        </p:nvSpPr>
        <p:spPr>
          <a:xfrm>
            <a:off x="3582088" y="4683846"/>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86</a:t>
            </a:r>
          </a:p>
        </p:txBody>
      </p:sp>
      <p:sp>
        <p:nvSpPr>
          <p:cNvPr id="29" name="CuadroTexto 28">
            <a:extLst>
              <a:ext uri="{FF2B5EF4-FFF2-40B4-BE49-F238E27FC236}">
                <a16:creationId xmlns:a16="http://schemas.microsoft.com/office/drawing/2014/main" id="{F001C129-4E48-0EFE-D64D-DF83F12B046C}"/>
              </a:ext>
            </a:extLst>
          </p:cNvPr>
          <p:cNvSpPr txBox="1"/>
          <p:nvPr/>
        </p:nvSpPr>
        <p:spPr>
          <a:xfrm>
            <a:off x="3582088"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30" name="CuadroTexto 29">
            <a:extLst>
              <a:ext uri="{FF2B5EF4-FFF2-40B4-BE49-F238E27FC236}">
                <a16:creationId xmlns:a16="http://schemas.microsoft.com/office/drawing/2014/main" id="{FC76954A-E027-E17B-C412-13ED9BBB376B}"/>
              </a:ext>
            </a:extLst>
          </p:cNvPr>
          <p:cNvSpPr txBox="1"/>
          <p:nvPr/>
        </p:nvSpPr>
        <p:spPr>
          <a:xfrm>
            <a:off x="3694008" y="621491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1" name="CuadroTexto 30">
            <a:extLst>
              <a:ext uri="{FF2B5EF4-FFF2-40B4-BE49-F238E27FC236}">
                <a16:creationId xmlns:a16="http://schemas.microsoft.com/office/drawing/2014/main" id="{41314C95-5BE6-04ED-4123-EE40AEAC5841}"/>
              </a:ext>
            </a:extLst>
          </p:cNvPr>
          <p:cNvSpPr txBox="1"/>
          <p:nvPr/>
        </p:nvSpPr>
        <p:spPr>
          <a:xfrm>
            <a:off x="3779733" y="686274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3</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2" name="CuadroTexto 31">
            <a:extLst>
              <a:ext uri="{FF2B5EF4-FFF2-40B4-BE49-F238E27FC236}">
                <a16:creationId xmlns:a16="http://schemas.microsoft.com/office/drawing/2014/main" id="{8DC214E3-AD7A-1901-77BB-422B226C9B7A}"/>
              </a:ext>
            </a:extLst>
          </p:cNvPr>
          <p:cNvSpPr txBox="1"/>
          <p:nvPr/>
        </p:nvSpPr>
        <p:spPr>
          <a:xfrm>
            <a:off x="3779733" y="750099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33" name="CuadroTexto 32">
            <a:extLst>
              <a:ext uri="{FF2B5EF4-FFF2-40B4-BE49-F238E27FC236}">
                <a16:creationId xmlns:a16="http://schemas.microsoft.com/office/drawing/2014/main" id="{559BA0A0-D3A3-EC9D-5493-FCBCAD470834}"/>
              </a:ext>
            </a:extLst>
          </p:cNvPr>
          <p:cNvSpPr txBox="1"/>
          <p:nvPr/>
        </p:nvSpPr>
        <p:spPr>
          <a:xfrm>
            <a:off x="3560355" y="8137557"/>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284</a:t>
            </a:r>
          </a:p>
        </p:txBody>
      </p:sp>
      <p:sp>
        <p:nvSpPr>
          <p:cNvPr id="34" name="CuadroTexto 33">
            <a:extLst>
              <a:ext uri="{FF2B5EF4-FFF2-40B4-BE49-F238E27FC236}">
                <a16:creationId xmlns:a16="http://schemas.microsoft.com/office/drawing/2014/main" id="{4BD482C0-262F-FFF4-D23A-D6FF648F7176}"/>
              </a:ext>
            </a:extLst>
          </p:cNvPr>
          <p:cNvSpPr txBox="1"/>
          <p:nvPr/>
        </p:nvSpPr>
        <p:spPr>
          <a:xfrm>
            <a:off x="1753092" y="3579968"/>
            <a:ext cx="1760443" cy="307777"/>
          </a:xfrm>
          <a:prstGeom prst="rect">
            <a:avLst/>
          </a:prstGeom>
          <a:noFill/>
        </p:spPr>
        <p:txBody>
          <a:bodyPr wrap="square">
            <a:spAutoFit/>
          </a:bodyPr>
          <a:lstStyle/>
          <a:p>
            <a:pPr lvl="1">
              <a:defRPr/>
            </a:pPr>
            <a:r>
              <a:rPr lang="es-ES" sz="14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Marzo 2024</a:t>
            </a:r>
            <a:endPar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5" name="CuadroTexto 34">
            <a:extLst>
              <a:ext uri="{FF2B5EF4-FFF2-40B4-BE49-F238E27FC236}">
                <a16:creationId xmlns:a16="http://schemas.microsoft.com/office/drawing/2014/main" id="{8BFA3258-6834-4EA6-739B-C3BC7E0020C7}"/>
              </a:ext>
            </a:extLst>
          </p:cNvPr>
          <p:cNvSpPr txBox="1"/>
          <p:nvPr/>
        </p:nvSpPr>
        <p:spPr>
          <a:xfrm>
            <a:off x="3184958" y="3585894"/>
            <a:ext cx="1760443" cy="30777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14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Febrero 2024</a:t>
            </a:r>
            <a:endPar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pic>
        <p:nvPicPr>
          <p:cNvPr id="36" name="Gráfico 35">
            <a:extLst>
              <a:ext uri="{FF2B5EF4-FFF2-40B4-BE49-F238E27FC236}">
                <a16:creationId xmlns:a16="http://schemas.microsoft.com/office/drawing/2014/main" id="{6F1E1217-2348-37DB-A754-49D0B9F912B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8277" y="2015929"/>
            <a:ext cx="9144070" cy="1321836"/>
          </a:xfrm>
          <a:prstGeom prst="rect">
            <a:avLst/>
          </a:prstGeom>
        </p:spPr>
      </p:pic>
      <p:sp>
        <p:nvSpPr>
          <p:cNvPr id="37" name="CuadroTexto 36">
            <a:extLst>
              <a:ext uri="{FF2B5EF4-FFF2-40B4-BE49-F238E27FC236}">
                <a16:creationId xmlns:a16="http://schemas.microsoft.com/office/drawing/2014/main" id="{DAAB1698-7FB2-C205-191F-D600AECC7D11}"/>
              </a:ext>
            </a:extLst>
          </p:cNvPr>
          <p:cNvSpPr txBox="1"/>
          <p:nvPr/>
        </p:nvSpPr>
        <p:spPr>
          <a:xfrm>
            <a:off x="1027913" y="2026660"/>
            <a:ext cx="8024797" cy="999954"/>
          </a:xfrm>
          <a:prstGeom prst="rect">
            <a:avLst/>
          </a:prstGeom>
          <a:noFill/>
        </p:spPr>
        <p:txBody>
          <a:bodyPr wrap="square" rtlCol="0">
            <a:spAutoFit/>
          </a:bodyPr>
          <a:lstStyle/>
          <a:p>
            <a:pPr marL="0" marR="0" lvl="0" indent="0" algn="just" defTabSz="457200" rtl="0" eaLnBrk="1" fontAlgn="auto" latinLnBrk="0" hangingPunct="1">
              <a:lnSpc>
                <a:spcPct val="107000"/>
              </a:lnSpc>
              <a:spcBef>
                <a:spcPts val="0"/>
              </a:spcBef>
              <a:spcAft>
                <a:spcPts val="80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Se evidencia la recepción de </a:t>
            </a:r>
            <a:r>
              <a:rPr kumimoji="0" lang="es-ES" sz="2000" b="0" i="0" u="none" strike="noStrike" kern="1200" cap="none" spc="0" normalizeH="0" baseline="0" noProof="0" dirty="0">
                <a:ln>
                  <a:noFill/>
                </a:ln>
                <a:solidFill>
                  <a:srgbClr val="00A48D"/>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81 (</a:t>
            </a:r>
            <a:r>
              <a:rPr lang="es-ES" sz="2000"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43</a:t>
            </a:r>
            <a:r>
              <a:rPr kumimoji="0" lang="es-ES" sz="2000" b="0" i="0" u="none" strike="noStrike" kern="1200" cap="none" spc="0" normalizeH="0" baseline="0" noProof="0" dirty="0">
                <a:ln>
                  <a:noFill/>
                </a:ln>
                <a:solidFill>
                  <a:srgbClr val="00A48D"/>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 </a:t>
            </a: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manifestaciones a través de la línea telefónica, siendo este el canal más utilizado por los usuarios, luego de la Supersalud </a:t>
            </a:r>
            <a:endParaRPr kumimoji="0" lang="es-CO"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endParaRPr>
          </a:p>
        </p:txBody>
      </p:sp>
      <p:sp>
        <p:nvSpPr>
          <p:cNvPr id="38" name="CuadroTexto 37">
            <a:extLst>
              <a:ext uri="{FF2B5EF4-FFF2-40B4-BE49-F238E27FC236}">
                <a16:creationId xmlns:a16="http://schemas.microsoft.com/office/drawing/2014/main" id="{23C5712A-0842-E69B-4E4D-EF5BCE09FF69}"/>
              </a:ext>
            </a:extLst>
          </p:cNvPr>
          <p:cNvSpPr txBox="1"/>
          <p:nvPr/>
        </p:nvSpPr>
        <p:spPr>
          <a:xfrm>
            <a:off x="3108342" y="8984417"/>
            <a:ext cx="6797658" cy="55912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6478054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1" name="Gráfico 20">
            <a:extLst>
              <a:ext uri="{FF2B5EF4-FFF2-40B4-BE49-F238E27FC236}">
                <a16:creationId xmlns:a16="http://schemas.microsoft.com/office/drawing/2014/main" id="{C7B7A7F3-B5A4-44A9-AC36-9C91362EEB3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8277" y="2015929"/>
            <a:ext cx="9144070" cy="1321836"/>
          </a:xfrm>
          <a:prstGeom prst="rect">
            <a:avLst/>
          </a:prstGeom>
        </p:spPr>
      </p:pic>
      <p:sp>
        <p:nvSpPr>
          <p:cNvPr id="2" name="CuadroTexto 1">
            <a:extLst>
              <a:ext uri="{FF2B5EF4-FFF2-40B4-BE49-F238E27FC236}">
                <a16:creationId xmlns:a16="http://schemas.microsoft.com/office/drawing/2014/main" id="{D824CD14-EF79-6109-1123-B03354B7A435}"/>
              </a:ext>
            </a:extLst>
          </p:cNvPr>
          <p:cNvSpPr txBox="1"/>
          <p:nvPr/>
        </p:nvSpPr>
        <p:spPr>
          <a:xfrm>
            <a:off x="2165384" y="4045008"/>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204</a:t>
            </a:r>
          </a:p>
        </p:txBody>
      </p:sp>
      <p:sp>
        <p:nvSpPr>
          <p:cNvPr id="3" name="CuadroTexto 2">
            <a:extLst>
              <a:ext uri="{FF2B5EF4-FFF2-40B4-BE49-F238E27FC236}">
                <a16:creationId xmlns:a16="http://schemas.microsoft.com/office/drawing/2014/main" id="{84D61905-C286-E2D4-BD13-87900DE7DD97}"/>
              </a:ext>
            </a:extLst>
          </p:cNvPr>
          <p:cNvSpPr txBox="1"/>
          <p:nvPr/>
        </p:nvSpPr>
        <p:spPr>
          <a:xfrm>
            <a:off x="2211404" y="4683702"/>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138</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4" name="CuadroTexto 3">
            <a:extLst>
              <a:ext uri="{FF2B5EF4-FFF2-40B4-BE49-F238E27FC236}">
                <a16:creationId xmlns:a16="http://schemas.microsoft.com/office/drawing/2014/main" id="{A57CC7BE-74E4-3EF0-77BF-184FC6BB2B0F}"/>
              </a:ext>
            </a:extLst>
          </p:cNvPr>
          <p:cNvSpPr txBox="1"/>
          <p:nvPr/>
        </p:nvSpPr>
        <p:spPr>
          <a:xfrm>
            <a:off x="2211404"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5</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3" name="CuadroTexto 22">
            <a:extLst>
              <a:ext uri="{FF2B5EF4-FFF2-40B4-BE49-F238E27FC236}">
                <a16:creationId xmlns:a16="http://schemas.microsoft.com/office/drawing/2014/main" id="{025861AA-8FF4-08AC-1DE6-148C96EB138E}"/>
              </a:ext>
            </a:extLst>
          </p:cNvPr>
          <p:cNvSpPr txBox="1"/>
          <p:nvPr/>
        </p:nvSpPr>
        <p:spPr>
          <a:xfrm>
            <a:off x="2335221" y="621491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24" name="CuadroTexto 23">
            <a:extLst>
              <a:ext uri="{FF2B5EF4-FFF2-40B4-BE49-F238E27FC236}">
                <a16:creationId xmlns:a16="http://schemas.microsoft.com/office/drawing/2014/main" id="{6AB14654-3FB8-A134-EBE3-4926587BE2DF}"/>
              </a:ext>
            </a:extLst>
          </p:cNvPr>
          <p:cNvSpPr txBox="1"/>
          <p:nvPr/>
        </p:nvSpPr>
        <p:spPr>
          <a:xfrm>
            <a:off x="2401896" y="686274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25" name="CuadroTexto 24">
            <a:extLst>
              <a:ext uri="{FF2B5EF4-FFF2-40B4-BE49-F238E27FC236}">
                <a16:creationId xmlns:a16="http://schemas.microsoft.com/office/drawing/2014/main" id="{6C9C1542-A57D-6243-881D-FB6CFB829468}"/>
              </a:ext>
            </a:extLst>
          </p:cNvPr>
          <p:cNvSpPr txBox="1"/>
          <p:nvPr/>
        </p:nvSpPr>
        <p:spPr>
          <a:xfrm>
            <a:off x="2401896" y="750099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37</a:t>
            </a:r>
          </a:p>
        </p:txBody>
      </p:sp>
      <p:sp>
        <p:nvSpPr>
          <p:cNvPr id="26" name="CuadroTexto 25">
            <a:extLst>
              <a:ext uri="{FF2B5EF4-FFF2-40B4-BE49-F238E27FC236}">
                <a16:creationId xmlns:a16="http://schemas.microsoft.com/office/drawing/2014/main" id="{6C6C4DE7-189E-BF7D-5AD1-CC4C7A5BA63D}"/>
              </a:ext>
            </a:extLst>
          </p:cNvPr>
          <p:cNvSpPr txBox="1"/>
          <p:nvPr/>
        </p:nvSpPr>
        <p:spPr>
          <a:xfrm>
            <a:off x="2147896" y="8139242"/>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384</a:t>
            </a:r>
          </a:p>
        </p:txBody>
      </p:sp>
      <p:sp>
        <p:nvSpPr>
          <p:cNvPr id="27" name="CuadroTexto 26">
            <a:extLst>
              <a:ext uri="{FF2B5EF4-FFF2-40B4-BE49-F238E27FC236}">
                <a16:creationId xmlns:a16="http://schemas.microsoft.com/office/drawing/2014/main" id="{FF2869AF-D1EE-A0C9-6134-27F2A42EC242}"/>
              </a:ext>
            </a:extLst>
          </p:cNvPr>
          <p:cNvSpPr txBox="1"/>
          <p:nvPr/>
        </p:nvSpPr>
        <p:spPr>
          <a:xfrm>
            <a:off x="3525732" y="4040809"/>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561</a:t>
            </a:r>
          </a:p>
        </p:txBody>
      </p:sp>
      <p:sp>
        <p:nvSpPr>
          <p:cNvPr id="28" name="CuadroTexto 27">
            <a:extLst>
              <a:ext uri="{FF2B5EF4-FFF2-40B4-BE49-F238E27FC236}">
                <a16:creationId xmlns:a16="http://schemas.microsoft.com/office/drawing/2014/main" id="{B99C7268-3549-03C8-708D-1EED5F263DA7}"/>
              </a:ext>
            </a:extLst>
          </p:cNvPr>
          <p:cNvSpPr txBox="1"/>
          <p:nvPr/>
        </p:nvSpPr>
        <p:spPr>
          <a:xfrm>
            <a:off x="3582088" y="4683846"/>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130</a:t>
            </a:r>
          </a:p>
        </p:txBody>
      </p:sp>
      <p:sp>
        <p:nvSpPr>
          <p:cNvPr id="29" name="CuadroTexto 28">
            <a:extLst>
              <a:ext uri="{FF2B5EF4-FFF2-40B4-BE49-F238E27FC236}">
                <a16:creationId xmlns:a16="http://schemas.microsoft.com/office/drawing/2014/main" id="{20B164FA-7CAA-462D-253D-BDDB134DA03B}"/>
              </a:ext>
            </a:extLst>
          </p:cNvPr>
          <p:cNvSpPr txBox="1"/>
          <p:nvPr/>
        </p:nvSpPr>
        <p:spPr>
          <a:xfrm>
            <a:off x="3582088"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a:t>
            </a:r>
          </a:p>
        </p:txBody>
      </p:sp>
      <p:sp>
        <p:nvSpPr>
          <p:cNvPr id="30" name="CuadroTexto 29">
            <a:extLst>
              <a:ext uri="{FF2B5EF4-FFF2-40B4-BE49-F238E27FC236}">
                <a16:creationId xmlns:a16="http://schemas.microsoft.com/office/drawing/2014/main" id="{74E7CD0C-1B38-D3F2-1095-BFE0951E7105}"/>
              </a:ext>
            </a:extLst>
          </p:cNvPr>
          <p:cNvSpPr txBox="1"/>
          <p:nvPr/>
        </p:nvSpPr>
        <p:spPr>
          <a:xfrm>
            <a:off x="3694008" y="621491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3</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1" name="CuadroTexto 30">
            <a:extLst>
              <a:ext uri="{FF2B5EF4-FFF2-40B4-BE49-F238E27FC236}">
                <a16:creationId xmlns:a16="http://schemas.microsoft.com/office/drawing/2014/main" id="{85BA3711-E4FA-4647-01EE-AD42167C593B}"/>
              </a:ext>
            </a:extLst>
          </p:cNvPr>
          <p:cNvSpPr txBox="1"/>
          <p:nvPr/>
        </p:nvSpPr>
        <p:spPr>
          <a:xfrm>
            <a:off x="3779733" y="6857955"/>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2" name="CuadroTexto 31">
            <a:extLst>
              <a:ext uri="{FF2B5EF4-FFF2-40B4-BE49-F238E27FC236}">
                <a16:creationId xmlns:a16="http://schemas.microsoft.com/office/drawing/2014/main" id="{4220FCC5-F745-B5CD-33D4-342FC547F448}"/>
              </a:ext>
            </a:extLst>
          </p:cNvPr>
          <p:cNvSpPr txBox="1"/>
          <p:nvPr/>
        </p:nvSpPr>
        <p:spPr>
          <a:xfrm>
            <a:off x="3779733" y="750099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a:t>
            </a:r>
          </a:p>
        </p:txBody>
      </p:sp>
      <p:sp>
        <p:nvSpPr>
          <p:cNvPr id="33" name="CuadroTexto 32">
            <a:extLst>
              <a:ext uri="{FF2B5EF4-FFF2-40B4-BE49-F238E27FC236}">
                <a16:creationId xmlns:a16="http://schemas.microsoft.com/office/drawing/2014/main" id="{17E239D6-A488-F5FE-F657-1E521783CD9F}"/>
              </a:ext>
            </a:extLst>
          </p:cNvPr>
          <p:cNvSpPr txBox="1"/>
          <p:nvPr/>
        </p:nvSpPr>
        <p:spPr>
          <a:xfrm>
            <a:off x="3560355" y="8137557"/>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697</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4" name="CuadroTexto 33">
            <a:extLst>
              <a:ext uri="{FF2B5EF4-FFF2-40B4-BE49-F238E27FC236}">
                <a16:creationId xmlns:a16="http://schemas.microsoft.com/office/drawing/2014/main" id="{026BBABC-1A47-C9C7-65AC-460F8E09D38B}"/>
              </a:ext>
            </a:extLst>
          </p:cNvPr>
          <p:cNvSpPr txBox="1"/>
          <p:nvPr/>
        </p:nvSpPr>
        <p:spPr>
          <a:xfrm>
            <a:off x="1579104" y="3444097"/>
            <a:ext cx="1813392" cy="307777"/>
          </a:xfrm>
          <a:prstGeom prst="rect">
            <a:avLst/>
          </a:prstGeom>
          <a:noFill/>
        </p:spPr>
        <p:txBody>
          <a:bodyPr wrap="square">
            <a:spAutoFit/>
          </a:bodyPr>
          <a:lstStyle/>
          <a:p>
            <a:pPr lvl="1">
              <a:defRPr/>
            </a:pPr>
            <a:r>
              <a:rPr lang="es-ES" sz="14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Marzo 2024</a:t>
            </a:r>
            <a:endPar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5" name="CuadroTexto 34">
            <a:extLst>
              <a:ext uri="{FF2B5EF4-FFF2-40B4-BE49-F238E27FC236}">
                <a16:creationId xmlns:a16="http://schemas.microsoft.com/office/drawing/2014/main" id="{305B1CE6-1ED1-C774-F18B-63AFAA6BE1A5}"/>
              </a:ext>
            </a:extLst>
          </p:cNvPr>
          <p:cNvSpPr txBox="1"/>
          <p:nvPr/>
        </p:nvSpPr>
        <p:spPr>
          <a:xfrm>
            <a:off x="3215845" y="3431714"/>
            <a:ext cx="1943779" cy="30777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14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Febrero 2024</a:t>
            </a:r>
            <a:endPar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6" name="CuadroTexto 35">
            <a:extLst>
              <a:ext uri="{FF2B5EF4-FFF2-40B4-BE49-F238E27FC236}">
                <a16:creationId xmlns:a16="http://schemas.microsoft.com/office/drawing/2014/main" id="{AB3F2B31-279C-5482-6C56-191BDB433720}"/>
              </a:ext>
            </a:extLst>
          </p:cNvPr>
          <p:cNvSpPr txBox="1"/>
          <p:nvPr/>
        </p:nvSpPr>
        <p:spPr>
          <a:xfrm>
            <a:off x="1027913" y="2026660"/>
            <a:ext cx="8024797" cy="999954"/>
          </a:xfrm>
          <a:prstGeom prst="rect">
            <a:avLst/>
          </a:prstGeom>
          <a:noFill/>
        </p:spPr>
        <p:txBody>
          <a:bodyPr wrap="square" rtlCol="0">
            <a:spAutoFit/>
          </a:bodyPr>
          <a:lstStyle/>
          <a:p>
            <a:pPr marL="0" marR="0" lvl="0" indent="0" algn="just" defTabSz="457200" rtl="0" eaLnBrk="1" fontAlgn="auto" latinLnBrk="0" hangingPunct="1">
              <a:lnSpc>
                <a:spcPct val="107000"/>
              </a:lnSpc>
              <a:spcBef>
                <a:spcPts val="0"/>
              </a:spcBef>
              <a:spcAft>
                <a:spcPts val="80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Se evidencia la recepción de </a:t>
            </a:r>
            <a:r>
              <a:rPr lang="es-ES" sz="2000"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204</a:t>
            </a:r>
            <a:r>
              <a:rPr kumimoji="0" lang="es-ES" sz="2000" b="0" i="0" u="none" strike="noStrike" kern="1200" cap="none" spc="0" normalizeH="0" baseline="0" noProof="0" dirty="0">
                <a:ln>
                  <a:noFill/>
                </a:ln>
                <a:solidFill>
                  <a:srgbClr val="00A48D"/>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 (53%) </a:t>
            </a: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manifestaciones a través de la línea telefónica, siendo este el canal más utilizado por los usuarios. </a:t>
            </a:r>
            <a:endParaRPr kumimoji="0" lang="es-CO"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endParaRPr>
          </a:p>
        </p:txBody>
      </p:sp>
      <p:sp>
        <p:nvSpPr>
          <p:cNvPr id="37" name="CuadroTexto 36">
            <a:extLst>
              <a:ext uri="{FF2B5EF4-FFF2-40B4-BE49-F238E27FC236}">
                <a16:creationId xmlns:a16="http://schemas.microsoft.com/office/drawing/2014/main" id="{8FCF7F6E-9211-F14B-88C5-72132E11324A}"/>
              </a:ext>
            </a:extLst>
          </p:cNvPr>
          <p:cNvSpPr txBox="1"/>
          <p:nvPr/>
        </p:nvSpPr>
        <p:spPr>
          <a:xfrm>
            <a:off x="3108342" y="8984417"/>
            <a:ext cx="6797658" cy="55912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3049144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9B462E27-57DA-DF65-53CD-2DA50C8BB4BE}"/>
              </a:ext>
            </a:extLst>
          </p:cNvPr>
          <p:cNvSpPr txBox="1"/>
          <p:nvPr/>
        </p:nvSpPr>
        <p:spPr>
          <a:xfrm>
            <a:off x="2165384" y="4045008"/>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185</a:t>
            </a:r>
          </a:p>
        </p:txBody>
      </p:sp>
      <p:sp>
        <p:nvSpPr>
          <p:cNvPr id="3" name="CuadroTexto 2">
            <a:extLst>
              <a:ext uri="{FF2B5EF4-FFF2-40B4-BE49-F238E27FC236}">
                <a16:creationId xmlns:a16="http://schemas.microsoft.com/office/drawing/2014/main" id="{75DE41BC-BE75-DD66-4668-5FF06C81DA4B}"/>
              </a:ext>
            </a:extLst>
          </p:cNvPr>
          <p:cNvSpPr txBox="1"/>
          <p:nvPr/>
        </p:nvSpPr>
        <p:spPr>
          <a:xfrm>
            <a:off x="2211404" y="4683702"/>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114</a:t>
            </a:r>
          </a:p>
        </p:txBody>
      </p:sp>
      <p:sp>
        <p:nvSpPr>
          <p:cNvPr id="4" name="CuadroTexto 3">
            <a:extLst>
              <a:ext uri="{FF2B5EF4-FFF2-40B4-BE49-F238E27FC236}">
                <a16:creationId xmlns:a16="http://schemas.microsoft.com/office/drawing/2014/main" id="{76DB9EA5-5510-9355-6C90-2BC69D9BBCE2}"/>
              </a:ext>
            </a:extLst>
          </p:cNvPr>
          <p:cNvSpPr txBox="1"/>
          <p:nvPr/>
        </p:nvSpPr>
        <p:spPr>
          <a:xfrm>
            <a:off x="2211404"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a:t>
            </a:r>
          </a:p>
        </p:txBody>
      </p:sp>
      <p:sp>
        <p:nvSpPr>
          <p:cNvPr id="23" name="CuadroTexto 22">
            <a:extLst>
              <a:ext uri="{FF2B5EF4-FFF2-40B4-BE49-F238E27FC236}">
                <a16:creationId xmlns:a16="http://schemas.microsoft.com/office/drawing/2014/main" id="{936BE232-BA6A-C5E2-B633-F3F806986532}"/>
              </a:ext>
            </a:extLst>
          </p:cNvPr>
          <p:cNvSpPr txBox="1"/>
          <p:nvPr/>
        </p:nvSpPr>
        <p:spPr>
          <a:xfrm>
            <a:off x="2335221" y="621491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4" name="CuadroTexto 23">
            <a:extLst>
              <a:ext uri="{FF2B5EF4-FFF2-40B4-BE49-F238E27FC236}">
                <a16:creationId xmlns:a16="http://schemas.microsoft.com/office/drawing/2014/main" id="{A793892F-C4D5-A512-19B1-A9DDCAF82667}"/>
              </a:ext>
            </a:extLst>
          </p:cNvPr>
          <p:cNvSpPr txBox="1"/>
          <p:nvPr/>
        </p:nvSpPr>
        <p:spPr>
          <a:xfrm>
            <a:off x="2401896" y="686274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5" name="CuadroTexto 24">
            <a:extLst>
              <a:ext uri="{FF2B5EF4-FFF2-40B4-BE49-F238E27FC236}">
                <a16:creationId xmlns:a16="http://schemas.microsoft.com/office/drawing/2014/main" id="{7FDB4549-88AF-EEE3-6E88-1C9A816166D3}"/>
              </a:ext>
            </a:extLst>
          </p:cNvPr>
          <p:cNvSpPr txBox="1"/>
          <p:nvPr/>
        </p:nvSpPr>
        <p:spPr>
          <a:xfrm>
            <a:off x="2401896" y="750099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15</a:t>
            </a:r>
          </a:p>
        </p:txBody>
      </p:sp>
      <p:sp>
        <p:nvSpPr>
          <p:cNvPr id="26" name="CuadroTexto 25">
            <a:extLst>
              <a:ext uri="{FF2B5EF4-FFF2-40B4-BE49-F238E27FC236}">
                <a16:creationId xmlns:a16="http://schemas.microsoft.com/office/drawing/2014/main" id="{46ABA347-C09E-7F58-7EA6-EF4D13B48194}"/>
              </a:ext>
            </a:extLst>
          </p:cNvPr>
          <p:cNvSpPr txBox="1"/>
          <p:nvPr/>
        </p:nvSpPr>
        <p:spPr>
          <a:xfrm>
            <a:off x="2147896" y="8139242"/>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315</a:t>
            </a:r>
          </a:p>
        </p:txBody>
      </p:sp>
      <p:sp>
        <p:nvSpPr>
          <p:cNvPr id="27" name="CuadroTexto 26">
            <a:extLst>
              <a:ext uri="{FF2B5EF4-FFF2-40B4-BE49-F238E27FC236}">
                <a16:creationId xmlns:a16="http://schemas.microsoft.com/office/drawing/2014/main" id="{07E94866-9C50-E90C-99CC-CEC5A7FD0B37}"/>
              </a:ext>
            </a:extLst>
          </p:cNvPr>
          <p:cNvSpPr txBox="1"/>
          <p:nvPr/>
        </p:nvSpPr>
        <p:spPr>
          <a:xfrm>
            <a:off x="3525732" y="4040809"/>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122</a:t>
            </a:r>
          </a:p>
        </p:txBody>
      </p:sp>
      <p:sp>
        <p:nvSpPr>
          <p:cNvPr id="28" name="CuadroTexto 27">
            <a:extLst>
              <a:ext uri="{FF2B5EF4-FFF2-40B4-BE49-F238E27FC236}">
                <a16:creationId xmlns:a16="http://schemas.microsoft.com/office/drawing/2014/main" id="{FC07A201-7E45-E5AD-F16E-2C29A029CC58}"/>
              </a:ext>
            </a:extLst>
          </p:cNvPr>
          <p:cNvSpPr txBox="1"/>
          <p:nvPr/>
        </p:nvSpPr>
        <p:spPr>
          <a:xfrm>
            <a:off x="3582088" y="4683846"/>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115</a:t>
            </a:r>
          </a:p>
        </p:txBody>
      </p:sp>
      <p:sp>
        <p:nvSpPr>
          <p:cNvPr id="29" name="CuadroTexto 28">
            <a:extLst>
              <a:ext uri="{FF2B5EF4-FFF2-40B4-BE49-F238E27FC236}">
                <a16:creationId xmlns:a16="http://schemas.microsoft.com/office/drawing/2014/main" id="{83965C11-EB96-023E-EFB1-19F6005F84AA}"/>
              </a:ext>
            </a:extLst>
          </p:cNvPr>
          <p:cNvSpPr txBox="1"/>
          <p:nvPr/>
        </p:nvSpPr>
        <p:spPr>
          <a:xfrm>
            <a:off x="3582088"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0" name="CuadroTexto 29">
            <a:extLst>
              <a:ext uri="{FF2B5EF4-FFF2-40B4-BE49-F238E27FC236}">
                <a16:creationId xmlns:a16="http://schemas.microsoft.com/office/drawing/2014/main" id="{A80ADA43-77A4-DE45-0632-A4D5295A0782}"/>
              </a:ext>
            </a:extLst>
          </p:cNvPr>
          <p:cNvSpPr txBox="1"/>
          <p:nvPr/>
        </p:nvSpPr>
        <p:spPr>
          <a:xfrm>
            <a:off x="3694008" y="621491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a:t>
            </a:r>
          </a:p>
        </p:txBody>
      </p:sp>
      <p:sp>
        <p:nvSpPr>
          <p:cNvPr id="31" name="CuadroTexto 30">
            <a:extLst>
              <a:ext uri="{FF2B5EF4-FFF2-40B4-BE49-F238E27FC236}">
                <a16:creationId xmlns:a16="http://schemas.microsoft.com/office/drawing/2014/main" id="{0F42671B-0884-8357-981E-12CA33954F44}"/>
              </a:ext>
            </a:extLst>
          </p:cNvPr>
          <p:cNvSpPr txBox="1"/>
          <p:nvPr/>
        </p:nvSpPr>
        <p:spPr>
          <a:xfrm>
            <a:off x="3779733" y="6857955"/>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32" name="CuadroTexto 31">
            <a:extLst>
              <a:ext uri="{FF2B5EF4-FFF2-40B4-BE49-F238E27FC236}">
                <a16:creationId xmlns:a16="http://schemas.microsoft.com/office/drawing/2014/main" id="{ECC6CBC6-942B-F99B-C6E3-77A420C6BDF8}"/>
              </a:ext>
            </a:extLst>
          </p:cNvPr>
          <p:cNvSpPr txBox="1"/>
          <p:nvPr/>
        </p:nvSpPr>
        <p:spPr>
          <a:xfrm>
            <a:off x="3779733" y="750099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2</a:t>
            </a:r>
          </a:p>
        </p:txBody>
      </p:sp>
      <p:sp>
        <p:nvSpPr>
          <p:cNvPr id="33" name="CuadroTexto 32">
            <a:extLst>
              <a:ext uri="{FF2B5EF4-FFF2-40B4-BE49-F238E27FC236}">
                <a16:creationId xmlns:a16="http://schemas.microsoft.com/office/drawing/2014/main" id="{87D41DF4-B3AE-B334-6CCB-89608169E173}"/>
              </a:ext>
            </a:extLst>
          </p:cNvPr>
          <p:cNvSpPr txBox="1"/>
          <p:nvPr/>
        </p:nvSpPr>
        <p:spPr>
          <a:xfrm>
            <a:off x="3560355" y="8137557"/>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240</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4" name="CuadroTexto 33">
            <a:extLst>
              <a:ext uri="{FF2B5EF4-FFF2-40B4-BE49-F238E27FC236}">
                <a16:creationId xmlns:a16="http://schemas.microsoft.com/office/drawing/2014/main" id="{C1468B11-8F9C-67C2-8F6B-11D077EFD58D}"/>
              </a:ext>
            </a:extLst>
          </p:cNvPr>
          <p:cNvSpPr txBox="1"/>
          <p:nvPr/>
        </p:nvSpPr>
        <p:spPr>
          <a:xfrm>
            <a:off x="1985407" y="3546128"/>
            <a:ext cx="1396202" cy="30777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Marzo 2024</a:t>
            </a:r>
          </a:p>
        </p:txBody>
      </p:sp>
      <p:sp>
        <p:nvSpPr>
          <p:cNvPr id="35" name="CuadroTexto 34">
            <a:extLst>
              <a:ext uri="{FF2B5EF4-FFF2-40B4-BE49-F238E27FC236}">
                <a16:creationId xmlns:a16="http://schemas.microsoft.com/office/drawing/2014/main" id="{13F52172-EF3E-B26B-D820-3035F88BEEB4}"/>
              </a:ext>
            </a:extLst>
          </p:cNvPr>
          <p:cNvSpPr txBox="1"/>
          <p:nvPr/>
        </p:nvSpPr>
        <p:spPr>
          <a:xfrm>
            <a:off x="3367786" y="3572964"/>
            <a:ext cx="1517937" cy="30777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14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Febrero 2024</a:t>
            </a:r>
            <a:endPar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pic>
        <p:nvPicPr>
          <p:cNvPr id="36" name="Gráfico 35">
            <a:extLst>
              <a:ext uri="{FF2B5EF4-FFF2-40B4-BE49-F238E27FC236}">
                <a16:creationId xmlns:a16="http://schemas.microsoft.com/office/drawing/2014/main" id="{82936C17-7F3B-1139-0951-43D7A9B21FD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8277" y="2015929"/>
            <a:ext cx="9144070" cy="1321836"/>
          </a:xfrm>
          <a:prstGeom prst="rect">
            <a:avLst/>
          </a:prstGeom>
        </p:spPr>
      </p:pic>
      <p:sp>
        <p:nvSpPr>
          <p:cNvPr id="37" name="CuadroTexto 36">
            <a:extLst>
              <a:ext uri="{FF2B5EF4-FFF2-40B4-BE49-F238E27FC236}">
                <a16:creationId xmlns:a16="http://schemas.microsoft.com/office/drawing/2014/main" id="{EACC8C32-29EF-CC11-7EA1-5F8E21B6117B}"/>
              </a:ext>
            </a:extLst>
          </p:cNvPr>
          <p:cNvSpPr txBox="1"/>
          <p:nvPr/>
        </p:nvSpPr>
        <p:spPr>
          <a:xfrm>
            <a:off x="1027913" y="2026660"/>
            <a:ext cx="8024797" cy="999954"/>
          </a:xfrm>
          <a:prstGeom prst="rect">
            <a:avLst/>
          </a:prstGeom>
          <a:noFill/>
        </p:spPr>
        <p:txBody>
          <a:bodyPr wrap="square" rtlCol="0">
            <a:spAutoFit/>
          </a:bodyPr>
          <a:lstStyle/>
          <a:p>
            <a:pPr marL="0" marR="0" lvl="0" indent="0" algn="just" defTabSz="457200" rtl="0" eaLnBrk="1" fontAlgn="auto" latinLnBrk="0" hangingPunct="1">
              <a:lnSpc>
                <a:spcPct val="107000"/>
              </a:lnSpc>
              <a:spcBef>
                <a:spcPts val="0"/>
              </a:spcBef>
              <a:spcAft>
                <a:spcPts val="80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Se evidencia la recepción de </a:t>
            </a:r>
            <a:r>
              <a:rPr kumimoji="0" lang="es-ES" sz="2000" b="0" i="0" u="none" strike="noStrike" kern="1200" cap="none" spc="0" normalizeH="0" baseline="0" noProof="0" dirty="0">
                <a:ln>
                  <a:noFill/>
                </a:ln>
                <a:solidFill>
                  <a:srgbClr val="00A48D"/>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185 (59%) </a:t>
            </a: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manifestaciones a través de la línea telefónica, siendo este el canal más utilizado por los usuarios. </a:t>
            </a:r>
            <a:endParaRPr kumimoji="0" lang="es-CO"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endParaRPr>
          </a:p>
        </p:txBody>
      </p:sp>
      <p:sp>
        <p:nvSpPr>
          <p:cNvPr id="38" name="CuadroTexto 37">
            <a:extLst>
              <a:ext uri="{FF2B5EF4-FFF2-40B4-BE49-F238E27FC236}">
                <a16:creationId xmlns:a16="http://schemas.microsoft.com/office/drawing/2014/main" id="{E9045F8A-9090-3D57-288B-CF6329E510C8}"/>
              </a:ext>
            </a:extLst>
          </p:cNvPr>
          <p:cNvSpPr txBox="1"/>
          <p:nvPr/>
        </p:nvSpPr>
        <p:spPr>
          <a:xfrm>
            <a:off x="3108342" y="8984417"/>
            <a:ext cx="6797658" cy="55912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4323801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8E253C6F-AA44-EB20-90A7-CC081876DD5E}"/>
              </a:ext>
            </a:extLst>
          </p:cNvPr>
          <p:cNvSpPr txBox="1"/>
          <p:nvPr/>
        </p:nvSpPr>
        <p:spPr>
          <a:xfrm>
            <a:off x="2165384" y="4045008"/>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1,052</a:t>
            </a:r>
          </a:p>
        </p:txBody>
      </p:sp>
      <p:sp>
        <p:nvSpPr>
          <p:cNvPr id="3" name="CuadroTexto 2">
            <a:extLst>
              <a:ext uri="{FF2B5EF4-FFF2-40B4-BE49-F238E27FC236}">
                <a16:creationId xmlns:a16="http://schemas.microsoft.com/office/drawing/2014/main" id="{A6F657EB-D634-A7BF-2ED9-89FD7F7BA6BC}"/>
              </a:ext>
            </a:extLst>
          </p:cNvPr>
          <p:cNvSpPr txBox="1"/>
          <p:nvPr/>
        </p:nvSpPr>
        <p:spPr>
          <a:xfrm>
            <a:off x="2211404" y="4683702"/>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494</a:t>
            </a:r>
          </a:p>
        </p:txBody>
      </p:sp>
      <p:sp>
        <p:nvSpPr>
          <p:cNvPr id="4" name="CuadroTexto 3">
            <a:extLst>
              <a:ext uri="{FF2B5EF4-FFF2-40B4-BE49-F238E27FC236}">
                <a16:creationId xmlns:a16="http://schemas.microsoft.com/office/drawing/2014/main" id="{BF4057A9-78CB-2389-F3D1-A6EDB566D594}"/>
              </a:ext>
            </a:extLst>
          </p:cNvPr>
          <p:cNvSpPr txBox="1"/>
          <p:nvPr/>
        </p:nvSpPr>
        <p:spPr>
          <a:xfrm>
            <a:off x="2211404"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5</a:t>
            </a:r>
          </a:p>
        </p:txBody>
      </p:sp>
      <p:sp>
        <p:nvSpPr>
          <p:cNvPr id="23" name="CuadroTexto 22">
            <a:extLst>
              <a:ext uri="{FF2B5EF4-FFF2-40B4-BE49-F238E27FC236}">
                <a16:creationId xmlns:a16="http://schemas.microsoft.com/office/drawing/2014/main" id="{2865E15C-A9AF-9F0C-3065-DE83FC42440D}"/>
              </a:ext>
            </a:extLst>
          </p:cNvPr>
          <p:cNvSpPr txBox="1"/>
          <p:nvPr/>
        </p:nvSpPr>
        <p:spPr>
          <a:xfrm>
            <a:off x="2335221" y="621491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a:t>
            </a:r>
          </a:p>
        </p:txBody>
      </p:sp>
      <p:sp>
        <p:nvSpPr>
          <p:cNvPr id="24" name="CuadroTexto 23">
            <a:extLst>
              <a:ext uri="{FF2B5EF4-FFF2-40B4-BE49-F238E27FC236}">
                <a16:creationId xmlns:a16="http://schemas.microsoft.com/office/drawing/2014/main" id="{642F3345-BB79-B845-F402-EE4D079F993F}"/>
              </a:ext>
            </a:extLst>
          </p:cNvPr>
          <p:cNvSpPr txBox="1"/>
          <p:nvPr/>
        </p:nvSpPr>
        <p:spPr>
          <a:xfrm>
            <a:off x="2401896" y="686274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31</a:t>
            </a:r>
          </a:p>
        </p:txBody>
      </p:sp>
      <p:sp>
        <p:nvSpPr>
          <p:cNvPr id="25" name="CuadroTexto 24">
            <a:extLst>
              <a:ext uri="{FF2B5EF4-FFF2-40B4-BE49-F238E27FC236}">
                <a16:creationId xmlns:a16="http://schemas.microsoft.com/office/drawing/2014/main" id="{9E0E0B1A-C7B2-C50A-38E4-E90D21812189}"/>
              </a:ext>
            </a:extLst>
          </p:cNvPr>
          <p:cNvSpPr txBox="1"/>
          <p:nvPr/>
        </p:nvSpPr>
        <p:spPr>
          <a:xfrm>
            <a:off x="2401896" y="750099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50</a:t>
            </a:r>
          </a:p>
        </p:txBody>
      </p:sp>
      <p:sp>
        <p:nvSpPr>
          <p:cNvPr id="26" name="CuadroTexto 25">
            <a:extLst>
              <a:ext uri="{FF2B5EF4-FFF2-40B4-BE49-F238E27FC236}">
                <a16:creationId xmlns:a16="http://schemas.microsoft.com/office/drawing/2014/main" id="{97BD79E5-C972-D414-B672-DBD8BC121DA6}"/>
              </a:ext>
            </a:extLst>
          </p:cNvPr>
          <p:cNvSpPr txBox="1"/>
          <p:nvPr/>
        </p:nvSpPr>
        <p:spPr>
          <a:xfrm>
            <a:off x="2147896" y="8139242"/>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1,063</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7" name="CuadroTexto 26">
            <a:extLst>
              <a:ext uri="{FF2B5EF4-FFF2-40B4-BE49-F238E27FC236}">
                <a16:creationId xmlns:a16="http://schemas.microsoft.com/office/drawing/2014/main" id="{6599262D-D906-6583-A243-66D4DE586201}"/>
              </a:ext>
            </a:extLst>
          </p:cNvPr>
          <p:cNvSpPr txBox="1"/>
          <p:nvPr/>
        </p:nvSpPr>
        <p:spPr>
          <a:xfrm>
            <a:off x="3525732" y="4040809"/>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999</a:t>
            </a:r>
          </a:p>
        </p:txBody>
      </p:sp>
      <p:sp>
        <p:nvSpPr>
          <p:cNvPr id="28" name="CuadroTexto 27">
            <a:extLst>
              <a:ext uri="{FF2B5EF4-FFF2-40B4-BE49-F238E27FC236}">
                <a16:creationId xmlns:a16="http://schemas.microsoft.com/office/drawing/2014/main" id="{395EF15F-D973-2F1F-8575-B94D6BDA466D}"/>
              </a:ext>
            </a:extLst>
          </p:cNvPr>
          <p:cNvSpPr txBox="1"/>
          <p:nvPr/>
        </p:nvSpPr>
        <p:spPr>
          <a:xfrm>
            <a:off x="3582088" y="4683846"/>
            <a:ext cx="8969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543</a:t>
            </a:r>
          </a:p>
        </p:txBody>
      </p:sp>
      <p:sp>
        <p:nvSpPr>
          <p:cNvPr id="29" name="CuadroTexto 28">
            <a:extLst>
              <a:ext uri="{FF2B5EF4-FFF2-40B4-BE49-F238E27FC236}">
                <a16:creationId xmlns:a16="http://schemas.microsoft.com/office/drawing/2014/main" id="{2DE5CCDB-50DF-7995-5D03-06D15086433F}"/>
              </a:ext>
            </a:extLst>
          </p:cNvPr>
          <p:cNvSpPr txBox="1"/>
          <p:nvPr/>
        </p:nvSpPr>
        <p:spPr>
          <a:xfrm>
            <a:off x="3582088" y="5449310"/>
            <a:ext cx="896939"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11</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0" name="CuadroTexto 29">
            <a:extLst>
              <a:ext uri="{FF2B5EF4-FFF2-40B4-BE49-F238E27FC236}">
                <a16:creationId xmlns:a16="http://schemas.microsoft.com/office/drawing/2014/main" id="{7D9674DE-1A61-EA48-6B22-204191A93089}"/>
              </a:ext>
            </a:extLst>
          </p:cNvPr>
          <p:cNvSpPr txBox="1"/>
          <p:nvPr/>
        </p:nvSpPr>
        <p:spPr>
          <a:xfrm>
            <a:off x="3694008" y="6214918"/>
            <a:ext cx="6731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1" name="CuadroTexto 30">
            <a:extLst>
              <a:ext uri="{FF2B5EF4-FFF2-40B4-BE49-F238E27FC236}">
                <a16:creationId xmlns:a16="http://schemas.microsoft.com/office/drawing/2014/main" id="{AA452384-E804-11F2-BD39-52ADEB9CBD30}"/>
              </a:ext>
            </a:extLst>
          </p:cNvPr>
          <p:cNvSpPr txBox="1"/>
          <p:nvPr/>
        </p:nvSpPr>
        <p:spPr>
          <a:xfrm>
            <a:off x="3779733" y="6857955"/>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22</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2" name="CuadroTexto 31">
            <a:extLst>
              <a:ext uri="{FF2B5EF4-FFF2-40B4-BE49-F238E27FC236}">
                <a16:creationId xmlns:a16="http://schemas.microsoft.com/office/drawing/2014/main" id="{5B086826-713B-CBC2-6912-CF37DEF1984B}"/>
              </a:ext>
            </a:extLst>
          </p:cNvPr>
          <p:cNvSpPr txBox="1"/>
          <p:nvPr/>
        </p:nvSpPr>
        <p:spPr>
          <a:xfrm>
            <a:off x="3779733" y="7500992"/>
            <a:ext cx="501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endPar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3" name="CuadroTexto 32">
            <a:extLst>
              <a:ext uri="{FF2B5EF4-FFF2-40B4-BE49-F238E27FC236}">
                <a16:creationId xmlns:a16="http://schemas.microsoft.com/office/drawing/2014/main" id="{465AEE0E-3901-4E45-24DC-28E481E7FADC}"/>
              </a:ext>
            </a:extLst>
          </p:cNvPr>
          <p:cNvSpPr txBox="1"/>
          <p:nvPr/>
        </p:nvSpPr>
        <p:spPr>
          <a:xfrm>
            <a:off x="3560355" y="8137557"/>
            <a:ext cx="100965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1,575</a:t>
            </a:r>
          </a:p>
        </p:txBody>
      </p:sp>
      <p:sp>
        <p:nvSpPr>
          <p:cNvPr id="34" name="CuadroTexto 33">
            <a:extLst>
              <a:ext uri="{FF2B5EF4-FFF2-40B4-BE49-F238E27FC236}">
                <a16:creationId xmlns:a16="http://schemas.microsoft.com/office/drawing/2014/main" id="{CF58F45E-CF6F-AF7B-DE70-944D995024AC}"/>
              </a:ext>
            </a:extLst>
          </p:cNvPr>
          <p:cNvSpPr txBox="1"/>
          <p:nvPr/>
        </p:nvSpPr>
        <p:spPr>
          <a:xfrm>
            <a:off x="1996294" y="3437536"/>
            <a:ext cx="1396202" cy="30777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14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Marzo 2024</a:t>
            </a:r>
            <a:endPar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5" name="CuadroTexto 34">
            <a:extLst>
              <a:ext uri="{FF2B5EF4-FFF2-40B4-BE49-F238E27FC236}">
                <a16:creationId xmlns:a16="http://schemas.microsoft.com/office/drawing/2014/main" id="{C08C8825-1D5A-150C-8534-60DC111763AF}"/>
              </a:ext>
            </a:extLst>
          </p:cNvPr>
          <p:cNvSpPr txBox="1"/>
          <p:nvPr/>
        </p:nvSpPr>
        <p:spPr>
          <a:xfrm>
            <a:off x="3367761" y="3435147"/>
            <a:ext cx="1647816" cy="30777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14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Febrero 2024</a:t>
            </a:r>
            <a:endParaRPr kumimoji="0" lang="es-ES" sz="1400" b="0" i="0" u="none" strike="noStrike" kern="1200" cap="none" spc="0" normalizeH="0" baseline="0" noProof="0" dirty="0">
              <a:ln>
                <a:noFill/>
              </a:ln>
              <a:solidFill>
                <a:srgbClr val="23505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pic>
        <p:nvPicPr>
          <p:cNvPr id="36" name="Gráfico 35">
            <a:extLst>
              <a:ext uri="{FF2B5EF4-FFF2-40B4-BE49-F238E27FC236}">
                <a16:creationId xmlns:a16="http://schemas.microsoft.com/office/drawing/2014/main" id="{365EB38C-543F-992D-B7DC-D0B077E0061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8277" y="2015929"/>
            <a:ext cx="9144070" cy="1321836"/>
          </a:xfrm>
          <a:prstGeom prst="rect">
            <a:avLst/>
          </a:prstGeom>
        </p:spPr>
      </p:pic>
      <p:sp>
        <p:nvSpPr>
          <p:cNvPr id="37" name="CuadroTexto 36">
            <a:extLst>
              <a:ext uri="{FF2B5EF4-FFF2-40B4-BE49-F238E27FC236}">
                <a16:creationId xmlns:a16="http://schemas.microsoft.com/office/drawing/2014/main" id="{1AF8D216-DB9E-B862-7744-F8F0BC3DB594}"/>
              </a:ext>
            </a:extLst>
          </p:cNvPr>
          <p:cNvSpPr txBox="1"/>
          <p:nvPr/>
        </p:nvSpPr>
        <p:spPr>
          <a:xfrm>
            <a:off x="1027913" y="2026660"/>
            <a:ext cx="8024797" cy="999954"/>
          </a:xfrm>
          <a:prstGeom prst="rect">
            <a:avLst/>
          </a:prstGeom>
          <a:noFill/>
        </p:spPr>
        <p:txBody>
          <a:bodyPr wrap="square" rtlCol="0">
            <a:spAutoFit/>
          </a:bodyPr>
          <a:lstStyle/>
          <a:p>
            <a:pPr marL="0" marR="0" lvl="0" indent="0" algn="just" defTabSz="457200" rtl="0" eaLnBrk="1" fontAlgn="auto" latinLnBrk="0" hangingPunct="1">
              <a:lnSpc>
                <a:spcPct val="107000"/>
              </a:lnSpc>
              <a:spcBef>
                <a:spcPts val="0"/>
              </a:spcBef>
              <a:spcAft>
                <a:spcPts val="800"/>
              </a:spcAft>
              <a:buClrTx/>
              <a:buSzTx/>
              <a:buFontTx/>
              <a:buNone/>
              <a:tabLst/>
              <a:defRPr/>
            </a:pP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Se evidencia la recepción de </a:t>
            </a:r>
            <a:r>
              <a:rPr lang="es-ES" sz="2000"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1,052</a:t>
            </a:r>
            <a:r>
              <a:rPr kumimoji="0" lang="es-ES" sz="2000" b="0" i="0" u="none" strike="noStrike" kern="1200" cap="none" spc="0" normalizeH="0" baseline="0" noProof="0" dirty="0">
                <a:ln>
                  <a:noFill/>
                </a:ln>
                <a:solidFill>
                  <a:srgbClr val="00A48D"/>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 (6</a:t>
            </a:r>
            <a:r>
              <a:rPr lang="es-ES" sz="2000" dirty="0">
                <a:solidFill>
                  <a:srgbClr val="00A48D"/>
                </a:solidFill>
                <a:latin typeface="Open Sans bold" panose="020B0806030504020204" pitchFamily="34" charset="0"/>
                <a:ea typeface="Open Sans bold" panose="020B0806030504020204" pitchFamily="34" charset="0"/>
                <a:cs typeface="Open Sans bold" panose="020B0806030504020204" pitchFamily="34" charset="0"/>
              </a:rPr>
              <a:t>4</a:t>
            </a:r>
            <a:r>
              <a:rPr kumimoji="0" lang="es-ES" sz="2000" b="0" i="0" u="none" strike="noStrike" kern="1200" cap="none" spc="0" normalizeH="0" baseline="0" noProof="0" dirty="0">
                <a:ln>
                  <a:noFill/>
                </a:ln>
                <a:solidFill>
                  <a:srgbClr val="00A48D"/>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 </a:t>
            </a:r>
            <a:r>
              <a:rPr kumimoji="0" lang="es-ES"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rPr>
              <a:t>manifestaciones a través de la línea telefónica, siendo este el canal más utilizado por los usuarios. </a:t>
            </a:r>
            <a:endParaRPr kumimoji="0" lang="es-CO" sz="1800" b="0" i="0" u="none" strike="noStrike" kern="1200" cap="none" spc="0" normalizeH="0" baseline="0" noProof="0" dirty="0">
              <a:ln>
                <a:noFill/>
              </a:ln>
              <a:solidFill>
                <a:srgbClr val="23505E"/>
              </a:solidFill>
              <a:effectLst/>
              <a:uLnTx/>
              <a:uFillTx/>
              <a:latin typeface="Open Sans bold" panose="020B0806030504020204" pitchFamily="34" charset="0"/>
              <a:ea typeface="Open Sans bold" panose="020B0806030504020204" pitchFamily="34" charset="0"/>
              <a:cs typeface="Open Sans bold" panose="020B0806030504020204" pitchFamily="34" charset="0"/>
            </a:endParaRPr>
          </a:p>
        </p:txBody>
      </p:sp>
      <p:sp>
        <p:nvSpPr>
          <p:cNvPr id="38" name="CuadroTexto 37">
            <a:extLst>
              <a:ext uri="{FF2B5EF4-FFF2-40B4-BE49-F238E27FC236}">
                <a16:creationId xmlns:a16="http://schemas.microsoft.com/office/drawing/2014/main" id="{C088C0E2-EF2A-A874-26C1-584126A9B0E9}"/>
              </a:ext>
            </a:extLst>
          </p:cNvPr>
          <p:cNvSpPr txBox="1"/>
          <p:nvPr/>
        </p:nvSpPr>
        <p:spPr>
          <a:xfrm>
            <a:off x="3108342" y="8984417"/>
            <a:ext cx="6797658" cy="55912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marL="0" marR="0" lvl="0" indent="0" algn="l" defTabSz="457200" rtl="0" eaLnBrk="1" fontAlgn="auto" latinLnBrk="0" hangingPunct="1">
              <a:lnSpc>
                <a:spcPct val="100000"/>
              </a:lnSpc>
              <a:spcBef>
                <a:spcPts val="0"/>
              </a:spcBef>
              <a:spcAft>
                <a:spcPts val="1000"/>
              </a:spcAft>
              <a:buClrTx/>
              <a:buSzTx/>
              <a:buFontTx/>
              <a:buNone/>
              <a:tabLst/>
              <a:defRPr/>
            </a:pPr>
            <a:r>
              <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endParaRPr kumimoji="0" lang="es-CO" sz="1100" b="1" i="1" u="none" strike="noStrike" kern="1200" cap="none" spc="0" normalizeH="0" baseline="0" noProof="0" dirty="0">
              <a:ln>
                <a:noFill/>
              </a:ln>
              <a:solidFill>
                <a:srgbClr val="23505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194025002"/>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10944</TotalTime>
  <Words>2064</Words>
  <Application>Microsoft Office PowerPoint</Application>
  <PresentationFormat>Personalizado</PresentationFormat>
  <Paragraphs>412</Paragraphs>
  <Slides>26</Slides>
  <Notes>3</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26</vt:i4>
      </vt:variant>
    </vt:vector>
  </HeadingPairs>
  <TitlesOfParts>
    <vt:vector size="34" baseType="lpstr">
      <vt:lpstr>Arial</vt:lpstr>
      <vt:lpstr>Calibri</vt:lpstr>
      <vt:lpstr>Calibri Light</vt:lpstr>
      <vt:lpstr>Open Sans</vt:lpstr>
      <vt:lpstr>Open Sans bold</vt:lpstr>
      <vt:lpstr>Open Sans Extrabold</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mbran</dc:creator>
  <cp:lastModifiedBy>Julian Andres Perez Perez</cp:lastModifiedBy>
  <cp:revision>658</cp:revision>
  <dcterms:created xsi:type="dcterms:W3CDTF">2021-03-01T16:47:12Z</dcterms:created>
  <dcterms:modified xsi:type="dcterms:W3CDTF">2024-04-15T02:05:10Z</dcterms:modified>
</cp:coreProperties>
</file>