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8"/>
  </p:notesMasterIdLst>
  <p:sldIdLst>
    <p:sldId id="280" r:id="rId2"/>
    <p:sldId id="257" r:id="rId3"/>
    <p:sldId id="276" r:id="rId4"/>
    <p:sldId id="282" r:id="rId5"/>
    <p:sldId id="260" r:id="rId6"/>
    <p:sldId id="283" r:id="rId7"/>
    <p:sldId id="284" r:id="rId8"/>
    <p:sldId id="263" r:id="rId9"/>
    <p:sldId id="264" r:id="rId10"/>
    <p:sldId id="285" r:id="rId11"/>
    <p:sldId id="266" r:id="rId12"/>
    <p:sldId id="267" r:id="rId13"/>
    <p:sldId id="286" r:id="rId14"/>
    <p:sldId id="262" r:id="rId15"/>
    <p:sldId id="279" r:id="rId16"/>
    <p:sldId id="281" r:id="rId17"/>
    <p:sldId id="287" r:id="rId18"/>
    <p:sldId id="289" r:id="rId19"/>
    <p:sldId id="290" r:id="rId20"/>
    <p:sldId id="291" r:id="rId21"/>
    <p:sldId id="292" r:id="rId22"/>
    <p:sldId id="293" r:id="rId23"/>
    <p:sldId id="294" r:id="rId24"/>
    <p:sldId id="295" r:id="rId25"/>
    <p:sldId id="278" r:id="rId26"/>
    <p:sldId id="265" r:id="rId27"/>
  </p:sldIdLst>
  <p:sldSz cx="10080625" cy="100806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505E"/>
    <a:srgbClr val="00A48D"/>
    <a:srgbClr val="DA3A5C"/>
    <a:srgbClr val="B50BA1"/>
    <a:srgbClr val="9E4E22"/>
    <a:srgbClr val="00CCFF"/>
    <a:srgbClr val="6600CC"/>
    <a:srgbClr val="00B0EE"/>
    <a:srgbClr val="008673"/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63" autoAdjust="0"/>
    <p:restoredTop sz="90741" autoAdjust="0"/>
  </p:normalViewPr>
  <p:slideViewPr>
    <p:cSldViewPr snapToGrid="0">
      <p:cViewPr>
        <p:scale>
          <a:sx n="40" d="100"/>
          <a:sy n="40" d="100"/>
        </p:scale>
        <p:origin x="1976" y="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501699836043419E-2"/>
          <c:y val="0.14627870939384779"/>
          <c:w val="0.96759353437409401"/>
          <c:h val="0.66142519311725467"/>
        </c:manualLayout>
      </c:layout>
      <c:lineChart>
        <c:grouping val="standard"/>
        <c:varyColors val="0"/>
        <c:ser>
          <c:idx val="0"/>
          <c:order val="0"/>
          <c:tx>
            <c:strRef>
              <c:f>Hoja1!$C$1</c:f>
              <c:strCache>
                <c:ptCount val="1"/>
                <c:pt idx="0">
                  <c:v>2022</c:v>
                </c:pt>
              </c:strCache>
            </c:strRef>
          </c:tx>
          <c:spPr>
            <a:ln w="38100" cap="rnd">
              <a:solidFill>
                <a:srgbClr val="23505E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23505E"/>
              </a:solidFill>
              <a:ln w="38100">
                <a:solidFill>
                  <a:srgbClr val="23505E"/>
                </a:solidFill>
              </a:ln>
              <a:effectLst/>
            </c:spPr>
          </c:marker>
          <c:dPt>
            <c:idx val="7"/>
            <c:marker>
              <c:symbol val="circle"/>
              <c:size val="5"/>
              <c:spPr>
                <a:solidFill>
                  <a:srgbClr val="23505E"/>
                </a:solidFill>
                <a:ln w="38100">
                  <a:solidFill>
                    <a:srgbClr val="23505E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EE70-4D65-B90B-1A6CA4C87F85}"/>
              </c:ext>
            </c:extLst>
          </c:dPt>
          <c:dLbls>
            <c:dLbl>
              <c:idx val="0"/>
              <c:layout>
                <c:manualLayout>
                  <c:x val="-4.4846829616315372E-2"/>
                  <c:y val="5.398937230258482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460-4D7B-AE3E-C1E5BD6697F1}"/>
                </c:ext>
              </c:extLst>
            </c:dLbl>
            <c:dLbl>
              <c:idx val="2"/>
              <c:layout>
                <c:manualLayout>
                  <c:x val="-3.4442401660307952E-2"/>
                  <c:y val="6.237931203815408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C2A-4C9A-88D6-FC89C664D59B}"/>
                </c:ext>
              </c:extLst>
            </c:dLbl>
            <c:dLbl>
              <c:idx val="4"/>
              <c:layout>
                <c:manualLayout>
                  <c:x val="-2.7010667406016944E-2"/>
                  <c:y val="3.72094928314460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460-4D7B-AE3E-C1E5BD6697F1}"/>
                </c:ext>
              </c:extLst>
            </c:dLbl>
            <c:dLbl>
              <c:idx val="5"/>
              <c:layout>
                <c:manualLayout>
                  <c:x val="-2.4037973704300594E-2"/>
                  <c:y val="4.00061394099692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460-4D7B-AE3E-C1E5BD6697F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Hoja1!$C$2:$C$13</c:f>
              <c:numCache>
                <c:formatCode>#,##0</c:formatCode>
                <c:ptCount val="12"/>
                <c:pt idx="0">
                  <c:v>53662</c:v>
                </c:pt>
                <c:pt idx="1">
                  <c:v>46094</c:v>
                </c:pt>
                <c:pt idx="2">
                  <c:v>55358</c:v>
                </c:pt>
                <c:pt idx="3">
                  <c:v>48625</c:v>
                </c:pt>
                <c:pt idx="4">
                  <c:v>55287</c:v>
                </c:pt>
                <c:pt idx="5">
                  <c:v>61909</c:v>
                </c:pt>
                <c:pt idx="6">
                  <c:v>64270</c:v>
                </c:pt>
                <c:pt idx="7">
                  <c:v>69324</c:v>
                </c:pt>
                <c:pt idx="8">
                  <c:v>65198</c:v>
                </c:pt>
                <c:pt idx="9">
                  <c:v>61599</c:v>
                </c:pt>
                <c:pt idx="10">
                  <c:v>59171</c:v>
                </c:pt>
                <c:pt idx="11">
                  <c:v>60088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C2A-4C9A-88D6-FC89C664D59B}"/>
            </c:ext>
          </c:extLst>
        </c:ser>
        <c:ser>
          <c:idx val="1"/>
          <c:order val="1"/>
          <c:tx>
            <c:strRef>
              <c:f>Hoja1!$D$1</c:f>
              <c:strCache>
                <c:ptCount val="1"/>
                <c:pt idx="0">
                  <c:v>2023</c:v>
                </c:pt>
              </c:strCache>
            </c:strRef>
          </c:tx>
          <c:spPr>
            <a:ln w="28575" cap="rnd">
              <a:solidFill>
                <a:srgbClr val="00A48D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A48D"/>
              </a:solidFill>
              <a:ln w="38100">
                <a:solidFill>
                  <a:srgbClr val="00A48D"/>
                </a:solidFill>
              </a:ln>
              <a:effectLst/>
            </c:spPr>
          </c:marker>
          <c:dLbls>
            <c:dLbl>
              <c:idx val="6"/>
              <c:layout>
                <c:manualLayout>
                  <c:x val="-4.7597781730052684E-2"/>
                  <c:y val="-6.305028700860772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54C-4E29-A2F9-B680A575146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Hoja1!$D$2:$D$13</c:f>
              <c:numCache>
                <c:formatCode>#,##0</c:formatCode>
                <c:ptCount val="12"/>
                <c:pt idx="0">
                  <c:v>98461</c:v>
                </c:pt>
                <c:pt idx="1">
                  <c:v>97692</c:v>
                </c:pt>
                <c:pt idx="2">
                  <c:v>117413</c:v>
                </c:pt>
                <c:pt idx="3">
                  <c:v>118142</c:v>
                </c:pt>
                <c:pt idx="4">
                  <c:v>115777</c:v>
                </c:pt>
                <c:pt idx="5">
                  <c:v>112670</c:v>
                </c:pt>
                <c:pt idx="6">
                  <c:v>107478</c:v>
                </c:pt>
                <c:pt idx="7">
                  <c:v>118392</c:v>
                </c:pt>
                <c:pt idx="8">
                  <c:v>112497</c:v>
                </c:pt>
                <c:pt idx="9">
                  <c:v>108373</c:v>
                </c:pt>
                <c:pt idx="10">
                  <c:v>108050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5C2A-4C9A-88D6-FC89C664D59B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upDownBars>
          <c:gapWidth val="150"/>
          <c:upBars>
            <c:spPr>
              <a:solidFill>
                <a:srgbClr val="00A48D"/>
              </a:solidFill>
              <a:ln w="9525">
                <a:solidFill>
                  <a:schemeClr val="tx1">
                    <a:lumMod val="15000"/>
                    <a:lumOff val="85000"/>
                  </a:schemeClr>
                </a:solidFill>
              </a:ln>
              <a:effectLst/>
            </c:spPr>
          </c:upBars>
          <c:downBars>
            <c:spPr>
              <a:solidFill>
                <a:schemeClr val="dk1">
                  <a:lumMod val="65000"/>
                  <a:lumOff val="35000"/>
                </a:schemeClr>
              </a:solidFill>
              <a:ln w="9525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c:spPr>
          </c:downBars>
        </c:upDownBars>
        <c:marker val="1"/>
        <c:smooth val="0"/>
        <c:axId val="957322575"/>
        <c:axId val="957326319"/>
      </c:lineChart>
      <c:catAx>
        <c:axId val="9573225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957326319"/>
        <c:crosses val="autoZero"/>
        <c:auto val="1"/>
        <c:lblAlgn val="ctr"/>
        <c:lblOffset val="100"/>
        <c:noMultiLvlLbl val="0"/>
      </c:catAx>
      <c:valAx>
        <c:axId val="957326319"/>
        <c:scaling>
          <c:orientation val="minMax"/>
          <c:min val="30000"/>
        </c:scaling>
        <c:delete val="1"/>
        <c:axPos val="l"/>
        <c:numFmt formatCode="#,##0" sourceLinked="1"/>
        <c:majorTickMark val="out"/>
        <c:minorTickMark val="none"/>
        <c:tickLblPos val="nextTo"/>
        <c:crossAx val="957322575"/>
        <c:crosses val="autoZero"/>
        <c:crossBetween val="between"/>
        <c:majorUnit val="10000"/>
      </c:valAx>
      <c:sp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942A03-2220-4B77-914E-4B9993FD1434}" type="datetimeFigureOut">
              <a:rPr lang="es-CO" smtClean="0"/>
              <a:t>18/12/2023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1D8EFB-D0B9-47E9-ABDF-AB8D852BA77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15985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1D8EFB-D0B9-47E9-ABDF-AB8D852BA77A}" type="slidenum">
              <a:rPr lang="es-CO" smtClean="0"/>
              <a:t>17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952992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1D8EFB-D0B9-47E9-ABDF-AB8D852BA77A}" type="slidenum">
              <a:rPr lang="es-CO" smtClean="0"/>
              <a:t>21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93953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6047" y="1649770"/>
            <a:ext cx="8568531" cy="3509551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078" y="5294662"/>
            <a:ext cx="7560469" cy="2433817"/>
          </a:xfrm>
        </p:spPr>
        <p:txBody>
          <a:bodyPr/>
          <a:lstStyle>
            <a:lvl1pPr marL="0" indent="0" algn="ctr">
              <a:buNone/>
              <a:defRPr sz="2646"/>
            </a:lvl1pPr>
            <a:lvl2pPr marL="504017" indent="0" algn="ctr">
              <a:buNone/>
              <a:defRPr sz="2205"/>
            </a:lvl2pPr>
            <a:lvl3pPr marL="1008035" indent="0" algn="ctr">
              <a:buNone/>
              <a:defRPr sz="1984"/>
            </a:lvl3pPr>
            <a:lvl4pPr marL="1512052" indent="0" algn="ctr">
              <a:buNone/>
              <a:defRPr sz="1764"/>
            </a:lvl4pPr>
            <a:lvl5pPr marL="2016069" indent="0" algn="ctr">
              <a:buNone/>
              <a:defRPr sz="1764"/>
            </a:lvl5pPr>
            <a:lvl6pPr marL="2520086" indent="0" algn="ctr">
              <a:buNone/>
              <a:defRPr sz="1764"/>
            </a:lvl6pPr>
            <a:lvl7pPr marL="3024104" indent="0" algn="ctr">
              <a:buNone/>
              <a:defRPr sz="1764"/>
            </a:lvl7pPr>
            <a:lvl8pPr marL="3528121" indent="0" algn="ctr">
              <a:buNone/>
              <a:defRPr sz="1764"/>
            </a:lvl8pPr>
            <a:lvl9pPr marL="4032138" indent="0" algn="ctr">
              <a:buNone/>
              <a:defRPr sz="1764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A5B2-5C4E-4114-B1CD-1608315BA6E3}" type="datetimeFigureOut">
              <a:rPr lang="es-CO" smtClean="0"/>
              <a:t>18/12/2023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55799-B950-4607-B823-09A1660CDCA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79310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A5B2-5C4E-4114-B1CD-1608315BA6E3}" type="datetimeFigureOut">
              <a:rPr lang="es-CO" smtClean="0"/>
              <a:t>18/12/2023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55799-B950-4607-B823-09A1660CDCA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76564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3948" y="536700"/>
            <a:ext cx="2173635" cy="854286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3044" y="536700"/>
            <a:ext cx="6394896" cy="8542864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A5B2-5C4E-4114-B1CD-1608315BA6E3}" type="datetimeFigureOut">
              <a:rPr lang="es-CO" smtClean="0"/>
              <a:t>18/12/2023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55799-B950-4607-B823-09A1660CDCA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63148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A5B2-5C4E-4114-B1CD-1608315BA6E3}" type="datetimeFigureOut">
              <a:rPr lang="es-CO" smtClean="0"/>
              <a:t>18/12/2023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55799-B950-4607-B823-09A1660CDCA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86316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793" y="2513159"/>
            <a:ext cx="8694539" cy="4193259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793" y="6746088"/>
            <a:ext cx="8694539" cy="2205136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4017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8035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205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606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200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4104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812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213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A5B2-5C4E-4114-B1CD-1608315BA6E3}" type="datetimeFigureOut">
              <a:rPr lang="es-CO" smtClean="0"/>
              <a:t>18/12/2023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55799-B950-4607-B823-09A1660CDCA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71023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3043" y="2683500"/>
            <a:ext cx="4284266" cy="639606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3316" y="2683500"/>
            <a:ext cx="4284266" cy="639606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A5B2-5C4E-4114-B1CD-1608315BA6E3}" type="datetimeFigureOut">
              <a:rPr lang="es-CO" smtClean="0"/>
              <a:t>18/12/2023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55799-B950-4607-B823-09A1660CDCA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43092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536702"/>
            <a:ext cx="8694539" cy="194845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4357" y="2471154"/>
            <a:ext cx="4264576" cy="1211074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4017" indent="0">
              <a:buNone/>
              <a:defRPr sz="2205" b="1"/>
            </a:lvl2pPr>
            <a:lvl3pPr marL="1008035" indent="0">
              <a:buNone/>
              <a:defRPr sz="1984" b="1"/>
            </a:lvl3pPr>
            <a:lvl4pPr marL="1512052" indent="0">
              <a:buNone/>
              <a:defRPr sz="1764" b="1"/>
            </a:lvl4pPr>
            <a:lvl5pPr marL="2016069" indent="0">
              <a:buNone/>
              <a:defRPr sz="1764" b="1"/>
            </a:lvl5pPr>
            <a:lvl6pPr marL="2520086" indent="0">
              <a:buNone/>
              <a:defRPr sz="1764" b="1"/>
            </a:lvl6pPr>
            <a:lvl7pPr marL="3024104" indent="0">
              <a:buNone/>
              <a:defRPr sz="1764" b="1"/>
            </a:lvl7pPr>
            <a:lvl8pPr marL="3528121" indent="0">
              <a:buNone/>
              <a:defRPr sz="1764" b="1"/>
            </a:lvl8pPr>
            <a:lvl9pPr marL="4032138" indent="0">
              <a:buNone/>
              <a:defRPr sz="1764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57" y="3682228"/>
            <a:ext cx="4264576" cy="541600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3317" y="2471154"/>
            <a:ext cx="4285579" cy="1211074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4017" indent="0">
              <a:buNone/>
              <a:defRPr sz="2205" b="1"/>
            </a:lvl2pPr>
            <a:lvl3pPr marL="1008035" indent="0">
              <a:buNone/>
              <a:defRPr sz="1984" b="1"/>
            </a:lvl3pPr>
            <a:lvl4pPr marL="1512052" indent="0">
              <a:buNone/>
              <a:defRPr sz="1764" b="1"/>
            </a:lvl4pPr>
            <a:lvl5pPr marL="2016069" indent="0">
              <a:buNone/>
              <a:defRPr sz="1764" b="1"/>
            </a:lvl5pPr>
            <a:lvl6pPr marL="2520086" indent="0">
              <a:buNone/>
              <a:defRPr sz="1764" b="1"/>
            </a:lvl6pPr>
            <a:lvl7pPr marL="3024104" indent="0">
              <a:buNone/>
              <a:defRPr sz="1764" b="1"/>
            </a:lvl7pPr>
            <a:lvl8pPr marL="3528121" indent="0">
              <a:buNone/>
              <a:defRPr sz="1764" b="1"/>
            </a:lvl8pPr>
            <a:lvl9pPr marL="4032138" indent="0">
              <a:buNone/>
              <a:defRPr sz="1764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317" y="3682228"/>
            <a:ext cx="4285579" cy="541600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A5B2-5C4E-4114-B1CD-1608315BA6E3}" type="datetimeFigureOut">
              <a:rPr lang="es-CO" smtClean="0"/>
              <a:t>18/12/2023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55799-B950-4607-B823-09A1660CDCA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69317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A5B2-5C4E-4114-B1CD-1608315BA6E3}" type="datetimeFigureOut">
              <a:rPr lang="es-CO" smtClean="0"/>
              <a:t>18/12/2023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55799-B950-4607-B823-09A1660CDCA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0272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A5B2-5C4E-4114-B1CD-1608315BA6E3}" type="datetimeFigureOut">
              <a:rPr lang="es-CO" smtClean="0"/>
              <a:t>18/12/2023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55799-B950-4607-B823-09A1660CDCA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17482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672042"/>
            <a:ext cx="3251264" cy="2352146"/>
          </a:xfrm>
        </p:spPr>
        <p:txBody>
          <a:bodyPr anchor="b"/>
          <a:lstStyle>
            <a:lvl1pPr>
              <a:defRPr sz="3528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579" y="1451426"/>
            <a:ext cx="5103316" cy="7163777"/>
          </a:xfrm>
        </p:spPr>
        <p:txBody>
          <a:bodyPr/>
          <a:lstStyle>
            <a:lvl1pPr>
              <a:defRPr sz="3528"/>
            </a:lvl1pPr>
            <a:lvl2pPr>
              <a:defRPr sz="3087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3024188"/>
            <a:ext cx="3251264" cy="5602681"/>
          </a:xfrm>
        </p:spPr>
        <p:txBody>
          <a:bodyPr/>
          <a:lstStyle>
            <a:lvl1pPr marL="0" indent="0">
              <a:buNone/>
              <a:defRPr sz="1764"/>
            </a:lvl1pPr>
            <a:lvl2pPr marL="504017" indent="0">
              <a:buNone/>
              <a:defRPr sz="1543"/>
            </a:lvl2pPr>
            <a:lvl3pPr marL="1008035" indent="0">
              <a:buNone/>
              <a:defRPr sz="1323"/>
            </a:lvl3pPr>
            <a:lvl4pPr marL="1512052" indent="0">
              <a:buNone/>
              <a:defRPr sz="1102"/>
            </a:lvl4pPr>
            <a:lvl5pPr marL="2016069" indent="0">
              <a:buNone/>
              <a:defRPr sz="1102"/>
            </a:lvl5pPr>
            <a:lvl6pPr marL="2520086" indent="0">
              <a:buNone/>
              <a:defRPr sz="1102"/>
            </a:lvl6pPr>
            <a:lvl7pPr marL="3024104" indent="0">
              <a:buNone/>
              <a:defRPr sz="1102"/>
            </a:lvl7pPr>
            <a:lvl8pPr marL="3528121" indent="0">
              <a:buNone/>
              <a:defRPr sz="1102"/>
            </a:lvl8pPr>
            <a:lvl9pPr marL="4032138" indent="0">
              <a:buNone/>
              <a:defRPr sz="1102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A5B2-5C4E-4114-B1CD-1608315BA6E3}" type="datetimeFigureOut">
              <a:rPr lang="es-CO" smtClean="0"/>
              <a:t>18/12/2023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55799-B950-4607-B823-09A1660CDCA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29547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672042"/>
            <a:ext cx="3251264" cy="2352146"/>
          </a:xfrm>
        </p:spPr>
        <p:txBody>
          <a:bodyPr anchor="b"/>
          <a:lstStyle>
            <a:lvl1pPr>
              <a:defRPr sz="3528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85579" y="1451426"/>
            <a:ext cx="5103316" cy="7163777"/>
          </a:xfrm>
        </p:spPr>
        <p:txBody>
          <a:bodyPr anchor="t"/>
          <a:lstStyle>
            <a:lvl1pPr marL="0" indent="0">
              <a:buNone/>
              <a:defRPr sz="3528"/>
            </a:lvl1pPr>
            <a:lvl2pPr marL="504017" indent="0">
              <a:buNone/>
              <a:defRPr sz="3087"/>
            </a:lvl2pPr>
            <a:lvl3pPr marL="1008035" indent="0">
              <a:buNone/>
              <a:defRPr sz="2646"/>
            </a:lvl3pPr>
            <a:lvl4pPr marL="1512052" indent="0">
              <a:buNone/>
              <a:defRPr sz="2205"/>
            </a:lvl4pPr>
            <a:lvl5pPr marL="2016069" indent="0">
              <a:buNone/>
              <a:defRPr sz="2205"/>
            </a:lvl5pPr>
            <a:lvl6pPr marL="2520086" indent="0">
              <a:buNone/>
              <a:defRPr sz="2205"/>
            </a:lvl6pPr>
            <a:lvl7pPr marL="3024104" indent="0">
              <a:buNone/>
              <a:defRPr sz="2205"/>
            </a:lvl7pPr>
            <a:lvl8pPr marL="3528121" indent="0">
              <a:buNone/>
              <a:defRPr sz="2205"/>
            </a:lvl8pPr>
            <a:lvl9pPr marL="4032138" indent="0">
              <a:buNone/>
              <a:defRPr sz="2205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3024188"/>
            <a:ext cx="3251264" cy="5602681"/>
          </a:xfrm>
        </p:spPr>
        <p:txBody>
          <a:bodyPr/>
          <a:lstStyle>
            <a:lvl1pPr marL="0" indent="0">
              <a:buNone/>
              <a:defRPr sz="1764"/>
            </a:lvl1pPr>
            <a:lvl2pPr marL="504017" indent="0">
              <a:buNone/>
              <a:defRPr sz="1543"/>
            </a:lvl2pPr>
            <a:lvl3pPr marL="1008035" indent="0">
              <a:buNone/>
              <a:defRPr sz="1323"/>
            </a:lvl3pPr>
            <a:lvl4pPr marL="1512052" indent="0">
              <a:buNone/>
              <a:defRPr sz="1102"/>
            </a:lvl4pPr>
            <a:lvl5pPr marL="2016069" indent="0">
              <a:buNone/>
              <a:defRPr sz="1102"/>
            </a:lvl5pPr>
            <a:lvl6pPr marL="2520086" indent="0">
              <a:buNone/>
              <a:defRPr sz="1102"/>
            </a:lvl6pPr>
            <a:lvl7pPr marL="3024104" indent="0">
              <a:buNone/>
              <a:defRPr sz="1102"/>
            </a:lvl7pPr>
            <a:lvl8pPr marL="3528121" indent="0">
              <a:buNone/>
              <a:defRPr sz="1102"/>
            </a:lvl8pPr>
            <a:lvl9pPr marL="4032138" indent="0">
              <a:buNone/>
              <a:defRPr sz="1102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0A5B2-5C4E-4114-B1CD-1608315BA6E3}" type="datetimeFigureOut">
              <a:rPr lang="es-CO" smtClean="0"/>
              <a:t>18/12/2023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55799-B950-4607-B823-09A1660CDCA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9138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043" y="536702"/>
            <a:ext cx="8694539" cy="19484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43" y="2683500"/>
            <a:ext cx="8694539" cy="639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043" y="9343248"/>
            <a:ext cx="2268141" cy="536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30A5B2-5C4E-4114-B1CD-1608315BA6E3}" type="datetimeFigureOut">
              <a:rPr lang="es-CO" smtClean="0"/>
              <a:t>18/12/2023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9207" y="9343248"/>
            <a:ext cx="3402211" cy="536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19441" y="9343248"/>
            <a:ext cx="2268141" cy="536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55799-B950-4607-B823-09A1660CDCA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7589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08035" rtl="0" eaLnBrk="1" latinLnBrk="0" hangingPunct="1">
        <a:lnSpc>
          <a:spcPct val="90000"/>
        </a:lnSpc>
        <a:spcBef>
          <a:spcPct val="0"/>
        </a:spcBef>
        <a:buNone/>
        <a:defRPr sz="485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09" indent="-252009" algn="l" defTabSz="1008035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7" kern="1200">
          <a:solidFill>
            <a:schemeClr val="tx1"/>
          </a:solidFill>
          <a:latin typeface="+mn-lt"/>
          <a:ea typeface="+mn-ea"/>
          <a:cs typeface="+mn-cs"/>
        </a:defRPr>
      </a:lvl1pPr>
      <a:lvl2pPr marL="756026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60043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4060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8078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2095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6112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80130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4147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4017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8035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2052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6069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20086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4104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8121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2138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jpeg"/><Relationship Id="rId4" Type="http://schemas.openxmlformats.org/officeDocument/2006/relationships/image" Target="../media/image24.svg"/><Relationship Id="rId9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9550EF83-5F47-4F8D-BBA7-867B46522DCD}"/>
              </a:ext>
            </a:extLst>
          </p:cNvPr>
          <p:cNvSpPr txBox="1"/>
          <p:nvPr/>
        </p:nvSpPr>
        <p:spPr>
          <a:xfrm>
            <a:off x="3166514" y="6352884"/>
            <a:ext cx="37475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200" b="1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Noviembre 2023</a:t>
            </a:r>
            <a:endParaRPr lang="es-CO" sz="3200" dirty="0">
              <a:solidFill>
                <a:srgbClr val="00A48D"/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9167FE8-4F16-4F19-904A-01F11EB56BBA}"/>
              </a:ext>
            </a:extLst>
          </p:cNvPr>
          <p:cNvSpPr txBox="1"/>
          <p:nvPr/>
        </p:nvSpPr>
        <p:spPr>
          <a:xfrm>
            <a:off x="1373311" y="5124010"/>
            <a:ext cx="73340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0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Informe </a:t>
            </a:r>
            <a:r>
              <a:rPr lang="es-CO" sz="4000" b="1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expresiones de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AE26C13-FB18-C3E6-42A5-0663CFD653A4}"/>
              </a:ext>
            </a:extLst>
          </p:cNvPr>
          <p:cNvSpPr txBox="1"/>
          <p:nvPr/>
        </p:nvSpPr>
        <p:spPr>
          <a:xfrm>
            <a:off x="2529680" y="5751575"/>
            <a:ext cx="5021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4000" b="1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nuestros usuarios</a:t>
            </a:r>
            <a:endParaRPr lang="es-CO" sz="4000" dirty="0">
              <a:solidFill>
                <a:srgbClr val="23505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9135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8DAE94E-191B-4941-8AD1-1CF719C6E5F0}"/>
              </a:ext>
            </a:extLst>
          </p:cNvPr>
          <p:cNvSpPr txBox="1"/>
          <p:nvPr/>
        </p:nvSpPr>
        <p:spPr>
          <a:xfrm>
            <a:off x="2165384" y="4045008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429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CC84778-784A-5246-2A97-E35566B9E2A0}"/>
              </a:ext>
            </a:extLst>
          </p:cNvPr>
          <p:cNvSpPr txBox="1"/>
          <p:nvPr/>
        </p:nvSpPr>
        <p:spPr>
          <a:xfrm>
            <a:off x="2211404" y="4683702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425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7CE0FB1-14E4-0167-62E2-53147CA5EF4F}"/>
              </a:ext>
            </a:extLst>
          </p:cNvPr>
          <p:cNvSpPr txBox="1"/>
          <p:nvPr/>
        </p:nvSpPr>
        <p:spPr>
          <a:xfrm>
            <a:off x="2211404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46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1A661510-4CA5-33CE-EBF7-53D4C4C4CA9B}"/>
              </a:ext>
            </a:extLst>
          </p:cNvPr>
          <p:cNvSpPr txBox="1"/>
          <p:nvPr/>
        </p:nvSpPr>
        <p:spPr>
          <a:xfrm>
            <a:off x="2335221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B913EA53-CB27-5B24-1D68-066167DC02CF}"/>
              </a:ext>
            </a:extLst>
          </p:cNvPr>
          <p:cNvSpPr txBox="1"/>
          <p:nvPr/>
        </p:nvSpPr>
        <p:spPr>
          <a:xfrm>
            <a:off x="2401896" y="686274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0544C74B-5932-B5F8-4727-1BEEC4EDD11A}"/>
              </a:ext>
            </a:extLst>
          </p:cNvPr>
          <p:cNvSpPr txBox="1"/>
          <p:nvPr/>
        </p:nvSpPr>
        <p:spPr>
          <a:xfrm>
            <a:off x="2401896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F7434E13-307F-4467-B45E-20DE9FE02686}"/>
              </a:ext>
            </a:extLst>
          </p:cNvPr>
          <p:cNvSpPr txBox="1"/>
          <p:nvPr/>
        </p:nvSpPr>
        <p:spPr>
          <a:xfrm>
            <a:off x="2147896" y="8139242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903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430DA356-A975-0A81-985B-5E9330791523}"/>
              </a:ext>
            </a:extLst>
          </p:cNvPr>
          <p:cNvSpPr txBox="1"/>
          <p:nvPr/>
        </p:nvSpPr>
        <p:spPr>
          <a:xfrm>
            <a:off x="3525732" y="4040809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386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2E46507E-8C51-9B48-33C0-3B45EEFA649D}"/>
              </a:ext>
            </a:extLst>
          </p:cNvPr>
          <p:cNvSpPr txBox="1"/>
          <p:nvPr/>
        </p:nvSpPr>
        <p:spPr>
          <a:xfrm>
            <a:off x="3582088" y="4683846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392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A0F092D7-E24E-D99E-DE9A-CD39073D3DAB}"/>
              </a:ext>
            </a:extLst>
          </p:cNvPr>
          <p:cNvSpPr txBox="1"/>
          <p:nvPr/>
        </p:nvSpPr>
        <p:spPr>
          <a:xfrm>
            <a:off x="3582088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38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AD90CB59-9C8A-EE58-7D7E-CA125040A05A}"/>
              </a:ext>
            </a:extLst>
          </p:cNvPr>
          <p:cNvSpPr txBox="1"/>
          <p:nvPr/>
        </p:nvSpPr>
        <p:spPr>
          <a:xfrm>
            <a:off x="3694008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C00F660C-74D0-FA2E-F5B0-2CFB438B706F}"/>
              </a:ext>
            </a:extLst>
          </p:cNvPr>
          <p:cNvSpPr txBox="1"/>
          <p:nvPr/>
        </p:nvSpPr>
        <p:spPr>
          <a:xfrm>
            <a:off x="3779733" y="6857955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A21257D9-E5DB-2A86-507F-4B0419ADC8C5}"/>
              </a:ext>
            </a:extLst>
          </p:cNvPr>
          <p:cNvSpPr txBox="1"/>
          <p:nvPr/>
        </p:nvSpPr>
        <p:spPr>
          <a:xfrm>
            <a:off x="3779733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40E62877-0E64-BDAC-CADD-5D35E64A65A0}"/>
              </a:ext>
            </a:extLst>
          </p:cNvPr>
          <p:cNvSpPr txBox="1"/>
          <p:nvPr/>
        </p:nvSpPr>
        <p:spPr>
          <a:xfrm>
            <a:off x="3560355" y="8137557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818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90468A41-60DF-AD6F-7554-DE6E4B904BB2}"/>
              </a:ext>
            </a:extLst>
          </p:cNvPr>
          <p:cNvSpPr txBox="1"/>
          <p:nvPr/>
        </p:nvSpPr>
        <p:spPr>
          <a:xfrm>
            <a:off x="1970894" y="3652979"/>
            <a:ext cx="13962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Octubre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31D0444E-4755-9EA0-03CA-AFE46DBA3C85}"/>
              </a:ext>
            </a:extLst>
          </p:cNvPr>
          <p:cNvSpPr txBox="1"/>
          <p:nvPr/>
        </p:nvSpPr>
        <p:spPr>
          <a:xfrm>
            <a:off x="3392496" y="3652979"/>
            <a:ext cx="12437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Noviembre</a:t>
            </a:r>
          </a:p>
        </p:txBody>
      </p:sp>
      <p:pic>
        <p:nvPicPr>
          <p:cNvPr id="36" name="Gráfico 35">
            <a:extLst>
              <a:ext uri="{FF2B5EF4-FFF2-40B4-BE49-F238E27FC236}">
                <a16:creationId xmlns:a16="http://schemas.microsoft.com/office/drawing/2014/main" id="{84419AD7-7EBD-0A2D-80B0-72C2AB8ECF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8277" y="2015929"/>
            <a:ext cx="9144070" cy="1321836"/>
          </a:xfrm>
          <a:prstGeom prst="rect">
            <a:avLst/>
          </a:prstGeom>
        </p:spPr>
      </p:pic>
      <p:sp>
        <p:nvSpPr>
          <p:cNvPr id="37" name="CuadroTexto 36">
            <a:extLst>
              <a:ext uri="{FF2B5EF4-FFF2-40B4-BE49-F238E27FC236}">
                <a16:creationId xmlns:a16="http://schemas.microsoft.com/office/drawing/2014/main" id="{91A34C14-62A9-AE70-97E9-D1494FD2513A}"/>
              </a:ext>
            </a:extLst>
          </p:cNvPr>
          <p:cNvSpPr txBox="1"/>
          <p:nvPr/>
        </p:nvSpPr>
        <p:spPr>
          <a:xfrm>
            <a:off x="1027913" y="2026660"/>
            <a:ext cx="8024797" cy="999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Se evidencia la recepción de </a:t>
            </a:r>
            <a:r>
              <a:rPr lang="es-ES" sz="20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386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 (47%)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manifestaciones a través de la línea telefónica, siendo este el canal más utilizado por los usuarios.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ADD4C53C-F03C-E947-F882-CCDFE26A45C0}"/>
              </a:ext>
            </a:extLst>
          </p:cNvPr>
          <p:cNvSpPr txBox="1"/>
          <p:nvPr/>
        </p:nvSpPr>
        <p:spPr>
          <a:xfrm>
            <a:off x="3108342" y="8984417"/>
            <a:ext cx="6797658" cy="55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 – Informe Andes BPO – Informe Redes (Comunicaciones)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kumimoji="0" lang="es-CO" sz="1100" b="1" i="1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6119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7099C30-A89A-C049-7B62-5927A68CB934}"/>
              </a:ext>
            </a:extLst>
          </p:cNvPr>
          <p:cNvSpPr txBox="1"/>
          <p:nvPr/>
        </p:nvSpPr>
        <p:spPr>
          <a:xfrm>
            <a:off x="2165384" y="4045008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492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0F1982D-0DEF-764F-C34D-EE9B9F202386}"/>
              </a:ext>
            </a:extLst>
          </p:cNvPr>
          <p:cNvSpPr txBox="1"/>
          <p:nvPr/>
        </p:nvSpPr>
        <p:spPr>
          <a:xfrm>
            <a:off x="2211404" y="4683702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292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2B8790A-33E0-7B77-4D66-66DA7C05AB50}"/>
              </a:ext>
            </a:extLst>
          </p:cNvPr>
          <p:cNvSpPr txBox="1"/>
          <p:nvPr/>
        </p:nvSpPr>
        <p:spPr>
          <a:xfrm>
            <a:off x="2211404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82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97D0B3F0-D63D-EE0A-7BC5-67067816762A}"/>
              </a:ext>
            </a:extLst>
          </p:cNvPr>
          <p:cNvSpPr txBox="1"/>
          <p:nvPr/>
        </p:nvSpPr>
        <p:spPr>
          <a:xfrm>
            <a:off x="2335221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DE75D6F4-ED19-5341-44B8-8EC761BB1DE4}"/>
              </a:ext>
            </a:extLst>
          </p:cNvPr>
          <p:cNvSpPr txBox="1"/>
          <p:nvPr/>
        </p:nvSpPr>
        <p:spPr>
          <a:xfrm>
            <a:off x="2401896" y="686274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F22EB805-9B1A-DFAB-25A3-E39FDFB168D5}"/>
              </a:ext>
            </a:extLst>
          </p:cNvPr>
          <p:cNvSpPr txBox="1"/>
          <p:nvPr/>
        </p:nvSpPr>
        <p:spPr>
          <a:xfrm>
            <a:off x="2401896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A93A9AA5-A949-F216-02E4-BD17738B8765}"/>
              </a:ext>
            </a:extLst>
          </p:cNvPr>
          <p:cNvSpPr txBox="1"/>
          <p:nvPr/>
        </p:nvSpPr>
        <p:spPr>
          <a:xfrm>
            <a:off x="2147896" y="8139242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873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16FC4C2C-3A68-5970-4151-56012E368D51}"/>
              </a:ext>
            </a:extLst>
          </p:cNvPr>
          <p:cNvSpPr txBox="1"/>
          <p:nvPr/>
        </p:nvSpPr>
        <p:spPr>
          <a:xfrm>
            <a:off x="3525732" y="4040809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464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047DB1FE-79A8-9ED1-CC21-BC52A095AF45}"/>
              </a:ext>
            </a:extLst>
          </p:cNvPr>
          <p:cNvSpPr txBox="1"/>
          <p:nvPr/>
        </p:nvSpPr>
        <p:spPr>
          <a:xfrm>
            <a:off x="3582088" y="4683846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302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3006522E-9927-2342-41D0-7F4F03C6AFEC}"/>
              </a:ext>
            </a:extLst>
          </p:cNvPr>
          <p:cNvSpPr txBox="1"/>
          <p:nvPr/>
        </p:nvSpPr>
        <p:spPr>
          <a:xfrm>
            <a:off x="3582088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84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D116FC66-2C3B-3B3B-6673-74B4AEAA705B}"/>
              </a:ext>
            </a:extLst>
          </p:cNvPr>
          <p:cNvSpPr txBox="1"/>
          <p:nvPr/>
        </p:nvSpPr>
        <p:spPr>
          <a:xfrm>
            <a:off x="3694008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138CE7E2-7A21-5525-C71C-F3AE35B6F7F4}"/>
              </a:ext>
            </a:extLst>
          </p:cNvPr>
          <p:cNvSpPr txBox="1"/>
          <p:nvPr/>
        </p:nvSpPr>
        <p:spPr>
          <a:xfrm>
            <a:off x="3779733" y="6857955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186E9FF2-8393-5A71-8D72-524F849581EF}"/>
              </a:ext>
            </a:extLst>
          </p:cNvPr>
          <p:cNvSpPr txBox="1"/>
          <p:nvPr/>
        </p:nvSpPr>
        <p:spPr>
          <a:xfrm>
            <a:off x="3779733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3F67CD6F-9140-0C1B-7E19-C98F5FEEA610}"/>
              </a:ext>
            </a:extLst>
          </p:cNvPr>
          <p:cNvSpPr txBox="1"/>
          <p:nvPr/>
        </p:nvSpPr>
        <p:spPr>
          <a:xfrm>
            <a:off x="3560355" y="8137557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856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3FCAA337-47D9-3FDB-0276-8EEEB7F02177}"/>
              </a:ext>
            </a:extLst>
          </p:cNvPr>
          <p:cNvSpPr txBox="1"/>
          <p:nvPr/>
        </p:nvSpPr>
        <p:spPr>
          <a:xfrm>
            <a:off x="1970894" y="3652979"/>
            <a:ext cx="13962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Octubre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C2CE1228-3F9D-474D-71F8-27DD8AA1C76A}"/>
              </a:ext>
            </a:extLst>
          </p:cNvPr>
          <p:cNvSpPr txBox="1"/>
          <p:nvPr/>
        </p:nvSpPr>
        <p:spPr>
          <a:xfrm>
            <a:off x="3392496" y="3652979"/>
            <a:ext cx="12437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Noviembre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pic>
        <p:nvPicPr>
          <p:cNvPr id="36" name="Gráfico 35">
            <a:extLst>
              <a:ext uri="{FF2B5EF4-FFF2-40B4-BE49-F238E27FC236}">
                <a16:creationId xmlns:a16="http://schemas.microsoft.com/office/drawing/2014/main" id="{44C81E59-3B12-F50E-10E0-23E8332056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8277" y="2015929"/>
            <a:ext cx="9144070" cy="1321836"/>
          </a:xfrm>
          <a:prstGeom prst="rect">
            <a:avLst/>
          </a:prstGeom>
        </p:spPr>
      </p:pic>
      <p:sp>
        <p:nvSpPr>
          <p:cNvPr id="37" name="CuadroTexto 36">
            <a:extLst>
              <a:ext uri="{FF2B5EF4-FFF2-40B4-BE49-F238E27FC236}">
                <a16:creationId xmlns:a16="http://schemas.microsoft.com/office/drawing/2014/main" id="{E3EB29E4-B810-020F-D90C-956CE7B2DA62}"/>
              </a:ext>
            </a:extLst>
          </p:cNvPr>
          <p:cNvSpPr txBox="1"/>
          <p:nvPr/>
        </p:nvSpPr>
        <p:spPr>
          <a:xfrm>
            <a:off x="1027913" y="2026660"/>
            <a:ext cx="8024797" cy="999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Se evidencia la recepción de </a:t>
            </a:r>
            <a:r>
              <a:rPr lang="es-ES" sz="20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464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 (54%)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manifestaciones a través de la línea telefónica, siendo este el canal más utilizado por los usuarios.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4270FFD7-F545-6E99-144D-B28209FE1FDD}"/>
              </a:ext>
            </a:extLst>
          </p:cNvPr>
          <p:cNvSpPr txBox="1"/>
          <p:nvPr/>
        </p:nvSpPr>
        <p:spPr>
          <a:xfrm>
            <a:off x="3108342" y="8984417"/>
            <a:ext cx="6797658" cy="55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 – Informe Andes BPO – Informe Redes (Comunicaciones)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kumimoji="0" lang="es-CO" sz="1100" b="1" i="1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8765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0D40EB95-EFFC-499E-A86B-4C9E7BE4562C}"/>
              </a:ext>
            </a:extLst>
          </p:cNvPr>
          <p:cNvSpPr txBox="1"/>
          <p:nvPr/>
        </p:nvSpPr>
        <p:spPr>
          <a:xfrm>
            <a:off x="2165384" y="4045008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9.367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55645F3-BBB9-4E50-BEF3-6C0EA2FB1783}"/>
              </a:ext>
            </a:extLst>
          </p:cNvPr>
          <p:cNvSpPr txBox="1"/>
          <p:nvPr/>
        </p:nvSpPr>
        <p:spPr>
          <a:xfrm>
            <a:off x="2211404" y="4683702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3.583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5B7E6AE-A7DB-48F4-91DF-8703DD7BB65D}"/>
              </a:ext>
            </a:extLst>
          </p:cNvPr>
          <p:cNvSpPr txBox="1"/>
          <p:nvPr/>
        </p:nvSpPr>
        <p:spPr>
          <a:xfrm>
            <a:off x="2211404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458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322F176-6B59-436C-8114-4B8C32C35512}"/>
              </a:ext>
            </a:extLst>
          </p:cNvPr>
          <p:cNvSpPr txBox="1"/>
          <p:nvPr/>
        </p:nvSpPr>
        <p:spPr>
          <a:xfrm>
            <a:off x="2335221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22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404B782-CF1C-4FB0-B03D-5B3244C8BE6C}"/>
              </a:ext>
            </a:extLst>
          </p:cNvPr>
          <p:cNvSpPr txBox="1"/>
          <p:nvPr/>
        </p:nvSpPr>
        <p:spPr>
          <a:xfrm>
            <a:off x="2401896" y="686274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33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4DEAAAD-8711-47E4-B5EC-BAB6621EDEA2}"/>
              </a:ext>
            </a:extLst>
          </p:cNvPr>
          <p:cNvSpPr txBox="1"/>
          <p:nvPr/>
        </p:nvSpPr>
        <p:spPr>
          <a:xfrm>
            <a:off x="2401896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33BAFDA-B9C6-48A3-8B37-DCFF415C44A4}"/>
              </a:ext>
            </a:extLst>
          </p:cNvPr>
          <p:cNvSpPr txBox="1"/>
          <p:nvPr/>
        </p:nvSpPr>
        <p:spPr>
          <a:xfrm>
            <a:off x="2147896" y="8139242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13.463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A5FDDDF-8655-406B-AFE6-9536465CE569}"/>
              </a:ext>
            </a:extLst>
          </p:cNvPr>
          <p:cNvSpPr txBox="1"/>
          <p:nvPr/>
        </p:nvSpPr>
        <p:spPr>
          <a:xfrm>
            <a:off x="3525732" y="4040809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7.999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87D52BB-768A-413E-86ED-A50583C33FA6}"/>
              </a:ext>
            </a:extLst>
          </p:cNvPr>
          <p:cNvSpPr txBox="1"/>
          <p:nvPr/>
        </p:nvSpPr>
        <p:spPr>
          <a:xfrm>
            <a:off x="3582088" y="4683846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3.126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7592231-6170-4EC4-99CB-5B45A03F3BB3}"/>
              </a:ext>
            </a:extLst>
          </p:cNvPr>
          <p:cNvSpPr txBox="1"/>
          <p:nvPr/>
        </p:nvSpPr>
        <p:spPr>
          <a:xfrm>
            <a:off x="3582088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361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21E7741-5509-431E-9E32-BE3F89F80198}"/>
              </a:ext>
            </a:extLst>
          </p:cNvPr>
          <p:cNvSpPr txBox="1"/>
          <p:nvPr/>
        </p:nvSpPr>
        <p:spPr>
          <a:xfrm>
            <a:off x="3694008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12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D81B229-D6AE-46DA-8802-AEC48CDA782F}"/>
              </a:ext>
            </a:extLst>
          </p:cNvPr>
          <p:cNvSpPr txBox="1"/>
          <p:nvPr/>
        </p:nvSpPr>
        <p:spPr>
          <a:xfrm>
            <a:off x="3779733" y="6857955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26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D25B65DE-DBFF-42CA-B32C-0D06DCC63EC7}"/>
              </a:ext>
            </a:extLst>
          </p:cNvPr>
          <p:cNvSpPr txBox="1"/>
          <p:nvPr/>
        </p:nvSpPr>
        <p:spPr>
          <a:xfrm>
            <a:off x="3779733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64C2386B-147D-4AB7-8A39-4F3021A969CB}"/>
              </a:ext>
            </a:extLst>
          </p:cNvPr>
          <p:cNvSpPr txBox="1"/>
          <p:nvPr/>
        </p:nvSpPr>
        <p:spPr>
          <a:xfrm>
            <a:off x="3560355" y="8137557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11.524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DC40C92D-A153-42E9-9555-6D8B3043A0D9}"/>
              </a:ext>
            </a:extLst>
          </p:cNvPr>
          <p:cNvSpPr txBox="1"/>
          <p:nvPr/>
        </p:nvSpPr>
        <p:spPr>
          <a:xfrm>
            <a:off x="1970894" y="3652979"/>
            <a:ext cx="13962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Octubre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F801B25D-D61E-4EDE-8EBC-185FE79DBD2F}"/>
              </a:ext>
            </a:extLst>
          </p:cNvPr>
          <p:cNvSpPr txBox="1"/>
          <p:nvPr/>
        </p:nvSpPr>
        <p:spPr>
          <a:xfrm>
            <a:off x="3392496" y="3652979"/>
            <a:ext cx="12437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Noviembre</a:t>
            </a:r>
          </a:p>
        </p:txBody>
      </p:sp>
      <p:pic>
        <p:nvPicPr>
          <p:cNvPr id="21" name="Gráfico 20">
            <a:extLst>
              <a:ext uri="{FF2B5EF4-FFF2-40B4-BE49-F238E27FC236}">
                <a16:creationId xmlns:a16="http://schemas.microsoft.com/office/drawing/2014/main" id="{AF6B2D35-CC53-4EFE-A339-9492CDC3AB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8277" y="2015929"/>
            <a:ext cx="9144070" cy="1321836"/>
          </a:xfrm>
          <a:prstGeom prst="rect">
            <a:avLst/>
          </a:prstGeom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CE031E36-32D5-4C1C-8D0F-C6F283321428}"/>
              </a:ext>
            </a:extLst>
          </p:cNvPr>
          <p:cNvSpPr txBox="1"/>
          <p:nvPr/>
        </p:nvSpPr>
        <p:spPr>
          <a:xfrm>
            <a:off x="1027913" y="2026660"/>
            <a:ext cx="8024797" cy="1065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Se evidencia la recepción de </a:t>
            </a:r>
            <a:r>
              <a:rPr lang="es-ES" sz="24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7.999</a:t>
            </a:r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 (69%)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manifestaciones a través de la línea telefónica, siendo este el canal más utilizado por los usuarios.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8995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FB11B944-F260-4D06-A4B9-2F144470327C}"/>
              </a:ext>
            </a:extLst>
          </p:cNvPr>
          <p:cNvSpPr txBox="1"/>
          <p:nvPr/>
        </p:nvSpPr>
        <p:spPr>
          <a:xfrm>
            <a:off x="4036931" y="378528"/>
            <a:ext cx="7105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800" b="1" i="1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2. Comparativo Savia Salud EPS por tipos de manifestación 2023</a:t>
            </a:r>
            <a:endParaRPr kumimoji="0" lang="es-CO" sz="1800" b="0" i="1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6ABD935D-1FA7-43B3-99BB-783711A48E03}"/>
              </a:ext>
            </a:extLst>
          </p:cNvPr>
          <p:cNvSpPr txBox="1"/>
          <p:nvPr/>
        </p:nvSpPr>
        <p:spPr>
          <a:xfrm>
            <a:off x="673396" y="3126029"/>
            <a:ext cx="148998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Solicitud de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información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AB453FA3-A72A-4AE5-B969-8894848DEF52}"/>
              </a:ext>
            </a:extLst>
          </p:cNvPr>
          <p:cNvSpPr txBox="1"/>
          <p:nvPr/>
        </p:nvSpPr>
        <p:spPr>
          <a:xfrm>
            <a:off x="408127" y="4107561"/>
            <a:ext cx="110281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101.678</a:t>
            </a: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2071FF00-39E4-4874-9641-0C63650EABCC}"/>
              </a:ext>
            </a:extLst>
          </p:cNvPr>
          <p:cNvSpPr txBox="1"/>
          <p:nvPr/>
        </p:nvSpPr>
        <p:spPr>
          <a:xfrm>
            <a:off x="3161524" y="4114545"/>
            <a:ext cx="118751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18</a:t>
            </a: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D77AAD81-0E20-489E-B14F-4595939439DC}"/>
              </a:ext>
            </a:extLst>
          </p:cNvPr>
          <p:cNvSpPr txBox="1"/>
          <p:nvPr/>
        </p:nvSpPr>
        <p:spPr>
          <a:xfrm>
            <a:off x="4167855" y="4113683"/>
            <a:ext cx="118751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</a:t>
            </a: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E5DA15F3-8EF1-456C-BCBE-E7475E11ECC4}"/>
              </a:ext>
            </a:extLst>
          </p:cNvPr>
          <p:cNvSpPr txBox="1"/>
          <p:nvPr/>
        </p:nvSpPr>
        <p:spPr>
          <a:xfrm>
            <a:off x="5078603" y="4066524"/>
            <a:ext cx="1187519" cy="379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aseline="-25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</a:t>
            </a:r>
            <a:endParaRPr kumimoji="0" lang="es-ES" sz="2800" b="0" i="0" u="none" strike="noStrike" kern="1200" cap="none" spc="0" normalizeH="0" baseline="-2500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5818C1A-3685-479E-9A4C-E14BCAD442BA}"/>
              </a:ext>
            </a:extLst>
          </p:cNvPr>
          <p:cNvSpPr txBox="1"/>
          <p:nvPr/>
        </p:nvSpPr>
        <p:spPr>
          <a:xfrm>
            <a:off x="485468" y="7980032"/>
            <a:ext cx="910715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En la tabla anterior es posible identificar que las quejas, los reclamos y los derechos de petición (PQR)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suman un total de </a:t>
            </a:r>
            <a:r>
              <a:rPr lang="es-ES" sz="2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5.905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, observándose una disminución del 11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%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,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 en comparación con el mes </a:t>
            </a:r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anterior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CB3DDF9D-319B-4C3D-ACAF-6881C069EA5D}"/>
              </a:ext>
            </a:extLst>
          </p:cNvPr>
          <p:cNvSpPr txBox="1"/>
          <p:nvPr/>
        </p:nvSpPr>
        <p:spPr>
          <a:xfrm>
            <a:off x="1611556" y="7229683"/>
            <a:ext cx="8062897" cy="55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 – Informes Andes BPO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kumimoji="0" lang="es-CO" sz="11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32B44CBB-078C-4874-8DC0-17897492F7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6698" y="2399023"/>
            <a:ext cx="4632608" cy="762889"/>
          </a:xfrm>
          <a:prstGeom prst="rect">
            <a:avLst/>
          </a:prstGeom>
        </p:spPr>
      </p:pic>
      <p:pic>
        <p:nvPicPr>
          <p:cNvPr id="14" name="Gráfico 13">
            <a:extLst>
              <a:ext uri="{FF2B5EF4-FFF2-40B4-BE49-F238E27FC236}">
                <a16:creationId xmlns:a16="http://schemas.microsoft.com/office/drawing/2014/main" id="{9189DED2-32FA-44B0-BD75-6B8901B486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5581" y="3759735"/>
            <a:ext cx="5506329" cy="385443"/>
          </a:xfrm>
          <a:prstGeom prst="rect">
            <a:avLst/>
          </a:prstGeom>
        </p:spPr>
      </p:pic>
      <p:sp>
        <p:nvSpPr>
          <p:cNvPr id="33" name="CuadroTexto 32">
            <a:extLst>
              <a:ext uri="{FF2B5EF4-FFF2-40B4-BE49-F238E27FC236}">
                <a16:creationId xmlns:a16="http://schemas.microsoft.com/office/drawing/2014/main" id="{009C5D8F-4E6E-4645-9287-CB0E4553FEF6}"/>
              </a:ext>
            </a:extLst>
          </p:cNvPr>
          <p:cNvSpPr txBox="1"/>
          <p:nvPr/>
        </p:nvSpPr>
        <p:spPr>
          <a:xfrm>
            <a:off x="2564455" y="3227612"/>
            <a:ext cx="14899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Felicitación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AE6E59EE-360C-4E9A-BAE0-AD745E1D9588}"/>
              </a:ext>
            </a:extLst>
          </p:cNvPr>
          <p:cNvSpPr txBox="1"/>
          <p:nvPr/>
        </p:nvSpPr>
        <p:spPr>
          <a:xfrm>
            <a:off x="4500211" y="3255066"/>
            <a:ext cx="14899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Sugerencia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C84C741B-FAD3-4A55-B96D-8EAAA980E71E}"/>
              </a:ext>
            </a:extLst>
          </p:cNvPr>
          <p:cNvSpPr txBox="1"/>
          <p:nvPr/>
        </p:nvSpPr>
        <p:spPr>
          <a:xfrm>
            <a:off x="388089" y="3756022"/>
            <a:ext cx="1187519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000" baseline="-25000" dirty="0">
                <a:solidFill>
                  <a:prstClr val="whit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Octubre</a:t>
            </a:r>
            <a:endParaRPr kumimoji="0" lang="es-ES" b="0" i="0" u="none" strike="noStrike" kern="1200" cap="none" spc="0" normalizeH="0" baseline="-2500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562C21A3-83E6-4FE2-B2DF-AC258AF61686}"/>
              </a:ext>
            </a:extLst>
          </p:cNvPr>
          <p:cNvSpPr txBox="1"/>
          <p:nvPr/>
        </p:nvSpPr>
        <p:spPr>
          <a:xfrm>
            <a:off x="1269884" y="3770378"/>
            <a:ext cx="1187519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000" baseline="-25000" dirty="0" err="1">
                <a:solidFill>
                  <a:prstClr val="whit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Noviemb</a:t>
            </a:r>
            <a:endParaRPr kumimoji="0" lang="es-ES" sz="2000" b="0" i="0" u="none" strike="noStrike" kern="1200" cap="none" spc="0" normalizeH="0" baseline="-2500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73B6D1CA-EF19-4E78-A157-C9B3983A806A}"/>
              </a:ext>
            </a:extLst>
          </p:cNvPr>
          <p:cNvSpPr txBox="1"/>
          <p:nvPr/>
        </p:nvSpPr>
        <p:spPr>
          <a:xfrm>
            <a:off x="1329150" y="4108310"/>
            <a:ext cx="110281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400" baseline="-25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102.125</a:t>
            </a:r>
            <a:endParaRPr kumimoji="0" lang="es-ES" sz="2400" b="0" i="0" u="none" strike="noStrike" kern="1200" cap="none" spc="0" normalizeH="0" baseline="-2500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6227ECDB-891A-4099-A39E-C8E132F2BB5F}"/>
              </a:ext>
            </a:extLst>
          </p:cNvPr>
          <p:cNvSpPr txBox="1"/>
          <p:nvPr/>
        </p:nvSpPr>
        <p:spPr>
          <a:xfrm>
            <a:off x="2290531" y="4114546"/>
            <a:ext cx="118751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19</a:t>
            </a:r>
          </a:p>
        </p:txBody>
      </p:sp>
      <p:pic>
        <p:nvPicPr>
          <p:cNvPr id="16" name="Gráfico 15">
            <a:extLst>
              <a:ext uri="{FF2B5EF4-FFF2-40B4-BE49-F238E27FC236}">
                <a16:creationId xmlns:a16="http://schemas.microsoft.com/office/drawing/2014/main" id="{6EF92449-0FB7-46A9-9F11-742153A8FB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36931" y="4763281"/>
            <a:ext cx="5516231" cy="1743129"/>
          </a:xfrm>
          <a:prstGeom prst="rect">
            <a:avLst/>
          </a:prstGeom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8A137FF4-25BE-4871-BA7E-47CAAC01323F}"/>
              </a:ext>
            </a:extLst>
          </p:cNvPr>
          <p:cNvSpPr txBox="1"/>
          <p:nvPr/>
        </p:nvSpPr>
        <p:spPr>
          <a:xfrm>
            <a:off x="3845198" y="5430823"/>
            <a:ext cx="20491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Derecho de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petición/ Petición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661EA89C-B282-4007-AC3F-24478C168DB1}"/>
              </a:ext>
            </a:extLst>
          </p:cNvPr>
          <p:cNvSpPr txBox="1"/>
          <p:nvPr/>
        </p:nvSpPr>
        <p:spPr>
          <a:xfrm>
            <a:off x="6042188" y="5544807"/>
            <a:ext cx="14899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Queja</a:t>
            </a: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8644ABDB-2ECD-4ED0-8A35-CB1C56F0B13D}"/>
              </a:ext>
            </a:extLst>
          </p:cNvPr>
          <p:cNvSpPr txBox="1"/>
          <p:nvPr/>
        </p:nvSpPr>
        <p:spPr>
          <a:xfrm>
            <a:off x="7977944" y="5572261"/>
            <a:ext cx="14899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Reclamo</a:t>
            </a:r>
          </a:p>
        </p:txBody>
      </p:sp>
      <p:sp>
        <p:nvSpPr>
          <p:cNvPr id="69" name="CuadroTexto 68">
            <a:extLst>
              <a:ext uri="{FF2B5EF4-FFF2-40B4-BE49-F238E27FC236}">
                <a16:creationId xmlns:a16="http://schemas.microsoft.com/office/drawing/2014/main" id="{3FFC2255-53D3-4A09-8545-4A1871F3573C}"/>
              </a:ext>
            </a:extLst>
          </p:cNvPr>
          <p:cNvSpPr txBox="1"/>
          <p:nvPr/>
        </p:nvSpPr>
        <p:spPr>
          <a:xfrm>
            <a:off x="3880742" y="6455371"/>
            <a:ext cx="110281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400" baseline="-25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459</a:t>
            </a:r>
            <a:endParaRPr kumimoji="0" lang="es-ES" sz="2400" b="0" i="0" u="none" strike="noStrike" kern="1200" cap="none" spc="0" normalizeH="0" baseline="-2500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70" name="CuadroTexto 69">
            <a:extLst>
              <a:ext uri="{FF2B5EF4-FFF2-40B4-BE49-F238E27FC236}">
                <a16:creationId xmlns:a16="http://schemas.microsoft.com/office/drawing/2014/main" id="{81DCA928-52E7-4EC5-938C-0F40DB689FCC}"/>
              </a:ext>
            </a:extLst>
          </p:cNvPr>
          <p:cNvSpPr txBox="1"/>
          <p:nvPr/>
        </p:nvSpPr>
        <p:spPr>
          <a:xfrm>
            <a:off x="6623865" y="6462355"/>
            <a:ext cx="118751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7</a:t>
            </a:r>
          </a:p>
        </p:txBody>
      </p:sp>
      <p:sp>
        <p:nvSpPr>
          <p:cNvPr id="71" name="CuadroTexto 70">
            <a:extLst>
              <a:ext uri="{FF2B5EF4-FFF2-40B4-BE49-F238E27FC236}">
                <a16:creationId xmlns:a16="http://schemas.microsoft.com/office/drawing/2014/main" id="{D1BA9C37-9C39-4C3E-A241-554F59E0DF2F}"/>
              </a:ext>
            </a:extLst>
          </p:cNvPr>
          <p:cNvSpPr txBox="1"/>
          <p:nvPr/>
        </p:nvSpPr>
        <p:spPr>
          <a:xfrm>
            <a:off x="7630196" y="6461493"/>
            <a:ext cx="118751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400" baseline="-25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6.205</a:t>
            </a:r>
            <a:endParaRPr kumimoji="0" lang="es-ES" sz="2400" b="0" i="0" u="none" strike="noStrike" kern="1200" cap="none" spc="0" normalizeH="0" baseline="-2500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72" name="CuadroTexto 71">
            <a:extLst>
              <a:ext uri="{FF2B5EF4-FFF2-40B4-BE49-F238E27FC236}">
                <a16:creationId xmlns:a16="http://schemas.microsoft.com/office/drawing/2014/main" id="{319BF204-468E-42A6-8580-ECE6FAE64457}"/>
              </a:ext>
            </a:extLst>
          </p:cNvPr>
          <p:cNvSpPr txBox="1"/>
          <p:nvPr/>
        </p:nvSpPr>
        <p:spPr>
          <a:xfrm>
            <a:off x="8560423" y="6468944"/>
            <a:ext cx="118751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400" baseline="-25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5.232</a:t>
            </a:r>
            <a:endParaRPr kumimoji="0" lang="es-ES" sz="2400" b="0" i="0" u="none" strike="noStrike" kern="1200" cap="none" spc="0" normalizeH="0" baseline="-2500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79" name="CuadroTexto 78">
            <a:extLst>
              <a:ext uri="{FF2B5EF4-FFF2-40B4-BE49-F238E27FC236}">
                <a16:creationId xmlns:a16="http://schemas.microsoft.com/office/drawing/2014/main" id="{6D10B49A-D30D-44D8-84C9-B322E914095F}"/>
              </a:ext>
            </a:extLst>
          </p:cNvPr>
          <p:cNvSpPr txBox="1"/>
          <p:nvPr/>
        </p:nvSpPr>
        <p:spPr>
          <a:xfrm>
            <a:off x="4791491" y="6456120"/>
            <a:ext cx="110281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666</a:t>
            </a:r>
          </a:p>
        </p:txBody>
      </p:sp>
      <p:sp>
        <p:nvSpPr>
          <p:cNvPr id="80" name="CuadroTexto 79">
            <a:extLst>
              <a:ext uri="{FF2B5EF4-FFF2-40B4-BE49-F238E27FC236}">
                <a16:creationId xmlns:a16="http://schemas.microsoft.com/office/drawing/2014/main" id="{DB7D75F9-1186-465D-B622-150EF178BC45}"/>
              </a:ext>
            </a:extLst>
          </p:cNvPr>
          <p:cNvSpPr txBox="1"/>
          <p:nvPr/>
        </p:nvSpPr>
        <p:spPr>
          <a:xfrm>
            <a:off x="5752872" y="6462356"/>
            <a:ext cx="118751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-2500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8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A27D1E95-0B93-7B42-5659-9E827CF118B9}"/>
              </a:ext>
            </a:extLst>
          </p:cNvPr>
          <p:cNvSpPr/>
          <p:nvPr/>
        </p:nvSpPr>
        <p:spPr>
          <a:xfrm>
            <a:off x="2000220" y="1256865"/>
            <a:ext cx="4560695" cy="625668"/>
          </a:xfrm>
          <a:prstGeom prst="roundRect">
            <a:avLst/>
          </a:prstGeom>
          <a:solidFill>
            <a:srgbClr val="00A48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CF01EA00-8958-48C5-81C9-DC7A54B87591}"/>
              </a:ext>
            </a:extLst>
          </p:cNvPr>
          <p:cNvSpPr txBox="1"/>
          <p:nvPr/>
        </p:nvSpPr>
        <p:spPr>
          <a:xfrm>
            <a:off x="2216682" y="1287798"/>
            <a:ext cx="40637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Tipo de expresión</a:t>
            </a: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716DBF0A-BD4F-53FA-0D9E-6C76C10DD1FE}"/>
              </a:ext>
            </a:extLst>
          </p:cNvPr>
          <p:cNvSpPr/>
          <p:nvPr/>
        </p:nvSpPr>
        <p:spPr>
          <a:xfrm>
            <a:off x="6211349" y="1252438"/>
            <a:ext cx="2339497" cy="625668"/>
          </a:xfrm>
          <a:prstGeom prst="roundRect">
            <a:avLst/>
          </a:prstGeom>
          <a:solidFill>
            <a:srgbClr val="23505E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23B6B69-054D-A0A3-A8D2-F3F85E72D9DF}"/>
              </a:ext>
            </a:extLst>
          </p:cNvPr>
          <p:cNvSpPr txBox="1"/>
          <p:nvPr/>
        </p:nvSpPr>
        <p:spPr>
          <a:xfrm>
            <a:off x="6249364" y="1333974"/>
            <a:ext cx="22505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400" dirty="0">
                <a:solidFill>
                  <a:prstClr val="whit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Noviembre</a:t>
            </a: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B97BA3E-4E34-8BB8-2041-B54686902286}"/>
              </a:ext>
            </a:extLst>
          </p:cNvPr>
          <p:cNvSpPr txBox="1"/>
          <p:nvPr/>
        </p:nvSpPr>
        <p:spPr>
          <a:xfrm>
            <a:off x="2273479" y="3765196"/>
            <a:ext cx="1187519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000" baseline="-25000" dirty="0">
                <a:solidFill>
                  <a:prstClr val="whit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Octubre</a:t>
            </a:r>
            <a:endParaRPr kumimoji="0" lang="es-ES" b="0" i="0" u="none" strike="noStrike" kern="1200" cap="none" spc="0" normalizeH="0" baseline="-2500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C245F0B-904E-91E0-62EA-9F3503AB50C0}"/>
              </a:ext>
            </a:extLst>
          </p:cNvPr>
          <p:cNvSpPr txBox="1"/>
          <p:nvPr/>
        </p:nvSpPr>
        <p:spPr>
          <a:xfrm>
            <a:off x="3164861" y="3752734"/>
            <a:ext cx="1187519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-2500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Noviemb</a:t>
            </a:r>
            <a:endParaRPr kumimoji="0" lang="es-ES" sz="2000" b="0" i="0" u="none" strike="noStrike" kern="1200" cap="none" spc="0" normalizeH="0" baseline="-2500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8734A33-78DC-553E-8C4D-34971A196377}"/>
              </a:ext>
            </a:extLst>
          </p:cNvPr>
          <p:cNvSpPr txBox="1"/>
          <p:nvPr/>
        </p:nvSpPr>
        <p:spPr>
          <a:xfrm>
            <a:off x="4170463" y="3760530"/>
            <a:ext cx="1187519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-25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Octubre</a:t>
            </a:r>
            <a:endParaRPr kumimoji="0" lang="es-ES" b="0" i="0" u="none" strike="noStrike" kern="1200" cap="none" spc="0" normalizeH="0" baseline="-2500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A81F9579-93A7-AB75-CA07-9680B376390E}"/>
              </a:ext>
            </a:extLst>
          </p:cNvPr>
          <p:cNvSpPr txBox="1"/>
          <p:nvPr/>
        </p:nvSpPr>
        <p:spPr>
          <a:xfrm>
            <a:off x="5061845" y="3772782"/>
            <a:ext cx="1187519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-2500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Noviemb</a:t>
            </a:r>
            <a:endParaRPr kumimoji="0" lang="es-ES" sz="2000" b="0" i="0" u="none" strike="noStrike" kern="1200" cap="none" spc="0" normalizeH="0" baseline="-2500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B8DAB81-0365-0344-3590-515D58B9871C}"/>
              </a:ext>
            </a:extLst>
          </p:cNvPr>
          <p:cNvSpPr txBox="1"/>
          <p:nvPr/>
        </p:nvSpPr>
        <p:spPr>
          <a:xfrm>
            <a:off x="3847124" y="6140979"/>
            <a:ext cx="1187519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-25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Octubre</a:t>
            </a:r>
            <a:endParaRPr kumimoji="0" lang="es-ES" b="0" i="0" u="none" strike="noStrike" kern="1200" cap="none" spc="0" normalizeH="0" baseline="-2500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365914A-87E9-00A8-9299-1708A3B25B7E}"/>
              </a:ext>
            </a:extLst>
          </p:cNvPr>
          <p:cNvSpPr txBox="1"/>
          <p:nvPr/>
        </p:nvSpPr>
        <p:spPr>
          <a:xfrm>
            <a:off x="4736992" y="6143005"/>
            <a:ext cx="1187519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000" baseline="-25000" dirty="0" err="1">
                <a:solidFill>
                  <a:prstClr val="whit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Noviemb</a:t>
            </a:r>
            <a:endParaRPr kumimoji="0" lang="es-ES" sz="2000" b="0" i="0" u="none" strike="noStrike" kern="1200" cap="none" spc="0" normalizeH="0" baseline="-2500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A9118694-6AB4-25CD-AFE4-8966EBBEB0E6}"/>
              </a:ext>
            </a:extLst>
          </p:cNvPr>
          <p:cNvSpPr txBox="1"/>
          <p:nvPr/>
        </p:nvSpPr>
        <p:spPr>
          <a:xfrm>
            <a:off x="5706497" y="6126739"/>
            <a:ext cx="1187519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-25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Octubre</a:t>
            </a:r>
            <a:endParaRPr kumimoji="0" lang="es-ES" b="0" i="0" u="none" strike="noStrike" kern="1200" cap="none" spc="0" normalizeH="0" baseline="-2500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36119493-D5A5-840B-56A3-2208C1E7EC5B}"/>
              </a:ext>
            </a:extLst>
          </p:cNvPr>
          <p:cNvSpPr txBox="1"/>
          <p:nvPr/>
        </p:nvSpPr>
        <p:spPr>
          <a:xfrm>
            <a:off x="6646007" y="6138991"/>
            <a:ext cx="1187519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-2500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Noviemb</a:t>
            </a:r>
            <a:endParaRPr kumimoji="0" lang="es-ES" sz="2000" b="0" i="0" u="none" strike="noStrike" kern="1200" cap="none" spc="0" normalizeH="0" baseline="-2500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2B740F17-FA4C-175E-2B50-44CD0A35B16C}"/>
              </a:ext>
            </a:extLst>
          </p:cNvPr>
          <p:cNvSpPr txBox="1"/>
          <p:nvPr/>
        </p:nvSpPr>
        <p:spPr>
          <a:xfrm>
            <a:off x="7631547" y="6138772"/>
            <a:ext cx="1187519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000" baseline="-25000" dirty="0">
                <a:solidFill>
                  <a:prstClr val="whit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Octubre</a:t>
            </a:r>
            <a:endParaRPr kumimoji="0" lang="es-ES" b="0" i="0" u="none" strike="noStrike" kern="1200" cap="none" spc="0" normalizeH="0" baseline="-2500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1F28CDC6-0287-192F-46C6-6FD9405F1062}"/>
              </a:ext>
            </a:extLst>
          </p:cNvPr>
          <p:cNvSpPr txBox="1"/>
          <p:nvPr/>
        </p:nvSpPr>
        <p:spPr>
          <a:xfrm>
            <a:off x="8571057" y="6151024"/>
            <a:ext cx="1187519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000" baseline="-25000" dirty="0" err="1">
                <a:solidFill>
                  <a:prstClr val="whit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Noviemb</a:t>
            </a:r>
            <a:endParaRPr kumimoji="0" lang="es-ES" sz="2000" b="0" i="0" u="none" strike="noStrike" kern="1200" cap="none" spc="0" normalizeH="0" baseline="-2500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DC56A56-B6A7-E123-B69F-E0588CE860DB}"/>
              </a:ext>
            </a:extLst>
          </p:cNvPr>
          <p:cNvSpPr txBox="1"/>
          <p:nvPr/>
        </p:nvSpPr>
        <p:spPr>
          <a:xfrm>
            <a:off x="766824" y="9228539"/>
            <a:ext cx="85444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1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Nota2*: </a:t>
            </a:r>
            <a:r>
              <a:rPr lang="es-MX" sz="1100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 procede a modificar los datos de expresiones de meses anteriores debido a una corrección reportada por el proveedor Andes BPO.</a:t>
            </a:r>
            <a:endParaRPr lang="es-CO" sz="1100" dirty="0">
              <a:solidFill>
                <a:srgbClr val="23505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7055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CuadroTexto 45">
            <a:extLst>
              <a:ext uri="{FF2B5EF4-FFF2-40B4-BE49-F238E27FC236}">
                <a16:creationId xmlns:a16="http://schemas.microsoft.com/office/drawing/2014/main" id="{321EAE1D-08BF-4C40-983A-780E7FB7F7BF}"/>
              </a:ext>
            </a:extLst>
          </p:cNvPr>
          <p:cNvSpPr txBox="1"/>
          <p:nvPr/>
        </p:nvSpPr>
        <p:spPr>
          <a:xfrm>
            <a:off x="429545" y="8091696"/>
            <a:ext cx="8269611" cy="10874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s-CO" sz="12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Conexiones, según la nueva clasificación de la Supersalud</a:t>
            </a:r>
          </a:p>
          <a:p>
            <a:pPr>
              <a:spcAft>
                <a:spcPts val="1000"/>
              </a:spcAft>
            </a:pPr>
            <a:r>
              <a:rPr lang="es-CO" sz="12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1200" b="1" i="1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000"/>
              </a:spcAft>
            </a:pPr>
            <a:r>
              <a:rPr lang="es-CO" sz="12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*Otros motivos: solicitud de certificados, actitud del funcionario de la EPS, actualización de datos, programas de PEDT, falta de red de farmacias entre otros.</a:t>
            </a:r>
            <a:endParaRPr lang="es-CO" sz="1200" b="1" i="1" dirty="0">
              <a:solidFill>
                <a:srgbClr val="23505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776163C-224B-328B-522E-9FE9C60901B8}"/>
              </a:ext>
            </a:extLst>
          </p:cNvPr>
          <p:cNvSpPr txBox="1"/>
          <p:nvPr/>
        </p:nvSpPr>
        <p:spPr>
          <a:xfrm>
            <a:off x="1118936" y="2171545"/>
            <a:ext cx="8168466" cy="1051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1000"/>
              </a:spcAft>
            </a:pPr>
            <a:r>
              <a:rPr lang="es-CO" b="1" dirty="0">
                <a:solidFill>
                  <a:srgbClr val="00A48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1. Distribución PQRD Savia Salud EPS por principales motivos para el mes de noviembre 2023 </a:t>
            </a:r>
          </a:p>
          <a:p>
            <a:pPr algn="r">
              <a:spcAft>
                <a:spcPts val="1000"/>
              </a:spcAft>
            </a:pPr>
            <a:r>
              <a:rPr lang="es-CO" b="1" dirty="0">
                <a:solidFill>
                  <a:srgbClr val="00A48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(Quejas, Reclamos y Derechos de Petición)</a:t>
            </a:r>
            <a:endParaRPr lang="es-CO" dirty="0">
              <a:solidFill>
                <a:srgbClr val="00A48D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64E726D7-DC75-D401-C439-BEBC3F26CB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2514569"/>
              </p:ext>
            </p:extLst>
          </p:nvPr>
        </p:nvGraphicFramePr>
        <p:xfrm>
          <a:off x="902043" y="3475200"/>
          <a:ext cx="8385359" cy="3525639"/>
        </p:xfrm>
        <a:graphic>
          <a:graphicData uri="http://schemas.openxmlformats.org/drawingml/2006/table">
            <a:tbl>
              <a:tblPr/>
              <a:tblGrid>
                <a:gridCol w="4139514">
                  <a:extLst>
                    <a:ext uri="{9D8B030D-6E8A-4147-A177-3AD203B41FA5}">
                      <a16:colId xmlns:a16="http://schemas.microsoft.com/office/drawing/2014/main" val="4274961811"/>
                    </a:ext>
                  </a:extLst>
                </a:gridCol>
                <a:gridCol w="2940908">
                  <a:extLst>
                    <a:ext uri="{9D8B030D-6E8A-4147-A177-3AD203B41FA5}">
                      <a16:colId xmlns:a16="http://schemas.microsoft.com/office/drawing/2014/main" val="1175829337"/>
                    </a:ext>
                  </a:extLst>
                </a:gridCol>
                <a:gridCol w="1304937">
                  <a:extLst>
                    <a:ext uri="{9D8B030D-6E8A-4147-A177-3AD203B41FA5}">
                      <a16:colId xmlns:a16="http://schemas.microsoft.com/office/drawing/2014/main" val="3694470947"/>
                    </a:ext>
                  </a:extLst>
                </a:gridCol>
              </a:tblGrid>
              <a:tr h="656715">
                <a:tc>
                  <a:txBody>
                    <a:bodyPr/>
                    <a:lstStyle/>
                    <a:p>
                      <a:pPr algn="l" fontAlgn="b"/>
                      <a:r>
                        <a:rPr lang="es-MX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</a:t>
                      </a:r>
                      <a:r>
                        <a:rPr lang="es-CO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RINCIPALES MOTIVOS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SERVICIOS/</a:t>
                      </a:r>
                    </a:p>
                    <a:p>
                      <a:pPr algn="ctr" fontAlgn="b"/>
                      <a:r>
                        <a:rPr lang="es-CO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ESPECIALIDADES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NOVIEMBRE</a:t>
                      </a:r>
                      <a:endParaRPr lang="es-CO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350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35751"/>
                  </a:ext>
                </a:extLst>
              </a:tr>
              <a:tr h="1721355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DEMORA EN LA PRESTACIÓN DE SERVICIOS (Consultas médicas especializadas y servicios de imagenología)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Ortopedia y traumatología</a:t>
                      </a:r>
                    </a:p>
                    <a:p>
                      <a:pPr algn="l" fontAlgn="b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Otorrinolaringología</a:t>
                      </a:r>
                    </a:p>
                    <a:p>
                      <a:pPr algn="l" fontAlgn="b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Oftalmología</a:t>
                      </a:r>
                    </a:p>
                    <a:p>
                      <a:pPr algn="l" fontAlgn="b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Ayudas diagnósticas: Resonancias, Ecografías, Electromiografías, Tomografías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43,0%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2463174"/>
                  </a:ext>
                </a:extLst>
              </a:tr>
              <a:tr h="1147569">
                <a:tc>
                  <a:txBody>
                    <a:bodyPr/>
                    <a:lstStyle/>
                    <a:p>
                      <a:pPr algn="l" fontAlgn="b"/>
                      <a:r>
                        <a:rPr lang="es-MX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FALTA DE OPORTUNIDAD EN LA ENTREGA DE MEDICAMENTOS POS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Control de diabetes</a:t>
                      </a:r>
                    </a:p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Tratamiento de epilepsia</a:t>
                      </a:r>
                    </a:p>
                    <a:p>
                      <a:pPr algn="l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Insumos médicos (pañales, alimento suplementario)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23,0%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942996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73668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o 16">
            <a:extLst>
              <a:ext uri="{FF2B5EF4-FFF2-40B4-BE49-F238E27FC236}">
                <a16:creationId xmlns:a16="http://schemas.microsoft.com/office/drawing/2014/main" id="{F743B679-B1E9-787F-D64F-EAE51F3F8B86}"/>
              </a:ext>
            </a:extLst>
          </p:cNvPr>
          <p:cNvGrpSpPr/>
          <p:nvPr/>
        </p:nvGrpSpPr>
        <p:grpSpPr>
          <a:xfrm>
            <a:off x="248492" y="1103296"/>
            <a:ext cx="9242392" cy="7029422"/>
            <a:chOff x="419116" y="2061992"/>
            <a:chExt cx="9242392" cy="7029422"/>
          </a:xfrm>
        </p:grpSpPr>
        <p:pic>
          <p:nvPicPr>
            <p:cNvPr id="8" name="Imagen 7" descr="Mapa&#10;&#10;Descripción generada automáticamente">
              <a:extLst>
                <a:ext uri="{FF2B5EF4-FFF2-40B4-BE49-F238E27FC236}">
                  <a16:creationId xmlns:a16="http://schemas.microsoft.com/office/drawing/2014/main" id="{927E6D9D-A377-4BE1-A610-07CA47B20F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93147" y="2070236"/>
              <a:ext cx="6362134" cy="6224232"/>
            </a:xfrm>
            <a:prstGeom prst="rect">
              <a:avLst/>
            </a:prstGeom>
          </p:spPr>
        </p:pic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CCB3F35C-223C-46AF-8EDC-9D95D107788E}"/>
                </a:ext>
              </a:extLst>
            </p:cNvPr>
            <p:cNvSpPr txBox="1"/>
            <p:nvPr/>
          </p:nvSpPr>
          <p:spPr>
            <a:xfrm>
              <a:off x="548784" y="3036015"/>
              <a:ext cx="201554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400" dirty="0">
                  <a:solidFill>
                    <a:srgbClr val="0070C0"/>
                  </a:solidFill>
                  <a:latin typeface="Open Sans Extrabold" panose="020B0906030804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Urabá</a:t>
              </a:r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332D2818-017E-4BD9-BC9C-1D3F26F713CD}"/>
                </a:ext>
              </a:extLst>
            </p:cNvPr>
            <p:cNvSpPr txBox="1"/>
            <p:nvPr/>
          </p:nvSpPr>
          <p:spPr>
            <a:xfrm>
              <a:off x="548784" y="3405163"/>
              <a:ext cx="201554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800" b="1" dirty="0">
                  <a:solidFill>
                    <a:srgbClr val="23505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18,0</a:t>
              </a:r>
              <a:endParaRPr lang="es-ES" sz="24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756E2243-8F2E-42EF-8AFC-90B04784CF92}"/>
                </a:ext>
              </a:extLst>
            </p:cNvPr>
            <p:cNvSpPr txBox="1"/>
            <p:nvPr/>
          </p:nvSpPr>
          <p:spPr>
            <a:xfrm>
              <a:off x="703814" y="4675728"/>
              <a:ext cx="201554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400" dirty="0">
                  <a:solidFill>
                    <a:srgbClr val="00B050"/>
                  </a:solidFill>
                  <a:latin typeface="Open Sans Extrabold" panose="020B0906030804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Occidente</a:t>
              </a:r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A6B10C71-8830-4128-82A1-FD9CE5A0DDB4}"/>
                </a:ext>
              </a:extLst>
            </p:cNvPr>
            <p:cNvSpPr txBox="1"/>
            <p:nvPr/>
          </p:nvSpPr>
          <p:spPr>
            <a:xfrm>
              <a:off x="703814" y="5044876"/>
              <a:ext cx="201554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800" b="1" dirty="0">
                  <a:solidFill>
                    <a:srgbClr val="23505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15,2</a:t>
              </a:r>
              <a:endParaRPr lang="es-ES" sz="24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B823B58B-BBFE-4742-A8CA-6212681FEBCB}"/>
                </a:ext>
              </a:extLst>
            </p:cNvPr>
            <p:cNvSpPr txBox="1"/>
            <p:nvPr/>
          </p:nvSpPr>
          <p:spPr>
            <a:xfrm>
              <a:off x="419116" y="6583130"/>
              <a:ext cx="201554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400" dirty="0">
                  <a:solidFill>
                    <a:srgbClr val="DA3A5C"/>
                  </a:solidFill>
                  <a:latin typeface="Open Sans Extrabold" panose="020B0906030804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Suroeste</a:t>
              </a: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50DAC62D-67A8-4256-B2F4-236880D171E3}"/>
                </a:ext>
              </a:extLst>
            </p:cNvPr>
            <p:cNvSpPr txBox="1"/>
            <p:nvPr/>
          </p:nvSpPr>
          <p:spPr>
            <a:xfrm>
              <a:off x="419116" y="6952278"/>
              <a:ext cx="201554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800" b="1" dirty="0">
                  <a:solidFill>
                    <a:srgbClr val="23505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28,0</a:t>
              </a: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91BDBD0B-AB67-43CF-A6DF-1ECEFC446D83}"/>
                </a:ext>
              </a:extLst>
            </p:cNvPr>
            <p:cNvSpPr txBox="1"/>
            <p:nvPr/>
          </p:nvSpPr>
          <p:spPr>
            <a:xfrm>
              <a:off x="7236960" y="3139065"/>
              <a:ext cx="201554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400" dirty="0">
                  <a:solidFill>
                    <a:srgbClr val="6600CC"/>
                  </a:solidFill>
                  <a:latin typeface="Open Sans Extrabold" panose="020B0906030804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Bajo Cauca</a:t>
              </a:r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AA21BA08-0F4A-4938-9A9B-1EA4D2353239}"/>
                </a:ext>
              </a:extLst>
            </p:cNvPr>
            <p:cNvSpPr txBox="1"/>
            <p:nvPr/>
          </p:nvSpPr>
          <p:spPr>
            <a:xfrm>
              <a:off x="7256010" y="3508213"/>
              <a:ext cx="201554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800" b="1" dirty="0">
                  <a:solidFill>
                    <a:srgbClr val="23505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27,8</a:t>
              </a:r>
              <a:endParaRPr lang="es-ES" sz="24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72B5AD95-D1A0-4392-A2AA-FAC488C98944}"/>
                </a:ext>
              </a:extLst>
            </p:cNvPr>
            <p:cNvSpPr txBox="1"/>
            <p:nvPr/>
          </p:nvSpPr>
          <p:spPr>
            <a:xfrm>
              <a:off x="7619259" y="4545012"/>
              <a:ext cx="201554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400" dirty="0">
                  <a:solidFill>
                    <a:srgbClr val="00CCFF"/>
                  </a:solidFill>
                  <a:latin typeface="Open Sans Extrabold" panose="020B0906030804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Nordeste</a:t>
              </a: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980C6D78-F2BE-4B68-AF0F-9662A6A55C96}"/>
                </a:ext>
              </a:extLst>
            </p:cNvPr>
            <p:cNvSpPr txBox="1"/>
            <p:nvPr/>
          </p:nvSpPr>
          <p:spPr>
            <a:xfrm>
              <a:off x="7619259" y="4914160"/>
              <a:ext cx="201554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800" b="1" dirty="0">
                  <a:solidFill>
                    <a:srgbClr val="23505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22,1</a:t>
              </a:r>
              <a:endParaRPr lang="es-ES" sz="24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C70AF5D9-74EA-4260-AA14-D1DD7C0F5D19}"/>
                </a:ext>
              </a:extLst>
            </p:cNvPr>
            <p:cNvSpPr txBox="1"/>
            <p:nvPr/>
          </p:nvSpPr>
          <p:spPr>
            <a:xfrm>
              <a:off x="7645964" y="6144609"/>
              <a:ext cx="2015544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400" dirty="0">
                  <a:solidFill>
                    <a:srgbClr val="9E4E22"/>
                  </a:solidFill>
                  <a:latin typeface="Open Sans Extrabold" panose="020B0906030804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Magdalena</a:t>
              </a:r>
            </a:p>
            <a:p>
              <a:pPr algn="ctr"/>
              <a:r>
                <a:rPr lang="es-ES" sz="2400" dirty="0">
                  <a:solidFill>
                    <a:srgbClr val="9E4E22"/>
                  </a:solidFill>
                  <a:latin typeface="Open Sans Extrabold" panose="020B0906030804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Medio</a:t>
              </a:r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CCDA9388-82F8-469D-A5A0-24E896BC404A}"/>
                </a:ext>
              </a:extLst>
            </p:cNvPr>
            <p:cNvSpPr txBox="1"/>
            <p:nvPr/>
          </p:nvSpPr>
          <p:spPr>
            <a:xfrm>
              <a:off x="8029309" y="6914277"/>
              <a:ext cx="122319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800" b="1" dirty="0">
                  <a:solidFill>
                    <a:srgbClr val="23505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27,0</a:t>
              </a:r>
              <a:endParaRPr lang="es-ES" sz="24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C04F5BD3-EFAC-4E52-A3EB-E7796D9C1DBF}"/>
                </a:ext>
              </a:extLst>
            </p:cNvPr>
            <p:cNvSpPr txBox="1"/>
            <p:nvPr/>
          </p:nvSpPr>
          <p:spPr>
            <a:xfrm>
              <a:off x="5428777" y="8004993"/>
              <a:ext cx="201554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400" dirty="0">
                  <a:solidFill>
                    <a:srgbClr val="B50BA1"/>
                  </a:solidFill>
                  <a:latin typeface="Open Sans Extrabold" panose="020B0906030804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Oriente</a:t>
              </a:r>
            </a:p>
          </p:txBody>
        </p:sp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6F052EAD-5B6B-4EEB-8D8F-F78F5D8A78C2}"/>
                </a:ext>
              </a:extLst>
            </p:cNvPr>
            <p:cNvSpPr txBox="1"/>
            <p:nvPr/>
          </p:nvSpPr>
          <p:spPr>
            <a:xfrm>
              <a:off x="5428777" y="8374141"/>
              <a:ext cx="201554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800" b="1" dirty="0">
                  <a:solidFill>
                    <a:srgbClr val="23505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29,7</a:t>
              </a:r>
              <a:endParaRPr lang="es-ES" sz="24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3" name="CuadroTexto 32">
              <a:extLst>
                <a:ext uri="{FF2B5EF4-FFF2-40B4-BE49-F238E27FC236}">
                  <a16:creationId xmlns:a16="http://schemas.microsoft.com/office/drawing/2014/main" id="{76FBBC8D-9A05-442B-B9C7-6990BFB44AB3}"/>
                </a:ext>
              </a:extLst>
            </p:cNvPr>
            <p:cNvSpPr txBox="1"/>
            <p:nvPr/>
          </p:nvSpPr>
          <p:spPr>
            <a:xfrm>
              <a:off x="4076754" y="2061992"/>
              <a:ext cx="201554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400" dirty="0">
                  <a:solidFill>
                    <a:srgbClr val="00A48D"/>
                  </a:solidFill>
                  <a:latin typeface="Open Sans Extrabold" panose="020B0906030804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Norte</a:t>
              </a:r>
            </a:p>
          </p:txBody>
        </p:sp>
        <p:sp>
          <p:nvSpPr>
            <p:cNvPr id="34" name="CuadroTexto 33">
              <a:extLst>
                <a:ext uri="{FF2B5EF4-FFF2-40B4-BE49-F238E27FC236}">
                  <a16:creationId xmlns:a16="http://schemas.microsoft.com/office/drawing/2014/main" id="{9421D5B2-A13C-4E2D-AF0F-19280477C801}"/>
                </a:ext>
              </a:extLst>
            </p:cNvPr>
            <p:cNvSpPr txBox="1"/>
            <p:nvPr/>
          </p:nvSpPr>
          <p:spPr>
            <a:xfrm>
              <a:off x="4064631" y="2395514"/>
              <a:ext cx="201554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800" b="1" dirty="0">
                  <a:solidFill>
                    <a:srgbClr val="23505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20,0</a:t>
              </a:r>
              <a:endParaRPr lang="es-ES" sz="24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CuadroTexto 35">
              <a:extLst>
                <a:ext uri="{FF2B5EF4-FFF2-40B4-BE49-F238E27FC236}">
                  <a16:creationId xmlns:a16="http://schemas.microsoft.com/office/drawing/2014/main" id="{C8F269C4-7B64-4B22-B022-BCB4C1E59CB9}"/>
                </a:ext>
              </a:extLst>
            </p:cNvPr>
            <p:cNvSpPr txBox="1"/>
            <p:nvPr/>
          </p:nvSpPr>
          <p:spPr>
            <a:xfrm>
              <a:off x="2876346" y="7888263"/>
              <a:ext cx="2015544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400" dirty="0">
                  <a:solidFill>
                    <a:schemeClr val="accent4">
                      <a:lumMod val="75000"/>
                    </a:schemeClr>
                  </a:solidFill>
                  <a:latin typeface="Open Sans Extrabold" panose="020B0906030804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Valle de Aburrá</a:t>
              </a:r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CF6E13F2-4112-4271-A936-EE5E461DB6E1}"/>
                </a:ext>
              </a:extLst>
            </p:cNvPr>
            <p:cNvSpPr txBox="1"/>
            <p:nvPr/>
          </p:nvSpPr>
          <p:spPr>
            <a:xfrm>
              <a:off x="2876346" y="8568194"/>
              <a:ext cx="2015544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" sz="2800" b="1" dirty="0">
                  <a:solidFill>
                    <a:srgbClr val="23505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48,9</a:t>
              </a:r>
              <a:endParaRPr lang="es-ES" sz="24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cxnSp>
          <p:nvCxnSpPr>
            <p:cNvPr id="44" name="Conector recto de flecha 43">
              <a:extLst>
                <a:ext uri="{FF2B5EF4-FFF2-40B4-BE49-F238E27FC236}">
                  <a16:creationId xmlns:a16="http://schemas.microsoft.com/office/drawing/2014/main" id="{D7459F73-2224-4106-821F-0EC9722839F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293571" y="3453499"/>
              <a:ext cx="1112139" cy="89631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ector recto de flecha 47">
              <a:extLst>
                <a:ext uri="{FF2B5EF4-FFF2-40B4-BE49-F238E27FC236}">
                  <a16:creationId xmlns:a16="http://schemas.microsoft.com/office/drawing/2014/main" id="{7ADA6FCE-9984-4D16-B4C5-31F415BC6E4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383767" y="5149610"/>
              <a:ext cx="1813721" cy="46533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ector recto de flecha 50">
              <a:extLst>
                <a:ext uri="{FF2B5EF4-FFF2-40B4-BE49-F238E27FC236}">
                  <a16:creationId xmlns:a16="http://schemas.microsoft.com/office/drawing/2014/main" id="{961961F2-E7BE-40DF-B30F-311F2C526A5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98849" y="6714247"/>
              <a:ext cx="1915278" cy="48227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ector recto de flecha 52">
              <a:extLst>
                <a:ext uri="{FF2B5EF4-FFF2-40B4-BE49-F238E27FC236}">
                  <a16:creationId xmlns:a16="http://schemas.microsoft.com/office/drawing/2014/main" id="{106BD10B-0B0F-49D2-9D72-BE67759A399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072403" y="3164024"/>
              <a:ext cx="12123" cy="228230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ector recto de flecha 54">
              <a:extLst>
                <a:ext uri="{FF2B5EF4-FFF2-40B4-BE49-F238E27FC236}">
                  <a16:creationId xmlns:a16="http://schemas.microsoft.com/office/drawing/2014/main" id="{6FD70FF9-5AAC-42AF-B3E4-6D4300432FC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93135" y="3675945"/>
              <a:ext cx="1682710" cy="47687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ector recto de flecha 57">
              <a:extLst>
                <a:ext uri="{FF2B5EF4-FFF2-40B4-BE49-F238E27FC236}">
                  <a16:creationId xmlns:a16="http://schemas.microsoft.com/office/drawing/2014/main" id="{132A08D0-A2D8-4C71-B8CD-07A6CBF2A6B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74734" y="5083873"/>
              <a:ext cx="1417820" cy="23083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ector recto de flecha 59">
              <a:extLst>
                <a:ext uri="{FF2B5EF4-FFF2-40B4-BE49-F238E27FC236}">
                  <a16:creationId xmlns:a16="http://schemas.microsoft.com/office/drawing/2014/main" id="{0D30CB2A-D0BC-452D-BF8C-DC4102A0C3DF}"/>
                </a:ext>
              </a:extLst>
            </p:cNvPr>
            <p:cNvCxnSpPr>
              <a:cxnSpLocks/>
            </p:cNvCxnSpPr>
            <p:nvPr/>
          </p:nvCxnSpPr>
          <p:spPr>
            <a:xfrm>
              <a:off x="6686526" y="6059117"/>
              <a:ext cx="1294682" cy="94362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ector recto de flecha 62">
              <a:extLst>
                <a:ext uri="{FF2B5EF4-FFF2-40B4-BE49-F238E27FC236}">
                  <a16:creationId xmlns:a16="http://schemas.microsoft.com/office/drawing/2014/main" id="{2C385D54-3E41-494E-8D20-51BFA94FA34D}"/>
                </a:ext>
              </a:extLst>
            </p:cNvPr>
            <p:cNvCxnSpPr>
              <a:cxnSpLocks/>
            </p:cNvCxnSpPr>
            <p:nvPr/>
          </p:nvCxnSpPr>
          <p:spPr>
            <a:xfrm>
              <a:off x="5525462" y="6714247"/>
              <a:ext cx="884382" cy="111855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ector recto de flecha 67">
              <a:extLst>
                <a:ext uri="{FF2B5EF4-FFF2-40B4-BE49-F238E27FC236}">
                  <a16:creationId xmlns:a16="http://schemas.microsoft.com/office/drawing/2014/main" id="{461C820F-7BDE-4066-B605-F1E5F3888D7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73791" y="6458857"/>
              <a:ext cx="637793" cy="137394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36BE27D7-1FAD-F05C-C86C-1892BCB7D0DB}"/>
              </a:ext>
            </a:extLst>
          </p:cNvPr>
          <p:cNvSpPr txBox="1"/>
          <p:nvPr/>
        </p:nvSpPr>
        <p:spPr>
          <a:xfrm>
            <a:off x="1540962" y="244769"/>
            <a:ext cx="798325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24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Tasa de PQRD en las regiones</a:t>
            </a:r>
          </a:p>
          <a:p>
            <a:pPr algn="r"/>
            <a:r>
              <a:rPr lang="es-CO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(por cada 10.000 afiliados)</a:t>
            </a:r>
          </a:p>
          <a:p>
            <a:pPr algn="r"/>
            <a:r>
              <a:rPr lang="es-CO" sz="24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Noviembre 2023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0BF6147-B181-58A7-D1FE-BA645880712C}"/>
              </a:ext>
            </a:extLst>
          </p:cNvPr>
          <p:cNvSpPr txBox="1"/>
          <p:nvPr/>
        </p:nvSpPr>
        <p:spPr>
          <a:xfrm>
            <a:off x="373727" y="9334347"/>
            <a:ext cx="7277623" cy="559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s-CO" sz="105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</a:t>
            </a:r>
          </a:p>
          <a:p>
            <a:pPr>
              <a:spcAft>
                <a:spcPts val="1000"/>
              </a:spcAft>
            </a:pPr>
            <a:r>
              <a:rPr lang="es-CO" sz="105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1050" b="1" i="1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AA59A8E-B865-C5C7-B094-761CCFB054E4}"/>
              </a:ext>
            </a:extLst>
          </p:cNvPr>
          <p:cNvSpPr txBox="1"/>
          <p:nvPr/>
        </p:nvSpPr>
        <p:spPr>
          <a:xfrm>
            <a:off x="5130735" y="9334347"/>
            <a:ext cx="50412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400" dirty="0">
                <a:solidFill>
                  <a:srgbClr val="23505E"/>
                </a:solidFill>
                <a:effectLst/>
              </a:rPr>
              <a:t>Fórmula de cálculo – Tasa:</a:t>
            </a:r>
          </a:p>
          <a:p>
            <a:pPr marL="0" marR="0" lvl="0" indent="0" algn="ctr" defTabSz="10080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400" dirty="0">
                <a:solidFill>
                  <a:srgbClr val="23505E"/>
                </a:solidFill>
                <a:effectLst/>
              </a:rPr>
              <a:t>(N° PQRD / Total de afiliados) * 10.000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9AA7F78B-7EEE-1CE5-676B-AE34572295EB}"/>
              </a:ext>
            </a:extLst>
          </p:cNvPr>
          <p:cNvSpPr txBox="1"/>
          <p:nvPr/>
        </p:nvSpPr>
        <p:spPr>
          <a:xfrm>
            <a:off x="589739" y="8519860"/>
            <a:ext cx="890114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En total, </a:t>
            </a:r>
            <a:r>
              <a:rPr lang="es-ES" dirty="0">
                <a:solidFill>
                  <a:srgbClr val="008673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35 </a:t>
            </a:r>
            <a:r>
              <a:rPr lang="es-ES" sz="16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de cada 10.000 afiliados radicaron una PQRD ante la EPS, superando la tasa de PQRD al cierre del año 2022 (26,7) y disminuyendo frente a la tasa del mes anterior (39,9)</a:t>
            </a:r>
            <a:endParaRPr lang="es-CO" sz="1600" dirty="0">
              <a:solidFill>
                <a:srgbClr val="23505E"/>
              </a:solidFill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425E988-A936-0920-86B3-00D1BEDF52BF}"/>
              </a:ext>
            </a:extLst>
          </p:cNvPr>
          <p:cNvSpPr txBox="1"/>
          <p:nvPr/>
        </p:nvSpPr>
        <p:spPr>
          <a:xfrm>
            <a:off x="7520136" y="6435939"/>
            <a:ext cx="201554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5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Mes anterior 37,9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8F2A5B7-D883-E7ED-B887-66E0A28AC760}"/>
              </a:ext>
            </a:extLst>
          </p:cNvPr>
          <p:cNvSpPr txBox="1"/>
          <p:nvPr/>
        </p:nvSpPr>
        <p:spPr>
          <a:xfrm>
            <a:off x="7076885" y="3005188"/>
            <a:ext cx="201554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5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Mes anterior 26,0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EC829C4C-A5E0-155F-317B-AF8F08D89A66}"/>
              </a:ext>
            </a:extLst>
          </p:cNvPr>
          <p:cNvSpPr txBox="1"/>
          <p:nvPr/>
        </p:nvSpPr>
        <p:spPr>
          <a:xfrm>
            <a:off x="444372" y="2897001"/>
            <a:ext cx="201554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5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Mes anterior 17,5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8BD5A1D9-C526-B8F9-AC2D-73DDBBBFB29B}"/>
              </a:ext>
            </a:extLst>
          </p:cNvPr>
          <p:cNvSpPr txBox="1"/>
          <p:nvPr/>
        </p:nvSpPr>
        <p:spPr>
          <a:xfrm>
            <a:off x="7526864" y="4364107"/>
            <a:ext cx="201554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5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Mes anterior 22,1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55F2ECA9-B688-C5B3-DD66-C4B61AB17B76}"/>
              </a:ext>
            </a:extLst>
          </p:cNvPr>
          <p:cNvSpPr txBox="1"/>
          <p:nvPr/>
        </p:nvSpPr>
        <p:spPr>
          <a:xfrm>
            <a:off x="530775" y="4494668"/>
            <a:ext cx="201554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5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Mes anterior 18,7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EAC2541C-641E-FBC2-04BE-A6C856B0BFFF}"/>
              </a:ext>
            </a:extLst>
          </p:cNvPr>
          <p:cNvSpPr txBox="1"/>
          <p:nvPr/>
        </p:nvSpPr>
        <p:spPr>
          <a:xfrm>
            <a:off x="3906130" y="1863924"/>
            <a:ext cx="201554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5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Mes anterior 22,6</a:t>
            </a: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EBD76F14-D502-081E-30A1-E697F68D9B9F}"/>
              </a:ext>
            </a:extLst>
          </p:cNvPr>
          <p:cNvSpPr txBox="1"/>
          <p:nvPr/>
        </p:nvSpPr>
        <p:spPr>
          <a:xfrm>
            <a:off x="5258153" y="7840211"/>
            <a:ext cx="201554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5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Mes anterior 32,7</a:t>
            </a:r>
          </a:p>
        </p:txBody>
      </p:sp>
      <p:sp>
        <p:nvSpPr>
          <p:cNvPr id="42" name="Flecha: hacia abajo 41">
            <a:extLst>
              <a:ext uri="{FF2B5EF4-FFF2-40B4-BE49-F238E27FC236}">
                <a16:creationId xmlns:a16="http://schemas.microsoft.com/office/drawing/2014/main" id="{71F3A547-3D90-CA72-F562-25D69AD4C269}"/>
              </a:ext>
            </a:extLst>
          </p:cNvPr>
          <p:cNvSpPr/>
          <p:nvPr/>
        </p:nvSpPr>
        <p:spPr>
          <a:xfrm>
            <a:off x="6700878" y="7530274"/>
            <a:ext cx="148281" cy="309937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EA7E54BA-ED65-94E6-E5CB-B1C97B073965}"/>
              </a:ext>
            </a:extLst>
          </p:cNvPr>
          <p:cNvSpPr txBox="1"/>
          <p:nvPr/>
        </p:nvSpPr>
        <p:spPr>
          <a:xfrm>
            <a:off x="282278" y="6446453"/>
            <a:ext cx="201554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5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Mes anterior 30,7</a:t>
            </a: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686E7D6A-2254-9474-4339-D6D677B900B0}"/>
              </a:ext>
            </a:extLst>
          </p:cNvPr>
          <p:cNvSpPr txBox="1"/>
          <p:nvPr/>
        </p:nvSpPr>
        <p:spPr>
          <a:xfrm>
            <a:off x="2705722" y="8018594"/>
            <a:ext cx="201554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5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Mes anterior 56,4</a:t>
            </a:r>
          </a:p>
        </p:txBody>
      </p:sp>
      <p:sp>
        <p:nvSpPr>
          <p:cNvPr id="4" name="Flecha: hacia abajo 3">
            <a:extLst>
              <a:ext uri="{FF2B5EF4-FFF2-40B4-BE49-F238E27FC236}">
                <a16:creationId xmlns:a16="http://schemas.microsoft.com/office/drawing/2014/main" id="{2925A0AE-3F84-2960-6D79-FA5593A85CFC}"/>
              </a:ext>
            </a:extLst>
          </p:cNvPr>
          <p:cNvSpPr/>
          <p:nvPr/>
        </p:nvSpPr>
        <p:spPr>
          <a:xfrm>
            <a:off x="8872388" y="6048562"/>
            <a:ext cx="148281" cy="309937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0" name="Flecha: hacia abajo 49">
            <a:extLst>
              <a:ext uri="{FF2B5EF4-FFF2-40B4-BE49-F238E27FC236}">
                <a16:creationId xmlns:a16="http://schemas.microsoft.com/office/drawing/2014/main" id="{43B099FE-C46B-4178-1B8E-11908AC91337}"/>
              </a:ext>
            </a:extLst>
          </p:cNvPr>
          <p:cNvSpPr/>
          <p:nvPr/>
        </p:nvSpPr>
        <p:spPr>
          <a:xfrm>
            <a:off x="1946406" y="4178697"/>
            <a:ext cx="148281" cy="309937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Flecha: hacia abajo 6">
            <a:extLst>
              <a:ext uri="{FF2B5EF4-FFF2-40B4-BE49-F238E27FC236}">
                <a16:creationId xmlns:a16="http://schemas.microsoft.com/office/drawing/2014/main" id="{92BB376E-C4CF-2096-696C-89829C4159F4}"/>
              </a:ext>
            </a:extLst>
          </p:cNvPr>
          <p:cNvSpPr/>
          <p:nvPr/>
        </p:nvSpPr>
        <p:spPr>
          <a:xfrm>
            <a:off x="5384308" y="1522348"/>
            <a:ext cx="148281" cy="309937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0" name="Flecha: hacia abajo 39">
            <a:extLst>
              <a:ext uri="{FF2B5EF4-FFF2-40B4-BE49-F238E27FC236}">
                <a16:creationId xmlns:a16="http://schemas.microsoft.com/office/drawing/2014/main" id="{416A046A-9D02-4C81-4431-3B0FA41E9E85}"/>
              </a:ext>
            </a:extLst>
          </p:cNvPr>
          <p:cNvSpPr/>
          <p:nvPr/>
        </p:nvSpPr>
        <p:spPr>
          <a:xfrm>
            <a:off x="4161009" y="7735527"/>
            <a:ext cx="148281" cy="309937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6" name="Flecha: hacia abajo 45">
            <a:extLst>
              <a:ext uri="{FF2B5EF4-FFF2-40B4-BE49-F238E27FC236}">
                <a16:creationId xmlns:a16="http://schemas.microsoft.com/office/drawing/2014/main" id="{536E5D1E-E235-0D6B-ACED-8FCACCCC6AD3}"/>
              </a:ext>
            </a:extLst>
          </p:cNvPr>
          <p:cNvSpPr/>
          <p:nvPr/>
        </p:nvSpPr>
        <p:spPr>
          <a:xfrm>
            <a:off x="1722523" y="6126002"/>
            <a:ext cx="148281" cy="309937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Flecha: hacia abajo 5">
            <a:extLst>
              <a:ext uri="{FF2B5EF4-FFF2-40B4-BE49-F238E27FC236}">
                <a16:creationId xmlns:a16="http://schemas.microsoft.com/office/drawing/2014/main" id="{3EB482B9-2E59-C580-D066-253311F17F2F}"/>
              </a:ext>
            </a:extLst>
          </p:cNvPr>
          <p:cNvSpPr/>
          <p:nvPr/>
        </p:nvSpPr>
        <p:spPr>
          <a:xfrm rot="10800000">
            <a:off x="8520657" y="2641631"/>
            <a:ext cx="148281" cy="30993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Flecha: hacia abajo 13">
            <a:extLst>
              <a:ext uri="{FF2B5EF4-FFF2-40B4-BE49-F238E27FC236}">
                <a16:creationId xmlns:a16="http://schemas.microsoft.com/office/drawing/2014/main" id="{83344CCF-3F49-28BD-55E6-F32F89C7DC3C}"/>
              </a:ext>
            </a:extLst>
          </p:cNvPr>
          <p:cNvSpPr/>
          <p:nvPr/>
        </p:nvSpPr>
        <p:spPr>
          <a:xfrm rot="10800000">
            <a:off x="1819232" y="2540934"/>
            <a:ext cx="148281" cy="30993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6" name="Es igual a 25">
            <a:extLst>
              <a:ext uri="{FF2B5EF4-FFF2-40B4-BE49-F238E27FC236}">
                <a16:creationId xmlns:a16="http://schemas.microsoft.com/office/drawing/2014/main" id="{E85828E1-A27D-6FBE-2193-A24B0F14368B}"/>
              </a:ext>
            </a:extLst>
          </p:cNvPr>
          <p:cNvSpPr/>
          <p:nvPr/>
        </p:nvSpPr>
        <p:spPr>
          <a:xfrm>
            <a:off x="8823432" y="4018111"/>
            <a:ext cx="351433" cy="372589"/>
          </a:xfrm>
          <a:prstGeom prst="mathEqual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9746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adroTexto 41">
            <a:extLst>
              <a:ext uri="{FF2B5EF4-FFF2-40B4-BE49-F238E27FC236}">
                <a16:creationId xmlns:a16="http://schemas.microsoft.com/office/drawing/2014/main" id="{E6EBC756-C80C-4880-8BC9-E48A4EC9AB9A}"/>
              </a:ext>
            </a:extLst>
          </p:cNvPr>
          <p:cNvSpPr txBox="1"/>
          <p:nvPr/>
        </p:nvSpPr>
        <p:spPr>
          <a:xfrm>
            <a:off x="1083177" y="2165742"/>
            <a:ext cx="7914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2. Distribución de PQRD Savia Salud EPS en el Valle de Aburrá para el mes de noviembre 2023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CC9329F-CB77-33DC-5461-8034B747850D}"/>
              </a:ext>
            </a:extLst>
          </p:cNvPr>
          <p:cNvSpPr txBox="1"/>
          <p:nvPr/>
        </p:nvSpPr>
        <p:spPr>
          <a:xfrm>
            <a:off x="1866067" y="935366"/>
            <a:ext cx="7192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24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Detalle del comportamiento de PQRD en </a:t>
            </a:r>
          </a:p>
          <a:p>
            <a:pPr algn="r"/>
            <a:r>
              <a:rPr lang="es-CO" sz="24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Valle de Aburrá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834B4C9-009D-7EEB-154D-0DF636381DB9}"/>
              </a:ext>
            </a:extLst>
          </p:cNvPr>
          <p:cNvSpPr txBox="1"/>
          <p:nvPr/>
        </p:nvSpPr>
        <p:spPr>
          <a:xfrm>
            <a:off x="1021761" y="7591717"/>
            <a:ext cx="80370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La tasa total de PQRD en el Valle de Aburrá (48,9) disminuyó en un 13% frente a la tasa del mes anterior (56,4) </a:t>
            </a:r>
            <a:endParaRPr lang="es-CO" dirty="0">
              <a:solidFill>
                <a:srgbClr val="23505E"/>
              </a:solidFill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F2317EDD-C7E2-7FB8-5EB8-F40E4E5094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6215458"/>
              </p:ext>
            </p:extLst>
          </p:nvPr>
        </p:nvGraphicFramePr>
        <p:xfrm>
          <a:off x="1764023" y="3071575"/>
          <a:ext cx="6670116" cy="436492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27372">
                  <a:extLst>
                    <a:ext uri="{9D8B030D-6E8A-4147-A177-3AD203B41FA5}">
                      <a16:colId xmlns:a16="http://schemas.microsoft.com/office/drawing/2014/main" val="2607930828"/>
                    </a:ext>
                  </a:extLst>
                </a:gridCol>
                <a:gridCol w="1285686">
                  <a:extLst>
                    <a:ext uri="{9D8B030D-6E8A-4147-A177-3AD203B41FA5}">
                      <a16:colId xmlns:a16="http://schemas.microsoft.com/office/drawing/2014/main" val="1077428571"/>
                    </a:ext>
                  </a:extLst>
                </a:gridCol>
                <a:gridCol w="1285686">
                  <a:extLst>
                    <a:ext uri="{9D8B030D-6E8A-4147-A177-3AD203B41FA5}">
                      <a16:colId xmlns:a16="http://schemas.microsoft.com/office/drawing/2014/main" val="2184620276"/>
                    </a:ext>
                  </a:extLst>
                </a:gridCol>
                <a:gridCol w="1285686">
                  <a:extLst>
                    <a:ext uri="{9D8B030D-6E8A-4147-A177-3AD203B41FA5}">
                      <a16:colId xmlns:a16="http://schemas.microsoft.com/office/drawing/2014/main" val="2617329617"/>
                    </a:ext>
                  </a:extLst>
                </a:gridCol>
                <a:gridCol w="1285686">
                  <a:extLst>
                    <a:ext uri="{9D8B030D-6E8A-4147-A177-3AD203B41FA5}">
                      <a16:colId xmlns:a16="http://schemas.microsoft.com/office/drawing/2014/main" val="4057559630"/>
                    </a:ext>
                  </a:extLst>
                </a:gridCol>
              </a:tblGrid>
              <a:tr h="784229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MUNICIPIOS</a:t>
                      </a:r>
                      <a:endParaRPr lang="es-CO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TOTAL AFILIADOS NOVIEMBRE</a:t>
                      </a:r>
                      <a:endParaRPr lang="es-CO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N°PQRD</a:t>
                      </a:r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NOVIEMBRE</a:t>
                      </a:r>
                      <a:endParaRPr lang="es-CO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TASA </a:t>
                      </a:r>
                    </a:p>
                    <a:p>
                      <a:pPr algn="ctr" fontAlgn="b"/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NOVIEMBRE</a:t>
                      </a: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TASA MES ANTERIOR</a:t>
                      </a:r>
                      <a:endParaRPr lang="es-CO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A4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7804342"/>
                  </a:ext>
                </a:extLst>
              </a:tr>
              <a:tr h="32551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u="none" strike="noStrike" dirty="0">
                          <a:effectLst/>
                        </a:rPr>
                        <a:t>MEDELLIN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503.118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2.445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48,6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55,8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36084825"/>
                  </a:ext>
                </a:extLst>
              </a:tr>
              <a:tr h="32551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u="none" strike="noStrike">
                          <a:effectLst/>
                        </a:rPr>
                        <a:t>BARBOSA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18.061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37,1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34,8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76797463"/>
                  </a:ext>
                </a:extLst>
              </a:tr>
              <a:tr h="32551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u="none" strike="noStrike" dirty="0">
                          <a:effectLst/>
                        </a:rPr>
                        <a:t>BELLO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87.892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50,2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63,5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80890053"/>
                  </a:ext>
                </a:extLst>
              </a:tr>
              <a:tr h="32551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u="none" strike="noStrike" dirty="0">
                          <a:effectLst/>
                        </a:rPr>
                        <a:t>CALDAS</a:t>
                      </a:r>
                      <a:endParaRPr lang="es-CO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14.470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40,1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58,1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08017818"/>
                  </a:ext>
                </a:extLst>
              </a:tr>
              <a:tr h="32551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u="none" strike="noStrike">
                          <a:effectLst/>
                        </a:rPr>
                        <a:t>COPACABANA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14.913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51,6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79,1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37861968"/>
                  </a:ext>
                </a:extLst>
              </a:tr>
              <a:tr h="32551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u="none" strike="noStrike">
                          <a:effectLst/>
                        </a:rPr>
                        <a:t>ENVIGADO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16.818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59,5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72,7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8683987"/>
                  </a:ext>
                </a:extLst>
              </a:tr>
              <a:tr h="32551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u="none" strike="noStrike">
                          <a:effectLst/>
                        </a:rPr>
                        <a:t>GIRARDOTA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12.623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45,2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47,5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38146747"/>
                  </a:ext>
                </a:extLst>
              </a:tr>
              <a:tr h="32551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u="none" strike="noStrike">
                          <a:effectLst/>
                        </a:rPr>
                        <a:t>ITAGUI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40.250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52,4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46,5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97064093"/>
                  </a:ext>
                </a:extLst>
              </a:tr>
              <a:tr h="32551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u="none" strike="noStrike">
                          <a:effectLst/>
                        </a:rPr>
                        <a:t>LA ESTRELLA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9.749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63,6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64,8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64459913"/>
                  </a:ext>
                </a:extLst>
              </a:tr>
              <a:tr h="32551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u="none" strike="noStrike">
                          <a:effectLst/>
                        </a:rPr>
                        <a:t>SABANETA</a:t>
                      </a:r>
                      <a:endParaRPr lang="es-CO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8.591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38,4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39,6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41882326"/>
                  </a:ext>
                </a:extLst>
              </a:tr>
              <a:tr h="325518">
                <a:tc>
                  <a:txBody>
                    <a:bodyPr/>
                    <a:lstStyle/>
                    <a:p>
                      <a:pPr algn="l" fontAlgn="ctr"/>
                      <a:r>
                        <a:rPr lang="es-MX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  <a:endParaRPr lang="es-CO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726.485</a:t>
                      </a: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3.551</a:t>
                      </a: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48,9</a:t>
                      </a: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56,4</a:t>
                      </a: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397053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CCB446B6-1E8B-0741-3638-C90F0FE6CF79}"/>
              </a:ext>
            </a:extLst>
          </p:cNvPr>
          <p:cNvSpPr txBox="1"/>
          <p:nvPr/>
        </p:nvSpPr>
        <p:spPr>
          <a:xfrm>
            <a:off x="1719820" y="9338871"/>
            <a:ext cx="7277623" cy="497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</a:t>
            </a:r>
          </a:p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900" b="1" i="1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97171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adroTexto 41">
            <a:extLst>
              <a:ext uri="{FF2B5EF4-FFF2-40B4-BE49-F238E27FC236}">
                <a16:creationId xmlns:a16="http://schemas.microsoft.com/office/drawing/2014/main" id="{E6EBC756-C80C-4880-8BC9-E48A4EC9AB9A}"/>
              </a:ext>
            </a:extLst>
          </p:cNvPr>
          <p:cNvSpPr txBox="1"/>
          <p:nvPr/>
        </p:nvSpPr>
        <p:spPr>
          <a:xfrm>
            <a:off x="1083179" y="1978773"/>
            <a:ext cx="7914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3. Distribución de PQRD Savia Salud EPS en el Urabá para el mes de noviembre 2023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CC9329F-CB77-33DC-5461-8034B747850D}"/>
              </a:ext>
            </a:extLst>
          </p:cNvPr>
          <p:cNvSpPr txBox="1"/>
          <p:nvPr/>
        </p:nvSpPr>
        <p:spPr>
          <a:xfrm>
            <a:off x="1804652" y="951914"/>
            <a:ext cx="7192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24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Detalle del comportamiento de PQRD en </a:t>
            </a:r>
            <a:r>
              <a:rPr lang="es-CO" sz="24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Urabá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F2317EDD-C7E2-7FB8-5EB8-F40E4E5094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7066453"/>
              </p:ext>
            </p:extLst>
          </p:nvPr>
        </p:nvGraphicFramePr>
        <p:xfrm>
          <a:off x="1538153" y="2820966"/>
          <a:ext cx="7173363" cy="46904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14151">
                  <a:extLst>
                    <a:ext uri="{9D8B030D-6E8A-4147-A177-3AD203B41FA5}">
                      <a16:colId xmlns:a16="http://schemas.microsoft.com/office/drawing/2014/main" val="2607930828"/>
                    </a:ext>
                  </a:extLst>
                </a:gridCol>
                <a:gridCol w="1289803">
                  <a:extLst>
                    <a:ext uri="{9D8B030D-6E8A-4147-A177-3AD203B41FA5}">
                      <a16:colId xmlns:a16="http://schemas.microsoft.com/office/drawing/2014/main" val="1077428571"/>
                    </a:ext>
                  </a:extLst>
                </a:gridCol>
                <a:gridCol w="1289803">
                  <a:extLst>
                    <a:ext uri="{9D8B030D-6E8A-4147-A177-3AD203B41FA5}">
                      <a16:colId xmlns:a16="http://schemas.microsoft.com/office/drawing/2014/main" val="2184620276"/>
                    </a:ext>
                  </a:extLst>
                </a:gridCol>
                <a:gridCol w="1289803">
                  <a:extLst>
                    <a:ext uri="{9D8B030D-6E8A-4147-A177-3AD203B41FA5}">
                      <a16:colId xmlns:a16="http://schemas.microsoft.com/office/drawing/2014/main" val="2617329617"/>
                    </a:ext>
                  </a:extLst>
                </a:gridCol>
                <a:gridCol w="1289803">
                  <a:extLst>
                    <a:ext uri="{9D8B030D-6E8A-4147-A177-3AD203B41FA5}">
                      <a16:colId xmlns:a16="http://schemas.microsoft.com/office/drawing/2014/main" val="4057559630"/>
                    </a:ext>
                  </a:extLst>
                </a:gridCol>
              </a:tblGrid>
              <a:tr h="784229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MUNICIPIOS</a:t>
                      </a:r>
                      <a:endParaRPr lang="es-CO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TOTAL AFILIADOS NOVIEMBRE</a:t>
                      </a:r>
                      <a:endParaRPr lang="es-CO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N°PQRD</a:t>
                      </a:r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NOVIEMBRE</a:t>
                      </a:r>
                      <a:endParaRPr lang="es-CO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TASA </a:t>
                      </a:r>
                    </a:p>
                    <a:p>
                      <a:pPr algn="ctr" fontAlgn="b"/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NOVIEMBRE</a:t>
                      </a: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TASA MES ANTERIOR</a:t>
                      </a:r>
                      <a:endParaRPr lang="es-CO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A4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7804342"/>
                  </a:ext>
                </a:extLst>
              </a:tr>
              <a:tr h="32551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APARTADO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38.921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42,7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41,0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36084825"/>
                  </a:ext>
                </a:extLst>
              </a:tr>
              <a:tr h="32551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ARBOLETES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15.889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8,8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76797463"/>
                  </a:ext>
                </a:extLst>
              </a:tr>
              <a:tr h="32551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CAREPA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20.865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23,0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80890053"/>
                  </a:ext>
                </a:extLst>
              </a:tr>
              <a:tr h="32551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CHIGORODO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23.031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21,2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08017818"/>
                  </a:ext>
                </a:extLst>
              </a:tr>
              <a:tr h="32551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MURINDO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2.298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4,3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37861968"/>
                  </a:ext>
                </a:extLst>
              </a:tr>
              <a:tr h="32551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MUTATA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13.279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16,6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8683987"/>
                  </a:ext>
                </a:extLst>
              </a:tr>
              <a:tr h="32551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NECOCLI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20.209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9,3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38146747"/>
                  </a:ext>
                </a:extLst>
              </a:tr>
              <a:tr h="32551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 JUAN DE URABA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14.340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6,2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97064093"/>
                  </a:ext>
                </a:extLst>
              </a:tr>
              <a:tr h="32551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 PEDRO DE URABA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26.213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7,2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64459913"/>
                  </a:ext>
                </a:extLst>
              </a:tr>
              <a:tr h="32551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TURBO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36.486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11,2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29684962"/>
                  </a:ext>
                </a:extLst>
              </a:tr>
              <a:tr h="32551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VIGIA DEL FUERTE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6.311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4,7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41882326"/>
                  </a:ext>
                </a:extLst>
              </a:tr>
              <a:tr h="325518">
                <a:tc>
                  <a:txBody>
                    <a:bodyPr/>
                    <a:lstStyle/>
                    <a:p>
                      <a:pPr algn="l" fontAlgn="ctr"/>
                      <a:r>
                        <a:rPr lang="es-MX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  <a:endParaRPr lang="es-CO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217.842</a:t>
                      </a: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392</a:t>
                      </a: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18,0</a:t>
                      </a: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17,5</a:t>
                      </a: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397053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A14E20A2-17B2-2D21-F33D-F68F0451BD39}"/>
              </a:ext>
            </a:extLst>
          </p:cNvPr>
          <p:cNvSpPr txBox="1"/>
          <p:nvPr/>
        </p:nvSpPr>
        <p:spPr>
          <a:xfrm>
            <a:off x="1719820" y="9338871"/>
            <a:ext cx="7277623" cy="497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</a:t>
            </a:r>
          </a:p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900" b="1" i="1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F712259-FE4E-64ED-2315-E2AB2EC561A5}"/>
              </a:ext>
            </a:extLst>
          </p:cNvPr>
          <p:cNvSpPr txBox="1"/>
          <p:nvPr/>
        </p:nvSpPr>
        <p:spPr>
          <a:xfrm>
            <a:off x="1538153" y="7809464"/>
            <a:ext cx="70773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La tasa total de PQRD en Urabá (18,0) aumentó en un 3% frente a la tasa del mes anterior (17,5) </a:t>
            </a:r>
          </a:p>
        </p:txBody>
      </p:sp>
    </p:spTree>
    <p:extLst>
      <p:ext uri="{BB962C8B-B14F-4D97-AF65-F5344CB8AC3E}">
        <p14:creationId xmlns:p14="http://schemas.microsoft.com/office/powerpoint/2010/main" val="4175309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adroTexto 41">
            <a:extLst>
              <a:ext uri="{FF2B5EF4-FFF2-40B4-BE49-F238E27FC236}">
                <a16:creationId xmlns:a16="http://schemas.microsoft.com/office/drawing/2014/main" id="{E6EBC756-C80C-4880-8BC9-E48A4EC9AB9A}"/>
              </a:ext>
            </a:extLst>
          </p:cNvPr>
          <p:cNvSpPr txBox="1"/>
          <p:nvPr/>
        </p:nvSpPr>
        <p:spPr>
          <a:xfrm>
            <a:off x="1293240" y="1247635"/>
            <a:ext cx="79142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4. Distribución de PQRD Savia Salud EPS en el Oriente para el mes de noviembre 2023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02E2D7D4-7DB2-393B-B5AB-5C8B37BD045D}"/>
              </a:ext>
            </a:extLst>
          </p:cNvPr>
          <p:cNvSpPr txBox="1"/>
          <p:nvPr/>
        </p:nvSpPr>
        <p:spPr>
          <a:xfrm>
            <a:off x="1719820" y="9338871"/>
            <a:ext cx="7277623" cy="497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</a:t>
            </a:r>
          </a:p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900" b="1" i="1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CC9329F-CB77-33DC-5461-8034B747850D}"/>
              </a:ext>
            </a:extLst>
          </p:cNvPr>
          <p:cNvSpPr txBox="1"/>
          <p:nvPr/>
        </p:nvSpPr>
        <p:spPr>
          <a:xfrm>
            <a:off x="1817008" y="478024"/>
            <a:ext cx="7192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24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Detalle del comportamiento de PQRD en </a:t>
            </a:r>
            <a:r>
              <a:rPr lang="es-CO" sz="24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Oriente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834B4C9-009D-7EEB-154D-0DF636381DB9}"/>
              </a:ext>
            </a:extLst>
          </p:cNvPr>
          <p:cNvSpPr txBox="1"/>
          <p:nvPr/>
        </p:nvSpPr>
        <p:spPr>
          <a:xfrm>
            <a:off x="1231824" y="8852095"/>
            <a:ext cx="80370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La tasa total de PQRD en el Oriente (29,7) disminuyó en un 9% frente a la tasa del mes anterior (32,7) </a:t>
            </a:r>
            <a:endParaRPr lang="es-CO" sz="1600" dirty="0">
              <a:solidFill>
                <a:srgbClr val="23505E"/>
              </a:solidFill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F2317EDD-C7E2-7FB8-5EB8-F40E4E5094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3682050"/>
              </p:ext>
            </p:extLst>
          </p:nvPr>
        </p:nvGraphicFramePr>
        <p:xfrm>
          <a:off x="1465986" y="1893967"/>
          <a:ext cx="7282597" cy="68175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44821">
                  <a:extLst>
                    <a:ext uri="{9D8B030D-6E8A-4147-A177-3AD203B41FA5}">
                      <a16:colId xmlns:a16="http://schemas.microsoft.com/office/drawing/2014/main" val="2607930828"/>
                    </a:ext>
                  </a:extLst>
                </a:gridCol>
                <a:gridCol w="1309444">
                  <a:extLst>
                    <a:ext uri="{9D8B030D-6E8A-4147-A177-3AD203B41FA5}">
                      <a16:colId xmlns:a16="http://schemas.microsoft.com/office/drawing/2014/main" val="1077428571"/>
                    </a:ext>
                  </a:extLst>
                </a:gridCol>
                <a:gridCol w="1309444">
                  <a:extLst>
                    <a:ext uri="{9D8B030D-6E8A-4147-A177-3AD203B41FA5}">
                      <a16:colId xmlns:a16="http://schemas.microsoft.com/office/drawing/2014/main" val="2184620276"/>
                    </a:ext>
                  </a:extLst>
                </a:gridCol>
                <a:gridCol w="1309444">
                  <a:extLst>
                    <a:ext uri="{9D8B030D-6E8A-4147-A177-3AD203B41FA5}">
                      <a16:colId xmlns:a16="http://schemas.microsoft.com/office/drawing/2014/main" val="2617329617"/>
                    </a:ext>
                  </a:extLst>
                </a:gridCol>
                <a:gridCol w="1309444">
                  <a:extLst>
                    <a:ext uri="{9D8B030D-6E8A-4147-A177-3AD203B41FA5}">
                      <a16:colId xmlns:a16="http://schemas.microsoft.com/office/drawing/2014/main" val="4057559630"/>
                    </a:ext>
                  </a:extLst>
                </a:gridCol>
              </a:tblGrid>
              <a:tr h="621523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MUNICIPIOS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TOTAL AFILIADOS NOVIEMBRE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N°</a:t>
                      </a:r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PQRD </a:t>
                      </a:r>
                    </a:p>
                    <a:p>
                      <a:pPr algn="ctr" fontAlgn="ctr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NOVIEMBRE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TASA </a:t>
                      </a:r>
                    </a:p>
                    <a:p>
                      <a:pPr algn="ctr" fontAlgn="b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NOVIEMBRE</a:t>
                      </a: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TASA MES ANTERIOR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A4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7804342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ABEJORRAL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9.262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38,9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46,4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36084825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ALEJANDRIA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2.892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41,5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24,2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76797463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ARGELIA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6.417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15,5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80890053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CARMEN DE VIBORAL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12.509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25,6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24,0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008017818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COCORNA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9.690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45,4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54,8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37861968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CONCEPCION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2.335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25,7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8,5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8683987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GRANADA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4.991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60,1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76,1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38146747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GUARNE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11.664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29,2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97064093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GUATAPE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3.939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15,3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64459913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 CEJA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7.520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34,6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41,3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29684962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 UNION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8.421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20,2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41882326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MARINILLA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20.177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25,3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6650769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NARIÑO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7.163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16,7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54291120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PEÑOL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9.161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20,7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65411223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RETIRO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3.221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9,4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40540947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RIONEGRO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20.136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44,7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47,6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616623496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 CARLOS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7.198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33,4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09530394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 FRANCISCO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4.956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24,2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861373357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 LUIS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10.041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24,8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784572540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 RAFAEL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9.366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33,1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33,0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169778516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 VICENTE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11.843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51,5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25,3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80970110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SANTUARIO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14.871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37,7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53,0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21125490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SONSON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21.607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30,0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30871209"/>
                  </a:ext>
                </a:extLst>
              </a:tr>
              <a:tr h="262422">
                <a:tc>
                  <a:txBody>
                    <a:bodyPr/>
                    <a:lstStyle/>
                    <a:p>
                      <a:pPr algn="l" fontAlgn="ctr"/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  <a:endParaRPr lang="es-CO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219.380</a:t>
                      </a: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651</a:t>
                      </a: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29,7</a:t>
                      </a: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32,7</a:t>
                      </a: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397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44113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adroTexto 41">
            <a:extLst>
              <a:ext uri="{FF2B5EF4-FFF2-40B4-BE49-F238E27FC236}">
                <a16:creationId xmlns:a16="http://schemas.microsoft.com/office/drawing/2014/main" id="{E6EBC756-C80C-4880-8BC9-E48A4EC9AB9A}"/>
              </a:ext>
            </a:extLst>
          </p:cNvPr>
          <p:cNvSpPr txBox="1"/>
          <p:nvPr/>
        </p:nvSpPr>
        <p:spPr>
          <a:xfrm>
            <a:off x="1280883" y="1354666"/>
            <a:ext cx="79142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5. Distribución de PQRD Savia Salud EPS en el Suroeste para el mes de noviembre 2023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02E2D7D4-7DB2-393B-B5AB-5C8B37BD045D}"/>
              </a:ext>
            </a:extLst>
          </p:cNvPr>
          <p:cNvSpPr txBox="1"/>
          <p:nvPr/>
        </p:nvSpPr>
        <p:spPr>
          <a:xfrm>
            <a:off x="1719820" y="9338871"/>
            <a:ext cx="7277623" cy="497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</a:t>
            </a:r>
          </a:p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900" b="1" i="1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CC9329F-CB77-33DC-5461-8034B747850D}"/>
              </a:ext>
            </a:extLst>
          </p:cNvPr>
          <p:cNvSpPr txBox="1"/>
          <p:nvPr/>
        </p:nvSpPr>
        <p:spPr>
          <a:xfrm>
            <a:off x="1804651" y="585055"/>
            <a:ext cx="7192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24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Detalle del comportamiento de PQRD en </a:t>
            </a:r>
            <a:r>
              <a:rPr lang="es-CO" sz="24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Suroeste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834B4C9-009D-7EEB-154D-0DF636381DB9}"/>
              </a:ext>
            </a:extLst>
          </p:cNvPr>
          <p:cNvSpPr txBox="1"/>
          <p:nvPr/>
        </p:nvSpPr>
        <p:spPr>
          <a:xfrm>
            <a:off x="1219467" y="8754096"/>
            <a:ext cx="75167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La tasa total de PQRD en el Suroeste (28,0) disminuyó en un 9% frente a la tasa del mes anterior (30,7) </a:t>
            </a:r>
            <a:endParaRPr lang="es-CO" sz="1600" dirty="0">
              <a:solidFill>
                <a:srgbClr val="23505E"/>
              </a:solidFill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F2317EDD-C7E2-7FB8-5EB8-F40E4E5094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9863006"/>
              </p:ext>
            </p:extLst>
          </p:nvPr>
        </p:nvGraphicFramePr>
        <p:xfrm>
          <a:off x="1453629" y="2000998"/>
          <a:ext cx="7282597" cy="65595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44821">
                  <a:extLst>
                    <a:ext uri="{9D8B030D-6E8A-4147-A177-3AD203B41FA5}">
                      <a16:colId xmlns:a16="http://schemas.microsoft.com/office/drawing/2014/main" val="2607930828"/>
                    </a:ext>
                  </a:extLst>
                </a:gridCol>
                <a:gridCol w="1309444">
                  <a:extLst>
                    <a:ext uri="{9D8B030D-6E8A-4147-A177-3AD203B41FA5}">
                      <a16:colId xmlns:a16="http://schemas.microsoft.com/office/drawing/2014/main" val="1077428571"/>
                    </a:ext>
                  </a:extLst>
                </a:gridCol>
                <a:gridCol w="1309444">
                  <a:extLst>
                    <a:ext uri="{9D8B030D-6E8A-4147-A177-3AD203B41FA5}">
                      <a16:colId xmlns:a16="http://schemas.microsoft.com/office/drawing/2014/main" val="2184620276"/>
                    </a:ext>
                  </a:extLst>
                </a:gridCol>
                <a:gridCol w="1309444">
                  <a:extLst>
                    <a:ext uri="{9D8B030D-6E8A-4147-A177-3AD203B41FA5}">
                      <a16:colId xmlns:a16="http://schemas.microsoft.com/office/drawing/2014/main" val="2617329617"/>
                    </a:ext>
                  </a:extLst>
                </a:gridCol>
                <a:gridCol w="1309444">
                  <a:extLst>
                    <a:ext uri="{9D8B030D-6E8A-4147-A177-3AD203B41FA5}">
                      <a16:colId xmlns:a16="http://schemas.microsoft.com/office/drawing/2014/main" val="4057559630"/>
                    </a:ext>
                  </a:extLst>
                </a:gridCol>
              </a:tblGrid>
              <a:tr h="621523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MUNICIPIOS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TOTAL AFILIADOS NOVIEMBRE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N°</a:t>
                      </a:r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PQRD </a:t>
                      </a:r>
                    </a:p>
                    <a:p>
                      <a:pPr algn="ctr" fontAlgn="ctr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NOVIEMBRE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TASA </a:t>
                      </a:r>
                    </a:p>
                    <a:p>
                      <a:pPr algn="ctr" fontAlgn="b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NOVIEMBRE</a:t>
                      </a: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TASA MES ANTERIOR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A4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7804342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AMAGA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3.243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89,4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71,1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36084825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ANDES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24.099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22,0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24,0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76797463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ANGELOPOLIS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1.047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57,3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28,6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80890053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BETANIA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4.497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13,4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008017818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BETULIA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14.231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13,4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37861968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BOLIVAR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8.477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31,7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8683987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CARAMANTA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3.332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48,0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23,9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38146747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CONCORDIA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11.993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26,7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61,6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97064093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FREDONIA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7.746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28,4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49,0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64459913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HISPANIA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34,2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29684962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JARDIN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8.249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29,1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18,2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41882326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 PINTADA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4.372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11,4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6650769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MONTEBELLO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4.350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50,6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45,8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54291120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PUEBLORRICO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1.389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28,7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65411223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SALGAR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8.756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17,2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40540947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SANTA BARBARA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7.712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53,2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49,2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616623496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TAMESIS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1.569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51,0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44,6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09530394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TARSO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3.026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79,3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85,9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861373357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TITIRIBI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3.381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23,7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23,5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784572540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URRAO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24.722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18,6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169778516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VALPARAISO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2.685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33,5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37,1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80970110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VENECIA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5.641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35,5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47,8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21125490"/>
                  </a:ext>
                </a:extLst>
              </a:tr>
              <a:tr h="262422">
                <a:tc>
                  <a:txBody>
                    <a:bodyPr/>
                    <a:lstStyle/>
                    <a:p>
                      <a:pPr algn="l" fontAlgn="ctr"/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  <a:endParaRPr lang="es-CO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155.102</a:t>
                      </a: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434</a:t>
                      </a: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28,0</a:t>
                      </a: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30,7</a:t>
                      </a: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397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7296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FB11B944-F260-4D06-A4B9-2F144470327C}"/>
              </a:ext>
            </a:extLst>
          </p:cNvPr>
          <p:cNvSpPr txBox="1"/>
          <p:nvPr/>
        </p:nvSpPr>
        <p:spPr>
          <a:xfrm>
            <a:off x="856266" y="1952454"/>
            <a:ext cx="854443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Para el mes de noviembre de 2023, se presentaron </a:t>
            </a:r>
            <a:r>
              <a:rPr lang="es-ES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108.050</a:t>
            </a:r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 </a:t>
            </a:r>
            <a:r>
              <a:rPr lang="es-ES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manifestaciones</a:t>
            </a:r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, evidenciando un aumento de </a:t>
            </a:r>
            <a:r>
              <a:rPr lang="es-ES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48.879 (83%) </a:t>
            </a:r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con relación al comportamiento registrado en el mismo mes durante el año 2022, y una disminución de </a:t>
            </a:r>
            <a:r>
              <a:rPr lang="es-ES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323 (-0,3%) </a:t>
            </a:r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manifestaciones con relación al mes de octubre de 2023.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B610AFE-F24A-4BAB-B61A-01FA4354CCCA}"/>
              </a:ext>
            </a:extLst>
          </p:cNvPr>
          <p:cNvSpPr txBox="1"/>
          <p:nvPr/>
        </p:nvSpPr>
        <p:spPr>
          <a:xfrm>
            <a:off x="856266" y="3495820"/>
            <a:ext cx="67990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i="1" dirty="0">
                <a:solidFill>
                  <a:srgbClr val="44546A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Gráfico 1. Comportamiento manifestaciones periodo 2022 – 2023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48DD9FBA-F928-E329-4CB8-24A4031E5D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9269792"/>
              </p:ext>
            </p:extLst>
          </p:nvPr>
        </p:nvGraphicFramePr>
        <p:xfrm>
          <a:off x="623446" y="3495820"/>
          <a:ext cx="8833731" cy="45411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13B6322E-6BA5-2119-107B-D8C23E501177}"/>
              </a:ext>
            </a:extLst>
          </p:cNvPr>
          <p:cNvSpPr txBox="1"/>
          <p:nvPr/>
        </p:nvSpPr>
        <p:spPr>
          <a:xfrm>
            <a:off x="856266" y="8099653"/>
            <a:ext cx="85444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2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Nota1: </a:t>
            </a:r>
            <a:r>
              <a:rPr lang="es-MX" sz="1200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Las expresiones de los usuarios incluyen derechos de petición, quejas, reclamos, sugerencias, solicitudes de información y felicitaciones.</a:t>
            </a:r>
            <a:endParaRPr lang="es-CO" sz="1200" dirty="0">
              <a:solidFill>
                <a:srgbClr val="23505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72512B0-6CD3-C2FC-F20B-4F4D9E2BEF32}"/>
              </a:ext>
            </a:extLst>
          </p:cNvPr>
          <p:cNvSpPr txBox="1"/>
          <p:nvPr/>
        </p:nvSpPr>
        <p:spPr>
          <a:xfrm>
            <a:off x="2870886" y="1289372"/>
            <a:ext cx="65298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24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Comportamiento de manifestaciones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95746FA-678D-F8E1-E77F-D04DC8CDE4A4}"/>
              </a:ext>
            </a:extLst>
          </p:cNvPr>
          <p:cNvSpPr txBox="1"/>
          <p:nvPr/>
        </p:nvSpPr>
        <p:spPr>
          <a:xfrm>
            <a:off x="3299236" y="9155867"/>
            <a:ext cx="6797658" cy="55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s-CO" sz="11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 – Informe Andes BPO – Informe Redes (Comunicaciones)</a:t>
            </a:r>
          </a:p>
          <a:p>
            <a:pPr>
              <a:spcAft>
                <a:spcPts val="1000"/>
              </a:spcAft>
            </a:pPr>
            <a:r>
              <a:rPr lang="es-CO" sz="11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1100" b="1" i="1" dirty="0">
              <a:solidFill>
                <a:srgbClr val="23505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5177D8D-E6E4-FE2F-F2EA-B032E885312B}"/>
              </a:ext>
            </a:extLst>
          </p:cNvPr>
          <p:cNvSpPr txBox="1"/>
          <p:nvPr/>
        </p:nvSpPr>
        <p:spPr>
          <a:xfrm>
            <a:off x="856265" y="8632647"/>
            <a:ext cx="85444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100" b="1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Nota2: </a:t>
            </a:r>
            <a:r>
              <a:rPr lang="es-MX" sz="1100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 procede a modificar los datos de expresiones de meses anteriores debido a una corrección reportada por el proveedor Andes BPO.</a:t>
            </a:r>
            <a:endParaRPr lang="es-CO" sz="1100" dirty="0">
              <a:solidFill>
                <a:srgbClr val="23505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269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adroTexto 41">
            <a:extLst>
              <a:ext uri="{FF2B5EF4-FFF2-40B4-BE49-F238E27FC236}">
                <a16:creationId xmlns:a16="http://schemas.microsoft.com/office/drawing/2014/main" id="{E6EBC756-C80C-4880-8BC9-E48A4EC9AB9A}"/>
              </a:ext>
            </a:extLst>
          </p:cNvPr>
          <p:cNvSpPr txBox="1"/>
          <p:nvPr/>
        </p:nvSpPr>
        <p:spPr>
          <a:xfrm>
            <a:off x="1219467" y="1801581"/>
            <a:ext cx="7914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6. Distribución de PQRD Savia Salud EPS en el Norte para el mes de noviembre 2023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02E2D7D4-7DB2-393B-B5AB-5C8B37BD045D}"/>
              </a:ext>
            </a:extLst>
          </p:cNvPr>
          <p:cNvSpPr txBox="1"/>
          <p:nvPr/>
        </p:nvSpPr>
        <p:spPr>
          <a:xfrm>
            <a:off x="1719820" y="9338871"/>
            <a:ext cx="7277623" cy="497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</a:t>
            </a:r>
          </a:p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900" b="1" i="1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CC9329F-CB77-33DC-5461-8034B747850D}"/>
              </a:ext>
            </a:extLst>
          </p:cNvPr>
          <p:cNvSpPr txBox="1"/>
          <p:nvPr/>
        </p:nvSpPr>
        <p:spPr>
          <a:xfrm>
            <a:off x="1804651" y="777056"/>
            <a:ext cx="7192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24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Detalle del comportamiento de PQRD en </a:t>
            </a:r>
            <a:r>
              <a:rPr lang="es-CO" sz="24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Norte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834B4C9-009D-7EEB-154D-0DF636381DB9}"/>
              </a:ext>
            </a:extLst>
          </p:cNvPr>
          <p:cNvSpPr txBox="1"/>
          <p:nvPr/>
        </p:nvSpPr>
        <p:spPr>
          <a:xfrm>
            <a:off x="1391501" y="8217489"/>
            <a:ext cx="74546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La tasa total de PQRD en el Norte (20,0) disminuyó en un 11% frente a la tasa del mes anterior (22,6) </a:t>
            </a:r>
            <a:endParaRPr lang="es-CO" sz="1600" dirty="0">
              <a:solidFill>
                <a:srgbClr val="23505E"/>
              </a:solidFill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F2317EDD-C7E2-7FB8-5EB8-F40E4E5094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6208608"/>
              </p:ext>
            </p:extLst>
          </p:nvPr>
        </p:nvGraphicFramePr>
        <p:xfrm>
          <a:off x="1535300" y="2641440"/>
          <a:ext cx="7282599" cy="52696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29463">
                  <a:extLst>
                    <a:ext uri="{9D8B030D-6E8A-4147-A177-3AD203B41FA5}">
                      <a16:colId xmlns:a16="http://schemas.microsoft.com/office/drawing/2014/main" val="2607930828"/>
                    </a:ext>
                  </a:extLst>
                </a:gridCol>
                <a:gridCol w="1288284">
                  <a:extLst>
                    <a:ext uri="{9D8B030D-6E8A-4147-A177-3AD203B41FA5}">
                      <a16:colId xmlns:a16="http://schemas.microsoft.com/office/drawing/2014/main" val="1077428571"/>
                    </a:ext>
                  </a:extLst>
                </a:gridCol>
                <a:gridCol w="1288284">
                  <a:extLst>
                    <a:ext uri="{9D8B030D-6E8A-4147-A177-3AD203B41FA5}">
                      <a16:colId xmlns:a16="http://schemas.microsoft.com/office/drawing/2014/main" val="2184620276"/>
                    </a:ext>
                  </a:extLst>
                </a:gridCol>
                <a:gridCol w="1288284">
                  <a:extLst>
                    <a:ext uri="{9D8B030D-6E8A-4147-A177-3AD203B41FA5}">
                      <a16:colId xmlns:a16="http://schemas.microsoft.com/office/drawing/2014/main" val="2617329617"/>
                    </a:ext>
                  </a:extLst>
                </a:gridCol>
                <a:gridCol w="1288284">
                  <a:extLst>
                    <a:ext uri="{9D8B030D-6E8A-4147-A177-3AD203B41FA5}">
                      <a16:colId xmlns:a16="http://schemas.microsoft.com/office/drawing/2014/main" val="4057559630"/>
                    </a:ext>
                  </a:extLst>
                </a:gridCol>
              </a:tblGrid>
              <a:tr h="621523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MUNICIPIOS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TOTAL AFILIADOS NOVIEMBRE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N°</a:t>
                      </a:r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PQRD </a:t>
                      </a:r>
                    </a:p>
                    <a:p>
                      <a:pPr algn="ctr" fontAlgn="ctr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NOVIEMBRE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TASA </a:t>
                      </a:r>
                    </a:p>
                    <a:p>
                      <a:pPr algn="ctr" fontAlgn="b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NOVIEMBRE</a:t>
                      </a: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TASA MES ANTERIOR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A4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7804342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ANGOSTURA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36084825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BELMIRA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2.842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28,1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76797463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BRICEÑO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1.510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80890053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CAMPAMENTO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6.270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19,1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008017818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CAROLINA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1.477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67,7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33,8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37861968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DON MATIAS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6.275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25,6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8683987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ENTRERRIOS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2.869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41,7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38146747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GOMEZ PLATA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4.415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34,0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29,2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97064093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GUADALUPE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3.682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48,8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64459913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ITUANGO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16.467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12,1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29684962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 ANDRES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4.205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9,5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41882326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 JOSE DE LA MONTAÑA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1.835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16,3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6650769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 PEDRO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9.780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35,8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32,6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54291120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SANTA ROSA DE OSOS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15.137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23,7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65411223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TOLEDO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3.729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16,1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40540947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VALDIVIA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616623496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YARUMAL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16.564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22,3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09530394"/>
                  </a:ext>
                </a:extLst>
              </a:tr>
              <a:tr h="262422">
                <a:tc>
                  <a:txBody>
                    <a:bodyPr/>
                    <a:lstStyle/>
                    <a:p>
                      <a:pPr algn="l" fontAlgn="ctr"/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  <a:endParaRPr lang="es-CO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98.092</a:t>
                      </a: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196</a:t>
                      </a: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20,0</a:t>
                      </a: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22,6</a:t>
                      </a: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397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99968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adroTexto 41">
            <a:extLst>
              <a:ext uri="{FF2B5EF4-FFF2-40B4-BE49-F238E27FC236}">
                <a16:creationId xmlns:a16="http://schemas.microsoft.com/office/drawing/2014/main" id="{E6EBC756-C80C-4880-8BC9-E48A4EC9AB9A}"/>
              </a:ext>
            </a:extLst>
          </p:cNvPr>
          <p:cNvSpPr txBox="1"/>
          <p:nvPr/>
        </p:nvSpPr>
        <p:spPr>
          <a:xfrm>
            <a:off x="1219467" y="1801581"/>
            <a:ext cx="7914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7. Distribución de PQRD Savia Salud EPS en el Occidente para el mes de noviembre 2023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02E2D7D4-7DB2-393B-B5AB-5C8B37BD045D}"/>
              </a:ext>
            </a:extLst>
          </p:cNvPr>
          <p:cNvSpPr txBox="1"/>
          <p:nvPr/>
        </p:nvSpPr>
        <p:spPr>
          <a:xfrm>
            <a:off x="1719820" y="9338871"/>
            <a:ext cx="7277623" cy="497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</a:t>
            </a:r>
          </a:p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900" b="1" i="1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CC9329F-CB77-33DC-5461-8034B747850D}"/>
              </a:ext>
            </a:extLst>
          </p:cNvPr>
          <p:cNvSpPr txBox="1"/>
          <p:nvPr/>
        </p:nvSpPr>
        <p:spPr>
          <a:xfrm>
            <a:off x="1804651" y="777056"/>
            <a:ext cx="7192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24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Detalle del comportamiento de PQRD en </a:t>
            </a:r>
            <a:r>
              <a:rPr lang="es-CO" sz="24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Occidente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834B4C9-009D-7EEB-154D-0DF636381DB9}"/>
              </a:ext>
            </a:extLst>
          </p:cNvPr>
          <p:cNvSpPr txBox="1"/>
          <p:nvPr/>
        </p:nvSpPr>
        <p:spPr>
          <a:xfrm>
            <a:off x="1535300" y="8362607"/>
            <a:ext cx="70773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La tasa total de PQRD en el Occidente (15,2) disminuyó en un 19% la tasa del mes anterior (18,7) 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F2317EDD-C7E2-7FB8-5EB8-F40E4E5094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4792961"/>
              </p:ext>
            </p:extLst>
          </p:nvPr>
        </p:nvGraphicFramePr>
        <p:xfrm>
          <a:off x="1535300" y="2641440"/>
          <a:ext cx="7282599" cy="55276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29463">
                  <a:extLst>
                    <a:ext uri="{9D8B030D-6E8A-4147-A177-3AD203B41FA5}">
                      <a16:colId xmlns:a16="http://schemas.microsoft.com/office/drawing/2014/main" val="2607930828"/>
                    </a:ext>
                  </a:extLst>
                </a:gridCol>
                <a:gridCol w="1288284">
                  <a:extLst>
                    <a:ext uri="{9D8B030D-6E8A-4147-A177-3AD203B41FA5}">
                      <a16:colId xmlns:a16="http://schemas.microsoft.com/office/drawing/2014/main" val="1077428571"/>
                    </a:ext>
                  </a:extLst>
                </a:gridCol>
                <a:gridCol w="1288284">
                  <a:extLst>
                    <a:ext uri="{9D8B030D-6E8A-4147-A177-3AD203B41FA5}">
                      <a16:colId xmlns:a16="http://schemas.microsoft.com/office/drawing/2014/main" val="2184620276"/>
                    </a:ext>
                  </a:extLst>
                </a:gridCol>
                <a:gridCol w="1288284">
                  <a:extLst>
                    <a:ext uri="{9D8B030D-6E8A-4147-A177-3AD203B41FA5}">
                      <a16:colId xmlns:a16="http://schemas.microsoft.com/office/drawing/2014/main" val="2617329617"/>
                    </a:ext>
                  </a:extLst>
                </a:gridCol>
                <a:gridCol w="1288284">
                  <a:extLst>
                    <a:ext uri="{9D8B030D-6E8A-4147-A177-3AD203B41FA5}">
                      <a16:colId xmlns:a16="http://schemas.microsoft.com/office/drawing/2014/main" val="4057559630"/>
                    </a:ext>
                  </a:extLst>
                </a:gridCol>
              </a:tblGrid>
              <a:tr h="621523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MUNICIPIOS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TOTAL AFILIADOS NOVIEMBRE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N°</a:t>
                      </a:r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PQRD </a:t>
                      </a:r>
                    </a:p>
                    <a:p>
                      <a:pPr algn="ctr" fontAlgn="ctr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NOVIEMBRE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TASA </a:t>
                      </a:r>
                    </a:p>
                    <a:p>
                      <a:pPr algn="ctr" fontAlgn="b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NOVIEMBRE</a:t>
                      </a: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TASA MES ANTERIOR</a:t>
                      </a:r>
                      <a:endParaRPr lang="es-CO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A4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7804342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ABRIAQUI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1.424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14,0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36084825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ANTIOQUIA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7.628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18,4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76797463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ANZA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5.551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16,2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80890053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ARMENIA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40,4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13,5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008017818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BURITICA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5.304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9,4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37861968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CAICEDO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7.040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18,5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8683987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CAÑASGORDAS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11.324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26,5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38146747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DABEIBA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11,6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97064093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EBEJICO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6.683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25,4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64459913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FRONTINO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2.477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29684962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GIRALDO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41882326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HELICONIA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3.177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28,3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22,0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6650769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LIBORINA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7.369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16,3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54291120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OLAYA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1.801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33,2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65411223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PEQUE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2.521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7,9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40540947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SABANALARGA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6.572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7,6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616623496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 JERONIMO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5.702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22,8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24,7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09530394"/>
                  </a:ext>
                </a:extLst>
              </a:tr>
              <a:tr h="257983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SOPETRAN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8.439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25,0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53363173"/>
                  </a:ext>
                </a:extLst>
              </a:tr>
              <a:tr h="262422">
                <a:tc>
                  <a:txBody>
                    <a:bodyPr/>
                    <a:lstStyle/>
                    <a:p>
                      <a:pPr algn="l" fontAlgn="ctr"/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  <a:endParaRPr lang="es-CO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85.609</a:t>
                      </a: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130</a:t>
                      </a: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15,2</a:t>
                      </a: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18,7</a:t>
                      </a: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397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98860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adroTexto 41">
            <a:extLst>
              <a:ext uri="{FF2B5EF4-FFF2-40B4-BE49-F238E27FC236}">
                <a16:creationId xmlns:a16="http://schemas.microsoft.com/office/drawing/2014/main" id="{E6EBC756-C80C-4880-8BC9-E48A4EC9AB9A}"/>
              </a:ext>
            </a:extLst>
          </p:cNvPr>
          <p:cNvSpPr txBox="1"/>
          <p:nvPr/>
        </p:nvSpPr>
        <p:spPr>
          <a:xfrm>
            <a:off x="1083179" y="1978773"/>
            <a:ext cx="7914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8. Distribución de PQRD Savia Salud EPS en el Nordeste para el mes de noviembre 2023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CC9329F-CB77-33DC-5461-8034B747850D}"/>
              </a:ext>
            </a:extLst>
          </p:cNvPr>
          <p:cNvSpPr txBox="1"/>
          <p:nvPr/>
        </p:nvSpPr>
        <p:spPr>
          <a:xfrm>
            <a:off x="1804652" y="951914"/>
            <a:ext cx="7192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24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Detalle del comportamiento de PQRD en </a:t>
            </a:r>
            <a:r>
              <a:rPr lang="es-CO" sz="24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Nordeste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834B4C9-009D-7EEB-154D-0DF636381DB9}"/>
              </a:ext>
            </a:extLst>
          </p:cNvPr>
          <p:cNvSpPr txBox="1"/>
          <p:nvPr/>
        </p:nvSpPr>
        <p:spPr>
          <a:xfrm>
            <a:off x="1322220" y="7616050"/>
            <a:ext cx="76052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La tasa total de PQRD en el Nordeste (22,1) se mantuvo igual que el mes anterior</a:t>
            </a:r>
            <a:endParaRPr lang="es-CO" dirty="0">
              <a:solidFill>
                <a:srgbClr val="23505E"/>
              </a:solidFill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F2317EDD-C7E2-7FB8-5EB8-F40E4E5094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9107181"/>
              </p:ext>
            </p:extLst>
          </p:nvPr>
        </p:nvGraphicFramePr>
        <p:xfrm>
          <a:off x="1538153" y="2820966"/>
          <a:ext cx="7173363" cy="436492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14151">
                  <a:extLst>
                    <a:ext uri="{9D8B030D-6E8A-4147-A177-3AD203B41FA5}">
                      <a16:colId xmlns:a16="http://schemas.microsoft.com/office/drawing/2014/main" val="2607930828"/>
                    </a:ext>
                  </a:extLst>
                </a:gridCol>
                <a:gridCol w="1289803">
                  <a:extLst>
                    <a:ext uri="{9D8B030D-6E8A-4147-A177-3AD203B41FA5}">
                      <a16:colId xmlns:a16="http://schemas.microsoft.com/office/drawing/2014/main" val="1077428571"/>
                    </a:ext>
                  </a:extLst>
                </a:gridCol>
                <a:gridCol w="1289803">
                  <a:extLst>
                    <a:ext uri="{9D8B030D-6E8A-4147-A177-3AD203B41FA5}">
                      <a16:colId xmlns:a16="http://schemas.microsoft.com/office/drawing/2014/main" val="2184620276"/>
                    </a:ext>
                  </a:extLst>
                </a:gridCol>
                <a:gridCol w="1289803">
                  <a:extLst>
                    <a:ext uri="{9D8B030D-6E8A-4147-A177-3AD203B41FA5}">
                      <a16:colId xmlns:a16="http://schemas.microsoft.com/office/drawing/2014/main" val="2617329617"/>
                    </a:ext>
                  </a:extLst>
                </a:gridCol>
                <a:gridCol w="1289803">
                  <a:extLst>
                    <a:ext uri="{9D8B030D-6E8A-4147-A177-3AD203B41FA5}">
                      <a16:colId xmlns:a16="http://schemas.microsoft.com/office/drawing/2014/main" val="4057559630"/>
                    </a:ext>
                  </a:extLst>
                </a:gridCol>
              </a:tblGrid>
              <a:tr h="784229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MUNICIPIOS</a:t>
                      </a:r>
                      <a:endParaRPr lang="es-CO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TOTAL AFILIADOS NOVIEMBRE</a:t>
                      </a:r>
                      <a:endParaRPr lang="es-CO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N°PQRD</a:t>
                      </a:r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NOVIEMBRE</a:t>
                      </a:r>
                      <a:endParaRPr lang="es-CO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TASA </a:t>
                      </a:r>
                    </a:p>
                    <a:p>
                      <a:pPr algn="ctr" fontAlgn="b"/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NOVIEMBRE</a:t>
                      </a: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TASA MES ANTERIOR</a:t>
                      </a:r>
                      <a:endParaRPr lang="es-CO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A4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7804342"/>
                  </a:ext>
                </a:extLst>
              </a:tr>
              <a:tr h="32551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AMALFI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5.149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23,3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19,5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36084825"/>
                  </a:ext>
                </a:extLst>
              </a:tr>
              <a:tr h="32551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ANORI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2.784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25,1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76797463"/>
                  </a:ext>
                </a:extLst>
              </a:tr>
              <a:tr h="32551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CISNEROS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6.801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33,8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30,8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80890053"/>
                  </a:ext>
                </a:extLst>
              </a:tr>
              <a:tr h="32551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REMEDIOS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6.249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4,8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08017818"/>
                  </a:ext>
                </a:extLst>
              </a:tr>
              <a:tr h="32551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 ROQUE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13.819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19,5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37861968"/>
                  </a:ext>
                </a:extLst>
              </a:tr>
              <a:tr h="32551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SANTO DOMINGO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6.201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30,6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8683987"/>
                  </a:ext>
                </a:extLst>
              </a:tr>
              <a:tr h="32551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SEGOVIA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8.724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38146747"/>
                  </a:ext>
                </a:extLst>
              </a:tr>
              <a:tr h="32551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VEGACHI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11.233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22,3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12,4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97064093"/>
                  </a:ext>
                </a:extLst>
              </a:tr>
              <a:tr h="32551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YALI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3.707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29,6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64459913"/>
                  </a:ext>
                </a:extLst>
              </a:tr>
              <a:tr h="32551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YOLOMBO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8.474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40,1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44,9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29684962"/>
                  </a:ext>
                </a:extLst>
              </a:tr>
              <a:tr h="325518">
                <a:tc>
                  <a:txBody>
                    <a:bodyPr/>
                    <a:lstStyle/>
                    <a:p>
                      <a:pPr algn="l" fontAlgn="ctr"/>
                      <a:r>
                        <a:rPr lang="es-MX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  <a:endParaRPr lang="es-CO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73.141</a:t>
                      </a: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162</a:t>
                      </a: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22,1</a:t>
                      </a: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22,1</a:t>
                      </a: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397053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76DE9AA3-A4FF-5DD5-A7D8-6390519CE093}"/>
              </a:ext>
            </a:extLst>
          </p:cNvPr>
          <p:cNvSpPr txBox="1"/>
          <p:nvPr/>
        </p:nvSpPr>
        <p:spPr>
          <a:xfrm>
            <a:off x="1719820" y="9338871"/>
            <a:ext cx="7277623" cy="497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</a:t>
            </a:r>
          </a:p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900" b="1" i="1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2487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adroTexto 41">
            <a:extLst>
              <a:ext uri="{FF2B5EF4-FFF2-40B4-BE49-F238E27FC236}">
                <a16:creationId xmlns:a16="http://schemas.microsoft.com/office/drawing/2014/main" id="{E6EBC756-C80C-4880-8BC9-E48A4EC9AB9A}"/>
              </a:ext>
            </a:extLst>
          </p:cNvPr>
          <p:cNvSpPr txBox="1"/>
          <p:nvPr/>
        </p:nvSpPr>
        <p:spPr>
          <a:xfrm>
            <a:off x="1083178" y="2510114"/>
            <a:ext cx="7914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9. Distribución de PQRD Savia Salud EPS en el Magdalena medio para el mes de noviembre 2023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CC9329F-CB77-33DC-5461-8034B747850D}"/>
              </a:ext>
            </a:extLst>
          </p:cNvPr>
          <p:cNvSpPr txBox="1"/>
          <p:nvPr/>
        </p:nvSpPr>
        <p:spPr>
          <a:xfrm>
            <a:off x="1804651" y="1211350"/>
            <a:ext cx="7192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24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Detalle del comportamiento de PQRD en </a:t>
            </a:r>
            <a:r>
              <a:rPr lang="es-CO" sz="24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Magdalena Medio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834B4C9-009D-7EEB-154D-0DF636381DB9}"/>
              </a:ext>
            </a:extLst>
          </p:cNvPr>
          <p:cNvSpPr txBox="1"/>
          <p:nvPr/>
        </p:nvSpPr>
        <p:spPr>
          <a:xfrm>
            <a:off x="1229853" y="6882929"/>
            <a:ext cx="80370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La tasa total de PQRD en el Magdalena medio (27,0) disminuyó en un 29% la tasa del mes anterior (37,9) </a:t>
            </a:r>
            <a:endParaRPr lang="es-CO" dirty="0">
              <a:solidFill>
                <a:srgbClr val="23505E"/>
              </a:solidFill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F2317EDD-C7E2-7FB8-5EB8-F40E4E5094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5278199"/>
              </p:ext>
            </p:extLst>
          </p:nvPr>
        </p:nvGraphicFramePr>
        <p:xfrm>
          <a:off x="1538152" y="3352307"/>
          <a:ext cx="7173363" cy="30628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14151">
                  <a:extLst>
                    <a:ext uri="{9D8B030D-6E8A-4147-A177-3AD203B41FA5}">
                      <a16:colId xmlns:a16="http://schemas.microsoft.com/office/drawing/2014/main" val="2607930828"/>
                    </a:ext>
                  </a:extLst>
                </a:gridCol>
                <a:gridCol w="1289803">
                  <a:extLst>
                    <a:ext uri="{9D8B030D-6E8A-4147-A177-3AD203B41FA5}">
                      <a16:colId xmlns:a16="http://schemas.microsoft.com/office/drawing/2014/main" val="1077428571"/>
                    </a:ext>
                  </a:extLst>
                </a:gridCol>
                <a:gridCol w="1289803">
                  <a:extLst>
                    <a:ext uri="{9D8B030D-6E8A-4147-A177-3AD203B41FA5}">
                      <a16:colId xmlns:a16="http://schemas.microsoft.com/office/drawing/2014/main" val="2184620276"/>
                    </a:ext>
                  </a:extLst>
                </a:gridCol>
                <a:gridCol w="1289803">
                  <a:extLst>
                    <a:ext uri="{9D8B030D-6E8A-4147-A177-3AD203B41FA5}">
                      <a16:colId xmlns:a16="http://schemas.microsoft.com/office/drawing/2014/main" val="2617329617"/>
                    </a:ext>
                  </a:extLst>
                </a:gridCol>
                <a:gridCol w="1289803">
                  <a:extLst>
                    <a:ext uri="{9D8B030D-6E8A-4147-A177-3AD203B41FA5}">
                      <a16:colId xmlns:a16="http://schemas.microsoft.com/office/drawing/2014/main" val="4057559630"/>
                    </a:ext>
                  </a:extLst>
                </a:gridCol>
              </a:tblGrid>
              <a:tr h="784229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MUNICIPIOS</a:t>
                      </a:r>
                      <a:endParaRPr lang="es-CO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TOTAL AFILIADOS NOVIEMBRE</a:t>
                      </a:r>
                      <a:endParaRPr lang="es-CO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N°PQRD</a:t>
                      </a:r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NOVIEMBRE</a:t>
                      </a:r>
                      <a:endParaRPr lang="es-CO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TASA </a:t>
                      </a:r>
                    </a:p>
                    <a:p>
                      <a:pPr algn="ctr" fontAlgn="b"/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NOVIEMBRE</a:t>
                      </a: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TASA MES ANTERIOR</a:t>
                      </a:r>
                      <a:endParaRPr lang="es-CO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A4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7804342"/>
                  </a:ext>
                </a:extLst>
              </a:tr>
              <a:tr h="32551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CARACOLI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2.942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37,4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37,5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36084825"/>
                  </a:ext>
                </a:extLst>
              </a:tr>
              <a:tr h="32551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MACEO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5.705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76797463"/>
                  </a:ext>
                </a:extLst>
              </a:tr>
              <a:tr h="32551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PUERTO BERRIO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18.063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26,0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60,1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80890053"/>
                  </a:ext>
                </a:extLst>
              </a:tr>
              <a:tr h="32551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PUERTO NARE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5.640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26,6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08017818"/>
                  </a:ext>
                </a:extLst>
              </a:tr>
              <a:tr h="32551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PUERTO TRIUNFO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8.542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49,2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42,1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37861968"/>
                  </a:ext>
                </a:extLst>
              </a:tr>
              <a:tr h="32551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YONDO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9.054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12,1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8683987"/>
                  </a:ext>
                </a:extLst>
              </a:tr>
              <a:tr h="325518">
                <a:tc>
                  <a:txBody>
                    <a:bodyPr/>
                    <a:lstStyle/>
                    <a:p>
                      <a:pPr algn="l" fontAlgn="ctr"/>
                      <a:r>
                        <a:rPr lang="es-MX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  <a:endParaRPr lang="es-CO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49.946</a:t>
                      </a: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27,0</a:t>
                      </a: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37,9</a:t>
                      </a: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397053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76DE9AA3-A4FF-5DD5-A7D8-6390519CE093}"/>
              </a:ext>
            </a:extLst>
          </p:cNvPr>
          <p:cNvSpPr txBox="1"/>
          <p:nvPr/>
        </p:nvSpPr>
        <p:spPr>
          <a:xfrm>
            <a:off x="1719820" y="9338871"/>
            <a:ext cx="7277623" cy="497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</a:t>
            </a:r>
          </a:p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900" b="1" i="1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1617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adroTexto 41">
            <a:extLst>
              <a:ext uri="{FF2B5EF4-FFF2-40B4-BE49-F238E27FC236}">
                <a16:creationId xmlns:a16="http://schemas.microsoft.com/office/drawing/2014/main" id="{E6EBC756-C80C-4880-8BC9-E48A4EC9AB9A}"/>
              </a:ext>
            </a:extLst>
          </p:cNvPr>
          <p:cNvSpPr txBox="1"/>
          <p:nvPr/>
        </p:nvSpPr>
        <p:spPr>
          <a:xfrm>
            <a:off x="1083178" y="2510114"/>
            <a:ext cx="7914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10. Distribución de PQRD Savia Salud EPS en el Bajo Cauca para el mes de noviembre 2023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CC9329F-CB77-33DC-5461-8034B747850D}"/>
              </a:ext>
            </a:extLst>
          </p:cNvPr>
          <p:cNvSpPr txBox="1"/>
          <p:nvPr/>
        </p:nvSpPr>
        <p:spPr>
          <a:xfrm>
            <a:off x="1804651" y="1211350"/>
            <a:ext cx="7192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2400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Detalle del comportamiento de PQRD en </a:t>
            </a:r>
          </a:p>
          <a:p>
            <a:pPr algn="r"/>
            <a:r>
              <a:rPr lang="es-CO" sz="24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Bajo Cauca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F2317EDD-C7E2-7FB8-5EB8-F40E4E5094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955674"/>
              </p:ext>
            </p:extLst>
          </p:nvPr>
        </p:nvGraphicFramePr>
        <p:xfrm>
          <a:off x="1538152" y="3352307"/>
          <a:ext cx="7173363" cy="30628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14151">
                  <a:extLst>
                    <a:ext uri="{9D8B030D-6E8A-4147-A177-3AD203B41FA5}">
                      <a16:colId xmlns:a16="http://schemas.microsoft.com/office/drawing/2014/main" val="2607930828"/>
                    </a:ext>
                  </a:extLst>
                </a:gridCol>
                <a:gridCol w="1289803">
                  <a:extLst>
                    <a:ext uri="{9D8B030D-6E8A-4147-A177-3AD203B41FA5}">
                      <a16:colId xmlns:a16="http://schemas.microsoft.com/office/drawing/2014/main" val="1077428571"/>
                    </a:ext>
                  </a:extLst>
                </a:gridCol>
                <a:gridCol w="1289803">
                  <a:extLst>
                    <a:ext uri="{9D8B030D-6E8A-4147-A177-3AD203B41FA5}">
                      <a16:colId xmlns:a16="http://schemas.microsoft.com/office/drawing/2014/main" val="2184620276"/>
                    </a:ext>
                  </a:extLst>
                </a:gridCol>
                <a:gridCol w="1289803">
                  <a:extLst>
                    <a:ext uri="{9D8B030D-6E8A-4147-A177-3AD203B41FA5}">
                      <a16:colId xmlns:a16="http://schemas.microsoft.com/office/drawing/2014/main" val="2617329617"/>
                    </a:ext>
                  </a:extLst>
                </a:gridCol>
                <a:gridCol w="1289803">
                  <a:extLst>
                    <a:ext uri="{9D8B030D-6E8A-4147-A177-3AD203B41FA5}">
                      <a16:colId xmlns:a16="http://schemas.microsoft.com/office/drawing/2014/main" val="4057559630"/>
                    </a:ext>
                  </a:extLst>
                </a:gridCol>
              </a:tblGrid>
              <a:tr h="784229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MUNICIPIOS</a:t>
                      </a:r>
                      <a:endParaRPr lang="es-CO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TOTAL AFILIADOS NOVIEMBRE</a:t>
                      </a:r>
                      <a:endParaRPr lang="es-CO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N°PQRD</a:t>
                      </a:r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NOVIEMBRE</a:t>
                      </a:r>
                      <a:endParaRPr lang="es-CO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TASA </a:t>
                      </a:r>
                    </a:p>
                    <a:p>
                      <a:pPr algn="ctr" fontAlgn="b"/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NOVIEMBRE</a:t>
                      </a: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TASA MES ANTERIOR</a:t>
                      </a:r>
                      <a:endParaRPr lang="es-CO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00A4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7804342"/>
                  </a:ext>
                </a:extLst>
              </a:tr>
              <a:tr h="32551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CACERES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38,8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36084825"/>
                  </a:ext>
                </a:extLst>
              </a:tr>
              <a:tr h="32551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CAUCASIA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28.109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39,5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34,1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76797463"/>
                  </a:ext>
                </a:extLst>
              </a:tr>
              <a:tr h="32551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 BAGRE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5.185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9,6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80890053"/>
                  </a:ext>
                </a:extLst>
              </a:tr>
              <a:tr h="32551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NECHI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11,2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08017818"/>
                  </a:ext>
                </a:extLst>
              </a:tr>
              <a:tr h="32551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TARAZA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7.032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17,1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37861968"/>
                  </a:ext>
                </a:extLst>
              </a:tr>
              <a:tr h="325518">
                <a:tc>
                  <a:txBody>
                    <a:bodyPr/>
                    <a:lstStyle/>
                    <a:p>
                      <a:pPr algn="l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ZARAGOZA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4.448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13,5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8683987"/>
                  </a:ext>
                </a:extLst>
              </a:tr>
              <a:tr h="325518">
                <a:tc>
                  <a:txBody>
                    <a:bodyPr/>
                    <a:lstStyle/>
                    <a:p>
                      <a:pPr algn="l" fontAlgn="ctr"/>
                      <a:r>
                        <a:rPr lang="es-MX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  <a:endParaRPr lang="es-CO" sz="18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46.439</a:t>
                      </a: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129</a:t>
                      </a: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27,8</a:t>
                      </a: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26,0</a:t>
                      </a:r>
                    </a:p>
                  </a:txBody>
                  <a:tcPr marL="0" marR="0" marT="0" marB="0" anchor="ctr">
                    <a:solidFill>
                      <a:srgbClr val="23505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397053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76DE9AA3-A4FF-5DD5-A7D8-6390519CE093}"/>
              </a:ext>
            </a:extLst>
          </p:cNvPr>
          <p:cNvSpPr txBox="1"/>
          <p:nvPr/>
        </p:nvSpPr>
        <p:spPr>
          <a:xfrm>
            <a:off x="1719820" y="9338871"/>
            <a:ext cx="7277623" cy="4975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</a:t>
            </a:r>
          </a:p>
          <a:p>
            <a:pPr algn="r">
              <a:spcAft>
                <a:spcPts val="1000"/>
              </a:spcAft>
            </a:pPr>
            <a:r>
              <a:rPr lang="es-CO" sz="900" b="1" i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900" b="1" i="1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5521BD9-801C-D993-A17C-C56DF8056A6E}"/>
              </a:ext>
            </a:extLst>
          </p:cNvPr>
          <p:cNvSpPr txBox="1"/>
          <p:nvPr/>
        </p:nvSpPr>
        <p:spPr>
          <a:xfrm>
            <a:off x="1229853" y="6882929"/>
            <a:ext cx="80370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La tasa total de PQRD en el Bajo Cauca (27,8) aumentó en un 7% la tasa del mes anterior (26,0) </a:t>
            </a:r>
            <a:endParaRPr lang="es-CO" dirty="0">
              <a:solidFill>
                <a:srgbClr val="23505E"/>
              </a:solidFill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84641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Imagen 115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DF19FE1A-C2AA-43F4-9893-74E60387A4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7" t="7863" r="-1"/>
          <a:stretch/>
        </p:blipFill>
        <p:spPr>
          <a:xfrm>
            <a:off x="1329150" y="1063615"/>
            <a:ext cx="1294617" cy="1335066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E017E9B6-5AF5-4141-B244-18268CC864FF}"/>
              </a:ext>
            </a:extLst>
          </p:cNvPr>
          <p:cNvSpPr txBox="1"/>
          <p:nvPr/>
        </p:nvSpPr>
        <p:spPr>
          <a:xfrm>
            <a:off x="3471672" y="117641"/>
            <a:ext cx="6353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400" b="1" i="1" dirty="0">
                <a:solidFill>
                  <a:srgbClr val="00A48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Tabla 6. Distribución PQRD por servicios </a:t>
            </a:r>
            <a:r>
              <a:rPr lang="es-CO" sz="1400" b="1" i="1" dirty="0">
                <a:solidFill>
                  <a:srgbClr val="00A48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los </a:t>
            </a:r>
            <a:r>
              <a:rPr lang="es-CO" sz="1400" b="1" i="1" dirty="0">
                <a:solidFill>
                  <a:srgbClr val="00A48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principales proveedores para el año 2023</a:t>
            </a:r>
            <a:endParaRPr lang="es-CO" sz="1400" i="1" dirty="0">
              <a:solidFill>
                <a:srgbClr val="00A48D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5D8EFFA-3565-4195-91D7-23F779C0CD6E}"/>
              </a:ext>
            </a:extLst>
          </p:cNvPr>
          <p:cNvSpPr txBox="1"/>
          <p:nvPr/>
        </p:nvSpPr>
        <p:spPr>
          <a:xfrm>
            <a:off x="3645663" y="8013971"/>
            <a:ext cx="5600526" cy="600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MX" sz="1600" b="1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motivos de PQRD asignadas a estas instituciones se encuentran inmersas en la Tabla 1. </a:t>
            </a:r>
            <a:endParaRPr lang="es-ES" sz="1600" dirty="0">
              <a:solidFill>
                <a:srgbClr val="23505E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0ED5D1CD-11AB-4DBA-AF11-AF7AF7999B49}"/>
              </a:ext>
            </a:extLst>
          </p:cNvPr>
          <p:cNvSpPr txBox="1"/>
          <p:nvPr/>
        </p:nvSpPr>
        <p:spPr>
          <a:xfrm>
            <a:off x="1023688" y="632322"/>
            <a:ext cx="88173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000" i="1" dirty="0">
                <a:solidFill>
                  <a:srgbClr val="23505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</a:t>
            </a:r>
            <a:endParaRPr lang="es-CO" sz="1000" i="1" dirty="0">
              <a:solidFill>
                <a:srgbClr val="23505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/>
            <a:r>
              <a:rPr lang="es-CO" sz="1000" i="1" dirty="0">
                <a:solidFill>
                  <a:srgbClr val="23505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lang="es-CO" sz="1000" i="1" dirty="0">
              <a:solidFill>
                <a:srgbClr val="23505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/>
            <a:r>
              <a:rPr lang="es-CO" sz="1000" i="1" dirty="0">
                <a:solidFill>
                  <a:srgbClr val="23505E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*Información correspondiente a las principales IPS para el año 2023</a:t>
            </a:r>
            <a:endParaRPr lang="es-CO" sz="1000" dirty="0">
              <a:solidFill>
                <a:srgbClr val="23505E"/>
              </a:solidFill>
            </a:endParaRPr>
          </a:p>
        </p:txBody>
      </p:sp>
      <p:pic>
        <p:nvPicPr>
          <p:cNvPr id="79" name="Gráfico 78">
            <a:extLst>
              <a:ext uri="{FF2B5EF4-FFF2-40B4-BE49-F238E27FC236}">
                <a16:creationId xmlns:a16="http://schemas.microsoft.com/office/drawing/2014/main" id="{2E6F1AED-E6D0-442D-B0D0-E7D005A00F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7721" y="2404539"/>
            <a:ext cx="1200154" cy="242149"/>
          </a:xfrm>
          <a:prstGeom prst="rect">
            <a:avLst/>
          </a:prstGeom>
        </p:spPr>
      </p:pic>
      <p:sp>
        <p:nvSpPr>
          <p:cNvPr id="83" name="CuadroTexto 82">
            <a:extLst>
              <a:ext uri="{FF2B5EF4-FFF2-40B4-BE49-F238E27FC236}">
                <a16:creationId xmlns:a16="http://schemas.microsoft.com/office/drawing/2014/main" id="{F6753C83-5470-4428-87EE-69DC0EF31B7A}"/>
              </a:ext>
            </a:extLst>
          </p:cNvPr>
          <p:cNvSpPr txBox="1"/>
          <p:nvPr/>
        </p:nvSpPr>
        <p:spPr>
          <a:xfrm>
            <a:off x="336460" y="2566067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1.360</a:t>
            </a:r>
          </a:p>
        </p:txBody>
      </p:sp>
      <p:sp>
        <p:nvSpPr>
          <p:cNvPr id="85" name="CuadroTexto 84">
            <a:extLst>
              <a:ext uri="{FF2B5EF4-FFF2-40B4-BE49-F238E27FC236}">
                <a16:creationId xmlns:a16="http://schemas.microsoft.com/office/drawing/2014/main" id="{AE76E4A2-775B-490C-A155-9DCBBC71CF3E}"/>
              </a:ext>
            </a:extLst>
          </p:cNvPr>
          <p:cNvSpPr txBox="1"/>
          <p:nvPr/>
        </p:nvSpPr>
        <p:spPr>
          <a:xfrm>
            <a:off x="339328" y="2762012"/>
            <a:ext cx="1544677" cy="379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aseline="-25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20,1%</a:t>
            </a:r>
          </a:p>
        </p:txBody>
      </p:sp>
      <p:pic>
        <p:nvPicPr>
          <p:cNvPr id="115" name="Imagen 114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FFAE221B-F760-46CD-90E3-7E7E18298F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8556" y="1544311"/>
            <a:ext cx="1301798" cy="67593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C207FF5-13EA-E8AD-C894-7D85E217FE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67979" y="3087675"/>
            <a:ext cx="910922" cy="1154682"/>
          </a:xfrm>
          <a:prstGeom prst="rect">
            <a:avLst/>
          </a:prstGeom>
        </p:spPr>
      </p:pic>
      <p:pic>
        <p:nvPicPr>
          <p:cNvPr id="5" name="Imagen 4" descr="Logotipo&#10;&#10;Descripción generada automáticamente">
            <a:extLst>
              <a:ext uri="{FF2B5EF4-FFF2-40B4-BE49-F238E27FC236}">
                <a16:creationId xmlns:a16="http://schemas.microsoft.com/office/drawing/2014/main" id="{582D0CBB-9936-AEC0-7A62-9F3BE9F415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614" y="1302389"/>
            <a:ext cx="1495970" cy="1047179"/>
          </a:xfrm>
          <a:prstGeom prst="rect">
            <a:avLst/>
          </a:prstGeom>
        </p:spPr>
      </p:pic>
      <p:pic>
        <p:nvPicPr>
          <p:cNvPr id="12" name="Imagen 11" descr="Icono&#10;&#10;Descripción generada automáticamente con confianza media">
            <a:extLst>
              <a:ext uri="{FF2B5EF4-FFF2-40B4-BE49-F238E27FC236}">
                <a16:creationId xmlns:a16="http://schemas.microsoft.com/office/drawing/2014/main" id="{0F81985C-69C8-5121-E5CD-DB0D64F0DE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621" y="5550488"/>
            <a:ext cx="1544677" cy="859870"/>
          </a:xfrm>
          <a:prstGeom prst="rect">
            <a:avLst/>
          </a:prstGeom>
        </p:spPr>
      </p:pic>
      <p:pic>
        <p:nvPicPr>
          <p:cNvPr id="44" name="Imagen 43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FF85DAB2-BC09-8563-D241-47420EA2A22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33" r="67610" b="13772"/>
          <a:stretch/>
        </p:blipFill>
        <p:spPr>
          <a:xfrm>
            <a:off x="937509" y="7554790"/>
            <a:ext cx="1544677" cy="1113441"/>
          </a:xfrm>
          <a:prstGeom prst="rect">
            <a:avLst/>
          </a:prstGeom>
        </p:spPr>
      </p:pic>
      <p:pic>
        <p:nvPicPr>
          <p:cNvPr id="45" name="Gráfico 44">
            <a:extLst>
              <a:ext uri="{FF2B5EF4-FFF2-40B4-BE49-F238E27FC236}">
                <a16:creationId xmlns:a16="http://schemas.microsoft.com/office/drawing/2014/main" id="{7FA9C027-62D4-5577-84B6-2E2CE5C8EC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86960" y="2394467"/>
            <a:ext cx="1200154" cy="242149"/>
          </a:xfrm>
          <a:prstGeom prst="rect">
            <a:avLst/>
          </a:prstGeom>
        </p:spPr>
      </p:pic>
      <p:pic>
        <p:nvPicPr>
          <p:cNvPr id="46" name="Gráfico 45">
            <a:extLst>
              <a:ext uri="{FF2B5EF4-FFF2-40B4-BE49-F238E27FC236}">
                <a16:creationId xmlns:a16="http://schemas.microsoft.com/office/drawing/2014/main" id="{90E0C542-34E4-95BC-5BED-8D44DD44B1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06284" y="2404539"/>
            <a:ext cx="1200154" cy="242149"/>
          </a:xfrm>
          <a:prstGeom prst="rect">
            <a:avLst/>
          </a:prstGeom>
        </p:spPr>
      </p:pic>
      <p:sp>
        <p:nvSpPr>
          <p:cNvPr id="47" name="CuadroTexto 46">
            <a:extLst>
              <a:ext uri="{FF2B5EF4-FFF2-40B4-BE49-F238E27FC236}">
                <a16:creationId xmlns:a16="http://schemas.microsoft.com/office/drawing/2014/main" id="{CD005178-B310-ECE6-A923-8BFFD00A8BFF}"/>
              </a:ext>
            </a:extLst>
          </p:cNvPr>
          <p:cNvSpPr txBox="1"/>
          <p:nvPr/>
        </p:nvSpPr>
        <p:spPr>
          <a:xfrm>
            <a:off x="3634789" y="3192861"/>
            <a:ext cx="1019394" cy="256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600" baseline="-25000" dirty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Agosto</a:t>
            </a: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2C6802CC-7E48-368C-55B4-5FC158189EE2}"/>
              </a:ext>
            </a:extLst>
          </p:cNvPr>
          <p:cNvSpPr txBox="1"/>
          <p:nvPr/>
        </p:nvSpPr>
        <p:spPr>
          <a:xfrm>
            <a:off x="3565023" y="2566067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369</a:t>
            </a: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87823A5D-1EB0-AD4D-E889-048A03381B0F}"/>
              </a:ext>
            </a:extLst>
          </p:cNvPr>
          <p:cNvSpPr txBox="1"/>
          <p:nvPr/>
        </p:nvSpPr>
        <p:spPr>
          <a:xfrm>
            <a:off x="3567891" y="2762012"/>
            <a:ext cx="1544677" cy="379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aseline="-25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5,5%</a:t>
            </a:r>
          </a:p>
        </p:txBody>
      </p:sp>
      <p:pic>
        <p:nvPicPr>
          <p:cNvPr id="50" name="Gráfico 49">
            <a:extLst>
              <a:ext uri="{FF2B5EF4-FFF2-40B4-BE49-F238E27FC236}">
                <a16:creationId xmlns:a16="http://schemas.microsoft.com/office/drawing/2014/main" id="{E80A219A-789A-AC78-1E5E-7E8D42D5EB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15523" y="2394467"/>
            <a:ext cx="1200154" cy="242149"/>
          </a:xfrm>
          <a:prstGeom prst="rect">
            <a:avLst/>
          </a:prstGeom>
        </p:spPr>
      </p:pic>
      <p:pic>
        <p:nvPicPr>
          <p:cNvPr id="51" name="Gráfico 50">
            <a:extLst>
              <a:ext uri="{FF2B5EF4-FFF2-40B4-BE49-F238E27FC236}">
                <a16:creationId xmlns:a16="http://schemas.microsoft.com/office/drawing/2014/main" id="{CA46DE61-1B21-7C37-A814-35C34488DB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50901" y="2381510"/>
            <a:ext cx="1200154" cy="242149"/>
          </a:xfrm>
          <a:prstGeom prst="rect">
            <a:avLst/>
          </a:prstGeom>
        </p:spPr>
      </p:pic>
      <p:sp>
        <p:nvSpPr>
          <p:cNvPr id="52" name="CuadroTexto 51">
            <a:extLst>
              <a:ext uri="{FF2B5EF4-FFF2-40B4-BE49-F238E27FC236}">
                <a16:creationId xmlns:a16="http://schemas.microsoft.com/office/drawing/2014/main" id="{76B19C43-E490-9727-8CD7-849BB414D807}"/>
              </a:ext>
            </a:extLst>
          </p:cNvPr>
          <p:cNvSpPr txBox="1"/>
          <p:nvPr/>
        </p:nvSpPr>
        <p:spPr>
          <a:xfrm>
            <a:off x="6779406" y="3169832"/>
            <a:ext cx="1019394" cy="256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600" baseline="-25000" dirty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Agosto</a:t>
            </a: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E7C70B2B-C3B4-4555-D8B1-D0E3EC05C732}"/>
              </a:ext>
            </a:extLst>
          </p:cNvPr>
          <p:cNvSpPr txBox="1"/>
          <p:nvPr/>
        </p:nvSpPr>
        <p:spPr>
          <a:xfrm>
            <a:off x="6709640" y="2543038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333</a:t>
            </a: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56E29BC0-3C46-2C73-113B-1350025AF475}"/>
              </a:ext>
            </a:extLst>
          </p:cNvPr>
          <p:cNvSpPr txBox="1"/>
          <p:nvPr/>
        </p:nvSpPr>
        <p:spPr>
          <a:xfrm>
            <a:off x="6712508" y="2738983"/>
            <a:ext cx="1544677" cy="379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aseline="-25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4,9%</a:t>
            </a:r>
          </a:p>
        </p:txBody>
      </p:sp>
      <p:pic>
        <p:nvPicPr>
          <p:cNvPr id="55" name="Gráfico 54">
            <a:extLst>
              <a:ext uri="{FF2B5EF4-FFF2-40B4-BE49-F238E27FC236}">
                <a16:creationId xmlns:a16="http://schemas.microsoft.com/office/drawing/2014/main" id="{C6668468-710E-EB28-69D8-61F34A5BB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60140" y="2371438"/>
            <a:ext cx="1200154" cy="242149"/>
          </a:xfrm>
          <a:prstGeom prst="rect">
            <a:avLst/>
          </a:prstGeom>
        </p:spPr>
      </p:pic>
      <p:pic>
        <p:nvPicPr>
          <p:cNvPr id="56" name="Gráfico 55">
            <a:extLst>
              <a:ext uri="{FF2B5EF4-FFF2-40B4-BE49-F238E27FC236}">
                <a16:creationId xmlns:a16="http://schemas.microsoft.com/office/drawing/2014/main" id="{6A7F1836-6DD5-AC99-6094-AFB145B735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3418" y="4350903"/>
            <a:ext cx="1200154" cy="242149"/>
          </a:xfrm>
          <a:prstGeom prst="rect">
            <a:avLst/>
          </a:prstGeom>
        </p:spPr>
      </p:pic>
      <p:sp>
        <p:nvSpPr>
          <p:cNvPr id="58" name="CuadroTexto 57">
            <a:extLst>
              <a:ext uri="{FF2B5EF4-FFF2-40B4-BE49-F238E27FC236}">
                <a16:creationId xmlns:a16="http://schemas.microsoft.com/office/drawing/2014/main" id="{68A48641-B81C-84B3-EB04-D503749446E3}"/>
              </a:ext>
            </a:extLst>
          </p:cNvPr>
          <p:cNvSpPr txBox="1"/>
          <p:nvPr/>
        </p:nvSpPr>
        <p:spPr>
          <a:xfrm>
            <a:off x="411923" y="5139225"/>
            <a:ext cx="1019394" cy="256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600" baseline="-25000" dirty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Agosto</a:t>
            </a: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BC066AA3-78C0-09DB-4E0A-05814E885CCE}"/>
              </a:ext>
            </a:extLst>
          </p:cNvPr>
          <p:cNvSpPr txBox="1"/>
          <p:nvPr/>
        </p:nvSpPr>
        <p:spPr>
          <a:xfrm>
            <a:off x="342157" y="4512431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321</a:t>
            </a:r>
          </a:p>
        </p:txBody>
      </p:sp>
      <p:sp>
        <p:nvSpPr>
          <p:cNvPr id="60" name="CuadroTexto 59">
            <a:extLst>
              <a:ext uri="{FF2B5EF4-FFF2-40B4-BE49-F238E27FC236}">
                <a16:creationId xmlns:a16="http://schemas.microsoft.com/office/drawing/2014/main" id="{BEDB1C8F-544B-DD25-969F-F24579B6BC8D}"/>
              </a:ext>
            </a:extLst>
          </p:cNvPr>
          <p:cNvSpPr txBox="1"/>
          <p:nvPr/>
        </p:nvSpPr>
        <p:spPr>
          <a:xfrm>
            <a:off x="345025" y="4708376"/>
            <a:ext cx="1544677" cy="379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aseline="-25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4,7%</a:t>
            </a:r>
          </a:p>
        </p:txBody>
      </p:sp>
      <p:pic>
        <p:nvPicPr>
          <p:cNvPr id="61" name="Gráfico 60">
            <a:extLst>
              <a:ext uri="{FF2B5EF4-FFF2-40B4-BE49-F238E27FC236}">
                <a16:creationId xmlns:a16="http://schemas.microsoft.com/office/drawing/2014/main" id="{A7ABC424-CC13-6E0B-01A4-E2C60B56FE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92657" y="4340831"/>
            <a:ext cx="1200154" cy="242149"/>
          </a:xfrm>
          <a:prstGeom prst="rect">
            <a:avLst/>
          </a:prstGeom>
        </p:spPr>
      </p:pic>
      <p:pic>
        <p:nvPicPr>
          <p:cNvPr id="76" name="Imagen 75">
            <a:extLst>
              <a:ext uri="{FF2B5EF4-FFF2-40B4-BE49-F238E27FC236}">
                <a16:creationId xmlns:a16="http://schemas.microsoft.com/office/drawing/2014/main" id="{5BFDEEA9-5439-C57F-73D2-88CAA70E729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603" y="3267331"/>
            <a:ext cx="1789669" cy="1006139"/>
          </a:xfrm>
          <a:prstGeom prst="rect">
            <a:avLst/>
          </a:prstGeom>
        </p:spPr>
      </p:pic>
      <p:pic>
        <p:nvPicPr>
          <p:cNvPr id="78" name="Gráfico 77">
            <a:extLst>
              <a:ext uri="{FF2B5EF4-FFF2-40B4-BE49-F238E27FC236}">
                <a16:creationId xmlns:a16="http://schemas.microsoft.com/office/drawing/2014/main" id="{6C7523C2-7C4A-04D4-3DE5-3BF6747CBA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03250" y="4283542"/>
            <a:ext cx="1200154" cy="242149"/>
          </a:xfrm>
          <a:prstGeom prst="rect">
            <a:avLst/>
          </a:prstGeom>
        </p:spPr>
      </p:pic>
      <p:sp>
        <p:nvSpPr>
          <p:cNvPr id="87" name="CuadroTexto 86">
            <a:extLst>
              <a:ext uri="{FF2B5EF4-FFF2-40B4-BE49-F238E27FC236}">
                <a16:creationId xmlns:a16="http://schemas.microsoft.com/office/drawing/2014/main" id="{1D5010C2-EC36-F10A-6043-C097A8A2476A}"/>
              </a:ext>
            </a:extLst>
          </p:cNvPr>
          <p:cNvSpPr txBox="1"/>
          <p:nvPr/>
        </p:nvSpPr>
        <p:spPr>
          <a:xfrm>
            <a:off x="3631755" y="5071864"/>
            <a:ext cx="1019394" cy="256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600" baseline="-25000" dirty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Agosto</a:t>
            </a:r>
          </a:p>
        </p:txBody>
      </p:sp>
      <p:sp>
        <p:nvSpPr>
          <p:cNvPr id="96" name="CuadroTexto 95">
            <a:extLst>
              <a:ext uri="{FF2B5EF4-FFF2-40B4-BE49-F238E27FC236}">
                <a16:creationId xmlns:a16="http://schemas.microsoft.com/office/drawing/2014/main" id="{E3E0A647-BC32-063B-CBA3-BD5ABF8B5D43}"/>
              </a:ext>
            </a:extLst>
          </p:cNvPr>
          <p:cNvSpPr txBox="1"/>
          <p:nvPr/>
        </p:nvSpPr>
        <p:spPr>
          <a:xfrm>
            <a:off x="3561989" y="4445070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296</a:t>
            </a:r>
          </a:p>
        </p:txBody>
      </p:sp>
      <p:sp>
        <p:nvSpPr>
          <p:cNvPr id="97" name="CuadroTexto 96">
            <a:extLst>
              <a:ext uri="{FF2B5EF4-FFF2-40B4-BE49-F238E27FC236}">
                <a16:creationId xmlns:a16="http://schemas.microsoft.com/office/drawing/2014/main" id="{A3516350-6F0F-6594-3552-4092B97068AB}"/>
              </a:ext>
            </a:extLst>
          </p:cNvPr>
          <p:cNvSpPr txBox="1"/>
          <p:nvPr/>
        </p:nvSpPr>
        <p:spPr>
          <a:xfrm>
            <a:off x="3564857" y="4641015"/>
            <a:ext cx="1544677" cy="379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aseline="-25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4,4%</a:t>
            </a:r>
          </a:p>
        </p:txBody>
      </p:sp>
      <p:pic>
        <p:nvPicPr>
          <p:cNvPr id="98" name="Gráfico 97">
            <a:extLst>
              <a:ext uri="{FF2B5EF4-FFF2-40B4-BE49-F238E27FC236}">
                <a16:creationId xmlns:a16="http://schemas.microsoft.com/office/drawing/2014/main" id="{19009560-A2A9-494B-7485-0D48356948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12489" y="4273470"/>
            <a:ext cx="1200154" cy="242149"/>
          </a:xfrm>
          <a:prstGeom prst="rect">
            <a:avLst/>
          </a:prstGeom>
        </p:spPr>
      </p:pic>
      <p:pic>
        <p:nvPicPr>
          <p:cNvPr id="100" name="Imagen 99" descr="Texto&#10;&#10;Descripción generada automáticamente con confianza media">
            <a:extLst>
              <a:ext uri="{FF2B5EF4-FFF2-40B4-BE49-F238E27FC236}">
                <a16:creationId xmlns:a16="http://schemas.microsoft.com/office/drawing/2014/main" id="{C262E0CB-B160-F935-E761-609CA7E66E8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4939" y="3443469"/>
            <a:ext cx="2381250" cy="885825"/>
          </a:xfrm>
          <a:prstGeom prst="rect">
            <a:avLst/>
          </a:prstGeom>
        </p:spPr>
      </p:pic>
      <p:pic>
        <p:nvPicPr>
          <p:cNvPr id="101" name="Gráfico 100">
            <a:extLst>
              <a:ext uri="{FF2B5EF4-FFF2-40B4-BE49-F238E27FC236}">
                <a16:creationId xmlns:a16="http://schemas.microsoft.com/office/drawing/2014/main" id="{E2A76C0C-2ADF-DADD-ABA9-31B71A1C2C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49808" y="4304118"/>
            <a:ext cx="1200154" cy="242149"/>
          </a:xfrm>
          <a:prstGeom prst="rect">
            <a:avLst/>
          </a:prstGeom>
        </p:spPr>
      </p:pic>
      <p:sp>
        <p:nvSpPr>
          <p:cNvPr id="103" name="CuadroTexto 102">
            <a:extLst>
              <a:ext uri="{FF2B5EF4-FFF2-40B4-BE49-F238E27FC236}">
                <a16:creationId xmlns:a16="http://schemas.microsoft.com/office/drawing/2014/main" id="{DFF21D91-B5A4-D77F-2B04-8787F2D8AC45}"/>
              </a:ext>
            </a:extLst>
          </p:cNvPr>
          <p:cNvSpPr txBox="1"/>
          <p:nvPr/>
        </p:nvSpPr>
        <p:spPr>
          <a:xfrm>
            <a:off x="6708547" y="4465646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266</a:t>
            </a:r>
          </a:p>
        </p:txBody>
      </p:sp>
      <p:sp>
        <p:nvSpPr>
          <p:cNvPr id="104" name="CuadroTexto 103">
            <a:extLst>
              <a:ext uri="{FF2B5EF4-FFF2-40B4-BE49-F238E27FC236}">
                <a16:creationId xmlns:a16="http://schemas.microsoft.com/office/drawing/2014/main" id="{775D6EAE-2A65-E01C-7344-1244BBB57A4F}"/>
              </a:ext>
            </a:extLst>
          </p:cNvPr>
          <p:cNvSpPr txBox="1"/>
          <p:nvPr/>
        </p:nvSpPr>
        <p:spPr>
          <a:xfrm>
            <a:off x="6711415" y="4661591"/>
            <a:ext cx="1544677" cy="379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aseline="-25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3,9%</a:t>
            </a:r>
          </a:p>
        </p:txBody>
      </p:sp>
      <p:pic>
        <p:nvPicPr>
          <p:cNvPr id="105" name="Gráfico 104">
            <a:extLst>
              <a:ext uri="{FF2B5EF4-FFF2-40B4-BE49-F238E27FC236}">
                <a16:creationId xmlns:a16="http://schemas.microsoft.com/office/drawing/2014/main" id="{B263E7CC-AAC7-F581-A9D7-BF6E9E67BD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59047" y="4294046"/>
            <a:ext cx="1200154" cy="242149"/>
          </a:xfrm>
          <a:prstGeom prst="rect">
            <a:avLst/>
          </a:prstGeom>
        </p:spPr>
      </p:pic>
      <p:pic>
        <p:nvPicPr>
          <p:cNvPr id="114" name="Gráfico 113">
            <a:extLst>
              <a:ext uri="{FF2B5EF4-FFF2-40B4-BE49-F238E27FC236}">
                <a16:creationId xmlns:a16="http://schemas.microsoft.com/office/drawing/2014/main" id="{C1C54812-A54F-0547-98DA-D90D93A54D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3418" y="6497597"/>
            <a:ext cx="1200154" cy="242149"/>
          </a:xfrm>
          <a:prstGeom prst="rect">
            <a:avLst/>
          </a:prstGeom>
        </p:spPr>
      </p:pic>
      <p:sp>
        <p:nvSpPr>
          <p:cNvPr id="117" name="CuadroTexto 116">
            <a:extLst>
              <a:ext uri="{FF2B5EF4-FFF2-40B4-BE49-F238E27FC236}">
                <a16:creationId xmlns:a16="http://schemas.microsoft.com/office/drawing/2014/main" id="{E8838EF2-2CA2-22CC-ACF3-BA25D0BE38E0}"/>
              </a:ext>
            </a:extLst>
          </p:cNvPr>
          <p:cNvSpPr txBox="1"/>
          <p:nvPr/>
        </p:nvSpPr>
        <p:spPr>
          <a:xfrm>
            <a:off x="411923" y="7285919"/>
            <a:ext cx="1019394" cy="256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600" baseline="-25000" dirty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Agosto</a:t>
            </a:r>
          </a:p>
        </p:txBody>
      </p:sp>
      <p:sp>
        <p:nvSpPr>
          <p:cNvPr id="118" name="CuadroTexto 117">
            <a:extLst>
              <a:ext uri="{FF2B5EF4-FFF2-40B4-BE49-F238E27FC236}">
                <a16:creationId xmlns:a16="http://schemas.microsoft.com/office/drawing/2014/main" id="{E0DFD5BE-11C6-A9D8-CFF3-8197D0D69BC1}"/>
              </a:ext>
            </a:extLst>
          </p:cNvPr>
          <p:cNvSpPr txBox="1"/>
          <p:nvPr/>
        </p:nvSpPr>
        <p:spPr>
          <a:xfrm>
            <a:off x="342157" y="6659125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225</a:t>
            </a:r>
          </a:p>
        </p:txBody>
      </p:sp>
      <p:sp>
        <p:nvSpPr>
          <p:cNvPr id="119" name="CuadroTexto 118">
            <a:extLst>
              <a:ext uri="{FF2B5EF4-FFF2-40B4-BE49-F238E27FC236}">
                <a16:creationId xmlns:a16="http://schemas.microsoft.com/office/drawing/2014/main" id="{247491F3-1451-1AE5-8699-5CB0846C5146}"/>
              </a:ext>
            </a:extLst>
          </p:cNvPr>
          <p:cNvSpPr txBox="1"/>
          <p:nvPr/>
        </p:nvSpPr>
        <p:spPr>
          <a:xfrm>
            <a:off x="345025" y="6855070"/>
            <a:ext cx="1544677" cy="379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aseline="-25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3,3%</a:t>
            </a:r>
          </a:p>
        </p:txBody>
      </p:sp>
      <p:pic>
        <p:nvPicPr>
          <p:cNvPr id="120" name="Gráfico 119">
            <a:extLst>
              <a:ext uri="{FF2B5EF4-FFF2-40B4-BE49-F238E27FC236}">
                <a16:creationId xmlns:a16="http://schemas.microsoft.com/office/drawing/2014/main" id="{F3E2E0E2-2C0A-1189-9284-170BE13E3D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92657" y="6487525"/>
            <a:ext cx="1200154" cy="242149"/>
          </a:xfrm>
          <a:prstGeom prst="rect">
            <a:avLst/>
          </a:prstGeom>
        </p:spPr>
      </p:pic>
      <p:pic>
        <p:nvPicPr>
          <p:cNvPr id="122" name="Imagen 121" descr="Logotipo&#10;&#10;Descripción generada automáticamente">
            <a:extLst>
              <a:ext uri="{FF2B5EF4-FFF2-40B4-BE49-F238E27FC236}">
                <a16:creationId xmlns:a16="http://schemas.microsoft.com/office/drawing/2014/main" id="{9F3A3831-BA53-D0C2-1E37-DBCA9EF693A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8313" y="5597010"/>
            <a:ext cx="2090182" cy="654819"/>
          </a:xfrm>
          <a:prstGeom prst="rect">
            <a:avLst/>
          </a:prstGeom>
        </p:spPr>
      </p:pic>
      <p:pic>
        <p:nvPicPr>
          <p:cNvPr id="123" name="Gráfico 122">
            <a:extLst>
              <a:ext uri="{FF2B5EF4-FFF2-40B4-BE49-F238E27FC236}">
                <a16:creationId xmlns:a16="http://schemas.microsoft.com/office/drawing/2014/main" id="{FB9BF284-2B99-DD53-8181-0FB7CBBFF7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08138" y="6497597"/>
            <a:ext cx="1200154" cy="242149"/>
          </a:xfrm>
          <a:prstGeom prst="rect">
            <a:avLst/>
          </a:prstGeom>
        </p:spPr>
      </p:pic>
      <p:sp>
        <p:nvSpPr>
          <p:cNvPr id="124" name="CuadroTexto 123">
            <a:extLst>
              <a:ext uri="{FF2B5EF4-FFF2-40B4-BE49-F238E27FC236}">
                <a16:creationId xmlns:a16="http://schemas.microsoft.com/office/drawing/2014/main" id="{8BA4D5C2-1354-2231-328D-7420A9BE4CDE}"/>
              </a:ext>
            </a:extLst>
          </p:cNvPr>
          <p:cNvSpPr txBox="1"/>
          <p:nvPr/>
        </p:nvSpPr>
        <p:spPr>
          <a:xfrm>
            <a:off x="3626714" y="7239596"/>
            <a:ext cx="1019394" cy="256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600" baseline="-25000" dirty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Agosto</a:t>
            </a:r>
          </a:p>
        </p:txBody>
      </p:sp>
      <p:sp>
        <p:nvSpPr>
          <p:cNvPr id="125" name="CuadroTexto 124">
            <a:extLst>
              <a:ext uri="{FF2B5EF4-FFF2-40B4-BE49-F238E27FC236}">
                <a16:creationId xmlns:a16="http://schemas.microsoft.com/office/drawing/2014/main" id="{574CA079-534F-46DC-56C6-5293C655A7C8}"/>
              </a:ext>
            </a:extLst>
          </p:cNvPr>
          <p:cNvSpPr txBox="1"/>
          <p:nvPr/>
        </p:nvSpPr>
        <p:spPr>
          <a:xfrm>
            <a:off x="3566877" y="6659125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219</a:t>
            </a:r>
          </a:p>
        </p:txBody>
      </p:sp>
      <p:sp>
        <p:nvSpPr>
          <p:cNvPr id="126" name="CuadroTexto 125">
            <a:extLst>
              <a:ext uri="{FF2B5EF4-FFF2-40B4-BE49-F238E27FC236}">
                <a16:creationId xmlns:a16="http://schemas.microsoft.com/office/drawing/2014/main" id="{CFC78B38-8015-EE3B-4881-563B0D9662FC}"/>
              </a:ext>
            </a:extLst>
          </p:cNvPr>
          <p:cNvSpPr txBox="1"/>
          <p:nvPr/>
        </p:nvSpPr>
        <p:spPr>
          <a:xfrm>
            <a:off x="3569745" y="6855070"/>
            <a:ext cx="1544677" cy="379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aseline="-25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3,2%</a:t>
            </a:r>
          </a:p>
        </p:txBody>
      </p:sp>
      <p:pic>
        <p:nvPicPr>
          <p:cNvPr id="127" name="Gráfico 126">
            <a:extLst>
              <a:ext uri="{FF2B5EF4-FFF2-40B4-BE49-F238E27FC236}">
                <a16:creationId xmlns:a16="http://schemas.microsoft.com/office/drawing/2014/main" id="{6D20A91B-A19A-D8C5-AECE-B61DB8376D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17377" y="6487525"/>
            <a:ext cx="1200154" cy="242149"/>
          </a:xfrm>
          <a:prstGeom prst="rect">
            <a:avLst/>
          </a:prstGeom>
        </p:spPr>
      </p:pic>
      <p:pic>
        <p:nvPicPr>
          <p:cNvPr id="129" name="Imagen 128" descr="Imagen que contiene firmar, dibujo, parada&#10;&#10;Descripción generada automáticamente">
            <a:extLst>
              <a:ext uri="{FF2B5EF4-FFF2-40B4-BE49-F238E27FC236}">
                <a16:creationId xmlns:a16="http://schemas.microsoft.com/office/drawing/2014/main" id="{32B71637-EA2D-F755-7BC4-26023CD9AE4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3855" y="5578529"/>
            <a:ext cx="2648055" cy="794417"/>
          </a:xfrm>
          <a:prstGeom prst="rect">
            <a:avLst/>
          </a:prstGeom>
        </p:spPr>
      </p:pic>
      <p:pic>
        <p:nvPicPr>
          <p:cNvPr id="130" name="Gráfico 129">
            <a:extLst>
              <a:ext uri="{FF2B5EF4-FFF2-40B4-BE49-F238E27FC236}">
                <a16:creationId xmlns:a16="http://schemas.microsoft.com/office/drawing/2014/main" id="{77CD37AE-A8C4-953E-0D34-BFDC1EDAD0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47793" y="6478414"/>
            <a:ext cx="1200154" cy="242149"/>
          </a:xfrm>
          <a:prstGeom prst="rect">
            <a:avLst/>
          </a:prstGeom>
        </p:spPr>
      </p:pic>
      <p:sp>
        <p:nvSpPr>
          <p:cNvPr id="131" name="CuadroTexto 130">
            <a:extLst>
              <a:ext uri="{FF2B5EF4-FFF2-40B4-BE49-F238E27FC236}">
                <a16:creationId xmlns:a16="http://schemas.microsoft.com/office/drawing/2014/main" id="{15CDD61E-0C64-85CC-0D46-7581E99637A5}"/>
              </a:ext>
            </a:extLst>
          </p:cNvPr>
          <p:cNvSpPr txBox="1"/>
          <p:nvPr/>
        </p:nvSpPr>
        <p:spPr>
          <a:xfrm>
            <a:off x="6776298" y="7266736"/>
            <a:ext cx="1019394" cy="256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1600" baseline="-25000" dirty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Agosto</a:t>
            </a:r>
          </a:p>
        </p:txBody>
      </p:sp>
      <p:sp>
        <p:nvSpPr>
          <p:cNvPr id="132" name="CuadroTexto 131">
            <a:extLst>
              <a:ext uri="{FF2B5EF4-FFF2-40B4-BE49-F238E27FC236}">
                <a16:creationId xmlns:a16="http://schemas.microsoft.com/office/drawing/2014/main" id="{35797974-8238-5C52-F7A0-8101B01023BD}"/>
              </a:ext>
            </a:extLst>
          </p:cNvPr>
          <p:cNvSpPr txBox="1"/>
          <p:nvPr/>
        </p:nvSpPr>
        <p:spPr>
          <a:xfrm>
            <a:off x="6695550" y="6639399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197</a:t>
            </a:r>
          </a:p>
        </p:txBody>
      </p:sp>
      <p:sp>
        <p:nvSpPr>
          <p:cNvPr id="133" name="CuadroTexto 132">
            <a:extLst>
              <a:ext uri="{FF2B5EF4-FFF2-40B4-BE49-F238E27FC236}">
                <a16:creationId xmlns:a16="http://schemas.microsoft.com/office/drawing/2014/main" id="{214DC124-057D-D9C8-E8F6-036A728A29DF}"/>
              </a:ext>
            </a:extLst>
          </p:cNvPr>
          <p:cNvSpPr txBox="1"/>
          <p:nvPr/>
        </p:nvSpPr>
        <p:spPr>
          <a:xfrm>
            <a:off x="6709400" y="6835887"/>
            <a:ext cx="1544677" cy="379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aseline="-25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2,9%</a:t>
            </a:r>
          </a:p>
        </p:txBody>
      </p:sp>
      <p:pic>
        <p:nvPicPr>
          <p:cNvPr id="134" name="Gráfico 133">
            <a:extLst>
              <a:ext uri="{FF2B5EF4-FFF2-40B4-BE49-F238E27FC236}">
                <a16:creationId xmlns:a16="http://schemas.microsoft.com/office/drawing/2014/main" id="{4B9AEF94-BC10-46D9-1189-CE30176BCC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57032" y="6468342"/>
            <a:ext cx="1200154" cy="242149"/>
          </a:xfrm>
          <a:prstGeom prst="rect">
            <a:avLst/>
          </a:prstGeom>
        </p:spPr>
      </p:pic>
      <p:pic>
        <p:nvPicPr>
          <p:cNvPr id="135" name="Gráfico 134">
            <a:extLst>
              <a:ext uri="{FF2B5EF4-FFF2-40B4-BE49-F238E27FC236}">
                <a16:creationId xmlns:a16="http://schemas.microsoft.com/office/drawing/2014/main" id="{1557FF10-1A95-D47E-B9F7-F1CDABCBA0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6286" y="8718561"/>
            <a:ext cx="1200154" cy="242149"/>
          </a:xfrm>
          <a:prstGeom prst="rect">
            <a:avLst/>
          </a:prstGeom>
        </p:spPr>
      </p:pic>
      <p:sp>
        <p:nvSpPr>
          <p:cNvPr id="137" name="CuadroTexto 136">
            <a:extLst>
              <a:ext uri="{FF2B5EF4-FFF2-40B4-BE49-F238E27FC236}">
                <a16:creationId xmlns:a16="http://schemas.microsoft.com/office/drawing/2014/main" id="{F7E8D99B-5CBF-8E44-8D0D-A52C983000CA}"/>
              </a:ext>
            </a:extLst>
          </p:cNvPr>
          <p:cNvSpPr txBox="1"/>
          <p:nvPr/>
        </p:nvSpPr>
        <p:spPr>
          <a:xfrm>
            <a:off x="345025" y="8880089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198</a:t>
            </a:r>
          </a:p>
        </p:txBody>
      </p:sp>
      <p:sp>
        <p:nvSpPr>
          <p:cNvPr id="138" name="CuadroTexto 137">
            <a:extLst>
              <a:ext uri="{FF2B5EF4-FFF2-40B4-BE49-F238E27FC236}">
                <a16:creationId xmlns:a16="http://schemas.microsoft.com/office/drawing/2014/main" id="{F92B940D-263B-5B75-5C3F-94BDAA0CA68E}"/>
              </a:ext>
            </a:extLst>
          </p:cNvPr>
          <p:cNvSpPr txBox="1"/>
          <p:nvPr/>
        </p:nvSpPr>
        <p:spPr>
          <a:xfrm>
            <a:off x="347893" y="9076034"/>
            <a:ext cx="1544677" cy="379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aseline="-25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2,9%</a:t>
            </a:r>
          </a:p>
        </p:txBody>
      </p:sp>
      <p:pic>
        <p:nvPicPr>
          <p:cNvPr id="139" name="Gráfico 138">
            <a:extLst>
              <a:ext uri="{FF2B5EF4-FFF2-40B4-BE49-F238E27FC236}">
                <a16:creationId xmlns:a16="http://schemas.microsoft.com/office/drawing/2014/main" id="{422A22F6-0A12-3793-7CB2-B8F9C140E1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95525" y="8708489"/>
            <a:ext cx="1200154" cy="242149"/>
          </a:xfrm>
          <a:prstGeom prst="rect">
            <a:avLst/>
          </a:prstGeom>
        </p:spPr>
      </p:pic>
      <p:sp>
        <p:nvSpPr>
          <p:cNvPr id="140" name="CuadroTexto 139">
            <a:extLst>
              <a:ext uri="{FF2B5EF4-FFF2-40B4-BE49-F238E27FC236}">
                <a16:creationId xmlns:a16="http://schemas.microsoft.com/office/drawing/2014/main" id="{0229D362-2202-A5CD-A20E-74B670811F14}"/>
              </a:ext>
            </a:extLst>
          </p:cNvPr>
          <p:cNvSpPr txBox="1"/>
          <p:nvPr/>
        </p:nvSpPr>
        <p:spPr>
          <a:xfrm>
            <a:off x="355426" y="2312489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Octubre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41" name="CuadroTexto 140">
            <a:extLst>
              <a:ext uri="{FF2B5EF4-FFF2-40B4-BE49-F238E27FC236}">
                <a16:creationId xmlns:a16="http://schemas.microsoft.com/office/drawing/2014/main" id="{CC743780-76F9-A96D-B68B-03C11A92261A}"/>
              </a:ext>
            </a:extLst>
          </p:cNvPr>
          <p:cNvSpPr txBox="1"/>
          <p:nvPr/>
        </p:nvSpPr>
        <p:spPr>
          <a:xfrm>
            <a:off x="1639052" y="2319509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Noviembre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42" name="CuadroTexto 141">
            <a:extLst>
              <a:ext uri="{FF2B5EF4-FFF2-40B4-BE49-F238E27FC236}">
                <a16:creationId xmlns:a16="http://schemas.microsoft.com/office/drawing/2014/main" id="{DFBDB760-2D2C-F19B-13AD-73D2E081F728}"/>
              </a:ext>
            </a:extLst>
          </p:cNvPr>
          <p:cNvSpPr txBox="1"/>
          <p:nvPr/>
        </p:nvSpPr>
        <p:spPr>
          <a:xfrm>
            <a:off x="3592066" y="2320758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Octubre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43" name="CuadroTexto 142">
            <a:extLst>
              <a:ext uri="{FF2B5EF4-FFF2-40B4-BE49-F238E27FC236}">
                <a16:creationId xmlns:a16="http://schemas.microsoft.com/office/drawing/2014/main" id="{8F165542-A9CE-8F23-EC1A-19DB7E437BEC}"/>
              </a:ext>
            </a:extLst>
          </p:cNvPr>
          <p:cNvSpPr txBox="1"/>
          <p:nvPr/>
        </p:nvSpPr>
        <p:spPr>
          <a:xfrm>
            <a:off x="4875692" y="2327778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Noviembre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44" name="CuadroTexto 143">
            <a:extLst>
              <a:ext uri="{FF2B5EF4-FFF2-40B4-BE49-F238E27FC236}">
                <a16:creationId xmlns:a16="http://schemas.microsoft.com/office/drawing/2014/main" id="{8C6C6069-A4B4-0BED-6F2C-71B046666745}"/>
              </a:ext>
            </a:extLst>
          </p:cNvPr>
          <p:cNvSpPr txBox="1"/>
          <p:nvPr/>
        </p:nvSpPr>
        <p:spPr>
          <a:xfrm>
            <a:off x="6702981" y="2310938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Octubre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45" name="CuadroTexto 144">
            <a:extLst>
              <a:ext uri="{FF2B5EF4-FFF2-40B4-BE49-F238E27FC236}">
                <a16:creationId xmlns:a16="http://schemas.microsoft.com/office/drawing/2014/main" id="{17A1D9DF-E031-221B-1980-EED0BB9D647E}"/>
              </a:ext>
            </a:extLst>
          </p:cNvPr>
          <p:cNvSpPr txBox="1"/>
          <p:nvPr/>
        </p:nvSpPr>
        <p:spPr>
          <a:xfrm>
            <a:off x="7986607" y="2317958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Noviembre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46" name="CuadroTexto 145">
            <a:extLst>
              <a:ext uri="{FF2B5EF4-FFF2-40B4-BE49-F238E27FC236}">
                <a16:creationId xmlns:a16="http://schemas.microsoft.com/office/drawing/2014/main" id="{75AD39B4-D7D0-10AD-A7C8-2DCBE4D61851}"/>
              </a:ext>
            </a:extLst>
          </p:cNvPr>
          <p:cNvSpPr txBox="1"/>
          <p:nvPr/>
        </p:nvSpPr>
        <p:spPr>
          <a:xfrm>
            <a:off x="324769" y="4274719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Octubre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47" name="CuadroTexto 146">
            <a:extLst>
              <a:ext uri="{FF2B5EF4-FFF2-40B4-BE49-F238E27FC236}">
                <a16:creationId xmlns:a16="http://schemas.microsoft.com/office/drawing/2014/main" id="{EC2130E9-CC0C-7240-6C09-89843221823D}"/>
              </a:ext>
            </a:extLst>
          </p:cNvPr>
          <p:cNvSpPr txBox="1"/>
          <p:nvPr/>
        </p:nvSpPr>
        <p:spPr>
          <a:xfrm>
            <a:off x="1608395" y="4281739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Noviembre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48" name="CuadroTexto 147">
            <a:extLst>
              <a:ext uri="{FF2B5EF4-FFF2-40B4-BE49-F238E27FC236}">
                <a16:creationId xmlns:a16="http://schemas.microsoft.com/office/drawing/2014/main" id="{187295E9-23E0-5A87-659B-A307230A2D8A}"/>
              </a:ext>
            </a:extLst>
          </p:cNvPr>
          <p:cNvSpPr txBox="1"/>
          <p:nvPr/>
        </p:nvSpPr>
        <p:spPr>
          <a:xfrm>
            <a:off x="3599114" y="4212455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Octubre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49" name="CuadroTexto 148">
            <a:extLst>
              <a:ext uri="{FF2B5EF4-FFF2-40B4-BE49-F238E27FC236}">
                <a16:creationId xmlns:a16="http://schemas.microsoft.com/office/drawing/2014/main" id="{ABA1A8A6-DAA4-0A53-0AA2-7091D395F728}"/>
              </a:ext>
            </a:extLst>
          </p:cNvPr>
          <p:cNvSpPr txBox="1"/>
          <p:nvPr/>
        </p:nvSpPr>
        <p:spPr>
          <a:xfrm>
            <a:off x="4882740" y="4219475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Noviembre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50" name="CuadroTexto 149">
            <a:extLst>
              <a:ext uri="{FF2B5EF4-FFF2-40B4-BE49-F238E27FC236}">
                <a16:creationId xmlns:a16="http://schemas.microsoft.com/office/drawing/2014/main" id="{056F9E9E-7CD0-B0DA-3CB9-F3F826AD9CFF}"/>
              </a:ext>
            </a:extLst>
          </p:cNvPr>
          <p:cNvSpPr txBox="1"/>
          <p:nvPr/>
        </p:nvSpPr>
        <p:spPr>
          <a:xfrm>
            <a:off x="6744257" y="4220024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Octubre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51" name="CuadroTexto 150">
            <a:extLst>
              <a:ext uri="{FF2B5EF4-FFF2-40B4-BE49-F238E27FC236}">
                <a16:creationId xmlns:a16="http://schemas.microsoft.com/office/drawing/2014/main" id="{FD2FCB4D-8908-C373-2E5F-AC7094DECC6C}"/>
              </a:ext>
            </a:extLst>
          </p:cNvPr>
          <p:cNvSpPr txBox="1"/>
          <p:nvPr/>
        </p:nvSpPr>
        <p:spPr>
          <a:xfrm>
            <a:off x="8027883" y="4227044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Noviembre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52" name="CuadroTexto 151">
            <a:extLst>
              <a:ext uri="{FF2B5EF4-FFF2-40B4-BE49-F238E27FC236}">
                <a16:creationId xmlns:a16="http://schemas.microsoft.com/office/drawing/2014/main" id="{2F944525-F496-AD7F-0D68-3102CE3F5E9B}"/>
              </a:ext>
            </a:extLst>
          </p:cNvPr>
          <p:cNvSpPr txBox="1"/>
          <p:nvPr/>
        </p:nvSpPr>
        <p:spPr>
          <a:xfrm>
            <a:off x="383414" y="6425137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Octubre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53" name="CuadroTexto 152">
            <a:extLst>
              <a:ext uri="{FF2B5EF4-FFF2-40B4-BE49-F238E27FC236}">
                <a16:creationId xmlns:a16="http://schemas.microsoft.com/office/drawing/2014/main" id="{377FFE8A-D377-E029-65E7-4F6B2088F3EA}"/>
              </a:ext>
            </a:extLst>
          </p:cNvPr>
          <p:cNvSpPr txBox="1"/>
          <p:nvPr/>
        </p:nvSpPr>
        <p:spPr>
          <a:xfrm>
            <a:off x="1667040" y="6432157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Noviembre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56" name="CuadroTexto 155">
            <a:extLst>
              <a:ext uri="{FF2B5EF4-FFF2-40B4-BE49-F238E27FC236}">
                <a16:creationId xmlns:a16="http://schemas.microsoft.com/office/drawing/2014/main" id="{D22D3ADB-9249-A540-6F10-36967A928D30}"/>
              </a:ext>
            </a:extLst>
          </p:cNvPr>
          <p:cNvSpPr txBox="1"/>
          <p:nvPr/>
        </p:nvSpPr>
        <p:spPr>
          <a:xfrm>
            <a:off x="3616102" y="6414497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Octubre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57" name="CuadroTexto 156">
            <a:extLst>
              <a:ext uri="{FF2B5EF4-FFF2-40B4-BE49-F238E27FC236}">
                <a16:creationId xmlns:a16="http://schemas.microsoft.com/office/drawing/2014/main" id="{B024B86F-FE44-D27C-5E63-EC2476D3B4BA}"/>
              </a:ext>
            </a:extLst>
          </p:cNvPr>
          <p:cNvSpPr txBox="1"/>
          <p:nvPr/>
        </p:nvSpPr>
        <p:spPr>
          <a:xfrm>
            <a:off x="4899728" y="6421517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Noviembre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58" name="CuadroTexto 157">
            <a:extLst>
              <a:ext uri="{FF2B5EF4-FFF2-40B4-BE49-F238E27FC236}">
                <a16:creationId xmlns:a16="http://schemas.microsoft.com/office/drawing/2014/main" id="{48238699-0923-4373-6BC9-5FE84DF29DF4}"/>
              </a:ext>
            </a:extLst>
          </p:cNvPr>
          <p:cNvSpPr txBox="1"/>
          <p:nvPr/>
        </p:nvSpPr>
        <p:spPr>
          <a:xfrm>
            <a:off x="6744257" y="6397129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Octubre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59" name="CuadroTexto 158">
            <a:extLst>
              <a:ext uri="{FF2B5EF4-FFF2-40B4-BE49-F238E27FC236}">
                <a16:creationId xmlns:a16="http://schemas.microsoft.com/office/drawing/2014/main" id="{4581096C-D60E-4A1C-0626-F3EF95FF7EAF}"/>
              </a:ext>
            </a:extLst>
          </p:cNvPr>
          <p:cNvSpPr txBox="1"/>
          <p:nvPr/>
        </p:nvSpPr>
        <p:spPr>
          <a:xfrm>
            <a:off x="8027883" y="6404149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Noviembre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60" name="CuadroTexto 159">
            <a:extLst>
              <a:ext uri="{FF2B5EF4-FFF2-40B4-BE49-F238E27FC236}">
                <a16:creationId xmlns:a16="http://schemas.microsoft.com/office/drawing/2014/main" id="{6A653E8F-CBDF-0E44-342B-1FF9F0ECE369}"/>
              </a:ext>
            </a:extLst>
          </p:cNvPr>
          <p:cNvSpPr txBox="1"/>
          <p:nvPr/>
        </p:nvSpPr>
        <p:spPr>
          <a:xfrm>
            <a:off x="365894" y="8636934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Octubre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61" name="CuadroTexto 160">
            <a:extLst>
              <a:ext uri="{FF2B5EF4-FFF2-40B4-BE49-F238E27FC236}">
                <a16:creationId xmlns:a16="http://schemas.microsoft.com/office/drawing/2014/main" id="{CA8C57AD-7D9D-6C28-B9B9-B017DE5F7F66}"/>
              </a:ext>
            </a:extLst>
          </p:cNvPr>
          <p:cNvSpPr txBox="1"/>
          <p:nvPr/>
        </p:nvSpPr>
        <p:spPr>
          <a:xfrm>
            <a:off x="1649520" y="8643954"/>
            <a:ext cx="1495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Noviembre</a:t>
            </a:r>
            <a:endParaRPr lang="es-CO" b="1" dirty="0">
              <a:solidFill>
                <a:schemeClr val="bg1"/>
              </a:solidFill>
            </a:endParaRPr>
          </a:p>
        </p:txBody>
      </p:sp>
      <p:sp>
        <p:nvSpPr>
          <p:cNvPr id="162" name="CuadroTexto 161">
            <a:extLst>
              <a:ext uri="{FF2B5EF4-FFF2-40B4-BE49-F238E27FC236}">
                <a16:creationId xmlns:a16="http://schemas.microsoft.com/office/drawing/2014/main" id="{0F4BEBB0-A53F-5C44-2B6D-614D994CEE3D}"/>
              </a:ext>
            </a:extLst>
          </p:cNvPr>
          <p:cNvSpPr txBox="1"/>
          <p:nvPr/>
        </p:nvSpPr>
        <p:spPr>
          <a:xfrm>
            <a:off x="1542128" y="2561682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1.230</a:t>
            </a:r>
          </a:p>
        </p:txBody>
      </p:sp>
      <p:sp>
        <p:nvSpPr>
          <p:cNvPr id="163" name="CuadroTexto 162">
            <a:extLst>
              <a:ext uri="{FF2B5EF4-FFF2-40B4-BE49-F238E27FC236}">
                <a16:creationId xmlns:a16="http://schemas.microsoft.com/office/drawing/2014/main" id="{82295F9F-79C9-4394-528C-7F063D8366C9}"/>
              </a:ext>
            </a:extLst>
          </p:cNvPr>
          <p:cNvSpPr txBox="1"/>
          <p:nvPr/>
        </p:nvSpPr>
        <p:spPr>
          <a:xfrm>
            <a:off x="1544996" y="2757627"/>
            <a:ext cx="1544677" cy="379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aseline="-25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21,6%</a:t>
            </a:r>
          </a:p>
        </p:txBody>
      </p:sp>
      <p:sp>
        <p:nvSpPr>
          <p:cNvPr id="164" name="CuadroTexto 163">
            <a:extLst>
              <a:ext uri="{FF2B5EF4-FFF2-40B4-BE49-F238E27FC236}">
                <a16:creationId xmlns:a16="http://schemas.microsoft.com/office/drawing/2014/main" id="{F457C3D5-52D2-AAE9-1CD2-0BC64C7D54AE}"/>
              </a:ext>
            </a:extLst>
          </p:cNvPr>
          <p:cNvSpPr txBox="1"/>
          <p:nvPr/>
        </p:nvSpPr>
        <p:spPr>
          <a:xfrm>
            <a:off x="4842081" y="2545394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277</a:t>
            </a:r>
          </a:p>
        </p:txBody>
      </p:sp>
      <p:sp>
        <p:nvSpPr>
          <p:cNvPr id="165" name="CuadroTexto 164">
            <a:extLst>
              <a:ext uri="{FF2B5EF4-FFF2-40B4-BE49-F238E27FC236}">
                <a16:creationId xmlns:a16="http://schemas.microsoft.com/office/drawing/2014/main" id="{614845B2-B6AB-AA1A-B2D9-2329E08A0E7E}"/>
              </a:ext>
            </a:extLst>
          </p:cNvPr>
          <p:cNvSpPr txBox="1"/>
          <p:nvPr/>
        </p:nvSpPr>
        <p:spPr>
          <a:xfrm>
            <a:off x="4844949" y="2741339"/>
            <a:ext cx="1544677" cy="379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aseline="-25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4,9%</a:t>
            </a:r>
          </a:p>
        </p:txBody>
      </p:sp>
      <p:sp>
        <p:nvSpPr>
          <p:cNvPr id="166" name="CuadroTexto 165">
            <a:extLst>
              <a:ext uri="{FF2B5EF4-FFF2-40B4-BE49-F238E27FC236}">
                <a16:creationId xmlns:a16="http://schemas.microsoft.com/office/drawing/2014/main" id="{00F55821-4F8D-9F8D-8FC9-BA58477E6709}"/>
              </a:ext>
            </a:extLst>
          </p:cNvPr>
          <p:cNvSpPr txBox="1"/>
          <p:nvPr/>
        </p:nvSpPr>
        <p:spPr>
          <a:xfrm>
            <a:off x="7931332" y="2544825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244</a:t>
            </a:r>
          </a:p>
        </p:txBody>
      </p:sp>
      <p:sp>
        <p:nvSpPr>
          <p:cNvPr id="167" name="CuadroTexto 166">
            <a:extLst>
              <a:ext uri="{FF2B5EF4-FFF2-40B4-BE49-F238E27FC236}">
                <a16:creationId xmlns:a16="http://schemas.microsoft.com/office/drawing/2014/main" id="{48860091-4E08-7F91-6E5D-FF87BDB07F14}"/>
              </a:ext>
            </a:extLst>
          </p:cNvPr>
          <p:cNvSpPr txBox="1"/>
          <p:nvPr/>
        </p:nvSpPr>
        <p:spPr>
          <a:xfrm>
            <a:off x="7934200" y="2740770"/>
            <a:ext cx="1544677" cy="379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aseline="-25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4,3%</a:t>
            </a:r>
          </a:p>
        </p:txBody>
      </p:sp>
      <p:sp>
        <p:nvSpPr>
          <p:cNvPr id="168" name="CuadroTexto 167">
            <a:extLst>
              <a:ext uri="{FF2B5EF4-FFF2-40B4-BE49-F238E27FC236}">
                <a16:creationId xmlns:a16="http://schemas.microsoft.com/office/drawing/2014/main" id="{E8893F32-0F03-A707-2928-AD01C5C6FC36}"/>
              </a:ext>
            </a:extLst>
          </p:cNvPr>
          <p:cNvSpPr txBox="1"/>
          <p:nvPr/>
        </p:nvSpPr>
        <p:spPr>
          <a:xfrm>
            <a:off x="1578018" y="4510669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302</a:t>
            </a:r>
          </a:p>
        </p:txBody>
      </p:sp>
      <p:sp>
        <p:nvSpPr>
          <p:cNvPr id="169" name="CuadroTexto 168">
            <a:extLst>
              <a:ext uri="{FF2B5EF4-FFF2-40B4-BE49-F238E27FC236}">
                <a16:creationId xmlns:a16="http://schemas.microsoft.com/office/drawing/2014/main" id="{EAE713FB-453C-8FAA-2762-6E7895E2FA24}"/>
              </a:ext>
            </a:extLst>
          </p:cNvPr>
          <p:cNvSpPr txBox="1"/>
          <p:nvPr/>
        </p:nvSpPr>
        <p:spPr>
          <a:xfrm>
            <a:off x="1580886" y="4706614"/>
            <a:ext cx="1544677" cy="379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aseline="-25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5,3%</a:t>
            </a:r>
          </a:p>
        </p:txBody>
      </p:sp>
      <p:sp>
        <p:nvSpPr>
          <p:cNvPr id="170" name="CuadroTexto 169">
            <a:extLst>
              <a:ext uri="{FF2B5EF4-FFF2-40B4-BE49-F238E27FC236}">
                <a16:creationId xmlns:a16="http://schemas.microsoft.com/office/drawing/2014/main" id="{727D9822-C732-434B-8A14-6DB1B77F889D}"/>
              </a:ext>
            </a:extLst>
          </p:cNvPr>
          <p:cNvSpPr txBox="1"/>
          <p:nvPr/>
        </p:nvSpPr>
        <p:spPr>
          <a:xfrm>
            <a:off x="4824117" y="4464776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294</a:t>
            </a:r>
          </a:p>
        </p:txBody>
      </p:sp>
      <p:sp>
        <p:nvSpPr>
          <p:cNvPr id="171" name="CuadroTexto 170">
            <a:extLst>
              <a:ext uri="{FF2B5EF4-FFF2-40B4-BE49-F238E27FC236}">
                <a16:creationId xmlns:a16="http://schemas.microsoft.com/office/drawing/2014/main" id="{F4A1273E-3D46-77A0-AA08-584A76C1BDBF}"/>
              </a:ext>
            </a:extLst>
          </p:cNvPr>
          <p:cNvSpPr txBox="1"/>
          <p:nvPr/>
        </p:nvSpPr>
        <p:spPr>
          <a:xfrm>
            <a:off x="4826985" y="4660721"/>
            <a:ext cx="1544677" cy="379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aseline="-25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5,2%</a:t>
            </a:r>
          </a:p>
        </p:txBody>
      </p:sp>
      <p:sp>
        <p:nvSpPr>
          <p:cNvPr id="172" name="CuadroTexto 171">
            <a:extLst>
              <a:ext uri="{FF2B5EF4-FFF2-40B4-BE49-F238E27FC236}">
                <a16:creationId xmlns:a16="http://schemas.microsoft.com/office/drawing/2014/main" id="{4F6018B6-45D8-ECFF-9AE7-783B8502D7CF}"/>
              </a:ext>
            </a:extLst>
          </p:cNvPr>
          <p:cNvSpPr txBox="1"/>
          <p:nvPr/>
        </p:nvSpPr>
        <p:spPr>
          <a:xfrm>
            <a:off x="7946587" y="4472666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273</a:t>
            </a:r>
          </a:p>
        </p:txBody>
      </p:sp>
      <p:sp>
        <p:nvSpPr>
          <p:cNvPr id="173" name="CuadroTexto 172">
            <a:extLst>
              <a:ext uri="{FF2B5EF4-FFF2-40B4-BE49-F238E27FC236}">
                <a16:creationId xmlns:a16="http://schemas.microsoft.com/office/drawing/2014/main" id="{120AD519-4CE8-F51B-588E-D05EC2C611DC}"/>
              </a:ext>
            </a:extLst>
          </p:cNvPr>
          <p:cNvSpPr txBox="1"/>
          <p:nvPr/>
        </p:nvSpPr>
        <p:spPr>
          <a:xfrm>
            <a:off x="7949455" y="4668611"/>
            <a:ext cx="1544677" cy="379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aseline="-25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4,8%</a:t>
            </a:r>
          </a:p>
        </p:txBody>
      </p:sp>
      <p:sp>
        <p:nvSpPr>
          <p:cNvPr id="175" name="CuadroTexto 174">
            <a:extLst>
              <a:ext uri="{FF2B5EF4-FFF2-40B4-BE49-F238E27FC236}">
                <a16:creationId xmlns:a16="http://schemas.microsoft.com/office/drawing/2014/main" id="{A4E914B8-5D7C-10AF-27A6-6BB62324E381}"/>
              </a:ext>
            </a:extLst>
          </p:cNvPr>
          <p:cNvSpPr txBox="1"/>
          <p:nvPr/>
        </p:nvSpPr>
        <p:spPr>
          <a:xfrm>
            <a:off x="1640417" y="6659125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252</a:t>
            </a:r>
          </a:p>
        </p:txBody>
      </p:sp>
      <p:sp>
        <p:nvSpPr>
          <p:cNvPr id="176" name="CuadroTexto 175">
            <a:extLst>
              <a:ext uri="{FF2B5EF4-FFF2-40B4-BE49-F238E27FC236}">
                <a16:creationId xmlns:a16="http://schemas.microsoft.com/office/drawing/2014/main" id="{73F3C021-B3C0-9516-CEF7-47BE0DA6D46C}"/>
              </a:ext>
            </a:extLst>
          </p:cNvPr>
          <p:cNvSpPr txBox="1"/>
          <p:nvPr/>
        </p:nvSpPr>
        <p:spPr>
          <a:xfrm>
            <a:off x="1643285" y="6855070"/>
            <a:ext cx="1544677" cy="379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aseline="-25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4,4%</a:t>
            </a:r>
          </a:p>
        </p:txBody>
      </p:sp>
      <p:sp>
        <p:nvSpPr>
          <p:cNvPr id="177" name="CuadroTexto 176">
            <a:extLst>
              <a:ext uri="{FF2B5EF4-FFF2-40B4-BE49-F238E27FC236}">
                <a16:creationId xmlns:a16="http://schemas.microsoft.com/office/drawing/2014/main" id="{EB05ED8D-02BB-E606-9D61-B59B571F57C7}"/>
              </a:ext>
            </a:extLst>
          </p:cNvPr>
          <p:cNvSpPr txBox="1"/>
          <p:nvPr/>
        </p:nvSpPr>
        <p:spPr>
          <a:xfrm>
            <a:off x="4848153" y="6660396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178</a:t>
            </a:r>
          </a:p>
        </p:txBody>
      </p:sp>
      <p:sp>
        <p:nvSpPr>
          <p:cNvPr id="178" name="CuadroTexto 177">
            <a:extLst>
              <a:ext uri="{FF2B5EF4-FFF2-40B4-BE49-F238E27FC236}">
                <a16:creationId xmlns:a16="http://schemas.microsoft.com/office/drawing/2014/main" id="{582B6D85-2AC4-8BD3-CB26-202A18E89455}"/>
              </a:ext>
            </a:extLst>
          </p:cNvPr>
          <p:cNvSpPr txBox="1"/>
          <p:nvPr/>
        </p:nvSpPr>
        <p:spPr>
          <a:xfrm>
            <a:off x="4851021" y="6856341"/>
            <a:ext cx="1544677" cy="379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aseline="-25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3,1%</a:t>
            </a:r>
          </a:p>
        </p:txBody>
      </p:sp>
      <p:sp>
        <p:nvSpPr>
          <p:cNvPr id="179" name="CuadroTexto 178">
            <a:extLst>
              <a:ext uri="{FF2B5EF4-FFF2-40B4-BE49-F238E27FC236}">
                <a16:creationId xmlns:a16="http://schemas.microsoft.com/office/drawing/2014/main" id="{BD10583C-FF9C-C5B9-AC13-E13169503BEA}"/>
              </a:ext>
            </a:extLst>
          </p:cNvPr>
          <p:cNvSpPr txBox="1"/>
          <p:nvPr/>
        </p:nvSpPr>
        <p:spPr>
          <a:xfrm>
            <a:off x="7989044" y="6641046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158</a:t>
            </a:r>
          </a:p>
        </p:txBody>
      </p:sp>
      <p:sp>
        <p:nvSpPr>
          <p:cNvPr id="180" name="CuadroTexto 179">
            <a:extLst>
              <a:ext uri="{FF2B5EF4-FFF2-40B4-BE49-F238E27FC236}">
                <a16:creationId xmlns:a16="http://schemas.microsoft.com/office/drawing/2014/main" id="{DA0F5AD8-E333-6C2A-1C69-3596F830E8DC}"/>
              </a:ext>
            </a:extLst>
          </p:cNvPr>
          <p:cNvSpPr txBox="1"/>
          <p:nvPr/>
        </p:nvSpPr>
        <p:spPr>
          <a:xfrm>
            <a:off x="7991912" y="6836991"/>
            <a:ext cx="1544677" cy="379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aseline="-25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2,8%</a:t>
            </a:r>
          </a:p>
        </p:txBody>
      </p:sp>
      <p:sp>
        <p:nvSpPr>
          <p:cNvPr id="181" name="CuadroTexto 180">
            <a:extLst>
              <a:ext uri="{FF2B5EF4-FFF2-40B4-BE49-F238E27FC236}">
                <a16:creationId xmlns:a16="http://schemas.microsoft.com/office/drawing/2014/main" id="{9E691F49-8ABA-5175-55EF-A72CCBB86171}"/>
              </a:ext>
            </a:extLst>
          </p:cNvPr>
          <p:cNvSpPr txBox="1"/>
          <p:nvPr/>
        </p:nvSpPr>
        <p:spPr>
          <a:xfrm>
            <a:off x="1542058" y="8891948"/>
            <a:ext cx="1544677" cy="297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aseline="-250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186</a:t>
            </a:r>
          </a:p>
        </p:txBody>
      </p:sp>
      <p:sp>
        <p:nvSpPr>
          <p:cNvPr id="182" name="CuadroTexto 181">
            <a:extLst>
              <a:ext uri="{FF2B5EF4-FFF2-40B4-BE49-F238E27FC236}">
                <a16:creationId xmlns:a16="http://schemas.microsoft.com/office/drawing/2014/main" id="{663AAE05-41FE-8B36-4ABC-EEEF943E7083}"/>
              </a:ext>
            </a:extLst>
          </p:cNvPr>
          <p:cNvSpPr txBox="1"/>
          <p:nvPr/>
        </p:nvSpPr>
        <p:spPr>
          <a:xfrm>
            <a:off x="1544926" y="9087893"/>
            <a:ext cx="1544677" cy="3795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800" baseline="-25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3,3%</a:t>
            </a:r>
          </a:p>
        </p:txBody>
      </p:sp>
    </p:spTree>
    <p:extLst>
      <p:ext uri="{BB962C8B-B14F-4D97-AF65-F5344CB8AC3E}">
        <p14:creationId xmlns:p14="http://schemas.microsoft.com/office/powerpoint/2010/main" val="5001026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49311F77-B64B-4C21-9F2C-C34B3C673E17}"/>
              </a:ext>
            </a:extLst>
          </p:cNvPr>
          <p:cNvSpPr txBox="1"/>
          <p:nvPr/>
        </p:nvSpPr>
        <p:spPr>
          <a:xfrm>
            <a:off x="357527" y="2923578"/>
            <a:ext cx="4546600" cy="5024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Clr>
                <a:srgbClr val="00A48D"/>
              </a:buClr>
              <a:buFont typeface="Wingdings" panose="05000000000000000000" pitchFamily="2" charset="2"/>
              <a:buChar char="ü"/>
            </a:pPr>
            <a:r>
              <a:rPr lang="es-CO" b="1" dirty="0">
                <a:solidFill>
                  <a:srgbClr val="00A48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Petición: </a:t>
            </a:r>
            <a:r>
              <a:rPr lang="es-CO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mediante la cual una persona por motivos de interés general o particular solicita la intervención de la entidad para la resolución de una situación, la prestación de un servicio, la información o requerimiento de copia de documentos, entre otros.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Clr>
                <a:srgbClr val="00A48D"/>
              </a:buClr>
              <a:buFont typeface="Wingdings" panose="05000000000000000000" pitchFamily="2" charset="2"/>
              <a:buChar char="ü"/>
            </a:pPr>
            <a:r>
              <a:rPr lang="es-CO" b="1" dirty="0">
                <a:solidFill>
                  <a:srgbClr val="00A48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Queja: </a:t>
            </a:r>
            <a:r>
              <a:rPr lang="es-CO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manifestación de una persona, a través de la cual expresa inconformidad con el actuar de un funcionario de la entidad.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Clr>
                <a:srgbClr val="00A48D"/>
              </a:buClr>
              <a:buFont typeface="Wingdings" panose="05000000000000000000" pitchFamily="2" charset="2"/>
              <a:buChar char="ü"/>
            </a:pPr>
            <a:r>
              <a:rPr lang="es-CO" b="1" dirty="0">
                <a:solidFill>
                  <a:srgbClr val="00A48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Reclamo: </a:t>
            </a:r>
            <a:r>
              <a:rPr lang="es-CO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través del cual los usuarios del Sistema General de Seguridad Social en Salud dan a conocer su insatisfacción con la prestación del servicio de salud.</a:t>
            </a:r>
            <a:endParaRPr lang="es-CO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D6AED10-82EA-4901-A3AC-B8C8C2416F1B}"/>
              </a:ext>
            </a:extLst>
          </p:cNvPr>
          <p:cNvSpPr txBox="1"/>
          <p:nvPr/>
        </p:nvSpPr>
        <p:spPr>
          <a:xfrm>
            <a:off x="776626" y="2132658"/>
            <a:ext cx="30143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dirty="0">
                <a:solidFill>
                  <a:srgbClr val="00A48D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Glosario</a:t>
            </a:r>
            <a:endParaRPr lang="es-CO" sz="2800" dirty="0">
              <a:solidFill>
                <a:srgbClr val="00A48D"/>
              </a:solidFill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4C230B5-B2BE-4A91-A018-185FE58CB831}"/>
              </a:ext>
            </a:extLst>
          </p:cNvPr>
          <p:cNvSpPr txBox="1"/>
          <p:nvPr/>
        </p:nvSpPr>
        <p:spPr>
          <a:xfrm>
            <a:off x="5158127" y="2923578"/>
            <a:ext cx="4546600" cy="4233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Clr>
                <a:srgbClr val="00A48D"/>
              </a:buClr>
              <a:buFont typeface="Wingdings" panose="05000000000000000000" pitchFamily="2" charset="2"/>
              <a:buChar char="ü"/>
            </a:pPr>
            <a:r>
              <a:rPr lang="es-CO" b="1" dirty="0">
                <a:solidFill>
                  <a:srgbClr val="00A48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Solicitud de Información: </a:t>
            </a:r>
            <a:r>
              <a:rPr lang="es-CO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orientación solicitada para acceder a un servicio.</a:t>
            </a:r>
            <a:endParaRPr lang="es-CO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Clr>
                <a:srgbClr val="00A48D"/>
              </a:buClr>
              <a:buFont typeface="Wingdings" panose="05000000000000000000" pitchFamily="2" charset="2"/>
              <a:buChar char="ü"/>
            </a:pPr>
            <a:r>
              <a:rPr lang="es-CO" b="1" dirty="0">
                <a:solidFill>
                  <a:srgbClr val="00A48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Sugerencia: </a:t>
            </a:r>
            <a:r>
              <a:rPr lang="es-CO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recomendación que se realiza para mejorar un servicio.</a:t>
            </a:r>
            <a:endParaRPr lang="es-CO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Clr>
                <a:srgbClr val="00A48D"/>
              </a:buClr>
              <a:buFont typeface="Wingdings" panose="05000000000000000000" pitchFamily="2" charset="2"/>
              <a:buChar char="ü"/>
            </a:pPr>
            <a:r>
              <a:rPr lang="es-CO" b="1" dirty="0">
                <a:solidFill>
                  <a:srgbClr val="00A48D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Derecho de Petición: </a:t>
            </a:r>
            <a:r>
              <a:rPr lang="es-CO" dirty="0">
                <a:solidFill>
                  <a:srgbClr val="23505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 la facultad concedida a todas las personas dentro del territorio nacional, para que puedan presentar peticiones a las autoridades y diferentes entidades, con el propósito de que se les entregue información sobre situaciones de interés general y/o particular.</a:t>
            </a:r>
            <a:endParaRPr lang="es-CO" dirty="0">
              <a:solidFill>
                <a:srgbClr val="23505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CO" dirty="0">
              <a:solidFill>
                <a:srgbClr val="23505E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1E6DF70-1C73-48FE-8B07-2D61E99E38C3}"/>
              </a:ext>
            </a:extLst>
          </p:cNvPr>
          <p:cNvSpPr txBox="1"/>
          <p:nvPr/>
        </p:nvSpPr>
        <p:spPr>
          <a:xfrm>
            <a:off x="2784815" y="8048504"/>
            <a:ext cx="6919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tabLst>
                <a:tab pos="2806065" algn="ctr"/>
                <a:tab pos="5612130" algn="r"/>
              </a:tabLst>
            </a:pPr>
            <a:r>
              <a:rPr lang="es-CO" sz="1200" b="1" dirty="0">
                <a:solidFill>
                  <a:srgbClr val="23505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Circular Externa 00008 de 2018.</a:t>
            </a:r>
            <a:r>
              <a:rPr lang="es-CO" sz="1200" dirty="0">
                <a:solidFill>
                  <a:srgbClr val="23505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Por la cual se hacen adiciones, eliminaciones y</a:t>
            </a:r>
          </a:p>
          <a:p>
            <a:pPr algn="r">
              <a:tabLst>
                <a:tab pos="2806065" algn="ctr"/>
                <a:tab pos="5612130" algn="r"/>
              </a:tabLst>
            </a:pPr>
            <a:r>
              <a:rPr lang="es-CO" sz="1200" dirty="0">
                <a:solidFill>
                  <a:srgbClr val="23505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modificaciones a la Circular 047 de 2007.</a:t>
            </a:r>
          </a:p>
          <a:p>
            <a:pPr algn="r">
              <a:tabLst>
                <a:tab pos="2806065" algn="ctr"/>
                <a:tab pos="5612130" algn="r"/>
              </a:tabLst>
            </a:pPr>
            <a:r>
              <a:rPr lang="es-CO" sz="1200" b="1" dirty="0">
                <a:solidFill>
                  <a:srgbClr val="23505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Ley 1755 de 2015</a:t>
            </a:r>
            <a:r>
              <a:rPr lang="es-CO" sz="1200" dirty="0">
                <a:solidFill>
                  <a:srgbClr val="23505E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Por medio de la cual se regula el Derecho Fundamental de Petición y se sustituye un título del Código de Procedimiento Administrativo y de lo Contencioso Administrativo.</a:t>
            </a:r>
          </a:p>
          <a:p>
            <a:pPr algn="r"/>
            <a:endParaRPr lang="es-CO" sz="1200" dirty="0">
              <a:solidFill>
                <a:srgbClr val="23505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98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B25FF851-D53F-4873-AD8B-CC8F2DC1FDF2}"/>
              </a:ext>
            </a:extLst>
          </p:cNvPr>
          <p:cNvSpPr txBox="1"/>
          <p:nvPr/>
        </p:nvSpPr>
        <p:spPr>
          <a:xfrm>
            <a:off x="2065177" y="2362200"/>
            <a:ext cx="15122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10,5%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8078794-3A53-49A4-9D19-0A15C3C3F656}"/>
              </a:ext>
            </a:extLst>
          </p:cNvPr>
          <p:cNvSpPr txBox="1"/>
          <p:nvPr/>
        </p:nvSpPr>
        <p:spPr>
          <a:xfrm>
            <a:off x="5548207" y="478796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9BAF038-B4E5-428F-B384-6B7076E3FB28}"/>
              </a:ext>
            </a:extLst>
          </p:cNvPr>
          <p:cNvSpPr txBox="1"/>
          <p:nvPr/>
        </p:nvSpPr>
        <p:spPr>
          <a:xfrm>
            <a:off x="7441955" y="478796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88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8191787D-5274-4190-95CE-36B6BC76FF31}"/>
              </a:ext>
            </a:extLst>
          </p:cNvPr>
          <p:cNvSpPr txBox="1"/>
          <p:nvPr/>
        </p:nvSpPr>
        <p:spPr>
          <a:xfrm>
            <a:off x="3522768" y="5244161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201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C17190F-4222-4CD7-BAA7-4EAD4BEEF397}"/>
              </a:ext>
            </a:extLst>
          </p:cNvPr>
          <p:cNvSpPr txBox="1"/>
          <p:nvPr/>
        </p:nvSpPr>
        <p:spPr>
          <a:xfrm>
            <a:off x="5548207" y="5248341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2668796C-3F32-4851-AFA1-46D23448DE54}"/>
              </a:ext>
            </a:extLst>
          </p:cNvPr>
          <p:cNvSpPr txBox="1"/>
          <p:nvPr/>
        </p:nvSpPr>
        <p:spPr>
          <a:xfrm>
            <a:off x="7441955" y="5248341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80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8F9B6EAB-D748-417B-B6C9-8F0790CF2BE2}"/>
              </a:ext>
            </a:extLst>
          </p:cNvPr>
          <p:cNvSpPr txBox="1"/>
          <p:nvPr/>
        </p:nvSpPr>
        <p:spPr>
          <a:xfrm>
            <a:off x="3522768" y="570453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230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35A53CC0-247A-42B3-B6B0-7E2C25EA6C05}"/>
              </a:ext>
            </a:extLst>
          </p:cNvPr>
          <p:cNvSpPr txBox="1"/>
          <p:nvPr/>
        </p:nvSpPr>
        <p:spPr>
          <a:xfrm>
            <a:off x="5548207" y="570871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1D8D85D6-250B-412E-AED8-A6C702AF004E}"/>
              </a:ext>
            </a:extLst>
          </p:cNvPr>
          <p:cNvSpPr txBox="1"/>
          <p:nvPr/>
        </p:nvSpPr>
        <p:spPr>
          <a:xfrm>
            <a:off x="7441955" y="570871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144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5154DDA0-745E-4135-ABC3-D3653D866D15}"/>
              </a:ext>
            </a:extLst>
          </p:cNvPr>
          <p:cNvSpPr txBox="1"/>
          <p:nvPr/>
        </p:nvSpPr>
        <p:spPr>
          <a:xfrm>
            <a:off x="3522768" y="6177611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265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5D6E622E-4912-4A12-8DD8-EC89E1294841}"/>
              </a:ext>
            </a:extLst>
          </p:cNvPr>
          <p:cNvSpPr txBox="1"/>
          <p:nvPr/>
        </p:nvSpPr>
        <p:spPr>
          <a:xfrm>
            <a:off x="5548207" y="6181791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2CB7502C-6622-4F82-BD66-D854E0CE5650}"/>
              </a:ext>
            </a:extLst>
          </p:cNvPr>
          <p:cNvSpPr txBox="1"/>
          <p:nvPr/>
        </p:nvSpPr>
        <p:spPr>
          <a:xfrm>
            <a:off x="7441955" y="6181791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160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2D7BE8DE-2E7D-4693-BDA5-18181EDEBDE2}"/>
              </a:ext>
            </a:extLst>
          </p:cNvPr>
          <p:cNvSpPr txBox="1"/>
          <p:nvPr/>
        </p:nvSpPr>
        <p:spPr>
          <a:xfrm>
            <a:off x="3522768" y="663798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250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E0D64624-C0B1-4665-9D71-7210FDBFBEDC}"/>
              </a:ext>
            </a:extLst>
          </p:cNvPr>
          <p:cNvSpPr txBox="1"/>
          <p:nvPr/>
        </p:nvSpPr>
        <p:spPr>
          <a:xfrm>
            <a:off x="5548207" y="664216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1E25AF08-5CD7-42C4-94AA-F665F18293CA}"/>
              </a:ext>
            </a:extLst>
          </p:cNvPr>
          <p:cNvSpPr txBox="1"/>
          <p:nvPr/>
        </p:nvSpPr>
        <p:spPr>
          <a:xfrm>
            <a:off x="7441955" y="664216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109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6A367509-34F0-4415-8237-4C47CEF17D63}"/>
              </a:ext>
            </a:extLst>
          </p:cNvPr>
          <p:cNvSpPr txBox="1"/>
          <p:nvPr/>
        </p:nvSpPr>
        <p:spPr>
          <a:xfrm>
            <a:off x="3522768" y="7111061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813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73017F6A-52BE-41A8-AC3A-5A1400637DFA}"/>
              </a:ext>
            </a:extLst>
          </p:cNvPr>
          <p:cNvSpPr txBox="1"/>
          <p:nvPr/>
        </p:nvSpPr>
        <p:spPr>
          <a:xfrm>
            <a:off x="5548207" y="7115241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92804DD6-5602-4FC0-A8B9-04C2B6425D24}"/>
              </a:ext>
            </a:extLst>
          </p:cNvPr>
          <p:cNvSpPr txBox="1"/>
          <p:nvPr/>
        </p:nvSpPr>
        <p:spPr>
          <a:xfrm>
            <a:off x="7441955" y="7115241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520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5A65849A-A675-47DE-BF33-C902091326DF}"/>
              </a:ext>
            </a:extLst>
          </p:cNvPr>
          <p:cNvSpPr txBox="1"/>
          <p:nvPr/>
        </p:nvSpPr>
        <p:spPr>
          <a:xfrm>
            <a:off x="3522768" y="757143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386</a:t>
            </a: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E22A789F-A56B-46B8-9819-C5D58E39EE0F}"/>
              </a:ext>
            </a:extLst>
          </p:cNvPr>
          <p:cNvSpPr txBox="1"/>
          <p:nvPr/>
        </p:nvSpPr>
        <p:spPr>
          <a:xfrm>
            <a:off x="5546797" y="7565432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E8E4FC05-E790-441B-BE11-52F7C02F8F74}"/>
              </a:ext>
            </a:extLst>
          </p:cNvPr>
          <p:cNvSpPr txBox="1"/>
          <p:nvPr/>
        </p:nvSpPr>
        <p:spPr>
          <a:xfrm>
            <a:off x="7441955" y="757561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392</a:t>
            </a: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1402F8C2-9D78-4BDD-A4E4-8AF8B1479C50}"/>
              </a:ext>
            </a:extLst>
          </p:cNvPr>
          <p:cNvSpPr txBox="1"/>
          <p:nvPr/>
        </p:nvSpPr>
        <p:spPr>
          <a:xfrm>
            <a:off x="3522768" y="8044511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464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10529046-99BF-408A-AF28-1E33EB336B71}"/>
              </a:ext>
            </a:extLst>
          </p:cNvPr>
          <p:cNvSpPr txBox="1"/>
          <p:nvPr/>
        </p:nvSpPr>
        <p:spPr>
          <a:xfrm>
            <a:off x="5548207" y="8048691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</a:t>
            </a: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2B703CC6-55FF-4EF4-8617-8338A630064A}"/>
              </a:ext>
            </a:extLst>
          </p:cNvPr>
          <p:cNvSpPr txBox="1"/>
          <p:nvPr/>
        </p:nvSpPr>
        <p:spPr>
          <a:xfrm>
            <a:off x="7441955" y="8048691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302</a:t>
            </a: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F61243D5-07AF-4DA1-871D-36C065DCE4D8}"/>
              </a:ext>
            </a:extLst>
          </p:cNvPr>
          <p:cNvSpPr txBox="1"/>
          <p:nvPr/>
        </p:nvSpPr>
        <p:spPr>
          <a:xfrm>
            <a:off x="3522768" y="850488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7.999</a:t>
            </a: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9CAE8E34-CDC3-4D0E-AEBE-77416A4ED4DF}"/>
              </a:ext>
            </a:extLst>
          </p:cNvPr>
          <p:cNvSpPr txBox="1"/>
          <p:nvPr/>
        </p:nvSpPr>
        <p:spPr>
          <a:xfrm>
            <a:off x="5548207" y="850906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12</a:t>
            </a: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F861205A-5B0D-4D1A-94C3-8B8ACFF0481B}"/>
              </a:ext>
            </a:extLst>
          </p:cNvPr>
          <p:cNvSpPr txBox="1"/>
          <p:nvPr/>
        </p:nvSpPr>
        <p:spPr>
          <a:xfrm>
            <a:off x="7499503" y="850488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3.126</a:t>
            </a: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FDAB4BF2-8215-4535-ABE7-AC81F8019B53}"/>
              </a:ext>
            </a:extLst>
          </p:cNvPr>
          <p:cNvSpPr txBox="1"/>
          <p:nvPr/>
        </p:nvSpPr>
        <p:spPr>
          <a:xfrm>
            <a:off x="3170985" y="2362200"/>
            <a:ext cx="15122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0,3%</a:t>
            </a: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5F48775F-2F15-474A-A37C-CF9265B56477}"/>
              </a:ext>
            </a:extLst>
          </p:cNvPr>
          <p:cNvSpPr txBox="1"/>
          <p:nvPr/>
        </p:nvSpPr>
        <p:spPr>
          <a:xfrm>
            <a:off x="4300379" y="2362200"/>
            <a:ext cx="15122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4,6%</a:t>
            </a: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38C31CFA-7A5B-4D97-9F28-E82123384832}"/>
              </a:ext>
            </a:extLst>
          </p:cNvPr>
          <p:cNvSpPr txBox="1"/>
          <p:nvPr/>
        </p:nvSpPr>
        <p:spPr>
          <a:xfrm>
            <a:off x="5404373" y="2362200"/>
            <a:ext cx="15122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80,3%</a:t>
            </a: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8A5658D6-197E-46A3-B335-D7CC9B6BB448}"/>
              </a:ext>
            </a:extLst>
          </p:cNvPr>
          <p:cNvSpPr txBox="1"/>
          <p:nvPr/>
        </p:nvSpPr>
        <p:spPr>
          <a:xfrm>
            <a:off x="952148" y="2362200"/>
            <a:ext cx="15122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0,1%</a:t>
            </a:r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4C0B0BBB-D80F-41D5-92C0-D24FA0637835}"/>
              </a:ext>
            </a:extLst>
          </p:cNvPr>
          <p:cNvSpPr txBox="1"/>
          <p:nvPr/>
        </p:nvSpPr>
        <p:spPr>
          <a:xfrm>
            <a:off x="3522768" y="4787966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146</a:t>
            </a: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1DD75175-17FE-4E00-B68D-05ADA2D8C2FA}"/>
              </a:ext>
            </a:extLst>
          </p:cNvPr>
          <p:cNvSpPr txBox="1"/>
          <p:nvPr/>
        </p:nvSpPr>
        <p:spPr>
          <a:xfrm>
            <a:off x="6512224" y="2362200"/>
            <a:ext cx="15122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1,9%</a:t>
            </a:r>
          </a:p>
        </p:txBody>
      </p:sp>
      <p:sp>
        <p:nvSpPr>
          <p:cNvPr id="60" name="CuadroTexto 59">
            <a:extLst>
              <a:ext uri="{FF2B5EF4-FFF2-40B4-BE49-F238E27FC236}">
                <a16:creationId xmlns:a16="http://schemas.microsoft.com/office/drawing/2014/main" id="{3111F4D1-9CF8-478F-B491-0B279E4A47AD}"/>
              </a:ext>
            </a:extLst>
          </p:cNvPr>
          <p:cNvSpPr txBox="1"/>
          <p:nvPr/>
        </p:nvSpPr>
        <p:spPr>
          <a:xfrm>
            <a:off x="7641618" y="2362200"/>
            <a:ext cx="15122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2,4%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2825E48-73D6-637F-C453-F5F8F12A8FE0}"/>
              </a:ext>
            </a:extLst>
          </p:cNvPr>
          <p:cNvSpPr txBox="1"/>
          <p:nvPr/>
        </p:nvSpPr>
        <p:spPr>
          <a:xfrm>
            <a:off x="3524179" y="9006205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10.754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283ADE7-1334-B6A8-3923-CA77219DBDE2}"/>
              </a:ext>
            </a:extLst>
          </p:cNvPr>
          <p:cNvSpPr txBox="1"/>
          <p:nvPr/>
        </p:nvSpPr>
        <p:spPr>
          <a:xfrm>
            <a:off x="1044932" y="9347767"/>
            <a:ext cx="68477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800" b="1" u="sng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Nota1:</a:t>
            </a:r>
          </a:p>
          <a:p>
            <a:pPr algn="just"/>
            <a:r>
              <a:rPr lang="es-MX" sz="800" dirty="0">
                <a:solidFill>
                  <a:srgbClr val="23505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 caracterización por subregión para cada canal se realiza según la disponibilidad del dato reportado por los usuarios.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8E32BFB-50F3-DD69-BCE3-CB94A82D66D3}"/>
              </a:ext>
            </a:extLst>
          </p:cNvPr>
          <p:cNvSpPr txBox="1"/>
          <p:nvPr/>
        </p:nvSpPr>
        <p:spPr>
          <a:xfrm>
            <a:off x="5546797" y="8978435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21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155E0D5-FA4A-00C7-2D34-043A185B992D}"/>
              </a:ext>
            </a:extLst>
          </p:cNvPr>
          <p:cNvSpPr txBox="1"/>
          <p:nvPr/>
        </p:nvSpPr>
        <p:spPr>
          <a:xfrm>
            <a:off x="7441955" y="8987685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4.921</a:t>
            </a:r>
          </a:p>
        </p:txBody>
      </p:sp>
    </p:spTree>
    <p:extLst>
      <p:ext uri="{BB962C8B-B14F-4D97-AF65-F5344CB8AC3E}">
        <p14:creationId xmlns:p14="http://schemas.microsoft.com/office/powerpoint/2010/main" val="2753702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1">
            <a:extLst>
              <a:ext uri="{FF2B5EF4-FFF2-40B4-BE49-F238E27FC236}">
                <a16:creationId xmlns:a16="http://schemas.microsoft.com/office/drawing/2014/main" id="{705BD593-3658-DB22-1CDA-59CA5B04F1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8277" y="2015929"/>
            <a:ext cx="9144070" cy="132183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F925D532-188D-376A-2A8E-33132577407B}"/>
              </a:ext>
            </a:extLst>
          </p:cNvPr>
          <p:cNvSpPr txBox="1"/>
          <p:nvPr/>
        </p:nvSpPr>
        <p:spPr>
          <a:xfrm>
            <a:off x="1027913" y="2026660"/>
            <a:ext cx="8024797" cy="999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Se evidencia la recepción de </a:t>
            </a:r>
            <a:r>
              <a:rPr lang="es-ES" sz="20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146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 (53%)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manifestaciones a través de la línea telefónica, siendo este el canal más utilizado por los usuarios.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D7678F2-63F7-CBC0-EB95-7392A709BE8F}"/>
              </a:ext>
            </a:extLst>
          </p:cNvPr>
          <p:cNvSpPr txBox="1"/>
          <p:nvPr/>
        </p:nvSpPr>
        <p:spPr>
          <a:xfrm>
            <a:off x="2165384" y="4045008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173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2274C96-D3FB-D591-7CC2-A0CEB014F18A}"/>
              </a:ext>
            </a:extLst>
          </p:cNvPr>
          <p:cNvSpPr txBox="1"/>
          <p:nvPr/>
        </p:nvSpPr>
        <p:spPr>
          <a:xfrm>
            <a:off x="2211404" y="4683702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73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C0EFE64-1E5A-D4CA-47F9-B9B289DD649D}"/>
              </a:ext>
            </a:extLst>
          </p:cNvPr>
          <p:cNvSpPr txBox="1"/>
          <p:nvPr/>
        </p:nvSpPr>
        <p:spPr>
          <a:xfrm>
            <a:off x="2211404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44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1F1D7BC-D7CC-C80D-CFCA-BDE7C5F48DEF}"/>
              </a:ext>
            </a:extLst>
          </p:cNvPr>
          <p:cNvSpPr txBox="1"/>
          <p:nvPr/>
        </p:nvSpPr>
        <p:spPr>
          <a:xfrm>
            <a:off x="2335221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BBD7A5A-3708-0004-8BE8-C588A5A2F0EE}"/>
              </a:ext>
            </a:extLst>
          </p:cNvPr>
          <p:cNvSpPr txBox="1"/>
          <p:nvPr/>
        </p:nvSpPr>
        <p:spPr>
          <a:xfrm>
            <a:off x="2401896" y="686274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A2E0595-9354-9C7E-3A05-B214D9D3A216}"/>
              </a:ext>
            </a:extLst>
          </p:cNvPr>
          <p:cNvSpPr txBox="1"/>
          <p:nvPr/>
        </p:nvSpPr>
        <p:spPr>
          <a:xfrm>
            <a:off x="2401896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3ADC7160-1587-3B72-384F-EA90B22957C6}"/>
              </a:ext>
            </a:extLst>
          </p:cNvPr>
          <p:cNvSpPr txBox="1"/>
          <p:nvPr/>
        </p:nvSpPr>
        <p:spPr>
          <a:xfrm>
            <a:off x="2114918" y="8137557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293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1F7145B6-4514-BF5B-C550-73D375733B2F}"/>
              </a:ext>
            </a:extLst>
          </p:cNvPr>
          <p:cNvSpPr txBox="1"/>
          <p:nvPr/>
        </p:nvSpPr>
        <p:spPr>
          <a:xfrm>
            <a:off x="3525732" y="4040809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146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5CC76DAC-AC5C-6F80-EBC5-1D262FADA76E}"/>
              </a:ext>
            </a:extLst>
          </p:cNvPr>
          <p:cNvSpPr txBox="1"/>
          <p:nvPr/>
        </p:nvSpPr>
        <p:spPr>
          <a:xfrm>
            <a:off x="3582088" y="4683846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88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6ED5F38E-5008-0511-F603-CDF39CCFCD8B}"/>
              </a:ext>
            </a:extLst>
          </p:cNvPr>
          <p:cNvSpPr txBox="1"/>
          <p:nvPr/>
        </p:nvSpPr>
        <p:spPr>
          <a:xfrm>
            <a:off x="3582088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41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852F6BE2-AEF9-97A9-AB6F-756EBD0AC1C0}"/>
              </a:ext>
            </a:extLst>
          </p:cNvPr>
          <p:cNvSpPr txBox="1"/>
          <p:nvPr/>
        </p:nvSpPr>
        <p:spPr>
          <a:xfrm>
            <a:off x="3694008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5F4462E1-CB27-85AB-5E51-DC2B3302D054}"/>
              </a:ext>
            </a:extLst>
          </p:cNvPr>
          <p:cNvSpPr txBox="1"/>
          <p:nvPr/>
        </p:nvSpPr>
        <p:spPr>
          <a:xfrm>
            <a:off x="3779733" y="6857955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6335DEC5-A93D-E7D3-C1D4-9A58188655C2}"/>
              </a:ext>
            </a:extLst>
          </p:cNvPr>
          <p:cNvSpPr txBox="1"/>
          <p:nvPr/>
        </p:nvSpPr>
        <p:spPr>
          <a:xfrm>
            <a:off x="3779733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94193F69-DC72-93FD-0543-DBE2BAF1E1DF}"/>
              </a:ext>
            </a:extLst>
          </p:cNvPr>
          <p:cNvSpPr txBox="1"/>
          <p:nvPr/>
        </p:nvSpPr>
        <p:spPr>
          <a:xfrm>
            <a:off x="3560355" y="8137557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275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DDD14FAC-1D5D-693A-C291-B55AE0B540A1}"/>
              </a:ext>
            </a:extLst>
          </p:cNvPr>
          <p:cNvSpPr txBox="1"/>
          <p:nvPr/>
        </p:nvSpPr>
        <p:spPr>
          <a:xfrm>
            <a:off x="1970894" y="3652979"/>
            <a:ext cx="13962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Octubre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3DD5871A-E2FA-40E9-CC42-1340B3C33846}"/>
              </a:ext>
            </a:extLst>
          </p:cNvPr>
          <p:cNvSpPr txBox="1"/>
          <p:nvPr/>
        </p:nvSpPr>
        <p:spPr>
          <a:xfrm>
            <a:off x="3392496" y="3652979"/>
            <a:ext cx="12437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Noviembre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A744E4FB-1C4B-08C5-1B26-D1E8DF5F2137}"/>
              </a:ext>
            </a:extLst>
          </p:cNvPr>
          <p:cNvSpPr txBox="1"/>
          <p:nvPr/>
        </p:nvSpPr>
        <p:spPr>
          <a:xfrm>
            <a:off x="3108342" y="8984417"/>
            <a:ext cx="6797658" cy="55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 – Informe Andes BPO – Informe Redes (Comunicaciones)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kumimoji="0" lang="es-CO" sz="1100" b="1" i="1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768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40F2A079-1CA3-9C65-350F-50926459C940}"/>
              </a:ext>
            </a:extLst>
          </p:cNvPr>
          <p:cNvSpPr txBox="1"/>
          <p:nvPr/>
        </p:nvSpPr>
        <p:spPr>
          <a:xfrm>
            <a:off x="2165384" y="4045008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174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91A3D3B-AFFA-A775-3B5A-E3F028F568BF}"/>
              </a:ext>
            </a:extLst>
          </p:cNvPr>
          <p:cNvSpPr txBox="1"/>
          <p:nvPr/>
        </p:nvSpPr>
        <p:spPr>
          <a:xfrm>
            <a:off x="2211404" y="4683702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141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E925F82-1547-145E-8F01-265E629FB068}"/>
              </a:ext>
            </a:extLst>
          </p:cNvPr>
          <p:cNvSpPr txBox="1"/>
          <p:nvPr/>
        </p:nvSpPr>
        <p:spPr>
          <a:xfrm>
            <a:off x="2211404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41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C4546D59-5972-EA2E-75C4-35671CA28D1C}"/>
              </a:ext>
            </a:extLst>
          </p:cNvPr>
          <p:cNvSpPr txBox="1"/>
          <p:nvPr/>
        </p:nvSpPr>
        <p:spPr>
          <a:xfrm>
            <a:off x="2335221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474265C4-DE22-776F-DB36-5028F70B57C4}"/>
              </a:ext>
            </a:extLst>
          </p:cNvPr>
          <p:cNvSpPr txBox="1"/>
          <p:nvPr/>
        </p:nvSpPr>
        <p:spPr>
          <a:xfrm>
            <a:off x="2401896" y="686274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A808D64F-2F7B-B381-2553-01773A40415B}"/>
              </a:ext>
            </a:extLst>
          </p:cNvPr>
          <p:cNvSpPr txBox="1"/>
          <p:nvPr/>
        </p:nvSpPr>
        <p:spPr>
          <a:xfrm>
            <a:off x="2401896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607B726B-351C-12B3-3DF5-096B094B6BC2}"/>
              </a:ext>
            </a:extLst>
          </p:cNvPr>
          <p:cNvSpPr txBox="1"/>
          <p:nvPr/>
        </p:nvSpPr>
        <p:spPr>
          <a:xfrm>
            <a:off x="2147896" y="8139242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363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325714A1-596A-3055-1A1C-0713BA9F8090}"/>
              </a:ext>
            </a:extLst>
          </p:cNvPr>
          <p:cNvSpPr txBox="1"/>
          <p:nvPr/>
        </p:nvSpPr>
        <p:spPr>
          <a:xfrm>
            <a:off x="3525732" y="4040809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201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5ED42F72-BF0B-DA4D-B808-6C6AC2FED761}"/>
              </a:ext>
            </a:extLst>
          </p:cNvPr>
          <p:cNvSpPr txBox="1"/>
          <p:nvPr/>
        </p:nvSpPr>
        <p:spPr>
          <a:xfrm>
            <a:off x="3582088" y="4683846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80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49DBDB0F-5E7E-49C9-7610-571BD61243D3}"/>
              </a:ext>
            </a:extLst>
          </p:cNvPr>
          <p:cNvSpPr txBox="1"/>
          <p:nvPr/>
        </p:nvSpPr>
        <p:spPr>
          <a:xfrm>
            <a:off x="3582088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49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3B9D541D-D946-356B-462B-FC0D1EF1DB77}"/>
              </a:ext>
            </a:extLst>
          </p:cNvPr>
          <p:cNvSpPr txBox="1"/>
          <p:nvPr/>
        </p:nvSpPr>
        <p:spPr>
          <a:xfrm>
            <a:off x="3694008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78EDE7A0-CAEB-3A2E-B1C7-C1CCABB001DC}"/>
              </a:ext>
            </a:extLst>
          </p:cNvPr>
          <p:cNvSpPr txBox="1"/>
          <p:nvPr/>
        </p:nvSpPr>
        <p:spPr>
          <a:xfrm>
            <a:off x="3779733" y="6857955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DE35FECF-46F5-7D78-6423-DECE6B94C6DA}"/>
              </a:ext>
            </a:extLst>
          </p:cNvPr>
          <p:cNvSpPr txBox="1"/>
          <p:nvPr/>
        </p:nvSpPr>
        <p:spPr>
          <a:xfrm>
            <a:off x="3779733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D9142DB6-4C75-FCA1-9409-87B4A3585566}"/>
              </a:ext>
            </a:extLst>
          </p:cNvPr>
          <p:cNvSpPr txBox="1"/>
          <p:nvPr/>
        </p:nvSpPr>
        <p:spPr>
          <a:xfrm>
            <a:off x="3523737" y="8139242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334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8CD064E5-EF84-F984-F148-7829BF199D0F}"/>
              </a:ext>
            </a:extLst>
          </p:cNvPr>
          <p:cNvSpPr txBox="1"/>
          <p:nvPr/>
        </p:nvSpPr>
        <p:spPr>
          <a:xfrm>
            <a:off x="1525358" y="3659100"/>
            <a:ext cx="17530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Octubre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0469A70B-3023-0996-D107-5BF1E57A0B48}"/>
              </a:ext>
            </a:extLst>
          </p:cNvPr>
          <p:cNvSpPr txBox="1"/>
          <p:nvPr/>
        </p:nvSpPr>
        <p:spPr>
          <a:xfrm>
            <a:off x="3392496" y="3652979"/>
            <a:ext cx="12437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Noviembre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pic>
        <p:nvPicPr>
          <p:cNvPr id="36" name="Gráfico 35">
            <a:extLst>
              <a:ext uri="{FF2B5EF4-FFF2-40B4-BE49-F238E27FC236}">
                <a16:creationId xmlns:a16="http://schemas.microsoft.com/office/drawing/2014/main" id="{A23AB50E-702E-39C0-3049-C61D56E1AC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8277" y="2015929"/>
            <a:ext cx="9144070" cy="1321836"/>
          </a:xfrm>
          <a:prstGeom prst="rect">
            <a:avLst/>
          </a:prstGeom>
        </p:spPr>
      </p:pic>
      <p:sp>
        <p:nvSpPr>
          <p:cNvPr id="37" name="CuadroTexto 36">
            <a:extLst>
              <a:ext uri="{FF2B5EF4-FFF2-40B4-BE49-F238E27FC236}">
                <a16:creationId xmlns:a16="http://schemas.microsoft.com/office/drawing/2014/main" id="{33488E44-9F2A-D44E-4C30-C78E83707082}"/>
              </a:ext>
            </a:extLst>
          </p:cNvPr>
          <p:cNvSpPr txBox="1"/>
          <p:nvPr/>
        </p:nvSpPr>
        <p:spPr>
          <a:xfrm>
            <a:off x="1027913" y="2026660"/>
            <a:ext cx="8024797" cy="999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Se evidencia la recepción de 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201 (60%)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manifestaciones a través de la línea telefónica, siendo este el canal más utilizado por los usuarios. 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4083A24F-42DD-2F80-94A0-BC4ABC94236C}"/>
              </a:ext>
            </a:extLst>
          </p:cNvPr>
          <p:cNvSpPr txBox="1"/>
          <p:nvPr/>
        </p:nvSpPr>
        <p:spPr>
          <a:xfrm>
            <a:off x="3108342" y="8984417"/>
            <a:ext cx="6797658" cy="55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 – Informe Andes BPO – Informe Redes (Comunicaciones)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kumimoji="0" lang="es-CO" sz="1100" b="1" i="1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186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22AA637-D64E-3A05-579E-CC54CC7ACDC2}"/>
              </a:ext>
            </a:extLst>
          </p:cNvPr>
          <p:cNvSpPr txBox="1"/>
          <p:nvPr/>
        </p:nvSpPr>
        <p:spPr>
          <a:xfrm>
            <a:off x="2165384" y="4045008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233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084FFD7-8558-7AE2-0E3A-C45F9E20E484}"/>
              </a:ext>
            </a:extLst>
          </p:cNvPr>
          <p:cNvSpPr txBox="1"/>
          <p:nvPr/>
        </p:nvSpPr>
        <p:spPr>
          <a:xfrm>
            <a:off x="2211404" y="4683702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133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E688706-CE75-865E-C23A-B31819969280}"/>
              </a:ext>
            </a:extLst>
          </p:cNvPr>
          <p:cNvSpPr txBox="1"/>
          <p:nvPr/>
        </p:nvSpPr>
        <p:spPr>
          <a:xfrm>
            <a:off x="2211404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19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D7453D6C-330E-DE92-7273-6BDB8B4BF585}"/>
              </a:ext>
            </a:extLst>
          </p:cNvPr>
          <p:cNvSpPr txBox="1"/>
          <p:nvPr/>
        </p:nvSpPr>
        <p:spPr>
          <a:xfrm>
            <a:off x="2335221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EF08C930-D60E-909E-2DAD-FBDF0CFC9F9B}"/>
              </a:ext>
            </a:extLst>
          </p:cNvPr>
          <p:cNvSpPr txBox="1"/>
          <p:nvPr/>
        </p:nvSpPr>
        <p:spPr>
          <a:xfrm>
            <a:off x="2401896" y="686274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8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87383A54-2141-F6A8-7E4F-09515A8D68E1}"/>
              </a:ext>
            </a:extLst>
          </p:cNvPr>
          <p:cNvSpPr txBox="1"/>
          <p:nvPr/>
        </p:nvSpPr>
        <p:spPr>
          <a:xfrm>
            <a:off x="2401896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CCBBEC9C-DEC0-10B1-F5E1-4541F412F6DD}"/>
              </a:ext>
            </a:extLst>
          </p:cNvPr>
          <p:cNvSpPr txBox="1"/>
          <p:nvPr/>
        </p:nvSpPr>
        <p:spPr>
          <a:xfrm>
            <a:off x="2147896" y="8139242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394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E67811BD-9B6B-9E9D-2632-D23CDF35003B}"/>
              </a:ext>
            </a:extLst>
          </p:cNvPr>
          <p:cNvSpPr txBox="1"/>
          <p:nvPr/>
        </p:nvSpPr>
        <p:spPr>
          <a:xfrm>
            <a:off x="3525732" y="4040809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230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22047CE3-FF16-4B86-9EE5-E5A4B5475F21}"/>
              </a:ext>
            </a:extLst>
          </p:cNvPr>
          <p:cNvSpPr txBox="1"/>
          <p:nvPr/>
        </p:nvSpPr>
        <p:spPr>
          <a:xfrm>
            <a:off x="3582088" y="4683846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144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F001C129-4E48-0EFE-D64D-DF83F12B046C}"/>
              </a:ext>
            </a:extLst>
          </p:cNvPr>
          <p:cNvSpPr txBox="1"/>
          <p:nvPr/>
        </p:nvSpPr>
        <p:spPr>
          <a:xfrm>
            <a:off x="3582088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11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FC76954A-E027-E17B-C412-13ED9BBB376B}"/>
              </a:ext>
            </a:extLst>
          </p:cNvPr>
          <p:cNvSpPr txBox="1"/>
          <p:nvPr/>
        </p:nvSpPr>
        <p:spPr>
          <a:xfrm>
            <a:off x="3694008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41314C95-5BE6-04ED-4123-EE40AEAC5841}"/>
              </a:ext>
            </a:extLst>
          </p:cNvPr>
          <p:cNvSpPr txBox="1"/>
          <p:nvPr/>
        </p:nvSpPr>
        <p:spPr>
          <a:xfrm>
            <a:off x="3779733" y="686274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6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8DC214E3-AD7A-1901-77BB-422B226C9B7A}"/>
              </a:ext>
            </a:extLst>
          </p:cNvPr>
          <p:cNvSpPr txBox="1"/>
          <p:nvPr/>
        </p:nvSpPr>
        <p:spPr>
          <a:xfrm>
            <a:off x="3779733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559BA0A0-D3A3-EC9D-5493-FCBCAD470834}"/>
              </a:ext>
            </a:extLst>
          </p:cNvPr>
          <p:cNvSpPr txBox="1"/>
          <p:nvPr/>
        </p:nvSpPr>
        <p:spPr>
          <a:xfrm>
            <a:off x="3560355" y="8137557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391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4BD482C0-262F-FFF4-D23A-D6FF648F7176}"/>
              </a:ext>
            </a:extLst>
          </p:cNvPr>
          <p:cNvSpPr txBox="1"/>
          <p:nvPr/>
        </p:nvSpPr>
        <p:spPr>
          <a:xfrm>
            <a:off x="1970894" y="3652979"/>
            <a:ext cx="13962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Octubre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8BFA3258-6834-4EA6-739B-C3BC7E0020C7}"/>
              </a:ext>
            </a:extLst>
          </p:cNvPr>
          <p:cNvSpPr txBox="1"/>
          <p:nvPr/>
        </p:nvSpPr>
        <p:spPr>
          <a:xfrm>
            <a:off x="3008321" y="3652978"/>
            <a:ext cx="176044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Noviembre</a:t>
            </a:r>
          </a:p>
        </p:txBody>
      </p:sp>
      <p:pic>
        <p:nvPicPr>
          <p:cNvPr id="36" name="Gráfico 35">
            <a:extLst>
              <a:ext uri="{FF2B5EF4-FFF2-40B4-BE49-F238E27FC236}">
                <a16:creationId xmlns:a16="http://schemas.microsoft.com/office/drawing/2014/main" id="{6F1E1217-2348-37DB-A754-49D0B9F912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8277" y="2015929"/>
            <a:ext cx="9144070" cy="1321836"/>
          </a:xfrm>
          <a:prstGeom prst="rect">
            <a:avLst/>
          </a:prstGeom>
        </p:spPr>
      </p:pic>
      <p:sp>
        <p:nvSpPr>
          <p:cNvPr id="37" name="CuadroTexto 36">
            <a:extLst>
              <a:ext uri="{FF2B5EF4-FFF2-40B4-BE49-F238E27FC236}">
                <a16:creationId xmlns:a16="http://schemas.microsoft.com/office/drawing/2014/main" id="{DAAB1698-7FB2-C205-191F-D600AECC7D11}"/>
              </a:ext>
            </a:extLst>
          </p:cNvPr>
          <p:cNvSpPr txBox="1"/>
          <p:nvPr/>
        </p:nvSpPr>
        <p:spPr>
          <a:xfrm>
            <a:off x="1027913" y="2026660"/>
            <a:ext cx="8024797" cy="999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Se evidencia la recepción de 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230 (59%)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manifestaciones a través de la línea telefónica, siendo este el canal más utilizado por los usuarios. 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23C5712A-0842-E69B-4E4D-EF5BCE09FF69}"/>
              </a:ext>
            </a:extLst>
          </p:cNvPr>
          <p:cNvSpPr txBox="1"/>
          <p:nvPr/>
        </p:nvSpPr>
        <p:spPr>
          <a:xfrm>
            <a:off x="3108342" y="8984417"/>
            <a:ext cx="6797658" cy="55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 – Informe Andes BPO – Informe Redes (Comunicaciones)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kumimoji="0" lang="es-CO" sz="1100" b="1" i="1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805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ráfico 20">
            <a:extLst>
              <a:ext uri="{FF2B5EF4-FFF2-40B4-BE49-F238E27FC236}">
                <a16:creationId xmlns:a16="http://schemas.microsoft.com/office/drawing/2014/main" id="{C7B7A7F3-B5A4-44A9-AC36-9C91362EEB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8277" y="2015929"/>
            <a:ext cx="9144070" cy="132183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824CD14-EF79-6109-1123-B03354B7A435}"/>
              </a:ext>
            </a:extLst>
          </p:cNvPr>
          <p:cNvSpPr txBox="1"/>
          <p:nvPr/>
        </p:nvSpPr>
        <p:spPr>
          <a:xfrm>
            <a:off x="2165384" y="4045008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321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4D61905-C286-E2D4-BD13-87900DE7DD97}"/>
              </a:ext>
            </a:extLst>
          </p:cNvPr>
          <p:cNvSpPr txBox="1"/>
          <p:nvPr/>
        </p:nvSpPr>
        <p:spPr>
          <a:xfrm>
            <a:off x="2211404" y="4683702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187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57CC7BE-74E4-3EF0-77BF-184FC6BB2B0F}"/>
              </a:ext>
            </a:extLst>
          </p:cNvPr>
          <p:cNvSpPr txBox="1"/>
          <p:nvPr/>
        </p:nvSpPr>
        <p:spPr>
          <a:xfrm>
            <a:off x="2211404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32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025861AA-8FF4-08AC-1DE6-148C96EB138E}"/>
              </a:ext>
            </a:extLst>
          </p:cNvPr>
          <p:cNvSpPr txBox="1"/>
          <p:nvPr/>
        </p:nvSpPr>
        <p:spPr>
          <a:xfrm>
            <a:off x="2335221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6AB14654-3FB8-A134-EBE3-4926587BE2DF}"/>
              </a:ext>
            </a:extLst>
          </p:cNvPr>
          <p:cNvSpPr txBox="1"/>
          <p:nvPr/>
        </p:nvSpPr>
        <p:spPr>
          <a:xfrm>
            <a:off x="2401896" y="686274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6C9C1542-A57D-6243-881D-FB6CFB829468}"/>
              </a:ext>
            </a:extLst>
          </p:cNvPr>
          <p:cNvSpPr txBox="1"/>
          <p:nvPr/>
        </p:nvSpPr>
        <p:spPr>
          <a:xfrm>
            <a:off x="2401896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6C6C4DE7-189E-BF7D-5AD1-CC4C7A5BA63D}"/>
              </a:ext>
            </a:extLst>
          </p:cNvPr>
          <p:cNvSpPr txBox="1"/>
          <p:nvPr/>
        </p:nvSpPr>
        <p:spPr>
          <a:xfrm>
            <a:off x="2147896" y="8139242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543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FF2869AF-D1EE-A0C9-6134-27F2A42EC242}"/>
              </a:ext>
            </a:extLst>
          </p:cNvPr>
          <p:cNvSpPr txBox="1"/>
          <p:nvPr/>
        </p:nvSpPr>
        <p:spPr>
          <a:xfrm>
            <a:off x="3525732" y="4040809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265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B99C7268-3549-03C8-708D-1EED5F263DA7}"/>
              </a:ext>
            </a:extLst>
          </p:cNvPr>
          <p:cNvSpPr txBox="1"/>
          <p:nvPr/>
        </p:nvSpPr>
        <p:spPr>
          <a:xfrm>
            <a:off x="3582088" y="4683846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160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20B164FA-7CAA-462D-253D-BDDB134DA03B}"/>
              </a:ext>
            </a:extLst>
          </p:cNvPr>
          <p:cNvSpPr txBox="1"/>
          <p:nvPr/>
        </p:nvSpPr>
        <p:spPr>
          <a:xfrm>
            <a:off x="3582088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35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74E7CD0C-1B38-D3F2-1095-BFE0951E7105}"/>
              </a:ext>
            </a:extLst>
          </p:cNvPr>
          <p:cNvSpPr txBox="1"/>
          <p:nvPr/>
        </p:nvSpPr>
        <p:spPr>
          <a:xfrm>
            <a:off x="3694008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85BA3711-E4FA-4647-01EE-AD42167C593B}"/>
              </a:ext>
            </a:extLst>
          </p:cNvPr>
          <p:cNvSpPr txBox="1"/>
          <p:nvPr/>
        </p:nvSpPr>
        <p:spPr>
          <a:xfrm>
            <a:off x="3779733" y="6857955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4220FCC5-F745-B5CD-33D4-342FC547F448}"/>
              </a:ext>
            </a:extLst>
          </p:cNvPr>
          <p:cNvSpPr txBox="1"/>
          <p:nvPr/>
        </p:nvSpPr>
        <p:spPr>
          <a:xfrm>
            <a:off x="3779733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17E239D6-A488-F5FE-F657-1E521783CD9F}"/>
              </a:ext>
            </a:extLst>
          </p:cNvPr>
          <p:cNvSpPr txBox="1"/>
          <p:nvPr/>
        </p:nvSpPr>
        <p:spPr>
          <a:xfrm>
            <a:off x="3560355" y="8137557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460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026BBABC-1A47-C9C7-65AC-460F8E09D38B}"/>
              </a:ext>
            </a:extLst>
          </p:cNvPr>
          <p:cNvSpPr txBox="1"/>
          <p:nvPr/>
        </p:nvSpPr>
        <p:spPr>
          <a:xfrm>
            <a:off x="1970894" y="3652979"/>
            <a:ext cx="13962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Octubre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305B1CE6-1ED1-C774-F18B-63AFAA6BE1A5}"/>
              </a:ext>
            </a:extLst>
          </p:cNvPr>
          <p:cNvSpPr txBox="1"/>
          <p:nvPr/>
        </p:nvSpPr>
        <p:spPr>
          <a:xfrm>
            <a:off x="3392496" y="3652979"/>
            <a:ext cx="12437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Noviembre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AB3F2B31-279C-5482-6C56-191BDB433720}"/>
              </a:ext>
            </a:extLst>
          </p:cNvPr>
          <p:cNvSpPr txBox="1"/>
          <p:nvPr/>
        </p:nvSpPr>
        <p:spPr>
          <a:xfrm>
            <a:off x="1027913" y="2026660"/>
            <a:ext cx="8024797" cy="999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Se evidencia la recepción de </a:t>
            </a:r>
            <a:r>
              <a:rPr lang="es-ES" sz="20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265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 (58%)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manifestaciones a través de la línea telefónica, siendo este el canal más utilizado por los usuarios. 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8FCF7F6E-9211-F14B-88C5-72132E11324A}"/>
              </a:ext>
            </a:extLst>
          </p:cNvPr>
          <p:cNvSpPr txBox="1"/>
          <p:nvPr/>
        </p:nvSpPr>
        <p:spPr>
          <a:xfrm>
            <a:off x="3108342" y="8984417"/>
            <a:ext cx="6797658" cy="55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 – Informe Andes BPO – Informe Redes (Comunicaciones)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kumimoji="0" lang="es-CO" sz="1100" b="1" i="1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914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9B462E27-57DA-DF65-53CD-2DA50C8BB4BE}"/>
              </a:ext>
            </a:extLst>
          </p:cNvPr>
          <p:cNvSpPr txBox="1"/>
          <p:nvPr/>
        </p:nvSpPr>
        <p:spPr>
          <a:xfrm>
            <a:off x="2165384" y="4045008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270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5DE41BC-BE75-DD66-4668-5FF06C81DA4B}"/>
              </a:ext>
            </a:extLst>
          </p:cNvPr>
          <p:cNvSpPr txBox="1"/>
          <p:nvPr/>
        </p:nvSpPr>
        <p:spPr>
          <a:xfrm>
            <a:off x="2211404" y="4683702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139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6DB9EA5-5510-9355-6C90-2BC69D9BBCE2}"/>
              </a:ext>
            </a:extLst>
          </p:cNvPr>
          <p:cNvSpPr txBox="1"/>
          <p:nvPr/>
        </p:nvSpPr>
        <p:spPr>
          <a:xfrm>
            <a:off x="2211404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17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936BE232-BA6A-C5E2-B633-F3F806986532}"/>
              </a:ext>
            </a:extLst>
          </p:cNvPr>
          <p:cNvSpPr txBox="1"/>
          <p:nvPr/>
        </p:nvSpPr>
        <p:spPr>
          <a:xfrm>
            <a:off x="2335221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A793892F-C4D5-A512-19B1-A9DDCAF82667}"/>
              </a:ext>
            </a:extLst>
          </p:cNvPr>
          <p:cNvSpPr txBox="1"/>
          <p:nvPr/>
        </p:nvSpPr>
        <p:spPr>
          <a:xfrm>
            <a:off x="2401896" y="686274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7FDB4549-88AF-EEE3-6E88-1C9A816166D3}"/>
              </a:ext>
            </a:extLst>
          </p:cNvPr>
          <p:cNvSpPr txBox="1"/>
          <p:nvPr/>
        </p:nvSpPr>
        <p:spPr>
          <a:xfrm>
            <a:off x="2401896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46ABA347-C09E-7F58-7EA6-EF4D13B48194}"/>
              </a:ext>
            </a:extLst>
          </p:cNvPr>
          <p:cNvSpPr txBox="1"/>
          <p:nvPr/>
        </p:nvSpPr>
        <p:spPr>
          <a:xfrm>
            <a:off x="2147896" y="8139242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430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07E94866-9C50-E90C-99CC-CEC5A7FD0B37}"/>
              </a:ext>
            </a:extLst>
          </p:cNvPr>
          <p:cNvSpPr txBox="1"/>
          <p:nvPr/>
        </p:nvSpPr>
        <p:spPr>
          <a:xfrm>
            <a:off x="3525732" y="4040809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250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FC07A201-7E45-E5AD-F16E-2C29A029CC58}"/>
              </a:ext>
            </a:extLst>
          </p:cNvPr>
          <p:cNvSpPr txBox="1"/>
          <p:nvPr/>
        </p:nvSpPr>
        <p:spPr>
          <a:xfrm>
            <a:off x="3582088" y="4683846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109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83965C11-EB96-023E-EFB1-19F6005F84AA}"/>
              </a:ext>
            </a:extLst>
          </p:cNvPr>
          <p:cNvSpPr txBox="1"/>
          <p:nvPr/>
        </p:nvSpPr>
        <p:spPr>
          <a:xfrm>
            <a:off x="3582088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20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A80ADA43-77A4-DE45-0632-A4D5295A0782}"/>
              </a:ext>
            </a:extLst>
          </p:cNvPr>
          <p:cNvSpPr txBox="1"/>
          <p:nvPr/>
        </p:nvSpPr>
        <p:spPr>
          <a:xfrm>
            <a:off x="3694008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0F42671B-0884-8357-981E-12CA33954F44}"/>
              </a:ext>
            </a:extLst>
          </p:cNvPr>
          <p:cNvSpPr txBox="1"/>
          <p:nvPr/>
        </p:nvSpPr>
        <p:spPr>
          <a:xfrm>
            <a:off x="3779733" y="6857955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ECC6CBC6-942B-F99B-C6E3-77A420C6BDF8}"/>
              </a:ext>
            </a:extLst>
          </p:cNvPr>
          <p:cNvSpPr txBox="1"/>
          <p:nvPr/>
        </p:nvSpPr>
        <p:spPr>
          <a:xfrm>
            <a:off x="3779733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87D41DF4-B3AE-B334-6CCB-89608169E173}"/>
              </a:ext>
            </a:extLst>
          </p:cNvPr>
          <p:cNvSpPr txBox="1"/>
          <p:nvPr/>
        </p:nvSpPr>
        <p:spPr>
          <a:xfrm>
            <a:off x="3560355" y="8137557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379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C1468B11-8F9C-67C2-8F6B-11D077EFD58D}"/>
              </a:ext>
            </a:extLst>
          </p:cNvPr>
          <p:cNvSpPr txBox="1"/>
          <p:nvPr/>
        </p:nvSpPr>
        <p:spPr>
          <a:xfrm>
            <a:off x="1970894" y="3652979"/>
            <a:ext cx="13962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Octubre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13F52172-EF3E-B26B-D820-3035F88BEEB4}"/>
              </a:ext>
            </a:extLst>
          </p:cNvPr>
          <p:cNvSpPr txBox="1"/>
          <p:nvPr/>
        </p:nvSpPr>
        <p:spPr>
          <a:xfrm>
            <a:off x="3381609" y="3637626"/>
            <a:ext cx="12437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Noviembre</a:t>
            </a:r>
          </a:p>
        </p:txBody>
      </p:sp>
      <p:pic>
        <p:nvPicPr>
          <p:cNvPr id="36" name="Gráfico 35">
            <a:extLst>
              <a:ext uri="{FF2B5EF4-FFF2-40B4-BE49-F238E27FC236}">
                <a16:creationId xmlns:a16="http://schemas.microsoft.com/office/drawing/2014/main" id="{82936C17-7F3B-1139-0951-43D7A9B21F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8277" y="2015929"/>
            <a:ext cx="9144070" cy="1321836"/>
          </a:xfrm>
          <a:prstGeom prst="rect">
            <a:avLst/>
          </a:prstGeom>
        </p:spPr>
      </p:pic>
      <p:sp>
        <p:nvSpPr>
          <p:cNvPr id="37" name="CuadroTexto 36">
            <a:extLst>
              <a:ext uri="{FF2B5EF4-FFF2-40B4-BE49-F238E27FC236}">
                <a16:creationId xmlns:a16="http://schemas.microsoft.com/office/drawing/2014/main" id="{EACC8C32-29EF-CC11-7EA1-5F8E21B6117B}"/>
              </a:ext>
            </a:extLst>
          </p:cNvPr>
          <p:cNvSpPr txBox="1"/>
          <p:nvPr/>
        </p:nvSpPr>
        <p:spPr>
          <a:xfrm>
            <a:off x="1027913" y="2026660"/>
            <a:ext cx="8024797" cy="999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Se evidencia la recepción de 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250 (66%)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manifestaciones a través de la línea telefónica, siendo este el canal más utilizado por los usuarios. 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E9045F8A-9090-3D57-288B-CF6329E510C8}"/>
              </a:ext>
            </a:extLst>
          </p:cNvPr>
          <p:cNvSpPr txBox="1"/>
          <p:nvPr/>
        </p:nvSpPr>
        <p:spPr>
          <a:xfrm>
            <a:off x="3108342" y="8984417"/>
            <a:ext cx="6797658" cy="55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 – Informe Andes BPO – Informe Redes (Comunicaciones)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kumimoji="0" lang="es-CO" sz="1100" b="1" i="1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3801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8E253C6F-AA44-EB20-90A7-CC081876DD5E}"/>
              </a:ext>
            </a:extLst>
          </p:cNvPr>
          <p:cNvSpPr txBox="1"/>
          <p:nvPr/>
        </p:nvSpPr>
        <p:spPr>
          <a:xfrm>
            <a:off x="2165384" y="4045008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787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6F657EB-D634-A7BF-2ED9-89FD7F7BA6BC}"/>
              </a:ext>
            </a:extLst>
          </p:cNvPr>
          <p:cNvSpPr txBox="1"/>
          <p:nvPr/>
        </p:nvSpPr>
        <p:spPr>
          <a:xfrm>
            <a:off x="2211404" y="4683702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540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F4057A9-78CB-2389-F3D1-A6EDB566D594}"/>
              </a:ext>
            </a:extLst>
          </p:cNvPr>
          <p:cNvSpPr txBox="1"/>
          <p:nvPr/>
        </p:nvSpPr>
        <p:spPr>
          <a:xfrm>
            <a:off x="2211404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152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2865E15C-A9AF-9F0C-3065-DE83FC42440D}"/>
              </a:ext>
            </a:extLst>
          </p:cNvPr>
          <p:cNvSpPr txBox="1"/>
          <p:nvPr/>
        </p:nvSpPr>
        <p:spPr>
          <a:xfrm>
            <a:off x="2335221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10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642F3345-BB79-B845-F402-EE4D079F993F}"/>
              </a:ext>
            </a:extLst>
          </p:cNvPr>
          <p:cNvSpPr txBox="1"/>
          <p:nvPr/>
        </p:nvSpPr>
        <p:spPr>
          <a:xfrm>
            <a:off x="2401896" y="686274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10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9E0E0B1A-C7B2-C50A-38E4-E90D21812189}"/>
              </a:ext>
            </a:extLst>
          </p:cNvPr>
          <p:cNvSpPr txBox="1"/>
          <p:nvPr/>
        </p:nvSpPr>
        <p:spPr>
          <a:xfrm>
            <a:off x="2401896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0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97BD79E5-C972-D414-B672-DBD8BC121DA6}"/>
              </a:ext>
            </a:extLst>
          </p:cNvPr>
          <p:cNvSpPr txBox="1"/>
          <p:nvPr/>
        </p:nvSpPr>
        <p:spPr>
          <a:xfrm>
            <a:off x="2147896" y="8139242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1.499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6599262D-D906-6583-A243-66D4DE586201}"/>
              </a:ext>
            </a:extLst>
          </p:cNvPr>
          <p:cNvSpPr txBox="1"/>
          <p:nvPr/>
        </p:nvSpPr>
        <p:spPr>
          <a:xfrm>
            <a:off x="3525732" y="4040809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813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395EF15F-D973-2F1F-8575-B94D6BDA466D}"/>
              </a:ext>
            </a:extLst>
          </p:cNvPr>
          <p:cNvSpPr txBox="1"/>
          <p:nvPr/>
        </p:nvSpPr>
        <p:spPr>
          <a:xfrm>
            <a:off x="3582088" y="4683846"/>
            <a:ext cx="8969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520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2DE5CCDB-50DF-7995-5D03-06D15086433F}"/>
              </a:ext>
            </a:extLst>
          </p:cNvPr>
          <p:cNvSpPr txBox="1"/>
          <p:nvPr/>
        </p:nvSpPr>
        <p:spPr>
          <a:xfrm>
            <a:off x="3582088" y="5449310"/>
            <a:ext cx="8969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121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7D9674DE-1A61-EA48-6B22-204191A93089}"/>
              </a:ext>
            </a:extLst>
          </p:cNvPr>
          <p:cNvSpPr txBox="1"/>
          <p:nvPr/>
        </p:nvSpPr>
        <p:spPr>
          <a:xfrm>
            <a:off x="3694008" y="6214918"/>
            <a:ext cx="673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5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AA452384-E804-11F2-BD39-52ADEB9CBD30}"/>
              </a:ext>
            </a:extLst>
          </p:cNvPr>
          <p:cNvSpPr txBox="1"/>
          <p:nvPr/>
        </p:nvSpPr>
        <p:spPr>
          <a:xfrm>
            <a:off x="3779733" y="6857955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3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5B086826-713B-CBC2-6912-CF37DEF1984B}"/>
              </a:ext>
            </a:extLst>
          </p:cNvPr>
          <p:cNvSpPr txBox="1"/>
          <p:nvPr/>
        </p:nvSpPr>
        <p:spPr>
          <a:xfrm>
            <a:off x="3779733" y="7500992"/>
            <a:ext cx="501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465AEE0E-3901-4E45-24DC-28E481E7FADC}"/>
              </a:ext>
            </a:extLst>
          </p:cNvPr>
          <p:cNvSpPr txBox="1"/>
          <p:nvPr/>
        </p:nvSpPr>
        <p:spPr>
          <a:xfrm>
            <a:off x="3560355" y="8137557"/>
            <a:ext cx="1009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1.463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CF58F45E-CF6F-AF7B-DE70-944D995024AC}"/>
              </a:ext>
            </a:extLst>
          </p:cNvPr>
          <p:cNvSpPr txBox="1"/>
          <p:nvPr/>
        </p:nvSpPr>
        <p:spPr>
          <a:xfrm>
            <a:off x="1970894" y="3652979"/>
            <a:ext cx="139620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Octubre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C08C8825-1D5A-150C-8534-60DC111763AF}"/>
              </a:ext>
            </a:extLst>
          </p:cNvPr>
          <p:cNvSpPr txBox="1"/>
          <p:nvPr/>
        </p:nvSpPr>
        <p:spPr>
          <a:xfrm>
            <a:off x="3392496" y="3652979"/>
            <a:ext cx="12437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solidFill>
                  <a:srgbClr val="23505E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Noviembre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Extrabold" panose="020B0906030804020204" pitchFamily="34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pic>
        <p:nvPicPr>
          <p:cNvPr id="36" name="Gráfico 35">
            <a:extLst>
              <a:ext uri="{FF2B5EF4-FFF2-40B4-BE49-F238E27FC236}">
                <a16:creationId xmlns:a16="http://schemas.microsoft.com/office/drawing/2014/main" id="{365EB38C-543F-992D-B7DC-D0B077E006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8277" y="2015929"/>
            <a:ext cx="9144070" cy="1321836"/>
          </a:xfrm>
          <a:prstGeom prst="rect">
            <a:avLst/>
          </a:prstGeom>
        </p:spPr>
      </p:pic>
      <p:sp>
        <p:nvSpPr>
          <p:cNvPr id="37" name="CuadroTexto 36">
            <a:extLst>
              <a:ext uri="{FF2B5EF4-FFF2-40B4-BE49-F238E27FC236}">
                <a16:creationId xmlns:a16="http://schemas.microsoft.com/office/drawing/2014/main" id="{1AF8D216-DB9E-B862-7744-F8F0BC3DB594}"/>
              </a:ext>
            </a:extLst>
          </p:cNvPr>
          <p:cNvSpPr txBox="1"/>
          <p:nvPr/>
        </p:nvSpPr>
        <p:spPr>
          <a:xfrm>
            <a:off x="1027913" y="2026660"/>
            <a:ext cx="8024797" cy="999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Se evidencia la recepción de </a:t>
            </a:r>
            <a:r>
              <a:rPr lang="es-ES" sz="2000" dirty="0">
                <a:solidFill>
                  <a:srgbClr val="00A48D"/>
                </a:solidFill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813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rgbClr val="00A48D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 (56%)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Open Sans bold" panose="020B0806030504020204" pitchFamily="34" charset="0"/>
                <a:ea typeface="Open Sans bold" panose="020B0806030504020204" pitchFamily="34" charset="0"/>
                <a:cs typeface="Open Sans bold" panose="020B0806030504020204" pitchFamily="34" charset="0"/>
              </a:rPr>
              <a:t>manifestaciones a través de la línea telefónica, siendo este el canal más utilizado por los usuarios. </a:t>
            </a: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Open Sans bold" panose="020B0806030504020204" pitchFamily="34" charset="0"/>
              <a:ea typeface="Open Sans bold" panose="020B0806030504020204" pitchFamily="34" charset="0"/>
              <a:cs typeface="Open Sans bold" panose="020B0806030504020204" pitchFamily="34" charset="0"/>
            </a:endParaRP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C088C0E2-EF2A-A874-26C1-584126A9B0E9}"/>
              </a:ext>
            </a:extLst>
          </p:cNvPr>
          <p:cNvSpPr txBox="1"/>
          <p:nvPr/>
        </p:nvSpPr>
        <p:spPr>
          <a:xfrm>
            <a:off x="3108342" y="8984417"/>
            <a:ext cx="6797658" cy="55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Fuente: Aplicativo Conexiones – Informe Andes BPO – Informe Redes (Comunicaciones)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100" b="1" i="1" u="none" strike="noStrike" kern="1200" cap="none" spc="0" normalizeH="0" baseline="0" noProof="0" dirty="0">
                <a:ln>
                  <a:noFill/>
                </a:ln>
                <a:solidFill>
                  <a:srgbClr val="23505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Cálculo: equipo de Atención al Usuario Savia Salud EPS</a:t>
            </a:r>
            <a:endParaRPr kumimoji="0" lang="es-CO" sz="1100" b="1" i="1" u="none" strike="noStrike" kern="1200" cap="none" spc="0" normalizeH="0" baseline="0" noProof="0" dirty="0">
              <a:ln>
                <a:noFill/>
              </a:ln>
              <a:solidFill>
                <a:srgbClr val="23505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0250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8066</TotalTime>
  <Words>2970</Words>
  <Application>Microsoft Office PowerPoint</Application>
  <PresentationFormat>Personalizado</PresentationFormat>
  <Paragraphs>1167</Paragraphs>
  <Slides>26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4" baseType="lpstr">
      <vt:lpstr>Arial</vt:lpstr>
      <vt:lpstr>Calibri</vt:lpstr>
      <vt:lpstr>Calibri Light</vt:lpstr>
      <vt:lpstr>Open Sans</vt:lpstr>
      <vt:lpstr>Open Sans bold</vt:lpstr>
      <vt:lpstr>Open Sans Extrabold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mbran</dc:creator>
  <cp:lastModifiedBy>Laura Gallego Velez</cp:lastModifiedBy>
  <cp:revision>613</cp:revision>
  <dcterms:created xsi:type="dcterms:W3CDTF">2021-03-01T16:47:12Z</dcterms:created>
  <dcterms:modified xsi:type="dcterms:W3CDTF">2023-12-18T15:59:03Z</dcterms:modified>
</cp:coreProperties>
</file>