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332" r:id="rId4"/>
    <p:sldId id="258" r:id="rId5"/>
    <p:sldId id="261" r:id="rId6"/>
    <p:sldId id="259" r:id="rId7"/>
    <p:sldId id="333" r:id="rId8"/>
    <p:sldId id="335" r:id="rId9"/>
    <p:sldId id="336" r:id="rId10"/>
    <p:sldId id="257" r:id="rId11"/>
    <p:sldId id="269" r:id="rId12"/>
    <p:sldId id="337" r:id="rId13"/>
    <p:sldId id="267" r:id="rId14"/>
    <p:sldId id="338" r:id="rId15"/>
    <p:sldId id="288" r:id="rId16"/>
  </p:sldIdLst>
  <p:sldSz cx="12190413" cy="6859588"/>
  <p:notesSz cx="6858000" cy="9144000"/>
  <p:custDataLst>
    <p:tags r:id="rId18"/>
  </p:custDataLst>
  <p:defaultTextStyle>
    <a:defPPr>
      <a:defRPr lang="es-CO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C4B7"/>
    <a:srgbClr val="2A5162"/>
    <a:srgbClr val="009B86"/>
    <a:srgbClr val="006D74"/>
    <a:srgbClr val="00A5A4"/>
    <a:srgbClr val="9BBB59"/>
    <a:srgbClr val="13A28B"/>
    <a:srgbClr val="0098A4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62" d="100"/>
          <a:sy n="62" d="100"/>
        </p:scale>
        <p:origin x="808" y="5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via%20Salud\13.%20Informes\RENDICION%20DE%20CUENTAS_ASEGURAMIENTO_Trimestre%20III_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via%20Salud\13.%20Informes\Rendicion%20de%20Cuentas\RENDICION%20DE%20CUENTAS_ASEGURAMIENTO_Trimestre%20IV_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AU\ATENCION_USUARIO\2.INFORMES\RENDICION%20DE%20CUENTAS\Data_Rendici&#243;n%20de%20cuent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AU\ATENCION_USUARIO\2.INFORMES\RENDICION%20DE%20CUENTAS\Data_Rendici&#243;n%20de%20cuent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AU\ATENCION_USUARIO\2.INFORMES\RENDICION%20DE%20CUENTAS\Data_Rendici&#243;n%20de%20cuent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AU\ATENCION_USUARIO\2.INFORMES\RENDICION%20DE%20CUENTAS\Data_Rendici&#243;n%20de%20cuenta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8080"/>
            </a:solidFill>
          </c:spPr>
          <c:dPt>
            <c:idx val="0"/>
            <c:bubble3D val="0"/>
            <c:spPr>
              <a:solidFill>
                <a:srgbClr val="0066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3B-4AE0-9ABA-F4E94530F471}"/>
              </c:ext>
            </c:extLst>
          </c:dPt>
          <c:dPt>
            <c:idx val="1"/>
            <c:bubble3D val="0"/>
            <c:spPr>
              <a:solidFill>
                <a:srgbClr val="00A5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3B-4AE0-9ABA-F4E94530F4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'1er_Trimestre'!$B$5:$B$6</c:f>
              <c:strCache>
                <c:ptCount val="2"/>
                <c:pt idx="0">
                  <c:v>Subsidiado</c:v>
                </c:pt>
                <c:pt idx="1">
                  <c:v>Contributivo</c:v>
                </c:pt>
              </c:strCache>
            </c:strRef>
          </c:cat>
          <c:val>
            <c:numRef>
              <c:f>'1er_Trimestre'!$C$5:$C$6</c:f>
              <c:numCache>
                <c:formatCode>#,##0</c:formatCode>
                <c:ptCount val="2"/>
                <c:pt idx="0">
                  <c:v>1543231</c:v>
                </c:pt>
                <c:pt idx="1">
                  <c:v>130262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3B-4AE0-9ABA-F4E94530F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789569887599295"/>
          <c:y val="0.39821409209835168"/>
          <c:w val="0.2722470336517604"/>
          <c:h val="0.223034281048894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66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'4To_Trimestre'!$B$19:$B$27</c:f>
              <c:strCache>
                <c:ptCount val="9"/>
                <c:pt idx="0">
                  <c:v>VALLE DE ABURRA</c:v>
                </c:pt>
                <c:pt idx="1">
                  <c:v>URABA</c:v>
                </c:pt>
                <c:pt idx="2">
                  <c:v>ORIENTE</c:v>
                </c:pt>
                <c:pt idx="3">
                  <c:v>SUROESTE</c:v>
                </c:pt>
                <c:pt idx="4">
                  <c:v>NORTE</c:v>
                </c:pt>
                <c:pt idx="5">
                  <c:v>OCCIDENTE</c:v>
                </c:pt>
                <c:pt idx="6">
                  <c:v>NORDESTE</c:v>
                </c:pt>
                <c:pt idx="7">
                  <c:v>MAGDALENA MEDIO</c:v>
                </c:pt>
                <c:pt idx="8">
                  <c:v>BAJO CAUCA</c:v>
                </c:pt>
              </c:strCache>
            </c:strRef>
          </c:cat>
          <c:val>
            <c:numRef>
              <c:f>'4To_Trimestre'!$C$19:$C$27</c:f>
              <c:numCache>
                <c:formatCode>#,##0</c:formatCode>
                <c:ptCount val="9"/>
                <c:pt idx="0">
                  <c:v>724179</c:v>
                </c:pt>
                <c:pt idx="1">
                  <c:v>227925</c:v>
                </c:pt>
                <c:pt idx="2">
                  <c:v>219463</c:v>
                </c:pt>
                <c:pt idx="3">
                  <c:v>155788</c:v>
                </c:pt>
                <c:pt idx="4">
                  <c:v>99692</c:v>
                </c:pt>
                <c:pt idx="5">
                  <c:v>84758</c:v>
                </c:pt>
                <c:pt idx="6">
                  <c:v>72687</c:v>
                </c:pt>
                <c:pt idx="7">
                  <c:v>51910</c:v>
                </c:pt>
                <c:pt idx="8">
                  <c:v>46257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CB-4746-9C9F-965EFD936F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5845008"/>
        <c:axId val="2085832112"/>
      </c:barChart>
      <c:catAx>
        <c:axId val="208584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85832112"/>
        <c:crosses val="autoZero"/>
        <c:auto val="1"/>
        <c:lblAlgn val="ctr"/>
        <c:lblOffset val="100"/>
        <c:noMultiLvlLbl val="0"/>
      </c:catAx>
      <c:valAx>
        <c:axId val="208583211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8584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AC4B7"/>
            </a:solidFill>
            <a:ln>
              <a:noFill/>
            </a:ln>
            <a:effectLst/>
          </c:spPr>
          <c:invertIfNegative val="0"/>
          <c:cat>
            <c:strRef>
              <c:f>Hoja1!$C$4:$C$6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Hoja1!$D$4:$D$6</c:f>
              <c:numCache>
                <c:formatCode>#,##0</c:formatCode>
                <c:ptCount val="3"/>
                <c:pt idx="0">
                  <c:v>61599</c:v>
                </c:pt>
                <c:pt idx="1">
                  <c:v>59171</c:v>
                </c:pt>
                <c:pt idx="2">
                  <c:v>60088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3-4892-A450-75212040A5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613135"/>
        <c:axId val="493595247"/>
      </c:barChart>
      <c:catAx>
        <c:axId val="493613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93595247"/>
        <c:crosses val="autoZero"/>
        <c:auto val="1"/>
        <c:lblAlgn val="ctr"/>
        <c:lblOffset val="100"/>
        <c:noMultiLvlLbl val="0"/>
      </c:catAx>
      <c:valAx>
        <c:axId val="493595247"/>
        <c:scaling>
          <c:orientation val="minMax"/>
          <c:max val="75000"/>
        </c:scaling>
        <c:delete val="1"/>
        <c:axPos val="l"/>
        <c:numFmt formatCode="#,##0" sourceLinked="1"/>
        <c:majorTickMark val="none"/>
        <c:minorTickMark val="none"/>
        <c:tickLblPos val="nextTo"/>
        <c:crossAx val="493613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Hoja2!$H$7</c:f>
              <c:strCache>
                <c:ptCount val="1"/>
                <c:pt idx="0">
                  <c:v>Resultado</c:v>
                </c:pt>
              </c:strCache>
            </c:strRef>
          </c:tx>
          <c:spPr>
            <a:ln w="28575" cap="rnd">
              <a:solidFill>
                <a:srgbClr val="00666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Hoja2!$I$2:$J$2</c:f>
              <c:strCache>
                <c:ptCount val="2"/>
                <c:pt idx="0">
                  <c:v>Septiembre-Octubre</c:v>
                </c:pt>
                <c:pt idx="1">
                  <c:v>Noviembre-Diciembre</c:v>
                </c:pt>
              </c:strCache>
            </c:strRef>
          </c:cat>
          <c:val>
            <c:numRef>
              <c:f>Hoja2!$I$7:$J$7</c:f>
              <c:numCache>
                <c:formatCode>0%</c:formatCode>
                <c:ptCount val="2"/>
                <c:pt idx="0">
                  <c:v>0.98</c:v>
                </c:pt>
                <c:pt idx="1">
                  <c:v>0.98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04-4270-B20A-0B97CE98C63E}"/>
            </c:ext>
          </c:extLst>
        </c:ser>
        <c:ser>
          <c:idx val="1"/>
          <c:order val="1"/>
          <c:tx>
            <c:strRef>
              <c:f>Hoja2!$H$8</c:f>
              <c:strCache>
                <c:ptCount val="1"/>
                <c:pt idx="0">
                  <c:v>Meta</c:v>
                </c:pt>
              </c:strCache>
            </c:strRef>
          </c:tx>
          <c:spPr>
            <a:ln w="28575" cap="rnd">
              <a:solidFill>
                <a:srgbClr val="00C9C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7437664041994805E-2"/>
                  <c:y val="-6.7964886251236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04-4270-B20A-0B97CE98C63E}"/>
                </c:ext>
              </c:extLst>
            </c:dLbl>
            <c:dLbl>
              <c:idx val="1"/>
              <c:layout>
                <c:manualLayout>
                  <c:x val="-1.4659886264216973E-2"/>
                  <c:y val="-6.7964886251236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04-4270-B20A-0B97CE98C6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Hoja2!$I$2:$J$2</c:f>
              <c:strCache>
                <c:ptCount val="2"/>
                <c:pt idx="0">
                  <c:v>Septiembre-Octubre</c:v>
                </c:pt>
                <c:pt idx="1">
                  <c:v>Noviembre-Diciembre</c:v>
                </c:pt>
              </c:strCache>
            </c:strRef>
          </c:cat>
          <c:val>
            <c:numRef>
              <c:f>Hoja2!$I$8:$J$8</c:f>
              <c:numCache>
                <c:formatCode>0%</c:formatCode>
                <c:ptCount val="2"/>
                <c:pt idx="0">
                  <c:v>0.9</c:v>
                </c:pt>
                <c:pt idx="1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04-4270-B20A-0B97CE98C63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4203359"/>
        <c:axId val="44215007"/>
      </c:lineChart>
      <c:catAx>
        <c:axId val="44203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4215007"/>
        <c:crosses val="autoZero"/>
        <c:auto val="1"/>
        <c:lblAlgn val="ctr"/>
        <c:lblOffset val="100"/>
        <c:noMultiLvlLbl val="0"/>
      </c:catAx>
      <c:valAx>
        <c:axId val="4421500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203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Hoja2!$H$17</c:f>
              <c:strCache>
                <c:ptCount val="1"/>
                <c:pt idx="0">
                  <c:v>Resultado</c:v>
                </c:pt>
              </c:strCache>
            </c:strRef>
          </c:tx>
          <c:spPr>
            <a:ln w="28575" cap="rnd">
              <a:solidFill>
                <a:srgbClr val="00808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Hoja2!$I$16:$J$16</c:f>
              <c:strCache>
                <c:ptCount val="2"/>
                <c:pt idx="0">
                  <c:v>Septiembre-Octubre</c:v>
                </c:pt>
                <c:pt idx="1">
                  <c:v>Noviembre-Diciembre</c:v>
                </c:pt>
              </c:strCache>
            </c:strRef>
          </c:cat>
          <c:val>
            <c:numRef>
              <c:f>Hoja2!$I$17:$J$17</c:f>
              <c:numCache>
                <c:formatCode>0%</c:formatCode>
                <c:ptCount val="2"/>
                <c:pt idx="0">
                  <c:v>0.97</c:v>
                </c:pt>
                <c:pt idx="1">
                  <c:v>0.98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13-4367-9B6E-556CFCEA5040}"/>
            </c:ext>
          </c:extLst>
        </c:ser>
        <c:ser>
          <c:idx val="1"/>
          <c:order val="1"/>
          <c:tx>
            <c:strRef>
              <c:f>Hoja2!$H$18</c:f>
              <c:strCache>
                <c:ptCount val="1"/>
                <c:pt idx="0">
                  <c:v>Meta</c:v>
                </c:pt>
              </c:strCache>
            </c:strRef>
          </c:tx>
          <c:spPr>
            <a:ln w="28575" cap="rnd">
              <a:solidFill>
                <a:srgbClr val="00C9C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Hoja2!$I$16:$J$16</c:f>
              <c:strCache>
                <c:ptCount val="2"/>
                <c:pt idx="0">
                  <c:v>Septiembre-Octubre</c:v>
                </c:pt>
                <c:pt idx="1">
                  <c:v>Noviembre-Diciembre</c:v>
                </c:pt>
              </c:strCache>
            </c:strRef>
          </c:cat>
          <c:val>
            <c:numRef>
              <c:f>Hoja2!$I$18:$J$18</c:f>
              <c:numCache>
                <c:formatCode>0%</c:formatCode>
                <c:ptCount val="2"/>
                <c:pt idx="0">
                  <c:v>0.9</c:v>
                </c:pt>
                <c:pt idx="1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13-4367-9B6E-556CFCEA504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4203359"/>
        <c:axId val="44215007"/>
      </c:lineChart>
      <c:catAx>
        <c:axId val="44203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4215007"/>
        <c:crosses val="autoZero"/>
        <c:auto val="1"/>
        <c:lblAlgn val="ctr"/>
        <c:lblOffset val="100"/>
        <c:noMultiLvlLbl val="0"/>
      </c:catAx>
      <c:valAx>
        <c:axId val="4421500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203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Hoja2!$H$29</c:f>
              <c:strCache>
                <c:ptCount val="1"/>
                <c:pt idx="0">
                  <c:v>Resultado</c:v>
                </c:pt>
              </c:strCache>
            </c:strRef>
          </c:tx>
          <c:spPr>
            <a:ln w="28575" cap="rnd">
              <a:solidFill>
                <a:srgbClr val="00C9C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Hoja2!$I$28:$J$28</c:f>
              <c:strCache>
                <c:ptCount val="2"/>
                <c:pt idx="0">
                  <c:v>Septiembre-Octubre</c:v>
                </c:pt>
                <c:pt idx="1">
                  <c:v>Noviembre-Diciembre</c:v>
                </c:pt>
              </c:strCache>
            </c:strRef>
          </c:cat>
          <c:val>
            <c:numRef>
              <c:f>Hoja2!$I$29:$J$29</c:f>
              <c:numCache>
                <c:formatCode>0%</c:formatCode>
                <c:ptCount val="2"/>
                <c:pt idx="0">
                  <c:v>0.02</c:v>
                </c:pt>
                <c:pt idx="1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66-439A-BECD-19F9E9473A1A}"/>
            </c:ext>
          </c:extLst>
        </c:ser>
        <c:ser>
          <c:idx val="1"/>
          <c:order val="1"/>
          <c:tx>
            <c:strRef>
              <c:f>Hoja2!$H$30</c:f>
              <c:strCache>
                <c:ptCount val="1"/>
                <c:pt idx="0">
                  <c:v>Meta</c:v>
                </c:pt>
              </c:strCache>
            </c:strRef>
          </c:tx>
          <c:spPr>
            <a:ln w="28575" cap="rnd">
              <a:solidFill>
                <a:srgbClr val="00666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Hoja2!$I$28:$J$28</c:f>
              <c:strCache>
                <c:ptCount val="2"/>
                <c:pt idx="0">
                  <c:v>Septiembre-Octubre</c:v>
                </c:pt>
                <c:pt idx="1">
                  <c:v>Noviembre-Diciembre</c:v>
                </c:pt>
              </c:strCache>
            </c:strRef>
          </c:cat>
          <c:val>
            <c:numRef>
              <c:f>Hoja2!$I$30:$J$30</c:f>
              <c:numCache>
                <c:formatCode>0%</c:formatCode>
                <c:ptCount val="2"/>
                <c:pt idx="0">
                  <c:v>0.1</c:v>
                </c:pt>
                <c:pt idx="1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66-439A-BECD-19F9E9473A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4203359"/>
        <c:axId val="44215007"/>
      </c:lineChart>
      <c:catAx>
        <c:axId val="44203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4215007"/>
        <c:crosses val="autoZero"/>
        <c:auto val="1"/>
        <c:lblAlgn val="ctr"/>
        <c:lblOffset val="100"/>
        <c:noMultiLvlLbl val="0"/>
      </c:catAx>
      <c:valAx>
        <c:axId val="4421500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203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52117-1CDE-49C9-AA8B-8CDFB8F7102C}" type="datetimeFigureOut">
              <a:rPr lang="es-CO" smtClean="0"/>
              <a:t>16/01/2023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7F857-95B7-4AF3-BC02-B0F4E65BDE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096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" name="Google Shape;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9098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436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42612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6576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2149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5049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3185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9844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2141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5207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3087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7503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7544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viasaludeps.com/sitioweb/index.php/afiliados/puntos-de-atencion/savia-salud-ep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6">
            <a:extLst>
              <a:ext uri="{FF2B5EF4-FFF2-40B4-BE49-F238E27FC236}">
                <a16:creationId xmlns:a16="http://schemas.microsoft.com/office/drawing/2014/main" id="{B276BC31-3D62-3441-BD7C-A91FC8D368D1}"/>
              </a:ext>
            </a:extLst>
          </p:cNvPr>
          <p:cNvCxnSpPr/>
          <p:nvPr/>
        </p:nvCxnSpPr>
        <p:spPr>
          <a:xfrm flipH="1">
            <a:off x="2782838" y="2874455"/>
            <a:ext cx="0" cy="159249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25;p13">
            <a:extLst>
              <a:ext uri="{FF2B5EF4-FFF2-40B4-BE49-F238E27FC236}">
                <a16:creationId xmlns:a16="http://schemas.microsoft.com/office/drawing/2014/main" id="{27588BE1-8FF6-9B87-AD6C-539FEBF72F51}"/>
              </a:ext>
            </a:extLst>
          </p:cNvPr>
          <p:cNvSpPr txBox="1"/>
          <p:nvPr/>
        </p:nvSpPr>
        <p:spPr>
          <a:xfrm>
            <a:off x="2854845" y="2715490"/>
            <a:ext cx="744526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4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RENDICIÓN DE CUENTAS </a:t>
            </a:r>
            <a:endParaRPr dirty="0"/>
          </a:p>
        </p:txBody>
      </p:sp>
      <p:sp>
        <p:nvSpPr>
          <p:cNvPr id="3" name="Google Shape;26;p13">
            <a:extLst>
              <a:ext uri="{FF2B5EF4-FFF2-40B4-BE49-F238E27FC236}">
                <a16:creationId xmlns:a16="http://schemas.microsoft.com/office/drawing/2014/main" id="{DD5835FB-8014-14BC-F737-64F685B657A8}"/>
              </a:ext>
            </a:extLst>
          </p:cNvPr>
          <p:cNvSpPr txBox="1"/>
          <p:nvPr/>
        </p:nvSpPr>
        <p:spPr>
          <a:xfrm>
            <a:off x="2854845" y="3645818"/>
            <a:ext cx="599053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5400" b="1" dirty="0">
                <a:solidFill>
                  <a:srgbClr val="23505E"/>
                </a:solidFill>
                <a:latin typeface="Calibri"/>
                <a:cs typeface="Calibri"/>
                <a:sym typeface="Calibri"/>
              </a:rPr>
              <a:t>IV TRIMESTRE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565071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/>
          <p:nvPr/>
        </p:nvSpPr>
        <p:spPr>
          <a:xfrm>
            <a:off x="1439726" y="975829"/>
            <a:ext cx="641565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5.3 Resultados Encuesta de Satisfacción</a:t>
            </a:r>
          </a:p>
        </p:txBody>
      </p:sp>
      <p:sp>
        <p:nvSpPr>
          <p:cNvPr id="7" name="Google Shape;989;p57">
            <a:extLst>
              <a:ext uri="{FF2B5EF4-FFF2-40B4-BE49-F238E27FC236}">
                <a16:creationId xmlns:a16="http://schemas.microsoft.com/office/drawing/2014/main" id="{D8895991-8CD0-451D-833F-B2706D490F63}"/>
              </a:ext>
            </a:extLst>
          </p:cNvPr>
          <p:cNvSpPr/>
          <p:nvPr/>
        </p:nvSpPr>
        <p:spPr>
          <a:xfrm>
            <a:off x="906455" y="1833965"/>
            <a:ext cx="5333598" cy="1163781"/>
          </a:xfrm>
          <a:prstGeom prst="rightArrow">
            <a:avLst>
              <a:gd name="adj1" fmla="val 74490"/>
              <a:gd name="adj2" fmla="val 62245"/>
            </a:avLst>
          </a:prstGeom>
          <a:solidFill>
            <a:srgbClr val="3185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s-CO" sz="1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CO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roporción de satisfacción global de usuarios en la EPS</a:t>
            </a:r>
            <a:endParaRPr lang="es-CO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91;p57">
            <a:extLst>
              <a:ext uri="{FF2B5EF4-FFF2-40B4-BE49-F238E27FC236}">
                <a16:creationId xmlns:a16="http://schemas.microsoft.com/office/drawing/2014/main" id="{3141C5FC-BBB8-461A-A477-3ACB287D2D78}"/>
              </a:ext>
            </a:extLst>
          </p:cNvPr>
          <p:cNvSpPr/>
          <p:nvPr/>
        </p:nvSpPr>
        <p:spPr>
          <a:xfrm>
            <a:off x="906455" y="3432983"/>
            <a:ext cx="5333598" cy="1163781"/>
          </a:xfrm>
          <a:prstGeom prst="rightArrow">
            <a:avLst>
              <a:gd name="adj1" fmla="val 76531"/>
              <a:gd name="adj2" fmla="val 62245"/>
            </a:avLst>
          </a:prstGeom>
          <a:solidFill>
            <a:srgbClr val="57C9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s-CO" sz="1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Proporción de usuarios que recomendarían la EPS a familiares y amigos</a:t>
            </a:r>
            <a:endParaRPr lang="es-CO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92;p57">
            <a:extLst>
              <a:ext uri="{FF2B5EF4-FFF2-40B4-BE49-F238E27FC236}">
                <a16:creationId xmlns:a16="http://schemas.microsoft.com/office/drawing/2014/main" id="{446E92F4-4169-4BBD-AFAC-9FDE14BDA775}"/>
              </a:ext>
            </a:extLst>
          </p:cNvPr>
          <p:cNvSpPr/>
          <p:nvPr/>
        </p:nvSpPr>
        <p:spPr>
          <a:xfrm>
            <a:off x="906455" y="4964816"/>
            <a:ext cx="5333598" cy="1163780"/>
          </a:xfrm>
          <a:prstGeom prst="rightArrow">
            <a:avLst>
              <a:gd name="adj1" fmla="val 76531"/>
              <a:gd name="adj2" fmla="val 62245"/>
            </a:avLst>
          </a:prstGeom>
          <a:solidFill>
            <a:srgbClr val="23A2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s-CO" sz="1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O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Proporción de usuarios que ha pensado en cambiarse de EPS</a:t>
            </a:r>
            <a:endParaRPr lang="es-CO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738;p50">
            <a:extLst>
              <a:ext uri="{FF2B5EF4-FFF2-40B4-BE49-F238E27FC236}">
                <a16:creationId xmlns:a16="http://schemas.microsoft.com/office/drawing/2014/main" id="{8A480EDE-04F3-33F2-84C4-4030EEBA8CC4}"/>
              </a:ext>
            </a:extLst>
          </p:cNvPr>
          <p:cNvSpPr txBox="1"/>
          <p:nvPr/>
        </p:nvSpPr>
        <p:spPr>
          <a:xfrm>
            <a:off x="2429385" y="371272"/>
            <a:ext cx="733164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s-MX" sz="28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Satisfacción de los usuarios</a:t>
            </a:r>
            <a:endParaRPr lang="es-ES" sz="2800" b="1" dirty="0">
              <a:solidFill>
                <a:srgbClr val="23505E"/>
              </a:solidFill>
              <a:latin typeface="Calibri"/>
              <a:cs typeface="Calibri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FE5A20E-2BFD-9A4D-4150-F83A7DEF46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803797"/>
              </p:ext>
            </p:extLst>
          </p:nvPr>
        </p:nvGraphicFramePr>
        <p:xfrm>
          <a:off x="6262668" y="1700656"/>
          <a:ext cx="4572000" cy="12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EB3DDCF-D096-4916-A514-15F5CE0777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051770"/>
              </p:ext>
            </p:extLst>
          </p:nvPr>
        </p:nvGraphicFramePr>
        <p:xfrm>
          <a:off x="6262668" y="3429794"/>
          <a:ext cx="4572000" cy="12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E4AF3A7-4959-48FD-B44E-8D71A997D9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41551"/>
              </p:ext>
            </p:extLst>
          </p:nvPr>
        </p:nvGraphicFramePr>
        <p:xfrm>
          <a:off x="6262668" y="4964816"/>
          <a:ext cx="4572000" cy="12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425CBF35-31FF-8510-A0D5-14E40BA9690B}"/>
              </a:ext>
            </a:extLst>
          </p:cNvPr>
          <p:cNvSpPr txBox="1"/>
          <p:nvPr/>
        </p:nvSpPr>
        <p:spPr>
          <a:xfrm>
            <a:off x="3124731" y="6481158"/>
            <a:ext cx="59409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i="1" dirty="0">
                <a:solidFill>
                  <a:srgbClr val="000000"/>
                </a:solidFill>
                <a:latin typeface="Arial" panose="020B0604020202020204" pitchFamily="34" charset="0"/>
              </a:rPr>
              <a:t>Fuente: Área Atención al usuario/Savia Salud EPS/Trimestre IV-2022</a:t>
            </a:r>
            <a:endParaRPr lang="es-ES" sz="800" b="0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01C8E3-B708-48A5-F060-4016DAC09FAA}"/>
              </a:ext>
            </a:extLst>
          </p:cNvPr>
          <p:cNvSpPr txBox="1"/>
          <p:nvPr/>
        </p:nvSpPr>
        <p:spPr>
          <a:xfrm>
            <a:off x="1198662" y="1917626"/>
            <a:ext cx="9433048" cy="3727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solidFill>
                  <a:srgbClr val="23505E"/>
                </a:solidFill>
              </a:rPr>
              <a:t>Savia Salud EPS en el IV trimestre de 2022, </a:t>
            </a:r>
            <a:r>
              <a:rPr lang="es-ES" sz="1800" b="1" dirty="0">
                <a:solidFill>
                  <a:srgbClr val="23505E"/>
                </a:solidFill>
              </a:rPr>
              <a:t>cuenta con un total de </a:t>
            </a:r>
            <a:r>
              <a:rPr lang="es-ES" sz="2000" b="1" dirty="0">
                <a:solidFill>
                  <a:srgbClr val="23505E"/>
                </a:solidFill>
              </a:rPr>
              <a:t>135</a:t>
            </a:r>
            <a:r>
              <a:rPr lang="es-ES" sz="1800" b="1" dirty="0">
                <a:solidFill>
                  <a:srgbClr val="23505E"/>
                </a:solidFill>
              </a:rPr>
              <a:t> puntos de atención</a:t>
            </a:r>
            <a:r>
              <a:rPr lang="es-ES" sz="1800" dirty="0">
                <a:solidFill>
                  <a:srgbClr val="23505E"/>
                </a:solidFill>
              </a:rPr>
              <a:t>, de los cuales </a:t>
            </a:r>
            <a:r>
              <a:rPr lang="es-ES" sz="2000" b="1" dirty="0">
                <a:solidFill>
                  <a:srgbClr val="23505E"/>
                </a:solidFill>
              </a:rPr>
              <a:t>119</a:t>
            </a:r>
            <a:r>
              <a:rPr lang="es-ES" sz="1800" b="1" dirty="0">
                <a:solidFill>
                  <a:srgbClr val="23505E"/>
                </a:solidFill>
              </a:rPr>
              <a:t> se encuentran ubicados en las subregiones</a:t>
            </a:r>
            <a:r>
              <a:rPr lang="es-ES" sz="2800" b="1" dirty="0">
                <a:solidFill>
                  <a:srgbClr val="23505E"/>
                </a:solidFill>
              </a:rPr>
              <a:t> </a:t>
            </a:r>
            <a:r>
              <a:rPr lang="es-ES" sz="1800" b="1" dirty="0">
                <a:solidFill>
                  <a:srgbClr val="23505E"/>
                </a:solidFill>
              </a:rPr>
              <a:t>y </a:t>
            </a:r>
            <a:r>
              <a:rPr lang="es-ES" sz="2000" b="1" dirty="0">
                <a:solidFill>
                  <a:srgbClr val="23505E"/>
                </a:solidFill>
              </a:rPr>
              <a:t>16</a:t>
            </a:r>
            <a:r>
              <a:rPr lang="es-ES" sz="1800" b="1" dirty="0">
                <a:solidFill>
                  <a:srgbClr val="23505E"/>
                </a:solidFill>
              </a:rPr>
              <a:t> en el área metropolitana. </a:t>
            </a:r>
            <a:endParaRPr lang="es-ES" sz="2800" b="1" dirty="0">
              <a:solidFill>
                <a:srgbClr val="23505E"/>
              </a:solidFill>
            </a:endParaRPr>
          </a:p>
          <a:p>
            <a:pPr algn="just"/>
            <a:endParaRPr lang="es-CO" sz="1800" dirty="0">
              <a:solidFill>
                <a:srgbClr val="23505E"/>
              </a:solidFill>
            </a:endParaRPr>
          </a:p>
          <a:p>
            <a:pPr algn="just"/>
            <a:r>
              <a:rPr lang="es-CO" sz="2000" b="1" dirty="0">
                <a:solidFill>
                  <a:srgbClr val="00A5A4"/>
                </a:solidFill>
              </a:rPr>
              <a:t>A través de las cuales se brinda información personalizada referente a:</a:t>
            </a:r>
          </a:p>
          <a:p>
            <a:pPr algn="just"/>
            <a:endParaRPr lang="es-CO" sz="1800" b="1" dirty="0">
              <a:solidFill>
                <a:srgbClr val="00A5A4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00A5A4"/>
              </a:buClr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23505E"/>
                </a:solidFill>
              </a:rPr>
              <a:t>Trámites de autorizaciones de servicios.</a:t>
            </a:r>
          </a:p>
          <a:p>
            <a:pPr marL="285750" indent="-285750" algn="just">
              <a:lnSpc>
                <a:spcPct val="150000"/>
              </a:lnSpc>
              <a:buClr>
                <a:srgbClr val="00A5A4"/>
              </a:buClr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23505E"/>
                </a:solidFill>
              </a:rPr>
              <a:t>Gestiones de afiliación y novedades en el aseguramiento.</a:t>
            </a:r>
          </a:p>
          <a:p>
            <a:pPr marL="285750" indent="-285750" algn="just">
              <a:lnSpc>
                <a:spcPct val="150000"/>
              </a:lnSpc>
              <a:buClr>
                <a:srgbClr val="00A5A4"/>
              </a:buClr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23505E"/>
                </a:solidFill>
              </a:rPr>
              <a:t>Solicitud de portabilidad y movilidad.</a:t>
            </a:r>
          </a:p>
          <a:p>
            <a:pPr marL="285750" indent="-285750" algn="just">
              <a:lnSpc>
                <a:spcPct val="150000"/>
              </a:lnSpc>
              <a:buClr>
                <a:srgbClr val="00A5A4"/>
              </a:buClr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23505E"/>
                </a:solidFill>
              </a:rPr>
              <a:t>Trámites administrativos.</a:t>
            </a:r>
          </a:p>
          <a:p>
            <a:pPr marL="285750" indent="-285750" algn="just">
              <a:lnSpc>
                <a:spcPct val="150000"/>
              </a:lnSpc>
              <a:buClr>
                <a:srgbClr val="00A5A4"/>
              </a:buClr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23505E"/>
                </a:solidFill>
              </a:rPr>
              <a:t>Gestión de PQRSF a través de los buzones de sugerencias.</a:t>
            </a:r>
          </a:p>
        </p:txBody>
      </p:sp>
      <p:sp>
        <p:nvSpPr>
          <p:cNvPr id="5" name="Google Shape;32;p14">
            <a:extLst>
              <a:ext uri="{FF2B5EF4-FFF2-40B4-BE49-F238E27FC236}">
                <a16:creationId xmlns:a16="http://schemas.microsoft.com/office/drawing/2014/main" id="{9C18BFB9-03E3-78F1-F494-7E8C43422F96}"/>
              </a:ext>
            </a:extLst>
          </p:cNvPr>
          <p:cNvSpPr txBox="1"/>
          <p:nvPr/>
        </p:nvSpPr>
        <p:spPr>
          <a:xfrm>
            <a:off x="1198662" y="1485578"/>
            <a:ext cx="331236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O" sz="20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6.1 Generalidades</a:t>
            </a:r>
            <a:endParaRPr lang="es-ES" sz="2400" b="1" dirty="0">
              <a:solidFill>
                <a:srgbClr val="23505E"/>
              </a:solidFill>
              <a:latin typeface="Calibri"/>
              <a:cs typeface="Calibri"/>
            </a:endParaRPr>
          </a:p>
        </p:txBody>
      </p:sp>
      <p:sp>
        <p:nvSpPr>
          <p:cNvPr id="7" name="Google Shape;738;p50">
            <a:extLst>
              <a:ext uri="{FF2B5EF4-FFF2-40B4-BE49-F238E27FC236}">
                <a16:creationId xmlns:a16="http://schemas.microsoft.com/office/drawing/2014/main" id="{B3346B11-1ED6-111F-CB2F-E1380C5693D0}"/>
              </a:ext>
            </a:extLst>
          </p:cNvPr>
          <p:cNvSpPr txBox="1"/>
          <p:nvPr/>
        </p:nvSpPr>
        <p:spPr>
          <a:xfrm>
            <a:off x="3213474" y="765498"/>
            <a:ext cx="576346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s-MX" sz="28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Gestión en los puntos de atención</a:t>
            </a:r>
            <a:endParaRPr lang="es-ES" sz="2800" b="1" dirty="0">
              <a:solidFill>
                <a:srgbClr val="23505E"/>
              </a:solidFill>
              <a:latin typeface="Calibri"/>
              <a:cs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F51B588-FA9D-ACB4-4382-640B1247FF7A}"/>
              </a:ext>
            </a:extLst>
          </p:cNvPr>
          <p:cNvSpPr txBox="1"/>
          <p:nvPr/>
        </p:nvSpPr>
        <p:spPr>
          <a:xfrm>
            <a:off x="3124731" y="6238106"/>
            <a:ext cx="59409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i="1" dirty="0">
                <a:solidFill>
                  <a:srgbClr val="000000"/>
                </a:solidFill>
                <a:latin typeface="Arial" panose="020B0604020202020204" pitchFamily="34" charset="0"/>
              </a:rPr>
              <a:t>Fuente: Área Administrativa/Savia Salud EPS/Trimestre IV-2022</a:t>
            </a:r>
            <a:endParaRPr lang="es-ES" sz="800" b="0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">
            <a:extLst>
              <a:ext uri="{FF2B5EF4-FFF2-40B4-BE49-F238E27FC236}">
                <a16:creationId xmlns:a16="http://schemas.microsoft.com/office/drawing/2014/main" id="{2F6C2E3C-7A83-4831-8FE8-14B1B392AD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75438" y="15266988"/>
            <a:ext cx="304800" cy="30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3" name="Google Shape;738;p50">
            <a:extLst>
              <a:ext uri="{FF2B5EF4-FFF2-40B4-BE49-F238E27FC236}">
                <a16:creationId xmlns:a16="http://schemas.microsoft.com/office/drawing/2014/main" id="{D6495BC6-AD03-D474-690B-0F42EB2093E6}"/>
              </a:ext>
            </a:extLst>
          </p:cNvPr>
          <p:cNvSpPr txBox="1"/>
          <p:nvPr/>
        </p:nvSpPr>
        <p:spPr>
          <a:xfrm>
            <a:off x="3288172" y="355108"/>
            <a:ext cx="576346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s-MX" sz="28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Gestión en los puntos de atención</a:t>
            </a:r>
            <a:endParaRPr lang="es-ES" sz="2800" b="1" dirty="0">
              <a:solidFill>
                <a:srgbClr val="23505E"/>
              </a:solidFill>
              <a:latin typeface="Calibri"/>
              <a:cs typeface="Calibri"/>
            </a:endParaRPr>
          </a:p>
        </p:txBody>
      </p:sp>
      <p:sp>
        <p:nvSpPr>
          <p:cNvPr id="6" name="Google Shape;32;p14">
            <a:extLst>
              <a:ext uri="{FF2B5EF4-FFF2-40B4-BE49-F238E27FC236}">
                <a16:creationId xmlns:a16="http://schemas.microsoft.com/office/drawing/2014/main" id="{C5E2AC16-EA3F-3770-4DE9-6C6B8E34E98F}"/>
              </a:ext>
            </a:extLst>
          </p:cNvPr>
          <p:cNvSpPr txBox="1"/>
          <p:nvPr/>
        </p:nvSpPr>
        <p:spPr>
          <a:xfrm>
            <a:off x="838622" y="1053530"/>
            <a:ext cx="687185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0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6.2 </a:t>
            </a:r>
            <a:r>
              <a:rPr lang="es-ES" sz="2400" b="1" dirty="0">
                <a:solidFill>
                  <a:srgbClr val="23505E"/>
                </a:solidFill>
                <a:latin typeface="Calibri"/>
                <a:cs typeface="Calibri"/>
              </a:rPr>
              <a:t>Promedio de visitas en los puntos de atención</a:t>
            </a:r>
          </a:p>
        </p:txBody>
      </p:sp>
      <p:sp>
        <p:nvSpPr>
          <p:cNvPr id="7" name="Google Shape;708;p48">
            <a:extLst>
              <a:ext uri="{FF2B5EF4-FFF2-40B4-BE49-F238E27FC236}">
                <a16:creationId xmlns:a16="http://schemas.microsoft.com/office/drawing/2014/main" id="{98873637-4121-0E86-090F-2501CF6D8A02}"/>
              </a:ext>
            </a:extLst>
          </p:cNvPr>
          <p:cNvSpPr/>
          <p:nvPr/>
        </p:nvSpPr>
        <p:spPr>
          <a:xfrm>
            <a:off x="5533304" y="2421426"/>
            <a:ext cx="5620179" cy="1371600"/>
          </a:xfrm>
          <a:custGeom>
            <a:avLst/>
            <a:gdLst/>
            <a:ahLst/>
            <a:cxnLst/>
            <a:rect l="l" t="t" r="r" b="b"/>
            <a:pathLst>
              <a:path w="942" h="456" extrusionOk="0">
                <a:moveTo>
                  <a:pt x="0" y="456"/>
                </a:moveTo>
                <a:lnTo>
                  <a:pt x="794" y="456"/>
                </a:lnTo>
                <a:lnTo>
                  <a:pt x="942" y="228"/>
                </a:lnTo>
                <a:lnTo>
                  <a:pt x="794" y="0"/>
                </a:lnTo>
                <a:lnTo>
                  <a:pt x="0" y="0"/>
                </a:lnTo>
                <a:lnTo>
                  <a:pt x="78" y="228"/>
                </a:lnTo>
                <a:lnTo>
                  <a:pt x="0" y="456"/>
                </a:lnTo>
                <a:close/>
              </a:path>
            </a:pathLst>
          </a:custGeom>
          <a:solidFill>
            <a:srgbClr val="2350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lang="es-CO" sz="1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s-CO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 tiempo de espera para </a:t>
            </a:r>
          </a:p>
          <a:p>
            <a:pPr algn="ctr"/>
            <a:r>
              <a:rPr lang="es-CO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atención preferencial </a:t>
            </a:r>
            <a:r>
              <a:rPr lang="es-CO" sz="1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 de </a:t>
            </a:r>
            <a:r>
              <a:rPr lang="es-CO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 minutos, </a:t>
            </a:r>
          </a:p>
          <a:p>
            <a:pPr algn="ctr"/>
            <a:r>
              <a:rPr lang="es-CO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 para atención general es de 20 minutos </a:t>
            </a:r>
            <a:r>
              <a:rPr lang="es-CO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388E4BA-F5EE-0239-05DB-307BAF8E0FD4}"/>
              </a:ext>
            </a:extLst>
          </p:cNvPr>
          <p:cNvSpPr txBox="1"/>
          <p:nvPr/>
        </p:nvSpPr>
        <p:spPr>
          <a:xfrm>
            <a:off x="5613379" y="3957186"/>
            <a:ext cx="46666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rgbClr val="23505E"/>
                </a:solidFill>
              </a:rPr>
              <a:t>Para consultar ubicación y horarios de nuestros puntos de atención, lo puedes hacer a través del siguiente link </a:t>
            </a:r>
            <a:r>
              <a:rPr lang="es-CO" sz="1400" dirty="0">
                <a:solidFill>
                  <a:srgbClr val="23505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https://www.saviasaludeps.com/sitioweb/index.php/afiliados/puntos-de-atencion/savia-salud-eps</a:t>
            </a:r>
            <a:endParaRPr lang="es-CO" sz="1400" dirty="0">
              <a:solidFill>
                <a:srgbClr val="23505E"/>
              </a:solidFill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AEB9A1AA-B653-963B-50B1-43C479EE5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159506"/>
              </p:ext>
            </p:extLst>
          </p:nvPr>
        </p:nvGraphicFramePr>
        <p:xfrm>
          <a:off x="1112311" y="1566467"/>
          <a:ext cx="4201555" cy="4548067"/>
        </p:xfrm>
        <a:graphic>
          <a:graphicData uri="http://schemas.openxmlformats.org/drawingml/2006/table">
            <a:tbl>
              <a:tblPr/>
              <a:tblGrid>
                <a:gridCol w="1606137">
                  <a:extLst>
                    <a:ext uri="{9D8B030D-6E8A-4147-A177-3AD203B41FA5}">
                      <a16:colId xmlns:a16="http://schemas.microsoft.com/office/drawing/2014/main" val="50659074"/>
                    </a:ext>
                  </a:extLst>
                </a:gridCol>
                <a:gridCol w="826344">
                  <a:extLst>
                    <a:ext uri="{9D8B030D-6E8A-4147-A177-3AD203B41FA5}">
                      <a16:colId xmlns:a16="http://schemas.microsoft.com/office/drawing/2014/main" val="393621321"/>
                    </a:ext>
                  </a:extLst>
                </a:gridCol>
                <a:gridCol w="884537">
                  <a:extLst>
                    <a:ext uri="{9D8B030D-6E8A-4147-A177-3AD203B41FA5}">
                      <a16:colId xmlns:a16="http://schemas.microsoft.com/office/drawing/2014/main" val="1444703691"/>
                    </a:ext>
                  </a:extLst>
                </a:gridCol>
                <a:gridCol w="884537">
                  <a:extLst>
                    <a:ext uri="{9D8B030D-6E8A-4147-A177-3AD203B41FA5}">
                      <a16:colId xmlns:a16="http://schemas.microsoft.com/office/drawing/2014/main" val="1372439031"/>
                    </a:ext>
                  </a:extLst>
                </a:gridCol>
              </a:tblGrid>
              <a:tr h="6121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MUNICIPIO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NÚMERO DE OFICINAS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DE USUARIOS ATENDIDOS EN EL DÍA POR TRIMESTRE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DE USUARIOS ATENDIDOS TRIMESTRE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839961"/>
                  </a:ext>
                </a:extLst>
              </a:tr>
              <a:tr h="14164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Magdalena Medio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37.924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81165"/>
                  </a:ext>
                </a:extLst>
              </a:tr>
              <a:tr h="14164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Bajo Cauca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24.937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97739"/>
                  </a:ext>
                </a:extLst>
              </a:tr>
              <a:tr h="14164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Urabá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102.258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11887"/>
                  </a:ext>
                </a:extLst>
              </a:tr>
              <a:tr h="14164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Nordeste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43.161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385361"/>
                  </a:ext>
                </a:extLst>
              </a:tr>
              <a:tr h="14164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Occidente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75.494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288452"/>
                  </a:ext>
                </a:extLst>
              </a:tr>
              <a:tr h="14164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96.522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151705"/>
                  </a:ext>
                </a:extLst>
              </a:tr>
              <a:tr h="14164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Oriente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187.630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942380"/>
                  </a:ext>
                </a:extLst>
              </a:tr>
              <a:tr h="14164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Suroeste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104.771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444041"/>
                  </a:ext>
                </a:extLst>
              </a:tr>
              <a:tr h="14164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Élite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100.685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363899"/>
                  </a:ext>
                </a:extLst>
              </a:tr>
              <a:tr h="14164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Barbosa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645849"/>
                  </a:ext>
                </a:extLst>
              </a:tr>
              <a:tr h="14164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38.350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616222"/>
                  </a:ext>
                </a:extLst>
              </a:tr>
              <a:tr h="14164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31.466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174300"/>
                  </a:ext>
                </a:extLst>
              </a:tr>
              <a:tr h="14164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Girardota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949303"/>
                  </a:ext>
                </a:extLst>
              </a:tr>
              <a:tr h="14164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Copacabana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6.728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1311296"/>
                  </a:ext>
                </a:extLst>
              </a:tr>
              <a:tr h="14164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Sabaneta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8.258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272091"/>
                  </a:ext>
                </a:extLst>
              </a:tr>
              <a:tr h="14164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Itagüí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17.496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794936"/>
                  </a:ext>
                </a:extLst>
              </a:tr>
              <a:tr h="14164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Estrella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5.502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929539"/>
                  </a:ext>
                </a:extLst>
              </a:tr>
              <a:tr h="14164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Cristóbal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12.781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265106"/>
                  </a:ext>
                </a:extLst>
              </a:tr>
              <a:tr h="14164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Envigado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7.486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175124"/>
                  </a:ext>
                </a:extLst>
              </a:tr>
              <a:tr h="14164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Antonio de Prado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7.449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779772"/>
                  </a:ext>
                </a:extLst>
              </a:tr>
              <a:tr h="14164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8.527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242932"/>
                  </a:ext>
                </a:extLst>
              </a:tr>
              <a:tr h="14164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053567"/>
                  </a:ext>
                </a:extLst>
              </a:tr>
              <a:tr h="14164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Neurológico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8.186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769398"/>
                  </a:ext>
                </a:extLst>
              </a:tr>
              <a:tr h="11599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Hospital General de Medellín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51369"/>
                  </a:ext>
                </a:extLst>
              </a:tr>
              <a:tr h="2046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15.691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941.467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446286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A7A46EDF-5E92-38AB-615C-F411585ED075}"/>
              </a:ext>
            </a:extLst>
          </p:cNvPr>
          <p:cNvSpPr txBox="1"/>
          <p:nvPr/>
        </p:nvSpPr>
        <p:spPr>
          <a:xfrm>
            <a:off x="3124731" y="6238106"/>
            <a:ext cx="59409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i="1" dirty="0">
                <a:solidFill>
                  <a:srgbClr val="000000"/>
                </a:solidFill>
                <a:latin typeface="Arial" panose="020B0604020202020204" pitchFamily="34" charset="0"/>
              </a:rPr>
              <a:t>Fuente: Dirección de Aseguramiento/Savia Salud EPS/Trimestre IV-2022</a:t>
            </a:r>
            <a:endParaRPr lang="es-ES" sz="800" b="0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3596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C24465-C068-4B01-92DD-6EFAFF5C5869}"/>
              </a:ext>
            </a:extLst>
          </p:cNvPr>
          <p:cNvSpPr txBox="1"/>
          <p:nvPr/>
        </p:nvSpPr>
        <p:spPr>
          <a:xfrm>
            <a:off x="2036650" y="4437906"/>
            <a:ext cx="81630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s-ES" sz="1600" b="1" dirty="0">
                <a:solidFill>
                  <a:srgbClr val="23505E"/>
                </a:solidFill>
                <a:latin typeface="Calibri" panose="020F0502020204030204" pitchFamily="34" charset="0"/>
              </a:rPr>
              <a:t>En el IV trimestre del año 2022, a través de las líneas de atención al usuario, se brindó respuesta a un total de </a:t>
            </a:r>
            <a:r>
              <a:rPr lang="es-ES" sz="1800" b="1" dirty="0">
                <a:solidFill>
                  <a:srgbClr val="009999"/>
                </a:solidFill>
                <a:latin typeface="Calibri" panose="020F0502020204030204" pitchFamily="34" charset="0"/>
              </a:rPr>
              <a:t>40.261</a:t>
            </a:r>
            <a:r>
              <a:rPr lang="es-ES" sz="1600" b="1" dirty="0">
                <a:solidFill>
                  <a:srgbClr val="23505E"/>
                </a:solidFill>
                <a:latin typeface="Calibri" panose="020F0502020204030204" pitchFamily="34" charset="0"/>
              </a:rPr>
              <a:t> solitudes, de las cuales el </a:t>
            </a:r>
            <a:r>
              <a:rPr lang="es-ES" sz="1800" b="1" dirty="0">
                <a:solidFill>
                  <a:srgbClr val="009999"/>
                </a:solidFill>
                <a:latin typeface="Calibri" panose="020F0502020204030204" pitchFamily="34" charset="0"/>
              </a:rPr>
              <a:t>74%</a:t>
            </a:r>
            <a:r>
              <a:rPr lang="es-ES" sz="1600" b="1" dirty="0">
                <a:solidFill>
                  <a:srgbClr val="23505E"/>
                </a:solidFill>
                <a:latin typeface="Calibri" panose="020F0502020204030204" pitchFamily="34" charset="0"/>
              </a:rPr>
              <a:t> corresponde a trámites para garantizar el acceso a los servicios de salud.</a:t>
            </a:r>
          </a:p>
        </p:txBody>
      </p:sp>
      <p:sp>
        <p:nvSpPr>
          <p:cNvPr id="6" name="Google Shape;32;p14">
            <a:extLst>
              <a:ext uri="{FF2B5EF4-FFF2-40B4-BE49-F238E27FC236}">
                <a16:creationId xmlns:a16="http://schemas.microsoft.com/office/drawing/2014/main" id="{EBCFF34E-593C-607D-93F9-3107BAB48D66}"/>
              </a:ext>
            </a:extLst>
          </p:cNvPr>
          <p:cNvSpPr txBox="1"/>
          <p:nvPr/>
        </p:nvSpPr>
        <p:spPr>
          <a:xfrm>
            <a:off x="1414686" y="1773610"/>
            <a:ext cx="545327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0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7.1 </a:t>
            </a:r>
            <a:r>
              <a:rPr lang="es-ES" sz="2400" b="1" dirty="0">
                <a:solidFill>
                  <a:srgbClr val="23505E"/>
                </a:solidFill>
                <a:latin typeface="Calibri"/>
                <a:cs typeface="Calibri"/>
              </a:rPr>
              <a:t>Atenciones de línea telefónica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53443D9-2D1F-42D9-38DF-12974A0E9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112080"/>
              </p:ext>
            </p:extLst>
          </p:nvPr>
        </p:nvGraphicFramePr>
        <p:xfrm>
          <a:off x="2674825" y="2493690"/>
          <a:ext cx="6840762" cy="1583270"/>
        </p:xfrm>
        <a:graphic>
          <a:graphicData uri="http://schemas.openxmlformats.org/drawingml/2006/table">
            <a:tbl>
              <a:tblPr/>
              <a:tblGrid>
                <a:gridCol w="2011988">
                  <a:extLst>
                    <a:ext uri="{9D8B030D-6E8A-4147-A177-3AD203B41FA5}">
                      <a16:colId xmlns:a16="http://schemas.microsoft.com/office/drawing/2014/main" val="1730826064"/>
                    </a:ext>
                  </a:extLst>
                </a:gridCol>
                <a:gridCol w="965755">
                  <a:extLst>
                    <a:ext uri="{9D8B030D-6E8A-4147-A177-3AD203B41FA5}">
                      <a16:colId xmlns:a16="http://schemas.microsoft.com/office/drawing/2014/main" val="450254130"/>
                    </a:ext>
                  </a:extLst>
                </a:gridCol>
                <a:gridCol w="965755">
                  <a:extLst>
                    <a:ext uri="{9D8B030D-6E8A-4147-A177-3AD203B41FA5}">
                      <a16:colId xmlns:a16="http://schemas.microsoft.com/office/drawing/2014/main" val="3175865562"/>
                    </a:ext>
                  </a:extLst>
                </a:gridCol>
                <a:gridCol w="1068485">
                  <a:extLst>
                    <a:ext uri="{9D8B030D-6E8A-4147-A177-3AD203B41FA5}">
                      <a16:colId xmlns:a16="http://schemas.microsoft.com/office/drawing/2014/main" val="3253286232"/>
                    </a:ext>
                  </a:extLst>
                </a:gridCol>
                <a:gridCol w="863024">
                  <a:extLst>
                    <a:ext uri="{9D8B030D-6E8A-4147-A177-3AD203B41FA5}">
                      <a16:colId xmlns:a16="http://schemas.microsoft.com/office/drawing/2014/main" val="2069067329"/>
                    </a:ext>
                  </a:extLst>
                </a:gridCol>
                <a:gridCol w="965755">
                  <a:extLst>
                    <a:ext uri="{9D8B030D-6E8A-4147-A177-3AD203B41FA5}">
                      <a16:colId xmlns:a16="http://schemas.microsoft.com/office/drawing/2014/main" val="3429387065"/>
                    </a:ext>
                  </a:extLst>
                </a:gridCol>
              </a:tblGrid>
              <a:tr h="42884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LINEA DE ATENCIÓN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OCTUBRE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NOVIEMBRE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DICIEMBRE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473553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Red y Autorizaciones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91452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Aseguramiento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692525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Fallas en la línea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724725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Línea de PQRSF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820236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Orientación a otras áreas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901113"/>
                  </a:ext>
                </a:extLst>
              </a:tr>
              <a:tr h="18913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TOTAL/MES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15.857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13.460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10.944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40.261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924160"/>
                  </a:ext>
                </a:extLst>
              </a:tr>
            </a:tbl>
          </a:graphicData>
        </a:graphic>
      </p:graphicFrame>
      <p:sp>
        <p:nvSpPr>
          <p:cNvPr id="3" name="Google Shape;32;p14">
            <a:extLst>
              <a:ext uri="{FF2B5EF4-FFF2-40B4-BE49-F238E27FC236}">
                <a16:creationId xmlns:a16="http://schemas.microsoft.com/office/drawing/2014/main" id="{0A5D9295-3819-8637-9AD9-9966B3726E76}"/>
              </a:ext>
            </a:extLst>
          </p:cNvPr>
          <p:cNvSpPr txBox="1"/>
          <p:nvPr/>
        </p:nvSpPr>
        <p:spPr>
          <a:xfrm>
            <a:off x="1880170" y="981522"/>
            <a:ext cx="843006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800" b="1" dirty="0">
                <a:solidFill>
                  <a:srgbClr val="2350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Solicitudes no presenciales</a:t>
            </a:r>
            <a:endParaRPr lang="es-MX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92F6F0-E82B-95F1-065D-B41AEC14A6AC}"/>
              </a:ext>
            </a:extLst>
          </p:cNvPr>
          <p:cNvSpPr txBox="1"/>
          <p:nvPr/>
        </p:nvSpPr>
        <p:spPr>
          <a:xfrm>
            <a:off x="3124731" y="6481158"/>
            <a:ext cx="59409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i="1" dirty="0">
                <a:solidFill>
                  <a:srgbClr val="000000"/>
                </a:solidFill>
                <a:latin typeface="Arial" panose="020B0604020202020204" pitchFamily="34" charset="0"/>
              </a:rPr>
              <a:t>Fuente: Área Atención al usuario/Savia Salud EPS/Trimestre IV-2022</a:t>
            </a:r>
            <a:endParaRPr lang="es-ES" sz="800" b="0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51E3976-5D50-6C38-834A-240FCDF07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223842"/>
              </p:ext>
            </p:extLst>
          </p:nvPr>
        </p:nvGraphicFramePr>
        <p:xfrm>
          <a:off x="3358902" y="1989634"/>
          <a:ext cx="5040560" cy="1346092"/>
        </p:xfrm>
        <a:graphic>
          <a:graphicData uri="http://schemas.openxmlformats.org/drawingml/2006/table">
            <a:tbl>
              <a:tblPr/>
              <a:tblGrid>
                <a:gridCol w="1350508">
                  <a:extLst>
                    <a:ext uri="{9D8B030D-6E8A-4147-A177-3AD203B41FA5}">
                      <a16:colId xmlns:a16="http://schemas.microsoft.com/office/drawing/2014/main" val="4274961811"/>
                    </a:ext>
                  </a:extLst>
                </a:gridCol>
                <a:gridCol w="847222">
                  <a:extLst>
                    <a:ext uri="{9D8B030D-6E8A-4147-A177-3AD203B41FA5}">
                      <a16:colId xmlns:a16="http://schemas.microsoft.com/office/drawing/2014/main" val="3694470947"/>
                    </a:ext>
                  </a:extLst>
                </a:gridCol>
                <a:gridCol w="847222">
                  <a:extLst>
                    <a:ext uri="{9D8B030D-6E8A-4147-A177-3AD203B41FA5}">
                      <a16:colId xmlns:a16="http://schemas.microsoft.com/office/drawing/2014/main" val="3547136806"/>
                    </a:ext>
                  </a:extLst>
                </a:gridCol>
                <a:gridCol w="847222">
                  <a:extLst>
                    <a:ext uri="{9D8B030D-6E8A-4147-A177-3AD203B41FA5}">
                      <a16:colId xmlns:a16="http://schemas.microsoft.com/office/drawing/2014/main" val="578682108"/>
                    </a:ext>
                  </a:extLst>
                </a:gridCol>
                <a:gridCol w="1148386">
                  <a:extLst>
                    <a:ext uri="{9D8B030D-6E8A-4147-A177-3AD203B41FA5}">
                      <a16:colId xmlns:a16="http://schemas.microsoft.com/office/drawing/2014/main" val="180558002"/>
                    </a:ext>
                  </a:extLst>
                </a:gridCol>
              </a:tblGrid>
              <a:tr h="22851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ORIGEN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OCTUBRE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NOVIEMBRE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DICIEMBRE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PQRD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5751"/>
                  </a:ext>
                </a:extLst>
              </a:tr>
              <a:tr h="203537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Supersalud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3.373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3.528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463174"/>
                  </a:ext>
                </a:extLst>
              </a:tr>
              <a:tr h="22851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Página Web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299671"/>
                  </a:ext>
                </a:extLst>
              </a:tr>
              <a:tr h="22851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Correo Electrónico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593917"/>
                  </a:ext>
                </a:extLst>
              </a:tr>
              <a:tr h="22851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Redes Sociales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121984"/>
                  </a:ext>
                </a:extLst>
              </a:tr>
              <a:tr h="22851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MES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4.143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4.585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4.428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517531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441180C3-1A86-696A-5C0F-9C6AD48D80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485184"/>
              </p:ext>
            </p:extLst>
          </p:nvPr>
        </p:nvGraphicFramePr>
        <p:xfrm>
          <a:off x="4117385" y="4021739"/>
          <a:ext cx="3547559" cy="1205535"/>
        </p:xfrm>
        <a:graphic>
          <a:graphicData uri="http://schemas.openxmlformats.org/drawingml/2006/table">
            <a:tbl>
              <a:tblPr/>
              <a:tblGrid>
                <a:gridCol w="2362097">
                  <a:extLst>
                    <a:ext uri="{9D8B030D-6E8A-4147-A177-3AD203B41FA5}">
                      <a16:colId xmlns:a16="http://schemas.microsoft.com/office/drawing/2014/main" val="4274961811"/>
                    </a:ext>
                  </a:extLst>
                </a:gridCol>
                <a:gridCol w="1185462">
                  <a:extLst>
                    <a:ext uri="{9D8B030D-6E8A-4147-A177-3AD203B41FA5}">
                      <a16:colId xmlns:a16="http://schemas.microsoft.com/office/drawing/2014/main" val="3694470947"/>
                    </a:ext>
                  </a:extLst>
                </a:gridCol>
              </a:tblGrid>
              <a:tr h="28183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RINCIPALES MOTIVOS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DICIEMBRE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5751"/>
                  </a:ext>
                </a:extLst>
              </a:tr>
              <a:tr h="28183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Asignación de citas 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(consultas, procedimientos, ayudas diagnosticas)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463174"/>
                  </a:ext>
                </a:extLst>
              </a:tr>
              <a:tr h="28183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Medicamentos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4299671"/>
                  </a:ext>
                </a:extLst>
              </a:tr>
              <a:tr h="28183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Referencia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8121984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DAF74FC5-B93A-BC8A-66A1-1C176BC97855}"/>
              </a:ext>
            </a:extLst>
          </p:cNvPr>
          <p:cNvSpPr txBox="1"/>
          <p:nvPr/>
        </p:nvSpPr>
        <p:spPr>
          <a:xfrm>
            <a:off x="3771422" y="3604674"/>
            <a:ext cx="42394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1" i="0" u="none" strike="noStrike" dirty="0">
                <a:solidFill>
                  <a:srgbClr val="23505E"/>
                </a:solidFill>
                <a:effectLst/>
                <a:latin typeface="Calibri" panose="020F0502020204030204" pitchFamily="34" charset="0"/>
              </a:rPr>
              <a:t>Los principales motivos de PQRD se deben a: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264C632-921B-6657-BE79-6811CB9EB946}"/>
              </a:ext>
            </a:extLst>
          </p:cNvPr>
          <p:cNvSpPr txBox="1"/>
          <p:nvPr/>
        </p:nvSpPr>
        <p:spPr>
          <a:xfrm>
            <a:off x="2839183" y="5498902"/>
            <a:ext cx="6510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i="0" u="none" strike="noStrike" baseline="0" dirty="0">
                <a:solidFill>
                  <a:srgbClr val="22505E"/>
                </a:solidFill>
                <a:latin typeface="Open Sans" panose="020B0606030504020204" pitchFamily="34" charset="0"/>
              </a:rPr>
              <a:t>Nota: </a:t>
            </a:r>
            <a:r>
              <a:rPr lang="es-ES" sz="1200" b="0" i="0" u="none" strike="noStrike" baseline="0" dirty="0">
                <a:solidFill>
                  <a:srgbClr val="22505E"/>
                </a:solidFill>
                <a:latin typeface="Open Sans" panose="020B0606030504020204" pitchFamily="34" charset="0"/>
              </a:rPr>
              <a:t>Las PQRD incluyen peticiones, derechos de petición, quejas, reclamos registrados en el aplicativo misional de la EPS</a:t>
            </a:r>
            <a:endParaRPr lang="es-CO" sz="1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FF6175-23C8-0763-D2B6-0CEDF8F32680}"/>
              </a:ext>
            </a:extLst>
          </p:cNvPr>
          <p:cNvSpPr txBox="1"/>
          <p:nvPr/>
        </p:nvSpPr>
        <p:spPr>
          <a:xfrm>
            <a:off x="3124731" y="6481158"/>
            <a:ext cx="59409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i="1" dirty="0">
                <a:solidFill>
                  <a:srgbClr val="000000"/>
                </a:solidFill>
                <a:latin typeface="Arial" panose="020B0604020202020204" pitchFamily="34" charset="0"/>
              </a:rPr>
              <a:t>Fuente: Área Atención al usuario/Savia Salud EPS/Trimestre IV-2022</a:t>
            </a:r>
            <a:endParaRPr lang="es-ES" sz="800" b="0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Google Shape;32;p14">
            <a:extLst>
              <a:ext uri="{FF2B5EF4-FFF2-40B4-BE49-F238E27FC236}">
                <a16:creationId xmlns:a16="http://schemas.microsoft.com/office/drawing/2014/main" id="{C2BC484B-BEBF-22CD-C428-F9D7F815328D}"/>
              </a:ext>
            </a:extLst>
          </p:cNvPr>
          <p:cNvSpPr txBox="1"/>
          <p:nvPr/>
        </p:nvSpPr>
        <p:spPr>
          <a:xfrm>
            <a:off x="1880170" y="549474"/>
            <a:ext cx="843006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800" b="1" dirty="0">
                <a:solidFill>
                  <a:srgbClr val="2350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Solicitudes no presenciales</a:t>
            </a:r>
            <a:endParaRPr lang="es-MX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32;p14">
            <a:extLst>
              <a:ext uri="{FF2B5EF4-FFF2-40B4-BE49-F238E27FC236}">
                <a16:creationId xmlns:a16="http://schemas.microsoft.com/office/drawing/2014/main" id="{679900ED-CC89-B0F0-820E-5C210C26A139}"/>
              </a:ext>
            </a:extLst>
          </p:cNvPr>
          <p:cNvSpPr txBox="1"/>
          <p:nvPr/>
        </p:nvSpPr>
        <p:spPr>
          <a:xfrm>
            <a:off x="1198662" y="1239249"/>
            <a:ext cx="10441160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O" sz="20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7.2 </a:t>
            </a:r>
            <a:r>
              <a:rPr lang="es-ES" sz="2400" b="1" dirty="0">
                <a:solidFill>
                  <a:srgbClr val="23505E"/>
                </a:solidFill>
                <a:latin typeface="Calibri"/>
                <a:cs typeface="Calibri"/>
              </a:rPr>
              <a:t>Atención por otros medios </a:t>
            </a:r>
            <a:r>
              <a:rPr lang="es-MX" sz="2000" b="1" dirty="0">
                <a:solidFill>
                  <a:srgbClr val="23505E"/>
                </a:solidFill>
                <a:latin typeface="Calibri"/>
                <a:cs typeface="Calibri"/>
                <a:sym typeface="Calibri"/>
              </a:rPr>
              <a:t>(Plataforma Supersalud, Página web, Correo electrónico, Redes sociales)</a:t>
            </a:r>
            <a:endParaRPr lang="es-ES" sz="2000" b="1" dirty="0">
              <a:solidFill>
                <a:srgbClr val="23505E"/>
              </a:solidFill>
              <a:latin typeface="Calibri"/>
              <a:cs typeface="Calibri"/>
            </a:endParaRPr>
          </a:p>
          <a:p>
            <a:endParaRPr lang="es-ES" sz="2400" b="1" dirty="0">
              <a:solidFill>
                <a:srgbClr val="23505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588982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085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/>
        </p:nvSpPr>
        <p:spPr>
          <a:xfrm>
            <a:off x="1342678" y="1053530"/>
            <a:ext cx="315336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>
                <a:solidFill>
                  <a:srgbClr val="006D74"/>
                </a:solidFill>
                <a:latin typeface="Calibri"/>
                <a:cs typeface="Calibri"/>
                <a:sym typeface="Calibri"/>
              </a:rPr>
              <a:t>Contenido </a:t>
            </a:r>
            <a:endParaRPr sz="1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6619A0-959A-4B97-9AB0-5AB2BB1EE17B}"/>
              </a:ext>
            </a:extLst>
          </p:cNvPr>
          <p:cNvSpPr txBox="1"/>
          <p:nvPr/>
        </p:nvSpPr>
        <p:spPr>
          <a:xfrm>
            <a:off x="1569471" y="1989634"/>
            <a:ext cx="90514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90"/>
              </a:spcBef>
              <a:buClr>
                <a:srgbClr val="00A5A4"/>
              </a:buClr>
              <a:buAutoNum type="arabicPeriod"/>
            </a:pPr>
            <a:r>
              <a:rPr lang="es-ES" sz="2000" dirty="0">
                <a:solidFill>
                  <a:srgbClr val="23505E"/>
                </a:solidFill>
              </a:rPr>
              <a:t>Cantidad de afiliados</a:t>
            </a:r>
          </a:p>
          <a:p>
            <a:pPr marL="342900" indent="-342900" algn="just">
              <a:spcBef>
                <a:spcPts val="190"/>
              </a:spcBef>
              <a:buClr>
                <a:srgbClr val="00A5A4"/>
              </a:buClr>
              <a:buAutoNum type="arabicPeriod"/>
            </a:pPr>
            <a:endParaRPr lang="es-ES" sz="1000" dirty="0">
              <a:solidFill>
                <a:srgbClr val="23505E"/>
              </a:solidFill>
            </a:endParaRPr>
          </a:p>
          <a:p>
            <a:pPr marL="342900" indent="-342900" algn="just">
              <a:spcBef>
                <a:spcPts val="190"/>
              </a:spcBef>
              <a:buClr>
                <a:srgbClr val="00A5A4"/>
              </a:buClr>
              <a:buFontTx/>
              <a:buAutoNum type="arabicPeriod"/>
            </a:pPr>
            <a:r>
              <a:rPr lang="es-CO" sz="2000" dirty="0">
                <a:solidFill>
                  <a:srgbClr val="23505E"/>
                </a:solidFill>
              </a:rPr>
              <a:t>Novedades presentadas en el aseguramiento</a:t>
            </a:r>
          </a:p>
          <a:p>
            <a:pPr marL="342900" indent="-342900" algn="just">
              <a:spcBef>
                <a:spcPts val="190"/>
              </a:spcBef>
              <a:buClr>
                <a:srgbClr val="00A5A4"/>
              </a:buClr>
              <a:buFontTx/>
              <a:buAutoNum type="arabicPeriod"/>
            </a:pPr>
            <a:endParaRPr lang="es-ES" sz="1000" dirty="0">
              <a:solidFill>
                <a:srgbClr val="23505E"/>
              </a:solidFill>
            </a:endParaRPr>
          </a:p>
          <a:p>
            <a:pPr marL="342900" indent="-342900" algn="just">
              <a:spcBef>
                <a:spcPts val="190"/>
              </a:spcBef>
              <a:buClr>
                <a:srgbClr val="00A5A4"/>
              </a:buClr>
              <a:buAutoNum type="arabicPeriod"/>
            </a:pPr>
            <a:r>
              <a:rPr lang="es-ES" sz="2000" dirty="0">
                <a:solidFill>
                  <a:srgbClr val="23505E"/>
                </a:solidFill>
              </a:rPr>
              <a:t>Indicadores de gestión del Sistema Obligatorio de Garantía de la Calidad - SOGC</a:t>
            </a:r>
          </a:p>
          <a:p>
            <a:pPr marL="342900" indent="-342900" algn="just">
              <a:spcBef>
                <a:spcPts val="190"/>
              </a:spcBef>
              <a:buClr>
                <a:srgbClr val="00A5A4"/>
              </a:buClr>
              <a:buAutoNum type="arabicPeriod"/>
            </a:pPr>
            <a:endParaRPr lang="es-ES" sz="1000" dirty="0">
              <a:solidFill>
                <a:srgbClr val="23505E"/>
              </a:solidFill>
            </a:endParaRPr>
          </a:p>
          <a:p>
            <a:pPr marL="342900" indent="-342900" algn="just">
              <a:spcBef>
                <a:spcPts val="190"/>
              </a:spcBef>
              <a:buClr>
                <a:srgbClr val="00A5A4"/>
              </a:buClr>
              <a:buAutoNum type="arabicPeriod"/>
            </a:pPr>
            <a:r>
              <a:rPr lang="es-ES" sz="2000" dirty="0">
                <a:solidFill>
                  <a:srgbClr val="23505E"/>
                </a:solidFill>
              </a:rPr>
              <a:t>Estado de contratación de la red por nivel de complejidad</a:t>
            </a:r>
          </a:p>
          <a:p>
            <a:pPr marL="342900" indent="-342900" algn="just">
              <a:spcBef>
                <a:spcPts val="190"/>
              </a:spcBef>
              <a:buClr>
                <a:srgbClr val="00A5A4"/>
              </a:buClr>
              <a:buAutoNum type="arabicPeriod"/>
            </a:pPr>
            <a:endParaRPr lang="es-ES" sz="1000" dirty="0">
              <a:solidFill>
                <a:srgbClr val="23505E"/>
              </a:solidFill>
            </a:endParaRPr>
          </a:p>
          <a:p>
            <a:pPr marL="342900" indent="-342900" algn="just">
              <a:spcBef>
                <a:spcPts val="190"/>
              </a:spcBef>
              <a:buClr>
                <a:srgbClr val="00A5A4"/>
              </a:buClr>
              <a:buFontTx/>
              <a:buAutoNum type="arabicPeriod"/>
            </a:pPr>
            <a:r>
              <a:rPr lang="es-CO" sz="2000" dirty="0">
                <a:solidFill>
                  <a:srgbClr val="23505E"/>
                </a:solidFill>
              </a:rPr>
              <a:t>Satisfacción de los usuarios</a:t>
            </a:r>
          </a:p>
          <a:p>
            <a:pPr marL="342900" indent="-342900" algn="just">
              <a:spcBef>
                <a:spcPts val="190"/>
              </a:spcBef>
              <a:buClr>
                <a:srgbClr val="00A5A4"/>
              </a:buClr>
              <a:buFontTx/>
              <a:buAutoNum type="arabicPeriod"/>
            </a:pPr>
            <a:endParaRPr lang="es-ES" sz="1000" dirty="0">
              <a:solidFill>
                <a:srgbClr val="23505E"/>
              </a:solidFill>
            </a:endParaRPr>
          </a:p>
          <a:p>
            <a:pPr marL="342900" indent="-342900" algn="just">
              <a:spcBef>
                <a:spcPts val="190"/>
              </a:spcBef>
              <a:buClr>
                <a:srgbClr val="00A5A4"/>
              </a:buClr>
              <a:buAutoNum type="arabicPeriod"/>
            </a:pPr>
            <a:r>
              <a:rPr lang="es-ES" sz="2000" dirty="0">
                <a:solidFill>
                  <a:srgbClr val="23505E"/>
                </a:solidFill>
              </a:rPr>
              <a:t>Gestión en los puntos de atención</a:t>
            </a:r>
          </a:p>
          <a:p>
            <a:pPr marL="342900" indent="-342900" algn="just">
              <a:spcBef>
                <a:spcPts val="190"/>
              </a:spcBef>
              <a:buClr>
                <a:srgbClr val="00A5A4"/>
              </a:buClr>
              <a:buAutoNum type="arabicPeriod"/>
            </a:pPr>
            <a:endParaRPr lang="es-ES" sz="1000" dirty="0">
              <a:solidFill>
                <a:srgbClr val="23505E"/>
              </a:solidFill>
            </a:endParaRPr>
          </a:p>
          <a:p>
            <a:pPr marL="342900" indent="-342900" algn="just">
              <a:spcBef>
                <a:spcPts val="190"/>
              </a:spcBef>
              <a:buClr>
                <a:srgbClr val="00A5A4"/>
              </a:buClr>
              <a:buAutoNum type="arabicPeriod"/>
            </a:pPr>
            <a:r>
              <a:rPr lang="es-ES" sz="2000" dirty="0">
                <a:solidFill>
                  <a:srgbClr val="23505E"/>
                </a:solidFill>
              </a:rPr>
              <a:t>Solicitudes no presenciales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50"/>
          <p:cNvSpPr txBox="1"/>
          <p:nvPr/>
        </p:nvSpPr>
        <p:spPr>
          <a:xfrm>
            <a:off x="2429385" y="867288"/>
            <a:ext cx="733164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1. Cantidad de afiliados</a:t>
            </a:r>
            <a:endParaRPr sz="2800" dirty="0">
              <a:solidFill>
                <a:srgbClr val="00A5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742;p50">
            <a:extLst>
              <a:ext uri="{FF2B5EF4-FFF2-40B4-BE49-F238E27FC236}">
                <a16:creationId xmlns:a16="http://schemas.microsoft.com/office/drawing/2014/main" id="{C447B4E8-CAA6-A49C-73DD-56FA50EB2A72}"/>
              </a:ext>
            </a:extLst>
          </p:cNvPr>
          <p:cNvSpPr txBox="1"/>
          <p:nvPr/>
        </p:nvSpPr>
        <p:spPr>
          <a:xfrm>
            <a:off x="2894242" y="2295166"/>
            <a:ext cx="2303073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% PARTICIPACIÓN</a:t>
            </a:r>
            <a:endParaRPr dirty="0"/>
          </a:p>
        </p:txBody>
      </p:sp>
      <p:sp>
        <p:nvSpPr>
          <p:cNvPr id="8" name="Google Shape;753;p50">
            <a:extLst>
              <a:ext uri="{FF2B5EF4-FFF2-40B4-BE49-F238E27FC236}">
                <a16:creationId xmlns:a16="http://schemas.microsoft.com/office/drawing/2014/main" id="{D0BAE482-7DAE-90AC-E15A-CCD57896CA21}"/>
              </a:ext>
            </a:extLst>
          </p:cNvPr>
          <p:cNvSpPr txBox="1"/>
          <p:nvPr/>
        </p:nvSpPr>
        <p:spPr>
          <a:xfrm>
            <a:off x="9047534" y="2295166"/>
            <a:ext cx="1008112" cy="46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Texto 1</a:t>
            </a:r>
            <a:endParaRPr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5538F1D-A827-2A6E-1E89-69B6D94E6815}"/>
              </a:ext>
            </a:extLst>
          </p:cNvPr>
          <p:cNvSpPr txBox="1"/>
          <p:nvPr/>
        </p:nvSpPr>
        <p:spPr>
          <a:xfrm>
            <a:off x="1081979" y="2499787"/>
            <a:ext cx="1002645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corte del 31 de diciembre de 2022, Savia Salud EPS cuenta con un total de </a:t>
            </a:r>
            <a:r>
              <a:rPr lang="es-ES" sz="17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1.682.659 </a:t>
            </a:r>
            <a:r>
              <a:rPr lang="es-ES" sz="17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afiliados:</a:t>
            </a:r>
            <a:endParaRPr lang="es-CO" sz="1700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6B3E6DE3-DEEB-DDCE-60E4-F6114D6F0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037002"/>
              </p:ext>
            </p:extLst>
          </p:nvPr>
        </p:nvGraphicFramePr>
        <p:xfrm>
          <a:off x="1154324" y="3284638"/>
          <a:ext cx="5660962" cy="1926419"/>
        </p:xfrm>
        <a:graphic>
          <a:graphicData uri="http://schemas.openxmlformats.org/drawingml/2006/table">
            <a:tbl>
              <a:tblPr/>
              <a:tblGrid>
                <a:gridCol w="2131659">
                  <a:extLst>
                    <a:ext uri="{9D8B030D-6E8A-4147-A177-3AD203B41FA5}">
                      <a16:colId xmlns:a16="http://schemas.microsoft.com/office/drawing/2014/main" val="538600350"/>
                    </a:ext>
                  </a:extLst>
                </a:gridCol>
                <a:gridCol w="1613827">
                  <a:extLst>
                    <a:ext uri="{9D8B030D-6E8A-4147-A177-3AD203B41FA5}">
                      <a16:colId xmlns:a16="http://schemas.microsoft.com/office/drawing/2014/main" val="479862853"/>
                    </a:ext>
                  </a:extLst>
                </a:gridCol>
                <a:gridCol w="1915476">
                  <a:extLst>
                    <a:ext uri="{9D8B030D-6E8A-4147-A177-3AD203B41FA5}">
                      <a16:colId xmlns:a16="http://schemas.microsoft.com/office/drawing/2014/main" val="2226836544"/>
                    </a:ext>
                  </a:extLst>
                </a:gridCol>
              </a:tblGrid>
              <a:tr h="6880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RÉGIMEN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NÚMERO DE AFILIADOS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</a:t>
                      </a:r>
                    </a:p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PARTICIPACIÓN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728684"/>
                  </a:ext>
                </a:extLst>
              </a:tr>
              <a:tr h="41280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Subsidiado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1.554.951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749520"/>
                  </a:ext>
                </a:extLst>
              </a:tr>
              <a:tr h="41280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Contributivo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127.708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316569"/>
                  </a:ext>
                </a:extLst>
              </a:tr>
              <a:tr h="4128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1.682.659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461376"/>
                  </a:ext>
                </a:extLst>
              </a:tr>
            </a:tbl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D37D1774-8D85-A2E4-23CB-AE2C24A237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327879"/>
              </p:ext>
            </p:extLst>
          </p:nvPr>
        </p:nvGraphicFramePr>
        <p:xfrm>
          <a:off x="6671270" y="2907925"/>
          <a:ext cx="4324172" cy="261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Google Shape;738;p50">
            <a:extLst>
              <a:ext uri="{FF2B5EF4-FFF2-40B4-BE49-F238E27FC236}">
                <a16:creationId xmlns:a16="http://schemas.microsoft.com/office/drawing/2014/main" id="{64318E5A-E402-2437-A18C-93D12435624D}"/>
              </a:ext>
            </a:extLst>
          </p:cNvPr>
          <p:cNvSpPr txBox="1"/>
          <p:nvPr/>
        </p:nvSpPr>
        <p:spPr>
          <a:xfrm>
            <a:off x="1081979" y="1816042"/>
            <a:ext cx="88818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1.1 Total de afiliados por régimen, corte Diciembre 2022</a:t>
            </a:r>
            <a:endParaRPr sz="2400" dirty="0">
              <a:solidFill>
                <a:srgbClr val="00A5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FFF2CA-17B7-DECA-834B-1EC8F8752265}"/>
              </a:ext>
            </a:extLst>
          </p:cNvPr>
          <p:cNvSpPr txBox="1"/>
          <p:nvPr/>
        </p:nvSpPr>
        <p:spPr>
          <a:xfrm>
            <a:off x="3124731" y="6238106"/>
            <a:ext cx="59409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i="1" dirty="0">
                <a:solidFill>
                  <a:srgbClr val="000000"/>
                </a:solidFill>
                <a:latin typeface="Arial" panose="020B0604020202020204" pitchFamily="34" charset="0"/>
              </a:rPr>
              <a:t>Fuente: Dirección de Aseguramiento/Savia Salud EPS/Trimestre IV-2022</a:t>
            </a:r>
            <a:endParaRPr lang="es-ES" sz="800" b="0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38;p50">
            <a:extLst>
              <a:ext uri="{FF2B5EF4-FFF2-40B4-BE49-F238E27FC236}">
                <a16:creationId xmlns:a16="http://schemas.microsoft.com/office/drawing/2014/main" id="{C37AFFE4-5265-F29E-3D34-1E34557F15D4}"/>
              </a:ext>
            </a:extLst>
          </p:cNvPr>
          <p:cNvSpPr txBox="1"/>
          <p:nvPr/>
        </p:nvSpPr>
        <p:spPr>
          <a:xfrm>
            <a:off x="2429385" y="867288"/>
            <a:ext cx="733164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1. Cantidad de afiliados</a:t>
            </a:r>
            <a:endParaRPr sz="2800" dirty="0">
              <a:solidFill>
                <a:srgbClr val="00A5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4C6F7B-D481-EE2F-B799-11BAEAEFA159}"/>
              </a:ext>
            </a:extLst>
          </p:cNvPr>
          <p:cNvSpPr txBox="1"/>
          <p:nvPr/>
        </p:nvSpPr>
        <p:spPr>
          <a:xfrm>
            <a:off x="1772659" y="5503780"/>
            <a:ext cx="311179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1600" b="1" dirty="0"/>
              <a:t>Asignación en 9 subregiones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01ECDE-1D41-B486-97F2-4C7060AB0FF2}"/>
              </a:ext>
            </a:extLst>
          </p:cNvPr>
          <p:cNvSpPr txBox="1"/>
          <p:nvPr/>
        </p:nvSpPr>
        <p:spPr>
          <a:xfrm>
            <a:off x="1173789" y="2084565"/>
            <a:ext cx="1003398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latin typeface="+mj-lt"/>
                <a:cs typeface="Calibri" panose="020F0502020204030204" pitchFamily="34" charset="0"/>
              </a:rPr>
              <a:t>Distribución de la población afiliada según los </a:t>
            </a:r>
            <a:r>
              <a:rPr lang="es-ES" sz="2000" b="1" dirty="0">
                <a:latin typeface="+mj-lt"/>
                <a:cs typeface="Calibri" panose="020F0502020204030204" pitchFamily="34" charset="0"/>
              </a:rPr>
              <a:t>123</a:t>
            </a:r>
            <a:r>
              <a:rPr lang="es-ES" sz="1800" dirty="0">
                <a:latin typeface="+mj-lt"/>
                <a:cs typeface="Calibri" panose="020F0502020204030204" pitchFamily="34" charset="0"/>
              </a:rPr>
              <a:t> municipios del departamento de Antioquia, en los cuales Savia Salud hace presencia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130CB8E-6EAF-043C-641F-577BE3448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523976"/>
              </p:ext>
            </p:extLst>
          </p:nvPr>
        </p:nvGraphicFramePr>
        <p:xfrm>
          <a:off x="1281982" y="2922596"/>
          <a:ext cx="4093144" cy="2516350"/>
        </p:xfrm>
        <a:graphic>
          <a:graphicData uri="http://schemas.openxmlformats.org/drawingml/2006/table">
            <a:tbl>
              <a:tblPr/>
              <a:tblGrid>
                <a:gridCol w="1541291">
                  <a:extLst>
                    <a:ext uri="{9D8B030D-6E8A-4147-A177-3AD203B41FA5}">
                      <a16:colId xmlns:a16="http://schemas.microsoft.com/office/drawing/2014/main" val="3776583733"/>
                    </a:ext>
                  </a:extLst>
                </a:gridCol>
                <a:gridCol w="1166873">
                  <a:extLst>
                    <a:ext uri="{9D8B030D-6E8A-4147-A177-3AD203B41FA5}">
                      <a16:colId xmlns:a16="http://schemas.microsoft.com/office/drawing/2014/main" val="3374216524"/>
                    </a:ext>
                  </a:extLst>
                </a:gridCol>
                <a:gridCol w="1384980">
                  <a:extLst>
                    <a:ext uri="{9D8B030D-6E8A-4147-A177-3AD203B41FA5}">
                      <a16:colId xmlns:a16="http://schemas.microsoft.com/office/drawing/2014/main" val="2396129774"/>
                    </a:ext>
                  </a:extLst>
                </a:gridCol>
              </a:tblGrid>
              <a:tr h="3975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SUBREGION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DE AFILIADOS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</a:t>
                      </a:r>
                    </a:p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PARTICIPACIÓN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074601"/>
                  </a:ext>
                </a:extLst>
              </a:tr>
              <a:tr h="21188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VALLE DE ABURRA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724.179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735510"/>
                  </a:ext>
                </a:extLst>
              </a:tr>
              <a:tr h="21188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URABA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227.925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640686"/>
                  </a:ext>
                </a:extLst>
              </a:tr>
              <a:tr h="21188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219.463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310883"/>
                  </a:ext>
                </a:extLst>
              </a:tr>
              <a:tr h="21188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SUROESTE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155.788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403832"/>
                  </a:ext>
                </a:extLst>
              </a:tr>
              <a:tr h="21188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99.692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9171830"/>
                  </a:ext>
                </a:extLst>
              </a:tr>
              <a:tr h="21188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OCCIDENTE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84.758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705167"/>
                  </a:ext>
                </a:extLst>
              </a:tr>
              <a:tr h="21188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NORDESTE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72.687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974931"/>
                  </a:ext>
                </a:extLst>
              </a:tr>
              <a:tr h="21188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MAGDALENA MEDIO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51.910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365633"/>
                  </a:ext>
                </a:extLst>
              </a:tr>
              <a:tr h="21188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 CAUCA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46.257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60607"/>
                  </a:ext>
                </a:extLst>
              </a:tr>
              <a:tr h="21188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      1.682.659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659651"/>
                  </a:ext>
                </a:extLst>
              </a:tr>
            </a:tbl>
          </a:graphicData>
        </a:graphic>
      </p:graphicFrame>
      <p:sp>
        <p:nvSpPr>
          <p:cNvPr id="10" name="Google Shape;738;p50">
            <a:extLst>
              <a:ext uri="{FF2B5EF4-FFF2-40B4-BE49-F238E27FC236}">
                <a16:creationId xmlns:a16="http://schemas.microsoft.com/office/drawing/2014/main" id="{CFCEAB46-B7E3-7C96-8060-B8D64C20065A}"/>
              </a:ext>
            </a:extLst>
          </p:cNvPr>
          <p:cNvSpPr txBox="1"/>
          <p:nvPr/>
        </p:nvSpPr>
        <p:spPr>
          <a:xfrm>
            <a:off x="1173789" y="1565723"/>
            <a:ext cx="88818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1.2 Total de afiliados en las subregiones, corte diciembre 2022</a:t>
            </a:r>
            <a:endParaRPr sz="2400" dirty="0">
              <a:solidFill>
                <a:srgbClr val="00A5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B8056C3F-E59E-1664-F92D-9BE0472F86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340930"/>
              </p:ext>
            </p:extLst>
          </p:nvPr>
        </p:nvGraphicFramePr>
        <p:xfrm>
          <a:off x="5614717" y="2983491"/>
          <a:ext cx="5616624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F1042121-61A1-E039-40F8-CC40A7FA28C1}"/>
              </a:ext>
            </a:extLst>
          </p:cNvPr>
          <p:cNvSpPr txBox="1"/>
          <p:nvPr/>
        </p:nvSpPr>
        <p:spPr>
          <a:xfrm>
            <a:off x="3124731" y="6238106"/>
            <a:ext cx="59409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i="1" dirty="0">
                <a:solidFill>
                  <a:srgbClr val="000000"/>
                </a:solidFill>
                <a:latin typeface="Arial" panose="020B0604020202020204" pitchFamily="34" charset="0"/>
              </a:rPr>
              <a:t>Fuente: Dirección de Aseguramiento/Savia Salud EPS/Trimestre IV-2022</a:t>
            </a:r>
            <a:endParaRPr lang="es-ES" sz="800" b="0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38;p50">
            <a:extLst>
              <a:ext uri="{FF2B5EF4-FFF2-40B4-BE49-F238E27FC236}">
                <a16:creationId xmlns:a16="http://schemas.microsoft.com/office/drawing/2014/main" id="{46FEDD33-0E40-61DD-4633-581A93715589}"/>
              </a:ext>
            </a:extLst>
          </p:cNvPr>
          <p:cNvSpPr txBox="1"/>
          <p:nvPr/>
        </p:nvSpPr>
        <p:spPr>
          <a:xfrm>
            <a:off x="2429385" y="736739"/>
            <a:ext cx="733164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2. Novedades presentadas en el aseguramiento</a:t>
            </a:r>
            <a:endParaRPr sz="2800" dirty="0">
              <a:solidFill>
                <a:srgbClr val="00A5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D548142-648A-FC20-9E42-AA31B1A88611}"/>
              </a:ext>
            </a:extLst>
          </p:cNvPr>
          <p:cNvSpPr txBox="1"/>
          <p:nvPr/>
        </p:nvSpPr>
        <p:spPr>
          <a:xfrm>
            <a:off x="2855806" y="3072414"/>
            <a:ext cx="2411273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dirty="0"/>
              <a:t>Usuarios nuevos: </a:t>
            </a:r>
            <a:r>
              <a:rPr lang="es-ES" sz="1200" b="1" dirty="0"/>
              <a:t>40.383</a:t>
            </a:r>
            <a:endParaRPr lang="es-CO" sz="12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27803B0-73AF-AED8-EF97-3F7BABDFB2E2}"/>
              </a:ext>
            </a:extLst>
          </p:cNvPr>
          <p:cNvSpPr txBox="1"/>
          <p:nvPr/>
        </p:nvSpPr>
        <p:spPr>
          <a:xfrm>
            <a:off x="6860663" y="3005114"/>
            <a:ext cx="271564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dirty="0"/>
              <a:t>Usuarios con solicitud de portabilidad: </a:t>
            </a:r>
            <a:r>
              <a:rPr lang="es-ES" sz="1200" b="1" dirty="0"/>
              <a:t>8.225</a:t>
            </a:r>
            <a:endParaRPr lang="es-CO" sz="12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74D6F77-5534-3026-48A9-CE90D462E95B}"/>
              </a:ext>
            </a:extLst>
          </p:cNvPr>
          <p:cNvSpPr txBox="1"/>
          <p:nvPr/>
        </p:nvSpPr>
        <p:spPr>
          <a:xfrm>
            <a:off x="2083564" y="5352581"/>
            <a:ext cx="3960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dirty="0"/>
              <a:t>Usuarios trasladados hacia Savia Salud: </a:t>
            </a:r>
            <a:r>
              <a:rPr lang="es-ES" sz="1200" b="1" dirty="0"/>
              <a:t>3.007</a:t>
            </a:r>
          </a:p>
          <a:p>
            <a:pPr algn="ctr"/>
            <a:r>
              <a:rPr lang="es-ES" sz="1200" dirty="0"/>
              <a:t>usuarios trasladados hacia otra EAPB-S: </a:t>
            </a:r>
            <a:r>
              <a:rPr lang="es-ES" sz="1200" b="1" dirty="0"/>
              <a:t>2.991</a:t>
            </a:r>
            <a:endParaRPr lang="es-CO" sz="12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7E9A27A-57B6-F277-8DB3-1E367998B482}"/>
              </a:ext>
            </a:extLst>
          </p:cNvPr>
          <p:cNvSpPr txBox="1"/>
          <p:nvPr/>
        </p:nvSpPr>
        <p:spPr>
          <a:xfrm>
            <a:off x="6180143" y="5352581"/>
            <a:ext cx="3960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200" dirty="0"/>
              <a:t>Usuarios con movilidad descendente: </a:t>
            </a:r>
            <a:r>
              <a:rPr lang="es-ES" sz="1200" b="1" dirty="0"/>
              <a:t>36.928</a:t>
            </a:r>
          </a:p>
          <a:p>
            <a:pPr algn="ctr"/>
            <a:r>
              <a:rPr lang="es-ES" sz="1200" dirty="0"/>
              <a:t>Usuarios con movilidad ascendente: </a:t>
            </a:r>
            <a:r>
              <a:rPr lang="es-ES" sz="1200" b="1" dirty="0"/>
              <a:t>31.662</a:t>
            </a:r>
            <a:endParaRPr lang="es-CO" sz="1200" b="1" dirty="0"/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68A0A15B-16F1-F37C-A341-2668BF13D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736749"/>
              </p:ext>
            </p:extLst>
          </p:nvPr>
        </p:nvGraphicFramePr>
        <p:xfrm>
          <a:off x="2568848" y="1508808"/>
          <a:ext cx="2966718" cy="1480186"/>
        </p:xfrm>
        <a:graphic>
          <a:graphicData uri="http://schemas.openxmlformats.org/drawingml/2006/table">
            <a:tbl>
              <a:tblPr/>
              <a:tblGrid>
                <a:gridCol w="1688440">
                  <a:extLst>
                    <a:ext uri="{9D8B030D-6E8A-4147-A177-3AD203B41FA5}">
                      <a16:colId xmlns:a16="http://schemas.microsoft.com/office/drawing/2014/main" val="1365961570"/>
                    </a:ext>
                  </a:extLst>
                </a:gridCol>
                <a:gridCol w="1278278">
                  <a:extLst>
                    <a:ext uri="{9D8B030D-6E8A-4147-A177-3AD203B41FA5}">
                      <a16:colId xmlns:a16="http://schemas.microsoft.com/office/drawing/2014/main" val="2875446165"/>
                    </a:ext>
                  </a:extLst>
                </a:gridCol>
              </a:tblGrid>
              <a:tr h="5659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MES AFILIACIÓN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AFILIADOS NUEVOS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841274"/>
                  </a:ext>
                </a:extLst>
              </a:tr>
              <a:tr h="22855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Octubre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13.105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1954471"/>
                  </a:ext>
                </a:extLst>
              </a:tr>
              <a:tr h="22855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Noviembre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12.552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2579421"/>
                  </a:ext>
                </a:extLst>
              </a:tr>
              <a:tr h="22855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Diciembre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14.726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7780595"/>
                  </a:ext>
                </a:extLst>
              </a:tr>
              <a:tr h="22855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40.383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622264"/>
                  </a:ext>
                </a:extLst>
              </a:tr>
            </a:tbl>
          </a:graphicData>
        </a:graphic>
      </p:graphicFrame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09EB3772-F086-4279-E0D8-AF2515E08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38283"/>
              </p:ext>
            </p:extLst>
          </p:nvPr>
        </p:nvGraphicFramePr>
        <p:xfrm>
          <a:off x="6654848" y="1475408"/>
          <a:ext cx="2966400" cy="1479599"/>
        </p:xfrm>
        <a:graphic>
          <a:graphicData uri="http://schemas.openxmlformats.org/drawingml/2006/table">
            <a:tbl>
              <a:tblPr/>
              <a:tblGrid>
                <a:gridCol w="1439319">
                  <a:extLst>
                    <a:ext uri="{9D8B030D-6E8A-4147-A177-3AD203B41FA5}">
                      <a16:colId xmlns:a16="http://schemas.microsoft.com/office/drawing/2014/main" val="542625387"/>
                    </a:ext>
                  </a:extLst>
                </a:gridCol>
                <a:gridCol w="1527081">
                  <a:extLst>
                    <a:ext uri="{9D8B030D-6E8A-4147-A177-3AD203B41FA5}">
                      <a16:colId xmlns:a16="http://schemas.microsoft.com/office/drawing/2014/main" val="3415525095"/>
                    </a:ext>
                  </a:extLst>
                </a:gridCol>
              </a:tblGrid>
              <a:tr h="60187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MES SOLICITUD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NÚMERO DE SOLICITUDES DE PORTABILIDAD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412823"/>
                  </a:ext>
                </a:extLst>
              </a:tr>
              <a:tr h="21943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Octubre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3.044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817902"/>
                  </a:ext>
                </a:extLst>
              </a:tr>
              <a:tr h="21943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Noviembre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2.869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974066"/>
                  </a:ext>
                </a:extLst>
              </a:tr>
              <a:tr h="21943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Diciembre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2.312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440417"/>
                  </a:ext>
                </a:extLst>
              </a:tr>
              <a:tr h="21943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8.225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098652"/>
                  </a:ext>
                </a:extLst>
              </a:tr>
            </a:tbl>
          </a:graphicData>
        </a:graphic>
      </p:graphicFrame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17914255-5437-626D-72D8-DF01579B2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612243"/>
              </p:ext>
            </p:extLst>
          </p:nvPr>
        </p:nvGraphicFramePr>
        <p:xfrm>
          <a:off x="2092800" y="3690414"/>
          <a:ext cx="3917471" cy="1531620"/>
        </p:xfrm>
        <a:graphic>
          <a:graphicData uri="http://schemas.openxmlformats.org/drawingml/2006/table">
            <a:tbl>
              <a:tblPr/>
              <a:tblGrid>
                <a:gridCol w="1475140">
                  <a:extLst>
                    <a:ext uri="{9D8B030D-6E8A-4147-A177-3AD203B41FA5}">
                      <a16:colId xmlns:a16="http://schemas.microsoft.com/office/drawing/2014/main" val="938404642"/>
                    </a:ext>
                  </a:extLst>
                </a:gridCol>
                <a:gridCol w="1116793">
                  <a:extLst>
                    <a:ext uri="{9D8B030D-6E8A-4147-A177-3AD203B41FA5}">
                      <a16:colId xmlns:a16="http://schemas.microsoft.com/office/drawing/2014/main" val="572079205"/>
                    </a:ext>
                  </a:extLst>
                </a:gridCol>
                <a:gridCol w="1325538">
                  <a:extLst>
                    <a:ext uri="{9D8B030D-6E8A-4147-A177-3AD203B41FA5}">
                      <a16:colId xmlns:a16="http://schemas.microsoft.com/office/drawing/2014/main" val="3314614710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MES DE NOVEDAD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TRASLADOS HACIA SAVIA SALUD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TRASLADOS DESDE SAVIA SALUD A OTRA EAPB-S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5821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Octubre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6774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Noviembre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9647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Diciembre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297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3.007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2.991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145651"/>
                  </a:ext>
                </a:extLst>
              </a:tr>
            </a:tbl>
          </a:graphicData>
        </a:graphic>
      </p:graphicFrame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C7F2B3AC-0DD1-F8C9-2CF8-90D0533E2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422162"/>
              </p:ext>
            </p:extLst>
          </p:nvPr>
        </p:nvGraphicFramePr>
        <p:xfrm>
          <a:off x="6180143" y="3689424"/>
          <a:ext cx="3916800" cy="1533600"/>
        </p:xfrm>
        <a:graphic>
          <a:graphicData uri="http://schemas.openxmlformats.org/drawingml/2006/table">
            <a:tbl>
              <a:tblPr/>
              <a:tblGrid>
                <a:gridCol w="1300314">
                  <a:extLst>
                    <a:ext uri="{9D8B030D-6E8A-4147-A177-3AD203B41FA5}">
                      <a16:colId xmlns:a16="http://schemas.microsoft.com/office/drawing/2014/main" val="4099477922"/>
                    </a:ext>
                  </a:extLst>
                </a:gridCol>
                <a:gridCol w="1379602">
                  <a:extLst>
                    <a:ext uri="{9D8B030D-6E8A-4147-A177-3AD203B41FA5}">
                      <a16:colId xmlns:a16="http://schemas.microsoft.com/office/drawing/2014/main" val="797993887"/>
                    </a:ext>
                  </a:extLst>
                </a:gridCol>
                <a:gridCol w="1236884">
                  <a:extLst>
                    <a:ext uri="{9D8B030D-6E8A-4147-A177-3AD203B41FA5}">
                      <a16:colId xmlns:a16="http://schemas.microsoft.com/office/drawing/2014/main" val="3655584781"/>
                    </a:ext>
                  </a:extLst>
                </a:gridCol>
              </a:tblGrid>
              <a:tr h="6916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MES DE NOVEDAD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MOVILIDAD DESCENDENTE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MOVILIDAD ASCENDENTE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505666"/>
                  </a:ext>
                </a:extLst>
              </a:tr>
              <a:tr h="2104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Octubre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12.439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035406"/>
                  </a:ext>
                </a:extLst>
              </a:tr>
              <a:tr h="2104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Noviembre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12.777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7.653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076709"/>
                  </a:ext>
                </a:extLst>
              </a:tr>
              <a:tr h="2104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Diciembre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11.712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71068"/>
                  </a:ext>
                </a:extLst>
              </a:tr>
              <a:tr h="2104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36.928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31.662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3459"/>
                  </a:ext>
                </a:extLst>
              </a:tr>
            </a:tbl>
          </a:graphicData>
        </a:graphic>
      </p:graphicFrame>
      <p:sp>
        <p:nvSpPr>
          <p:cNvPr id="27" name="CuadroTexto 26">
            <a:extLst>
              <a:ext uri="{FF2B5EF4-FFF2-40B4-BE49-F238E27FC236}">
                <a16:creationId xmlns:a16="http://schemas.microsoft.com/office/drawing/2014/main" id="{C147D6F3-9755-2AD8-D216-88C29C916635}"/>
              </a:ext>
            </a:extLst>
          </p:cNvPr>
          <p:cNvSpPr txBox="1"/>
          <p:nvPr/>
        </p:nvSpPr>
        <p:spPr>
          <a:xfrm>
            <a:off x="3124731" y="6238106"/>
            <a:ext cx="59409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i="1" dirty="0">
                <a:solidFill>
                  <a:srgbClr val="000000"/>
                </a:solidFill>
                <a:latin typeface="Arial" panose="020B0604020202020204" pitchFamily="34" charset="0"/>
              </a:rPr>
              <a:t>Fuente: Dirección de Aseguramiento/Savia Salud EPS/Trimestre IV-2022</a:t>
            </a:r>
            <a:endParaRPr lang="es-ES" sz="800" b="0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8;p50">
            <a:extLst>
              <a:ext uri="{FF2B5EF4-FFF2-40B4-BE49-F238E27FC236}">
                <a16:creationId xmlns:a16="http://schemas.microsoft.com/office/drawing/2014/main" id="{1C1FBFD7-1B8B-82F3-ABFA-3BEE7D235754}"/>
              </a:ext>
            </a:extLst>
          </p:cNvPr>
          <p:cNvSpPr txBox="1"/>
          <p:nvPr/>
        </p:nvSpPr>
        <p:spPr>
          <a:xfrm>
            <a:off x="2429385" y="794819"/>
            <a:ext cx="733164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3. Indicadores de gestión - </a:t>
            </a:r>
            <a:r>
              <a:rPr lang="es-ES" sz="2800" b="1" dirty="0">
                <a:solidFill>
                  <a:srgbClr val="23505E"/>
                </a:solidFill>
                <a:latin typeface="Calibri"/>
                <a:cs typeface="Calibri"/>
              </a:rPr>
              <a:t>SOGC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C533198-C863-8D73-4ADA-C4985E877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534057"/>
              </p:ext>
            </p:extLst>
          </p:nvPr>
        </p:nvGraphicFramePr>
        <p:xfrm>
          <a:off x="838090" y="1484206"/>
          <a:ext cx="10514231" cy="4545685"/>
        </p:xfrm>
        <a:graphic>
          <a:graphicData uri="http://schemas.openxmlformats.org/drawingml/2006/table">
            <a:tbl>
              <a:tblPr/>
              <a:tblGrid>
                <a:gridCol w="2365462">
                  <a:extLst>
                    <a:ext uri="{9D8B030D-6E8A-4147-A177-3AD203B41FA5}">
                      <a16:colId xmlns:a16="http://schemas.microsoft.com/office/drawing/2014/main" val="3550759514"/>
                    </a:ext>
                  </a:extLst>
                </a:gridCol>
                <a:gridCol w="2562850">
                  <a:extLst>
                    <a:ext uri="{9D8B030D-6E8A-4147-A177-3AD203B41FA5}">
                      <a16:colId xmlns:a16="http://schemas.microsoft.com/office/drawing/2014/main" val="873212606"/>
                    </a:ext>
                  </a:extLst>
                </a:gridCol>
                <a:gridCol w="1874658">
                  <a:extLst>
                    <a:ext uri="{9D8B030D-6E8A-4147-A177-3AD203B41FA5}">
                      <a16:colId xmlns:a16="http://schemas.microsoft.com/office/drawing/2014/main" val="3509947402"/>
                    </a:ext>
                  </a:extLst>
                </a:gridCol>
                <a:gridCol w="936084">
                  <a:extLst>
                    <a:ext uri="{9D8B030D-6E8A-4147-A177-3AD203B41FA5}">
                      <a16:colId xmlns:a16="http://schemas.microsoft.com/office/drawing/2014/main" val="3149966606"/>
                    </a:ext>
                  </a:extLst>
                </a:gridCol>
                <a:gridCol w="841480">
                  <a:extLst>
                    <a:ext uri="{9D8B030D-6E8A-4147-A177-3AD203B41FA5}">
                      <a16:colId xmlns:a16="http://schemas.microsoft.com/office/drawing/2014/main" val="1432402161"/>
                    </a:ext>
                  </a:extLst>
                </a:gridCol>
                <a:gridCol w="997968">
                  <a:extLst>
                    <a:ext uri="{9D8B030D-6E8A-4147-A177-3AD203B41FA5}">
                      <a16:colId xmlns:a16="http://schemas.microsoft.com/office/drawing/2014/main" val="3174638956"/>
                    </a:ext>
                  </a:extLst>
                </a:gridCol>
                <a:gridCol w="935729">
                  <a:extLst>
                    <a:ext uri="{9D8B030D-6E8A-4147-A177-3AD203B41FA5}">
                      <a16:colId xmlns:a16="http://schemas.microsoft.com/office/drawing/2014/main" val="3382673468"/>
                    </a:ext>
                  </a:extLst>
                </a:gridCol>
              </a:tblGrid>
              <a:tr h="360637">
                <a:tc gridSpan="7"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INDICADORES DE CALIDAD SOGC 2022</a:t>
                      </a:r>
                      <a:endParaRPr lang="es-C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429" marR="102429" marT="51214" marB="5121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798675"/>
                  </a:ext>
                </a:extLst>
              </a:tr>
              <a:tr h="360637"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DEL INDICADOR 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429" marR="102429" marT="51214" marB="5121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FORMULA DEL INDICADOR 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429" marR="102429" marT="51214" marB="5121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META EN DÍAS 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429" marR="102429" marT="51214" marB="5121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9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CUARTO TRIMESTRE 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2429" marR="102429" marT="51214" marB="51214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294394"/>
                  </a:ext>
                </a:extLst>
              </a:tr>
              <a:tr h="2552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NUMERADOR 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DENOMINADOR 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OCTUBRE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NOVIEMBRE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DICIEMBRE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5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81573"/>
                  </a:ext>
                </a:extLst>
              </a:tr>
              <a:tr h="843281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Tiempo promedio de espera para la autorización de resonancia magnética nuclear</a:t>
                      </a:r>
                      <a:endParaRPr lang="es-E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Sumatoria total de los días calendario transcurridos entre la fecha de solicitud de la resonancia magnética nuclear y la fecha de autorización</a:t>
                      </a:r>
                      <a:endParaRPr lang="es-E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Número total de resonancia magnética nuclear autorizadas</a:t>
                      </a:r>
                      <a:endParaRPr lang="es-CO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s-CO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7,2</a:t>
                      </a: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7,1</a:t>
                      </a: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7,0</a:t>
                      </a: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583425"/>
                  </a:ext>
                </a:extLst>
              </a:tr>
              <a:tr h="843281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Tiempo promedio de espera para la autorización de cirugía de catarata </a:t>
                      </a:r>
                      <a:endParaRPr lang="es-E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Sumatoria total de los días calendario transcurridos entre la fecha de solicitud de la CIRUGÍA DE CATARATA y la fecha de autorización</a:t>
                      </a:r>
                      <a:endParaRPr lang="es-E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Número total de CIRUGIA DE CATARATA autorizadas</a:t>
                      </a:r>
                      <a:endParaRPr lang="es-CO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s-CO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4</a:t>
                      </a: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931041"/>
                  </a:ext>
                </a:extLst>
              </a:tr>
              <a:tr h="843281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Tiempo promedio de espera para la autorización de cirugía de reemplazo de cadera </a:t>
                      </a:r>
                      <a:endParaRPr lang="es-E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Sumatoria total de los días calendario transcurridos entre la fecha de solicitud de la CIRUGÍA DE REEMPLAZO DE CADERA  y la fecha de autorización</a:t>
                      </a:r>
                      <a:endParaRPr lang="es-E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Número total de CIRUGÍA DE REEMPLAZO DE CADERA autorizadas</a:t>
                      </a:r>
                      <a:endParaRPr lang="es-CO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s-CO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10,8</a:t>
                      </a: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8,6</a:t>
                      </a: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12,5</a:t>
                      </a: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912946"/>
                  </a:ext>
                </a:extLst>
              </a:tr>
              <a:tr h="103928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Tiempo promedio de espera para la autorización de cirugía de revascularización miocárdica</a:t>
                      </a:r>
                      <a:endParaRPr lang="es-E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Sumatoria total de los días calendario transcurridos entre la fecha de solicitud de la CIRUGÍA DE REVASCULARIZACIÓN MIOCÁRDICA y la fecha de autorización</a:t>
                      </a:r>
                      <a:endParaRPr lang="es-E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Número total de CIRUGIA DE REVASCULARIZACION MIOCARDICA autorizadas</a:t>
                      </a:r>
                      <a:endParaRPr lang="es-CO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s-CO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7</a:t>
                      </a: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CO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sym typeface="Arial"/>
                        </a:rPr>
                        <a:t>0</a:t>
                      </a:r>
                    </a:p>
                  </a:txBody>
                  <a:tcPr marL="10670" marR="10670" marT="106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626161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E5D48D4-B478-AF7B-5385-536D316F86E1}"/>
              </a:ext>
            </a:extLst>
          </p:cNvPr>
          <p:cNvSpPr txBox="1"/>
          <p:nvPr/>
        </p:nvSpPr>
        <p:spPr>
          <a:xfrm>
            <a:off x="3124731" y="6238106"/>
            <a:ext cx="59409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i="1" dirty="0">
                <a:solidFill>
                  <a:srgbClr val="000000"/>
                </a:solidFill>
                <a:latin typeface="Arial" panose="020B0604020202020204" pitchFamily="34" charset="0"/>
              </a:rPr>
              <a:t>Fuente: Dirección de Acceso/Savia Salud EPS/Trimestre IV-2022</a:t>
            </a:r>
            <a:endParaRPr lang="es-ES" sz="800" b="0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38;p50">
            <a:extLst>
              <a:ext uri="{FF2B5EF4-FFF2-40B4-BE49-F238E27FC236}">
                <a16:creationId xmlns:a16="http://schemas.microsoft.com/office/drawing/2014/main" id="{594A0272-4ADA-6F7F-6AE4-E596D1CCD028}"/>
              </a:ext>
            </a:extLst>
          </p:cNvPr>
          <p:cNvSpPr txBox="1"/>
          <p:nvPr/>
        </p:nvSpPr>
        <p:spPr>
          <a:xfrm>
            <a:off x="2429385" y="693490"/>
            <a:ext cx="733164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4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s-MX" sz="24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Estado de Contratación de la Red de Servicios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6E8274-E378-42FD-BCAC-BDB3CC4A9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9" t="4504" r="2029" b="3171"/>
          <a:stretch/>
        </p:blipFill>
        <p:spPr>
          <a:xfrm>
            <a:off x="4006974" y="1341562"/>
            <a:ext cx="4176464" cy="2313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CA98DE5-F273-5756-A278-ED312FE243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4" t="4800" r="856" b="4014"/>
          <a:stretch/>
        </p:blipFill>
        <p:spPr>
          <a:xfrm>
            <a:off x="1797556" y="3789834"/>
            <a:ext cx="8604956" cy="2109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4726303-CE5E-4F12-FEAE-39ABDCD9551D}"/>
              </a:ext>
            </a:extLst>
          </p:cNvPr>
          <p:cNvSpPr txBox="1"/>
          <p:nvPr/>
        </p:nvSpPr>
        <p:spPr>
          <a:xfrm>
            <a:off x="3124731" y="6238106"/>
            <a:ext cx="59409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i="1" dirty="0">
                <a:solidFill>
                  <a:srgbClr val="000000"/>
                </a:solidFill>
                <a:latin typeface="Arial" panose="020B0604020202020204" pitchFamily="34" charset="0"/>
              </a:rPr>
              <a:t>Fuente: Dirección de Acceso/Savia Salud EPS/Trimestre IV-2022</a:t>
            </a:r>
            <a:endParaRPr lang="es-ES" sz="800" b="0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2768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8;p50">
            <a:extLst>
              <a:ext uri="{FF2B5EF4-FFF2-40B4-BE49-F238E27FC236}">
                <a16:creationId xmlns:a16="http://schemas.microsoft.com/office/drawing/2014/main" id="{271CB94B-1718-0751-31C9-B7A2ADB0A742}"/>
              </a:ext>
            </a:extLst>
          </p:cNvPr>
          <p:cNvSpPr txBox="1"/>
          <p:nvPr/>
        </p:nvSpPr>
        <p:spPr>
          <a:xfrm>
            <a:off x="2429384" y="413109"/>
            <a:ext cx="733164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s-MX" sz="28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Satisfacción de los usuarios</a:t>
            </a:r>
            <a:endParaRPr lang="es-ES" sz="2800" b="1" dirty="0">
              <a:solidFill>
                <a:srgbClr val="23505E"/>
              </a:solidFill>
              <a:latin typeface="Calibri"/>
              <a:cs typeface="Calibri"/>
            </a:endParaRPr>
          </a:p>
        </p:txBody>
      </p:sp>
      <p:sp>
        <p:nvSpPr>
          <p:cNvPr id="5" name="Google Shape;738;p50">
            <a:extLst>
              <a:ext uri="{FF2B5EF4-FFF2-40B4-BE49-F238E27FC236}">
                <a16:creationId xmlns:a16="http://schemas.microsoft.com/office/drawing/2014/main" id="{8DAE4E47-B880-3242-FBA9-A0E786630333}"/>
              </a:ext>
            </a:extLst>
          </p:cNvPr>
          <p:cNvSpPr txBox="1"/>
          <p:nvPr/>
        </p:nvSpPr>
        <p:spPr>
          <a:xfrm>
            <a:off x="1558702" y="963201"/>
            <a:ext cx="864396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5.1 Canales de recepción de expresiones de nuestros usuarios</a:t>
            </a:r>
            <a:endParaRPr sz="2400" dirty="0">
              <a:solidFill>
                <a:srgbClr val="00A5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B2E933C-241B-8BF3-BE3C-AE55AD2F407E}"/>
              </a:ext>
            </a:extLst>
          </p:cNvPr>
          <p:cNvGrpSpPr/>
          <p:nvPr/>
        </p:nvGrpSpPr>
        <p:grpSpPr>
          <a:xfrm>
            <a:off x="1633689" y="1795624"/>
            <a:ext cx="3511509" cy="3923316"/>
            <a:chOff x="1896020" y="1923663"/>
            <a:chExt cx="3511509" cy="3923316"/>
          </a:xfrm>
        </p:grpSpPr>
        <p:sp>
          <p:nvSpPr>
            <p:cNvPr id="12" name="Google Shape;989;p57">
              <a:extLst>
                <a:ext uri="{FF2B5EF4-FFF2-40B4-BE49-F238E27FC236}">
                  <a16:creationId xmlns:a16="http://schemas.microsoft.com/office/drawing/2014/main" id="{D05DBC79-095A-C834-999A-ABCF94EB3529}"/>
                </a:ext>
              </a:extLst>
            </p:cNvPr>
            <p:cNvSpPr/>
            <p:nvPr/>
          </p:nvSpPr>
          <p:spPr>
            <a:xfrm>
              <a:off x="1896020" y="1923663"/>
              <a:ext cx="3449371" cy="1080000"/>
            </a:xfrm>
            <a:prstGeom prst="rightArrow">
              <a:avLst>
                <a:gd name="adj1" fmla="val 74490"/>
                <a:gd name="adj2" fmla="val 62245"/>
              </a:avLst>
            </a:prstGeom>
            <a:solidFill>
              <a:srgbClr val="3185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es-CO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s-CO" sz="18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OCTUBRE</a:t>
              </a:r>
              <a:endParaRPr lang="es-CO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991;p57">
              <a:extLst>
                <a:ext uri="{FF2B5EF4-FFF2-40B4-BE49-F238E27FC236}">
                  <a16:creationId xmlns:a16="http://schemas.microsoft.com/office/drawing/2014/main" id="{36C91E79-CFB7-C425-2AA2-9C86BA028811}"/>
                </a:ext>
              </a:extLst>
            </p:cNvPr>
            <p:cNvSpPr/>
            <p:nvPr/>
          </p:nvSpPr>
          <p:spPr>
            <a:xfrm>
              <a:off x="1896020" y="3277429"/>
              <a:ext cx="3477374" cy="1080000"/>
            </a:xfrm>
            <a:prstGeom prst="rightArrow">
              <a:avLst>
                <a:gd name="adj1" fmla="val 76531"/>
                <a:gd name="adj2" fmla="val 62245"/>
              </a:avLst>
            </a:prstGeom>
            <a:solidFill>
              <a:srgbClr val="57C9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es-CO" sz="1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s-CO" sz="18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NOVIEMBRE</a:t>
              </a:r>
              <a:endParaRPr lang="es-CO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992;p57">
              <a:extLst>
                <a:ext uri="{FF2B5EF4-FFF2-40B4-BE49-F238E27FC236}">
                  <a16:creationId xmlns:a16="http://schemas.microsoft.com/office/drawing/2014/main" id="{C7BD1651-291C-0CDE-AAC7-F8C4E2479908}"/>
                </a:ext>
              </a:extLst>
            </p:cNvPr>
            <p:cNvSpPr/>
            <p:nvPr/>
          </p:nvSpPr>
          <p:spPr>
            <a:xfrm>
              <a:off x="1896020" y="4766979"/>
              <a:ext cx="3511509" cy="1080000"/>
            </a:xfrm>
            <a:prstGeom prst="rightArrow">
              <a:avLst>
                <a:gd name="adj1" fmla="val 76531"/>
                <a:gd name="adj2" fmla="val 62245"/>
              </a:avLst>
            </a:prstGeom>
            <a:solidFill>
              <a:srgbClr val="23A2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lang="es-CO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s-CO" sz="18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DICIEMBRE</a:t>
              </a:r>
              <a:endParaRPr lang="es-CO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A734395A-AF24-AC8B-BEAE-A41BC82C1841}"/>
              </a:ext>
            </a:extLst>
          </p:cNvPr>
          <p:cNvSpPr txBox="1"/>
          <p:nvPr/>
        </p:nvSpPr>
        <p:spPr>
          <a:xfrm>
            <a:off x="1633689" y="6022082"/>
            <a:ext cx="87850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i="0" u="none" strike="noStrike" baseline="0" dirty="0">
                <a:solidFill>
                  <a:srgbClr val="22505E"/>
                </a:solidFill>
                <a:latin typeface="Open Sans" panose="020B0606030504020204" pitchFamily="34" charset="0"/>
              </a:rPr>
              <a:t>Nota: </a:t>
            </a:r>
            <a:r>
              <a:rPr lang="es-ES" sz="1000" b="0" i="0" u="none" strike="noStrike" baseline="0" dirty="0">
                <a:solidFill>
                  <a:srgbClr val="22505E"/>
                </a:solidFill>
                <a:latin typeface="Open Sans" panose="020B0606030504020204" pitchFamily="34" charset="0"/>
              </a:rPr>
              <a:t>Las expresiones de los usuarios incluyen derechos de petición, quejas, reclamos, sugerencias, solicitudes de información y felicitaciones.</a:t>
            </a:r>
            <a:endParaRPr lang="es-CO" sz="1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EB35C5-89E2-A296-1CAB-921A582EC4EF}"/>
              </a:ext>
            </a:extLst>
          </p:cNvPr>
          <p:cNvSpPr txBox="1"/>
          <p:nvPr/>
        </p:nvSpPr>
        <p:spPr>
          <a:xfrm>
            <a:off x="3124731" y="6481158"/>
            <a:ext cx="59409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i="1" dirty="0">
                <a:solidFill>
                  <a:srgbClr val="000000"/>
                </a:solidFill>
                <a:latin typeface="Arial" panose="020B0604020202020204" pitchFamily="34" charset="0"/>
              </a:rPr>
              <a:t>Fuente: Área Atención al usuario/Savia Salud EPS/Trimestre IV-2022</a:t>
            </a:r>
            <a:endParaRPr lang="es-ES" sz="800" b="0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7415BBA-234E-DAFF-3C16-53816773A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611" y="1629594"/>
            <a:ext cx="5094000" cy="140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4E158B1-D2BB-C5B1-77D5-D520BB102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718" y="3080177"/>
            <a:ext cx="5094000" cy="1344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BA687EE-8840-32C9-EFCA-8E25996FF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2718" y="4486702"/>
            <a:ext cx="5094000" cy="1402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789515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38;p50">
            <a:extLst>
              <a:ext uri="{FF2B5EF4-FFF2-40B4-BE49-F238E27FC236}">
                <a16:creationId xmlns:a16="http://schemas.microsoft.com/office/drawing/2014/main" id="{3BF8650B-C035-0B6C-8034-8AC000A42AB8}"/>
              </a:ext>
            </a:extLst>
          </p:cNvPr>
          <p:cNvSpPr txBox="1"/>
          <p:nvPr/>
        </p:nvSpPr>
        <p:spPr>
          <a:xfrm>
            <a:off x="2611287" y="1184480"/>
            <a:ext cx="696783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5.2 </a:t>
            </a:r>
            <a:r>
              <a:rPr lang="es-MX" sz="2400" b="1" dirty="0">
                <a:solidFill>
                  <a:srgbClr val="23505E"/>
                </a:solidFill>
                <a:latin typeface="Calibri"/>
                <a:cs typeface="Calibri"/>
                <a:sym typeface="Calibri"/>
              </a:rPr>
              <a:t>Comportamiento expresiones IV trimestre </a:t>
            </a:r>
            <a:r>
              <a:rPr lang="es-MX" sz="24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</a:p>
        </p:txBody>
      </p:sp>
      <p:graphicFrame>
        <p:nvGraphicFramePr>
          <p:cNvPr id="8" name="Tabla 5">
            <a:extLst>
              <a:ext uri="{FF2B5EF4-FFF2-40B4-BE49-F238E27FC236}">
                <a16:creationId xmlns:a16="http://schemas.microsoft.com/office/drawing/2014/main" id="{E69E5EB6-CFF3-2F75-6020-110C8FF53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982157"/>
              </p:ext>
            </p:extLst>
          </p:nvPr>
        </p:nvGraphicFramePr>
        <p:xfrm>
          <a:off x="4068339" y="4077866"/>
          <a:ext cx="4053732" cy="1524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26866">
                  <a:extLst>
                    <a:ext uri="{9D8B030D-6E8A-4147-A177-3AD203B41FA5}">
                      <a16:colId xmlns:a16="http://schemas.microsoft.com/office/drawing/2014/main" val="3490193119"/>
                    </a:ext>
                  </a:extLst>
                </a:gridCol>
                <a:gridCol w="2026866">
                  <a:extLst>
                    <a:ext uri="{9D8B030D-6E8A-4147-A177-3AD203B41FA5}">
                      <a16:colId xmlns:a16="http://schemas.microsoft.com/office/drawing/2014/main" val="2341492494"/>
                    </a:ext>
                  </a:extLst>
                </a:gridCol>
              </a:tblGrid>
              <a:tr h="2826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PERIODO</a:t>
                      </a:r>
                      <a:endParaRPr lang="es-CO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PQRSF</a:t>
                      </a:r>
                      <a:endParaRPr lang="es-CO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721904"/>
                  </a:ext>
                </a:extLst>
              </a:tr>
              <a:tr h="282692">
                <a:tc>
                  <a:txBody>
                    <a:bodyPr/>
                    <a:lstStyle/>
                    <a:p>
                      <a:r>
                        <a:rPr lang="es-MX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OCTUBRE</a:t>
                      </a:r>
                      <a:endParaRPr lang="es-CO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61.599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7062821"/>
                  </a:ext>
                </a:extLst>
              </a:tr>
              <a:tr h="282692">
                <a:tc>
                  <a:txBody>
                    <a:bodyPr/>
                    <a:lstStyle/>
                    <a:p>
                      <a:r>
                        <a:rPr lang="es-MX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NOVIEMBRE</a:t>
                      </a:r>
                      <a:endParaRPr lang="es-CO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59.171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7836135"/>
                  </a:ext>
                </a:extLst>
              </a:tr>
              <a:tr h="282692">
                <a:tc>
                  <a:txBody>
                    <a:bodyPr/>
                    <a:lstStyle/>
                    <a:p>
                      <a:r>
                        <a:rPr lang="es-MX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DICIEMBRE</a:t>
                      </a:r>
                      <a:endParaRPr lang="es-CO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60.088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5008836"/>
                  </a:ext>
                </a:extLst>
              </a:tr>
              <a:tr h="282692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s-CO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180.585</a:t>
                      </a:r>
                      <a:endParaRPr lang="es-CO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381651"/>
                  </a:ext>
                </a:extLst>
              </a:tr>
            </a:tbl>
          </a:graphicData>
        </a:graphic>
      </p:graphicFrame>
      <p:sp>
        <p:nvSpPr>
          <p:cNvPr id="4" name="Google Shape;738;p50">
            <a:extLst>
              <a:ext uri="{FF2B5EF4-FFF2-40B4-BE49-F238E27FC236}">
                <a16:creationId xmlns:a16="http://schemas.microsoft.com/office/drawing/2014/main" id="{F3CEE1F6-62CE-CB4D-9813-B2012E816D82}"/>
              </a:ext>
            </a:extLst>
          </p:cNvPr>
          <p:cNvSpPr txBox="1"/>
          <p:nvPr/>
        </p:nvSpPr>
        <p:spPr>
          <a:xfrm>
            <a:off x="2429385" y="612515"/>
            <a:ext cx="733164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8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s-MX" sz="2800" b="1" dirty="0">
                <a:solidFill>
                  <a:srgbClr val="23505E"/>
                </a:solidFill>
                <a:latin typeface="Calibri"/>
                <a:ea typeface="Calibri"/>
                <a:cs typeface="Calibri"/>
                <a:sym typeface="Calibri"/>
              </a:rPr>
              <a:t>Satisfacción de los usuarios</a:t>
            </a:r>
            <a:endParaRPr lang="es-ES" sz="2800" b="1" dirty="0">
              <a:solidFill>
                <a:srgbClr val="23505E"/>
              </a:solidFill>
              <a:latin typeface="Calibri"/>
              <a:cs typeface="Calibri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16C3157-E782-AAB3-93B3-192443E589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825298"/>
              </p:ext>
            </p:extLst>
          </p:nvPr>
        </p:nvGraphicFramePr>
        <p:xfrm>
          <a:off x="3809205" y="1659876"/>
          <a:ext cx="4446241" cy="2273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F2DE226D-A0F2-155E-8F4E-DA7026A7B581}"/>
              </a:ext>
            </a:extLst>
          </p:cNvPr>
          <p:cNvSpPr txBox="1"/>
          <p:nvPr/>
        </p:nvSpPr>
        <p:spPr>
          <a:xfrm>
            <a:off x="1702699" y="5745882"/>
            <a:ext cx="87850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i="0" u="none" strike="noStrike" baseline="0" dirty="0">
                <a:solidFill>
                  <a:srgbClr val="22505E"/>
                </a:solidFill>
                <a:latin typeface="Open Sans" panose="020B0606030504020204" pitchFamily="34" charset="0"/>
              </a:rPr>
              <a:t>Nota: </a:t>
            </a:r>
            <a:r>
              <a:rPr lang="es-ES" sz="1000" b="0" i="0" u="none" strike="noStrike" baseline="0" dirty="0">
                <a:solidFill>
                  <a:srgbClr val="22505E"/>
                </a:solidFill>
                <a:latin typeface="Open Sans" panose="020B0606030504020204" pitchFamily="34" charset="0"/>
              </a:rPr>
              <a:t>Las expresiones de los usuarios incluyen derechos de petición, quejas, reclamos, sugerencias, solicitudes de información y felicitaciones.</a:t>
            </a:r>
            <a:endParaRPr lang="es-CO" sz="10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35FDFF0-D031-E61F-E9AE-F19AA62175C8}"/>
              </a:ext>
            </a:extLst>
          </p:cNvPr>
          <p:cNvSpPr txBox="1"/>
          <p:nvPr/>
        </p:nvSpPr>
        <p:spPr>
          <a:xfrm>
            <a:off x="3124731" y="6481158"/>
            <a:ext cx="59409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i="1" dirty="0">
                <a:solidFill>
                  <a:srgbClr val="000000"/>
                </a:solidFill>
                <a:latin typeface="Arial" panose="020B0604020202020204" pitchFamily="34" charset="0"/>
              </a:rPr>
              <a:t>Fuente: Área Atención al usuario/Savia Salud EPS/Trimestre IV-2022</a:t>
            </a:r>
            <a:endParaRPr lang="es-ES" sz="800" b="0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3885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2729</TotalTime>
  <Words>1358</Words>
  <Application>Microsoft Office PowerPoint</Application>
  <PresentationFormat>Personalizado</PresentationFormat>
  <Paragraphs>423</Paragraphs>
  <Slides>15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Open Sans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aarbelaez</cp:lastModifiedBy>
  <cp:revision>92</cp:revision>
  <dcterms:created xsi:type="dcterms:W3CDTF">2021-01-16T20:41:53Z</dcterms:created>
  <dcterms:modified xsi:type="dcterms:W3CDTF">2023-01-16T22:03:27Z</dcterms:modified>
</cp:coreProperties>
</file>