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81" r:id="rId3"/>
    <p:sldId id="293" r:id="rId4"/>
    <p:sldId id="258" r:id="rId5"/>
    <p:sldId id="261" r:id="rId6"/>
    <p:sldId id="259" r:id="rId7"/>
    <p:sldId id="329" r:id="rId8"/>
    <p:sldId id="327" r:id="rId9"/>
    <p:sldId id="328" r:id="rId10"/>
    <p:sldId id="257" r:id="rId11"/>
    <p:sldId id="269" r:id="rId12"/>
    <p:sldId id="325" r:id="rId13"/>
    <p:sldId id="267" r:id="rId14"/>
    <p:sldId id="326" r:id="rId15"/>
    <p:sldId id="324" r:id="rId16"/>
  </p:sldIdLst>
  <p:sldSz cx="12190413" cy="68595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087549-325B-4CFC-B648-6D47C133181A}">
  <a:tblStyle styleId="{5A087549-325B-4CFC-B648-6D47C133181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4125A0D-C19A-4BFD-8923-1A7F65B4016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hoyos\Documents\ATENCI&#211;N%20AL%20USUARIO\RENDICI&#211;N%20DE%20CUENTA\MICROSITIO%20WEB\2021\TRIMESTRE%20IV\RENDICION%20DE%20CUENTAS_ASEGURAMIENTO_Trimestre%20IV_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hoyos\Documents\ATENCI&#211;N%20AL%20USUARIO\RENDICI&#211;N%20DE%20CUENTA\MICROSITIO%20WEB\2021\TRIMESTRE%20IV\RENDICION%20DE%20CUENTAS_ASEGURAMIENTO_Trimestre%20IV_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8080"/>
            </a:solidFill>
          </c:spPr>
          <c:dPt>
            <c:idx val="0"/>
            <c:bubble3D val="0"/>
            <c:spPr>
              <a:solidFill>
                <a:srgbClr val="0066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B6-4E4B-B6B0-BF27A4BCD699}"/>
              </c:ext>
            </c:extLst>
          </c:dPt>
          <c:dPt>
            <c:idx val="1"/>
            <c:bubble3D val="0"/>
            <c:spPr>
              <a:solidFill>
                <a:srgbClr val="00A5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B6-4E4B-B6B0-BF27A4BCD6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'3er TRIMESTRE'!$B$5:$B$6</c:f>
              <c:strCache>
                <c:ptCount val="2"/>
                <c:pt idx="0">
                  <c:v>Subsidiado</c:v>
                </c:pt>
                <c:pt idx="1">
                  <c:v>Contributivo</c:v>
                </c:pt>
              </c:strCache>
            </c:strRef>
          </c:cat>
          <c:val>
            <c:numRef>
              <c:f>'3er TRIMESTRE'!$C$5:$C$6</c:f>
              <c:numCache>
                <c:formatCode>#,##0</c:formatCode>
                <c:ptCount val="2"/>
                <c:pt idx="0">
                  <c:v>1516518</c:v>
                </c:pt>
                <c:pt idx="1">
                  <c:v>128263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B6-4E4B-B6B0-BF27A4BCD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66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6666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'3er TRIMESTRE'!$B$19:$B$27</c:f>
              <c:strCache>
                <c:ptCount val="9"/>
                <c:pt idx="0">
                  <c:v>VALLE DE ABURRA</c:v>
                </c:pt>
                <c:pt idx="1">
                  <c:v>URABA</c:v>
                </c:pt>
                <c:pt idx="2">
                  <c:v>ORIENTE</c:v>
                </c:pt>
                <c:pt idx="3">
                  <c:v>SUROESTE</c:v>
                </c:pt>
                <c:pt idx="4">
                  <c:v>NORTE</c:v>
                </c:pt>
                <c:pt idx="5">
                  <c:v>OCCIDENTE</c:v>
                </c:pt>
                <c:pt idx="6">
                  <c:v>NORDESTE</c:v>
                </c:pt>
                <c:pt idx="7">
                  <c:v>MAGDALENA MEDIO</c:v>
                </c:pt>
                <c:pt idx="8">
                  <c:v>BAJO CAUCA</c:v>
                </c:pt>
              </c:strCache>
            </c:strRef>
          </c:cat>
          <c:val>
            <c:numRef>
              <c:f>'3er TRIMESTRE'!$C$19:$C$27</c:f>
              <c:numCache>
                <c:formatCode>#,##0</c:formatCode>
                <c:ptCount val="9"/>
                <c:pt idx="0">
                  <c:v>701311</c:v>
                </c:pt>
                <c:pt idx="1">
                  <c:v>232390</c:v>
                </c:pt>
                <c:pt idx="2">
                  <c:v>209001</c:v>
                </c:pt>
                <c:pt idx="3">
                  <c:v>154272</c:v>
                </c:pt>
                <c:pt idx="4">
                  <c:v>99712</c:v>
                </c:pt>
                <c:pt idx="5">
                  <c:v>82001</c:v>
                </c:pt>
                <c:pt idx="6">
                  <c:v>71197</c:v>
                </c:pt>
                <c:pt idx="7">
                  <c:v>52209</c:v>
                </c:pt>
                <c:pt idx="8">
                  <c:v>42688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A8-4CA7-8AE7-ADDF54E183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5845008"/>
        <c:axId val="2085832112"/>
      </c:barChart>
      <c:catAx>
        <c:axId val="208584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6666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85832112"/>
        <c:crosses val="autoZero"/>
        <c:auto val="1"/>
        <c:lblAlgn val="ctr"/>
        <c:lblOffset val="100"/>
        <c:noMultiLvlLbl val="0"/>
      </c:catAx>
      <c:valAx>
        <c:axId val="208583211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6666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8584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 b="1" i="0" baseline="0" dirty="0">
                <a:effectLst/>
              </a:rPr>
              <a:t>SOLICITUDES DE AUTORIZACIONES REALIZADAS A TRAVÉS DE LA PÁGINA WEB </a:t>
            </a:r>
            <a:endParaRPr lang="es-CO" sz="1600" dirty="0">
              <a:effectLst/>
            </a:endParaRPr>
          </a:p>
        </c:rich>
      </c:tx>
      <c:layout>
        <c:manualLayout>
          <c:xMode val="edge"/>
          <c:yMode val="edge"/>
          <c:x val="6.8083333333333343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Hoja1!$G$21:$G$23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 </c:v>
                </c:pt>
              </c:strCache>
            </c:strRef>
          </c:cat>
          <c:val>
            <c:numRef>
              <c:f>Hoja1!$H$21:$H$23</c:f>
              <c:numCache>
                <c:formatCode>General</c:formatCode>
                <c:ptCount val="3"/>
                <c:pt idx="0">
                  <c:v>4758</c:v>
                </c:pt>
                <c:pt idx="1">
                  <c:v>5028</c:v>
                </c:pt>
                <c:pt idx="2">
                  <c:v>3860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C3-4C65-86A2-47DC64160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419040"/>
        <c:axId val="76419456"/>
      </c:barChart>
      <c:catAx>
        <c:axId val="7641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6419456"/>
        <c:crosses val="autoZero"/>
        <c:auto val="1"/>
        <c:lblAlgn val="ctr"/>
        <c:lblOffset val="100"/>
        <c:noMultiLvlLbl val="0"/>
      </c:catAx>
      <c:valAx>
        <c:axId val="7641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641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400" b="1" i="0" baseline="0">
                <a:effectLst/>
              </a:rPr>
              <a:t>SOLICITUDES DE ASEGURAMIENTO REALIZADAS  A TRAVÉS DE LA PÁGINA WEB</a:t>
            </a:r>
            <a:endParaRPr lang="es-CO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8.080314960629921E-2"/>
          <c:y val="0.27398148148148149"/>
          <c:w val="0.87753018372703417"/>
          <c:h val="0.641767279090113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Hoja1!$I$21:$I$23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 </c:v>
                </c:pt>
              </c:strCache>
            </c:strRef>
          </c:cat>
          <c:val>
            <c:numRef>
              <c:f>Hoja1!$J$21:$J$23</c:f>
              <c:numCache>
                <c:formatCode>General</c:formatCode>
                <c:ptCount val="3"/>
                <c:pt idx="0">
                  <c:v>1991</c:v>
                </c:pt>
                <c:pt idx="1">
                  <c:v>2022</c:v>
                </c:pt>
                <c:pt idx="2">
                  <c:v>1501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00-4E96-BAD8-0DFD49ADF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8220352"/>
        <c:axId val="308220768"/>
      </c:barChart>
      <c:catAx>
        <c:axId val="30822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8220768"/>
        <c:crosses val="autoZero"/>
        <c:auto val="1"/>
        <c:lblAlgn val="ctr"/>
        <c:lblOffset val="100"/>
        <c:noMultiLvlLbl val="0"/>
      </c:catAx>
      <c:valAx>
        <c:axId val="30822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822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436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0606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6568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9098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114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>
  <p:cSld name="Título y texto vertica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>
  <p:cSld name="Título vertical y text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>
  <p:cSld name="Sólo el títu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>
  <p:cSld name="Contenido con títul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>
  <p:cSld name="Imagen con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viasaludeps.com/sitioweb/index.php/afiliados/puntos-de-atencion/savia-salud-ep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/>
          <p:nvPr/>
        </p:nvSpPr>
        <p:spPr>
          <a:xfrm>
            <a:off x="4150989" y="2715490"/>
            <a:ext cx="744526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4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RENDICION DE CUENTAS </a:t>
            </a:r>
            <a:endParaRPr dirty="0"/>
          </a:p>
        </p:txBody>
      </p:sp>
      <p:sp>
        <p:nvSpPr>
          <p:cNvPr id="26" name="Google Shape;26;p13"/>
          <p:cNvSpPr txBox="1"/>
          <p:nvPr/>
        </p:nvSpPr>
        <p:spPr>
          <a:xfrm>
            <a:off x="4150989" y="3645818"/>
            <a:ext cx="599053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400" b="1" dirty="0">
                <a:solidFill>
                  <a:srgbClr val="23505E"/>
                </a:solidFill>
                <a:latin typeface="Calibri"/>
                <a:cs typeface="Calibri"/>
                <a:sym typeface="Calibri"/>
              </a:rPr>
              <a:t>IV TRIMESTRE 2021</a:t>
            </a:r>
            <a:endParaRPr dirty="0"/>
          </a:p>
        </p:txBody>
      </p:sp>
      <p:cxnSp>
        <p:nvCxnSpPr>
          <p:cNvPr id="27" name="Google Shape;27;p13"/>
          <p:cNvCxnSpPr/>
          <p:nvPr/>
        </p:nvCxnSpPr>
        <p:spPr>
          <a:xfrm>
            <a:off x="4078982" y="2874455"/>
            <a:ext cx="0" cy="1592495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/>
          <p:nvPr/>
        </p:nvSpPr>
        <p:spPr>
          <a:xfrm>
            <a:off x="1143427" y="300274"/>
            <a:ext cx="64156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5. Satisfacción a los usuarios</a:t>
            </a: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C329A5-6C5E-4A7F-AFF8-CAE36D82E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77" y="1038432"/>
            <a:ext cx="4934342" cy="15219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F7EB662-3E67-42EE-8097-948BF6857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22" y="2633961"/>
            <a:ext cx="4966563" cy="16561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0F1C21A-7A90-4FC4-87B6-4FA001F3E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22" y="4383212"/>
            <a:ext cx="4934342" cy="1790461"/>
          </a:xfrm>
          <a:prstGeom prst="rect">
            <a:avLst/>
          </a:prstGeom>
        </p:spPr>
      </p:pic>
      <p:sp>
        <p:nvSpPr>
          <p:cNvPr id="7" name="Google Shape;989;p57">
            <a:extLst>
              <a:ext uri="{FF2B5EF4-FFF2-40B4-BE49-F238E27FC236}">
                <a16:creationId xmlns:a16="http://schemas.microsoft.com/office/drawing/2014/main" id="{D8895991-8CD0-451D-833F-B2706D490F63}"/>
              </a:ext>
            </a:extLst>
          </p:cNvPr>
          <p:cNvSpPr/>
          <p:nvPr/>
        </p:nvSpPr>
        <p:spPr>
          <a:xfrm>
            <a:off x="6027129" y="1136081"/>
            <a:ext cx="5333598" cy="1163781"/>
          </a:xfrm>
          <a:prstGeom prst="rightArrow">
            <a:avLst>
              <a:gd name="adj1" fmla="val 74490"/>
              <a:gd name="adj2" fmla="val 62245"/>
            </a:avLst>
          </a:prstGeom>
          <a:solidFill>
            <a:srgbClr val="3185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s-CO" sz="1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O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CO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roporción de satisfacción global de usuarios en la EPS</a:t>
            </a:r>
            <a:endParaRPr lang="es-CO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91;p57">
            <a:extLst>
              <a:ext uri="{FF2B5EF4-FFF2-40B4-BE49-F238E27FC236}">
                <a16:creationId xmlns:a16="http://schemas.microsoft.com/office/drawing/2014/main" id="{3141C5FC-BBB8-461A-A477-3ACB287D2D78}"/>
              </a:ext>
            </a:extLst>
          </p:cNvPr>
          <p:cNvSpPr/>
          <p:nvPr/>
        </p:nvSpPr>
        <p:spPr>
          <a:xfrm>
            <a:off x="6019302" y="2904599"/>
            <a:ext cx="5601823" cy="1163781"/>
          </a:xfrm>
          <a:prstGeom prst="rightArrow">
            <a:avLst>
              <a:gd name="adj1" fmla="val 76531"/>
              <a:gd name="adj2" fmla="val 62245"/>
            </a:avLst>
          </a:prstGeom>
          <a:solidFill>
            <a:srgbClr val="57C9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s-CO" sz="1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O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Proporción de usuarios que recomendarían la EPS a familiares y amigos</a:t>
            </a:r>
            <a:endParaRPr lang="es-CO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92;p57">
            <a:extLst>
              <a:ext uri="{FF2B5EF4-FFF2-40B4-BE49-F238E27FC236}">
                <a16:creationId xmlns:a16="http://schemas.microsoft.com/office/drawing/2014/main" id="{446E92F4-4169-4BBD-AFAC-9FDE14BDA775}"/>
              </a:ext>
            </a:extLst>
          </p:cNvPr>
          <p:cNvSpPr/>
          <p:nvPr/>
        </p:nvSpPr>
        <p:spPr>
          <a:xfrm>
            <a:off x="5985167" y="4530708"/>
            <a:ext cx="5788364" cy="1163780"/>
          </a:xfrm>
          <a:prstGeom prst="rightArrow">
            <a:avLst>
              <a:gd name="adj1" fmla="val 76531"/>
              <a:gd name="adj2" fmla="val 62245"/>
            </a:avLst>
          </a:prstGeom>
          <a:solidFill>
            <a:srgbClr val="23A2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s-CO" sz="1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O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Proporción de usuarios que ha pensado en cambiarse de EPS</a:t>
            </a:r>
            <a:endParaRPr lang="es-CO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/>
          <p:nvPr/>
        </p:nvSpPr>
        <p:spPr>
          <a:xfrm>
            <a:off x="315058" y="903499"/>
            <a:ext cx="564238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dirty="0">
                <a:solidFill>
                  <a:srgbClr val="006D74"/>
                </a:solidFill>
                <a:latin typeface="Calibri"/>
                <a:cs typeface="Calibri"/>
                <a:sym typeface="Calibri"/>
              </a:rPr>
              <a:t>6. Cantidad de oficinas y atención</a:t>
            </a:r>
            <a:endParaRPr sz="3600" dirty="0"/>
          </a:p>
        </p:txBody>
      </p:sp>
      <p:cxnSp>
        <p:nvCxnSpPr>
          <p:cNvPr id="120" name="Google Shape;120;p26"/>
          <p:cNvCxnSpPr/>
          <p:nvPr/>
        </p:nvCxnSpPr>
        <p:spPr>
          <a:xfrm>
            <a:off x="478582" y="1938351"/>
            <a:ext cx="0" cy="1592495"/>
          </a:xfrm>
          <a:prstGeom prst="straightConnector1">
            <a:avLst/>
          </a:prstGeom>
          <a:noFill/>
          <a:ln w="41275" cap="flat" cmpd="dbl">
            <a:solidFill>
              <a:srgbClr val="00A5A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C4D9B31B-7381-40FB-9808-687F20BBA6AB}"/>
              </a:ext>
            </a:extLst>
          </p:cNvPr>
          <p:cNvSpPr txBox="1"/>
          <p:nvPr/>
        </p:nvSpPr>
        <p:spPr>
          <a:xfrm>
            <a:off x="460887" y="2253941"/>
            <a:ext cx="509478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rgbClr val="23505E"/>
                </a:solidFill>
              </a:rPr>
              <a:t>Savia Salud EPS en el trimestre IV de 2021, en total </a:t>
            </a:r>
            <a:r>
              <a:rPr lang="es-ES" sz="1400" b="1" dirty="0">
                <a:solidFill>
                  <a:srgbClr val="23505E"/>
                </a:solidFill>
              </a:rPr>
              <a:t>cuenta con 136 puntos de atención</a:t>
            </a:r>
            <a:r>
              <a:rPr lang="es-ES" sz="1400" dirty="0">
                <a:solidFill>
                  <a:srgbClr val="23505E"/>
                </a:solidFill>
              </a:rPr>
              <a:t>, de los cuales </a:t>
            </a:r>
            <a:r>
              <a:rPr lang="es-ES" sz="1400" b="1" dirty="0">
                <a:solidFill>
                  <a:srgbClr val="23505E"/>
                </a:solidFill>
              </a:rPr>
              <a:t>131 se encuentran ubicados en las subregiones, 18 en el área metropolitana</a:t>
            </a:r>
            <a:r>
              <a:rPr lang="es-ES" sz="1400" dirty="0">
                <a:solidFill>
                  <a:srgbClr val="23505E"/>
                </a:solidFill>
              </a:rPr>
              <a:t> </a:t>
            </a:r>
            <a:r>
              <a:rPr lang="es-ES" dirty="0">
                <a:solidFill>
                  <a:srgbClr val="23505E"/>
                </a:solidFill>
              </a:rPr>
              <a:t> de las cuales 3 son</a:t>
            </a:r>
            <a:r>
              <a:rPr lang="es-ES" sz="1400" dirty="0">
                <a:solidFill>
                  <a:srgbClr val="23505E"/>
                </a:solidFill>
              </a:rPr>
              <a:t> descentralizadas en el Hospital Mental de Antioquia, Hospital General de Medellín y  en el Instituto Neurológico de Antioquia.</a:t>
            </a:r>
          </a:p>
          <a:p>
            <a:pPr algn="just"/>
            <a:endParaRPr lang="es-CO" sz="1400" dirty="0">
              <a:solidFill>
                <a:srgbClr val="23505E"/>
              </a:solidFill>
            </a:endParaRPr>
          </a:p>
          <a:p>
            <a:pPr algn="just"/>
            <a:r>
              <a:rPr lang="es-CO" sz="1400" b="1" dirty="0">
                <a:solidFill>
                  <a:srgbClr val="00A5A4"/>
                </a:solidFill>
              </a:rPr>
              <a:t>A través de las cuales se brinda información personalizada referente a:</a:t>
            </a:r>
          </a:p>
          <a:p>
            <a:pPr marL="285750" indent="-285750" algn="just">
              <a:buClr>
                <a:srgbClr val="00A5A4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rgbClr val="23505E"/>
                </a:solidFill>
              </a:rPr>
              <a:t>Trámites de autorizaciones de servicios.</a:t>
            </a:r>
          </a:p>
          <a:p>
            <a:pPr marL="285750" indent="-285750" algn="just">
              <a:buClr>
                <a:srgbClr val="00A5A4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rgbClr val="23505E"/>
                </a:solidFill>
              </a:rPr>
              <a:t>Gestiones de afiliación y novedades en el aseguramiento.</a:t>
            </a:r>
          </a:p>
          <a:p>
            <a:pPr marL="285750" indent="-285750" algn="just">
              <a:buClr>
                <a:srgbClr val="00A5A4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rgbClr val="23505E"/>
                </a:solidFill>
              </a:rPr>
              <a:t>Solicitud de portabilidad y movilidad.</a:t>
            </a:r>
          </a:p>
          <a:p>
            <a:pPr marL="285750" indent="-285750" algn="just">
              <a:buClr>
                <a:srgbClr val="00A5A4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rgbClr val="23505E"/>
                </a:solidFill>
              </a:rPr>
              <a:t>Trámites administrativos.</a:t>
            </a:r>
          </a:p>
          <a:p>
            <a:pPr marL="285750" indent="-285750" algn="just">
              <a:buClr>
                <a:srgbClr val="00A5A4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rgbClr val="23505E"/>
                </a:solidFill>
              </a:rPr>
              <a:t>Gestión de PQRSF a través de los buzones de sugerencias.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2;p14">
            <a:extLst>
              <a:ext uri="{FF2B5EF4-FFF2-40B4-BE49-F238E27FC236}">
                <a16:creationId xmlns:a16="http://schemas.microsoft.com/office/drawing/2014/main" id="{C09A8C4D-178F-43E5-8792-EA313AAF2893}"/>
              </a:ext>
            </a:extLst>
          </p:cNvPr>
          <p:cNvSpPr txBox="1"/>
          <p:nvPr/>
        </p:nvSpPr>
        <p:spPr>
          <a:xfrm>
            <a:off x="1122218" y="249382"/>
            <a:ext cx="8825346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36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3600" b="1" dirty="0">
                <a:solidFill>
                  <a:srgbClr val="002060"/>
                </a:solidFill>
              </a:rPr>
              <a:t>Promedio de visitas en los puntos de atención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B037D5F-1462-43E8-B163-0A19A168A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207355"/>
              </p:ext>
            </p:extLst>
          </p:nvPr>
        </p:nvGraphicFramePr>
        <p:xfrm>
          <a:off x="484909" y="1565565"/>
          <a:ext cx="4611690" cy="4807510"/>
        </p:xfrm>
        <a:graphic>
          <a:graphicData uri="http://schemas.openxmlformats.org/drawingml/2006/table">
            <a:tbl>
              <a:tblPr/>
              <a:tblGrid>
                <a:gridCol w="1612217">
                  <a:extLst>
                    <a:ext uri="{9D8B030D-6E8A-4147-A177-3AD203B41FA5}">
                      <a16:colId xmlns:a16="http://schemas.microsoft.com/office/drawing/2014/main" val="1332037951"/>
                    </a:ext>
                  </a:extLst>
                </a:gridCol>
                <a:gridCol w="824856">
                  <a:extLst>
                    <a:ext uri="{9D8B030D-6E8A-4147-A177-3AD203B41FA5}">
                      <a16:colId xmlns:a16="http://schemas.microsoft.com/office/drawing/2014/main" val="2256535642"/>
                    </a:ext>
                  </a:extLst>
                </a:gridCol>
                <a:gridCol w="1099806">
                  <a:extLst>
                    <a:ext uri="{9D8B030D-6E8A-4147-A177-3AD203B41FA5}">
                      <a16:colId xmlns:a16="http://schemas.microsoft.com/office/drawing/2014/main" val="365506850"/>
                    </a:ext>
                  </a:extLst>
                </a:gridCol>
                <a:gridCol w="1074811">
                  <a:extLst>
                    <a:ext uri="{9D8B030D-6E8A-4147-A177-3AD203B41FA5}">
                      <a16:colId xmlns:a16="http://schemas.microsoft.com/office/drawing/2014/main" val="877115515"/>
                    </a:ext>
                  </a:extLst>
                </a:gridCol>
              </a:tblGrid>
              <a:tr h="39178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MUNICIPIO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NÚMERO DE OFICINAS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DE USUARIOS ATENDIDOS EN EL DÍA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DE USUARIOS ATENDIDOS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128016"/>
                  </a:ext>
                </a:extLst>
              </a:tr>
              <a:tr h="163243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MAGDALENA MEDIO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642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12.833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485678"/>
                  </a:ext>
                </a:extLst>
              </a:tr>
              <a:tr h="163243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BAJOCAUCA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686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13.712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221069"/>
                  </a:ext>
                </a:extLst>
              </a:tr>
              <a:tr h="163243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URABA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2.645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52.909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753399"/>
                  </a:ext>
                </a:extLst>
              </a:tr>
              <a:tr h="163243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NORDESTE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1.520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30.400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216302"/>
                  </a:ext>
                </a:extLst>
              </a:tr>
              <a:tr h="163243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OCCIDENTE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2.644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52.879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526462"/>
                  </a:ext>
                </a:extLst>
              </a:tr>
              <a:tr h="163243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NORTE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2.867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57.348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246070"/>
                  </a:ext>
                </a:extLst>
              </a:tr>
              <a:tr h="163243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ORIENTE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3.335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66.704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833875"/>
                  </a:ext>
                </a:extLst>
              </a:tr>
              <a:tr h="163243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SUROESTE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2.231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44.614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04676"/>
                  </a:ext>
                </a:extLst>
              </a:tr>
              <a:tr h="163243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ELITE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836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50.160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50424"/>
                  </a:ext>
                </a:extLst>
              </a:tr>
              <a:tr h="163243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SAN JUAN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23.880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662616"/>
                  </a:ext>
                </a:extLst>
              </a:tr>
              <a:tr h="171407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BELLO MANCHESTER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19.320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883337"/>
                  </a:ext>
                </a:extLst>
              </a:tr>
              <a:tr h="163243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 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14.580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571873"/>
                  </a:ext>
                </a:extLst>
              </a:tr>
              <a:tr h="163243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GIRARDOTA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3.840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513898"/>
                  </a:ext>
                </a:extLst>
              </a:tr>
              <a:tr h="163243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BARBOSA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6.960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537800"/>
                  </a:ext>
                </a:extLst>
              </a:tr>
              <a:tr h="163243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COPACABANA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3.600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625798"/>
                  </a:ext>
                </a:extLst>
              </a:tr>
              <a:tr h="163243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SABANETA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5.880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193239"/>
                  </a:ext>
                </a:extLst>
              </a:tr>
              <a:tr h="163243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ITAGUI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16.080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167178"/>
                  </a:ext>
                </a:extLst>
              </a:tr>
              <a:tr h="163243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 ESTRELLA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5.520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100650"/>
                  </a:ext>
                </a:extLst>
              </a:tr>
              <a:tr h="163243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SAN CRISTOBAL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13.140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2011"/>
                  </a:ext>
                </a:extLst>
              </a:tr>
              <a:tr h="163243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ENVIGADO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11.580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65252"/>
                  </a:ext>
                </a:extLst>
              </a:tr>
              <a:tr h="163243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SAN ANTONIO DE PRADO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10.020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524798"/>
                  </a:ext>
                </a:extLst>
              </a:tr>
              <a:tr h="163243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CALDAS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10.740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442986"/>
                  </a:ext>
                </a:extLst>
              </a:tr>
              <a:tr h="163243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HOMO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2.100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68383"/>
                  </a:ext>
                </a:extLst>
              </a:tr>
              <a:tr h="163243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NEUROLOGICO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11.340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060055"/>
                  </a:ext>
                </a:extLst>
              </a:tr>
              <a:tr h="163243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CISAMF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212732"/>
                  </a:ext>
                </a:extLst>
              </a:tr>
              <a:tr h="163243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HOSPITAL GENERAL DE MEDELLIN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A5A4"/>
                          </a:solidFill>
                          <a:effectLst/>
                          <a:latin typeface="Calibri" panose="020F0502020204030204" pitchFamily="34" charset="0"/>
                        </a:rPr>
                        <a:t>1.860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279620"/>
                  </a:ext>
                </a:extLst>
              </a:tr>
              <a:tr h="163243"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20.086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542.359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003078"/>
                  </a:ext>
                </a:extLst>
              </a:tr>
            </a:tbl>
          </a:graphicData>
        </a:graphic>
      </p:graphicFrame>
      <p:sp>
        <p:nvSpPr>
          <p:cNvPr id="9" name="AutoShape 1">
            <a:extLst>
              <a:ext uri="{FF2B5EF4-FFF2-40B4-BE49-F238E27FC236}">
                <a16:creationId xmlns:a16="http://schemas.microsoft.com/office/drawing/2014/main" id="{2F6C2E3C-7A83-4831-8FE8-14B1B392AD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75438" y="15266988"/>
            <a:ext cx="304800" cy="30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0" name="Google Shape;708;p48">
            <a:extLst>
              <a:ext uri="{FF2B5EF4-FFF2-40B4-BE49-F238E27FC236}">
                <a16:creationId xmlns:a16="http://schemas.microsoft.com/office/drawing/2014/main" id="{00F6ABBB-2D79-47B4-B253-2EFC60636B0E}"/>
              </a:ext>
            </a:extLst>
          </p:cNvPr>
          <p:cNvSpPr/>
          <p:nvPr/>
        </p:nvSpPr>
        <p:spPr>
          <a:xfrm>
            <a:off x="5486401" y="2202878"/>
            <a:ext cx="6523898" cy="1371600"/>
          </a:xfrm>
          <a:custGeom>
            <a:avLst/>
            <a:gdLst/>
            <a:ahLst/>
            <a:cxnLst/>
            <a:rect l="l" t="t" r="r" b="b"/>
            <a:pathLst>
              <a:path w="942" h="456" extrusionOk="0">
                <a:moveTo>
                  <a:pt x="0" y="456"/>
                </a:moveTo>
                <a:lnTo>
                  <a:pt x="794" y="456"/>
                </a:lnTo>
                <a:lnTo>
                  <a:pt x="942" y="228"/>
                </a:lnTo>
                <a:lnTo>
                  <a:pt x="794" y="0"/>
                </a:lnTo>
                <a:lnTo>
                  <a:pt x="0" y="0"/>
                </a:lnTo>
                <a:lnTo>
                  <a:pt x="78" y="228"/>
                </a:lnTo>
                <a:lnTo>
                  <a:pt x="0" y="456"/>
                </a:lnTo>
                <a:close/>
              </a:path>
            </a:pathLst>
          </a:custGeom>
          <a:solidFill>
            <a:srgbClr val="2350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tiempo de espera para </a:t>
            </a:r>
            <a:r>
              <a:rPr lang="es-CO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atención preferencial son 10 minutos y  20 </a:t>
            </a:r>
            <a:r>
              <a:rPr lang="es-CO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 atención general.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97DB5F5-7E1B-4531-B1DD-E56453C7712F}"/>
              </a:ext>
            </a:extLst>
          </p:cNvPr>
          <p:cNvSpPr txBox="1"/>
          <p:nvPr/>
        </p:nvSpPr>
        <p:spPr>
          <a:xfrm>
            <a:off x="5609504" y="4233501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rgbClr val="23505E"/>
                </a:solidFill>
              </a:rPr>
              <a:t>Para consultar ubicación y horarios de nuestros puntos de atención, lo puedes hacer a través del siguiente link </a:t>
            </a:r>
            <a:r>
              <a:rPr lang="es-CO" sz="1400" dirty="0">
                <a:solidFill>
                  <a:srgbClr val="23505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https://www.saviasaludeps.com/sitioweb/index.php/afiliados/puntos-de-atencion/savia-salud-eps</a:t>
            </a:r>
            <a:endParaRPr lang="es-CO" sz="1400" dirty="0">
              <a:solidFill>
                <a:srgbClr val="2350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35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/>
        </p:nvSpPr>
        <p:spPr>
          <a:xfrm>
            <a:off x="633700" y="44513"/>
            <a:ext cx="600260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>
                <a:solidFill>
                  <a:srgbClr val="006D74"/>
                </a:solidFill>
                <a:latin typeface="Calibri"/>
                <a:cs typeface="Calibri"/>
                <a:sym typeface="Calibri"/>
              </a:rPr>
              <a:t>Atenciones de línea telefónica</a:t>
            </a:r>
            <a:endParaRPr sz="4000" dirty="0"/>
          </a:p>
        </p:txBody>
      </p:sp>
      <p:cxnSp>
        <p:nvCxnSpPr>
          <p:cNvPr id="104" name="Google Shape;104;p24"/>
          <p:cNvCxnSpPr/>
          <p:nvPr/>
        </p:nvCxnSpPr>
        <p:spPr>
          <a:xfrm>
            <a:off x="478582" y="1938351"/>
            <a:ext cx="0" cy="1592495"/>
          </a:xfrm>
          <a:prstGeom prst="straightConnector1">
            <a:avLst/>
          </a:prstGeom>
          <a:noFill/>
          <a:ln w="41275" cap="flat" cmpd="dbl">
            <a:solidFill>
              <a:srgbClr val="00A5A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73810825-1892-4BA4-AAC1-05493AF90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904" y="1545982"/>
            <a:ext cx="2853532" cy="14405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622CB99-B996-40FD-A407-3F9EAC3C9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70" y="3138922"/>
            <a:ext cx="6296398" cy="223224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9C24465-C068-4B01-92DD-6EFAFF5C5869}"/>
              </a:ext>
            </a:extLst>
          </p:cNvPr>
          <p:cNvSpPr txBox="1"/>
          <p:nvPr/>
        </p:nvSpPr>
        <p:spPr>
          <a:xfrm>
            <a:off x="662378" y="5445757"/>
            <a:ext cx="7200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En </a:t>
            </a:r>
            <a:r>
              <a:rPr lang="es-ES" sz="1600" dirty="0">
                <a:solidFill>
                  <a:srgbClr val="224B5B"/>
                </a:solidFill>
                <a:latin typeface="Calibri"/>
                <a:cs typeface="Calibri"/>
              </a:rPr>
              <a:t>el IV </a:t>
            </a:r>
            <a:r>
              <a:rPr lang="es-ES" sz="1600" spc="-10" dirty="0">
                <a:solidFill>
                  <a:srgbClr val="224B5B"/>
                </a:solidFill>
                <a:latin typeface="Calibri"/>
                <a:cs typeface="Calibri"/>
              </a:rPr>
              <a:t>trimestre del año 2021</a:t>
            </a:r>
            <a:r>
              <a:rPr lang="es-ES" sz="1600" dirty="0">
                <a:solidFill>
                  <a:srgbClr val="224B5B"/>
                </a:solidFill>
                <a:latin typeface="Calibri"/>
                <a:cs typeface="Calibri"/>
              </a:rPr>
              <a:t> a </a:t>
            </a:r>
            <a:r>
              <a:rPr lang="es-ES" sz="1600" spc="-15" dirty="0">
                <a:solidFill>
                  <a:srgbClr val="224B5B"/>
                </a:solidFill>
                <a:latin typeface="Calibri"/>
                <a:cs typeface="Calibri"/>
              </a:rPr>
              <a:t>través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de </a:t>
            </a:r>
            <a:r>
              <a:rPr lang="es-ES" sz="1600" dirty="0">
                <a:solidFill>
                  <a:srgbClr val="224B5B"/>
                </a:solidFill>
                <a:latin typeface="Calibri"/>
                <a:cs typeface="Calibri"/>
              </a:rPr>
              <a:t>las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líneas de </a:t>
            </a:r>
            <a:r>
              <a:rPr lang="es-ES" sz="1600" spc="-10" dirty="0">
                <a:solidFill>
                  <a:srgbClr val="224B5B"/>
                </a:solidFill>
                <a:latin typeface="Calibri"/>
                <a:cs typeface="Calibri"/>
              </a:rPr>
              <a:t>atención </a:t>
            </a:r>
            <a:r>
              <a:rPr lang="es-ES" sz="1600" dirty="0">
                <a:solidFill>
                  <a:srgbClr val="224B5B"/>
                </a:solidFill>
                <a:latin typeface="Calibri"/>
                <a:cs typeface="Calibri"/>
              </a:rPr>
              <a:t>al </a:t>
            </a:r>
            <a:r>
              <a:rPr lang="es-ES" sz="1600" spc="-10" dirty="0">
                <a:solidFill>
                  <a:srgbClr val="224B5B"/>
                </a:solidFill>
                <a:latin typeface="Calibri"/>
                <a:cs typeface="Calibri"/>
              </a:rPr>
              <a:t>usuario,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se brindó </a:t>
            </a:r>
            <a:r>
              <a:rPr lang="es-ES" sz="1600" spc="-10" dirty="0">
                <a:solidFill>
                  <a:srgbClr val="224B5B"/>
                </a:solidFill>
                <a:latin typeface="Calibri"/>
                <a:cs typeface="Calibri"/>
              </a:rPr>
              <a:t>respuesta </a:t>
            </a:r>
            <a:r>
              <a:rPr lang="es-ES" sz="1600" dirty="0">
                <a:solidFill>
                  <a:srgbClr val="224B5B"/>
                </a:solidFill>
                <a:latin typeface="Calibri"/>
                <a:cs typeface="Calibri"/>
              </a:rPr>
              <a:t>a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un </a:t>
            </a:r>
            <a:r>
              <a:rPr lang="es-ES" sz="1600" spc="-10" dirty="0">
                <a:solidFill>
                  <a:srgbClr val="224B5B"/>
                </a:solidFill>
                <a:latin typeface="Calibri"/>
                <a:cs typeface="Calibri"/>
              </a:rPr>
              <a:t>total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de </a:t>
            </a:r>
            <a:r>
              <a:rPr lang="es-ES" sz="2000" b="1" spc="-5" dirty="0">
                <a:solidFill>
                  <a:srgbClr val="00A38D"/>
                </a:solidFill>
                <a:latin typeface="Calibri"/>
                <a:cs typeface="Calibri"/>
              </a:rPr>
              <a:t>44.443</a:t>
            </a:r>
            <a:r>
              <a:rPr lang="es-ES" sz="1600" b="1" dirty="0">
                <a:solidFill>
                  <a:srgbClr val="00A38D"/>
                </a:solidFill>
                <a:latin typeface="Calibri"/>
                <a:cs typeface="Calibri"/>
              </a:rPr>
              <a:t>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solitudes,</a:t>
            </a:r>
            <a:r>
              <a:rPr lang="es-ES" sz="1600" spc="300" dirty="0">
                <a:solidFill>
                  <a:srgbClr val="224B5B"/>
                </a:solidFill>
                <a:latin typeface="Calibri"/>
                <a:cs typeface="Calibri"/>
              </a:rPr>
              <a:t>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de</a:t>
            </a:r>
            <a:r>
              <a:rPr lang="es-ES" sz="1600" dirty="0">
                <a:latin typeface="Calibri"/>
                <a:cs typeface="Calibri"/>
              </a:rPr>
              <a:t>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las cuales </a:t>
            </a:r>
            <a:r>
              <a:rPr lang="es-ES" sz="1600" dirty="0">
                <a:solidFill>
                  <a:srgbClr val="224B5B"/>
                </a:solidFill>
                <a:latin typeface="Calibri"/>
                <a:cs typeface="Calibri"/>
              </a:rPr>
              <a:t>el </a:t>
            </a:r>
            <a:r>
              <a:rPr lang="es-ES" sz="2000" b="1" dirty="0">
                <a:solidFill>
                  <a:srgbClr val="00A38D"/>
                </a:solidFill>
                <a:latin typeface="Calibri"/>
                <a:cs typeface="Calibri"/>
              </a:rPr>
              <a:t>69%</a:t>
            </a:r>
            <a:r>
              <a:rPr lang="es-ES" sz="1600" b="1" dirty="0">
                <a:solidFill>
                  <a:srgbClr val="00A38D"/>
                </a:solidFill>
                <a:latin typeface="Calibri"/>
                <a:cs typeface="Calibri"/>
              </a:rPr>
              <a:t> </a:t>
            </a:r>
            <a:r>
              <a:rPr lang="es-ES" sz="1600" spc="-10" dirty="0">
                <a:solidFill>
                  <a:srgbClr val="224B5B"/>
                </a:solidFill>
                <a:latin typeface="Calibri"/>
                <a:cs typeface="Calibri"/>
              </a:rPr>
              <a:t>corresponde </a:t>
            </a:r>
            <a:r>
              <a:rPr lang="es-ES" sz="1600" dirty="0">
                <a:solidFill>
                  <a:srgbClr val="224B5B"/>
                </a:solidFill>
                <a:latin typeface="Calibri"/>
                <a:cs typeface="Calibri"/>
              </a:rPr>
              <a:t>a </a:t>
            </a:r>
            <a:r>
              <a:rPr lang="es-ES" sz="1600" spc="-10" dirty="0">
                <a:solidFill>
                  <a:srgbClr val="224B5B"/>
                </a:solidFill>
                <a:latin typeface="Calibri"/>
                <a:cs typeface="Calibri"/>
              </a:rPr>
              <a:t>trámites </a:t>
            </a:r>
            <a:r>
              <a:rPr lang="es-ES" sz="1600" spc="-15" dirty="0">
                <a:solidFill>
                  <a:srgbClr val="224B5B"/>
                </a:solidFill>
                <a:latin typeface="Calibri"/>
                <a:cs typeface="Calibri"/>
              </a:rPr>
              <a:t>para garantizar </a:t>
            </a:r>
            <a:r>
              <a:rPr lang="es-ES" sz="1600" dirty="0">
                <a:solidFill>
                  <a:srgbClr val="224B5B"/>
                </a:solidFill>
                <a:latin typeface="Calibri"/>
                <a:cs typeface="Calibri"/>
              </a:rPr>
              <a:t>el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acceso </a:t>
            </a:r>
            <a:r>
              <a:rPr lang="es-ES" sz="1600" dirty="0">
                <a:solidFill>
                  <a:srgbClr val="224B5B"/>
                </a:solidFill>
                <a:latin typeface="Calibri"/>
                <a:cs typeface="Calibri"/>
              </a:rPr>
              <a:t>a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los servicios de</a:t>
            </a:r>
            <a:r>
              <a:rPr lang="es-ES" sz="1600" spc="140" dirty="0">
                <a:solidFill>
                  <a:srgbClr val="224B5B"/>
                </a:solidFill>
                <a:latin typeface="Calibri"/>
                <a:cs typeface="Calibri"/>
              </a:rPr>
              <a:t> </a:t>
            </a:r>
            <a:r>
              <a:rPr lang="es-ES" sz="1600" spc="-5" dirty="0">
                <a:solidFill>
                  <a:srgbClr val="224B5B"/>
                </a:solidFill>
                <a:latin typeface="Calibri"/>
                <a:cs typeface="Calibri"/>
              </a:rPr>
              <a:t>salud.</a:t>
            </a:r>
            <a:endParaRPr lang="es-ES"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6FBE8E8-FCFD-4D7E-ACF9-0A75AFA774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303779"/>
              </p:ext>
            </p:extLst>
          </p:nvPr>
        </p:nvGraphicFramePr>
        <p:xfrm>
          <a:off x="540326" y="2078182"/>
          <a:ext cx="5093557" cy="337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AEEFDC9-E6A9-4706-B3CE-45D3A1C0D1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567339"/>
              </p:ext>
            </p:extLst>
          </p:nvPr>
        </p:nvGraphicFramePr>
        <p:xfrm>
          <a:off x="6218505" y="2128534"/>
          <a:ext cx="5466339" cy="3280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Google Shape;32;p14">
            <a:extLst>
              <a:ext uri="{FF2B5EF4-FFF2-40B4-BE49-F238E27FC236}">
                <a16:creationId xmlns:a16="http://schemas.microsoft.com/office/drawing/2014/main" id="{7F11BC2C-4DA6-45E8-9181-0E07AAF23942}"/>
              </a:ext>
            </a:extLst>
          </p:cNvPr>
          <p:cNvSpPr txBox="1"/>
          <p:nvPr/>
        </p:nvSpPr>
        <p:spPr>
          <a:xfrm>
            <a:off x="1074152" y="480385"/>
            <a:ext cx="843006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3200" b="1" dirty="0">
                <a:solidFill>
                  <a:srgbClr val="23505E"/>
                </a:solidFill>
              </a:rPr>
              <a:t>7. Atenciones a través de las Plataformas de Página Web  </a:t>
            </a:r>
            <a:endParaRPr lang="es-MX" sz="32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B44D33A-9F37-48C5-8CCB-15A7559874C5}"/>
              </a:ext>
            </a:extLst>
          </p:cNvPr>
          <p:cNvSpPr txBox="1"/>
          <p:nvPr/>
        </p:nvSpPr>
        <p:spPr>
          <a:xfrm>
            <a:off x="1246914" y="5500254"/>
            <a:ext cx="8787805" cy="830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0" i="0" u="none" strike="noStrike" dirty="0">
                <a:solidFill>
                  <a:srgbClr val="23505E"/>
                </a:solidFill>
                <a:effectLst/>
                <a:latin typeface="Calibri" panose="020F0502020204030204" pitchFamily="34" charset="0"/>
              </a:rPr>
              <a:t>Para el </a:t>
            </a:r>
            <a:r>
              <a:rPr lang="es-MX" sz="1600" dirty="0">
                <a:solidFill>
                  <a:srgbClr val="23505E"/>
                </a:solidFill>
                <a:latin typeface="Calibri" panose="020F0502020204030204" pitchFamily="34" charset="0"/>
              </a:rPr>
              <a:t>IV trimestre </a:t>
            </a:r>
            <a:r>
              <a:rPr lang="es-MX" sz="1600" b="0" i="0" u="none" strike="noStrike" dirty="0">
                <a:solidFill>
                  <a:srgbClr val="23505E"/>
                </a:solidFill>
                <a:effectLst/>
                <a:latin typeface="Calibri" panose="020F0502020204030204" pitchFamily="34" charset="0"/>
              </a:rPr>
              <a:t>de 2021 en total se generaron 19.160 </a:t>
            </a:r>
            <a:r>
              <a:rPr lang="es-MX" sz="1600" b="1" i="0" u="none" strike="noStrike" dirty="0">
                <a:solidFill>
                  <a:srgbClr val="23505E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MX" sz="1600" b="0" i="0" u="none" strike="noStrike" dirty="0">
                <a:solidFill>
                  <a:srgbClr val="23505E"/>
                </a:solidFill>
                <a:effectLst/>
                <a:latin typeface="Calibri" panose="020F0502020204030204" pitchFamily="34" charset="0"/>
              </a:rPr>
              <a:t>solicitudes por la pagina Web,  en temas de autorizaciones 13.646 y afiliaciones 5.514</a:t>
            </a:r>
          </a:p>
          <a:p>
            <a:pPr algn="ctr"/>
            <a:endParaRPr lang="es-MX" sz="1600" b="0" i="0" u="none" strike="noStrike" dirty="0">
              <a:solidFill>
                <a:srgbClr val="23505E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66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/>
        </p:nvSpPr>
        <p:spPr>
          <a:xfrm>
            <a:off x="1478833" y="127637"/>
            <a:ext cx="380143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 b="1" dirty="0">
                <a:solidFill>
                  <a:srgbClr val="006D74"/>
                </a:solidFill>
                <a:latin typeface="Calibri"/>
                <a:cs typeface="Calibri"/>
                <a:sym typeface="Calibri"/>
              </a:rPr>
              <a:t>Contenido </a:t>
            </a:r>
            <a:endParaRPr dirty="0"/>
          </a:p>
        </p:txBody>
      </p:sp>
      <p:cxnSp>
        <p:nvCxnSpPr>
          <p:cNvPr id="216" name="Google Shape;216;p38"/>
          <p:cNvCxnSpPr/>
          <p:nvPr/>
        </p:nvCxnSpPr>
        <p:spPr>
          <a:xfrm>
            <a:off x="478582" y="1938351"/>
            <a:ext cx="0" cy="1592495"/>
          </a:xfrm>
          <a:prstGeom prst="straightConnector1">
            <a:avLst/>
          </a:prstGeom>
          <a:noFill/>
          <a:ln w="41275" cap="flat" cmpd="dbl">
            <a:solidFill>
              <a:srgbClr val="00A5A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346619A0-959A-4B97-9AB0-5AB2BB1EE17B}"/>
              </a:ext>
            </a:extLst>
          </p:cNvPr>
          <p:cNvSpPr txBox="1"/>
          <p:nvPr/>
        </p:nvSpPr>
        <p:spPr>
          <a:xfrm>
            <a:off x="467011" y="1075398"/>
            <a:ext cx="4950119" cy="511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00A5A4"/>
              </a:buClr>
              <a:buAutoNum type="arabicPeriod"/>
            </a:pPr>
            <a:r>
              <a:rPr lang="es-ES" sz="2000" dirty="0">
                <a:solidFill>
                  <a:srgbClr val="23505E"/>
                </a:solidFill>
              </a:rPr>
              <a:t>Cantidad de los afiliados.</a:t>
            </a:r>
          </a:p>
          <a:p>
            <a:pPr marL="342900" indent="-342900" algn="just">
              <a:lnSpc>
                <a:spcPct val="150000"/>
              </a:lnSpc>
              <a:buClr>
                <a:srgbClr val="00A5A4"/>
              </a:buClr>
              <a:buFontTx/>
              <a:buAutoNum type="arabicPeriod"/>
            </a:pPr>
            <a:r>
              <a:rPr lang="es-CO" sz="2000" dirty="0">
                <a:solidFill>
                  <a:srgbClr val="23505E"/>
                </a:solidFill>
              </a:rPr>
              <a:t>Novedades presentadas en el aseguramiento.</a:t>
            </a:r>
            <a:endParaRPr lang="es-ES" sz="2000" dirty="0">
              <a:solidFill>
                <a:srgbClr val="23505E"/>
              </a:solidFill>
            </a:endParaRPr>
          </a:p>
          <a:p>
            <a:pPr marL="342900" indent="-342900" algn="just">
              <a:lnSpc>
                <a:spcPct val="150000"/>
              </a:lnSpc>
              <a:buClr>
                <a:srgbClr val="00A5A4"/>
              </a:buClr>
              <a:buAutoNum type="arabicPeriod"/>
            </a:pPr>
            <a:r>
              <a:rPr lang="es-ES" sz="2000" dirty="0">
                <a:solidFill>
                  <a:srgbClr val="23505E"/>
                </a:solidFill>
              </a:rPr>
              <a:t>Indicadores de gestión del sistema obligatorio de garantía de la calidad</a:t>
            </a:r>
          </a:p>
          <a:p>
            <a:pPr marL="342900" indent="-342900" algn="just">
              <a:lnSpc>
                <a:spcPct val="150000"/>
              </a:lnSpc>
              <a:buClr>
                <a:srgbClr val="00A5A4"/>
              </a:buClr>
              <a:buAutoNum type="arabicPeriod"/>
            </a:pPr>
            <a:r>
              <a:rPr lang="es-ES" sz="2000" dirty="0">
                <a:solidFill>
                  <a:srgbClr val="23505E"/>
                </a:solidFill>
              </a:rPr>
              <a:t>Estado de contratación de la red por nivel de complejidad</a:t>
            </a:r>
          </a:p>
          <a:p>
            <a:pPr marL="342900" indent="-342900" algn="just">
              <a:lnSpc>
                <a:spcPct val="150000"/>
              </a:lnSpc>
              <a:buClr>
                <a:srgbClr val="00A5A4"/>
              </a:buClr>
              <a:buFontTx/>
              <a:buAutoNum type="arabicPeriod"/>
            </a:pPr>
            <a:r>
              <a:rPr lang="es-CO" sz="2000" dirty="0">
                <a:solidFill>
                  <a:srgbClr val="23505E"/>
                </a:solidFill>
              </a:rPr>
              <a:t>Satisfacción de los usuarios</a:t>
            </a:r>
            <a:endParaRPr lang="es-ES" sz="2000" dirty="0">
              <a:solidFill>
                <a:srgbClr val="23505E"/>
              </a:solidFill>
            </a:endParaRPr>
          </a:p>
          <a:p>
            <a:pPr marL="342900" indent="-342900" algn="just">
              <a:lnSpc>
                <a:spcPct val="150000"/>
              </a:lnSpc>
              <a:buClr>
                <a:srgbClr val="00A5A4"/>
              </a:buClr>
              <a:buAutoNum type="arabicPeriod"/>
            </a:pPr>
            <a:r>
              <a:rPr lang="es-ES" sz="2000" dirty="0">
                <a:solidFill>
                  <a:srgbClr val="23505E"/>
                </a:solidFill>
              </a:rPr>
              <a:t>Cantidad de oficinas y gestión</a:t>
            </a:r>
          </a:p>
          <a:p>
            <a:pPr marL="342900" indent="-342900" algn="just">
              <a:lnSpc>
                <a:spcPct val="150000"/>
              </a:lnSpc>
              <a:buClr>
                <a:srgbClr val="00A5A4"/>
              </a:buClr>
              <a:buAutoNum type="arabicPeriod"/>
            </a:pPr>
            <a:r>
              <a:rPr lang="es-ES" sz="2000" dirty="0">
                <a:solidFill>
                  <a:srgbClr val="23505E"/>
                </a:solidFill>
              </a:rPr>
              <a:t> Atenciones no presenciales</a:t>
            </a:r>
          </a:p>
          <a:p>
            <a:pPr algn="just">
              <a:lnSpc>
                <a:spcPct val="150000"/>
              </a:lnSpc>
              <a:buClr>
                <a:srgbClr val="00A5A4"/>
              </a:buClr>
            </a:pPr>
            <a:endParaRPr lang="es-CO" sz="2000" dirty="0">
              <a:solidFill>
                <a:srgbClr val="23505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50"/>
          <p:cNvSpPr txBox="1"/>
          <p:nvPr/>
        </p:nvSpPr>
        <p:spPr>
          <a:xfrm>
            <a:off x="937053" y="788739"/>
            <a:ext cx="73316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1. Cantidad de afiliados</a:t>
            </a:r>
            <a:endParaRPr sz="3600" dirty="0">
              <a:solidFill>
                <a:srgbClr val="00A5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50"/>
          <p:cNvSpPr txBox="1"/>
          <p:nvPr/>
        </p:nvSpPr>
        <p:spPr>
          <a:xfrm>
            <a:off x="2302220" y="2253402"/>
            <a:ext cx="177262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NÍMERO DE AFILIADOS</a:t>
            </a:r>
            <a:endParaRPr dirty="0"/>
          </a:p>
        </p:txBody>
      </p:sp>
      <p:sp>
        <p:nvSpPr>
          <p:cNvPr id="742" name="Google Shape;742;p50"/>
          <p:cNvSpPr txBox="1"/>
          <p:nvPr/>
        </p:nvSpPr>
        <p:spPr>
          <a:xfrm>
            <a:off x="2894242" y="2295166"/>
            <a:ext cx="2303073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% PARTICIPACIÓN</a:t>
            </a:r>
            <a:endParaRPr dirty="0"/>
          </a:p>
        </p:txBody>
      </p:sp>
      <p:sp>
        <p:nvSpPr>
          <p:cNvPr id="747" name="Google Shape;747;p50"/>
          <p:cNvSpPr txBox="1"/>
          <p:nvPr/>
        </p:nvSpPr>
        <p:spPr>
          <a:xfrm>
            <a:off x="6043863" y="2295166"/>
            <a:ext cx="1008112" cy="46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Texto 1</a:t>
            </a:r>
            <a:endParaRPr/>
          </a:p>
        </p:txBody>
      </p:sp>
      <p:sp>
        <p:nvSpPr>
          <p:cNvPr id="753" name="Google Shape;753;p50"/>
          <p:cNvSpPr txBox="1"/>
          <p:nvPr/>
        </p:nvSpPr>
        <p:spPr>
          <a:xfrm>
            <a:off x="9047534" y="2295166"/>
            <a:ext cx="1008112" cy="46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Texto 1</a:t>
            </a:r>
            <a:endParaRPr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DF1B342-D5D0-4CD2-8B43-3EBCEAA24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912" y="3338938"/>
            <a:ext cx="5548730" cy="154336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345D91F-7979-49D8-870E-A99188E063A4}"/>
              </a:ext>
            </a:extLst>
          </p:cNvPr>
          <p:cNvSpPr txBox="1"/>
          <p:nvPr/>
        </p:nvSpPr>
        <p:spPr>
          <a:xfrm>
            <a:off x="904782" y="2078189"/>
            <a:ext cx="10026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 corte del 31 de diciembre de 2021, Savia Salud EPS cuenta con un total de 1.644.781 afiliados:</a:t>
            </a:r>
            <a:endParaRPr lang="es-CO" dirty="0"/>
          </a:p>
        </p:txBody>
      </p:sp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96E6A334-DF89-4122-94E2-7A7FA114A2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204959"/>
              </p:ext>
            </p:extLst>
          </p:nvPr>
        </p:nvGraphicFramePr>
        <p:xfrm>
          <a:off x="6500462" y="3148374"/>
          <a:ext cx="4694017" cy="1880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/>
          <p:nvPr/>
        </p:nvSpPr>
        <p:spPr>
          <a:xfrm>
            <a:off x="838620" y="189434"/>
            <a:ext cx="784817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Cantidad de afiliados por subregión</a:t>
            </a:r>
            <a:endParaRPr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99B3ED-E930-4A67-BAAD-E5291CE6A469}"/>
              </a:ext>
            </a:extLst>
          </p:cNvPr>
          <p:cNvSpPr txBox="1"/>
          <p:nvPr/>
        </p:nvSpPr>
        <p:spPr>
          <a:xfrm>
            <a:off x="838619" y="1288477"/>
            <a:ext cx="9538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dirty="0">
                <a:latin typeface="Calibri" panose="020F0502020204030204" pitchFamily="34" charset="0"/>
                <a:cs typeface="Calibri" panose="020F0502020204030204" pitchFamily="34" charset="0"/>
              </a:rPr>
              <a:t>Distribución de la población afiliada según los 122 municipios del departamento de Antioquia, en los cuales Savia Salud hace presencia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E0C16F-75A9-46D7-9499-D23EBCDA8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05" y="2326002"/>
            <a:ext cx="4591578" cy="2523095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277259A-E69D-4CD1-806B-3F78F5BD01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185983"/>
              </p:ext>
            </p:extLst>
          </p:nvPr>
        </p:nvGraphicFramePr>
        <p:xfrm>
          <a:off x="5541808" y="2325999"/>
          <a:ext cx="6012883" cy="2523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DBB6625F-ABA8-4F3D-8038-9F600B80464E}"/>
              </a:ext>
            </a:extLst>
          </p:cNvPr>
          <p:cNvSpPr txBox="1"/>
          <p:nvPr/>
        </p:nvSpPr>
        <p:spPr>
          <a:xfrm>
            <a:off x="872830" y="490993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Asignación en 9 subregiones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/>
          <p:nvPr/>
        </p:nvSpPr>
        <p:spPr>
          <a:xfrm>
            <a:off x="618391" y="580924"/>
            <a:ext cx="1108869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3200" b="1" dirty="0">
                <a:solidFill>
                  <a:srgbClr val="00A5A4"/>
                </a:solidFill>
              </a:rPr>
              <a:t>2. Novedades Presentadas en el Aseguramiento</a:t>
            </a:r>
            <a:endParaRPr lang="es-CO" sz="3200" b="1" dirty="0">
              <a:solidFill>
                <a:srgbClr val="00A5A4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2641A7-707F-4D86-8E55-0B5060F4E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43" y="1699980"/>
            <a:ext cx="2583319" cy="130787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DE0F4D5-92E7-4589-90D7-80CA30B66123}"/>
              </a:ext>
            </a:extLst>
          </p:cNvPr>
          <p:cNvSpPr txBox="1"/>
          <p:nvPr/>
        </p:nvSpPr>
        <p:spPr>
          <a:xfrm>
            <a:off x="538090" y="3158989"/>
            <a:ext cx="6098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Total nuevos usuarios en el IV trimestre: 17.451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27F0AA9-B3D8-44AF-9A41-432B0B9C6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488" y="1702311"/>
            <a:ext cx="3063000" cy="130554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8357C4F-FF12-4812-A87A-A47B07441766}"/>
              </a:ext>
            </a:extLst>
          </p:cNvPr>
          <p:cNvSpPr txBox="1"/>
          <p:nvPr/>
        </p:nvSpPr>
        <p:spPr>
          <a:xfrm>
            <a:off x="6040590" y="313656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Total usuarios con solicitud de portabilidad en el IV trimestre: 8.653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627C760-96DD-4E81-B20C-BEFC3E685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959" y="3756234"/>
            <a:ext cx="3505200" cy="131445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B36A805-D82F-4E1D-9EDC-77F8D99C3978}"/>
              </a:ext>
            </a:extLst>
          </p:cNvPr>
          <p:cNvSpPr txBox="1"/>
          <p:nvPr/>
        </p:nvSpPr>
        <p:spPr>
          <a:xfrm>
            <a:off x="526481" y="5256294"/>
            <a:ext cx="61791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Total usuarios trasladados hacia Savia Salud 3.343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F0EB491-B0C1-4214-BAFB-55E381F2764E}"/>
              </a:ext>
            </a:extLst>
          </p:cNvPr>
          <p:cNvSpPr txBox="1"/>
          <p:nvPr/>
        </p:nvSpPr>
        <p:spPr>
          <a:xfrm>
            <a:off x="526474" y="5547252"/>
            <a:ext cx="61791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Total usuarios trasladados hacia otra EAPB-S 3.482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7E6CF81-CCD1-45CC-AC05-74EED93D41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0554" y="3669205"/>
            <a:ext cx="4042181" cy="131445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0516E1C9-E620-46BE-B9CA-547B47538B43}"/>
              </a:ext>
            </a:extLst>
          </p:cNvPr>
          <p:cNvSpPr txBox="1"/>
          <p:nvPr/>
        </p:nvSpPr>
        <p:spPr>
          <a:xfrm>
            <a:off x="6941116" y="5173174"/>
            <a:ext cx="61791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Total usuarios con movilidad descendente 21.075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631D1DF-3AE9-46EF-81E0-254774A25063}"/>
              </a:ext>
            </a:extLst>
          </p:cNvPr>
          <p:cNvSpPr txBox="1"/>
          <p:nvPr/>
        </p:nvSpPr>
        <p:spPr>
          <a:xfrm>
            <a:off x="6951522" y="5533391"/>
            <a:ext cx="65601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Total usuarios con movilidad ascendente 33.307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/>
          <p:nvPr/>
        </p:nvSpPr>
        <p:spPr>
          <a:xfrm>
            <a:off x="694605" y="471998"/>
            <a:ext cx="695310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8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3.Indicadores de Gestión</a:t>
            </a:r>
            <a:r>
              <a:rPr lang="es-CO" sz="4800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CO" sz="480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5384514-3A37-42DF-8629-EB119978B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041003"/>
              </p:ext>
            </p:extLst>
          </p:nvPr>
        </p:nvGraphicFramePr>
        <p:xfrm>
          <a:off x="782670" y="1394389"/>
          <a:ext cx="10514231" cy="4545685"/>
        </p:xfrm>
        <a:graphic>
          <a:graphicData uri="http://schemas.openxmlformats.org/drawingml/2006/table">
            <a:tbl>
              <a:tblPr/>
              <a:tblGrid>
                <a:gridCol w="2365462">
                  <a:extLst>
                    <a:ext uri="{9D8B030D-6E8A-4147-A177-3AD203B41FA5}">
                      <a16:colId xmlns:a16="http://schemas.microsoft.com/office/drawing/2014/main" val="3550759514"/>
                    </a:ext>
                  </a:extLst>
                </a:gridCol>
                <a:gridCol w="2562850">
                  <a:extLst>
                    <a:ext uri="{9D8B030D-6E8A-4147-A177-3AD203B41FA5}">
                      <a16:colId xmlns:a16="http://schemas.microsoft.com/office/drawing/2014/main" val="873212606"/>
                    </a:ext>
                  </a:extLst>
                </a:gridCol>
                <a:gridCol w="1874658">
                  <a:extLst>
                    <a:ext uri="{9D8B030D-6E8A-4147-A177-3AD203B41FA5}">
                      <a16:colId xmlns:a16="http://schemas.microsoft.com/office/drawing/2014/main" val="3509947402"/>
                    </a:ext>
                  </a:extLst>
                </a:gridCol>
                <a:gridCol w="936084">
                  <a:extLst>
                    <a:ext uri="{9D8B030D-6E8A-4147-A177-3AD203B41FA5}">
                      <a16:colId xmlns:a16="http://schemas.microsoft.com/office/drawing/2014/main" val="3149966606"/>
                    </a:ext>
                  </a:extLst>
                </a:gridCol>
                <a:gridCol w="841480">
                  <a:extLst>
                    <a:ext uri="{9D8B030D-6E8A-4147-A177-3AD203B41FA5}">
                      <a16:colId xmlns:a16="http://schemas.microsoft.com/office/drawing/2014/main" val="1432402161"/>
                    </a:ext>
                  </a:extLst>
                </a:gridCol>
                <a:gridCol w="997968">
                  <a:extLst>
                    <a:ext uri="{9D8B030D-6E8A-4147-A177-3AD203B41FA5}">
                      <a16:colId xmlns:a16="http://schemas.microsoft.com/office/drawing/2014/main" val="3174638956"/>
                    </a:ext>
                  </a:extLst>
                </a:gridCol>
                <a:gridCol w="935729">
                  <a:extLst>
                    <a:ext uri="{9D8B030D-6E8A-4147-A177-3AD203B41FA5}">
                      <a16:colId xmlns:a16="http://schemas.microsoft.com/office/drawing/2014/main" val="3382673468"/>
                    </a:ext>
                  </a:extLst>
                </a:gridCol>
              </a:tblGrid>
              <a:tr h="360637">
                <a:tc gridSpan="7"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INDICADORES DE CALIDAD SOGC 2021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429" marR="102429" marT="51214" marB="5121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798675"/>
                  </a:ext>
                </a:extLst>
              </a:tr>
              <a:tr h="360637"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DEL INDICADOR 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429" marR="102429" marT="51214" marB="5121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FORMULA DEL INDICADOR </a:t>
                      </a:r>
                      <a:endParaRPr lang="es-C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429" marR="102429" marT="51214" marB="5121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META EN DÍAS 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429" marR="102429" marT="51214" marB="5121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9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TERCER TRIMESTRE </a:t>
                      </a:r>
                      <a:endParaRPr lang="es-C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429" marR="102429" marT="51214" marB="5121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294394"/>
                  </a:ext>
                </a:extLst>
              </a:tr>
              <a:tr h="2552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NUMERADOR </a:t>
                      </a:r>
                      <a:endParaRPr lang="es-C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DENOMINADOR </a:t>
                      </a:r>
                      <a:endParaRPr lang="es-C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OCTUBRE</a:t>
                      </a:r>
                      <a:endParaRPr lang="es-C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NOVIEMBRE</a:t>
                      </a:r>
                      <a:endParaRPr lang="es-C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DICIEMBRE</a:t>
                      </a:r>
                      <a:endParaRPr lang="es-C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81573"/>
                  </a:ext>
                </a:extLst>
              </a:tr>
              <a:tr h="843281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Tiempo promedio de espera para la autorización de resonancia magnética nuclear</a:t>
                      </a:r>
                      <a:endParaRPr lang="es-E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Sumatoria total de los días calendario transcurridos entre la fecha de solicitud de la resonancia magnética nuclear y la fecha de autorización</a:t>
                      </a:r>
                      <a:endParaRPr lang="es-E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i="0" u="none" strike="noStrike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Número total de resonancia magnética nuclear autorizadas</a:t>
                      </a:r>
                      <a:endParaRPr lang="es-C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0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0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6,6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es-CO" sz="1200" b="0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,9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0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4,8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583425"/>
                  </a:ext>
                </a:extLst>
              </a:tr>
              <a:tr h="843281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 i="0" u="none" strike="noStrike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Tiempo promedio de espera para la autorización de cirugía de catarata </a:t>
                      </a:r>
                      <a:endParaRPr lang="es-E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Sumatoria total de los días calendario transcurridos entre la fecha de solicitud de la CIRUGÍA DE CATARATA y la fecha de autorización</a:t>
                      </a:r>
                      <a:endParaRPr lang="es-E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i="0" u="none" strike="noStrike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Número total de CIRUGIA DE CATARATA autorizadas</a:t>
                      </a:r>
                      <a:endParaRPr lang="es-C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0" i="0" u="none" strike="noStrike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s-C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0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0" i="0" u="none" strike="noStrike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s-C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0" i="0" u="none" strike="noStrike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s-C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931041"/>
                  </a:ext>
                </a:extLst>
              </a:tr>
              <a:tr h="843281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 i="0" u="none" strike="noStrike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Tiempo promedio de espera para la autorización de cirugía de reemplazo de cadera </a:t>
                      </a:r>
                      <a:endParaRPr lang="es-E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Sumatoria total de los días calendario transcurridos entre la fecha de solicitud de la CIRUGÍA DE REEMPLAZO DE CADERA  y la fecha de autorización</a:t>
                      </a:r>
                      <a:endParaRPr lang="es-E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i="0" u="none" strike="noStrike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Número total de CIRUGÍA DE REEMPLAZO DE CADERA autorizadas</a:t>
                      </a:r>
                      <a:endParaRPr lang="es-C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0" i="0" u="none" strike="noStrike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s-C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0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17,2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0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10,3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0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13,9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912946"/>
                  </a:ext>
                </a:extLst>
              </a:tr>
              <a:tr h="103928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 i="0" u="none" strike="noStrike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Tiempo promedio de espera para la autorización de cirugía de revascularización miocárdica</a:t>
                      </a:r>
                      <a:endParaRPr lang="es-E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Sumatoria total de los días calendario transcurridos entre la fecha de solicitud de la CIRUGÍA DE REVASCULARIZACIÓN MIOCÁRDICA y la fecha de autorización</a:t>
                      </a:r>
                      <a:endParaRPr lang="es-E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i="0" u="none" strike="noStrike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Número total de CIRUGIA DE REVASCULARIZACION MIOCARDICA autorizadas</a:t>
                      </a:r>
                      <a:endParaRPr lang="es-C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0" i="0" u="none" strike="noStrike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s-C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s-CO" sz="1200" b="0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0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0" i="0" u="none" strike="noStrike" dirty="0">
                          <a:solidFill>
                            <a:srgbClr val="006B75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62616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B86726A-454B-45B5-9AA8-5CB49CA7D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286861"/>
              </p:ext>
            </p:extLst>
          </p:nvPr>
        </p:nvGraphicFramePr>
        <p:xfrm>
          <a:off x="863029" y="1787703"/>
          <a:ext cx="10264519" cy="3954954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712168">
                  <a:extLst>
                    <a:ext uri="{9D8B030D-6E8A-4147-A177-3AD203B41FA5}">
                      <a16:colId xmlns:a16="http://schemas.microsoft.com/office/drawing/2014/main" val="4104566470"/>
                    </a:ext>
                  </a:extLst>
                </a:gridCol>
                <a:gridCol w="1070958">
                  <a:extLst>
                    <a:ext uri="{9D8B030D-6E8A-4147-A177-3AD203B41FA5}">
                      <a16:colId xmlns:a16="http://schemas.microsoft.com/office/drawing/2014/main" val="689189054"/>
                    </a:ext>
                  </a:extLst>
                </a:gridCol>
                <a:gridCol w="1112686">
                  <a:extLst>
                    <a:ext uri="{9D8B030D-6E8A-4147-A177-3AD203B41FA5}">
                      <a16:colId xmlns:a16="http://schemas.microsoft.com/office/drawing/2014/main" val="1407532736"/>
                    </a:ext>
                  </a:extLst>
                </a:gridCol>
                <a:gridCol w="1154411">
                  <a:extLst>
                    <a:ext uri="{9D8B030D-6E8A-4147-A177-3AD203B41FA5}">
                      <a16:colId xmlns:a16="http://schemas.microsoft.com/office/drawing/2014/main" val="2762555720"/>
                    </a:ext>
                  </a:extLst>
                </a:gridCol>
                <a:gridCol w="1112686">
                  <a:extLst>
                    <a:ext uri="{9D8B030D-6E8A-4147-A177-3AD203B41FA5}">
                      <a16:colId xmlns:a16="http://schemas.microsoft.com/office/drawing/2014/main" val="2843017179"/>
                    </a:ext>
                  </a:extLst>
                </a:gridCol>
                <a:gridCol w="1988924">
                  <a:extLst>
                    <a:ext uri="{9D8B030D-6E8A-4147-A177-3AD203B41FA5}">
                      <a16:colId xmlns:a16="http://schemas.microsoft.com/office/drawing/2014/main" val="3604587305"/>
                    </a:ext>
                  </a:extLst>
                </a:gridCol>
                <a:gridCol w="1112686">
                  <a:extLst>
                    <a:ext uri="{9D8B030D-6E8A-4147-A177-3AD203B41FA5}">
                      <a16:colId xmlns:a16="http://schemas.microsoft.com/office/drawing/2014/main" val="703966690"/>
                    </a:ext>
                  </a:extLst>
                </a:gridCol>
              </a:tblGrid>
              <a:tr h="369004">
                <a:tc gridSpan="7"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CONTRATACIÓN PRESTADORES DE SERVICIOS DE SALUD Y PROVEEDORES III TRIMESTRE 2021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4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899066"/>
                  </a:ext>
                </a:extLst>
              </a:tr>
              <a:tr h="437077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PRESTADORES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0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NÚMERO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0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0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CONTRATOS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0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0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VALOR CONTRATADO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0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0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359037"/>
                  </a:ext>
                </a:extLst>
              </a:tr>
              <a:tr h="44983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1" i="0" u="none" strike="noStrike" dirty="0">
                          <a:solidFill>
                            <a:srgbClr val="23505E"/>
                          </a:solidFill>
                          <a:effectLst/>
                          <a:latin typeface="Arial" panose="020B0604020202020204" pitchFamily="34" charset="0"/>
                        </a:rPr>
                        <a:t>PÚBLICOS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23505E"/>
                          </a:solidFill>
                          <a:effectLst/>
                          <a:latin typeface="+mn-lt"/>
                        </a:rPr>
                        <a:t>125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23505E"/>
                          </a:solidFill>
                          <a:effectLst/>
                          <a:latin typeface="+mn-lt"/>
                        </a:rPr>
                        <a:t>58%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23505E"/>
                          </a:solidFill>
                          <a:effectLst/>
                          <a:latin typeface="+mn-lt"/>
                        </a:rPr>
                        <a:t>288</a:t>
                      </a:r>
                      <a:endParaRPr lang="es-CO" sz="1100" b="1" i="0" u="none" strike="noStrike" dirty="0">
                        <a:solidFill>
                          <a:srgbClr val="23505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23505E"/>
                          </a:solidFill>
                          <a:effectLst/>
                          <a:latin typeface="+mn-lt"/>
                        </a:rPr>
                        <a:t>74</a:t>
                      </a:r>
                      <a:endParaRPr lang="es-CO" sz="1100" b="1" i="0" u="none" strike="noStrike" dirty="0">
                        <a:solidFill>
                          <a:srgbClr val="23505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$ 969.860.404.649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23505E"/>
                          </a:solidFill>
                          <a:effectLst/>
                          <a:latin typeface="+mn-lt"/>
                        </a:rPr>
                        <a:t>52</a:t>
                      </a:r>
                      <a:endParaRPr lang="es-CO" sz="1100" b="1" i="0" u="none" strike="noStrike" dirty="0">
                        <a:solidFill>
                          <a:srgbClr val="23505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645797"/>
                  </a:ext>
                </a:extLst>
              </a:tr>
              <a:tr h="44983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1" i="0" u="none" strike="noStrike" dirty="0">
                          <a:solidFill>
                            <a:srgbClr val="23505E"/>
                          </a:solidFill>
                          <a:effectLst/>
                          <a:latin typeface="Arial" panose="020B0604020202020204" pitchFamily="34" charset="0"/>
                        </a:rPr>
                        <a:t>PRIVADOS (</a:t>
                      </a:r>
                      <a:r>
                        <a:rPr lang="es-CO" sz="1200" b="1" i="0" u="none" strike="noStrike" dirty="0" err="1">
                          <a:solidFill>
                            <a:srgbClr val="23505E"/>
                          </a:solidFill>
                          <a:effectLst/>
                          <a:latin typeface="Arial" panose="020B0604020202020204" pitchFamily="34" charset="0"/>
                        </a:rPr>
                        <a:t>Adm</a:t>
                      </a:r>
                      <a:r>
                        <a:rPr lang="es-CO" sz="1200" b="1" i="0" u="none" strike="noStrike" dirty="0">
                          <a:solidFill>
                            <a:srgbClr val="23505E"/>
                          </a:solidFill>
                          <a:effectLst/>
                          <a:latin typeface="Arial" panose="020B0604020202020204" pitchFamily="34" charset="0"/>
                        </a:rPr>
                        <a:t>. Red pública)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23505E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23505E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23505E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CO" sz="1100" b="1" i="0" u="none" strike="noStrike" dirty="0">
                        <a:solidFill>
                          <a:srgbClr val="23505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23505E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CO" sz="1100" b="1" i="0" u="none" strike="noStrike" dirty="0">
                        <a:solidFill>
                          <a:srgbClr val="23505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$ 17.801.646.472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23505E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CO" sz="1100" b="1" i="0" u="none" strike="noStrike" dirty="0">
                        <a:solidFill>
                          <a:srgbClr val="23505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545809"/>
                  </a:ext>
                </a:extLst>
              </a:tr>
              <a:tr h="44983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1" i="0" u="none" strike="noStrike" dirty="0">
                          <a:solidFill>
                            <a:srgbClr val="23505E"/>
                          </a:solidFill>
                          <a:effectLst/>
                          <a:latin typeface="Arial" panose="020B0604020202020204" pitchFamily="34" charset="0"/>
                        </a:rPr>
                        <a:t>PRIVADOS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23505E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23505E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23505E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23505E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s-CO" sz="1100" b="1" i="0" u="none" strike="noStrike" dirty="0">
                        <a:solidFill>
                          <a:srgbClr val="23505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$ 881.074.490.685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23505E"/>
                          </a:solidFill>
                          <a:effectLst/>
                          <a:latin typeface="+mn-lt"/>
                        </a:rPr>
                        <a:t>47</a:t>
                      </a:r>
                      <a:endParaRPr lang="es-CO" sz="1100" b="1" i="0" u="none" strike="noStrike" dirty="0">
                        <a:solidFill>
                          <a:srgbClr val="23505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457832"/>
                  </a:ext>
                </a:extLst>
              </a:tr>
              <a:tr h="44983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DE PRESTADORES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0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0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0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0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05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$ 1.850.934.895.334,00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0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0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846641"/>
                  </a:ext>
                </a:extLst>
              </a:tr>
              <a:tr h="44983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1" i="0" u="none" strike="noStrike">
                          <a:solidFill>
                            <a:srgbClr val="23505E"/>
                          </a:solidFill>
                          <a:effectLst/>
                          <a:latin typeface="Arial" panose="020B0604020202020204" pitchFamily="34" charset="0"/>
                        </a:rPr>
                        <a:t>PROVEEDORES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23505E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>
                          <a:solidFill>
                            <a:srgbClr val="23505E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23505E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s-CO" sz="1100" b="1" i="0" u="none" strike="noStrike" dirty="0">
                        <a:solidFill>
                          <a:srgbClr val="23505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>
                          <a:solidFill>
                            <a:srgbClr val="23505E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$ 196.503.523.796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23505E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300802"/>
                  </a:ext>
                </a:extLst>
              </a:tr>
              <a:tr h="44983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DE PROVEEDORES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0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0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0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0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05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$ 196.503.523.796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0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0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253042"/>
                  </a:ext>
                </a:extLst>
              </a:tr>
              <a:tr h="44983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0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0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0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415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0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05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$ 2.047.438.419.130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0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0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509897"/>
                  </a:ext>
                </a:extLst>
              </a:tr>
            </a:tbl>
          </a:graphicData>
        </a:graphic>
      </p:graphicFrame>
      <p:sp>
        <p:nvSpPr>
          <p:cNvPr id="6" name="Google Shape;32;p14">
            <a:extLst>
              <a:ext uri="{FF2B5EF4-FFF2-40B4-BE49-F238E27FC236}">
                <a16:creationId xmlns:a16="http://schemas.microsoft.com/office/drawing/2014/main" id="{1364F4B8-4CDB-4178-A47F-BCD4F2A33B93}"/>
              </a:ext>
            </a:extLst>
          </p:cNvPr>
          <p:cNvSpPr txBox="1"/>
          <p:nvPr/>
        </p:nvSpPr>
        <p:spPr>
          <a:xfrm>
            <a:off x="935606" y="452678"/>
            <a:ext cx="895654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3200" b="1" dirty="0">
                <a:solidFill>
                  <a:srgbClr val="01A592"/>
                </a:solidFill>
              </a:rPr>
              <a:t>4. Estado de la Contratación de la Red de Servicios</a:t>
            </a:r>
          </a:p>
        </p:txBody>
      </p:sp>
    </p:spTree>
    <p:extLst>
      <p:ext uri="{BB962C8B-B14F-4D97-AF65-F5344CB8AC3E}">
        <p14:creationId xmlns:p14="http://schemas.microsoft.com/office/powerpoint/2010/main" val="145620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2E2D804E-C08A-4072-AD70-F2CB894236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5" b="-3976"/>
          <a:stretch/>
        </p:blipFill>
        <p:spPr>
          <a:xfrm>
            <a:off x="1096408" y="1765497"/>
            <a:ext cx="10528998" cy="43624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D564781-AFE2-4F2C-895B-416B220FF3D0}"/>
              </a:ext>
            </a:extLst>
          </p:cNvPr>
          <p:cNvSpPr txBox="1"/>
          <p:nvPr/>
        </p:nvSpPr>
        <p:spPr>
          <a:xfrm>
            <a:off x="1894658" y="3798344"/>
            <a:ext cx="130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23505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80%</a:t>
            </a:r>
            <a:endParaRPr lang="es-CO" sz="2800" dirty="0">
              <a:solidFill>
                <a:srgbClr val="23505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31C3FB3-5B9D-492D-83ED-93DB86CA09D9}"/>
              </a:ext>
            </a:extLst>
          </p:cNvPr>
          <p:cNvSpPr txBox="1"/>
          <p:nvPr/>
        </p:nvSpPr>
        <p:spPr>
          <a:xfrm>
            <a:off x="3943854" y="3676991"/>
            <a:ext cx="132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23505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8%</a:t>
            </a:r>
            <a:endParaRPr lang="es-CO" sz="2800" dirty="0">
              <a:solidFill>
                <a:srgbClr val="23505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BC2260-5825-4539-B734-B5C9B02155DD}"/>
              </a:ext>
            </a:extLst>
          </p:cNvPr>
          <p:cNvSpPr txBox="1"/>
          <p:nvPr/>
        </p:nvSpPr>
        <p:spPr>
          <a:xfrm>
            <a:off x="5830963" y="3816252"/>
            <a:ext cx="130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23505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5%</a:t>
            </a:r>
            <a:endParaRPr lang="es-CO" sz="2800" dirty="0">
              <a:solidFill>
                <a:srgbClr val="23505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640051E-7660-4490-BEEF-496C0B725B48}"/>
              </a:ext>
            </a:extLst>
          </p:cNvPr>
          <p:cNvSpPr txBox="1"/>
          <p:nvPr/>
        </p:nvSpPr>
        <p:spPr>
          <a:xfrm>
            <a:off x="7752105" y="3728010"/>
            <a:ext cx="130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23505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4%</a:t>
            </a:r>
            <a:endParaRPr lang="es-CO" sz="2800" dirty="0">
              <a:solidFill>
                <a:srgbClr val="23505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1D20BF1-F4A2-4B2C-ABE2-A49002E03F0E}"/>
              </a:ext>
            </a:extLst>
          </p:cNvPr>
          <p:cNvSpPr txBox="1"/>
          <p:nvPr/>
        </p:nvSpPr>
        <p:spPr>
          <a:xfrm>
            <a:off x="9680067" y="3803394"/>
            <a:ext cx="1307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23505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3%</a:t>
            </a:r>
            <a:endParaRPr lang="es-CO" sz="2800" dirty="0">
              <a:solidFill>
                <a:srgbClr val="23505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8D4C3641-D99F-4D26-A339-5C14A635BFF4}"/>
              </a:ext>
            </a:extLst>
          </p:cNvPr>
          <p:cNvSpPr txBox="1"/>
          <p:nvPr/>
        </p:nvSpPr>
        <p:spPr>
          <a:xfrm>
            <a:off x="1270670" y="549474"/>
            <a:ext cx="8087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spc="-5" dirty="0">
                <a:solidFill>
                  <a:srgbClr val="01A592"/>
                </a:solidFill>
              </a:rPr>
              <a:t>5. Canales </a:t>
            </a:r>
            <a:r>
              <a:rPr lang="es-ES" sz="3200" b="1" dirty="0">
                <a:solidFill>
                  <a:srgbClr val="01A592"/>
                </a:solidFill>
              </a:rPr>
              <a:t>de </a:t>
            </a:r>
            <a:r>
              <a:rPr lang="es-ES" sz="3200" b="1" spc="-10" dirty="0">
                <a:solidFill>
                  <a:srgbClr val="01A592"/>
                </a:solidFill>
              </a:rPr>
              <a:t>recepción PQRSF </a:t>
            </a:r>
            <a:r>
              <a:rPr lang="es-ES" sz="3200" b="1" dirty="0">
                <a:solidFill>
                  <a:srgbClr val="01A592"/>
                </a:solidFill>
              </a:rPr>
              <a:t>IV </a:t>
            </a:r>
            <a:r>
              <a:rPr lang="es-ES" sz="3200" b="1" spc="-5" dirty="0">
                <a:solidFill>
                  <a:srgbClr val="01A592"/>
                </a:solidFill>
              </a:rPr>
              <a:t>trimestre</a:t>
            </a:r>
            <a:r>
              <a:rPr lang="es-ES" sz="3200" b="1" spc="-75" dirty="0">
                <a:solidFill>
                  <a:srgbClr val="01A592"/>
                </a:solidFill>
              </a:rPr>
              <a:t> </a:t>
            </a:r>
            <a:r>
              <a:rPr lang="es-ES" sz="3200" b="1" spc="-5" dirty="0">
                <a:solidFill>
                  <a:srgbClr val="01A592"/>
                </a:solidFill>
              </a:rPr>
              <a:t>2021</a:t>
            </a:r>
            <a:endParaRPr lang="es-CO" sz="3200" b="1" dirty="0">
              <a:solidFill>
                <a:srgbClr val="01A5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895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3">
            <a:extLst>
              <a:ext uri="{FF2B5EF4-FFF2-40B4-BE49-F238E27FC236}">
                <a16:creationId xmlns:a16="http://schemas.microsoft.com/office/drawing/2014/main" id="{DBAF5964-0826-416D-9B91-C0D94DC8C9ED}"/>
              </a:ext>
            </a:extLst>
          </p:cNvPr>
          <p:cNvSpPr txBox="1"/>
          <p:nvPr/>
        </p:nvSpPr>
        <p:spPr>
          <a:xfrm>
            <a:off x="1248467" y="477466"/>
            <a:ext cx="8303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rgbClr val="00A5A4"/>
                </a:solidFill>
              </a:rPr>
              <a:t>Comportamiento PQRSF IV trimestre 2021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BD856CA-BD1C-4615-911E-8B9370DDB3F8}"/>
              </a:ext>
            </a:extLst>
          </p:cNvPr>
          <p:cNvSpPr/>
          <p:nvPr/>
        </p:nvSpPr>
        <p:spPr>
          <a:xfrm>
            <a:off x="803563" y="1911927"/>
            <a:ext cx="4108329" cy="1229835"/>
          </a:xfrm>
          <a:prstGeom prst="roundRect">
            <a:avLst/>
          </a:prstGeom>
          <a:solidFill>
            <a:srgbClr val="235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32E7372-E0C2-41A0-9419-A361F4A055B1}"/>
              </a:ext>
            </a:extLst>
          </p:cNvPr>
          <p:cNvSpPr txBox="1"/>
          <p:nvPr/>
        </p:nvSpPr>
        <p:spPr>
          <a:xfrm>
            <a:off x="1023461" y="2014446"/>
            <a:ext cx="3744416" cy="843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0690" marR="5080" indent="-428625" algn="r">
              <a:spcBef>
                <a:spcPts val="100"/>
              </a:spcBef>
            </a:pPr>
            <a:r>
              <a:rPr lang="es-ES" sz="2400" b="1" dirty="0">
                <a:solidFill>
                  <a:srgbClr val="FFFFFF"/>
                </a:solidFill>
                <a:latin typeface="Arial"/>
                <a:cs typeface="Arial"/>
              </a:rPr>
              <a:t>PQRSF </a:t>
            </a:r>
            <a:r>
              <a:rPr lang="es-ES" sz="2400" b="1" spc="-5" dirty="0">
                <a:solidFill>
                  <a:srgbClr val="FFFFFF"/>
                </a:solidFill>
                <a:latin typeface="Arial"/>
                <a:cs typeface="Arial"/>
              </a:rPr>
              <a:t>Savia Salud</a:t>
            </a:r>
            <a:r>
              <a:rPr lang="es-ES"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400" b="1" spc="-5" dirty="0">
                <a:solidFill>
                  <a:srgbClr val="FFFFFF"/>
                </a:solidFill>
                <a:latin typeface="Arial"/>
                <a:cs typeface="Arial"/>
              </a:rPr>
              <a:t>EPS </a:t>
            </a:r>
          </a:p>
          <a:p>
            <a:pPr marL="440690" marR="5080" indent="-428625" algn="r">
              <a:spcBef>
                <a:spcPts val="100"/>
              </a:spcBef>
            </a:pPr>
            <a:r>
              <a:rPr lang="es-ES" sz="2400" b="1" spc="-5" dirty="0">
                <a:solidFill>
                  <a:srgbClr val="FFFFFF"/>
                </a:solidFill>
                <a:latin typeface="Arial"/>
                <a:cs typeface="Arial"/>
              </a:rPr>
              <a:t> IV</a:t>
            </a:r>
            <a:r>
              <a:rPr lang="es-ES"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400" b="1" spc="-10" dirty="0">
                <a:solidFill>
                  <a:srgbClr val="FFFFFF"/>
                </a:solidFill>
                <a:latin typeface="Arial"/>
                <a:cs typeface="Arial"/>
              </a:rPr>
              <a:t>Trimestre</a:t>
            </a:r>
            <a:r>
              <a:rPr lang="es-ES"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400" b="1" spc="-5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endParaRPr lang="es-ES" sz="2400" dirty="0">
              <a:latin typeface="Arial"/>
              <a:cs typeface="Arial"/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4E96AC92-D0C7-4312-8978-8855388F8617}"/>
              </a:ext>
            </a:extLst>
          </p:cNvPr>
          <p:cNvSpPr>
            <a:spLocks noEditPoints="1"/>
          </p:cNvSpPr>
          <p:nvPr/>
        </p:nvSpPr>
        <p:spPr bwMode="auto">
          <a:xfrm>
            <a:off x="1292172" y="2440165"/>
            <a:ext cx="648072" cy="589306"/>
          </a:xfrm>
          <a:custGeom>
            <a:avLst/>
            <a:gdLst>
              <a:gd name="T0" fmla="*/ 581 w 582"/>
              <a:gd name="T1" fmla="*/ 185 h 529"/>
              <a:gd name="T2" fmla="*/ 581 w 582"/>
              <a:gd name="T3" fmla="*/ 182 h 529"/>
              <a:gd name="T4" fmla="*/ 579 w 582"/>
              <a:gd name="T5" fmla="*/ 180 h 529"/>
              <a:gd name="T6" fmla="*/ 533 w 582"/>
              <a:gd name="T7" fmla="*/ 131 h 529"/>
              <a:gd name="T8" fmla="*/ 270 w 582"/>
              <a:gd name="T9" fmla="*/ 80 h 529"/>
              <a:gd name="T10" fmla="*/ 270 w 582"/>
              <a:gd name="T11" fmla="*/ 79 h 529"/>
              <a:gd name="T12" fmla="*/ 266 w 582"/>
              <a:gd name="T13" fmla="*/ 70 h 529"/>
              <a:gd name="T14" fmla="*/ 192 w 582"/>
              <a:gd name="T15" fmla="*/ 3 h 529"/>
              <a:gd name="T16" fmla="*/ 188 w 582"/>
              <a:gd name="T17" fmla="*/ 0 h 529"/>
              <a:gd name="T18" fmla="*/ 0 w 582"/>
              <a:gd name="T19" fmla="*/ 403 h 529"/>
              <a:gd name="T20" fmla="*/ 198 w 582"/>
              <a:gd name="T21" fmla="*/ 518 h 529"/>
              <a:gd name="T22" fmla="*/ 571 w 582"/>
              <a:gd name="T23" fmla="*/ 529 h 529"/>
              <a:gd name="T24" fmla="*/ 582 w 582"/>
              <a:gd name="T25" fmla="*/ 187 h 529"/>
              <a:gd name="T26" fmla="*/ 528 w 582"/>
              <a:gd name="T27" fmla="*/ 153 h 529"/>
              <a:gd name="T28" fmla="*/ 233 w 582"/>
              <a:gd name="T29" fmla="*/ 176 h 529"/>
              <a:gd name="T30" fmla="*/ 528 w 582"/>
              <a:gd name="T31" fmla="*/ 153 h 529"/>
              <a:gd name="T32" fmla="*/ 231 w 582"/>
              <a:gd name="T33" fmla="*/ 68 h 529"/>
              <a:gd name="T34" fmla="*/ 195 w 582"/>
              <a:gd name="T35" fmla="*/ 36 h 529"/>
              <a:gd name="T36" fmla="*/ 200 w 582"/>
              <a:gd name="T37" fmla="*/ 180 h 529"/>
              <a:gd name="T38" fmla="*/ 199 w 582"/>
              <a:gd name="T39" fmla="*/ 182 h 529"/>
              <a:gd name="T40" fmla="*/ 198 w 582"/>
              <a:gd name="T41" fmla="*/ 186 h 529"/>
              <a:gd name="T42" fmla="*/ 198 w 582"/>
              <a:gd name="T43" fmla="*/ 381 h 529"/>
              <a:gd name="T44" fmla="*/ 22 w 582"/>
              <a:gd name="T45" fmla="*/ 22 h 529"/>
              <a:gd name="T46" fmla="*/ 173 w 582"/>
              <a:gd name="T47" fmla="*/ 79 h 529"/>
              <a:gd name="T48" fmla="*/ 248 w 582"/>
              <a:gd name="T49" fmla="*/ 90 h 529"/>
              <a:gd name="T50" fmla="*/ 247 w 582"/>
              <a:gd name="T51" fmla="*/ 131 h 529"/>
              <a:gd name="T52" fmla="*/ 200 w 582"/>
              <a:gd name="T53" fmla="*/ 180 h 529"/>
              <a:gd name="T54" fmla="*/ 220 w 582"/>
              <a:gd name="T55" fmla="*/ 507 h 529"/>
              <a:gd name="T56" fmla="*/ 560 w 582"/>
              <a:gd name="T57" fmla="*/ 198 h 529"/>
              <a:gd name="T58" fmla="*/ 458 w 582"/>
              <a:gd name="T59" fmla="*/ 224 h 529"/>
              <a:gd name="T60" fmla="*/ 322 w 582"/>
              <a:gd name="T61" fmla="*/ 291 h 529"/>
              <a:gd name="T62" fmla="*/ 458 w 582"/>
              <a:gd name="T63" fmla="*/ 224 h 529"/>
              <a:gd name="T64" fmla="*/ 344 w 582"/>
              <a:gd name="T65" fmla="*/ 269 h 529"/>
              <a:gd name="T66" fmla="*/ 436 w 582"/>
              <a:gd name="T67" fmla="*/ 246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2" h="529">
                <a:moveTo>
                  <a:pt x="582" y="186"/>
                </a:moveTo>
                <a:cubicBezTo>
                  <a:pt x="582" y="186"/>
                  <a:pt x="581" y="185"/>
                  <a:pt x="581" y="185"/>
                </a:cubicBezTo>
                <a:cubicBezTo>
                  <a:pt x="581" y="184"/>
                  <a:pt x="581" y="183"/>
                  <a:pt x="581" y="182"/>
                </a:cubicBezTo>
                <a:cubicBezTo>
                  <a:pt x="581" y="182"/>
                  <a:pt x="581" y="182"/>
                  <a:pt x="581" y="182"/>
                </a:cubicBezTo>
                <a:cubicBezTo>
                  <a:pt x="580" y="181"/>
                  <a:pt x="580" y="181"/>
                  <a:pt x="579" y="180"/>
                </a:cubicBezTo>
                <a:cubicBezTo>
                  <a:pt x="579" y="180"/>
                  <a:pt x="579" y="180"/>
                  <a:pt x="579" y="180"/>
                </a:cubicBezTo>
                <a:cubicBezTo>
                  <a:pt x="541" y="135"/>
                  <a:pt x="541" y="135"/>
                  <a:pt x="541" y="135"/>
                </a:cubicBezTo>
                <a:cubicBezTo>
                  <a:pt x="539" y="133"/>
                  <a:pt x="536" y="131"/>
                  <a:pt x="533" y="131"/>
                </a:cubicBezTo>
                <a:cubicBezTo>
                  <a:pt x="270" y="131"/>
                  <a:pt x="270" y="131"/>
                  <a:pt x="270" y="131"/>
                </a:cubicBezTo>
                <a:cubicBezTo>
                  <a:pt x="270" y="80"/>
                  <a:pt x="270" y="80"/>
                  <a:pt x="270" y="80"/>
                </a:cubicBezTo>
                <a:cubicBezTo>
                  <a:pt x="270" y="80"/>
                  <a:pt x="270" y="79"/>
                  <a:pt x="270" y="79"/>
                </a:cubicBezTo>
                <a:cubicBezTo>
                  <a:pt x="270" y="79"/>
                  <a:pt x="270" y="79"/>
                  <a:pt x="270" y="79"/>
                </a:cubicBezTo>
                <a:cubicBezTo>
                  <a:pt x="270" y="74"/>
                  <a:pt x="270" y="74"/>
                  <a:pt x="270" y="74"/>
                </a:cubicBezTo>
                <a:cubicBezTo>
                  <a:pt x="266" y="70"/>
                  <a:pt x="266" y="70"/>
                  <a:pt x="266" y="70"/>
                </a:cubicBezTo>
                <a:cubicBezTo>
                  <a:pt x="266" y="70"/>
                  <a:pt x="266" y="70"/>
                  <a:pt x="266" y="70"/>
                </a:cubicBezTo>
                <a:cubicBezTo>
                  <a:pt x="192" y="3"/>
                  <a:pt x="192" y="3"/>
                  <a:pt x="192" y="3"/>
                </a:cubicBezTo>
                <a:cubicBezTo>
                  <a:pt x="192" y="3"/>
                  <a:pt x="192" y="3"/>
                  <a:pt x="192" y="3"/>
                </a:cubicBezTo>
                <a:cubicBezTo>
                  <a:pt x="188" y="0"/>
                  <a:pt x="188" y="0"/>
                  <a:pt x="18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3"/>
                  <a:pt x="0" y="403"/>
                  <a:pt x="0" y="403"/>
                </a:cubicBezTo>
                <a:cubicBezTo>
                  <a:pt x="198" y="403"/>
                  <a:pt x="198" y="403"/>
                  <a:pt x="198" y="403"/>
                </a:cubicBezTo>
                <a:cubicBezTo>
                  <a:pt x="198" y="518"/>
                  <a:pt x="198" y="518"/>
                  <a:pt x="198" y="518"/>
                </a:cubicBezTo>
                <a:cubicBezTo>
                  <a:pt x="198" y="524"/>
                  <a:pt x="203" y="529"/>
                  <a:pt x="209" y="529"/>
                </a:cubicBezTo>
                <a:cubicBezTo>
                  <a:pt x="571" y="529"/>
                  <a:pt x="571" y="529"/>
                  <a:pt x="571" y="529"/>
                </a:cubicBezTo>
                <a:cubicBezTo>
                  <a:pt x="577" y="529"/>
                  <a:pt x="582" y="524"/>
                  <a:pt x="582" y="518"/>
                </a:cubicBezTo>
                <a:cubicBezTo>
                  <a:pt x="582" y="187"/>
                  <a:pt x="582" y="187"/>
                  <a:pt x="582" y="187"/>
                </a:cubicBezTo>
                <a:cubicBezTo>
                  <a:pt x="582" y="186"/>
                  <a:pt x="582" y="186"/>
                  <a:pt x="582" y="186"/>
                </a:cubicBezTo>
                <a:close/>
                <a:moveTo>
                  <a:pt x="528" y="153"/>
                </a:moveTo>
                <a:cubicBezTo>
                  <a:pt x="547" y="176"/>
                  <a:pt x="547" y="176"/>
                  <a:pt x="547" y="176"/>
                </a:cubicBezTo>
                <a:cubicBezTo>
                  <a:pt x="233" y="176"/>
                  <a:pt x="233" y="176"/>
                  <a:pt x="233" y="176"/>
                </a:cubicBezTo>
                <a:cubicBezTo>
                  <a:pt x="252" y="153"/>
                  <a:pt x="252" y="153"/>
                  <a:pt x="252" y="153"/>
                </a:cubicBezTo>
                <a:lnTo>
                  <a:pt x="528" y="153"/>
                </a:lnTo>
                <a:close/>
                <a:moveTo>
                  <a:pt x="195" y="36"/>
                </a:moveTo>
                <a:cubicBezTo>
                  <a:pt x="231" y="68"/>
                  <a:pt x="231" y="68"/>
                  <a:pt x="231" y="68"/>
                </a:cubicBezTo>
                <a:cubicBezTo>
                  <a:pt x="195" y="68"/>
                  <a:pt x="195" y="68"/>
                  <a:pt x="195" y="68"/>
                </a:cubicBezTo>
                <a:lnTo>
                  <a:pt x="195" y="36"/>
                </a:lnTo>
                <a:close/>
                <a:moveTo>
                  <a:pt x="200" y="180"/>
                </a:moveTo>
                <a:cubicBezTo>
                  <a:pt x="200" y="180"/>
                  <a:pt x="200" y="180"/>
                  <a:pt x="200" y="180"/>
                </a:cubicBezTo>
                <a:cubicBezTo>
                  <a:pt x="200" y="181"/>
                  <a:pt x="199" y="181"/>
                  <a:pt x="199" y="182"/>
                </a:cubicBezTo>
                <a:cubicBezTo>
                  <a:pt x="199" y="182"/>
                  <a:pt x="199" y="182"/>
                  <a:pt x="199" y="182"/>
                </a:cubicBezTo>
                <a:cubicBezTo>
                  <a:pt x="198" y="183"/>
                  <a:pt x="198" y="184"/>
                  <a:pt x="198" y="185"/>
                </a:cubicBezTo>
                <a:cubicBezTo>
                  <a:pt x="198" y="185"/>
                  <a:pt x="198" y="186"/>
                  <a:pt x="198" y="186"/>
                </a:cubicBezTo>
                <a:cubicBezTo>
                  <a:pt x="198" y="186"/>
                  <a:pt x="198" y="186"/>
                  <a:pt x="198" y="187"/>
                </a:cubicBezTo>
                <a:cubicBezTo>
                  <a:pt x="198" y="381"/>
                  <a:pt x="198" y="381"/>
                  <a:pt x="198" y="381"/>
                </a:cubicBezTo>
                <a:cubicBezTo>
                  <a:pt x="22" y="381"/>
                  <a:pt x="22" y="381"/>
                  <a:pt x="22" y="381"/>
                </a:cubicBezTo>
                <a:cubicBezTo>
                  <a:pt x="22" y="22"/>
                  <a:pt x="22" y="22"/>
                  <a:pt x="22" y="22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73" y="79"/>
                  <a:pt x="173" y="79"/>
                  <a:pt x="173" y="79"/>
                </a:cubicBezTo>
                <a:cubicBezTo>
                  <a:pt x="173" y="85"/>
                  <a:pt x="178" y="90"/>
                  <a:pt x="184" y="90"/>
                </a:cubicBezTo>
                <a:cubicBezTo>
                  <a:pt x="248" y="90"/>
                  <a:pt x="248" y="90"/>
                  <a:pt x="248" y="90"/>
                </a:cubicBezTo>
                <a:cubicBezTo>
                  <a:pt x="248" y="131"/>
                  <a:pt x="248" y="131"/>
                  <a:pt x="248" y="131"/>
                </a:cubicBezTo>
                <a:cubicBezTo>
                  <a:pt x="247" y="131"/>
                  <a:pt x="247" y="131"/>
                  <a:pt x="247" y="131"/>
                </a:cubicBezTo>
                <a:cubicBezTo>
                  <a:pt x="243" y="131"/>
                  <a:pt x="240" y="133"/>
                  <a:pt x="238" y="135"/>
                </a:cubicBezTo>
                <a:lnTo>
                  <a:pt x="200" y="180"/>
                </a:lnTo>
                <a:close/>
                <a:moveTo>
                  <a:pt x="560" y="507"/>
                </a:moveTo>
                <a:cubicBezTo>
                  <a:pt x="220" y="507"/>
                  <a:pt x="220" y="507"/>
                  <a:pt x="220" y="507"/>
                </a:cubicBezTo>
                <a:cubicBezTo>
                  <a:pt x="220" y="198"/>
                  <a:pt x="220" y="198"/>
                  <a:pt x="220" y="198"/>
                </a:cubicBezTo>
                <a:cubicBezTo>
                  <a:pt x="560" y="198"/>
                  <a:pt x="560" y="198"/>
                  <a:pt x="560" y="198"/>
                </a:cubicBezTo>
                <a:lnTo>
                  <a:pt x="560" y="507"/>
                </a:lnTo>
                <a:close/>
                <a:moveTo>
                  <a:pt x="458" y="224"/>
                </a:moveTo>
                <a:cubicBezTo>
                  <a:pt x="322" y="224"/>
                  <a:pt x="322" y="224"/>
                  <a:pt x="322" y="224"/>
                </a:cubicBezTo>
                <a:cubicBezTo>
                  <a:pt x="322" y="291"/>
                  <a:pt x="322" y="291"/>
                  <a:pt x="322" y="291"/>
                </a:cubicBezTo>
                <a:cubicBezTo>
                  <a:pt x="458" y="291"/>
                  <a:pt x="458" y="291"/>
                  <a:pt x="458" y="291"/>
                </a:cubicBezTo>
                <a:lnTo>
                  <a:pt x="458" y="224"/>
                </a:lnTo>
                <a:close/>
                <a:moveTo>
                  <a:pt x="436" y="269"/>
                </a:moveTo>
                <a:cubicBezTo>
                  <a:pt x="344" y="269"/>
                  <a:pt x="344" y="269"/>
                  <a:pt x="344" y="269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436" y="246"/>
                  <a:pt x="436" y="246"/>
                  <a:pt x="436" y="246"/>
                </a:cubicBezTo>
                <a:lnTo>
                  <a:pt x="436" y="2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16" name="object 4">
            <a:extLst>
              <a:ext uri="{FF2B5EF4-FFF2-40B4-BE49-F238E27FC236}">
                <a16:creationId xmlns:a16="http://schemas.microsoft.com/office/drawing/2014/main" id="{CA0DE5F1-C85E-4C3B-A36C-50637B3C6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9050"/>
              </p:ext>
            </p:extLst>
          </p:nvPr>
        </p:nvGraphicFramePr>
        <p:xfrm>
          <a:off x="889128" y="3573810"/>
          <a:ext cx="4145279" cy="18681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01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Periodo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49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PQRSF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492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Porcentaje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0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s-ES" sz="1400" b="1" dirty="0">
                          <a:solidFill>
                            <a:srgbClr val="224B5B"/>
                          </a:solidFill>
                          <a:latin typeface="Arial"/>
                          <a:cs typeface="Arial"/>
                        </a:rPr>
                        <a:t>Octubre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es-ES" sz="1800" kern="1200" dirty="0">
                          <a:solidFill>
                            <a:srgbClr val="22505E"/>
                          </a:solidFill>
                          <a:latin typeface="Calibri"/>
                          <a:ea typeface="+mn-ea"/>
                          <a:cs typeface="Calibri"/>
                        </a:rPr>
                        <a:t>27.968</a:t>
                      </a: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es-ES" sz="1800" kern="1200" dirty="0">
                          <a:solidFill>
                            <a:srgbClr val="22505E"/>
                          </a:solidFill>
                          <a:latin typeface="Calibri"/>
                          <a:ea typeface="+mn-ea"/>
                          <a:cs typeface="Calibri"/>
                        </a:rPr>
                        <a:t>31%</a:t>
                      </a:r>
                      <a:endParaRPr lang="es-CO" sz="1800" kern="1200" dirty="0">
                        <a:solidFill>
                          <a:srgbClr val="22505E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s-ES" sz="1400" b="1" spc="-10" dirty="0">
                          <a:solidFill>
                            <a:srgbClr val="224B5B"/>
                          </a:solidFill>
                          <a:latin typeface="Arial"/>
                          <a:cs typeface="Arial"/>
                        </a:rPr>
                        <a:t>Noviembre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es-ES" sz="1800" kern="1200" dirty="0">
                          <a:solidFill>
                            <a:srgbClr val="22505E"/>
                          </a:solidFill>
                          <a:latin typeface="Calibri"/>
                          <a:ea typeface="+mn-ea"/>
                          <a:cs typeface="Calibri"/>
                        </a:rPr>
                        <a:t>30.262</a:t>
                      </a: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es-ES" sz="1800" kern="1200" dirty="0">
                          <a:solidFill>
                            <a:srgbClr val="22505E"/>
                          </a:solidFill>
                          <a:latin typeface="Calibri"/>
                          <a:ea typeface="+mn-ea"/>
                          <a:cs typeface="Calibri"/>
                        </a:rPr>
                        <a:t>34%</a:t>
                      </a:r>
                      <a:endParaRPr lang="es-CO" sz="1800" kern="1200" dirty="0">
                        <a:solidFill>
                          <a:srgbClr val="22505E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s-ES" sz="1400" b="1" dirty="0">
                          <a:solidFill>
                            <a:srgbClr val="224B5B"/>
                          </a:solidFill>
                          <a:latin typeface="Arial"/>
                          <a:cs typeface="Arial"/>
                        </a:rPr>
                        <a:t>Diciembre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es-ES" sz="1800" kern="1200" dirty="0">
                          <a:solidFill>
                            <a:srgbClr val="22505E"/>
                          </a:solidFill>
                          <a:latin typeface="Calibri"/>
                          <a:ea typeface="+mn-ea"/>
                          <a:cs typeface="Calibri"/>
                        </a:rPr>
                        <a:t>30.973</a:t>
                      </a: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es-ES" sz="1800" kern="1200" dirty="0">
                          <a:solidFill>
                            <a:srgbClr val="22505E"/>
                          </a:solidFill>
                          <a:latin typeface="Calibri"/>
                          <a:ea typeface="+mn-ea"/>
                          <a:cs typeface="Calibri"/>
                        </a:rPr>
                        <a:t>35%</a:t>
                      </a:r>
                      <a:endParaRPr lang="es-CO" sz="1800" kern="1200" dirty="0">
                        <a:solidFill>
                          <a:srgbClr val="22505E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01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b="1" spc="-35" dirty="0">
                          <a:solidFill>
                            <a:srgbClr val="22505E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AD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es-ES" sz="1800" b="1" kern="1200" spc="-5" dirty="0">
                          <a:solidFill>
                            <a:srgbClr val="22505E"/>
                          </a:solidFill>
                          <a:latin typeface="Calibri"/>
                          <a:ea typeface="+mn-ea"/>
                          <a:cs typeface="Calibri"/>
                        </a:rPr>
                        <a:t>89.203</a:t>
                      </a: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A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lang="es-ES" sz="1800" b="1" kern="1200" spc="-5" dirty="0">
                          <a:solidFill>
                            <a:srgbClr val="22505E"/>
                          </a:solidFill>
                          <a:latin typeface="Calibri"/>
                          <a:ea typeface="+mn-ea"/>
                          <a:cs typeface="Calibri"/>
                        </a:rPr>
                        <a:t>100%</a:t>
                      </a:r>
                      <a:endParaRPr lang="es-CO" sz="1800" b="1" kern="1200" spc="-5" dirty="0">
                        <a:solidFill>
                          <a:srgbClr val="22505E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488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A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" name="Imagen 16">
            <a:extLst>
              <a:ext uri="{FF2B5EF4-FFF2-40B4-BE49-F238E27FC236}">
                <a16:creationId xmlns:a16="http://schemas.microsoft.com/office/drawing/2014/main" id="{D5DE6B88-9F99-45A9-89EA-07CD07C3D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1950856"/>
            <a:ext cx="6052661" cy="363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351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14880</TotalTime>
  <Words>998</Words>
  <Application>Microsoft Office PowerPoint</Application>
  <PresentationFormat>Personalizado</PresentationFormat>
  <Paragraphs>286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Open Sans Extrabold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Edelmira Hoyos Almanza</dc:creator>
  <cp:lastModifiedBy>ahoyos</cp:lastModifiedBy>
  <cp:revision>12</cp:revision>
  <dcterms:modified xsi:type="dcterms:W3CDTF">2022-01-13T22:36:26Z</dcterms:modified>
</cp:coreProperties>
</file>