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79" r:id="rId4"/>
    <p:sldId id="280" r:id="rId5"/>
    <p:sldId id="287" r:id="rId6"/>
    <p:sldId id="300" r:id="rId7"/>
    <p:sldId id="291" r:id="rId8"/>
    <p:sldId id="299" r:id="rId9"/>
    <p:sldId id="289" r:id="rId10"/>
    <p:sldId id="293" r:id="rId11"/>
    <p:sldId id="292" r:id="rId12"/>
    <p:sldId id="277" r:id="rId13"/>
    <p:sldId id="298" r:id="rId14"/>
    <p:sldId id="297" r:id="rId15"/>
    <p:sldId id="288" r:id="rId16"/>
  </p:sldIdLst>
  <p:sldSz cx="12190413" cy="6859588"/>
  <p:notesSz cx="6858000" cy="9144000"/>
  <p:custDataLst>
    <p:tags r:id="rId18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05E"/>
    <a:srgbClr val="00A48D"/>
    <a:srgbClr val="00A5A4"/>
    <a:srgbClr val="93CDDD"/>
    <a:srgbClr val="77933C"/>
    <a:srgbClr val="00D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lopez\Desktop\ESTADISTICA%20VALLE%20DE%20ABURRA%20PARA%20RENDICI&#211;N%20DE%20CUENT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600" b="1" dirty="0">
                <a:solidFill>
                  <a:srgbClr val="23505E"/>
                </a:solidFill>
              </a:rPr>
              <a:t>AUTORIZACIONES GENERADAS A TRAVÉS DE PLATAFORMA DE LA PÁGINA WEB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9.904453996999682E-2"/>
          <c:y val="0.21000001627112466"/>
          <c:w val="0.94841736957385436"/>
          <c:h val="0.71887506194592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A5A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867883845271808E-3"/>
                  <c:y val="6.8881094417539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01-41A5-A75A-85AA431B15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A5A4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'PAGINA WEB - INTRASAVIA '!$A$22:$C$23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'PAGINA WEB - INTRASAVIA '!$A$24:$C$24</c:f>
              <c:numCache>
                <c:formatCode>General</c:formatCode>
                <c:ptCount val="3"/>
                <c:pt idx="0">
                  <c:v>6376</c:v>
                </c:pt>
                <c:pt idx="1">
                  <c:v>8222</c:v>
                </c:pt>
                <c:pt idx="2">
                  <c:v>8068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F3-409F-8C36-DC9B300698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2755744"/>
        <c:axId val="932766560"/>
      </c:barChart>
      <c:catAx>
        <c:axId val="932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2766560"/>
        <c:crosses val="autoZero"/>
        <c:auto val="1"/>
        <c:lblAlgn val="ctr"/>
        <c:lblOffset val="100"/>
        <c:noMultiLvlLbl val="0"/>
      </c:catAx>
      <c:valAx>
        <c:axId val="93276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27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500" b="1" dirty="0">
                <a:solidFill>
                  <a:srgbClr val="23505E"/>
                </a:solidFill>
              </a:rPr>
              <a:t>ATENCIONES DE ASEGURAMIENTO REALIZADAS  A TRAVÉS DE PLATAFORMA DE LA PÁGINA WEB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5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A5A4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'PAGINA WEB - INTRASAVIA '!$H$22:$J$23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'PAGINA WEB - INTRASAVIA '!$H$24:$J$24</c:f>
              <c:numCache>
                <c:formatCode>General</c:formatCode>
                <c:ptCount val="3"/>
                <c:pt idx="0">
                  <c:v>2507</c:v>
                </c:pt>
                <c:pt idx="1">
                  <c:v>2443</c:v>
                </c:pt>
                <c:pt idx="2">
                  <c:v>2611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7-4EB1-8EF8-3028BB811B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3150448"/>
        <c:axId val="1623145872"/>
      </c:barChart>
      <c:catAx>
        <c:axId val="16231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3145872"/>
        <c:crosses val="autoZero"/>
        <c:auto val="1"/>
        <c:lblAlgn val="ctr"/>
        <c:lblOffset val="100"/>
        <c:noMultiLvlLbl val="0"/>
      </c:catAx>
      <c:valAx>
        <c:axId val="162314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315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3/08/2021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saviasaludeps.com/sitioweb/index.php/afiliados/puntos-de-atencion/savia-salud-ep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6">
            <a:extLst>
              <a:ext uri="{FF2B5EF4-FFF2-40B4-BE49-F238E27FC236}">
                <a16:creationId xmlns:a16="http://schemas.microsoft.com/office/drawing/2014/main" id="{B276BC31-3D62-3441-BD7C-A91FC8D368D1}"/>
              </a:ext>
            </a:extLst>
          </p:cNvPr>
          <p:cNvCxnSpPr/>
          <p:nvPr/>
        </p:nvCxnSpPr>
        <p:spPr>
          <a:xfrm flipH="1">
            <a:off x="4078982" y="2874455"/>
            <a:ext cx="0" cy="159249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8449A3D6-9CCE-4CE1-945E-370CBAB4ABFD}"/>
              </a:ext>
            </a:extLst>
          </p:cNvPr>
          <p:cNvSpPr txBox="1"/>
          <p:nvPr/>
        </p:nvSpPr>
        <p:spPr>
          <a:xfrm>
            <a:off x="4150990" y="2853730"/>
            <a:ext cx="676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800" b="1" dirty="0">
                <a:solidFill>
                  <a:srgbClr val="00A5A4"/>
                </a:solidFill>
              </a:rPr>
              <a:t>R</a:t>
            </a:r>
            <a:r>
              <a:rPr lang="es-CO" sz="4800" b="1" dirty="0">
                <a:solidFill>
                  <a:srgbClr val="00A5A4"/>
                </a:solidFill>
              </a:rPr>
              <a:t>ENDICIÓN DE CUENTAS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3F4ACAB-2777-4EB5-BADA-F753D0BD8C0B}"/>
              </a:ext>
            </a:extLst>
          </p:cNvPr>
          <p:cNvSpPr txBox="1"/>
          <p:nvPr/>
        </p:nvSpPr>
        <p:spPr>
          <a:xfrm>
            <a:off x="4163367" y="3708680"/>
            <a:ext cx="5078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23505E"/>
                </a:solidFill>
              </a:rPr>
              <a:t>I TRIMESTRE 2021</a:t>
            </a:r>
            <a:endParaRPr lang="es-CO" sz="4400" b="1" dirty="0">
              <a:solidFill>
                <a:srgbClr val="235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507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36A2E2-51EC-4A98-BB07-C0D9042EEA91}"/>
              </a:ext>
            </a:extLst>
          </p:cNvPr>
          <p:cNvSpPr/>
          <p:nvPr/>
        </p:nvSpPr>
        <p:spPr>
          <a:xfrm>
            <a:off x="771433" y="1917626"/>
            <a:ext cx="4140460" cy="1224136"/>
          </a:xfrm>
          <a:prstGeom prst="roundRect">
            <a:avLst/>
          </a:prstGeom>
          <a:solidFill>
            <a:srgbClr val="235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D64F5828-D78A-4A71-B3B0-15F7934ED216}"/>
              </a:ext>
            </a:extLst>
          </p:cNvPr>
          <p:cNvSpPr txBox="1"/>
          <p:nvPr/>
        </p:nvSpPr>
        <p:spPr>
          <a:xfrm>
            <a:off x="528028" y="477466"/>
            <a:ext cx="808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A5A4"/>
                </a:solidFill>
              </a:rPr>
              <a:t>Comportamiento PQRSF I trimestre 2021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219BF86-3022-404F-A1A4-00934FE3A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7721"/>
              </p:ext>
            </p:extLst>
          </p:nvPr>
        </p:nvGraphicFramePr>
        <p:xfrm>
          <a:off x="766614" y="3882593"/>
          <a:ext cx="4145279" cy="1868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01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Periodo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PQRSF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Porcentaje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s-ES" sz="1400" b="1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Enero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27.929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32%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s-ES" sz="1400" b="1" spc="-10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31.055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35%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s-ES" sz="1400" b="1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Marzo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28.853</a:t>
                      </a: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33%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1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35" dirty="0">
                          <a:solidFill>
                            <a:srgbClr val="22505E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b="1" kern="1200" spc="-5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87.837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lang="es-ES" sz="1800" b="1" kern="1200" spc="-5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100%</a:t>
                      </a:r>
                      <a:endParaRPr lang="es-CO" sz="1800" b="1" kern="1200" spc="-5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Freeform 8">
            <a:extLst>
              <a:ext uri="{FF2B5EF4-FFF2-40B4-BE49-F238E27FC236}">
                <a16:creationId xmlns:a16="http://schemas.microsoft.com/office/drawing/2014/main" id="{80FF29FF-E330-433D-8A65-169D5886CD89}"/>
              </a:ext>
            </a:extLst>
          </p:cNvPr>
          <p:cNvSpPr>
            <a:spLocks noEditPoints="1"/>
          </p:cNvSpPr>
          <p:nvPr/>
        </p:nvSpPr>
        <p:spPr bwMode="auto">
          <a:xfrm>
            <a:off x="1167477" y="2440165"/>
            <a:ext cx="648072" cy="589306"/>
          </a:xfrm>
          <a:custGeom>
            <a:avLst/>
            <a:gdLst>
              <a:gd name="T0" fmla="*/ 581 w 582"/>
              <a:gd name="T1" fmla="*/ 185 h 529"/>
              <a:gd name="T2" fmla="*/ 581 w 582"/>
              <a:gd name="T3" fmla="*/ 182 h 529"/>
              <a:gd name="T4" fmla="*/ 579 w 582"/>
              <a:gd name="T5" fmla="*/ 180 h 529"/>
              <a:gd name="T6" fmla="*/ 533 w 582"/>
              <a:gd name="T7" fmla="*/ 131 h 529"/>
              <a:gd name="T8" fmla="*/ 270 w 582"/>
              <a:gd name="T9" fmla="*/ 80 h 529"/>
              <a:gd name="T10" fmla="*/ 270 w 582"/>
              <a:gd name="T11" fmla="*/ 79 h 529"/>
              <a:gd name="T12" fmla="*/ 266 w 582"/>
              <a:gd name="T13" fmla="*/ 70 h 529"/>
              <a:gd name="T14" fmla="*/ 192 w 582"/>
              <a:gd name="T15" fmla="*/ 3 h 529"/>
              <a:gd name="T16" fmla="*/ 188 w 582"/>
              <a:gd name="T17" fmla="*/ 0 h 529"/>
              <a:gd name="T18" fmla="*/ 0 w 582"/>
              <a:gd name="T19" fmla="*/ 403 h 529"/>
              <a:gd name="T20" fmla="*/ 198 w 582"/>
              <a:gd name="T21" fmla="*/ 518 h 529"/>
              <a:gd name="T22" fmla="*/ 571 w 582"/>
              <a:gd name="T23" fmla="*/ 529 h 529"/>
              <a:gd name="T24" fmla="*/ 582 w 582"/>
              <a:gd name="T25" fmla="*/ 187 h 529"/>
              <a:gd name="T26" fmla="*/ 528 w 582"/>
              <a:gd name="T27" fmla="*/ 153 h 529"/>
              <a:gd name="T28" fmla="*/ 233 w 582"/>
              <a:gd name="T29" fmla="*/ 176 h 529"/>
              <a:gd name="T30" fmla="*/ 528 w 582"/>
              <a:gd name="T31" fmla="*/ 153 h 529"/>
              <a:gd name="T32" fmla="*/ 231 w 582"/>
              <a:gd name="T33" fmla="*/ 68 h 529"/>
              <a:gd name="T34" fmla="*/ 195 w 582"/>
              <a:gd name="T35" fmla="*/ 36 h 529"/>
              <a:gd name="T36" fmla="*/ 200 w 582"/>
              <a:gd name="T37" fmla="*/ 180 h 529"/>
              <a:gd name="T38" fmla="*/ 199 w 582"/>
              <a:gd name="T39" fmla="*/ 182 h 529"/>
              <a:gd name="T40" fmla="*/ 198 w 582"/>
              <a:gd name="T41" fmla="*/ 186 h 529"/>
              <a:gd name="T42" fmla="*/ 198 w 582"/>
              <a:gd name="T43" fmla="*/ 381 h 529"/>
              <a:gd name="T44" fmla="*/ 22 w 582"/>
              <a:gd name="T45" fmla="*/ 22 h 529"/>
              <a:gd name="T46" fmla="*/ 173 w 582"/>
              <a:gd name="T47" fmla="*/ 79 h 529"/>
              <a:gd name="T48" fmla="*/ 248 w 582"/>
              <a:gd name="T49" fmla="*/ 90 h 529"/>
              <a:gd name="T50" fmla="*/ 247 w 582"/>
              <a:gd name="T51" fmla="*/ 131 h 529"/>
              <a:gd name="T52" fmla="*/ 200 w 582"/>
              <a:gd name="T53" fmla="*/ 180 h 529"/>
              <a:gd name="T54" fmla="*/ 220 w 582"/>
              <a:gd name="T55" fmla="*/ 507 h 529"/>
              <a:gd name="T56" fmla="*/ 560 w 582"/>
              <a:gd name="T57" fmla="*/ 198 h 529"/>
              <a:gd name="T58" fmla="*/ 458 w 582"/>
              <a:gd name="T59" fmla="*/ 224 h 529"/>
              <a:gd name="T60" fmla="*/ 322 w 582"/>
              <a:gd name="T61" fmla="*/ 291 h 529"/>
              <a:gd name="T62" fmla="*/ 458 w 582"/>
              <a:gd name="T63" fmla="*/ 224 h 529"/>
              <a:gd name="T64" fmla="*/ 344 w 582"/>
              <a:gd name="T65" fmla="*/ 269 h 529"/>
              <a:gd name="T66" fmla="*/ 436 w 582"/>
              <a:gd name="T67" fmla="*/ 24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2" h="529">
                <a:moveTo>
                  <a:pt x="582" y="186"/>
                </a:moveTo>
                <a:cubicBezTo>
                  <a:pt x="582" y="186"/>
                  <a:pt x="581" y="185"/>
                  <a:pt x="581" y="185"/>
                </a:cubicBezTo>
                <a:cubicBezTo>
                  <a:pt x="581" y="184"/>
                  <a:pt x="581" y="183"/>
                  <a:pt x="581" y="182"/>
                </a:cubicBezTo>
                <a:cubicBezTo>
                  <a:pt x="581" y="182"/>
                  <a:pt x="581" y="182"/>
                  <a:pt x="581" y="182"/>
                </a:cubicBezTo>
                <a:cubicBezTo>
                  <a:pt x="580" y="181"/>
                  <a:pt x="580" y="181"/>
                  <a:pt x="579" y="180"/>
                </a:cubicBezTo>
                <a:cubicBezTo>
                  <a:pt x="579" y="180"/>
                  <a:pt x="579" y="180"/>
                  <a:pt x="579" y="180"/>
                </a:cubicBezTo>
                <a:cubicBezTo>
                  <a:pt x="541" y="135"/>
                  <a:pt x="541" y="135"/>
                  <a:pt x="541" y="135"/>
                </a:cubicBezTo>
                <a:cubicBezTo>
                  <a:pt x="539" y="133"/>
                  <a:pt x="536" y="131"/>
                  <a:pt x="533" y="131"/>
                </a:cubicBezTo>
                <a:cubicBezTo>
                  <a:pt x="270" y="131"/>
                  <a:pt x="270" y="131"/>
                  <a:pt x="270" y="131"/>
                </a:cubicBezTo>
                <a:cubicBezTo>
                  <a:pt x="270" y="80"/>
                  <a:pt x="270" y="80"/>
                  <a:pt x="270" y="80"/>
                </a:cubicBezTo>
                <a:cubicBezTo>
                  <a:pt x="270" y="80"/>
                  <a:pt x="270" y="79"/>
                  <a:pt x="270" y="79"/>
                </a:cubicBezTo>
                <a:cubicBezTo>
                  <a:pt x="270" y="79"/>
                  <a:pt x="270" y="79"/>
                  <a:pt x="270" y="79"/>
                </a:cubicBezTo>
                <a:cubicBezTo>
                  <a:pt x="270" y="74"/>
                  <a:pt x="270" y="74"/>
                  <a:pt x="270" y="74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192" y="3"/>
                  <a:pt x="192" y="3"/>
                  <a:pt x="192" y="3"/>
                </a:cubicBezTo>
                <a:cubicBezTo>
                  <a:pt x="192" y="3"/>
                  <a:pt x="192" y="3"/>
                  <a:pt x="192" y="3"/>
                </a:cubicBezTo>
                <a:cubicBezTo>
                  <a:pt x="188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3"/>
                  <a:pt x="0" y="403"/>
                  <a:pt x="0" y="403"/>
                </a:cubicBezTo>
                <a:cubicBezTo>
                  <a:pt x="198" y="403"/>
                  <a:pt x="198" y="403"/>
                  <a:pt x="198" y="403"/>
                </a:cubicBezTo>
                <a:cubicBezTo>
                  <a:pt x="198" y="518"/>
                  <a:pt x="198" y="518"/>
                  <a:pt x="198" y="518"/>
                </a:cubicBezTo>
                <a:cubicBezTo>
                  <a:pt x="198" y="524"/>
                  <a:pt x="203" y="529"/>
                  <a:pt x="209" y="529"/>
                </a:cubicBezTo>
                <a:cubicBezTo>
                  <a:pt x="571" y="529"/>
                  <a:pt x="571" y="529"/>
                  <a:pt x="571" y="529"/>
                </a:cubicBezTo>
                <a:cubicBezTo>
                  <a:pt x="577" y="529"/>
                  <a:pt x="582" y="524"/>
                  <a:pt x="582" y="518"/>
                </a:cubicBezTo>
                <a:cubicBezTo>
                  <a:pt x="582" y="187"/>
                  <a:pt x="582" y="187"/>
                  <a:pt x="582" y="187"/>
                </a:cubicBezTo>
                <a:cubicBezTo>
                  <a:pt x="582" y="186"/>
                  <a:pt x="582" y="186"/>
                  <a:pt x="582" y="186"/>
                </a:cubicBezTo>
                <a:close/>
                <a:moveTo>
                  <a:pt x="528" y="153"/>
                </a:moveTo>
                <a:cubicBezTo>
                  <a:pt x="547" y="176"/>
                  <a:pt x="547" y="176"/>
                  <a:pt x="547" y="176"/>
                </a:cubicBezTo>
                <a:cubicBezTo>
                  <a:pt x="233" y="176"/>
                  <a:pt x="233" y="176"/>
                  <a:pt x="233" y="176"/>
                </a:cubicBezTo>
                <a:cubicBezTo>
                  <a:pt x="252" y="153"/>
                  <a:pt x="252" y="153"/>
                  <a:pt x="252" y="153"/>
                </a:cubicBezTo>
                <a:lnTo>
                  <a:pt x="528" y="153"/>
                </a:lnTo>
                <a:close/>
                <a:moveTo>
                  <a:pt x="195" y="36"/>
                </a:moveTo>
                <a:cubicBezTo>
                  <a:pt x="231" y="68"/>
                  <a:pt x="231" y="68"/>
                  <a:pt x="231" y="68"/>
                </a:cubicBezTo>
                <a:cubicBezTo>
                  <a:pt x="195" y="68"/>
                  <a:pt x="195" y="68"/>
                  <a:pt x="195" y="68"/>
                </a:cubicBezTo>
                <a:lnTo>
                  <a:pt x="195" y="36"/>
                </a:lnTo>
                <a:close/>
                <a:moveTo>
                  <a:pt x="200" y="180"/>
                </a:moveTo>
                <a:cubicBezTo>
                  <a:pt x="200" y="180"/>
                  <a:pt x="200" y="180"/>
                  <a:pt x="200" y="180"/>
                </a:cubicBezTo>
                <a:cubicBezTo>
                  <a:pt x="200" y="181"/>
                  <a:pt x="199" y="181"/>
                  <a:pt x="199" y="182"/>
                </a:cubicBezTo>
                <a:cubicBezTo>
                  <a:pt x="199" y="182"/>
                  <a:pt x="199" y="182"/>
                  <a:pt x="199" y="182"/>
                </a:cubicBezTo>
                <a:cubicBezTo>
                  <a:pt x="198" y="183"/>
                  <a:pt x="198" y="184"/>
                  <a:pt x="198" y="185"/>
                </a:cubicBezTo>
                <a:cubicBezTo>
                  <a:pt x="198" y="185"/>
                  <a:pt x="198" y="186"/>
                  <a:pt x="198" y="186"/>
                </a:cubicBezTo>
                <a:cubicBezTo>
                  <a:pt x="198" y="186"/>
                  <a:pt x="198" y="186"/>
                  <a:pt x="198" y="187"/>
                </a:cubicBezTo>
                <a:cubicBezTo>
                  <a:pt x="198" y="381"/>
                  <a:pt x="198" y="381"/>
                  <a:pt x="198" y="381"/>
                </a:cubicBezTo>
                <a:cubicBezTo>
                  <a:pt x="22" y="381"/>
                  <a:pt x="22" y="381"/>
                  <a:pt x="22" y="381"/>
                </a:cubicBezTo>
                <a:cubicBezTo>
                  <a:pt x="22" y="22"/>
                  <a:pt x="22" y="22"/>
                  <a:pt x="22" y="22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73" y="79"/>
                  <a:pt x="173" y="79"/>
                  <a:pt x="173" y="79"/>
                </a:cubicBezTo>
                <a:cubicBezTo>
                  <a:pt x="173" y="85"/>
                  <a:pt x="178" y="90"/>
                  <a:pt x="184" y="90"/>
                </a:cubicBezTo>
                <a:cubicBezTo>
                  <a:pt x="248" y="90"/>
                  <a:pt x="248" y="90"/>
                  <a:pt x="248" y="90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7" y="131"/>
                  <a:pt x="247" y="131"/>
                  <a:pt x="247" y="131"/>
                </a:cubicBezTo>
                <a:cubicBezTo>
                  <a:pt x="243" y="131"/>
                  <a:pt x="240" y="133"/>
                  <a:pt x="238" y="135"/>
                </a:cubicBezTo>
                <a:lnTo>
                  <a:pt x="200" y="180"/>
                </a:lnTo>
                <a:close/>
                <a:moveTo>
                  <a:pt x="560" y="507"/>
                </a:moveTo>
                <a:cubicBezTo>
                  <a:pt x="220" y="507"/>
                  <a:pt x="220" y="507"/>
                  <a:pt x="220" y="507"/>
                </a:cubicBezTo>
                <a:cubicBezTo>
                  <a:pt x="220" y="198"/>
                  <a:pt x="220" y="198"/>
                  <a:pt x="220" y="198"/>
                </a:cubicBezTo>
                <a:cubicBezTo>
                  <a:pt x="560" y="198"/>
                  <a:pt x="560" y="198"/>
                  <a:pt x="560" y="198"/>
                </a:cubicBezTo>
                <a:lnTo>
                  <a:pt x="560" y="507"/>
                </a:lnTo>
                <a:close/>
                <a:moveTo>
                  <a:pt x="458" y="224"/>
                </a:moveTo>
                <a:cubicBezTo>
                  <a:pt x="322" y="224"/>
                  <a:pt x="322" y="224"/>
                  <a:pt x="322" y="224"/>
                </a:cubicBezTo>
                <a:cubicBezTo>
                  <a:pt x="322" y="291"/>
                  <a:pt x="322" y="291"/>
                  <a:pt x="322" y="291"/>
                </a:cubicBezTo>
                <a:cubicBezTo>
                  <a:pt x="458" y="291"/>
                  <a:pt x="458" y="291"/>
                  <a:pt x="458" y="291"/>
                </a:cubicBezTo>
                <a:lnTo>
                  <a:pt x="458" y="224"/>
                </a:lnTo>
                <a:close/>
                <a:moveTo>
                  <a:pt x="436" y="269"/>
                </a:moveTo>
                <a:cubicBezTo>
                  <a:pt x="344" y="269"/>
                  <a:pt x="344" y="269"/>
                  <a:pt x="344" y="269"/>
                </a:cubicBezTo>
                <a:cubicBezTo>
                  <a:pt x="344" y="246"/>
                  <a:pt x="344" y="246"/>
                  <a:pt x="344" y="246"/>
                </a:cubicBezTo>
                <a:cubicBezTo>
                  <a:pt x="436" y="246"/>
                  <a:pt x="436" y="246"/>
                  <a:pt x="436" y="246"/>
                </a:cubicBezTo>
                <a:lnTo>
                  <a:pt x="436" y="2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A5954D-77F8-4A44-8A12-41A58BF4566A}"/>
              </a:ext>
            </a:extLst>
          </p:cNvPr>
          <p:cNvSpPr txBox="1"/>
          <p:nvPr/>
        </p:nvSpPr>
        <p:spPr>
          <a:xfrm>
            <a:off x="1023461" y="2014446"/>
            <a:ext cx="3744416" cy="843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0690" marR="5080" indent="-428625" algn="r">
              <a:spcBef>
                <a:spcPts val="100"/>
              </a:spcBef>
            </a:pPr>
            <a:r>
              <a:rPr lang="es-ES" sz="2400" b="1" dirty="0">
                <a:solidFill>
                  <a:srgbClr val="FFFFFF"/>
                </a:solidFill>
                <a:latin typeface="Arial"/>
                <a:cs typeface="Arial"/>
              </a:rPr>
              <a:t>PQRSF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Savia Salud</a:t>
            </a:r>
            <a:r>
              <a:rPr lang="es-ES"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EPS </a:t>
            </a:r>
          </a:p>
          <a:p>
            <a:pPr marL="440690" marR="5080" indent="-428625" algn="r">
              <a:spcBef>
                <a:spcPts val="100"/>
              </a:spcBef>
            </a:pP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lang="es-ES" sz="2400" b="1" spc="-10" dirty="0">
                <a:solidFill>
                  <a:srgbClr val="FFFFFF"/>
                </a:solidFill>
                <a:latin typeface="Arial"/>
                <a:cs typeface="Arial"/>
              </a:rPr>
              <a:t>Trimestre</a:t>
            </a:r>
            <a:r>
              <a:rPr lang="es-ES"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lang="es-ES" sz="2400" dirty="0">
              <a:latin typeface="Arial"/>
              <a:cs typeface="Arial"/>
            </a:endParaRPr>
          </a:p>
        </p:txBody>
      </p:sp>
      <p:pic>
        <p:nvPicPr>
          <p:cNvPr id="4" name="Imagen 3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7DB94018-C0BC-4F3B-BC41-D082842080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158" y="1887119"/>
            <a:ext cx="4862454" cy="399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603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BE727ACA-C8F3-4A21-9DAA-D66D7DE65E13}"/>
              </a:ext>
            </a:extLst>
          </p:cNvPr>
          <p:cNvSpPr txBox="1"/>
          <p:nvPr/>
        </p:nvSpPr>
        <p:spPr>
          <a:xfrm>
            <a:off x="550590" y="189434"/>
            <a:ext cx="796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A5A4"/>
                </a:solidFill>
              </a:rPr>
              <a:t>6. Cantidad de Oficinas y Gestión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C3439F2E-1C59-4C69-8285-E9FCC35E0EA5}"/>
              </a:ext>
            </a:extLst>
          </p:cNvPr>
          <p:cNvSpPr txBox="1"/>
          <p:nvPr/>
        </p:nvSpPr>
        <p:spPr>
          <a:xfrm>
            <a:off x="561426" y="1832982"/>
            <a:ext cx="553378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50" dirty="0">
                <a:solidFill>
                  <a:srgbClr val="23505E"/>
                </a:solidFill>
              </a:rPr>
              <a:t>Savia Salud EPS en el trimestre I de 2021, en total cuenta con </a:t>
            </a:r>
            <a:r>
              <a:rPr lang="es-ES" sz="1800" b="1" dirty="0">
                <a:solidFill>
                  <a:srgbClr val="23505E"/>
                </a:solidFill>
              </a:rPr>
              <a:t>134 puntos de atención</a:t>
            </a:r>
            <a:r>
              <a:rPr lang="es-ES" sz="1650" dirty="0">
                <a:solidFill>
                  <a:srgbClr val="23505E"/>
                </a:solidFill>
              </a:rPr>
              <a:t>, de los cuales </a:t>
            </a:r>
            <a:r>
              <a:rPr lang="es-ES" sz="1650" b="1" dirty="0">
                <a:solidFill>
                  <a:srgbClr val="23505E"/>
                </a:solidFill>
              </a:rPr>
              <a:t>117 se encuentran ubicados en las subregiones</a:t>
            </a:r>
            <a:r>
              <a:rPr lang="es-ES" sz="1650" dirty="0">
                <a:solidFill>
                  <a:srgbClr val="23505E"/>
                </a:solidFill>
              </a:rPr>
              <a:t>, </a:t>
            </a:r>
            <a:r>
              <a:rPr lang="es-ES" sz="1650" b="1" dirty="0">
                <a:solidFill>
                  <a:srgbClr val="23505E"/>
                </a:solidFill>
              </a:rPr>
              <a:t>15 en el área metropolitana</a:t>
            </a:r>
            <a:r>
              <a:rPr lang="es-ES" sz="1650" dirty="0">
                <a:solidFill>
                  <a:srgbClr val="23505E"/>
                </a:solidFill>
              </a:rPr>
              <a:t> y 2 descentralizadas una en el Hospital Mental de Antioquia y una en el Instituto Neurológico de Antioquia.</a:t>
            </a:r>
          </a:p>
          <a:p>
            <a:pPr algn="just"/>
            <a:endParaRPr lang="es-CO" sz="1650" dirty="0">
              <a:solidFill>
                <a:srgbClr val="23505E"/>
              </a:solidFill>
            </a:endParaRPr>
          </a:p>
          <a:p>
            <a:pPr algn="just"/>
            <a:r>
              <a:rPr lang="es-CO" sz="1650" b="1" dirty="0">
                <a:solidFill>
                  <a:srgbClr val="00A5A4"/>
                </a:solidFill>
              </a:rPr>
              <a:t>A través de las cuales se brinda información personalizada referente a:</a:t>
            </a:r>
          </a:p>
          <a:p>
            <a:pPr algn="just"/>
            <a:endParaRPr lang="es-CO" sz="1650" dirty="0">
              <a:solidFill>
                <a:srgbClr val="23505E"/>
              </a:solidFill>
            </a:endParaRP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50" dirty="0">
                <a:solidFill>
                  <a:srgbClr val="23505E"/>
                </a:solidFill>
              </a:rPr>
              <a:t>Trámites de autorizaciones de servicios.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50" dirty="0">
                <a:solidFill>
                  <a:srgbClr val="23505E"/>
                </a:solidFill>
              </a:rPr>
              <a:t>Gestiones de afiliación y novedades en el aseguramiento.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50" dirty="0">
                <a:solidFill>
                  <a:srgbClr val="23505E"/>
                </a:solidFill>
              </a:rPr>
              <a:t>Solicitud de portabilidad y movilidad.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50" dirty="0">
                <a:solidFill>
                  <a:srgbClr val="23505E"/>
                </a:solidFill>
              </a:rPr>
              <a:t>Trámites administrativos.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50" dirty="0">
                <a:solidFill>
                  <a:srgbClr val="23505E"/>
                </a:solidFill>
              </a:rPr>
              <a:t>Gestión de PQRSF a través de los buzones de sugerencias.</a:t>
            </a:r>
          </a:p>
          <a:p>
            <a:pPr algn="just"/>
            <a:endParaRPr lang="es-CO" sz="1650" dirty="0">
              <a:solidFill>
                <a:srgbClr val="23505E"/>
              </a:solidFill>
            </a:endParaRPr>
          </a:p>
        </p:txBody>
      </p:sp>
      <p:pic>
        <p:nvPicPr>
          <p:cNvPr id="9" name="Imagen 8" descr="Una persona con una computadora en una oficina&#10;&#10;Descripción generada automáticamente con confianza media">
            <a:extLst>
              <a:ext uri="{FF2B5EF4-FFF2-40B4-BE49-F238E27FC236}">
                <a16:creationId xmlns:a16="http://schemas.microsoft.com/office/drawing/2014/main" id="{B285C2F3-5989-429D-92A4-632D59A01C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8" r="14286"/>
          <a:stretch/>
        </p:blipFill>
        <p:spPr>
          <a:xfrm>
            <a:off x="6392094" y="1976998"/>
            <a:ext cx="4887688" cy="3901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81076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472D8C4-5A85-40EC-B96B-882DD575FEFC}"/>
              </a:ext>
            </a:extLst>
          </p:cNvPr>
          <p:cNvSpPr/>
          <p:nvPr/>
        </p:nvSpPr>
        <p:spPr>
          <a:xfrm>
            <a:off x="622598" y="2621497"/>
            <a:ext cx="3672408" cy="1224136"/>
          </a:xfrm>
          <a:prstGeom prst="roundRect">
            <a:avLst/>
          </a:prstGeom>
          <a:solidFill>
            <a:srgbClr val="235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F4AC6CE5-8854-43B4-AAB7-866BED520F2A}"/>
              </a:ext>
            </a:extLst>
          </p:cNvPr>
          <p:cNvSpPr txBox="1"/>
          <p:nvPr/>
        </p:nvSpPr>
        <p:spPr>
          <a:xfrm>
            <a:off x="1324139" y="352197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1A592"/>
                </a:solidFill>
              </a:rPr>
              <a:t>Promedio de visitas </a:t>
            </a:r>
            <a:r>
              <a:rPr lang="es-ES" sz="2000" b="1" dirty="0">
                <a:solidFill>
                  <a:srgbClr val="01A592"/>
                </a:solidFill>
              </a:rPr>
              <a:t>en los puntos de atención</a:t>
            </a:r>
          </a:p>
          <a:p>
            <a:r>
              <a:rPr lang="es-ES" sz="2000" b="1" dirty="0">
                <a:solidFill>
                  <a:srgbClr val="01A592"/>
                </a:solidFill>
              </a:rPr>
              <a:t>presencial en el I trimestre</a:t>
            </a:r>
            <a:endParaRPr lang="es-CO" sz="2000" b="1" dirty="0">
              <a:solidFill>
                <a:srgbClr val="01A59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22E5DB-FA89-4BC5-8373-24DB5071822A}"/>
              </a:ext>
            </a:extLst>
          </p:cNvPr>
          <p:cNvSpPr txBox="1"/>
          <p:nvPr/>
        </p:nvSpPr>
        <p:spPr>
          <a:xfrm>
            <a:off x="550590" y="4131871"/>
            <a:ext cx="48065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23505E"/>
                </a:solidFill>
              </a:rPr>
              <a:t>Para consultar ubicación y horarios de nuestros puntos de atención, lo puedes hacer a través del siguiente link </a:t>
            </a:r>
            <a:r>
              <a:rPr lang="es-CO" sz="1400" dirty="0">
                <a:solidFill>
                  <a:srgbClr val="2350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https://www.saviasaludeps.com/sitioweb/index.php/afiliados/puntos-de-atencion/savia-salud-eps</a:t>
            </a:r>
            <a:endParaRPr lang="es-CO" sz="1400" dirty="0">
              <a:solidFill>
                <a:srgbClr val="23505E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AC227B9-E29E-4A96-9397-2D5F676D8F08}"/>
              </a:ext>
            </a:extLst>
          </p:cNvPr>
          <p:cNvSpPr txBox="1"/>
          <p:nvPr/>
        </p:nvSpPr>
        <p:spPr>
          <a:xfrm>
            <a:off x="1742579" y="2785643"/>
            <a:ext cx="2408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tiempo de espera para </a:t>
            </a:r>
            <a:r>
              <a:rPr lang="es-CO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atención preferencial son 20 minutos y 1 hora </a:t>
            </a:r>
            <a:r>
              <a:rPr lang="es-CO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 atención general.</a:t>
            </a:r>
          </a:p>
        </p:txBody>
      </p:sp>
      <p:pic>
        <p:nvPicPr>
          <p:cNvPr id="9" name="Imagen 8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CFD72D16-246E-4CBE-A87B-135D32F9C3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956" y="1197546"/>
            <a:ext cx="5564338" cy="5544616"/>
          </a:xfrm>
          <a:prstGeom prst="rect">
            <a:avLst/>
          </a:prstGeom>
        </p:spPr>
      </p:pic>
      <p:sp>
        <p:nvSpPr>
          <p:cNvPr id="11" name="Freeform 13">
            <a:extLst>
              <a:ext uri="{FF2B5EF4-FFF2-40B4-BE49-F238E27FC236}">
                <a16:creationId xmlns:a16="http://schemas.microsoft.com/office/drawing/2014/main" id="{222DBC3F-4389-4292-A85F-E1651E9FFF90}"/>
              </a:ext>
            </a:extLst>
          </p:cNvPr>
          <p:cNvSpPr>
            <a:spLocks noEditPoints="1"/>
          </p:cNvSpPr>
          <p:nvPr/>
        </p:nvSpPr>
        <p:spPr bwMode="auto">
          <a:xfrm>
            <a:off x="782234" y="2858542"/>
            <a:ext cx="776468" cy="776468"/>
          </a:xfrm>
          <a:custGeom>
            <a:avLst/>
            <a:gdLst>
              <a:gd name="T0" fmla="*/ 251 w 502"/>
              <a:gd name="T1" fmla="*/ 0 h 502"/>
              <a:gd name="T2" fmla="*/ 0 w 502"/>
              <a:gd name="T3" fmla="*/ 251 h 502"/>
              <a:gd name="T4" fmla="*/ 251 w 502"/>
              <a:gd name="T5" fmla="*/ 502 h 502"/>
              <a:gd name="T6" fmla="*/ 502 w 502"/>
              <a:gd name="T7" fmla="*/ 251 h 502"/>
              <a:gd name="T8" fmla="*/ 251 w 502"/>
              <a:gd name="T9" fmla="*/ 0 h 502"/>
              <a:gd name="T10" fmla="*/ 251 w 502"/>
              <a:gd name="T11" fmla="*/ 480 h 502"/>
              <a:gd name="T12" fmla="*/ 22 w 502"/>
              <a:gd name="T13" fmla="*/ 251 h 502"/>
              <a:gd name="T14" fmla="*/ 251 w 502"/>
              <a:gd name="T15" fmla="*/ 22 h 502"/>
              <a:gd name="T16" fmla="*/ 480 w 502"/>
              <a:gd name="T17" fmla="*/ 251 h 502"/>
              <a:gd name="T18" fmla="*/ 251 w 502"/>
              <a:gd name="T19" fmla="*/ 480 h 502"/>
              <a:gd name="T20" fmla="*/ 262 w 502"/>
              <a:gd name="T21" fmla="*/ 237 h 502"/>
              <a:gd name="T22" fmla="*/ 262 w 502"/>
              <a:gd name="T23" fmla="*/ 63 h 502"/>
              <a:gd name="T24" fmla="*/ 240 w 502"/>
              <a:gd name="T25" fmla="*/ 63 h 502"/>
              <a:gd name="T26" fmla="*/ 240 w 502"/>
              <a:gd name="T27" fmla="*/ 237 h 502"/>
              <a:gd name="T28" fmla="*/ 233 w 502"/>
              <a:gd name="T29" fmla="*/ 251 h 502"/>
              <a:gd name="T30" fmla="*/ 251 w 502"/>
              <a:gd name="T31" fmla="*/ 269 h 502"/>
              <a:gd name="T32" fmla="*/ 256 w 502"/>
              <a:gd name="T33" fmla="*/ 268 h 502"/>
              <a:gd name="T34" fmla="*/ 361 w 502"/>
              <a:gd name="T35" fmla="*/ 340 h 502"/>
              <a:gd name="T36" fmla="*/ 373 w 502"/>
              <a:gd name="T37" fmla="*/ 322 h 502"/>
              <a:gd name="T38" fmla="*/ 269 w 502"/>
              <a:gd name="T39" fmla="*/ 250 h 502"/>
              <a:gd name="T40" fmla="*/ 262 w 502"/>
              <a:gd name="T41" fmla="*/ 237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02" h="502">
                <a:moveTo>
                  <a:pt x="251" y="0"/>
                </a:moveTo>
                <a:cubicBezTo>
                  <a:pt x="113" y="0"/>
                  <a:pt x="0" y="113"/>
                  <a:pt x="0" y="251"/>
                </a:cubicBezTo>
                <a:cubicBezTo>
                  <a:pt x="0" y="390"/>
                  <a:pt x="113" y="502"/>
                  <a:pt x="251" y="502"/>
                </a:cubicBezTo>
                <a:cubicBezTo>
                  <a:pt x="389" y="502"/>
                  <a:pt x="502" y="390"/>
                  <a:pt x="502" y="251"/>
                </a:cubicBezTo>
                <a:cubicBezTo>
                  <a:pt x="502" y="113"/>
                  <a:pt x="389" y="0"/>
                  <a:pt x="251" y="0"/>
                </a:cubicBezTo>
                <a:close/>
                <a:moveTo>
                  <a:pt x="251" y="480"/>
                </a:moveTo>
                <a:cubicBezTo>
                  <a:pt x="125" y="480"/>
                  <a:pt x="22" y="378"/>
                  <a:pt x="22" y="251"/>
                </a:cubicBezTo>
                <a:cubicBezTo>
                  <a:pt x="22" y="125"/>
                  <a:pt x="125" y="22"/>
                  <a:pt x="251" y="22"/>
                </a:cubicBezTo>
                <a:cubicBezTo>
                  <a:pt x="377" y="22"/>
                  <a:pt x="480" y="125"/>
                  <a:pt x="480" y="251"/>
                </a:cubicBezTo>
                <a:cubicBezTo>
                  <a:pt x="480" y="378"/>
                  <a:pt x="377" y="480"/>
                  <a:pt x="251" y="480"/>
                </a:cubicBezTo>
                <a:close/>
                <a:moveTo>
                  <a:pt x="262" y="237"/>
                </a:moveTo>
                <a:cubicBezTo>
                  <a:pt x="262" y="63"/>
                  <a:pt x="262" y="63"/>
                  <a:pt x="262" y="63"/>
                </a:cubicBezTo>
                <a:cubicBezTo>
                  <a:pt x="240" y="63"/>
                  <a:pt x="240" y="63"/>
                  <a:pt x="240" y="63"/>
                </a:cubicBezTo>
                <a:cubicBezTo>
                  <a:pt x="240" y="237"/>
                  <a:pt x="240" y="237"/>
                  <a:pt x="240" y="237"/>
                </a:cubicBezTo>
                <a:cubicBezTo>
                  <a:pt x="236" y="241"/>
                  <a:pt x="233" y="246"/>
                  <a:pt x="233" y="251"/>
                </a:cubicBezTo>
                <a:cubicBezTo>
                  <a:pt x="233" y="261"/>
                  <a:pt x="241" y="269"/>
                  <a:pt x="251" y="269"/>
                </a:cubicBezTo>
                <a:cubicBezTo>
                  <a:pt x="253" y="269"/>
                  <a:pt x="255" y="269"/>
                  <a:pt x="256" y="268"/>
                </a:cubicBezTo>
                <a:cubicBezTo>
                  <a:pt x="361" y="340"/>
                  <a:pt x="361" y="340"/>
                  <a:pt x="361" y="340"/>
                </a:cubicBezTo>
                <a:cubicBezTo>
                  <a:pt x="373" y="322"/>
                  <a:pt x="373" y="322"/>
                  <a:pt x="373" y="322"/>
                </a:cubicBezTo>
                <a:cubicBezTo>
                  <a:pt x="269" y="250"/>
                  <a:pt x="269" y="250"/>
                  <a:pt x="269" y="250"/>
                </a:cubicBezTo>
                <a:cubicBezTo>
                  <a:pt x="269" y="245"/>
                  <a:pt x="266" y="240"/>
                  <a:pt x="262" y="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12" name="Group 35">
            <a:extLst>
              <a:ext uri="{FF2B5EF4-FFF2-40B4-BE49-F238E27FC236}">
                <a16:creationId xmlns:a16="http://schemas.microsoft.com/office/drawing/2014/main" id="{E263E8C0-083E-4E3F-A745-A82168EAD63C}"/>
              </a:ext>
            </a:extLst>
          </p:cNvPr>
          <p:cNvGrpSpPr/>
          <p:nvPr/>
        </p:nvGrpSpPr>
        <p:grpSpPr>
          <a:xfrm>
            <a:off x="669521" y="421268"/>
            <a:ext cx="601149" cy="704270"/>
            <a:chOff x="1583686" y="1442145"/>
            <a:chExt cx="511837" cy="599637"/>
          </a:xfrm>
          <a:solidFill>
            <a:srgbClr val="00A5A4"/>
          </a:solidFill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8D0AEBC-6EF2-4299-9329-E36702DF99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3686" y="1597582"/>
              <a:ext cx="226978" cy="444200"/>
            </a:xfrm>
            <a:custGeom>
              <a:avLst/>
              <a:gdLst>
                <a:gd name="T0" fmla="*/ 136 w 165"/>
                <a:gd name="T1" fmla="*/ 323 h 323"/>
                <a:gd name="T2" fmla="*/ 31 w 165"/>
                <a:gd name="T3" fmla="*/ 323 h 323"/>
                <a:gd name="T4" fmla="*/ 31 w 165"/>
                <a:gd name="T5" fmla="*/ 184 h 323"/>
                <a:gd name="T6" fmla="*/ 0 w 165"/>
                <a:gd name="T7" fmla="*/ 184 h 323"/>
                <a:gd name="T8" fmla="*/ 0 w 165"/>
                <a:gd name="T9" fmla="*/ 45 h 323"/>
                <a:gd name="T10" fmla="*/ 45 w 165"/>
                <a:gd name="T11" fmla="*/ 0 h 323"/>
                <a:gd name="T12" fmla="*/ 165 w 165"/>
                <a:gd name="T13" fmla="*/ 0 h 323"/>
                <a:gd name="T14" fmla="*/ 165 w 165"/>
                <a:gd name="T15" fmla="*/ 184 h 323"/>
                <a:gd name="T16" fmla="*/ 136 w 165"/>
                <a:gd name="T17" fmla="*/ 184 h 323"/>
                <a:gd name="T18" fmla="*/ 136 w 165"/>
                <a:gd name="T19" fmla="*/ 323 h 323"/>
                <a:gd name="T20" fmla="*/ 53 w 165"/>
                <a:gd name="T21" fmla="*/ 301 h 323"/>
                <a:gd name="T22" fmla="*/ 114 w 165"/>
                <a:gd name="T23" fmla="*/ 301 h 323"/>
                <a:gd name="T24" fmla="*/ 114 w 165"/>
                <a:gd name="T25" fmla="*/ 162 h 323"/>
                <a:gd name="T26" fmla="*/ 143 w 165"/>
                <a:gd name="T27" fmla="*/ 162 h 323"/>
                <a:gd name="T28" fmla="*/ 143 w 165"/>
                <a:gd name="T29" fmla="*/ 22 h 323"/>
                <a:gd name="T30" fmla="*/ 45 w 165"/>
                <a:gd name="T31" fmla="*/ 22 h 323"/>
                <a:gd name="T32" fmla="*/ 22 w 165"/>
                <a:gd name="T33" fmla="*/ 45 h 323"/>
                <a:gd name="T34" fmla="*/ 22 w 165"/>
                <a:gd name="T35" fmla="*/ 162 h 323"/>
                <a:gd name="T36" fmla="*/ 53 w 165"/>
                <a:gd name="T37" fmla="*/ 162 h 323"/>
                <a:gd name="T38" fmla="*/ 53 w 165"/>
                <a:gd name="T39" fmla="*/ 30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5" h="323">
                  <a:moveTo>
                    <a:pt x="136" y="323"/>
                  </a:moveTo>
                  <a:cubicBezTo>
                    <a:pt x="31" y="323"/>
                    <a:pt x="31" y="323"/>
                    <a:pt x="31" y="32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184"/>
                    <a:pt x="165" y="184"/>
                    <a:pt x="165" y="184"/>
                  </a:cubicBezTo>
                  <a:cubicBezTo>
                    <a:pt x="136" y="184"/>
                    <a:pt x="136" y="184"/>
                    <a:pt x="136" y="184"/>
                  </a:cubicBezTo>
                  <a:lnTo>
                    <a:pt x="136" y="323"/>
                  </a:lnTo>
                  <a:close/>
                  <a:moveTo>
                    <a:pt x="53" y="301"/>
                  </a:moveTo>
                  <a:cubicBezTo>
                    <a:pt x="114" y="301"/>
                    <a:pt x="114" y="301"/>
                    <a:pt x="114" y="301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33" y="22"/>
                    <a:pt x="22" y="32"/>
                    <a:pt x="22" y="45"/>
                  </a:cubicBezTo>
                  <a:cubicBezTo>
                    <a:pt x="22" y="162"/>
                    <a:pt x="22" y="162"/>
                    <a:pt x="22" y="162"/>
                  </a:cubicBezTo>
                  <a:cubicBezTo>
                    <a:pt x="53" y="162"/>
                    <a:pt x="53" y="162"/>
                    <a:pt x="53" y="162"/>
                  </a:cubicBezTo>
                  <a:lnTo>
                    <a:pt x="53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2842E11-B067-42E9-B0D7-7C1F10B873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911" y="1442145"/>
              <a:ext cx="139178" cy="140479"/>
            </a:xfrm>
            <a:custGeom>
              <a:avLst/>
              <a:gdLst>
                <a:gd name="T0" fmla="*/ 50 w 101"/>
                <a:gd name="T1" fmla="*/ 102 h 102"/>
                <a:gd name="T2" fmla="*/ 0 w 101"/>
                <a:gd name="T3" fmla="*/ 51 h 102"/>
                <a:gd name="T4" fmla="*/ 50 w 101"/>
                <a:gd name="T5" fmla="*/ 0 h 102"/>
                <a:gd name="T6" fmla="*/ 101 w 101"/>
                <a:gd name="T7" fmla="*/ 51 h 102"/>
                <a:gd name="T8" fmla="*/ 50 w 101"/>
                <a:gd name="T9" fmla="*/ 102 h 102"/>
                <a:gd name="T10" fmla="*/ 50 w 101"/>
                <a:gd name="T11" fmla="*/ 22 h 102"/>
                <a:gd name="T12" fmla="*/ 22 w 101"/>
                <a:gd name="T13" fmla="*/ 51 h 102"/>
                <a:gd name="T14" fmla="*/ 50 w 101"/>
                <a:gd name="T15" fmla="*/ 80 h 102"/>
                <a:gd name="T16" fmla="*/ 79 w 101"/>
                <a:gd name="T17" fmla="*/ 51 h 102"/>
                <a:gd name="T18" fmla="*/ 50 w 101"/>
                <a:gd name="T19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2">
                  <a:moveTo>
                    <a:pt x="50" y="102"/>
                  </a:moveTo>
                  <a:cubicBezTo>
                    <a:pt x="22" y="102"/>
                    <a:pt x="0" y="79"/>
                    <a:pt x="0" y="51"/>
                  </a:cubicBezTo>
                  <a:cubicBezTo>
                    <a:pt x="0" y="23"/>
                    <a:pt x="22" y="0"/>
                    <a:pt x="50" y="0"/>
                  </a:cubicBezTo>
                  <a:cubicBezTo>
                    <a:pt x="78" y="0"/>
                    <a:pt x="101" y="23"/>
                    <a:pt x="101" y="51"/>
                  </a:cubicBezTo>
                  <a:cubicBezTo>
                    <a:pt x="101" y="79"/>
                    <a:pt x="78" y="102"/>
                    <a:pt x="50" y="102"/>
                  </a:cubicBezTo>
                  <a:close/>
                  <a:moveTo>
                    <a:pt x="50" y="22"/>
                  </a:moveTo>
                  <a:cubicBezTo>
                    <a:pt x="35" y="22"/>
                    <a:pt x="22" y="35"/>
                    <a:pt x="22" y="51"/>
                  </a:cubicBezTo>
                  <a:cubicBezTo>
                    <a:pt x="22" y="67"/>
                    <a:pt x="35" y="80"/>
                    <a:pt x="50" y="80"/>
                  </a:cubicBezTo>
                  <a:cubicBezTo>
                    <a:pt x="66" y="80"/>
                    <a:pt x="79" y="67"/>
                    <a:pt x="79" y="51"/>
                  </a:cubicBezTo>
                  <a:cubicBezTo>
                    <a:pt x="79" y="35"/>
                    <a:pt x="66" y="22"/>
                    <a:pt x="5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2502481-A74D-4010-B526-B98D1E6D8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6189" y="1597582"/>
              <a:ext cx="239334" cy="444200"/>
            </a:xfrm>
            <a:custGeom>
              <a:avLst/>
              <a:gdLst>
                <a:gd name="T0" fmla="*/ 129 w 174"/>
                <a:gd name="T1" fmla="*/ 323 h 323"/>
                <a:gd name="T2" fmla="*/ 46 w 174"/>
                <a:gd name="T3" fmla="*/ 323 h 323"/>
                <a:gd name="T4" fmla="*/ 46 w 174"/>
                <a:gd name="T5" fmla="*/ 263 h 323"/>
                <a:gd name="T6" fmla="*/ 0 w 174"/>
                <a:gd name="T7" fmla="*/ 263 h 323"/>
                <a:gd name="T8" fmla="*/ 25 w 174"/>
                <a:gd name="T9" fmla="*/ 43 h 323"/>
                <a:gd name="T10" fmla="*/ 73 w 174"/>
                <a:gd name="T11" fmla="*/ 0 h 323"/>
                <a:gd name="T12" fmla="*/ 145 w 174"/>
                <a:gd name="T13" fmla="*/ 0 h 323"/>
                <a:gd name="T14" fmla="*/ 174 w 174"/>
                <a:gd name="T15" fmla="*/ 262 h 323"/>
                <a:gd name="T16" fmla="*/ 129 w 174"/>
                <a:gd name="T17" fmla="*/ 262 h 323"/>
                <a:gd name="T18" fmla="*/ 129 w 174"/>
                <a:gd name="T19" fmla="*/ 323 h 323"/>
                <a:gd name="T20" fmla="*/ 68 w 174"/>
                <a:gd name="T21" fmla="*/ 301 h 323"/>
                <a:gd name="T22" fmla="*/ 107 w 174"/>
                <a:gd name="T23" fmla="*/ 301 h 323"/>
                <a:gd name="T24" fmla="*/ 107 w 174"/>
                <a:gd name="T25" fmla="*/ 240 h 323"/>
                <a:gd name="T26" fmla="*/ 150 w 174"/>
                <a:gd name="T27" fmla="*/ 240 h 323"/>
                <a:gd name="T28" fmla="*/ 126 w 174"/>
                <a:gd name="T29" fmla="*/ 22 h 323"/>
                <a:gd name="T30" fmla="*/ 73 w 174"/>
                <a:gd name="T31" fmla="*/ 22 h 323"/>
                <a:gd name="T32" fmla="*/ 46 w 174"/>
                <a:gd name="T33" fmla="*/ 46 h 323"/>
                <a:gd name="T34" fmla="*/ 25 w 174"/>
                <a:gd name="T35" fmla="*/ 241 h 323"/>
                <a:gd name="T36" fmla="*/ 68 w 174"/>
                <a:gd name="T37" fmla="*/ 241 h 323"/>
                <a:gd name="T38" fmla="*/ 68 w 174"/>
                <a:gd name="T39" fmla="*/ 30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323">
                  <a:moveTo>
                    <a:pt x="129" y="323"/>
                  </a:moveTo>
                  <a:cubicBezTo>
                    <a:pt x="46" y="323"/>
                    <a:pt x="46" y="323"/>
                    <a:pt x="46" y="32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8" y="19"/>
                    <a:pt x="49" y="0"/>
                    <a:pt x="73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74" y="262"/>
                    <a:pt x="174" y="262"/>
                    <a:pt x="174" y="262"/>
                  </a:cubicBezTo>
                  <a:cubicBezTo>
                    <a:pt x="129" y="262"/>
                    <a:pt x="129" y="262"/>
                    <a:pt x="129" y="262"/>
                  </a:cubicBezTo>
                  <a:lnTo>
                    <a:pt x="129" y="323"/>
                  </a:lnTo>
                  <a:close/>
                  <a:moveTo>
                    <a:pt x="68" y="301"/>
                  </a:moveTo>
                  <a:cubicBezTo>
                    <a:pt x="107" y="301"/>
                    <a:pt x="107" y="301"/>
                    <a:pt x="107" y="301"/>
                  </a:cubicBezTo>
                  <a:cubicBezTo>
                    <a:pt x="107" y="240"/>
                    <a:pt x="107" y="240"/>
                    <a:pt x="107" y="240"/>
                  </a:cubicBezTo>
                  <a:cubicBezTo>
                    <a:pt x="150" y="240"/>
                    <a:pt x="150" y="240"/>
                    <a:pt x="150" y="240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0" y="22"/>
                    <a:pt x="48" y="33"/>
                    <a:pt x="46" y="46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68" y="241"/>
                    <a:pt x="68" y="241"/>
                    <a:pt x="68" y="241"/>
                  </a:cubicBezTo>
                  <a:lnTo>
                    <a:pt x="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A28894D-D950-4152-A927-83D256F721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5373" y="1442145"/>
              <a:ext cx="140479" cy="140479"/>
            </a:xfrm>
            <a:custGeom>
              <a:avLst/>
              <a:gdLst>
                <a:gd name="T0" fmla="*/ 51 w 102"/>
                <a:gd name="T1" fmla="*/ 102 h 102"/>
                <a:gd name="T2" fmla="*/ 0 w 102"/>
                <a:gd name="T3" fmla="*/ 51 h 102"/>
                <a:gd name="T4" fmla="*/ 51 w 102"/>
                <a:gd name="T5" fmla="*/ 0 h 102"/>
                <a:gd name="T6" fmla="*/ 102 w 102"/>
                <a:gd name="T7" fmla="*/ 51 h 102"/>
                <a:gd name="T8" fmla="*/ 51 w 102"/>
                <a:gd name="T9" fmla="*/ 102 h 102"/>
                <a:gd name="T10" fmla="*/ 51 w 102"/>
                <a:gd name="T11" fmla="*/ 22 h 102"/>
                <a:gd name="T12" fmla="*/ 22 w 102"/>
                <a:gd name="T13" fmla="*/ 51 h 102"/>
                <a:gd name="T14" fmla="*/ 51 w 102"/>
                <a:gd name="T15" fmla="*/ 80 h 102"/>
                <a:gd name="T16" fmla="*/ 80 w 102"/>
                <a:gd name="T17" fmla="*/ 51 h 102"/>
                <a:gd name="T18" fmla="*/ 51 w 102"/>
                <a:gd name="T19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51" y="102"/>
                  </a:moveTo>
                  <a:cubicBezTo>
                    <a:pt x="23" y="102"/>
                    <a:pt x="0" y="79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79"/>
                    <a:pt x="79" y="102"/>
                    <a:pt x="51" y="102"/>
                  </a:cubicBezTo>
                  <a:close/>
                  <a:moveTo>
                    <a:pt x="51" y="22"/>
                  </a:moveTo>
                  <a:cubicBezTo>
                    <a:pt x="35" y="22"/>
                    <a:pt x="22" y="35"/>
                    <a:pt x="22" y="51"/>
                  </a:cubicBezTo>
                  <a:cubicBezTo>
                    <a:pt x="22" y="67"/>
                    <a:pt x="35" y="80"/>
                    <a:pt x="51" y="80"/>
                  </a:cubicBezTo>
                  <a:cubicBezTo>
                    <a:pt x="67" y="80"/>
                    <a:pt x="80" y="67"/>
                    <a:pt x="80" y="51"/>
                  </a:cubicBezTo>
                  <a:cubicBezTo>
                    <a:pt x="80" y="35"/>
                    <a:pt x="67" y="22"/>
                    <a:pt x="5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345005670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54B58258-D130-4094-9059-3438DB8F29CF}"/>
              </a:ext>
            </a:extLst>
          </p:cNvPr>
          <p:cNvSpPr txBox="1"/>
          <p:nvPr/>
        </p:nvSpPr>
        <p:spPr>
          <a:xfrm>
            <a:off x="1081089" y="38435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1A592"/>
                </a:solidFill>
              </a:rPr>
              <a:t>Atenciones a través de las líneas telefónicas</a:t>
            </a:r>
            <a:endParaRPr lang="es-CO" sz="2800" b="1" dirty="0">
              <a:solidFill>
                <a:srgbClr val="01A592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31D71F-7F5D-4127-8193-9A4D18F8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38481"/>
              </p:ext>
            </p:extLst>
          </p:nvPr>
        </p:nvGraphicFramePr>
        <p:xfrm>
          <a:off x="8399462" y="1554208"/>
          <a:ext cx="2892933" cy="1650779"/>
        </p:xfrm>
        <a:graphic>
          <a:graphicData uri="http://schemas.openxmlformats.org/drawingml/2006/table">
            <a:tbl>
              <a:tblPr/>
              <a:tblGrid>
                <a:gridCol w="964311">
                  <a:extLst>
                    <a:ext uri="{9D8B030D-6E8A-4147-A177-3AD203B41FA5}">
                      <a16:colId xmlns:a16="http://schemas.microsoft.com/office/drawing/2014/main" val="3715342293"/>
                    </a:ext>
                  </a:extLst>
                </a:gridCol>
                <a:gridCol w="964311">
                  <a:extLst>
                    <a:ext uri="{9D8B030D-6E8A-4147-A177-3AD203B41FA5}">
                      <a16:colId xmlns:a16="http://schemas.microsoft.com/office/drawing/2014/main" val="765469499"/>
                    </a:ext>
                  </a:extLst>
                </a:gridCol>
                <a:gridCol w="964311">
                  <a:extLst>
                    <a:ext uri="{9D8B030D-6E8A-4147-A177-3AD203B41FA5}">
                      <a16:colId xmlns:a16="http://schemas.microsoft.com/office/drawing/2014/main" val="2612927697"/>
                    </a:ext>
                  </a:extLst>
                </a:gridCol>
              </a:tblGrid>
              <a:tr h="6519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LLAMADAS RECIBIDAS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 DURACION (MINUTOS)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68661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23.977</a:t>
                      </a:r>
                    </a:p>
                  </a:txBody>
                  <a:tcPr marL="0" marR="0" marT="44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10,2</a:t>
                      </a:r>
                      <a:endParaRPr lang="es-CO" sz="1300" b="1" i="0" u="none" strike="noStrike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856" marR="95856" marT="47928" marB="4792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96069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24.654</a:t>
                      </a:r>
                    </a:p>
                  </a:txBody>
                  <a:tcPr marL="0" marR="0" marT="44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6392"/>
                  </a:ext>
                </a:extLst>
              </a:tr>
              <a:tr h="22289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22.013</a:t>
                      </a:r>
                    </a:p>
                  </a:txBody>
                  <a:tcPr marL="0" marR="0" marT="78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90337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1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1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70.644</a:t>
                      </a:r>
                    </a:p>
                  </a:txBody>
                  <a:tcPr marL="0" marR="0" marT="444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27273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DB8C45A-433B-4135-B600-95A70F8B5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20100"/>
              </p:ext>
            </p:extLst>
          </p:nvPr>
        </p:nvGraphicFramePr>
        <p:xfrm>
          <a:off x="5829986" y="3300327"/>
          <a:ext cx="5485865" cy="2145691"/>
        </p:xfrm>
        <a:graphic>
          <a:graphicData uri="http://schemas.openxmlformats.org/drawingml/2006/table">
            <a:tbl>
              <a:tblPr/>
              <a:tblGrid>
                <a:gridCol w="1828621">
                  <a:extLst>
                    <a:ext uri="{9D8B030D-6E8A-4147-A177-3AD203B41FA5}">
                      <a16:colId xmlns:a16="http://schemas.microsoft.com/office/drawing/2014/main" val="2590937302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554254292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1881759463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1860972408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1603855765"/>
                    </a:ext>
                  </a:extLst>
                </a:gridCol>
              </a:tblGrid>
              <a:tr h="36881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LINEA DE ATENCION AL CIUDADANO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144141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Aseguramiento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3.393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2.738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2.732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8.863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95401"/>
                  </a:ext>
                </a:extLst>
              </a:tr>
              <a:tr h="3726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Acceso a servicio de salud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20.565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21.389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18.409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60.363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915045"/>
                  </a:ext>
                </a:extLst>
              </a:tr>
              <a:tr h="3226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Orientación a Otras Áreas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1.182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768954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87679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Procesos Juridicos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067406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Línea de PQR´S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179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392866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4828F5F-F02B-4937-A6B8-3DF2AF9F8DAE}"/>
              </a:ext>
            </a:extLst>
          </p:cNvPr>
          <p:cNvSpPr txBox="1"/>
          <p:nvPr/>
        </p:nvSpPr>
        <p:spPr>
          <a:xfrm>
            <a:off x="4222998" y="5695141"/>
            <a:ext cx="72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En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I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trimestre del año 2021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 a </a:t>
            </a:r>
            <a:r>
              <a:rPr lang="es-ES" sz="1600" spc="-15" dirty="0">
                <a:solidFill>
                  <a:srgbClr val="224B5B"/>
                </a:solidFill>
                <a:latin typeface="Calibri"/>
                <a:cs typeface="Calibri"/>
              </a:rPr>
              <a:t>través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las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líneas de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atención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al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usuario,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se brindó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respuesta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un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total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 </a:t>
            </a:r>
            <a:r>
              <a:rPr lang="es-ES" sz="2000" b="1" spc="-5" dirty="0">
                <a:solidFill>
                  <a:srgbClr val="00A38D"/>
                </a:solidFill>
                <a:latin typeface="Calibri"/>
                <a:cs typeface="Calibri"/>
              </a:rPr>
              <a:t>70.644</a:t>
            </a:r>
            <a:r>
              <a:rPr lang="es-ES" sz="1600" b="1" dirty="0">
                <a:solidFill>
                  <a:srgbClr val="00A38D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solitudes,</a:t>
            </a:r>
            <a:r>
              <a:rPr lang="es-ES" sz="1600" spc="300" dirty="0">
                <a:solidFill>
                  <a:srgbClr val="224B5B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</a:t>
            </a:r>
            <a:r>
              <a:rPr lang="es-ES" sz="1600" dirty="0"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las cuales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</a:t>
            </a:r>
            <a:r>
              <a:rPr lang="es-ES" sz="2000" b="1" dirty="0">
                <a:solidFill>
                  <a:srgbClr val="00A38D"/>
                </a:solidFill>
                <a:latin typeface="Calibri"/>
                <a:cs typeface="Calibri"/>
              </a:rPr>
              <a:t>85%</a:t>
            </a:r>
            <a:r>
              <a:rPr lang="es-ES" sz="1600" b="1" dirty="0">
                <a:solidFill>
                  <a:srgbClr val="00A38D"/>
                </a:solidFill>
                <a:latin typeface="Calibri"/>
                <a:cs typeface="Calibri"/>
              </a:rPr>
              <a:t>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corresponde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trámites </a:t>
            </a:r>
            <a:r>
              <a:rPr lang="es-ES" sz="1600" spc="-15" dirty="0">
                <a:solidFill>
                  <a:srgbClr val="224B5B"/>
                </a:solidFill>
                <a:latin typeface="Calibri"/>
                <a:cs typeface="Calibri"/>
              </a:rPr>
              <a:t>para garantizar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acceso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los servicios de</a:t>
            </a:r>
            <a:r>
              <a:rPr lang="es-ES" sz="1600" spc="140" dirty="0">
                <a:solidFill>
                  <a:srgbClr val="224B5B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salud.</a:t>
            </a:r>
            <a:endParaRPr lang="es-ES" sz="1600" dirty="0">
              <a:latin typeface="Calibri"/>
              <a:cs typeface="Calibri"/>
            </a:endParaRPr>
          </a:p>
        </p:txBody>
      </p:sp>
      <p:pic>
        <p:nvPicPr>
          <p:cNvPr id="8" name="Imagen 7" descr="Mujer sentada frente a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AC1F9DE6-8278-4F81-A599-789BBD9B81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9" t="13259" r="24107"/>
          <a:stretch/>
        </p:blipFill>
        <p:spPr>
          <a:xfrm>
            <a:off x="669521" y="1587951"/>
            <a:ext cx="3481469" cy="4437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53AF81E3-4E91-4D21-BC1D-CA42F9FC44F1}"/>
              </a:ext>
            </a:extLst>
          </p:cNvPr>
          <p:cNvSpPr>
            <a:spLocks noEditPoints="1"/>
          </p:cNvSpPr>
          <p:nvPr/>
        </p:nvSpPr>
        <p:spPr bwMode="auto">
          <a:xfrm>
            <a:off x="601120" y="333450"/>
            <a:ext cx="479969" cy="626952"/>
          </a:xfrm>
          <a:custGeom>
            <a:avLst/>
            <a:gdLst>
              <a:gd name="T0" fmla="*/ 357 w 371"/>
              <a:gd name="T1" fmla="*/ 377 h 485"/>
              <a:gd name="T2" fmla="*/ 347 w 371"/>
              <a:gd name="T3" fmla="*/ 360 h 485"/>
              <a:gd name="T4" fmla="*/ 290 w 371"/>
              <a:gd name="T5" fmla="*/ 322 h 485"/>
              <a:gd name="T6" fmla="*/ 270 w 371"/>
              <a:gd name="T7" fmla="*/ 328 h 485"/>
              <a:gd name="T8" fmla="*/ 241 w 371"/>
              <a:gd name="T9" fmla="*/ 344 h 485"/>
              <a:gd name="T10" fmla="*/ 235 w 371"/>
              <a:gd name="T11" fmla="*/ 346 h 485"/>
              <a:gd name="T12" fmla="*/ 210 w 371"/>
              <a:gd name="T13" fmla="*/ 325 h 485"/>
              <a:gd name="T14" fmla="*/ 169 w 371"/>
              <a:gd name="T15" fmla="*/ 259 h 485"/>
              <a:gd name="T16" fmla="*/ 132 w 371"/>
              <a:gd name="T17" fmla="*/ 191 h 485"/>
              <a:gd name="T18" fmla="*/ 131 w 371"/>
              <a:gd name="T19" fmla="*/ 154 h 485"/>
              <a:gd name="T20" fmla="*/ 160 w 371"/>
              <a:gd name="T21" fmla="*/ 138 h 485"/>
              <a:gd name="T22" fmla="*/ 182 w 371"/>
              <a:gd name="T23" fmla="*/ 101 h 485"/>
              <a:gd name="T24" fmla="*/ 171 w 371"/>
              <a:gd name="T25" fmla="*/ 54 h 485"/>
              <a:gd name="T26" fmla="*/ 161 w 371"/>
              <a:gd name="T27" fmla="*/ 38 h 485"/>
              <a:gd name="T28" fmla="*/ 105 w 371"/>
              <a:gd name="T29" fmla="*/ 0 h 485"/>
              <a:gd name="T30" fmla="*/ 84 w 371"/>
              <a:gd name="T31" fmla="*/ 5 h 485"/>
              <a:gd name="T32" fmla="*/ 58 w 371"/>
              <a:gd name="T33" fmla="*/ 20 h 485"/>
              <a:gd name="T34" fmla="*/ 17 w 371"/>
              <a:gd name="T35" fmla="*/ 80 h 485"/>
              <a:gd name="T36" fmla="*/ 75 w 371"/>
              <a:gd name="T37" fmla="*/ 314 h 485"/>
              <a:gd name="T38" fmla="*/ 278 w 371"/>
              <a:gd name="T39" fmla="*/ 485 h 485"/>
              <a:gd name="T40" fmla="*/ 320 w 371"/>
              <a:gd name="T41" fmla="*/ 475 h 485"/>
              <a:gd name="T42" fmla="*/ 346 w 371"/>
              <a:gd name="T43" fmla="*/ 460 h 485"/>
              <a:gd name="T44" fmla="*/ 366 w 371"/>
              <a:gd name="T45" fmla="*/ 433 h 485"/>
              <a:gd name="T46" fmla="*/ 357 w 371"/>
              <a:gd name="T47" fmla="*/ 377 h 485"/>
              <a:gd name="T48" fmla="*/ 142 w 371"/>
              <a:gd name="T49" fmla="*/ 49 h 485"/>
              <a:gd name="T50" fmla="*/ 152 w 371"/>
              <a:gd name="T51" fmla="*/ 65 h 485"/>
              <a:gd name="T52" fmla="*/ 160 w 371"/>
              <a:gd name="T53" fmla="*/ 99 h 485"/>
              <a:gd name="T54" fmla="*/ 153 w 371"/>
              <a:gd name="T55" fmla="*/ 116 h 485"/>
              <a:gd name="T56" fmla="*/ 99 w 371"/>
              <a:gd name="T57" fmla="*/ 22 h 485"/>
              <a:gd name="T58" fmla="*/ 105 w 371"/>
              <a:gd name="T59" fmla="*/ 22 h 485"/>
              <a:gd name="T60" fmla="*/ 142 w 371"/>
              <a:gd name="T61" fmla="*/ 49 h 485"/>
              <a:gd name="T62" fmla="*/ 278 w 371"/>
              <a:gd name="T63" fmla="*/ 463 h 485"/>
              <a:gd name="T64" fmla="*/ 94 w 371"/>
              <a:gd name="T65" fmla="*/ 303 h 485"/>
              <a:gd name="T66" fmla="*/ 37 w 371"/>
              <a:gd name="T67" fmla="*/ 87 h 485"/>
              <a:gd name="T68" fmla="*/ 69 w 371"/>
              <a:gd name="T69" fmla="*/ 39 h 485"/>
              <a:gd name="T70" fmla="*/ 79 w 371"/>
              <a:gd name="T71" fmla="*/ 33 h 485"/>
              <a:gd name="T72" fmla="*/ 134 w 371"/>
              <a:gd name="T73" fmla="*/ 128 h 485"/>
              <a:gd name="T74" fmla="*/ 121 w 371"/>
              <a:gd name="T75" fmla="*/ 135 h 485"/>
              <a:gd name="T76" fmla="*/ 113 w 371"/>
              <a:gd name="T77" fmla="*/ 201 h 485"/>
              <a:gd name="T78" fmla="*/ 150 w 371"/>
              <a:gd name="T79" fmla="*/ 270 h 485"/>
              <a:gd name="T80" fmla="*/ 191 w 371"/>
              <a:gd name="T81" fmla="*/ 337 h 485"/>
              <a:gd name="T82" fmla="*/ 235 w 371"/>
              <a:gd name="T83" fmla="*/ 368 h 485"/>
              <a:gd name="T84" fmla="*/ 252 w 371"/>
              <a:gd name="T85" fmla="*/ 364 h 485"/>
              <a:gd name="T86" fmla="*/ 265 w 371"/>
              <a:gd name="T87" fmla="*/ 356 h 485"/>
              <a:gd name="T88" fmla="*/ 320 w 371"/>
              <a:gd name="T89" fmla="*/ 450 h 485"/>
              <a:gd name="T90" fmla="*/ 309 w 371"/>
              <a:gd name="T91" fmla="*/ 457 h 485"/>
              <a:gd name="T92" fmla="*/ 278 w 371"/>
              <a:gd name="T93" fmla="*/ 463 h 485"/>
              <a:gd name="T94" fmla="*/ 345 w 371"/>
              <a:gd name="T95" fmla="*/ 428 h 485"/>
              <a:gd name="T96" fmla="*/ 339 w 371"/>
              <a:gd name="T97" fmla="*/ 439 h 485"/>
              <a:gd name="T98" fmla="*/ 285 w 371"/>
              <a:gd name="T99" fmla="*/ 345 h 485"/>
              <a:gd name="T100" fmla="*/ 290 w 371"/>
              <a:gd name="T101" fmla="*/ 344 h 485"/>
              <a:gd name="T102" fmla="*/ 328 w 371"/>
              <a:gd name="T103" fmla="*/ 371 h 485"/>
              <a:gd name="T104" fmla="*/ 338 w 371"/>
              <a:gd name="T105" fmla="*/ 388 h 485"/>
              <a:gd name="T106" fmla="*/ 345 w 371"/>
              <a:gd name="T107" fmla="*/ 428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1" h="485">
                <a:moveTo>
                  <a:pt x="357" y="377"/>
                </a:moveTo>
                <a:cubicBezTo>
                  <a:pt x="347" y="360"/>
                  <a:pt x="347" y="360"/>
                  <a:pt x="347" y="360"/>
                </a:cubicBezTo>
                <a:cubicBezTo>
                  <a:pt x="334" y="337"/>
                  <a:pt x="312" y="322"/>
                  <a:pt x="290" y="322"/>
                </a:cubicBezTo>
                <a:cubicBezTo>
                  <a:pt x="283" y="322"/>
                  <a:pt x="276" y="324"/>
                  <a:pt x="270" y="328"/>
                </a:cubicBezTo>
                <a:cubicBezTo>
                  <a:pt x="241" y="344"/>
                  <a:pt x="241" y="344"/>
                  <a:pt x="241" y="344"/>
                </a:cubicBezTo>
                <a:cubicBezTo>
                  <a:pt x="241" y="344"/>
                  <a:pt x="239" y="346"/>
                  <a:pt x="235" y="346"/>
                </a:cubicBezTo>
                <a:cubicBezTo>
                  <a:pt x="227" y="346"/>
                  <a:pt x="218" y="338"/>
                  <a:pt x="210" y="325"/>
                </a:cubicBezTo>
                <a:cubicBezTo>
                  <a:pt x="186" y="289"/>
                  <a:pt x="182" y="283"/>
                  <a:pt x="169" y="259"/>
                </a:cubicBezTo>
                <a:cubicBezTo>
                  <a:pt x="155" y="236"/>
                  <a:pt x="152" y="229"/>
                  <a:pt x="132" y="191"/>
                </a:cubicBezTo>
                <a:cubicBezTo>
                  <a:pt x="118" y="164"/>
                  <a:pt x="130" y="155"/>
                  <a:pt x="131" y="154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73" y="131"/>
                  <a:pt x="180" y="117"/>
                  <a:pt x="182" y="101"/>
                </a:cubicBezTo>
                <a:cubicBezTo>
                  <a:pt x="184" y="86"/>
                  <a:pt x="180" y="69"/>
                  <a:pt x="171" y="54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48" y="15"/>
                  <a:pt x="126" y="0"/>
                  <a:pt x="105" y="0"/>
                </a:cubicBezTo>
                <a:cubicBezTo>
                  <a:pt x="97" y="0"/>
                  <a:pt x="90" y="1"/>
                  <a:pt x="84" y="5"/>
                </a:cubicBezTo>
                <a:cubicBezTo>
                  <a:pt x="58" y="20"/>
                  <a:pt x="58" y="20"/>
                  <a:pt x="58" y="20"/>
                </a:cubicBezTo>
                <a:cubicBezTo>
                  <a:pt x="57" y="21"/>
                  <a:pt x="29" y="36"/>
                  <a:pt x="17" y="80"/>
                </a:cubicBezTo>
                <a:cubicBezTo>
                  <a:pt x="0" y="139"/>
                  <a:pt x="20" y="217"/>
                  <a:pt x="75" y="314"/>
                </a:cubicBezTo>
                <a:cubicBezTo>
                  <a:pt x="157" y="455"/>
                  <a:pt x="230" y="485"/>
                  <a:pt x="278" y="485"/>
                </a:cubicBezTo>
                <a:cubicBezTo>
                  <a:pt x="303" y="485"/>
                  <a:pt x="319" y="476"/>
                  <a:pt x="320" y="475"/>
                </a:cubicBezTo>
                <a:cubicBezTo>
                  <a:pt x="346" y="460"/>
                  <a:pt x="346" y="460"/>
                  <a:pt x="346" y="460"/>
                </a:cubicBezTo>
                <a:cubicBezTo>
                  <a:pt x="356" y="455"/>
                  <a:pt x="363" y="445"/>
                  <a:pt x="366" y="433"/>
                </a:cubicBezTo>
                <a:cubicBezTo>
                  <a:pt x="371" y="416"/>
                  <a:pt x="367" y="395"/>
                  <a:pt x="357" y="377"/>
                </a:cubicBezTo>
                <a:close/>
                <a:moveTo>
                  <a:pt x="142" y="49"/>
                </a:moveTo>
                <a:cubicBezTo>
                  <a:pt x="152" y="65"/>
                  <a:pt x="152" y="65"/>
                  <a:pt x="152" y="65"/>
                </a:cubicBezTo>
                <a:cubicBezTo>
                  <a:pt x="158" y="76"/>
                  <a:pt x="161" y="88"/>
                  <a:pt x="160" y="99"/>
                </a:cubicBezTo>
                <a:cubicBezTo>
                  <a:pt x="160" y="103"/>
                  <a:pt x="158" y="111"/>
                  <a:pt x="153" y="116"/>
                </a:cubicBezTo>
                <a:cubicBezTo>
                  <a:pt x="99" y="22"/>
                  <a:pt x="99" y="22"/>
                  <a:pt x="99" y="22"/>
                </a:cubicBezTo>
                <a:cubicBezTo>
                  <a:pt x="100" y="22"/>
                  <a:pt x="102" y="22"/>
                  <a:pt x="105" y="22"/>
                </a:cubicBezTo>
                <a:cubicBezTo>
                  <a:pt x="118" y="22"/>
                  <a:pt x="133" y="32"/>
                  <a:pt x="142" y="49"/>
                </a:cubicBezTo>
                <a:close/>
                <a:moveTo>
                  <a:pt x="278" y="463"/>
                </a:moveTo>
                <a:cubicBezTo>
                  <a:pt x="198" y="463"/>
                  <a:pt x="129" y="363"/>
                  <a:pt x="94" y="303"/>
                </a:cubicBezTo>
                <a:cubicBezTo>
                  <a:pt x="29" y="190"/>
                  <a:pt x="28" y="123"/>
                  <a:pt x="37" y="87"/>
                </a:cubicBezTo>
                <a:cubicBezTo>
                  <a:pt x="47" y="52"/>
                  <a:pt x="68" y="40"/>
                  <a:pt x="69" y="39"/>
                </a:cubicBezTo>
                <a:cubicBezTo>
                  <a:pt x="79" y="33"/>
                  <a:pt x="79" y="33"/>
                  <a:pt x="79" y="33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21" y="135"/>
                  <a:pt x="121" y="135"/>
                  <a:pt x="121" y="135"/>
                </a:cubicBezTo>
                <a:cubicBezTo>
                  <a:pt x="109" y="141"/>
                  <a:pt x="93" y="163"/>
                  <a:pt x="113" y="201"/>
                </a:cubicBezTo>
                <a:cubicBezTo>
                  <a:pt x="132" y="239"/>
                  <a:pt x="136" y="246"/>
                  <a:pt x="150" y="270"/>
                </a:cubicBezTo>
                <a:cubicBezTo>
                  <a:pt x="163" y="294"/>
                  <a:pt x="168" y="301"/>
                  <a:pt x="191" y="337"/>
                </a:cubicBezTo>
                <a:cubicBezTo>
                  <a:pt x="207" y="362"/>
                  <a:pt x="224" y="368"/>
                  <a:pt x="235" y="368"/>
                </a:cubicBezTo>
                <a:cubicBezTo>
                  <a:pt x="245" y="368"/>
                  <a:pt x="251" y="364"/>
                  <a:pt x="252" y="364"/>
                </a:cubicBezTo>
                <a:cubicBezTo>
                  <a:pt x="265" y="356"/>
                  <a:pt x="265" y="356"/>
                  <a:pt x="265" y="356"/>
                </a:cubicBezTo>
                <a:cubicBezTo>
                  <a:pt x="320" y="450"/>
                  <a:pt x="320" y="450"/>
                  <a:pt x="320" y="450"/>
                </a:cubicBezTo>
                <a:cubicBezTo>
                  <a:pt x="309" y="457"/>
                  <a:pt x="309" y="457"/>
                  <a:pt x="309" y="457"/>
                </a:cubicBezTo>
                <a:cubicBezTo>
                  <a:pt x="309" y="457"/>
                  <a:pt x="297" y="463"/>
                  <a:pt x="278" y="463"/>
                </a:cubicBezTo>
                <a:close/>
                <a:moveTo>
                  <a:pt x="345" y="428"/>
                </a:moveTo>
                <a:cubicBezTo>
                  <a:pt x="344" y="431"/>
                  <a:pt x="342" y="436"/>
                  <a:pt x="339" y="439"/>
                </a:cubicBezTo>
                <a:cubicBezTo>
                  <a:pt x="285" y="345"/>
                  <a:pt x="285" y="345"/>
                  <a:pt x="285" y="345"/>
                </a:cubicBezTo>
                <a:cubicBezTo>
                  <a:pt x="286" y="345"/>
                  <a:pt x="288" y="344"/>
                  <a:pt x="290" y="344"/>
                </a:cubicBezTo>
                <a:cubicBezTo>
                  <a:pt x="304" y="344"/>
                  <a:pt x="319" y="355"/>
                  <a:pt x="328" y="371"/>
                </a:cubicBezTo>
                <a:cubicBezTo>
                  <a:pt x="338" y="388"/>
                  <a:pt x="338" y="388"/>
                  <a:pt x="338" y="388"/>
                </a:cubicBezTo>
                <a:cubicBezTo>
                  <a:pt x="345" y="401"/>
                  <a:pt x="348" y="416"/>
                  <a:pt x="345" y="428"/>
                </a:cubicBezTo>
                <a:close/>
              </a:path>
            </a:pathLst>
          </a:custGeom>
          <a:solidFill>
            <a:srgbClr val="00A5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1956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453E0B70-CE8A-48ED-A088-386AE7E6FE2E}"/>
              </a:ext>
            </a:extLst>
          </p:cNvPr>
          <p:cNvSpPr txBox="1"/>
          <p:nvPr/>
        </p:nvSpPr>
        <p:spPr>
          <a:xfrm>
            <a:off x="1414686" y="487357"/>
            <a:ext cx="838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3505E"/>
                </a:solidFill>
              </a:rPr>
              <a:t>Atenciones a través de las Plataformas de Página Web </a:t>
            </a:r>
            <a:endParaRPr lang="es-CO" sz="2800" b="1" dirty="0">
              <a:solidFill>
                <a:srgbClr val="23505E"/>
              </a:solidFill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376B2F8-E8B7-4A3C-BC27-1CCACCA36C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350057"/>
              </p:ext>
            </p:extLst>
          </p:nvPr>
        </p:nvGraphicFramePr>
        <p:xfrm>
          <a:off x="766614" y="1557586"/>
          <a:ext cx="4726833" cy="368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411C0B-CE8B-4D51-BE3A-17F9FCCCB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115449"/>
              </p:ext>
            </p:extLst>
          </p:nvPr>
        </p:nvGraphicFramePr>
        <p:xfrm>
          <a:off x="6383238" y="1919403"/>
          <a:ext cx="4328276" cy="335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E6972AF-062B-4ECC-8F4A-648F911449A9}"/>
              </a:ext>
            </a:extLst>
          </p:cNvPr>
          <p:cNvSpPr txBox="1"/>
          <p:nvPr/>
        </p:nvSpPr>
        <p:spPr>
          <a:xfrm>
            <a:off x="1702718" y="5541234"/>
            <a:ext cx="958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Para el primer trimestre de 2021 en total se generaron </a:t>
            </a:r>
            <a:r>
              <a:rPr lang="es-MX" sz="2400" b="1" i="0" u="none" strike="noStrike" dirty="0">
                <a:solidFill>
                  <a:srgbClr val="00A5A4"/>
                </a:solidFill>
                <a:effectLst/>
                <a:latin typeface="Calibri" panose="020F0502020204030204" pitchFamily="34" charset="0"/>
              </a:rPr>
              <a:t>22.666</a:t>
            </a:r>
            <a:r>
              <a:rPr lang="es-MX" sz="1800" b="1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autorizaciones de servicios, a través de la plataforma para tal fin y un total de </a:t>
            </a:r>
            <a:r>
              <a:rPr lang="es-MX" sz="2400" b="1" i="0" u="none" strike="noStrike" dirty="0">
                <a:solidFill>
                  <a:srgbClr val="00A5A4"/>
                </a:solidFill>
                <a:effectLst/>
                <a:latin typeface="Calibri" panose="020F0502020204030204" pitchFamily="34" charset="0"/>
              </a:rPr>
              <a:t>7.561</a:t>
            </a:r>
            <a:r>
              <a:rPr lang="es-MX" sz="1800" b="1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trámites que hacen referencia a la afiliación.</a:t>
            </a:r>
            <a:endParaRPr lang="es-ES" sz="1800" dirty="0"/>
          </a:p>
        </p:txBody>
      </p:sp>
      <p:sp>
        <p:nvSpPr>
          <p:cNvPr id="8" name="Freeform 12">
            <a:extLst>
              <a:ext uri="{FF2B5EF4-FFF2-40B4-BE49-F238E27FC236}">
                <a16:creationId xmlns:a16="http://schemas.microsoft.com/office/drawing/2014/main" id="{C629E5F5-1D76-48AE-A167-40810266EC9F}"/>
              </a:ext>
            </a:extLst>
          </p:cNvPr>
          <p:cNvSpPr>
            <a:spLocks noEditPoints="1"/>
          </p:cNvSpPr>
          <p:nvPr/>
        </p:nvSpPr>
        <p:spPr bwMode="auto">
          <a:xfrm>
            <a:off x="766614" y="487357"/>
            <a:ext cx="648072" cy="633710"/>
          </a:xfrm>
          <a:custGeom>
            <a:avLst/>
            <a:gdLst>
              <a:gd name="T0" fmla="*/ 300 w 356"/>
              <a:gd name="T1" fmla="*/ 0 h 348"/>
              <a:gd name="T2" fmla="*/ 0 w 356"/>
              <a:gd name="T3" fmla="*/ 0 h 348"/>
              <a:gd name="T4" fmla="*/ 0 w 356"/>
              <a:gd name="T5" fmla="*/ 269 h 348"/>
              <a:gd name="T6" fmla="*/ 356 w 356"/>
              <a:gd name="T7" fmla="*/ 269 h 348"/>
              <a:gd name="T8" fmla="*/ 356 w 356"/>
              <a:gd name="T9" fmla="*/ 58 h 348"/>
              <a:gd name="T10" fmla="*/ 300 w 356"/>
              <a:gd name="T11" fmla="*/ 0 h 348"/>
              <a:gd name="T12" fmla="*/ 334 w 356"/>
              <a:gd name="T13" fmla="*/ 247 h 348"/>
              <a:gd name="T14" fmla="*/ 22 w 356"/>
              <a:gd name="T15" fmla="*/ 247 h 348"/>
              <a:gd name="T16" fmla="*/ 22 w 356"/>
              <a:gd name="T17" fmla="*/ 22 h 348"/>
              <a:gd name="T18" fmla="*/ 300 w 356"/>
              <a:gd name="T19" fmla="*/ 22 h 348"/>
              <a:gd name="T20" fmla="*/ 334 w 356"/>
              <a:gd name="T21" fmla="*/ 58 h 348"/>
              <a:gd name="T22" fmla="*/ 334 w 356"/>
              <a:gd name="T23" fmla="*/ 247 h 348"/>
              <a:gd name="T24" fmla="*/ 11 w 356"/>
              <a:gd name="T25" fmla="*/ 348 h 348"/>
              <a:gd name="T26" fmla="*/ 345 w 356"/>
              <a:gd name="T27" fmla="*/ 348 h 348"/>
              <a:gd name="T28" fmla="*/ 345 w 356"/>
              <a:gd name="T29" fmla="*/ 326 h 348"/>
              <a:gd name="T30" fmla="*/ 11 w 356"/>
              <a:gd name="T31" fmla="*/ 326 h 348"/>
              <a:gd name="T32" fmla="*/ 11 w 356"/>
              <a:gd name="T33" fmla="*/ 348 h 348"/>
              <a:gd name="T34" fmla="*/ 141 w 356"/>
              <a:gd name="T35" fmla="*/ 287 h 348"/>
              <a:gd name="T36" fmla="*/ 141 w 356"/>
              <a:gd name="T37" fmla="*/ 309 h 348"/>
              <a:gd name="T38" fmla="*/ 216 w 356"/>
              <a:gd name="T39" fmla="*/ 309 h 348"/>
              <a:gd name="T40" fmla="*/ 216 w 356"/>
              <a:gd name="T41" fmla="*/ 287 h 348"/>
              <a:gd name="T42" fmla="*/ 141 w 356"/>
              <a:gd name="T43" fmla="*/ 28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348">
                <a:moveTo>
                  <a:pt x="30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69"/>
                  <a:pt x="0" y="269"/>
                  <a:pt x="0" y="269"/>
                </a:cubicBezTo>
                <a:cubicBezTo>
                  <a:pt x="356" y="269"/>
                  <a:pt x="356" y="269"/>
                  <a:pt x="356" y="269"/>
                </a:cubicBezTo>
                <a:cubicBezTo>
                  <a:pt x="356" y="58"/>
                  <a:pt x="356" y="58"/>
                  <a:pt x="356" y="58"/>
                </a:cubicBezTo>
                <a:cubicBezTo>
                  <a:pt x="356" y="25"/>
                  <a:pt x="332" y="0"/>
                  <a:pt x="300" y="0"/>
                </a:cubicBezTo>
                <a:close/>
                <a:moveTo>
                  <a:pt x="334" y="247"/>
                </a:moveTo>
                <a:cubicBezTo>
                  <a:pt x="22" y="247"/>
                  <a:pt x="22" y="247"/>
                  <a:pt x="22" y="247"/>
                </a:cubicBezTo>
                <a:cubicBezTo>
                  <a:pt x="22" y="22"/>
                  <a:pt x="22" y="22"/>
                  <a:pt x="22" y="22"/>
                </a:cubicBezTo>
                <a:cubicBezTo>
                  <a:pt x="300" y="22"/>
                  <a:pt x="300" y="22"/>
                  <a:pt x="300" y="22"/>
                </a:cubicBezTo>
                <a:cubicBezTo>
                  <a:pt x="319" y="22"/>
                  <a:pt x="334" y="38"/>
                  <a:pt x="334" y="58"/>
                </a:cubicBezTo>
                <a:lnTo>
                  <a:pt x="334" y="247"/>
                </a:lnTo>
                <a:close/>
                <a:moveTo>
                  <a:pt x="11" y="348"/>
                </a:moveTo>
                <a:cubicBezTo>
                  <a:pt x="345" y="348"/>
                  <a:pt x="345" y="348"/>
                  <a:pt x="345" y="348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11" y="326"/>
                  <a:pt x="11" y="326"/>
                  <a:pt x="11" y="326"/>
                </a:cubicBezTo>
                <a:lnTo>
                  <a:pt x="11" y="348"/>
                </a:lnTo>
                <a:close/>
                <a:moveTo>
                  <a:pt x="141" y="287"/>
                </a:moveTo>
                <a:cubicBezTo>
                  <a:pt x="141" y="309"/>
                  <a:pt x="141" y="309"/>
                  <a:pt x="141" y="309"/>
                </a:cubicBezTo>
                <a:cubicBezTo>
                  <a:pt x="216" y="309"/>
                  <a:pt x="216" y="309"/>
                  <a:pt x="216" y="309"/>
                </a:cubicBezTo>
                <a:cubicBezTo>
                  <a:pt x="216" y="287"/>
                  <a:pt x="216" y="287"/>
                  <a:pt x="216" y="287"/>
                </a:cubicBezTo>
                <a:lnTo>
                  <a:pt x="141" y="287"/>
                </a:lnTo>
                <a:close/>
              </a:path>
            </a:pathLst>
          </a:custGeom>
          <a:solidFill>
            <a:srgbClr val="00A5A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3789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085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3827D2F-F3DC-48CB-A2CD-C5F98F1386F4}"/>
              </a:ext>
            </a:extLst>
          </p:cNvPr>
          <p:cNvSpPr txBox="1"/>
          <p:nvPr/>
        </p:nvSpPr>
        <p:spPr>
          <a:xfrm>
            <a:off x="647115" y="730040"/>
            <a:ext cx="2351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A5A4"/>
                </a:solidFill>
              </a:rPr>
              <a:t>Contenido</a:t>
            </a:r>
            <a:endParaRPr lang="es-CO" sz="3600" b="1" dirty="0">
              <a:solidFill>
                <a:srgbClr val="00A5A4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4CE477-185B-4872-BEA5-F59E51F9E1BB}"/>
              </a:ext>
            </a:extLst>
          </p:cNvPr>
          <p:cNvSpPr txBox="1"/>
          <p:nvPr/>
        </p:nvSpPr>
        <p:spPr>
          <a:xfrm>
            <a:off x="647114" y="1629594"/>
            <a:ext cx="9706708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Cantidad de los afiliados.</a:t>
            </a: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CO" sz="2400" dirty="0">
                <a:solidFill>
                  <a:srgbClr val="23505E"/>
                </a:solidFill>
              </a:rPr>
              <a:t>Novedades presentadas en el aseguramiento.</a:t>
            </a:r>
            <a:endParaRPr lang="es-ES" sz="2400" dirty="0">
              <a:solidFill>
                <a:srgbClr val="23505E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Indicadores de gestión del sistema obligatorio de garantía de la calidad</a:t>
            </a: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Estado de contratación de la red por nivel de complejidad</a:t>
            </a: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CO" sz="2400" dirty="0">
                <a:solidFill>
                  <a:srgbClr val="23505E"/>
                </a:solidFill>
              </a:rPr>
              <a:t>Satisfacción de los usuarios</a:t>
            </a:r>
            <a:endParaRPr lang="es-ES" sz="2400" dirty="0">
              <a:solidFill>
                <a:srgbClr val="23505E"/>
              </a:solidFill>
            </a:endParaRP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Cantidad de oficinas y gestión</a:t>
            </a: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Atenciones no presenciales</a:t>
            </a:r>
          </a:p>
          <a:p>
            <a:pPr marL="457200" indent="-457200" algn="just">
              <a:lnSpc>
                <a:spcPct val="150000"/>
              </a:lnSpc>
              <a:buClr>
                <a:srgbClr val="00A5A4"/>
              </a:buClr>
              <a:buFont typeface="+mj-lt"/>
              <a:buAutoNum type="arabicPeriod"/>
            </a:pPr>
            <a:endParaRPr lang="es-CO" sz="2400" dirty="0">
              <a:solidFill>
                <a:srgbClr val="235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144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4E4D364-C04D-429F-9D4F-79FADB76F205}"/>
              </a:ext>
            </a:extLst>
          </p:cNvPr>
          <p:cNvSpPr txBox="1"/>
          <p:nvPr/>
        </p:nvSpPr>
        <p:spPr>
          <a:xfrm>
            <a:off x="622598" y="477466"/>
            <a:ext cx="562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A5A4"/>
                </a:solidFill>
              </a:rPr>
              <a:t>1. C</a:t>
            </a:r>
            <a:r>
              <a:rPr lang="es-CO" sz="3600" b="1" dirty="0">
                <a:solidFill>
                  <a:srgbClr val="00A5A4"/>
                </a:solidFill>
              </a:rPr>
              <a:t>antidad de Afiliados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EFCE129-703B-4E48-8904-503EA660B3AB}"/>
              </a:ext>
            </a:extLst>
          </p:cNvPr>
          <p:cNvSpPr txBox="1"/>
          <p:nvPr/>
        </p:nvSpPr>
        <p:spPr>
          <a:xfrm>
            <a:off x="550590" y="4941962"/>
            <a:ext cx="6552728" cy="77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corte del 31 de </a:t>
            </a:r>
            <a:r>
              <a:rPr lang="es-ES" sz="1800" dirty="0">
                <a:solidFill>
                  <a:srgbClr val="23505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marzo</a:t>
            </a: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2021, Savia Salud EPS cuenta con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total de </a:t>
            </a:r>
            <a:r>
              <a:rPr lang="es-ES" sz="1800" b="1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1.675.324</a:t>
            </a: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afiliados</a:t>
            </a:r>
            <a:endParaRPr lang="es-CO" dirty="0">
              <a:solidFill>
                <a:srgbClr val="23505E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91ADFB0-09CC-4AE1-B481-0B886938A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482429"/>
              </p:ext>
            </p:extLst>
          </p:nvPr>
        </p:nvGraphicFramePr>
        <p:xfrm>
          <a:off x="694607" y="2352179"/>
          <a:ext cx="5978667" cy="20396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92889">
                  <a:extLst>
                    <a:ext uri="{9D8B030D-6E8A-4147-A177-3AD203B41FA5}">
                      <a16:colId xmlns:a16="http://schemas.microsoft.com/office/drawing/2014/main" val="1108085900"/>
                    </a:ext>
                  </a:extLst>
                </a:gridCol>
                <a:gridCol w="1992889">
                  <a:extLst>
                    <a:ext uri="{9D8B030D-6E8A-4147-A177-3AD203B41FA5}">
                      <a16:colId xmlns:a16="http://schemas.microsoft.com/office/drawing/2014/main" val="433666266"/>
                    </a:ext>
                  </a:extLst>
                </a:gridCol>
                <a:gridCol w="1992889">
                  <a:extLst>
                    <a:ext uri="{9D8B030D-6E8A-4147-A177-3AD203B41FA5}">
                      <a16:colId xmlns:a16="http://schemas.microsoft.com/office/drawing/2014/main" val="3828620267"/>
                    </a:ext>
                  </a:extLst>
                </a:gridCol>
              </a:tblGrid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54638"/>
                  </a:ext>
                </a:extLst>
              </a:tr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8682"/>
                  </a:ext>
                </a:extLst>
              </a:tr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93536"/>
                  </a:ext>
                </a:extLst>
              </a:tr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2819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36A5C95-35E5-4E8B-AF56-96688FDCD4A5}"/>
              </a:ext>
            </a:extLst>
          </p:cNvPr>
          <p:cNvSpPr txBox="1"/>
          <p:nvPr/>
        </p:nvSpPr>
        <p:spPr>
          <a:xfrm>
            <a:off x="855104" y="2709714"/>
            <a:ext cx="16183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Subsidiado</a:t>
            </a:r>
          </a:p>
          <a:p>
            <a:pPr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Contributivo</a:t>
            </a:r>
          </a:p>
          <a:p>
            <a:pPr>
              <a:lnSpc>
                <a:spcPct val="200000"/>
              </a:lnSpc>
            </a:pPr>
            <a:r>
              <a:rPr lang="es-MX" sz="1800" b="1" dirty="0">
                <a:solidFill>
                  <a:srgbClr val="23505E"/>
                </a:solidFill>
              </a:rPr>
              <a:t>Total</a:t>
            </a:r>
            <a:endParaRPr lang="es-CO" sz="1800" b="1" dirty="0">
              <a:solidFill>
                <a:srgbClr val="23505E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DDFE31-55A9-40C9-80C5-9B378D26C608}"/>
              </a:ext>
            </a:extLst>
          </p:cNvPr>
          <p:cNvSpPr txBox="1"/>
          <p:nvPr/>
        </p:nvSpPr>
        <p:spPr>
          <a:xfrm>
            <a:off x="2923959" y="2761165"/>
            <a:ext cx="16183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1.555.376</a:t>
            </a:r>
          </a:p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119.948</a:t>
            </a:r>
          </a:p>
          <a:p>
            <a:pPr algn="ctr">
              <a:lnSpc>
                <a:spcPct val="200000"/>
              </a:lnSpc>
            </a:pPr>
            <a:r>
              <a:rPr lang="es-MX" sz="1800" b="1" dirty="0">
                <a:solidFill>
                  <a:srgbClr val="23505E"/>
                </a:solidFill>
              </a:rPr>
              <a:t>1.675.324</a:t>
            </a:r>
            <a:endParaRPr lang="es-CO" sz="1800" b="1" dirty="0">
              <a:solidFill>
                <a:srgbClr val="23505E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C4FD00-E07C-4539-AB84-6233D9AFC002}"/>
              </a:ext>
            </a:extLst>
          </p:cNvPr>
          <p:cNvSpPr txBox="1"/>
          <p:nvPr/>
        </p:nvSpPr>
        <p:spPr>
          <a:xfrm>
            <a:off x="4922634" y="2758536"/>
            <a:ext cx="16183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93%</a:t>
            </a:r>
          </a:p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7%</a:t>
            </a:r>
          </a:p>
          <a:p>
            <a:pPr algn="ctr">
              <a:lnSpc>
                <a:spcPct val="200000"/>
              </a:lnSpc>
            </a:pPr>
            <a:r>
              <a:rPr lang="es-MX" sz="1800" b="1" dirty="0">
                <a:solidFill>
                  <a:srgbClr val="23505E"/>
                </a:solidFill>
              </a:rPr>
              <a:t>100%</a:t>
            </a:r>
            <a:endParaRPr lang="es-CO" sz="1800" b="1" dirty="0">
              <a:solidFill>
                <a:srgbClr val="23505E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92681A2-2E64-4160-B4F3-B8814D770491}"/>
              </a:ext>
            </a:extLst>
          </p:cNvPr>
          <p:cNvSpPr txBox="1"/>
          <p:nvPr/>
        </p:nvSpPr>
        <p:spPr>
          <a:xfrm>
            <a:off x="842110" y="2430179"/>
            <a:ext cx="1632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RÉGIMEN</a:t>
            </a:r>
            <a:endParaRPr lang="es-CO" sz="18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51687E-E251-45D7-A710-B27054D1017A}"/>
              </a:ext>
            </a:extLst>
          </p:cNvPr>
          <p:cNvSpPr txBox="1"/>
          <p:nvPr/>
        </p:nvSpPr>
        <p:spPr>
          <a:xfrm>
            <a:off x="2782839" y="2421682"/>
            <a:ext cx="1747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N° AFILIADOS</a:t>
            </a:r>
            <a:endParaRPr lang="es-CO" sz="1800" b="1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D761D9D-7836-48C9-AF40-A60B1F96934A}"/>
              </a:ext>
            </a:extLst>
          </p:cNvPr>
          <p:cNvSpPr txBox="1"/>
          <p:nvPr/>
        </p:nvSpPr>
        <p:spPr>
          <a:xfrm>
            <a:off x="4727054" y="2430179"/>
            <a:ext cx="20285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PARTICIPACIÓN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1A28B71-7003-42E0-8E3C-7101A2FFF745}"/>
              </a:ext>
            </a:extLst>
          </p:cNvPr>
          <p:cNvGrpSpPr/>
          <p:nvPr/>
        </p:nvGrpSpPr>
        <p:grpSpPr>
          <a:xfrm>
            <a:off x="7791666" y="4810735"/>
            <a:ext cx="1274672" cy="648072"/>
            <a:chOff x="8441402" y="4941962"/>
            <a:chExt cx="1274672" cy="648072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C3932891-D939-47FF-B467-7C0AB2624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1471" y="5001204"/>
              <a:ext cx="622302" cy="588830"/>
            </a:xfrm>
            <a:custGeom>
              <a:avLst/>
              <a:gdLst>
                <a:gd name="T0" fmla="*/ 157 w 157"/>
                <a:gd name="T1" fmla="*/ 599 h 599"/>
                <a:gd name="T2" fmla="*/ 0 w 157"/>
                <a:gd name="T3" fmla="*/ 537 h 599"/>
                <a:gd name="T4" fmla="*/ 0 w 157"/>
                <a:gd name="T5" fmla="*/ 0 h 599"/>
                <a:gd name="T6" fmla="*/ 157 w 157"/>
                <a:gd name="T7" fmla="*/ 62 h 599"/>
                <a:gd name="T8" fmla="*/ 157 w 157"/>
                <a:gd name="T9" fmla="*/ 599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99">
                  <a:moveTo>
                    <a:pt x="157" y="599"/>
                  </a:moveTo>
                  <a:lnTo>
                    <a:pt x="0" y="537"/>
                  </a:lnTo>
                  <a:lnTo>
                    <a:pt x="0" y="0"/>
                  </a:lnTo>
                  <a:lnTo>
                    <a:pt x="157" y="62"/>
                  </a:lnTo>
                  <a:lnTo>
                    <a:pt x="157" y="59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906116C-C733-4CC2-9033-84A0B7357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3772" y="5001204"/>
              <a:ext cx="622302" cy="588830"/>
            </a:xfrm>
            <a:custGeom>
              <a:avLst/>
              <a:gdLst>
                <a:gd name="T0" fmla="*/ 0 w 157"/>
                <a:gd name="T1" fmla="*/ 599 h 599"/>
                <a:gd name="T2" fmla="*/ 157 w 157"/>
                <a:gd name="T3" fmla="*/ 537 h 599"/>
                <a:gd name="T4" fmla="*/ 157 w 157"/>
                <a:gd name="T5" fmla="*/ 0 h 599"/>
                <a:gd name="T6" fmla="*/ 0 w 157"/>
                <a:gd name="T7" fmla="*/ 62 h 599"/>
                <a:gd name="T8" fmla="*/ 0 w 157"/>
                <a:gd name="T9" fmla="*/ 599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99">
                  <a:moveTo>
                    <a:pt x="0" y="599"/>
                  </a:moveTo>
                  <a:lnTo>
                    <a:pt x="157" y="537"/>
                  </a:lnTo>
                  <a:lnTo>
                    <a:pt x="157" y="0"/>
                  </a:lnTo>
                  <a:lnTo>
                    <a:pt x="0" y="62"/>
                  </a:lnTo>
                  <a:lnTo>
                    <a:pt x="0" y="5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3A6A0AD-E18B-4619-9A42-952E3CE24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1402" y="4941962"/>
              <a:ext cx="1274671" cy="125568"/>
            </a:xfrm>
            <a:custGeom>
              <a:avLst/>
              <a:gdLst>
                <a:gd name="T0" fmla="*/ 157 w 314"/>
                <a:gd name="T1" fmla="*/ 0 h 129"/>
                <a:gd name="T2" fmla="*/ 0 w 314"/>
                <a:gd name="T3" fmla="*/ 65 h 129"/>
                <a:gd name="T4" fmla="*/ 157 w 314"/>
                <a:gd name="T5" fmla="*/ 129 h 129"/>
                <a:gd name="T6" fmla="*/ 314 w 314"/>
                <a:gd name="T7" fmla="*/ 65 h 129"/>
                <a:gd name="T8" fmla="*/ 157 w 314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29">
                  <a:moveTo>
                    <a:pt x="157" y="0"/>
                  </a:moveTo>
                  <a:lnTo>
                    <a:pt x="0" y="65"/>
                  </a:lnTo>
                  <a:lnTo>
                    <a:pt x="157" y="129"/>
                  </a:lnTo>
                  <a:lnTo>
                    <a:pt x="314" y="6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accent3">
                <a:alpha val="7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BFBB2396-7C23-4586-82CB-4E73ADE06B41}"/>
              </a:ext>
            </a:extLst>
          </p:cNvPr>
          <p:cNvGrpSpPr/>
          <p:nvPr/>
        </p:nvGrpSpPr>
        <p:grpSpPr>
          <a:xfrm>
            <a:off x="9801997" y="1986601"/>
            <a:ext cx="1244604" cy="3472206"/>
            <a:chOff x="8883050" y="1890441"/>
            <a:chExt cx="1030500" cy="2874897"/>
          </a:xfrm>
        </p:grpSpPr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3CC0D18-C665-4686-9BD1-EF6613118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050" y="2103760"/>
              <a:ext cx="515251" cy="2661578"/>
            </a:xfrm>
            <a:custGeom>
              <a:avLst/>
              <a:gdLst>
                <a:gd name="T0" fmla="*/ 157 w 157"/>
                <a:gd name="T1" fmla="*/ 811 h 811"/>
                <a:gd name="T2" fmla="*/ 0 w 157"/>
                <a:gd name="T3" fmla="*/ 749 h 811"/>
                <a:gd name="T4" fmla="*/ 0 w 157"/>
                <a:gd name="T5" fmla="*/ 0 h 811"/>
                <a:gd name="T6" fmla="*/ 157 w 157"/>
                <a:gd name="T7" fmla="*/ 62 h 811"/>
                <a:gd name="T8" fmla="*/ 157 w 157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811">
                  <a:moveTo>
                    <a:pt x="157" y="811"/>
                  </a:moveTo>
                  <a:lnTo>
                    <a:pt x="0" y="749"/>
                  </a:lnTo>
                  <a:lnTo>
                    <a:pt x="0" y="0"/>
                  </a:lnTo>
                  <a:lnTo>
                    <a:pt x="157" y="62"/>
                  </a:lnTo>
                  <a:lnTo>
                    <a:pt x="157" y="81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79B1D5D-C520-4F64-B32D-3AF17A9BD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8299" y="2103760"/>
              <a:ext cx="515251" cy="2661578"/>
            </a:xfrm>
            <a:custGeom>
              <a:avLst/>
              <a:gdLst>
                <a:gd name="T0" fmla="*/ 0 w 157"/>
                <a:gd name="T1" fmla="*/ 811 h 811"/>
                <a:gd name="T2" fmla="*/ 157 w 157"/>
                <a:gd name="T3" fmla="*/ 749 h 811"/>
                <a:gd name="T4" fmla="*/ 157 w 157"/>
                <a:gd name="T5" fmla="*/ 0 h 811"/>
                <a:gd name="T6" fmla="*/ 0 w 157"/>
                <a:gd name="T7" fmla="*/ 62 h 811"/>
                <a:gd name="T8" fmla="*/ 0 w 157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811">
                  <a:moveTo>
                    <a:pt x="0" y="811"/>
                  </a:moveTo>
                  <a:lnTo>
                    <a:pt x="157" y="749"/>
                  </a:lnTo>
                  <a:lnTo>
                    <a:pt x="157" y="0"/>
                  </a:lnTo>
                  <a:lnTo>
                    <a:pt x="0" y="62"/>
                  </a:lnTo>
                  <a:lnTo>
                    <a:pt x="0" y="81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8A80EA9-9F6C-46E2-9A9E-B1F216A66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050" y="1890441"/>
              <a:ext cx="1030500" cy="420076"/>
            </a:xfrm>
            <a:custGeom>
              <a:avLst/>
              <a:gdLst>
                <a:gd name="T0" fmla="*/ 157 w 314"/>
                <a:gd name="T1" fmla="*/ 0 h 128"/>
                <a:gd name="T2" fmla="*/ 0 w 314"/>
                <a:gd name="T3" fmla="*/ 65 h 128"/>
                <a:gd name="T4" fmla="*/ 157 w 314"/>
                <a:gd name="T5" fmla="*/ 128 h 128"/>
                <a:gd name="T6" fmla="*/ 314 w 314"/>
                <a:gd name="T7" fmla="*/ 65 h 128"/>
                <a:gd name="T8" fmla="*/ 157 w 314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28">
                  <a:moveTo>
                    <a:pt x="157" y="0"/>
                  </a:moveTo>
                  <a:lnTo>
                    <a:pt x="0" y="65"/>
                  </a:lnTo>
                  <a:lnTo>
                    <a:pt x="157" y="128"/>
                  </a:lnTo>
                  <a:lnTo>
                    <a:pt x="314" y="6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63BABC2-32A8-4405-BF5C-B684F824190A}"/>
              </a:ext>
            </a:extLst>
          </p:cNvPr>
          <p:cNvSpPr txBox="1"/>
          <p:nvPr/>
        </p:nvSpPr>
        <p:spPr>
          <a:xfrm>
            <a:off x="8242046" y="4389755"/>
            <a:ext cx="724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rgbClr val="23505E"/>
                </a:solidFill>
              </a:rPr>
              <a:t>7%</a:t>
            </a:r>
            <a:endParaRPr lang="es-CO" sz="1600" b="1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26092C-177B-4E1E-B79D-283AE6091E84}"/>
              </a:ext>
            </a:extLst>
          </p:cNvPr>
          <p:cNvSpPr txBox="1"/>
          <p:nvPr/>
        </p:nvSpPr>
        <p:spPr>
          <a:xfrm>
            <a:off x="10059622" y="1651851"/>
            <a:ext cx="724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rgbClr val="23505E"/>
                </a:solidFill>
              </a:rPr>
              <a:t>93%</a:t>
            </a:r>
            <a:endParaRPr lang="es-CO" sz="16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AB1B9AA-182A-45E5-A868-6F9551A392D1}"/>
              </a:ext>
            </a:extLst>
          </p:cNvPr>
          <p:cNvSpPr txBox="1"/>
          <p:nvPr/>
        </p:nvSpPr>
        <p:spPr>
          <a:xfrm>
            <a:off x="7790032" y="5541233"/>
            <a:ext cx="3561758" cy="56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Contributivo                    Subsidiado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E691939-CFC8-4742-AF99-CC7DE300567F}"/>
              </a:ext>
            </a:extLst>
          </p:cNvPr>
          <p:cNvSpPr/>
          <p:nvPr/>
        </p:nvSpPr>
        <p:spPr>
          <a:xfrm>
            <a:off x="7679382" y="5825605"/>
            <a:ext cx="144016" cy="171870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B001EA7-6354-4747-B2FD-0706DE79D110}"/>
              </a:ext>
            </a:extLst>
          </p:cNvPr>
          <p:cNvSpPr/>
          <p:nvPr/>
        </p:nvSpPr>
        <p:spPr>
          <a:xfrm>
            <a:off x="9911630" y="5825605"/>
            <a:ext cx="144016" cy="17187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24929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">
            <a:extLst>
              <a:ext uri="{FF2B5EF4-FFF2-40B4-BE49-F238E27FC236}">
                <a16:creationId xmlns:a16="http://schemas.microsoft.com/office/drawing/2014/main" id="{AC8D9EDD-559F-4AC2-9892-505ABF57A0F3}"/>
              </a:ext>
            </a:extLst>
          </p:cNvPr>
          <p:cNvSpPr txBox="1"/>
          <p:nvPr/>
        </p:nvSpPr>
        <p:spPr>
          <a:xfrm>
            <a:off x="460603" y="529913"/>
            <a:ext cx="8047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1A592"/>
                </a:solidFill>
              </a:rPr>
              <a:t>C</a:t>
            </a:r>
            <a:r>
              <a:rPr lang="es-CO" sz="3600" b="1" dirty="0">
                <a:solidFill>
                  <a:srgbClr val="01A592"/>
                </a:solidFill>
              </a:rPr>
              <a:t>antidad de Afiliados por Subregión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F3789EE-5470-4AF4-8188-6ED3DAE2947F}"/>
              </a:ext>
            </a:extLst>
          </p:cNvPr>
          <p:cNvSpPr txBox="1"/>
          <p:nvPr/>
        </p:nvSpPr>
        <p:spPr>
          <a:xfrm>
            <a:off x="478582" y="141357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Distribución de la población afiliada según los </a:t>
            </a:r>
            <a:r>
              <a:rPr lang="es-ES" sz="1800" b="1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120 municipios del departamento de Antioquia</a:t>
            </a: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en los cuales Savia Salud hace presencia.</a:t>
            </a:r>
            <a:endParaRPr lang="es-CO" dirty="0">
              <a:solidFill>
                <a:srgbClr val="23505E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4BAF7BD-7B01-4FC6-87C3-7E2F2B46AE66}"/>
              </a:ext>
            </a:extLst>
          </p:cNvPr>
          <p:cNvSpPr txBox="1"/>
          <p:nvPr/>
        </p:nvSpPr>
        <p:spPr>
          <a:xfrm>
            <a:off x="4655046" y="5930526"/>
            <a:ext cx="67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800" b="1" dirty="0">
                <a:solidFill>
                  <a:srgbClr val="00A5A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Afiliados en 9 subregiones del departamento de Antioquia.</a:t>
            </a:r>
            <a:endParaRPr lang="es-CO" sz="1800" b="1" dirty="0">
              <a:solidFill>
                <a:srgbClr val="00A5A4"/>
              </a:solidFill>
            </a:endParaRPr>
          </a:p>
        </p:txBody>
      </p:sp>
      <p:pic>
        <p:nvPicPr>
          <p:cNvPr id="3" name="Imagen 2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296D0F0F-87A8-4B4C-9887-AA1B6C7724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5767" r="3905" b="3235"/>
          <a:stretch/>
        </p:blipFill>
        <p:spPr>
          <a:xfrm>
            <a:off x="478582" y="2397142"/>
            <a:ext cx="4824536" cy="3071719"/>
          </a:xfrm>
          <a:prstGeom prst="rect">
            <a:avLst/>
          </a:prstGeom>
        </p:spPr>
      </p:pic>
      <p:pic>
        <p:nvPicPr>
          <p:cNvPr id="8" name="Imagen 7" descr="Gráfico&#10;&#10;Descripción generada automáticamente">
            <a:extLst>
              <a:ext uri="{FF2B5EF4-FFF2-40B4-BE49-F238E27FC236}">
                <a16:creationId xmlns:a16="http://schemas.microsoft.com/office/drawing/2014/main" id="{80D96BD3-EDE0-4FFC-9D2D-88D830468E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511" y="2565698"/>
            <a:ext cx="6473335" cy="277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2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7432727-91EE-43BC-99A1-54B4E296F477}"/>
              </a:ext>
            </a:extLst>
          </p:cNvPr>
          <p:cNvSpPr txBox="1"/>
          <p:nvPr/>
        </p:nvSpPr>
        <p:spPr>
          <a:xfrm>
            <a:off x="550590" y="473094"/>
            <a:ext cx="7374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A5A4"/>
                </a:solidFill>
              </a:rPr>
              <a:t>2. Novedades Presentadas en el Aseguramiento</a:t>
            </a:r>
            <a:endParaRPr lang="es-CO" sz="2800" b="1" dirty="0">
              <a:solidFill>
                <a:srgbClr val="00A5A4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9769E22-B53D-4BFB-B3A0-691BE5C0C609}"/>
              </a:ext>
            </a:extLst>
          </p:cNvPr>
          <p:cNvSpPr txBox="1"/>
          <p:nvPr/>
        </p:nvSpPr>
        <p:spPr>
          <a:xfrm>
            <a:off x="573733" y="3040423"/>
            <a:ext cx="33340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nuevos afiliados </a:t>
            </a:r>
            <a:r>
              <a:rPr lang="es-CO" sz="1800" b="1" dirty="0">
                <a:solidFill>
                  <a:srgbClr val="23505E"/>
                </a:solidFill>
              </a:rPr>
              <a:t>18.400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F1E7A08-D00E-46EC-8345-78E5A38593CB}"/>
              </a:ext>
            </a:extLst>
          </p:cNvPr>
          <p:cNvSpPr txBox="1"/>
          <p:nvPr/>
        </p:nvSpPr>
        <p:spPr>
          <a:xfrm>
            <a:off x="6049315" y="3079881"/>
            <a:ext cx="5638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solicitud de portabilidad </a:t>
            </a:r>
            <a:r>
              <a:rPr lang="es-CO" sz="1800" b="1" dirty="0">
                <a:solidFill>
                  <a:srgbClr val="23505E"/>
                </a:solidFill>
              </a:rPr>
              <a:t>11.010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3DF3E04-78F8-4EFA-871E-D49343F3E79F}"/>
              </a:ext>
            </a:extLst>
          </p:cNvPr>
          <p:cNvSpPr txBox="1"/>
          <p:nvPr/>
        </p:nvSpPr>
        <p:spPr>
          <a:xfrm>
            <a:off x="6091987" y="5374010"/>
            <a:ext cx="5206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trasladados hacia Savia Salud </a:t>
            </a:r>
            <a:r>
              <a:rPr lang="es-CO" sz="1800" b="1" dirty="0">
                <a:solidFill>
                  <a:srgbClr val="23505E"/>
                </a:solidFill>
              </a:rPr>
              <a:t>1.847</a:t>
            </a:r>
            <a:r>
              <a:rPr lang="es-CO" sz="1800" dirty="0">
                <a:solidFill>
                  <a:srgbClr val="23505E"/>
                </a:solidFill>
              </a:rPr>
              <a:t> y con traslado hacia otra EAPB </a:t>
            </a:r>
            <a:r>
              <a:rPr lang="es-CO" sz="1800" b="1" dirty="0">
                <a:solidFill>
                  <a:srgbClr val="23505E"/>
                </a:solidFill>
              </a:rPr>
              <a:t>1.797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C7797E-C112-45F2-9E9F-BE9F4EF6E326}"/>
              </a:ext>
            </a:extLst>
          </p:cNvPr>
          <p:cNvSpPr txBox="1"/>
          <p:nvPr/>
        </p:nvSpPr>
        <p:spPr>
          <a:xfrm>
            <a:off x="506555" y="5447759"/>
            <a:ext cx="48685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movilidad descendente  </a:t>
            </a:r>
            <a:r>
              <a:rPr lang="es-CO" sz="1800" b="1" dirty="0">
                <a:solidFill>
                  <a:srgbClr val="23505E"/>
                </a:solidFill>
              </a:rPr>
              <a:t>28.428</a:t>
            </a:r>
            <a:r>
              <a:rPr lang="es-CO" sz="1800" dirty="0">
                <a:solidFill>
                  <a:srgbClr val="23505E"/>
                </a:solidFill>
              </a:rPr>
              <a:t> y con movilidad ascendente </a:t>
            </a:r>
            <a:r>
              <a:rPr lang="es-CO" sz="1800" b="1" dirty="0">
                <a:solidFill>
                  <a:srgbClr val="23505E"/>
                </a:solidFill>
              </a:rPr>
              <a:t>37.502</a:t>
            </a:r>
          </a:p>
        </p:txBody>
      </p:sp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A53C4EA3-BF56-4BC7-8AE6-DD8965C952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55" y="1357603"/>
            <a:ext cx="3832408" cy="1742822"/>
          </a:xfrm>
          <a:prstGeom prst="rect">
            <a:avLst/>
          </a:prstGeom>
        </p:spPr>
      </p:pic>
      <p:pic>
        <p:nvPicPr>
          <p:cNvPr id="6" name="Imagen 5" descr="Tabla&#10;&#10;Descripción generada automáticamente">
            <a:extLst>
              <a:ext uri="{FF2B5EF4-FFF2-40B4-BE49-F238E27FC236}">
                <a16:creationId xmlns:a16="http://schemas.microsoft.com/office/drawing/2014/main" id="{5CA5BEBA-4DBF-4303-BA56-F7FE98EF73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20" y="1341562"/>
            <a:ext cx="3832409" cy="1738319"/>
          </a:xfrm>
          <a:prstGeom prst="rect">
            <a:avLst/>
          </a:prstGeom>
        </p:spPr>
      </p:pic>
      <p:pic>
        <p:nvPicPr>
          <p:cNvPr id="9" name="Imagen 8" descr="Tabla&#10;&#10;Descripción generada automáticamente">
            <a:extLst>
              <a:ext uri="{FF2B5EF4-FFF2-40B4-BE49-F238E27FC236}">
                <a16:creationId xmlns:a16="http://schemas.microsoft.com/office/drawing/2014/main" id="{6FDA6F51-CD8D-4253-8DEE-962F3FC6C3F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54" y="3552340"/>
            <a:ext cx="5223953" cy="1742822"/>
          </a:xfrm>
          <a:prstGeom prst="rect">
            <a:avLst/>
          </a:prstGeom>
        </p:spPr>
      </p:pic>
      <p:pic>
        <p:nvPicPr>
          <p:cNvPr id="12" name="Imagen 11" descr="Tabla&#10;&#10;Descripción generada automáticamente">
            <a:extLst>
              <a:ext uri="{FF2B5EF4-FFF2-40B4-BE49-F238E27FC236}">
                <a16:creationId xmlns:a16="http://schemas.microsoft.com/office/drawing/2014/main" id="{1CE3EC15-7897-4F0E-9BC7-6A19F0B5F92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669" y="3512706"/>
            <a:ext cx="4988469" cy="178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456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E99F857-FBE3-4C16-844E-3587F999A13D}"/>
              </a:ext>
            </a:extLst>
          </p:cNvPr>
          <p:cNvSpPr txBox="1"/>
          <p:nvPr/>
        </p:nvSpPr>
        <p:spPr>
          <a:xfrm>
            <a:off x="406574" y="621482"/>
            <a:ext cx="658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00A5A4"/>
                </a:solidFill>
              </a:rPr>
              <a:t>3. Indicadores de Gestión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2D9650E-BED1-415E-ACD6-C608341CD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89217"/>
              </p:ext>
            </p:extLst>
          </p:nvPr>
        </p:nvGraphicFramePr>
        <p:xfrm>
          <a:off x="478582" y="1557586"/>
          <a:ext cx="10696245" cy="4444509"/>
        </p:xfrm>
        <a:graphic>
          <a:graphicData uri="http://schemas.openxmlformats.org/drawingml/2006/table">
            <a:tbl>
              <a:tblPr/>
              <a:tblGrid>
                <a:gridCol w="2173898">
                  <a:extLst>
                    <a:ext uri="{9D8B030D-6E8A-4147-A177-3AD203B41FA5}">
                      <a16:colId xmlns:a16="http://schemas.microsoft.com/office/drawing/2014/main" val="3019288443"/>
                    </a:ext>
                  </a:extLst>
                </a:gridCol>
                <a:gridCol w="2864185">
                  <a:extLst>
                    <a:ext uri="{9D8B030D-6E8A-4147-A177-3AD203B41FA5}">
                      <a16:colId xmlns:a16="http://schemas.microsoft.com/office/drawing/2014/main" val="1579803048"/>
                    </a:ext>
                  </a:extLst>
                </a:gridCol>
                <a:gridCol w="1712893">
                  <a:extLst>
                    <a:ext uri="{9D8B030D-6E8A-4147-A177-3AD203B41FA5}">
                      <a16:colId xmlns:a16="http://schemas.microsoft.com/office/drawing/2014/main" val="1710176277"/>
                    </a:ext>
                  </a:extLst>
                </a:gridCol>
                <a:gridCol w="954727">
                  <a:extLst>
                    <a:ext uri="{9D8B030D-6E8A-4147-A177-3AD203B41FA5}">
                      <a16:colId xmlns:a16="http://schemas.microsoft.com/office/drawing/2014/main" val="1044000306"/>
                    </a:ext>
                  </a:extLst>
                </a:gridCol>
                <a:gridCol w="968766">
                  <a:extLst>
                    <a:ext uri="{9D8B030D-6E8A-4147-A177-3AD203B41FA5}">
                      <a16:colId xmlns:a16="http://schemas.microsoft.com/office/drawing/2014/main" val="1624043634"/>
                    </a:ext>
                  </a:extLst>
                </a:gridCol>
                <a:gridCol w="968766">
                  <a:extLst>
                    <a:ext uri="{9D8B030D-6E8A-4147-A177-3AD203B41FA5}">
                      <a16:colId xmlns:a16="http://schemas.microsoft.com/office/drawing/2014/main" val="1954036059"/>
                    </a:ext>
                  </a:extLst>
                </a:gridCol>
                <a:gridCol w="1053010">
                  <a:extLst>
                    <a:ext uri="{9D8B030D-6E8A-4147-A177-3AD203B41FA5}">
                      <a16:colId xmlns:a16="http://schemas.microsoft.com/office/drawing/2014/main" val="2655015893"/>
                    </a:ext>
                  </a:extLst>
                </a:gridCol>
              </a:tblGrid>
              <a:tr h="24300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DE CALIDAD SOGC 2021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513729"/>
                  </a:ext>
                </a:extLst>
              </a:tr>
              <a:tr h="24300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INDICADOR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 DEL INDICADOR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EN DÍAS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 TRIMESTRE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82977"/>
                  </a:ext>
                </a:extLst>
              </a:tr>
              <a:tr h="1819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NUMERADOR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DENOMINADOR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17290"/>
                  </a:ext>
                </a:extLst>
              </a:tr>
              <a:tr h="881189">
                <a:tc>
                  <a:txBody>
                    <a:bodyPr/>
                    <a:lstStyle/>
                    <a:p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resonancia magnética nuclear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resonancia magnética nuclear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resonancia magnética nuclear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14410"/>
                  </a:ext>
                </a:extLst>
              </a:tr>
              <a:tr h="881189">
                <a:tc>
                  <a:txBody>
                    <a:bodyPr/>
                    <a:lstStyle/>
                    <a:p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catarata 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CATARATA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CIRUGIA DE CATARATA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28480"/>
                  </a:ext>
                </a:extLst>
              </a:tr>
              <a:tr h="1007074">
                <a:tc>
                  <a:txBody>
                    <a:bodyPr/>
                    <a:lstStyle/>
                    <a:p>
                      <a:pPr marL="0" marR="0" lvl="0" indent="0" algn="l" defTabSz="108850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reemplazo de cadera 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ES" sz="1000" b="1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REEMPLAZO DE CADERA 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CIRUGÍA DE REEMPLAZO DE CADERA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19102"/>
                  </a:ext>
                </a:extLst>
              </a:tr>
              <a:tr h="1007074">
                <a:tc>
                  <a:txBody>
                    <a:bodyPr/>
                    <a:lstStyle/>
                    <a:p>
                      <a:pPr marL="0" marR="0" lvl="0" indent="0" algn="l" defTabSz="108850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revascularización miocárdica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ES" sz="1000" b="1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dias calendario transcurridos entre la fecha de solicitud de la CIRUGÍA DE REVASCULARIZACIÓN MIOCÁRDICA y la fecha de autorizacion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CIRUGIA DE REVASCULARIZACION MIOCARDICA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859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99A343F-944F-4CEE-AA74-799D5D78EE40}"/>
              </a:ext>
            </a:extLst>
          </p:cNvPr>
          <p:cNvSpPr txBox="1"/>
          <p:nvPr/>
        </p:nvSpPr>
        <p:spPr>
          <a:xfrm>
            <a:off x="694606" y="405458"/>
            <a:ext cx="82718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>
                <a:solidFill>
                  <a:srgbClr val="01A592"/>
                </a:solidFill>
              </a:rPr>
              <a:t>4</a:t>
            </a:r>
            <a:r>
              <a:rPr lang="es-CO" sz="3500" b="1" dirty="0">
                <a:solidFill>
                  <a:srgbClr val="01A592"/>
                </a:solidFill>
              </a:rPr>
              <a:t>. Estado de la Contratación de la</a:t>
            </a:r>
          </a:p>
          <a:p>
            <a:r>
              <a:rPr lang="es-CO" sz="3500" b="1" dirty="0">
                <a:solidFill>
                  <a:srgbClr val="01A592"/>
                </a:solidFill>
              </a:rPr>
              <a:t>Red de Servicios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7E9913-8322-4F48-8E50-46D609EA7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14973"/>
              </p:ext>
            </p:extLst>
          </p:nvPr>
        </p:nvGraphicFramePr>
        <p:xfrm>
          <a:off x="773723" y="1842868"/>
          <a:ext cx="10353824" cy="371387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735766">
                  <a:extLst>
                    <a:ext uri="{9D8B030D-6E8A-4147-A177-3AD203B41FA5}">
                      <a16:colId xmlns:a16="http://schemas.microsoft.com/office/drawing/2014/main" val="4104566470"/>
                    </a:ext>
                  </a:extLst>
                </a:gridCol>
                <a:gridCol w="1080276">
                  <a:extLst>
                    <a:ext uri="{9D8B030D-6E8A-4147-A177-3AD203B41FA5}">
                      <a16:colId xmlns:a16="http://schemas.microsoft.com/office/drawing/2014/main" val="689189054"/>
                    </a:ext>
                  </a:extLst>
                </a:gridCol>
                <a:gridCol w="1122366">
                  <a:extLst>
                    <a:ext uri="{9D8B030D-6E8A-4147-A177-3AD203B41FA5}">
                      <a16:colId xmlns:a16="http://schemas.microsoft.com/office/drawing/2014/main" val="1407532736"/>
                    </a:ext>
                  </a:extLst>
                </a:gridCol>
                <a:gridCol w="1164455">
                  <a:extLst>
                    <a:ext uri="{9D8B030D-6E8A-4147-A177-3AD203B41FA5}">
                      <a16:colId xmlns:a16="http://schemas.microsoft.com/office/drawing/2014/main" val="2762555720"/>
                    </a:ext>
                  </a:extLst>
                </a:gridCol>
                <a:gridCol w="1122366">
                  <a:extLst>
                    <a:ext uri="{9D8B030D-6E8A-4147-A177-3AD203B41FA5}">
                      <a16:colId xmlns:a16="http://schemas.microsoft.com/office/drawing/2014/main" val="2843017179"/>
                    </a:ext>
                  </a:extLst>
                </a:gridCol>
                <a:gridCol w="2006229">
                  <a:extLst>
                    <a:ext uri="{9D8B030D-6E8A-4147-A177-3AD203B41FA5}">
                      <a16:colId xmlns:a16="http://schemas.microsoft.com/office/drawing/2014/main" val="3604587305"/>
                    </a:ext>
                  </a:extLst>
                </a:gridCol>
                <a:gridCol w="1122366">
                  <a:extLst>
                    <a:ext uri="{9D8B030D-6E8A-4147-A177-3AD203B41FA5}">
                      <a16:colId xmlns:a16="http://schemas.microsoft.com/office/drawing/2014/main" val="703966690"/>
                    </a:ext>
                  </a:extLst>
                </a:gridCol>
              </a:tblGrid>
              <a:tr h="3638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CONTRATACIÓN PRESTADORES DE SERVICIOS DE SALUD Y PROVEEDORES I TRIMESTRE 2021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899066"/>
                  </a:ext>
                </a:extLst>
              </a:tr>
              <a:tr h="2450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PRESTADORES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CONTRATADO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59037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PÚBLICOS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$698.772.902.086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45797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PRIVADOS (Adm. Red pública)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$35.640.990.156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45809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PRIVADOS  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$666.357.582.272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57832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PRESTADORES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$1.400.771.474.514 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46641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PROVEEDORES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$75.896.849.265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300802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PROVEEDORES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$75.896.849.265 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53042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$1.476.668.323.779 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471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618BE4B4-BB6D-4AE2-8462-D84D45168134}"/>
              </a:ext>
            </a:extLst>
          </p:cNvPr>
          <p:cNvSpPr txBox="1"/>
          <p:nvPr/>
        </p:nvSpPr>
        <p:spPr>
          <a:xfrm>
            <a:off x="622598" y="392101"/>
            <a:ext cx="7709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00A5A4"/>
                </a:solidFill>
              </a:rPr>
              <a:t>5. Satisfacción de Usuarios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8E550FC-6F07-4AC1-B9D8-A9F5EE507A83}"/>
              </a:ext>
            </a:extLst>
          </p:cNvPr>
          <p:cNvSpPr/>
          <p:nvPr/>
        </p:nvSpPr>
        <p:spPr>
          <a:xfrm>
            <a:off x="6095206" y="1341562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2459D1D1-082A-45E1-9387-B6CECABB74D6}"/>
              </a:ext>
            </a:extLst>
          </p:cNvPr>
          <p:cNvSpPr/>
          <p:nvPr/>
        </p:nvSpPr>
        <p:spPr>
          <a:xfrm>
            <a:off x="6095206" y="2997746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8075B0E-D24D-4C97-9AEA-ABAD656863A4}"/>
              </a:ext>
            </a:extLst>
          </p:cNvPr>
          <p:cNvSpPr/>
          <p:nvPr/>
        </p:nvSpPr>
        <p:spPr>
          <a:xfrm>
            <a:off x="6095206" y="4702043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050758D-F3FA-446E-A030-C918E8AECD58}"/>
              </a:ext>
            </a:extLst>
          </p:cNvPr>
          <p:cNvSpPr txBox="1"/>
          <p:nvPr/>
        </p:nvSpPr>
        <p:spPr>
          <a:xfrm>
            <a:off x="7319342" y="1850349"/>
            <a:ext cx="36953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400" b="1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roporción de satisfacción global de usuarios en la EPS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EB2D8C-F0AF-4F91-A57B-B8F1C24F04D3}"/>
              </a:ext>
            </a:extLst>
          </p:cNvPr>
          <p:cNvSpPr txBox="1"/>
          <p:nvPr/>
        </p:nvSpPr>
        <p:spPr>
          <a:xfrm>
            <a:off x="7319342" y="3381681"/>
            <a:ext cx="4398498" cy="52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usuarios que recomendarían la EPS a familiares y amigos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F5734C-C5EF-421F-BA99-A755CD9E97EF}"/>
              </a:ext>
            </a:extLst>
          </p:cNvPr>
          <p:cNvSpPr txBox="1"/>
          <p:nvPr/>
        </p:nvSpPr>
        <p:spPr>
          <a:xfrm>
            <a:off x="7319342" y="5103511"/>
            <a:ext cx="39061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usuarios que ha pensado en cambiarse de EPS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Captura de pantalla de computadora&#10;&#10;Descripción generada automáticamente con confianza media">
            <a:extLst>
              <a:ext uri="{FF2B5EF4-FFF2-40B4-BE49-F238E27FC236}">
                <a16:creationId xmlns:a16="http://schemas.microsoft.com/office/drawing/2014/main" id="{63670CDA-9087-4B2A-9071-FA369D317E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14" y="1341562"/>
            <a:ext cx="5290786" cy="509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013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DEC552FD-B18C-43EF-AA95-E455D4415E6E}"/>
              </a:ext>
            </a:extLst>
          </p:cNvPr>
          <p:cNvSpPr txBox="1"/>
          <p:nvPr/>
        </p:nvSpPr>
        <p:spPr>
          <a:xfrm>
            <a:off x="478582" y="401102"/>
            <a:ext cx="8087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spc="-5" dirty="0">
                <a:solidFill>
                  <a:srgbClr val="01A592"/>
                </a:solidFill>
              </a:rPr>
              <a:t>Canales </a:t>
            </a:r>
            <a:r>
              <a:rPr lang="es-ES" sz="3200" b="1" dirty="0">
                <a:solidFill>
                  <a:srgbClr val="01A592"/>
                </a:solidFill>
              </a:rPr>
              <a:t>de </a:t>
            </a:r>
            <a:r>
              <a:rPr lang="es-ES" sz="3200" b="1" spc="-10" dirty="0">
                <a:solidFill>
                  <a:srgbClr val="01A592"/>
                </a:solidFill>
              </a:rPr>
              <a:t>recepción PQRSF </a:t>
            </a:r>
            <a:r>
              <a:rPr lang="es-ES" sz="3200" b="1" dirty="0">
                <a:solidFill>
                  <a:srgbClr val="01A592"/>
                </a:solidFill>
              </a:rPr>
              <a:t>I </a:t>
            </a:r>
            <a:r>
              <a:rPr lang="es-ES" sz="3200" b="1" spc="-5" dirty="0">
                <a:solidFill>
                  <a:srgbClr val="01A592"/>
                </a:solidFill>
              </a:rPr>
              <a:t>trimestre</a:t>
            </a:r>
            <a:r>
              <a:rPr lang="es-ES" sz="3200" b="1" spc="-75" dirty="0">
                <a:solidFill>
                  <a:srgbClr val="01A592"/>
                </a:solidFill>
              </a:rPr>
              <a:t> </a:t>
            </a:r>
            <a:r>
              <a:rPr lang="es-ES" sz="3200" b="1" spc="-5" dirty="0">
                <a:solidFill>
                  <a:srgbClr val="01A592"/>
                </a:solidFill>
              </a:rPr>
              <a:t>2021</a:t>
            </a:r>
            <a:endParaRPr lang="es-CO" sz="3200" b="1" dirty="0">
              <a:solidFill>
                <a:srgbClr val="01A592"/>
              </a:solidFill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DC6F104C-11B1-4E44-897B-652A328E57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3023" b="-3955"/>
          <a:stretch/>
        </p:blipFill>
        <p:spPr>
          <a:xfrm>
            <a:off x="1220141" y="2277666"/>
            <a:ext cx="8782787" cy="345638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2592144-3AC3-4D41-B773-7B42145B8993}"/>
              </a:ext>
            </a:extLst>
          </p:cNvPr>
          <p:cNvSpPr txBox="1"/>
          <p:nvPr/>
        </p:nvSpPr>
        <p:spPr>
          <a:xfrm>
            <a:off x="5004154" y="3789834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2,0%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B12C34-D160-4E36-8203-76DC7E312A53}"/>
              </a:ext>
            </a:extLst>
          </p:cNvPr>
          <p:cNvSpPr txBox="1"/>
          <p:nvPr/>
        </p:nvSpPr>
        <p:spPr>
          <a:xfrm>
            <a:off x="6732346" y="3789834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7,3%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4FD49F-D060-43CD-B3A6-78C32F1C97E1}"/>
              </a:ext>
            </a:extLst>
          </p:cNvPr>
          <p:cNvSpPr txBox="1"/>
          <p:nvPr/>
        </p:nvSpPr>
        <p:spPr>
          <a:xfrm>
            <a:off x="1486694" y="3804657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10,1%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8B45697-B08E-4CCD-881A-40B5C5B96496}"/>
              </a:ext>
            </a:extLst>
          </p:cNvPr>
          <p:cNvSpPr txBox="1"/>
          <p:nvPr/>
        </p:nvSpPr>
        <p:spPr>
          <a:xfrm>
            <a:off x="3215235" y="3804657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80,4%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C10A661-1F9B-4389-9D8A-AD4B963571BB}"/>
              </a:ext>
            </a:extLst>
          </p:cNvPr>
          <p:cNvSpPr txBox="1"/>
          <p:nvPr/>
        </p:nvSpPr>
        <p:spPr>
          <a:xfrm>
            <a:off x="8399462" y="3804657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0,1%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217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963</Words>
  <Application>Microsoft Office PowerPoint</Application>
  <PresentationFormat>Personalizado</PresentationFormat>
  <Paragraphs>229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 Extrabold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amospina</cp:lastModifiedBy>
  <cp:revision>61</cp:revision>
  <dcterms:created xsi:type="dcterms:W3CDTF">2021-01-16T20:41:53Z</dcterms:created>
  <dcterms:modified xsi:type="dcterms:W3CDTF">2021-08-03T18:37:44Z</dcterms:modified>
</cp:coreProperties>
</file>